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7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28" userDrawn="1">
          <p15:clr>
            <a:srgbClr val="A4A3A4"/>
          </p15:clr>
        </p15:guide>
        <p15:guide id="2" pos="4008"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9" roundtripDataSignature="AMtx7miC8YUubbqvdXX4dfxG3uogPu/jz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zanne Fischer" initials="SF" lastIdx="7" clrIdx="0">
    <p:extLst>
      <p:ext uri="{19B8F6BF-5375-455C-9EA6-DF929625EA0E}">
        <p15:presenceInfo xmlns:p15="http://schemas.microsoft.com/office/powerpoint/2012/main" userId="S::SFischer@fhi360.org::3c3c5a57-40fa-477c-b868-5560e9617b1d" providerId="AD"/>
      </p:ext>
    </p:extLst>
  </p:cmAuthor>
  <p:cmAuthor id="2" name="Stevie Daniels" initials="SD" lastIdx="4" clrIdx="1">
    <p:extLst>
      <p:ext uri="{19B8F6BF-5375-455C-9EA6-DF929625EA0E}">
        <p15:presenceInfo xmlns:p15="http://schemas.microsoft.com/office/powerpoint/2012/main" userId="S::SDaniels@fhi360.org::8d7c1f30-1a59-46dc-a08c-f8b023872669" providerId="AD"/>
      </p:ext>
    </p:extLst>
  </p:cmAuthor>
  <p:cmAuthor id="3" name="Lucy Harber" initials="LH" lastIdx="21" clrIdx="2">
    <p:extLst>
      <p:ext uri="{19B8F6BF-5375-455C-9EA6-DF929625EA0E}">
        <p15:presenceInfo xmlns:p15="http://schemas.microsoft.com/office/powerpoint/2012/main" userId="43d7cc6d3c7d2ca8" providerId="Windows Live"/>
      </p:ext>
    </p:extLst>
  </p:cmAuthor>
  <p:cmAuthor id="4" name="Danielle Darrow de Mora" initials="DDdM" lastIdx="13" clrIdx="3">
    <p:extLst>
      <p:ext uri="{19B8F6BF-5375-455C-9EA6-DF929625EA0E}">
        <p15:presenceInfo xmlns:p15="http://schemas.microsoft.com/office/powerpoint/2012/main" userId="S::ddarrow@fhi360.org::aca87dec-42cb-4af3-b7cf-553e7afa9e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B200"/>
    <a:srgbClr val="FCDD7D"/>
    <a:srgbClr val="76B531"/>
    <a:srgbClr val="C55A11"/>
    <a:srgbClr val="000000"/>
    <a:srgbClr val="7F6000"/>
    <a:srgbClr val="E79B03"/>
    <a:srgbClr val="716D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17EE32-EA12-4322-BF14-74E32A71B085}" v="35" dt="2021-07-14T11:58:00.656"/>
  </p1510:revLst>
</p1510:revInfo>
</file>

<file path=ppt/tableStyles.xml><?xml version="1.0" encoding="utf-8"?>
<a:tblStyleLst xmlns:a="http://schemas.openxmlformats.org/drawingml/2006/main" def="{6D9E2930-47C0-4C69-9921-CAEE0C03FF95}">
  <a:tblStyle styleId="{6D9E2930-47C0-4C69-9921-CAEE0C03FF95}"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25400" cap="flat" cmpd="sng">
              <a:solidFill>
                <a:schemeClr val="dk1"/>
              </a:solidFill>
              <a:prstDash val="solid"/>
              <a:round/>
              <a:headEnd type="none" w="sm" len="sm"/>
              <a:tailEnd type="none" w="sm" len="sm"/>
            </a:ln>
          </a:top>
          <a:bottom>
            <a:ln w="25400"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E6E6E6"/>
          </a:solidFill>
        </a:fill>
      </a:tcStyle>
    </a:band1H>
    <a:band2H>
      <a:tcTxStyle/>
      <a:tcStyle>
        <a:tcBdr/>
      </a:tcStyle>
    </a:band2H>
    <a:band1V>
      <a:tcTxStyle/>
      <a:tcStyle>
        <a:tcBdr/>
        <a:fill>
          <a:solidFill>
            <a:srgbClr val="E6E6E6"/>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tcStyle>
        <a:tcBdr>
          <a:top>
            <a:ln w="50800" cap="flat" cmpd="sng">
              <a:solidFill>
                <a:schemeClr val="dk1"/>
              </a:solidFill>
              <a:prstDash val="solid"/>
              <a:round/>
              <a:headEnd type="none" w="sm" len="sm"/>
              <a:tailEnd type="none" w="sm" len="sm"/>
            </a:ln>
          </a:top>
        </a:tcBdr>
        <a:fill>
          <a:solidFill>
            <a:schemeClr val="lt1"/>
          </a:solidFill>
        </a:fill>
      </a:tcStyle>
    </a:lastRow>
    <a:seCell>
      <a:tcTxStyle b="on" i="off">
        <a:font>
          <a:latin typeface="Calibri"/>
          <a:ea typeface="Calibri"/>
          <a:cs typeface="Calibri"/>
        </a:font>
        <a:schemeClr val="dk1"/>
      </a:tcTxStyle>
      <a:tcStyle>
        <a:tcBdr/>
      </a:tcStyle>
    </a:seCell>
    <a:swCell>
      <a:tcTxStyle b="on" i="off">
        <a:font>
          <a:latin typeface="Calibri"/>
          <a:ea typeface="Calibri"/>
          <a:cs typeface="Calibri"/>
        </a:font>
        <a:schemeClr val="dk1"/>
      </a:tcTxStyle>
      <a:tcStyle>
        <a:tcBdr/>
      </a:tcStyle>
    </a:swCell>
    <a:firstRow>
      <a:tcTxStyle b="on" i="off">
        <a:font>
          <a:latin typeface="Calibri"/>
          <a:ea typeface="Calibri"/>
          <a:cs typeface="Calibri"/>
        </a:font>
        <a:schemeClr val="lt1"/>
      </a:tcTxStyle>
      <a:tcStyle>
        <a:tcBdr>
          <a:bottom>
            <a:ln w="25400" cap="flat" cmpd="sng">
              <a:solidFill>
                <a:schemeClr val="dk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A565D627-2E9B-4718-95B6-432E968041E8}"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91" autoAdjust="0"/>
    <p:restoredTop sz="85294" autoAdjust="0"/>
  </p:normalViewPr>
  <p:slideViewPr>
    <p:cSldViewPr snapToGrid="0">
      <p:cViewPr varScale="1">
        <p:scale>
          <a:sx n="68" d="100"/>
          <a:sy n="68" d="100"/>
        </p:scale>
        <p:origin x="264" y="52"/>
      </p:cViewPr>
      <p:guideLst>
        <p:guide orient="horz" pos="1128"/>
        <p:guide pos="4008"/>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90" d="100"/>
          <a:sy n="90" d="100"/>
        </p:scale>
        <p:origin x="216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customschemas.google.com/relationships/presentationmetadata" Target="meta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commentAuthors" Target="commentAuthors.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yar Shakirov" userId="S::dshakirov@fhi360.org::3993d98a-7f1e-4a56-b8f4-e53aefba4395" providerId="AD" clId="Web-{B317EE32-EA12-4322-BF14-74E32A71B085}"/>
    <pc:docChg chg="modSld">
      <pc:chgData name="Daniyar Shakirov" userId="S::dshakirov@fhi360.org::3993d98a-7f1e-4a56-b8f4-e53aefba4395" providerId="AD" clId="Web-{B317EE32-EA12-4322-BF14-74E32A71B085}" dt="2021-07-14T11:58:00.656" v="25"/>
      <pc:docMkLst>
        <pc:docMk/>
      </pc:docMkLst>
      <pc:sldChg chg="addSp delSp modSp">
        <pc:chgData name="Daniyar Shakirov" userId="S::dshakirov@fhi360.org::3993d98a-7f1e-4a56-b8f4-e53aefba4395" providerId="AD" clId="Web-{B317EE32-EA12-4322-BF14-74E32A71B085}" dt="2021-07-14T11:52:59.681" v="18" actId="1076"/>
        <pc:sldMkLst>
          <pc:docMk/>
          <pc:sldMk cId="0" sldId="256"/>
        </pc:sldMkLst>
        <pc:spChg chg="add del mod">
          <ac:chgData name="Daniyar Shakirov" userId="S::dshakirov@fhi360.org::3993d98a-7f1e-4a56-b8f4-e53aefba4395" providerId="AD" clId="Web-{B317EE32-EA12-4322-BF14-74E32A71B085}" dt="2021-07-14T11:52:21.742" v="1"/>
          <ac:spMkLst>
            <pc:docMk/>
            <pc:sldMk cId="0" sldId="256"/>
            <ac:spMk id="3" creationId="{A9120215-CD49-4D5F-BA79-7A063C0E6C25}"/>
          </ac:spMkLst>
        </pc:spChg>
        <pc:spChg chg="add del">
          <ac:chgData name="Daniyar Shakirov" userId="S::dshakirov@fhi360.org::3993d98a-7f1e-4a56-b8f4-e53aefba4395" providerId="AD" clId="Web-{B317EE32-EA12-4322-BF14-74E32A71B085}" dt="2021-07-14T11:52:39.274" v="8"/>
          <ac:spMkLst>
            <pc:docMk/>
            <pc:sldMk cId="0" sldId="256"/>
            <ac:spMk id="4" creationId="{AB8B0BC3-4121-474D-AB0C-24F37C1990C5}"/>
          </ac:spMkLst>
        </pc:spChg>
        <pc:spChg chg="add mod">
          <ac:chgData name="Daniyar Shakirov" userId="S::dshakirov@fhi360.org::3993d98a-7f1e-4a56-b8f4-e53aefba4395" providerId="AD" clId="Web-{B317EE32-EA12-4322-BF14-74E32A71B085}" dt="2021-07-14T11:52:59.681" v="18" actId="1076"/>
          <ac:spMkLst>
            <pc:docMk/>
            <pc:sldMk cId="0" sldId="256"/>
            <ac:spMk id="5" creationId="{5A229D1E-BAF6-4F7A-BD3A-8BA67B8BCFF7}"/>
          </ac:spMkLst>
        </pc:spChg>
        <pc:spChg chg="mod">
          <ac:chgData name="Daniyar Shakirov" userId="S::dshakirov@fhi360.org::3993d98a-7f1e-4a56-b8f4-e53aefba4395" providerId="AD" clId="Web-{B317EE32-EA12-4322-BF14-74E32A71B085}" dt="2021-07-14T11:52:53.384" v="16" actId="1076"/>
          <ac:spMkLst>
            <pc:docMk/>
            <pc:sldMk cId="0" sldId="256"/>
            <ac:spMk id="240" creationId="{00000000-0000-0000-0000-000000000000}"/>
          </ac:spMkLst>
        </pc:spChg>
        <pc:spChg chg="del">
          <ac:chgData name="Daniyar Shakirov" userId="S::dshakirov@fhi360.org::3993d98a-7f1e-4a56-b8f4-e53aefba4395" providerId="AD" clId="Web-{B317EE32-EA12-4322-BF14-74E32A71B085}" dt="2021-07-14T11:52:14.336" v="0"/>
          <ac:spMkLst>
            <pc:docMk/>
            <pc:sldMk cId="0" sldId="256"/>
            <ac:spMk id="241" creationId="{00000000-0000-0000-0000-000000000000}"/>
          </ac:spMkLst>
        </pc:spChg>
      </pc:sldChg>
      <pc:sldChg chg="addSp delSp modSp">
        <pc:chgData name="Daniyar Shakirov" userId="S::dshakirov@fhi360.org::3993d98a-7f1e-4a56-b8f4-e53aefba4395" providerId="AD" clId="Web-{B317EE32-EA12-4322-BF14-74E32A71B085}" dt="2021-07-14T11:53:52.791" v="19"/>
        <pc:sldMkLst>
          <pc:docMk/>
          <pc:sldMk cId="0" sldId="258"/>
        </pc:sldMkLst>
        <pc:spChg chg="del">
          <ac:chgData name="Daniyar Shakirov" userId="S::dshakirov@fhi360.org::3993d98a-7f1e-4a56-b8f4-e53aefba4395" providerId="AD" clId="Web-{B317EE32-EA12-4322-BF14-74E32A71B085}" dt="2021-07-14T11:53:52.791" v="19"/>
          <ac:spMkLst>
            <pc:docMk/>
            <pc:sldMk cId="0" sldId="258"/>
            <ac:spMk id="5" creationId="{AA98BED2-EE18-4C1D-8566-1A47AC1427EA}"/>
          </ac:spMkLst>
        </pc:spChg>
        <pc:picChg chg="add mod ord modCrop">
          <ac:chgData name="Daniyar Shakirov" userId="S::dshakirov@fhi360.org::3993d98a-7f1e-4a56-b8f4-e53aefba4395" providerId="AD" clId="Web-{B317EE32-EA12-4322-BF14-74E32A71B085}" dt="2021-07-14T11:53:52.791" v="19"/>
          <ac:picMkLst>
            <pc:docMk/>
            <pc:sldMk cId="0" sldId="258"/>
            <ac:picMk id="2" creationId="{AC6B360D-16B9-477F-8B1C-B0F0353200C0}"/>
          </ac:picMkLst>
        </pc:picChg>
      </pc:sldChg>
      <pc:sldChg chg="addSp delSp modSp">
        <pc:chgData name="Daniyar Shakirov" userId="S::dshakirov@fhi360.org::3993d98a-7f1e-4a56-b8f4-e53aefba4395" providerId="AD" clId="Web-{B317EE32-EA12-4322-BF14-74E32A71B085}" dt="2021-07-14T11:55:25.043" v="20"/>
        <pc:sldMkLst>
          <pc:docMk/>
          <pc:sldMk cId="0" sldId="263"/>
        </pc:sldMkLst>
        <pc:spChg chg="del">
          <ac:chgData name="Daniyar Shakirov" userId="S::dshakirov@fhi360.org::3993d98a-7f1e-4a56-b8f4-e53aefba4395" providerId="AD" clId="Web-{B317EE32-EA12-4322-BF14-74E32A71B085}" dt="2021-07-14T11:55:25.043" v="20"/>
          <ac:spMkLst>
            <pc:docMk/>
            <pc:sldMk cId="0" sldId="263"/>
            <ac:spMk id="3" creationId="{376E4809-7596-4F13-9EC9-37A7C6AC506C}"/>
          </ac:spMkLst>
        </pc:spChg>
        <pc:picChg chg="add mod ord modCrop">
          <ac:chgData name="Daniyar Shakirov" userId="S::dshakirov@fhi360.org::3993d98a-7f1e-4a56-b8f4-e53aefba4395" providerId="AD" clId="Web-{B317EE32-EA12-4322-BF14-74E32A71B085}" dt="2021-07-14T11:55:25.043" v="20"/>
          <ac:picMkLst>
            <pc:docMk/>
            <pc:sldMk cId="0" sldId="263"/>
            <ac:picMk id="2" creationId="{CDDA65EC-6517-41C8-83B7-AA3AF7C5961F}"/>
          </ac:picMkLst>
        </pc:picChg>
      </pc:sldChg>
      <pc:sldChg chg="addSp delSp modSp">
        <pc:chgData name="Daniyar Shakirov" userId="S::dshakirov@fhi360.org::3993d98a-7f1e-4a56-b8f4-e53aefba4395" providerId="AD" clId="Web-{B317EE32-EA12-4322-BF14-74E32A71B085}" dt="2021-07-14T11:56:23.779" v="21"/>
        <pc:sldMkLst>
          <pc:docMk/>
          <pc:sldMk cId="0" sldId="274"/>
        </pc:sldMkLst>
        <pc:spChg chg="del">
          <ac:chgData name="Daniyar Shakirov" userId="S::dshakirov@fhi360.org::3993d98a-7f1e-4a56-b8f4-e53aefba4395" providerId="AD" clId="Web-{B317EE32-EA12-4322-BF14-74E32A71B085}" dt="2021-07-14T11:56:23.779" v="21"/>
          <ac:spMkLst>
            <pc:docMk/>
            <pc:sldMk cId="0" sldId="274"/>
            <ac:spMk id="3" creationId="{693956DA-6B09-448C-B63A-A3CD2D6BD9BD}"/>
          </ac:spMkLst>
        </pc:spChg>
        <pc:picChg chg="add mod ord modCrop">
          <ac:chgData name="Daniyar Shakirov" userId="S::dshakirov@fhi360.org::3993d98a-7f1e-4a56-b8f4-e53aefba4395" providerId="AD" clId="Web-{B317EE32-EA12-4322-BF14-74E32A71B085}" dt="2021-07-14T11:56:23.779" v="21"/>
          <ac:picMkLst>
            <pc:docMk/>
            <pc:sldMk cId="0" sldId="274"/>
            <ac:picMk id="2" creationId="{7A103150-7BB3-4219-A0F9-C2199870BACB}"/>
          </ac:picMkLst>
        </pc:picChg>
      </pc:sldChg>
      <pc:sldChg chg="addSp delSp modSp">
        <pc:chgData name="Daniyar Shakirov" userId="S::dshakirov@fhi360.org::3993d98a-7f1e-4a56-b8f4-e53aefba4395" providerId="AD" clId="Web-{B317EE32-EA12-4322-BF14-74E32A71B085}" dt="2021-07-14T11:56:45.357" v="22"/>
        <pc:sldMkLst>
          <pc:docMk/>
          <pc:sldMk cId="0" sldId="276"/>
        </pc:sldMkLst>
        <pc:spChg chg="del">
          <ac:chgData name="Daniyar Shakirov" userId="S::dshakirov@fhi360.org::3993d98a-7f1e-4a56-b8f4-e53aefba4395" providerId="AD" clId="Web-{B317EE32-EA12-4322-BF14-74E32A71B085}" dt="2021-07-14T11:56:45.357" v="22"/>
          <ac:spMkLst>
            <pc:docMk/>
            <pc:sldMk cId="0" sldId="276"/>
            <ac:spMk id="3" creationId="{932175C4-D5C6-4692-9B6D-2506FE42D42E}"/>
          </ac:spMkLst>
        </pc:spChg>
        <pc:picChg chg="add mod ord modCrop">
          <ac:chgData name="Daniyar Shakirov" userId="S::dshakirov@fhi360.org::3993d98a-7f1e-4a56-b8f4-e53aefba4395" providerId="AD" clId="Web-{B317EE32-EA12-4322-BF14-74E32A71B085}" dt="2021-07-14T11:56:45.357" v="22"/>
          <ac:picMkLst>
            <pc:docMk/>
            <pc:sldMk cId="0" sldId="276"/>
            <ac:picMk id="2" creationId="{EF7632EE-7756-493B-A8DE-C774B276BF03}"/>
          </ac:picMkLst>
        </pc:picChg>
      </pc:sldChg>
      <pc:sldChg chg="addSp delSp modSp">
        <pc:chgData name="Daniyar Shakirov" userId="S::dshakirov@fhi360.org::3993d98a-7f1e-4a56-b8f4-e53aefba4395" providerId="AD" clId="Web-{B317EE32-EA12-4322-BF14-74E32A71B085}" dt="2021-07-14T11:57:17.233" v="23"/>
        <pc:sldMkLst>
          <pc:docMk/>
          <pc:sldMk cId="0" sldId="285"/>
        </pc:sldMkLst>
        <pc:spChg chg="del">
          <ac:chgData name="Daniyar Shakirov" userId="S::dshakirov@fhi360.org::3993d98a-7f1e-4a56-b8f4-e53aefba4395" providerId="AD" clId="Web-{B317EE32-EA12-4322-BF14-74E32A71B085}" dt="2021-07-14T11:57:17.233" v="23"/>
          <ac:spMkLst>
            <pc:docMk/>
            <pc:sldMk cId="0" sldId="285"/>
            <ac:spMk id="3" creationId="{DF969C77-B639-4E23-88F1-67E2F7DDA5A5}"/>
          </ac:spMkLst>
        </pc:spChg>
        <pc:picChg chg="add mod ord modCrop">
          <ac:chgData name="Daniyar Shakirov" userId="S::dshakirov@fhi360.org::3993d98a-7f1e-4a56-b8f4-e53aefba4395" providerId="AD" clId="Web-{B317EE32-EA12-4322-BF14-74E32A71B085}" dt="2021-07-14T11:57:17.233" v="23"/>
          <ac:picMkLst>
            <pc:docMk/>
            <pc:sldMk cId="0" sldId="285"/>
            <ac:picMk id="2" creationId="{4D34B325-DA45-4889-A6DF-70B373547BAE}"/>
          </ac:picMkLst>
        </pc:picChg>
      </pc:sldChg>
      <pc:sldChg chg="addSp delSp modSp">
        <pc:chgData name="Daniyar Shakirov" userId="S::dshakirov@fhi360.org::3993d98a-7f1e-4a56-b8f4-e53aefba4395" providerId="AD" clId="Web-{B317EE32-EA12-4322-BF14-74E32A71B085}" dt="2021-07-14T11:57:46.983" v="24"/>
        <pc:sldMkLst>
          <pc:docMk/>
          <pc:sldMk cId="0" sldId="304"/>
        </pc:sldMkLst>
        <pc:spChg chg="del">
          <ac:chgData name="Daniyar Shakirov" userId="S::dshakirov@fhi360.org::3993d98a-7f1e-4a56-b8f4-e53aefba4395" providerId="AD" clId="Web-{B317EE32-EA12-4322-BF14-74E32A71B085}" dt="2021-07-14T11:57:46.983" v="24"/>
          <ac:spMkLst>
            <pc:docMk/>
            <pc:sldMk cId="0" sldId="304"/>
            <ac:spMk id="3" creationId="{A47EB7E2-A6ED-4B3C-86B8-667F3275958D}"/>
          </ac:spMkLst>
        </pc:spChg>
        <pc:picChg chg="add mod ord modCrop">
          <ac:chgData name="Daniyar Shakirov" userId="S::dshakirov@fhi360.org::3993d98a-7f1e-4a56-b8f4-e53aefba4395" providerId="AD" clId="Web-{B317EE32-EA12-4322-BF14-74E32A71B085}" dt="2021-07-14T11:57:46.983" v="24"/>
          <ac:picMkLst>
            <pc:docMk/>
            <pc:sldMk cId="0" sldId="304"/>
            <ac:picMk id="2" creationId="{04C58304-84B1-400A-A0ED-4CF870C4FA87}"/>
          </ac:picMkLst>
        </pc:picChg>
      </pc:sldChg>
      <pc:sldChg chg="addSp delSp modSp">
        <pc:chgData name="Daniyar Shakirov" userId="S::dshakirov@fhi360.org::3993d98a-7f1e-4a56-b8f4-e53aefba4395" providerId="AD" clId="Web-{B317EE32-EA12-4322-BF14-74E32A71B085}" dt="2021-07-14T11:58:00.656" v="25"/>
        <pc:sldMkLst>
          <pc:docMk/>
          <pc:sldMk cId="0" sldId="316"/>
        </pc:sldMkLst>
        <pc:spChg chg="del">
          <ac:chgData name="Daniyar Shakirov" userId="S::dshakirov@fhi360.org::3993d98a-7f1e-4a56-b8f4-e53aefba4395" providerId="AD" clId="Web-{B317EE32-EA12-4322-BF14-74E32A71B085}" dt="2021-07-14T11:58:00.656" v="25"/>
          <ac:spMkLst>
            <pc:docMk/>
            <pc:sldMk cId="0" sldId="316"/>
            <ac:spMk id="3" creationId="{A2DEF7BB-992A-40E5-BF08-27638F703F34}"/>
          </ac:spMkLst>
        </pc:spChg>
        <pc:picChg chg="add mod ord modCrop">
          <ac:chgData name="Daniyar Shakirov" userId="S::dshakirov@fhi360.org::3993d98a-7f1e-4a56-b8f4-e53aefba4395" providerId="AD" clId="Web-{B317EE32-EA12-4322-BF14-74E32A71B085}" dt="2021-07-14T11:58:00.656" v="25"/>
          <ac:picMkLst>
            <pc:docMk/>
            <pc:sldMk cId="0" sldId="316"/>
            <ac:picMk id="2" creationId="{DFE2B8FA-6125-4F40-BFB6-597620723282}"/>
          </ac:picMkLst>
        </pc:picChg>
      </pc:sldChg>
    </pc:docChg>
  </pc:docChgLst>
  <pc:docChgLst>
    <pc:chgData name="Altynai Rsaldinova" userId="45f7f106-edb7-4ff4-a233-2fb318887a20" providerId="ADAL" clId="{62DABF69-EACC-4A6D-A6A4-100EC8019CAF}"/>
    <pc:docChg chg="modSld">
      <pc:chgData name="Altynai Rsaldinova" userId="45f7f106-edb7-4ff4-a233-2fb318887a20" providerId="ADAL" clId="{62DABF69-EACC-4A6D-A6A4-100EC8019CAF}" dt="2021-07-14T06:06:06.218" v="14" actId="6549"/>
      <pc:docMkLst>
        <pc:docMk/>
      </pc:docMkLst>
      <pc:sldChg chg="modSp mod">
        <pc:chgData name="Altynai Rsaldinova" userId="45f7f106-edb7-4ff4-a233-2fb318887a20" providerId="ADAL" clId="{62DABF69-EACC-4A6D-A6A4-100EC8019CAF}" dt="2021-07-14T06:06:06.218" v="14" actId="6549"/>
        <pc:sldMkLst>
          <pc:docMk/>
          <pc:sldMk cId="0" sldId="266"/>
        </pc:sldMkLst>
        <pc:spChg chg="mod">
          <ac:chgData name="Altynai Rsaldinova" userId="45f7f106-edb7-4ff4-a233-2fb318887a20" providerId="ADAL" clId="{62DABF69-EACC-4A6D-A6A4-100EC8019CAF}" dt="2021-07-14T06:06:06.218" v="14" actId="6549"/>
          <ac:spMkLst>
            <pc:docMk/>
            <pc:sldMk cId="0" sldId="266"/>
            <ac:spMk id="335" creationId="{00000000-0000-0000-0000-000000000000}"/>
          </ac:spMkLst>
        </pc:spChg>
      </pc:sldChg>
      <pc:sldChg chg="modSp mod">
        <pc:chgData name="Altynai Rsaldinova" userId="45f7f106-edb7-4ff4-a233-2fb318887a20" providerId="ADAL" clId="{62DABF69-EACC-4A6D-A6A4-100EC8019CAF}" dt="2021-07-13T11:34:25.117" v="3" actId="20577"/>
        <pc:sldMkLst>
          <pc:docMk/>
          <pc:sldMk cId="0" sldId="267"/>
        </pc:sldMkLst>
        <pc:spChg chg="mod">
          <ac:chgData name="Altynai Rsaldinova" userId="45f7f106-edb7-4ff4-a233-2fb318887a20" providerId="ADAL" clId="{62DABF69-EACC-4A6D-A6A4-100EC8019CAF}" dt="2021-07-13T11:34:25.117" v="3" actId="20577"/>
          <ac:spMkLst>
            <pc:docMk/>
            <pc:sldMk cId="0" sldId="267"/>
            <ac:spMk id="355"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509011373578305E-2"/>
          <c:y val="2.3059645178988168E-2"/>
          <c:w val="0.33719638149140513"/>
          <c:h val="0.830055958916457"/>
        </c:manualLayout>
      </c:layout>
      <c:doughnut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1B5B-45E7-9BAB-4A1EB3F7C21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6-1B5B-45E7-9BAB-4A1EB3F7C21E}"/>
              </c:ext>
            </c:extLst>
          </c:dPt>
          <c:dPt>
            <c:idx val="2"/>
            <c:bubble3D val="0"/>
            <c:spPr>
              <a:solidFill>
                <a:schemeClr val="accent2">
                  <a:lumMod val="25000"/>
                  <a:lumOff val="75000"/>
                </a:schemeClr>
              </a:solidFill>
              <a:ln w="19050">
                <a:solidFill>
                  <a:schemeClr val="lt1"/>
                </a:solidFill>
              </a:ln>
              <a:effectLst/>
            </c:spPr>
            <c:extLst>
              <c:ext xmlns:c16="http://schemas.microsoft.com/office/drawing/2014/chart" uri="{C3380CC4-5D6E-409C-BE32-E72D297353CC}">
                <c16:uniqueId val="{00000007-1B5B-45E7-9BAB-4A1EB3F7C21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8-1B5B-45E7-9BAB-4A1EB3F7C21E}"/>
              </c:ext>
            </c:extLst>
          </c:dPt>
          <c:dPt>
            <c:idx val="4"/>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9-1B5B-45E7-9BAB-4A1EB3F7C21E}"/>
              </c:ext>
            </c:extLst>
          </c:dPt>
          <c:dPt>
            <c:idx val="5"/>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1-1B5B-45E7-9BAB-4A1EB3F7C21E}"/>
              </c:ext>
            </c:extLst>
          </c:dPt>
          <c:dLbls>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6-1B5B-45E7-9BAB-4A1EB3F7C21E}"/>
                </c:ext>
              </c:extLst>
            </c:dLbl>
            <c:dLbl>
              <c:idx val="3"/>
              <c:layout>
                <c:manualLayout>
                  <c:x val="0.06"/>
                  <c:y val="2.99287280654772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B5B-45E7-9BAB-4A1EB3F7C21E}"/>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Секс работники</c:v>
                </c:pt>
                <c:pt idx="1">
                  <c:v>ЛУИН</c:v>
                </c:pt>
                <c:pt idx="2">
                  <c:v>МСМ</c:v>
                </c:pt>
                <c:pt idx="3">
                  <c:v>Трансгендерные люди</c:v>
                </c:pt>
                <c:pt idx="4">
                  <c:v>Сексуальные партнеры людей из ключевых групп</c:v>
                </c:pt>
                <c:pt idx="5">
                  <c:v>Другое  - неустановленый риск</c:v>
                </c:pt>
              </c:strCache>
            </c:strRef>
          </c:cat>
          <c:val>
            <c:numRef>
              <c:f>Sheet1!$B$2:$B$7</c:f>
              <c:numCache>
                <c:formatCode>0%</c:formatCode>
                <c:ptCount val="6"/>
                <c:pt idx="0">
                  <c:v>0.06</c:v>
                </c:pt>
                <c:pt idx="1">
                  <c:v>0.12</c:v>
                </c:pt>
                <c:pt idx="2">
                  <c:v>0.17</c:v>
                </c:pt>
                <c:pt idx="3">
                  <c:v>0.01</c:v>
                </c:pt>
                <c:pt idx="4">
                  <c:v>0.18</c:v>
                </c:pt>
                <c:pt idx="5">
                  <c:v>0.46</c:v>
                </c:pt>
              </c:numCache>
            </c:numRef>
          </c:val>
          <c:extLst>
            <c:ext xmlns:c16="http://schemas.microsoft.com/office/drawing/2014/chart" uri="{C3380CC4-5D6E-409C-BE32-E72D297353CC}">
              <c16:uniqueId val="{00000000-1B5B-45E7-9BAB-4A1EB3F7C21E}"/>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3.3275044547457208E-2"/>
          <c:y val="0.87447487768815246"/>
          <c:w val="0.96526500437445317"/>
          <c:h val="0.1248638532091223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536883374703886"/>
          <c:y val="0.11578911788783135"/>
          <c:w val="0.50575390510947493"/>
          <c:h val="0.70978937491741889"/>
        </c:manualLayout>
      </c:layout>
      <c:doughnut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71C7-4F7D-B789-415C8070E9B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FD4-44F0-957B-4AB131F73090}"/>
              </c:ext>
            </c:extLst>
          </c:dPt>
          <c:dPt>
            <c:idx val="2"/>
            <c:bubble3D val="0"/>
            <c:spPr>
              <a:solidFill>
                <a:schemeClr val="accent2">
                  <a:lumMod val="25000"/>
                  <a:lumOff val="75000"/>
                </a:schemeClr>
              </a:solidFill>
              <a:ln w="19050">
                <a:solidFill>
                  <a:schemeClr val="lt1"/>
                </a:solidFill>
              </a:ln>
              <a:effectLst/>
            </c:spPr>
            <c:extLst>
              <c:ext xmlns:c16="http://schemas.microsoft.com/office/drawing/2014/chart" uri="{C3380CC4-5D6E-409C-BE32-E72D297353CC}">
                <c16:uniqueId val="{00000001-71C7-4F7D-B789-415C8070E9B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4-71C7-4F7D-B789-415C8070E9B5}"/>
              </c:ext>
            </c:extLst>
          </c:dPt>
          <c:dPt>
            <c:idx val="4"/>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2-71C7-4F7D-B789-415C8070E9B5}"/>
              </c:ext>
            </c:extLst>
          </c:dPt>
          <c:dPt>
            <c:idx val="5"/>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5-71C7-4F7D-B789-415C8070E9B5}"/>
              </c:ext>
            </c:extLst>
          </c:dPt>
          <c:dLbls>
            <c:dLbl>
              <c:idx val="1"/>
              <c:layout>
                <c:manualLayout>
                  <c:x val="8.2874199506670118E-2"/>
                  <c:y val="-8.8761360875785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FD4-44F0-957B-4AB131F73090}"/>
                </c:ext>
              </c:extLst>
            </c:dLbl>
            <c:dLbl>
              <c:idx val="3"/>
              <c:layout>
                <c:manualLayout>
                  <c:x val="7.9995411523806847E-2"/>
                  <c:y val="0.1170731742585787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1C7-4F7D-B789-415C8070E9B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Sex workers</c:v>
                </c:pt>
                <c:pt idx="1">
                  <c:v>People who inject drugs</c:v>
                </c:pt>
                <c:pt idx="2">
                  <c:v>Men who have sex with men</c:v>
                </c:pt>
                <c:pt idx="3">
                  <c:v>Transgender people</c:v>
                </c:pt>
                <c:pt idx="4">
                  <c:v>Sexual partners of Key populations</c:v>
                </c:pt>
                <c:pt idx="5">
                  <c:v>Other - unreported risk</c:v>
                </c:pt>
              </c:strCache>
            </c:strRef>
          </c:cat>
          <c:val>
            <c:numRef>
              <c:f>Sheet1!$B$2:$B$7</c:f>
              <c:numCache>
                <c:formatCode>0%</c:formatCode>
                <c:ptCount val="6"/>
                <c:pt idx="0">
                  <c:v>0.13</c:v>
                </c:pt>
                <c:pt idx="1">
                  <c:v>0.01</c:v>
                </c:pt>
                <c:pt idx="2">
                  <c:v>0.23</c:v>
                </c:pt>
                <c:pt idx="3">
                  <c:v>0.01</c:v>
                </c:pt>
                <c:pt idx="4">
                  <c:v>0.3</c:v>
                </c:pt>
                <c:pt idx="5">
                  <c:v>0.32</c:v>
                </c:pt>
              </c:numCache>
            </c:numRef>
          </c:val>
          <c:extLst>
            <c:ext xmlns:c16="http://schemas.microsoft.com/office/drawing/2014/chart" uri="{C3380CC4-5D6E-409C-BE32-E72D297353CC}">
              <c16:uniqueId val="{00000000-71C7-4F7D-B789-415C8070E9B5}"/>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'Cumu_Index Cascade_Updated'!$C$2</c:f>
              <c:strCache>
                <c:ptCount val="1"/>
                <c:pt idx="0">
                  <c:v>Newly diagnosed</c:v>
                </c:pt>
              </c:strCache>
            </c:strRef>
          </c:tx>
          <c:spPr>
            <a:solidFill>
              <a:srgbClr val="10244D">
                <a:lumMod val="50000"/>
                <a:lumOff val="5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'Cumu_Index Cascade_Updated'!$B$3:$B$7</c:f>
              <c:strCache>
                <c:ptCount val="5"/>
                <c:pt idx="0">
                  <c:v>Index testing cases who received one on one counselling services in line PEPFAR guide </c:v>
                </c:pt>
                <c:pt idx="1">
                  <c:v>Index testing cases who accepted to provide contacts </c:v>
                </c:pt>
                <c:pt idx="2">
                  <c:v>Contacts elicited</c:v>
                </c:pt>
                <c:pt idx="3">
                  <c:v>Contacts tested for HIV</c:v>
                </c:pt>
                <c:pt idx="4">
                  <c:v>Positive Contacts on ART</c:v>
                </c:pt>
              </c:strCache>
            </c:strRef>
          </c:cat>
          <c:val>
            <c:numRef>
              <c:f>'Cumu_Index Cascade_Updated'!$C$3:$C$7</c:f>
              <c:numCache>
                <c:formatCode>_(* #,##0_);_(* \(#,##0\);_(* "-"??_);_(@_)</c:formatCode>
                <c:ptCount val="5"/>
                <c:pt idx="0">
                  <c:v>237</c:v>
                </c:pt>
                <c:pt idx="1">
                  <c:v>207</c:v>
                </c:pt>
                <c:pt idx="3">
                  <c:v>121</c:v>
                </c:pt>
                <c:pt idx="4">
                  <c:v>116</c:v>
                </c:pt>
              </c:numCache>
            </c:numRef>
          </c:val>
          <c:extLst>
            <c:ext xmlns:c16="http://schemas.microsoft.com/office/drawing/2014/chart" uri="{C3380CC4-5D6E-409C-BE32-E72D297353CC}">
              <c16:uniqueId val="{00000000-4818-4A67-BC24-A70407573931}"/>
            </c:ext>
          </c:extLst>
        </c:ser>
        <c:ser>
          <c:idx val="1"/>
          <c:order val="1"/>
          <c:tx>
            <c:strRef>
              <c:f>'Cumu_Index Cascade_Updated'!$D$2</c:f>
              <c:strCache>
                <c:ptCount val="1"/>
                <c:pt idx="0">
                  <c:v>HIV Negative</c:v>
                </c:pt>
              </c:strCache>
            </c:strRef>
          </c:tx>
          <c:spPr>
            <a:solidFill>
              <a:srgbClr val="44546A">
                <a:lumMod val="40000"/>
                <a:lumOff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'Cumu_Index Cascade_Updated'!$B$3:$B$7</c:f>
              <c:strCache>
                <c:ptCount val="5"/>
                <c:pt idx="0">
                  <c:v>Index testing cases who received one on one counselling services in line PEPFAR guide </c:v>
                </c:pt>
                <c:pt idx="1">
                  <c:v>Index testing cases who accepted to provide contacts </c:v>
                </c:pt>
                <c:pt idx="2">
                  <c:v>Contacts elicited</c:v>
                </c:pt>
                <c:pt idx="3">
                  <c:v>Contacts tested for HIV</c:v>
                </c:pt>
                <c:pt idx="4">
                  <c:v>Positive Contacts on ART</c:v>
                </c:pt>
              </c:strCache>
            </c:strRef>
          </c:cat>
          <c:val>
            <c:numRef>
              <c:f>'Cumu_Index Cascade_Updated'!$D$3:$D$7</c:f>
              <c:numCache>
                <c:formatCode>_(* #,##0_);_(* \(#,##0\);_(* "-"??_);_(@_)</c:formatCode>
                <c:ptCount val="5"/>
                <c:pt idx="0">
                  <c:v>0</c:v>
                </c:pt>
                <c:pt idx="1">
                  <c:v>0</c:v>
                </c:pt>
                <c:pt idx="3">
                  <c:v>626</c:v>
                </c:pt>
              </c:numCache>
            </c:numRef>
          </c:val>
          <c:extLst>
            <c:ext xmlns:c16="http://schemas.microsoft.com/office/drawing/2014/chart" uri="{C3380CC4-5D6E-409C-BE32-E72D297353CC}">
              <c16:uniqueId val="{00000001-4818-4A67-BC24-A70407573931}"/>
            </c:ext>
          </c:extLst>
        </c:ser>
        <c:ser>
          <c:idx val="2"/>
          <c:order val="2"/>
          <c:tx>
            <c:strRef>
              <c:f>'Cumu_Index Cascade_Updated'!$E$2</c:f>
              <c:strCache>
                <c:ptCount val="1"/>
                <c:pt idx="0">
                  <c:v>Unknown status</c:v>
                </c:pt>
              </c:strCache>
            </c:strRef>
          </c:tx>
          <c:spPr>
            <a:solidFill>
              <a:srgbClr val="BCBBC0">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'Cumu_Index Cascade_Updated'!$B$3:$B$7</c:f>
              <c:strCache>
                <c:ptCount val="5"/>
                <c:pt idx="0">
                  <c:v>Index testing cases who received one on one counselling services in line PEPFAR guide </c:v>
                </c:pt>
                <c:pt idx="1">
                  <c:v>Index testing cases who accepted to provide contacts </c:v>
                </c:pt>
                <c:pt idx="2">
                  <c:v>Contacts elicited</c:v>
                </c:pt>
                <c:pt idx="3">
                  <c:v>Contacts tested for HIV</c:v>
                </c:pt>
                <c:pt idx="4">
                  <c:v>Positive Contacts on ART</c:v>
                </c:pt>
              </c:strCache>
            </c:strRef>
          </c:cat>
          <c:val>
            <c:numRef>
              <c:f>'Cumu_Index Cascade_Updated'!$E$3:$E$7</c:f>
              <c:numCache>
                <c:formatCode>_(* #,##0_);_(* \(#,##0\);_(* "-"??_);_(@_)</c:formatCode>
                <c:ptCount val="5"/>
                <c:pt idx="0">
                  <c:v>0</c:v>
                </c:pt>
                <c:pt idx="1">
                  <c:v>0</c:v>
                </c:pt>
                <c:pt idx="2">
                  <c:v>856</c:v>
                </c:pt>
              </c:numCache>
            </c:numRef>
          </c:val>
          <c:extLst>
            <c:ext xmlns:c16="http://schemas.microsoft.com/office/drawing/2014/chart" uri="{C3380CC4-5D6E-409C-BE32-E72D297353CC}">
              <c16:uniqueId val="{00000002-4818-4A67-BC24-A70407573931}"/>
            </c:ext>
          </c:extLst>
        </c:ser>
        <c:ser>
          <c:idx val="3"/>
          <c:order val="3"/>
          <c:tx>
            <c:strRef>
              <c:f>'Cumu_Index Cascade_Updated'!$F$2</c:f>
              <c:strCache>
                <c:ptCount val="1"/>
                <c:pt idx="0">
                  <c:v>Known Positive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'Cumu_Index Cascade_Updated'!$B$3:$B$7</c:f>
              <c:strCache>
                <c:ptCount val="5"/>
                <c:pt idx="0">
                  <c:v>Index testing cases who received one on one counselling services in line PEPFAR guide </c:v>
                </c:pt>
                <c:pt idx="1">
                  <c:v>Index testing cases who accepted to provide contacts </c:v>
                </c:pt>
                <c:pt idx="2">
                  <c:v>Contacts elicited</c:v>
                </c:pt>
                <c:pt idx="3">
                  <c:v>Contacts tested for HIV</c:v>
                </c:pt>
                <c:pt idx="4">
                  <c:v>Positive Contacts on ART</c:v>
                </c:pt>
              </c:strCache>
            </c:strRef>
          </c:cat>
          <c:val>
            <c:numRef>
              <c:f>'Cumu_Index Cascade_Updated'!$F$3:$F$7</c:f>
              <c:numCache>
                <c:formatCode>_(* #,##0_);_(* \(#,##0\);_(* "-"??_);_(@_)</c:formatCode>
                <c:ptCount val="5"/>
                <c:pt idx="0">
                  <c:v>1171</c:v>
                </c:pt>
                <c:pt idx="1">
                  <c:v>903</c:v>
                </c:pt>
                <c:pt idx="2">
                  <c:v>79</c:v>
                </c:pt>
              </c:numCache>
            </c:numRef>
          </c:val>
          <c:extLst>
            <c:ext xmlns:c16="http://schemas.microsoft.com/office/drawing/2014/chart" uri="{C3380CC4-5D6E-409C-BE32-E72D297353CC}">
              <c16:uniqueId val="{00000003-4818-4A67-BC24-A70407573931}"/>
            </c:ext>
          </c:extLst>
        </c:ser>
        <c:ser>
          <c:idx val="4"/>
          <c:order val="4"/>
          <c:tx>
            <c:strRef>
              <c:f>'Cumu_Index Cascade_Updated'!$G$2</c:f>
              <c:strCache>
                <c:ptCount val="1"/>
                <c:pt idx="0">
                  <c:v>Not found</c:v>
                </c:pt>
              </c:strCache>
            </c:strRef>
          </c:tx>
          <c:spPr>
            <a:solidFill>
              <a:srgbClr val="DDEAF6">
                <a:lumMod val="75000"/>
              </a:srgbClr>
            </a:solidFill>
            <a:ln>
              <a:noFill/>
            </a:ln>
            <a:effectLst/>
          </c:spPr>
          <c:invertIfNegative val="0"/>
          <c:dLbls>
            <c:dLbl>
              <c:idx val="1"/>
              <c:layout>
                <c:manualLayout>
                  <c:x val="0"/>
                  <c:y val="1.355516846833000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818-4A67-BC24-A7040757393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'Cumu_Index Cascade_Updated'!$B$3:$B$7</c:f>
              <c:strCache>
                <c:ptCount val="5"/>
                <c:pt idx="0">
                  <c:v>Index testing cases who received one on one counselling services in line PEPFAR guide </c:v>
                </c:pt>
                <c:pt idx="1">
                  <c:v>Index testing cases who accepted to provide contacts </c:v>
                </c:pt>
                <c:pt idx="2">
                  <c:v>Contacts elicited</c:v>
                </c:pt>
                <c:pt idx="3">
                  <c:v>Contacts tested for HIV</c:v>
                </c:pt>
                <c:pt idx="4">
                  <c:v>Positive Contacts on ART</c:v>
                </c:pt>
              </c:strCache>
            </c:strRef>
          </c:cat>
          <c:val>
            <c:numRef>
              <c:f>'Cumu_Index Cascade_Updated'!$G$3:$G$7</c:f>
              <c:numCache>
                <c:formatCode>_(* #,##0_);_(* \(#,##0\);_(* "-"??_);_(@_)</c:formatCode>
                <c:ptCount val="5"/>
                <c:pt idx="0">
                  <c:v>0</c:v>
                </c:pt>
                <c:pt idx="1">
                  <c:v>0</c:v>
                </c:pt>
                <c:pt idx="3">
                  <c:v>63</c:v>
                </c:pt>
              </c:numCache>
            </c:numRef>
          </c:val>
          <c:extLst>
            <c:ext xmlns:c16="http://schemas.microsoft.com/office/drawing/2014/chart" uri="{C3380CC4-5D6E-409C-BE32-E72D297353CC}">
              <c16:uniqueId val="{00000004-4818-4A67-BC24-A70407573931}"/>
            </c:ext>
          </c:extLst>
        </c:ser>
        <c:ser>
          <c:idx val="5"/>
          <c:order val="5"/>
          <c:tx>
            <c:strRef>
              <c:f>'Cumu_Index Cascade_Updated'!$H$2</c:f>
              <c:strCache>
                <c:ptCount val="1"/>
                <c:pt idx="0">
                  <c:v>Refused</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'Cumu_Index Cascade_Updated'!$B$3:$B$7</c:f>
              <c:strCache>
                <c:ptCount val="5"/>
                <c:pt idx="0">
                  <c:v>Index testing cases who received one on one counselling services in line PEPFAR guide </c:v>
                </c:pt>
                <c:pt idx="1">
                  <c:v>Index testing cases who accepted to provide contacts </c:v>
                </c:pt>
                <c:pt idx="2">
                  <c:v>Contacts elicited</c:v>
                </c:pt>
                <c:pt idx="3">
                  <c:v>Contacts tested for HIV</c:v>
                </c:pt>
                <c:pt idx="4">
                  <c:v>Positive Contacts on ART</c:v>
                </c:pt>
              </c:strCache>
            </c:strRef>
          </c:cat>
          <c:val>
            <c:numRef>
              <c:f>'Cumu_Index Cascade_Updated'!$H$3:$H$7</c:f>
              <c:numCache>
                <c:formatCode>_(* #,##0_);_(* \(#,##0\);_(* "-"??_);_(@_)</c:formatCode>
                <c:ptCount val="5"/>
                <c:pt idx="0">
                  <c:v>0</c:v>
                </c:pt>
                <c:pt idx="1">
                  <c:v>298</c:v>
                </c:pt>
                <c:pt idx="3">
                  <c:v>98</c:v>
                </c:pt>
              </c:numCache>
            </c:numRef>
          </c:val>
          <c:extLst>
            <c:ext xmlns:c16="http://schemas.microsoft.com/office/drawing/2014/chart" uri="{C3380CC4-5D6E-409C-BE32-E72D297353CC}">
              <c16:uniqueId val="{00000005-4818-4A67-BC24-A70407573931}"/>
            </c:ext>
          </c:extLst>
        </c:ser>
        <c:ser>
          <c:idx val="6"/>
          <c:order val="6"/>
          <c:tx>
            <c:strRef>
              <c:f>'Cumu_Index Cascade_Updated'!$I$2</c:f>
              <c:strCache>
                <c:ptCount val="1"/>
                <c:pt idx="0">
                  <c:v>Wrong information</c:v>
                </c:pt>
              </c:strCache>
            </c:strRef>
          </c:tx>
          <c:spPr>
            <a:solidFill>
              <a:srgbClr val="DDEAF6">
                <a:lumMod val="25000"/>
              </a:srgbClr>
            </a:solidFill>
            <a:ln>
              <a:noFill/>
            </a:ln>
            <a:effectLst/>
          </c:spPr>
          <c:invertIfNegative val="0"/>
          <c:dLbls>
            <c:dLbl>
              <c:idx val="0"/>
              <c:layout>
                <c:manualLayout>
                  <c:x val="0"/>
                  <c:y val="-1.897723585566202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818-4A67-BC24-A70407573931}"/>
                </c:ext>
              </c:extLst>
            </c:dLbl>
            <c:dLbl>
              <c:idx val="1"/>
              <c:layout>
                <c:manualLayout>
                  <c:x val="0"/>
                  <c:y val="-8.133101080998026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818-4A67-BC24-A70407573931}"/>
                </c:ext>
              </c:extLst>
            </c:dLbl>
            <c:dLbl>
              <c:idx val="3"/>
              <c:layout>
                <c:manualLayout>
                  <c:x val="7.6706292211108805E-3"/>
                  <c:y val="-4.608757279232206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818-4A67-BC24-A7040757393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'Cumu_Index Cascade_Updated'!$B$3:$B$7</c:f>
              <c:strCache>
                <c:ptCount val="5"/>
                <c:pt idx="0">
                  <c:v>Index testing cases who received one on one counselling services in line PEPFAR guide </c:v>
                </c:pt>
                <c:pt idx="1">
                  <c:v>Index testing cases who accepted to provide contacts </c:v>
                </c:pt>
                <c:pt idx="2">
                  <c:v>Contacts elicited</c:v>
                </c:pt>
                <c:pt idx="3">
                  <c:v>Contacts tested for HIV</c:v>
                </c:pt>
                <c:pt idx="4">
                  <c:v>Positive Contacts on ART</c:v>
                </c:pt>
              </c:strCache>
            </c:strRef>
          </c:cat>
          <c:val>
            <c:numRef>
              <c:f>'Cumu_Index Cascade_Updated'!$I$3:$I$7</c:f>
              <c:numCache>
                <c:formatCode>_(* #,##0_);_(* \(#,##0\);_(* "-"??_);_(@_)</c:formatCode>
                <c:ptCount val="5"/>
                <c:pt idx="0">
                  <c:v>0</c:v>
                </c:pt>
                <c:pt idx="1">
                  <c:v>0</c:v>
                </c:pt>
                <c:pt idx="3">
                  <c:v>27</c:v>
                </c:pt>
              </c:numCache>
            </c:numRef>
          </c:val>
          <c:extLst>
            <c:ext xmlns:c16="http://schemas.microsoft.com/office/drawing/2014/chart" uri="{C3380CC4-5D6E-409C-BE32-E72D297353CC}">
              <c16:uniqueId val="{00000006-4818-4A67-BC24-A70407573931}"/>
            </c:ext>
          </c:extLst>
        </c:ser>
        <c:dLbls>
          <c:dLblPos val="ctr"/>
          <c:showLegendKey val="0"/>
          <c:showVal val="1"/>
          <c:showCatName val="0"/>
          <c:showSerName val="0"/>
          <c:showPercent val="0"/>
          <c:showBubbleSize val="0"/>
        </c:dLbls>
        <c:gapWidth val="150"/>
        <c:overlap val="100"/>
        <c:axId val="76897664"/>
        <c:axId val="76903552"/>
      </c:barChart>
      <c:catAx>
        <c:axId val="76897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6903552"/>
        <c:crosses val="autoZero"/>
        <c:auto val="1"/>
        <c:lblAlgn val="ctr"/>
        <c:lblOffset val="100"/>
        <c:noMultiLvlLbl val="0"/>
      </c:catAx>
      <c:valAx>
        <c:axId val="76903552"/>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897664"/>
        <c:crosses val="autoZero"/>
        <c:crossBetween val="between"/>
      </c:valAx>
      <c:spPr>
        <a:noFill/>
        <a:ln>
          <a:noFill/>
        </a:ln>
        <a:effectLst/>
      </c:spPr>
    </c:plotArea>
    <c:legend>
      <c:legendPos val="t"/>
      <c:layout>
        <c:manualLayout>
          <c:xMode val="edge"/>
          <c:yMode val="edge"/>
          <c:x val="0.11419664352592854"/>
          <c:y val="7.590894342264802E-2"/>
          <c:w val="0.82338346019064235"/>
          <c:h val="0.1005558686408115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768002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ovcsupport.org/wp-content/uploads/2020/07/OVC-Index-Testing-SOP-07.17.20.pdf"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ovcsupport.org/wp-content/uploads/2020/07/OVC-Index-Testing-SOP-07.17.20.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x-none" b="1" dirty="0"/>
              <a:t>Примечание</a:t>
            </a:r>
            <a:r>
              <a:rPr lang="en-US" dirty="0"/>
              <a:t>: </a:t>
            </a:r>
            <a:r>
              <a:rPr lang="ru-RU" dirty="0"/>
              <a:t>Включите краткие выступления ключевых представителей правительства, доноров и / или организаций</a:t>
            </a:r>
            <a:r>
              <a:rPr lang="en-US" dirty="0"/>
              <a:t>-</a:t>
            </a:r>
            <a:r>
              <a:rPr lang="ru-RU" dirty="0" err="1"/>
              <a:t>имплементаторов</a:t>
            </a:r>
            <a:r>
              <a:rPr lang="ru-RU" dirty="0"/>
              <a:t> проекта, если это необходимо. </a:t>
            </a: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dirty="0">
                <a:effectLst/>
                <a:latin typeface="Calibri" panose="020F0502020204030204" pitchFamily="34" charset="0"/>
                <a:ea typeface="Calibri" panose="020F0502020204030204" pitchFamily="34" charset="0"/>
              </a:rPr>
              <a:t>Представьтесь, поприветствуйте участников </a:t>
            </a:r>
            <a:r>
              <a:rPr lang="ru-RU" sz="1800" dirty="0">
                <a:effectLst/>
                <a:latin typeface="Calibri" panose="020F0502020204030204" pitchFamily="34" charset="0"/>
                <a:ea typeface="Calibri" panose="020F0502020204030204" pitchFamily="34" charset="0"/>
              </a:rPr>
              <a:t>тренинга </a:t>
            </a:r>
            <a:r>
              <a:rPr lang="x-none" sz="1800" dirty="0">
                <a:effectLst/>
                <a:latin typeface="Calibri" panose="020F0502020204030204" pitchFamily="34" charset="0"/>
                <a:ea typeface="Calibri" panose="020F0502020204030204" pitchFamily="34" charset="0"/>
              </a:rPr>
              <a:t>и поблагодарите их за то, что они пришли на первый день тренинга по индексному тестированию и привлечению к тестированию людей из рискованных сетей. </a:t>
            </a:r>
            <a:endParaRPr lang="ru-RU"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dirty="0">
                <a:effectLst/>
                <a:latin typeface="Calibri" panose="020F0502020204030204" pitchFamily="34" charset="0"/>
                <a:ea typeface="Calibri" panose="020F0502020204030204" pitchFamily="34" charset="0"/>
              </a:rPr>
              <a:t>Помните, что вскоре вы проведете краткое знакомство со всеми участниками. </a:t>
            </a:r>
            <a:endParaRPr lang="ru-RU"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ru-RU" sz="1800" dirty="0">
                <a:effectLst/>
                <a:latin typeface="Calibri" panose="020F0502020204030204" pitchFamily="34" charset="0"/>
                <a:ea typeface="DengXian" panose="02010600030101010101" pitchFamily="2" charset="-122"/>
                <a:cs typeface="Arial" panose="020B0604020202020204" pitchFamily="34" charset="0"/>
              </a:rPr>
              <a:t>Прежде чем начать</a:t>
            </a:r>
            <a:r>
              <a:rPr lang="x-none" sz="1800" dirty="0">
                <a:effectLst/>
                <a:latin typeface="Calibri" panose="020F0502020204030204" pitchFamily="34" charset="0"/>
                <a:ea typeface="DengXian" panose="02010600030101010101" pitchFamily="2" charset="-122"/>
                <a:cs typeface="Arial" panose="020B0604020202020204" pitchFamily="34" charset="0"/>
              </a:rPr>
              <a:t> тренинг</a:t>
            </a:r>
            <a:r>
              <a:rPr lang="ru-RU" sz="1800" dirty="0">
                <a:effectLst/>
                <a:latin typeface="Calibri" panose="020F0502020204030204" pitchFamily="34" charset="0"/>
                <a:ea typeface="DengXian" panose="02010600030101010101" pitchFamily="2" charset="-122"/>
                <a:cs typeface="Arial" panose="020B0604020202020204" pitchFamily="34" charset="0"/>
              </a:rPr>
              <a:t>, спросите, всем ли комфортна комнатная температура и расположение сидений или нужно что-то отрегулировать</a:t>
            </a:r>
            <a:r>
              <a:rPr lang="ru-RU" sz="1800" i="1" dirty="0">
                <a:solidFill>
                  <a:srgbClr val="EAB200"/>
                </a:solidFill>
                <a:effectLst/>
                <a:latin typeface="Calibri" panose="020F0502020204030204" pitchFamily="34" charset="0"/>
                <a:ea typeface="DengXian" panose="02010600030101010101" pitchFamily="2" charset="-122"/>
                <a:cs typeface="Arial" panose="020B0604020202020204" pitchFamily="34" charset="0"/>
              </a:rPr>
              <a:t>?</a:t>
            </a:r>
            <a:r>
              <a:rPr lang="ru-RU" sz="1800" dirty="0">
                <a:solidFill>
                  <a:srgbClr val="EAB200"/>
                </a:solidFill>
                <a:effectLst/>
                <a:latin typeface="Calibri" panose="020F0502020204030204" pitchFamily="34" charset="0"/>
                <a:ea typeface="DengXian" panose="02010600030101010101" pitchFamily="2" charset="-122"/>
                <a:cs typeface="Arial" panose="020B0604020202020204" pitchFamily="34" charset="0"/>
              </a:rPr>
              <a:t> </a:t>
            </a:r>
            <a:endParaRPr lang="en-US" dirty="0">
              <a:solidFill>
                <a:srgbClr val="EAB200"/>
              </a:solidFill>
            </a:endParaRPr>
          </a:p>
        </p:txBody>
      </p:sp>
      <p:sp>
        <p:nvSpPr>
          <p:cNvPr id="238" name="Google Shape;23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1000"/>
              </a:spcAft>
              <a:buClr>
                <a:srgbClr val="E73439"/>
              </a:buClr>
              <a:buSzPts val="1400"/>
              <a:buFont typeface="Calibri" panose="020F0502020204030204" pitchFamily="34" charset="0"/>
              <a:buNone/>
              <a:tabLst>
                <a:tab pos="228600" algn="l"/>
                <a:tab pos="457200" algn="l"/>
              </a:tabLst>
            </a:pPr>
            <a:r>
              <a:rPr lang="x-none" b="1" dirty="0"/>
              <a:t>Примечание</a:t>
            </a:r>
            <a:r>
              <a:rPr lang="en-US" dirty="0"/>
              <a:t>: </a:t>
            </a: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Используя доступные национальные данные, продемонстрируйте существующие пробелы в тестировании, охвате антиретровирусной терапией (АРТ) и в достижении вирусной </a:t>
            </a:r>
            <a:r>
              <a:rPr lang="ru-RU" sz="1800" b="0" i="0" u="none" strike="noStrike" kern="100" cap="none" dirty="0" err="1">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супрессии</a:t>
            </a: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Это поможет лучше обосновать  подход, разработанный для выявления случаев ВИЧ.</a:t>
            </a:r>
            <a:endParaRPr lang="x-none"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endParaRPr>
          </a:p>
          <a:p>
            <a:pPr marL="0" lvl="0" indent="0">
              <a:spcAft>
                <a:spcPts val="1000"/>
              </a:spcAft>
              <a:buClr>
                <a:srgbClr val="E73439"/>
              </a:buClr>
              <a:buFont typeface="Calibri" panose="020F0502020204030204" pitchFamily="34" charset="0"/>
              <a:buNone/>
              <a:tabLst>
                <a:tab pos="228600" algn="l"/>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Обратите внимание </a:t>
            </a: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на необходимость внедрения  в программах инноваций  и / или  использования  новых  научно обоснованных подходов  для устранения пробелов в каскаде услуг , которые непрерывно предоставляются  в связи с  ВИЧ.  Тестирование же является  одним из способов  прямого  взаимодействия  с живущими с ВИЧ клиентами.  </a:t>
            </a:r>
            <a:endParaRPr lang="x-none"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endParaRPr>
          </a:p>
        </p:txBody>
      </p:sp>
      <p:sp>
        <p:nvSpPr>
          <p:cNvPr id="326" name="Google Shape;32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11:notes"/>
          <p:cNvSpPr txBox="1">
            <a:spLocks noGrp="1"/>
          </p:cNvSpPr>
          <p:nvPr>
            <p:ph type="body" idx="1"/>
          </p:nvPr>
        </p:nvSpPr>
        <p:spPr>
          <a:xfrm>
            <a:off x="560070" y="4400550"/>
            <a:ext cx="5875020" cy="4743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050" b="1" i="0" dirty="0"/>
              <a:t>Скажите</a:t>
            </a:r>
            <a:r>
              <a:rPr lang="en-US" sz="1050" b="1" i="0" dirty="0"/>
              <a:t>: </a:t>
            </a:r>
            <a:r>
              <a:rPr lang="ru-RU" sz="1800" i="0" dirty="0">
                <a:effectLst/>
                <a:latin typeface="Calibri" panose="020F0502020204030204" pitchFamily="34" charset="0"/>
                <a:ea typeface="Calibri" panose="020F0502020204030204" pitchFamily="34" charset="0"/>
                <a:cs typeface="Times New Roman" panose="02020603050405020304" pitchFamily="18" charset="0"/>
              </a:rPr>
              <a:t>Согласно определению </a:t>
            </a:r>
            <a:r>
              <a:rPr lang="en-US" sz="1800" i="0" dirty="0">
                <a:effectLst/>
                <a:latin typeface="Calibri" panose="020F0502020204030204" pitchFamily="34" charset="0"/>
                <a:ea typeface="Calibri" panose="020F0502020204030204" pitchFamily="34" charset="0"/>
                <a:cs typeface="Times New Roman" panose="02020603050405020304" pitchFamily="18" charset="0"/>
              </a:rPr>
              <a:t>PEPFAR</a:t>
            </a:r>
            <a:r>
              <a:rPr lang="ru-RU" sz="1800" i="0" dirty="0">
                <a:effectLst/>
                <a:latin typeface="Calibri" panose="020F0502020204030204" pitchFamily="34" charset="0"/>
                <a:ea typeface="Calibri" panose="020F0502020204030204" pitchFamily="34" charset="0"/>
                <a:cs typeface="Times New Roman" panose="02020603050405020304" pitchFamily="18" charset="0"/>
              </a:rPr>
              <a:t>, индексное тестирование — это подход к выявлению случаев ВИЧ, который направлен на получение контактов сексуальных партнеров или партнеров, с которыми использовали общие иглы, а также биологических детей* ВИЧ-положительных людей и предложение им услуг по тестированию на ВИЧ. Индексное тестирование - полностью добровольная услуга, предлагаемая людям, живущим с ВИЧ, на которую они могут согласиться или отказаться.</a:t>
            </a:r>
            <a:endParaRPr lang="x-none"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x-none"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i="1" kern="100" dirty="0">
                <a:effectLst/>
                <a:latin typeface="Calibri" panose="020F0502020204030204" pitchFamily="34" charset="0"/>
                <a:ea typeface="SimSun" panose="02010600030101010101" pitchFamily="2" charset="-122"/>
                <a:cs typeface="Times New Roman" panose="02020603050405020304" pitchFamily="18" charset="0"/>
              </a:rPr>
              <a:t>*</a:t>
            </a:r>
            <a:r>
              <a:rPr lang="ru-RU" sz="1800" dirty="0">
                <a:effectLst/>
                <a:latin typeface="Calibri" panose="020F0502020204030204" pitchFamily="34" charset="0"/>
                <a:ea typeface="Calibri" panose="020F0502020204030204" pitchFamily="34" charset="0"/>
              </a:rPr>
              <a:t> </a:t>
            </a:r>
            <a:r>
              <a:rPr lang="ru-RU" sz="1800" i="0" kern="100" dirty="0">
                <a:effectLst/>
                <a:latin typeface="Calibri" panose="020F0502020204030204" pitchFamily="34" charset="0"/>
                <a:ea typeface="SimSun" panose="02010600030101010101" pitchFamily="2" charset="-122"/>
                <a:cs typeface="Times New Roman" panose="02020603050405020304" pitchFamily="18" charset="0"/>
              </a:rPr>
              <a:t>Согласно </a:t>
            </a:r>
            <a:r>
              <a:rPr lang="en-US" sz="1800" i="0" kern="100" dirty="0">
                <a:effectLst/>
                <a:latin typeface="Calibri" panose="020F0502020204030204" pitchFamily="34" charset="0"/>
                <a:ea typeface="SimSun" panose="02010600030101010101" pitchFamily="2" charset="-122"/>
                <a:cs typeface="Times New Roman" panose="02020603050405020304" pitchFamily="18" charset="0"/>
              </a:rPr>
              <a:t>COP</a:t>
            </a:r>
            <a:r>
              <a:rPr lang="ru-RU" sz="1800" i="0" kern="100" dirty="0">
                <a:effectLst/>
                <a:latin typeface="Calibri" panose="020F0502020204030204" pitchFamily="34" charset="0"/>
                <a:ea typeface="SimSun" panose="02010600030101010101" pitchFamily="2" charset="-122"/>
                <a:cs typeface="Times New Roman" panose="02020603050405020304" pitchFamily="18" charset="0"/>
              </a:rPr>
              <a:t>20, </a:t>
            </a:r>
            <a:r>
              <a:rPr lang="en-US" sz="1800" i="0" kern="100" dirty="0">
                <a:effectLst/>
                <a:latin typeface="Calibri" panose="020F0502020204030204" pitchFamily="34" charset="0"/>
                <a:ea typeface="SimSun" panose="02010600030101010101" pitchFamily="2" charset="-122"/>
                <a:cs typeface="Times New Roman" panose="02020603050405020304" pitchFamily="18" charset="0"/>
              </a:rPr>
              <a:t>PEPFAR</a:t>
            </a:r>
            <a:r>
              <a:rPr lang="ru-RU" sz="1800" i="0" kern="100" dirty="0">
                <a:effectLst/>
                <a:latin typeface="Calibri" panose="020F0502020204030204" pitchFamily="34" charset="0"/>
                <a:ea typeface="SimSun" panose="02010600030101010101" pitchFamily="2" charset="-122"/>
                <a:cs typeface="Times New Roman" panose="02020603050405020304" pitchFamily="18" charset="0"/>
              </a:rPr>
              <a:t> уделяет приоритетное внимание расширению масштабов индексного тестирования биологических детей, включая детей матерей, живущих с ВИЧ, и, если статус матери неизвестен, детей биологических отцов, живущих с ВИЧ. </a:t>
            </a:r>
            <a:endParaRPr lang="en-US" sz="1800" i="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sz="1050" i="1"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050" b="1" dirty="0"/>
              <a:t>Примечание</a:t>
            </a:r>
            <a:r>
              <a:rPr lang="en-US" sz="1050" dirty="0"/>
              <a:t>: </a:t>
            </a:r>
            <a:r>
              <a:rPr lang="ru-RU" sz="1800" i="0" kern="100" dirty="0">
                <a:effectLst/>
                <a:latin typeface="Calibri" panose="020F0502020204030204" pitchFamily="34" charset="0"/>
                <a:ea typeface="SimSun" panose="02010600030101010101" pitchFamily="2" charset="-122"/>
                <a:cs typeface="Times New Roman" panose="02020603050405020304" pitchFamily="18" charset="0"/>
              </a:rPr>
              <a:t>Выделите ключевые слова, такие как «добровольно», «получение контактов» и «направление», и спросите, почему сексуальные партнеры, </a:t>
            </a:r>
            <a:r>
              <a:rPr lang="ru-RU" sz="1800" i="0" dirty="0">
                <a:effectLst/>
                <a:latin typeface="Calibri" panose="020F0502020204030204" pitchFamily="34" charset="0"/>
                <a:ea typeface="Calibri" panose="020F0502020204030204" pitchFamily="34" charset="0"/>
              </a:rPr>
              <a:t>или партнеры, с которыми использовали общие иглы, </a:t>
            </a:r>
            <a:r>
              <a:rPr lang="ru-RU" sz="1800" i="0" kern="100" dirty="0">
                <a:effectLst/>
                <a:latin typeface="Calibri" panose="020F0502020204030204" pitchFamily="34" charset="0"/>
                <a:ea typeface="SimSun" panose="02010600030101010101" pitchFamily="2" charset="-122"/>
                <a:cs typeface="Times New Roman" panose="02020603050405020304" pitchFamily="18" charset="0"/>
              </a:rPr>
              <a:t>и биологические дети находятся в центре внимания индексного тестирования</a:t>
            </a:r>
            <a:r>
              <a:rPr lang="x-none" sz="1800" i="0" kern="100" dirty="0">
                <a:effectLst/>
                <a:latin typeface="Calibri" panose="020F0502020204030204" pitchFamily="34" charset="0"/>
                <a:ea typeface="SimSun" panose="02010600030101010101" pitchFamily="2" charset="-122"/>
                <a:cs typeface="Times New Roman" panose="02020603050405020304" pitchFamily="18" charset="0"/>
              </a:rPr>
              <a:t>?</a:t>
            </a:r>
            <a:endParaRPr lang="en-US" sz="1800" i="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sz="105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Под «получением контактов» мы подразумеваем получение информированного согласия индекс-клиента на предоставление имен и контактной информации (если таковая имеется) всех лиц, которые соответствуют критериям в качестве сексуальных партнеров, инъекционных партнеров и / или биологических детей. Позже в ходе тренинга мы обсудим, что делать с партнерами, которые могут представлять риск насилия для клиента.</a:t>
            </a:r>
            <a:endParaRPr lang="x-none"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Под «направлением» мы имеем в виду либо информирование людей о том, что они могли иметь риск получения ВИЧ, и направление их на тестирование; либо работу с поставщиком медицинских услуг, который может предоставить людям эту информацию и предложить им тестирование.</a:t>
            </a:r>
            <a:endParaRPr lang="en-US"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endParaRPr>
          </a:p>
          <a:p>
            <a:pPr marL="0" lvl="0" indent="0" algn="l" rtl="0">
              <a:spcBef>
                <a:spcPts val="0"/>
              </a:spcBef>
              <a:spcAft>
                <a:spcPts val="0"/>
              </a:spcAft>
              <a:buNone/>
            </a:pPr>
            <a:endParaRPr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Цель индексного тестирования - разорвать цепочку передачи ВИЧ, предлагая тестирование всем, кто был в риске передачи ВИЧ, и связывая их с услугами лечения ВИЧ, при положительном результате, или профилактическими услугами, включая </a:t>
            </a:r>
            <a:r>
              <a:rPr lang="en-US" sz="1800" b="0" i="0" u="none" strike="noStrike" kern="100" cap="none" dirty="0" err="1">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PrEP</a:t>
            </a: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презервативы и мужское обрезание (в соответствующих случаях), если результат тестирования на ВИЧ отрицательный.</a:t>
            </a:r>
            <a:endParaRPr lang="en-US"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endParaRPr>
          </a:p>
          <a:p>
            <a:pPr marL="0" lvl="0" indent="0" algn="l" rtl="0">
              <a:spcBef>
                <a:spcPts val="0"/>
              </a:spcBef>
              <a:spcAft>
                <a:spcPts val="0"/>
              </a:spcAft>
              <a:buNone/>
            </a:pPr>
            <a:endParaRPr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endParaRPr>
          </a:p>
          <a:p>
            <a:pPr marL="0" lvl="0" indent="0" algn="l" rtl="0">
              <a:spcBef>
                <a:spcPts val="0"/>
              </a:spcBef>
              <a:spcAft>
                <a:spcPts val="0"/>
              </a:spcAft>
              <a:buNone/>
            </a:pP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Обратите внимание, что индексное тестирование должно включать тестирование биологических детей матерей, живущих с ВИЧ, как способ диагностики детей, которые не были идентифицированы с помощью профилактики передачи от матери ребенку (ППМР) или ранней диагностики младенцев (</a:t>
            </a:r>
            <a:r>
              <a:rPr lang="en-US"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EID</a:t>
            </a: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a:t>
            </a:r>
            <a:endParaRPr lang="x-none"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endParaRPr>
          </a:p>
          <a:p>
            <a:pPr marL="0" lvl="0" indent="0" algn="l" rtl="0">
              <a:spcBef>
                <a:spcPts val="0"/>
              </a:spcBef>
              <a:spcAft>
                <a:spcPts val="0"/>
              </a:spcAft>
              <a:buNone/>
            </a:pPr>
            <a:endParaRPr lang="x-none"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endParaRPr>
          </a:p>
          <a:p>
            <a:pPr marL="0" lvl="0" indent="0" algn="l" rtl="0">
              <a:spcBef>
                <a:spcPts val="0"/>
              </a:spcBef>
              <a:spcAft>
                <a:spcPts val="0"/>
              </a:spcAft>
              <a:buNone/>
            </a:pP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Мы подробно расскажем о конкретных подходах, рекомендуемых на этом тренинге.</a:t>
            </a:r>
            <a:endParaRPr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endParaRPr>
          </a:p>
        </p:txBody>
      </p:sp>
      <p:sp>
        <p:nvSpPr>
          <p:cNvPr id="333" name="Google Shape;33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Скажите</a:t>
            </a:r>
            <a:r>
              <a:rPr lang="en-US"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a:t>
            </a: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практически применимы различные термины, используемые для обозначения процесса работы с ВИЧ-положительными клиентами, </a:t>
            </a:r>
            <a:r>
              <a:rPr lang="x-none"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по уведомлению их</a:t>
            </a: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партнеров о </a:t>
            </a:r>
            <a:r>
              <a:rPr lang="x-none"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риске получения</a:t>
            </a: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ВИЧ и </a:t>
            </a:r>
            <a:r>
              <a:rPr lang="x-none"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привлечения их к </a:t>
            </a: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тестировани</a:t>
            </a:r>
            <a:r>
              <a:rPr lang="x-none"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ю</a:t>
            </a: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a:t>
            </a:r>
            <a:endParaRPr lang="x-none"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В</a:t>
            </a: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a:t>
            </a:r>
            <a:r>
              <a:rPr lang="x-none"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НАЗВАНИЕ СТРАНЫ</a:t>
            </a: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a:t>
            </a:r>
            <a:r>
              <a:rPr lang="x-none"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РЕГИОНА ГДЕ ПРОВОДИТСЯ ТРЕНИНГ</a:t>
            </a: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a:t>
            </a:r>
            <a:r>
              <a:rPr lang="x-none"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этот процесс также могут называть </a:t>
            </a: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a:t>
            </a:r>
            <a:r>
              <a:rPr lang="x-none"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МЕСТНОЕ НАЗВАНИЕ</a:t>
            </a: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a:t>
            </a:r>
            <a:endParaRPr lang="x-none"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endParaRPr>
          </a:p>
          <a:p>
            <a:pPr marL="0" lvl="0" indent="0" algn="l" rtl="0">
              <a:spcBef>
                <a:spcPts val="0"/>
              </a:spcBef>
              <a:spcAft>
                <a:spcPts val="0"/>
              </a:spcAft>
              <a:buNone/>
            </a:pP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Чтобы избежать путаницы</a:t>
            </a:r>
            <a:r>
              <a:rPr lang="x-none"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в дальнейшем</a:t>
            </a: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мы </a:t>
            </a:r>
            <a:r>
              <a:rPr lang="x-none"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хотим</a:t>
            </a: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убедиться, что всем удобен термин «индексное тестирование» и его значение? </a:t>
            </a:r>
            <a:endParaRPr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endParaRPr>
          </a:p>
        </p:txBody>
      </p:sp>
      <p:sp>
        <p:nvSpPr>
          <p:cNvPr id="353" name="Google Shape;35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1" dirty="0"/>
              <a:t>Скажите</a:t>
            </a:r>
            <a:r>
              <a:rPr lang="en-US" b="1" dirty="0"/>
              <a:t>: </a:t>
            </a:r>
            <a:r>
              <a:rPr lang="x-none" sz="1800" i="0" kern="100" dirty="0">
                <a:effectLst/>
                <a:latin typeface="Calibri" panose="020F0502020204030204" pitchFamily="34" charset="0"/>
                <a:ea typeface="SimSun" panose="02010600030101010101" pitchFamily="2" charset="-122"/>
                <a:cs typeface="Times New Roman" panose="02020603050405020304" pitchFamily="18" charset="0"/>
              </a:rPr>
              <a:t>На данном слайде вы видите 10 основных шагов/этапов в индексном тестировании. Мы подробно рассмотрим каждый из этих шагов по мере прохождения обучения, включая различные способы, которыми клиент может решить уведомить потенциального партнера, который мог быть подвержен ВИЧ.</a:t>
            </a: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i="0" dirty="0"/>
          </a:p>
          <a:p>
            <a:pPr marL="0" lvl="0" indent="0" algn="l" rtl="0">
              <a:spcBef>
                <a:spcPts val="0"/>
              </a:spcBef>
              <a:spcAft>
                <a:spcPts val="0"/>
              </a:spcAft>
              <a:buNone/>
            </a:pPr>
            <a:r>
              <a:rPr lang="ru-RU" sz="1800" i="0" kern="100" dirty="0">
                <a:effectLst/>
                <a:latin typeface="Calibri" panose="020F0502020204030204" pitchFamily="34" charset="0"/>
                <a:ea typeface="SimSun" panose="02010600030101010101" pitchFamily="2" charset="-122"/>
                <a:cs typeface="Times New Roman" panose="02020603050405020304" pitchFamily="18" charset="0"/>
              </a:rPr>
              <a:t>Основные </a:t>
            </a:r>
            <a:r>
              <a:rPr lang="x-none" sz="1800" i="0" kern="100" dirty="0">
                <a:effectLst/>
                <a:latin typeface="Calibri" panose="020F0502020204030204" pitchFamily="34" charset="0"/>
                <a:ea typeface="SimSun" panose="02010600030101010101" pitchFamily="2" charset="-122"/>
                <a:cs typeface="Times New Roman" panose="02020603050405020304" pitchFamily="18" charset="0"/>
              </a:rPr>
              <a:t>этапы в процессе</a:t>
            </a:r>
            <a:r>
              <a:rPr lang="ru-RU" sz="1800" i="0" kern="100" dirty="0">
                <a:effectLst/>
                <a:latin typeface="Calibri" panose="020F0502020204030204" pitchFamily="34" charset="0"/>
                <a:ea typeface="SimSun" panose="02010600030101010101" pitchFamily="2" charset="-122"/>
                <a:cs typeface="Times New Roman" panose="02020603050405020304" pitchFamily="18" charset="0"/>
              </a:rPr>
              <a:t> индексного тестирования следующие [опишите шаги, как указано</a:t>
            </a:r>
            <a:r>
              <a:rPr lang="x-none" sz="1800" i="0" kern="100" dirty="0">
                <a:effectLst/>
                <a:latin typeface="Calibri" panose="020F0502020204030204" pitchFamily="34" charset="0"/>
                <a:ea typeface="SimSun" panose="02010600030101010101" pitchFamily="2" charset="-122"/>
                <a:cs typeface="Times New Roman" panose="02020603050405020304" pitchFamily="18" charset="0"/>
              </a:rPr>
              <a:t> в списке</a:t>
            </a:r>
            <a:r>
              <a:rPr lang="ru-RU" sz="1800" i="0" kern="100" dirty="0">
                <a:effectLst/>
                <a:latin typeface="Calibri" panose="020F0502020204030204" pitchFamily="34" charset="0"/>
                <a:ea typeface="SimSun" panose="02010600030101010101" pitchFamily="2" charset="-122"/>
                <a:cs typeface="Times New Roman" panose="02020603050405020304" pitchFamily="18" charset="0"/>
              </a:rPr>
              <a:t>].</a:t>
            </a:r>
            <a:endParaRPr i="0" dirty="0"/>
          </a:p>
        </p:txBody>
      </p:sp>
      <p:sp>
        <p:nvSpPr>
          <p:cNvPr id="361" name="Google Shape;36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b="1" dirty="0"/>
              <a:t>Скажите</a:t>
            </a:r>
            <a:r>
              <a:rPr lang="en-US" b="1" dirty="0"/>
              <a:t>: </a:t>
            </a:r>
            <a:r>
              <a:rPr lang="x-none" sz="1800" i="1" kern="100" dirty="0">
                <a:effectLst/>
                <a:latin typeface="Calibri" panose="020F0502020204030204" pitchFamily="34" charset="0"/>
                <a:ea typeface="SimSun" panose="02010600030101010101" pitchFamily="2" charset="-122"/>
                <a:cs typeface="Times New Roman" panose="02020603050405020304" pitchFamily="18" charset="0"/>
              </a:rPr>
              <a:t>Может</a:t>
            </a:r>
            <a:r>
              <a:rPr lang="ru-RU" sz="1800" i="1" kern="100" dirty="0">
                <a:effectLst/>
                <a:latin typeface="Calibri" panose="020F0502020204030204" pitchFamily="34" charset="0"/>
                <a:ea typeface="SimSun" panose="02010600030101010101" pitchFamily="2" charset="-122"/>
                <a:cs typeface="Times New Roman" panose="02020603050405020304" pitchFamily="18" charset="0"/>
              </a:rPr>
              <a:t> показаться, что индексное тестирование - новая концепция, </a:t>
            </a:r>
            <a:r>
              <a:rPr lang="x-none" sz="1800" i="1" kern="100" dirty="0">
                <a:effectLst/>
                <a:latin typeface="Calibri" panose="020F0502020204030204" pitchFamily="34" charset="0"/>
                <a:ea typeface="SimSun" panose="02010600030101010101" pitchFamily="2" charset="-122"/>
                <a:cs typeface="Times New Roman" panose="02020603050405020304" pitchFamily="18" charset="0"/>
              </a:rPr>
              <a:t>однако </a:t>
            </a:r>
            <a:r>
              <a:rPr lang="ru-RU" sz="1800" i="1" kern="100" dirty="0">
                <a:effectLst/>
                <a:latin typeface="Calibri" panose="020F0502020204030204" pitchFamily="34" charset="0"/>
                <a:ea typeface="SimSun" panose="02010600030101010101" pitchFamily="2" charset="-122"/>
                <a:cs typeface="Times New Roman" panose="02020603050405020304" pitchFamily="18" charset="0"/>
              </a:rPr>
              <a:t>это подход общественного здравоохранения</a:t>
            </a:r>
            <a:r>
              <a:rPr lang="x-none" sz="1800" i="1" kern="100" dirty="0">
                <a:effectLst/>
                <a:latin typeface="Calibri" panose="020F0502020204030204" pitchFamily="34" charset="0"/>
                <a:ea typeface="SimSun" panose="02010600030101010101" pitchFamily="2" charset="-122"/>
                <a:cs typeface="Times New Roman" panose="02020603050405020304" pitchFamily="18" charset="0"/>
              </a:rPr>
              <a:t>, который использовался в течение многих лет</a:t>
            </a:r>
            <a:r>
              <a:rPr lang="ru-RU" sz="1800" i="1" kern="100" dirty="0">
                <a:effectLst/>
                <a:latin typeface="Calibri" panose="020F0502020204030204" pitchFamily="34" charset="0"/>
                <a:ea typeface="SimSun" panose="02010600030101010101" pitchFamily="2" charset="-122"/>
                <a:cs typeface="Times New Roman" panose="02020603050405020304" pitchFamily="18" charset="0"/>
              </a:rPr>
              <a:t>, в том числе </a:t>
            </a:r>
            <a:r>
              <a:rPr kumimoji="0" lang="ru-RU" sz="18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t>— </a:t>
            </a:r>
            <a:r>
              <a:rPr lang="ru-RU" sz="1800" i="1" kern="100" dirty="0">
                <a:effectLst/>
                <a:latin typeface="Calibri" panose="020F0502020204030204" pitchFamily="34" charset="0"/>
                <a:ea typeface="SimSun" panose="02010600030101010101" pitchFamily="2" charset="-122"/>
                <a:cs typeface="Times New Roman" panose="02020603050405020304" pitchFamily="18" charset="0"/>
              </a:rPr>
              <a:t>для отслеживания инфекций, передаваемых половым путем, и лиц, которые могли быть подвержены</a:t>
            </a:r>
            <a:r>
              <a:rPr lang="x-none" sz="1800" i="1" kern="100" dirty="0">
                <a:effectLst/>
                <a:latin typeface="Calibri" panose="020F0502020204030204" pitchFamily="34" charset="0"/>
                <a:ea typeface="SimSun" panose="02010600030101010101" pitchFamily="2" charset="-122"/>
                <a:cs typeface="Times New Roman" panose="02020603050405020304" pitchFamily="18" charset="0"/>
              </a:rPr>
              <a:t> риску заражения</a:t>
            </a:r>
            <a:r>
              <a:rPr lang="ru-RU" sz="1800" i="1" kern="100" dirty="0">
                <a:effectLst/>
                <a:latin typeface="Calibri" panose="020F0502020204030204" pitchFamily="34" charset="0"/>
                <a:ea typeface="SimSun" panose="02010600030101010101" pitchFamily="2" charset="-122"/>
                <a:cs typeface="Times New Roman" panose="02020603050405020304" pitchFamily="18" charset="0"/>
              </a:rPr>
              <a:t> туберкулез</a:t>
            </a:r>
            <a:r>
              <a:rPr lang="x-none" sz="1800" i="1" kern="100" dirty="0">
                <a:effectLst/>
                <a:latin typeface="Calibri" panose="020F0502020204030204" pitchFamily="34" charset="0"/>
                <a:ea typeface="SimSun" panose="02010600030101010101" pitchFamily="2" charset="-122"/>
                <a:cs typeface="Times New Roman" panose="02020603050405020304" pitchFamily="18" charset="0"/>
              </a:rPr>
              <a:t>ом</a:t>
            </a:r>
            <a:r>
              <a:rPr lang="ru-RU" sz="1800" i="1" kern="100" dirty="0">
                <a:effectLst/>
                <a:latin typeface="Calibri" panose="020F0502020204030204" pitchFamily="34" charset="0"/>
                <a:ea typeface="SimSun" panose="02010600030101010101" pitchFamily="2" charset="-122"/>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ru-RU" sz="1800" i="1" kern="100" dirty="0">
              <a:effectLst/>
              <a:latin typeface="Calibri" panose="020F050202020403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В последнее время, учитывая ограниченность ресурсов и необходимость повышения  </a:t>
            </a:r>
            <a:r>
              <a:rPr lang="x-none"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эффективност</a:t>
            </a:r>
            <a:r>
              <a:rPr lang="ru-RU"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и</a:t>
            </a:r>
            <a:r>
              <a:rPr lang="x-none"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работы</a:t>
            </a:r>
            <a:r>
              <a:rPr lang="ru-RU"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a:t>
            </a:r>
            <a:r>
              <a:rPr lang="x-none"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многие программы начали использовать</a:t>
            </a:r>
            <a:r>
              <a:rPr lang="ru-RU"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индексное тестирование </a:t>
            </a:r>
            <a:r>
              <a:rPr lang="x-none"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как метод, который позволяет</a:t>
            </a:r>
            <a:r>
              <a:rPr lang="ru-RU"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сосредоточить</a:t>
            </a:r>
            <a:r>
              <a:rPr lang="x-none"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усилия на</a:t>
            </a:r>
            <a:r>
              <a:rPr lang="ru-RU"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тех</a:t>
            </a:r>
            <a:r>
              <a:rPr lang="x-none"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людях</a:t>
            </a:r>
            <a:r>
              <a:rPr lang="ru-RU"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кто подвергается наибольшему риску, включая сексуальных </a:t>
            </a:r>
            <a:r>
              <a:rPr lang="x-none"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и инъекционных </a:t>
            </a:r>
            <a:r>
              <a:rPr lang="ru-RU"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партнеров </a:t>
            </a:r>
            <a:r>
              <a:rPr lang="x-none"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людей</a:t>
            </a:r>
            <a:r>
              <a:rPr lang="ru-RU"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живущих с ВИЧ, и их детей.</a:t>
            </a:r>
            <a:endParaRPr lang="en-US"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endParaRPr>
          </a:p>
          <a:p>
            <a:pPr marL="0" lvl="0" indent="0" algn="l" rtl="0">
              <a:spcBef>
                <a:spcPts val="0"/>
              </a:spcBef>
              <a:spcAft>
                <a:spcPts val="0"/>
              </a:spcAft>
              <a:buNone/>
            </a:pPr>
            <a:endParaRPr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Во многих странах индексное тестирование уже является частью национальных протоколов тестирования и лечения ВИЧ, но </a:t>
            </a:r>
            <a:r>
              <a:rPr lang="x-none"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используемые </a:t>
            </a:r>
            <a:r>
              <a:rPr lang="ru-RU"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формулировки и рекомендации могут </a:t>
            </a:r>
            <a:r>
              <a:rPr lang="x-none"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быть </a:t>
            </a:r>
            <a:r>
              <a:rPr lang="ru-RU"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не адаптированы к ключевым группам населения.</a:t>
            </a:r>
            <a:endParaRPr lang="en-US"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endParaRPr>
          </a:p>
          <a:p>
            <a:pPr marL="0" lvl="0" indent="0" algn="l" rtl="0">
              <a:spcBef>
                <a:spcPts val="0"/>
              </a:spcBef>
              <a:spcAft>
                <a:spcPts val="0"/>
              </a:spcAft>
              <a:buNone/>
            </a:pPr>
            <a:endParaRPr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endParaRPr>
          </a:p>
          <a:p>
            <a:pPr marL="0" lvl="0" indent="0" algn="l" rtl="0">
              <a:spcBef>
                <a:spcPts val="0"/>
              </a:spcBef>
              <a:spcAft>
                <a:spcPts val="0"/>
              </a:spcAft>
              <a:buNone/>
            </a:pPr>
            <a:r>
              <a:rPr lang="en-US"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a:t>
            </a:r>
            <a:r>
              <a:rPr lang="ru-RU"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Спросите участников, почему ключевые группы могут нуждаться в индивидуальном руководстве. Не </a:t>
            </a:r>
            <a:r>
              <a:rPr lang="x-none"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уделяйте</a:t>
            </a:r>
            <a:r>
              <a:rPr lang="ru-RU"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слишком много времени на это обсуждение, потому что позже будет проведено групповое мероприятие для изучения особых соображений для </a:t>
            </a:r>
            <a:r>
              <a:rPr lang="x-none"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ключевых групп</a:t>
            </a:r>
            <a:r>
              <a:rPr lang="ru-RU"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a:t>
            </a:r>
            <a:endParaRPr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endParaRPr>
          </a:p>
        </p:txBody>
      </p:sp>
      <p:sp>
        <p:nvSpPr>
          <p:cNvPr id="368" name="Google Shape;36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5:notes"/>
          <p:cNvSpPr>
            <a:spLocks noGrp="1" noRot="1" noChangeAspect="1"/>
          </p:cNvSpPr>
          <p:nvPr>
            <p:ph type="sldImg" idx="2"/>
          </p:nvPr>
        </p:nvSpPr>
        <p:spPr>
          <a:xfrm>
            <a:off x="46513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b="1" dirty="0">
                <a:solidFill>
                  <a:schemeClr val="tx1"/>
                </a:solidFill>
              </a:rPr>
              <a:t>Скажите</a:t>
            </a:r>
            <a:r>
              <a:rPr lang="en-US" b="1" dirty="0">
                <a:solidFill>
                  <a:schemeClr val="tx1"/>
                </a:solidFill>
              </a:rPr>
              <a:t>: </a:t>
            </a:r>
            <a:r>
              <a:rPr lang="x-none" sz="1800" i="1" spc="-10" dirty="0">
                <a:effectLst/>
                <a:latin typeface="Calibri" panose="020F0502020204030204" pitchFamily="34" charset="0"/>
                <a:ea typeface="DengXian" panose="02010600030101010101" pitchFamily="2" charset="-122"/>
                <a:cs typeface="Arial" panose="020B0604020202020204" pitchFamily="34" charset="0"/>
              </a:rPr>
              <a:t>Было проведено несколько научных исследований, доказывающих, что индексное тестирование - при правильном проведении - может привести к более раннему, своевременному выявлению случаев заболевания, но большая часть исследований проводилась среди общего населения. Есть также некоторые исследования, показывающие, что индексное тестирование безопасно, применимо и эффективно среди людей из ключевых групп населения.</a:t>
            </a:r>
            <a:endParaRPr dirty="0">
              <a:solidFill>
                <a:schemeClr val="tx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75" name="Google Shape;37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b="1" dirty="0"/>
              <a:t>Скажите</a:t>
            </a:r>
            <a:r>
              <a:rPr lang="en-US" b="1" dirty="0"/>
              <a:t>: </a:t>
            </a:r>
            <a:r>
              <a:rPr lang="ru-RU"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На этом графике из программы во Вьетнаме показано, как  согласившийся на услуги индексного тестирования  человек (клиент </a:t>
            </a:r>
            <a:r>
              <a:rPr lang="en-US"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A</a:t>
            </a:r>
            <a:r>
              <a:rPr lang="ru-RU"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в центре) помог программе выявить еще четверых, которые имели инъекционный или сексуальный контакт с клиентом А (клиенты </a:t>
            </a:r>
            <a:r>
              <a:rPr lang="en-US"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B </a:t>
            </a:r>
            <a:r>
              <a:rPr lang="ru-RU"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a:t>
            </a:r>
            <a:r>
              <a:rPr lang="en-US"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E</a:t>
            </a:r>
            <a:r>
              <a:rPr lang="ru-RU"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Каждый из этих четырех партнеров также согласился принять участие в индексном тестировании, и в результате были выявлены еще пять человек, живущих с ВИЧ.</a:t>
            </a:r>
            <a:endParaRPr lang="en-US"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endParaRPr>
          </a:p>
          <a:p>
            <a:pPr marL="0" lvl="0" indent="0" algn="l" rtl="0">
              <a:spcBef>
                <a:spcPts val="0"/>
              </a:spcBef>
              <a:spcAft>
                <a:spcPts val="0"/>
              </a:spcAft>
              <a:buNone/>
            </a:pPr>
            <a:endParaRPr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В целом, 26 человек были протестированы, и 10 из них были выявлены как люди, живущие с ВИЧ; таким образом, в данном случае, уровень </a:t>
            </a:r>
            <a:r>
              <a:rPr lang="ru-RU" sz="1800" b="0" i="1" u="none" strike="noStrike" kern="100" cap="none" dirty="0" err="1">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выявляемости</a:t>
            </a:r>
            <a:r>
              <a:rPr lang="ru-RU"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достиг 38%. </a:t>
            </a:r>
            <a:endParaRPr lang="en-US"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endParaRPr>
          </a:p>
          <a:p>
            <a:pPr marL="0" lvl="0" indent="0" algn="l" rtl="0">
              <a:spcBef>
                <a:spcPts val="0"/>
              </a:spcBef>
              <a:spcAft>
                <a:spcPts val="0"/>
              </a:spcAft>
              <a:buNone/>
            </a:pPr>
            <a:endParaRPr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А что же могут получить сексуальные и инъекционные партнеры ЛЖВ, чей результат теста в итоге отрицательный?</a:t>
            </a:r>
            <a:endParaRPr lang="en-US"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endParaRPr>
          </a:p>
          <a:p>
            <a:pPr marL="0" lvl="0" indent="0" algn="l" rtl="0">
              <a:spcBef>
                <a:spcPts val="0"/>
              </a:spcBef>
              <a:spcAft>
                <a:spcPts val="0"/>
              </a:spcAft>
              <a:buNone/>
            </a:pPr>
            <a:endParaRPr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endParaRPr>
          </a:p>
          <a:p>
            <a:pPr marL="0" lvl="0" indent="0" algn="l" rtl="0">
              <a:spcBef>
                <a:spcPts val="0"/>
              </a:spcBef>
              <a:spcAft>
                <a:spcPts val="0"/>
              </a:spcAft>
              <a:buNone/>
            </a:pPr>
            <a:r>
              <a:rPr lang="ru-RU"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Возможный ответ</a:t>
            </a:r>
            <a:r>
              <a:rPr lang="en-US"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a:t>
            </a:r>
            <a:r>
              <a:rPr lang="ru-RU"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Эти люди практикуют поведение, сопряженное с повышенным риском, и, следовательно, они могут получить пользу от профилактических услуг и участия в программе.</a:t>
            </a:r>
            <a:endParaRPr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endParaRPr>
          </a:p>
          <a:p>
            <a:pPr marL="0" lvl="0" indent="0" algn="l" rtl="0">
              <a:spcBef>
                <a:spcPts val="0"/>
              </a:spcBef>
              <a:spcAft>
                <a:spcPts val="0"/>
              </a:spcAft>
              <a:buNone/>
            </a:pPr>
            <a:endParaRPr dirty="0"/>
          </a:p>
        </p:txBody>
      </p:sp>
      <p:sp>
        <p:nvSpPr>
          <p:cNvPr id="388" name="Google Shape;38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b="1" dirty="0"/>
              <a:t>Примечание</a:t>
            </a:r>
            <a:r>
              <a:rPr lang="en-US" dirty="0"/>
              <a:t>: </a:t>
            </a: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Цель этого слайда </a:t>
            </a:r>
            <a:r>
              <a:rPr lang="ru-RU" sz="1800" b="0" i="0" u="none" strike="noStrike" kern="100" cap="none" noProof="0"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a:t>
            </a: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помочь количественно продемонстрировать потребность в тестировании и привязке к лечению среди людей из ключевых групп в стране, где проводится тренинг. Круговую диаграмму справа следует отредактировать, чтобы отразить данные из той страны, в которой проводится обучение. Также необходимо будет отрегулировать процентное значение КРАСНОГО цвета. Если у ЮНЭЙДС есть более свежие данные, возможно, потребуется скорректировать круговую диаграмму слева.</a:t>
            </a:r>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b="1" i="0" dirty="0"/>
              <a:t>Скажите</a:t>
            </a:r>
            <a:r>
              <a:rPr lang="en-US" b="1" i="1" dirty="0"/>
              <a:t>: </a:t>
            </a:r>
            <a:r>
              <a:rPr lang="ru-RU" sz="1800" i="1" kern="100" dirty="0">
                <a:effectLst/>
                <a:latin typeface="Calibri" panose="020F0502020204030204" pitchFamily="34" charset="0"/>
                <a:ea typeface="SimSun" panose="02010600030101010101" pitchFamily="2" charset="-122"/>
                <a:cs typeface="Times New Roman" panose="02020603050405020304" pitchFamily="18" charset="0"/>
              </a:rPr>
              <a:t>Так почему же здесь, в</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[НАЗВАНИЕ СТРАНЫ], </a:t>
            </a:r>
            <a:r>
              <a:rPr lang="ru-RU" sz="1800" i="1" kern="100" dirty="0">
                <a:effectLst/>
                <a:latin typeface="Calibri" panose="020F0502020204030204" pitchFamily="34" charset="0"/>
                <a:ea typeface="SimSun" panose="02010600030101010101" pitchFamily="2" charset="-122"/>
                <a:cs typeface="Times New Roman" panose="02020603050405020304" pitchFamily="18" charset="0"/>
              </a:rPr>
              <a:t>необходимо усилен</a:t>
            </a:r>
            <a:r>
              <a:rPr lang="ru-RU" sz="1800" b="1" i="0" kern="100" dirty="0">
                <a:effectLst/>
                <a:latin typeface="Calibri" panose="020F0502020204030204" pitchFamily="34" charset="0"/>
                <a:ea typeface="SimSun" panose="02010600030101010101" pitchFamily="2" charset="-122"/>
                <a:cs typeface="Times New Roman" panose="02020603050405020304" pitchFamily="18" charset="0"/>
              </a:rPr>
              <a:t>н</a:t>
            </a:r>
            <a:r>
              <a:rPr lang="ru-RU" sz="1800" i="1" kern="100" dirty="0">
                <a:effectLst/>
                <a:latin typeface="Calibri" panose="020F0502020204030204" pitchFamily="34" charset="0"/>
                <a:ea typeface="SimSun" panose="02010600030101010101" pitchFamily="2" charset="-122"/>
                <a:cs typeface="Times New Roman" panose="02020603050405020304" pitchFamily="18" charset="0"/>
              </a:rPr>
              <a:t>о продвигать услуги индексного тестирования?</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i="1" kern="100" dirty="0">
                <a:effectLst/>
                <a:latin typeface="Calibri" panose="020F0502020204030204" pitchFamily="34" charset="0"/>
                <a:ea typeface="SimSun" panose="02010600030101010101" pitchFamily="2" charset="-122"/>
                <a:cs typeface="Times New Roman" panose="02020603050405020304" pitchFamily="18" charset="0"/>
              </a:rPr>
              <a:t>Диаграмма слева, основанная на данных ЮНЭЙДС за 2019 год, показывает, что во всем мире более половины новых случаев инфицирования приходится на людей из ключевых групп и их сексуальных партнеров.</a:t>
            </a:r>
            <a:endParaRPr lang="en-US"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i="1" kern="100" dirty="0">
                <a:effectLst/>
                <a:latin typeface="Calibri" panose="020F0502020204030204" pitchFamily="34" charset="0"/>
                <a:ea typeface="SimSun" panose="02010600030101010101" pitchFamily="2" charset="-122"/>
                <a:cs typeface="Times New Roman" panose="02020603050405020304" pitchFamily="18" charset="0"/>
              </a:rPr>
              <a:t>В</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[НАЗВАНИЕ СТРАНЫ], </a:t>
            </a:r>
            <a:r>
              <a:rPr lang="ru-RU" sz="1800" i="1" kern="100" dirty="0">
                <a:effectLst/>
                <a:latin typeface="Calibri" panose="020F0502020204030204" pitchFamily="34" charset="0"/>
                <a:ea typeface="SimSun" panose="02010600030101010101" pitchFamily="2" charset="-122"/>
                <a:cs typeface="Times New Roman" panose="02020603050405020304" pitchFamily="18" charset="0"/>
              </a:rPr>
              <a:t>статистика показывает, </a:t>
            </a:r>
            <a:r>
              <a:rPr lang="ru-RU"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что на людей из ключевых групп и их сексуальных партнеров приходится </a:t>
            </a:r>
            <a:r>
              <a:rPr lang="en-US"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XX</a:t>
            </a:r>
            <a:r>
              <a:rPr lang="ru-RU"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новых случаев ВИЧ.</a:t>
            </a:r>
            <a:endParaRPr lang="en-US"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endParaRPr>
          </a:p>
          <a:p>
            <a:pPr marL="0" lvl="0" indent="0" algn="l" rtl="0">
              <a:spcBef>
                <a:spcPts val="0"/>
              </a:spcBef>
              <a:spcAft>
                <a:spcPts val="0"/>
              </a:spcAft>
              <a:buNone/>
            </a:pPr>
            <a:endParaRPr dirty="0"/>
          </a:p>
          <a:p>
            <a:pPr marL="0" lvl="0" indent="0" algn="l" rtl="0">
              <a:spcBef>
                <a:spcPts val="0"/>
              </a:spcBef>
              <a:spcAft>
                <a:spcPts val="0"/>
              </a:spcAft>
              <a:buNone/>
            </a:pPr>
            <a:r>
              <a:rPr lang="ru-RU" sz="1800" i="1" kern="100" dirty="0">
                <a:effectLst/>
                <a:latin typeface="Calibri" panose="020F0502020204030204" pitchFamily="34" charset="0"/>
                <a:ea typeface="SimSun" panose="02010600030101010101" pitchFamily="2" charset="-122"/>
                <a:cs typeface="Times New Roman" panose="02020603050405020304" pitchFamily="18" charset="0"/>
              </a:rPr>
              <a:t>Доноры и различные организации, работающие в сфере ВИЧ (включая организации и союзы людей, живущих с ВИЧ, ищут более эффективные и действенные стратегии выявления новых случаев ВИЧ, особенно среди групп населения, наиболее подверженных риску инфицирования.</a:t>
            </a:r>
            <a:endParaRPr dirty="0"/>
          </a:p>
          <a:p>
            <a:pPr marL="0" lvl="0" indent="0" algn="l" rtl="0">
              <a:spcBef>
                <a:spcPts val="0"/>
              </a:spcBef>
              <a:spcAft>
                <a:spcPts val="0"/>
              </a:spcAft>
              <a:buNone/>
            </a:pPr>
            <a:endParaRPr dirty="0"/>
          </a:p>
        </p:txBody>
      </p:sp>
      <p:sp>
        <p:nvSpPr>
          <p:cNvPr id="446" name="Google Shape;44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18:notes"/>
          <p:cNvSpPr txBox="1">
            <a:spLocks noGrp="1"/>
          </p:cNvSpPr>
          <p:nvPr>
            <p:ph type="body" idx="1"/>
          </p:nvPr>
        </p:nvSpPr>
        <p:spPr>
          <a:xfrm>
            <a:off x="685800" y="4400550"/>
            <a:ext cx="5486400" cy="412623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ru-RU" b="1" i="0" dirty="0"/>
              <a:t>Скажите</a:t>
            </a:r>
            <a:r>
              <a:rPr lang="en-US" b="1" i="1" dirty="0"/>
              <a:t>: </a:t>
            </a:r>
            <a:r>
              <a:rPr lang="ru-RU"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Текущие результаты показывают, что индексное тестирование – это эффективный метод работы по привлечению к тестированию на ВИЧ людей с высоким риском инфицирования.</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ru-RU" sz="1800" b="0" i="1"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Несмотря на то, что индекс-клиенты предпочитают привлекать для тестирования на ВИЧ своих партнеров (особенно постоянных) самостоятельно, привлечение партнеров через сервисные организации также является эффективным.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ru-RU" sz="1800" i="1" kern="100" dirty="0">
              <a:effectLst/>
              <a:latin typeface="Calibri" panose="020F050202020403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ru-RU" sz="1800" i="1" kern="100" dirty="0">
                <a:effectLst/>
                <a:latin typeface="Calibri" panose="020F0502020204030204" pitchFamily="34" charset="0"/>
                <a:ea typeface="SimSun" panose="02010600030101010101" pitchFamily="2" charset="-122"/>
                <a:cs typeface="Times New Roman" panose="02020603050405020304" pitchFamily="18" charset="0"/>
              </a:rPr>
              <a:t>Мы будем разбирать все виды методов привлечения клиентов в индексном тестировании, так как наличие выбора позволяет определить наиболее подходящий метод для каждого из названных партнеров.</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i="1" kern="100" dirty="0">
                <a:effectLst/>
                <a:latin typeface="Calibri" panose="020F0502020204030204" pitchFamily="34" charset="0"/>
                <a:ea typeface="SimSun" panose="02010600030101010101" pitchFamily="2" charset="-122"/>
                <a:cs typeface="Times New Roman" panose="02020603050405020304" pitchFamily="18" charset="0"/>
              </a:rPr>
              <a:t>Как мы будем часто повторять на протяжении этого обучения, индексное тестирование должно быть добровольным и информированным.</a:t>
            </a:r>
          </a:p>
          <a:p>
            <a:pPr marL="0" lvl="0" indent="0" algn="l" rtl="0">
              <a:spcBef>
                <a:spcPts val="0"/>
              </a:spcBef>
              <a:spcAft>
                <a:spcPts val="0"/>
              </a:spcAft>
              <a:buNone/>
            </a:pPr>
            <a:r>
              <a:rPr lang="ru-RU" sz="1800" i="1" dirty="0">
                <a:effectLst/>
                <a:latin typeface="Calibri" panose="020F0502020204030204" pitchFamily="34" charset="0"/>
                <a:ea typeface="DengXian" panose="02010600030101010101" pitchFamily="2" charset="-122"/>
                <a:cs typeface="Arial" panose="020B0604020202020204" pitchFamily="34" charset="0"/>
              </a:rPr>
              <a:t>Ни один клиент никогда не должен быть принужден или вынужде</a:t>
            </a:r>
            <a:r>
              <a:rPr lang="ru-RU" sz="1800" b="1" i="0" dirty="0">
                <a:effectLst/>
                <a:latin typeface="Calibri" panose="020F0502020204030204" pitchFamily="34" charset="0"/>
                <a:ea typeface="DengXian" panose="02010600030101010101" pitchFamily="2" charset="-122"/>
                <a:cs typeface="Arial" panose="020B0604020202020204" pitchFamily="34" charset="0"/>
              </a:rPr>
              <a:t>н</a:t>
            </a:r>
            <a:r>
              <a:rPr lang="ru-RU" sz="1800" i="1" dirty="0">
                <a:effectLst/>
                <a:latin typeface="Calibri" panose="020F0502020204030204" pitchFamily="34" charset="0"/>
                <a:ea typeface="DengXian" panose="02010600030101010101" pitchFamily="2" charset="-122"/>
                <a:cs typeface="Arial" panose="020B0604020202020204" pitchFamily="34" charset="0"/>
              </a:rPr>
              <a:t> </a:t>
            </a:r>
            <a:r>
              <a:rPr lang="ru-RU" sz="1800" b="1" i="0" dirty="0">
                <a:effectLst/>
                <a:latin typeface="Calibri" panose="020F0502020204030204" pitchFamily="34" charset="0"/>
                <a:ea typeface="DengXian" panose="02010600030101010101" pitchFamily="2" charset="-122"/>
                <a:cs typeface="Arial" panose="020B0604020202020204" pitchFamily="34" charset="0"/>
              </a:rPr>
              <a:t>р</a:t>
            </a:r>
            <a:r>
              <a:rPr lang="ru-RU" sz="1800" i="1" dirty="0">
                <a:effectLst/>
                <a:latin typeface="Calibri" panose="020F0502020204030204" pitchFamily="34" charset="0"/>
                <a:ea typeface="DengXian" panose="02010600030101010101" pitchFamily="2" charset="-122"/>
                <a:cs typeface="Arial" panose="020B0604020202020204" pitchFamily="34" charset="0"/>
              </a:rPr>
              <a:t>аскрывать свой ВИЧ-статус и/или привлекать своих партнеров к тестированию на ВИЧ.</a:t>
            </a:r>
            <a:r>
              <a:rPr lang="ru-RU" sz="1800" dirty="0">
                <a:effectLst/>
                <a:latin typeface="Calibri" panose="020F0502020204030204" pitchFamily="34" charset="0"/>
                <a:ea typeface="DengXian" panose="02010600030101010101" pitchFamily="2" charset="-122"/>
                <a:cs typeface="Arial" panose="020B0604020202020204" pitchFamily="34" charset="0"/>
              </a:rPr>
              <a:t> </a:t>
            </a:r>
            <a:endParaRPr i="1" dirty="0"/>
          </a:p>
        </p:txBody>
      </p:sp>
      <p:sp>
        <p:nvSpPr>
          <p:cNvPr id="459" name="Google Shape;45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b="1" i="0" dirty="0"/>
              <a:t>Скажите</a:t>
            </a:r>
            <a:r>
              <a:rPr lang="en-US" b="1" i="0" dirty="0"/>
              <a:t>: </a:t>
            </a:r>
            <a:r>
              <a:rPr lang="ru-RU" sz="1800" i="1" dirty="0">
                <a:effectLst/>
                <a:latin typeface="Calibri" panose="020F0502020204030204" pitchFamily="34" charset="0"/>
                <a:ea typeface="Calibri" panose="020F0502020204030204" pitchFamily="34" charset="0"/>
                <a:cs typeface="Times New Roman" panose="02020603050405020304" pitchFamily="18" charset="0"/>
              </a:rPr>
              <a:t>Цель этой сессии - помочь вам определить, как можно реализовать индексное тестирование на практике в [СТРАНА].</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i="1" dirty="0">
                <a:effectLst/>
                <a:latin typeface="Calibri" panose="020F0502020204030204" pitchFamily="34" charset="0"/>
                <a:ea typeface="Calibri" panose="020F0502020204030204" pitchFamily="34" charset="0"/>
              </a:rPr>
              <a:t>Мы будем обсуждать различные варианты работы по индексному тестированию в течение следующих дней тренинга.</a:t>
            </a:r>
            <a:endParaRPr lang="en-US"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a:p>
            <a:pPr marL="0" lvl="0" indent="0" algn="l" rtl="0">
              <a:spcBef>
                <a:spcPts val="0"/>
              </a:spcBef>
              <a:spcAft>
                <a:spcPts val="0"/>
              </a:spcAft>
              <a:buNone/>
            </a:pPr>
            <a:r>
              <a:rPr lang="ru-RU" b="1" dirty="0"/>
              <a:t>Примечание</a:t>
            </a:r>
            <a:r>
              <a:rPr lang="en-US" b="1" dirty="0"/>
              <a:t>: </a:t>
            </a:r>
            <a:r>
              <a:rPr lang="ru-RU"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Эта сессия необязательна и может быть проведена представителем Министерства здравоохранения, центра СПИД или другой организацией, знакомой с политикой и текущим статусом индексного тестирования в стране. </a:t>
            </a:r>
            <a:r>
              <a:rPr lang="ru-RU" sz="1800" b="0" i="0" u="none" strike="noStrike" cap="none" dirty="0" err="1">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Фасилитатор</a:t>
            </a:r>
            <a:r>
              <a:rPr lang="ru-RU"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также может просмотреть информацию напрямую (на основе сообщений (данных) из местных источников). Заранее поработайте с местным презентующим, чтобы убедиться, что его выступление не содержит подробных сведений о методах и подходах к индексному тестированию, поскольку эта информация будет рассмотрена на последующих занятиях. Данная сессия позволяет местным представителям заверить участников в том, что существует политика/платформа для тех подходов, которые они будут изучать, или что она будет разработана вместе с адаптацией глобальных моделей для этой страны.</a:t>
            </a:r>
            <a:endParaRPr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endParaRPr>
          </a:p>
        </p:txBody>
      </p:sp>
      <p:sp>
        <p:nvSpPr>
          <p:cNvPr id="467" name="Google Shape;46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2:notes"/>
          <p:cNvSpPr txBox="1">
            <a:spLocks noGrp="1"/>
          </p:cNvSpPr>
          <p:nvPr>
            <p:ph type="body" idx="1"/>
          </p:nvPr>
        </p:nvSpPr>
        <p:spPr>
          <a:xfrm>
            <a:off x="685800" y="4400550"/>
            <a:ext cx="5486400" cy="380619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1" i="0" dirty="0"/>
              <a:t>Скажите</a:t>
            </a:r>
            <a:r>
              <a:rPr lang="en-US" b="1" i="0" dirty="0"/>
              <a:t>:</a:t>
            </a:r>
            <a:r>
              <a:rPr lang="en-US" b="1" i="1" dirty="0"/>
              <a:t>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В течение следующих трех дней мы ознакомимся с большим объемом информации. </a:t>
            </a:r>
            <a:b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b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Основным направлением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в обучении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будет являться</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индексно</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е</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тестирован</a:t>
            </a:r>
            <a:r>
              <a:rPr lang="x-none" sz="1800" b="0" i="1" u="none" strike="noStrike" cap="none"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ие</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но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мы также</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разберем работу по привлечению к тестированию людей из рискованных сетей</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обсудим подходы, дополняющие индексное тестирование, и то, как они вписываются в более крупную модель лечения и тестирования. </a:t>
            </a:r>
            <a:endParaRPr lang="en-US"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sz="1800" b="0" i="1" u="none" strike="noStrike" cap="none" dirty="0">
              <a:solidFill>
                <a:schemeClr val="dk1"/>
              </a:solidFill>
              <a:effectLst/>
              <a:latin typeface="Calibri" panose="020F0502020204030204" pitchFamily="34" charset="0"/>
              <a:cs typeface="Times New Roman" panose="02020603050405020304" pitchFamily="18"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Второй день</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тренинга</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мы начнем с панельной дискуссии с клиентами, живущими с ВИЧ, которые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участвовали в процессе</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индексно</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го </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тестировани</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я</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и могут помочь нам извлечь уроки из их опыта. Затем мы</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обсудим </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возможность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адаптирова</a:t>
            </a:r>
            <a:r>
              <a:rPr lang="ru-RU" sz="1800" b="0" i="1" u="none" strike="noStrike" cap="none" dirty="0" err="1">
                <a:solidFill>
                  <a:schemeClr val="dk1"/>
                </a:solidFill>
                <a:effectLst/>
                <a:latin typeface="Calibri" panose="020F0502020204030204" pitchFamily="34" charset="0"/>
                <a:ea typeface="Calibri" panose="020F0502020204030204" pitchFamily="34" charset="0"/>
                <a:cs typeface="Calibri"/>
                <a:sym typeface="Calibri"/>
              </a:rPr>
              <a:t>ния</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подходов к контексту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название страны</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и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ознакомимся с </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ключевым</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и</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навык</a:t>
            </a:r>
            <a:r>
              <a:rPr lang="x-none" sz="1800" b="0" i="1" u="none" strike="noStrike" cap="none" dirty="0" err="1">
                <a:solidFill>
                  <a:schemeClr val="dk1"/>
                </a:solidFill>
                <a:effectLst/>
                <a:latin typeface="Calibri" panose="020F0502020204030204" pitchFamily="34" charset="0"/>
                <a:ea typeface="Calibri" panose="020F0502020204030204" pitchFamily="34" charset="0"/>
                <a:cs typeface="Calibri"/>
                <a:sym typeface="Calibri"/>
              </a:rPr>
              <a:t>ами</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мотивационного консультирования. Наконец -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и</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это</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очень</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важно - мы узнаем, как задавать вопросы о насилии со стороны интимного партнера и реагировать на него.</a:t>
            </a:r>
            <a:br>
              <a:rPr lang="x-none" sz="1800" b="1" i="1" dirty="0">
                <a:effectLst/>
                <a:latin typeface="Calibri" panose="020F0502020204030204" pitchFamily="34" charset="0"/>
                <a:ea typeface="Calibri" panose="020F0502020204030204" pitchFamily="34" charset="0"/>
              </a:rPr>
            </a:br>
            <a:endParaRPr lang="en-US" sz="1800" b="1" i="1"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Третий</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день</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нашего тренинга</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мы начнем с адаптации ключевых сообщений, которые будут использоваться в </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индексном</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тестировани</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и</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Затем мы </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посвятим достаточно большое</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количество времени отработке </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процесса </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индексного тестирования в ролевых играх. После </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чего</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обсудим, как </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можно отслеживать эффективность подхода индексного тестирования</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основанного на</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изучени</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и</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некоторых основных программных данных. И финальная сессия будет посвящена созданию</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план</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а</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действий, чтобы у всех нас было четкое представление о следующих шагах, о </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лид</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ерах</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на разных этапах работы</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а также о сроках выполнения намеченного.</a:t>
            </a:r>
            <a:endParaRPr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endParaRPr>
          </a:p>
        </p:txBody>
      </p:sp>
      <p:sp>
        <p:nvSpPr>
          <p:cNvPr id="247" name="Google Shape;24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b="1" i="0" dirty="0"/>
              <a:t>Скажите</a:t>
            </a:r>
            <a:r>
              <a:rPr lang="en-US" b="1" i="0" dirty="0"/>
              <a:t>: </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Цель этого занятия </a:t>
            </a:r>
            <a:r>
              <a:rPr lang="ru-RU" sz="1800" b="0" i="1" u="none" strike="noStrike" cap="none" noProof="0"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рассмотреть процесс индексного тестирования, помочь вам сориентироваться в четырех методах привлечения партнеров </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в ходе его реализации </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и обсудить некоторые важные соображения</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которые помогут   повысить  эффективность</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предложен</a:t>
            </a:r>
            <a:r>
              <a:rPr lang="ru-RU" sz="1800" b="0" i="1" u="none" strike="noStrike" cap="none" dirty="0" err="1">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ных</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услуг.</a:t>
            </a:r>
            <a:endParaRPr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endParaRPr>
          </a:p>
        </p:txBody>
      </p:sp>
      <p:sp>
        <p:nvSpPr>
          <p:cNvPr id="480" name="Google Shape;48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ru-RU" sz="1800" b="1" dirty="0">
                <a:effectLst/>
                <a:latin typeface="Calibri" panose="020F0502020204030204" pitchFamily="34" charset="0"/>
                <a:ea typeface="Calibri" panose="020F0502020204030204" pitchFamily="34" charset="0"/>
                <a:cs typeface="Times New Roman" panose="02020603050405020304" pitchFamily="18" charset="0"/>
              </a:rPr>
              <a:t>ПРИМЕЧАНИЕ.</a:t>
            </a:r>
            <a:r>
              <a:rPr lang="ru-RU" sz="1800" dirty="0">
                <a:effectLst/>
                <a:latin typeface="Calibri" panose="020F0502020204030204" pitchFamily="34" charset="0"/>
                <a:ea typeface="Calibri" panose="020F0502020204030204" pitchFamily="34" charset="0"/>
                <a:cs typeface="Times New Roman" panose="02020603050405020304" pitchFamily="18" charset="0"/>
              </a:rPr>
              <a:t> Продвигайте анимацию на слайде по мере необходимости, используя приведенные ниже тезисы для обсуждения.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b="1" i="0" dirty="0"/>
              <a:t>Скажите</a:t>
            </a:r>
            <a:r>
              <a:rPr lang="en-US" b="1" i="0" dirty="0"/>
              <a:t>: </a:t>
            </a:r>
            <a:r>
              <a:rPr lang="ru-RU" sz="1800" i="1" dirty="0">
                <a:effectLst/>
                <a:latin typeface="Calibri" panose="020F0502020204030204" pitchFamily="34" charset="0"/>
                <a:ea typeface="Calibri" panose="020F0502020204030204" pitchFamily="34" charset="0"/>
              </a:rPr>
              <a:t>В процессе индексного тестирования важно отметить, кто участвует в процессе. </a:t>
            </a: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ru-RU" sz="1800" i="1"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i="1" dirty="0">
                <a:effectLst/>
                <a:latin typeface="Calibri" panose="020F0502020204030204" pitchFamily="34" charset="0"/>
                <a:ea typeface="Calibri" panose="020F0502020204030204" pitchFamily="34" charset="0"/>
              </a:rPr>
              <a:t>Исходной точкой является индекс-клиент – человек, живущий с ВИЧ. Он может быть впервые выявленным клиентом в вашей программе, или человеком, знающим свой положительный ВИЧ статус; он может получать или не получать АРТ.</a:t>
            </a: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ru-RU" sz="1800" i="1"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i="1" dirty="0">
                <a:effectLst/>
                <a:latin typeface="Calibri" panose="020F0502020204030204" pitchFamily="34" charset="0"/>
                <a:ea typeface="Calibri" panose="020F0502020204030204" pitchFamily="34" charset="0"/>
              </a:rPr>
              <a:t>Как отмечалось ранее, мы (консультанты) предлагаем индекс-клиенту несколько методов привлечения людей из его окружения.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ru-RU" sz="1800" i="1" dirty="0">
              <a:effectLst/>
              <a:latin typeface="Calibri" panose="020F050202020403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i="1" dirty="0">
                <a:effectLst/>
                <a:latin typeface="Calibri" panose="020F0502020204030204" pitchFamily="34" charset="0"/>
                <a:ea typeface="DengXian" panose="02010600030101010101" pitchFamily="2" charset="-122"/>
                <a:cs typeface="Arial" panose="020B0604020202020204" pitchFamily="34" charset="0"/>
              </a:rPr>
              <a:t>Информированное согласие имеет решающее значение и должно быть получено от клиента для участия в процессе индекс-тестирования. Мы поговорим больше о согласии и конфиденциальности в Сессиях 5 и 6.</a:t>
            </a:r>
            <a:endParaRPr i="1" dirty="0"/>
          </a:p>
          <a:p>
            <a:pPr marL="0" lvl="0" indent="0" algn="l" rtl="0">
              <a:spcBef>
                <a:spcPts val="0"/>
              </a:spcBef>
              <a:spcAft>
                <a:spcPts val="0"/>
              </a:spcAft>
              <a:buNone/>
            </a:pPr>
            <a:endParaRPr dirty="0"/>
          </a:p>
        </p:txBody>
      </p:sp>
      <p:sp>
        <p:nvSpPr>
          <p:cNvPr id="487" name="Google Shape;48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23:notes"/>
          <p:cNvSpPr txBox="1">
            <a:spLocks noGrp="1"/>
          </p:cNvSpPr>
          <p:nvPr>
            <p:ph type="body" idx="1"/>
          </p:nvPr>
        </p:nvSpPr>
        <p:spPr>
          <a:xfrm>
            <a:off x="685800" y="4400550"/>
            <a:ext cx="5486400" cy="401193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ru-RU" sz="1200" b="1" dirty="0">
                <a:effectLst/>
                <a:latin typeface="Calibri" panose="020F0502020204030204" pitchFamily="34" charset="0"/>
                <a:ea typeface="Calibri" panose="020F0502020204030204" pitchFamily="34" charset="0"/>
                <a:cs typeface="Times New Roman" panose="02020603050405020304" pitchFamily="18" charset="0"/>
              </a:rPr>
              <a:t>ПРИМЕЧАНИЕ.</a:t>
            </a:r>
            <a:r>
              <a:rPr lang="ru-RU" sz="1200" dirty="0">
                <a:effectLst/>
                <a:latin typeface="Calibri" panose="020F0502020204030204" pitchFamily="34" charset="0"/>
                <a:ea typeface="Calibri" panose="020F0502020204030204" pitchFamily="34" charset="0"/>
                <a:cs typeface="Times New Roman" panose="02020603050405020304" pitchFamily="18" charset="0"/>
              </a:rPr>
              <a:t> Продвигайте анимацию на слайде по мере необходимости, используя приведенные ниже тезисы для обсуждения.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a:p>
            <a:pPr marL="255905" indent="-228600">
              <a:spcAft>
                <a:spcPts val="300"/>
              </a:spcAft>
            </a:pPr>
            <a:r>
              <a:rPr lang="ru-RU" b="1" i="0" dirty="0"/>
              <a:t>Скажите</a:t>
            </a:r>
            <a:r>
              <a:rPr lang="en-US" b="1" i="0" dirty="0"/>
              <a:t>:</a:t>
            </a:r>
            <a:r>
              <a:rPr lang="en-US" b="1" i="1" dirty="0"/>
              <a:t> </a:t>
            </a:r>
            <a:r>
              <a:rPr lang="ru-RU" sz="1800" i="1" dirty="0">
                <a:effectLst/>
                <a:latin typeface="Calibri" panose="020F0502020204030204" pitchFamily="34" charset="0"/>
                <a:ea typeface="Calibri" panose="020F0502020204030204" pitchFamily="34" charset="0"/>
              </a:rPr>
              <a:t>Как отмечалось ранее, мы используем </a:t>
            </a:r>
            <a:r>
              <a:rPr lang="ru-RU" sz="1800" b="1" i="0" dirty="0">
                <a:effectLst/>
                <a:latin typeface="Calibri" panose="020F0502020204030204" pitchFamily="34" charset="0"/>
                <a:ea typeface="Calibri" panose="020F0502020204030204" pitchFamily="34" charset="0"/>
              </a:rPr>
              <a:t>немало</a:t>
            </a:r>
            <a:r>
              <a:rPr lang="ru-RU" sz="1800" i="1" dirty="0">
                <a:effectLst/>
                <a:latin typeface="Calibri" panose="020F0502020204030204" pitchFamily="34" charset="0"/>
                <a:ea typeface="Calibri" panose="020F0502020204030204" pitchFamily="34" charset="0"/>
              </a:rPr>
              <a:t> возможностей, чтобы предложить индекс-клиенту привлечь к тестированию всех:</a:t>
            </a:r>
            <a:endParaRPr lang="en-US" sz="1800" dirty="0">
              <a:effectLst/>
              <a:latin typeface="Calibri" panose="020F0502020204030204" pitchFamily="34" charset="0"/>
              <a:ea typeface="Calibri" panose="020F0502020204030204" pitchFamily="34" charset="0"/>
            </a:endParaRPr>
          </a:p>
          <a:p>
            <a:pPr marL="342900" lvl="0" indent="-342900" fontAlgn="base">
              <a:spcAft>
                <a:spcPts val="300"/>
              </a:spcAft>
              <a:buClr>
                <a:srgbClr val="E73439"/>
              </a:buClr>
              <a:buFont typeface="Wingdings" panose="05000000000000000000" pitchFamily="2" charset="2"/>
              <a:buChar char=""/>
            </a:pPr>
            <a:r>
              <a:rPr lang="ru-RU" sz="1800" b="0" i="1" u="none" strike="noStrike" cap="none" spc="0" dirty="0">
                <a:solidFill>
                  <a:schemeClr val="dk1"/>
                </a:solidFill>
                <a:effectLst/>
                <a:latin typeface="Calibri" panose="020F0502020204030204" pitchFamily="34" charset="0"/>
                <a:ea typeface="Calibri" panose="020F0502020204030204" pitchFamily="34" charset="0"/>
                <a:cs typeface="Calibri"/>
                <a:sym typeface="Calibri"/>
              </a:rPr>
              <a:t>сексуальных партнеров за последний год</a:t>
            </a:r>
            <a:endParaRPr lang="en-US" sz="1800" b="0" i="1" u="none" strike="noStrike" cap="none" spc="0" dirty="0">
              <a:solidFill>
                <a:schemeClr val="dk1"/>
              </a:solidFill>
              <a:effectLst/>
              <a:latin typeface="Calibri" panose="020F0502020204030204" pitchFamily="34" charset="0"/>
              <a:ea typeface="Calibri" panose="020F0502020204030204" pitchFamily="34" charset="0"/>
              <a:cs typeface="Calibri"/>
              <a:sym typeface="Calibri"/>
            </a:endParaRPr>
          </a:p>
          <a:p>
            <a:pPr marL="342900" marR="0" lvl="0" indent="-342900" algn="l" rtl="0" fontAlgn="base">
              <a:lnSpc>
                <a:spcPct val="100000"/>
              </a:lnSpc>
              <a:spcBef>
                <a:spcPts val="0"/>
              </a:spcBef>
              <a:spcAft>
                <a:spcPts val="300"/>
              </a:spcAft>
              <a:buClr>
                <a:srgbClr val="E73439"/>
              </a:buClr>
              <a:buSzPts val="1400"/>
              <a:buFont typeface="Wingdings" panose="05000000000000000000" pitchFamily="2" charset="2"/>
              <a:buChar char=""/>
            </a:pPr>
            <a:r>
              <a:rPr lang="ru-RU" sz="1800" b="0" i="1" u="none" strike="noStrike" cap="none" spc="0" dirty="0">
                <a:solidFill>
                  <a:schemeClr val="dk1"/>
                </a:solidFill>
                <a:effectLst/>
                <a:latin typeface="Calibri" panose="020F0502020204030204" pitchFamily="34" charset="0"/>
                <a:ea typeface="Calibri" panose="020F0502020204030204" pitchFamily="34" charset="0"/>
                <a:cs typeface="Calibri"/>
                <a:sym typeface="Calibri"/>
              </a:rPr>
              <a:t>инъекционных партнеров, с которыми он когда-либо использовал общий инструментарий для инъекций</a:t>
            </a:r>
            <a:endParaRPr lang="en-US" sz="1800" b="0" i="1" u="none" strike="noStrike" cap="none" spc="0" dirty="0">
              <a:solidFill>
                <a:schemeClr val="dk1"/>
              </a:solidFill>
              <a:effectLst/>
              <a:latin typeface="Calibri" panose="020F0502020204030204" pitchFamily="34" charset="0"/>
              <a:ea typeface="Calibri" panose="020F0502020204030204" pitchFamily="34" charset="0"/>
              <a:cs typeface="Calibri"/>
              <a:sym typeface="Calibri"/>
            </a:endParaRPr>
          </a:p>
          <a:p>
            <a:pPr marL="342900" marR="0" lvl="0" indent="-342900" algn="l" rtl="0" fontAlgn="base">
              <a:lnSpc>
                <a:spcPct val="100000"/>
              </a:lnSpc>
              <a:spcBef>
                <a:spcPts val="0"/>
              </a:spcBef>
              <a:spcAft>
                <a:spcPts val="300"/>
              </a:spcAft>
              <a:buClr>
                <a:srgbClr val="E73439"/>
              </a:buClr>
              <a:buSzPts val="1400"/>
              <a:buFont typeface="Wingdings" panose="05000000000000000000" pitchFamily="2" charset="2"/>
              <a:buChar char=""/>
            </a:pPr>
            <a:r>
              <a:rPr lang="ru-RU" sz="1800" b="0" i="1" u="none" strike="noStrike" cap="none" spc="0" dirty="0">
                <a:solidFill>
                  <a:schemeClr val="dk1"/>
                </a:solidFill>
                <a:effectLst/>
                <a:latin typeface="Calibri" panose="020F0502020204030204" pitchFamily="34" charset="0"/>
                <a:ea typeface="Calibri" panose="020F0502020204030204" pitchFamily="34" charset="0"/>
                <a:cs typeface="Calibri"/>
                <a:sym typeface="Calibri"/>
              </a:rPr>
              <a:t>детей</a:t>
            </a:r>
          </a:p>
          <a:p>
            <a:pPr marL="0" lvl="0" indent="0" fontAlgn="base">
              <a:spcAft>
                <a:spcPts val="300"/>
              </a:spcAft>
              <a:buClr>
                <a:srgbClr val="E73439"/>
              </a:buClr>
              <a:buFont typeface="Wingdings" panose="05000000000000000000" pitchFamily="2" charset="2"/>
              <a:buNone/>
            </a:pPr>
            <a:r>
              <a:rPr lang="ru-RU" sz="1800" i="1" u="none" strike="noStrike" spc="0" dirty="0">
                <a:effectLst/>
                <a:latin typeface="Calibri" panose="020F0502020204030204" pitchFamily="34" charset="0"/>
                <a:ea typeface="Calibri" panose="020F0502020204030204" pitchFamily="34" charset="0"/>
              </a:rPr>
              <a:t>Важно получить согласие клиента на то, какой метод будет использоваться вами для привлечения к тестированию каждого из перечисленных партнеров и детей.</a:t>
            </a:r>
          </a:p>
          <a:p>
            <a:pPr marL="0" lvl="0" indent="0" fontAlgn="base">
              <a:spcAft>
                <a:spcPts val="300"/>
              </a:spcAft>
              <a:buClr>
                <a:srgbClr val="E73439"/>
              </a:buClr>
              <a:buFont typeface="Wingdings" panose="05000000000000000000" pitchFamily="2" charset="2"/>
              <a:buNone/>
            </a:pPr>
            <a:endParaRPr lang="en-US" sz="1800" u="none" strike="noStrike" spc="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ru-RU" sz="1800" i="1" dirty="0">
                <a:effectLst/>
                <a:latin typeface="Calibri" panose="020F0502020204030204" pitchFamily="34" charset="0"/>
                <a:ea typeface="DengXian" panose="02010600030101010101" pitchFamily="2" charset="-122"/>
                <a:cs typeface="Arial" panose="020B0604020202020204" pitchFamily="34" charset="0"/>
              </a:rPr>
              <a:t>После того как клиент дает свое согласие, с каждым человеком из списка его партнеров связываются, информируют о том, что он был подвержен риску передачи ВИЧ и предлагают услуги тестирования. </a:t>
            </a:r>
          </a:p>
          <a:p>
            <a:pPr marL="0" lvl="0" indent="0" algn="l" rtl="0">
              <a:spcBef>
                <a:spcPts val="0"/>
              </a:spcBef>
              <a:spcAft>
                <a:spcPts val="0"/>
              </a:spcAft>
              <a:buNone/>
            </a:pPr>
            <a:endParaRPr lang="ru-RU" sz="1800" i="1" dirty="0">
              <a:effectLst/>
              <a:latin typeface="Calibri" panose="020F0502020204030204" pitchFamily="34" charset="0"/>
              <a:ea typeface="DengXian" panose="02010600030101010101" pitchFamily="2" charset="-122"/>
              <a:cs typeface="Arial" panose="020B0604020202020204" pitchFamily="34" charset="0"/>
            </a:endParaRPr>
          </a:p>
          <a:p>
            <a:pPr marL="0" lvl="0" indent="0" algn="l" rtl="0">
              <a:spcBef>
                <a:spcPts val="0"/>
              </a:spcBef>
              <a:spcAft>
                <a:spcPts val="0"/>
              </a:spcAft>
              <a:buNone/>
            </a:pPr>
            <a:r>
              <a:rPr lang="ru-RU" sz="1800" i="1" dirty="0">
                <a:effectLst/>
                <a:latin typeface="Calibri" panose="020F0502020204030204" pitchFamily="34" charset="0"/>
                <a:ea typeface="DengXian" panose="02010600030101010101" pitchFamily="2" charset="-122"/>
                <a:cs typeface="Arial" panose="020B0604020202020204" pitchFamily="34" charset="0"/>
              </a:rPr>
              <a:t>Тестирование может проводиться в любой доступной форме, в том числе </a:t>
            </a:r>
            <a:r>
              <a:rPr kumimoji="0" lang="ru-RU" sz="1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t>—</a:t>
            </a:r>
            <a:r>
              <a:rPr lang="ru-RU" sz="1800" b="1" i="0" dirty="0">
                <a:effectLst/>
                <a:latin typeface="Calibri" panose="020F0502020204030204" pitchFamily="34" charset="0"/>
                <a:ea typeface="DengXian" panose="02010600030101010101" pitchFamily="2" charset="-122"/>
                <a:cs typeface="Arial" panose="020B0604020202020204" pitchFamily="34" charset="0"/>
              </a:rPr>
              <a:t> </a:t>
            </a:r>
            <a:r>
              <a:rPr lang="ru-RU" sz="1800" i="1" dirty="0">
                <a:effectLst/>
                <a:latin typeface="Calibri" panose="020F0502020204030204" pitchFamily="34" charset="0"/>
                <a:ea typeface="DengXian" panose="02010600030101010101" pitchFamily="2" charset="-122"/>
                <a:cs typeface="Arial" panose="020B0604020202020204" pitchFamily="34" charset="0"/>
              </a:rPr>
              <a:t>в медицинских или неправительственных организациях и / или с использованием самотестирования, которое может быть как </a:t>
            </a:r>
            <a:r>
              <a:rPr lang="ru-RU" sz="1800" i="1" dirty="0" err="1">
                <a:effectLst/>
                <a:latin typeface="Calibri" panose="020F0502020204030204" pitchFamily="34" charset="0"/>
                <a:ea typeface="DengXian" panose="02010600030101010101" pitchFamily="2" charset="-122"/>
                <a:cs typeface="Arial" panose="020B0604020202020204" pitchFamily="34" charset="0"/>
              </a:rPr>
              <a:t>ассистированным</a:t>
            </a:r>
            <a:r>
              <a:rPr lang="ru-RU" sz="1800" i="1" dirty="0">
                <a:effectLst/>
                <a:latin typeface="Calibri" panose="020F0502020204030204" pitchFamily="34" charset="0"/>
                <a:ea typeface="DengXian" panose="02010600030101010101" pitchFamily="2" charset="-122"/>
                <a:cs typeface="Arial" panose="020B0604020202020204" pitchFamily="34" charset="0"/>
              </a:rPr>
              <a:t>, так и самостоятельным. </a:t>
            </a:r>
            <a:endParaRPr i="1" dirty="0"/>
          </a:p>
          <a:p>
            <a:pPr marL="0" lvl="0" indent="0" algn="l" rtl="0">
              <a:spcBef>
                <a:spcPts val="0"/>
              </a:spcBef>
              <a:spcAft>
                <a:spcPts val="0"/>
              </a:spcAft>
              <a:buNone/>
            </a:pPr>
            <a:endParaRPr i="1" dirty="0"/>
          </a:p>
          <a:p>
            <a:pPr marL="0" lvl="0" indent="0" algn="l" rtl="0">
              <a:spcBef>
                <a:spcPts val="0"/>
              </a:spcBef>
              <a:spcAft>
                <a:spcPts val="0"/>
              </a:spcAft>
              <a:buNone/>
            </a:pPr>
            <a:endParaRPr i="1" dirty="0"/>
          </a:p>
          <a:p>
            <a:pPr marL="0" lvl="0" indent="0" algn="l" rtl="0">
              <a:spcBef>
                <a:spcPts val="0"/>
              </a:spcBef>
              <a:spcAft>
                <a:spcPts val="0"/>
              </a:spcAft>
              <a:buNone/>
            </a:pPr>
            <a:endParaRPr i="1" dirty="0"/>
          </a:p>
          <a:p>
            <a:pPr marL="0" lvl="0" indent="0" algn="l" rtl="0">
              <a:spcBef>
                <a:spcPts val="0"/>
              </a:spcBef>
              <a:spcAft>
                <a:spcPts val="0"/>
              </a:spcAft>
              <a:buNone/>
            </a:pPr>
            <a:endParaRPr dirty="0"/>
          </a:p>
        </p:txBody>
      </p:sp>
      <p:sp>
        <p:nvSpPr>
          <p:cNvPr id="505" name="Google Shape;50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b="1" i="0" dirty="0"/>
              <a:t>Скажите</a:t>
            </a:r>
            <a:r>
              <a:rPr lang="en-US" b="1" i="0" dirty="0"/>
              <a:t>:</a:t>
            </a:r>
            <a:r>
              <a:rPr lang="en-US" b="1" i="1" dirty="0"/>
              <a:t> </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Индекс-клиенты могут выбрать один из четырех методов </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привлечения партнеров в рамках индексного тестирования</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пассивное привлечение (которое также иногда называют пассивным направлением), прямой контакт (также называемый  активным направлением), направление по контракту и совместный контакт (либо совместное направление).</a:t>
            </a:r>
            <a:endParaRPr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endParaRPr>
          </a:p>
        </p:txBody>
      </p:sp>
      <p:sp>
        <p:nvSpPr>
          <p:cNvPr id="533" name="Google Shape;53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b="1" i="0" dirty="0"/>
              <a:t>Скажите</a:t>
            </a:r>
            <a:r>
              <a:rPr lang="en-US" b="1" i="0" dirty="0"/>
              <a:t>:</a:t>
            </a:r>
            <a:r>
              <a:rPr lang="en-US" b="1" i="1" dirty="0"/>
              <a:t> </a:t>
            </a:r>
            <a:r>
              <a:rPr lang="ru-RU" sz="1800" b="0" i="1" u="none" strike="noStrike" cap="non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sym typeface="Calibri"/>
              </a:rPr>
              <a:t>Некоторые клиенты готовы и желают раскрыть свой ВИЧ-статус сексуальному партнеру и / или инъекционному партнеру. В подобных случаях индекс-клиенты предпочитают сами уведомить своих партнеров и мотивировать их пройти тестирование. Этим людям может потребоваться помощь и инструктаж по раскрытию партнеру своего статуса. Другие клиенты намерены привлечь своего партнера на тестирование, не раскрывая собственный статус. Стоит напомнить, что раскрытие статуса в индексном тестировании необязательно. Например, клиент может пригласить своего партнера для семейного/парного тестирования и консультирования.</a:t>
            </a:r>
            <a:endParaRPr lang="en-US" sz="1800" b="0" i="1" u="none" strike="noStrike" cap="non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0" lvl="0" indent="0" algn="l" rtl="0">
              <a:spcBef>
                <a:spcPts val="0"/>
              </a:spcBef>
              <a:spcAft>
                <a:spcPts val="0"/>
              </a:spcAft>
              <a:buNone/>
            </a:pPr>
            <a:endParaRPr i="1" dirty="0"/>
          </a:p>
          <a:p>
            <a:pPr marL="0" lvl="0" indent="0" algn="l" rtl="0">
              <a:spcBef>
                <a:spcPts val="0"/>
              </a:spcBef>
              <a:spcAft>
                <a:spcPts val="0"/>
              </a:spcAft>
              <a:buNone/>
            </a:pPr>
            <a:r>
              <a:rPr lang="ru-RU" sz="1800" b="0" i="1" u="none" strike="noStrike" cap="none" dirty="0">
                <a:solidFill>
                  <a:srgbClr val="000000"/>
                </a:solidFill>
                <a:effectLst/>
                <a:latin typeface="Calibri" panose="020F0502020204030204" pitchFamily="34" charset="0"/>
                <a:cs typeface="Times New Roman" panose="02020603050405020304" pitchFamily="18" charset="0"/>
                <a:sym typeface="Calibri"/>
              </a:rPr>
              <a:t>Пассивное привлечение наиболее распространено во время  работы с детьми ЛЖВ, учитывая необходимость получения родительского согласия на тестирование их детей. Индекс-клиент может самостоятельно привести ребенка на пункт оказания услуги. </a:t>
            </a:r>
          </a:p>
          <a:p>
            <a:pPr marL="0" lvl="0" indent="0" algn="l" rtl="0">
              <a:spcBef>
                <a:spcPts val="0"/>
              </a:spcBef>
              <a:spcAft>
                <a:spcPts val="0"/>
              </a:spcAft>
              <a:buNone/>
            </a:pPr>
            <a:endParaRPr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i="1" dirty="0">
                <a:effectLst/>
                <a:latin typeface="Calibri" panose="020F0502020204030204" pitchFamily="34" charset="0"/>
                <a:ea typeface="Calibri" panose="020F0502020204030204" pitchFamily="34" charset="0"/>
              </a:rPr>
              <a:t>Какие еще варианты прохождения тестирования имеются в стране?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ru-RU" sz="1800" b="1" dirty="0">
                <a:effectLst/>
                <a:latin typeface="Calibri" panose="020F0502020204030204" pitchFamily="34" charset="0"/>
                <a:ea typeface="DengXian" panose="02010600030101010101" pitchFamily="2" charset="-122"/>
                <a:cs typeface="Arial" panose="020B0604020202020204" pitchFamily="34" charset="0"/>
              </a:rPr>
              <a:t>ПРИМЕЧАНИЕ.</a:t>
            </a:r>
            <a:r>
              <a:rPr lang="ru-RU" sz="1800" dirty="0">
                <a:effectLst/>
                <a:latin typeface="Calibri" panose="020F0502020204030204" pitchFamily="34" charset="0"/>
                <a:ea typeface="DengXian" panose="02010600030101010101" pitchFamily="2" charset="-122"/>
                <a:cs typeface="Arial" panose="020B0604020202020204" pitchFamily="34" charset="0"/>
              </a:rPr>
              <a:t> Получите ответы обо всех доступных вариантах тестирования в стране и обязательно включите варианты тестирования на уровне сообщества или самотестирования, если они доступны.</a:t>
            </a:r>
            <a:endParaRPr dirty="0"/>
          </a:p>
        </p:txBody>
      </p:sp>
      <p:sp>
        <p:nvSpPr>
          <p:cNvPr id="548" name="Google Shape;54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b="1" i="0" dirty="0"/>
              <a:t>Скажите</a:t>
            </a:r>
            <a:r>
              <a:rPr lang="en-US" b="1" i="0" dirty="0"/>
              <a:t>:</a:t>
            </a:r>
            <a:r>
              <a:rPr lang="en-US" b="1" i="1" dirty="0"/>
              <a:t> </a:t>
            </a:r>
            <a:r>
              <a:rPr lang="ru-RU" sz="1800" b="0" i="1" u="none" strike="noStrike" cap="none" spc="-10" dirty="0">
                <a:solidFill>
                  <a:srgbClr val="000000"/>
                </a:solidFill>
                <a:effectLst/>
                <a:latin typeface="Calibri" panose="020F0502020204030204" pitchFamily="34" charset="0"/>
                <a:ea typeface="DengXian" panose="02010600030101010101" pitchFamily="2" charset="-122"/>
                <a:cs typeface="Arial" panose="020B0604020202020204" pitchFamily="34" charset="0"/>
                <a:sym typeface="Calibri"/>
              </a:rPr>
              <a:t>В некоторых случаях клиент может предпочесть не раскрывать статус своему партнеру. Это может быть связано с тем, что клиент нервничает, не уверен или боится реакции партнера;  у него появляются опасения по поводу потенциального вреда, который может причинить этот человек. Метод прямого контакта (активного направления) позволяет сотруднику организации позвонить или посетить партнера, а затем либо направить его на тестирование, либо провести тестирование на месте. Если клиент не дает согласия на то, чтобы на него ссылались, сотрудник организации не должен раскрывать имя клиента или его ВИЧ-статус. </a:t>
            </a:r>
            <a:endParaRPr sz="1800" b="0" i="1" u="none" strike="noStrike" cap="none" spc="-10" dirty="0">
              <a:solidFill>
                <a:srgbClr val="000000"/>
              </a:solidFill>
              <a:effectLst/>
              <a:latin typeface="Calibri" panose="020F0502020204030204" pitchFamily="34" charset="0"/>
              <a:ea typeface="DengXian" panose="02010600030101010101" pitchFamily="2" charset="-122"/>
              <a:cs typeface="Arial" panose="020B0604020202020204" pitchFamily="34" charset="0"/>
              <a:sym typeface="Calibri"/>
            </a:endParaRPr>
          </a:p>
          <a:p>
            <a:pPr marL="0" lvl="0" indent="0" algn="l" rtl="0">
              <a:spcBef>
                <a:spcPts val="0"/>
              </a:spcBef>
              <a:spcAft>
                <a:spcPts val="0"/>
              </a:spcAft>
              <a:buNone/>
            </a:pPr>
            <a:endParaRPr dirty="0"/>
          </a:p>
        </p:txBody>
      </p:sp>
      <p:sp>
        <p:nvSpPr>
          <p:cNvPr id="565" name="Google Shape;56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b="1" i="0" dirty="0"/>
              <a:t>Скажите</a:t>
            </a:r>
            <a:r>
              <a:rPr lang="en-US" b="1" i="0" dirty="0"/>
              <a:t>:</a:t>
            </a:r>
            <a:r>
              <a:rPr lang="en-US" b="1" i="1" dirty="0"/>
              <a:t>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Один из вариантов </a:t>
            </a:r>
            <a:r>
              <a:rPr lang="ru-RU" sz="1800" b="0" i="1" u="none" strike="noStrike" cap="none" noProof="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договориться со своим клиентом. При использовании варианта направления по контракту вы и клиент соглашаетесь на определенное количество времени (например, один месяц), которое ваш клиент может потратить, чтобы подготовиться к раскрытию своего статуса партнеру (партнерам). В рамках контракта, если клиент не может раскрыть статус своему партнеру (-</a:t>
            </a:r>
            <a:r>
              <a:rPr lang="ru-RU" sz="1800" b="0" i="1" u="none" strike="noStrike" cap="none"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ам</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до конца срока действия документа, поставщик услуг (вы) имеет право связаться с партнером напрямую.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b="0" i="1" u="none" strike="noStrike" cap="none" dirty="0">
                <a:solidFill>
                  <a:schemeClr val="dk1"/>
                </a:solidFill>
                <a:effectLst/>
                <a:latin typeface="Calibri" panose="020F0502020204030204" pitchFamily="34" charset="0"/>
                <a:ea typeface="DengXian" panose="02010600030101010101" pitchFamily="2" charset="-122"/>
                <a:cs typeface="Times New Roman" panose="02020603050405020304" pitchFamily="18" charset="0"/>
                <a:sym typeface="Calibri"/>
              </a:rPr>
              <a:t>Однако, если в какой-то момент клиент укажет, что он не хочет, чтобы вы контактировали с партнером (особенно в случаях, когда это может привести к насилию), вы должны поддерживать конфиденциальность, безопасность и защищенность клиента.</a:t>
            </a:r>
            <a:endParaRPr sz="1800" b="0" i="1" u="none" strike="noStrike" cap="none" dirty="0">
              <a:solidFill>
                <a:schemeClr val="dk1"/>
              </a:solidFill>
              <a:effectLst/>
              <a:latin typeface="Calibri" panose="020F0502020204030204" pitchFamily="34" charset="0"/>
              <a:cs typeface="Times New Roman" panose="02020603050405020304" pitchFamily="18" charset="0"/>
              <a:sym typeface="Calibri"/>
            </a:endParaRPr>
          </a:p>
        </p:txBody>
      </p:sp>
      <p:sp>
        <p:nvSpPr>
          <p:cNvPr id="582" name="Google Shape;58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b="1" i="0" dirty="0"/>
              <a:t>Скажите</a:t>
            </a:r>
            <a:r>
              <a:rPr lang="en-US" b="1" i="0" dirty="0"/>
              <a:t>:</a:t>
            </a:r>
            <a:r>
              <a:rPr lang="en-US" b="1" i="1" dirty="0"/>
              <a:t>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Метод совместный контакт (совместное направление) позволяет клиенту раскрыть ВИЧ-статус своему партнеру (партнерам). В этом случае поставщик услуг (вы) и клиент соглашаются, когда и где вы можете присоединиться к нему и его партнеру, чтобы помочь провести беседу и раскрыть ВИЧ-статус клиента и возможные последствия для партнера. Затем вы сможете либо направить партнера в пункт тестирования, либо предоставить услуги тестирования самостоятельно</a:t>
            </a:r>
            <a:r>
              <a:rPr lang="en-US" sz="1800" b="0" i="1" u="none" strike="noStrike" cap="none" dirty="0">
                <a:solidFill>
                  <a:schemeClr val="dk1"/>
                </a:solidFill>
                <a:effectLst/>
                <a:latin typeface="Calibri" panose="020F0502020204030204" pitchFamily="34" charset="0"/>
                <a:cs typeface="Times New Roman" panose="02020603050405020304" pitchFamily="18" charset="0"/>
                <a:sym typeface="Calibri"/>
              </a:rPr>
              <a:t>. </a:t>
            </a:r>
            <a:endParaRPr sz="1800" b="0" i="1" u="none" strike="noStrike" cap="none" dirty="0">
              <a:solidFill>
                <a:schemeClr val="dk1"/>
              </a:solidFill>
              <a:effectLst/>
              <a:latin typeface="Calibri" panose="020F0502020204030204" pitchFamily="34" charset="0"/>
              <a:cs typeface="Times New Roman" panose="02020603050405020304" pitchFamily="18" charset="0"/>
              <a:sym typeface="Calibri"/>
            </a:endParaRPr>
          </a:p>
          <a:p>
            <a:pPr marL="0" lvl="0" indent="0" algn="l" rtl="0">
              <a:spcBef>
                <a:spcPts val="0"/>
              </a:spcBef>
              <a:spcAft>
                <a:spcPts val="0"/>
              </a:spcAft>
              <a:buNone/>
            </a:pPr>
            <a:endParaRPr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b="0" i="1" u="none" strike="noStrike" cap="none" dirty="0">
                <a:solidFill>
                  <a:schemeClr val="dk1"/>
                </a:solidFill>
                <a:effectLst/>
                <a:latin typeface="Calibri" panose="020F0502020204030204" pitchFamily="34" charset="0"/>
                <a:cs typeface="Times New Roman" panose="02020603050405020304" pitchFamily="18" charset="0"/>
                <a:sym typeface="Calibri"/>
              </a:rPr>
              <a:t>В тех случаях, когда клиент хотел бы привлечь к тестированию своего партнера, но не хочет сразу раскрывать свой ВИЧ-статус, консультант может предложить вновь протестировать индекс-клиента с его / ее партнером (во время того же визита). Этот метод успешно использовался для обеспечения безопасного пространства и альтернативного способа, с помощью которого индекс-клиент может раскрыть свой статус своему партнеру и убедиться, что оба они прошли тестирование. </a:t>
            </a:r>
          </a:p>
          <a:p>
            <a:pPr marL="0" lvl="0" indent="0" algn="l" rtl="0">
              <a:spcBef>
                <a:spcPts val="0"/>
              </a:spcBef>
              <a:spcAft>
                <a:spcPts val="0"/>
              </a:spcAft>
              <a:buNone/>
            </a:pPr>
            <a:endParaRPr i="1" dirty="0"/>
          </a:p>
          <a:p>
            <a:pPr marL="0" lvl="0" indent="0" algn="l" rtl="0">
              <a:spcBef>
                <a:spcPts val="0"/>
              </a:spcBef>
              <a:spcAft>
                <a:spcPts val="0"/>
              </a:spcAft>
              <a:buNone/>
            </a:pPr>
            <a:r>
              <a:rPr lang="ru-RU" sz="1800" i="1" dirty="0">
                <a:effectLst/>
                <a:latin typeface="Calibri" panose="020F0502020204030204" pitchFamily="34" charset="0"/>
                <a:ea typeface="DengXian" panose="02010600030101010101" pitchFamily="2" charset="-122"/>
                <a:cs typeface="Arial" panose="020B0604020202020204" pitchFamily="34" charset="0"/>
              </a:rPr>
              <a:t>Прежде чем мы пойдем дальше, есть ли у вас вопросы по методам привлечения партнеров ЛЖВ к тестированию?</a:t>
            </a:r>
            <a:endParaRPr dirty="0"/>
          </a:p>
        </p:txBody>
      </p:sp>
      <p:sp>
        <p:nvSpPr>
          <p:cNvPr id="600" name="Google Shape;60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p29:notes"/>
          <p:cNvSpPr txBox="1">
            <a:spLocks noGrp="1"/>
          </p:cNvSpPr>
          <p:nvPr>
            <p:ph type="body" idx="1"/>
          </p:nvPr>
        </p:nvSpPr>
        <p:spPr>
          <a:xfrm>
            <a:off x="685800" y="4400550"/>
            <a:ext cx="5577840" cy="398907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b="1" i="0" dirty="0"/>
              <a:t>Скажите</a:t>
            </a:r>
            <a:r>
              <a:rPr lang="en-US" b="1" i="0" dirty="0"/>
              <a:t>:</a:t>
            </a:r>
            <a:r>
              <a:rPr lang="en-US" b="1" i="1" dirty="0"/>
              <a:t>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Важно отметить, что индексное тестирование не является разовым мероприятием. Каждый человек, живущий с ВИЧ, осознает и принимает свой диагноз с разной скоростью, и готовность таких людей обсуждать с нами и/или привлекать своих партнеров к тестированию будет различной.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Внедрение практики разговора об индексном тестировании во время аутрич-работы и при </a:t>
            </a:r>
            <a:r>
              <a:rPr lang="ru-RU" sz="1800" b="0" i="1" u="none" strike="noStrike" cap="none"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дотестовом</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a:t>
            </a:r>
            <a:r>
              <a:rPr lang="ru-RU" sz="1800" b="0" i="1" u="none" strike="noStrike" cap="none"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консультровании</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поможет сориентировать бенефициаров ваших программ на данную услугу. Оно также может повысить вероятность того, что ЛЖВ  согласятся на участие.</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Регулярные повторения предложения услуг индексного тестирования клиентам во время постановки диагноза, при начале АРТ и во время последующих встреч (без принуждения и давления) увеличат возможность согласия на участие в индексном тестировании, а также предоставят клиентам возможность решить для себя, когда они будут готовы. </a:t>
            </a:r>
            <a:endParaRPr lang="en-US"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0" lvl="0" indent="0" algn="l" rtl="0">
              <a:spcBef>
                <a:spcPts val="0"/>
              </a:spcBef>
              <a:spcAft>
                <a:spcPts val="0"/>
              </a:spcAft>
              <a:buNone/>
            </a:pPr>
            <a:endParaRPr sz="1800" b="0" i="1" u="none" strike="noStrike" cap="none" dirty="0">
              <a:solidFill>
                <a:schemeClr val="dk1"/>
              </a:solidFill>
              <a:effectLst/>
              <a:latin typeface="Calibri" panose="020F0502020204030204" pitchFamily="34" charset="0"/>
              <a:cs typeface="Times New Roman" panose="02020603050405020304" pitchFamily="18" charset="0"/>
              <a:sym typeface="Calibri"/>
            </a:endParaRPr>
          </a:p>
          <a:p>
            <a:pPr marL="0" lvl="0" indent="0" algn="l" rtl="0">
              <a:spcBef>
                <a:spcPts val="0"/>
              </a:spcBef>
              <a:spcAft>
                <a:spcPts val="0"/>
              </a:spcAft>
              <a:buNone/>
            </a:pPr>
            <a:r>
              <a:rPr lang="ru-RU" sz="1800" b="0" i="1" u="none" strike="noStrike" cap="none" dirty="0">
                <a:solidFill>
                  <a:schemeClr val="dk1"/>
                </a:solidFill>
                <a:effectLst/>
                <a:latin typeface="Calibri" panose="020F0502020204030204" pitchFamily="34" charset="0"/>
                <a:ea typeface="DengXian" panose="02010600030101010101" pitchFamily="2" charset="-122"/>
                <a:cs typeface="Times New Roman" panose="02020603050405020304" pitchFamily="18" charset="0"/>
                <a:sym typeface="Calibri"/>
              </a:rPr>
              <a:t>Помните, что не все перенаправленные индекс-клиентом люди будут представителями ключевых групп населения. Важно учитывать, сколько людей может быть направлено в результате индексного тестирования, и куда они могут обратиться за поддержкой, включая доступ к бесплатному тестированию на ВИЧ, а также к услугам по профилактике, уходу и лечению.</a:t>
            </a:r>
            <a:endParaRPr sz="1800" b="0" i="1" u="none" strike="noStrike" cap="none" dirty="0">
              <a:solidFill>
                <a:schemeClr val="dk1"/>
              </a:solidFill>
              <a:effectLst/>
              <a:latin typeface="Calibri" panose="020F0502020204030204" pitchFamily="34" charset="0"/>
              <a:cs typeface="Times New Roman" panose="02020603050405020304" pitchFamily="18" charset="0"/>
              <a:sym typeface="Calibri"/>
            </a:endParaRPr>
          </a:p>
          <a:p>
            <a:pPr marL="0" lvl="0" indent="0" algn="l" rtl="0">
              <a:spcBef>
                <a:spcPts val="0"/>
              </a:spcBef>
              <a:spcAft>
                <a:spcPts val="0"/>
              </a:spcAft>
              <a:buNone/>
            </a:pPr>
            <a:endParaRPr i="1" dirty="0"/>
          </a:p>
        </p:txBody>
      </p:sp>
      <p:sp>
        <p:nvSpPr>
          <p:cNvPr id="617" name="Google Shape;61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x-none" b="1" i="0" dirty="0"/>
              <a:t>Скажите</a:t>
            </a:r>
            <a:r>
              <a:rPr lang="en-US" b="1" i="0" dirty="0"/>
              <a:t>: </a:t>
            </a:r>
            <a:r>
              <a:rPr lang="x-none" sz="1800" i="1" kern="100" dirty="0">
                <a:effectLst/>
                <a:latin typeface="Calibri" panose="020F0502020204030204" pitchFamily="34" charset="0"/>
                <a:ea typeface="SimSun" panose="02010600030101010101" pitchFamily="2" charset="-122"/>
                <a:cs typeface="Times New Roman" panose="02020603050405020304" pitchFamily="18" charset="0"/>
              </a:rPr>
              <a:t>Во время этой</a:t>
            </a:r>
            <a:r>
              <a:rPr lang="ru-RU" sz="1800" i="1" kern="100" dirty="0">
                <a:effectLst/>
                <a:latin typeface="Calibri" panose="020F0502020204030204" pitchFamily="34" charset="0"/>
                <a:ea typeface="SimSun" panose="02010600030101010101" pitchFamily="2" charset="-122"/>
                <a:cs typeface="Times New Roman" panose="02020603050405020304" pitchFamily="18" charset="0"/>
              </a:rPr>
              <a:t> вводно</a:t>
            </a:r>
            <a:r>
              <a:rPr lang="x-none" sz="1800" i="1" kern="100" dirty="0">
                <a:effectLst/>
                <a:latin typeface="Calibri" panose="020F0502020204030204" pitchFamily="34" charset="0"/>
                <a:ea typeface="SimSun" panose="02010600030101010101" pitchFamily="2" charset="-122"/>
                <a:cs typeface="Times New Roman" panose="02020603050405020304" pitchFamily="18" charset="0"/>
              </a:rPr>
              <a:t>й сессии</a:t>
            </a:r>
            <a:r>
              <a:rPr lang="ru-RU" sz="1800" i="1" kern="100" dirty="0">
                <a:effectLst/>
                <a:latin typeface="Calibri" panose="020F0502020204030204" pitchFamily="34" charset="0"/>
                <a:ea typeface="SimSun" panose="02010600030101010101" pitchFamily="2" charset="-122"/>
                <a:cs typeface="Times New Roman" panose="02020603050405020304" pitchFamily="18" charset="0"/>
              </a:rPr>
              <a:t> мы п</a:t>
            </a:r>
            <a:r>
              <a:rPr lang="x-none" sz="1800" i="1" kern="100" dirty="0">
                <a:effectLst/>
                <a:latin typeface="Calibri" panose="020F0502020204030204" pitchFamily="34" charset="0"/>
                <a:ea typeface="SimSun" panose="02010600030101010101" pitchFamily="2" charset="-122"/>
                <a:cs typeface="Times New Roman" panose="02020603050405020304" pitchFamily="18" charset="0"/>
              </a:rPr>
              <a:t>ознакомимся со всеми присутствующими участниками</a:t>
            </a:r>
            <a:r>
              <a:rPr lang="ru-RU" sz="1800" i="1" kern="100" dirty="0">
                <a:effectLst/>
                <a:latin typeface="Calibri" panose="020F0502020204030204" pitchFamily="34" charset="0"/>
                <a:ea typeface="SimSun" panose="02010600030101010101" pitchFamily="2" charset="-122"/>
                <a:cs typeface="Times New Roman" panose="02020603050405020304" pitchFamily="18" charset="0"/>
              </a:rPr>
              <a:t>, обсудим цели тренинга, рассмотрим соглашения о тренинге и проведем короткое упражнение, чтобы мысленно отложить в сторону все, что может вызывать у нас стресс и беспокойство.</a:t>
            </a:r>
            <a:endParaRPr dirty="0"/>
          </a:p>
        </p:txBody>
      </p:sp>
      <p:sp>
        <p:nvSpPr>
          <p:cNvPr id="254" name="Google Shape;25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b="1" i="0" dirty="0"/>
              <a:t>Скажите</a:t>
            </a:r>
            <a:r>
              <a:rPr lang="en-US" b="1" i="0" dirty="0"/>
              <a:t>: </a:t>
            </a:r>
            <a:r>
              <a:rPr lang="ru-RU" sz="1800" i="1" dirty="0">
                <a:effectLst/>
                <a:latin typeface="Calibri" panose="020F0502020204030204" pitchFamily="34" charset="0"/>
                <a:ea typeface="DengXian" panose="02010600030101010101" pitchFamily="2" charset="-122"/>
                <a:cs typeface="Arial" panose="020B0604020202020204" pitchFamily="34" charset="0"/>
              </a:rPr>
              <a:t>На </a:t>
            </a:r>
            <a:r>
              <a:rPr lang="x-none" sz="1800" i="1" dirty="0">
                <a:effectLst/>
                <a:latin typeface="Calibri" panose="020F0502020204030204" pitchFamily="34" charset="0"/>
                <a:ea typeface="DengXian" panose="02010600030101010101" pitchFamily="2" charset="-122"/>
                <a:cs typeface="Arial" panose="020B0604020202020204" pitchFamily="34" charset="0"/>
              </a:rPr>
              <a:t>этой сессии</a:t>
            </a:r>
            <a:r>
              <a:rPr lang="ru-RU" sz="1800" i="1" dirty="0">
                <a:effectLst/>
                <a:latin typeface="Calibri" panose="020F0502020204030204" pitchFamily="34" charset="0"/>
                <a:ea typeface="DengXian" panose="02010600030101010101" pitchFamily="2" charset="-122"/>
                <a:cs typeface="Arial" panose="020B0604020202020204" pitchFamily="34" charset="0"/>
              </a:rPr>
              <a:t> мы обсудим некоторые преимущества, потенциальные риски и препятствия на пути внедрения услуг индексного тестирования для ключевых групп населения. Мы также обсудим важнейшие элементы</a:t>
            </a:r>
            <a:r>
              <a:rPr lang="x-none" sz="1800" i="1" dirty="0">
                <a:effectLst/>
                <a:latin typeface="Calibri" panose="020F0502020204030204" pitchFamily="34" charset="0"/>
                <a:ea typeface="DengXian" panose="02010600030101010101" pitchFamily="2" charset="-122"/>
                <a:cs typeface="Arial" panose="020B0604020202020204" pitchFamily="34" charset="0"/>
              </a:rPr>
              <a:t>,</a:t>
            </a:r>
            <a:r>
              <a:rPr lang="ru-RU" sz="1800" i="1" dirty="0">
                <a:effectLst/>
                <a:latin typeface="Calibri" panose="020F0502020204030204" pitchFamily="34" charset="0"/>
                <a:ea typeface="DengXian" panose="02010600030101010101" pitchFamily="2" charset="-122"/>
                <a:cs typeface="Arial" panose="020B0604020202020204" pitchFamily="34" charset="0"/>
              </a:rPr>
              <a:t> которые обеспечивают безопасность </a:t>
            </a:r>
            <a:r>
              <a:rPr lang="x-none" sz="1800" i="1">
                <a:effectLst/>
                <a:latin typeface="Calibri" panose="020F0502020204030204" pitchFamily="34" charset="0"/>
                <a:ea typeface="DengXian" panose="02010600030101010101" pitchFamily="2" charset="-122"/>
                <a:cs typeface="Arial" panose="020B0604020202020204" pitchFamily="34" charset="0"/>
              </a:rPr>
              <a:t>индекс</a:t>
            </a:r>
            <a:r>
              <a:rPr lang="ru-RU" sz="1800" i="1" dirty="0">
                <a:effectLst/>
                <a:latin typeface="Calibri" panose="020F0502020204030204" pitchFamily="34" charset="0"/>
                <a:ea typeface="DengXian" panose="02010600030101010101" pitchFamily="2" charset="-122"/>
                <a:cs typeface="Arial" panose="020B0604020202020204" pitchFamily="34" charset="0"/>
              </a:rPr>
              <a:t>-клиентов и их партнеров.</a:t>
            </a:r>
            <a:endParaRPr i="1" dirty="0"/>
          </a:p>
        </p:txBody>
      </p:sp>
      <p:sp>
        <p:nvSpPr>
          <p:cNvPr id="629" name="Google Shape;62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p31:notes"/>
          <p:cNvSpPr txBox="1">
            <a:spLocks noGrp="1"/>
          </p:cNvSpPr>
          <p:nvPr>
            <p:ph type="body" idx="1"/>
          </p:nvPr>
        </p:nvSpPr>
        <p:spPr>
          <a:xfrm>
            <a:off x="685800" y="4400550"/>
            <a:ext cx="5486400" cy="373761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b="1" dirty="0">
                <a:effectLst/>
                <a:latin typeface="Calibri" panose="020F0502020204030204" pitchFamily="34" charset="0"/>
                <a:ea typeface="Calibri" panose="020F0502020204030204" pitchFamily="34" charset="0"/>
                <a:cs typeface="Times New Roman" panose="02020603050405020304" pitchFamily="18" charset="0"/>
              </a:rPr>
              <a:t>ПРИМЕЧАНИЕ. </a:t>
            </a:r>
            <a:r>
              <a:rPr lang="ru-RU"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Начните с короткой викторины / упражнения, чтобы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участники тренинга задумались</a:t>
            </a:r>
            <a:r>
              <a:rPr lang="ru-RU"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об этических соображениях при проведении индексного тестирования. </a:t>
            </a:r>
            <a:endParaRPr lang="en-US"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0" lvl="0" indent="0" algn="l" rtl="0">
              <a:spcBef>
                <a:spcPts val="0"/>
              </a:spcBef>
              <a:spcAft>
                <a:spcPts val="0"/>
              </a:spcAft>
              <a:buNone/>
            </a:pPr>
            <a:endParaRPr dirty="0"/>
          </a:p>
          <a:p>
            <a:pPr marL="0" lvl="0" indent="0" algn="l" rtl="0">
              <a:spcBef>
                <a:spcPts val="0"/>
              </a:spcBef>
              <a:spcAft>
                <a:spcPts val="0"/>
              </a:spcAft>
              <a:buNone/>
            </a:pPr>
            <a:r>
              <a:rPr lang="ru-RU" sz="1200" b="0" i="0" u="none" strike="noStrike" cap="none" dirty="0">
                <a:solidFill>
                  <a:schemeClr val="dk1"/>
                </a:solidFill>
                <a:latin typeface="Calibri"/>
                <a:cs typeface="Calibri"/>
                <a:sym typeface="Calibri"/>
              </a:rPr>
              <a:t>Попросите участников тренинга встать со своих мест. </a:t>
            </a:r>
            <a:r>
              <a:rPr lang="ru-RU" sz="1200" b="0" i="0" u="none" strike="noStrike" cap="none" dirty="0">
                <a:solidFill>
                  <a:schemeClr val="dk1"/>
                </a:solidFill>
                <a:latin typeface="Calibri"/>
                <a:ea typeface="DengXian" panose="02010600030101010101" pitchFamily="2" charset="-122"/>
                <a:cs typeface="Calibri"/>
                <a:sym typeface="Calibri"/>
              </a:rPr>
              <a:t>Объясните, что вы прочитаете пять утверждений, и по каждому из них вы хотите, чтобы участники решили, является ли утверждение </a:t>
            </a:r>
            <a:r>
              <a:rPr lang="x-none" sz="1200" b="0" i="0" u="none" strike="noStrike" cap="none" dirty="0">
                <a:solidFill>
                  <a:schemeClr val="dk1"/>
                </a:solidFill>
                <a:latin typeface="Calibri"/>
                <a:ea typeface="DengXian" panose="02010600030101010101" pitchFamily="2" charset="-122"/>
                <a:cs typeface="Calibri"/>
                <a:sym typeface="Calibri"/>
              </a:rPr>
              <a:t>правдивым</a:t>
            </a:r>
            <a:r>
              <a:rPr lang="ru-RU" sz="1200" b="0" i="0" u="none" strike="noStrike" cap="none" dirty="0">
                <a:solidFill>
                  <a:schemeClr val="dk1"/>
                </a:solidFill>
                <a:latin typeface="Calibri"/>
                <a:ea typeface="DengXian" panose="02010600030101010101" pitchFamily="2" charset="-122"/>
                <a:cs typeface="Calibri"/>
                <a:sym typeface="Calibri"/>
              </a:rPr>
              <a:t> или ложным.</a:t>
            </a:r>
          </a:p>
          <a:p>
            <a:pPr marL="0" lvl="0" indent="0" algn="l" rtl="0">
              <a:spcBef>
                <a:spcPts val="0"/>
              </a:spcBef>
              <a:spcAft>
                <a:spcPts val="0"/>
              </a:spcAft>
              <a:buNone/>
            </a:pPr>
            <a:endParaRPr lang="ru-RU" sz="1200" b="0" i="0" u="none" strike="noStrike" cap="none"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200" b="0" i="0" u="none" strike="noStrike" cap="none" dirty="0">
                <a:solidFill>
                  <a:schemeClr val="dk1"/>
                </a:solidFill>
                <a:latin typeface="Calibri"/>
                <a:ea typeface="Calibri" panose="020F0502020204030204" pitchFamily="34" charset="0"/>
                <a:cs typeface="Calibri"/>
                <a:sym typeface="Calibri"/>
              </a:rPr>
              <a:t>Если они думают, что утверждение правдивое, они должны пройти в левую часть комнаты [используйте отметку], а если </a:t>
            </a:r>
            <a:r>
              <a:rPr lang="ru-RU" sz="1200" b="0" i="0" u="none" strike="noStrike" cap="none" dirty="0">
                <a:solidFill>
                  <a:schemeClr val="dk1"/>
                </a:solidFill>
                <a:latin typeface="Calibri"/>
                <a:ea typeface="Calibri" panose="020F0502020204030204" pitchFamily="34" charset="0"/>
                <a:cs typeface="Calibri"/>
                <a:sym typeface="Calibri"/>
              </a:rPr>
              <a:t>считают его ложным </a:t>
            </a:r>
            <a:r>
              <a:rPr lang="ru-RU" sz="1200" b="0" i="0" u="none" strike="noStrike" cap="none" noProof="0" dirty="0">
                <a:solidFill>
                  <a:schemeClr val="dk1"/>
                </a:solidFill>
                <a:latin typeface="Calibri"/>
                <a:ea typeface="Calibri" panose="020F0502020204030204" pitchFamily="34" charset="0"/>
                <a:cs typeface="Calibri"/>
                <a:sym typeface="Calibri"/>
              </a:rPr>
              <a:t>—</a:t>
            </a:r>
            <a:r>
              <a:rPr lang="x-none" sz="1200" b="0" i="0" u="none" strike="noStrike" cap="none" dirty="0">
                <a:solidFill>
                  <a:schemeClr val="dk1"/>
                </a:solidFill>
                <a:latin typeface="Calibri"/>
                <a:ea typeface="Calibri" panose="020F0502020204030204" pitchFamily="34" charset="0"/>
                <a:cs typeface="Calibri"/>
                <a:sym typeface="Calibri"/>
              </a:rPr>
              <a:t> </a:t>
            </a:r>
            <a:r>
              <a:rPr lang="ru-RU" sz="1200" b="0" i="0" u="none" strike="noStrike" cap="none" dirty="0">
                <a:solidFill>
                  <a:schemeClr val="dk1"/>
                </a:solidFill>
                <a:latin typeface="Calibri"/>
                <a:ea typeface="Calibri" panose="020F0502020204030204" pitchFamily="34" charset="0"/>
                <a:cs typeface="Calibri"/>
                <a:sym typeface="Calibri"/>
              </a:rPr>
              <a:t>то </a:t>
            </a:r>
            <a:r>
              <a:rPr lang="x-none" sz="1200" b="0" i="0" u="none" strike="noStrike" cap="none" dirty="0">
                <a:solidFill>
                  <a:schemeClr val="dk1"/>
                </a:solidFill>
                <a:latin typeface="Calibri"/>
                <a:ea typeface="Calibri" panose="020F0502020204030204" pitchFamily="34" charset="0"/>
                <a:cs typeface="Calibri"/>
                <a:sym typeface="Calibri"/>
              </a:rPr>
              <a:t>в правую часть комнаты [используйте отметку]. Учтите, что</a:t>
            </a:r>
            <a:r>
              <a:rPr lang="ru-RU" sz="1200" b="0" i="0" u="none" strike="noStrike" cap="none" dirty="0">
                <a:solidFill>
                  <a:schemeClr val="dk1"/>
                </a:solidFill>
                <a:latin typeface="Calibri"/>
                <a:ea typeface="Calibri" panose="020F0502020204030204" pitchFamily="34" charset="0"/>
                <a:cs typeface="Calibri"/>
                <a:sym typeface="Calibri"/>
              </a:rPr>
              <a:t> возможна ситуация, когда </a:t>
            </a:r>
            <a:r>
              <a:rPr lang="x-none" sz="1200" b="0" i="0" u="none" strike="noStrike" cap="none" dirty="0">
                <a:solidFill>
                  <a:schemeClr val="dk1"/>
                </a:solidFill>
                <a:latin typeface="Calibri"/>
                <a:ea typeface="Calibri" panose="020F0502020204030204" pitchFamily="34" charset="0"/>
                <a:cs typeface="Calibri"/>
                <a:sym typeface="Calibri"/>
              </a:rPr>
              <a:t>участники не уверены, и, если захотят, они могут остаться посередине.</a:t>
            </a:r>
            <a:endParaRPr lang="en-US" sz="1200" b="0" i="0" u="none" strike="noStrike" cap="none" dirty="0">
              <a:solidFill>
                <a:schemeClr val="dk1"/>
              </a:solidFill>
              <a:latin typeface="Calibri"/>
              <a:ea typeface="Calibri" panose="020F0502020204030204" pitchFamily="34" charset="0"/>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200" b="0" i="0" u="none" strike="noStrike" cap="none" dirty="0">
                <a:solidFill>
                  <a:schemeClr val="dk1"/>
                </a:solidFill>
                <a:latin typeface="Calibri"/>
                <a:ea typeface="Calibri" panose="020F0502020204030204" pitchFamily="34" charset="0"/>
                <a:cs typeface="Calibri"/>
                <a:sym typeface="Calibri"/>
              </a:rPr>
              <a:t>Прочтите каждое утверждение одно за другим и дайте участникам время принять решение (</a:t>
            </a:r>
            <a:r>
              <a:rPr lang="x-none" sz="1200" b="0" i="0" u="none" strike="noStrike" cap="none" dirty="0">
                <a:solidFill>
                  <a:schemeClr val="dk1"/>
                </a:solidFill>
                <a:latin typeface="Calibri"/>
                <a:ea typeface="Calibri" panose="020F0502020204030204" pitchFamily="34" charset="0"/>
                <a:cs typeface="Calibri"/>
                <a:sym typeface="Calibri"/>
              </a:rPr>
              <a:t>шагами влево или вправо</a:t>
            </a:r>
            <a:r>
              <a:rPr lang="ru-RU" sz="1200" b="0" i="0" u="none" strike="noStrike" cap="none" dirty="0">
                <a:solidFill>
                  <a:schemeClr val="dk1"/>
                </a:solidFill>
                <a:latin typeface="Calibri"/>
                <a:ea typeface="Calibri" panose="020F0502020204030204" pitchFamily="34" charset="0"/>
                <a:cs typeface="Calibri"/>
                <a:sym typeface="Calibri"/>
              </a:rPr>
              <a:t>). Затем попросите участников вернуться на свои места и перейдите к следующему слайду.</a:t>
            </a:r>
            <a:endParaRPr sz="1200" b="0" i="0" u="none" strike="noStrike" cap="none" dirty="0">
              <a:solidFill>
                <a:schemeClr val="dk1"/>
              </a:solidFill>
              <a:latin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r>
              <a:rPr lang="ru-RU" b="1" dirty="0"/>
              <a:t>ОТВЕТЫ будут даны в последнем слайде этой сессии</a:t>
            </a:r>
            <a:endParaRPr dirty="0"/>
          </a:p>
        </p:txBody>
      </p:sp>
      <p:sp>
        <p:nvSpPr>
          <p:cNvPr id="636" name="Google Shape;63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32:notes"/>
          <p:cNvSpPr txBox="1">
            <a:spLocks noGrp="1"/>
          </p:cNvSpPr>
          <p:nvPr>
            <p:ph type="body" idx="1"/>
          </p:nvPr>
        </p:nvSpPr>
        <p:spPr>
          <a:xfrm>
            <a:off x="685800" y="4400550"/>
            <a:ext cx="538353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b="1" dirty="0">
                <a:effectLst/>
                <a:latin typeface="Calibri" panose="020F0502020204030204" pitchFamily="34" charset="0"/>
                <a:ea typeface="Calibri" panose="020F0502020204030204" pitchFamily="34" charset="0"/>
                <a:cs typeface="Times New Roman" panose="02020603050405020304" pitchFamily="18" charset="0"/>
              </a:rPr>
              <a:t>ПРИМЕЧАНИЕ</a:t>
            </a:r>
            <a:r>
              <a:rPr lang="x-none" sz="1800" b="1" dirty="0">
                <a:effectLst/>
                <a:latin typeface="Calibri" panose="020F0502020204030204" pitchFamily="34" charset="0"/>
                <a:ea typeface="Calibri" panose="020F0502020204030204" pitchFamily="34" charset="0"/>
                <a:cs typeface="Times New Roman" panose="02020603050405020304" pitchFamily="18" charset="0"/>
              </a:rPr>
              <a:t>:</a:t>
            </a: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Подготовьте пять </a:t>
            </a:r>
            <a:r>
              <a:rPr lang="ru-RU" sz="1800" b="0" i="0" u="none" strike="noStrike" cap="none"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флипчартов</a:t>
            </a:r>
            <a:r>
              <a:rPr lang="ru-RU"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перед этим занятием и пометьте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листы</a:t>
            </a:r>
            <a:r>
              <a:rPr lang="ru-RU"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отдельно следующим образом: (1) конфиденциальность, (2) безопасность, (3) стигма, (4)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раскрытие статуса</a:t>
            </a:r>
            <a:r>
              <a:rPr lang="ru-RU"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(5) юридические вопросы. Разместите </a:t>
            </a:r>
            <a:r>
              <a:rPr lang="ru-RU" sz="1800" b="0" i="0" u="none" strike="noStrike" cap="none"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флипчарты</a:t>
            </a:r>
            <a:r>
              <a:rPr lang="ru-RU"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в разных частях комнаты. (Обратите внимание: в качестве альтернативы участники могут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менять</a:t>
            </a:r>
            <a:r>
              <a:rPr lang="ru-RU"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темы).</a:t>
            </a:r>
            <a:endParaRPr lang="en-US"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Цель этого упражнения </a:t>
            </a:r>
            <a:r>
              <a:rPr lang="ru-RU" sz="1800" b="0" i="0" u="none" strike="noStrike" cap="none" noProof="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a:t>
            </a:r>
            <a:r>
              <a:rPr lang="x-none"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заставить участников задуматься об особых аспектах индексного тестирования среди ключевых групп населения, чтобы помочь обеспечить безопасность и конфиденциальность клиент</a:t>
            </a:r>
            <a:r>
              <a:rPr lang="ru-RU" sz="1800" b="0" i="0" u="none" strike="noStrike" cap="none"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ам</a:t>
            </a:r>
            <a:r>
              <a:rPr lang="x-none"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получающим услуги в их организациях.</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Поделите участников на пять групп.</a:t>
            </a:r>
            <a:endParaRPr lang="en-US"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Попросите каждую группу собраться под отдельным </a:t>
            </a:r>
            <a:r>
              <a:rPr lang="x-none" sz="1800" b="0" i="0" u="none" strike="noStrike" cap="none"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флипчартом</a:t>
            </a:r>
            <a:r>
              <a:rPr lang="x-none"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а затем объясните, что каждой группе дается около 5 минут на каждую станцию, для ответа на три вопроса на слайде. Они могут добавлять свои записи, дополнять или не соглашаться с любыми заметками, написанными предыдущей группой.</a:t>
            </a:r>
            <a:endParaRPr lang="en-US"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x-none" sz="1800" b="0" i="0" u="none" strike="noStrike" cap="none" dirty="0">
              <a:solidFill>
                <a:schemeClr val="dk1"/>
              </a:solidFill>
              <a:effectLst/>
              <a:latin typeface="Calibri" panose="020F0502020204030204" pitchFamily="34" charset="0"/>
              <a:cs typeface="Times New Roman" panose="02020603050405020304" pitchFamily="18" charset="0"/>
              <a:sym typeface="Calibri"/>
            </a:endParaRPr>
          </a:p>
          <a:p>
            <a:pPr marL="0" lvl="0" indent="0" algn="l" rtl="0">
              <a:spcBef>
                <a:spcPts val="0"/>
              </a:spcBef>
              <a:spcAft>
                <a:spcPts val="0"/>
              </a:spcAft>
              <a:buNone/>
            </a:pPr>
            <a:r>
              <a:rPr lang="x-none" sz="1800" dirty="0">
                <a:effectLst/>
                <a:latin typeface="Calibri" panose="020F0502020204030204" pitchFamily="34" charset="0"/>
                <a:ea typeface="DengXian" panose="02010600030101010101" pitchFamily="2" charset="-122"/>
                <a:cs typeface="Arial" panose="020B0604020202020204" pitchFamily="34" charset="0"/>
              </a:rPr>
              <a:t>Дайте группам 25 минут на просмотр и работу на всех пяти </a:t>
            </a:r>
            <a:r>
              <a:rPr lang="x-none" sz="1800" dirty="0" err="1">
                <a:effectLst/>
                <a:latin typeface="Calibri" panose="020F0502020204030204" pitchFamily="34" charset="0"/>
                <a:ea typeface="DengXian" panose="02010600030101010101" pitchFamily="2" charset="-122"/>
                <a:cs typeface="Arial" panose="020B0604020202020204" pitchFamily="34" charset="0"/>
              </a:rPr>
              <a:t>флипчартах</a:t>
            </a:r>
            <a:r>
              <a:rPr lang="x-none" sz="1800" dirty="0">
                <a:effectLst/>
                <a:latin typeface="Calibri" panose="020F0502020204030204" pitchFamily="34" charset="0"/>
                <a:ea typeface="DengXian" panose="02010600030101010101" pitchFamily="2" charset="-122"/>
                <a:cs typeface="Arial" panose="020B0604020202020204" pitchFamily="34" charset="0"/>
              </a:rPr>
              <a:t>, меняя их от станции к станции каждые 5 минут. Затем попросите участников вернуться на свои места.</a:t>
            </a:r>
          </a:p>
        </p:txBody>
      </p:sp>
      <p:sp>
        <p:nvSpPr>
          <p:cNvPr id="644" name="Google Shape;64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b="1" dirty="0">
                <a:effectLst/>
                <a:latin typeface="Calibri" panose="020F0502020204030204" pitchFamily="34" charset="0"/>
                <a:ea typeface="Calibri" panose="020F0502020204030204" pitchFamily="34" charset="0"/>
                <a:cs typeface="Times New Roman" panose="02020603050405020304" pitchFamily="18" charset="0"/>
              </a:rPr>
              <a:t>ПРИМЕЧАНИЕ</a:t>
            </a:r>
            <a:r>
              <a:rPr lang="x-none" sz="1800" b="1" dirty="0">
                <a:effectLst/>
                <a:latin typeface="Calibri" panose="020F0502020204030204" pitchFamily="34" charset="0"/>
                <a:ea typeface="Calibri" panose="020F0502020204030204" pitchFamily="34" charset="0"/>
                <a:cs typeface="Times New Roman" panose="02020603050405020304" pitchFamily="18" charset="0"/>
              </a:rPr>
              <a:t>:</a:t>
            </a:r>
            <a:r>
              <a:rPr lang="ru-RU" sz="1800" dirty="0">
                <a:effectLst/>
                <a:latin typeface="Calibri" panose="020F0502020204030204" pitchFamily="34" charset="0"/>
                <a:ea typeface="Calibri" panose="020F0502020204030204" pitchFamily="34" charset="0"/>
                <a:cs typeface="Times New Roman" panose="02020603050405020304" pitchFamily="18" charset="0"/>
              </a:rPr>
              <a:t> Прежде чем переходить к пунктам этого слайда, попросите участников поделиться, </a:t>
            </a:r>
            <a:r>
              <a:rPr lang="x-none" sz="1800" dirty="0">
                <a:effectLst/>
                <a:latin typeface="Calibri" panose="020F0502020204030204" pitchFamily="34" charset="0"/>
                <a:ea typeface="Calibri" panose="020F0502020204030204" pitchFamily="34" charset="0"/>
                <a:cs typeface="Times New Roman" panose="02020603050405020304" pitchFamily="18" charset="0"/>
              </a:rPr>
              <a:t>какие, </a:t>
            </a:r>
            <a:r>
              <a:rPr lang="ru-RU" sz="1800" dirty="0">
                <a:effectLst/>
                <a:latin typeface="Calibri" panose="020F0502020204030204" pitchFamily="34" charset="0"/>
                <a:ea typeface="Calibri" panose="020F0502020204030204" pitchFamily="34" charset="0"/>
                <a:cs typeface="Times New Roman" panose="02020603050405020304" pitchFamily="18" charset="0"/>
              </a:rPr>
              <a:t>по их мнению, преимущества</a:t>
            </a:r>
            <a:r>
              <a:rPr lang="x-none" sz="1800" dirty="0">
                <a:effectLst/>
                <a:latin typeface="Calibri" panose="020F0502020204030204" pitchFamily="34" charset="0"/>
                <a:ea typeface="Calibri" panose="020F0502020204030204" pitchFamily="34" charset="0"/>
                <a:cs typeface="Times New Roman" panose="02020603050405020304" pitchFamily="18" charset="0"/>
              </a:rPr>
              <a:t> есть у подхода</a:t>
            </a:r>
            <a:r>
              <a:rPr lang="ru-RU" sz="1800" dirty="0">
                <a:effectLst/>
                <a:latin typeface="Calibri" panose="020F0502020204030204" pitchFamily="34" charset="0"/>
                <a:ea typeface="Calibri" panose="020F0502020204030204" pitchFamily="34" charset="0"/>
                <a:cs typeface="Times New Roman" panose="02020603050405020304" pitchFamily="18" charset="0"/>
              </a:rPr>
              <a:t> индексного тестирования.</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r>
              <a:rPr lang="x-none" sz="1800" dirty="0">
                <a:effectLst/>
                <a:latin typeface="Calibri" panose="020F0502020204030204" pitchFamily="34" charset="0"/>
                <a:ea typeface="DengXian" panose="02010600030101010101" pitchFamily="2" charset="-122"/>
                <a:cs typeface="Arial" panose="020B0604020202020204" pitchFamily="34" charset="0"/>
              </a:rPr>
              <a:t>Используйте пункты, чтобы добавить дополнительные моменты, не упомянутые на слайде.</a:t>
            </a:r>
          </a:p>
          <a:p>
            <a:pPr marL="0" lvl="0" indent="0" algn="l" rtl="0">
              <a:spcBef>
                <a:spcPts val="0"/>
              </a:spcBef>
              <a:spcAft>
                <a:spcPts val="0"/>
              </a:spcAft>
              <a:buNone/>
            </a:pPr>
            <a:endParaRPr dirty="0"/>
          </a:p>
          <a:p>
            <a:pPr marL="0" lvl="0" indent="0" algn="l" rtl="0">
              <a:spcBef>
                <a:spcPts val="0"/>
              </a:spcBef>
              <a:spcAft>
                <a:spcPts val="0"/>
              </a:spcAft>
              <a:buNone/>
            </a:pPr>
            <a:r>
              <a:rPr lang="x-none" b="1" dirty="0"/>
              <a:t>Скажите</a:t>
            </a:r>
            <a:r>
              <a:rPr lang="en-US" dirty="0"/>
              <a:t>: </a:t>
            </a:r>
            <a:r>
              <a:rPr lang="x-none" sz="1200" b="0" i="1" u="none" strike="noStrike" cap="none" dirty="0">
                <a:solidFill>
                  <a:schemeClr val="dk1"/>
                </a:solidFill>
                <a:latin typeface="Calibri"/>
                <a:cs typeface="Calibri"/>
                <a:sym typeface="Calibri"/>
              </a:rPr>
              <a:t>во время проведенного упражнения, </a:t>
            </a:r>
            <a:r>
              <a:rPr lang="ru-RU" sz="1200" b="0" i="1" u="none" strike="noStrike" cap="none" dirty="0">
                <a:solidFill>
                  <a:schemeClr val="dk1"/>
                </a:solidFill>
                <a:latin typeface="Calibri"/>
                <a:cs typeface="Calibri"/>
                <a:sym typeface="Calibri"/>
              </a:rPr>
              <a:t>в</a:t>
            </a:r>
            <a:r>
              <a:rPr lang="x-none" sz="1200" b="0" i="1" u="none" strike="noStrike" cap="none" dirty="0">
                <a:solidFill>
                  <a:schemeClr val="dk1"/>
                </a:solidFill>
                <a:latin typeface="Calibri"/>
                <a:cs typeface="Calibri"/>
                <a:sym typeface="Calibri"/>
              </a:rPr>
              <a:t>ы обсудили </a:t>
            </a:r>
            <a:r>
              <a:rPr lang="ru-RU" sz="1200" b="0" i="1" u="none" strike="noStrike" cap="none" dirty="0">
                <a:solidFill>
                  <a:schemeClr val="dk1"/>
                </a:solidFill>
                <a:latin typeface="Calibri"/>
                <a:cs typeface="Calibri"/>
                <a:sym typeface="Calibri"/>
              </a:rPr>
              <a:t>некоторые важны</a:t>
            </a:r>
            <a:r>
              <a:rPr lang="x-none" sz="1200" b="0" i="1" u="none" strike="noStrike" cap="none" dirty="0">
                <a:solidFill>
                  <a:schemeClr val="dk1"/>
                </a:solidFill>
                <a:latin typeface="Calibri"/>
                <a:cs typeface="Calibri"/>
                <a:sym typeface="Calibri"/>
              </a:rPr>
              <a:t>е</a:t>
            </a:r>
            <a:r>
              <a:rPr lang="ru-RU" sz="1200" b="0" i="1" u="none" strike="noStrike" cap="none" dirty="0">
                <a:solidFill>
                  <a:schemeClr val="dk1"/>
                </a:solidFill>
                <a:latin typeface="Calibri"/>
                <a:cs typeface="Calibri"/>
                <a:sym typeface="Calibri"/>
              </a:rPr>
              <a:t> фактор</a:t>
            </a:r>
            <a:r>
              <a:rPr lang="x-none" sz="1200" b="0" i="1" u="none" strike="noStrike" cap="none" dirty="0">
                <a:solidFill>
                  <a:schemeClr val="dk1"/>
                </a:solidFill>
                <a:latin typeface="Calibri"/>
                <a:cs typeface="Calibri"/>
                <a:sym typeface="Calibri"/>
              </a:rPr>
              <a:t>ы</a:t>
            </a:r>
            <a:r>
              <a:rPr lang="ru-RU" sz="1200" b="0" i="1" u="none" strike="noStrike" cap="none" dirty="0">
                <a:solidFill>
                  <a:schemeClr val="dk1"/>
                </a:solidFill>
                <a:latin typeface="Calibri"/>
                <a:cs typeface="Calibri"/>
                <a:sym typeface="Calibri"/>
              </a:rPr>
              <a:t> и препятствия для проведения безопасного и эффективного индексного тестирования. Мы будем обсуждать ваши </a:t>
            </a:r>
            <a:r>
              <a:rPr lang="x-none" sz="1200" b="0" i="1" u="none" strike="noStrike" cap="none" dirty="0">
                <a:solidFill>
                  <a:schemeClr val="dk1"/>
                </a:solidFill>
                <a:latin typeface="Calibri"/>
                <a:cs typeface="Calibri"/>
                <a:sym typeface="Calibri"/>
              </a:rPr>
              <a:t>наработки</a:t>
            </a:r>
            <a:r>
              <a:rPr lang="ru-RU" sz="1200" b="0" i="1" u="none" strike="noStrike" cap="none" dirty="0">
                <a:solidFill>
                  <a:schemeClr val="dk1"/>
                </a:solidFill>
                <a:latin typeface="Calibri"/>
                <a:cs typeface="Calibri"/>
                <a:sym typeface="Calibri"/>
              </a:rPr>
              <a:t> до конца этой сессии. Основываясь на вашем понимании индексного тестирования, какие общие преимущества индексного тестирования, на ваш взгляд, могут быть получены с эпидемиологической, социальной и / или другой точки зрения?</a:t>
            </a:r>
            <a:r>
              <a:rPr lang="x-none" sz="1200" b="0" i="1" u="none" strike="noStrike" cap="none" dirty="0">
                <a:solidFill>
                  <a:schemeClr val="dk1"/>
                </a:solidFill>
                <a:latin typeface="Calibri"/>
                <a:cs typeface="Calibri"/>
                <a:sym typeface="Calibri"/>
              </a:rPr>
              <a:t> </a:t>
            </a:r>
            <a:endParaRPr sz="1200" b="0" i="1" u="none" strike="noStrike" cap="none" dirty="0">
              <a:solidFill>
                <a:schemeClr val="dk1"/>
              </a:solidFill>
              <a:latin typeface="Calibri"/>
              <a:cs typeface="Calibri"/>
              <a:sym typeface="Calibri"/>
            </a:endParaRPr>
          </a:p>
        </p:txBody>
      </p:sp>
      <p:sp>
        <p:nvSpPr>
          <p:cNvPr id="652" name="Google Shape;652;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p34:notes"/>
          <p:cNvSpPr txBox="1">
            <a:spLocks noGrp="1"/>
          </p:cNvSpPr>
          <p:nvPr>
            <p:ph type="body" idx="1"/>
          </p:nvPr>
        </p:nvSpPr>
        <p:spPr>
          <a:xfrm>
            <a:off x="685800" y="4400550"/>
            <a:ext cx="5715000" cy="461772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300"/>
              </a:spcAft>
              <a:buClr>
                <a:srgbClr val="000000"/>
              </a:buClr>
              <a:buSzPts val="1400"/>
              <a:buFont typeface="Arial"/>
              <a:buNone/>
              <a:tabLst/>
              <a:defRPr/>
            </a:pPr>
            <a:r>
              <a:rPr lang="x-none" sz="1800" b="1" dirty="0">
                <a:effectLst/>
                <a:latin typeface="Calibri" panose="020F0502020204030204" pitchFamily="34" charset="0"/>
                <a:ea typeface="Calibri" panose="020F0502020204030204" pitchFamily="34" charset="0"/>
                <a:cs typeface="Times New Roman" panose="02020603050405020304" pitchFamily="18" charset="0"/>
              </a:rPr>
              <a:t>ПРИМЕЧАНИЕ</a:t>
            </a:r>
            <a:r>
              <a:rPr lang="x-none" sz="1800" dirty="0">
                <a:effectLst/>
                <a:latin typeface="Calibri" panose="020F0502020204030204" pitchFamily="34" charset="0"/>
                <a:ea typeface="Calibri" panose="020F0502020204030204" pitchFamily="34" charset="0"/>
                <a:cs typeface="Times New Roman" panose="02020603050405020304" pitchFamily="18" charset="0"/>
              </a:rPr>
              <a:t>: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Прежде чем переходить к пунктам этого слайда, попросите участников сказать, какие, по их мнению, потенциальные риски могут быть в индексном тестировании.  </a:t>
            </a:r>
            <a:endParaRPr lang="en-US"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0" lvl="0" indent="0" algn="l" rtl="0">
              <a:lnSpc>
                <a:spcPct val="90000"/>
              </a:lnSpc>
              <a:spcBef>
                <a:spcPts val="0"/>
              </a:spcBef>
              <a:spcAft>
                <a:spcPts val="300"/>
              </a:spcAft>
              <a:buNone/>
            </a:pPr>
            <a:r>
              <a:rPr lang="x-none" sz="1100" b="1" i="0" dirty="0"/>
              <a:t>Скажите</a:t>
            </a:r>
            <a:r>
              <a:rPr lang="en-US" sz="1100" dirty="0"/>
              <a:t>: </a:t>
            </a:r>
            <a:r>
              <a:rPr lang="x-none" sz="1100" i="1" dirty="0"/>
              <a:t>Во время работы в группах вы обсуждали потенциальные трудности и риски в индексном тестировании, можете их озвучить? </a:t>
            </a:r>
          </a:p>
          <a:p>
            <a:pPr marL="0" lvl="0" indent="0" algn="l" rtl="0">
              <a:lnSpc>
                <a:spcPct val="90000"/>
              </a:lnSpc>
              <a:spcBef>
                <a:spcPts val="0"/>
              </a:spcBef>
              <a:spcAft>
                <a:spcPts val="300"/>
              </a:spcAft>
              <a:buNone/>
            </a:pPr>
            <a:endParaRPr lang="x-none" sz="1100" dirty="0"/>
          </a:p>
          <a:p>
            <a:pPr marL="0" lvl="0" indent="0" algn="l" rtl="0">
              <a:lnSpc>
                <a:spcPct val="90000"/>
              </a:lnSpc>
              <a:spcBef>
                <a:spcPts val="0"/>
              </a:spcBef>
              <a:spcAft>
                <a:spcPts val="300"/>
              </a:spcAft>
              <a:buNone/>
            </a:pPr>
            <a:r>
              <a:rPr lang="x-none" sz="1100" dirty="0"/>
              <a:t>Дайте участникам возможность ответить.</a:t>
            </a:r>
          </a:p>
          <a:p>
            <a:pPr marL="0" lvl="0" indent="0" algn="l" rtl="0">
              <a:lnSpc>
                <a:spcPct val="90000"/>
              </a:lnSpc>
              <a:spcBef>
                <a:spcPts val="0"/>
              </a:spcBef>
              <a:spcAft>
                <a:spcPts val="300"/>
              </a:spcAft>
              <a:buNone/>
            </a:pPr>
            <a:endParaRPr lang="x-none" sz="1100" dirty="0"/>
          </a:p>
          <a:p>
            <a:pPr marL="0" lvl="0" indent="0" algn="l" rtl="0">
              <a:lnSpc>
                <a:spcPct val="90000"/>
              </a:lnSpc>
              <a:spcBef>
                <a:spcPts val="0"/>
              </a:spcBef>
              <a:spcAft>
                <a:spcPts val="300"/>
              </a:spcAft>
              <a:buNone/>
            </a:pPr>
            <a:r>
              <a:rPr lang="x-none" sz="1100" b="1" dirty="0"/>
              <a:t>Скажите</a:t>
            </a:r>
            <a:r>
              <a:rPr lang="en-US" sz="1100" dirty="0"/>
              <a:t>: </a:t>
            </a:r>
            <a:r>
              <a:rPr lang="x-none" sz="1100" b="0" i="1" u="none" strike="noStrike" cap="none" dirty="0">
                <a:solidFill>
                  <a:schemeClr val="dk1"/>
                </a:solidFill>
                <a:latin typeface="Calibri"/>
                <a:cs typeface="Calibri"/>
                <a:sym typeface="Calibri"/>
              </a:rPr>
              <a:t>Учитывая те риски/трудности, которые вы назвали, </a:t>
            </a:r>
            <a:r>
              <a:rPr lang="ru-RU" sz="1100" b="0" i="1" u="none" strike="noStrike" cap="none" dirty="0">
                <a:solidFill>
                  <a:schemeClr val="dk1"/>
                </a:solidFill>
                <a:latin typeface="Calibri"/>
                <a:cs typeface="Calibri"/>
                <a:sym typeface="Calibri"/>
              </a:rPr>
              <a:t>какие действия помогут </a:t>
            </a:r>
            <a:r>
              <a:rPr lang="x-none" sz="1100" b="0" i="1" u="none" strike="noStrike" cap="none" dirty="0">
                <a:solidFill>
                  <a:schemeClr val="dk1"/>
                </a:solidFill>
                <a:latin typeface="Calibri"/>
                <a:cs typeface="Calibri"/>
                <a:sym typeface="Calibri"/>
              </a:rPr>
              <a:t> исключить или снизить их</a:t>
            </a:r>
            <a:r>
              <a:rPr lang="en-US" sz="1100" b="0" i="1" u="none" strike="noStrike" cap="none" dirty="0">
                <a:solidFill>
                  <a:schemeClr val="dk1"/>
                </a:solidFill>
                <a:latin typeface="Calibri"/>
                <a:cs typeface="Calibri"/>
                <a:sym typeface="Calibri"/>
              </a:rPr>
              <a:t>? </a:t>
            </a:r>
            <a:endParaRPr lang="x-none" sz="1100" b="0" i="1" u="none" strike="noStrike" cap="none" dirty="0">
              <a:solidFill>
                <a:schemeClr val="dk1"/>
              </a:solidFill>
              <a:latin typeface="Calibri"/>
              <a:cs typeface="Calibri"/>
              <a:sym typeface="Calibri"/>
            </a:endParaRPr>
          </a:p>
          <a:p>
            <a:pPr marL="0" marR="0" lvl="0" indent="0" algn="l" defTabSz="914400" rtl="0" eaLnBrk="1" fontAlgn="auto" latinLnBrk="0" hangingPunct="1">
              <a:lnSpc>
                <a:spcPct val="90000"/>
              </a:lnSpc>
              <a:spcBef>
                <a:spcPts val="0"/>
              </a:spcBef>
              <a:spcAft>
                <a:spcPts val="300"/>
              </a:spcAft>
              <a:buClr>
                <a:srgbClr val="000000"/>
              </a:buClr>
              <a:buSzPts val="1400"/>
              <a:buFont typeface="Arial"/>
              <a:buNone/>
              <a:tabLst/>
              <a:defRPr/>
            </a:pPr>
            <a:r>
              <a:rPr lang="x-none" sz="1800" dirty="0">
                <a:effectLst/>
                <a:latin typeface="Calibri" panose="020F0502020204030204" pitchFamily="34" charset="0"/>
                <a:ea typeface="Calibri" panose="020F0502020204030204" pitchFamily="34" charset="0"/>
              </a:rPr>
              <a:t>Обратите внимание на такие предложения, как: интегрировать скрининг на риск насилия и направление к специалистам; при необходимости направлять клиентов за консультациями по раскрытию статуса; использовать методы мотивационного консультирования для создания благоприятного и безопасного пространства, чтобы клиент мог принять обоснованное, взвешенное  решение.</a:t>
            </a:r>
            <a:endParaRPr lang="en-US" sz="1800" dirty="0">
              <a:effectLst/>
              <a:latin typeface="Calibri" panose="020F0502020204030204" pitchFamily="34" charset="0"/>
              <a:ea typeface="Calibri" panose="020F0502020204030204" pitchFamily="34" charset="0"/>
            </a:endParaRPr>
          </a:p>
          <a:p>
            <a:pPr marL="0" lvl="0" indent="0" algn="l" rtl="0">
              <a:lnSpc>
                <a:spcPct val="90000"/>
              </a:lnSpc>
              <a:spcBef>
                <a:spcPts val="0"/>
              </a:spcBef>
              <a:spcAft>
                <a:spcPts val="300"/>
              </a:spcAft>
              <a:buNone/>
            </a:pPr>
            <a:endParaRPr lang="en-US" sz="1100" dirty="0"/>
          </a:p>
          <a:p>
            <a:pPr marL="0" lvl="0" indent="0" algn="l" rtl="0">
              <a:lnSpc>
                <a:spcPct val="90000"/>
              </a:lnSpc>
              <a:spcBef>
                <a:spcPts val="0"/>
              </a:spcBef>
              <a:spcAft>
                <a:spcPts val="300"/>
              </a:spcAft>
              <a:buNone/>
            </a:pPr>
            <a:r>
              <a:rPr lang="x-none" sz="1100" dirty="0"/>
              <a:t>Покажите список рисков/трудностей на слайде. </a:t>
            </a:r>
          </a:p>
          <a:p>
            <a:pPr marL="0" lvl="0" indent="0" algn="l" rtl="0">
              <a:lnSpc>
                <a:spcPct val="90000"/>
              </a:lnSpc>
              <a:spcBef>
                <a:spcPts val="0"/>
              </a:spcBef>
              <a:spcAft>
                <a:spcPts val="300"/>
              </a:spcAft>
              <a:buNone/>
            </a:pPr>
            <a:endParaRPr lang="x-none" sz="1100" dirty="0"/>
          </a:p>
          <a:p>
            <a:pPr marL="255905" indent="-228600">
              <a:spcAft>
                <a:spcPts val="300"/>
              </a:spcAft>
            </a:pPr>
            <a:r>
              <a:rPr lang="x-none" sz="1800" dirty="0">
                <a:effectLst/>
                <a:latin typeface="Calibri" panose="020F0502020204030204" pitchFamily="34" charset="0"/>
                <a:ea typeface="Calibri" panose="020F0502020204030204" pitchFamily="34" charset="0"/>
              </a:rPr>
              <a:t>ДОПОЛНИТЕЛЬНЫЕ ВОЗМОЖНЫЕ БАРЬЕРЫ</a:t>
            </a:r>
            <a:r>
              <a:rPr lang="en-US" sz="1800" dirty="0">
                <a:effectLst/>
                <a:latin typeface="Calibri" panose="020F0502020204030204" pitchFamily="34" charset="0"/>
                <a:ea typeface="Calibri" panose="020F0502020204030204" pitchFamily="34" charset="0"/>
              </a:rPr>
              <a:t>:</a:t>
            </a:r>
          </a:p>
          <a:p>
            <a:pPr marL="342900" lvl="0" indent="-342900" fontAlgn="base">
              <a:spcAft>
                <a:spcPts val="300"/>
              </a:spcAft>
              <a:buClr>
                <a:srgbClr val="E73439"/>
              </a:buClr>
              <a:buFont typeface="Wingdings" panose="05000000000000000000" pitchFamily="2" charset="2"/>
              <a:buChar char=""/>
            </a:pPr>
            <a:r>
              <a:rPr lang="ru-RU" sz="1800" b="1" i="1" u="none" strike="noStrike" spc="0" dirty="0">
                <a:effectLst/>
                <a:latin typeface="Calibri" panose="020F0502020204030204" pitchFamily="34" charset="0"/>
                <a:ea typeface="Calibri" panose="020F0502020204030204" pitchFamily="34" charset="0"/>
              </a:rPr>
              <a:t>т</a:t>
            </a:r>
            <a:r>
              <a:rPr lang="x-none" sz="1800" u="none" strike="noStrike" spc="0" dirty="0">
                <a:effectLst/>
                <a:latin typeface="Calibri" panose="020F0502020204030204" pitchFamily="34" charset="0"/>
                <a:ea typeface="Calibri" panose="020F0502020204030204" pitchFamily="34" charset="0"/>
              </a:rPr>
              <a:t>равма из-за полученного диагноза</a:t>
            </a:r>
            <a:endParaRPr lang="en-US" sz="1800" u="none" strike="noStrike" spc="0" dirty="0">
              <a:effectLst/>
              <a:latin typeface="Calibri" panose="020F0502020204030204" pitchFamily="34" charset="0"/>
              <a:ea typeface="Calibri" panose="020F0502020204030204" pitchFamily="34" charset="0"/>
            </a:endParaRPr>
          </a:p>
          <a:p>
            <a:pPr marL="342900" lvl="0" indent="-342900" fontAlgn="base">
              <a:spcAft>
                <a:spcPts val="300"/>
              </a:spcAft>
              <a:buClr>
                <a:srgbClr val="E73439"/>
              </a:buClr>
              <a:buFont typeface="Wingdings" panose="05000000000000000000" pitchFamily="2" charset="2"/>
              <a:buChar char=""/>
            </a:pPr>
            <a:r>
              <a:rPr lang="ru-RU" sz="1800" b="1" i="1" u="none" strike="noStrike" spc="0" dirty="0">
                <a:effectLst/>
                <a:latin typeface="Calibri" panose="020F0502020204030204" pitchFamily="34" charset="0"/>
                <a:ea typeface="Calibri" panose="020F0502020204030204" pitchFamily="34" charset="0"/>
              </a:rPr>
              <a:t>с</a:t>
            </a:r>
            <a:r>
              <a:rPr lang="x-none" sz="1800" u="none" strike="noStrike" spc="0" dirty="0">
                <a:effectLst/>
                <a:latin typeface="Calibri" panose="020F0502020204030204" pitchFamily="34" charset="0"/>
                <a:ea typeface="Calibri" panose="020F0502020204030204" pitchFamily="34" charset="0"/>
              </a:rPr>
              <a:t>трах реакции партнера (-ов</a:t>
            </a:r>
            <a:r>
              <a:rPr lang="en-US" sz="1800" u="none" strike="noStrike" spc="0" dirty="0">
                <a:effectLst/>
                <a:latin typeface="Calibri" panose="020F0502020204030204" pitchFamily="34" charset="0"/>
                <a:ea typeface="Calibri" panose="020F0502020204030204" pitchFamily="34" charset="0"/>
              </a:rPr>
              <a:t>) </a:t>
            </a:r>
          </a:p>
          <a:p>
            <a:pPr marL="342900" lvl="0" indent="-342900" fontAlgn="base">
              <a:spcAft>
                <a:spcPts val="300"/>
              </a:spcAft>
              <a:buClr>
                <a:srgbClr val="E73439"/>
              </a:buClr>
              <a:buFont typeface="Wingdings" panose="05000000000000000000" pitchFamily="2" charset="2"/>
              <a:buChar char=""/>
            </a:pPr>
            <a:r>
              <a:rPr lang="ru-RU" sz="1800" b="1" i="1" u="none" strike="noStrike" spc="0" dirty="0">
                <a:effectLst/>
                <a:latin typeface="Calibri" panose="020F0502020204030204" pitchFamily="34" charset="0"/>
                <a:ea typeface="Calibri" panose="020F0502020204030204" pitchFamily="34" charset="0"/>
              </a:rPr>
              <a:t>ч</a:t>
            </a:r>
            <a:r>
              <a:rPr lang="x-none" sz="1800" u="none" strike="noStrike" spc="0" dirty="0">
                <a:effectLst/>
                <a:latin typeface="Calibri" panose="020F0502020204030204" pitchFamily="34" charset="0"/>
                <a:ea typeface="Calibri" panose="020F0502020204030204" pitchFamily="34" charset="0"/>
              </a:rPr>
              <a:t>увство вины, что подверг риску партнера и/или детей </a:t>
            </a:r>
            <a:endParaRPr lang="en-US" sz="1800" u="none" strike="noStrike" spc="0" dirty="0">
              <a:effectLst/>
              <a:latin typeface="Calibri" panose="020F0502020204030204" pitchFamily="34" charset="0"/>
              <a:ea typeface="Calibri" panose="020F0502020204030204" pitchFamily="34" charset="0"/>
            </a:endParaRPr>
          </a:p>
          <a:p>
            <a:pPr marL="342900" lvl="0" indent="-342900" fontAlgn="base">
              <a:spcAft>
                <a:spcPts val="300"/>
              </a:spcAft>
              <a:buClr>
                <a:srgbClr val="E73439"/>
              </a:buClr>
              <a:buFont typeface="Wingdings" panose="05000000000000000000" pitchFamily="2" charset="2"/>
              <a:buChar char=""/>
            </a:pPr>
            <a:r>
              <a:rPr lang="ru-RU" sz="1800" b="1" i="1" u="none" strike="noStrike" spc="0" dirty="0">
                <a:effectLst/>
                <a:latin typeface="Calibri" panose="020F0502020204030204" pitchFamily="34" charset="0"/>
                <a:ea typeface="Calibri" panose="020F0502020204030204" pitchFamily="34" charset="0"/>
              </a:rPr>
              <a:t>с</a:t>
            </a:r>
            <a:r>
              <a:rPr lang="x-none" sz="1800" u="none" strike="noStrike" spc="0" dirty="0">
                <a:effectLst/>
                <a:latin typeface="Calibri" panose="020F0502020204030204" pitchFamily="34" charset="0"/>
                <a:ea typeface="Calibri" panose="020F0502020204030204" pitchFamily="34" charset="0"/>
              </a:rPr>
              <a:t>омнения в конфиденциальности</a:t>
            </a:r>
            <a:r>
              <a:rPr lang="ru-RU" sz="1800" u="none" strike="noStrike" spc="0" dirty="0">
                <a:effectLst/>
                <a:latin typeface="Calibri" panose="020F0502020204030204" pitchFamily="34" charset="0"/>
                <a:ea typeface="Calibri" panose="020F0502020204030204" pitchFamily="34" charset="0"/>
              </a:rPr>
              <a:t>; </a:t>
            </a:r>
            <a:r>
              <a:rPr lang="x-none" sz="1800" u="none" strike="noStrike" spc="0" dirty="0">
                <a:effectLst/>
                <a:latin typeface="Calibri" panose="020F0502020204030204" pitchFamily="34" charset="0"/>
                <a:ea typeface="Calibri" panose="020F0502020204030204" pitchFamily="34" charset="0"/>
              </a:rPr>
              <a:t>думает, что партнер узнает, что </a:t>
            </a:r>
            <a:r>
              <a:rPr lang="ru-RU" sz="1800" b="1" i="1" u="none" strike="noStrike" spc="0" dirty="0">
                <a:effectLst/>
                <a:latin typeface="Calibri" panose="020F0502020204030204" pitchFamily="34" charset="0"/>
                <a:ea typeface="Calibri" panose="020F0502020204030204" pitchFamily="34" charset="0"/>
              </a:rPr>
              <a:t>о нем дана </a:t>
            </a:r>
            <a:r>
              <a:rPr lang="x-none" sz="1800" u="none" strike="noStrike" spc="0" dirty="0">
                <a:effectLst/>
                <a:latin typeface="Calibri" panose="020F0502020204030204" pitchFamily="34" charset="0"/>
                <a:ea typeface="Calibri" panose="020F0502020204030204" pitchFamily="34" charset="0"/>
              </a:rPr>
              <a:t>информаци</a:t>
            </a:r>
            <a:r>
              <a:rPr lang="ru-RU" sz="1800" b="1" i="1" u="none" strike="noStrike" spc="0" dirty="0">
                <a:effectLst/>
                <a:latin typeface="Calibri" panose="020F0502020204030204" pitchFamily="34" charset="0"/>
                <a:ea typeface="Calibri" panose="020F0502020204030204" pitchFamily="34" charset="0"/>
              </a:rPr>
              <a:t>я</a:t>
            </a:r>
            <a:r>
              <a:rPr lang="x-none" sz="1800" b="1" i="1" u="none" strike="noStrike" spc="0" dirty="0">
                <a:effectLst/>
                <a:latin typeface="Calibri" panose="020F0502020204030204" pitchFamily="34" charset="0"/>
                <a:ea typeface="Calibri" panose="020F0502020204030204" pitchFamily="34" charset="0"/>
              </a:rPr>
              <a:t> </a:t>
            </a:r>
            <a:r>
              <a:rPr lang="x-none" sz="1800" u="none" strike="noStrike" spc="0" dirty="0">
                <a:effectLst/>
                <a:latin typeface="Calibri" panose="020F0502020204030204" pitchFamily="34" charset="0"/>
                <a:ea typeface="Calibri" panose="020F0502020204030204" pitchFamily="34" charset="0"/>
              </a:rPr>
              <a:t> </a:t>
            </a:r>
            <a:endParaRPr lang="en-US" sz="1800" u="none" strike="noStrike" spc="0" dirty="0">
              <a:effectLst/>
              <a:latin typeface="Calibri" panose="020F0502020204030204" pitchFamily="34" charset="0"/>
              <a:ea typeface="Calibri" panose="020F0502020204030204" pitchFamily="34" charset="0"/>
            </a:endParaRPr>
          </a:p>
          <a:p>
            <a:pPr marL="342900" lvl="0" indent="-342900" fontAlgn="base">
              <a:spcAft>
                <a:spcPts val="300"/>
              </a:spcAft>
              <a:buClr>
                <a:srgbClr val="E73439"/>
              </a:buClr>
              <a:buFont typeface="Wingdings" panose="05000000000000000000" pitchFamily="2" charset="2"/>
              <a:buChar char=""/>
            </a:pPr>
            <a:r>
              <a:rPr lang="ru-RU" sz="1800" b="1" i="1" u="none" strike="noStrike" spc="0" dirty="0">
                <a:effectLst/>
                <a:latin typeface="Calibri" panose="020F0502020204030204" pitchFamily="34" charset="0"/>
                <a:ea typeface="Calibri" panose="020F0502020204030204" pitchFamily="34" charset="0"/>
              </a:rPr>
              <a:t>г</a:t>
            </a:r>
            <a:r>
              <a:rPr lang="ru-RU" sz="1800" u="none" strike="noStrike" spc="0" dirty="0">
                <a:effectLst/>
                <a:latin typeface="Calibri" panose="020F0502020204030204" pitchFamily="34" charset="0"/>
                <a:ea typeface="Calibri" panose="020F0502020204030204" pitchFamily="34" charset="0"/>
              </a:rPr>
              <a:t>нев по </a:t>
            </a:r>
            <a:r>
              <a:rPr lang="x-none" sz="1800" u="none" strike="noStrike" spc="0" dirty="0">
                <a:effectLst/>
                <a:latin typeface="Calibri" panose="020F0502020204030204" pitchFamily="34" charset="0"/>
                <a:ea typeface="Calibri" panose="020F0502020204030204" pitchFamily="34" charset="0"/>
              </a:rPr>
              <a:t>отношению к вероятному</a:t>
            </a:r>
            <a:r>
              <a:rPr lang="ru-RU" sz="1800" u="none" strike="noStrike" spc="0" dirty="0">
                <a:effectLst/>
                <a:latin typeface="Calibri" panose="020F0502020204030204" pitchFamily="34" charset="0"/>
                <a:ea typeface="Calibri" panose="020F0502020204030204" pitchFamily="34" charset="0"/>
              </a:rPr>
              <a:t> источник</a:t>
            </a:r>
            <a:r>
              <a:rPr lang="x-none" sz="1800" u="none" strike="noStrike" spc="0" dirty="0">
                <a:effectLst/>
                <a:latin typeface="Calibri" panose="020F0502020204030204" pitchFamily="34" charset="0"/>
                <a:ea typeface="Calibri" panose="020F0502020204030204" pitchFamily="34" charset="0"/>
              </a:rPr>
              <a:t>у передачи ВИЧ</a:t>
            </a:r>
            <a:endParaRPr lang="en-US" sz="1800" u="none" strike="noStrike" spc="0" dirty="0">
              <a:effectLst/>
              <a:latin typeface="Calibri" panose="020F0502020204030204" pitchFamily="34" charset="0"/>
              <a:ea typeface="Calibri" panose="020F0502020204030204" pitchFamily="34" charset="0"/>
            </a:endParaRPr>
          </a:p>
          <a:p>
            <a:pPr marL="342900" lvl="0" indent="-342900" fontAlgn="base">
              <a:spcAft>
                <a:spcPts val="300"/>
              </a:spcAft>
              <a:buClr>
                <a:srgbClr val="E73439"/>
              </a:buClr>
              <a:buFont typeface="Wingdings" panose="05000000000000000000" pitchFamily="2" charset="2"/>
              <a:buChar char=""/>
            </a:pPr>
            <a:r>
              <a:rPr lang="ru-RU" sz="1800" b="1" i="1" u="none" strike="noStrike" spc="0" dirty="0">
                <a:effectLst/>
                <a:latin typeface="Calibri" panose="020F0502020204030204" pitchFamily="34" charset="0"/>
                <a:ea typeface="Calibri" panose="020F0502020204030204" pitchFamily="34" charset="0"/>
              </a:rPr>
              <a:t>о</a:t>
            </a:r>
            <a:r>
              <a:rPr lang="ru-RU" sz="1800" u="none" strike="noStrike" spc="0" dirty="0">
                <a:effectLst/>
                <a:latin typeface="Calibri" panose="020F0502020204030204" pitchFamily="34" charset="0"/>
                <a:ea typeface="Calibri" panose="020F0502020204030204" pitchFamily="34" charset="0"/>
              </a:rPr>
              <a:t>тсутствие информации об услугах индексного тестирования и способах </a:t>
            </a:r>
            <a:r>
              <a:rPr lang="ru-RU" sz="1800" b="1" i="1" u="none" strike="noStrike" spc="0" dirty="0">
                <a:effectLst/>
                <a:latin typeface="Calibri" panose="020F0502020204030204" pitchFamily="34" charset="0"/>
                <a:ea typeface="Calibri" panose="020F0502020204030204" pitchFamily="34" charset="0"/>
              </a:rPr>
              <a:t>передачи партнерам сообщения</a:t>
            </a:r>
            <a:r>
              <a:rPr lang="ru-RU" sz="1800" u="none" strike="noStrike" spc="0" dirty="0">
                <a:effectLst/>
                <a:latin typeface="Calibri" panose="020F0502020204030204" pitchFamily="34" charset="0"/>
                <a:ea typeface="Calibri" panose="020F0502020204030204" pitchFamily="34" charset="0"/>
              </a:rPr>
              <a:t> о риске</a:t>
            </a:r>
          </a:p>
          <a:p>
            <a:pPr marL="342900" lvl="0" indent="-342900" fontAlgn="base">
              <a:spcAft>
                <a:spcPts val="300"/>
              </a:spcAft>
              <a:buClr>
                <a:srgbClr val="E73439"/>
              </a:buClr>
              <a:buFont typeface="Wingdings" panose="05000000000000000000" pitchFamily="2" charset="2"/>
              <a:buChar char=""/>
            </a:pPr>
            <a:r>
              <a:rPr lang="ru-RU" sz="1800" b="1" i="1" u="none" strike="noStrike" spc="0" dirty="0">
                <a:effectLst/>
                <a:latin typeface="Calibri" panose="020F0502020204030204" pitchFamily="34" charset="0"/>
                <a:ea typeface="Calibri" panose="020F0502020204030204" pitchFamily="34" charset="0"/>
              </a:rPr>
              <a:t>и</a:t>
            </a:r>
            <a:r>
              <a:rPr lang="x-none" sz="1800" u="none" strike="noStrike" spc="0" dirty="0">
                <a:effectLst/>
                <a:latin typeface="Calibri" panose="020F0502020204030204" pitchFamily="34" charset="0"/>
                <a:ea typeface="Calibri" panose="020F0502020204030204" pitchFamily="34" charset="0"/>
              </a:rPr>
              <a:t>гнорирование преимущест</a:t>
            </a:r>
            <a:r>
              <a:rPr lang="x-none" sz="1800" b="1" i="1" u="none" strike="noStrike" spc="0" dirty="0">
                <a:effectLst/>
                <a:latin typeface="Calibri" panose="020F0502020204030204" pitchFamily="34" charset="0"/>
                <a:ea typeface="Calibri" panose="020F0502020204030204" pitchFamily="34" charset="0"/>
              </a:rPr>
              <a:t>в</a:t>
            </a:r>
            <a:r>
              <a:rPr lang="x-none" sz="1800" u="none" strike="noStrike" spc="0" dirty="0">
                <a:effectLst/>
                <a:latin typeface="Calibri" panose="020F0502020204030204" pitchFamily="34" charset="0"/>
                <a:ea typeface="Calibri" panose="020F0502020204030204" pitchFamily="34" charset="0"/>
              </a:rPr>
              <a:t> </a:t>
            </a:r>
            <a:r>
              <a:rPr lang="ru-RU" sz="1800" u="none" strike="noStrike" spc="0" dirty="0">
                <a:effectLst/>
                <a:latin typeface="Calibri" panose="020F0502020204030204" pitchFamily="34" charset="0"/>
                <a:ea typeface="Calibri" panose="020F0502020204030204" pitchFamily="34" charset="0"/>
              </a:rPr>
              <a:t> </a:t>
            </a:r>
            <a:r>
              <a:rPr lang="x-none" sz="1800" u="none" strike="noStrike" spc="0" dirty="0">
                <a:effectLst/>
                <a:latin typeface="Calibri" panose="020F0502020204030204" pitchFamily="34" charset="0"/>
                <a:ea typeface="Calibri" panose="020F0502020204030204" pitchFamily="34" charset="0"/>
              </a:rPr>
              <a:t>индексного тестирования </a:t>
            </a:r>
            <a:endParaRPr lang="en-US" sz="1800" u="none" strike="noStrike" spc="0" dirty="0">
              <a:effectLst/>
              <a:latin typeface="Calibri" panose="020F0502020204030204" pitchFamily="34" charset="0"/>
              <a:ea typeface="Calibri" panose="020F0502020204030204" pitchFamily="34" charset="0"/>
            </a:endParaRPr>
          </a:p>
          <a:p>
            <a:pPr marL="342900" lvl="0" indent="-342900" fontAlgn="base">
              <a:spcAft>
                <a:spcPts val="300"/>
              </a:spcAft>
              <a:buClr>
                <a:srgbClr val="E73439"/>
              </a:buClr>
              <a:buFont typeface="Wingdings" panose="05000000000000000000" pitchFamily="2" charset="2"/>
              <a:buChar char=""/>
            </a:pPr>
            <a:r>
              <a:rPr lang="ru-RU" sz="1800" b="1" i="1" u="none" strike="noStrike" spc="0" dirty="0">
                <a:effectLst/>
                <a:latin typeface="Calibri" panose="020F0502020204030204" pitchFamily="34" charset="0"/>
                <a:ea typeface="Calibri" panose="020F0502020204030204" pitchFamily="34" charset="0"/>
              </a:rPr>
              <a:t>п</a:t>
            </a:r>
            <a:r>
              <a:rPr lang="x-none" sz="1800" u="none" strike="noStrike" spc="0" dirty="0">
                <a:effectLst/>
                <a:latin typeface="Calibri" panose="020F0502020204030204" pitchFamily="34" charset="0"/>
                <a:ea typeface="Calibri" panose="020F0502020204030204" pitchFamily="34" charset="0"/>
              </a:rPr>
              <a:t>лохие коммуникативные навыки </a:t>
            </a:r>
            <a:endParaRPr lang="en-US" sz="1800" u="none" strike="noStrike" spc="0" dirty="0">
              <a:effectLst/>
              <a:latin typeface="Calibri" panose="020F0502020204030204" pitchFamily="34" charset="0"/>
              <a:ea typeface="Calibri" panose="020F0502020204030204" pitchFamily="34" charset="0"/>
            </a:endParaRPr>
          </a:p>
          <a:p>
            <a:pPr marL="342900" lvl="0" indent="-342900" fontAlgn="base">
              <a:spcAft>
                <a:spcPts val="300"/>
              </a:spcAft>
              <a:buClr>
                <a:srgbClr val="E73439"/>
              </a:buClr>
              <a:buFont typeface="Wingdings" panose="05000000000000000000" pitchFamily="2" charset="2"/>
              <a:buChar char=""/>
            </a:pPr>
            <a:r>
              <a:rPr lang="ru-RU" sz="1800" b="1" i="1" u="none" strike="noStrike" spc="0" dirty="0">
                <a:effectLst/>
                <a:latin typeface="Calibri" panose="020F0502020204030204" pitchFamily="34" charset="0"/>
                <a:ea typeface="Calibri" panose="020F0502020204030204" pitchFamily="34" charset="0"/>
              </a:rPr>
              <a:t>н</a:t>
            </a:r>
            <a:r>
              <a:rPr lang="x-none" sz="1800" u="none" strike="noStrike" spc="0" dirty="0">
                <a:effectLst/>
                <a:latin typeface="Calibri" panose="020F0502020204030204" pitchFamily="34" charset="0"/>
                <a:ea typeface="Calibri" panose="020F0502020204030204" pitchFamily="34" charset="0"/>
              </a:rPr>
              <a:t>ежелание тратить время, деньги, энергию на разговор с партнером (-ми) </a:t>
            </a:r>
            <a:endParaRPr lang="en-US" sz="1800" u="none" strike="noStrike" spc="0" dirty="0">
              <a:effectLst/>
              <a:latin typeface="Calibri" panose="020F0502020204030204" pitchFamily="34" charset="0"/>
              <a:ea typeface="Calibri" panose="020F0502020204030204" pitchFamily="34" charset="0"/>
            </a:endParaRPr>
          </a:p>
          <a:p>
            <a:pPr marL="342900" lvl="0" indent="-342900" fontAlgn="base">
              <a:spcAft>
                <a:spcPts val="300"/>
              </a:spcAft>
              <a:buClr>
                <a:srgbClr val="E73439"/>
              </a:buClr>
              <a:buFont typeface="Wingdings" panose="05000000000000000000" pitchFamily="2" charset="2"/>
              <a:buChar char=""/>
            </a:pPr>
            <a:r>
              <a:rPr lang="ru-RU" sz="1800" b="1" i="1" u="none" strike="noStrike" spc="0" dirty="0">
                <a:effectLst/>
                <a:latin typeface="Calibri" panose="020F0502020204030204" pitchFamily="34" charset="0"/>
                <a:ea typeface="Calibri" panose="020F0502020204030204" pitchFamily="34" charset="0"/>
              </a:rPr>
              <a:t>р</a:t>
            </a:r>
            <a:r>
              <a:rPr lang="x-none" sz="1800" u="none" strike="noStrike" spc="0" dirty="0">
                <a:effectLst/>
                <a:latin typeface="Calibri" panose="020F0502020204030204" pitchFamily="34" charset="0"/>
                <a:ea typeface="Calibri" panose="020F0502020204030204" pitchFamily="34" charset="0"/>
              </a:rPr>
              <a:t>авнодушное отношение к бывшим партнерам (злость, депрессия, нежелание привлечения к тестированию – неверность) </a:t>
            </a:r>
            <a:endParaRPr lang="en-US" sz="1800" u="none" strike="noStrike" spc="0" dirty="0">
              <a:effectLst/>
              <a:latin typeface="Calibri" panose="020F0502020204030204" pitchFamily="34" charset="0"/>
              <a:ea typeface="Calibri" panose="020F0502020204030204" pitchFamily="34" charset="0"/>
            </a:endParaRPr>
          </a:p>
        </p:txBody>
      </p:sp>
      <p:sp>
        <p:nvSpPr>
          <p:cNvPr id="660" name="Google Shape;660;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7" name="Google Shape;667;p35:notes"/>
          <p:cNvSpPr txBox="1">
            <a:spLocks noGrp="1"/>
          </p:cNvSpPr>
          <p:nvPr>
            <p:ph type="body" idx="1"/>
          </p:nvPr>
        </p:nvSpPr>
        <p:spPr>
          <a:xfrm>
            <a:off x="685800" y="4400550"/>
            <a:ext cx="5486400" cy="40576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1" dirty="0"/>
              <a:t>Скажите</a:t>
            </a:r>
            <a:r>
              <a:rPr lang="en-US" b="1" dirty="0"/>
              <a:t>: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В ответ на беспокойство сообщества и клиентов по поводу б</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езопасности индексного тестирования </a:t>
            </a:r>
            <a:r>
              <a:rPr lang="en-US"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PEPFAR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на время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приостановил индексное тестирование среди ключевых групп населения и провел тщательный обзор и пересмотр его минимальных стандартов. </a:t>
            </a:r>
            <a:r>
              <a:rPr lang="ru-RU" sz="1800" b="0" i="1" u="none" strike="noStrike" cap="none" noProof="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А чтобы оценить соответствие минимальным стандартам и определить области, где нужны улучшения, </a:t>
            </a:r>
            <a:r>
              <a:rPr lang="en-US"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EPFAR</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потребовал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от всех работающих по</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индексно</a:t>
            </a:r>
            <a:r>
              <a:rPr lang="x-none" sz="1800" b="0" i="1" u="none" strike="noStrike" cap="none"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му</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a:t>
            </a:r>
            <a:r>
              <a:rPr lang="ru-RU" sz="1800" b="0" i="1" u="none" strike="noStrike" cap="none"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тестировани</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ю</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сайтов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прохождения опроса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a:t>
            </a:r>
            <a:r>
              <a:rPr lang="en-US" sz="1800" b="0" i="1" u="none" strike="noStrike" cap="none"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RedCap</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a:t>
            </a:r>
            <a:endParaRPr lang="en-US"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Участие в индексном тестировании должно быть добровольным, конфиденциальным, обеспечивающим безопасность всех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клиентов и</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включать варианты, основанные на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их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предпочтениях</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Мы также должны защищать безопасность и конфиденциальность всех привлеченных партнеров.</a:t>
            </a:r>
            <a:endParaRPr lang="en-US"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254635">
              <a:spcAft>
                <a:spcPts val="1000"/>
              </a:spcAft>
              <a:tabLst>
                <a:tab pos="228600" algn="l"/>
                <a:tab pos="457200" algn="l"/>
              </a:tabLst>
            </a:pPr>
            <a:r>
              <a:rPr lang="x-none" sz="1800" b="0" i="0" dirty="0">
                <a:effectLst/>
                <a:latin typeface="Calibri" panose="020F0502020204030204" pitchFamily="34" charset="0"/>
                <a:ea typeface="Calibri" panose="020F0502020204030204" pitchFamily="34" charset="0"/>
              </a:rPr>
              <a:t>Все программы, поддерживаемые PEPFAR, должны пр</a:t>
            </a:r>
            <a:r>
              <a:rPr lang="ru-RU" sz="1800" b="0" i="0" dirty="0" err="1">
                <a:effectLst/>
                <a:latin typeface="Calibri" panose="020F0502020204030204" pitchFamily="34" charset="0"/>
                <a:ea typeface="Calibri" panose="020F0502020204030204" pitchFamily="34" charset="0"/>
              </a:rPr>
              <a:t>икладывать</a:t>
            </a:r>
            <a:r>
              <a:rPr lang="ru-RU" sz="1800" b="0" i="0" dirty="0">
                <a:effectLst/>
                <a:latin typeface="Calibri" panose="020F0502020204030204" pitchFamily="34" charset="0"/>
                <a:ea typeface="Calibri" panose="020F0502020204030204" pitchFamily="34" charset="0"/>
              </a:rPr>
              <a:t> усилия для </a:t>
            </a:r>
            <a:r>
              <a:rPr lang="x-none" sz="1800" b="0" i="0" dirty="0">
                <a:effectLst/>
                <a:latin typeface="Calibri" panose="020F0502020204030204" pitchFamily="34" charset="0"/>
                <a:ea typeface="Calibri" panose="020F0502020204030204" pitchFamily="34" charset="0"/>
              </a:rPr>
              <a:t>внедрени</a:t>
            </a:r>
            <a:r>
              <a:rPr lang="ru-RU" sz="1800" b="0" i="0" dirty="0">
                <a:effectLst/>
                <a:latin typeface="Calibri" panose="020F0502020204030204" pitchFamily="34" charset="0"/>
                <a:ea typeface="Calibri" panose="020F0502020204030204" pitchFamily="34" charset="0"/>
              </a:rPr>
              <a:t>я </a:t>
            </a:r>
            <a:r>
              <a:rPr lang="x-none" sz="1800" b="0" i="0" dirty="0">
                <a:effectLst/>
                <a:latin typeface="Calibri" panose="020F0502020204030204" pitchFamily="34" charset="0"/>
                <a:ea typeface="Calibri" panose="020F0502020204030204" pitchFamily="34" charset="0"/>
              </a:rPr>
              <a:t>услуг безопасного и этичного индексного тестирования</a:t>
            </a:r>
            <a:r>
              <a:rPr lang="ru-RU" sz="1800" b="0" i="0" dirty="0">
                <a:effectLst/>
                <a:latin typeface="Calibri" panose="020F0502020204030204" pitchFamily="34" charset="0"/>
                <a:ea typeface="Calibri" panose="020F0502020204030204" pitchFamily="34" charset="0"/>
              </a:rPr>
              <a:t>. В частности, обеспечивать: </a:t>
            </a:r>
            <a:endParaRPr lang="x-none" sz="1800" b="0" i="0" dirty="0">
              <a:effectLst/>
              <a:latin typeface="Calibri" panose="020F0502020204030204" pitchFamily="34" charset="0"/>
              <a:ea typeface="Calibri" panose="020F0502020204030204" pitchFamily="34" charset="0"/>
            </a:endParaRPr>
          </a:p>
          <a:p>
            <a:pPr marL="368935" indent="-342900">
              <a:spcAft>
                <a:spcPts val="1000"/>
              </a:spcAft>
              <a:buAutoNum type="arabicPeriod"/>
              <a:tabLst>
                <a:tab pos="228600" algn="l"/>
                <a:tab pos="457200" algn="l"/>
              </a:tabLst>
            </a:pPr>
            <a:r>
              <a:rPr lang="ru-RU" sz="1800" b="0" i="0" dirty="0">
                <a:effectLst/>
                <a:latin typeface="Calibri" panose="020F0502020204030204" pitchFamily="34" charset="0"/>
                <a:ea typeface="Calibri" panose="020F0502020204030204" pitchFamily="34" charset="0"/>
              </a:rPr>
              <a:t>контроль за соблюдением </a:t>
            </a:r>
            <a:r>
              <a:rPr kumimoji="0" lang="ru-RU"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t>—</a:t>
            </a:r>
            <a:r>
              <a:rPr lang="ru-RU" sz="1800" b="0" i="0" dirty="0">
                <a:effectLst/>
                <a:latin typeface="Calibri" panose="020F0502020204030204" pitchFamily="34" charset="0"/>
                <a:ea typeface="Calibri" panose="020F0502020204030204" pitchFamily="34" charset="0"/>
              </a:rPr>
              <a:t> на уровне сайта и провайдера</a:t>
            </a:r>
            <a:r>
              <a:rPr lang="x-none" sz="1800" b="0" i="0" dirty="0">
                <a:effectLst/>
                <a:latin typeface="Calibri" panose="020F0502020204030204" pitchFamily="34" charset="0"/>
                <a:ea typeface="Calibri" panose="020F0502020204030204" pitchFamily="34" charset="0"/>
              </a:rPr>
              <a:t> услуг</a:t>
            </a:r>
            <a:r>
              <a:rPr lang="ru-RU" sz="1800" b="0" i="0" dirty="0">
                <a:effectLst/>
                <a:latin typeface="Calibri" panose="020F0502020204030204" pitchFamily="34" charset="0"/>
                <a:ea typeface="Calibri" panose="020F0502020204030204" pitchFamily="34" charset="0"/>
              </a:rPr>
              <a:t> </a:t>
            </a:r>
            <a:r>
              <a:rPr kumimoji="0" lang="ru-RU"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t>—</a:t>
            </a:r>
            <a:r>
              <a:rPr lang="ru-RU" sz="1800" b="0" i="0" dirty="0">
                <a:effectLst/>
                <a:latin typeface="Calibri" panose="020F0502020204030204" pitchFamily="34" charset="0"/>
                <a:ea typeface="Calibri" panose="020F0502020204030204" pitchFamily="34" charset="0"/>
              </a:rPr>
              <a:t> минимальных стандартов индексного тестирования</a:t>
            </a:r>
            <a:endParaRPr lang="x-none" sz="1800" b="0" i="0" dirty="0">
              <a:effectLst/>
              <a:latin typeface="Calibri" panose="020F0502020204030204" pitchFamily="34" charset="0"/>
              <a:ea typeface="Calibri" panose="020F0502020204030204" pitchFamily="34" charset="0"/>
            </a:endParaRPr>
          </a:p>
          <a:p>
            <a:pPr marL="368935" indent="-342900">
              <a:spcAft>
                <a:spcPts val="1000"/>
              </a:spcAft>
              <a:buAutoNum type="arabicPeriod"/>
              <a:tabLst>
                <a:tab pos="228600" algn="l"/>
                <a:tab pos="457200" algn="l"/>
              </a:tabLst>
            </a:pPr>
            <a:r>
              <a:rPr lang="ru-RU" sz="1800" b="0" i="0" dirty="0">
                <a:effectLst/>
                <a:latin typeface="Calibri" panose="020F0502020204030204" pitchFamily="34" charset="0"/>
                <a:ea typeface="Calibri" panose="020F0502020204030204" pitchFamily="34" charset="0"/>
              </a:rPr>
              <a:t>получение информированного согласия </a:t>
            </a:r>
            <a:r>
              <a:rPr lang="x-none" sz="1800" b="0" i="0" dirty="0">
                <a:effectLst/>
                <a:latin typeface="Calibri" panose="020F0502020204030204" pitchFamily="34" charset="0"/>
                <a:ea typeface="Calibri" panose="020F0502020204030204" pitchFamily="34" charset="0"/>
              </a:rPr>
              <a:t>от индекс</a:t>
            </a:r>
            <a:r>
              <a:rPr lang="ru-RU" sz="1800" b="0" i="0" dirty="0">
                <a:effectLst/>
                <a:latin typeface="Calibri" panose="020F0502020204030204" pitchFamily="34" charset="0"/>
                <a:ea typeface="Calibri" panose="020F0502020204030204" pitchFamily="34" charset="0"/>
              </a:rPr>
              <a:t>-</a:t>
            </a:r>
            <a:r>
              <a:rPr lang="x-none" sz="1800" b="0" i="0" dirty="0">
                <a:effectLst/>
                <a:latin typeface="Calibri" panose="020F0502020204030204" pitchFamily="34" charset="0"/>
                <a:ea typeface="Calibri" panose="020F0502020204030204" pitchFamily="34" charset="0"/>
              </a:rPr>
              <a:t>клиента </a:t>
            </a:r>
            <a:r>
              <a:rPr lang="ru-RU" sz="1800" b="0" i="0" dirty="0">
                <a:effectLst/>
                <a:latin typeface="Calibri" panose="020F0502020204030204" pitchFamily="34" charset="0"/>
                <a:ea typeface="Calibri" panose="020F0502020204030204" pitchFamily="34" charset="0"/>
              </a:rPr>
              <a:t>до </a:t>
            </a:r>
            <a:r>
              <a:rPr lang="x-none" sz="1800" b="0" i="0" dirty="0">
                <a:effectLst/>
                <a:latin typeface="Calibri" panose="020F0502020204030204" pitchFamily="34" charset="0"/>
                <a:ea typeface="Calibri" panose="020F0502020204030204" pitchFamily="34" charset="0"/>
              </a:rPr>
              <a:t>сбора информации о его партнерах</a:t>
            </a:r>
            <a:r>
              <a:rPr lang="ru-RU" sz="1800" b="0" i="0" dirty="0">
                <a:effectLst/>
                <a:latin typeface="Calibri" panose="020F0502020204030204" pitchFamily="34" charset="0"/>
                <a:ea typeface="Calibri" panose="020F0502020204030204" pitchFamily="34" charset="0"/>
              </a:rPr>
              <a:t> и </a:t>
            </a:r>
            <a:r>
              <a:rPr lang="x-none" sz="1800" b="0" i="0" dirty="0">
                <a:effectLst/>
                <a:latin typeface="Calibri" panose="020F0502020204030204" pitchFamily="34" charset="0"/>
                <a:ea typeface="Calibri" panose="020F0502020204030204" pitchFamily="34" charset="0"/>
              </a:rPr>
              <a:t>привлечения их к тестированию</a:t>
            </a:r>
          </a:p>
          <a:p>
            <a:pPr marL="368935" indent="-342900">
              <a:spcAft>
                <a:spcPts val="1000"/>
              </a:spcAft>
              <a:buAutoNum type="arabicPeriod"/>
              <a:tabLst>
                <a:tab pos="228600" algn="l"/>
                <a:tab pos="457200" algn="l"/>
              </a:tabLst>
            </a:pPr>
            <a:r>
              <a:rPr lang="ru-RU" sz="1800" b="0" i="0" dirty="0">
                <a:effectLst/>
                <a:latin typeface="Calibri" panose="020F0502020204030204" pitchFamily="34" charset="0"/>
                <a:ea typeface="Calibri" panose="020F0502020204030204" pitchFamily="34" charset="0"/>
              </a:rPr>
              <a:t>проведение оценки риска </a:t>
            </a:r>
            <a:r>
              <a:rPr lang="x-none" sz="1800" b="0" i="0" dirty="0">
                <a:effectLst/>
                <a:latin typeface="Calibri" panose="020F0502020204030204" pitchFamily="34" charset="0"/>
                <a:ea typeface="Calibri" panose="020F0502020204030204" pitchFamily="34" charset="0"/>
              </a:rPr>
              <a:t>на насилие со стороны интимного партнера</a:t>
            </a:r>
            <a:r>
              <a:rPr lang="ru-RU" sz="1800" b="0" i="0" dirty="0">
                <a:effectLst/>
                <a:latin typeface="Calibri" panose="020F0502020204030204" pitchFamily="34" charset="0"/>
                <a:ea typeface="Calibri" panose="020F0502020204030204" pitchFamily="34" charset="0"/>
              </a:rPr>
              <a:t> для каждой из указанных персон и предоставление соответствующих услуг клиентам, подвергшимся насилию</a:t>
            </a:r>
            <a:endParaRPr lang="x-none" sz="1800" b="0" i="0" dirty="0">
              <a:effectLst/>
              <a:latin typeface="Calibri" panose="020F0502020204030204" pitchFamily="34" charset="0"/>
              <a:ea typeface="Calibri" panose="020F0502020204030204" pitchFamily="34" charset="0"/>
            </a:endParaRPr>
          </a:p>
          <a:p>
            <a:pPr marL="368935" indent="-342900">
              <a:spcAft>
                <a:spcPts val="1000"/>
              </a:spcAft>
              <a:buAutoNum type="arabicPeriod"/>
              <a:tabLst>
                <a:tab pos="228600" algn="l"/>
                <a:tab pos="457200" algn="l"/>
              </a:tabLst>
            </a:pPr>
            <a:r>
              <a:rPr lang="ru-RU" sz="1800" b="0" i="0" dirty="0">
                <a:effectLst/>
                <a:latin typeface="Calibri" panose="020F0502020204030204" pitchFamily="34" charset="0"/>
                <a:ea typeface="Calibri" panose="020F0502020204030204" pitchFamily="34" charset="0"/>
              </a:rPr>
              <a:t>внедрение </a:t>
            </a:r>
            <a:r>
              <a:rPr lang="x-none" sz="1800" b="0" i="0" dirty="0">
                <a:effectLst/>
                <a:latin typeface="Calibri" panose="020F0502020204030204" pitchFamily="34" charset="0"/>
                <a:ea typeface="Calibri" panose="020F0502020204030204" pitchFamily="34" charset="0"/>
              </a:rPr>
              <a:t>эффективного</a:t>
            </a:r>
            <a:r>
              <a:rPr lang="ru-RU" sz="1800" b="0" i="0" dirty="0">
                <a:effectLst/>
                <a:latin typeface="Calibri" panose="020F0502020204030204" pitchFamily="34" charset="0"/>
                <a:ea typeface="Calibri" panose="020F0502020204030204" pitchFamily="34" charset="0"/>
              </a:rPr>
              <a:t> механизма для обнаружения, мониторинга, отчетности и отслеживания любых неблагоприятных событий, связанных с услугами индексного тестирования </a:t>
            </a:r>
            <a:endParaRPr lang="x-none" sz="1800" b="0" i="0" dirty="0">
              <a:effectLst/>
              <a:latin typeface="Calibri" panose="020F0502020204030204" pitchFamily="34" charset="0"/>
              <a:ea typeface="Calibri" panose="020F0502020204030204" pitchFamily="34" charset="0"/>
            </a:endParaRPr>
          </a:p>
          <a:p>
            <a:pPr marL="368935" indent="-342900">
              <a:spcAft>
                <a:spcPts val="1000"/>
              </a:spcAft>
              <a:buAutoNum type="arabicPeriod"/>
              <a:tabLst>
                <a:tab pos="228600" algn="l"/>
                <a:tab pos="457200" algn="l"/>
              </a:tabLst>
            </a:pPr>
            <a:r>
              <a:rPr lang="ru-RU" sz="1800" b="0" i="0" dirty="0">
                <a:effectLst/>
                <a:latin typeface="Calibri" panose="020F0502020204030204" pitchFamily="34" charset="0"/>
                <a:ea typeface="Calibri" panose="020F0502020204030204" pitchFamily="34" charset="0"/>
              </a:rPr>
              <a:t>достижение качества </a:t>
            </a:r>
            <a:r>
              <a:rPr lang="x-none" sz="1800" b="0" i="0" dirty="0">
                <a:effectLst/>
                <a:latin typeface="Calibri" panose="020F0502020204030204" pitchFamily="34" charset="0"/>
                <a:ea typeface="Calibri" panose="020F0502020204030204" pitchFamily="34" charset="0"/>
              </a:rPr>
              <a:t>работы</a:t>
            </a:r>
            <a:r>
              <a:rPr lang="ru-RU" sz="1800" b="0" i="0" dirty="0">
                <a:effectLst/>
                <a:latin typeface="Calibri" panose="020F0502020204030204" pitchFamily="34" charset="0"/>
                <a:ea typeface="Calibri" panose="020F0502020204030204" pitchFamily="34" charset="0"/>
              </a:rPr>
              <a:t> и устранения любых пробелов в предоставлении услуг индексного тестирования.</a:t>
            </a:r>
            <a:endParaRPr lang="en-US" sz="1800" b="0" i="0" dirty="0">
              <a:effectLst/>
              <a:latin typeface="Calibri" panose="020F0502020204030204" pitchFamily="34" charset="0"/>
              <a:ea typeface="Calibri" panose="020F0502020204030204" pitchFamily="34" charset="0"/>
            </a:endParaRPr>
          </a:p>
        </p:txBody>
      </p:sp>
      <p:sp>
        <p:nvSpPr>
          <p:cNvPr id="668" name="Google Shape;668;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36:notes"/>
          <p:cNvSpPr txBox="1">
            <a:spLocks noGrp="1"/>
          </p:cNvSpPr>
          <p:nvPr>
            <p:ph type="body" idx="1"/>
          </p:nvPr>
        </p:nvSpPr>
        <p:spPr>
          <a:xfrm>
            <a:off x="685800" y="4400550"/>
            <a:ext cx="5486400" cy="448056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100" b="1" i="0" dirty="0"/>
              <a:t>Скажите</a:t>
            </a:r>
            <a:r>
              <a:rPr lang="en-US" sz="1100" i="1" dirty="0"/>
              <a:t>: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В ответ на отзывы общественных организаций, сообществ и заинтересованных сторон, работающих в сфере ВИЧ, Управление глобального координатора по СПИДу в PEPFAR при правительстве США установило набор минимальных стандартов для безопасного и эффективного предоставления услуг индексного тестирования. Важно, чтобы провайдеры услуг знали и понимали 5 “С”. Может кто-нибудь сказать, что такое 5 “С”?</a:t>
            </a:r>
            <a:endParaRPr lang="en-US"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0" lvl="0" indent="0" algn="l" rtl="0">
              <a:spcBef>
                <a:spcPts val="600"/>
              </a:spcBef>
              <a:spcAft>
                <a:spcPts val="0"/>
              </a:spcAft>
              <a:buNone/>
            </a:pPr>
            <a:r>
              <a:rPr lang="ru-RU" sz="1600" i="0" dirty="0"/>
              <a:t>Дайте участникам возможность </a:t>
            </a:r>
            <a:r>
              <a:rPr lang="x-none" sz="1600" i="0" dirty="0"/>
              <a:t>озвучить свои версии</a:t>
            </a:r>
            <a:r>
              <a:rPr lang="ru-RU" sz="1600" i="0" dirty="0"/>
              <a:t>, а затем продолжайте. Не случайно они перечислены на </a:t>
            </a:r>
            <a:r>
              <a:rPr lang="x-none" sz="1600" i="0" dirty="0"/>
              <a:t>слайде</a:t>
            </a:r>
            <a:r>
              <a:rPr lang="ru-RU" sz="1600" i="0" dirty="0"/>
              <a:t>, чтобы участники могли их увидеть</a:t>
            </a:r>
            <a:r>
              <a:rPr lang="en-US" sz="1100" i="0" dirty="0"/>
              <a:t>☺.</a:t>
            </a:r>
            <a:endParaRPr lang="x-none" sz="1100" i="0" dirty="0"/>
          </a:p>
          <a:p>
            <a:pPr marL="0" lvl="0" indent="0" algn="l" rtl="0">
              <a:spcBef>
                <a:spcPts val="600"/>
              </a:spcBef>
              <a:spcAft>
                <a:spcPts val="0"/>
              </a:spcAft>
              <a:buNone/>
            </a:pPr>
            <a:endParaRPr sz="1100" i="0" dirty="0"/>
          </a:p>
          <a:p>
            <a:pPr marL="0" marR="0" lvl="0" indent="0" algn="l" defTabSz="914400" rtl="0" eaLnBrk="1" fontAlgn="auto" latinLnBrk="0" hangingPunct="1">
              <a:lnSpc>
                <a:spcPct val="100000"/>
              </a:lnSpc>
              <a:spcBef>
                <a:spcPts val="600"/>
              </a:spcBef>
              <a:spcAft>
                <a:spcPts val="0"/>
              </a:spcAft>
              <a:buClr>
                <a:srgbClr val="000000"/>
              </a:buClr>
              <a:buSzPts val="1400"/>
              <a:buFont typeface="Arial"/>
              <a:buNone/>
              <a:tabLst/>
              <a:defRPr/>
            </a:pPr>
            <a:r>
              <a:rPr lang="ru-RU" sz="1800" b="1" dirty="0">
                <a:effectLst/>
                <a:latin typeface="Calibri" panose="020F0502020204030204" pitchFamily="34" charset="0"/>
                <a:ea typeface="Calibri" panose="020F0502020204030204" pitchFamily="34" charset="0"/>
              </a:rPr>
              <a:t>ПРИМЕЧАНИЕ</a:t>
            </a:r>
            <a:r>
              <a:rPr lang="x-none" sz="1800" b="1" dirty="0">
                <a:effectLst/>
                <a:latin typeface="Calibri" panose="020F0502020204030204" pitchFamily="34" charset="0"/>
                <a:ea typeface="Calibri" panose="020F0502020204030204" pitchFamily="34" charset="0"/>
              </a:rPr>
              <a:t>:</a:t>
            </a:r>
            <a:r>
              <a:rPr lang="ru-RU" sz="1800" dirty="0">
                <a:effectLst/>
                <a:latin typeface="Calibri" panose="020F0502020204030204" pitchFamily="34" charset="0"/>
                <a:ea typeface="Calibri" panose="020F0502020204030204" pitchFamily="34" charset="0"/>
              </a:rPr>
              <a:t> </a:t>
            </a:r>
            <a:r>
              <a:rPr lang="ru-RU"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Само сокращение 5»С» обычно используется в англоязычном варианте, и сценарий</a:t>
            </a:r>
            <a:r>
              <a:rPr lang="x-none"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a:t>
            </a:r>
            <a:r>
              <a:rPr lang="ru-RU"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возможно, придется корректировать с учетом местного контекста. Более важно, чтобы участники понимали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концепцию,</a:t>
            </a:r>
            <a:r>
              <a:rPr lang="ru-RU"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а не пытались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сохранить</a:t>
            </a:r>
            <a:r>
              <a:rPr lang="ru-RU"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эквиваленты на английском языке.</a:t>
            </a:r>
            <a:endParaRPr lang="en-US"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endParaRPr>
          </a:p>
          <a:p>
            <a:pPr marL="0" lvl="0" indent="0" algn="l" rtl="0">
              <a:spcBef>
                <a:spcPts val="600"/>
              </a:spcBef>
              <a:spcAft>
                <a:spcPts val="0"/>
              </a:spcAft>
              <a:buNone/>
            </a:pPr>
            <a:endParaRPr sz="1100" dirty="0"/>
          </a:p>
          <a:p>
            <a:pPr marL="0" marR="0" lvl="0" indent="0" algn="l" defTabSz="914400" rtl="0" eaLnBrk="1" fontAlgn="auto" latinLnBrk="0" hangingPunct="1">
              <a:lnSpc>
                <a:spcPct val="100000"/>
              </a:lnSpc>
              <a:spcBef>
                <a:spcPts val="600"/>
              </a:spcBef>
              <a:spcAft>
                <a:spcPts val="0"/>
              </a:spcAft>
              <a:buClr>
                <a:srgbClr val="000000"/>
              </a:buClr>
              <a:buSzPts val="1400"/>
              <a:buFont typeface="Arial"/>
              <a:buNone/>
              <a:tabLst/>
              <a:defRPr/>
            </a:pPr>
            <a:r>
              <a:rPr lang="x-none" sz="1100" b="1" i="0" dirty="0"/>
              <a:t>Скажите</a:t>
            </a:r>
            <a:r>
              <a:rPr lang="en-US" sz="1100" i="0" dirty="0"/>
              <a:t>: </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Все программы должны гарантировать, что поставщики услуг могут придерживаться принципа</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5</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“С”</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что у них есть возможности и ресурсы для того, чтобы задавать вопросы о потенциальном насилии и надлежащим образом реагировать, включая направление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в необходимые службы</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a:t>
            </a:r>
            <a:endParaRPr lang="en-US"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endParaRPr>
          </a:p>
          <a:p>
            <a:pPr marL="0" marR="0" lvl="0" indent="0" algn="l" defTabSz="914400" rtl="0" eaLnBrk="1" fontAlgn="auto" latinLnBrk="0" hangingPunct="1">
              <a:lnSpc>
                <a:spcPct val="100000"/>
              </a:lnSpc>
              <a:spcBef>
                <a:spcPts val="600"/>
              </a:spcBef>
              <a:spcAft>
                <a:spcPts val="0"/>
              </a:spcAft>
              <a:buClr>
                <a:srgbClr val="000000"/>
              </a:buClr>
              <a:buSzPts val="1400"/>
              <a:buFont typeface="Arial"/>
              <a:buNone/>
              <a:tabLst/>
              <a:defRPr/>
            </a:pPr>
            <a:r>
              <a:rPr lang="ru-RU" sz="1800" i="1" dirty="0">
                <a:effectLst/>
                <a:latin typeface="Calibri" panose="020F0502020204030204" pitchFamily="34" charset="0"/>
                <a:ea typeface="Calibri" panose="020F0502020204030204" pitchFamily="34" charset="0"/>
              </a:rPr>
              <a:t>Мы поговорим больше о насилии со стороны интимного партнера (</a:t>
            </a:r>
            <a:r>
              <a:rPr lang="en-US" sz="1800" i="1" dirty="0">
                <a:effectLst/>
                <a:latin typeface="Calibri" panose="020F0502020204030204" pitchFamily="34" charset="0"/>
                <a:ea typeface="Calibri" panose="020F0502020204030204" pitchFamily="34" charset="0"/>
              </a:rPr>
              <a:t>IPV</a:t>
            </a:r>
            <a:r>
              <a:rPr lang="ru-RU" sz="1800" i="1" dirty="0">
                <a:effectLst/>
                <a:latin typeface="Calibri" panose="020F0502020204030204" pitchFamily="34" charset="0"/>
                <a:ea typeface="Calibri" panose="020F0502020204030204" pitchFamily="34" charset="0"/>
              </a:rPr>
              <a:t>) и </a:t>
            </a:r>
            <a:r>
              <a:rPr lang="x-none" sz="1800" i="1" dirty="0">
                <a:effectLst/>
                <a:latin typeface="Calibri" panose="020F0502020204030204" pitchFamily="34" charset="0"/>
                <a:ea typeface="Calibri" panose="020F0502020204030204" pitchFamily="34" charset="0"/>
              </a:rPr>
              <a:t>неблагоприятных последствиях во время Сессии</a:t>
            </a:r>
            <a:r>
              <a:rPr lang="ru-RU" sz="1800" i="1" dirty="0">
                <a:effectLst/>
                <a:latin typeface="Calibri" panose="020F0502020204030204" pitchFamily="34" charset="0"/>
                <a:ea typeface="Calibri" panose="020F0502020204030204" pitchFamily="34" charset="0"/>
              </a:rPr>
              <a:t> 11.</a:t>
            </a:r>
            <a:endParaRPr lang="en-US" sz="1800" dirty="0">
              <a:effectLst/>
              <a:latin typeface="Calibri" panose="020F0502020204030204" pitchFamily="34" charset="0"/>
              <a:ea typeface="Calibri" panose="020F0502020204030204" pitchFamily="34" charset="0"/>
            </a:endParaRPr>
          </a:p>
          <a:p>
            <a:pPr marL="0" lvl="0" indent="0" algn="l" rtl="0">
              <a:spcBef>
                <a:spcPts val="600"/>
              </a:spcBef>
              <a:spcAft>
                <a:spcPts val="0"/>
              </a:spcAft>
              <a:buNone/>
            </a:pPr>
            <a:endParaRPr lang="x-none" sz="1100" i="1" dirty="0"/>
          </a:p>
          <a:p>
            <a:pPr marL="255905" indent="-228600">
              <a:spcAft>
                <a:spcPts val="300"/>
              </a:spcAft>
            </a:pPr>
            <a:r>
              <a:rPr lang="ru-RU"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Наконец, мы должны убедиться, что все поставщики</a:t>
            </a:r>
            <a:r>
              <a:rPr lang="x-none"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услуг</a:t>
            </a:r>
            <a:r>
              <a:rPr lang="ru-RU"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которые будут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работать по индексному тестированию</a:t>
            </a:r>
            <a:r>
              <a:rPr lang="ru-RU"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были тщательно обучены:</a:t>
            </a:r>
            <a:endParaRPr lang="en-US"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endParaRPr>
          </a:p>
          <a:p>
            <a:pPr marL="342900" lvl="0" indent="-342900" fontAlgn="base">
              <a:spcAft>
                <a:spcPts val="300"/>
              </a:spcAft>
              <a:buClr>
                <a:srgbClr val="E73439"/>
              </a:buClr>
              <a:buFont typeface="Wingdings" panose="05000000000000000000" pitchFamily="2" charset="2"/>
              <a:buChar char=""/>
            </a:pPr>
            <a:r>
              <a:rPr lang="ru-RU"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п</a:t>
            </a:r>
            <a:r>
              <a:rPr lang="x-none"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роведению скрининга на насилие со стороны интимного партнера и мониторингу неблагоприятных последствий </a:t>
            </a:r>
          </a:p>
          <a:p>
            <a:pPr marL="342900" lvl="0" indent="-342900" fontAlgn="base">
              <a:spcAft>
                <a:spcPts val="300"/>
              </a:spcAft>
              <a:buClr>
                <a:srgbClr val="E73439"/>
              </a:buClr>
              <a:buFont typeface="Wingdings" panose="05000000000000000000" pitchFamily="2" charset="2"/>
              <a:buChar char=""/>
            </a:pPr>
            <a:r>
              <a:rPr lang="ru-RU" sz="1800" b="0" i="0" u="none" strike="noStrike" cap="none" dirty="0">
                <a:solidFill>
                  <a:schemeClr val="dk1"/>
                </a:solidFill>
                <a:effectLst/>
                <a:latin typeface="Calibri" panose="020F0502020204030204" pitchFamily="34" charset="0"/>
                <a:ea typeface="DengXian" panose="02010600030101010101" pitchFamily="2" charset="-122"/>
                <a:cs typeface="Calibri"/>
                <a:sym typeface="Calibri"/>
              </a:rPr>
              <a:t>э</a:t>
            </a:r>
            <a:r>
              <a:rPr lang="x-none" sz="1800" b="0" i="0" u="none" strike="noStrike" cap="none" dirty="0">
                <a:solidFill>
                  <a:schemeClr val="dk1"/>
                </a:solidFill>
                <a:effectLst/>
                <a:latin typeface="Calibri" panose="020F0502020204030204" pitchFamily="34" charset="0"/>
                <a:ea typeface="DengXian" panose="02010600030101010101" pitchFamily="2" charset="-122"/>
                <a:cs typeface="Calibri"/>
                <a:sym typeface="Calibri"/>
              </a:rPr>
              <a:t>тичному предоставлению услуг</a:t>
            </a:r>
            <a:r>
              <a:rPr lang="ru-RU" sz="1800" b="0" i="0" u="none" strike="noStrike" cap="none" dirty="0">
                <a:solidFill>
                  <a:schemeClr val="dk1"/>
                </a:solidFill>
                <a:effectLst/>
                <a:latin typeface="Calibri" panose="020F0502020204030204" pitchFamily="34" charset="0"/>
                <a:ea typeface="DengXian" panose="02010600030101010101" pitchFamily="2" charset="-122"/>
                <a:cs typeface="Calibri"/>
                <a:sym typeface="Calibri"/>
              </a:rPr>
              <a:t>, в том числе, </a:t>
            </a:r>
            <a:r>
              <a:rPr lang="x-none" sz="1800" b="0" i="0" u="none" strike="noStrike" cap="none" dirty="0">
                <a:solidFill>
                  <a:schemeClr val="dk1"/>
                </a:solidFill>
                <a:effectLst/>
                <a:latin typeface="Calibri" panose="020F0502020204030204" pitchFamily="34" charset="0"/>
                <a:ea typeface="DengXian" panose="02010600030101010101" pitchFamily="2" charset="-122"/>
                <a:cs typeface="Calibri"/>
                <a:sym typeface="Calibri"/>
              </a:rPr>
              <a:t>соблюдению</a:t>
            </a:r>
            <a:r>
              <a:rPr lang="ru-RU" sz="1800" b="0" i="0" u="none" strike="noStrike" cap="none" dirty="0">
                <a:solidFill>
                  <a:schemeClr val="dk1"/>
                </a:solidFill>
                <a:effectLst/>
                <a:latin typeface="Calibri" panose="020F0502020204030204" pitchFamily="34" charset="0"/>
                <a:ea typeface="DengXian" panose="02010600030101010101" pitchFamily="2" charset="-122"/>
                <a:cs typeface="Calibri"/>
                <a:sym typeface="Calibri"/>
              </a:rPr>
              <a:t> прав клиентов, </a:t>
            </a:r>
            <a:r>
              <a:rPr lang="x-none" sz="1800" b="0" i="0" u="none" strike="noStrike" cap="none" dirty="0">
                <a:solidFill>
                  <a:schemeClr val="dk1"/>
                </a:solidFill>
                <a:effectLst/>
                <a:latin typeface="Calibri" panose="020F0502020204030204" pitchFamily="34" charset="0"/>
                <a:ea typeface="DengXian" panose="02010600030101010101" pitchFamily="2" charset="-122"/>
                <a:cs typeface="Calibri"/>
                <a:sym typeface="Calibri"/>
              </a:rPr>
              <a:t>получению </a:t>
            </a:r>
            <a:r>
              <a:rPr lang="ru-RU" sz="1800" b="0" i="0" u="none" strike="noStrike" cap="none" dirty="0">
                <a:solidFill>
                  <a:schemeClr val="dk1"/>
                </a:solidFill>
                <a:effectLst/>
                <a:latin typeface="Calibri" panose="020F0502020204030204" pitchFamily="34" charset="0"/>
                <a:ea typeface="DengXian" panose="02010600030101010101" pitchFamily="2" charset="-122"/>
                <a:cs typeface="Calibri"/>
                <a:sym typeface="Calibri"/>
              </a:rPr>
              <a:t>информированного согласия как на предоставление контактной информации</a:t>
            </a:r>
            <a:r>
              <a:rPr lang="x-none" sz="1800" b="0" i="0" u="none" strike="noStrike" cap="none" dirty="0">
                <a:solidFill>
                  <a:schemeClr val="dk1"/>
                </a:solidFill>
                <a:effectLst/>
                <a:latin typeface="Calibri" panose="020F0502020204030204" pitchFamily="34" charset="0"/>
                <a:ea typeface="DengXian" panose="02010600030101010101" pitchFamily="2" charset="-122"/>
                <a:cs typeface="Calibri"/>
                <a:sym typeface="Calibri"/>
              </a:rPr>
              <a:t> о</a:t>
            </a:r>
            <a:r>
              <a:rPr lang="ru-RU" sz="1800" b="0" i="0" u="none" strike="noStrike" cap="none" dirty="0">
                <a:solidFill>
                  <a:schemeClr val="dk1"/>
                </a:solidFill>
                <a:effectLst/>
                <a:latin typeface="Calibri" panose="020F0502020204030204" pitchFamily="34" charset="0"/>
                <a:ea typeface="DengXian" panose="02010600030101010101" pitchFamily="2" charset="-122"/>
                <a:cs typeface="Calibri"/>
                <a:sym typeface="Calibri"/>
              </a:rPr>
              <a:t> партнера</a:t>
            </a:r>
            <a:r>
              <a:rPr lang="x-none" sz="1800" b="0" i="0" u="none" strike="noStrike" cap="none" dirty="0">
                <a:solidFill>
                  <a:schemeClr val="dk1"/>
                </a:solidFill>
                <a:effectLst/>
                <a:latin typeface="Calibri" panose="020F0502020204030204" pitchFamily="34" charset="0"/>
                <a:ea typeface="DengXian" panose="02010600030101010101" pitchFamily="2" charset="-122"/>
                <a:cs typeface="Calibri"/>
                <a:sym typeface="Calibri"/>
              </a:rPr>
              <a:t>х</a:t>
            </a:r>
            <a:r>
              <a:rPr lang="ru-RU" sz="1800" b="0" i="0" u="none" strike="noStrike" cap="none" dirty="0">
                <a:solidFill>
                  <a:schemeClr val="dk1"/>
                </a:solidFill>
                <a:effectLst/>
                <a:latin typeface="Calibri" panose="020F0502020204030204" pitchFamily="34" charset="0"/>
                <a:ea typeface="DengXian" panose="02010600030101010101" pitchFamily="2" charset="-122"/>
                <a:cs typeface="Calibri"/>
                <a:sym typeface="Calibri"/>
              </a:rPr>
              <a:t>, так и на метод, с помощью которого можно связаться с этими людьми – </a:t>
            </a:r>
            <a:r>
              <a:rPr lang="x-none" sz="1800" b="0" i="0" u="none" strike="noStrike" cap="none" dirty="0">
                <a:solidFill>
                  <a:schemeClr val="dk1"/>
                </a:solidFill>
                <a:effectLst/>
                <a:latin typeface="Calibri" panose="020F0502020204030204" pitchFamily="34" charset="0"/>
                <a:ea typeface="DengXian" panose="02010600030101010101" pitchFamily="2" charset="-122"/>
                <a:cs typeface="Calibri"/>
                <a:sym typeface="Calibri"/>
              </a:rPr>
              <a:t>ключевой принцип</a:t>
            </a:r>
            <a:r>
              <a:rPr lang="ru-RU" sz="1800" b="0" i="0" u="none" strike="noStrike" cap="none" dirty="0">
                <a:solidFill>
                  <a:schemeClr val="dk1"/>
                </a:solidFill>
                <a:effectLst/>
                <a:latin typeface="Calibri" panose="020F0502020204030204" pitchFamily="34" charset="0"/>
                <a:ea typeface="DengXian" panose="02010600030101010101" pitchFamily="2" charset="-122"/>
                <a:cs typeface="Calibri"/>
                <a:sym typeface="Calibri"/>
              </a:rPr>
              <a:t> «не навреди».</a:t>
            </a:r>
            <a:endParaRPr lang="x-none" sz="1800" b="0" i="0" u="none" strike="noStrike" cap="none" dirty="0">
              <a:solidFill>
                <a:schemeClr val="dk1"/>
              </a:solidFill>
              <a:effectLst/>
              <a:latin typeface="Calibri" panose="020F0502020204030204" pitchFamily="34" charset="0"/>
              <a:cs typeface="Calibri"/>
              <a:sym typeface="Calibri"/>
            </a:endParaRPr>
          </a:p>
        </p:txBody>
      </p:sp>
      <p:sp>
        <p:nvSpPr>
          <p:cNvPr id="674" name="Google Shape;674;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p37:notes"/>
          <p:cNvSpPr txBox="1">
            <a:spLocks noGrp="1"/>
          </p:cNvSpPr>
          <p:nvPr>
            <p:ph type="body" idx="1"/>
          </p:nvPr>
        </p:nvSpPr>
        <p:spPr>
          <a:xfrm>
            <a:off x="685800" y="4400550"/>
            <a:ext cx="5486400" cy="403479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x-none" b="1" i="0" dirty="0"/>
              <a:t>Скажите</a:t>
            </a:r>
            <a:r>
              <a:rPr lang="en-US" b="1" i="0" dirty="0"/>
              <a:t>: </a:t>
            </a:r>
            <a:r>
              <a:rPr lang="ru-RU" sz="1200" b="0" i="1" u="none" strike="noStrike" cap="none" dirty="0">
                <a:solidFill>
                  <a:schemeClr val="dk1"/>
                </a:solidFill>
                <a:latin typeface="Calibri"/>
                <a:cs typeface="Calibri"/>
                <a:sym typeface="Calibri"/>
              </a:rPr>
              <a:t>Как обсуждалось на предыдущем слайде, индексное тестирование должно соответствовать</a:t>
            </a:r>
            <a:r>
              <a:rPr lang="x-none" sz="1200" b="0" i="1" u="none" strike="noStrike" cap="none" dirty="0">
                <a:solidFill>
                  <a:schemeClr val="dk1"/>
                </a:solidFill>
                <a:latin typeface="Calibri"/>
                <a:cs typeface="Calibri"/>
                <a:sym typeface="Calibri"/>
              </a:rPr>
              <a:t> принципу</a:t>
            </a:r>
            <a:r>
              <a:rPr lang="ru-RU" sz="1200" b="0" i="1" u="none" strike="noStrike" cap="none" dirty="0">
                <a:solidFill>
                  <a:schemeClr val="dk1"/>
                </a:solidFill>
                <a:latin typeface="Calibri"/>
                <a:cs typeface="Calibri"/>
                <a:sym typeface="Calibri"/>
              </a:rPr>
              <a:t> 5 </a:t>
            </a:r>
            <a:r>
              <a:rPr lang="x-none" sz="1200" b="0" i="1" u="none" strike="noStrike" cap="none" dirty="0">
                <a:solidFill>
                  <a:schemeClr val="dk1"/>
                </a:solidFill>
                <a:latin typeface="Calibri"/>
                <a:cs typeface="Calibri"/>
                <a:sym typeface="Calibri"/>
              </a:rPr>
              <a:t>«</a:t>
            </a:r>
            <a:r>
              <a:rPr lang="ru-RU" sz="1200" b="0" i="1" u="none" strike="noStrike" cap="none" dirty="0">
                <a:solidFill>
                  <a:schemeClr val="dk1"/>
                </a:solidFill>
                <a:latin typeface="Calibri"/>
                <a:cs typeface="Calibri"/>
                <a:sym typeface="Calibri"/>
              </a:rPr>
              <a:t>С</a:t>
            </a:r>
            <a:r>
              <a:rPr lang="x-none" sz="1200" b="0" i="1" u="none" strike="noStrike" cap="none" dirty="0">
                <a:solidFill>
                  <a:schemeClr val="dk1"/>
                </a:solidFill>
                <a:latin typeface="Calibri"/>
                <a:cs typeface="Calibri"/>
                <a:sym typeface="Calibri"/>
              </a:rPr>
              <a:t>»</a:t>
            </a:r>
            <a:r>
              <a:rPr lang="ru-RU" sz="1200" b="0" i="1" u="none" strike="noStrike" cap="none" dirty="0">
                <a:solidFill>
                  <a:schemeClr val="dk1"/>
                </a:solidFill>
                <a:latin typeface="Calibri"/>
                <a:cs typeface="Calibri"/>
                <a:sym typeface="Calibri"/>
              </a:rPr>
              <a:t>. Кроме того, оно должно придерживаться общепринятых основных принципов для всех услуг по тестированию на ВИЧ, показанных справа от слайда.</a:t>
            </a:r>
            <a:endParaRPr sz="1200" b="0" i="1" u="none" strike="noStrike" cap="none" dirty="0">
              <a:solidFill>
                <a:schemeClr val="dk1"/>
              </a:solidFill>
              <a:latin typeface="Calibri"/>
              <a:cs typeface="Calibri"/>
              <a:sym typeface="Calibri"/>
            </a:endParaRPr>
          </a:p>
          <a:p>
            <a:pPr marL="0" lvl="0" indent="0" algn="l" rtl="0">
              <a:spcBef>
                <a:spcPts val="0"/>
              </a:spcBef>
              <a:spcAft>
                <a:spcPts val="0"/>
              </a:spcAft>
              <a:buNone/>
            </a:pPr>
            <a:endParaRPr i="1" dirty="0"/>
          </a:p>
          <a:p>
            <a:pPr marL="0" marR="0" lvl="0" indent="0" algn="l" rtl="0">
              <a:lnSpc>
                <a:spcPct val="100000"/>
              </a:lnSpc>
              <a:spcBef>
                <a:spcPts val="0"/>
              </a:spcBef>
              <a:spcAft>
                <a:spcPts val="0"/>
              </a:spcAft>
              <a:buClr>
                <a:srgbClr val="000000"/>
              </a:buClr>
              <a:buSzPts val="1400"/>
              <a:buFont typeface="Arial"/>
              <a:buNone/>
            </a:pPr>
            <a:r>
              <a:rPr lang="ru-RU" sz="1200" b="0" i="1" u="none" strike="noStrike" cap="none" dirty="0">
                <a:solidFill>
                  <a:schemeClr val="dk1"/>
                </a:solidFill>
                <a:latin typeface="Calibri"/>
                <a:cs typeface="Calibri"/>
                <a:sym typeface="Calibri"/>
              </a:rPr>
              <a:t>Как видите,</a:t>
            </a:r>
            <a:r>
              <a:rPr lang="x-none" sz="1200" b="0" i="1" u="none" strike="noStrike" cap="none" dirty="0">
                <a:solidFill>
                  <a:schemeClr val="dk1"/>
                </a:solidFill>
                <a:latin typeface="Calibri"/>
                <a:cs typeface="Calibri"/>
                <a:sym typeface="Calibri"/>
              </a:rPr>
              <a:t> принцип</a:t>
            </a:r>
            <a:r>
              <a:rPr lang="ru-RU" sz="1200" b="0" i="1" u="none" strike="noStrike" cap="none" dirty="0">
                <a:solidFill>
                  <a:schemeClr val="dk1"/>
                </a:solidFill>
                <a:latin typeface="Calibri"/>
                <a:cs typeface="Calibri"/>
                <a:sym typeface="Calibri"/>
              </a:rPr>
              <a:t> 5 </a:t>
            </a:r>
            <a:r>
              <a:rPr lang="x-none" sz="1200" b="0" i="1" u="none" strike="noStrike" cap="none" dirty="0">
                <a:solidFill>
                  <a:schemeClr val="dk1"/>
                </a:solidFill>
                <a:latin typeface="Calibri"/>
                <a:cs typeface="Calibri"/>
                <a:sym typeface="Calibri"/>
              </a:rPr>
              <a:t>«</a:t>
            </a:r>
            <a:r>
              <a:rPr lang="ru-RU" sz="1200" b="0" i="1" u="none" strike="noStrike" cap="none" dirty="0">
                <a:solidFill>
                  <a:schemeClr val="dk1"/>
                </a:solidFill>
                <a:latin typeface="Calibri"/>
                <a:cs typeface="Calibri"/>
                <a:sym typeface="Calibri"/>
              </a:rPr>
              <a:t>С</a:t>
            </a:r>
            <a:r>
              <a:rPr lang="x-none" sz="1200" b="0" i="1" u="none" strike="noStrike" cap="none" dirty="0">
                <a:solidFill>
                  <a:schemeClr val="dk1"/>
                </a:solidFill>
                <a:latin typeface="Calibri"/>
                <a:cs typeface="Calibri"/>
                <a:sym typeface="Calibri"/>
              </a:rPr>
              <a:t>»</a:t>
            </a:r>
            <a:r>
              <a:rPr lang="ru-RU" sz="1200" b="0" i="1" u="none" strike="noStrike" cap="none" dirty="0">
                <a:solidFill>
                  <a:schemeClr val="dk1"/>
                </a:solidFill>
                <a:latin typeface="Calibri"/>
                <a:cs typeface="Calibri"/>
                <a:sym typeface="Calibri"/>
              </a:rPr>
              <a:t> и основные принципы частично совпадают. Понятно ли вам, что является дополнением к 5 </a:t>
            </a:r>
            <a:r>
              <a:rPr lang="x-none" sz="1200" b="0" i="1" u="none" strike="noStrike" cap="none" dirty="0">
                <a:solidFill>
                  <a:schemeClr val="dk1"/>
                </a:solidFill>
                <a:latin typeface="Calibri"/>
                <a:cs typeface="Calibri"/>
                <a:sym typeface="Calibri"/>
              </a:rPr>
              <a:t>«</a:t>
            </a:r>
            <a:r>
              <a:rPr lang="ru-RU" sz="1200" b="0" i="1" u="none" strike="noStrike" cap="none" dirty="0">
                <a:solidFill>
                  <a:schemeClr val="dk1"/>
                </a:solidFill>
                <a:latin typeface="Calibri"/>
                <a:cs typeface="Calibri"/>
                <a:sym typeface="Calibri"/>
              </a:rPr>
              <a:t>C</a:t>
            </a:r>
            <a:r>
              <a:rPr lang="x-none" sz="1200" b="0" i="1" u="none" strike="noStrike" cap="none" dirty="0">
                <a:solidFill>
                  <a:schemeClr val="dk1"/>
                </a:solidFill>
                <a:latin typeface="Calibri"/>
                <a:cs typeface="Calibri"/>
                <a:sym typeface="Calibri"/>
              </a:rPr>
              <a:t>»</a:t>
            </a:r>
            <a:r>
              <a:rPr lang="ru-RU" sz="1200" b="0" i="1" u="none" strike="noStrike" cap="none" dirty="0">
                <a:solidFill>
                  <a:schemeClr val="dk1"/>
                </a:solidFill>
                <a:latin typeface="Calibri"/>
                <a:cs typeface="Calibri"/>
                <a:sym typeface="Calibri"/>
              </a:rPr>
              <a:t> в основных принципах?</a:t>
            </a:r>
            <a:endParaRPr sz="1200" b="0" i="1" u="none" strike="noStrike" cap="none" dirty="0">
              <a:solidFill>
                <a:schemeClr val="dk1"/>
              </a:solidFill>
              <a:latin typeface="Calibri"/>
              <a:cs typeface="Calibri"/>
              <a:sym typeface="Calibri"/>
            </a:endParaRPr>
          </a:p>
          <a:p>
            <a:pPr marL="0" lvl="0" indent="0" algn="l" rtl="0">
              <a:spcBef>
                <a:spcPts val="0"/>
              </a:spcBef>
              <a:spcAft>
                <a:spcPts val="0"/>
              </a:spcAft>
              <a:buNone/>
            </a:pPr>
            <a:endParaRPr i="0" dirty="0"/>
          </a:p>
          <a:p>
            <a:pPr marL="0" lvl="0" indent="0" algn="l" rtl="0">
              <a:spcBef>
                <a:spcPts val="0"/>
              </a:spcBef>
              <a:spcAft>
                <a:spcPts val="0"/>
              </a:spcAft>
              <a:buNone/>
            </a:pPr>
            <a:r>
              <a:rPr lang="x-none" i="0" dirty="0"/>
              <a:t>Выслушайте ответы участников.</a:t>
            </a:r>
          </a:p>
          <a:p>
            <a:pPr marL="0" lvl="0" indent="0" algn="l" rtl="0">
              <a:spcBef>
                <a:spcPts val="0"/>
              </a:spcBef>
              <a:spcAft>
                <a:spcPts val="0"/>
              </a:spcAft>
              <a:buNone/>
            </a:pPr>
            <a:endParaRPr i="0" dirty="0"/>
          </a:p>
          <a:p>
            <a:pPr marL="0" lvl="0" indent="0" algn="l" rtl="0">
              <a:spcBef>
                <a:spcPts val="0"/>
              </a:spcBef>
              <a:spcAft>
                <a:spcPts val="0"/>
              </a:spcAft>
              <a:buNone/>
            </a:pPr>
            <a:r>
              <a:rPr lang="x-none" b="1" i="0" dirty="0"/>
              <a:t>Скажите</a:t>
            </a:r>
            <a:r>
              <a:rPr lang="en-US" b="1" i="0" dirty="0"/>
              <a:t>: </a:t>
            </a:r>
            <a:r>
              <a:rPr lang="ru-RU" b="0" i="1" dirty="0">
                <a:solidFill>
                  <a:srgbClr val="202124"/>
                </a:solidFill>
                <a:effectLst/>
                <a:latin typeface="Google Sans"/>
              </a:rPr>
              <a:t>Можем ли мы реализовать услуги индексного тестирования здесь, в [СТРАНА], и придерживаться всех этих принципов? Если нет, то в чем заключаются препятствия и каковы возможные решения?</a:t>
            </a:r>
            <a:endParaRPr lang="x-none" b="0" i="1" dirty="0">
              <a:solidFill>
                <a:srgbClr val="202124"/>
              </a:solidFill>
              <a:effectLst/>
              <a:latin typeface="Google Sans"/>
            </a:endParaRPr>
          </a:p>
          <a:p>
            <a:pPr marL="0" lvl="0" indent="0" algn="l" rtl="0">
              <a:spcBef>
                <a:spcPts val="0"/>
              </a:spcBef>
              <a:spcAft>
                <a:spcPts val="0"/>
              </a:spcAft>
              <a:buNone/>
            </a:pPr>
            <a:endParaRPr i="0" dirty="0"/>
          </a:p>
          <a:p>
            <a:pPr marL="0" marR="0" lvl="0" indent="0" algn="l" rtl="0">
              <a:lnSpc>
                <a:spcPct val="100000"/>
              </a:lnSpc>
              <a:spcBef>
                <a:spcPts val="0"/>
              </a:spcBef>
              <a:spcAft>
                <a:spcPts val="0"/>
              </a:spcAft>
              <a:buClr>
                <a:schemeClr val="dk1"/>
              </a:buClr>
              <a:buSzPts val="1200"/>
              <a:buFont typeface="Calibri"/>
              <a:buNone/>
            </a:pPr>
            <a:r>
              <a:rPr lang="ru-RU" sz="1200" b="0" i="0" u="none" strike="noStrike" cap="none" dirty="0">
                <a:solidFill>
                  <a:schemeClr val="dk1"/>
                </a:solidFill>
                <a:latin typeface="Calibri"/>
                <a:cs typeface="Calibri"/>
                <a:sym typeface="Calibri"/>
              </a:rPr>
              <a:t>Дайте участникам немного времени, чтобы ответить. Обязательно запишите их ответы на </a:t>
            </a:r>
            <a:r>
              <a:rPr lang="ru-RU" sz="1200" b="0" i="0" u="none" strike="noStrike" cap="none" dirty="0" err="1">
                <a:solidFill>
                  <a:schemeClr val="dk1"/>
                </a:solidFill>
                <a:latin typeface="Calibri"/>
                <a:cs typeface="Calibri"/>
                <a:sym typeface="Calibri"/>
              </a:rPr>
              <a:t>флипчарте</a:t>
            </a:r>
            <a:r>
              <a:rPr lang="ru-RU" sz="1200" b="0" i="0" u="none" strike="noStrike" cap="none" dirty="0">
                <a:solidFill>
                  <a:schemeClr val="dk1"/>
                </a:solidFill>
                <a:latin typeface="Calibri"/>
                <a:cs typeface="Calibri"/>
                <a:sym typeface="Calibri"/>
              </a:rPr>
              <a:t> и просмотрите вводные данные в конце обучения. Как и в случае с другими занятиями, во время этого тренинга по обсуждению проблем и решений  важно </a:t>
            </a:r>
            <a:r>
              <a:rPr lang="x-none" sz="1200" b="0" i="0" u="none" strike="noStrike" cap="none" dirty="0">
                <a:solidFill>
                  <a:schemeClr val="dk1"/>
                </a:solidFill>
                <a:latin typeface="Calibri"/>
                <a:cs typeface="Calibri"/>
                <a:sym typeface="Calibri"/>
              </a:rPr>
              <a:t>отмечать</a:t>
            </a:r>
            <a:r>
              <a:rPr lang="ru-RU" sz="1200" b="0" i="0" u="none" strike="noStrike" cap="none" dirty="0">
                <a:solidFill>
                  <a:schemeClr val="dk1"/>
                </a:solidFill>
                <a:latin typeface="Calibri"/>
                <a:cs typeface="Calibri"/>
                <a:sym typeface="Calibri"/>
              </a:rPr>
              <a:t> вклад участников</a:t>
            </a:r>
            <a:r>
              <a:rPr lang="x-none" sz="1200" b="0" i="0" u="none" strike="noStrike" cap="none" dirty="0">
                <a:solidFill>
                  <a:schemeClr val="dk1"/>
                </a:solidFill>
                <a:latin typeface="Calibri"/>
                <a:cs typeface="Calibri"/>
                <a:sym typeface="Calibri"/>
              </a:rPr>
              <a:t>.</a:t>
            </a:r>
            <a:r>
              <a:rPr lang="ru-RU" sz="1200" b="0" i="0" u="none" strike="noStrike" cap="none" dirty="0">
                <a:solidFill>
                  <a:schemeClr val="dk1"/>
                </a:solidFill>
                <a:latin typeface="Calibri"/>
                <a:cs typeface="Calibri"/>
                <a:sym typeface="Calibri"/>
              </a:rPr>
              <a:t> </a:t>
            </a:r>
            <a:r>
              <a:rPr lang="x-none" sz="1200" b="0" i="0" u="none" strike="noStrike" cap="none" dirty="0">
                <a:solidFill>
                  <a:schemeClr val="dk1"/>
                </a:solidFill>
                <a:latin typeface="Calibri"/>
                <a:cs typeface="Calibri"/>
                <a:sym typeface="Calibri"/>
              </a:rPr>
              <a:t>Убедитесь</a:t>
            </a:r>
            <a:r>
              <a:rPr lang="ru-RU" sz="1200" b="0" i="0" u="none" strike="noStrike" cap="none" dirty="0">
                <a:solidFill>
                  <a:schemeClr val="dk1"/>
                </a:solidFill>
                <a:latin typeface="Calibri"/>
                <a:cs typeface="Calibri"/>
                <a:sym typeface="Calibri"/>
              </a:rPr>
              <a:t>,</a:t>
            </a:r>
            <a:r>
              <a:rPr lang="x-none" sz="1200" b="0" i="0" u="none" strike="noStrike" cap="none" dirty="0">
                <a:solidFill>
                  <a:schemeClr val="dk1"/>
                </a:solidFill>
                <a:latin typeface="Calibri"/>
                <a:cs typeface="Calibri"/>
                <a:sym typeface="Calibri"/>
              </a:rPr>
              <a:t> что </a:t>
            </a:r>
            <a:r>
              <a:rPr lang="ru-RU" sz="1200" b="0" i="0" u="none" strike="noStrike" cap="none" dirty="0">
                <a:solidFill>
                  <a:schemeClr val="dk1"/>
                </a:solidFill>
                <a:latin typeface="Calibri"/>
                <a:cs typeface="Calibri"/>
                <a:sym typeface="Calibri"/>
              </a:rPr>
              <a:t>вы соберете </a:t>
            </a:r>
            <a:r>
              <a:rPr lang="x-none" sz="1200" b="0" i="0" u="none" strike="noStrike" cap="none" dirty="0">
                <a:solidFill>
                  <a:schemeClr val="dk1"/>
                </a:solidFill>
                <a:latin typeface="Calibri"/>
                <a:cs typeface="Calibri"/>
                <a:sym typeface="Calibri"/>
              </a:rPr>
              <a:t>список трудностей и барьеров, требующих решения</a:t>
            </a:r>
            <a:r>
              <a:rPr lang="ru-RU" sz="1200" b="0" i="0" u="none" strike="noStrike" cap="none" dirty="0">
                <a:solidFill>
                  <a:schemeClr val="dk1"/>
                </a:solidFill>
                <a:latin typeface="Calibri"/>
                <a:cs typeface="Calibri"/>
                <a:sym typeface="Calibri"/>
              </a:rPr>
              <a:t>, и передадите их человеку, который сможет </a:t>
            </a:r>
            <a:r>
              <a:rPr lang="x-none" sz="1200" b="0" i="0" u="none" strike="noStrike" cap="none" dirty="0">
                <a:solidFill>
                  <a:schemeClr val="dk1"/>
                </a:solidFill>
                <a:latin typeface="Calibri"/>
                <a:cs typeface="Calibri"/>
                <a:sym typeface="Calibri"/>
              </a:rPr>
              <a:t>выставить </a:t>
            </a:r>
            <a:r>
              <a:rPr lang="ru-RU" sz="1200" b="0" i="0" u="none" strike="noStrike" cap="none" dirty="0">
                <a:solidFill>
                  <a:schemeClr val="dk1"/>
                </a:solidFill>
                <a:latin typeface="Calibri"/>
                <a:cs typeface="Calibri"/>
                <a:sym typeface="Calibri"/>
              </a:rPr>
              <a:t>эту тематику </a:t>
            </a:r>
            <a:r>
              <a:rPr lang="x-none" sz="1200" b="0" i="0" u="none" strike="noStrike" cap="none" dirty="0">
                <a:solidFill>
                  <a:schemeClr val="dk1"/>
                </a:solidFill>
                <a:latin typeface="Calibri"/>
                <a:cs typeface="Calibri"/>
                <a:sym typeface="Calibri"/>
              </a:rPr>
              <a:t>на обсуждение в</a:t>
            </a:r>
            <a:r>
              <a:rPr lang="ru-RU" sz="1200" b="0" i="0" u="none" strike="noStrike" cap="none" dirty="0">
                <a:solidFill>
                  <a:schemeClr val="dk1"/>
                </a:solidFill>
                <a:latin typeface="Calibri"/>
                <a:cs typeface="Calibri"/>
                <a:sym typeface="Calibri"/>
              </a:rPr>
              <a:t> соответствующих форум</a:t>
            </a:r>
            <a:r>
              <a:rPr lang="x-none" sz="1200" b="0" i="0" u="none" strike="noStrike" cap="none" dirty="0">
                <a:solidFill>
                  <a:schemeClr val="dk1"/>
                </a:solidFill>
                <a:latin typeface="Calibri"/>
                <a:cs typeface="Calibri"/>
                <a:sym typeface="Calibri"/>
              </a:rPr>
              <a:t>ах</a:t>
            </a:r>
            <a:r>
              <a:rPr lang="ru-RU" sz="1200" b="0" i="0" u="none" strike="noStrike" cap="none" dirty="0">
                <a:solidFill>
                  <a:schemeClr val="dk1"/>
                </a:solidFill>
                <a:latin typeface="Calibri"/>
                <a:cs typeface="Calibri"/>
                <a:sym typeface="Calibri"/>
              </a:rPr>
              <a:t> (сессия стратегического планирования, рабочая группа, техническая рабочая группа</a:t>
            </a:r>
            <a:r>
              <a:rPr lang="x-none" sz="1200" b="0" i="0" u="none" strike="noStrike" cap="none" dirty="0">
                <a:solidFill>
                  <a:schemeClr val="dk1"/>
                </a:solidFill>
                <a:latin typeface="Calibri"/>
                <a:cs typeface="Calibri"/>
                <a:sym typeface="Calibri"/>
              </a:rPr>
              <a:t> и т.д.)</a:t>
            </a:r>
            <a:endParaRPr sz="1200" b="0" i="0" u="none" strike="noStrike" cap="none" dirty="0">
              <a:solidFill>
                <a:schemeClr val="dk1"/>
              </a:solidFill>
              <a:latin typeface="Calibri"/>
              <a:cs typeface="Calibri"/>
              <a:sym typeface="Calibri"/>
            </a:endParaRPr>
          </a:p>
        </p:txBody>
      </p:sp>
      <p:sp>
        <p:nvSpPr>
          <p:cNvPr id="684" name="Google Shape;684;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1" dirty="0"/>
              <a:t>Скажите</a:t>
            </a:r>
            <a:r>
              <a:rPr lang="en-US" dirty="0"/>
              <a:t>: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Один из способов помочь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провайдерам</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услуг, административному персоналу и самим клиентам узнать, запомнить и отстаивать права клиентов — это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вывесить</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написанную крупным шрифтом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Памятку</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о правах пациента» в месте, где ее можно легко заметить.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На этом</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слайд</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е</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a:t>
            </a:r>
            <a:r>
              <a:rPr lang="ru-RU" sz="1800" b="0" i="1" u="none" strike="noStrike" cap="none" noProof="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пример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такой памятки</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о правах.</a:t>
            </a:r>
            <a:endParaRPr lang="en-US"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Какие права клиентов выделены жирным шрифтом?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x-none" sz="40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dirty="0">
                <a:effectLst/>
                <a:latin typeface="Calibri" panose="020F0502020204030204" pitchFamily="34" charset="0"/>
                <a:ea typeface="Calibri" panose="020F0502020204030204" pitchFamily="34" charset="0"/>
              </a:rPr>
              <a:t>Дайте возможность участникам ответить.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1" i="0" dirty="0"/>
              <a:t>Скажите</a:t>
            </a:r>
            <a:r>
              <a:rPr lang="en-US" b="1" i="0" dirty="0"/>
              <a:t>: </a:t>
            </a:r>
            <a:r>
              <a:rPr lang="ru-RU" sz="1800" i="1" dirty="0">
                <a:effectLst/>
                <a:latin typeface="Calibri" panose="020F0502020204030204" pitchFamily="34" charset="0"/>
                <a:ea typeface="Calibri" panose="020F0502020204030204" pitchFamily="34" charset="0"/>
              </a:rPr>
              <a:t>Важно, </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чтобы все из предоставляющих услуги команд (включая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административный штат, </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охранников,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водителей и так далее</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полностью понимали эти права. Как минимум, руководство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организации</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должно провести для всего коллектива встречу, цель которой </a:t>
            </a:r>
            <a:r>
              <a:rPr lang="ru-RU" sz="1800" b="0" i="1" u="none" strike="noStrike" cap="none" noProof="0" dirty="0">
                <a:solidFill>
                  <a:schemeClr val="dk1"/>
                </a:solidFill>
                <a:effectLst/>
                <a:latin typeface="Calibri" panose="020F0502020204030204" pitchFamily="34" charset="0"/>
                <a:ea typeface="Calibri" panose="020F0502020204030204" pitchFamily="34" charset="0"/>
                <a:cs typeface="Calibri"/>
                <a:sym typeface="Calibri"/>
              </a:rPr>
              <a:t>—</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ознакомить </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его членов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с правами клиентов</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и убедиться, что они поняты персоналом, обсудить возможные сценарии, ответить на любые вопросы и, в конечном итоге, попросить каждого сотрудника подписать заявление, подтверждающее его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готовность соблюдать права клиентов</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a:t>
            </a:r>
            <a:endPar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ru-RU" sz="1800" i="1" dirty="0">
                <a:effectLst/>
                <a:latin typeface="Calibri" panose="020F0502020204030204" pitchFamily="34" charset="0"/>
                <a:ea typeface="DengXian" panose="02010600030101010101" pitchFamily="2" charset="-122"/>
                <a:cs typeface="Arial" panose="020B0604020202020204" pitchFamily="34" charset="0"/>
              </a:rPr>
              <a:t>Пример заявления о конфиденциальности и образец </a:t>
            </a:r>
            <a:r>
              <a:rPr lang="x-none" sz="1800" i="1" dirty="0">
                <a:effectLst/>
                <a:latin typeface="Calibri" panose="020F0502020204030204" pitchFamily="34" charset="0"/>
                <a:ea typeface="DengXian" panose="02010600030101010101" pitchFamily="2" charset="-122"/>
                <a:cs typeface="Arial" panose="020B0604020202020204" pitchFamily="34" charset="0"/>
              </a:rPr>
              <a:t>памятки</a:t>
            </a:r>
            <a:r>
              <a:rPr lang="ru-RU" sz="1800" i="1" dirty="0">
                <a:effectLst/>
                <a:latin typeface="Calibri" panose="020F0502020204030204" pitchFamily="34" charset="0"/>
                <a:ea typeface="DengXian" panose="02010600030101010101" pitchFamily="2" charset="-122"/>
                <a:cs typeface="Arial" panose="020B0604020202020204" pitchFamily="34" charset="0"/>
              </a:rPr>
              <a:t> о правах пациента прилагаются к </a:t>
            </a:r>
            <a:r>
              <a:rPr lang="x-none" sz="1800" i="1" dirty="0">
                <a:effectLst/>
                <a:latin typeface="Calibri" panose="020F0502020204030204" pitchFamily="34" charset="0"/>
                <a:ea typeface="DengXian" panose="02010600030101010101" pitchFamily="2" charset="-122"/>
                <a:cs typeface="Arial" panose="020B0604020202020204" pitchFamily="34" charset="0"/>
              </a:rPr>
              <a:t>тренинговому</a:t>
            </a:r>
            <a:r>
              <a:rPr lang="ru-RU" sz="1800" i="1" dirty="0">
                <a:effectLst/>
                <a:latin typeface="Calibri" panose="020F0502020204030204" pitchFamily="34" charset="0"/>
                <a:ea typeface="DengXian" panose="02010600030101010101" pitchFamily="2" charset="-122"/>
                <a:cs typeface="Arial" panose="020B0604020202020204" pitchFamily="34" charset="0"/>
              </a:rPr>
              <a:t> пакету. </a:t>
            </a:r>
            <a:endParaRPr i="0" dirty="0"/>
          </a:p>
          <a:p>
            <a:pPr marL="0" lvl="0" indent="0" algn="l" rtl="0">
              <a:spcBef>
                <a:spcPts val="0"/>
              </a:spcBef>
              <a:spcAft>
                <a:spcPts val="0"/>
              </a:spcAft>
              <a:buNone/>
            </a:pPr>
            <a:endParaRPr i="0" dirty="0"/>
          </a:p>
          <a:p>
            <a:pPr marL="0" lvl="0" indent="0" algn="l" rtl="0">
              <a:spcBef>
                <a:spcPts val="0"/>
              </a:spcBef>
              <a:spcAft>
                <a:spcPts val="0"/>
              </a:spcAft>
              <a:buNone/>
            </a:pPr>
            <a:endParaRPr i="0" dirty="0"/>
          </a:p>
        </p:txBody>
      </p:sp>
      <p:sp>
        <p:nvSpPr>
          <p:cNvPr id="701" name="Google Shape;701;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39:notes"/>
          <p:cNvSpPr txBox="1">
            <a:spLocks noGrp="1"/>
          </p:cNvSpPr>
          <p:nvPr>
            <p:ph type="body" idx="1"/>
          </p:nvPr>
        </p:nvSpPr>
        <p:spPr>
          <a:xfrm>
            <a:off x="685800" y="4400550"/>
            <a:ext cx="5486400" cy="449199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1" dirty="0"/>
              <a:t>Скажите</a:t>
            </a:r>
            <a:r>
              <a:rPr lang="en-US" dirty="0"/>
              <a:t>: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Что мы имеем в</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виду под информированным согласием и почему это так важно? </a:t>
            </a:r>
            <a:endParaRPr lang="en-US"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Дайте возможность участникам ответить</a:t>
            </a:r>
            <a:r>
              <a:rPr lang="en-US" sz="1800" b="0" i="1" u="none" strike="noStrike" cap="none" dirty="0">
                <a:solidFill>
                  <a:schemeClr val="dk1"/>
                </a:solidFill>
                <a:effectLst/>
                <a:latin typeface="Calibri" panose="020F0502020204030204" pitchFamily="34" charset="0"/>
                <a:cs typeface="Times New Roman" panose="02020603050405020304" pitchFamily="18" charset="0"/>
                <a:sym typeface="Calibri"/>
              </a:rPr>
              <a:t>. </a:t>
            </a:r>
            <a:endParaRPr sz="1800" b="0" i="1" u="none" strike="noStrike" cap="none" dirty="0">
              <a:solidFill>
                <a:schemeClr val="dk1"/>
              </a:solidFill>
              <a:effectLst/>
              <a:latin typeface="Calibri" panose="020F0502020204030204" pitchFamily="34" charset="0"/>
              <a:cs typeface="Times New Roman" panose="02020603050405020304" pitchFamily="18"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x-none"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dirty="0">
                <a:effectLst/>
                <a:latin typeface="Calibri" panose="020F0502020204030204" pitchFamily="34" charset="0"/>
                <a:ea typeface="Calibri" panose="020F0502020204030204" pitchFamily="34" charset="0"/>
              </a:rPr>
              <a:t>Затем последовательно пройдитесь по пунктам на слайде, чтобы объяснить, о чем должны знать клиенты. Обратите внимание, что вы подробно обсудите каждый из них, когда адаптируете подходы к индексному тестированию на следующей сессии.</a:t>
            </a: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x-none"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Подчеркните, что простого согласия (да/нет) недостаточно; клиент должен принять </a:t>
            </a:r>
            <a:r>
              <a:rPr lang="ru-RU"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вполне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обоснованное решение, основанное на полной информации и понимании.</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endParaRPr>
          </a:p>
          <a:p>
            <a:pPr marL="0" lvl="0" indent="0" algn="l" rtl="0">
              <a:spcBef>
                <a:spcPts val="0"/>
              </a:spcBef>
              <a:spcAft>
                <a:spcPts val="0"/>
              </a:spcAft>
              <a:buNone/>
            </a:pPr>
            <a:r>
              <a:rPr lang="x-none" sz="1800" b="0" i="0" u="none" strike="noStrike" cap="none" dirty="0">
                <a:solidFill>
                  <a:schemeClr val="dk1"/>
                </a:solidFill>
                <a:effectLst/>
                <a:latin typeface="Calibri" panose="020F0502020204030204" pitchFamily="34" charset="0"/>
                <a:ea typeface="DengXian" panose="02010600030101010101" pitchFamily="2" charset="-122"/>
                <a:cs typeface="Calibri"/>
                <a:sym typeface="Calibri"/>
              </a:rPr>
              <a:t>Как может звучать информированное согласие (в зависимости от метода)</a:t>
            </a:r>
            <a:r>
              <a:rPr lang="ru-RU" sz="1800" b="0" i="0" u="none" strike="noStrike" cap="none" dirty="0">
                <a:solidFill>
                  <a:schemeClr val="dk1"/>
                </a:solidFill>
                <a:effectLst/>
                <a:latin typeface="Calibri" panose="020F0502020204030204" pitchFamily="34" charset="0"/>
                <a:ea typeface="DengXian" panose="02010600030101010101" pitchFamily="2" charset="-122"/>
                <a:cs typeface="Calibri"/>
                <a:sym typeface="Calibri"/>
              </a:rPr>
              <a:t>:</a:t>
            </a:r>
            <a:endParaRPr lang="x-none" sz="1800" b="0" i="0" u="none" strike="noStrike" cap="none" dirty="0">
              <a:solidFill>
                <a:schemeClr val="dk1"/>
              </a:solidFill>
              <a:effectLst/>
              <a:latin typeface="Calibri" panose="020F0502020204030204" pitchFamily="34" charset="0"/>
              <a:ea typeface="DengXian" panose="02010600030101010101" pitchFamily="2" charset="-122"/>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x-none"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Метод “Контракт”</a:t>
            </a:r>
            <a:r>
              <a:rPr lang="ru-RU"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«Я планирую рассказать своему партнеру о своем ВИЧ-</a:t>
            </a:r>
            <a:r>
              <a:rPr lang="x-none"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статусе</a:t>
            </a:r>
            <a:r>
              <a:rPr lang="ru-RU"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и направить его (или ее) в это учреждение (или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организацию</a:t>
            </a:r>
            <a:r>
              <a:rPr lang="ru-RU"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для тестирования на ВИЧ в течение 14 дней, начиная с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сегодняшнего дня. </a:t>
            </a:r>
            <a:r>
              <a:rPr lang="ru-RU"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Если я не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с</a:t>
            </a:r>
            <a:r>
              <a:rPr lang="ru-RU"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могу сделать это</a:t>
            </a:r>
            <a:r>
              <a:rPr lang="x-none"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го</a:t>
            </a:r>
            <a:r>
              <a:rPr lang="ru-RU"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в течение указанного срока, я разрешаю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сотруднику/консультанту</a:t>
            </a:r>
            <a:r>
              <a:rPr lang="ru-RU"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позвонить моему партнеру и предложить ему пройти тест на ВИЧ. Я понимаю, что, хотя все услуги являются конфиденциальными и моему партнеру не назовут мое имя, все же существует риск случайного раскрытия информации или того, что мой партнер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может предполагать, что информация шла от меня</a:t>
            </a:r>
            <a:r>
              <a:rPr lang="ru-RU"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a:t>
            </a:r>
            <a:endParaRPr lang="x-none"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x-none" sz="1800" b="0" i="0" u="none" strike="noStrike" cap="none" dirty="0">
                <a:solidFill>
                  <a:schemeClr val="dk1"/>
                </a:solidFill>
                <a:effectLst/>
                <a:latin typeface="Calibri" panose="020F0502020204030204" pitchFamily="34" charset="0"/>
                <a:ea typeface="DengXian" panose="02010600030101010101" pitchFamily="2" charset="-122"/>
                <a:cs typeface="Calibri"/>
                <a:sym typeface="Calibri"/>
              </a:rPr>
              <a:t>Прямой контакт (активное привлечение): «Я даю согласие на то, чтобы сотрудник/консультант вышел на моего партнера и предложил ему пройти тест на ВИЧ. Я понимаю, что, хотя все услуги являются конфиденциальными и моему партнеру не назовут мое имя, </a:t>
            </a:r>
            <a:r>
              <a:rPr lang="ru-RU" sz="1800" b="0" i="0" u="none" strike="noStrike" cap="none" dirty="0">
                <a:solidFill>
                  <a:schemeClr val="dk1"/>
                </a:solidFill>
                <a:effectLst/>
                <a:latin typeface="Calibri" panose="020F0502020204030204" pitchFamily="34" charset="0"/>
                <a:ea typeface="DengXian" panose="02010600030101010101" pitchFamily="2" charset="-122"/>
                <a:cs typeface="Calibri"/>
                <a:sym typeface="Calibri"/>
              </a:rPr>
              <a:t>все-таки </a:t>
            </a:r>
            <a:r>
              <a:rPr lang="x-none" sz="1800" b="0" i="0" u="none" strike="noStrike" cap="none" dirty="0">
                <a:solidFill>
                  <a:schemeClr val="dk1"/>
                </a:solidFill>
                <a:effectLst/>
                <a:latin typeface="Calibri" panose="020F0502020204030204" pitchFamily="34" charset="0"/>
                <a:ea typeface="DengXian" panose="02010600030101010101" pitchFamily="2" charset="-122"/>
                <a:cs typeface="Calibri"/>
                <a:sym typeface="Calibri"/>
              </a:rPr>
              <a:t>существует риск случайного раскрытия информации или того, что мой партнер попытается угадать мою личность».</a:t>
            </a:r>
            <a:endParaRPr lang="en-US"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endParaRPr>
          </a:p>
          <a:p>
            <a:pPr marL="0" lvl="0" indent="0" algn="l" rtl="0">
              <a:spcBef>
                <a:spcPts val="0"/>
              </a:spcBef>
              <a:spcAft>
                <a:spcPts val="0"/>
              </a:spcAft>
              <a:buNone/>
            </a:pPr>
            <a:endParaRPr dirty="0">
              <a:solidFill>
                <a:schemeClr val="tx1"/>
              </a:solidFill>
            </a:endParaRPr>
          </a:p>
        </p:txBody>
      </p:sp>
      <p:sp>
        <p:nvSpPr>
          <p:cNvPr id="710" name="Google Shape;710;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4:notes"/>
          <p:cNvSpPr txBox="1">
            <a:spLocks noGrp="1"/>
          </p:cNvSpPr>
          <p:nvPr>
            <p:ph type="body" idx="1"/>
          </p:nvPr>
        </p:nvSpPr>
        <p:spPr>
          <a:xfrm>
            <a:off x="685800" y="4400550"/>
            <a:ext cx="5623560" cy="461772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x-none" b="1" dirty="0"/>
              <a:t>Примечание</a:t>
            </a:r>
            <a:r>
              <a:rPr lang="en-US" dirty="0"/>
              <a:t>: </a:t>
            </a:r>
            <a:r>
              <a:rPr lang="ru-RU" sz="1800" dirty="0">
                <a:effectLst/>
                <a:latin typeface="Calibri" panose="020F0502020204030204" pitchFamily="34" charset="0"/>
                <a:ea typeface="DengXian" panose="02010600030101010101" pitchFamily="2" charset="-122"/>
                <a:cs typeface="Arial" panose="020B0604020202020204" pitchFamily="34" charset="0"/>
              </a:rPr>
              <a:t>Представьтесь (</a:t>
            </a:r>
            <a:r>
              <a:rPr lang="ru-RU" sz="1800" dirty="0" err="1">
                <a:effectLst/>
                <a:latin typeface="Calibri" panose="020F0502020204030204" pitchFamily="34" charset="0"/>
                <a:ea typeface="DengXian" panose="02010600030101010101" pitchFamily="2" charset="-122"/>
                <a:cs typeface="Arial" panose="020B0604020202020204" pitchFamily="34" charset="0"/>
              </a:rPr>
              <a:t>фасилитатор</a:t>
            </a:r>
            <a:r>
              <a:rPr lang="ru-RU" sz="1800" dirty="0">
                <a:effectLst/>
                <a:latin typeface="Calibri" panose="020F0502020204030204" pitchFamily="34" charset="0"/>
                <a:ea typeface="DengXian" panose="02010600030101010101" pitchFamily="2" charset="-122"/>
                <a:cs typeface="Arial" panose="020B0604020202020204" pitchFamily="34" charset="0"/>
              </a:rPr>
              <a:t>) и попросите участников кратко представиться.</a:t>
            </a:r>
            <a:r>
              <a:rPr lang="x-none" sz="1800" dirty="0">
                <a:effectLst/>
                <a:latin typeface="Calibri" panose="020F0502020204030204" pitchFamily="34" charset="0"/>
                <a:ea typeface="DengXian" panose="02010600030101010101" pitchFamily="2" charset="-122"/>
                <a:cs typeface="Arial" panose="020B0604020202020204" pitchFamily="34" charset="0"/>
              </a:rPr>
              <a:t> Вы можете провести одно из упражнений ниже (в зависимости от времени)</a:t>
            </a:r>
            <a:r>
              <a:rPr lang="ru-RU" sz="1800" dirty="0">
                <a:effectLst/>
                <a:latin typeface="Calibri" panose="020F0502020204030204" pitchFamily="34" charset="0"/>
                <a:ea typeface="DengXian" panose="02010600030101010101" pitchFamily="2" charset="-122"/>
                <a:cs typeface="Arial" panose="020B0604020202020204" pitchFamily="34" charset="0"/>
              </a:rPr>
              <a:t> </a:t>
            </a:r>
            <a:r>
              <a:rPr lang="x-none" sz="1800" dirty="0">
                <a:effectLst/>
                <a:latin typeface="Calibri" panose="020F0502020204030204" pitchFamily="34" charset="0"/>
                <a:ea typeface="DengXian" panose="02010600030101010101" pitchFamily="2" charset="-122"/>
                <a:cs typeface="Arial" panose="020B0604020202020204" pitchFamily="34" charset="0"/>
              </a:rPr>
              <a:t>либо использовать схожие упражнения для знакомства. </a:t>
            </a:r>
          </a:p>
          <a:p>
            <a:pPr marL="0" lvl="0" indent="0" algn="l" rtl="0">
              <a:spcBef>
                <a:spcPts val="0"/>
              </a:spcBef>
              <a:spcAft>
                <a:spcPts val="0"/>
              </a:spcAft>
              <a:buNone/>
            </a:pPr>
            <a:endParaRPr lang="x-none" sz="1800" dirty="0">
              <a:effectLst/>
              <a:latin typeface="Calibri" panose="020F050202020403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b="1" kern="100" dirty="0">
                <a:effectLst/>
                <a:latin typeface="Calibri" panose="020F0502020204030204" pitchFamily="34" charset="0"/>
                <a:ea typeface="SimSun" panose="02010600030101010101" pitchFamily="2" charset="-122"/>
                <a:cs typeface="Times New Roman" panose="02020603050405020304" pitchFamily="18" charset="0"/>
              </a:rPr>
              <a:t>Вариант</a:t>
            </a:r>
            <a:r>
              <a:rPr lang="ru-RU" sz="1800" b="1" kern="100" dirty="0">
                <a:effectLst/>
                <a:latin typeface="Calibri" panose="020F0502020204030204" pitchFamily="34" charset="0"/>
                <a:ea typeface="SimSun" panose="02010600030101010101" pitchFamily="2" charset="-122"/>
                <a:cs typeface="Times New Roman" panose="02020603050405020304" pitchFamily="18" charset="0"/>
              </a:rPr>
              <a:t> 1. </a:t>
            </a:r>
            <a:r>
              <a:rPr lang="x-none" sz="1800" b="1" kern="100" dirty="0">
                <a:effectLst/>
                <a:latin typeface="Calibri" panose="020F0502020204030204" pitchFamily="34" charset="0"/>
                <a:ea typeface="SimSun" panose="02010600030101010101" pitchFamily="2" charset="-122"/>
                <a:cs typeface="Times New Roman" panose="02020603050405020304" pitchFamily="18" charset="0"/>
              </a:rPr>
              <a:t>“Четыре угла”</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Определите категорию (например, любимый цвет) и </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обозначьте</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каждый</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 угол</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в комнате</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 определенным цветом</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Попросите участников пройти в угол, который соответствует их предпочтениям. Повторите 5–10 раз с другими категориями и вариантами (например, еда, хобби, отпуск мечты). Варианты также могут быть построены как «что бы вы предпочли» или как утверждения (например, я предпочитаю работать: а) с командой, б) в одиночку, в) иногда с командой, а иногда и в одиночку, г) не работать </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совсем</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После нескольких раундов каждый из участников </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назовет </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свое имя, организацию, </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должность</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и причину, по которой они принадлежат к этой «группе/категории» в соответствии с их ответами на вопрос/тему. </a:t>
            </a:r>
            <a:endParaRPr lang="en-US"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a:p>
            <a:pPr marL="0" lvl="0" indent="0" algn="l" rtl="0">
              <a:spcBef>
                <a:spcPts val="0"/>
              </a:spcBef>
              <a:spcAft>
                <a:spcPts val="0"/>
              </a:spcAft>
              <a:buNone/>
            </a:pPr>
            <a:r>
              <a:rPr lang="ru-RU" sz="1800" b="1" kern="100" dirty="0">
                <a:effectLst/>
                <a:latin typeface="Calibri" panose="020F0502020204030204" pitchFamily="34" charset="0"/>
                <a:ea typeface="SimSun" panose="02010600030101010101" pitchFamily="2" charset="-122"/>
                <a:cs typeface="Times New Roman" panose="02020603050405020304" pitchFamily="18" charset="0"/>
              </a:rPr>
              <a:t>Вариант 2. </a:t>
            </a:r>
            <a:r>
              <a:rPr lang="x-none" sz="1800" b="1" kern="100" dirty="0">
                <a:effectLst/>
                <a:latin typeface="Calibri" panose="020F0502020204030204" pitchFamily="34" charset="0"/>
                <a:ea typeface="SimSun" panose="02010600030101010101" pitchFamily="2" charset="-122"/>
                <a:cs typeface="Times New Roman" panose="02020603050405020304" pitchFamily="18" charset="0"/>
              </a:rPr>
              <a:t>“Ловим</a:t>
            </a:r>
            <a:r>
              <a:rPr lang="ru-RU" sz="1800" b="1" kern="100" dirty="0">
                <a:effectLst/>
                <a:latin typeface="Calibri" panose="020F0502020204030204" pitchFamily="34" charset="0"/>
                <a:ea typeface="SimSun" panose="02010600030101010101" pitchFamily="2" charset="-122"/>
                <a:cs typeface="Times New Roman" panose="02020603050405020304" pitchFamily="18" charset="0"/>
              </a:rPr>
              <a:t> мяч</a:t>
            </a:r>
            <a:r>
              <a:rPr lang="x-none" sz="1800" b="1" kern="100" dirty="0">
                <a:effectLst/>
                <a:latin typeface="Calibri" panose="020F0502020204030204" pitchFamily="34" charset="0"/>
                <a:ea typeface="SimSun" panose="02010600030101010101" pitchFamily="2" charset="-122"/>
                <a:cs typeface="Times New Roman" panose="02020603050405020304" pitchFamily="18" charset="0"/>
              </a:rPr>
              <a:t>”</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Попросите участников сформировать круг. Бросьте мяч кому-нибудь, а затем расскажите ему что-нибудь о себе, чего он не знал (может быть что угодно, от вашей любимой еды до того, каким </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персонажем фильма вы бы хотели быть</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и почему). Продолжайте, пока все участники не представятся</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 и не расскажут о себе</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a:t>
            </a:r>
            <a:endParaRPr lang="x-none"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lvl="0" indent="0" algn="l" rtl="0">
              <a:spcBef>
                <a:spcPts val="0"/>
              </a:spcBef>
              <a:spcAft>
                <a:spcPts val="0"/>
              </a:spcAft>
              <a:buNone/>
            </a:pPr>
            <a:endParaRPr lang="x-none"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lvl="0" indent="0" algn="l" rtl="0">
              <a:spcBef>
                <a:spcPts val="0"/>
              </a:spcBef>
              <a:spcAft>
                <a:spcPts val="0"/>
              </a:spcAft>
              <a:buNone/>
            </a:pPr>
            <a:r>
              <a:rPr lang="ru-RU" sz="1800" b="1" kern="100" dirty="0">
                <a:effectLst/>
                <a:latin typeface="Calibri" panose="020F0502020204030204" pitchFamily="34" charset="0"/>
                <a:ea typeface="SimSun" panose="02010600030101010101" pitchFamily="2" charset="-122"/>
                <a:cs typeface="Times New Roman" panose="02020603050405020304" pitchFamily="18" charset="0"/>
              </a:rPr>
              <a:t>Вариант 3. </a:t>
            </a:r>
            <a:r>
              <a:rPr lang="x-none" sz="1800" b="1" kern="100" dirty="0">
                <a:effectLst/>
                <a:latin typeface="Calibri" panose="020F0502020204030204" pitchFamily="34" charset="0"/>
                <a:ea typeface="SimSun" panose="02010600030101010101" pitchFamily="2" charset="-122"/>
                <a:cs typeface="Times New Roman" panose="02020603050405020304" pitchFamily="18" charset="0"/>
              </a:rPr>
              <a:t>“Очередь”</a:t>
            </a:r>
            <a:r>
              <a:rPr lang="ru-RU" sz="1800" b="1" kern="100" dirty="0">
                <a:effectLst/>
                <a:latin typeface="Calibri" panose="020F0502020204030204" pitchFamily="34" charset="0"/>
                <a:ea typeface="SimSun" panose="02010600030101010101" pitchFamily="2" charset="-122"/>
                <a:cs typeface="Times New Roman" panose="02020603050405020304" pitchFamily="18" charset="0"/>
              </a:rPr>
              <a:t>.</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Определите категорию и </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попросите</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участников </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выстроиться </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по порядку (например, рост, </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число либо </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месяц рождения, количество лет работы в сфере ВИЧ</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 и т.д.</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Затем попросите каждого участника представиться. </a:t>
            </a:r>
          </a:p>
          <a:p>
            <a:pPr marL="0" lvl="0" indent="0" algn="l" rtl="0">
              <a:spcBef>
                <a:spcPts val="0"/>
              </a:spcBef>
              <a:spcAft>
                <a:spcPts val="0"/>
              </a:spcAft>
              <a:buNone/>
            </a:pPr>
            <a:endParaRPr dirty="0"/>
          </a:p>
        </p:txBody>
      </p:sp>
      <p:sp>
        <p:nvSpPr>
          <p:cNvPr id="261" name="Google Shape;26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1" dirty="0"/>
              <a:t>Скажите</a:t>
            </a:r>
            <a:r>
              <a:rPr lang="en-US" b="1" dirty="0"/>
              <a:t>: </a:t>
            </a:r>
            <a:r>
              <a:rPr lang="ru-RU" sz="1800" i="1" dirty="0">
                <a:effectLst/>
                <a:latin typeface="Calibri" panose="020F0502020204030204" pitchFamily="34" charset="0"/>
                <a:ea typeface="Calibri" panose="020F0502020204030204" pitchFamily="34" charset="0"/>
                <a:cs typeface="Times New Roman" panose="02020603050405020304" pitchFamily="18" charset="0"/>
              </a:rPr>
              <a:t>При получении согласия детей и подростков необходимо учитывать особенности местного законодательства и политики, а также культурные и социальные нормы.</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x-none"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Рассмотрите</a:t>
            </a:r>
            <a:r>
              <a:rPr lang="ru-RU"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соображения и спросите участников, есть ли у них дополнительные моменты, а также вопросы или опасения по поводу каких-либо пунктов на слайде. </a:t>
            </a:r>
            <a:endParaRPr lang="en-US"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r>
              <a:rPr lang="x-none" sz="1800" dirty="0">
                <a:effectLst/>
                <a:latin typeface="Calibri" panose="020F0502020204030204" pitchFamily="34" charset="0"/>
                <a:ea typeface="DengXian" panose="02010600030101010101" pitchFamily="2" charset="-122"/>
                <a:cs typeface="Arial" panose="020B0604020202020204" pitchFamily="34" charset="0"/>
              </a:rPr>
              <a:t>Поделитесь с участниками ссылкой на ресурс </a:t>
            </a:r>
            <a:r>
              <a:rPr lang="en-US" sz="1800" dirty="0">
                <a:effectLst/>
                <a:latin typeface="Calibri" panose="020F0502020204030204" pitchFamily="34" charset="0"/>
                <a:ea typeface="DengXian" panose="02010600030101010101" pitchFamily="2" charset="-122"/>
                <a:cs typeface="Arial" panose="020B0604020202020204" pitchFamily="34" charset="0"/>
              </a:rPr>
              <a:t>PEPFAR</a:t>
            </a:r>
            <a:r>
              <a:rPr lang="x-none" sz="1800" dirty="0">
                <a:effectLst/>
                <a:latin typeface="Calibri" panose="020F0502020204030204" pitchFamily="34" charset="0"/>
                <a:ea typeface="DengXian" panose="02010600030101010101" pitchFamily="2" charset="-122"/>
                <a:cs typeface="Arial" panose="020B0604020202020204" pitchFamily="34" charset="0"/>
              </a:rPr>
              <a:t> “Максимальный охват индексным тестированием биологических детей матерей, живущих с ВИЧ: стандартные рабочие процедуры”: </a:t>
            </a:r>
            <a:r>
              <a:rPr lang="ru-RU" sz="1800" dirty="0">
                <a:effectLst/>
                <a:latin typeface="Calibri" panose="020F0502020204030204" pitchFamily="34" charset="0"/>
                <a:ea typeface="DengXian" panose="02010600030101010101" pitchFamily="2" charset="-122"/>
                <a:cs typeface="Arial" panose="020B0604020202020204" pitchFamily="34" charset="0"/>
              </a:rPr>
              <a:t>“</a:t>
            </a:r>
            <a:r>
              <a:rPr lang="en-US" sz="1800" u="sng" dirty="0">
                <a:solidFill>
                  <a:srgbClr val="0000FF"/>
                </a:solidFill>
                <a:effectLst/>
                <a:latin typeface="Calibri" panose="020F0502020204030204" pitchFamily="34" charset="0"/>
                <a:ea typeface="DengXian" panose="02010600030101010101" pitchFamily="2" charset="-122"/>
                <a:cs typeface="Arial" panose="020B0604020202020204" pitchFamily="34" charset="0"/>
                <a:hlinkClick r:id="rId3"/>
              </a:rPr>
              <a:t>Maximizing Coverage of Index Testing among Biological Children of Mothers Living with HIV</a:t>
            </a:r>
            <a:r>
              <a:rPr lang="ru-RU" sz="1800" u="sng" dirty="0">
                <a:solidFill>
                  <a:srgbClr val="0000FF"/>
                </a:solidFill>
                <a:effectLst/>
                <a:latin typeface="Calibri" panose="020F0502020204030204" pitchFamily="34" charset="0"/>
                <a:ea typeface="DengXian" panose="02010600030101010101" pitchFamily="2" charset="-122"/>
                <a:cs typeface="Arial" panose="020B0604020202020204" pitchFamily="34" charset="0"/>
                <a:hlinkClick r:id="rId3"/>
              </a:rPr>
              <a:t>: </a:t>
            </a:r>
            <a:r>
              <a:rPr lang="en-US" sz="1800" u="sng" dirty="0">
                <a:solidFill>
                  <a:srgbClr val="0000FF"/>
                </a:solidFill>
                <a:effectLst/>
                <a:latin typeface="Calibri" panose="020F0502020204030204" pitchFamily="34" charset="0"/>
                <a:ea typeface="DengXian" panose="02010600030101010101" pitchFamily="2" charset="-122"/>
                <a:cs typeface="Arial" panose="020B0604020202020204" pitchFamily="34" charset="0"/>
                <a:hlinkClick r:id="rId3"/>
              </a:rPr>
              <a:t>Standard Operating Procedures</a:t>
            </a:r>
            <a:r>
              <a:rPr lang="ru-RU" sz="1800" dirty="0">
                <a:effectLst/>
                <a:latin typeface="Calibri" panose="020F0502020204030204" pitchFamily="34" charset="0"/>
                <a:ea typeface="DengXian" panose="02010600030101010101" pitchFamily="2" charset="-122"/>
                <a:cs typeface="Arial" panose="020B0604020202020204" pitchFamily="34" charset="0"/>
              </a:rPr>
              <a:t>” </a:t>
            </a:r>
            <a:endParaRPr dirty="0"/>
          </a:p>
          <a:p>
            <a:pPr marL="0" lvl="0" indent="0" algn="l" rtl="0">
              <a:spcBef>
                <a:spcPts val="0"/>
              </a:spcBef>
              <a:spcAft>
                <a:spcPts val="0"/>
              </a:spcAft>
              <a:buNone/>
            </a:pPr>
            <a:endParaRPr dirty="0"/>
          </a:p>
        </p:txBody>
      </p:sp>
      <p:sp>
        <p:nvSpPr>
          <p:cNvPr id="721" name="Google Shape;721;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7" name="Google Shape;727;p41:notes"/>
          <p:cNvSpPr txBox="1">
            <a:spLocks noGrp="1"/>
          </p:cNvSpPr>
          <p:nvPr>
            <p:ph type="body" idx="1"/>
          </p:nvPr>
        </p:nvSpPr>
        <p:spPr>
          <a:xfrm>
            <a:off x="685800" y="4400550"/>
            <a:ext cx="5486400" cy="444627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1" dirty="0"/>
              <a:t>Скажите</a:t>
            </a:r>
            <a:r>
              <a:rPr lang="en-US" b="0" dirty="0"/>
              <a:t>: </a:t>
            </a:r>
            <a:r>
              <a:rPr lang="ru-RU" sz="1800" i="1" dirty="0">
                <a:effectLst/>
                <a:latin typeface="Calibri" panose="020F0502020204030204" pitchFamily="34" charset="0"/>
                <a:ea typeface="Calibri" panose="020F0502020204030204" pitchFamily="34" charset="0"/>
                <a:cs typeface="Times New Roman" panose="02020603050405020304" pitchFamily="18" charset="0"/>
              </a:rPr>
              <a:t>Давайте рассмотрим несколько тематических </a:t>
            </a:r>
            <a:r>
              <a:rPr lang="x-none" sz="1800" i="1" dirty="0">
                <a:effectLst/>
                <a:latin typeface="Calibri" panose="020F0502020204030204" pitchFamily="34" charset="0"/>
                <a:ea typeface="Calibri" panose="020F0502020204030204" pitchFamily="34" charset="0"/>
                <a:cs typeface="Times New Roman" panose="02020603050405020304" pitchFamily="18" charset="0"/>
              </a:rPr>
              <a:t>случаев</a:t>
            </a:r>
            <a:r>
              <a:rPr lang="ru-RU" sz="1800" i="1" dirty="0">
                <a:effectLst/>
                <a:latin typeface="Calibri" panose="020F0502020204030204" pitchFamily="34" charset="0"/>
                <a:ea typeface="Calibri" panose="020F0502020204030204" pitchFamily="34" charset="0"/>
                <a:cs typeface="Times New Roman" panose="02020603050405020304" pitchFamily="18" charset="0"/>
              </a:rPr>
              <a:t>, чтобы подробнее изучить эти вопросы. </a:t>
            </a:r>
            <a:r>
              <a:rPr lang="x-none" sz="1800" i="1" dirty="0">
                <a:effectLst/>
                <a:latin typeface="Calibri" panose="020F0502020204030204" pitchFamily="34" charset="0"/>
                <a:ea typeface="Calibri" panose="020F0502020204030204" pitchFamily="34" charset="0"/>
                <a:cs typeface="Times New Roman" panose="02020603050405020304" pitchFamily="18" charset="0"/>
              </a:rPr>
              <a:t>Обратитесь к участнику</a:t>
            </a:r>
            <a:r>
              <a:rPr lang="ru-RU" sz="1800" b="1" i="0" dirty="0">
                <a:effectLst/>
                <a:latin typeface="Calibri" panose="020F0502020204030204" pitchFamily="34" charset="0"/>
                <a:ea typeface="Calibri" panose="020F0502020204030204" pitchFamily="34" charset="0"/>
                <a:cs typeface="Times New Roman" panose="02020603050405020304" pitchFamily="18" charset="0"/>
              </a:rPr>
              <a:t>,</a:t>
            </a:r>
            <a:r>
              <a:rPr lang="x-none" sz="1800" i="1" dirty="0">
                <a:effectLst/>
                <a:latin typeface="Calibri" panose="020F0502020204030204" pitchFamily="34" charset="0"/>
                <a:ea typeface="Calibri" panose="020F0502020204030204" pitchFamily="34" charset="0"/>
                <a:cs typeface="Times New Roman" panose="02020603050405020304" pitchFamily="18" charset="0"/>
              </a:rPr>
              <a:t> сидящему</a:t>
            </a:r>
            <a:r>
              <a:rPr lang="ru-RU" sz="1800" i="1" dirty="0">
                <a:effectLst/>
                <a:latin typeface="Calibri" panose="020F0502020204030204" pitchFamily="34" charset="0"/>
                <a:ea typeface="Calibri" panose="020F0502020204030204" pitchFamily="34" charset="0"/>
                <a:cs typeface="Times New Roman" panose="02020603050405020304" pitchFamily="18" charset="0"/>
              </a:rPr>
              <a:t> рядом с вами</a:t>
            </a:r>
            <a:r>
              <a:rPr lang="x-none" sz="1800" i="1" dirty="0">
                <a:effectLst/>
                <a:latin typeface="Calibri" panose="020F0502020204030204" pitchFamily="34" charset="0"/>
                <a:ea typeface="Calibri" panose="020F0502020204030204" pitchFamily="34" charset="0"/>
                <a:cs typeface="Times New Roman" panose="02020603050405020304" pitchFamily="18" charset="0"/>
              </a:rPr>
              <a:t>, </a:t>
            </a:r>
            <a:r>
              <a:rPr lang="ru-RU" sz="1800" i="1" dirty="0">
                <a:effectLst/>
                <a:latin typeface="Calibri" panose="020F0502020204030204" pitchFamily="34" charset="0"/>
                <a:ea typeface="Calibri" panose="020F0502020204030204" pitchFamily="34" charset="0"/>
                <a:cs typeface="Times New Roman" panose="02020603050405020304" pitchFamily="18" charset="0"/>
              </a:rPr>
              <a:t>прочтите вместе </a:t>
            </a:r>
            <a:r>
              <a:rPr lang="x-none" sz="1800" i="1" dirty="0">
                <a:effectLst/>
                <a:latin typeface="Calibri" panose="020F0502020204030204" pitchFamily="34" charset="0"/>
                <a:ea typeface="Calibri" panose="020F0502020204030204" pitchFamily="34" charset="0"/>
                <a:cs typeface="Times New Roman" panose="02020603050405020304" pitchFamily="18" charset="0"/>
              </a:rPr>
              <a:t>пример случая</a:t>
            </a:r>
            <a:r>
              <a:rPr lang="ru-RU" sz="1800" i="1" dirty="0">
                <a:effectLst/>
                <a:latin typeface="Calibri" panose="020F0502020204030204" pitchFamily="34" charset="0"/>
                <a:ea typeface="Calibri" panose="020F0502020204030204" pitchFamily="34" charset="0"/>
                <a:cs typeface="Times New Roman" panose="02020603050405020304" pitchFamily="18" charset="0"/>
              </a:rPr>
              <a:t> и </a:t>
            </a:r>
            <a:r>
              <a:rPr lang="x-none" sz="1800" i="1" dirty="0">
                <a:effectLst/>
                <a:latin typeface="Calibri" panose="020F0502020204030204" pitchFamily="34" charset="0"/>
                <a:ea typeface="Calibri" panose="020F0502020204030204" pitchFamily="34" charset="0"/>
                <a:cs typeface="Times New Roman" panose="02020603050405020304" pitchFamily="18" charset="0"/>
              </a:rPr>
              <a:t>используйте</a:t>
            </a:r>
            <a:r>
              <a:rPr lang="ru-RU" sz="1800" i="1" dirty="0">
                <a:effectLst/>
                <a:latin typeface="Calibri" panose="020F0502020204030204" pitchFamily="34" charset="0"/>
                <a:ea typeface="Calibri" panose="020F0502020204030204" pitchFamily="34" charset="0"/>
                <a:cs typeface="Times New Roman" panose="02020603050405020304" pitchFamily="18" charset="0"/>
              </a:rPr>
              <a:t> около 3 минут на обсуждение вопросов на слайде.</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600"/>
              </a:spcBef>
              <a:spcAft>
                <a:spcPts val="0"/>
              </a:spcAft>
              <a:buNone/>
            </a:pPr>
            <a:endParaRPr lang="x-none" b="0" dirty="0"/>
          </a:p>
          <a:p>
            <a:pPr marL="0" marR="0" lvl="0" indent="0" algn="l" defTabSz="914400" rtl="0" eaLnBrk="1" fontAlgn="auto" latinLnBrk="0" hangingPunct="1">
              <a:lnSpc>
                <a:spcPct val="100000"/>
              </a:lnSpc>
              <a:spcBef>
                <a:spcPts val="600"/>
              </a:spcBef>
              <a:spcAft>
                <a:spcPts val="0"/>
              </a:spcAft>
              <a:buClr>
                <a:srgbClr val="000000"/>
              </a:buClr>
              <a:buSzPts val="1400"/>
              <a:buFont typeface="Arial"/>
              <a:buNone/>
              <a:tabLst/>
              <a:defRPr/>
            </a:pPr>
            <a:r>
              <a:rPr lang="x-none" sz="1800" dirty="0">
                <a:effectLst/>
                <a:latin typeface="Calibri" panose="020F0502020204030204" pitchFamily="34" charset="0"/>
                <a:ea typeface="Calibri" panose="020F0502020204030204" pitchFamily="34" charset="0"/>
              </a:rPr>
              <a:t>Дайте участникам около пяти минут на чтение и обсуждение.</a:t>
            </a:r>
            <a:endParaRPr lang="en-US" sz="1800" dirty="0">
              <a:effectLst/>
              <a:latin typeface="Calibri" panose="020F0502020204030204" pitchFamily="34" charset="0"/>
              <a:ea typeface="Calibri" panose="020F0502020204030204" pitchFamily="34" charset="0"/>
            </a:endParaRPr>
          </a:p>
          <a:p>
            <a:pPr marL="0" lvl="0" indent="0" algn="l" rtl="0">
              <a:spcBef>
                <a:spcPts val="600"/>
              </a:spcBef>
              <a:spcAft>
                <a:spcPts val="0"/>
              </a:spcAft>
              <a:buNone/>
            </a:pPr>
            <a:endParaRPr lang="x-none" b="1" i="0" dirty="0"/>
          </a:p>
          <a:p>
            <a:pPr marL="0" marR="0" lvl="0" indent="0" algn="l" defTabSz="914400" rtl="0" eaLnBrk="1" fontAlgn="auto" latinLnBrk="0" hangingPunct="1">
              <a:lnSpc>
                <a:spcPct val="100000"/>
              </a:lnSpc>
              <a:spcBef>
                <a:spcPts val="600"/>
              </a:spcBef>
              <a:spcAft>
                <a:spcPts val="0"/>
              </a:spcAft>
              <a:buClr>
                <a:srgbClr val="000000"/>
              </a:buClr>
              <a:buSzPts val="1400"/>
              <a:buFont typeface="Arial"/>
              <a:buNone/>
              <a:tabLst/>
              <a:defRPr/>
            </a:pPr>
            <a:r>
              <a:rPr lang="x-none" b="1" i="0" dirty="0"/>
              <a:t>Скажите</a:t>
            </a:r>
            <a:r>
              <a:rPr lang="en-US" b="1" i="0" dirty="0"/>
              <a:t>: </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Основываясь на этом примере, считаете ли вы, что подход Бояка соответствует минимальным стандартам индексного тестирования и основным принципам тестирования на ВИЧ? Почему</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да</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или почему «нет»?</a:t>
            </a:r>
            <a:endPar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endParaRPr>
          </a:p>
          <a:p>
            <a:pPr marL="0" marR="0" lvl="0" indent="0" algn="l" defTabSz="914400" rtl="0" eaLnBrk="1" fontAlgn="auto" latinLnBrk="0" hangingPunct="1">
              <a:lnSpc>
                <a:spcPct val="100000"/>
              </a:lnSpc>
              <a:spcBef>
                <a:spcPts val="600"/>
              </a:spcBef>
              <a:spcAft>
                <a:spcPts val="0"/>
              </a:spcAft>
              <a:buClr>
                <a:srgbClr val="000000"/>
              </a:buClr>
              <a:buSzPts val="1400"/>
              <a:buFont typeface="Arial"/>
              <a:buNone/>
              <a:tabLst/>
              <a:defRPr/>
            </a:pPr>
            <a:endParaRPr lang="x-none" sz="1800" i="1"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
                <a:srgbClr val="000000"/>
              </a:buClr>
              <a:buSzPts val="1400"/>
              <a:buFont typeface="Arial"/>
              <a:buNone/>
              <a:tabLst/>
              <a:defRPr/>
            </a:pPr>
            <a:r>
              <a:rPr lang="x-none" sz="1800" dirty="0">
                <a:effectLst/>
                <a:latin typeface="Calibri" panose="020F0502020204030204" pitchFamily="34" charset="0"/>
                <a:ea typeface="Calibri" panose="020F0502020204030204" pitchFamily="34" charset="0"/>
              </a:rPr>
              <a:t>Позвольте участникам ответить на вопрос.</a:t>
            </a:r>
            <a:endParaRPr lang="en-US" sz="1800" dirty="0">
              <a:effectLst/>
              <a:latin typeface="Calibri" panose="020F0502020204030204" pitchFamily="34" charset="0"/>
              <a:ea typeface="Calibri" panose="020F0502020204030204" pitchFamily="34" charset="0"/>
            </a:endParaRPr>
          </a:p>
          <a:p>
            <a:pPr marL="255905">
              <a:spcAft>
                <a:spcPts val="300"/>
              </a:spcAft>
              <a:tabLst>
                <a:tab pos="228600" algn="l"/>
                <a:tab pos="457200" algn="l"/>
              </a:tabLst>
            </a:pPr>
            <a:endParaRPr lang="x-none" sz="1800" b="0" dirty="0">
              <a:effectLst/>
              <a:latin typeface="Calibri" panose="020F0502020204030204" pitchFamily="34" charset="0"/>
              <a:ea typeface="Calibri" panose="020F0502020204030204" pitchFamily="34" charset="0"/>
            </a:endParaRPr>
          </a:p>
          <a:p>
            <a:pPr marL="255905">
              <a:spcAft>
                <a:spcPts val="300"/>
              </a:spcAft>
              <a:tabLst>
                <a:tab pos="228600" algn="l"/>
                <a:tab pos="457200" algn="l"/>
              </a:tabLst>
            </a:pPr>
            <a:r>
              <a:rPr lang="x-none" sz="1800" b="1" dirty="0">
                <a:effectLst/>
                <a:latin typeface="Calibri" panose="020F0502020204030204" pitchFamily="34" charset="0"/>
                <a:ea typeface="Calibri" panose="020F0502020204030204" pitchFamily="34" charset="0"/>
              </a:rPr>
              <a:t>Соображения</a:t>
            </a:r>
            <a:r>
              <a:rPr lang="ru-RU" sz="1800" b="1" dirty="0">
                <a:effectLst/>
                <a:latin typeface="Calibri" panose="020F0502020204030204"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ru-RU" sz="1800" b="0" i="0" u="none" strike="noStrike" cap="none" spc="0" dirty="0">
                <a:solidFill>
                  <a:schemeClr val="dk1"/>
                </a:solidFill>
                <a:effectLst/>
                <a:latin typeface="Calibri" panose="020F0502020204030204" pitchFamily="34" charset="0"/>
                <a:ea typeface="Calibri" panose="020F0502020204030204" pitchFamily="34" charset="0"/>
                <a:cs typeface="Calibri"/>
                <a:sym typeface="Calibri"/>
              </a:rPr>
              <a:t>Бояк выглядит трудолюбивы</a:t>
            </a:r>
            <a:r>
              <a:rPr lang="x-none" sz="1800" b="0" i="0" u="none" strike="noStrike" cap="none" spc="0" dirty="0">
                <a:solidFill>
                  <a:schemeClr val="dk1"/>
                </a:solidFill>
                <a:effectLst/>
                <a:latin typeface="Calibri" panose="020F0502020204030204" pitchFamily="34" charset="0"/>
                <a:ea typeface="Calibri" panose="020F0502020204030204" pitchFamily="34" charset="0"/>
                <a:cs typeface="Calibri"/>
                <a:sym typeface="Calibri"/>
              </a:rPr>
              <a:t>м</a:t>
            </a:r>
            <a:r>
              <a:rPr lang="ru-RU" sz="1800" b="0" i="0" u="none" strike="noStrike" cap="none" spc="0" dirty="0">
                <a:solidFill>
                  <a:schemeClr val="dk1"/>
                </a:solidFill>
                <a:effectLst/>
                <a:latin typeface="Calibri" panose="020F0502020204030204" pitchFamily="34" charset="0"/>
                <a:ea typeface="Calibri" panose="020F0502020204030204" pitchFamily="34" charset="0"/>
                <a:cs typeface="Calibri"/>
                <a:sym typeface="Calibri"/>
              </a:rPr>
              <a:t> консультант</a:t>
            </a:r>
            <a:r>
              <a:rPr lang="x-none" sz="1800" b="0" i="0" u="none" strike="noStrike" cap="none" spc="0" dirty="0">
                <a:solidFill>
                  <a:schemeClr val="dk1"/>
                </a:solidFill>
                <a:effectLst/>
                <a:latin typeface="Calibri" panose="020F0502020204030204" pitchFamily="34" charset="0"/>
                <a:ea typeface="Calibri" panose="020F0502020204030204" pitchFamily="34" charset="0"/>
                <a:cs typeface="Calibri"/>
                <a:sym typeface="Calibri"/>
              </a:rPr>
              <a:t>ом</a:t>
            </a:r>
            <a:r>
              <a:rPr lang="ru-RU" sz="1800" b="0" i="0" u="none" strike="noStrike" cap="none" spc="0" dirty="0">
                <a:solidFill>
                  <a:schemeClr val="dk1"/>
                </a:solidFill>
                <a:effectLst/>
                <a:latin typeface="Calibri" panose="020F0502020204030204" pitchFamily="34" charset="0"/>
                <a:ea typeface="Calibri" panose="020F0502020204030204" pitchFamily="34" charset="0"/>
                <a:cs typeface="Calibri"/>
                <a:sym typeface="Calibri"/>
              </a:rPr>
              <a:t>, который хочет лучшего для своего клиента. Он предложил сделать все возможное, чтобы убедиться, что его клиент в безопасности. Однако, в случае непредвиденного обстоятельства, </a:t>
            </a:r>
            <a:r>
              <a:rPr lang="x-none" sz="1800" b="0" i="0" u="none" strike="noStrike" cap="none" spc="0" dirty="0">
                <a:solidFill>
                  <a:schemeClr val="dk1"/>
                </a:solidFill>
                <a:effectLst/>
                <a:latin typeface="Calibri" panose="020F0502020204030204" pitchFamily="34" charset="0"/>
                <a:ea typeface="Calibri" panose="020F0502020204030204" pitchFamily="34" charset="0"/>
                <a:cs typeface="Calibri"/>
                <a:sym typeface="Calibri"/>
              </a:rPr>
              <a:t>что </a:t>
            </a:r>
            <a:r>
              <a:rPr lang="ru-RU" sz="1800" b="0" i="0" u="none" strike="noStrike" cap="none" spc="0" dirty="0">
                <a:solidFill>
                  <a:schemeClr val="dk1"/>
                </a:solidFill>
                <a:effectLst/>
                <a:latin typeface="Calibri" panose="020F0502020204030204" pitchFamily="34" charset="0"/>
                <a:ea typeface="Calibri" panose="020F0502020204030204" pitchFamily="34" charset="0"/>
                <a:cs typeface="Calibri"/>
                <a:sym typeface="Calibri"/>
              </a:rPr>
              <a:t>именно </a:t>
            </a:r>
            <a:r>
              <a:rPr lang="x-none" sz="1800" b="0" i="0" u="none" strike="noStrike" cap="none" spc="0" dirty="0">
                <a:solidFill>
                  <a:schemeClr val="dk1"/>
                </a:solidFill>
                <a:effectLst/>
                <a:latin typeface="Calibri" panose="020F0502020204030204" pitchFamily="34" charset="0"/>
                <a:ea typeface="Calibri" panose="020F0502020204030204" pitchFamily="34" charset="0"/>
                <a:cs typeface="Calibri"/>
                <a:sym typeface="Calibri"/>
              </a:rPr>
              <a:t>Бояк </a:t>
            </a:r>
            <a:r>
              <a:rPr lang="ru-RU" sz="1800" b="0" i="0" u="none" strike="noStrike" cap="none" spc="0" dirty="0">
                <a:solidFill>
                  <a:schemeClr val="dk1"/>
                </a:solidFill>
                <a:effectLst/>
                <a:latin typeface="Calibri" panose="020F0502020204030204" pitchFamily="34" charset="0"/>
                <a:ea typeface="Calibri" panose="020F0502020204030204" pitchFamily="34" charset="0"/>
                <a:cs typeface="Calibri"/>
                <a:sym typeface="Calibri"/>
              </a:rPr>
              <a:t>не</a:t>
            </a:r>
            <a:r>
              <a:rPr lang="x-none" sz="1800" b="0" i="0" u="none" strike="noStrike" cap="none" spc="0" dirty="0">
                <a:solidFill>
                  <a:schemeClr val="dk1"/>
                </a:solidFill>
                <a:effectLst/>
                <a:latin typeface="Calibri" panose="020F0502020204030204" pitchFamily="34" charset="0"/>
                <a:ea typeface="Calibri" panose="020F0502020204030204" pitchFamily="34" charset="0"/>
                <a:cs typeface="Calibri"/>
                <a:sym typeface="Calibri"/>
              </a:rPr>
              <a:t> сможет контролировать</a:t>
            </a:r>
            <a:r>
              <a:rPr lang="ru-RU" sz="1800" b="0" i="0" u="none" strike="noStrike" cap="none" spc="0" dirty="0">
                <a:solidFill>
                  <a:schemeClr val="dk1"/>
                </a:solidFill>
                <a:effectLst/>
                <a:latin typeface="Calibri" panose="020F0502020204030204" pitchFamily="34" charset="0"/>
                <a:ea typeface="Calibri" panose="020F0502020204030204" pitchFamily="34" charset="0"/>
                <a:cs typeface="Calibri"/>
                <a:sym typeface="Calibri"/>
              </a:rPr>
              <a:t>?  </a:t>
            </a:r>
            <a:endParaRPr lang="en-US" sz="1800" b="0" i="0" u="none" strike="noStrike" cap="none" spc="0" dirty="0">
              <a:solidFill>
                <a:schemeClr val="dk1"/>
              </a:solidFill>
              <a:effectLst/>
              <a:latin typeface="Calibri" panose="020F0502020204030204" pitchFamily="34" charset="0"/>
              <a:ea typeface="Calibri" panose="020F0502020204030204" pitchFamily="34" charset="0"/>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ru-RU" sz="1800" b="0" i="0" u="none" strike="noStrike" cap="none" spc="0" dirty="0">
                <a:solidFill>
                  <a:schemeClr val="dk1"/>
                </a:solidFill>
                <a:effectLst/>
                <a:latin typeface="Calibri" panose="020F0502020204030204" pitchFamily="34" charset="0"/>
                <a:ea typeface="Calibri" panose="020F0502020204030204" pitchFamily="34" charset="0"/>
                <a:cs typeface="Calibri"/>
                <a:sym typeface="Calibri"/>
              </a:rPr>
              <a:t>Хотя этот подход имеет благие намерения, он не полностью ориентирован на желания и потребности клиента и, кроме того, может нанести вред. Клиент гораздо </a:t>
            </a:r>
            <a:r>
              <a:rPr lang="x-none" sz="1800" b="0" i="0" u="none" strike="noStrike" cap="none" spc="0" dirty="0">
                <a:solidFill>
                  <a:schemeClr val="dk1"/>
                </a:solidFill>
                <a:effectLst/>
                <a:latin typeface="Calibri" panose="020F0502020204030204" pitchFamily="34" charset="0"/>
                <a:ea typeface="Calibri" panose="020F0502020204030204" pitchFamily="34" charset="0"/>
                <a:cs typeface="Calibri"/>
                <a:sym typeface="Calibri"/>
              </a:rPr>
              <a:t>лучше может</a:t>
            </a:r>
            <a:r>
              <a:rPr lang="ru-RU" sz="1800" b="0" i="0" u="none" strike="noStrike" cap="none" spc="0" dirty="0">
                <a:solidFill>
                  <a:schemeClr val="dk1"/>
                </a:solidFill>
                <a:effectLst/>
                <a:latin typeface="Calibri" panose="020F0502020204030204" pitchFamily="34" charset="0"/>
                <a:ea typeface="Calibri" panose="020F0502020204030204" pitchFamily="34" charset="0"/>
                <a:cs typeface="Calibri"/>
                <a:sym typeface="Calibri"/>
              </a:rPr>
              <a:t> осознавать риски со стороны своего партнера-мужчины, чем Бояк.</a:t>
            </a:r>
            <a:endParaRPr lang="en-US" sz="1800" b="0" i="0" u="none" strike="noStrike" cap="none" spc="0" dirty="0">
              <a:solidFill>
                <a:schemeClr val="dk1"/>
              </a:solidFill>
              <a:effectLst/>
              <a:latin typeface="Calibri" panose="020F0502020204030204" pitchFamily="34" charset="0"/>
              <a:ea typeface="Calibri" panose="020F0502020204030204" pitchFamily="34" charset="0"/>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ru-RU" sz="1800" b="0" i="0" u="none" strike="noStrike" cap="none" spc="0" dirty="0">
                <a:solidFill>
                  <a:schemeClr val="dk1"/>
                </a:solidFill>
                <a:effectLst/>
                <a:latin typeface="Calibri" panose="020F0502020204030204" pitchFamily="34" charset="0"/>
                <a:ea typeface="Calibri" panose="020F0502020204030204" pitchFamily="34" charset="0"/>
                <a:cs typeface="Calibri"/>
                <a:sym typeface="Calibri"/>
              </a:rPr>
              <a:t>Очень важно, чтобы услуги индексного тестирования были ориентированы на клиента, были добровольными и не принуждающими. </a:t>
            </a:r>
            <a:endParaRPr lang="x-none" sz="1800" b="0" i="0" u="none" strike="noStrike" cap="none" spc="0" dirty="0">
              <a:solidFill>
                <a:schemeClr val="dk1"/>
              </a:solidFill>
              <a:effectLst/>
              <a:latin typeface="Calibri" panose="020F0502020204030204" pitchFamily="34" charset="0"/>
              <a:ea typeface="Calibri" panose="020F0502020204030204" pitchFamily="34" charset="0"/>
              <a:cs typeface="Calibri"/>
              <a:sym typeface="Calibri"/>
            </a:endParaRPr>
          </a:p>
          <a:p>
            <a:pPr marL="342900" lvl="0" indent="-342900" fontAlgn="base">
              <a:spcAft>
                <a:spcPts val="300"/>
              </a:spcAft>
              <a:buClr>
                <a:srgbClr val="E73439"/>
              </a:buClr>
              <a:buFont typeface="Wingdings" panose="05000000000000000000" pitchFamily="2" charset="2"/>
              <a:buChar char=""/>
            </a:pPr>
            <a:endParaRPr lang="en-US" sz="1800" u="none" strike="noStrike" spc="0" dirty="0">
              <a:effectLst/>
              <a:latin typeface="Calibri" panose="020F0502020204030204" pitchFamily="34" charset="0"/>
              <a:ea typeface="Calibri" panose="020F0502020204030204" pitchFamily="34" charset="0"/>
            </a:endParaRPr>
          </a:p>
          <a:p>
            <a:pPr marL="255905">
              <a:spcBef>
                <a:spcPts val="1000"/>
              </a:spcBef>
              <a:spcAft>
                <a:spcPts val="1000"/>
              </a:spcAft>
              <a:tabLst>
                <a:tab pos="228600" algn="l"/>
                <a:tab pos="457200" algn="l"/>
              </a:tabLst>
            </a:pPr>
            <a:r>
              <a:rPr lang="x-none" b="1" dirty="0"/>
              <a:t>Скажите</a:t>
            </a:r>
            <a:r>
              <a:rPr lang="en-US" b="1" dirty="0"/>
              <a:t>: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Что Бояк мог сделать по-другому</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a:t>
            </a:r>
            <a:endParaRPr lang="en-US"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endParaRPr>
          </a:p>
          <a:p>
            <a:pPr marL="0" marR="0" lvl="0" indent="0" algn="l" rtl="0">
              <a:lnSpc>
                <a:spcPct val="100000"/>
              </a:lnSpc>
              <a:spcBef>
                <a:spcPts val="600"/>
              </a:spcBef>
              <a:spcAft>
                <a:spcPts val="0"/>
              </a:spcAft>
              <a:buClr>
                <a:schemeClr val="dk1"/>
              </a:buClr>
              <a:buSzPts val="1200"/>
              <a:buFont typeface="Calibri"/>
              <a:buNone/>
            </a:pPr>
            <a:r>
              <a:rPr lang="ru-RU"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Дайте участникам немного времени, </a:t>
            </a:r>
            <a:r>
              <a:rPr lang="x-none"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выслушайте ответы</a:t>
            </a:r>
            <a:r>
              <a:rPr lang="ru-RU"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и </a:t>
            </a:r>
            <a:r>
              <a:rPr lang="x-none"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отметьте те, которые соответствуют </a:t>
            </a:r>
            <a:r>
              <a:rPr lang="ru-RU"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минимальным стандартам и основным принципам.</a:t>
            </a:r>
            <a:r>
              <a:rPr lang="x-none"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a:t>
            </a:r>
          </a:p>
          <a:p>
            <a:pPr marL="0" marR="0" lvl="0" indent="0" algn="l" rtl="0">
              <a:lnSpc>
                <a:spcPct val="100000"/>
              </a:lnSpc>
              <a:spcBef>
                <a:spcPts val="600"/>
              </a:spcBef>
              <a:spcAft>
                <a:spcPts val="0"/>
              </a:spcAft>
              <a:buClr>
                <a:schemeClr val="dk1"/>
              </a:buClr>
              <a:buSzPts val="1200"/>
              <a:buFont typeface="Calibri"/>
              <a:buNone/>
            </a:pPr>
            <a:endParaRPr lang="x-none" sz="1800" b="0" i="1"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728" name="Google Shape;728;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7" name="Google Shape;737;p42:notes"/>
          <p:cNvSpPr txBox="1">
            <a:spLocks noGrp="1"/>
          </p:cNvSpPr>
          <p:nvPr>
            <p:ph type="body" idx="1"/>
          </p:nvPr>
        </p:nvSpPr>
        <p:spPr>
          <a:xfrm>
            <a:off x="685800" y="4400550"/>
            <a:ext cx="5486400" cy="384048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b="1" dirty="0">
                <a:effectLst/>
                <a:latin typeface="Calibri" panose="020F0502020204030204" pitchFamily="34" charset="0"/>
                <a:ea typeface="Calibri" panose="020F0502020204030204" pitchFamily="34" charset="0"/>
                <a:cs typeface="Times New Roman" panose="02020603050405020304" pitchFamily="18" charset="0"/>
              </a:rPr>
              <a:t>ПРИМЕЧАНИЕ.</a:t>
            </a:r>
            <a:r>
              <a:rPr lang="ru-RU" sz="1800" dirty="0">
                <a:effectLst/>
                <a:latin typeface="Calibri" panose="020F0502020204030204" pitchFamily="34" charset="0"/>
                <a:ea typeface="Calibri" panose="020F0502020204030204" pitchFamily="34" charset="0"/>
                <a:cs typeface="Times New Roman" panose="02020603050405020304" pitchFamily="18" charset="0"/>
              </a:rPr>
              <a:t> Попросите одного из участников прочитать пример на слайде или </a:t>
            </a:r>
            <a:r>
              <a:rPr lang="x-none" sz="1800" dirty="0">
                <a:effectLst/>
                <a:latin typeface="Calibri" panose="020F0502020204030204" pitchFamily="34" charset="0"/>
                <a:ea typeface="Calibri" panose="020F0502020204030204" pitchFamily="34" charset="0"/>
                <a:cs typeface="Times New Roman" panose="02020603050405020304" pitchFamily="18" charset="0"/>
              </a:rPr>
              <a:t>дайте участникам минуту на самостоятельное прочтение</a:t>
            </a:r>
            <a:r>
              <a:rPr lang="ru-RU"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1" dirty="0"/>
              <a:t>Скажите</a:t>
            </a:r>
            <a:r>
              <a:rPr lang="en-US" b="0" dirty="0"/>
              <a:t>: </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Основываясь</a:t>
            </a:r>
            <a:r>
              <a:rPr lang="ru-RU" sz="1800" i="1" dirty="0">
                <a:effectLst/>
                <a:latin typeface="Calibri" panose="020F0502020204030204" pitchFamily="34" charset="0"/>
                <a:ea typeface="Calibri" panose="020F0502020204030204" pitchFamily="34" charset="0"/>
              </a:rPr>
              <a:t> на этом примере, считаете ли вы, что подход Алии соответствует </a:t>
            </a:r>
            <a:r>
              <a:rPr lang="ru-RU" sz="1800" b="1" i="0" dirty="0">
                <a:effectLst/>
                <a:latin typeface="Calibri" panose="020F0502020204030204" pitchFamily="34" charset="0"/>
                <a:ea typeface="Calibri" panose="020F0502020204030204" pitchFamily="34" charset="0"/>
              </a:rPr>
              <a:t>м</a:t>
            </a:r>
            <a:r>
              <a:rPr lang="ru-RU" sz="1800" i="1" dirty="0">
                <a:effectLst/>
                <a:latin typeface="Calibri" panose="020F0502020204030204" pitchFamily="34" charset="0"/>
                <a:ea typeface="Calibri" panose="020F0502020204030204" pitchFamily="34" charset="0"/>
              </a:rPr>
              <a:t>инимальным стандартам индексного тестирования и </a:t>
            </a:r>
            <a:r>
              <a:rPr lang="ru-RU" sz="1800" b="1" i="0" dirty="0">
                <a:effectLst/>
                <a:latin typeface="Calibri" panose="020F0502020204030204" pitchFamily="34" charset="0"/>
                <a:ea typeface="Calibri" panose="020F0502020204030204" pitchFamily="34" charset="0"/>
              </a:rPr>
              <a:t>о</a:t>
            </a:r>
            <a:r>
              <a:rPr lang="ru-RU" sz="1800" i="1" dirty="0">
                <a:effectLst/>
                <a:latin typeface="Calibri" panose="020F0502020204030204" pitchFamily="34" charset="0"/>
                <a:ea typeface="Calibri" panose="020F0502020204030204" pitchFamily="34" charset="0"/>
              </a:rPr>
              <a:t>сновным принципам тестирования на ВИЧ?</a:t>
            </a:r>
            <a:r>
              <a:rPr lang="x-none" sz="1800" i="1" dirty="0">
                <a:effectLst/>
                <a:latin typeface="Calibri" panose="020F0502020204030204" pitchFamily="34" charset="0"/>
                <a:ea typeface="Calibri" panose="020F0502020204030204" pitchFamily="34" charset="0"/>
              </a:rPr>
              <a:t> Почему </a:t>
            </a:r>
            <a:r>
              <a:rPr lang="ru-RU" sz="1800" b="1" i="0" dirty="0">
                <a:effectLst/>
                <a:latin typeface="Calibri" panose="020F0502020204030204" pitchFamily="34" charset="0"/>
                <a:ea typeface="Calibri" panose="020F0502020204030204" pitchFamily="34" charset="0"/>
              </a:rPr>
              <a:t>«</a:t>
            </a:r>
            <a:r>
              <a:rPr lang="x-none" sz="1800" b="1" i="0" dirty="0">
                <a:effectLst/>
                <a:latin typeface="Calibri" panose="020F0502020204030204" pitchFamily="34" charset="0"/>
                <a:ea typeface="Calibri" panose="020F0502020204030204" pitchFamily="34" charset="0"/>
              </a:rPr>
              <a:t>да</a:t>
            </a:r>
            <a:r>
              <a:rPr lang="ru-RU" sz="1800" b="1" i="0" dirty="0">
                <a:effectLst/>
                <a:latin typeface="Calibri" panose="020F0502020204030204" pitchFamily="34" charset="0"/>
                <a:ea typeface="Calibri" panose="020F0502020204030204" pitchFamily="34" charset="0"/>
              </a:rPr>
              <a:t>» </a:t>
            </a:r>
            <a:r>
              <a:rPr lang="ru-RU" sz="1800" i="1" dirty="0">
                <a:effectLst/>
                <a:latin typeface="Calibri" panose="020F0502020204030204" pitchFamily="34" charset="0"/>
                <a:ea typeface="Calibri" panose="020F0502020204030204" pitchFamily="34" charset="0"/>
              </a:rPr>
              <a:t>или почему </a:t>
            </a:r>
            <a:r>
              <a:rPr lang="ru-RU" sz="1800" b="1" i="0" dirty="0">
                <a:effectLst/>
                <a:latin typeface="Calibri" panose="020F0502020204030204" pitchFamily="34" charset="0"/>
                <a:ea typeface="Calibri" panose="020F0502020204030204" pitchFamily="34" charset="0"/>
              </a:rPr>
              <a:t>«нет»? </a:t>
            </a:r>
            <a:endParaRPr lang="en-US" sz="1800" b="1" i="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x-none"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dirty="0">
                <a:effectLst/>
                <a:latin typeface="Calibri" panose="020F0502020204030204" pitchFamily="34" charset="0"/>
                <a:ea typeface="Calibri" panose="020F0502020204030204" pitchFamily="34" charset="0"/>
              </a:rPr>
              <a:t>Позвольте участникам ответить на вопрос.</a:t>
            </a: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x-none" sz="1800" b="1"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b="1" dirty="0">
                <a:effectLst/>
                <a:latin typeface="Calibri" panose="020F0502020204030204" pitchFamily="34" charset="0"/>
                <a:ea typeface="Calibri" panose="020F0502020204030204" pitchFamily="34" charset="0"/>
              </a:rPr>
              <a:t>Соображения</a:t>
            </a:r>
            <a:r>
              <a:rPr lang="ru-RU" sz="1800" b="1" dirty="0">
                <a:effectLst/>
                <a:latin typeface="Calibri" panose="020F0502020204030204"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x-none"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Это довольно сложный вопрос. Кто-то может утверждать, что вознаграждение за направление людей из рискованного окружения ЛЖВ к тестированию на ВИЧ, включая их сексуальных и инъекционных партнеров, допустимо. Однако направление кого-то на тестирование отличается от согласия индекс</a:t>
            </a:r>
            <a:r>
              <a:rPr lang="ru-RU"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a:t>
            </a:r>
            <a:r>
              <a:rPr lang="x-none"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клиента на контакт с его партнерами, которые были подвержены риску передачи ВИЧ. В этом примере подход </a:t>
            </a:r>
            <a:r>
              <a:rPr lang="ru-RU"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Алии</a:t>
            </a:r>
            <a:r>
              <a:rPr lang="x-none"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не полностью соответствует принципу добровольности, непринужденности и непредвзятости, потому что </a:t>
            </a:r>
            <a:r>
              <a:rPr lang="ru-RU"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клиенты</a:t>
            </a:r>
            <a:r>
              <a:rPr lang="x-none"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могут чувствовать определенное давление, связанное с указанием партнеров и риском потерять возможные выгоды, или испытать стигму/осуждение со стороны консультанта или самих себя</a:t>
            </a:r>
            <a:r>
              <a:rPr lang="x-none" sz="1800" dirty="0">
                <a:effectLst/>
                <a:latin typeface="Calibri" panose="020F0502020204030204" pitchFamily="34" charset="0"/>
                <a:ea typeface="DengXian" panose="02010600030101010101" pitchFamily="2" charset="-122"/>
                <a:cs typeface="Arial" panose="020B0604020202020204" pitchFamily="34" charset="0"/>
              </a:rPr>
              <a:t>.</a:t>
            </a:r>
            <a:r>
              <a:rPr lang="x-none" sz="1800" b="1" dirty="0">
                <a:effectLst/>
                <a:latin typeface="Calibri" panose="020F0502020204030204" pitchFamily="34" charset="0"/>
                <a:ea typeface="DengXian" panose="02010600030101010101" pitchFamily="2" charset="-122"/>
                <a:cs typeface="Arial" panose="020B0604020202020204" pitchFamily="34" charset="0"/>
              </a:rPr>
              <a:t> </a:t>
            </a:r>
            <a:endParaRPr b="1" dirty="0"/>
          </a:p>
        </p:txBody>
      </p:sp>
      <p:sp>
        <p:nvSpPr>
          <p:cNvPr id="738" name="Google Shape;738;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1" i="0" dirty="0"/>
              <a:t>Скажите</a:t>
            </a:r>
            <a:r>
              <a:rPr lang="en-US" b="1" i="0" dirty="0"/>
              <a:t>: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Вот несколько примеров того, что клиент мог бы сказать или прочитать и подписать, что означало бы согласие,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данное провайдеру услуг на контакт</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со своим партнером по</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методу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к</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онтракт”</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или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п</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рямой контакт” (активное направление)</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a:t>
            </a:r>
            <a:endParaRPr lang="en-US"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0" lvl="0" indent="0" algn="l" rtl="0">
              <a:spcBef>
                <a:spcPts val="0"/>
              </a:spcBef>
              <a:spcAft>
                <a:spcPts val="0"/>
              </a:spcAft>
              <a:buNone/>
            </a:pPr>
            <a:endParaRPr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dirty="0">
                <a:effectLst/>
                <a:latin typeface="Calibri" panose="020F0502020204030204" pitchFamily="34" charset="0"/>
                <a:ea typeface="Calibri" panose="020F0502020204030204" pitchFamily="34" charset="0"/>
              </a:rPr>
              <a:t>Попросите одного из участников прочитать первый абзац на слайде, а затем попросите другого участника прочитать второй. </a:t>
            </a:r>
            <a:endParaRPr lang="x-none"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x-none" sz="1800" dirty="0">
                <a:effectLst/>
                <a:latin typeface="Calibri" panose="020F0502020204030204" pitchFamily="34" charset="0"/>
                <a:ea typeface="DengXian" panose="02010600030101010101" pitchFamily="2" charset="-122"/>
                <a:cs typeface="Arial" panose="020B0604020202020204" pitchFamily="34" charset="0"/>
              </a:rPr>
              <a:t>Спросите участников, есть ли у них вопросы.</a:t>
            </a:r>
            <a:endParaRPr i="0" dirty="0"/>
          </a:p>
        </p:txBody>
      </p:sp>
      <p:sp>
        <p:nvSpPr>
          <p:cNvPr id="746" name="Google Shape;746;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b="1" dirty="0">
                <a:effectLst/>
                <a:latin typeface="Calibri" panose="020F0502020204030204" pitchFamily="34" charset="0"/>
                <a:ea typeface="Calibri" panose="020F0502020204030204" pitchFamily="34" charset="0"/>
                <a:cs typeface="Times New Roman" panose="02020603050405020304" pitchFamily="18" charset="0"/>
              </a:rPr>
              <a:t>ПРИМЕЧАНИЕ</a:t>
            </a: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перед тем, как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перейти к пунктам в слайде</a:t>
            </a:r>
            <a:r>
              <a:rPr lang="ru-RU"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задайте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прописанный</a:t>
            </a:r>
            <a:r>
              <a:rPr lang="ru-RU"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ниже вопрос. Затем просмотрите пункты на слайде, если они еще не обсуждались на этом занятии</a:t>
            </a:r>
            <a:r>
              <a:rPr lang="ru-RU"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1" i="0" dirty="0"/>
              <a:t>Скажите</a:t>
            </a:r>
            <a:r>
              <a:rPr lang="en-US" i="1" dirty="0"/>
              <a:t>: </a:t>
            </a:r>
            <a:r>
              <a:rPr lang="ru-RU" sz="1800" i="1" dirty="0">
                <a:effectLst/>
                <a:latin typeface="Calibri" panose="020F0502020204030204" pitchFamily="34" charset="0"/>
                <a:ea typeface="Calibri" panose="020F0502020204030204" pitchFamily="34" charset="0"/>
              </a:rPr>
              <a:t>Что мы имеем в виду, </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когда говорим, что услуги индекс-</a:t>
            </a:r>
            <a:r>
              <a:rPr lang="ru-RU" sz="1800" b="0" i="1" u="none" strike="noStrike" cap="none" dirty="0" err="1">
                <a:solidFill>
                  <a:schemeClr val="dk1"/>
                </a:solidFill>
                <a:effectLst/>
                <a:latin typeface="Calibri" panose="020F0502020204030204" pitchFamily="34" charset="0"/>
                <a:ea typeface="Calibri" panose="020F0502020204030204" pitchFamily="34" charset="0"/>
                <a:cs typeface="Calibri"/>
                <a:sym typeface="Calibri"/>
              </a:rPr>
              <a:t>тестировани</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я</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должны быть добровольными и не принуждающими?</a:t>
            </a:r>
            <a:endPar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dirty="0">
                <a:effectLst/>
                <a:latin typeface="Calibri" panose="020F0502020204030204" pitchFamily="34" charset="0"/>
                <a:ea typeface="Calibri" panose="020F0502020204030204" pitchFamily="34" charset="0"/>
              </a:rPr>
              <a:t>Дайте участникам время дать</a:t>
            </a:r>
            <a:r>
              <a:rPr lang="x-none" sz="1800" dirty="0">
                <a:effectLst/>
                <a:latin typeface="Calibri" panose="020F0502020204030204" pitchFamily="34" charset="0"/>
                <a:ea typeface="Calibri" panose="020F0502020204030204" pitchFamily="34" charset="0"/>
              </a:rPr>
              <a:t> свои</a:t>
            </a:r>
            <a:r>
              <a:rPr lang="ru-RU" sz="1800" dirty="0">
                <a:effectLst/>
                <a:latin typeface="Calibri" panose="020F0502020204030204" pitchFamily="34" charset="0"/>
                <a:ea typeface="Calibri" panose="020F0502020204030204" pitchFamily="34" charset="0"/>
              </a:rPr>
              <a:t> ответы. Затем продвигайте </a:t>
            </a:r>
            <a:r>
              <a:rPr lang="x-none" sz="1800" dirty="0">
                <a:effectLst/>
                <a:latin typeface="Calibri" panose="020F0502020204030204" pitchFamily="34" charset="0"/>
                <a:ea typeface="Calibri" panose="020F0502020204030204" pitchFamily="34" charset="0"/>
              </a:rPr>
              <a:t>пункты на слайде и останавливайтесь на тех пунктах, которые</a:t>
            </a:r>
            <a:r>
              <a:rPr lang="ru-RU" sz="1800" dirty="0">
                <a:effectLst/>
                <a:latin typeface="Calibri" panose="020F0502020204030204" pitchFamily="34" charset="0"/>
                <a:ea typeface="Calibri" panose="020F0502020204030204" pitchFamily="34" charset="0"/>
              </a:rPr>
              <a:t> еще не обсуждались.</a:t>
            </a:r>
            <a:endParaRPr lang="en-US"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i="0" dirty="0"/>
          </a:p>
          <a:p>
            <a:pPr marL="0" lvl="0" indent="0" algn="l" rtl="0">
              <a:spcBef>
                <a:spcPts val="0"/>
              </a:spcBef>
              <a:spcAft>
                <a:spcPts val="0"/>
              </a:spcAft>
              <a:buNone/>
            </a:pPr>
            <a:r>
              <a:rPr lang="x-none" b="1" i="0" dirty="0"/>
              <a:t>Скажите</a:t>
            </a:r>
            <a:r>
              <a:rPr lang="en-US" b="1" i="0" dirty="0"/>
              <a:t>:</a:t>
            </a:r>
            <a:r>
              <a:rPr lang="ru-RU" b="1" i="0" dirty="0"/>
              <a:t> </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Важно, чтобы индексное тестирование было ориентировано на клиента и было сосредоточено на потребностях и безопасности этого человека, его или ее партнера (-</a:t>
            </a:r>
            <a:r>
              <a:rPr lang="ru-RU" sz="1800" b="0" i="1" u="none" strike="noStrike" cap="none" dirty="0" err="1">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ов</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и детей.</a:t>
            </a:r>
            <a:br>
              <a:rPr lang="x-none" sz="1800" i="1" dirty="0">
                <a:effectLst/>
                <a:latin typeface="Calibri" panose="020F0502020204030204" pitchFamily="34" charset="0"/>
                <a:ea typeface="DengXian" panose="02010600030101010101" pitchFamily="2" charset="-122"/>
                <a:cs typeface="Arial" panose="020B0604020202020204" pitchFamily="34" charset="0"/>
              </a:rPr>
            </a:br>
            <a:endParaRPr lang="en-US" i="1" dirty="0"/>
          </a:p>
          <a:p>
            <a:pPr marL="0" marR="0" lvl="0" indent="0" algn="l" rtl="0">
              <a:lnSpc>
                <a:spcPct val="100000"/>
              </a:lnSpc>
              <a:spcBef>
                <a:spcPts val="0"/>
              </a:spcBef>
              <a:spcAft>
                <a:spcPts val="0"/>
              </a:spcAft>
              <a:buClr>
                <a:srgbClr val="000000"/>
              </a:buClr>
              <a:buSzPts val="1400"/>
              <a:buFont typeface="Arial"/>
              <a:buNone/>
            </a:pPr>
            <a:r>
              <a:rPr lang="ru-RU" sz="1200" b="0" i="1" u="none" strike="noStrike" cap="none" dirty="0">
                <a:solidFill>
                  <a:schemeClr val="dk1"/>
                </a:solidFill>
                <a:latin typeface="Calibri"/>
                <a:cs typeface="Calibri"/>
                <a:sym typeface="Calibri"/>
              </a:rPr>
              <a:t>Кроме того, ни при каких обстоятельствах нельзя отказывать клиентам в предоставлении услуг, а также нельзя принуждать клиентов к тому, чтобы они называли имена партнеров из-за опасений, что им будет отказано в услугах.</a:t>
            </a:r>
            <a:endParaRPr sz="1200" b="0" i="1" u="none" strike="noStrike" cap="none" dirty="0">
              <a:solidFill>
                <a:schemeClr val="dk1"/>
              </a:solidFill>
              <a:latin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ru-RU" sz="1200" b="0" i="1" u="none" strike="noStrike" cap="none" dirty="0">
                <a:solidFill>
                  <a:schemeClr val="dk1"/>
                </a:solidFill>
                <a:latin typeface="Calibri"/>
                <a:cs typeface="Calibri"/>
                <a:sym typeface="Calibri"/>
              </a:rPr>
              <a:t>Клиенты также должны быть проинформированы о том, что они могут отказаться от участия в индексном тестировании в любое время.</a:t>
            </a:r>
            <a:endParaRPr lang="x-none" sz="1200" b="0" i="1" u="none" strike="noStrike" cap="none" dirty="0">
              <a:solidFill>
                <a:schemeClr val="dk1"/>
              </a:solidFill>
              <a:latin typeface="Calibri"/>
              <a:cs typeface="Calibri"/>
              <a:sym typeface="Calibri"/>
            </a:endParaRPr>
          </a:p>
          <a:p>
            <a:pPr marL="0" lvl="0" indent="0" algn="l" rtl="0">
              <a:spcBef>
                <a:spcPts val="0"/>
              </a:spcBef>
              <a:spcAft>
                <a:spcPts val="0"/>
              </a:spcAft>
              <a:buNone/>
            </a:pPr>
            <a:endParaRPr lang="x-none" sz="1200" b="0" i="0" u="none" strike="noStrike" cap="none" dirty="0">
              <a:solidFill>
                <a:schemeClr val="dk1"/>
              </a:solidFill>
              <a:latin typeface="Calibri"/>
              <a:cs typeface="Calibri"/>
              <a:sym typeface="Calibri"/>
            </a:endParaRPr>
          </a:p>
          <a:p>
            <a:pPr marL="0" lvl="0" indent="0" algn="l" rtl="0">
              <a:spcBef>
                <a:spcPts val="0"/>
              </a:spcBef>
              <a:spcAft>
                <a:spcPts val="0"/>
              </a:spcAft>
              <a:buNone/>
            </a:pPr>
            <a:r>
              <a:rPr lang="ru-RU" sz="1200" b="0" i="0" u="none" strike="noStrike" cap="none" dirty="0">
                <a:solidFill>
                  <a:schemeClr val="dk1"/>
                </a:solidFill>
                <a:latin typeface="Calibri"/>
                <a:cs typeface="Calibri"/>
                <a:sym typeface="Calibri"/>
              </a:rPr>
              <a:t>Всем прошедшим тестирование ЛЖВ, включая индексных клиентов, должны быть предоставлены все доступные услуги по профилактике, уходу и лечению в связи с ВИЧ, независимо от того, предоставляют ли они подробную информацию о своих партнерах или нет</a:t>
            </a:r>
            <a:r>
              <a:rPr lang="ru-RU" dirty="0"/>
              <a:t>.</a:t>
            </a:r>
            <a:endParaRPr i="1" dirty="0"/>
          </a:p>
        </p:txBody>
      </p:sp>
      <p:sp>
        <p:nvSpPr>
          <p:cNvPr id="757" name="Google Shape;757;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p45:notes"/>
          <p:cNvSpPr txBox="1">
            <a:spLocks noGrp="1"/>
          </p:cNvSpPr>
          <p:nvPr>
            <p:ph type="body" idx="1"/>
          </p:nvPr>
        </p:nvSpPr>
        <p:spPr>
          <a:xfrm>
            <a:off x="685800" y="4400550"/>
            <a:ext cx="5486400" cy="438912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x-none" b="1" dirty="0"/>
              <a:t>Скажите</a:t>
            </a:r>
            <a:r>
              <a:rPr lang="en-US" b="0" dirty="0"/>
              <a:t>: </a:t>
            </a:r>
            <a:r>
              <a:rPr lang="ru-RU" sz="1800" i="1" dirty="0">
                <a:effectLst/>
                <a:latin typeface="Calibri" panose="020F0502020204030204" pitchFamily="34" charset="0"/>
                <a:ea typeface="DengXian" panose="02010600030101010101" pitchFamily="2" charset="-122"/>
                <a:cs typeface="Arial" panose="020B0604020202020204" pitchFamily="34" charset="0"/>
              </a:rPr>
              <a:t>Вернитесь к своим парам, </a:t>
            </a:r>
            <a:r>
              <a:rPr lang="x-none" sz="1800" i="1" dirty="0">
                <a:effectLst/>
                <a:latin typeface="Calibri" panose="020F0502020204030204" pitchFamily="34" charset="0"/>
                <a:ea typeface="DengXian" panose="02010600030101010101" pitchFamily="2" charset="-122"/>
                <a:cs typeface="Arial" panose="020B0604020202020204" pitchFamily="34" charset="0"/>
              </a:rPr>
              <a:t>прочитайте еще один пример</a:t>
            </a:r>
            <a:r>
              <a:rPr lang="ru-RU" sz="1800" i="1" dirty="0">
                <a:effectLst/>
                <a:latin typeface="Calibri" panose="020F0502020204030204" pitchFamily="34" charset="0"/>
                <a:ea typeface="DengXian" panose="02010600030101010101" pitchFamily="2" charset="-122"/>
                <a:cs typeface="Arial" panose="020B0604020202020204" pitchFamily="34" charset="0"/>
              </a:rPr>
              <a:t> и </a:t>
            </a:r>
            <a:r>
              <a:rPr lang="x-none" sz="1800" i="1" dirty="0">
                <a:effectLst/>
                <a:latin typeface="Calibri" panose="020F0502020204030204" pitchFamily="34" charset="0"/>
                <a:ea typeface="DengXian" panose="02010600030101010101" pitchFamily="2" charset="-122"/>
                <a:cs typeface="Arial" panose="020B0604020202020204" pitchFamily="34" charset="0"/>
              </a:rPr>
              <a:t>в течение</a:t>
            </a:r>
            <a:r>
              <a:rPr lang="ru-RU" sz="1800" i="1" dirty="0">
                <a:effectLst/>
                <a:latin typeface="Calibri" panose="020F0502020204030204" pitchFamily="34" charset="0"/>
                <a:ea typeface="DengXian" panose="02010600030101010101" pitchFamily="2" charset="-122"/>
                <a:cs typeface="Arial" panose="020B0604020202020204" pitchFamily="34" charset="0"/>
              </a:rPr>
              <a:t> 3 минут </a:t>
            </a:r>
            <a:r>
              <a:rPr lang="x-none" sz="1800" i="1" dirty="0">
                <a:effectLst/>
                <a:latin typeface="Calibri" panose="020F0502020204030204" pitchFamily="34" charset="0"/>
                <a:ea typeface="DengXian" panose="02010600030101010101" pitchFamily="2" charset="-122"/>
                <a:cs typeface="Arial" panose="020B0604020202020204" pitchFamily="34" charset="0"/>
              </a:rPr>
              <a:t>обсудите </a:t>
            </a:r>
            <a:r>
              <a:rPr lang="ru-RU" sz="1800" i="1" dirty="0">
                <a:effectLst/>
                <a:latin typeface="Calibri" panose="020F0502020204030204" pitchFamily="34" charset="0"/>
                <a:ea typeface="DengXian" panose="02010600030101010101" pitchFamily="2" charset="-122"/>
                <a:cs typeface="Arial" panose="020B0604020202020204" pitchFamily="34" charset="0"/>
              </a:rPr>
              <a:t>вопрос</a:t>
            </a:r>
            <a:r>
              <a:rPr lang="x-none" sz="1800" i="1" dirty="0">
                <a:effectLst/>
                <a:latin typeface="Calibri" panose="020F0502020204030204" pitchFamily="34" charset="0"/>
                <a:ea typeface="DengXian" panose="02010600030101010101" pitchFamily="2" charset="-122"/>
                <a:cs typeface="Arial" panose="020B0604020202020204" pitchFamily="34" charset="0"/>
              </a:rPr>
              <a:t>ы, показанные</a:t>
            </a:r>
            <a:r>
              <a:rPr lang="ru-RU" sz="1800" i="1" dirty="0">
                <a:effectLst/>
                <a:latin typeface="Calibri" panose="020F0502020204030204" pitchFamily="34" charset="0"/>
                <a:ea typeface="DengXian" panose="02010600030101010101" pitchFamily="2" charset="-122"/>
                <a:cs typeface="Arial" panose="020B0604020202020204" pitchFamily="34" charset="0"/>
              </a:rPr>
              <a:t> на слайде</a:t>
            </a:r>
            <a:r>
              <a:rPr lang="x-none" sz="1800" i="1" dirty="0">
                <a:effectLst/>
                <a:latin typeface="Calibri" panose="020F0502020204030204" pitchFamily="34" charset="0"/>
                <a:ea typeface="DengXian" panose="02010600030101010101" pitchFamily="2" charset="-122"/>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x-none"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dirty="0">
                <a:effectLst/>
                <a:latin typeface="Calibri" panose="020F0502020204030204" pitchFamily="34" charset="0"/>
                <a:ea typeface="Calibri" panose="020F0502020204030204" pitchFamily="34" charset="0"/>
              </a:rPr>
              <a:t>Дайте группам 5 минут на это задание. </a:t>
            </a:r>
            <a:endParaRPr lang="en-US"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b="0"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1" i="0" dirty="0"/>
              <a:t>Скажите</a:t>
            </a:r>
            <a:r>
              <a:rPr lang="en-US" b="1" i="0" dirty="0"/>
              <a:t>: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Прочитав</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пример, считаете ли вы, что действия Даны соответствуют минимальным стандартам индексного тестирования и основным принципам тестирования на ВИЧ? Почему</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a:t>
            </a:r>
            <a:r>
              <a:rPr lang="x-none" sz="1800" b="1"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да</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или почему «</a:t>
            </a:r>
            <a:r>
              <a:rPr lang="ru-RU" sz="1800" b="1"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нет</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a:t>
            </a:r>
            <a:endParaRPr lang="en-US"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x-none"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dirty="0">
                <a:effectLst/>
                <a:latin typeface="Calibri" panose="020F0502020204030204" pitchFamily="34" charset="0"/>
                <a:ea typeface="Calibri" panose="020F0502020204030204" pitchFamily="34" charset="0"/>
              </a:rPr>
              <a:t>Позвольте участникам дать свои ответы.</a:t>
            </a:r>
            <a:endParaRPr lang="en-US"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b="1" dirty="0">
                <a:effectLst/>
                <a:latin typeface="Calibri" panose="020F0502020204030204" pitchFamily="34" charset="0"/>
                <a:ea typeface="Calibri" panose="020F0502020204030204" pitchFamily="34" charset="0"/>
              </a:rPr>
              <a:t>Соображения</a:t>
            </a:r>
            <a:r>
              <a:rPr lang="ru-RU" sz="1800" b="1" dirty="0">
                <a:effectLst/>
                <a:latin typeface="Calibri" panose="020F0502020204030204"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Дана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определенно</a:t>
            </a:r>
            <a:r>
              <a:rPr lang="ru-RU"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хочет заботиться о своих клиентах и друзьях, а также способствовать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снижению</a:t>
            </a:r>
            <a:r>
              <a:rPr lang="ru-RU"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передачи ВИЧ в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со</a:t>
            </a:r>
            <a:r>
              <a:rPr lang="ru-RU"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обществе. Она права, когда беспокоится о здоровье и благополучии подруги. Но какой может быть потенциальный вред, если она сообщит этой молодой женщине  о том, что парень, возможно,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инфицировал</a:t>
            </a:r>
            <a:r>
              <a:rPr lang="ru-RU"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ее ВИЧ? Что если парень решит каким-то образом навредить подруге</a:t>
            </a:r>
            <a:r>
              <a:rPr lang="ru-RU" sz="1800" dirty="0">
                <a:effectLst/>
                <a:latin typeface="Calibri" panose="020F0502020204030204"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1" dirty="0"/>
              <a:t>Скажите</a:t>
            </a:r>
            <a:r>
              <a:rPr lang="en-US" b="1" dirty="0"/>
              <a:t>: </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Что могла сделать Дана по-другому</a:t>
            </a:r>
            <a:r>
              <a:rPr lang="ru-RU" sz="1800" i="1" dirty="0">
                <a:effectLst/>
                <a:latin typeface="Calibri" panose="020F0502020204030204"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x-none" sz="1800" dirty="0">
              <a:effectLst/>
              <a:latin typeface="Calibri" panose="020F0502020204030204" pitchFamily="34" charset="0"/>
              <a:ea typeface="DengXian" panose="02010600030101010101" pitchFamily="2" charset="-122"/>
              <a:cs typeface="Arial" panose="020B0604020202020204" pitchFamily="34" charset="0"/>
            </a:endParaRPr>
          </a:p>
          <a:p>
            <a:pPr marL="0" lvl="0" indent="0" algn="l" rtl="0">
              <a:spcBef>
                <a:spcPts val="0"/>
              </a:spcBef>
              <a:spcAft>
                <a:spcPts val="0"/>
              </a:spcAft>
              <a:buNone/>
            </a:pPr>
            <a:r>
              <a:rPr lang="ru-RU" sz="1800" dirty="0">
                <a:effectLst/>
                <a:latin typeface="Calibri" panose="020F0502020204030204" pitchFamily="34" charset="0"/>
                <a:ea typeface="DengXian" panose="02010600030101010101" pitchFamily="2" charset="-122"/>
                <a:cs typeface="Arial" panose="020B0604020202020204" pitchFamily="34" charset="0"/>
              </a:rPr>
              <a:t>Дайте участникам немного времени, </a:t>
            </a:r>
            <a:r>
              <a:rPr lang="x-none" sz="1800" dirty="0">
                <a:effectLst/>
                <a:latin typeface="Calibri" panose="020F0502020204030204" pitchFamily="34" charset="0"/>
                <a:ea typeface="DengXian" panose="02010600030101010101" pitchFamily="2" charset="-122"/>
                <a:cs typeface="Arial" panose="020B0604020202020204" pitchFamily="34" charset="0"/>
              </a:rPr>
              <a:t>выслушайте ответы</a:t>
            </a:r>
            <a:r>
              <a:rPr lang="ru-RU" sz="1800" dirty="0">
                <a:effectLst/>
                <a:latin typeface="Calibri" panose="020F0502020204030204" pitchFamily="34" charset="0"/>
                <a:ea typeface="DengXian" panose="02010600030101010101" pitchFamily="2" charset="-122"/>
                <a:cs typeface="Arial" panose="020B0604020202020204" pitchFamily="34" charset="0"/>
              </a:rPr>
              <a:t> и </a:t>
            </a:r>
            <a:r>
              <a:rPr lang="x-none" sz="1800" dirty="0">
                <a:effectLst/>
                <a:latin typeface="Calibri" panose="020F0502020204030204" pitchFamily="34" charset="0"/>
                <a:ea typeface="DengXian" panose="02010600030101010101" pitchFamily="2" charset="-122"/>
                <a:cs typeface="Arial" panose="020B0604020202020204" pitchFamily="34" charset="0"/>
              </a:rPr>
              <a:t>отметьте те, которые соответствуют </a:t>
            </a:r>
            <a:r>
              <a:rPr lang="ru-RU" sz="1800" b="1" i="1" dirty="0">
                <a:effectLst/>
                <a:latin typeface="Calibri" panose="020F0502020204030204" pitchFamily="34" charset="0"/>
                <a:ea typeface="DengXian" panose="02010600030101010101" pitchFamily="2" charset="-122"/>
                <a:cs typeface="Arial" panose="020B0604020202020204" pitchFamily="34" charset="0"/>
              </a:rPr>
              <a:t>м</a:t>
            </a:r>
            <a:r>
              <a:rPr lang="ru-RU" sz="1800" dirty="0">
                <a:effectLst/>
                <a:latin typeface="Calibri" panose="020F0502020204030204" pitchFamily="34" charset="0"/>
                <a:ea typeface="DengXian" panose="02010600030101010101" pitchFamily="2" charset="-122"/>
                <a:cs typeface="Arial" panose="020B0604020202020204" pitchFamily="34" charset="0"/>
              </a:rPr>
              <a:t>инимальным стандартам и </a:t>
            </a:r>
            <a:r>
              <a:rPr lang="ru-RU" sz="1800" b="1" i="1" dirty="0">
                <a:effectLst/>
                <a:latin typeface="Calibri" panose="020F0502020204030204" pitchFamily="34" charset="0"/>
                <a:ea typeface="DengXian" panose="02010600030101010101" pitchFamily="2" charset="-122"/>
                <a:cs typeface="Arial" panose="020B0604020202020204" pitchFamily="34" charset="0"/>
              </a:rPr>
              <a:t>о</a:t>
            </a:r>
            <a:r>
              <a:rPr lang="ru-RU" sz="1800" dirty="0">
                <a:effectLst/>
                <a:latin typeface="Calibri" panose="020F0502020204030204" pitchFamily="34" charset="0"/>
                <a:ea typeface="DengXian" panose="02010600030101010101" pitchFamily="2" charset="-122"/>
                <a:cs typeface="Arial" panose="020B0604020202020204" pitchFamily="34" charset="0"/>
              </a:rPr>
              <a:t>сновным принципам.</a:t>
            </a:r>
            <a:endParaRPr lang="x-none"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766" name="Google Shape;766;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p46:notes"/>
          <p:cNvSpPr txBox="1">
            <a:spLocks noGrp="1"/>
          </p:cNvSpPr>
          <p:nvPr>
            <p:ph type="body" idx="1"/>
          </p:nvPr>
        </p:nvSpPr>
        <p:spPr>
          <a:xfrm>
            <a:off x="377190" y="4400550"/>
            <a:ext cx="5897880" cy="458343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b="1" dirty="0">
                <a:effectLst/>
                <a:latin typeface="Calibri" panose="020F0502020204030204" pitchFamily="34" charset="0"/>
                <a:ea typeface="Calibri" panose="020F0502020204030204" pitchFamily="34" charset="0"/>
                <a:cs typeface="Times New Roman" panose="02020603050405020304" pitchFamily="18" charset="0"/>
              </a:rPr>
              <a:t>ПРИМЕЧАНИЕ:</a:t>
            </a:r>
            <a:r>
              <a:rPr lang="x-none" sz="1800" dirty="0">
                <a:effectLst/>
                <a:latin typeface="Calibri" panose="020F0502020204030204" pitchFamily="34" charset="0"/>
                <a:ea typeface="Calibri" panose="020F0502020204030204" pitchFamily="34" charset="0"/>
                <a:cs typeface="Times New Roman" panose="02020603050405020304" pitchFamily="18" charset="0"/>
              </a:rPr>
              <a:t> </a:t>
            </a:r>
            <a:r>
              <a:rPr lang="ru-RU" sz="1800" dirty="0">
                <a:effectLst/>
                <a:latin typeface="Calibri" panose="020F0502020204030204" pitchFamily="34" charset="0"/>
                <a:ea typeface="Calibri" panose="020F0502020204030204" pitchFamily="34" charset="0"/>
                <a:cs typeface="Times New Roman" panose="02020603050405020304" pitchFamily="18" charset="0"/>
              </a:rPr>
              <a:t>перед тем, как </a:t>
            </a:r>
            <a:r>
              <a:rPr lang="x-none" sz="1800" dirty="0">
                <a:effectLst/>
                <a:latin typeface="Calibri" panose="020F0502020204030204" pitchFamily="34" charset="0"/>
                <a:ea typeface="Calibri" panose="020F0502020204030204" pitchFamily="34" charset="0"/>
                <a:cs typeface="Times New Roman" panose="02020603050405020304" pitchFamily="18" charset="0"/>
              </a:rPr>
              <a:t>перейти к пунктам в слайде</a:t>
            </a:r>
            <a:r>
              <a:rPr lang="ru-RU" sz="1800" dirty="0">
                <a:effectLst/>
                <a:latin typeface="Calibri" panose="020F0502020204030204" pitchFamily="34" charset="0"/>
                <a:ea typeface="Calibri" panose="020F0502020204030204" pitchFamily="34" charset="0"/>
                <a:cs typeface="Times New Roman" panose="02020603050405020304" pitchFamily="18" charset="0"/>
              </a:rPr>
              <a:t>, задайте </a:t>
            </a:r>
            <a:r>
              <a:rPr lang="x-none" sz="1800" b="1" i="1">
                <a:effectLst/>
                <a:latin typeface="Calibri" panose="020F0502020204030204" pitchFamily="34" charset="0"/>
                <a:ea typeface="Calibri" panose="020F0502020204030204" pitchFamily="34" charset="0"/>
                <a:cs typeface="Times New Roman" panose="02020603050405020304" pitchFamily="18" charset="0"/>
              </a:rPr>
              <a:t>прописанный </a:t>
            </a:r>
            <a:r>
              <a:rPr lang="ru-RU" sz="1800" b="1" i="1" dirty="0">
                <a:effectLst/>
                <a:latin typeface="Calibri" panose="020F0502020204030204" pitchFamily="34" charset="0"/>
                <a:ea typeface="Calibri" panose="020F0502020204030204" pitchFamily="34" charset="0"/>
                <a:cs typeface="Times New Roman" panose="02020603050405020304" pitchFamily="18" charset="0"/>
              </a:rPr>
              <a:t>ниже вопрос.</a:t>
            </a:r>
            <a:r>
              <a:rPr lang="ru-RU" sz="1800" dirty="0">
                <a:effectLst/>
                <a:latin typeface="Calibri" panose="020F0502020204030204" pitchFamily="34" charset="0"/>
                <a:ea typeface="Calibri" panose="020F0502020204030204" pitchFamily="34" charset="0"/>
                <a:cs typeface="Times New Roman" panose="02020603050405020304" pitchFamily="18" charset="0"/>
              </a:rPr>
              <a:t> Затем просмотрите пункты на этом слайде, если они еще не обсуждались на этом занятии.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300"/>
              </a:spcBef>
              <a:spcAft>
                <a:spcPts val="0"/>
              </a:spcAft>
              <a:buClr>
                <a:srgbClr val="000000"/>
              </a:buClr>
              <a:buSzPts val="1400"/>
              <a:buFont typeface="Arial"/>
              <a:buNone/>
              <a:tabLst/>
              <a:defRPr/>
            </a:pPr>
            <a:r>
              <a:rPr lang="x-none" sz="1000" b="1" i="0" dirty="0"/>
              <a:t>Скажите</a:t>
            </a:r>
            <a:r>
              <a:rPr lang="en-US" sz="1000" i="0" dirty="0"/>
              <a:t>:</a:t>
            </a:r>
            <a:r>
              <a:rPr lang="en-US" sz="1000" i="1" dirty="0"/>
              <a:t> </a:t>
            </a:r>
            <a:r>
              <a:rPr lang="ru-RU" sz="1800" i="1" dirty="0">
                <a:effectLst/>
                <a:latin typeface="Calibri" panose="020F0502020204030204" pitchFamily="34" charset="0"/>
                <a:ea typeface="Calibri" panose="020F0502020204030204" pitchFamily="34" charset="0"/>
              </a:rPr>
              <a:t>Что мы имеем в виду, когда говорим, что услуги должны быть конфиденциальными?</a:t>
            </a:r>
            <a:br>
              <a:rPr lang="x-none" sz="1800" i="1" dirty="0">
                <a:effectLst/>
                <a:latin typeface="Calibri" panose="020F0502020204030204" pitchFamily="34" charset="0"/>
                <a:ea typeface="Calibri" panose="020F0502020204030204" pitchFamily="34" charset="0"/>
              </a:rPr>
            </a:b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300"/>
              </a:spcBef>
              <a:spcAft>
                <a:spcPts val="0"/>
              </a:spcAft>
              <a:buClr>
                <a:srgbClr val="000000"/>
              </a:buClr>
              <a:buSzPts val="1400"/>
              <a:buFont typeface="Arial"/>
              <a:buNone/>
              <a:tabLst/>
              <a:defRPr/>
            </a:pPr>
            <a:r>
              <a:rPr lang="ru-RU" sz="1800" dirty="0">
                <a:effectLst/>
                <a:latin typeface="Calibri" panose="020F0502020204030204" pitchFamily="34" charset="0"/>
                <a:ea typeface="Calibri" panose="020F0502020204030204" pitchFamily="34" charset="0"/>
              </a:rPr>
              <a:t>Дайте участникам время </a:t>
            </a:r>
            <a:r>
              <a:rPr lang="ru-RU" sz="1800" b="1" i="1" dirty="0">
                <a:effectLst/>
                <a:latin typeface="Calibri" panose="020F0502020204030204" pitchFamily="34" charset="0"/>
                <a:ea typeface="Calibri" panose="020F0502020204030204" pitchFamily="34" charset="0"/>
              </a:rPr>
              <a:t>огласить</a:t>
            </a:r>
            <a:r>
              <a:rPr lang="x-none" sz="1800">
                <a:effectLst/>
                <a:latin typeface="Calibri" panose="020F0502020204030204" pitchFamily="34" charset="0"/>
                <a:ea typeface="Calibri" panose="020F0502020204030204" pitchFamily="34" charset="0"/>
              </a:rPr>
              <a:t> </a:t>
            </a:r>
            <a:r>
              <a:rPr lang="x-none" sz="1800" dirty="0">
                <a:effectLst/>
                <a:latin typeface="Calibri" panose="020F0502020204030204" pitchFamily="34" charset="0"/>
                <a:ea typeface="Calibri" panose="020F0502020204030204" pitchFamily="34" charset="0"/>
              </a:rPr>
              <a:t>свои</a:t>
            </a:r>
            <a:r>
              <a:rPr lang="ru-RU" sz="1800" dirty="0">
                <a:effectLst/>
                <a:latin typeface="Calibri" panose="020F0502020204030204" pitchFamily="34" charset="0"/>
                <a:ea typeface="Calibri" panose="020F0502020204030204" pitchFamily="34" charset="0"/>
              </a:rPr>
              <a:t> ответы. Затем продвигайте </a:t>
            </a:r>
            <a:r>
              <a:rPr lang="x-none" sz="1800" dirty="0">
                <a:effectLst/>
                <a:latin typeface="Calibri" panose="020F0502020204030204" pitchFamily="34" charset="0"/>
                <a:ea typeface="Calibri" panose="020F0502020204030204" pitchFamily="34" charset="0"/>
              </a:rPr>
              <a:t>пункты на слайде </a:t>
            </a:r>
            <a:r>
              <a:rPr lang="x-none" sz="1800">
                <a:effectLst/>
                <a:latin typeface="Calibri" panose="020F0502020204030204" pitchFamily="34" charset="0"/>
                <a:ea typeface="Calibri" panose="020F0502020204030204" pitchFamily="34" charset="0"/>
              </a:rPr>
              <a:t>и </a:t>
            </a:r>
            <a:r>
              <a:rPr lang="x-none" sz="1800" b="1" i="1">
                <a:effectLst/>
                <a:latin typeface="Calibri" panose="020F0502020204030204" pitchFamily="34" charset="0"/>
                <a:ea typeface="Calibri" panose="020F0502020204030204" pitchFamily="34" charset="0"/>
              </a:rPr>
              <a:t>сообщ</a:t>
            </a:r>
            <a:r>
              <a:rPr lang="ru-RU" sz="1800" b="1" i="1" dirty="0" err="1">
                <a:effectLst/>
                <a:latin typeface="Calibri" panose="020F0502020204030204" pitchFamily="34" charset="0"/>
                <a:ea typeface="Calibri" panose="020F0502020204030204" pitchFamily="34" charset="0"/>
              </a:rPr>
              <a:t>ите</a:t>
            </a:r>
            <a:r>
              <a:rPr lang="ru-RU" sz="1800" b="1" i="1" dirty="0">
                <a:effectLst/>
                <a:latin typeface="Calibri" panose="020F0502020204030204" pitchFamily="34" charset="0"/>
                <a:ea typeface="Calibri" panose="020F0502020204030204" pitchFamily="34" charset="0"/>
              </a:rPr>
              <a:t> о </a:t>
            </a:r>
            <a:r>
              <a:rPr lang="x-none" sz="1800">
                <a:effectLst/>
                <a:latin typeface="Calibri" panose="020F0502020204030204" pitchFamily="34" charset="0"/>
                <a:ea typeface="Calibri" panose="020F0502020204030204" pitchFamily="34" charset="0"/>
              </a:rPr>
              <a:t>прописанн</a:t>
            </a:r>
            <a:r>
              <a:rPr lang="ru-RU" sz="1800" dirty="0">
                <a:effectLst/>
                <a:latin typeface="Calibri" panose="020F0502020204030204" pitchFamily="34" charset="0"/>
                <a:ea typeface="Calibri" panose="020F0502020204030204" pitchFamily="34" charset="0"/>
              </a:rPr>
              <a:t>ом</a:t>
            </a:r>
            <a:r>
              <a:rPr lang="x-none" sz="1800">
                <a:effectLst/>
                <a:latin typeface="Calibri" panose="020F0502020204030204" pitchFamily="34" charset="0"/>
                <a:ea typeface="Calibri" panose="020F0502020204030204" pitchFamily="34" charset="0"/>
              </a:rPr>
              <a:t> </a:t>
            </a:r>
            <a:r>
              <a:rPr lang="x-none" sz="1800" dirty="0">
                <a:effectLst/>
                <a:latin typeface="Calibri" panose="020F0502020204030204" pitchFamily="34" charset="0"/>
                <a:ea typeface="Calibri" panose="020F0502020204030204" pitchFamily="34" charset="0"/>
              </a:rPr>
              <a:t>ниже</a:t>
            </a:r>
            <a:r>
              <a:rPr lang="ru-RU" sz="1800" dirty="0">
                <a:effectLst/>
                <a:latin typeface="Calibri" panose="020F0502020204030204"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a:p>
            <a:pPr marL="0" lvl="0" indent="0" algn="l" rtl="0">
              <a:spcBef>
                <a:spcPts val="300"/>
              </a:spcBef>
              <a:spcAft>
                <a:spcPts val="0"/>
              </a:spcAft>
              <a:buNone/>
            </a:pPr>
            <a:endParaRPr lang="en-US" sz="1000" i="0" dirty="0"/>
          </a:p>
          <a:p>
            <a:pPr marL="0" marR="0" lvl="0" indent="0" algn="l" defTabSz="914400" rtl="0" eaLnBrk="1" fontAlgn="auto" latinLnBrk="0" hangingPunct="1">
              <a:lnSpc>
                <a:spcPct val="100000"/>
              </a:lnSpc>
              <a:spcBef>
                <a:spcPts val="300"/>
              </a:spcBef>
              <a:spcAft>
                <a:spcPts val="0"/>
              </a:spcAft>
              <a:buClr>
                <a:srgbClr val="000000"/>
              </a:buClr>
              <a:buSzPts val="1400"/>
              <a:buFont typeface="Arial"/>
              <a:buNone/>
              <a:tabLst/>
              <a:defRPr/>
            </a:pPr>
            <a:r>
              <a:rPr lang="x-none" sz="1000" b="1" i="0" dirty="0"/>
              <a:t>Скажите</a:t>
            </a:r>
            <a:r>
              <a:rPr lang="en-US" sz="1000" b="1" i="0" dirty="0"/>
              <a:t>: </a:t>
            </a:r>
            <a:r>
              <a:rPr lang="ru-RU" sz="1800" i="1" dirty="0">
                <a:effectLst/>
                <a:latin typeface="Calibri" panose="020F0502020204030204" pitchFamily="34" charset="0"/>
                <a:ea typeface="Calibri" panose="020F0502020204030204" pitchFamily="34" charset="0"/>
              </a:rPr>
              <a:t>Конфиденциальность означает защиту личной информации. Важно отметить, что конфиденциальность распространяется не только на индекс</a:t>
            </a:r>
            <a:r>
              <a:rPr lang="ru-RU" sz="1800" b="1" i="0" dirty="0">
                <a:effectLst/>
                <a:latin typeface="Calibri" panose="020F0502020204030204" pitchFamily="34" charset="0"/>
                <a:ea typeface="Calibri" panose="020F0502020204030204" pitchFamily="34" charset="0"/>
              </a:rPr>
              <a:t>-</a:t>
            </a:r>
            <a:r>
              <a:rPr lang="ru-RU" sz="1800" i="1" dirty="0">
                <a:effectLst/>
                <a:latin typeface="Calibri" panose="020F0502020204030204" pitchFamily="34" charset="0"/>
                <a:ea typeface="Calibri" panose="020F0502020204030204" pitchFamily="34" charset="0"/>
              </a:rPr>
              <a:t>клиента, но и на всех указанных партнеров или детей.</a:t>
            </a:r>
            <a:endParaRPr lang="en-US" sz="1800" dirty="0">
              <a:effectLst/>
              <a:latin typeface="Calibri" panose="020F0502020204030204" pitchFamily="34" charset="0"/>
              <a:ea typeface="Calibri" panose="020F0502020204030204" pitchFamily="34" charset="0"/>
            </a:endParaRPr>
          </a:p>
          <a:p>
            <a:pPr marL="0" lvl="0" indent="0" algn="l" rtl="0">
              <a:spcBef>
                <a:spcPts val="300"/>
              </a:spcBef>
              <a:spcAft>
                <a:spcPts val="0"/>
              </a:spcAft>
              <a:buNone/>
            </a:pPr>
            <a:endParaRPr lang="x-none" sz="1000" i="1" dirty="0"/>
          </a:p>
          <a:p>
            <a:pPr marL="0" marR="0" lvl="0" indent="0" algn="l" defTabSz="914400" rtl="0" eaLnBrk="1" fontAlgn="auto" latinLnBrk="0" hangingPunct="1">
              <a:lnSpc>
                <a:spcPct val="100000"/>
              </a:lnSpc>
              <a:spcBef>
                <a:spcPts val="300"/>
              </a:spcBef>
              <a:spcAft>
                <a:spcPts val="0"/>
              </a:spcAft>
              <a:buClr>
                <a:srgbClr val="000000"/>
              </a:buClr>
              <a:buSzPts val="1400"/>
              <a:buFont typeface="Arial"/>
              <a:buNone/>
              <a:tabLst/>
              <a:defRPr/>
            </a:pPr>
            <a:r>
              <a:rPr lang="ru-RU" sz="1800" i="1" dirty="0">
                <a:effectLst/>
                <a:latin typeface="Calibri" panose="020F0502020204030204" pitchFamily="34" charset="0"/>
                <a:ea typeface="Calibri" panose="020F0502020204030204" pitchFamily="34" charset="0"/>
              </a:rPr>
              <a:t>Как </a:t>
            </a:r>
            <a:r>
              <a:rPr lang="x-none" sz="1800" i="1" dirty="0">
                <a:effectLst/>
                <a:latin typeface="Calibri" panose="020F0502020204030204" pitchFamily="34" charset="0"/>
                <a:ea typeface="Calibri" panose="020F0502020204030204" pitchFamily="34" charset="0"/>
              </a:rPr>
              <a:t>провайдеры</a:t>
            </a:r>
            <a:r>
              <a:rPr lang="ru-RU" sz="1800" i="1" dirty="0">
                <a:effectLst/>
                <a:latin typeface="Calibri" panose="020F0502020204030204" pitchFamily="34" charset="0"/>
                <a:ea typeface="Calibri" panose="020F0502020204030204" pitchFamily="34" charset="0"/>
              </a:rPr>
              <a:t> услуг (</a:t>
            </a:r>
            <a:r>
              <a:rPr lang="x-none" sz="1800" i="1" dirty="0">
                <a:effectLst/>
                <a:latin typeface="Calibri" panose="020F0502020204030204" pitchFamily="34" charset="0"/>
                <a:ea typeface="Calibri" panose="020F0502020204030204" pitchFamily="34" charset="0"/>
              </a:rPr>
              <a:t>весь</a:t>
            </a:r>
            <a:r>
              <a:rPr lang="ru-RU" sz="1800" i="1" dirty="0">
                <a:effectLst/>
                <a:latin typeface="Calibri" panose="020F0502020204030204" pitchFamily="34" charset="0"/>
                <a:ea typeface="Calibri" panose="020F0502020204030204" pitchFamily="34" charset="0"/>
              </a:rPr>
              <a:t> персонал, работающий </a:t>
            </a:r>
            <a:r>
              <a:rPr lang="x-none" sz="1800" i="1" dirty="0">
                <a:effectLst/>
                <a:latin typeface="Calibri" panose="020F0502020204030204" pitchFamily="34" charset="0"/>
                <a:ea typeface="Calibri" panose="020F0502020204030204" pitchFamily="34" charset="0"/>
              </a:rPr>
              <a:t>в организациях</a:t>
            </a:r>
            <a:r>
              <a:rPr lang="ru-RU" sz="1800" i="1" dirty="0">
                <a:effectLst/>
                <a:latin typeface="Calibri" panose="020F0502020204030204" pitchFamily="34" charset="0"/>
                <a:ea typeface="Calibri" panose="020F0502020204030204" pitchFamily="34" charset="0"/>
              </a:rPr>
              <a:t>, предлагающих индексное тестирование), мы также должны гарантировать, что имена индекс-клиентов никогда не сообщаются</a:t>
            </a:r>
            <a:r>
              <a:rPr lang="x-none" sz="1800" i="1" dirty="0">
                <a:effectLst/>
                <a:latin typeface="Calibri" panose="020F0502020204030204" pitchFamily="34" charset="0"/>
                <a:ea typeface="Calibri" panose="020F0502020204030204" pitchFamily="34" charset="0"/>
              </a:rPr>
              <a:t> их</a:t>
            </a:r>
            <a:r>
              <a:rPr lang="ru-RU" sz="1800" i="1" dirty="0">
                <a:effectLst/>
                <a:latin typeface="Calibri" panose="020F0502020204030204" pitchFamily="34" charset="0"/>
                <a:ea typeface="Calibri" panose="020F0502020204030204" pitchFamily="34" charset="0"/>
              </a:rPr>
              <a:t> партнерам, и что ВИЧ-статус партнера никогда не сообщается </a:t>
            </a:r>
            <a:r>
              <a:rPr lang="ru-RU" sz="1800" b="0" i="1" dirty="0">
                <a:effectLst/>
                <a:latin typeface="Calibri" panose="020F0502020204030204" pitchFamily="34" charset="0"/>
                <a:ea typeface="Calibri" panose="020F0502020204030204" pitchFamily="34" charset="0"/>
              </a:rPr>
              <a:t>индекс-клиент</a:t>
            </a:r>
            <a:r>
              <a:rPr lang="x-none" sz="1800" i="1" dirty="0">
                <a:effectLst/>
                <a:latin typeface="Calibri" panose="020F0502020204030204" pitchFamily="34" charset="0"/>
                <a:ea typeface="Calibri" panose="020F0502020204030204" pitchFamily="34" charset="0"/>
              </a:rPr>
              <a:t>у</a:t>
            </a:r>
            <a:r>
              <a:rPr lang="ru-RU" sz="1800" i="1" dirty="0">
                <a:effectLst/>
                <a:latin typeface="Calibri" panose="020F0502020204030204" pitchFamily="34" charset="0"/>
                <a:ea typeface="Calibri" panose="020F0502020204030204" pitchFamily="34" charset="0"/>
              </a:rPr>
              <a:t> (если только согласие не получено от </a:t>
            </a:r>
            <a:r>
              <a:rPr lang="x-none" sz="1800" i="1" dirty="0">
                <a:effectLst/>
                <a:latin typeface="Calibri" panose="020F0502020204030204" pitchFamily="34" charset="0"/>
                <a:ea typeface="Calibri" panose="020F0502020204030204" pitchFamily="34" charset="0"/>
              </a:rPr>
              <a:t>обеих </a:t>
            </a:r>
            <a:r>
              <a:rPr lang="ru-RU" sz="1800" i="1" dirty="0">
                <a:effectLst/>
                <a:latin typeface="Calibri" panose="020F0502020204030204" pitchFamily="34" charset="0"/>
                <a:ea typeface="Calibri" panose="020F0502020204030204" pitchFamily="34" charset="0"/>
              </a:rPr>
              <a:t>сторон).</a:t>
            </a:r>
            <a:endParaRPr lang="en-US" sz="1800" dirty="0">
              <a:effectLst/>
              <a:latin typeface="Calibri" panose="020F0502020204030204" pitchFamily="34" charset="0"/>
              <a:ea typeface="Calibri" panose="020F0502020204030204" pitchFamily="34" charset="0"/>
            </a:endParaRPr>
          </a:p>
          <a:p>
            <a:pPr marL="0" lvl="0" indent="0" algn="l" rtl="0">
              <a:spcBef>
                <a:spcPts val="300"/>
              </a:spcBef>
              <a:spcAft>
                <a:spcPts val="0"/>
              </a:spcAft>
              <a:buNone/>
            </a:pPr>
            <a:endParaRPr lang="x-none" sz="1000" i="1" dirty="0"/>
          </a:p>
          <a:p>
            <a:pPr marL="0" marR="0" lvl="0" indent="0" algn="l" defTabSz="914400" rtl="0" eaLnBrk="1" fontAlgn="auto" latinLnBrk="0" hangingPunct="1">
              <a:lnSpc>
                <a:spcPct val="100000"/>
              </a:lnSpc>
              <a:spcBef>
                <a:spcPts val="300"/>
              </a:spcBef>
              <a:spcAft>
                <a:spcPts val="0"/>
              </a:spcAft>
              <a:buClr>
                <a:srgbClr val="000000"/>
              </a:buClr>
              <a:buSzPts val="1400"/>
              <a:buFont typeface="Arial"/>
              <a:buNone/>
              <a:tabLst/>
              <a:defRPr/>
            </a:pPr>
            <a:r>
              <a:rPr lang="ru-RU" sz="1800" i="1" dirty="0">
                <a:effectLst/>
                <a:latin typeface="Calibri" panose="020F0502020204030204" pitchFamily="34" charset="0"/>
                <a:ea typeface="Calibri" panose="020F0502020204030204" pitchFamily="34" charset="0"/>
              </a:rPr>
              <a:t>Как мы можем гарантировать, что это произойдет?</a:t>
            </a:r>
            <a:endParaRPr lang="en-US" sz="1800" dirty="0">
              <a:effectLst/>
              <a:latin typeface="Calibri" panose="020F0502020204030204" pitchFamily="34" charset="0"/>
              <a:ea typeface="Calibri" panose="020F0502020204030204" pitchFamily="34" charset="0"/>
            </a:endParaRPr>
          </a:p>
          <a:p>
            <a:pPr marL="0" lvl="0" indent="0" algn="l" rtl="0">
              <a:spcBef>
                <a:spcPts val="300"/>
              </a:spcBef>
              <a:spcAft>
                <a:spcPts val="0"/>
              </a:spcAft>
              <a:buNone/>
            </a:pPr>
            <a:endParaRPr lang="x-none" sz="1000" i="0" dirty="0"/>
          </a:p>
          <a:p>
            <a:pPr marL="0" marR="0" lvl="0" indent="0" algn="l" defTabSz="914400" rtl="0" eaLnBrk="1" fontAlgn="auto" latinLnBrk="0" hangingPunct="1">
              <a:lnSpc>
                <a:spcPct val="100000"/>
              </a:lnSpc>
              <a:spcBef>
                <a:spcPts val="300"/>
              </a:spcBef>
              <a:spcAft>
                <a:spcPts val="0"/>
              </a:spcAft>
              <a:buClr>
                <a:srgbClr val="000000"/>
              </a:buClr>
              <a:buSzPts val="1400"/>
              <a:buFont typeface="Arial"/>
              <a:buNone/>
              <a:tabLst/>
              <a:defRPr/>
            </a:pPr>
            <a:r>
              <a:rPr lang="x-none" sz="1800" dirty="0">
                <a:effectLst/>
                <a:latin typeface="Calibri" panose="020F0502020204030204" pitchFamily="34" charset="0"/>
                <a:ea typeface="Calibri" panose="020F0502020204030204" pitchFamily="34" charset="0"/>
              </a:rPr>
              <a:t>Позвольте участникам дать свои ответы.</a:t>
            </a:r>
            <a:endParaRPr lang="en-US" sz="1800" dirty="0">
              <a:effectLst/>
              <a:latin typeface="Calibri" panose="020F0502020204030204" pitchFamily="34" charset="0"/>
              <a:ea typeface="Calibri" panose="020F0502020204030204" pitchFamily="34" charset="0"/>
            </a:endParaRPr>
          </a:p>
          <a:p>
            <a:pPr marL="0" lvl="0" indent="0" algn="l" rtl="0">
              <a:spcBef>
                <a:spcPts val="300"/>
              </a:spcBef>
              <a:spcAft>
                <a:spcPts val="0"/>
              </a:spcAft>
              <a:buNone/>
            </a:pPr>
            <a:endParaRPr sz="1000" dirty="0"/>
          </a:p>
          <a:p>
            <a:pPr marL="0" marR="0" lvl="0" indent="0" algn="l" defTabSz="914400" rtl="0" eaLnBrk="1" fontAlgn="auto" latinLnBrk="0" hangingPunct="1">
              <a:lnSpc>
                <a:spcPct val="100000"/>
              </a:lnSpc>
              <a:spcBef>
                <a:spcPts val="300"/>
              </a:spcBef>
              <a:spcAft>
                <a:spcPts val="0"/>
              </a:spcAft>
              <a:buClr>
                <a:srgbClr val="000000"/>
              </a:buClr>
              <a:buSzPts val="1400"/>
              <a:buFont typeface="Arial"/>
              <a:buNone/>
              <a:tabLst/>
              <a:defRPr/>
            </a:pPr>
            <a:r>
              <a:rPr lang="x-none" sz="1000" b="1" dirty="0"/>
              <a:t>Скажите</a:t>
            </a:r>
            <a:r>
              <a:rPr lang="en-US" sz="1000" dirty="0"/>
              <a:t>: </a:t>
            </a:r>
            <a:r>
              <a:rPr lang="ru-RU" sz="1800" i="1" dirty="0">
                <a:effectLst/>
                <a:latin typeface="Calibri" panose="020F0502020204030204" pitchFamily="34" charset="0"/>
                <a:ea typeface="Calibri" panose="020F0502020204030204" pitchFamily="34" charset="0"/>
              </a:rPr>
              <a:t>Все программы должны </a:t>
            </a:r>
            <a:r>
              <a:rPr lang="x-none" sz="1800" i="1" dirty="0">
                <a:effectLst/>
                <a:latin typeface="Calibri" panose="020F0502020204030204" pitchFamily="34" charset="0"/>
                <a:ea typeface="Calibri" panose="020F0502020204030204" pitchFamily="34" charset="0"/>
              </a:rPr>
              <a:t>создать условия по </a:t>
            </a:r>
            <a:r>
              <a:rPr lang="ru-RU" sz="1800" i="1" dirty="0">
                <a:effectLst/>
                <a:latin typeface="Calibri" panose="020F0502020204030204" pitchFamily="34" charset="0"/>
                <a:ea typeface="Calibri" panose="020F0502020204030204" pitchFamily="34" charset="0"/>
              </a:rPr>
              <a:t>защит</a:t>
            </a:r>
            <a:r>
              <a:rPr lang="x-none" sz="1800" i="1" dirty="0">
                <a:effectLst/>
                <a:latin typeface="Calibri" panose="020F0502020204030204" pitchFamily="34" charset="0"/>
                <a:ea typeface="Calibri" panose="020F0502020204030204" pitchFamily="34" charset="0"/>
              </a:rPr>
              <a:t>е</a:t>
            </a:r>
            <a:r>
              <a:rPr lang="ru-RU" sz="1800" i="1" dirty="0">
                <a:effectLst/>
                <a:latin typeface="Calibri" panose="020F0502020204030204" pitchFamily="34" charset="0"/>
                <a:ea typeface="Calibri" panose="020F0502020204030204" pitchFamily="34" charset="0"/>
              </a:rPr>
              <a:t> конфиденциальности</a:t>
            </a:r>
            <a:r>
              <a:rPr lang="x-none" sz="1800" i="1" dirty="0">
                <a:effectLst/>
                <a:latin typeface="Calibri" panose="020F0502020204030204" pitchFamily="34" charset="0"/>
                <a:ea typeface="Calibri" panose="020F0502020204030204" pitchFamily="34" charset="0"/>
              </a:rPr>
              <a:t> еще</a:t>
            </a:r>
            <a:r>
              <a:rPr lang="ru-RU" sz="1800" i="1" dirty="0">
                <a:effectLst/>
                <a:latin typeface="Calibri" panose="020F0502020204030204" pitchFamily="34" charset="0"/>
                <a:ea typeface="Calibri" panose="020F0502020204030204" pitchFamily="34" charset="0"/>
              </a:rPr>
              <a:t> до запуска </a:t>
            </a:r>
            <a:r>
              <a:rPr lang="x-none" sz="1800" i="1" dirty="0">
                <a:effectLst/>
                <a:latin typeface="Calibri" panose="020F0502020204030204" pitchFamily="34" charset="0"/>
                <a:ea typeface="Calibri" panose="020F0502020204030204" pitchFamily="34" charset="0"/>
              </a:rPr>
              <a:t>услуги</a:t>
            </a:r>
            <a:r>
              <a:rPr lang="ru-RU" sz="1800" i="1" dirty="0">
                <a:effectLst/>
                <a:latin typeface="Calibri" panose="020F0502020204030204" pitchFamily="34" charset="0"/>
                <a:ea typeface="Calibri" panose="020F0502020204030204" pitchFamily="34" charset="0"/>
              </a:rPr>
              <a:t> индексного тестирования. Сюда могут входить особые политики, стандартные рабочие процедуры, включая меры по хранению информации о клиентах, и процедуры реагирования на нарушения конфиденциальности (которые могут включать, среди прочего, правовые и/или дисциплинарные меры).</a:t>
            </a:r>
            <a:endParaRPr lang="en-US" sz="1800" dirty="0">
              <a:effectLst/>
              <a:latin typeface="Calibri" panose="020F0502020204030204" pitchFamily="34" charset="0"/>
              <a:ea typeface="Calibri" panose="020F0502020204030204" pitchFamily="34" charset="0"/>
            </a:endParaRPr>
          </a:p>
          <a:p>
            <a:pPr marL="0" lvl="0" indent="0" algn="l" rtl="0">
              <a:spcBef>
                <a:spcPts val="300"/>
              </a:spcBef>
              <a:spcAft>
                <a:spcPts val="0"/>
              </a:spcAft>
              <a:buNone/>
            </a:pPr>
            <a:endParaRPr lang="x-none" sz="1000" i="1" dirty="0"/>
          </a:p>
          <a:p>
            <a:pPr marL="0" marR="0" lvl="0" indent="0" algn="l" defTabSz="914400" rtl="0" eaLnBrk="1" fontAlgn="auto" latinLnBrk="0" hangingPunct="1">
              <a:lnSpc>
                <a:spcPct val="100000"/>
              </a:lnSpc>
              <a:spcBef>
                <a:spcPts val="300"/>
              </a:spcBef>
              <a:spcAft>
                <a:spcPts val="0"/>
              </a:spcAft>
              <a:buClr>
                <a:srgbClr val="000000"/>
              </a:buClr>
              <a:buSzPts val="1400"/>
              <a:buFont typeface="Arial"/>
              <a:buNone/>
              <a:tabLst/>
              <a:defRPr/>
            </a:pPr>
            <a:r>
              <a:rPr lang="x-none" sz="1800" i="1" dirty="0">
                <a:effectLst/>
                <a:latin typeface="Calibri" panose="020F0502020204030204" pitchFamily="34" charset="0"/>
                <a:ea typeface="Calibri" panose="020F0502020204030204" pitchFamily="34" charset="0"/>
              </a:rPr>
              <a:t>Во время</a:t>
            </a:r>
            <a:r>
              <a:rPr lang="ru-RU" sz="1800" i="1" dirty="0">
                <a:effectLst/>
                <a:latin typeface="Calibri" panose="020F0502020204030204" pitchFamily="34" charset="0"/>
                <a:ea typeface="Calibri" panose="020F0502020204030204" pitchFamily="34" charset="0"/>
              </a:rPr>
              <a:t> получения информированного согласия на услуги индексного тестирования</a:t>
            </a:r>
            <a:r>
              <a:rPr lang="x-none" sz="1800" i="1" dirty="0">
                <a:effectLst/>
                <a:latin typeface="Calibri" panose="020F0502020204030204" pitchFamily="34" charset="0"/>
                <a:ea typeface="Calibri" panose="020F0502020204030204" pitchFamily="34" charset="0"/>
              </a:rPr>
              <a:t>,</a:t>
            </a:r>
            <a:r>
              <a:rPr lang="ru-RU" sz="1800" i="1" dirty="0">
                <a:effectLst/>
                <a:latin typeface="Calibri" panose="020F0502020204030204" pitchFamily="34" charset="0"/>
                <a:ea typeface="Calibri" panose="020F0502020204030204" pitchFamily="34" charset="0"/>
              </a:rPr>
              <a:t> провайдерам</a:t>
            </a:r>
            <a:r>
              <a:rPr lang="x-none" sz="1800" i="1" dirty="0">
                <a:effectLst/>
                <a:latin typeface="Calibri" panose="020F0502020204030204" pitchFamily="34" charset="0"/>
                <a:ea typeface="Calibri" panose="020F0502020204030204" pitchFamily="34" charset="0"/>
              </a:rPr>
              <a:t> услуг</a:t>
            </a:r>
            <a:r>
              <a:rPr lang="ru-RU" sz="1800" i="1" dirty="0">
                <a:effectLst/>
                <a:latin typeface="Calibri" panose="020F0502020204030204" pitchFamily="34" charset="0"/>
                <a:ea typeface="Calibri" panose="020F0502020204030204" pitchFamily="34" charset="0"/>
              </a:rPr>
              <a:t> необходимо </a:t>
            </a:r>
            <a:r>
              <a:rPr lang="x-none" sz="1800" i="1" dirty="0">
                <a:effectLst/>
                <a:latin typeface="Calibri" panose="020F0502020204030204" pitchFamily="34" charset="0"/>
                <a:ea typeface="Calibri" panose="020F0502020204030204" pitchFamily="34" charset="0"/>
              </a:rPr>
              <a:t>обсуждать с клиентами</a:t>
            </a:r>
            <a:r>
              <a:rPr lang="ru-RU" sz="1800" i="1" dirty="0">
                <a:effectLst/>
                <a:latin typeface="Calibri" panose="020F0502020204030204" pitchFamily="34" charset="0"/>
                <a:ea typeface="Calibri" panose="020F0502020204030204" pitchFamily="34" charset="0"/>
              </a:rPr>
              <a:t> потенциальный риск непреднамеренного раскрытия</a:t>
            </a:r>
            <a:r>
              <a:rPr lang="x-none" sz="1800" i="1" dirty="0">
                <a:effectLst/>
                <a:latin typeface="Calibri" panose="020F0502020204030204" pitchFamily="34" charset="0"/>
                <a:ea typeface="Calibri" panose="020F0502020204030204" pitchFamily="34" charset="0"/>
              </a:rPr>
              <a:t> их</a:t>
            </a:r>
            <a:r>
              <a:rPr lang="ru-RU" sz="1800" i="1" dirty="0">
                <a:effectLst/>
                <a:latin typeface="Calibri" panose="020F0502020204030204" pitchFamily="34" charset="0"/>
                <a:ea typeface="Calibri" panose="020F0502020204030204" pitchFamily="34" charset="0"/>
              </a:rPr>
              <a:t> личности.</a:t>
            </a:r>
            <a:endParaRPr lang="en-US" sz="1800" dirty="0">
              <a:effectLst/>
              <a:latin typeface="Calibri" panose="020F0502020204030204" pitchFamily="34" charset="0"/>
              <a:ea typeface="Calibri" panose="020F0502020204030204" pitchFamily="34" charset="0"/>
            </a:endParaRPr>
          </a:p>
          <a:p>
            <a:pPr marL="342900" lvl="0" indent="-342900" fontAlgn="base">
              <a:spcAft>
                <a:spcPts val="300"/>
              </a:spcAft>
              <a:buClr>
                <a:srgbClr val="E73439"/>
              </a:buClr>
              <a:buFont typeface="Wingdings" panose="05000000000000000000" pitchFamily="2" charset="2"/>
              <a:buChar char=""/>
            </a:pPr>
            <a:r>
              <a:rPr lang="ru-RU" sz="1800" i="1" u="none" strike="noStrike" spc="0" dirty="0">
                <a:effectLst/>
                <a:latin typeface="Calibri" panose="020F0502020204030204" pitchFamily="34" charset="0"/>
                <a:ea typeface="Calibri" panose="020F0502020204030204" pitchFamily="34" charset="0"/>
              </a:rPr>
              <a:t>По возможности, имена контактов, не являющихся биологическими детьми (</a:t>
            </a:r>
            <a:r>
              <a:rPr lang="x-none" sz="1800" i="1" u="none" strike="noStrike" spc="0" dirty="0">
                <a:effectLst/>
                <a:latin typeface="Calibri" panose="020F0502020204030204" pitchFamily="34" charset="0"/>
                <a:ea typeface="Calibri" panose="020F0502020204030204" pitchFamily="34" charset="0"/>
              </a:rPr>
              <a:t>сексуальные и инъекционные партнеры</a:t>
            </a:r>
            <a:r>
              <a:rPr lang="ru-RU" sz="1800" i="1" u="none" strike="noStrike" spc="0" dirty="0">
                <a:effectLst/>
                <a:latin typeface="Calibri" panose="020F0502020204030204" pitchFamily="34" charset="0"/>
                <a:ea typeface="Calibri" panose="020F0502020204030204" pitchFamily="34" charset="0"/>
              </a:rPr>
              <a:t>), следует хранить отдельно от имен индекс</a:t>
            </a:r>
            <a:r>
              <a:rPr lang="ru-RU" sz="1800" b="1" i="0" u="none" strike="noStrike" spc="0" dirty="0">
                <a:effectLst/>
                <a:latin typeface="Calibri" panose="020F0502020204030204" pitchFamily="34" charset="0"/>
                <a:ea typeface="Calibri" panose="020F0502020204030204" pitchFamily="34" charset="0"/>
              </a:rPr>
              <a:t>-</a:t>
            </a:r>
            <a:r>
              <a:rPr lang="ru-RU" sz="1800" i="1" u="none" strike="noStrike" spc="0" dirty="0">
                <a:effectLst/>
                <a:latin typeface="Calibri" panose="020F0502020204030204" pitchFamily="34" charset="0"/>
                <a:ea typeface="Calibri" panose="020F0502020204030204" pitchFamily="34" charset="0"/>
              </a:rPr>
              <a:t>клиентов, чтобы предотвратить случайное нарушение конфиденциальности.</a:t>
            </a:r>
            <a:endParaRPr lang="en-US" sz="1800" u="none" strike="noStrike" spc="0" dirty="0">
              <a:effectLst/>
              <a:latin typeface="Calibri" panose="020F0502020204030204" pitchFamily="34" charset="0"/>
              <a:ea typeface="Calibri" panose="020F0502020204030204" pitchFamily="34" charset="0"/>
            </a:endParaRPr>
          </a:p>
          <a:p>
            <a:pPr marL="342900" lvl="0" indent="-342900" fontAlgn="base">
              <a:spcAft>
                <a:spcPts val="300"/>
              </a:spcAft>
              <a:buClr>
                <a:srgbClr val="E73439"/>
              </a:buClr>
              <a:buFont typeface="Wingdings" panose="05000000000000000000" pitchFamily="2" charset="2"/>
              <a:buChar char=""/>
            </a:pPr>
            <a:r>
              <a:rPr lang="ru-RU" sz="1800" i="1" u="none" strike="noStrike" spc="0" dirty="0">
                <a:effectLst/>
                <a:latin typeface="Calibri" panose="020F0502020204030204" pitchFamily="34" charset="0"/>
                <a:ea typeface="Calibri" panose="020F0502020204030204" pitchFamily="34" charset="0"/>
              </a:rPr>
              <a:t>Один из способов </a:t>
            </a:r>
            <a:r>
              <a:rPr lang="ru-RU" sz="1800" b="1" i="0" u="none" strike="noStrike" spc="0" dirty="0">
                <a:effectLst/>
                <a:latin typeface="Calibri" panose="020F0502020204030204" pitchFamily="34" charset="0"/>
                <a:ea typeface="Calibri" panose="020F0502020204030204" pitchFamily="34" charset="0"/>
              </a:rPr>
              <a:t>выполнения такой задачи</a:t>
            </a:r>
            <a:r>
              <a:rPr lang="ru-RU" sz="1800" i="1" u="none" strike="noStrike" spc="0" dirty="0">
                <a:effectLst/>
                <a:latin typeface="Calibri" panose="020F0502020204030204" pitchFamily="34" charset="0"/>
                <a:ea typeface="Calibri" panose="020F0502020204030204" pitchFamily="34" charset="0"/>
              </a:rPr>
              <a:t> </a:t>
            </a:r>
            <a:r>
              <a:rPr kumimoji="0" lang="ru-RU" sz="1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t>— </a:t>
            </a:r>
            <a:r>
              <a:rPr lang="ru-RU" sz="1800" i="1" u="none" strike="noStrike" spc="0" dirty="0">
                <a:effectLst/>
                <a:latin typeface="Calibri" panose="020F0502020204030204" pitchFamily="34" charset="0"/>
                <a:ea typeface="Calibri" panose="020F0502020204030204" pitchFamily="34" charset="0"/>
              </a:rPr>
              <a:t>присвоить всем индекс-клиентам уникальный идентификационный номер. Этот номер можно </a:t>
            </a:r>
            <a:r>
              <a:rPr lang="x-none" sz="1800" i="1" u="none" strike="noStrike" spc="0" dirty="0">
                <a:effectLst/>
                <a:latin typeface="Calibri" panose="020F0502020204030204" pitchFamily="34" charset="0"/>
                <a:ea typeface="Calibri" panose="020F0502020204030204" pitchFamily="34" charset="0"/>
              </a:rPr>
              <a:t>вписывать как</a:t>
            </a:r>
            <a:r>
              <a:rPr lang="ru-RU" sz="1800" i="1" u="none" strike="noStrike" spc="0" dirty="0">
                <a:effectLst/>
                <a:latin typeface="Calibri" panose="020F0502020204030204" pitchFamily="34" charset="0"/>
                <a:ea typeface="Calibri" panose="020F0502020204030204" pitchFamily="34" charset="0"/>
              </a:rPr>
              <a:t> «комментарии» </a:t>
            </a:r>
            <a:r>
              <a:rPr lang="x-none" sz="1800" i="1" u="none" strike="noStrike" spc="0" dirty="0">
                <a:effectLst/>
                <a:latin typeface="Calibri" panose="020F0502020204030204" pitchFamily="34" charset="0"/>
                <a:ea typeface="Calibri" panose="020F0502020204030204" pitchFamily="34" charset="0"/>
              </a:rPr>
              <a:t>при заполнении регистра на </a:t>
            </a:r>
            <a:r>
              <a:rPr lang="x-none" sz="1800" i="1" u="none" strike="noStrike" spc="0">
                <a:effectLst/>
                <a:latin typeface="Calibri" panose="020F0502020204030204" pitchFamily="34" charset="0"/>
                <a:ea typeface="Calibri" panose="020F0502020204030204" pitchFamily="34" charset="0"/>
              </a:rPr>
              <a:t>тестирование (</a:t>
            </a:r>
            <a:r>
              <a:rPr lang="ru-RU" sz="1800" b="1" i="0" u="none" strike="noStrike" spc="0" dirty="0">
                <a:effectLst/>
                <a:latin typeface="Calibri" panose="020F0502020204030204" pitchFamily="34" charset="0"/>
                <a:ea typeface="Calibri" panose="020F0502020204030204" pitchFamily="34" charset="0"/>
              </a:rPr>
              <a:t>что</a:t>
            </a:r>
            <a:r>
              <a:rPr lang="x-none" sz="1800" i="1" u="none" strike="noStrike" spc="0">
                <a:effectLst/>
                <a:latin typeface="Calibri" panose="020F0502020204030204" pitchFamily="34" charset="0"/>
                <a:ea typeface="Calibri" panose="020F0502020204030204" pitchFamily="34" charset="0"/>
              </a:rPr>
              <a:t> </a:t>
            </a:r>
            <a:r>
              <a:rPr lang="x-none" sz="1800" i="1" u="none" strike="noStrike" spc="0" dirty="0">
                <a:effectLst/>
                <a:latin typeface="Calibri" panose="020F0502020204030204" pitchFamily="34" charset="0"/>
                <a:ea typeface="Calibri" panose="020F0502020204030204" pitchFamily="34" charset="0"/>
              </a:rPr>
              <a:t>даст возможность безопасной привязки партнеров </a:t>
            </a:r>
            <a:r>
              <a:rPr lang="x-none" sz="1800" i="1" u="none" strike="noStrike" spc="0">
                <a:effectLst/>
                <a:latin typeface="Calibri" panose="020F0502020204030204" pitchFamily="34" charset="0"/>
                <a:ea typeface="Calibri" panose="020F0502020204030204" pitchFamily="34" charset="0"/>
              </a:rPr>
              <a:t>к индекс</a:t>
            </a:r>
            <a:r>
              <a:rPr lang="ru-RU" sz="1800" b="1" i="0" u="none" strike="noStrike" spc="0" dirty="0">
                <a:effectLst/>
                <a:latin typeface="Calibri" panose="020F0502020204030204" pitchFamily="34" charset="0"/>
                <a:ea typeface="Calibri" panose="020F0502020204030204" pitchFamily="34" charset="0"/>
              </a:rPr>
              <a:t>-</a:t>
            </a:r>
            <a:r>
              <a:rPr lang="ru-RU" sz="1800" i="1" u="none" strike="noStrike" spc="0" dirty="0">
                <a:effectLst/>
                <a:latin typeface="Calibri" panose="020F0502020204030204" pitchFamily="34" charset="0"/>
                <a:ea typeface="Calibri" panose="020F0502020204030204" pitchFamily="34" charset="0"/>
              </a:rPr>
              <a:t>к</a:t>
            </a:r>
            <a:r>
              <a:rPr lang="x-none" sz="1800" i="1" u="none" strike="noStrike" spc="0">
                <a:effectLst/>
                <a:latin typeface="Calibri" panose="020F0502020204030204" pitchFamily="34" charset="0"/>
                <a:ea typeface="Calibri" panose="020F0502020204030204" pitchFamily="34" charset="0"/>
              </a:rPr>
              <a:t>лиенту</a:t>
            </a:r>
            <a:r>
              <a:rPr lang="x-none" sz="1800" i="1" u="none" strike="noStrike" spc="0" dirty="0">
                <a:effectLst/>
                <a:latin typeface="Calibri" panose="020F0502020204030204" pitchFamily="34" charset="0"/>
                <a:ea typeface="Calibri" panose="020F0502020204030204" pitchFamily="34" charset="0"/>
              </a:rPr>
              <a:t>)</a:t>
            </a:r>
            <a:r>
              <a:rPr lang="ru-RU" sz="1800" i="1" u="none" strike="noStrike" spc="0" dirty="0">
                <a:effectLst/>
                <a:latin typeface="Calibri" panose="020F0502020204030204" pitchFamily="34" charset="0"/>
                <a:ea typeface="Calibri" panose="020F0502020204030204" pitchFamily="34" charset="0"/>
              </a:rPr>
              <a:t>.</a:t>
            </a:r>
            <a:endParaRPr lang="en-US" sz="1800" u="none" strike="noStrike" spc="0" dirty="0">
              <a:effectLst/>
              <a:latin typeface="Calibri" panose="020F0502020204030204" pitchFamily="34" charset="0"/>
              <a:ea typeface="Calibri" panose="020F0502020204030204" pitchFamily="34" charset="0"/>
            </a:endParaRPr>
          </a:p>
          <a:p>
            <a:pPr marL="342900" lvl="0" indent="-342900" fontAlgn="base">
              <a:spcAft>
                <a:spcPts val="300"/>
              </a:spcAft>
              <a:buClr>
                <a:srgbClr val="E73439"/>
              </a:buClr>
              <a:buFont typeface="Wingdings" panose="05000000000000000000" pitchFamily="2" charset="2"/>
              <a:buChar char=""/>
            </a:pPr>
            <a:r>
              <a:rPr lang="ru-RU" sz="1800" i="1" u="none" strike="noStrike" spc="0" dirty="0">
                <a:effectLst/>
                <a:latin typeface="Calibri" panose="020F0502020204030204" pitchFamily="34" charset="0"/>
                <a:ea typeface="Calibri" panose="020F0502020204030204" pitchFamily="34" charset="0"/>
              </a:rPr>
              <a:t>Этот идентификационный номер затем можно использовать вместо имени клиента в регистре индексного тестирования.</a:t>
            </a:r>
            <a:endParaRPr lang="en-US" sz="1800" u="none" strike="noStrike" spc="0" dirty="0">
              <a:effectLst/>
              <a:latin typeface="Calibri" panose="020F0502020204030204" pitchFamily="34" charset="0"/>
              <a:ea typeface="Calibri" panose="020F0502020204030204" pitchFamily="34" charset="0"/>
            </a:endParaRPr>
          </a:p>
          <a:p>
            <a:pPr marL="342900" lvl="0" indent="-342900" fontAlgn="base">
              <a:spcAft>
                <a:spcPts val="300"/>
              </a:spcAft>
              <a:buClr>
                <a:srgbClr val="E73439"/>
              </a:buClr>
              <a:buFont typeface="Wingdings" panose="05000000000000000000" pitchFamily="2" charset="2"/>
              <a:buChar char=""/>
            </a:pPr>
            <a:r>
              <a:rPr lang="ru-RU" sz="1800" i="1" u="none" strike="noStrike" spc="0" dirty="0">
                <a:effectLst/>
                <a:latin typeface="Calibri" panose="020F0502020204030204" pitchFamily="34" charset="0"/>
                <a:ea typeface="Calibri" panose="020F0502020204030204" pitchFamily="34" charset="0"/>
              </a:rPr>
              <a:t>Программы могут также рассмотреть возможность создания отдельных регистров </a:t>
            </a:r>
            <a:r>
              <a:rPr lang="ru-RU" sz="1800" b="1" i="0" u="none" strike="noStrike" spc="0" dirty="0">
                <a:effectLst/>
                <a:latin typeface="Calibri" panose="020F0502020204030204" pitchFamily="34" charset="0"/>
                <a:ea typeface="Calibri" panose="020F0502020204030204" pitchFamily="34" charset="0"/>
              </a:rPr>
              <a:t>для</a:t>
            </a:r>
            <a:r>
              <a:rPr lang="ru-RU" sz="1800" i="1" u="none" strike="noStrike" spc="0" dirty="0">
                <a:effectLst/>
                <a:latin typeface="Calibri" panose="020F0502020204030204" pitchFamily="34" charset="0"/>
                <a:ea typeface="Calibri" panose="020F0502020204030204" pitchFamily="34" charset="0"/>
              </a:rPr>
              <a:t> семейного тестирования (супруги и биологические дети) и </a:t>
            </a:r>
            <a:r>
              <a:rPr lang="x-none" sz="1800" i="1" u="none" strike="noStrike" spc="0" dirty="0">
                <a:effectLst/>
                <a:latin typeface="Calibri" panose="020F0502020204030204" pitchFamily="34" charset="0"/>
                <a:ea typeface="Calibri" panose="020F0502020204030204" pitchFamily="34" charset="0"/>
              </a:rPr>
              <a:t>тестирования остальных</a:t>
            </a:r>
            <a:r>
              <a:rPr lang="ru-RU" sz="1800" i="1" u="none" strike="noStrike" spc="0" dirty="0">
                <a:effectLst/>
                <a:latin typeface="Calibri" panose="020F0502020204030204" pitchFamily="34" charset="0"/>
                <a:ea typeface="Calibri" panose="020F0502020204030204" pitchFamily="34" charset="0"/>
              </a:rPr>
              <a:t> партнеров (</a:t>
            </a:r>
            <a:r>
              <a:rPr lang="x-none" sz="1800" i="1" u="none" strike="noStrike" spc="0" dirty="0">
                <a:effectLst/>
                <a:latin typeface="Calibri" panose="020F0502020204030204" pitchFamily="34" charset="0"/>
                <a:ea typeface="Calibri" panose="020F0502020204030204" pitchFamily="34" charset="0"/>
              </a:rPr>
              <a:t>случайные</a:t>
            </a:r>
            <a:r>
              <a:rPr lang="ru-RU" sz="1800" i="1" u="none" strike="noStrike" spc="0" dirty="0">
                <a:effectLst/>
                <a:latin typeface="Calibri" panose="020F0502020204030204" pitchFamily="34" charset="0"/>
                <a:ea typeface="Calibri" panose="020F0502020204030204" pitchFamily="34" charset="0"/>
              </a:rPr>
              <a:t> партнеры, однополые партнеры,</a:t>
            </a:r>
            <a:r>
              <a:rPr lang="x-none" sz="1800" i="1" u="none" strike="noStrike" spc="0" dirty="0">
                <a:effectLst/>
                <a:latin typeface="Calibri" panose="020F0502020204030204" pitchFamily="34" charset="0"/>
                <a:ea typeface="Calibri" panose="020F0502020204030204" pitchFamily="34" charset="0"/>
              </a:rPr>
              <a:t> инъекционные</a:t>
            </a:r>
            <a:r>
              <a:rPr lang="ru-RU" sz="1800" i="1" u="none" strike="noStrike" spc="0" dirty="0">
                <a:effectLst/>
                <a:latin typeface="Calibri" panose="020F0502020204030204" pitchFamily="34" charset="0"/>
                <a:ea typeface="Calibri" panose="020F0502020204030204" pitchFamily="34" charset="0"/>
              </a:rPr>
              <a:t> партнеры и т.</a:t>
            </a:r>
            <a:r>
              <a:rPr lang="x-none" sz="1800" i="1" u="none" strike="noStrike" spc="0">
                <a:effectLst/>
                <a:latin typeface="Calibri" panose="020F0502020204030204" pitchFamily="34" charset="0"/>
                <a:ea typeface="Calibri" panose="020F0502020204030204" pitchFamily="34" charset="0"/>
              </a:rPr>
              <a:t>д</a:t>
            </a:r>
            <a:r>
              <a:rPr lang="ru-RU" sz="1800" i="1" u="none" strike="noStrike" spc="0" dirty="0">
                <a:effectLst/>
                <a:latin typeface="Calibri" panose="020F0502020204030204" pitchFamily="34" charset="0"/>
                <a:ea typeface="Calibri" panose="020F0502020204030204" pitchFamily="34" charset="0"/>
              </a:rPr>
              <a:t>.)</a:t>
            </a:r>
            <a:r>
              <a:rPr lang="ru-RU" sz="1800" b="1" i="0" u="none" strike="noStrike" spc="0" dirty="0">
                <a:effectLst/>
                <a:latin typeface="Calibri" panose="020F0502020204030204" pitchFamily="34" charset="0"/>
                <a:ea typeface="Calibri" panose="020F0502020204030204" pitchFamily="34" charset="0"/>
              </a:rPr>
              <a:t>.</a:t>
            </a:r>
            <a:r>
              <a:rPr lang="ru-RU" sz="1800" i="1" u="none" strike="noStrike" spc="0" dirty="0">
                <a:effectLst/>
                <a:latin typeface="Calibri" panose="020F0502020204030204" pitchFamily="34" charset="0"/>
                <a:ea typeface="Calibri" panose="020F0502020204030204" pitchFamily="34" charset="0"/>
              </a:rPr>
              <a:t> </a:t>
            </a:r>
            <a:endParaRPr lang="x-none" sz="1800" i="0" u="none" strike="noStrike" spc="0" dirty="0">
              <a:effectLst/>
              <a:latin typeface="Calibri" panose="020F0502020204030204" pitchFamily="34" charset="0"/>
              <a:ea typeface="Calibri" panose="020F0502020204030204" pitchFamily="34" charset="0"/>
              <a:cs typeface="Calibri"/>
            </a:endParaRPr>
          </a:p>
          <a:p>
            <a:pPr marL="342900" lvl="0" indent="-342900" fontAlgn="base">
              <a:spcAft>
                <a:spcPts val="300"/>
              </a:spcAft>
              <a:buClr>
                <a:srgbClr val="E73439"/>
              </a:buClr>
              <a:buFont typeface="Wingdings" panose="05000000000000000000" pitchFamily="2" charset="2"/>
              <a:buChar char=""/>
            </a:pPr>
            <a:r>
              <a:rPr lang="ru-RU" sz="1800" i="1" dirty="0">
                <a:effectLst/>
                <a:latin typeface="Calibri" panose="020F0502020204030204" pitchFamily="34" charset="0"/>
                <a:ea typeface="DengXian" panose="02010600030101010101" pitchFamily="2" charset="-122"/>
                <a:cs typeface="Arial" panose="020B0604020202020204" pitchFamily="34" charset="0"/>
              </a:rPr>
              <a:t>Ни при каких обстоятельствах имя </a:t>
            </a:r>
            <a:r>
              <a:rPr lang="x-none" sz="1800" i="1" dirty="0">
                <a:effectLst/>
                <a:latin typeface="Calibri" panose="020F0502020204030204" pitchFamily="34" charset="0"/>
                <a:ea typeface="DengXian" panose="02010600030101010101" pitchFamily="2" charset="-122"/>
                <a:cs typeface="Arial" panose="020B0604020202020204" pitchFamily="34" charset="0"/>
              </a:rPr>
              <a:t>индекс</a:t>
            </a:r>
            <a:r>
              <a:rPr lang="ru-RU" sz="1800" i="1" dirty="0">
                <a:effectLst/>
                <a:latin typeface="Calibri" panose="020F0502020204030204" pitchFamily="34" charset="0"/>
                <a:ea typeface="DengXian" panose="02010600030101010101" pitchFamily="2" charset="-122"/>
                <a:cs typeface="Arial" panose="020B0604020202020204" pitchFamily="34" charset="0"/>
              </a:rPr>
              <a:t>-клиента не должно сообщаться </a:t>
            </a:r>
            <a:r>
              <a:rPr lang="x-none" sz="1800" i="1" dirty="0">
                <a:effectLst/>
                <a:latin typeface="Calibri" panose="020F0502020204030204" pitchFamily="34" charset="0"/>
                <a:ea typeface="DengXian" panose="02010600030101010101" pitchFamily="2" charset="-122"/>
                <a:cs typeface="Arial" panose="020B0604020202020204" pitchFamily="34" charset="0"/>
              </a:rPr>
              <a:t>другим </a:t>
            </a:r>
            <a:r>
              <a:rPr lang="ru-RU" sz="1800" i="1" dirty="0">
                <a:effectLst/>
                <a:latin typeface="Calibri" panose="020F0502020204030204" pitchFamily="34" charset="0"/>
                <a:ea typeface="DengXian" panose="02010600030101010101" pitchFamily="2" charset="-122"/>
                <a:cs typeface="Arial" panose="020B0604020202020204" pitchFamily="34" charset="0"/>
              </a:rPr>
              <a:t>организациям</a:t>
            </a:r>
            <a:r>
              <a:rPr lang="x-none" sz="1800" i="1" dirty="0">
                <a:effectLst/>
                <a:latin typeface="Calibri" panose="020F0502020204030204" pitchFamily="34" charset="0"/>
                <a:ea typeface="DengXian" panose="02010600030101010101" pitchFamily="2" charset="-122"/>
                <a:cs typeface="Arial" panose="020B0604020202020204" pitchFamily="34" charset="0"/>
              </a:rPr>
              <a:t> на базе сообществ</a:t>
            </a:r>
            <a:r>
              <a:rPr lang="ru-RU" sz="1800" i="1" dirty="0">
                <a:effectLst/>
                <a:latin typeface="Calibri" panose="020F0502020204030204" pitchFamily="34" charset="0"/>
                <a:ea typeface="DengXian" panose="02010600030101010101" pitchFamily="2" charset="-122"/>
                <a:cs typeface="Arial" panose="020B0604020202020204" pitchFamily="34" charset="0"/>
              </a:rPr>
              <a:t>.</a:t>
            </a:r>
            <a:r>
              <a:rPr lang="x-none" sz="1800" i="1" dirty="0">
                <a:effectLst/>
                <a:latin typeface="Calibri" panose="020F0502020204030204" pitchFamily="34" charset="0"/>
                <a:ea typeface="DengXian" panose="02010600030101010101" pitchFamily="2" charset="-122"/>
                <a:cs typeface="Arial" panose="020B0604020202020204" pitchFamily="34" charset="0"/>
              </a:rPr>
              <a:t> Если есть необходимость в помощи от </a:t>
            </a:r>
            <a:r>
              <a:rPr lang="x-none" sz="1800" i="1">
                <a:effectLst/>
                <a:latin typeface="Calibri" panose="020F0502020204030204" pitchFamily="34" charset="0"/>
                <a:ea typeface="DengXian" panose="02010600030101010101" pitchFamily="2" charset="-122"/>
                <a:cs typeface="Arial" panose="020B0604020202020204" pitchFamily="34" charset="0"/>
              </a:rPr>
              <a:t>других </a:t>
            </a:r>
            <a:r>
              <a:rPr lang="ru-RU" sz="1800" b="1" i="0" dirty="0">
                <a:effectLst/>
                <a:latin typeface="Calibri" panose="020F0502020204030204" pitchFamily="34" charset="0"/>
                <a:ea typeface="DengXian" panose="02010600030101010101" pitchFamily="2" charset="-122"/>
                <a:cs typeface="Arial" panose="020B0604020202020204" pitchFamily="34" charset="0"/>
              </a:rPr>
              <a:t>структур</a:t>
            </a:r>
            <a:r>
              <a:rPr lang="x-none" sz="1800" i="1">
                <a:effectLst/>
                <a:latin typeface="Calibri" panose="020F0502020204030204" pitchFamily="34" charset="0"/>
                <a:ea typeface="DengXian" panose="02010600030101010101" pitchFamily="2" charset="-122"/>
                <a:cs typeface="Arial" panose="020B0604020202020204" pitchFamily="34" charset="0"/>
              </a:rPr>
              <a:t>, </a:t>
            </a:r>
            <a:r>
              <a:rPr lang="x-none" sz="1800" i="1" dirty="0">
                <a:effectLst/>
                <a:latin typeface="Calibri" panose="020F0502020204030204" pitchFamily="34" charset="0"/>
                <a:ea typeface="DengXian" panose="02010600030101010101" pitchFamily="2" charset="-122"/>
                <a:cs typeface="Arial" panose="020B0604020202020204" pitchFamily="34" charset="0"/>
              </a:rPr>
              <a:t>следует предоставлять </a:t>
            </a:r>
            <a:r>
              <a:rPr lang="x-none" sz="1800" i="1">
                <a:effectLst/>
                <a:latin typeface="Calibri" panose="020F0502020204030204" pitchFamily="34" charset="0"/>
                <a:ea typeface="DengXian" panose="02010600030101010101" pitchFamily="2" charset="-122"/>
                <a:cs typeface="Arial" panose="020B0604020202020204" pitchFamily="34" charset="0"/>
              </a:rPr>
              <a:t>только </a:t>
            </a:r>
            <a:r>
              <a:rPr lang="ru-RU" sz="1800" i="1" dirty="0">
                <a:effectLst/>
                <a:latin typeface="Calibri" panose="020F0502020204030204" pitchFamily="34" charset="0"/>
                <a:ea typeface="DengXian" panose="02010600030101010101" pitchFamily="2" charset="-122"/>
                <a:cs typeface="Arial" panose="020B0604020202020204" pitchFamily="34" charset="0"/>
              </a:rPr>
              <a:t>информацию, </a:t>
            </a:r>
            <a:r>
              <a:rPr lang="ru-RU" sz="1800" b="1" i="1" dirty="0">
                <a:effectLst/>
                <a:latin typeface="Calibri" panose="020F0502020204030204" pitchFamily="34" charset="0"/>
                <a:ea typeface="DengXian" panose="02010600030101010101" pitchFamily="2" charset="-122"/>
                <a:cs typeface="Arial" panose="020B0604020202020204" pitchFamily="34" charset="0"/>
              </a:rPr>
              <a:t>которая </a:t>
            </a:r>
            <a:r>
              <a:rPr lang="x-none" sz="1800" i="1">
                <a:effectLst/>
                <a:latin typeface="Calibri" panose="020F0502020204030204" pitchFamily="34" charset="0"/>
                <a:ea typeface="DengXian" panose="02010600030101010101" pitchFamily="2" charset="-122"/>
                <a:cs typeface="Arial" panose="020B0604020202020204" pitchFamily="34" charset="0"/>
              </a:rPr>
              <a:t>необходим</a:t>
            </a:r>
            <a:r>
              <a:rPr lang="ru-RU" sz="1800" b="1" i="0" dirty="0">
                <a:effectLst/>
                <a:latin typeface="Calibri" panose="020F0502020204030204" pitchFamily="34" charset="0"/>
                <a:ea typeface="DengXian" panose="02010600030101010101" pitchFamily="2" charset="-122"/>
                <a:cs typeface="Arial" panose="020B0604020202020204" pitchFamily="34" charset="0"/>
              </a:rPr>
              <a:t>а</a:t>
            </a:r>
            <a:r>
              <a:rPr lang="x-none" sz="1800" i="1">
                <a:effectLst/>
                <a:latin typeface="Calibri" panose="020F0502020204030204" pitchFamily="34" charset="0"/>
                <a:ea typeface="DengXian" panose="02010600030101010101" pitchFamily="2" charset="-122"/>
                <a:cs typeface="Arial" panose="020B0604020202020204" pitchFamily="34" charset="0"/>
              </a:rPr>
              <a:t> </a:t>
            </a:r>
            <a:r>
              <a:rPr lang="x-none" sz="1800" i="1" dirty="0">
                <a:effectLst/>
                <a:latin typeface="Calibri" panose="020F0502020204030204" pitchFamily="34" charset="0"/>
                <a:ea typeface="DengXian" panose="02010600030101010101" pitchFamily="2" charset="-122"/>
                <a:cs typeface="Arial" panose="020B0604020202020204" pitchFamily="34" charset="0"/>
              </a:rPr>
              <a:t>для </a:t>
            </a:r>
            <a:r>
              <a:rPr lang="x-none" sz="1800" i="1">
                <a:effectLst/>
                <a:latin typeface="Calibri" panose="020F0502020204030204" pitchFamily="34" charset="0"/>
                <a:ea typeface="DengXian" panose="02010600030101010101" pitchFamily="2" charset="-122"/>
                <a:cs typeface="Arial" panose="020B0604020202020204" pitchFamily="34" charset="0"/>
              </a:rPr>
              <a:t>поиска партнера. </a:t>
            </a:r>
            <a:endParaRPr lang="x-none" sz="1000" i="1" dirty="0"/>
          </a:p>
        </p:txBody>
      </p:sp>
      <p:sp>
        <p:nvSpPr>
          <p:cNvPr id="773" name="Google Shape;773;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2" name="Google Shape;782;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Calibri"/>
              <a:buNone/>
              <a:tabLst/>
              <a:defRPr/>
            </a:pPr>
            <a:r>
              <a:rPr lang="x-none" b="1" dirty="0">
                <a:latin typeface="Calibri"/>
                <a:ea typeface="Calibri"/>
                <a:cs typeface="Calibri"/>
                <a:sym typeface="Calibri"/>
              </a:rPr>
              <a:t>Скажите</a:t>
            </a:r>
            <a:r>
              <a:rPr lang="en-US" b="1" dirty="0">
                <a:latin typeface="Calibri"/>
                <a:ea typeface="Calibri"/>
                <a:cs typeface="Calibri"/>
                <a:sym typeface="Calibri"/>
              </a:rPr>
              <a:t>: </a:t>
            </a:r>
            <a:r>
              <a:rPr lang="ru-RU" sz="1800" i="1" dirty="0">
                <a:effectLst/>
                <a:latin typeface="Calibri" panose="020F0502020204030204" pitchFamily="34" charset="0"/>
                <a:ea typeface="Calibri" panose="020F0502020204030204" pitchFamily="34" charset="0"/>
                <a:cs typeface="Times New Roman" panose="02020603050405020304" pitchFamily="18" charset="0"/>
              </a:rPr>
              <a:t>Подобно тому, как мы обсуждали особые </a:t>
            </a:r>
            <a:r>
              <a:rPr lang="x-none" sz="1800" i="1" dirty="0">
                <a:effectLst/>
                <a:latin typeface="Calibri" panose="020F0502020204030204" pitchFamily="34" charset="0"/>
                <a:ea typeface="Calibri" panose="020F0502020204030204" pitchFamily="34" charset="0"/>
                <a:cs typeface="Times New Roman" panose="02020603050405020304" pitchFamily="18" charset="0"/>
              </a:rPr>
              <a:t>моменты</a:t>
            </a:r>
            <a:r>
              <a:rPr lang="ru-RU" sz="1800" i="1" dirty="0">
                <a:effectLst/>
                <a:latin typeface="Calibri" panose="020F0502020204030204" pitchFamily="34" charset="0"/>
                <a:ea typeface="Calibri" panose="020F0502020204030204" pitchFamily="34" charset="0"/>
                <a:cs typeface="Times New Roman" panose="02020603050405020304" pitchFamily="18" charset="0"/>
              </a:rPr>
              <a:t> получения согласия среди детей и подростков, мы также должны определить уникальные аспекты конфиденциальности.</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dirty="0">
                <a:effectLst/>
                <a:latin typeface="Calibri" panose="020F0502020204030204" pitchFamily="34" charset="0"/>
                <a:ea typeface="Calibri" panose="020F0502020204030204" pitchFamily="34" charset="0"/>
              </a:rPr>
              <a:t>Попросите участников провести </a:t>
            </a:r>
            <a:r>
              <a:rPr lang="x-none" sz="1800" dirty="0">
                <a:effectLst/>
                <a:latin typeface="Calibri" panose="020F0502020204030204" pitchFamily="34" charset="0"/>
                <a:ea typeface="Calibri" panose="020F0502020204030204" pitchFamily="34" charset="0"/>
              </a:rPr>
              <a:t>обсуждение/</a:t>
            </a:r>
            <a:r>
              <a:rPr lang="ru-RU" sz="1800" dirty="0">
                <a:effectLst/>
                <a:latin typeface="Calibri" panose="020F0502020204030204" pitchFamily="34" charset="0"/>
                <a:ea typeface="Calibri" panose="020F0502020204030204" pitchFamily="34" charset="0"/>
              </a:rPr>
              <a:t>мозговой штурм </a:t>
            </a:r>
            <a:r>
              <a:rPr lang="ru-RU" sz="1800" b="1" i="1" dirty="0">
                <a:effectLst/>
                <a:latin typeface="Calibri" panose="020F0502020204030204" pitchFamily="34" charset="0"/>
                <a:ea typeface="Calibri" panose="020F0502020204030204" pitchFamily="34" charset="0"/>
              </a:rPr>
              <a:t>на тему: </a:t>
            </a:r>
            <a:r>
              <a:rPr lang="ru-RU" sz="1800" dirty="0">
                <a:effectLst/>
                <a:latin typeface="Calibri" panose="020F0502020204030204" pitchFamily="34" charset="0"/>
                <a:ea typeface="Calibri" panose="020F0502020204030204" pitchFamily="34" charset="0"/>
              </a:rPr>
              <a:t>чем конфиденциальность среди детей и подростков отличается от конфиденциальности для взрослых. Спросите об опыте участников.</a:t>
            </a:r>
            <a:endParaRPr lang="en-US"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a:p>
            <a:pPr marL="0" lvl="0" indent="0" algn="l" rtl="0">
              <a:spcBef>
                <a:spcPts val="0"/>
              </a:spcBef>
              <a:spcAft>
                <a:spcPts val="0"/>
              </a:spcAft>
              <a:buNone/>
            </a:pPr>
            <a:r>
              <a:rPr lang="x-none" sz="1800" dirty="0">
                <a:effectLst/>
                <a:latin typeface="Calibri" panose="020F0502020204030204" pitchFamily="34" charset="0"/>
                <a:ea typeface="DengXian" panose="02010600030101010101" pitchFamily="2" charset="-122"/>
                <a:cs typeface="Arial" panose="020B0604020202020204" pitchFamily="34" charset="0"/>
              </a:rPr>
              <a:t>Поделитесь с участниками ссылкой на ресурс </a:t>
            </a:r>
            <a:r>
              <a:rPr lang="en-US" sz="1800" dirty="0">
                <a:effectLst/>
                <a:latin typeface="Calibri" panose="020F0502020204030204" pitchFamily="34" charset="0"/>
                <a:ea typeface="DengXian" panose="02010600030101010101" pitchFamily="2" charset="-122"/>
                <a:cs typeface="Arial" panose="020B0604020202020204" pitchFamily="34" charset="0"/>
              </a:rPr>
              <a:t>PEPFAR</a:t>
            </a:r>
            <a:r>
              <a:rPr lang="x-none" sz="1800" dirty="0">
                <a:effectLst/>
                <a:latin typeface="Calibri" panose="020F0502020204030204" pitchFamily="34" charset="0"/>
                <a:ea typeface="DengXian" panose="02010600030101010101" pitchFamily="2" charset="-122"/>
                <a:cs typeface="Arial" panose="020B0604020202020204" pitchFamily="34" charset="0"/>
              </a:rPr>
              <a:t> “Максимальный охват индексным тестированием биологических детей матерей, живущих с ВИЧ: стандартные рабочие процедуры”: </a:t>
            </a:r>
            <a:r>
              <a:rPr lang="ru-RU" sz="1800" dirty="0">
                <a:effectLst/>
                <a:latin typeface="Calibri" panose="020F0502020204030204" pitchFamily="34" charset="0"/>
                <a:ea typeface="DengXian" panose="02010600030101010101" pitchFamily="2" charset="-122"/>
                <a:cs typeface="Arial" panose="020B0604020202020204" pitchFamily="34" charset="0"/>
              </a:rPr>
              <a:t>“</a:t>
            </a:r>
            <a:r>
              <a:rPr lang="en-US" sz="1800" u="sng" dirty="0">
                <a:solidFill>
                  <a:srgbClr val="0000FF"/>
                </a:solidFill>
                <a:effectLst/>
                <a:latin typeface="Calibri" panose="020F0502020204030204" pitchFamily="34" charset="0"/>
                <a:ea typeface="DengXian" panose="02010600030101010101" pitchFamily="2" charset="-122"/>
                <a:cs typeface="Arial" panose="020B0604020202020204" pitchFamily="34" charset="0"/>
                <a:hlinkClick r:id="rId3"/>
              </a:rPr>
              <a:t>Maximizing Coverage of Index Testing among Biological Children of Mothers Living with HIV</a:t>
            </a:r>
            <a:r>
              <a:rPr lang="ru-RU" sz="1800" u="sng" dirty="0">
                <a:solidFill>
                  <a:srgbClr val="0000FF"/>
                </a:solidFill>
                <a:effectLst/>
                <a:latin typeface="Calibri" panose="020F0502020204030204" pitchFamily="34" charset="0"/>
                <a:ea typeface="DengXian" panose="02010600030101010101" pitchFamily="2" charset="-122"/>
                <a:cs typeface="Arial" panose="020B0604020202020204" pitchFamily="34" charset="0"/>
                <a:hlinkClick r:id="rId3"/>
              </a:rPr>
              <a:t>: </a:t>
            </a:r>
            <a:r>
              <a:rPr lang="en-US" sz="1800" u="sng" dirty="0">
                <a:solidFill>
                  <a:srgbClr val="0000FF"/>
                </a:solidFill>
                <a:effectLst/>
                <a:latin typeface="Calibri" panose="020F0502020204030204" pitchFamily="34" charset="0"/>
                <a:ea typeface="DengXian" panose="02010600030101010101" pitchFamily="2" charset="-122"/>
                <a:cs typeface="Arial" panose="020B0604020202020204" pitchFamily="34" charset="0"/>
                <a:hlinkClick r:id="rId3"/>
              </a:rPr>
              <a:t>Standard Operating Procedures</a:t>
            </a:r>
            <a:r>
              <a:rPr lang="ru-RU" sz="1800" dirty="0">
                <a:effectLst/>
                <a:latin typeface="Calibri" panose="020F0502020204030204" pitchFamily="34" charset="0"/>
                <a:ea typeface="DengXian" panose="02010600030101010101" pitchFamily="2" charset="-122"/>
                <a:cs typeface="Arial" panose="020B0604020202020204" pitchFamily="34" charset="0"/>
              </a:rPr>
              <a:t>”</a:t>
            </a:r>
            <a:endParaRPr lang="x-none" sz="1800" dirty="0">
              <a:effectLst/>
              <a:latin typeface="Calibri" panose="020F0502020204030204" pitchFamily="34" charset="0"/>
              <a:ea typeface="DengXian" panose="02010600030101010101" pitchFamily="2" charset="-122"/>
              <a:cs typeface="Arial" panose="020B0604020202020204" pitchFamily="34" charset="0"/>
            </a:endParaRPr>
          </a:p>
          <a:p>
            <a:pPr marL="0" lvl="0" indent="0" algn="l" rtl="0">
              <a:spcBef>
                <a:spcPts val="0"/>
              </a:spcBef>
              <a:spcAft>
                <a:spcPts val="0"/>
              </a:spcAft>
              <a:buNone/>
            </a:pPr>
            <a:endParaRPr lang="x-none"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783" name="Google Shape;783;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p48:notes"/>
          <p:cNvSpPr txBox="1">
            <a:spLocks noGrp="1"/>
          </p:cNvSpPr>
          <p:nvPr>
            <p:ph type="body" idx="1"/>
          </p:nvPr>
        </p:nvSpPr>
        <p:spPr>
          <a:xfrm>
            <a:off x="685800" y="4400550"/>
            <a:ext cx="5486400" cy="4537710"/>
          </a:xfrm>
          <a:prstGeom prst="rect">
            <a:avLst/>
          </a:prstGeom>
          <a:noFill/>
          <a:ln>
            <a:noFill/>
          </a:ln>
        </p:spPr>
        <p:txBody>
          <a:bodyPr spcFirstLastPara="1" wrap="square" lIns="91425" tIns="45700" rIns="91425" bIns="45700" anchor="t" anchorCtr="0">
            <a:noAutofit/>
          </a:bodyPr>
          <a:lstStyle/>
          <a:p>
            <a:pPr marL="0" lvl="0" indent="0">
              <a:spcAft>
                <a:spcPts val="1000"/>
              </a:spcAft>
              <a:buClr>
                <a:srgbClr val="E73439"/>
              </a:buClr>
              <a:buFont typeface="Calibri" panose="020F0502020204030204" pitchFamily="34" charset="0"/>
              <a:buNone/>
              <a:tabLst>
                <a:tab pos="228600" algn="l"/>
                <a:tab pos="457200" algn="l"/>
              </a:tabLst>
            </a:pPr>
            <a:r>
              <a:rPr lang="x-none" sz="1100" b="1" dirty="0"/>
              <a:t>Примечание</a:t>
            </a:r>
            <a:r>
              <a:rPr lang="en-US" sz="1100" b="1" dirty="0"/>
              <a:t>: </a:t>
            </a:r>
            <a:r>
              <a:rPr lang="x-none" sz="1800" dirty="0">
                <a:effectLst/>
                <a:latin typeface="Calibri" panose="020F0502020204030204" pitchFamily="34" charset="0"/>
                <a:ea typeface="Calibri" panose="020F0502020204030204" pitchFamily="34" charset="0"/>
                <a:cs typeface="Times New Roman" panose="02020603050405020304" pitchFamily="18" charset="0"/>
              </a:rPr>
              <a:t>Повторите упражнение</a:t>
            </a:r>
            <a:r>
              <a:rPr lang="ru-RU" sz="1800" b="1" i="1" dirty="0">
                <a:effectLst/>
                <a:latin typeface="Calibri" panose="020F0502020204030204" pitchFamily="34" charset="0"/>
                <a:ea typeface="Calibri" panose="020F0502020204030204" pitchFamily="34" charset="0"/>
                <a:cs typeface="Times New Roman" panose="02020603050405020304" pitchFamily="18" charset="0"/>
              </a:rPr>
              <a:t>,</a:t>
            </a:r>
            <a:r>
              <a:rPr lang="x-none" sz="1800" dirty="0">
                <a:effectLst/>
                <a:latin typeface="Calibri" panose="020F0502020204030204" pitchFamily="34" charset="0"/>
                <a:ea typeface="Calibri" panose="020F0502020204030204" pitchFamily="34" charset="0"/>
                <a:cs typeface="Times New Roman" panose="02020603050405020304" pitchFamily="18" charset="0"/>
              </a:rPr>
              <a:t> с которого вы начали эту сессию</a:t>
            </a:r>
            <a:r>
              <a:rPr lang="ru-RU" sz="1800" dirty="0">
                <a:effectLst/>
                <a:latin typeface="Calibri" panose="020F0502020204030204" pitchFamily="34" charset="0"/>
                <a:ea typeface="Calibri" panose="020F0502020204030204" pitchFamily="34" charset="0"/>
                <a:cs typeface="Times New Roman" panose="02020603050405020304" pitchFamily="18" charset="0"/>
              </a:rPr>
              <a:t>.</a:t>
            </a: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spcAft>
                <a:spcPts val="1000"/>
              </a:spcAft>
              <a:buClr>
                <a:srgbClr val="E73439"/>
              </a:buClr>
              <a:buFont typeface="Calibri" panose="020F0502020204030204" pitchFamily="34" charset="0"/>
              <a:buNone/>
              <a:tabLst>
                <a:tab pos="228600" algn="l"/>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0"/>
              </a:spcAft>
              <a:buClr>
                <a:srgbClr val="000000"/>
              </a:buClr>
              <a:buSzPts val="1400"/>
              <a:buFont typeface="Arial"/>
              <a:buNone/>
              <a:tabLst/>
              <a:defRPr/>
            </a:pPr>
            <a:r>
              <a:rPr lang="x-none" sz="1100" b="1" dirty="0"/>
              <a:t>Скажите</a:t>
            </a:r>
            <a:r>
              <a:rPr lang="en-US" sz="1100" dirty="0"/>
              <a:t>: </a:t>
            </a:r>
            <a:r>
              <a:rPr lang="ru-RU" sz="1100" b="0" i="1" u="none" strike="noStrike" cap="none" dirty="0">
                <a:solidFill>
                  <a:schemeClr val="dk1"/>
                </a:solidFill>
                <a:latin typeface="Calibri"/>
                <a:cs typeface="Calibri"/>
                <a:sym typeface="Calibri"/>
              </a:rPr>
              <a:t>Как и в начале </a:t>
            </a:r>
            <a:r>
              <a:rPr lang="x-none" sz="1100" b="0" i="1" u="none" strike="noStrike" cap="none" dirty="0">
                <a:solidFill>
                  <a:schemeClr val="dk1"/>
                </a:solidFill>
                <a:latin typeface="Calibri"/>
                <a:cs typeface="Calibri"/>
                <a:sym typeface="Calibri"/>
              </a:rPr>
              <a:t>этой сессии</a:t>
            </a:r>
            <a:r>
              <a:rPr lang="ru-RU" sz="1100" b="0" i="1" u="none" strike="noStrike" cap="none" dirty="0">
                <a:solidFill>
                  <a:schemeClr val="dk1"/>
                </a:solidFill>
                <a:latin typeface="Calibri"/>
                <a:cs typeface="Calibri"/>
                <a:sym typeface="Calibri"/>
              </a:rPr>
              <a:t>, я зачитаю пять утверждений и хочу, чтобы вы решили, истинное ли каждое из них или нет.</a:t>
            </a:r>
          </a:p>
          <a:p>
            <a:pPr marL="0" lvl="0" indent="0" algn="l" rtl="0">
              <a:spcBef>
                <a:spcPts val="600"/>
              </a:spcBef>
              <a:spcAft>
                <a:spcPts val="0"/>
              </a:spcAft>
              <a:buNone/>
            </a:pPr>
            <a:r>
              <a:rPr lang="x-none" sz="1100" b="0" i="1" u="none" strike="noStrike" cap="none" dirty="0">
                <a:solidFill>
                  <a:schemeClr val="dk1"/>
                </a:solidFill>
                <a:latin typeface="Calibri"/>
                <a:ea typeface="DengXian" panose="02010600030101010101" pitchFamily="2" charset="-122"/>
                <a:cs typeface="Calibri"/>
                <a:sym typeface="Calibri"/>
              </a:rPr>
              <a:t>Если вы </a:t>
            </a:r>
            <a:r>
              <a:rPr lang="ru-RU" sz="1100" b="0" i="1" u="none" strike="noStrike" cap="none" dirty="0">
                <a:solidFill>
                  <a:schemeClr val="dk1"/>
                </a:solidFill>
                <a:latin typeface="Calibri"/>
                <a:ea typeface="DengXian" panose="02010600030101010101" pitchFamily="2" charset="-122"/>
                <a:cs typeface="Calibri"/>
                <a:sym typeface="Calibri"/>
              </a:rPr>
              <a:t>считаете</a:t>
            </a:r>
            <a:r>
              <a:rPr lang="x-none" sz="1100" b="0" i="1" u="none" strike="noStrike" cap="none" dirty="0">
                <a:solidFill>
                  <a:schemeClr val="dk1"/>
                </a:solidFill>
                <a:latin typeface="Calibri"/>
                <a:ea typeface="DengXian" panose="02010600030101010101" pitchFamily="2" charset="-122"/>
                <a:cs typeface="Calibri"/>
                <a:sym typeface="Calibri"/>
              </a:rPr>
              <a:t>, что утверждение правдивое, </a:t>
            </a:r>
            <a:r>
              <a:rPr lang="ru-RU" sz="1100" b="0" i="1" u="none" strike="noStrike" cap="none" dirty="0">
                <a:solidFill>
                  <a:schemeClr val="dk1"/>
                </a:solidFill>
                <a:latin typeface="Calibri"/>
                <a:ea typeface="DengXian" panose="02010600030101010101" pitchFamily="2" charset="-122"/>
                <a:cs typeface="Calibri"/>
                <a:sym typeface="Calibri"/>
              </a:rPr>
              <a:t>то </a:t>
            </a:r>
            <a:r>
              <a:rPr lang="x-none" sz="1100" b="0" i="1" u="none" strike="noStrike" cap="none" dirty="0">
                <a:solidFill>
                  <a:schemeClr val="dk1"/>
                </a:solidFill>
                <a:latin typeface="Calibri"/>
                <a:ea typeface="DengXian" panose="02010600030101010101" pitchFamily="2" charset="-122"/>
                <a:cs typeface="Calibri"/>
                <a:sym typeface="Calibri"/>
              </a:rPr>
              <a:t>пройдите в левую часть комнаты [используйте отметку], а если </a:t>
            </a:r>
            <a:r>
              <a:rPr lang="ru-RU" sz="1100" b="0" i="1" u="none" strike="noStrike" cap="none" dirty="0">
                <a:solidFill>
                  <a:schemeClr val="dk1"/>
                </a:solidFill>
                <a:latin typeface="Calibri"/>
                <a:ea typeface="DengXian" panose="02010600030101010101" pitchFamily="2" charset="-122"/>
                <a:cs typeface="Calibri"/>
                <a:sym typeface="Calibri"/>
              </a:rPr>
              <a:t>полагаете, </a:t>
            </a:r>
            <a:r>
              <a:rPr lang="x-none" sz="1100" b="0" i="1" u="none" strike="noStrike" cap="none" dirty="0">
                <a:solidFill>
                  <a:schemeClr val="dk1"/>
                </a:solidFill>
                <a:latin typeface="Calibri"/>
                <a:ea typeface="DengXian" panose="02010600030101010101" pitchFamily="2" charset="-122"/>
                <a:cs typeface="Calibri"/>
                <a:sym typeface="Calibri"/>
              </a:rPr>
              <a:t>что </a:t>
            </a:r>
            <a:r>
              <a:rPr lang="ru-RU" sz="1100" b="0" i="1" u="none" strike="noStrike" cap="none" dirty="0">
                <a:solidFill>
                  <a:schemeClr val="dk1"/>
                </a:solidFill>
                <a:latin typeface="Calibri"/>
                <a:ea typeface="DengXian" panose="02010600030101010101" pitchFamily="2" charset="-122"/>
                <a:cs typeface="Calibri"/>
                <a:sym typeface="Calibri"/>
              </a:rPr>
              <a:t>оно </a:t>
            </a:r>
            <a:r>
              <a:rPr lang="x-none" sz="1100" b="0" i="1" u="none" strike="noStrike" cap="none" dirty="0">
                <a:solidFill>
                  <a:schemeClr val="dk1"/>
                </a:solidFill>
                <a:latin typeface="Calibri"/>
                <a:ea typeface="DengXian" panose="02010600030101010101" pitchFamily="2" charset="-122"/>
                <a:cs typeface="Calibri"/>
                <a:sym typeface="Calibri"/>
              </a:rPr>
              <a:t>ложное</a:t>
            </a:r>
            <a:r>
              <a:rPr lang="ru-RU" sz="1100" b="0" i="1" u="none" strike="noStrike" cap="none" dirty="0">
                <a:solidFill>
                  <a:schemeClr val="dk1"/>
                </a:solidFill>
                <a:latin typeface="Calibri"/>
                <a:ea typeface="DengXian" panose="02010600030101010101" pitchFamily="2" charset="-122"/>
                <a:cs typeface="Calibri"/>
                <a:sym typeface="Calibri"/>
              </a:rPr>
              <a:t>, то </a:t>
            </a:r>
            <a:r>
              <a:rPr lang="x-none" sz="1100" b="0" i="1" u="none" strike="noStrike" cap="none" dirty="0">
                <a:solidFill>
                  <a:schemeClr val="dk1"/>
                </a:solidFill>
                <a:latin typeface="Calibri"/>
                <a:ea typeface="DengXian" panose="02010600030101010101" pitchFamily="2" charset="-122"/>
                <a:cs typeface="Calibri"/>
                <a:sym typeface="Calibri"/>
              </a:rPr>
              <a:t>пройдите в правую часть комнаты [используйте отметку]</a:t>
            </a:r>
            <a:r>
              <a:rPr lang="ru-RU" sz="1100" b="0" i="1" u="none" strike="noStrike" cap="none" dirty="0">
                <a:solidFill>
                  <a:schemeClr val="dk1"/>
                </a:solidFill>
                <a:latin typeface="Calibri"/>
                <a:ea typeface="DengXian" panose="02010600030101010101" pitchFamily="2" charset="-122"/>
                <a:cs typeface="Calibri"/>
                <a:sym typeface="Calibri"/>
              </a:rPr>
              <a:t>. Но </a:t>
            </a:r>
            <a:r>
              <a:rPr lang="x-none" sz="1100" b="0" i="1" u="none" strike="noStrike" cap="none" dirty="0">
                <a:solidFill>
                  <a:schemeClr val="dk1"/>
                </a:solidFill>
                <a:latin typeface="Calibri"/>
                <a:ea typeface="DengXian" panose="02010600030101010101" pitchFamily="2" charset="-122"/>
                <a:cs typeface="Calibri"/>
                <a:sym typeface="Calibri"/>
              </a:rPr>
              <a:t>можете </a:t>
            </a:r>
            <a:r>
              <a:rPr lang="ru-RU" sz="1100" b="0" i="1" u="none" strike="noStrike" cap="none" dirty="0">
                <a:solidFill>
                  <a:schemeClr val="dk1"/>
                </a:solidFill>
                <a:latin typeface="Calibri"/>
                <a:ea typeface="DengXian" panose="02010600030101010101" pitchFamily="2" charset="-122"/>
                <a:cs typeface="Calibri"/>
                <a:sym typeface="Calibri"/>
              </a:rPr>
              <a:t>и </a:t>
            </a:r>
            <a:r>
              <a:rPr lang="x-none" sz="1100" b="0" i="1" u="none" strike="noStrike" cap="none" dirty="0">
                <a:solidFill>
                  <a:schemeClr val="dk1"/>
                </a:solidFill>
                <a:latin typeface="Calibri"/>
                <a:ea typeface="DengXian" panose="02010600030101010101" pitchFamily="2" charset="-122"/>
                <a:cs typeface="Calibri"/>
                <a:sym typeface="Calibri"/>
              </a:rPr>
              <a:t>оставаться на месте</a:t>
            </a:r>
            <a:r>
              <a:rPr lang="ru-RU" sz="1100" b="0" i="1" u="none" strike="noStrike" cap="none" dirty="0">
                <a:solidFill>
                  <a:schemeClr val="dk1"/>
                </a:solidFill>
                <a:latin typeface="Calibri"/>
                <a:ea typeface="DengXian" panose="02010600030101010101" pitchFamily="2" charset="-122"/>
                <a:cs typeface="Calibri"/>
                <a:sym typeface="Calibri"/>
              </a:rPr>
              <a:t>.</a:t>
            </a:r>
          </a:p>
          <a:p>
            <a:pPr marL="0" lvl="0" indent="0" algn="l" rtl="0">
              <a:spcBef>
                <a:spcPts val="600"/>
              </a:spcBef>
              <a:spcAft>
                <a:spcPts val="0"/>
              </a:spcAft>
              <a:buNone/>
            </a:pPr>
            <a:endParaRPr lang="ru-RU" sz="1800" dirty="0">
              <a:effectLst/>
              <a:latin typeface="Calibri" panose="020F0502020204030204" pitchFamily="34" charset="0"/>
              <a:ea typeface="Calibri" panose="020F0502020204030204" pitchFamily="34" charset="0"/>
            </a:endParaRPr>
          </a:p>
          <a:p>
            <a:pPr marL="0" lvl="0" indent="0" algn="l" rtl="0">
              <a:spcBef>
                <a:spcPts val="600"/>
              </a:spcBef>
              <a:spcAft>
                <a:spcPts val="0"/>
              </a:spcAft>
              <a:buNone/>
            </a:pPr>
            <a:r>
              <a:rPr lang="ru-RU" sz="1800" dirty="0">
                <a:effectLst/>
                <a:latin typeface="Calibri" panose="020F0502020204030204" pitchFamily="34" charset="0"/>
                <a:ea typeface="Calibri" panose="020F0502020204030204" pitchFamily="34" charset="0"/>
              </a:rPr>
              <a:t>Прочтите каждое утверждение одно за другим и дайте участникам время принять решение (</a:t>
            </a:r>
            <a:r>
              <a:rPr lang="x-none" sz="1800" dirty="0">
                <a:effectLst/>
                <a:latin typeface="Calibri" panose="020F0502020204030204" pitchFamily="34" charset="0"/>
                <a:ea typeface="Calibri" panose="020F0502020204030204" pitchFamily="34" charset="0"/>
              </a:rPr>
              <a:t>шагами влево или вправо</a:t>
            </a:r>
            <a:r>
              <a:rPr lang="ru-RU" sz="1800" dirty="0">
                <a:effectLst/>
                <a:latin typeface="Calibri" panose="020F0502020204030204" pitchFamily="34" charset="0"/>
                <a:ea typeface="Calibri" panose="020F0502020204030204" pitchFamily="34" charset="0"/>
              </a:rPr>
              <a:t>). Затем попросите участников вернуться на свои места и перейти к следующему слайду.</a:t>
            </a:r>
            <a:endParaRPr lang="en-US" sz="1800" dirty="0">
              <a:effectLst/>
              <a:latin typeface="Calibri" panose="020F0502020204030204" pitchFamily="34" charset="0"/>
              <a:ea typeface="Calibri" panose="020F0502020204030204" pitchFamily="34" charset="0"/>
            </a:endParaRPr>
          </a:p>
          <a:p>
            <a:pPr marL="0" lvl="0" indent="0" algn="l" rtl="0">
              <a:spcBef>
                <a:spcPts val="600"/>
              </a:spcBef>
              <a:spcAft>
                <a:spcPts val="0"/>
              </a:spcAft>
              <a:buNone/>
            </a:pPr>
            <a:endParaRPr lang="en-US" sz="1100" b="1" dirty="0"/>
          </a:p>
          <a:p>
            <a:pPr marL="0" lvl="0" indent="0" algn="l" rtl="0">
              <a:spcBef>
                <a:spcPts val="600"/>
              </a:spcBef>
              <a:spcAft>
                <a:spcPts val="0"/>
              </a:spcAft>
              <a:buNone/>
            </a:pPr>
            <a:r>
              <a:rPr lang="x-none" sz="1100" b="1" dirty="0"/>
              <a:t>Ответы</a:t>
            </a:r>
            <a:r>
              <a:rPr lang="en-US" sz="1100" b="1" dirty="0"/>
              <a:t>:</a:t>
            </a:r>
            <a:endParaRPr sz="1100" dirty="0"/>
          </a:p>
          <a:p>
            <a:pPr marL="228600" lvl="0" indent="-228600" algn="l" rtl="0">
              <a:spcBef>
                <a:spcPts val="0"/>
              </a:spcBef>
              <a:spcAft>
                <a:spcPts val="0"/>
              </a:spcAft>
              <a:buClr>
                <a:schemeClr val="dk1"/>
              </a:buClr>
              <a:buSzPts val="1200"/>
              <a:buFont typeface="Calibri"/>
              <a:buAutoNum type="arabicPeriod"/>
            </a:pPr>
            <a:r>
              <a:rPr lang="x-none" sz="1600" b="0" i="0" u="none" strike="noStrike" cap="none" dirty="0">
                <a:solidFill>
                  <a:schemeClr val="dk1"/>
                </a:solidFill>
                <a:latin typeface="Calibri"/>
                <a:cs typeface="Calibri"/>
                <a:sym typeface="Calibri"/>
              </a:rPr>
              <a:t>Ложь</a:t>
            </a:r>
            <a:r>
              <a:rPr lang="en-US" sz="1600" b="0" i="0" u="none" strike="noStrike" cap="none" dirty="0">
                <a:solidFill>
                  <a:schemeClr val="dk1"/>
                </a:solidFill>
                <a:latin typeface="Calibri"/>
                <a:cs typeface="Calibri"/>
                <a:sym typeface="Calibri"/>
              </a:rPr>
              <a:t> – </a:t>
            </a:r>
            <a:r>
              <a:rPr lang="ru-RU" sz="1600" b="0" i="0" u="none" strike="noStrike" cap="none" dirty="0">
                <a:solidFill>
                  <a:schemeClr val="dk1"/>
                </a:solidFill>
                <a:latin typeface="Calibri"/>
                <a:cs typeface="Calibri"/>
                <a:sym typeface="Calibri"/>
              </a:rPr>
              <a:t>ключевые группы населения часто подвергаются повышенному риску насилия, в том числе, насилия со стороны интимного партнера. Сюда входят однополые пары и т</a:t>
            </a:r>
            <a:r>
              <a:rPr lang="x-none" sz="1600" b="0" i="0" u="none" strike="noStrike" cap="none" dirty="0" err="1">
                <a:solidFill>
                  <a:schemeClr val="dk1"/>
                </a:solidFill>
                <a:latin typeface="Calibri"/>
                <a:cs typeface="Calibri"/>
                <a:sym typeface="Calibri"/>
              </a:rPr>
              <a:t>рансгендерные</a:t>
            </a:r>
            <a:r>
              <a:rPr lang="x-none" sz="1600" b="0" i="0" u="none" strike="noStrike" cap="none" dirty="0">
                <a:solidFill>
                  <a:schemeClr val="dk1"/>
                </a:solidFill>
                <a:latin typeface="Calibri"/>
                <a:cs typeface="Calibri"/>
                <a:sym typeface="Calibri"/>
              </a:rPr>
              <a:t> люди</a:t>
            </a:r>
            <a:r>
              <a:rPr lang="ru-RU" sz="1600" b="0" i="0" u="none" strike="noStrike" cap="none" dirty="0">
                <a:solidFill>
                  <a:schemeClr val="dk1"/>
                </a:solidFill>
                <a:latin typeface="Calibri"/>
                <a:cs typeface="Calibri"/>
                <a:sym typeface="Calibri"/>
              </a:rPr>
              <a:t>, состоящие в отношениях.</a:t>
            </a:r>
            <a:r>
              <a:rPr lang="x-none" sz="1600" b="0" i="0" u="none" strike="noStrike" cap="none" dirty="0">
                <a:solidFill>
                  <a:schemeClr val="dk1"/>
                </a:solidFill>
                <a:latin typeface="Calibri"/>
                <a:cs typeface="Calibri"/>
                <a:sym typeface="Calibri"/>
              </a:rPr>
              <a:t> </a:t>
            </a:r>
          </a:p>
          <a:p>
            <a:pPr marL="228600" lvl="0" indent="-228600" algn="l" rtl="0">
              <a:spcBef>
                <a:spcPts val="0"/>
              </a:spcBef>
              <a:spcAft>
                <a:spcPts val="0"/>
              </a:spcAft>
              <a:buClr>
                <a:schemeClr val="dk1"/>
              </a:buClr>
              <a:buSzPts val="1200"/>
              <a:buFont typeface="Calibri"/>
              <a:buAutoNum type="arabicPeriod"/>
            </a:pPr>
            <a:r>
              <a:rPr lang="x-none" sz="1600" b="0" i="0" u="none" strike="noStrike" cap="none" dirty="0">
                <a:solidFill>
                  <a:schemeClr val="dk1"/>
                </a:solidFill>
                <a:latin typeface="Calibri"/>
                <a:cs typeface="Calibri"/>
                <a:sym typeface="Calibri"/>
              </a:rPr>
              <a:t>Ложь</a:t>
            </a:r>
            <a:r>
              <a:rPr lang="en-US" sz="1600" b="0" i="0" u="none" strike="noStrike" cap="none" dirty="0">
                <a:solidFill>
                  <a:schemeClr val="dk1"/>
                </a:solidFill>
                <a:latin typeface="Calibri"/>
                <a:cs typeface="Calibri"/>
                <a:sym typeface="Calibri"/>
              </a:rPr>
              <a:t> – </a:t>
            </a:r>
            <a:r>
              <a:rPr lang="x-none" sz="1600" b="0" i="0" u="none" strike="noStrike" cap="none" dirty="0">
                <a:solidFill>
                  <a:schemeClr val="dk1"/>
                </a:solidFill>
                <a:latin typeface="Calibri"/>
                <a:cs typeface="Calibri"/>
                <a:sym typeface="Calibri"/>
              </a:rPr>
              <a:t>индекс</a:t>
            </a:r>
            <a:r>
              <a:rPr lang="ru-RU" sz="1600" b="0" i="0" u="none" strike="noStrike" cap="none" dirty="0">
                <a:solidFill>
                  <a:schemeClr val="dk1"/>
                </a:solidFill>
                <a:latin typeface="Calibri"/>
                <a:cs typeface="Calibri"/>
                <a:sym typeface="Calibri"/>
              </a:rPr>
              <a:t>-</a:t>
            </a:r>
            <a:r>
              <a:rPr lang="x-none" sz="1600" b="0" i="0" u="none" strike="noStrike" cap="none" dirty="0">
                <a:solidFill>
                  <a:schemeClr val="dk1"/>
                </a:solidFill>
                <a:latin typeface="Calibri"/>
                <a:cs typeface="Calibri"/>
                <a:sym typeface="Calibri"/>
              </a:rPr>
              <a:t>клиент </a:t>
            </a:r>
            <a:r>
              <a:rPr lang="ru-RU" sz="1600" b="0" i="0" u="none" strike="noStrike" cap="none" dirty="0">
                <a:solidFill>
                  <a:schemeClr val="dk1"/>
                </a:solidFill>
                <a:latin typeface="Calibri"/>
                <a:cs typeface="Calibri"/>
                <a:sym typeface="Calibri"/>
              </a:rPr>
              <a:t>должен дать согласие на то, чтобы </a:t>
            </a:r>
            <a:r>
              <a:rPr lang="x-none" sz="1600" b="0" i="0" u="none" strike="noStrike" cap="none" dirty="0">
                <a:solidFill>
                  <a:schemeClr val="dk1"/>
                </a:solidFill>
                <a:latin typeface="Calibri"/>
                <a:cs typeface="Calibri"/>
                <a:sym typeface="Calibri"/>
              </a:rPr>
              <a:t>вы могли </a:t>
            </a:r>
            <a:r>
              <a:rPr lang="ru-RU" sz="1600" b="0" i="0" u="none" strike="noStrike" cap="none" dirty="0">
                <a:solidFill>
                  <a:schemeClr val="dk1"/>
                </a:solidFill>
                <a:latin typeface="Calibri"/>
                <a:cs typeface="Calibri"/>
                <a:sym typeface="Calibri"/>
              </a:rPr>
              <a:t>связаться </a:t>
            </a:r>
            <a:r>
              <a:rPr lang="x-none" sz="1600" b="0" i="0" u="none" strike="noStrike" cap="none" dirty="0">
                <a:solidFill>
                  <a:schemeClr val="dk1"/>
                </a:solidFill>
                <a:latin typeface="Calibri"/>
                <a:cs typeface="Calibri"/>
                <a:sym typeface="Calibri"/>
              </a:rPr>
              <a:t>с его партнерами</a:t>
            </a:r>
            <a:r>
              <a:rPr lang="ru-RU" sz="1600" b="0" i="0" u="none" strike="noStrike" cap="none" dirty="0">
                <a:solidFill>
                  <a:schemeClr val="dk1"/>
                </a:solidFill>
                <a:latin typeface="Calibri"/>
                <a:cs typeface="Calibri"/>
                <a:sym typeface="Calibri"/>
              </a:rPr>
              <a:t>, и он имеет право остановить процесс индекс-тестирования в любое время, даже после предоставления контактов и согласия.</a:t>
            </a:r>
            <a:r>
              <a:rPr lang="x-none" sz="1600" b="0" i="0" u="none" strike="noStrike" cap="none" dirty="0">
                <a:solidFill>
                  <a:schemeClr val="dk1"/>
                </a:solidFill>
                <a:latin typeface="Calibri"/>
                <a:cs typeface="Calibri"/>
                <a:sym typeface="Calibri"/>
              </a:rPr>
              <a:t> </a:t>
            </a:r>
            <a:endParaRPr lang="en-US" sz="1600" b="0" i="0" u="none" strike="noStrike" cap="none" dirty="0">
              <a:solidFill>
                <a:schemeClr val="dk1"/>
              </a:solidFill>
              <a:latin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x-none" sz="1600" b="0" i="0" u="none" strike="noStrike" cap="none" dirty="0">
                <a:solidFill>
                  <a:schemeClr val="dk1"/>
                </a:solidFill>
                <a:latin typeface="Calibri"/>
                <a:cs typeface="Calibri"/>
                <a:sym typeface="Calibri"/>
              </a:rPr>
              <a:t>Правда</a:t>
            </a:r>
            <a:r>
              <a:rPr lang="en-US" sz="1600" b="0" i="0" u="none" strike="noStrike" cap="none" dirty="0">
                <a:solidFill>
                  <a:schemeClr val="dk1"/>
                </a:solidFill>
                <a:latin typeface="Calibri"/>
                <a:cs typeface="Calibri"/>
                <a:sym typeface="Calibri"/>
              </a:rPr>
              <a:t> – </a:t>
            </a:r>
            <a:r>
              <a:rPr lang="x-none" sz="1600" b="0" i="0" u="none" strike="noStrike" cap="none" dirty="0">
                <a:solidFill>
                  <a:schemeClr val="dk1"/>
                </a:solidFill>
                <a:latin typeface="Calibri"/>
                <a:cs typeface="Calibri"/>
                <a:sym typeface="Calibri"/>
              </a:rPr>
              <a:t>беседа об</a:t>
            </a:r>
            <a:r>
              <a:rPr lang="ru-RU" sz="1600" b="0" i="0" u="none" strike="noStrike" cap="none" dirty="0">
                <a:solidFill>
                  <a:schemeClr val="dk1"/>
                </a:solidFill>
                <a:latin typeface="Calibri"/>
                <a:cs typeface="Calibri"/>
                <a:sym typeface="Calibri"/>
              </a:rPr>
              <a:t> индексно</a:t>
            </a:r>
            <a:r>
              <a:rPr lang="x-none" sz="1600" b="0" i="0" u="none" strike="noStrike" cap="none" dirty="0">
                <a:solidFill>
                  <a:schemeClr val="dk1"/>
                </a:solidFill>
                <a:latin typeface="Calibri"/>
                <a:cs typeface="Calibri"/>
                <a:sym typeface="Calibri"/>
              </a:rPr>
              <a:t>м</a:t>
            </a:r>
            <a:r>
              <a:rPr lang="ru-RU" sz="1600" b="0" i="0" u="none" strike="noStrike" cap="none" dirty="0">
                <a:solidFill>
                  <a:schemeClr val="dk1"/>
                </a:solidFill>
                <a:latin typeface="Calibri"/>
                <a:cs typeface="Calibri"/>
                <a:sym typeface="Calibri"/>
              </a:rPr>
              <a:t> тестировани</a:t>
            </a:r>
            <a:r>
              <a:rPr lang="x-none" sz="1600" b="0" i="0" u="none" strike="noStrike" cap="none" dirty="0">
                <a:solidFill>
                  <a:schemeClr val="dk1"/>
                </a:solidFill>
                <a:latin typeface="Calibri"/>
                <a:cs typeface="Calibri"/>
                <a:sym typeface="Calibri"/>
              </a:rPr>
              <a:t>и</a:t>
            </a:r>
            <a:r>
              <a:rPr lang="ru-RU" sz="1600" b="0" i="0" u="none" strike="noStrike" cap="none" dirty="0">
                <a:solidFill>
                  <a:schemeClr val="dk1"/>
                </a:solidFill>
                <a:latin typeface="Calibri"/>
                <a:cs typeface="Calibri"/>
                <a:sym typeface="Calibri"/>
              </a:rPr>
              <a:t> на раннем этапе, даже во время аутрич-работы, может помочь клиентам понять, какие у них есть варианты направления</a:t>
            </a:r>
            <a:r>
              <a:rPr lang="x-none" sz="1600" b="0" i="0" u="none" strike="noStrike" cap="none" dirty="0">
                <a:solidFill>
                  <a:schemeClr val="dk1"/>
                </a:solidFill>
                <a:latin typeface="Calibri"/>
                <a:cs typeface="Calibri"/>
                <a:sym typeface="Calibri"/>
              </a:rPr>
              <a:t> своих партнеров</a:t>
            </a:r>
            <a:r>
              <a:rPr lang="ru-RU" sz="1600" b="0" i="0" u="none" strike="noStrike" cap="none" dirty="0">
                <a:solidFill>
                  <a:schemeClr val="dk1"/>
                </a:solidFill>
                <a:latin typeface="Calibri"/>
                <a:cs typeface="Calibri"/>
                <a:sym typeface="Calibri"/>
              </a:rPr>
              <a:t> к специалистам в случае положительного результата теста.</a:t>
            </a:r>
            <a:r>
              <a:rPr lang="x-none" sz="1600" b="0" i="0" u="none" strike="noStrike" cap="none" dirty="0">
                <a:solidFill>
                  <a:schemeClr val="dk1"/>
                </a:solidFill>
                <a:latin typeface="Calibri"/>
                <a:cs typeface="Calibri"/>
                <a:sym typeface="Calibri"/>
              </a:rPr>
              <a:t> </a:t>
            </a:r>
          </a:p>
          <a:p>
            <a:pPr marL="228600" lvl="0" indent="-228600" algn="l" rtl="0">
              <a:spcBef>
                <a:spcPts val="0"/>
              </a:spcBef>
              <a:spcAft>
                <a:spcPts val="0"/>
              </a:spcAft>
              <a:buClr>
                <a:schemeClr val="dk1"/>
              </a:buClr>
              <a:buSzPts val="1200"/>
              <a:buFont typeface="Calibri"/>
              <a:buAutoNum type="arabicPeriod"/>
            </a:pPr>
            <a:r>
              <a:rPr lang="x-none" sz="1600" b="0" i="0" u="none" strike="noStrike" cap="none" dirty="0">
                <a:solidFill>
                  <a:schemeClr val="dk1"/>
                </a:solidFill>
                <a:latin typeface="Calibri"/>
                <a:cs typeface="Calibri"/>
                <a:sym typeface="Calibri"/>
              </a:rPr>
              <a:t>Ложь</a:t>
            </a:r>
            <a:r>
              <a:rPr lang="en-US" sz="1600" b="0" i="0" u="none" strike="noStrike" cap="none" dirty="0">
                <a:solidFill>
                  <a:schemeClr val="dk1"/>
                </a:solidFill>
                <a:latin typeface="Calibri"/>
                <a:cs typeface="Calibri"/>
                <a:sym typeface="Calibri"/>
              </a:rPr>
              <a:t> – </a:t>
            </a:r>
            <a:r>
              <a:rPr lang="x-none" sz="1600" b="0" i="0" u="none" strike="noStrike" cap="none" dirty="0">
                <a:solidFill>
                  <a:schemeClr val="dk1"/>
                </a:solidFill>
                <a:latin typeface="Calibri"/>
                <a:cs typeface="Calibri"/>
                <a:sym typeface="Calibri"/>
              </a:rPr>
              <a:t>ЛЖВ могут помочь своим близким с тестированием на ВИЧ, однако это их право, </a:t>
            </a:r>
            <a:r>
              <a:rPr lang="ru-RU" sz="1600" b="0" i="0" u="none" strike="noStrike" cap="none" dirty="0">
                <a:solidFill>
                  <a:schemeClr val="dk1"/>
                </a:solidFill>
                <a:latin typeface="Calibri"/>
                <a:cs typeface="Calibri"/>
                <a:sym typeface="Calibri"/>
              </a:rPr>
              <a:t>а </a:t>
            </a:r>
            <a:r>
              <a:rPr lang="x-none" sz="1600" b="0" i="0" u="none" strike="noStrike" cap="none" dirty="0">
                <a:solidFill>
                  <a:schemeClr val="dk1"/>
                </a:solidFill>
                <a:latin typeface="Calibri"/>
                <a:cs typeface="Calibri"/>
                <a:sym typeface="Calibri"/>
              </a:rPr>
              <a:t>не обязанность. </a:t>
            </a:r>
            <a:r>
              <a:rPr lang="en-US" sz="1600" b="0" i="0" u="none" strike="noStrike" cap="none" dirty="0">
                <a:solidFill>
                  <a:schemeClr val="dk1"/>
                </a:solidFill>
                <a:latin typeface="Calibri"/>
                <a:cs typeface="Calibri"/>
                <a:sym typeface="Calibri"/>
              </a:rPr>
              <a:t>Э</a:t>
            </a:r>
            <a:r>
              <a:rPr lang="x-none" sz="1600" b="0" i="0" u="none" strike="noStrike" cap="none" dirty="0">
                <a:solidFill>
                  <a:schemeClr val="dk1"/>
                </a:solidFill>
                <a:latin typeface="Calibri"/>
                <a:cs typeface="Calibri"/>
                <a:sym typeface="Calibri"/>
              </a:rPr>
              <a:t>то выбор клиента.</a:t>
            </a:r>
            <a:endParaRPr sz="1600" b="0" i="0" u="none" strike="noStrike" cap="none" dirty="0">
              <a:solidFill>
                <a:schemeClr val="dk1"/>
              </a:solidFill>
              <a:latin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x-none" sz="1600" b="0" i="0" u="none" strike="noStrike" cap="none" dirty="0">
                <a:solidFill>
                  <a:schemeClr val="dk1"/>
                </a:solidFill>
                <a:latin typeface="Calibri"/>
                <a:cs typeface="Calibri"/>
                <a:sym typeface="Calibri"/>
              </a:rPr>
              <a:t>Ложь</a:t>
            </a:r>
            <a:r>
              <a:rPr lang="en-US" sz="1600" b="0" i="0" u="none" strike="noStrike" cap="none" dirty="0">
                <a:solidFill>
                  <a:schemeClr val="dk1"/>
                </a:solidFill>
                <a:latin typeface="Calibri"/>
                <a:cs typeface="Calibri"/>
                <a:sym typeface="Calibri"/>
              </a:rPr>
              <a:t> – </a:t>
            </a:r>
            <a:r>
              <a:rPr lang="ru-RU" sz="1600" b="0" i="0" u="none" strike="noStrike" cap="none" dirty="0">
                <a:solidFill>
                  <a:schemeClr val="dk1"/>
                </a:solidFill>
                <a:latin typeface="Calibri"/>
                <a:cs typeface="Calibri"/>
                <a:sym typeface="Calibri"/>
              </a:rPr>
              <a:t>программы всегда должны сохранять конфиденциальность всех клиентов, включая их ВИЧ-статус и другую личную информацию. Это </a:t>
            </a:r>
            <a:r>
              <a:rPr lang="x-none" sz="1600" b="0" i="0" u="none" strike="noStrike" cap="none" dirty="0">
                <a:solidFill>
                  <a:schemeClr val="dk1"/>
                </a:solidFill>
                <a:latin typeface="Calibri"/>
                <a:cs typeface="Calibri"/>
                <a:sym typeface="Calibri"/>
              </a:rPr>
              <a:t>относится как к индек</a:t>
            </a:r>
            <a:r>
              <a:rPr lang="ru-RU" sz="1600" b="0" i="0" u="none" strike="noStrike" cap="none" dirty="0">
                <a:solidFill>
                  <a:schemeClr val="dk1"/>
                </a:solidFill>
                <a:latin typeface="Calibri"/>
                <a:cs typeface="Calibri"/>
                <a:sym typeface="Calibri"/>
              </a:rPr>
              <a:t>-</a:t>
            </a:r>
            <a:r>
              <a:rPr lang="x-none" sz="1600" b="0" i="0" u="none" strike="noStrike" cap="none" dirty="0">
                <a:solidFill>
                  <a:schemeClr val="dk1"/>
                </a:solidFill>
                <a:latin typeface="Calibri"/>
                <a:cs typeface="Calibri"/>
                <a:sym typeface="Calibri"/>
              </a:rPr>
              <a:t> клиентам, так и их партнерам. </a:t>
            </a:r>
            <a:endParaRPr sz="1600" b="0" i="0" u="none" strike="noStrike" cap="none" dirty="0">
              <a:solidFill>
                <a:schemeClr val="dk1"/>
              </a:solidFill>
              <a:latin typeface="Calibri"/>
              <a:cs typeface="Calibri"/>
              <a:sym typeface="Calibri"/>
            </a:endParaRPr>
          </a:p>
        </p:txBody>
      </p:sp>
      <p:sp>
        <p:nvSpPr>
          <p:cNvPr id="790" name="Google Shape;790;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7" name="Google Shape;797;p49:notes"/>
          <p:cNvSpPr txBox="1">
            <a:spLocks noGrp="1"/>
          </p:cNvSpPr>
          <p:nvPr>
            <p:ph type="body" idx="1"/>
          </p:nvPr>
        </p:nvSpPr>
        <p:spPr>
          <a:xfrm>
            <a:off x="685800" y="4400550"/>
            <a:ext cx="5486400" cy="460629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1" i="0" dirty="0"/>
              <a:t>Скажите</a:t>
            </a:r>
            <a:r>
              <a:rPr lang="en-US" b="1" i="0" dirty="0"/>
              <a:t>: </a:t>
            </a:r>
            <a:r>
              <a:rPr lang="ru-RU" sz="1800" i="1" dirty="0">
                <a:effectLst/>
                <a:latin typeface="Calibri" panose="020F0502020204030204" pitchFamily="34" charset="0"/>
                <a:ea typeface="Calibri" panose="020F0502020204030204" pitchFamily="34" charset="0"/>
                <a:cs typeface="Times New Roman" panose="02020603050405020304" pitchFamily="18" charset="0"/>
              </a:rPr>
              <a:t>Цель этого раздела - познакомить вас с некоторыми инструментами, которые обычно используются для поддержки, мониторинга и отслеживания индексного тестирования и связанных с ним </a:t>
            </a:r>
            <a:r>
              <a:rPr lang="x-none" sz="1800" i="1" dirty="0">
                <a:effectLst/>
                <a:latin typeface="Calibri" panose="020F0502020204030204" pitchFamily="34" charset="0"/>
                <a:ea typeface="Calibri" panose="020F0502020204030204" pitchFamily="34" charset="0"/>
                <a:cs typeface="Times New Roman" panose="02020603050405020304" pitchFamily="18" charset="0"/>
              </a:rPr>
              <a:t>услуг перенаправления</a:t>
            </a:r>
            <a:r>
              <a:rPr lang="ru-RU" sz="1800" i="1"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0"/>
              </a:spcAft>
              <a:buClr>
                <a:srgbClr val="000000"/>
              </a:buClr>
              <a:buSzPts val="1400"/>
              <a:buFont typeface="Arial"/>
              <a:buNone/>
              <a:tabLst/>
              <a:defRPr/>
            </a:pPr>
            <a:endParaRPr lang="x-none" sz="1800" i="1"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
                <a:srgbClr val="000000"/>
              </a:buClr>
              <a:buSzPts val="1400"/>
              <a:buFont typeface="Arial"/>
              <a:buNone/>
              <a:tabLst/>
              <a:defRPr/>
            </a:pPr>
            <a:r>
              <a:rPr lang="ru-RU" sz="1800" i="1" dirty="0">
                <a:effectLst/>
                <a:latin typeface="Calibri" panose="020F0502020204030204" pitchFamily="34" charset="0"/>
                <a:ea typeface="Calibri" panose="020F0502020204030204" pitchFamily="34" charset="0"/>
              </a:rPr>
              <a:t>Количество</a:t>
            </a:r>
            <a:r>
              <a:rPr lang="x-none" sz="1800" i="1" dirty="0">
                <a:effectLst/>
                <a:latin typeface="Calibri" panose="020F0502020204030204" pitchFamily="34" charset="0"/>
                <a:ea typeface="Calibri" panose="020F0502020204030204" pitchFamily="34" charset="0"/>
              </a:rPr>
              <a:t> предлагаемых инструментов</a:t>
            </a:r>
            <a:r>
              <a:rPr lang="ru-RU" sz="1800" i="1" dirty="0">
                <a:effectLst/>
                <a:latin typeface="Calibri" panose="020F0502020204030204" pitchFamily="34" charset="0"/>
                <a:ea typeface="Calibri" panose="020F0502020204030204" pitchFamily="34" charset="0"/>
              </a:rPr>
              <a:t> может показаться большим,</a:t>
            </a:r>
            <a:r>
              <a:rPr lang="x-none" sz="1800" i="1" dirty="0">
                <a:effectLst/>
                <a:latin typeface="Calibri" panose="020F0502020204030204" pitchFamily="34" charset="0"/>
                <a:ea typeface="Calibri" panose="020F0502020204030204" pitchFamily="34" charset="0"/>
              </a:rPr>
              <a:t> но</a:t>
            </a:r>
            <a:r>
              <a:rPr lang="ru-RU" sz="1800" i="1" dirty="0">
                <a:effectLst/>
                <a:latin typeface="Calibri" panose="020F0502020204030204" pitchFamily="34" charset="0"/>
                <a:ea typeface="Calibri" panose="020F0502020204030204" pitchFamily="34" charset="0"/>
              </a:rPr>
              <a:t> они важны для обеспечения конфиденциальности и безопасности клиентов, а также помогают определить эффективность индексного тестирования в достижении контроля над эпидемией. Мы не будем подробно разбирать </a:t>
            </a:r>
            <a:r>
              <a:rPr lang="x-none" sz="1800" i="1" dirty="0">
                <a:effectLst/>
                <a:latin typeface="Calibri" panose="020F0502020204030204" pitchFamily="34" charset="0"/>
                <a:ea typeface="Calibri" panose="020F0502020204030204" pitchFamily="34" charset="0"/>
              </a:rPr>
              <a:t>каждый из инструментов</a:t>
            </a:r>
            <a:r>
              <a:rPr lang="ru-RU" sz="1800" i="1" dirty="0">
                <a:effectLst/>
                <a:latin typeface="Calibri" panose="020F0502020204030204" pitchFamily="34" charset="0"/>
                <a:ea typeface="Calibri" panose="020F0502020204030204" pitchFamily="34" charset="0"/>
              </a:rPr>
              <a:t>, а пока просто рассмотрим их, чтобы вы знали о них. </a:t>
            </a:r>
            <a:r>
              <a:rPr lang="x-none" sz="1800" i="1" dirty="0">
                <a:effectLst/>
                <a:latin typeface="Calibri" panose="020F0502020204030204" pitchFamily="34" charset="0"/>
                <a:ea typeface="Calibri" panose="020F0502020204030204" pitchFamily="34" charset="0"/>
              </a:rPr>
              <a:t>Позже вы получите их и сможете начать</a:t>
            </a:r>
            <a:r>
              <a:rPr lang="ru-RU" sz="1800" i="1" dirty="0">
                <a:effectLst/>
                <a:latin typeface="Calibri" panose="020F0502020204030204" pitchFamily="34" charset="0"/>
                <a:ea typeface="Calibri" panose="020F0502020204030204" pitchFamily="34" charset="0"/>
              </a:rPr>
              <a:t> практиковать навыки, полученные на этом тренинге, </a:t>
            </a:r>
            <a:r>
              <a:rPr lang="x-none" sz="1800" i="1" dirty="0">
                <a:effectLst/>
                <a:latin typeface="Calibri" panose="020F0502020204030204" pitchFamily="34" charset="0"/>
                <a:ea typeface="Calibri" panose="020F0502020204030204" pitchFamily="34" charset="0"/>
              </a:rPr>
              <a:t>фиксируя</a:t>
            </a:r>
            <a:r>
              <a:rPr lang="ru-RU" sz="1800" i="1" dirty="0">
                <a:effectLst/>
                <a:latin typeface="Calibri" panose="020F0502020204030204" pitchFamily="34" charset="0"/>
                <a:ea typeface="Calibri" panose="020F0502020204030204" pitchFamily="34" charset="0"/>
              </a:rPr>
              <a:t> важную информацию</a:t>
            </a:r>
            <a:r>
              <a:rPr lang="x-none" sz="1800" i="1" dirty="0">
                <a:effectLst/>
                <a:latin typeface="Calibri" panose="020F0502020204030204" pitchFamily="34" charset="0"/>
                <a:ea typeface="Calibri" panose="020F0502020204030204" pitchFamily="34" charset="0"/>
              </a:rPr>
              <a:t> по работе подхода индексного тестирования</a:t>
            </a:r>
            <a:r>
              <a:rPr lang="ru-RU" sz="1800" i="1" dirty="0">
                <a:effectLst/>
                <a:latin typeface="Calibri" panose="020F0502020204030204"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a:p>
            <a:pPr marL="0" lvl="0" indent="0" algn="l" rtl="0">
              <a:spcBef>
                <a:spcPts val="600"/>
              </a:spcBef>
              <a:spcAft>
                <a:spcPts val="0"/>
              </a:spcAft>
              <a:buNone/>
            </a:pPr>
            <a:endParaRPr lang="x-none" i="1" dirty="0"/>
          </a:p>
          <a:p>
            <a:pPr marL="0" marR="0" lvl="0" indent="0" algn="l" defTabSz="914400" rtl="0" eaLnBrk="1" fontAlgn="auto" latinLnBrk="0" hangingPunct="1">
              <a:lnSpc>
                <a:spcPct val="100000"/>
              </a:lnSpc>
              <a:spcBef>
                <a:spcPts val="600"/>
              </a:spcBef>
              <a:spcAft>
                <a:spcPts val="0"/>
              </a:spcAft>
              <a:buClr>
                <a:srgbClr val="000000"/>
              </a:buClr>
              <a:buSzPts val="1400"/>
              <a:buFont typeface="Arial"/>
              <a:buNone/>
              <a:tabLst/>
              <a:defRPr/>
            </a:pPr>
            <a:r>
              <a:rPr lang="ru-RU" sz="1800" b="1" dirty="0">
                <a:effectLst/>
                <a:latin typeface="Calibri" panose="020F0502020204030204" pitchFamily="34" charset="0"/>
                <a:ea typeface="Calibri" panose="020F0502020204030204" pitchFamily="34" charset="0"/>
              </a:rPr>
              <a:t>ПРИМЕЧАНИЕ.</a:t>
            </a:r>
            <a:r>
              <a:rPr lang="ru-RU" sz="1800" dirty="0">
                <a:effectLst/>
                <a:latin typeface="Calibri" panose="020F0502020204030204" pitchFamily="34" charset="0"/>
                <a:ea typeface="Calibri" panose="020F0502020204030204" pitchFamily="34" charset="0"/>
              </a:rPr>
              <a:t> Если возможно, заранее определите, </a:t>
            </a:r>
            <a:r>
              <a:rPr lang="x-none" sz="1800" dirty="0">
                <a:effectLst/>
                <a:latin typeface="Calibri" panose="020F0502020204030204" pitchFamily="34" charset="0"/>
                <a:ea typeface="Calibri" panose="020F0502020204030204" pitchFamily="34" charset="0"/>
              </a:rPr>
              <a:t>используют ли местные программы определенные </a:t>
            </a:r>
            <a:r>
              <a:rPr lang="ru-RU" sz="1800" dirty="0">
                <a:effectLst/>
                <a:latin typeface="Calibri" panose="020F0502020204030204" pitchFamily="34" charset="0"/>
                <a:ea typeface="Calibri" panose="020F0502020204030204" pitchFamily="34" charset="0"/>
              </a:rPr>
              <a:t>инструменты для отслеживания/мониторинга индексного тестирования. В идеале сотрудники</a:t>
            </a:r>
            <a:r>
              <a:rPr lang="x-none" sz="1800" dirty="0">
                <a:effectLst/>
                <a:latin typeface="Calibri" panose="020F0502020204030204" pitchFamily="34" charset="0"/>
                <a:ea typeface="Calibri" panose="020F0502020204030204" pitchFamily="34" charset="0"/>
              </a:rPr>
              <a:t> местных</a:t>
            </a:r>
            <a:r>
              <a:rPr lang="ru-RU" sz="1800" dirty="0">
                <a:effectLst/>
                <a:latin typeface="Calibri" panose="020F0502020204030204" pitchFamily="34" charset="0"/>
                <a:ea typeface="Calibri" panose="020F0502020204030204" pitchFamily="34" charset="0"/>
              </a:rPr>
              <a:t> программ (</a:t>
            </a:r>
            <a:r>
              <a:rPr lang="x-none" sz="1800" dirty="0">
                <a:effectLst/>
                <a:latin typeface="Calibri" panose="020F0502020204030204" pitchFamily="34" charset="0"/>
                <a:ea typeface="Calibri" panose="020F0502020204030204" pitchFamily="34" charset="0"/>
              </a:rPr>
              <a:t>возможно</a:t>
            </a:r>
            <a:r>
              <a:rPr lang="ru-RU" sz="1800" dirty="0">
                <a:effectLst/>
                <a:latin typeface="Calibri" panose="020F0502020204030204" pitchFamily="34" charset="0"/>
                <a:ea typeface="Calibri" panose="020F0502020204030204" pitchFamily="34" charset="0"/>
              </a:rPr>
              <a:t>, присутствующие на этом тренинге) будут иметь возможность попрактиковаться в использовании инструментов и предоставить обратную связь, </a:t>
            </a:r>
            <a:r>
              <a:rPr lang="x-none" sz="1800" dirty="0">
                <a:effectLst/>
                <a:latin typeface="Calibri" panose="020F0502020204030204" pitchFamily="34" charset="0"/>
                <a:ea typeface="Calibri" panose="020F0502020204030204" pitchFamily="34" charset="0"/>
              </a:rPr>
              <a:t>для окончательной их доработки</a:t>
            </a:r>
            <a:r>
              <a:rPr lang="ru-RU" sz="1800" dirty="0">
                <a:effectLst/>
                <a:latin typeface="Calibri" panose="020F0502020204030204"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a:p>
            <a:pPr marL="0" lvl="0" indent="0" algn="l" rtl="0">
              <a:spcBef>
                <a:spcPts val="600"/>
              </a:spcBef>
              <a:spcAft>
                <a:spcPts val="0"/>
              </a:spcAft>
              <a:buNone/>
            </a:pPr>
            <a:endParaRPr lang="x-none" dirty="0"/>
          </a:p>
          <a:p>
            <a:pPr marL="0" marR="0" lvl="0" indent="0" algn="l" defTabSz="914400" rtl="0" eaLnBrk="1" fontAlgn="auto" latinLnBrk="0" hangingPunct="1">
              <a:lnSpc>
                <a:spcPct val="100000"/>
              </a:lnSpc>
              <a:spcBef>
                <a:spcPts val="600"/>
              </a:spcBef>
              <a:spcAft>
                <a:spcPts val="0"/>
              </a:spcAft>
              <a:buClr>
                <a:srgbClr val="000000"/>
              </a:buClr>
              <a:buSzPts val="1400"/>
              <a:buFont typeface="Arial"/>
              <a:buNone/>
              <a:tabLst/>
              <a:defRPr/>
            </a:pPr>
            <a:r>
              <a:rPr lang="x-none" sz="1800" dirty="0">
                <a:effectLst/>
                <a:latin typeface="Calibri" panose="020F0502020204030204" pitchFamily="34" charset="0"/>
                <a:ea typeface="Calibri" panose="020F0502020204030204" pitchFamily="34" charset="0"/>
              </a:rPr>
              <a:t>Объединить обзор инструментов с практическими занятиями по их использованию в рамках этого тренинга может казаться лучшим вариантов, однако это может занять много времени и утомить участников. FHI 360 рекомендует участникам сначала изучить методы индексного тестирования, последовательность действий и навыки консультирования, прежде чем начинать практику по фиксированию всей работы с помощью журналов/форм отслеживания.</a:t>
            </a: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
                <a:srgbClr val="000000"/>
              </a:buClr>
              <a:buSzPts val="1400"/>
              <a:buFont typeface="Arial"/>
              <a:buNone/>
              <a:tabLst/>
              <a:defRPr/>
            </a:pPr>
            <a:r>
              <a:rPr lang="x-none" sz="1800" dirty="0">
                <a:effectLst/>
                <a:latin typeface="Calibri" panose="020F0502020204030204" pitchFamily="34" charset="0"/>
                <a:ea typeface="Calibri" panose="020F0502020204030204" pitchFamily="34" charset="0"/>
              </a:rPr>
              <a:t>Вы можете включить пакет раздаточных материалов с черновыми версиями инструментов, чтобы участники могли просматривать их между занятиями, или, возможно, имеет смысл отложить это до практических занятий по их использованию и заполнению.</a:t>
            </a:r>
            <a:endParaRPr lang="en-US" sz="1800" dirty="0">
              <a:effectLst/>
              <a:latin typeface="Calibri" panose="020F0502020204030204" pitchFamily="34" charset="0"/>
              <a:ea typeface="Calibri" panose="020F0502020204030204" pitchFamily="34" charset="0"/>
            </a:endParaRPr>
          </a:p>
          <a:p>
            <a:pPr marL="0" lvl="0" indent="0" algn="l" rtl="0">
              <a:spcBef>
                <a:spcPts val="600"/>
              </a:spcBef>
              <a:spcAft>
                <a:spcPts val="0"/>
              </a:spcAft>
              <a:buNone/>
            </a:pPr>
            <a:r>
              <a:rPr lang="x-none" sz="1800" dirty="0">
                <a:effectLst/>
                <a:latin typeface="Calibri" panose="020F0502020204030204" pitchFamily="34" charset="0"/>
                <a:ea typeface="DengXian" panose="02010600030101010101" pitchFamily="2" charset="-122"/>
                <a:cs typeface="Arial" panose="020B0604020202020204" pitchFamily="34" charset="0"/>
              </a:rPr>
              <a:t>Любое</a:t>
            </a:r>
            <a:r>
              <a:rPr lang="ru-RU" sz="1800" dirty="0">
                <a:effectLst/>
                <a:latin typeface="Calibri" panose="020F0502020204030204" pitchFamily="34" charset="0"/>
                <a:ea typeface="DengXian" panose="02010600030101010101" pitchFamily="2" charset="-122"/>
                <a:cs typeface="Arial" panose="020B0604020202020204" pitchFamily="34" charset="0"/>
              </a:rPr>
              <a:t> поле на слайдах можно отредактировать и заменить на местный язык (или другой язык).</a:t>
            </a:r>
            <a:endParaRPr lang="x-none"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798" name="Google Shape;798;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x-none" sz="1800" b="1" kern="100" dirty="0">
                <a:effectLst/>
                <a:latin typeface="Calibri" panose="020F0502020204030204" pitchFamily="34" charset="0"/>
                <a:ea typeface="SimSun" panose="02010600030101010101" pitchFamily="2" charset="-122"/>
                <a:cs typeface="Times New Roman" panose="02020603050405020304" pitchFamily="18" charset="0"/>
              </a:rPr>
              <a:t>С</a:t>
            </a:r>
            <a:r>
              <a:rPr lang="ru-RU" sz="1800" b="1" kern="100" dirty="0">
                <a:effectLst/>
                <a:latin typeface="Calibri" panose="020F0502020204030204" pitchFamily="34" charset="0"/>
                <a:ea typeface="SimSun" panose="02010600030101010101" pitchFamily="2" charset="-122"/>
                <a:cs typeface="Times New Roman" panose="02020603050405020304" pitchFamily="18" charset="0"/>
              </a:rPr>
              <a:t>кажите</a:t>
            </a:r>
            <a:r>
              <a:rPr lang="x-none" sz="1800" b="1" kern="100" dirty="0">
                <a:effectLst/>
                <a:latin typeface="Calibri" panose="020F0502020204030204" pitchFamily="34" charset="0"/>
                <a:ea typeface="SimSun" panose="02010600030101010101" pitchFamily="2" charset="-122"/>
                <a:cs typeface="Times New Roman" panose="02020603050405020304" pitchFamily="18" charset="0"/>
              </a:rPr>
              <a:t>:</a:t>
            </a:r>
            <a:r>
              <a:rPr lang="ru-RU" sz="1800" b="1" kern="100" dirty="0">
                <a:effectLst/>
                <a:latin typeface="Calibri" panose="020F0502020204030204" pitchFamily="34" charset="0"/>
                <a:ea typeface="SimSun" panose="02010600030101010101" pitchFamily="2" charset="-122"/>
                <a:cs typeface="Times New Roman" panose="02020603050405020304" pitchFamily="18" charset="0"/>
              </a:rPr>
              <a:t> </a:t>
            </a:r>
            <a:r>
              <a:rPr lang="x-none" sz="1800" i="0" kern="100" dirty="0">
                <a:effectLst/>
                <a:latin typeface="Calibri" panose="020F0502020204030204" pitchFamily="34" charset="0"/>
                <a:ea typeface="SimSun" panose="02010600030101010101" pitchFamily="2" charset="-122"/>
                <a:cs typeface="Times New Roman" panose="02020603050405020304" pitchFamily="18" charset="0"/>
              </a:rPr>
              <a:t>основная </a:t>
            </a:r>
            <a:r>
              <a:rPr lang="x-none"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цель тренинга</a:t>
            </a: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ознакомить участников с текущей практикой индексного тестирования и </a:t>
            </a:r>
            <a:r>
              <a:rPr lang="x-none"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работой с людьми из рисковых</a:t>
            </a: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сет</a:t>
            </a:r>
            <a:r>
              <a:rPr lang="x-none"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ей</a:t>
            </a: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для </a:t>
            </a:r>
            <a:r>
              <a:rPr lang="x-none"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продвижения услуг по </a:t>
            </a: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тестировани</a:t>
            </a:r>
            <a:r>
              <a:rPr lang="x-none"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ю</a:t>
            </a: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на ВИЧ среди тех</a:t>
            </a:r>
            <a:r>
              <a:rPr lang="x-none"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людей</a:t>
            </a: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кто </a:t>
            </a:r>
            <a:r>
              <a:rPr lang="x-none"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имеет наиболее высокий риск по отношению к ВИЧ</a:t>
            </a: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a:t>
            </a:r>
            <a:r>
              <a:rPr lang="x-none"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с целью достижения</a:t>
            </a:r>
            <a:r>
              <a:rPr lang="ru-RU"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контроля над эпидемией.</a:t>
            </a:r>
            <a:r>
              <a:rPr lang="x-none" sz="1800" b="0" i="0" u="none" strike="noStrike" kern="100" cap="none" dirty="0">
                <a:solidFill>
                  <a:schemeClr val="dk1"/>
                </a:solidFill>
                <a:effectLst/>
                <a:latin typeface="Calibri" panose="020F0502020204030204" pitchFamily="34" charset="0"/>
                <a:ea typeface="SimSun" panose="02010600030101010101" pitchFamily="2" charset="-122"/>
                <a:cs typeface="Times New Roman" panose="02020603050405020304" pitchFamily="18" charset="0"/>
                <a:sym typeface="Calibri"/>
              </a:rPr>
              <a:t> Кроме этого, мы рассмотрим основные принципы и минимальные требования к индексному тестированию, а также поговорим о мониторинге качества наших услуг.</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x-none"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Ознакомьте участников с намеченными целями</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обучения и развития навыков и спросит</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е</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есть ли у них какие-либо вопросы или другие ожидания (при необходимости скорректируйте их перед </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началом тренинга</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Обратите внимание участников на </a:t>
            </a:r>
            <a:r>
              <a:rPr lang="x-none" sz="1800" kern="100" dirty="0" err="1">
                <a:effectLst/>
                <a:latin typeface="Calibri" panose="020F0502020204030204" pitchFamily="34" charset="0"/>
                <a:ea typeface="SimSun" panose="02010600030101010101" pitchFamily="2" charset="-122"/>
                <a:cs typeface="Times New Roman" panose="02020603050405020304" pitchFamily="18" charset="0"/>
              </a:rPr>
              <a:t>флипчарт</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 «Парковка вопросов», где будут записываться важные комментарии и вопросы, которые не могут быть обсуждены во время определенных сессий, но обязательно будут рассмотрены и обсуждены к концу семинара.</a:t>
            </a:r>
          </a:p>
          <a:p>
            <a:pPr marL="0" lvl="0" indent="0" algn="l" rtl="0">
              <a:spcBef>
                <a:spcPts val="0"/>
              </a:spcBef>
              <a:spcAft>
                <a:spcPts val="0"/>
              </a:spcAft>
              <a:buNone/>
            </a:pPr>
            <a:endParaRPr lang="x-none"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lvl="0" indent="0" algn="l" rtl="0">
              <a:spcBef>
                <a:spcPts val="0"/>
              </a:spcBef>
              <a:spcAft>
                <a:spcPts val="0"/>
              </a:spcAft>
              <a:buNone/>
            </a:pPr>
            <a:r>
              <a:rPr lang="x-none" sz="1800" dirty="0">
                <a:effectLst/>
                <a:latin typeface="Calibri" panose="020F0502020204030204" pitchFamily="34" charset="0"/>
                <a:ea typeface="DengXian" panose="02010600030101010101" pitchFamily="2" charset="-122"/>
                <a:cs typeface="Arial" panose="020B0604020202020204" pitchFamily="34" charset="0"/>
              </a:rPr>
              <a:t>Обязательно пересматривайте цели в конце каждого дня, чтобы определить текущий прогресс и при необходимости скорректировать их.</a:t>
            </a:r>
            <a:endParaRPr dirty="0"/>
          </a:p>
        </p:txBody>
      </p:sp>
      <p:sp>
        <p:nvSpPr>
          <p:cNvPr id="268" name="Google Shape;26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4" name="Google Shape;804;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1" i="0" dirty="0"/>
              <a:t>Скажите</a:t>
            </a:r>
            <a:r>
              <a:rPr lang="en-US" i="1" dirty="0"/>
              <a:t>: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Как отмечалось,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в</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начале данной сессии</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мы рассмотрим все виды инструментов, которые, вероятно, будут включены в нашу программу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индексного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тестирования, адаптированную к местным условиям.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Мы рассмотрим все инструменты, но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у нас будет отдельная возможность подробно рассмотреть каждый из них после того, как черновые версии будут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адаптированы под ваши условия и нужды</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a:t>
            </a:r>
            <a:endParaRPr lang="en-US"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x-none"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i="1" dirty="0">
                <a:effectLst/>
                <a:latin typeface="Calibri" panose="020F0502020204030204" pitchFamily="34" charset="0"/>
                <a:ea typeface="DengXian" panose="02010600030101010101" pitchFamily="2" charset="-122"/>
                <a:cs typeface="Arial" panose="020B0604020202020204" pitchFamily="34" charset="0"/>
              </a:rPr>
              <a:t>На данный момент вам важно просто знать, как они могут выглядеть и зачем они нам нужны. Мы </a:t>
            </a:r>
            <a:r>
              <a:rPr lang="x-none" sz="1800" i="1" dirty="0">
                <a:effectLst/>
                <a:latin typeface="Calibri" panose="020F0502020204030204" pitchFamily="34" charset="0"/>
                <a:ea typeface="DengXian" panose="02010600030101010101" pitchFamily="2" charset="-122"/>
                <a:cs typeface="Arial" panose="020B0604020202020204" pitchFamily="34" charset="0"/>
              </a:rPr>
              <a:t>вновь пройдемся по этапам </a:t>
            </a:r>
            <a:r>
              <a:rPr lang="ru-RU" sz="1800" i="1" dirty="0">
                <a:effectLst/>
                <a:latin typeface="Calibri" panose="020F0502020204030204" pitchFamily="34" charset="0"/>
                <a:ea typeface="DengXian" panose="02010600030101010101" pitchFamily="2" charset="-122"/>
                <a:cs typeface="Arial" panose="020B0604020202020204" pitchFamily="34" charset="0"/>
              </a:rPr>
              <a:t>индексного тестирования, и у вас будет возможность определить, где вам, возможно, потребуется включить эти инструменты.</a:t>
            </a:r>
            <a:endParaRPr lang="en-US"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i="1" dirty="0"/>
          </a:p>
          <a:p>
            <a:pPr marL="0" lvl="0" indent="0" algn="l" rtl="0">
              <a:spcBef>
                <a:spcPts val="0"/>
              </a:spcBef>
              <a:spcAft>
                <a:spcPts val="0"/>
              </a:spcAft>
              <a:buNone/>
            </a:pPr>
            <a:r>
              <a:rPr lang="ru-RU" i="1" dirty="0"/>
              <a:t>Инструменты можно условно разделить на </a:t>
            </a:r>
            <a:r>
              <a:rPr lang="x-none" i="1" dirty="0"/>
              <a:t>два типа: </a:t>
            </a:r>
            <a:r>
              <a:rPr lang="ru-RU" i="1" dirty="0"/>
              <a:t>инструменты для реализации и инструменты для документации, данных, мониторинга и оценки.</a:t>
            </a:r>
            <a:endParaRPr dirty="0"/>
          </a:p>
        </p:txBody>
      </p:sp>
      <p:sp>
        <p:nvSpPr>
          <p:cNvPr id="805" name="Google Shape;805;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1" i="0" dirty="0"/>
              <a:t>Скажите</a:t>
            </a:r>
            <a:r>
              <a:rPr lang="en-US" i="1" dirty="0"/>
              <a:t>: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В большинстве программ используются стандартные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операционные</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процедуры, называемые «СОП», для определения последующих действий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на каждом из этапов работы</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a:t>
            </a:r>
            <a:r>
              <a:rPr lang="ru-RU" sz="1800" b="0" i="1" u="none" strike="noStrike" cap="none" dirty="0" err="1">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СОПы</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помогают сориентировать людей, которые плохо знакомы с вашей программой и которые, возможно, не посещали подобный тренинг</a:t>
            </a:r>
            <a:r>
              <a:rPr lang="ru-RU" sz="1800" i="1" dirty="0">
                <a:effectLst/>
                <a:latin typeface="Calibri" panose="020F0502020204030204" pitchFamily="34" charset="0"/>
                <a:ea typeface="Calibri" panose="020F0502020204030204" pitchFamily="34" charset="0"/>
                <a:cs typeface="Times New Roman" panose="02020603050405020304" pitchFamily="18" charset="0"/>
              </a:rPr>
              <a:t>.</a:t>
            </a:r>
            <a:br>
              <a:rPr lang="x-none" sz="1800" i="1"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r>
              <a:rPr lang="ru-RU" sz="1800" b="0" i="1" u="none" strike="noStrike" cap="none" dirty="0">
                <a:solidFill>
                  <a:schemeClr val="dk1"/>
                </a:solidFill>
                <a:effectLst/>
                <a:latin typeface="Calibri" panose="020F0502020204030204" pitchFamily="34" charset="0"/>
                <a:ea typeface="DengXian" panose="02010600030101010101" pitchFamily="2" charset="-122"/>
                <a:cs typeface="Times New Roman" panose="02020603050405020304" pitchFamily="18" charset="0"/>
                <a:sym typeface="Calibri"/>
              </a:rPr>
              <a:t>Кроме того, многие люди </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Times New Roman" panose="02020603050405020304" pitchFamily="18" charset="0"/>
                <a:sym typeface="Calibri"/>
              </a:rPr>
              <a:t>предпочитают видеть</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Times New Roman" panose="02020603050405020304" pitchFamily="18" charset="0"/>
                <a:sym typeface="Calibri"/>
              </a:rPr>
              <a:t> визуальную блок-схему</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Times New Roman" panose="02020603050405020304" pitchFamily="18" charset="0"/>
                <a:sym typeface="Calibri"/>
              </a:rPr>
              <a:t> движения клиента</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Times New Roman" panose="02020603050405020304" pitchFamily="18" charset="0"/>
                <a:sym typeface="Calibri"/>
              </a:rPr>
              <a:t>, которая помогает </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Times New Roman" panose="02020603050405020304" pitchFamily="18" charset="0"/>
                <a:sym typeface="Calibri"/>
              </a:rPr>
              <a:t>лучше</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Times New Roman" panose="02020603050405020304" pitchFamily="18" charset="0"/>
                <a:sym typeface="Calibri"/>
              </a:rPr>
              <a:t> понять, какие возможные варианты или конкретные шаги могут быть предприняты в зависимости от </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Times New Roman" panose="02020603050405020304" pitchFamily="18" charset="0"/>
                <a:sym typeface="Calibri"/>
              </a:rPr>
              <a:t>нужд, желаний</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Times New Roman" panose="02020603050405020304" pitchFamily="18" charset="0"/>
                <a:sym typeface="Calibri"/>
              </a:rPr>
              <a:t> или обстоятельств отдельного клиента. Позже мы </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Times New Roman" panose="02020603050405020304" pitchFamily="18" charset="0"/>
                <a:sym typeface="Calibri"/>
              </a:rPr>
              <a:t>попробуем разработать подобную</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Times New Roman" panose="02020603050405020304" pitchFamily="18" charset="0"/>
                <a:sym typeface="Calibri"/>
              </a:rPr>
              <a:t> блок-схему для контекста [СТРАНА].</a:t>
            </a:r>
            <a:endParaRPr sz="1800" b="0" i="1" u="none" strike="noStrike" cap="none" dirty="0">
              <a:solidFill>
                <a:schemeClr val="dk1"/>
              </a:solidFill>
              <a:effectLst/>
              <a:latin typeface="Calibri" panose="020F0502020204030204" pitchFamily="34" charset="0"/>
              <a:cs typeface="Times New Roman" panose="02020603050405020304" pitchFamily="18" charset="0"/>
              <a:sym typeface="Calibri"/>
            </a:endParaRPr>
          </a:p>
        </p:txBody>
      </p:sp>
      <p:sp>
        <p:nvSpPr>
          <p:cNvPr id="813" name="Google Shape;813;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1" i="0" dirty="0"/>
              <a:t>Скажите</a:t>
            </a:r>
            <a:r>
              <a:rPr lang="en-US" b="1" i="0" dirty="0"/>
              <a:t>:</a:t>
            </a:r>
            <a:r>
              <a:rPr lang="en-US" b="0" i="1" dirty="0"/>
              <a:t>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Важно отслеживать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процесс предоставления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услуг индексного тестирования для всех клиентов, которым оно предлагается, а также обеспечивать отслеживание риска насилия со стороны интимного партнера (</a:t>
            </a:r>
            <a:r>
              <a:rPr lang="en-US"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IPV</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привлечение партнеров к тестированию</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результатов</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работы</a:t>
            </a:r>
            <a:r>
              <a:rPr lang="ru-RU" sz="1800" i="1"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b="0" i="1" dirty="0"/>
          </a:p>
          <a:p>
            <a:pPr marL="0" lvl="0" indent="0" algn="l" rtl="0">
              <a:spcBef>
                <a:spcPts val="0"/>
              </a:spcBef>
              <a:spcAft>
                <a:spcPts val="0"/>
              </a:spcAft>
              <a:buNone/>
            </a:pP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Процесс мониторинга вашей работы</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также поможет </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понять</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причины, по которым клиенты </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отказываются от услуги индексного </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тестирования, их обсуждение состоится  на </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следующих сессиях</a:t>
            </a:r>
            <a:r>
              <a:rPr lang="ru-RU" sz="1800" i="1" dirty="0">
                <a:effectLst/>
                <a:latin typeface="Calibri" panose="020F0502020204030204" pitchFamily="34" charset="0"/>
                <a:ea typeface="DengXian" panose="02010600030101010101" pitchFamily="2" charset="-122"/>
                <a:cs typeface="Arial" panose="020B0604020202020204" pitchFamily="34" charset="0"/>
              </a:rPr>
              <a:t>.</a:t>
            </a:r>
            <a:endParaRPr b="1" i="0" dirty="0"/>
          </a:p>
        </p:txBody>
      </p:sp>
      <p:sp>
        <p:nvSpPr>
          <p:cNvPr id="823" name="Google Shape;823;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1" name="Google Shape;831;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1" dirty="0"/>
              <a:t>Скажите</a:t>
            </a:r>
            <a:r>
              <a:rPr lang="en-US" b="1" dirty="0"/>
              <a:t>: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Во время тренинга вы ознакомитесь с готовыми сценариями предложения услуг индексного тестирования вашим клиентам</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Очень важно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четко следовать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таким схемам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разговора</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разработанным при участии сообществ, для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работы с которыми</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они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и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были созданы. У вас будет возможность попрактиковаться в использовании этих скриптов</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/сценариев</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[во время этого обучения] или [во время последующего сеанса работы с формами, необходимыми для предоставления и мониторинга услуг индексного тестирования</a:t>
            </a:r>
            <a:r>
              <a:rPr lang="ru-RU" sz="1800" i="1" dirty="0">
                <a:effectLst/>
                <a:latin typeface="Calibri" panose="020F0502020204030204" pitchFamily="34" charset="0"/>
                <a:ea typeface="Calibri" panose="020F0502020204030204" pitchFamily="34" charset="0"/>
                <a:cs typeface="Times New Roman" panose="02020603050405020304" pitchFamily="18" charset="0"/>
              </a:rPr>
              <a:t>].</a:t>
            </a:r>
            <a:br>
              <a:rPr lang="x-none" sz="1800" i="1"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b="1" dirty="0">
                <a:effectLst/>
                <a:latin typeface="Calibri" panose="020F0502020204030204" pitchFamily="34" charset="0"/>
                <a:ea typeface="DengXian" panose="02010600030101010101" pitchFamily="2" charset="-122"/>
                <a:cs typeface="Arial" panose="020B0604020202020204" pitchFamily="34" charset="0"/>
              </a:rPr>
              <a:t>ПРИМЕЧАНИЕ:</a:t>
            </a:r>
            <a:r>
              <a:rPr lang="ru-RU" sz="1800" dirty="0">
                <a:effectLst/>
                <a:latin typeface="Calibri" panose="020F0502020204030204" pitchFamily="34" charset="0"/>
                <a:ea typeface="DengXian" panose="02010600030101010101" pitchFamily="2" charset="-122"/>
                <a:cs typeface="Arial" panose="020B0604020202020204" pitchFamily="34" charset="0"/>
              </a:rPr>
              <a:t> </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Times New Roman" panose="02020603050405020304" pitchFamily="18" charset="0"/>
                <a:sym typeface="Calibri"/>
              </a:rPr>
              <a:t>важно знать заранее, будет ли в ходе </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Times New Roman" panose="02020603050405020304" pitchFamily="18" charset="0"/>
                <a:sym typeface="Calibri"/>
              </a:rPr>
              <a:t>тренинга </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Times New Roman" panose="02020603050405020304" pitchFamily="18" charset="0"/>
                <a:sym typeface="Calibri"/>
              </a:rPr>
              <a:t>достаточно времени  д</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Times New Roman" panose="02020603050405020304" pitchFamily="18" charset="0"/>
                <a:sym typeface="Calibri"/>
              </a:rPr>
              <a:t>ля подробного рассмотрения каждой</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Times New Roman" panose="02020603050405020304" pitchFamily="18" charset="0"/>
                <a:sym typeface="Calibri"/>
              </a:rPr>
              <a:t> из форм. Как уже отмечалось, будет  эффективнее сначала убедиться, что участники хорошо понимают основные концепции и, </a:t>
            </a:r>
            <a:r>
              <a:rPr lang="ru-RU" sz="1800" b="0" i="1" u="none" strike="noStrike" cap="none" noProof="0" dirty="0">
                <a:solidFill>
                  <a:schemeClr val="dk1"/>
                </a:solidFill>
                <a:effectLst/>
                <a:latin typeface="Calibri" panose="020F0502020204030204" pitchFamily="34" charset="0"/>
                <a:ea typeface="DengXian" panose="02010600030101010101" pitchFamily="2" charset="-122"/>
                <a:cs typeface="Times New Roman" panose="02020603050405020304" pitchFamily="18" charset="0"/>
                <a:sym typeface="Calibri"/>
              </a:rPr>
              <a:t>прежде чем предоставить полную версию для их изучения,</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Times New Roman" panose="02020603050405020304" pitchFamily="18" charset="0"/>
                <a:sym typeface="Calibri"/>
              </a:rPr>
              <a:t> имеют возможность проработать некоторые практические сценарии</a:t>
            </a:r>
            <a:r>
              <a:rPr lang="ru-RU" sz="1800" b="1" i="1" dirty="0">
                <a:effectLst/>
                <a:latin typeface="Calibri" panose="020F0502020204030204" pitchFamily="34" charset="0"/>
                <a:ea typeface="DengXian" panose="02010600030101010101" pitchFamily="2" charset="-122"/>
                <a:cs typeface="Arial" panose="020B0604020202020204" pitchFamily="34" charset="0"/>
              </a:rPr>
              <a:t>.</a:t>
            </a:r>
            <a:endParaRPr b="1" i="1" dirty="0"/>
          </a:p>
        </p:txBody>
      </p:sp>
      <p:sp>
        <p:nvSpPr>
          <p:cNvPr id="832" name="Google Shape;832;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1" i="0" dirty="0"/>
              <a:t>Скажите</a:t>
            </a:r>
            <a:r>
              <a:rPr lang="en-US" i="1" dirty="0"/>
              <a:t>: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Во время сессии</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по основным принципам и минимальным стандартам индексного тестирования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мы выявили целый ряд потенциальных рисков</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которые могут возникнуть в результате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нашей работы</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по индексному тестированию. Для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всех организаций</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будет важно иметь СОП</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ы</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в которых будет указано, что предпринять для выявления</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риска</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насилия,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как сделать раскрытие статуса более</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безопасным,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как определить наиболее подходящий и безопасный метод привлечения</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партнера,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что делать в случаях насилия со стороны партнера и другое</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Мы отдельно поговорим</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о насилии со стороны интимного партнера и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неблагоприятных последствиях</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a:t>
            </a:r>
            <a:endPar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x-none" sz="1800" i="1" dirty="0">
              <a:effectLst/>
              <a:latin typeface="Calibri" panose="020F050202020403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b="1"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Также важно иметь специальные </a:t>
            </a:r>
            <a:r>
              <a:rPr lang="x-none" sz="1800" b="1"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скрипты/</a:t>
            </a:r>
            <a:r>
              <a:rPr lang="ru-RU" sz="1800" b="1"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сценарии</a:t>
            </a:r>
            <a:r>
              <a:rPr lang="x-none" sz="1800" b="1"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разговора</a:t>
            </a:r>
            <a:r>
              <a:rPr lang="ru-RU" sz="1800" b="1"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которые помогут вам связаться и обсудить потенциальные риски как с партнерами ваших клиентов, так и с индекс-клиентами. Завтра у нас будет возможность просмотреть, отредактировать и/или разработать конкретные сообщения, которые вы можете использовать в</a:t>
            </a:r>
            <a:r>
              <a:rPr lang="x-none" sz="1800" b="1"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о время консультаций с </a:t>
            </a:r>
            <a:r>
              <a:rPr lang="ru-RU" sz="1800" b="1"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ЛЖВ</a:t>
            </a:r>
            <a:r>
              <a:rPr lang="ru-RU" sz="1800" i="1" dirty="0">
                <a:effectLst/>
                <a:latin typeface="Calibri" panose="020F0502020204030204" pitchFamily="34" charset="0"/>
                <a:ea typeface="DengXian" panose="02010600030101010101" pitchFamily="2" charset="-122"/>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42" name="Google Shape;842;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1" dirty="0"/>
              <a:t>Скажите</a:t>
            </a:r>
            <a:r>
              <a:rPr lang="en-US" dirty="0"/>
              <a:t>: </a:t>
            </a:r>
            <a:r>
              <a:rPr lang="ru-RU" sz="1800" i="1" dirty="0">
                <a:effectLst/>
                <a:latin typeface="Calibri" panose="020F0502020204030204" pitchFamily="34" charset="0"/>
                <a:ea typeface="Calibri" panose="020F0502020204030204" pitchFamily="34" charset="0"/>
                <a:cs typeface="Times New Roman" panose="02020603050405020304" pitchFamily="18" charset="0"/>
              </a:rPr>
              <a:t>Мы </a:t>
            </a:r>
            <a:r>
              <a:rPr lang="x-none" sz="1800" i="1" dirty="0">
                <a:effectLst/>
                <a:latin typeface="Calibri" panose="020F0502020204030204" pitchFamily="34" charset="0"/>
                <a:ea typeface="Calibri" panose="020F0502020204030204" pitchFamily="34" charset="0"/>
                <a:cs typeface="Times New Roman" panose="02020603050405020304" pitchFamily="18" charset="0"/>
              </a:rPr>
              <a:t>говорили о неблагоприятных последствиях во время прошлой сессии</a:t>
            </a:r>
            <a:r>
              <a:rPr lang="ru-RU" sz="1800" i="1" dirty="0">
                <a:effectLst/>
                <a:latin typeface="Calibri" panose="020F0502020204030204" pitchFamily="34" charset="0"/>
                <a:ea typeface="Calibri" panose="020F0502020204030204" pitchFamily="34" charset="0"/>
                <a:cs typeface="Times New Roman" panose="02020603050405020304" pitchFamily="18" charset="0"/>
              </a:rPr>
              <a:t>. Может ли кто-нибудь </a:t>
            </a:r>
            <a:r>
              <a:rPr lang="x-none" sz="1800" i="1" dirty="0">
                <a:effectLst/>
                <a:latin typeface="Calibri" panose="020F0502020204030204" pitchFamily="34" charset="0"/>
                <a:ea typeface="Calibri" panose="020F0502020204030204" pitchFamily="34" charset="0"/>
                <a:cs typeface="Times New Roman" panose="02020603050405020304" pitchFamily="18" charset="0"/>
              </a:rPr>
              <a:t>объяснить</a:t>
            </a:r>
            <a:r>
              <a:rPr lang="ru-RU" sz="1800" i="1" dirty="0">
                <a:effectLst/>
                <a:latin typeface="Calibri" panose="020F0502020204030204" pitchFamily="34" charset="0"/>
                <a:ea typeface="Calibri" panose="020F0502020204030204" pitchFamily="34" charset="0"/>
                <a:cs typeface="Times New Roman" panose="02020603050405020304" pitchFamily="18" charset="0"/>
              </a:rPr>
              <a:t>, что такое </a:t>
            </a:r>
            <a:r>
              <a:rPr lang="ru-RU" sz="1800" b="1" i="0" dirty="0">
                <a:effectLst/>
                <a:latin typeface="Calibri" panose="020F0502020204030204" pitchFamily="34" charset="0"/>
                <a:ea typeface="Calibri" panose="020F0502020204030204" pitchFamily="34" charset="0"/>
                <a:cs typeface="Times New Roman" panose="02020603050405020304" pitchFamily="18" charset="0"/>
              </a:rPr>
              <a:t>«</a:t>
            </a:r>
            <a:r>
              <a:rPr lang="x-none" sz="1800" i="1" dirty="0">
                <a:effectLst/>
                <a:latin typeface="Calibri" panose="020F0502020204030204" pitchFamily="34" charset="0"/>
                <a:ea typeface="Calibri" panose="020F0502020204030204" pitchFamily="34" charset="0"/>
                <a:cs typeface="Times New Roman" panose="02020603050405020304" pitchFamily="18" charset="0"/>
              </a:rPr>
              <a:t>неблагоприятное последствие индексного тестирования</a:t>
            </a:r>
            <a:r>
              <a:rPr lang="ru-RU" sz="1800" b="1" i="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b="1" i="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ru-RU" sz="1800" b="1" dirty="0">
                <a:effectLst/>
                <a:latin typeface="Calibri" panose="020F0502020204030204" pitchFamily="34" charset="0"/>
                <a:ea typeface="Calibri" panose="020F0502020204030204" pitchFamily="34" charset="0"/>
              </a:rPr>
              <a:t>ПРИМЕЧАНИЕ.</a:t>
            </a:r>
            <a:r>
              <a:rPr lang="ru-RU" sz="1800" dirty="0">
                <a:effectLst/>
                <a:latin typeface="Calibri" panose="020F0502020204030204" pitchFamily="34" charset="0"/>
                <a:ea typeface="Calibri" panose="020F0502020204030204" pitchFamily="34" charset="0"/>
              </a:rPr>
              <a:t> </a:t>
            </a:r>
            <a:r>
              <a:rPr lang="ru-RU"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Неблагоприятным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последствием</a:t>
            </a:r>
            <a:r>
              <a:rPr lang="ru-RU"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является инцидент, который приводит к причинению вреда клиенту в результате его участия в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процессе</a:t>
            </a:r>
            <a:r>
              <a:rPr lang="ru-RU"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индексного тестирования.</a:t>
            </a:r>
            <a:endParaRPr lang="en-US"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r>
              <a:rPr lang="x-none" b="1" dirty="0"/>
              <a:t>Скажите</a:t>
            </a:r>
            <a:r>
              <a:rPr lang="en-US" dirty="0"/>
              <a:t>: </a:t>
            </a:r>
            <a:r>
              <a:rPr lang="ru-RU" sz="1800" b="0" i="1" u="none" strike="noStrike" cap="none" spc="-10"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Мы обсудим </a:t>
            </a:r>
            <a:r>
              <a:rPr lang="x-none" sz="1800" b="0" i="1" u="none" strike="noStrike" cap="none" spc="-10"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неблагоприятные последствия</a:t>
            </a:r>
            <a:r>
              <a:rPr lang="ru-RU" sz="1800" b="0" i="1" u="none" strike="noStrike" cap="none" spc="-10"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более подробно на </a:t>
            </a:r>
            <a:r>
              <a:rPr lang="x-none" sz="1800" b="0" i="1" u="none" strike="noStrike" cap="none" spc="-10"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Сессии</a:t>
            </a:r>
            <a:r>
              <a:rPr lang="ru-RU" sz="1800" b="0" i="1" u="none" strike="noStrike" cap="none" spc="-10"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11. Для </a:t>
            </a:r>
            <a:r>
              <a:rPr lang="x-none" sz="1800" b="0" i="1" u="none" strike="noStrike" cap="none" spc="-10"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всех организаций </a:t>
            </a:r>
            <a:r>
              <a:rPr lang="ru-RU" sz="1800" b="0" i="1" u="none" strike="noStrike" cap="none" spc="-10"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важно работать </a:t>
            </a:r>
            <a:r>
              <a:rPr lang="x-none" sz="1800" b="0" i="1" u="none" strike="noStrike" cap="none" spc="-10"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над тем</a:t>
            </a:r>
            <a:r>
              <a:rPr lang="ru-RU" sz="1800" b="0" i="1" u="none" strike="noStrike" cap="none" spc="-10"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чтобы </a:t>
            </a:r>
            <a:r>
              <a:rPr lang="x-none" sz="1800" b="0" i="1" u="none" strike="noStrike" cap="none" spc="-10"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любое неблагоприятное последствие было задокументировано, как и последующие действия команды</a:t>
            </a:r>
            <a:r>
              <a:rPr lang="ru-RU" sz="1800" b="0" i="1" u="none" strike="noStrike" cap="none" spc="-10"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предприняты</a:t>
            </a:r>
            <a:r>
              <a:rPr lang="x-none" sz="1800" b="0" i="1" u="none" strike="noStrike" cap="none" spc="-10"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е</a:t>
            </a:r>
            <a:r>
              <a:rPr lang="ru-RU" sz="1800" b="0" i="1" u="none" strike="noStrike" cap="none" spc="-10"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для оказания поддержки</a:t>
            </a:r>
            <a:r>
              <a:rPr lang="x-none" sz="1800" b="0" i="1" u="none" strike="noStrike" cap="none" spc="-10"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минимизации вреда и </a:t>
            </a:r>
            <a:r>
              <a:rPr lang="ru-RU" sz="1800" b="0" i="1" u="none" strike="noStrike" cap="none" spc="-10"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отслеживания </a:t>
            </a:r>
            <a:r>
              <a:rPr lang="x-none" sz="1800" b="0" i="1" u="none" strike="noStrike" cap="none" spc="-10"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случая</a:t>
            </a:r>
            <a:r>
              <a:rPr lang="ru-RU" sz="1800" b="0" i="1" u="none" strike="noStrike" cap="none" spc="-10"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Также важно документировать любые жалобы клиентов, основанные на их опыте </a:t>
            </a:r>
            <a:r>
              <a:rPr lang="x-none" sz="1800" b="0" i="1" u="none" strike="noStrike" cap="none" spc="-10"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получения</a:t>
            </a:r>
            <a:r>
              <a:rPr lang="ru-RU" sz="1800" b="0" i="1" u="none" strike="noStrike" cap="none" spc="-10"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услуг</a:t>
            </a:r>
            <a:r>
              <a:rPr lang="x-none" sz="1800" b="0" i="1" u="none" strike="noStrike" cap="none" spc="-10"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в организациях</a:t>
            </a:r>
            <a:r>
              <a:rPr lang="ru-RU" sz="1800" b="0" i="1" u="none" strike="noStrike" cap="none" spc="-10"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например, обеспокоенность по поводу стигмы или дискриминации, конфиденциальности и</a:t>
            </a:r>
            <a:r>
              <a:rPr lang="x-none" sz="1800" b="0" i="1" u="none" strike="noStrike" cap="none" spc="-10"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прочее</a:t>
            </a:r>
            <a:r>
              <a:rPr lang="ru-RU" sz="1800" b="0" i="1" u="none" strike="noStrike" cap="none" spc="-10"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a:t>
            </a:r>
            <a:r>
              <a:rPr lang="x-none" sz="1800" b="0" i="1" u="none" strike="noStrike" cap="none" spc="-10"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Подобные </a:t>
            </a:r>
            <a:r>
              <a:rPr lang="ru-RU" sz="1800" b="0" i="1" u="none" strike="noStrike" cap="none" spc="-10"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инциденты необходимо будет регистрировать в журнале, чтобы обеспечить надлежащее отслеживание и последующие действия</a:t>
            </a:r>
            <a:r>
              <a:rPr lang="ru-RU" sz="1800" i="1" spc="-10" dirty="0">
                <a:effectLst/>
                <a:latin typeface="Calibri" panose="020F0502020204030204" pitchFamily="34" charset="0"/>
                <a:ea typeface="DengXian" panose="02010600030101010101" pitchFamily="2" charset="-122"/>
                <a:cs typeface="Arial" panose="020B0604020202020204" pitchFamily="34" charset="0"/>
              </a:rPr>
              <a:t>.</a:t>
            </a:r>
            <a:r>
              <a:rPr lang="x-none" sz="1800" i="1" spc="-10" dirty="0">
                <a:effectLst/>
                <a:latin typeface="Calibri" panose="020F0502020204030204" pitchFamily="34" charset="0"/>
                <a:ea typeface="DengXian" panose="02010600030101010101" pitchFamily="2" charset="-122"/>
                <a:cs typeface="Arial" panose="020B0604020202020204" pitchFamily="34" charset="0"/>
              </a:rPr>
              <a:t> </a:t>
            </a:r>
            <a:endParaRPr dirty="0"/>
          </a:p>
        </p:txBody>
      </p:sp>
      <p:sp>
        <p:nvSpPr>
          <p:cNvPr id="852" name="Google Shape;852;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1" i="0" dirty="0"/>
              <a:t>Скажите</a:t>
            </a:r>
            <a:r>
              <a:rPr lang="en-US" i="1" dirty="0"/>
              <a:t>: </a:t>
            </a:r>
            <a:r>
              <a:rPr lang="ru-RU" sz="1800" i="1" dirty="0">
                <a:effectLst/>
                <a:latin typeface="Calibri" panose="020F0502020204030204" pitchFamily="34" charset="0"/>
                <a:ea typeface="Calibri" panose="020F0502020204030204" pitchFamily="34" charset="0"/>
                <a:cs typeface="Times New Roman" panose="02020603050405020304" pitchFamily="18" charset="0"/>
              </a:rPr>
              <a:t>Мы уже </a:t>
            </a:r>
            <a:r>
              <a:rPr lang="x-none" sz="1800" i="1" dirty="0">
                <a:effectLst/>
                <a:latin typeface="Calibri" panose="020F0502020204030204" pitchFamily="34" charset="0"/>
                <a:ea typeface="Calibri" panose="020F0502020204030204" pitchFamily="34" charset="0"/>
                <a:cs typeface="Times New Roman" panose="02020603050405020304" pitchFamily="18" charset="0"/>
              </a:rPr>
              <a:t>отмечали</a:t>
            </a:r>
            <a:r>
              <a:rPr lang="ru-RU" sz="1800" i="1" dirty="0">
                <a:effectLst/>
                <a:latin typeface="Calibri" panose="020F0502020204030204" pitchFamily="34" charset="0"/>
                <a:ea typeface="Calibri" panose="020F0502020204030204" pitchFamily="34" charset="0"/>
                <a:cs typeface="Times New Roman" panose="02020603050405020304" pitchFamily="18" charset="0"/>
              </a:rPr>
              <a:t> важность </a:t>
            </a:r>
            <a:r>
              <a:rPr lang="x-none" sz="1800" i="1" dirty="0">
                <a:effectLst/>
                <a:latin typeface="Calibri" panose="020F0502020204030204" pitchFamily="34" charset="0"/>
                <a:ea typeface="Calibri" panose="020F0502020204030204" pitchFamily="34" charset="0"/>
                <a:cs typeface="Times New Roman" panose="02020603050405020304" pitchFamily="18" charset="0"/>
              </a:rPr>
              <a:t>соблюдения</a:t>
            </a:r>
            <a:r>
              <a:rPr lang="ru-RU" sz="1800" i="1" dirty="0">
                <a:effectLst/>
                <a:latin typeface="Calibri" panose="020F0502020204030204" pitchFamily="34" charset="0"/>
                <a:ea typeface="Calibri" panose="020F0502020204030204" pitchFamily="34" charset="0"/>
                <a:cs typeface="Times New Roman" panose="02020603050405020304" pitchFamily="18" charset="0"/>
              </a:rPr>
              <a:t> конфиденциальности, </a:t>
            </a:r>
            <a:r>
              <a:rPr lang="x-none" sz="1800" i="1" dirty="0">
                <a:effectLst/>
                <a:latin typeface="Calibri" panose="020F0502020204030204" pitchFamily="34" charset="0"/>
                <a:ea typeface="Calibri" panose="020F0502020204030204" pitchFamily="34" charset="0"/>
                <a:cs typeface="Times New Roman" panose="02020603050405020304" pitchFamily="18" charset="0"/>
              </a:rPr>
              <a:t>обеспечения </a:t>
            </a:r>
            <a:r>
              <a:rPr lang="ru-RU" sz="1800" i="1" dirty="0">
                <a:effectLst/>
                <a:latin typeface="Calibri" panose="020F0502020204030204" pitchFamily="34" charset="0"/>
                <a:ea typeface="Calibri" panose="020F0502020204030204" pitchFamily="34" charset="0"/>
                <a:cs typeface="Times New Roman" panose="02020603050405020304" pitchFamily="18" charset="0"/>
              </a:rPr>
              <a:t>безопасности и защиты каждого из наших клиентов на протяжении всего процесса индексного тестирования</a:t>
            </a:r>
            <a:r>
              <a:rPr lang="x-none" sz="1800" i="1" dirty="0">
                <a:effectLst/>
                <a:latin typeface="Calibri" panose="020F0502020204030204" pitchFamily="34" charset="0"/>
                <a:ea typeface="Calibri" panose="020F0502020204030204" pitchFamily="34" charset="0"/>
                <a:cs typeface="Times New Roman" panose="02020603050405020304" pitchFamily="18" charset="0"/>
              </a:rPr>
              <a:t> и работы с партнерами людей, живущих с ВИЧ.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i="1" dirty="0">
                <a:effectLst/>
                <a:latin typeface="Calibri" panose="020F0502020204030204" pitchFamily="34" charset="0"/>
                <a:ea typeface="Calibri" panose="020F0502020204030204" pitchFamily="34" charset="0"/>
              </a:rPr>
              <a:t>Возможно, нам потребуется разработать соглашение об обмене данными </a:t>
            </a:r>
            <a:r>
              <a:rPr lang="x-none" sz="1800" i="1">
                <a:effectLst/>
                <a:latin typeface="Calibri" panose="020F0502020204030204" pitchFamily="34" charset="0"/>
                <a:ea typeface="Calibri" panose="020F0502020204030204" pitchFamily="34" charset="0"/>
              </a:rPr>
              <a:t>между учреждениями</a:t>
            </a:r>
            <a:r>
              <a:rPr lang="ru-RU" sz="1800" i="1" dirty="0">
                <a:effectLst/>
                <a:latin typeface="Calibri" panose="020F0502020204030204" pitchFamily="34" charset="0"/>
                <a:ea typeface="Calibri" panose="020F0502020204030204" pitchFamily="34" charset="0"/>
              </a:rPr>
              <a:t> </a:t>
            </a:r>
            <a:r>
              <a:rPr lang="ru-RU" sz="1800" b="1" i="0" dirty="0">
                <a:effectLst/>
                <a:latin typeface="Calibri" panose="020F0502020204030204" pitchFamily="34" charset="0"/>
                <a:ea typeface="Calibri" panose="020F0502020204030204" pitchFamily="34" charset="0"/>
              </a:rPr>
              <a:t>-</a:t>
            </a:r>
            <a:r>
              <a:rPr lang="x-none" sz="1800" i="1">
                <a:effectLst/>
                <a:latin typeface="Calibri" panose="020F0502020204030204" pitchFamily="34" charset="0"/>
                <a:ea typeface="Calibri" panose="020F0502020204030204" pitchFamily="34" charset="0"/>
              </a:rPr>
              <a:t> </a:t>
            </a:r>
            <a:r>
              <a:rPr lang="x-none" sz="1800" i="1" dirty="0">
                <a:effectLst/>
                <a:latin typeface="Calibri" panose="020F0502020204030204" pitchFamily="34" charset="0"/>
                <a:ea typeface="Calibri" panose="020F0502020204030204" pitchFamily="34" charset="0"/>
              </a:rPr>
              <a:t>для обеспечения процесса перенаправления клиентов для получения различных необходимых услуг.</a:t>
            </a:r>
            <a:endParaRPr lang="en-US"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i="1" dirty="0"/>
          </a:p>
          <a:p>
            <a:pPr marL="0" lvl="0" indent="0" algn="l" rtl="0">
              <a:spcBef>
                <a:spcPts val="0"/>
              </a:spcBef>
              <a:spcAft>
                <a:spcPts val="0"/>
              </a:spcAft>
              <a:buNone/>
            </a:pPr>
            <a:r>
              <a:rPr lang="x-none" sz="1800" i="1" dirty="0">
                <a:effectLst/>
                <a:latin typeface="Calibri" panose="020F0502020204030204" pitchFamily="34" charset="0"/>
                <a:ea typeface="DengXian" panose="02010600030101010101" pitchFamily="2" charset="-122"/>
                <a:cs typeface="Arial" panose="020B0604020202020204" pitchFamily="34" charset="0"/>
              </a:rPr>
              <a:t>Помните, что </a:t>
            </a:r>
            <a:r>
              <a:rPr lang="ru-RU" sz="1800" i="1" dirty="0">
                <a:effectLst/>
                <a:latin typeface="Calibri" panose="020F0502020204030204" pitchFamily="34" charset="0"/>
                <a:ea typeface="DengXian" panose="02010600030101010101" pitchFamily="2" charset="-122"/>
                <a:cs typeface="Arial" panose="020B0604020202020204" pitchFamily="34" charset="0"/>
              </a:rPr>
              <a:t>наличие имен и контактной информации </a:t>
            </a:r>
            <a:r>
              <a:rPr lang="x-none" sz="1800" i="1" dirty="0">
                <a:effectLst/>
                <a:latin typeface="Calibri" panose="020F0502020204030204" pitchFamily="34" charset="0"/>
                <a:ea typeface="DengXian" panose="02010600030101010101" pitchFamily="2" charset="-122"/>
                <a:cs typeface="Arial" panose="020B0604020202020204" pitchFamily="34" charset="0"/>
              </a:rPr>
              <a:t>клиентов при перенаправлении могут стать серьезной проблемой</a:t>
            </a:r>
            <a:r>
              <a:rPr lang="ru-RU" sz="1800" i="1" dirty="0">
                <a:effectLst/>
                <a:latin typeface="Calibri" panose="020F0502020204030204" pitchFamily="34" charset="0"/>
                <a:ea typeface="DengXian" panose="02010600030101010101" pitchFamily="2" charset="-122"/>
                <a:cs typeface="Arial" panose="020B0604020202020204" pitchFamily="34" charset="0"/>
              </a:rPr>
              <a:t>. Если </a:t>
            </a:r>
            <a:r>
              <a:rPr lang="x-none" sz="1800" i="1" dirty="0">
                <a:effectLst/>
                <a:latin typeface="Calibri" panose="020F0502020204030204" pitchFamily="34" charset="0"/>
                <a:ea typeface="DengXian" panose="02010600030101010101" pitchFamily="2" charset="-122"/>
                <a:cs typeface="Arial" panose="020B0604020202020204" pitchFamily="34" charset="0"/>
              </a:rPr>
              <a:t>такая</a:t>
            </a:r>
            <a:r>
              <a:rPr lang="ru-RU" sz="1800" i="1" dirty="0">
                <a:effectLst/>
                <a:latin typeface="Calibri" panose="020F0502020204030204" pitchFamily="34" charset="0"/>
                <a:ea typeface="DengXian" panose="02010600030101010101" pitchFamily="2" charset="-122"/>
                <a:cs typeface="Arial" panose="020B0604020202020204" pitchFamily="34" charset="0"/>
              </a:rPr>
              <a:t> информация по ошибке или преднамеренно попадет </a:t>
            </a:r>
            <a:r>
              <a:rPr lang="x-none" sz="1800" i="1" dirty="0">
                <a:effectLst/>
                <a:latin typeface="Calibri" panose="020F0502020204030204" pitchFamily="34" charset="0"/>
                <a:ea typeface="DengXian" panose="02010600030101010101" pitchFamily="2" charset="-122"/>
                <a:cs typeface="Arial" panose="020B0604020202020204" pitchFamily="34" charset="0"/>
              </a:rPr>
              <a:t>к людям</a:t>
            </a:r>
            <a:r>
              <a:rPr lang="ru-RU" sz="1800" i="1" dirty="0">
                <a:effectLst/>
                <a:latin typeface="Calibri" panose="020F0502020204030204" pitchFamily="34" charset="0"/>
                <a:ea typeface="DengXian" panose="02010600030101010101" pitchFamily="2" charset="-122"/>
                <a:cs typeface="Arial" panose="020B0604020202020204" pitchFamily="34" charset="0"/>
              </a:rPr>
              <a:t>, </a:t>
            </a:r>
            <a:r>
              <a:rPr lang="x-none" sz="1800" i="1" dirty="0">
                <a:effectLst/>
                <a:latin typeface="Calibri" panose="020F0502020204030204" pitchFamily="34" charset="0"/>
                <a:ea typeface="DengXian" panose="02010600030101010101" pitchFamily="2" charset="-122"/>
                <a:cs typeface="Arial" panose="020B0604020202020204" pitchFamily="34" charset="0"/>
              </a:rPr>
              <a:t>которые не участвуют в процессе предоставления услуг</a:t>
            </a:r>
            <a:r>
              <a:rPr lang="ru-RU" sz="1800" i="1" dirty="0">
                <a:effectLst/>
                <a:latin typeface="Calibri" panose="020F0502020204030204" pitchFamily="34" charset="0"/>
                <a:ea typeface="DengXian" panose="02010600030101010101" pitchFamily="2" charset="-122"/>
                <a:cs typeface="Arial" panose="020B0604020202020204" pitchFamily="34" charset="0"/>
              </a:rPr>
              <a:t>, </a:t>
            </a:r>
            <a:r>
              <a:rPr lang="ru-RU" sz="1800" b="1" i="0" dirty="0">
                <a:effectLst/>
                <a:latin typeface="Calibri" panose="020F0502020204030204" pitchFamily="34" charset="0"/>
                <a:ea typeface="DengXian" panose="02010600030101010101" pitchFamily="2" charset="-122"/>
                <a:cs typeface="Arial" panose="020B0604020202020204" pitchFamily="34" charset="0"/>
              </a:rPr>
              <a:t>то</a:t>
            </a:r>
            <a:r>
              <a:rPr lang="ru-RU" sz="1800" i="1" dirty="0">
                <a:effectLst/>
                <a:latin typeface="Calibri" panose="020F0502020204030204" pitchFamily="34" charset="0"/>
                <a:ea typeface="DengXian" panose="02010600030101010101" pitchFamily="2" charset="-122"/>
                <a:cs typeface="Arial" panose="020B0604020202020204" pitchFamily="34" charset="0"/>
              </a:rPr>
              <a:t> это может поставить под угрозу наших клиентов или их </a:t>
            </a:r>
            <a:r>
              <a:rPr lang="x-none" sz="1800" i="1" dirty="0">
                <a:effectLst/>
                <a:latin typeface="Calibri" panose="020F0502020204030204" pitchFamily="34" charset="0"/>
                <a:ea typeface="DengXian" panose="02010600030101010101" pitchFamily="2" charset="-122"/>
                <a:cs typeface="Arial" panose="020B0604020202020204" pitchFamily="34" charset="0"/>
              </a:rPr>
              <a:t>партнеров</a:t>
            </a:r>
            <a:r>
              <a:rPr lang="ru-RU" sz="1800" i="1" dirty="0">
                <a:effectLst/>
                <a:latin typeface="Calibri" panose="020F0502020204030204" pitchFamily="34" charset="0"/>
                <a:ea typeface="DengXian" panose="02010600030101010101" pitchFamily="2" charset="-122"/>
                <a:cs typeface="Arial" panose="020B0604020202020204" pitchFamily="34" charset="0"/>
              </a:rPr>
              <a:t>. </a:t>
            </a:r>
            <a:r>
              <a:rPr lang="x-none" sz="1800" i="1" dirty="0">
                <a:effectLst/>
                <a:latin typeface="Calibri" panose="020F0502020204030204" pitchFamily="34" charset="0"/>
                <a:ea typeface="DengXian" panose="02010600030101010101" pitchFamily="2" charset="-122"/>
                <a:cs typeface="Arial" panose="020B0604020202020204" pitchFamily="34" charset="0"/>
              </a:rPr>
              <a:t>Поэтому важно иметь подписанное заявление </a:t>
            </a:r>
            <a:r>
              <a:rPr lang="ru-RU" sz="1800" i="1" dirty="0">
                <a:effectLst/>
                <a:latin typeface="Calibri" panose="020F0502020204030204" pitchFamily="34" charset="0"/>
                <a:ea typeface="DengXian" panose="02010600030101010101" pitchFamily="2" charset="-122"/>
                <a:cs typeface="Arial" panose="020B0604020202020204" pitchFamily="34" charset="0"/>
              </a:rPr>
              <a:t>о конфиденциальности</a:t>
            </a:r>
            <a:r>
              <a:rPr lang="x-none" sz="1800" i="1" dirty="0">
                <a:effectLst/>
                <a:latin typeface="Calibri" panose="020F0502020204030204" pitchFamily="34" charset="0"/>
                <a:ea typeface="DengXian" panose="02010600030101010101" pitchFamily="2" charset="-122"/>
                <a:cs typeface="Arial" panose="020B0604020202020204" pitchFamily="34" charset="0"/>
              </a:rPr>
              <a:t>. </a:t>
            </a:r>
          </a:p>
        </p:txBody>
      </p:sp>
      <p:sp>
        <p:nvSpPr>
          <p:cNvPr id="864" name="Google Shape;864;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3" name="Google Shape;873;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x-none" b="1" i="0" dirty="0"/>
              <a:t>Скажите</a:t>
            </a:r>
            <a:r>
              <a:rPr lang="en-US" i="1" dirty="0"/>
              <a:t>: </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Нам необходимо </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фиксировать </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информацию</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о</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клиента</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х</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работу по привлечению</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партнеров и последующие действия. Нам нужно подумать о том, как мы будем отслеживать данные при индексном тестировании и стандартизировать визуализацию данных, надо также обсудить: что работает, а что </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необходимо улучшить</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a:t>
            </a:r>
            <a:endParaRPr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endParaRPr>
          </a:p>
        </p:txBody>
      </p:sp>
      <p:sp>
        <p:nvSpPr>
          <p:cNvPr id="874" name="Google Shape;874;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3" name="Google Shape;883;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b="1" dirty="0">
                <a:effectLst/>
                <a:latin typeface="Calibri" panose="020F0502020204030204" pitchFamily="34" charset="0"/>
                <a:ea typeface="Calibri" panose="020F0502020204030204" pitchFamily="34" charset="0"/>
                <a:cs typeface="Times New Roman" panose="02020603050405020304" pitchFamily="18" charset="0"/>
              </a:rPr>
              <a:t>ПРИМЕЧАНИЕ.</a:t>
            </a: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Распечатайте заранее достаточное количество наборов карточек блок-схемы</a:t>
            </a:r>
            <a:r>
              <a:rPr lang="x-none"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a:t>
            </a:r>
            <a:r>
              <a:rPr lang="ru-RU"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«д</a:t>
            </a:r>
            <a:r>
              <a:rPr lang="x-none"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вижения</a:t>
            </a:r>
            <a:r>
              <a:rPr lang="ru-RU"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a:t>
            </a:r>
            <a:r>
              <a:rPr lang="x-none"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клиента</a:t>
            </a:r>
            <a:r>
              <a:rPr lang="ru-RU"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в зависимости от количества групп</a:t>
            </a:r>
            <a:r>
              <a:rPr lang="ru-RU"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a:p>
            <a:pPr marL="0" lvl="0" indent="0" algn="l" rtl="0">
              <a:spcBef>
                <a:spcPts val="0"/>
              </a:spcBef>
              <a:spcAft>
                <a:spcPts val="0"/>
              </a:spcAft>
              <a:buNone/>
            </a:pPr>
            <a:r>
              <a:rPr lang="ru-RU" sz="1800" dirty="0">
                <a:effectLst/>
                <a:latin typeface="Calibri" panose="020F0502020204030204" pitchFamily="34" charset="0"/>
                <a:ea typeface="DengXian" panose="02010600030101010101" pitchFamily="2" charset="-122"/>
                <a:cs typeface="Arial" panose="020B0604020202020204" pitchFamily="34" charset="0"/>
              </a:rPr>
              <a:t>Следуйте </a:t>
            </a:r>
            <a:r>
              <a:rPr lang="ru-RU"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инструкциям на слайде. Объясните, что им будет предоставлен шаблон (показанный на следующем слайде), который поможет им выполнить  задачу.</a:t>
            </a:r>
            <a:endParaRPr lang="x-none"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endParaRPr>
          </a:p>
          <a:p>
            <a:pPr marL="0" lvl="0" indent="0" algn="l" rtl="0">
              <a:spcBef>
                <a:spcPts val="0"/>
              </a:spcBef>
              <a:spcAft>
                <a:spcPts val="0"/>
              </a:spcAft>
              <a:buNone/>
            </a:pPr>
            <a:endParaRPr lang="x-none"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884" name="Google Shape;884;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1" name="Google Shape;891;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sz="1800" dirty="0">
                <a:effectLst/>
                <a:latin typeface="Calibri" panose="020F0502020204030204" pitchFamily="34" charset="0"/>
                <a:ea typeface="DengXian" panose="02010600030101010101" pitchFamily="2" charset="-122"/>
                <a:cs typeface="Arial" panose="020B0604020202020204" pitchFamily="34" charset="0"/>
              </a:rPr>
              <a:t>Покажите этот слайд, убедившись, что участники </a:t>
            </a:r>
            <a:r>
              <a:rPr lang="x-none" sz="1800" dirty="0">
                <a:effectLst/>
                <a:latin typeface="Calibri" panose="020F0502020204030204" pitchFamily="34" charset="0"/>
                <a:ea typeface="DengXian" panose="02010600030101010101" pitchFamily="2" charset="-122"/>
                <a:cs typeface="Arial" panose="020B0604020202020204" pitchFamily="34" charset="0"/>
              </a:rPr>
              <a:t>поняли</a:t>
            </a:r>
            <a:r>
              <a:rPr lang="ru-RU" sz="1800" dirty="0">
                <a:effectLst/>
                <a:latin typeface="Calibri" panose="020F0502020204030204" pitchFamily="34" charset="0"/>
                <a:ea typeface="DengXian" panose="02010600030101010101" pitchFamily="2" charset="-122"/>
                <a:cs typeface="Arial" panose="020B0604020202020204" pitchFamily="34" charset="0"/>
              </a:rPr>
              <a:t> инструкции к упражнению, изложенные на предыдущем слайде.</a:t>
            </a:r>
            <a:r>
              <a:rPr lang="x-none" sz="1800" dirty="0">
                <a:effectLst/>
                <a:latin typeface="Calibri" panose="020F0502020204030204" pitchFamily="34" charset="0"/>
                <a:ea typeface="DengXian" panose="02010600030101010101" pitchFamily="2" charset="-122"/>
                <a:cs typeface="Arial" panose="020B0604020202020204" pitchFamily="34" charset="0"/>
              </a:rPr>
              <a:t> </a:t>
            </a:r>
            <a:endParaRPr dirty="0"/>
          </a:p>
        </p:txBody>
      </p:sp>
      <p:sp>
        <p:nvSpPr>
          <p:cNvPr id="892" name="Google Shape;892;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spcAft>
                <a:spcPts val="1000"/>
              </a:spcAft>
              <a:buClr>
                <a:srgbClr val="E73439"/>
              </a:buClr>
              <a:buFont typeface="Calibri" panose="020F0502020204030204" pitchFamily="34" charset="0"/>
              <a:buNone/>
              <a:tabLst>
                <a:tab pos="228600" algn="l"/>
                <a:tab pos="457200" algn="l"/>
              </a:tabLst>
            </a:pP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Кратко </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пройдите по повестке первого дня</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обратите внимание участников</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на </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время</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начала</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 сессий</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перерывов и завершения</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 тренинга</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a:t>
            </a:r>
            <a:endParaRPr lang="x-none"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lvl="0" indent="0">
              <a:spcAft>
                <a:spcPts val="1000"/>
              </a:spcAft>
              <a:buClr>
                <a:srgbClr val="E73439"/>
              </a:buClr>
              <a:buFont typeface="Calibri" panose="020F0502020204030204" pitchFamily="34" charset="0"/>
              <a:buNone/>
              <a:tabLst>
                <a:tab pos="228600" algn="l"/>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Проведите мозговой штурм с участниками о том, какие правила/договоренности они хотели бы включить в тренинг, и запишите их на доске или </a:t>
            </a:r>
            <a:r>
              <a:rPr lang="x-none" sz="1800" kern="100" dirty="0" err="1">
                <a:effectLst/>
                <a:latin typeface="Calibri" panose="020F0502020204030204" pitchFamily="34" charset="0"/>
                <a:ea typeface="SimSun" panose="02010600030101010101" pitchFamily="2" charset="-122"/>
                <a:cs typeface="Times New Roman" panose="02020603050405020304" pitchFamily="18" charset="0"/>
              </a:rPr>
              <a:t>флипчарте</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Заранее договоритесь соблюдение времени начала, перерыва и окончания; обеспечение того, чтобы </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мобильные</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телефоны и компьютеры использовались только за пределами </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тренингового помещения</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уважительное отношение к мнению других людей; </a:t>
            </a:r>
            <a:r>
              <a:rPr lang="ru-RU" sz="1800" b="1" i="1" kern="100" dirty="0">
                <a:solidFill>
                  <a:schemeClr val="accent4"/>
                </a:solidFill>
                <a:effectLst/>
                <a:latin typeface="Calibri" panose="020F0502020204030204" pitchFamily="34" charset="0"/>
                <a:ea typeface="SimSun" panose="02010600030101010101" pitchFamily="2" charset="-122"/>
                <a:cs typeface="Times New Roman" panose="02020603050405020304" pitchFamily="18" charset="0"/>
              </a:rPr>
              <a:t>совет</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избегать</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 сторонних</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разговоров</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 </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и т. д.</a:t>
            </a:r>
            <a:endParaRPr lang="x-none"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Спросите участников, все ли согласны с правилами /договоренностями</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a:t>
            </a:r>
            <a:endParaRPr lang="x-none"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Спросите участников, </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удобно ли им</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если вы (</a:t>
            </a:r>
            <a:r>
              <a:rPr lang="ru-RU" sz="1800" kern="100" dirty="0" err="1">
                <a:effectLst/>
                <a:latin typeface="Calibri" panose="020F0502020204030204" pitchFamily="34" charset="0"/>
                <a:ea typeface="SimSun" panose="02010600030101010101" pitchFamily="2" charset="-122"/>
                <a:cs typeface="Times New Roman" panose="02020603050405020304" pitchFamily="18" charset="0"/>
              </a:rPr>
              <a:t>фасилитатор</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сможете корректировать</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повестку дня так, чтобы она соответствовала естественному темпу обучению группы. </a:t>
            </a:r>
            <a:endParaRPr lang="en-US"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a:p>
            <a:pPr marL="0" lvl="0" indent="0" algn="l" rtl="0">
              <a:spcBef>
                <a:spcPts val="0"/>
              </a:spcBef>
              <a:spcAft>
                <a:spcPts val="0"/>
              </a:spcAft>
              <a:buNone/>
            </a:pPr>
            <a:r>
              <a:rPr lang="ru-RU" sz="1800" dirty="0">
                <a:effectLst/>
                <a:latin typeface="Calibri" panose="020F0502020204030204" pitchFamily="34" charset="0"/>
                <a:ea typeface="DengXian" panose="02010600030101010101" pitchFamily="2" charset="-122"/>
                <a:cs typeface="Arial" panose="020B0604020202020204" pitchFamily="34" charset="0"/>
              </a:rPr>
              <a:t>Спросите, есть ли у группы какие-либо конкретные цели или ожидания</a:t>
            </a:r>
            <a:r>
              <a:rPr lang="x-none" sz="1800" dirty="0">
                <a:effectLst/>
                <a:latin typeface="Calibri" panose="020F0502020204030204" pitchFamily="34" charset="0"/>
                <a:ea typeface="DengXian" panose="02010600030101010101" pitchFamily="2" charset="-122"/>
                <a:cs typeface="Arial" panose="020B0604020202020204" pitchFamily="34" charset="0"/>
              </a:rPr>
              <a:t>, которые отличаются от заявленных целей и задач</a:t>
            </a:r>
            <a:r>
              <a:rPr lang="ru-RU" sz="1800" dirty="0">
                <a:effectLst/>
                <a:latin typeface="Calibri" panose="020F0502020204030204" pitchFamily="34" charset="0"/>
                <a:ea typeface="DengXian" panose="02010600030101010101" pitchFamily="2" charset="-122"/>
                <a:cs typeface="Arial" panose="020B0604020202020204" pitchFamily="34" charset="0"/>
              </a:rPr>
              <a:t> тренинга, и </a:t>
            </a:r>
            <a:r>
              <a:rPr lang="x-none" sz="1800" dirty="0">
                <a:effectLst/>
                <a:latin typeface="Calibri" panose="020F0502020204030204" pitchFamily="34" charset="0"/>
                <a:ea typeface="DengXian" panose="02010600030101010101" pitchFamily="2" charset="-122"/>
                <a:cs typeface="Arial" panose="020B0604020202020204" pitchFamily="34" charset="0"/>
              </a:rPr>
              <a:t>запишите</a:t>
            </a:r>
            <a:r>
              <a:rPr lang="ru-RU" sz="1800" dirty="0">
                <a:effectLst/>
                <a:latin typeface="Calibri" panose="020F0502020204030204" pitchFamily="34" charset="0"/>
                <a:ea typeface="DengXian" panose="02010600030101010101" pitchFamily="2" charset="-122"/>
                <a:cs typeface="Arial" panose="020B0604020202020204" pitchFamily="34" charset="0"/>
              </a:rPr>
              <a:t> их на </a:t>
            </a:r>
            <a:r>
              <a:rPr lang="ru-RU" sz="1800" dirty="0" err="1">
                <a:effectLst/>
                <a:latin typeface="Calibri" panose="020F0502020204030204" pitchFamily="34" charset="0"/>
                <a:ea typeface="DengXian" panose="02010600030101010101" pitchFamily="2" charset="-122"/>
                <a:cs typeface="Arial" panose="020B0604020202020204" pitchFamily="34" charset="0"/>
              </a:rPr>
              <a:t>флипчарте</a:t>
            </a:r>
            <a:r>
              <a:rPr lang="ru-RU" sz="1800" dirty="0">
                <a:effectLst/>
                <a:latin typeface="Calibri" panose="020F0502020204030204" pitchFamily="34" charset="0"/>
                <a:ea typeface="DengXian" panose="02010600030101010101" pitchFamily="2" charset="-122"/>
                <a:cs typeface="Arial" panose="020B0604020202020204" pitchFamily="34" charset="0"/>
              </a:rPr>
              <a:t> «</a:t>
            </a:r>
            <a:r>
              <a:rPr lang="x-none" sz="1800" dirty="0">
                <a:effectLst/>
                <a:latin typeface="Calibri" panose="020F0502020204030204" pitchFamily="34" charset="0"/>
                <a:ea typeface="DengXian" panose="02010600030101010101" pitchFamily="2" charset="-122"/>
                <a:cs typeface="Arial" panose="020B0604020202020204" pitchFamily="34" charset="0"/>
              </a:rPr>
              <a:t>Парковка вопросов</a:t>
            </a:r>
            <a:r>
              <a:rPr lang="ru-RU" sz="1800" dirty="0">
                <a:effectLst/>
                <a:latin typeface="Calibri" panose="020F0502020204030204" pitchFamily="34" charset="0"/>
                <a:ea typeface="DengXian" panose="02010600030101010101" pitchFamily="2" charset="-122"/>
                <a:cs typeface="Arial" panose="020B0604020202020204" pitchFamily="34" charset="0"/>
              </a:rPr>
              <a:t>».</a:t>
            </a:r>
            <a:endParaRPr dirty="0"/>
          </a:p>
        </p:txBody>
      </p:sp>
      <p:sp>
        <p:nvSpPr>
          <p:cNvPr id="299" name="Google Shape;29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x-none" sz="1800" dirty="0">
                <a:effectLst/>
                <a:latin typeface="Calibri" panose="020F0502020204030204" pitchFamily="34" charset="0"/>
                <a:ea typeface="DengXian" panose="02010600030101010101" pitchFamily="2" charset="-122"/>
                <a:cs typeface="Arial" panose="020B0604020202020204" pitchFamily="34" charset="0"/>
              </a:rPr>
              <a:t>Используйте этот слайд, чтобы просмотреть этапы, если необходимо. </a:t>
            </a:r>
          </a:p>
        </p:txBody>
      </p:sp>
      <p:sp>
        <p:nvSpPr>
          <p:cNvPr id="939" name="Google Shape;939;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x-none" b="1" i="0" dirty="0"/>
              <a:t>Скажите</a:t>
            </a:r>
            <a:r>
              <a:rPr lang="en-US" i="1" dirty="0"/>
              <a:t>: </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Цель этого занятия – </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ознакомить вас с цепочкой направлений</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которая</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может дополнить индексное тестирование и</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внедрить принцип сфокусированного привлечения </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к нему </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людей </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для того, чтобы охватить тестированием большее количество нуждающихся и </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улучш</a:t>
            </a:r>
            <a:r>
              <a:rPr lang="ru-RU" sz="1800" b="0" i="1" u="none" strike="noStrike" cap="none" dirty="0" err="1">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ить</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процесс выявления случаев</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ВИЧ</a:t>
            </a:r>
            <a:r>
              <a:rPr lang="ru-RU" sz="1800" i="1" dirty="0">
                <a:effectLst/>
                <a:latin typeface="Calibri" panose="020F0502020204030204" pitchFamily="34" charset="0"/>
                <a:ea typeface="DengXian" panose="02010600030101010101" pitchFamily="2" charset="-122"/>
                <a:cs typeface="Arial" panose="020B0604020202020204" pitchFamily="34" charset="0"/>
              </a:rPr>
              <a:t>.</a:t>
            </a:r>
            <a:r>
              <a:rPr lang="x-none" sz="1800" i="1" dirty="0">
                <a:effectLst/>
                <a:latin typeface="Calibri" panose="020F0502020204030204" pitchFamily="34" charset="0"/>
                <a:ea typeface="DengXian" panose="02010600030101010101" pitchFamily="2" charset="-122"/>
                <a:cs typeface="Arial" panose="020B0604020202020204" pitchFamily="34" charset="0"/>
              </a:rPr>
              <a:t> </a:t>
            </a:r>
          </a:p>
          <a:p>
            <a:pPr marL="0" lvl="0" indent="0" algn="l" rtl="0">
              <a:spcBef>
                <a:spcPts val="0"/>
              </a:spcBef>
              <a:spcAft>
                <a:spcPts val="0"/>
              </a:spcAft>
              <a:buNone/>
            </a:pPr>
            <a:r>
              <a:rPr lang="ru-RU" dirty="0"/>
              <a:t>Важно отметить</a:t>
            </a:r>
            <a:r>
              <a:rPr lang="ru-RU" b="1" i="1" dirty="0"/>
              <a:t>:</a:t>
            </a:r>
            <a:r>
              <a:rPr lang="ru-RU" dirty="0"/>
              <a:t> </a:t>
            </a:r>
            <a:r>
              <a:rPr lang="ru-RU" sz="1200" b="0" i="0" u="none" strike="noStrike" cap="none" dirty="0">
                <a:solidFill>
                  <a:schemeClr val="dk1"/>
                </a:solidFill>
                <a:latin typeface="Calibri"/>
                <a:cs typeface="Calibri"/>
                <a:sym typeface="Calibri"/>
              </a:rPr>
              <a:t>не являющиеся сексуальными или инъекционными партнерами ЛЖВ, </a:t>
            </a:r>
            <a:r>
              <a:rPr lang="x-none" sz="1200" b="0" i="0" u="none" strike="noStrike" cap="none" dirty="0">
                <a:solidFill>
                  <a:schemeClr val="dk1"/>
                </a:solidFill>
                <a:latin typeface="Calibri"/>
                <a:cs typeface="Calibri"/>
                <a:sym typeface="Calibri"/>
              </a:rPr>
              <a:t>привлеченные из рискованных сетей</a:t>
            </a:r>
            <a:r>
              <a:rPr lang="ru-RU" sz="1200" b="0" i="0" u="none" strike="noStrike" cap="none" dirty="0">
                <a:solidFill>
                  <a:schemeClr val="dk1"/>
                </a:solidFill>
                <a:latin typeface="Calibri"/>
                <a:cs typeface="Calibri"/>
                <a:sym typeface="Calibri"/>
              </a:rPr>
              <a:t> пациенты НЕ учитываются в качестве </a:t>
            </a:r>
            <a:r>
              <a:rPr lang="x-none" sz="1200" b="0" i="0" u="none" strike="noStrike" cap="none" dirty="0">
                <a:solidFill>
                  <a:schemeClr val="dk1"/>
                </a:solidFill>
                <a:latin typeface="Calibri"/>
                <a:cs typeface="Calibri"/>
                <a:sym typeface="Calibri"/>
              </a:rPr>
              <a:t>партнер</a:t>
            </a:r>
            <a:r>
              <a:rPr lang="ru-RU" sz="1200" b="0" i="0" u="none" strike="noStrike" cap="none" dirty="0" err="1">
                <a:solidFill>
                  <a:schemeClr val="dk1"/>
                </a:solidFill>
                <a:latin typeface="Calibri"/>
                <a:cs typeface="Calibri"/>
                <a:sym typeface="Calibri"/>
              </a:rPr>
              <a:t>ов</a:t>
            </a:r>
            <a:r>
              <a:rPr lang="x-none" sz="1200" b="0" i="0" u="none" strike="noStrike" cap="none" dirty="0">
                <a:solidFill>
                  <a:schemeClr val="dk1"/>
                </a:solidFill>
                <a:latin typeface="Calibri"/>
                <a:cs typeface="Calibri"/>
                <a:sym typeface="Calibri"/>
              </a:rPr>
              <a:t> при </a:t>
            </a:r>
            <a:r>
              <a:rPr lang="ru-RU" sz="1200" b="0" i="0" u="none" strike="noStrike" cap="none" dirty="0">
                <a:solidFill>
                  <a:schemeClr val="dk1"/>
                </a:solidFill>
                <a:latin typeface="Calibri"/>
                <a:cs typeface="Calibri"/>
                <a:sym typeface="Calibri"/>
              </a:rPr>
              <a:t>индекс-</a:t>
            </a:r>
            <a:r>
              <a:rPr lang="ru-RU" sz="1200" b="0" i="0" u="none" strike="noStrike" cap="none" dirty="0" err="1">
                <a:solidFill>
                  <a:schemeClr val="dk1"/>
                </a:solidFill>
                <a:latin typeface="Calibri"/>
                <a:cs typeface="Calibri"/>
                <a:sym typeface="Calibri"/>
              </a:rPr>
              <a:t>тестировани</a:t>
            </a:r>
            <a:r>
              <a:rPr lang="x-none" sz="1200" b="0" i="0" u="none" strike="noStrike" cap="none" dirty="0">
                <a:solidFill>
                  <a:schemeClr val="dk1"/>
                </a:solidFill>
                <a:latin typeface="Calibri"/>
                <a:cs typeface="Calibri"/>
                <a:sym typeface="Calibri"/>
              </a:rPr>
              <a:t>и.</a:t>
            </a:r>
            <a:endParaRPr sz="1200" b="0" i="0" u="none" strike="noStrike" cap="none" dirty="0">
              <a:solidFill>
                <a:schemeClr val="dk1"/>
              </a:solidFill>
              <a:latin typeface="Calibri"/>
              <a:cs typeface="Calibri"/>
              <a:sym typeface="Calibri"/>
            </a:endParaRPr>
          </a:p>
        </p:txBody>
      </p:sp>
      <p:sp>
        <p:nvSpPr>
          <p:cNvPr id="986" name="Google Shape;986;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2" name="Google Shape;992;p62:notes"/>
          <p:cNvSpPr txBox="1">
            <a:spLocks noGrp="1"/>
          </p:cNvSpPr>
          <p:nvPr>
            <p:ph type="body" idx="1"/>
          </p:nvPr>
        </p:nvSpPr>
        <p:spPr>
          <a:xfrm>
            <a:off x="685800" y="4400550"/>
            <a:ext cx="5486400" cy="443484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1" i="0" dirty="0"/>
              <a:t>Скажите</a:t>
            </a:r>
            <a:r>
              <a:rPr lang="en-US" i="1" dirty="0"/>
              <a:t>: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При стандартном подходе индексно</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го</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тестировани</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я,</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a:t>
            </a:r>
            <a:r>
              <a:rPr lang="ru-RU" sz="1800" b="0" i="1" u="none" strike="noStrike" cap="none" noProof="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после </a:t>
            </a:r>
            <a:r>
              <a:rPr lang="x-none" sz="1800" b="0" i="1" u="none" strike="noStrike" cap="none" noProof="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постановки</a:t>
            </a:r>
            <a:r>
              <a:rPr lang="ru-RU" sz="1800" b="0" i="1" u="none" strike="noStrike" cap="none" noProof="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диагноз</a:t>
            </a:r>
            <a:r>
              <a:rPr lang="x-none" sz="1800" b="0" i="1" u="none" strike="noStrike" cap="none" noProof="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а</a:t>
            </a:r>
            <a:r>
              <a:rPr lang="ru-RU" sz="1800" b="0" i="1" u="none" strike="noStrike" cap="none" noProof="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ВИЧ</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получающему услуги</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в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организации</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a:t>
            </a:r>
            <a:r>
              <a:rPr lang="ru-RU" sz="1800" b="0" i="1" u="none" strike="noStrike" cap="none" noProof="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человеку</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предлагается один</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из четырех методов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привлечения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к тестированию его</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партнеров и детей</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потенциально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имевших риск передачи ВИЧ</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a:t>
            </a:r>
            <a:endParaRPr lang="en-US"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b="0" i="1" dirty="0">
                <a:effectLst/>
                <a:latin typeface="Calibri" panose="020F0502020204030204" pitchFamily="34" charset="0"/>
                <a:ea typeface="Calibri" panose="020F0502020204030204" pitchFamily="34" charset="0"/>
              </a:rPr>
              <a:t>Однако данный подход, несмотря на всю его эффективность, может упускать возможность достичь более глубоких слоев сексуального, инъекционного и социального окружения индекс</a:t>
            </a:r>
            <a:r>
              <a:rPr lang="ru-RU" sz="1800" b="0" i="0" dirty="0">
                <a:effectLst/>
                <a:latin typeface="Calibri" panose="020F0502020204030204" pitchFamily="34" charset="0"/>
                <a:ea typeface="Calibri" panose="020F0502020204030204" pitchFamily="34" charset="0"/>
              </a:rPr>
              <a:t>-</a:t>
            </a:r>
            <a:r>
              <a:rPr lang="x-none" sz="1800" b="0" i="1" dirty="0">
                <a:effectLst/>
                <a:latin typeface="Calibri" panose="020F0502020204030204" pitchFamily="34" charset="0"/>
                <a:ea typeface="Calibri" panose="020F0502020204030204" pitchFamily="34" charset="0"/>
              </a:rPr>
              <a:t>клиента.</a:t>
            </a:r>
            <a:endParaRPr lang="en-US" sz="1800" b="0" dirty="0">
              <a:effectLst/>
              <a:latin typeface="Calibri" panose="020F0502020204030204" pitchFamily="34" charset="0"/>
              <a:ea typeface="Calibri" panose="020F0502020204030204" pitchFamily="34" charset="0"/>
            </a:endParaRPr>
          </a:p>
          <a:p>
            <a:pPr marL="0" marR="0" lvl="0" indent="0" algn="l" rtl="0">
              <a:lnSpc>
                <a:spcPct val="100000"/>
              </a:lnSpc>
              <a:spcBef>
                <a:spcPts val="600"/>
              </a:spcBef>
              <a:spcAft>
                <a:spcPts val="0"/>
              </a:spcAft>
              <a:buClr>
                <a:schemeClr val="dk1"/>
              </a:buClr>
              <a:buSzPts val="1200"/>
              <a:buFont typeface="Calibri"/>
              <a:buNone/>
            </a:pPr>
            <a:endParaRPr lang="x-none" sz="1200" b="0" i="1" u="none" strike="noStrik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600"/>
              </a:spcBef>
              <a:spcAft>
                <a:spcPts val="0"/>
              </a:spcAft>
              <a:buClr>
                <a:schemeClr val="dk1"/>
              </a:buClr>
              <a:buSzPts val="1200"/>
              <a:buFont typeface="Calibri"/>
              <a:buNone/>
              <a:tabLst/>
              <a:defRPr/>
            </a:pPr>
            <a:r>
              <a:rPr lang="x-none" sz="1800" b="0" i="1" dirty="0">
                <a:effectLst/>
                <a:latin typeface="Calibri" panose="020F0502020204030204" pitchFamily="34" charset="0"/>
                <a:ea typeface="Calibri" panose="020F0502020204030204" pitchFamily="34" charset="0"/>
              </a:rPr>
              <a:t>Некоторые </a:t>
            </a:r>
            <a:r>
              <a:rPr lang="ru-RU" sz="1800" b="0" i="0" dirty="0">
                <a:effectLst/>
                <a:latin typeface="Calibri" panose="020F0502020204030204" pitchFamily="34" charset="0"/>
                <a:ea typeface="Calibri" panose="020F0502020204030204" pitchFamily="34" charset="0"/>
              </a:rPr>
              <a:t>персоны</a:t>
            </a:r>
            <a:r>
              <a:rPr lang="ru-RU" sz="1800" b="0" i="1" dirty="0">
                <a:effectLst/>
                <a:latin typeface="Calibri" panose="020F0502020204030204" pitchFamily="34" charset="0"/>
                <a:ea typeface="Calibri" panose="020F0502020204030204" pitchFamily="34" charset="0"/>
              </a:rPr>
              <a:t> </a:t>
            </a:r>
            <a:r>
              <a:rPr lang="x-none" sz="1800" b="0" i="1" dirty="0">
                <a:effectLst/>
                <a:latin typeface="Calibri" panose="020F0502020204030204" pitchFamily="34" charset="0"/>
                <a:ea typeface="Calibri" panose="020F0502020204030204" pitchFamily="34" charset="0"/>
              </a:rPr>
              <a:t>предпочитают не называть всех своих партнеров. Какие проблемы/опасения могут влиять на нежелание индекс</a:t>
            </a:r>
            <a:r>
              <a:rPr lang="ru-RU" sz="1800" b="0" i="1" dirty="0">
                <a:effectLst/>
                <a:latin typeface="Calibri" panose="020F0502020204030204" pitchFamily="34" charset="0"/>
                <a:ea typeface="Calibri" panose="020F0502020204030204" pitchFamily="34" charset="0"/>
              </a:rPr>
              <a:t>-</a:t>
            </a:r>
            <a:r>
              <a:rPr lang="x-none" sz="1800" b="0" i="1" dirty="0">
                <a:effectLst/>
                <a:latin typeface="Calibri" panose="020F0502020204030204" pitchFamily="34" charset="0"/>
                <a:ea typeface="Calibri" panose="020F0502020204030204" pitchFamily="34" charset="0"/>
              </a:rPr>
              <a:t>клиента давать информацию о своих партнерах, особенно если они являются представителями ключевых групп?</a:t>
            </a:r>
          </a:p>
          <a:p>
            <a:pPr marL="0" marR="0" lvl="0" indent="0" algn="l" defTabSz="914400" rtl="0" eaLnBrk="1" fontAlgn="auto" latinLnBrk="0" hangingPunct="1">
              <a:lnSpc>
                <a:spcPct val="100000"/>
              </a:lnSpc>
              <a:spcBef>
                <a:spcPts val="600"/>
              </a:spcBef>
              <a:spcAft>
                <a:spcPts val="0"/>
              </a:spcAft>
              <a:buClr>
                <a:schemeClr val="dk1"/>
              </a:buClr>
              <a:buSzPts val="1200"/>
              <a:buFont typeface="Calibri"/>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
                <a:schemeClr val="dk1"/>
              </a:buClr>
              <a:buSzPts val="1200"/>
              <a:buFont typeface="Calibri"/>
              <a:buNone/>
              <a:tabLst/>
              <a:defRPr/>
            </a:pPr>
            <a:r>
              <a:rPr lang="x-none" sz="1800" dirty="0">
                <a:effectLst/>
                <a:latin typeface="Calibri" panose="020F0502020204030204" pitchFamily="34" charset="0"/>
                <a:ea typeface="Calibri" panose="020F0502020204030204" pitchFamily="34" charset="0"/>
              </a:rPr>
              <a:t>Дайте возможность участникам озвучить свои мысли по этому поводу. </a:t>
            </a:r>
            <a:endParaRPr lang="en-US" sz="1800" dirty="0">
              <a:effectLst/>
              <a:latin typeface="Calibri" panose="020F0502020204030204" pitchFamily="34" charset="0"/>
              <a:ea typeface="Calibri" panose="020F0502020204030204" pitchFamily="34" charset="0"/>
            </a:endParaRPr>
          </a:p>
          <a:p>
            <a:pPr marL="0" marR="0" lvl="0" indent="0" algn="l" rtl="0">
              <a:lnSpc>
                <a:spcPct val="100000"/>
              </a:lnSpc>
              <a:spcBef>
                <a:spcPts val="600"/>
              </a:spcBef>
              <a:spcAft>
                <a:spcPts val="0"/>
              </a:spcAft>
              <a:buClr>
                <a:schemeClr val="dk1"/>
              </a:buClr>
              <a:buSzPts val="1200"/>
              <a:buFont typeface="Calibri"/>
              <a:buNone/>
            </a:pPr>
            <a:endParaRPr dirty="0"/>
          </a:p>
          <a:p>
            <a:pPr marL="0" marR="0" lvl="0" indent="0" algn="l" defTabSz="914400" rtl="0" eaLnBrk="1" fontAlgn="auto" latinLnBrk="0" hangingPunct="1">
              <a:lnSpc>
                <a:spcPct val="100000"/>
              </a:lnSpc>
              <a:spcBef>
                <a:spcPts val="600"/>
              </a:spcBef>
              <a:spcAft>
                <a:spcPts val="0"/>
              </a:spcAft>
              <a:buClr>
                <a:srgbClr val="000000"/>
              </a:buClr>
              <a:buSzPts val="1400"/>
              <a:buFont typeface="Arial"/>
              <a:buNone/>
              <a:tabLst/>
              <a:defRPr/>
            </a:pPr>
            <a:r>
              <a:rPr lang="x-none" b="1" i="0" dirty="0"/>
              <a:t>Скажите</a:t>
            </a:r>
            <a:r>
              <a:rPr lang="en-US" b="1" i="0" dirty="0"/>
              <a:t>: </a:t>
            </a:r>
            <a:r>
              <a:rPr lang="ru-RU" sz="1800" i="1" dirty="0">
                <a:effectLst/>
                <a:latin typeface="Calibri" panose="020F0502020204030204" pitchFamily="34" charset="0"/>
                <a:ea typeface="Calibri" panose="020F0502020204030204" pitchFamily="34" charset="0"/>
              </a:rPr>
              <a:t>Некоторые представители ключевых групп населения могут не рассматривать многих </a:t>
            </a:r>
            <a:r>
              <a:rPr lang="x-none" sz="1800" i="1" dirty="0">
                <a:effectLst/>
                <a:latin typeface="Calibri" panose="020F0502020204030204" pitchFamily="34" charset="0"/>
                <a:ea typeface="Calibri" panose="020F0502020204030204" pitchFamily="34" charset="0"/>
              </a:rPr>
              <a:t>людей из своего окружения</a:t>
            </a:r>
            <a:r>
              <a:rPr lang="ru-RU" sz="1800" i="1" dirty="0">
                <a:effectLst/>
                <a:latin typeface="Calibri" panose="020F0502020204030204" pitchFamily="34" charset="0"/>
                <a:ea typeface="Calibri" panose="020F0502020204030204" pitchFamily="34" charset="0"/>
              </a:rPr>
              <a:t> как «партнеров».</a:t>
            </a: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
                <a:srgbClr val="000000"/>
              </a:buClr>
              <a:buSzPts val="1400"/>
              <a:buFont typeface="Arial"/>
              <a:buNone/>
              <a:tabLst/>
              <a:defRPr/>
            </a:pPr>
            <a:r>
              <a:rPr lang="x-none" sz="1800" i="1" dirty="0">
                <a:effectLst/>
                <a:latin typeface="Calibri" panose="020F0502020204030204" pitchFamily="34" charset="0"/>
                <a:ea typeface="Calibri" panose="020F0502020204030204" pitchFamily="34" charset="0"/>
              </a:rPr>
              <a:t>Другие</a:t>
            </a:r>
            <a:r>
              <a:rPr lang="ru-RU" sz="1800" i="1" dirty="0">
                <a:effectLst/>
                <a:latin typeface="Calibri" panose="020F0502020204030204" pitchFamily="34" charset="0"/>
                <a:ea typeface="Calibri" panose="020F0502020204030204" pitchFamily="34" charset="0"/>
              </a:rPr>
              <a:t> могут чувствовать себя </a:t>
            </a:r>
            <a:r>
              <a:rPr lang="x-none" sz="1800" i="1" dirty="0">
                <a:effectLst/>
                <a:latin typeface="Calibri" panose="020F0502020204030204" pitchFamily="34" charset="0"/>
                <a:ea typeface="Calibri" panose="020F0502020204030204" pitchFamily="34" charset="0"/>
              </a:rPr>
              <a:t>не</a:t>
            </a:r>
            <a:r>
              <a:rPr lang="ru-RU" sz="1800" i="1" dirty="0">
                <a:effectLst/>
                <a:latin typeface="Calibri" panose="020F0502020204030204" pitchFamily="34" charset="0"/>
                <a:ea typeface="Calibri" panose="020F0502020204030204" pitchFamily="34" charset="0"/>
              </a:rPr>
              <a:t>комфортно, </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раскрывая личный статус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людям из</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своих рискованных и социальных сетей, отчасти из-за опасений по поводу конфиденциальности в небольших сообществах.</a:t>
            </a:r>
            <a:endParaRPr lang="en-US"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endParaRPr>
          </a:p>
          <a:p>
            <a:pPr marL="0" lvl="0" indent="0" algn="l" rtl="0">
              <a:spcBef>
                <a:spcPts val="600"/>
              </a:spcBef>
              <a:spcAft>
                <a:spcPts val="0"/>
              </a:spcAft>
              <a:buNone/>
            </a:pPr>
            <a:endParaRPr lang="x-none" i="1" dirty="0"/>
          </a:p>
          <a:p>
            <a:pPr marL="0" marR="0" lvl="0" indent="0" algn="l" defTabSz="914400" rtl="0" eaLnBrk="1" fontAlgn="auto" latinLnBrk="0" hangingPunct="1">
              <a:lnSpc>
                <a:spcPct val="100000"/>
              </a:lnSpc>
              <a:spcBef>
                <a:spcPts val="600"/>
              </a:spcBef>
              <a:spcAft>
                <a:spcPts val="0"/>
              </a:spcAft>
              <a:buClr>
                <a:srgbClr val="000000"/>
              </a:buClr>
              <a:buSzPts val="1400"/>
              <a:buFont typeface="Arial"/>
              <a:buNone/>
              <a:tabLst/>
              <a:defRPr/>
            </a:pPr>
            <a:r>
              <a:rPr lang="ru-RU" sz="1800" i="1" dirty="0">
                <a:effectLst/>
                <a:latin typeface="Calibri" panose="020F0502020204030204" pitchFamily="34" charset="0"/>
                <a:ea typeface="Calibri" panose="020F0502020204030204" pitchFamily="34" charset="0"/>
              </a:rPr>
              <a:t>Кроме того, клиент может знать о других людях в своей социальной сети, которые не обязательно </a:t>
            </a:r>
            <a:r>
              <a:rPr lang="x-none" sz="1800" i="1" dirty="0">
                <a:effectLst/>
                <a:latin typeface="Calibri" panose="020F0502020204030204" pitchFamily="34" charset="0"/>
                <a:ea typeface="Calibri" panose="020F0502020204030204" pitchFamily="34" charset="0"/>
              </a:rPr>
              <a:t>являются его прямыми сексуальными/инъекционными партнерами</a:t>
            </a:r>
            <a:r>
              <a:rPr lang="ru-RU" sz="1800" i="1" dirty="0">
                <a:effectLst/>
                <a:latin typeface="Calibri" panose="020F0502020204030204" pitchFamily="34" charset="0"/>
                <a:ea typeface="Calibri" panose="020F0502020204030204" pitchFamily="34" charset="0"/>
              </a:rPr>
              <a:t>, но </a:t>
            </a:r>
            <a:r>
              <a:rPr lang="x-none" sz="1800" i="1" dirty="0">
                <a:effectLst/>
                <a:latin typeface="Calibri" panose="020F0502020204030204" pitchFamily="34" charset="0"/>
                <a:ea typeface="Calibri" panose="020F0502020204030204" pitchFamily="34" charset="0"/>
              </a:rPr>
              <a:t>также </a:t>
            </a:r>
            <a:r>
              <a:rPr lang="ru-RU" sz="1800" i="1" dirty="0">
                <a:effectLst/>
                <a:latin typeface="Calibri" panose="020F0502020204030204" pitchFamily="34" charset="0"/>
                <a:ea typeface="Calibri" panose="020F0502020204030204" pitchFamily="34" charset="0"/>
              </a:rPr>
              <a:t>практикуют рискованное поведение.</a:t>
            </a:r>
            <a:endParaRPr lang="x-none" sz="1800" i="1"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
                <a:srgbClr val="000000"/>
              </a:buClr>
              <a:buSzPts val="1400"/>
              <a:buFont typeface="Arial"/>
              <a:buNone/>
              <a:tabLst/>
              <a:defRPr/>
            </a:pPr>
            <a:endParaRPr lang="en-US" sz="1800" dirty="0">
              <a:effectLst/>
              <a:latin typeface="Calibri" panose="020F0502020204030204" pitchFamily="34" charset="0"/>
              <a:ea typeface="Calibri" panose="020F0502020204030204" pitchFamily="34" charset="0"/>
            </a:endParaRPr>
          </a:p>
          <a:p>
            <a:pPr marL="0" lvl="0" indent="0" algn="l" rtl="0">
              <a:spcBef>
                <a:spcPts val="600"/>
              </a:spcBef>
              <a:spcAft>
                <a:spcPts val="0"/>
              </a:spcAft>
              <a:buNone/>
            </a:pPr>
            <a:r>
              <a:rPr lang="ru-RU" sz="1800" i="1" dirty="0">
                <a:effectLst/>
                <a:latin typeface="Calibri" panose="020F0502020204030204" pitchFamily="34" charset="0"/>
                <a:ea typeface="DengXian" panose="02010600030101010101" pitchFamily="2" charset="-122"/>
                <a:cs typeface="Arial" panose="020B0604020202020204" pitchFamily="34" charset="0"/>
              </a:rPr>
              <a:t>Что можно сделать, чтобы эффективно и действенно </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работать с теми, кому мы можем предложить услуги по тестированию и лечению?</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a:t>
            </a:r>
            <a:endParaRPr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endParaRPr>
          </a:p>
        </p:txBody>
      </p:sp>
      <p:sp>
        <p:nvSpPr>
          <p:cNvPr id="993" name="Google Shape;993;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7" name="Google Shape;1007;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1" i="0" dirty="0"/>
              <a:t>Скажите</a:t>
            </a:r>
            <a:r>
              <a:rPr lang="en-US" i="1" dirty="0"/>
              <a:t>: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Мы обсуждали важность предоставления нашим клиентам возможности выбора.</a:t>
            </a:r>
            <a:endParaRPr lang="en-US"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Привлечение людей из рискованных сетей наших клиентов</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это</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также</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один из способов предложить пациентам дополнительные возможности для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охвата услугами тех</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ЛЖВ</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о рискованном поведении которых они знают</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a:t>
            </a:r>
            <a:endPar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x-none" sz="1800" i="1" dirty="0">
                <a:effectLst/>
                <a:latin typeface="Calibri" panose="020F0502020204030204" pitchFamily="34" charset="0"/>
                <a:ea typeface="DengXian" panose="02010600030101010101" pitchFamily="2" charset="-122"/>
                <a:cs typeface="Arial" panose="020B0604020202020204" pitchFamily="34" charset="0"/>
              </a:rPr>
              <a:t>Клиенту даже не обязательно называть нам имена таких людей; он может направить этих людей на тестирование и консультирование с помощью направительного талона. </a:t>
            </a:r>
            <a:endParaRPr i="1" dirty="0"/>
          </a:p>
          <a:p>
            <a:pPr marL="0" lvl="0" indent="0" algn="l" rtl="0">
              <a:spcBef>
                <a:spcPts val="0"/>
              </a:spcBef>
              <a:spcAft>
                <a:spcPts val="0"/>
              </a:spcAft>
              <a:buNone/>
            </a:pPr>
            <a:endParaRPr i="1" dirty="0"/>
          </a:p>
          <a:p>
            <a:pPr marL="0" lvl="0" indent="0" algn="l" rtl="0">
              <a:spcBef>
                <a:spcPts val="0"/>
              </a:spcBef>
              <a:spcAft>
                <a:spcPts val="0"/>
              </a:spcAft>
              <a:buNone/>
            </a:pPr>
            <a:r>
              <a:rPr lang="ru-RU" sz="1200" b="0" i="0" u="none" strike="noStrike" cap="none" dirty="0">
                <a:solidFill>
                  <a:schemeClr val="dk1"/>
                </a:solidFill>
                <a:latin typeface="Calibri"/>
                <a:cs typeface="Calibri"/>
                <a:sym typeface="Calibri"/>
              </a:rPr>
              <a:t>ЛЖВ предоставляются  дополнительные, самостоятельные возможности, которые позволяют  обеспечить тестированием на ВИЧ и другими услугами более широкий круг членов социальных сетей и сетей риска, сталкивающихся с повышенной возможностью заражения ВИЧ. Для выполнения этих задач клиенты направляются  к специалистам в интернете и по купонам.</a:t>
            </a:r>
            <a:endParaRPr sz="1200" b="0" i="0" u="none" strike="noStrike" cap="none" dirty="0">
              <a:solidFill>
                <a:schemeClr val="dk1"/>
              </a:solidFill>
              <a:latin typeface="Calibri"/>
              <a:cs typeface="Calibri"/>
              <a:sym typeface="Calibri"/>
            </a:endParaRPr>
          </a:p>
        </p:txBody>
      </p:sp>
      <p:sp>
        <p:nvSpPr>
          <p:cNvPr id="1008" name="Google Shape;1008;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5" name="Google Shape;1015;p64:notes"/>
          <p:cNvSpPr txBox="1">
            <a:spLocks noGrp="1"/>
          </p:cNvSpPr>
          <p:nvPr>
            <p:ph type="body" idx="1"/>
          </p:nvPr>
        </p:nvSpPr>
        <p:spPr>
          <a:xfrm>
            <a:off x="685800" y="4400549"/>
            <a:ext cx="5486400" cy="4284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1" i="0" dirty="0"/>
              <a:t>Скажите</a:t>
            </a:r>
            <a:r>
              <a:rPr lang="en-US" b="1" i="0" dirty="0"/>
              <a:t>: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Вся работа по привлечению людей из рискованного окружения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начинается с клиента, который участвует в нашей программе</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Это может быть и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пациент</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получающий профилактические услуги, и живущий с ВИЧ</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человек</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согласившийся на участие в индексном тестировании. То есть</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любой</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клиент</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независимо от своего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ВИЧ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статуса, может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направлять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к</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тестировани</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ю себе подобных.</a:t>
            </a:r>
            <a:br>
              <a:rPr lang="x-none" sz="1800" i="1" dirty="0">
                <a:effectLst/>
                <a:latin typeface="Calibri" panose="020F0502020204030204" pitchFamily="34" charset="0"/>
                <a:ea typeface="Calibri" panose="020F0502020204030204" pitchFamily="34" charset="0"/>
                <a:cs typeface="Times New Roman" panose="02020603050405020304" pitchFamily="18" charset="0"/>
              </a:rPr>
            </a:br>
            <a:endParaRPr lang="x-none"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i="1" dirty="0">
                <a:effectLst/>
                <a:latin typeface="Calibri" panose="020F0502020204030204" pitchFamily="34" charset="0"/>
                <a:ea typeface="Calibri" panose="020F0502020204030204" pitchFamily="34" charset="0"/>
              </a:rPr>
              <a:t>Клиенту объясняется процесс направления и</a:t>
            </a:r>
            <a:r>
              <a:rPr lang="ru-RU" sz="1800" i="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600"/>
              </a:spcBef>
              <a:spcAft>
                <a:spcPts val="0"/>
              </a:spcAft>
              <a:buNone/>
            </a:pPr>
            <a:r>
              <a:rPr lang="en-US" dirty="0"/>
              <a:t>[</a:t>
            </a:r>
            <a:r>
              <a:rPr lang="x-none" dirty="0"/>
              <a:t>ДАЛЬШЕ</a:t>
            </a:r>
            <a:r>
              <a:rPr lang="en-US" dirty="0"/>
              <a:t>]</a:t>
            </a:r>
            <a:endParaRPr lang="x-none" dirty="0"/>
          </a:p>
          <a:p>
            <a:pPr marL="0" lvl="0" indent="0" algn="l" rtl="0">
              <a:spcBef>
                <a:spcPts val="600"/>
              </a:spcBef>
              <a:spcAft>
                <a:spcPts val="0"/>
              </a:spcAft>
              <a:buNone/>
            </a:pPr>
            <a:r>
              <a:rPr lang="x-none" sz="1800" i="1" dirty="0">
                <a:effectLst/>
                <a:latin typeface="Calibri" panose="020F0502020204030204" pitchFamily="34" charset="0"/>
                <a:ea typeface="DengXian" panose="02010600030101010101" pitchFamily="2" charset="-122"/>
                <a:cs typeface="Arial" panose="020B0604020202020204" pitchFamily="34" charset="0"/>
              </a:rPr>
              <a:t>...предлагается </a:t>
            </a:r>
            <a:r>
              <a:rPr lang="ru-RU" sz="1800" i="1" dirty="0">
                <a:effectLst/>
                <a:latin typeface="Calibri" panose="020F0502020204030204" pitchFamily="34" charset="0"/>
                <a:ea typeface="DengXian" panose="02010600030101010101" pitchFamily="2" charset="-122"/>
                <a:cs typeface="Arial" panose="020B0604020202020204" pitchFamily="34" charset="0"/>
              </a:rPr>
              <a:t>возможность пригласить </a:t>
            </a:r>
            <a:r>
              <a:rPr lang="x-none" sz="1800" i="1" dirty="0">
                <a:effectLst/>
                <a:latin typeface="Calibri" panose="020F0502020204030204" pitchFamily="34" charset="0"/>
                <a:ea typeface="DengXian" panose="02010600030101010101" pitchFamily="2" charset="-122"/>
                <a:cs typeface="Arial" panose="020B0604020202020204" pitchFamily="34" charset="0"/>
              </a:rPr>
              <a:t>равных </a:t>
            </a:r>
            <a:r>
              <a:rPr lang="ru-RU" sz="1800" i="1" dirty="0">
                <a:effectLst/>
                <a:latin typeface="Calibri" panose="020F0502020204030204" pitchFamily="34" charset="0"/>
                <a:ea typeface="DengXian" panose="02010600030101010101" pitchFamily="2" charset="-122"/>
                <a:cs typeface="Arial" panose="020B0604020202020204" pitchFamily="34" charset="0"/>
              </a:rPr>
              <a:t>из </a:t>
            </a:r>
            <a:r>
              <a:rPr lang="x-none" sz="1800" i="1" dirty="0">
                <a:effectLst/>
                <a:latin typeface="Calibri" panose="020F0502020204030204" pitchFamily="34" charset="0"/>
                <a:ea typeface="DengXian" panose="02010600030101010101" pitchFamily="2" charset="-122"/>
                <a:cs typeface="Arial" panose="020B0604020202020204" pitchFamily="34" charset="0"/>
              </a:rPr>
              <a:t>его социальной и рискованной </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сетей на </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ВИЧ-</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тестирование </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или </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начало АРТ</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лечения для тех, кто знает свой диагноз</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но не </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начали или прекратили лечение. Мы можем </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подумать о небольшом поощрении</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для каждого человека, который успешно прошел тестирование. </a:t>
            </a:r>
            <a:endPar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endParaRPr>
          </a:p>
          <a:p>
            <a:pPr marL="0" lvl="0" indent="0" algn="l" rtl="0">
              <a:spcBef>
                <a:spcPts val="600"/>
              </a:spcBef>
              <a:spcAft>
                <a:spcPts val="0"/>
              </a:spcAft>
              <a:buNone/>
            </a:pPr>
            <a:endParaRPr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endParaRPr>
          </a:p>
          <a:p>
            <a:pPr marL="0" lvl="0" indent="0" algn="l" rtl="0">
              <a:spcBef>
                <a:spcPts val="600"/>
              </a:spcBef>
              <a:spcAft>
                <a:spcPts val="0"/>
              </a:spcAft>
              <a:buNone/>
            </a:pP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Система </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направительных талонов</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используется для отслеживания, кто</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и</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кого направил</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на тестирование</a:t>
            </a:r>
            <a:r>
              <a:rPr lang="ru-RU"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чтобы гарантировать людям соответствующе</a:t>
            </a:r>
            <a:r>
              <a:rPr lang="x-none" sz="1800" b="0" i="1"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е поощрение.</a:t>
            </a:r>
          </a:p>
          <a:p>
            <a:pPr marL="0" lvl="0" indent="0" algn="l" rtl="0">
              <a:spcBef>
                <a:spcPts val="600"/>
              </a:spcBef>
              <a:spcAft>
                <a:spcPts val="0"/>
              </a:spcAft>
              <a:buNone/>
            </a:pPr>
            <a:endParaRPr lang="x-none" sz="1800" i="1" dirty="0">
              <a:effectLst/>
              <a:latin typeface="Calibri" panose="020F050202020403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
                <a:srgbClr val="000000"/>
              </a:buClr>
              <a:buSzPts val="1400"/>
              <a:buFont typeface="Arial"/>
              <a:buNone/>
              <a:tabLst/>
              <a:defRPr/>
            </a:pPr>
            <a:r>
              <a:rPr lang="ru-RU" sz="1800" i="1" dirty="0">
                <a:effectLst/>
                <a:latin typeface="Calibri" panose="020F0502020204030204" pitchFamily="34" charset="0"/>
                <a:ea typeface="Calibri" panose="020F0502020204030204" pitchFamily="34" charset="0"/>
              </a:rPr>
              <a:t>Каждому человеку, который соглашается встретиться с </a:t>
            </a:r>
            <a:r>
              <a:rPr lang="x-none" sz="1800" i="1" dirty="0">
                <a:effectLst/>
                <a:latin typeface="Calibri" panose="020F0502020204030204" pitchFamily="34" charset="0"/>
                <a:ea typeface="Calibri" panose="020F0502020204030204" pitchFamily="34" charset="0"/>
              </a:rPr>
              <a:t>сотрудником</a:t>
            </a:r>
            <a:r>
              <a:rPr lang="ru-RU" sz="1800" i="1" dirty="0">
                <a:effectLst/>
                <a:latin typeface="Calibri" panose="020F0502020204030204" pitchFamily="34" charset="0"/>
                <a:ea typeface="Calibri" panose="020F0502020204030204" pitchFamily="34" charset="0"/>
              </a:rPr>
              <a:t> программы </a:t>
            </a:r>
            <a:r>
              <a:rPr lang="ru-RU" sz="1800" b="1" i="0" dirty="0">
                <a:effectLst/>
                <a:latin typeface="Calibri" panose="020F0502020204030204" pitchFamily="34" charset="0"/>
                <a:ea typeface="Calibri" panose="020F0502020204030204" pitchFamily="34" charset="0"/>
              </a:rPr>
              <a:t>(</a:t>
            </a:r>
            <a:r>
              <a:rPr lang="ru-RU" sz="1800" i="1" dirty="0">
                <a:effectLst/>
                <a:latin typeface="Calibri" panose="020F0502020204030204" pitchFamily="34" charset="0"/>
                <a:ea typeface="Calibri" panose="020F0502020204030204" pitchFamily="34" charset="0"/>
              </a:rPr>
              <a:t>например, аутрич-работником, навигатором или консультантом</a:t>
            </a:r>
            <a:r>
              <a:rPr lang="ru-RU" sz="1800" b="1" i="0" dirty="0">
                <a:effectLst/>
                <a:latin typeface="Calibri" panose="020F0502020204030204" pitchFamily="34" charset="0"/>
                <a:ea typeface="Calibri" panose="020F0502020204030204" pitchFamily="34" charset="0"/>
              </a:rPr>
              <a:t>)</a:t>
            </a:r>
            <a:r>
              <a:rPr lang="ru-RU" sz="1800" i="1" dirty="0">
                <a:effectLst/>
                <a:latin typeface="Calibri" panose="020F0502020204030204" pitchFamily="34" charset="0"/>
                <a:ea typeface="Calibri" panose="020F0502020204030204" pitchFamily="34" charset="0"/>
              </a:rPr>
              <a:t> для </a:t>
            </a:r>
            <a:r>
              <a:rPr lang="x-none" sz="1800" i="1" dirty="0">
                <a:effectLst/>
                <a:latin typeface="Calibri" panose="020F0502020204030204" pitchFamily="34" charset="0"/>
                <a:ea typeface="Calibri" panose="020F0502020204030204" pitchFamily="34" charset="0"/>
              </a:rPr>
              <a:t>прохождения</a:t>
            </a:r>
            <a:r>
              <a:rPr lang="ru-RU" sz="1800" i="1" dirty="0">
                <a:effectLst/>
                <a:latin typeface="Calibri" panose="020F0502020204030204" pitchFamily="34" charset="0"/>
                <a:ea typeface="Calibri" panose="020F0502020204030204" pitchFamily="34" charset="0"/>
              </a:rPr>
              <a:t> оценки риск</a:t>
            </a:r>
            <a:r>
              <a:rPr lang="x-none" sz="1800" i="1" dirty="0">
                <a:effectLst/>
                <a:latin typeface="Calibri" panose="020F0502020204030204" pitchFamily="34" charset="0"/>
                <a:ea typeface="Calibri" panose="020F0502020204030204" pitchFamily="34" charset="0"/>
              </a:rPr>
              <a:t>а</a:t>
            </a:r>
            <a:r>
              <a:rPr lang="ru-RU" sz="1800" i="1" dirty="0">
                <a:effectLst/>
                <a:latin typeface="Calibri" panose="020F0502020204030204" pitchFamily="34" charset="0"/>
                <a:ea typeface="Calibri" panose="020F0502020204030204" pitchFamily="34" charset="0"/>
              </a:rPr>
              <a:t> и тестирования (</a:t>
            </a:r>
            <a:r>
              <a:rPr lang="x-none" sz="1800" i="1" dirty="0">
                <a:effectLst/>
                <a:latin typeface="Calibri" panose="020F0502020204030204" pitchFamily="34" charset="0"/>
                <a:ea typeface="Calibri" panose="020F0502020204030204" pitchFamily="34" charset="0"/>
              </a:rPr>
              <a:t>при необходимости</a:t>
            </a:r>
            <a:r>
              <a:rPr lang="ru-RU" sz="1800" i="1" dirty="0">
                <a:effectLst/>
                <a:latin typeface="Calibri" panose="020F0502020204030204" pitchFamily="34" charset="0"/>
                <a:ea typeface="Calibri" panose="020F0502020204030204" pitchFamily="34" charset="0"/>
              </a:rPr>
              <a:t>), также может быть предложена возможность выступить в качестве </a:t>
            </a:r>
            <a:r>
              <a:rPr lang="x-none" sz="1800" i="1" dirty="0">
                <a:effectLst/>
                <a:latin typeface="Calibri" panose="020F0502020204030204" pitchFamily="34" charset="0"/>
                <a:ea typeface="Calibri" panose="020F0502020204030204" pitchFamily="34" charset="0"/>
              </a:rPr>
              <a:t>рекрутера/</a:t>
            </a:r>
            <a:r>
              <a:rPr lang="x-none" sz="1800" i="1" dirty="0" err="1">
                <a:effectLst/>
                <a:latin typeface="Calibri" panose="020F0502020204030204" pitchFamily="34" charset="0"/>
                <a:ea typeface="Calibri" panose="020F0502020204030204" pitchFamily="34" charset="0"/>
              </a:rPr>
              <a:t>мобилизатора</a:t>
            </a:r>
            <a:r>
              <a:rPr lang="ru-RU" sz="1800" i="1" dirty="0">
                <a:effectLst/>
                <a:latin typeface="Calibri" panose="020F0502020204030204"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a:p>
            <a:pPr marL="0" lvl="0" indent="0" algn="l" rtl="0">
              <a:spcBef>
                <a:spcPts val="600"/>
              </a:spcBef>
              <a:spcAft>
                <a:spcPts val="0"/>
              </a:spcAft>
              <a:buNone/>
            </a:pPr>
            <a:endParaRPr lang="x-none" dirty="0"/>
          </a:p>
          <a:p>
            <a:pPr marL="0" lvl="0" indent="0" algn="l" rtl="0">
              <a:spcBef>
                <a:spcPts val="600"/>
              </a:spcBef>
              <a:spcAft>
                <a:spcPts val="0"/>
              </a:spcAft>
              <a:buNone/>
            </a:pPr>
            <a:r>
              <a:rPr lang="en-US" dirty="0"/>
              <a:t>[</a:t>
            </a:r>
            <a:r>
              <a:rPr lang="x-none" dirty="0"/>
              <a:t>ДАЛЬШЕ</a:t>
            </a:r>
            <a:r>
              <a:rPr lang="en-US" dirty="0"/>
              <a:t>]</a:t>
            </a:r>
            <a:endParaRPr dirty="0"/>
          </a:p>
          <a:p>
            <a:pPr marL="254635">
              <a:spcAft>
                <a:spcPts val="1000"/>
              </a:spcAft>
              <a:tabLst>
                <a:tab pos="228600" algn="l"/>
                <a:tab pos="457200" algn="l"/>
              </a:tabLst>
            </a:pPr>
            <a:r>
              <a:rPr lang="x-none" sz="1800" i="1" dirty="0">
                <a:effectLst/>
                <a:latin typeface="Calibri" panose="020F0502020204030204" pitchFamily="34" charset="0"/>
                <a:ea typeface="Calibri" panose="020F0502020204030204" pitchFamily="34" charset="0"/>
              </a:rPr>
              <a:t>И этот процесс продолжается дальше...</a:t>
            </a:r>
          </a:p>
          <a:p>
            <a:pPr marL="254635">
              <a:spcAft>
                <a:spcPts val="1000"/>
              </a:spcAft>
              <a:tabLst>
                <a:tab pos="228600" algn="l"/>
                <a:tab pos="457200" algn="l"/>
              </a:tabLst>
            </a:pPr>
            <a:endParaRPr lang="en-US" sz="1800" dirty="0">
              <a:effectLst/>
              <a:latin typeface="Calibri" panose="020F0502020204030204" pitchFamily="34" charset="0"/>
              <a:ea typeface="Calibri" panose="020F0502020204030204" pitchFamily="34" charset="0"/>
            </a:endParaRPr>
          </a:p>
          <a:p>
            <a:pPr marL="0" lvl="0" indent="0" algn="l" rtl="0">
              <a:spcBef>
                <a:spcPts val="600"/>
              </a:spcBef>
              <a:spcAft>
                <a:spcPts val="0"/>
              </a:spcAft>
              <a:buNone/>
            </a:pPr>
            <a:r>
              <a:rPr lang="en-US" dirty="0"/>
              <a:t>[</a:t>
            </a:r>
            <a:r>
              <a:rPr lang="x-none" dirty="0"/>
              <a:t>ДАЛЬШЕ</a:t>
            </a:r>
            <a:r>
              <a:rPr lang="en-US" dirty="0"/>
              <a:t>]</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016" name="Google Shape;1016;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p65:notes"/>
          <p:cNvSpPr txBox="1">
            <a:spLocks noGrp="1"/>
          </p:cNvSpPr>
          <p:nvPr>
            <p:ph type="body" idx="1"/>
          </p:nvPr>
        </p:nvSpPr>
        <p:spPr>
          <a:xfrm>
            <a:off x="685800" y="4400550"/>
            <a:ext cx="5486400" cy="46291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b="1" dirty="0">
                <a:effectLst/>
                <a:latin typeface="Calibri" panose="020F0502020204030204" pitchFamily="34" charset="0"/>
                <a:ea typeface="Calibri" panose="020F0502020204030204" pitchFamily="34" charset="0"/>
                <a:cs typeface="Times New Roman" panose="02020603050405020304" pitchFamily="18" charset="0"/>
              </a:rPr>
              <a:t>ПРИМЕЧАНИЕ.</a:t>
            </a: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r>
              <a:rPr lang="x-none" sz="1800" dirty="0">
                <a:effectLst/>
                <a:latin typeface="Calibri" panose="020F0502020204030204" pitchFamily="34" charset="0"/>
                <a:ea typeface="Calibri" panose="020F0502020204030204" pitchFamily="34" charset="0"/>
                <a:cs typeface="Times New Roman" panose="02020603050405020304" pitchFamily="18" charset="0"/>
              </a:rPr>
              <a:t>Используя </a:t>
            </a:r>
            <a:r>
              <a:rPr lang="ru-RU" sz="1800" dirty="0">
                <a:effectLst/>
                <a:latin typeface="Calibri" panose="020F0502020204030204" pitchFamily="34" charset="0"/>
                <a:ea typeface="Calibri" panose="020F0502020204030204" pitchFamily="34" charset="0"/>
                <a:cs typeface="Times New Roman" panose="02020603050405020304" pitchFamily="18" charset="0"/>
              </a:rPr>
              <a:t>анимацию на </a:t>
            </a:r>
            <a:r>
              <a:rPr lang="x-none" sz="1800" dirty="0">
                <a:effectLst/>
                <a:latin typeface="Calibri" panose="020F0502020204030204" pitchFamily="34" charset="0"/>
                <a:ea typeface="Calibri" panose="020F0502020204030204" pitchFamily="34" charset="0"/>
                <a:cs typeface="Times New Roman" panose="02020603050405020304" pitchFamily="18" charset="0"/>
              </a:rPr>
              <a:t>данном</a:t>
            </a:r>
            <a:r>
              <a:rPr lang="ru-RU" sz="1800" dirty="0">
                <a:effectLst/>
                <a:latin typeface="Calibri" panose="020F0502020204030204" pitchFamily="34" charset="0"/>
                <a:ea typeface="Calibri" panose="020F0502020204030204" pitchFamily="34" charset="0"/>
                <a:cs typeface="Times New Roman" panose="02020603050405020304" pitchFamily="18" charset="0"/>
              </a:rPr>
              <a:t> слайде</a:t>
            </a:r>
            <a:r>
              <a:rPr lang="x-none" sz="1800" dirty="0">
                <a:effectLst/>
                <a:latin typeface="Calibri" panose="020F0502020204030204" pitchFamily="34" charset="0"/>
                <a:ea typeface="Calibri" panose="020F0502020204030204" pitchFamily="34" charset="0"/>
                <a:cs typeface="Times New Roman" panose="02020603050405020304" pitchFamily="18" charset="0"/>
              </a:rPr>
              <a:t>, вы можете объяснить как происходит процесс достижения людей из рискованных сетей клиента.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0"/>
              </a:spcAft>
              <a:buClr>
                <a:srgbClr val="000000"/>
              </a:buClr>
              <a:buSzPts val="1400"/>
              <a:buFont typeface="Arial"/>
              <a:buNone/>
              <a:tabLst/>
              <a:defRPr/>
            </a:pPr>
            <a:r>
              <a:rPr lang="x-none" b="1" i="0" dirty="0"/>
              <a:t>Скажите</a:t>
            </a:r>
            <a:r>
              <a:rPr lang="en-US" b="1" i="0" dirty="0"/>
              <a:t>: </a:t>
            </a:r>
            <a:r>
              <a:rPr lang="x-none" sz="1800" i="1" dirty="0">
                <a:effectLst/>
                <a:latin typeface="Calibri" panose="020F0502020204030204" pitchFamily="34" charset="0"/>
                <a:ea typeface="Calibri" panose="020F0502020204030204" pitchFamily="34" charset="0"/>
              </a:rPr>
              <a:t>Вот как этот процесс может выглядеть. </a:t>
            </a: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
                <a:srgbClr val="000000"/>
              </a:buClr>
              <a:buSzPts val="1400"/>
              <a:buFont typeface="Arial"/>
              <a:buNone/>
              <a:tabLst/>
              <a:defRPr/>
            </a:pPr>
            <a:r>
              <a:rPr lang="ru-RU" sz="1800" i="1" dirty="0">
                <a:effectLst/>
                <a:latin typeface="Calibri" panose="020F0502020204030204" pitchFamily="34" charset="0"/>
                <a:ea typeface="Calibri" panose="020F0502020204030204" pitchFamily="34" charset="0"/>
              </a:rPr>
              <a:t>Наш </a:t>
            </a:r>
            <a:r>
              <a:rPr lang="x-none" sz="1800" i="1" dirty="0">
                <a:effectLst/>
                <a:latin typeface="Calibri" panose="020F0502020204030204" pitchFamily="34" charset="0"/>
                <a:ea typeface="Calibri" panose="020F0502020204030204" pitchFamily="34" charset="0"/>
              </a:rPr>
              <a:t>“равный рекрутер” или “</a:t>
            </a:r>
            <a:r>
              <a:rPr lang="ru-RU" sz="1800" i="1" dirty="0" err="1">
                <a:effectLst/>
                <a:latin typeface="Calibri" panose="020F0502020204030204" pitchFamily="34" charset="0"/>
                <a:ea typeface="Calibri" panose="020F0502020204030204" pitchFamily="34" charset="0"/>
              </a:rPr>
              <a:t>мобилизатор</a:t>
            </a:r>
            <a:r>
              <a:rPr lang="x-none" sz="1800" i="1">
                <a:effectLst/>
                <a:latin typeface="Calibri" panose="020F0502020204030204" pitchFamily="34" charset="0"/>
                <a:ea typeface="Calibri" panose="020F0502020204030204" pitchFamily="34" charset="0"/>
              </a:rPr>
              <a:t>”,</a:t>
            </a:r>
            <a:r>
              <a:rPr lang="ru-RU" sz="1800" i="1" dirty="0">
                <a:effectLst/>
                <a:latin typeface="Calibri" panose="020F0502020204030204" pitchFamily="34" charset="0"/>
                <a:ea typeface="Calibri" panose="020F0502020204030204" pitchFamily="34" charset="0"/>
              </a:rPr>
              <a:t> живущий с ВИЧ </a:t>
            </a:r>
            <a:r>
              <a:rPr lang="ru-RU" sz="1800" b="1" i="0" dirty="0">
                <a:effectLst/>
                <a:latin typeface="Calibri" panose="020F0502020204030204" pitchFamily="34" charset="0"/>
                <a:ea typeface="Calibri" panose="020F0502020204030204" pitchFamily="34" charset="0"/>
              </a:rPr>
              <a:t>клиент</a:t>
            </a:r>
            <a:r>
              <a:rPr lang="ru-RU" sz="1800" i="1" dirty="0">
                <a:effectLst/>
                <a:latin typeface="Calibri" panose="020F0502020204030204" pitchFamily="34" charset="0"/>
                <a:ea typeface="Calibri" panose="020F0502020204030204" pitchFamily="34" charset="0"/>
              </a:rPr>
              <a:t> </a:t>
            </a:r>
            <a:r>
              <a:rPr lang="x-none" sz="1800" i="1" dirty="0">
                <a:effectLst/>
                <a:latin typeface="Calibri" panose="020F0502020204030204" pitchFamily="34" charset="0"/>
                <a:ea typeface="Calibri" panose="020F0502020204030204" pitchFamily="34" charset="0"/>
              </a:rPr>
              <a:t>направил в программу</a:t>
            </a:r>
            <a:r>
              <a:rPr lang="ru-RU" sz="1800" i="1" dirty="0">
                <a:effectLst/>
                <a:latin typeface="Calibri" panose="020F0502020204030204" pitchFamily="34" charset="0"/>
                <a:ea typeface="Calibri" panose="020F0502020204030204" pitchFamily="34" charset="0"/>
              </a:rPr>
              <a:t> четырех знакомых ему людей, </a:t>
            </a:r>
            <a:r>
              <a:rPr lang="x-none" sz="1800" i="1" dirty="0">
                <a:effectLst/>
                <a:latin typeface="Calibri" panose="020F0502020204030204" pitchFamily="34" charset="0"/>
                <a:ea typeface="Calibri" panose="020F0502020204030204" pitchFamily="34" charset="0"/>
              </a:rPr>
              <a:t>с </a:t>
            </a:r>
            <a:r>
              <a:rPr lang="ru-RU" sz="1800" i="1" dirty="0">
                <a:effectLst/>
                <a:latin typeface="Calibri" panose="020F0502020204030204" pitchFamily="34" charset="0"/>
                <a:ea typeface="Calibri" panose="020F0502020204030204" pitchFamily="34" charset="0"/>
              </a:rPr>
              <a:t>которым</a:t>
            </a:r>
            <a:r>
              <a:rPr lang="x-none" sz="1800" i="1" dirty="0">
                <a:effectLst/>
                <a:latin typeface="Calibri" panose="020F0502020204030204" pitchFamily="34" charset="0"/>
                <a:ea typeface="Calibri" panose="020F0502020204030204" pitchFamily="34" charset="0"/>
              </a:rPr>
              <a:t>и он имел</a:t>
            </a:r>
            <a:r>
              <a:rPr lang="ru-RU" sz="1800" i="1" dirty="0">
                <a:effectLst/>
                <a:latin typeface="Calibri" panose="020F0502020204030204" pitchFamily="34" charset="0"/>
                <a:ea typeface="Calibri" panose="020F0502020204030204" pitchFamily="34" charset="0"/>
              </a:rPr>
              <a:t> сексуальные контакты либо</a:t>
            </a:r>
            <a:r>
              <a:rPr lang="x-none" sz="1800" i="1">
                <a:effectLst/>
                <a:latin typeface="Calibri" panose="020F0502020204030204" pitchFamily="34" charset="0"/>
                <a:ea typeface="Calibri" panose="020F0502020204030204" pitchFamily="34" charset="0"/>
              </a:rPr>
              <a:t> которые</a:t>
            </a:r>
            <a:r>
              <a:rPr lang="ru-RU" sz="1800" i="1" dirty="0">
                <a:effectLst/>
                <a:latin typeface="Calibri" panose="020F0502020204030204" pitchFamily="34" charset="0"/>
                <a:ea typeface="Calibri" panose="020F0502020204030204" pitchFamily="34" charset="0"/>
              </a:rPr>
              <a:t> практикуют рискованное </a:t>
            </a:r>
            <a:r>
              <a:rPr lang="x-none" sz="1800" i="1" dirty="0">
                <a:effectLst/>
                <a:latin typeface="Calibri" panose="020F0502020204030204" pitchFamily="34" charset="0"/>
                <a:ea typeface="Calibri" panose="020F0502020204030204" pitchFamily="34" charset="0"/>
              </a:rPr>
              <a:t>сексуальное и/или инъекционное </a:t>
            </a:r>
            <a:r>
              <a:rPr lang="ru-RU" sz="1800" i="1" dirty="0">
                <a:effectLst/>
                <a:latin typeface="Calibri" panose="020F0502020204030204" pitchFamily="34" charset="0"/>
                <a:ea typeface="Calibri" panose="020F0502020204030204" pitchFamily="34" charset="0"/>
              </a:rPr>
              <a:t>поведение в его социальной сети. </a:t>
            </a:r>
            <a:endParaRPr lang="en-US" sz="1800" dirty="0">
              <a:effectLst/>
              <a:latin typeface="Calibri" panose="020F0502020204030204" pitchFamily="34" charset="0"/>
              <a:ea typeface="Calibri" panose="020F0502020204030204" pitchFamily="34" charset="0"/>
            </a:endParaRPr>
          </a:p>
          <a:p>
            <a:pPr marL="0" lvl="0" indent="0" algn="l" rtl="0">
              <a:spcBef>
                <a:spcPts val="600"/>
              </a:spcBef>
              <a:spcAft>
                <a:spcPts val="0"/>
              </a:spcAft>
              <a:buNone/>
            </a:pPr>
            <a:r>
              <a:rPr lang="en-US" dirty="0"/>
              <a:t>[</a:t>
            </a:r>
            <a:r>
              <a:rPr lang="x-none" dirty="0"/>
              <a:t>ДАЛЬШЕ</a:t>
            </a:r>
            <a:r>
              <a:rPr lang="en-US" dirty="0"/>
              <a:t>]</a:t>
            </a:r>
            <a:endParaRPr dirty="0"/>
          </a:p>
          <a:p>
            <a:pPr marL="0" lvl="0" indent="0" algn="l" rtl="0">
              <a:spcBef>
                <a:spcPts val="600"/>
              </a:spcBef>
              <a:spcAft>
                <a:spcPts val="0"/>
              </a:spcAft>
              <a:buNone/>
            </a:pPr>
            <a:r>
              <a:rPr lang="x-none" i="1" dirty="0"/>
              <a:t>Они, в свою очередь, привлекли еще девять человек.</a:t>
            </a:r>
            <a:endParaRPr dirty="0"/>
          </a:p>
          <a:p>
            <a:pPr marL="0" lvl="0" indent="0" algn="l" rtl="0">
              <a:spcBef>
                <a:spcPts val="600"/>
              </a:spcBef>
              <a:spcAft>
                <a:spcPts val="0"/>
              </a:spcAft>
              <a:buNone/>
            </a:pPr>
            <a:r>
              <a:rPr lang="en-US" dirty="0"/>
              <a:t>[</a:t>
            </a:r>
            <a:r>
              <a:rPr lang="x-none" dirty="0"/>
              <a:t>ДАЛЬШЕ</a:t>
            </a:r>
            <a:r>
              <a:rPr lang="en-US" dirty="0"/>
              <a:t>]</a:t>
            </a:r>
            <a:endParaRPr dirty="0"/>
          </a:p>
          <a:p>
            <a:pPr marL="0" lvl="0" indent="0" algn="l" rtl="0">
              <a:spcBef>
                <a:spcPts val="600"/>
              </a:spcBef>
              <a:spcAft>
                <a:spcPts val="0"/>
              </a:spcAft>
              <a:buNone/>
            </a:pPr>
            <a:r>
              <a:rPr lang="x-none" dirty="0"/>
              <a:t>И так далее</a:t>
            </a:r>
            <a:r>
              <a:rPr lang="en-US" dirty="0"/>
              <a:t>.</a:t>
            </a:r>
            <a:endParaRPr dirty="0"/>
          </a:p>
          <a:p>
            <a:pPr marL="0" lvl="0" indent="0" algn="l" rtl="0">
              <a:spcBef>
                <a:spcPts val="600"/>
              </a:spcBef>
              <a:spcAft>
                <a:spcPts val="0"/>
              </a:spcAft>
              <a:buNone/>
            </a:pPr>
            <a:r>
              <a:rPr lang="en-US" dirty="0"/>
              <a:t>[</a:t>
            </a:r>
            <a:r>
              <a:rPr lang="x-none" dirty="0"/>
              <a:t>ДАЛЬШЕ</a:t>
            </a:r>
            <a:r>
              <a:rPr lang="en-US" dirty="0"/>
              <a:t>]</a:t>
            </a:r>
            <a:endParaRPr dirty="0"/>
          </a:p>
          <a:p>
            <a:pPr marL="0" lvl="0" indent="0" algn="l" rtl="0">
              <a:spcBef>
                <a:spcPts val="600"/>
              </a:spcBef>
              <a:spcAft>
                <a:spcPts val="0"/>
              </a:spcAft>
              <a:buNone/>
            </a:pPr>
            <a:r>
              <a:rPr lang="ru-RU" dirty="0"/>
              <a:t>И</a:t>
            </a:r>
            <a:r>
              <a:rPr lang="x-none" dirty="0"/>
              <a:t> далее</a:t>
            </a:r>
            <a:r>
              <a:rPr lang="en-US" dirty="0"/>
              <a:t>.</a:t>
            </a:r>
            <a:endParaRPr dirty="0"/>
          </a:p>
          <a:p>
            <a:pPr marL="0" lvl="0" indent="0" algn="l" rtl="0">
              <a:spcBef>
                <a:spcPts val="600"/>
              </a:spcBef>
              <a:spcAft>
                <a:spcPts val="0"/>
              </a:spcAft>
              <a:buNone/>
            </a:pPr>
            <a:r>
              <a:rPr lang="en-US" dirty="0"/>
              <a:t>[</a:t>
            </a:r>
            <a:r>
              <a:rPr lang="x-none" dirty="0"/>
              <a:t>ДАЛЬШЕ</a:t>
            </a:r>
            <a:r>
              <a:rPr lang="en-US" dirty="0"/>
              <a:t>].</a:t>
            </a:r>
            <a:endParaRPr dirty="0"/>
          </a:p>
          <a:p>
            <a:pPr marL="0" marR="0" lvl="0" indent="0" algn="l" defTabSz="914400" rtl="0" eaLnBrk="1" fontAlgn="auto" latinLnBrk="0" hangingPunct="1">
              <a:lnSpc>
                <a:spcPct val="100000"/>
              </a:lnSpc>
              <a:spcBef>
                <a:spcPts val="600"/>
              </a:spcBef>
              <a:spcAft>
                <a:spcPts val="0"/>
              </a:spcAft>
              <a:buClr>
                <a:srgbClr val="000000"/>
              </a:buClr>
              <a:buSzPts val="1400"/>
              <a:buFont typeface="Arial"/>
              <a:buNone/>
              <a:tabLst/>
              <a:defRPr/>
            </a:pPr>
            <a:r>
              <a:rPr lang="x-none" sz="1800" i="1" dirty="0">
                <a:effectLst/>
                <a:latin typeface="Calibri" panose="020F0502020204030204" pitchFamily="34" charset="0"/>
                <a:ea typeface="Calibri" panose="020F0502020204030204" pitchFamily="34" charset="0"/>
              </a:rPr>
              <a:t>Этот процесс дает нам выход на все большее количество людей, без заключений дополнительных соглашений и найма большого количества сотрудников</a:t>
            </a:r>
            <a:r>
              <a:rPr lang="ru-RU" sz="1800" i="1" dirty="0">
                <a:effectLst/>
                <a:latin typeface="Calibri" panose="020F0502020204030204"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a:p>
            <a:pPr marL="0" lvl="0" indent="0" algn="l" rtl="0">
              <a:spcBef>
                <a:spcPts val="600"/>
              </a:spcBef>
              <a:spcAft>
                <a:spcPts val="0"/>
              </a:spcAft>
              <a:buNone/>
            </a:pPr>
            <a:r>
              <a:rPr lang="ru-RU" sz="1800" i="1" dirty="0">
                <a:effectLst/>
                <a:latin typeface="Calibri" panose="020F0502020204030204" pitchFamily="34" charset="0"/>
                <a:ea typeface="DengXian" panose="02010600030101010101" pitchFamily="2" charset="-122"/>
                <a:cs typeface="Arial" panose="020B0604020202020204" pitchFamily="34" charset="0"/>
              </a:rPr>
              <a:t>…</a:t>
            </a:r>
            <a:r>
              <a:rPr lang="x-none" sz="1800" i="1" dirty="0">
                <a:effectLst/>
                <a:latin typeface="Calibri" panose="020F0502020204030204" pitchFamily="34" charset="0"/>
                <a:ea typeface="DengXian" panose="02010600030101010101" pitchFamily="2" charset="-122"/>
                <a:cs typeface="Arial" panose="020B0604020202020204" pitchFamily="34" charset="0"/>
              </a:rPr>
              <a:t>м</a:t>
            </a:r>
            <a:r>
              <a:rPr lang="ru-RU" sz="1800" i="1" dirty="0">
                <a:effectLst/>
                <a:latin typeface="Calibri" panose="020F0502020204030204" pitchFamily="34" charset="0"/>
                <a:ea typeface="DengXian" panose="02010600030101010101" pitchFamily="2" charset="-122"/>
                <a:cs typeface="Arial" panose="020B0604020202020204" pitchFamily="34" charset="0"/>
              </a:rPr>
              <a:t>ы </a:t>
            </a:r>
            <a:r>
              <a:rPr lang="x-none" sz="1800" i="1" dirty="0">
                <a:effectLst/>
                <a:latin typeface="Calibri" panose="020F0502020204030204" pitchFamily="34" charset="0"/>
                <a:ea typeface="DengXian" panose="02010600030101010101" pitchFamily="2" charset="-122"/>
                <a:cs typeface="Arial" panose="020B0604020202020204" pitchFamily="34" charset="0"/>
              </a:rPr>
              <a:t>можем достичь таких социальных сетей</a:t>
            </a:r>
            <a:r>
              <a:rPr lang="ru-RU" sz="1800" i="1" dirty="0">
                <a:effectLst/>
                <a:latin typeface="Calibri" panose="020F0502020204030204" pitchFamily="34" charset="0"/>
                <a:ea typeface="DengXian" panose="02010600030101010101" pitchFamily="2" charset="-122"/>
                <a:cs typeface="Arial" panose="020B0604020202020204" pitchFamily="34" charset="0"/>
              </a:rPr>
              <a:t>, в которые было бы сложно проникнуть, если </a:t>
            </a:r>
            <a:r>
              <a:rPr lang="x-none" sz="1800" i="1" dirty="0">
                <a:effectLst/>
                <a:latin typeface="Calibri" panose="020F0502020204030204" pitchFamily="34" charset="0"/>
                <a:ea typeface="DengXian" panose="02010600030101010101" pitchFamily="2" charset="-122"/>
                <a:cs typeface="Arial" panose="020B0604020202020204" pitchFamily="34" charset="0"/>
              </a:rPr>
              <a:t>полагаться </a:t>
            </a:r>
            <a:r>
              <a:rPr lang="ru-RU" sz="1800" i="1" dirty="0">
                <a:effectLst/>
                <a:latin typeface="Calibri" panose="020F0502020204030204" pitchFamily="34" charset="0"/>
                <a:ea typeface="DengXian" panose="02010600030101010101" pitchFamily="2" charset="-122"/>
                <a:cs typeface="Arial" panose="020B0604020202020204" pitchFamily="34" charset="0"/>
              </a:rPr>
              <a:t>исключительно на </a:t>
            </a:r>
            <a:r>
              <a:rPr lang="x-none" sz="1800" i="1">
                <a:effectLst/>
                <a:latin typeface="Calibri" panose="020F0502020204030204" pitchFamily="34" charset="0"/>
                <a:ea typeface="DengXian" panose="02010600030101010101" pitchFamily="2" charset="-122"/>
                <a:cs typeface="Arial" panose="020B0604020202020204" pitchFamily="34" charset="0"/>
              </a:rPr>
              <a:t>аутрич</a:t>
            </a:r>
            <a:r>
              <a:rPr lang="ru-RU" sz="1800" b="1" i="0" dirty="0">
                <a:effectLst/>
                <a:latin typeface="Calibri" panose="020F0502020204030204" pitchFamily="34" charset="0"/>
                <a:ea typeface="DengXian" panose="02010600030101010101" pitchFamily="2" charset="-122"/>
                <a:cs typeface="Arial" panose="020B0604020202020204" pitchFamily="34" charset="0"/>
              </a:rPr>
              <a:t>-</a:t>
            </a:r>
            <a:r>
              <a:rPr lang="x-none" sz="1800" i="1">
                <a:effectLst/>
                <a:latin typeface="Calibri" panose="020F0502020204030204" pitchFamily="34" charset="0"/>
                <a:ea typeface="DengXian" panose="02010600030101010101" pitchFamily="2" charset="-122"/>
                <a:cs typeface="Arial" panose="020B0604020202020204" pitchFamily="34" charset="0"/>
              </a:rPr>
              <a:t>работников</a:t>
            </a:r>
            <a:r>
              <a:rPr lang="ru-RU" sz="1800" i="1" dirty="0">
                <a:effectLst/>
                <a:latin typeface="Calibri" panose="020F0502020204030204" pitchFamily="34" charset="0"/>
                <a:ea typeface="DengXian" panose="02010600030101010101" pitchFamily="2" charset="-122"/>
                <a:cs typeface="Arial" panose="020B0604020202020204" pitchFamily="34" charset="0"/>
              </a:rPr>
              <a:t>.</a:t>
            </a:r>
            <a:r>
              <a:rPr lang="en-US" i="1" dirty="0"/>
              <a:t>…</a:t>
            </a:r>
            <a:endParaRPr i="1"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049" name="Google Shape;1049;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3" name="Google Shape;1103;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1" i="0" dirty="0"/>
              <a:t>Скажите</a:t>
            </a:r>
            <a:r>
              <a:rPr lang="en-US" b="1" i="0" dirty="0"/>
              <a:t>: </a:t>
            </a:r>
            <a:r>
              <a:rPr lang="ru-RU" sz="1800" i="1" dirty="0">
                <a:effectLst/>
                <a:latin typeface="Calibri" panose="020F0502020204030204" pitchFamily="34" charset="0"/>
                <a:ea typeface="Calibri" panose="020F0502020204030204" pitchFamily="34" charset="0"/>
                <a:cs typeface="Times New Roman" panose="02020603050405020304" pitchFamily="18" charset="0"/>
              </a:rPr>
              <a:t>На этом слайде показано, как </a:t>
            </a:r>
            <a:r>
              <a:rPr lang="x-none" sz="1800" i="1" dirty="0">
                <a:effectLst/>
                <a:latin typeface="Calibri" panose="020F0502020204030204" pitchFamily="34" charset="0"/>
                <a:ea typeface="Calibri" panose="020F0502020204030204" pitchFamily="34" charset="0"/>
                <a:cs typeface="Times New Roman" panose="02020603050405020304" pitchFamily="18" charset="0"/>
              </a:rPr>
              <a:t>работа с рискованными сетями</a:t>
            </a:r>
            <a:r>
              <a:rPr lang="ru-RU" sz="1800" i="1" dirty="0">
                <a:effectLst/>
                <a:latin typeface="Calibri" panose="020F0502020204030204" pitchFamily="34" charset="0"/>
                <a:ea typeface="Calibri" panose="020F0502020204030204" pitchFamily="34" charset="0"/>
                <a:cs typeface="Times New Roman" panose="02020603050405020304" pitchFamily="18" charset="0"/>
              </a:rPr>
              <a:t> может быть интегрирован</a:t>
            </a:r>
            <a:r>
              <a:rPr lang="x-none" sz="1800" i="1" dirty="0">
                <a:effectLst/>
                <a:latin typeface="Calibri" panose="020F0502020204030204" pitchFamily="34" charset="0"/>
                <a:ea typeface="Calibri" panose="020F0502020204030204" pitchFamily="34" charset="0"/>
                <a:cs typeface="Times New Roman" panose="02020603050405020304" pitchFamily="18" charset="0"/>
              </a:rPr>
              <a:t>а</a:t>
            </a:r>
            <a:r>
              <a:rPr lang="ru-RU" sz="1800" i="1" dirty="0">
                <a:effectLst/>
                <a:latin typeface="Calibri" panose="020F0502020204030204" pitchFamily="34" charset="0"/>
                <a:ea typeface="Calibri" panose="020F0502020204030204" pitchFamily="34" charset="0"/>
                <a:cs typeface="Times New Roman" panose="02020603050405020304" pitchFamily="18" charset="0"/>
              </a:rPr>
              <a:t> в комплексный подход, включающий различные варианты для клиентов.</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x-none" sz="1800" i="1"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i="1" dirty="0">
                <a:effectLst/>
                <a:latin typeface="Calibri" panose="020F0502020204030204" pitchFamily="34" charset="0"/>
                <a:ea typeface="Calibri" panose="020F0502020204030204" pitchFamily="34" charset="0"/>
              </a:rPr>
              <a:t>Работа с рискованными сетями</a:t>
            </a:r>
            <a:r>
              <a:rPr lang="ru-RU" sz="1800" i="1" dirty="0">
                <a:effectLst/>
                <a:latin typeface="Calibri" panose="020F0502020204030204" pitchFamily="34" charset="0"/>
                <a:ea typeface="Calibri" panose="020F0502020204030204" pitchFamily="34" charset="0"/>
              </a:rPr>
              <a:t> расширяет круг направлений за пределы клиентов, которые обычно считаются частью традиционного подхода к индексному тестированию.</a:t>
            </a:r>
            <a:endParaRPr lang="en-US"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sz="1200" b="0" i="1"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ru-RU" sz="1800" i="1" dirty="0">
                <a:effectLst/>
                <a:latin typeface="Calibri" panose="020F0502020204030204" pitchFamily="34" charset="0"/>
                <a:ea typeface="DengXian" panose="02010600030101010101" pitchFamily="2" charset="-122"/>
                <a:cs typeface="Arial" panose="020B0604020202020204" pitchFamily="34" charset="0"/>
              </a:rPr>
              <a:t>При </a:t>
            </a:r>
            <a:r>
              <a:rPr lang="x-none" sz="1800" i="1" dirty="0">
                <a:effectLst/>
                <a:latin typeface="Calibri" panose="020F0502020204030204" pitchFamily="34" charset="0"/>
                <a:ea typeface="DengXian" panose="02010600030101010101" pitchFamily="2" charset="-122"/>
                <a:cs typeface="Arial" panose="020B0604020202020204" pitchFamily="34" charset="0"/>
              </a:rPr>
              <a:t>целенаправленном привлечении</a:t>
            </a:r>
            <a:r>
              <a:rPr lang="ru-RU" sz="1800" i="1" dirty="0">
                <a:effectLst/>
                <a:latin typeface="Calibri" panose="020F0502020204030204" pitchFamily="34" charset="0"/>
                <a:ea typeface="DengXian" panose="02010600030101010101" pitchFamily="2" charset="-122"/>
                <a:cs typeface="Arial" panose="020B0604020202020204" pitchFamily="34" charset="0"/>
              </a:rPr>
              <a:t> клиент может вспомнить кого-то, с кем </a:t>
            </a:r>
            <a:r>
              <a:rPr lang="x-none" sz="1800" i="1" dirty="0">
                <a:effectLst/>
                <a:latin typeface="Calibri" panose="020F0502020204030204" pitchFamily="34" charset="0"/>
                <a:ea typeface="DengXian" panose="02010600030101010101" pitchFamily="2" charset="-122"/>
                <a:cs typeface="Arial" panose="020B0604020202020204" pitchFamily="34" charset="0"/>
              </a:rPr>
              <a:t>у него был контакт, сопряженный с риском передачи ВИЧ</a:t>
            </a:r>
            <a:r>
              <a:rPr lang="ru-RU" sz="1800" i="1" dirty="0">
                <a:effectLst/>
                <a:latin typeface="Calibri" panose="020F0502020204030204" pitchFamily="34" charset="0"/>
                <a:ea typeface="DengXian" panose="02010600030101010101" pitchFamily="2" charset="-122"/>
                <a:cs typeface="Arial" panose="020B0604020202020204" pitchFamily="34" charset="0"/>
              </a:rPr>
              <a:t>, но </a:t>
            </a:r>
            <a:r>
              <a:rPr lang="x-none" sz="1800" i="1">
                <a:effectLst/>
                <a:latin typeface="Calibri" panose="020F0502020204030204" pitchFamily="34" charset="0"/>
                <a:ea typeface="DengXian" panose="02010600030101010101" pitchFamily="2" charset="-122"/>
                <a:cs typeface="Arial" panose="020B0604020202020204" pitchFamily="34" charset="0"/>
              </a:rPr>
              <a:t>клиент </a:t>
            </a:r>
            <a:r>
              <a:rPr lang="ru-RU" sz="1800" i="1" dirty="0">
                <a:effectLst/>
                <a:latin typeface="Calibri" panose="020F0502020204030204" pitchFamily="34" charset="0"/>
                <a:ea typeface="DengXian" panose="02010600030101010101" pitchFamily="2" charset="-122"/>
                <a:cs typeface="Arial" panose="020B0604020202020204" pitchFamily="34" charset="0"/>
              </a:rPr>
              <a:t>может не </a:t>
            </a:r>
            <a:r>
              <a:rPr lang="x-none" sz="1800" i="1" dirty="0">
                <a:effectLst/>
                <a:latin typeface="Calibri" panose="020F0502020204030204" pitchFamily="34" charset="0"/>
                <a:ea typeface="DengXian" panose="02010600030101010101" pitchFamily="2" charset="-122"/>
                <a:cs typeface="Arial" panose="020B0604020202020204" pitchFamily="34" charset="0"/>
              </a:rPr>
              <a:t>помнить/знать его</a:t>
            </a:r>
            <a:r>
              <a:rPr lang="ru-RU" sz="1800" i="1" dirty="0">
                <a:effectLst/>
                <a:latin typeface="Calibri" panose="020F0502020204030204" pitchFamily="34" charset="0"/>
                <a:ea typeface="DengXian" panose="02010600030101010101" pitchFamily="2" charset="-122"/>
                <a:cs typeface="Arial" panose="020B0604020202020204" pitchFamily="34" charset="0"/>
              </a:rPr>
              <a:t> имени или </a:t>
            </a:r>
            <a:r>
              <a:rPr lang="x-none" sz="1800" i="1" dirty="0">
                <a:effectLst/>
                <a:latin typeface="Calibri" panose="020F0502020204030204" pitchFamily="34" charset="0"/>
                <a:ea typeface="DengXian" panose="02010600030101010101" pitchFamily="2" charset="-122"/>
                <a:cs typeface="Arial" panose="020B0604020202020204" pitchFamily="34" charset="0"/>
              </a:rPr>
              <a:t>контактного </a:t>
            </a:r>
            <a:r>
              <a:rPr lang="ru-RU" sz="1800" i="1" dirty="0">
                <a:effectLst/>
                <a:latin typeface="Calibri" panose="020F0502020204030204" pitchFamily="34" charset="0"/>
                <a:ea typeface="DengXian" panose="02010600030101010101" pitchFamily="2" charset="-122"/>
                <a:cs typeface="Arial" panose="020B0604020202020204" pitchFamily="34" charset="0"/>
              </a:rPr>
              <a:t>номера. </a:t>
            </a:r>
            <a:r>
              <a:rPr lang="x-none" sz="1800" i="1" dirty="0">
                <a:effectLst/>
                <a:latin typeface="Calibri" panose="020F0502020204030204" pitchFamily="34" charset="0"/>
                <a:ea typeface="DengXian" panose="02010600030101010101" pitchFamily="2" charset="-122"/>
                <a:cs typeface="Arial" panose="020B0604020202020204" pitchFamily="34" charset="0"/>
              </a:rPr>
              <a:t>Позже мы </a:t>
            </a:r>
            <a:r>
              <a:rPr lang="ru-RU" sz="1800" i="1" dirty="0">
                <a:effectLst/>
                <a:latin typeface="Calibri" panose="020F0502020204030204" pitchFamily="34" charset="0"/>
                <a:ea typeface="DengXian" panose="02010600030101010101" pitchFamily="2" charset="-122"/>
                <a:cs typeface="Arial" panose="020B0604020202020204" pitchFamily="34" charset="0"/>
              </a:rPr>
              <a:t>обсудим</a:t>
            </a:r>
            <a:r>
              <a:rPr lang="x-none" sz="1800" i="1" dirty="0">
                <a:effectLst/>
                <a:latin typeface="Calibri" panose="020F0502020204030204" pitchFamily="34" charset="0"/>
                <a:ea typeface="DengXian" panose="02010600030101010101" pitchFamily="2" charset="-122"/>
                <a:cs typeface="Arial" panose="020B0604020202020204" pitchFamily="34" charset="0"/>
              </a:rPr>
              <a:t> возможные </a:t>
            </a:r>
            <a:r>
              <a:rPr lang="ru-RU" sz="1800" i="1" dirty="0">
                <a:effectLst/>
                <a:latin typeface="Calibri" panose="020F0502020204030204" pitchFamily="34" charset="0"/>
                <a:ea typeface="DengXian" panose="02010600030101010101" pitchFamily="2" charset="-122"/>
                <a:cs typeface="Arial" panose="020B0604020202020204" pitchFamily="34" charset="0"/>
              </a:rPr>
              <a:t>способы </a:t>
            </a:r>
            <a:r>
              <a:rPr lang="x-none" sz="1800" i="1" dirty="0">
                <a:effectLst/>
                <a:latin typeface="Calibri" panose="020F0502020204030204" pitchFamily="34" charset="0"/>
                <a:ea typeface="DengXian" panose="02010600030101010101" pitchFamily="2" charset="-122"/>
                <a:cs typeface="Arial" panose="020B0604020202020204" pitchFamily="34" charset="0"/>
              </a:rPr>
              <a:t>нахождения таких людей и привлечения их к тестированию. </a:t>
            </a:r>
          </a:p>
          <a:p>
            <a:pPr marL="0" lvl="0" indent="0" algn="l" rtl="0">
              <a:spcBef>
                <a:spcPts val="0"/>
              </a:spcBef>
              <a:spcAft>
                <a:spcPts val="0"/>
              </a:spcAft>
              <a:buNone/>
            </a:pPr>
            <a:endParaRPr lang="x-none" sz="1800" i="1" dirty="0">
              <a:effectLst/>
              <a:latin typeface="Calibri" panose="020F0502020204030204" pitchFamily="34" charset="0"/>
              <a:ea typeface="DengXian" panose="02010600030101010101" pitchFamily="2" charset="-122"/>
              <a:cs typeface="Arial" panose="020B0604020202020204" pitchFamily="34" charset="0"/>
            </a:endParaRPr>
          </a:p>
          <a:p>
            <a:pPr marL="0" lvl="0" indent="0" algn="l" rtl="0">
              <a:spcBef>
                <a:spcPts val="0"/>
              </a:spcBef>
              <a:spcAft>
                <a:spcPts val="0"/>
              </a:spcAft>
              <a:buNone/>
            </a:pPr>
            <a:endParaRPr sz="1200" b="0" i="1" u="none" strike="noStrike" dirty="0">
              <a:solidFill>
                <a:schemeClr val="dk1"/>
              </a:solidFill>
              <a:latin typeface="Calibri"/>
              <a:ea typeface="Calibri"/>
              <a:cs typeface="Calibri"/>
              <a:sym typeface="Calibri"/>
            </a:endParaRPr>
          </a:p>
        </p:txBody>
      </p:sp>
      <p:sp>
        <p:nvSpPr>
          <p:cNvPr id="1104" name="Google Shape;1104;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1" name="Google Shape;1191;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1" i="0" dirty="0"/>
              <a:t>Скажите</a:t>
            </a:r>
            <a:r>
              <a:rPr lang="en-US" b="1" i="0" dirty="0"/>
              <a:t>: </a:t>
            </a:r>
            <a:r>
              <a:rPr lang="x-none" sz="1800" i="1" dirty="0">
                <a:effectLst/>
                <a:latin typeface="Calibri" panose="020F0502020204030204" pitchFamily="34" charset="0"/>
                <a:ea typeface="Calibri" panose="020F0502020204030204" pitchFamily="34" charset="0"/>
                <a:cs typeface="Times New Roman" panose="02020603050405020304" pitchFamily="18" charset="0"/>
              </a:rPr>
              <a:t>Данный</a:t>
            </a:r>
            <a:r>
              <a:rPr lang="ru-RU" sz="1800" i="1" dirty="0">
                <a:effectLst/>
                <a:latin typeface="Calibri" panose="020F0502020204030204" pitchFamily="34" charset="0"/>
                <a:ea typeface="Calibri" panose="020F0502020204030204" pitchFamily="34" charset="0"/>
                <a:cs typeface="Times New Roman" panose="02020603050405020304" pitchFamily="18" charset="0"/>
              </a:rPr>
              <a:t> слайд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показывает</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как</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им образом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можно объединить работу по этим подходам</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a:t>
            </a:r>
            <a:endPar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Индекс-клиент в центральном круге направляет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несколько своих</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сексуальных ,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инъекционных </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партнеров и своих детей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на пункты тестирования</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используя для процедуры один из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методов</a:t>
            </a:r>
            <a:r>
              <a:rPr lang="ru-RU"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которые мы уже обсуждали.</a:t>
            </a:r>
            <a:endParaRPr lang="en-US" sz="1800" b="0" i="1"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0" lvl="0" indent="0" algn="l" rtl="0">
              <a:spcBef>
                <a:spcPts val="0"/>
              </a:spcBef>
              <a:spcAft>
                <a:spcPts val="0"/>
              </a:spcAft>
              <a:buNone/>
            </a:pPr>
            <a:endParaRPr sz="1200" b="0" i="1" u="none" strike="noStrik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i="1" dirty="0">
                <a:effectLst/>
                <a:latin typeface="Calibri" panose="020F0502020204030204" pitchFamily="34" charset="0"/>
                <a:ea typeface="Calibri" panose="020F0502020204030204" pitchFamily="34" charset="0"/>
              </a:rPr>
              <a:t>Помимо этого,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наш индекс</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клиент направляет </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партнера</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с которым он имел незащищенный сексуальный контакт (но не хочет сообщать об этом); либо человека, о рискованном поведении которого он знает (оранжевая пунктирная линия). Затем этому человеку предлагается выбрать один из тех же вариантов привлечения </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к тестированию</a:t>
            </a:r>
            <a:r>
              <a:rPr lang="ru-RU"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 себе равных</a:t>
            </a:r>
            <a:r>
              <a:rPr lang="x-none" sz="1800" b="0" i="1" u="none" strike="noStrike" cap="none" dirty="0">
                <a:solidFill>
                  <a:schemeClr val="dk1"/>
                </a:solidFill>
                <a:effectLst/>
                <a:latin typeface="Calibri" panose="020F0502020204030204" pitchFamily="34" charset="0"/>
                <a:ea typeface="Calibri" panose="020F0502020204030204" pitchFamily="34" charset="0"/>
                <a:cs typeface="Calibri"/>
                <a:sym typeface="Calibri"/>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x-none" sz="1800" i="1" dirty="0">
                <a:effectLst/>
                <a:latin typeface="Calibri" panose="020F0502020204030204" pitchFamily="34" charset="0"/>
                <a:ea typeface="DengXian" panose="02010600030101010101" pitchFamily="2" charset="-122"/>
                <a:cs typeface="Arial" panose="020B0604020202020204" pitchFamily="34" charset="0"/>
              </a:rPr>
              <a:t>Также наш </a:t>
            </a:r>
            <a:r>
              <a:rPr lang="ru-RU" sz="1800" i="1" dirty="0">
                <a:effectLst/>
                <a:latin typeface="Calibri" panose="020F0502020204030204" pitchFamily="34" charset="0"/>
                <a:ea typeface="DengXian" panose="02010600030101010101" pitchFamily="2" charset="-122"/>
                <a:cs typeface="Arial" panose="020B0604020202020204" pitchFamily="34" charset="0"/>
              </a:rPr>
              <a:t>индекс-клиент может рассказать консультанту о человеке, </a:t>
            </a:r>
            <a:r>
              <a:rPr lang="x-none" sz="1800" i="1" dirty="0">
                <a:effectLst/>
                <a:latin typeface="Calibri" panose="020F0502020204030204" pitchFamily="34" charset="0"/>
                <a:ea typeface="DengXian" panose="02010600030101010101" pitchFamily="2" charset="-122"/>
                <a:cs typeface="Arial" panose="020B0604020202020204" pitchFamily="34" charset="0"/>
              </a:rPr>
              <a:t>с которым у него был секс </a:t>
            </a:r>
            <a:r>
              <a:rPr lang="ru-RU" sz="1800" i="1" dirty="0">
                <a:effectLst/>
                <a:latin typeface="Calibri" panose="020F0502020204030204" pitchFamily="34" charset="0"/>
                <a:ea typeface="DengXian" panose="02010600030101010101" pitchFamily="2" charset="-122"/>
                <a:cs typeface="Arial" panose="020B0604020202020204" pitchFamily="34" charset="0"/>
              </a:rPr>
              <a:t>(риск</a:t>
            </a:r>
            <a:r>
              <a:rPr lang="x-none" sz="1800" i="1" dirty="0">
                <a:effectLst/>
                <a:latin typeface="Calibri" panose="020F0502020204030204" pitchFamily="34" charset="0"/>
                <a:ea typeface="DengXian" panose="02010600030101010101" pitchFamily="2" charset="-122"/>
                <a:cs typeface="Arial" panose="020B0604020202020204" pitchFamily="34" charset="0"/>
              </a:rPr>
              <a:t> передачи ВИЧ)</a:t>
            </a:r>
            <a:r>
              <a:rPr lang="ru-RU" sz="1800" i="1" dirty="0">
                <a:effectLst/>
                <a:latin typeface="Calibri" panose="020F0502020204030204" pitchFamily="34" charset="0"/>
                <a:ea typeface="DengXian" panose="02010600030101010101" pitchFamily="2" charset="-122"/>
                <a:cs typeface="Arial" panose="020B0604020202020204" pitchFamily="34" charset="0"/>
              </a:rPr>
              <a:t>, но </a:t>
            </a:r>
            <a:r>
              <a:rPr lang="x-none" sz="1800" i="1" dirty="0">
                <a:effectLst/>
                <a:latin typeface="Calibri" panose="020F0502020204030204" pitchFamily="34" charset="0"/>
                <a:ea typeface="DengXian" panose="02010600030101010101" pitchFamily="2" charset="-122"/>
                <a:cs typeface="Arial" panose="020B0604020202020204" pitchFamily="34" charset="0"/>
              </a:rPr>
              <a:t>клиент не помнит его</a:t>
            </a:r>
            <a:r>
              <a:rPr lang="ru-RU" sz="1800" i="1" dirty="0">
                <a:effectLst/>
                <a:latin typeface="Calibri" panose="020F0502020204030204" pitchFamily="34" charset="0"/>
                <a:ea typeface="DengXian" panose="02010600030101010101" pitchFamily="2" charset="-122"/>
                <a:cs typeface="Arial" panose="020B0604020202020204" pitchFamily="34" charset="0"/>
              </a:rPr>
              <a:t> имени или номера телефона. Возможно, он встретил этого человека в баре и</a:t>
            </a:r>
            <a:r>
              <a:rPr lang="x-none" sz="1800" i="1" dirty="0">
                <a:effectLst/>
                <a:latin typeface="Calibri" panose="020F0502020204030204" pitchFamily="34" charset="0"/>
                <a:ea typeface="DengXian" panose="02010600030101010101" pitchFamily="2" charset="-122"/>
                <a:cs typeface="Arial" panose="020B0604020202020204" pitchFamily="34" charset="0"/>
              </a:rPr>
              <a:t> может помнить</a:t>
            </a:r>
            <a:r>
              <a:rPr lang="ru-RU" sz="1800" i="1" dirty="0">
                <a:effectLst/>
                <a:latin typeface="Calibri" panose="020F0502020204030204" pitchFamily="34" charset="0"/>
                <a:ea typeface="DengXian" panose="02010600030101010101" pitchFamily="2" charset="-122"/>
                <a:cs typeface="Arial" panose="020B0604020202020204" pitchFamily="34" charset="0"/>
              </a:rPr>
              <a:t> название и расположение </a:t>
            </a:r>
            <a:r>
              <a:rPr lang="ru-RU" sz="1800" b="1" i="0" dirty="0">
                <a:effectLst/>
                <a:latin typeface="Calibri" panose="020F0502020204030204" pitchFamily="34" charset="0"/>
                <a:ea typeface="DengXian" panose="02010600030101010101" pitchFamily="2" charset="-122"/>
                <a:cs typeface="Arial" panose="020B0604020202020204" pitchFamily="34" charset="0"/>
              </a:rPr>
              <a:t>питейного заведения.</a:t>
            </a:r>
            <a:r>
              <a:rPr lang="x-none" sz="1800" b="1" i="0" dirty="0">
                <a:effectLst/>
                <a:latin typeface="Calibri" panose="020F0502020204030204" pitchFamily="34" charset="0"/>
                <a:ea typeface="DengXian" panose="02010600030101010101" pitchFamily="2" charset="-122"/>
                <a:cs typeface="Arial" panose="020B0604020202020204" pitchFamily="34" charset="0"/>
              </a:rPr>
              <a:t> </a:t>
            </a:r>
            <a:r>
              <a:rPr lang="x-none" sz="1800" i="1" dirty="0">
                <a:effectLst/>
                <a:latin typeface="Calibri" panose="020F0502020204030204" pitchFamily="34" charset="0"/>
                <a:ea typeface="DengXian" panose="02010600030101010101" pitchFamily="2" charset="-122"/>
                <a:cs typeface="Arial" panose="020B0604020202020204" pitchFamily="34" charset="0"/>
              </a:rPr>
              <a:t>Это целевое направление дальнейшего поиска.</a:t>
            </a:r>
            <a:endParaRPr sz="1200" b="0" i="1" u="none" strike="noStrike" dirty="0">
              <a:solidFill>
                <a:schemeClr val="dk1"/>
              </a:solidFill>
              <a:latin typeface="Calibri"/>
              <a:ea typeface="Calibri"/>
              <a:cs typeface="Calibri"/>
              <a:sym typeface="Calibri"/>
            </a:endParaRPr>
          </a:p>
        </p:txBody>
      </p:sp>
      <p:sp>
        <p:nvSpPr>
          <p:cNvPr id="1192" name="Google Shape;1192;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4" name="Google Shape;1274;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1" i="0" dirty="0"/>
              <a:t>Скажите</a:t>
            </a:r>
            <a:r>
              <a:rPr lang="en-US" b="1" i="0" dirty="0"/>
              <a:t>: </a:t>
            </a:r>
            <a:r>
              <a:rPr lang="x-none" sz="1800" i="1" dirty="0">
                <a:effectLst/>
                <a:latin typeface="Calibri" panose="020F0502020204030204" pitchFamily="34" charset="0"/>
                <a:ea typeface="Calibri" panose="020F0502020204030204" pitchFamily="34" charset="0"/>
                <a:cs typeface="Times New Roman" panose="02020603050405020304" pitchFamily="18" charset="0"/>
              </a:rPr>
              <a:t>Так в каких случаях и где еще можно использовать подход направления людей из рискованных сетей?</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a:p>
            <a:pPr marL="0" lvl="0" indent="0" algn="l" rtl="0">
              <a:spcBef>
                <a:spcPts val="0"/>
              </a:spcBef>
              <a:spcAft>
                <a:spcPts val="0"/>
              </a:spcAft>
              <a:buNone/>
            </a:pPr>
            <a:r>
              <a:rPr lang="ru-RU"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Дайте участникам возможность подумать и дать ответы. Затем п</a:t>
            </a:r>
            <a:r>
              <a:rPr lang="x-none"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окажите</a:t>
            </a:r>
            <a:r>
              <a:rPr lang="ru-RU"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по очереди различные места</a:t>
            </a:r>
            <a:r>
              <a:rPr lang="x-none"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и способы</a:t>
            </a:r>
            <a:r>
              <a:rPr lang="ru-RU"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благодаря которым можно </a:t>
            </a:r>
            <a:r>
              <a:rPr lang="x-none"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направлять людей в программы по ВИЧ</a:t>
            </a:r>
            <a:r>
              <a:rPr lang="ru-RU"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a:t>
            </a:r>
            <a:r>
              <a:rPr lang="x-none"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Варианты включают в себя: через сообщество</a:t>
            </a:r>
            <a:r>
              <a:rPr lang="ru-RU"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в </a:t>
            </a:r>
            <a:r>
              <a:rPr lang="x-none"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медицинских учреждениях</a:t>
            </a:r>
            <a:r>
              <a:rPr lang="ru-RU"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в кафе или ресторан</a:t>
            </a:r>
            <a:r>
              <a:rPr lang="x-none"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ах</a:t>
            </a:r>
            <a:r>
              <a:rPr lang="ru-RU"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rPr>
              <a:t> или через любые популярные социальные сети и приложения для знакомств, которые могут широко использоваться в этой стране.</a:t>
            </a:r>
            <a:endParaRPr lang="x-none" sz="1800" b="0" i="0" u="none" strike="noStrike" cap="none" dirty="0">
              <a:solidFill>
                <a:schemeClr val="dk1"/>
              </a:solidFill>
              <a:effectLst/>
              <a:latin typeface="Calibri" panose="020F0502020204030204" pitchFamily="34" charset="0"/>
              <a:ea typeface="DengXian" panose="02010600030101010101" pitchFamily="2" charset="-122"/>
              <a:cs typeface="Arial" panose="020B0604020202020204" pitchFamily="34" charset="0"/>
              <a:sym typeface="Calibri"/>
            </a:endParaRPr>
          </a:p>
          <a:p>
            <a:pPr marL="0" lvl="0" indent="0" algn="l" rtl="0">
              <a:spcBef>
                <a:spcPts val="0"/>
              </a:spcBef>
              <a:spcAft>
                <a:spcPts val="0"/>
              </a:spcAft>
              <a:buNone/>
            </a:pPr>
            <a:endParaRPr lang="x-none" sz="1800" dirty="0">
              <a:effectLst/>
              <a:latin typeface="Calibri" panose="020F0502020204030204" pitchFamily="34" charset="0"/>
              <a:ea typeface="DengXian" panose="02010600030101010101" pitchFamily="2" charset="-122"/>
              <a:cs typeface="Arial" panose="020B0604020202020204" pitchFamily="34" charset="0"/>
            </a:endParaRPr>
          </a:p>
          <a:p>
            <a:pPr marL="0" lvl="0" indent="0" algn="l" rtl="0">
              <a:spcBef>
                <a:spcPts val="0"/>
              </a:spcBef>
              <a:spcAft>
                <a:spcPts val="0"/>
              </a:spcAft>
              <a:buNone/>
            </a:pPr>
            <a:endParaRPr dirty="0"/>
          </a:p>
        </p:txBody>
      </p:sp>
      <p:sp>
        <p:nvSpPr>
          <p:cNvPr id="1275" name="Google Shape;1275;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9" name="Google Shape;1319;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spcAft>
                <a:spcPts val="1000"/>
              </a:spcAft>
              <a:buClr>
                <a:srgbClr val="E73439"/>
              </a:buClr>
              <a:buFont typeface="Calibri" panose="020F0502020204030204" pitchFamily="34" charset="0"/>
              <a:buNone/>
              <a:tabLst>
                <a:tab pos="228600" algn="l"/>
                <a:tab pos="457200" algn="l"/>
              </a:tabLst>
            </a:pPr>
            <a:r>
              <a:rPr lang="x-none" sz="1800" b="1" dirty="0">
                <a:effectLst/>
                <a:latin typeface="Calibri" panose="020F0502020204030204" pitchFamily="34" charset="0"/>
                <a:ea typeface="Calibri" panose="020F0502020204030204" pitchFamily="34" charset="0"/>
                <a:cs typeface="Times New Roman" panose="02020603050405020304" pitchFamily="18" charset="0"/>
              </a:rPr>
              <a:t>ПРИМЕЧАНИЕ: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Попросите участников разбиться на группы по 5-6 человек и собраться у разных столов для дальнейшей работы.</a:t>
            </a:r>
            <a:endParaRPr lang="en-US"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0" lvl="0" indent="0" algn="l" rtl="0">
              <a:spcBef>
                <a:spcPts val="0"/>
              </a:spcBef>
              <a:spcAft>
                <a:spcPts val="0"/>
              </a:spcAft>
              <a:buNone/>
            </a:pPr>
            <a:endParaRPr sz="1800" b="0" i="0" u="none" strike="noStrike" cap="none" dirty="0">
              <a:solidFill>
                <a:schemeClr val="dk1"/>
              </a:solidFill>
              <a:effectLst/>
              <a:latin typeface="Calibri" panose="020F0502020204030204" pitchFamily="34" charset="0"/>
              <a:cs typeface="Times New Roman" panose="02020603050405020304" pitchFamily="18"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Попросите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участников</a:t>
            </a:r>
            <a:r>
              <a:rPr lang="ru-RU"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прочитать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описанные случаи из работы консультантов и</a:t>
            </a:r>
            <a:r>
              <a:rPr lang="ru-RU"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вопросы. Спросите, все ли понятно, а затем дайте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группам</a:t>
            </a:r>
            <a:r>
              <a:rPr lang="ru-RU"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 5 минут на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обсуждение</a:t>
            </a:r>
            <a:r>
              <a:rPr lang="ru-RU"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a:t>
            </a:r>
            <a:endParaRPr lang="en-US"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0" lvl="0" indent="0" algn="l" rtl="0">
              <a:spcBef>
                <a:spcPts val="0"/>
              </a:spcBef>
              <a:spcAft>
                <a:spcPts val="0"/>
              </a:spcAft>
              <a:buNone/>
            </a:pPr>
            <a:endParaRPr sz="1800" b="0" i="0" u="none" strike="noStrike" cap="none" dirty="0">
              <a:solidFill>
                <a:schemeClr val="dk1"/>
              </a:solidFill>
              <a:effectLst/>
              <a:latin typeface="Calibri" panose="020F0502020204030204" pitchFamily="34" charset="0"/>
              <a:cs typeface="Times New Roman" panose="02020603050405020304" pitchFamily="18" charset="0"/>
              <a:sym typeface="Calibri"/>
            </a:endParaRPr>
          </a:p>
          <a:p>
            <a:pPr marL="0" lvl="0" indent="0" algn="l" rtl="0">
              <a:spcBef>
                <a:spcPts val="0"/>
              </a:spcBef>
              <a:spcAft>
                <a:spcPts val="0"/>
              </a:spcAft>
              <a:buNone/>
            </a:pPr>
            <a:r>
              <a:rPr lang="x-none" sz="1800" b="0" i="0" u="none" strike="noStrike" cap="none" dirty="0">
                <a:solidFill>
                  <a:schemeClr val="dk1"/>
                </a:solidFill>
                <a:effectLst/>
                <a:latin typeface="Calibri" panose="020F0502020204030204" pitchFamily="34" charset="0"/>
                <a:ea typeface="DengXian" panose="02010600030101010101" pitchFamily="2" charset="-122"/>
                <a:cs typeface="Times New Roman" panose="02020603050405020304" pitchFamily="18" charset="0"/>
                <a:sym typeface="Calibri"/>
              </a:rPr>
              <a:t>Через 5 минут попросите добровольцев из групп поделиться размышлениями и найденными решениями.</a:t>
            </a:r>
          </a:p>
          <a:p>
            <a:pPr marL="0" lvl="0" indent="0" algn="l" rtl="0">
              <a:spcBef>
                <a:spcPts val="0"/>
              </a:spcBef>
              <a:spcAft>
                <a:spcPts val="0"/>
              </a:spcAft>
              <a:buNone/>
            </a:pPr>
            <a:endParaRPr lang="x-none" sz="1800" b="0" i="0" u="none" strike="noStrike" cap="none" dirty="0">
              <a:solidFill>
                <a:schemeClr val="dk1"/>
              </a:solidFill>
              <a:effectLst/>
              <a:latin typeface="Calibri" panose="020F0502020204030204" pitchFamily="34" charset="0"/>
              <a:ea typeface="DengXian" panose="02010600030101010101" pitchFamily="2" charset="-122"/>
              <a:cs typeface="Times New Roman" panose="02020603050405020304" pitchFamily="18" charset="0"/>
              <a:sym typeface="Calibri"/>
            </a:endParaRPr>
          </a:p>
          <a:p>
            <a:pPr marL="0" lvl="0" indent="0" algn="l" rtl="0">
              <a:spcBef>
                <a:spcPts val="0"/>
              </a:spcBef>
              <a:spcAft>
                <a:spcPts val="0"/>
              </a:spcAft>
              <a:buNone/>
            </a:pPr>
            <a:r>
              <a:rPr lang="ru-RU" sz="1800" b="0" i="0" u="none" strike="noStrike" cap="none" dirty="0">
                <a:solidFill>
                  <a:schemeClr val="dk1"/>
                </a:solidFill>
                <a:effectLst/>
                <a:latin typeface="Calibri" panose="020F0502020204030204" pitchFamily="34" charset="0"/>
                <a:cs typeface="Times New Roman" panose="02020603050405020304" pitchFamily="18" charset="0"/>
                <a:sym typeface="Calibri"/>
              </a:rPr>
              <a:t>Вы консультируете мужчину, </a:t>
            </a:r>
            <a:r>
              <a:rPr lang="x-none" sz="1800" b="0" i="0" u="none" strike="noStrike" cap="none" dirty="0">
                <a:solidFill>
                  <a:schemeClr val="dk1"/>
                </a:solidFill>
                <a:effectLst/>
                <a:latin typeface="Calibri" panose="020F0502020204030204" pitchFamily="34" charset="0"/>
                <a:cs typeface="Times New Roman" panose="02020603050405020304" pitchFamily="18" charset="0"/>
                <a:sym typeface="Calibri"/>
              </a:rPr>
              <a:t>практикующего</a:t>
            </a:r>
            <a:r>
              <a:rPr lang="ru-RU" sz="1800" b="0" i="0" u="none" strike="noStrike" cap="none" dirty="0">
                <a:solidFill>
                  <a:schemeClr val="dk1"/>
                </a:solidFill>
                <a:effectLst/>
                <a:latin typeface="Calibri" panose="020F0502020204030204" pitchFamily="34" charset="0"/>
                <a:cs typeface="Times New Roman" panose="02020603050405020304" pitchFamily="18" charset="0"/>
                <a:sym typeface="Calibri"/>
              </a:rPr>
              <a:t> </a:t>
            </a:r>
            <a:r>
              <a:rPr lang="x-none" sz="1800" b="0" i="0" u="none" strike="noStrike" cap="none" dirty="0">
                <a:solidFill>
                  <a:schemeClr val="dk1"/>
                </a:solidFill>
                <a:effectLst/>
                <a:latin typeface="Calibri" panose="020F0502020204030204" pitchFamily="34" charset="0"/>
                <a:cs typeface="Times New Roman" panose="02020603050405020304" pitchFamily="18" charset="0"/>
                <a:sym typeface="Calibri"/>
              </a:rPr>
              <a:t>сексуальные</a:t>
            </a:r>
            <a:r>
              <a:rPr lang="ru-RU" sz="1800" b="0" i="0" u="none" strike="noStrike" cap="none" dirty="0">
                <a:solidFill>
                  <a:schemeClr val="dk1"/>
                </a:solidFill>
                <a:effectLst/>
                <a:latin typeface="Calibri" panose="020F0502020204030204" pitchFamily="34" charset="0"/>
                <a:cs typeface="Times New Roman" panose="02020603050405020304" pitchFamily="18" charset="0"/>
                <a:sym typeface="Calibri"/>
              </a:rPr>
              <a:t> контакты с мужчинами, у которых недавно был положительный результат теста. Он </a:t>
            </a:r>
            <a:r>
              <a:rPr lang="x-none" sz="1800" b="0" i="0" u="none" strike="noStrike" cap="none" dirty="0">
                <a:solidFill>
                  <a:schemeClr val="dk1"/>
                </a:solidFill>
                <a:effectLst/>
                <a:latin typeface="Calibri" panose="020F0502020204030204" pitchFamily="34" charset="0"/>
                <a:cs typeface="Times New Roman" panose="02020603050405020304" pitchFamily="18" charset="0"/>
                <a:sym typeface="Calibri"/>
              </a:rPr>
              <a:t>говорит</a:t>
            </a:r>
            <a:r>
              <a:rPr lang="ru-RU" sz="1800" b="0" i="0" u="none" strike="noStrike" cap="none" dirty="0">
                <a:solidFill>
                  <a:schemeClr val="dk1"/>
                </a:solidFill>
                <a:effectLst/>
                <a:latin typeface="Calibri" panose="020F0502020204030204" pitchFamily="34" charset="0"/>
                <a:cs typeface="Times New Roman" panose="02020603050405020304" pitchFamily="18" charset="0"/>
                <a:sym typeface="Calibri"/>
              </a:rPr>
              <a:t>, что у него есть парень, с которым он живет, но никогда не пользуется презервативами. Он также любит время от времени ходить </a:t>
            </a:r>
            <a:r>
              <a:rPr lang="x-none" sz="1800" b="0" i="0" u="none" strike="noStrike" cap="none" dirty="0">
                <a:solidFill>
                  <a:schemeClr val="dk1"/>
                </a:solidFill>
                <a:effectLst/>
                <a:latin typeface="Calibri" panose="020F0502020204030204" pitchFamily="34" charset="0"/>
                <a:cs typeface="Times New Roman" panose="02020603050405020304" pitchFamily="18" charset="0"/>
                <a:sym typeface="Calibri"/>
              </a:rPr>
              <a:t>на секс вечеринки </a:t>
            </a:r>
            <a:r>
              <a:rPr lang="ru-RU" sz="1800" b="0" i="0" u="none" strike="noStrike" cap="none" dirty="0">
                <a:solidFill>
                  <a:schemeClr val="dk1"/>
                </a:solidFill>
                <a:effectLst/>
                <a:latin typeface="Calibri" panose="020F0502020204030204" pitchFamily="34" charset="0"/>
                <a:cs typeface="Times New Roman" panose="02020603050405020304" pitchFamily="18" charset="0"/>
                <a:sym typeface="Calibri"/>
              </a:rPr>
              <a:t>и заниматься групповым сексом с</a:t>
            </a:r>
            <a:r>
              <a:rPr lang="x-none" sz="1800" b="0" i="0" u="none" strike="noStrike" cap="none" dirty="0">
                <a:solidFill>
                  <a:schemeClr val="dk1"/>
                </a:solidFill>
                <a:effectLst/>
                <a:latin typeface="Calibri" panose="020F0502020204030204" pitchFamily="34" charset="0"/>
                <a:cs typeface="Times New Roman" panose="02020603050405020304" pitchFamily="18" charset="0"/>
                <a:sym typeface="Calibri"/>
              </a:rPr>
              <a:t>о знакомыми</a:t>
            </a:r>
            <a:r>
              <a:rPr lang="ru-RU" sz="1800" b="0" i="0" u="none" strike="noStrike" cap="none" dirty="0">
                <a:solidFill>
                  <a:schemeClr val="dk1"/>
                </a:solidFill>
                <a:effectLst/>
                <a:latin typeface="Calibri" panose="020F0502020204030204" pitchFamily="34" charset="0"/>
                <a:cs typeface="Times New Roman" panose="02020603050405020304" pitchFamily="18" charset="0"/>
                <a:sym typeface="Calibri"/>
              </a:rPr>
              <a:t>. </a:t>
            </a:r>
            <a:r>
              <a:rPr lang="x-none" sz="1800" b="0" i="0" u="none" strike="noStrike" cap="none" dirty="0">
                <a:solidFill>
                  <a:schemeClr val="dk1"/>
                </a:solidFill>
                <a:effectLst/>
                <a:latin typeface="Calibri" panose="020F0502020204030204" pitchFamily="34" charset="0"/>
                <a:cs typeface="Times New Roman" panose="02020603050405020304" pitchFamily="18" charset="0"/>
                <a:sym typeface="Calibri"/>
              </a:rPr>
              <a:t>На секс-вечеринках </a:t>
            </a:r>
            <a:r>
              <a:rPr lang="ru-RU" sz="1800" b="0" i="0" u="none" strike="noStrike" cap="none" dirty="0">
                <a:solidFill>
                  <a:schemeClr val="dk1"/>
                </a:solidFill>
                <a:effectLst/>
                <a:latin typeface="Calibri" panose="020F0502020204030204" pitchFamily="34" charset="0"/>
                <a:cs typeface="Times New Roman" panose="02020603050405020304" pitchFamily="18" charset="0"/>
                <a:sym typeface="Calibri"/>
              </a:rPr>
              <a:t>он всегда пользуется презервативом, но некоторые из его </a:t>
            </a:r>
            <a:r>
              <a:rPr lang="x-none" sz="1800" b="0" i="0" u="none" strike="noStrike" cap="none" dirty="0">
                <a:solidFill>
                  <a:schemeClr val="dk1"/>
                </a:solidFill>
                <a:effectLst/>
                <a:latin typeface="Calibri" panose="020F0502020204030204" pitchFamily="34" charset="0"/>
                <a:cs typeface="Times New Roman" panose="02020603050405020304" pitchFamily="18" charset="0"/>
                <a:sym typeface="Calibri"/>
              </a:rPr>
              <a:t>знакомых</a:t>
            </a:r>
            <a:r>
              <a:rPr lang="ru-RU" sz="1800" b="0" i="0" u="none" strike="noStrike" cap="none" dirty="0">
                <a:solidFill>
                  <a:schemeClr val="dk1"/>
                </a:solidFill>
                <a:effectLst/>
                <a:latin typeface="Calibri" panose="020F0502020204030204" pitchFamily="34" charset="0"/>
                <a:cs typeface="Times New Roman" panose="02020603050405020304" pitchFamily="18" charset="0"/>
                <a:sym typeface="Calibri"/>
              </a:rPr>
              <a:t> не </a:t>
            </a:r>
            <a:r>
              <a:rPr lang="x-none" sz="1800" b="0" i="0" u="none" strike="noStrike" cap="none" dirty="0">
                <a:solidFill>
                  <a:schemeClr val="dk1"/>
                </a:solidFill>
                <a:effectLst/>
                <a:latin typeface="Calibri" panose="020F0502020204030204" pitchFamily="34" charset="0"/>
                <a:cs typeface="Times New Roman" panose="02020603050405020304" pitchFamily="18" charset="0"/>
                <a:sym typeface="Calibri"/>
              </a:rPr>
              <a:t>предохраняются</a:t>
            </a:r>
            <a:r>
              <a:rPr lang="ru-RU" sz="1800" b="0" i="0" u="none" strike="noStrike" cap="none" dirty="0">
                <a:solidFill>
                  <a:schemeClr val="dk1"/>
                </a:solidFill>
                <a:effectLst/>
                <a:latin typeface="Calibri" panose="020F0502020204030204" pitchFamily="34" charset="0"/>
                <a:cs typeface="Times New Roman" panose="02020603050405020304" pitchFamily="18" charset="0"/>
                <a:sym typeface="Calibri"/>
              </a:rPr>
              <a:t>.</a:t>
            </a:r>
            <a:endParaRPr sz="1800" b="0" i="0" u="none" strike="noStrike" cap="none" dirty="0">
              <a:solidFill>
                <a:schemeClr val="dk1"/>
              </a:solidFill>
              <a:effectLst/>
              <a:latin typeface="Calibri" panose="020F0502020204030204" pitchFamily="34" charset="0"/>
              <a:cs typeface="Times New Roman" panose="02020603050405020304" pitchFamily="18" charset="0"/>
              <a:sym typeface="Calibri"/>
            </a:endParaRPr>
          </a:p>
          <a:p>
            <a:pPr marL="0" lvl="0" indent="0" algn="l" rtl="0">
              <a:spcBef>
                <a:spcPts val="0"/>
              </a:spcBef>
              <a:spcAft>
                <a:spcPts val="0"/>
              </a:spcAft>
              <a:buNone/>
            </a:pPr>
            <a:endParaRPr dirty="0"/>
          </a:p>
        </p:txBody>
      </p:sp>
      <p:sp>
        <p:nvSpPr>
          <p:cNvPr id="1320" name="Google Shape;1320;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spcAft>
                <a:spcPts val="1000"/>
              </a:spcAft>
              <a:buClr>
                <a:srgbClr val="E73439"/>
              </a:buClr>
              <a:buFont typeface="Calibri" panose="020F0502020204030204" pitchFamily="34" charset="0"/>
              <a:buNone/>
              <a:tabLst>
                <a:tab pos="228600" algn="l"/>
                <a:tab pos="457200" algn="l"/>
              </a:tabLst>
            </a:pPr>
            <a:r>
              <a:rPr lang="x-none" sz="1800" b="1" kern="100" dirty="0">
                <a:effectLst/>
                <a:latin typeface="Calibri" panose="020F0502020204030204" pitchFamily="34" charset="0"/>
                <a:ea typeface="SimSun" panose="02010600030101010101" pitchFamily="2" charset="-122"/>
                <a:cs typeface="Times New Roman" panose="02020603050405020304" pitchFamily="18" charset="0"/>
              </a:rPr>
              <a:t>Опционально</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Попросите участников подумать о том, что давит на них, вызывает стресс или отвлекает</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 от тренинга.</a:t>
            </a:r>
          </a:p>
          <a:p>
            <a:pPr marL="0" lvl="0" indent="0">
              <a:spcAft>
                <a:spcPts val="1000"/>
              </a:spcAft>
              <a:buClr>
                <a:srgbClr val="E73439"/>
              </a:buClr>
              <a:buFont typeface="Calibri" panose="020F0502020204030204" pitchFamily="34" charset="0"/>
              <a:buNone/>
              <a:tabLst>
                <a:tab pos="228600" algn="l"/>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Попросите каждого </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участника за</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минуту или две записать на листе бумаги или карточке все </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то</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a:t>
            </a: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что их беспокоит</a:t>
            </a:r>
            <a:r>
              <a:rPr lang="ru-RU" sz="1800" kern="100" dirty="0">
                <a:effectLst/>
                <a:latin typeface="Calibri" panose="020F0502020204030204" pitchFamily="34" charset="0"/>
                <a:ea typeface="SimSun" panose="02010600030101010101" pitchFamily="2" charset="-122"/>
                <a:cs typeface="Times New Roman" panose="02020603050405020304" pitchFamily="18" charset="0"/>
              </a:rPr>
              <a:t>. </a:t>
            </a:r>
            <a:endParaRPr lang="x-none"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kern="100" dirty="0">
                <a:effectLst/>
                <a:latin typeface="Calibri" panose="020F0502020204030204" pitchFamily="34" charset="0"/>
                <a:ea typeface="SimSun" panose="02010600030101010101" pitchFamily="2" charset="-122"/>
                <a:cs typeface="Times New Roman" panose="02020603050405020304" pitchFamily="18" charset="0"/>
              </a:rPr>
              <a:t>После того, как все закончили записывать свои проблемы, попросите их сложить лист пополам или вчетверо и положить его куда-нибудь в сумку, чтобы вернуться к этому позже.</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x-none" sz="1800" dirty="0">
                <a:effectLst/>
                <a:latin typeface="Calibri" panose="020F0502020204030204" pitchFamily="34" charset="0"/>
                <a:ea typeface="DengXian" panose="02010600030101010101" pitchFamily="2" charset="-122"/>
                <a:cs typeface="Arial" panose="020B0604020202020204" pitchFamily="34" charset="0"/>
              </a:rPr>
              <a:t>Это упражнение не сопровождается каким-либо конкретным последующим действием, но оно может помочь людям обратить все свое внимание к тренингу.</a:t>
            </a:r>
            <a:endParaRPr lang="en-US" dirty="0"/>
          </a:p>
        </p:txBody>
      </p:sp>
      <p:sp>
        <p:nvSpPr>
          <p:cNvPr id="306" name="Google Shape;30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8" name="Google Shape;1328;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spcAft>
                <a:spcPts val="1000"/>
              </a:spcAft>
              <a:buClr>
                <a:srgbClr val="E73439"/>
              </a:buClr>
              <a:buFont typeface="Calibri" panose="020F0502020204030204" pitchFamily="34" charset="0"/>
              <a:buNone/>
              <a:tabLst>
                <a:tab pos="228600" algn="l"/>
                <a:tab pos="457200" algn="l"/>
              </a:tabLst>
            </a:pPr>
            <a:r>
              <a:rPr lang="x-none" b="1" dirty="0"/>
              <a:t>ПРИМЕЧАНИЕ</a:t>
            </a:r>
            <a:r>
              <a:rPr lang="en-US" dirty="0"/>
              <a:t>: </a:t>
            </a:r>
            <a:r>
              <a:rPr lang="x-none" sz="1800" dirty="0">
                <a:effectLst/>
                <a:latin typeface="Calibri" panose="020F0502020204030204" pitchFamily="34" charset="0"/>
                <a:ea typeface="Calibri" panose="020F0502020204030204" pitchFamily="34" charset="0"/>
                <a:cs typeface="Times New Roman" panose="02020603050405020304" pitchFamily="18" charset="0"/>
              </a:rPr>
              <a:t>Поделите участников на 5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групп или можете оставить участников в тех же группах, после чего дайте участникам прочитать историю клиента и </a:t>
            </a:r>
            <a:r>
              <a:rPr lang="ru-RU"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выделите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rPr>
              <a:t>10 минут на обсуждение. </a:t>
            </a:r>
          </a:p>
          <a:p>
            <a:pPr marL="0" lvl="0" indent="0">
              <a:spcAft>
                <a:spcPts val="1000"/>
              </a:spcAft>
              <a:buClr>
                <a:srgbClr val="E73439"/>
              </a:buClr>
              <a:buFont typeface="Calibri" panose="020F0502020204030204" pitchFamily="34" charset="0"/>
              <a:buNone/>
              <a:tabLst>
                <a:tab pos="228600" algn="l"/>
                <a:tab pos="457200" algn="l"/>
              </a:tabLst>
            </a:pPr>
            <a:endParaRPr lang="en-US" sz="18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Через 10 минут попросите добровольцев из групп поделиться размышлениями и находками. Спросите, были ли у остальных групп другие идеи и позвольте им дополнить те </a:t>
            </a:r>
            <a:r>
              <a:rPr lang="ru-RU"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предположения, </a:t>
            </a:r>
            <a:r>
              <a:rPr lang="x-none"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которые еще не были </a:t>
            </a:r>
            <a:r>
              <a:rPr lang="ru-RU"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озвучены</a:t>
            </a:r>
            <a:r>
              <a:rPr lang="x-none" sz="1800" b="0" i="0" u="none" strike="noStrike" cap="none" dirty="0">
                <a:solidFill>
                  <a:schemeClr val="dk1"/>
                </a:solidFill>
                <a:effectLst/>
                <a:latin typeface="Calibri" panose="020F0502020204030204" pitchFamily="34" charset="0"/>
                <a:ea typeface="Calibri" panose="020F0502020204030204" pitchFamily="34" charset="0"/>
                <a:cs typeface="Calibri"/>
                <a:sym typeface="Calibri"/>
              </a:rPr>
              <a:t>(избегайте того, чтобы группы говорили об одних и тех же идеях).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ru-RU" sz="1800" dirty="0">
                <a:effectLst/>
                <a:latin typeface="Calibri" panose="020F0502020204030204" pitchFamily="34" charset="0"/>
                <a:ea typeface="DengXian" panose="02010600030101010101" pitchFamily="2" charset="-122"/>
                <a:cs typeface="Arial" panose="020B0604020202020204" pitchFamily="34" charset="0"/>
              </a:rPr>
              <a:t>Перейдите к следующему слайду, чтобы </a:t>
            </a:r>
            <a:r>
              <a:rPr lang="x-none" sz="1800" dirty="0">
                <a:effectLst/>
                <a:latin typeface="Calibri" panose="020F0502020204030204" pitchFamily="34" charset="0"/>
                <a:ea typeface="DengXian" panose="02010600030101010101" pitchFamily="2" charset="-122"/>
                <a:cs typeface="Arial" panose="020B0604020202020204" pitchFamily="34" charset="0"/>
              </a:rPr>
              <a:t>адресовать</a:t>
            </a:r>
            <a:r>
              <a:rPr lang="ru-RU" sz="1800" dirty="0">
                <a:effectLst/>
                <a:latin typeface="Calibri" panose="020F0502020204030204" pitchFamily="34" charset="0"/>
                <a:ea typeface="DengXian" panose="02010600030101010101" pitchFamily="2" charset="-122"/>
                <a:cs typeface="Arial" panose="020B0604020202020204" pitchFamily="34" charset="0"/>
              </a:rPr>
              <a:t> все пробелы, не упомянутые в обсуждении.</a:t>
            </a:r>
            <a:endParaRPr lang="en-US" dirty="0"/>
          </a:p>
          <a:p>
            <a:pPr marL="0" lvl="0" indent="0" algn="l" rtl="0">
              <a:spcBef>
                <a:spcPts val="0"/>
              </a:spcBef>
              <a:spcAft>
                <a:spcPts val="0"/>
              </a:spcAft>
              <a:buNone/>
            </a:pPr>
            <a:endParaRPr dirty="0"/>
          </a:p>
          <a:p>
            <a:pPr marL="0" lvl="0" indent="0" algn="l" rtl="0">
              <a:spcBef>
                <a:spcPts val="0"/>
              </a:spcBef>
              <a:spcAft>
                <a:spcPts val="0"/>
              </a:spcAft>
              <a:buNone/>
            </a:pPr>
            <a:r>
              <a:rPr lang="ru-RU" dirty="0"/>
              <a:t>Подумайте о трех эффективных способах установления контакта с сексуальными партнерами или партнерами по употреблению инъекций в данной ситуации.</a:t>
            </a:r>
            <a:endParaRPr dirty="0"/>
          </a:p>
        </p:txBody>
      </p:sp>
      <p:sp>
        <p:nvSpPr>
          <p:cNvPr id="1329" name="Google Shape;1329;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6" name="Google Shape;1336;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1" dirty="0"/>
              <a:t>ПРИМЕЧАНИЕ</a:t>
            </a:r>
            <a:r>
              <a:rPr lang="en-US" dirty="0"/>
              <a:t>: </a:t>
            </a:r>
            <a:r>
              <a:rPr lang="ru-RU" sz="1800" dirty="0">
                <a:effectLst/>
                <a:latin typeface="Calibri" panose="020F0502020204030204" pitchFamily="34" charset="0"/>
                <a:ea typeface="Calibri" panose="020F0502020204030204" pitchFamily="34" charset="0"/>
                <a:cs typeface="Times New Roman" panose="02020603050405020304" pitchFamily="18" charset="0"/>
              </a:rPr>
              <a:t>Используйте этот слайд, чтобы указать </a:t>
            </a:r>
            <a:r>
              <a:rPr lang="x-none" sz="1800" dirty="0">
                <a:effectLst/>
                <a:latin typeface="Calibri" panose="020F0502020204030204" pitchFamily="34" charset="0"/>
                <a:ea typeface="Calibri" panose="020F0502020204030204" pitchFamily="34" charset="0"/>
                <a:cs typeface="Times New Roman" panose="02020603050405020304" pitchFamily="18" charset="0"/>
              </a:rPr>
              <a:t>различные подходы, </a:t>
            </a:r>
            <a:r>
              <a:rPr lang="ru-RU" sz="1800" dirty="0">
                <a:effectLst/>
                <a:latin typeface="Calibri" panose="020F0502020204030204" pitchFamily="34" charset="0"/>
                <a:ea typeface="Calibri" panose="020F0502020204030204" pitchFamily="34" charset="0"/>
                <a:cs typeface="Times New Roman" panose="02020603050405020304" pitchFamily="18" charset="0"/>
              </a:rPr>
              <a:t>которые, возможно, не обсуждались в ходе мозгового штурма, описанного в упражнении на предыдущем слайде. </a:t>
            </a:r>
            <a:endParaRPr dirty="0"/>
          </a:p>
          <a:p>
            <a:pPr marL="0" lvl="0" indent="0" algn="l" rtl="0">
              <a:spcBef>
                <a:spcPts val="0"/>
              </a:spcBef>
              <a:spcAft>
                <a:spcPts val="0"/>
              </a:spcAft>
              <a:buNone/>
            </a:pPr>
            <a:endParaRPr lang="x-none" sz="1800" dirty="0">
              <a:effectLst/>
              <a:latin typeface="Calibri" panose="020F0502020204030204" pitchFamily="34" charset="0"/>
              <a:ea typeface="DengXian" panose="02010600030101010101" pitchFamily="2" charset="-122"/>
              <a:cs typeface="Arial" panose="020B0604020202020204" pitchFamily="34" charset="0"/>
            </a:endParaRPr>
          </a:p>
          <a:p>
            <a:pPr marL="0" lvl="0" indent="0" algn="l" rtl="0">
              <a:spcBef>
                <a:spcPts val="0"/>
              </a:spcBef>
              <a:spcAft>
                <a:spcPts val="0"/>
              </a:spcAft>
              <a:buNone/>
            </a:pPr>
            <a:r>
              <a:rPr lang="ru-RU" sz="1800" dirty="0">
                <a:effectLst/>
                <a:latin typeface="Calibri" panose="020F0502020204030204" pitchFamily="34" charset="0"/>
                <a:ea typeface="DengXian" panose="02010600030101010101" pitchFamily="2" charset="-122"/>
                <a:cs typeface="Arial" panose="020B0604020202020204" pitchFamily="34" charset="0"/>
              </a:rPr>
              <a:t>Избегайте повторения того, что уже было сказано группами, чтобы сэкономить время и отметить вклад участников.</a:t>
            </a:r>
            <a:endParaRPr lang="x-none" sz="1800" dirty="0">
              <a:effectLst/>
              <a:latin typeface="Calibri" panose="020F0502020204030204" pitchFamily="34" charset="0"/>
              <a:ea typeface="DengXian" panose="02010600030101010101" pitchFamily="2" charset="-122"/>
              <a:cs typeface="Arial" panose="020B0604020202020204" pitchFamily="34" charset="0"/>
            </a:endParaRPr>
          </a:p>
          <a:p>
            <a:pPr marL="0" lvl="0" indent="0" algn="l" rtl="0">
              <a:spcBef>
                <a:spcPts val="0"/>
              </a:spcBef>
              <a:spcAft>
                <a:spcPts val="0"/>
              </a:spcAft>
              <a:buNone/>
            </a:pPr>
            <a:endParaRPr lang="x-none" sz="1800" dirty="0">
              <a:effectLst/>
              <a:latin typeface="Calibri" panose="020F0502020204030204" pitchFamily="34" charset="0"/>
              <a:ea typeface="DengXian" panose="02010600030101010101" pitchFamily="2" charset="-122"/>
              <a:cs typeface="Arial" panose="020B0604020202020204" pitchFamily="34" charset="0"/>
            </a:endParaRPr>
          </a:p>
          <a:p>
            <a:pPr marL="0" lvl="0" indent="0" algn="l" rtl="0">
              <a:spcBef>
                <a:spcPts val="0"/>
              </a:spcBef>
              <a:spcAft>
                <a:spcPts val="0"/>
              </a:spcAft>
              <a:buNone/>
            </a:pPr>
            <a:r>
              <a:rPr lang="ru-RU" dirty="0"/>
              <a:t>Поощрение (с использованием купонов, предоставленных клиентом, </a:t>
            </a:r>
            <a:r>
              <a:rPr lang="ru-RU" dirty="0" err="1"/>
              <a:t>мобилизаторами</a:t>
            </a:r>
            <a:r>
              <a:rPr lang="ru-RU" dirty="0"/>
              <a:t> сверстников или консультантами</a:t>
            </a:r>
            <a:r>
              <a:rPr lang="ru-RU" b="1" i="1" dirty="0"/>
              <a:t>).</a:t>
            </a:r>
            <a:endParaRPr b="1" i="1" dirty="0"/>
          </a:p>
        </p:txBody>
      </p:sp>
      <p:sp>
        <p:nvSpPr>
          <p:cNvPr id="1337" name="Google Shape;1337;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4" name="Google Shape;1354;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x-none" sz="1800" dirty="0">
                <a:effectLst/>
                <a:latin typeface="Calibri" panose="020F0502020204030204" pitchFamily="34" charset="0"/>
                <a:ea typeface="DengXian" panose="02010600030101010101" pitchFamily="2" charset="-122"/>
                <a:cs typeface="Arial" panose="020B0604020202020204" pitchFamily="34" charset="0"/>
              </a:rPr>
              <a:t>Подведение </a:t>
            </a:r>
            <a:r>
              <a:rPr lang="x-none" sz="1800">
                <a:effectLst/>
                <a:latin typeface="Calibri" panose="020F0502020204030204" pitchFamily="34" charset="0"/>
                <a:ea typeface="DengXian" panose="02010600030101010101" pitchFamily="2" charset="-122"/>
                <a:cs typeface="Arial" panose="020B0604020202020204" pitchFamily="34" charset="0"/>
              </a:rPr>
              <a:t>итогов </a:t>
            </a:r>
            <a:r>
              <a:rPr lang="ru-RU" sz="1800" b="1" i="1" dirty="0">
                <a:effectLst/>
                <a:latin typeface="Calibri" panose="020F0502020204030204" pitchFamily="34" charset="0"/>
                <a:ea typeface="DengXian" panose="02010600030101010101" pitchFamily="2" charset="-122"/>
                <a:cs typeface="Arial" panose="020B0604020202020204" pitchFamily="34" charset="0"/>
              </a:rPr>
              <a:t>п</a:t>
            </a:r>
            <a:r>
              <a:rPr lang="x-none" sz="1800">
                <a:effectLst/>
                <a:latin typeface="Calibri" panose="020F0502020204030204" pitchFamily="34" charset="0"/>
                <a:ea typeface="DengXian" panose="02010600030101010101" pitchFamily="2" charset="-122"/>
                <a:cs typeface="Arial" panose="020B0604020202020204" pitchFamily="34" charset="0"/>
              </a:rPr>
              <a:t>ервого </a:t>
            </a:r>
            <a:r>
              <a:rPr lang="x-none" sz="1800" dirty="0">
                <a:effectLst/>
                <a:latin typeface="Calibri" panose="020F0502020204030204" pitchFamily="34" charset="0"/>
                <a:ea typeface="DengXian" panose="02010600030101010101" pitchFamily="2" charset="-122"/>
                <a:cs typeface="Arial" panose="020B0604020202020204" pitchFamily="34" charset="0"/>
              </a:rPr>
              <a:t>дня тренинга и обзор </a:t>
            </a:r>
            <a:r>
              <a:rPr lang="x-none" sz="1800">
                <a:effectLst/>
                <a:latin typeface="Calibri" panose="020F0502020204030204" pitchFamily="34" charset="0"/>
                <a:ea typeface="DengXian" panose="02010600030101010101" pitchFamily="2" charset="-122"/>
                <a:cs typeface="Arial" panose="020B0604020202020204" pitchFamily="34" charset="0"/>
              </a:rPr>
              <a:t>программы </a:t>
            </a:r>
            <a:r>
              <a:rPr lang="ru-RU" sz="1800" b="1" i="1" dirty="0">
                <a:effectLst/>
                <a:latin typeface="Calibri" panose="020F0502020204030204" pitchFamily="34" charset="0"/>
                <a:ea typeface="DengXian" panose="02010600030101010101" pitchFamily="2" charset="-122"/>
                <a:cs typeface="Arial" panose="020B0604020202020204" pitchFamily="34" charset="0"/>
              </a:rPr>
              <a:t>в</a:t>
            </a:r>
            <a:r>
              <a:rPr lang="x-none" sz="1800">
                <a:effectLst/>
                <a:latin typeface="Calibri" panose="020F0502020204030204" pitchFamily="34" charset="0"/>
                <a:ea typeface="DengXian" panose="02010600030101010101" pitchFamily="2" charset="-122"/>
                <a:cs typeface="Arial" panose="020B0604020202020204" pitchFamily="34" charset="0"/>
              </a:rPr>
              <a:t>торого </a:t>
            </a:r>
            <a:r>
              <a:rPr lang="x-none" sz="1800" dirty="0">
                <a:effectLst/>
                <a:latin typeface="Calibri" panose="020F0502020204030204" pitchFamily="34" charset="0"/>
                <a:ea typeface="DengXian" panose="02010600030101010101" pitchFamily="2" charset="-122"/>
                <a:cs typeface="Arial" panose="020B0604020202020204" pitchFamily="34" charset="0"/>
              </a:rPr>
              <a:t>дня. </a:t>
            </a:r>
            <a:endParaRPr dirty="0"/>
          </a:p>
        </p:txBody>
      </p:sp>
      <p:sp>
        <p:nvSpPr>
          <p:cNvPr id="1355" name="Google Shape;1355;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x-none" b="1" i="0" dirty="0"/>
              <a:t>Скажите</a:t>
            </a:r>
            <a:r>
              <a:rPr lang="en-US" b="1" i="0" dirty="0"/>
              <a:t>: </a:t>
            </a:r>
            <a:r>
              <a:rPr lang="x-none" sz="1800" i="0" dirty="0">
                <a:effectLst/>
                <a:latin typeface="Calibri" panose="020F0502020204030204" pitchFamily="34" charset="0"/>
                <a:ea typeface="DengXian" panose="02010600030101010101" pitchFamily="2" charset="-122"/>
                <a:cs typeface="Arial" panose="020B0604020202020204" pitchFamily="34" charset="0"/>
              </a:rPr>
              <a:t>Во время этой сессии, </a:t>
            </a:r>
            <a:r>
              <a:rPr lang="ru-RU" sz="1800" i="0" dirty="0">
                <a:effectLst/>
                <a:latin typeface="Calibri" panose="020F0502020204030204" pitchFamily="34" charset="0"/>
                <a:ea typeface="DengXian" panose="02010600030101010101" pitchFamily="2" charset="-122"/>
                <a:cs typeface="Arial" panose="020B0604020202020204" pitchFamily="34" charset="0"/>
              </a:rPr>
              <a:t>мы кратко представим индексное тестирование и обсудим происхождение, терминологию и доказательства, подтверждающие </a:t>
            </a:r>
            <a:r>
              <a:rPr lang="x-none" sz="1800" i="0" dirty="0">
                <a:effectLst/>
                <a:latin typeface="Calibri" panose="020F0502020204030204" pitchFamily="34" charset="0"/>
                <a:ea typeface="DengXian" panose="02010600030101010101" pitchFamily="2" charset="-122"/>
                <a:cs typeface="Arial" panose="020B0604020202020204" pitchFamily="34" charset="0"/>
              </a:rPr>
              <a:t>эффективность данного</a:t>
            </a:r>
            <a:r>
              <a:rPr lang="ru-RU" sz="1800" i="0" dirty="0">
                <a:effectLst/>
                <a:latin typeface="Calibri" panose="020F0502020204030204" pitchFamily="34" charset="0"/>
                <a:ea typeface="DengXian" panose="02010600030101010101" pitchFamily="2" charset="-122"/>
                <a:cs typeface="Arial" panose="020B0604020202020204" pitchFamily="34" charset="0"/>
              </a:rPr>
              <a:t> подход</a:t>
            </a:r>
            <a:r>
              <a:rPr lang="x-none" sz="1800" i="0" dirty="0">
                <a:effectLst/>
                <a:latin typeface="Calibri" panose="020F0502020204030204" pitchFamily="34" charset="0"/>
                <a:ea typeface="DengXian" panose="02010600030101010101" pitchFamily="2" charset="-122"/>
                <a:cs typeface="Arial" panose="020B0604020202020204" pitchFamily="34" charset="0"/>
              </a:rPr>
              <a:t>а</a:t>
            </a:r>
            <a:r>
              <a:rPr lang="ru-RU" sz="1800" i="0" dirty="0">
                <a:effectLst/>
                <a:latin typeface="Calibri" panose="020F0502020204030204" pitchFamily="34" charset="0"/>
                <a:ea typeface="DengXian" panose="02010600030101010101" pitchFamily="2" charset="-122"/>
                <a:cs typeface="Arial" panose="020B0604020202020204" pitchFamily="34" charset="0"/>
              </a:rPr>
              <a:t>.</a:t>
            </a:r>
            <a:r>
              <a:rPr lang="x-none" sz="1800" i="0" dirty="0">
                <a:effectLst/>
                <a:latin typeface="Calibri" panose="020F0502020204030204" pitchFamily="34" charset="0"/>
                <a:ea typeface="DengXian" panose="02010600030101010101" pitchFamily="2" charset="-122"/>
                <a:cs typeface="Arial" panose="020B0604020202020204" pitchFamily="34" charset="0"/>
              </a:rPr>
              <a:t> </a:t>
            </a:r>
            <a:endParaRPr i="0" dirty="0"/>
          </a:p>
        </p:txBody>
      </p:sp>
      <p:sp>
        <p:nvSpPr>
          <p:cNvPr id="312" name="Google Shape;31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x-none" b="1" i="0" dirty="0"/>
              <a:t>Скажите</a:t>
            </a:r>
            <a:r>
              <a:rPr lang="en-US" b="1" i="0" dirty="0"/>
              <a:t>: </a:t>
            </a:r>
            <a:r>
              <a:rPr lang="x-none" b="0" i="0" dirty="0"/>
              <a:t>Перед тем, как мы пойдем дальше, </a:t>
            </a:r>
            <a:r>
              <a:rPr lang="x-none" sz="1800" b="0" i="0" kern="100" dirty="0">
                <a:effectLst/>
                <a:latin typeface="Calibri" panose="020F0502020204030204" pitchFamily="34" charset="0"/>
                <a:ea typeface="SimSun" panose="02010600030101010101" pitchFamily="2" charset="-122"/>
                <a:cs typeface="Times New Roman" panose="02020603050405020304" pitchFamily="18" charset="0"/>
              </a:rPr>
              <a:t>важно </a:t>
            </a:r>
            <a:r>
              <a:rPr lang="x-none" sz="1800" i="0" kern="100" dirty="0">
                <a:effectLst/>
                <a:latin typeface="Calibri" panose="020F0502020204030204" pitchFamily="34" charset="0"/>
                <a:ea typeface="SimSun" panose="02010600030101010101" pitchFamily="2" charset="-122"/>
                <a:cs typeface="Times New Roman" panose="02020603050405020304" pitchFamily="18" charset="0"/>
              </a:rPr>
              <a:t>отметить, что индексное тестирование и работа с людьми из рискованного окружения не являются новыми концепциями, о чем мы далее поговорим.</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r>
              <a:rPr lang="ru-RU" sz="1800" i="0" dirty="0">
                <a:effectLst/>
                <a:latin typeface="Calibri" panose="020F0502020204030204" pitchFamily="34" charset="0"/>
                <a:ea typeface="DengXian" panose="02010600030101010101" pitchFamily="2" charset="-122"/>
                <a:cs typeface="Arial" panose="020B0604020202020204" pitchFamily="34" charset="0"/>
              </a:rPr>
              <a:t>Цель этого тренинга - использовать имеющийся опыт в выявлении случаев ВИЧ, а также представить или улучшить подходы, которые уделяют первоочередное внимание и защищают людей, живущих с ВИЧ, одновременно способствуя выявлению случаев заболевания и установлению связи с уходом и лечением. Конечная цель этих подходов - помочь в достижении контроля над эпидемией.</a:t>
            </a:r>
            <a:endParaRPr i="0" dirty="0"/>
          </a:p>
        </p:txBody>
      </p:sp>
      <p:sp>
        <p:nvSpPr>
          <p:cNvPr id="319" name="Google Shape;31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Slide">
  <p:cSld name="1_TitleSlide">
    <p:spTree>
      <p:nvGrpSpPr>
        <p:cNvPr id="1" name="Shape 15"/>
        <p:cNvGrpSpPr/>
        <p:nvPr/>
      </p:nvGrpSpPr>
      <p:grpSpPr>
        <a:xfrm>
          <a:off x="0" y="0"/>
          <a:ext cx="0" cy="0"/>
          <a:chOff x="0" y="0"/>
          <a:chExt cx="0" cy="0"/>
        </a:xfrm>
      </p:grpSpPr>
      <p:sp>
        <p:nvSpPr>
          <p:cNvPr id="16" name="Google Shape;16;p74"/>
          <p:cNvSpPr/>
          <p:nvPr/>
        </p:nvSpPr>
        <p:spPr>
          <a:xfrm>
            <a:off x="0" y="0"/>
            <a:ext cx="12192000" cy="5796503"/>
          </a:xfrm>
          <a:prstGeom prst="rect">
            <a:avLst/>
          </a:prstGeom>
          <a:solidFill>
            <a:srgbClr val="1125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7" name="Google Shape;17;p7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064556" y="5999126"/>
            <a:ext cx="2067183" cy="636056"/>
          </a:xfrm>
          <a:prstGeom prst="rect">
            <a:avLst/>
          </a:prstGeom>
          <a:noFill/>
          <a:ln>
            <a:noFill/>
          </a:ln>
        </p:spPr>
      </p:pic>
      <p:pic>
        <p:nvPicPr>
          <p:cNvPr id="18" name="Google Shape;18;p74" descr="A close up of a sign&#10;&#10;Description generated with very high confidenc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87069" y="5796503"/>
            <a:ext cx="1430383" cy="841402"/>
          </a:xfrm>
          <a:prstGeom prst="rect">
            <a:avLst/>
          </a:prstGeom>
          <a:noFill/>
          <a:ln>
            <a:noFill/>
          </a:ln>
        </p:spPr>
      </p:pic>
      <p:sp>
        <p:nvSpPr>
          <p:cNvPr id="19" name="Google Shape;19;p74"/>
          <p:cNvSpPr/>
          <p:nvPr/>
        </p:nvSpPr>
        <p:spPr>
          <a:xfrm>
            <a:off x="1759143" y="3705417"/>
            <a:ext cx="3243805" cy="75358"/>
          </a:xfrm>
          <a:prstGeom prst="rect">
            <a:avLst/>
          </a:prstGeom>
          <a:solidFill>
            <a:srgbClr val="E734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20" name="Google Shape;20;p7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599271" y="0"/>
            <a:ext cx="2592729" cy="2691747"/>
          </a:xfrm>
          <a:prstGeom prst="rect">
            <a:avLst/>
          </a:prstGeom>
          <a:noFill/>
          <a:ln>
            <a:noFill/>
          </a:ln>
        </p:spPr>
      </p:pic>
      <p:sp>
        <p:nvSpPr>
          <p:cNvPr id="21" name="Google Shape;21;p74"/>
          <p:cNvSpPr txBox="1">
            <a:spLocks noGrp="1"/>
          </p:cNvSpPr>
          <p:nvPr>
            <p:ph type="ctrTitle"/>
          </p:nvPr>
        </p:nvSpPr>
        <p:spPr>
          <a:xfrm>
            <a:off x="1759143" y="1276916"/>
            <a:ext cx="8216348" cy="129284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DEEBF7"/>
              </a:buClr>
              <a:buSzPts val="3600"/>
              <a:buFont typeface="Arial"/>
              <a:buNone/>
              <a:defRPr sz="3600" b="1" i="0">
                <a:solidFill>
                  <a:srgbClr val="DEEBF7"/>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74"/>
          <p:cNvSpPr txBox="1">
            <a:spLocks noGrp="1"/>
          </p:cNvSpPr>
          <p:nvPr>
            <p:ph type="subTitle" idx="1"/>
          </p:nvPr>
        </p:nvSpPr>
        <p:spPr>
          <a:xfrm>
            <a:off x="1759143" y="2799841"/>
            <a:ext cx="8216348" cy="65587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577F9F"/>
              </a:buClr>
              <a:buSzPts val="2000"/>
              <a:buNone/>
              <a:defRPr sz="2000" b="0" i="0">
                <a:solidFill>
                  <a:srgbClr val="577F9F"/>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3" name="Google Shape;23;p74"/>
          <p:cNvPicPr preferRelativeResize="0"/>
          <p:nvPr/>
        </p:nvPicPr>
        <p:blipFill rotWithShape="1">
          <a:blip r:embed="rId5" cstate="email">
            <a:alphaModFix/>
            <a:extLst>
              <a:ext uri="{28A0092B-C50C-407E-A947-70E740481C1C}">
                <a14:useLocalDpi xmlns:a14="http://schemas.microsoft.com/office/drawing/2010/main"/>
              </a:ext>
            </a:extLst>
          </a:blip>
          <a:srcRect b="-1044"/>
          <a:stretch/>
        </p:blipFill>
        <p:spPr>
          <a:xfrm rot="10800000">
            <a:off x="-1" y="3856525"/>
            <a:ext cx="1878228" cy="1939977"/>
          </a:xfrm>
          <a:prstGeom prst="rect">
            <a:avLst/>
          </a:prstGeom>
          <a:noFill/>
          <a:ln>
            <a:noFill/>
          </a:ln>
        </p:spPr>
      </p:pic>
      <p:sp>
        <p:nvSpPr>
          <p:cNvPr id="24" name="Google Shape;24;p74"/>
          <p:cNvSpPr txBox="1">
            <a:spLocks noGrp="1"/>
          </p:cNvSpPr>
          <p:nvPr>
            <p:ph type="body" idx="2"/>
          </p:nvPr>
        </p:nvSpPr>
        <p:spPr>
          <a:xfrm>
            <a:off x="1759143" y="3919177"/>
            <a:ext cx="4691277" cy="34389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DEEBF7"/>
              </a:buClr>
              <a:buSzPts val="2000"/>
              <a:buNone/>
              <a:defRPr sz="2000" b="1" i="0">
                <a:solidFill>
                  <a:srgbClr val="DEEBF7"/>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74"/>
          <p:cNvSpPr txBox="1">
            <a:spLocks noGrp="1"/>
          </p:cNvSpPr>
          <p:nvPr>
            <p:ph type="body" idx="3"/>
          </p:nvPr>
        </p:nvSpPr>
        <p:spPr>
          <a:xfrm>
            <a:off x="1758950" y="4288132"/>
            <a:ext cx="4727575" cy="3254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DEEBF7"/>
              </a:buClr>
              <a:buSzPts val="2000"/>
              <a:buNone/>
              <a:defRPr sz="2000" b="0" i="1">
                <a:solidFill>
                  <a:srgbClr val="DEEBF7"/>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6" name="Google Shape;26;p7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813793" y="5915677"/>
            <a:ext cx="1107242" cy="74000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0_SpecialContent">
  <p:cSld name="10_SpecialContent">
    <p:spTree>
      <p:nvGrpSpPr>
        <p:cNvPr id="1" name="Shape 71"/>
        <p:cNvGrpSpPr/>
        <p:nvPr/>
      </p:nvGrpSpPr>
      <p:grpSpPr>
        <a:xfrm>
          <a:off x="0" y="0"/>
          <a:ext cx="0" cy="0"/>
          <a:chOff x="0" y="0"/>
          <a:chExt cx="0" cy="0"/>
        </a:xfrm>
      </p:grpSpPr>
      <p:sp>
        <p:nvSpPr>
          <p:cNvPr id="72" name="Google Shape;72;p109"/>
          <p:cNvSpPr>
            <a:spLocks noGrp="1"/>
          </p:cNvSpPr>
          <p:nvPr>
            <p:ph type="pic" idx="2"/>
          </p:nvPr>
        </p:nvSpPr>
        <p:spPr>
          <a:xfrm>
            <a:off x="0" y="0"/>
            <a:ext cx="12192000" cy="6859979"/>
          </a:xfrm>
          <a:prstGeom prst="rect">
            <a:avLst/>
          </a:prstGeom>
          <a:solidFill>
            <a:srgbClr val="11254D"/>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rgbClr val="577F9F"/>
              </a:buClr>
              <a:buSzPts val="1200"/>
              <a:buFont typeface="Arial"/>
              <a:buNone/>
              <a:defRPr sz="1200" b="1" i="0" u="none" strike="noStrike" cap="none">
                <a:solidFill>
                  <a:srgbClr val="577F9F"/>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3" name="Google Shape;73;p109"/>
          <p:cNvSpPr/>
          <p:nvPr/>
        </p:nvSpPr>
        <p:spPr>
          <a:xfrm>
            <a:off x="771525" y="1"/>
            <a:ext cx="4224982" cy="57063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74" name="Google Shape;74;p109"/>
          <p:cNvSpPr txBox="1">
            <a:spLocks noGrp="1"/>
          </p:cNvSpPr>
          <p:nvPr>
            <p:ph type="title"/>
          </p:nvPr>
        </p:nvSpPr>
        <p:spPr>
          <a:xfrm>
            <a:off x="956840" y="365127"/>
            <a:ext cx="3862295" cy="82391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73439"/>
              </a:buClr>
              <a:buSzPts val="2800"/>
              <a:buFont typeface="Arial"/>
              <a:buNone/>
              <a:defRPr sz="2800" b="1" i="0">
                <a:solidFill>
                  <a:srgbClr val="E73439"/>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09"/>
          <p:cNvSpPr txBox="1">
            <a:spLocks noGrp="1"/>
          </p:cNvSpPr>
          <p:nvPr>
            <p:ph type="body" idx="1"/>
          </p:nvPr>
        </p:nvSpPr>
        <p:spPr>
          <a:xfrm>
            <a:off x="956840" y="1288899"/>
            <a:ext cx="3862295" cy="65564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62626"/>
              </a:buClr>
              <a:buSzPts val="2000"/>
              <a:buNone/>
              <a:defRPr sz="2000" b="1" i="0">
                <a:solidFill>
                  <a:srgbClr val="262626"/>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6" name="Google Shape;76;p109"/>
          <p:cNvSpPr/>
          <p:nvPr/>
        </p:nvSpPr>
        <p:spPr>
          <a:xfrm>
            <a:off x="0" y="6790531"/>
            <a:ext cx="12192000" cy="69448"/>
          </a:xfrm>
          <a:prstGeom prst="rect">
            <a:avLst/>
          </a:prstGeom>
          <a:solidFill>
            <a:srgbClr val="E734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77" name="Google Shape;77;p109"/>
          <p:cNvSpPr txBox="1">
            <a:spLocks noGrp="1"/>
          </p:cNvSpPr>
          <p:nvPr>
            <p:ph type="body" idx="3"/>
          </p:nvPr>
        </p:nvSpPr>
        <p:spPr>
          <a:xfrm>
            <a:off x="956840" y="2044407"/>
            <a:ext cx="3862295" cy="3535127"/>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200"/>
              </a:spcBef>
              <a:spcAft>
                <a:spcPts val="0"/>
              </a:spcAft>
              <a:buClr>
                <a:srgbClr val="E73439"/>
              </a:buClr>
              <a:buSzPts val="2000"/>
              <a:buChar char="•"/>
              <a:defRPr sz="2000" b="0" i="0">
                <a:solidFill>
                  <a:srgbClr val="262626"/>
                </a:solidFill>
                <a:latin typeface="Arial"/>
                <a:ea typeface="Arial"/>
                <a:cs typeface="Arial"/>
                <a:sym typeface="Arial"/>
              </a:defRPr>
            </a:lvl1pPr>
            <a:lvl2pPr marL="914400" lvl="1" indent="-342900" algn="l">
              <a:lnSpc>
                <a:spcPct val="90000"/>
              </a:lnSpc>
              <a:spcBef>
                <a:spcPts val="500"/>
              </a:spcBef>
              <a:spcAft>
                <a:spcPts val="0"/>
              </a:spcAft>
              <a:buClr>
                <a:srgbClr val="E73439"/>
              </a:buClr>
              <a:buSzPts val="1800"/>
              <a:buFont typeface="Arial"/>
              <a:buChar char="–"/>
              <a:defRPr sz="1800" b="0" i="0">
                <a:solidFill>
                  <a:srgbClr val="262626"/>
                </a:solidFill>
                <a:latin typeface="Arial"/>
                <a:ea typeface="Arial"/>
                <a:cs typeface="Arial"/>
                <a:sym typeface="Arial"/>
              </a:defRPr>
            </a:lvl2pPr>
            <a:lvl3pPr marL="1371600" lvl="2" indent="-330200" algn="l">
              <a:lnSpc>
                <a:spcPct val="90000"/>
              </a:lnSpc>
              <a:spcBef>
                <a:spcPts val="500"/>
              </a:spcBef>
              <a:spcAft>
                <a:spcPts val="0"/>
              </a:spcAft>
              <a:buClr>
                <a:srgbClr val="E73439"/>
              </a:buClr>
              <a:buSzPts val="1600"/>
              <a:buFont typeface="Calibri"/>
              <a:buChar char="‐"/>
              <a:defRPr sz="1600" b="0" i="0">
                <a:solidFill>
                  <a:srgbClr val="262626"/>
                </a:solidFill>
                <a:latin typeface="Arial"/>
                <a:ea typeface="Arial"/>
                <a:cs typeface="Arial"/>
                <a:sym typeface="Arial"/>
              </a:defRPr>
            </a:lvl3pPr>
            <a:lvl4pPr marL="1828800" lvl="3" indent="-342900" algn="l">
              <a:lnSpc>
                <a:spcPct val="90000"/>
              </a:lnSpc>
              <a:spcBef>
                <a:spcPts val="500"/>
              </a:spcBef>
              <a:spcAft>
                <a:spcPts val="0"/>
              </a:spcAft>
              <a:buClr>
                <a:srgbClr val="E73439"/>
              </a:buClr>
              <a:buSzPts val="1800"/>
              <a:buFont typeface="Arial"/>
              <a:buChar char="–"/>
              <a:defRPr b="0" i="0">
                <a:solidFill>
                  <a:srgbClr val="262626"/>
                </a:solidFill>
                <a:latin typeface="Arial"/>
                <a:ea typeface="Arial"/>
                <a:cs typeface="Arial"/>
                <a:sym typeface="Arial"/>
              </a:defRPr>
            </a:lvl4pPr>
            <a:lvl5pPr marL="2286000" lvl="4" indent="-342900" algn="l">
              <a:lnSpc>
                <a:spcPct val="90000"/>
              </a:lnSpc>
              <a:spcBef>
                <a:spcPts val="500"/>
              </a:spcBef>
              <a:spcAft>
                <a:spcPts val="0"/>
              </a:spcAft>
              <a:buClr>
                <a:srgbClr val="E73439"/>
              </a:buClr>
              <a:buSzPts val="1800"/>
              <a:buFont typeface="Arial"/>
              <a:buChar char="–"/>
              <a:defRPr b="0" i="0">
                <a:solidFill>
                  <a:srgbClr val="262626"/>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84"/>
        <p:cNvGrpSpPr/>
        <p:nvPr/>
      </p:nvGrpSpPr>
      <p:grpSpPr>
        <a:xfrm>
          <a:off x="0" y="0"/>
          <a:ext cx="0" cy="0"/>
          <a:chOff x="0" y="0"/>
          <a:chExt cx="0" cy="0"/>
        </a:xfrm>
      </p:grpSpPr>
      <p:sp>
        <p:nvSpPr>
          <p:cNvPr id="85" name="Google Shape;85;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7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1205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0"/>
        <p:cNvGrpSpPr/>
        <p:nvPr/>
      </p:nvGrpSpPr>
      <p:grpSpPr>
        <a:xfrm>
          <a:off x="0" y="0"/>
          <a:ext cx="0" cy="0"/>
          <a:chOff x="0" y="0"/>
          <a:chExt cx="0" cy="0"/>
        </a:xfrm>
      </p:grpSpPr>
      <p:sp>
        <p:nvSpPr>
          <p:cNvPr id="91" name="Google Shape;91;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8037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95"/>
        <p:cNvGrpSpPr/>
        <p:nvPr/>
      </p:nvGrpSpPr>
      <p:grpSpPr>
        <a:xfrm>
          <a:off x="0" y="0"/>
          <a:ext cx="0" cy="0"/>
          <a:chOff x="0" y="0"/>
          <a:chExt cx="0" cy="0"/>
        </a:xfrm>
      </p:grpSpPr>
      <p:sp>
        <p:nvSpPr>
          <p:cNvPr id="97" name="Google Shape;97;p79"/>
          <p:cNvSpPr txBox="1">
            <a:spLocks noGrp="1"/>
          </p:cNvSpPr>
          <p:nvPr>
            <p:ph type="title"/>
          </p:nvPr>
        </p:nvSpPr>
        <p:spPr>
          <a:xfrm>
            <a:off x="623148" y="445197"/>
            <a:ext cx="10959253" cy="9724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3600"/>
              <a:buFont typeface="Calibri"/>
              <a:buNone/>
              <a:defRPr sz="3600">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79"/>
          <p:cNvSpPr txBox="1">
            <a:spLocks noGrp="1"/>
          </p:cNvSpPr>
          <p:nvPr>
            <p:ph type="body" idx="1"/>
          </p:nvPr>
        </p:nvSpPr>
        <p:spPr>
          <a:xfrm>
            <a:off x="623148" y="1767845"/>
            <a:ext cx="10959253" cy="4176851"/>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Font typeface="Arial"/>
              <a:buChar char="•"/>
              <a:defRPr sz="2800" b="0">
                <a:solidFill>
                  <a:srgbClr val="535352"/>
                </a:solidFill>
                <a:latin typeface="Calibri"/>
                <a:ea typeface="Calibri"/>
                <a:cs typeface="Calibri"/>
                <a:sym typeface="Calibri"/>
              </a:defRPr>
            </a:lvl1pPr>
            <a:lvl2pPr marL="914400" lvl="1" indent="-381000" algn="l">
              <a:lnSpc>
                <a:spcPct val="90000"/>
              </a:lnSpc>
              <a:spcBef>
                <a:spcPts val="500"/>
              </a:spcBef>
              <a:spcAft>
                <a:spcPts val="0"/>
              </a:spcAft>
              <a:buClr>
                <a:srgbClr val="535352"/>
              </a:buClr>
              <a:buSzPts val="2400"/>
              <a:buChar char="•"/>
              <a:defRPr>
                <a:solidFill>
                  <a:srgbClr val="535352"/>
                </a:solidFill>
                <a:latin typeface="Calibri"/>
                <a:ea typeface="Calibri"/>
                <a:cs typeface="Calibri"/>
                <a:sym typeface="Calibri"/>
              </a:defRPr>
            </a:lvl2pPr>
            <a:lvl3pPr marL="1371600" lvl="2" indent="-334010" algn="l">
              <a:lnSpc>
                <a:spcPct val="90000"/>
              </a:lnSpc>
              <a:spcBef>
                <a:spcPts val="500"/>
              </a:spcBef>
              <a:spcAft>
                <a:spcPts val="0"/>
              </a:spcAft>
              <a:buClr>
                <a:srgbClr val="535352"/>
              </a:buClr>
              <a:buSzPts val="1660"/>
              <a:buFont typeface="Courier New"/>
              <a:buChar char="o"/>
              <a:defRPr>
                <a:solidFill>
                  <a:srgbClr val="535352"/>
                </a:solidFill>
                <a:latin typeface="Calibri"/>
                <a:ea typeface="Calibri"/>
                <a:cs typeface="Calibri"/>
                <a:sym typeface="Calibri"/>
              </a:defRPr>
            </a:lvl3pPr>
            <a:lvl4pPr marL="1828800" lvl="3" indent="-342900" algn="l">
              <a:lnSpc>
                <a:spcPct val="90000"/>
              </a:lnSpc>
              <a:spcBef>
                <a:spcPts val="500"/>
              </a:spcBef>
              <a:spcAft>
                <a:spcPts val="0"/>
              </a:spcAft>
              <a:buClr>
                <a:srgbClr val="535352"/>
              </a:buClr>
              <a:buSzPts val="1800"/>
              <a:buChar char="•"/>
              <a:defRPr>
                <a:solidFill>
                  <a:srgbClr val="535352"/>
                </a:solidFill>
                <a:latin typeface="Calibri"/>
                <a:ea typeface="Calibri"/>
                <a:cs typeface="Calibri"/>
                <a:sym typeface="Calibri"/>
              </a:defRPr>
            </a:lvl4pPr>
            <a:lvl5pPr marL="2286000" lvl="4" indent="-342900" algn="l">
              <a:lnSpc>
                <a:spcPct val="90000"/>
              </a:lnSpc>
              <a:spcBef>
                <a:spcPts val="500"/>
              </a:spcBef>
              <a:spcAft>
                <a:spcPts val="0"/>
              </a:spcAft>
              <a:buClr>
                <a:srgbClr val="535352"/>
              </a:buClr>
              <a:buSzPts val="1800"/>
              <a:buChar char="•"/>
              <a:defRPr>
                <a:solidFill>
                  <a:srgbClr val="535352"/>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79732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with Default Logos">
  <p:cSld name="Blank with Default Logos">
    <p:spTree>
      <p:nvGrpSpPr>
        <p:cNvPr id="1" name="Shape 99"/>
        <p:cNvGrpSpPr/>
        <p:nvPr/>
      </p:nvGrpSpPr>
      <p:grpSpPr>
        <a:xfrm>
          <a:off x="0" y="0"/>
          <a:ext cx="0" cy="0"/>
          <a:chOff x="0" y="0"/>
          <a:chExt cx="0" cy="0"/>
        </a:xfrm>
      </p:grpSpPr>
      <p:sp>
        <p:nvSpPr>
          <p:cNvPr id="101" name="Google Shape;101;p80"/>
          <p:cNvSpPr txBox="1">
            <a:spLocks noGrp="1"/>
          </p:cNvSpPr>
          <p:nvPr>
            <p:ph type="title"/>
          </p:nvPr>
        </p:nvSpPr>
        <p:spPr>
          <a:xfrm>
            <a:off x="623148" y="445197"/>
            <a:ext cx="10959253" cy="9724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3600"/>
              <a:buFont typeface="Calibri"/>
              <a:buNone/>
              <a:defRPr sz="3600">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80"/>
          <p:cNvSpPr txBox="1">
            <a:spLocks noGrp="1"/>
          </p:cNvSpPr>
          <p:nvPr>
            <p:ph type="body" idx="1"/>
          </p:nvPr>
        </p:nvSpPr>
        <p:spPr>
          <a:xfrm>
            <a:off x="623148" y="1767845"/>
            <a:ext cx="10959253" cy="4176851"/>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Font typeface="Arial"/>
              <a:buChar char="•"/>
              <a:defRPr sz="2800" b="0">
                <a:solidFill>
                  <a:srgbClr val="535352"/>
                </a:solidFill>
                <a:latin typeface="Calibri"/>
                <a:ea typeface="Calibri"/>
                <a:cs typeface="Calibri"/>
                <a:sym typeface="Calibri"/>
              </a:defRPr>
            </a:lvl1pPr>
            <a:lvl2pPr marL="914400" lvl="1" indent="-381000" algn="l">
              <a:lnSpc>
                <a:spcPct val="90000"/>
              </a:lnSpc>
              <a:spcBef>
                <a:spcPts val="500"/>
              </a:spcBef>
              <a:spcAft>
                <a:spcPts val="0"/>
              </a:spcAft>
              <a:buClr>
                <a:srgbClr val="535352"/>
              </a:buClr>
              <a:buSzPts val="2400"/>
              <a:buChar char="•"/>
              <a:defRPr>
                <a:solidFill>
                  <a:srgbClr val="535352"/>
                </a:solidFill>
                <a:latin typeface="Calibri"/>
                <a:ea typeface="Calibri"/>
                <a:cs typeface="Calibri"/>
                <a:sym typeface="Calibri"/>
              </a:defRPr>
            </a:lvl2pPr>
            <a:lvl3pPr marL="1371600" lvl="2" indent="-334010" algn="l">
              <a:lnSpc>
                <a:spcPct val="90000"/>
              </a:lnSpc>
              <a:spcBef>
                <a:spcPts val="500"/>
              </a:spcBef>
              <a:spcAft>
                <a:spcPts val="0"/>
              </a:spcAft>
              <a:buClr>
                <a:srgbClr val="535352"/>
              </a:buClr>
              <a:buSzPts val="1660"/>
              <a:buFont typeface="Courier New"/>
              <a:buChar char="o"/>
              <a:defRPr>
                <a:solidFill>
                  <a:srgbClr val="535352"/>
                </a:solidFill>
                <a:latin typeface="Calibri"/>
                <a:ea typeface="Calibri"/>
                <a:cs typeface="Calibri"/>
                <a:sym typeface="Calibri"/>
              </a:defRPr>
            </a:lvl3pPr>
            <a:lvl4pPr marL="1828800" lvl="3" indent="-342900" algn="l">
              <a:lnSpc>
                <a:spcPct val="90000"/>
              </a:lnSpc>
              <a:spcBef>
                <a:spcPts val="500"/>
              </a:spcBef>
              <a:spcAft>
                <a:spcPts val="0"/>
              </a:spcAft>
              <a:buClr>
                <a:srgbClr val="535352"/>
              </a:buClr>
              <a:buSzPts val="1800"/>
              <a:buChar char="•"/>
              <a:defRPr>
                <a:solidFill>
                  <a:srgbClr val="535352"/>
                </a:solidFill>
                <a:latin typeface="Calibri"/>
                <a:ea typeface="Calibri"/>
                <a:cs typeface="Calibri"/>
                <a:sym typeface="Calibri"/>
              </a:defRPr>
            </a:lvl4pPr>
            <a:lvl5pPr marL="2286000" lvl="4" indent="-342900" algn="l">
              <a:lnSpc>
                <a:spcPct val="90000"/>
              </a:lnSpc>
              <a:spcBef>
                <a:spcPts val="500"/>
              </a:spcBef>
              <a:spcAft>
                <a:spcPts val="0"/>
              </a:spcAft>
              <a:buClr>
                <a:srgbClr val="535352"/>
              </a:buClr>
              <a:buSzPts val="1800"/>
              <a:buChar char="•"/>
              <a:defRPr>
                <a:solidFill>
                  <a:srgbClr val="535352"/>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1107566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7"/>
        <p:cNvGrpSpPr/>
        <p:nvPr/>
      </p:nvGrpSpPr>
      <p:grpSpPr>
        <a:xfrm>
          <a:off x="0" y="0"/>
          <a:ext cx="0" cy="0"/>
          <a:chOff x="0" y="0"/>
          <a:chExt cx="0" cy="0"/>
        </a:xfrm>
      </p:grpSpPr>
      <p:sp>
        <p:nvSpPr>
          <p:cNvPr id="108" name="Google Shape;108;p8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8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0" name="Google Shape;110;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34162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SectionDivider">
  <p:cSld name="2_SectionDivider">
    <p:spTree>
      <p:nvGrpSpPr>
        <p:cNvPr id="1" name="Shape 27"/>
        <p:cNvGrpSpPr/>
        <p:nvPr/>
      </p:nvGrpSpPr>
      <p:grpSpPr>
        <a:xfrm>
          <a:off x="0" y="0"/>
          <a:ext cx="0" cy="0"/>
          <a:chOff x="0" y="0"/>
          <a:chExt cx="0" cy="0"/>
        </a:xfrm>
      </p:grpSpPr>
      <p:sp>
        <p:nvSpPr>
          <p:cNvPr id="28" name="Google Shape;28;p77"/>
          <p:cNvSpPr>
            <a:spLocks noGrp="1"/>
          </p:cNvSpPr>
          <p:nvPr>
            <p:ph type="pic" idx="2"/>
          </p:nvPr>
        </p:nvSpPr>
        <p:spPr>
          <a:xfrm>
            <a:off x="4703416" y="0"/>
            <a:ext cx="7488584" cy="3771411"/>
          </a:xfrm>
          <a:prstGeom prst="rect">
            <a:avLst/>
          </a:prstGeom>
          <a:solidFill>
            <a:srgbClr val="10254D"/>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rgbClr val="577F9F"/>
              </a:buClr>
              <a:buSzPts val="1200"/>
              <a:buFont typeface="Arial"/>
              <a:buNone/>
              <a:defRPr sz="1200" b="1" i="0" u="none" strike="noStrike" cap="none">
                <a:solidFill>
                  <a:srgbClr val="577F9F"/>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9" name="Google Shape;29;p7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5616" y="5860"/>
            <a:ext cx="3987800" cy="3765551"/>
          </a:xfrm>
          <a:prstGeom prst="rect">
            <a:avLst/>
          </a:prstGeom>
          <a:noFill/>
          <a:ln>
            <a:noFill/>
          </a:ln>
        </p:spPr>
      </p:pic>
      <p:sp>
        <p:nvSpPr>
          <p:cNvPr id="30" name="Google Shape;30;p77"/>
          <p:cNvSpPr/>
          <p:nvPr/>
        </p:nvSpPr>
        <p:spPr>
          <a:xfrm>
            <a:off x="-1" y="-1"/>
            <a:ext cx="715617" cy="3771412"/>
          </a:xfrm>
          <a:prstGeom prst="rect">
            <a:avLst/>
          </a:prstGeom>
          <a:solidFill>
            <a:srgbClr val="E733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1" name="Google Shape;31;p77"/>
          <p:cNvSpPr/>
          <p:nvPr/>
        </p:nvSpPr>
        <p:spPr>
          <a:xfrm>
            <a:off x="0" y="3771411"/>
            <a:ext cx="12192000" cy="3147204"/>
          </a:xfrm>
          <a:prstGeom prst="rect">
            <a:avLst/>
          </a:prstGeom>
          <a:solidFill>
            <a:srgbClr val="44618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2" name="Google Shape;32;p77"/>
          <p:cNvSpPr/>
          <p:nvPr/>
        </p:nvSpPr>
        <p:spPr>
          <a:xfrm>
            <a:off x="1486861" y="4433867"/>
            <a:ext cx="3243805" cy="75358"/>
          </a:xfrm>
          <a:prstGeom prst="rect">
            <a:avLst/>
          </a:prstGeom>
          <a:solidFill>
            <a:srgbClr val="1125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3" name="Google Shape;33;p77"/>
          <p:cNvSpPr txBox="1">
            <a:spLocks noGrp="1"/>
          </p:cNvSpPr>
          <p:nvPr>
            <p:ph type="title"/>
          </p:nvPr>
        </p:nvSpPr>
        <p:spPr>
          <a:xfrm>
            <a:off x="1366897" y="4752477"/>
            <a:ext cx="981760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Arial"/>
              <a:buNone/>
              <a:defRPr sz="360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5_HighlightContent ">
  <p:cSld name="5_HighlightContent ">
    <p:spTree>
      <p:nvGrpSpPr>
        <p:cNvPr id="1" name="Shape 34"/>
        <p:cNvGrpSpPr/>
        <p:nvPr/>
      </p:nvGrpSpPr>
      <p:grpSpPr>
        <a:xfrm>
          <a:off x="0" y="0"/>
          <a:ext cx="0" cy="0"/>
          <a:chOff x="0" y="0"/>
          <a:chExt cx="0" cy="0"/>
        </a:xfrm>
      </p:grpSpPr>
      <p:sp>
        <p:nvSpPr>
          <p:cNvPr id="35" name="Google Shape;35;p83"/>
          <p:cNvSpPr/>
          <p:nvPr/>
        </p:nvSpPr>
        <p:spPr>
          <a:xfrm>
            <a:off x="0" y="0"/>
            <a:ext cx="12192000" cy="6858000"/>
          </a:xfrm>
          <a:prstGeom prst="rect">
            <a:avLst/>
          </a:prstGeom>
          <a:solidFill>
            <a:srgbClr val="577F9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6" name="Google Shape;36;p83"/>
          <p:cNvSpPr txBox="1">
            <a:spLocks noGrp="1"/>
          </p:cNvSpPr>
          <p:nvPr>
            <p:ph type="body" idx="1"/>
          </p:nvPr>
        </p:nvSpPr>
        <p:spPr>
          <a:xfrm>
            <a:off x="6457244" y="774443"/>
            <a:ext cx="5131075" cy="571949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200"/>
              </a:spcBef>
              <a:spcAft>
                <a:spcPts val="0"/>
              </a:spcAft>
              <a:buClr>
                <a:srgbClr val="DEEBF7"/>
              </a:buClr>
              <a:buSzPts val="2800"/>
              <a:buFont typeface="Arial"/>
              <a:buChar char="•"/>
              <a:defRPr sz="2800" b="0" i="0">
                <a:solidFill>
                  <a:srgbClr val="DEEBF7"/>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83"/>
          <p:cNvSpPr txBox="1">
            <a:spLocks noGrp="1"/>
          </p:cNvSpPr>
          <p:nvPr>
            <p:ph type="title"/>
          </p:nvPr>
        </p:nvSpPr>
        <p:spPr>
          <a:xfrm>
            <a:off x="475842" y="3094810"/>
            <a:ext cx="4612871" cy="1273432"/>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DEEBF7"/>
              </a:buClr>
              <a:buSzPts val="3600"/>
              <a:buFont typeface="Arial"/>
              <a:buNone/>
              <a:defRPr sz="3600" b="1" i="0">
                <a:solidFill>
                  <a:srgbClr val="DEEBF7"/>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83"/>
          <p:cNvSpPr/>
          <p:nvPr/>
        </p:nvSpPr>
        <p:spPr>
          <a:xfrm>
            <a:off x="0" y="6790531"/>
            <a:ext cx="12192000" cy="69448"/>
          </a:xfrm>
          <a:prstGeom prst="rect">
            <a:avLst/>
          </a:prstGeom>
          <a:solidFill>
            <a:srgbClr val="E734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39" name="Google Shape;39;p83"/>
          <p:cNvPicPr preferRelativeResize="0"/>
          <p:nvPr/>
        </p:nvPicPr>
        <p:blipFill rotWithShape="1">
          <a:blip r:embed="rId2" cstate="email">
            <a:alphaModFix amt="14000"/>
            <a:extLst>
              <a:ext uri="{28A0092B-C50C-407E-A947-70E740481C1C}">
                <a14:useLocalDpi xmlns:a14="http://schemas.microsoft.com/office/drawing/2010/main"/>
              </a:ext>
            </a:extLst>
          </a:blip>
          <a:srcRect/>
          <a:stretch/>
        </p:blipFill>
        <p:spPr>
          <a:xfrm rot="10800000">
            <a:off x="0" y="-20736"/>
            <a:ext cx="3273461" cy="289500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Title-Content_wGraphic">
  <p:cSld name="3_Title-Content_wGraphic">
    <p:spTree>
      <p:nvGrpSpPr>
        <p:cNvPr id="1" name="Shape 40"/>
        <p:cNvGrpSpPr/>
        <p:nvPr/>
      </p:nvGrpSpPr>
      <p:grpSpPr>
        <a:xfrm>
          <a:off x="0" y="0"/>
          <a:ext cx="0" cy="0"/>
          <a:chOff x="0" y="0"/>
          <a:chExt cx="0" cy="0"/>
        </a:xfrm>
      </p:grpSpPr>
      <p:sp>
        <p:nvSpPr>
          <p:cNvPr id="41" name="Google Shape;41;p103"/>
          <p:cNvSpPr/>
          <p:nvPr/>
        </p:nvSpPr>
        <p:spPr>
          <a:xfrm>
            <a:off x="0" y="0"/>
            <a:ext cx="12192000" cy="6858000"/>
          </a:xfrm>
          <a:prstGeom prst="rect">
            <a:avLst/>
          </a:prstGeom>
          <a:solidFill>
            <a:srgbClr val="DEEB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2" name="Google Shape;42;p103"/>
          <p:cNvSpPr/>
          <p:nvPr/>
        </p:nvSpPr>
        <p:spPr>
          <a:xfrm>
            <a:off x="0" y="6790531"/>
            <a:ext cx="12192000" cy="69448"/>
          </a:xfrm>
          <a:prstGeom prst="rect">
            <a:avLst/>
          </a:prstGeom>
          <a:solidFill>
            <a:srgbClr val="E734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3" name="Google Shape;43;p103"/>
          <p:cNvSpPr txBox="1">
            <a:spLocks noGrp="1"/>
          </p:cNvSpPr>
          <p:nvPr>
            <p:ph type="title"/>
          </p:nvPr>
        </p:nvSpPr>
        <p:spPr>
          <a:xfrm>
            <a:off x="838200" y="588494"/>
            <a:ext cx="8543925" cy="80003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77F9F"/>
              </a:buClr>
              <a:buSzPts val="3600"/>
              <a:buFont typeface="Arial"/>
              <a:buNone/>
              <a:defRPr sz="3600" b="1" i="0">
                <a:solidFill>
                  <a:srgbClr val="577F9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03"/>
          <p:cNvSpPr txBox="1">
            <a:spLocks noGrp="1"/>
          </p:cNvSpPr>
          <p:nvPr>
            <p:ph type="body" idx="1"/>
          </p:nvPr>
        </p:nvSpPr>
        <p:spPr>
          <a:xfrm>
            <a:off x="838200" y="1636730"/>
            <a:ext cx="8543925" cy="4932746"/>
          </a:xfrm>
          <a:prstGeom prst="rect">
            <a:avLst/>
          </a:prstGeom>
          <a:noFill/>
          <a:ln>
            <a:noFill/>
          </a:ln>
        </p:spPr>
        <p:txBody>
          <a:bodyPr spcFirstLastPara="1" wrap="square" lIns="91425" tIns="45700" rIns="91425" bIns="45700" anchor="t" anchorCtr="0">
            <a:noAutofit/>
          </a:bodyPr>
          <a:lstStyle>
            <a:lvl1pPr marL="457200" lvl="0" indent="-406400" algn="l">
              <a:lnSpc>
                <a:spcPct val="95000"/>
              </a:lnSpc>
              <a:spcBef>
                <a:spcPts val="1800"/>
              </a:spcBef>
              <a:spcAft>
                <a:spcPts val="0"/>
              </a:spcAft>
              <a:buClr>
                <a:srgbClr val="E73439"/>
              </a:buClr>
              <a:buSzPts val="2800"/>
              <a:buChar char="•"/>
              <a:defRPr b="0" i="0">
                <a:solidFill>
                  <a:srgbClr val="262626"/>
                </a:solidFill>
                <a:latin typeface="Arial"/>
                <a:ea typeface="Arial"/>
                <a:cs typeface="Arial"/>
                <a:sym typeface="Arial"/>
              </a:defRPr>
            </a:lvl1pPr>
            <a:lvl2pPr marL="914400" lvl="1" indent="-381000" algn="l">
              <a:lnSpc>
                <a:spcPct val="95000"/>
              </a:lnSpc>
              <a:spcBef>
                <a:spcPts val="500"/>
              </a:spcBef>
              <a:spcAft>
                <a:spcPts val="0"/>
              </a:spcAft>
              <a:buClr>
                <a:srgbClr val="E73439"/>
              </a:buClr>
              <a:buSzPts val="2400"/>
              <a:buFont typeface="Arial"/>
              <a:buChar char="–"/>
              <a:defRPr b="0" i="0">
                <a:solidFill>
                  <a:srgbClr val="262626"/>
                </a:solidFill>
                <a:latin typeface="Arial"/>
                <a:ea typeface="Arial"/>
                <a:cs typeface="Arial"/>
                <a:sym typeface="Arial"/>
              </a:defRPr>
            </a:lvl2pPr>
            <a:lvl3pPr marL="1371600" lvl="2" indent="-355600" algn="l">
              <a:lnSpc>
                <a:spcPct val="95000"/>
              </a:lnSpc>
              <a:spcBef>
                <a:spcPts val="500"/>
              </a:spcBef>
              <a:spcAft>
                <a:spcPts val="0"/>
              </a:spcAft>
              <a:buClr>
                <a:srgbClr val="E73439"/>
              </a:buClr>
              <a:buSzPts val="2000"/>
              <a:buFont typeface="Calibri"/>
              <a:buChar char="‐"/>
              <a:defRPr b="0" i="0">
                <a:solidFill>
                  <a:srgbClr val="262626"/>
                </a:solidFill>
                <a:latin typeface="Arial"/>
                <a:ea typeface="Arial"/>
                <a:cs typeface="Arial"/>
                <a:sym typeface="Arial"/>
              </a:defRPr>
            </a:lvl3pPr>
            <a:lvl4pPr marL="1828800" lvl="3" indent="-342900" algn="l">
              <a:lnSpc>
                <a:spcPct val="90000"/>
              </a:lnSpc>
              <a:spcBef>
                <a:spcPts val="500"/>
              </a:spcBef>
              <a:spcAft>
                <a:spcPts val="0"/>
              </a:spcAft>
              <a:buClr>
                <a:srgbClr val="E73439"/>
              </a:buClr>
              <a:buSzPts val="1800"/>
              <a:buFont typeface="Arial"/>
              <a:buChar char="–"/>
              <a:defRPr b="0" i="0">
                <a:solidFill>
                  <a:srgbClr val="262626"/>
                </a:solidFill>
                <a:latin typeface="Arial"/>
                <a:ea typeface="Arial"/>
                <a:cs typeface="Arial"/>
                <a:sym typeface="Arial"/>
              </a:defRPr>
            </a:lvl4pPr>
            <a:lvl5pPr marL="2286000" lvl="4" indent="-342900" algn="l">
              <a:lnSpc>
                <a:spcPct val="90000"/>
              </a:lnSpc>
              <a:spcBef>
                <a:spcPts val="500"/>
              </a:spcBef>
              <a:spcAft>
                <a:spcPts val="0"/>
              </a:spcAft>
              <a:buClr>
                <a:srgbClr val="E73439"/>
              </a:buClr>
              <a:buSzPts val="1800"/>
              <a:buFont typeface="Arial"/>
              <a:buChar char="–"/>
              <a:defRPr b="0" i="0">
                <a:solidFill>
                  <a:srgbClr val="262626"/>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45" name="Google Shape;45;p103"/>
          <p:cNvPicPr preferRelativeResize="0"/>
          <p:nvPr/>
        </p:nvPicPr>
        <p:blipFill rotWithShape="1">
          <a:blip r:embed="rId2" cstate="email">
            <a:alphaModFix amt="40000"/>
            <a:extLst>
              <a:ext uri="{28A0092B-C50C-407E-A947-70E740481C1C}">
                <a14:useLocalDpi xmlns:a14="http://schemas.microsoft.com/office/drawing/2010/main"/>
              </a:ext>
            </a:extLst>
          </a:blip>
          <a:srcRect l="-874" t="-8272"/>
          <a:stretch/>
        </p:blipFill>
        <p:spPr>
          <a:xfrm rot="-5400000">
            <a:off x="8592039" y="20567"/>
            <a:ext cx="3608226" cy="359169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Title-Content_Plain">
  <p:cSld name="4_Title-Content_Plain">
    <p:spTree>
      <p:nvGrpSpPr>
        <p:cNvPr id="1" name="Shape 46"/>
        <p:cNvGrpSpPr/>
        <p:nvPr/>
      </p:nvGrpSpPr>
      <p:grpSpPr>
        <a:xfrm>
          <a:off x="0" y="0"/>
          <a:ext cx="0" cy="0"/>
          <a:chOff x="0" y="0"/>
          <a:chExt cx="0" cy="0"/>
        </a:xfrm>
      </p:grpSpPr>
      <p:sp>
        <p:nvSpPr>
          <p:cNvPr id="47" name="Google Shape;47;p104"/>
          <p:cNvSpPr/>
          <p:nvPr/>
        </p:nvSpPr>
        <p:spPr>
          <a:xfrm>
            <a:off x="0" y="0"/>
            <a:ext cx="12192000" cy="6858000"/>
          </a:xfrm>
          <a:prstGeom prst="rect">
            <a:avLst/>
          </a:prstGeom>
          <a:solidFill>
            <a:srgbClr val="DEEB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8" name="Google Shape;48;p104"/>
          <p:cNvSpPr/>
          <p:nvPr/>
        </p:nvSpPr>
        <p:spPr>
          <a:xfrm>
            <a:off x="0" y="6790531"/>
            <a:ext cx="12192000" cy="69448"/>
          </a:xfrm>
          <a:prstGeom prst="rect">
            <a:avLst/>
          </a:prstGeom>
          <a:solidFill>
            <a:srgbClr val="E734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9" name="Google Shape;49;p104"/>
          <p:cNvSpPr txBox="1">
            <a:spLocks noGrp="1"/>
          </p:cNvSpPr>
          <p:nvPr>
            <p:ph type="title"/>
          </p:nvPr>
        </p:nvSpPr>
        <p:spPr>
          <a:xfrm>
            <a:off x="838200" y="588494"/>
            <a:ext cx="10515600" cy="80003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77F9F"/>
              </a:buClr>
              <a:buSzPts val="3600"/>
              <a:buFont typeface="Arial"/>
              <a:buNone/>
              <a:defRPr sz="3600" b="1" i="0">
                <a:solidFill>
                  <a:srgbClr val="577F9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104"/>
          <p:cNvSpPr txBox="1">
            <a:spLocks noGrp="1"/>
          </p:cNvSpPr>
          <p:nvPr>
            <p:ph type="body" idx="1"/>
          </p:nvPr>
        </p:nvSpPr>
        <p:spPr>
          <a:xfrm>
            <a:off x="838200" y="1636730"/>
            <a:ext cx="10515600" cy="4932746"/>
          </a:xfrm>
          <a:prstGeom prst="rect">
            <a:avLst/>
          </a:prstGeom>
          <a:noFill/>
          <a:ln>
            <a:noFill/>
          </a:ln>
        </p:spPr>
        <p:txBody>
          <a:bodyPr spcFirstLastPara="1" wrap="square" lIns="91425" tIns="45700" rIns="91425" bIns="45700" anchor="t" anchorCtr="0">
            <a:noAutofit/>
          </a:bodyPr>
          <a:lstStyle>
            <a:lvl1pPr marL="457200" lvl="0" indent="-406400" algn="l">
              <a:lnSpc>
                <a:spcPct val="95000"/>
              </a:lnSpc>
              <a:spcBef>
                <a:spcPts val="1800"/>
              </a:spcBef>
              <a:spcAft>
                <a:spcPts val="0"/>
              </a:spcAft>
              <a:buClr>
                <a:srgbClr val="E73439"/>
              </a:buClr>
              <a:buSzPts val="2800"/>
              <a:buChar char="•"/>
              <a:defRPr b="0" i="0">
                <a:solidFill>
                  <a:srgbClr val="262626"/>
                </a:solidFill>
                <a:latin typeface="Arial"/>
                <a:ea typeface="Arial"/>
                <a:cs typeface="Arial"/>
                <a:sym typeface="Arial"/>
              </a:defRPr>
            </a:lvl1pPr>
            <a:lvl2pPr marL="914400" lvl="1" indent="-381000" algn="l">
              <a:lnSpc>
                <a:spcPct val="95000"/>
              </a:lnSpc>
              <a:spcBef>
                <a:spcPts val="500"/>
              </a:spcBef>
              <a:spcAft>
                <a:spcPts val="0"/>
              </a:spcAft>
              <a:buClr>
                <a:srgbClr val="E73439"/>
              </a:buClr>
              <a:buSzPts val="2400"/>
              <a:buFont typeface="Arial"/>
              <a:buChar char="–"/>
              <a:defRPr b="0" i="0">
                <a:solidFill>
                  <a:srgbClr val="262626"/>
                </a:solidFill>
                <a:latin typeface="Arial"/>
                <a:ea typeface="Arial"/>
                <a:cs typeface="Arial"/>
                <a:sym typeface="Arial"/>
              </a:defRPr>
            </a:lvl2pPr>
            <a:lvl3pPr marL="1371600" lvl="2" indent="-355600" algn="l">
              <a:lnSpc>
                <a:spcPct val="95000"/>
              </a:lnSpc>
              <a:spcBef>
                <a:spcPts val="500"/>
              </a:spcBef>
              <a:spcAft>
                <a:spcPts val="0"/>
              </a:spcAft>
              <a:buClr>
                <a:srgbClr val="E73439"/>
              </a:buClr>
              <a:buSzPts val="2000"/>
              <a:buFont typeface="Calibri"/>
              <a:buChar char="‐"/>
              <a:defRPr b="0" i="0">
                <a:solidFill>
                  <a:srgbClr val="262626"/>
                </a:solidFill>
                <a:latin typeface="Arial"/>
                <a:ea typeface="Arial"/>
                <a:cs typeface="Arial"/>
                <a:sym typeface="Arial"/>
              </a:defRPr>
            </a:lvl3pPr>
            <a:lvl4pPr marL="1828800" lvl="3" indent="-342900" algn="l">
              <a:lnSpc>
                <a:spcPct val="90000"/>
              </a:lnSpc>
              <a:spcBef>
                <a:spcPts val="500"/>
              </a:spcBef>
              <a:spcAft>
                <a:spcPts val="0"/>
              </a:spcAft>
              <a:buClr>
                <a:srgbClr val="E73439"/>
              </a:buClr>
              <a:buSzPts val="1800"/>
              <a:buFont typeface="Arial"/>
              <a:buChar char="–"/>
              <a:defRPr b="0" i="0">
                <a:solidFill>
                  <a:srgbClr val="262626"/>
                </a:solidFill>
                <a:latin typeface="Arial"/>
                <a:ea typeface="Arial"/>
                <a:cs typeface="Arial"/>
                <a:sym typeface="Arial"/>
              </a:defRPr>
            </a:lvl4pPr>
            <a:lvl5pPr marL="2286000" lvl="4" indent="-342900" algn="l">
              <a:lnSpc>
                <a:spcPct val="90000"/>
              </a:lnSpc>
              <a:spcBef>
                <a:spcPts val="500"/>
              </a:spcBef>
              <a:spcAft>
                <a:spcPts val="0"/>
              </a:spcAft>
              <a:buClr>
                <a:srgbClr val="E73439"/>
              </a:buClr>
              <a:buSzPts val="1800"/>
              <a:buFont typeface="Arial"/>
              <a:buChar char="–"/>
              <a:defRPr b="0" i="0">
                <a:solidFill>
                  <a:srgbClr val="262626"/>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_CustomLayout" userDrawn="1">
  <p:cSld name="6_CustomLayout">
    <p:spTree>
      <p:nvGrpSpPr>
        <p:cNvPr id="1" name="Shape 51"/>
        <p:cNvGrpSpPr/>
        <p:nvPr/>
      </p:nvGrpSpPr>
      <p:grpSpPr>
        <a:xfrm>
          <a:off x="0" y="0"/>
          <a:ext cx="0" cy="0"/>
          <a:chOff x="0" y="0"/>
          <a:chExt cx="0" cy="0"/>
        </a:xfrm>
      </p:grpSpPr>
      <p:sp>
        <p:nvSpPr>
          <p:cNvPr id="52" name="Google Shape;52;p105"/>
          <p:cNvSpPr/>
          <p:nvPr/>
        </p:nvSpPr>
        <p:spPr>
          <a:xfrm>
            <a:off x="0" y="6790531"/>
            <a:ext cx="12192000" cy="69448"/>
          </a:xfrm>
          <a:prstGeom prst="rect">
            <a:avLst/>
          </a:prstGeom>
          <a:solidFill>
            <a:srgbClr val="E734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3" name="Google Shape;53;p105"/>
          <p:cNvSpPr txBox="1">
            <a:spLocks noGrp="1"/>
          </p:cNvSpPr>
          <p:nvPr>
            <p:ph type="title"/>
          </p:nvPr>
        </p:nvSpPr>
        <p:spPr>
          <a:xfrm>
            <a:off x="838200" y="588494"/>
            <a:ext cx="10515600" cy="80003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77F9F"/>
              </a:buClr>
              <a:buSzPts val="3600"/>
              <a:buFont typeface="Arial"/>
              <a:buNone/>
              <a:defRPr sz="3600" b="1" i="0">
                <a:solidFill>
                  <a:srgbClr val="577F9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 name="Google Shape;44;p103">
            <a:extLst>
              <a:ext uri="{FF2B5EF4-FFF2-40B4-BE49-F238E27FC236}">
                <a16:creationId xmlns:a16="http://schemas.microsoft.com/office/drawing/2014/main" id="{98C25761-B350-472A-9AAC-AC57CCD2836B}"/>
              </a:ext>
            </a:extLst>
          </p:cNvPr>
          <p:cNvSpPr txBox="1">
            <a:spLocks noGrp="1"/>
          </p:cNvSpPr>
          <p:nvPr>
            <p:ph type="body" idx="1"/>
          </p:nvPr>
        </p:nvSpPr>
        <p:spPr>
          <a:xfrm>
            <a:off x="838200" y="1636730"/>
            <a:ext cx="8543925" cy="4932746"/>
          </a:xfrm>
          <a:prstGeom prst="rect">
            <a:avLst/>
          </a:prstGeom>
          <a:noFill/>
          <a:ln>
            <a:noFill/>
          </a:ln>
        </p:spPr>
        <p:txBody>
          <a:bodyPr spcFirstLastPara="1" wrap="square" lIns="91425" tIns="45700" rIns="91425" bIns="45700" anchor="t" anchorCtr="0">
            <a:noAutofit/>
          </a:bodyPr>
          <a:lstStyle>
            <a:lvl1pPr marL="457200" lvl="0" indent="-406400" algn="l">
              <a:lnSpc>
                <a:spcPct val="95000"/>
              </a:lnSpc>
              <a:spcBef>
                <a:spcPts val="1800"/>
              </a:spcBef>
              <a:spcAft>
                <a:spcPts val="0"/>
              </a:spcAft>
              <a:buClr>
                <a:srgbClr val="E73439"/>
              </a:buClr>
              <a:buSzPts val="2800"/>
              <a:buChar char="•"/>
              <a:defRPr b="0" i="0">
                <a:solidFill>
                  <a:srgbClr val="262626"/>
                </a:solidFill>
                <a:latin typeface="Arial"/>
                <a:ea typeface="Arial"/>
                <a:cs typeface="Arial"/>
                <a:sym typeface="Arial"/>
              </a:defRPr>
            </a:lvl1pPr>
            <a:lvl2pPr marL="914400" lvl="1" indent="-381000" algn="l">
              <a:lnSpc>
                <a:spcPct val="95000"/>
              </a:lnSpc>
              <a:spcBef>
                <a:spcPts val="500"/>
              </a:spcBef>
              <a:spcAft>
                <a:spcPts val="0"/>
              </a:spcAft>
              <a:buClr>
                <a:srgbClr val="E73439"/>
              </a:buClr>
              <a:buSzPts val="2400"/>
              <a:buFont typeface="Arial"/>
              <a:buChar char="–"/>
              <a:defRPr b="0" i="0">
                <a:solidFill>
                  <a:srgbClr val="262626"/>
                </a:solidFill>
                <a:latin typeface="Arial"/>
                <a:ea typeface="Arial"/>
                <a:cs typeface="Arial"/>
                <a:sym typeface="Arial"/>
              </a:defRPr>
            </a:lvl2pPr>
            <a:lvl3pPr marL="1371600" lvl="2" indent="-355600" algn="l">
              <a:lnSpc>
                <a:spcPct val="95000"/>
              </a:lnSpc>
              <a:spcBef>
                <a:spcPts val="500"/>
              </a:spcBef>
              <a:spcAft>
                <a:spcPts val="0"/>
              </a:spcAft>
              <a:buClr>
                <a:srgbClr val="E73439"/>
              </a:buClr>
              <a:buSzPts val="2000"/>
              <a:buFont typeface="Calibri"/>
              <a:buChar char="‐"/>
              <a:defRPr b="0" i="0">
                <a:solidFill>
                  <a:srgbClr val="262626"/>
                </a:solidFill>
                <a:latin typeface="Arial"/>
                <a:ea typeface="Arial"/>
                <a:cs typeface="Arial"/>
                <a:sym typeface="Arial"/>
              </a:defRPr>
            </a:lvl3pPr>
            <a:lvl4pPr marL="1828800" lvl="3" indent="-342900" algn="l">
              <a:lnSpc>
                <a:spcPct val="90000"/>
              </a:lnSpc>
              <a:spcBef>
                <a:spcPts val="500"/>
              </a:spcBef>
              <a:spcAft>
                <a:spcPts val="0"/>
              </a:spcAft>
              <a:buClr>
                <a:srgbClr val="E73439"/>
              </a:buClr>
              <a:buSzPts val="1800"/>
              <a:buFont typeface="Arial"/>
              <a:buChar char="–"/>
              <a:defRPr b="0" i="0">
                <a:solidFill>
                  <a:srgbClr val="262626"/>
                </a:solidFill>
                <a:latin typeface="Arial"/>
                <a:ea typeface="Arial"/>
                <a:cs typeface="Arial"/>
                <a:sym typeface="Arial"/>
              </a:defRPr>
            </a:lvl4pPr>
            <a:lvl5pPr marL="2286000" lvl="4" indent="-342900" algn="l">
              <a:lnSpc>
                <a:spcPct val="90000"/>
              </a:lnSpc>
              <a:spcBef>
                <a:spcPts val="500"/>
              </a:spcBef>
              <a:spcAft>
                <a:spcPts val="0"/>
              </a:spcAft>
              <a:buClr>
                <a:srgbClr val="E73439"/>
              </a:buClr>
              <a:buSzPts val="1800"/>
              <a:buFont typeface="Arial"/>
              <a:buChar char="–"/>
              <a:defRPr b="0" i="0">
                <a:solidFill>
                  <a:srgbClr val="262626"/>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7_SpecialContent">
  <p:cSld name="7_SpecialContent">
    <p:spTree>
      <p:nvGrpSpPr>
        <p:cNvPr id="1" name="Shape 54"/>
        <p:cNvGrpSpPr/>
        <p:nvPr/>
      </p:nvGrpSpPr>
      <p:grpSpPr>
        <a:xfrm>
          <a:off x="0" y="0"/>
          <a:ext cx="0" cy="0"/>
          <a:chOff x="0" y="0"/>
          <a:chExt cx="0" cy="0"/>
        </a:xfrm>
      </p:grpSpPr>
      <p:sp>
        <p:nvSpPr>
          <p:cNvPr id="55" name="Google Shape;55;p106"/>
          <p:cNvSpPr/>
          <p:nvPr/>
        </p:nvSpPr>
        <p:spPr>
          <a:xfrm>
            <a:off x="4058856" y="-1"/>
            <a:ext cx="8133144" cy="6859980"/>
          </a:xfrm>
          <a:prstGeom prst="rect">
            <a:avLst/>
          </a:prstGeom>
          <a:solidFill>
            <a:srgbClr val="DEEB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6" name="Google Shape;56;p106"/>
          <p:cNvSpPr txBox="1">
            <a:spLocks noGrp="1"/>
          </p:cNvSpPr>
          <p:nvPr>
            <p:ph type="title"/>
          </p:nvPr>
        </p:nvSpPr>
        <p:spPr>
          <a:xfrm>
            <a:off x="4844073" y="597274"/>
            <a:ext cx="6430703" cy="9747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77F9F"/>
              </a:buClr>
              <a:buSzPts val="3600"/>
              <a:buFont typeface="Arial"/>
              <a:buNone/>
              <a:defRPr sz="3600" b="1" i="0">
                <a:solidFill>
                  <a:srgbClr val="577F9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106"/>
          <p:cNvSpPr>
            <a:spLocks noGrp="1"/>
          </p:cNvSpPr>
          <p:nvPr>
            <p:ph type="pic" idx="2"/>
          </p:nvPr>
        </p:nvSpPr>
        <p:spPr>
          <a:xfrm>
            <a:off x="0" y="-1"/>
            <a:ext cx="4059767" cy="6858001"/>
          </a:xfrm>
          <a:prstGeom prst="rect">
            <a:avLst/>
          </a:prstGeom>
          <a:solidFill>
            <a:srgbClr val="11254D"/>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rgbClr val="577F9F"/>
              </a:buClr>
              <a:buSzPts val="1200"/>
              <a:buFont typeface="Arial"/>
              <a:buNone/>
              <a:defRPr sz="1200" b="1" i="0" u="none" strike="noStrike" cap="none">
                <a:solidFill>
                  <a:srgbClr val="577F9F"/>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8" name="Google Shape;58;p106"/>
          <p:cNvSpPr txBox="1">
            <a:spLocks noGrp="1"/>
          </p:cNvSpPr>
          <p:nvPr>
            <p:ph type="body" idx="1"/>
          </p:nvPr>
        </p:nvSpPr>
        <p:spPr>
          <a:xfrm>
            <a:off x="4844071" y="1871134"/>
            <a:ext cx="6430703" cy="462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200"/>
              </a:spcBef>
              <a:spcAft>
                <a:spcPts val="0"/>
              </a:spcAft>
              <a:buClr>
                <a:srgbClr val="E73439"/>
              </a:buClr>
              <a:buSzPts val="2800"/>
              <a:buChar char="•"/>
              <a:defRPr b="0" i="0">
                <a:solidFill>
                  <a:srgbClr val="262626"/>
                </a:solidFill>
                <a:latin typeface="Arial"/>
                <a:ea typeface="Arial"/>
                <a:cs typeface="Arial"/>
                <a:sym typeface="Arial"/>
              </a:defRPr>
            </a:lvl1pPr>
            <a:lvl2pPr marL="914400" lvl="1" indent="-381000" algn="l">
              <a:lnSpc>
                <a:spcPct val="90000"/>
              </a:lnSpc>
              <a:spcBef>
                <a:spcPts val="500"/>
              </a:spcBef>
              <a:spcAft>
                <a:spcPts val="0"/>
              </a:spcAft>
              <a:buClr>
                <a:srgbClr val="E73439"/>
              </a:buClr>
              <a:buSzPts val="2400"/>
              <a:buFont typeface="Arial"/>
              <a:buChar char="–"/>
              <a:defRPr b="0" i="0">
                <a:solidFill>
                  <a:srgbClr val="262626"/>
                </a:solidFill>
                <a:latin typeface="Arial"/>
                <a:ea typeface="Arial"/>
                <a:cs typeface="Arial"/>
                <a:sym typeface="Arial"/>
              </a:defRPr>
            </a:lvl2pPr>
            <a:lvl3pPr marL="1371600" lvl="2" indent="-355600" algn="l">
              <a:lnSpc>
                <a:spcPct val="90000"/>
              </a:lnSpc>
              <a:spcBef>
                <a:spcPts val="500"/>
              </a:spcBef>
              <a:spcAft>
                <a:spcPts val="0"/>
              </a:spcAft>
              <a:buClr>
                <a:srgbClr val="E73439"/>
              </a:buClr>
              <a:buSzPts val="2000"/>
              <a:buFont typeface="Calibri"/>
              <a:buChar char="‐"/>
              <a:defRPr b="0" i="0">
                <a:solidFill>
                  <a:srgbClr val="262626"/>
                </a:solidFill>
                <a:latin typeface="Arial"/>
                <a:ea typeface="Arial"/>
                <a:cs typeface="Arial"/>
                <a:sym typeface="Arial"/>
              </a:defRPr>
            </a:lvl3pPr>
            <a:lvl4pPr marL="1828800" lvl="3" indent="-342900" algn="l">
              <a:lnSpc>
                <a:spcPct val="90000"/>
              </a:lnSpc>
              <a:spcBef>
                <a:spcPts val="500"/>
              </a:spcBef>
              <a:spcAft>
                <a:spcPts val="0"/>
              </a:spcAft>
              <a:buClr>
                <a:srgbClr val="E73439"/>
              </a:buClr>
              <a:buSzPts val="1800"/>
              <a:buFont typeface="Arial"/>
              <a:buChar char="–"/>
              <a:defRPr b="0" i="0">
                <a:solidFill>
                  <a:srgbClr val="262626"/>
                </a:solidFill>
                <a:latin typeface="Arial"/>
                <a:ea typeface="Arial"/>
                <a:cs typeface="Arial"/>
                <a:sym typeface="Arial"/>
              </a:defRPr>
            </a:lvl4pPr>
            <a:lvl5pPr marL="2286000" lvl="4" indent="-342900" algn="l">
              <a:lnSpc>
                <a:spcPct val="90000"/>
              </a:lnSpc>
              <a:spcBef>
                <a:spcPts val="500"/>
              </a:spcBef>
              <a:spcAft>
                <a:spcPts val="0"/>
              </a:spcAft>
              <a:buClr>
                <a:srgbClr val="E73439"/>
              </a:buClr>
              <a:buSzPts val="1800"/>
              <a:buFont typeface="Arial"/>
              <a:buChar char="–"/>
              <a:defRPr b="0" i="0">
                <a:solidFill>
                  <a:srgbClr val="262626"/>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06"/>
          <p:cNvSpPr/>
          <p:nvPr/>
        </p:nvSpPr>
        <p:spPr>
          <a:xfrm>
            <a:off x="0" y="6790531"/>
            <a:ext cx="12192000" cy="69448"/>
          </a:xfrm>
          <a:prstGeom prst="rect">
            <a:avLst/>
          </a:prstGeom>
          <a:solidFill>
            <a:srgbClr val="E734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8_SpecialContent">
  <p:cSld name="8_SpecialContent">
    <p:spTree>
      <p:nvGrpSpPr>
        <p:cNvPr id="1" name="Shape 60"/>
        <p:cNvGrpSpPr/>
        <p:nvPr/>
      </p:nvGrpSpPr>
      <p:grpSpPr>
        <a:xfrm>
          <a:off x="0" y="0"/>
          <a:ext cx="0" cy="0"/>
          <a:chOff x="0" y="0"/>
          <a:chExt cx="0" cy="0"/>
        </a:xfrm>
      </p:grpSpPr>
      <p:sp>
        <p:nvSpPr>
          <p:cNvPr id="61" name="Google Shape;61;p107"/>
          <p:cNvSpPr/>
          <p:nvPr/>
        </p:nvSpPr>
        <p:spPr>
          <a:xfrm>
            <a:off x="6805" y="0"/>
            <a:ext cx="8133144" cy="6858000"/>
          </a:xfrm>
          <a:prstGeom prst="rect">
            <a:avLst/>
          </a:prstGeom>
          <a:solidFill>
            <a:srgbClr val="DEEB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2" name="Google Shape;62;p107"/>
          <p:cNvSpPr txBox="1">
            <a:spLocks noGrp="1"/>
          </p:cNvSpPr>
          <p:nvPr>
            <p:ph type="title"/>
          </p:nvPr>
        </p:nvSpPr>
        <p:spPr>
          <a:xfrm>
            <a:off x="871047" y="597274"/>
            <a:ext cx="6430703" cy="97478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77F9F"/>
              </a:buClr>
              <a:buSzPts val="3600"/>
              <a:buFont typeface="Arial"/>
              <a:buNone/>
              <a:defRPr sz="3600" b="1" i="0">
                <a:solidFill>
                  <a:srgbClr val="577F9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7"/>
          <p:cNvSpPr>
            <a:spLocks noGrp="1"/>
          </p:cNvSpPr>
          <p:nvPr>
            <p:ph type="pic" idx="2"/>
          </p:nvPr>
        </p:nvSpPr>
        <p:spPr>
          <a:xfrm>
            <a:off x="8125429" y="-1"/>
            <a:ext cx="4059767" cy="6857999"/>
          </a:xfrm>
          <a:prstGeom prst="rect">
            <a:avLst/>
          </a:prstGeom>
          <a:solidFill>
            <a:srgbClr val="11254D"/>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rgbClr val="577F9F"/>
              </a:buClr>
              <a:buSzPts val="1200"/>
              <a:buFont typeface="Arial"/>
              <a:buNone/>
              <a:defRPr sz="1200" b="1" i="0" u="none" strike="noStrike" cap="none">
                <a:solidFill>
                  <a:srgbClr val="577F9F"/>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 name="Google Shape;64;p107"/>
          <p:cNvSpPr txBox="1">
            <a:spLocks noGrp="1"/>
          </p:cNvSpPr>
          <p:nvPr>
            <p:ph type="body" idx="1"/>
          </p:nvPr>
        </p:nvSpPr>
        <p:spPr>
          <a:xfrm>
            <a:off x="871047" y="1786468"/>
            <a:ext cx="6430703" cy="470746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200"/>
              </a:spcBef>
              <a:spcAft>
                <a:spcPts val="0"/>
              </a:spcAft>
              <a:buClr>
                <a:srgbClr val="E73439"/>
              </a:buClr>
              <a:buSzPts val="2800"/>
              <a:buChar char="•"/>
              <a:defRPr b="0" i="0">
                <a:solidFill>
                  <a:srgbClr val="262626"/>
                </a:solidFill>
                <a:latin typeface="Arial"/>
                <a:ea typeface="Arial"/>
                <a:cs typeface="Arial"/>
                <a:sym typeface="Arial"/>
              </a:defRPr>
            </a:lvl1pPr>
            <a:lvl2pPr marL="914400" lvl="1" indent="-381000" algn="l">
              <a:lnSpc>
                <a:spcPct val="90000"/>
              </a:lnSpc>
              <a:spcBef>
                <a:spcPts val="500"/>
              </a:spcBef>
              <a:spcAft>
                <a:spcPts val="0"/>
              </a:spcAft>
              <a:buClr>
                <a:srgbClr val="E73439"/>
              </a:buClr>
              <a:buSzPts val="2400"/>
              <a:buFont typeface="Arial"/>
              <a:buChar char="–"/>
              <a:defRPr b="0" i="0">
                <a:solidFill>
                  <a:srgbClr val="262626"/>
                </a:solidFill>
                <a:latin typeface="Arial"/>
                <a:ea typeface="Arial"/>
                <a:cs typeface="Arial"/>
                <a:sym typeface="Arial"/>
              </a:defRPr>
            </a:lvl2pPr>
            <a:lvl3pPr marL="1371600" lvl="2" indent="-355600" algn="l">
              <a:lnSpc>
                <a:spcPct val="90000"/>
              </a:lnSpc>
              <a:spcBef>
                <a:spcPts val="500"/>
              </a:spcBef>
              <a:spcAft>
                <a:spcPts val="0"/>
              </a:spcAft>
              <a:buClr>
                <a:srgbClr val="E73439"/>
              </a:buClr>
              <a:buSzPts val="2000"/>
              <a:buFont typeface="Calibri"/>
              <a:buChar char="‐"/>
              <a:defRPr b="0" i="0">
                <a:solidFill>
                  <a:srgbClr val="262626"/>
                </a:solidFill>
                <a:latin typeface="Arial"/>
                <a:ea typeface="Arial"/>
                <a:cs typeface="Arial"/>
                <a:sym typeface="Arial"/>
              </a:defRPr>
            </a:lvl3pPr>
            <a:lvl4pPr marL="1828800" lvl="3" indent="-342900" algn="l">
              <a:lnSpc>
                <a:spcPct val="90000"/>
              </a:lnSpc>
              <a:spcBef>
                <a:spcPts val="500"/>
              </a:spcBef>
              <a:spcAft>
                <a:spcPts val="0"/>
              </a:spcAft>
              <a:buClr>
                <a:srgbClr val="E73439"/>
              </a:buClr>
              <a:buSzPts val="1800"/>
              <a:buFont typeface="Arial"/>
              <a:buChar char="–"/>
              <a:defRPr b="0" i="0">
                <a:solidFill>
                  <a:srgbClr val="262626"/>
                </a:solidFill>
                <a:latin typeface="Arial"/>
                <a:ea typeface="Arial"/>
                <a:cs typeface="Arial"/>
                <a:sym typeface="Arial"/>
              </a:defRPr>
            </a:lvl4pPr>
            <a:lvl5pPr marL="2286000" lvl="4" indent="-342900" algn="l">
              <a:lnSpc>
                <a:spcPct val="90000"/>
              </a:lnSpc>
              <a:spcBef>
                <a:spcPts val="500"/>
              </a:spcBef>
              <a:spcAft>
                <a:spcPts val="0"/>
              </a:spcAft>
              <a:buClr>
                <a:srgbClr val="E73439"/>
              </a:buClr>
              <a:buSzPts val="1800"/>
              <a:buFont typeface="Arial"/>
              <a:buChar char="–"/>
              <a:defRPr b="0" i="0">
                <a:solidFill>
                  <a:srgbClr val="262626"/>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107"/>
          <p:cNvSpPr/>
          <p:nvPr/>
        </p:nvSpPr>
        <p:spPr>
          <a:xfrm>
            <a:off x="0" y="6790531"/>
            <a:ext cx="12192000" cy="69448"/>
          </a:xfrm>
          <a:prstGeom prst="rect">
            <a:avLst/>
          </a:prstGeom>
          <a:solidFill>
            <a:srgbClr val="E734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9_SpecialContent">
  <p:cSld name="9_SpecialContent">
    <p:spTree>
      <p:nvGrpSpPr>
        <p:cNvPr id="1" name="Shape 66"/>
        <p:cNvGrpSpPr/>
        <p:nvPr/>
      </p:nvGrpSpPr>
      <p:grpSpPr>
        <a:xfrm>
          <a:off x="0" y="0"/>
          <a:ext cx="0" cy="0"/>
          <a:chOff x="0" y="0"/>
          <a:chExt cx="0" cy="0"/>
        </a:xfrm>
      </p:grpSpPr>
      <p:sp>
        <p:nvSpPr>
          <p:cNvPr id="67" name="Google Shape;67;p108"/>
          <p:cNvSpPr>
            <a:spLocks noGrp="1"/>
          </p:cNvSpPr>
          <p:nvPr>
            <p:ph type="pic" idx="2"/>
          </p:nvPr>
        </p:nvSpPr>
        <p:spPr>
          <a:xfrm>
            <a:off x="0" y="1"/>
            <a:ext cx="12192000" cy="4182533"/>
          </a:xfrm>
          <a:prstGeom prst="rect">
            <a:avLst/>
          </a:prstGeom>
          <a:solidFill>
            <a:srgbClr val="11254D"/>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rgbClr val="577F9F"/>
              </a:buClr>
              <a:buSzPts val="1200"/>
              <a:buFont typeface="Arial"/>
              <a:buNone/>
              <a:defRPr sz="1200" b="0" i="0" u="none" strike="noStrike" cap="none">
                <a:solidFill>
                  <a:srgbClr val="577F9F"/>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8" name="Google Shape;68;p108"/>
          <p:cNvSpPr txBox="1">
            <a:spLocks noGrp="1"/>
          </p:cNvSpPr>
          <p:nvPr>
            <p:ph type="body" idx="1"/>
          </p:nvPr>
        </p:nvSpPr>
        <p:spPr>
          <a:xfrm>
            <a:off x="741487" y="4521200"/>
            <a:ext cx="4046644" cy="2006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E73439"/>
              </a:buClr>
              <a:buSzPts val="2400"/>
              <a:buNone/>
              <a:defRPr sz="2400" b="1" i="0">
                <a:solidFill>
                  <a:srgbClr val="E73439"/>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08"/>
          <p:cNvSpPr txBox="1">
            <a:spLocks noGrp="1"/>
          </p:cNvSpPr>
          <p:nvPr>
            <p:ph type="body" idx="3"/>
          </p:nvPr>
        </p:nvSpPr>
        <p:spPr>
          <a:xfrm>
            <a:off x="5652656" y="4521200"/>
            <a:ext cx="5797859" cy="2006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E73439"/>
              </a:buClr>
              <a:buSzPts val="1800"/>
              <a:buChar char="•"/>
              <a:defRPr sz="1800">
                <a:solidFill>
                  <a:srgbClr val="262626"/>
                </a:solidFill>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sz="2400">
                <a:latin typeface="Arial"/>
                <a:ea typeface="Arial"/>
                <a:cs typeface="Arial"/>
                <a:sym typeface="Arial"/>
              </a:defRPr>
            </a:lvl2pPr>
            <a:lvl3pPr marL="1371600" lvl="2" indent="-381000" algn="l">
              <a:lnSpc>
                <a:spcPct val="90000"/>
              </a:lnSpc>
              <a:spcBef>
                <a:spcPts val="500"/>
              </a:spcBef>
              <a:spcAft>
                <a:spcPts val="0"/>
              </a:spcAft>
              <a:buClr>
                <a:schemeClr val="dk1"/>
              </a:buClr>
              <a:buSzPts val="2400"/>
              <a:buChar char="•"/>
              <a:defRPr sz="2400">
                <a:latin typeface="Arial"/>
                <a:ea typeface="Arial"/>
                <a:cs typeface="Arial"/>
                <a:sym typeface="Arial"/>
              </a:defRPr>
            </a:lvl3pPr>
            <a:lvl4pPr marL="1828800" lvl="3" indent="-381000" algn="l">
              <a:lnSpc>
                <a:spcPct val="90000"/>
              </a:lnSpc>
              <a:spcBef>
                <a:spcPts val="500"/>
              </a:spcBef>
              <a:spcAft>
                <a:spcPts val="0"/>
              </a:spcAft>
              <a:buClr>
                <a:schemeClr val="dk1"/>
              </a:buClr>
              <a:buSzPts val="2400"/>
              <a:buChar char="•"/>
              <a:defRPr sz="2400">
                <a:latin typeface="Arial"/>
                <a:ea typeface="Arial"/>
                <a:cs typeface="Arial"/>
                <a:sym typeface="Arial"/>
              </a:defRPr>
            </a:lvl4pPr>
            <a:lvl5pPr marL="2286000" lvl="4" indent="-381000" algn="l">
              <a:lnSpc>
                <a:spcPct val="90000"/>
              </a:lnSpc>
              <a:spcBef>
                <a:spcPts val="500"/>
              </a:spcBef>
              <a:spcAft>
                <a:spcPts val="0"/>
              </a:spcAft>
              <a:buClr>
                <a:schemeClr val="dk1"/>
              </a:buClr>
              <a:buSzPts val="2400"/>
              <a:buChar char="•"/>
              <a:defRPr sz="24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08"/>
          <p:cNvSpPr/>
          <p:nvPr/>
        </p:nvSpPr>
        <p:spPr>
          <a:xfrm>
            <a:off x="0" y="6790531"/>
            <a:ext cx="12192000" cy="69448"/>
          </a:xfrm>
          <a:prstGeom prst="rect">
            <a:avLst/>
          </a:prstGeom>
          <a:solidFill>
            <a:srgbClr val="E734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85" r:id="rId11"/>
    <p:sldLayoutId id="2147483686" r:id="rId12"/>
    <p:sldLayoutId id="2147483687" r:id="rId13"/>
    <p:sldLayoutId id="2147483688" r:id="rId14"/>
    <p:sldLayoutId id="2147483689"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gif"/></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6.gif"/><Relationship Id="rId7"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15.gif"/><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16.gif"/><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16.gif"/><Relationship Id="rId7"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15.gif"/><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6.gif"/><Relationship Id="rId7" Type="http://schemas.openxmlformats.org/officeDocument/2006/relationships/image" Target="../media/image15.gif"/><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6.gif"/><Relationship Id="rId7"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3.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6.gif"/><Relationship Id="rId7"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69.jpeg"/><Relationship Id="rId4" Type="http://schemas.openxmlformats.org/officeDocument/2006/relationships/image" Target="../media/image68.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hyperlink" Target="https://www.publicdomainpictures.net/en/view-image.php?image=42357&amp;picture=fashion-shopping-girl-clipart" TargetMode="External"/><Relationship Id="rId3" Type="http://schemas.openxmlformats.org/officeDocument/2006/relationships/image" Target="../media/image72.png"/><Relationship Id="rId7" Type="http://schemas.openxmlformats.org/officeDocument/2006/relationships/image" Target="../media/image74.jpe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16.gif"/><Relationship Id="rId4" Type="http://schemas.openxmlformats.org/officeDocument/2006/relationships/image" Target="../media/image40.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2.png"/><Relationship Id="rId3" Type="http://schemas.openxmlformats.org/officeDocument/2006/relationships/image" Target="../media/image75.jpeg"/><Relationship Id="rId7" Type="http://schemas.openxmlformats.org/officeDocument/2006/relationships/image" Target="../media/image16.gif"/><Relationship Id="rId12" Type="http://schemas.openxmlformats.org/officeDocument/2006/relationships/hyperlink" Target="https://www.publicdomainpictures.net/en/view-image.php?image=42357&amp;picture=fashion-shopping-girl-clipart" TargetMode="External"/><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77.png"/><Relationship Id="rId11" Type="http://schemas.openxmlformats.org/officeDocument/2006/relationships/image" Target="../media/image81.jpeg"/><Relationship Id="rId5" Type="http://schemas.openxmlformats.org/officeDocument/2006/relationships/image" Target="../media/image76.png"/><Relationship Id="rId10" Type="http://schemas.openxmlformats.org/officeDocument/2006/relationships/image" Target="../media/image80.png"/><Relationship Id="rId4" Type="http://schemas.openxmlformats.org/officeDocument/2006/relationships/hyperlink" Target="http://www.publicdomainpictures.net/view-image.php?image=32269&amp;picture=woman-in-little-black-dress" TargetMode="External"/><Relationship Id="rId9" Type="http://schemas.openxmlformats.org/officeDocument/2006/relationships/image" Target="../media/image79.png"/></Relationships>
</file>

<file path=ppt/slides/_rels/slide65.xml.rels><?xml version="1.0" encoding="UTF-8" standalone="yes"?>
<Relationships xmlns="http://schemas.openxmlformats.org/package/2006/relationships"><Relationship Id="rId8" Type="http://schemas.openxmlformats.org/officeDocument/2006/relationships/hyperlink" Target="https://www.publicdomainpictures.net/en/view-image.php?image=42357&amp;picture=fashion-shopping-girl-clipart" TargetMode="External"/><Relationship Id="rId13" Type="http://schemas.openxmlformats.org/officeDocument/2006/relationships/image" Target="../media/image91.png"/><Relationship Id="rId18" Type="http://schemas.openxmlformats.org/officeDocument/2006/relationships/image" Target="../media/image95.png"/><Relationship Id="rId3" Type="http://schemas.openxmlformats.org/officeDocument/2006/relationships/image" Target="../media/image83.jpeg"/><Relationship Id="rId7" Type="http://schemas.openxmlformats.org/officeDocument/2006/relationships/image" Target="../media/image86.jpeg"/><Relationship Id="rId12" Type="http://schemas.openxmlformats.org/officeDocument/2006/relationships/image" Target="../media/image90.png"/><Relationship Id="rId17" Type="http://schemas.openxmlformats.org/officeDocument/2006/relationships/image" Target="../media/image94.png"/><Relationship Id="rId2" Type="http://schemas.openxmlformats.org/officeDocument/2006/relationships/notesSlide" Target="../notesSlides/notesSlide65.xml"/><Relationship Id="rId16" Type="http://schemas.openxmlformats.org/officeDocument/2006/relationships/image" Target="../media/image93.png"/><Relationship Id="rId20" Type="http://schemas.openxmlformats.org/officeDocument/2006/relationships/image" Target="../media/image97.png"/><Relationship Id="rId1" Type="http://schemas.openxmlformats.org/officeDocument/2006/relationships/slideLayout" Target="../slideLayouts/slideLayout13.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84.png"/><Relationship Id="rId15" Type="http://schemas.openxmlformats.org/officeDocument/2006/relationships/image" Target="../media/image16.gif"/><Relationship Id="rId10" Type="http://schemas.openxmlformats.org/officeDocument/2006/relationships/image" Target="../media/image88.png"/><Relationship Id="rId19" Type="http://schemas.openxmlformats.org/officeDocument/2006/relationships/image" Target="../media/image96.png"/><Relationship Id="rId4" Type="http://schemas.openxmlformats.org/officeDocument/2006/relationships/hyperlink" Target="http://www.publicdomainpictures.net/view-image.php?image=32269&amp;picture=woman-in-little-black-dress" TargetMode="External"/><Relationship Id="rId9" Type="http://schemas.openxmlformats.org/officeDocument/2006/relationships/image" Target="../media/image87.jpeg"/><Relationship Id="rId14" Type="http://schemas.openxmlformats.org/officeDocument/2006/relationships/image" Target="../media/image92.png"/></Relationships>
</file>

<file path=ppt/slides/_rels/slide66.xml.rels><?xml version="1.0" encoding="UTF-8" standalone="yes"?>
<Relationships xmlns="http://schemas.openxmlformats.org/package/2006/relationships"><Relationship Id="rId3" Type="http://schemas.openxmlformats.org/officeDocument/2006/relationships/image" Target="../media/image15.gif"/><Relationship Id="rId7" Type="http://schemas.openxmlformats.org/officeDocument/2006/relationships/image" Target="../media/image100.gif"/><Relationship Id="rId2" Type="http://schemas.openxmlformats.org/officeDocument/2006/relationships/notesSlide" Target="../notesSlides/notesSlide66.xml"/><Relationship Id="rId1" Type="http://schemas.openxmlformats.org/officeDocument/2006/relationships/slideLayout" Target="../slideLayouts/slideLayout6.xml"/><Relationship Id="rId6" Type="http://schemas.openxmlformats.org/officeDocument/2006/relationships/image" Target="../media/image99.png"/><Relationship Id="rId5" Type="http://schemas.openxmlformats.org/officeDocument/2006/relationships/image" Target="../media/image16.gif"/><Relationship Id="rId4" Type="http://schemas.openxmlformats.org/officeDocument/2006/relationships/image" Target="../media/image98.png"/></Relationships>
</file>

<file path=ppt/slides/_rels/slide67.xml.rels><?xml version="1.0" encoding="UTF-8" standalone="yes"?>
<Relationships xmlns="http://schemas.openxmlformats.org/package/2006/relationships"><Relationship Id="rId8" Type="http://schemas.openxmlformats.org/officeDocument/2006/relationships/image" Target="../media/image104.gif"/><Relationship Id="rId3" Type="http://schemas.openxmlformats.org/officeDocument/2006/relationships/image" Target="../media/image15.gif"/><Relationship Id="rId7" Type="http://schemas.openxmlformats.org/officeDocument/2006/relationships/image" Target="../media/image103.png"/><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openxmlformats.org/officeDocument/2006/relationships/image" Target="../media/image99.png"/><Relationship Id="rId5" Type="http://schemas.openxmlformats.org/officeDocument/2006/relationships/image" Target="../media/image102.png"/><Relationship Id="rId10" Type="http://schemas.openxmlformats.org/officeDocument/2006/relationships/image" Target="../media/image106.png"/><Relationship Id="rId4" Type="http://schemas.openxmlformats.org/officeDocument/2006/relationships/image" Target="../media/image101.png"/><Relationship Id="rId9" Type="http://schemas.openxmlformats.org/officeDocument/2006/relationships/image" Target="../media/image105.png"/></Relationships>
</file>

<file path=ppt/slides/_rels/slide68.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6.gif"/><Relationship Id="rId3" Type="http://schemas.openxmlformats.org/officeDocument/2006/relationships/image" Target="../media/image40.png"/><Relationship Id="rId7" Type="http://schemas.openxmlformats.org/officeDocument/2006/relationships/image" Target="../media/image110.png"/><Relationship Id="rId12" Type="http://schemas.openxmlformats.org/officeDocument/2006/relationships/image" Target="../media/image100.gif"/><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99.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5.gif"/></Relationships>
</file>

<file path=ppt/slides/_rels/slide6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1.xml"/><Relationship Id="rId1" Type="http://schemas.openxmlformats.org/officeDocument/2006/relationships/slideLayout" Target="../slideLayouts/slideLayout6.xml"/><Relationship Id="rId5" Type="http://schemas.openxmlformats.org/officeDocument/2006/relationships/image" Target="../media/image16.gif"/><Relationship Id="rId4" Type="http://schemas.openxmlformats.org/officeDocument/2006/relationships/image" Target="../media/image15.gi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
          <p:cNvSpPr txBox="1">
            <a:spLocks noGrp="1"/>
          </p:cNvSpPr>
          <p:nvPr>
            <p:ph type="ctrTitle"/>
          </p:nvPr>
        </p:nvSpPr>
        <p:spPr>
          <a:xfrm>
            <a:off x="1686379" y="2699193"/>
            <a:ext cx="8684268" cy="1292846"/>
          </a:xfrm>
          <a:noFill/>
          <a:ln>
            <a:noFill/>
          </a:ln>
        </p:spPr>
        <p:txBody>
          <a:bodyPr spcFirstLastPara="1" wrap="square" lIns="91425" tIns="45700" rIns="91425" bIns="45700" anchor="b" anchorCtr="0">
            <a:normAutofit fontScale="90000"/>
          </a:bodyPr>
          <a:lstStyle/>
          <a:p>
            <a:r>
              <a:rPr lang="ru-RU" b="1" i="0" u="none" strike="noStrike" dirty="0">
                <a:solidFill>
                  <a:srgbClr val="DEEBF7"/>
                </a:solidFill>
                <a:effectLst/>
              </a:rPr>
              <a:t>Индексное тестирование и </a:t>
            </a:r>
            <a:br>
              <a:rPr lang="x-none" b="1" i="0" u="none" strike="noStrike" dirty="0">
                <a:effectLst/>
                <a:latin typeface="Arial" panose="020B0604020202020204" pitchFamily="34" charset="0"/>
              </a:rPr>
            </a:br>
            <a:r>
              <a:rPr lang="ru-RU" b="1" i="0" u="none" strike="noStrike" dirty="0">
                <a:solidFill>
                  <a:srgbClr val="DEEBF7"/>
                </a:solidFill>
                <a:effectLst/>
              </a:rPr>
              <a:t>рискованное окружение </a:t>
            </a:r>
            <a:r>
              <a:rPr lang="ru-RU" b="0" i="0" dirty="0">
                <a:solidFill>
                  <a:srgbClr val="000000"/>
                </a:solidFill>
                <a:effectLst/>
              </a:rPr>
              <a:t>​</a:t>
            </a:r>
            <a:br>
              <a:rPr lang="ru-RU" b="0" i="0" dirty="0">
                <a:effectLst/>
                <a:latin typeface="Arial" panose="020B0604020202020204" pitchFamily="34" charset="0"/>
              </a:rPr>
            </a:br>
            <a:r>
              <a:rPr lang="ru-RU" b="0" i="0" u="none" strike="noStrike" dirty="0">
                <a:solidFill>
                  <a:srgbClr val="DEEBF7"/>
                </a:solidFill>
                <a:effectLst/>
              </a:rPr>
              <a:t>Ориентация по реализации программы и обучение </a:t>
            </a:r>
            <a:br>
              <a:rPr lang="x-none" b="0" i="0" u="none" strike="noStrike" dirty="0">
                <a:effectLst/>
                <a:latin typeface="Arial" panose="020B0604020202020204" pitchFamily="34" charset="0"/>
              </a:rPr>
            </a:br>
            <a:endParaRPr lang="x-none"/>
          </a:p>
        </p:txBody>
      </p:sp>
      <p:sp>
        <p:nvSpPr>
          <p:cNvPr id="5" name="TextBox 4">
            <a:extLst>
              <a:ext uri="{FF2B5EF4-FFF2-40B4-BE49-F238E27FC236}">
                <a16:creationId xmlns:a16="http://schemas.microsoft.com/office/drawing/2014/main" id="{5A229D1E-BAF6-4F7A-BD3A-8BA67B8BCFF7}"/>
              </a:ext>
            </a:extLst>
          </p:cNvPr>
          <p:cNvSpPr txBox="1"/>
          <p:nvPr/>
        </p:nvSpPr>
        <p:spPr>
          <a:xfrm>
            <a:off x="1739900" y="395332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1800" b="1">
                <a:solidFill>
                  <a:srgbClr val="DEEBF7"/>
                </a:solidFill>
              </a:rPr>
              <a:t>День </a:t>
            </a:r>
            <a:r>
              <a:rPr lang="en-US" sz="1800" b="1">
                <a:solidFill>
                  <a:srgbClr val="DEEBF7"/>
                </a:solidFill>
              </a:rPr>
              <a:t>1</a:t>
            </a:r>
            <a:endParaRPr lang="en-US" sz="1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0"/>
          <p:cNvSpPr txBox="1">
            <a:spLocks noGrp="1"/>
          </p:cNvSpPr>
          <p:nvPr>
            <p:ph type="title"/>
          </p:nvPr>
        </p:nvSpPr>
        <p:spPr>
          <a:xfrm>
            <a:off x="838200" y="907939"/>
            <a:ext cx="10102702" cy="877317"/>
          </a:xfrm>
          <a:noFill/>
          <a:ln>
            <a:noFill/>
          </a:ln>
        </p:spPr>
        <p:txBody>
          <a:bodyPr spcFirstLastPara="1" wrap="square" lIns="91425" tIns="45700" rIns="91425" bIns="45700" anchor="ctr" anchorCtr="0">
            <a:normAutofit fontScale="90000"/>
          </a:bodyPr>
          <a:lstStyle/>
          <a:p>
            <a:pPr lvl="0"/>
            <a:r>
              <a:rPr lang="x-none" cap="all" dirty="0">
                <a:solidFill>
                  <a:schemeClr val="accent4"/>
                </a:solidFill>
              </a:rPr>
              <a:t>Вставьте один или два слайда</a:t>
            </a:r>
            <a:r>
              <a:rPr lang="en-US" cap="all" dirty="0">
                <a:solidFill>
                  <a:schemeClr val="accent4"/>
                </a:solidFill>
              </a:rPr>
              <a:t>/ </a:t>
            </a:r>
            <a:r>
              <a:rPr lang="x-none" cap="all" dirty="0">
                <a:solidFill>
                  <a:schemeClr val="accent4"/>
                </a:solidFill>
              </a:rPr>
              <a:t>графика</a:t>
            </a:r>
            <a:r>
              <a:rPr lang="en-US" dirty="0">
                <a:solidFill>
                  <a:schemeClr val="accent4"/>
                </a:solidFill>
              </a:rPr>
              <a:t> </a:t>
            </a:r>
            <a:r>
              <a:rPr lang="x-none" dirty="0">
                <a:solidFill>
                  <a:schemeClr val="accent4"/>
                </a:solidFill>
              </a:rPr>
              <a:t>для обоснования необходимости введения подхода индекс</a:t>
            </a:r>
            <a:r>
              <a:rPr lang="ru-RU" dirty="0" err="1">
                <a:solidFill>
                  <a:schemeClr val="accent4"/>
                </a:solidFill>
              </a:rPr>
              <a:t>ного</a:t>
            </a:r>
            <a:r>
              <a:rPr lang="x-none" dirty="0">
                <a:solidFill>
                  <a:schemeClr val="accent4"/>
                </a:solidFill>
              </a:rPr>
              <a:t> тестирования на основании эпидемиологической ситуации в стране</a:t>
            </a:r>
            <a:endParaRPr lang="en-US" dirty="0">
              <a:solidFill>
                <a:schemeClr val="accent4"/>
              </a:solidFill>
            </a:endParaRPr>
          </a:p>
        </p:txBody>
      </p:sp>
      <p:sp>
        <p:nvSpPr>
          <p:cNvPr id="329" name="Google Shape;329;p10"/>
          <p:cNvSpPr txBox="1">
            <a:spLocks noGrp="1"/>
          </p:cNvSpPr>
          <p:nvPr>
            <p:ph type="body" idx="1"/>
          </p:nvPr>
        </p:nvSpPr>
        <p:spPr>
          <a:xfrm>
            <a:off x="838200" y="2157708"/>
            <a:ext cx="8543925" cy="3573240"/>
          </a:xfrm>
          <a:noFill/>
          <a:ln>
            <a:noFill/>
          </a:ln>
        </p:spPr>
        <p:txBody>
          <a:bodyPr spcFirstLastPara="1" wrap="square" lIns="91425" tIns="45700" rIns="91425" bIns="45700" anchor="t" anchorCtr="0">
            <a:normAutofit/>
          </a:bodyPr>
          <a:lstStyle/>
          <a:p>
            <a:pPr>
              <a:buClr>
                <a:schemeClr val="tx1">
                  <a:lumMod val="50000"/>
                  <a:lumOff val="50000"/>
                </a:schemeClr>
              </a:buClr>
            </a:pPr>
            <a:r>
              <a:rPr lang="x-none" dirty="0">
                <a:solidFill>
                  <a:schemeClr val="tx1"/>
                </a:solidFill>
              </a:rPr>
              <a:t>Слайды/графики могут включать в себя:</a:t>
            </a:r>
            <a:br>
              <a:rPr lang="x-none" dirty="0">
                <a:solidFill>
                  <a:schemeClr val="tx1"/>
                </a:solidFill>
              </a:rPr>
            </a:br>
            <a:endParaRPr lang="en-US" sz="1000" dirty="0">
              <a:solidFill>
                <a:schemeClr val="tx1"/>
              </a:solidFill>
            </a:endParaRPr>
          </a:p>
          <a:p>
            <a:pPr lvl="1">
              <a:buClr>
                <a:schemeClr val="tx1">
                  <a:lumMod val="50000"/>
                  <a:lumOff val="50000"/>
                </a:schemeClr>
              </a:buClr>
            </a:pPr>
            <a:r>
              <a:rPr lang="x-none" dirty="0">
                <a:solidFill>
                  <a:schemeClr val="tx1"/>
                </a:solidFill>
              </a:rPr>
              <a:t>Национальные данные о пробелах в тестировании на ВИЧ, охвате АРТ или подавлении вирусной нагрузки (т.е. </a:t>
            </a:r>
            <a:r>
              <a:rPr lang="en-US" dirty="0">
                <a:solidFill>
                  <a:schemeClr val="tx1"/>
                </a:solidFill>
              </a:rPr>
              <a:t>95-95-95)</a:t>
            </a:r>
          </a:p>
          <a:p>
            <a:pPr lvl="1">
              <a:buClr>
                <a:schemeClr val="tx1">
                  <a:lumMod val="50000"/>
                  <a:lumOff val="50000"/>
                </a:schemeClr>
              </a:buClr>
            </a:pPr>
            <a:r>
              <a:rPr lang="x-none" dirty="0">
                <a:solidFill>
                  <a:schemeClr val="tx1"/>
                </a:solidFill>
              </a:rPr>
              <a:t>Национальные стратегии или </a:t>
            </a:r>
            <a:r>
              <a:rPr lang="x-none">
                <a:solidFill>
                  <a:schemeClr val="tx1"/>
                </a:solidFill>
              </a:rPr>
              <a:t>приоритетные направления</a:t>
            </a:r>
            <a:r>
              <a:rPr lang="ru-RU" dirty="0">
                <a:solidFill>
                  <a:schemeClr val="tx1"/>
                </a:solidFill>
              </a:rPr>
              <a:t>,</a:t>
            </a:r>
            <a:r>
              <a:rPr lang="x-none">
                <a:solidFill>
                  <a:schemeClr val="tx1"/>
                </a:solidFill>
              </a:rPr>
              <a:t> </a:t>
            </a:r>
            <a:r>
              <a:rPr lang="x-none" dirty="0">
                <a:solidFill>
                  <a:schemeClr val="tx1"/>
                </a:solidFill>
              </a:rPr>
              <a:t>связанные с тестированием на ВИЧ и/или подключением к лечению</a:t>
            </a:r>
            <a:endParaRPr lang="en-US" dirty="0">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334"/>
        <p:cNvGrpSpPr/>
        <p:nvPr/>
      </p:nvGrpSpPr>
      <p:grpSpPr>
        <a:xfrm>
          <a:off x="0" y="0"/>
          <a:ext cx="0" cy="0"/>
          <a:chOff x="0" y="0"/>
          <a:chExt cx="0" cy="0"/>
        </a:xfrm>
      </p:grpSpPr>
      <p:sp>
        <p:nvSpPr>
          <p:cNvPr id="335" name="Google Shape;335;p11"/>
          <p:cNvSpPr txBox="1"/>
          <p:nvPr/>
        </p:nvSpPr>
        <p:spPr>
          <a:xfrm>
            <a:off x="448455" y="348733"/>
            <a:ext cx="11565484" cy="1785064"/>
          </a:xfrm>
          <a:prstGeom prst="rect">
            <a:avLst/>
          </a:prstGeom>
          <a:noFill/>
          <a:ln>
            <a:noFill/>
          </a:ln>
        </p:spPr>
        <p:txBody>
          <a:bodyPr spcFirstLastPara="1" wrap="square" lIns="91425" tIns="45700" rIns="91425" bIns="45700" anchor="t" anchorCtr="0">
            <a:spAutoFit/>
          </a:bodyPr>
          <a:lstStyle/>
          <a:p>
            <a:r>
              <a:rPr lang="x-none" sz="2200" b="1" i="0" u="none" strike="noStrike" cap="none" dirty="0">
                <a:solidFill>
                  <a:schemeClr val="accent1"/>
                </a:solidFill>
                <a:latin typeface="+mn-lt"/>
                <a:ea typeface="Calibri"/>
                <a:cs typeface="Calibri"/>
                <a:sym typeface="Calibri"/>
              </a:rPr>
              <a:t>Индексное тестирование </a:t>
            </a:r>
            <a:r>
              <a:rPr lang="x-none" sz="2200" i="0" u="none" strike="noStrike" cap="none" dirty="0">
                <a:solidFill>
                  <a:schemeClr val="accent1"/>
                </a:solidFill>
                <a:latin typeface="+mn-lt"/>
                <a:ea typeface="Calibri"/>
                <a:cs typeface="Calibri"/>
                <a:sym typeface="Calibri"/>
              </a:rPr>
              <a:t>–</a:t>
            </a:r>
            <a:r>
              <a:rPr lang="x-none" sz="2200" b="1" i="0" u="none" strike="noStrike" cap="none" dirty="0">
                <a:solidFill>
                  <a:schemeClr val="accent1"/>
                </a:solidFill>
                <a:latin typeface="+mn-lt"/>
                <a:ea typeface="Calibri"/>
                <a:cs typeface="Calibri"/>
                <a:sym typeface="Calibri"/>
              </a:rPr>
              <a:t> </a:t>
            </a:r>
            <a:r>
              <a:rPr lang="ru-RU" sz="2200" b="1" i="0" u="none" strike="noStrike" cap="none" dirty="0">
                <a:solidFill>
                  <a:schemeClr val="tx1">
                    <a:lumMod val="50000"/>
                    <a:lumOff val="50000"/>
                  </a:schemeClr>
                </a:solidFill>
                <a:latin typeface="+mn-lt"/>
                <a:ea typeface="Calibri"/>
                <a:cs typeface="Calibri"/>
                <a:sym typeface="Calibri"/>
              </a:rPr>
              <a:t>это</a:t>
            </a:r>
            <a:r>
              <a:rPr lang="ru-RU" sz="2200" b="1" i="0" u="none" strike="noStrike" cap="none" dirty="0">
                <a:solidFill>
                  <a:schemeClr val="accent1"/>
                </a:solidFill>
                <a:latin typeface="+mn-lt"/>
                <a:ea typeface="Calibri"/>
                <a:cs typeface="Calibri"/>
                <a:sym typeface="Calibri"/>
              </a:rPr>
              <a:t> </a:t>
            </a:r>
            <a:r>
              <a:rPr lang="x-none" sz="2200" dirty="0">
                <a:solidFill>
                  <a:schemeClr val="dk1"/>
                </a:solidFill>
                <a:latin typeface="+mn-lt"/>
                <a:ea typeface="Calibri"/>
                <a:cs typeface="Calibri"/>
                <a:sym typeface="Calibri"/>
              </a:rPr>
              <a:t>подход к выявлению случаев ВИЧ, </a:t>
            </a:r>
            <a:r>
              <a:rPr lang="ru-RU" sz="2200" dirty="0">
                <a:effectLst/>
                <a:latin typeface="+mn-lt"/>
                <a:ea typeface="Calibri" panose="020F0502020204030204" pitchFamily="34" charset="0"/>
                <a:cs typeface="Times New Roman" panose="02020603050405020304" pitchFamily="18" charset="0"/>
              </a:rPr>
              <a:t>который направлен на получение контактов сексуальных</a:t>
            </a:r>
            <a:r>
              <a:rPr lang="x-none" sz="2200" dirty="0">
                <a:effectLst/>
                <a:latin typeface="+mn-lt"/>
                <a:ea typeface="Calibri" panose="020F0502020204030204" pitchFamily="34" charset="0"/>
                <a:cs typeface="Times New Roman" panose="02020603050405020304" pitchFamily="18" charset="0"/>
              </a:rPr>
              <a:t> и инъекционных </a:t>
            </a:r>
            <a:r>
              <a:rPr lang="ru-RU" sz="2200" dirty="0">
                <a:effectLst/>
                <a:latin typeface="+mn-lt"/>
                <a:ea typeface="Calibri" panose="020F0502020204030204" pitchFamily="34" charset="0"/>
                <a:cs typeface="Times New Roman" panose="02020603050405020304" pitchFamily="18" charset="0"/>
              </a:rPr>
              <a:t>партнеров, а также биологических детей ВИЧ-положительных людей, и предложение им услуг по тестированию на ВИЧ.</a:t>
            </a:r>
            <a:r>
              <a:rPr lang="en-US" sz="2200" b="0" u="none" strike="noStrike" cap="none" dirty="0">
                <a:solidFill>
                  <a:schemeClr val="dk1"/>
                </a:solidFill>
                <a:latin typeface="+mn-lt"/>
                <a:ea typeface="Calibri"/>
                <a:cs typeface="Calibri"/>
                <a:sym typeface="Calibri"/>
              </a:rPr>
              <a:t> </a:t>
            </a:r>
            <a:r>
              <a:rPr lang="ru-RU" sz="2200" dirty="0">
                <a:effectLst/>
                <a:latin typeface="+mn-lt"/>
                <a:ea typeface="Calibri" panose="020F0502020204030204" pitchFamily="34" charset="0"/>
                <a:cs typeface="Times New Roman" panose="02020603050405020304" pitchFamily="18" charset="0"/>
              </a:rPr>
              <a:t>Индексное тестирование </a:t>
            </a:r>
            <a:r>
              <a:rPr lang="x-none" sz="2200" dirty="0">
                <a:solidFill>
                  <a:schemeClr val="tx1">
                    <a:lumMod val="50000"/>
                    <a:lumOff val="50000"/>
                  </a:schemeClr>
                </a:solidFill>
                <a:ea typeface="Calibri"/>
                <a:cs typeface="Calibri"/>
                <a:sym typeface="Calibri"/>
              </a:rPr>
              <a:t>–</a:t>
            </a:r>
            <a:r>
              <a:rPr lang="ru-RU" sz="2200" dirty="0">
                <a:effectLst/>
                <a:latin typeface="+mn-lt"/>
                <a:ea typeface="Calibri" panose="020F0502020204030204" pitchFamily="34" charset="0"/>
                <a:cs typeface="Times New Roman" panose="02020603050405020304" pitchFamily="18" charset="0"/>
              </a:rPr>
              <a:t> полностью добровольная услуга,  </a:t>
            </a:r>
            <a:r>
              <a:rPr lang="ru-RU" sz="2200" b="1" i="1" dirty="0">
                <a:effectLst/>
                <a:latin typeface="+mn-lt"/>
                <a:ea typeface="Calibri" panose="020F0502020204030204" pitchFamily="34" charset="0"/>
                <a:cs typeface="Times New Roman" panose="02020603050405020304" pitchFamily="18" charset="0"/>
              </a:rPr>
              <a:t>на которую люди, живущие с ВИЧ </a:t>
            </a:r>
            <a:r>
              <a:rPr lang="ru-RU" sz="2200" dirty="0">
                <a:effectLst/>
                <a:latin typeface="+mn-lt"/>
                <a:ea typeface="Calibri" panose="020F0502020204030204" pitchFamily="34" charset="0"/>
                <a:cs typeface="Times New Roman" panose="02020603050405020304" pitchFamily="18" charset="0"/>
              </a:rPr>
              <a:t>могут согласиться или отказаться </a:t>
            </a:r>
            <a:r>
              <a:rPr lang="ru-RU" sz="2200" b="1" i="1" dirty="0">
                <a:effectLst/>
                <a:latin typeface="+mn-lt"/>
                <a:ea typeface="Calibri" panose="020F0502020204030204" pitchFamily="34" charset="0"/>
                <a:cs typeface="Times New Roman" panose="02020603050405020304" pitchFamily="18" charset="0"/>
              </a:rPr>
              <a:t>от нее</a:t>
            </a:r>
            <a:r>
              <a:rPr lang="ru-RU" sz="2200" dirty="0">
                <a:effectLst/>
                <a:latin typeface="+mn-lt"/>
                <a:ea typeface="Calibri" panose="020F0502020204030204" pitchFamily="34" charset="0"/>
                <a:cs typeface="Times New Roman" panose="02020603050405020304" pitchFamily="18" charset="0"/>
              </a:rPr>
              <a:t>.</a:t>
            </a:r>
            <a:endParaRPr lang="x-none" sz="2200" dirty="0">
              <a:effectLst/>
              <a:latin typeface="+mn-lt"/>
              <a:ea typeface="Calibri" panose="020F0502020204030204" pitchFamily="34" charset="0"/>
              <a:cs typeface="Times New Roman" panose="02020603050405020304" pitchFamily="18" charset="0"/>
            </a:endParaRPr>
          </a:p>
        </p:txBody>
      </p:sp>
      <p:pic>
        <p:nvPicPr>
          <p:cNvPr id="336" name="Google Shape;336;p11"/>
          <p:cNvPicPr preferRelativeResize="0"/>
          <p:nvPr/>
        </p:nvPicPr>
        <p:blipFill rotWithShape="1">
          <a:blip r:embed="rId3">
            <a:alphaModFix/>
          </a:blip>
          <a:srcRect/>
          <a:stretch/>
        </p:blipFill>
        <p:spPr>
          <a:xfrm rot="2791466">
            <a:off x="8414668" y="3086446"/>
            <a:ext cx="677275" cy="677275"/>
          </a:xfrm>
          <a:prstGeom prst="rect">
            <a:avLst/>
          </a:prstGeom>
          <a:noFill/>
          <a:ln>
            <a:noFill/>
          </a:ln>
        </p:spPr>
      </p:pic>
      <p:cxnSp>
        <p:nvCxnSpPr>
          <p:cNvPr id="337" name="Google Shape;337;p11"/>
          <p:cNvCxnSpPr/>
          <p:nvPr/>
        </p:nvCxnSpPr>
        <p:spPr>
          <a:xfrm>
            <a:off x="6461451" y="3181672"/>
            <a:ext cx="1398270" cy="0"/>
          </a:xfrm>
          <a:prstGeom prst="straightConnector1">
            <a:avLst/>
          </a:prstGeom>
          <a:noFill/>
          <a:ln w="76200" cap="flat" cmpd="sng">
            <a:solidFill>
              <a:schemeClr val="tx2">
                <a:lumMod val="50000"/>
              </a:schemeClr>
            </a:solidFill>
            <a:prstDash val="solid"/>
            <a:round/>
            <a:headEnd type="none" w="sm" len="sm"/>
            <a:tailEnd type="triangle" w="med" len="med"/>
          </a:ln>
        </p:spPr>
      </p:cxnSp>
      <p:cxnSp>
        <p:nvCxnSpPr>
          <p:cNvPr id="338" name="Google Shape;338;p11"/>
          <p:cNvCxnSpPr/>
          <p:nvPr/>
        </p:nvCxnSpPr>
        <p:spPr>
          <a:xfrm flipH="1">
            <a:off x="4024457" y="3181672"/>
            <a:ext cx="1550308" cy="2"/>
          </a:xfrm>
          <a:prstGeom prst="straightConnector1">
            <a:avLst/>
          </a:prstGeom>
          <a:noFill/>
          <a:ln w="76200" cap="flat" cmpd="sng">
            <a:solidFill>
              <a:schemeClr val="tx2">
                <a:lumMod val="50000"/>
              </a:schemeClr>
            </a:solidFill>
            <a:prstDash val="solid"/>
            <a:round/>
            <a:headEnd type="none" w="sm" len="sm"/>
            <a:tailEnd type="triangle" w="med" len="med"/>
          </a:ln>
        </p:spPr>
      </p:cxnSp>
      <p:cxnSp>
        <p:nvCxnSpPr>
          <p:cNvPr id="339" name="Google Shape;339;p11"/>
          <p:cNvCxnSpPr/>
          <p:nvPr/>
        </p:nvCxnSpPr>
        <p:spPr>
          <a:xfrm>
            <a:off x="6017953" y="4514364"/>
            <a:ext cx="0" cy="729217"/>
          </a:xfrm>
          <a:prstGeom prst="straightConnector1">
            <a:avLst/>
          </a:prstGeom>
          <a:noFill/>
          <a:ln w="76200" cap="flat" cmpd="sng">
            <a:solidFill>
              <a:schemeClr val="tx2">
                <a:lumMod val="50000"/>
              </a:schemeClr>
            </a:solidFill>
            <a:prstDash val="solid"/>
            <a:round/>
            <a:headEnd type="none" w="sm" len="sm"/>
            <a:tailEnd type="triangle" w="med" len="med"/>
          </a:ln>
        </p:spPr>
      </p:cxnSp>
      <p:sp>
        <p:nvSpPr>
          <p:cNvPr id="340" name="Google Shape;340;p11"/>
          <p:cNvSpPr txBox="1"/>
          <p:nvPr/>
        </p:nvSpPr>
        <p:spPr>
          <a:xfrm>
            <a:off x="2058892" y="4329698"/>
            <a:ext cx="1710024"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x-none" sz="1600" b="1" dirty="0">
                <a:solidFill>
                  <a:schemeClr val="dk1"/>
                </a:solidFill>
                <a:latin typeface="+mn-lt"/>
                <a:cs typeface="Calibri"/>
                <a:sym typeface="Calibri"/>
              </a:rPr>
              <a:t>Сексуальные партнеры</a:t>
            </a:r>
            <a:endParaRPr sz="1600" b="1" dirty="0">
              <a:latin typeface="+mn-lt"/>
            </a:endParaRPr>
          </a:p>
        </p:txBody>
      </p:sp>
      <p:sp>
        <p:nvSpPr>
          <p:cNvPr id="341" name="Google Shape;341;p11"/>
          <p:cNvSpPr txBox="1"/>
          <p:nvPr/>
        </p:nvSpPr>
        <p:spPr>
          <a:xfrm>
            <a:off x="7910971" y="4320190"/>
            <a:ext cx="1891095"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x-none" sz="1600" b="1" dirty="0">
                <a:solidFill>
                  <a:schemeClr val="dk1"/>
                </a:solidFill>
                <a:latin typeface="+mn-lt"/>
                <a:ea typeface="Calibri"/>
                <a:cs typeface="Calibri"/>
                <a:sym typeface="Calibri"/>
              </a:rPr>
              <a:t>Инъекционные партнеры</a:t>
            </a:r>
            <a:endParaRPr sz="1600" b="1" dirty="0">
              <a:latin typeface="+mn-lt"/>
            </a:endParaRPr>
          </a:p>
        </p:txBody>
      </p:sp>
      <p:sp>
        <p:nvSpPr>
          <p:cNvPr id="342" name="Google Shape;342;p11"/>
          <p:cNvSpPr txBox="1"/>
          <p:nvPr/>
        </p:nvSpPr>
        <p:spPr>
          <a:xfrm>
            <a:off x="5092605" y="6305096"/>
            <a:ext cx="227718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x-none" sz="1600" b="1" dirty="0">
                <a:solidFill>
                  <a:schemeClr val="dk1"/>
                </a:solidFill>
                <a:latin typeface="+mn-lt"/>
                <a:ea typeface="Calibri"/>
                <a:cs typeface="Calibri"/>
                <a:sym typeface="Calibri"/>
              </a:rPr>
              <a:t>Биологические дети</a:t>
            </a:r>
            <a:endParaRPr sz="1600" b="1" dirty="0">
              <a:latin typeface="+mn-lt"/>
            </a:endParaRPr>
          </a:p>
        </p:txBody>
      </p:sp>
      <p:pic>
        <p:nvPicPr>
          <p:cNvPr id="343" name="Google Shape;343;p11" descr="A picture containing silhouette&#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l="1" r="62628"/>
          <a:stretch/>
        </p:blipFill>
        <p:spPr>
          <a:xfrm>
            <a:off x="2537351" y="2409796"/>
            <a:ext cx="1110641" cy="1930960"/>
          </a:xfrm>
          <a:prstGeom prst="rect">
            <a:avLst/>
          </a:prstGeom>
          <a:noFill/>
          <a:ln>
            <a:noFill/>
          </a:ln>
        </p:spPr>
      </p:pic>
      <p:pic>
        <p:nvPicPr>
          <p:cNvPr id="344" name="Google Shape;344;p11" descr="A picture containing silhouette&#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l="60167" r="22713"/>
          <a:stretch/>
        </p:blipFill>
        <p:spPr>
          <a:xfrm>
            <a:off x="2058892" y="2256852"/>
            <a:ext cx="556412" cy="2111877"/>
          </a:xfrm>
          <a:prstGeom prst="rect">
            <a:avLst/>
          </a:prstGeom>
          <a:noFill/>
          <a:ln>
            <a:noFill/>
          </a:ln>
        </p:spPr>
      </p:pic>
      <p:pic>
        <p:nvPicPr>
          <p:cNvPr id="345" name="Google Shape;345;p11" descr="A picture containing silhouette&#10;&#10;Description automatically generated"/>
          <p:cNvPicPr preferRelativeResize="0"/>
          <p:nvPr/>
        </p:nvPicPr>
        <p:blipFill rotWithShape="1">
          <a:blip r:embed="rId5" cstate="email">
            <a:alphaModFix/>
            <a:extLst>
              <a:ext uri="{28A0092B-C50C-407E-A947-70E740481C1C}">
                <a14:useLocalDpi xmlns:a14="http://schemas.microsoft.com/office/drawing/2010/main"/>
              </a:ext>
            </a:extLst>
          </a:blip>
          <a:srcRect l="77527"/>
          <a:stretch/>
        </p:blipFill>
        <p:spPr>
          <a:xfrm>
            <a:off x="5661934" y="2267150"/>
            <a:ext cx="727680" cy="2103779"/>
          </a:xfrm>
          <a:prstGeom prst="rect">
            <a:avLst/>
          </a:prstGeom>
          <a:noFill/>
          <a:ln>
            <a:noFill/>
          </a:ln>
        </p:spPr>
      </p:pic>
      <p:pic>
        <p:nvPicPr>
          <p:cNvPr id="346" name="Google Shape;346;p11" descr="A picture containing silhouette&#10;&#10;Description automatically generated"/>
          <p:cNvPicPr preferRelativeResize="0"/>
          <p:nvPr/>
        </p:nvPicPr>
        <p:blipFill rotWithShape="1">
          <a:blip r:embed="rId6" cstate="email">
            <a:alphaModFix/>
            <a:extLst>
              <a:ext uri="{28A0092B-C50C-407E-A947-70E740481C1C}">
                <a14:useLocalDpi xmlns:a14="http://schemas.microsoft.com/office/drawing/2010/main"/>
              </a:ext>
            </a:extLst>
          </a:blip>
          <a:srcRect l="38077" r="38886"/>
          <a:stretch/>
        </p:blipFill>
        <p:spPr>
          <a:xfrm>
            <a:off x="8903591" y="2469131"/>
            <a:ext cx="651012" cy="1836178"/>
          </a:xfrm>
          <a:prstGeom prst="rect">
            <a:avLst/>
          </a:prstGeom>
          <a:noFill/>
          <a:ln>
            <a:noFill/>
          </a:ln>
        </p:spPr>
      </p:pic>
      <p:pic>
        <p:nvPicPr>
          <p:cNvPr id="347" name="Google Shape;347;p11"/>
          <p:cNvPicPr preferRelativeResize="0"/>
          <p:nvPr/>
        </p:nvPicPr>
        <p:blipFill rotWithShape="1">
          <a:blip r:embed="rId7">
            <a:alphaModFix/>
          </a:blip>
          <a:srcRect/>
          <a:stretch/>
        </p:blipFill>
        <p:spPr>
          <a:xfrm>
            <a:off x="5613627" y="5404001"/>
            <a:ext cx="852901" cy="927403"/>
          </a:xfrm>
          <a:prstGeom prst="rect">
            <a:avLst/>
          </a:prstGeom>
          <a:noFill/>
          <a:ln>
            <a:noFill/>
          </a:ln>
        </p:spPr>
      </p:pic>
      <p:sp>
        <p:nvSpPr>
          <p:cNvPr id="348" name="Google Shape;348;p11"/>
          <p:cNvSpPr txBox="1"/>
          <p:nvPr/>
        </p:nvSpPr>
        <p:spPr>
          <a:xfrm>
            <a:off x="5205674" y="2123479"/>
            <a:ext cx="1716800"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x-none" sz="1600" b="1" dirty="0">
                <a:solidFill>
                  <a:schemeClr val="dk1"/>
                </a:solidFill>
                <a:latin typeface="+mn-lt"/>
                <a:ea typeface="Calibri"/>
                <a:cs typeface="Calibri"/>
                <a:sym typeface="Calibri"/>
              </a:rPr>
              <a:t>Индекс Клиент</a:t>
            </a:r>
            <a:endParaRPr sz="1600" b="1" dirty="0">
              <a:latin typeface="+mn-lt"/>
            </a:endParaRPr>
          </a:p>
        </p:txBody>
      </p:sp>
      <p:pic>
        <p:nvPicPr>
          <p:cNvPr id="349" name="Google Shape;349;p11" descr="A silhouette of a person&#10;&#10;Description automatically generated"/>
          <p:cNvPicPr preferRelativeResize="0"/>
          <p:nvPr/>
        </p:nvPicPr>
        <p:blipFill rotWithShape="1">
          <a:blip r:embed="rId8">
            <a:alphaModFix/>
          </a:blip>
          <a:srcRect/>
          <a:stretch/>
        </p:blipFill>
        <p:spPr>
          <a:xfrm>
            <a:off x="7947295" y="2500467"/>
            <a:ext cx="699875" cy="1836178"/>
          </a:xfrm>
          <a:prstGeom prst="rect">
            <a:avLst/>
          </a:prstGeom>
          <a:noFill/>
          <a:ln>
            <a:noFill/>
          </a:ln>
        </p:spPr>
      </p:pic>
      <p:sp>
        <p:nvSpPr>
          <p:cNvPr id="21" name="Google Shape;52;p105">
            <a:extLst>
              <a:ext uri="{FF2B5EF4-FFF2-40B4-BE49-F238E27FC236}">
                <a16:creationId xmlns:a16="http://schemas.microsoft.com/office/drawing/2014/main" id="{E93C7DB1-55C3-46B2-B6AE-DD7018D3ED85}"/>
              </a:ext>
            </a:extLst>
          </p:cNvPr>
          <p:cNvSpPr/>
          <p:nvPr/>
        </p:nvSpPr>
        <p:spPr>
          <a:xfrm>
            <a:off x="0" y="6790531"/>
            <a:ext cx="12192000" cy="69448"/>
          </a:xfrm>
          <a:prstGeom prst="rect">
            <a:avLst/>
          </a:prstGeom>
          <a:solidFill>
            <a:srgbClr val="E734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354"/>
        <p:cNvGrpSpPr/>
        <p:nvPr/>
      </p:nvGrpSpPr>
      <p:grpSpPr>
        <a:xfrm>
          <a:off x="0" y="0"/>
          <a:ext cx="0" cy="0"/>
          <a:chOff x="0" y="0"/>
          <a:chExt cx="0" cy="0"/>
        </a:xfrm>
      </p:grpSpPr>
      <p:sp>
        <p:nvSpPr>
          <p:cNvPr id="355" name="Google Shape;355;p12"/>
          <p:cNvSpPr txBox="1">
            <a:spLocks noGrp="1"/>
          </p:cNvSpPr>
          <p:nvPr>
            <p:ph type="title"/>
          </p:nvPr>
        </p:nvSpPr>
        <p:spPr>
          <a:xfrm>
            <a:off x="838200" y="588494"/>
            <a:ext cx="10515600" cy="800039"/>
          </a:xfrm>
          <a:noFill/>
          <a:ln>
            <a:noFill/>
          </a:ln>
        </p:spPr>
        <p:txBody>
          <a:bodyPr spcFirstLastPara="1" wrap="square" lIns="91425" tIns="45700" rIns="91425" bIns="45700" anchor="ctr" anchorCtr="0">
            <a:normAutofit fontScale="90000"/>
          </a:bodyPr>
          <a:lstStyle/>
          <a:p>
            <a:pPr lvl="0"/>
            <a:r>
              <a:rPr lang="x-none" dirty="0">
                <a:sym typeface="Calibri"/>
              </a:rPr>
              <a:t>Индекс</a:t>
            </a:r>
            <a:r>
              <a:rPr lang="ru-RU" dirty="0" err="1">
                <a:sym typeface="Calibri"/>
              </a:rPr>
              <a:t>н</a:t>
            </a:r>
            <a:r>
              <a:rPr lang="ru-RU" b="0" i="1" dirty="0" err="1">
                <a:sym typeface="Calibri"/>
              </a:rPr>
              <a:t>ым</a:t>
            </a:r>
            <a:r>
              <a:rPr lang="x-none" dirty="0">
                <a:sym typeface="Calibri"/>
              </a:rPr>
              <a:t> тестирование</a:t>
            </a:r>
            <a:r>
              <a:rPr lang="ru-RU" b="0" i="1" dirty="0">
                <a:sym typeface="Calibri"/>
              </a:rPr>
              <a:t>м</a:t>
            </a:r>
            <a:r>
              <a:rPr lang="x-none" dirty="0">
                <a:sym typeface="Calibri"/>
              </a:rPr>
              <a:t> также могут </a:t>
            </a:r>
            <a:r>
              <a:rPr lang="ru-RU" dirty="0">
                <a:sym typeface="Calibri"/>
              </a:rPr>
              <a:t>называть</a:t>
            </a:r>
            <a:r>
              <a:rPr lang="en-US" dirty="0">
                <a:sym typeface="Calibri"/>
              </a:rPr>
              <a:t>:</a:t>
            </a:r>
            <a:endParaRPr lang="en-US" dirty="0"/>
          </a:p>
        </p:txBody>
      </p:sp>
      <p:sp>
        <p:nvSpPr>
          <p:cNvPr id="356" name="Google Shape;356;p12"/>
          <p:cNvSpPr txBox="1">
            <a:spLocks noGrp="1"/>
          </p:cNvSpPr>
          <p:nvPr>
            <p:ph type="body" idx="4294967295"/>
          </p:nvPr>
        </p:nvSpPr>
        <p:spPr>
          <a:xfrm>
            <a:off x="5251306" y="2379735"/>
            <a:ext cx="4976812" cy="3638550"/>
          </a:xfrm>
          <a:prstGeom prst="rect">
            <a:avLst/>
          </a:prstGeom>
          <a:noFill/>
          <a:ln>
            <a:noFill/>
          </a:ln>
        </p:spPr>
        <p:txBody>
          <a:bodyPr spcFirstLastPara="1" wrap="square" lIns="91425" tIns="45700" rIns="91425" bIns="45700" anchor="t" anchorCtr="0">
            <a:normAutofit/>
          </a:bodyPr>
          <a:lstStyle/>
          <a:p>
            <a:pPr marL="339725" lvl="0" indent="-339725" algn="l" rtl="0">
              <a:lnSpc>
                <a:spcPct val="90000"/>
              </a:lnSpc>
              <a:spcBef>
                <a:spcPts val="0"/>
              </a:spcBef>
              <a:spcAft>
                <a:spcPts val="0"/>
              </a:spcAft>
              <a:buClr>
                <a:schemeClr val="accent4"/>
              </a:buClr>
              <a:buSzPts val="3600"/>
              <a:buFont typeface="Arial"/>
              <a:buChar char="•"/>
            </a:pPr>
            <a:r>
              <a:rPr lang="x-none" dirty="0">
                <a:solidFill>
                  <a:srgbClr val="000000"/>
                </a:solidFill>
                <a:latin typeface="+mn-lt"/>
                <a:ea typeface="Calibri"/>
                <a:cs typeface="Calibri"/>
                <a:sym typeface="Calibri"/>
              </a:rPr>
              <a:t>уведомление партнера</a:t>
            </a:r>
            <a:endParaRPr dirty="0">
              <a:latin typeface="+mn-lt"/>
            </a:endParaRPr>
          </a:p>
          <a:p>
            <a:pPr marL="339725" lvl="0" indent="-339725" algn="l" rtl="0">
              <a:lnSpc>
                <a:spcPct val="90000"/>
              </a:lnSpc>
              <a:spcBef>
                <a:spcPts val="1000"/>
              </a:spcBef>
              <a:spcAft>
                <a:spcPts val="0"/>
              </a:spcAft>
              <a:buClr>
                <a:schemeClr val="accent4"/>
              </a:buClr>
              <a:buSzPts val="3600"/>
              <a:buFont typeface="Arial"/>
              <a:buChar char="•"/>
            </a:pPr>
            <a:r>
              <a:rPr lang="x-none" dirty="0">
                <a:solidFill>
                  <a:srgbClr val="000000"/>
                </a:solidFill>
                <a:latin typeface="+mn-lt"/>
                <a:ea typeface="Calibri"/>
                <a:cs typeface="Calibri"/>
                <a:sym typeface="Calibri"/>
              </a:rPr>
              <a:t>отслеживание контактов</a:t>
            </a:r>
            <a:endParaRPr dirty="0">
              <a:latin typeface="+mn-lt"/>
            </a:endParaRPr>
          </a:p>
          <a:p>
            <a:pPr marL="339725" lvl="0" indent="-339725" algn="l" rtl="0">
              <a:lnSpc>
                <a:spcPct val="90000"/>
              </a:lnSpc>
              <a:spcBef>
                <a:spcPts val="1000"/>
              </a:spcBef>
              <a:spcAft>
                <a:spcPts val="0"/>
              </a:spcAft>
              <a:buClr>
                <a:schemeClr val="accent4"/>
              </a:buClr>
              <a:buSzPts val="3600"/>
              <a:buFont typeface="Arial"/>
              <a:buChar char="•"/>
            </a:pPr>
            <a:r>
              <a:rPr lang="ru-RU" dirty="0">
                <a:solidFill>
                  <a:srgbClr val="000000"/>
                </a:solidFill>
                <a:latin typeface="+mn-lt"/>
                <a:ea typeface="Calibri"/>
                <a:cs typeface="Calibri"/>
                <a:sym typeface="Calibri"/>
              </a:rPr>
              <a:t>направление</a:t>
            </a:r>
            <a:r>
              <a:rPr lang="x-none" dirty="0">
                <a:solidFill>
                  <a:srgbClr val="000000"/>
                </a:solidFill>
                <a:latin typeface="+mn-lt"/>
                <a:ea typeface="Calibri"/>
                <a:cs typeface="Calibri"/>
                <a:sym typeface="Calibri"/>
              </a:rPr>
              <a:t> партнеров </a:t>
            </a:r>
            <a:endParaRPr lang="en-US" dirty="0">
              <a:latin typeface="+mn-lt"/>
            </a:endParaRPr>
          </a:p>
          <a:p>
            <a:pPr marL="339725" lvl="0" indent="-339725" algn="l" rtl="0">
              <a:lnSpc>
                <a:spcPct val="90000"/>
              </a:lnSpc>
              <a:spcBef>
                <a:spcPts val="1000"/>
              </a:spcBef>
              <a:spcAft>
                <a:spcPts val="0"/>
              </a:spcAft>
              <a:buClr>
                <a:schemeClr val="accent4"/>
              </a:buClr>
              <a:buSzPts val="3600"/>
              <a:buFont typeface="Arial"/>
              <a:buChar char="•"/>
            </a:pPr>
            <a:r>
              <a:rPr lang="x-none">
                <a:solidFill>
                  <a:srgbClr val="000000"/>
                </a:solidFill>
                <a:latin typeface="+mn-lt"/>
                <a:ea typeface="Calibri"/>
                <a:cs typeface="Calibri"/>
                <a:sym typeface="Calibri"/>
              </a:rPr>
              <a:t>другие названия</a:t>
            </a:r>
            <a:endParaRPr lang="en-US" dirty="0">
              <a:latin typeface="+mn-lt"/>
            </a:endParaRPr>
          </a:p>
        </p:txBody>
      </p:sp>
      <p:pic>
        <p:nvPicPr>
          <p:cNvPr id="357" name="Google Shape;357;p12" descr="A silhouette of a person&#10;&#10;Description automatically generated"/>
          <p:cNvPicPr preferRelativeResize="0"/>
          <p:nvPr/>
        </p:nvPicPr>
        <p:blipFill rotWithShape="1">
          <a:blip r:embed="rId3">
            <a:alphaModFix/>
          </a:blip>
          <a:srcRect/>
          <a:stretch/>
        </p:blipFill>
        <p:spPr>
          <a:xfrm>
            <a:off x="1330037" y="1764171"/>
            <a:ext cx="2800736" cy="4214142"/>
          </a:xfrm>
          <a:prstGeom prst="rect">
            <a:avLst/>
          </a:prstGeom>
          <a:noFill/>
          <a:ln>
            <a:noFill/>
          </a:ln>
        </p:spPr>
      </p:pic>
      <p:sp>
        <p:nvSpPr>
          <p:cNvPr id="6" name="Google Shape;52;p105">
            <a:extLst>
              <a:ext uri="{FF2B5EF4-FFF2-40B4-BE49-F238E27FC236}">
                <a16:creationId xmlns:a16="http://schemas.microsoft.com/office/drawing/2014/main" id="{79317AC4-8B78-4333-B4AF-D8B57429D369}"/>
              </a:ext>
            </a:extLst>
          </p:cNvPr>
          <p:cNvSpPr/>
          <p:nvPr/>
        </p:nvSpPr>
        <p:spPr>
          <a:xfrm>
            <a:off x="0" y="6790531"/>
            <a:ext cx="12192000" cy="69448"/>
          </a:xfrm>
          <a:prstGeom prst="rect">
            <a:avLst/>
          </a:prstGeom>
          <a:solidFill>
            <a:srgbClr val="E734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362"/>
        <p:cNvGrpSpPr/>
        <p:nvPr/>
      </p:nvGrpSpPr>
      <p:grpSpPr>
        <a:xfrm>
          <a:off x="0" y="0"/>
          <a:ext cx="0" cy="0"/>
          <a:chOff x="0" y="0"/>
          <a:chExt cx="0" cy="0"/>
        </a:xfrm>
      </p:grpSpPr>
      <p:sp>
        <p:nvSpPr>
          <p:cNvPr id="363" name="Google Shape;363;p13"/>
          <p:cNvSpPr txBox="1">
            <a:spLocks noGrp="1"/>
          </p:cNvSpPr>
          <p:nvPr>
            <p:ph type="title"/>
          </p:nvPr>
        </p:nvSpPr>
        <p:spPr>
          <a:xfrm>
            <a:off x="512763" y="206365"/>
            <a:ext cx="10515600" cy="800100"/>
          </a:xfrm>
          <a:noFill/>
          <a:ln>
            <a:noFill/>
          </a:ln>
        </p:spPr>
        <p:txBody>
          <a:bodyPr spcFirstLastPara="1" wrap="square" lIns="91425" tIns="45700" rIns="91425" bIns="45700" anchor="ctr" anchorCtr="0">
            <a:normAutofit/>
          </a:bodyPr>
          <a:lstStyle/>
          <a:p>
            <a:pPr lvl="0"/>
            <a:r>
              <a:rPr lang="x-none" dirty="0"/>
              <a:t>Шаги / этапы индексного тестирования</a:t>
            </a:r>
            <a:endParaRPr lang="en-US" dirty="0"/>
          </a:p>
        </p:txBody>
      </p:sp>
      <p:sp>
        <p:nvSpPr>
          <p:cNvPr id="364" name="Google Shape;364;p13"/>
          <p:cNvSpPr txBox="1">
            <a:spLocks noGrp="1"/>
          </p:cNvSpPr>
          <p:nvPr>
            <p:ph type="body" idx="4294967295"/>
          </p:nvPr>
        </p:nvSpPr>
        <p:spPr>
          <a:xfrm>
            <a:off x="512763" y="1151650"/>
            <a:ext cx="5583237" cy="5716597"/>
          </a:xfrm>
          <a:prstGeom prst="rect">
            <a:avLst/>
          </a:prstGeom>
          <a:noFill/>
          <a:ln>
            <a:noFill/>
          </a:ln>
        </p:spPr>
        <p:txBody>
          <a:bodyPr spcFirstLastPara="1" wrap="square" lIns="91425" tIns="45700" rIns="91425" bIns="45700" anchor="t" anchorCtr="0">
            <a:noAutofit/>
          </a:bodyPr>
          <a:lstStyle/>
          <a:p>
            <a:pPr marL="342900" lvl="0" indent="-342900" algn="l" rtl="0">
              <a:lnSpc>
                <a:spcPct val="120000"/>
              </a:lnSpc>
              <a:spcBef>
                <a:spcPts val="0"/>
              </a:spcBef>
              <a:spcAft>
                <a:spcPts val="0"/>
              </a:spcAft>
              <a:buSzPts val="2000"/>
              <a:buAutoNum type="arabicParenR"/>
            </a:pPr>
            <a:r>
              <a:rPr lang="x-none" sz="1900" dirty="0">
                <a:solidFill>
                  <a:schemeClr val="dk2"/>
                </a:solidFill>
              </a:rPr>
              <a:t>Ознаком</a:t>
            </a:r>
            <a:r>
              <a:rPr lang="ru-RU" sz="1900" dirty="0" err="1">
                <a:solidFill>
                  <a:schemeClr val="dk2"/>
                </a:solidFill>
              </a:rPr>
              <a:t>ьте</a:t>
            </a:r>
            <a:r>
              <a:rPr lang="x-none" sz="1900" dirty="0">
                <a:solidFill>
                  <a:schemeClr val="dk2"/>
                </a:solidFill>
              </a:rPr>
              <a:t> клиента с концепцией индексного тестирования</a:t>
            </a:r>
            <a:r>
              <a:rPr lang="ru-RU" sz="1900" dirty="0">
                <a:solidFill>
                  <a:schemeClr val="dk2"/>
                </a:solidFill>
              </a:rPr>
              <a:t>.</a:t>
            </a:r>
            <a:r>
              <a:rPr lang="x-none" sz="1900" dirty="0">
                <a:solidFill>
                  <a:schemeClr val="dk2"/>
                </a:solidFill>
              </a:rPr>
              <a:t> </a:t>
            </a:r>
          </a:p>
          <a:p>
            <a:pPr marL="342900" lvl="0" indent="-342900" algn="l" rtl="0">
              <a:lnSpc>
                <a:spcPct val="120000"/>
              </a:lnSpc>
              <a:spcBef>
                <a:spcPts val="0"/>
              </a:spcBef>
              <a:spcAft>
                <a:spcPts val="0"/>
              </a:spcAft>
              <a:buSzPts val="2000"/>
              <a:buAutoNum type="arabicParenR"/>
            </a:pPr>
            <a:r>
              <a:rPr lang="ru-RU" sz="1900" dirty="0">
                <a:solidFill>
                  <a:schemeClr val="dk2"/>
                </a:solidFill>
              </a:rPr>
              <a:t>П</a:t>
            </a:r>
            <a:r>
              <a:rPr lang="x-none" sz="1900" dirty="0">
                <a:solidFill>
                  <a:schemeClr val="dk2"/>
                </a:solidFill>
              </a:rPr>
              <a:t>редлож</a:t>
            </a:r>
            <a:r>
              <a:rPr lang="ru-RU" sz="1900" dirty="0" err="1">
                <a:solidFill>
                  <a:schemeClr val="dk2"/>
                </a:solidFill>
              </a:rPr>
              <a:t>ите</a:t>
            </a:r>
            <a:r>
              <a:rPr lang="x-none" sz="1900" dirty="0">
                <a:solidFill>
                  <a:schemeClr val="dk2"/>
                </a:solidFill>
              </a:rPr>
              <a:t> индекс</a:t>
            </a:r>
            <a:r>
              <a:rPr lang="ru-RU" sz="1900" dirty="0">
                <a:solidFill>
                  <a:schemeClr val="dk2"/>
                </a:solidFill>
              </a:rPr>
              <a:t>-</a:t>
            </a:r>
            <a:r>
              <a:rPr lang="x-none" sz="1900" dirty="0">
                <a:solidFill>
                  <a:schemeClr val="dk2"/>
                </a:solidFill>
              </a:rPr>
              <a:t>тестировани</a:t>
            </a:r>
            <a:r>
              <a:rPr lang="ru-RU" sz="1900" dirty="0">
                <a:solidFill>
                  <a:schemeClr val="dk2"/>
                </a:solidFill>
              </a:rPr>
              <a:t>е</a:t>
            </a:r>
            <a:r>
              <a:rPr lang="x-none" sz="1900" dirty="0">
                <a:solidFill>
                  <a:schemeClr val="dk2"/>
                </a:solidFill>
              </a:rPr>
              <a:t> </a:t>
            </a:r>
            <a:r>
              <a:rPr lang="ru-RU" sz="1900" dirty="0">
                <a:solidFill>
                  <a:schemeClr val="dk2"/>
                </a:solidFill>
              </a:rPr>
              <a:t>в качестве </a:t>
            </a:r>
            <a:r>
              <a:rPr lang="x-none" sz="1900" dirty="0">
                <a:solidFill>
                  <a:schemeClr val="dk2"/>
                </a:solidFill>
              </a:rPr>
              <a:t>добровольной услуги для всех клиентов с положительным ВИЧ</a:t>
            </a:r>
            <a:r>
              <a:rPr lang="ru-RU" sz="1900" dirty="0">
                <a:solidFill>
                  <a:schemeClr val="dk2"/>
                </a:solidFill>
              </a:rPr>
              <a:t>-</a:t>
            </a:r>
            <a:r>
              <a:rPr lang="x-none" sz="1900" dirty="0">
                <a:solidFill>
                  <a:schemeClr val="dk2"/>
                </a:solidFill>
              </a:rPr>
              <a:t>статусом и неподавленной вирусной нагрузкой</a:t>
            </a:r>
            <a:r>
              <a:rPr lang="ru-RU" sz="1900" dirty="0">
                <a:solidFill>
                  <a:schemeClr val="dk2"/>
                </a:solidFill>
              </a:rPr>
              <a:t>.</a:t>
            </a:r>
            <a:endParaRPr sz="1900" dirty="0"/>
          </a:p>
          <a:p>
            <a:pPr marL="342900" lvl="0" indent="-342900" algn="l" rtl="0">
              <a:lnSpc>
                <a:spcPct val="120000"/>
              </a:lnSpc>
              <a:spcBef>
                <a:spcPts val="1000"/>
              </a:spcBef>
              <a:spcAft>
                <a:spcPts val="0"/>
              </a:spcAft>
              <a:buSzPts val="2000"/>
              <a:buAutoNum type="arabicParenR"/>
            </a:pPr>
            <a:r>
              <a:rPr lang="x-none" sz="1900" dirty="0">
                <a:solidFill>
                  <a:schemeClr val="dk2"/>
                </a:solidFill>
              </a:rPr>
              <a:t>В случае заинтересованности клиента</a:t>
            </a:r>
            <a:r>
              <a:rPr lang="ru-RU" sz="1900" dirty="0">
                <a:solidFill>
                  <a:schemeClr val="dk2"/>
                </a:solidFill>
              </a:rPr>
              <a:t> </a:t>
            </a:r>
            <a:r>
              <a:rPr lang="x-none" sz="1900" dirty="0">
                <a:solidFill>
                  <a:schemeClr val="dk2"/>
                </a:solidFill>
              </a:rPr>
              <a:t> </a:t>
            </a:r>
            <a:r>
              <a:rPr lang="ru-RU" sz="1900" dirty="0">
                <a:solidFill>
                  <a:schemeClr val="dk2"/>
                </a:solidFill>
              </a:rPr>
              <a:t>обязательно</a:t>
            </a:r>
            <a:r>
              <a:rPr lang="x-none" sz="1900" dirty="0">
                <a:solidFill>
                  <a:schemeClr val="dk2"/>
                </a:solidFill>
              </a:rPr>
              <a:t> получит</a:t>
            </a:r>
            <a:r>
              <a:rPr lang="ru-RU" sz="1900" dirty="0">
                <a:solidFill>
                  <a:schemeClr val="dk2"/>
                </a:solidFill>
              </a:rPr>
              <a:t>е</a:t>
            </a:r>
            <a:r>
              <a:rPr lang="x-none" sz="1900" dirty="0">
                <a:solidFill>
                  <a:schemeClr val="dk2"/>
                </a:solidFill>
              </a:rPr>
              <a:t> информированное согласие на его участие в индексном тестировании.</a:t>
            </a:r>
            <a:endParaRPr sz="1900" dirty="0"/>
          </a:p>
          <a:p>
            <a:pPr marL="342900" lvl="0" indent="-342900" algn="l" rtl="0">
              <a:lnSpc>
                <a:spcPct val="120000"/>
              </a:lnSpc>
              <a:spcBef>
                <a:spcPts val="1000"/>
              </a:spcBef>
              <a:spcAft>
                <a:spcPts val="0"/>
              </a:spcAft>
              <a:buSzPts val="2000"/>
              <a:buAutoNum type="arabicParenR"/>
            </a:pPr>
            <a:r>
              <a:rPr lang="x-none" sz="1900" dirty="0">
                <a:solidFill>
                  <a:schemeClr val="dk2"/>
                </a:solidFill>
              </a:rPr>
              <a:t>Составьте список сексуальных, инъекционных партнеров и детей </a:t>
            </a:r>
            <a:r>
              <a:rPr lang="en-US" sz="1900" dirty="0">
                <a:solidFill>
                  <a:schemeClr val="dk2"/>
                </a:solidFill>
              </a:rPr>
              <a:t>&lt;19</a:t>
            </a:r>
            <a:r>
              <a:rPr lang="x-none" sz="1900" dirty="0">
                <a:solidFill>
                  <a:schemeClr val="dk2"/>
                </a:solidFill>
              </a:rPr>
              <a:t> лет</a:t>
            </a:r>
            <a:r>
              <a:rPr lang="en-US" sz="1900" dirty="0">
                <a:solidFill>
                  <a:schemeClr val="dk2"/>
                </a:solidFill>
              </a:rPr>
              <a:t> </a:t>
            </a:r>
            <a:r>
              <a:rPr lang="x-none" sz="1900" dirty="0">
                <a:solidFill>
                  <a:schemeClr val="dk2"/>
                </a:solidFill>
              </a:rPr>
              <a:t>с неизвестным ВИЧ</a:t>
            </a:r>
            <a:r>
              <a:rPr lang="ru-RU" sz="1900" dirty="0">
                <a:solidFill>
                  <a:schemeClr val="dk2"/>
                </a:solidFill>
              </a:rPr>
              <a:t>-</a:t>
            </a:r>
            <a:r>
              <a:rPr lang="x-none" sz="1900" dirty="0">
                <a:solidFill>
                  <a:schemeClr val="dk2"/>
                </a:solidFill>
              </a:rPr>
              <a:t>статусом</a:t>
            </a:r>
            <a:r>
              <a:rPr lang="en-US" sz="1900" dirty="0">
                <a:solidFill>
                  <a:schemeClr val="dk2"/>
                </a:solidFill>
              </a:rPr>
              <a:t>.</a:t>
            </a:r>
            <a:endParaRPr sz="1900" dirty="0"/>
          </a:p>
          <a:p>
            <a:pPr marL="342900" lvl="0" indent="-342900" algn="l" rtl="0">
              <a:lnSpc>
                <a:spcPct val="120000"/>
              </a:lnSpc>
              <a:spcBef>
                <a:spcPts val="1000"/>
              </a:spcBef>
              <a:spcAft>
                <a:spcPts val="0"/>
              </a:spcAft>
              <a:buSzPts val="2000"/>
              <a:buAutoNum type="arabicParenR"/>
            </a:pPr>
            <a:r>
              <a:rPr lang="x-none" sz="1900" dirty="0">
                <a:solidFill>
                  <a:schemeClr val="dk2"/>
                </a:solidFill>
              </a:rPr>
              <a:t>Проведите оценку риска насилия для каждого из указанных партнеров</a:t>
            </a:r>
            <a:r>
              <a:rPr lang="ru-RU" sz="1900" dirty="0">
                <a:solidFill>
                  <a:schemeClr val="dk2"/>
                </a:solidFill>
              </a:rPr>
              <a:t>.</a:t>
            </a:r>
            <a:endParaRPr sz="1900" dirty="0"/>
          </a:p>
        </p:txBody>
      </p:sp>
      <p:sp>
        <p:nvSpPr>
          <p:cNvPr id="4" name="Google Shape;52;p105">
            <a:extLst>
              <a:ext uri="{FF2B5EF4-FFF2-40B4-BE49-F238E27FC236}">
                <a16:creationId xmlns:a16="http://schemas.microsoft.com/office/drawing/2014/main" id="{6F5A2409-4235-4D12-B069-390A6F70BF38}"/>
              </a:ext>
            </a:extLst>
          </p:cNvPr>
          <p:cNvSpPr/>
          <p:nvPr/>
        </p:nvSpPr>
        <p:spPr>
          <a:xfrm>
            <a:off x="0" y="6790531"/>
            <a:ext cx="12192000" cy="69448"/>
          </a:xfrm>
          <a:prstGeom prst="rect">
            <a:avLst/>
          </a:prstGeom>
          <a:solidFill>
            <a:srgbClr val="E734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 name="Google Shape;364;p13">
            <a:extLst>
              <a:ext uri="{FF2B5EF4-FFF2-40B4-BE49-F238E27FC236}">
                <a16:creationId xmlns:a16="http://schemas.microsoft.com/office/drawing/2014/main" id="{AA2E4BD6-DFBD-4DB3-B47B-EFC113F72505}"/>
              </a:ext>
            </a:extLst>
          </p:cNvPr>
          <p:cNvSpPr txBox="1">
            <a:spLocks/>
          </p:cNvSpPr>
          <p:nvPr/>
        </p:nvSpPr>
        <p:spPr>
          <a:xfrm>
            <a:off x="6380163" y="1038948"/>
            <a:ext cx="5475864" cy="52324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indent="-457200">
              <a:lnSpc>
                <a:spcPct val="120000"/>
              </a:lnSpc>
              <a:buSzPts val="2000"/>
              <a:buFont typeface="+mj-lt"/>
              <a:buAutoNum type="arabicParenR" startAt="6"/>
            </a:pPr>
            <a:r>
              <a:rPr lang="ru-RU" sz="1900" dirty="0">
                <a:solidFill>
                  <a:schemeClr val="dk2"/>
                </a:solidFill>
              </a:rPr>
              <a:t>Если клиент согласен, определите метод привлечения для каждого из названных партнеров/детей. </a:t>
            </a:r>
          </a:p>
          <a:p>
            <a:pPr indent="-457200">
              <a:lnSpc>
                <a:spcPct val="120000"/>
              </a:lnSpc>
              <a:buSzPts val="2000"/>
              <a:buFont typeface="+mj-lt"/>
              <a:buAutoNum type="arabicParenR" startAt="6"/>
            </a:pPr>
            <a:r>
              <a:rPr lang="ru-RU" sz="1900" dirty="0">
                <a:solidFill>
                  <a:schemeClr val="dk2"/>
                </a:solidFill>
              </a:rPr>
              <a:t>Установите контакт со всеми названными партнерами/детьми, используя определенный метод привлечения к тестированию.</a:t>
            </a:r>
          </a:p>
          <a:p>
            <a:pPr indent="-457200">
              <a:lnSpc>
                <a:spcPct val="120000"/>
              </a:lnSpc>
              <a:buSzPts val="2000"/>
              <a:buFont typeface="+mj-lt"/>
              <a:buAutoNum type="arabicParenR" startAt="6"/>
            </a:pPr>
            <a:r>
              <a:rPr lang="ru-RU" sz="1900" dirty="0">
                <a:solidFill>
                  <a:schemeClr val="dk2"/>
                </a:solidFill>
              </a:rPr>
              <a:t>Фиксируйте все результаты вашей работы и тестирования партнеров. </a:t>
            </a:r>
          </a:p>
          <a:p>
            <a:pPr indent="-457200">
              <a:lnSpc>
                <a:spcPct val="120000"/>
              </a:lnSpc>
              <a:buSzPts val="2000"/>
              <a:buFont typeface="+mj-lt"/>
              <a:buAutoNum type="arabicParenR" startAt="6"/>
            </a:pPr>
            <a:r>
              <a:rPr lang="ru-RU" sz="1900" dirty="0">
                <a:solidFill>
                  <a:schemeClr val="dk2"/>
                </a:solidFill>
              </a:rPr>
              <a:t>Предоставьте необходимые услуги, основанные на результате тестирования. </a:t>
            </a:r>
          </a:p>
          <a:p>
            <a:pPr indent="-457200">
              <a:lnSpc>
                <a:spcPct val="120000"/>
              </a:lnSpc>
              <a:buSzPts val="2000"/>
              <a:buFont typeface="+mj-lt"/>
              <a:buAutoNum type="arabicParenR" startAt="6"/>
            </a:pPr>
            <a:r>
              <a:rPr lang="ru-RU" sz="1900" dirty="0">
                <a:solidFill>
                  <a:schemeClr val="dk2"/>
                </a:solidFill>
              </a:rPr>
              <a:t>Поддерживайте связь с клиентами для отслеживания возможных неблагоприятных последствий</a:t>
            </a:r>
            <a:r>
              <a:rPr lang="en-US" sz="1900" dirty="0">
                <a:solidFill>
                  <a:schemeClr val="dk2"/>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369"/>
        <p:cNvGrpSpPr/>
        <p:nvPr/>
      </p:nvGrpSpPr>
      <p:grpSpPr>
        <a:xfrm>
          <a:off x="0" y="0"/>
          <a:ext cx="0" cy="0"/>
          <a:chOff x="0" y="0"/>
          <a:chExt cx="0" cy="0"/>
        </a:xfrm>
      </p:grpSpPr>
      <p:sp>
        <p:nvSpPr>
          <p:cNvPr id="370" name="Google Shape;370;p14"/>
          <p:cNvSpPr txBox="1">
            <a:spLocks noGrp="1"/>
          </p:cNvSpPr>
          <p:nvPr>
            <p:ph type="title"/>
          </p:nvPr>
        </p:nvSpPr>
        <p:spPr>
          <a:xfrm>
            <a:off x="838200" y="588494"/>
            <a:ext cx="10515600" cy="800039"/>
          </a:xfrm>
          <a:noFill/>
          <a:ln>
            <a:noFill/>
          </a:ln>
        </p:spPr>
        <p:txBody>
          <a:bodyPr spcFirstLastPara="1" wrap="square" lIns="91425" tIns="45700" rIns="91425" bIns="45700" anchor="ctr" anchorCtr="0">
            <a:normAutofit/>
          </a:bodyPr>
          <a:lstStyle/>
          <a:p>
            <a:pPr lvl="0"/>
            <a:r>
              <a:rPr lang="ru-RU" dirty="0"/>
              <a:t>НЕ новый концепт</a:t>
            </a:r>
            <a:endParaRPr lang="en-US" dirty="0"/>
          </a:p>
        </p:txBody>
      </p:sp>
      <p:sp>
        <p:nvSpPr>
          <p:cNvPr id="371" name="Google Shape;371;p14"/>
          <p:cNvSpPr txBox="1">
            <a:spLocks noGrp="1"/>
          </p:cNvSpPr>
          <p:nvPr>
            <p:ph type="body" idx="1"/>
          </p:nvPr>
        </p:nvSpPr>
        <p:spPr>
          <a:xfrm>
            <a:off x="838200" y="1636713"/>
            <a:ext cx="10860314" cy="4932362"/>
          </a:xfrm>
          <a:noFill/>
          <a:ln>
            <a:noFill/>
          </a:ln>
        </p:spPr>
        <p:txBody>
          <a:bodyPr spcFirstLastPara="1" wrap="square" lIns="91425" tIns="45700" rIns="91425" bIns="45700" anchor="t" anchorCtr="0">
            <a:normAutofit/>
          </a:bodyPr>
          <a:lstStyle/>
          <a:p>
            <a:pPr lvl="0"/>
            <a:r>
              <a:rPr lang="ru-RU" dirty="0"/>
              <a:t>Десятилетиями используется для отслеживания ИППП и туберкулеза </a:t>
            </a:r>
          </a:p>
          <a:p>
            <a:pPr lvl="0"/>
            <a:r>
              <a:rPr lang="ru-RU" dirty="0"/>
              <a:t>В сфере ВИЧ использовался в работе с общим населением, однако в последнее время – среди ключевых групп населения </a:t>
            </a:r>
          </a:p>
          <a:p>
            <a:pPr lvl="0"/>
            <a:r>
              <a:rPr lang="ru-RU" dirty="0"/>
              <a:t>Во многих странах является частью после-тестового консультирования и консультирования по АРТ</a:t>
            </a:r>
            <a:endParaRPr lang="en-US" dirty="0"/>
          </a:p>
        </p:txBody>
      </p:sp>
      <p:sp>
        <p:nvSpPr>
          <p:cNvPr id="7" name="Google Shape;52;p105">
            <a:extLst>
              <a:ext uri="{FF2B5EF4-FFF2-40B4-BE49-F238E27FC236}">
                <a16:creationId xmlns:a16="http://schemas.microsoft.com/office/drawing/2014/main" id="{4E4092FC-9A25-4EED-9686-E45239A0E111}"/>
              </a:ext>
            </a:extLst>
          </p:cNvPr>
          <p:cNvSpPr/>
          <p:nvPr/>
        </p:nvSpPr>
        <p:spPr>
          <a:xfrm>
            <a:off x="0" y="6790531"/>
            <a:ext cx="12192000" cy="69448"/>
          </a:xfrm>
          <a:prstGeom prst="rect">
            <a:avLst/>
          </a:prstGeom>
          <a:solidFill>
            <a:srgbClr val="E734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5"/>
          <p:cNvSpPr txBox="1">
            <a:spLocks noGrp="1"/>
          </p:cNvSpPr>
          <p:nvPr>
            <p:ph type="title"/>
          </p:nvPr>
        </p:nvSpPr>
        <p:spPr>
          <a:xfrm>
            <a:off x="1981200" y="274651"/>
            <a:ext cx="8229600" cy="82721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 </a:t>
            </a:r>
            <a:endParaRPr/>
          </a:p>
        </p:txBody>
      </p:sp>
      <p:sp>
        <p:nvSpPr>
          <p:cNvPr id="378" name="Google Shape;378;p15"/>
          <p:cNvSpPr txBox="1">
            <a:spLocks noGrp="1"/>
          </p:cNvSpPr>
          <p:nvPr>
            <p:ph type="body" idx="1"/>
          </p:nvPr>
        </p:nvSpPr>
        <p:spPr>
          <a:xfrm>
            <a:off x="404609" y="310027"/>
            <a:ext cx="11071990" cy="1297117"/>
          </a:xfrm>
          <a:prstGeom prst="rect">
            <a:avLst/>
          </a:prstGeom>
          <a:noFill/>
          <a:ln>
            <a:noFill/>
          </a:ln>
        </p:spPr>
        <p:txBody>
          <a:bodyPr spcFirstLastPara="1" wrap="square" lIns="91425" tIns="45700" rIns="91425" bIns="45700" anchor="t" anchorCtr="0">
            <a:noAutofit/>
          </a:bodyPr>
          <a:lstStyle/>
          <a:p>
            <a:pPr marL="0" lvl="0" indent="0">
              <a:spcBef>
                <a:spcPts val="0"/>
              </a:spcBef>
              <a:buClr>
                <a:srgbClr val="3F3F3F"/>
              </a:buClr>
              <a:buSzPts val="2800"/>
              <a:buNone/>
            </a:pPr>
            <a:r>
              <a:rPr lang="ru-RU" sz="2700" dirty="0">
                <a:solidFill>
                  <a:schemeClr val="accent1"/>
                </a:solidFill>
              </a:rPr>
              <a:t>Несколько исследований показали, что индекс-тестирование может повысить уровень проверки и выявления новых случаев ВИЧ без фактов серьезного насилия со стороны интимных партнеров</a:t>
            </a:r>
            <a:endParaRPr sz="2700" dirty="0">
              <a:solidFill>
                <a:schemeClr val="accent1"/>
              </a:solidFill>
            </a:endParaRPr>
          </a:p>
        </p:txBody>
      </p:sp>
      <p:pic>
        <p:nvPicPr>
          <p:cNvPr id="379" name="Google Shape;379;p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4609" y="5301085"/>
            <a:ext cx="5498886" cy="945908"/>
          </a:xfrm>
          <a:prstGeom prst="rect">
            <a:avLst/>
          </a:prstGeom>
          <a:noFill/>
          <a:ln>
            <a:noFill/>
          </a:ln>
        </p:spPr>
      </p:pic>
      <p:pic>
        <p:nvPicPr>
          <p:cNvPr id="380" name="Google Shape;380;p15"/>
          <p:cNvPicPr preferRelativeResize="0"/>
          <p:nvPr/>
        </p:nvPicPr>
        <p:blipFill rotWithShape="1">
          <a:blip r:embed="rId4">
            <a:alphaModFix/>
          </a:blip>
          <a:srcRect/>
          <a:stretch/>
        </p:blipFill>
        <p:spPr>
          <a:xfrm>
            <a:off x="6376554" y="4795543"/>
            <a:ext cx="5100045" cy="1381262"/>
          </a:xfrm>
          <a:prstGeom prst="rect">
            <a:avLst/>
          </a:prstGeom>
          <a:noFill/>
          <a:ln>
            <a:noFill/>
          </a:ln>
        </p:spPr>
      </p:pic>
      <p:pic>
        <p:nvPicPr>
          <p:cNvPr id="381" name="Google Shape;381;p15"/>
          <p:cNvPicPr preferRelativeResize="0"/>
          <p:nvPr/>
        </p:nvPicPr>
        <p:blipFill rotWithShape="1">
          <a:blip r:embed="rId5" cstate="email">
            <a:alphaModFix/>
            <a:extLst>
              <a:ext uri="{28A0092B-C50C-407E-A947-70E740481C1C}">
                <a14:useLocalDpi xmlns:a14="http://schemas.microsoft.com/office/drawing/2010/main"/>
              </a:ext>
            </a:extLst>
          </a:blip>
          <a:srcRect r="1522"/>
          <a:stretch/>
        </p:blipFill>
        <p:spPr>
          <a:xfrm>
            <a:off x="320081" y="3435726"/>
            <a:ext cx="5775919" cy="1359817"/>
          </a:xfrm>
          <a:prstGeom prst="rect">
            <a:avLst/>
          </a:prstGeom>
          <a:noFill/>
          <a:ln>
            <a:noFill/>
          </a:ln>
        </p:spPr>
      </p:pic>
      <p:pic>
        <p:nvPicPr>
          <p:cNvPr id="382" name="Google Shape;382;p1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04609" y="1776583"/>
            <a:ext cx="5293931" cy="1359818"/>
          </a:xfrm>
          <a:prstGeom prst="rect">
            <a:avLst/>
          </a:prstGeom>
          <a:noFill/>
          <a:ln>
            <a:noFill/>
          </a:ln>
        </p:spPr>
      </p:pic>
      <p:pic>
        <p:nvPicPr>
          <p:cNvPr id="383" name="Google Shape;383;p15"/>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376554" y="1836096"/>
            <a:ext cx="4805368" cy="1331479"/>
          </a:xfrm>
          <a:prstGeom prst="rect">
            <a:avLst/>
          </a:prstGeom>
          <a:noFill/>
          <a:ln>
            <a:noFill/>
          </a:ln>
        </p:spPr>
      </p:pic>
      <p:pic>
        <p:nvPicPr>
          <p:cNvPr id="384" name="Google Shape;384;p15"/>
          <p:cNvPicPr preferRelativeResize="0"/>
          <p:nvPr/>
        </p:nvPicPr>
        <p:blipFill rotWithShape="1">
          <a:blip r:embed="rId8">
            <a:alphaModFix/>
          </a:blip>
          <a:srcRect/>
          <a:stretch/>
        </p:blipFill>
        <p:spPr>
          <a:xfrm>
            <a:off x="6718304" y="3402198"/>
            <a:ext cx="4256784" cy="935442"/>
          </a:xfrm>
          <a:prstGeom prst="rect">
            <a:avLst/>
          </a:prstGeom>
          <a:noFill/>
          <a:ln>
            <a:noFill/>
          </a:ln>
        </p:spPr>
      </p:pic>
      <p:sp>
        <p:nvSpPr>
          <p:cNvPr id="10" name="Google Shape;52;p105">
            <a:extLst>
              <a:ext uri="{FF2B5EF4-FFF2-40B4-BE49-F238E27FC236}">
                <a16:creationId xmlns:a16="http://schemas.microsoft.com/office/drawing/2014/main" id="{8E5CDC41-08BF-459B-B9A3-8A164807BB02}"/>
              </a:ext>
            </a:extLst>
          </p:cNvPr>
          <p:cNvSpPr/>
          <p:nvPr/>
        </p:nvSpPr>
        <p:spPr>
          <a:xfrm>
            <a:off x="0" y="6790531"/>
            <a:ext cx="12192000" cy="69448"/>
          </a:xfrm>
          <a:prstGeom prst="rect">
            <a:avLst/>
          </a:prstGeom>
          <a:solidFill>
            <a:srgbClr val="E734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grpSp>
        <p:nvGrpSpPr>
          <p:cNvPr id="4" name="Group 3">
            <a:extLst>
              <a:ext uri="{FF2B5EF4-FFF2-40B4-BE49-F238E27FC236}">
                <a16:creationId xmlns:a16="http://schemas.microsoft.com/office/drawing/2014/main" id="{4E3148C5-314D-4C4F-A36C-8B449EC618D4}"/>
              </a:ext>
            </a:extLst>
          </p:cNvPr>
          <p:cNvGrpSpPr/>
          <p:nvPr/>
        </p:nvGrpSpPr>
        <p:grpSpPr>
          <a:xfrm>
            <a:off x="8536457" y="3231212"/>
            <a:ext cx="366047" cy="53674"/>
            <a:chOff x="10899648" y="1351359"/>
            <a:chExt cx="366047" cy="53674"/>
          </a:xfrm>
        </p:grpSpPr>
        <p:sp>
          <p:nvSpPr>
            <p:cNvPr id="3" name="Oval 2">
              <a:extLst>
                <a:ext uri="{FF2B5EF4-FFF2-40B4-BE49-F238E27FC236}">
                  <a16:creationId xmlns:a16="http://schemas.microsoft.com/office/drawing/2014/main" id="{96A0C5D5-597C-4D57-8ECE-F6835C24C7E0}"/>
                </a:ext>
              </a:extLst>
            </p:cNvPr>
            <p:cNvSpPr/>
            <p:nvPr/>
          </p:nvSpPr>
          <p:spPr>
            <a:xfrm>
              <a:off x="10899648" y="1353312"/>
              <a:ext cx="51721" cy="517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1952E9E-5367-4280-BDE7-D04BD179AEEA}"/>
                </a:ext>
              </a:extLst>
            </p:cNvPr>
            <p:cNvSpPr/>
            <p:nvPr/>
          </p:nvSpPr>
          <p:spPr>
            <a:xfrm>
              <a:off x="11056811" y="1353312"/>
              <a:ext cx="51721" cy="517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F2F1691-EEF2-490C-A574-31DAAF308FA2}"/>
                </a:ext>
              </a:extLst>
            </p:cNvPr>
            <p:cNvSpPr/>
            <p:nvPr/>
          </p:nvSpPr>
          <p:spPr>
            <a:xfrm>
              <a:off x="11213974" y="1351359"/>
              <a:ext cx="51721" cy="517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607FAD58-B213-4B2A-BD9B-5C7C1912E3F4}"/>
              </a:ext>
            </a:extLst>
          </p:cNvPr>
          <p:cNvGrpSpPr/>
          <p:nvPr/>
        </p:nvGrpSpPr>
        <p:grpSpPr>
          <a:xfrm>
            <a:off x="8536457" y="4608773"/>
            <a:ext cx="366047" cy="53674"/>
            <a:chOff x="10899648" y="1351359"/>
            <a:chExt cx="366047" cy="53674"/>
          </a:xfrm>
        </p:grpSpPr>
        <p:sp>
          <p:nvSpPr>
            <p:cNvPr id="17" name="Oval 16">
              <a:extLst>
                <a:ext uri="{FF2B5EF4-FFF2-40B4-BE49-F238E27FC236}">
                  <a16:creationId xmlns:a16="http://schemas.microsoft.com/office/drawing/2014/main" id="{2792660B-0B13-4409-9B20-E2B25AC8FF70}"/>
                </a:ext>
              </a:extLst>
            </p:cNvPr>
            <p:cNvSpPr/>
            <p:nvPr/>
          </p:nvSpPr>
          <p:spPr>
            <a:xfrm>
              <a:off x="10899648" y="1353312"/>
              <a:ext cx="51721" cy="517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6D52F58-3D1F-4618-9680-73A77A5B904D}"/>
                </a:ext>
              </a:extLst>
            </p:cNvPr>
            <p:cNvSpPr/>
            <p:nvPr/>
          </p:nvSpPr>
          <p:spPr>
            <a:xfrm>
              <a:off x="11056811" y="1353312"/>
              <a:ext cx="51721" cy="517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3714F58-C530-4E37-ABBF-1A94225CDA97}"/>
                </a:ext>
              </a:extLst>
            </p:cNvPr>
            <p:cNvSpPr/>
            <p:nvPr/>
          </p:nvSpPr>
          <p:spPr>
            <a:xfrm>
              <a:off x="11213974" y="1351359"/>
              <a:ext cx="51721" cy="517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C380EB3A-4197-40A4-A563-4BE8A5AEBAC0}"/>
              </a:ext>
            </a:extLst>
          </p:cNvPr>
          <p:cNvGrpSpPr/>
          <p:nvPr/>
        </p:nvGrpSpPr>
        <p:grpSpPr>
          <a:xfrm>
            <a:off x="2403532" y="5000561"/>
            <a:ext cx="366047" cy="53674"/>
            <a:chOff x="10899648" y="1351359"/>
            <a:chExt cx="366047" cy="53674"/>
          </a:xfrm>
        </p:grpSpPr>
        <p:sp>
          <p:nvSpPr>
            <p:cNvPr id="21" name="Oval 20">
              <a:extLst>
                <a:ext uri="{FF2B5EF4-FFF2-40B4-BE49-F238E27FC236}">
                  <a16:creationId xmlns:a16="http://schemas.microsoft.com/office/drawing/2014/main" id="{B7172602-40F9-48C8-A943-78251BB8F5D0}"/>
                </a:ext>
              </a:extLst>
            </p:cNvPr>
            <p:cNvSpPr/>
            <p:nvPr/>
          </p:nvSpPr>
          <p:spPr>
            <a:xfrm>
              <a:off x="10899648" y="1353312"/>
              <a:ext cx="51721" cy="517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E7791F2-2682-45F5-BA7E-41ECAB6F26AB}"/>
                </a:ext>
              </a:extLst>
            </p:cNvPr>
            <p:cNvSpPr/>
            <p:nvPr/>
          </p:nvSpPr>
          <p:spPr>
            <a:xfrm>
              <a:off x="11056811" y="1353312"/>
              <a:ext cx="51721" cy="517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121F98B-0595-4102-A96A-EBAEE249C14D}"/>
                </a:ext>
              </a:extLst>
            </p:cNvPr>
            <p:cNvSpPr/>
            <p:nvPr/>
          </p:nvSpPr>
          <p:spPr>
            <a:xfrm>
              <a:off x="11213974" y="1351359"/>
              <a:ext cx="51721" cy="517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396308D9-7D55-4722-812D-9EB46E0B7EAD}"/>
              </a:ext>
            </a:extLst>
          </p:cNvPr>
          <p:cNvGrpSpPr/>
          <p:nvPr/>
        </p:nvGrpSpPr>
        <p:grpSpPr>
          <a:xfrm>
            <a:off x="2403532" y="3251730"/>
            <a:ext cx="366047" cy="53674"/>
            <a:chOff x="10899648" y="1351359"/>
            <a:chExt cx="366047" cy="53674"/>
          </a:xfrm>
        </p:grpSpPr>
        <p:sp>
          <p:nvSpPr>
            <p:cNvPr id="25" name="Oval 24">
              <a:extLst>
                <a:ext uri="{FF2B5EF4-FFF2-40B4-BE49-F238E27FC236}">
                  <a16:creationId xmlns:a16="http://schemas.microsoft.com/office/drawing/2014/main" id="{E9AF7A5A-2350-4F73-899E-F7751757F60C}"/>
                </a:ext>
              </a:extLst>
            </p:cNvPr>
            <p:cNvSpPr/>
            <p:nvPr/>
          </p:nvSpPr>
          <p:spPr>
            <a:xfrm>
              <a:off x="10899648" y="1353312"/>
              <a:ext cx="51721" cy="517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AD7D10F-2B3C-43AF-A423-12ED3D3A45B8}"/>
                </a:ext>
              </a:extLst>
            </p:cNvPr>
            <p:cNvSpPr/>
            <p:nvPr/>
          </p:nvSpPr>
          <p:spPr>
            <a:xfrm>
              <a:off x="11056811" y="1353312"/>
              <a:ext cx="51721" cy="517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2AAB59C-7AE1-4925-9902-186B69A41DEC}"/>
                </a:ext>
              </a:extLst>
            </p:cNvPr>
            <p:cNvSpPr/>
            <p:nvPr/>
          </p:nvSpPr>
          <p:spPr>
            <a:xfrm>
              <a:off x="11213974" y="1351359"/>
              <a:ext cx="51721" cy="517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16"/>
          <p:cNvSpPr txBox="1">
            <a:spLocks noGrp="1"/>
          </p:cNvSpPr>
          <p:nvPr>
            <p:ph type="title"/>
          </p:nvPr>
        </p:nvSpPr>
        <p:spPr>
          <a:xfrm>
            <a:off x="479866" y="309301"/>
            <a:ext cx="8886256" cy="800039"/>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1"/>
              </a:buClr>
              <a:buSzPts val="2800"/>
              <a:buFont typeface="Calibri"/>
              <a:buNone/>
            </a:pPr>
            <a:r>
              <a:rPr lang="ru-RU" sz="2800" b="1" dirty="0"/>
              <a:t>Индексное тестирование позволило выявить несколько новых случаев ВИЧ</a:t>
            </a:r>
            <a:endParaRPr dirty="0"/>
          </a:p>
        </p:txBody>
      </p:sp>
      <p:sp>
        <p:nvSpPr>
          <p:cNvPr id="391" name="Google Shape;391;p16"/>
          <p:cNvSpPr/>
          <p:nvPr/>
        </p:nvSpPr>
        <p:spPr>
          <a:xfrm>
            <a:off x="4219226" y="1130010"/>
            <a:ext cx="533399" cy="491090"/>
          </a:xfrm>
          <a:prstGeom prst="ellipse">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a:t>
            </a:r>
            <a:endParaRPr sz="2400" b="1"/>
          </a:p>
        </p:txBody>
      </p:sp>
      <p:sp>
        <p:nvSpPr>
          <p:cNvPr id="392" name="Google Shape;392;p16"/>
          <p:cNvSpPr/>
          <p:nvPr/>
        </p:nvSpPr>
        <p:spPr>
          <a:xfrm>
            <a:off x="7659826" y="1146136"/>
            <a:ext cx="533399" cy="491090"/>
          </a:xfrm>
          <a:prstGeom prst="ellipse">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a:t>
            </a:r>
            <a:endParaRPr sz="2400" b="1"/>
          </a:p>
        </p:txBody>
      </p:sp>
      <p:sp>
        <p:nvSpPr>
          <p:cNvPr id="393" name="Google Shape;393;p16"/>
          <p:cNvSpPr/>
          <p:nvPr/>
        </p:nvSpPr>
        <p:spPr>
          <a:xfrm>
            <a:off x="10336759" y="2037962"/>
            <a:ext cx="533399" cy="491090"/>
          </a:xfrm>
          <a:prstGeom prst="ellipse">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a:t>
            </a:r>
            <a:endParaRPr sz="2400" b="1"/>
          </a:p>
        </p:txBody>
      </p:sp>
      <p:sp>
        <p:nvSpPr>
          <p:cNvPr id="394" name="Google Shape;394;p16"/>
          <p:cNvSpPr/>
          <p:nvPr/>
        </p:nvSpPr>
        <p:spPr>
          <a:xfrm>
            <a:off x="2832775" y="1709164"/>
            <a:ext cx="533399" cy="491090"/>
          </a:xfrm>
          <a:prstGeom prst="ellipse">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Calibri"/>
                <a:ea typeface="Calibri"/>
                <a:cs typeface="Calibri"/>
                <a:sym typeface="Calibri"/>
              </a:rPr>
              <a:t>-</a:t>
            </a:r>
            <a:endParaRPr sz="2400" b="1" dirty="0"/>
          </a:p>
        </p:txBody>
      </p:sp>
      <p:sp>
        <p:nvSpPr>
          <p:cNvPr id="395" name="Google Shape;395;p16"/>
          <p:cNvSpPr/>
          <p:nvPr/>
        </p:nvSpPr>
        <p:spPr>
          <a:xfrm>
            <a:off x="1211761" y="2579822"/>
            <a:ext cx="502440" cy="462587"/>
          </a:xfrm>
          <a:prstGeom prst="ellipse">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a:t>
            </a:r>
            <a:endParaRPr sz="2400" b="1"/>
          </a:p>
        </p:txBody>
      </p:sp>
      <p:sp>
        <p:nvSpPr>
          <p:cNvPr id="396" name="Google Shape;396;p16"/>
          <p:cNvSpPr/>
          <p:nvPr/>
        </p:nvSpPr>
        <p:spPr>
          <a:xfrm>
            <a:off x="1717722" y="1879294"/>
            <a:ext cx="533399" cy="491090"/>
          </a:xfrm>
          <a:prstGeom prst="ellipse">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Calibri"/>
                <a:ea typeface="Calibri"/>
                <a:cs typeface="Calibri"/>
                <a:sym typeface="Calibri"/>
              </a:rPr>
              <a:t>-</a:t>
            </a:r>
            <a:endParaRPr sz="2400" b="1" dirty="0"/>
          </a:p>
        </p:txBody>
      </p:sp>
      <p:sp>
        <p:nvSpPr>
          <p:cNvPr id="397" name="Google Shape;397;p16"/>
          <p:cNvSpPr/>
          <p:nvPr/>
        </p:nvSpPr>
        <p:spPr>
          <a:xfrm>
            <a:off x="1031556" y="3451628"/>
            <a:ext cx="533399" cy="491090"/>
          </a:xfrm>
          <a:prstGeom prst="ellipse">
            <a:avLst/>
          </a:prstGeom>
          <a:solidFill>
            <a:schemeClr val="accent4">
              <a:lumMod val="75000"/>
            </a:schemeClr>
          </a:solidFill>
          <a:ln w="12700" cap="flat" cmpd="sng">
            <a:solidFill>
              <a:schemeClr val="accent4">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a:t>
            </a:r>
            <a:endParaRPr/>
          </a:p>
        </p:txBody>
      </p:sp>
      <p:sp>
        <p:nvSpPr>
          <p:cNvPr id="398" name="Google Shape;398;p16"/>
          <p:cNvSpPr/>
          <p:nvPr/>
        </p:nvSpPr>
        <p:spPr>
          <a:xfrm>
            <a:off x="1437947" y="4000724"/>
            <a:ext cx="533399" cy="491090"/>
          </a:xfrm>
          <a:prstGeom prst="ellipse">
            <a:avLst/>
          </a:prstGeom>
          <a:solidFill>
            <a:schemeClr val="accent4">
              <a:lumMod val="75000"/>
            </a:schemeClr>
          </a:solidFill>
          <a:ln w="12700" cap="flat" cmpd="sng">
            <a:solidFill>
              <a:schemeClr val="accent4">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a:t>
            </a:r>
            <a:endParaRPr/>
          </a:p>
        </p:txBody>
      </p:sp>
      <p:sp>
        <p:nvSpPr>
          <p:cNvPr id="399" name="Google Shape;399;p16"/>
          <p:cNvSpPr/>
          <p:nvPr/>
        </p:nvSpPr>
        <p:spPr>
          <a:xfrm>
            <a:off x="2568334" y="4218863"/>
            <a:ext cx="533399" cy="491090"/>
          </a:xfrm>
          <a:prstGeom prst="ellipse">
            <a:avLst/>
          </a:prstGeom>
          <a:solidFill>
            <a:schemeClr val="accent4">
              <a:lumMod val="75000"/>
            </a:schemeClr>
          </a:solidFill>
          <a:ln w="12700" cap="flat" cmpd="sng">
            <a:solidFill>
              <a:schemeClr val="accent4">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a:t>
            </a:r>
            <a:endParaRPr/>
          </a:p>
        </p:txBody>
      </p:sp>
      <p:sp>
        <p:nvSpPr>
          <p:cNvPr id="400" name="Google Shape;400;p16"/>
          <p:cNvSpPr/>
          <p:nvPr/>
        </p:nvSpPr>
        <p:spPr>
          <a:xfrm>
            <a:off x="10745226" y="2764084"/>
            <a:ext cx="533399" cy="491090"/>
          </a:xfrm>
          <a:prstGeom prst="ellipse">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a:t>
            </a:r>
            <a:endParaRPr sz="2400" b="1"/>
          </a:p>
        </p:txBody>
      </p:sp>
      <p:sp>
        <p:nvSpPr>
          <p:cNvPr id="401" name="Google Shape;401;p16"/>
          <p:cNvSpPr/>
          <p:nvPr/>
        </p:nvSpPr>
        <p:spPr>
          <a:xfrm>
            <a:off x="10589054" y="3797836"/>
            <a:ext cx="533399" cy="491090"/>
          </a:xfrm>
          <a:prstGeom prst="ellipse">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a:t>
            </a:r>
            <a:endParaRPr sz="2400" b="1"/>
          </a:p>
        </p:txBody>
      </p:sp>
      <p:sp>
        <p:nvSpPr>
          <p:cNvPr id="402" name="Google Shape;402;p16"/>
          <p:cNvSpPr/>
          <p:nvPr/>
        </p:nvSpPr>
        <p:spPr>
          <a:xfrm>
            <a:off x="2721689" y="5460166"/>
            <a:ext cx="533399" cy="491090"/>
          </a:xfrm>
          <a:prstGeom prst="ellipse">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a:t>
            </a:r>
            <a:endParaRPr sz="2400" b="1"/>
          </a:p>
        </p:txBody>
      </p:sp>
      <p:sp>
        <p:nvSpPr>
          <p:cNvPr id="403" name="Google Shape;403;p16"/>
          <p:cNvSpPr/>
          <p:nvPr/>
        </p:nvSpPr>
        <p:spPr>
          <a:xfrm>
            <a:off x="3813996" y="5724618"/>
            <a:ext cx="533399" cy="491090"/>
          </a:xfrm>
          <a:prstGeom prst="ellipse">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a:t>
            </a:r>
            <a:endParaRPr sz="2400" b="1"/>
          </a:p>
        </p:txBody>
      </p:sp>
      <p:sp>
        <p:nvSpPr>
          <p:cNvPr id="404" name="Google Shape;404;p16"/>
          <p:cNvSpPr/>
          <p:nvPr/>
        </p:nvSpPr>
        <p:spPr>
          <a:xfrm>
            <a:off x="4752625" y="5450532"/>
            <a:ext cx="533399" cy="491090"/>
          </a:xfrm>
          <a:prstGeom prst="ellipse">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Calibri"/>
                <a:ea typeface="Calibri"/>
                <a:cs typeface="Calibri"/>
                <a:sym typeface="Calibri"/>
              </a:rPr>
              <a:t>-</a:t>
            </a:r>
            <a:endParaRPr sz="2400" b="1" dirty="0"/>
          </a:p>
        </p:txBody>
      </p:sp>
      <p:sp>
        <p:nvSpPr>
          <p:cNvPr id="405" name="Google Shape;405;p16"/>
          <p:cNvSpPr/>
          <p:nvPr/>
        </p:nvSpPr>
        <p:spPr>
          <a:xfrm>
            <a:off x="9270457" y="3783596"/>
            <a:ext cx="533399" cy="491090"/>
          </a:xfrm>
          <a:prstGeom prst="ellipse">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a:t>
            </a:r>
            <a:endParaRPr sz="2400" b="1"/>
          </a:p>
        </p:txBody>
      </p:sp>
      <p:sp>
        <p:nvSpPr>
          <p:cNvPr id="406" name="Google Shape;406;p16"/>
          <p:cNvSpPr/>
          <p:nvPr/>
        </p:nvSpPr>
        <p:spPr>
          <a:xfrm>
            <a:off x="9392758" y="5239894"/>
            <a:ext cx="533399" cy="491090"/>
          </a:xfrm>
          <a:prstGeom prst="ellipse">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Calibri"/>
                <a:ea typeface="Calibri"/>
                <a:cs typeface="Calibri"/>
                <a:sym typeface="Calibri"/>
              </a:rPr>
              <a:t>-</a:t>
            </a:r>
            <a:endParaRPr sz="2400" b="1" dirty="0"/>
          </a:p>
        </p:txBody>
      </p:sp>
      <p:sp>
        <p:nvSpPr>
          <p:cNvPr id="407" name="Google Shape;407;p16"/>
          <p:cNvSpPr/>
          <p:nvPr/>
        </p:nvSpPr>
        <p:spPr>
          <a:xfrm>
            <a:off x="9665733" y="4399925"/>
            <a:ext cx="533399" cy="491090"/>
          </a:xfrm>
          <a:prstGeom prst="ellipse">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a:t>
            </a:r>
            <a:endParaRPr sz="2400" b="1"/>
          </a:p>
        </p:txBody>
      </p:sp>
      <p:sp>
        <p:nvSpPr>
          <p:cNvPr id="408" name="Google Shape;408;p16"/>
          <p:cNvSpPr/>
          <p:nvPr/>
        </p:nvSpPr>
        <p:spPr>
          <a:xfrm>
            <a:off x="8261535" y="5678795"/>
            <a:ext cx="533399" cy="491090"/>
          </a:xfrm>
          <a:prstGeom prst="ellipse">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Calibri"/>
                <a:ea typeface="Calibri"/>
                <a:cs typeface="Calibri"/>
                <a:sym typeface="Calibri"/>
              </a:rPr>
              <a:t>-</a:t>
            </a:r>
            <a:endParaRPr sz="2400" b="1" dirty="0"/>
          </a:p>
        </p:txBody>
      </p:sp>
      <p:sp>
        <p:nvSpPr>
          <p:cNvPr id="409" name="Google Shape;409;p16"/>
          <p:cNvSpPr/>
          <p:nvPr/>
        </p:nvSpPr>
        <p:spPr>
          <a:xfrm>
            <a:off x="8439759" y="3536130"/>
            <a:ext cx="533399" cy="491090"/>
          </a:xfrm>
          <a:prstGeom prst="ellipse">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a:t>
            </a:r>
            <a:endParaRPr sz="2400" b="1"/>
          </a:p>
        </p:txBody>
      </p:sp>
      <p:cxnSp>
        <p:nvCxnSpPr>
          <p:cNvPr id="412" name="Google Shape;412;p16"/>
          <p:cNvCxnSpPr>
            <a:cxnSpLocks/>
            <a:stCxn id="411" idx="5"/>
          </p:cNvCxnSpPr>
          <p:nvPr/>
        </p:nvCxnSpPr>
        <p:spPr>
          <a:xfrm>
            <a:off x="6597150" y="3340225"/>
            <a:ext cx="1333745" cy="1089943"/>
          </a:xfrm>
          <a:prstGeom prst="straightConnector1">
            <a:avLst/>
          </a:prstGeom>
          <a:noFill/>
          <a:ln w="38100" cap="flat" cmpd="sng">
            <a:solidFill>
              <a:srgbClr val="002060"/>
            </a:solidFill>
            <a:prstDash val="solid"/>
            <a:miter lim="800000"/>
            <a:headEnd type="none" w="sm" len="sm"/>
            <a:tailEnd type="triangle" w="med" len="med"/>
          </a:ln>
        </p:spPr>
      </p:cxnSp>
      <p:cxnSp>
        <p:nvCxnSpPr>
          <p:cNvPr id="415" name="Google Shape;415;p16"/>
          <p:cNvCxnSpPr>
            <a:cxnSpLocks/>
          </p:cNvCxnSpPr>
          <p:nvPr/>
        </p:nvCxnSpPr>
        <p:spPr>
          <a:xfrm flipH="1">
            <a:off x="3624190" y="2822137"/>
            <a:ext cx="1753796" cy="249993"/>
          </a:xfrm>
          <a:prstGeom prst="straightConnector1">
            <a:avLst/>
          </a:prstGeom>
          <a:noFill/>
          <a:ln w="38100" cap="flat" cmpd="sng">
            <a:solidFill>
              <a:srgbClr val="002060"/>
            </a:solidFill>
            <a:prstDash val="solid"/>
            <a:miter lim="800000"/>
            <a:headEnd type="none" w="sm" len="sm"/>
            <a:tailEnd type="triangle" w="med" len="med"/>
          </a:ln>
        </p:spPr>
      </p:cxnSp>
      <p:cxnSp>
        <p:nvCxnSpPr>
          <p:cNvPr id="416" name="Google Shape;416;p16"/>
          <p:cNvCxnSpPr>
            <a:cxnSpLocks/>
          </p:cNvCxnSpPr>
          <p:nvPr/>
        </p:nvCxnSpPr>
        <p:spPr>
          <a:xfrm flipV="1">
            <a:off x="6394710" y="1561932"/>
            <a:ext cx="1265116" cy="895260"/>
          </a:xfrm>
          <a:prstGeom prst="straightConnector1">
            <a:avLst/>
          </a:prstGeom>
          <a:noFill/>
          <a:ln w="38100" cap="flat" cmpd="sng">
            <a:solidFill>
              <a:srgbClr val="002060"/>
            </a:solidFill>
            <a:prstDash val="solid"/>
            <a:miter lim="800000"/>
            <a:headEnd type="none" w="sm" len="sm"/>
            <a:tailEnd type="triangle" w="med" len="med"/>
          </a:ln>
        </p:spPr>
      </p:cxnSp>
      <p:cxnSp>
        <p:nvCxnSpPr>
          <p:cNvPr id="417" name="Google Shape;417;p16"/>
          <p:cNvCxnSpPr>
            <a:cxnSpLocks/>
          </p:cNvCxnSpPr>
          <p:nvPr/>
        </p:nvCxnSpPr>
        <p:spPr>
          <a:xfrm flipH="1" flipV="1">
            <a:off x="4715853" y="1554592"/>
            <a:ext cx="1392358" cy="1073989"/>
          </a:xfrm>
          <a:prstGeom prst="straightConnector1">
            <a:avLst/>
          </a:prstGeom>
          <a:noFill/>
          <a:ln w="38100" cap="flat" cmpd="sng">
            <a:solidFill>
              <a:srgbClr val="002060"/>
            </a:solidFill>
            <a:prstDash val="solid"/>
            <a:miter lim="800000"/>
            <a:headEnd type="none" w="sm" len="sm"/>
            <a:tailEnd type="triangle" w="med" len="med"/>
          </a:ln>
        </p:spPr>
      </p:cxnSp>
      <p:cxnSp>
        <p:nvCxnSpPr>
          <p:cNvPr id="418" name="Google Shape;418;p16"/>
          <p:cNvCxnSpPr>
            <a:cxnSpLocks/>
          </p:cNvCxnSpPr>
          <p:nvPr/>
        </p:nvCxnSpPr>
        <p:spPr>
          <a:xfrm flipH="1" flipV="1">
            <a:off x="2188171" y="2328753"/>
            <a:ext cx="533460" cy="506701"/>
          </a:xfrm>
          <a:prstGeom prst="straightConnector1">
            <a:avLst/>
          </a:prstGeom>
          <a:noFill/>
          <a:ln w="38100" cap="flat" cmpd="sng">
            <a:solidFill>
              <a:srgbClr val="002060"/>
            </a:solidFill>
            <a:prstDash val="solid"/>
            <a:miter lim="800000"/>
            <a:headEnd type="none" w="sm" len="sm"/>
            <a:tailEnd type="triangle" w="med" len="med"/>
          </a:ln>
        </p:spPr>
      </p:cxnSp>
      <p:cxnSp>
        <p:nvCxnSpPr>
          <p:cNvPr id="419" name="Google Shape;419;p16"/>
          <p:cNvCxnSpPr>
            <a:cxnSpLocks/>
            <a:stCxn id="420" idx="0"/>
          </p:cNvCxnSpPr>
          <p:nvPr/>
        </p:nvCxnSpPr>
        <p:spPr>
          <a:xfrm flipV="1">
            <a:off x="3053354" y="2237642"/>
            <a:ext cx="33307" cy="534660"/>
          </a:xfrm>
          <a:prstGeom prst="straightConnector1">
            <a:avLst/>
          </a:prstGeom>
          <a:noFill/>
          <a:ln w="38100" cap="flat" cmpd="sng">
            <a:solidFill>
              <a:srgbClr val="002060"/>
            </a:solidFill>
            <a:prstDash val="solid"/>
            <a:miter lim="800000"/>
            <a:headEnd type="none" w="sm" len="sm"/>
            <a:tailEnd type="triangle" w="med" len="med"/>
          </a:ln>
        </p:spPr>
      </p:cxnSp>
      <p:cxnSp>
        <p:nvCxnSpPr>
          <p:cNvPr id="421" name="Google Shape;421;p16"/>
          <p:cNvCxnSpPr/>
          <p:nvPr/>
        </p:nvCxnSpPr>
        <p:spPr>
          <a:xfrm flipH="1">
            <a:off x="1903280" y="3489693"/>
            <a:ext cx="731142" cy="570249"/>
          </a:xfrm>
          <a:prstGeom prst="straightConnector1">
            <a:avLst/>
          </a:prstGeom>
          <a:noFill/>
          <a:ln w="38100" cap="flat" cmpd="sng">
            <a:solidFill>
              <a:srgbClr val="002060"/>
            </a:solidFill>
            <a:prstDash val="solid"/>
            <a:miter lim="800000"/>
            <a:headEnd type="none" w="sm" len="sm"/>
            <a:tailEnd type="triangle" w="med" len="med"/>
          </a:ln>
        </p:spPr>
      </p:cxnSp>
      <p:cxnSp>
        <p:nvCxnSpPr>
          <p:cNvPr id="422" name="Google Shape;422;p16"/>
          <p:cNvCxnSpPr>
            <a:cxnSpLocks/>
            <a:stCxn id="420" idx="4"/>
          </p:cNvCxnSpPr>
          <p:nvPr/>
        </p:nvCxnSpPr>
        <p:spPr>
          <a:xfrm flipH="1">
            <a:off x="2882930" y="3585474"/>
            <a:ext cx="170424" cy="614013"/>
          </a:xfrm>
          <a:prstGeom prst="straightConnector1">
            <a:avLst/>
          </a:prstGeom>
          <a:noFill/>
          <a:ln w="38100" cap="flat" cmpd="sng">
            <a:solidFill>
              <a:srgbClr val="002060"/>
            </a:solidFill>
            <a:prstDash val="solid"/>
            <a:miter lim="800000"/>
            <a:headEnd type="none" w="sm" len="sm"/>
            <a:tailEnd type="triangle" w="med" len="med"/>
          </a:ln>
        </p:spPr>
      </p:cxnSp>
      <p:cxnSp>
        <p:nvCxnSpPr>
          <p:cNvPr id="423" name="Google Shape;423;p16"/>
          <p:cNvCxnSpPr>
            <a:cxnSpLocks/>
          </p:cNvCxnSpPr>
          <p:nvPr/>
        </p:nvCxnSpPr>
        <p:spPr>
          <a:xfrm flipH="1" flipV="1">
            <a:off x="1722746" y="2888930"/>
            <a:ext cx="729297" cy="186189"/>
          </a:xfrm>
          <a:prstGeom prst="straightConnector1">
            <a:avLst/>
          </a:prstGeom>
          <a:noFill/>
          <a:ln w="38100" cap="flat" cmpd="sng">
            <a:solidFill>
              <a:srgbClr val="002060"/>
            </a:solidFill>
            <a:prstDash val="solid"/>
            <a:miter lim="800000"/>
            <a:headEnd type="none" w="sm" len="sm"/>
            <a:tailEnd type="triangle" w="med" len="med"/>
          </a:ln>
        </p:spPr>
      </p:cxnSp>
      <p:cxnSp>
        <p:nvCxnSpPr>
          <p:cNvPr id="424" name="Google Shape;424;p16"/>
          <p:cNvCxnSpPr>
            <a:cxnSpLocks/>
          </p:cNvCxnSpPr>
          <p:nvPr/>
        </p:nvCxnSpPr>
        <p:spPr>
          <a:xfrm flipH="1">
            <a:off x="1564955" y="3321003"/>
            <a:ext cx="904056" cy="264471"/>
          </a:xfrm>
          <a:prstGeom prst="straightConnector1">
            <a:avLst/>
          </a:prstGeom>
          <a:noFill/>
          <a:ln w="38100" cap="flat" cmpd="sng">
            <a:solidFill>
              <a:srgbClr val="002060"/>
            </a:solidFill>
            <a:prstDash val="solid"/>
            <a:miter lim="800000"/>
            <a:headEnd type="none" w="sm" len="sm"/>
            <a:tailEnd type="triangle" w="med" len="med"/>
          </a:ln>
        </p:spPr>
      </p:cxnSp>
      <p:cxnSp>
        <p:nvCxnSpPr>
          <p:cNvPr id="425" name="Google Shape;425;p16"/>
          <p:cNvCxnSpPr>
            <a:cxnSpLocks/>
          </p:cNvCxnSpPr>
          <p:nvPr/>
        </p:nvCxnSpPr>
        <p:spPr>
          <a:xfrm flipH="1">
            <a:off x="4070104" y="5137818"/>
            <a:ext cx="21391" cy="570086"/>
          </a:xfrm>
          <a:prstGeom prst="straightConnector1">
            <a:avLst/>
          </a:prstGeom>
          <a:noFill/>
          <a:ln w="38100" cap="flat" cmpd="sng">
            <a:solidFill>
              <a:srgbClr val="002060"/>
            </a:solidFill>
            <a:prstDash val="solid"/>
            <a:miter lim="800000"/>
            <a:headEnd type="none" w="sm" len="sm"/>
            <a:tailEnd type="triangle" w="med" len="med"/>
          </a:ln>
        </p:spPr>
      </p:cxnSp>
      <p:cxnSp>
        <p:nvCxnSpPr>
          <p:cNvPr id="426" name="Google Shape;426;p16"/>
          <p:cNvCxnSpPr/>
          <p:nvPr/>
        </p:nvCxnSpPr>
        <p:spPr>
          <a:xfrm flipH="1">
            <a:off x="3202959" y="4911446"/>
            <a:ext cx="689152" cy="628175"/>
          </a:xfrm>
          <a:prstGeom prst="straightConnector1">
            <a:avLst/>
          </a:prstGeom>
          <a:noFill/>
          <a:ln w="38100" cap="flat" cmpd="sng">
            <a:solidFill>
              <a:srgbClr val="002060"/>
            </a:solidFill>
            <a:prstDash val="solid"/>
            <a:miter lim="800000"/>
            <a:headEnd type="none" w="sm" len="sm"/>
            <a:tailEnd type="triangle" w="med" len="med"/>
          </a:ln>
        </p:spPr>
      </p:cxnSp>
      <p:cxnSp>
        <p:nvCxnSpPr>
          <p:cNvPr id="427" name="Google Shape;427;p16"/>
          <p:cNvCxnSpPr>
            <a:cxnSpLocks/>
          </p:cNvCxnSpPr>
          <p:nvPr/>
        </p:nvCxnSpPr>
        <p:spPr>
          <a:xfrm>
            <a:off x="4219339" y="4902050"/>
            <a:ext cx="611468" cy="579504"/>
          </a:xfrm>
          <a:prstGeom prst="straightConnector1">
            <a:avLst/>
          </a:prstGeom>
          <a:noFill/>
          <a:ln w="38100" cap="flat" cmpd="sng">
            <a:solidFill>
              <a:srgbClr val="002060"/>
            </a:solidFill>
            <a:prstDash val="solid"/>
            <a:miter lim="800000"/>
            <a:headEnd type="none" w="sm" len="sm"/>
            <a:tailEnd type="triangle" w="med" len="med"/>
          </a:ln>
        </p:spPr>
      </p:cxnSp>
      <p:sp>
        <p:nvSpPr>
          <p:cNvPr id="428" name="Google Shape;428;p16"/>
          <p:cNvSpPr/>
          <p:nvPr/>
        </p:nvSpPr>
        <p:spPr>
          <a:xfrm>
            <a:off x="7272852" y="5435718"/>
            <a:ext cx="533399" cy="491090"/>
          </a:xfrm>
          <a:prstGeom prst="ellipse">
            <a:avLst/>
          </a:prstGeom>
          <a:solidFill>
            <a:schemeClr val="accent4">
              <a:lumMod val="75000"/>
            </a:schemeClr>
          </a:solidFill>
          <a:ln w="12700" cap="flat" cmpd="sng">
            <a:solidFill>
              <a:schemeClr val="accent4">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Calibri"/>
                <a:ea typeface="Calibri"/>
                <a:cs typeface="Calibri"/>
                <a:sym typeface="Calibri"/>
              </a:rPr>
              <a:t>+</a:t>
            </a:r>
            <a:endParaRPr dirty="0"/>
          </a:p>
        </p:txBody>
      </p:sp>
      <p:sp>
        <p:nvSpPr>
          <p:cNvPr id="429" name="Google Shape;429;p16"/>
          <p:cNvSpPr/>
          <p:nvPr/>
        </p:nvSpPr>
        <p:spPr>
          <a:xfrm>
            <a:off x="6584528" y="4709962"/>
            <a:ext cx="533399" cy="491090"/>
          </a:xfrm>
          <a:prstGeom prst="ellipse">
            <a:avLst/>
          </a:prstGeom>
          <a:solidFill>
            <a:schemeClr val="accent4">
              <a:lumMod val="75000"/>
            </a:schemeClr>
          </a:solidFill>
          <a:ln w="12700" cap="flat" cmpd="sng">
            <a:solidFill>
              <a:schemeClr val="accent4">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a:t>
            </a:r>
            <a:endParaRPr/>
          </a:p>
        </p:txBody>
      </p:sp>
      <p:cxnSp>
        <p:nvCxnSpPr>
          <p:cNvPr id="430" name="Google Shape;430;p16"/>
          <p:cNvCxnSpPr>
            <a:cxnSpLocks/>
            <a:stCxn id="413" idx="3"/>
          </p:cNvCxnSpPr>
          <p:nvPr/>
        </p:nvCxnSpPr>
        <p:spPr>
          <a:xfrm flipH="1">
            <a:off x="7706688" y="5036175"/>
            <a:ext cx="255612" cy="414357"/>
          </a:xfrm>
          <a:prstGeom prst="straightConnector1">
            <a:avLst/>
          </a:prstGeom>
          <a:noFill/>
          <a:ln w="38100" cap="flat" cmpd="sng">
            <a:solidFill>
              <a:srgbClr val="002060"/>
            </a:solidFill>
            <a:prstDash val="solid"/>
            <a:miter lim="800000"/>
            <a:headEnd type="none" w="sm" len="sm"/>
            <a:tailEnd type="triangle" w="med" len="med"/>
          </a:ln>
        </p:spPr>
      </p:cxnSp>
      <p:cxnSp>
        <p:nvCxnSpPr>
          <p:cNvPr id="431" name="Google Shape;431;p16"/>
          <p:cNvCxnSpPr>
            <a:cxnSpLocks/>
            <a:stCxn id="413" idx="2"/>
          </p:cNvCxnSpPr>
          <p:nvPr/>
        </p:nvCxnSpPr>
        <p:spPr>
          <a:xfrm flipH="1">
            <a:off x="7149402" y="4748675"/>
            <a:ext cx="640454" cy="138543"/>
          </a:xfrm>
          <a:prstGeom prst="straightConnector1">
            <a:avLst/>
          </a:prstGeom>
          <a:noFill/>
          <a:ln w="38100" cap="flat" cmpd="sng">
            <a:solidFill>
              <a:srgbClr val="002060"/>
            </a:solidFill>
            <a:prstDash val="solid"/>
            <a:miter lim="800000"/>
            <a:headEnd type="none" w="sm" len="sm"/>
            <a:tailEnd type="triangle" w="med" len="med"/>
          </a:ln>
        </p:spPr>
      </p:cxnSp>
      <p:cxnSp>
        <p:nvCxnSpPr>
          <p:cNvPr id="432" name="Google Shape;432;p16"/>
          <p:cNvCxnSpPr>
            <a:cxnSpLocks/>
            <a:stCxn id="413" idx="4"/>
          </p:cNvCxnSpPr>
          <p:nvPr/>
        </p:nvCxnSpPr>
        <p:spPr>
          <a:xfrm>
            <a:off x="8378617" y="5155261"/>
            <a:ext cx="80128" cy="492271"/>
          </a:xfrm>
          <a:prstGeom prst="straightConnector1">
            <a:avLst/>
          </a:prstGeom>
          <a:noFill/>
          <a:ln w="38100" cap="flat" cmpd="sng">
            <a:solidFill>
              <a:srgbClr val="002060"/>
            </a:solidFill>
            <a:prstDash val="solid"/>
            <a:miter lim="800000"/>
            <a:headEnd type="none" w="sm" len="sm"/>
            <a:tailEnd type="triangle" w="med" len="med"/>
          </a:ln>
        </p:spPr>
      </p:cxnSp>
      <p:cxnSp>
        <p:nvCxnSpPr>
          <p:cNvPr id="433" name="Google Shape;433;p16"/>
          <p:cNvCxnSpPr>
            <a:cxnSpLocks/>
            <a:stCxn id="413" idx="5"/>
          </p:cNvCxnSpPr>
          <p:nvPr/>
        </p:nvCxnSpPr>
        <p:spPr>
          <a:xfrm>
            <a:off x="8794934" y="5036175"/>
            <a:ext cx="616630" cy="294918"/>
          </a:xfrm>
          <a:prstGeom prst="straightConnector1">
            <a:avLst/>
          </a:prstGeom>
          <a:noFill/>
          <a:ln w="38100" cap="flat" cmpd="sng">
            <a:solidFill>
              <a:srgbClr val="002060"/>
            </a:solidFill>
            <a:prstDash val="solid"/>
            <a:miter lim="800000"/>
            <a:headEnd type="none" w="sm" len="sm"/>
            <a:tailEnd type="triangle" w="med" len="med"/>
          </a:ln>
        </p:spPr>
      </p:cxnSp>
      <p:cxnSp>
        <p:nvCxnSpPr>
          <p:cNvPr id="434" name="Google Shape;434;p16"/>
          <p:cNvCxnSpPr>
            <a:cxnSpLocks/>
          </p:cNvCxnSpPr>
          <p:nvPr/>
        </p:nvCxnSpPr>
        <p:spPr>
          <a:xfrm flipV="1">
            <a:off x="8938533" y="4716485"/>
            <a:ext cx="700774" cy="56486"/>
          </a:xfrm>
          <a:prstGeom prst="straightConnector1">
            <a:avLst/>
          </a:prstGeom>
          <a:noFill/>
          <a:ln w="38100" cap="flat" cmpd="sng">
            <a:solidFill>
              <a:srgbClr val="002060"/>
            </a:solidFill>
            <a:prstDash val="solid"/>
            <a:miter lim="800000"/>
            <a:headEnd type="none" w="sm" len="sm"/>
            <a:tailEnd type="triangle" w="med" len="med"/>
          </a:ln>
        </p:spPr>
      </p:cxnSp>
      <p:cxnSp>
        <p:nvCxnSpPr>
          <p:cNvPr id="435" name="Google Shape;435;p16"/>
          <p:cNvCxnSpPr>
            <a:cxnSpLocks/>
          </p:cNvCxnSpPr>
          <p:nvPr/>
        </p:nvCxnSpPr>
        <p:spPr>
          <a:xfrm flipV="1">
            <a:off x="8819606" y="4217727"/>
            <a:ext cx="489937" cy="376433"/>
          </a:xfrm>
          <a:prstGeom prst="straightConnector1">
            <a:avLst/>
          </a:prstGeom>
          <a:noFill/>
          <a:ln w="38100" cap="flat" cmpd="sng">
            <a:solidFill>
              <a:srgbClr val="002060"/>
            </a:solidFill>
            <a:prstDash val="solid"/>
            <a:miter lim="800000"/>
            <a:headEnd type="none" w="sm" len="sm"/>
            <a:tailEnd type="triangle" w="med" len="med"/>
          </a:ln>
        </p:spPr>
      </p:cxnSp>
      <p:cxnSp>
        <p:nvCxnSpPr>
          <p:cNvPr id="436" name="Google Shape;436;p16"/>
          <p:cNvCxnSpPr>
            <a:cxnSpLocks/>
          </p:cNvCxnSpPr>
          <p:nvPr/>
        </p:nvCxnSpPr>
        <p:spPr>
          <a:xfrm flipV="1">
            <a:off x="8450898" y="4043381"/>
            <a:ext cx="139256" cy="386787"/>
          </a:xfrm>
          <a:prstGeom prst="straightConnector1">
            <a:avLst/>
          </a:prstGeom>
          <a:noFill/>
          <a:ln w="38100" cap="flat" cmpd="sng">
            <a:solidFill>
              <a:srgbClr val="002060"/>
            </a:solidFill>
            <a:prstDash val="solid"/>
            <a:miter lim="800000"/>
            <a:headEnd type="none" w="sm" len="sm"/>
            <a:tailEnd type="triangle" w="med" len="med"/>
          </a:ln>
        </p:spPr>
      </p:cxnSp>
      <p:cxnSp>
        <p:nvCxnSpPr>
          <p:cNvPr id="437" name="Google Shape;437;p16"/>
          <p:cNvCxnSpPr>
            <a:cxnSpLocks/>
            <a:stCxn id="438" idx="7"/>
          </p:cNvCxnSpPr>
          <p:nvPr/>
        </p:nvCxnSpPr>
        <p:spPr>
          <a:xfrm flipV="1">
            <a:off x="9925103" y="2492392"/>
            <a:ext cx="454844" cy="227654"/>
          </a:xfrm>
          <a:prstGeom prst="straightConnector1">
            <a:avLst/>
          </a:prstGeom>
          <a:noFill/>
          <a:ln w="38100" cap="flat" cmpd="sng">
            <a:solidFill>
              <a:srgbClr val="002060"/>
            </a:solidFill>
            <a:prstDash val="solid"/>
            <a:miter lim="800000"/>
            <a:headEnd type="none" w="sm" len="sm"/>
            <a:tailEnd type="triangle" w="med" len="med"/>
          </a:ln>
        </p:spPr>
      </p:cxnSp>
      <p:cxnSp>
        <p:nvCxnSpPr>
          <p:cNvPr id="439" name="Google Shape;439;p16"/>
          <p:cNvCxnSpPr>
            <a:cxnSpLocks/>
            <a:stCxn id="438" idx="6"/>
          </p:cNvCxnSpPr>
          <p:nvPr/>
        </p:nvCxnSpPr>
        <p:spPr>
          <a:xfrm flipV="1">
            <a:off x="10141296" y="3028065"/>
            <a:ext cx="575271" cy="61070"/>
          </a:xfrm>
          <a:prstGeom prst="straightConnector1">
            <a:avLst/>
          </a:prstGeom>
          <a:noFill/>
          <a:ln w="38100" cap="flat" cmpd="sng">
            <a:solidFill>
              <a:srgbClr val="002060"/>
            </a:solidFill>
            <a:prstDash val="solid"/>
            <a:miter lim="800000"/>
            <a:headEnd type="none" w="sm" len="sm"/>
            <a:tailEnd type="triangle" w="med" len="med"/>
          </a:ln>
        </p:spPr>
      </p:cxnSp>
      <p:cxnSp>
        <p:nvCxnSpPr>
          <p:cNvPr id="440" name="Google Shape;440;p16"/>
          <p:cNvCxnSpPr>
            <a:cxnSpLocks/>
            <a:stCxn id="438" idx="5"/>
          </p:cNvCxnSpPr>
          <p:nvPr/>
        </p:nvCxnSpPr>
        <p:spPr>
          <a:xfrm>
            <a:off x="9925103" y="3458223"/>
            <a:ext cx="667043" cy="423781"/>
          </a:xfrm>
          <a:prstGeom prst="straightConnector1">
            <a:avLst/>
          </a:prstGeom>
          <a:noFill/>
          <a:ln w="38100" cap="flat" cmpd="sng">
            <a:solidFill>
              <a:srgbClr val="002060"/>
            </a:solidFill>
            <a:prstDash val="solid"/>
            <a:miter lim="800000"/>
            <a:headEnd type="none" w="sm" len="sm"/>
            <a:tailEnd type="triangle" w="med" len="med"/>
          </a:ln>
        </p:spPr>
      </p:cxnSp>
      <p:sp>
        <p:nvSpPr>
          <p:cNvPr id="411" name="Google Shape;411;p16"/>
          <p:cNvSpPr/>
          <p:nvPr/>
        </p:nvSpPr>
        <p:spPr>
          <a:xfrm>
            <a:off x="5100192" y="2250703"/>
            <a:ext cx="1753795" cy="1276455"/>
          </a:xfrm>
          <a:prstGeom prst="ellipse">
            <a:avLst/>
          </a:prstGeom>
          <a:solidFill>
            <a:schemeClr val="accent4">
              <a:lumMod val="75000"/>
            </a:schemeClr>
          </a:solidFill>
          <a:ln w="12700" cap="flat" cmpd="sng">
            <a:solidFill>
              <a:schemeClr val="accent4">
                <a:lumMod val="75000"/>
              </a:schemeClr>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ru-RU" sz="2600" b="1" dirty="0">
                <a:solidFill>
                  <a:schemeClr val="lt1"/>
                </a:solidFill>
                <a:latin typeface="Calibri"/>
                <a:ea typeface="Calibri"/>
                <a:cs typeface="Calibri"/>
                <a:sym typeface="Calibri"/>
              </a:rPr>
              <a:t>Клиент</a:t>
            </a:r>
            <a:r>
              <a:rPr lang="en-US" sz="2600" b="1" dirty="0">
                <a:solidFill>
                  <a:schemeClr val="lt1"/>
                </a:solidFill>
                <a:latin typeface="Calibri"/>
                <a:ea typeface="Calibri"/>
                <a:cs typeface="Calibri"/>
                <a:sym typeface="Calibri"/>
              </a:rPr>
              <a:t> A</a:t>
            </a:r>
            <a:endParaRPr b="1" dirty="0"/>
          </a:p>
        </p:txBody>
      </p:sp>
      <p:sp>
        <p:nvSpPr>
          <p:cNvPr id="438" name="Google Shape;438;p16"/>
          <p:cNvSpPr/>
          <p:nvPr/>
        </p:nvSpPr>
        <p:spPr>
          <a:xfrm>
            <a:off x="8665038" y="2567164"/>
            <a:ext cx="1476258" cy="1043941"/>
          </a:xfrm>
          <a:prstGeom prst="ellipse">
            <a:avLst/>
          </a:prstGeom>
          <a:solidFill>
            <a:schemeClr val="accent4">
              <a:lumMod val="75000"/>
            </a:schemeClr>
          </a:solidFill>
          <a:ln w="12700" cap="flat" cmpd="sng">
            <a:solidFill>
              <a:schemeClr val="accent4">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ru-RU" sz="1600" b="1" dirty="0">
                <a:solidFill>
                  <a:schemeClr val="lt1"/>
                </a:solidFill>
                <a:latin typeface="Calibri"/>
                <a:ea typeface="Calibri"/>
                <a:cs typeface="Calibri"/>
                <a:sym typeface="Calibri"/>
              </a:rPr>
              <a:t>Клиент</a:t>
            </a:r>
            <a:r>
              <a:rPr lang="en-US" sz="1600" b="1" dirty="0">
                <a:solidFill>
                  <a:schemeClr val="lt1"/>
                </a:solidFill>
                <a:latin typeface="Calibri"/>
                <a:ea typeface="Calibri"/>
                <a:cs typeface="Calibri"/>
                <a:sym typeface="Calibri"/>
              </a:rPr>
              <a:t> E</a:t>
            </a:r>
            <a:endParaRPr b="1" dirty="0"/>
          </a:p>
        </p:txBody>
      </p:sp>
      <p:sp>
        <p:nvSpPr>
          <p:cNvPr id="413" name="Google Shape;413;p16"/>
          <p:cNvSpPr/>
          <p:nvPr/>
        </p:nvSpPr>
        <p:spPr>
          <a:xfrm>
            <a:off x="7789856" y="4342089"/>
            <a:ext cx="1177522" cy="813172"/>
          </a:xfrm>
          <a:prstGeom prst="ellipse">
            <a:avLst/>
          </a:prstGeom>
          <a:solidFill>
            <a:schemeClr val="accent4">
              <a:lumMod val="75000"/>
            </a:schemeClr>
          </a:solidFill>
          <a:ln w="12700" cap="flat" cmpd="sng">
            <a:solidFill>
              <a:schemeClr val="accent4">
                <a:lumMod val="75000"/>
              </a:schemeClr>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ru-RU" sz="1600" b="1" dirty="0">
                <a:solidFill>
                  <a:schemeClr val="lt1"/>
                </a:solidFill>
                <a:latin typeface="Calibri"/>
                <a:ea typeface="Calibri"/>
                <a:cs typeface="Calibri"/>
                <a:sym typeface="Calibri"/>
              </a:rPr>
              <a:t>Клиент </a:t>
            </a:r>
            <a:r>
              <a:rPr lang="en-US" sz="1600" b="1" dirty="0">
                <a:solidFill>
                  <a:schemeClr val="lt1"/>
                </a:solidFill>
                <a:latin typeface="Calibri"/>
                <a:ea typeface="Calibri"/>
                <a:cs typeface="Calibri"/>
                <a:sym typeface="Calibri"/>
              </a:rPr>
              <a:t>D</a:t>
            </a:r>
            <a:endParaRPr b="1" dirty="0"/>
          </a:p>
        </p:txBody>
      </p:sp>
      <p:sp>
        <p:nvSpPr>
          <p:cNvPr id="441" name="Google Shape;441;p16"/>
          <p:cNvSpPr/>
          <p:nvPr/>
        </p:nvSpPr>
        <p:spPr>
          <a:xfrm>
            <a:off x="3389214" y="4250306"/>
            <a:ext cx="1466239" cy="961962"/>
          </a:xfrm>
          <a:prstGeom prst="ellipse">
            <a:avLst/>
          </a:prstGeom>
          <a:solidFill>
            <a:schemeClr val="accent4">
              <a:lumMod val="75000"/>
            </a:schemeClr>
          </a:solidFill>
          <a:ln w="12700" cap="flat" cmpd="sng">
            <a:solidFill>
              <a:schemeClr val="accent4">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ru-RU" sz="1600" b="1" dirty="0">
                <a:solidFill>
                  <a:schemeClr val="lt1"/>
                </a:solidFill>
                <a:latin typeface="Calibri"/>
                <a:ea typeface="Calibri"/>
                <a:cs typeface="Calibri"/>
                <a:sym typeface="Calibri"/>
              </a:rPr>
              <a:t>Клиент </a:t>
            </a:r>
            <a:r>
              <a:rPr lang="en-US" sz="1600" b="1" dirty="0">
                <a:solidFill>
                  <a:schemeClr val="lt1"/>
                </a:solidFill>
                <a:latin typeface="Calibri"/>
                <a:ea typeface="Calibri"/>
                <a:cs typeface="Calibri"/>
                <a:sym typeface="Calibri"/>
              </a:rPr>
              <a:t>C</a:t>
            </a:r>
            <a:endParaRPr b="1" dirty="0"/>
          </a:p>
        </p:txBody>
      </p:sp>
      <p:sp>
        <p:nvSpPr>
          <p:cNvPr id="420" name="Google Shape;420;p16"/>
          <p:cNvSpPr/>
          <p:nvPr/>
        </p:nvSpPr>
        <p:spPr>
          <a:xfrm>
            <a:off x="2436679" y="2772302"/>
            <a:ext cx="1233350" cy="813172"/>
          </a:xfrm>
          <a:prstGeom prst="ellipse">
            <a:avLst/>
          </a:prstGeom>
          <a:solidFill>
            <a:schemeClr val="accent4">
              <a:lumMod val="75000"/>
            </a:schemeClr>
          </a:solidFill>
          <a:ln w="12700" cap="flat" cmpd="sng">
            <a:solidFill>
              <a:schemeClr val="accent4">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ru-RU" sz="1400" b="1" dirty="0">
                <a:solidFill>
                  <a:schemeClr val="lt1"/>
                </a:solidFill>
                <a:latin typeface="Calibri"/>
                <a:ea typeface="Calibri"/>
                <a:cs typeface="Calibri"/>
                <a:sym typeface="Calibri"/>
              </a:rPr>
              <a:t>Клиент</a:t>
            </a:r>
            <a:r>
              <a:rPr lang="en-US" sz="1400" b="1" dirty="0">
                <a:solidFill>
                  <a:schemeClr val="lt1"/>
                </a:solidFill>
                <a:latin typeface="Calibri"/>
                <a:ea typeface="Calibri"/>
                <a:cs typeface="Calibri"/>
                <a:sym typeface="Calibri"/>
              </a:rPr>
              <a:t> B</a:t>
            </a:r>
            <a:endParaRPr b="1" dirty="0"/>
          </a:p>
        </p:txBody>
      </p:sp>
      <p:sp>
        <p:nvSpPr>
          <p:cNvPr id="442" name="Google Shape;442;p16"/>
          <p:cNvSpPr/>
          <p:nvPr/>
        </p:nvSpPr>
        <p:spPr>
          <a:xfrm>
            <a:off x="42532" y="6107447"/>
            <a:ext cx="11999651"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ru-RU" sz="2200" dirty="0">
                <a:solidFill>
                  <a:schemeClr val="accent1">
                    <a:lumMod val="75000"/>
                  </a:schemeClr>
                </a:solidFill>
                <a:latin typeface="+mn-lt"/>
                <a:ea typeface="Calibri"/>
                <a:cs typeface="Calibri"/>
                <a:sym typeface="Calibri"/>
              </a:rPr>
              <a:t>Программа во Вьетнаме смогла выявить 9 человек с положительным ВИЧ-статусом через одного индекс-клиента</a:t>
            </a:r>
            <a:endParaRPr sz="2200" dirty="0">
              <a:solidFill>
                <a:schemeClr val="accent1">
                  <a:lumMod val="75000"/>
                </a:schemeClr>
              </a:solidFill>
              <a:latin typeface="+mn-lt"/>
            </a:endParaRPr>
          </a:p>
        </p:txBody>
      </p:sp>
      <p:cxnSp>
        <p:nvCxnSpPr>
          <p:cNvPr id="414" name="Google Shape;414;p16"/>
          <p:cNvCxnSpPr>
            <a:cxnSpLocks/>
            <a:endCxn id="441" idx="7"/>
          </p:cNvCxnSpPr>
          <p:nvPr/>
        </p:nvCxnSpPr>
        <p:spPr>
          <a:xfrm flipH="1">
            <a:off x="4640727" y="3487742"/>
            <a:ext cx="954124" cy="903440"/>
          </a:xfrm>
          <a:prstGeom prst="straightConnector1">
            <a:avLst/>
          </a:prstGeom>
          <a:noFill/>
          <a:ln w="38100" cap="flat" cmpd="sng">
            <a:solidFill>
              <a:srgbClr val="002060"/>
            </a:solidFill>
            <a:prstDash val="solid"/>
            <a:miter lim="800000"/>
            <a:headEnd type="none" w="sm" len="sm"/>
            <a:tailEnd type="triangle" w="med" len="med"/>
          </a:ln>
        </p:spPr>
      </p:cxnSp>
      <p:cxnSp>
        <p:nvCxnSpPr>
          <p:cNvPr id="410" name="Google Shape;410;p16"/>
          <p:cNvCxnSpPr>
            <a:cxnSpLocks/>
            <a:stCxn id="411" idx="6"/>
            <a:endCxn id="438" idx="2"/>
          </p:cNvCxnSpPr>
          <p:nvPr/>
        </p:nvCxnSpPr>
        <p:spPr>
          <a:xfrm>
            <a:off x="6853987" y="2888931"/>
            <a:ext cx="1811051" cy="200204"/>
          </a:xfrm>
          <a:prstGeom prst="straightConnector1">
            <a:avLst/>
          </a:prstGeom>
          <a:noFill/>
          <a:ln w="38100" cap="flat" cmpd="sng">
            <a:solidFill>
              <a:srgbClr val="002060"/>
            </a:solidFill>
            <a:prstDash val="solid"/>
            <a:miter lim="800000"/>
            <a:headEnd type="none" w="sm" len="sm"/>
            <a:tailEnd type="triangl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7"/>
          <p:cNvSpPr txBox="1">
            <a:spLocks noGrp="1"/>
          </p:cNvSpPr>
          <p:nvPr>
            <p:ph type="title"/>
          </p:nvPr>
        </p:nvSpPr>
        <p:spPr>
          <a:xfrm>
            <a:off x="838200" y="469505"/>
            <a:ext cx="10515600" cy="800100"/>
          </a:xfrm>
          <a:noFill/>
          <a:ln>
            <a:noFill/>
          </a:ln>
        </p:spPr>
        <p:txBody>
          <a:bodyPr spcFirstLastPara="1" wrap="square" lIns="91425" tIns="45700" rIns="91425" bIns="45700" anchor="ctr" anchorCtr="0">
            <a:noAutofit/>
          </a:bodyPr>
          <a:lstStyle/>
          <a:p>
            <a:pPr lvl="0"/>
            <a:r>
              <a:rPr lang="ru-RU" sz="3000" dirty="0"/>
              <a:t>Высокая доля новых случаев ВИЧ приходится на людей из ключевых групп населения и их партнеров</a:t>
            </a:r>
            <a:endParaRPr lang="en-US" sz="3000" dirty="0"/>
          </a:p>
        </p:txBody>
      </p:sp>
      <p:graphicFrame>
        <p:nvGraphicFramePr>
          <p:cNvPr id="449" name="Google Shape;449;p17"/>
          <p:cNvGraphicFramePr/>
          <p:nvPr>
            <p:extLst>
              <p:ext uri="{D42A27DB-BD31-4B8C-83A1-F6EECF244321}">
                <p14:modId xmlns:p14="http://schemas.microsoft.com/office/powerpoint/2010/main" val="362643586"/>
              </p:ext>
            </p:extLst>
          </p:nvPr>
        </p:nvGraphicFramePr>
        <p:xfrm>
          <a:off x="-127591" y="1879412"/>
          <a:ext cx="11813900" cy="4799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51" name="Google Shape;451;p17"/>
          <p:cNvGraphicFramePr/>
          <p:nvPr>
            <p:extLst>
              <p:ext uri="{D42A27DB-BD31-4B8C-83A1-F6EECF244321}">
                <p14:modId xmlns:p14="http://schemas.microsoft.com/office/powerpoint/2010/main" val="1021172086"/>
              </p:ext>
            </p:extLst>
          </p:nvPr>
        </p:nvGraphicFramePr>
        <p:xfrm>
          <a:off x="4427621" y="1325564"/>
          <a:ext cx="7764379" cy="5532437"/>
        </p:xfrm>
        <a:graphic>
          <a:graphicData uri="http://schemas.openxmlformats.org/drawingml/2006/chart">
            <c:chart xmlns:c="http://schemas.openxmlformats.org/drawingml/2006/chart" xmlns:r="http://schemas.openxmlformats.org/officeDocument/2006/relationships" r:id="rId4"/>
          </a:graphicData>
        </a:graphic>
      </p:graphicFrame>
      <p:sp>
        <p:nvSpPr>
          <p:cNvPr id="452" name="Google Shape;452;p17"/>
          <p:cNvSpPr/>
          <p:nvPr/>
        </p:nvSpPr>
        <p:spPr>
          <a:xfrm>
            <a:off x="1233201" y="1485900"/>
            <a:ext cx="2941574" cy="830956"/>
          </a:xfrm>
          <a:prstGeom prst="rect">
            <a:avLst/>
          </a:prstGeom>
          <a:noFill/>
          <a:ln>
            <a:noFill/>
          </a:ln>
        </p:spPr>
        <p:txBody>
          <a:bodyPr spcFirstLastPara="1" wrap="square" lIns="91425" tIns="45700" rIns="91425" bIns="45700" anchor="t" anchorCtr="0">
            <a:spAutoFit/>
          </a:bodyPr>
          <a:lstStyle/>
          <a:p>
            <a:r>
              <a:rPr lang="ru-RU" sz="2400" b="1" dirty="0">
                <a:solidFill>
                  <a:srgbClr val="000000"/>
                </a:solidFill>
                <a:latin typeface="Arial"/>
                <a:ea typeface="Arial"/>
                <a:cs typeface="Arial"/>
                <a:sym typeface="Arial"/>
              </a:rPr>
              <a:t>глобально</a:t>
            </a:r>
            <a:r>
              <a:rPr lang="en-US" sz="2400" b="1" dirty="0">
                <a:solidFill>
                  <a:srgbClr val="000000"/>
                </a:solidFill>
                <a:latin typeface="Arial"/>
                <a:ea typeface="Arial"/>
                <a:cs typeface="Arial"/>
                <a:sym typeface="Arial"/>
              </a:rPr>
              <a:t>= </a:t>
            </a:r>
            <a:r>
              <a:rPr lang="en-US" sz="2400" b="1" dirty="0">
                <a:solidFill>
                  <a:schemeClr val="accent4">
                    <a:lumMod val="50000"/>
                  </a:schemeClr>
                </a:solidFill>
                <a:latin typeface="Arial"/>
                <a:ea typeface="Arial"/>
                <a:cs typeface="Arial"/>
                <a:sym typeface="Arial"/>
              </a:rPr>
              <a:t>54%</a:t>
            </a:r>
            <a:endParaRPr lang="en-US" sz="2400" b="1" dirty="0">
              <a:solidFill>
                <a:schemeClr val="accent4">
                  <a:lumMod val="50000"/>
                </a:schemeClr>
              </a:solidFill>
              <a:latin typeface="Calibri"/>
              <a:ea typeface="Calibri"/>
              <a:cs typeface="Calibri"/>
              <a:sym typeface="Calibri"/>
            </a:endParaRPr>
          </a:p>
          <a:p>
            <a:pPr marL="0" marR="0" lvl="0" indent="0" algn="l" rtl="0">
              <a:spcBef>
                <a:spcPts val="0"/>
              </a:spcBef>
              <a:spcAft>
                <a:spcPts val="0"/>
              </a:spcAft>
              <a:buNone/>
            </a:pPr>
            <a:endParaRPr sz="2400" b="1" dirty="0">
              <a:solidFill>
                <a:srgbClr val="000000"/>
              </a:solidFill>
              <a:latin typeface="Arial"/>
              <a:ea typeface="Arial"/>
              <a:cs typeface="Arial"/>
              <a:sym typeface="Arial"/>
            </a:endParaRPr>
          </a:p>
        </p:txBody>
      </p:sp>
      <p:sp>
        <p:nvSpPr>
          <p:cNvPr id="454" name="Google Shape;454;p17"/>
          <p:cNvSpPr/>
          <p:nvPr/>
        </p:nvSpPr>
        <p:spPr>
          <a:xfrm>
            <a:off x="7671661" y="1485900"/>
            <a:ext cx="4267493" cy="461624"/>
          </a:xfrm>
          <a:prstGeom prst="rect">
            <a:avLst/>
          </a:prstGeom>
          <a:noFill/>
          <a:ln>
            <a:noFill/>
          </a:ln>
        </p:spPr>
        <p:txBody>
          <a:bodyPr spcFirstLastPara="1" wrap="square" lIns="91425" tIns="45700" rIns="91425" bIns="45700" anchor="t" anchorCtr="0">
            <a:spAutoFit/>
          </a:bodyPr>
          <a:lstStyle/>
          <a:p>
            <a:r>
              <a:rPr lang="ru-RU" sz="2400" b="1" dirty="0"/>
              <a:t>в (название страны) </a:t>
            </a:r>
            <a:r>
              <a:rPr lang="en-US" sz="2400" b="1" dirty="0">
                <a:solidFill>
                  <a:srgbClr val="000000"/>
                </a:solidFill>
                <a:latin typeface="Arial"/>
                <a:ea typeface="Arial"/>
                <a:cs typeface="Arial"/>
                <a:sym typeface="Arial"/>
              </a:rPr>
              <a:t>= </a:t>
            </a:r>
            <a:r>
              <a:rPr lang="en-US" sz="2400" b="1" dirty="0">
                <a:solidFill>
                  <a:schemeClr val="accent4">
                    <a:lumMod val="50000"/>
                  </a:schemeClr>
                </a:solidFill>
                <a:latin typeface="Arial"/>
                <a:ea typeface="Arial"/>
                <a:cs typeface="Arial"/>
                <a:sym typeface="Arial"/>
              </a:rPr>
              <a:t>68%</a:t>
            </a:r>
            <a:endParaRPr sz="2400" b="1" dirty="0">
              <a:solidFill>
                <a:schemeClr val="accent4">
                  <a:lumMod val="50000"/>
                </a:schemeClr>
              </a:solidFill>
              <a:latin typeface="Arial"/>
              <a:ea typeface="Arial"/>
              <a:cs typeface="Arial"/>
              <a:sym typeface="Arial"/>
            </a:endParaRPr>
          </a:p>
        </p:txBody>
      </p:sp>
      <p:sp>
        <p:nvSpPr>
          <p:cNvPr id="455" name="Google Shape;455;p17"/>
          <p:cNvSpPr txBox="1"/>
          <p:nvPr/>
        </p:nvSpPr>
        <p:spPr>
          <a:xfrm>
            <a:off x="10693831" y="6470913"/>
            <a:ext cx="1498169" cy="207699"/>
          </a:xfrm>
          <a:prstGeom prst="rect">
            <a:avLst/>
          </a:prstGeom>
          <a:noFill/>
          <a:ln>
            <a:noFill/>
          </a:ln>
        </p:spPr>
        <p:txBody>
          <a:bodyPr spcFirstLastPara="1" wrap="square" lIns="68500" tIns="34250" rIns="68500" bIns="34250" anchor="t" anchorCtr="0">
            <a:spAutoFit/>
          </a:bodyPr>
          <a:lstStyle/>
          <a:p>
            <a:pPr marL="0" marR="0" lvl="0" indent="0" algn="l" rtl="0">
              <a:spcBef>
                <a:spcPts val="0"/>
              </a:spcBef>
              <a:spcAft>
                <a:spcPts val="0"/>
              </a:spcAft>
              <a:buNone/>
            </a:pPr>
            <a:r>
              <a:rPr lang="ru-RU" sz="900" dirty="0">
                <a:solidFill>
                  <a:srgbClr val="000000"/>
                </a:solidFill>
                <a:latin typeface="Arial"/>
                <a:ea typeface="Arial"/>
                <a:cs typeface="Arial"/>
                <a:sym typeface="Arial"/>
              </a:rPr>
              <a:t>Источник</a:t>
            </a:r>
            <a:r>
              <a:rPr lang="en-US" sz="900" dirty="0">
                <a:solidFill>
                  <a:srgbClr val="000000"/>
                </a:solidFill>
                <a:latin typeface="Arial"/>
                <a:ea typeface="Arial"/>
                <a:cs typeface="Arial"/>
                <a:sym typeface="Arial"/>
              </a:rPr>
              <a:t>: UNAIDS 2019</a:t>
            </a:r>
            <a:endParaRPr dirty="0"/>
          </a:p>
        </p:txBody>
      </p:sp>
      <p:sp>
        <p:nvSpPr>
          <p:cNvPr id="10" name="Google Shape;52;p105">
            <a:extLst>
              <a:ext uri="{FF2B5EF4-FFF2-40B4-BE49-F238E27FC236}">
                <a16:creationId xmlns:a16="http://schemas.microsoft.com/office/drawing/2014/main" id="{B8361AC3-5CDD-479B-9254-62E087E57FD5}"/>
              </a:ext>
            </a:extLst>
          </p:cNvPr>
          <p:cNvSpPr/>
          <p:nvPr/>
        </p:nvSpPr>
        <p:spPr>
          <a:xfrm>
            <a:off x="0" y="6790531"/>
            <a:ext cx="12192000" cy="69448"/>
          </a:xfrm>
          <a:prstGeom prst="rect">
            <a:avLst/>
          </a:prstGeom>
          <a:solidFill>
            <a:srgbClr val="E734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460"/>
        <p:cNvGrpSpPr/>
        <p:nvPr/>
      </p:nvGrpSpPr>
      <p:grpSpPr>
        <a:xfrm>
          <a:off x="0" y="0"/>
          <a:ext cx="0" cy="0"/>
          <a:chOff x="0" y="0"/>
          <a:chExt cx="0" cy="0"/>
        </a:xfrm>
      </p:grpSpPr>
      <p:pic>
        <p:nvPicPr>
          <p:cNvPr id="461" name="Google Shape;461;p18" descr="A close up of a logo&#10;&#10;Description automatically generated"/>
          <p:cNvPicPr preferRelativeResize="0"/>
          <p:nvPr/>
        </p:nvPicPr>
        <p:blipFill rotWithShape="1">
          <a:blip r:embed="rId3">
            <a:alphaModFix/>
          </a:blip>
          <a:srcRect/>
          <a:stretch/>
        </p:blipFill>
        <p:spPr>
          <a:xfrm>
            <a:off x="6506766" y="734944"/>
            <a:ext cx="5685233" cy="6097645"/>
          </a:xfrm>
          <a:prstGeom prst="rect">
            <a:avLst/>
          </a:prstGeom>
          <a:noFill/>
          <a:ln>
            <a:noFill/>
          </a:ln>
        </p:spPr>
      </p:pic>
      <p:sp>
        <p:nvSpPr>
          <p:cNvPr id="462" name="Google Shape;462;p18"/>
          <p:cNvSpPr txBox="1">
            <a:spLocks noGrp="1"/>
          </p:cNvSpPr>
          <p:nvPr>
            <p:ph type="title"/>
          </p:nvPr>
        </p:nvSpPr>
        <p:spPr>
          <a:xfrm>
            <a:off x="838200" y="588494"/>
            <a:ext cx="10515600" cy="800039"/>
          </a:xfrm>
          <a:noFill/>
          <a:ln>
            <a:noFill/>
          </a:ln>
        </p:spPr>
        <p:txBody>
          <a:bodyPr spcFirstLastPara="1" wrap="square" lIns="91425" tIns="45700" rIns="91425" bIns="45700" anchor="ctr" anchorCtr="0">
            <a:normAutofit/>
          </a:bodyPr>
          <a:lstStyle/>
          <a:p>
            <a:pPr lvl="0"/>
            <a:r>
              <a:rPr lang="ru-RU" dirty="0">
                <a:sym typeface="Calibri"/>
              </a:rPr>
              <a:t>Факты об индексном тестировании</a:t>
            </a:r>
            <a:endParaRPr lang="en-US" dirty="0"/>
          </a:p>
        </p:txBody>
      </p:sp>
      <p:sp>
        <p:nvSpPr>
          <p:cNvPr id="463" name="Google Shape;463;p18"/>
          <p:cNvSpPr txBox="1">
            <a:spLocks noGrp="1"/>
          </p:cNvSpPr>
          <p:nvPr>
            <p:ph type="body" idx="1"/>
          </p:nvPr>
        </p:nvSpPr>
        <p:spPr>
          <a:xfrm>
            <a:off x="838201" y="1534983"/>
            <a:ext cx="6179288" cy="5034092"/>
          </a:xfrm>
          <a:noFill/>
          <a:ln>
            <a:noFill/>
          </a:ln>
        </p:spPr>
        <p:txBody>
          <a:bodyPr spcFirstLastPara="1" wrap="square" lIns="91425" tIns="45700" rIns="91425" bIns="45700" anchor="t" anchorCtr="0">
            <a:normAutofit fontScale="92500" lnSpcReduction="10000"/>
          </a:bodyPr>
          <a:lstStyle/>
          <a:p>
            <a:r>
              <a:rPr lang="ru-RU" dirty="0">
                <a:sym typeface="Calibri"/>
              </a:rPr>
              <a:t>Подход эффективен в привлечении людей, имевших риск инфицирования ВИЧ, к тестированию и раннему выявлению ВИЧ </a:t>
            </a:r>
          </a:p>
          <a:p>
            <a:pPr lvl="0"/>
            <a:r>
              <a:rPr lang="ru-RU" dirty="0">
                <a:sym typeface="Calibri"/>
              </a:rPr>
              <a:t>ЛЖВ предпочитают привлекать к тестированию своих постоянных партнеров самостоятельно </a:t>
            </a:r>
          </a:p>
          <a:p>
            <a:pPr lvl="0"/>
            <a:r>
              <a:rPr lang="ru-RU" dirty="0">
                <a:sym typeface="Calibri"/>
              </a:rPr>
              <a:t>Надо дать выбор клиенту</a:t>
            </a:r>
            <a:endParaRPr lang="en-US" dirty="0"/>
          </a:p>
          <a:p>
            <a:r>
              <a:rPr lang="ru-RU" dirty="0">
                <a:sym typeface="Calibri"/>
              </a:rPr>
              <a:t>Важны добровольность и безопасность</a:t>
            </a:r>
            <a:endParaRPr lang="en-US" dirty="0"/>
          </a:p>
        </p:txBody>
      </p:sp>
      <p:sp>
        <p:nvSpPr>
          <p:cNvPr id="9" name="Google Shape;52;p105">
            <a:extLst>
              <a:ext uri="{FF2B5EF4-FFF2-40B4-BE49-F238E27FC236}">
                <a16:creationId xmlns:a16="http://schemas.microsoft.com/office/drawing/2014/main" id="{D1320EC2-EB53-4240-86ED-EDE2F268B8B1}"/>
              </a:ext>
            </a:extLst>
          </p:cNvPr>
          <p:cNvSpPr/>
          <p:nvPr/>
        </p:nvSpPr>
        <p:spPr>
          <a:xfrm>
            <a:off x="0" y="6790531"/>
            <a:ext cx="12192000" cy="69448"/>
          </a:xfrm>
          <a:prstGeom prst="rect">
            <a:avLst/>
          </a:prstGeom>
          <a:solidFill>
            <a:srgbClr val="E734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2" name="Picture 3" descr="Hand holding piece of white puzzle on blue background">
            <a:extLst>
              <a:ext uri="{FF2B5EF4-FFF2-40B4-BE49-F238E27FC236}">
                <a16:creationId xmlns:a16="http://schemas.microsoft.com/office/drawing/2014/main" id="{7A103150-7BB3-4219-A0F9-C2199870BACB}"/>
              </a:ext>
            </a:extLst>
          </p:cNvPr>
          <p:cNvPicPr>
            <a:picLocks noGrp="1" noChangeAspect="1"/>
          </p:cNvPicPr>
          <p:nvPr>
            <p:ph type="pic" idx="2"/>
          </p:nvPr>
        </p:nvPicPr>
        <p:blipFill rotWithShape="1">
          <a:blip r:embed="rId3"/>
          <a:srcRect t="12225" b="12225"/>
          <a:stretch/>
        </p:blipFill>
        <p:spPr/>
      </p:pic>
      <p:sp>
        <p:nvSpPr>
          <p:cNvPr id="470" name="Google Shape;470;p19"/>
          <p:cNvSpPr txBox="1">
            <a:spLocks noGrp="1"/>
          </p:cNvSpPr>
          <p:nvPr>
            <p:ph type="title"/>
          </p:nvPr>
        </p:nvSpPr>
        <p:spPr>
          <a:xfrm>
            <a:off x="1366897" y="4916025"/>
            <a:ext cx="9817601" cy="1325563"/>
          </a:xfrm>
          <a:noFill/>
          <a:ln>
            <a:noFill/>
          </a:ln>
        </p:spPr>
        <p:txBody>
          <a:bodyPr spcFirstLastPara="1" wrap="square" lIns="91425" tIns="45700" rIns="91425" bIns="45700" anchor="ctr" anchorCtr="0">
            <a:normAutofit fontScale="90000"/>
          </a:bodyPr>
          <a:lstStyle/>
          <a:p>
            <a:pPr lvl="0"/>
            <a:r>
              <a:rPr lang="ru-RU" dirty="0"/>
              <a:t>ОПЦИОНАЛЬНО</a:t>
            </a:r>
            <a:br>
              <a:rPr lang="en-US" dirty="0"/>
            </a:br>
            <a:br>
              <a:rPr lang="en-US" dirty="0"/>
            </a:br>
            <a:r>
              <a:rPr lang="ru-RU" dirty="0"/>
              <a:t>Сессия</a:t>
            </a:r>
            <a:r>
              <a:rPr lang="en-US" dirty="0"/>
              <a:t> 3. </a:t>
            </a:r>
            <a:r>
              <a:rPr lang="ru-RU" dirty="0"/>
              <a:t>Индексное тестирование в </a:t>
            </a:r>
            <a:r>
              <a:rPr lang="en-US" dirty="0"/>
              <a:t>[</a:t>
            </a:r>
            <a:r>
              <a:rPr lang="ru-RU" dirty="0"/>
              <a:t>НАЗВАНИЕ СТРАНЫ</a:t>
            </a:r>
            <a:r>
              <a:rPr lang="en-US" dirty="0"/>
              <a:t>]—</a:t>
            </a:r>
            <a:r>
              <a:rPr lang="ru-RU" dirty="0"/>
              <a:t> местные перспективы</a:t>
            </a:r>
            <a:br>
              <a:rPr lang="en-US" dirty="0"/>
            </a:b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
          <p:cNvSpPr txBox="1">
            <a:spLocks noGrp="1"/>
          </p:cNvSpPr>
          <p:nvPr>
            <p:ph type="title"/>
          </p:nvPr>
        </p:nvSpPr>
        <p:spPr>
          <a:xfrm>
            <a:off x="555967" y="237258"/>
            <a:ext cx="10515600" cy="800039"/>
          </a:xfrm>
          <a:noFill/>
          <a:ln>
            <a:noFill/>
          </a:ln>
        </p:spPr>
        <p:txBody>
          <a:bodyPr spcFirstLastPara="1" wrap="square" lIns="91425" tIns="45700" rIns="91425" bIns="45700" anchor="ctr" anchorCtr="0">
            <a:normAutofit/>
          </a:bodyPr>
          <a:lstStyle/>
          <a:p>
            <a:pPr lvl="0"/>
            <a:r>
              <a:rPr lang="x-none" dirty="0"/>
              <a:t>Обзор сессий</a:t>
            </a:r>
            <a:endParaRPr lang="en-US" dirty="0"/>
          </a:p>
        </p:txBody>
      </p:sp>
      <p:graphicFrame>
        <p:nvGraphicFramePr>
          <p:cNvPr id="250" name="Google Shape;250;p2"/>
          <p:cNvGraphicFramePr/>
          <p:nvPr>
            <p:extLst>
              <p:ext uri="{D42A27DB-BD31-4B8C-83A1-F6EECF244321}">
                <p14:modId xmlns:p14="http://schemas.microsoft.com/office/powerpoint/2010/main" val="525748595"/>
              </p:ext>
            </p:extLst>
          </p:nvPr>
        </p:nvGraphicFramePr>
        <p:xfrm>
          <a:off x="555967" y="903023"/>
          <a:ext cx="11035461" cy="5774822"/>
        </p:xfrm>
        <a:graphic>
          <a:graphicData uri="http://schemas.openxmlformats.org/drawingml/2006/table">
            <a:tbl>
              <a:tblPr firstRow="1" bandRow="1">
                <a:tableStyleId>{A565D627-2E9B-4718-95B6-432E968041E8}</a:tableStyleId>
              </a:tblPr>
              <a:tblGrid>
                <a:gridCol w="401050">
                  <a:extLst>
                    <a:ext uri="{9D8B030D-6E8A-4147-A177-3AD203B41FA5}">
                      <a16:colId xmlns:a16="http://schemas.microsoft.com/office/drawing/2014/main" val="20000"/>
                    </a:ext>
                  </a:extLst>
                </a:gridCol>
                <a:gridCol w="2772772">
                  <a:extLst>
                    <a:ext uri="{9D8B030D-6E8A-4147-A177-3AD203B41FA5}">
                      <a16:colId xmlns:a16="http://schemas.microsoft.com/office/drawing/2014/main" val="20001"/>
                    </a:ext>
                  </a:extLst>
                </a:gridCol>
                <a:gridCol w="433137">
                  <a:extLst>
                    <a:ext uri="{9D8B030D-6E8A-4147-A177-3AD203B41FA5}">
                      <a16:colId xmlns:a16="http://schemas.microsoft.com/office/drawing/2014/main" val="20002"/>
                    </a:ext>
                  </a:extLst>
                </a:gridCol>
                <a:gridCol w="3286383">
                  <a:extLst>
                    <a:ext uri="{9D8B030D-6E8A-4147-A177-3AD203B41FA5}">
                      <a16:colId xmlns:a16="http://schemas.microsoft.com/office/drawing/2014/main" val="20003"/>
                    </a:ext>
                  </a:extLst>
                </a:gridCol>
                <a:gridCol w="433136">
                  <a:extLst>
                    <a:ext uri="{9D8B030D-6E8A-4147-A177-3AD203B41FA5}">
                      <a16:colId xmlns:a16="http://schemas.microsoft.com/office/drawing/2014/main" val="20004"/>
                    </a:ext>
                  </a:extLst>
                </a:gridCol>
                <a:gridCol w="3708983">
                  <a:extLst>
                    <a:ext uri="{9D8B030D-6E8A-4147-A177-3AD203B41FA5}">
                      <a16:colId xmlns:a16="http://schemas.microsoft.com/office/drawing/2014/main" val="20005"/>
                    </a:ext>
                  </a:extLst>
                </a:gridCol>
              </a:tblGrid>
              <a:tr h="454300">
                <a:tc>
                  <a:txBody>
                    <a:bodyPr/>
                    <a:lstStyle/>
                    <a:p>
                      <a:pPr marL="0" marR="0" lvl="0" indent="0" algn="ctr" rtl="0">
                        <a:spcBef>
                          <a:spcPts val="0"/>
                        </a:spcBef>
                        <a:spcAft>
                          <a:spcPts val="0"/>
                        </a:spcAft>
                        <a:buNone/>
                      </a:pPr>
                      <a:endParaRPr sz="1600" u="none" strike="noStrike" cap="none" dirty="0">
                        <a:latin typeface="+mn-lt"/>
                      </a:endParaRPr>
                    </a:p>
                  </a:txBody>
                  <a:tcPr marL="91450" marR="91450" marT="45725" marB="45725">
                    <a:lnL w="12700" cap="flat" cmpd="sng">
                      <a:noFill/>
                      <a:prstDash val="solid"/>
                      <a:round/>
                      <a:headEnd type="none" w="sm" len="sm"/>
                      <a:tailEnd type="none" w="sm" len="sm"/>
                    </a:lnL>
                    <a:lnR w="12700" cap="flat" cmpd="sng" algn="ctr">
                      <a:no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x-none" sz="1600" u="none" strike="noStrike" cap="none" dirty="0">
                          <a:latin typeface="+mn-lt"/>
                        </a:rPr>
                        <a:t>День 1</a:t>
                      </a:r>
                      <a:endParaRPr sz="1600" dirty="0">
                        <a:latin typeface="+mn-lt"/>
                      </a:endParaRPr>
                    </a:p>
                  </a:txBody>
                  <a:tcPr marL="91450" marR="91450" marT="45725" marB="4572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endParaRPr sz="1600" u="none" strike="noStrike" cap="none" dirty="0">
                        <a:latin typeface="+mn-lt"/>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x-none" sz="1600" u="none" strike="noStrike" cap="none" dirty="0">
                          <a:latin typeface="+mn-lt"/>
                        </a:rPr>
                        <a:t>День 2</a:t>
                      </a:r>
                      <a:endParaRPr sz="1600" dirty="0">
                        <a:latin typeface="+mn-lt"/>
                      </a:endParaRPr>
                    </a:p>
                  </a:txBody>
                  <a:tcPr marL="91450" marR="91450" marT="45725" marB="4572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endParaRPr sz="1600" u="none" strike="noStrike" cap="none" dirty="0">
                        <a:latin typeface="+mn-lt"/>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x-none" sz="1600" u="none" strike="noStrike" cap="none" dirty="0">
                          <a:latin typeface="+mn-lt"/>
                        </a:rPr>
                        <a:t>День 3</a:t>
                      </a:r>
                      <a:endParaRPr sz="1600" dirty="0">
                        <a:latin typeface="+mn-lt"/>
                      </a:endParaRPr>
                    </a:p>
                  </a:txBody>
                  <a:tcPr marL="91450" marR="91450" marT="45725" marB="45725" anchor="ctr">
                    <a:lnL w="12700" cap="flat" cmpd="sng" algn="ctr">
                      <a:noFill/>
                      <a:prstDash val="solid"/>
                      <a:round/>
                      <a:headEnd type="none" w="med" len="med"/>
                      <a:tailEnd type="none" w="med" len="med"/>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54300">
                <a:tc>
                  <a:txBody>
                    <a:bodyPr/>
                    <a:lstStyle/>
                    <a:p>
                      <a:pPr marL="0" marR="0" lvl="0" indent="0" algn="ctr" rtl="0">
                        <a:spcBef>
                          <a:spcPts val="0"/>
                        </a:spcBef>
                        <a:spcAft>
                          <a:spcPts val="0"/>
                        </a:spcAft>
                        <a:buNone/>
                      </a:pPr>
                      <a:r>
                        <a:rPr lang="en-US" sz="1600" u="none" strike="noStrike" cap="none">
                          <a:latin typeface="+mn-lt"/>
                        </a:rPr>
                        <a:t>1</a:t>
                      </a:r>
                      <a:endParaRPr sz="1600">
                        <a:latin typeface="+mn-lt"/>
                      </a:endParaRPr>
                    </a:p>
                  </a:txBody>
                  <a:tcPr marL="91450" marR="91450" marT="45725" marB="45725" anchor="ctr">
                    <a:lnL w="12700"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x-none" sz="1600" u="none" strike="noStrike" cap="none" dirty="0">
                          <a:latin typeface="+mn-lt"/>
                        </a:rPr>
                        <a:t>Обзор тренинга</a:t>
                      </a:r>
                      <a:endParaRPr sz="1600" dirty="0">
                        <a:latin typeface="+mn-lt"/>
                      </a:endParaRPr>
                    </a:p>
                  </a:txBody>
                  <a:tcPr marL="91450" marR="91450" marT="45725" marB="4572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sz="1600" dirty="0">
                          <a:latin typeface="+mn-lt"/>
                        </a:rPr>
                        <a:t>8</a:t>
                      </a:r>
                      <a:endParaRPr sz="1600" dirty="0">
                        <a:latin typeface="+mn-lt"/>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x-none" sz="1600" dirty="0">
                          <a:latin typeface="+mn-lt"/>
                        </a:rPr>
                        <a:t>Панельная дискуссия с клиентами</a:t>
                      </a:r>
                      <a:endParaRPr sz="1600" dirty="0">
                        <a:latin typeface="+mn-lt"/>
                      </a:endParaRPr>
                    </a:p>
                  </a:txBody>
                  <a:tcPr marL="91450" marR="91450" marT="45725" marB="4572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sz="1600">
                          <a:latin typeface="+mn-lt"/>
                        </a:rPr>
                        <a:t>12</a:t>
                      </a:r>
                      <a:endParaRPr sz="1600">
                        <a:latin typeface="+mn-lt"/>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x-none" sz="1600" dirty="0">
                          <a:latin typeface="+mn-lt"/>
                        </a:rPr>
                        <a:t>Сообщения и послания в индексном тестировании</a:t>
                      </a:r>
                      <a:endParaRPr sz="1600" dirty="0">
                        <a:latin typeface="+mn-lt"/>
                      </a:endParaRPr>
                    </a:p>
                  </a:txBody>
                  <a:tcPr marL="91450" marR="91450" marT="45725" marB="45725" anchor="ctr">
                    <a:lnL w="12700" cap="flat" cmpd="sng" algn="ctr">
                      <a:no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803750">
                <a:tc>
                  <a:txBody>
                    <a:bodyPr/>
                    <a:lstStyle/>
                    <a:p>
                      <a:pPr marL="0" marR="0" lvl="0" indent="0" algn="ctr" rtl="0">
                        <a:spcBef>
                          <a:spcPts val="0"/>
                        </a:spcBef>
                        <a:spcAft>
                          <a:spcPts val="0"/>
                        </a:spcAft>
                        <a:buNone/>
                      </a:pPr>
                      <a:r>
                        <a:rPr lang="en-US" sz="1600">
                          <a:latin typeface="+mn-lt"/>
                        </a:rPr>
                        <a:t>2</a:t>
                      </a:r>
                      <a:endParaRPr sz="1600">
                        <a:latin typeface="+mn-lt"/>
                      </a:endParaRPr>
                    </a:p>
                  </a:txBody>
                  <a:tcPr marL="91450" marR="91450" marT="45725" marB="45725" anchor="ctr">
                    <a:lnL w="12700"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x-none" sz="1600" dirty="0">
                          <a:latin typeface="+mn-lt"/>
                        </a:rPr>
                        <a:t>Введение</a:t>
                      </a:r>
                      <a:endParaRPr sz="1600" dirty="0">
                        <a:latin typeface="+mn-lt"/>
                      </a:endParaRPr>
                    </a:p>
                  </a:txBody>
                  <a:tcPr marL="91450" marR="91450" marT="45725" marB="4572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sz="1600" dirty="0">
                          <a:latin typeface="+mn-lt"/>
                        </a:rPr>
                        <a:t>9</a:t>
                      </a:r>
                      <a:endParaRPr sz="1600" dirty="0">
                        <a:latin typeface="+mn-lt"/>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x-none" sz="1600" dirty="0">
                          <a:latin typeface="+mn-lt"/>
                        </a:rPr>
                        <a:t>Адаптация подходов индексного тестирования и тестирования рискованного окружения</a:t>
                      </a:r>
                      <a:endParaRPr sz="1600" dirty="0">
                        <a:latin typeface="+mn-lt"/>
                      </a:endParaRPr>
                    </a:p>
                  </a:txBody>
                  <a:tcPr marL="91450" marR="91450" marT="45725" marB="4572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sz="1600">
                          <a:latin typeface="+mn-lt"/>
                        </a:rPr>
                        <a:t>13</a:t>
                      </a:r>
                      <a:endParaRPr sz="1600">
                        <a:latin typeface="+mn-lt"/>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x-none" sz="1600" dirty="0">
                          <a:latin typeface="+mn-lt"/>
                        </a:rPr>
                        <a:t>Практика улучшает нашу работу</a:t>
                      </a:r>
                      <a:endParaRPr sz="1600" dirty="0">
                        <a:latin typeface="+mn-lt"/>
                      </a:endParaRPr>
                    </a:p>
                  </a:txBody>
                  <a:tcPr marL="91450" marR="91450" marT="45725" marB="45725" anchor="ctr">
                    <a:lnL w="12700" cap="flat" cmpd="sng" algn="ctr">
                      <a:no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4300">
                <a:tc>
                  <a:txBody>
                    <a:bodyPr/>
                    <a:lstStyle/>
                    <a:p>
                      <a:pPr marL="0" marR="0" lvl="0" indent="0" algn="ctr" rtl="0">
                        <a:spcBef>
                          <a:spcPts val="0"/>
                        </a:spcBef>
                        <a:spcAft>
                          <a:spcPts val="0"/>
                        </a:spcAft>
                        <a:buNone/>
                      </a:pPr>
                      <a:r>
                        <a:rPr lang="en-US" sz="1600">
                          <a:latin typeface="+mn-lt"/>
                        </a:rPr>
                        <a:t>3</a:t>
                      </a:r>
                      <a:endParaRPr sz="1600">
                        <a:latin typeface="+mn-lt"/>
                      </a:endParaRPr>
                    </a:p>
                  </a:txBody>
                  <a:tcPr marL="91450" marR="91450" marT="45725" marB="45725" anchor="ctr">
                    <a:lnL w="12700"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x-none" sz="1600" dirty="0">
                          <a:latin typeface="+mn-lt"/>
                        </a:rPr>
                        <a:t>Индексное тестирование в </a:t>
                      </a:r>
                      <a:r>
                        <a:rPr lang="en-US" sz="1600" dirty="0">
                          <a:latin typeface="+mn-lt"/>
                        </a:rPr>
                        <a:t>[</a:t>
                      </a:r>
                      <a:r>
                        <a:rPr lang="x-none" sz="1600" dirty="0">
                          <a:latin typeface="+mn-lt"/>
                        </a:rPr>
                        <a:t>СТРАНА</a:t>
                      </a:r>
                      <a:r>
                        <a:rPr lang="en-US" sz="1600" dirty="0">
                          <a:latin typeface="+mn-lt"/>
                        </a:rPr>
                        <a:t>]</a:t>
                      </a:r>
                      <a:endParaRPr sz="1600" dirty="0">
                        <a:latin typeface="+mn-lt"/>
                      </a:endParaRPr>
                    </a:p>
                  </a:txBody>
                  <a:tcPr marL="91450" marR="91450" marT="45725" marB="4572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sz="1600">
                          <a:latin typeface="+mn-lt"/>
                        </a:rPr>
                        <a:t>10</a:t>
                      </a:r>
                      <a:endParaRPr sz="1600">
                        <a:latin typeface="+mn-lt"/>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x-none" sz="1600" dirty="0">
                          <a:latin typeface="+mn-lt"/>
                        </a:rPr>
                        <a:t>Мотивационное консультирование</a:t>
                      </a:r>
                      <a:endParaRPr sz="1600" dirty="0">
                        <a:latin typeface="+mn-lt"/>
                      </a:endParaRPr>
                    </a:p>
                  </a:txBody>
                  <a:tcPr marL="91450" marR="91450" marT="45725" marB="4572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sz="1600" dirty="0">
                          <a:latin typeface="+mn-lt"/>
                        </a:rPr>
                        <a:t>14</a:t>
                      </a:r>
                      <a:endParaRPr sz="1600" dirty="0">
                        <a:latin typeface="+mn-lt"/>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Clr>
                          <a:schemeClr val="dk1"/>
                        </a:buClr>
                        <a:buSzPts val="1100"/>
                        <a:buFont typeface="Arial"/>
                        <a:buNone/>
                      </a:pPr>
                      <a:r>
                        <a:rPr lang="x-none" sz="1600" dirty="0">
                          <a:latin typeface="+mn-lt"/>
                        </a:rPr>
                        <a:t>Обеспечение качества, мониторинг неблагоприятных последствий, </a:t>
                      </a:r>
                      <a:r>
                        <a:rPr lang="x-none" sz="1600">
                          <a:latin typeface="+mn-lt"/>
                        </a:rPr>
                        <a:t>индикаторы индекс</a:t>
                      </a:r>
                      <a:r>
                        <a:rPr lang="en-US" sz="1600" dirty="0">
                          <a:latin typeface="+mn-lt"/>
                        </a:rPr>
                        <a:t>-</a:t>
                      </a:r>
                      <a:r>
                        <a:rPr lang="x-none" sz="1600">
                          <a:latin typeface="+mn-lt"/>
                        </a:rPr>
                        <a:t>тестирования</a:t>
                      </a:r>
                      <a:endParaRPr sz="1600" dirty="0">
                        <a:latin typeface="+mn-lt"/>
                      </a:endParaRPr>
                    </a:p>
                  </a:txBody>
                  <a:tcPr marL="91450" marR="91450" marT="45725" marB="45725" anchor="ctr">
                    <a:lnL w="12700" cap="flat" cmpd="sng" algn="ctr">
                      <a:no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20425">
                <a:tc>
                  <a:txBody>
                    <a:bodyPr/>
                    <a:lstStyle/>
                    <a:p>
                      <a:pPr marL="0" marR="0" lvl="0" indent="0" algn="ctr" rtl="0">
                        <a:spcBef>
                          <a:spcPts val="0"/>
                        </a:spcBef>
                        <a:spcAft>
                          <a:spcPts val="0"/>
                        </a:spcAft>
                        <a:buNone/>
                      </a:pPr>
                      <a:r>
                        <a:rPr lang="en-US" sz="1600">
                          <a:latin typeface="+mn-lt"/>
                        </a:rPr>
                        <a:t>4</a:t>
                      </a:r>
                      <a:endParaRPr sz="1600">
                        <a:latin typeface="+mn-lt"/>
                      </a:endParaRPr>
                    </a:p>
                  </a:txBody>
                  <a:tcPr marL="91450" marR="91450" marT="45725" marB="45725" anchor="ctr">
                    <a:lnL w="12700"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x-none" sz="1600" dirty="0">
                          <a:latin typeface="+mn-lt"/>
                        </a:rPr>
                        <a:t>Этапы индексного тестирования</a:t>
                      </a:r>
                      <a:endParaRPr sz="1600" dirty="0">
                        <a:latin typeface="+mn-lt"/>
                      </a:endParaRPr>
                    </a:p>
                  </a:txBody>
                  <a:tcPr marL="91450" marR="91450" marT="45725" marB="4572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sz="1600" dirty="0">
                          <a:latin typeface="+mn-lt"/>
                        </a:rPr>
                        <a:t>11</a:t>
                      </a:r>
                      <a:endParaRPr sz="1600" dirty="0">
                        <a:latin typeface="+mn-lt"/>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x-none" sz="1600" dirty="0">
                          <a:latin typeface="+mn-lt"/>
                        </a:rPr>
                        <a:t>Выявление и реагирование на насилие со стороны интимного партнера</a:t>
                      </a:r>
                      <a:endParaRPr sz="1600" dirty="0">
                        <a:latin typeface="+mn-lt"/>
                      </a:endParaRPr>
                    </a:p>
                  </a:txBody>
                  <a:tcPr marL="91450" marR="91450" marT="45725" marB="4572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sz="1600" dirty="0">
                          <a:latin typeface="+mn-lt"/>
                        </a:rPr>
                        <a:t>15</a:t>
                      </a:r>
                      <a:endParaRPr sz="1600" dirty="0">
                        <a:latin typeface="+mn-lt"/>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x-none" sz="1600" dirty="0">
                          <a:latin typeface="+mn-lt"/>
                        </a:rPr>
                        <a:t>Планирование действий</a:t>
                      </a:r>
                      <a:endParaRPr sz="1600" dirty="0">
                        <a:latin typeface="+mn-lt"/>
                      </a:endParaRPr>
                    </a:p>
                  </a:txBody>
                  <a:tcPr marL="91450" marR="91450" marT="45725" marB="45725" anchor="ctr">
                    <a:lnL w="12700" cap="flat" cmpd="sng" algn="ctr">
                      <a:no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803750">
                <a:tc>
                  <a:txBody>
                    <a:bodyPr/>
                    <a:lstStyle/>
                    <a:p>
                      <a:pPr marL="0" marR="0" lvl="0" indent="0" algn="ctr" rtl="0">
                        <a:spcBef>
                          <a:spcPts val="0"/>
                        </a:spcBef>
                        <a:spcAft>
                          <a:spcPts val="0"/>
                        </a:spcAft>
                        <a:buNone/>
                      </a:pPr>
                      <a:r>
                        <a:rPr lang="en-US" sz="1600">
                          <a:latin typeface="+mn-lt"/>
                        </a:rPr>
                        <a:t>5</a:t>
                      </a:r>
                      <a:endParaRPr sz="1600">
                        <a:latin typeface="+mn-lt"/>
                      </a:endParaRPr>
                    </a:p>
                  </a:txBody>
                  <a:tcPr marL="91450" marR="91450" marT="45725" marB="45725" anchor="ctr">
                    <a:lnL w="12700"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x-none" sz="1600" dirty="0">
                          <a:latin typeface="+mn-lt"/>
                        </a:rPr>
                        <a:t>Основные принципы и минимальные требования</a:t>
                      </a:r>
                      <a:endParaRPr sz="1600" dirty="0">
                        <a:latin typeface="+mn-lt"/>
                      </a:endParaRPr>
                    </a:p>
                  </a:txBody>
                  <a:tcPr marL="91450" marR="91450" marT="45725" marB="4572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endParaRPr sz="1600" dirty="0">
                        <a:latin typeface="+mn-lt"/>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600" dirty="0">
                        <a:latin typeface="+mn-lt"/>
                      </a:endParaRPr>
                    </a:p>
                  </a:txBody>
                  <a:tcPr marL="91450" marR="91450" marT="45725" marB="4572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endParaRPr sz="1600">
                        <a:latin typeface="+mn-lt"/>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600" dirty="0">
                        <a:latin typeface="+mn-lt"/>
                      </a:endParaRPr>
                    </a:p>
                  </a:txBody>
                  <a:tcPr marL="91450" marR="91450" marT="45725" marB="45725" anchor="ctr">
                    <a:lnL w="12700" cap="flat" cmpd="sng" algn="ctr">
                      <a:no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803750">
                <a:tc>
                  <a:txBody>
                    <a:bodyPr/>
                    <a:lstStyle/>
                    <a:p>
                      <a:pPr marL="0" marR="0" lvl="0" indent="0" algn="ctr" rtl="0">
                        <a:spcBef>
                          <a:spcPts val="0"/>
                        </a:spcBef>
                        <a:spcAft>
                          <a:spcPts val="0"/>
                        </a:spcAft>
                        <a:buNone/>
                      </a:pPr>
                      <a:r>
                        <a:rPr lang="en-US" sz="1600">
                          <a:latin typeface="+mn-lt"/>
                        </a:rPr>
                        <a:t>6</a:t>
                      </a:r>
                      <a:endParaRPr sz="1600">
                        <a:latin typeface="+mn-lt"/>
                      </a:endParaRPr>
                    </a:p>
                  </a:txBody>
                  <a:tcPr marL="91450" marR="91450" marT="45725" marB="45725" anchor="ctr">
                    <a:lnL w="12700"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x-none" sz="1600" dirty="0">
                          <a:latin typeface="+mn-lt"/>
                        </a:rPr>
                        <a:t>Инструменты индексного тестирования</a:t>
                      </a:r>
                      <a:endParaRPr sz="1600" dirty="0">
                        <a:latin typeface="+mn-lt"/>
                      </a:endParaRPr>
                    </a:p>
                  </a:txBody>
                  <a:tcPr marL="91450" marR="91450" marT="45725" marB="4572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endParaRPr sz="1600" dirty="0">
                        <a:latin typeface="+mn-lt"/>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600" dirty="0">
                        <a:latin typeface="+mn-lt"/>
                      </a:endParaRPr>
                    </a:p>
                  </a:txBody>
                  <a:tcPr marL="91450" marR="91450" marT="45725" marB="4572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endParaRPr sz="1600">
                        <a:latin typeface="+mn-lt"/>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600" dirty="0">
                        <a:latin typeface="+mn-lt"/>
                      </a:endParaRPr>
                    </a:p>
                  </a:txBody>
                  <a:tcPr marL="91450" marR="91450" marT="45725" marB="45725" anchor="ctr">
                    <a:lnL w="12700" cap="flat" cmpd="sng" algn="ctr">
                      <a:no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54300">
                <a:tc>
                  <a:txBody>
                    <a:bodyPr/>
                    <a:lstStyle/>
                    <a:p>
                      <a:pPr marL="0" marR="0" lvl="0" indent="0" algn="ctr" rtl="0">
                        <a:spcBef>
                          <a:spcPts val="0"/>
                        </a:spcBef>
                        <a:spcAft>
                          <a:spcPts val="0"/>
                        </a:spcAft>
                        <a:buNone/>
                      </a:pPr>
                      <a:r>
                        <a:rPr lang="en-US" sz="1600">
                          <a:latin typeface="+mn-lt"/>
                        </a:rPr>
                        <a:t>7</a:t>
                      </a:r>
                      <a:endParaRPr sz="1600">
                        <a:latin typeface="+mn-lt"/>
                      </a:endParaRPr>
                    </a:p>
                  </a:txBody>
                  <a:tcPr marL="91450" marR="91450" marT="45725" marB="45725" anchor="ctr">
                    <a:lnL w="12700"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x-none" sz="1600" dirty="0">
                          <a:latin typeface="+mn-lt"/>
                        </a:rPr>
                        <a:t>Рискованные сети/</a:t>
                      </a:r>
                      <a:r>
                        <a:rPr lang="en-US" sz="1600" dirty="0">
                          <a:latin typeface="+mn-lt"/>
                        </a:rPr>
                        <a:t> </a:t>
                      </a:r>
                      <a:r>
                        <a:rPr lang="x-none" sz="1600" dirty="0">
                          <a:latin typeface="+mn-lt"/>
                        </a:rPr>
                        <a:t>окружение  ЛЖВ</a:t>
                      </a:r>
                      <a:endParaRPr sz="1600" dirty="0">
                        <a:latin typeface="+mn-lt"/>
                      </a:endParaRPr>
                    </a:p>
                  </a:txBody>
                  <a:tcPr marL="91450" marR="91450" marT="45725" marB="4572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endParaRPr sz="1600" dirty="0">
                        <a:latin typeface="+mn-lt"/>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600" dirty="0">
                        <a:latin typeface="+mn-lt"/>
                      </a:endParaRPr>
                    </a:p>
                  </a:txBody>
                  <a:tcPr marL="91450" marR="91450" marT="45725" marB="4572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endParaRPr sz="1600">
                        <a:latin typeface="+mn-lt"/>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1600" dirty="0">
                        <a:latin typeface="+mn-lt"/>
                      </a:endParaRPr>
                    </a:p>
                  </a:txBody>
                  <a:tcPr marL="91450" marR="91450" marT="45725" marB="45725" anchor="ctr">
                    <a:lnL w="12700" cap="flat" cmpd="sng" algn="ctr">
                      <a:no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20"/>
          <p:cNvSpPr txBox="1">
            <a:spLocks noGrp="1"/>
          </p:cNvSpPr>
          <p:nvPr>
            <p:ph type="title"/>
          </p:nvPr>
        </p:nvSpPr>
        <p:spPr>
          <a:xfrm>
            <a:off x="838200" y="588494"/>
            <a:ext cx="10515600" cy="800039"/>
          </a:xfrm>
          <a:noFill/>
          <a:ln>
            <a:noFill/>
          </a:ln>
        </p:spPr>
        <p:txBody>
          <a:bodyPr spcFirstLastPara="1" wrap="square" lIns="91425" tIns="45700" rIns="91425" bIns="45700" anchor="ctr" anchorCtr="0">
            <a:normAutofit fontScale="90000"/>
          </a:bodyPr>
          <a:lstStyle/>
          <a:p>
            <a:pPr lvl="0"/>
            <a:r>
              <a:rPr lang="ru-RU" dirty="0">
                <a:solidFill>
                  <a:schemeClr val="accent4"/>
                </a:solidFill>
              </a:rPr>
              <a:t>ОПЦИОНАЛЬНО</a:t>
            </a:r>
            <a:r>
              <a:rPr lang="en-US" dirty="0">
                <a:solidFill>
                  <a:schemeClr val="accent4"/>
                </a:solidFill>
              </a:rPr>
              <a:t>: </a:t>
            </a:r>
            <a:r>
              <a:rPr lang="ru-RU" dirty="0">
                <a:solidFill>
                  <a:schemeClr val="accent4"/>
                </a:solidFill>
              </a:rPr>
              <a:t>слайды от представителя страны </a:t>
            </a:r>
            <a:r>
              <a:rPr lang="en-US" dirty="0">
                <a:solidFill>
                  <a:schemeClr val="accent4"/>
                </a:solidFill>
              </a:rPr>
              <a:t>(1-2)</a:t>
            </a:r>
          </a:p>
        </p:txBody>
      </p:sp>
      <p:sp>
        <p:nvSpPr>
          <p:cNvPr id="476" name="Google Shape;476;p20"/>
          <p:cNvSpPr txBox="1">
            <a:spLocks noGrp="1"/>
          </p:cNvSpPr>
          <p:nvPr>
            <p:ph type="body" idx="1"/>
          </p:nvPr>
        </p:nvSpPr>
        <p:spPr>
          <a:xfrm>
            <a:off x="838200" y="1636713"/>
            <a:ext cx="8720470" cy="4932362"/>
          </a:xfrm>
          <a:noFill/>
          <a:ln>
            <a:noFill/>
          </a:ln>
        </p:spPr>
        <p:txBody>
          <a:bodyPr spcFirstLastPara="1" wrap="square" lIns="91425" tIns="45700" rIns="91425" bIns="45700" anchor="t" anchorCtr="0">
            <a:normAutofit/>
          </a:bodyPr>
          <a:lstStyle/>
          <a:p>
            <a:pPr>
              <a:buClr>
                <a:schemeClr val="tx1">
                  <a:lumMod val="50000"/>
                  <a:lumOff val="50000"/>
                </a:schemeClr>
              </a:buClr>
            </a:pPr>
            <a:r>
              <a:rPr lang="ru-RU" dirty="0">
                <a:latin typeface="+mn-lt"/>
                <a:cs typeface="Times New Roman" panose="02020603050405020304" pitchFamily="18" charset="0"/>
              </a:rPr>
              <a:t>Вставьте слайды с обзором текущей политики по отношению к индексному тестированию в [СТРАНА] и о роли общественных организаций (при необходимости).</a:t>
            </a:r>
            <a:endParaRPr lang="en-US" dirty="0">
              <a:latin typeface="+mn-lt"/>
              <a:cs typeface="Times New Roman" panose="02020603050405020304" pitchFamily="18" charset="0"/>
            </a:endParaRPr>
          </a:p>
          <a:p>
            <a:pPr lvl="0">
              <a:buClr>
                <a:schemeClr val="tx1">
                  <a:lumMod val="50000"/>
                  <a:lumOff val="50000"/>
                </a:schemeClr>
              </a:buClr>
            </a:pPr>
            <a:r>
              <a:rPr lang="ru-RU" dirty="0"/>
              <a:t>Примечание</a:t>
            </a:r>
            <a:r>
              <a:rPr lang="en-US" dirty="0"/>
              <a:t>: </a:t>
            </a:r>
            <a:r>
              <a:rPr lang="ru-RU" dirty="0">
                <a:effectLst/>
                <a:latin typeface="+mn-lt"/>
                <a:ea typeface="DengXian" panose="02010600030101010101" pitchFamily="2" charset="-122"/>
                <a:cs typeface="Arial" panose="020B0604020202020204" pitchFamily="34" charset="0"/>
              </a:rPr>
              <a:t>Слайды не должны включать</a:t>
            </a:r>
            <a:r>
              <a:rPr lang="ru-RU" b="1" dirty="0">
                <a:effectLst/>
                <a:latin typeface="+mn-lt"/>
                <a:ea typeface="DengXian" panose="02010600030101010101" pitchFamily="2" charset="-122"/>
                <a:cs typeface="Arial" panose="020B0604020202020204" pitchFamily="34" charset="0"/>
              </a:rPr>
              <a:t> </a:t>
            </a:r>
            <a:r>
              <a:rPr lang="ru-RU" dirty="0">
                <a:effectLst/>
                <a:latin typeface="+mn-lt"/>
                <a:ea typeface="DengXian" panose="02010600030101010101" pitchFamily="2" charset="-122"/>
                <a:cs typeface="Arial" panose="020B0604020202020204" pitchFamily="34" charset="0"/>
              </a:rPr>
              <a:t>подробного описания методов и подходов в индексном тестировании, поскольку эта информация будет дана в следующей сессии. </a:t>
            </a:r>
            <a:endParaRPr lang="en-US" dirty="0">
              <a:latin typeface="+mn-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2" name="Picture 3" descr="Yellow floating staircases">
            <a:extLst>
              <a:ext uri="{FF2B5EF4-FFF2-40B4-BE49-F238E27FC236}">
                <a16:creationId xmlns:a16="http://schemas.microsoft.com/office/drawing/2014/main" id="{EF7632EE-7756-493B-A8DE-C774B276BF03}"/>
              </a:ext>
            </a:extLst>
          </p:cNvPr>
          <p:cNvPicPr>
            <a:picLocks noGrp="1" noChangeAspect="1"/>
          </p:cNvPicPr>
          <p:nvPr>
            <p:ph type="pic" idx="2"/>
          </p:nvPr>
        </p:nvPicPr>
        <p:blipFill rotWithShape="1">
          <a:blip r:embed="rId3"/>
          <a:srcRect t="16419" b="16419"/>
          <a:stretch/>
        </p:blipFill>
        <p:spPr/>
      </p:pic>
      <p:sp>
        <p:nvSpPr>
          <p:cNvPr id="483" name="Google Shape;483;p21"/>
          <p:cNvSpPr txBox="1">
            <a:spLocks noGrp="1"/>
          </p:cNvSpPr>
          <p:nvPr>
            <p:ph type="title"/>
          </p:nvPr>
        </p:nvSpPr>
        <p:spPr>
          <a:xfrm>
            <a:off x="1366897" y="4752477"/>
            <a:ext cx="9817601" cy="1325563"/>
          </a:xfrm>
          <a:noFill/>
          <a:ln>
            <a:noFill/>
          </a:ln>
        </p:spPr>
        <p:txBody>
          <a:bodyPr spcFirstLastPara="1" wrap="square" lIns="91425" tIns="45700" rIns="91425" bIns="45700" anchor="ctr" anchorCtr="0">
            <a:normAutofit/>
          </a:bodyPr>
          <a:lstStyle/>
          <a:p>
            <a:pPr lvl="0"/>
            <a:r>
              <a:rPr lang="ru-RU" dirty="0"/>
              <a:t>Сессия</a:t>
            </a:r>
            <a:r>
              <a:rPr lang="en-US" dirty="0"/>
              <a:t> 4. </a:t>
            </a:r>
            <a:r>
              <a:rPr lang="ru-RU" dirty="0"/>
              <a:t>Шаги индексного тестирования</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22"/>
          <p:cNvSpPr txBox="1">
            <a:spLocks noGrp="1"/>
          </p:cNvSpPr>
          <p:nvPr>
            <p:ph type="body" idx="1"/>
          </p:nvPr>
        </p:nvSpPr>
        <p:spPr>
          <a:xfrm>
            <a:off x="277795" y="4451145"/>
            <a:ext cx="3085251" cy="1751100"/>
          </a:xfrm>
          <a:prstGeom prst="rect">
            <a:avLst/>
          </a:prstGeom>
          <a:noFill/>
          <a:ln>
            <a:noFill/>
          </a:ln>
        </p:spPr>
        <p:txBody>
          <a:bodyPr spcFirstLastPara="1" wrap="square" lIns="91425" tIns="45700" rIns="91425" bIns="45700" anchor="t" anchorCtr="0">
            <a:normAutofit fontScale="85000" lnSpcReduction="10000"/>
          </a:bodyPr>
          <a:lstStyle/>
          <a:p>
            <a:pPr marL="0" lvl="0" indent="0" algn="ctr" rtl="0">
              <a:lnSpc>
                <a:spcPct val="90000"/>
              </a:lnSpc>
              <a:spcBef>
                <a:spcPts val="0"/>
              </a:spcBef>
              <a:spcAft>
                <a:spcPts val="0"/>
              </a:spcAft>
              <a:buSzPts val="2000"/>
              <a:buNone/>
            </a:pPr>
            <a:r>
              <a:rPr lang="ru-RU" sz="2000" b="1" dirty="0">
                <a:solidFill>
                  <a:schemeClr val="tx1">
                    <a:lumMod val="50000"/>
                    <a:lumOff val="50000"/>
                  </a:schemeClr>
                </a:solidFill>
                <a:latin typeface="+mn-lt"/>
              </a:rPr>
              <a:t>Индекс-клиент</a:t>
            </a:r>
            <a:endParaRPr sz="2000" dirty="0">
              <a:solidFill>
                <a:schemeClr val="tx1">
                  <a:lumMod val="50000"/>
                  <a:lumOff val="50000"/>
                </a:schemeClr>
              </a:solidFill>
              <a:latin typeface="+mn-lt"/>
            </a:endParaRPr>
          </a:p>
          <a:p>
            <a:pPr marL="0" indent="0" algn="ctr">
              <a:buSzPts val="2000"/>
              <a:buNone/>
            </a:pPr>
            <a:r>
              <a:rPr lang="ru-RU" sz="2000" dirty="0">
                <a:solidFill>
                  <a:schemeClr val="tx1">
                    <a:lumMod val="50000"/>
                    <a:lumOff val="50000"/>
                  </a:schemeClr>
                </a:solidFill>
                <a:latin typeface="+mn-lt"/>
              </a:rPr>
              <a:t>Человек с подтвержденным ВИЧ- статусом, желательно получающий необходимые услуги </a:t>
            </a:r>
            <a:r>
              <a:rPr lang="ru-RU" sz="2000" b="1" i="1" dirty="0">
                <a:solidFill>
                  <a:schemeClr val="tx1">
                    <a:lumMod val="50000"/>
                    <a:lumOff val="50000"/>
                  </a:schemeClr>
                </a:solidFill>
                <a:latin typeface="+mn-lt"/>
              </a:rPr>
              <a:t>поддержки в лечении  ВИЧ</a:t>
            </a:r>
            <a:endParaRPr sz="2000" b="1" i="1" dirty="0">
              <a:solidFill>
                <a:schemeClr val="tx1">
                  <a:lumMod val="50000"/>
                  <a:lumOff val="50000"/>
                </a:schemeClr>
              </a:solidFill>
              <a:latin typeface="+mn-lt"/>
            </a:endParaRPr>
          </a:p>
        </p:txBody>
      </p:sp>
      <p:pic>
        <p:nvPicPr>
          <p:cNvPr id="490" name="Google Shape;490;p22" descr="A picture containing silhouett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l="77527"/>
          <a:stretch/>
        </p:blipFill>
        <p:spPr>
          <a:xfrm>
            <a:off x="1336219" y="1649018"/>
            <a:ext cx="968405" cy="2799733"/>
          </a:xfrm>
          <a:prstGeom prst="rect">
            <a:avLst/>
          </a:prstGeom>
          <a:noFill/>
          <a:ln>
            <a:noFill/>
          </a:ln>
        </p:spPr>
      </p:pic>
      <p:sp>
        <p:nvSpPr>
          <p:cNvPr id="491" name="Google Shape;491;p22"/>
          <p:cNvSpPr txBox="1"/>
          <p:nvPr/>
        </p:nvSpPr>
        <p:spPr>
          <a:xfrm>
            <a:off x="217202" y="160079"/>
            <a:ext cx="3424900" cy="1468272"/>
          </a:xfrm>
          <a:prstGeom prst="rect">
            <a:avLst/>
          </a:prstGeom>
          <a:noFill/>
          <a:ln>
            <a:noFill/>
          </a:ln>
        </p:spPr>
        <p:txBody>
          <a:bodyPr spcFirstLastPara="1" wrap="square" lIns="91425" tIns="45700" rIns="91425" bIns="45700" anchor="t" anchorCtr="0">
            <a:normAutofit fontScale="92500"/>
          </a:bodyPr>
          <a:lstStyle/>
          <a:p>
            <a:pPr marL="233363" marR="0" lvl="0" indent="-233363" algn="l" rtl="0">
              <a:lnSpc>
                <a:spcPct val="90000"/>
              </a:lnSpc>
              <a:spcBef>
                <a:spcPts val="0"/>
              </a:spcBef>
              <a:spcAft>
                <a:spcPts val="0"/>
              </a:spcAft>
              <a:buClr>
                <a:schemeClr val="accent6"/>
              </a:buClr>
              <a:buSzPts val="2000"/>
              <a:buFont typeface="Arial"/>
              <a:buNone/>
            </a:pPr>
            <a:r>
              <a:rPr lang="en-US" sz="1800" b="1" dirty="0">
                <a:solidFill>
                  <a:schemeClr val="tx1">
                    <a:lumMod val="50000"/>
                    <a:lumOff val="50000"/>
                  </a:schemeClr>
                </a:solidFill>
                <a:latin typeface="+mn-lt"/>
                <a:ea typeface="Calibri"/>
                <a:cs typeface="Calibri"/>
                <a:sym typeface="Calibri"/>
              </a:rPr>
              <a:t>1.	</a:t>
            </a:r>
            <a:r>
              <a:rPr lang="ru-RU" sz="1800" b="1" dirty="0">
                <a:solidFill>
                  <a:schemeClr val="tx1">
                    <a:lumMod val="50000"/>
                    <a:lumOff val="50000"/>
                  </a:schemeClr>
                </a:solidFill>
                <a:latin typeface="+mn-lt"/>
                <a:ea typeface="Calibri"/>
                <a:cs typeface="Calibri"/>
                <a:sym typeface="Calibri"/>
              </a:rPr>
              <a:t>Предложите клиенту услугу индексного тестирования</a:t>
            </a:r>
            <a:endParaRPr sz="1800" b="0" dirty="0">
              <a:solidFill>
                <a:schemeClr val="tx1">
                  <a:lumMod val="50000"/>
                  <a:lumOff val="50000"/>
                </a:schemeClr>
              </a:solidFill>
              <a:latin typeface="+mn-lt"/>
              <a:ea typeface="Calibri"/>
              <a:cs typeface="Calibri"/>
              <a:sym typeface="Calibri"/>
            </a:endParaRPr>
          </a:p>
          <a:p>
            <a:pPr marL="457200" marR="0" lvl="0" indent="-223838" algn="l" rtl="0">
              <a:lnSpc>
                <a:spcPct val="90000"/>
              </a:lnSpc>
              <a:spcBef>
                <a:spcPts val="1000"/>
              </a:spcBef>
              <a:spcAft>
                <a:spcPts val="0"/>
              </a:spcAft>
              <a:buClr>
                <a:schemeClr val="accent6"/>
              </a:buClr>
              <a:buSzPts val="2000"/>
              <a:buFont typeface="Arial"/>
              <a:buChar char="•"/>
            </a:pPr>
            <a:r>
              <a:rPr lang="ru-RU" sz="1800" b="0" dirty="0">
                <a:solidFill>
                  <a:schemeClr val="tx1">
                    <a:lumMod val="50000"/>
                    <a:lumOff val="50000"/>
                  </a:schemeClr>
                </a:solidFill>
                <a:latin typeface="+mn-lt"/>
                <a:ea typeface="Calibri"/>
                <a:cs typeface="Calibri"/>
                <a:sym typeface="Calibri"/>
              </a:rPr>
              <a:t>Во время индивидуальной консультации</a:t>
            </a:r>
            <a:endParaRPr sz="1800" dirty="0">
              <a:solidFill>
                <a:schemeClr val="tx1">
                  <a:lumMod val="50000"/>
                  <a:lumOff val="50000"/>
                </a:schemeClr>
              </a:solidFill>
              <a:latin typeface="+mn-lt"/>
            </a:endParaRPr>
          </a:p>
        </p:txBody>
      </p:sp>
      <p:sp>
        <p:nvSpPr>
          <p:cNvPr id="492" name="Google Shape;492;p22"/>
          <p:cNvSpPr txBox="1"/>
          <p:nvPr/>
        </p:nvSpPr>
        <p:spPr>
          <a:xfrm>
            <a:off x="3897795" y="162542"/>
            <a:ext cx="3881231" cy="1244666"/>
          </a:xfrm>
          <a:prstGeom prst="rect">
            <a:avLst/>
          </a:prstGeom>
          <a:noFill/>
          <a:ln>
            <a:noFill/>
          </a:ln>
        </p:spPr>
        <p:txBody>
          <a:bodyPr spcFirstLastPara="1" wrap="square" lIns="91425" tIns="45700" rIns="91425" bIns="45700" anchor="t" anchorCtr="0">
            <a:normAutofit fontScale="92500" lnSpcReduction="10000"/>
          </a:bodyPr>
          <a:lstStyle/>
          <a:p>
            <a:pPr marL="233363" indent="-233363">
              <a:lnSpc>
                <a:spcPct val="90000"/>
              </a:lnSpc>
              <a:buClr>
                <a:schemeClr val="accent6"/>
              </a:buClr>
              <a:buSzPts val="2000"/>
            </a:pPr>
            <a:r>
              <a:rPr lang="en-US" sz="1800" b="1" dirty="0">
                <a:solidFill>
                  <a:schemeClr val="tx1">
                    <a:lumMod val="50000"/>
                    <a:lumOff val="50000"/>
                  </a:schemeClr>
                </a:solidFill>
                <a:latin typeface="+mn-lt"/>
                <a:ea typeface="Calibri"/>
                <a:cs typeface="Calibri"/>
                <a:sym typeface="Calibri"/>
              </a:rPr>
              <a:t>2.	</a:t>
            </a:r>
            <a:r>
              <a:rPr lang="ru-RU" sz="1800" b="1" dirty="0">
                <a:solidFill>
                  <a:schemeClr val="tx1">
                    <a:lumMod val="50000"/>
                    <a:lumOff val="50000"/>
                  </a:schemeClr>
                </a:solidFill>
                <a:latin typeface="+mn-lt"/>
                <a:ea typeface="Calibri"/>
                <a:cs typeface="Calibri"/>
                <a:sym typeface="Calibri"/>
              </a:rPr>
              <a:t>Предлагайте услугу всем клиентам с ВИЧ- положительным статусом и неподавленной вирусной нагрузкой</a:t>
            </a:r>
            <a:endParaRPr sz="1800" b="1" dirty="0">
              <a:solidFill>
                <a:schemeClr val="tx1">
                  <a:lumMod val="50000"/>
                  <a:lumOff val="50000"/>
                </a:schemeClr>
              </a:solidFill>
              <a:latin typeface="+mn-lt"/>
              <a:ea typeface="Calibri"/>
              <a:cs typeface="Calibri"/>
              <a:sym typeface="Calibri"/>
            </a:endParaRPr>
          </a:p>
        </p:txBody>
      </p:sp>
      <p:cxnSp>
        <p:nvCxnSpPr>
          <p:cNvPr id="493" name="Google Shape;493;p22"/>
          <p:cNvCxnSpPr>
            <a:cxnSpLocks/>
          </p:cNvCxnSpPr>
          <p:nvPr/>
        </p:nvCxnSpPr>
        <p:spPr>
          <a:xfrm rot="10800000">
            <a:off x="3082128" y="346943"/>
            <a:ext cx="449589" cy="0"/>
          </a:xfrm>
          <a:prstGeom prst="straightConnector1">
            <a:avLst/>
          </a:prstGeom>
          <a:noFill/>
          <a:ln w="76200" cap="flat" cmpd="sng">
            <a:solidFill>
              <a:srgbClr val="000000"/>
            </a:solidFill>
            <a:prstDash val="solid"/>
            <a:round/>
            <a:headEnd type="triangle" w="med" len="med"/>
            <a:tailEnd type="none" w="sm" len="sm"/>
          </a:ln>
        </p:spPr>
      </p:cxnSp>
      <p:cxnSp>
        <p:nvCxnSpPr>
          <p:cNvPr id="494" name="Google Shape;494;p22"/>
          <p:cNvCxnSpPr/>
          <p:nvPr/>
        </p:nvCxnSpPr>
        <p:spPr>
          <a:xfrm>
            <a:off x="0" y="1468856"/>
            <a:ext cx="12192000" cy="0"/>
          </a:xfrm>
          <a:prstGeom prst="straightConnector1">
            <a:avLst/>
          </a:prstGeom>
          <a:noFill/>
          <a:ln w="9525" cap="flat" cmpd="sng">
            <a:solidFill>
              <a:schemeClr val="accent1"/>
            </a:solidFill>
            <a:prstDash val="solid"/>
            <a:miter lim="800000"/>
            <a:headEnd type="none" w="sm" len="sm"/>
            <a:tailEnd type="none" w="sm" len="sm"/>
          </a:ln>
        </p:spPr>
      </p:cxnSp>
      <p:pic>
        <p:nvPicPr>
          <p:cNvPr id="495" name="Google Shape;495;p22"/>
          <p:cNvPicPr preferRelativeResize="0"/>
          <p:nvPr/>
        </p:nvPicPr>
        <p:blipFill rotWithShape="1">
          <a:blip r:embed="rId4">
            <a:alphaModFix/>
          </a:blip>
          <a:srcRect/>
          <a:stretch/>
        </p:blipFill>
        <p:spPr>
          <a:xfrm>
            <a:off x="4392923" y="1970744"/>
            <a:ext cx="773211" cy="2495655"/>
          </a:xfrm>
          <a:prstGeom prst="rect">
            <a:avLst/>
          </a:prstGeom>
          <a:noFill/>
          <a:ln>
            <a:noFill/>
          </a:ln>
        </p:spPr>
      </p:pic>
      <p:sp>
        <p:nvSpPr>
          <p:cNvPr id="496" name="Google Shape;496;p22"/>
          <p:cNvSpPr txBox="1"/>
          <p:nvPr/>
        </p:nvSpPr>
        <p:spPr>
          <a:xfrm>
            <a:off x="3962319" y="4472768"/>
            <a:ext cx="1634417" cy="492637"/>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ctr" rtl="0">
              <a:lnSpc>
                <a:spcPct val="90000"/>
              </a:lnSpc>
              <a:spcBef>
                <a:spcPts val="0"/>
              </a:spcBef>
              <a:spcAft>
                <a:spcPts val="0"/>
              </a:spcAft>
              <a:buClr>
                <a:schemeClr val="accent6"/>
              </a:buClr>
              <a:buSzPts val="2000"/>
              <a:buFont typeface="Arial"/>
              <a:buNone/>
            </a:pPr>
            <a:r>
              <a:rPr lang="ru-RU" sz="2000" b="1" dirty="0">
                <a:solidFill>
                  <a:schemeClr val="tx1">
                    <a:lumMod val="50000"/>
                    <a:lumOff val="50000"/>
                  </a:schemeClr>
                </a:solidFill>
                <a:latin typeface="+mn-lt"/>
                <a:ea typeface="Calibri"/>
                <a:cs typeface="Calibri"/>
                <a:sym typeface="Calibri"/>
              </a:rPr>
              <a:t>Консультант</a:t>
            </a:r>
            <a:endParaRPr sz="2000" b="0" dirty="0">
              <a:solidFill>
                <a:schemeClr val="tx1">
                  <a:lumMod val="50000"/>
                  <a:lumOff val="50000"/>
                </a:schemeClr>
              </a:solidFill>
              <a:latin typeface="+mn-lt"/>
              <a:ea typeface="Calibri"/>
              <a:cs typeface="Calibri"/>
              <a:sym typeface="Calibri"/>
            </a:endParaRPr>
          </a:p>
        </p:txBody>
      </p:sp>
      <p:sp>
        <p:nvSpPr>
          <p:cNvPr id="497" name="Google Shape;497;p22"/>
          <p:cNvSpPr txBox="1"/>
          <p:nvPr/>
        </p:nvSpPr>
        <p:spPr>
          <a:xfrm>
            <a:off x="5224206" y="1919474"/>
            <a:ext cx="2856538" cy="913749"/>
          </a:xfrm>
          <a:prstGeom prst="rect">
            <a:avLst/>
          </a:prstGeom>
          <a:noFill/>
          <a:ln>
            <a:noFill/>
          </a:ln>
        </p:spPr>
        <p:txBody>
          <a:bodyPr spcFirstLastPara="1" wrap="square" lIns="91425" tIns="45700" rIns="91425" bIns="45700" anchor="ctr" anchorCtr="0">
            <a:normAutofit fontScale="92500"/>
          </a:bodyPr>
          <a:lstStyle/>
          <a:p>
            <a:pPr marL="0" marR="0" lvl="0" indent="0" algn="l" rtl="0">
              <a:lnSpc>
                <a:spcPct val="90000"/>
              </a:lnSpc>
              <a:spcBef>
                <a:spcPts val="0"/>
              </a:spcBef>
              <a:spcAft>
                <a:spcPts val="0"/>
              </a:spcAft>
              <a:buClr>
                <a:schemeClr val="accent6"/>
              </a:buClr>
              <a:buSzPts val="2000"/>
              <a:buFont typeface="Arial"/>
              <a:buNone/>
            </a:pPr>
            <a:r>
              <a:rPr lang="ru-RU" sz="2000" b="1" i="1" dirty="0">
                <a:solidFill>
                  <a:schemeClr val="accent1"/>
                </a:solidFill>
                <a:latin typeface="+mn-lt"/>
                <a:ea typeface="Calibri"/>
                <a:cs typeface="Calibri"/>
                <a:sym typeface="Calibri"/>
              </a:rPr>
              <a:t>Вы можете выбрать наиболее подходящий метод</a:t>
            </a:r>
            <a:r>
              <a:rPr lang="en-US" sz="2000" b="1" i="1" dirty="0">
                <a:solidFill>
                  <a:schemeClr val="accent1"/>
                </a:solidFill>
                <a:latin typeface="+mn-lt"/>
                <a:ea typeface="Calibri"/>
                <a:cs typeface="Calibri"/>
                <a:sym typeface="Calibri"/>
              </a:rPr>
              <a:t>…</a:t>
            </a:r>
            <a:endParaRPr sz="2000" b="0" i="1" dirty="0">
              <a:solidFill>
                <a:schemeClr val="accent1"/>
              </a:solidFill>
              <a:latin typeface="+mn-lt"/>
              <a:ea typeface="Calibri"/>
              <a:cs typeface="Calibri"/>
              <a:sym typeface="Calibri"/>
            </a:endParaRPr>
          </a:p>
        </p:txBody>
      </p:sp>
      <p:sp>
        <p:nvSpPr>
          <p:cNvPr id="498" name="Google Shape;498;p22"/>
          <p:cNvSpPr txBox="1"/>
          <p:nvPr/>
        </p:nvSpPr>
        <p:spPr>
          <a:xfrm>
            <a:off x="6106261" y="3012440"/>
            <a:ext cx="3102527" cy="913749"/>
          </a:xfrm>
          <a:prstGeom prst="rect">
            <a:avLst/>
          </a:prstGeom>
          <a:noFill/>
          <a:ln>
            <a:noFill/>
          </a:ln>
        </p:spPr>
        <p:txBody>
          <a:bodyPr spcFirstLastPara="1" wrap="square" lIns="91425" tIns="45700" rIns="91425" bIns="45700" anchor="ctr" anchorCtr="0">
            <a:normAutofit lnSpcReduction="10000"/>
          </a:bodyPr>
          <a:lstStyle/>
          <a:p>
            <a:pPr marL="0" marR="0" lvl="0" indent="0" algn="ctr" rtl="0">
              <a:lnSpc>
                <a:spcPct val="90000"/>
              </a:lnSpc>
              <a:spcBef>
                <a:spcPts val="0"/>
              </a:spcBef>
              <a:spcAft>
                <a:spcPts val="0"/>
              </a:spcAft>
              <a:buClr>
                <a:schemeClr val="accent6"/>
              </a:buClr>
              <a:buSzPts val="2000"/>
              <a:buFont typeface="Arial"/>
              <a:buNone/>
            </a:pPr>
            <a:r>
              <a:rPr lang="en-US" sz="2000" b="1" i="1" dirty="0">
                <a:solidFill>
                  <a:schemeClr val="accent2"/>
                </a:solidFill>
                <a:latin typeface="+mn-lt"/>
                <a:ea typeface="Calibri"/>
                <a:cs typeface="Calibri"/>
                <a:sym typeface="Calibri"/>
              </a:rPr>
              <a:t>… </a:t>
            </a:r>
            <a:r>
              <a:rPr lang="ru-RU" sz="2000" b="1" i="1" dirty="0">
                <a:solidFill>
                  <a:schemeClr val="accent2"/>
                </a:solidFill>
                <a:latin typeface="+mn-lt"/>
                <a:ea typeface="Calibri"/>
                <a:cs typeface="Calibri"/>
                <a:sym typeface="Calibri"/>
              </a:rPr>
              <a:t>мы хотим быть уверены в вашей безопасности</a:t>
            </a:r>
            <a:r>
              <a:rPr lang="en-US" sz="2000" b="1" i="1" dirty="0">
                <a:solidFill>
                  <a:schemeClr val="accent2"/>
                </a:solidFill>
                <a:latin typeface="+mn-lt"/>
                <a:ea typeface="Calibri"/>
                <a:cs typeface="Calibri"/>
                <a:sym typeface="Calibri"/>
              </a:rPr>
              <a:t>…</a:t>
            </a:r>
            <a:endParaRPr sz="2000" b="0" i="1" dirty="0">
              <a:solidFill>
                <a:schemeClr val="accent2"/>
              </a:solidFill>
              <a:latin typeface="+mn-lt"/>
              <a:ea typeface="Calibri"/>
              <a:cs typeface="Calibri"/>
              <a:sym typeface="Calibri"/>
            </a:endParaRPr>
          </a:p>
        </p:txBody>
      </p:sp>
      <p:sp>
        <p:nvSpPr>
          <p:cNvPr id="499" name="Google Shape;499;p22"/>
          <p:cNvSpPr txBox="1"/>
          <p:nvPr/>
        </p:nvSpPr>
        <p:spPr>
          <a:xfrm>
            <a:off x="7094121" y="4127631"/>
            <a:ext cx="3102527" cy="913749"/>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accent6"/>
              </a:buClr>
              <a:buSzPts val="2000"/>
              <a:buFont typeface="Arial"/>
              <a:buNone/>
            </a:pPr>
            <a:r>
              <a:rPr lang="en-US" sz="2000" b="1" i="1" dirty="0">
                <a:solidFill>
                  <a:srgbClr val="76B531"/>
                </a:solidFill>
                <a:latin typeface="+mn-lt"/>
                <a:ea typeface="Calibri"/>
                <a:cs typeface="Calibri"/>
                <a:sym typeface="Calibri"/>
              </a:rPr>
              <a:t>….</a:t>
            </a:r>
            <a:r>
              <a:rPr lang="ru-RU" sz="2000" b="1" i="1" dirty="0">
                <a:solidFill>
                  <a:srgbClr val="76B531"/>
                </a:solidFill>
                <a:latin typeface="+mn-lt"/>
                <a:ea typeface="Calibri"/>
                <a:cs typeface="Calibri"/>
                <a:sym typeface="Calibri"/>
              </a:rPr>
              <a:t>выбор всегда остается за вами</a:t>
            </a:r>
            <a:r>
              <a:rPr lang="en-US" sz="2000" b="1" i="1" dirty="0">
                <a:solidFill>
                  <a:srgbClr val="76B531"/>
                </a:solidFill>
                <a:latin typeface="+mn-lt"/>
                <a:ea typeface="Calibri"/>
                <a:cs typeface="Calibri"/>
                <a:sym typeface="Calibri"/>
              </a:rPr>
              <a:t>.</a:t>
            </a:r>
            <a:endParaRPr sz="2000" b="0" i="1" dirty="0">
              <a:solidFill>
                <a:srgbClr val="76B531"/>
              </a:solidFill>
              <a:latin typeface="+mn-lt"/>
              <a:ea typeface="Calibri"/>
              <a:cs typeface="Calibri"/>
              <a:sym typeface="Calibri"/>
            </a:endParaRPr>
          </a:p>
        </p:txBody>
      </p:sp>
      <p:sp>
        <p:nvSpPr>
          <p:cNvPr id="500" name="Google Shape;500;p22"/>
          <p:cNvSpPr txBox="1"/>
          <p:nvPr/>
        </p:nvSpPr>
        <p:spPr>
          <a:xfrm>
            <a:off x="8252444" y="159689"/>
            <a:ext cx="3881231" cy="1751100"/>
          </a:xfrm>
          <a:prstGeom prst="rect">
            <a:avLst/>
          </a:prstGeom>
          <a:noFill/>
          <a:ln>
            <a:noFill/>
          </a:ln>
        </p:spPr>
        <p:txBody>
          <a:bodyPr spcFirstLastPara="1" wrap="square" lIns="91425" tIns="45700" rIns="91425" bIns="45700" anchor="t" anchorCtr="0">
            <a:normAutofit/>
          </a:bodyPr>
          <a:lstStyle/>
          <a:p>
            <a:pPr marL="233363" indent="-233363">
              <a:lnSpc>
                <a:spcPct val="90000"/>
              </a:lnSpc>
              <a:buClr>
                <a:schemeClr val="accent6"/>
              </a:buClr>
              <a:buSzPts val="2000"/>
            </a:pPr>
            <a:r>
              <a:rPr lang="en-US" sz="1800" b="1" dirty="0">
                <a:solidFill>
                  <a:schemeClr val="tx1">
                    <a:lumMod val="50000"/>
                    <a:lumOff val="50000"/>
                  </a:schemeClr>
                </a:solidFill>
                <a:latin typeface="+mn-lt"/>
                <a:ea typeface="Calibri"/>
                <a:cs typeface="Calibri"/>
                <a:sym typeface="Calibri"/>
              </a:rPr>
              <a:t>3.	</a:t>
            </a:r>
            <a:r>
              <a:rPr lang="ru-RU" sz="1800" b="1" dirty="0">
                <a:solidFill>
                  <a:schemeClr val="tx1">
                    <a:lumMod val="50000"/>
                    <a:lumOff val="50000"/>
                  </a:schemeClr>
                </a:solidFill>
                <a:latin typeface="+mn-lt"/>
                <a:ea typeface="Calibri"/>
                <a:cs typeface="Calibri"/>
                <a:sym typeface="Calibri"/>
              </a:rPr>
              <a:t>В случае согласия клиента получите информированное согласие на сбор данных о его партнерах/детях</a:t>
            </a:r>
            <a:endParaRPr sz="2000" b="0" dirty="0">
              <a:solidFill>
                <a:schemeClr val="tx1">
                  <a:lumMod val="50000"/>
                  <a:lumOff val="50000"/>
                </a:schemeClr>
              </a:solidFill>
              <a:latin typeface="+mn-lt"/>
              <a:ea typeface="Calibri"/>
              <a:cs typeface="Calibri"/>
              <a:sym typeface="Calibri"/>
            </a:endParaRPr>
          </a:p>
        </p:txBody>
      </p:sp>
      <p:cxnSp>
        <p:nvCxnSpPr>
          <p:cNvPr id="501" name="Google Shape;501;p22"/>
          <p:cNvCxnSpPr>
            <a:cxnSpLocks/>
          </p:cNvCxnSpPr>
          <p:nvPr/>
        </p:nvCxnSpPr>
        <p:spPr>
          <a:xfrm rot="10800000">
            <a:off x="7734345" y="346942"/>
            <a:ext cx="449589" cy="0"/>
          </a:xfrm>
          <a:prstGeom prst="straightConnector1">
            <a:avLst/>
          </a:prstGeom>
          <a:noFill/>
          <a:ln w="76200" cap="flat" cmpd="sng">
            <a:solidFill>
              <a:srgbClr val="000000"/>
            </a:solidFill>
            <a:prstDash val="solid"/>
            <a:round/>
            <a:headEnd type="triangle" w="med" len="med"/>
            <a:tailEnd type="none" w="sm" len="sm"/>
          </a:ln>
        </p:spPr>
      </p:cxnSp>
      <p:sp>
        <p:nvSpPr>
          <p:cNvPr id="15" name="Google Shape;52;p105">
            <a:extLst>
              <a:ext uri="{FF2B5EF4-FFF2-40B4-BE49-F238E27FC236}">
                <a16:creationId xmlns:a16="http://schemas.microsoft.com/office/drawing/2014/main" id="{1DD5152D-9E47-4B10-9EE1-98DA6653BECA}"/>
              </a:ext>
            </a:extLst>
          </p:cNvPr>
          <p:cNvSpPr/>
          <p:nvPr/>
        </p:nvSpPr>
        <p:spPr>
          <a:xfrm>
            <a:off x="0" y="6790531"/>
            <a:ext cx="12192000" cy="69448"/>
          </a:xfrm>
          <a:prstGeom prst="rect">
            <a:avLst/>
          </a:prstGeom>
          <a:solidFill>
            <a:srgbClr val="E734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9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0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 grpId="0" uiExpand="1" build="p"/>
      <p:bldP spid="491" grpId="0"/>
      <p:bldP spid="492" grpId="0"/>
      <p:bldP spid="496" grpId="0"/>
      <p:bldP spid="497" grpId="0"/>
      <p:bldP spid="498" grpId="0"/>
      <p:bldP spid="499" grpId="0"/>
      <p:bldP spid="50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8" name="Google Shape;508;p23" descr="A picture containing silhouett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l="77527"/>
          <a:stretch/>
        </p:blipFill>
        <p:spPr>
          <a:xfrm>
            <a:off x="1123208" y="1457633"/>
            <a:ext cx="968405" cy="2799733"/>
          </a:xfrm>
          <a:prstGeom prst="rect">
            <a:avLst/>
          </a:prstGeom>
          <a:noFill/>
          <a:ln>
            <a:noFill/>
          </a:ln>
        </p:spPr>
      </p:pic>
      <p:sp>
        <p:nvSpPr>
          <p:cNvPr id="509" name="Google Shape;509;p23"/>
          <p:cNvSpPr txBox="1"/>
          <p:nvPr/>
        </p:nvSpPr>
        <p:spPr>
          <a:xfrm>
            <a:off x="3466606" y="4369479"/>
            <a:ext cx="4344539" cy="194212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6"/>
              </a:buClr>
              <a:buSzPts val="2000"/>
              <a:buFont typeface="Arial"/>
              <a:buNone/>
            </a:pPr>
            <a:r>
              <a:rPr lang="ru-RU" sz="1600" b="1" dirty="0">
                <a:solidFill>
                  <a:schemeClr val="tx1"/>
                </a:solidFill>
                <a:latin typeface="+mj-lt"/>
                <a:ea typeface="Calibri"/>
                <a:cs typeface="Calibri"/>
                <a:sym typeface="Calibri"/>
              </a:rPr>
              <a:t>Контакты</a:t>
            </a:r>
            <a:r>
              <a:rPr lang="en-US" sz="1600" b="0" dirty="0">
                <a:solidFill>
                  <a:schemeClr val="tx1"/>
                </a:solidFill>
                <a:latin typeface="+mj-lt"/>
                <a:ea typeface="Calibri"/>
                <a:cs typeface="Calibri"/>
                <a:sym typeface="Calibri"/>
              </a:rPr>
              <a:t>:</a:t>
            </a:r>
            <a:endParaRPr sz="1600" dirty="0">
              <a:solidFill>
                <a:schemeClr val="tx1"/>
              </a:solidFill>
              <a:latin typeface="+mj-lt"/>
            </a:endParaRPr>
          </a:p>
          <a:p>
            <a:pPr marL="0" marR="0" lvl="0" indent="0" rtl="0">
              <a:spcBef>
                <a:spcPts val="400"/>
              </a:spcBef>
              <a:spcAft>
                <a:spcPts val="0"/>
              </a:spcAft>
              <a:buClr>
                <a:schemeClr val="accent6"/>
              </a:buClr>
              <a:buSzPts val="2000"/>
              <a:buFont typeface="Arial"/>
              <a:buNone/>
            </a:pPr>
            <a:r>
              <a:rPr lang="ru-RU" sz="1600" b="0" dirty="0">
                <a:solidFill>
                  <a:schemeClr val="tx1"/>
                </a:solidFill>
                <a:latin typeface="+mj-lt"/>
                <a:ea typeface="Calibri"/>
                <a:cs typeface="Calibri"/>
                <a:sym typeface="Calibri"/>
              </a:rPr>
              <a:t>Составьте список:</a:t>
            </a:r>
            <a:endParaRPr sz="1600" dirty="0">
              <a:solidFill>
                <a:schemeClr val="tx1"/>
              </a:solidFill>
              <a:latin typeface="+mj-lt"/>
            </a:endParaRPr>
          </a:p>
          <a:p>
            <a:pPr marL="223838" marR="0" lvl="0" indent="-223838" rtl="0">
              <a:spcBef>
                <a:spcPts val="360"/>
              </a:spcBef>
              <a:spcAft>
                <a:spcPts val="0"/>
              </a:spcAft>
              <a:buClrTx/>
              <a:buSzPct val="100000"/>
              <a:buFont typeface="+mj-lt"/>
              <a:buAutoNum type="arabicParenR"/>
            </a:pPr>
            <a:r>
              <a:rPr lang="ru-RU" sz="1600" b="0" dirty="0">
                <a:solidFill>
                  <a:schemeClr val="tx1"/>
                </a:solidFill>
                <a:latin typeface="+mj-lt"/>
                <a:ea typeface="Calibri"/>
                <a:cs typeface="Calibri"/>
                <a:sym typeface="Calibri"/>
              </a:rPr>
              <a:t>Сексуальные партнеры за последний год</a:t>
            </a:r>
            <a:endParaRPr sz="1600" dirty="0">
              <a:solidFill>
                <a:schemeClr val="tx1"/>
              </a:solidFill>
              <a:latin typeface="+mj-lt"/>
            </a:endParaRPr>
          </a:p>
          <a:p>
            <a:pPr marL="223838" marR="0" lvl="0" indent="-223838" rtl="0">
              <a:spcBef>
                <a:spcPts val="360"/>
              </a:spcBef>
              <a:spcAft>
                <a:spcPts val="0"/>
              </a:spcAft>
              <a:buClrTx/>
              <a:buSzPct val="100000"/>
              <a:buFont typeface="+mj-lt"/>
              <a:buAutoNum type="arabicParenR"/>
            </a:pPr>
            <a:r>
              <a:rPr lang="ru-RU" sz="1600" b="0" dirty="0">
                <a:solidFill>
                  <a:schemeClr val="tx1"/>
                </a:solidFill>
                <a:latin typeface="+mj-lt"/>
                <a:ea typeface="Calibri"/>
                <a:cs typeface="Calibri"/>
                <a:sym typeface="Calibri"/>
              </a:rPr>
              <a:t>Инъекционные партнеры (за все время)</a:t>
            </a:r>
            <a:endParaRPr sz="1600" dirty="0">
              <a:solidFill>
                <a:schemeClr val="tx1"/>
              </a:solidFill>
              <a:latin typeface="+mj-lt"/>
            </a:endParaRPr>
          </a:p>
          <a:p>
            <a:pPr marL="223838" marR="0" lvl="0" indent="-223838" rtl="0">
              <a:spcBef>
                <a:spcPts val="360"/>
              </a:spcBef>
              <a:spcAft>
                <a:spcPts val="0"/>
              </a:spcAft>
              <a:buClrTx/>
              <a:buSzPct val="100000"/>
              <a:buFont typeface="+mj-lt"/>
              <a:buAutoNum type="arabicParenR"/>
            </a:pPr>
            <a:r>
              <a:rPr lang="ru-RU" sz="1600" b="0" dirty="0">
                <a:solidFill>
                  <a:schemeClr val="tx1"/>
                </a:solidFill>
                <a:latin typeface="+mj-lt"/>
                <a:ea typeface="Calibri"/>
                <a:cs typeface="Calibri"/>
                <a:sym typeface="Calibri"/>
              </a:rPr>
              <a:t>Дети</a:t>
            </a:r>
            <a:r>
              <a:rPr lang="en-US" sz="1600" b="0" dirty="0">
                <a:solidFill>
                  <a:schemeClr val="tx1"/>
                </a:solidFill>
                <a:latin typeface="+mj-lt"/>
                <a:ea typeface="Calibri"/>
                <a:cs typeface="Calibri"/>
                <a:sym typeface="Calibri"/>
              </a:rPr>
              <a:t> &lt;19</a:t>
            </a:r>
            <a:r>
              <a:rPr lang="ru-RU" sz="1600" b="0" dirty="0">
                <a:solidFill>
                  <a:schemeClr val="tx1"/>
                </a:solidFill>
                <a:latin typeface="+mj-lt"/>
                <a:ea typeface="Calibri"/>
                <a:cs typeface="Calibri"/>
                <a:sym typeface="Calibri"/>
              </a:rPr>
              <a:t> лет с неизвестным ВИЧ- статусом</a:t>
            </a:r>
            <a:endParaRPr sz="1600" b="0" dirty="0">
              <a:solidFill>
                <a:srgbClr val="535352"/>
              </a:solidFill>
              <a:latin typeface="+mj-lt"/>
              <a:ea typeface="Calibri"/>
              <a:cs typeface="Calibri"/>
              <a:sym typeface="Calibri"/>
            </a:endParaRPr>
          </a:p>
        </p:txBody>
      </p:sp>
      <p:pic>
        <p:nvPicPr>
          <p:cNvPr id="510" name="Google Shape;510;p23" descr="A picture containing silhouette&#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l="1" r="62628"/>
          <a:stretch/>
        </p:blipFill>
        <p:spPr>
          <a:xfrm>
            <a:off x="3918641" y="2000582"/>
            <a:ext cx="1258881" cy="2188689"/>
          </a:xfrm>
          <a:prstGeom prst="rect">
            <a:avLst/>
          </a:prstGeom>
          <a:noFill/>
          <a:ln>
            <a:noFill/>
          </a:ln>
        </p:spPr>
      </p:pic>
      <p:sp>
        <p:nvSpPr>
          <p:cNvPr id="511" name="Google Shape;511;p23"/>
          <p:cNvSpPr txBox="1"/>
          <p:nvPr/>
        </p:nvSpPr>
        <p:spPr>
          <a:xfrm>
            <a:off x="8325877" y="3710734"/>
            <a:ext cx="3799981" cy="206177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6"/>
              </a:buClr>
              <a:buSzPts val="2000"/>
              <a:buFont typeface="Arial"/>
              <a:buNone/>
            </a:pPr>
            <a:r>
              <a:rPr lang="ru-RU" sz="1600" b="0" dirty="0">
                <a:solidFill>
                  <a:schemeClr val="tx1"/>
                </a:solidFill>
                <a:latin typeface="+mj-lt"/>
                <a:ea typeface="Calibri"/>
                <a:cs typeface="Calibri"/>
                <a:sym typeface="Calibri"/>
              </a:rPr>
              <a:t>После получения согласия индекс- клиента проведите оценку риска насилия. После чего</a:t>
            </a:r>
            <a:r>
              <a:rPr lang="en-US" sz="1600" b="0" dirty="0">
                <a:solidFill>
                  <a:schemeClr val="tx1"/>
                </a:solidFill>
                <a:latin typeface="+mj-lt"/>
                <a:ea typeface="Calibri"/>
                <a:cs typeface="Calibri"/>
                <a:sym typeface="Calibri"/>
              </a:rPr>
              <a:t>:</a:t>
            </a:r>
            <a:endParaRPr sz="1600" dirty="0">
              <a:solidFill>
                <a:schemeClr val="tx1"/>
              </a:solidFill>
              <a:latin typeface="+mj-lt"/>
            </a:endParaRPr>
          </a:p>
          <a:p>
            <a:pPr marL="233363" marR="0" lvl="0" indent="-231775" algn="l" rtl="0">
              <a:spcBef>
                <a:spcPts val="400"/>
              </a:spcBef>
              <a:spcAft>
                <a:spcPts val="0"/>
              </a:spcAft>
              <a:buClrTx/>
              <a:buSzPct val="100000"/>
              <a:buFont typeface="+mj-lt"/>
              <a:buAutoNum type="arabicParenR"/>
            </a:pPr>
            <a:r>
              <a:rPr lang="ru-RU" sz="1600" b="0" dirty="0">
                <a:solidFill>
                  <a:schemeClr val="tx1"/>
                </a:solidFill>
                <a:latin typeface="+mj-lt"/>
                <a:ea typeface="Calibri"/>
                <a:cs typeface="Calibri"/>
                <a:sym typeface="Calibri"/>
              </a:rPr>
              <a:t>Установите контакт (используйте выбранный клиентом метод)</a:t>
            </a:r>
            <a:endParaRPr sz="1600" dirty="0">
              <a:solidFill>
                <a:schemeClr val="tx1"/>
              </a:solidFill>
              <a:latin typeface="+mj-lt"/>
            </a:endParaRPr>
          </a:p>
          <a:p>
            <a:pPr marL="233363" marR="0" lvl="0" indent="-231775" algn="l" rtl="0">
              <a:spcBef>
                <a:spcPts val="400"/>
              </a:spcBef>
              <a:spcAft>
                <a:spcPts val="0"/>
              </a:spcAft>
              <a:buClrTx/>
              <a:buSzPct val="100000"/>
              <a:buFont typeface="+mj-lt"/>
              <a:buAutoNum type="arabicParenR"/>
            </a:pPr>
            <a:r>
              <a:rPr lang="ru-RU" sz="1600" b="0" dirty="0">
                <a:solidFill>
                  <a:schemeClr val="tx1"/>
                </a:solidFill>
                <a:latin typeface="+mj-lt"/>
                <a:ea typeface="Calibri"/>
                <a:cs typeface="Calibri"/>
                <a:sym typeface="Calibri"/>
              </a:rPr>
              <a:t>Информируйте о риске инфицирования ВИЧ</a:t>
            </a:r>
            <a:endParaRPr sz="1600" dirty="0">
              <a:solidFill>
                <a:schemeClr val="tx1"/>
              </a:solidFill>
              <a:latin typeface="+mj-lt"/>
            </a:endParaRPr>
          </a:p>
          <a:p>
            <a:pPr marL="233363" marR="0" lvl="0" indent="-231775" algn="l" rtl="0">
              <a:spcBef>
                <a:spcPts val="400"/>
              </a:spcBef>
              <a:spcAft>
                <a:spcPts val="0"/>
              </a:spcAft>
              <a:buClrTx/>
              <a:buSzPct val="100000"/>
              <a:buFont typeface="+mj-lt"/>
              <a:buAutoNum type="arabicParenR"/>
            </a:pPr>
            <a:r>
              <a:rPr lang="ru-RU" sz="1600" b="0" dirty="0">
                <a:solidFill>
                  <a:schemeClr val="tx1"/>
                </a:solidFill>
                <a:latin typeface="+mj-lt"/>
                <a:ea typeface="Calibri"/>
                <a:cs typeface="Calibri"/>
                <a:sym typeface="Calibri"/>
              </a:rPr>
              <a:t>Предложите услуги тестирования</a:t>
            </a:r>
            <a:endParaRPr sz="1600" dirty="0">
              <a:solidFill>
                <a:schemeClr val="tx1"/>
              </a:solidFill>
              <a:latin typeface="+mj-lt"/>
            </a:endParaRPr>
          </a:p>
          <a:p>
            <a:pPr marL="0" marR="0" lvl="0" indent="0" algn="l" rtl="0">
              <a:spcBef>
                <a:spcPts val="400"/>
              </a:spcBef>
              <a:spcAft>
                <a:spcPts val="0"/>
              </a:spcAft>
              <a:buClr>
                <a:schemeClr val="accent6"/>
              </a:buClr>
              <a:buSzPts val="2000"/>
              <a:buFont typeface="Arial"/>
              <a:buNone/>
            </a:pPr>
            <a:endParaRPr sz="1600" b="0" dirty="0">
              <a:solidFill>
                <a:srgbClr val="535352"/>
              </a:solidFill>
              <a:latin typeface="+mj-lt"/>
              <a:ea typeface="Calibri"/>
              <a:cs typeface="Calibri"/>
              <a:sym typeface="Calibri"/>
            </a:endParaRPr>
          </a:p>
        </p:txBody>
      </p:sp>
      <p:pic>
        <p:nvPicPr>
          <p:cNvPr id="512" name="Google Shape;512;p23"/>
          <p:cNvPicPr preferRelativeResize="0"/>
          <p:nvPr/>
        </p:nvPicPr>
        <p:blipFill rotWithShape="1">
          <a:blip r:embed="rId5">
            <a:alphaModFix/>
          </a:blip>
          <a:srcRect/>
          <a:stretch/>
        </p:blipFill>
        <p:spPr>
          <a:xfrm>
            <a:off x="6623721" y="2716239"/>
            <a:ext cx="1320800" cy="1436174"/>
          </a:xfrm>
          <a:prstGeom prst="rect">
            <a:avLst/>
          </a:prstGeom>
          <a:noFill/>
          <a:ln>
            <a:noFill/>
          </a:ln>
        </p:spPr>
      </p:pic>
      <p:pic>
        <p:nvPicPr>
          <p:cNvPr id="513" name="Google Shape;513;p23"/>
          <p:cNvPicPr preferRelativeResize="0"/>
          <p:nvPr/>
        </p:nvPicPr>
        <p:blipFill rotWithShape="1">
          <a:blip r:embed="rId6">
            <a:alphaModFix/>
          </a:blip>
          <a:srcRect/>
          <a:stretch/>
        </p:blipFill>
        <p:spPr>
          <a:xfrm>
            <a:off x="8325877" y="2519796"/>
            <a:ext cx="1002458" cy="1002458"/>
          </a:xfrm>
          <a:prstGeom prst="rect">
            <a:avLst/>
          </a:prstGeom>
          <a:noFill/>
          <a:ln>
            <a:noFill/>
          </a:ln>
        </p:spPr>
      </p:pic>
      <p:pic>
        <p:nvPicPr>
          <p:cNvPr id="514" name="Google Shape;514;p23" descr="A picture containing silhouette&#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l="60167" r="22713"/>
          <a:stretch/>
        </p:blipFill>
        <p:spPr>
          <a:xfrm>
            <a:off x="3388247" y="1759325"/>
            <a:ext cx="630677" cy="2393752"/>
          </a:xfrm>
          <a:prstGeom prst="rect">
            <a:avLst/>
          </a:prstGeom>
          <a:noFill/>
          <a:ln>
            <a:noFill/>
          </a:ln>
        </p:spPr>
      </p:pic>
      <p:grpSp>
        <p:nvGrpSpPr>
          <p:cNvPr id="515" name="Google Shape;515;p23"/>
          <p:cNvGrpSpPr/>
          <p:nvPr/>
        </p:nvGrpSpPr>
        <p:grpSpPr>
          <a:xfrm>
            <a:off x="9277839" y="2115201"/>
            <a:ext cx="1854314" cy="1616689"/>
            <a:chOff x="9277839" y="2234117"/>
            <a:chExt cx="1854314" cy="1616689"/>
          </a:xfrm>
        </p:grpSpPr>
        <p:pic>
          <p:nvPicPr>
            <p:cNvPr id="516" name="Google Shape;516;p23"/>
            <p:cNvPicPr preferRelativeResize="0"/>
            <p:nvPr/>
          </p:nvPicPr>
          <p:blipFill rotWithShape="1">
            <a:blip r:embed="rId7">
              <a:alphaModFix/>
            </a:blip>
            <a:srcRect/>
            <a:stretch/>
          </p:blipFill>
          <p:spPr>
            <a:xfrm>
              <a:off x="10292575" y="2414631"/>
              <a:ext cx="839578" cy="1436175"/>
            </a:xfrm>
            <a:prstGeom prst="rect">
              <a:avLst/>
            </a:prstGeom>
            <a:noFill/>
            <a:ln>
              <a:noFill/>
            </a:ln>
          </p:spPr>
        </p:pic>
        <p:pic>
          <p:nvPicPr>
            <p:cNvPr id="517" name="Google Shape;517;p23" descr="A silhouette of a person&#10;&#10;Description automatically generated"/>
            <p:cNvPicPr preferRelativeResize="0"/>
            <p:nvPr/>
          </p:nvPicPr>
          <p:blipFill rotWithShape="1">
            <a:blip r:embed="rId8">
              <a:alphaModFix/>
            </a:blip>
            <a:srcRect/>
            <a:stretch/>
          </p:blipFill>
          <p:spPr>
            <a:xfrm>
              <a:off x="9277839" y="2234117"/>
              <a:ext cx="1025887" cy="1481559"/>
            </a:xfrm>
            <a:prstGeom prst="rect">
              <a:avLst/>
            </a:prstGeom>
            <a:noFill/>
            <a:ln>
              <a:noFill/>
            </a:ln>
          </p:spPr>
        </p:pic>
      </p:grpSp>
      <p:pic>
        <p:nvPicPr>
          <p:cNvPr id="521" name="Google Shape;521;p23"/>
          <p:cNvPicPr preferRelativeResize="0"/>
          <p:nvPr/>
        </p:nvPicPr>
        <p:blipFill rotWithShape="1">
          <a:blip r:embed="rId9">
            <a:alphaModFix/>
          </a:blip>
          <a:srcRect/>
          <a:stretch/>
        </p:blipFill>
        <p:spPr>
          <a:xfrm rot="2968771">
            <a:off x="10349051" y="1891026"/>
            <a:ext cx="1928488" cy="1521642"/>
          </a:xfrm>
          <a:prstGeom prst="rect">
            <a:avLst/>
          </a:prstGeom>
          <a:noFill/>
          <a:ln>
            <a:noFill/>
          </a:ln>
        </p:spPr>
      </p:pic>
      <p:sp>
        <p:nvSpPr>
          <p:cNvPr id="522" name="Google Shape;522;p23"/>
          <p:cNvSpPr txBox="1"/>
          <p:nvPr/>
        </p:nvSpPr>
        <p:spPr>
          <a:xfrm>
            <a:off x="166645" y="187738"/>
            <a:ext cx="2781042" cy="1150654"/>
          </a:xfrm>
          <a:prstGeom prst="rect">
            <a:avLst/>
          </a:prstGeom>
          <a:noFill/>
          <a:ln>
            <a:noFill/>
          </a:ln>
        </p:spPr>
        <p:txBody>
          <a:bodyPr spcFirstLastPara="1" wrap="square" lIns="91425" tIns="45700" rIns="91425" bIns="45700" anchor="t" anchorCtr="0">
            <a:normAutofit fontScale="92500"/>
          </a:bodyPr>
          <a:lstStyle/>
          <a:p>
            <a:pPr marL="233363" indent="-233363">
              <a:lnSpc>
                <a:spcPct val="90000"/>
              </a:lnSpc>
              <a:buClr>
                <a:schemeClr val="accent6"/>
              </a:buClr>
              <a:buSzPts val="2000"/>
            </a:pPr>
            <a:r>
              <a:rPr lang="en-US" sz="1800" b="1" dirty="0">
                <a:solidFill>
                  <a:schemeClr val="tx1">
                    <a:lumMod val="50000"/>
                    <a:lumOff val="50000"/>
                  </a:schemeClr>
                </a:solidFill>
                <a:latin typeface="+mj-lt"/>
                <a:cs typeface="Calibri"/>
                <a:sym typeface="Calibri"/>
              </a:rPr>
              <a:t>4. </a:t>
            </a:r>
            <a:r>
              <a:rPr lang="ru-RU" sz="1800" b="1" dirty="0">
                <a:solidFill>
                  <a:schemeClr val="tx1">
                    <a:lumMod val="50000"/>
                    <a:lumOff val="50000"/>
                  </a:schemeClr>
                </a:solidFill>
                <a:latin typeface="+mj-lt"/>
                <a:cs typeface="Calibri"/>
                <a:sym typeface="Calibri"/>
              </a:rPr>
              <a:t>Составьте список партнеров и биологических детей индекс клиента</a:t>
            </a:r>
            <a:endParaRPr sz="1800" b="1" dirty="0">
              <a:solidFill>
                <a:schemeClr val="tx1">
                  <a:lumMod val="50000"/>
                  <a:lumOff val="50000"/>
                </a:schemeClr>
              </a:solidFill>
              <a:latin typeface="+mj-lt"/>
              <a:cs typeface="Calibri"/>
              <a:sym typeface="Calibri"/>
            </a:endParaRPr>
          </a:p>
        </p:txBody>
      </p:sp>
      <p:sp>
        <p:nvSpPr>
          <p:cNvPr id="523" name="Google Shape;523;p23"/>
          <p:cNvSpPr txBox="1"/>
          <p:nvPr/>
        </p:nvSpPr>
        <p:spPr>
          <a:xfrm>
            <a:off x="3273828" y="191900"/>
            <a:ext cx="2442621" cy="1085562"/>
          </a:xfrm>
          <a:prstGeom prst="rect">
            <a:avLst/>
          </a:prstGeom>
          <a:noFill/>
          <a:ln>
            <a:noFill/>
          </a:ln>
        </p:spPr>
        <p:txBody>
          <a:bodyPr spcFirstLastPara="1" wrap="square" lIns="91425" tIns="45700" rIns="91425" bIns="45700" anchor="t" anchorCtr="0">
            <a:normAutofit fontScale="92500" lnSpcReduction="20000"/>
          </a:bodyPr>
          <a:lstStyle/>
          <a:p>
            <a:pPr marL="233363" indent="-233363">
              <a:lnSpc>
                <a:spcPct val="90000"/>
              </a:lnSpc>
              <a:buClr>
                <a:schemeClr val="accent6"/>
              </a:buClr>
              <a:buSzPts val="2000"/>
            </a:pPr>
            <a:r>
              <a:rPr lang="en-US" sz="1800" b="1" dirty="0">
                <a:solidFill>
                  <a:schemeClr val="tx1">
                    <a:lumMod val="50000"/>
                    <a:lumOff val="50000"/>
                  </a:schemeClr>
                </a:solidFill>
                <a:latin typeface="+mj-lt"/>
                <a:cs typeface="Calibri"/>
                <a:sym typeface="Calibri"/>
              </a:rPr>
              <a:t>5. </a:t>
            </a:r>
            <a:r>
              <a:rPr lang="ru-RU" sz="1800" b="1" dirty="0">
                <a:solidFill>
                  <a:schemeClr val="tx1">
                    <a:lumMod val="50000"/>
                    <a:lumOff val="50000"/>
                  </a:schemeClr>
                </a:solidFill>
                <a:latin typeface="+mj-lt"/>
                <a:cs typeface="Calibri"/>
                <a:sym typeface="Calibri"/>
              </a:rPr>
              <a:t>Проведите оценку на риск насилия над каждым из названных партнеров/детей</a:t>
            </a:r>
            <a:endParaRPr sz="1800" b="1" dirty="0">
              <a:solidFill>
                <a:schemeClr val="tx1">
                  <a:lumMod val="50000"/>
                  <a:lumOff val="50000"/>
                </a:schemeClr>
              </a:solidFill>
              <a:latin typeface="+mj-lt"/>
              <a:cs typeface="Calibri"/>
              <a:sym typeface="Calibri"/>
            </a:endParaRPr>
          </a:p>
        </p:txBody>
      </p:sp>
      <p:sp>
        <p:nvSpPr>
          <p:cNvPr id="524" name="Google Shape;524;p23"/>
          <p:cNvSpPr txBox="1"/>
          <p:nvPr/>
        </p:nvSpPr>
        <p:spPr>
          <a:xfrm>
            <a:off x="6119756" y="161770"/>
            <a:ext cx="2970978" cy="1047113"/>
          </a:xfrm>
          <a:prstGeom prst="rect">
            <a:avLst/>
          </a:prstGeom>
          <a:noFill/>
          <a:ln>
            <a:noFill/>
          </a:ln>
        </p:spPr>
        <p:txBody>
          <a:bodyPr spcFirstLastPara="1" wrap="square" lIns="91425" tIns="45700" rIns="91425" bIns="45700" anchor="t" anchorCtr="0">
            <a:normAutofit fontScale="92500" lnSpcReduction="20000"/>
          </a:bodyPr>
          <a:lstStyle/>
          <a:p>
            <a:pPr marL="233363" indent="-233363">
              <a:lnSpc>
                <a:spcPct val="90000"/>
              </a:lnSpc>
              <a:buClr>
                <a:schemeClr val="accent6"/>
              </a:buClr>
              <a:buSzPts val="2000"/>
            </a:pPr>
            <a:r>
              <a:rPr lang="en-US" sz="1800" b="1" dirty="0">
                <a:solidFill>
                  <a:schemeClr val="tx1">
                    <a:lumMod val="50000"/>
                    <a:lumOff val="50000"/>
                  </a:schemeClr>
                </a:solidFill>
                <a:latin typeface="+mj-lt"/>
                <a:cs typeface="Calibri"/>
                <a:sym typeface="Calibri"/>
              </a:rPr>
              <a:t>6. </a:t>
            </a:r>
            <a:r>
              <a:rPr lang="ru-RU" sz="1800" b="1" dirty="0">
                <a:solidFill>
                  <a:schemeClr val="tx1">
                    <a:lumMod val="50000"/>
                    <a:lumOff val="50000"/>
                  </a:schemeClr>
                </a:solidFill>
                <a:latin typeface="+mj-lt"/>
                <a:cs typeface="Calibri"/>
                <a:sym typeface="Calibri"/>
              </a:rPr>
              <a:t>Определите наиболее подходящий метод привлечения к тестированию каждого из партнеров/детей</a:t>
            </a:r>
            <a:endParaRPr sz="1800" b="0" dirty="0">
              <a:solidFill>
                <a:schemeClr val="tx1">
                  <a:lumMod val="50000"/>
                  <a:lumOff val="50000"/>
                </a:schemeClr>
              </a:solidFill>
              <a:latin typeface="+mj-lt"/>
              <a:ea typeface="Calibri"/>
              <a:cs typeface="Calibri"/>
              <a:sym typeface="Calibri"/>
            </a:endParaRPr>
          </a:p>
        </p:txBody>
      </p:sp>
      <p:sp>
        <p:nvSpPr>
          <p:cNvPr id="525" name="Google Shape;525;p23"/>
          <p:cNvSpPr txBox="1"/>
          <p:nvPr/>
        </p:nvSpPr>
        <p:spPr>
          <a:xfrm>
            <a:off x="9394799" y="180391"/>
            <a:ext cx="2630556" cy="1028492"/>
          </a:xfrm>
          <a:prstGeom prst="rect">
            <a:avLst/>
          </a:prstGeom>
          <a:noFill/>
          <a:ln>
            <a:noFill/>
          </a:ln>
        </p:spPr>
        <p:txBody>
          <a:bodyPr spcFirstLastPara="1" wrap="square" lIns="91425" tIns="45700" rIns="91425" bIns="45700" anchor="t" anchorCtr="0">
            <a:normAutofit lnSpcReduction="10000"/>
          </a:bodyPr>
          <a:lstStyle/>
          <a:p>
            <a:pPr marL="233363" indent="-233363">
              <a:lnSpc>
                <a:spcPct val="90000"/>
              </a:lnSpc>
              <a:buClr>
                <a:schemeClr val="accent6"/>
              </a:buClr>
              <a:buSzPts val="2000"/>
            </a:pPr>
            <a:r>
              <a:rPr lang="en-US" sz="1800" b="1" dirty="0">
                <a:solidFill>
                  <a:schemeClr val="tx1">
                    <a:lumMod val="50000"/>
                    <a:lumOff val="50000"/>
                  </a:schemeClr>
                </a:solidFill>
                <a:latin typeface="+mj-lt"/>
                <a:cs typeface="Calibri"/>
                <a:sym typeface="Calibri"/>
              </a:rPr>
              <a:t>7. </a:t>
            </a:r>
            <a:r>
              <a:rPr lang="ru-RU" sz="1800" b="1" dirty="0">
                <a:solidFill>
                  <a:schemeClr val="tx1">
                    <a:lumMod val="50000"/>
                    <a:lumOff val="50000"/>
                  </a:schemeClr>
                </a:solidFill>
                <a:latin typeface="+mj-lt"/>
                <a:cs typeface="Calibri"/>
                <a:sym typeface="Calibri"/>
              </a:rPr>
              <a:t>Установите контакт с каждым человеком из списка</a:t>
            </a:r>
            <a:endParaRPr sz="1800" b="1" dirty="0">
              <a:solidFill>
                <a:schemeClr val="tx1">
                  <a:lumMod val="50000"/>
                  <a:lumOff val="50000"/>
                </a:schemeClr>
              </a:solidFill>
              <a:latin typeface="+mj-lt"/>
              <a:cs typeface="Calibri"/>
              <a:sym typeface="Calibri"/>
            </a:endParaRPr>
          </a:p>
          <a:p>
            <a:pPr marL="0" marR="0" lvl="0" indent="0" algn="l" rtl="0">
              <a:lnSpc>
                <a:spcPct val="90000"/>
              </a:lnSpc>
              <a:spcBef>
                <a:spcPts val="1000"/>
              </a:spcBef>
              <a:spcAft>
                <a:spcPts val="0"/>
              </a:spcAft>
              <a:buClr>
                <a:schemeClr val="accent6"/>
              </a:buClr>
              <a:buSzPts val="2000"/>
              <a:buFont typeface="Arial"/>
              <a:buNone/>
            </a:pPr>
            <a:endParaRPr sz="1800" b="0" dirty="0">
              <a:solidFill>
                <a:schemeClr val="tx1">
                  <a:lumMod val="50000"/>
                  <a:lumOff val="50000"/>
                </a:schemeClr>
              </a:solidFill>
              <a:latin typeface="+mj-lt"/>
              <a:ea typeface="Calibri"/>
              <a:cs typeface="Calibri"/>
              <a:sym typeface="Calibri"/>
            </a:endParaRPr>
          </a:p>
        </p:txBody>
      </p:sp>
      <p:cxnSp>
        <p:nvCxnSpPr>
          <p:cNvPr id="526" name="Google Shape;526;p23"/>
          <p:cNvCxnSpPr/>
          <p:nvPr/>
        </p:nvCxnSpPr>
        <p:spPr>
          <a:xfrm>
            <a:off x="-43586" y="1457633"/>
            <a:ext cx="12192000" cy="0"/>
          </a:xfrm>
          <a:prstGeom prst="straightConnector1">
            <a:avLst/>
          </a:prstGeom>
          <a:noFill/>
          <a:ln w="9525" cap="flat" cmpd="sng">
            <a:solidFill>
              <a:schemeClr val="accent1"/>
            </a:solidFill>
            <a:prstDash val="solid"/>
            <a:miter lim="800000"/>
            <a:headEnd type="none" w="sm" len="sm"/>
            <a:tailEnd type="none" w="sm" len="sm"/>
          </a:ln>
        </p:spPr>
      </p:cxnSp>
      <p:cxnSp>
        <p:nvCxnSpPr>
          <p:cNvPr id="527" name="Google Shape;527;p23"/>
          <p:cNvCxnSpPr>
            <a:cxnSpLocks/>
          </p:cNvCxnSpPr>
          <p:nvPr/>
        </p:nvCxnSpPr>
        <p:spPr>
          <a:xfrm rot="10800000">
            <a:off x="2764601" y="348206"/>
            <a:ext cx="449589" cy="0"/>
          </a:xfrm>
          <a:prstGeom prst="straightConnector1">
            <a:avLst/>
          </a:prstGeom>
          <a:noFill/>
          <a:ln w="76200" cap="flat" cmpd="sng">
            <a:solidFill>
              <a:srgbClr val="000000"/>
            </a:solidFill>
            <a:prstDash val="solid"/>
            <a:round/>
            <a:headEnd type="triangle" w="med" len="med"/>
            <a:tailEnd type="none" w="sm" len="sm"/>
          </a:ln>
        </p:spPr>
      </p:cxnSp>
      <p:cxnSp>
        <p:nvCxnSpPr>
          <p:cNvPr id="528" name="Google Shape;528;p23"/>
          <p:cNvCxnSpPr>
            <a:cxnSpLocks/>
          </p:cNvCxnSpPr>
          <p:nvPr/>
        </p:nvCxnSpPr>
        <p:spPr>
          <a:xfrm rot="10800000">
            <a:off x="5570926" y="348206"/>
            <a:ext cx="449589" cy="0"/>
          </a:xfrm>
          <a:prstGeom prst="straightConnector1">
            <a:avLst/>
          </a:prstGeom>
          <a:noFill/>
          <a:ln w="76200" cap="flat" cmpd="sng">
            <a:solidFill>
              <a:srgbClr val="000000"/>
            </a:solidFill>
            <a:prstDash val="solid"/>
            <a:round/>
            <a:headEnd type="triangle" w="med" len="med"/>
            <a:tailEnd type="none" w="sm" len="sm"/>
          </a:ln>
        </p:spPr>
      </p:cxnSp>
      <p:cxnSp>
        <p:nvCxnSpPr>
          <p:cNvPr id="529" name="Google Shape;529;p23"/>
          <p:cNvCxnSpPr>
            <a:cxnSpLocks/>
          </p:cNvCxnSpPr>
          <p:nvPr/>
        </p:nvCxnSpPr>
        <p:spPr>
          <a:xfrm rot="10800000">
            <a:off x="8870281" y="348207"/>
            <a:ext cx="449589" cy="0"/>
          </a:xfrm>
          <a:prstGeom prst="straightConnector1">
            <a:avLst/>
          </a:prstGeom>
          <a:noFill/>
          <a:ln w="76200" cap="flat" cmpd="sng">
            <a:solidFill>
              <a:srgbClr val="000000"/>
            </a:solidFill>
            <a:prstDash val="solid"/>
            <a:round/>
            <a:headEnd type="triangle" w="med" len="med"/>
            <a:tailEnd type="none" w="sm" len="sm"/>
          </a:ln>
        </p:spPr>
      </p:cxnSp>
      <p:sp>
        <p:nvSpPr>
          <p:cNvPr id="25" name="Google Shape;52;p105">
            <a:extLst>
              <a:ext uri="{FF2B5EF4-FFF2-40B4-BE49-F238E27FC236}">
                <a16:creationId xmlns:a16="http://schemas.microsoft.com/office/drawing/2014/main" id="{E1A77364-188B-4F6F-8788-43EAB24DDA39}"/>
              </a:ext>
            </a:extLst>
          </p:cNvPr>
          <p:cNvSpPr/>
          <p:nvPr/>
        </p:nvSpPr>
        <p:spPr>
          <a:xfrm>
            <a:off x="0" y="6790531"/>
            <a:ext cx="12192000" cy="69448"/>
          </a:xfrm>
          <a:prstGeom prst="rect">
            <a:avLst/>
          </a:prstGeom>
          <a:solidFill>
            <a:srgbClr val="E734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9" name="Picture 8" descr="A picture containing silhouette&#10;&#10;Description automatically generated">
            <a:extLst>
              <a:ext uri="{FF2B5EF4-FFF2-40B4-BE49-F238E27FC236}">
                <a16:creationId xmlns:a16="http://schemas.microsoft.com/office/drawing/2014/main" id="{4915EA96-5410-47A8-B010-5823F34F7499}"/>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5125859" y="1958531"/>
            <a:ext cx="1008704" cy="2162200"/>
          </a:xfrm>
          <a:prstGeom prst="rect">
            <a:avLst/>
          </a:prstGeom>
        </p:spPr>
      </p:pic>
      <p:pic>
        <p:nvPicPr>
          <p:cNvPr id="34" name="Picture 33" descr="A picture containing silhouette&#10;&#10;Description automatically generated">
            <a:extLst>
              <a:ext uri="{FF2B5EF4-FFF2-40B4-BE49-F238E27FC236}">
                <a16:creationId xmlns:a16="http://schemas.microsoft.com/office/drawing/2014/main" id="{2BB29254-7D7B-493D-8784-61A5D75E60EB}"/>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5934548" y="1965724"/>
            <a:ext cx="1008704" cy="2162200"/>
          </a:xfrm>
          <a:prstGeom prst="rect">
            <a:avLst/>
          </a:prstGeom>
        </p:spPr>
      </p:pic>
      <p:sp>
        <p:nvSpPr>
          <p:cNvPr id="27" name="Text Placeholder 2">
            <a:extLst>
              <a:ext uri="{FF2B5EF4-FFF2-40B4-BE49-F238E27FC236}">
                <a16:creationId xmlns:a16="http://schemas.microsoft.com/office/drawing/2014/main" id="{881BE5E7-2FB8-4A49-8330-CAB2AD7D20C3}"/>
              </a:ext>
            </a:extLst>
          </p:cNvPr>
          <p:cNvSpPr txBox="1">
            <a:spLocks/>
          </p:cNvSpPr>
          <p:nvPr/>
        </p:nvSpPr>
        <p:spPr>
          <a:xfrm>
            <a:off x="548988" y="4333285"/>
            <a:ext cx="2917620" cy="1751100"/>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sz="2100" b="1" dirty="0">
                <a:latin typeface="Calibri" panose="020F0502020204030204" pitchFamily="34" charset="0"/>
                <a:cs typeface="Calibri" panose="020F0502020204030204" pitchFamily="34" charset="0"/>
              </a:rPr>
              <a:t>Индекс-Клиент</a:t>
            </a:r>
            <a:endParaRPr lang="en-US" sz="2100" dirty="0">
              <a:latin typeface="Calibri" panose="020F0502020204030204" pitchFamily="34" charset="0"/>
              <a:cs typeface="Calibri" panose="020F0502020204030204" pitchFamily="34" charset="0"/>
            </a:endParaRPr>
          </a:p>
          <a:p>
            <a:pPr marL="0" indent="0">
              <a:buNone/>
            </a:pPr>
            <a:r>
              <a:rPr lang="ru-RU" sz="2100" dirty="0">
                <a:latin typeface="Calibri" panose="020F0502020204030204" pitchFamily="34" charset="0"/>
                <a:cs typeface="Calibri" panose="020F0502020204030204" pitchFamily="34" charset="0"/>
              </a:rPr>
              <a:t>Человек с подтвержденным положительным ВИЧ</a:t>
            </a:r>
            <a:r>
              <a:rPr lang="ru-RU" sz="2100" b="1" i="1" dirty="0">
                <a:latin typeface="Calibri" panose="020F0502020204030204" pitchFamily="34" charset="0"/>
                <a:cs typeface="Calibri" panose="020F0502020204030204" pitchFamily="34" charset="0"/>
              </a:rPr>
              <a:t>-</a:t>
            </a:r>
            <a:r>
              <a:rPr lang="ru-RU" sz="2100" dirty="0">
                <a:latin typeface="Calibri" panose="020F0502020204030204" pitchFamily="34" charset="0"/>
                <a:cs typeface="Calibri" panose="020F0502020204030204" pitchFamily="34" charset="0"/>
              </a:rPr>
              <a:t> статусом, желательно получающий услуги поддержки в лечении ВИЧ</a:t>
            </a:r>
            <a:endParaRPr lang="en-US" sz="21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1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 grpId="0"/>
      <p:bldP spid="511" grpId="0"/>
      <p:bldP spid="522" grpId="0"/>
      <p:bldP spid="523" grpId="0"/>
      <p:bldP spid="524" grpId="0"/>
      <p:bldP spid="5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24"/>
          <p:cNvSpPr txBox="1">
            <a:spLocks noGrp="1"/>
          </p:cNvSpPr>
          <p:nvPr>
            <p:ph type="title"/>
          </p:nvPr>
        </p:nvSpPr>
        <p:spPr>
          <a:xfrm>
            <a:off x="838200" y="588494"/>
            <a:ext cx="10515600" cy="800039"/>
          </a:xfrm>
          <a:noFill/>
          <a:ln>
            <a:noFill/>
          </a:ln>
        </p:spPr>
        <p:txBody>
          <a:bodyPr spcFirstLastPara="1" wrap="square" lIns="91425" tIns="45700" rIns="91425" bIns="45700" anchor="ctr" anchorCtr="0">
            <a:normAutofit fontScale="90000"/>
          </a:bodyPr>
          <a:lstStyle/>
          <a:p>
            <a:pPr lvl="0"/>
            <a:r>
              <a:rPr lang="ru-RU" dirty="0"/>
              <a:t>Определение предпочтительного метода привлечения партнера</a:t>
            </a:r>
            <a:endParaRPr lang="en-US" dirty="0"/>
          </a:p>
        </p:txBody>
      </p:sp>
      <p:sp>
        <p:nvSpPr>
          <p:cNvPr id="536" name="Google Shape;536;p24"/>
          <p:cNvSpPr txBox="1">
            <a:spLocks noGrp="1"/>
          </p:cNvSpPr>
          <p:nvPr>
            <p:ph type="body" idx="1"/>
          </p:nvPr>
        </p:nvSpPr>
        <p:spPr>
          <a:xfrm>
            <a:off x="838200" y="1636730"/>
            <a:ext cx="8543925" cy="4932746"/>
          </a:xfrm>
          <a:noFill/>
          <a:ln>
            <a:noFill/>
          </a:ln>
        </p:spPr>
        <p:txBody>
          <a:bodyPr spcFirstLastPara="1" wrap="square" lIns="91425" tIns="45700" rIns="91425" bIns="45700" anchor="t" anchorCtr="0">
            <a:normAutofit/>
          </a:bodyPr>
          <a:lstStyle/>
          <a:p>
            <a:pPr lvl="0"/>
            <a:r>
              <a:rPr lang="ru-RU" dirty="0"/>
              <a:t>Пассивное привлечение (клиентом)</a:t>
            </a:r>
            <a:endParaRPr lang="pt-BR" dirty="0"/>
          </a:p>
          <a:p>
            <a:pPr lvl="0"/>
            <a:r>
              <a:rPr lang="ru-RU" dirty="0"/>
              <a:t>Активное привлечение </a:t>
            </a:r>
            <a:br>
              <a:rPr lang="ru-RU" dirty="0"/>
            </a:br>
            <a:r>
              <a:rPr lang="ru-RU" dirty="0"/>
              <a:t>(прямой контакт)</a:t>
            </a:r>
            <a:endParaRPr lang="pt-BR" dirty="0"/>
          </a:p>
          <a:p>
            <a:pPr lvl="0"/>
            <a:r>
              <a:rPr lang="ru-RU" dirty="0"/>
              <a:t>Контракт</a:t>
            </a:r>
            <a:endParaRPr lang="pt-BR" dirty="0"/>
          </a:p>
          <a:p>
            <a:pPr lvl="0"/>
            <a:r>
              <a:rPr lang="ru-RU" dirty="0"/>
              <a:t>Совместный контакт </a:t>
            </a:r>
            <a:br>
              <a:rPr lang="ru-RU" dirty="0"/>
            </a:br>
            <a:r>
              <a:rPr lang="ru-RU" dirty="0"/>
              <a:t>(совместное направление)</a:t>
            </a:r>
            <a:endParaRPr lang="pt-BR" dirty="0"/>
          </a:p>
        </p:txBody>
      </p:sp>
      <p:grpSp>
        <p:nvGrpSpPr>
          <p:cNvPr id="537" name="Google Shape;537;p24"/>
          <p:cNvGrpSpPr/>
          <p:nvPr/>
        </p:nvGrpSpPr>
        <p:grpSpPr>
          <a:xfrm>
            <a:off x="6343634" y="2152895"/>
            <a:ext cx="4582960" cy="1679171"/>
            <a:chOff x="746899" y="2106979"/>
            <a:chExt cx="4582960" cy="1679171"/>
          </a:xfrm>
        </p:grpSpPr>
        <p:pic>
          <p:nvPicPr>
            <p:cNvPr id="538" name="Google Shape;538;p24" descr="A picture containing silhouett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l="1" r="62628"/>
            <a:stretch/>
          </p:blipFill>
          <p:spPr>
            <a:xfrm>
              <a:off x="746899" y="2452736"/>
              <a:ext cx="773937" cy="1333414"/>
            </a:xfrm>
            <a:prstGeom prst="rect">
              <a:avLst/>
            </a:prstGeom>
            <a:noFill/>
            <a:ln>
              <a:noFill/>
            </a:ln>
          </p:spPr>
        </p:pic>
        <p:pic>
          <p:nvPicPr>
            <p:cNvPr id="539" name="Google Shape;539;p24"/>
            <p:cNvPicPr preferRelativeResize="0"/>
            <p:nvPr/>
          </p:nvPicPr>
          <p:blipFill rotWithShape="1">
            <a:blip r:embed="rId4">
              <a:alphaModFix/>
            </a:blip>
            <a:srcRect/>
            <a:stretch/>
          </p:blipFill>
          <p:spPr>
            <a:xfrm>
              <a:off x="4522391" y="2900202"/>
              <a:ext cx="807468" cy="878001"/>
            </a:xfrm>
            <a:prstGeom prst="rect">
              <a:avLst/>
            </a:prstGeom>
            <a:noFill/>
            <a:ln>
              <a:noFill/>
            </a:ln>
          </p:spPr>
        </p:pic>
        <p:pic>
          <p:nvPicPr>
            <p:cNvPr id="540" name="Google Shape;540;p24" descr="A picture containing silhouette&#10;&#10;Description automatically generated"/>
            <p:cNvPicPr preferRelativeResize="0"/>
            <p:nvPr/>
          </p:nvPicPr>
          <p:blipFill rotWithShape="1">
            <a:blip r:embed="rId5" cstate="email">
              <a:alphaModFix/>
              <a:extLst>
                <a:ext uri="{28A0092B-C50C-407E-A947-70E740481C1C}">
                  <a14:useLocalDpi xmlns:a14="http://schemas.microsoft.com/office/drawing/2010/main"/>
                </a:ext>
              </a:extLst>
            </a:blip>
            <a:srcRect l="77527"/>
            <a:stretch/>
          </p:blipFill>
          <p:spPr>
            <a:xfrm>
              <a:off x="2512218" y="2106979"/>
              <a:ext cx="580812" cy="1679171"/>
            </a:xfrm>
            <a:prstGeom prst="rect">
              <a:avLst/>
            </a:prstGeom>
            <a:noFill/>
            <a:ln>
              <a:noFill/>
            </a:ln>
          </p:spPr>
        </p:pic>
        <p:pic>
          <p:nvPicPr>
            <p:cNvPr id="541" name="Google Shape;541;p24" descr="A picture containing silhouett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l="60167" r="22713"/>
            <a:stretch/>
          </p:blipFill>
          <p:spPr>
            <a:xfrm>
              <a:off x="4070960" y="2123622"/>
              <a:ext cx="433072" cy="1643737"/>
            </a:xfrm>
            <a:prstGeom prst="rect">
              <a:avLst/>
            </a:prstGeom>
            <a:noFill/>
            <a:ln>
              <a:noFill/>
            </a:ln>
          </p:spPr>
        </p:pic>
        <p:cxnSp>
          <p:nvCxnSpPr>
            <p:cNvPr id="542" name="Google Shape;542;p24"/>
            <p:cNvCxnSpPr>
              <a:cxnSpLocks/>
            </p:cNvCxnSpPr>
            <p:nvPr/>
          </p:nvCxnSpPr>
          <p:spPr>
            <a:xfrm>
              <a:off x="1612137" y="3150920"/>
              <a:ext cx="937801" cy="0"/>
            </a:xfrm>
            <a:prstGeom prst="straightConnector1">
              <a:avLst/>
            </a:prstGeom>
            <a:noFill/>
            <a:ln w="28575" cap="flat" cmpd="sng">
              <a:solidFill>
                <a:srgbClr val="000000"/>
              </a:solidFill>
              <a:prstDash val="solid"/>
              <a:round/>
              <a:headEnd type="none" w="sm" len="sm"/>
              <a:tailEnd type="none" w="sm" len="sm"/>
            </a:ln>
          </p:spPr>
        </p:cxnSp>
        <p:cxnSp>
          <p:nvCxnSpPr>
            <p:cNvPr id="543" name="Google Shape;543;p24"/>
            <p:cNvCxnSpPr>
              <a:cxnSpLocks/>
            </p:cNvCxnSpPr>
            <p:nvPr/>
          </p:nvCxnSpPr>
          <p:spPr>
            <a:xfrm flipH="1">
              <a:off x="3069361" y="3150920"/>
              <a:ext cx="937802" cy="0"/>
            </a:xfrm>
            <a:prstGeom prst="straightConnector1">
              <a:avLst/>
            </a:prstGeom>
            <a:noFill/>
            <a:ln w="28575" cap="flat" cmpd="sng">
              <a:solidFill>
                <a:srgbClr val="000000"/>
              </a:solidFill>
              <a:prstDash val="solid"/>
              <a:round/>
              <a:headEnd type="none" w="sm" len="sm"/>
              <a:tailEnd type="none" w="sm" len="sm"/>
            </a:ln>
          </p:spPr>
        </p:cxnSp>
      </p:grpSp>
      <p:pic>
        <p:nvPicPr>
          <p:cNvPr id="16" name="Picture 15" descr="A picture containing silhouette&#10;&#10;Description automatically generated">
            <a:extLst>
              <a:ext uri="{FF2B5EF4-FFF2-40B4-BE49-F238E27FC236}">
                <a16:creationId xmlns:a16="http://schemas.microsoft.com/office/drawing/2014/main" id="{A56FF708-9430-42E5-9611-B19E68094D3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771176" y="2413653"/>
            <a:ext cx="661715" cy="141841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25"/>
          <p:cNvSpPr txBox="1"/>
          <p:nvPr/>
        </p:nvSpPr>
        <p:spPr>
          <a:xfrm>
            <a:off x="975879" y="5278794"/>
            <a:ext cx="10071350"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RU" sz="2200" b="0" i="0" u="none" strike="noStrike" cap="none" dirty="0">
                <a:solidFill>
                  <a:schemeClr val="dk1"/>
                </a:solidFill>
                <a:latin typeface="+mn-lt"/>
                <a:ea typeface="Calibri"/>
                <a:cs typeface="Calibri"/>
                <a:sym typeface="Calibri"/>
              </a:rPr>
              <a:t>Индекс-клиент самостоятельно мотивирует своих партнеров и биологических дете</a:t>
            </a:r>
            <a:r>
              <a:rPr lang="ru-RU" sz="2200" dirty="0">
                <a:solidFill>
                  <a:schemeClr val="dk1"/>
                </a:solidFill>
                <a:latin typeface="+mn-lt"/>
                <a:ea typeface="Calibri"/>
                <a:cs typeface="Calibri"/>
                <a:sym typeface="Calibri"/>
              </a:rPr>
              <a:t>й на тестирование. </a:t>
            </a:r>
            <a:endParaRPr sz="2200" b="1" i="0" u="none" strike="noStrike" cap="none" dirty="0">
              <a:solidFill>
                <a:schemeClr val="dk1"/>
              </a:solidFill>
              <a:latin typeface="+mn-lt"/>
              <a:ea typeface="Calibri"/>
              <a:cs typeface="Calibri"/>
              <a:sym typeface="Calibri"/>
            </a:endParaRPr>
          </a:p>
        </p:txBody>
      </p:sp>
      <p:sp>
        <p:nvSpPr>
          <p:cNvPr id="551" name="Google Shape;551;p25"/>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595959"/>
              </a:buClr>
              <a:buSzPts val="3600"/>
              <a:buFont typeface="Calibri"/>
              <a:buNone/>
            </a:pPr>
            <a:r>
              <a:rPr lang="ru-RU" dirty="0"/>
              <a:t>Индекс-тестирование</a:t>
            </a:r>
            <a:r>
              <a:rPr lang="en-US" dirty="0"/>
              <a:t>: </a:t>
            </a:r>
            <a:r>
              <a:rPr lang="ru-RU" dirty="0"/>
              <a:t>Пассивное привлечение</a:t>
            </a:r>
            <a:endParaRPr dirty="0"/>
          </a:p>
        </p:txBody>
      </p:sp>
      <p:pic>
        <p:nvPicPr>
          <p:cNvPr id="552" name="Google Shape;552;p25" descr="A picture containing silhouett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l="77527"/>
          <a:stretch/>
        </p:blipFill>
        <p:spPr>
          <a:xfrm>
            <a:off x="1385429" y="1320962"/>
            <a:ext cx="1009869" cy="3151446"/>
          </a:xfrm>
          <a:prstGeom prst="rect">
            <a:avLst/>
          </a:prstGeom>
          <a:noFill/>
          <a:ln>
            <a:noFill/>
          </a:ln>
        </p:spPr>
      </p:pic>
      <p:cxnSp>
        <p:nvCxnSpPr>
          <p:cNvPr id="553" name="Google Shape;553;p25"/>
          <p:cNvCxnSpPr/>
          <p:nvPr/>
        </p:nvCxnSpPr>
        <p:spPr>
          <a:xfrm rot="10800000">
            <a:off x="2601662" y="3059621"/>
            <a:ext cx="678268" cy="0"/>
          </a:xfrm>
          <a:prstGeom prst="straightConnector1">
            <a:avLst/>
          </a:prstGeom>
          <a:noFill/>
          <a:ln w="76200" cap="flat" cmpd="sng">
            <a:solidFill>
              <a:srgbClr val="000000"/>
            </a:solidFill>
            <a:prstDash val="solid"/>
            <a:round/>
            <a:headEnd type="triangle" w="med" len="med"/>
            <a:tailEnd type="none" w="sm" len="sm"/>
          </a:ln>
        </p:spPr>
      </p:cxnSp>
      <p:pic>
        <p:nvPicPr>
          <p:cNvPr id="554" name="Google Shape;554;p25"/>
          <p:cNvPicPr preferRelativeResize="0"/>
          <p:nvPr/>
        </p:nvPicPr>
        <p:blipFill rotWithShape="1">
          <a:blip r:embed="rId4">
            <a:alphaModFix/>
          </a:blip>
          <a:srcRect/>
          <a:stretch/>
        </p:blipFill>
        <p:spPr>
          <a:xfrm>
            <a:off x="7300022" y="2958226"/>
            <a:ext cx="2286000" cy="1897310"/>
          </a:xfrm>
          <a:prstGeom prst="rect">
            <a:avLst/>
          </a:prstGeom>
          <a:noFill/>
          <a:ln>
            <a:noFill/>
          </a:ln>
        </p:spPr>
      </p:pic>
      <p:cxnSp>
        <p:nvCxnSpPr>
          <p:cNvPr id="555" name="Google Shape;555;p25"/>
          <p:cNvCxnSpPr/>
          <p:nvPr/>
        </p:nvCxnSpPr>
        <p:spPr>
          <a:xfrm rot="10800000">
            <a:off x="6349746" y="3262707"/>
            <a:ext cx="1211827" cy="700848"/>
          </a:xfrm>
          <a:prstGeom prst="straightConnector1">
            <a:avLst/>
          </a:prstGeom>
          <a:noFill/>
          <a:ln w="76200" cap="flat" cmpd="sng">
            <a:solidFill>
              <a:srgbClr val="000000"/>
            </a:solidFill>
            <a:prstDash val="solid"/>
            <a:round/>
            <a:headEnd type="triangle" w="med" len="med"/>
            <a:tailEnd type="none" w="sm" len="sm"/>
          </a:ln>
        </p:spPr>
      </p:cxnSp>
      <p:cxnSp>
        <p:nvCxnSpPr>
          <p:cNvPr id="556" name="Google Shape;556;p25"/>
          <p:cNvCxnSpPr/>
          <p:nvPr/>
        </p:nvCxnSpPr>
        <p:spPr>
          <a:xfrm flipH="1">
            <a:off x="6353904" y="2314845"/>
            <a:ext cx="1165728" cy="675540"/>
          </a:xfrm>
          <a:prstGeom prst="straightConnector1">
            <a:avLst/>
          </a:prstGeom>
          <a:noFill/>
          <a:ln w="76200" cap="flat" cmpd="sng">
            <a:solidFill>
              <a:srgbClr val="000000"/>
            </a:solidFill>
            <a:prstDash val="solid"/>
            <a:round/>
            <a:headEnd type="triangle" w="med" len="med"/>
            <a:tailEnd type="none" w="sm" len="sm"/>
          </a:ln>
        </p:spPr>
      </p:cxnSp>
      <p:grpSp>
        <p:nvGrpSpPr>
          <p:cNvPr id="557" name="Google Shape;557;p25"/>
          <p:cNvGrpSpPr/>
          <p:nvPr/>
        </p:nvGrpSpPr>
        <p:grpSpPr>
          <a:xfrm>
            <a:off x="3768595" y="1531147"/>
            <a:ext cx="1606293" cy="3012128"/>
            <a:chOff x="3768595" y="1531147"/>
            <a:chExt cx="1606293" cy="3012128"/>
          </a:xfrm>
        </p:grpSpPr>
        <p:pic>
          <p:nvPicPr>
            <p:cNvPr id="558" name="Google Shape;558;p25" descr="A picture containing silhouette&#10;&#10;Description automatically generated"/>
            <p:cNvPicPr preferRelativeResize="0"/>
            <p:nvPr/>
          </p:nvPicPr>
          <p:blipFill rotWithShape="1">
            <a:blip r:embed="rId5" cstate="email">
              <a:alphaModFix/>
              <a:extLst>
                <a:ext uri="{28A0092B-C50C-407E-A947-70E740481C1C}">
                  <a14:useLocalDpi xmlns:a14="http://schemas.microsoft.com/office/drawing/2010/main"/>
                </a:ext>
              </a:extLst>
            </a:blip>
            <a:srcRect l="1" r="77717"/>
            <a:stretch/>
          </p:blipFill>
          <p:spPr>
            <a:xfrm>
              <a:off x="4463519" y="1625271"/>
              <a:ext cx="911369" cy="2868559"/>
            </a:xfrm>
            <a:prstGeom prst="rect">
              <a:avLst/>
            </a:prstGeom>
            <a:noFill/>
            <a:ln>
              <a:noFill/>
            </a:ln>
          </p:spPr>
        </p:pic>
        <p:pic>
          <p:nvPicPr>
            <p:cNvPr id="559" name="Google Shape;559;p25" descr="A picture containing silhouette&#10;&#10;Description automatically generated"/>
            <p:cNvPicPr preferRelativeResize="0"/>
            <p:nvPr/>
          </p:nvPicPr>
          <p:blipFill rotWithShape="1">
            <a:blip r:embed="rId5" cstate="email">
              <a:alphaModFix/>
              <a:extLst>
                <a:ext uri="{28A0092B-C50C-407E-A947-70E740481C1C}">
                  <a14:useLocalDpi xmlns:a14="http://schemas.microsoft.com/office/drawing/2010/main"/>
                </a:ext>
              </a:extLst>
            </a:blip>
            <a:srcRect l="60167" r="22713"/>
            <a:stretch/>
          </p:blipFill>
          <p:spPr>
            <a:xfrm>
              <a:off x="3768595" y="1531147"/>
              <a:ext cx="735218" cy="3012128"/>
            </a:xfrm>
            <a:prstGeom prst="rect">
              <a:avLst/>
            </a:prstGeom>
            <a:noFill/>
            <a:ln>
              <a:noFill/>
            </a:ln>
          </p:spPr>
        </p:pic>
      </p:grpSp>
      <p:pic>
        <p:nvPicPr>
          <p:cNvPr id="561" name="Google Shape;561;p25"/>
          <p:cNvPicPr preferRelativeResize="0"/>
          <p:nvPr/>
        </p:nvPicPr>
        <p:blipFill rotWithShape="1">
          <a:blip r:embed="rId6">
            <a:alphaModFix/>
          </a:blip>
          <a:srcRect/>
          <a:stretch/>
        </p:blipFill>
        <p:spPr>
          <a:xfrm rot="3595124">
            <a:off x="6992058" y="935085"/>
            <a:ext cx="2579793" cy="2558974"/>
          </a:xfrm>
          <a:prstGeom prst="rect">
            <a:avLst/>
          </a:prstGeom>
          <a:noFill/>
          <a:ln>
            <a:noFill/>
          </a:ln>
        </p:spPr>
      </p:pic>
      <p:pic>
        <p:nvPicPr>
          <p:cNvPr id="14" name="Picture 13" descr="A picture containing silhouette&#10;&#10;Description automatically generated">
            <a:extLst>
              <a:ext uri="{FF2B5EF4-FFF2-40B4-BE49-F238E27FC236}">
                <a16:creationId xmlns:a16="http://schemas.microsoft.com/office/drawing/2014/main" id="{11712BA2-5C6E-4FD1-AE12-592F38C1859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147124" y="1884099"/>
            <a:ext cx="1168616" cy="250497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26"/>
          <p:cNvSpPr txBox="1">
            <a:spLocks noGrp="1"/>
          </p:cNvSpPr>
          <p:nvPr>
            <p:ph type="title"/>
          </p:nvPr>
        </p:nvSpPr>
        <p:spPr>
          <a:xfrm>
            <a:off x="838200" y="588494"/>
            <a:ext cx="10515600" cy="800039"/>
          </a:xfrm>
          <a:noFill/>
          <a:ln>
            <a:noFill/>
          </a:ln>
        </p:spPr>
        <p:txBody>
          <a:bodyPr spcFirstLastPara="1" wrap="square" lIns="91425" tIns="45700" rIns="91425" bIns="45700" anchor="ctr" anchorCtr="0">
            <a:normAutofit fontScale="90000"/>
          </a:bodyPr>
          <a:lstStyle/>
          <a:p>
            <a:pPr lvl="0"/>
            <a:r>
              <a:rPr lang="ru-RU" dirty="0"/>
              <a:t>Индекс-тестирование</a:t>
            </a:r>
            <a:r>
              <a:rPr lang="en-US" dirty="0"/>
              <a:t>: </a:t>
            </a:r>
            <a:r>
              <a:rPr lang="ru-RU" dirty="0"/>
              <a:t>Активное привлечение</a:t>
            </a:r>
            <a:endParaRPr lang="en-US" dirty="0"/>
          </a:p>
        </p:txBody>
      </p:sp>
      <p:pic>
        <p:nvPicPr>
          <p:cNvPr id="569" name="Google Shape;569;p26" descr="A picture containing silhouett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l="77527"/>
          <a:stretch/>
        </p:blipFill>
        <p:spPr>
          <a:xfrm>
            <a:off x="1385429" y="1320962"/>
            <a:ext cx="1009869" cy="3151446"/>
          </a:xfrm>
          <a:prstGeom prst="rect">
            <a:avLst/>
          </a:prstGeom>
          <a:noFill/>
          <a:ln>
            <a:noFill/>
          </a:ln>
        </p:spPr>
      </p:pic>
      <p:cxnSp>
        <p:nvCxnSpPr>
          <p:cNvPr id="570" name="Google Shape;570;p26"/>
          <p:cNvCxnSpPr/>
          <p:nvPr/>
        </p:nvCxnSpPr>
        <p:spPr>
          <a:xfrm rot="10800000">
            <a:off x="2601662" y="3059621"/>
            <a:ext cx="678268" cy="0"/>
          </a:xfrm>
          <a:prstGeom prst="straightConnector1">
            <a:avLst/>
          </a:prstGeom>
          <a:noFill/>
          <a:ln w="76200" cap="flat" cmpd="sng">
            <a:solidFill>
              <a:srgbClr val="000000"/>
            </a:solidFill>
            <a:prstDash val="solid"/>
            <a:round/>
            <a:headEnd type="triangle" w="med" len="med"/>
            <a:tailEnd type="none" w="sm" len="sm"/>
          </a:ln>
        </p:spPr>
      </p:cxnSp>
      <p:pic>
        <p:nvPicPr>
          <p:cNvPr id="571" name="Google Shape;571;p26"/>
          <p:cNvPicPr preferRelativeResize="0"/>
          <p:nvPr/>
        </p:nvPicPr>
        <p:blipFill rotWithShape="1">
          <a:blip r:embed="rId4">
            <a:alphaModFix/>
          </a:blip>
          <a:srcRect/>
          <a:stretch/>
        </p:blipFill>
        <p:spPr>
          <a:xfrm>
            <a:off x="9870122" y="2859101"/>
            <a:ext cx="2286000" cy="1897310"/>
          </a:xfrm>
          <a:prstGeom prst="rect">
            <a:avLst/>
          </a:prstGeom>
          <a:noFill/>
          <a:ln>
            <a:noFill/>
          </a:ln>
        </p:spPr>
      </p:pic>
      <p:cxnSp>
        <p:nvCxnSpPr>
          <p:cNvPr id="572" name="Google Shape;572;p26"/>
          <p:cNvCxnSpPr>
            <a:stCxn id="571" idx="1"/>
          </p:cNvCxnSpPr>
          <p:nvPr/>
        </p:nvCxnSpPr>
        <p:spPr>
          <a:xfrm rot="10800000">
            <a:off x="8810822" y="3059556"/>
            <a:ext cx="1059300" cy="748200"/>
          </a:xfrm>
          <a:prstGeom prst="straightConnector1">
            <a:avLst/>
          </a:prstGeom>
          <a:noFill/>
          <a:ln w="76200" cap="flat" cmpd="sng">
            <a:solidFill>
              <a:srgbClr val="000000"/>
            </a:solidFill>
            <a:prstDash val="solid"/>
            <a:round/>
            <a:headEnd type="triangle" w="med" len="med"/>
            <a:tailEnd type="none" w="sm" len="sm"/>
          </a:ln>
        </p:spPr>
      </p:cxnSp>
      <p:cxnSp>
        <p:nvCxnSpPr>
          <p:cNvPr id="573" name="Google Shape;573;p26"/>
          <p:cNvCxnSpPr/>
          <p:nvPr/>
        </p:nvCxnSpPr>
        <p:spPr>
          <a:xfrm flipH="1">
            <a:off x="8824438" y="2314845"/>
            <a:ext cx="1165728" cy="675540"/>
          </a:xfrm>
          <a:prstGeom prst="straightConnector1">
            <a:avLst/>
          </a:prstGeom>
          <a:noFill/>
          <a:ln w="76200" cap="flat" cmpd="sng">
            <a:solidFill>
              <a:srgbClr val="000000"/>
            </a:solidFill>
            <a:prstDash val="solid"/>
            <a:round/>
            <a:headEnd type="triangle" w="med" len="med"/>
            <a:tailEnd type="none" w="sm" len="sm"/>
          </a:ln>
        </p:spPr>
      </p:cxnSp>
      <p:sp>
        <p:nvSpPr>
          <p:cNvPr id="575" name="Google Shape;575;p26"/>
          <p:cNvSpPr txBox="1"/>
          <p:nvPr/>
        </p:nvSpPr>
        <p:spPr>
          <a:xfrm>
            <a:off x="1134217" y="5438883"/>
            <a:ext cx="9715702"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ru-RU" sz="2200" b="0" i="0" u="none" strike="noStrike" cap="none" dirty="0">
                <a:solidFill>
                  <a:srgbClr val="000000"/>
                </a:solidFill>
                <a:latin typeface="+mn-lt"/>
                <a:ea typeface="Calibri"/>
                <a:cs typeface="Calibri"/>
                <a:sym typeface="Calibri"/>
              </a:rPr>
              <a:t>Консультант или медицинский работник контактирует с партнерами индекс-клиента, говорит о возможном риске инфицирования и предлагает услуги тестирования на ВИЧ.</a:t>
            </a:r>
            <a:endParaRPr sz="2200" b="1" i="0" u="none" strike="noStrike" cap="none" dirty="0">
              <a:solidFill>
                <a:srgbClr val="000000"/>
              </a:solidFill>
              <a:latin typeface="+mn-lt"/>
              <a:ea typeface="Calibri"/>
              <a:cs typeface="Calibri"/>
              <a:sym typeface="Calibri"/>
            </a:endParaRPr>
          </a:p>
        </p:txBody>
      </p:sp>
      <p:pic>
        <p:nvPicPr>
          <p:cNvPr id="576" name="Google Shape;576;p26"/>
          <p:cNvPicPr preferRelativeResize="0"/>
          <p:nvPr/>
        </p:nvPicPr>
        <p:blipFill rotWithShape="1">
          <a:blip r:embed="rId5">
            <a:alphaModFix/>
          </a:blip>
          <a:srcRect/>
          <a:stretch/>
        </p:blipFill>
        <p:spPr>
          <a:xfrm>
            <a:off x="3766913" y="1585825"/>
            <a:ext cx="976390" cy="3151447"/>
          </a:xfrm>
          <a:prstGeom prst="rect">
            <a:avLst/>
          </a:prstGeom>
          <a:noFill/>
          <a:ln>
            <a:noFill/>
          </a:ln>
        </p:spPr>
      </p:pic>
      <p:cxnSp>
        <p:nvCxnSpPr>
          <p:cNvPr id="577" name="Google Shape;577;p26"/>
          <p:cNvCxnSpPr/>
          <p:nvPr/>
        </p:nvCxnSpPr>
        <p:spPr>
          <a:xfrm rot="10800000">
            <a:off x="5087829" y="3036126"/>
            <a:ext cx="678268" cy="0"/>
          </a:xfrm>
          <a:prstGeom prst="straightConnector1">
            <a:avLst/>
          </a:prstGeom>
          <a:noFill/>
          <a:ln w="76200" cap="flat" cmpd="sng">
            <a:solidFill>
              <a:srgbClr val="000000"/>
            </a:solidFill>
            <a:prstDash val="solid"/>
            <a:round/>
            <a:headEnd type="triangle" w="med" len="med"/>
            <a:tailEnd type="none" w="sm" len="sm"/>
          </a:ln>
        </p:spPr>
      </p:cxnSp>
      <p:pic>
        <p:nvPicPr>
          <p:cNvPr id="578" name="Google Shape;578;p26"/>
          <p:cNvPicPr preferRelativeResize="0"/>
          <p:nvPr/>
        </p:nvPicPr>
        <p:blipFill rotWithShape="1">
          <a:blip r:embed="rId6">
            <a:alphaModFix/>
          </a:blip>
          <a:srcRect/>
          <a:stretch/>
        </p:blipFill>
        <p:spPr>
          <a:xfrm>
            <a:off x="4344895" y="1385825"/>
            <a:ext cx="1002458" cy="1002458"/>
          </a:xfrm>
          <a:prstGeom prst="rect">
            <a:avLst/>
          </a:prstGeom>
          <a:noFill/>
          <a:ln>
            <a:noFill/>
          </a:ln>
        </p:spPr>
      </p:pic>
      <p:grpSp>
        <p:nvGrpSpPr>
          <p:cNvPr id="17" name="Google Shape;557;p25">
            <a:extLst>
              <a:ext uri="{FF2B5EF4-FFF2-40B4-BE49-F238E27FC236}">
                <a16:creationId xmlns:a16="http://schemas.microsoft.com/office/drawing/2014/main" id="{097A217A-EBB0-4AAC-BDEE-ABAE596AE8B9}"/>
              </a:ext>
            </a:extLst>
          </p:cNvPr>
          <p:cNvGrpSpPr/>
          <p:nvPr/>
        </p:nvGrpSpPr>
        <p:grpSpPr>
          <a:xfrm>
            <a:off x="6096000" y="1554957"/>
            <a:ext cx="1606293" cy="3012128"/>
            <a:chOff x="3768595" y="1531147"/>
            <a:chExt cx="1606293" cy="3012128"/>
          </a:xfrm>
        </p:grpSpPr>
        <p:pic>
          <p:nvPicPr>
            <p:cNvPr id="18" name="Google Shape;558;p25" descr="A picture containing silhouette&#10;&#10;Description automatically generated">
              <a:extLst>
                <a:ext uri="{FF2B5EF4-FFF2-40B4-BE49-F238E27FC236}">
                  <a16:creationId xmlns:a16="http://schemas.microsoft.com/office/drawing/2014/main" id="{5BA4E459-6795-4750-9E4F-E28D86C46257}"/>
                </a:ext>
              </a:extLst>
            </p:cNvPr>
            <p:cNvPicPr preferRelativeResize="0"/>
            <p:nvPr/>
          </p:nvPicPr>
          <p:blipFill rotWithShape="1">
            <a:blip r:embed="rId7" cstate="email">
              <a:alphaModFix/>
              <a:extLst>
                <a:ext uri="{28A0092B-C50C-407E-A947-70E740481C1C}">
                  <a14:useLocalDpi xmlns:a14="http://schemas.microsoft.com/office/drawing/2010/main"/>
                </a:ext>
              </a:extLst>
            </a:blip>
            <a:srcRect l="1" r="77717"/>
            <a:stretch/>
          </p:blipFill>
          <p:spPr>
            <a:xfrm>
              <a:off x="4463519" y="1625271"/>
              <a:ext cx="911369" cy="2868559"/>
            </a:xfrm>
            <a:prstGeom prst="rect">
              <a:avLst/>
            </a:prstGeom>
            <a:noFill/>
            <a:ln>
              <a:noFill/>
            </a:ln>
          </p:spPr>
        </p:pic>
        <p:pic>
          <p:nvPicPr>
            <p:cNvPr id="19" name="Google Shape;559;p25" descr="A picture containing silhouette&#10;&#10;Description automatically generated">
              <a:extLst>
                <a:ext uri="{FF2B5EF4-FFF2-40B4-BE49-F238E27FC236}">
                  <a16:creationId xmlns:a16="http://schemas.microsoft.com/office/drawing/2014/main" id="{06EDECA4-40C5-4005-8306-581D53917B30}"/>
                </a:ext>
              </a:extLst>
            </p:cNvPr>
            <p:cNvPicPr preferRelativeResize="0"/>
            <p:nvPr/>
          </p:nvPicPr>
          <p:blipFill rotWithShape="1">
            <a:blip r:embed="rId7" cstate="email">
              <a:alphaModFix/>
              <a:extLst>
                <a:ext uri="{28A0092B-C50C-407E-A947-70E740481C1C}">
                  <a14:useLocalDpi xmlns:a14="http://schemas.microsoft.com/office/drawing/2010/main"/>
                </a:ext>
              </a:extLst>
            </a:blip>
            <a:srcRect l="60167" r="22713"/>
            <a:stretch/>
          </p:blipFill>
          <p:spPr>
            <a:xfrm>
              <a:off x="3768595" y="1531147"/>
              <a:ext cx="735218" cy="3012128"/>
            </a:xfrm>
            <a:prstGeom prst="rect">
              <a:avLst/>
            </a:prstGeom>
            <a:noFill/>
            <a:ln>
              <a:noFill/>
            </a:ln>
          </p:spPr>
        </p:pic>
      </p:grpSp>
      <p:pic>
        <p:nvPicPr>
          <p:cNvPr id="20" name="Picture 19" descr="A picture containing silhouette&#10;&#10;Description automatically generated">
            <a:extLst>
              <a:ext uri="{FF2B5EF4-FFF2-40B4-BE49-F238E27FC236}">
                <a16:creationId xmlns:a16="http://schemas.microsoft.com/office/drawing/2014/main" id="{B557596D-0E36-4D35-B11C-11CA884E5DA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474529" y="1907909"/>
            <a:ext cx="1168616" cy="2504978"/>
          </a:xfrm>
          <a:prstGeom prst="rect">
            <a:avLst/>
          </a:prstGeom>
        </p:spPr>
      </p:pic>
      <p:pic>
        <p:nvPicPr>
          <p:cNvPr id="21" name="Google Shape;561;p25">
            <a:extLst>
              <a:ext uri="{FF2B5EF4-FFF2-40B4-BE49-F238E27FC236}">
                <a16:creationId xmlns:a16="http://schemas.microsoft.com/office/drawing/2014/main" id="{B3534C26-DA9A-4D0A-BA37-A3ECA45AE57F}"/>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rot="2459969">
            <a:off x="9589835" y="1372406"/>
            <a:ext cx="1857757" cy="184276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27"/>
          <p:cNvSpPr txBox="1">
            <a:spLocks noGrp="1"/>
          </p:cNvSpPr>
          <p:nvPr>
            <p:ph type="title"/>
          </p:nvPr>
        </p:nvSpPr>
        <p:spPr>
          <a:xfrm>
            <a:off x="838200" y="588494"/>
            <a:ext cx="10515600" cy="800039"/>
          </a:xfrm>
          <a:noFill/>
          <a:ln>
            <a:noFill/>
          </a:ln>
        </p:spPr>
        <p:txBody>
          <a:bodyPr spcFirstLastPara="1" wrap="square" lIns="91425" tIns="45700" rIns="91425" bIns="45700" anchor="ctr" anchorCtr="0">
            <a:normAutofit/>
          </a:bodyPr>
          <a:lstStyle/>
          <a:p>
            <a:pPr lvl="0"/>
            <a:r>
              <a:rPr lang="ru-RU" dirty="0"/>
              <a:t>Индекс-тестирование</a:t>
            </a:r>
            <a:r>
              <a:rPr lang="en-US" dirty="0"/>
              <a:t>: </a:t>
            </a:r>
            <a:r>
              <a:rPr lang="ru-RU" b="0" i="1" dirty="0"/>
              <a:t>к</a:t>
            </a:r>
            <a:r>
              <a:rPr lang="ru-RU" dirty="0"/>
              <a:t>онтракт</a:t>
            </a:r>
            <a:endParaRPr lang="en-US" dirty="0"/>
          </a:p>
        </p:txBody>
      </p:sp>
      <p:pic>
        <p:nvPicPr>
          <p:cNvPr id="585" name="Google Shape;585;p27" descr="A picture containing silhouett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l="77527"/>
          <a:stretch/>
        </p:blipFill>
        <p:spPr>
          <a:xfrm>
            <a:off x="1489453" y="1318347"/>
            <a:ext cx="1009869" cy="3151446"/>
          </a:xfrm>
          <a:prstGeom prst="rect">
            <a:avLst/>
          </a:prstGeom>
          <a:noFill/>
          <a:ln>
            <a:noFill/>
          </a:ln>
        </p:spPr>
      </p:pic>
      <p:cxnSp>
        <p:nvCxnSpPr>
          <p:cNvPr id="587" name="Google Shape;587;p27"/>
          <p:cNvCxnSpPr/>
          <p:nvPr/>
        </p:nvCxnSpPr>
        <p:spPr>
          <a:xfrm flipH="1">
            <a:off x="2601662" y="3037211"/>
            <a:ext cx="3494338" cy="22410"/>
          </a:xfrm>
          <a:prstGeom prst="straightConnector1">
            <a:avLst/>
          </a:prstGeom>
          <a:noFill/>
          <a:ln w="76200" cap="flat" cmpd="sng">
            <a:solidFill>
              <a:srgbClr val="000000"/>
            </a:solidFill>
            <a:prstDash val="solid"/>
            <a:round/>
            <a:headEnd type="triangle" w="med" len="med"/>
            <a:tailEnd type="none" w="sm" len="sm"/>
          </a:ln>
        </p:spPr>
      </p:cxnSp>
      <p:pic>
        <p:nvPicPr>
          <p:cNvPr id="588" name="Google Shape;588;p27"/>
          <p:cNvPicPr preferRelativeResize="0"/>
          <p:nvPr/>
        </p:nvPicPr>
        <p:blipFill rotWithShape="1">
          <a:blip r:embed="rId4">
            <a:alphaModFix/>
          </a:blip>
          <a:srcRect/>
          <a:stretch/>
        </p:blipFill>
        <p:spPr>
          <a:xfrm>
            <a:off x="9751007" y="3004018"/>
            <a:ext cx="2286000" cy="1897310"/>
          </a:xfrm>
          <a:prstGeom prst="rect">
            <a:avLst/>
          </a:prstGeom>
          <a:noFill/>
          <a:ln>
            <a:noFill/>
          </a:ln>
        </p:spPr>
      </p:pic>
      <p:cxnSp>
        <p:nvCxnSpPr>
          <p:cNvPr id="589" name="Google Shape;589;p27"/>
          <p:cNvCxnSpPr>
            <a:stCxn id="588" idx="1"/>
          </p:cNvCxnSpPr>
          <p:nvPr/>
        </p:nvCxnSpPr>
        <p:spPr>
          <a:xfrm rot="10800000">
            <a:off x="8691707" y="3204473"/>
            <a:ext cx="1059300" cy="748200"/>
          </a:xfrm>
          <a:prstGeom prst="straightConnector1">
            <a:avLst/>
          </a:prstGeom>
          <a:noFill/>
          <a:ln w="76200" cap="flat" cmpd="sng">
            <a:solidFill>
              <a:srgbClr val="000000"/>
            </a:solidFill>
            <a:prstDash val="solid"/>
            <a:round/>
            <a:headEnd type="triangle" w="med" len="med"/>
            <a:tailEnd type="none" w="sm" len="sm"/>
          </a:ln>
        </p:spPr>
      </p:cxnSp>
      <p:cxnSp>
        <p:nvCxnSpPr>
          <p:cNvPr id="590" name="Google Shape;590;p27"/>
          <p:cNvCxnSpPr/>
          <p:nvPr/>
        </p:nvCxnSpPr>
        <p:spPr>
          <a:xfrm flipH="1">
            <a:off x="8689674" y="2365945"/>
            <a:ext cx="1165728" cy="675540"/>
          </a:xfrm>
          <a:prstGeom prst="straightConnector1">
            <a:avLst/>
          </a:prstGeom>
          <a:noFill/>
          <a:ln w="76200" cap="flat" cmpd="sng">
            <a:solidFill>
              <a:srgbClr val="000000"/>
            </a:solidFill>
            <a:prstDash val="solid"/>
            <a:round/>
            <a:headEnd type="triangle" w="med" len="med"/>
            <a:tailEnd type="none" w="sm" len="sm"/>
          </a:ln>
        </p:spPr>
      </p:cxnSp>
      <p:pic>
        <p:nvPicPr>
          <p:cNvPr id="592" name="Google Shape;592;p27"/>
          <p:cNvPicPr preferRelativeResize="0"/>
          <p:nvPr/>
        </p:nvPicPr>
        <p:blipFill rotWithShape="1">
          <a:blip r:embed="rId5">
            <a:alphaModFix/>
          </a:blip>
          <a:srcRect/>
          <a:stretch/>
        </p:blipFill>
        <p:spPr>
          <a:xfrm>
            <a:off x="403701" y="1632257"/>
            <a:ext cx="917772" cy="2962248"/>
          </a:xfrm>
          <a:prstGeom prst="rect">
            <a:avLst/>
          </a:prstGeom>
          <a:noFill/>
          <a:ln>
            <a:noFill/>
          </a:ln>
        </p:spPr>
      </p:pic>
      <p:sp>
        <p:nvSpPr>
          <p:cNvPr id="593" name="Google Shape;593;p27"/>
          <p:cNvSpPr txBox="1"/>
          <p:nvPr/>
        </p:nvSpPr>
        <p:spPr>
          <a:xfrm>
            <a:off x="1000516" y="4654044"/>
            <a:ext cx="10190967" cy="21236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ru-RU" sz="2200" b="0" i="0" u="none" strike="noStrike" cap="none" dirty="0">
                <a:solidFill>
                  <a:srgbClr val="000000"/>
                </a:solidFill>
                <a:latin typeface="+mn-lt"/>
                <a:ea typeface="Calibri"/>
                <a:cs typeface="Calibri"/>
                <a:sym typeface="Calibri"/>
              </a:rPr>
              <a:t>Индекс-клиент и консультант работают совместно по привлечению его партнеров.</a:t>
            </a:r>
            <a:br>
              <a:rPr lang="en-US" sz="2200" b="0" i="0" u="none" strike="noStrike" cap="none" dirty="0">
                <a:solidFill>
                  <a:srgbClr val="000000"/>
                </a:solidFill>
                <a:latin typeface="+mn-lt"/>
                <a:ea typeface="Calibri"/>
                <a:cs typeface="Calibri"/>
                <a:sym typeface="Calibri"/>
              </a:rPr>
            </a:br>
            <a:r>
              <a:rPr lang="ru-RU" sz="2200" b="0" i="0" u="none" strike="noStrike" cap="none" dirty="0">
                <a:solidFill>
                  <a:srgbClr val="000000"/>
                </a:solidFill>
                <a:latin typeface="+mn-lt"/>
                <a:ea typeface="Calibri"/>
                <a:cs typeface="Calibri"/>
                <a:sym typeface="Calibri"/>
              </a:rPr>
              <a:t>Обговаривается время (например 31 день), в течение которого индекс- клиент приведет партнера</a:t>
            </a:r>
            <a:r>
              <a:rPr lang="en-US" sz="2200" b="0" i="0" u="none" strike="noStrike" cap="none" dirty="0">
                <a:solidFill>
                  <a:srgbClr val="000000"/>
                </a:solidFill>
                <a:latin typeface="+mn-lt"/>
                <a:ea typeface="Calibri"/>
                <a:cs typeface="Calibri"/>
                <a:sym typeface="Calibri"/>
              </a:rPr>
              <a:t>.</a:t>
            </a:r>
            <a:r>
              <a:rPr lang="ru-RU" sz="2200" b="0" i="0" u="none" strike="noStrike" cap="none" dirty="0">
                <a:solidFill>
                  <a:srgbClr val="000000"/>
                </a:solidFill>
                <a:latin typeface="+mn-lt"/>
                <a:ea typeface="Calibri"/>
                <a:cs typeface="Calibri"/>
                <a:sym typeface="Calibri"/>
              </a:rPr>
              <a:t> Если этог</a:t>
            </a:r>
            <a:r>
              <a:rPr lang="ru-RU" sz="2200" dirty="0">
                <a:latin typeface="+mn-lt"/>
                <a:ea typeface="Calibri"/>
                <a:cs typeface="Calibri"/>
                <a:sym typeface="Calibri"/>
              </a:rPr>
              <a:t>о не происходит</a:t>
            </a:r>
            <a:r>
              <a:rPr lang="ru-RU" sz="2200" b="0" i="0" u="none" strike="noStrike" cap="none" dirty="0">
                <a:solidFill>
                  <a:srgbClr val="000000"/>
                </a:solidFill>
                <a:latin typeface="+mn-lt"/>
                <a:ea typeface="Calibri"/>
                <a:cs typeface="Calibri"/>
                <a:sym typeface="Calibri"/>
              </a:rPr>
              <a:t> по истечени</a:t>
            </a:r>
            <a:r>
              <a:rPr lang="ru-RU" sz="2200" b="1" i="1" u="none" strike="noStrike" cap="none" dirty="0">
                <a:solidFill>
                  <a:srgbClr val="000000"/>
                </a:solidFill>
                <a:latin typeface="+mn-lt"/>
                <a:ea typeface="Calibri"/>
                <a:cs typeface="Calibri"/>
                <a:sym typeface="Calibri"/>
              </a:rPr>
              <a:t>и</a:t>
            </a:r>
            <a:r>
              <a:rPr lang="ru-RU" sz="2200" b="0" i="0" u="none" strike="noStrike" cap="none" dirty="0">
                <a:solidFill>
                  <a:srgbClr val="000000"/>
                </a:solidFill>
                <a:latin typeface="+mn-lt"/>
                <a:ea typeface="Calibri"/>
                <a:cs typeface="Calibri"/>
                <a:sym typeface="Calibri"/>
              </a:rPr>
              <a:t> оговоренного срока, то консультант начинает контактировать с партнерами индекс-клиента самостоятельно.</a:t>
            </a:r>
            <a:endParaRPr sz="2200" b="1" i="0" u="none" strike="noStrike" cap="none" dirty="0">
              <a:solidFill>
                <a:srgbClr val="000000"/>
              </a:solidFill>
              <a:latin typeface="+mn-lt"/>
              <a:ea typeface="Calibri"/>
              <a:cs typeface="Calibri"/>
              <a:sym typeface="Calibri"/>
            </a:endParaRPr>
          </a:p>
        </p:txBody>
      </p:sp>
      <p:pic>
        <p:nvPicPr>
          <p:cNvPr id="594" name="Google Shape;594;p27"/>
          <p:cNvPicPr preferRelativeResize="0"/>
          <p:nvPr/>
        </p:nvPicPr>
        <p:blipFill rotWithShape="1">
          <a:blip r:embed="rId6">
            <a:alphaModFix/>
          </a:blip>
          <a:srcRect/>
          <a:stretch/>
        </p:blipFill>
        <p:spPr>
          <a:xfrm>
            <a:off x="1079361" y="1405051"/>
            <a:ext cx="733120" cy="733120"/>
          </a:xfrm>
          <a:prstGeom prst="rect">
            <a:avLst/>
          </a:prstGeom>
          <a:noFill/>
          <a:ln>
            <a:noFill/>
          </a:ln>
        </p:spPr>
      </p:pic>
      <p:pic>
        <p:nvPicPr>
          <p:cNvPr id="595" name="Google Shape;595;p27"/>
          <p:cNvPicPr preferRelativeResize="0"/>
          <p:nvPr/>
        </p:nvPicPr>
        <p:blipFill rotWithShape="1">
          <a:blip r:embed="rId7">
            <a:alphaModFix/>
          </a:blip>
          <a:srcRect/>
          <a:stretch/>
        </p:blipFill>
        <p:spPr>
          <a:xfrm>
            <a:off x="3854458" y="1632257"/>
            <a:ext cx="1110264" cy="1110264"/>
          </a:xfrm>
          <a:prstGeom prst="rect">
            <a:avLst/>
          </a:prstGeom>
          <a:noFill/>
          <a:ln>
            <a:noFill/>
          </a:ln>
        </p:spPr>
      </p:pic>
      <p:sp>
        <p:nvSpPr>
          <p:cNvPr id="596" name="Google Shape;596;p27"/>
          <p:cNvSpPr/>
          <p:nvPr/>
        </p:nvSpPr>
        <p:spPr>
          <a:xfrm rot="10800000" flipH="1">
            <a:off x="686928" y="3512663"/>
            <a:ext cx="5650173" cy="1065868"/>
          </a:xfrm>
          <a:prstGeom prst="arc">
            <a:avLst>
              <a:gd name="adj1" fmla="val 10905729"/>
              <a:gd name="adj2" fmla="val 21550658"/>
            </a:avLst>
          </a:prstGeom>
          <a:noFill/>
          <a:ln w="76200" cap="flat" cmpd="sng">
            <a:solidFill>
              <a:srgbClr val="000000"/>
            </a:solidFill>
            <a:prstDash val="solid"/>
            <a:miter lim="800000"/>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nvGrpSpPr>
          <p:cNvPr id="22" name="Google Shape;557;p25">
            <a:extLst>
              <a:ext uri="{FF2B5EF4-FFF2-40B4-BE49-F238E27FC236}">
                <a16:creationId xmlns:a16="http://schemas.microsoft.com/office/drawing/2014/main" id="{F2B62377-B62C-4DFA-A831-6B58B62E74BE}"/>
              </a:ext>
            </a:extLst>
          </p:cNvPr>
          <p:cNvGrpSpPr/>
          <p:nvPr/>
        </p:nvGrpSpPr>
        <p:grpSpPr>
          <a:xfrm>
            <a:off x="6096000" y="1554957"/>
            <a:ext cx="1606293" cy="3012128"/>
            <a:chOff x="3768595" y="1531147"/>
            <a:chExt cx="1606293" cy="3012128"/>
          </a:xfrm>
        </p:grpSpPr>
        <p:pic>
          <p:nvPicPr>
            <p:cNvPr id="23" name="Google Shape;558;p25" descr="A picture containing silhouette&#10;&#10;Description automatically generated">
              <a:extLst>
                <a:ext uri="{FF2B5EF4-FFF2-40B4-BE49-F238E27FC236}">
                  <a16:creationId xmlns:a16="http://schemas.microsoft.com/office/drawing/2014/main" id="{FDDD5A39-69EA-4CE3-95DE-64EDD851A116}"/>
                </a:ext>
              </a:extLst>
            </p:cNvPr>
            <p:cNvPicPr preferRelativeResize="0"/>
            <p:nvPr/>
          </p:nvPicPr>
          <p:blipFill rotWithShape="1">
            <a:blip r:embed="rId8" cstate="email">
              <a:alphaModFix/>
              <a:extLst>
                <a:ext uri="{28A0092B-C50C-407E-A947-70E740481C1C}">
                  <a14:useLocalDpi xmlns:a14="http://schemas.microsoft.com/office/drawing/2010/main"/>
                </a:ext>
              </a:extLst>
            </a:blip>
            <a:srcRect l="1" r="77717"/>
            <a:stretch/>
          </p:blipFill>
          <p:spPr>
            <a:xfrm>
              <a:off x="4463519" y="1625271"/>
              <a:ext cx="911369" cy="2868559"/>
            </a:xfrm>
            <a:prstGeom prst="rect">
              <a:avLst/>
            </a:prstGeom>
            <a:noFill/>
            <a:ln>
              <a:noFill/>
            </a:ln>
          </p:spPr>
        </p:pic>
        <p:pic>
          <p:nvPicPr>
            <p:cNvPr id="24" name="Google Shape;559;p25" descr="A picture containing silhouette&#10;&#10;Description automatically generated">
              <a:extLst>
                <a:ext uri="{FF2B5EF4-FFF2-40B4-BE49-F238E27FC236}">
                  <a16:creationId xmlns:a16="http://schemas.microsoft.com/office/drawing/2014/main" id="{FAD51114-D7D8-488F-A597-597F5EDB404F}"/>
                </a:ext>
              </a:extLst>
            </p:cNvPr>
            <p:cNvPicPr preferRelativeResize="0"/>
            <p:nvPr/>
          </p:nvPicPr>
          <p:blipFill rotWithShape="1">
            <a:blip r:embed="rId8" cstate="email">
              <a:alphaModFix/>
              <a:extLst>
                <a:ext uri="{28A0092B-C50C-407E-A947-70E740481C1C}">
                  <a14:useLocalDpi xmlns:a14="http://schemas.microsoft.com/office/drawing/2010/main"/>
                </a:ext>
              </a:extLst>
            </a:blip>
            <a:srcRect l="60167" r="22713"/>
            <a:stretch/>
          </p:blipFill>
          <p:spPr>
            <a:xfrm>
              <a:off x="3768595" y="1531147"/>
              <a:ext cx="735218" cy="3012128"/>
            </a:xfrm>
            <a:prstGeom prst="rect">
              <a:avLst/>
            </a:prstGeom>
            <a:noFill/>
            <a:ln>
              <a:noFill/>
            </a:ln>
          </p:spPr>
        </p:pic>
      </p:grpSp>
      <p:pic>
        <p:nvPicPr>
          <p:cNvPr id="25" name="Picture 24" descr="A picture containing silhouette&#10;&#10;Description automatically generated">
            <a:extLst>
              <a:ext uri="{FF2B5EF4-FFF2-40B4-BE49-F238E27FC236}">
                <a16:creationId xmlns:a16="http://schemas.microsoft.com/office/drawing/2014/main" id="{AB788A3B-E2DF-4F9D-A750-934F4250485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474529" y="1907909"/>
            <a:ext cx="1168616" cy="2504978"/>
          </a:xfrm>
          <a:prstGeom prst="rect">
            <a:avLst/>
          </a:prstGeom>
        </p:spPr>
      </p:pic>
      <p:pic>
        <p:nvPicPr>
          <p:cNvPr id="26" name="Google Shape;561;p25">
            <a:extLst>
              <a:ext uri="{FF2B5EF4-FFF2-40B4-BE49-F238E27FC236}">
                <a16:creationId xmlns:a16="http://schemas.microsoft.com/office/drawing/2014/main" id="{7A8A8701-6EBF-400E-9D0F-995B95F3132D}"/>
              </a:ext>
            </a:extLst>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rot="2459969">
            <a:off x="9328543" y="1594195"/>
            <a:ext cx="1857757" cy="184276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2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600"/>
              <a:buFont typeface="Calibri"/>
              <a:buNone/>
            </a:pPr>
            <a:r>
              <a:rPr lang="ru-RU" dirty="0"/>
              <a:t>Индекс-тестирование</a:t>
            </a:r>
            <a:r>
              <a:rPr lang="en-US" dirty="0"/>
              <a:t>: </a:t>
            </a:r>
            <a:r>
              <a:rPr lang="ru-RU" b="0" i="1" dirty="0"/>
              <a:t>с</a:t>
            </a:r>
            <a:r>
              <a:rPr lang="ru-RU" dirty="0"/>
              <a:t>овместный контакт</a:t>
            </a:r>
            <a:endParaRPr dirty="0"/>
          </a:p>
        </p:txBody>
      </p:sp>
      <p:pic>
        <p:nvPicPr>
          <p:cNvPr id="603" name="Google Shape;603;p28" descr="A picture containing silhouett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l="77527"/>
          <a:stretch/>
        </p:blipFill>
        <p:spPr>
          <a:xfrm>
            <a:off x="1544924" y="1320962"/>
            <a:ext cx="1009869" cy="3151446"/>
          </a:xfrm>
          <a:prstGeom prst="rect">
            <a:avLst/>
          </a:prstGeom>
          <a:noFill/>
          <a:ln>
            <a:noFill/>
          </a:ln>
        </p:spPr>
      </p:pic>
      <p:pic>
        <p:nvPicPr>
          <p:cNvPr id="604" name="Google Shape;604;p28"/>
          <p:cNvPicPr preferRelativeResize="0"/>
          <p:nvPr/>
        </p:nvPicPr>
        <p:blipFill rotWithShape="1">
          <a:blip r:embed="rId4">
            <a:alphaModFix/>
          </a:blip>
          <a:srcRect/>
          <a:stretch/>
        </p:blipFill>
        <p:spPr>
          <a:xfrm>
            <a:off x="9487983" y="2859101"/>
            <a:ext cx="2286000" cy="1897310"/>
          </a:xfrm>
          <a:prstGeom prst="rect">
            <a:avLst/>
          </a:prstGeom>
          <a:noFill/>
          <a:ln>
            <a:noFill/>
          </a:ln>
        </p:spPr>
      </p:pic>
      <p:cxnSp>
        <p:nvCxnSpPr>
          <p:cNvPr id="605" name="Google Shape;605;p28"/>
          <p:cNvCxnSpPr/>
          <p:nvPr/>
        </p:nvCxnSpPr>
        <p:spPr>
          <a:xfrm rot="10800000">
            <a:off x="8319545" y="3059550"/>
            <a:ext cx="1059256" cy="748206"/>
          </a:xfrm>
          <a:prstGeom prst="straightConnector1">
            <a:avLst/>
          </a:prstGeom>
          <a:noFill/>
          <a:ln w="76200" cap="flat" cmpd="sng">
            <a:solidFill>
              <a:srgbClr val="000000"/>
            </a:solidFill>
            <a:prstDash val="solid"/>
            <a:round/>
            <a:headEnd type="triangle" w="med" len="med"/>
            <a:tailEnd type="none" w="sm" len="sm"/>
          </a:ln>
        </p:spPr>
      </p:cxnSp>
      <p:cxnSp>
        <p:nvCxnSpPr>
          <p:cNvPr id="606" name="Google Shape;606;p28"/>
          <p:cNvCxnSpPr/>
          <p:nvPr/>
        </p:nvCxnSpPr>
        <p:spPr>
          <a:xfrm flipH="1">
            <a:off x="8322484" y="2304212"/>
            <a:ext cx="1165728" cy="675540"/>
          </a:xfrm>
          <a:prstGeom prst="straightConnector1">
            <a:avLst/>
          </a:prstGeom>
          <a:noFill/>
          <a:ln w="76200" cap="flat" cmpd="sng">
            <a:solidFill>
              <a:srgbClr val="000000"/>
            </a:solidFill>
            <a:prstDash val="solid"/>
            <a:round/>
            <a:headEnd type="triangle" w="med" len="med"/>
            <a:tailEnd type="none" w="sm" len="sm"/>
          </a:ln>
        </p:spPr>
      </p:cxnSp>
      <p:pic>
        <p:nvPicPr>
          <p:cNvPr id="607" name="Google Shape;607;p28"/>
          <p:cNvPicPr preferRelativeResize="0"/>
          <p:nvPr/>
        </p:nvPicPr>
        <p:blipFill rotWithShape="1">
          <a:blip r:embed="rId5">
            <a:alphaModFix/>
          </a:blip>
          <a:srcRect/>
          <a:stretch/>
        </p:blipFill>
        <p:spPr>
          <a:xfrm>
            <a:off x="669526" y="1632257"/>
            <a:ext cx="917772" cy="2962248"/>
          </a:xfrm>
          <a:prstGeom prst="rect">
            <a:avLst/>
          </a:prstGeom>
          <a:noFill/>
          <a:ln>
            <a:noFill/>
          </a:ln>
        </p:spPr>
      </p:pic>
      <p:sp>
        <p:nvSpPr>
          <p:cNvPr id="608" name="Google Shape;608;p28"/>
          <p:cNvSpPr txBox="1"/>
          <p:nvPr/>
        </p:nvSpPr>
        <p:spPr>
          <a:xfrm>
            <a:off x="838200" y="5027297"/>
            <a:ext cx="10340057"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ru-RU" sz="2400" b="0" i="0" u="none" strike="noStrike" cap="none" dirty="0">
                <a:solidFill>
                  <a:srgbClr val="000000"/>
                </a:solidFill>
                <a:latin typeface="+mn-lt"/>
                <a:ea typeface="Calibri"/>
                <a:cs typeface="Calibri"/>
                <a:sym typeface="Calibri"/>
              </a:rPr>
              <a:t>Консультант находится рядом с индекс-клиентом и поддерживает его во время раскрытия ВИЧ-статуса, либо обеспечивает безопасное пространство для тестирования обоих людей (индекс-клиент и его партнер).</a:t>
            </a:r>
            <a:endParaRPr sz="2400" b="1" i="0" u="none" strike="noStrike" cap="none" dirty="0">
              <a:solidFill>
                <a:srgbClr val="000000"/>
              </a:solidFill>
              <a:latin typeface="+mn-lt"/>
              <a:ea typeface="Calibri"/>
              <a:cs typeface="Calibri"/>
              <a:sym typeface="Calibri"/>
            </a:endParaRPr>
          </a:p>
        </p:txBody>
      </p:sp>
      <p:pic>
        <p:nvPicPr>
          <p:cNvPr id="609" name="Google Shape;609;p28"/>
          <p:cNvPicPr preferRelativeResize="0"/>
          <p:nvPr/>
        </p:nvPicPr>
        <p:blipFill rotWithShape="1">
          <a:blip r:embed="rId6">
            <a:alphaModFix/>
          </a:blip>
          <a:srcRect/>
          <a:stretch/>
        </p:blipFill>
        <p:spPr>
          <a:xfrm flipH="1">
            <a:off x="4350128" y="1829995"/>
            <a:ext cx="1934296" cy="3212576"/>
          </a:xfrm>
          <a:prstGeom prst="rect">
            <a:avLst/>
          </a:prstGeom>
          <a:noFill/>
          <a:ln>
            <a:noFill/>
          </a:ln>
        </p:spPr>
      </p:pic>
      <p:pic>
        <p:nvPicPr>
          <p:cNvPr id="610" name="Google Shape;610;p28"/>
          <p:cNvPicPr preferRelativeResize="0"/>
          <p:nvPr/>
        </p:nvPicPr>
        <p:blipFill rotWithShape="1">
          <a:blip r:embed="rId7">
            <a:alphaModFix/>
          </a:blip>
          <a:srcRect/>
          <a:stretch/>
        </p:blipFill>
        <p:spPr>
          <a:xfrm flipH="1">
            <a:off x="5839360" y="977535"/>
            <a:ext cx="1059257" cy="4318000"/>
          </a:xfrm>
          <a:prstGeom prst="rect">
            <a:avLst/>
          </a:prstGeom>
          <a:noFill/>
          <a:ln>
            <a:noFill/>
          </a:ln>
        </p:spPr>
      </p:pic>
      <p:pic>
        <p:nvPicPr>
          <p:cNvPr id="611" name="Google Shape;611;p28"/>
          <p:cNvPicPr preferRelativeResize="0"/>
          <p:nvPr/>
        </p:nvPicPr>
        <p:blipFill rotWithShape="1">
          <a:blip r:embed="rId8">
            <a:alphaModFix/>
          </a:blip>
          <a:srcRect/>
          <a:stretch/>
        </p:blipFill>
        <p:spPr>
          <a:xfrm flipH="1">
            <a:off x="6418421" y="928260"/>
            <a:ext cx="1709745" cy="4318000"/>
          </a:xfrm>
          <a:prstGeom prst="rect">
            <a:avLst/>
          </a:prstGeom>
          <a:noFill/>
          <a:ln>
            <a:noFill/>
          </a:ln>
        </p:spPr>
      </p:pic>
      <p:cxnSp>
        <p:nvCxnSpPr>
          <p:cNvPr id="612" name="Google Shape;612;p28"/>
          <p:cNvCxnSpPr/>
          <p:nvPr/>
        </p:nvCxnSpPr>
        <p:spPr>
          <a:xfrm flipH="1">
            <a:off x="2690134" y="3065436"/>
            <a:ext cx="1479781" cy="9490"/>
          </a:xfrm>
          <a:prstGeom prst="straightConnector1">
            <a:avLst/>
          </a:prstGeom>
          <a:noFill/>
          <a:ln w="76200" cap="flat" cmpd="sng">
            <a:solidFill>
              <a:srgbClr val="000000"/>
            </a:solidFill>
            <a:prstDash val="solid"/>
            <a:round/>
            <a:headEnd type="triangle" w="med" len="med"/>
            <a:tailEnd type="none" w="sm" len="sm"/>
          </a:ln>
        </p:spPr>
      </p:cxnSp>
      <p:pic>
        <p:nvPicPr>
          <p:cNvPr id="15" name="Google Shape;561;p25">
            <a:extLst>
              <a:ext uri="{FF2B5EF4-FFF2-40B4-BE49-F238E27FC236}">
                <a16:creationId xmlns:a16="http://schemas.microsoft.com/office/drawing/2014/main" id="{FE79C4F8-C32A-42C3-A9E9-17C4526F1807}"/>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rot="2459969">
            <a:off x="9173998" y="1393462"/>
            <a:ext cx="1857757" cy="184276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29"/>
          <p:cNvSpPr txBox="1">
            <a:spLocks noGrp="1"/>
          </p:cNvSpPr>
          <p:nvPr>
            <p:ph type="body" idx="1"/>
          </p:nvPr>
        </p:nvSpPr>
        <p:spPr>
          <a:xfrm>
            <a:off x="806303" y="1413430"/>
            <a:ext cx="9113874" cy="4932362"/>
          </a:xfrm>
          <a:noFill/>
          <a:ln>
            <a:noFill/>
          </a:ln>
        </p:spPr>
        <p:txBody>
          <a:bodyPr spcFirstLastPara="1" wrap="square" lIns="91425" tIns="45700" rIns="91425" bIns="45700" anchor="t" anchorCtr="0">
            <a:normAutofit/>
          </a:bodyPr>
          <a:lstStyle/>
          <a:p>
            <a:pPr marL="50800" lvl="0" indent="0">
              <a:buNone/>
            </a:pPr>
            <a:r>
              <a:rPr lang="ru-RU" b="1" dirty="0">
                <a:solidFill>
                  <a:schemeClr val="accent1"/>
                </a:solidFill>
              </a:rPr>
              <a:t>Важные соображения </a:t>
            </a:r>
            <a:endParaRPr lang="en-US" b="1" dirty="0">
              <a:solidFill>
                <a:schemeClr val="accent1"/>
              </a:solidFill>
            </a:endParaRPr>
          </a:p>
          <a:p>
            <a:pPr lvl="0"/>
            <a:r>
              <a:rPr lang="ru-RU" dirty="0"/>
              <a:t>Предлагайте услугу индекс-тестирования регулярно</a:t>
            </a:r>
            <a:r>
              <a:rPr lang="en-US" dirty="0"/>
              <a:t>:</a:t>
            </a:r>
          </a:p>
          <a:p>
            <a:pPr lvl="1"/>
            <a:r>
              <a:rPr lang="ru-RU" dirty="0"/>
              <a:t>ЛЖВ, не получающим лечения</a:t>
            </a:r>
            <a:endParaRPr lang="en-US" dirty="0"/>
          </a:p>
          <a:p>
            <a:pPr lvl="1"/>
            <a:r>
              <a:rPr lang="ru-RU" dirty="0"/>
              <a:t>ЛЖВ с неподавленной вирусной нагрузкой </a:t>
            </a:r>
            <a:endParaRPr lang="en-US" dirty="0"/>
          </a:p>
          <a:p>
            <a:pPr lvl="0"/>
            <a:r>
              <a:rPr lang="ru-RU" dirty="0"/>
              <a:t>Оценивайте безопасность клиента, его готовность и согласие </a:t>
            </a:r>
          </a:p>
          <a:p>
            <a:pPr lvl="0"/>
            <a:r>
              <a:rPr lang="ru-RU" dirty="0"/>
              <a:t>Убедитесь в наличии необходимых услуг для клиента, его партнеров и детей</a:t>
            </a:r>
            <a:endParaRPr lang="en-US" dirty="0"/>
          </a:p>
        </p:txBody>
      </p:sp>
      <p:sp>
        <p:nvSpPr>
          <p:cNvPr id="620" name="Google Shape;620;p29"/>
          <p:cNvSpPr txBox="1"/>
          <p:nvPr/>
        </p:nvSpPr>
        <p:spPr>
          <a:xfrm>
            <a:off x="235034" y="179728"/>
            <a:ext cx="3282845" cy="948888"/>
          </a:xfrm>
          <a:prstGeom prst="rect">
            <a:avLst/>
          </a:prstGeom>
          <a:noFill/>
          <a:ln>
            <a:noFill/>
          </a:ln>
        </p:spPr>
        <p:txBody>
          <a:bodyPr spcFirstLastPara="1" wrap="square" lIns="91425" tIns="45700" rIns="91425" bIns="45700" anchor="t" anchorCtr="0">
            <a:normAutofit fontScale="92500" lnSpcReduction="10000"/>
          </a:bodyPr>
          <a:lstStyle/>
          <a:p>
            <a:pPr marL="233363" lvl="0" indent="-233363">
              <a:lnSpc>
                <a:spcPct val="90000"/>
              </a:lnSpc>
              <a:buClr>
                <a:schemeClr val="accent6"/>
              </a:buClr>
              <a:buSzPts val="2000"/>
              <a:buFont typeface="Arial"/>
              <a:buNone/>
            </a:pPr>
            <a:r>
              <a:rPr lang="en-US" sz="1800" b="1" dirty="0">
                <a:solidFill>
                  <a:schemeClr val="tx1">
                    <a:lumMod val="50000"/>
                    <a:lumOff val="50000"/>
                  </a:schemeClr>
                </a:solidFill>
                <a:latin typeface="+mj-lt"/>
                <a:cs typeface="Calibri"/>
                <a:sym typeface="Calibri"/>
              </a:rPr>
              <a:t>8. </a:t>
            </a:r>
            <a:r>
              <a:rPr lang="ru-RU" sz="1800" b="1" dirty="0">
                <a:solidFill>
                  <a:schemeClr val="tx1">
                    <a:lumMod val="50000"/>
                    <a:lumOff val="50000"/>
                  </a:schemeClr>
                </a:solidFill>
                <a:latin typeface="+mj-lt"/>
                <a:cs typeface="Calibri"/>
                <a:sym typeface="Calibri"/>
              </a:rPr>
              <a:t>Фиксируйте работу по привлечению партнеров и детей и результаты тестирования</a:t>
            </a:r>
            <a:endParaRPr sz="1800" b="1" dirty="0">
              <a:solidFill>
                <a:schemeClr val="tx1">
                  <a:lumMod val="50000"/>
                  <a:lumOff val="50000"/>
                </a:schemeClr>
              </a:solidFill>
              <a:latin typeface="+mj-lt"/>
              <a:cs typeface="Calibri"/>
              <a:sym typeface="Calibri"/>
            </a:endParaRPr>
          </a:p>
        </p:txBody>
      </p:sp>
      <p:sp>
        <p:nvSpPr>
          <p:cNvPr id="621" name="Google Shape;621;p29"/>
          <p:cNvSpPr txBox="1"/>
          <p:nvPr/>
        </p:nvSpPr>
        <p:spPr>
          <a:xfrm>
            <a:off x="3606730" y="164447"/>
            <a:ext cx="3772272" cy="875534"/>
          </a:xfrm>
          <a:prstGeom prst="rect">
            <a:avLst/>
          </a:prstGeom>
          <a:noFill/>
          <a:ln>
            <a:noFill/>
          </a:ln>
        </p:spPr>
        <p:txBody>
          <a:bodyPr spcFirstLastPara="1" wrap="square" lIns="91425" tIns="45700" rIns="91425" bIns="45700" anchor="t" anchorCtr="0">
            <a:normAutofit/>
          </a:bodyPr>
          <a:lstStyle/>
          <a:p>
            <a:pPr marL="233363" lvl="0" indent="-233363">
              <a:lnSpc>
                <a:spcPct val="90000"/>
              </a:lnSpc>
              <a:buClr>
                <a:schemeClr val="accent6"/>
              </a:buClr>
              <a:buSzPts val="2000"/>
              <a:buFont typeface="Arial"/>
              <a:buNone/>
            </a:pPr>
            <a:r>
              <a:rPr lang="en-US" sz="1800" b="1" dirty="0">
                <a:solidFill>
                  <a:schemeClr val="tx1">
                    <a:lumMod val="50000"/>
                    <a:lumOff val="50000"/>
                  </a:schemeClr>
                </a:solidFill>
                <a:latin typeface="+mj-lt"/>
                <a:cs typeface="Calibri"/>
                <a:sym typeface="Calibri"/>
              </a:rPr>
              <a:t>9.	</a:t>
            </a:r>
            <a:r>
              <a:rPr lang="ru-RU" sz="1800" b="1" dirty="0">
                <a:solidFill>
                  <a:schemeClr val="tx1">
                    <a:lumMod val="50000"/>
                    <a:lumOff val="50000"/>
                  </a:schemeClr>
                </a:solidFill>
                <a:latin typeface="+mj-lt"/>
                <a:cs typeface="Calibri"/>
                <a:sym typeface="Calibri"/>
              </a:rPr>
              <a:t>Предлагайте необходимые услуги на основании результатов тестирования</a:t>
            </a:r>
            <a:endParaRPr sz="1800" b="1" dirty="0">
              <a:solidFill>
                <a:schemeClr val="tx1">
                  <a:lumMod val="50000"/>
                  <a:lumOff val="50000"/>
                </a:schemeClr>
              </a:solidFill>
              <a:latin typeface="+mj-lt"/>
              <a:cs typeface="Calibri"/>
            </a:endParaRPr>
          </a:p>
        </p:txBody>
      </p:sp>
      <p:cxnSp>
        <p:nvCxnSpPr>
          <p:cNvPr id="622" name="Google Shape;622;p29"/>
          <p:cNvCxnSpPr/>
          <p:nvPr/>
        </p:nvCxnSpPr>
        <p:spPr>
          <a:xfrm rot="10800000">
            <a:off x="3068290" y="329839"/>
            <a:ext cx="449589" cy="0"/>
          </a:xfrm>
          <a:prstGeom prst="straightConnector1">
            <a:avLst/>
          </a:prstGeom>
          <a:noFill/>
          <a:ln w="76200" cap="flat" cmpd="sng">
            <a:solidFill>
              <a:srgbClr val="000000"/>
            </a:solidFill>
            <a:prstDash val="solid"/>
            <a:round/>
            <a:headEnd type="triangle" w="med" len="med"/>
            <a:tailEnd type="none" w="sm" len="sm"/>
          </a:ln>
        </p:spPr>
      </p:cxnSp>
      <p:cxnSp>
        <p:nvCxnSpPr>
          <p:cNvPr id="623" name="Google Shape;623;p29"/>
          <p:cNvCxnSpPr/>
          <p:nvPr/>
        </p:nvCxnSpPr>
        <p:spPr>
          <a:xfrm>
            <a:off x="0" y="1082529"/>
            <a:ext cx="12192000" cy="0"/>
          </a:xfrm>
          <a:prstGeom prst="straightConnector1">
            <a:avLst/>
          </a:prstGeom>
          <a:noFill/>
          <a:ln w="9525" cap="flat" cmpd="sng">
            <a:solidFill>
              <a:schemeClr val="accent1"/>
            </a:solidFill>
            <a:prstDash val="solid"/>
            <a:miter lim="800000"/>
            <a:headEnd type="none" w="sm" len="sm"/>
            <a:tailEnd type="none" w="sm" len="sm"/>
          </a:ln>
        </p:spPr>
      </p:cxnSp>
      <p:sp>
        <p:nvSpPr>
          <p:cNvPr id="624" name="Google Shape;624;p29"/>
          <p:cNvSpPr txBox="1"/>
          <p:nvPr/>
        </p:nvSpPr>
        <p:spPr>
          <a:xfrm>
            <a:off x="7962223" y="193936"/>
            <a:ext cx="3850549" cy="934680"/>
          </a:xfrm>
          <a:prstGeom prst="rect">
            <a:avLst/>
          </a:prstGeom>
          <a:noFill/>
          <a:ln>
            <a:noFill/>
          </a:ln>
        </p:spPr>
        <p:txBody>
          <a:bodyPr spcFirstLastPara="1" wrap="square" lIns="91425" tIns="45700" rIns="91425" bIns="45700" anchor="t" anchorCtr="0">
            <a:normAutofit fontScale="92500" lnSpcReduction="10000"/>
          </a:bodyPr>
          <a:lstStyle/>
          <a:p>
            <a:pPr marL="339725" lvl="0" indent="-339725">
              <a:lnSpc>
                <a:spcPct val="90000"/>
              </a:lnSpc>
              <a:buClr>
                <a:schemeClr val="accent6"/>
              </a:buClr>
              <a:buSzPts val="2000"/>
              <a:buFont typeface="Arial"/>
              <a:buNone/>
            </a:pPr>
            <a:r>
              <a:rPr lang="en-US" sz="1800" b="1" dirty="0">
                <a:solidFill>
                  <a:schemeClr val="tx1">
                    <a:lumMod val="50000"/>
                    <a:lumOff val="50000"/>
                  </a:schemeClr>
                </a:solidFill>
                <a:latin typeface="+mj-lt"/>
                <a:cs typeface="Calibri"/>
                <a:sym typeface="Calibri"/>
              </a:rPr>
              <a:t>10.	</a:t>
            </a:r>
            <a:r>
              <a:rPr lang="ru-RU" sz="1800" b="1" dirty="0">
                <a:solidFill>
                  <a:schemeClr val="tx1">
                    <a:lumMod val="50000"/>
                    <a:lumOff val="50000"/>
                  </a:schemeClr>
                </a:solidFill>
                <a:latin typeface="+mj-lt"/>
                <a:cs typeface="Calibri"/>
                <a:sym typeface="Calibri"/>
              </a:rPr>
              <a:t>Поддерживайте связь с клиентом для отслеживания возможных неблагоприятных последствий</a:t>
            </a:r>
            <a:endParaRPr sz="1800" b="1" dirty="0">
              <a:solidFill>
                <a:schemeClr val="tx1">
                  <a:lumMod val="50000"/>
                  <a:lumOff val="50000"/>
                </a:schemeClr>
              </a:solidFill>
              <a:latin typeface="+mj-lt"/>
              <a:cs typeface="Calibri"/>
            </a:endParaRPr>
          </a:p>
        </p:txBody>
      </p:sp>
      <p:cxnSp>
        <p:nvCxnSpPr>
          <p:cNvPr id="625" name="Google Shape;625;p29"/>
          <p:cNvCxnSpPr/>
          <p:nvPr/>
        </p:nvCxnSpPr>
        <p:spPr>
          <a:xfrm rot="10800000">
            <a:off x="7343822" y="333184"/>
            <a:ext cx="449589" cy="0"/>
          </a:xfrm>
          <a:prstGeom prst="straightConnector1">
            <a:avLst/>
          </a:prstGeom>
          <a:noFill/>
          <a:ln w="76200" cap="flat" cmpd="sng">
            <a:solidFill>
              <a:srgbClr val="000000"/>
            </a:solidFill>
            <a:prstDash val="solid"/>
            <a:round/>
            <a:headEnd type="triangle" w="med" len="med"/>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 name="Picture 2" descr="People rowing a scull boat">
            <a:extLst>
              <a:ext uri="{FF2B5EF4-FFF2-40B4-BE49-F238E27FC236}">
                <a16:creationId xmlns:a16="http://schemas.microsoft.com/office/drawing/2014/main" id="{AC6B360D-16B9-477F-8B1C-B0F0353200C0}"/>
              </a:ext>
            </a:extLst>
          </p:cNvPr>
          <p:cNvPicPr>
            <a:picLocks noGrp="1" noChangeAspect="1"/>
          </p:cNvPicPr>
          <p:nvPr>
            <p:ph type="pic" idx="2"/>
          </p:nvPr>
        </p:nvPicPr>
        <p:blipFill rotWithShape="1">
          <a:blip r:embed="rId3"/>
          <a:srcRect t="12213" b="12213"/>
          <a:stretch/>
        </p:blipFill>
        <p:spPr/>
      </p:pic>
      <p:sp>
        <p:nvSpPr>
          <p:cNvPr id="257" name="Google Shape;257;p3"/>
          <p:cNvSpPr txBox="1">
            <a:spLocks noGrp="1"/>
          </p:cNvSpPr>
          <p:nvPr>
            <p:ph type="title"/>
          </p:nvPr>
        </p:nvSpPr>
        <p:spPr>
          <a:xfrm>
            <a:off x="1366897" y="4752477"/>
            <a:ext cx="9817601" cy="1325563"/>
          </a:xfrm>
          <a:noFill/>
          <a:ln>
            <a:noFill/>
          </a:ln>
        </p:spPr>
        <p:txBody>
          <a:bodyPr spcFirstLastPara="1" wrap="square" lIns="91425" tIns="45700" rIns="91425" bIns="45700" anchor="ctr" anchorCtr="0">
            <a:normAutofit/>
          </a:bodyPr>
          <a:lstStyle/>
          <a:p>
            <a:pPr lvl="0"/>
            <a:r>
              <a:rPr lang="en-US" dirty="0"/>
              <a:t>С</a:t>
            </a:r>
            <a:r>
              <a:rPr lang="x-none" dirty="0"/>
              <a:t>ессия </a:t>
            </a:r>
            <a:r>
              <a:rPr lang="en-US" dirty="0"/>
              <a:t>1. </a:t>
            </a:r>
            <a:r>
              <a:rPr lang="x-none" dirty="0"/>
              <a:t>Ознакомление с тренингом</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2" name="Picture 3" descr="A picture of a rope with a reef knot on a white background">
            <a:extLst>
              <a:ext uri="{FF2B5EF4-FFF2-40B4-BE49-F238E27FC236}">
                <a16:creationId xmlns:a16="http://schemas.microsoft.com/office/drawing/2014/main" id="{4D34B325-DA45-4889-A6DF-70B373547BAE}"/>
              </a:ext>
            </a:extLst>
          </p:cNvPr>
          <p:cNvPicPr>
            <a:picLocks noGrp="1" noChangeAspect="1"/>
          </p:cNvPicPr>
          <p:nvPr>
            <p:ph type="pic" idx="2"/>
          </p:nvPr>
        </p:nvPicPr>
        <p:blipFill rotWithShape="1">
          <a:blip r:embed="rId3"/>
          <a:srcRect t="12236" b="12236"/>
          <a:stretch/>
        </p:blipFill>
        <p:spPr/>
      </p:pic>
      <p:sp>
        <p:nvSpPr>
          <p:cNvPr id="632" name="Google Shape;632;p30"/>
          <p:cNvSpPr txBox="1">
            <a:spLocks noGrp="1"/>
          </p:cNvSpPr>
          <p:nvPr>
            <p:ph type="title"/>
          </p:nvPr>
        </p:nvSpPr>
        <p:spPr>
          <a:xfrm>
            <a:off x="1397893" y="4938456"/>
            <a:ext cx="9817601" cy="1325563"/>
          </a:xfrm>
          <a:noFill/>
          <a:ln>
            <a:noFill/>
          </a:ln>
        </p:spPr>
        <p:txBody>
          <a:bodyPr spcFirstLastPara="1" wrap="square" lIns="91425" tIns="45700" rIns="91425" bIns="45700" anchor="ctr" anchorCtr="0">
            <a:normAutofit fontScale="90000"/>
          </a:bodyPr>
          <a:lstStyle/>
          <a:p>
            <a:pPr lvl="0"/>
            <a:r>
              <a:rPr lang="ru-RU" dirty="0"/>
              <a:t>Сессия</a:t>
            </a:r>
            <a:r>
              <a:rPr lang="en-US" dirty="0"/>
              <a:t> 5. </a:t>
            </a:r>
            <a:r>
              <a:rPr lang="ru-RU" dirty="0"/>
              <a:t>Минимальные стандарты для безопасного и этичного индексного тестирования</a:t>
            </a:r>
            <a:br>
              <a:rPr lang="en-US" dirty="0"/>
            </a:br>
            <a:br>
              <a:rPr lang="en-US" dirty="0"/>
            </a:br>
            <a:r>
              <a:rPr lang="ru-RU" dirty="0"/>
              <a:t>Обеспечение безопасной среды для индексного тестирования</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31"/>
          <p:cNvSpPr txBox="1">
            <a:spLocks noGrp="1"/>
          </p:cNvSpPr>
          <p:nvPr>
            <p:ph type="title"/>
          </p:nvPr>
        </p:nvSpPr>
        <p:spPr>
          <a:xfrm>
            <a:off x="838200" y="588494"/>
            <a:ext cx="10515600" cy="800039"/>
          </a:xfrm>
          <a:noFill/>
          <a:ln>
            <a:noFill/>
          </a:ln>
        </p:spPr>
        <p:txBody>
          <a:bodyPr spcFirstLastPara="1" wrap="square" lIns="91425" tIns="45700" rIns="91425" bIns="45700" anchor="ctr" anchorCtr="0">
            <a:normAutofit/>
          </a:bodyPr>
          <a:lstStyle/>
          <a:p>
            <a:pPr lvl="0"/>
            <a:r>
              <a:rPr lang="ru-RU" dirty="0">
                <a:sym typeface="Calibri"/>
              </a:rPr>
              <a:t>Правда или </a:t>
            </a:r>
            <a:r>
              <a:rPr lang="ru-RU" b="0" i="1" dirty="0">
                <a:sym typeface="Calibri"/>
              </a:rPr>
              <a:t>л</a:t>
            </a:r>
            <a:r>
              <a:rPr lang="ru-RU" dirty="0">
                <a:sym typeface="Calibri"/>
              </a:rPr>
              <a:t>ожь</a:t>
            </a:r>
            <a:r>
              <a:rPr lang="en-US" dirty="0">
                <a:sym typeface="Calibri"/>
              </a:rPr>
              <a:t>?</a:t>
            </a:r>
            <a:endParaRPr lang="en-US" dirty="0"/>
          </a:p>
        </p:txBody>
      </p:sp>
      <p:sp>
        <p:nvSpPr>
          <p:cNvPr id="639" name="Google Shape;639;p31"/>
          <p:cNvSpPr txBox="1">
            <a:spLocks noGrp="1"/>
          </p:cNvSpPr>
          <p:nvPr>
            <p:ph type="body" idx="1"/>
          </p:nvPr>
        </p:nvSpPr>
        <p:spPr>
          <a:xfrm>
            <a:off x="838200" y="1337144"/>
            <a:ext cx="10145233" cy="4932362"/>
          </a:xfrm>
          <a:noFill/>
          <a:ln>
            <a:noFill/>
          </a:ln>
        </p:spPr>
        <p:txBody>
          <a:bodyPr spcFirstLastPara="1" wrap="square" lIns="91425" tIns="45700" rIns="91425" bIns="45700" anchor="t" anchorCtr="0">
            <a:noAutofit/>
          </a:bodyPr>
          <a:lstStyle/>
          <a:p>
            <a:pPr marL="565150" indent="-514350">
              <a:buFont typeface="+mj-lt"/>
              <a:buAutoNum type="arabicParenR"/>
            </a:pPr>
            <a:r>
              <a:rPr lang="ru-RU" sz="2300" dirty="0">
                <a:sym typeface="Calibri"/>
              </a:rPr>
              <a:t>Люди из ключевых групп населения </a:t>
            </a:r>
            <a:br>
              <a:rPr lang="ru-RU" sz="2300" dirty="0">
                <a:sym typeface="Calibri"/>
              </a:rPr>
            </a:br>
            <a:r>
              <a:rPr lang="ru-RU" sz="2300" dirty="0">
                <a:sym typeface="Calibri"/>
              </a:rPr>
              <a:t>подвержены такому же риску насилия,</a:t>
            </a:r>
            <a:br>
              <a:rPr lang="ru-RU" sz="2300" dirty="0">
                <a:sym typeface="Calibri"/>
              </a:rPr>
            </a:br>
            <a:r>
              <a:rPr lang="ru-RU" sz="2300" dirty="0">
                <a:sym typeface="Calibri"/>
              </a:rPr>
              <a:t>как и любой другой человек. </a:t>
            </a:r>
            <a:endParaRPr lang="en-US" sz="2300" dirty="0"/>
          </a:p>
          <a:p>
            <a:pPr marL="565150" lvl="0" indent="-514350">
              <a:buFont typeface="+mj-lt"/>
              <a:buAutoNum type="arabicParenR"/>
            </a:pPr>
            <a:r>
              <a:rPr lang="ru-RU" sz="2300" dirty="0">
                <a:sym typeface="Calibri"/>
              </a:rPr>
              <a:t>Можно сказать сексуальному партнеру вашего индекс-клиента о риске инфицирования ВИЧ без получения информированного согласия от индекс-клиента в том случае, когда вы не ссылаетесь на него и не упоминаете его имя. </a:t>
            </a:r>
          </a:p>
          <a:p>
            <a:pPr marL="565150" lvl="0" indent="-514350">
              <a:buFont typeface="+mj-lt"/>
              <a:buAutoNum type="arabicParenR"/>
            </a:pPr>
            <a:r>
              <a:rPr lang="ru-RU" sz="2300" dirty="0">
                <a:sym typeface="Calibri"/>
              </a:rPr>
              <a:t>Рассказывать об индексном тестировании можно во время аутрич-выходов и </a:t>
            </a:r>
            <a:r>
              <a:rPr lang="ru-RU" sz="2300" b="1" i="1" dirty="0">
                <a:sym typeface="Calibri"/>
              </a:rPr>
              <a:t>в ходе </a:t>
            </a:r>
            <a:r>
              <a:rPr lang="ru-RU" sz="2300" dirty="0" err="1">
                <a:sym typeface="Calibri"/>
              </a:rPr>
              <a:t>дотестового</a:t>
            </a:r>
            <a:r>
              <a:rPr lang="ru-RU" sz="2300" dirty="0">
                <a:sym typeface="Calibri"/>
              </a:rPr>
              <a:t> консультирования.</a:t>
            </a:r>
          </a:p>
          <a:p>
            <a:pPr marL="565150" lvl="0" indent="-514350">
              <a:buFont typeface="+mj-lt"/>
              <a:buAutoNum type="arabicParenR"/>
            </a:pPr>
            <a:r>
              <a:rPr lang="ru-RU" sz="2300" dirty="0">
                <a:sym typeface="Calibri"/>
              </a:rPr>
              <a:t>Индекс-клиент обязан привлечь к тестированию своих партнеров. </a:t>
            </a:r>
          </a:p>
          <a:p>
            <a:pPr marL="565150" lvl="0" indent="-514350">
              <a:buFont typeface="+mj-lt"/>
              <a:buAutoNum type="arabicParenR"/>
            </a:pPr>
            <a:r>
              <a:rPr lang="ru-RU" sz="2300" dirty="0">
                <a:sym typeface="Calibri"/>
              </a:rPr>
              <a:t>Индекс-клиент должен быть уведомлен о результате тестирования его партнеров.</a:t>
            </a:r>
            <a:endParaRPr lang="en-US" sz="2300" dirty="0"/>
          </a:p>
        </p:txBody>
      </p:sp>
      <p:pic>
        <p:nvPicPr>
          <p:cNvPr id="640" name="Google Shape;640;p3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027336" y="419100"/>
            <a:ext cx="4448593" cy="20756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32" descr="A close up of a devic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t="21198" b="15164"/>
          <a:stretch/>
        </p:blipFill>
        <p:spPr>
          <a:xfrm>
            <a:off x="710904" y="3428999"/>
            <a:ext cx="4218754" cy="2684721"/>
          </a:xfrm>
          <a:prstGeom prst="rect">
            <a:avLst/>
          </a:prstGeom>
          <a:noFill/>
          <a:ln>
            <a:noFill/>
          </a:ln>
        </p:spPr>
      </p:pic>
      <p:sp>
        <p:nvSpPr>
          <p:cNvPr id="2" name="Title 1">
            <a:extLst>
              <a:ext uri="{FF2B5EF4-FFF2-40B4-BE49-F238E27FC236}">
                <a16:creationId xmlns:a16="http://schemas.microsoft.com/office/drawing/2014/main" id="{7C992DDF-58D0-4696-9DC8-6DA6F444C8EB}"/>
              </a:ext>
            </a:extLst>
          </p:cNvPr>
          <p:cNvSpPr>
            <a:spLocks noGrp="1"/>
          </p:cNvSpPr>
          <p:nvPr>
            <p:ph type="title"/>
          </p:nvPr>
        </p:nvSpPr>
        <p:spPr>
          <a:xfrm>
            <a:off x="710904" y="588963"/>
            <a:ext cx="11481096" cy="800100"/>
          </a:xfrm>
        </p:spPr>
        <p:txBody>
          <a:bodyPr>
            <a:normAutofit fontScale="90000"/>
          </a:bodyPr>
          <a:lstStyle/>
          <a:p>
            <a:r>
              <a:rPr lang="x-none" dirty="0">
                <a:sym typeface="Calibri"/>
              </a:rPr>
              <a:t>Упражнение</a:t>
            </a:r>
            <a:r>
              <a:rPr lang="en-US" dirty="0">
                <a:sym typeface="Calibri"/>
              </a:rPr>
              <a:t>: </a:t>
            </a:r>
            <a:r>
              <a:rPr lang="x-none" dirty="0">
                <a:sym typeface="Calibri"/>
              </a:rPr>
              <a:t>аспекты работы среди </a:t>
            </a:r>
            <a:r>
              <a:rPr lang="x-none">
                <a:sym typeface="Calibri"/>
              </a:rPr>
              <a:t>ключевых групп</a:t>
            </a:r>
            <a:endParaRPr lang="en-US" dirty="0"/>
          </a:p>
        </p:txBody>
      </p:sp>
      <p:sp>
        <p:nvSpPr>
          <p:cNvPr id="3" name="Text Placeholder 2">
            <a:extLst>
              <a:ext uri="{FF2B5EF4-FFF2-40B4-BE49-F238E27FC236}">
                <a16:creationId xmlns:a16="http://schemas.microsoft.com/office/drawing/2014/main" id="{B4A03F0F-EC21-42D5-9709-96B5A81107E6}"/>
              </a:ext>
            </a:extLst>
          </p:cNvPr>
          <p:cNvSpPr>
            <a:spLocks noGrp="1"/>
          </p:cNvSpPr>
          <p:nvPr>
            <p:ph type="body" idx="1"/>
          </p:nvPr>
        </p:nvSpPr>
        <p:spPr>
          <a:xfrm>
            <a:off x="4422564" y="1389063"/>
            <a:ext cx="7236036" cy="4932362"/>
          </a:xfrm>
        </p:spPr>
        <p:txBody>
          <a:bodyPr/>
          <a:lstStyle/>
          <a:p>
            <a:pPr lvl="0"/>
            <a:r>
              <a:rPr lang="x-none" sz="2000" dirty="0">
                <a:sym typeface="Calibri"/>
              </a:rPr>
              <a:t>Поделите участников на 5 групп</a:t>
            </a:r>
            <a:endParaRPr lang="en-US" sz="2000" dirty="0"/>
          </a:p>
          <a:p>
            <a:pPr lvl="0"/>
            <a:r>
              <a:rPr lang="x-none" sz="2000">
                <a:sym typeface="Calibri"/>
              </a:rPr>
              <a:t>Каждая групп</a:t>
            </a:r>
            <a:r>
              <a:rPr lang="ru-RU" sz="2000" b="1" i="1" dirty="0">
                <a:sym typeface="Calibri"/>
              </a:rPr>
              <a:t>а</a:t>
            </a:r>
            <a:r>
              <a:rPr lang="x-none" sz="2000">
                <a:sym typeface="Calibri"/>
              </a:rPr>
              <a:t> </a:t>
            </a:r>
            <a:r>
              <a:rPr lang="x-none" sz="2000" dirty="0">
                <a:sym typeface="Calibri"/>
              </a:rPr>
              <a:t>выбирает себе </a:t>
            </a:r>
            <a:r>
              <a:rPr lang="x-none" sz="2000" dirty="0" err="1">
                <a:sym typeface="Calibri"/>
              </a:rPr>
              <a:t>фасилитатора</a:t>
            </a:r>
            <a:r>
              <a:rPr lang="x-none" sz="2000" dirty="0">
                <a:sym typeface="Calibri"/>
              </a:rPr>
              <a:t> </a:t>
            </a:r>
          </a:p>
          <a:p>
            <a:pPr lvl="0"/>
            <a:r>
              <a:rPr lang="x-none" sz="2000" dirty="0">
                <a:sym typeface="Calibri"/>
              </a:rPr>
              <a:t>Обсудите и запишите на </a:t>
            </a:r>
            <a:r>
              <a:rPr lang="x-none" sz="2000" dirty="0" err="1">
                <a:sym typeface="Calibri"/>
              </a:rPr>
              <a:t>флипчарте</a:t>
            </a:r>
            <a:r>
              <a:rPr lang="en-US" sz="2000" dirty="0">
                <a:sym typeface="Calibri"/>
              </a:rPr>
              <a:t>:</a:t>
            </a:r>
            <a:endParaRPr lang="en-US" sz="2000" dirty="0"/>
          </a:p>
          <a:p>
            <a:pPr lvl="1"/>
            <a:r>
              <a:rPr lang="x-none" sz="2000" dirty="0">
                <a:sym typeface="Calibri"/>
              </a:rPr>
              <a:t>Какие особенности работы среди ключевых групп могут помочь нам достичь целей по тестированию</a:t>
            </a:r>
            <a:r>
              <a:rPr lang="en-US" sz="2000" dirty="0">
                <a:sym typeface="Calibri"/>
              </a:rPr>
              <a:t>?</a:t>
            </a:r>
            <a:endParaRPr lang="en-US" sz="2000" dirty="0"/>
          </a:p>
          <a:p>
            <a:pPr lvl="1"/>
            <a:r>
              <a:rPr lang="x-none" sz="2000" dirty="0">
                <a:sym typeface="Calibri"/>
              </a:rPr>
              <a:t>А какие могут препятствовать успеху программы</a:t>
            </a:r>
            <a:r>
              <a:rPr lang="en-US" sz="2000" dirty="0">
                <a:sym typeface="Calibri"/>
              </a:rPr>
              <a:t>?</a:t>
            </a:r>
            <a:endParaRPr lang="en-US" sz="2000" dirty="0"/>
          </a:p>
          <a:p>
            <a:pPr lvl="1"/>
            <a:r>
              <a:rPr lang="x-none" sz="2000" dirty="0">
                <a:sym typeface="Calibri"/>
              </a:rPr>
              <a:t>Какие трудности могут быть и как </a:t>
            </a:r>
            <a:r>
              <a:rPr lang="x-none" sz="2000">
                <a:sym typeface="Calibri"/>
              </a:rPr>
              <a:t>их преодолеть</a:t>
            </a:r>
            <a:r>
              <a:rPr lang="ru-RU" sz="2000" dirty="0">
                <a:sym typeface="Calibri"/>
              </a:rPr>
              <a:t> </a:t>
            </a:r>
            <a:r>
              <a:rPr lang="x-none" sz="2000">
                <a:sym typeface="Calibri"/>
              </a:rPr>
              <a:t> </a:t>
            </a:r>
            <a:r>
              <a:rPr lang="x-none" sz="2000" dirty="0">
                <a:sym typeface="Calibri"/>
              </a:rPr>
              <a:t>либо избежать</a:t>
            </a:r>
            <a:r>
              <a:rPr lang="en-US" sz="2000" dirty="0">
                <a:sym typeface="Calibri"/>
              </a:rPr>
              <a:t>?</a:t>
            </a:r>
            <a:endParaRPr lang="en-US" sz="2000" dirty="0"/>
          </a:p>
          <a:p>
            <a:pPr lvl="0"/>
            <a:r>
              <a:rPr lang="x-none" sz="2000" dirty="0">
                <a:sym typeface="Calibri"/>
              </a:rPr>
              <a:t>5 минут на каждой станции, дальше группы меняются станциями и продолжают работу </a:t>
            </a:r>
          </a:p>
          <a:p>
            <a:pPr lvl="0"/>
            <a:r>
              <a:rPr lang="x-none" sz="2000" dirty="0">
                <a:sym typeface="Calibri"/>
              </a:rPr>
              <a:t>Группа может </a:t>
            </a:r>
            <a:r>
              <a:rPr lang="x-none" sz="2000">
                <a:sym typeface="Calibri"/>
              </a:rPr>
              <a:t>добавлять сво</a:t>
            </a:r>
            <a:r>
              <a:rPr lang="ru-RU" sz="2000" b="1" i="1" dirty="0">
                <a:sym typeface="Calibri"/>
              </a:rPr>
              <a:t>и</a:t>
            </a:r>
            <a:r>
              <a:rPr lang="ru-RU" sz="2000" dirty="0">
                <a:sym typeface="Calibri"/>
              </a:rPr>
              <a:t> </a:t>
            </a:r>
            <a:r>
              <a:rPr lang="ru-RU" sz="2000" b="1" i="1" dirty="0">
                <a:sym typeface="Calibri"/>
              </a:rPr>
              <a:t>соображения</a:t>
            </a:r>
            <a:r>
              <a:rPr lang="x-none" sz="2000">
                <a:sym typeface="Calibri"/>
              </a:rPr>
              <a:t> </a:t>
            </a:r>
            <a:r>
              <a:rPr lang="x-none" sz="2000" dirty="0">
                <a:sym typeface="Calibri"/>
              </a:rPr>
              <a:t>к наработкам </a:t>
            </a:r>
            <a:r>
              <a:rPr lang="x-none" sz="2000">
                <a:sym typeface="Calibri"/>
              </a:rPr>
              <a:t>предыдущих </a:t>
            </a:r>
            <a:r>
              <a:rPr lang="ru-RU" sz="2000" b="1" i="1" dirty="0">
                <a:sym typeface="Calibri"/>
              </a:rPr>
              <a:t>участников</a:t>
            </a:r>
            <a:r>
              <a:rPr lang="x-none" sz="2000">
                <a:sym typeface="Calibri"/>
              </a:rPr>
              <a:t>. </a:t>
            </a:r>
            <a:r>
              <a:rPr lang="ru-RU" sz="2000" b="1" i="1" dirty="0">
                <a:sym typeface="Calibri"/>
              </a:rPr>
              <a:t>Она может</a:t>
            </a:r>
            <a:r>
              <a:rPr lang="x-none" sz="2000" b="1" i="1">
                <a:sym typeface="Calibri"/>
              </a:rPr>
              <a:t> </a:t>
            </a:r>
            <a:r>
              <a:rPr lang="x-none" sz="2000" dirty="0">
                <a:sym typeface="Calibri"/>
              </a:rPr>
              <a:t>соглашаться или не соглашаться </a:t>
            </a:r>
            <a:r>
              <a:rPr lang="x-none" sz="2000">
                <a:sym typeface="Calibri"/>
              </a:rPr>
              <a:t>с </a:t>
            </a:r>
            <a:r>
              <a:rPr lang="ru-RU" sz="2000" dirty="0">
                <a:sym typeface="Calibri"/>
              </a:rPr>
              <a:t>членами </a:t>
            </a:r>
            <a:r>
              <a:rPr lang="ru-RU" sz="2000" b="1" i="1" dirty="0">
                <a:sym typeface="Calibri"/>
              </a:rPr>
              <a:t>других</a:t>
            </a:r>
            <a:r>
              <a:rPr lang="ru-RU" sz="2000" dirty="0">
                <a:sym typeface="Calibri"/>
              </a:rPr>
              <a:t> </a:t>
            </a:r>
            <a:r>
              <a:rPr lang="x-none" sz="2000">
                <a:sym typeface="Calibri"/>
              </a:rPr>
              <a:t> </a:t>
            </a:r>
            <a:r>
              <a:rPr lang="ru-RU" sz="2000" dirty="0">
                <a:sym typeface="Calibri"/>
              </a:rPr>
              <a:t>групп</a:t>
            </a:r>
            <a:endParaRPr lang="en-US" sz="2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653"/>
        <p:cNvGrpSpPr/>
        <p:nvPr/>
      </p:nvGrpSpPr>
      <p:grpSpPr>
        <a:xfrm>
          <a:off x="0" y="0"/>
          <a:ext cx="0" cy="0"/>
          <a:chOff x="0" y="0"/>
          <a:chExt cx="0" cy="0"/>
        </a:xfrm>
      </p:grpSpPr>
      <p:pic>
        <p:nvPicPr>
          <p:cNvPr id="654" name="Google Shape;654;p33"/>
          <p:cNvPicPr preferRelativeResize="0"/>
          <p:nvPr/>
        </p:nvPicPr>
        <p:blipFill rotWithShape="1">
          <a:blip r:embed="rId3">
            <a:alphaModFix/>
          </a:blip>
          <a:srcRect/>
          <a:stretch/>
        </p:blipFill>
        <p:spPr>
          <a:xfrm>
            <a:off x="4993116" y="84407"/>
            <a:ext cx="6841944" cy="4950143"/>
          </a:xfrm>
          <a:prstGeom prst="rect">
            <a:avLst/>
          </a:prstGeom>
          <a:noFill/>
          <a:ln>
            <a:noFill/>
          </a:ln>
        </p:spPr>
      </p:pic>
      <p:sp>
        <p:nvSpPr>
          <p:cNvPr id="655" name="Google Shape;655;p33"/>
          <p:cNvSpPr txBox="1">
            <a:spLocks noGrp="1"/>
          </p:cNvSpPr>
          <p:nvPr>
            <p:ph type="title"/>
          </p:nvPr>
        </p:nvSpPr>
        <p:spPr>
          <a:noFill/>
          <a:ln>
            <a:noFill/>
          </a:ln>
        </p:spPr>
        <p:txBody>
          <a:bodyPr spcFirstLastPara="1" wrap="square" lIns="91425" tIns="45700" rIns="91425" bIns="45700" anchor="ctr" anchorCtr="0">
            <a:normAutofit/>
          </a:bodyPr>
          <a:lstStyle/>
          <a:p>
            <a:pPr lvl="0"/>
            <a:r>
              <a:rPr lang="x-none"/>
              <a:t>Потенциальные преимущества</a:t>
            </a:r>
            <a:endParaRPr lang="en-US" dirty="0"/>
          </a:p>
        </p:txBody>
      </p:sp>
      <p:sp>
        <p:nvSpPr>
          <p:cNvPr id="656" name="Google Shape;656;p33"/>
          <p:cNvSpPr txBox="1">
            <a:spLocks noGrp="1"/>
          </p:cNvSpPr>
          <p:nvPr>
            <p:ph type="body" idx="1"/>
          </p:nvPr>
        </p:nvSpPr>
        <p:spPr>
          <a:xfrm>
            <a:off x="838200" y="1546910"/>
            <a:ext cx="8671560" cy="4950143"/>
          </a:xfrm>
          <a:noFill/>
          <a:ln>
            <a:noFill/>
          </a:ln>
        </p:spPr>
        <p:txBody>
          <a:bodyPr spcFirstLastPara="1" wrap="square" lIns="91425" tIns="45700" rIns="91425" bIns="45700" anchor="t" anchorCtr="0">
            <a:noAutofit/>
          </a:bodyPr>
          <a:lstStyle/>
          <a:p>
            <a:pPr lvl="0"/>
            <a:r>
              <a:rPr lang="x-none" sz="2400" dirty="0">
                <a:sym typeface="Calibri"/>
              </a:rPr>
              <a:t>Увеличение числа партнеров ЛЖВ, прошедших тестирование на ВИЧ </a:t>
            </a:r>
            <a:endParaRPr lang="en-US" sz="2400" dirty="0"/>
          </a:p>
          <a:p>
            <a:pPr lvl="0"/>
            <a:r>
              <a:rPr lang="x-none" sz="2400" b="1" dirty="0">
                <a:solidFill>
                  <a:srgbClr val="76B531"/>
                </a:solidFill>
                <a:sym typeface="Calibri"/>
              </a:rPr>
              <a:t>Увеличение числа выявленных случаев ВИЧ </a:t>
            </a:r>
            <a:r>
              <a:rPr lang="en-US" sz="2400" b="1" dirty="0">
                <a:sym typeface="Calibri"/>
              </a:rPr>
              <a:t> </a:t>
            </a:r>
            <a:endParaRPr lang="en-US" sz="2400" b="1" dirty="0"/>
          </a:p>
          <a:p>
            <a:pPr lvl="0"/>
            <a:r>
              <a:rPr lang="x-none" sz="2400" dirty="0">
                <a:sym typeface="Calibri"/>
              </a:rPr>
              <a:t>Ранняя диагностика ВИЧ</a:t>
            </a:r>
            <a:endParaRPr lang="en-US" sz="2400" dirty="0"/>
          </a:p>
          <a:p>
            <a:pPr lvl="0"/>
            <a:r>
              <a:rPr lang="x-none" sz="2400" dirty="0">
                <a:sym typeface="Calibri"/>
              </a:rPr>
              <a:t>Улучшение работы по подключению ЛЖВ к лечению </a:t>
            </a:r>
          </a:p>
          <a:p>
            <a:pPr lvl="0"/>
            <a:r>
              <a:rPr lang="x-none" sz="2400" dirty="0">
                <a:sym typeface="Calibri"/>
              </a:rPr>
              <a:t>Содействие более безопасному раскрытию статуса и подключение к </a:t>
            </a:r>
            <a:r>
              <a:rPr lang="x-none" sz="2400">
                <a:sym typeface="Calibri"/>
              </a:rPr>
              <a:t>сервисам людей, сообщивши</a:t>
            </a:r>
            <a:r>
              <a:rPr lang="ru-RU" sz="2400" b="1" i="1" dirty="0">
                <a:sym typeface="Calibri"/>
              </a:rPr>
              <a:t>х</a:t>
            </a:r>
            <a:r>
              <a:rPr lang="x-none" sz="2400">
                <a:sym typeface="Calibri"/>
              </a:rPr>
              <a:t> </a:t>
            </a:r>
            <a:r>
              <a:rPr lang="x-none" sz="2400" dirty="0">
                <a:sym typeface="Calibri"/>
              </a:rPr>
              <a:t>о насилии </a:t>
            </a:r>
          </a:p>
          <a:p>
            <a:pPr lvl="0"/>
            <a:r>
              <a:rPr lang="x-none" sz="2400" dirty="0">
                <a:sym typeface="Calibri"/>
              </a:rPr>
              <a:t>Снижение передачи ВИЧ среди </a:t>
            </a:r>
            <a:r>
              <a:rPr lang="x-none" sz="2400" dirty="0" err="1">
                <a:sym typeface="Calibri"/>
              </a:rPr>
              <a:t>серодискордантных</a:t>
            </a:r>
            <a:r>
              <a:rPr lang="x-none" sz="2400" dirty="0">
                <a:sym typeface="Calibri"/>
              </a:rPr>
              <a:t> пар</a:t>
            </a:r>
            <a:endParaRPr lang="en-US" sz="2400" dirty="0"/>
          </a:p>
          <a:p>
            <a:pPr lvl="0"/>
            <a:r>
              <a:rPr lang="x-none" sz="2400" dirty="0">
                <a:sym typeface="Calibri"/>
              </a:rPr>
              <a:t>Профилактические услуги для партнеров ЛЖВ</a:t>
            </a:r>
            <a:endParaRPr lang="en-US" sz="2400" dirty="0"/>
          </a:p>
        </p:txBody>
      </p:sp>
      <p:sp>
        <p:nvSpPr>
          <p:cNvPr id="7" name="Google Shape;52;p105">
            <a:extLst>
              <a:ext uri="{FF2B5EF4-FFF2-40B4-BE49-F238E27FC236}">
                <a16:creationId xmlns:a16="http://schemas.microsoft.com/office/drawing/2014/main" id="{9BD4727D-C104-4330-BDF6-F026C32787C3}"/>
              </a:ext>
            </a:extLst>
          </p:cNvPr>
          <p:cNvSpPr/>
          <p:nvPr/>
        </p:nvSpPr>
        <p:spPr>
          <a:xfrm>
            <a:off x="0" y="6790531"/>
            <a:ext cx="12192000" cy="69448"/>
          </a:xfrm>
          <a:prstGeom prst="rect">
            <a:avLst/>
          </a:prstGeom>
          <a:solidFill>
            <a:srgbClr val="E734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5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5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661"/>
        <p:cNvGrpSpPr/>
        <p:nvPr/>
      </p:nvGrpSpPr>
      <p:grpSpPr>
        <a:xfrm>
          <a:off x="0" y="0"/>
          <a:ext cx="0" cy="0"/>
          <a:chOff x="0" y="0"/>
          <a:chExt cx="0" cy="0"/>
        </a:xfrm>
      </p:grpSpPr>
      <p:sp>
        <p:nvSpPr>
          <p:cNvPr id="662" name="Google Shape;662;p34"/>
          <p:cNvSpPr txBox="1">
            <a:spLocks noGrp="1"/>
          </p:cNvSpPr>
          <p:nvPr>
            <p:ph type="title"/>
          </p:nvPr>
        </p:nvSpPr>
        <p:spPr>
          <a:xfrm>
            <a:off x="838200" y="588494"/>
            <a:ext cx="10515600" cy="800039"/>
          </a:xfrm>
          <a:noFill/>
          <a:ln>
            <a:noFill/>
          </a:ln>
        </p:spPr>
        <p:txBody>
          <a:bodyPr spcFirstLastPara="1" wrap="square" lIns="91425" tIns="45700" rIns="91425" bIns="45700" anchor="b" anchorCtr="0">
            <a:normAutofit/>
          </a:bodyPr>
          <a:lstStyle/>
          <a:p>
            <a:pPr lvl="0"/>
            <a:r>
              <a:rPr lang="x-none" dirty="0">
                <a:sym typeface="Calibri"/>
              </a:rPr>
              <a:t>Потенциальные трудности и риски</a:t>
            </a:r>
            <a:r>
              <a:rPr lang="en-US" dirty="0">
                <a:sym typeface="Calibri"/>
              </a:rPr>
              <a:t>	</a:t>
            </a:r>
            <a:endParaRPr lang="en-US" dirty="0"/>
          </a:p>
        </p:txBody>
      </p:sp>
      <p:sp>
        <p:nvSpPr>
          <p:cNvPr id="663" name="Google Shape;663;p34"/>
          <p:cNvSpPr txBox="1">
            <a:spLocks noGrp="1"/>
          </p:cNvSpPr>
          <p:nvPr>
            <p:ph type="body" idx="1"/>
          </p:nvPr>
        </p:nvSpPr>
        <p:spPr>
          <a:xfrm>
            <a:off x="4425974" y="1388533"/>
            <a:ext cx="7503752" cy="5161761"/>
          </a:xfrm>
          <a:noFill/>
          <a:ln>
            <a:noFill/>
          </a:ln>
        </p:spPr>
        <p:txBody>
          <a:bodyPr spcFirstLastPara="1" wrap="square" lIns="91425" tIns="45700" rIns="91425" bIns="45700" anchor="t" anchorCtr="0">
            <a:normAutofit lnSpcReduction="10000"/>
          </a:bodyPr>
          <a:lstStyle/>
          <a:p>
            <a:pPr marL="50800" lvl="0" indent="0">
              <a:buNone/>
            </a:pPr>
            <a:r>
              <a:rPr lang="ru-RU" dirty="0">
                <a:sym typeface="Calibri"/>
              </a:rPr>
              <a:t>Л</a:t>
            </a:r>
            <a:r>
              <a:rPr lang="x-none" dirty="0" err="1">
                <a:sym typeface="Calibri"/>
              </a:rPr>
              <a:t>юбая</a:t>
            </a:r>
            <a:r>
              <a:rPr lang="x-none" dirty="0">
                <a:sym typeface="Calibri"/>
              </a:rPr>
              <a:t> программа по ВИЧ сопряжена с </a:t>
            </a:r>
            <a:r>
              <a:rPr lang="x-none">
                <a:sym typeface="Calibri"/>
              </a:rPr>
              <a:t>определенными рисками</a:t>
            </a:r>
            <a:r>
              <a:rPr lang="ru-RU" b="1" i="1" dirty="0">
                <a:sym typeface="Calibri"/>
              </a:rPr>
              <a:t>:</a:t>
            </a:r>
            <a:endParaRPr lang="en-US" b="1" i="1" dirty="0"/>
          </a:p>
          <a:p>
            <a:pPr lvl="0"/>
            <a:r>
              <a:rPr lang="ru-RU" b="1" i="1" dirty="0">
                <a:sym typeface="Calibri"/>
              </a:rPr>
              <a:t>н</a:t>
            </a:r>
            <a:r>
              <a:rPr lang="x-none">
                <a:sym typeface="Calibri"/>
              </a:rPr>
              <a:t>асилие</a:t>
            </a:r>
            <a:endParaRPr lang="en-US" dirty="0"/>
          </a:p>
          <a:p>
            <a:pPr lvl="0"/>
            <a:r>
              <a:rPr lang="ru-RU" b="1" i="1" dirty="0">
                <a:sym typeface="Calibri"/>
              </a:rPr>
              <a:t>о</a:t>
            </a:r>
            <a:r>
              <a:rPr lang="x-none">
                <a:sym typeface="Calibri"/>
              </a:rPr>
              <a:t>трицание</a:t>
            </a:r>
            <a:endParaRPr lang="en-US" dirty="0"/>
          </a:p>
          <a:p>
            <a:pPr lvl="0"/>
            <a:r>
              <a:rPr lang="ru-RU" b="1" i="1" dirty="0">
                <a:sym typeface="Calibri"/>
              </a:rPr>
              <a:t>к</a:t>
            </a:r>
            <a:r>
              <a:rPr lang="x-none">
                <a:sym typeface="Calibri"/>
              </a:rPr>
              <a:t>риминализация</a:t>
            </a:r>
            <a:endParaRPr lang="en-US" dirty="0">
              <a:sym typeface="Calibri"/>
            </a:endParaRPr>
          </a:p>
          <a:p>
            <a:pPr lvl="0"/>
            <a:r>
              <a:rPr lang="ru-RU" b="1" i="1" dirty="0">
                <a:sym typeface="Calibri"/>
              </a:rPr>
              <a:t>н</a:t>
            </a:r>
            <a:r>
              <a:rPr lang="x-none">
                <a:sym typeface="Calibri"/>
              </a:rPr>
              <a:t>епреднамеренное </a:t>
            </a:r>
            <a:r>
              <a:rPr lang="x-none" dirty="0">
                <a:sym typeface="Calibri"/>
              </a:rPr>
              <a:t>раскрытие статуса</a:t>
            </a:r>
            <a:endParaRPr lang="en-US" dirty="0"/>
          </a:p>
          <a:p>
            <a:pPr lvl="0"/>
            <a:r>
              <a:rPr lang="ru-RU" b="1" i="1" dirty="0">
                <a:sym typeface="Calibri"/>
              </a:rPr>
              <a:t>у</a:t>
            </a:r>
            <a:r>
              <a:rPr lang="x-none">
                <a:sym typeface="Calibri"/>
              </a:rPr>
              <a:t>течка </a:t>
            </a:r>
            <a:r>
              <a:rPr lang="x-none" dirty="0">
                <a:sym typeface="Calibri"/>
              </a:rPr>
              <a:t>информации третьим лицам</a:t>
            </a:r>
            <a:endParaRPr lang="en-US" dirty="0"/>
          </a:p>
          <a:p>
            <a:pPr lvl="0"/>
            <a:r>
              <a:rPr lang="ru-RU" b="1" i="1" dirty="0">
                <a:sym typeface="Calibri"/>
              </a:rPr>
              <a:t>у</a:t>
            </a:r>
            <a:r>
              <a:rPr lang="x-none">
                <a:sym typeface="Calibri"/>
              </a:rPr>
              <a:t>худшение </a:t>
            </a:r>
            <a:r>
              <a:rPr lang="x-none" dirty="0">
                <a:sym typeface="Calibri"/>
              </a:rPr>
              <a:t>качества работы ради выявления случаев </a:t>
            </a:r>
            <a:endParaRPr lang="en-US" dirty="0">
              <a:sym typeface="Calibri"/>
            </a:endParaRPr>
          </a:p>
        </p:txBody>
      </p:sp>
      <p:pic>
        <p:nvPicPr>
          <p:cNvPr id="664" name="Google Shape;664;p34" descr="A close up of a sign&#10;&#10;Description automatically generated"/>
          <p:cNvPicPr preferRelativeResize="0"/>
          <p:nvPr/>
        </p:nvPicPr>
        <p:blipFill rotWithShape="1">
          <a:blip r:embed="rId3">
            <a:alphaModFix/>
          </a:blip>
          <a:srcRect/>
          <a:stretch/>
        </p:blipFill>
        <p:spPr>
          <a:xfrm>
            <a:off x="792102" y="2221702"/>
            <a:ext cx="3633871" cy="3179637"/>
          </a:xfrm>
          <a:prstGeom prst="rect">
            <a:avLst/>
          </a:prstGeom>
          <a:noFill/>
          <a:ln>
            <a:noFill/>
          </a:ln>
        </p:spPr>
      </p:pic>
      <p:sp>
        <p:nvSpPr>
          <p:cNvPr id="7" name="Google Shape;52;p105">
            <a:extLst>
              <a:ext uri="{FF2B5EF4-FFF2-40B4-BE49-F238E27FC236}">
                <a16:creationId xmlns:a16="http://schemas.microsoft.com/office/drawing/2014/main" id="{6CF4751A-C1B4-4E49-8CEF-228CBF392619}"/>
              </a:ext>
            </a:extLst>
          </p:cNvPr>
          <p:cNvSpPr/>
          <p:nvPr/>
        </p:nvSpPr>
        <p:spPr>
          <a:xfrm>
            <a:off x="0" y="6790531"/>
            <a:ext cx="12192000" cy="69448"/>
          </a:xfrm>
          <a:prstGeom prst="rect">
            <a:avLst/>
          </a:prstGeom>
          <a:solidFill>
            <a:srgbClr val="E734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3" name="Google Shape;52;p105">
            <a:extLst>
              <a:ext uri="{FF2B5EF4-FFF2-40B4-BE49-F238E27FC236}">
                <a16:creationId xmlns:a16="http://schemas.microsoft.com/office/drawing/2014/main" id="{52209CC9-174A-4475-83BE-FB476CBC78A6}"/>
              </a:ext>
            </a:extLst>
          </p:cNvPr>
          <p:cNvSpPr/>
          <p:nvPr/>
        </p:nvSpPr>
        <p:spPr>
          <a:xfrm>
            <a:off x="0" y="6790531"/>
            <a:ext cx="12192000" cy="69448"/>
          </a:xfrm>
          <a:prstGeom prst="rect">
            <a:avLst/>
          </a:prstGeom>
          <a:solidFill>
            <a:srgbClr val="E734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grpSp>
        <p:nvGrpSpPr>
          <p:cNvPr id="37" name="Группа 36">
            <a:extLst>
              <a:ext uri="{FF2B5EF4-FFF2-40B4-BE49-F238E27FC236}">
                <a16:creationId xmlns:a16="http://schemas.microsoft.com/office/drawing/2014/main" id="{89FDA7E2-5730-4E28-9AB7-D42FB7331031}"/>
              </a:ext>
            </a:extLst>
          </p:cNvPr>
          <p:cNvGrpSpPr/>
          <p:nvPr/>
        </p:nvGrpSpPr>
        <p:grpSpPr>
          <a:xfrm>
            <a:off x="4176202" y="1706543"/>
            <a:ext cx="3818069" cy="3818069"/>
            <a:chOff x="3253335" y="1647710"/>
            <a:chExt cx="3818069" cy="3818069"/>
          </a:xfrm>
        </p:grpSpPr>
        <p:sp>
          <p:nvSpPr>
            <p:cNvPr id="53" name="Овал 52">
              <a:extLst>
                <a:ext uri="{FF2B5EF4-FFF2-40B4-BE49-F238E27FC236}">
                  <a16:creationId xmlns:a16="http://schemas.microsoft.com/office/drawing/2014/main" id="{F77EF435-64BB-45C8-851E-0532E4BC7EF6}"/>
                </a:ext>
              </a:extLst>
            </p:cNvPr>
            <p:cNvSpPr/>
            <p:nvPr/>
          </p:nvSpPr>
          <p:spPr>
            <a:xfrm>
              <a:off x="3253335" y="1647710"/>
              <a:ext cx="3818069" cy="3818069"/>
            </a:xfrm>
            <a:prstGeom prst="ellipse">
              <a:avLst/>
            </a:prstGeom>
            <a:solidFill>
              <a:srgbClr val="FAFB7C"/>
            </a:solidFill>
          </p:spPr>
          <p:style>
            <a:lnRef idx="2">
              <a:schemeClr val="lt1">
                <a:hueOff val="0"/>
                <a:satOff val="0"/>
                <a:lumOff val="0"/>
                <a:alphaOff val="0"/>
              </a:schemeClr>
            </a:lnRef>
            <a:fillRef idx="1">
              <a:scrgbClr r="0" g="0" b="0"/>
            </a:fillRef>
            <a:effectRef idx="0">
              <a:schemeClr val="accent5">
                <a:alpha val="50000"/>
                <a:hueOff val="0"/>
                <a:satOff val="0"/>
                <a:lumOff val="0"/>
                <a:alphaOff val="0"/>
              </a:schemeClr>
            </a:effectRef>
            <a:fontRef idx="minor">
              <a:schemeClr val="tx1"/>
            </a:fontRef>
          </p:style>
        </p:sp>
        <p:sp>
          <p:nvSpPr>
            <p:cNvPr id="54" name="Овал 4">
              <a:extLst>
                <a:ext uri="{FF2B5EF4-FFF2-40B4-BE49-F238E27FC236}">
                  <a16:creationId xmlns:a16="http://schemas.microsoft.com/office/drawing/2014/main" id="{42C6CA59-8F52-4E4A-B328-96AD02EC8800}"/>
                </a:ext>
              </a:extLst>
            </p:cNvPr>
            <p:cNvSpPr txBox="1"/>
            <p:nvPr/>
          </p:nvSpPr>
          <p:spPr>
            <a:xfrm>
              <a:off x="3812478" y="2206853"/>
              <a:ext cx="2699783" cy="269978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ru-RU" sz="3000" kern="1200" dirty="0"/>
                <a:t>Безопасное индекс- тестирование, отвечающее этическим нормам</a:t>
              </a:r>
              <a:endParaRPr lang="en-US" sz="3000" kern="1200" dirty="0"/>
            </a:p>
          </p:txBody>
        </p:sp>
      </p:grpSp>
      <p:grpSp>
        <p:nvGrpSpPr>
          <p:cNvPr id="38" name="Группа 37">
            <a:extLst>
              <a:ext uri="{FF2B5EF4-FFF2-40B4-BE49-F238E27FC236}">
                <a16:creationId xmlns:a16="http://schemas.microsoft.com/office/drawing/2014/main" id="{AD771952-29B3-4823-AAEA-049337C24C2B}"/>
              </a:ext>
            </a:extLst>
          </p:cNvPr>
          <p:cNvGrpSpPr/>
          <p:nvPr/>
        </p:nvGrpSpPr>
        <p:grpSpPr>
          <a:xfrm>
            <a:off x="5039196" y="99239"/>
            <a:ext cx="2113607" cy="2063972"/>
            <a:chOff x="4159351" y="143425"/>
            <a:chExt cx="2113607" cy="2063972"/>
          </a:xfrm>
        </p:grpSpPr>
        <p:sp>
          <p:nvSpPr>
            <p:cNvPr id="51" name="Овал 50">
              <a:extLst>
                <a:ext uri="{FF2B5EF4-FFF2-40B4-BE49-F238E27FC236}">
                  <a16:creationId xmlns:a16="http://schemas.microsoft.com/office/drawing/2014/main" id="{C4180046-FECE-46C0-8746-4AB491F1C968}"/>
                </a:ext>
              </a:extLst>
            </p:cNvPr>
            <p:cNvSpPr/>
            <p:nvPr/>
          </p:nvSpPr>
          <p:spPr>
            <a:xfrm>
              <a:off x="4159351" y="143425"/>
              <a:ext cx="2113607" cy="2063972"/>
            </a:xfrm>
            <a:prstGeom prst="ellipse">
              <a:avLst/>
            </a:prstGeom>
            <a:solidFill>
              <a:srgbClr val="FF8080"/>
            </a:solidFill>
          </p:spPr>
          <p:style>
            <a:lnRef idx="2">
              <a:schemeClr val="lt1">
                <a:hueOff val="0"/>
                <a:satOff val="0"/>
                <a:lumOff val="0"/>
                <a:alphaOff val="0"/>
              </a:schemeClr>
            </a:lnRef>
            <a:fillRef idx="1">
              <a:scrgbClr r="0" g="0" b="0"/>
            </a:fillRef>
            <a:effectRef idx="0">
              <a:schemeClr val="accent5">
                <a:alpha val="50000"/>
                <a:hueOff val="-144118"/>
                <a:satOff val="-487"/>
                <a:lumOff val="-3373"/>
                <a:alphaOff val="0"/>
              </a:schemeClr>
            </a:effectRef>
            <a:fontRef idx="minor">
              <a:schemeClr val="tx1"/>
            </a:fontRef>
          </p:style>
        </p:sp>
        <p:sp>
          <p:nvSpPr>
            <p:cNvPr id="52" name="Овал 6">
              <a:extLst>
                <a:ext uri="{FF2B5EF4-FFF2-40B4-BE49-F238E27FC236}">
                  <a16:creationId xmlns:a16="http://schemas.microsoft.com/office/drawing/2014/main" id="{77F64345-B0B4-4984-8FD5-2B2A5C9F187E}"/>
                </a:ext>
              </a:extLst>
            </p:cNvPr>
            <p:cNvSpPr txBox="1"/>
            <p:nvPr/>
          </p:nvSpPr>
          <p:spPr>
            <a:xfrm>
              <a:off x="4468882" y="445687"/>
              <a:ext cx="1494545" cy="145944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1. </a:t>
              </a:r>
              <a:r>
                <a:rPr lang="ru-RU" sz="1600" kern="1200" dirty="0"/>
                <a:t>Соблюдение минимальных стандартов</a:t>
              </a:r>
              <a:endParaRPr lang="en-US" sz="1600" kern="1200" dirty="0"/>
            </a:p>
          </p:txBody>
        </p:sp>
      </p:grpSp>
      <p:grpSp>
        <p:nvGrpSpPr>
          <p:cNvPr id="39" name="Группа 38">
            <a:extLst>
              <a:ext uri="{FF2B5EF4-FFF2-40B4-BE49-F238E27FC236}">
                <a16:creationId xmlns:a16="http://schemas.microsoft.com/office/drawing/2014/main" id="{5024D2D2-E32A-4821-B6ED-7B536371DFB9}"/>
              </a:ext>
            </a:extLst>
          </p:cNvPr>
          <p:cNvGrpSpPr/>
          <p:nvPr/>
        </p:nvGrpSpPr>
        <p:grpSpPr>
          <a:xfrm>
            <a:off x="7413472" y="1657735"/>
            <a:ext cx="2279884" cy="2261271"/>
            <a:chOff x="6384664" y="1658573"/>
            <a:chExt cx="2279884" cy="2261271"/>
          </a:xfrm>
        </p:grpSpPr>
        <p:sp>
          <p:nvSpPr>
            <p:cNvPr id="49" name="Овал 48">
              <a:extLst>
                <a:ext uri="{FF2B5EF4-FFF2-40B4-BE49-F238E27FC236}">
                  <a16:creationId xmlns:a16="http://schemas.microsoft.com/office/drawing/2014/main" id="{0512CEB6-C247-458C-B0BF-BABB1572895E}"/>
                </a:ext>
              </a:extLst>
            </p:cNvPr>
            <p:cNvSpPr/>
            <p:nvPr/>
          </p:nvSpPr>
          <p:spPr>
            <a:xfrm>
              <a:off x="6384664" y="1658573"/>
              <a:ext cx="2279884" cy="2261271"/>
            </a:xfrm>
            <a:prstGeom prst="ellipse">
              <a:avLst/>
            </a:prstGeom>
            <a:solidFill>
              <a:srgbClr val="FCDD7D"/>
            </a:solidFill>
          </p:spPr>
          <p:style>
            <a:lnRef idx="2">
              <a:schemeClr val="lt1">
                <a:hueOff val="0"/>
                <a:satOff val="0"/>
                <a:lumOff val="0"/>
                <a:alphaOff val="0"/>
              </a:schemeClr>
            </a:lnRef>
            <a:fillRef idx="1">
              <a:scrgbClr r="0" g="0" b="0"/>
            </a:fillRef>
            <a:effectRef idx="0">
              <a:schemeClr val="accent5">
                <a:alpha val="50000"/>
                <a:hueOff val="-288237"/>
                <a:satOff val="-974"/>
                <a:lumOff val="-6745"/>
                <a:alphaOff val="0"/>
              </a:schemeClr>
            </a:effectRef>
            <a:fontRef idx="minor">
              <a:schemeClr val="tx1"/>
            </a:fontRef>
          </p:style>
        </p:sp>
        <p:sp>
          <p:nvSpPr>
            <p:cNvPr id="50" name="Овал 8">
              <a:extLst>
                <a:ext uri="{FF2B5EF4-FFF2-40B4-BE49-F238E27FC236}">
                  <a16:creationId xmlns:a16="http://schemas.microsoft.com/office/drawing/2014/main" id="{A1694175-DD0E-49E9-829B-F2C44EAE903B}"/>
                </a:ext>
              </a:extLst>
            </p:cNvPr>
            <p:cNvSpPr txBox="1"/>
            <p:nvPr/>
          </p:nvSpPr>
          <p:spPr>
            <a:xfrm>
              <a:off x="6718545" y="1989728"/>
              <a:ext cx="1612122" cy="159896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2. </a:t>
              </a:r>
              <a:r>
                <a:rPr lang="ru-RU" sz="1600" kern="1200" dirty="0"/>
                <a:t>Получение информированного согласия</a:t>
              </a:r>
              <a:endParaRPr lang="en-US" sz="1600" kern="1200" dirty="0"/>
            </a:p>
          </p:txBody>
        </p:sp>
      </p:grpSp>
      <p:grpSp>
        <p:nvGrpSpPr>
          <p:cNvPr id="40" name="Группа 39">
            <a:extLst>
              <a:ext uri="{FF2B5EF4-FFF2-40B4-BE49-F238E27FC236}">
                <a16:creationId xmlns:a16="http://schemas.microsoft.com/office/drawing/2014/main" id="{4FFFAE4D-24D3-42D2-8608-48B10A6714BF}"/>
              </a:ext>
            </a:extLst>
          </p:cNvPr>
          <p:cNvGrpSpPr/>
          <p:nvPr/>
        </p:nvGrpSpPr>
        <p:grpSpPr>
          <a:xfrm>
            <a:off x="6959202" y="4478149"/>
            <a:ext cx="2070138" cy="2061452"/>
            <a:chOff x="5587243" y="4535456"/>
            <a:chExt cx="2070138" cy="2061452"/>
          </a:xfrm>
        </p:grpSpPr>
        <p:sp>
          <p:nvSpPr>
            <p:cNvPr id="47" name="Овал 46">
              <a:extLst>
                <a:ext uri="{FF2B5EF4-FFF2-40B4-BE49-F238E27FC236}">
                  <a16:creationId xmlns:a16="http://schemas.microsoft.com/office/drawing/2014/main" id="{2CBEDED8-1BAC-4789-8E6D-3C35E17C65C7}"/>
                </a:ext>
              </a:extLst>
            </p:cNvPr>
            <p:cNvSpPr/>
            <p:nvPr/>
          </p:nvSpPr>
          <p:spPr>
            <a:xfrm>
              <a:off x="5587243" y="4535456"/>
              <a:ext cx="2070138" cy="2061452"/>
            </a:xfrm>
            <a:prstGeom prst="ellipse">
              <a:avLst/>
            </a:prstGeom>
            <a:solidFill>
              <a:srgbClr val="7ACDA0"/>
            </a:solidFill>
          </p:spPr>
          <p:style>
            <a:lnRef idx="2">
              <a:schemeClr val="lt1">
                <a:hueOff val="0"/>
                <a:satOff val="0"/>
                <a:lumOff val="0"/>
                <a:alphaOff val="0"/>
              </a:schemeClr>
            </a:lnRef>
            <a:fillRef idx="1">
              <a:scrgbClr r="0" g="0" b="0"/>
            </a:fillRef>
            <a:effectRef idx="0">
              <a:schemeClr val="accent5">
                <a:alpha val="50000"/>
                <a:hueOff val="-432355"/>
                <a:satOff val="-1461"/>
                <a:lumOff val="-10118"/>
                <a:alphaOff val="0"/>
              </a:schemeClr>
            </a:effectRef>
            <a:fontRef idx="minor">
              <a:schemeClr val="tx1"/>
            </a:fontRef>
          </p:style>
        </p:sp>
        <p:sp>
          <p:nvSpPr>
            <p:cNvPr id="48" name="Овал 10">
              <a:extLst>
                <a:ext uri="{FF2B5EF4-FFF2-40B4-BE49-F238E27FC236}">
                  <a16:creationId xmlns:a16="http://schemas.microsoft.com/office/drawing/2014/main" id="{14346FEB-932F-47AC-91A3-CAA347D320F8}"/>
                </a:ext>
              </a:extLst>
            </p:cNvPr>
            <p:cNvSpPr txBox="1"/>
            <p:nvPr/>
          </p:nvSpPr>
          <p:spPr>
            <a:xfrm>
              <a:off x="5890408" y="4837349"/>
              <a:ext cx="1463808" cy="145766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3. </a:t>
              </a:r>
              <a:r>
                <a:rPr lang="ru-RU" sz="1600" kern="1200" dirty="0"/>
                <a:t>Скрининг на насилие и предоставление услуг пострадавшим</a:t>
              </a:r>
              <a:endParaRPr lang="en-US" sz="1600" kern="1200" dirty="0"/>
            </a:p>
          </p:txBody>
        </p:sp>
      </p:grpSp>
      <p:grpSp>
        <p:nvGrpSpPr>
          <p:cNvPr id="41" name="Группа 40">
            <a:extLst>
              <a:ext uri="{FF2B5EF4-FFF2-40B4-BE49-F238E27FC236}">
                <a16:creationId xmlns:a16="http://schemas.microsoft.com/office/drawing/2014/main" id="{E43EC763-A616-44C5-8625-A066D9ECF3E3}"/>
              </a:ext>
            </a:extLst>
          </p:cNvPr>
          <p:cNvGrpSpPr/>
          <p:nvPr/>
        </p:nvGrpSpPr>
        <p:grpSpPr>
          <a:xfrm>
            <a:off x="2519154" y="1844180"/>
            <a:ext cx="2002730" cy="1888379"/>
            <a:chOff x="2701063" y="4621993"/>
            <a:chExt cx="2002730" cy="1888379"/>
          </a:xfrm>
        </p:grpSpPr>
        <p:sp>
          <p:nvSpPr>
            <p:cNvPr id="45" name="Овал 44">
              <a:extLst>
                <a:ext uri="{FF2B5EF4-FFF2-40B4-BE49-F238E27FC236}">
                  <a16:creationId xmlns:a16="http://schemas.microsoft.com/office/drawing/2014/main" id="{A182CF19-60DD-4EAF-925D-935C4A5AA4D8}"/>
                </a:ext>
              </a:extLst>
            </p:cNvPr>
            <p:cNvSpPr/>
            <p:nvPr/>
          </p:nvSpPr>
          <p:spPr>
            <a:xfrm>
              <a:off x="2701063" y="4621993"/>
              <a:ext cx="2002730" cy="1888379"/>
            </a:xfrm>
            <a:prstGeom prst="ellipse">
              <a:avLst/>
            </a:prstGeom>
            <a:solidFill>
              <a:srgbClr val="7DD4F3"/>
            </a:solidFill>
          </p:spPr>
          <p:style>
            <a:lnRef idx="2">
              <a:schemeClr val="lt1">
                <a:hueOff val="0"/>
                <a:satOff val="0"/>
                <a:lumOff val="0"/>
                <a:alphaOff val="0"/>
              </a:schemeClr>
            </a:lnRef>
            <a:fillRef idx="1">
              <a:scrgbClr r="0" g="0" b="0"/>
            </a:fillRef>
            <a:effectRef idx="0">
              <a:schemeClr val="accent5">
                <a:alpha val="50000"/>
                <a:hueOff val="-576473"/>
                <a:satOff val="-1948"/>
                <a:lumOff val="-13490"/>
                <a:alphaOff val="0"/>
              </a:schemeClr>
            </a:effectRef>
            <a:fontRef idx="minor">
              <a:schemeClr val="tx1"/>
            </a:fontRef>
          </p:style>
        </p:sp>
        <p:sp>
          <p:nvSpPr>
            <p:cNvPr id="46" name="Овал 12">
              <a:extLst>
                <a:ext uri="{FF2B5EF4-FFF2-40B4-BE49-F238E27FC236}">
                  <a16:creationId xmlns:a16="http://schemas.microsoft.com/office/drawing/2014/main" id="{0B27E0F7-289E-47F9-BFF4-4727E49679E2}"/>
                </a:ext>
              </a:extLst>
            </p:cNvPr>
            <p:cNvSpPr txBox="1"/>
            <p:nvPr/>
          </p:nvSpPr>
          <p:spPr>
            <a:xfrm>
              <a:off x="2994356" y="4898540"/>
              <a:ext cx="1416144" cy="133528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x-none" sz="1600" kern="1200" dirty="0"/>
                <a:t>5</a:t>
              </a:r>
              <a:r>
                <a:rPr lang="en-US" sz="1600" kern="1200" dirty="0"/>
                <a:t>. </a:t>
              </a:r>
              <a:r>
                <a:rPr lang="ru-RU" sz="1600" kern="1200" dirty="0"/>
                <a:t>Постоянное улучшение качества работы</a:t>
              </a:r>
              <a:endParaRPr lang="en-US" sz="1600" kern="1200" dirty="0"/>
            </a:p>
          </p:txBody>
        </p:sp>
      </p:grpSp>
      <p:grpSp>
        <p:nvGrpSpPr>
          <p:cNvPr id="42" name="Группа 41">
            <a:extLst>
              <a:ext uri="{FF2B5EF4-FFF2-40B4-BE49-F238E27FC236}">
                <a16:creationId xmlns:a16="http://schemas.microsoft.com/office/drawing/2014/main" id="{878946AE-D1A0-4A58-B40A-A14C4FF89A09}"/>
              </a:ext>
            </a:extLst>
          </p:cNvPr>
          <p:cNvGrpSpPr/>
          <p:nvPr/>
        </p:nvGrpSpPr>
        <p:grpSpPr>
          <a:xfrm>
            <a:off x="3014012" y="4461505"/>
            <a:ext cx="2236835" cy="1996239"/>
            <a:chOff x="1681717" y="1791088"/>
            <a:chExt cx="2236835" cy="1996239"/>
          </a:xfrm>
        </p:grpSpPr>
        <p:sp>
          <p:nvSpPr>
            <p:cNvPr id="43" name="Овал 42">
              <a:extLst>
                <a:ext uri="{FF2B5EF4-FFF2-40B4-BE49-F238E27FC236}">
                  <a16:creationId xmlns:a16="http://schemas.microsoft.com/office/drawing/2014/main" id="{BEDF54DB-EAB6-4256-B656-FCF4E073566A}"/>
                </a:ext>
              </a:extLst>
            </p:cNvPr>
            <p:cNvSpPr/>
            <p:nvPr/>
          </p:nvSpPr>
          <p:spPr>
            <a:xfrm>
              <a:off x="1681717" y="1791088"/>
              <a:ext cx="2236835" cy="1996239"/>
            </a:xfrm>
            <a:prstGeom prst="ellipse">
              <a:avLst/>
            </a:prstGeom>
            <a:solidFill>
              <a:srgbClr val="B998D0"/>
            </a:solidFill>
          </p:spPr>
          <p:style>
            <a:lnRef idx="2">
              <a:schemeClr val="lt1">
                <a:hueOff val="0"/>
                <a:satOff val="0"/>
                <a:lumOff val="0"/>
                <a:alphaOff val="0"/>
              </a:schemeClr>
            </a:lnRef>
            <a:fillRef idx="1">
              <a:scrgbClr r="0" g="0" b="0"/>
            </a:fillRef>
            <a:effectRef idx="0">
              <a:schemeClr val="accent5">
                <a:alpha val="50000"/>
                <a:hueOff val="-720591"/>
                <a:satOff val="-2435"/>
                <a:lumOff val="-16863"/>
                <a:alphaOff val="0"/>
              </a:schemeClr>
            </a:effectRef>
            <a:fontRef idx="minor">
              <a:schemeClr val="tx1"/>
            </a:fontRef>
          </p:style>
        </p:sp>
        <p:sp>
          <p:nvSpPr>
            <p:cNvPr id="44" name="Овал 14">
              <a:extLst>
                <a:ext uri="{FF2B5EF4-FFF2-40B4-BE49-F238E27FC236}">
                  <a16:creationId xmlns:a16="http://schemas.microsoft.com/office/drawing/2014/main" id="{6DFB9EAB-84A3-473B-A33D-48A16C28CAF3}"/>
                </a:ext>
              </a:extLst>
            </p:cNvPr>
            <p:cNvSpPr txBox="1"/>
            <p:nvPr/>
          </p:nvSpPr>
          <p:spPr>
            <a:xfrm>
              <a:off x="2009294" y="2083430"/>
              <a:ext cx="1581681" cy="141155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x-none" sz="1600" kern="1200" dirty="0"/>
                <a:t>4</a:t>
              </a:r>
              <a:r>
                <a:rPr lang="en-US" sz="1600" kern="1200" dirty="0"/>
                <a:t>. </a:t>
              </a:r>
              <a:r>
                <a:rPr lang="ru-RU" sz="1600" kern="1200" dirty="0"/>
                <a:t>Отслеживание неблагоприятных последствий</a:t>
              </a:r>
              <a:endParaRPr lang="en-US" sz="1600" kern="1200" dirty="0"/>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36"/>
          <p:cNvSpPr txBox="1">
            <a:spLocks noGrp="1"/>
          </p:cNvSpPr>
          <p:nvPr>
            <p:ph type="body" idx="1"/>
          </p:nvPr>
        </p:nvSpPr>
        <p:spPr>
          <a:xfrm>
            <a:off x="3481071" y="261265"/>
            <a:ext cx="8068672" cy="6248400"/>
          </a:xfrm>
          <a:solidFill>
            <a:schemeClr val="bg1"/>
          </a:solidFill>
          <a:ln>
            <a:noFill/>
          </a:ln>
        </p:spPr>
        <p:txBody>
          <a:bodyPr spcFirstLastPara="1" wrap="square" lIns="91425" tIns="45700" rIns="91425" bIns="45700" anchor="t" anchorCtr="0">
            <a:normAutofit fontScale="92500" lnSpcReduction="10000"/>
          </a:bodyPr>
          <a:lstStyle/>
          <a:p>
            <a:r>
              <a:rPr lang="x-none" sz="2600" b="1" dirty="0">
                <a:sym typeface="Calibri"/>
              </a:rPr>
              <a:t>Приверженность принципу 5 «С» </a:t>
            </a:r>
            <a:br>
              <a:rPr lang="x-none" sz="2600" b="1" dirty="0"/>
            </a:br>
            <a:r>
              <a:rPr lang="x-none" dirty="0">
                <a:solidFill>
                  <a:schemeClr val="tx1"/>
                </a:solidFill>
                <a:sym typeface="Calibri"/>
              </a:rPr>
              <a:t>Информированное </a:t>
            </a:r>
            <a:r>
              <a:rPr lang="ru-RU" dirty="0">
                <a:solidFill>
                  <a:schemeClr val="tx1"/>
                </a:solidFill>
                <a:sym typeface="Calibri"/>
              </a:rPr>
              <a:t>с</a:t>
            </a:r>
            <a:r>
              <a:rPr lang="x-none" dirty="0">
                <a:solidFill>
                  <a:schemeClr val="tx1"/>
                </a:solidFill>
                <a:sym typeface="Calibri"/>
              </a:rPr>
              <a:t>огласие</a:t>
            </a:r>
            <a:r>
              <a:rPr lang="en-US" dirty="0">
                <a:solidFill>
                  <a:schemeClr val="tx1"/>
                </a:solidFill>
                <a:sym typeface="Calibri"/>
              </a:rPr>
              <a:t>, </a:t>
            </a:r>
            <a:r>
              <a:rPr lang="ru-RU" dirty="0">
                <a:solidFill>
                  <a:schemeClr val="tx1"/>
                </a:solidFill>
                <a:sym typeface="Calibri"/>
              </a:rPr>
              <a:t>к</a:t>
            </a:r>
            <a:r>
              <a:rPr lang="x-none" dirty="0">
                <a:solidFill>
                  <a:schemeClr val="tx1"/>
                </a:solidFill>
                <a:sym typeface="Calibri"/>
              </a:rPr>
              <a:t>онфиденциальность</a:t>
            </a:r>
            <a:r>
              <a:rPr lang="en-US" dirty="0">
                <a:solidFill>
                  <a:schemeClr val="tx1"/>
                </a:solidFill>
                <a:sym typeface="Calibri"/>
              </a:rPr>
              <a:t>, </a:t>
            </a:r>
            <a:r>
              <a:rPr lang="ru-RU" dirty="0">
                <a:solidFill>
                  <a:schemeClr val="tx1"/>
                </a:solidFill>
                <a:sym typeface="Calibri"/>
              </a:rPr>
              <a:t>к</a:t>
            </a:r>
            <a:r>
              <a:rPr lang="x-none" dirty="0">
                <a:solidFill>
                  <a:schemeClr val="tx1"/>
                </a:solidFill>
                <a:sym typeface="Calibri"/>
              </a:rPr>
              <a:t>онсультирование</a:t>
            </a:r>
            <a:r>
              <a:rPr lang="en-US" dirty="0">
                <a:solidFill>
                  <a:schemeClr val="tx1"/>
                </a:solidFill>
                <a:sym typeface="Calibri"/>
              </a:rPr>
              <a:t>, </a:t>
            </a:r>
            <a:r>
              <a:rPr lang="ru-RU" dirty="0">
                <a:solidFill>
                  <a:schemeClr val="tx1"/>
                </a:solidFill>
                <a:sym typeface="Calibri"/>
              </a:rPr>
              <a:t>п</a:t>
            </a:r>
            <a:r>
              <a:rPr lang="x-none" dirty="0">
                <a:solidFill>
                  <a:schemeClr val="tx1"/>
                </a:solidFill>
                <a:sym typeface="Calibri"/>
              </a:rPr>
              <a:t>равильный результат теста</a:t>
            </a:r>
            <a:r>
              <a:rPr lang="en-US" dirty="0">
                <a:solidFill>
                  <a:schemeClr val="tx1"/>
                </a:solidFill>
                <a:sym typeface="Calibri"/>
              </a:rPr>
              <a:t>, </a:t>
            </a:r>
            <a:r>
              <a:rPr lang="ru-RU" dirty="0">
                <a:solidFill>
                  <a:schemeClr val="tx1"/>
                </a:solidFill>
                <a:sym typeface="Calibri"/>
              </a:rPr>
              <a:t>с</a:t>
            </a:r>
            <a:r>
              <a:rPr lang="x-none" dirty="0">
                <a:solidFill>
                  <a:schemeClr val="tx1"/>
                </a:solidFill>
                <a:sym typeface="Calibri"/>
              </a:rPr>
              <a:t>вязь с профилактическими программами и лечением </a:t>
            </a:r>
          </a:p>
          <a:p>
            <a:pPr lvl="0"/>
            <a:r>
              <a:rPr lang="x-none" sz="2600" b="1" dirty="0">
                <a:sym typeface="Calibri"/>
              </a:rPr>
              <a:t>Риск насили</a:t>
            </a:r>
            <a:r>
              <a:rPr lang="ru-RU" sz="2600" b="1" dirty="0">
                <a:sym typeface="Calibri"/>
              </a:rPr>
              <a:t>я</a:t>
            </a:r>
            <a:r>
              <a:rPr lang="x-none" sz="2600" b="1" dirty="0">
                <a:sym typeface="Calibri"/>
              </a:rPr>
              <a:t> со стороны интимного партнера и «первая помощь» при насилии</a:t>
            </a:r>
            <a:r>
              <a:rPr lang="ru-RU" sz="2600" b="1" dirty="0">
                <a:sym typeface="Calibri"/>
              </a:rPr>
              <a:t>, </a:t>
            </a:r>
            <a:r>
              <a:rPr lang="ru-RU" dirty="0">
                <a:solidFill>
                  <a:schemeClr val="tx1"/>
                </a:solidFill>
                <a:sym typeface="Calibri"/>
              </a:rPr>
              <a:t>в</a:t>
            </a:r>
            <a:r>
              <a:rPr lang="x-none" dirty="0">
                <a:solidFill>
                  <a:schemeClr val="tx1"/>
                </a:solidFill>
                <a:sym typeface="Calibri"/>
              </a:rPr>
              <a:t>ключая оценку безопасности и перенаправление на услуги для людей, переживших насилие</a:t>
            </a:r>
          </a:p>
          <a:p>
            <a:pPr lvl="0"/>
            <a:r>
              <a:rPr lang="x-none" sz="2600" b="1" dirty="0">
                <a:sym typeface="Calibri"/>
              </a:rPr>
              <a:t>Мониторинг неблагоприятных последствий и отчет по дальнейшим действиям </a:t>
            </a:r>
            <a:r>
              <a:rPr lang="x-none" sz="2600" dirty="0">
                <a:sym typeface="Calibri"/>
              </a:rPr>
              <a:t>на уровне сайта/НПО</a:t>
            </a:r>
          </a:p>
          <a:p>
            <a:pPr lvl="0"/>
            <a:r>
              <a:rPr lang="x-none" sz="2600" b="1" dirty="0"/>
              <a:t>Сотрудники обучены и проводится супервизия их работы по: </a:t>
            </a:r>
            <a:r>
              <a:rPr lang="x-none" dirty="0">
                <a:solidFill>
                  <a:schemeClr val="tx1"/>
                </a:solidFill>
              </a:rPr>
              <a:t>принципу </a:t>
            </a:r>
            <a:r>
              <a:rPr lang="en-US" dirty="0">
                <a:solidFill>
                  <a:schemeClr val="tx1"/>
                </a:solidFill>
              </a:rPr>
              <a:t>5 </a:t>
            </a:r>
            <a:r>
              <a:rPr lang="x-none" dirty="0">
                <a:solidFill>
                  <a:schemeClr val="tx1"/>
                </a:solidFill>
              </a:rPr>
              <a:t>«</a:t>
            </a:r>
            <a:r>
              <a:rPr lang="en-US" dirty="0">
                <a:solidFill>
                  <a:schemeClr val="tx1"/>
                </a:solidFill>
              </a:rPr>
              <a:t>C</a:t>
            </a:r>
            <a:r>
              <a:rPr lang="x-none" dirty="0">
                <a:solidFill>
                  <a:schemeClr val="tx1"/>
                </a:solidFill>
              </a:rPr>
              <a:t>»</a:t>
            </a:r>
            <a:r>
              <a:rPr lang="en-US" dirty="0">
                <a:solidFill>
                  <a:schemeClr val="tx1"/>
                </a:solidFill>
              </a:rPr>
              <a:t>, </a:t>
            </a:r>
            <a:r>
              <a:rPr lang="x-none" dirty="0">
                <a:solidFill>
                  <a:schemeClr val="tx1"/>
                </a:solidFill>
              </a:rPr>
              <a:t>скринингу на насилие, мониторинг</a:t>
            </a:r>
            <a:r>
              <a:rPr lang="ru-RU" dirty="0">
                <a:solidFill>
                  <a:schemeClr val="tx1"/>
                </a:solidFill>
              </a:rPr>
              <a:t>у</a:t>
            </a:r>
            <a:r>
              <a:rPr lang="x-none" dirty="0">
                <a:solidFill>
                  <a:schemeClr val="tx1"/>
                </a:solidFill>
              </a:rPr>
              <a:t> неблагоприятных последствий и этичному предоставлению услуг </a:t>
            </a:r>
            <a:endParaRPr lang="en-US" dirty="0">
              <a:solidFill>
                <a:schemeClr val="tx1"/>
              </a:solidFill>
              <a:sym typeface="Calibri"/>
            </a:endParaRPr>
          </a:p>
        </p:txBody>
      </p:sp>
      <p:sp>
        <p:nvSpPr>
          <p:cNvPr id="677" name="Google Shape;677;p36"/>
          <p:cNvSpPr txBox="1"/>
          <p:nvPr/>
        </p:nvSpPr>
        <p:spPr>
          <a:xfrm>
            <a:off x="3537022" y="6528693"/>
            <a:ext cx="6413748" cy="207699"/>
          </a:xfrm>
          <a:prstGeom prst="rect">
            <a:avLst/>
          </a:prstGeom>
          <a:noFill/>
          <a:ln>
            <a:noFill/>
          </a:ln>
        </p:spPr>
        <p:txBody>
          <a:bodyPr spcFirstLastPara="1" wrap="square" lIns="68500" tIns="34250" rIns="68500" bIns="34250" anchor="t" anchorCtr="0">
            <a:spAutoFit/>
          </a:bodyPr>
          <a:lstStyle/>
          <a:p>
            <a:pPr marL="0" marR="0" lvl="0" indent="0" algn="l" rtl="0">
              <a:spcBef>
                <a:spcPts val="0"/>
              </a:spcBef>
              <a:spcAft>
                <a:spcPts val="0"/>
              </a:spcAft>
              <a:buNone/>
            </a:pPr>
            <a:r>
              <a:rPr lang="en-US" sz="900" dirty="0">
                <a:solidFill>
                  <a:srgbClr val="000000"/>
                </a:solidFill>
                <a:latin typeface="Arial"/>
                <a:ea typeface="Arial"/>
                <a:cs typeface="Arial"/>
                <a:sym typeface="Arial"/>
              </a:rPr>
              <a:t>Source: PEPFAR 2020 Guidance for Implementing Safe and Ethical Index Testing Services</a:t>
            </a:r>
            <a:endParaRPr dirty="0"/>
          </a:p>
        </p:txBody>
      </p:sp>
      <p:grpSp>
        <p:nvGrpSpPr>
          <p:cNvPr id="5" name="Группа 4">
            <a:extLst>
              <a:ext uri="{FF2B5EF4-FFF2-40B4-BE49-F238E27FC236}">
                <a16:creationId xmlns:a16="http://schemas.microsoft.com/office/drawing/2014/main" id="{2BC08195-340E-4AF2-BDFD-AD47AFDDA9DB}"/>
              </a:ext>
            </a:extLst>
          </p:cNvPr>
          <p:cNvGrpSpPr/>
          <p:nvPr/>
        </p:nvGrpSpPr>
        <p:grpSpPr>
          <a:xfrm>
            <a:off x="467196" y="261264"/>
            <a:ext cx="2641765" cy="2588616"/>
            <a:chOff x="4159351" y="143425"/>
            <a:chExt cx="2113608" cy="2063972"/>
          </a:xfrm>
        </p:grpSpPr>
        <p:sp>
          <p:nvSpPr>
            <p:cNvPr id="6" name="Овал 5">
              <a:extLst>
                <a:ext uri="{FF2B5EF4-FFF2-40B4-BE49-F238E27FC236}">
                  <a16:creationId xmlns:a16="http://schemas.microsoft.com/office/drawing/2014/main" id="{EEE87AC5-0937-43F7-9F8D-9F6D3CDBAC01}"/>
                </a:ext>
              </a:extLst>
            </p:cNvPr>
            <p:cNvSpPr/>
            <p:nvPr/>
          </p:nvSpPr>
          <p:spPr>
            <a:xfrm>
              <a:off x="4159351" y="143425"/>
              <a:ext cx="2113607" cy="2063972"/>
            </a:xfrm>
            <a:prstGeom prst="ellipse">
              <a:avLst/>
            </a:prstGeom>
            <a:solidFill>
              <a:srgbClr val="FF8080"/>
            </a:solidFill>
          </p:spPr>
          <p:style>
            <a:lnRef idx="2">
              <a:schemeClr val="lt1">
                <a:hueOff val="0"/>
                <a:satOff val="0"/>
                <a:lumOff val="0"/>
                <a:alphaOff val="0"/>
              </a:schemeClr>
            </a:lnRef>
            <a:fillRef idx="1">
              <a:scrgbClr r="0" g="0" b="0"/>
            </a:fillRef>
            <a:effectRef idx="0">
              <a:schemeClr val="accent5">
                <a:alpha val="50000"/>
                <a:hueOff val="-144118"/>
                <a:satOff val="-487"/>
                <a:lumOff val="-3373"/>
                <a:alphaOff val="0"/>
              </a:schemeClr>
            </a:effectRef>
            <a:fontRef idx="minor">
              <a:schemeClr val="tx1"/>
            </a:fontRef>
          </p:style>
        </p:sp>
        <p:sp>
          <p:nvSpPr>
            <p:cNvPr id="7" name="Овал 6">
              <a:extLst>
                <a:ext uri="{FF2B5EF4-FFF2-40B4-BE49-F238E27FC236}">
                  <a16:creationId xmlns:a16="http://schemas.microsoft.com/office/drawing/2014/main" id="{C0A0D577-C408-4F91-9B8D-98A6208CC219}"/>
                </a:ext>
              </a:extLst>
            </p:cNvPr>
            <p:cNvSpPr txBox="1"/>
            <p:nvPr/>
          </p:nvSpPr>
          <p:spPr>
            <a:xfrm>
              <a:off x="4159352" y="143425"/>
              <a:ext cx="2113607" cy="206397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1. </a:t>
              </a:r>
              <a:r>
                <a:rPr lang="ru-RU" sz="1600" b="1" kern="1200" dirty="0"/>
                <a:t>Соблюдение минимальных стандартов</a:t>
              </a:r>
              <a:endParaRPr lang="en-US" sz="1600" b="1" kern="1200" dirty="0"/>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37"/>
          <p:cNvSpPr txBox="1">
            <a:spLocks noGrp="1"/>
          </p:cNvSpPr>
          <p:nvPr>
            <p:ph type="title"/>
          </p:nvPr>
        </p:nvSpPr>
        <p:spPr>
          <a:xfrm>
            <a:off x="838200" y="588494"/>
            <a:ext cx="10515600" cy="800039"/>
          </a:xfrm>
          <a:noFill/>
          <a:ln>
            <a:noFill/>
          </a:ln>
        </p:spPr>
        <p:txBody>
          <a:bodyPr spcFirstLastPara="1" wrap="square" lIns="91425" tIns="45700" rIns="91425" bIns="45700" anchor="ctr" anchorCtr="0">
            <a:normAutofit fontScale="90000"/>
          </a:bodyPr>
          <a:lstStyle/>
          <a:p>
            <a:pPr lvl="0"/>
            <a:r>
              <a:rPr lang="x-none" dirty="0"/>
              <a:t>Принцип</a:t>
            </a:r>
            <a:r>
              <a:rPr lang="en-US" dirty="0"/>
              <a:t> 5 </a:t>
            </a:r>
            <a:r>
              <a:rPr lang="x-none" dirty="0"/>
              <a:t>«</a:t>
            </a:r>
            <a:r>
              <a:rPr lang="en-US" dirty="0"/>
              <a:t>C</a:t>
            </a:r>
            <a:r>
              <a:rPr lang="x-none" dirty="0"/>
              <a:t>»</a:t>
            </a:r>
            <a:r>
              <a:rPr lang="en-US" dirty="0"/>
              <a:t> </a:t>
            </a:r>
            <a:r>
              <a:rPr lang="x-none" dirty="0"/>
              <a:t>и Основные принципы тестирования на ВИЧ</a:t>
            </a:r>
            <a:endParaRPr lang="en-US" dirty="0">
              <a:sym typeface="Calibri"/>
            </a:endParaRPr>
          </a:p>
        </p:txBody>
      </p:sp>
      <p:sp>
        <p:nvSpPr>
          <p:cNvPr id="697" name="Google Shape;697;p37"/>
          <p:cNvSpPr txBox="1">
            <a:spLocks noGrp="1"/>
          </p:cNvSpPr>
          <p:nvPr>
            <p:ph type="body" idx="1"/>
          </p:nvPr>
        </p:nvSpPr>
        <p:spPr>
          <a:xfrm>
            <a:off x="725484" y="1636713"/>
            <a:ext cx="5370516" cy="4932362"/>
          </a:xfrm>
          <a:noFill/>
          <a:ln>
            <a:noFill/>
          </a:ln>
        </p:spPr>
        <p:txBody>
          <a:bodyPr spcFirstLastPara="1" wrap="square" lIns="91425" tIns="45700" rIns="91425" bIns="45700" anchor="t" anchorCtr="0">
            <a:normAutofit/>
          </a:bodyPr>
          <a:lstStyle/>
          <a:p>
            <a:pPr lvl="0"/>
            <a:r>
              <a:rPr lang="x-none" dirty="0"/>
              <a:t>Принцип </a:t>
            </a:r>
            <a:r>
              <a:rPr lang="en-US" dirty="0">
                <a:sym typeface="Calibri"/>
              </a:rPr>
              <a:t>5 </a:t>
            </a:r>
            <a:r>
              <a:rPr lang="x-none" dirty="0">
                <a:sym typeface="Calibri"/>
              </a:rPr>
              <a:t>«</a:t>
            </a:r>
            <a:r>
              <a:rPr lang="en-US" dirty="0">
                <a:sym typeface="Calibri"/>
              </a:rPr>
              <a:t>C</a:t>
            </a:r>
            <a:r>
              <a:rPr lang="x-none" dirty="0">
                <a:sym typeface="Calibri"/>
              </a:rPr>
              <a:t>»</a:t>
            </a:r>
            <a:endParaRPr lang="en-US" dirty="0"/>
          </a:p>
          <a:p>
            <a:pPr lvl="1"/>
            <a:r>
              <a:rPr lang="x-none" i="1" dirty="0">
                <a:solidFill>
                  <a:schemeClr val="tx1"/>
                </a:solidFill>
                <a:sym typeface="Calibri"/>
              </a:rPr>
              <a:t>К</a:t>
            </a:r>
            <a:r>
              <a:rPr lang="x-none" dirty="0">
                <a:solidFill>
                  <a:schemeClr val="tx1"/>
                </a:solidFill>
                <a:sym typeface="Calibri"/>
              </a:rPr>
              <a:t>онфиденциальность</a:t>
            </a:r>
            <a:endParaRPr lang="en-US" dirty="0">
              <a:solidFill>
                <a:schemeClr val="tx1"/>
              </a:solidFill>
            </a:endParaRPr>
          </a:p>
          <a:p>
            <a:pPr lvl="1"/>
            <a:r>
              <a:rPr lang="x-none" dirty="0">
                <a:solidFill>
                  <a:schemeClr val="tx1"/>
                </a:solidFill>
                <a:sym typeface="Calibri"/>
              </a:rPr>
              <a:t>Информированное согласие</a:t>
            </a:r>
            <a:endParaRPr lang="en-US" dirty="0">
              <a:solidFill>
                <a:schemeClr val="tx1"/>
              </a:solidFill>
            </a:endParaRPr>
          </a:p>
          <a:p>
            <a:pPr lvl="1"/>
            <a:r>
              <a:rPr lang="x-none" dirty="0">
                <a:solidFill>
                  <a:schemeClr val="tx1"/>
                </a:solidFill>
                <a:sym typeface="Calibri"/>
              </a:rPr>
              <a:t>Консультирование</a:t>
            </a:r>
            <a:endParaRPr lang="en-US" dirty="0">
              <a:solidFill>
                <a:schemeClr val="tx1"/>
              </a:solidFill>
            </a:endParaRPr>
          </a:p>
          <a:p>
            <a:pPr lvl="1"/>
            <a:r>
              <a:rPr lang="x-none" dirty="0">
                <a:solidFill>
                  <a:schemeClr val="tx1"/>
                </a:solidFill>
                <a:sym typeface="Calibri"/>
              </a:rPr>
              <a:t>Правильный результат теста</a:t>
            </a:r>
            <a:endParaRPr lang="en-US" dirty="0">
              <a:solidFill>
                <a:schemeClr val="tx1"/>
              </a:solidFill>
            </a:endParaRPr>
          </a:p>
          <a:p>
            <a:pPr lvl="1"/>
            <a:r>
              <a:rPr lang="x-none" dirty="0">
                <a:solidFill>
                  <a:schemeClr val="tx1"/>
                </a:solidFill>
                <a:sym typeface="Calibri"/>
              </a:rPr>
              <a:t>Перенаправление на услуги</a:t>
            </a:r>
            <a:endParaRPr lang="en-US" dirty="0">
              <a:solidFill>
                <a:schemeClr val="tx1"/>
              </a:solidFill>
            </a:endParaRPr>
          </a:p>
          <a:p>
            <a:pPr lvl="0"/>
            <a:r>
              <a:rPr lang="ru-RU" dirty="0">
                <a:sym typeface="Calibri"/>
              </a:rPr>
              <a:t>и</a:t>
            </a:r>
            <a:r>
              <a:rPr lang="x-none" dirty="0">
                <a:sym typeface="Calibri"/>
              </a:rPr>
              <a:t> </a:t>
            </a:r>
            <a:r>
              <a:rPr lang="ru-RU" dirty="0">
                <a:sym typeface="Calibri"/>
              </a:rPr>
              <a:t>о</a:t>
            </a:r>
            <a:r>
              <a:rPr lang="x-none" dirty="0">
                <a:sym typeface="Calibri"/>
              </a:rPr>
              <a:t>сновные принципы тестирования на ВИЧ</a:t>
            </a:r>
            <a:endParaRPr lang="en-US" dirty="0">
              <a:sym typeface="Calibri"/>
            </a:endParaRPr>
          </a:p>
        </p:txBody>
      </p:sp>
      <p:sp>
        <p:nvSpPr>
          <p:cNvPr id="687" name="Google Shape;687;p37"/>
          <p:cNvSpPr txBox="1"/>
          <p:nvPr/>
        </p:nvSpPr>
        <p:spPr>
          <a:xfrm>
            <a:off x="725483" y="6506995"/>
            <a:ext cx="5438774" cy="207699"/>
          </a:xfrm>
          <a:prstGeom prst="rect">
            <a:avLst/>
          </a:prstGeom>
          <a:noFill/>
          <a:ln>
            <a:noFill/>
          </a:ln>
        </p:spPr>
        <p:txBody>
          <a:bodyPr spcFirstLastPara="1" wrap="square" lIns="68500" tIns="34250" rIns="68500" bIns="34250" anchor="t" anchorCtr="0">
            <a:spAutoFit/>
          </a:bodyPr>
          <a:lstStyle/>
          <a:p>
            <a:pPr marL="0" marR="0" lvl="0" indent="0" algn="l" rtl="0">
              <a:spcBef>
                <a:spcPts val="0"/>
              </a:spcBef>
              <a:spcAft>
                <a:spcPts val="0"/>
              </a:spcAft>
              <a:buNone/>
            </a:pPr>
            <a:r>
              <a:rPr lang="x-none" sz="900" dirty="0">
                <a:solidFill>
                  <a:srgbClr val="000000"/>
                </a:solidFill>
                <a:latin typeface="Arial"/>
                <a:ea typeface="Arial"/>
                <a:cs typeface="Arial"/>
                <a:sym typeface="Arial"/>
              </a:rPr>
              <a:t>Источник</a:t>
            </a:r>
            <a:r>
              <a:rPr lang="en-US" sz="900" dirty="0">
                <a:solidFill>
                  <a:srgbClr val="000000"/>
                </a:solidFill>
                <a:latin typeface="Arial"/>
                <a:ea typeface="Arial"/>
                <a:cs typeface="Arial"/>
                <a:sym typeface="Arial"/>
              </a:rPr>
              <a:t>: PEPFAR 2020 Guidance for Implementing Safe and Ethical Index Testing Services; &amp; WHO</a:t>
            </a:r>
            <a:endParaRPr dirty="0"/>
          </a:p>
        </p:txBody>
      </p:sp>
      <p:sp>
        <p:nvSpPr>
          <p:cNvPr id="688" name="Google Shape;688;p37"/>
          <p:cNvSpPr txBox="1"/>
          <p:nvPr/>
        </p:nvSpPr>
        <p:spPr>
          <a:xfrm>
            <a:off x="5943600" y="2256090"/>
            <a:ext cx="1920963" cy="1078014"/>
          </a:xfrm>
          <a:prstGeom prst="rect">
            <a:avLst/>
          </a:prstGeom>
          <a:solidFill>
            <a:schemeClr val="accent3">
              <a:lumMod val="2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x-none" sz="1600" dirty="0">
                <a:solidFill>
                  <a:schemeClr val="lt1"/>
                </a:solidFill>
                <a:latin typeface="+mj-lt"/>
                <a:ea typeface="Calibri"/>
                <a:cs typeface="Calibri"/>
                <a:sym typeface="Calibri"/>
              </a:rPr>
              <a:t>Клиент-центрированный подход</a:t>
            </a:r>
            <a:endParaRPr sz="1600" dirty="0">
              <a:latin typeface="+mj-lt"/>
            </a:endParaRPr>
          </a:p>
        </p:txBody>
      </p:sp>
      <p:sp>
        <p:nvSpPr>
          <p:cNvPr id="689" name="Google Shape;689;p37"/>
          <p:cNvSpPr txBox="1"/>
          <p:nvPr/>
        </p:nvSpPr>
        <p:spPr>
          <a:xfrm>
            <a:off x="8031481" y="2256090"/>
            <a:ext cx="1814282" cy="1172910"/>
          </a:xfrm>
          <a:prstGeom prst="rect">
            <a:avLst/>
          </a:prstGeom>
          <a:solidFill>
            <a:schemeClr val="accent3">
              <a:lumMod val="2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x-none" sz="1600" dirty="0">
                <a:solidFill>
                  <a:schemeClr val="lt1"/>
                </a:solidFill>
                <a:latin typeface="+mj-lt"/>
                <a:cs typeface="Calibri"/>
                <a:sym typeface="Calibri"/>
              </a:rPr>
              <a:t>Конфиденциальность</a:t>
            </a:r>
            <a:endParaRPr sz="1600" dirty="0">
              <a:latin typeface="+mj-lt"/>
            </a:endParaRPr>
          </a:p>
        </p:txBody>
      </p:sp>
      <p:sp>
        <p:nvSpPr>
          <p:cNvPr id="690" name="Google Shape;690;p37"/>
          <p:cNvSpPr txBox="1"/>
          <p:nvPr/>
        </p:nvSpPr>
        <p:spPr>
          <a:xfrm>
            <a:off x="10012681" y="2256090"/>
            <a:ext cx="1814281" cy="1089290"/>
          </a:xfrm>
          <a:prstGeom prst="rect">
            <a:avLst/>
          </a:prstGeom>
          <a:solidFill>
            <a:schemeClr val="accent3">
              <a:lumMod val="2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x-none" sz="1600" dirty="0">
                <a:solidFill>
                  <a:schemeClr val="lt1"/>
                </a:solidFill>
                <a:latin typeface="+mj-lt"/>
                <a:ea typeface="Calibri"/>
                <a:cs typeface="Calibri"/>
                <a:sym typeface="Calibri"/>
              </a:rPr>
              <a:t>Добровольно и без принуждения</a:t>
            </a:r>
            <a:endParaRPr sz="1600" dirty="0">
              <a:latin typeface="+mj-lt"/>
            </a:endParaRPr>
          </a:p>
        </p:txBody>
      </p:sp>
      <p:sp>
        <p:nvSpPr>
          <p:cNvPr id="691" name="Google Shape;691;p37"/>
          <p:cNvSpPr txBox="1"/>
          <p:nvPr/>
        </p:nvSpPr>
        <p:spPr>
          <a:xfrm>
            <a:off x="5943601" y="3523896"/>
            <a:ext cx="1920962" cy="1089290"/>
          </a:xfrm>
          <a:prstGeom prst="rect">
            <a:avLst/>
          </a:prstGeom>
          <a:solidFill>
            <a:schemeClr val="accent3">
              <a:lumMod val="2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dirty="0">
                <a:solidFill>
                  <a:schemeClr val="lt1"/>
                </a:solidFill>
                <a:latin typeface="+mj-lt"/>
                <a:ea typeface="Calibri"/>
                <a:cs typeface="Calibri"/>
                <a:sym typeface="Calibri"/>
              </a:rPr>
              <a:t>Free</a:t>
            </a:r>
            <a:endParaRPr sz="1600" dirty="0">
              <a:latin typeface="+mj-lt"/>
            </a:endParaRPr>
          </a:p>
        </p:txBody>
      </p:sp>
      <p:sp>
        <p:nvSpPr>
          <p:cNvPr id="692" name="Google Shape;692;p37"/>
          <p:cNvSpPr txBox="1"/>
          <p:nvPr/>
        </p:nvSpPr>
        <p:spPr>
          <a:xfrm>
            <a:off x="8031481" y="3523896"/>
            <a:ext cx="1814282" cy="1089290"/>
          </a:xfrm>
          <a:prstGeom prst="rect">
            <a:avLst/>
          </a:prstGeom>
          <a:solidFill>
            <a:schemeClr val="accent3">
              <a:lumMod val="2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x-none" sz="1600" dirty="0">
                <a:solidFill>
                  <a:schemeClr val="lt1"/>
                </a:solidFill>
                <a:latin typeface="+mj-lt"/>
                <a:ea typeface="Calibri"/>
                <a:cs typeface="Calibri"/>
                <a:sym typeface="Calibri"/>
              </a:rPr>
              <a:t>Не осуждающий</a:t>
            </a:r>
            <a:endParaRPr sz="1600" dirty="0">
              <a:latin typeface="+mj-lt"/>
            </a:endParaRPr>
          </a:p>
        </p:txBody>
      </p:sp>
      <p:sp>
        <p:nvSpPr>
          <p:cNvPr id="693" name="Google Shape;693;p37"/>
          <p:cNvSpPr txBox="1"/>
          <p:nvPr/>
        </p:nvSpPr>
        <p:spPr>
          <a:xfrm>
            <a:off x="10012681" y="3523896"/>
            <a:ext cx="1814282" cy="1089290"/>
          </a:xfrm>
          <a:prstGeom prst="rect">
            <a:avLst/>
          </a:prstGeom>
          <a:solidFill>
            <a:schemeClr val="accent3">
              <a:lumMod val="2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x-none" sz="1600" dirty="0">
                <a:solidFill>
                  <a:schemeClr val="lt1"/>
                </a:solidFill>
                <a:latin typeface="+mj-lt"/>
                <a:ea typeface="Calibri"/>
                <a:cs typeface="Calibri"/>
                <a:sym typeface="Calibri"/>
              </a:rPr>
              <a:t>Культурно</a:t>
            </a:r>
            <a:r>
              <a:rPr lang="en-US" sz="1600" dirty="0">
                <a:solidFill>
                  <a:schemeClr val="lt1"/>
                </a:solidFill>
                <a:latin typeface="+mj-lt"/>
                <a:ea typeface="Calibri"/>
                <a:cs typeface="Calibri"/>
                <a:sym typeface="Calibri"/>
              </a:rPr>
              <a:t>, </a:t>
            </a:r>
            <a:r>
              <a:rPr lang="x-none" sz="1600" dirty="0">
                <a:solidFill>
                  <a:schemeClr val="lt1"/>
                </a:solidFill>
                <a:latin typeface="+mj-lt"/>
                <a:ea typeface="Calibri"/>
                <a:cs typeface="Calibri"/>
                <a:sym typeface="Calibri"/>
              </a:rPr>
              <a:t>лингвистически приемлемый</a:t>
            </a:r>
            <a:endParaRPr sz="1600" dirty="0">
              <a:latin typeface="+mj-lt"/>
            </a:endParaRPr>
          </a:p>
        </p:txBody>
      </p:sp>
      <p:sp>
        <p:nvSpPr>
          <p:cNvPr id="694" name="Google Shape;694;p37"/>
          <p:cNvSpPr txBox="1"/>
          <p:nvPr/>
        </p:nvSpPr>
        <p:spPr>
          <a:xfrm>
            <a:off x="7123850" y="4820806"/>
            <a:ext cx="1700305" cy="1172910"/>
          </a:xfrm>
          <a:prstGeom prst="rect">
            <a:avLst/>
          </a:prstGeom>
          <a:solidFill>
            <a:schemeClr val="accent3">
              <a:lumMod val="2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x-none" sz="1600" dirty="0">
                <a:solidFill>
                  <a:schemeClr val="lt1"/>
                </a:solidFill>
                <a:latin typeface="+mj-lt"/>
                <a:ea typeface="Calibri"/>
                <a:cs typeface="Calibri"/>
                <a:sym typeface="Calibri"/>
              </a:rPr>
              <a:t>Доступность для всех</a:t>
            </a:r>
            <a:endParaRPr sz="1600" dirty="0">
              <a:latin typeface="+mj-lt"/>
            </a:endParaRPr>
          </a:p>
        </p:txBody>
      </p:sp>
      <p:sp>
        <p:nvSpPr>
          <p:cNvPr id="695" name="Google Shape;695;p37"/>
          <p:cNvSpPr txBox="1"/>
          <p:nvPr/>
        </p:nvSpPr>
        <p:spPr>
          <a:xfrm>
            <a:off x="9105050" y="4820806"/>
            <a:ext cx="1700305" cy="1172910"/>
          </a:xfrm>
          <a:prstGeom prst="rect">
            <a:avLst/>
          </a:prstGeom>
          <a:solidFill>
            <a:schemeClr val="accent3">
              <a:lumMod val="2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x-none" sz="1600" dirty="0">
                <a:solidFill>
                  <a:schemeClr val="lt1"/>
                </a:solidFill>
                <a:latin typeface="+mj-lt"/>
                <a:ea typeface="Calibri"/>
                <a:cs typeface="Calibri"/>
                <a:sym typeface="Calibri"/>
              </a:rPr>
              <a:t>Комплексность</a:t>
            </a:r>
            <a:endParaRPr sz="1600" dirty="0">
              <a:latin typeface="+mj-lt"/>
            </a:endParaRPr>
          </a:p>
        </p:txBody>
      </p:sp>
      <p:sp>
        <p:nvSpPr>
          <p:cNvPr id="696" name="Google Shape;696;p37"/>
          <p:cNvSpPr txBox="1"/>
          <p:nvPr/>
        </p:nvSpPr>
        <p:spPr>
          <a:xfrm>
            <a:off x="6966014" y="1409705"/>
            <a:ext cx="4016790" cy="70784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x-none" sz="2000" b="1" dirty="0">
                <a:solidFill>
                  <a:schemeClr val="dk1"/>
                </a:solidFill>
                <a:latin typeface="+mj-lt"/>
                <a:ea typeface="Calibri"/>
                <a:cs typeface="Calibri"/>
                <a:sym typeface="Calibri"/>
              </a:rPr>
              <a:t>Основные принципы тестирования на ВИЧ</a:t>
            </a:r>
            <a:endParaRPr sz="2000" b="1" dirty="0">
              <a:latin typeface="+mj-l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702"/>
        <p:cNvGrpSpPr/>
        <p:nvPr/>
      </p:nvGrpSpPr>
      <p:grpSpPr>
        <a:xfrm>
          <a:off x="0" y="0"/>
          <a:ext cx="0" cy="0"/>
          <a:chOff x="0" y="0"/>
          <a:chExt cx="0" cy="0"/>
        </a:xfrm>
      </p:grpSpPr>
      <p:sp>
        <p:nvSpPr>
          <p:cNvPr id="703" name="Google Shape;703;p38"/>
          <p:cNvSpPr/>
          <p:nvPr/>
        </p:nvSpPr>
        <p:spPr>
          <a:xfrm>
            <a:off x="4081933" y="172384"/>
            <a:ext cx="7924800" cy="6471524"/>
          </a:xfrm>
          <a:prstGeom prst="rect">
            <a:avLst/>
          </a:prstGeom>
          <a:solidFill>
            <a:schemeClr val="lt2">
              <a:alpha val="8627"/>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4" name="Google Shape;704;p38"/>
          <p:cNvSpPr txBox="1">
            <a:spLocks noGrp="1"/>
          </p:cNvSpPr>
          <p:nvPr>
            <p:ph type="title"/>
          </p:nvPr>
        </p:nvSpPr>
        <p:spPr>
          <a:xfrm>
            <a:off x="294172" y="733647"/>
            <a:ext cx="3922438" cy="14524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40"/>
              <a:buFont typeface="Calibri"/>
              <a:buNone/>
            </a:pPr>
            <a:r>
              <a:rPr lang="x-none" sz="3000" b="1" dirty="0"/>
              <a:t>Образец Памятки </a:t>
            </a:r>
            <a:br>
              <a:rPr lang="x-none" sz="3000" b="1" dirty="0"/>
            </a:br>
            <a:r>
              <a:rPr lang="x-none" sz="3000" b="1" dirty="0"/>
              <a:t>о правах клиентов</a:t>
            </a:r>
            <a:endParaRPr sz="3000" dirty="0"/>
          </a:p>
        </p:txBody>
      </p:sp>
      <p:sp>
        <p:nvSpPr>
          <p:cNvPr id="705" name="Google Shape;705;p38"/>
          <p:cNvSpPr txBox="1">
            <a:spLocks noGrp="1"/>
          </p:cNvSpPr>
          <p:nvPr>
            <p:ph type="body" idx="1"/>
          </p:nvPr>
        </p:nvSpPr>
        <p:spPr>
          <a:xfrm>
            <a:off x="4221121" y="925033"/>
            <a:ext cx="7676707" cy="5644443"/>
          </a:xfrm>
          <a:prstGeom prst="rect">
            <a:avLst/>
          </a:prstGeom>
          <a:noFill/>
          <a:ln>
            <a:noFill/>
          </a:ln>
        </p:spPr>
        <p:txBody>
          <a:bodyPr spcFirstLastPara="1" wrap="square" lIns="91425" tIns="45700" rIns="91425" bIns="45700" anchor="t" anchorCtr="0">
            <a:normAutofit fontScale="92500" lnSpcReduction="20000"/>
          </a:bodyPr>
          <a:lstStyle/>
          <a:p>
            <a:pPr marL="0" indent="0">
              <a:lnSpc>
                <a:spcPct val="90000"/>
              </a:lnSpc>
              <a:spcBef>
                <a:spcPts val="0"/>
              </a:spcBef>
              <a:buSzPts val="1600"/>
              <a:buNone/>
            </a:pPr>
            <a:r>
              <a:rPr kumimoji="0" lang="ru-RU" altLang="en-US" sz="1600" b="0" i="0" u="none" strike="noStrike" cap="none" normalizeH="0" baseline="0" dirty="0">
                <a:ln>
                  <a:noFill/>
                </a:ln>
                <a:solidFill>
                  <a:srgbClr val="202124"/>
                </a:solidFill>
                <a:effectLst/>
                <a:latin typeface="+mn-lt"/>
              </a:rPr>
              <a:t>В этом медицинском учреждении </a:t>
            </a:r>
            <a:r>
              <a:rPr kumimoji="0" lang="ru-RU" altLang="en-US" sz="1600" b="1" i="1" u="none" strike="noStrike" cap="none" normalizeH="0" baseline="0" dirty="0">
                <a:ln>
                  <a:noFill/>
                </a:ln>
                <a:solidFill>
                  <a:srgbClr val="202124"/>
                </a:solidFill>
                <a:effectLst/>
                <a:latin typeface="+mn-lt"/>
              </a:rPr>
              <a:t>В</a:t>
            </a:r>
            <a:r>
              <a:rPr kumimoji="0" lang="ru-RU" altLang="en-US" sz="1600" b="0" i="0" u="none" strike="noStrike" cap="none" normalizeH="0" baseline="0" dirty="0">
                <a:ln>
                  <a:noFill/>
                </a:ln>
                <a:solidFill>
                  <a:srgbClr val="202124"/>
                </a:solidFill>
                <a:effectLst/>
                <a:latin typeface="+mn-lt"/>
              </a:rPr>
              <a:t>ы имеете право на получение медицинских услуг</a:t>
            </a:r>
            <a:r>
              <a:rPr kumimoji="0" lang="x-none" altLang="en-US" sz="1600" b="0" i="0" u="none" strike="noStrike" cap="none" normalizeH="0" baseline="0" dirty="0">
                <a:ln>
                  <a:noFill/>
                </a:ln>
                <a:solidFill>
                  <a:srgbClr val="202124"/>
                </a:solidFill>
                <a:effectLst/>
                <a:latin typeface="+mn-lt"/>
              </a:rPr>
              <a:t> </a:t>
            </a:r>
            <a:r>
              <a:rPr kumimoji="0" lang="ru-RU" altLang="en-US" sz="1600" b="0" i="0" u="none" strike="noStrike" cap="none" normalizeH="0" baseline="0" dirty="0">
                <a:ln>
                  <a:noFill/>
                </a:ln>
                <a:solidFill>
                  <a:srgbClr val="202124"/>
                </a:solidFill>
                <a:effectLst/>
                <a:latin typeface="+mn-lt"/>
              </a:rPr>
              <a:t>:</a:t>
            </a:r>
            <a:r>
              <a:rPr kumimoji="0" lang="ru-RU" altLang="en-US" sz="1600" b="0" i="0" u="none" strike="noStrike" cap="none" normalizeH="0" baseline="0" dirty="0">
                <a:ln>
                  <a:noFill/>
                </a:ln>
                <a:solidFill>
                  <a:schemeClr val="tx1"/>
                </a:solidFill>
                <a:effectLst/>
                <a:latin typeface="+mn-lt"/>
              </a:rPr>
              <a:t> </a:t>
            </a:r>
            <a:endParaRPr sz="1600" dirty="0">
              <a:latin typeface="+mn-lt"/>
            </a:endParaRPr>
          </a:p>
          <a:p>
            <a:pPr marL="285750" indent="-285750">
              <a:lnSpc>
                <a:spcPct val="90000"/>
              </a:lnSpc>
              <a:spcBef>
                <a:spcPts val="1000"/>
              </a:spcBef>
              <a:buClr>
                <a:schemeClr val="accent3">
                  <a:lumMod val="25000"/>
                </a:schemeClr>
              </a:buClr>
              <a:buSzPts val="1600"/>
              <a:buFont typeface="Noto Sans Symbols"/>
              <a:buChar char="✔"/>
            </a:pPr>
            <a:r>
              <a:rPr kumimoji="0" lang="ru-RU" altLang="en-US" sz="1700" b="1" i="0" u="none" strike="noStrike" cap="none" normalizeH="0" baseline="0" dirty="0">
                <a:ln>
                  <a:noFill/>
                </a:ln>
                <a:solidFill>
                  <a:srgbClr val="202124"/>
                </a:solidFill>
                <a:effectLst/>
                <a:latin typeface="+mn-lt"/>
              </a:rPr>
              <a:t>Добровольно </a:t>
            </a:r>
            <a:r>
              <a:rPr kumimoji="0" lang="ru-RU" altLang="en-US" sz="1600" b="0" i="0" u="none" strike="noStrike" cap="none" normalizeH="0" baseline="0" dirty="0">
                <a:ln>
                  <a:noFill/>
                </a:ln>
                <a:solidFill>
                  <a:srgbClr val="202124"/>
                </a:solidFill>
                <a:effectLst/>
                <a:latin typeface="+mn-lt"/>
              </a:rPr>
              <a:t>(</a:t>
            </a:r>
            <a:r>
              <a:rPr lang="ru-RU" altLang="en-US" sz="1600" dirty="0">
                <a:solidFill>
                  <a:srgbClr val="202124"/>
                </a:solidFill>
                <a:latin typeface="+mn-lt"/>
              </a:rPr>
              <a:t>Вам должна быть предоставлена ​​информация о преимуществах и рисках услуг и лечения, предлагаемых в этой клинике, чтобы Вы могли принимать </a:t>
            </a:r>
            <a:r>
              <a:rPr lang="x-none" altLang="en-US" sz="1600" dirty="0">
                <a:solidFill>
                  <a:srgbClr val="202124"/>
                </a:solidFill>
                <a:latin typeface="+mn-lt"/>
              </a:rPr>
              <a:t>информированные</a:t>
            </a:r>
            <a:r>
              <a:rPr lang="ru-RU" altLang="en-US" sz="1600" dirty="0">
                <a:solidFill>
                  <a:srgbClr val="202124"/>
                </a:solidFill>
                <a:latin typeface="+mn-lt"/>
              </a:rPr>
              <a:t> решения. Вы можете отказаться от любой услуги или медицинского обследования, которые Вы не хотите получать.) </a:t>
            </a:r>
          </a:p>
          <a:p>
            <a:pPr marL="285750" indent="-285750">
              <a:lnSpc>
                <a:spcPct val="90000"/>
              </a:lnSpc>
              <a:spcBef>
                <a:spcPts val="1000"/>
              </a:spcBef>
              <a:buClr>
                <a:schemeClr val="accent3">
                  <a:lumMod val="25000"/>
                </a:schemeClr>
              </a:buClr>
              <a:buSzPts val="1600"/>
              <a:buFont typeface="Noto Sans Symbols"/>
              <a:buChar char="✔"/>
            </a:pPr>
            <a:r>
              <a:rPr kumimoji="0" lang="x-none" altLang="en-US" sz="1700" b="1" i="0" u="none" strike="noStrike" cap="none" normalizeH="0" baseline="0" dirty="0">
                <a:ln>
                  <a:noFill/>
                </a:ln>
                <a:solidFill>
                  <a:srgbClr val="202124"/>
                </a:solidFill>
                <a:effectLst/>
                <a:latin typeface="+mn-lt"/>
              </a:rPr>
              <a:t>Без</a:t>
            </a:r>
            <a:r>
              <a:rPr kumimoji="0" lang="ru-RU" altLang="en-US" sz="1700" b="1" i="0" u="none" strike="noStrike" cap="none" normalizeH="0" baseline="0" dirty="0">
                <a:ln>
                  <a:noFill/>
                </a:ln>
                <a:solidFill>
                  <a:srgbClr val="202124"/>
                </a:solidFill>
                <a:effectLst/>
                <a:latin typeface="+mn-lt"/>
              </a:rPr>
              <a:t> принуждения </a:t>
            </a:r>
            <a:r>
              <a:rPr kumimoji="0" lang="ru-RU" altLang="en-US" sz="1600" b="0" i="0" u="none" strike="noStrike" cap="none" normalizeH="0" baseline="0" dirty="0">
                <a:ln>
                  <a:noFill/>
                </a:ln>
                <a:solidFill>
                  <a:srgbClr val="202124"/>
                </a:solidFill>
                <a:effectLst/>
                <a:latin typeface="+mn-lt"/>
              </a:rPr>
              <a:t>(</a:t>
            </a:r>
            <a:r>
              <a:rPr lang="ru-RU" altLang="en-US" sz="1600" dirty="0">
                <a:solidFill>
                  <a:srgbClr val="202124"/>
                </a:solidFill>
                <a:latin typeface="+mn-lt"/>
              </a:rPr>
              <a:t>отказ от </a:t>
            </a:r>
            <a:r>
              <a:rPr lang="x-none" altLang="en-US" sz="1600" dirty="0">
                <a:solidFill>
                  <a:srgbClr val="202124"/>
                </a:solidFill>
                <a:latin typeface="+mn-lt"/>
              </a:rPr>
              <a:t>любой</a:t>
            </a:r>
            <a:r>
              <a:rPr lang="ru-RU" altLang="en-US" sz="1600" dirty="0">
                <a:solidFill>
                  <a:srgbClr val="202124"/>
                </a:solidFill>
                <a:latin typeface="+mn-lt"/>
              </a:rPr>
              <a:t> услуги или отказ от участия в </a:t>
            </a:r>
            <a:r>
              <a:rPr lang="x-none" altLang="en-US" sz="1600" dirty="0">
                <a:solidFill>
                  <a:srgbClr val="202124"/>
                </a:solidFill>
                <a:latin typeface="+mn-lt"/>
              </a:rPr>
              <a:t>активностях </a:t>
            </a:r>
            <a:r>
              <a:rPr lang="ru-RU" altLang="en-US" sz="1600" dirty="0">
                <a:solidFill>
                  <a:srgbClr val="202124"/>
                </a:solidFill>
                <a:latin typeface="+mn-lt"/>
              </a:rPr>
              <a:t>по </a:t>
            </a:r>
            <a:r>
              <a:rPr lang="x-none" altLang="en-US" sz="1600" dirty="0">
                <a:solidFill>
                  <a:srgbClr val="202124"/>
                </a:solidFill>
                <a:latin typeface="+mn-lt"/>
              </a:rPr>
              <a:t>тестированию</a:t>
            </a:r>
            <a:r>
              <a:rPr lang="ru-RU" altLang="en-US" sz="1600" dirty="0">
                <a:solidFill>
                  <a:srgbClr val="202124"/>
                </a:solidFill>
                <a:latin typeface="+mn-lt"/>
              </a:rPr>
              <a:t> партнеров не повлияет на Ваше право на получение любых других медицинских услуг в этом учреждении</a:t>
            </a:r>
            <a:r>
              <a:rPr kumimoji="0" lang="ru-RU" altLang="en-US" sz="1600" b="0" i="0" u="none" strike="noStrike" cap="none" normalizeH="0" baseline="0" dirty="0">
                <a:ln>
                  <a:noFill/>
                </a:ln>
                <a:solidFill>
                  <a:srgbClr val="202124"/>
                </a:solidFill>
                <a:effectLst/>
                <a:latin typeface="+mn-lt"/>
              </a:rPr>
              <a:t>).</a:t>
            </a:r>
            <a:r>
              <a:rPr kumimoji="0" lang="ru-RU" altLang="en-US" sz="500" b="0" i="0" u="none" strike="noStrike" cap="none" normalizeH="0" baseline="0" dirty="0">
                <a:ln>
                  <a:noFill/>
                </a:ln>
                <a:solidFill>
                  <a:schemeClr val="tx1"/>
                </a:solidFill>
                <a:effectLst/>
                <a:latin typeface="+mn-lt"/>
              </a:rPr>
              <a:t> </a:t>
            </a:r>
            <a:endParaRPr kumimoji="0" lang="ru-RU" altLang="en-US" sz="1200" b="0" i="0" u="none" strike="noStrike" cap="none" normalizeH="0" baseline="0" dirty="0">
              <a:ln>
                <a:noFill/>
              </a:ln>
              <a:solidFill>
                <a:schemeClr val="tx1"/>
              </a:solidFill>
              <a:effectLst/>
              <a:latin typeface="+mn-lt"/>
            </a:endParaRPr>
          </a:p>
          <a:p>
            <a:pPr marL="285750" indent="-285750">
              <a:lnSpc>
                <a:spcPct val="90000"/>
              </a:lnSpc>
              <a:spcBef>
                <a:spcPts val="1000"/>
              </a:spcBef>
              <a:buClr>
                <a:schemeClr val="accent3">
                  <a:lumMod val="25000"/>
                </a:schemeClr>
              </a:buClr>
              <a:buSzPts val="1600"/>
              <a:buFont typeface="Noto Sans Symbols"/>
              <a:buChar char="✔"/>
            </a:pPr>
            <a:r>
              <a:rPr lang="x-none" altLang="en-US" sz="1700" b="1" dirty="0">
                <a:solidFill>
                  <a:srgbClr val="202124"/>
                </a:solidFill>
                <a:latin typeface="+mn-lt"/>
              </a:rPr>
              <a:t>Б</a:t>
            </a:r>
            <a:r>
              <a:rPr kumimoji="0" lang="ru-RU" altLang="en-US" sz="1700" b="1" i="0" u="none" strike="noStrike" cap="none" normalizeH="0" baseline="0" dirty="0">
                <a:ln>
                  <a:noFill/>
                </a:ln>
                <a:solidFill>
                  <a:srgbClr val="202124"/>
                </a:solidFill>
                <a:effectLst/>
                <a:latin typeface="+mn-lt"/>
              </a:rPr>
              <a:t>ез дискриминации </a:t>
            </a:r>
            <a:r>
              <a:rPr kumimoji="0" lang="ru-RU" altLang="en-US" sz="1600" b="0" i="0" u="none" strike="noStrike" cap="none" normalizeH="0" baseline="0" dirty="0">
                <a:ln>
                  <a:noFill/>
                </a:ln>
                <a:solidFill>
                  <a:srgbClr val="202124"/>
                </a:solidFill>
                <a:effectLst/>
                <a:latin typeface="+mn-lt"/>
              </a:rPr>
              <a:t>(</a:t>
            </a:r>
            <a:r>
              <a:rPr lang="ru-RU" altLang="en-US" sz="1600" dirty="0">
                <a:solidFill>
                  <a:srgbClr val="202124"/>
                </a:solidFill>
                <a:latin typeface="+mn-lt"/>
              </a:rPr>
              <a:t>к Вам </a:t>
            </a:r>
            <a:r>
              <a:rPr lang="x-none" altLang="en-US" sz="1600" dirty="0">
                <a:solidFill>
                  <a:srgbClr val="202124"/>
                </a:solidFill>
                <a:latin typeface="+mn-lt"/>
              </a:rPr>
              <a:t>должны </a:t>
            </a:r>
            <a:r>
              <a:rPr lang="ru-RU" altLang="en-US" sz="1600" dirty="0">
                <a:solidFill>
                  <a:srgbClr val="202124"/>
                </a:solidFill>
                <a:latin typeface="+mn-lt"/>
              </a:rPr>
              <a:t>относиться как к личности </a:t>
            </a:r>
            <a:r>
              <a:rPr lang="ru-RU" sz="1600" dirty="0">
                <a:solidFill>
                  <a:srgbClr val="202124"/>
                </a:solidFill>
                <a:latin typeface="+mn-lt"/>
                <a:sym typeface="Calibri"/>
              </a:rPr>
              <a:t>—</a:t>
            </a:r>
            <a:r>
              <a:rPr lang="ru-RU" altLang="en-US" sz="1600" dirty="0">
                <a:solidFill>
                  <a:srgbClr val="202124"/>
                </a:solidFill>
                <a:latin typeface="+mn-lt"/>
              </a:rPr>
              <a:t> с уважением и достоинством. Вы не должны подвергаться дискриминации на основании Вашего возраста, пола, сексуальной ориентации или любых других личных характеристик).</a:t>
            </a:r>
            <a:endParaRPr kumimoji="0" lang="ru-RU" altLang="en-US" sz="1600" b="0" i="0" u="none" strike="noStrike" cap="none" normalizeH="0" baseline="0" dirty="0">
              <a:ln>
                <a:noFill/>
              </a:ln>
              <a:solidFill>
                <a:schemeClr val="tx1"/>
              </a:solidFill>
              <a:effectLst/>
              <a:latin typeface="+mn-lt"/>
            </a:endParaRPr>
          </a:p>
          <a:p>
            <a:pPr marL="285750" indent="-285750">
              <a:lnSpc>
                <a:spcPct val="90000"/>
              </a:lnSpc>
              <a:spcBef>
                <a:spcPts val="1000"/>
              </a:spcBef>
              <a:buClr>
                <a:schemeClr val="accent3">
                  <a:lumMod val="25000"/>
                </a:schemeClr>
              </a:buClr>
              <a:buSzPts val="1600"/>
              <a:buFont typeface="Noto Sans Symbols"/>
              <a:buChar char="✔"/>
            </a:pPr>
            <a:r>
              <a:rPr lang="ru-RU" sz="1700" b="1" dirty="0">
                <a:latin typeface="+mn-lt"/>
              </a:rPr>
              <a:t>Безопасно</a:t>
            </a:r>
            <a:r>
              <a:rPr lang="ru-RU" sz="1700" dirty="0">
                <a:latin typeface="+mn-lt"/>
              </a:rPr>
              <a:t> </a:t>
            </a:r>
            <a:r>
              <a:rPr lang="ru-RU" sz="1600" dirty="0">
                <a:latin typeface="+mn-lt"/>
              </a:rPr>
              <a:t>(</a:t>
            </a:r>
            <a:r>
              <a:rPr lang="ru-RU" sz="1600" dirty="0">
                <a:solidFill>
                  <a:srgbClr val="202124"/>
                </a:solidFill>
                <a:latin typeface="+mn-lt"/>
              </a:rPr>
              <a:t>Вы не должны чувствовать угрозы, преследования или</a:t>
            </a:r>
            <a:r>
              <a:rPr lang="x-none" sz="1600" dirty="0">
                <a:solidFill>
                  <a:srgbClr val="202124"/>
                </a:solidFill>
                <a:latin typeface="+mn-lt"/>
              </a:rPr>
              <a:t> получать</a:t>
            </a:r>
            <a:r>
              <a:rPr lang="ru-RU" sz="1600" dirty="0">
                <a:solidFill>
                  <a:srgbClr val="202124"/>
                </a:solidFill>
                <a:latin typeface="+mn-lt"/>
              </a:rPr>
              <a:t> вред в результате полученных Вами услуг</a:t>
            </a:r>
            <a:r>
              <a:rPr lang="ru-RU" sz="1600" dirty="0">
                <a:latin typeface="+mn-lt"/>
              </a:rPr>
              <a:t>).</a:t>
            </a:r>
            <a:endParaRPr lang="en-US" sz="1600" dirty="0">
              <a:effectLst/>
              <a:latin typeface="+mn-lt"/>
              <a:ea typeface="Calibri" panose="020F0502020204030204" pitchFamily="34" charset="0"/>
            </a:endParaRPr>
          </a:p>
          <a:p>
            <a:pPr marL="285750" indent="-285750">
              <a:lnSpc>
                <a:spcPct val="90000"/>
              </a:lnSpc>
              <a:spcBef>
                <a:spcPts val="1000"/>
              </a:spcBef>
              <a:buClr>
                <a:schemeClr val="accent3">
                  <a:lumMod val="25000"/>
                </a:schemeClr>
              </a:buClr>
              <a:buSzPts val="1600"/>
              <a:buFont typeface="Noto Sans Symbols"/>
              <a:buChar char="✔"/>
            </a:pPr>
            <a:r>
              <a:rPr lang="ru-RU" sz="1700" b="1" dirty="0">
                <a:latin typeface="+mn-lt"/>
              </a:rPr>
              <a:t>Высоко</a:t>
            </a:r>
            <a:r>
              <a:rPr lang="x-none" sz="1700" b="1" dirty="0">
                <a:latin typeface="+mn-lt"/>
              </a:rPr>
              <a:t>е</a:t>
            </a:r>
            <a:r>
              <a:rPr lang="ru-RU" sz="1700" b="1" dirty="0">
                <a:latin typeface="+mn-lt"/>
              </a:rPr>
              <a:t> качеств</a:t>
            </a:r>
            <a:r>
              <a:rPr lang="x-none" sz="1700" b="1" dirty="0">
                <a:latin typeface="+mn-lt"/>
              </a:rPr>
              <a:t>о</a:t>
            </a:r>
            <a:r>
              <a:rPr lang="ru-RU" sz="1700" b="1" dirty="0">
                <a:latin typeface="+mn-lt"/>
              </a:rPr>
              <a:t> </a:t>
            </a:r>
            <a:r>
              <a:rPr lang="ru-RU" sz="1600" dirty="0">
                <a:latin typeface="+mn-lt"/>
              </a:rPr>
              <a:t>(Все услуги должны соответствовать национальным стандартам.)</a:t>
            </a:r>
            <a:endParaRPr lang="ru-RU" sz="1600" i="0" dirty="0">
              <a:latin typeface="+mn-lt"/>
            </a:endParaRPr>
          </a:p>
          <a:p>
            <a:pPr marL="285750" indent="-285750">
              <a:lnSpc>
                <a:spcPct val="90000"/>
              </a:lnSpc>
              <a:spcBef>
                <a:spcPts val="1000"/>
              </a:spcBef>
              <a:buClr>
                <a:schemeClr val="accent3">
                  <a:lumMod val="25000"/>
                </a:schemeClr>
              </a:buClr>
              <a:buSzPts val="1600"/>
              <a:buFont typeface="Noto Sans Symbols"/>
              <a:buChar char="✔"/>
            </a:pPr>
            <a:r>
              <a:rPr lang="ru-RU" sz="1700" b="1" dirty="0">
                <a:latin typeface="+mn-lt"/>
              </a:rPr>
              <a:t>Конфиденциально </a:t>
            </a:r>
            <a:r>
              <a:rPr lang="ru-RU" sz="1600" dirty="0">
                <a:latin typeface="+mn-lt"/>
              </a:rPr>
              <a:t>(</a:t>
            </a:r>
            <a:r>
              <a:rPr lang="ru-RU" sz="1600" dirty="0">
                <a:solidFill>
                  <a:srgbClr val="202124"/>
                </a:solidFill>
                <a:latin typeface="+mn-lt"/>
              </a:rPr>
              <a:t>Ваша личная информация должна х</a:t>
            </a:r>
            <a:r>
              <a:rPr lang="x-none" sz="1600" dirty="0">
                <a:solidFill>
                  <a:srgbClr val="202124"/>
                </a:solidFill>
                <a:latin typeface="+mn-lt"/>
              </a:rPr>
              <a:t>раниться в защищенном месте</a:t>
            </a:r>
            <a:r>
              <a:rPr lang="ru-RU" sz="1600" dirty="0">
                <a:solidFill>
                  <a:srgbClr val="202124"/>
                </a:solidFill>
                <a:latin typeface="+mn-lt"/>
              </a:rPr>
              <a:t> </a:t>
            </a:r>
            <a:r>
              <a:rPr lang="x-none" sz="1600" dirty="0">
                <a:solidFill>
                  <a:srgbClr val="202124"/>
                </a:solidFill>
                <a:latin typeface="+mn-lt"/>
              </a:rPr>
              <a:t>и </a:t>
            </a:r>
            <a:r>
              <a:rPr lang="ru-RU" sz="1600" dirty="0">
                <a:solidFill>
                  <a:srgbClr val="202124"/>
                </a:solidFill>
                <a:latin typeface="+mn-lt"/>
              </a:rPr>
              <a:t>не передаваться никому, кроме медицинского персонала</a:t>
            </a:r>
            <a:r>
              <a:rPr lang="ru-RU" sz="1600" dirty="0">
                <a:latin typeface="+mn-lt"/>
              </a:rPr>
              <a:t>).</a:t>
            </a:r>
            <a:endParaRPr lang="x-none" sz="1600" i="1" dirty="0">
              <a:effectLst/>
              <a:latin typeface="+mn-lt"/>
              <a:ea typeface="Calibri" panose="020F0502020204030204" pitchFamily="34" charset="0"/>
            </a:endParaRPr>
          </a:p>
          <a:p>
            <a:pPr marL="0" indent="0">
              <a:lnSpc>
                <a:spcPct val="90000"/>
              </a:lnSpc>
              <a:spcBef>
                <a:spcPts val="1000"/>
              </a:spcBef>
              <a:buSzPts val="1600"/>
              <a:buNone/>
            </a:pPr>
            <a:r>
              <a:rPr lang="ru-RU" sz="1700" dirty="0">
                <a:latin typeface="+mn-lt"/>
              </a:rPr>
              <a:t>Вы имеете право подать жалобу, если считаете, что услуги, полученные в этом учреждении, не соответствуют </a:t>
            </a:r>
            <a:r>
              <a:rPr lang="x-none" sz="1700" dirty="0">
                <a:latin typeface="+mn-lt"/>
              </a:rPr>
              <a:t>вышеперечисленным</a:t>
            </a:r>
            <a:r>
              <a:rPr lang="ru-RU" sz="1700" dirty="0">
                <a:latin typeface="+mn-lt"/>
              </a:rPr>
              <a:t> правам.</a:t>
            </a:r>
            <a:endParaRPr lang="x-none" sz="1700" dirty="0">
              <a:latin typeface="+mn-lt"/>
            </a:endParaRPr>
          </a:p>
          <a:p>
            <a:pPr marL="0" indent="0">
              <a:lnSpc>
                <a:spcPct val="90000"/>
              </a:lnSpc>
              <a:spcBef>
                <a:spcPts val="1000"/>
              </a:spcBef>
              <a:buSzPts val="1600"/>
              <a:buNone/>
            </a:pPr>
            <a:r>
              <a:rPr lang="ru-RU" sz="1600" dirty="0">
                <a:solidFill>
                  <a:srgbClr val="202124"/>
                </a:solidFill>
                <a:latin typeface="+mn-lt"/>
              </a:rPr>
              <a:t>Чтобы подать жалобу, заполните форму жалобы пациента и поместите ее в безопасный почтовый ящик у стойки регистрации. Вы также можете позвонить в Консультативный совет по телефону XXX-XXX-XXX. Его сотрудники могут подать жалобу от Вашего имени, если Вам неудобно делать это самостоятельно.</a:t>
            </a:r>
            <a:endParaRPr lang="x-none" sz="1600" dirty="0">
              <a:solidFill>
                <a:srgbClr val="202124"/>
              </a:solidFill>
              <a:latin typeface="+mn-lt"/>
            </a:endParaRPr>
          </a:p>
        </p:txBody>
      </p:sp>
      <p:pic>
        <p:nvPicPr>
          <p:cNvPr id="706" name="Google Shape;706;p3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47798" y="186239"/>
            <a:ext cx="1818842" cy="734287"/>
          </a:xfrm>
          <a:prstGeom prst="rect">
            <a:avLst/>
          </a:prstGeom>
          <a:noFill/>
          <a:ln>
            <a:noFill/>
          </a:ln>
        </p:spPr>
      </p:pic>
      <p:sp>
        <p:nvSpPr>
          <p:cNvPr id="6" name="Google Shape;52;p105">
            <a:extLst>
              <a:ext uri="{FF2B5EF4-FFF2-40B4-BE49-F238E27FC236}">
                <a16:creationId xmlns:a16="http://schemas.microsoft.com/office/drawing/2014/main" id="{F18E7DB4-9523-4D71-98B8-575BC7D35630}"/>
              </a:ext>
            </a:extLst>
          </p:cNvPr>
          <p:cNvSpPr/>
          <p:nvPr/>
        </p:nvSpPr>
        <p:spPr>
          <a:xfrm>
            <a:off x="0" y="6790531"/>
            <a:ext cx="12192000" cy="69448"/>
          </a:xfrm>
          <a:prstGeom prst="rect">
            <a:avLst/>
          </a:prstGeom>
          <a:solidFill>
            <a:srgbClr val="E734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7" name="Google Shape;717;p39"/>
          <p:cNvSpPr txBox="1">
            <a:spLocks noGrp="1"/>
          </p:cNvSpPr>
          <p:nvPr>
            <p:ph type="title"/>
          </p:nvPr>
        </p:nvSpPr>
        <p:spPr>
          <a:xfrm>
            <a:off x="838199" y="588963"/>
            <a:ext cx="10910777" cy="800100"/>
          </a:xfrm>
          <a:noFill/>
          <a:ln>
            <a:noFill/>
          </a:ln>
        </p:spPr>
        <p:txBody>
          <a:bodyPr spcFirstLastPara="1" wrap="square" lIns="91425" tIns="45700" rIns="91425" bIns="45700" anchor="ctr" anchorCtr="0">
            <a:normAutofit fontScale="90000"/>
          </a:bodyPr>
          <a:lstStyle/>
          <a:p>
            <a:pPr lvl="0"/>
            <a:r>
              <a:rPr lang="x-none" dirty="0"/>
              <a:t>Индекс</a:t>
            </a:r>
            <a:r>
              <a:rPr lang="ru-RU" dirty="0"/>
              <a:t>-</a:t>
            </a:r>
            <a:r>
              <a:rPr lang="x-none" dirty="0"/>
              <a:t>клиенты должны быть проинформированы и понимать:</a:t>
            </a:r>
            <a:endParaRPr lang="en-US" dirty="0"/>
          </a:p>
        </p:txBody>
      </p:sp>
      <p:sp>
        <p:nvSpPr>
          <p:cNvPr id="712" name="Google Shape;712;p39"/>
          <p:cNvSpPr txBox="1">
            <a:spLocks noGrp="1"/>
          </p:cNvSpPr>
          <p:nvPr>
            <p:ph type="body" idx="1"/>
          </p:nvPr>
        </p:nvSpPr>
        <p:spPr>
          <a:xfrm>
            <a:off x="4838041" y="1389062"/>
            <a:ext cx="6910935" cy="5171225"/>
          </a:xfrm>
          <a:noFill/>
          <a:ln>
            <a:noFill/>
          </a:ln>
        </p:spPr>
        <p:txBody>
          <a:bodyPr spcFirstLastPara="1" wrap="square" lIns="91425" tIns="45700" rIns="91425" bIns="45700" anchor="ctr" anchorCtr="0">
            <a:noAutofit/>
          </a:bodyPr>
          <a:lstStyle/>
          <a:p>
            <a:pPr lvl="0"/>
            <a:r>
              <a:rPr lang="ru-RU" sz="2200" dirty="0">
                <a:sym typeface="Calibri"/>
              </a:rPr>
              <a:t>ц</a:t>
            </a:r>
            <a:r>
              <a:rPr lang="x-none" sz="2200" dirty="0">
                <a:sym typeface="Calibri"/>
              </a:rPr>
              <a:t>ель </a:t>
            </a:r>
            <a:r>
              <a:rPr lang="ru-RU" sz="2200" dirty="0">
                <a:sym typeface="Calibri"/>
              </a:rPr>
              <a:t>и</a:t>
            </a:r>
            <a:r>
              <a:rPr lang="x-none" sz="2200" dirty="0">
                <a:sym typeface="Calibri"/>
              </a:rPr>
              <a:t>ндексного тестирования</a:t>
            </a:r>
            <a:endParaRPr lang="en-US" sz="2200" dirty="0">
              <a:sym typeface="Calibri"/>
            </a:endParaRPr>
          </a:p>
          <a:p>
            <a:pPr lvl="0"/>
            <a:r>
              <a:rPr lang="ru-RU" sz="2200" dirty="0">
                <a:sym typeface="Calibri"/>
              </a:rPr>
              <a:t>к</a:t>
            </a:r>
            <a:r>
              <a:rPr lang="x-none" sz="2200" dirty="0">
                <a:sym typeface="Calibri"/>
              </a:rPr>
              <a:t>ак это будет происходить, когда и где... </a:t>
            </a:r>
          </a:p>
          <a:p>
            <a:pPr lvl="0"/>
            <a:r>
              <a:rPr lang="ru-RU" sz="2200" dirty="0">
                <a:sym typeface="Calibri"/>
              </a:rPr>
              <a:t>э</a:t>
            </a:r>
            <a:r>
              <a:rPr lang="x-none" sz="2200" dirty="0">
                <a:sym typeface="Calibri"/>
              </a:rPr>
              <a:t>то добровольно</a:t>
            </a:r>
            <a:r>
              <a:rPr lang="en-US" sz="2200" dirty="0">
                <a:sym typeface="Calibri"/>
              </a:rPr>
              <a:t>; </a:t>
            </a:r>
            <a:r>
              <a:rPr lang="x-none" sz="2200" dirty="0">
                <a:sym typeface="Calibri"/>
              </a:rPr>
              <a:t>клиенты могут получать все другие услуги вне зависимости от их решения касательно индекс</a:t>
            </a:r>
            <a:r>
              <a:rPr lang="ru-RU" sz="2200" dirty="0">
                <a:sym typeface="Calibri"/>
              </a:rPr>
              <a:t>-</a:t>
            </a:r>
            <a:r>
              <a:rPr lang="x-none" sz="2200" dirty="0">
                <a:sym typeface="Calibri"/>
              </a:rPr>
              <a:t>тестирования </a:t>
            </a:r>
          </a:p>
          <a:p>
            <a:r>
              <a:rPr lang="ru-RU" sz="2200" dirty="0">
                <a:sym typeface="Calibri"/>
              </a:rPr>
              <a:t>с</a:t>
            </a:r>
            <a:r>
              <a:rPr lang="x-none" sz="2200" dirty="0">
                <a:sym typeface="Calibri"/>
              </a:rPr>
              <a:t>уществует несколько методов привлечения партнеров </a:t>
            </a:r>
          </a:p>
          <a:p>
            <a:pPr lvl="0"/>
            <a:r>
              <a:rPr lang="ru-RU" sz="2200" dirty="0">
                <a:sym typeface="Calibri"/>
              </a:rPr>
              <a:t>в</a:t>
            </a:r>
            <a:r>
              <a:rPr lang="x-none" sz="2200" dirty="0">
                <a:sym typeface="Calibri"/>
              </a:rPr>
              <a:t>озможные риски и преимущества </a:t>
            </a:r>
          </a:p>
          <a:p>
            <a:r>
              <a:rPr lang="ru-RU" sz="2200" dirty="0">
                <a:sym typeface="Calibri"/>
              </a:rPr>
              <a:t>к</a:t>
            </a:r>
            <a:r>
              <a:rPr lang="x-none" sz="2200" dirty="0">
                <a:sym typeface="Calibri"/>
              </a:rPr>
              <a:t>ак будет обеспечиваться конфиденциальность и приватность </a:t>
            </a:r>
          </a:p>
          <a:p>
            <a:pPr lvl="0"/>
            <a:r>
              <a:rPr lang="ru-RU" sz="2200" dirty="0">
                <a:sym typeface="Calibri"/>
              </a:rPr>
              <a:t>к</a:t>
            </a:r>
            <a:r>
              <a:rPr lang="x-none" sz="2200" dirty="0">
                <a:sym typeface="Calibri"/>
              </a:rPr>
              <a:t>акие услуги поддержки существуют и как ими воспользоваться (особенно по насилию)</a:t>
            </a:r>
            <a:endParaRPr lang="en-US" sz="2200" dirty="0"/>
          </a:p>
        </p:txBody>
      </p:sp>
      <p:pic>
        <p:nvPicPr>
          <p:cNvPr id="713" name="Google Shape;713;p39" descr="A close up of a logo&#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b="-3"/>
          <a:stretch/>
        </p:blipFill>
        <p:spPr>
          <a:xfrm>
            <a:off x="20" y="1290014"/>
            <a:ext cx="4940716" cy="5171224"/>
          </a:xfrm>
          <a:custGeom>
            <a:avLst/>
            <a:gdLst/>
            <a:ahLst/>
            <a:cxnLst/>
            <a:rect l="l" t="t" r="r" b="b"/>
            <a:pathLst>
              <a:path w="4838041" h="5063738" extrusionOk="0">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ln>
            <a:noFill/>
          </a:ln>
        </p:spPr>
      </p:pic>
      <p:sp>
        <p:nvSpPr>
          <p:cNvPr id="715" name="Google Shape;715;p39"/>
          <p:cNvSpPr/>
          <p:nvPr/>
        </p:nvSpPr>
        <p:spPr>
          <a:xfrm>
            <a:off x="1005839" y="2141220"/>
            <a:ext cx="2895601" cy="1920240"/>
          </a:xfrm>
          <a:prstGeom prst="wedgeEllipseCallout">
            <a:avLst>
              <a:gd name="adj1" fmla="val 37317"/>
              <a:gd name="adj2" fmla="val 62699"/>
            </a:avLst>
          </a:prstGeom>
          <a:solidFill>
            <a:srgbClr val="FCDD7D"/>
          </a:solidFill>
          <a:ln w="12700" cap="flat" cmpd="sng">
            <a:solidFill>
              <a:schemeClr val="lt1"/>
            </a:solidFill>
            <a:prstDash val="solid"/>
            <a:miter lim="800000"/>
            <a:headEnd type="none" w="sm" len="sm"/>
            <a:tailEnd type="none" w="sm" len="sm"/>
          </a:ln>
        </p:spPr>
        <p:txBody>
          <a:bodyPr spcFirstLastPara="1" wrap="square" lIns="45720" tIns="45720" rIns="45720" bIns="4572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400"/>
              <a:buFont typeface="Calibri"/>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2. </a:t>
            </a:r>
            <a:r>
              <a:rPr lang="x-none" sz="1800" b="1" dirty="0">
                <a:latin typeface="Calibri"/>
                <a:ea typeface="Calibri"/>
                <a:cs typeface="Calibri"/>
                <a:sym typeface="Calibri"/>
              </a:rPr>
              <a:t>Получаем информированное согласие</a:t>
            </a:r>
            <a:endParaRPr lang="en-US"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
          <p:cNvSpPr txBox="1">
            <a:spLocks noGrp="1"/>
          </p:cNvSpPr>
          <p:nvPr>
            <p:ph type="title"/>
          </p:nvPr>
        </p:nvSpPr>
        <p:spPr>
          <a:xfrm>
            <a:off x="523875" y="5317240"/>
            <a:ext cx="11210925"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2626"/>
              </a:buClr>
              <a:buSzPts val="3600"/>
              <a:buFont typeface="Calibri"/>
              <a:buNone/>
            </a:pPr>
            <a:r>
              <a:rPr lang="x-none" sz="3600" dirty="0">
                <a:solidFill>
                  <a:srgbClr val="262626"/>
                </a:solidFill>
                <a:latin typeface="+mn-lt"/>
              </a:rPr>
              <a:t>Приветствие и знакомство</a:t>
            </a:r>
            <a:endParaRPr dirty="0">
              <a:latin typeface="+mn-lt"/>
            </a:endParaRPr>
          </a:p>
        </p:txBody>
      </p:sp>
      <p:sp>
        <p:nvSpPr>
          <p:cNvPr id="264" name="Google Shape;264;p4"/>
          <p:cNvSpPr txBox="1"/>
          <p:nvPr/>
        </p:nvSpPr>
        <p:spPr>
          <a:xfrm>
            <a:off x="64169" y="2406316"/>
            <a:ext cx="1207970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2400" b="1" i="0" u="none" strike="noStrike" cap="none" dirty="0">
                <a:solidFill>
                  <a:schemeClr val="accent4"/>
                </a:solidFill>
                <a:latin typeface="+mn-lt"/>
                <a:ea typeface="Calibri"/>
                <a:cs typeface="Calibri"/>
                <a:sym typeface="Calibri"/>
              </a:rPr>
              <a:t>ВСТАВЬТЕ ФОТО</a:t>
            </a:r>
            <a:r>
              <a:rPr lang="x-none" sz="2400" b="1" i="0" u="none" strike="noStrike" cap="none">
                <a:solidFill>
                  <a:schemeClr val="accent4"/>
                </a:solidFill>
                <a:latin typeface="+mn-lt"/>
                <a:ea typeface="Calibri"/>
                <a:cs typeface="Calibri"/>
                <a:sym typeface="Calibri"/>
              </a:rPr>
              <a:t>, ОТРАЖАЮЩ</a:t>
            </a:r>
            <a:r>
              <a:rPr lang="ru-RU" sz="2400" b="1" i="0" u="none" strike="noStrike" cap="none" dirty="0">
                <a:solidFill>
                  <a:schemeClr val="accent4"/>
                </a:solidFill>
                <a:latin typeface="+mn-lt"/>
                <a:ea typeface="Calibri"/>
                <a:cs typeface="Calibri"/>
                <a:sym typeface="Calibri"/>
              </a:rPr>
              <a:t>ЕЕ</a:t>
            </a:r>
            <a:r>
              <a:rPr lang="x-none" sz="2400" b="1" i="0" u="none" strike="noStrike" cap="none">
                <a:solidFill>
                  <a:schemeClr val="accent4"/>
                </a:solidFill>
                <a:latin typeface="+mn-lt"/>
                <a:ea typeface="Calibri"/>
                <a:cs typeface="Calibri"/>
                <a:sym typeface="Calibri"/>
              </a:rPr>
              <a:t> </a:t>
            </a:r>
            <a:r>
              <a:rPr lang="x-none" sz="2400" b="1" i="0" u="none" strike="noStrike" cap="none" dirty="0">
                <a:solidFill>
                  <a:schemeClr val="accent4"/>
                </a:solidFill>
                <a:latin typeface="+mn-lt"/>
                <a:ea typeface="Calibri"/>
                <a:cs typeface="Calibri"/>
                <a:sym typeface="Calibri"/>
              </a:rPr>
              <a:t>МЕСТНЫЕ ОСОБЕННОСТИ. ПОМЕСТИТЕ </a:t>
            </a:r>
            <a:r>
              <a:rPr lang="x-none" sz="2400" b="1" i="0" u="none" strike="noStrike" cap="none">
                <a:solidFill>
                  <a:schemeClr val="accent4"/>
                </a:solidFill>
                <a:latin typeface="+mn-lt"/>
                <a:ea typeface="Calibri"/>
                <a:cs typeface="Calibri"/>
                <a:sym typeface="Calibri"/>
              </a:rPr>
              <a:t>ФОТО ПО</a:t>
            </a:r>
            <a:r>
              <a:rPr lang="ru-RU" sz="2400" b="1" i="0" u="none" strike="noStrike" cap="none" dirty="0">
                <a:solidFill>
                  <a:schemeClr val="accent4"/>
                </a:solidFill>
                <a:latin typeface="+mn-lt"/>
                <a:ea typeface="Calibri"/>
                <a:cs typeface="Calibri"/>
                <a:sym typeface="Calibri"/>
              </a:rPr>
              <a:t>СЛЕ</a:t>
            </a:r>
            <a:r>
              <a:rPr lang="x-none" sz="2400" b="1" i="0" u="none" strike="noStrike" cap="none">
                <a:solidFill>
                  <a:schemeClr val="accent4"/>
                </a:solidFill>
                <a:latin typeface="+mn-lt"/>
                <a:ea typeface="Calibri"/>
                <a:cs typeface="Calibri"/>
                <a:sym typeface="Calibri"/>
              </a:rPr>
              <a:t> </a:t>
            </a:r>
            <a:r>
              <a:rPr lang="x-none" sz="2400" b="1" i="0" u="none" strike="noStrike" cap="none" dirty="0">
                <a:solidFill>
                  <a:schemeClr val="accent4"/>
                </a:solidFill>
                <a:latin typeface="+mn-lt"/>
                <a:ea typeface="Calibri"/>
                <a:cs typeface="Calibri"/>
                <a:sym typeface="Calibri"/>
              </a:rPr>
              <a:t>ТЕКСТА НИЖЕ</a:t>
            </a:r>
            <a:endParaRPr sz="2400" b="1" dirty="0">
              <a:solidFill>
                <a:schemeClr val="accent4"/>
              </a:solidFill>
              <a:latin typeface="+mn-l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40"/>
          <p:cNvSpPr txBox="1">
            <a:spLocks noGrp="1"/>
          </p:cNvSpPr>
          <p:nvPr>
            <p:ph type="title"/>
          </p:nvPr>
        </p:nvSpPr>
        <p:spPr>
          <a:xfrm>
            <a:off x="838200" y="298208"/>
            <a:ext cx="10515600" cy="800039"/>
          </a:xfrm>
          <a:noFill/>
          <a:ln>
            <a:noFill/>
          </a:ln>
        </p:spPr>
        <p:txBody>
          <a:bodyPr spcFirstLastPara="1" wrap="square" lIns="91425" tIns="45700" rIns="91425" bIns="45700" anchor="ctr" anchorCtr="0">
            <a:normAutofit/>
          </a:bodyPr>
          <a:lstStyle/>
          <a:p>
            <a:pPr lvl="0"/>
            <a:r>
              <a:rPr lang="x-none" dirty="0"/>
              <a:t>Получение согласия детей и подростков</a:t>
            </a:r>
            <a:endParaRPr lang="en-US" dirty="0"/>
          </a:p>
        </p:txBody>
      </p:sp>
      <p:sp>
        <p:nvSpPr>
          <p:cNvPr id="724" name="Google Shape;724;p40"/>
          <p:cNvSpPr txBox="1">
            <a:spLocks noGrp="1"/>
          </p:cNvSpPr>
          <p:nvPr>
            <p:ph type="body" idx="1"/>
          </p:nvPr>
        </p:nvSpPr>
        <p:spPr>
          <a:xfrm>
            <a:off x="838201" y="1090878"/>
            <a:ext cx="10102702" cy="5091149"/>
          </a:xfrm>
          <a:noFill/>
          <a:ln>
            <a:noFill/>
          </a:ln>
        </p:spPr>
        <p:txBody>
          <a:bodyPr spcFirstLastPara="1" wrap="square" lIns="91425" tIns="45700" rIns="91425" bIns="45700" anchor="t" anchorCtr="0">
            <a:noAutofit/>
          </a:bodyPr>
          <a:lstStyle/>
          <a:p>
            <a:pPr>
              <a:spcBef>
                <a:spcPts val="0"/>
              </a:spcBef>
            </a:pPr>
            <a:r>
              <a:rPr lang="ru-RU" sz="2200" dirty="0"/>
              <a:t>Провайдеры индексного тестирования должны всегда соблюдать правила своей страны в отношении возраста согласия, указанные в национальных рекомендациях по </a:t>
            </a:r>
            <a:r>
              <a:rPr lang="x-none" sz="2200" dirty="0"/>
              <a:t>тестированию на ВИЧ</a:t>
            </a:r>
            <a:r>
              <a:rPr lang="ru-RU" sz="2200" b="1" i="1" dirty="0"/>
              <a:t>.</a:t>
            </a:r>
          </a:p>
          <a:p>
            <a:r>
              <a:rPr lang="ru-RU" sz="2200" dirty="0"/>
              <a:t>Когда ребенок старшего возраста или подросток достигает установленного в стране возраста согласия, он должен получить соответствующее его годам </a:t>
            </a:r>
            <a:r>
              <a:rPr lang="ru-RU" sz="2200" dirty="0" err="1"/>
              <a:t>дотестовое</a:t>
            </a:r>
            <a:r>
              <a:rPr lang="ru-RU" sz="2200" dirty="0"/>
              <a:t> консультирование.</a:t>
            </a:r>
            <a:endParaRPr lang="x-none" sz="2200" dirty="0">
              <a:effectLst/>
              <a:latin typeface="Calibri" panose="020F0502020204030204" pitchFamily="34" charset="0"/>
              <a:ea typeface="Calibri" panose="020F0502020204030204" pitchFamily="34" charset="0"/>
            </a:endParaRPr>
          </a:p>
          <a:p>
            <a:r>
              <a:rPr lang="ru-RU" sz="2200" dirty="0"/>
              <a:t>Консультанты по тестированию на ВИЧ всегда должны общаться с детьми / подростками в соответствии с их возрастом, уровнем зрелости</a:t>
            </a:r>
            <a:r>
              <a:rPr lang="x-none" sz="2200" dirty="0"/>
              <a:t> и </a:t>
            </a:r>
            <a:r>
              <a:rPr lang="ru-RU" sz="2200" dirty="0"/>
              <a:t>степенью </a:t>
            </a:r>
            <a:r>
              <a:rPr lang="x-none" sz="2200" dirty="0"/>
              <a:t>понимания</a:t>
            </a:r>
            <a:r>
              <a:rPr lang="ru-RU" sz="2200" dirty="0"/>
              <a:t>.</a:t>
            </a:r>
            <a:endParaRPr lang="x-none" sz="2200" dirty="0"/>
          </a:p>
          <a:p>
            <a:r>
              <a:rPr lang="ru-RU" sz="2200" dirty="0"/>
              <a:t>Если ребенок / подросток еще не достиг возраста, позволяющего </a:t>
            </a:r>
            <a:r>
              <a:rPr lang="x-none" sz="2200" dirty="0"/>
              <a:t>получить</a:t>
            </a:r>
            <a:r>
              <a:rPr lang="ru-RU" sz="2200" dirty="0"/>
              <a:t> согласие на тестирование, поставщики услуг должны получить согласие </a:t>
            </a:r>
            <a:r>
              <a:rPr lang="x-none" sz="2200" dirty="0"/>
              <a:t>его</a:t>
            </a:r>
            <a:r>
              <a:rPr lang="ru-RU" sz="2200" dirty="0"/>
              <a:t> родителей после предоставления им соответствующей </a:t>
            </a:r>
            <a:r>
              <a:rPr lang="x-none" sz="2200" dirty="0"/>
              <a:t>до</a:t>
            </a:r>
            <a:r>
              <a:rPr lang="ru-RU" sz="2200" dirty="0"/>
              <a:t>тестовой информации / консультирования о важности знания ВИЧ-статуса их биологического ребенка.</a:t>
            </a:r>
            <a:endParaRPr lang="en-US" sz="22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1" name="Google Shape;731;p41"/>
          <p:cNvSpPr txBox="1">
            <a:spLocks noGrp="1"/>
          </p:cNvSpPr>
          <p:nvPr>
            <p:ph type="title"/>
          </p:nvPr>
        </p:nvSpPr>
        <p:spPr>
          <a:xfrm>
            <a:off x="898676" y="153065"/>
            <a:ext cx="10515600" cy="800039"/>
          </a:xfrm>
          <a:noFill/>
          <a:ln>
            <a:noFill/>
          </a:ln>
        </p:spPr>
        <p:txBody>
          <a:bodyPr spcFirstLastPara="1" wrap="square" lIns="91425" tIns="45700" rIns="91425" bIns="45700" anchor="ctr" anchorCtr="0">
            <a:normAutofit/>
          </a:bodyPr>
          <a:lstStyle/>
          <a:p>
            <a:pPr lvl="0"/>
            <a:r>
              <a:rPr lang="x-none" dirty="0">
                <a:sym typeface="Calibri"/>
              </a:rPr>
              <a:t>Работа в малых группах</a:t>
            </a:r>
            <a:r>
              <a:rPr lang="en-US" dirty="0">
                <a:sym typeface="Calibri"/>
              </a:rPr>
              <a:t>: </a:t>
            </a:r>
            <a:r>
              <a:rPr lang="x-none" dirty="0">
                <a:sym typeface="Calibri"/>
              </a:rPr>
              <a:t>изучение случая</a:t>
            </a:r>
            <a:endParaRPr lang="en-US" dirty="0"/>
          </a:p>
        </p:txBody>
      </p:sp>
      <p:sp>
        <p:nvSpPr>
          <p:cNvPr id="730" name="Google Shape;730;p41"/>
          <p:cNvSpPr txBox="1">
            <a:spLocks noGrp="1"/>
          </p:cNvSpPr>
          <p:nvPr>
            <p:ph type="body" idx="1"/>
          </p:nvPr>
        </p:nvSpPr>
        <p:spPr>
          <a:xfrm>
            <a:off x="838200" y="953104"/>
            <a:ext cx="9230833" cy="5616472"/>
          </a:xfrm>
          <a:noFill/>
          <a:ln>
            <a:noFill/>
          </a:ln>
        </p:spPr>
        <p:txBody>
          <a:bodyPr spcFirstLastPara="1" wrap="square" lIns="91425" tIns="45700" rIns="91425" bIns="45700" anchor="t" anchorCtr="0">
            <a:normAutofit fontScale="77500" lnSpcReduction="20000"/>
          </a:bodyPr>
          <a:lstStyle/>
          <a:p>
            <a:pPr marL="50800" lvl="0" indent="0">
              <a:lnSpc>
                <a:spcPct val="115000"/>
              </a:lnSpc>
              <a:spcBef>
                <a:spcPts val="0"/>
              </a:spcBef>
              <a:buNone/>
            </a:pPr>
            <a:r>
              <a:rPr lang="x-none" sz="3100" b="1" dirty="0"/>
              <a:t>Пример</a:t>
            </a:r>
            <a:r>
              <a:rPr lang="en-US" sz="3100" b="1" dirty="0"/>
              <a:t> 1. </a:t>
            </a:r>
            <a:br>
              <a:rPr lang="x-none" sz="3100" b="1" dirty="0"/>
            </a:br>
            <a:endParaRPr lang="en-US" sz="1300" b="1" dirty="0"/>
          </a:p>
          <a:p>
            <a:pPr marL="0" lvl="0" indent="0">
              <a:lnSpc>
                <a:spcPct val="100000"/>
              </a:lnSpc>
              <a:spcBef>
                <a:spcPts val="600"/>
              </a:spcBef>
              <a:buClr>
                <a:schemeClr val="dk1"/>
              </a:buClr>
              <a:buSzPts val="1200"/>
              <a:buNone/>
            </a:pPr>
            <a:r>
              <a:rPr lang="ru-RU" dirty="0"/>
              <a:t>Фарух </a:t>
            </a:r>
            <a:r>
              <a:rPr lang="ru-RU" dirty="0">
                <a:sym typeface="Calibri"/>
              </a:rPr>
              <a:t>—</a:t>
            </a:r>
            <a:r>
              <a:rPr lang="ru-RU" dirty="0"/>
              <a:t> консультант, работает в районном медицинском центре. Он пользуется большим уважением в сообществе МСМ. Однажды один из его пациентов-ЛЖВ соглашается на участие в индексном тестировании и предоставляет список своих контактов. Этот человек соглашается привести на тестирование свою жену, но он не уверен в том, что сможет привлечь своего сексуального партнера-мужчину</a:t>
            </a:r>
            <a:r>
              <a:rPr lang="x-none" dirty="0"/>
              <a:t>. </a:t>
            </a:r>
            <a:r>
              <a:rPr lang="ru-RU" dirty="0"/>
              <a:t>Индекс- клиент обеспокоен тем, что его партнер может нанести ему вред. Фарух хорошо знает сексуального партнера индекс-клиента и надеется, что сумеет помешать ему нанести вред пациенту </a:t>
            </a:r>
            <a:r>
              <a:rPr lang="ru-RU" dirty="0" err="1"/>
              <a:t>медцентра</a:t>
            </a:r>
            <a:r>
              <a:rPr lang="ru-RU" dirty="0"/>
              <a:t>. Фарух просит индекс-клиента позволить ему связаться с партнером и уверяет своего собеседника, что все будет в порядке. </a:t>
            </a:r>
            <a:endParaRPr lang="x-none" dirty="0"/>
          </a:p>
          <a:p>
            <a:pPr marL="0" marR="0" lvl="0" indent="0" algn="l" rtl="0">
              <a:lnSpc>
                <a:spcPct val="100000"/>
              </a:lnSpc>
              <a:spcBef>
                <a:spcPts val="600"/>
              </a:spcBef>
              <a:spcAft>
                <a:spcPts val="0"/>
              </a:spcAft>
              <a:buClr>
                <a:schemeClr val="dk1"/>
              </a:buClr>
              <a:buSzPts val="1200"/>
              <a:buFont typeface="Calibri"/>
              <a:buNone/>
            </a:pPr>
            <a:br>
              <a:rPr lang="x-none" dirty="0"/>
            </a:br>
            <a:r>
              <a:rPr lang="ru-RU" i="1" dirty="0"/>
              <a:t>Соответствует ли этот подход минимальным стандартам и основным принципам? Если </a:t>
            </a:r>
            <a:r>
              <a:rPr lang="ru-RU" b="1" dirty="0"/>
              <a:t>«да»</a:t>
            </a:r>
            <a:r>
              <a:rPr lang="ru-RU" i="1" dirty="0"/>
              <a:t>, то почему? Почему </a:t>
            </a:r>
            <a:r>
              <a:rPr lang="ru-RU" b="1" i="1" dirty="0"/>
              <a:t>«нет»?</a:t>
            </a:r>
          </a:p>
        </p:txBody>
      </p:sp>
      <p:pic>
        <p:nvPicPr>
          <p:cNvPr id="732" name="Google Shape;732;p41" descr="A picture containing silhouett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l="77527"/>
          <a:stretch/>
        </p:blipFill>
        <p:spPr>
          <a:xfrm>
            <a:off x="10265229" y="818779"/>
            <a:ext cx="1088571" cy="314714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1" name="Google Shape;741;p42"/>
          <p:cNvSpPr txBox="1">
            <a:spLocks noGrp="1"/>
          </p:cNvSpPr>
          <p:nvPr>
            <p:ph type="title"/>
          </p:nvPr>
        </p:nvSpPr>
        <p:spPr>
          <a:xfrm>
            <a:off x="838200" y="298208"/>
            <a:ext cx="10515600" cy="800039"/>
          </a:xfrm>
          <a:noFill/>
          <a:ln>
            <a:noFill/>
          </a:ln>
        </p:spPr>
        <p:txBody>
          <a:bodyPr spcFirstLastPara="1" wrap="square" lIns="91425" tIns="45700" rIns="91425" bIns="45700" anchor="ctr" anchorCtr="0">
            <a:normAutofit/>
          </a:bodyPr>
          <a:lstStyle/>
          <a:p>
            <a:pPr lvl="0"/>
            <a:r>
              <a:rPr lang="x-none" dirty="0">
                <a:sym typeface="Calibri"/>
              </a:rPr>
              <a:t>Работа в общей группе</a:t>
            </a:r>
            <a:r>
              <a:rPr lang="en-US" dirty="0">
                <a:sym typeface="Calibri"/>
              </a:rPr>
              <a:t>: </a:t>
            </a:r>
            <a:r>
              <a:rPr lang="x-none" dirty="0">
                <a:sym typeface="Calibri"/>
              </a:rPr>
              <a:t>изучение случая</a:t>
            </a:r>
            <a:endParaRPr lang="en-US" dirty="0">
              <a:sym typeface="Calibri"/>
            </a:endParaRPr>
          </a:p>
        </p:txBody>
      </p:sp>
      <p:sp>
        <p:nvSpPr>
          <p:cNvPr id="740" name="Google Shape;740;p42"/>
          <p:cNvSpPr txBox="1">
            <a:spLocks noGrp="1"/>
          </p:cNvSpPr>
          <p:nvPr>
            <p:ph type="body" idx="1"/>
          </p:nvPr>
        </p:nvSpPr>
        <p:spPr>
          <a:xfrm>
            <a:off x="504968" y="1098248"/>
            <a:ext cx="9403308" cy="5791200"/>
          </a:xfrm>
          <a:noFill/>
          <a:ln>
            <a:noFill/>
          </a:ln>
        </p:spPr>
        <p:txBody>
          <a:bodyPr spcFirstLastPara="1" wrap="square" lIns="91425" tIns="45700" rIns="91425" bIns="45700" anchor="t" anchorCtr="0">
            <a:normAutofit fontScale="92500" lnSpcReduction="20000"/>
          </a:bodyPr>
          <a:lstStyle/>
          <a:p>
            <a:pPr marL="50800" lvl="0" indent="0">
              <a:spcBef>
                <a:spcPts val="0"/>
              </a:spcBef>
              <a:buNone/>
            </a:pPr>
            <a:r>
              <a:rPr lang="x-none" b="1" dirty="0"/>
              <a:t>Пример</a:t>
            </a:r>
            <a:r>
              <a:rPr lang="en-US" b="1" dirty="0"/>
              <a:t> 2. </a:t>
            </a:r>
            <a:br>
              <a:rPr lang="x-none" b="1" dirty="0"/>
            </a:br>
            <a:endParaRPr lang="en-US" sz="1100" b="1" dirty="0"/>
          </a:p>
          <a:p>
            <a:pPr marL="0" lvl="0" indent="0" algn="l" rtl="0">
              <a:spcBef>
                <a:spcPts val="0"/>
              </a:spcBef>
              <a:spcAft>
                <a:spcPts val="0"/>
              </a:spcAft>
              <a:buNone/>
            </a:pPr>
            <a:r>
              <a:rPr lang="ru-RU" dirty="0"/>
              <a:t>Алия руководит клиникой по лечению ВИЧ / ИППП, которая предоставляет специализированные услуги ключевым группам населения. Она узнает, что индексное тестирование может быть эффективным в увеличении количества выявлений</a:t>
            </a:r>
            <a:r>
              <a:rPr lang="x-none" dirty="0"/>
              <a:t> новых</a:t>
            </a:r>
            <a:r>
              <a:rPr lang="ru-RU" dirty="0"/>
              <a:t> случаев и решает создать программу стимулирования, чтобы побудить людей </a:t>
            </a:r>
            <a:r>
              <a:rPr lang="x-none" dirty="0"/>
              <a:t>давать информацию о своих партнерах</a:t>
            </a:r>
            <a:r>
              <a:rPr lang="ru-RU" dirty="0"/>
              <a:t>. Всем клиентам из </a:t>
            </a:r>
            <a:r>
              <a:rPr lang="x-none" dirty="0"/>
              <a:t>ключевых</a:t>
            </a:r>
            <a:r>
              <a:rPr lang="ru-RU" dirty="0"/>
              <a:t> групп населения, предлагающим хотя бы одно контактное лицо для индексного тестирования, клиника </a:t>
            </a:r>
            <a:r>
              <a:rPr lang="x-none" dirty="0"/>
              <a:t>покрывает</a:t>
            </a:r>
            <a:r>
              <a:rPr lang="ru-RU" dirty="0"/>
              <a:t> транспортные расходы. Клиенты, которые отказываются </a:t>
            </a:r>
            <a:r>
              <a:rPr lang="x-none" dirty="0"/>
              <a:t>делиться</a:t>
            </a:r>
            <a:r>
              <a:rPr lang="ru-RU" dirty="0"/>
              <a:t> контакт</a:t>
            </a:r>
            <a:r>
              <a:rPr lang="x-none" dirty="0" err="1"/>
              <a:t>ами</a:t>
            </a:r>
            <a:r>
              <a:rPr lang="ru-RU" dirty="0"/>
              <a:t>, не получают </a:t>
            </a:r>
            <a:r>
              <a:rPr lang="x-none" dirty="0"/>
              <a:t>никакого вознаграждения</a:t>
            </a:r>
            <a:r>
              <a:rPr lang="ru-RU" dirty="0"/>
              <a:t>.</a:t>
            </a:r>
          </a:p>
          <a:p>
            <a:pPr marL="50800" lvl="0" indent="0">
              <a:buNone/>
            </a:pPr>
            <a:r>
              <a:rPr lang="ru-RU" i="1" dirty="0"/>
              <a:t>Соответствует ли этот подход минимальным стандартам и основным принципам? Если </a:t>
            </a:r>
            <a:r>
              <a:rPr lang="ru-RU" b="1" dirty="0"/>
              <a:t>«да», </a:t>
            </a:r>
            <a:r>
              <a:rPr lang="ru-RU" i="1" dirty="0"/>
              <a:t>то почему? Почему </a:t>
            </a:r>
            <a:r>
              <a:rPr lang="ru-RU" b="1" dirty="0"/>
              <a:t>«нет»?</a:t>
            </a:r>
            <a:endParaRPr lang="en-US" b="1" dirty="0"/>
          </a:p>
        </p:txBody>
      </p:sp>
      <p:pic>
        <p:nvPicPr>
          <p:cNvPr id="742" name="Google Shape;742;p42"/>
          <p:cNvPicPr preferRelativeResize="0"/>
          <p:nvPr/>
        </p:nvPicPr>
        <p:blipFill rotWithShape="1">
          <a:blip r:embed="rId3">
            <a:alphaModFix/>
          </a:blip>
          <a:srcRect/>
          <a:stretch/>
        </p:blipFill>
        <p:spPr>
          <a:xfrm>
            <a:off x="10080007" y="1389063"/>
            <a:ext cx="1103672" cy="356226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43"/>
          <p:cNvSpPr txBox="1">
            <a:spLocks noGrp="1"/>
          </p:cNvSpPr>
          <p:nvPr>
            <p:ph type="title"/>
          </p:nvPr>
        </p:nvSpPr>
        <p:spPr>
          <a:xfrm>
            <a:off x="838200" y="334494"/>
            <a:ext cx="10515600" cy="800039"/>
          </a:xfrm>
          <a:noFill/>
          <a:ln>
            <a:noFill/>
          </a:ln>
        </p:spPr>
        <p:txBody>
          <a:bodyPr spcFirstLastPara="1" wrap="square" lIns="91425" tIns="45700" rIns="91425" bIns="45700" anchor="ctr" anchorCtr="0">
            <a:normAutofit/>
          </a:bodyPr>
          <a:lstStyle/>
          <a:p>
            <a:pPr lvl="0"/>
            <a:r>
              <a:rPr lang="x-none" dirty="0">
                <a:sym typeface="Calibri"/>
              </a:rPr>
              <a:t>Пример информированного согласия</a:t>
            </a:r>
            <a:endParaRPr lang="en-US" dirty="0"/>
          </a:p>
        </p:txBody>
      </p:sp>
      <p:sp>
        <p:nvSpPr>
          <p:cNvPr id="749" name="Google Shape;749;p43"/>
          <p:cNvSpPr txBox="1">
            <a:spLocks noGrp="1"/>
          </p:cNvSpPr>
          <p:nvPr>
            <p:ph type="body" idx="1"/>
          </p:nvPr>
        </p:nvSpPr>
        <p:spPr>
          <a:xfrm>
            <a:off x="838200" y="1130339"/>
            <a:ext cx="8543925" cy="5593080"/>
          </a:xfrm>
          <a:noFill/>
          <a:ln>
            <a:noFill/>
          </a:ln>
        </p:spPr>
        <p:txBody>
          <a:bodyPr spcFirstLastPara="1" wrap="square" lIns="91425" tIns="45700" rIns="91425" bIns="45700" anchor="t" anchorCtr="0">
            <a:normAutofit fontScale="77500" lnSpcReduction="20000"/>
          </a:bodyPr>
          <a:lstStyle/>
          <a:p>
            <a:pPr marL="50800" lvl="0" indent="0">
              <a:lnSpc>
                <a:spcPct val="115000"/>
              </a:lnSpc>
              <a:buNone/>
            </a:pPr>
            <a:r>
              <a:rPr lang="x-none" b="1" dirty="0">
                <a:sym typeface="Calibri"/>
              </a:rPr>
              <a:t>Контракт</a:t>
            </a:r>
            <a:br>
              <a:rPr lang="x-none" b="1" dirty="0">
                <a:sym typeface="Calibri"/>
              </a:rPr>
            </a:br>
            <a:endParaRPr lang="en-US" dirty="0"/>
          </a:p>
          <a:p>
            <a:pPr indent="-457200">
              <a:spcBef>
                <a:spcPts val="0"/>
              </a:spcBef>
            </a:pPr>
            <a:r>
              <a:rPr lang="ru-RU" dirty="0"/>
              <a:t>Я планирую рассказать своему партнеру о своем ВИЧ-</a:t>
            </a:r>
            <a:r>
              <a:rPr lang="x-none" dirty="0"/>
              <a:t> статусе</a:t>
            </a:r>
            <a:r>
              <a:rPr lang="ru-RU" dirty="0"/>
              <a:t> и направить его к вам для тестирования на ВИЧ в течение 14 дней, начиная  с сегодняшней даты. Если я не смогу сделать это в течение указанного срока, то разрешаю консультанту позвонить моему партнеру, сказать, что у него был риск инфицирования ВИЧ и предложить ему </a:t>
            </a:r>
            <a:r>
              <a:rPr lang="x-none" dirty="0"/>
              <a:t>пройти тестирование</a:t>
            </a:r>
            <a:r>
              <a:rPr lang="ru-RU" dirty="0"/>
              <a:t>. Я понимаю, что все услуги будут конфиденциальными, и моя личность не будет раскрыта моему партнеру.</a:t>
            </a:r>
          </a:p>
          <a:p>
            <a:pPr marL="50800" lvl="0" indent="0">
              <a:lnSpc>
                <a:spcPct val="115000"/>
              </a:lnSpc>
              <a:buNone/>
            </a:pPr>
            <a:r>
              <a:rPr lang="x-none" b="1" dirty="0">
                <a:sym typeface="Calibri"/>
              </a:rPr>
              <a:t>Прямой контакт (активное привлечение)</a:t>
            </a:r>
            <a:br>
              <a:rPr lang="x-none" b="1" dirty="0">
                <a:sym typeface="Calibri"/>
              </a:rPr>
            </a:br>
            <a:endParaRPr lang="en-US" sz="1300" b="1" dirty="0"/>
          </a:p>
          <a:p>
            <a:pPr indent="-457200">
              <a:spcBef>
                <a:spcPts val="0"/>
              </a:spcBef>
            </a:pPr>
            <a:r>
              <a:rPr lang="ru-RU" dirty="0"/>
              <a:t>Я даю согласие на то, чтобы консультант позвонил моему партнеру (или посетил его), сказал ему, что он мог </a:t>
            </a:r>
            <a:r>
              <a:rPr lang="x-none" dirty="0"/>
              <a:t>получить</a:t>
            </a:r>
            <a:r>
              <a:rPr lang="ru-RU" dirty="0"/>
              <a:t> ВИЧ, и предложил пройти соответствующий тест. Я понимаю, что все услуги будут конфиденциальными, и моя личность не будет раскрыта моему партнеру.</a:t>
            </a:r>
            <a:endParaRPr lang="ru-RU" i="1" dirty="0"/>
          </a:p>
        </p:txBody>
      </p:sp>
      <p:sp>
        <p:nvSpPr>
          <p:cNvPr id="750" name="Google Shape;750;p43"/>
          <p:cNvSpPr txBox="1"/>
          <p:nvPr/>
        </p:nvSpPr>
        <p:spPr>
          <a:xfrm>
            <a:off x="838200" y="6465225"/>
            <a:ext cx="5011229" cy="207699"/>
          </a:xfrm>
          <a:prstGeom prst="rect">
            <a:avLst/>
          </a:prstGeom>
          <a:noFill/>
          <a:ln>
            <a:noFill/>
          </a:ln>
        </p:spPr>
        <p:txBody>
          <a:bodyPr spcFirstLastPara="1" wrap="square" lIns="68500" tIns="34250" rIns="68500" bIns="34250" anchor="t" anchorCtr="0">
            <a:spAutoFit/>
          </a:bodyPr>
          <a:lstStyle/>
          <a:p>
            <a:pPr marL="0" marR="0" lvl="0" indent="0" algn="l" rtl="0">
              <a:spcBef>
                <a:spcPts val="0"/>
              </a:spcBef>
              <a:spcAft>
                <a:spcPts val="0"/>
              </a:spcAft>
              <a:buNone/>
            </a:pPr>
            <a:r>
              <a:rPr lang="en-US" sz="900">
                <a:solidFill>
                  <a:srgbClr val="000000"/>
                </a:solidFill>
                <a:latin typeface="Arial"/>
                <a:ea typeface="Arial"/>
                <a:cs typeface="Arial"/>
                <a:sym typeface="Arial"/>
              </a:rPr>
              <a:t>Source: PEPFAR 2020 Guidance for Implementing Safe and Ethical Index Testing Services</a:t>
            </a:r>
            <a:endParaRPr/>
          </a:p>
        </p:txBody>
      </p:sp>
      <p:pic>
        <p:nvPicPr>
          <p:cNvPr id="751" name="Google Shape;751;p43" descr="A picture containing silhouett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l="77527"/>
          <a:stretch/>
        </p:blipFill>
        <p:spPr>
          <a:xfrm>
            <a:off x="10545135" y="1973723"/>
            <a:ext cx="1009869" cy="3151446"/>
          </a:xfrm>
          <a:prstGeom prst="rect">
            <a:avLst/>
          </a:prstGeom>
          <a:noFill/>
          <a:ln>
            <a:noFill/>
          </a:ln>
        </p:spPr>
      </p:pic>
      <p:pic>
        <p:nvPicPr>
          <p:cNvPr id="752" name="Google Shape;752;p43"/>
          <p:cNvPicPr preferRelativeResize="0"/>
          <p:nvPr/>
        </p:nvPicPr>
        <p:blipFill rotWithShape="1">
          <a:blip r:embed="rId4">
            <a:alphaModFix/>
          </a:blip>
          <a:srcRect/>
          <a:stretch/>
        </p:blipFill>
        <p:spPr>
          <a:xfrm>
            <a:off x="9563407" y="2285018"/>
            <a:ext cx="917772" cy="2962248"/>
          </a:xfrm>
          <a:prstGeom prst="rect">
            <a:avLst/>
          </a:prstGeom>
          <a:noFill/>
          <a:ln>
            <a:noFill/>
          </a:ln>
        </p:spPr>
      </p:pic>
      <p:pic>
        <p:nvPicPr>
          <p:cNvPr id="753" name="Google Shape;753;p43"/>
          <p:cNvPicPr preferRelativeResize="0"/>
          <p:nvPr/>
        </p:nvPicPr>
        <p:blipFill rotWithShape="1">
          <a:blip r:embed="rId5">
            <a:alphaModFix/>
          </a:blip>
          <a:srcRect/>
          <a:stretch/>
        </p:blipFill>
        <p:spPr>
          <a:xfrm>
            <a:off x="10217801" y="1951482"/>
            <a:ext cx="733120" cy="73312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pic>
        <p:nvPicPr>
          <p:cNvPr id="762" name="Google Shape;762;p44"/>
          <p:cNvPicPr preferRelativeResize="0"/>
          <p:nvPr/>
        </p:nvPicPr>
        <p:blipFill rotWithShape="1">
          <a:blip r:embed="rId3">
            <a:alphaModFix/>
          </a:blip>
          <a:srcRect/>
          <a:stretch/>
        </p:blipFill>
        <p:spPr>
          <a:xfrm>
            <a:off x="9388549" y="3367594"/>
            <a:ext cx="2803451" cy="3426610"/>
          </a:xfrm>
          <a:prstGeom prst="rect">
            <a:avLst/>
          </a:prstGeom>
          <a:noFill/>
          <a:ln>
            <a:noFill/>
          </a:ln>
        </p:spPr>
      </p:pic>
      <p:sp>
        <p:nvSpPr>
          <p:cNvPr id="759" name="Google Shape;759;p44"/>
          <p:cNvSpPr txBox="1">
            <a:spLocks noGrp="1"/>
          </p:cNvSpPr>
          <p:nvPr>
            <p:ph type="title"/>
          </p:nvPr>
        </p:nvSpPr>
        <p:spPr>
          <a:xfrm>
            <a:off x="838200" y="565492"/>
            <a:ext cx="10515600" cy="800039"/>
          </a:xfrm>
          <a:noFill/>
          <a:ln>
            <a:noFill/>
          </a:ln>
        </p:spPr>
        <p:txBody>
          <a:bodyPr spcFirstLastPara="1" wrap="square" lIns="91425" tIns="45700" rIns="91425" bIns="45700" anchor="ctr" anchorCtr="0">
            <a:normAutofit fontScale="90000"/>
          </a:bodyPr>
          <a:lstStyle/>
          <a:p>
            <a:pPr lvl="0"/>
            <a:r>
              <a:rPr lang="x-none" dirty="0"/>
              <a:t>Что значит добровольно и без принуждения? </a:t>
            </a:r>
            <a:endParaRPr lang="en-US" dirty="0">
              <a:sym typeface="Calibri"/>
            </a:endParaRPr>
          </a:p>
        </p:txBody>
      </p:sp>
      <p:sp>
        <p:nvSpPr>
          <p:cNvPr id="760" name="Google Shape;760;p44"/>
          <p:cNvSpPr txBox="1">
            <a:spLocks noGrp="1"/>
          </p:cNvSpPr>
          <p:nvPr>
            <p:ph type="body" idx="1"/>
          </p:nvPr>
        </p:nvSpPr>
        <p:spPr>
          <a:xfrm>
            <a:off x="838200" y="1173211"/>
            <a:ext cx="9039447" cy="5394509"/>
          </a:xfrm>
          <a:noFill/>
          <a:ln>
            <a:noFill/>
          </a:ln>
        </p:spPr>
        <p:txBody>
          <a:bodyPr spcFirstLastPara="1" wrap="square" lIns="91425" tIns="45700" rIns="91425" bIns="45700" anchor="t" anchorCtr="0">
            <a:normAutofit fontScale="62500" lnSpcReduction="20000"/>
          </a:bodyPr>
          <a:lstStyle/>
          <a:p>
            <a:pPr>
              <a:lnSpc>
                <a:spcPct val="115000"/>
              </a:lnSpc>
              <a:spcBef>
                <a:spcPts val="0"/>
              </a:spcBef>
            </a:pPr>
            <a:r>
              <a:rPr lang="ru-RU" sz="2900" dirty="0">
                <a:solidFill>
                  <a:srgbClr val="202124"/>
                </a:solidFill>
                <a:latin typeface="arial" panose="020B0604020202020204" pitchFamily="34" charset="0"/>
              </a:rPr>
              <a:t>Индексное тестирование </a:t>
            </a:r>
            <a:r>
              <a:rPr lang="ru-RU" sz="2900" dirty="0">
                <a:solidFill>
                  <a:srgbClr val="202124"/>
                </a:solidFill>
                <a:latin typeface="arial" panose="020B0604020202020204" pitchFamily="34" charset="0"/>
                <a:sym typeface="Calibri"/>
              </a:rPr>
              <a:t>—</a:t>
            </a:r>
            <a:r>
              <a:rPr lang="ru-RU" sz="2900" dirty="0">
                <a:solidFill>
                  <a:srgbClr val="202124"/>
                </a:solidFill>
                <a:latin typeface="arial" panose="020B0604020202020204" pitchFamily="34" charset="0"/>
              </a:rPr>
              <a:t> это полностью добровольная услуга, предлагаемая людям, живущим с ВИЧ, с целью оказать помощь для </a:t>
            </a:r>
            <a:r>
              <a:rPr lang="x-none" sz="2900" dirty="0">
                <a:solidFill>
                  <a:srgbClr val="202124"/>
                </a:solidFill>
                <a:latin typeface="arial" panose="020B0604020202020204" pitchFamily="34" charset="0"/>
              </a:rPr>
              <a:t>привлеч</a:t>
            </a:r>
            <a:r>
              <a:rPr lang="ru-RU" sz="2900" dirty="0" err="1">
                <a:solidFill>
                  <a:srgbClr val="202124"/>
                </a:solidFill>
                <a:latin typeface="arial" panose="020B0604020202020204" pitchFamily="34" charset="0"/>
              </a:rPr>
              <a:t>ения</a:t>
            </a:r>
            <a:r>
              <a:rPr lang="x-none" sz="2900" dirty="0">
                <a:solidFill>
                  <a:srgbClr val="202124"/>
                </a:solidFill>
                <a:latin typeface="arial" panose="020B0604020202020204" pitchFamily="34" charset="0"/>
              </a:rPr>
              <a:t> к </a:t>
            </a:r>
            <a:r>
              <a:rPr lang="ru-RU" sz="2900" dirty="0">
                <a:solidFill>
                  <a:srgbClr val="202124"/>
                </a:solidFill>
                <a:latin typeface="arial" panose="020B0604020202020204" pitchFamily="34" charset="0"/>
              </a:rPr>
              <a:t>тестировани</a:t>
            </a:r>
            <a:r>
              <a:rPr lang="x-none" sz="2900" dirty="0">
                <a:solidFill>
                  <a:srgbClr val="202124"/>
                </a:solidFill>
                <a:latin typeface="arial" panose="020B0604020202020204" pitchFamily="34" charset="0"/>
              </a:rPr>
              <a:t>ю</a:t>
            </a:r>
            <a:r>
              <a:rPr lang="ru-RU" sz="2900" dirty="0">
                <a:solidFill>
                  <a:srgbClr val="202124"/>
                </a:solidFill>
                <a:latin typeface="arial" panose="020B0604020202020204" pitchFamily="34" charset="0"/>
              </a:rPr>
              <a:t> на ВИЧ </a:t>
            </a:r>
            <a:r>
              <a:rPr lang="x-none" sz="2900" dirty="0">
                <a:solidFill>
                  <a:srgbClr val="202124"/>
                </a:solidFill>
                <a:latin typeface="arial" panose="020B0604020202020204" pitchFamily="34" charset="0"/>
              </a:rPr>
              <a:t>их партнеров </a:t>
            </a:r>
            <a:r>
              <a:rPr lang="ru-RU" sz="2900" dirty="0">
                <a:solidFill>
                  <a:srgbClr val="202124"/>
                </a:solidFill>
                <a:latin typeface="arial" panose="020B0604020202020204" pitchFamily="34" charset="0"/>
              </a:rPr>
              <a:t>и детей</a:t>
            </a:r>
            <a:r>
              <a:rPr lang="ru-RU" dirty="0">
                <a:solidFill>
                  <a:srgbClr val="202124"/>
                </a:solidFill>
                <a:latin typeface="arial" panose="020B0604020202020204" pitchFamily="34" charset="0"/>
              </a:rPr>
              <a:t>.</a:t>
            </a:r>
          </a:p>
          <a:p>
            <a:pPr lvl="0">
              <a:lnSpc>
                <a:spcPct val="115000"/>
              </a:lnSpc>
            </a:pPr>
            <a:r>
              <a:rPr lang="ru-RU" sz="2900" dirty="0"/>
              <a:t>Индексное тестирование должно быть ориентировано на клиента и сосредоточено на потребностях и безопасности этого человека, его партнера(</a:t>
            </a:r>
            <a:r>
              <a:rPr lang="ru-RU" sz="2900" dirty="0" err="1"/>
              <a:t>ов</a:t>
            </a:r>
            <a:r>
              <a:rPr lang="ru-RU" sz="2900" dirty="0"/>
              <a:t>) и детей</a:t>
            </a:r>
            <a:r>
              <a:rPr lang="ru-RU" dirty="0"/>
              <a:t>.</a:t>
            </a:r>
            <a:endParaRPr lang="x-none" dirty="0">
              <a:sym typeface="Calibri"/>
            </a:endParaRPr>
          </a:p>
          <a:p>
            <a:pPr>
              <a:lnSpc>
                <a:spcPct val="115000"/>
              </a:lnSpc>
            </a:pPr>
            <a:r>
              <a:rPr lang="x-none" dirty="0"/>
              <a:t>Всем клиентам программ </a:t>
            </a:r>
            <a:r>
              <a:rPr lang="ru-RU" dirty="0"/>
              <a:t>должны быть предоставлены </a:t>
            </a:r>
            <a:r>
              <a:rPr lang="x-none" dirty="0"/>
              <a:t>любые</a:t>
            </a:r>
            <a:r>
              <a:rPr lang="ru-RU" dirty="0"/>
              <a:t> доступные услуги по профилактике, уходу и лечению в связи с ВИЧ, независимо от того, предоставляют ли они информацию о своих партнерах или нет.</a:t>
            </a:r>
            <a:endParaRPr lang="ru-RU" i="1" dirty="0"/>
          </a:p>
          <a:p>
            <a:pPr lvl="0">
              <a:lnSpc>
                <a:spcPct val="115000"/>
              </a:lnSpc>
            </a:pPr>
            <a:r>
              <a:rPr lang="x-none" dirty="0">
                <a:sym typeface="Calibri"/>
              </a:rPr>
              <a:t>НИКОГДА не отказывайте клиентам в оказании услуг.</a:t>
            </a:r>
          </a:p>
          <a:p>
            <a:pPr lvl="0">
              <a:lnSpc>
                <a:spcPct val="115000"/>
              </a:lnSpc>
            </a:pPr>
            <a:r>
              <a:rPr lang="x-none" dirty="0">
                <a:sym typeface="Calibri"/>
              </a:rPr>
              <a:t>НИКОГДА не принуждайте клиентов раскрывать данные о партнерах</a:t>
            </a:r>
            <a:r>
              <a:rPr lang="en-US" dirty="0">
                <a:sym typeface="Calibri"/>
              </a:rPr>
              <a:t>.</a:t>
            </a:r>
            <a:endParaRPr lang="en-US" dirty="0"/>
          </a:p>
          <a:p>
            <a:pPr lvl="0">
              <a:lnSpc>
                <a:spcPct val="115000"/>
              </a:lnSpc>
            </a:pPr>
            <a:r>
              <a:rPr lang="x-none" sz="2900" dirty="0">
                <a:sym typeface="Calibri"/>
              </a:rPr>
              <a:t>Клиенты должны понимать о своем праве отказаться от участия в индексном тестировании на любом этапе.</a:t>
            </a:r>
            <a:r>
              <a:rPr lang="en-US" sz="2900" dirty="0">
                <a:sym typeface="Calibri"/>
              </a:rPr>
              <a:t> </a:t>
            </a:r>
            <a:endParaRPr lang="x-none" sz="2900" dirty="0">
              <a:sym typeface="Calibri"/>
            </a:endParaRPr>
          </a:p>
          <a:p>
            <a:pPr lvl="0">
              <a:lnSpc>
                <a:spcPct val="115000"/>
              </a:lnSpc>
            </a:pPr>
            <a:r>
              <a:rPr lang="x-none" sz="2900" dirty="0">
                <a:sym typeface="Calibri"/>
              </a:rPr>
              <a:t>Клиенты вправе отказаться от участия в индексном тестировании ПО ЛЮБОЙ ПРИЧИНЕ или БЕЗ ОБЪЯСНЕНИЯ ПРИЧИН</a:t>
            </a:r>
            <a:r>
              <a:rPr lang="en-US" sz="2900" dirty="0">
                <a:sym typeface="Calibri"/>
              </a:rPr>
              <a:t>.</a:t>
            </a:r>
          </a:p>
        </p:txBody>
      </p:sp>
      <p:sp>
        <p:nvSpPr>
          <p:cNvPr id="761" name="Google Shape;761;p44"/>
          <p:cNvSpPr txBox="1"/>
          <p:nvPr/>
        </p:nvSpPr>
        <p:spPr>
          <a:xfrm>
            <a:off x="987785" y="6567720"/>
            <a:ext cx="7740525" cy="207699"/>
          </a:xfrm>
          <a:prstGeom prst="rect">
            <a:avLst/>
          </a:prstGeom>
          <a:noFill/>
          <a:ln>
            <a:noFill/>
          </a:ln>
        </p:spPr>
        <p:txBody>
          <a:bodyPr spcFirstLastPara="1" wrap="square" lIns="68500" tIns="34250" rIns="68500" bIns="34250" anchor="t" anchorCtr="0">
            <a:spAutoFit/>
          </a:bodyPr>
          <a:lstStyle/>
          <a:p>
            <a:pPr marL="0" marR="0" lvl="0" indent="0" algn="l" rtl="0">
              <a:spcBef>
                <a:spcPts val="0"/>
              </a:spcBef>
              <a:spcAft>
                <a:spcPts val="0"/>
              </a:spcAft>
              <a:buNone/>
            </a:pPr>
            <a:r>
              <a:rPr lang="en-US" sz="900" dirty="0">
                <a:solidFill>
                  <a:srgbClr val="000000"/>
                </a:solidFill>
                <a:latin typeface="Arial"/>
                <a:ea typeface="Arial"/>
                <a:cs typeface="Arial"/>
                <a:sym typeface="Arial"/>
              </a:rPr>
              <a:t>Source: PEPFAR 2020 Guidance for Implementing Safe and Ethical Index Testing Services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6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6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6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9" name="Google Shape;769;p45"/>
          <p:cNvSpPr txBox="1">
            <a:spLocks noGrp="1"/>
          </p:cNvSpPr>
          <p:nvPr>
            <p:ph type="title"/>
          </p:nvPr>
        </p:nvSpPr>
        <p:spPr>
          <a:xfrm>
            <a:off x="838200" y="588494"/>
            <a:ext cx="10515600" cy="800039"/>
          </a:xfrm>
          <a:noFill/>
          <a:ln>
            <a:noFill/>
          </a:ln>
        </p:spPr>
        <p:txBody>
          <a:bodyPr spcFirstLastPara="1" wrap="square" lIns="91425" tIns="45700" rIns="91425" bIns="45700" anchor="ctr" anchorCtr="0">
            <a:normAutofit/>
          </a:bodyPr>
          <a:lstStyle/>
          <a:p>
            <a:pPr lvl="0"/>
            <a:r>
              <a:rPr lang="x-none" dirty="0">
                <a:sym typeface="Calibri"/>
              </a:rPr>
              <a:t>Работа в малых группах</a:t>
            </a:r>
            <a:r>
              <a:rPr lang="en-US" dirty="0">
                <a:sym typeface="Calibri"/>
              </a:rPr>
              <a:t>: </a:t>
            </a:r>
            <a:r>
              <a:rPr lang="x-none" dirty="0">
                <a:sym typeface="Calibri"/>
              </a:rPr>
              <a:t>изучение случая</a:t>
            </a:r>
            <a:endParaRPr lang="en-US" dirty="0">
              <a:sym typeface="Calibri"/>
            </a:endParaRPr>
          </a:p>
        </p:txBody>
      </p:sp>
      <p:sp>
        <p:nvSpPr>
          <p:cNvPr id="768" name="Google Shape;768;p45"/>
          <p:cNvSpPr txBox="1">
            <a:spLocks noGrp="1"/>
          </p:cNvSpPr>
          <p:nvPr>
            <p:ph type="body" idx="1"/>
          </p:nvPr>
        </p:nvSpPr>
        <p:spPr>
          <a:xfrm>
            <a:off x="838200" y="1636713"/>
            <a:ext cx="10691813" cy="4932362"/>
          </a:xfrm>
          <a:noFill/>
          <a:ln>
            <a:noFill/>
          </a:ln>
        </p:spPr>
        <p:txBody>
          <a:bodyPr spcFirstLastPara="1" wrap="square" lIns="91425" tIns="45700" rIns="91425" bIns="45700" anchor="t" anchorCtr="0">
            <a:normAutofit fontScale="92500" lnSpcReduction="10000"/>
          </a:bodyPr>
          <a:lstStyle/>
          <a:p>
            <a:pPr marL="50800" lvl="0" indent="0">
              <a:lnSpc>
                <a:spcPct val="105000"/>
              </a:lnSpc>
              <a:spcBef>
                <a:spcPts val="0"/>
              </a:spcBef>
              <a:buNone/>
            </a:pPr>
            <a:r>
              <a:rPr lang="x-none" b="1" dirty="0"/>
              <a:t>Пример</a:t>
            </a:r>
            <a:r>
              <a:rPr lang="en-US" b="1" dirty="0"/>
              <a:t> 3. </a:t>
            </a:r>
            <a:br>
              <a:rPr lang="x-none" b="1" dirty="0"/>
            </a:br>
            <a:endParaRPr lang="en-US" sz="1200" b="1" dirty="0"/>
          </a:p>
          <a:p>
            <a:pPr marL="0" lvl="0" indent="0">
              <a:spcBef>
                <a:spcPts val="0"/>
              </a:spcBef>
              <a:buNone/>
            </a:pPr>
            <a:r>
              <a:rPr lang="ru-RU" dirty="0"/>
              <a:t>Дана, секс-работница, которая предоставляет услуги по консультированию и тестированию в общественной организации для секс-работников. Одна из ее клиентов, </a:t>
            </a:r>
            <a:r>
              <a:rPr lang="ru-RU" dirty="0" err="1"/>
              <a:t>Арай</a:t>
            </a:r>
            <a:r>
              <a:rPr lang="ru-RU" dirty="0"/>
              <a:t>, недавно получила положительный результат теста на ВИЧ. При последующем посещении </a:t>
            </a:r>
            <a:r>
              <a:rPr lang="ru-RU" dirty="0" err="1"/>
              <a:t>Арай</a:t>
            </a:r>
            <a:r>
              <a:rPr lang="ru-RU" dirty="0"/>
              <a:t> соглашается предоставить контактную информацию о трех своих постоянных клиентах. Один из её клиентов </a:t>
            </a:r>
            <a:r>
              <a:rPr lang="ru-RU" dirty="0">
                <a:sym typeface="Calibri"/>
              </a:rPr>
              <a:t>—</a:t>
            </a:r>
            <a:r>
              <a:rPr lang="ru-RU" dirty="0"/>
              <a:t> парень подруги Даны, Макс. Обеспокоенная здоровьем своей знакомой, Дана решает сказать подруге о том, что она могла получить ВИЧ от  парня.</a:t>
            </a:r>
          </a:p>
          <a:p>
            <a:pPr marL="50800" lvl="0" indent="0">
              <a:lnSpc>
                <a:spcPct val="105000"/>
              </a:lnSpc>
              <a:buNone/>
            </a:pPr>
            <a:r>
              <a:rPr lang="ru-RU" i="1" dirty="0"/>
              <a:t>Соответствует ли этот подход минимальным стандартам и основным принципам? Если «да», то почему? Почему «н</a:t>
            </a:r>
            <a:r>
              <a:rPr lang="x-none" i="1" dirty="0"/>
              <a:t>е</a:t>
            </a:r>
            <a:r>
              <a:rPr lang="ru-RU" i="1" dirty="0"/>
              <a:t>т»?</a:t>
            </a:r>
            <a:endParaRPr lang="en-US" i="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pic>
        <p:nvPicPr>
          <p:cNvPr id="775" name="Google Shape;775;p4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69841" y="1847532"/>
            <a:ext cx="3622159" cy="3894900"/>
          </a:xfrm>
          <a:prstGeom prst="rect">
            <a:avLst/>
          </a:prstGeom>
          <a:noFill/>
          <a:ln>
            <a:noFill/>
          </a:ln>
        </p:spPr>
      </p:pic>
      <p:sp>
        <p:nvSpPr>
          <p:cNvPr id="776" name="Google Shape;776;p46"/>
          <p:cNvSpPr txBox="1">
            <a:spLocks noGrp="1"/>
          </p:cNvSpPr>
          <p:nvPr>
            <p:ph type="title"/>
          </p:nvPr>
        </p:nvSpPr>
        <p:spPr>
          <a:xfrm>
            <a:off x="838200" y="588494"/>
            <a:ext cx="10515600" cy="800039"/>
          </a:xfrm>
          <a:noFill/>
          <a:ln>
            <a:noFill/>
          </a:ln>
        </p:spPr>
        <p:txBody>
          <a:bodyPr spcFirstLastPara="1" wrap="square" lIns="91425" tIns="45700" rIns="91425" bIns="45700" anchor="ctr" anchorCtr="0">
            <a:normAutofit/>
          </a:bodyPr>
          <a:lstStyle/>
          <a:p>
            <a:pPr lvl="0"/>
            <a:r>
              <a:rPr lang="x-none" dirty="0"/>
              <a:t>Что такое конфиденциальность</a:t>
            </a:r>
            <a:endParaRPr lang="en-US" dirty="0">
              <a:sym typeface="Calibri"/>
            </a:endParaRPr>
          </a:p>
        </p:txBody>
      </p:sp>
      <p:sp>
        <p:nvSpPr>
          <p:cNvPr id="777" name="Google Shape;777;p46"/>
          <p:cNvSpPr txBox="1">
            <a:spLocks noGrp="1"/>
          </p:cNvSpPr>
          <p:nvPr>
            <p:ph type="body" idx="1"/>
          </p:nvPr>
        </p:nvSpPr>
        <p:spPr>
          <a:xfrm>
            <a:off x="829316" y="1388533"/>
            <a:ext cx="8119553" cy="5362804"/>
          </a:xfrm>
          <a:noFill/>
          <a:ln>
            <a:noFill/>
          </a:ln>
        </p:spPr>
        <p:txBody>
          <a:bodyPr spcFirstLastPara="1" wrap="square" lIns="91425" tIns="45700" rIns="91425" bIns="45700" anchor="t" anchorCtr="0">
            <a:normAutofit fontScale="77500" lnSpcReduction="20000"/>
          </a:bodyPr>
          <a:lstStyle/>
          <a:p>
            <a:pPr lvl="0">
              <a:lnSpc>
                <a:spcPct val="110000"/>
              </a:lnSpc>
              <a:spcBef>
                <a:spcPts val="0"/>
              </a:spcBef>
            </a:pPr>
            <a:r>
              <a:rPr lang="x-none">
                <a:sym typeface="Calibri"/>
              </a:rPr>
              <a:t>Конфиденциальность</a:t>
            </a:r>
            <a:r>
              <a:rPr lang="en-US" b="1" i="1" dirty="0">
                <a:sym typeface="Calibri"/>
              </a:rPr>
              <a:t> </a:t>
            </a:r>
            <a:r>
              <a:rPr lang="ru-RU" sz="1800" b="1" i="1"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Calibri"/>
              </a:rPr>
              <a:t>—</a:t>
            </a:r>
            <a:r>
              <a:rPr lang="en-US" b="1" i="1" dirty="0">
                <a:sym typeface="Calibri"/>
              </a:rPr>
              <a:t> </a:t>
            </a:r>
            <a:r>
              <a:rPr lang="x-none" dirty="0">
                <a:sym typeface="Calibri"/>
              </a:rPr>
              <a:t>защита </a:t>
            </a:r>
            <a:r>
              <a:rPr lang="x-none">
                <a:sym typeface="Calibri"/>
              </a:rPr>
              <a:t>личной информации</a:t>
            </a:r>
            <a:r>
              <a:rPr lang="ru-RU" dirty="0">
                <a:sym typeface="Calibri"/>
              </a:rPr>
              <a:t>.</a:t>
            </a:r>
            <a:endParaRPr lang="en-US" dirty="0"/>
          </a:p>
          <a:p>
            <a:pPr lvl="0">
              <a:lnSpc>
                <a:spcPct val="110000"/>
              </a:lnSpc>
              <a:spcBef>
                <a:spcPts val="1200"/>
              </a:spcBef>
            </a:pPr>
            <a:r>
              <a:rPr lang="x-none" dirty="0">
                <a:sym typeface="Calibri"/>
              </a:rPr>
              <a:t>Конфиденциальность распространяется как на индекс</a:t>
            </a:r>
            <a:r>
              <a:rPr lang="ru-RU" dirty="0">
                <a:sym typeface="Calibri"/>
              </a:rPr>
              <a:t>-</a:t>
            </a:r>
            <a:r>
              <a:rPr lang="x-none" dirty="0">
                <a:sym typeface="Calibri"/>
              </a:rPr>
              <a:t>клиента, так и на </a:t>
            </a:r>
            <a:r>
              <a:rPr lang="x-none">
                <a:sym typeface="Calibri"/>
              </a:rPr>
              <a:t>его партнеров/детей</a:t>
            </a:r>
            <a:r>
              <a:rPr lang="ru-RU" dirty="0">
                <a:sym typeface="Calibri"/>
              </a:rPr>
              <a:t>.</a:t>
            </a:r>
            <a:r>
              <a:rPr lang="x-none">
                <a:sym typeface="Calibri"/>
              </a:rPr>
              <a:t> </a:t>
            </a:r>
            <a:endParaRPr lang="x-none" dirty="0">
              <a:sym typeface="Calibri"/>
            </a:endParaRPr>
          </a:p>
          <a:p>
            <a:pPr lvl="0">
              <a:lnSpc>
                <a:spcPct val="110000"/>
              </a:lnSpc>
              <a:spcBef>
                <a:spcPts val="1200"/>
              </a:spcBef>
            </a:pPr>
            <a:r>
              <a:rPr lang="x-none" dirty="0">
                <a:sym typeface="Calibri"/>
              </a:rPr>
              <a:t>Имя индекс</a:t>
            </a:r>
            <a:r>
              <a:rPr lang="ru-RU" dirty="0">
                <a:sym typeface="Calibri"/>
              </a:rPr>
              <a:t>-</a:t>
            </a:r>
            <a:r>
              <a:rPr lang="x-none">
                <a:sym typeface="Calibri"/>
              </a:rPr>
              <a:t>клиента не</a:t>
            </a:r>
            <a:r>
              <a:rPr lang="ru-RU" dirty="0">
                <a:sym typeface="Calibri"/>
              </a:rPr>
              <a:t> </a:t>
            </a:r>
            <a:r>
              <a:rPr lang="ru-RU" b="1" i="1" dirty="0">
                <a:sym typeface="Calibri"/>
              </a:rPr>
              <a:t>называется</a:t>
            </a:r>
            <a:r>
              <a:rPr lang="x-none" b="1" i="1">
                <a:sym typeface="Calibri"/>
              </a:rPr>
              <a:t> </a:t>
            </a:r>
            <a:r>
              <a:rPr lang="x-none">
                <a:sym typeface="Calibri"/>
              </a:rPr>
              <a:t>его </a:t>
            </a:r>
            <a:r>
              <a:rPr lang="x-none" dirty="0">
                <a:sym typeface="Calibri"/>
              </a:rPr>
              <a:t>партнерам; результаты тестирования партнеров </a:t>
            </a:r>
            <a:r>
              <a:rPr lang="x-none">
                <a:sym typeface="Calibri"/>
              </a:rPr>
              <a:t>не</a:t>
            </a:r>
            <a:r>
              <a:rPr lang="x-none" b="1" i="1">
                <a:sym typeface="Calibri"/>
              </a:rPr>
              <a:t> </a:t>
            </a:r>
            <a:r>
              <a:rPr lang="ru-RU" b="1" i="1" dirty="0">
                <a:sym typeface="Calibri"/>
              </a:rPr>
              <a:t>озвучиваются</a:t>
            </a:r>
            <a:r>
              <a:rPr lang="x-none" b="1" i="1">
                <a:sym typeface="Calibri"/>
              </a:rPr>
              <a:t> </a:t>
            </a:r>
            <a:r>
              <a:rPr lang="x-none" dirty="0">
                <a:sym typeface="Calibri"/>
              </a:rPr>
              <a:t>индекс</a:t>
            </a:r>
            <a:r>
              <a:rPr lang="ru-RU" dirty="0">
                <a:sym typeface="Calibri"/>
              </a:rPr>
              <a:t>-</a:t>
            </a:r>
            <a:r>
              <a:rPr lang="x-none" dirty="0">
                <a:sym typeface="Calibri"/>
              </a:rPr>
              <a:t>клиенту (только если получено согласие от обеих </a:t>
            </a:r>
            <a:r>
              <a:rPr lang="x-none">
                <a:sym typeface="Calibri"/>
              </a:rPr>
              <a:t>сторон)</a:t>
            </a:r>
            <a:r>
              <a:rPr lang="ru-RU" dirty="0">
                <a:sym typeface="Calibri"/>
              </a:rPr>
              <a:t>.</a:t>
            </a:r>
            <a:r>
              <a:rPr lang="x-none">
                <a:sym typeface="Calibri"/>
              </a:rPr>
              <a:t> </a:t>
            </a:r>
            <a:endParaRPr lang="x-none" dirty="0">
              <a:sym typeface="Calibri"/>
            </a:endParaRPr>
          </a:p>
          <a:p>
            <a:pPr lvl="0">
              <a:lnSpc>
                <a:spcPct val="110000"/>
              </a:lnSpc>
              <a:spcBef>
                <a:spcPts val="1200"/>
              </a:spcBef>
            </a:pPr>
            <a:r>
              <a:rPr lang="x-none" dirty="0">
                <a:sym typeface="Calibri"/>
              </a:rPr>
              <a:t>Программы ДОЛЖНЫ обеспечить конфиденциальность данных ДО начала работы по индекс</a:t>
            </a:r>
            <a:r>
              <a:rPr lang="ru-RU" dirty="0">
                <a:sym typeface="Calibri"/>
              </a:rPr>
              <a:t>-</a:t>
            </a:r>
            <a:r>
              <a:rPr lang="x-none" dirty="0">
                <a:sym typeface="Calibri"/>
              </a:rPr>
              <a:t>тестированию (включая безопасное место хранения </a:t>
            </a:r>
            <a:r>
              <a:rPr lang="x-none">
                <a:sym typeface="Calibri"/>
              </a:rPr>
              <a:t>данных)</a:t>
            </a:r>
            <a:r>
              <a:rPr lang="ru-RU" dirty="0">
                <a:sym typeface="Calibri"/>
              </a:rPr>
              <a:t>.</a:t>
            </a:r>
            <a:r>
              <a:rPr lang="x-none">
                <a:sym typeface="Calibri"/>
              </a:rPr>
              <a:t> </a:t>
            </a:r>
            <a:endParaRPr lang="x-none" dirty="0">
              <a:sym typeface="Calibri"/>
            </a:endParaRPr>
          </a:p>
          <a:p>
            <a:pPr lvl="0">
              <a:lnSpc>
                <a:spcPct val="110000"/>
              </a:lnSpc>
              <a:spcBef>
                <a:spcPts val="1200"/>
              </a:spcBef>
            </a:pPr>
            <a:r>
              <a:rPr lang="x-none" dirty="0">
                <a:sym typeface="Calibri"/>
              </a:rPr>
              <a:t>Клиент должен быть проинформирован о возможном риске непреднамеренного раскрытия его личности. Разговор о рисках должен проводиться во время получения </a:t>
            </a:r>
            <a:r>
              <a:rPr lang="x-none">
                <a:sym typeface="Calibri"/>
              </a:rPr>
              <a:t>информированного согласия</a:t>
            </a:r>
            <a:r>
              <a:rPr lang="ru-RU" dirty="0">
                <a:sym typeface="Calibri"/>
              </a:rPr>
              <a:t>.</a:t>
            </a:r>
            <a:endParaRPr lang="en-US" dirty="0">
              <a:sym typeface="Calibri"/>
            </a:endParaRPr>
          </a:p>
        </p:txBody>
      </p:sp>
      <p:sp>
        <p:nvSpPr>
          <p:cNvPr id="778" name="Google Shape;778;p46"/>
          <p:cNvSpPr txBox="1"/>
          <p:nvPr/>
        </p:nvSpPr>
        <p:spPr>
          <a:xfrm>
            <a:off x="829316" y="6543638"/>
            <a:ext cx="7740525" cy="207699"/>
          </a:xfrm>
          <a:prstGeom prst="rect">
            <a:avLst/>
          </a:prstGeom>
          <a:noFill/>
          <a:ln>
            <a:noFill/>
          </a:ln>
        </p:spPr>
        <p:txBody>
          <a:bodyPr spcFirstLastPara="1" wrap="square" lIns="68500" tIns="34250" rIns="68500" bIns="34250" anchor="t" anchorCtr="0">
            <a:spAutoFit/>
          </a:bodyPr>
          <a:lstStyle/>
          <a:p>
            <a:pPr marL="0" marR="0" lvl="0" indent="0" algn="l" rtl="0">
              <a:spcBef>
                <a:spcPts val="0"/>
              </a:spcBef>
              <a:spcAft>
                <a:spcPts val="0"/>
              </a:spcAft>
              <a:buNone/>
            </a:pPr>
            <a:r>
              <a:rPr lang="en-US" sz="900" dirty="0">
                <a:solidFill>
                  <a:srgbClr val="000000"/>
                </a:solidFill>
                <a:latin typeface="Arial"/>
                <a:ea typeface="Arial"/>
                <a:cs typeface="Arial"/>
                <a:sym typeface="Arial"/>
              </a:rPr>
              <a:t>Source: PEPFAR 2020 Guidance for Implementing Safe and Ethical Index Testing Services</a:t>
            </a:r>
            <a:endParaRPr dirty="0"/>
          </a:p>
        </p:txBody>
      </p:sp>
      <p:sp>
        <p:nvSpPr>
          <p:cNvPr id="779" name="Google Shape;779;p46"/>
          <p:cNvSpPr txBox="1"/>
          <p:nvPr/>
        </p:nvSpPr>
        <p:spPr>
          <a:xfrm>
            <a:off x="8948869" y="6536268"/>
            <a:ext cx="3243131" cy="207699"/>
          </a:xfrm>
          <a:prstGeom prst="rect">
            <a:avLst/>
          </a:prstGeom>
          <a:noFill/>
          <a:ln>
            <a:noFill/>
          </a:ln>
        </p:spPr>
        <p:txBody>
          <a:bodyPr spcFirstLastPara="1" wrap="square" lIns="68500" tIns="34250" rIns="68500" bIns="34250" anchor="t" anchorCtr="0">
            <a:spAutoFit/>
          </a:bodyPr>
          <a:lstStyle/>
          <a:p>
            <a:pPr marL="0" marR="0" lvl="0" indent="0" algn="l" rtl="0">
              <a:spcBef>
                <a:spcPts val="0"/>
              </a:spcBef>
              <a:spcAft>
                <a:spcPts val="0"/>
              </a:spcAft>
              <a:buNone/>
            </a:pPr>
            <a:r>
              <a:rPr lang="en-US" sz="900" dirty="0">
                <a:solidFill>
                  <a:srgbClr val="000000"/>
                </a:solidFill>
                <a:latin typeface="Arial"/>
                <a:ea typeface="Arial"/>
                <a:cs typeface="Arial"/>
                <a:sym typeface="Arial"/>
              </a:rPr>
              <a:t>Source: https://images.app.goo.gl/gawMhQQTLEHs5MsB8</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7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47"/>
          <p:cNvSpPr txBox="1">
            <a:spLocks noGrp="1"/>
          </p:cNvSpPr>
          <p:nvPr>
            <p:ph type="title"/>
          </p:nvPr>
        </p:nvSpPr>
        <p:spPr>
          <a:xfrm>
            <a:off x="838200" y="588494"/>
            <a:ext cx="10515600" cy="800039"/>
          </a:xfrm>
          <a:noFill/>
          <a:ln>
            <a:noFill/>
          </a:ln>
        </p:spPr>
        <p:txBody>
          <a:bodyPr spcFirstLastPara="1" wrap="square" lIns="91425" tIns="45700" rIns="91425" bIns="45700" anchor="ctr" anchorCtr="0">
            <a:noAutofit/>
          </a:bodyPr>
          <a:lstStyle/>
          <a:p>
            <a:pPr lvl="0"/>
            <a:r>
              <a:rPr lang="x-none" dirty="0"/>
              <a:t>Конфиденциальность в случае с детьми и подростками</a:t>
            </a:r>
            <a:endParaRPr lang="en-US" dirty="0"/>
          </a:p>
        </p:txBody>
      </p:sp>
      <p:sp>
        <p:nvSpPr>
          <p:cNvPr id="786" name="Google Shape;786;p47"/>
          <p:cNvSpPr txBox="1">
            <a:spLocks noGrp="1"/>
          </p:cNvSpPr>
          <p:nvPr>
            <p:ph type="body" idx="1"/>
          </p:nvPr>
        </p:nvSpPr>
        <p:spPr>
          <a:xfrm>
            <a:off x="838199" y="1604813"/>
            <a:ext cx="10676021" cy="5221288"/>
          </a:xfrm>
          <a:noFill/>
          <a:ln>
            <a:noFill/>
          </a:ln>
        </p:spPr>
        <p:txBody>
          <a:bodyPr spcFirstLastPara="1" wrap="square" lIns="91425" tIns="45700" rIns="91425" bIns="45700" anchor="t" anchorCtr="0">
            <a:normAutofit fontScale="70000" lnSpcReduction="20000"/>
          </a:bodyPr>
          <a:lstStyle/>
          <a:p>
            <a:pPr>
              <a:lnSpc>
                <a:spcPct val="115000"/>
              </a:lnSpc>
              <a:spcBef>
                <a:spcPts val="0"/>
              </a:spcBef>
            </a:pPr>
            <a:r>
              <a:rPr lang="ru-RU" dirty="0"/>
              <a:t>Всегда уважайте и сохраняйте право детей </a:t>
            </a:r>
            <a:r>
              <a:rPr lang="x-none" dirty="0"/>
              <a:t>и</a:t>
            </a:r>
            <a:r>
              <a:rPr lang="ru-RU" dirty="0"/>
              <a:t> подростков на конфиденциальность в процессе индексного тестирования.</a:t>
            </a:r>
            <a:endParaRPr lang="en-US" dirty="0">
              <a:sym typeface="Calibri"/>
            </a:endParaRPr>
          </a:p>
          <a:p>
            <a:pPr>
              <a:lnSpc>
                <a:spcPct val="115000"/>
              </a:lnSpc>
            </a:pPr>
            <a:r>
              <a:rPr lang="ru-RU" dirty="0"/>
              <a:t>Заверьте родителей, что информация об их ребенке будет </a:t>
            </a:r>
            <a:r>
              <a:rPr lang="x-none" dirty="0"/>
              <a:t>конфиденциальной </a:t>
            </a:r>
            <a:r>
              <a:rPr lang="x-none"/>
              <a:t>и </a:t>
            </a:r>
            <a:r>
              <a:rPr lang="ru-RU" b="1" i="1" dirty="0"/>
              <a:t>без их согласия </a:t>
            </a:r>
            <a:r>
              <a:rPr lang="x-none"/>
              <a:t>не </a:t>
            </a:r>
            <a:r>
              <a:rPr lang="x-none" dirty="0"/>
              <a:t>попадет к </a:t>
            </a:r>
            <a:r>
              <a:rPr lang="x-none"/>
              <a:t>третьим лицам</a:t>
            </a:r>
            <a:r>
              <a:rPr lang="ru-RU" dirty="0"/>
              <a:t>.</a:t>
            </a:r>
            <a:endParaRPr lang="en-US" dirty="0">
              <a:sym typeface="Calibri"/>
            </a:endParaRPr>
          </a:p>
          <a:p>
            <a:pPr lvl="0">
              <a:lnSpc>
                <a:spcPct val="115000"/>
              </a:lnSpc>
            </a:pPr>
            <a:r>
              <a:rPr lang="x-none" dirty="0"/>
              <a:t>Заверьте </a:t>
            </a:r>
            <a:r>
              <a:rPr lang="ru-RU" dirty="0"/>
              <a:t>ребенка/подростка, который </a:t>
            </a:r>
            <a:r>
              <a:rPr lang="x-none" dirty="0"/>
              <a:t>достиг</a:t>
            </a:r>
            <a:r>
              <a:rPr lang="ru-RU" dirty="0"/>
              <a:t> возраст</a:t>
            </a:r>
            <a:r>
              <a:rPr lang="x-none" dirty="0"/>
              <a:t>а</a:t>
            </a:r>
            <a:r>
              <a:rPr lang="ru-RU" dirty="0"/>
              <a:t> согласия, что вся информация</a:t>
            </a:r>
            <a:r>
              <a:rPr lang="x-none" dirty="0"/>
              <a:t> </a:t>
            </a:r>
            <a:r>
              <a:rPr lang="x-none"/>
              <a:t>о </a:t>
            </a:r>
            <a:r>
              <a:rPr lang="x-none" b="1" i="1"/>
              <a:t>н</a:t>
            </a:r>
            <a:r>
              <a:rPr lang="ru-RU" b="1" i="1" dirty="0"/>
              <a:t>ем </a:t>
            </a:r>
            <a:r>
              <a:rPr lang="ru-RU" dirty="0"/>
              <a:t>будет </a:t>
            </a:r>
            <a:r>
              <a:rPr lang="x-none" dirty="0"/>
              <a:t>конфиденциальной и не попадет к </a:t>
            </a:r>
            <a:r>
              <a:rPr lang="x-none"/>
              <a:t>третьим лицам без </a:t>
            </a:r>
            <a:r>
              <a:rPr lang="ru-RU" b="1" i="1" dirty="0"/>
              <a:t>его</a:t>
            </a:r>
            <a:r>
              <a:rPr lang="x-none"/>
              <a:t> </a:t>
            </a:r>
            <a:r>
              <a:rPr lang="x-none" dirty="0"/>
              <a:t>согласия</a:t>
            </a:r>
            <a:r>
              <a:rPr lang="ru-RU" dirty="0"/>
              <a:t>. </a:t>
            </a:r>
            <a:endParaRPr lang="x-none" dirty="0"/>
          </a:p>
          <a:p>
            <a:pPr>
              <a:lnSpc>
                <a:spcPct val="115000"/>
              </a:lnSpc>
            </a:pPr>
            <a:r>
              <a:rPr lang="x-none" dirty="0">
                <a:sym typeface="Calibri"/>
              </a:rPr>
              <a:t>Никогда </a:t>
            </a:r>
            <a:r>
              <a:rPr lang="x-none">
                <a:sym typeface="Calibri"/>
              </a:rPr>
              <a:t>не сообщайте</a:t>
            </a:r>
            <a:r>
              <a:rPr lang="ru-RU" dirty="0">
                <a:sym typeface="Calibri"/>
              </a:rPr>
              <a:t> </a:t>
            </a:r>
            <a:r>
              <a:rPr lang="ru-RU" b="1" i="1" dirty="0">
                <a:sym typeface="Calibri"/>
              </a:rPr>
              <a:t>родителям</a:t>
            </a:r>
            <a:r>
              <a:rPr lang="ru-RU" dirty="0">
                <a:sym typeface="Calibri"/>
              </a:rPr>
              <a:t> </a:t>
            </a:r>
            <a:r>
              <a:rPr lang="ru-RU" b="1" i="1" dirty="0">
                <a:sym typeface="Calibri"/>
              </a:rPr>
              <a:t>информацию, </a:t>
            </a:r>
            <a:r>
              <a:rPr lang="x-none" b="1" i="1">
                <a:sym typeface="Calibri"/>
              </a:rPr>
              <a:t>полученную</a:t>
            </a:r>
            <a:r>
              <a:rPr lang="ru-RU" b="1" i="1" dirty="0">
                <a:sym typeface="Calibri"/>
              </a:rPr>
              <a:t> от достигшего возраста согласия ребенка / подростка </a:t>
            </a:r>
            <a:r>
              <a:rPr lang="x-none"/>
              <a:t>(</a:t>
            </a:r>
            <a:r>
              <a:rPr lang="x-none" dirty="0"/>
              <a:t>включая результаты теста на ВИЧ)</a:t>
            </a:r>
            <a:r>
              <a:rPr lang="x-none" dirty="0">
                <a:sym typeface="Calibri"/>
              </a:rPr>
              <a:t>. </a:t>
            </a:r>
            <a:endParaRPr lang="x-none" dirty="0"/>
          </a:p>
          <a:p>
            <a:pPr>
              <a:lnSpc>
                <a:spcPct val="115000"/>
              </a:lnSpc>
            </a:pPr>
            <a:r>
              <a:rPr lang="ru-RU" dirty="0"/>
              <a:t>Сохраняйте конфиденциальность любой информации, которая позволит другим прямо или косвенно идентифицировать ребенка / подростка:</a:t>
            </a:r>
          </a:p>
          <a:p>
            <a:pPr lvl="1">
              <a:lnSpc>
                <a:spcPct val="115000"/>
              </a:lnSpc>
            </a:pPr>
            <a:r>
              <a:rPr lang="ru-RU" b="1" i="1" dirty="0">
                <a:sym typeface="Calibri"/>
              </a:rPr>
              <a:t>п</a:t>
            </a:r>
            <a:r>
              <a:rPr lang="x-none">
                <a:sym typeface="Calibri"/>
              </a:rPr>
              <a:t>рямо</a:t>
            </a:r>
            <a:r>
              <a:rPr lang="en-US" dirty="0">
                <a:sym typeface="Calibri"/>
              </a:rPr>
              <a:t>: </a:t>
            </a:r>
            <a:r>
              <a:rPr lang="x-none" dirty="0">
                <a:sym typeface="Calibri"/>
              </a:rPr>
              <a:t>имя, дата рождения, адрес, телефон и т.д. </a:t>
            </a:r>
          </a:p>
          <a:p>
            <a:pPr lvl="1">
              <a:lnSpc>
                <a:spcPct val="115000"/>
              </a:lnSpc>
            </a:pPr>
            <a:r>
              <a:rPr lang="ru-RU" b="1" i="1" dirty="0">
                <a:sym typeface="Calibri"/>
              </a:rPr>
              <a:t>к</a:t>
            </a:r>
            <a:r>
              <a:rPr lang="x-none">
                <a:sym typeface="Calibri"/>
              </a:rPr>
              <a:t>освенно</a:t>
            </a:r>
            <a:r>
              <a:rPr lang="en-US" dirty="0">
                <a:sym typeface="Calibri"/>
              </a:rPr>
              <a:t>: </a:t>
            </a:r>
            <a:r>
              <a:rPr lang="x-none" dirty="0">
                <a:sym typeface="Calibri"/>
              </a:rPr>
              <a:t>пол</a:t>
            </a:r>
            <a:r>
              <a:rPr lang="en-US" dirty="0">
                <a:sym typeface="Calibri"/>
              </a:rPr>
              <a:t>, </a:t>
            </a:r>
            <a:r>
              <a:rPr lang="x-none" dirty="0">
                <a:sym typeface="Calibri"/>
              </a:rPr>
              <a:t>этническая принадлежность, национальность, другие особенности. </a:t>
            </a:r>
            <a:endParaRPr lang="en-US" dirty="0">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48"/>
          <p:cNvSpPr txBox="1">
            <a:spLocks noGrp="1"/>
          </p:cNvSpPr>
          <p:nvPr>
            <p:ph type="title"/>
          </p:nvPr>
        </p:nvSpPr>
        <p:spPr>
          <a:xfrm>
            <a:off x="838200" y="588494"/>
            <a:ext cx="10515600" cy="800039"/>
          </a:xfrm>
          <a:noFill/>
          <a:ln>
            <a:noFill/>
          </a:ln>
        </p:spPr>
        <p:txBody>
          <a:bodyPr spcFirstLastPara="1" wrap="square" lIns="91425" tIns="45700" rIns="91425" bIns="45700" anchor="ctr" anchorCtr="0">
            <a:normAutofit/>
          </a:bodyPr>
          <a:lstStyle/>
          <a:p>
            <a:pPr lvl="0"/>
            <a:r>
              <a:rPr lang="x-none" dirty="0">
                <a:sym typeface="Calibri"/>
              </a:rPr>
              <a:t>Правда или ложь</a:t>
            </a:r>
            <a:r>
              <a:rPr lang="en-US" dirty="0">
                <a:sym typeface="Calibri"/>
              </a:rPr>
              <a:t>?</a:t>
            </a:r>
            <a:endParaRPr lang="en-US" dirty="0"/>
          </a:p>
        </p:txBody>
      </p:sp>
      <p:pic>
        <p:nvPicPr>
          <p:cNvPr id="794" name="Google Shape;794;p48"/>
          <p:cNvPicPr preferRelativeResize="0"/>
          <p:nvPr/>
        </p:nvPicPr>
        <p:blipFill rotWithShape="1">
          <a:blip r:embed="rId3">
            <a:alphaModFix/>
          </a:blip>
          <a:srcRect/>
          <a:stretch/>
        </p:blipFill>
        <p:spPr>
          <a:xfrm>
            <a:off x="7212561" y="171625"/>
            <a:ext cx="4678037" cy="2182703"/>
          </a:xfrm>
          <a:prstGeom prst="rect">
            <a:avLst/>
          </a:prstGeom>
          <a:noFill/>
          <a:ln>
            <a:noFill/>
          </a:ln>
        </p:spPr>
      </p:pic>
      <p:sp>
        <p:nvSpPr>
          <p:cNvPr id="8" name="Google Shape;639;p31">
            <a:extLst>
              <a:ext uri="{FF2B5EF4-FFF2-40B4-BE49-F238E27FC236}">
                <a16:creationId xmlns:a16="http://schemas.microsoft.com/office/drawing/2014/main" id="{AEA24B3C-37D8-48A9-BBAF-321646ED3B13}"/>
              </a:ext>
            </a:extLst>
          </p:cNvPr>
          <p:cNvSpPr txBox="1">
            <a:spLocks noGrp="1"/>
          </p:cNvSpPr>
          <p:nvPr>
            <p:ph type="body" idx="1"/>
          </p:nvPr>
        </p:nvSpPr>
        <p:spPr>
          <a:xfrm>
            <a:off x="532264" y="1337144"/>
            <a:ext cx="10931856" cy="4932362"/>
          </a:xfrm>
          <a:noFill/>
          <a:ln>
            <a:noFill/>
          </a:ln>
        </p:spPr>
        <p:txBody>
          <a:bodyPr spcFirstLastPara="1" wrap="square" lIns="91425" tIns="45700" rIns="91425" bIns="45700" anchor="t" anchorCtr="0">
            <a:noAutofit/>
          </a:bodyPr>
          <a:lstStyle/>
          <a:p>
            <a:pPr marL="565150" lvl="0" indent="-514350">
              <a:buFont typeface="+mj-lt"/>
              <a:buAutoNum type="arabicParenR"/>
            </a:pPr>
            <a:r>
              <a:rPr lang="ru-RU" sz="2300" dirty="0">
                <a:sym typeface="Calibri"/>
              </a:rPr>
              <a:t>Люди из ключевых групп населения </a:t>
            </a:r>
            <a:br>
              <a:rPr lang="ru-RU" sz="2300" dirty="0">
                <a:sym typeface="Calibri"/>
              </a:rPr>
            </a:br>
            <a:r>
              <a:rPr lang="ru-RU" sz="2300" dirty="0">
                <a:sym typeface="Calibri"/>
              </a:rPr>
              <a:t>подвержены такому же риску насилия,</a:t>
            </a:r>
            <a:br>
              <a:rPr lang="ru-RU" sz="2300" dirty="0">
                <a:sym typeface="Calibri"/>
              </a:rPr>
            </a:br>
            <a:r>
              <a:rPr lang="ru-RU" sz="2300" dirty="0">
                <a:sym typeface="Calibri"/>
              </a:rPr>
              <a:t>как и любой другой человек. </a:t>
            </a:r>
            <a:endParaRPr lang="en-US" sz="2300" dirty="0"/>
          </a:p>
          <a:p>
            <a:pPr marL="565150" lvl="0" indent="-514350">
              <a:buFont typeface="+mj-lt"/>
              <a:buAutoNum type="arabicParenR"/>
            </a:pPr>
            <a:r>
              <a:rPr lang="ru-RU" sz="2300" dirty="0">
                <a:sym typeface="Calibri"/>
              </a:rPr>
              <a:t>Можно сказать сексуальному партнеру вашего индекс-клиента о риске инфицирования ВИЧ </a:t>
            </a:r>
            <a:r>
              <a:rPr lang="ru-RU" sz="1800" b="1"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Calibri"/>
              </a:rPr>
              <a:t>—</a:t>
            </a:r>
            <a:r>
              <a:rPr lang="ru-RU" sz="2300" dirty="0">
                <a:sym typeface="Calibri"/>
              </a:rPr>
              <a:t> без получения информированного согласия от индекс-клиента </a:t>
            </a:r>
            <a:r>
              <a:rPr lang="ru-RU" sz="1800" b="1"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Calibri"/>
              </a:rPr>
              <a:t>—</a:t>
            </a:r>
            <a:r>
              <a:rPr lang="ru-RU" sz="2300" dirty="0">
                <a:sym typeface="Calibri"/>
              </a:rPr>
              <a:t> в том случае, когда вы не ссылаетесь на него и не упоминаете его имя. </a:t>
            </a:r>
          </a:p>
          <a:p>
            <a:pPr marL="565150" lvl="0" indent="-514350">
              <a:buFont typeface="+mj-lt"/>
              <a:buAutoNum type="arabicParenR"/>
            </a:pPr>
            <a:r>
              <a:rPr lang="ru-RU" sz="2300" dirty="0">
                <a:sym typeface="Calibri"/>
              </a:rPr>
              <a:t>Рассказывать об индексном тестировании можно во время аутрич-выходов и в ходе </a:t>
            </a:r>
            <a:r>
              <a:rPr lang="ru-RU" sz="2300" dirty="0" err="1">
                <a:sym typeface="Calibri"/>
              </a:rPr>
              <a:t>дотестового</a:t>
            </a:r>
            <a:r>
              <a:rPr lang="ru-RU" sz="2300" dirty="0">
                <a:sym typeface="Calibri"/>
              </a:rPr>
              <a:t> консультирования.</a:t>
            </a:r>
          </a:p>
          <a:p>
            <a:pPr marL="565150" lvl="0" indent="-514350">
              <a:buFont typeface="+mj-lt"/>
              <a:buAutoNum type="arabicParenR"/>
            </a:pPr>
            <a:r>
              <a:rPr lang="ru-RU" sz="2300" dirty="0">
                <a:sym typeface="Calibri"/>
              </a:rPr>
              <a:t>Индекс-клиент обязан привлечь к тестированию своих партнеров. </a:t>
            </a:r>
          </a:p>
          <a:p>
            <a:pPr marL="565150" lvl="0" indent="-514350">
              <a:buFont typeface="+mj-lt"/>
              <a:buAutoNum type="arabicParenR"/>
            </a:pPr>
            <a:r>
              <a:rPr lang="ru-RU" sz="2300" dirty="0">
                <a:sym typeface="Calibri"/>
              </a:rPr>
              <a:t>Индекс-клиент должен быть уведомлен о результате тестирования его партнеров.</a:t>
            </a:r>
            <a:endParaRPr lang="en-US" sz="23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pic>
        <p:nvPicPr>
          <p:cNvPr id="2" name="Picture 3" descr="A desk with technical drawings, pencil and tools">
            <a:extLst>
              <a:ext uri="{FF2B5EF4-FFF2-40B4-BE49-F238E27FC236}">
                <a16:creationId xmlns:a16="http://schemas.microsoft.com/office/drawing/2014/main" id="{04C58304-84B1-400A-A0ED-4CF870C4FA87}"/>
              </a:ext>
            </a:extLst>
          </p:cNvPr>
          <p:cNvPicPr>
            <a:picLocks noGrp="1" noChangeAspect="1"/>
          </p:cNvPicPr>
          <p:nvPr>
            <p:ph type="pic" idx="2"/>
          </p:nvPr>
        </p:nvPicPr>
        <p:blipFill rotWithShape="1">
          <a:blip r:embed="rId3"/>
          <a:srcRect t="12213" b="12213"/>
          <a:stretch/>
        </p:blipFill>
        <p:spPr/>
      </p:pic>
      <p:sp>
        <p:nvSpPr>
          <p:cNvPr id="801" name="Google Shape;801;p49"/>
          <p:cNvSpPr txBox="1">
            <a:spLocks noGrp="1"/>
          </p:cNvSpPr>
          <p:nvPr>
            <p:ph type="title"/>
          </p:nvPr>
        </p:nvSpPr>
        <p:spPr>
          <a:xfrm>
            <a:off x="1366897" y="4752477"/>
            <a:ext cx="9817601" cy="1325563"/>
          </a:xfrm>
          <a:noFill/>
          <a:ln>
            <a:noFill/>
          </a:ln>
        </p:spPr>
        <p:txBody>
          <a:bodyPr spcFirstLastPara="1" wrap="square" lIns="91425" tIns="45700" rIns="91425" bIns="45700" anchor="ctr" anchorCtr="0">
            <a:normAutofit/>
          </a:bodyPr>
          <a:lstStyle/>
          <a:p>
            <a:pPr lvl="0"/>
            <a:r>
              <a:rPr lang="x-none" dirty="0"/>
              <a:t>Сессия</a:t>
            </a:r>
            <a:r>
              <a:rPr lang="en-US" dirty="0"/>
              <a:t> 6. </a:t>
            </a:r>
            <a:r>
              <a:rPr lang="x-none" dirty="0"/>
              <a:t>Инструменты индексного тестирования</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5"/>
          <p:cNvSpPr txBox="1">
            <a:spLocks noGrp="1"/>
          </p:cNvSpPr>
          <p:nvPr>
            <p:ph type="title"/>
          </p:nvPr>
        </p:nvSpPr>
        <p:spPr>
          <a:xfrm>
            <a:off x="204354" y="192061"/>
            <a:ext cx="10515600" cy="800039"/>
          </a:xfrm>
          <a:noFill/>
          <a:ln>
            <a:noFill/>
          </a:ln>
        </p:spPr>
        <p:txBody>
          <a:bodyPr spcFirstLastPara="1" wrap="square" lIns="91425" tIns="45700" rIns="91425" bIns="45700" anchor="ctr" anchorCtr="0">
            <a:normAutofit/>
          </a:bodyPr>
          <a:lstStyle/>
          <a:p>
            <a:pPr lvl="0"/>
            <a:r>
              <a:rPr lang="x-none" dirty="0"/>
              <a:t>Задачи тренинга</a:t>
            </a:r>
            <a:endParaRPr lang="en-US" dirty="0"/>
          </a:p>
        </p:txBody>
      </p:sp>
      <p:grpSp>
        <p:nvGrpSpPr>
          <p:cNvPr id="271" name="Google Shape;271;p5"/>
          <p:cNvGrpSpPr/>
          <p:nvPr/>
        </p:nvGrpSpPr>
        <p:grpSpPr>
          <a:xfrm>
            <a:off x="204354" y="992100"/>
            <a:ext cx="11783292" cy="5475271"/>
            <a:chOff x="0" y="-11678"/>
            <a:chExt cx="11783292" cy="5475271"/>
          </a:xfrm>
        </p:grpSpPr>
        <p:sp>
          <p:nvSpPr>
            <p:cNvPr id="272" name="Google Shape;272;p5"/>
            <p:cNvSpPr/>
            <p:nvPr/>
          </p:nvSpPr>
          <p:spPr>
            <a:xfrm>
              <a:off x="0" y="4829698"/>
              <a:ext cx="2884932" cy="633895"/>
            </a:xfrm>
            <a:prstGeom prst="rect">
              <a:avLst/>
            </a:prstGeom>
            <a:solidFill>
              <a:srgbClr val="599BD5"/>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3" name="Google Shape;273;p5"/>
            <p:cNvSpPr txBox="1"/>
            <p:nvPr/>
          </p:nvSpPr>
          <p:spPr>
            <a:xfrm>
              <a:off x="0" y="4829698"/>
              <a:ext cx="2884932" cy="633895"/>
            </a:xfrm>
            <a:prstGeom prst="rect">
              <a:avLst/>
            </a:prstGeom>
            <a:noFill/>
            <a:ln>
              <a:noFill/>
            </a:ln>
          </p:spPr>
          <p:txBody>
            <a:bodyPr spcFirstLastPara="1" wrap="square" lIns="205175" tIns="156450" rIns="205175" bIns="156450"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x-none" sz="2200" b="1" i="0" u="none" strike="noStrike" cap="none" dirty="0">
                  <a:solidFill>
                    <a:schemeClr val="lt1"/>
                  </a:solidFill>
                  <a:latin typeface="+mn-lt"/>
                  <a:ea typeface="Calibri"/>
                  <a:cs typeface="Calibri"/>
                  <a:sym typeface="Calibri"/>
                </a:rPr>
                <a:t>Подготовка</a:t>
              </a:r>
              <a:endParaRPr b="1" dirty="0">
                <a:latin typeface="+mn-lt"/>
              </a:endParaRPr>
            </a:p>
          </p:txBody>
        </p:sp>
        <p:sp>
          <p:nvSpPr>
            <p:cNvPr id="274" name="Google Shape;274;p5"/>
            <p:cNvSpPr/>
            <p:nvPr/>
          </p:nvSpPr>
          <p:spPr>
            <a:xfrm>
              <a:off x="2884932" y="4829698"/>
              <a:ext cx="8654796" cy="633895"/>
            </a:xfrm>
            <a:prstGeom prst="rect">
              <a:avLst/>
            </a:prstGeom>
            <a:solidFill>
              <a:srgbClr val="CFDEEF">
                <a:alpha val="89803"/>
              </a:srgbClr>
            </a:solidFill>
            <a:ln w="12700" cap="flat" cmpd="sng">
              <a:solidFill>
                <a:srgbClr val="CFDEEF">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5" name="Google Shape;275;p5"/>
            <p:cNvSpPr txBox="1"/>
            <p:nvPr/>
          </p:nvSpPr>
          <p:spPr>
            <a:xfrm>
              <a:off x="2884932" y="4829698"/>
              <a:ext cx="8654796" cy="633895"/>
            </a:xfrm>
            <a:prstGeom prst="rect">
              <a:avLst/>
            </a:prstGeom>
            <a:noFill/>
            <a:ln>
              <a:noFill/>
            </a:ln>
          </p:spPr>
          <p:txBody>
            <a:bodyPr spcFirstLastPara="1" wrap="square" lIns="175550" tIns="254000" rIns="175550" bIns="254000" anchor="ctr" anchorCtr="0">
              <a:noAutofit/>
            </a:bodyPr>
            <a:lstStyle/>
            <a:p>
              <a:pPr marL="0" marR="0" lvl="0" indent="0" algn="l" rtl="0">
                <a:lnSpc>
                  <a:spcPct val="90000"/>
                </a:lnSpc>
                <a:spcBef>
                  <a:spcPts val="0"/>
                </a:spcBef>
                <a:spcAft>
                  <a:spcPts val="0"/>
                </a:spcAft>
                <a:buClr>
                  <a:schemeClr val="dk1"/>
                </a:buClr>
                <a:buSzPts val="2000"/>
                <a:buFont typeface="Calibri"/>
                <a:buNone/>
              </a:pPr>
              <a:r>
                <a:rPr lang="ru-RU" sz="1800" b="0" i="0" u="none" strike="noStrike" cap="none" dirty="0">
                  <a:solidFill>
                    <a:schemeClr val="dk1"/>
                  </a:solidFill>
                  <a:latin typeface="+mn-lt"/>
                  <a:ea typeface="Calibri"/>
                  <a:cs typeface="Calibri"/>
                  <a:sym typeface="Calibri"/>
                </a:rPr>
                <a:t>п</a:t>
              </a:r>
              <a:r>
                <a:rPr lang="x-none" sz="1800" b="0" i="0" u="none" strike="noStrike" cap="none">
                  <a:solidFill>
                    <a:schemeClr val="dk1"/>
                  </a:solidFill>
                  <a:latin typeface="+mn-lt"/>
                  <a:ea typeface="Calibri"/>
                  <a:cs typeface="Calibri"/>
                  <a:sym typeface="Calibri"/>
                </a:rPr>
                <a:t>лана действий </a:t>
              </a:r>
              <a:r>
                <a:rPr lang="ru-RU" sz="1800" b="0" i="0" u="none" strike="noStrike" cap="none" dirty="0">
                  <a:solidFill>
                    <a:schemeClr val="dk1"/>
                  </a:solidFill>
                  <a:latin typeface="+mn-lt"/>
                  <a:ea typeface="Calibri"/>
                  <a:cs typeface="Calibri"/>
                  <a:sym typeface="Calibri"/>
                </a:rPr>
                <a:t>по </a:t>
              </a:r>
              <a:r>
                <a:rPr lang="x-none" sz="1800" b="0" i="0" u="none" strike="noStrike" cap="none">
                  <a:solidFill>
                    <a:schemeClr val="dk1"/>
                  </a:solidFill>
                  <a:latin typeface="+mn-lt"/>
                  <a:ea typeface="Calibri"/>
                  <a:cs typeface="Calibri"/>
                  <a:sym typeface="Calibri"/>
                </a:rPr>
                <a:t>дальнейшей </a:t>
              </a:r>
              <a:r>
                <a:rPr lang="x-none" sz="1800" b="0" i="0" u="none" strike="noStrike" cap="none" dirty="0">
                  <a:solidFill>
                    <a:schemeClr val="dk1"/>
                  </a:solidFill>
                  <a:latin typeface="+mn-lt"/>
                  <a:ea typeface="Calibri"/>
                  <a:cs typeface="Calibri"/>
                  <a:sym typeface="Calibri"/>
                </a:rPr>
                <a:t>адаптации модели работы и запуска индексного тестирования на местах</a:t>
              </a:r>
              <a:endParaRPr sz="1800" dirty="0">
                <a:latin typeface="+mn-lt"/>
              </a:endParaRPr>
            </a:p>
          </p:txBody>
        </p:sp>
        <p:sp>
          <p:nvSpPr>
            <p:cNvPr id="276" name="Google Shape;276;p5"/>
            <p:cNvSpPr/>
            <p:nvPr/>
          </p:nvSpPr>
          <p:spPr>
            <a:xfrm rot="10800000">
              <a:off x="0" y="3864275"/>
              <a:ext cx="2884932" cy="974930"/>
            </a:xfrm>
            <a:prstGeom prst="upArrowCallout">
              <a:avLst>
                <a:gd name="adj1" fmla="val 5000"/>
                <a:gd name="adj2" fmla="val 10000"/>
                <a:gd name="adj3" fmla="val 15000"/>
                <a:gd name="adj4" fmla="val 64977"/>
              </a:avLst>
            </a:prstGeom>
            <a:solidFill>
              <a:srgbClr val="53C1CE"/>
            </a:solidFill>
            <a:ln w="12700" cap="flat" cmpd="sng">
              <a:solidFill>
                <a:srgbClr val="53C1C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7" name="Google Shape;277;p5"/>
            <p:cNvSpPr txBox="1"/>
            <p:nvPr/>
          </p:nvSpPr>
          <p:spPr>
            <a:xfrm>
              <a:off x="0" y="3864275"/>
              <a:ext cx="2884932" cy="633705"/>
            </a:xfrm>
            <a:prstGeom prst="rect">
              <a:avLst/>
            </a:prstGeom>
            <a:noFill/>
            <a:ln>
              <a:noFill/>
            </a:ln>
          </p:spPr>
          <p:txBody>
            <a:bodyPr spcFirstLastPara="1" wrap="square" lIns="205175" tIns="156450" rIns="205175" bIns="156450"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x-none" sz="2200" b="1" i="0" u="none" strike="noStrike" cap="none" dirty="0">
                  <a:solidFill>
                    <a:schemeClr val="lt1"/>
                  </a:solidFill>
                  <a:latin typeface="+mn-lt"/>
                  <a:ea typeface="Calibri"/>
                  <a:cs typeface="Calibri"/>
                  <a:sym typeface="Calibri"/>
                </a:rPr>
                <a:t>Обзор</a:t>
              </a:r>
              <a:endParaRPr b="1" dirty="0">
                <a:latin typeface="+mn-lt"/>
              </a:endParaRPr>
            </a:p>
          </p:txBody>
        </p:sp>
        <p:sp>
          <p:nvSpPr>
            <p:cNvPr id="278" name="Google Shape;278;p5"/>
            <p:cNvSpPr/>
            <p:nvPr/>
          </p:nvSpPr>
          <p:spPr>
            <a:xfrm>
              <a:off x="2884932" y="3864275"/>
              <a:ext cx="8654796" cy="633705"/>
            </a:xfrm>
            <a:prstGeom prst="rect">
              <a:avLst/>
            </a:prstGeom>
            <a:solidFill>
              <a:srgbClr val="CDE6EC">
                <a:alpha val="89803"/>
              </a:srgbClr>
            </a:solidFill>
            <a:ln w="12700" cap="flat" cmpd="sng">
              <a:solidFill>
                <a:srgbClr val="CDE6EC">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9" name="Google Shape;279;p5"/>
            <p:cNvSpPr txBox="1"/>
            <p:nvPr/>
          </p:nvSpPr>
          <p:spPr>
            <a:xfrm>
              <a:off x="2884932" y="3864275"/>
              <a:ext cx="8654796" cy="633705"/>
            </a:xfrm>
            <a:prstGeom prst="rect">
              <a:avLst/>
            </a:prstGeom>
            <a:noFill/>
            <a:ln>
              <a:noFill/>
            </a:ln>
          </p:spPr>
          <p:txBody>
            <a:bodyPr spcFirstLastPara="1" wrap="square" lIns="175550" tIns="254000" rIns="175550" bIns="254000" anchor="ctr" anchorCtr="0">
              <a:noAutofit/>
            </a:bodyPr>
            <a:lstStyle/>
            <a:p>
              <a:pPr marL="0" marR="0" lvl="0" indent="0" algn="l" rtl="0">
                <a:lnSpc>
                  <a:spcPct val="90000"/>
                </a:lnSpc>
                <a:spcBef>
                  <a:spcPts val="0"/>
                </a:spcBef>
                <a:spcAft>
                  <a:spcPts val="0"/>
                </a:spcAft>
                <a:buClr>
                  <a:schemeClr val="dk1"/>
                </a:buClr>
                <a:buSzPts val="2000"/>
                <a:buFont typeface="Calibri"/>
                <a:buNone/>
              </a:pPr>
              <a:r>
                <a:rPr lang="x-none" sz="1800" b="0" i="0" u="none" strike="noStrike" cap="none" dirty="0">
                  <a:solidFill>
                    <a:schemeClr val="dk1"/>
                  </a:solidFill>
                  <a:latin typeface="+mn-lt"/>
                  <a:ea typeface="Calibri"/>
                  <a:cs typeface="Calibri"/>
                  <a:sym typeface="Calibri"/>
                </a:rPr>
                <a:t>форм мониторинга и оценки процесса индексного тестирования,  а также процесса отслеживания и реагирования на случаи насилия и </a:t>
              </a:r>
              <a:r>
                <a:rPr lang="x-none" sz="1800" b="0" i="0" u="none" strike="noStrike" cap="none">
                  <a:solidFill>
                    <a:schemeClr val="dk1"/>
                  </a:solidFill>
                  <a:latin typeface="+mn-lt"/>
                  <a:ea typeface="Calibri"/>
                  <a:cs typeface="Calibri"/>
                  <a:sym typeface="Calibri"/>
                </a:rPr>
                <a:t>неблагоприятных последствий</a:t>
              </a:r>
              <a:r>
                <a:rPr lang="ru-RU" sz="1800" b="0" i="0" u="none" strike="noStrike" cap="none" dirty="0">
                  <a:solidFill>
                    <a:schemeClr val="dk1"/>
                  </a:solidFill>
                  <a:latin typeface="+mn-lt"/>
                  <a:ea typeface="Calibri"/>
                  <a:cs typeface="Calibri"/>
                  <a:sym typeface="Calibri"/>
                </a:rPr>
                <a:t> </a:t>
              </a:r>
              <a:r>
                <a:rPr lang="ru-RU" sz="1800" b="1" i="1" u="none" strike="noStrike" cap="none" dirty="0">
                  <a:solidFill>
                    <a:schemeClr val="dk1"/>
                  </a:solidFill>
                  <a:latin typeface="+mn-lt"/>
                  <a:ea typeface="Calibri"/>
                  <a:cs typeface="Calibri"/>
                  <a:sym typeface="Calibri"/>
                </a:rPr>
                <a:t>от него</a:t>
              </a:r>
              <a:endParaRPr sz="1800" b="1" i="1" dirty="0">
                <a:latin typeface="+mn-lt"/>
              </a:endParaRPr>
            </a:p>
          </p:txBody>
        </p:sp>
        <p:sp>
          <p:nvSpPr>
            <p:cNvPr id="280" name="Google Shape;280;p5"/>
            <p:cNvSpPr/>
            <p:nvPr/>
          </p:nvSpPr>
          <p:spPr>
            <a:xfrm rot="10800000">
              <a:off x="0" y="2898853"/>
              <a:ext cx="2884932" cy="974930"/>
            </a:xfrm>
            <a:prstGeom prst="upArrowCallout">
              <a:avLst>
                <a:gd name="adj1" fmla="val 5000"/>
                <a:gd name="adj2" fmla="val 10000"/>
                <a:gd name="adj3" fmla="val 15000"/>
                <a:gd name="adj4" fmla="val 64977"/>
              </a:avLst>
            </a:prstGeom>
            <a:solidFill>
              <a:srgbClr val="4EC7A5"/>
            </a:solidFill>
            <a:ln w="12700" cap="flat" cmpd="sng">
              <a:solidFill>
                <a:srgbClr val="4EC7A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1" name="Google Shape;281;p5"/>
            <p:cNvSpPr txBox="1"/>
            <p:nvPr/>
          </p:nvSpPr>
          <p:spPr>
            <a:xfrm>
              <a:off x="0" y="2898853"/>
              <a:ext cx="2884932" cy="633705"/>
            </a:xfrm>
            <a:prstGeom prst="rect">
              <a:avLst/>
            </a:prstGeom>
            <a:noFill/>
            <a:ln>
              <a:noFill/>
            </a:ln>
          </p:spPr>
          <p:txBody>
            <a:bodyPr spcFirstLastPara="1" wrap="square" lIns="205175" tIns="156450" rIns="205175" bIns="156450"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x-none" sz="2200" b="1" i="0" u="none" strike="noStrike" cap="none" dirty="0">
                  <a:solidFill>
                    <a:schemeClr val="lt1"/>
                  </a:solidFill>
                  <a:latin typeface="+mn-lt"/>
                  <a:ea typeface="Calibri"/>
                  <a:cs typeface="Calibri"/>
                  <a:sym typeface="Calibri"/>
                </a:rPr>
                <a:t>Практика</a:t>
              </a:r>
              <a:endParaRPr b="1" dirty="0">
                <a:latin typeface="+mn-lt"/>
              </a:endParaRPr>
            </a:p>
          </p:txBody>
        </p:sp>
        <p:sp>
          <p:nvSpPr>
            <p:cNvPr id="282" name="Google Shape;282;p5"/>
            <p:cNvSpPr/>
            <p:nvPr/>
          </p:nvSpPr>
          <p:spPr>
            <a:xfrm>
              <a:off x="2884932" y="2822942"/>
              <a:ext cx="8654796" cy="775191"/>
            </a:xfrm>
            <a:prstGeom prst="rect">
              <a:avLst/>
            </a:prstGeom>
            <a:solidFill>
              <a:srgbClr val="CCEAE3">
                <a:alpha val="89803"/>
              </a:srgbClr>
            </a:solidFill>
            <a:ln w="12700" cap="flat" cmpd="sng">
              <a:solidFill>
                <a:srgbClr val="CCEAE3">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3" name="Google Shape;283;p5"/>
            <p:cNvSpPr txBox="1"/>
            <p:nvPr/>
          </p:nvSpPr>
          <p:spPr>
            <a:xfrm>
              <a:off x="2884932" y="2899214"/>
              <a:ext cx="8654796" cy="633705"/>
            </a:xfrm>
            <a:prstGeom prst="rect">
              <a:avLst/>
            </a:prstGeom>
            <a:noFill/>
            <a:ln>
              <a:noFill/>
            </a:ln>
          </p:spPr>
          <p:txBody>
            <a:bodyPr spcFirstLastPara="1" wrap="square" lIns="175550" tIns="254000" rIns="175550" bIns="254000" anchor="ctr" anchorCtr="0">
              <a:noAutofit/>
            </a:bodyPr>
            <a:lstStyle/>
            <a:p>
              <a:pPr marL="0" marR="0" lvl="0" indent="0" algn="l" rtl="0">
                <a:lnSpc>
                  <a:spcPct val="90000"/>
                </a:lnSpc>
                <a:spcBef>
                  <a:spcPts val="0"/>
                </a:spcBef>
                <a:spcAft>
                  <a:spcPts val="0"/>
                </a:spcAft>
                <a:buClr>
                  <a:schemeClr val="dk1"/>
                </a:buClr>
                <a:buSzPts val="2000"/>
                <a:buFont typeface="Calibri"/>
                <a:buNone/>
              </a:pPr>
              <a:r>
                <a:rPr lang="x-none" sz="1800" b="0" i="0" u="none" strike="noStrike" cap="none" dirty="0">
                  <a:solidFill>
                    <a:schemeClr val="dk1"/>
                  </a:solidFill>
                  <a:latin typeface="+mn-lt"/>
                  <a:ea typeface="Calibri"/>
                  <a:cs typeface="Calibri"/>
                  <a:sym typeface="Calibri"/>
                </a:rPr>
                <a:t>предложения услуги индексного тестирования с использованием навыков мотивационного консультирования, а также работы на каждом из этапов индексного тестирования</a:t>
              </a:r>
              <a:endParaRPr sz="1800" dirty="0">
                <a:latin typeface="+mn-lt"/>
              </a:endParaRPr>
            </a:p>
          </p:txBody>
        </p:sp>
        <p:sp>
          <p:nvSpPr>
            <p:cNvPr id="284" name="Google Shape;284;p5"/>
            <p:cNvSpPr/>
            <p:nvPr/>
          </p:nvSpPr>
          <p:spPr>
            <a:xfrm rot="10800000">
              <a:off x="0" y="1933430"/>
              <a:ext cx="2884932" cy="974930"/>
            </a:xfrm>
            <a:prstGeom prst="upArrowCallout">
              <a:avLst>
                <a:gd name="adj1" fmla="val 5000"/>
                <a:gd name="adj2" fmla="val 10000"/>
                <a:gd name="adj3" fmla="val 15000"/>
                <a:gd name="adj4" fmla="val 64977"/>
              </a:avLst>
            </a:prstGeom>
            <a:solidFill>
              <a:srgbClr val="49C073"/>
            </a:solidFill>
            <a:ln w="12700" cap="flat" cmpd="sng">
              <a:solidFill>
                <a:srgbClr val="49C07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5" name="Google Shape;285;p5"/>
            <p:cNvSpPr txBox="1"/>
            <p:nvPr/>
          </p:nvSpPr>
          <p:spPr>
            <a:xfrm>
              <a:off x="0" y="1933430"/>
              <a:ext cx="2884932" cy="633705"/>
            </a:xfrm>
            <a:prstGeom prst="rect">
              <a:avLst/>
            </a:prstGeom>
            <a:noFill/>
            <a:ln>
              <a:noFill/>
            </a:ln>
          </p:spPr>
          <p:txBody>
            <a:bodyPr spcFirstLastPara="1" wrap="square" lIns="205175" tIns="156450" rIns="205175" bIns="156450"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x-none" sz="2200" b="1" dirty="0">
                  <a:solidFill>
                    <a:schemeClr val="lt1"/>
                  </a:solidFill>
                  <a:latin typeface="+mn-lt"/>
                  <a:cs typeface="Calibri"/>
                  <a:sym typeface="Calibri"/>
                </a:rPr>
                <a:t>Обзор</a:t>
              </a:r>
              <a:endParaRPr b="1" dirty="0">
                <a:latin typeface="+mn-lt"/>
              </a:endParaRPr>
            </a:p>
          </p:txBody>
        </p:sp>
        <p:sp>
          <p:nvSpPr>
            <p:cNvPr id="286" name="Google Shape;286;p5"/>
            <p:cNvSpPr/>
            <p:nvPr/>
          </p:nvSpPr>
          <p:spPr>
            <a:xfrm>
              <a:off x="2884932" y="1933430"/>
              <a:ext cx="8654796" cy="633705"/>
            </a:xfrm>
            <a:prstGeom prst="rect">
              <a:avLst/>
            </a:prstGeom>
            <a:solidFill>
              <a:srgbClr val="CCE7D8">
                <a:alpha val="89803"/>
              </a:srgbClr>
            </a:solidFill>
            <a:ln w="12700" cap="flat" cmpd="sng">
              <a:solidFill>
                <a:srgbClr val="CCE7D8">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7" name="Google Shape;287;p5"/>
            <p:cNvSpPr txBox="1"/>
            <p:nvPr/>
          </p:nvSpPr>
          <p:spPr>
            <a:xfrm>
              <a:off x="2884932" y="1933430"/>
              <a:ext cx="8654796" cy="633705"/>
            </a:xfrm>
            <a:prstGeom prst="rect">
              <a:avLst/>
            </a:prstGeom>
            <a:noFill/>
            <a:ln>
              <a:noFill/>
            </a:ln>
          </p:spPr>
          <p:txBody>
            <a:bodyPr spcFirstLastPara="1" wrap="square" lIns="175550" tIns="254000" rIns="175550" bIns="254000" anchor="ctr" anchorCtr="0">
              <a:noAutofit/>
            </a:bodyPr>
            <a:lstStyle/>
            <a:p>
              <a:pPr marL="0" marR="0" lvl="0" indent="0" algn="l" rtl="0">
                <a:lnSpc>
                  <a:spcPct val="90000"/>
                </a:lnSpc>
                <a:spcBef>
                  <a:spcPts val="0"/>
                </a:spcBef>
                <a:spcAft>
                  <a:spcPts val="0"/>
                </a:spcAft>
                <a:buClr>
                  <a:schemeClr val="dk1"/>
                </a:buClr>
                <a:buSzPts val="2000"/>
                <a:buFont typeface="Calibri"/>
                <a:buNone/>
              </a:pPr>
              <a:r>
                <a:rPr lang="x-none" sz="1800" b="0" i="0" u="none" strike="noStrike" cap="none" dirty="0">
                  <a:solidFill>
                    <a:schemeClr val="dk1"/>
                  </a:solidFill>
                  <a:latin typeface="+mn-lt"/>
                  <a:ea typeface="Calibri"/>
                  <a:cs typeface="Calibri"/>
                  <a:sym typeface="Calibri"/>
                </a:rPr>
                <a:t>существующих протоколов/руководств</a:t>
              </a:r>
              <a:r>
                <a:rPr lang="x-none" sz="1800" b="0" i="0" u="none" strike="noStrike" cap="none">
                  <a:solidFill>
                    <a:schemeClr val="dk1"/>
                  </a:solidFill>
                  <a:latin typeface="+mn-lt"/>
                  <a:ea typeface="Calibri"/>
                  <a:cs typeface="Calibri"/>
                  <a:sym typeface="Calibri"/>
                </a:rPr>
                <a:t>, рол</a:t>
              </a:r>
              <a:r>
                <a:rPr lang="ru-RU" sz="1800" b="0" i="0" u="none" strike="noStrike" cap="none" dirty="0">
                  <a:solidFill>
                    <a:schemeClr val="dk1"/>
                  </a:solidFill>
                  <a:latin typeface="+mn-lt"/>
                  <a:ea typeface="Calibri"/>
                  <a:cs typeface="Calibri"/>
                  <a:sym typeface="Calibri"/>
                </a:rPr>
                <a:t>и</a:t>
              </a:r>
              <a:r>
                <a:rPr lang="x-none" sz="1800" b="0" i="0" u="none" strike="noStrike" cap="none">
                  <a:solidFill>
                    <a:schemeClr val="dk1"/>
                  </a:solidFill>
                  <a:latin typeface="+mn-lt"/>
                  <a:ea typeface="Calibri"/>
                  <a:cs typeface="Calibri"/>
                  <a:sym typeface="Calibri"/>
                </a:rPr>
                <a:t> </a:t>
              </a:r>
              <a:r>
                <a:rPr lang="x-none" sz="1800" b="0" i="0" u="none" strike="noStrike" cap="none" dirty="0">
                  <a:solidFill>
                    <a:schemeClr val="dk1"/>
                  </a:solidFill>
                  <a:latin typeface="+mn-lt"/>
                  <a:ea typeface="Calibri"/>
                  <a:cs typeface="Calibri"/>
                  <a:sym typeface="Calibri"/>
                </a:rPr>
                <a:t>каждой из сторон и этапов работы индексного тестирования </a:t>
              </a:r>
              <a:endParaRPr sz="1800" dirty="0">
                <a:latin typeface="+mn-lt"/>
              </a:endParaRPr>
            </a:p>
          </p:txBody>
        </p:sp>
        <p:sp>
          <p:nvSpPr>
            <p:cNvPr id="288" name="Google Shape;288;p5"/>
            <p:cNvSpPr/>
            <p:nvPr/>
          </p:nvSpPr>
          <p:spPr>
            <a:xfrm rot="10800000">
              <a:off x="0" y="968008"/>
              <a:ext cx="2884932" cy="974930"/>
            </a:xfrm>
            <a:prstGeom prst="upArrowCallout">
              <a:avLst>
                <a:gd name="adj1" fmla="val 5000"/>
                <a:gd name="adj2" fmla="val 10000"/>
                <a:gd name="adj3" fmla="val 15000"/>
                <a:gd name="adj4" fmla="val 64977"/>
              </a:avLst>
            </a:prstGeom>
            <a:solidFill>
              <a:srgbClr val="49B845"/>
            </a:solidFill>
            <a:ln w="12700" cap="flat" cmpd="sng">
              <a:solidFill>
                <a:srgbClr val="49B84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9" name="Google Shape;289;p5"/>
            <p:cNvSpPr txBox="1"/>
            <p:nvPr/>
          </p:nvSpPr>
          <p:spPr>
            <a:xfrm>
              <a:off x="0" y="968008"/>
              <a:ext cx="2884932" cy="633705"/>
            </a:xfrm>
            <a:prstGeom prst="rect">
              <a:avLst/>
            </a:prstGeom>
            <a:noFill/>
            <a:ln>
              <a:noFill/>
            </a:ln>
          </p:spPr>
          <p:txBody>
            <a:bodyPr spcFirstLastPara="1" wrap="square" lIns="205175" tIns="156450" rIns="205175" bIns="156450"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x-none" sz="2200" b="1" i="0" u="none" strike="noStrike" cap="none" dirty="0">
                  <a:solidFill>
                    <a:schemeClr val="lt1"/>
                  </a:solidFill>
                  <a:latin typeface="+mn-lt"/>
                  <a:ea typeface="Calibri"/>
                  <a:cs typeface="Calibri"/>
                  <a:sym typeface="Calibri"/>
                </a:rPr>
                <a:t>Оценка</a:t>
              </a:r>
              <a:endParaRPr b="1" dirty="0">
                <a:latin typeface="+mn-lt"/>
              </a:endParaRPr>
            </a:p>
          </p:txBody>
        </p:sp>
        <p:sp>
          <p:nvSpPr>
            <p:cNvPr id="290" name="Google Shape;290;p5"/>
            <p:cNvSpPr/>
            <p:nvPr/>
          </p:nvSpPr>
          <p:spPr>
            <a:xfrm>
              <a:off x="2884932" y="968008"/>
              <a:ext cx="8654796" cy="633705"/>
            </a:xfrm>
            <a:prstGeom prst="rect">
              <a:avLst/>
            </a:prstGeom>
            <a:solidFill>
              <a:srgbClr val="CCE4CE">
                <a:alpha val="89803"/>
              </a:srgbClr>
            </a:solidFill>
            <a:ln w="12700" cap="flat" cmpd="sng">
              <a:solidFill>
                <a:srgbClr val="CCE4CE">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1" name="Google Shape;291;p5"/>
            <p:cNvSpPr txBox="1"/>
            <p:nvPr/>
          </p:nvSpPr>
          <p:spPr>
            <a:xfrm>
              <a:off x="2884932" y="968008"/>
              <a:ext cx="8654796" cy="633705"/>
            </a:xfrm>
            <a:prstGeom prst="rect">
              <a:avLst/>
            </a:prstGeom>
            <a:noFill/>
            <a:ln>
              <a:noFill/>
            </a:ln>
          </p:spPr>
          <p:txBody>
            <a:bodyPr spcFirstLastPara="1" wrap="square" lIns="175550" tIns="254000" rIns="175550" bIns="254000" anchor="ctr" anchorCtr="0">
              <a:noAutofit/>
            </a:bodyPr>
            <a:lstStyle/>
            <a:p>
              <a:pPr marL="0" marR="0" lvl="0" indent="0" algn="l" rtl="0">
                <a:lnSpc>
                  <a:spcPct val="90000"/>
                </a:lnSpc>
                <a:spcBef>
                  <a:spcPts val="0"/>
                </a:spcBef>
                <a:spcAft>
                  <a:spcPts val="0"/>
                </a:spcAft>
                <a:buClr>
                  <a:schemeClr val="dk1"/>
                </a:buClr>
                <a:buSzPts val="2000"/>
                <a:buFont typeface="Calibri"/>
                <a:buNone/>
              </a:pPr>
              <a:r>
                <a:rPr lang="x-none" sz="1800" b="0" i="0" u="none" strike="noStrike" cap="none" dirty="0">
                  <a:solidFill>
                    <a:schemeClr val="dk1"/>
                  </a:solidFill>
                  <a:latin typeface="+mn-lt"/>
                  <a:ea typeface="Calibri"/>
                  <a:cs typeface="Calibri"/>
                  <a:sym typeface="Calibri"/>
                </a:rPr>
                <a:t>преимуществ данного подхода</a:t>
              </a:r>
              <a:r>
                <a:rPr lang="en-US" sz="1800" b="0" i="0" u="none" strike="noStrike" cap="none" dirty="0">
                  <a:solidFill>
                    <a:schemeClr val="dk1"/>
                  </a:solidFill>
                  <a:latin typeface="+mn-lt"/>
                  <a:ea typeface="Calibri"/>
                  <a:cs typeface="Calibri"/>
                  <a:sym typeface="Calibri"/>
                </a:rPr>
                <a:t>, </a:t>
              </a:r>
              <a:r>
                <a:rPr lang="x-none" sz="1800" b="0" i="0" u="none" strike="noStrike" cap="none" dirty="0">
                  <a:solidFill>
                    <a:schemeClr val="dk1"/>
                  </a:solidFill>
                  <a:latin typeface="+mn-lt"/>
                  <a:ea typeface="Calibri"/>
                  <a:cs typeface="Calibri"/>
                  <a:sym typeface="Calibri"/>
                </a:rPr>
                <a:t>трудностей и факторов, влияющих на успех</a:t>
              </a:r>
              <a:endParaRPr sz="1800" dirty="0">
                <a:latin typeface="+mn-lt"/>
              </a:endParaRPr>
            </a:p>
          </p:txBody>
        </p:sp>
        <p:sp>
          <p:nvSpPr>
            <p:cNvPr id="292" name="Google Shape;292;p5"/>
            <p:cNvSpPr/>
            <p:nvPr/>
          </p:nvSpPr>
          <p:spPr>
            <a:xfrm rot="10800000">
              <a:off x="0" y="2585"/>
              <a:ext cx="2884932" cy="974930"/>
            </a:xfrm>
            <a:prstGeom prst="upArrowCallout">
              <a:avLst>
                <a:gd name="adj1" fmla="val 5000"/>
                <a:gd name="adj2" fmla="val 10000"/>
                <a:gd name="adj3" fmla="val 15000"/>
                <a:gd name="adj4" fmla="val 64977"/>
              </a:avLst>
            </a:prstGeom>
            <a:solidFill>
              <a:srgbClr val="6FAB46"/>
            </a:solidFill>
            <a:ln w="12700" cap="flat" cmpd="sng">
              <a:solidFill>
                <a:srgbClr val="6FAB4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3" name="Google Shape;293;p5"/>
            <p:cNvSpPr txBox="1"/>
            <p:nvPr/>
          </p:nvSpPr>
          <p:spPr>
            <a:xfrm>
              <a:off x="0" y="2585"/>
              <a:ext cx="2884932" cy="633705"/>
            </a:xfrm>
            <a:prstGeom prst="rect">
              <a:avLst/>
            </a:prstGeom>
            <a:noFill/>
            <a:ln>
              <a:noFill/>
            </a:ln>
          </p:spPr>
          <p:txBody>
            <a:bodyPr spcFirstLastPara="1" wrap="square" lIns="205175" tIns="156450" rIns="205175" bIns="156450"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x-none" sz="2200" b="1" i="0" u="none" strike="noStrike" cap="none" dirty="0">
                  <a:solidFill>
                    <a:schemeClr val="lt1"/>
                  </a:solidFill>
                  <a:latin typeface="+mn-lt"/>
                  <a:ea typeface="Calibri"/>
                  <a:cs typeface="Calibri"/>
                  <a:sym typeface="Calibri"/>
                </a:rPr>
                <a:t>Знакомство</a:t>
              </a:r>
              <a:endParaRPr b="1" dirty="0">
                <a:latin typeface="+mn-lt"/>
              </a:endParaRPr>
            </a:p>
          </p:txBody>
        </p:sp>
        <p:sp>
          <p:nvSpPr>
            <p:cNvPr id="294" name="Google Shape;294;p5"/>
            <p:cNvSpPr/>
            <p:nvPr/>
          </p:nvSpPr>
          <p:spPr>
            <a:xfrm>
              <a:off x="2884932" y="2584"/>
              <a:ext cx="8654796" cy="928243"/>
            </a:xfrm>
            <a:prstGeom prst="rect">
              <a:avLst/>
            </a:prstGeom>
            <a:solidFill>
              <a:srgbClr val="D3E1CC">
                <a:alpha val="89803"/>
              </a:srgbClr>
            </a:solidFill>
            <a:ln w="12700" cap="flat" cmpd="sng">
              <a:solidFill>
                <a:srgbClr val="D3E1CC">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5" name="Google Shape;295;p5"/>
            <p:cNvSpPr txBox="1"/>
            <p:nvPr/>
          </p:nvSpPr>
          <p:spPr>
            <a:xfrm>
              <a:off x="2817876" y="-11678"/>
              <a:ext cx="8965416" cy="974931"/>
            </a:xfrm>
            <a:prstGeom prst="rect">
              <a:avLst/>
            </a:prstGeom>
            <a:noFill/>
            <a:ln>
              <a:noFill/>
            </a:ln>
          </p:spPr>
          <p:txBody>
            <a:bodyPr spcFirstLastPara="1" wrap="square" lIns="175550" tIns="228600" rIns="175550" bIns="228600" anchor="ctr" anchorCtr="0">
              <a:noAutofit/>
            </a:bodyPr>
            <a:lstStyle/>
            <a:p>
              <a:pPr marL="0" marR="0" lvl="0" indent="0" algn="l" rtl="0">
                <a:lnSpc>
                  <a:spcPct val="90000"/>
                </a:lnSpc>
                <a:spcBef>
                  <a:spcPts val="0"/>
                </a:spcBef>
                <a:spcAft>
                  <a:spcPts val="0"/>
                </a:spcAft>
                <a:buClr>
                  <a:schemeClr val="dk1"/>
                </a:buClr>
                <a:buSzPts val="1800"/>
                <a:buFont typeface="Calibri"/>
                <a:buNone/>
              </a:pPr>
              <a:r>
                <a:rPr lang="x-none" sz="1800" dirty="0">
                  <a:solidFill>
                    <a:schemeClr val="dk1"/>
                  </a:solidFill>
                  <a:latin typeface="+mn-lt"/>
                  <a:ea typeface="Calibri"/>
                  <a:cs typeface="Calibri"/>
                  <a:sym typeface="Calibri"/>
                </a:rPr>
                <a:t>с индексным тестированием: основными принципами, минимальными требованиями</a:t>
              </a:r>
              <a:r>
                <a:rPr lang="en-US" sz="1800" dirty="0">
                  <a:solidFill>
                    <a:schemeClr val="dk1"/>
                  </a:solidFill>
                  <a:latin typeface="+mn-lt"/>
                  <a:ea typeface="Calibri"/>
                  <a:cs typeface="Calibri"/>
                  <a:sym typeface="Calibri"/>
                </a:rPr>
                <a:t> </a:t>
              </a:r>
              <a:r>
                <a:rPr lang="ru-RU" sz="1800" dirty="0">
                  <a:solidFill>
                    <a:schemeClr val="dk1"/>
                  </a:solidFill>
                  <a:latin typeface="+mn-lt"/>
                  <a:ea typeface="Calibri"/>
                  <a:cs typeface="Calibri"/>
                  <a:sym typeface="Calibri"/>
                </a:rPr>
                <a:t>и</a:t>
              </a:r>
              <a:r>
                <a:rPr lang="x-none" sz="1800" dirty="0">
                  <a:solidFill>
                    <a:schemeClr val="dk1"/>
                  </a:solidFill>
                  <a:latin typeface="+mn-lt"/>
                  <a:ea typeface="Calibri"/>
                  <a:cs typeface="Calibri"/>
                  <a:sym typeface="Calibri"/>
                </a:rPr>
                <a:t> тем, как можно интегрировать работу по индексному тестированию с </a:t>
              </a:r>
              <a:r>
                <a:rPr lang="x-none" sz="1800">
                  <a:solidFill>
                    <a:schemeClr val="dk1"/>
                  </a:solidFill>
                  <a:latin typeface="+mn-lt"/>
                  <a:ea typeface="Calibri"/>
                  <a:cs typeface="Calibri"/>
                  <a:sym typeface="Calibri"/>
                </a:rPr>
                <a:t>привлечением людей </a:t>
              </a:r>
              <a:r>
                <a:rPr lang="x-none" sz="1800" dirty="0">
                  <a:solidFill>
                    <a:schemeClr val="dk1"/>
                  </a:solidFill>
                  <a:latin typeface="+mn-lt"/>
                  <a:ea typeface="Calibri"/>
                  <a:cs typeface="Calibri"/>
                  <a:sym typeface="Calibri"/>
                </a:rPr>
                <a:t>из рискованного окружения ЛЖВ</a:t>
              </a:r>
              <a:endParaRPr dirty="0">
                <a:latin typeface="+mn-lt"/>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pic>
        <p:nvPicPr>
          <p:cNvPr id="809" name="Google Shape;809;p50"/>
          <p:cNvPicPr preferRelativeResize="0"/>
          <p:nvPr/>
        </p:nvPicPr>
        <p:blipFill rotWithShape="1">
          <a:blip r:embed="rId3">
            <a:alphaModFix/>
          </a:blip>
          <a:srcRect/>
          <a:stretch/>
        </p:blipFill>
        <p:spPr>
          <a:xfrm>
            <a:off x="8197262" y="2645794"/>
            <a:ext cx="3994738" cy="4212206"/>
          </a:xfrm>
          <a:custGeom>
            <a:avLst/>
            <a:gdLst/>
            <a:ahLst/>
            <a:cxnLst/>
            <a:rect l="l" t="t" r="r" b="b"/>
            <a:pathLst>
              <a:path w="6313150" h="6857997" extrusionOk="0">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ln>
            <a:noFill/>
          </a:ln>
        </p:spPr>
      </p:pic>
      <p:sp>
        <p:nvSpPr>
          <p:cNvPr id="807" name="Google Shape;807;p50"/>
          <p:cNvSpPr txBox="1">
            <a:spLocks noGrp="1"/>
          </p:cNvSpPr>
          <p:nvPr>
            <p:ph type="title"/>
          </p:nvPr>
        </p:nvSpPr>
        <p:spPr>
          <a:xfrm>
            <a:off x="838200" y="588494"/>
            <a:ext cx="10515600" cy="800039"/>
          </a:xfrm>
          <a:noFill/>
          <a:ln>
            <a:noFill/>
          </a:ln>
        </p:spPr>
        <p:txBody>
          <a:bodyPr spcFirstLastPara="1" wrap="square" lIns="91425" tIns="45700" rIns="91425" bIns="45700" anchor="ctr" anchorCtr="0">
            <a:normAutofit/>
          </a:bodyPr>
          <a:lstStyle/>
          <a:p>
            <a:pPr lvl="0"/>
            <a:r>
              <a:rPr lang="x-none" dirty="0"/>
              <a:t>Инструменты</a:t>
            </a:r>
            <a:r>
              <a:rPr lang="x-none" sz="1000" dirty="0"/>
              <a:t> </a:t>
            </a:r>
            <a:r>
              <a:rPr lang="en-US" dirty="0"/>
              <a:t>/</a:t>
            </a:r>
            <a:r>
              <a:rPr lang="x-none" sz="1000" dirty="0"/>
              <a:t> </a:t>
            </a:r>
            <a:r>
              <a:rPr lang="x-none" dirty="0"/>
              <a:t>ресурсы</a:t>
            </a:r>
            <a:endParaRPr lang="en-US" dirty="0"/>
          </a:p>
        </p:txBody>
      </p:sp>
      <p:sp>
        <p:nvSpPr>
          <p:cNvPr id="808" name="Google Shape;808;p50"/>
          <p:cNvSpPr txBox="1">
            <a:spLocks noGrp="1"/>
          </p:cNvSpPr>
          <p:nvPr>
            <p:ph type="body" idx="1"/>
          </p:nvPr>
        </p:nvSpPr>
        <p:spPr>
          <a:xfrm>
            <a:off x="838200" y="1388533"/>
            <a:ext cx="9326880" cy="5267763"/>
          </a:xfrm>
          <a:noFill/>
          <a:ln>
            <a:noFill/>
          </a:ln>
        </p:spPr>
        <p:txBody>
          <a:bodyPr spcFirstLastPara="1" wrap="square" lIns="91425" tIns="45700" rIns="91425" bIns="45700" anchor="t" anchorCtr="0">
            <a:noAutofit/>
          </a:bodyPr>
          <a:lstStyle/>
          <a:p>
            <a:pPr marL="50800" lvl="0" indent="0">
              <a:spcBef>
                <a:spcPts val="0"/>
              </a:spcBef>
              <a:buNone/>
            </a:pPr>
            <a:r>
              <a:rPr lang="x-none" sz="2000" b="1" dirty="0">
                <a:sym typeface="Calibri"/>
              </a:rPr>
              <a:t>Реализация индексного тестирования</a:t>
            </a:r>
            <a:endParaRPr lang="en-US" sz="2000" b="1" dirty="0"/>
          </a:p>
          <a:p>
            <a:pPr lvl="0">
              <a:spcBef>
                <a:spcPts val="800"/>
              </a:spcBef>
            </a:pPr>
            <a:r>
              <a:rPr lang="x-none" sz="2000" dirty="0"/>
              <a:t>Схема движения клиента </a:t>
            </a:r>
          </a:p>
          <a:p>
            <a:pPr lvl="0">
              <a:spcBef>
                <a:spcPts val="800"/>
              </a:spcBef>
            </a:pPr>
            <a:r>
              <a:rPr lang="x-none" sz="2000" dirty="0">
                <a:sym typeface="Calibri"/>
              </a:rPr>
              <a:t>Регистр индексного тестирования</a:t>
            </a:r>
            <a:endParaRPr lang="en-US" sz="2000" dirty="0"/>
          </a:p>
          <a:p>
            <a:pPr lvl="0">
              <a:spcBef>
                <a:spcPts val="800"/>
              </a:spcBef>
            </a:pPr>
            <a:r>
              <a:rPr lang="x-none" sz="2000" dirty="0"/>
              <a:t>Шаблоны беседы с клиентом на разных этапах индексного тестирования</a:t>
            </a:r>
            <a:endParaRPr lang="en-US" sz="2000" dirty="0"/>
          </a:p>
          <a:p>
            <a:pPr lvl="0">
              <a:spcBef>
                <a:spcPts val="800"/>
              </a:spcBef>
            </a:pPr>
            <a:r>
              <a:rPr lang="x-none" sz="2000" dirty="0"/>
              <a:t>Утвержденный скрининг на насилие со стороны интимного </a:t>
            </a:r>
            <a:br>
              <a:rPr lang="x-none" sz="2000" dirty="0"/>
            </a:br>
            <a:r>
              <a:rPr lang="x-none" sz="2000" dirty="0"/>
              <a:t>партнера, </a:t>
            </a:r>
            <a:r>
              <a:rPr lang="x-none" sz="2000" dirty="0" err="1"/>
              <a:t>СОПы</a:t>
            </a:r>
            <a:r>
              <a:rPr lang="x-none" sz="2000" dirty="0"/>
              <a:t>, направительные талоны на услуги </a:t>
            </a:r>
          </a:p>
          <a:p>
            <a:pPr lvl="0">
              <a:spcBef>
                <a:spcPts val="800"/>
              </a:spcBef>
            </a:pPr>
            <a:r>
              <a:rPr lang="x-none" sz="2000" dirty="0"/>
              <a:t>СОП и формы по неблагоприятным последствиям </a:t>
            </a:r>
            <a:endParaRPr lang="en-US" sz="2000" dirty="0"/>
          </a:p>
          <a:p>
            <a:pPr marL="50800" lvl="0" indent="0">
              <a:buNone/>
            </a:pPr>
            <a:r>
              <a:rPr lang="x-none" sz="2000" b="1" dirty="0">
                <a:sym typeface="Calibri"/>
              </a:rPr>
              <a:t>Документирование, данные, мониторинг и оценка</a:t>
            </a:r>
            <a:endParaRPr lang="en-US" sz="2000" b="1" dirty="0"/>
          </a:p>
          <a:p>
            <a:pPr lvl="0">
              <a:spcBef>
                <a:spcPts val="800"/>
              </a:spcBef>
            </a:pPr>
            <a:r>
              <a:rPr lang="x-none" sz="2000" dirty="0"/>
              <a:t>Соглашение об обмене данными (если необходимо)</a:t>
            </a:r>
            <a:endParaRPr lang="en-US" sz="2000" dirty="0"/>
          </a:p>
          <a:p>
            <a:pPr lvl="0">
              <a:spcBef>
                <a:spcPts val="800"/>
              </a:spcBef>
            </a:pPr>
            <a:r>
              <a:rPr lang="x-none" sz="2000" dirty="0"/>
              <a:t>Подписанное Заявление о конфиденциальности</a:t>
            </a:r>
          </a:p>
          <a:p>
            <a:pPr lvl="0">
              <a:spcBef>
                <a:spcPts val="800"/>
              </a:spcBef>
            </a:pPr>
            <a:r>
              <a:rPr lang="x-none" sz="2000" dirty="0"/>
              <a:t>Формы регистрации </a:t>
            </a:r>
            <a:endParaRPr lang="en-US" sz="2000" dirty="0"/>
          </a:p>
          <a:p>
            <a:pPr lvl="0">
              <a:spcBef>
                <a:spcPts val="800"/>
              </a:spcBef>
            </a:pPr>
            <a:r>
              <a:rPr lang="x-none" sz="2000" dirty="0"/>
              <a:t>Анализ данных</a:t>
            </a:r>
            <a:endParaRPr lang="en-US" sz="2000" dirty="0"/>
          </a:p>
          <a:p>
            <a:pPr lvl="0">
              <a:spcBef>
                <a:spcPts val="800"/>
              </a:spcBef>
            </a:pPr>
            <a:r>
              <a:rPr lang="x-none" sz="2000" dirty="0"/>
              <a:t>Инструменты мониторинга и оценки </a:t>
            </a:r>
            <a:r>
              <a:rPr lang="en-US" sz="2000" dirty="0"/>
              <a:t>(</a:t>
            </a:r>
            <a:r>
              <a:rPr lang="x-none" sz="2000" dirty="0"/>
              <a:t>Сессия</a:t>
            </a:r>
            <a:r>
              <a:rPr lang="en-US" sz="2000" dirty="0"/>
              <a:t> 14)</a:t>
            </a:r>
            <a:endParaRPr lang="en-US" sz="2000" dirty="0">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51"/>
          <p:cNvSpPr txBox="1">
            <a:spLocks noGrp="1"/>
          </p:cNvSpPr>
          <p:nvPr>
            <p:ph type="title"/>
          </p:nvPr>
        </p:nvSpPr>
        <p:spPr>
          <a:xfrm>
            <a:off x="762626" y="620393"/>
            <a:ext cx="5126665" cy="80003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95959"/>
              </a:buClr>
              <a:buSzPts val="2800"/>
              <a:buFont typeface="Calibri"/>
              <a:buNone/>
            </a:pPr>
            <a:r>
              <a:rPr lang="x-none" sz="2400" dirty="0"/>
              <a:t>Стандартная операционная процедура </a:t>
            </a:r>
            <a:r>
              <a:rPr lang="en-US" sz="2400" dirty="0"/>
              <a:t>(</a:t>
            </a:r>
            <a:r>
              <a:rPr lang="x-none" sz="2400" dirty="0"/>
              <a:t>СОП</a:t>
            </a:r>
            <a:r>
              <a:rPr lang="en-US" sz="2400" dirty="0"/>
              <a:t>)</a:t>
            </a:r>
            <a:endParaRPr sz="2400" dirty="0"/>
          </a:p>
        </p:txBody>
      </p:sp>
      <p:sp>
        <p:nvSpPr>
          <p:cNvPr id="818" name="Google Shape;818;p51"/>
          <p:cNvSpPr txBox="1"/>
          <p:nvPr/>
        </p:nvSpPr>
        <p:spPr>
          <a:xfrm>
            <a:off x="6095999" y="499731"/>
            <a:ext cx="5829299" cy="683991"/>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595959"/>
              </a:buClr>
              <a:buSzPts val="3200"/>
              <a:buFont typeface="Calibri"/>
              <a:buNone/>
            </a:pPr>
            <a:r>
              <a:rPr lang="x-none" sz="2400" b="1" dirty="0">
                <a:solidFill>
                  <a:srgbClr val="577F9F"/>
                </a:solidFill>
                <a:sym typeface="Calibri"/>
              </a:rPr>
              <a:t>Схема движения клиента</a:t>
            </a:r>
            <a:endParaRPr sz="2400" b="1" dirty="0">
              <a:solidFill>
                <a:srgbClr val="577F9F"/>
              </a:solidFill>
            </a:endParaRPr>
          </a:p>
        </p:txBody>
      </p:sp>
      <p:pic>
        <p:nvPicPr>
          <p:cNvPr id="3" name="Picture 2">
            <a:extLst>
              <a:ext uri="{FF2B5EF4-FFF2-40B4-BE49-F238E27FC236}">
                <a16:creationId xmlns:a16="http://schemas.microsoft.com/office/drawing/2014/main" id="{0EBBE995-BA96-47BF-8E7C-668030B41F63}"/>
              </a:ext>
            </a:extLst>
          </p:cNvPr>
          <p:cNvPicPr>
            <a:picLocks noChangeAspect="1"/>
          </p:cNvPicPr>
          <p:nvPr/>
        </p:nvPicPr>
        <p:blipFill rotWithShape="1">
          <a:blip r:embed="rId3"/>
          <a:srcRect l="500" r="-199" b="2202"/>
          <a:stretch/>
        </p:blipFill>
        <p:spPr>
          <a:xfrm>
            <a:off x="6079180" y="1608667"/>
            <a:ext cx="5957457" cy="3287183"/>
          </a:xfrm>
          <a:prstGeom prst="rect">
            <a:avLst/>
          </a:prstGeom>
        </p:spPr>
      </p:pic>
      <p:pic>
        <p:nvPicPr>
          <p:cNvPr id="2" name="Рисунок 1">
            <a:extLst>
              <a:ext uri="{FF2B5EF4-FFF2-40B4-BE49-F238E27FC236}">
                <a16:creationId xmlns:a16="http://schemas.microsoft.com/office/drawing/2014/main" id="{F1A56FB5-479B-4536-9422-22626B0D448F}"/>
              </a:ext>
            </a:extLst>
          </p:cNvPr>
          <p:cNvPicPr>
            <a:picLocks noChangeAspect="1"/>
          </p:cNvPicPr>
          <p:nvPr/>
        </p:nvPicPr>
        <p:blipFill>
          <a:blip r:embed="rId4"/>
          <a:stretch>
            <a:fillRect/>
          </a:stretch>
        </p:blipFill>
        <p:spPr>
          <a:xfrm>
            <a:off x="473477" y="1420432"/>
            <a:ext cx="5605703" cy="4162151"/>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52"/>
          <p:cNvSpPr txBox="1">
            <a:spLocks noGrp="1"/>
          </p:cNvSpPr>
          <p:nvPr>
            <p:ph type="title"/>
          </p:nvPr>
        </p:nvSpPr>
        <p:spPr>
          <a:xfrm>
            <a:off x="304799" y="288524"/>
            <a:ext cx="10515600" cy="800100"/>
          </a:xfrm>
          <a:noFill/>
          <a:ln>
            <a:noFill/>
          </a:ln>
        </p:spPr>
        <p:txBody>
          <a:bodyPr spcFirstLastPara="1" wrap="square" lIns="91425" tIns="45700" rIns="91425" bIns="45700" anchor="ctr" anchorCtr="0">
            <a:normAutofit/>
          </a:bodyPr>
          <a:lstStyle/>
          <a:p>
            <a:pPr lvl="0"/>
            <a:r>
              <a:rPr lang="x-none" dirty="0"/>
              <a:t>Регистр индексного тестирования</a:t>
            </a:r>
            <a:endParaRPr lang="en-US" dirty="0"/>
          </a:p>
        </p:txBody>
      </p:sp>
      <p:pic>
        <p:nvPicPr>
          <p:cNvPr id="828" name="Google Shape;828;p5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2772" y="1254641"/>
            <a:ext cx="11504428" cy="4634909"/>
          </a:xfrm>
          <a:prstGeom prst="rect">
            <a:avLst/>
          </a:prstGeom>
          <a:noFill/>
          <a:ln w="12700">
            <a:solidFill>
              <a:schemeClr val="tx1">
                <a:lumMod val="75000"/>
                <a:lumOff val="25000"/>
              </a:schemeClr>
            </a:solid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5" name="Google Shape;835;p53"/>
          <p:cNvSpPr txBox="1">
            <a:spLocks noGrp="1"/>
          </p:cNvSpPr>
          <p:nvPr>
            <p:ph type="title"/>
          </p:nvPr>
        </p:nvSpPr>
        <p:spPr>
          <a:xfrm>
            <a:off x="431675" y="412526"/>
            <a:ext cx="11219121" cy="800100"/>
          </a:xfrm>
          <a:noFill/>
          <a:ln>
            <a:noFill/>
          </a:ln>
        </p:spPr>
        <p:txBody>
          <a:bodyPr spcFirstLastPara="1" wrap="square" lIns="91425" tIns="45700" rIns="91425" bIns="45700" anchor="ctr" anchorCtr="0">
            <a:normAutofit fontScale="90000"/>
          </a:bodyPr>
          <a:lstStyle/>
          <a:p>
            <a:pPr lvl="0"/>
            <a:r>
              <a:rPr lang="x-none" dirty="0"/>
              <a:t>Сценарии разговора по предложению индексного тестирования</a:t>
            </a:r>
            <a:endParaRPr lang="en-US" dirty="0"/>
          </a:p>
        </p:txBody>
      </p:sp>
      <p:pic>
        <p:nvPicPr>
          <p:cNvPr id="836" name="Google Shape;836;p5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31675" y="1334386"/>
            <a:ext cx="7271271" cy="3639722"/>
          </a:xfrm>
          <a:prstGeom prst="rect">
            <a:avLst/>
          </a:prstGeom>
          <a:solidFill>
            <a:schemeClr val="dk1"/>
          </a:solidFill>
          <a:ln w="9525" cap="flat" cmpd="sng">
            <a:solidFill>
              <a:schemeClr val="dk1"/>
            </a:solidFill>
            <a:prstDash val="solid"/>
            <a:round/>
            <a:headEnd type="none" w="sm" len="sm"/>
            <a:tailEnd type="none" w="sm" len="sm"/>
          </a:ln>
          <a:effectLst>
            <a:outerShdw blurRad="50800" dist="38100" dir="2700000" algn="tl" rotWithShape="0">
              <a:prstClr val="black">
                <a:alpha val="40000"/>
              </a:prstClr>
            </a:outerShdw>
          </a:effectLst>
        </p:spPr>
      </p:pic>
      <p:pic>
        <p:nvPicPr>
          <p:cNvPr id="837" name="Google Shape;837;p53" descr="A screenshot of a social media post&#10;&#10;Description automatically generated"/>
          <p:cNvPicPr preferRelativeResize="0"/>
          <p:nvPr/>
        </p:nvPicPr>
        <p:blipFill rotWithShape="1">
          <a:blip r:embed="rId4">
            <a:alphaModFix/>
          </a:blip>
          <a:srcRect/>
          <a:stretch/>
        </p:blipFill>
        <p:spPr>
          <a:xfrm>
            <a:off x="5073387" y="2514511"/>
            <a:ext cx="6830373" cy="3432038"/>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prstClr val="black">
                <a:alpha val="40000"/>
              </a:prstClr>
            </a:outerShdw>
          </a:effectLst>
        </p:spPr>
      </p:pic>
      <p:sp>
        <p:nvSpPr>
          <p:cNvPr id="838" name="Google Shape;838;p53"/>
          <p:cNvSpPr txBox="1"/>
          <p:nvPr/>
        </p:nvSpPr>
        <p:spPr>
          <a:xfrm>
            <a:off x="9009870" y="6204325"/>
            <a:ext cx="3068321" cy="346198"/>
          </a:xfrm>
          <a:prstGeom prst="rect">
            <a:avLst/>
          </a:prstGeom>
          <a:noFill/>
          <a:ln>
            <a:noFill/>
          </a:ln>
        </p:spPr>
        <p:txBody>
          <a:bodyPr spcFirstLastPara="1" wrap="square" lIns="68500" tIns="34250" rIns="68500" bIns="34250" anchor="t" anchorCtr="0">
            <a:spAutoFit/>
          </a:bodyPr>
          <a:lstStyle/>
          <a:p>
            <a:pPr marL="0" marR="0" lvl="0" indent="0" algn="l" rtl="0">
              <a:spcBef>
                <a:spcPts val="0"/>
              </a:spcBef>
              <a:spcAft>
                <a:spcPts val="0"/>
              </a:spcAft>
              <a:buNone/>
            </a:pPr>
            <a:r>
              <a:rPr lang="en-US" sz="900" dirty="0">
                <a:solidFill>
                  <a:srgbClr val="000000"/>
                </a:solidFill>
                <a:latin typeface="Arial"/>
                <a:ea typeface="Arial"/>
                <a:cs typeface="Arial"/>
                <a:sym typeface="Arial"/>
              </a:rPr>
              <a:t>Source: PEPFAR 2020 Guidance for Implementing Safe and Ethical Index Testing Services</a:t>
            </a: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54"/>
          <p:cNvSpPr txBox="1">
            <a:spLocks noGrp="1"/>
          </p:cNvSpPr>
          <p:nvPr>
            <p:ph type="title"/>
          </p:nvPr>
        </p:nvSpPr>
        <p:spPr>
          <a:xfrm>
            <a:off x="659427" y="518341"/>
            <a:ext cx="5436573" cy="800100"/>
          </a:xfrm>
          <a:noFill/>
          <a:ln>
            <a:noFill/>
          </a:ln>
        </p:spPr>
        <p:txBody>
          <a:bodyPr spcFirstLastPara="1" wrap="square" lIns="91425" tIns="45700" rIns="91425" bIns="45700" anchor="ctr" anchorCtr="0">
            <a:normAutofit fontScale="90000"/>
          </a:bodyPr>
          <a:lstStyle/>
          <a:p>
            <a:pPr lvl="0"/>
            <a:r>
              <a:rPr lang="x-none" dirty="0" err="1"/>
              <a:t>СОПы</a:t>
            </a:r>
            <a:r>
              <a:rPr lang="x-none" dirty="0"/>
              <a:t> по насилию (</a:t>
            </a:r>
            <a:r>
              <a:rPr lang="en-US" dirty="0"/>
              <a:t>IPV)</a:t>
            </a:r>
          </a:p>
        </p:txBody>
      </p:sp>
      <p:sp>
        <p:nvSpPr>
          <p:cNvPr id="846" name="Google Shape;846;p54"/>
          <p:cNvSpPr txBox="1"/>
          <p:nvPr/>
        </p:nvSpPr>
        <p:spPr>
          <a:xfrm>
            <a:off x="609600" y="1328738"/>
            <a:ext cx="5100083" cy="4622400"/>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noAutofit/>
          </a:bodyPr>
          <a:lstStyle/>
          <a:p>
            <a:pPr marL="457200" indent="-406400">
              <a:lnSpc>
                <a:spcPct val="95000"/>
              </a:lnSpc>
              <a:buClr>
                <a:srgbClr val="E73439"/>
              </a:buClr>
              <a:buSzPts val="2800"/>
              <a:buFont typeface="Arial"/>
              <a:buChar char="•"/>
            </a:pPr>
            <a:r>
              <a:rPr lang="en-US" sz="2400" dirty="0">
                <a:solidFill>
                  <a:srgbClr val="262626"/>
                </a:solidFill>
                <a:sym typeface="Calibri"/>
              </a:rPr>
              <a:t>О</a:t>
            </a:r>
            <a:r>
              <a:rPr lang="x-none" sz="2400" dirty="0" err="1">
                <a:solidFill>
                  <a:srgbClr val="262626"/>
                </a:solidFill>
                <a:sym typeface="Calibri"/>
              </a:rPr>
              <a:t>просник</a:t>
            </a:r>
            <a:r>
              <a:rPr lang="x-none" sz="2400" dirty="0">
                <a:solidFill>
                  <a:srgbClr val="262626"/>
                </a:solidFill>
                <a:sym typeface="Calibri"/>
              </a:rPr>
              <a:t> по выявлению риска насилия</a:t>
            </a:r>
            <a:endParaRPr sz="2400" dirty="0">
              <a:solidFill>
                <a:srgbClr val="262626"/>
              </a:solidFill>
            </a:endParaRPr>
          </a:p>
          <a:p>
            <a:pPr marL="457200" indent="-406400">
              <a:lnSpc>
                <a:spcPct val="95000"/>
              </a:lnSpc>
              <a:spcBef>
                <a:spcPts val="1800"/>
              </a:spcBef>
              <a:buClr>
                <a:srgbClr val="E73439"/>
              </a:buClr>
              <a:buSzPts val="2800"/>
              <a:buFont typeface="Arial"/>
              <a:buChar char="•"/>
            </a:pPr>
            <a:r>
              <a:rPr lang="x-none" sz="2400" dirty="0">
                <a:solidFill>
                  <a:srgbClr val="262626"/>
                </a:solidFill>
                <a:sym typeface="Calibri"/>
              </a:rPr>
              <a:t>Предоставление «первой помощи» пережившим насилие и перенаправление на услуги </a:t>
            </a:r>
          </a:p>
          <a:p>
            <a:pPr marL="457200" indent="-406400">
              <a:lnSpc>
                <a:spcPct val="95000"/>
              </a:lnSpc>
              <a:spcBef>
                <a:spcPts val="1800"/>
              </a:spcBef>
              <a:buClr>
                <a:srgbClr val="E73439"/>
              </a:buClr>
              <a:buSzPts val="2800"/>
              <a:buFont typeface="Arial"/>
              <a:buChar char="•"/>
            </a:pPr>
            <a:r>
              <a:rPr lang="ru-RU" sz="2400" dirty="0"/>
              <a:t>Безопасное хранение и обмен данными</a:t>
            </a:r>
            <a:r>
              <a:rPr lang="x-none" sz="2400" dirty="0"/>
              <a:t>/информацией</a:t>
            </a:r>
            <a:r>
              <a:rPr lang="ru-RU" sz="2400" dirty="0"/>
              <a:t> о случаях насилия</a:t>
            </a:r>
            <a:endParaRPr lang="ru-RU" sz="2400" i="1" dirty="0"/>
          </a:p>
          <a:p>
            <a:pPr marL="457200" indent="-406400">
              <a:lnSpc>
                <a:spcPct val="95000"/>
              </a:lnSpc>
              <a:spcBef>
                <a:spcPts val="1800"/>
              </a:spcBef>
              <a:buClr>
                <a:srgbClr val="E73439"/>
              </a:buClr>
              <a:buSzPts val="2800"/>
              <a:buFont typeface="Arial"/>
              <a:buChar char="•"/>
            </a:pPr>
            <a:r>
              <a:rPr lang="x-none" sz="2400" dirty="0">
                <a:solidFill>
                  <a:srgbClr val="262626"/>
                </a:solidFill>
                <a:sym typeface="Calibri"/>
              </a:rPr>
              <a:t>Определение возможного метода привлечения партнера </a:t>
            </a:r>
          </a:p>
          <a:p>
            <a:pPr marL="457200" indent="-406400">
              <a:lnSpc>
                <a:spcPct val="95000"/>
              </a:lnSpc>
              <a:spcBef>
                <a:spcPts val="1800"/>
              </a:spcBef>
              <a:buClr>
                <a:srgbClr val="E73439"/>
              </a:buClr>
              <a:buSzPts val="2800"/>
              <a:buFont typeface="Arial"/>
              <a:buChar char="•"/>
            </a:pPr>
            <a:r>
              <a:rPr lang="x-none" sz="2400" dirty="0">
                <a:solidFill>
                  <a:srgbClr val="262626"/>
                </a:solidFill>
                <a:sym typeface="Calibri"/>
              </a:rPr>
              <a:t>Другое</a:t>
            </a:r>
            <a:endParaRPr sz="2400" dirty="0">
              <a:solidFill>
                <a:srgbClr val="262626"/>
              </a:solidFill>
            </a:endParaRPr>
          </a:p>
        </p:txBody>
      </p:sp>
      <p:sp>
        <p:nvSpPr>
          <p:cNvPr id="848" name="Google Shape;848;p54"/>
          <p:cNvSpPr txBox="1"/>
          <p:nvPr/>
        </p:nvSpPr>
        <p:spPr>
          <a:xfrm>
            <a:off x="6390166" y="352496"/>
            <a:ext cx="5142407" cy="891514"/>
          </a:xfrm>
          <a:prstGeom prst="rect">
            <a:avLst/>
          </a:prstGeom>
          <a:noFill/>
          <a:ln>
            <a:noFill/>
          </a:ln>
        </p:spPr>
        <p:txBody>
          <a:bodyPr spcFirstLastPara="1" wrap="square" lIns="91425" tIns="45700" rIns="91425" bIns="45700" anchor="ctr" anchorCtr="0">
            <a:normAutofit/>
          </a:bodyPr>
          <a:lstStyle/>
          <a:p>
            <a:pPr marL="0" indent="0" algn="ctr">
              <a:lnSpc>
                <a:spcPct val="90000"/>
              </a:lnSpc>
              <a:buClr>
                <a:srgbClr val="577F9F"/>
              </a:buClr>
              <a:buSzPts val="3600"/>
            </a:pPr>
            <a:r>
              <a:rPr lang="x-none" sz="2400" b="1" dirty="0">
                <a:solidFill>
                  <a:srgbClr val="577F9F"/>
                </a:solidFill>
                <a:sym typeface="Calibri"/>
              </a:rPr>
              <a:t>Сценарии разговора при контакте с партнером</a:t>
            </a:r>
            <a:endParaRPr sz="2400" b="1" dirty="0">
              <a:solidFill>
                <a:srgbClr val="577F9F"/>
              </a:solidFill>
            </a:endParaRPr>
          </a:p>
        </p:txBody>
      </p:sp>
      <p:pic>
        <p:nvPicPr>
          <p:cNvPr id="5" name="Рисунок 4" descr="Изображение выглядит как стол&#10;&#10;Автоматически созданное описание">
            <a:extLst>
              <a:ext uri="{FF2B5EF4-FFF2-40B4-BE49-F238E27FC236}">
                <a16:creationId xmlns:a16="http://schemas.microsoft.com/office/drawing/2014/main" id="{81F23829-8005-4087-BEC2-3EB66E2E3D2F}"/>
              </a:ext>
            </a:extLst>
          </p:cNvPr>
          <p:cNvPicPr>
            <a:picLocks noChangeAspect="1"/>
          </p:cNvPicPr>
          <p:nvPr/>
        </p:nvPicPr>
        <p:blipFill>
          <a:blip r:embed="rId3"/>
          <a:stretch>
            <a:fillRect/>
          </a:stretch>
        </p:blipFill>
        <p:spPr>
          <a:xfrm>
            <a:off x="5709683" y="1328738"/>
            <a:ext cx="6190090" cy="3994149"/>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5" name="Google Shape;855;p55"/>
          <p:cNvSpPr txBox="1">
            <a:spLocks noGrp="1"/>
          </p:cNvSpPr>
          <p:nvPr>
            <p:ph type="title"/>
          </p:nvPr>
        </p:nvSpPr>
        <p:spPr>
          <a:xfrm>
            <a:off x="1119116" y="-286602"/>
            <a:ext cx="10234684" cy="1675136"/>
          </a:xfrm>
          <a:noFill/>
          <a:ln>
            <a:noFill/>
          </a:ln>
        </p:spPr>
        <p:txBody>
          <a:bodyPr spcFirstLastPara="1" wrap="square" lIns="91425" tIns="45700" rIns="91425" bIns="45700" anchor="ctr" anchorCtr="0">
            <a:normAutofit/>
          </a:bodyPr>
          <a:lstStyle/>
          <a:p>
            <a:pPr lvl="0"/>
            <a:r>
              <a:rPr lang="x-none" dirty="0"/>
              <a:t>Неблагоприятные последствия. Формы</a:t>
            </a:r>
            <a:endParaRPr lang="en-US" dirty="0"/>
          </a:p>
        </p:txBody>
      </p:sp>
      <p:pic>
        <p:nvPicPr>
          <p:cNvPr id="3" name="Рисунок 2">
            <a:extLst>
              <a:ext uri="{FF2B5EF4-FFF2-40B4-BE49-F238E27FC236}">
                <a16:creationId xmlns:a16="http://schemas.microsoft.com/office/drawing/2014/main" id="{70AB395A-8F6C-434C-B373-D0DC9E3B224A}"/>
              </a:ext>
            </a:extLst>
          </p:cNvPr>
          <p:cNvPicPr>
            <a:picLocks noChangeAspect="1"/>
          </p:cNvPicPr>
          <p:nvPr/>
        </p:nvPicPr>
        <p:blipFill>
          <a:blip r:embed="rId3"/>
          <a:stretch>
            <a:fillRect/>
          </a:stretch>
        </p:blipFill>
        <p:spPr>
          <a:xfrm>
            <a:off x="275208" y="1061114"/>
            <a:ext cx="5649211" cy="4342994"/>
          </a:xfrm>
          <a:prstGeom prst="rect">
            <a:avLst/>
          </a:prstGeom>
        </p:spPr>
      </p:pic>
      <p:pic>
        <p:nvPicPr>
          <p:cNvPr id="4" name="Рисунок 3">
            <a:extLst>
              <a:ext uri="{FF2B5EF4-FFF2-40B4-BE49-F238E27FC236}">
                <a16:creationId xmlns:a16="http://schemas.microsoft.com/office/drawing/2014/main" id="{51232BAA-4FC3-433B-9E44-77789B6A646A}"/>
              </a:ext>
            </a:extLst>
          </p:cNvPr>
          <p:cNvPicPr>
            <a:picLocks noChangeAspect="1"/>
          </p:cNvPicPr>
          <p:nvPr/>
        </p:nvPicPr>
        <p:blipFill>
          <a:blip r:embed="rId4"/>
          <a:stretch>
            <a:fillRect/>
          </a:stretch>
        </p:blipFill>
        <p:spPr>
          <a:xfrm>
            <a:off x="5807968" y="787591"/>
            <a:ext cx="6053791" cy="3743466"/>
          </a:xfrm>
          <a:prstGeom prst="rect">
            <a:avLst/>
          </a:prstGeom>
        </p:spPr>
      </p:pic>
      <p:pic>
        <p:nvPicPr>
          <p:cNvPr id="6" name="Рисунок 5">
            <a:extLst>
              <a:ext uri="{FF2B5EF4-FFF2-40B4-BE49-F238E27FC236}">
                <a16:creationId xmlns:a16="http://schemas.microsoft.com/office/drawing/2014/main" id="{DAB51519-ED8D-4A1F-87C8-C8ACE23ECCE2}"/>
              </a:ext>
            </a:extLst>
          </p:cNvPr>
          <p:cNvPicPr>
            <a:picLocks noChangeAspect="1"/>
          </p:cNvPicPr>
          <p:nvPr/>
        </p:nvPicPr>
        <p:blipFill>
          <a:blip r:embed="rId5"/>
          <a:stretch>
            <a:fillRect/>
          </a:stretch>
        </p:blipFill>
        <p:spPr>
          <a:xfrm>
            <a:off x="6267583" y="4118981"/>
            <a:ext cx="4595818" cy="2570254"/>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56"/>
          <p:cNvSpPr txBox="1">
            <a:spLocks noGrp="1"/>
          </p:cNvSpPr>
          <p:nvPr>
            <p:ph type="title"/>
          </p:nvPr>
        </p:nvSpPr>
        <p:spPr>
          <a:xfrm>
            <a:off x="609602" y="701749"/>
            <a:ext cx="5059678" cy="626989"/>
          </a:xfrm>
          <a:prstGeom prst="rect">
            <a:avLst/>
          </a:prstGeom>
          <a:noFill/>
          <a:ln>
            <a:noFill/>
          </a:ln>
        </p:spPr>
        <p:txBody>
          <a:bodyPr spcFirstLastPara="1" wrap="square" lIns="91425" tIns="45700" rIns="91425" bIns="45700" anchor="ctr" anchorCtr="0">
            <a:normAutofit/>
          </a:bodyPr>
          <a:lstStyle/>
          <a:p>
            <a:pPr algn="ctr">
              <a:buSzPts val="2000"/>
            </a:pPr>
            <a:r>
              <a:rPr lang="x-none" sz="1600" dirty="0">
                <a:solidFill>
                  <a:srgbClr val="595959"/>
                </a:solidFill>
                <a:latin typeface="+mj-lt"/>
                <a:cs typeface="Calibri"/>
              </a:rPr>
              <a:t>Шаблон соглашения об обмене информацией</a:t>
            </a:r>
            <a:endParaRPr sz="1600" dirty="0">
              <a:solidFill>
                <a:srgbClr val="595959"/>
              </a:solidFill>
              <a:latin typeface="+mj-lt"/>
              <a:cs typeface="Calibri"/>
            </a:endParaRPr>
          </a:p>
        </p:txBody>
      </p:sp>
      <p:sp>
        <p:nvSpPr>
          <p:cNvPr id="867" name="Google Shape;867;p56"/>
          <p:cNvSpPr txBox="1">
            <a:spLocks noGrp="1"/>
          </p:cNvSpPr>
          <p:nvPr>
            <p:ph type="body" idx="1"/>
          </p:nvPr>
        </p:nvSpPr>
        <p:spPr>
          <a:xfrm>
            <a:off x="6106535" y="1328738"/>
            <a:ext cx="5412066" cy="4622400"/>
          </a:xfrm>
          <a:prstGeom prst="rect">
            <a:avLst/>
          </a:prstGeom>
          <a:solidFill>
            <a:srgbClr val="F2F2F2"/>
          </a:solidFill>
          <a:ln w="9525" cap="flat" cmpd="sng">
            <a:solidFill>
              <a:schemeClr val="tx1">
                <a:lumMod val="50000"/>
                <a:lumOff val="50000"/>
              </a:schemeClr>
            </a:solidFill>
            <a:prstDash val="solid"/>
            <a:round/>
            <a:headEnd type="none" w="sm" len="sm"/>
            <a:tailEnd type="none" w="sm" len="sm"/>
          </a:ln>
        </p:spPr>
        <p:txBody>
          <a:bodyPr spcFirstLastPara="1" wrap="square" lIns="91425" tIns="91440" rIns="91425" bIns="91440" anchor="t" anchorCtr="0">
            <a:normAutofit/>
          </a:bodyPr>
          <a:lstStyle/>
          <a:p>
            <a:pPr marL="0" lvl="0" indent="0" algn="ctr" rtl="0">
              <a:spcBef>
                <a:spcPts val="0"/>
              </a:spcBef>
              <a:spcAft>
                <a:spcPts val="0"/>
              </a:spcAft>
              <a:buSzPts val="1960"/>
              <a:buNone/>
            </a:pPr>
            <a:r>
              <a:rPr lang="x-none" sz="1500" b="1" dirty="0"/>
              <a:t>Заявление о конфиденциальности</a:t>
            </a:r>
            <a:endParaRPr sz="1120" b="1" dirty="0"/>
          </a:p>
          <a:p>
            <a:pPr marL="0" indent="0">
              <a:lnSpc>
                <a:spcPct val="105000"/>
              </a:lnSpc>
              <a:spcBef>
                <a:spcPts val="1000"/>
              </a:spcBef>
              <a:buSzPts val="1400"/>
              <a:buNone/>
            </a:pPr>
            <a:r>
              <a:rPr lang="x-none" sz="1200" b="1" dirty="0"/>
              <a:t>Я</a:t>
            </a:r>
            <a:r>
              <a:rPr lang="en-US" sz="1400" b="1" dirty="0"/>
              <a:t> _____________________________________ </a:t>
            </a:r>
            <a:r>
              <a:rPr lang="x-none" sz="1200" b="1" dirty="0"/>
              <a:t>обязуюсь</a:t>
            </a:r>
            <a:r>
              <a:rPr lang="ru-RU" sz="1200" b="1" dirty="0"/>
              <a:t> всегда сохранять конфиденциальность информации и записей о клиенте. Я ни в коем случае не буду раскрывать имена клиентов, их контакты или любую информацию из их медицинских записей. Я также буду соблюдать следующее:</a:t>
            </a:r>
          </a:p>
          <a:p>
            <a:pPr marL="228600" indent="-228600">
              <a:spcBef>
                <a:spcPts val="1000"/>
              </a:spcBef>
              <a:buClr>
                <a:schemeClr val="accent6"/>
              </a:buClr>
              <a:buSzPts val="1400"/>
            </a:pPr>
            <a:r>
              <a:rPr lang="ru-RU" sz="1300" dirty="0"/>
              <a:t>Я буду рассматривать </a:t>
            </a:r>
            <a:r>
              <a:rPr lang="x-none" sz="1300" dirty="0"/>
              <a:t>любую </a:t>
            </a:r>
            <a:r>
              <a:rPr lang="ru-RU" sz="1300" dirty="0"/>
              <a:t>информацию, которую я получаю / собираю от клиентов и их </a:t>
            </a:r>
            <a:r>
              <a:rPr lang="x-none" sz="1300" dirty="0"/>
              <a:t>партнеров</a:t>
            </a:r>
            <a:r>
              <a:rPr lang="ru-RU" sz="1300" dirty="0"/>
              <a:t>, как конфиденциальную</a:t>
            </a:r>
            <a:r>
              <a:rPr lang="x-none" sz="1300" dirty="0"/>
              <a:t>.</a:t>
            </a:r>
            <a:endParaRPr sz="1300" dirty="0"/>
          </a:p>
          <a:p>
            <a:pPr marL="228600" indent="-228600">
              <a:spcBef>
                <a:spcPts val="1000"/>
              </a:spcBef>
              <a:buClr>
                <a:schemeClr val="accent6"/>
              </a:buClr>
              <a:buSzPts val="1400"/>
            </a:pPr>
            <a:r>
              <a:rPr lang="ru-RU" sz="1300" dirty="0"/>
              <a:t>Я не буду обсуждать личность клиентов и их контакты с кем-либо, кроме тех, кто имеет </a:t>
            </a:r>
            <a:r>
              <a:rPr lang="x-none" sz="1300" dirty="0"/>
              <a:t>право </a:t>
            </a:r>
            <a:r>
              <a:rPr lang="ru-RU" sz="1300" dirty="0"/>
              <a:t>доступ</a:t>
            </a:r>
            <a:r>
              <a:rPr lang="x-none" sz="1300" dirty="0"/>
              <a:t>а</a:t>
            </a:r>
            <a:r>
              <a:rPr lang="ru-RU" sz="1300" dirty="0"/>
              <a:t> к этой информации.</a:t>
            </a:r>
          </a:p>
          <a:p>
            <a:pPr marL="228600" indent="-228600">
              <a:spcBef>
                <a:spcPts val="1000"/>
              </a:spcBef>
              <a:buClr>
                <a:schemeClr val="accent6"/>
              </a:buClr>
              <a:buSzPts val="1400"/>
            </a:pPr>
            <a:r>
              <a:rPr lang="ru-RU" sz="1300" dirty="0"/>
              <a:t>Я не буду использовать собранную информацию для каких-либо целей, кроме моих служебных обязанностей.</a:t>
            </a:r>
            <a:endParaRPr lang="x-none" sz="1300" dirty="0"/>
          </a:p>
          <a:p>
            <a:pPr marL="228600" indent="-228600">
              <a:spcBef>
                <a:spcPts val="1000"/>
              </a:spcBef>
              <a:buClr>
                <a:schemeClr val="accent6"/>
              </a:buClr>
              <a:buSzPts val="1400"/>
            </a:pPr>
            <a:r>
              <a:rPr lang="ru-RU" sz="1300" dirty="0"/>
              <a:t>Я буду хранить все письменные медицинские карты, журналы регистрации, формы и другие материалы в запертом </a:t>
            </a:r>
            <a:r>
              <a:rPr lang="x-none" sz="1300" dirty="0"/>
              <a:t>металлическом шкафу</a:t>
            </a:r>
            <a:r>
              <a:rPr lang="ru-RU" sz="1300" dirty="0"/>
              <a:t>.</a:t>
            </a:r>
          </a:p>
          <a:p>
            <a:pPr marL="228600" lvl="0" indent="-228600" algn="l" rtl="0">
              <a:spcBef>
                <a:spcPts val="1000"/>
              </a:spcBef>
              <a:spcAft>
                <a:spcPts val="0"/>
              </a:spcAft>
              <a:buClr>
                <a:schemeClr val="accent6"/>
              </a:buClr>
              <a:buSzPts val="1400"/>
              <a:buFont typeface="Arial"/>
              <a:buChar char="•"/>
            </a:pPr>
            <a:r>
              <a:rPr lang="ru-RU" sz="1200" dirty="0"/>
              <a:t>И</a:t>
            </a:r>
            <a:r>
              <a:rPr lang="x-none" sz="1200" dirty="0"/>
              <a:t> так далее</a:t>
            </a:r>
            <a:endParaRPr sz="1200" dirty="0"/>
          </a:p>
          <a:p>
            <a:pPr marL="0" lvl="0" indent="0" algn="ctr" rtl="0">
              <a:lnSpc>
                <a:spcPct val="70000"/>
              </a:lnSpc>
              <a:spcBef>
                <a:spcPts val="1000"/>
              </a:spcBef>
              <a:spcAft>
                <a:spcPts val="0"/>
              </a:spcAft>
              <a:buSzPts val="1120"/>
              <a:buNone/>
            </a:pPr>
            <a:endParaRPr sz="1120" b="1" dirty="0"/>
          </a:p>
        </p:txBody>
      </p:sp>
      <p:sp>
        <p:nvSpPr>
          <p:cNvPr id="868" name="Google Shape;868;p56"/>
          <p:cNvSpPr txBox="1"/>
          <p:nvPr/>
        </p:nvSpPr>
        <p:spPr>
          <a:xfrm>
            <a:off x="609601" y="1328738"/>
            <a:ext cx="4845324" cy="4622400"/>
          </a:xfrm>
          <a:prstGeom prst="rect">
            <a:avLst/>
          </a:prstGeom>
          <a:solidFill>
            <a:srgbClr val="F2F2F2"/>
          </a:solidFill>
          <a:ln w="9525" cap="flat" cmpd="sng">
            <a:solidFill>
              <a:schemeClr val="tx1">
                <a:lumMod val="50000"/>
                <a:lumOff val="50000"/>
              </a:schemeClr>
            </a:solidFill>
            <a:prstDash val="solid"/>
            <a:round/>
            <a:headEnd type="none" w="sm" len="sm"/>
            <a:tailEnd type="none" w="sm" len="sm"/>
          </a:ln>
        </p:spPr>
        <p:txBody>
          <a:bodyPr spcFirstLastPara="1" wrap="square" lIns="91425" tIns="91440" rIns="91425" bIns="91440" anchor="t" anchorCtr="0">
            <a:normAutofit fontScale="92500" lnSpcReduction="10000"/>
          </a:bodyPr>
          <a:lstStyle/>
          <a:p>
            <a:pPr marL="0" marR="0" lvl="0" indent="0" algn="ctr" rtl="0">
              <a:lnSpc>
                <a:spcPct val="100000"/>
              </a:lnSpc>
              <a:spcBef>
                <a:spcPts val="0"/>
              </a:spcBef>
              <a:spcAft>
                <a:spcPts val="0"/>
              </a:spcAft>
              <a:buClr>
                <a:schemeClr val="accent6"/>
              </a:buClr>
              <a:buSzPts val="1170"/>
              <a:buFont typeface="Arial"/>
              <a:buNone/>
            </a:pPr>
            <a:r>
              <a:rPr lang="x-none" b="1" dirty="0">
                <a:solidFill>
                  <a:srgbClr val="595959"/>
                </a:solidFill>
                <a:latin typeface="+mj-lt"/>
                <a:cs typeface="Calibri"/>
              </a:rPr>
              <a:t>С</a:t>
            </a:r>
            <a:r>
              <a:rPr lang="x-none" sz="1400" b="1" dirty="0">
                <a:solidFill>
                  <a:srgbClr val="595959"/>
                </a:solidFill>
                <a:latin typeface="+mj-lt"/>
                <a:cs typeface="Calibri"/>
              </a:rPr>
              <a:t>оглашение об обмене информацией</a:t>
            </a:r>
            <a:endParaRPr b="1" dirty="0">
              <a:latin typeface="+mj-lt"/>
            </a:endParaRPr>
          </a:p>
          <a:p>
            <a:pPr marL="0" marR="0" lvl="0" indent="0" algn="ctr" rtl="0">
              <a:lnSpc>
                <a:spcPct val="100000"/>
              </a:lnSpc>
              <a:spcBef>
                <a:spcPts val="0"/>
              </a:spcBef>
              <a:spcAft>
                <a:spcPts val="0"/>
              </a:spcAft>
              <a:buClr>
                <a:schemeClr val="accent6"/>
              </a:buClr>
              <a:buSzPts val="942"/>
              <a:buFont typeface="Arial"/>
              <a:buNone/>
            </a:pPr>
            <a:r>
              <a:rPr lang="en-US" sz="942" b="0" dirty="0">
                <a:solidFill>
                  <a:srgbClr val="535352"/>
                </a:solidFill>
                <a:latin typeface="+mj-lt"/>
                <a:ea typeface="Calibri"/>
                <a:cs typeface="Calibri"/>
                <a:sym typeface="Calibri"/>
              </a:rPr>
              <a:t>[</a:t>
            </a:r>
            <a:r>
              <a:rPr lang="x-none" sz="942" b="0" dirty="0">
                <a:solidFill>
                  <a:srgbClr val="535352"/>
                </a:solidFill>
                <a:latin typeface="+mj-lt"/>
                <a:ea typeface="Calibri"/>
                <a:cs typeface="Calibri"/>
                <a:sym typeface="Calibri"/>
              </a:rPr>
              <a:t>Дата</a:t>
            </a:r>
            <a:r>
              <a:rPr lang="en-US" sz="942" b="0" dirty="0">
                <a:solidFill>
                  <a:srgbClr val="535352"/>
                </a:solidFill>
                <a:latin typeface="+mj-lt"/>
                <a:ea typeface="Calibri"/>
                <a:cs typeface="Calibri"/>
                <a:sym typeface="Calibri"/>
              </a:rPr>
              <a:t>] [</a:t>
            </a:r>
            <a:r>
              <a:rPr lang="x-none" sz="942" b="0" dirty="0">
                <a:solidFill>
                  <a:srgbClr val="535352"/>
                </a:solidFill>
                <a:latin typeface="+mj-lt"/>
                <a:ea typeface="Calibri"/>
                <a:cs typeface="Calibri"/>
                <a:sym typeface="Calibri"/>
              </a:rPr>
              <a:t>Номер версии</a:t>
            </a:r>
            <a:r>
              <a:rPr lang="en-US" sz="942" b="0" dirty="0">
                <a:solidFill>
                  <a:srgbClr val="535352"/>
                </a:solidFill>
                <a:latin typeface="+mj-lt"/>
                <a:ea typeface="Calibri"/>
                <a:cs typeface="Calibri"/>
                <a:sym typeface="Calibri"/>
              </a:rPr>
              <a:t>]</a:t>
            </a:r>
            <a:endParaRPr dirty="0">
              <a:latin typeface="+mj-lt"/>
            </a:endParaRPr>
          </a:p>
          <a:p>
            <a:pPr>
              <a:spcBef>
                <a:spcPts val="600"/>
              </a:spcBef>
              <a:buClr>
                <a:schemeClr val="accent6"/>
              </a:buClr>
              <a:buSzPts val="1072"/>
            </a:pPr>
            <a:r>
              <a:rPr lang="en-US" sz="1200" b="0" dirty="0">
                <a:solidFill>
                  <a:schemeClr val="tx1">
                    <a:lumMod val="75000"/>
                    <a:lumOff val="25000"/>
                  </a:schemeClr>
                </a:solidFill>
                <a:latin typeface="+mn-lt"/>
                <a:ea typeface="Calibri"/>
                <a:cs typeface="Calibri"/>
                <a:sym typeface="Calibri"/>
              </a:rPr>
              <a:t>[</a:t>
            </a:r>
            <a:r>
              <a:rPr lang="ru-RU" sz="1200" dirty="0">
                <a:solidFill>
                  <a:schemeClr val="tx1">
                    <a:lumMod val="75000"/>
                    <a:lumOff val="25000"/>
                  </a:schemeClr>
                </a:solidFill>
                <a:latin typeface="+mn-lt"/>
              </a:rPr>
              <a:t>Примечание. Этот шаблон представляет собой пример меморандума о взаимопонимании между двумя организациями (или медицинскими учреждениями), которые хотели бы вступить в отношения общей конфиденциальности, для сотрудничества в индексном тестировании, подключении к лечению и других услугах в связи с ВИЧ. Организации могут свободно адаптировать это соглашение по мере необходимости</a:t>
            </a:r>
            <a:r>
              <a:rPr lang="en-US" sz="1200" b="0" dirty="0">
                <a:solidFill>
                  <a:schemeClr val="tx1">
                    <a:lumMod val="75000"/>
                    <a:lumOff val="25000"/>
                  </a:schemeClr>
                </a:solidFill>
                <a:latin typeface="+mn-lt"/>
                <a:ea typeface="Calibri"/>
                <a:cs typeface="Calibri"/>
                <a:sym typeface="Calibri"/>
              </a:rPr>
              <a:t>.]</a:t>
            </a:r>
            <a:r>
              <a:rPr lang="x-none" sz="1200" b="0" dirty="0">
                <a:solidFill>
                  <a:schemeClr val="tx1">
                    <a:lumMod val="75000"/>
                    <a:lumOff val="25000"/>
                  </a:schemeClr>
                </a:solidFill>
                <a:latin typeface="+mn-lt"/>
                <a:ea typeface="Calibri"/>
                <a:cs typeface="Calibri"/>
                <a:sym typeface="Calibri"/>
              </a:rPr>
              <a:t> </a:t>
            </a:r>
            <a:endParaRPr lang="en-US" sz="1200" dirty="0">
              <a:solidFill>
                <a:schemeClr val="tx1">
                  <a:lumMod val="75000"/>
                  <a:lumOff val="25000"/>
                </a:schemeClr>
              </a:solidFill>
              <a:latin typeface="+mn-lt"/>
            </a:endParaRPr>
          </a:p>
          <a:p>
            <a:pPr marL="0" marR="0" lvl="0" indent="0" algn="l" rtl="0">
              <a:lnSpc>
                <a:spcPct val="100000"/>
              </a:lnSpc>
              <a:spcBef>
                <a:spcPts val="0"/>
              </a:spcBef>
              <a:spcAft>
                <a:spcPts val="0"/>
              </a:spcAft>
              <a:buClr>
                <a:schemeClr val="accent6"/>
              </a:buClr>
              <a:buSzPts val="1072"/>
              <a:buFont typeface="Arial"/>
              <a:buNone/>
            </a:pPr>
            <a:endParaRPr sz="1200" b="0" dirty="0">
              <a:solidFill>
                <a:srgbClr val="535352"/>
              </a:solidFill>
              <a:latin typeface="+mj-lt"/>
              <a:ea typeface="Calibri"/>
              <a:cs typeface="Calibri"/>
              <a:sym typeface="Calibri"/>
            </a:endParaRPr>
          </a:p>
          <a:p>
            <a:pPr marL="0" marR="0" lvl="0" indent="0" algn="l" rtl="0">
              <a:lnSpc>
                <a:spcPct val="100000"/>
              </a:lnSpc>
              <a:spcBef>
                <a:spcPts val="0"/>
              </a:spcBef>
              <a:spcAft>
                <a:spcPts val="0"/>
              </a:spcAft>
              <a:buClr>
                <a:schemeClr val="accent6"/>
              </a:buClr>
              <a:buSzPts val="1072"/>
              <a:buFont typeface="Arial"/>
              <a:buNone/>
            </a:pPr>
            <a:r>
              <a:rPr lang="en-US" sz="1200" b="1" dirty="0">
                <a:solidFill>
                  <a:srgbClr val="535352"/>
                </a:solidFill>
                <a:latin typeface="+mj-lt"/>
                <a:ea typeface="Calibri"/>
                <a:cs typeface="Calibri"/>
                <a:sym typeface="Calibri"/>
              </a:rPr>
              <a:t>I. Н</a:t>
            </a:r>
            <a:r>
              <a:rPr lang="x-none" sz="1200" b="1" dirty="0">
                <a:solidFill>
                  <a:srgbClr val="535352"/>
                </a:solidFill>
                <a:latin typeface="+mj-lt"/>
                <a:ea typeface="Calibri"/>
                <a:cs typeface="Calibri"/>
                <a:sym typeface="Calibri"/>
              </a:rPr>
              <a:t>азвания организаций</a:t>
            </a:r>
            <a:r>
              <a:rPr lang="ru-RU" sz="1200" b="1" i="1" dirty="0">
                <a:solidFill>
                  <a:srgbClr val="535352"/>
                </a:solidFill>
                <a:latin typeface="+mj-lt"/>
                <a:ea typeface="Calibri"/>
                <a:cs typeface="Calibri"/>
                <a:sym typeface="Calibri"/>
              </a:rPr>
              <a:t>,</a:t>
            </a:r>
            <a:r>
              <a:rPr lang="x-none" sz="1200" b="1" dirty="0">
                <a:solidFill>
                  <a:srgbClr val="535352"/>
                </a:solidFill>
                <a:latin typeface="+mj-lt"/>
                <a:ea typeface="Calibri"/>
                <a:cs typeface="Calibri"/>
                <a:sym typeface="Calibri"/>
              </a:rPr>
              <a:t> подписывающих соглашения</a:t>
            </a:r>
            <a:endParaRPr sz="1200" dirty="0">
              <a:latin typeface="+mj-lt"/>
            </a:endParaRPr>
          </a:p>
          <a:p>
            <a:pPr marL="0" marR="0" lvl="0" indent="0" algn="l" rtl="0">
              <a:lnSpc>
                <a:spcPct val="100000"/>
              </a:lnSpc>
              <a:spcBef>
                <a:spcPts val="0"/>
              </a:spcBef>
              <a:spcAft>
                <a:spcPts val="0"/>
              </a:spcAft>
              <a:buClr>
                <a:schemeClr val="accent6"/>
              </a:buClr>
              <a:buSzPts val="1072"/>
              <a:buFont typeface="Arial"/>
              <a:buNone/>
            </a:pPr>
            <a:r>
              <a:rPr lang="x-none" sz="1200" b="0" dirty="0">
                <a:solidFill>
                  <a:srgbClr val="535352"/>
                </a:solidFill>
                <a:latin typeface="+mj-lt"/>
                <a:ea typeface="Calibri"/>
                <a:cs typeface="Calibri"/>
                <a:sym typeface="Calibri"/>
              </a:rPr>
              <a:t>Организация</a:t>
            </a:r>
            <a:r>
              <a:rPr lang="en-US" sz="1200" b="0" dirty="0">
                <a:solidFill>
                  <a:srgbClr val="535352"/>
                </a:solidFill>
                <a:latin typeface="+mj-lt"/>
                <a:ea typeface="Calibri"/>
                <a:cs typeface="Calibri"/>
                <a:sym typeface="Calibri"/>
              </a:rPr>
              <a:t> 1</a:t>
            </a:r>
            <a:endParaRPr sz="1200" dirty="0">
              <a:latin typeface="+mj-lt"/>
            </a:endParaRPr>
          </a:p>
          <a:p>
            <a:pPr marL="0" marR="0" lvl="0" indent="0" algn="l" rtl="0">
              <a:lnSpc>
                <a:spcPct val="100000"/>
              </a:lnSpc>
              <a:spcBef>
                <a:spcPts val="0"/>
              </a:spcBef>
              <a:spcAft>
                <a:spcPts val="0"/>
              </a:spcAft>
              <a:buClr>
                <a:schemeClr val="accent6"/>
              </a:buClr>
              <a:buSzPts val="1072"/>
              <a:buFont typeface="Arial"/>
              <a:buNone/>
            </a:pPr>
            <a:r>
              <a:rPr lang="x-none" sz="1200" b="0" dirty="0">
                <a:solidFill>
                  <a:srgbClr val="535352"/>
                </a:solidFill>
                <a:latin typeface="+mj-lt"/>
                <a:ea typeface="Calibri"/>
                <a:cs typeface="Calibri"/>
                <a:sym typeface="Calibri"/>
              </a:rPr>
              <a:t>Название</a:t>
            </a:r>
            <a:r>
              <a:rPr lang="en-US" sz="1200" b="0" dirty="0">
                <a:solidFill>
                  <a:srgbClr val="535352"/>
                </a:solidFill>
                <a:latin typeface="+mj-lt"/>
                <a:ea typeface="Calibri"/>
                <a:cs typeface="Calibri"/>
                <a:sym typeface="Calibri"/>
              </a:rPr>
              <a:t>:</a:t>
            </a:r>
            <a:endParaRPr sz="1200" dirty="0">
              <a:latin typeface="+mj-lt"/>
            </a:endParaRPr>
          </a:p>
          <a:p>
            <a:pPr marL="0" marR="0" lvl="0" indent="0" algn="l" rtl="0">
              <a:lnSpc>
                <a:spcPct val="100000"/>
              </a:lnSpc>
              <a:spcBef>
                <a:spcPts val="0"/>
              </a:spcBef>
              <a:spcAft>
                <a:spcPts val="600"/>
              </a:spcAft>
              <a:buClr>
                <a:schemeClr val="accent6"/>
              </a:buClr>
              <a:buSzPts val="1072"/>
              <a:buFont typeface="Arial"/>
              <a:buNone/>
            </a:pPr>
            <a:r>
              <a:rPr lang="x-none" sz="1200" b="0" dirty="0">
                <a:solidFill>
                  <a:srgbClr val="535352"/>
                </a:solidFill>
                <a:latin typeface="+mj-lt"/>
                <a:ea typeface="Calibri"/>
                <a:cs typeface="Calibri"/>
                <a:sym typeface="Calibri"/>
              </a:rPr>
              <a:t>Адрес</a:t>
            </a:r>
            <a:r>
              <a:rPr lang="en-US" sz="1200" b="0" dirty="0">
                <a:solidFill>
                  <a:srgbClr val="535352"/>
                </a:solidFill>
                <a:latin typeface="+mj-lt"/>
                <a:ea typeface="Calibri"/>
                <a:cs typeface="Calibri"/>
                <a:sym typeface="Calibri"/>
              </a:rPr>
              <a:t>:</a:t>
            </a:r>
            <a:endParaRPr sz="1200" dirty="0">
              <a:latin typeface="+mj-lt"/>
            </a:endParaRPr>
          </a:p>
          <a:p>
            <a:pPr marL="0" marR="0" lvl="0" indent="0" algn="l" rtl="0">
              <a:lnSpc>
                <a:spcPct val="100000"/>
              </a:lnSpc>
              <a:spcBef>
                <a:spcPts val="0"/>
              </a:spcBef>
              <a:spcAft>
                <a:spcPts val="0"/>
              </a:spcAft>
              <a:buClr>
                <a:schemeClr val="accent6"/>
              </a:buClr>
              <a:buSzPts val="1072"/>
              <a:buFont typeface="Arial"/>
              <a:buNone/>
            </a:pPr>
            <a:r>
              <a:rPr lang="ru-RU" sz="1200" b="0" dirty="0">
                <a:solidFill>
                  <a:srgbClr val="535352"/>
                </a:solidFill>
                <a:latin typeface="+mj-lt"/>
                <a:ea typeface="Calibri"/>
                <a:cs typeface="Calibri"/>
                <a:sym typeface="Calibri"/>
              </a:rPr>
              <a:t>Организация </a:t>
            </a:r>
            <a:r>
              <a:rPr lang="x-none" sz="1200" b="0" dirty="0">
                <a:solidFill>
                  <a:srgbClr val="535352"/>
                </a:solidFill>
                <a:latin typeface="+mj-lt"/>
                <a:ea typeface="Calibri"/>
                <a:cs typeface="Calibri"/>
                <a:sym typeface="Calibri"/>
              </a:rPr>
              <a:t>2</a:t>
            </a:r>
            <a:endParaRPr lang="ru-RU" sz="1200" dirty="0">
              <a:latin typeface="+mj-lt"/>
            </a:endParaRPr>
          </a:p>
          <a:p>
            <a:pPr marL="0" marR="0" lvl="0" indent="0" algn="l" rtl="0">
              <a:lnSpc>
                <a:spcPct val="100000"/>
              </a:lnSpc>
              <a:spcBef>
                <a:spcPts val="0"/>
              </a:spcBef>
              <a:spcAft>
                <a:spcPts val="0"/>
              </a:spcAft>
              <a:buClr>
                <a:schemeClr val="accent6"/>
              </a:buClr>
              <a:buSzPts val="1072"/>
              <a:buFont typeface="Arial"/>
              <a:buNone/>
            </a:pPr>
            <a:r>
              <a:rPr lang="ru-RU" sz="1200" b="0" dirty="0">
                <a:solidFill>
                  <a:srgbClr val="535352"/>
                </a:solidFill>
                <a:latin typeface="+mj-lt"/>
                <a:ea typeface="Calibri"/>
                <a:cs typeface="Calibri"/>
                <a:sym typeface="Calibri"/>
              </a:rPr>
              <a:t>Название:</a:t>
            </a:r>
            <a:endParaRPr lang="ru-RU" sz="1200" dirty="0">
              <a:latin typeface="+mj-lt"/>
            </a:endParaRPr>
          </a:p>
          <a:p>
            <a:pPr marL="0" marR="0" lvl="0" indent="0" algn="l" rtl="0">
              <a:lnSpc>
                <a:spcPct val="100000"/>
              </a:lnSpc>
              <a:spcBef>
                <a:spcPts val="0"/>
              </a:spcBef>
              <a:spcAft>
                <a:spcPts val="600"/>
              </a:spcAft>
              <a:buClr>
                <a:schemeClr val="accent6"/>
              </a:buClr>
              <a:buSzPts val="1072"/>
              <a:buFont typeface="Arial"/>
              <a:buNone/>
            </a:pPr>
            <a:r>
              <a:rPr lang="ru-RU" sz="1200" b="0" dirty="0">
                <a:solidFill>
                  <a:srgbClr val="535352"/>
                </a:solidFill>
                <a:latin typeface="+mj-lt"/>
                <a:ea typeface="Calibri"/>
                <a:cs typeface="Calibri"/>
                <a:sym typeface="Calibri"/>
              </a:rPr>
              <a:t>Адрес:</a:t>
            </a:r>
            <a:endParaRPr lang="ru-RU" sz="1200" dirty="0">
              <a:latin typeface="+mj-lt"/>
            </a:endParaRPr>
          </a:p>
          <a:p>
            <a:pPr marL="0" marR="0" lvl="0" indent="0" algn="l" rtl="0">
              <a:lnSpc>
                <a:spcPct val="100000"/>
              </a:lnSpc>
              <a:spcBef>
                <a:spcPts val="0"/>
              </a:spcBef>
              <a:spcAft>
                <a:spcPts val="0"/>
              </a:spcAft>
              <a:buClr>
                <a:schemeClr val="accent6"/>
              </a:buClr>
              <a:buSzPts val="1072"/>
              <a:buFont typeface="Arial"/>
              <a:buNone/>
            </a:pPr>
            <a:endParaRPr sz="1072" b="1" dirty="0">
              <a:solidFill>
                <a:srgbClr val="535352"/>
              </a:solidFill>
              <a:latin typeface="+mj-lt"/>
              <a:ea typeface="Calibri"/>
              <a:cs typeface="Calibri"/>
              <a:sym typeface="Calibri"/>
            </a:endParaRPr>
          </a:p>
          <a:p>
            <a:pPr marL="0" marR="0" lvl="0" indent="0" algn="l" rtl="0">
              <a:lnSpc>
                <a:spcPct val="100000"/>
              </a:lnSpc>
              <a:spcBef>
                <a:spcPts val="0"/>
              </a:spcBef>
              <a:spcAft>
                <a:spcPts val="0"/>
              </a:spcAft>
              <a:buClr>
                <a:schemeClr val="accent6"/>
              </a:buClr>
              <a:buSzPts val="1072"/>
              <a:buFont typeface="Arial"/>
              <a:buNone/>
            </a:pPr>
            <a:r>
              <a:rPr lang="en-US" sz="1200" b="1" dirty="0">
                <a:solidFill>
                  <a:srgbClr val="535352"/>
                </a:solidFill>
                <a:latin typeface="+mj-lt"/>
                <a:ea typeface="Calibri"/>
                <a:cs typeface="Calibri"/>
                <a:sym typeface="Calibri"/>
              </a:rPr>
              <a:t>II. </a:t>
            </a:r>
            <a:r>
              <a:rPr lang="x-none" sz="1200" b="1" dirty="0">
                <a:solidFill>
                  <a:srgbClr val="535352"/>
                </a:solidFill>
                <a:latin typeface="+mj-lt"/>
                <a:ea typeface="Calibri"/>
                <a:cs typeface="Calibri"/>
                <a:sym typeface="Calibri"/>
              </a:rPr>
              <a:t>Цель соглашения </a:t>
            </a:r>
          </a:p>
          <a:p>
            <a:pPr>
              <a:buClr>
                <a:schemeClr val="accent6"/>
              </a:buClr>
              <a:buSzPts val="1072"/>
            </a:pPr>
            <a:r>
              <a:rPr lang="ru-RU" sz="1200" dirty="0">
                <a:solidFill>
                  <a:schemeClr val="tx1">
                    <a:lumMod val="75000"/>
                    <a:lumOff val="25000"/>
                  </a:schemeClr>
                </a:solidFill>
              </a:rPr>
              <a:t>В этом разделе обе организации должны указать на нетехническом языке цель (цели), для которых они заключают соглашение. Например, данные будут передаваться между медицинским учреждением и НПО, чтобы облегчить отслеживание и тестирование партнера (</a:t>
            </a:r>
            <a:r>
              <a:rPr lang="ru-RU" sz="1200" dirty="0" err="1">
                <a:solidFill>
                  <a:schemeClr val="tx1">
                    <a:lumMod val="75000"/>
                    <a:lumOff val="25000"/>
                  </a:schemeClr>
                </a:solidFill>
              </a:rPr>
              <a:t>ов</a:t>
            </a:r>
            <a:r>
              <a:rPr lang="ru-RU" sz="1200" dirty="0">
                <a:solidFill>
                  <a:schemeClr val="tx1">
                    <a:lumMod val="75000"/>
                    <a:lumOff val="25000"/>
                  </a:schemeClr>
                </a:solidFill>
              </a:rPr>
              <a:t>) и биологических детей, выявленных в медицинском учреждении или общественной организацией.</a:t>
            </a:r>
          </a:p>
          <a:p>
            <a:pPr marL="0" marR="0" lvl="0" indent="0" algn="l" rtl="0">
              <a:lnSpc>
                <a:spcPct val="100000"/>
              </a:lnSpc>
              <a:spcBef>
                <a:spcPts val="0"/>
              </a:spcBef>
              <a:spcAft>
                <a:spcPts val="0"/>
              </a:spcAft>
              <a:buClr>
                <a:schemeClr val="accent6"/>
              </a:buClr>
              <a:buSzPts val="1072"/>
              <a:buFont typeface="Arial"/>
              <a:buNone/>
            </a:pPr>
            <a:endParaRPr dirty="0">
              <a:latin typeface="+mj-lt"/>
            </a:endParaRPr>
          </a:p>
          <a:p>
            <a:pPr marL="0" marR="0" lvl="0" indent="0" algn="l" rtl="0">
              <a:lnSpc>
                <a:spcPct val="100000"/>
              </a:lnSpc>
              <a:spcBef>
                <a:spcPts val="0"/>
              </a:spcBef>
              <a:spcAft>
                <a:spcPts val="0"/>
              </a:spcAft>
              <a:buClr>
                <a:schemeClr val="accent6"/>
              </a:buClr>
              <a:buSzPts val="942"/>
              <a:buFont typeface="Arial"/>
              <a:buNone/>
            </a:pPr>
            <a:endParaRPr sz="942" b="0" dirty="0">
              <a:solidFill>
                <a:srgbClr val="535352"/>
              </a:solidFill>
              <a:latin typeface="+mj-lt"/>
              <a:ea typeface="Calibri"/>
              <a:cs typeface="Calibri"/>
              <a:sym typeface="Calibri"/>
            </a:endParaRPr>
          </a:p>
          <a:p>
            <a:pPr marL="0" marR="0" lvl="0" indent="0" algn="l" rtl="0">
              <a:lnSpc>
                <a:spcPct val="100000"/>
              </a:lnSpc>
              <a:spcBef>
                <a:spcPts val="0"/>
              </a:spcBef>
              <a:spcAft>
                <a:spcPts val="0"/>
              </a:spcAft>
              <a:buClr>
                <a:schemeClr val="accent6"/>
              </a:buClr>
              <a:buSzPts val="942"/>
              <a:buFont typeface="Arial"/>
              <a:buNone/>
            </a:pPr>
            <a:r>
              <a:rPr lang="ru-RU" sz="942" b="0" dirty="0">
                <a:solidFill>
                  <a:srgbClr val="535352"/>
                </a:solidFill>
                <a:latin typeface="+mj-lt"/>
                <a:ea typeface="Calibri"/>
                <a:cs typeface="Calibri"/>
                <a:sym typeface="Calibri"/>
              </a:rPr>
              <a:t>И</a:t>
            </a:r>
            <a:r>
              <a:rPr lang="x-none" sz="942" b="0" dirty="0">
                <a:solidFill>
                  <a:srgbClr val="535352"/>
                </a:solidFill>
                <a:latin typeface="+mj-lt"/>
                <a:ea typeface="Calibri"/>
                <a:cs typeface="Calibri"/>
                <a:sym typeface="Calibri"/>
              </a:rPr>
              <a:t> т.д.</a:t>
            </a:r>
            <a:endParaRPr sz="910" b="1" dirty="0">
              <a:solidFill>
                <a:srgbClr val="535352"/>
              </a:solidFill>
              <a:latin typeface="+mj-lt"/>
              <a:ea typeface="Calibri"/>
              <a:cs typeface="Calibri"/>
              <a:sym typeface="Calibri"/>
            </a:endParaRPr>
          </a:p>
        </p:txBody>
      </p:sp>
      <p:sp>
        <p:nvSpPr>
          <p:cNvPr id="870" name="Google Shape;870;p56"/>
          <p:cNvSpPr txBox="1"/>
          <p:nvPr/>
        </p:nvSpPr>
        <p:spPr>
          <a:xfrm>
            <a:off x="6106534" y="785576"/>
            <a:ext cx="5412065" cy="469203"/>
          </a:xfrm>
          <a:prstGeom prst="rect">
            <a:avLst/>
          </a:prstGeom>
          <a:noFill/>
          <a:ln>
            <a:noFill/>
          </a:ln>
        </p:spPr>
        <p:txBody>
          <a:bodyPr spcFirstLastPara="1" wrap="square" lIns="91425" tIns="45700" rIns="91425" bIns="45700" anchor="ctr" anchorCtr="0">
            <a:normAutofit/>
          </a:bodyPr>
          <a:lstStyle/>
          <a:p>
            <a:pPr algn="ctr">
              <a:lnSpc>
                <a:spcPct val="90000"/>
              </a:lnSpc>
              <a:buClr>
                <a:srgbClr val="595959"/>
              </a:buClr>
              <a:buSzPts val="2000"/>
            </a:pPr>
            <a:r>
              <a:rPr lang="x-none" sz="1600" b="1" dirty="0">
                <a:solidFill>
                  <a:srgbClr val="595959"/>
                </a:solidFill>
                <a:latin typeface="+mj-lt"/>
                <a:cs typeface="Calibri"/>
                <a:sym typeface="Calibri"/>
              </a:rPr>
              <a:t>Шаблон заявления о конфиденциальности</a:t>
            </a:r>
            <a:endParaRPr sz="1600" b="1" dirty="0">
              <a:solidFill>
                <a:srgbClr val="595959"/>
              </a:solidFill>
              <a:latin typeface="+mj-lt"/>
              <a:cs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2" name="Title 1">
            <a:extLst>
              <a:ext uri="{FF2B5EF4-FFF2-40B4-BE49-F238E27FC236}">
                <a16:creationId xmlns:a16="http://schemas.microsoft.com/office/drawing/2014/main" id="{1FDBDB2B-F3CB-420D-A78C-A91EDB7E02AF}"/>
              </a:ext>
            </a:extLst>
          </p:cNvPr>
          <p:cNvSpPr>
            <a:spLocks noGrp="1"/>
          </p:cNvSpPr>
          <p:nvPr>
            <p:ph type="title"/>
          </p:nvPr>
        </p:nvSpPr>
        <p:spPr>
          <a:xfrm>
            <a:off x="838200" y="588495"/>
            <a:ext cx="9855200" cy="706906"/>
          </a:xfrm>
        </p:spPr>
        <p:txBody>
          <a:bodyPr/>
          <a:lstStyle/>
          <a:p>
            <a:r>
              <a:rPr lang="x-none" dirty="0"/>
              <a:t>Формы регистрации работы</a:t>
            </a:r>
            <a:endParaRPr lang="en-US" dirty="0"/>
          </a:p>
        </p:txBody>
      </p:sp>
      <p:sp>
        <p:nvSpPr>
          <p:cNvPr id="876" name="Google Shape;876;p57"/>
          <p:cNvSpPr txBox="1">
            <a:spLocks noGrp="1"/>
          </p:cNvSpPr>
          <p:nvPr>
            <p:ph type="body" idx="1"/>
          </p:nvPr>
        </p:nvSpPr>
        <p:spPr>
          <a:xfrm>
            <a:off x="838201" y="1636713"/>
            <a:ext cx="4318770" cy="4932362"/>
          </a:xfrm>
          <a:noFill/>
          <a:ln w="9525" cap="flat" cmpd="sng">
            <a:noFill/>
            <a:prstDash val="solid"/>
            <a:round/>
            <a:headEnd type="none" w="sm" len="sm"/>
            <a:tailEnd type="none" w="sm" len="sm"/>
          </a:ln>
        </p:spPr>
        <p:txBody>
          <a:bodyPr spcFirstLastPara="1" wrap="square" lIns="91425" tIns="45700" rIns="91425" bIns="45700" anchor="t" anchorCtr="0">
            <a:normAutofit/>
          </a:bodyPr>
          <a:lstStyle/>
          <a:p>
            <a:pPr lvl="0">
              <a:spcBef>
                <a:spcPts val="0"/>
              </a:spcBef>
            </a:pPr>
            <a:r>
              <a:rPr lang="x-none" dirty="0"/>
              <a:t>Формы регистрации работы с клиентами</a:t>
            </a:r>
            <a:endParaRPr lang="en-US" dirty="0"/>
          </a:p>
          <a:p>
            <a:pPr lvl="0"/>
            <a:r>
              <a:rPr lang="x-none" dirty="0"/>
              <a:t>Формы отслеживания работы с партнерами</a:t>
            </a:r>
            <a:endParaRPr lang="en-US" dirty="0"/>
          </a:p>
          <a:p>
            <a:pPr lvl="0"/>
            <a:r>
              <a:rPr lang="x-none" dirty="0"/>
              <a:t>Другие формы</a:t>
            </a:r>
            <a:endParaRPr lang="en-US" dirty="0"/>
          </a:p>
          <a:p>
            <a:pPr lvl="0"/>
            <a:endParaRPr lang="en-US" dirty="0"/>
          </a:p>
          <a:p>
            <a:pPr lvl="0"/>
            <a:endParaRPr lang="en-US" dirty="0"/>
          </a:p>
        </p:txBody>
      </p:sp>
      <p:sp>
        <p:nvSpPr>
          <p:cNvPr id="879" name="Google Shape;879;p57"/>
          <p:cNvSpPr txBox="1"/>
          <p:nvPr/>
        </p:nvSpPr>
        <p:spPr>
          <a:xfrm>
            <a:off x="5340735" y="1185829"/>
            <a:ext cx="6438900" cy="504615"/>
          </a:xfrm>
          <a:prstGeom prst="rect">
            <a:avLst/>
          </a:prstGeom>
          <a:noFill/>
          <a:ln>
            <a:noFill/>
          </a:ln>
        </p:spPr>
        <p:txBody>
          <a:bodyPr spcFirstLastPara="1" wrap="square" lIns="91425" tIns="45700" rIns="91425" bIns="45700" anchor="ctr" anchorCtr="0">
            <a:normAutofit/>
          </a:bodyPr>
          <a:lstStyle/>
          <a:p>
            <a:pPr marL="0" lvl="0" indent="0" algn="ctr">
              <a:lnSpc>
                <a:spcPct val="90000"/>
              </a:lnSpc>
              <a:buClr>
                <a:srgbClr val="595959"/>
              </a:buClr>
              <a:buSzPts val="2000"/>
              <a:buFont typeface="Arial"/>
              <a:buNone/>
            </a:pPr>
            <a:r>
              <a:rPr lang="x-none" sz="1600" b="1" dirty="0">
                <a:solidFill>
                  <a:srgbClr val="595959"/>
                </a:solidFill>
                <a:latin typeface="+mj-lt"/>
                <a:cs typeface="Calibri"/>
                <a:sym typeface="Calibri"/>
              </a:rPr>
              <a:t>Визуализация данных работы </a:t>
            </a:r>
            <a:r>
              <a:rPr lang="x-none" sz="1600" b="1">
                <a:solidFill>
                  <a:srgbClr val="595959"/>
                </a:solidFill>
                <a:latin typeface="+mj-lt"/>
                <a:cs typeface="Calibri"/>
                <a:sym typeface="Calibri"/>
              </a:rPr>
              <a:t>по индекс</a:t>
            </a:r>
            <a:r>
              <a:rPr lang="ru-RU" sz="1600" i="1" dirty="0">
                <a:solidFill>
                  <a:srgbClr val="595959"/>
                </a:solidFill>
                <a:latin typeface="+mj-lt"/>
                <a:cs typeface="Calibri"/>
                <a:sym typeface="Calibri"/>
              </a:rPr>
              <a:t>-</a:t>
            </a:r>
            <a:r>
              <a:rPr lang="x-none" sz="1600" b="1">
                <a:solidFill>
                  <a:srgbClr val="595959"/>
                </a:solidFill>
                <a:latin typeface="+mj-lt"/>
                <a:cs typeface="Calibri"/>
                <a:sym typeface="Calibri"/>
              </a:rPr>
              <a:t>тестированию</a:t>
            </a:r>
            <a:endParaRPr sz="1600" b="1" dirty="0">
              <a:solidFill>
                <a:srgbClr val="595959"/>
              </a:solidFill>
              <a:latin typeface="+mj-lt"/>
              <a:cs typeface="Calibri"/>
            </a:endParaRPr>
          </a:p>
        </p:txBody>
      </p:sp>
      <p:graphicFrame>
        <p:nvGraphicFramePr>
          <p:cNvPr id="7" name="Chart 6">
            <a:extLst>
              <a:ext uri="{FF2B5EF4-FFF2-40B4-BE49-F238E27FC236}">
                <a16:creationId xmlns:a16="http://schemas.microsoft.com/office/drawing/2014/main" id="{92E18226-49D7-43C8-AD72-6830F4C75600}"/>
              </a:ext>
            </a:extLst>
          </p:cNvPr>
          <p:cNvGraphicFramePr>
            <a:graphicFrameLocks/>
          </p:cNvGraphicFramePr>
          <p:nvPr>
            <p:extLst>
              <p:ext uri="{D42A27DB-BD31-4B8C-83A1-F6EECF244321}">
                <p14:modId xmlns:p14="http://schemas.microsoft.com/office/powerpoint/2010/main" val="4054840042"/>
              </p:ext>
            </p:extLst>
          </p:nvPr>
        </p:nvGraphicFramePr>
        <p:xfrm>
          <a:off x="5340735" y="1974339"/>
          <a:ext cx="6438900" cy="4432253"/>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a:extLst>
              <a:ext uri="{FF2B5EF4-FFF2-40B4-BE49-F238E27FC236}">
                <a16:creationId xmlns:a16="http://schemas.microsoft.com/office/drawing/2014/main" id="{B500C784-D8EE-443F-AD2A-FEA485587763}"/>
              </a:ext>
            </a:extLst>
          </p:cNvPr>
          <p:cNvSpPr txBox="1">
            <a:spLocks/>
          </p:cNvSpPr>
          <p:nvPr/>
        </p:nvSpPr>
        <p:spPr>
          <a:xfrm>
            <a:off x="5340735" y="1683350"/>
            <a:ext cx="6438900" cy="290989"/>
          </a:xfrm>
          <a:prstGeom prst="rect">
            <a:avLst/>
          </a:prstGeom>
          <a:noFill/>
          <a:ln>
            <a:noFill/>
          </a:ln>
        </p:spPr>
        <p:txBody>
          <a:bodyPr spcFirstLastPara="1" wrap="square" lIns="91425" tIns="45700" rIns="91425" bIns="45700" anchor="b" anchorCtr="0">
            <a:normAutofit fontScale="97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577F9F"/>
              </a:buClr>
              <a:buSzPts val="3600"/>
              <a:buFont typeface="Arial"/>
              <a:buNone/>
              <a:defRPr sz="3600" b="1" i="0" u="none" strike="noStrike" cap="none">
                <a:solidFill>
                  <a:srgbClr val="577F9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x-none" sz="1600"/>
              <a:t>Каскад индекс</a:t>
            </a:r>
            <a:r>
              <a:rPr lang="ru-RU" sz="1600" b="0" i="1" dirty="0"/>
              <a:t>-</a:t>
            </a:r>
            <a:r>
              <a:rPr lang="x-none" sz="1600"/>
              <a:t>тестирования</a:t>
            </a:r>
            <a:endParaRPr lang="en-US" sz="16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885"/>
        <p:cNvGrpSpPr/>
        <p:nvPr/>
      </p:nvGrpSpPr>
      <p:grpSpPr>
        <a:xfrm>
          <a:off x="0" y="0"/>
          <a:ext cx="0" cy="0"/>
          <a:chOff x="0" y="0"/>
          <a:chExt cx="0" cy="0"/>
        </a:xfrm>
      </p:grpSpPr>
      <p:sp>
        <p:nvSpPr>
          <p:cNvPr id="886" name="Google Shape;886;p58"/>
          <p:cNvSpPr txBox="1">
            <a:spLocks noGrp="1"/>
          </p:cNvSpPr>
          <p:nvPr>
            <p:ph type="title"/>
          </p:nvPr>
        </p:nvSpPr>
        <p:spPr>
          <a:noFill/>
          <a:ln>
            <a:noFill/>
          </a:ln>
        </p:spPr>
        <p:txBody>
          <a:bodyPr spcFirstLastPara="1" wrap="square" lIns="91425" tIns="45700" rIns="91425" bIns="45700" anchor="b" anchorCtr="0">
            <a:normAutofit/>
          </a:bodyPr>
          <a:lstStyle/>
          <a:p>
            <a:pPr lvl="0"/>
            <a:r>
              <a:rPr lang="x-none" dirty="0">
                <a:sym typeface="Calibri"/>
              </a:rPr>
              <a:t>Упражнение</a:t>
            </a:r>
            <a:r>
              <a:rPr lang="en-US" dirty="0">
                <a:sym typeface="Calibri"/>
              </a:rPr>
              <a:t>: </a:t>
            </a:r>
            <a:r>
              <a:rPr lang="ru-RU" b="0" i="1" dirty="0">
                <a:sym typeface="Calibri"/>
              </a:rPr>
              <a:t>с</a:t>
            </a:r>
            <a:r>
              <a:rPr lang="x-none">
                <a:sym typeface="Calibri"/>
              </a:rPr>
              <a:t>оздаем </a:t>
            </a:r>
            <a:r>
              <a:rPr lang="x-none" dirty="0">
                <a:sym typeface="Calibri"/>
              </a:rPr>
              <a:t>поток</a:t>
            </a:r>
            <a:endParaRPr lang="en-US" dirty="0"/>
          </a:p>
        </p:txBody>
      </p:sp>
      <p:sp>
        <p:nvSpPr>
          <p:cNvPr id="887" name="Google Shape;887;p58"/>
          <p:cNvSpPr txBox="1">
            <a:spLocks noGrp="1"/>
          </p:cNvSpPr>
          <p:nvPr>
            <p:ph type="body" idx="1"/>
          </p:nvPr>
        </p:nvSpPr>
        <p:spPr>
          <a:xfrm>
            <a:off x="4731026" y="1498501"/>
            <a:ext cx="7156174" cy="4932746"/>
          </a:xfrm>
          <a:noFill/>
          <a:ln>
            <a:noFill/>
          </a:ln>
        </p:spPr>
        <p:txBody>
          <a:bodyPr spcFirstLastPara="1" wrap="square" lIns="91425" tIns="45700" rIns="91425" bIns="45700" anchor="t" anchorCtr="0">
            <a:normAutofit fontScale="77500" lnSpcReduction="20000"/>
          </a:bodyPr>
          <a:lstStyle/>
          <a:p>
            <a:pPr lvl="0">
              <a:spcBef>
                <a:spcPts val="0"/>
              </a:spcBef>
            </a:pPr>
            <a:r>
              <a:rPr lang="ru-RU" dirty="0">
                <a:sym typeface="Calibri"/>
              </a:rPr>
              <a:t>Р</a:t>
            </a:r>
            <a:r>
              <a:rPr lang="x-none" dirty="0" err="1">
                <a:sym typeface="Calibri"/>
              </a:rPr>
              <a:t>азделитесь</a:t>
            </a:r>
            <a:r>
              <a:rPr lang="x-none" dirty="0">
                <a:sym typeface="Calibri"/>
              </a:rPr>
              <a:t> на группы по 6-10 человек</a:t>
            </a:r>
          </a:p>
          <a:p>
            <a:pPr lvl="0">
              <a:spcBef>
                <a:spcPts val="0"/>
              </a:spcBef>
            </a:pPr>
            <a:endParaRPr lang="x-none" dirty="0">
              <a:sym typeface="Calibri"/>
            </a:endParaRPr>
          </a:p>
          <a:p>
            <a:pPr>
              <a:spcBef>
                <a:spcPts val="0"/>
              </a:spcBef>
            </a:pPr>
            <a:r>
              <a:rPr lang="x-none" dirty="0">
                <a:sym typeface="Calibri"/>
              </a:rPr>
              <a:t>Используя флипчарт и маркеры, создайте схему </a:t>
            </a:r>
            <a:r>
              <a:rPr lang="ru-RU" b="1" i="1" dirty="0">
                <a:sym typeface="Calibri"/>
              </a:rPr>
              <a:t>«</a:t>
            </a:r>
            <a:r>
              <a:rPr lang="x-none" dirty="0">
                <a:sym typeface="Calibri"/>
              </a:rPr>
              <a:t>течения</a:t>
            </a:r>
            <a:r>
              <a:rPr lang="ru-RU" b="1" i="1" dirty="0">
                <a:sym typeface="Calibri"/>
              </a:rPr>
              <a:t>»</a:t>
            </a:r>
            <a:r>
              <a:rPr lang="x-none" dirty="0">
                <a:sym typeface="Calibri"/>
              </a:rPr>
              <a:t> клиента в индексном тестировании. В этом вам помогут шаблон (на </a:t>
            </a:r>
            <a:r>
              <a:rPr lang="x-none" dirty="0" err="1">
                <a:sym typeface="Calibri"/>
              </a:rPr>
              <a:t>след</a:t>
            </a:r>
            <a:r>
              <a:rPr lang="x-none" dirty="0">
                <a:sym typeface="Calibri"/>
              </a:rPr>
              <a:t>. </a:t>
            </a:r>
            <a:r>
              <a:rPr lang="ru-RU" dirty="0">
                <a:sym typeface="Calibri"/>
              </a:rPr>
              <a:t>слайде</a:t>
            </a:r>
            <a:r>
              <a:rPr lang="x-none" dirty="0">
                <a:sym typeface="Calibri"/>
              </a:rPr>
              <a:t>) и </a:t>
            </a:r>
            <a:r>
              <a:rPr lang="x-none" dirty="0" err="1">
                <a:sym typeface="Calibri"/>
              </a:rPr>
              <a:t>карточки</a:t>
            </a:r>
            <a:r>
              <a:rPr lang="x-none" dirty="0">
                <a:sym typeface="Calibri"/>
              </a:rPr>
              <a:t>, </a:t>
            </a:r>
            <a:r>
              <a:rPr lang="x-none" dirty="0" err="1">
                <a:sym typeface="Calibri"/>
              </a:rPr>
              <a:t>которые</a:t>
            </a:r>
            <a:r>
              <a:rPr lang="x-none" dirty="0">
                <a:sym typeface="Calibri"/>
              </a:rPr>
              <a:t> </a:t>
            </a:r>
            <a:r>
              <a:rPr lang="x-none" dirty="0" err="1">
                <a:sym typeface="Calibri"/>
              </a:rPr>
              <a:t>получит</a:t>
            </a:r>
            <a:r>
              <a:rPr lang="x-none" dirty="0">
                <a:sym typeface="Calibri"/>
              </a:rPr>
              <a:t> каждая группа </a:t>
            </a:r>
            <a:br>
              <a:rPr lang="x-none" dirty="0"/>
            </a:br>
            <a:endParaRPr lang="x-none" dirty="0">
              <a:sym typeface="Calibri"/>
            </a:endParaRPr>
          </a:p>
          <a:p>
            <a:pPr lvl="0">
              <a:spcBef>
                <a:spcPts val="0"/>
              </a:spcBef>
            </a:pPr>
            <a:r>
              <a:rPr lang="x-none" dirty="0">
                <a:sym typeface="Calibri"/>
              </a:rPr>
              <a:t>Отмечайте стрелками направление «течения» вашего клиента </a:t>
            </a:r>
          </a:p>
          <a:p>
            <a:pPr lvl="0">
              <a:spcBef>
                <a:spcPts val="0"/>
              </a:spcBef>
            </a:pPr>
            <a:endParaRPr lang="x-none" dirty="0">
              <a:sym typeface="Calibri"/>
            </a:endParaRPr>
          </a:p>
          <a:p>
            <a:pPr>
              <a:spcBef>
                <a:spcPts val="0"/>
              </a:spcBef>
            </a:pPr>
            <a:r>
              <a:rPr lang="ru-RU" dirty="0"/>
              <a:t>Вы можете изменять термины в каждой карточке или добавлять карточки, чтобы прояснить последовательность или дополнительные действия. Какие инструменты или шаги вы бы добавили? у</a:t>
            </a:r>
            <a:r>
              <a:rPr lang="x-none" dirty="0"/>
              <a:t>брали</a:t>
            </a:r>
            <a:r>
              <a:rPr lang="ru-RU" dirty="0"/>
              <a:t>? измени</a:t>
            </a:r>
            <a:r>
              <a:rPr lang="x-none" dirty="0"/>
              <a:t>ли</a:t>
            </a:r>
            <a:r>
              <a:rPr lang="ru-RU" dirty="0"/>
              <a:t>?</a:t>
            </a:r>
          </a:p>
          <a:p>
            <a:pPr lvl="0"/>
            <a:r>
              <a:rPr lang="x-none" b="1" dirty="0">
                <a:sym typeface="Calibri"/>
              </a:rPr>
              <a:t>БОНУС</a:t>
            </a:r>
            <a:r>
              <a:rPr lang="en-US" dirty="0">
                <a:sym typeface="Calibri"/>
              </a:rPr>
              <a:t>: </a:t>
            </a:r>
            <a:r>
              <a:rPr lang="x-none" dirty="0">
                <a:sym typeface="Calibri"/>
              </a:rPr>
              <a:t>Поместите оранжевую карточку </a:t>
            </a:r>
            <a:r>
              <a:rPr lang="en-US" dirty="0">
                <a:sym typeface="Calibri"/>
              </a:rPr>
              <a:t>”</a:t>
            </a:r>
            <a:r>
              <a:rPr lang="x-none" dirty="0">
                <a:sym typeface="Calibri"/>
              </a:rPr>
              <a:t>НАВЫКИ</a:t>
            </a:r>
            <a:r>
              <a:rPr lang="en-US" dirty="0">
                <a:sym typeface="Calibri"/>
              </a:rPr>
              <a:t>” </a:t>
            </a:r>
            <a:r>
              <a:rPr lang="x-none" dirty="0">
                <a:sym typeface="Calibri"/>
              </a:rPr>
              <a:t>туда, где </a:t>
            </a:r>
            <a:r>
              <a:rPr lang="ru-RU" dirty="0">
                <a:sym typeface="Calibri"/>
              </a:rPr>
              <a:t>по вашему мнению </a:t>
            </a:r>
            <a:r>
              <a:rPr lang="x-none" dirty="0">
                <a:sym typeface="Calibri"/>
              </a:rPr>
              <a:t> требуется особое внимание и поддержка</a:t>
            </a:r>
            <a:endParaRPr lang="en-US" dirty="0">
              <a:sym typeface="Calibri"/>
            </a:endParaRPr>
          </a:p>
        </p:txBody>
      </p:sp>
      <p:pic>
        <p:nvPicPr>
          <p:cNvPr id="888" name="Google Shape;888;p58"/>
          <p:cNvPicPr preferRelativeResize="0"/>
          <p:nvPr/>
        </p:nvPicPr>
        <p:blipFill rotWithShape="1">
          <a:blip r:embed="rId3">
            <a:alphaModFix/>
          </a:blip>
          <a:srcRect/>
          <a:stretch/>
        </p:blipFill>
        <p:spPr>
          <a:xfrm>
            <a:off x="0" y="2115116"/>
            <a:ext cx="4731026" cy="3477289"/>
          </a:xfrm>
          <a:prstGeom prst="rect">
            <a:avLst/>
          </a:prstGeom>
          <a:noFill/>
          <a:ln>
            <a:noFill/>
          </a:ln>
        </p:spPr>
      </p:pic>
      <p:sp>
        <p:nvSpPr>
          <p:cNvPr id="7" name="Google Shape;52;p105">
            <a:extLst>
              <a:ext uri="{FF2B5EF4-FFF2-40B4-BE49-F238E27FC236}">
                <a16:creationId xmlns:a16="http://schemas.microsoft.com/office/drawing/2014/main" id="{D12526E0-FCD6-41F6-84A0-62A430ABACDF}"/>
              </a:ext>
            </a:extLst>
          </p:cNvPr>
          <p:cNvSpPr/>
          <p:nvPr/>
        </p:nvSpPr>
        <p:spPr>
          <a:xfrm>
            <a:off x="0" y="6790531"/>
            <a:ext cx="12192000" cy="69448"/>
          </a:xfrm>
          <a:prstGeom prst="rect">
            <a:avLst/>
          </a:prstGeom>
          <a:solidFill>
            <a:srgbClr val="E734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59"/>
          <p:cNvSpPr/>
          <p:nvPr/>
        </p:nvSpPr>
        <p:spPr>
          <a:xfrm>
            <a:off x="213006" y="90999"/>
            <a:ext cx="2011680" cy="548640"/>
          </a:xfrm>
          <a:prstGeom prst="rect">
            <a:avLst/>
          </a:prstGeom>
          <a:solidFill>
            <a:srgbClr val="E1EFD8"/>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x-none" sz="1000" b="1" dirty="0">
                <a:solidFill>
                  <a:schemeClr val="dk1"/>
                </a:solidFill>
                <a:latin typeface="+mj-lt"/>
                <a:ea typeface="Calibri"/>
                <a:cs typeface="Calibri"/>
                <a:sym typeface="Calibri"/>
              </a:rPr>
              <a:t>Шаг</a:t>
            </a:r>
            <a:r>
              <a:rPr lang="en-US" sz="1000" b="1" dirty="0">
                <a:solidFill>
                  <a:schemeClr val="dk1"/>
                </a:solidFill>
                <a:latin typeface="+mj-lt"/>
                <a:ea typeface="Calibri"/>
                <a:cs typeface="Calibri"/>
                <a:sym typeface="Calibri"/>
              </a:rPr>
              <a:t> 1. </a:t>
            </a:r>
            <a:endParaRPr sz="1000" dirty="0">
              <a:solidFill>
                <a:schemeClr val="dk1"/>
              </a:solidFill>
              <a:latin typeface="+mj-lt"/>
              <a:ea typeface="Calibri"/>
              <a:cs typeface="Calibri"/>
              <a:sym typeface="Calibri"/>
            </a:endParaRPr>
          </a:p>
        </p:txBody>
      </p:sp>
      <p:sp>
        <p:nvSpPr>
          <p:cNvPr id="895" name="Google Shape;895;p59"/>
          <p:cNvSpPr/>
          <p:nvPr/>
        </p:nvSpPr>
        <p:spPr>
          <a:xfrm>
            <a:off x="213006" y="1419239"/>
            <a:ext cx="2011680" cy="548640"/>
          </a:xfrm>
          <a:prstGeom prst="rect">
            <a:avLst/>
          </a:prstGeom>
          <a:solidFill>
            <a:srgbClr val="F7CAAC"/>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x-none" sz="1000" b="1" dirty="0">
                <a:solidFill>
                  <a:schemeClr val="dk1"/>
                </a:solidFill>
                <a:latin typeface="+mj-lt"/>
                <a:ea typeface="Calibri"/>
                <a:cs typeface="Calibri"/>
                <a:sym typeface="Calibri"/>
              </a:rPr>
              <a:t>Шаг</a:t>
            </a:r>
            <a:r>
              <a:rPr lang="en-US" sz="1000" b="1" dirty="0">
                <a:solidFill>
                  <a:schemeClr val="dk1"/>
                </a:solidFill>
                <a:latin typeface="+mj-lt"/>
                <a:ea typeface="Calibri"/>
                <a:cs typeface="Calibri"/>
                <a:sym typeface="Calibri"/>
              </a:rPr>
              <a:t> 3. </a:t>
            </a:r>
            <a:endParaRPr sz="1000" dirty="0">
              <a:solidFill>
                <a:schemeClr val="dk1"/>
              </a:solidFill>
              <a:latin typeface="+mj-lt"/>
              <a:ea typeface="Calibri"/>
              <a:cs typeface="Calibri"/>
              <a:sym typeface="Calibri"/>
            </a:endParaRPr>
          </a:p>
        </p:txBody>
      </p:sp>
      <p:sp>
        <p:nvSpPr>
          <p:cNvPr id="896" name="Google Shape;896;p59"/>
          <p:cNvSpPr/>
          <p:nvPr/>
        </p:nvSpPr>
        <p:spPr>
          <a:xfrm>
            <a:off x="213006" y="2083359"/>
            <a:ext cx="2011680" cy="548640"/>
          </a:xfrm>
          <a:prstGeom prst="rect">
            <a:avLst/>
          </a:prstGeom>
          <a:solidFill>
            <a:srgbClr val="FFF2CC"/>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x-none" sz="1000" b="1" dirty="0">
                <a:solidFill>
                  <a:schemeClr val="dk1"/>
                </a:solidFill>
                <a:latin typeface="+mj-lt"/>
                <a:ea typeface="Calibri"/>
                <a:cs typeface="Calibri"/>
                <a:sym typeface="Calibri"/>
              </a:rPr>
              <a:t>Шаг</a:t>
            </a:r>
            <a:r>
              <a:rPr lang="en-US" sz="1000" b="1" dirty="0">
                <a:solidFill>
                  <a:schemeClr val="dk1"/>
                </a:solidFill>
                <a:latin typeface="+mj-lt"/>
                <a:ea typeface="Calibri"/>
                <a:cs typeface="Calibri"/>
                <a:sym typeface="Calibri"/>
              </a:rPr>
              <a:t> 4. </a:t>
            </a:r>
            <a:endParaRPr sz="1000" dirty="0">
              <a:solidFill>
                <a:schemeClr val="dk1"/>
              </a:solidFill>
              <a:latin typeface="+mj-lt"/>
              <a:ea typeface="Calibri"/>
              <a:cs typeface="Calibri"/>
              <a:sym typeface="Calibri"/>
            </a:endParaRPr>
          </a:p>
        </p:txBody>
      </p:sp>
      <p:sp>
        <p:nvSpPr>
          <p:cNvPr id="897" name="Google Shape;897;p59"/>
          <p:cNvSpPr/>
          <p:nvPr/>
        </p:nvSpPr>
        <p:spPr>
          <a:xfrm>
            <a:off x="213006" y="2747479"/>
            <a:ext cx="2011680" cy="548640"/>
          </a:xfrm>
          <a:prstGeom prst="rect">
            <a:avLst/>
          </a:prstGeom>
          <a:solidFill>
            <a:srgbClr val="FBE4D4"/>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x-none" sz="1000" b="1" dirty="0">
                <a:solidFill>
                  <a:schemeClr val="dk1"/>
                </a:solidFill>
                <a:latin typeface="+mj-lt"/>
                <a:ea typeface="Calibri"/>
                <a:cs typeface="Calibri"/>
                <a:sym typeface="Calibri"/>
              </a:rPr>
              <a:t>Шаг</a:t>
            </a:r>
            <a:r>
              <a:rPr lang="en-US" sz="1000" b="1" dirty="0">
                <a:solidFill>
                  <a:schemeClr val="dk1"/>
                </a:solidFill>
                <a:latin typeface="+mj-lt"/>
                <a:ea typeface="Calibri"/>
                <a:cs typeface="Calibri"/>
                <a:sym typeface="Calibri"/>
              </a:rPr>
              <a:t> 5. </a:t>
            </a:r>
            <a:endParaRPr sz="1000" dirty="0">
              <a:solidFill>
                <a:schemeClr val="dk1"/>
              </a:solidFill>
              <a:latin typeface="+mj-lt"/>
              <a:ea typeface="Calibri"/>
              <a:cs typeface="Calibri"/>
              <a:sym typeface="Calibri"/>
            </a:endParaRPr>
          </a:p>
        </p:txBody>
      </p:sp>
      <p:sp>
        <p:nvSpPr>
          <p:cNvPr id="898" name="Google Shape;898;p59"/>
          <p:cNvSpPr/>
          <p:nvPr/>
        </p:nvSpPr>
        <p:spPr>
          <a:xfrm>
            <a:off x="213006" y="3411599"/>
            <a:ext cx="2011680" cy="548640"/>
          </a:xfrm>
          <a:prstGeom prst="rect">
            <a:avLst/>
          </a:prstGeom>
          <a:solidFill>
            <a:srgbClr val="A8D08C"/>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x-none" sz="1000" b="1" dirty="0">
                <a:solidFill>
                  <a:schemeClr val="dk1"/>
                </a:solidFill>
                <a:latin typeface="+mj-lt"/>
                <a:ea typeface="Calibri"/>
                <a:cs typeface="Calibri"/>
                <a:sym typeface="Calibri"/>
              </a:rPr>
              <a:t>Шаг</a:t>
            </a:r>
            <a:r>
              <a:rPr lang="en-US" sz="1000" b="1" dirty="0">
                <a:solidFill>
                  <a:schemeClr val="dk1"/>
                </a:solidFill>
                <a:latin typeface="+mj-lt"/>
                <a:ea typeface="Calibri"/>
                <a:cs typeface="Calibri"/>
                <a:sym typeface="Calibri"/>
              </a:rPr>
              <a:t> 6.</a:t>
            </a:r>
            <a:r>
              <a:rPr lang="en-US" sz="1000" dirty="0">
                <a:solidFill>
                  <a:schemeClr val="dk1"/>
                </a:solidFill>
                <a:latin typeface="+mj-lt"/>
                <a:ea typeface="Calibri"/>
                <a:cs typeface="Calibri"/>
                <a:sym typeface="Calibri"/>
              </a:rPr>
              <a:t> </a:t>
            </a:r>
            <a:endParaRPr sz="1000" dirty="0">
              <a:solidFill>
                <a:schemeClr val="dk1"/>
              </a:solidFill>
              <a:latin typeface="+mj-lt"/>
              <a:ea typeface="Calibri"/>
              <a:cs typeface="Calibri"/>
              <a:sym typeface="Calibri"/>
            </a:endParaRPr>
          </a:p>
        </p:txBody>
      </p:sp>
      <p:sp>
        <p:nvSpPr>
          <p:cNvPr id="899" name="Google Shape;899;p59"/>
          <p:cNvSpPr/>
          <p:nvPr/>
        </p:nvSpPr>
        <p:spPr>
          <a:xfrm>
            <a:off x="213006" y="4075719"/>
            <a:ext cx="2011680" cy="548640"/>
          </a:xfrm>
          <a:prstGeom prst="rect">
            <a:avLst/>
          </a:prstGeom>
          <a:solidFill>
            <a:srgbClr val="9CC2E5"/>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x-none" sz="1000" b="1" dirty="0">
                <a:solidFill>
                  <a:schemeClr val="dk1"/>
                </a:solidFill>
                <a:latin typeface="+mj-lt"/>
                <a:ea typeface="Calibri"/>
                <a:cs typeface="Calibri"/>
                <a:sym typeface="Calibri"/>
              </a:rPr>
              <a:t>Шаг</a:t>
            </a:r>
            <a:r>
              <a:rPr lang="en-US" sz="1000" b="1" dirty="0">
                <a:solidFill>
                  <a:schemeClr val="dk1"/>
                </a:solidFill>
                <a:latin typeface="+mj-lt"/>
                <a:ea typeface="Calibri"/>
                <a:cs typeface="Calibri"/>
                <a:sym typeface="Calibri"/>
              </a:rPr>
              <a:t> 7.</a:t>
            </a:r>
            <a:r>
              <a:rPr lang="en-US" sz="1000" dirty="0">
                <a:solidFill>
                  <a:schemeClr val="dk1"/>
                </a:solidFill>
                <a:latin typeface="+mj-lt"/>
                <a:ea typeface="Calibri"/>
                <a:cs typeface="Calibri"/>
                <a:sym typeface="Calibri"/>
              </a:rPr>
              <a:t> </a:t>
            </a:r>
            <a:endParaRPr sz="1000" dirty="0">
              <a:solidFill>
                <a:schemeClr val="dk1"/>
              </a:solidFill>
              <a:latin typeface="+mj-lt"/>
              <a:ea typeface="Calibri"/>
              <a:cs typeface="Calibri"/>
              <a:sym typeface="Calibri"/>
            </a:endParaRPr>
          </a:p>
        </p:txBody>
      </p:sp>
      <p:sp>
        <p:nvSpPr>
          <p:cNvPr id="900" name="Google Shape;900;p59"/>
          <p:cNvSpPr/>
          <p:nvPr/>
        </p:nvSpPr>
        <p:spPr>
          <a:xfrm>
            <a:off x="213006" y="4739839"/>
            <a:ext cx="2011680" cy="548640"/>
          </a:xfrm>
          <a:prstGeom prst="rect">
            <a:avLst/>
          </a:prstGeom>
          <a:solidFill>
            <a:srgbClr val="FFD966"/>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x-none" sz="1000" b="1" dirty="0">
                <a:solidFill>
                  <a:schemeClr val="dk1"/>
                </a:solidFill>
                <a:latin typeface="+mj-lt"/>
                <a:ea typeface="Calibri"/>
                <a:cs typeface="Calibri"/>
                <a:sym typeface="Calibri"/>
              </a:rPr>
              <a:t>Шаг</a:t>
            </a:r>
            <a:r>
              <a:rPr lang="en-US" sz="1000" b="1" dirty="0">
                <a:solidFill>
                  <a:schemeClr val="dk1"/>
                </a:solidFill>
                <a:latin typeface="+mj-lt"/>
                <a:ea typeface="Calibri"/>
                <a:cs typeface="Calibri"/>
                <a:sym typeface="Calibri"/>
              </a:rPr>
              <a:t> 8.</a:t>
            </a:r>
            <a:r>
              <a:rPr lang="en-US" sz="1000" dirty="0">
                <a:solidFill>
                  <a:schemeClr val="dk1"/>
                </a:solidFill>
                <a:latin typeface="+mj-lt"/>
                <a:ea typeface="Calibri"/>
                <a:cs typeface="Calibri"/>
                <a:sym typeface="Calibri"/>
              </a:rPr>
              <a:t> </a:t>
            </a:r>
            <a:endParaRPr sz="1000" dirty="0">
              <a:solidFill>
                <a:schemeClr val="dk1"/>
              </a:solidFill>
              <a:latin typeface="+mj-lt"/>
              <a:ea typeface="Calibri"/>
              <a:cs typeface="Calibri"/>
              <a:sym typeface="Calibri"/>
            </a:endParaRPr>
          </a:p>
        </p:txBody>
      </p:sp>
      <p:sp>
        <p:nvSpPr>
          <p:cNvPr id="901" name="Google Shape;901;p59"/>
          <p:cNvSpPr/>
          <p:nvPr/>
        </p:nvSpPr>
        <p:spPr>
          <a:xfrm>
            <a:off x="4947643" y="229625"/>
            <a:ext cx="4100122" cy="447490"/>
          </a:xfrm>
          <a:prstGeom prst="rect">
            <a:avLst/>
          </a:prstGeom>
          <a:no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chemeClr val="dk1"/>
              </a:solidFill>
              <a:latin typeface="Calibri"/>
              <a:ea typeface="Calibri"/>
              <a:cs typeface="Calibri"/>
              <a:sym typeface="Calibri"/>
            </a:endParaRPr>
          </a:p>
        </p:txBody>
      </p:sp>
      <p:sp>
        <p:nvSpPr>
          <p:cNvPr id="902" name="Google Shape;902;p59"/>
          <p:cNvSpPr/>
          <p:nvPr/>
        </p:nvSpPr>
        <p:spPr>
          <a:xfrm>
            <a:off x="4947643" y="1600945"/>
            <a:ext cx="4100123" cy="635074"/>
          </a:xfrm>
          <a:prstGeom prst="rect">
            <a:avLst/>
          </a:prstGeom>
          <a:no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chemeClr val="dk1"/>
              </a:solidFill>
              <a:latin typeface="Calibri"/>
              <a:ea typeface="Calibri"/>
              <a:cs typeface="Calibri"/>
              <a:sym typeface="Calibri"/>
            </a:endParaRPr>
          </a:p>
        </p:txBody>
      </p:sp>
      <p:sp>
        <p:nvSpPr>
          <p:cNvPr id="903" name="Google Shape;903;p59"/>
          <p:cNvSpPr/>
          <p:nvPr/>
        </p:nvSpPr>
        <p:spPr>
          <a:xfrm>
            <a:off x="4947643" y="2438506"/>
            <a:ext cx="4100123" cy="746793"/>
          </a:xfrm>
          <a:prstGeom prst="rect">
            <a:avLst/>
          </a:prstGeom>
          <a:no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sp>
        <p:nvSpPr>
          <p:cNvPr id="904" name="Google Shape;904;p59"/>
          <p:cNvSpPr/>
          <p:nvPr/>
        </p:nvSpPr>
        <p:spPr>
          <a:xfrm>
            <a:off x="9341229" y="1991920"/>
            <a:ext cx="2564915" cy="1193379"/>
          </a:xfrm>
          <a:prstGeom prst="rect">
            <a:avLst/>
          </a:prstGeom>
          <a:no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sp>
        <p:nvSpPr>
          <p:cNvPr id="905" name="Google Shape;905;p59"/>
          <p:cNvSpPr/>
          <p:nvPr/>
        </p:nvSpPr>
        <p:spPr>
          <a:xfrm>
            <a:off x="2678048" y="3596105"/>
            <a:ext cx="2136222" cy="1193380"/>
          </a:xfrm>
          <a:prstGeom prst="rect">
            <a:avLst/>
          </a:prstGeom>
          <a:no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sp>
        <p:nvSpPr>
          <p:cNvPr id="906" name="Google Shape;906;p59"/>
          <p:cNvSpPr/>
          <p:nvPr/>
        </p:nvSpPr>
        <p:spPr>
          <a:xfrm>
            <a:off x="7040237" y="3596105"/>
            <a:ext cx="2439193" cy="1193380"/>
          </a:xfrm>
          <a:prstGeom prst="rect">
            <a:avLst/>
          </a:prstGeom>
          <a:no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sp>
        <p:nvSpPr>
          <p:cNvPr id="907" name="Google Shape;907;p59"/>
          <p:cNvSpPr/>
          <p:nvPr/>
        </p:nvSpPr>
        <p:spPr>
          <a:xfrm>
            <a:off x="4902163" y="3596105"/>
            <a:ext cx="2050181" cy="1193380"/>
          </a:xfrm>
          <a:prstGeom prst="rect">
            <a:avLst/>
          </a:prstGeom>
          <a:no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
        <p:nvSpPr>
          <p:cNvPr id="908" name="Google Shape;908;p59"/>
          <p:cNvSpPr/>
          <p:nvPr/>
        </p:nvSpPr>
        <p:spPr>
          <a:xfrm>
            <a:off x="9567324" y="3596105"/>
            <a:ext cx="2338820" cy="1193380"/>
          </a:xfrm>
          <a:prstGeom prst="rect">
            <a:avLst/>
          </a:prstGeom>
          <a:no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sp>
        <p:nvSpPr>
          <p:cNvPr id="909" name="Google Shape;909;p59"/>
          <p:cNvSpPr/>
          <p:nvPr/>
        </p:nvSpPr>
        <p:spPr>
          <a:xfrm>
            <a:off x="5639232" y="5115691"/>
            <a:ext cx="2728686" cy="352143"/>
          </a:xfrm>
          <a:prstGeom prst="rect">
            <a:avLst/>
          </a:prstGeom>
          <a:no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dk1"/>
              </a:solidFill>
              <a:latin typeface="Calibri"/>
              <a:ea typeface="Calibri"/>
              <a:cs typeface="Calibri"/>
              <a:sym typeface="Calibri"/>
            </a:endParaRPr>
          </a:p>
        </p:txBody>
      </p:sp>
      <p:sp>
        <p:nvSpPr>
          <p:cNvPr id="910" name="Google Shape;910;p59"/>
          <p:cNvSpPr/>
          <p:nvPr/>
        </p:nvSpPr>
        <p:spPr>
          <a:xfrm>
            <a:off x="2854275" y="5820062"/>
            <a:ext cx="3822299" cy="659477"/>
          </a:xfrm>
          <a:prstGeom prst="rect">
            <a:avLst/>
          </a:prstGeom>
          <a:no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sp>
        <p:nvSpPr>
          <p:cNvPr id="911" name="Google Shape;911;p59"/>
          <p:cNvSpPr/>
          <p:nvPr/>
        </p:nvSpPr>
        <p:spPr>
          <a:xfrm>
            <a:off x="7484328" y="5819520"/>
            <a:ext cx="4302859" cy="659469"/>
          </a:xfrm>
          <a:prstGeom prst="rect">
            <a:avLst/>
          </a:prstGeom>
          <a:no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sp>
        <p:nvSpPr>
          <p:cNvPr id="912" name="Google Shape;912;p59"/>
          <p:cNvSpPr/>
          <p:nvPr/>
        </p:nvSpPr>
        <p:spPr>
          <a:xfrm>
            <a:off x="2317449" y="404035"/>
            <a:ext cx="118080" cy="6015033"/>
          </a:xfrm>
          <a:prstGeom prst="rightBracket">
            <a:avLst>
              <a:gd name="adj" fmla="val 8333"/>
            </a:avLst>
          </a:prstGeom>
          <a:no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913" name="Google Shape;913;p59"/>
          <p:cNvCxnSpPr>
            <a:cxnSpLocks/>
          </p:cNvCxnSpPr>
          <p:nvPr/>
        </p:nvCxnSpPr>
        <p:spPr>
          <a:xfrm flipV="1">
            <a:off x="3753416" y="3393505"/>
            <a:ext cx="7074241" cy="5563"/>
          </a:xfrm>
          <a:prstGeom prst="straightConnector1">
            <a:avLst/>
          </a:prstGeom>
          <a:noFill/>
          <a:ln w="9525" cap="flat" cmpd="sng">
            <a:solidFill>
              <a:schemeClr val="accent6"/>
            </a:solidFill>
            <a:prstDash val="solid"/>
            <a:miter lim="800000"/>
            <a:headEnd type="none" w="sm" len="sm"/>
            <a:tailEnd type="none" w="sm" len="sm"/>
          </a:ln>
        </p:spPr>
      </p:cxnSp>
      <p:cxnSp>
        <p:nvCxnSpPr>
          <p:cNvPr id="914" name="Google Shape;914;p59"/>
          <p:cNvCxnSpPr/>
          <p:nvPr/>
        </p:nvCxnSpPr>
        <p:spPr>
          <a:xfrm>
            <a:off x="3753416" y="3392249"/>
            <a:ext cx="0" cy="187950"/>
          </a:xfrm>
          <a:prstGeom prst="straightConnector1">
            <a:avLst/>
          </a:prstGeom>
          <a:noFill/>
          <a:ln w="9525" cap="flat" cmpd="sng">
            <a:solidFill>
              <a:schemeClr val="accent6"/>
            </a:solidFill>
            <a:prstDash val="solid"/>
            <a:miter lim="800000"/>
            <a:headEnd type="none" w="sm" len="sm"/>
            <a:tailEnd type="triangle" w="med" len="med"/>
          </a:ln>
        </p:spPr>
      </p:cxnSp>
      <p:cxnSp>
        <p:nvCxnSpPr>
          <p:cNvPr id="915" name="Google Shape;915;p59"/>
          <p:cNvCxnSpPr/>
          <p:nvPr/>
        </p:nvCxnSpPr>
        <p:spPr>
          <a:xfrm>
            <a:off x="10827657" y="3393505"/>
            <a:ext cx="0" cy="187950"/>
          </a:xfrm>
          <a:prstGeom prst="straightConnector1">
            <a:avLst/>
          </a:prstGeom>
          <a:noFill/>
          <a:ln w="9525" cap="flat" cmpd="sng">
            <a:solidFill>
              <a:schemeClr val="accent6"/>
            </a:solidFill>
            <a:prstDash val="solid"/>
            <a:miter lim="800000"/>
            <a:headEnd type="none" w="sm" len="sm"/>
            <a:tailEnd type="triangle" w="med" len="med"/>
          </a:ln>
        </p:spPr>
      </p:cxnSp>
      <p:cxnSp>
        <p:nvCxnSpPr>
          <p:cNvPr id="916" name="Google Shape;916;p59"/>
          <p:cNvCxnSpPr>
            <a:cxnSpLocks/>
          </p:cNvCxnSpPr>
          <p:nvPr/>
        </p:nvCxnSpPr>
        <p:spPr>
          <a:xfrm>
            <a:off x="8259833" y="3399068"/>
            <a:ext cx="0" cy="187800"/>
          </a:xfrm>
          <a:prstGeom prst="straightConnector1">
            <a:avLst/>
          </a:prstGeom>
          <a:noFill/>
          <a:ln w="9525" cap="flat" cmpd="sng">
            <a:solidFill>
              <a:schemeClr val="accent6"/>
            </a:solidFill>
            <a:prstDash val="solid"/>
            <a:miter lim="800000"/>
            <a:headEnd type="none" w="sm" len="sm"/>
            <a:tailEnd type="triangle" w="med" len="med"/>
          </a:ln>
        </p:spPr>
      </p:cxnSp>
      <p:cxnSp>
        <p:nvCxnSpPr>
          <p:cNvPr id="917" name="Google Shape;917;p59"/>
          <p:cNvCxnSpPr/>
          <p:nvPr/>
        </p:nvCxnSpPr>
        <p:spPr>
          <a:xfrm>
            <a:off x="5927253" y="3396135"/>
            <a:ext cx="1" cy="187950"/>
          </a:xfrm>
          <a:prstGeom prst="straightConnector1">
            <a:avLst/>
          </a:prstGeom>
          <a:noFill/>
          <a:ln w="9525" cap="flat" cmpd="sng">
            <a:solidFill>
              <a:schemeClr val="accent6"/>
            </a:solidFill>
            <a:prstDash val="solid"/>
            <a:miter lim="800000"/>
            <a:headEnd type="none" w="sm" len="sm"/>
            <a:tailEnd type="triangle" w="med" len="med"/>
          </a:ln>
        </p:spPr>
      </p:cxnSp>
      <p:cxnSp>
        <p:nvCxnSpPr>
          <p:cNvPr id="918" name="Google Shape;918;p59"/>
          <p:cNvCxnSpPr/>
          <p:nvPr/>
        </p:nvCxnSpPr>
        <p:spPr>
          <a:xfrm flipH="1">
            <a:off x="6997704" y="3188142"/>
            <a:ext cx="1" cy="174168"/>
          </a:xfrm>
          <a:prstGeom prst="straightConnector1">
            <a:avLst/>
          </a:prstGeom>
          <a:noFill/>
          <a:ln w="9525" cap="flat" cmpd="sng">
            <a:solidFill>
              <a:schemeClr val="accent6"/>
            </a:solidFill>
            <a:prstDash val="solid"/>
            <a:miter lim="800000"/>
            <a:headEnd type="none" w="sm" len="sm"/>
            <a:tailEnd type="triangle" w="med" len="med"/>
          </a:ln>
        </p:spPr>
      </p:cxnSp>
      <p:cxnSp>
        <p:nvCxnSpPr>
          <p:cNvPr id="919" name="Google Shape;919;p59"/>
          <p:cNvCxnSpPr/>
          <p:nvPr/>
        </p:nvCxnSpPr>
        <p:spPr>
          <a:xfrm>
            <a:off x="4513943" y="4898895"/>
            <a:ext cx="5508171" cy="0"/>
          </a:xfrm>
          <a:prstGeom prst="straightConnector1">
            <a:avLst/>
          </a:prstGeom>
          <a:noFill/>
          <a:ln w="9525" cap="flat" cmpd="sng">
            <a:solidFill>
              <a:schemeClr val="accent6"/>
            </a:solidFill>
            <a:prstDash val="solid"/>
            <a:miter lim="800000"/>
            <a:headEnd type="none" w="sm" len="sm"/>
            <a:tailEnd type="none" w="sm" len="sm"/>
          </a:ln>
        </p:spPr>
      </p:cxnSp>
      <p:cxnSp>
        <p:nvCxnSpPr>
          <p:cNvPr id="920" name="Google Shape;920;p59"/>
          <p:cNvCxnSpPr>
            <a:cxnSpLocks/>
          </p:cNvCxnSpPr>
          <p:nvPr/>
        </p:nvCxnSpPr>
        <p:spPr>
          <a:xfrm flipV="1">
            <a:off x="10021120" y="4789486"/>
            <a:ext cx="0" cy="109409"/>
          </a:xfrm>
          <a:prstGeom prst="straightConnector1">
            <a:avLst/>
          </a:prstGeom>
          <a:noFill/>
          <a:ln w="9525" cap="flat" cmpd="sng">
            <a:solidFill>
              <a:schemeClr val="accent6"/>
            </a:solidFill>
            <a:prstDash val="solid"/>
            <a:miter lim="800000"/>
            <a:headEnd type="none" w="sm" len="sm"/>
            <a:tailEnd type="none" w="sm" len="sm"/>
          </a:ln>
        </p:spPr>
      </p:cxnSp>
      <p:cxnSp>
        <p:nvCxnSpPr>
          <p:cNvPr id="921" name="Google Shape;921;p59"/>
          <p:cNvCxnSpPr/>
          <p:nvPr/>
        </p:nvCxnSpPr>
        <p:spPr>
          <a:xfrm rot="10800000">
            <a:off x="4513943" y="4789487"/>
            <a:ext cx="0" cy="109408"/>
          </a:xfrm>
          <a:prstGeom prst="straightConnector1">
            <a:avLst/>
          </a:prstGeom>
          <a:noFill/>
          <a:ln w="9525" cap="flat" cmpd="sng">
            <a:solidFill>
              <a:schemeClr val="accent6"/>
            </a:solidFill>
            <a:prstDash val="solid"/>
            <a:miter lim="800000"/>
            <a:headEnd type="none" w="sm" len="sm"/>
            <a:tailEnd type="none" w="sm" len="sm"/>
          </a:ln>
        </p:spPr>
      </p:cxnSp>
      <p:cxnSp>
        <p:nvCxnSpPr>
          <p:cNvPr id="922" name="Google Shape;922;p59"/>
          <p:cNvCxnSpPr>
            <a:cxnSpLocks/>
          </p:cNvCxnSpPr>
          <p:nvPr/>
        </p:nvCxnSpPr>
        <p:spPr>
          <a:xfrm>
            <a:off x="7000496" y="4898895"/>
            <a:ext cx="0" cy="216796"/>
          </a:xfrm>
          <a:prstGeom prst="straightConnector1">
            <a:avLst/>
          </a:prstGeom>
          <a:noFill/>
          <a:ln w="9525" cap="flat" cmpd="sng">
            <a:solidFill>
              <a:schemeClr val="accent6"/>
            </a:solidFill>
            <a:prstDash val="solid"/>
            <a:miter lim="800000"/>
            <a:headEnd type="none" w="sm" len="sm"/>
            <a:tailEnd type="triangle" w="med" len="med"/>
          </a:ln>
        </p:spPr>
      </p:cxnSp>
      <p:cxnSp>
        <p:nvCxnSpPr>
          <p:cNvPr id="923" name="Google Shape;923;p59"/>
          <p:cNvCxnSpPr>
            <a:stCxn id="909" idx="2"/>
            <a:endCxn id="910" idx="0"/>
          </p:cNvCxnSpPr>
          <p:nvPr/>
        </p:nvCxnSpPr>
        <p:spPr>
          <a:xfrm flipH="1">
            <a:off x="4765425" y="5467834"/>
            <a:ext cx="2238150" cy="352228"/>
          </a:xfrm>
          <a:prstGeom prst="straightConnector1">
            <a:avLst/>
          </a:prstGeom>
          <a:noFill/>
          <a:ln w="9525" cap="flat" cmpd="sng">
            <a:solidFill>
              <a:schemeClr val="accent6"/>
            </a:solidFill>
            <a:prstDash val="solid"/>
            <a:miter lim="800000"/>
            <a:headEnd type="none" w="sm" len="sm"/>
            <a:tailEnd type="triangle" w="med" len="med"/>
          </a:ln>
        </p:spPr>
      </p:cxnSp>
      <p:cxnSp>
        <p:nvCxnSpPr>
          <p:cNvPr id="924" name="Google Shape;924;p59"/>
          <p:cNvCxnSpPr>
            <a:stCxn id="909" idx="2"/>
            <a:endCxn id="911" idx="0"/>
          </p:cNvCxnSpPr>
          <p:nvPr/>
        </p:nvCxnSpPr>
        <p:spPr>
          <a:xfrm>
            <a:off x="7003575" y="5467834"/>
            <a:ext cx="2632183" cy="351686"/>
          </a:xfrm>
          <a:prstGeom prst="straightConnector1">
            <a:avLst/>
          </a:prstGeom>
          <a:noFill/>
          <a:ln w="9525" cap="flat" cmpd="sng">
            <a:solidFill>
              <a:schemeClr val="accent6"/>
            </a:solidFill>
            <a:prstDash val="solid"/>
            <a:miter lim="800000"/>
            <a:headEnd type="none" w="sm" len="sm"/>
            <a:tailEnd type="triangle" w="med" len="med"/>
          </a:ln>
        </p:spPr>
      </p:cxnSp>
      <p:sp>
        <p:nvSpPr>
          <p:cNvPr id="925" name="Google Shape;925;p59"/>
          <p:cNvSpPr txBox="1"/>
          <p:nvPr/>
        </p:nvSpPr>
        <p:spPr>
          <a:xfrm rot="21047143">
            <a:off x="4950688" y="5384770"/>
            <a:ext cx="66765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1"/>
                </a:solidFill>
                <a:latin typeface="Calibri"/>
                <a:ea typeface="Calibri"/>
                <a:cs typeface="Calibri"/>
                <a:sym typeface="Calibri"/>
              </a:rPr>
              <a:t>?</a:t>
            </a:r>
            <a:endParaRPr dirty="0"/>
          </a:p>
        </p:txBody>
      </p:sp>
      <p:sp>
        <p:nvSpPr>
          <p:cNvPr id="926" name="Google Shape;926;p59"/>
          <p:cNvSpPr txBox="1"/>
          <p:nvPr/>
        </p:nvSpPr>
        <p:spPr>
          <a:xfrm rot="493195">
            <a:off x="8517173" y="5340492"/>
            <a:ext cx="66765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1"/>
                </a:solidFill>
                <a:latin typeface="Calibri"/>
                <a:ea typeface="Calibri"/>
                <a:cs typeface="Calibri"/>
                <a:sym typeface="Calibri"/>
              </a:rPr>
              <a:t>?</a:t>
            </a:r>
            <a:endParaRPr dirty="0"/>
          </a:p>
        </p:txBody>
      </p:sp>
      <p:sp>
        <p:nvSpPr>
          <p:cNvPr id="927" name="Google Shape;927;p59"/>
          <p:cNvSpPr/>
          <p:nvPr/>
        </p:nvSpPr>
        <p:spPr>
          <a:xfrm>
            <a:off x="9121650" y="248632"/>
            <a:ext cx="2784494" cy="144245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x-none" sz="2400" b="1" dirty="0">
                <a:solidFill>
                  <a:schemeClr val="accent1"/>
                </a:solidFill>
                <a:latin typeface="Calibri"/>
                <a:cs typeface="Calibri"/>
                <a:sym typeface="Calibri"/>
              </a:rPr>
              <a:t>Шаги </a:t>
            </a:r>
            <a:r>
              <a:rPr lang="ru-RU" sz="2400" b="1" dirty="0">
                <a:solidFill>
                  <a:schemeClr val="accent1"/>
                </a:solidFill>
                <a:latin typeface="Calibri"/>
                <a:cs typeface="Calibri"/>
                <a:sym typeface="Calibri"/>
              </a:rPr>
              <a:t>и</a:t>
            </a:r>
            <a:r>
              <a:rPr lang="x-none" sz="2400" b="1" dirty="0">
                <a:solidFill>
                  <a:schemeClr val="accent1"/>
                </a:solidFill>
                <a:latin typeface="Calibri"/>
                <a:cs typeface="Calibri"/>
                <a:sym typeface="Calibri"/>
              </a:rPr>
              <a:t>ндекс</a:t>
            </a:r>
            <a:r>
              <a:rPr lang="ru-RU" sz="2400" b="1" dirty="0">
                <a:solidFill>
                  <a:schemeClr val="accent1"/>
                </a:solidFill>
                <a:latin typeface="Calibri"/>
                <a:cs typeface="Calibri"/>
                <a:sym typeface="Calibri"/>
              </a:rPr>
              <a:t>-</a:t>
            </a:r>
            <a:r>
              <a:rPr lang="x-none" sz="2400" b="1" dirty="0">
                <a:solidFill>
                  <a:schemeClr val="accent1"/>
                </a:solidFill>
                <a:latin typeface="Calibri"/>
                <a:cs typeface="Calibri"/>
                <a:sym typeface="Calibri"/>
              </a:rPr>
              <a:t> тестирования партнеров</a:t>
            </a:r>
            <a:endParaRPr sz="2400" b="1" dirty="0">
              <a:solidFill>
                <a:schemeClr val="accent1"/>
              </a:solidFill>
              <a:latin typeface="Calibri"/>
              <a:cs typeface="Calibri"/>
              <a:sym typeface="Calibri"/>
            </a:endParaRPr>
          </a:p>
        </p:txBody>
      </p:sp>
      <p:cxnSp>
        <p:nvCxnSpPr>
          <p:cNvPr id="928" name="Google Shape;928;p59"/>
          <p:cNvCxnSpPr>
            <a:stCxn id="903" idx="3"/>
            <a:endCxn id="904" idx="1"/>
          </p:cNvCxnSpPr>
          <p:nvPr/>
        </p:nvCxnSpPr>
        <p:spPr>
          <a:xfrm flipV="1">
            <a:off x="9047766" y="2588610"/>
            <a:ext cx="293463" cy="223293"/>
          </a:xfrm>
          <a:prstGeom prst="straightConnector1">
            <a:avLst/>
          </a:prstGeom>
          <a:noFill/>
          <a:ln w="9525" cap="flat" cmpd="sng">
            <a:solidFill>
              <a:schemeClr val="accent6"/>
            </a:solidFill>
            <a:prstDash val="solid"/>
            <a:miter lim="800000"/>
            <a:headEnd type="none" w="sm" len="sm"/>
            <a:tailEnd type="triangle" w="med" len="med"/>
          </a:ln>
        </p:spPr>
      </p:cxnSp>
      <p:cxnSp>
        <p:nvCxnSpPr>
          <p:cNvPr id="929" name="Google Shape;929;p59"/>
          <p:cNvCxnSpPr/>
          <p:nvPr/>
        </p:nvCxnSpPr>
        <p:spPr>
          <a:xfrm>
            <a:off x="6997705" y="2244293"/>
            <a:ext cx="0" cy="150615"/>
          </a:xfrm>
          <a:prstGeom prst="straightConnector1">
            <a:avLst/>
          </a:prstGeom>
          <a:noFill/>
          <a:ln w="9525" cap="flat" cmpd="sng">
            <a:solidFill>
              <a:schemeClr val="accent6"/>
            </a:solidFill>
            <a:prstDash val="solid"/>
            <a:miter lim="800000"/>
            <a:headEnd type="none" w="sm" len="sm"/>
            <a:tailEnd type="triangle" w="med" len="med"/>
          </a:ln>
        </p:spPr>
      </p:cxnSp>
      <p:cxnSp>
        <p:nvCxnSpPr>
          <p:cNvPr id="930" name="Google Shape;930;p59"/>
          <p:cNvCxnSpPr/>
          <p:nvPr/>
        </p:nvCxnSpPr>
        <p:spPr>
          <a:xfrm>
            <a:off x="6997704" y="679543"/>
            <a:ext cx="0" cy="165336"/>
          </a:xfrm>
          <a:prstGeom prst="straightConnector1">
            <a:avLst/>
          </a:prstGeom>
          <a:noFill/>
          <a:ln w="9525" cap="flat" cmpd="sng">
            <a:solidFill>
              <a:schemeClr val="accent6"/>
            </a:solidFill>
            <a:prstDash val="solid"/>
            <a:miter lim="800000"/>
            <a:headEnd type="none" w="sm" len="sm"/>
            <a:tailEnd type="triangle" w="med" len="med"/>
          </a:ln>
        </p:spPr>
      </p:cxnSp>
      <p:sp>
        <p:nvSpPr>
          <p:cNvPr id="931" name="Google Shape;931;p59"/>
          <p:cNvSpPr/>
          <p:nvPr/>
        </p:nvSpPr>
        <p:spPr>
          <a:xfrm>
            <a:off x="4947643" y="857497"/>
            <a:ext cx="4100118" cy="560778"/>
          </a:xfrm>
          <a:prstGeom prst="rect">
            <a:avLst/>
          </a:prstGeom>
          <a:no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sp>
        <p:nvSpPr>
          <p:cNvPr id="932" name="Google Shape;932;p59"/>
          <p:cNvSpPr/>
          <p:nvPr/>
        </p:nvSpPr>
        <p:spPr>
          <a:xfrm>
            <a:off x="213006" y="755119"/>
            <a:ext cx="2011680" cy="548640"/>
          </a:xfrm>
          <a:prstGeom prst="rect">
            <a:avLst/>
          </a:prstGeom>
          <a:solidFill>
            <a:srgbClr val="DDEAF6"/>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x-none" sz="1000" b="1" dirty="0">
                <a:solidFill>
                  <a:schemeClr val="dk1"/>
                </a:solidFill>
                <a:latin typeface="+mj-lt"/>
                <a:ea typeface="Calibri"/>
                <a:cs typeface="Calibri"/>
                <a:sym typeface="Calibri"/>
              </a:rPr>
              <a:t>Шаг</a:t>
            </a:r>
            <a:r>
              <a:rPr lang="en-US" sz="1000" b="1" dirty="0">
                <a:solidFill>
                  <a:schemeClr val="dk1"/>
                </a:solidFill>
                <a:latin typeface="+mj-lt"/>
                <a:ea typeface="Calibri"/>
                <a:cs typeface="Calibri"/>
                <a:sym typeface="Calibri"/>
              </a:rPr>
              <a:t> 2. </a:t>
            </a:r>
            <a:endParaRPr sz="1000" dirty="0">
              <a:solidFill>
                <a:schemeClr val="dk1"/>
              </a:solidFill>
              <a:latin typeface="+mj-lt"/>
              <a:ea typeface="Calibri"/>
              <a:cs typeface="Calibri"/>
              <a:sym typeface="Calibri"/>
            </a:endParaRPr>
          </a:p>
        </p:txBody>
      </p:sp>
      <p:cxnSp>
        <p:nvCxnSpPr>
          <p:cNvPr id="933" name="Google Shape;933;p59"/>
          <p:cNvCxnSpPr/>
          <p:nvPr/>
        </p:nvCxnSpPr>
        <p:spPr>
          <a:xfrm>
            <a:off x="7008635" y="1425538"/>
            <a:ext cx="0" cy="165336"/>
          </a:xfrm>
          <a:prstGeom prst="straightConnector1">
            <a:avLst/>
          </a:prstGeom>
          <a:noFill/>
          <a:ln w="9525" cap="flat" cmpd="sng">
            <a:solidFill>
              <a:schemeClr val="accent6"/>
            </a:solidFill>
            <a:prstDash val="solid"/>
            <a:miter lim="800000"/>
            <a:headEnd type="none" w="sm" len="sm"/>
            <a:tailEnd type="triangle" w="med" len="med"/>
          </a:ln>
        </p:spPr>
      </p:cxnSp>
      <p:sp>
        <p:nvSpPr>
          <p:cNvPr id="934" name="Google Shape;934;p59"/>
          <p:cNvSpPr/>
          <p:nvPr/>
        </p:nvSpPr>
        <p:spPr>
          <a:xfrm>
            <a:off x="213006" y="5403959"/>
            <a:ext cx="2011680" cy="548640"/>
          </a:xfrm>
          <a:prstGeom prst="rect">
            <a:avLst/>
          </a:prstGeom>
          <a:solidFill>
            <a:srgbClr val="EAB200"/>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x-none" sz="1000" b="1" dirty="0">
                <a:solidFill>
                  <a:schemeClr val="dk1"/>
                </a:solidFill>
                <a:latin typeface="+mj-lt"/>
                <a:ea typeface="Calibri"/>
                <a:cs typeface="Calibri"/>
                <a:sym typeface="Calibri"/>
              </a:rPr>
              <a:t>Шаг</a:t>
            </a:r>
            <a:r>
              <a:rPr lang="en-US" sz="1000" b="1" dirty="0">
                <a:solidFill>
                  <a:schemeClr val="dk1"/>
                </a:solidFill>
                <a:latin typeface="+mj-lt"/>
                <a:ea typeface="Calibri"/>
                <a:cs typeface="Calibri"/>
                <a:sym typeface="Calibri"/>
              </a:rPr>
              <a:t> 9.</a:t>
            </a:r>
            <a:r>
              <a:rPr lang="en-US" sz="1000" dirty="0">
                <a:solidFill>
                  <a:schemeClr val="dk1"/>
                </a:solidFill>
                <a:latin typeface="+mj-lt"/>
                <a:ea typeface="Calibri"/>
                <a:cs typeface="Calibri"/>
                <a:sym typeface="Calibri"/>
              </a:rPr>
              <a:t> </a:t>
            </a:r>
            <a:endParaRPr sz="1000" dirty="0">
              <a:solidFill>
                <a:schemeClr val="dk1"/>
              </a:solidFill>
              <a:latin typeface="+mj-lt"/>
              <a:ea typeface="Calibri"/>
              <a:cs typeface="Calibri"/>
              <a:sym typeface="Calibri"/>
            </a:endParaRPr>
          </a:p>
        </p:txBody>
      </p:sp>
      <p:sp>
        <p:nvSpPr>
          <p:cNvPr id="935" name="Google Shape;935;p59"/>
          <p:cNvSpPr/>
          <p:nvPr/>
        </p:nvSpPr>
        <p:spPr>
          <a:xfrm>
            <a:off x="213006" y="6068083"/>
            <a:ext cx="2011680" cy="548640"/>
          </a:xfrm>
          <a:prstGeom prst="rect">
            <a:avLst/>
          </a:prstGeom>
          <a:solidFill>
            <a:srgbClr val="AEABAB"/>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r>
              <a:rPr lang="x-none" sz="1000" b="1" dirty="0">
                <a:solidFill>
                  <a:schemeClr val="dk1"/>
                </a:solidFill>
                <a:latin typeface="+mj-lt"/>
                <a:ea typeface="Calibri"/>
                <a:cs typeface="Calibri"/>
                <a:sym typeface="Calibri"/>
              </a:rPr>
              <a:t>Шаг</a:t>
            </a:r>
            <a:r>
              <a:rPr lang="en-US" sz="1000" b="1" dirty="0">
                <a:solidFill>
                  <a:schemeClr val="dk1"/>
                </a:solidFill>
                <a:latin typeface="+mn-lt"/>
                <a:cs typeface="Calibri"/>
                <a:sym typeface="Calibri"/>
              </a:rPr>
              <a:t> 10. </a:t>
            </a:r>
            <a:endParaRPr sz="1000" b="1" dirty="0">
              <a:solidFill>
                <a:schemeClr val="dk1"/>
              </a:solidFill>
              <a:latin typeface="+mn-lt"/>
              <a:cs typeface="Calibri"/>
              <a:sym typeface="Calibri"/>
            </a:endParaRPr>
          </a:p>
        </p:txBody>
      </p:sp>
      <p:sp>
        <p:nvSpPr>
          <p:cNvPr id="44" name="Google Shape;52;p105">
            <a:extLst>
              <a:ext uri="{FF2B5EF4-FFF2-40B4-BE49-F238E27FC236}">
                <a16:creationId xmlns:a16="http://schemas.microsoft.com/office/drawing/2014/main" id="{98588F93-4C6B-40B9-A01A-5EA70F52F2D6}"/>
              </a:ext>
            </a:extLst>
          </p:cNvPr>
          <p:cNvSpPr/>
          <p:nvPr/>
        </p:nvSpPr>
        <p:spPr>
          <a:xfrm>
            <a:off x="0" y="6790531"/>
            <a:ext cx="12192000" cy="69448"/>
          </a:xfrm>
          <a:prstGeom prst="rect">
            <a:avLst/>
          </a:prstGeom>
          <a:solidFill>
            <a:srgbClr val="E734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6"/>
          <p:cNvSpPr txBox="1">
            <a:spLocks noGrp="1"/>
          </p:cNvSpPr>
          <p:nvPr>
            <p:ph type="title"/>
          </p:nvPr>
        </p:nvSpPr>
        <p:spPr>
          <a:xfrm>
            <a:off x="871047" y="1799057"/>
            <a:ext cx="6662517" cy="1517349"/>
          </a:xfrm>
        </p:spPr>
        <p:txBody>
          <a:bodyPr spcFirstLastPara="1" wrap="square" lIns="91425" tIns="45700" rIns="91425" bIns="45700" anchor="b" anchorCtr="0">
            <a:normAutofit/>
          </a:bodyPr>
          <a:lstStyle/>
          <a:p>
            <a:pPr marL="0" lvl="0" indent="0" rtl="0">
              <a:spcBef>
                <a:spcPts val="0"/>
              </a:spcBef>
              <a:spcAft>
                <a:spcPts val="0"/>
              </a:spcAft>
              <a:buClr>
                <a:schemeClr val="dk1"/>
              </a:buClr>
              <a:buSzPts val="6000"/>
              <a:buFont typeface="Calibri"/>
              <a:buNone/>
            </a:pPr>
            <a:r>
              <a:rPr lang="x-none" dirty="0"/>
              <a:t>Программа и правила тренинга</a:t>
            </a:r>
            <a:endParaRPr lang="en-US" dirty="0"/>
          </a:p>
        </p:txBody>
      </p:sp>
      <p:pic>
        <p:nvPicPr>
          <p:cNvPr id="302" name="Google Shape;302;p6"/>
          <p:cNvPicPr preferRelativeResize="0"/>
          <p:nvPr/>
        </p:nvPicPr>
        <p:blipFill rotWithShape="1">
          <a:blip r:embed="rId3" cstate="email">
            <a:extLst>
              <a:ext uri="{28A0092B-C50C-407E-A947-70E740481C1C}">
                <a14:useLocalDpi xmlns:a14="http://schemas.microsoft.com/office/drawing/2010/main"/>
              </a:ext>
            </a:extLst>
          </a:blip>
          <a:srcRect/>
          <a:stretch/>
        </p:blipFill>
        <p:spPr>
          <a:xfrm>
            <a:off x="8321041" y="718458"/>
            <a:ext cx="3695372" cy="517278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60"/>
          <p:cNvSpPr/>
          <p:nvPr/>
        </p:nvSpPr>
        <p:spPr>
          <a:xfrm>
            <a:off x="181107" y="163842"/>
            <a:ext cx="2242052" cy="594360"/>
          </a:xfrm>
          <a:prstGeom prst="rect">
            <a:avLst/>
          </a:prstGeom>
          <a:solidFill>
            <a:srgbClr val="E1EFD8"/>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r>
              <a:rPr lang="x-none" sz="1000" b="1" dirty="0">
                <a:solidFill>
                  <a:schemeClr val="dk1"/>
                </a:solidFill>
                <a:latin typeface="+mn-lt"/>
                <a:ea typeface="Calibri"/>
                <a:cs typeface="Calibri"/>
                <a:sym typeface="Calibri"/>
              </a:rPr>
              <a:t>Шаг</a:t>
            </a:r>
            <a:r>
              <a:rPr lang="en-US" sz="1000" b="1" dirty="0">
                <a:solidFill>
                  <a:schemeClr val="dk1"/>
                </a:solidFill>
                <a:latin typeface="+mn-lt"/>
                <a:ea typeface="Calibri"/>
                <a:cs typeface="Calibri"/>
                <a:sym typeface="Calibri"/>
              </a:rPr>
              <a:t> 1. </a:t>
            </a:r>
            <a:r>
              <a:rPr lang="ru-RU" sz="1000" dirty="0">
                <a:solidFill>
                  <a:schemeClr val="tx1">
                    <a:lumMod val="75000"/>
                    <a:lumOff val="25000"/>
                  </a:schemeClr>
                </a:solidFill>
              </a:rPr>
              <a:t>Ознакомление клиента с концепцией индексного тестирования </a:t>
            </a:r>
          </a:p>
        </p:txBody>
      </p:sp>
      <p:sp>
        <p:nvSpPr>
          <p:cNvPr id="942" name="Google Shape;942;p60"/>
          <p:cNvSpPr/>
          <p:nvPr/>
        </p:nvSpPr>
        <p:spPr>
          <a:xfrm>
            <a:off x="181107" y="1475416"/>
            <a:ext cx="2242052" cy="594360"/>
          </a:xfrm>
          <a:prstGeom prst="rect">
            <a:avLst/>
          </a:prstGeom>
          <a:solidFill>
            <a:srgbClr val="F4B08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x-none" sz="1000" b="1" dirty="0">
                <a:solidFill>
                  <a:schemeClr val="dk1"/>
                </a:solidFill>
                <a:latin typeface="+mn-lt"/>
                <a:ea typeface="Calibri"/>
                <a:cs typeface="Calibri"/>
                <a:sym typeface="Calibri"/>
              </a:rPr>
              <a:t>Шаг</a:t>
            </a:r>
            <a:r>
              <a:rPr lang="en-US" sz="1000" b="1" dirty="0">
                <a:solidFill>
                  <a:schemeClr val="dk1"/>
                </a:solidFill>
                <a:latin typeface="+mn-lt"/>
                <a:ea typeface="Calibri"/>
                <a:cs typeface="Calibri"/>
                <a:sym typeface="Calibri"/>
              </a:rPr>
              <a:t> 3. </a:t>
            </a:r>
            <a:r>
              <a:rPr lang="x-none" sz="1000" dirty="0">
                <a:solidFill>
                  <a:schemeClr val="dk1"/>
                </a:solidFill>
                <a:latin typeface="+mn-lt"/>
                <a:ea typeface="Calibri"/>
                <a:cs typeface="Calibri"/>
                <a:sym typeface="Calibri"/>
              </a:rPr>
              <a:t>Получение информированного согласия на сбор данных о партнерах/детях</a:t>
            </a:r>
            <a:endParaRPr sz="1000" dirty="0">
              <a:solidFill>
                <a:schemeClr val="dk1"/>
              </a:solidFill>
              <a:latin typeface="+mn-lt"/>
              <a:ea typeface="Calibri"/>
              <a:cs typeface="Calibri"/>
              <a:sym typeface="Calibri"/>
            </a:endParaRPr>
          </a:p>
        </p:txBody>
      </p:sp>
      <p:sp>
        <p:nvSpPr>
          <p:cNvPr id="943" name="Google Shape;943;p60"/>
          <p:cNvSpPr/>
          <p:nvPr/>
        </p:nvSpPr>
        <p:spPr>
          <a:xfrm>
            <a:off x="181107" y="2131203"/>
            <a:ext cx="2242052" cy="594360"/>
          </a:xfrm>
          <a:prstGeom prst="rect">
            <a:avLst/>
          </a:prstGeom>
          <a:solidFill>
            <a:srgbClr val="FFF2CC"/>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x-none" sz="1000" b="1" dirty="0">
                <a:solidFill>
                  <a:schemeClr val="dk1"/>
                </a:solidFill>
                <a:latin typeface="+mn-lt"/>
                <a:ea typeface="Calibri"/>
                <a:cs typeface="Calibri"/>
                <a:sym typeface="Calibri"/>
              </a:rPr>
              <a:t>Шаг</a:t>
            </a:r>
            <a:r>
              <a:rPr lang="en-US" sz="1000" b="1" dirty="0">
                <a:solidFill>
                  <a:schemeClr val="dk1"/>
                </a:solidFill>
                <a:latin typeface="+mn-lt"/>
                <a:ea typeface="Calibri"/>
                <a:cs typeface="Calibri"/>
                <a:sym typeface="Calibri"/>
              </a:rPr>
              <a:t> 4. </a:t>
            </a:r>
            <a:r>
              <a:rPr lang="x-none" sz="1000" dirty="0">
                <a:solidFill>
                  <a:schemeClr val="dk1"/>
                </a:solidFill>
                <a:latin typeface="+mn-lt"/>
                <a:ea typeface="Calibri"/>
                <a:cs typeface="Calibri"/>
                <a:sym typeface="Calibri"/>
              </a:rPr>
              <a:t>Составление списка сексуальных и инъекционных партнеров и биологических детей</a:t>
            </a:r>
            <a:endParaRPr sz="1000" dirty="0">
              <a:solidFill>
                <a:schemeClr val="dk1"/>
              </a:solidFill>
              <a:latin typeface="+mn-lt"/>
              <a:ea typeface="Calibri"/>
              <a:cs typeface="Calibri"/>
              <a:sym typeface="Calibri"/>
            </a:endParaRPr>
          </a:p>
        </p:txBody>
      </p:sp>
      <p:sp>
        <p:nvSpPr>
          <p:cNvPr id="944" name="Google Shape;944;p60"/>
          <p:cNvSpPr/>
          <p:nvPr/>
        </p:nvSpPr>
        <p:spPr>
          <a:xfrm>
            <a:off x="181107" y="2786990"/>
            <a:ext cx="2242052" cy="594360"/>
          </a:xfrm>
          <a:prstGeom prst="rect">
            <a:avLst/>
          </a:prstGeom>
          <a:solidFill>
            <a:srgbClr val="FBE4D4"/>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x-none" sz="1000" b="1" dirty="0">
                <a:solidFill>
                  <a:schemeClr val="dk1"/>
                </a:solidFill>
                <a:latin typeface="+mn-lt"/>
                <a:ea typeface="Calibri"/>
                <a:cs typeface="Calibri"/>
                <a:sym typeface="Calibri"/>
              </a:rPr>
              <a:t>Шаг</a:t>
            </a:r>
            <a:r>
              <a:rPr lang="en-US" sz="1000" b="1" dirty="0">
                <a:solidFill>
                  <a:schemeClr val="dk1"/>
                </a:solidFill>
                <a:latin typeface="+mn-lt"/>
                <a:ea typeface="Calibri"/>
                <a:cs typeface="Calibri"/>
                <a:sym typeface="Calibri"/>
              </a:rPr>
              <a:t> 5.</a:t>
            </a:r>
            <a:r>
              <a:rPr lang="en-US" sz="1000" dirty="0">
                <a:solidFill>
                  <a:schemeClr val="dk1"/>
                </a:solidFill>
                <a:latin typeface="+mn-lt"/>
                <a:ea typeface="Calibri"/>
                <a:cs typeface="Calibri"/>
                <a:sym typeface="Calibri"/>
              </a:rPr>
              <a:t> </a:t>
            </a:r>
            <a:r>
              <a:rPr lang="x-none" sz="1000" dirty="0">
                <a:solidFill>
                  <a:schemeClr val="dk1"/>
                </a:solidFill>
                <a:latin typeface="+mn-lt"/>
                <a:ea typeface="Calibri"/>
                <a:cs typeface="Calibri"/>
                <a:sym typeface="Calibri"/>
              </a:rPr>
              <a:t>проведение оценки риска насилия со стороны интимного партнера (для каждого из перечисленных контактов)</a:t>
            </a:r>
            <a:endParaRPr sz="1000" dirty="0">
              <a:solidFill>
                <a:schemeClr val="dk1"/>
              </a:solidFill>
              <a:latin typeface="+mn-lt"/>
              <a:ea typeface="Calibri"/>
              <a:cs typeface="Calibri"/>
              <a:sym typeface="Calibri"/>
            </a:endParaRPr>
          </a:p>
        </p:txBody>
      </p:sp>
      <p:sp>
        <p:nvSpPr>
          <p:cNvPr id="945" name="Google Shape;945;p60"/>
          <p:cNvSpPr/>
          <p:nvPr/>
        </p:nvSpPr>
        <p:spPr>
          <a:xfrm>
            <a:off x="181107" y="3442777"/>
            <a:ext cx="2242052" cy="594360"/>
          </a:xfrm>
          <a:prstGeom prst="rect">
            <a:avLst/>
          </a:prstGeom>
          <a:solidFill>
            <a:srgbClr val="A8D08C"/>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x-none" sz="1000" b="1" dirty="0">
                <a:solidFill>
                  <a:schemeClr val="dk1"/>
                </a:solidFill>
                <a:latin typeface="+mn-lt"/>
                <a:ea typeface="Calibri"/>
                <a:cs typeface="Calibri"/>
                <a:sym typeface="Calibri"/>
              </a:rPr>
              <a:t>Шаг</a:t>
            </a:r>
            <a:r>
              <a:rPr lang="en-US" sz="1000" b="1" dirty="0">
                <a:solidFill>
                  <a:schemeClr val="dk1"/>
                </a:solidFill>
                <a:latin typeface="+mn-lt"/>
                <a:ea typeface="Calibri"/>
                <a:cs typeface="Calibri"/>
                <a:sym typeface="Calibri"/>
              </a:rPr>
              <a:t> 6.</a:t>
            </a:r>
            <a:r>
              <a:rPr lang="en-US" sz="1000" dirty="0">
                <a:solidFill>
                  <a:schemeClr val="dk1"/>
                </a:solidFill>
                <a:latin typeface="+mn-lt"/>
                <a:ea typeface="Calibri"/>
                <a:cs typeface="Calibri"/>
                <a:sym typeface="Calibri"/>
              </a:rPr>
              <a:t> </a:t>
            </a:r>
            <a:r>
              <a:rPr lang="x-none" sz="1000" dirty="0">
                <a:solidFill>
                  <a:schemeClr val="dk1"/>
                </a:solidFill>
                <a:latin typeface="+mn-lt"/>
                <a:ea typeface="Calibri"/>
                <a:cs typeface="Calibri"/>
                <a:sym typeface="Calibri"/>
              </a:rPr>
              <a:t>Определение метода привлечения для каждого из партнеров/ детей</a:t>
            </a:r>
            <a:endParaRPr sz="1000" dirty="0">
              <a:solidFill>
                <a:schemeClr val="dk1"/>
              </a:solidFill>
              <a:latin typeface="+mn-lt"/>
              <a:ea typeface="Calibri"/>
              <a:cs typeface="Calibri"/>
              <a:sym typeface="Calibri"/>
            </a:endParaRPr>
          </a:p>
        </p:txBody>
      </p:sp>
      <p:sp>
        <p:nvSpPr>
          <p:cNvPr id="946" name="Google Shape;946;p60"/>
          <p:cNvSpPr/>
          <p:nvPr/>
        </p:nvSpPr>
        <p:spPr>
          <a:xfrm>
            <a:off x="181107" y="4098564"/>
            <a:ext cx="2242052" cy="594360"/>
          </a:xfrm>
          <a:prstGeom prst="rect">
            <a:avLst/>
          </a:prstGeom>
          <a:solidFill>
            <a:srgbClr val="9CC2E5"/>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x-none" sz="1000" b="1" dirty="0">
                <a:solidFill>
                  <a:schemeClr val="dk1"/>
                </a:solidFill>
                <a:latin typeface="+mn-lt"/>
                <a:ea typeface="Calibri"/>
                <a:cs typeface="Calibri"/>
                <a:sym typeface="Calibri"/>
              </a:rPr>
              <a:t>Шаг</a:t>
            </a:r>
            <a:r>
              <a:rPr lang="en-US" sz="1000" b="1" dirty="0">
                <a:solidFill>
                  <a:schemeClr val="dk1"/>
                </a:solidFill>
                <a:latin typeface="+mn-lt"/>
                <a:ea typeface="Calibri"/>
                <a:cs typeface="Calibri"/>
                <a:sym typeface="Calibri"/>
              </a:rPr>
              <a:t> 7.</a:t>
            </a:r>
            <a:r>
              <a:rPr lang="en-US" sz="1000" dirty="0">
                <a:solidFill>
                  <a:schemeClr val="dk1"/>
                </a:solidFill>
                <a:latin typeface="+mn-lt"/>
                <a:ea typeface="Calibri"/>
                <a:cs typeface="Calibri"/>
                <a:sym typeface="Calibri"/>
              </a:rPr>
              <a:t> </a:t>
            </a:r>
            <a:r>
              <a:rPr lang="x-none" sz="1000" dirty="0">
                <a:solidFill>
                  <a:schemeClr val="dk1"/>
                </a:solidFill>
                <a:latin typeface="+mn-lt"/>
                <a:ea typeface="Calibri"/>
                <a:cs typeface="Calibri"/>
                <a:sym typeface="Calibri"/>
              </a:rPr>
              <a:t>Установление контакта со всеми назваными партнерами и биологическими детьми</a:t>
            </a:r>
            <a:endParaRPr sz="1000" dirty="0">
              <a:solidFill>
                <a:schemeClr val="dk1"/>
              </a:solidFill>
              <a:latin typeface="+mn-lt"/>
              <a:ea typeface="Calibri"/>
              <a:cs typeface="Calibri"/>
              <a:sym typeface="Calibri"/>
            </a:endParaRPr>
          </a:p>
        </p:txBody>
      </p:sp>
      <p:sp>
        <p:nvSpPr>
          <p:cNvPr id="947" name="Google Shape;947;p60"/>
          <p:cNvSpPr/>
          <p:nvPr/>
        </p:nvSpPr>
        <p:spPr>
          <a:xfrm>
            <a:off x="181106" y="4754351"/>
            <a:ext cx="2242053" cy="594360"/>
          </a:xfrm>
          <a:prstGeom prst="rect">
            <a:avLst/>
          </a:prstGeom>
          <a:solidFill>
            <a:srgbClr val="FFD96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x-none" sz="1000" b="1" dirty="0">
                <a:solidFill>
                  <a:schemeClr val="dk1"/>
                </a:solidFill>
                <a:latin typeface="+mn-lt"/>
                <a:ea typeface="Calibri"/>
                <a:cs typeface="Calibri"/>
                <a:sym typeface="Calibri"/>
              </a:rPr>
              <a:t>Шаг</a:t>
            </a:r>
            <a:r>
              <a:rPr lang="en-US" sz="1000" b="1" dirty="0">
                <a:solidFill>
                  <a:schemeClr val="dk1"/>
                </a:solidFill>
                <a:latin typeface="+mn-lt"/>
                <a:ea typeface="Calibri"/>
                <a:cs typeface="Calibri"/>
                <a:sym typeface="Calibri"/>
              </a:rPr>
              <a:t> 8.</a:t>
            </a:r>
            <a:r>
              <a:rPr lang="en-US" sz="1000" dirty="0">
                <a:solidFill>
                  <a:schemeClr val="dk1"/>
                </a:solidFill>
                <a:latin typeface="+mn-lt"/>
                <a:ea typeface="Calibri"/>
                <a:cs typeface="Calibri"/>
                <a:sym typeface="Calibri"/>
              </a:rPr>
              <a:t> </a:t>
            </a:r>
            <a:r>
              <a:rPr lang="x-none" sz="1000" dirty="0">
                <a:solidFill>
                  <a:schemeClr val="dk1"/>
                </a:solidFill>
                <a:latin typeface="+mn-lt"/>
                <a:ea typeface="Calibri"/>
                <a:cs typeface="Calibri"/>
                <a:sym typeface="Calibri"/>
              </a:rPr>
              <a:t>Фиксируйте результаты работы по привлечению партнеров к тестированию на ВИЧ</a:t>
            </a:r>
            <a:endParaRPr sz="1000" dirty="0">
              <a:solidFill>
                <a:schemeClr val="dk1"/>
              </a:solidFill>
              <a:latin typeface="+mn-lt"/>
              <a:ea typeface="Calibri"/>
              <a:cs typeface="Calibri"/>
              <a:sym typeface="Calibri"/>
            </a:endParaRPr>
          </a:p>
        </p:txBody>
      </p:sp>
      <p:sp>
        <p:nvSpPr>
          <p:cNvPr id="948" name="Google Shape;948;p60"/>
          <p:cNvSpPr/>
          <p:nvPr/>
        </p:nvSpPr>
        <p:spPr>
          <a:xfrm>
            <a:off x="4937010" y="335955"/>
            <a:ext cx="4100122" cy="447490"/>
          </a:xfrm>
          <a:prstGeom prst="rect">
            <a:avLst/>
          </a:prstGeom>
          <a:solidFill>
            <a:srgbClr val="E1EFD8"/>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x-none" sz="1000">
                <a:solidFill>
                  <a:schemeClr val="dk1"/>
                </a:solidFill>
                <a:latin typeface="+mn-lt"/>
                <a:ea typeface="Calibri"/>
                <a:cs typeface="Calibri"/>
                <a:sym typeface="Calibri"/>
              </a:rPr>
              <a:t>Используйте </a:t>
            </a:r>
            <a:r>
              <a:rPr lang="ru-RU" sz="1000" b="1" i="1" dirty="0">
                <a:solidFill>
                  <a:schemeClr val="dk1"/>
                </a:solidFill>
                <a:latin typeface="+mn-lt"/>
                <a:ea typeface="Calibri"/>
                <a:cs typeface="Calibri"/>
                <a:sym typeface="Calibri"/>
              </a:rPr>
              <a:t>с</a:t>
            </a:r>
            <a:r>
              <a:rPr lang="x-none" sz="1000">
                <a:solidFill>
                  <a:schemeClr val="dk1"/>
                </a:solidFill>
                <a:latin typeface="+mn-lt"/>
                <a:ea typeface="Calibri"/>
                <a:cs typeface="Calibri"/>
                <a:sym typeface="Calibri"/>
              </a:rPr>
              <a:t>ценарий </a:t>
            </a:r>
            <a:r>
              <a:rPr lang="x-none" sz="1000" dirty="0">
                <a:solidFill>
                  <a:schemeClr val="dk1"/>
                </a:solidFill>
                <a:latin typeface="+mn-lt"/>
                <a:ea typeface="Calibri"/>
                <a:cs typeface="Calibri"/>
                <a:sym typeface="Calibri"/>
              </a:rPr>
              <a:t>разговора </a:t>
            </a:r>
            <a:r>
              <a:rPr lang="x-none" sz="1000">
                <a:solidFill>
                  <a:schemeClr val="dk1"/>
                </a:solidFill>
                <a:latin typeface="+mn-lt"/>
                <a:ea typeface="Calibri"/>
                <a:cs typeface="Calibri"/>
                <a:sym typeface="Calibri"/>
              </a:rPr>
              <a:t>об </a:t>
            </a:r>
            <a:r>
              <a:rPr lang="ru-RU" sz="1000" b="1" i="1" dirty="0">
                <a:solidFill>
                  <a:schemeClr val="dk1"/>
                </a:solidFill>
                <a:latin typeface="+mn-lt"/>
                <a:ea typeface="Calibri"/>
                <a:cs typeface="Calibri"/>
                <a:sym typeface="Calibri"/>
              </a:rPr>
              <a:t>и</a:t>
            </a:r>
            <a:r>
              <a:rPr lang="x-none" sz="1000">
                <a:solidFill>
                  <a:schemeClr val="dk1"/>
                </a:solidFill>
                <a:latin typeface="+mn-lt"/>
                <a:ea typeface="Calibri"/>
                <a:cs typeface="Calibri"/>
                <a:sym typeface="Calibri"/>
              </a:rPr>
              <a:t>ндексном </a:t>
            </a:r>
            <a:r>
              <a:rPr lang="x-none" sz="1000" dirty="0">
                <a:solidFill>
                  <a:schemeClr val="dk1"/>
                </a:solidFill>
                <a:latin typeface="+mn-lt"/>
                <a:ea typeface="Calibri"/>
                <a:cs typeface="Calibri"/>
                <a:sym typeface="Calibri"/>
              </a:rPr>
              <a:t>тестировании </a:t>
            </a:r>
            <a:r>
              <a:rPr lang="x-none" sz="1000">
                <a:solidFill>
                  <a:schemeClr val="dk1"/>
                </a:solidFill>
                <a:latin typeface="+mn-lt"/>
                <a:ea typeface="Calibri"/>
                <a:cs typeface="Calibri"/>
                <a:sym typeface="Calibri"/>
              </a:rPr>
              <a:t>для ознакомления</a:t>
            </a:r>
            <a:r>
              <a:rPr lang="ru-RU" sz="1000" dirty="0">
                <a:solidFill>
                  <a:schemeClr val="dk1"/>
                </a:solidFill>
                <a:latin typeface="+mn-lt"/>
                <a:ea typeface="Calibri"/>
                <a:cs typeface="Calibri"/>
                <a:sym typeface="Calibri"/>
              </a:rPr>
              <a:t> </a:t>
            </a:r>
            <a:r>
              <a:rPr lang="x-none" sz="1000">
                <a:solidFill>
                  <a:schemeClr val="dk1"/>
                </a:solidFill>
                <a:latin typeface="+mn-lt"/>
                <a:ea typeface="Calibri"/>
                <a:cs typeface="Calibri"/>
                <a:sym typeface="Calibri"/>
              </a:rPr>
              <a:t>клиента с</a:t>
            </a:r>
            <a:r>
              <a:rPr lang="x-none" sz="1000" b="1" i="1">
                <a:solidFill>
                  <a:schemeClr val="dk1"/>
                </a:solidFill>
                <a:latin typeface="+mn-lt"/>
                <a:ea typeface="Calibri"/>
                <a:cs typeface="Calibri"/>
                <a:sym typeface="Calibri"/>
              </a:rPr>
              <a:t> </a:t>
            </a:r>
            <a:r>
              <a:rPr lang="ru-RU" sz="1000" b="1" i="1" dirty="0">
                <a:solidFill>
                  <a:schemeClr val="dk1"/>
                </a:solidFill>
                <a:latin typeface="+mn-lt"/>
                <a:ea typeface="Calibri"/>
                <a:cs typeface="Calibri"/>
                <a:sym typeface="Calibri"/>
              </a:rPr>
              <a:t>этим </a:t>
            </a:r>
            <a:r>
              <a:rPr lang="x-none" sz="1000">
                <a:solidFill>
                  <a:schemeClr val="dk1"/>
                </a:solidFill>
                <a:latin typeface="+mn-lt"/>
                <a:ea typeface="Calibri"/>
                <a:cs typeface="Calibri"/>
                <a:sym typeface="Calibri"/>
              </a:rPr>
              <a:t>процессом и </a:t>
            </a:r>
            <a:r>
              <a:rPr lang="x-none" sz="1000" dirty="0">
                <a:solidFill>
                  <a:schemeClr val="dk1"/>
                </a:solidFill>
                <a:latin typeface="+mn-lt"/>
                <a:ea typeface="Calibri"/>
                <a:cs typeface="Calibri"/>
                <a:sym typeface="Calibri"/>
              </a:rPr>
              <a:t>заполните </a:t>
            </a:r>
            <a:r>
              <a:rPr lang="x-none" sz="1000" b="1" dirty="0">
                <a:solidFill>
                  <a:schemeClr val="dk1"/>
                </a:solidFill>
                <a:latin typeface="+mn-lt"/>
                <a:ea typeface="Calibri"/>
                <a:cs typeface="Calibri"/>
                <a:sym typeface="Calibri"/>
              </a:rPr>
              <a:t>Форму информации </a:t>
            </a:r>
            <a:r>
              <a:rPr lang="x-none" sz="1000" b="1">
                <a:solidFill>
                  <a:schemeClr val="dk1"/>
                </a:solidFill>
                <a:latin typeface="+mn-lt"/>
                <a:ea typeface="Calibri"/>
                <a:cs typeface="Calibri"/>
                <a:sym typeface="Calibri"/>
              </a:rPr>
              <a:t>о </a:t>
            </a:r>
            <a:r>
              <a:rPr lang="ru-RU" sz="1000" i="1" dirty="0">
                <a:solidFill>
                  <a:schemeClr val="dk1"/>
                </a:solidFill>
                <a:latin typeface="+mn-lt"/>
                <a:ea typeface="Calibri"/>
                <a:cs typeface="Calibri"/>
                <a:sym typeface="Calibri"/>
              </a:rPr>
              <a:t>к</a:t>
            </a:r>
            <a:r>
              <a:rPr lang="x-none" sz="1000" b="1">
                <a:solidFill>
                  <a:schemeClr val="dk1"/>
                </a:solidFill>
                <a:latin typeface="+mn-lt"/>
                <a:ea typeface="Calibri"/>
                <a:cs typeface="Calibri"/>
                <a:sym typeface="Calibri"/>
              </a:rPr>
              <a:t>лиенте</a:t>
            </a:r>
            <a:endParaRPr sz="1000" b="1" dirty="0">
              <a:solidFill>
                <a:schemeClr val="dk1"/>
              </a:solidFill>
              <a:latin typeface="+mn-lt"/>
              <a:ea typeface="Calibri"/>
              <a:cs typeface="Calibri"/>
              <a:sym typeface="Calibri"/>
            </a:endParaRPr>
          </a:p>
        </p:txBody>
      </p:sp>
      <p:sp>
        <p:nvSpPr>
          <p:cNvPr id="949" name="Google Shape;949;p60"/>
          <p:cNvSpPr/>
          <p:nvPr/>
        </p:nvSpPr>
        <p:spPr>
          <a:xfrm>
            <a:off x="4937010" y="1707275"/>
            <a:ext cx="4100123" cy="635074"/>
          </a:xfrm>
          <a:prstGeom prst="rect">
            <a:avLst/>
          </a:prstGeom>
          <a:solidFill>
            <a:srgbClr val="F4B08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x-none" sz="1000" dirty="0">
                <a:solidFill>
                  <a:schemeClr val="dk1"/>
                </a:solidFill>
                <a:latin typeface="+mn-lt"/>
                <a:ea typeface="Calibri"/>
                <a:cs typeface="Calibri"/>
                <a:sym typeface="Calibri"/>
              </a:rPr>
              <a:t>Используйте </a:t>
            </a:r>
            <a:r>
              <a:rPr lang="x-none" sz="1000" b="1" dirty="0">
                <a:solidFill>
                  <a:schemeClr val="dk1"/>
                </a:solidFill>
                <a:latin typeface="+mn-lt"/>
                <a:ea typeface="Calibri"/>
                <a:cs typeface="Calibri"/>
                <a:sym typeface="Calibri"/>
              </a:rPr>
              <a:t>Форму сбора данных о партнерах </a:t>
            </a:r>
            <a:r>
              <a:rPr lang="x-none" sz="1000" dirty="0">
                <a:solidFill>
                  <a:schemeClr val="dk1"/>
                </a:solidFill>
                <a:latin typeface="+mn-lt"/>
                <a:ea typeface="Calibri"/>
                <a:cs typeface="Calibri"/>
                <a:sym typeface="Calibri"/>
              </a:rPr>
              <a:t>для записи имен и контактной информации </a:t>
            </a:r>
            <a:r>
              <a:rPr lang="x-none" sz="1000">
                <a:solidFill>
                  <a:schemeClr val="dk1"/>
                </a:solidFill>
                <a:latin typeface="+mn-lt"/>
                <a:ea typeface="Calibri"/>
                <a:cs typeface="Calibri"/>
                <a:sym typeface="Calibri"/>
              </a:rPr>
              <a:t>партнеров индекс</a:t>
            </a:r>
            <a:r>
              <a:rPr lang="ru-RU" sz="1000" b="1" i="1" dirty="0">
                <a:solidFill>
                  <a:schemeClr val="dk1"/>
                </a:solidFill>
                <a:latin typeface="+mn-lt"/>
                <a:ea typeface="Calibri"/>
                <a:cs typeface="Calibri"/>
                <a:sym typeface="Calibri"/>
              </a:rPr>
              <a:t>-</a:t>
            </a:r>
            <a:r>
              <a:rPr lang="x-none" sz="1000">
                <a:solidFill>
                  <a:schemeClr val="dk1"/>
                </a:solidFill>
                <a:latin typeface="+mn-lt"/>
                <a:ea typeface="Calibri"/>
                <a:cs typeface="Calibri"/>
                <a:sym typeface="Calibri"/>
              </a:rPr>
              <a:t>клиента</a:t>
            </a:r>
            <a:endParaRPr sz="1000" b="1" dirty="0">
              <a:solidFill>
                <a:schemeClr val="dk1"/>
              </a:solidFill>
              <a:latin typeface="+mn-lt"/>
              <a:ea typeface="Calibri"/>
              <a:cs typeface="Calibri"/>
              <a:sym typeface="Calibri"/>
            </a:endParaRPr>
          </a:p>
        </p:txBody>
      </p:sp>
      <p:sp>
        <p:nvSpPr>
          <p:cNvPr id="950" name="Google Shape;950;p60"/>
          <p:cNvSpPr/>
          <p:nvPr/>
        </p:nvSpPr>
        <p:spPr>
          <a:xfrm>
            <a:off x="4937010" y="2544836"/>
            <a:ext cx="4100123" cy="746793"/>
          </a:xfrm>
          <a:prstGeom prst="rect">
            <a:avLst/>
          </a:prstGeom>
          <a:solidFill>
            <a:srgbClr val="FFF2CC"/>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r>
              <a:rPr lang="ru-RU" sz="1000" dirty="0"/>
              <a:t>Оцените </a:t>
            </a:r>
            <a:r>
              <a:rPr lang="x-none" sz="1000" dirty="0"/>
              <a:t>риск насилия </a:t>
            </a:r>
            <a:r>
              <a:rPr lang="ru-RU" sz="1000" dirty="0"/>
              <a:t>со стороны интимного партнера (IPV) и используйте </a:t>
            </a:r>
            <a:r>
              <a:rPr lang="x-none" sz="1000" b="1" dirty="0"/>
              <a:t>Форму информации о партнере</a:t>
            </a:r>
            <a:r>
              <a:rPr lang="ru-RU" sz="1000" dirty="0"/>
              <a:t>, чтобы задокументировать результаты </a:t>
            </a:r>
            <a:r>
              <a:rPr lang="x-none" sz="1000" dirty="0"/>
              <a:t>скрининга</a:t>
            </a:r>
            <a:r>
              <a:rPr lang="ru-RU" sz="1000" dirty="0"/>
              <a:t> на насилие. Соответствующим образом реагируйте на сообщения о насилии.</a:t>
            </a:r>
            <a:endParaRPr lang="x-none" sz="800" dirty="0">
              <a:effectLst/>
              <a:latin typeface="Calibri" panose="020F0502020204030204" pitchFamily="34" charset="0"/>
              <a:ea typeface="DengXian" panose="02010600030101010101" pitchFamily="2" charset="-122"/>
              <a:cs typeface="Arial" panose="020B0604020202020204" pitchFamily="34" charset="0"/>
            </a:endParaRPr>
          </a:p>
          <a:p>
            <a:pPr marL="0" marR="0" lvl="0" indent="0" algn="ctr" rtl="0">
              <a:spcBef>
                <a:spcPts val="0"/>
              </a:spcBef>
              <a:spcAft>
                <a:spcPts val="0"/>
              </a:spcAft>
              <a:buNone/>
            </a:pPr>
            <a:endParaRPr sz="1000" dirty="0">
              <a:solidFill>
                <a:schemeClr val="dk1"/>
              </a:solidFill>
              <a:latin typeface="+mn-lt"/>
              <a:ea typeface="Calibri"/>
              <a:cs typeface="Calibri"/>
              <a:sym typeface="Calibri"/>
            </a:endParaRPr>
          </a:p>
        </p:txBody>
      </p:sp>
      <p:sp>
        <p:nvSpPr>
          <p:cNvPr id="951" name="Google Shape;951;p60"/>
          <p:cNvSpPr/>
          <p:nvPr/>
        </p:nvSpPr>
        <p:spPr>
          <a:xfrm>
            <a:off x="9341229" y="2098250"/>
            <a:ext cx="2564915" cy="1193379"/>
          </a:xfrm>
          <a:prstGeom prst="rect">
            <a:avLst/>
          </a:prstGeom>
          <a:solidFill>
            <a:srgbClr val="FFF2CC"/>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x-none" sz="1000" dirty="0"/>
              <a:t>Незамедлительно</a:t>
            </a:r>
            <a:r>
              <a:rPr lang="ru-RU" sz="1000" dirty="0"/>
              <a:t> предоставьте </a:t>
            </a:r>
            <a:r>
              <a:rPr lang="x-none" sz="1000" dirty="0"/>
              <a:t>«первую помощь» человеку, пережившему насилие</a:t>
            </a:r>
            <a:r>
              <a:rPr lang="ru-RU" sz="1000" dirty="0"/>
              <a:t>, включая направление </a:t>
            </a:r>
            <a:r>
              <a:rPr lang="x-none" sz="1000" dirty="0"/>
              <a:t>на услуги по насилию</a:t>
            </a:r>
            <a:r>
              <a:rPr lang="ru-RU" sz="1000" dirty="0"/>
              <a:t>, если это необходимо / доступно. </a:t>
            </a:r>
            <a:r>
              <a:rPr lang="x-none" sz="1000" dirty="0"/>
              <a:t>определите с клиентом</a:t>
            </a:r>
            <a:r>
              <a:rPr lang="x-none" sz="1000"/>
              <a:t>, </a:t>
            </a:r>
            <a:r>
              <a:rPr lang="x-none" sz="1000" b="1" i="1"/>
              <a:t>мо</a:t>
            </a:r>
            <a:r>
              <a:rPr lang="ru-RU" sz="1000" b="1" i="1" dirty="0" err="1"/>
              <a:t>жет</a:t>
            </a:r>
            <a:r>
              <a:rPr lang="x-none" sz="1000" b="1" i="1"/>
              <a:t> </a:t>
            </a:r>
            <a:r>
              <a:rPr lang="x-none" sz="1000"/>
              <a:t>ли о</a:t>
            </a:r>
            <a:r>
              <a:rPr lang="ru-RU" sz="1000" b="1" i="1" dirty="0"/>
              <a:t>н</a:t>
            </a:r>
            <a:r>
              <a:rPr lang="x-none" sz="1000"/>
              <a:t> </a:t>
            </a:r>
            <a:r>
              <a:rPr lang="x-none" sz="1000" dirty="0"/>
              <a:t>продолжать участие в индексном тестировании.</a:t>
            </a:r>
            <a:endParaRPr sz="1000" dirty="0">
              <a:solidFill>
                <a:schemeClr val="dk1"/>
              </a:solidFill>
              <a:latin typeface="+mn-lt"/>
              <a:ea typeface="Calibri"/>
              <a:cs typeface="Calibri"/>
              <a:sym typeface="Calibri"/>
            </a:endParaRPr>
          </a:p>
        </p:txBody>
      </p:sp>
      <p:sp>
        <p:nvSpPr>
          <p:cNvPr id="952" name="Google Shape;952;p60"/>
          <p:cNvSpPr/>
          <p:nvPr/>
        </p:nvSpPr>
        <p:spPr>
          <a:xfrm>
            <a:off x="2529337" y="3739957"/>
            <a:ext cx="1984606" cy="1193380"/>
          </a:xfrm>
          <a:prstGeom prst="rect">
            <a:avLst/>
          </a:prstGeom>
          <a:solidFill>
            <a:srgbClr val="FBE4D4"/>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spcBef>
                <a:spcPts val="0"/>
              </a:spcBef>
              <a:spcAft>
                <a:spcPts val="0"/>
              </a:spcAft>
              <a:buNone/>
            </a:pPr>
            <a:r>
              <a:rPr lang="ru-RU" sz="1000" b="1" i="1" dirty="0">
                <a:solidFill>
                  <a:schemeClr val="dk1"/>
                </a:solidFill>
                <a:latin typeface="+mn-lt"/>
                <a:ea typeface="Calibri"/>
                <a:cs typeface="Calibri"/>
                <a:sym typeface="Calibri"/>
              </a:rPr>
              <a:t>П</a:t>
            </a:r>
            <a:r>
              <a:rPr lang="x-none" sz="1000" b="1" i="1" dirty="0">
                <a:solidFill>
                  <a:schemeClr val="dk1"/>
                </a:solidFill>
                <a:latin typeface="+mn-lt"/>
                <a:ea typeface="Calibri"/>
                <a:cs typeface="Calibri"/>
                <a:sym typeface="Calibri"/>
              </a:rPr>
              <a:t>ассивное привлечение</a:t>
            </a:r>
            <a:r>
              <a:rPr lang="en-US" sz="1000" b="1" i="1" dirty="0">
                <a:solidFill>
                  <a:schemeClr val="dk1"/>
                </a:solidFill>
                <a:latin typeface="+mn-lt"/>
                <a:ea typeface="Calibri"/>
                <a:cs typeface="Calibri"/>
                <a:sym typeface="Calibri"/>
              </a:rPr>
              <a:t>: </a:t>
            </a:r>
            <a:r>
              <a:rPr lang="ru-RU" sz="1000" b="1" i="1" dirty="0">
                <a:solidFill>
                  <a:schemeClr val="dk1"/>
                </a:solidFill>
                <a:latin typeface="+mn-lt"/>
                <a:ea typeface="Calibri"/>
                <a:cs typeface="Calibri"/>
                <a:sym typeface="Calibri"/>
              </a:rPr>
              <a:t>и</a:t>
            </a:r>
            <a:r>
              <a:rPr lang="x-none" sz="1000" dirty="0">
                <a:solidFill>
                  <a:schemeClr val="dk1"/>
                </a:solidFill>
                <a:latin typeface="+mn-lt"/>
                <a:ea typeface="Calibri"/>
                <a:cs typeface="Calibri"/>
                <a:sym typeface="Calibri"/>
              </a:rPr>
              <a:t>спользуя</a:t>
            </a:r>
            <a:r>
              <a:rPr lang="x-none" sz="1000" b="1" dirty="0">
                <a:solidFill>
                  <a:schemeClr val="dk1"/>
                </a:solidFill>
                <a:latin typeface="+mn-lt"/>
                <a:ea typeface="Calibri"/>
                <a:cs typeface="Calibri"/>
                <a:sym typeface="Calibri"/>
              </a:rPr>
              <a:t> Памятку о раскрытии статуса партнеру</a:t>
            </a:r>
            <a:r>
              <a:rPr lang="ru-RU" sz="1000" b="1" dirty="0">
                <a:solidFill>
                  <a:schemeClr val="dk1"/>
                </a:solidFill>
                <a:latin typeface="+mn-lt"/>
                <a:ea typeface="Calibri"/>
                <a:cs typeface="Calibri"/>
                <a:sym typeface="Calibri"/>
              </a:rPr>
              <a:t>,</a:t>
            </a:r>
            <a:r>
              <a:rPr lang="x-none" sz="1000" b="1" dirty="0">
                <a:solidFill>
                  <a:schemeClr val="dk1"/>
                </a:solidFill>
                <a:latin typeface="+mn-lt"/>
                <a:ea typeface="Calibri"/>
                <a:cs typeface="Calibri"/>
                <a:sym typeface="Calibri"/>
              </a:rPr>
              <a:t> </a:t>
            </a:r>
            <a:r>
              <a:rPr lang="x-none" sz="1000" dirty="0">
                <a:solidFill>
                  <a:schemeClr val="dk1"/>
                </a:solidFill>
                <a:latin typeface="+mn-lt"/>
                <a:ea typeface="Calibri"/>
                <a:cs typeface="Calibri"/>
                <a:sym typeface="Calibri"/>
              </a:rPr>
              <a:t>подготовьте индек</a:t>
            </a:r>
            <a:r>
              <a:rPr lang="x-none" sz="1000" b="1" i="1" dirty="0">
                <a:solidFill>
                  <a:schemeClr val="dk1"/>
                </a:solidFill>
                <a:latin typeface="+mn-lt"/>
                <a:ea typeface="Calibri"/>
                <a:cs typeface="Calibri"/>
                <a:sym typeface="Calibri"/>
              </a:rPr>
              <a:t>с</a:t>
            </a:r>
            <a:r>
              <a:rPr lang="ru-RU" sz="1000" b="1" i="1" dirty="0">
                <a:solidFill>
                  <a:schemeClr val="dk1"/>
                </a:solidFill>
                <a:latin typeface="+mn-lt"/>
                <a:ea typeface="Calibri"/>
                <a:cs typeface="Calibri"/>
                <a:sym typeface="Calibri"/>
              </a:rPr>
              <a:t>-</a:t>
            </a:r>
            <a:r>
              <a:rPr lang="x-none" sz="1000" dirty="0">
                <a:solidFill>
                  <a:schemeClr val="dk1"/>
                </a:solidFill>
                <a:latin typeface="+mn-lt"/>
                <a:ea typeface="Calibri"/>
                <a:cs typeface="Calibri"/>
                <a:sym typeface="Calibri"/>
              </a:rPr>
              <a:t>клиента к беседе с партнером. Выдайте направительный талон </a:t>
            </a:r>
            <a:r>
              <a:rPr lang="ru-RU" sz="1000" b="1" i="1" dirty="0">
                <a:solidFill>
                  <a:schemeClr val="dk1"/>
                </a:solidFill>
                <a:latin typeface="+mn-lt"/>
                <a:ea typeface="Calibri"/>
                <a:cs typeface="Calibri"/>
                <a:sym typeface="Calibri"/>
              </a:rPr>
              <a:t>для</a:t>
            </a:r>
            <a:r>
              <a:rPr lang="ru-RU" sz="1000" dirty="0">
                <a:solidFill>
                  <a:schemeClr val="dk1"/>
                </a:solidFill>
                <a:latin typeface="+mn-lt"/>
                <a:ea typeface="Calibri"/>
                <a:cs typeface="Calibri"/>
                <a:sym typeface="Calibri"/>
              </a:rPr>
              <a:t> </a:t>
            </a:r>
            <a:r>
              <a:rPr lang="x-none" sz="1000" dirty="0">
                <a:solidFill>
                  <a:schemeClr val="dk1"/>
                </a:solidFill>
                <a:latin typeface="+mn-lt"/>
                <a:ea typeface="Calibri"/>
                <a:cs typeface="Calibri"/>
                <a:sym typeface="Calibri"/>
              </a:rPr>
              <a:t>тестировани</a:t>
            </a:r>
            <a:r>
              <a:rPr lang="ru-RU" sz="1000" b="1" i="1" dirty="0">
                <a:solidFill>
                  <a:schemeClr val="dk1"/>
                </a:solidFill>
                <a:latin typeface="+mn-lt"/>
                <a:ea typeface="Calibri"/>
                <a:cs typeface="Calibri"/>
                <a:sym typeface="Calibri"/>
              </a:rPr>
              <a:t>я</a:t>
            </a:r>
            <a:r>
              <a:rPr lang="x-none" sz="1000" dirty="0">
                <a:solidFill>
                  <a:schemeClr val="dk1"/>
                </a:solidFill>
                <a:latin typeface="+mn-lt"/>
                <a:ea typeface="Calibri"/>
                <a:cs typeface="Calibri"/>
                <a:sym typeface="Calibri"/>
              </a:rPr>
              <a:t> на ВИЧ</a:t>
            </a:r>
            <a:r>
              <a:rPr lang="en-US" sz="1000" dirty="0">
                <a:solidFill>
                  <a:schemeClr val="dk1"/>
                </a:solidFill>
                <a:latin typeface="+mn-lt"/>
                <a:ea typeface="Calibri"/>
                <a:cs typeface="Calibri"/>
                <a:sym typeface="Calibri"/>
              </a:rPr>
              <a:t>.</a:t>
            </a:r>
            <a:endParaRPr sz="1000" dirty="0">
              <a:latin typeface="+mn-lt"/>
            </a:endParaRPr>
          </a:p>
        </p:txBody>
      </p:sp>
      <p:sp>
        <p:nvSpPr>
          <p:cNvPr id="953" name="Google Shape;953;p60"/>
          <p:cNvSpPr/>
          <p:nvPr/>
        </p:nvSpPr>
        <p:spPr>
          <a:xfrm>
            <a:off x="7128922" y="3702435"/>
            <a:ext cx="2350508" cy="1193380"/>
          </a:xfrm>
          <a:prstGeom prst="rect">
            <a:avLst/>
          </a:prstGeom>
          <a:solidFill>
            <a:srgbClr val="FBE4D4"/>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spcBef>
                <a:spcPts val="0"/>
              </a:spcBef>
              <a:spcAft>
                <a:spcPts val="0"/>
              </a:spcAft>
              <a:buNone/>
            </a:pPr>
            <a:r>
              <a:rPr lang="x-none" sz="1000" b="1" i="1" dirty="0">
                <a:solidFill>
                  <a:schemeClr val="dk1"/>
                </a:solidFill>
                <a:latin typeface="+mn-lt"/>
                <a:ea typeface="Calibri"/>
                <a:cs typeface="Calibri"/>
                <a:sym typeface="Calibri"/>
              </a:rPr>
              <a:t>Прямой контакт (активное привлечение)</a:t>
            </a:r>
            <a:r>
              <a:rPr lang="en-US" sz="1000" b="1" dirty="0">
                <a:solidFill>
                  <a:schemeClr val="dk1"/>
                </a:solidFill>
                <a:latin typeface="+mn-lt"/>
                <a:ea typeface="Calibri"/>
                <a:cs typeface="Calibri"/>
                <a:sym typeface="Calibri"/>
              </a:rPr>
              <a:t>:</a:t>
            </a:r>
            <a:r>
              <a:rPr lang="x-none" sz="1000" b="1" dirty="0">
                <a:solidFill>
                  <a:schemeClr val="dk1"/>
                </a:solidFill>
                <a:latin typeface="+mn-lt"/>
                <a:ea typeface="Calibri"/>
                <a:cs typeface="Calibri"/>
                <a:sym typeface="Calibri"/>
              </a:rPr>
              <a:t> </a:t>
            </a:r>
            <a:r>
              <a:rPr lang="x-none" sz="1000" dirty="0">
                <a:solidFill>
                  <a:schemeClr val="dk1"/>
                </a:solidFill>
                <a:latin typeface="+mn-lt"/>
                <a:ea typeface="Calibri"/>
                <a:cs typeface="Calibri"/>
                <a:sym typeface="Calibri"/>
              </a:rPr>
              <a:t>используя </a:t>
            </a:r>
            <a:r>
              <a:rPr lang="x-none" sz="1000" b="1" dirty="0">
                <a:solidFill>
                  <a:schemeClr val="dk1"/>
                </a:solidFill>
                <a:latin typeface="+mn-lt"/>
                <a:ea typeface="Calibri"/>
                <a:cs typeface="Calibri"/>
                <a:sym typeface="Calibri"/>
              </a:rPr>
              <a:t>сценарий разговора </a:t>
            </a:r>
            <a:r>
              <a:rPr lang="x-none" sz="1000" b="1">
                <a:solidFill>
                  <a:schemeClr val="dk1"/>
                </a:solidFill>
                <a:latin typeface="+mn-lt"/>
                <a:ea typeface="Calibri"/>
                <a:cs typeface="Calibri"/>
                <a:sym typeface="Calibri"/>
              </a:rPr>
              <a:t>с партнером</a:t>
            </a:r>
            <a:r>
              <a:rPr lang="ru-RU" sz="1000" i="1" dirty="0">
                <a:solidFill>
                  <a:schemeClr val="dk1"/>
                </a:solidFill>
                <a:latin typeface="+mn-lt"/>
                <a:ea typeface="Calibri"/>
                <a:cs typeface="Calibri"/>
                <a:sym typeface="Calibri"/>
              </a:rPr>
              <a:t>,</a:t>
            </a:r>
            <a:r>
              <a:rPr lang="x-none" sz="1000">
                <a:solidFill>
                  <a:schemeClr val="dk1"/>
                </a:solidFill>
                <a:latin typeface="+mn-lt"/>
                <a:ea typeface="Calibri"/>
                <a:cs typeface="Calibri"/>
                <a:sym typeface="Calibri"/>
              </a:rPr>
              <a:t> установите </a:t>
            </a:r>
            <a:r>
              <a:rPr lang="ru-RU" sz="1000" b="1" i="1" dirty="0">
                <a:solidFill>
                  <a:schemeClr val="dk1"/>
                </a:solidFill>
                <a:latin typeface="+mn-lt"/>
                <a:ea typeface="Calibri"/>
                <a:cs typeface="Calibri"/>
                <a:sym typeface="Calibri"/>
              </a:rPr>
              <a:t>с ним </a:t>
            </a:r>
            <a:r>
              <a:rPr lang="x-none" sz="1000">
                <a:solidFill>
                  <a:schemeClr val="dk1"/>
                </a:solidFill>
                <a:latin typeface="+mn-lt"/>
                <a:ea typeface="Calibri"/>
                <a:cs typeface="Calibri"/>
                <a:sym typeface="Calibri"/>
              </a:rPr>
              <a:t>контакт , </a:t>
            </a:r>
            <a:r>
              <a:rPr lang="x-none" sz="1000" dirty="0">
                <a:solidFill>
                  <a:schemeClr val="dk1"/>
                </a:solidFill>
                <a:latin typeface="+mn-lt"/>
                <a:ea typeface="Calibri"/>
                <a:cs typeface="Calibri"/>
                <a:sym typeface="Calibri"/>
              </a:rPr>
              <a:t>информируйте о риске передачи ВИЧ и предложите услуги тестирования на ВИЧ</a:t>
            </a:r>
            <a:r>
              <a:rPr lang="en-US" sz="1000" dirty="0">
                <a:solidFill>
                  <a:schemeClr val="dk1"/>
                </a:solidFill>
                <a:latin typeface="+mn-lt"/>
                <a:ea typeface="Calibri"/>
                <a:cs typeface="Calibri"/>
                <a:sym typeface="Calibri"/>
              </a:rPr>
              <a:t>.</a:t>
            </a:r>
            <a:endParaRPr sz="1000" dirty="0">
              <a:latin typeface="+mn-lt"/>
            </a:endParaRPr>
          </a:p>
        </p:txBody>
      </p:sp>
      <p:sp>
        <p:nvSpPr>
          <p:cNvPr id="954" name="Google Shape;954;p60"/>
          <p:cNvSpPr/>
          <p:nvPr/>
        </p:nvSpPr>
        <p:spPr>
          <a:xfrm>
            <a:off x="4727498" y="3702435"/>
            <a:ext cx="2313527" cy="1193380"/>
          </a:xfrm>
          <a:prstGeom prst="rect">
            <a:avLst/>
          </a:prstGeom>
          <a:solidFill>
            <a:srgbClr val="FBE4D4"/>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spcBef>
                <a:spcPts val="0"/>
              </a:spcBef>
              <a:spcAft>
                <a:spcPts val="0"/>
              </a:spcAft>
              <a:buNone/>
            </a:pPr>
            <a:r>
              <a:rPr lang="x-none" sz="1000" b="1" i="1" dirty="0">
                <a:solidFill>
                  <a:schemeClr val="dk1"/>
                </a:solidFill>
                <a:latin typeface="+mn-lt"/>
                <a:ea typeface="Calibri"/>
                <a:cs typeface="Calibri"/>
                <a:sym typeface="Calibri"/>
              </a:rPr>
              <a:t>Контракт</a:t>
            </a:r>
            <a:r>
              <a:rPr lang="en-US" sz="1000" b="1" dirty="0">
                <a:solidFill>
                  <a:schemeClr val="dk1"/>
                </a:solidFill>
                <a:latin typeface="+mn-lt"/>
                <a:ea typeface="Calibri"/>
                <a:cs typeface="Calibri"/>
                <a:sym typeface="Calibri"/>
              </a:rPr>
              <a:t>: </a:t>
            </a:r>
            <a:r>
              <a:rPr lang="ru-RU" sz="1000" b="1" i="1" dirty="0">
                <a:solidFill>
                  <a:schemeClr val="dk1"/>
                </a:solidFill>
                <a:latin typeface="+mn-lt"/>
                <a:ea typeface="Calibri"/>
                <a:cs typeface="Calibri"/>
                <a:sym typeface="Calibri"/>
              </a:rPr>
              <a:t>и</a:t>
            </a:r>
            <a:r>
              <a:rPr lang="x-none" sz="1000" dirty="0">
                <a:solidFill>
                  <a:schemeClr val="dk1"/>
                </a:solidFill>
                <a:latin typeface="+mn-lt"/>
                <a:ea typeface="Calibri"/>
                <a:cs typeface="Calibri"/>
                <a:sym typeface="Calibri"/>
              </a:rPr>
              <a:t>спользуя</a:t>
            </a:r>
            <a:r>
              <a:rPr lang="x-none" sz="1000" b="1" dirty="0">
                <a:solidFill>
                  <a:schemeClr val="dk1"/>
                </a:solidFill>
                <a:latin typeface="+mn-lt"/>
                <a:ea typeface="Calibri"/>
                <a:cs typeface="Calibri"/>
                <a:sym typeface="Calibri"/>
              </a:rPr>
              <a:t> Памятку о раскрытии статуса партнеру</a:t>
            </a:r>
            <a:r>
              <a:rPr lang="ru-RU" sz="1000" i="1" dirty="0">
                <a:solidFill>
                  <a:schemeClr val="dk1"/>
                </a:solidFill>
                <a:latin typeface="+mn-lt"/>
                <a:ea typeface="Calibri"/>
                <a:cs typeface="Calibri"/>
                <a:sym typeface="Calibri"/>
              </a:rPr>
              <a:t>,</a:t>
            </a:r>
            <a:r>
              <a:rPr lang="x-none" sz="1000" i="1" dirty="0">
                <a:solidFill>
                  <a:schemeClr val="dk1"/>
                </a:solidFill>
                <a:latin typeface="+mn-lt"/>
                <a:ea typeface="Calibri"/>
                <a:cs typeface="Calibri"/>
                <a:sym typeface="Calibri"/>
              </a:rPr>
              <a:t> </a:t>
            </a:r>
            <a:r>
              <a:rPr lang="x-none" sz="1000" dirty="0">
                <a:solidFill>
                  <a:schemeClr val="dk1"/>
                </a:solidFill>
                <a:latin typeface="+mn-lt"/>
                <a:ea typeface="Calibri"/>
                <a:cs typeface="Calibri"/>
                <a:sym typeface="Calibri"/>
              </a:rPr>
              <a:t>подготовьте индекс</a:t>
            </a:r>
            <a:r>
              <a:rPr lang="ru-RU" sz="1000" b="1" i="1" dirty="0">
                <a:solidFill>
                  <a:schemeClr val="dk1"/>
                </a:solidFill>
                <a:latin typeface="+mn-lt"/>
                <a:ea typeface="Calibri"/>
                <a:cs typeface="Calibri"/>
                <a:sym typeface="Calibri"/>
              </a:rPr>
              <a:t>-</a:t>
            </a:r>
            <a:r>
              <a:rPr lang="x-none" sz="1000" dirty="0">
                <a:solidFill>
                  <a:schemeClr val="dk1"/>
                </a:solidFill>
                <a:latin typeface="+mn-lt"/>
                <a:ea typeface="Calibri"/>
                <a:cs typeface="Calibri"/>
                <a:sym typeface="Calibri"/>
              </a:rPr>
              <a:t>клиента к беседе с </a:t>
            </a:r>
            <a:r>
              <a:rPr lang="x-none" sz="1000" dirty="0">
                <a:solidFill>
                  <a:schemeClr val="dk1"/>
                </a:solidFill>
                <a:latin typeface="+mn-lt"/>
                <a:cs typeface="Calibri"/>
                <a:sym typeface="Calibri"/>
              </a:rPr>
              <a:t>партнером. Выдайте направительный талон</a:t>
            </a:r>
            <a:r>
              <a:rPr lang="ru-RU" sz="1000" dirty="0">
                <a:solidFill>
                  <a:schemeClr val="dk1"/>
                </a:solidFill>
                <a:latin typeface="+mn-lt"/>
                <a:cs typeface="Calibri"/>
                <a:sym typeface="Calibri"/>
              </a:rPr>
              <a:t> для </a:t>
            </a:r>
            <a:r>
              <a:rPr lang="x-none" sz="1000" dirty="0">
                <a:solidFill>
                  <a:schemeClr val="dk1"/>
                </a:solidFill>
                <a:latin typeface="+mn-lt"/>
                <a:cs typeface="Calibri"/>
                <a:sym typeface="Calibri"/>
              </a:rPr>
              <a:t>тестировани</a:t>
            </a:r>
            <a:r>
              <a:rPr lang="ru-RU" sz="1000" dirty="0">
                <a:solidFill>
                  <a:schemeClr val="dk1"/>
                </a:solidFill>
                <a:latin typeface="+mn-lt"/>
                <a:cs typeface="Calibri"/>
                <a:sym typeface="Calibri"/>
              </a:rPr>
              <a:t>я</a:t>
            </a:r>
            <a:r>
              <a:rPr lang="x-none" sz="1000" dirty="0">
                <a:solidFill>
                  <a:schemeClr val="dk1"/>
                </a:solidFill>
                <a:latin typeface="+mn-lt"/>
                <a:cs typeface="Calibri"/>
                <a:sym typeface="Calibri"/>
              </a:rPr>
              <a:t> на ВИЧ</a:t>
            </a:r>
            <a:r>
              <a:rPr lang="en-US" sz="1000" dirty="0">
                <a:solidFill>
                  <a:schemeClr val="dk1"/>
                </a:solidFill>
                <a:latin typeface="+mn-lt"/>
                <a:cs typeface="Calibri"/>
                <a:sym typeface="Calibri"/>
              </a:rPr>
              <a:t>.</a:t>
            </a:r>
            <a:r>
              <a:rPr lang="x-none" sz="1000" dirty="0">
                <a:solidFill>
                  <a:schemeClr val="dk1"/>
                </a:solidFill>
                <a:latin typeface="+mn-lt"/>
                <a:cs typeface="Calibri"/>
                <a:sym typeface="Calibri"/>
              </a:rPr>
              <a:t> Определите сроки привлечения партнера индекс</a:t>
            </a:r>
            <a:r>
              <a:rPr lang="ru-RU" sz="1000" dirty="0">
                <a:solidFill>
                  <a:schemeClr val="dk1"/>
                </a:solidFill>
                <a:latin typeface="+mn-lt"/>
                <a:cs typeface="Calibri"/>
                <a:sym typeface="Calibri"/>
              </a:rPr>
              <a:t>-</a:t>
            </a:r>
            <a:r>
              <a:rPr lang="x-none" sz="1000" dirty="0">
                <a:solidFill>
                  <a:schemeClr val="dk1"/>
                </a:solidFill>
                <a:latin typeface="+mn-lt"/>
                <a:cs typeface="Calibri"/>
                <a:sym typeface="Calibri"/>
              </a:rPr>
              <a:t>клиентом.</a:t>
            </a:r>
            <a:endParaRPr sz="1000" dirty="0">
              <a:solidFill>
                <a:schemeClr val="dk1"/>
              </a:solidFill>
              <a:latin typeface="+mn-lt"/>
              <a:cs typeface="Calibri"/>
            </a:endParaRPr>
          </a:p>
        </p:txBody>
      </p:sp>
      <p:sp>
        <p:nvSpPr>
          <p:cNvPr id="955" name="Google Shape;955;p60"/>
          <p:cNvSpPr/>
          <p:nvPr/>
        </p:nvSpPr>
        <p:spPr>
          <a:xfrm>
            <a:off x="9567324" y="3701836"/>
            <a:ext cx="2338820" cy="1193380"/>
          </a:xfrm>
          <a:prstGeom prst="rect">
            <a:avLst/>
          </a:prstGeom>
          <a:solidFill>
            <a:srgbClr val="FBE4D4"/>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spcBef>
                <a:spcPts val="0"/>
              </a:spcBef>
              <a:spcAft>
                <a:spcPts val="0"/>
              </a:spcAft>
              <a:buNone/>
            </a:pPr>
            <a:r>
              <a:rPr lang="x-none" sz="1000" b="1" i="1" dirty="0">
                <a:solidFill>
                  <a:srgbClr val="000000"/>
                </a:solidFill>
                <a:latin typeface="+mn-lt"/>
                <a:ea typeface="Calibri"/>
                <a:cs typeface="Calibri"/>
                <a:sym typeface="Calibri"/>
              </a:rPr>
              <a:t>Совместный контакт</a:t>
            </a:r>
            <a:r>
              <a:rPr lang="en-US" sz="1000" b="1" dirty="0">
                <a:solidFill>
                  <a:srgbClr val="000000"/>
                </a:solidFill>
                <a:latin typeface="+mn-lt"/>
                <a:ea typeface="Calibri"/>
                <a:cs typeface="Calibri"/>
                <a:sym typeface="Calibri"/>
              </a:rPr>
              <a:t>: </a:t>
            </a:r>
            <a:r>
              <a:rPr lang="ru-RU" sz="1000" b="1" i="1" dirty="0">
                <a:solidFill>
                  <a:schemeClr val="dk1"/>
                </a:solidFill>
                <a:latin typeface="+mn-lt"/>
                <a:ea typeface="Calibri"/>
                <a:cs typeface="Calibri"/>
                <a:sym typeface="Calibri"/>
              </a:rPr>
              <a:t>и</a:t>
            </a:r>
            <a:r>
              <a:rPr lang="x-none" sz="1000" dirty="0">
                <a:solidFill>
                  <a:schemeClr val="dk1"/>
                </a:solidFill>
                <a:latin typeface="+mn-lt"/>
                <a:ea typeface="Calibri"/>
                <a:cs typeface="Calibri"/>
                <a:sym typeface="Calibri"/>
              </a:rPr>
              <a:t>спользуя</a:t>
            </a:r>
            <a:r>
              <a:rPr lang="x-none" sz="1000" b="1" dirty="0">
                <a:solidFill>
                  <a:schemeClr val="dk1"/>
                </a:solidFill>
                <a:latin typeface="+mn-lt"/>
                <a:ea typeface="Calibri"/>
                <a:cs typeface="Calibri"/>
                <a:sym typeface="Calibri"/>
              </a:rPr>
              <a:t> Памятку о раскрытии статуса партнер</a:t>
            </a:r>
            <a:r>
              <a:rPr lang="x-none" sz="1000" i="1" dirty="0">
                <a:solidFill>
                  <a:schemeClr val="dk1"/>
                </a:solidFill>
                <a:latin typeface="+mn-lt"/>
                <a:ea typeface="Calibri"/>
                <a:cs typeface="Calibri"/>
                <a:sym typeface="Calibri"/>
              </a:rPr>
              <a:t>у</a:t>
            </a:r>
            <a:r>
              <a:rPr lang="ru-RU" sz="1000" b="1" dirty="0">
                <a:solidFill>
                  <a:schemeClr val="dk1"/>
                </a:solidFill>
                <a:latin typeface="+mn-lt"/>
                <a:ea typeface="Calibri"/>
                <a:cs typeface="Calibri"/>
                <a:sym typeface="Calibri"/>
              </a:rPr>
              <a:t>,</a:t>
            </a:r>
            <a:r>
              <a:rPr lang="x-none" sz="1000" b="1" dirty="0">
                <a:solidFill>
                  <a:schemeClr val="dk1"/>
                </a:solidFill>
                <a:latin typeface="+mn-lt"/>
                <a:ea typeface="Calibri"/>
                <a:cs typeface="Calibri"/>
                <a:sym typeface="Calibri"/>
              </a:rPr>
              <a:t> </a:t>
            </a:r>
            <a:r>
              <a:rPr lang="x-none" sz="1000" dirty="0">
                <a:solidFill>
                  <a:schemeClr val="dk1"/>
                </a:solidFill>
                <a:latin typeface="+mn-lt"/>
                <a:ea typeface="Calibri"/>
                <a:cs typeface="Calibri"/>
                <a:sym typeface="Calibri"/>
              </a:rPr>
              <a:t>подготовьте индекс</a:t>
            </a:r>
            <a:r>
              <a:rPr lang="ru-RU" sz="1000" b="1" i="1" dirty="0">
                <a:solidFill>
                  <a:schemeClr val="dk1"/>
                </a:solidFill>
                <a:latin typeface="+mn-lt"/>
                <a:ea typeface="Calibri"/>
                <a:cs typeface="Calibri"/>
                <a:sym typeface="Calibri"/>
              </a:rPr>
              <a:t>-</a:t>
            </a:r>
            <a:r>
              <a:rPr lang="x-none" sz="1000" dirty="0">
                <a:solidFill>
                  <a:schemeClr val="dk1"/>
                </a:solidFill>
                <a:latin typeface="+mn-lt"/>
                <a:ea typeface="Calibri"/>
                <a:cs typeface="Calibri"/>
                <a:sym typeface="Calibri"/>
              </a:rPr>
              <a:t>клиента к беседе с партнером. </a:t>
            </a:r>
            <a:r>
              <a:rPr lang="x-none" sz="1000" dirty="0">
                <a:solidFill>
                  <a:schemeClr val="dk1"/>
                </a:solidFill>
                <a:latin typeface="+mn-lt"/>
                <a:cs typeface="Calibri"/>
                <a:sym typeface="Calibri"/>
              </a:rPr>
              <a:t>Составьте план встречи и </a:t>
            </a:r>
            <a:r>
              <a:rPr lang="ru-RU" sz="1000" dirty="0">
                <a:solidFill>
                  <a:schemeClr val="dk1"/>
                </a:solidFill>
                <a:latin typeface="+mn-lt"/>
                <a:cs typeface="Calibri"/>
                <a:sym typeface="Calibri"/>
              </a:rPr>
              <a:t>их </a:t>
            </a:r>
            <a:r>
              <a:rPr lang="x-none" sz="1000" dirty="0">
                <a:solidFill>
                  <a:schemeClr val="dk1"/>
                </a:solidFill>
                <a:latin typeface="+mn-lt"/>
                <a:cs typeface="Calibri"/>
                <a:sym typeface="Calibri"/>
              </a:rPr>
              <a:t>совместного разговора</a:t>
            </a:r>
            <a:r>
              <a:rPr lang="ru-RU" sz="1000" dirty="0">
                <a:solidFill>
                  <a:schemeClr val="dk1"/>
                </a:solidFill>
                <a:latin typeface="+mn-lt"/>
                <a:cs typeface="Calibri"/>
                <a:sym typeface="Calibri"/>
              </a:rPr>
              <a:t>. </a:t>
            </a:r>
            <a:r>
              <a:rPr lang="x-none" sz="1000" dirty="0">
                <a:solidFill>
                  <a:schemeClr val="dk1"/>
                </a:solidFill>
                <a:latin typeface="+mn-lt"/>
                <a:cs typeface="Calibri"/>
                <a:sym typeface="Calibri"/>
              </a:rPr>
              <a:t>Предложите партнеру тестирование на ВИЧ</a:t>
            </a:r>
            <a:r>
              <a:rPr lang="ru-RU" sz="1000" dirty="0">
                <a:solidFill>
                  <a:schemeClr val="dk1"/>
                </a:solidFill>
                <a:latin typeface="+mn-lt"/>
                <a:cs typeface="Calibri"/>
                <a:sym typeface="Calibri"/>
              </a:rPr>
              <a:t>.</a:t>
            </a:r>
            <a:endParaRPr sz="1000" dirty="0">
              <a:solidFill>
                <a:schemeClr val="dk1"/>
              </a:solidFill>
              <a:latin typeface="+mn-lt"/>
              <a:cs typeface="Calibri"/>
              <a:sym typeface="Calibri"/>
            </a:endParaRPr>
          </a:p>
        </p:txBody>
      </p:sp>
      <p:sp>
        <p:nvSpPr>
          <p:cNvPr id="956" name="Google Shape;956;p60"/>
          <p:cNvSpPr/>
          <p:nvPr/>
        </p:nvSpPr>
        <p:spPr>
          <a:xfrm>
            <a:off x="5643994" y="5200755"/>
            <a:ext cx="2728686" cy="352143"/>
          </a:xfrm>
          <a:prstGeom prst="rect">
            <a:avLst/>
          </a:prstGeom>
          <a:solidFill>
            <a:srgbClr val="A8D08C"/>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x-none" sz="1000" dirty="0">
                <a:solidFill>
                  <a:schemeClr val="dk1"/>
                </a:solidFill>
                <a:latin typeface="+mn-lt"/>
                <a:ea typeface="Calibri"/>
                <a:cs typeface="Calibri"/>
                <a:sym typeface="Calibri"/>
              </a:rPr>
              <a:t>Работа проведена успешно</a:t>
            </a:r>
            <a:r>
              <a:rPr lang="en-US" sz="1000" dirty="0">
                <a:solidFill>
                  <a:schemeClr val="dk1"/>
                </a:solidFill>
                <a:latin typeface="+mn-lt"/>
                <a:ea typeface="Calibri"/>
                <a:cs typeface="Calibri"/>
                <a:sym typeface="Calibri"/>
              </a:rPr>
              <a:t>?</a:t>
            </a:r>
            <a:endParaRPr sz="1000" dirty="0">
              <a:solidFill>
                <a:schemeClr val="dk1"/>
              </a:solidFill>
              <a:latin typeface="+mn-lt"/>
              <a:ea typeface="Calibri"/>
              <a:cs typeface="Calibri"/>
              <a:sym typeface="Calibri"/>
            </a:endParaRPr>
          </a:p>
        </p:txBody>
      </p:sp>
      <p:sp>
        <p:nvSpPr>
          <p:cNvPr id="957" name="Google Shape;957;p60"/>
          <p:cNvSpPr/>
          <p:nvPr/>
        </p:nvSpPr>
        <p:spPr>
          <a:xfrm>
            <a:off x="2854275" y="5860378"/>
            <a:ext cx="3822299" cy="659477"/>
          </a:xfrm>
          <a:prstGeom prst="rect">
            <a:avLst/>
          </a:prstGeom>
          <a:solidFill>
            <a:srgbClr val="9CC2E5"/>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x-none" sz="1000" dirty="0">
                <a:solidFill>
                  <a:schemeClr val="dk1"/>
                </a:solidFill>
                <a:latin typeface="+mn-lt"/>
                <a:ea typeface="Calibri"/>
                <a:cs typeface="Calibri"/>
                <a:sym typeface="Calibri"/>
              </a:rPr>
              <a:t>Запишите успешный контакт с партнером и результат тестирования в </a:t>
            </a:r>
            <a:r>
              <a:rPr lang="x-none" sz="1000" dirty="0">
                <a:solidFill>
                  <a:schemeClr val="dk1"/>
                </a:solidFill>
                <a:latin typeface="+mn-lt"/>
                <a:cs typeface="Calibri"/>
                <a:sym typeface="Calibri"/>
              </a:rPr>
              <a:t>Регистр </a:t>
            </a:r>
            <a:r>
              <a:rPr lang="ru-RU" sz="1000" dirty="0">
                <a:solidFill>
                  <a:schemeClr val="dk1"/>
                </a:solidFill>
                <a:latin typeface="+mn-lt"/>
                <a:cs typeface="Calibri"/>
                <a:sym typeface="Calibri"/>
              </a:rPr>
              <a:t>и</a:t>
            </a:r>
            <a:r>
              <a:rPr lang="x-none" sz="1000" dirty="0">
                <a:solidFill>
                  <a:schemeClr val="dk1"/>
                </a:solidFill>
                <a:latin typeface="+mn-lt"/>
                <a:cs typeface="Calibri"/>
                <a:sym typeface="Calibri"/>
              </a:rPr>
              <a:t>ндекс</a:t>
            </a:r>
            <a:r>
              <a:rPr lang="ru-RU" sz="1000" dirty="0">
                <a:solidFill>
                  <a:schemeClr val="dk1"/>
                </a:solidFill>
                <a:latin typeface="+mn-lt"/>
                <a:cs typeface="Calibri"/>
                <a:sym typeface="Calibri"/>
              </a:rPr>
              <a:t>-</a:t>
            </a:r>
            <a:r>
              <a:rPr lang="x-none" sz="1000" dirty="0">
                <a:solidFill>
                  <a:schemeClr val="dk1"/>
                </a:solidFill>
                <a:latin typeface="+mn-lt"/>
                <a:cs typeface="Calibri"/>
                <a:sym typeface="Calibri"/>
              </a:rPr>
              <a:t>тестирования</a:t>
            </a:r>
            <a:endParaRPr sz="1000" dirty="0">
              <a:solidFill>
                <a:schemeClr val="dk1"/>
              </a:solidFill>
              <a:latin typeface="+mn-lt"/>
              <a:cs typeface="Calibri"/>
              <a:sym typeface="Calibri"/>
            </a:endParaRPr>
          </a:p>
        </p:txBody>
      </p:sp>
      <p:sp>
        <p:nvSpPr>
          <p:cNvPr id="958" name="Google Shape;958;p60"/>
          <p:cNvSpPr/>
          <p:nvPr/>
        </p:nvSpPr>
        <p:spPr>
          <a:xfrm>
            <a:off x="7484328" y="5859836"/>
            <a:ext cx="4302859" cy="659469"/>
          </a:xfrm>
          <a:prstGeom prst="rect">
            <a:avLst/>
          </a:prstGeom>
          <a:solidFill>
            <a:srgbClr val="9CC2E5"/>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x-none" sz="1000" dirty="0">
                <a:solidFill>
                  <a:schemeClr val="dk1"/>
                </a:solidFill>
                <a:latin typeface="+mn-lt"/>
                <a:cs typeface="Calibri"/>
                <a:sym typeface="Calibri"/>
              </a:rPr>
              <a:t>Отметьте неудачную попытку в Регистре </a:t>
            </a:r>
            <a:r>
              <a:rPr lang="ru-RU" sz="1000" dirty="0">
                <a:solidFill>
                  <a:schemeClr val="dk1"/>
                </a:solidFill>
                <a:latin typeface="+mn-lt"/>
                <a:cs typeface="Calibri"/>
                <a:sym typeface="Calibri"/>
              </a:rPr>
              <a:t>и</a:t>
            </a:r>
            <a:r>
              <a:rPr lang="x-none" sz="1000" dirty="0">
                <a:solidFill>
                  <a:schemeClr val="dk1"/>
                </a:solidFill>
                <a:latin typeface="+mn-lt"/>
                <a:cs typeface="Calibri"/>
                <a:sym typeface="Calibri"/>
              </a:rPr>
              <a:t>ндекс</a:t>
            </a:r>
            <a:r>
              <a:rPr lang="ru-RU" sz="1000" dirty="0">
                <a:solidFill>
                  <a:schemeClr val="dk1"/>
                </a:solidFill>
                <a:latin typeface="+mn-lt"/>
                <a:cs typeface="Calibri"/>
                <a:sym typeface="Calibri"/>
              </a:rPr>
              <a:t>-</a:t>
            </a:r>
            <a:r>
              <a:rPr lang="x-none" sz="1000" dirty="0">
                <a:solidFill>
                  <a:schemeClr val="dk1"/>
                </a:solidFill>
                <a:latin typeface="+mn-lt"/>
                <a:cs typeface="Calibri"/>
                <a:sym typeface="Calibri"/>
              </a:rPr>
              <a:t>тестирования. Если вы знаете причину неудачи,</a:t>
            </a:r>
            <a:r>
              <a:rPr lang="ru-RU" sz="1000" dirty="0">
                <a:solidFill>
                  <a:schemeClr val="dk1"/>
                </a:solidFill>
                <a:latin typeface="+mn-lt"/>
                <a:cs typeface="Calibri"/>
                <a:sym typeface="Calibri"/>
              </a:rPr>
              <a:t> то</a:t>
            </a:r>
            <a:r>
              <a:rPr lang="x-none" sz="1000" dirty="0">
                <a:solidFill>
                  <a:schemeClr val="dk1"/>
                </a:solidFill>
                <a:latin typeface="+mn-lt"/>
                <a:cs typeface="Calibri"/>
                <a:sym typeface="Calibri"/>
              </a:rPr>
              <a:t> отметьте</a:t>
            </a:r>
            <a:r>
              <a:rPr lang="ru-RU" sz="1000" dirty="0">
                <a:solidFill>
                  <a:schemeClr val="dk1"/>
                </a:solidFill>
                <a:latin typeface="+mn-lt"/>
                <a:cs typeface="Calibri"/>
                <a:sym typeface="Calibri"/>
              </a:rPr>
              <a:t> ее.</a:t>
            </a:r>
            <a:r>
              <a:rPr lang="x-none" sz="1000" dirty="0">
                <a:solidFill>
                  <a:schemeClr val="dk1"/>
                </a:solidFill>
                <a:latin typeface="+mn-lt"/>
                <a:cs typeface="Calibri"/>
                <a:sym typeface="Calibri"/>
              </a:rPr>
              <a:t> </a:t>
            </a:r>
            <a:br>
              <a:rPr lang="x-none" sz="1000" dirty="0">
                <a:solidFill>
                  <a:schemeClr val="dk1"/>
                </a:solidFill>
                <a:latin typeface="+mn-lt"/>
                <a:cs typeface="Calibri"/>
                <a:sym typeface="Calibri"/>
              </a:rPr>
            </a:br>
            <a:r>
              <a:rPr lang="x-none" sz="1000" dirty="0">
                <a:solidFill>
                  <a:schemeClr val="dk1"/>
                </a:solidFill>
                <a:latin typeface="+mn-lt"/>
                <a:cs typeface="Calibri"/>
                <a:sym typeface="Calibri"/>
              </a:rPr>
              <a:t>Если был метод Контракт, используйте метод Прямой контакт (с согласия индекс</a:t>
            </a:r>
            <a:r>
              <a:rPr lang="ru-RU" sz="1000" dirty="0">
                <a:solidFill>
                  <a:schemeClr val="dk1"/>
                </a:solidFill>
                <a:latin typeface="+mn-lt"/>
                <a:cs typeface="Calibri"/>
                <a:sym typeface="Calibri"/>
              </a:rPr>
              <a:t>-</a:t>
            </a:r>
            <a:r>
              <a:rPr lang="x-none" sz="1000" dirty="0">
                <a:solidFill>
                  <a:schemeClr val="dk1"/>
                </a:solidFill>
                <a:latin typeface="+mn-lt"/>
                <a:cs typeface="Calibri"/>
                <a:sym typeface="Calibri"/>
              </a:rPr>
              <a:t>клиента</a:t>
            </a:r>
            <a:endParaRPr sz="1000" dirty="0">
              <a:solidFill>
                <a:schemeClr val="dk1"/>
              </a:solidFill>
              <a:latin typeface="+mn-lt"/>
              <a:cs typeface="Calibri"/>
              <a:sym typeface="Calibri"/>
            </a:endParaRPr>
          </a:p>
        </p:txBody>
      </p:sp>
      <p:sp>
        <p:nvSpPr>
          <p:cNvPr id="959" name="Google Shape;959;p60"/>
          <p:cNvSpPr/>
          <p:nvPr/>
        </p:nvSpPr>
        <p:spPr>
          <a:xfrm>
            <a:off x="2448213" y="463552"/>
            <a:ext cx="118894" cy="5947210"/>
          </a:xfrm>
          <a:prstGeom prst="rightBracket">
            <a:avLst>
              <a:gd name="adj" fmla="val 8333"/>
            </a:avLst>
          </a:prstGeom>
          <a:no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960" name="Google Shape;960;p60"/>
          <p:cNvCxnSpPr/>
          <p:nvPr/>
        </p:nvCxnSpPr>
        <p:spPr>
          <a:xfrm>
            <a:off x="3759200" y="3499835"/>
            <a:ext cx="7068457" cy="0"/>
          </a:xfrm>
          <a:prstGeom prst="straightConnector1">
            <a:avLst/>
          </a:prstGeom>
          <a:noFill/>
          <a:ln w="9525" cap="flat" cmpd="sng">
            <a:solidFill>
              <a:schemeClr val="accent6"/>
            </a:solidFill>
            <a:prstDash val="solid"/>
            <a:miter lim="800000"/>
            <a:headEnd type="none" w="sm" len="sm"/>
            <a:tailEnd type="none" w="sm" len="sm"/>
          </a:ln>
        </p:spPr>
      </p:cxnSp>
      <p:cxnSp>
        <p:nvCxnSpPr>
          <p:cNvPr id="961" name="Google Shape;961;p60"/>
          <p:cNvCxnSpPr/>
          <p:nvPr/>
        </p:nvCxnSpPr>
        <p:spPr>
          <a:xfrm>
            <a:off x="3758440" y="3498579"/>
            <a:ext cx="0" cy="187950"/>
          </a:xfrm>
          <a:prstGeom prst="straightConnector1">
            <a:avLst/>
          </a:prstGeom>
          <a:noFill/>
          <a:ln w="9525" cap="flat" cmpd="sng">
            <a:solidFill>
              <a:schemeClr val="accent6"/>
            </a:solidFill>
            <a:prstDash val="solid"/>
            <a:miter lim="800000"/>
            <a:headEnd type="none" w="sm" len="sm"/>
            <a:tailEnd type="triangle" w="med" len="med"/>
          </a:ln>
        </p:spPr>
      </p:cxnSp>
      <p:cxnSp>
        <p:nvCxnSpPr>
          <p:cNvPr id="962" name="Google Shape;962;p60"/>
          <p:cNvCxnSpPr/>
          <p:nvPr/>
        </p:nvCxnSpPr>
        <p:spPr>
          <a:xfrm>
            <a:off x="10827657" y="3499835"/>
            <a:ext cx="0" cy="187950"/>
          </a:xfrm>
          <a:prstGeom prst="straightConnector1">
            <a:avLst/>
          </a:prstGeom>
          <a:noFill/>
          <a:ln w="9525" cap="flat" cmpd="sng">
            <a:solidFill>
              <a:schemeClr val="accent6"/>
            </a:solidFill>
            <a:prstDash val="solid"/>
            <a:miter lim="800000"/>
            <a:headEnd type="none" w="sm" len="sm"/>
            <a:tailEnd type="triangle" w="med" len="med"/>
          </a:ln>
        </p:spPr>
      </p:cxnSp>
      <p:cxnSp>
        <p:nvCxnSpPr>
          <p:cNvPr id="963" name="Google Shape;963;p60"/>
          <p:cNvCxnSpPr>
            <a:cxnSpLocks/>
          </p:cNvCxnSpPr>
          <p:nvPr/>
        </p:nvCxnSpPr>
        <p:spPr>
          <a:xfrm>
            <a:off x="8196035" y="3498393"/>
            <a:ext cx="0" cy="187800"/>
          </a:xfrm>
          <a:prstGeom prst="straightConnector1">
            <a:avLst/>
          </a:prstGeom>
          <a:noFill/>
          <a:ln w="9525" cap="flat" cmpd="sng">
            <a:solidFill>
              <a:schemeClr val="accent6"/>
            </a:solidFill>
            <a:prstDash val="solid"/>
            <a:miter lim="800000"/>
            <a:headEnd type="none" w="sm" len="sm"/>
            <a:tailEnd type="triangle" w="med" len="med"/>
          </a:ln>
        </p:spPr>
      </p:cxnSp>
      <p:cxnSp>
        <p:nvCxnSpPr>
          <p:cNvPr id="964" name="Google Shape;964;p60"/>
          <p:cNvCxnSpPr/>
          <p:nvPr/>
        </p:nvCxnSpPr>
        <p:spPr>
          <a:xfrm>
            <a:off x="5927253" y="3503599"/>
            <a:ext cx="1" cy="187950"/>
          </a:xfrm>
          <a:prstGeom prst="straightConnector1">
            <a:avLst/>
          </a:prstGeom>
          <a:noFill/>
          <a:ln w="9525" cap="flat" cmpd="sng">
            <a:solidFill>
              <a:schemeClr val="accent6"/>
            </a:solidFill>
            <a:prstDash val="solid"/>
            <a:miter lim="800000"/>
            <a:headEnd type="none" w="sm" len="sm"/>
            <a:tailEnd type="triangle" w="med" len="med"/>
          </a:ln>
        </p:spPr>
      </p:cxnSp>
      <p:cxnSp>
        <p:nvCxnSpPr>
          <p:cNvPr id="965" name="Google Shape;965;p60"/>
          <p:cNvCxnSpPr/>
          <p:nvPr/>
        </p:nvCxnSpPr>
        <p:spPr>
          <a:xfrm flipH="1">
            <a:off x="6987071" y="3302600"/>
            <a:ext cx="1" cy="174168"/>
          </a:xfrm>
          <a:prstGeom prst="straightConnector1">
            <a:avLst/>
          </a:prstGeom>
          <a:noFill/>
          <a:ln w="9525" cap="flat" cmpd="sng">
            <a:solidFill>
              <a:schemeClr val="accent6"/>
            </a:solidFill>
            <a:prstDash val="solid"/>
            <a:miter lim="800000"/>
            <a:headEnd type="none" w="sm" len="sm"/>
            <a:tailEnd type="triangle" w="med" len="med"/>
          </a:ln>
        </p:spPr>
      </p:cxnSp>
      <p:cxnSp>
        <p:nvCxnSpPr>
          <p:cNvPr id="966" name="Google Shape;966;p60"/>
          <p:cNvCxnSpPr>
            <a:cxnSpLocks/>
          </p:cNvCxnSpPr>
          <p:nvPr/>
        </p:nvCxnSpPr>
        <p:spPr>
          <a:xfrm>
            <a:off x="4513943" y="5005225"/>
            <a:ext cx="5507177" cy="0"/>
          </a:xfrm>
          <a:prstGeom prst="straightConnector1">
            <a:avLst/>
          </a:prstGeom>
          <a:noFill/>
          <a:ln w="9525" cap="flat" cmpd="sng">
            <a:solidFill>
              <a:schemeClr val="accent6"/>
            </a:solidFill>
            <a:prstDash val="solid"/>
            <a:miter lim="800000"/>
            <a:headEnd type="none" w="sm" len="sm"/>
            <a:tailEnd type="none" w="sm" len="sm"/>
          </a:ln>
        </p:spPr>
      </p:cxnSp>
      <p:cxnSp>
        <p:nvCxnSpPr>
          <p:cNvPr id="967" name="Google Shape;967;p60"/>
          <p:cNvCxnSpPr>
            <a:cxnSpLocks/>
          </p:cNvCxnSpPr>
          <p:nvPr/>
        </p:nvCxnSpPr>
        <p:spPr>
          <a:xfrm flipV="1">
            <a:off x="10021120" y="4895816"/>
            <a:ext cx="0" cy="109409"/>
          </a:xfrm>
          <a:prstGeom prst="straightConnector1">
            <a:avLst/>
          </a:prstGeom>
          <a:noFill/>
          <a:ln w="9525" cap="flat" cmpd="sng">
            <a:solidFill>
              <a:schemeClr val="accent6"/>
            </a:solidFill>
            <a:prstDash val="solid"/>
            <a:miter lim="800000"/>
            <a:headEnd type="none" w="sm" len="sm"/>
            <a:tailEnd type="none" w="sm" len="sm"/>
          </a:ln>
        </p:spPr>
      </p:cxnSp>
      <p:cxnSp>
        <p:nvCxnSpPr>
          <p:cNvPr id="968" name="Google Shape;968;p60"/>
          <p:cNvCxnSpPr/>
          <p:nvPr/>
        </p:nvCxnSpPr>
        <p:spPr>
          <a:xfrm rot="10800000">
            <a:off x="4513943" y="4895817"/>
            <a:ext cx="0" cy="109408"/>
          </a:xfrm>
          <a:prstGeom prst="straightConnector1">
            <a:avLst/>
          </a:prstGeom>
          <a:noFill/>
          <a:ln w="9525" cap="flat" cmpd="sng">
            <a:solidFill>
              <a:schemeClr val="accent6"/>
            </a:solidFill>
            <a:prstDash val="solid"/>
            <a:miter lim="800000"/>
            <a:headEnd type="none" w="sm" len="sm"/>
            <a:tailEnd type="none" w="sm" len="sm"/>
          </a:ln>
        </p:spPr>
      </p:cxnSp>
      <p:cxnSp>
        <p:nvCxnSpPr>
          <p:cNvPr id="969" name="Google Shape;969;p60"/>
          <p:cNvCxnSpPr>
            <a:cxnSpLocks/>
            <a:endCxn id="956" idx="0"/>
          </p:cNvCxnSpPr>
          <p:nvPr/>
        </p:nvCxnSpPr>
        <p:spPr>
          <a:xfrm>
            <a:off x="7008337" y="4996673"/>
            <a:ext cx="0" cy="204082"/>
          </a:xfrm>
          <a:prstGeom prst="straightConnector1">
            <a:avLst/>
          </a:prstGeom>
          <a:noFill/>
          <a:ln w="9525" cap="flat" cmpd="sng">
            <a:solidFill>
              <a:schemeClr val="accent6"/>
            </a:solidFill>
            <a:prstDash val="solid"/>
            <a:miter lim="800000"/>
            <a:headEnd type="none" w="sm" len="sm"/>
            <a:tailEnd type="triangle" w="med" len="med"/>
          </a:ln>
        </p:spPr>
      </p:cxnSp>
      <p:cxnSp>
        <p:nvCxnSpPr>
          <p:cNvPr id="970" name="Google Shape;970;p60"/>
          <p:cNvCxnSpPr>
            <a:stCxn id="956" idx="2"/>
            <a:endCxn id="957" idx="0"/>
          </p:cNvCxnSpPr>
          <p:nvPr/>
        </p:nvCxnSpPr>
        <p:spPr>
          <a:xfrm flipH="1">
            <a:off x="4765425" y="5552898"/>
            <a:ext cx="2242912" cy="307480"/>
          </a:xfrm>
          <a:prstGeom prst="straightConnector1">
            <a:avLst/>
          </a:prstGeom>
          <a:noFill/>
          <a:ln w="9525" cap="flat" cmpd="sng">
            <a:solidFill>
              <a:schemeClr val="accent6"/>
            </a:solidFill>
            <a:prstDash val="solid"/>
            <a:miter lim="800000"/>
            <a:headEnd type="none" w="sm" len="sm"/>
            <a:tailEnd type="triangle" w="med" len="med"/>
          </a:ln>
        </p:spPr>
      </p:cxnSp>
      <p:cxnSp>
        <p:nvCxnSpPr>
          <p:cNvPr id="971" name="Google Shape;971;p60"/>
          <p:cNvCxnSpPr>
            <a:stCxn id="956" idx="2"/>
            <a:endCxn id="958" idx="0"/>
          </p:cNvCxnSpPr>
          <p:nvPr/>
        </p:nvCxnSpPr>
        <p:spPr>
          <a:xfrm>
            <a:off x="7008337" y="5552898"/>
            <a:ext cx="2627421" cy="306938"/>
          </a:xfrm>
          <a:prstGeom prst="straightConnector1">
            <a:avLst/>
          </a:prstGeom>
          <a:noFill/>
          <a:ln w="9525" cap="flat" cmpd="sng">
            <a:solidFill>
              <a:schemeClr val="accent6"/>
            </a:solidFill>
            <a:prstDash val="solid"/>
            <a:miter lim="800000"/>
            <a:headEnd type="none" w="sm" len="sm"/>
            <a:tailEnd type="triangle" w="med" len="med"/>
          </a:ln>
        </p:spPr>
      </p:cxnSp>
      <p:sp>
        <p:nvSpPr>
          <p:cNvPr id="972" name="Google Shape;972;p60"/>
          <p:cNvSpPr txBox="1"/>
          <p:nvPr/>
        </p:nvSpPr>
        <p:spPr>
          <a:xfrm rot="21187148">
            <a:off x="4963663" y="5482374"/>
            <a:ext cx="667657" cy="2461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000" dirty="0">
                <a:solidFill>
                  <a:schemeClr val="dk1"/>
                </a:solidFill>
                <a:latin typeface="+mn-lt"/>
                <a:ea typeface="Calibri"/>
                <a:cs typeface="Calibri"/>
                <a:sym typeface="Calibri"/>
              </a:rPr>
              <a:t>Да</a:t>
            </a:r>
            <a:endParaRPr sz="1000" dirty="0">
              <a:latin typeface="+mn-lt"/>
            </a:endParaRPr>
          </a:p>
        </p:txBody>
      </p:sp>
      <p:sp>
        <p:nvSpPr>
          <p:cNvPr id="973" name="Google Shape;973;p60"/>
          <p:cNvSpPr txBox="1"/>
          <p:nvPr/>
        </p:nvSpPr>
        <p:spPr>
          <a:xfrm rot="373769">
            <a:off x="8517173" y="5482375"/>
            <a:ext cx="667657" cy="2461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000" dirty="0">
                <a:solidFill>
                  <a:schemeClr val="dk1"/>
                </a:solidFill>
                <a:latin typeface="+mn-lt"/>
                <a:ea typeface="Calibri"/>
                <a:cs typeface="Calibri"/>
                <a:sym typeface="Calibri"/>
              </a:rPr>
              <a:t>Нет</a:t>
            </a:r>
            <a:endParaRPr sz="1000" dirty="0">
              <a:latin typeface="+mn-lt"/>
            </a:endParaRPr>
          </a:p>
        </p:txBody>
      </p:sp>
      <p:sp>
        <p:nvSpPr>
          <p:cNvPr id="974" name="Google Shape;974;p60"/>
          <p:cNvSpPr/>
          <p:nvPr/>
        </p:nvSpPr>
        <p:spPr>
          <a:xfrm>
            <a:off x="9231439" y="580792"/>
            <a:ext cx="2784494" cy="112333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ru-RU" sz="2400" b="1" dirty="0">
                <a:solidFill>
                  <a:schemeClr val="accent1"/>
                </a:solidFill>
                <a:latin typeface="Calibri"/>
                <a:ea typeface="Calibri"/>
                <a:cs typeface="Calibri"/>
                <a:sym typeface="Calibri"/>
              </a:rPr>
              <a:t>Шаги </a:t>
            </a:r>
            <a:r>
              <a:rPr lang="ru-RU" sz="2400" b="1" dirty="0">
                <a:solidFill>
                  <a:schemeClr val="accent1"/>
                </a:solidFill>
                <a:latin typeface="Calibri"/>
                <a:cs typeface="Calibri"/>
                <a:sym typeface="Calibri"/>
              </a:rPr>
              <a:t>индекс-тестирования партнеров</a:t>
            </a:r>
          </a:p>
        </p:txBody>
      </p:sp>
      <p:cxnSp>
        <p:nvCxnSpPr>
          <p:cNvPr id="975" name="Google Shape;975;p60"/>
          <p:cNvCxnSpPr>
            <a:stCxn id="950" idx="3"/>
            <a:endCxn id="951" idx="1"/>
          </p:cNvCxnSpPr>
          <p:nvPr/>
        </p:nvCxnSpPr>
        <p:spPr>
          <a:xfrm flipV="1">
            <a:off x="9037133" y="2694940"/>
            <a:ext cx="304096" cy="223293"/>
          </a:xfrm>
          <a:prstGeom prst="straightConnector1">
            <a:avLst/>
          </a:prstGeom>
          <a:noFill/>
          <a:ln w="9525" cap="flat" cmpd="sng">
            <a:solidFill>
              <a:schemeClr val="accent6"/>
            </a:solidFill>
            <a:prstDash val="solid"/>
            <a:miter lim="800000"/>
            <a:headEnd type="none" w="sm" len="sm"/>
            <a:tailEnd type="triangle" w="med" len="med"/>
          </a:ln>
        </p:spPr>
      </p:cxnSp>
      <p:cxnSp>
        <p:nvCxnSpPr>
          <p:cNvPr id="976" name="Google Shape;976;p60"/>
          <p:cNvCxnSpPr/>
          <p:nvPr/>
        </p:nvCxnSpPr>
        <p:spPr>
          <a:xfrm>
            <a:off x="6987072" y="2337198"/>
            <a:ext cx="0" cy="150615"/>
          </a:xfrm>
          <a:prstGeom prst="straightConnector1">
            <a:avLst/>
          </a:prstGeom>
          <a:noFill/>
          <a:ln w="9525" cap="flat" cmpd="sng">
            <a:solidFill>
              <a:schemeClr val="accent6"/>
            </a:solidFill>
            <a:prstDash val="solid"/>
            <a:miter lim="800000"/>
            <a:headEnd type="none" w="sm" len="sm"/>
            <a:tailEnd type="triangle" w="med" len="med"/>
          </a:ln>
        </p:spPr>
      </p:cxnSp>
      <p:cxnSp>
        <p:nvCxnSpPr>
          <p:cNvPr id="977" name="Google Shape;977;p60"/>
          <p:cNvCxnSpPr/>
          <p:nvPr/>
        </p:nvCxnSpPr>
        <p:spPr>
          <a:xfrm>
            <a:off x="6987071" y="792031"/>
            <a:ext cx="0" cy="165336"/>
          </a:xfrm>
          <a:prstGeom prst="straightConnector1">
            <a:avLst/>
          </a:prstGeom>
          <a:noFill/>
          <a:ln w="9525" cap="flat" cmpd="sng">
            <a:solidFill>
              <a:schemeClr val="accent6"/>
            </a:solidFill>
            <a:prstDash val="solid"/>
            <a:miter lim="800000"/>
            <a:headEnd type="none" w="sm" len="sm"/>
            <a:tailEnd type="triangle" w="med" len="med"/>
          </a:ln>
        </p:spPr>
      </p:cxnSp>
      <p:sp>
        <p:nvSpPr>
          <p:cNvPr id="978" name="Google Shape;978;p60"/>
          <p:cNvSpPr/>
          <p:nvPr/>
        </p:nvSpPr>
        <p:spPr>
          <a:xfrm>
            <a:off x="4937010" y="963827"/>
            <a:ext cx="4100118" cy="560778"/>
          </a:xfrm>
          <a:prstGeom prst="rect">
            <a:avLst/>
          </a:prstGeom>
          <a:solidFill>
            <a:srgbClr val="DDEAF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ru-RU" sz="1000" dirty="0"/>
              <a:t>Получит</a:t>
            </a:r>
            <a:r>
              <a:rPr lang="x-none" sz="1000" dirty="0"/>
              <a:t>е</a:t>
            </a:r>
            <a:r>
              <a:rPr lang="ru-RU" sz="1000" dirty="0"/>
              <a:t> письменное или устное </a:t>
            </a:r>
            <a:r>
              <a:rPr lang="ru-RU" sz="1000" b="1" dirty="0"/>
              <a:t>информированное согласие </a:t>
            </a:r>
            <a:r>
              <a:rPr lang="ru-RU" sz="1000" dirty="0"/>
              <a:t>от клиента на оказание услуг индексного тестирования и / или </a:t>
            </a:r>
            <a:r>
              <a:rPr lang="x-none" sz="1000" dirty="0"/>
              <a:t>запишите</a:t>
            </a:r>
            <a:r>
              <a:rPr lang="ru-RU" sz="1000" dirty="0"/>
              <a:t> причины отказа.</a:t>
            </a:r>
            <a:endParaRPr sz="1000" dirty="0">
              <a:latin typeface="+mn-lt"/>
            </a:endParaRPr>
          </a:p>
        </p:txBody>
      </p:sp>
      <p:sp>
        <p:nvSpPr>
          <p:cNvPr id="979" name="Google Shape;979;p60"/>
          <p:cNvSpPr/>
          <p:nvPr/>
        </p:nvSpPr>
        <p:spPr>
          <a:xfrm>
            <a:off x="181107" y="819629"/>
            <a:ext cx="2242052" cy="594360"/>
          </a:xfrm>
          <a:prstGeom prst="rect">
            <a:avLst/>
          </a:prstGeom>
          <a:solidFill>
            <a:srgbClr val="DDEAF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x-none" sz="1000" b="1" dirty="0">
                <a:solidFill>
                  <a:schemeClr val="dk1"/>
                </a:solidFill>
                <a:latin typeface="+mn-lt"/>
                <a:ea typeface="Calibri"/>
                <a:cs typeface="Calibri"/>
                <a:sym typeface="Calibri"/>
              </a:rPr>
              <a:t>Шаг </a:t>
            </a:r>
            <a:r>
              <a:rPr lang="en-US" sz="1000" b="1" dirty="0">
                <a:solidFill>
                  <a:schemeClr val="dk1"/>
                </a:solidFill>
                <a:latin typeface="+mn-lt"/>
                <a:ea typeface="Calibri"/>
                <a:cs typeface="Calibri"/>
                <a:sym typeface="Calibri"/>
              </a:rPr>
              <a:t>2.</a:t>
            </a:r>
            <a:r>
              <a:rPr lang="en-US" sz="1000" dirty="0">
                <a:solidFill>
                  <a:schemeClr val="dk1"/>
                </a:solidFill>
                <a:latin typeface="+mn-lt"/>
                <a:ea typeface="Calibri"/>
                <a:cs typeface="Calibri"/>
                <a:sym typeface="Calibri"/>
              </a:rPr>
              <a:t> </a:t>
            </a:r>
            <a:r>
              <a:rPr lang="x-none" sz="1000" dirty="0">
                <a:solidFill>
                  <a:schemeClr val="dk1"/>
                </a:solidFill>
                <a:latin typeface="+mn-lt"/>
                <a:ea typeface="Calibri"/>
                <a:cs typeface="Calibri"/>
                <a:sym typeface="Calibri"/>
              </a:rPr>
              <a:t>Предложение ИТ как добровольной услуги для ЛЖВ</a:t>
            </a:r>
            <a:endParaRPr lang="en-US" sz="1000" dirty="0">
              <a:solidFill>
                <a:schemeClr val="dk1"/>
              </a:solidFill>
              <a:latin typeface="+mn-lt"/>
              <a:ea typeface="Calibri"/>
              <a:cs typeface="Calibri"/>
              <a:sym typeface="Calibri"/>
            </a:endParaRPr>
          </a:p>
        </p:txBody>
      </p:sp>
      <p:cxnSp>
        <p:nvCxnSpPr>
          <p:cNvPr id="980" name="Google Shape;980;p60"/>
          <p:cNvCxnSpPr/>
          <p:nvPr/>
        </p:nvCxnSpPr>
        <p:spPr>
          <a:xfrm>
            <a:off x="6998002" y="1516760"/>
            <a:ext cx="0" cy="165336"/>
          </a:xfrm>
          <a:prstGeom prst="straightConnector1">
            <a:avLst/>
          </a:prstGeom>
          <a:noFill/>
          <a:ln w="9525" cap="flat" cmpd="sng">
            <a:solidFill>
              <a:schemeClr val="accent6"/>
            </a:solidFill>
            <a:prstDash val="solid"/>
            <a:miter lim="800000"/>
            <a:headEnd type="none" w="sm" len="sm"/>
            <a:tailEnd type="triangle" w="med" len="med"/>
          </a:ln>
        </p:spPr>
      </p:cxnSp>
      <p:sp>
        <p:nvSpPr>
          <p:cNvPr id="981" name="Google Shape;981;p60"/>
          <p:cNvSpPr/>
          <p:nvPr/>
        </p:nvSpPr>
        <p:spPr>
          <a:xfrm>
            <a:off x="181107" y="5410138"/>
            <a:ext cx="2242052" cy="594360"/>
          </a:xfrm>
          <a:prstGeom prst="rect">
            <a:avLst/>
          </a:prstGeom>
          <a:solidFill>
            <a:srgbClr val="EAB200"/>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x-none" sz="1000" b="1" dirty="0">
                <a:solidFill>
                  <a:schemeClr val="dk1"/>
                </a:solidFill>
                <a:latin typeface="+mn-lt"/>
                <a:ea typeface="Calibri"/>
                <a:cs typeface="Calibri"/>
                <a:sym typeface="Calibri"/>
              </a:rPr>
              <a:t>Шаг</a:t>
            </a:r>
            <a:r>
              <a:rPr lang="en-US" sz="1000" b="1" dirty="0">
                <a:solidFill>
                  <a:schemeClr val="dk1"/>
                </a:solidFill>
                <a:latin typeface="+mn-lt"/>
                <a:ea typeface="Calibri"/>
                <a:cs typeface="Calibri"/>
                <a:sym typeface="Calibri"/>
              </a:rPr>
              <a:t> 9.</a:t>
            </a:r>
            <a:r>
              <a:rPr lang="en-US" sz="1000" dirty="0">
                <a:solidFill>
                  <a:schemeClr val="dk1"/>
                </a:solidFill>
                <a:latin typeface="+mn-lt"/>
                <a:ea typeface="Calibri"/>
                <a:cs typeface="Calibri"/>
                <a:sym typeface="Calibri"/>
              </a:rPr>
              <a:t> </a:t>
            </a:r>
            <a:r>
              <a:rPr lang="x-none" sz="1000" dirty="0">
                <a:solidFill>
                  <a:schemeClr val="dk1"/>
                </a:solidFill>
                <a:latin typeface="+mn-lt"/>
                <a:ea typeface="Calibri"/>
                <a:cs typeface="Calibri"/>
                <a:sym typeface="Calibri"/>
              </a:rPr>
              <a:t>Предоставление необходимых услуг партнерам/ детям на основе результата тестирования на ВИЧ</a:t>
            </a:r>
            <a:endParaRPr sz="1000" dirty="0">
              <a:solidFill>
                <a:schemeClr val="dk1"/>
              </a:solidFill>
              <a:latin typeface="+mn-lt"/>
              <a:ea typeface="Calibri"/>
              <a:cs typeface="Calibri"/>
              <a:sym typeface="Calibri"/>
            </a:endParaRPr>
          </a:p>
        </p:txBody>
      </p:sp>
      <p:sp>
        <p:nvSpPr>
          <p:cNvPr id="982" name="Google Shape;982;p60"/>
          <p:cNvSpPr/>
          <p:nvPr/>
        </p:nvSpPr>
        <p:spPr>
          <a:xfrm>
            <a:off x="181106" y="6065921"/>
            <a:ext cx="2242051" cy="594360"/>
          </a:xfrm>
          <a:prstGeom prst="rect">
            <a:avLst/>
          </a:prstGeom>
          <a:solidFill>
            <a:srgbClr val="AEABAB"/>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x-none" sz="1000" b="1" dirty="0">
                <a:solidFill>
                  <a:schemeClr val="dk1"/>
                </a:solidFill>
                <a:latin typeface="+mn-lt"/>
                <a:ea typeface="Calibri"/>
                <a:cs typeface="Calibri"/>
                <a:sym typeface="Calibri"/>
              </a:rPr>
              <a:t>Шаг</a:t>
            </a:r>
            <a:r>
              <a:rPr lang="en-US" sz="1000" b="1" dirty="0">
                <a:solidFill>
                  <a:schemeClr val="dk1"/>
                </a:solidFill>
                <a:latin typeface="+mn-lt"/>
                <a:ea typeface="Calibri"/>
                <a:cs typeface="Calibri"/>
                <a:sym typeface="Calibri"/>
              </a:rPr>
              <a:t> 10.</a:t>
            </a:r>
            <a:r>
              <a:rPr lang="en-US" sz="1000" dirty="0">
                <a:solidFill>
                  <a:schemeClr val="dk1"/>
                </a:solidFill>
                <a:latin typeface="+mn-lt"/>
                <a:ea typeface="Calibri"/>
                <a:cs typeface="Calibri"/>
                <a:sym typeface="Calibri"/>
              </a:rPr>
              <a:t> </a:t>
            </a:r>
            <a:r>
              <a:rPr lang="x-none" sz="1000" dirty="0">
                <a:solidFill>
                  <a:schemeClr val="dk1"/>
                </a:solidFill>
                <a:latin typeface="+mn-lt"/>
                <a:ea typeface="Calibri"/>
                <a:cs typeface="Calibri"/>
                <a:sym typeface="Calibri"/>
              </a:rPr>
              <a:t>Поддержка связи с клиентами, для отслеживания возможных неблагоприятных последствий</a:t>
            </a:r>
            <a:endParaRPr sz="1000" dirty="0">
              <a:solidFill>
                <a:schemeClr val="dk1"/>
              </a:solidFill>
              <a:latin typeface="+mn-lt"/>
              <a:ea typeface="Calibri"/>
              <a:cs typeface="Calibri"/>
              <a:sym typeface="Calibri"/>
            </a:endParaRPr>
          </a:p>
        </p:txBody>
      </p:sp>
      <p:sp>
        <p:nvSpPr>
          <p:cNvPr id="46" name="Google Shape;52;p105">
            <a:extLst>
              <a:ext uri="{FF2B5EF4-FFF2-40B4-BE49-F238E27FC236}">
                <a16:creationId xmlns:a16="http://schemas.microsoft.com/office/drawing/2014/main" id="{37550C55-6DBD-4A68-9ACF-41943BB24F08}"/>
              </a:ext>
            </a:extLst>
          </p:cNvPr>
          <p:cNvSpPr/>
          <p:nvPr/>
        </p:nvSpPr>
        <p:spPr>
          <a:xfrm>
            <a:off x="0" y="6790531"/>
            <a:ext cx="12192000" cy="69448"/>
          </a:xfrm>
          <a:prstGeom prst="rect">
            <a:avLst/>
          </a:prstGeom>
          <a:solidFill>
            <a:srgbClr val="E734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pic>
        <p:nvPicPr>
          <p:cNvPr id="2" name="Picture 3" descr="Closeup of cactus with the peach background">
            <a:extLst>
              <a:ext uri="{FF2B5EF4-FFF2-40B4-BE49-F238E27FC236}">
                <a16:creationId xmlns:a16="http://schemas.microsoft.com/office/drawing/2014/main" id="{DFE2B8FA-6125-4F40-BFB6-597620723282}"/>
              </a:ext>
            </a:extLst>
          </p:cNvPr>
          <p:cNvPicPr>
            <a:picLocks noGrp="1" noChangeAspect="1"/>
          </p:cNvPicPr>
          <p:nvPr>
            <p:ph type="pic" idx="2"/>
          </p:nvPr>
        </p:nvPicPr>
        <p:blipFill rotWithShape="1">
          <a:blip r:embed="rId3"/>
          <a:srcRect t="26211" b="26211"/>
          <a:stretch/>
        </p:blipFill>
        <p:spPr/>
      </p:pic>
      <p:sp>
        <p:nvSpPr>
          <p:cNvPr id="989" name="Google Shape;989;p61"/>
          <p:cNvSpPr txBox="1">
            <a:spLocks noGrp="1"/>
          </p:cNvSpPr>
          <p:nvPr>
            <p:ph type="title"/>
          </p:nvPr>
        </p:nvSpPr>
        <p:spPr>
          <a:xfrm>
            <a:off x="1366897" y="4752477"/>
            <a:ext cx="9817601" cy="1325563"/>
          </a:xfrm>
          <a:noFill/>
          <a:ln>
            <a:noFill/>
          </a:ln>
        </p:spPr>
        <p:txBody>
          <a:bodyPr spcFirstLastPara="1" wrap="square" lIns="91425" tIns="45700" rIns="91425" bIns="45700" anchor="ctr" anchorCtr="0">
            <a:normAutofit/>
          </a:bodyPr>
          <a:lstStyle/>
          <a:p>
            <a:pPr lvl="0"/>
            <a:r>
              <a:rPr lang="x-none" dirty="0"/>
              <a:t>Сессия</a:t>
            </a:r>
            <a:r>
              <a:rPr lang="en-US" dirty="0"/>
              <a:t> 7. </a:t>
            </a:r>
            <a:r>
              <a:rPr lang="x-none" dirty="0"/>
              <a:t>Рискованные сети ЛЖВ</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pic>
        <p:nvPicPr>
          <p:cNvPr id="995" name="Google Shape;995;p62"/>
          <p:cNvPicPr preferRelativeResize="0"/>
          <p:nvPr/>
        </p:nvPicPr>
        <p:blipFill rotWithShape="1">
          <a:blip r:embed="rId3">
            <a:alphaModFix/>
          </a:blip>
          <a:srcRect/>
          <a:stretch/>
        </p:blipFill>
        <p:spPr>
          <a:xfrm>
            <a:off x="4429258" y="2375207"/>
            <a:ext cx="683315" cy="1108657"/>
          </a:xfrm>
          <a:prstGeom prst="rect">
            <a:avLst/>
          </a:prstGeom>
          <a:noFill/>
          <a:ln>
            <a:noFill/>
          </a:ln>
        </p:spPr>
      </p:pic>
      <p:sp>
        <p:nvSpPr>
          <p:cNvPr id="996" name="Google Shape;996;p62"/>
          <p:cNvSpPr txBox="1">
            <a:spLocks noGrp="1"/>
          </p:cNvSpPr>
          <p:nvPr>
            <p:ph type="title"/>
          </p:nvPr>
        </p:nvSpPr>
        <p:spPr>
          <a:xfrm>
            <a:off x="838200" y="588494"/>
            <a:ext cx="10515600" cy="800039"/>
          </a:xfrm>
          <a:noFill/>
          <a:ln>
            <a:noFill/>
          </a:ln>
        </p:spPr>
        <p:txBody>
          <a:bodyPr spcFirstLastPara="1" wrap="square" lIns="91425" tIns="45700" rIns="91425" bIns="45700" anchor="ctr" anchorCtr="0">
            <a:normAutofit fontScale="90000"/>
          </a:bodyPr>
          <a:lstStyle/>
          <a:p>
            <a:pPr lvl="0"/>
            <a:r>
              <a:rPr lang="x-none"/>
              <a:t>Недостатки индексно</a:t>
            </a:r>
            <a:r>
              <a:rPr lang="ru-RU" b="0" i="1" dirty="0" err="1"/>
              <a:t>го</a:t>
            </a:r>
            <a:r>
              <a:rPr lang="x-none"/>
              <a:t> тестировани</a:t>
            </a:r>
            <a:r>
              <a:rPr lang="ru-RU" b="0" i="1" dirty="0"/>
              <a:t>я</a:t>
            </a:r>
            <a:r>
              <a:rPr lang="ru-RU" dirty="0"/>
              <a:t> </a:t>
            </a:r>
            <a:r>
              <a:rPr lang="ru-RU" b="0" i="1" dirty="0"/>
              <a:t>в</a:t>
            </a:r>
            <a:r>
              <a:rPr lang="x-none"/>
              <a:t> </a:t>
            </a:r>
            <a:r>
              <a:rPr lang="x-none" dirty="0"/>
              <a:t>работе с ключевыми группами населения</a:t>
            </a:r>
            <a:endParaRPr lang="en-US" dirty="0"/>
          </a:p>
        </p:txBody>
      </p:sp>
      <p:sp>
        <p:nvSpPr>
          <p:cNvPr id="997" name="Google Shape;997;p62"/>
          <p:cNvSpPr txBox="1">
            <a:spLocks noGrp="1"/>
          </p:cNvSpPr>
          <p:nvPr>
            <p:ph type="body" idx="1"/>
          </p:nvPr>
        </p:nvSpPr>
        <p:spPr>
          <a:xfrm>
            <a:off x="5877340" y="1636713"/>
            <a:ext cx="6314660" cy="4932362"/>
          </a:xfrm>
          <a:noFill/>
          <a:ln>
            <a:noFill/>
          </a:ln>
        </p:spPr>
        <p:txBody>
          <a:bodyPr spcFirstLastPara="1" wrap="square" lIns="91425" tIns="45700" rIns="91425" bIns="45700" anchor="t" anchorCtr="0">
            <a:normAutofit fontScale="92500" lnSpcReduction="10000"/>
          </a:bodyPr>
          <a:lstStyle/>
          <a:p>
            <a:pPr marL="50800" lvl="0" indent="0">
              <a:spcBef>
                <a:spcPts val="0"/>
              </a:spcBef>
              <a:buNone/>
            </a:pPr>
            <a:r>
              <a:rPr lang="x-none" dirty="0"/>
              <a:t>Некоторые клиенты из ключевых групп</a:t>
            </a:r>
            <a:r>
              <a:rPr lang="en-US" dirty="0"/>
              <a:t>…</a:t>
            </a:r>
          </a:p>
          <a:p>
            <a:pPr lvl="0"/>
            <a:r>
              <a:rPr lang="ru-RU" sz="2800" dirty="0">
                <a:effectLst/>
                <a:latin typeface="+mj-lt"/>
                <a:ea typeface="Calibri" panose="020F0502020204030204" pitchFamily="34" charset="0"/>
              </a:rPr>
              <a:t>могут не рассматривать многих </a:t>
            </a:r>
            <a:r>
              <a:rPr lang="x-none" sz="2800" dirty="0">
                <a:effectLst/>
                <a:latin typeface="+mj-lt"/>
                <a:ea typeface="Calibri" panose="020F0502020204030204" pitchFamily="34" charset="0"/>
              </a:rPr>
              <a:t>людей из своего окружения</a:t>
            </a:r>
            <a:r>
              <a:rPr lang="ru-RU" sz="2800" dirty="0">
                <a:effectLst/>
                <a:latin typeface="+mj-lt"/>
                <a:ea typeface="Calibri" panose="020F0502020204030204" pitchFamily="34" charset="0"/>
              </a:rPr>
              <a:t> как «партнеров»</a:t>
            </a:r>
            <a:endParaRPr lang="x-none" sz="2800" dirty="0">
              <a:effectLst/>
              <a:latin typeface="+mj-lt"/>
              <a:ea typeface="Calibri" panose="020F0502020204030204" pitchFamily="34" charset="0"/>
            </a:endParaRPr>
          </a:p>
          <a:p>
            <a:pPr lvl="0"/>
            <a:r>
              <a:rPr lang="ru-RU" sz="2800" dirty="0">
                <a:effectLst/>
                <a:latin typeface="+mj-lt"/>
                <a:ea typeface="Calibri" panose="020F0502020204030204" pitchFamily="34" charset="0"/>
              </a:rPr>
              <a:t>могут чувствовать себя </a:t>
            </a:r>
            <a:r>
              <a:rPr lang="x-none" sz="2800" dirty="0">
                <a:effectLst/>
                <a:latin typeface="+mj-lt"/>
                <a:ea typeface="Calibri" panose="020F0502020204030204" pitchFamily="34" charset="0"/>
              </a:rPr>
              <a:t>не</a:t>
            </a:r>
            <a:r>
              <a:rPr lang="ru-RU" dirty="0">
                <a:latin typeface="+mj-lt"/>
              </a:rPr>
              <a:t>комфортно, раскрывая свой  статус </a:t>
            </a:r>
            <a:r>
              <a:rPr lang="x-none" dirty="0">
                <a:latin typeface="+mj-lt"/>
              </a:rPr>
              <a:t>людям из</a:t>
            </a:r>
            <a:r>
              <a:rPr lang="ru-RU" dirty="0">
                <a:latin typeface="+mj-lt"/>
              </a:rPr>
              <a:t> личного</a:t>
            </a:r>
            <a:r>
              <a:rPr lang="x-none" dirty="0">
                <a:latin typeface="+mj-lt"/>
              </a:rPr>
              <a:t> окружения</a:t>
            </a:r>
          </a:p>
          <a:p>
            <a:pPr lvl="0"/>
            <a:r>
              <a:rPr lang="x-none" dirty="0"/>
              <a:t>могут знать других людей (не своих партнеров), которые практикуют рискованное поведение в отношении ВИЧ</a:t>
            </a:r>
            <a:endParaRPr lang="en-US" dirty="0"/>
          </a:p>
          <a:p>
            <a:pPr lvl="0"/>
            <a:endParaRPr lang="en-US" dirty="0"/>
          </a:p>
        </p:txBody>
      </p:sp>
      <p:pic>
        <p:nvPicPr>
          <p:cNvPr id="998" name="Google Shape;998;p62"/>
          <p:cNvPicPr preferRelativeResize="0"/>
          <p:nvPr/>
        </p:nvPicPr>
        <p:blipFill rotWithShape="1">
          <a:blip r:embed="rId4">
            <a:alphaModFix/>
          </a:blip>
          <a:srcRect/>
          <a:stretch/>
        </p:blipFill>
        <p:spPr>
          <a:xfrm>
            <a:off x="3591340" y="3341945"/>
            <a:ext cx="2286000" cy="1897310"/>
          </a:xfrm>
          <a:prstGeom prst="rect">
            <a:avLst/>
          </a:prstGeom>
          <a:noFill/>
          <a:ln>
            <a:noFill/>
          </a:ln>
        </p:spPr>
      </p:pic>
      <p:pic>
        <p:nvPicPr>
          <p:cNvPr id="999" name="Google Shape;999;p62" descr="A picture containing silhouette&#10;&#10;Description automatically generated"/>
          <p:cNvPicPr preferRelativeResize="0"/>
          <p:nvPr/>
        </p:nvPicPr>
        <p:blipFill rotWithShape="1">
          <a:blip r:embed="rId5" cstate="email">
            <a:alphaModFix/>
            <a:extLst>
              <a:ext uri="{28A0092B-C50C-407E-A947-70E740481C1C}">
                <a14:useLocalDpi xmlns:a14="http://schemas.microsoft.com/office/drawing/2010/main"/>
              </a:ext>
            </a:extLst>
          </a:blip>
          <a:srcRect l="77527"/>
          <a:stretch/>
        </p:blipFill>
        <p:spPr>
          <a:xfrm>
            <a:off x="2993890" y="2039475"/>
            <a:ext cx="968405" cy="2799733"/>
          </a:xfrm>
          <a:prstGeom prst="rect">
            <a:avLst/>
          </a:prstGeom>
          <a:noFill/>
          <a:ln>
            <a:noFill/>
          </a:ln>
        </p:spPr>
      </p:pic>
      <p:pic>
        <p:nvPicPr>
          <p:cNvPr id="1001" name="Google Shape;1001;p62"/>
          <p:cNvPicPr preferRelativeResize="0"/>
          <p:nvPr/>
        </p:nvPicPr>
        <p:blipFill>
          <a:blip r:embed="rId6" cstate="email">
            <a:extLst>
              <a:ext uri="{28A0092B-C50C-407E-A947-70E740481C1C}">
                <a14:useLocalDpi xmlns:a14="http://schemas.microsoft.com/office/drawing/2010/main"/>
              </a:ext>
            </a:extLst>
          </a:blip>
          <a:srcRect/>
          <a:stretch/>
        </p:blipFill>
        <p:spPr>
          <a:xfrm>
            <a:off x="996277" y="1608425"/>
            <a:ext cx="852801" cy="2169146"/>
          </a:xfrm>
          <a:prstGeom prst="rect">
            <a:avLst/>
          </a:prstGeom>
          <a:noFill/>
          <a:ln>
            <a:noFill/>
          </a:ln>
        </p:spPr>
      </p:pic>
      <p:cxnSp>
        <p:nvCxnSpPr>
          <p:cNvPr id="1002" name="Google Shape;1002;p62"/>
          <p:cNvCxnSpPr/>
          <p:nvPr/>
        </p:nvCxnSpPr>
        <p:spPr>
          <a:xfrm flipH="1">
            <a:off x="1615164" y="4753948"/>
            <a:ext cx="1134508" cy="736480"/>
          </a:xfrm>
          <a:prstGeom prst="straightConnector1">
            <a:avLst/>
          </a:prstGeom>
          <a:noFill/>
          <a:ln w="38100" cap="flat" cmpd="sng">
            <a:solidFill>
              <a:schemeClr val="accent1"/>
            </a:solidFill>
            <a:prstDash val="dot"/>
            <a:miter lim="800000"/>
            <a:headEnd type="none" w="sm" len="sm"/>
            <a:tailEnd type="none" w="sm" len="sm"/>
          </a:ln>
        </p:spPr>
      </p:cxnSp>
      <p:cxnSp>
        <p:nvCxnSpPr>
          <p:cNvPr id="1003" name="Google Shape;1003;p62"/>
          <p:cNvCxnSpPr/>
          <p:nvPr/>
        </p:nvCxnSpPr>
        <p:spPr>
          <a:xfrm>
            <a:off x="1882793" y="2713033"/>
            <a:ext cx="963700" cy="433003"/>
          </a:xfrm>
          <a:prstGeom prst="straightConnector1">
            <a:avLst/>
          </a:prstGeom>
          <a:noFill/>
          <a:ln w="38100" cap="flat" cmpd="sng">
            <a:solidFill>
              <a:schemeClr val="accent1"/>
            </a:solidFill>
            <a:prstDash val="dot"/>
            <a:miter lim="800000"/>
            <a:headEnd type="none" w="sm" len="sm"/>
            <a:tailEnd type="none" w="sm" len="sm"/>
          </a:ln>
        </p:spPr>
      </p:cxnSp>
      <p:sp>
        <p:nvSpPr>
          <p:cNvPr id="1004" name="Google Shape;1004;p62"/>
          <p:cNvSpPr txBox="1"/>
          <p:nvPr/>
        </p:nvSpPr>
        <p:spPr>
          <a:xfrm>
            <a:off x="3065980" y="2902547"/>
            <a:ext cx="963701" cy="83099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4800" dirty="0">
                <a:solidFill>
                  <a:schemeClr val="bg1"/>
                </a:solidFill>
                <a:latin typeface="Calibri"/>
                <a:ea typeface="Calibri"/>
                <a:cs typeface="Calibri"/>
                <a:sym typeface="Calibri"/>
              </a:rPr>
              <a:t>?</a:t>
            </a:r>
            <a:endParaRPr dirty="0">
              <a:solidFill>
                <a:schemeClr val="bg1"/>
              </a:solidFill>
            </a:endParaRPr>
          </a:p>
        </p:txBody>
      </p:sp>
      <p:pic>
        <p:nvPicPr>
          <p:cNvPr id="12" name="Picture 11" descr="A person holding a shopping bag&#10;&#10;Description automatically generated with low confidence">
            <a:extLst>
              <a:ext uri="{FF2B5EF4-FFF2-40B4-BE49-F238E27FC236}">
                <a16:creationId xmlns:a16="http://schemas.microsoft.com/office/drawing/2014/main" id="{B8450CD6-0264-4C4D-A632-50B484D805A4}"/>
              </a:ext>
            </a:extLst>
          </p:cNvPr>
          <p:cNvPicPr>
            <a:picLocks noChangeAspect="1"/>
          </p:cNvPicPr>
          <p:nvPr/>
        </p:nvPicPr>
        <p:blipFill rotWithShape="1">
          <a:blip r:embed="rId7" cstate="email">
            <a:extLst>
              <a:ext uri="{28A0092B-C50C-407E-A947-70E740481C1C}">
                <a14:useLocalDpi xmlns:a14="http://schemas.microsoft.com/office/drawing/2010/main"/>
              </a:ext>
              <a:ext uri="{837473B0-CC2E-450A-ABE3-18F120FF3D39}">
                <a1611:picAttrSrcUrl xmlns:a1611="http://schemas.microsoft.com/office/drawing/2016/11/main" r:id="rId8"/>
              </a:ext>
            </a:extLst>
          </a:blip>
          <a:srcRect/>
          <a:stretch/>
        </p:blipFill>
        <p:spPr>
          <a:xfrm>
            <a:off x="1029991" y="4119118"/>
            <a:ext cx="852802" cy="2006139"/>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Shape 1009"/>
        <p:cNvGrpSpPr/>
        <p:nvPr/>
      </p:nvGrpSpPr>
      <p:grpSpPr>
        <a:xfrm>
          <a:off x="0" y="0"/>
          <a:ext cx="0" cy="0"/>
          <a:chOff x="0" y="0"/>
          <a:chExt cx="0" cy="0"/>
        </a:xfrm>
      </p:grpSpPr>
      <p:sp>
        <p:nvSpPr>
          <p:cNvPr id="1010" name="Google Shape;1010;p63"/>
          <p:cNvSpPr txBox="1">
            <a:spLocks noGrp="1"/>
          </p:cNvSpPr>
          <p:nvPr>
            <p:ph type="title"/>
          </p:nvPr>
        </p:nvSpPr>
        <p:spPr>
          <a:noFill/>
          <a:ln>
            <a:noFill/>
          </a:ln>
        </p:spPr>
        <p:txBody>
          <a:bodyPr spcFirstLastPara="1" wrap="square" lIns="91425" tIns="45700" rIns="91425" bIns="45700" anchor="ctr" anchorCtr="0">
            <a:normAutofit/>
          </a:bodyPr>
          <a:lstStyle/>
          <a:p>
            <a:pPr lvl="0"/>
            <a:r>
              <a:rPr lang="x-none" dirty="0"/>
              <a:t>Рискованные сети ЛЖВ</a:t>
            </a:r>
            <a:endParaRPr lang="en-US" dirty="0"/>
          </a:p>
        </p:txBody>
      </p:sp>
      <p:sp>
        <p:nvSpPr>
          <p:cNvPr id="1011" name="Google Shape;1011;p63"/>
          <p:cNvSpPr txBox="1">
            <a:spLocks noGrp="1"/>
          </p:cNvSpPr>
          <p:nvPr>
            <p:ph type="body" idx="1"/>
          </p:nvPr>
        </p:nvSpPr>
        <p:spPr>
          <a:xfrm>
            <a:off x="838199" y="1636730"/>
            <a:ext cx="10515599" cy="4932746"/>
          </a:xfrm>
          <a:noFill/>
          <a:ln>
            <a:noFill/>
          </a:ln>
        </p:spPr>
        <p:txBody>
          <a:bodyPr spcFirstLastPara="1" wrap="square" lIns="91425" tIns="45700" rIns="91425" bIns="45700" anchor="t" anchorCtr="0">
            <a:normAutofit/>
          </a:bodyPr>
          <a:lstStyle/>
          <a:p>
            <a:pPr>
              <a:spcBef>
                <a:spcPts val="0"/>
              </a:spcBef>
            </a:pPr>
            <a:r>
              <a:rPr lang="x-none" sz="3000" dirty="0"/>
              <a:t>Дополнительная </a:t>
            </a:r>
            <a:r>
              <a:rPr lang="ru-RU" sz="3000" dirty="0"/>
              <a:t>возможность </a:t>
            </a:r>
            <a:r>
              <a:rPr lang="x-none" sz="3000" dirty="0"/>
              <a:t>расширить доступ к тестированию </a:t>
            </a:r>
            <a:r>
              <a:rPr lang="ru-RU" sz="3000" dirty="0"/>
              <a:t>на ВИЧ и другим услугам для более широкого круга </a:t>
            </a:r>
            <a:r>
              <a:rPr lang="x-none" sz="3000" dirty="0"/>
              <a:t>людей из </a:t>
            </a:r>
            <a:r>
              <a:rPr lang="ru-RU" sz="3000" dirty="0"/>
              <a:t>социальных</a:t>
            </a:r>
            <a:r>
              <a:rPr lang="x-none" sz="3000" dirty="0"/>
              <a:t>/рискованных</a:t>
            </a:r>
            <a:r>
              <a:rPr lang="ru-RU" sz="3000" dirty="0"/>
              <a:t> сетей</a:t>
            </a:r>
            <a:r>
              <a:rPr lang="x-none" sz="3000" dirty="0"/>
              <a:t> ЛЖВ (</a:t>
            </a:r>
            <a:r>
              <a:rPr lang="x-none" sz="3000"/>
              <a:t>может применят</a:t>
            </a:r>
            <a:r>
              <a:rPr lang="ru-RU" sz="3000" b="1" i="1" dirty="0"/>
              <a:t>ь</a:t>
            </a:r>
            <a:r>
              <a:rPr lang="x-none" sz="3000"/>
              <a:t>ся </a:t>
            </a:r>
            <a:r>
              <a:rPr lang="x-none" sz="3000" dirty="0"/>
              <a:t>купонная направительная система)</a:t>
            </a:r>
            <a:endParaRPr lang="ru-RU" sz="3000" i="1" dirty="0"/>
          </a:p>
          <a:p>
            <a:pPr lvl="0"/>
            <a:r>
              <a:rPr lang="x-none" sz="3000" dirty="0"/>
              <a:t>Не требует от ЛЖВ называть имена и другую контактную информацию людей из их окружения для привлечения к тестированию. </a:t>
            </a:r>
            <a:endParaRPr lang="en-US" sz="3000" dirty="0"/>
          </a:p>
        </p:txBody>
      </p:sp>
      <p:sp>
        <p:nvSpPr>
          <p:cNvPr id="1012" name="Google Shape;1012;p63"/>
          <p:cNvSpPr txBox="1"/>
          <p:nvPr/>
        </p:nvSpPr>
        <p:spPr>
          <a:xfrm>
            <a:off x="10789920" y="6248400"/>
            <a:ext cx="184731"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52;p105">
            <a:extLst>
              <a:ext uri="{FF2B5EF4-FFF2-40B4-BE49-F238E27FC236}">
                <a16:creationId xmlns:a16="http://schemas.microsoft.com/office/drawing/2014/main" id="{6CEAA3C4-1AC3-433F-A5FD-2D41C0900C94}"/>
              </a:ext>
            </a:extLst>
          </p:cNvPr>
          <p:cNvSpPr/>
          <p:nvPr/>
        </p:nvSpPr>
        <p:spPr>
          <a:xfrm>
            <a:off x="0" y="6790531"/>
            <a:ext cx="12192000" cy="69448"/>
          </a:xfrm>
          <a:prstGeom prst="rect">
            <a:avLst/>
          </a:prstGeom>
          <a:solidFill>
            <a:srgbClr val="E734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pic>
        <p:nvPicPr>
          <p:cNvPr id="31" name="Picture 30">
            <a:extLst>
              <a:ext uri="{FF2B5EF4-FFF2-40B4-BE49-F238E27FC236}">
                <a16:creationId xmlns:a16="http://schemas.microsoft.com/office/drawing/2014/main" id="{83C7229E-1BA7-4827-8949-4301FEF32835}"/>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9760276" y="4863240"/>
            <a:ext cx="1319703" cy="1848787"/>
          </a:xfrm>
          <a:prstGeom prst="rect">
            <a:avLst/>
          </a:prstGeom>
        </p:spPr>
      </p:pic>
      <p:sp>
        <p:nvSpPr>
          <p:cNvPr id="1018" name="Google Shape;1018;p64"/>
          <p:cNvSpPr txBox="1">
            <a:spLocks noGrp="1"/>
          </p:cNvSpPr>
          <p:nvPr>
            <p:ph type="title"/>
          </p:nvPr>
        </p:nvSpPr>
        <p:spPr>
          <a:xfrm>
            <a:off x="464189" y="579438"/>
            <a:ext cx="10515600" cy="800100"/>
          </a:xfrm>
          <a:noFill/>
          <a:ln>
            <a:noFill/>
          </a:ln>
        </p:spPr>
        <p:txBody>
          <a:bodyPr spcFirstLastPara="1" wrap="square" lIns="91425" tIns="45700" rIns="91425" bIns="45700" anchor="ctr" anchorCtr="0">
            <a:noAutofit/>
          </a:bodyPr>
          <a:lstStyle/>
          <a:p>
            <a:pPr lvl="0"/>
            <a:r>
              <a:rPr lang="x-none" dirty="0"/>
              <a:t>Рискованные сети ЛЖВ</a:t>
            </a:r>
            <a:endParaRPr lang="en-US" dirty="0"/>
          </a:p>
        </p:txBody>
      </p:sp>
      <p:pic>
        <p:nvPicPr>
          <p:cNvPr id="1021" name="Google Shape;1021;p64"/>
          <p:cNvPicPr preferRelativeResize="0"/>
          <p:nvPr/>
        </p:nvPicPr>
        <p:blipFill rotWithShape="1">
          <a:blip r:embed="rId5">
            <a:alphaModFix/>
          </a:blip>
          <a:srcRect/>
          <a:stretch/>
        </p:blipFill>
        <p:spPr>
          <a:xfrm>
            <a:off x="7883441" y="1933046"/>
            <a:ext cx="640708" cy="1600272"/>
          </a:xfrm>
          <a:prstGeom prst="rect">
            <a:avLst/>
          </a:prstGeom>
          <a:noFill/>
          <a:ln>
            <a:noFill/>
          </a:ln>
        </p:spPr>
      </p:pic>
      <p:pic>
        <p:nvPicPr>
          <p:cNvPr id="1022" name="Google Shape;1022;p64"/>
          <p:cNvPicPr preferRelativeResize="0"/>
          <p:nvPr/>
        </p:nvPicPr>
        <p:blipFill>
          <a:blip r:embed="rId6" cstate="email">
            <a:extLst>
              <a:ext uri="{28A0092B-C50C-407E-A947-70E740481C1C}">
                <a14:useLocalDpi xmlns:a14="http://schemas.microsoft.com/office/drawing/2010/main"/>
              </a:ext>
            </a:extLst>
          </a:blip>
          <a:srcRect/>
          <a:stretch/>
        </p:blipFill>
        <p:spPr>
          <a:xfrm>
            <a:off x="5546702" y="2027176"/>
            <a:ext cx="948046" cy="1725776"/>
          </a:xfrm>
          <a:prstGeom prst="rect">
            <a:avLst/>
          </a:prstGeom>
          <a:noFill/>
          <a:ln>
            <a:noFill/>
          </a:ln>
        </p:spPr>
      </p:pic>
      <p:cxnSp>
        <p:nvCxnSpPr>
          <p:cNvPr id="1024" name="Google Shape;1024;p64"/>
          <p:cNvCxnSpPr/>
          <p:nvPr/>
        </p:nvCxnSpPr>
        <p:spPr>
          <a:xfrm>
            <a:off x="8244410" y="1803047"/>
            <a:ext cx="0" cy="238380"/>
          </a:xfrm>
          <a:prstGeom prst="straightConnector1">
            <a:avLst/>
          </a:prstGeom>
          <a:noFill/>
          <a:ln w="9525" cap="flat" cmpd="sng">
            <a:solidFill>
              <a:schemeClr val="accent1"/>
            </a:solidFill>
            <a:prstDash val="solid"/>
            <a:miter lim="800000"/>
            <a:headEnd type="none" w="sm" len="sm"/>
            <a:tailEnd type="none" w="sm" len="sm"/>
          </a:ln>
        </p:spPr>
      </p:cxnSp>
      <p:cxnSp>
        <p:nvCxnSpPr>
          <p:cNvPr id="1025" name="Google Shape;1025;p64"/>
          <p:cNvCxnSpPr/>
          <p:nvPr/>
        </p:nvCxnSpPr>
        <p:spPr>
          <a:xfrm>
            <a:off x="7392082" y="4459001"/>
            <a:ext cx="1445238" cy="0"/>
          </a:xfrm>
          <a:prstGeom prst="straightConnector1">
            <a:avLst/>
          </a:prstGeom>
          <a:noFill/>
          <a:ln w="9525" cap="flat" cmpd="sng">
            <a:solidFill>
              <a:schemeClr val="accent1"/>
            </a:solidFill>
            <a:prstDash val="solid"/>
            <a:miter lim="800000"/>
            <a:headEnd type="none" w="sm" len="sm"/>
            <a:tailEnd type="none" w="sm" len="sm"/>
          </a:ln>
        </p:spPr>
      </p:cxnSp>
      <p:cxnSp>
        <p:nvCxnSpPr>
          <p:cNvPr id="1026" name="Google Shape;1026;p64"/>
          <p:cNvCxnSpPr/>
          <p:nvPr/>
        </p:nvCxnSpPr>
        <p:spPr>
          <a:xfrm flipH="1">
            <a:off x="8114701" y="3623376"/>
            <a:ext cx="1" cy="835371"/>
          </a:xfrm>
          <a:prstGeom prst="straightConnector1">
            <a:avLst/>
          </a:prstGeom>
          <a:noFill/>
          <a:ln w="9525" cap="flat" cmpd="sng">
            <a:solidFill>
              <a:schemeClr val="accent1"/>
            </a:solidFill>
            <a:prstDash val="solid"/>
            <a:miter lim="800000"/>
            <a:headEnd type="none" w="sm" len="sm"/>
            <a:tailEnd type="none" w="sm" len="sm"/>
          </a:ln>
        </p:spPr>
      </p:cxnSp>
      <p:cxnSp>
        <p:nvCxnSpPr>
          <p:cNvPr id="1027" name="Google Shape;1027;p64"/>
          <p:cNvCxnSpPr/>
          <p:nvPr/>
        </p:nvCxnSpPr>
        <p:spPr>
          <a:xfrm rot="10800000" flipH="1">
            <a:off x="4914970" y="1803047"/>
            <a:ext cx="3328687" cy="20263"/>
          </a:xfrm>
          <a:prstGeom prst="straightConnector1">
            <a:avLst/>
          </a:prstGeom>
          <a:noFill/>
          <a:ln w="9525" cap="flat" cmpd="sng">
            <a:solidFill>
              <a:schemeClr val="accent1"/>
            </a:solidFill>
            <a:prstDash val="solid"/>
            <a:miter lim="800000"/>
            <a:headEnd type="none" w="sm" len="sm"/>
            <a:tailEnd type="none" w="sm" len="sm"/>
          </a:ln>
        </p:spPr>
      </p:cxnSp>
      <p:sp>
        <p:nvSpPr>
          <p:cNvPr id="1028" name="Google Shape;1028;p64"/>
          <p:cNvSpPr txBox="1"/>
          <p:nvPr/>
        </p:nvSpPr>
        <p:spPr>
          <a:xfrm>
            <a:off x="7981368" y="3113284"/>
            <a:ext cx="134818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600" dirty="0">
                <a:solidFill>
                  <a:schemeClr val="dk1"/>
                </a:solidFill>
                <a:latin typeface="+mj-lt"/>
                <a:ea typeface="Calibri"/>
                <a:cs typeface="Calibri"/>
                <a:sym typeface="Calibri"/>
              </a:rPr>
              <a:t>Клиент</a:t>
            </a:r>
            <a:endParaRPr dirty="0">
              <a:latin typeface="+mj-lt"/>
            </a:endParaRPr>
          </a:p>
        </p:txBody>
      </p:sp>
      <p:cxnSp>
        <p:nvCxnSpPr>
          <p:cNvPr id="1029" name="Google Shape;1029;p64"/>
          <p:cNvCxnSpPr/>
          <p:nvPr/>
        </p:nvCxnSpPr>
        <p:spPr>
          <a:xfrm>
            <a:off x="4914970" y="1821071"/>
            <a:ext cx="0" cy="238380"/>
          </a:xfrm>
          <a:prstGeom prst="straightConnector1">
            <a:avLst/>
          </a:prstGeom>
          <a:noFill/>
          <a:ln w="9525" cap="flat" cmpd="sng">
            <a:solidFill>
              <a:schemeClr val="accent1"/>
            </a:solidFill>
            <a:prstDash val="solid"/>
            <a:miter lim="800000"/>
            <a:headEnd type="none" w="sm" len="sm"/>
            <a:tailEnd type="none" w="sm" len="sm"/>
          </a:ln>
        </p:spPr>
      </p:cxnSp>
      <p:cxnSp>
        <p:nvCxnSpPr>
          <p:cNvPr id="1030" name="Google Shape;1030;p64"/>
          <p:cNvCxnSpPr/>
          <p:nvPr/>
        </p:nvCxnSpPr>
        <p:spPr>
          <a:xfrm>
            <a:off x="6037787" y="1818373"/>
            <a:ext cx="1" cy="161244"/>
          </a:xfrm>
          <a:prstGeom prst="straightConnector1">
            <a:avLst/>
          </a:prstGeom>
          <a:noFill/>
          <a:ln w="9525" cap="flat" cmpd="sng">
            <a:solidFill>
              <a:schemeClr val="accent1"/>
            </a:solidFill>
            <a:prstDash val="solid"/>
            <a:miter lim="800000"/>
            <a:headEnd type="none" w="sm" len="sm"/>
            <a:tailEnd type="none" w="sm" len="sm"/>
          </a:ln>
        </p:spPr>
      </p:cxnSp>
      <p:cxnSp>
        <p:nvCxnSpPr>
          <p:cNvPr id="1031" name="Google Shape;1031;p64"/>
          <p:cNvCxnSpPr/>
          <p:nvPr/>
        </p:nvCxnSpPr>
        <p:spPr>
          <a:xfrm>
            <a:off x="7110120" y="1813178"/>
            <a:ext cx="1" cy="161244"/>
          </a:xfrm>
          <a:prstGeom prst="straightConnector1">
            <a:avLst/>
          </a:prstGeom>
          <a:noFill/>
          <a:ln w="9525" cap="flat" cmpd="sng">
            <a:solidFill>
              <a:schemeClr val="accent1"/>
            </a:solidFill>
            <a:prstDash val="solid"/>
            <a:miter lim="800000"/>
            <a:headEnd type="none" w="sm" len="sm"/>
            <a:tailEnd type="none" w="sm" len="sm"/>
          </a:ln>
        </p:spPr>
      </p:cxnSp>
      <p:pic>
        <p:nvPicPr>
          <p:cNvPr id="1033" name="Google Shape;1033;p64" descr="A picture containing silhouette&#10;&#10;Description automatically generated"/>
          <p:cNvPicPr preferRelativeResize="0"/>
          <p:nvPr/>
        </p:nvPicPr>
        <p:blipFill rotWithShape="1">
          <a:blip r:embed="rId7" cstate="email">
            <a:alphaModFix/>
            <a:extLst>
              <a:ext uri="{28A0092B-C50C-407E-A947-70E740481C1C}">
                <a14:useLocalDpi xmlns:a14="http://schemas.microsoft.com/office/drawing/2010/main"/>
              </a:ext>
            </a:extLst>
          </a:blip>
          <a:srcRect r="78406"/>
          <a:stretch/>
        </p:blipFill>
        <p:spPr>
          <a:xfrm>
            <a:off x="8545665" y="4396521"/>
            <a:ext cx="553526" cy="1665547"/>
          </a:xfrm>
          <a:prstGeom prst="rect">
            <a:avLst/>
          </a:prstGeom>
          <a:noFill/>
          <a:ln>
            <a:noFill/>
          </a:ln>
        </p:spPr>
      </p:pic>
      <p:cxnSp>
        <p:nvCxnSpPr>
          <p:cNvPr id="1035" name="Google Shape;1035;p64"/>
          <p:cNvCxnSpPr/>
          <p:nvPr/>
        </p:nvCxnSpPr>
        <p:spPr>
          <a:xfrm>
            <a:off x="8836699" y="4458747"/>
            <a:ext cx="0" cy="186346"/>
          </a:xfrm>
          <a:prstGeom prst="straightConnector1">
            <a:avLst/>
          </a:prstGeom>
          <a:noFill/>
          <a:ln w="9525" cap="flat" cmpd="sng">
            <a:solidFill>
              <a:schemeClr val="accent1"/>
            </a:solidFill>
            <a:prstDash val="solid"/>
            <a:miter lim="800000"/>
            <a:headEnd type="none" w="sm" len="sm"/>
            <a:tailEnd type="none" w="sm" len="sm"/>
          </a:ln>
        </p:spPr>
      </p:cxnSp>
      <p:cxnSp>
        <p:nvCxnSpPr>
          <p:cNvPr id="1036" name="Google Shape;1036;p64"/>
          <p:cNvCxnSpPr/>
          <p:nvPr/>
        </p:nvCxnSpPr>
        <p:spPr>
          <a:xfrm>
            <a:off x="7392082" y="4458747"/>
            <a:ext cx="0" cy="148681"/>
          </a:xfrm>
          <a:prstGeom prst="straightConnector1">
            <a:avLst/>
          </a:prstGeom>
          <a:noFill/>
          <a:ln w="9525" cap="flat" cmpd="sng">
            <a:solidFill>
              <a:schemeClr val="accent1"/>
            </a:solidFill>
            <a:prstDash val="solid"/>
            <a:miter lim="800000"/>
            <a:headEnd type="none" w="sm" len="sm"/>
            <a:tailEnd type="none" w="sm" len="sm"/>
          </a:ln>
        </p:spPr>
      </p:cxnSp>
      <p:cxnSp>
        <p:nvCxnSpPr>
          <p:cNvPr id="1037" name="Google Shape;1037;p64"/>
          <p:cNvCxnSpPr/>
          <p:nvPr/>
        </p:nvCxnSpPr>
        <p:spPr>
          <a:xfrm>
            <a:off x="8113092" y="4458747"/>
            <a:ext cx="0" cy="84314"/>
          </a:xfrm>
          <a:prstGeom prst="straightConnector1">
            <a:avLst/>
          </a:prstGeom>
          <a:noFill/>
          <a:ln w="9525" cap="flat" cmpd="sng">
            <a:solidFill>
              <a:schemeClr val="accent1"/>
            </a:solidFill>
            <a:prstDash val="solid"/>
            <a:miter lim="800000"/>
            <a:headEnd type="none" w="sm" len="sm"/>
            <a:tailEnd type="none" w="sm" len="sm"/>
          </a:ln>
        </p:spPr>
      </p:cxnSp>
      <p:cxnSp>
        <p:nvCxnSpPr>
          <p:cNvPr id="1038" name="Google Shape;1038;p64"/>
          <p:cNvCxnSpPr>
            <a:cxnSpLocks/>
          </p:cNvCxnSpPr>
          <p:nvPr/>
        </p:nvCxnSpPr>
        <p:spPr>
          <a:xfrm>
            <a:off x="9298091" y="5429965"/>
            <a:ext cx="770703" cy="221672"/>
          </a:xfrm>
          <a:prstGeom prst="straightConnector1">
            <a:avLst/>
          </a:prstGeom>
          <a:noFill/>
          <a:ln w="9525" cap="flat" cmpd="sng">
            <a:solidFill>
              <a:schemeClr val="accent1"/>
            </a:solidFill>
            <a:prstDash val="solid"/>
            <a:miter lim="800000"/>
            <a:headEnd type="none" w="sm" len="sm"/>
            <a:tailEnd type="none" w="sm" len="sm"/>
          </a:ln>
        </p:spPr>
      </p:cxnSp>
      <p:sp>
        <p:nvSpPr>
          <p:cNvPr id="1040" name="Google Shape;1040;p64"/>
          <p:cNvSpPr txBox="1"/>
          <p:nvPr/>
        </p:nvSpPr>
        <p:spPr>
          <a:xfrm>
            <a:off x="8623376" y="5591640"/>
            <a:ext cx="134818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600" dirty="0">
                <a:solidFill>
                  <a:schemeClr val="dk1"/>
                </a:solidFill>
                <a:latin typeface="+mj-lt"/>
                <a:ea typeface="Calibri"/>
                <a:cs typeface="Calibri"/>
                <a:sym typeface="Calibri"/>
              </a:rPr>
              <a:t>Клиент</a:t>
            </a:r>
            <a:r>
              <a:rPr lang="en-US" sz="1600" dirty="0">
                <a:solidFill>
                  <a:schemeClr val="dk1"/>
                </a:solidFill>
                <a:latin typeface="+mj-lt"/>
                <a:ea typeface="Calibri"/>
                <a:cs typeface="Calibri"/>
                <a:sym typeface="Calibri"/>
              </a:rPr>
              <a:t> </a:t>
            </a:r>
            <a:endParaRPr sz="1600" dirty="0">
              <a:solidFill>
                <a:schemeClr val="dk1"/>
              </a:solidFill>
              <a:latin typeface="+mj-lt"/>
              <a:ea typeface="Calibri"/>
              <a:cs typeface="Calibri"/>
              <a:sym typeface="Calibri"/>
            </a:endParaRPr>
          </a:p>
        </p:txBody>
      </p:sp>
      <p:sp>
        <p:nvSpPr>
          <p:cNvPr id="1041" name="Google Shape;1041;p64"/>
          <p:cNvSpPr txBox="1"/>
          <p:nvPr/>
        </p:nvSpPr>
        <p:spPr>
          <a:xfrm>
            <a:off x="464189" y="1334879"/>
            <a:ext cx="3623963"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x-none" sz="2000" dirty="0">
                <a:solidFill>
                  <a:srgbClr val="262626"/>
                </a:solidFill>
                <a:latin typeface="+mn-lt"/>
                <a:cs typeface="Calibri"/>
                <a:sym typeface="Calibri"/>
              </a:rPr>
              <a:t>Клиенту </a:t>
            </a:r>
            <a:r>
              <a:rPr lang="ru-RU" sz="2000" dirty="0">
                <a:solidFill>
                  <a:srgbClr val="262626"/>
                </a:solidFill>
                <a:latin typeface="+mn-lt"/>
                <a:cs typeface="Calibri"/>
                <a:sym typeface="Calibri"/>
              </a:rPr>
              <a:t>обозначается </a:t>
            </a:r>
            <a:r>
              <a:rPr lang="x-none" sz="2000" dirty="0">
                <a:solidFill>
                  <a:srgbClr val="262626"/>
                </a:solidFill>
                <a:latin typeface="+mn-lt"/>
                <a:cs typeface="Calibri"/>
                <a:sym typeface="Calibri"/>
              </a:rPr>
              <a:t>возможност</a:t>
            </a:r>
            <a:r>
              <a:rPr lang="ru-RU" sz="2000" dirty="0">
                <a:solidFill>
                  <a:srgbClr val="262626"/>
                </a:solidFill>
                <a:latin typeface="+mn-lt"/>
                <a:cs typeface="Calibri"/>
                <a:sym typeface="Calibri"/>
              </a:rPr>
              <a:t>ь</a:t>
            </a:r>
            <a:r>
              <a:rPr lang="x-none" sz="2000" dirty="0">
                <a:solidFill>
                  <a:srgbClr val="262626"/>
                </a:solidFill>
                <a:latin typeface="+mn-lt"/>
                <a:cs typeface="Calibri"/>
                <a:sym typeface="Calibri"/>
              </a:rPr>
              <a:t> привлечения людей </a:t>
            </a:r>
            <a:r>
              <a:rPr lang="ru-RU" sz="2000" dirty="0">
                <a:solidFill>
                  <a:srgbClr val="262626"/>
                </a:solidFill>
                <a:latin typeface="+mn-lt"/>
                <a:cs typeface="Calibri"/>
                <a:sym typeface="Calibri"/>
              </a:rPr>
              <a:t>в</a:t>
            </a:r>
            <a:r>
              <a:rPr lang="x-none" sz="2000" dirty="0">
                <a:solidFill>
                  <a:srgbClr val="262626"/>
                </a:solidFill>
                <a:latin typeface="+mn-lt"/>
                <a:cs typeface="Calibri"/>
                <a:sym typeface="Calibri"/>
              </a:rPr>
              <a:t> ключевых групп</a:t>
            </a:r>
            <a:r>
              <a:rPr lang="ru-RU" sz="2000" dirty="0">
                <a:solidFill>
                  <a:srgbClr val="262626"/>
                </a:solidFill>
                <a:latin typeface="+mn-lt"/>
                <a:cs typeface="Calibri"/>
                <a:sym typeface="Calibri"/>
              </a:rPr>
              <a:t>ах</a:t>
            </a:r>
            <a:r>
              <a:rPr lang="x-none" sz="2000" dirty="0">
                <a:solidFill>
                  <a:srgbClr val="262626"/>
                </a:solidFill>
                <a:latin typeface="+mn-lt"/>
                <a:cs typeface="Calibri"/>
                <a:sym typeface="Calibri"/>
              </a:rPr>
              <a:t> </a:t>
            </a:r>
            <a:r>
              <a:rPr lang="ru-RU" sz="2000" dirty="0">
                <a:solidFill>
                  <a:srgbClr val="262626"/>
                </a:solidFill>
                <a:latin typeface="+mn-lt"/>
                <a:cs typeface="Calibri"/>
                <a:sym typeface="Calibri"/>
              </a:rPr>
              <a:t>из </a:t>
            </a:r>
            <a:r>
              <a:rPr lang="x-none" sz="2000" dirty="0">
                <a:solidFill>
                  <a:srgbClr val="262626"/>
                </a:solidFill>
                <a:latin typeface="+mn-lt"/>
                <a:cs typeface="Calibri"/>
                <a:sym typeface="Calibri"/>
              </a:rPr>
              <a:t>его окружения </a:t>
            </a:r>
            <a:r>
              <a:rPr lang="en-US" sz="2000" dirty="0">
                <a:solidFill>
                  <a:srgbClr val="262626"/>
                </a:solidFill>
                <a:latin typeface="+mn-lt"/>
                <a:cs typeface="Calibri"/>
                <a:sym typeface="Calibri"/>
              </a:rPr>
              <a:t>…. </a:t>
            </a:r>
            <a:endParaRPr sz="2000" dirty="0">
              <a:solidFill>
                <a:srgbClr val="262626"/>
              </a:solidFill>
              <a:latin typeface="+mn-lt"/>
              <a:cs typeface="Calibri"/>
            </a:endParaRPr>
          </a:p>
        </p:txBody>
      </p:sp>
      <p:sp>
        <p:nvSpPr>
          <p:cNvPr id="1042" name="Google Shape;1042;p64"/>
          <p:cNvSpPr txBox="1"/>
          <p:nvPr/>
        </p:nvSpPr>
        <p:spPr>
          <a:xfrm>
            <a:off x="464189" y="3979951"/>
            <a:ext cx="3640055"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x-none" sz="2000" dirty="0">
                <a:solidFill>
                  <a:srgbClr val="262626"/>
                </a:solidFill>
                <a:latin typeface="+mn-lt"/>
                <a:ea typeface="Calibri"/>
                <a:cs typeface="Calibri"/>
                <a:sym typeface="Calibri"/>
              </a:rPr>
              <a:t>Людям из рискованной сети ЛЖВ, которые пришли на тестирование</a:t>
            </a:r>
            <a:r>
              <a:rPr lang="ru-RU" sz="2000" dirty="0">
                <a:solidFill>
                  <a:srgbClr val="262626"/>
                </a:solidFill>
                <a:latin typeface="+mn-lt"/>
                <a:ea typeface="Calibri"/>
                <a:cs typeface="Calibri"/>
                <a:sym typeface="Calibri"/>
              </a:rPr>
              <a:t>, </a:t>
            </a:r>
            <a:r>
              <a:rPr lang="x-none" sz="2000" dirty="0">
                <a:solidFill>
                  <a:srgbClr val="262626"/>
                </a:solidFill>
                <a:latin typeface="+mn-lt"/>
                <a:ea typeface="Calibri"/>
                <a:cs typeface="Calibri"/>
                <a:sym typeface="Calibri"/>
              </a:rPr>
              <a:t>предлагается то</a:t>
            </a:r>
            <a:r>
              <a:rPr lang="ru-RU" sz="2000" dirty="0">
                <a:solidFill>
                  <a:srgbClr val="262626"/>
                </a:solidFill>
                <a:latin typeface="+mn-lt"/>
                <a:ea typeface="Calibri"/>
                <a:cs typeface="Calibri"/>
                <a:sym typeface="Calibri"/>
              </a:rPr>
              <a:t> </a:t>
            </a:r>
            <a:r>
              <a:rPr lang="x-none" sz="2000" dirty="0">
                <a:solidFill>
                  <a:srgbClr val="262626"/>
                </a:solidFill>
                <a:latin typeface="+mn-lt"/>
                <a:ea typeface="Calibri"/>
                <a:cs typeface="Calibri"/>
                <a:sym typeface="Calibri"/>
              </a:rPr>
              <a:t>же самое...</a:t>
            </a:r>
            <a:endParaRPr sz="2000" dirty="0">
              <a:solidFill>
                <a:srgbClr val="262626"/>
              </a:solidFill>
              <a:latin typeface="+mn-lt"/>
              <a:ea typeface="Calibri"/>
              <a:cs typeface="Calibri"/>
            </a:endParaRPr>
          </a:p>
        </p:txBody>
      </p:sp>
      <p:sp>
        <p:nvSpPr>
          <p:cNvPr id="1043" name="Google Shape;1043;p64"/>
          <p:cNvSpPr txBox="1"/>
          <p:nvPr/>
        </p:nvSpPr>
        <p:spPr>
          <a:xfrm>
            <a:off x="464189" y="2811090"/>
            <a:ext cx="4005649"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262626"/>
                </a:solidFill>
                <a:latin typeface="+mn-lt"/>
                <a:ea typeface="Calibri"/>
                <a:cs typeface="Calibri"/>
                <a:sym typeface="Calibri"/>
              </a:rPr>
              <a:t>…</a:t>
            </a:r>
            <a:r>
              <a:rPr lang="x-none" sz="2000" dirty="0">
                <a:solidFill>
                  <a:srgbClr val="262626"/>
                </a:solidFill>
                <a:latin typeface="+mn-lt"/>
                <a:ea typeface="Calibri"/>
                <a:cs typeface="Calibri"/>
                <a:sym typeface="Calibri"/>
              </a:rPr>
              <a:t>к тестированию на ВИЧ или началу АРТ для людей с положительным ВИЧ</a:t>
            </a:r>
            <a:r>
              <a:rPr lang="ru-RU" sz="2000" dirty="0">
                <a:solidFill>
                  <a:srgbClr val="262626"/>
                </a:solidFill>
                <a:latin typeface="+mn-lt"/>
                <a:ea typeface="Calibri"/>
                <a:cs typeface="Calibri"/>
                <a:sym typeface="Calibri"/>
              </a:rPr>
              <a:t>-</a:t>
            </a:r>
            <a:r>
              <a:rPr lang="x-none" sz="2000" dirty="0">
                <a:solidFill>
                  <a:srgbClr val="262626"/>
                </a:solidFill>
                <a:latin typeface="+mn-lt"/>
                <a:ea typeface="Calibri"/>
                <a:cs typeface="Calibri"/>
                <a:sym typeface="Calibri"/>
              </a:rPr>
              <a:t>статусом</a:t>
            </a:r>
            <a:endParaRPr sz="2000" dirty="0">
              <a:solidFill>
                <a:srgbClr val="3F3F3F"/>
              </a:solidFill>
              <a:latin typeface="+mn-lt"/>
              <a:ea typeface="Calibri"/>
              <a:cs typeface="Calibri"/>
              <a:sym typeface="Calibri"/>
            </a:endParaRPr>
          </a:p>
        </p:txBody>
      </p:sp>
      <p:sp>
        <p:nvSpPr>
          <p:cNvPr id="1044" name="Google Shape;1044;p64"/>
          <p:cNvSpPr txBox="1"/>
          <p:nvPr/>
        </p:nvSpPr>
        <p:spPr>
          <a:xfrm>
            <a:off x="541774" y="5523121"/>
            <a:ext cx="3640055"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x-none" sz="2000" dirty="0">
                <a:solidFill>
                  <a:srgbClr val="262626"/>
                </a:solidFill>
                <a:latin typeface="+mn-lt"/>
                <a:ea typeface="Calibri"/>
                <a:cs typeface="Calibri"/>
                <a:sym typeface="Calibri"/>
              </a:rPr>
              <a:t>И </a:t>
            </a:r>
            <a:r>
              <a:rPr lang="x-none" sz="2000">
                <a:solidFill>
                  <a:srgbClr val="262626"/>
                </a:solidFill>
                <a:latin typeface="+mn-lt"/>
                <a:ea typeface="Calibri"/>
                <a:cs typeface="Calibri"/>
                <a:sym typeface="Calibri"/>
              </a:rPr>
              <a:t>так далее</a:t>
            </a:r>
            <a:endParaRPr sz="2000" dirty="0">
              <a:latin typeface="+mn-lt"/>
            </a:endParaRPr>
          </a:p>
        </p:txBody>
      </p:sp>
      <p:sp>
        <p:nvSpPr>
          <p:cNvPr id="1045" name="Google Shape;1045;p64"/>
          <p:cNvSpPr txBox="1"/>
          <p:nvPr/>
        </p:nvSpPr>
        <p:spPr>
          <a:xfrm>
            <a:off x="6480619" y="1134030"/>
            <a:ext cx="134818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600" dirty="0">
                <a:solidFill>
                  <a:schemeClr val="dk1"/>
                </a:solidFill>
                <a:latin typeface="+mj-lt"/>
                <a:ea typeface="Calibri"/>
                <a:cs typeface="Calibri"/>
                <a:sym typeface="Calibri"/>
              </a:rPr>
              <a:t>Клиент</a:t>
            </a:r>
            <a:r>
              <a:rPr lang="en-US" sz="1600" dirty="0">
                <a:solidFill>
                  <a:schemeClr val="dk1"/>
                </a:solidFill>
                <a:latin typeface="+mj-lt"/>
                <a:ea typeface="Calibri"/>
                <a:cs typeface="Calibri"/>
                <a:sym typeface="Calibri"/>
              </a:rPr>
              <a:t> </a:t>
            </a:r>
            <a:endParaRPr sz="1600" dirty="0">
              <a:solidFill>
                <a:schemeClr val="dk1"/>
              </a:solidFill>
              <a:latin typeface="+mj-lt"/>
              <a:ea typeface="Calibri"/>
              <a:cs typeface="Calibri"/>
              <a:sym typeface="Calibri"/>
            </a:endParaRPr>
          </a:p>
        </p:txBody>
      </p:sp>
      <p:pic>
        <p:nvPicPr>
          <p:cNvPr id="3" name="Picture 2" descr="A picture containing dark, silhouette&#10;&#10;Description automatically generated">
            <a:extLst>
              <a:ext uri="{FF2B5EF4-FFF2-40B4-BE49-F238E27FC236}">
                <a16:creationId xmlns:a16="http://schemas.microsoft.com/office/drawing/2014/main" id="{015E4D1F-AEFB-44FF-AE9C-DF81216D32D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836617" y="4560771"/>
            <a:ext cx="598492" cy="1455236"/>
          </a:xfrm>
          <a:prstGeom prst="rect">
            <a:avLst/>
          </a:prstGeom>
        </p:spPr>
      </p:pic>
      <p:pic>
        <p:nvPicPr>
          <p:cNvPr id="23" name="Picture 22">
            <a:extLst>
              <a:ext uri="{FF2B5EF4-FFF2-40B4-BE49-F238E27FC236}">
                <a16:creationId xmlns:a16="http://schemas.microsoft.com/office/drawing/2014/main" id="{9723F372-0B10-4370-A230-38608944EFE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255183" y="184915"/>
            <a:ext cx="655979" cy="1599599"/>
          </a:xfrm>
          <a:prstGeom prst="rect">
            <a:avLst/>
          </a:prstGeom>
        </p:spPr>
      </p:pic>
      <p:pic>
        <p:nvPicPr>
          <p:cNvPr id="27" name="Picture 26" descr="A person wearing a black suit&#10;&#10;Description automatically generated with low confidence">
            <a:extLst>
              <a:ext uri="{FF2B5EF4-FFF2-40B4-BE49-F238E27FC236}">
                <a16:creationId xmlns:a16="http://schemas.microsoft.com/office/drawing/2014/main" id="{47835A85-1CB8-4EDE-BF82-4B6EA749354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911162" y="4601411"/>
            <a:ext cx="952457" cy="1566548"/>
          </a:xfrm>
          <a:prstGeom prst="rect">
            <a:avLst/>
          </a:prstGeom>
        </p:spPr>
      </p:pic>
      <p:pic>
        <p:nvPicPr>
          <p:cNvPr id="33" name="Picture 32" descr="A person holding a shopping bag&#10;&#10;Description automatically generated with low confidence">
            <a:extLst>
              <a:ext uri="{FF2B5EF4-FFF2-40B4-BE49-F238E27FC236}">
                <a16:creationId xmlns:a16="http://schemas.microsoft.com/office/drawing/2014/main" id="{C0B4BACD-1ED2-4BD4-AD5C-7C9CFF14A82F}"/>
              </a:ext>
            </a:extLst>
          </p:cNvPr>
          <p:cNvPicPr>
            <a:picLocks noChangeAspect="1"/>
          </p:cNvPicPr>
          <p:nvPr/>
        </p:nvPicPr>
        <p:blipFill rotWithShape="1">
          <a:blip r:embed="rId11" cstate="email">
            <a:extLst>
              <a:ext uri="{28A0092B-C50C-407E-A947-70E740481C1C}">
                <a14:useLocalDpi xmlns:a14="http://schemas.microsoft.com/office/drawing/2010/main"/>
              </a:ext>
              <a:ext uri="{837473B0-CC2E-450A-ABE3-18F120FF3D39}">
                <a1611:picAttrSrcUrl xmlns:a1611="http://schemas.microsoft.com/office/drawing/2016/11/main" r:id="rId12"/>
              </a:ext>
            </a:extLst>
          </a:blip>
          <a:srcRect/>
          <a:stretch/>
        </p:blipFill>
        <p:spPr>
          <a:xfrm>
            <a:off x="4599148" y="2076903"/>
            <a:ext cx="657400" cy="1546474"/>
          </a:xfrm>
          <a:prstGeom prst="rect">
            <a:avLst/>
          </a:prstGeom>
        </p:spPr>
      </p:pic>
      <p:pic>
        <p:nvPicPr>
          <p:cNvPr id="38" name="Picture 37">
            <a:extLst>
              <a:ext uri="{FF2B5EF4-FFF2-40B4-BE49-F238E27FC236}">
                <a16:creationId xmlns:a16="http://schemas.microsoft.com/office/drawing/2014/main" id="{2352A6A1-038D-4536-974B-93E520F4EFBB}"/>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6618730" y="2036902"/>
            <a:ext cx="1030195" cy="15483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4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3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4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3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pic>
        <p:nvPicPr>
          <p:cNvPr id="63" name="Picture 62">
            <a:extLst>
              <a:ext uri="{FF2B5EF4-FFF2-40B4-BE49-F238E27FC236}">
                <a16:creationId xmlns:a16="http://schemas.microsoft.com/office/drawing/2014/main" id="{692D40CE-6C87-4CF0-9335-50B7A13515D7}"/>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086070" y="315814"/>
            <a:ext cx="808440" cy="1132552"/>
          </a:xfrm>
          <a:prstGeom prst="rect">
            <a:avLst/>
          </a:prstGeom>
        </p:spPr>
      </p:pic>
      <p:pic>
        <p:nvPicPr>
          <p:cNvPr id="62" name="Picture 61">
            <a:extLst>
              <a:ext uri="{FF2B5EF4-FFF2-40B4-BE49-F238E27FC236}">
                <a16:creationId xmlns:a16="http://schemas.microsoft.com/office/drawing/2014/main" id="{8A4890DF-B9DE-4B3C-8913-B8DDB4FF47AD}"/>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8823671" y="5381767"/>
            <a:ext cx="808440" cy="1132552"/>
          </a:xfrm>
          <a:prstGeom prst="rect">
            <a:avLst/>
          </a:prstGeom>
        </p:spPr>
      </p:pic>
      <p:pic>
        <p:nvPicPr>
          <p:cNvPr id="61" name="Picture 60" descr="A person wearing a black suit&#10;&#10;Description automatically generated with low confidence">
            <a:extLst>
              <a:ext uri="{FF2B5EF4-FFF2-40B4-BE49-F238E27FC236}">
                <a16:creationId xmlns:a16="http://schemas.microsoft.com/office/drawing/2014/main" id="{4EA7E315-E34F-4255-9ACA-98C382D9F99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14362" y="5395383"/>
            <a:ext cx="692951" cy="1139727"/>
          </a:xfrm>
          <a:prstGeom prst="rect">
            <a:avLst/>
          </a:prstGeom>
        </p:spPr>
      </p:pic>
      <p:pic>
        <p:nvPicPr>
          <p:cNvPr id="60" name="Picture 59" descr="A person wearing a black suit&#10;&#10;Description automatically generated with low confidence">
            <a:extLst>
              <a:ext uri="{FF2B5EF4-FFF2-40B4-BE49-F238E27FC236}">
                <a16:creationId xmlns:a16="http://schemas.microsoft.com/office/drawing/2014/main" id="{01A23610-0B26-4B1E-8F44-3A908A403F1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11220" y="149930"/>
            <a:ext cx="743904" cy="1223532"/>
          </a:xfrm>
          <a:prstGeom prst="rect">
            <a:avLst/>
          </a:prstGeom>
        </p:spPr>
      </p:pic>
      <p:pic>
        <p:nvPicPr>
          <p:cNvPr id="59" name="Picture 58" descr="A person wearing a black suit&#10;&#10;Description automatically generated with low confidence">
            <a:extLst>
              <a:ext uri="{FF2B5EF4-FFF2-40B4-BE49-F238E27FC236}">
                <a16:creationId xmlns:a16="http://schemas.microsoft.com/office/drawing/2014/main" id="{AB2FBBE5-5BDD-46B4-BFFE-30253712C78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90374" y="1398391"/>
            <a:ext cx="743904" cy="1223532"/>
          </a:xfrm>
          <a:prstGeom prst="rect">
            <a:avLst/>
          </a:prstGeom>
        </p:spPr>
      </p:pic>
      <p:pic>
        <p:nvPicPr>
          <p:cNvPr id="58" name="Picture 57" descr="A person holding a shopping bag&#10;&#10;Description automatically generated with low confidence">
            <a:extLst>
              <a:ext uri="{FF2B5EF4-FFF2-40B4-BE49-F238E27FC236}">
                <a16:creationId xmlns:a16="http://schemas.microsoft.com/office/drawing/2014/main" id="{FF1C0BCB-D893-45EE-AFB7-34874019D359}"/>
              </a:ext>
            </a:extLst>
          </p:cNvPr>
          <p:cNvPicPr>
            <a:picLocks noChangeAspect="1"/>
          </p:cNvPicPr>
          <p:nvPr/>
        </p:nvPicPr>
        <p:blipFill rotWithShape="1">
          <a:blip r:embed="rId7" cstate="email">
            <a:extLst>
              <a:ext uri="{28A0092B-C50C-407E-A947-70E740481C1C}">
                <a14:useLocalDpi xmlns:a14="http://schemas.microsoft.com/office/drawing/2010/main"/>
              </a:ext>
              <a:ext uri="{837473B0-CC2E-450A-ABE3-18F120FF3D39}">
                <a1611:picAttrSrcUrl xmlns:a1611="http://schemas.microsoft.com/office/drawing/2016/11/main" r:id="rId8"/>
              </a:ext>
            </a:extLst>
          </a:blip>
          <a:srcRect/>
          <a:stretch/>
        </p:blipFill>
        <p:spPr>
          <a:xfrm>
            <a:off x="3796563" y="349830"/>
            <a:ext cx="466983" cy="1098536"/>
          </a:xfrm>
          <a:prstGeom prst="rect">
            <a:avLst/>
          </a:prstGeom>
        </p:spPr>
      </p:pic>
      <p:pic>
        <p:nvPicPr>
          <p:cNvPr id="56" name="Picture 55" descr="A person holding a shopping bag&#10;&#10;Description automatically generated with low confidence">
            <a:extLst>
              <a:ext uri="{FF2B5EF4-FFF2-40B4-BE49-F238E27FC236}">
                <a16:creationId xmlns:a16="http://schemas.microsoft.com/office/drawing/2014/main" id="{2782250C-9D2E-46DF-8162-4249CC07DBC7}"/>
              </a:ext>
            </a:extLst>
          </p:cNvPr>
          <p:cNvPicPr>
            <a:picLocks noChangeAspect="1"/>
          </p:cNvPicPr>
          <p:nvPr/>
        </p:nvPicPr>
        <p:blipFill rotWithShape="1">
          <a:blip r:embed="rId9" cstate="email">
            <a:extLst>
              <a:ext uri="{28A0092B-C50C-407E-A947-70E740481C1C}">
                <a14:useLocalDpi xmlns:a14="http://schemas.microsoft.com/office/drawing/2010/main"/>
              </a:ext>
              <a:ext uri="{837473B0-CC2E-450A-ABE3-18F120FF3D39}">
                <a1611:picAttrSrcUrl xmlns:a1611="http://schemas.microsoft.com/office/drawing/2016/11/main" r:id="rId8"/>
              </a:ext>
            </a:extLst>
          </a:blip>
          <a:srcRect/>
          <a:stretch/>
        </p:blipFill>
        <p:spPr>
          <a:xfrm>
            <a:off x="5519626" y="5238393"/>
            <a:ext cx="481637" cy="1133009"/>
          </a:xfrm>
          <a:prstGeom prst="rect">
            <a:avLst/>
          </a:prstGeom>
        </p:spPr>
      </p:pic>
      <p:pic>
        <p:nvPicPr>
          <p:cNvPr id="3" name="Picture 2" descr="A picture containing dark, silhouette&#10;&#10;Description automatically generated">
            <a:extLst>
              <a:ext uri="{FF2B5EF4-FFF2-40B4-BE49-F238E27FC236}">
                <a16:creationId xmlns:a16="http://schemas.microsoft.com/office/drawing/2014/main" id="{386DCADA-391A-44E8-AD80-86422D69660C}"/>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072203" y="1621917"/>
            <a:ext cx="447639" cy="1000006"/>
          </a:xfrm>
          <a:prstGeom prst="rect">
            <a:avLst/>
          </a:prstGeom>
        </p:spPr>
      </p:pic>
      <p:pic>
        <p:nvPicPr>
          <p:cNvPr id="54" name="Picture 53" descr="A picture containing dark, silhouette&#10;&#10;Description automatically generated">
            <a:extLst>
              <a:ext uri="{FF2B5EF4-FFF2-40B4-BE49-F238E27FC236}">
                <a16:creationId xmlns:a16="http://schemas.microsoft.com/office/drawing/2014/main" id="{889A1726-F4BD-4FB2-B615-EECCFDB23046}"/>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492736" y="411188"/>
            <a:ext cx="481080" cy="1074712"/>
          </a:xfrm>
          <a:prstGeom prst="rect">
            <a:avLst/>
          </a:prstGeom>
        </p:spPr>
      </p:pic>
      <p:pic>
        <p:nvPicPr>
          <p:cNvPr id="1051" name="Google Shape;1051;p65"/>
          <p:cNvPicPr preferRelativeResize="0"/>
          <p:nvPr/>
        </p:nvPicPr>
        <p:blipFill>
          <a:blip r:embed="rId12" cstate="email">
            <a:extLst>
              <a:ext uri="{28A0092B-C50C-407E-A947-70E740481C1C}">
                <a14:useLocalDpi xmlns:a14="http://schemas.microsoft.com/office/drawing/2010/main"/>
              </a:ext>
            </a:extLst>
          </a:blip>
          <a:srcRect/>
          <a:stretch/>
        </p:blipFill>
        <p:spPr>
          <a:xfrm>
            <a:off x="4771819" y="1409097"/>
            <a:ext cx="674599" cy="1013918"/>
          </a:xfrm>
          <a:prstGeom prst="rect">
            <a:avLst/>
          </a:prstGeom>
          <a:noFill/>
          <a:ln>
            <a:noFill/>
          </a:ln>
        </p:spPr>
      </p:pic>
      <p:pic>
        <p:nvPicPr>
          <p:cNvPr id="1053" name="Google Shape;1053;p65"/>
          <p:cNvPicPr preferRelativeResize="0"/>
          <p:nvPr/>
        </p:nvPicPr>
        <p:blipFill rotWithShape="1">
          <a:blip r:embed="rId13">
            <a:alphaModFix/>
          </a:blip>
          <a:srcRect/>
          <a:stretch/>
        </p:blipFill>
        <p:spPr>
          <a:xfrm>
            <a:off x="7662708" y="1552264"/>
            <a:ext cx="486062" cy="1214019"/>
          </a:xfrm>
          <a:prstGeom prst="rect">
            <a:avLst/>
          </a:prstGeom>
          <a:noFill/>
          <a:ln>
            <a:noFill/>
          </a:ln>
        </p:spPr>
      </p:pic>
      <p:pic>
        <p:nvPicPr>
          <p:cNvPr id="1054" name="Google Shape;1054;p65"/>
          <p:cNvPicPr preferRelativeResize="0"/>
          <p:nvPr/>
        </p:nvPicPr>
        <p:blipFill>
          <a:blip r:embed="rId14" cstate="email">
            <a:extLst>
              <a:ext uri="{28A0092B-C50C-407E-A947-70E740481C1C}">
                <a14:useLocalDpi xmlns:a14="http://schemas.microsoft.com/office/drawing/2010/main"/>
              </a:ext>
            </a:extLst>
          </a:blip>
          <a:srcRect/>
          <a:stretch/>
        </p:blipFill>
        <p:spPr>
          <a:xfrm>
            <a:off x="4690115" y="4000741"/>
            <a:ext cx="1138424" cy="1058972"/>
          </a:xfrm>
          <a:prstGeom prst="rect">
            <a:avLst/>
          </a:prstGeom>
          <a:noFill/>
          <a:ln>
            <a:noFill/>
          </a:ln>
        </p:spPr>
      </p:pic>
      <p:pic>
        <p:nvPicPr>
          <p:cNvPr id="1059" name="Google Shape;1059;p65" descr="A picture containing silhouette&#10;&#10;Description automatically generated"/>
          <p:cNvPicPr preferRelativeResize="0"/>
          <p:nvPr/>
        </p:nvPicPr>
        <p:blipFill rotWithShape="1">
          <a:blip r:embed="rId15" cstate="email">
            <a:alphaModFix/>
            <a:extLst>
              <a:ext uri="{28A0092B-C50C-407E-A947-70E740481C1C}">
                <a14:useLocalDpi xmlns:a14="http://schemas.microsoft.com/office/drawing/2010/main"/>
              </a:ext>
            </a:extLst>
          </a:blip>
          <a:srcRect r="78406"/>
          <a:stretch/>
        </p:blipFill>
        <p:spPr>
          <a:xfrm>
            <a:off x="7724678" y="3946849"/>
            <a:ext cx="362121" cy="1089614"/>
          </a:xfrm>
          <a:prstGeom prst="rect">
            <a:avLst/>
          </a:prstGeom>
          <a:noFill/>
          <a:ln>
            <a:noFill/>
          </a:ln>
        </p:spPr>
      </p:pic>
      <p:cxnSp>
        <p:nvCxnSpPr>
          <p:cNvPr id="1061" name="Google Shape;1061;p65"/>
          <p:cNvCxnSpPr/>
          <p:nvPr/>
        </p:nvCxnSpPr>
        <p:spPr>
          <a:xfrm>
            <a:off x="8269504" y="4865385"/>
            <a:ext cx="774150" cy="567605"/>
          </a:xfrm>
          <a:prstGeom prst="straightConnector1">
            <a:avLst/>
          </a:prstGeom>
          <a:noFill/>
          <a:ln w="9525" cap="flat" cmpd="sng">
            <a:solidFill>
              <a:schemeClr val="accent1"/>
            </a:solidFill>
            <a:prstDash val="solid"/>
            <a:miter lim="800000"/>
            <a:headEnd type="none" w="sm" len="sm"/>
            <a:tailEnd type="none" w="sm" len="sm"/>
          </a:ln>
        </p:spPr>
      </p:cxnSp>
      <p:pic>
        <p:nvPicPr>
          <p:cNvPr id="1064" name="Google Shape;1064;p65"/>
          <p:cNvPicPr preferRelativeResize="0"/>
          <p:nvPr/>
        </p:nvPicPr>
        <p:blipFill>
          <a:blip r:embed="rId16" cstate="email">
            <a:extLst>
              <a:ext uri="{28A0092B-C50C-407E-A947-70E740481C1C}">
                <a14:useLocalDpi xmlns:a14="http://schemas.microsoft.com/office/drawing/2010/main"/>
              </a:ext>
            </a:extLst>
          </a:blip>
          <a:srcRect/>
          <a:stretch/>
        </p:blipFill>
        <p:spPr>
          <a:xfrm>
            <a:off x="2481028" y="364216"/>
            <a:ext cx="633297" cy="951843"/>
          </a:xfrm>
          <a:prstGeom prst="rect">
            <a:avLst/>
          </a:prstGeom>
          <a:noFill/>
          <a:ln>
            <a:noFill/>
          </a:ln>
        </p:spPr>
      </p:pic>
      <p:pic>
        <p:nvPicPr>
          <p:cNvPr id="1065" name="Google Shape;1065;p65"/>
          <p:cNvPicPr preferRelativeResize="0"/>
          <p:nvPr/>
        </p:nvPicPr>
        <p:blipFill>
          <a:blip r:embed="rId17" cstate="email">
            <a:extLst>
              <a:ext uri="{28A0092B-C50C-407E-A947-70E740481C1C}">
                <a14:useLocalDpi xmlns:a14="http://schemas.microsoft.com/office/drawing/2010/main"/>
              </a:ext>
            </a:extLst>
          </a:blip>
          <a:srcRect/>
          <a:stretch/>
        </p:blipFill>
        <p:spPr>
          <a:xfrm>
            <a:off x="9563490" y="4580516"/>
            <a:ext cx="1158721" cy="1077852"/>
          </a:xfrm>
          <a:prstGeom prst="rect">
            <a:avLst/>
          </a:prstGeom>
          <a:noFill/>
          <a:ln>
            <a:noFill/>
          </a:ln>
        </p:spPr>
      </p:pic>
      <p:pic>
        <p:nvPicPr>
          <p:cNvPr id="1066" name="Google Shape;1066;p65"/>
          <p:cNvPicPr preferRelativeResize="0"/>
          <p:nvPr/>
        </p:nvPicPr>
        <p:blipFill rotWithShape="1">
          <a:blip r:embed="rId13">
            <a:alphaModFix/>
          </a:blip>
          <a:srcRect/>
          <a:stretch/>
        </p:blipFill>
        <p:spPr>
          <a:xfrm>
            <a:off x="3937656" y="3421428"/>
            <a:ext cx="486062" cy="1214019"/>
          </a:xfrm>
          <a:prstGeom prst="rect">
            <a:avLst/>
          </a:prstGeom>
          <a:noFill/>
          <a:ln>
            <a:noFill/>
          </a:ln>
        </p:spPr>
      </p:pic>
      <p:pic>
        <p:nvPicPr>
          <p:cNvPr id="1068" name="Google Shape;1068;p65"/>
          <p:cNvPicPr preferRelativeResize="0"/>
          <p:nvPr/>
        </p:nvPicPr>
        <p:blipFill>
          <a:blip r:embed="rId18" cstate="email">
            <a:extLst>
              <a:ext uri="{28A0092B-C50C-407E-A947-70E740481C1C}">
                <a14:useLocalDpi xmlns:a14="http://schemas.microsoft.com/office/drawing/2010/main"/>
              </a:ext>
            </a:extLst>
          </a:blip>
          <a:srcRect/>
          <a:stretch/>
        </p:blipFill>
        <p:spPr>
          <a:xfrm>
            <a:off x="2380740" y="5459861"/>
            <a:ext cx="681850" cy="1024817"/>
          </a:xfrm>
          <a:prstGeom prst="rect">
            <a:avLst/>
          </a:prstGeom>
          <a:noFill/>
          <a:ln>
            <a:noFill/>
          </a:ln>
        </p:spPr>
      </p:pic>
      <p:pic>
        <p:nvPicPr>
          <p:cNvPr id="1069" name="Google Shape;1069;p65"/>
          <p:cNvPicPr preferRelativeResize="0"/>
          <p:nvPr/>
        </p:nvPicPr>
        <p:blipFill>
          <a:blip r:embed="rId12" cstate="email">
            <a:extLst>
              <a:ext uri="{28A0092B-C50C-407E-A947-70E740481C1C}">
                <a14:useLocalDpi xmlns:a14="http://schemas.microsoft.com/office/drawing/2010/main"/>
              </a:ext>
            </a:extLst>
          </a:blip>
          <a:srcRect/>
          <a:stretch/>
        </p:blipFill>
        <p:spPr>
          <a:xfrm>
            <a:off x="7551724" y="5454425"/>
            <a:ext cx="674240" cy="1013379"/>
          </a:xfrm>
          <a:prstGeom prst="rect">
            <a:avLst/>
          </a:prstGeom>
          <a:noFill/>
          <a:ln>
            <a:noFill/>
          </a:ln>
        </p:spPr>
      </p:pic>
      <p:cxnSp>
        <p:nvCxnSpPr>
          <p:cNvPr id="1071" name="Google Shape;1071;p65"/>
          <p:cNvCxnSpPr/>
          <p:nvPr/>
        </p:nvCxnSpPr>
        <p:spPr>
          <a:xfrm flipH="1">
            <a:off x="5599879" y="3469784"/>
            <a:ext cx="413093" cy="425348"/>
          </a:xfrm>
          <a:prstGeom prst="straightConnector1">
            <a:avLst/>
          </a:prstGeom>
          <a:noFill/>
          <a:ln w="9525" cap="flat" cmpd="sng">
            <a:solidFill>
              <a:schemeClr val="accent1"/>
            </a:solidFill>
            <a:prstDash val="solid"/>
            <a:miter lim="800000"/>
            <a:headEnd type="none" w="sm" len="sm"/>
            <a:tailEnd type="none" w="sm" len="sm"/>
          </a:ln>
        </p:spPr>
      </p:cxnSp>
      <p:cxnSp>
        <p:nvCxnSpPr>
          <p:cNvPr id="1072" name="Google Shape;1072;p65"/>
          <p:cNvCxnSpPr/>
          <p:nvPr/>
        </p:nvCxnSpPr>
        <p:spPr>
          <a:xfrm>
            <a:off x="6795114" y="3480891"/>
            <a:ext cx="867594" cy="788163"/>
          </a:xfrm>
          <a:prstGeom prst="straightConnector1">
            <a:avLst/>
          </a:prstGeom>
          <a:noFill/>
          <a:ln w="9525" cap="flat" cmpd="sng">
            <a:solidFill>
              <a:schemeClr val="accent1"/>
            </a:solidFill>
            <a:prstDash val="solid"/>
            <a:miter lim="800000"/>
            <a:headEnd type="none" w="sm" len="sm"/>
            <a:tailEnd type="none" w="sm" len="sm"/>
          </a:ln>
        </p:spPr>
      </p:cxnSp>
      <p:cxnSp>
        <p:nvCxnSpPr>
          <p:cNvPr id="1073" name="Google Shape;1073;p65"/>
          <p:cNvCxnSpPr/>
          <p:nvPr/>
        </p:nvCxnSpPr>
        <p:spPr>
          <a:xfrm rot="10800000" flipH="1">
            <a:off x="6929308" y="2373842"/>
            <a:ext cx="584020" cy="428169"/>
          </a:xfrm>
          <a:prstGeom prst="straightConnector1">
            <a:avLst/>
          </a:prstGeom>
          <a:noFill/>
          <a:ln w="9525" cap="flat" cmpd="sng">
            <a:solidFill>
              <a:schemeClr val="accent1"/>
            </a:solidFill>
            <a:prstDash val="solid"/>
            <a:miter lim="800000"/>
            <a:headEnd type="none" w="sm" len="sm"/>
            <a:tailEnd type="none" w="sm" len="sm"/>
          </a:ln>
        </p:spPr>
      </p:cxnSp>
      <p:cxnSp>
        <p:nvCxnSpPr>
          <p:cNvPr id="1074" name="Google Shape;1074;p65"/>
          <p:cNvCxnSpPr/>
          <p:nvPr/>
        </p:nvCxnSpPr>
        <p:spPr>
          <a:xfrm rot="10800000" flipH="1">
            <a:off x="8225966" y="1547212"/>
            <a:ext cx="430613" cy="300973"/>
          </a:xfrm>
          <a:prstGeom prst="straightConnector1">
            <a:avLst/>
          </a:prstGeom>
          <a:noFill/>
          <a:ln w="9525" cap="flat" cmpd="sng">
            <a:solidFill>
              <a:schemeClr val="accent1"/>
            </a:solidFill>
            <a:prstDash val="solid"/>
            <a:miter lim="800000"/>
            <a:headEnd type="none" w="sm" len="sm"/>
            <a:tailEnd type="none" w="sm" len="sm"/>
          </a:ln>
        </p:spPr>
      </p:cxnSp>
      <p:cxnSp>
        <p:nvCxnSpPr>
          <p:cNvPr id="1075" name="Google Shape;1075;p65"/>
          <p:cNvCxnSpPr>
            <a:cxnSpLocks/>
          </p:cNvCxnSpPr>
          <p:nvPr/>
        </p:nvCxnSpPr>
        <p:spPr>
          <a:xfrm rot="10800000" flipH="1">
            <a:off x="8260423" y="2084568"/>
            <a:ext cx="720300" cy="44100"/>
          </a:xfrm>
          <a:prstGeom prst="straightConnector1">
            <a:avLst/>
          </a:prstGeom>
          <a:noFill/>
          <a:ln w="9525" cap="flat" cmpd="sng">
            <a:solidFill>
              <a:schemeClr val="accent1"/>
            </a:solidFill>
            <a:prstDash val="solid"/>
            <a:miter lim="800000"/>
            <a:headEnd type="none" w="sm" len="sm"/>
            <a:tailEnd type="none" w="sm" len="sm"/>
          </a:ln>
        </p:spPr>
      </p:cxnSp>
      <p:cxnSp>
        <p:nvCxnSpPr>
          <p:cNvPr id="1076" name="Google Shape;1076;p65"/>
          <p:cNvCxnSpPr/>
          <p:nvPr/>
        </p:nvCxnSpPr>
        <p:spPr>
          <a:xfrm rot="10800000">
            <a:off x="5446419" y="2356425"/>
            <a:ext cx="514516" cy="409858"/>
          </a:xfrm>
          <a:prstGeom prst="straightConnector1">
            <a:avLst/>
          </a:prstGeom>
          <a:noFill/>
          <a:ln w="9525" cap="flat" cmpd="sng">
            <a:solidFill>
              <a:schemeClr val="accent1"/>
            </a:solidFill>
            <a:prstDash val="solid"/>
            <a:miter lim="800000"/>
            <a:headEnd type="none" w="sm" len="sm"/>
            <a:tailEnd type="none" w="sm" len="sm"/>
          </a:ln>
        </p:spPr>
      </p:cxnSp>
      <p:cxnSp>
        <p:nvCxnSpPr>
          <p:cNvPr id="1077" name="Google Shape;1077;p65"/>
          <p:cNvCxnSpPr/>
          <p:nvPr/>
        </p:nvCxnSpPr>
        <p:spPr>
          <a:xfrm rot="10800000">
            <a:off x="4276783" y="1373609"/>
            <a:ext cx="514516" cy="409858"/>
          </a:xfrm>
          <a:prstGeom prst="straightConnector1">
            <a:avLst/>
          </a:prstGeom>
          <a:noFill/>
          <a:ln w="9525" cap="flat" cmpd="sng">
            <a:solidFill>
              <a:schemeClr val="accent1"/>
            </a:solidFill>
            <a:prstDash val="solid"/>
            <a:miter lim="800000"/>
            <a:headEnd type="none" w="sm" len="sm"/>
            <a:tailEnd type="none" w="sm" len="sm"/>
          </a:ln>
        </p:spPr>
      </p:cxnSp>
      <p:cxnSp>
        <p:nvCxnSpPr>
          <p:cNvPr id="1078" name="Google Shape;1078;p65"/>
          <p:cNvCxnSpPr/>
          <p:nvPr/>
        </p:nvCxnSpPr>
        <p:spPr>
          <a:xfrm rot="10800000">
            <a:off x="3163892" y="722415"/>
            <a:ext cx="506154" cy="0"/>
          </a:xfrm>
          <a:prstGeom prst="straightConnector1">
            <a:avLst/>
          </a:prstGeom>
          <a:noFill/>
          <a:ln w="9525" cap="flat" cmpd="sng">
            <a:solidFill>
              <a:schemeClr val="accent1"/>
            </a:solidFill>
            <a:prstDash val="solid"/>
            <a:miter lim="800000"/>
            <a:headEnd type="none" w="sm" len="sm"/>
            <a:tailEnd type="none" w="sm" len="sm"/>
          </a:ln>
        </p:spPr>
      </p:cxnSp>
      <p:cxnSp>
        <p:nvCxnSpPr>
          <p:cNvPr id="1079" name="Google Shape;1079;p65"/>
          <p:cNvCxnSpPr/>
          <p:nvPr/>
        </p:nvCxnSpPr>
        <p:spPr>
          <a:xfrm flipH="1">
            <a:off x="2429406" y="1373609"/>
            <a:ext cx="253077" cy="248308"/>
          </a:xfrm>
          <a:prstGeom prst="straightConnector1">
            <a:avLst/>
          </a:prstGeom>
          <a:noFill/>
          <a:ln w="9525" cap="flat" cmpd="sng">
            <a:solidFill>
              <a:schemeClr val="accent1"/>
            </a:solidFill>
            <a:prstDash val="solid"/>
            <a:miter lim="800000"/>
            <a:headEnd type="none" w="sm" len="sm"/>
            <a:tailEnd type="none" w="sm" len="sm"/>
          </a:ln>
        </p:spPr>
      </p:cxnSp>
      <p:cxnSp>
        <p:nvCxnSpPr>
          <p:cNvPr id="1080" name="Google Shape;1080;p65"/>
          <p:cNvCxnSpPr/>
          <p:nvPr/>
        </p:nvCxnSpPr>
        <p:spPr>
          <a:xfrm rot="10800000">
            <a:off x="4459476" y="4265210"/>
            <a:ext cx="506154" cy="0"/>
          </a:xfrm>
          <a:prstGeom prst="straightConnector1">
            <a:avLst/>
          </a:prstGeom>
          <a:noFill/>
          <a:ln w="9525" cap="flat" cmpd="sng">
            <a:solidFill>
              <a:schemeClr val="accent1"/>
            </a:solidFill>
            <a:prstDash val="solid"/>
            <a:miter lim="800000"/>
            <a:headEnd type="none" w="sm" len="sm"/>
            <a:tailEnd type="none" w="sm" len="sm"/>
          </a:ln>
        </p:spPr>
      </p:cxnSp>
      <p:cxnSp>
        <p:nvCxnSpPr>
          <p:cNvPr id="1081" name="Google Shape;1081;p65"/>
          <p:cNvCxnSpPr/>
          <p:nvPr/>
        </p:nvCxnSpPr>
        <p:spPr>
          <a:xfrm rot="10800000">
            <a:off x="5401880" y="5086341"/>
            <a:ext cx="197999" cy="243364"/>
          </a:xfrm>
          <a:prstGeom prst="straightConnector1">
            <a:avLst/>
          </a:prstGeom>
          <a:noFill/>
          <a:ln w="9525" cap="flat" cmpd="sng">
            <a:solidFill>
              <a:schemeClr val="accent1"/>
            </a:solidFill>
            <a:prstDash val="solid"/>
            <a:miter lim="800000"/>
            <a:headEnd type="none" w="sm" len="sm"/>
            <a:tailEnd type="none" w="sm" len="sm"/>
          </a:ln>
        </p:spPr>
      </p:cxnSp>
      <p:cxnSp>
        <p:nvCxnSpPr>
          <p:cNvPr id="1082" name="Google Shape;1082;p65"/>
          <p:cNvCxnSpPr/>
          <p:nvPr/>
        </p:nvCxnSpPr>
        <p:spPr>
          <a:xfrm>
            <a:off x="4132537" y="4672353"/>
            <a:ext cx="0" cy="476834"/>
          </a:xfrm>
          <a:prstGeom prst="straightConnector1">
            <a:avLst/>
          </a:prstGeom>
          <a:noFill/>
          <a:ln w="9525" cap="flat" cmpd="sng">
            <a:solidFill>
              <a:schemeClr val="accent1"/>
            </a:solidFill>
            <a:prstDash val="solid"/>
            <a:miter lim="800000"/>
            <a:headEnd type="none" w="sm" len="sm"/>
            <a:tailEnd type="none" w="sm" len="sm"/>
          </a:ln>
        </p:spPr>
      </p:cxnSp>
      <p:cxnSp>
        <p:nvCxnSpPr>
          <p:cNvPr id="1083" name="Google Shape;1083;p65"/>
          <p:cNvCxnSpPr/>
          <p:nvPr/>
        </p:nvCxnSpPr>
        <p:spPr>
          <a:xfrm rot="10800000">
            <a:off x="3163892" y="5855610"/>
            <a:ext cx="506154" cy="0"/>
          </a:xfrm>
          <a:prstGeom prst="straightConnector1">
            <a:avLst/>
          </a:prstGeom>
          <a:noFill/>
          <a:ln w="9525" cap="flat" cmpd="sng">
            <a:solidFill>
              <a:schemeClr val="accent1"/>
            </a:solidFill>
            <a:prstDash val="solid"/>
            <a:miter lim="800000"/>
            <a:headEnd type="none" w="sm" len="sm"/>
            <a:tailEnd type="none" w="sm" len="sm"/>
          </a:ln>
        </p:spPr>
      </p:cxnSp>
      <p:cxnSp>
        <p:nvCxnSpPr>
          <p:cNvPr id="1084" name="Google Shape;1084;p65"/>
          <p:cNvCxnSpPr>
            <a:cxnSpLocks/>
          </p:cNvCxnSpPr>
          <p:nvPr/>
        </p:nvCxnSpPr>
        <p:spPr>
          <a:xfrm flipH="1">
            <a:off x="7888844" y="5106306"/>
            <a:ext cx="16896" cy="338594"/>
          </a:xfrm>
          <a:prstGeom prst="straightConnector1">
            <a:avLst/>
          </a:prstGeom>
          <a:noFill/>
          <a:ln w="9525" cap="flat" cmpd="sng">
            <a:solidFill>
              <a:schemeClr val="accent1"/>
            </a:solidFill>
            <a:prstDash val="solid"/>
            <a:miter lim="800000"/>
            <a:headEnd type="none" w="sm" len="sm"/>
            <a:tailEnd type="none" w="sm" len="sm"/>
          </a:ln>
        </p:spPr>
      </p:cxnSp>
      <p:cxnSp>
        <p:nvCxnSpPr>
          <p:cNvPr id="1085" name="Google Shape;1085;p65"/>
          <p:cNvCxnSpPr/>
          <p:nvPr/>
        </p:nvCxnSpPr>
        <p:spPr>
          <a:xfrm rot="10800000" flipH="1">
            <a:off x="9583323" y="5577640"/>
            <a:ext cx="307399" cy="188160"/>
          </a:xfrm>
          <a:prstGeom prst="straightConnector1">
            <a:avLst/>
          </a:prstGeom>
          <a:noFill/>
          <a:ln w="9525" cap="flat" cmpd="sng">
            <a:solidFill>
              <a:schemeClr val="accent1"/>
            </a:solidFill>
            <a:prstDash val="solid"/>
            <a:miter lim="800000"/>
            <a:headEnd type="none" w="sm" len="sm"/>
            <a:tailEnd type="none" w="sm" len="sm"/>
          </a:ln>
        </p:spPr>
      </p:cxnSp>
      <p:cxnSp>
        <p:nvCxnSpPr>
          <p:cNvPr id="1087" name="Google Shape;1087;p65"/>
          <p:cNvCxnSpPr/>
          <p:nvPr/>
        </p:nvCxnSpPr>
        <p:spPr>
          <a:xfrm rot="10800000">
            <a:off x="7641368" y="1489949"/>
            <a:ext cx="137504" cy="235843"/>
          </a:xfrm>
          <a:prstGeom prst="straightConnector1">
            <a:avLst/>
          </a:prstGeom>
          <a:noFill/>
          <a:ln w="9525" cap="flat" cmpd="sng">
            <a:solidFill>
              <a:schemeClr val="accent1"/>
            </a:solidFill>
            <a:prstDash val="solid"/>
            <a:miter lim="800000"/>
            <a:headEnd type="none" w="sm" len="sm"/>
            <a:tailEnd type="none" w="sm" len="sm"/>
          </a:ln>
        </p:spPr>
      </p:cxnSp>
      <p:cxnSp>
        <p:nvCxnSpPr>
          <p:cNvPr id="1089" name="Google Shape;1089;p65"/>
          <p:cNvCxnSpPr/>
          <p:nvPr/>
        </p:nvCxnSpPr>
        <p:spPr>
          <a:xfrm rot="10800000" flipH="1">
            <a:off x="5326027" y="1264851"/>
            <a:ext cx="184607" cy="255459"/>
          </a:xfrm>
          <a:prstGeom prst="straightConnector1">
            <a:avLst/>
          </a:prstGeom>
          <a:noFill/>
          <a:ln w="9525" cap="flat" cmpd="sng">
            <a:solidFill>
              <a:schemeClr val="accent1"/>
            </a:solidFill>
            <a:prstDash val="solid"/>
            <a:miter lim="800000"/>
            <a:headEnd type="none" w="sm" len="sm"/>
            <a:tailEnd type="none" w="sm" len="sm"/>
          </a:ln>
        </p:spPr>
      </p:cxnSp>
      <p:cxnSp>
        <p:nvCxnSpPr>
          <p:cNvPr id="1090" name="Google Shape;1090;p65"/>
          <p:cNvCxnSpPr/>
          <p:nvPr/>
        </p:nvCxnSpPr>
        <p:spPr>
          <a:xfrm rot="10800000">
            <a:off x="9124971" y="784728"/>
            <a:ext cx="506154" cy="0"/>
          </a:xfrm>
          <a:prstGeom prst="straightConnector1">
            <a:avLst/>
          </a:prstGeom>
          <a:noFill/>
          <a:ln w="9525" cap="flat" cmpd="sng">
            <a:solidFill>
              <a:schemeClr val="accent1"/>
            </a:solidFill>
            <a:prstDash val="solid"/>
            <a:miter lim="800000"/>
            <a:headEnd type="none" w="sm" len="sm"/>
            <a:tailEnd type="none" w="sm" len="sm"/>
          </a:ln>
        </p:spPr>
      </p:cxnSp>
      <p:pic>
        <p:nvPicPr>
          <p:cNvPr id="1091" name="Google Shape;1091;p65"/>
          <p:cNvPicPr preferRelativeResize="0"/>
          <p:nvPr/>
        </p:nvPicPr>
        <p:blipFill>
          <a:blip r:embed="rId19" cstate="email">
            <a:extLst>
              <a:ext uri="{28A0092B-C50C-407E-A947-70E740481C1C}">
                <a14:useLocalDpi xmlns:a14="http://schemas.microsoft.com/office/drawing/2010/main"/>
              </a:ext>
            </a:extLst>
          </a:blip>
          <a:srcRect/>
          <a:stretch/>
        </p:blipFill>
        <p:spPr>
          <a:xfrm>
            <a:off x="9775418" y="203211"/>
            <a:ext cx="603487" cy="907038"/>
          </a:xfrm>
          <a:prstGeom prst="rect">
            <a:avLst/>
          </a:prstGeom>
          <a:noFill/>
          <a:ln>
            <a:noFill/>
          </a:ln>
        </p:spPr>
      </p:pic>
      <p:sp>
        <p:nvSpPr>
          <p:cNvPr id="1092" name="Google Shape;1092;p65"/>
          <p:cNvSpPr/>
          <p:nvPr/>
        </p:nvSpPr>
        <p:spPr>
          <a:xfrm>
            <a:off x="4655426" y="1462545"/>
            <a:ext cx="3689478" cy="3508231"/>
          </a:xfrm>
          <a:prstGeom prst="ellipse">
            <a:avLst/>
          </a:prstGeom>
          <a:no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3" name="Google Shape;1093;p65"/>
          <p:cNvSpPr/>
          <p:nvPr/>
        </p:nvSpPr>
        <p:spPr>
          <a:xfrm>
            <a:off x="3741943" y="228087"/>
            <a:ext cx="2525287" cy="2305011"/>
          </a:xfrm>
          <a:prstGeom prst="ellipse">
            <a:avLst/>
          </a:prstGeom>
          <a:no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4" name="Google Shape;1094;p65"/>
          <p:cNvSpPr/>
          <p:nvPr/>
        </p:nvSpPr>
        <p:spPr>
          <a:xfrm>
            <a:off x="1545505" y="504838"/>
            <a:ext cx="1873004" cy="1869004"/>
          </a:xfrm>
          <a:prstGeom prst="ellipse">
            <a:avLst/>
          </a:prstGeom>
          <a:no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5" name="Google Shape;1095;p65"/>
          <p:cNvSpPr/>
          <p:nvPr/>
        </p:nvSpPr>
        <p:spPr>
          <a:xfrm>
            <a:off x="3956676" y="3523828"/>
            <a:ext cx="2404615" cy="2202538"/>
          </a:xfrm>
          <a:prstGeom prst="ellipse">
            <a:avLst/>
          </a:prstGeom>
          <a:no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6" name="Google Shape;1096;p65"/>
          <p:cNvSpPr/>
          <p:nvPr/>
        </p:nvSpPr>
        <p:spPr>
          <a:xfrm>
            <a:off x="2575988" y="5126191"/>
            <a:ext cx="1510326" cy="1518612"/>
          </a:xfrm>
          <a:prstGeom prst="ellipse">
            <a:avLst/>
          </a:prstGeom>
          <a:no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7" name="Google Shape;1097;p65"/>
          <p:cNvSpPr/>
          <p:nvPr/>
        </p:nvSpPr>
        <p:spPr>
          <a:xfrm>
            <a:off x="7546599" y="4412744"/>
            <a:ext cx="1915589" cy="1779950"/>
          </a:xfrm>
          <a:prstGeom prst="ellipse">
            <a:avLst/>
          </a:prstGeom>
          <a:no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8" name="Google Shape;1098;p65"/>
          <p:cNvSpPr/>
          <p:nvPr/>
        </p:nvSpPr>
        <p:spPr>
          <a:xfrm>
            <a:off x="9019504" y="4742760"/>
            <a:ext cx="1373771" cy="1442866"/>
          </a:xfrm>
          <a:prstGeom prst="ellipse">
            <a:avLst/>
          </a:prstGeom>
          <a:no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9" name="Google Shape;1099;p65"/>
          <p:cNvSpPr/>
          <p:nvPr/>
        </p:nvSpPr>
        <p:spPr>
          <a:xfrm>
            <a:off x="7228911" y="637439"/>
            <a:ext cx="2221920" cy="2035948"/>
          </a:xfrm>
          <a:prstGeom prst="ellipse">
            <a:avLst/>
          </a:prstGeom>
          <a:no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0" name="Google Shape;1100;p65"/>
          <p:cNvSpPr/>
          <p:nvPr/>
        </p:nvSpPr>
        <p:spPr>
          <a:xfrm>
            <a:off x="8494103" y="104320"/>
            <a:ext cx="1567179" cy="1580256"/>
          </a:xfrm>
          <a:prstGeom prst="ellipse">
            <a:avLst/>
          </a:prstGeom>
          <a:no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 name="Google Shape;52;p105">
            <a:extLst>
              <a:ext uri="{FF2B5EF4-FFF2-40B4-BE49-F238E27FC236}">
                <a16:creationId xmlns:a16="http://schemas.microsoft.com/office/drawing/2014/main" id="{BEBB0599-93E0-4C18-8C56-164E61FA6B4A}"/>
              </a:ext>
            </a:extLst>
          </p:cNvPr>
          <p:cNvSpPr/>
          <p:nvPr/>
        </p:nvSpPr>
        <p:spPr>
          <a:xfrm>
            <a:off x="-2" y="6790531"/>
            <a:ext cx="12192000" cy="69448"/>
          </a:xfrm>
          <a:prstGeom prst="rect">
            <a:avLst/>
          </a:prstGeom>
          <a:solidFill>
            <a:srgbClr val="E734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057" name="Google Shape;1057;p65"/>
          <p:cNvSpPr txBox="1"/>
          <p:nvPr/>
        </p:nvSpPr>
        <p:spPr>
          <a:xfrm>
            <a:off x="6001262" y="3600549"/>
            <a:ext cx="1048816"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2000" dirty="0">
                <a:solidFill>
                  <a:schemeClr val="dk1"/>
                </a:solidFill>
                <a:latin typeface="+mn-lt"/>
                <a:ea typeface="Calibri"/>
                <a:cs typeface="Calibri"/>
                <a:sym typeface="Calibri"/>
              </a:rPr>
              <a:t>Клиент</a:t>
            </a:r>
            <a:endParaRPr dirty="0">
              <a:latin typeface="+mn-lt"/>
            </a:endParaRPr>
          </a:p>
        </p:txBody>
      </p:sp>
      <p:pic>
        <p:nvPicPr>
          <p:cNvPr id="4" name="Picture 3">
            <a:extLst>
              <a:ext uri="{FF2B5EF4-FFF2-40B4-BE49-F238E27FC236}">
                <a16:creationId xmlns:a16="http://schemas.microsoft.com/office/drawing/2014/main" id="{C2981171-5D1A-4DB4-AF96-F31AD9A82FC0}"/>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173114" y="2142895"/>
            <a:ext cx="620649" cy="15786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7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7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7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7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5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5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5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8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8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8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6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6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6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7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7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8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7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8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08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6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8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07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06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09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9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08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06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9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09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07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1092"/>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093"/>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093"/>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097"/>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095"/>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099"/>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100"/>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098"/>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096"/>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66"/>
          <p:cNvSpPr txBox="1">
            <a:spLocks noGrp="1"/>
          </p:cNvSpPr>
          <p:nvPr>
            <p:ph type="title"/>
          </p:nvPr>
        </p:nvSpPr>
        <p:spPr>
          <a:xfrm>
            <a:off x="637527" y="507113"/>
            <a:ext cx="11169284" cy="80003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3100"/>
              <a:buFont typeface="Calibri"/>
              <a:buNone/>
            </a:pPr>
            <a:r>
              <a:rPr lang="x-none" sz="2600" dirty="0"/>
              <a:t>Комбинация индекс</a:t>
            </a:r>
            <a:r>
              <a:rPr lang="ru-RU" sz="2600" dirty="0"/>
              <a:t>-</a:t>
            </a:r>
            <a:r>
              <a:rPr lang="x-none" sz="2600" dirty="0"/>
              <a:t>тестирования, рискованного окружения ЛЖВ и целевое направление к тестированию на ВИЧ</a:t>
            </a:r>
            <a:endParaRPr sz="2600" dirty="0"/>
          </a:p>
        </p:txBody>
      </p:sp>
      <p:grpSp>
        <p:nvGrpSpPr>
          <p:cNvPr id="1107" name="Google Shape;1107;p66"/>
          <p:cNvGrpSpPr/>
          <p:nvPr/>
        </p:nvGrpSpPr>
        <p:grpSpPr>
          <a:xfrm>
            <a:off x="228444" y="1358524"/>
            <a:ext cx="3934393" cy="5302645"/>
            <a:chOff x="4693428" y="2083423"/>
            <a:chExt cx="3468331" cy="4916945"/>
          </a:xfrm>
        </p:grpSpPr>
        <p:grpSp>
          <p:nvGrpSpPr>
            <p:cNvPr id="1108" name="Google Shape;1108;p66"/>
            <p:cNvGrpSpPr/>
            <p:nvPr/>
          </p:nvGrpSpPr>
          <p:grpSpPr>
            <a:xfrm>
              <a:off x="6296754" y="2710815"/>
              <a:ext cx="637446" cy="1219200"/>
              <a:chOff x="6033864" y="2710815"/>
              <a:chExt cx="637446" cy="1219200"/>
            </a:xfrm>
          </p:grpSpPr>
          <p:grpSp>
            <p:nvGrpSpPr>
              <p:cNvPr id="1109" name="Google Shape;1109;p66"/>
              <p:cNvGrpSpPr/>
              <p:nvPr/>
            </p:nvGrpSpPr>
            <p:grpSpPr>
              <a:xfrm>
                <a:off x="6256019" y="2710815"/>
                <a:ext cx="220980" cy="571500"/>
                <a:chOff x="2125980" y="2937510"/>
                <a:chExt cx="220980" cy="571500"/>
              </a:xfrm>
            </p:grpSpPr>
            <p:sp>
              <p:nvSpPr>
                <p:cNvPr id="1110" name="Google Shape;1110;p66"/>
                <p:cNvSpPr/>
                <p:nvPr/>
              </p:nvSpPr>
              <p:spPr>
                <a:xfrm>
                  <a:off x="2125980" y="293751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11" name="Google Shape;1111;p66"/>
                <p:cNvSpPr/>
                <p:nvPr/>
              </p:nvSpPr>
              <p:spPr>
                <a:xfrm>
                  <a:off x="2125980" y="3246120"/>
                  <a:ext cx="217170" cy="262890"/>
                </a:xfrm>
                <a:prstGeom prst="flowChartDocumen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12" name="Google Shape;1112;p66"/>
                <p:cNvSpPr/>
                <p:nvPr/>
              </p:nvSpPr>
              <p:spPr>
                <a:xfrm>
                  <a:off x="2129790" y="316992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113" name="Google Shape;1113;p66"/>
              <p:cNvGrpSpPr/>
              <p:nvPr/>
            </p:nvGrpSpPr>
            <p:grpSpPr>
              <a:xfrm>
                <a:off x="6033864" y="3358515"/>
                <a:ext cx="220980" cy="571500"/>
                <a:chOff x="2125980" y="2937510"/>
                <a:chExt cx="220980" cy="571500"/>
              </a:xfrm>
            </p:grpSpPr>
            <p:sp>
              <p:nvSpPr>
                <p:cNvPr id="1114" name="Google Shape;1114;p66"/>
                <p:cNvSpPr/>
                <p:nvPr/>
              </p:nvSpPr>
              <p:spPr>
                <a:xfrm>
                  <a:off x="2125980" y="293751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15" name="Google Shape;1115;p66"/>
                <p:cNvSpPr/>
                <p:nvPr/>
              </p:nvSpPr>
              <p:spPr>
                <a:xfrm>
                  <a:off x="2125980" y="3246120"/>
                  <a:ext cx="217170" cy="262890"/>
                </a:xfrm>
                <a:prstGeom prst="flowChartDocumen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16" name="Google Shape;1116;p66"/>
                <p:cNvSpPr/>
                <p:nvPr/>
              </p:nvSpPr>
              <p:spPr>
                <a:xfrm>
                  <a:off x="2129790" y="316992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117" name="Google Shape;1117;p66"/>
              <p:cNvGrpSpPr/>
              <p:nvPr/>
            </p:nvGrpSpPr>
            <p:grpSpPr>
              <a:xfrm>
                <a:off x="6450330" y="3358515"/>
                <a:ext cx="220980" cy="571500"/>
                <a:chOff x="2125980" y="2937510"/>
                <a:chExt cx="220980" cy="571500"/>
              </a:xfrm>
            </p:grpSpPr>
            <p:sp>
              <p:nvSpPr>
                <p:cNvPr id="1118" name="Google Shape;1118;p66"/>
                <p:cNvSpPr/>
                <p:nvPr/>
              </p:nvSpPr>
              <p:spPr>
                <a:xfrm>
                  <a:off x="2125980" y="293751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19" name="Google Shape;1119;p66"/>
                <p:cNvSpPr/>
                <p:nvPr/>
              </p:nvSpPr>
              <p:spPr>
                <a:xfrm>
                  <a:off x="2125980" y="3246120"/>
                  <a:ext cx="217170" cy="262890"/>
                </a:xfrm>
                <a:prstGeom prst="flowChartDocumen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20" name="Google Shape;1120;p66"/>
                <p:cNvSpPr/>
                <p:nvPr/>
              </p:nvSpPr>
              <p:spPr>
                <a:xfrm>
                  <a:off x="2129790" y="316992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1121" name="Google Shape;1121;p66"/>
              <p:cNvSpPr/>
              <p:nvPr/>
            </p:nvSpPr>
            <p:spPr>
              <a:xfrm>
                <a:off x="6239604" y="3527107"/>
                <a:ext cx="217170" cy="217170"/>
              </a:xfrm>
              <a:prstGeom prst="hear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1122" name="Google Shape;1122;p66"/>
            <p:cNvSpPr txBox="1"/>
            <p:nvPr/>
          </p:nvSpPr>
          <p:spPr>
            <a:xfrm>
              <a:off x="5734646" y="2083423"/>
              <a:ext cx="1505969" cy="6563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Calibri"/>
                <a:buNone/>
              </a:pPr>
              <a:r>
                <a:rPr lang="ru-RU" sz="2000" dirty="0">
                  <a:latin typeface="Calibri"/>
                  <a:cs typeface="Calibri"/>
                  <a:sym typeface="Calibri"/>
                </a:rPr>
                <a:t>и</a:t>
              </a:r>
              <a:r>
                <a:rPr lang="x-none" sz="2000" dirty="0">
                  <a:latin typeface="Calibri"/>
                  <a:cs typeface="Calibri"/>
                  <a:sym typeface="Calibri"/>
                </a:rPr>
                <a:t>ндекс</a:t>
              </a:r>
              <a:r>
                <a:rPr lang="ru-RU" sz="2000" dirty="0">
                  <a:latin typeface="Calibri"/>
                  <a:cs typeface="Calibri"/>
                  <a:sym typeface="Calibri"/>
                </a:rPr>
                <a:t>-</a:t>
              </a:r>
              <a:r>
                <a:rPr lang="x-none" sz="2000" dirty="0">
                  <a:latin typeface="Calibri"/>
                  <a:cs typeface="Calibri"/>
                  <a:sym typeface="Calibri"/>
                </a:rPr>
                <a:t>тестирование</a:t>
              </a:r>
              <a:endParaRPr sz="2000" dirty="0">
                <a:latin typeface="Calibri"/>
                <a:cs typeface="Calibri"/>
              </a:endParaRPr>
            </a:p>
          </p:txBody>
        </p:sp>
        <p:sp>
          <p:nvSpPr>
            <p:cNvPr id="1123" name="Google Shape;1123;p66"/>
            <p:cNvSpPr txBox="1"/>
            <p:nvPr/>
          </p:nvSpPr>
          <p:spPr>
            <a:xfrm>
              <a:off x="4693428" y="5116833"/>
              <a:ext cx="3468331" cy="18835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x-none" sz="1800" dirty="0">
                  <a:latin typeface="Calibri"/>
                  <a:ea typeface="Calibri"/>
                  <a:cs typeface="Calibri"/>
                  <a:sym typeface="Calibri"/>
                </a:rPr>
                <a:t>Дает возможность индекс</a:t>
              </a:r>
              <a:r>
                <a:rPr lang="ru-RU" sz="1800" dirty="0">
                  <a:latin typeface="Calibri"/>
                  <a:ea typeface="Calibri"/>
                  <a:cs typeface="Calibri"/>
                  <a:sym typeface="Calibri"/>
                </a:rPr>
                <a:t>-</a:t>
              </a:r>
              <a:r>
                <a:rPr lang="x-none" sz="1800" dirty="0">
                  <a:latin typeface="Calibri"/>
                  <a:ea typeface="Calibri"/>
                  <a:cs typeface="Calibri"/>
                  <a:sym typeface="Calibri"/>
                </a:rPr>
                <a:t>клиенту </a:t>
              </a:r>
              <a:r>
                <a:rPr lang="en-US" sz="1800" b="0" u="none" strike="noStrike" cap="none" dirty="0">
                  <a:solidFill>
                    <a:srgbClr val="000000"/>
                  </a:solidFill>
                  <a:latin typeface="Calibri"/>
                  <a:ea typeface="Calibri"/>
                  <a:cs typeface="Calibri"/>
                  <a:sym typeface="Calibri"/>
                </a:rPr>
                <a:t> </a:t>
              </a:r>
              <a:r>
                <a:rPr lang="x-none" sz="1800" b="0" u="none" strike="noStrike" cap="none" dirty="0">
                  <a:solidFill>
                    <a:srgbClr val="000000"/>
                  </a:solidFill>
                  <a:latin typeface="Calibri"/>
                  <a:ea typeface="Calibri"/>
                  <a:cs typeface="Calibri"/>
                  <a:sym typeface="Calibri"/>
                </a:rPr>
                <a:t>добровольно определить, установить контакт и привлечь к </a:t>
              </a:r>
              <a:r>
                <a:rPr lang="x-none" sz="1800" b="0" u="none" strike="noStrike" cap="none" dirty="0" err="1">
                  <a:solidFill>
                    <a:srgbClr val="000000"/>
                  </a:solidFill>
                  <a:latin typeface="Calibri"/>
                  <a:ea typeface="Calibri"/>
                  <a:cs typeface="Calibri"/>
                  <a:sym typeface="Calibri"/>
                </a:rPr>
                <a:t>ТиК</a:t>
              </a:r>
              <a:r>
                <a:rPr lang="x-none" sz="1800" b="0" u="none" strike="noStrike" cap="none" dirty="0">
                  <a:solidFill>
                    <a:srgbClr val="000000"/>
                  </a:solidFill>
                  <a:latin typeface="Calibri"/>
                  <a:ea typeface="Calibri"/>
                  <a:cs typeface="Calibri"/>
                  <a:sym typeface="Calibri"/>
                </a:rPr>
                <a:t> на ВИЧ его/её сексуального/инъекционного партнера, супруга и детей. С возможностью раскрытия своего статуса (опционально)</a:t>
              </a:r>
              <a:endParaRPr dirty="0"/>
            </a:p>
          </p:txBody>
        </p:sp>
      </p:grpSp>
      <p:grpSp>
        <p:nvGrpSpPr>
          <p:cNvPr id="1124" name="Google Shape;1124;p66"/>
          <p:cNvGrpSpPr/>
          <p:nvPr/>
        </p:nvGrpSpPr>
        <p:grpSpPr>
          <a:xfrm>
            <a:off x="4374442" y="1385021"/>
            <a:ext cx="3749040" cy="5059312"/>
            <a:chOff x="5107231" y="1973863"/>
            <a:chExt cx="3304934" cy="4691310"/>
          </a:xfrm>
        </p:grpSpPr>
        <p:grpSp>
          <p:nvGrpSpPr>
            <p:cNvPr id="1125" name="Google Shape;1125;p66"/>
            <p:cNvGrpSpPr/>
            <p:nvPr/>
          </p:nvGrpSpPr>
          <p:grpSpPr>
            <a:xfrm>
              <a:off x="6296754" y="2710815"/>
              <a:ext cx="637446" cy="1219200"/>
              <a:chOff x="6033864" y="2710815"/>
              <a:chExt cx="637446" cy="1219200"/>
            </a:xfrm>
          </p:grpSpPr>
          <p:grpSp>
            <p:nvGrpSpPr>
              <p:cNvPr id="1126" name="Google Shape;1126;p66"/>
              <p:cNvGrpSpPr/>
              <p:nvPr/>
            </p:nvGrpSpPr>
            <p:grpSpPr>
              <a:xfrm>
                <a:off x="6256019" y="2710815"/>
                <a:ext cx="220980" cy="571500"/>
                <a:chOff x="2125980" y="2937510"/>
                <a:chExt cx="220980" cy="571500"/>
              </a:xfrm>
            </p:grpSpPr>
            <p:sp>
              <p:nvSpPr>
                <p:cNvPr id="1127" name="Google Shape;1127;p66"/>
                <p:cNvSpPr/>
                <p:nvPr/>
              </p:nvSpPr>
              <p:spPr>
                <a:xfrm>
                  <a:off x="2125980" y="293751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28" name="Google Shape;1128;p66"/>
                <p:cNvSpPr/>
                <p:nvPr/>
              </p:nvSpPr>
              <p:spPr>
                <a:xfrm>
                  <a:off x="2125980" y="3246120"/>
                  <a:ext cx="217170" cy="262890"/>
                </a:xfrm>
                <a:prstGeom prst="flowChartDocumen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29" name="Google Shape;1129;p66"/>
                <p:cNvSpPr/>
                <p:nvPr/>
              </p:nvSpPr>
              <p:spPr>
                <a:xfrm>
                  <a:off x="2129790" y="316992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130" name="Google Shape;1130;p66"/>
              <p:cNvGrpSpPr/>
              <p:nvPr/>
            </p:nvGrpSpPr>
            <p:grpSpPr>
              <a:xfrm>
                <a:off x="6033864" y="3358515"/>
                <a:ext cx="220980" cy="571500"/>
                <a:chOff x="2125980" y="2937510"/>
                <a:chExt cx="220980" cy="571500"/>
              </a:xfrm>
            </p:grpSpPr>
            <p:sp>
              <p:nvSpPr>
                <p:cNvPr id="1131" name="Google Shape;1131;p66"/>
                <p:cNvSpPr/>
                <p:nvPr/>
              </p:nvSpPr>
              <p:spPr>
                <a:xfrm>
                  <a:off x="2125980" y="293751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32" name="Google Shape;1132;p66"/>
                <p:cNvSpPr/>
                <p:nvPr/>
              </p:nvSpPr>
              <p:spPr>
                <a:xfrm>
                  <a:off x="2125980" y="3246120"/>
                  <a:ext cx="217170" cy="262890"/>
                </a:xfrm>
                <a:prstGeom prst="flowChartDocumen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33" name="Google Shape;1133;p66"/>
                <p:cNvSpPr/>
                <p:nvPr/>
              </p:nvSpPr>
              <p:spPr>
                <a:xfrm>
                  <a:off x="2129790" y="316992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134" name="Google Shape;1134;p66"/>
              <p:cNvGrpSpPr/>
              <p:nvPr/>
            </p:nvGrpSpPr>
            <p:grpSpPr>
              <a:xfrm>
                <a:off x="6450330" y="3358515"/>
                <a:ext cx="220980" cy="571500"/>
                <a:chOff x="2125980" y="2937510"/>
                <a:chExt cx="220980" cy="571500"/>
              </a:xfrm>
            </p:grpSpPr>
            <p:sp>
              <p:nvSpPr>
                <p:cNvPr id="1135" name="Google Shape;1135;p66"/>
                <p:cNvSpPr/>
                <p:nvPr/>
              </p:nvSpPr>
              <p:spPr>
                <a:xfrm>
                  <a:off x="2125980" y="293751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36" name="Google Shape;1136;p66"/>
                <p:cNvSpPr/>
                <p:nvPr/>
              </p:nvSpPr>
              <p:spPr>
                <a:xfrm>
                  <a:off x="2125980" y="3246120"/>
                  <a:ext cx="217170" cy="262890"/>
                </a:xfrm>
                <a:prstGeom prst="flowChartDocumen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37" name="Google Shape;1137;p66"/>
                <p:cNvSpPr/>
                <p:nvPr/>
              </p:nvSpPr>
              <p:spPr>
                <a:xfrm>
                  <a:off x="2129790" y="316992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1138" name="Google Shape;1138;p66"/>
              <p:cNvSpPr/>
              <p:nvPr/>
            </p:nvSpPr>
            <p:spPr>
              <a:xfrm>
                <a:off x="6239604" y="3527107"/>
                <a:ext cx="217170" cy="217170"/>
              </a:xfrm>
              <a:prstGeom prst="hear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1139" name="Google Shape;1139;p66"/>
            <p:cNvSpPr txBox="1"/>
            <p:nvPr/>
          </p:nvSpPr>
          <p:spPr>
            <a:xfrm>
              <a:off x="5408602" y="1973863"/>
              <a:ext cx="2486296" cy="3709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Calibri"/>
                <a:buNone/>
              </a:pPr>
              <a:r>
                <a:rPr lang="ru-RU" sz="2000" dirty="0">
                  <a:latin typeface="Calibri"/>
                  <a:cs typeface="Calibri"/>
                  <a:sym typeface="Calibri"/>
                </a:rPr>
                <a:t>р</a:t>
              </a:r>
              <a:r>
                <a:rPr lang="x-none" sz="2000" dirty="0">
                  <a:latin typeface="Calibri"/>
                  <a:cs typeface="Calibri"/>
                  <a:sym typeface="Calibri"/>
                </a:rPr>
                <a:t>искованные сети ЛЖВ</a:t>
              </a:r>
              <a:endParaRPr sz="2000" dirty="0">
                <a:latin typeface="Calibri"/>
                <a:cs typeface="Calibri"/>
              </a:endParaRPr>
            </a:p>
          </p:txBody>
        </p:sp>
        <p:sp>
          <p:nvSpPr>
            <p:cNvPr id="1140" name="Google Shape;1140;p66"/>
            <p:cNvSpPr txBox="1"/>
            <p:nvPr/>
          </p:nvSpPr>
          <p:spPr>
            <a:xfrm>
              <a:off x="5107231" y="5295340"/>
              <a:ext cx="3304934" cy="13698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x-none" sz="1800" u="none" strike="noStrike" cap="none" dirty="0">
                  <a:solidFill>
                    <a:srgbClr val="000000"/>
                  </a:solidFill>
                  <a:latin typeface="Calibri"/>
                  <a:ea typeface="Calibri"/>
                  <a:cs typeface="Calibri"/>
                  <a:sym typeface="Calibri"/>
                </a:rPr>
                <a:t>Дает возможность индекс</a:t>
              </a:r>
              <a:r>
                <a:rPr lang="ru-RU" sz="1800" u="none" strike="noStrike" cap="none" dirty="0">
                  <a:solidFill>
                    <a:srgbClr val="000000"/>
                  </a:solidFill>
                  <a:latin typeface="Calibri"/>
                  <a:ea typeface="Calibri"/>
                  <a:cs typeface="Calibri"/>
                  <a:sym typeface="Calibri"/>
                </a:rPr>
                <a:t>-</a:t>
              </a:r>
              <a:r>
                <a:rPr lang="x-none" sz="1800" u="none" strike="noStrike" cap="none" dirty="0">
                  <a:solidFill>
                    <a:srgbClr val="000000"/>
                  </a:solidFill>
                  <a:latin typeface="Calibri"/>
                  <a:ea typeface="Calibri"/>
                  <a:cs typeface="Calibri"/>
                  <a:sym typeface="Calibri"/>
                </a:rPr>
                <a:t>клиенту или клиенту из ключевых групп определить наиболее рискованных людей из своего окружения и перенаправить их на ТиК на ВИЧ. </a:t>
              </a:r>
              <a:endParaRPr sz="1800" u="none" strike="noStrike" cap="none" dirty="0">
                <a:solidFill>
                  <a:srgbClr val="000000"/>
                </a:solidFill>
                <a:latin typeface="Calibri"/>
                <a:ea typeface="Calibri"/>
                <a:cs typeface="Calibri"/>
                <a:sym typeface="Calibri"/>
              </a:endParaRPr>
            </a:p>
          </p:txBody>
        </p:sp>
      </p:grpSp>
      <p:grpSp>
        <p:nvGrpSpPr>
          <p:cNvPr id="1141" name="Google Shape;1141;p66"/>
          <p:cNvGrpSpPr/>
          <p:nvPr/>
        </p:nvGrpSpPr>
        <p:grpSpPr>
          <a:xfrm>
            <a:off x="297685" y="2478373"/>
            <a:ext cx="3810043" cy="1562240"/>
            <a:chOff x="1067702" y="2233106"/>
            <a:chExt cx="4115821" cy="1679171"/>
          </a:xfrm>
        </p:grpSpPr>
        <p:grpSp>
          <p:nvGrpSpPr>
            <p:cNvPr id="1142" name="Google Shape;1142;p66"/>
            <p:cNvGrpSpPr/>
            <p:nvPr/>
          </p:nvGrpSpPr>
          <p:grpSpPr>
            <a:xfrm>
              <a:off x="1574198" y="2233106"/>
              <a:ext cx="3609325" cy="1679171"/>
              <a:chOff x="1239274" y="2106979"/>
              <a:chExt cx="3609325" cy="1679171"/>
            </a:xfrm>
          </p:grpSpPr>
          <p:pic>
            <p:nvPicPr>
              <p:cNvPr id="1143" name="Google Shape;1143;p66" descr="A picture containing silhouett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l="1" r="62628"/>
              <a:stretch/>
            </p:blipFill>
            <p:spPr>
              <a:xfrm>
                <a:off x="1239274" y="2515690"/>
                <a:ext cx="730738" cy="1270460"/>
              </a:xfrm>
              <a:prstGeom prst="rect">
                <a:avLst/>
              </a:prstGeom>
              <a:noFill/>
              <a:ln>
                <a:noFill/>
              </a:ln>
            </p:spPr>
          </p:pic>
          <p:pic>
            <p:nvPicPr>
              <p:cNvPr id="1144" name="Google Shape;1144;p66"/>
              <p:cNvPicPr preferRelativeResize="0"/>
              <p:nvPr/>
            </p:nvPicPr>
            <p:blipFill rotWithShape="1">
              <a:blip r:embed="rId4">
                <a:alphaModFix/>
              </a:blip>
              <a:srcRect/>
              <a:stretch/>
            </p:blipFill>
            <p:spPr>
              <a:xfrm>
                <a:off x="4041131" y="2900202"/>
                <a:ext cx="807468" cy="878001"/>
              </a:xfrm>
              <a:prstGeom prst="rect">
                <a:avLst/>
              </a:prstGeom>
              <a:noFill/>
              <a:ln>
                <a:noFill/>
              </a:ln>
            </p:spPr>
          </p:pic>
          <p:pic>
            <p:nvPicPr>
              <p:cNvPr id="1145" name="Google Shape;1145;p66" descr="A picture containing silhouette&#10;&#10;Description automatically generated"/>
              <p:cNvPicPr preferRelativeResize="0"/>
              <p:nvPr/>
            </p:nvPicPr>
            <p:blipFill rotWithShape="1">
              <a:blip r:embed="rId5" cstate="email">
                <a:alphaModFix/>
                <a:extLst>
                  <a:ext uri="{28A0092B-C50C-407E-A947-70E740481C1C}">
                    <a14:useLocalDpi xmlns:a14="http://schemas.microsoft.com/office/drawing/2010/main"/>
                  </a:ext>
                </a:extLst>
              </a:blip>
              <a:srcRect l="77527"/>
              <a:stretch/>
            </p:blipFill>
            <p:spPr>
              <a:xfrm>
                <a:off x="2473225" y="2106979"/>
                <a:ext cx="580813" cy="1679171"/>
              </a:xfrm>
              <a:prstGeom prst="rect">
                <a:avLst/>
              </a:prstGeom>
              <a:noFill/>
              <a:ln>
                <a:noFill/>
              </a:ln>
            </p:spPr>
          </p:pic>
          <p:pic>
            <p:nvPicPr>
              <p:cNvPr id="1146" name="Google Shape;1146;p66" descr="A picture containing silhouett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l="60167" r="22713"/>
              <a:stretch/>
            </p:blipFill>
            <p:spPr>
              <a:xfrm>
                <a:off x="3650823" y="2123622"/>
                <a:ext cx="433072" cy="1643736"/>
              </a:xfrm>
              <a:prstGeom prst="rect">
                <a:avLst/>
              </a:prstGeom>
              <a:noFill/>
              <a:ln>
                <a:noFill/>
              </a:ln>
            </p:spPr>
          </p:pic>
          <p:cxnSp>
            <p:nvCxnSpPr>
              <p:cNvPr id="1147" name="Google Shape;1147;p66"/>
              <p:cNvCxnSpPr/>
              <p:nvPr/>
            </p:nvCxnSpPr>
            <p:spPr>
              <a:xfrm>
                <a:off x="2012565" y="2956931"/>
                <a:ext cx="549075" cy="0"/>
              </a:xfrm>
              <a:prstGeom prst="straightConnector1">
                <a:avLst/>
              </a:prstGeom>
              <a:noFill/>
              <a:ln w="28575" cap="flat" cmpd="sng">
                <a:solidFill>
                  <a:srgbClr val="000000"/>
                </a:solidFill>
                <a:prstDash val="solid"/>
                <a:round/>
                <a:headEnd type="none" w="sm" len="sm"/>
                <a:tailEnd type="none" w="sm" len="sm"/>
              </a:ln>
            </p:spPr>
          </p:cxnSp>
          <p:cxnSp>
            <p:nvCxnSpPr>
              <p:cNvPr id="1148" name="Google Shape;1148;p66"/>
              <p:cNvCxnSpPr/>
              <p:nvPr/>
            </p:nvCxnSpPr>
            <p:spPr>
              <a:xfrm rot="10800000">
                <a:off x="3053441" y="2956931"/>
                <a:ext cx="584743" cy="0"/>
              </a:xfrm>
              <a:prstGeom prst="straightConnector1">
                <a:avLst/>
              </a:prstGeom>
              <a:noFill/>
              <a:ln w="28575" cap="flat" cmpd="sng">
                <a:solidFill>
                  <a:srgbClr val="000000"/>
                </a:solidFill>
                <a:prstDash val="solid"/>
                <a:round/>
                <a:headEnd type="none" w="sm" len="sm"/>
                <a:tailEnd type="none" w="sm" len="sm"/>
              </a:ln>
            </p:spPr>
          </p:cxnSp>
        </p:grpSp>
        <p:pic>
          <p:nvPicPr>
            <p:cNvPr id="1149" name="Google Shape;1149;p6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67702" y="2641817"/>
              <a:ext cx="433674" cy="1254693"/>
            </a:xfrm>
            <a:prstGeom prst="rect">
              <a:avLst/>
            </a:prstGeom>
            <a:solidFill>
              <a:schemeClr val="lt1"/>
            </a:solidFill>
            <a:ln>
              <a:noFill/>
            </a:ln>
          </p:spPr>
        </p:pic>
      </p:grpSp>
      <p:grpSp>
        <p:nvGrpSpPr>
          <p:cNvPr id="1150" name="Google Shape;1150;p66"/>
          <p:cNvGrpSpPr/>
          <p:nvPr/>
        </p:nvGrpSpPr>
        <p:grpSpPr>
          <a:xfrm>
            <a:off x="8378966" y="1210194"/>
            <a:ext cx="3749040" cy="5673065"/>
            <a:chOff x="4590713" y="2080467"/>
            <a:chExt cx="4081182" cy="5260421"/>
          </a:xfrm>
        </p:grpSpPr>
        <p:grpSp>
          <p:nvGrpSpPr>
            <p:cNvPr id="1151" name="Google Shape;1151;p66"/>
            <p:cNvGrpSpPr/>
            <p:nvPr/>
          </p:nvGrpSpPr>
          <p:grpSpPr>
            <a:xfrm>
              <a:off x="6296754" y="2710815"/>
              <a:ext cx="637446" cy="1219200"/>
              <a:chOff x="6033864" y="2710815"/>
              <a:chExt cx="637446" cy="1219200"/>
            </a:xfrm>
          </p:grpSpPr>
          <p:grpSp>
            <p:nvGrpSpPr>
              <p:cNvPr id="1152" name="Google Shape;1152;p66"/>
              <p:cNvGrpSpPr/>
              <p:nvPr/>
            </p:nvGrpSpPr>
            <p:grpSpPr>
              <a:xfrm>
                <a:off x="6256019" y="2710815"/>
                <a:ext cx="220980" cy="571500"/>
                <a:chOff x="2125980" y="2937510"/>
                <a:chExt cx="220980" cy="571500"/>
              </a:xfrm>
            </p:grpSpPr>
            <p:sp>
              <p:nvSpPr>
                <p:cNvPr id="1153" name="Google Shape;1153;p66"/>
                <p:cNvSpPr/>
                <p:nvPr/>
              </p:nvSpPr>
              <p:spPr>
                <a:xfrm>
                  <a:off x="2125980" y="293751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54" name="Google Shape;1154;p66"/>
                <p:cNvSpPr/>
                <p:nvPr/>
              </p:nvSpPr>
              <p:spPr>
                <a:xfrm>
                  <a:off x="2125980" y="3246120"/>
                  <a:ext cx="217170" cy="262890"/>
                </a:xfrm>
                <a:prstGeom prst="flowChartDocumen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55" name="Google Shape;1155;p66"/>
                <p:cNvSpPr/>
                <p:nvPr/>
              </p:nvSpPr>
              <p:spPr>
                <a:xfrm>
                  <a:off x="2129790" y="316992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156" name="Google Shape;1156;p66"/>
              <p:cNvGrpSpPr/>
              <p:nvPr/>
            </p:nvGrpSpPr>
            <p:grpSpPr>
              <a:xfrm>
                <a:off x="6033864" y="3358515"/>
                <a:ext cx="220980" cy="571500"/>
                <a:chOff x="2125980" y="2937510"/>
                <a:chExt cx="220980" cy="571500"/>
              </a:xfrm>
            </p:grpSpPr>
            <p:sp>
              <p:nvSpPr>
                <p:cNvPr id="1157" name="Google Shape;1157;p66"/>
                <p:cNvSpPr/>
                <p:nvPr/>
              </p:nvSpPr>
              <p:spPr>
                <a:xfrm>
                  <a:off x="2125980" y="293751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58" name="Google Shape;1158;p66"/>
                <p:cNvSpPr/>
                <p:nvPr/>
              </p:nvSpPr>
              <p:spPr>
                <a:xfrm>
                  <a:off x="2125980" y="3246120"/>
                  <a:ext cx="217170" cy="262890"/>
                </a:xfrm>
                <a:prstGeom prst="flowChartDocumen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59" name="Google Shape;1159;p66"/>
                <p:cNvSpPr/>
                <p:nvPr/>
              </p:nvSpPr>
              <p:spPr>
                <a:xfrm>
                  <a:off x="2129790" y="316992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160" name="Google Shape;1160;p66"/>
              <p:cNvGrpSpPr/>
              <p:nvPr/>
            </p:nvGrpSpPr>
            <p:grpSpPr>
              <a:xfrm>
                <a:off x="6450330" y="3358515"/>
                <a:ext cx="220980" cy="571500"/>
                <a:chOff x="2125980" y="2937510"/>
                <a:chExt cx="220980" cy="571500"/>
              </a:xfrm>
            </p:grpSpPr>
            <p:sp>
              <p:nvSpPr>
                <p:cNvPr id="1161" name="Google Shape;1161;p66"/>
                <p:cNvSpPr/>
                <p:nvPr/>
              </p:nvSpPr>
              <p:spPr>
                <a:xfrm>
                  <a:off x="2125980" y="293751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62" name="Google Shape;1162;p66"/>
                <p:cNvSpPr/>
                <p:nvPr/>
              </p:nvSpPr>
              <p:spPr>
                <a:xfrm>
                  <a:off x="2125980" y="3246120"/>
                  <a:ext cx="217170" cy="262890"/>
                </a:xfrm>
                <a:prstGeom prst="flowChartDocumen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63" name="Google Shape;1163;p66"/>
                <p:cNvSpPr/>
                <p:nvPr/>
              </p:nvSpPr>
              <p:spPr>
                <a:xfrm>
                  <a:off x="2129790" y="316992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1164" name="Google Shape;1164;p66"/>
              <p:cNvSpPr/>
              <p:nvPr/>
            </p:nvSpPr>
            <p:spPr>
              <a:xfrm>
                <a:off x="6239604" y="3527107"/>
                <a:ext cx="217170" cy="217170"/>
              </a:xfrm>
              <a:prstGeom prst="hear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1165" name="Google Shape;1165;p66"/>
            <p:cNvSpPr txBox="1"/>
            <p:nvPr/>
          </p:nvSpPr>
          <p:spPr>
            <a:xfrm>
              <a:off x="5413841" y="2080467"/>
              <a:ext cx="2531290" cy="6563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Calibri"/>
                <a:buNone/>
              </a:pPr>
              <a:r>
                <a:rPr lang="ru-RU" sz="2000" dirty="0">
                  <a:latin typeface="Calibri"/>
                  <a:cs typeface="Calibri"/>
                  <a:sym typeface="Calibri"/>
                </a:rPr>
                <a:t>ц</a:t>
              </a:r>
              <a:r>
                <a:rPr lang="x-none" sz="2000" dirty="0">
                  <a:latin typeface="Calibri"/>
                  <a:cs typeface="Calibri"/>
                  <a:sym typeface="Calibri"/>
                </a:rPr>
                <a:t>еле</a:t>
              </a:r>
              <a:r>
                <a:rPr lang="ru-RU" sz="2000" dirty="0">
                  <a:latin typeface="Calibri"/>
                  <a:cs typeface="Calibri"/>
                  <a:sym typeface="Calibri"/>
                </a:rPr>
                <a:t>вое</a:t>
              </a:r>
              <a:r>
                <a:rPr lang="x-none" sz="2000" dirty="0">
                  <a:latin typeface="Calibri"/>
                  <a:cs typeface="Calibri"/>
                  <a:sym typeface="Calibri"/>
                </a:rPr>
                <a:t> направление</a:t>
              </a:r>
              <a:endParaRPr sz="2000" dirty="0">
                <a:latin typeface="Calibri"/>
                <a:cs typeface="Calibri"/>
              </a:endParaRPr>
            </a:p>
          </p:txBody>
        </p:sp>
        <p:sp>
          <p:nvSpPr>
            <p:cNvPr id="1166" name="Google Shape;1166;p66"/>
            <p:cNvSpPr txBox="1"/>
            <p:nvPr/>
          </p:nvSpPr>
          <p:spPr>
            <a:xfrm>
              <a:off x="4590713" y="5200503"/>
              <a:ext cx="4081182" cy="2140385"/>
            </a:xfrm>
            <a:prstGeom prst="rect">
              <a:avLst/>
            </a:prstGeom>
            <a:noFill/>
            <a:ln>
              <a:noFill/>
            </a:ln>
          </p:spPr>
          <p:txBody>
            <a:bodyPr spcFirstLastPara="1" wrap="square" lIns="91425" tIns="45700" rIns="91425" bIns="45700" anchor="t" anchorCtr="0">
              <a:spAutoFit/>
            </a:bodyPr>
            <a:lstStyle/>
            <a:p>
              <a:pPr>
                <a:buSzPts val="1800"/>
              </a:pPr>
              <a:r>
                <a:rPr lang="x-none" sz="1800" dirty="0">
                  <a:solidFill>
                    <a:srgbClr val="000000"/>
                  </a:solidFill>
                  <a:latin typeface="Calibri"/>
                  <a:ea typeface="Calibri"/>
                  <a:cs typeface="Calibri"/>
                  <a:sym typeface="Calibri"/>
                </a:rPr>
                <a:t>Работа с ЛЖВ</a:t>
              </a:r>
              <a:r>
                <a:rPr lang="ru-RU" sz="1800" dirty="0">
                  <a:solidFill>
                    <a:srgbClr val="000000"/>
                  </a:solidFill>
                  <a:latin typeface="Calibri"/>
                  <a:ea typeface="Calibri"/>
                  <a:cs typeface="Calibri"/>
                  <a:sym typeface="Calibri"/>
                </a:rPr>
                <a:t>-</a:t>
              </a:r>
              <a:r>
                <a:rPr lang="x-none" sz="1800" dirty="0">
                  <a:solidFill>
                    <a:srgbClr val="000000"/>
                  </a:solidFill>
                  <a:latin typeface="Calibri"/>
                  <a:ea typeface="Calibri"/>
                  <a:cs typeface="Calibri"/>
                  <a:sym typeface="Calibri"/>
                </a:rPr>
                <a:t>клиентом для определения его сексуальных или инъекционных партнеров</a:t>
              </a:r>
              <a:r>
                <a:rPr lang="x-none" sz="1800" dirty="0">
                  <a:latin typeface="Calibri"/>
                  <a:ea typeface="Calibri"/>
                  <a:cs typeface="Calibri"/>
                  <a:sym typeface="Calibri"/>
                </a:rPr>
                <a:t>, контактной</a:t>
              </a:r>
              <a:r>
                <a:rPr lang="x-none" sz="1800" dirty="0">
                  <a:solidFill>
                    <a:srgbClr val="000000"/>
                  </a:solidFill>
                  <a:latin typeface="Calibri"/>
                  <a:ea typeface="Calibri"/>
                  <a:cs typeface="Calibri"/>
                  <a:sym typeface="Calibri"/>
                </a:rPr>
                <a:t> информацией которых они не владеют (или данных недостаточно). Определить</a:t>
              </a:r>
              <a:r>
                <a:rPr lang="x-none" sz="1800" dirty="0">
                  <a:latin typeface="Calibri"/>
                  <a:ea typeface="Calibri"/>
                  <a:cs typeface="Calibri"/>
                  <a:sym typeface="Calibri"/>
                </a:rPr>
                <a:t>, где и как их можно найти. </a:t>
              </a:r>
              <a:endParaRPr dirty="0"/>
            </a:p>
          </p:txBody>
        </p:sp>
      </p:grpSp>
      <p:grpSp>
        <p:nvGrpSpPr>
          <p:cNvPr id="1167" name="Google Shape;1167;p66"/>
          <p:cNvGrpSpPr/>
          <p:nvPr/>
        </p:nvGrpSpPr>
        <p:grpSpPr>
          <a:xfrm>
            <a:off x="8964937" y="2430850"/>
            <a:ext cx="2582526" cy="1575269"/>
            <a:chOff x="4872075" y="2412938"/>
            <a:chExt cx="2582526" cy="1575269"/>
          </a:xfrm>
        </p:grpSpPr>
        <p:grpSp>
          <p:nvGrpSpPr>
            <p:cNvPr id="1168" name="Google Shape;1168;p66"/>
            <p:cNvGrpSpPr/>
            <p:nvPr/>
          </p:nvGrpSpPr>
          <p:grpSpPr>
            <a:xfrm>
              <a:off x="4909338" y="2412938"/>
              <a:ext cx="2458188" cy="1575269"/>
              <a:chOff x="1988961" y="2233106"/>
              <a:chExt cx="2655472" cy="1693175"/>
            </a:xfrm>
          </p:grpSpPr>
          <p:grpSp>
            <p:nvGrpSpPr>
              <p:cNvPr id="1169" name="Google Shape;1169;p66"/>
              <p:cNvGrpSpPr/>
              <p:nvPr/>
            </p:nvGrpSpPr>
            <p:grpSpPr>
              <a:xfrm>
                <a:off x="2399480" y="2233106"/>
                <a:ext cx="2244953" cy="1679171"/>
                <a:chOff x="2064556" y="2106979"/>
                <a:chExt cx="2244953" cy="1679171"/>
              </a:xfrm>
            </p:grpSpPr>
            <p:pic>
              <p:nvPicPr>
                <p:cNvPr id="1170" name="Google Shape;1170;p66" descr="A picture containing silhouett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l="1" r="62628"/>
                <a:stretch/>
              </p:blipFill>
              <p:spPr>
                <a:xfrm>
                  <a:off x="3578771" y="2479233"/>
                  <a:ext cx="730738" cy="1270460"/>
                </a:xfrm>
                <a:prstGeom prst="rect">
                  <a:avLst/>
                </a:prstGeom>
                <a:noFill/>
                <a:ln>
                  <a:noFill/>
                </a:ln>
              </p:spPr>
            </p:pic>
            <p:pic>
              <p:nvPicPr>
                <p:cNvPr id="1171" name="Google Shape;1171;p66" descr="A picture containing silhouette&#10;&#10;Description automatically generated"/>
                <p:cNvPicPr preferRelativeResize="0"/>
                <p:nvPr/>
              </p:nvPicPr>
              <p:blipFill rotWithShape="1">
                <a:blip r:embed="rId5" cstate="email">
                  <a:alphaModFix/>
                  <a:extLst>
                    <a:ext uri="{28A0092B-C50C-407E-A947-70E740481C1C}">
                      <a14:useLocalDpi xmlns:a14="http://schemas.microsoft.com/office/drawing/2010/main"/>
                    </a:ext>
                  </a:extLst>
                </a:blip>
                <a:srcRect l="77527"/>
                <a:stretch/>
              </p:blipFill>
              <p:spPr>
                <a:xfrm>
                  <a:off x="2581536" y="2106979"/>
                  <a:ext cx="580812" cy="1679171"/>
                </a:xfrm>
                <a:prstGeom prst="rect">
                  <a:avLst/>
                </a:prstGeom>
                <a:noFill/>
                <a:ln>
                  <a:noFill/>
                </a:ln>
              </p:spPr>
            </p:pic>
            <p:cxnSp>
              <p:nvCxnSpPr>
                <p:cNvPr id="1172" name="Google Shape;1172;p66"/>
                <p:cNvCxnSpPr/>
                <p:nvPr/>
              </p:nvCxnSpPr>
              <p:spPr>
                <a:xfrm>
                  <a:off x="2064556" y="3150920"/>
                  <a:ext cx="716956" cy="0"/>
                </a:xfrm>
                <a:prstGeom prst="straightConnector1">
                  <a:avLst/>
                </a:prstGeom>
                <a:noFill/>
                <a:ln w="28575" cap="flat" cmpd="sng">
                  <a:solidFill>
                    <a:srgbClr val="000000"/>
                  </a:solidFill>
                  <a:prstDash val="dot"/>
                  <a:round/>
                  <a:headEnd type="none" w="sm" len="sm"/>
                  <a:tailEnd type="none" w="sm" len="sm"/>
                </a:ln>
              </p:spPr>
            </p:cxnSp>
            <p:cxnSp>
              <p:nvCxnSpPr>
                <p:cNvPr id="1173" name="Google Shape;1173;p66"/>
                <p:cNvCxnSpPr/>
                <p:nvPr/>
              </p:nvCxnSpPr>
              <p:spPr>
                <a:xfrm rot="10800000">
                  <a:off x="3001450" y="3150920"/>
                  <a:ext cx="584742" cy="0"/>
                </a:xfrm>
                <a:prstGeom prst="straightConnector1">
                  <a:avLst/>
                </a:prstGeom>
                <a:noFill/>
                <a:ln w="28575" cap="flat" cmpd="sng">
                  <a:solidFill>
                    <a:srgbClr val="000000"/>
                  </a:solidFill>
                  <a:prstDash val="dot"/>
                  <a:round/>
                  <a:headEnd type="none" w="sm" len="sm"/>
                  <a:tailEnd type="none" w="sm" len="sm"/>
                </a:ln>
              </p:spPr>
            </p:cxnSp>
          </p:grpSp>
          <p:pic>
            <p:nvPicPr>
              <p:cNvPr id="1174" name="Google Shape;1174;p66"/>
              <p:cNvPicPr preferRelativeResize="0"/>
              <p:nvPr/>
            </p:nvPicPr>
            <p:blipFill rotWithShape="1">
              <a:blip r:embed="rId6">
                <a:alphaModFix/>
              </a:blip>
              <a:srcRect/>
              <a:stretch/>
            </p:blipFill>
            <p:spPr>
              <a:xfrm>
                <a:off x="1988961" y="2532817"/>
                <a:ext cx="481640" cy="1393464"/>
              </a:xfrm>
              <a:prstGeom prst="rect">
                <a:avLst/>
              </a:prstGeom>
              <a:solidFill>
                <a:schemeClr val="lt1"/>
              </a:solidFill>
              <a:ln>
                <a:noFill/>
              </a:ln>
            </p:spPr>
          </p:pic>
        </p:grpSp>
        <p:sp>
          <p:nvSpPr>
            <p:cNvPr id="1175" name="Google Shape;1175;p66"/>
            <p:cNvSpPr txBox="1"/>
            <p:nvPr/>
          </p:nvSpPr>
          <p:spPr>
            <a:xfrm>
              <a:off x="4872075" y="2968361"/>
              <a:ext cx="49810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a:t>
              </a:r>
              <a:endParaRPr/>
            </a:p>
          </p:txBody>
        </p:sp>
        <p:sp>
          <p:nvSpPr>
            <p:cNvPr id="1176" name="Google Shape;1176;p66"/>
            <p:cNvSpPr txBox="1"/>
            <p:nvPr/>
          </p:nvSpPr>
          <p:spPr>
            <a:xfrm>
              <a:off x="6663571" y="3056178"/>
              <a:ext cx="49810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a:t>
              </a:r>
              <a:endParaRPr/>
            </a:p>
          </p:txBody>
        </p:sp>
        <p:sp>
          <p:nvSpPr>
            <p:cNvPr id="1177" name="Google Shape;1177;p66"/>
            <p:cNvSpPr txBox="1"/>
            <p:nvPr/>
          </p:nvSpPr>
          <p:spPr>
            <a:xfrm>
              <a:off x="6956495" y="2968361"/>
              <a:ext cx="49810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a:t>
              </a:r>
              <a:endParaRPr/>
            </a:p>
          </p:txBody>
        </p:sp>
      </p:grpSp>
      <p:grpSp>
        <p:nvGrpSpPr>
          <p:cNvPr id="3" name="Group 2">
            <a:extLst>
              <a:ext uri="{FF2B5EF4-FFF2-40B4-BE49-F238E27FC236}">
                <a16:creationId xmlns:a16="http://schemas.microsoft.com/office/drawing/2014/main" id="{CF6A0177-8279-4682-AE23-51DC73FBEA6F}"/>
              </a:ext>
            </a:extLst>
          </p:cNvPr>
          <p:cNvGrpSpPr/>
          <p:nvPr/>
        </p:nvGrpSpPr>
        <p:grpSpPr>
          <a:xfrm>
            <a:off x="4567511" y="2033848"/>
            <a:ext cx="3104256" cy="2811455"/>
            <a:chOff x="4567511" y="2033848"/>
            <a:chExt cx="3104256" cy="2811455"/>
          </a:xfrm>
        </p:grpSpPr>
        <p:grpSp>
          <p:nvGrpSpPr>
            <p:cNvPr id="1178" name="Google Shape;1178;p66"/>
            <p:cNvGrpSpPr/>
            <p:nvPr/>
          </p:nvGrpSpPr>
          <p:grpSpPr>
            <a:xfrm>
              <a:off x="4567511" y="2033848"/>
              <a:ext cx="3104256" cy="2811455"/>
              <a:chOff x="8333766" y="2017219"/>
              <a:chExt cx="3104256" cy="2811455"/>
            </a:xfrm>
          </p:grpSpPr>
          <p:grpSp>
            <p:nvGrpSpPr>
              <p:cNvPr id="1179" name="Google Shape;1179;p66"/>
              <p:cNvGrpSpPr/>
              <p:nvPr/>
            </p:nvGrpSpPr>
            <p:grpSpPr>
              <a:xfrm>
                <a:off x="8333766" y="2017219"/>
                <a:ext cx="3104256" cy="2811455"/>
                <a:chOff x="6766408" y="1686377"/>
                <a:chExt cx="3564945" cy="3253190"/>
              </a:xfrm>
            </p:grpSpPr>
            <p:pic>
              <p:nvPicPr>
                <p:cNvPr id="1180" name="Google Shape;1180;p66" descr="A picture containing silhouette&#10;&#10;Description automatically generated"/>
                <p:cNvPicPr preferRelativeResize="0"/>
                <p:nvPr/>
              </p:nvPicPr>
              <p:blipFill rotWithShape="1">
                <a:blip r:embed="rId7" cstate="email">
                  <a:alphaModFix/>
                  <a:extLst>
                    <a:ext uri="{28A0092B-C50C-407E-A947-70E740481C1C}">
                      <a14:useLocalDpi xmlns:a14="http://schemas.microsoft.com/office/drawing/2010/main"/>
                    </a:ext>
                  </a:extLst>
                </a:blip>
                <a:srcRect l="38078" r="39752"/>
                <a:stretch/>
              </p:blipFill>
              <p:spPr>
                <a:xfrm>
                  <a:off x="8971398" y="1868717"/>
                  <a:ext cx="319049" cy="935042"/>
                </a:xfrm>
                <a:prstGeom prst="rect">
                  <a:avLst/>
                </a:prstGeom>
                <a:noFill/>
                <a:ln>
                  <a:noFill/>
                </a:ln>
              </p:spPr>
            </p:pic>
            <p:pic>
              <p:nvPicPr>
                <p:cNvPr id="1181" name="Google Shape;1181;p66" descr="A picture containing silhouette&#10;&#10;Description automatically generated"/>
                <p:cNvPicPr preferRelativeResize="0"/>
                <p:nvPr/>
              </p:nvPicPr>
              <p:blipFill rotWithShape="1">
                <a:blip r:embed="rId5" cstate="email">
                  <a:alphaModFix/>
                  <a:extLst>
                    <a:ext uri="{28A0092B-C50C-407E-A947-70E740481C1C}">
                      <a14:useLocalDpi xmlns:a14="http://schemas.microsoft.com/office/drawing/2010/main"/>
                    </a:ext>
                  </a:extLst>
                </a:blip>
                <a:srcRect l="77527"/>
                <a:stretch/>
              </p:blipFill>
              <p:spPr>
                <a:xfrm>
                  <a:off x="8230478" y="2274800"/>
                  <a:ext cx="538567" cy="1557038"/>
                </a:xfrm>
                <a:prstGeom prst="rect">
                  <a:avLst/>
                </a:prstGeom>
                <a:noFill/>
                <a:ln>
                  <a:noFill/>
                </a:ln>
              </p:spPr>
            </p:pic>
            <p:pic>
              <p:nvPicPr>
                <p:cNvPr id="1182" name="Google Shape;1182;p66" descr="A picture containing silhouette&#10;&#10;Description automatically generated"/>
                <p:cNvPicPr preferRelativeResize="0"/>
                <p:nvPr/>
              </p:nvPicPr>
              <p:blipFill rotWithShape="1">
                <a:blip r:embed="rId7" cstate="email">
                  <a:alphaModFix/>
                  <a:extLst>
                    <a:ext uri="{28A0092B-C50C-407E-A947-70E740481C1C}">
                      <a14:useLocalDpi xmlns:a14="http://schemas.microsoft.com/office/drawing/2010/main"/>
                    </a:ext>
                  </a:extLst>
                </a:blip>
                <a:srcRect l="38078" r="39752"/>
                <a:stretch/>
              </p:blipFill>
              <p:spPr>
                <a:xfrm>
                  <a:off x="7671663" y="3754671"/>
                  <a:ext cx="319049" cy="935042"/>
                </a:xfrm>
                <a:prstGeom prst="rect">
                  <a:avLst/>
                </a:prstGeom>
                <a:noFill/>
                <a:ln>
                  <a:noFill/>
                </a:ln>
              </p:spPr>
            </p:pic>
            <p:pic>
              <p:nvPicPr>
                <p:cNvPr id="1183" name="Google Shape;1183;p66" descr="A picture containing silhouette&#10;&#10;Description automatically generated"/>
                <p:cNvPicPr preferRelativeResize="0"/>
                <p:nvPr/>
              </p:nvPicPr>
              <p:blipFill rotWithShape="1">
                <a:blip r:embed="rId7" cstate="email">
                  <a:alphaModFix/>
                  <a:extLst>
                    <a:ext uri="{28A0092B-C50C-407E-A947-70E740481C1C}">
                      <a14:useLocalDpi xmlns:a14="http://schemas.microsoft.com/office/drawing/2010/main"/>
                    </a:ext>
                  </a:extLst>
                </a:blip>
                <a:srcRect l="38078" r="39752"/>
                <a:stretch/>
              </p:blipFill>
              <p:spPr>
                <a:xfrm>
                  <a:off x="9130922" y="3638109"/>
                  <a:ext cx="319049" cy="935042"/>
                </a:xfrm>
                <a:prstGeom prst="rect">
                  <a:avLst/>
                </a:prstGeom>
                <a:noFill/>
                <a:ln>
                  <a:noFill/>
                </a:ln>
              </p:spPr>
            </p:pic>
            <p:sp>
              <p:nvSpPr>
                <p:cNvPr id="1184" name="Google Shape;1184;p66"/>
                <p:cNvSpPr/>
                <p:nvPr/>
              </p:nvSpPr>
              <p:spPr>
                <a:xfrm>
                  <a:off x="6766408" y="1686377"/>
                  <a:ext cx="3564945" cy="3253190"/>
                </a:xfrm>
                <a:prstGeom prst="donut">
                  <a:avLst>
                    <a:gd name="adj" fmla="val 1120"/>
                  </a:avLst>
                </a:prstGeom>
                <a:solidFill>
                  <a:srgbClr val="279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grpSp>
          <p:cxnSp>
            <p:nvCxnSpPr>
              <p:cNvPr id="1185" name="Google Shape;1185;p66"/>
              <p:cNvCxnSpPr/>
              <p:nvPr/>
            </p:nvCxnSpPr>
            <p:spPr>
              <a:xfrm>
                <a:off x="9103098" y="3217927"/>
                <a:ext cx="508282" cy="0"/>
              </a:xfrm>
              <a:prstGeom prst="straightConnector1">
                <a:avLst/>
              </a:prstGeom>
              <a:noFill/>
              <a:ln w="28575" cap="flat" cmpd="sng">
                <a:solidFill>
                  <a:srgbClr val="000000"/>
                </a:solidFill>
                <a:prstDash val="solid"/>
                <a:round/>
                <a:headEnd type="none" w="sm" len="sm"/>
                <a:tailEnd type="none" w="sm" len="sm"/>
              </a:ln>
            </p:spPr>
          </p:cxnSp>
          <p:pic>
            <p:nvPicPr>
              <p:cNvPr id="1187" name="Google Shape;1187;p66" descr="A picture containing silhouett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l="1" r="62628"/>
              <a:stretch/>
            </p:blipFill>
            <p:spPr>
              <a:xfrm>
                <a:off x="10576595" y="2749063"/>
                <a:ext cx="599257" cy="1047109"/>
              </a:xfrm>
              <a:prstGeom prst="rect">
                <a:avLst/>
              </a:prstGeom>
              <a:noFill/>
              <a:ln>
                <a:noFill/>
              </a:ln>
            </p:spPr>
          </p:pic>
        </p:grpSp>
        <p:pic>
          <p:nvPicPr>
            <p:cNvPr id="87" name="Google Shape;1149;p66">
              <a:extLst>
                <a:ext uri="{FF2B5EF4-FFF2-40B4-BE49-F238E27FC236}">
                  <a16:creationId xmlns:a16="http://schemas.microsoft.com/office/drawing/2014/main" id="{D6BEC325-0213-40D2-B71B-5B03E14AFFFA}"/>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865805" y="2744141"/>
              <a:ext cx="401455" cy="1167321"/>
            </a:xfrm>
            <a:prstGeom prst="rect">
              <a:avLst/>
            </a:prstGeom>
            <a:solidFill>
              <a:schemeClr val="lt1"/>
            </a:solidFill>
            <a:ln>
              <a:noFill/>
            </a:ln>
          </p:spPr>
        </p:pic>
        <p:cxnSp>
          <p:nvCxnSpPr>
            <p:cNvPr id="88" name="Google Shape;1185;p66">
              <a:extLst>
                <a:ext uri="{FF2B5EF4-FFF2-40B4-BE49-F238E27FC236}">
                  <a16:creationId xmlns:a16="http://schemas.microsoft.com/office/drawing/2014/main" id="{A8361741-288E-45B2-963E-430503D14151}"/>
                </a:ext>
              </a:extLst>
            </p:cNvPr>
            <p:cNvCxnSpPr/>
            <p:nvPr/>
          </p:nvCxnSpPr>
          <p:spPr>
            <a:xfrm>
              <a:off x="6308319" y="3228607"/>
              <a:ext cx="508282" cy="0"/>
            </a:xfrm>
            <a:prstGeom prst="straightConnector1">
              <a:avLst/>
            </a:prstGeom>
            <a:noFill/>
            <a:ln w="28575" cap="flat" cmpd="sng">
              <a:solidFill>
                <a:srgbClr val="000000"/>
              </a:solidFill>
              <a:prstDash val="solid"/>
              <a:round/>
              <a:headEnd type="none" w="sm" len="sm"/>
              <a:tailEnd type="none" w="sm" len="sm"/>
            </a:ln>
          </p:spPr>
        </p:cxn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67"/>
          <p:cNvSpPr txBox="1">
            <a:spLocks noGrp="1"/>
          </p:cNvSpPr>
          <p:nvPr>
            <p:ph type="title"/>
          </p:nvPr>
        </p:nvSpPr>
        <p:spPr>
          <a:xfrm>
            <a:off x="519863" y="430764"/>
            <a:ext cx="11012905" cy="80003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3100"/>
              <a:buFont typeface="Calibri"/>
              <a:buNone/>
            </a:pPr>
            <a:r>
              <a:rPr lang="x-none" sz="2600"/>
              <a:t>Комбинация индекс</a:t>
            </a:r>
            <a:r>
              <a:rPr lang="ru-RU" sz="2600" b="0" i="1" dirty="0"/>
              <a:t>-</a:t>
            </a:r>
            <a:r>
              <a:rPr lang="x-none" sz="2600"/>
              <a:t>тестирования</a:t>
            </a:r>
            <a:r>
              <a:rPr lang="x-none" sz="2600" dirty="0"/>
              <a:t>, рискованного окружения ЛЖВ и целевое направление к тестированию на ВИЧ</a:t>
            </a:r>
            <a:endParaRPr sz="2600" dirty="0"/>
          </a:p>
        </p:txBody>
      </p:sp>
      <p:grpSp>
        <p:nvGrpSpPr>
          <p:cNvPr id="1195" name="Google Shape;1195;p67"/>
          <p:cNvGrpSpPr/>
          <p:nvPr/>
        </p:nvGrpSpPr>
        <p:grpSpPr>
          <a:xfrm>
            <a:off x="4839236" y="1564977"/>
            <a:ext cx="2328571" cy="2249929"/>
            <a:chOff x="5414279" y="1843741"/>
            <a:chExt cx="1810029" cy="2086274"/>
          </a:xfrm>
        </p:grpSpPr>
        <p:grpSp>
          <p:nvGrpSpPr>
            <p:cNvPr id="1196" name="Google Shape;1196;p67"/>
            <p:cNvGrpSpPr/>
            <p:nvPr/>
          </p:nvGrpSpPr>
          <p:grpSpPr>
            <a:xfrm>
              <a:off x="6296754" y="2710815"/>
              <a:ext cx="637446" cy="1219200"/>
              <a:chOff x="6033864" y="2710815"/>
              <a:chExt cx="637446" cy="1219200"/>
            </a:xfrm>
          </p:grpSpPr>
          <p:grpSp>
            <p:nvGrpSpPr>
              <p:cNvPr id="1197" name="Google Shape;1197;p67"/>
              <p:cNvGrpSpPr/>
              <p:nvPr/>
            </p:nvGrpSpPr>
            <p:grpSpPr>
              <a:xfrm>
                <a:off x="6256019" y="2710815"/>
                <a:ext cx="220980" cy="571500"/>
                <a:chOff x="2125980" y="2937510"/>
                <a:chExt cx="220980" cy="571500"/>
              </a:xfrm>
            </p:grpSpPr>
            <p:sp>
              <p:nvSpPr>
                <p:cNvPr id="1198" name="Google Shape;1198;p67"/>
                <p:cNvSpPr/>
                <p:nvPr/>
              </p:nvSpPr>
              <p:spPr>
                <a:xfrm>
                  <a:off x="2125980" y="293751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sp>
              <p:nvSpPr>
                <p:cNvPr id="1199" name="Google Shape;1199;p67"/>
                <p:cNvSpPr/>
                <p:nvPr/>
              </p:nvSpPr>
              <p:spPr>
                <a:xfrm>
                  <a:off x="2125980" y="3246120"/>
                  <a:ext cx="217170" cy="262890"/>
                </a:xfrm>
                <a:prstGeom prst="flowChartDocumen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sp>
              <p:nvSpPr>
                <p:cNvPr id="1200" name="Google Shape;1200;p67"/>
                <p:cNvSpPr/>
                <p:nvPr/>
              </p:nvSpPr>
              <p:spPr>
                <a:xfrm>
                  <a:off x="2129790" y="316992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grpSp>
          <p:grpSp>
            <p:nvGrpSpPr>
              <p:cNvPr id="1201" name="Google Shape;1201;p67"/>
              <p:cNvGrpSpPr/>
              <p:nvPr/>
            </p:nvGrpSpPr>
            <p:grpSpPr>
              <a:xfrm>
                <a:off x="6033864" y="3358515"/>
                <a:ext cx="220980" cy="571500"/>
                <a:chOff x="2125980" y="2937510"/>
                <a:chExt cx="220980" cy="571500"/>
              </a:xfrm>
            </p:grpSpPr>
            <p:sp>
              <p:nvSpPr>
                <p:cNvPr id="1202" name="Google Shape;1202;p67"/>
                <p:cNvSpPr/>
                <p:nvPr/>
              </p:nvSpPr>
              <p:spPr>
                <a:xfrm>
                  <a:off x="2125980" y="293751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sp>
              <p:nvSpPr>
                <p:cNvPr id="1203" name="Google Shape;1203;p67"/>
                <p:cNvSpPr/>
                <p:nvPr/>
              </p:nvSpPr>
              <p:spPr>
                <a:xfrm>
                  <a:off x="2125980" y="3246120"/>
                  <a:ext cx="217170" cy="262890"/>
                </a:xfrm>
                <a:prstGeom prst="flowChartDocumen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sp>
              <p:nvSpPr>
                <p:cNvPr id="1204" name="Google Shape;1204;p67"/>
                <p:cNvSpPr/>
                <p:nvPr/>
              </p:nvSpPr>
              <p:spPr>
                <a:xfrm>
                  <a:off x="2129790" y="316992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grpSp>
          <p:grpSp>
            <p:nvGrpSpPr>
              <p:cNvPr id="1205" name="Google Shape;1205;p67"/>
              <p:cNvGrpSpPr/>
              <p:nvPr/>
            </p:nvGrpSpPr>
            <p:grpSpPr>
              <a:xfrm>
                <a:off x="6450330" y="3358515"/>
                <a:ext cx="220980" cy="571500"/>
                <a:chOff x="2125980" y="2937510"/>
                <a:chExt cx="220980" cy="571500"/>
              </a:xfrm>
            </p:grpSpPr>
            <p:sp>
              <p:nvSpPr>
                <p:cNvPr id="1206" name="Google Shape;1206;p67"/>
                <p:cNvSpPr/>
                <p:nvPr/>
              </p:nvSpPr>
              <p:spPr>
                <a:xfrm>
                  <a:off x="2125980" y="293751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sp>
              <p:nvSpPr>
                <p:cNvPr id="1207" name="Google Shape;1207;p67"/>
                <p:cNvSpPr/>
                <p:nvPr/>
              </p:nvSpPr>
              <p:spPr>
                <a:xfrm>
                  <a:off x="2125980" y="3246120"/>
                  <a:ext cx="217170" cy="262890"/>
                </a:xfrm>
                <a:prstGeom prst="flowChartDocumen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sp>
              <p:nvSpPr>
                <p:cNvPr id="1208" name="Google Shape;1208;p67"/>
                <p:cNvSpPr/>
                <p:nvPr/>
              </p:nvSpPr>
              <p:spPr>
                <a:xfrm>
                  <a:off x="2129790" y="316992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grpSp>
          <p:sp>
            <p:nvSpPr>
              <p:cNvPr id="1209" name="Google Shape;1209;p67"/>
              <p:cNvSpPr/>
              <p:nvPr/>
            </p:nvSpPr>
            <p:spPr>
              <a:xfrm>
                <a:off x="6239604" y="3527107"/>
                <a:ext cx="217170" cy="217170"/>
              </a:xfrm>
              <a:prstGeom prst="hear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grpSp>
        <p:sp>
          <p:nvSpPr>
            <p:cNvPr id="1210" name="Google Shape;1210;p67"/>
            <p:cNvSpPr txBox="1"/>
            <p:nvPr/>
          </p:nvSpPr>
          <p:spPr>
            <a:xfrm>
              <a:off x="5414279" y="1843741"/>
              <a:ext cx="1810029" cy="770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Calibri"/>
                <a:buNone/>
              </a:pPr>
              <a:r>
                <a:rPr lang="ru-RU" sz="2400" dirty="0">
                  <a:latin typeface="+mj-lt"/>
                  <a:cs typeface="Calibri"/>
                  <a:sym typeface="Calibri"/>
                </a:rPr>
                <a:t>и</a:t>
              </a:r>
              <a:r>
                <a:rPr lang="x-none" sz="2400" dirty="0">
                  <a:latin typeface="+mj-lt"/>
                  <a:cs typeface="Calibri"/>
                  <a:sym typeface="Calibri"/>
                </a:rPr>
                <a:t>ндекс</a:t>
              </a:r>
              <a:r>
                <a:rPr lang="ru-RU" sz="2400" dirty="0">
                  <a:latin typeface="+mj-lt"/>
                  <a:cs typeface="Calibri"/>
                  <a:sym typeface="Calibri"/>
                </a:rPr>
                <a:t>-</a:t>
              </a:r>
              <a:r>
                <a:rPr lang="x-none" sz="2400" dirty="0">
                  <a:latin typeface="+mj-lt"/>
                  <a:cs typeface="Calibri"/>
                  <a:sym typeface="Calibri"/>
                </a:rPr>
                <a:t> тестирование</a:t>
              </a:r>
              <a:endParaRPr sz="2400" dirty="0">
                <a:latin typeface="+mj-lt"/>
                <a:cs typeface="Calibri"/>
              </a:endParaRPr>
            </a:p>
          </p:txBody>
        </p:sp>
      </p:grpSp>
      <p:grpSp>
        <p:nvGrpSpPr>
          <p:cNvPr id="1211" name="Google Shape;1211;p67"/>
          <p:cNvGrpSpPr/>
          <p:nvPr/>
        </p:nvGrpSpPr>
        <p:grpSpPr>
          <a:xfrm rot="20516659">
            <a:off x="2090857" y="2996719"/>
            <a:ext cx="1874928" cy="1297709"/>
            <a:chOff x="6205772" y="463773"/>
            <a:chExt cx="1044623" cy="3466242"/>
          </a:xfrm>
        </p:grpSpPr>
        <p:grpSp>
          <p:nvGrpSpPr>
            <p:cNvPr id="1212" name="Google Shape;1212;p67"/>
            <p:cNvGrpSpPr/>
            <p:nvPr/>
          </p:nvGrpSpPr>
          <p:grpSpPr>
            <a:xfrm>
              <a:off x="6296754" y="2710815"/>
              <a:ext cx="637446" cy="1219200"/>
              <a:chOff x="6033864" y="2710815"/>
              <a:chExt cx="637446" cy="1219200"/>
            </a:xfrm>
          </p:grpSpPr>
          <p:grpSp>
            <p:nvGrpSpPr>
              <p:cNvPr id="1213" name="Google Shape;1213;p67"/>
              <p:cNvGrpSpPr/>
              <p:nvPr/>
            </p:nvGrpSpPr>
            <p:grpSpPr>
              <a:xfrm>
                <a:off x="6256019" y="2710815"/>
                <a:ext cx="220980" cy="571500"/>
                <a:chOff x="2125980" y="2937510"/>
                <a:chExt cx="220980" cy="571500"/>
              </a:xfrm>
            </p:grpSpPr>
            <p:sp>
              <p:nvSpPr>
                <p:cNvPr id="1214" name="Google Shape;1214;p67"/>
                <p:cNvSpPr/>
                <p:nvPr/>
              </p:nvSpPr>
              <p:spPr>
                <a:xfrm>
                  <a:off x="2125980" y="293751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sp>
              <p:nvSpPr>
                <p:cNvPr id="1215" name="Google Shape;1215;p67"/>
                <p:cNvSpPr/>
                <p:nvPr/>
              </p:nvSpPr>
              <p:spPr>
                <a:xfrm>
                  <a:off x="2125980" y="3246120"/>
                  <a:ext cx="217170" cy="262890"/>
                </a:xfrm>
                <a:prstGeom prst="flowChartDocumen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sp>
              <p:nvSpPr>
                <p:cNvPr id="1216" name="Google Shape;1216;p67"/>
                <p:cNvSpPr/>
                <p:nvPr/>
              </p:nvSpPr>
              <p:spPr>
                <a:xfrm>
                  <a:off x="2129790" y="316992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grpSp>
          <p:grpSp>
            <p:nvGrpSpPr>
              <p:cNvPr id="1217" name="Google Shape;1217;p67"/>
              <p:cNvGrpSpPr/>
              <p:nvPr/>
            </p:nvGrpSpPr>
            <p:grpSpPr>
              <a:xfrm>
                <a:off x="6033864" y="3358515"/>
                <a:ext cx="220980" cy="571500"/>
                <a:chOff x="2125980" y="2937510"/>
                <a:chExt cx="220980" cy="571500"/>
              </a:xfrm>
            </p:grpSpPr>
            <p:sp>
              <p:nvSpPr>
                <p:cNvPr id="1218" name="Google Shape;1218;p67"/>
                <p:cNvSpPr/>
                <p:nvPr/>
              </p:nvSpPr>
              <p:spPr>
                <a:xfrm>
                  <a:off x="2125980" y="293751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sp>
              <p:nvSpPr>
                <p:cNvPr id="1219" name="Google Shape;1219;p67"/>
                <p:cNvSpPr/>
                <p:nvPr/>
              </p:nvSpPr>
              <p:spPr>
                <a:xfrm>
                  <a:off x="2125980" y="3246120"/>
                  <a:ext cx="217170" cy="262890"/>
                </a:xfrm>
                <a:prstGeom prst="flowChartDocumen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sp>
              <p:nvSpPr>
                <p:cNvPr id="1220" name="Google Shape;1220;p67"/>
                <p:cNvSpPr/>
                <p:nvPr/>
              </p:nvSpPr>
              <p:spPr>
                <a:xfrm>
                  <a:off x="2129790" y="316992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grpSp>
          <p:grpSp>
            <p:nvGrpSpPr>
              <p:cNvPr id="1221" name="Google Shape;1221;p67"/>
              <p:cNvGrpSpPr/>
              <p:nvPr/>
            </p:nvGrpSpPr>
            <p:grpSpPr>
              <a:xfrm>
                <a:off x="6450330" y="3358515"/>
                <a:ext cx="220980" cy="571500"/>
                <a:chOff x="2125980" y="2937510"/>
                <a:chExt cx="220980" cy="571500"/>
              </a:xfrm>
            </p:grpSpPr>
            <p:sp>
              <p:nvSpPr>
                <p:cNvPr id="1222" name="Google Shape;1222;p67"/>
                <p:cNvSpPr/>
                <p:nvPr/>
              </p:nvSpPr>
              <p:spPr>
                <a:xfrm>
                  <a:off x="2125980" y="293751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sp>
              <p:nvSpPr>
                <p:cNvPr id="1223" name="Google Shape;1223;p67"/>
                <p:cNvSpPr/>
                <p:nvPr/>
              </p:nvSpPr>
              <p:spPr>
                <a:xfrm>
                  <a:off x="2125980" y="3246120"/>
                  <a:ext cx="217170" cy="262890"/>
                </a:xfrm>
                <a:prstGeom prst="flowChartDocumen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sp>
              <p:nvSpPr>
                <p:cNvPr id="1224" name="Google Shape;1224;p67"/>
                <p:cNvSpPr/>
                <p:nvPr/>
              </p:nvSpPr>
              <p:spPr>
                <a:xfrm>
                  <a:off x="2129790" y="316992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grpSp>
          <p:sp>
            <p:nvSpPr>
              <p:cNvPr id="1225" name="Google Shape;1225;p67"/>
              <p:cNvSpPr/>
              <p:nvPr/>
            </p:nvSpPr>
            <p:spPr>
              <a:xfrm>
                <a:off x="6239604" y="3527107"/>
                <a:ext cx="217170" cy="217170"/>
              </a:xfrm>
              <a:prstGeom prst="hear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grpSp>
        <p:sp>
          <p:nvSpPr>
            <p:cNvPr id="1226" name="Google Shape;1226;p67"/>
            <p:cNvSpPr txBox="1"/>
            <p:nvPr/>
          </p:nvSpPr>
          <p:spPr>
            <a:xfrm>
              <a:off x="6205772" y="463773"/>
              <a:ext cx="1044623" cy="18906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55A11"/>
                </a:buClr>
                <a:buSzPts val="2000"/>
                <a:buFont typeface="Calibri"/>
                <a:buNone/>
              </a:pPr>
              <a:r>
                <a:rPr lang="ru-RU" sz="2000" dirty="0">
                  <a:solidFill>
                    <a:srgbClr val="C55A11"/>
                  </a:solidFill>
                  <a:latin typeface="+mj-lt"/>
                  <a:cs typeface="Calibri"/>
                  <a:sym typeface="Calibri"/>
                </a:rPr>
                <a:t>р</a:t>
              </a:r>
              <a:r>
                <a:rPr lang="x-none" sz="2000" dirty="0">
                  <a:solidFill>
                    <a:srgbClr val="C55A11"/>
                  </a:solidFill>
                  <a:latin typeface="+mj-lt"/>
                  <a:cs typeface="Calibri"/>
                  <a:sym typeface="Calibri"/>
                </a:rPr>
                <a:t>искованные сети ЛЖВ</a:t>
              </a:r>
              <a:endParaRPr sz="2000" dirty="0">
                <a:solidFill>
                  <a:srgbClr val="C55A11"/>
                </a:solidFill>
                <a:latin typeface="+mj-lt"/>
                <a:cs typeface="Calibri"/>
              </a:endParaRPr>
            </a:p>
          </p:txBody>
        </p:sp>
      </p:grpSp>
      <p:grpSp>
        <p:nvGrpSpPr>
          <p:cNvPr id="1227" name="Google Shape;1227;p67"/>
          <p:cNvGrpSpPr/>
          <p:nvPr/>
        </p:nvGrpSpPr>
        <p:grpSpPr>
          <a:xfrm>
            <a:off x="4085741" y="2234113"/>
            <a:ext cx="3810043" cy="1551205"/>
            <a:chOff x="1067702" y="2249749"/>
            <a:chExt cx="4115821" cy="1667314"/>
          </a:xfrm>
        </p:grpSpPr>
        <p:grpSp>
          <p:nvGrpSpPr>
            <p:cNvPr id="1228" name="Google Shape;1228;p67"/>
            <p:cNvGrpSpPr/>
            <p:nvPr/>
          </p:nvGrpSpPr>
          <p:grpSpPr>
            <a:xfrm>
              <a:off x="1574198" y="2249749"/>
              <a:ext cx="3609325" cy="1667314"/>
              <a:chOff x="1239274" y="2123622"/>
              <a:chExt cx="3609325" cy="1667314"/>
            </a:xfrm>
          </p:grpSpPr>
          <p:pic>
            <p:nvPicPr>
              <p:cNvPr id="1229" name="Google Shape;1229;p67" descr="A picture containing silhouett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l="1" r="62628"/>
              <a:stretch/>
            </p:blipFill>
            <p:spPr>
              <a:xfrm>
                <a:off x="1239274" y="2515690"/>
                <a:ext cx="730738" cy="1270460"/>
              </a:xfrm>
              <a:prstGeom prst="rect">
                <a:avLst/>
              </a:prstGeom>
              <a:noFill/>
              <a:ln>
                <a:noFill/>
              </a:ln>
            </p:spPr>
          </p:pic>
          <p:pic>
            <p:nvPicPr>
              <p:cNvPr id="1230" name="Google Shape;1230;p67"/>
              <p:cNvPicPr preferRelativeResize="0"/>
              <p:nvPr/>
            </p:nvPicPr>
            <p:blipFill rotWithShape="1">
              <a:blip r:embed="rId4">
                <a:alphaModFix/>
              </a:blip>
              <a:srcRect/>
              <a:stretch/>
            </p:blipFill>
            <p:spPr>
              <a:xfrm>
                <a:off x="4041131" y="2900202"/>
                <a:ext cx="807468" cy="878001"/>
              </a:xfrm>
              <a:prstGeom prst="rect">
                <a:avLst/>
              </a:prstGeom>
              <a:noFill/>
              <a:ln>
                <a:noFill/>
              </a:ln>
            </p:spPr>
          </p:pic>
          <p:pic>
            <p:nvPicPr>
              <p:cNvPr id="1231" name="Google Shape;1231;p6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391957" y="2288463"/>
                <a:ext cx="845290" cy="1502473"/>
              </a:xfrm>
              <a:prstGeom prst="rect">
                <a:avLst/>
              </a:prstGeom>
              <a:noFill/>
              <a:ln>
                <a:noFill/>
              </a:ln>
            </p:spPr>
          </p:pic>
          <p:pic>
            <p:nvPicPr>
              <p:cNvPr id="1232" name="Google Shape;1232;p67" descr="A picture containing silhouett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l="60167" r="22713"/>
              <a:stretch/>
            </p:blipFill>
            <p:spPr>
              <a:xfrm>
                <a:off x="3637826" y="2123622"/>
                <a:ext cx="433072" cy="1643737"/>
              </a:xfrm>
              <a:prstGeom prst="rect">
                <a:avLst/>
              </a:prstGeom>
              <a:noFill/>
              <a:ln>
                <a:noFill/>
              </a:ln>
            </p:spPr>
          </p:pic>
          <p:cxnSp>
            <p:nvCxnSpPr>
              <p:cNvPr id="1233" name="Google Shape;1233;p67"/>
              <p:cNvCxnSpPr/>
              <p:nvPr/>
            </p:nvCxnSpPr>
            <p:spPr>
              <a:xfrm>
                <a:off x="2064556" y="3150920"/>
                <a:ext cx="549075" cy="0"/>
              </a:xfrm>
              <a:prstGeom prst="straightConnector1">
                <a:avLst/>
              </a:prstGeom>
              <a:noFill/>
              <a:ln w="28575" cap="flat" cmpd="sng">
                <a:solidFill>
                  <a:srgbClr val="000000"/>
                </a:solidFill>
                <a:prstDash val="solid"/>
                <a:round/>
                <a:headEnd type="none" w="sm" len="sm"/>
                <a:tailEnd type="none" w="sm" len="sm"/>
              </a:ln>
            </p:spPr>
          </p:cxnSp>
          <p:cxnSp>
            <p:nvCxnSpPr>
              <p:cNvPr id="1234" name="Google Shape;1234;p67"/>
              <p:cNvCxnSpPr/>
              <p:nvPr/>
            </p:nvCxnSpPr>
            <p:spPr>
              <a:xfrm rot="10800000">
                <a:off x="3001450" y="3150920"/>
                <a:ext cx="584742" cy="0"/>
              </a:xfrm>
              <a:prstGeom prst="straightConnector1">
                <a:avLst/>
              </a:prstGeom>
              <a:noFill/>
              <a:ln w="28575" cap="flat" cmpd="sng">
                <a:solidFill>
                  <a:srgbClr val="000000"/>
                </a:solidFill>
                <a:prstDash val="solid"/>
                <a:round/>
                <a:headEnd type="none" w="sm" len="sm"/>
                <a:tailEnd type="none" w="sm" len="sm"/>
              </a:ln>
            </p:spPr>
          </p:cxnSp>
        </p:grpSp>
        <p:pic>
          <p:nvPicPr>
            <p:cNvPr id="1235" name="Google Shape;1235;p67"/>
            <p:cNvPicPr preferRelativeResize="0"/>
            <p:nvPr/>
          </p:nvPicPr>
          <p:blipFill rotWithShape="1">
            <a:blip r:embed="rId6">
              <a:alphaModFix/>
            </a:blip>
            <a:srcRect/>
            <a:stretch/>
          </p:blipFill>
          <p:spPr>
            <a:xfrm>
              <a:off x="1067702" y="2503046"/>
              <a:ext cx="481640" cy="1393465"/>
            </a:xfrm>
            <a:prstGeom prst="rect">
              <a:avLst/>
            </a:prstGeom>
            <a:solidFill>
              <a:schemeClr val="lt1"/>
            </a:solidFill>
            <a:ln>
              <a:noFill/>
            </a:ln>
          </p:spPr>
        </p:pic>
      </p:grpSp>
      <p:grpSp>
        <p:nvGrpSpPr>
          <p:cNvPr id="1236" name="Google Shape;1236;p67"/>
          <p:cNvGrpSpPr/>
          <p:nvPr/>
        </p:nvGrpSpPr>
        <p:grpSpPr>
          <a:xfrm rot="1136820">
            <a:off x="8040701" y="3464946"/>
            <a:ext cx="1608481" cy="2310898"/>
            <a:chOff x="5734368" y="1787205"/>
            <a:chExt cx="1543956" cy="2142810"/>
          </a:xfrm>
        </p:grpSpPr>
        <p:grpSp>
          <p:nvGrpSpPr>
            <p:cNvPr id="1237" name="Google Shape;1237;p67"/>
            <p:cNvGrpSpPr/>
            <p:nvPr/>
          </p:nvGrpSpPr>
          <p:grpSpPr>
            <a:xfrm>
              <a:off x="6296754" y="2710815"/>
              <a:ext cx="637446" cy="1219200"/>
              <a:chOff x="6033864" y="2710815"/>
              <a:chExt cx="637446" cy="1219200"/>
            </a:xfrm>
          </p:grpSpPr>
          <p:grpSp>
            <p:nvGrpSpPr>
              <p:cNvPr id="1238" name="Google Shape;1238;p67"/>
              <p:cNvGrpSpPr/>
              <p:nvPr/>
            </p:nvGrpSpPr>
            <p:grpSpPr>
              <a:xfrm>
                <a:off x="6256019" y="2710815"/>
                <a:ext cx="220980" cy="571500"/>
                <a:chOff x="2125980" y="2937510"/>
                <a:chExt cx="220980" cy="571500"/>
              </a:xfrm>
            </p:grpSpPr>
            <p:sp>
              <p:nvSpPr>
                <p:cNvPr id="1239" name="Google Shape;1239;p67"/>
                <p:cNvSpPr/>
                <p:nvPr/>
              </p:nvSpPr>
              <p:spPr>
                <a:xfrm>
                  <a:off x="2125980" y="293751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sp>
              <p:nvSpPr>
                <p:cNvPr id="1240" name="Google Shape;1240;p67"/>
                <p:cNvSpPr/>
                <p:nvPr/>
              </p:nvSpPr>
              <p:spPr>
                <a:xfrm>
                  <a:off x="2125980" y="3246120"/>
                  <a:ext cx="217170" cy="262890"/>
                </a:xfrm>
                <a:prstGeom prst="flowChartDocumen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sp>
              <p:nvSpPr>
                <p:cNvPr id="1241" name="Google Shape;1241;p67"/>
                <p:cNvSpPr/>
                <p:nvPr/>
              </p:nvSpPr>
              <p:spPr>
                <a:xfrm>
                  <a:off x="2129790" y="316992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grpSp>
          <p:grpSp>
            <p:nvGrpSpPr>
              <p:cNvPr id="1242" name="Google Shape;1242;p67"/>
              <p:cNvGrpSpPr/>
              <p:nvPr/>
            </p:nvGrpSpPr>
            <p:grpSpPr>
              <a:xfrm>
                <a:off x="6033864" y="3358515"/>
                <a:ext cx="220980" cy="571500"/>
                <a:chOff x="2125980" y="2937510"/>
                <a:chExt cx="220980" cy="571500"/>
              </a:xfrm>
            </p:grpSpPr>
            <p:sp>
              <p:nvSpPr>
                <p:cNvPr id="1243" name="Google Shape;1243;p67"/>
                <p:cNvSpPr/>
                <p:nvPr/>
              </p:nvSpPr>
              <p:spPr>
                <a:xfrm>
                  <a:off x="2125980" y="293751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sp>
              <p:nvSpPr>
                <p:cNvPr id="1244" name="Google Shape;1244;p67"/>
                <p:cNvSpPr/>
                <p:nvPr/>
              </p:nvSpPr>
              <p:spPr>
                <a:xfrm>
                  <a:off x="2125980" y="3246120"/>
                  <a:ext cx="217170" cy="262890"/>
                </a:xfrm>
                <a:prstGeom prst="flowChartDocumen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sp>
              <p:nvSpPr>
                <p:cNvPr id="1245" name="Google Shape;1245;p67"/>
                <p:cNvSpPr/>
                <p:nvPr/>
              </p:nvSpPr>
              <p:spPr>
                <a:xfrm>
                  <a:off x="2129790" y="316992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grpSp>
          <p:grpSp>
            <p:nvGrpSpPr>
              <p:cNvPr id="1246" name="Google Shape;1246;p67"/>
              <p:cNvGrpSpPr/>
              <p:nvPr/>
            </p:nvGrpSpPr>
            <p:grpSpPr>
              <a:xfrm>
                <a:off x="6450330" y="3358515"/>
                <a:ext cx="220980" cy="571500"/>
                <a:chOff x="2125980" y="2937510"/>
                <a:chExt cx="220980" cy="571500"/>
              </a:xfrm>
            </p:grpSpPr>
            <p:sp>
              <p:nvSpPr>
                <p:cNvPr id="1247" name="Google Shape;1247;p67"/>
                <p:cNvSpPr/>
                <p:nvPr/>
              </p:nvSpPr>
              <p:spPr>
                <a:xfrm>
                  <a:off x="2125980" y="293751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sp>
              <p:nvSpPr>
                <p:cNvPr id="1248" name="Google Shape;1248;p67"/>
                <p:cNvSpPr/>
                <p:nvPr/>
              </p:nvSpPr>
              <p:spPr>
                <a:xfrm>
                  <a:off x="2125980" y="3246120"/>
                  <a:ext cx="217170" cy="262890"/>
                </a:xfrm>
                <a:prstGeom prst="flowChartDocumen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sp>
              <p:nvSpPr>
                <p:cNvPr id="1249" name="Google Shape;1249;p67"/>
                <p:cNvSpPr/>
                <p:nvPr/>
              </p:nvSpPr>
              <p:spPr>
                <a:xfrm>
                  <a:off x="2129790" y="316992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grpSp>
          <p:sp>
            <p:nvSpPr>
              <p:cNvPr id="1250" name="Google Shape;1250;p67"/>
              <p:cNvSpPr/>
              <p:nvPr/>
            </p:nvSpPr>
            <p:spPr>
              <a:xfrm>
                <a:off x="6239604" y="3527107"/>
                <a:ext cx="217170" cy="217170"/>
              </a:xfrm>
              <a:prstGeom prst="hear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j-lt"/>
                  <a:ea typeface="Calibri"/>
                  <a:cs typeface="Calibri"/>
                  <a:sym typeface="Calibri"/>
                </a:endParaRPr>
              </a:p>
            </p:txBody>
          </p:sp>
        </p:grpSp>
        <p:sp>
          <p:nvSpPr>
            <p:cNvPr id="1251" name="Google Shape;1251;p67"/>
            <p:cNvSpPr txBox="1"/>
            <p:nvPr/>
          </p:nvSpPr>
          <p:spPr>
            <a:xfrm>
              <a:off x="5734368" y="1787205"/>
              <a:ext cx="1543956" cy="5992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48135"/>
                </a:buClr>
                <a:buSzPts val="2000"/>
                <a:buFont typeface="Calibri"/>
                <a:buNone/>
              </a:pPr>
              <a:r>
                <a:rPr lang="ru-RU" sz="1800" dirty="0">
                  <a:solidFill>
                    <a:srgbClr val="548135"/>
                  </a:solidFill>
                  <a:latin typeface="+mj-lt"/>
                  <a:cs typeface="Calibri"/>
                  <a:sym typeface="Calibri"/>
                </a:rPr>
                <a:t>ц</a:t>
              </a:r>
              <a:r>
                <a:rPr lang="x-none" sz="1800" dirty="0">
                  <a:solidFill>
                    <a:srgbClr val="548135"/>
                  </a:solidFill>
                  <a:latin typeface="+mj-lt"/>
                  <a:cs typeface="Calibri"/>
                  <a:sym typeface="Calibri"/>
                </a:rPr>
                <a:t>елевое направление</a:t>
              </a:r>
              <a:endParaRPr sz="1800" dirty="0">
                <a:solidFill>
                  <a:srgbClr val="548135"/>
                </a:solidFill>
                <a:latin typeface="+mj-lt"/>
                <a:cs typeface="Calibri"/>
              </a:endParaRPr>
            </a:p>
          </p:txBody>
        </p:sp>
      </p:grpSp>
      <p:grpSp>
        <p:nvGrpSpPr>
          <p:cNvPr id="1252" name="Google Shape;1252;p67"/>
          <p:cNvGrpSpPr/>
          <p:nvPr/>
        </p:nvGrpSpPr>
        <p:grpSpPr>
          <a:xfrm>
            <a:off x="9646916" y="4272239"/>
            <a:ext cx="1758158" cy="1750756"/>
            <a:chOff x="5731381" y="2569225"/>
            <a:chExt cx="1446672" cy="1296430"/>
          </a:xfrm>
        </p:grpSpPr>
        <p:grpSp>
          <p:nvGrpSpPr>
            <p:cNvPr id="1253" name="Google Shape;1253;p67"/>
            <p:cNvGrpSpPr/>
            <p:nvPr/>
          </p:nvGrpSpPr>
          <p:grpSpPr>
            <a:xfrm>
              <a:off x="5768644" y="2569225"/>
              <a:ext cx="1322334" cy="1296430"/>
              <a:chOff x="2917231" y="2401090"/>
              <a:chExt cx="1428459" cy="1393465"/>
            </a:xfrm>
          </p:grpSpPr>
          <p:pic>
            <p:nvPicPr>
              <p:cNvPr id="1254" name="Google Shape;1254;p67" descr="A picture containing silhouett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l="1" r="62628"/>
              <a:stretch/>
            </p:blipFill>
            <p:spPr>
              <a:xfrm>
                <a:off x="3614952" y="2524095"/>
                <a:ext cx="730738" cy="1270460"/>
              </a:xfrm>
              <a:prstGeom prst="rect">
                <a:avLst/>
              </a:prstGeom>
              <a:noFill/>
              <a:ln>
                <a:noFill/>
              </a:ln>
            </p:spPr>
          </p:pic>
          <p:pic>
            <p:nvPicPr>
              <p:cNvPr id="1255" name="Google Shape;1255;p67"/>
              <p:cNvPicPr preferRelativeResize="0"/>
              <p:nvPr/>
            </p:nvPicPr>
            <p:blipFill rotWithShape="1">
              <a:blip r:embed="rId6">
                <a:alphaModFix/>
              </a:blip>
              <a:srcRect/>
              <a:stretch/>
            </p:blipFill>
            <p:spPr>
              <a:xfrm>
                <a:off x="2917231" y="2401090"/>
                <a:ext cx="481640" cy="1393464"/>
              </a:xfrm>
              <a:prstGeom prst="rect">
                <a:avLst/>
              </a:prstGeom>
              <a:solidFill>
                <a:schemeClr val="lt1"/>
              </a:solidFill>
              <a:ln>
                <a:noFill/>
              </a:ln>
            </p:spPr>
          </p:pic>
        </p:grpSp>
        <p:sp>
          <p:nvSpPr>
            <p:cNvPr id="1256" name="Google Shape;1256;p67"/>
            <p:cNvSpPr txBox="1"/>
            <p:nvPr/>
          </p:nvSpPr>
          <p:spPr>
            <a:xfrm>
              <a:off x="5731381" y="2845807"/>
              <a:ext cx="49810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a:t>
              </a:r>
              <a:endParaRPr/>
            </a:p>
          </p:txBody>
        </p:sp>
        <p:sp>
          <p:nvSpPr>
            <p:cNvPr id="1257" name="Google Shape;1257;p67"/>
            <p:cNvSpPr txBox="1"/>
            <p:nvPr/>
          </p:nvSpPr>
          <p:spPr>
            <a:xfrm>
              <a:off x="6387023" y="2980572"/>
              <a:ext cx="49810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a:t>
              </a:r>
              <a:endParaRPr/>
            </a:p>
          </p:txBody>
        </p:sp>
        <p:sp>
          <p:nvSpPr>
            <p:cNvPr id="1258" name="Google Shape;1258;p67"/>
            <p:cNvSpPr txBox="1"/>
            <p:nvPr/>
          </p:nvSpPr>
          <p:spPr>
            <a:xfrm>
              <a:off x="6679947" y="2892755"/>
              <a:ext cx="49810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a:t>
              </a:r>
              <a:endParaRPr/>
            </a:p>
          </p:txBody>
        </p:sp>
      </p:grpSp>
      <p:grpSp>
        <p:nvGrpSpPr>
          <p:cNvPr id="1259" name="Google Shape;1259;p67"/>
          <p:cNvGrpSpPr/>
          <p:nvPr/>
        </p:nvGrpSpPr>
        <p:grpSpPr>
          <a:xfrm>
            <a:off x="132481" y="3697033"/>
            <a:ext cx="4627833" cy="2811455"/>
            <a:chOff x="8333766" y="2017219"/>
            <a:chExt cx="4627833" cy="2811455"/>
          </a:xfrm>
        </p:grpSpPr>
        <p:grpSp>
          <p:nvGrpSpPr>
            <p:cNvPr id="1260" name="Google Shape;1260;p67"/>
            <p:cNvGrpSpPr/>
            <p:nvPr/>
          </p:nvGrpSpPr>
          <p:grpSpPr>
            <a:xfrm>
              <a:off x="8333766" y="2017219"/>
              <a:ext cx="4627833" cy="2811455"/>
              <a:chOff x="6766408" y="1686377"/>
              <a:chExt cx="5314631" cy="3253190"/>
            </a:xfrm>
          </p:grpSpPr>
          <p:pic>
            <p:nvPicPr>
              <p:cNvPr id="1261" name="Google Shape;1261;p67"/>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167989" y="2265670"/>
                <a:ext cx="802515" cy="1444496"/>
              </a:xfrm>
              <a:prstGeom prst="rect">
                <a:avLst/>
              </a:prstGeom>
              <a:noFill/>
              <a:ln>
                <a:noFill/>
              </a:ln>
            </p:spPr>
          </p:pic>
          <p:pic>
            <p:nvPicPr>
              <p:cNvPr id="1262" name="Google Shape;1262;p67" descr="A picture containing silhouette&#10;&#10;Description automatically generated"/>
              <p:cNvPicPr preferRelativeResize="0"/>
              <p:nvPr/>
            </p:nvPicPr>
            <p:blipFill rotWithShape="1">
              <a:blip r:embed="rId8" cstate="email">
                <a:alphaModFix/>
                <a:extLst>
                  <a:ext uri="{28A0092B-C50C-407E-A947-70E740481C1C}">
                    <a14:useLocalDpi xmlns:a14="http://schemas.microsoft.com/office/drawing/2010/main"/>
                  </a:ext>
                </a:extLst>
              </a:blip>
              <a:srcRect l="38078" r="39752"/>
              <a:stretch/>
            </p:blipFill>
            <p:spPr>
              <a:xfrm>
                <a:off x="11719477" y="3879931"/>
                <a:ext cx="361562" cy="1059636"/>
              </a:xfrm>
              <a:prstGeom prst="rect">
                <a:avLst/>
              </a:prstGeom>
              <a:noFill/>
              <a:ln>
                <a:noFill/>
              </a:ln>
            </p:spPr>
          </p:pic>
          <p:sp>
            <p:nvSpPr>
              <p:cNvPr id="1263" name="Google Shape;1263;p67"/>
              <p:cNvSpPr/>
              <p:nvPr/>
            </p:nvSpPr>
            <p:spPr>
              <a:xfrm>
                <a:off x="6766408" y="1686377"/>
                <a:ext cx="3564945" cy="3253190"/>
              </a:xfrm>
              <a:prstGeom prst="donut">
                <a:avLst>
                  <a:gd name="adj" fmla="val 1120"/>
                </a:avLst>
              </a:prstGeom>
              <a:solidFill>
                <a:srgbClr val="279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cxnSp>
          <p:nvCxnSpPr>
            <p:cNvPr id="1264" name="Google Shape;1264;p67"/>
            <p:cNvCxnSpPr/>
            <p:nvPr/>
          </p:nvCxnSpPr>
          <p:spPr>
            <a:xfrm>
              <a:off x="9139194" y="3217927"/>
              <a:ext cx="508282" cy="0"/>
            </a:xfrm>
            <a:prstGeom prst="straightConnector1">
              <a:avLst/>
            </a:prstGeom>
            <a:noFill/>
            <a:ln w="28575" cap="flat" cmpd="sng">
              <a:solidFill>
                <a:srgbClr val="000000"/>
              </a:solidFill>
              <a:prstDash val="solid"/>
              <a:round/>
              <a:headEnd type="none" w="sm" len="sm"/>
              <a:tailEnd type="none" w="sm" len="sm"/>
            </a:ln>
          </p:spPr>
        </p:cxnSp>
        <p:cxnSp>
          <p:nvCxnSpPr>
            <p:cNvPr id="1265" name="Google Shape;1265;p67"/>
            <p:cNvCxnSpPr/>
            <p:nvPr/>
          </p:nvCxnSpPr>
          <p:spPr>
            <a:xfrm rot="10800000">
              <a:off x="10059491" y="3217927"/>
              <a:ext cx="333229" cy="349091"/>
            </a:xfrm>
            <a:prstGeom prst="straightConnector1">
              <a:avLst/>
            </a:prstGeom>
            <a:noFill/>
            <a:ln w="28575" cap="flat" cmpd="sng">
              <a:solidFill>
                <a:srgbClr val="000000"/>
              </a:solidFill>
              <a:prstDash val="solid"/>
              <a:round/>
              <a:headEnd type="none" w="sm" len="sm"/>
              <a:tailEnd type="none" w="sm" len="sm"/>
            </a:ln>
          </p:spPr>
        </p:cxnSp>
        <p:pic>
          <p:nvPicPr>
            <p:cNvPr id="1266" name="Google Shape;1266;p67" descr="A picture containing silhouett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l="1" r="62628"/>
            <a:stretch/>
          </p:blipFill>
          <p:spPr>
            <a:xfrm>
              <a:off x="10226105" y="3503668"/>
              <a:ext cx="599257" cy="1047109"/>
            </a:xfrm>
            <a:prstGeom prst="rect">
              <a:avLst/>
            </a:prstGeom>
            <a:noFill/>
            <a:ln>
              <a:noFill/>
            </a:ln>
          </p:spPr>
        </p:pic>
      </p:grpSp>
      <p:sp>
        <p:nvSpPr>
          <p:cNvPr id="1267" name="Google Shape;1267;p67"/>
          <p:cNvSpPr/>
          <p:nvPr/>
        </p:nvSpPr>
        <p:spPr>
          <a:xfrm>
            <a:off x="3881692" y="1306214"/>
            <a:ext cx="4289248" cy="3948707"/>
          </a:xfrm>
          <a:prstGeom prst="donut">
            <a:avLst>
              <a:gd name="adj" fmla="val 1120"/>
            </a:avLst>
          </a:prstGeom>
          <a:solidFill>
            <a:srgbClr val="279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268" name="Google Shape;1268;p67"/>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46789" y="4190852"/>
            <a:ext cx="382847" cy="1113210"/>
          </a:xfrm>
          <a:prstGeom prst="rect">
            <a:avLst/>
          </a:prstGeom>
          <a:solidFill>
            <a:schemeClr val="lt1"/>
          </a:solidFill>
          <a:ln>
            <a:noFill/>
          </a:ln>
        </p:spPr>
      </p:pic>
      <p:cxnSp>
        <p:nvCxnSpPr>
          <p:cNvPr id="1269" name="Google Shape;1269;p67"/>
          <p:cNvCxnSpPr>
            <a:cxnSpLocks/>
          </p:cNvCxnSpPr>
          <p:nvPr/>
        </p:nvCxnSpPr>
        <p:spPr>
          <a:xfrm flipV="1">
            <a:off x="2191436" y="3638104"/>
            <a:ext cx="3523564" cy="1134154"/>
          </a:xfrm>
          <a:prstGeom prst="straightConnector1">
            <a:avLst/>
          </a:prstGeom>
          <a:noFill/>
          <a:ln w="28575" cap="flat" cmpd="sng">
            <a:solidFill>
              <a:srgbClr val="C55A11"/>
            </a:solidFill>
            <a:prstDash val="dash"/>
            <a:round/>
            <a:headEnd type="none" w="sm" len="sm"/>
            <a:tailEnd type="none" w="sm" len="sm"/>
          </a:ln>
        </p:spPr>
      </p:cxnSp>
      <p:cxnSp>
        <p:nvCxnSpPr>
          <p:cNvPr id="1270" name="Google Shape;1270;p67"/>
          <p:cNvCxnSpPr>
            <a:cxnSpLocks/>
          </p:cNvCxnSpPr>
          <p:nvPr/>
        </p:nvCxnSpPr>
        <p:spPr>
          <a:xfrm>
            <a:off x="2247319" y="4885381"/>
            <a:ext cx="2061350" cy="1077422"/>
          </a:xfrm>
          <a:prstGeom prst="straightConnector1">
            <a:avLst/>
          </a:prstGeom>
          <a:noFill/>
          <a:ln w="28575" cap="flat" cmpd="sng">
            <a:solidFill>
              <a:srgbClr val="C55A11"/>
            </a:solidFill>
            <a:prstDash val="dash"/>
            <a:round/>
            <a:headEnd type="none" w="sm" len="sm"/>
            <a:tailEnd type="none" w="sm" len="sm"/>
          </a:ln>
        </p:spPr>
      </p:cxnSp>
      <p:cxnSp>
        <p:nvCxnSpPr>
          <p:cNvPr id="1271" name="Google Shape;1271;p67"/>
          <p:cNvCxnSpPr>
            <a:cxnSpLocks/>
          </p:cNvCxnSpPr>
          <p:nvPr/>
        </p:nvCxnSpPr>
        <p:spPr>
          <a:xfrm flipH="1" flipV="1">
            <a:off x="6291192" y="3638104"/>
            <a:ext cx="3337108" cy="1004455"/>
          </a:xfrm>
          <a:prstGeom prst="straightConnector1">
            <a:avLst/>
          </a:prstGeom>
          <a:noFill/>
          <a:ln w="28575" cap="flat" cmpd="sng">
            <a:solidFill>
              <a:srgbClr val="548135"/>
            </a:solidFill>
            <a:prstDash val="dash"/>
            <a:round/>
            <a:headEnd type="none" w="sm" len="sm"/>
            <a:tailEnd type="none" w="sm" len="sm"/>
          </a:ln>
        </p:spPr>
      </p:cxnSp>
      <p:pic>
        <p:nvPicPr>
          <p:cNvPr id="81" name="Picture 80" descr="A picture containing dark, silhouette&#10;&#10;Description automatically generated">
            <a:extLst>
              <a:ext uri="{FF2B5EF4-FFF2-40B4-BE49-F238E27FC236}">
                <a16:creationId xmlns:a16="http://schemas.microsoft.com/office/drawing/2014/main" id="{6A7B2FFA-2C84-4533-8CD1-61E0C0B3E7E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763491" y="2405836"/>
            <a:ext cx="526979" cy="1210852"/>
          </a:xfrm>
          <a:prstGeom prst="rect">
            <a:avLst/>
          </a:prstGeom>
        </p:spPr>
      </p:pic>
      <p:pic>
        <p:nvPicPr>
          <p:cNvPr id="83" name="Google Shape;1065;p65">
            <a:extLst>
              <a:ext uri="{FF2B5EF4-FFF2-40B4-BE49-F238E27FC236}">
                <a16:creationId xmlns:a16="http://schemas.microsoft.com/office/drawing/2014/main" id="{D7C02673-46C6-4FE0-89F0-E10EC74B5024}"/>
              </a:ext>
            </a:extLst>
          </p:cNvPr>
          <p:cNvPicPr preferRelativeResize="0"/>
          <p:nvPr/>
        </p:nvPicPr>
        <p:blipFill>
          <a:blip r:embed="rId10" cstate="email">
            <a:extLst>
              <a:ext uri="{28A0092B-C50C-407E-A947-70E740481C1C}">
                <a14:useLocalDpi xmlns:a14="http://schemas.microsoft.com/office/drawing/2010/main"/>
              </a:ext>
            </a:extLst>
          </a:blip>
          <a:srcRect/>
          <a:stretch/>
        </p:blipFill>
        <p:spPr>
          <a:xfrm>
            <a:off x="945388" y="4195119"/>
            <a:ext cx="1415892" cy="13170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Google Shape;1277;p68"/>
          <p:cNvSpPr txBox="1">
            <a:spLocks noGrp="1"/>
          </p:cNvSpPr>
          <p:nvPr>
            <p:ph type="title"/>
          </p:nvPr>
        </p:nvSpPr>
        <p:spPr>
          <a:xfrm>
            <a:off x="838199" y="588963"/>
            <a:ext cx="11012905" cy="800100"/>
          </a:xfrm>
          <a:noFill/>
          <a:ln>
            <a:noFill/>
          </a:ln>
        </p:spPr>
        <p:txBody>
          <a:bodyPr spcFirstLastPara="1" wrap="square" lIns="91425" tIns="45700" rIns="91425" bIns="45700" anchor="ctr" anchorCtr="0">
            <a:normAutofit fontScale="90000"/>
          </a:bodyPr>
          <a:lstStyle/>
          <a:p>
            <a:pPr lvl="0"/>
            <a:r>
              <a:rPr lang="x-none" dirty="0"/>
              <a:t>Где и как еще можно привлекать людей из рискованных сетей ЛЖВ?</a:t>
            </a:r>
            <a:endParaRPr lang="en-US" dirty="0"/>
          </a:p>
        </p:txBody>
      </p:sp>
      <p:sp>
        <p:nvSpPr>
          <p:cNvPr id="1278" name="Google Shape;1278;p68"/>
          <p:cNvSpPr txBox="1">
            <a:spLocks noGrp="1"/>
          </p:cNvSpPr>
          <p:nvPr>
            <p:ph type="body" idx="1"/>
          </p:nvPr>
        </p:nvSpPr>
        <p:spPr>
          <a:xfrm>
            <a:off x="4847869" y="5356431"/>
            <a:ext cx="6846826" cy="861388"/>
          </a:xfrm>
          <a:noFill/>
          <a:ln>
            <a:noFill/>
          </a:ln>
        </p:spPr>
        <p:txBody>
          <a:bodyPr spcFirstLastPara="1" wrap="square" lIns="91425" tIns="45700" rIns="91425" bIns="45700" anchor="t" anchorCtr="0">
            <a:normAutofit fontScale="77500" lnSpcReduction="20000"/>
          </a:bodyPr>
          <a:lstStyle/>
          <a:p>
            <a:pPr marL="50800" indent="0" algn="ctr">
              <a:buNone/>
            </a:pPr>
            <a:r>
              <a:rPr lang="ru-RU" dirty="0"/>
              <a:t>Методы, аналогичные целевому тестированию</a:t>
            </a:r>
            <a:r>
              <a:rPr lang="en-US" dirty="0"/>
              <a:t>! </a:t>
            </a:r>
          </a:p>
        </p:txBody>
      </p:sp>
      <p:grpSp>
        <p:nvGrpSpPr>
          <p:cNvPr id="1279" name="Google Shape;1279;p68"/>
          <p:cNvGrpSpPr/>
          <p:nvPr/>
        </p:nvGrpSpPr>
        <p:grpSpPr>
          <a:xfrm>
            <a:off x="794483" y="1782048"/>
            <a:ext cx="2643058" cy="2414605"/>
            <a:chOff x="5343886" y="1691044"/>
            <a:chExt cx="2329965" cy="2238971"/>
          </a:xfrm>
        </p:grpSpPr>
        <p:grpSp>
          <p:nvGrpSpPr>
            <p:cNvPr id="1280" name="Google Shape;1280;p68"/>
            <p:cNvGrpSpPr/>
            <p:nvPr/>
          </p:nvGrpSpPr>
          <p:grpSpPr>
            <a:xfrm>
              <a:off x="6296754" y="2710815"/>
              <a:ext cx="637446" cy="1219200"/>
              <a:chOff x="6033864" y="2710815"/>
              <a:chExt cx="637446" cy="1219200"/>
            </a:xfrm>
          </p:grpSpPr>
          <p:grpSp>
            <p:nvGrpSpPr>
              <p:cNvPr id="1281" name="Google Shape;1281;p68"/>
              <p:cNvGrpSpPr/>
              <p:nvPr/>
            </p:nvGrpSpPr>
            <p:grpSpPr>
              <a:xfrm>
                <a:off x="6256019" y="2710815"/>
                <a:ext cx="220980" cy="571500"/>
                <a:chOff x="2125980" y="2937510"/>
                <a:chExt cx="220980" cy="571500"/>
              </a:xfrm>
            </p:grpSpPr>
            <p:sp>
              <p:nvSpPr>
                <p:cNvPr id="1282" name="Google Shape;1282;p68"/>
                <p:cNvSpPr/>
                <p:nvPr/>
              </p:nvSpPr>
              <p:spPr>
                <a:xfrm>
                  <a:off x="2125980" y="293751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83" name="Google Shape;1283;p68"/>
                <p:cNvSpPr/>
                <p:nvPr/>
              </p:nvSpPr>
              <p:spPr>
                <a:xfrm>
                  <a:off x="2125980" y="3246120"/>
                  <a:ext cx="217170" cy="262890"/>
                </a:xfrm>
                <a:prstGeom prst="flowChartDocumen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84" name="Google Shape;1284;p68"/>
                <p:cNvSpPr/>
                <p:nvPr/>
              </p:nvSpPr>
              <p:spPr>
                <a:xfrm>
                  <a:off x="2129790" y="316992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285" name="Google Shape;1285;p68"/>
              <p:cNvGrpSpPr/>
              <p:nvPr/>
            </p:nvGrpSpPr>
            <p:grpSpPr>
              <a:xfrm>
                <a:off x="6033864" y="3358515"/>
                <a:ext cx="220980" cy="571500"/>
                <a:chOff x="2125980" y="2937510"/>
                <a:chExt cx="220980" cy="571500"/>
              </a:xfrm>
            </p:grpSpPr>
            <p:sp>
              <p:nvSpPr>
                <p:cNvPr id="1286" name="Google Shape;1286;p68"/>
                <p:cNvSpPr/>
                <p:nvPr/>
              </p:nvSpPr>
              <p:spPr>
                <a:xfrm>
                  <a:off x="2125980" y="293751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87" name="Google Shape;1287;p68"/>
                <p:cNvSpPr/>
                <p:nvPr/>
              </p:nvSpPr>
              <p:spPr>
                <a:xfrm>
                  <a:off x="2125980" y="3246120"/>
                  <a:ext cx="217170" cy="262890"/>
                </a:xfrm>
                <a:prstGeom prst="flowChartDocumen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88" name="Google Shape;1288;p68"/>
                <p:cNvSpPr/>
                <p:nvPr/>
              </p:nvSpPr>
              <p:spPr>
                <a:xfrm>
                  <a:off x="2129790" y="316992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289" name="Google Shape;1289;p68"/>
              <p:cNvGrpSpPr/>
              <p:nvPr/>
            </p:nvGrpSpPr>
            <p:grpSpPr>
              <a:xfrm>
                <a:off x="6450330" y="3358515"/>
                <a:ext cx="220980" cy="571500"/>
                <a:chOff x="2125980" y="2937510"/>
                <a:chExt cx="220980" cy="571500"/>
              </a:xfrm>
            </p:grpSpPr>
            <p:sp>
              <p:nvSpPr>
                <p:cNvPr id="1290" name="Google Shape;1290;p68"/>
                <p:cNvSpPr/>
                <p:nvPr/>
              </p:nvSpPr>
              <p:spPr>
                <a:xfrm>
                  <a:off x="2125980" y="293751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91" name="Google Shape;1291;p68"/>
                <p:cNvSpPr/>
                <p:nvPr/>
              </p:nvSpPr>
              <p:spPr>
                <a:xfrm>
                  <a:off x="2125980" y="3246120"/>
                  <a:ext cx="217170" cy="262890"/>
                </a:xfrm>
                <a:prstGeom prst="flowChartDocumen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92" name="Google Shape;1292;p68"/>
                <p:cNvSpPr/>
                <p:nvPr/>
              </p:nvSpPr>
              <p:spPr>
                <a:xfrm>
                  <a:off x="2129790" y="3169920"/>
                  <a:ext cx="217170" cy="2171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1293" name="Google Shape;1293;p68"/>
              <p:cNvSpPr/>
              <p:nvPr/>
            </p:nvSpPr>
            <p:spPr>
              <a:xfrm>
                <a:off x="6239604" y="3527107"/>
                <a:ext cx="217170" cy="217170"/>
              </a:xfrm>
              <a:prstGeom prst="hear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1294" name="Google Shape;1294;p68"/>
            <p:cNvSpPr txBox="1"/>
            <p:nvPr/>
          </p:nvSpPr>
          <p:spPr>
            <a:xfrm>
              <a:off x="5343886" y="1691044"/>
              <a:ext cx="2329965" cy="6563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Calibri"/>
                <a:buNone/>
              </a:pPr>
              <a:r>
                <a:rPr lang="ru-RU" sz="2000" u="none" strike="noStrike" cap="none" dirty="0">
                  <a:solidFill>
                    <a:srgbClr val="000000"/>
                  </a:solidFill>
                  <a:latin typeface="+mj-lt"/>
                  <a:ea typeface="Calibri"/>
                  <a:cs typeface="Calibri"/>
                  <a:sym typeface="Calibri"/>
                </a:rPr>
                <a:t>р</a:t>
              </a:r>
              <a:r>
                <a:rPr lang="x-none" sz="2000" u="none" strike="noStrike" cap="none" dirty="0">
                  <a:solidFill>
                    <a:srgbClr val="000000"/>
                  </a:solidFill>
                  <a:latin typeface="+mj-lt"/>
                  <a:ea typeface="Calibri"/>
                  <a:cs typeface="Calibri"/>
                  <a:sym typeface="Calibri"/>
                </a:rPr>
                <a:t>искованная </a:t>
              </a:r>
              <a:r>
                <a:rPr lang="x-none" sz="2000" b="0" i="0" u="none" strike="noStrike" cap="none" dirty="0">
                  <a:solidFill>
                    <a:srgbClr val="000000"/>
                  </a:solidFill>
                  <a:latin typeface="+mj-lt"/>
                  <a:ea typeface="Calibri"/>
                  <a:cs typeface="Calibri"/>
                  <a:sym typeface="Calibri"/>
                </a:rPr>
                <a:t>сеть ЛЖВ</a:t>
              </a:r>
              <a:endParaRPr dirty="0">
                <a:latin typeface="+mj-lt"/>
              </a:endParaRPr>
            </a:p>
          </p:txBody>
        </p:sp>
      </p:grpSp>
      <p:pic>
        <p:nvPicPr>
          <p:cNvPr id="1295" name="Google Shape;1295;p68"/>
          <p:cNvPicPr preferRelativeResize="0"/>
          <p:nvPr/>
        </p:nvPicPr>
        <p:blipFill rotWithShape="1">
          <a:blip r:embed="rId3">
            <a:alphaModFix/>
          </a:blip>
          <a:srcRect/>
          <a:stretch/>
        </p:blipFill>
        <p:spPr>
          <a:xfrm>
            <a:off x="8546212" y="2990136"/>
            <a:ext cx="1834366" cy="1522468"/>
          </a:xfrm>
          <a:prstGeom prst="rect">
            <a:avLst/>
          </a:prstGeom>
          <a:noFill/>
          <a:ln>
            <a:noFill/>
          </a:ln>
        </p:spPr>
      </p:pic>
      <p:grpSp>
        <p:nvGrpSpPr>
          <p:cNvPr id="11" name="Group 10">
            <a:extLst>
              <a:ext uri="{FF2B5EF4-FFF2-40B4-BE49-F238E27FC236}">
                <a16:creationId xmlns:a16="http://schemas.microsoft.com/office/drawing/2014/main" id="{83A49CE4-4473-4634-80D9-5C55580297B0}"/>
              </a:ext>
            </a:extLst>
          </p:cNvPr>
          <p:cNvGrpSpPr/>
          <p:nvPr/>
        </p:nvGrpSpPr>
        <p:grpSpPr>
          <a:xfrm>
            <a:off x="3482583" y="2135971"/>
            <a:ext cx="5733991" cy="2227173"/>
            <a:chOff x="3482583" y="2135971"/>
            <a:chExt cx="5733991" cy="2227173"/>
          </a:xfrm>
        </p:grpSpPr>
        <p:pic>
          <p:nvPicPr>
            <p:cNvPr id="10" name="Picture 9">
              <a:extLst>
                <a:ext uri="{FF2B5EF4-FFF2-40B4-BE49-F238E27FC236}">
                  <a16:creationId xmlns:a16="http://schemas.microsoft.com/office/drawing/2014/main" id="{4EF83560-214E-4B2E-A1D1-42E1DAF2862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251826" y="2399199"/>
              <a:ext cx="1964748" cy="1838667"/>
            </a:xfrm>
            <a:prstGeom prst="rect">
              <a:avLst/>
            </a:prstGeom>
          </p:spPr>
        </p:pic>
        <p:pic>
          <p:nvPicPr>
            <p:cNvPr id="1296" name="Google Shape;1296;p68"/>
            <p:cNvPicPr preferRelativeResize="0"/>
            <p:nvPr/>
          </p:nvPicPr>
          <p:blipFill>
            <a:blip r:embed="rId5" cstate="email">
              <a:extLst>
                <a:ext uri="{28A0092B-C50C-407E-A947-70E740481C1C}">
                  <a14:useLocalDpi xmlns:a14="http://schemas.microsoft.com/office/drawing/2010/main"/>
                </a:ext>
              </a:extLst>
            </a:blip>
            <a:srcRect/>
            <a:stretch/>
          </p:blipFill>
          <p:spPr>
            <a:xfrm>
              <a:off x="3482583" y="2135971"/>
              <a:ext cx="5380879" cy="2227173"/>
            </a:xfrm>
            <a:prstGeom prst="rect">
              <a:avLst/>
            </a:prstGeom>
            <a:noFill/>
            <a:ln>
              <a:noFill/>
            </a:ln>
          </p:spPr>
        </p:pic>
      </p:grpSp>
      <p:grpSp>
        <p:nvGrpSpPr>
          <p:cNvPr id="1297" name="Google Shape;1297;p68"/>
          <p:cNvGrpSpPr/>
          <p:nvPr/>
        </p:nvGrpSpPr>
        <p:grpSpPr>
          <a:xfrm>
            <a:off x="4498206" y="4527830"/>
            <a:ext cx="6990137" cy="726731"/>
            <a:chOff x="4498206" y="5175530"/>
            <a:chExt cx="6990137" cy="726731"/>
          </a:xfrm>
        </p:grpSpPr>
        <p:grpSp>
          <p:nvGrpSpPr>
            <p:cNvPr id="1298" name="Google Shape;1298;p68"/>
            <p:cNvGrpSpPr/>
            <p:nvPr/>
          </p:nvGrpSpPr>
          <p:grpSpPr>
            <a:xfrm>
              <a:off x="4498206" y="5175530"/>
              <a:ext cx="4608859" cy="726731"/>
              <a:chOff x="4498206" y="5175530"/>
              <a:chExt cx="4608859" cy="726731"/>
            </a:xfrm>
          </p:grpSpPr>
          <p:pic>
            <p:nvPicPr>
              <p:cNvPr id="1299" name="Google Shape;1299;p68"/>
              <p:cNvPicPr preferRelativeResize="0"/>
              <p:nvPr/>
            </p:nvPicPr>
            <p:blipFill rotWithShape="1">
              <a:blip r:embed="rId6">
                <a:alphaModFix/>
              </a:blip>
              <a:srcRect/>
              <a:stretch/>
            </p:blipFill>
            <p:spPr>
              <a:xfrm>
                <a:off x="6897231" y="5175530"/>
                <a:ext cx="2209834" cy="726731"/>
              </a:xfrm>
              <a:prstGeom prst="rect">
                <a:avLst/>
              </a:prstGeom>
              <a:noFill/>
              <a:ln>
                <a:noFill/>
              </a:ln>
            </p:spPr>
          </p:pic>
          <p:pic>
            <p:nvPicPr>
              <p:cNvPr id="1300" name="Google Shape;1300;p68"/>
              <p:cNvPicPr preferRelativeResize="0"/>
              <p:nvPr/>
            </p:nvPicPr>
            <p:blipFill rotWithShape="1">
              <a:blip r:embed="rId7">
                <a:alphaModFix/>
              </a:blip>
              <a:srcRect/>
              <a:stretch/>
            </p:blipFill>
            <p:spPr>
              <a:xfrm>
                <a:off x="4498206" y="5200985"/>
                <a:ext cx="2031999" cy="695530"/>
              </a:xfrm>
              <a:prstGeom prst="rect">
                <a:avLst/>
              </a:prstGeom>
              <a:noFill/>
              <a:ln>
                <a:noFill/>
              </a:ln>
            </p:spPr>
          </p:pic>
        </p:grpSp>
        <p:grpSp>
          <p:nvGrpSpPr>
            <p:cNvPr id="1301" name="Google Shape;1301;p68"/>
            <p:cNvGrpSpPr/>
            <p:nvPr/>
          </p:nvGrpSpPr>
          <p:grpSpPr>
            <a:xfrm>
              <a:off x="9321111" y="5184417"/>
              <a:ext cx="2167232" cy="708955"/>
              <a:chOff x="9321111" y="5184417"/>
              <a:chExt cx="2167232" cy="708955"/>
            </a:xfrm>
          </p:grpSpPr>
          <p:pic>
            <p:nvPicPr>
              <p:cNvPr id="1302" name="Google Shape;1302;p68"/>
              <p:cNvPicPr preferRelativeResize="0"/>
              <p:nvPr/>
            </p:nvPicPr>
            <p:blipFill rotWithShape="1">
              <a:blip r:embed="rId8" cstate="email">
                <a:alphaModFix/>
                <a:extLst>
                  <a:ext uri="{28A0092B-C50C-407E-A947-70E740481C1C}">
                    <a14:useLocalDpi xmlns:a14="http://schemas.microsoft.com/office/drawing/2010/main"/>
                  </a:ext>
                </a:extLst>
              </a:blip>
              <a:srcRect t="-3"/>
              <a:stretch/>
            </p:blipFill>
            <p:spPr>
              <a:xfrm>
                <a:off x="9321111" y="5184417"/>
                <a:ext cx="765754" cy="708955"/>
              </a:xfrm>
              <a:prstGeom prst="rect">
                <a:avLst/>
              </a:prstGeom>
              <a:noFill/>
              <a:ln>
                <a:noFill/>
              </a:ln>
            </p:spPr>
          </p:pic>
          <p:pic>
            <p:nvPicPr>
              <p:cNvPr id="1303" name="Google Shape;1303;p68"/>
              <p:cNvPicPr preferRelativeResize="0"/>
              <p:nvPr/>
            </p:nvPicPr>
            <p:blipFill rotWithShape="1">
              <a:blip r:embed="rId9">
                <a:alphaModFix/>
              </a:blip>
              <a:srcRect/>
              <a:stretch/>
            </p:blipFill>
            <p:spPr>
              <a:xfrm>
                <a:off x="10823325" y="5219413"/>
                <a:ext cx="665018" cy="665018"/>
              </a:xfrm>
              <a:prstGeom prst="rect">
                <a:avLst/>
              </a:prstGeom>
              <a:noFill/>
              <a:ln>
                <a:noFill/>
              </a:ln>
            </p:spPr>
          </p:pic>
          <p:pic>
            <p:nvPicPr>
              <p:cNvPr id="1304" name="Google Shape;1304;p68"/>
              <p:cNvPicPr preferRelativeResize="0"/>
              <p:nvPr/>
            </p:nvPicPr>
            <p:blipFill rotWithShape="1">
              <a:blip r:embed="rId10">
                <a:alphaModFix/>
              </a:blip>
              <a:srcRect/>
              <a:stretch/>
            </p:blipFill>
            <p:spPr>
              <a:xfrm flipH="1">
                <a:off x="10121272" y="5262174"/>
                <a:ext cx="601741" cy="607206"/>
              </a:xfrm>
              <a:prstGeom prst="rect">
                <a:avLst/>
              </a:prstGeom>
              <a:noFill/>
              <a:ln>
                <a:noFill/>
              </a:ln>
            </p:spPr>
          </p:pic>
        </p:grpSp>
      </p:grpSp>
      <p:pic>
        <p:nvPicPr>
          <p:cNvPr id="1305" name="Google Shape;1305;p68"/>
          <p:cNvPicPr preferRelativeResize="0"/>
          <p:nvPr/>
        </p:nvPicPr>
        <p:blipFill rotWithShape="1">
          <a:blip r:embed="rId11">
            <a:alphaModFix/>
          </a:blip>
          <a:srcRect/>
          <a:stretch/>
        </p:blipFill>
        <p:spPr>
          <a:xfrm>
            <a:off x="10187812" y="3122653"/>
            <a:ext cx="1271026" cy="1257433"/>
          </a:xfrm>
          <a:prstGeom prst="rect">
            <a:avLst/>
          </a:prstGeom>
          <a:noFill/>
          <a:ln>
            <a:noFill/>
          </a:ln>
        </p:spPr>
      </p:pic>
      <p:grpSp>
        <p:nvGrpSpPr>
          <p:cNvPr id="1306" name="Google Shape;1306;p68"/>
          <p:cNvGrpSpPr/>
          <p:nvPr/>
        </p:nvGrpSpPr>
        <p:grpSpPr>
          <a:xfrm>
            <a:off x="563884" y="2410225"/>
            <a:ext cx="3104256" cy="2811455"/>
            <a:chOff x="8333766" y="2017219"/>
            <a:chExt cx="3104256" cy="2811455"/>
          </a:xfrm>
        </p:grpSpPr>
        <p:grpSp>
          <p:nvGrpSpPr>
            <p:cNvPr id="1307" name="Google Shape;1307;p68"/>
            <p:cNvGrpSpPr/>
            <p:nvPr/>
          </p:nvGrpSpPr>
          <p:grpSpPr>
            <a:xfrm>
              <a:off x="8333766" y="2017219"/>
              <a:ext cx="3104256" cy="2811455"/>
              <a:chOff x="6766408" y="1686377"/>
              <a:chExt cx="3564945" cy="3253190"/>
            </a:xfrm>
          </p:grpSpPr>
          <p:pic>
            <p:nvPicPr>
              <p:cNvPr id="1308" name="Google Shape;1308;p68" descr="A picture containing silhouette&#10;&#10;Description automatically generated"/>
              <p:cNvPicPr preferRelativeResize="0"/>
              <p:nvPr/>
            </p:nvPicPr>
            <p:blipFill rotWithShape="1">
              <a:blip r:embed="rId12" cstate="email">
                <a:alphaModFix/>
                <a:extLst>
                  <a:ext uri="{28A0092B-C50C-407E-A947-70E740481C1C}">
                    <a14:useLocalDpi xmlns:a14="http://schemas.microsoft.com/office/drawing/2010/main"/>
                  </a:ext>
                </a:extLst>
              </a:blip>
              <a:srcRect l="38078" r="39752"/>
              <a:stretch/>
            </p:blipFill>
            <p:spPr>
              <a:xfrm>
                <a:off x="8971398" y="1868717"/>
                <a:ext cx="319049" cy="935042"/>
              </a:xfrm>
              <a:prstGeom prst="rect">
                <a:avLst/>
              </a:prstGeom>
              <a:noFill/>
              <a:ln>
                <a:noFill/>
              </a:ln>
            </p:spPr>
          </p:pic>
          <p:pic>
            <p:nvPicPr>
              <p:cNvPr id="1309" name="Google Shape;1309;p68" descr="A picture containing silhouette&#10;&#10;Description automatically generated"/>
              <p:cNvPicPr preferRelativeResize="0"/>
              <p:nvPr/>
            </p:nvPicPr>
            <p:blipFill rotWithShape="1">
              <a:blip r:embed="rId13" cstate="email">
                <a:alphaModFix/>
                <a:extLst>
                  <a:ext uri="{28A0092B-C50C-407E-A947-70E740481C1C}">
                    <a14:useLocalDpi xmlns:a14="http://schemas.microsoft.com/office/drawing/2010/main"/>
                  </a:ext>
                </a:extLst>
              </a:blip>
              <a:srcRect l="77527"/>
              <a:stretch/>
            </p:blipFill>
            <p:spPr>
              <a:xfrm>
                <a:off x="8230478" y="2274800"/>
                <a:ext cx="538567" cy="1557038"/>
              </a:xfrm>
              <a:prstGeom prst="rect">
                <a:avLst/>
              </a:prstGeom>
              <a:noFill/>
              <a:ln>
                <a:noFill/>
              </a:ln>
            </p:spPr>
          </p:pic>
          <p:pic>
            <p:nvPicPr>
              <p:cNvPr id="1310" name="Google Shape;1310;p68" descr="A picture containing silhouette&#10;&#10;Description automatically generated"/>
              <p:cNvPicPr preferRelativeResize="0"/>
              <p:nvPr/>
            </p:nvPicPr>
            <p:blipFill rotWithShape="1">
              <a:blip r:embed="rId12" cstate="email">
                <a:alphaModFix/>
                <a:extLst>
                  <a:ext uri="{28A0092B-C50C-407E-A947-70E740481C1C}">
                    <a14:useLocalDpi xmlns:a14="http://schemas.microsoft.com/office/drawing/2010/main"/>
                  </a:ext>
                </a:extLst>
              </a:blip>
              <a:srcRect l="38078" r="39752"/>
              <a:stretch/>
            </p:blipFill>
            <p:spPr>
              <a:xfrm>
                <a:off x="7686882" y="3739336"/>
                <a:ext cx="319049" cy="935042"/>
              </a:xfrm>
              <a:prstGeom prst="rect">
                <a:avLst/>
              </a:prstGeom>
              <a:noFill/>
              <a:ln>
                <a:noFill/>
              </a:ln>
            </p:spPr>
          </p:pic>
          <p:pic>
            <p:nvPicPr>
              <p:cNvPr id="1311" name="Google Shape;1311;p68" descr="A picture containing silhouette&#10;&#10;Description automatically generated"/>
              <p:cNvPicPr preferRelativeResize="0"/>
              <p:nvPr/>
            </p:nvPicPr>
            <p:blipFill rotWithShape="1">
              <a:blip r:embed="rId12" cstate="email">
                <a:alphaModFix/>
                <a:extLst>
                  <a:ext uri="{28A0092B-C50C-407E-A947-70E740481C1C}">
                    <a14:useLocalDpi xmlns:a14="http://schemas.microsoft.com/office/drawing/2010/main"/>
                  </a:ext>
                </a:extLst>
              </a:blip>
              <a:srcRect l="38078" r="39752"/>
              <a:stretch/>
            </p:blipFill>
            <p:spPr>
              <a:xfrm>
                <a:off x="9130922" y="3638109"/>
                <a:ext cx="319049" cy="935042"/>
              </a:xfrm>
              <a:prstGeom prst="rect">
                <a:avLst/>
              </a:prstGeom>
              <a:noFill/>
              <a:ln>
                <a:noFill/>
              </a:ln>
            </p:spPr>
          </p:pic>
          <p:sp>
            <p:nvSpPr>
              <p:cNvPr id="1312" name="Google Shape;1312;p68"/>
              <p:cNvSpPr/>
              <p:nvPr/>
            </p:nvSpPr>
            <p:spPr>
              <a:xfrm>
                <a:off x="6766408" y="1686377"/>
                <a:ext cx="3564945" cy="3253190"/>
              </a:xfrm>
              <a:prstGeom prst="donut">
                <a:avLst>
                  <a:gd name="adj" fmla="val 1120"/>
                </a:avLst>
              </a:prstGeom>
              <a:solidFill>
                <a:srgbClr val="279E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cxnSp>
          <p:nvCxnSpPr>
            <p:cNvPr id="1313" name="Google Shape;1313;p68"/>
            <p:cNvCxnSpPr/>
            <p:nvPr/>
          </p:nvCxnSpPr>
          <p:spPr>
            <a:xfrm>
              <a:off x="9139194" y="3217927"/>
              <a:ext cx="508282" cy="0"/>
            </a:xfrm>
            <a:prstGeom prst="straightConnector1">
              <a:avLst/>
            </a:prstGeom>
            <a:noFill/>
            <a:ln w="28575" cap="flat" cmpd="sng">
              <a:solidFill>
                <a:srgbClr val="000000"/>
              </a:solidFill>
              <a:prstDash val="solid"/>
              <a:round/>
              <a:headEnd type="none" w="sm" len="sm"/>
              <a:tailEnd type="none" w="sm" len="sm"/>
            </a:ln>
          </p:spPr>
        </p:cxnSp>
        <p:cxnSp>
          <p:nvCxnSpPr>
            <p:cNvPr id="1314" name="Google Shape;1314;p68"/>
            <p:cNvCxnSpPr/>
            <p:nvPr/>
          </p:nvCxnSpPr>
          <p:spPr>
            <a:xfrm rot="10800000">
              <a:off x="10046239" y="3217927"/>
              <a:ext cx="541300" cy="0"/>
            </a:xfrm>
            <a:prstGeom prst="straightConnector1">
              <a:avLst/>
            </a:prstGeom>
            <a:noFill/>
            <a:ln w="28575" cap="flat" cmpd="sng">
              <a:solidFill>
                <a:srgbClr val="000000"/>
              </a:solidFill>
              <a:prstDash val="solid"/>
              <a:round/>
              <a:headEnd type="none" w="sm" len="sm"/>
              <a:tailEnd type="none" w="sm" len="sm"/>
            </a:ln>
          </p:spPr>
        </p:cxnSp>
        <p:pic>
          <p:nvPicPr>
            <p:cNvPr id="1315" name="Google Shape;1315;p68" descr="A picture containing silhouette&#10;&#10;Description automatically generated"/>
            <p:cNvPicPr preferRelativeResize="0"/>
            <p:nvPr/>
          </p:nvPicPr>
          <p:blipFill rotWithShape="1">
            <a:blip r:embed="rId14" cstate="email">
              <a:alphaModFix/>
              <a:extLst>
                <a:ext uri="{28A0092B-C50C-407E-A947-70E740481C1C}">
                  <a14:useLocalDpi xmlns:a14="http://schemas.microsoft.com/office/drawing/2010/main"/>
                </a:ext>
              </a:extLst>
            </a:blip>
            <a:srcRect l="1" r="62628"/>
            <a:stretch/>
          </p:blipFill>
          <p:spPr>
            <a:xfrm>
              <a:off x="10576595" y="2749063"/>
              <a:ext cx="599257" cy="1047109"/>
            </a:xfrm>
            <a:prstGeom prst="rect">
              <a:avLst/>
            </a:prstGeom>
            <a:noFill/>
            <a:ln>
              <a:noFill/>
            </a:ln>
          </p:spPr>
        </p:pic>
      </p:grpSp>
      <p:pic>
        <p:nvPicPr>
          <p:cNvPr id="44" name="Google Shape;1235;p67">
            <a:extLst>
              <a:ext uri="{FF2B5EF4-FFF2-40B4-BE49-F238E27FC236}">
                <a16:creationId xmlns:a16="http://schemas.microsoft.com/office/drawing/2014/main" id="{9BA75831-569F-4234-8D44-2F80ABE78344}"/>
              </a:ext>
            </a:extLst>
          </p:cNvPr>
          <p:cNvPicPr preferRelativeResize="0"/>
          <p:nvPr/>
        </p:nvPicPr>
        <p:blipFill rotWithShape="1">
          <a:blip r:embed="rId15">
            <a:alphaModFix/>
          </a:blip>
          <a:srcRect/>
          <a:stretch/>
        </p:blipFill>
        <p:spPr>
          <a:xfrm>
            <a:off x="887586" y="3083660"/>
            <a:ext cx="445857" cy="1296426"/>
          </a:xfrm>
          <a:prstGeom prst="rect">
            <a:avLst/>
          </a:prstGeom>
          <a:solidFill>
            <a:schemeClr val="lt1"/>
          </a:solid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9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Google Shape;1322;p69"/>
          <p:cNvSpPr txBox="1">
            <a:spLocks noGrp="1"/>
          </p:cNvSpPr>
          <p:nvPr>
            <p:ph type="title"/>
          </p:nvPr>
        </p:nvSpPr>
        <p:spPr>
          <a:xfrm>
            <a:off x="838200" y="588494"/>
            <a:ext cx="10515600" cy="800039"/>
          </a:xfrm>
          <a:noFill/>
          <a:ln>
            <a:noFill/>
          </a:ln>
        </p:spPr>
        <p:txBody>
          <a:bodyPr spcFirstLastPara="1" wrap="square" lIns="91425" tIns="45700" rIns="91425" bIns="45700" anchor="b" anchorCtr="0">
            <a:normAutofit/>
          </a:bodyPr>
          <a:lstStyle/>
          <a:p>
            <a:pPr lvl="0"/>
            <a:r>
              <a:rPr lang="x-none" dirty="0">
                <a:sym typeface="Calibri"/>
              </a:rPr>
              <a:t>Какой метод работы вы порекомендуете</a:t>
            </a:r>
            <a:r>
              <a:rPr lang="en-US" dirty="0">
                <a:sym typeface="Calibri"/>
              </a:rPr>
              <a:t>?</a:t>
            </a:r>
            <a:endParaRPr lang="en-US" dirty="0"/>
          </a:p>
        </p:txBody>
      </p:sp>
      <p:sp>
        <p:nvSpPr>
          <p:cNvPr id="1323" name="Google Shape;1323;p69"/>
          <p:cNvSpPr txBox="1">
            <a:spLocks noGrp="1"/>
          </p:cNvSpPr>
          <p:nvPr>
            <p:ph type="body" idx="1"/>
          </p:nvPr>
        </p:nvSpPr>
        <p:spPr>
          <a:xfrm>
            <a:off x="838200" y="1560513"/>
            <a:ext cx="7669801" cy="4932362"/>
          </a:xfrm>
          <a:noFill/>
          <a:ln>
            <a:noFill/>
          </a:ln>
        </p:spPr>
        <p:txBody>
          <a:bodyPr spcFirstLastPara="1" wrap="square" lIns="91425" tIns="45700" rIns="91425" bIns="45700" anchor="t" anchorCtr="0">
            <a:noAutofit/>
          </a:bodyPr>
          <a:lstStyle/>
          <a:p>
            <a:pPr marL="50800" indent="0">
              <a:spcBef>
                <a:spcPts val="600"/>
              </a:spcBef>
              <a:buNone/>
            </a:pPr>
            <a:r>
              <a:rPr lang="ru-RU" sz="2400" dirty="0"/>
              <a:t>Вы консультируете мужчину, практикующего сексуальные контакты с мужчинами, у которых недавно был положительный результат теста. Он говорит, что у него есть парень, с которым он живет, но никогда не пользуется презервативами. Он также любит время от времени ходить на секс-вечеринки и заниматься групповым сексом со знакомыми. На секс-вечеринках он всегда пользуется презервативом, но некоторые из </a:t>
            </a:r>
            <a:r>
              <a:rPr lang="x-none" sz="2400" dirty="0"/>
              <a:t>участников вечеринки</a:t>
            </a:r>
            <a:r>
              <a:rPr lang="ru-RU" sz="2400" dirty="0"/>
              <a:t> </a:t>
            </a:r>
            <a:r>
              <a:rPr lang="x-none" sz="2400" dirty="0"/>
              <a:t>этого не делают</a:t>
            </a:r>
            <a:r>
              <a:rPr lang="ru-RU" sz="2400" dirty="0"/>
              <a:t>.</a:t>
            </a:r>
          </a:p>
          <a:p>
            <a:pPr marL="50800" lvl="0" indent="0">
              <a:buNone/>
            </a:pPr>
            <a:r>
              <a:rPr lang="x-none" sz="2400" dirty="0">
                <a:sym typeface="Calibri"/>
              </a:rPr>
              <a:t>Как вы поступите? Какие варианты вы предложите вашему клиенту? </a:t>
            </a:r>
            <a:endParaRPr lang="en-US" sz="2400" dirty="0">
              <a:sym typeface="Calibri"/>
            </a:endParaRPr>
          </a:p>
        </p:txBody>
      </p:sp>
      <p:pic>
        <p:nvPicPr>
          <p:cNvPr id="1324" name="Google Shape;1324;p69" descr="A close up of a person&#10;&#10;Description automatically generated"/>
          <p:cNvPicPr preferRelativeResize="0"/>
          <p:nvPr/>
        </p:nvPicPr>
        <p:blipFill rotWithShape="1">
          <a:blip r:embed="rId3">
            <a:alphaModFix/>
          </a:blip>
          <a:srcRect/>
          <a:stretch/>
        </p:blipFill>
        <p:spPr>
          <a:xfrm>
            <a:off x="9143999" y="1495199"/>
            <a:ext cx="1979197" cy="292811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7"/>
          <p:cNvPicPr preferRelativeResize="0"/>
          <p:nvPr/>
        </p:nvPicPr>
        <p:blipFill rotWithShape="1">
          <a:blip r:embed="rId3">
            <a:alphaModFix/>
          </a:blip>
          <a:srcRect/>
          <a:stretch/>
        </p:blipFill>
        <p:spPr>
          <a:xfrm>
            <a:off x="20" y="-115497"/>
            <a:ext cx="12191980" cy="685799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Shape 1330"/>
        <p:cNvGrpSpPr/>
        <p:nvPr/>
      </p:nvGrpSpPr>
      <p:grpSpPr>
        <a:xfrm>
          <a:off x="0" y="0"/>
          <a:ext cx="0" cy="0"/>
          <a:chOff x="0" y="0"/>
          <a:chExt cx="0" cy="0"/>
        </a:xfrm>
      </p:grpSpPr>
      <p:pic>
        <p:nvPicPr>
          <p:cNvPr id="1332" name="Google Shape;1332;p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781924" y="1389063"/>
            <a:ext cx="3681663" cy="4706355"/>
          </a:xfrm>
          <a:custGeom>
            <a:avLst/>
            <a:gdLst/>
            <a:ahLst/>
            <a:cxnLst/>
            <a:rect l="l" t="t" r="r" b="b"/>
            <a:pathLst>
              <a:path w="6313150" h="6857997" extrusionOk="0">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ln>
            <a:noFill/>
          </a:ln>
        </p:spPr>
      </p:pic>
      <p:sp>
        <p:nvSpPr>
          <p:cNvPr id="1333" name="Google Shape;1333;p70"/>
          <p:cNvSpPr txBox="1">
            <a:spLocks noGrp="1"/>
          </p:cNvSpPr>
          <p:nvPr>
            <p:ph type="title"/>
          </p:nvPr>
        </p:nvSpPr>
        <p:spPr>
          <a:xfrm>
            <a:off x="838200" y="588494"/>
            <a:ext cx="10515600" cy="800039"/>
          </a:xfrm>
          <a:noFill/>
          <a:ln>
            <a:noFill/>
          </a:ln>
        </p:spPr>
        <p:txBody>
          <a:bodyPr spcFirstLastPara="1" wrap="square" lIns="91425" tIns="45700" rIns="91425" bIns="45700" anchor="ctr" anchorCtr="0">
            <a:normAutofit/>
          </a:bodyPr>
          <a:lstStyle/>
          <a:p>
            <a:pPr lvl="0"/>
            <a:r>
              <a:rPr lang="x-none" dirty="0">
                <a:sym typeface="Calibri"/>
              </a:rPr>
              <a:t>Упражнение</a:t>
            </a:r>
            <a:r>
              <a:rPr lang="en-US" dirty="0">
                <a:sym typeface="Calibri"/>
              </a:rPr>
              <a:t>: </a:t>
            </a:r>
            <a:r>
              <a:rPr lang="ru-RU" b="0" i="1" dirty="0">
                <a:sym typeface="Calibri"/>
              </a:rPr>
              <a:t>ц</a:t>
            </a:r>
            <a:r>
              <a:rPr lang="x-none">
                <a:sym typeface="Calibri"/>
              </a:rPr>
              <a:t>елевое </a:t>
            </a:r>
            <a:r>
              <a:rPr lang="x-none" dirty="0">
                <a:sym typeface="Calibri"/>
              </a:rPr>
              <a:t>направление. Как</a:t>
            </a:r>
            <a:r>
              <a:rPr lang="en-US" dirty="0">
                <a:sym typeface="Calibri"/>
              </a:rPr>
              <a:t>?</a:t>
            </a:r>
            <a:endParaRPr lang="en-US" dirty="0"/>
          </a:p>
        </p:txBody>
      </p:sp>
      <p:sp>
        <p:nvSpPr>
          <p:cNvPr id="1331" name="Google Shape;1331;p70"/>
          <p:cNvSpPr txBox="1">
            <a:spLocks noGrp="1"/>
          </p:cNvSpPr>
          <p:nvPr>
            <p:ph type="body" idx="1"/>
          </p:nvPr>
        </p:nvSpPr>
        <p:spPr>
          <a:xfrm>
            <a:off x="838200" y="1636730"/>
            <a:ext cx="8543925" cy="4932746"/>
          </a:xfrm>
          <a:noFill/>
          <a:ln>
            <a:noFill/>
          </a:ln>
        </p:spPr>
        <p:txBody>
          <a:bodyPr spcFirstLastPara="1" wrap="square" lIns="91425" tIns="45700" rIns="91425" bIns="45700" anchor="t" anchorCtr="0">
            <a:normAutofit lnSpcReduction="10000"/>
          </a:bodyPr>
          <a:lstStyle/>
          <a:p>
            <a:pPr lvl="0"/>
            <a:r>
              <a:rPr lang="x-none" dirty="0">
                <a:sym typeface="Calibri"/>
              </a:rPr>
              <a:t>Разбейтесь на 5 групп</a:t>
            </a:r>
            <a:endParaRPr lang="en-US" dirty="0"/>
          </a:p>
          <a:p>
            <a:r>
              <a:rPr lang="ru-RU" dirty="0"/>
              <a:t>Ваш индекс-клиент вспоминает, что в прошлом году у него был </a:t>
            </a:r>
            <a:r>
              <a:rPr lang="x-none" dirty="0"/>
              <a:t>секс </a:t>
            </a:r>
            <a:r>
              <a:rPr lang="ru-RU" dirty="0"/>
              <a:t>с двумя людьми, но он не помнит их имен и номеров. Однако</a:t>
            </a:r>
            <a:r>
              <a:rPr lang="x-none" dirty="0"/>
              <a:t> о</a:t>
            </a:r>
            <a:r>
              <a:rPr lang="ru-RU" dirty="0"/>
              <a:t>н </a:t>
            </a:r>
            <a:r>
              <a:rPr lang="x-none" dirty="0"/>
              <a:t>точно помнит</a:t>
            </a:r>
            <a:r>
              <a:rPr lang="ru-RU" dirty="0"/>
              <a:t>, где они раньше тусовались.</a:t>
            </a:r>
          </a:p>
          <a:p>
            <a:r>
              <a:rPr lang="x-none" dirty="0"/>
              <a:t>Предложите три</a:t>
            </a:r>
            <a:r>
              <a:rPr lang="ru-RU" dirty="0"/>
              <a:t> эффективных способа</a:t>
            </a:r>
            <a:r>
              <a:rPr lang="x-none" dirty="0"/>
              <a:t> поиска,</a:t>
            </a:r>
            <a:r>
              <a:rPr lang="ru-RU" dirty="0"/>
              <a:t> установления контакта с </a:t>
            </a:r>
            <a:r>
              <a:rPr lang="x-none" dirty="0"/>
              <a:t>этими </a:t>
            </a:r>
            <a:r>
              <a:rPr lang="ru-RU" dirty="0"/>
              <a:t>сексуальными партнерами в данной ситуации.</a:t>
            </a:r>
          </a:p>
          <a:p>
            <a:pPr lvl="0"/>
            <a:r>
              <a:rPr lang="en-US" dirty="0">
                <a:sym typeface="Calibri"/>
              </a:rPr>
              <a:t>10 </a:t>
            </a:r>
            <a:r>
              <a:rPr lang="x-none" dirty="0">
                <a:sym typeface="Calibri"/>
              </a:rPr>
              <a:t>минут</a:t>
            </a:r>
            <a:endParaRPr lang="en-US" dirty="0"/>
          </a:p>
        </p:txBody>
      </p:sp>
      <p:sp>
        <p:nvSpPr>
          <p:cNvPr id="7" name="Google Shape;52;p105">
            <a:extLst>
              <a:ext uri="{FF2B5EF4-FFF2-40B4-BE49-F238E27FC236}">
                <a16:creationId xmlns:a16="http://schemas.microsoft.com/office/drawing/2014/main" id="{1389EE45-6E57-4606-81E0-9457B379858E}"/>
              </a:ext>
            </a:extLst>
          </p:cNvPr>
          <p:cNvSpPr/>
          <p:nvPr/>
        </p:nvSpPr>
        <p:spPr>
          <a:xfrm>
            <a:off x="0" y="6790531"/>
            <a:ext cx="12192000" cy="69448"/>
          </a:xfrm>
          <a:prstGeom prst="rect">
            <a:avLst/>
          </a:prstGeom>
          <a:solidFill>
            <a:srgbClr val="E734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p71"/>
          <p:cNvSpPr txBox="1">
            <a:spLocks noGrp="1"/>
          </p:cNvSpPr>
          <p:nvPr>
            <p:ph type="title"/>
          </p:nvPr>
        </p:nvSpPr>
        <p:spPr>
          <a:xfrm>
            <a:off x="838200" y="588494"/>
            <a:ext cx="10515600" cy="800039"/>
          </a:xfrm>
          <a:noFill/>
          <a:ln>
            <a:noFill/>
          </a:ln>
        </p:spPr>
        <p:txBody>
          <a:bodyPr spcFirstLastPara="1" wrap="square" lIns="91425" tIns="45700" rIns="91425" bIns="45700" anchor="ctr" anchorCtr="0">
            <a:normAutofit/>
          </a:bodyPr>
          <a:lstStyle/>
          <a:p>
            <a:pPr lvl="0"/>
            <a:r>
              <a:rPr lang="x-none" dirty="0"/>
              <a:t>Как работать по целевому направлению? </a:t>
            </a:r>
            <a:endParaRPr lang="en-US" dirty="0"/>
          </a:p>
        </p:txBody>
      </p:sp>
      <p:sp>
        <p:nvSpPr>
          <p:cNvPr id="1340" name="Google Shape;1340;p71"/>
          <p:cNvSpPr txBox="1">
            <a:spLocks noGrp="1"/>
          </p:cNvSpPr>
          <p:nvPr>
            <p:ph type="body" idx="1"/>
          </p:nvPr>
        </p:nvSpPr>
        <p:spPr>
          <a:xfrm>
            <a:off x="838201" y="1636713"/>
            <a:ext cx="5550568" cy="5052846"/>
          </a:xfrm>
          <a:noFill/>
          <a:ln>
            <a:noFill/>
          </a:ln>
        </p:spPr>
        <p:txBody>
          <a:bodyPr spcFirstLastPara="1" wrap="square" lIns="91425" tIns="45700" rIns="91425" bIns="45700" anchor="t" anchorCtr="0">
            <a:normAutofit fontScale="77500" lnSpcReduction="20000"/>
          </a:bodyPr>
          <a:lstStyle/>
          <a:p>
            <a:pPr lvl="0">
              <a:lnSpc>
                <a:spcPct val="115000"/>
              </a:lnSpc>
              <a:spcBef>
                <a:spcPts val="0"/>
              </a:spcBef>
            </a:pPr>
            <a:r>
              <a:rPr lang="x-none"/>
              <a:t>Целевая аутрич</a:t>
            </a:r>
            <a:r>
              <a:rPr lang="ru-RU" b="1" i="1" dirty="0"/>
              <a:t>-</a:t>
            </a:r>
            <a:r>
              <a:rPr lang="x-none"/>
              <a:t>работа </a:t>
            </a:r>
            <a:r>
              <a:rPr lang="x-none" dirty="0"/>
              <a:t>в местах, указанных индекс</a:t>
            </a:r>
            <a:r>
              <a:rPr lang="ru-RU" dirty="0"/>
              <a:t>-</a:t>
            </a:r>
            <a:r>
              <a:rPr lang="x-none" dirty="0"/>
              <a:t>клиентом </a:t>
            </a:r>
          </a:p>
          <a:p>
            <a:pPr lvl="0">
              <a:lnSpc>
                <a:spcPct val="115000"/>
              </a:lnSpc>
              <a:spcBef>
                <a:spcPts val="0"/>
              </a:spcBef>
            </a:pPr>
            <a:endParaRPr lang="x-none" dirty="0"/>
          </a:p>
          <a:p>
            <a:pPr>
              <a:lnSpc>
                <a:spcPct val="115000"/>
              </a:lnSpc>
              <a:spcBef>
                <a:spcPts val="0"/>
              </a:spcBef>
            </a:pPr>
            <a:r>
              <a:rPr lang="ru-RU" dirty="0"/>
              <a:t>Рассылка приглашений на </a:t>
            </a:r>
            <a:r>
              <a:rPr lang="x-none" dirty="0"/>
              <a:t>акции по </a:t>
            </a:r>
            <a:r>
              <a:rPr lang="ru-RU" dirty="0"/>
              <a:t>тестировани</a:t>
            </a:r>
            <a:r>
              <a:rPr lang="x-none" dirty="0"/>
              <a:t>ю</a:t>
            </a:r>
            <a:r>
              <a:rPr lang="ru-RU" dirty="0"/>
              <a:t> (например, вечеринки, кампании)</a:t>
            </a:r>
          </a:p>
          <a:p>
            <a:pPr>
              <a:lnSpc>
                <a:spcPct val="115000"/>
              </a:lnSpc>
            </a:pPr>
            <a:r>
              <a:rPr lang="ru-RU" dirty="0"/>
              <a:t>И</a:t>
            </a:r>
            <a:r>
              <a:rPr lang="x-none" dirty="0" err="1"/>
              <a:t>спользование</a:t>
            </a:r>
            <a:r>
              <a:rPr lang="x-none" dirty="0"/>
              <a:t> п</a:t>
            </a:r>
            <a:r>
              <a:rPr lang="ru-RU" dirty="0" err="1"/>
              <a:t>оощрени</a:t>
            </a:r>
            <a:r>
              <a:rPr lang="x-none" dirty="0"/>
              <a:t>я для мотивации на тестирование</a:t>
            </a:r>
            <a:r>
              <a:rPr lang="ru-RU" dirty="0"/>
              <a:t> (с использованием купонов, предоставленных </a:t>
            </a:r>
            <a:r>
              <a:rPr lang="x-none" dirty="0"/>
              <a:t>равными</a:t>
            </a:r>
            <a:r>
              <a:rPr lang="ru-RU" dirty="0"/>
              <a:t> </a:t>
            </a:r>
            <a:r>
              <a:rPr lang="x-none" dirty="0"/>
              <a:t>рекрутерами</a:t>
            </a:r>
            <a:r>
              <a:rPr lang="ru-RU" dirty="0"/>
              <a:t> или консультантами)</a:t>
            </a:r>
          </a:p>
          <a:p>
            <a:pPr lvl="0">
              <a:lnSpc>
                <a:spcPct val="115000"/>
              </a:lnSpc>
            </a:pPr>
            <a:r>
              <a:rPr lang="x-none" dirty="0"/>
              <a:t>Поиск и привлечение через соц. </a:t>
            </a:r>
            <a:r>
              <a:rPr lang="ru-RU" dirty="0"/>
              <a:t>сети</a:t>
            </a:r>
            <a:r>
              <a:rPr lang="x-none" dirty="0"/>
              <a:t> </a:t>
            </a:r>
            <a:r>
              <a:rPr lang="en-US" dirty="0"/>
              <a:t>(Facebook, </a:t>
            </a:r>
            <a:r>
              <a:rPr lang="x-none" dirty="0"/>
              <a:t>службы знакомств</a:t>
            </a:r>
            <a:r>
              <a:rPr lang="en-US" dirty="0"/>
              <a:t>, </a:t>
            </a:r>
            <a:r>
              <a:rPr lang="x-none" dirty="0"/>
              <a:t>другое</a:t>
            </a:r>
            <a:r>
              <a:rPr lang="en-US" dirty="0"/>
              <a:t>.)</a:t>
            </a:r>
          </a:p>
        </p:txBody>
      </p:sp>
      <p:grpSp>
        <p:nvGrpSpPr>
          <p:cNvPr id="4" name="Group 3">
            <a:extLst>
              <a:ext uri="{FF2B5EF4-FFF2-40B4-BE49-F238E27FC236}">
                <a16:creationId xmlns:a16="http://schemas.microsoft.com/office/drawing/2014/main" id="{A097B8D2-1250-4346-A50E-B7F9A00A6E02}"/>
              </a:ext>
            </a:extLst>
          </p:cNvPr>
          <p:cNvGrpSpPr/>
          <p:nvPr/>
        </p:nvGrpSpPr>
        <p:grpSpPr>
          <a:xfrm>
            <a:off x="7159257" y="2103294"/>
            <a:ext cx="4194543" cy="2651411"/>
            <a:chOff x="7578055" y="2095297"/>
            <a:chExt cx="4194543" cy="2651411"/>
          </a:xfrm>
        </p:grpSpPr>
        <p:pic>
          <p:nvPicPr>
            <p:cNvPr id="17" name="Google Shape;1268;p67">
              <a:extLst>
                <a:ext uri="{FF2B5EF4-FFF2-40B4-BE49-F238E27FC236}">
                  <a16:creationId xmlns:a16="http://schemas.microsoft.com/office/drawing/2014/main" id="{FA9E4030-E531-43AE-8A64-2813F56D678D}"/>
                </a:ext>
              </a:extLst>
            </p:cNvPr>
            <p:cNvPicPr preferRelativeResize="0"/>
            <p:nvPr/>
          </p:nvPicPr>
          <p:blipFill rotWithShape="1">
            <a:blip r:embed="rId3">
              <a:alphaModFix/>
            </a:blip>
            <a:srcRect/>
            <a:stretch/>
          </p:blipFill>
          <p:spPr>
            <a:xfrm>
              <a:off x="7578055" y="2502382"/>
              <a:ext cx="766688" cy="2229309"/>
            </a:xfrm>
            <a:prstGeom prst="rect">
              <a:avLst/>
            </a:prstGeom>
            <a:solidFill>
              <a:schemeClr val="lt1"/>
            </a:solidFill>
            <a:ln>
              <a:noFill/>
            </a:ln>
          </p:spPr>
        </p:pic>
        <p:grpSp>
          <p:nvGrpSpPr>
            <p:cNvPr id="1343" name="Google Shape;1343;p71"/>
            <p:cNvGrpSpPr/>
            <p:nvPr/>
          </p:nvGrpSpPr>
          <p:grpSpPr>
            <a:xfrm>
              <a:off x="8217291" y="2095297"/>
              <a:ext cx="3440794" cy="2651411"/>
              <a:chOff x="2064556" y="2106979"/>
              <a:chExt cx="2313257" cy="1683021"/>
            </a:xfrm>
          </p:grpSpPr>
          <p:pic>
            <p:nvPicPr>
              <p:cNvPr id="1344" name="Google Shape;1344;p71" descr="A picture containing silhouette&#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l="1" r="62628"/>
              <a:stretch/>
            </p:blipFill>
            <p:spPr>
              <a:xfrm>
                <a:off x="3547084" y="2345697"/>
                <a:ext cx="830729" cy="1444303"/>
              </a:xfrm>
              <a:prstGeom prst="rect">
                <a:avLst/>
              </a:prstGeom>
              <a:noFill/>
              <a:ln>
                <a:noFill/>
              </a:ln>
            </p:spPr>
          </p:pic>
          <p:pic>
            <p:nvPicPr>
              <p:cNvPr id="1345" name="Google Shape;1345;p71" descr="A picture containing silhouette&#10;&#10;Description automatically generated"/>
              <p:cNvPicPr preferRelativeResize="0"/>
              <p:nvPr/>
            </p:nvPicPr>
            <p:blipFill rotWithShape="1">
              <a:blip r:embed="rId5" cstate="email">
                <a:alphaModFix/>
                <a:extLst>
                  <a:ext uri="{28A0092B-C50C-407E-A947-70E740481C1C}">
                    <a14:useLocalDpi xmlns:a14="http://schemas.microsoft.com/office/drawing/2010/main"/>
                  </a:ext>
                </a:extLst>
              </a:blip>
              <a:srcRect l="77527"/>
              <a:stretch/>
            </p:blipFill>
            <p:spPr>
              <a:xfrm>
                <a:off x="2581536" y="2106979"/>
                <a:ext cx="580812" cy="1679171"/>
              </a:xfrm>
              <a:prstGeom prst="rect">
                <a:avLst/>
              </a:prstGeom>
              <a:noFill/>
              <a:ln>
                <a:noFill/>
              </a:ln>
            </p:spPr>
          </p:pic>
          <p:cxnSp>
            <p:nvCxnSpPr>
              <p:cNvPr id="1346" name="Google Shape;1346;p71"/>
              <p:cNvCxnSpPr/>
              <p:nvPr/>
            </p:nvCxnSpPr>
            <p:spPr>
              <a:xfrm>
                <a:off x="2064556" y="3150920"/>
                <a:ext cx="716956" cy="0"/>
              </a:xfrm>
              <a:prstGeom prst="straightConnector1">
                <a:avLst/>
              </a:prstGeom>
              <a:noFill/>
              <a:ln w="28575" cap="flat" cmpd="sng">
                <a:solidFill>
                  <a:srgbClr val="000000"/>
                </a:solidFill>
                <a:prstDash val="dot"/>
                <a:round/>
                <a:headEnd type="none" w="sm" len="sm"/>
                <a:tailEnd type="none" w="sm" len="sm"/>
              </a:ln>
            </p:spPr>
          </p:cxnSp>
          <p:cxnSp>
            <p:nvCxnSpPr>
              <p:cNvPr id="1347" name="Google Shape;1347;p71"/>
              <p:cNvCxnSpPr/>
              <p:nvPr/>
            </p:nvCxnSpPr>
            <p:spPr>
              <a:xfrm rot="10800000">
                <a:off x="3001450" y="3150920"/>
                <a:ext cx="584742" cy="0"/>
              </a:xfrm>
              <a:prstGeom prst="straightConnector1">
                <a:avLst/>
              </a:prstGeom>
              <a:noFill/>
              <a:ln w="28575" cap="flat" cmpd="sng">
                <a:solidFill>
                  <a:srgbClr val="000000"/>
                </a:solidFill>
                <a:prstDash val="dot"/>
                <a:round/>
                <a:headEnd type="none" w="sm" len="sm"/>
                <a:tailEnd type="none" w="sm" len="sm"/>
              </a:ln>
            </p:spPr>
          </p:cxnSp>
        </p:grpSp>
        <p:sp>
          <p:nvSpPr>
            <p:cNvPr id="1350" name="Google Shape;1350;p71"/>
            <p:cNvSpPr txBox="1"/>
            <p:nvPr/>
          </p:nvSpPr>
          <p:spPr>
            <a:xfrm>
              <a:off x="10438073" y="3222597"/>
              <a:ext cx="800355" cy="7817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a:t>
              </a:r>
              <a:endParaRPr/>
            </a:p>
          </p:txBody>
        </p:sp>
        <p:sp>
          <p:nvSpPr>
            <p:cNvPr id="1351" name="Google Shape;1351;p71"/>
            <p:cNvSpPr txBox="1"/>
            <p:nvPr/>
          </p:nvSpPr>
          <p:spPr>
            <a:xfrm>
              <a:off x="10972243" y="3073896"/>
              <a:ext cx="800355" cy="7817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a:t>
              </a:r>
              <a:endParaRPr/>
            </a:p>
          </p:txBody>
        </p:sp>
        <p:sp>
          <p:nvSpPr>
            <p:cNvPr id="1349" name="Google Shape;1349;p71"/>
            <p:cNvSpPr txBox="1"/>
            <p:nvPr/>
          </p:nvSpPr>
          <p:spPr>
            <a:xfrm>
              <a:off x="7578055" y="3003186"/>
              <a:ext cx="800355" cy="7817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lt1"/>
                  </a:solidFill>
                  <a:latin typeface="Calibri"/>
                  <a:ea typeface="Calibri"/>
                  <a:cs typeface="Calibri"/>
                  <a:sym typeface="Calibri"/>
                </a:rPr>
                <a:t>?</a:t>
              </a:r>
              <a:endParaRP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4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4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4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p72"/>
          <p:cNvSpPr txBox="1">
            <a:spLocks noGrp="1"/>
          </p:cNvSpPr>
          <p:nvPr>
            <p:ph type="title"/>
          </p:nvPr>
        </p:nvSpPr>
        <p:spPr>
          <a:xfrm>
            <a:off x="475842" y="3094810"/>
            <a:ext cx="11178276" cy="127343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DEEBF7"/>
              </a:buClr>
              <a:buSzPts val="3600"/>
              <a:buFont typeface="Arial"/>
              <a:buNone/>
            </a:pPr>
            <a:r>
              <a:rPr lang="x-none" dirty="0"/>
              <a:t>Завершение первого дня</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2" name="Picture 3" descr="Background with colorful wooden blocks">
            <a:extLst>
              <a:ext uri="{FF2B5EF4-FFF2-40B4-BE49-F238E27FC236}">
                <a16:creationId xmlns:a16="http://schemas.microsoft.com/office/drawing/2014/main" id="{CDDA65EC-6517-41C8-83B7-AA3AF7C5961F}"/>
              </a:ext>
            </a:extLst>
          </p:cNvPr>
          <p:cNvPicPr>
            <a:picLocks noGrp="1" noChangeAspect="1"/>
          </p:cNvPicPr>
          <p:nvPr>
            <p:ph type="pic" idx="2"/>
          </p:nvPr>
        </p:nvPicPr>
        <p:blipFill rotWithShape="1">
          <a:blip r:embed="rId3"/>
          <a:srcRect t="12163" b="12163"/>
          <a:stretch/>
        </p:blipFill>
        <p:spPr/>
      </p:pic>
      <p:sp>
        <p:nvSpPr>
          <p:cNvPr id="315" name="Google Shape;315;p8"/>
          <p:cNvSpPr txBox="1">
            <a:spLocks noGrp="1"/>
          </p:cNvSpPr>
          <p:nvPr>
            <p:ph type="title"/>
          </p:nvPr>
        </p:nvSpPr>
        <p:spPr>
          <a:xfrm>
            <a:off x="1366897" y="4752477"/>
            <a:ext cx="9865210" cy="1325563"/>
          </a:xfrm>
          <a:noFill/>
          <a:ln>
            <a:noFill/>
          </a:ln>
        </p:spPr>
        <p:txBody>
          <a:bodyPr spcFirstLastPara="1" wrap="square" lIns="91425" tIns="45700" rIns="91425" bIns="45700" anchor="ctr" anchorCtr="0">
            <a:normAutofit fontScale="90000"/>
          </a:bodyPr>
          <a:lstStyle/>
          <a:p>
            <a:pPr lvl="0"/>
            <a:r>
              <a:rPr lang="x-none" dirty="0"/>
              <a:t>Сессия</a:t>
            </a:r>
            <a:r>
              <a:rPr lang="en-US" dirty="0"/>
              <a:t> 2. </a:t>
            </a:r>
            <a:r>
              <a:rPr lang="x-none" dirty="0"/>
              <a:t>Подготовительный этап</a:t>
            </a:r>
            <a:r>
              <a:rPr lang="en-US" dirty="0"/>
              <a:t>: </a:t>
            </a:r>
            <a:r>
              <a:rPr lang="x-none" dirty="0"/>
              <a:t>История и эволюция индексного тестирования, терминология и доказательства</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9"/>
          <p:cNvSpPr txBox="1">
            <a:spLocks noGrp="1"/>
          </p:cNvSpPr>
          <p:nvPr>
            <p:ph type="title"/>
          </p:nvPr>
        </p:nvSpPr>
        <p:spPr>
          <a:xfrm>
            <a:off x="1501253" y="3306153"/>
            <a:ext cx="5296696" cy="81547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6000"/>
              <a:buFont typeface="Calibri"/>
              <a:buNone/>
            </a:pPr>
            <a:r>
              <a:rPr lang="x-none" sz="4400" dirty="0">
                <a:solidFill>
                  <a:schemeClr val="dk1"/>
                </a:solidFill>
                <a:latin typeface="+mn-lt"/>
                <a:ea typeface="Calibri"/>
                <a:cs typeface="Calibri"/>
                <a:sym typeface="Calibri"/>
              </a:rPr>
              <a:t>Предупреждение</a:t>
            </a:r>
            <a:endParaRPr sz="2400" dirty="0">
              <a:latin typeface="+mn-lt"/>
            </a:endParaRPr>
          </a:p>
        </p:txBody>
      </p:sp>
      <p:pic>
        <p:nvPicPr>
          <p:cNvPr id="322" name="Google Shape;322;p9" descr="A close up of a sign&#10;&#10;Description automatically generated"/>
          <p:cNvPicPr preferRelativeResize="0"/>
          <p:nvPr/>
        </p:nvPicPr>
        <p:blipFill rotWithShape="1">
          <a:blip r:embed="rId3">
            <a:alphaModFix/>
          </a:blip>
          <a:srcRect/>
          <a:stretch/>
        </p:blipFill>
        <p:spPr>
          <a:xfrm>
            <a:off x="7084516" y="1964943"/>
            <a:ext cx="3346416" cy="2928114"/>
          </a:xfrm>
          <a:prstGeom prst="rect">
            <a:avLst/>
          </a:prstGeom>
          <a:noFill/>
          <a:ln>
            <a:noFill/>
          </a:ln>
        </p:spPr>
      </p:pic>
    </p:spTree>
  </p:cSld>
  <p:clrMapOvr>
    <a:masterClrMapping/>
  </p:clrMapOvr>
</p:sld>
</file>

<file path=ppt/theme/theme1.xml><?xml version="1.0" encoding="utf-8"?>
<a:theme xmlns:a="http://schemas.openxmlformats.org/drawingml/2006/main" name="ThemeEpiC">
  <a:themeElements>
    <a:clrScheme name="Custom 1">
      <a:dk1>
        <a:srgbClr val="000000"/>
      </a:dk1>
      <a:lt1>
        <a:srgbClr val="FFFFFF"/>
      </a:lt1>
      <a:dk2>
        <a:srgbClr val="44546A"/>
      </a:dk2>
      <a:lt2>
        <a:srgbClr val="E7E6E6"/>
      </a:lt2>
      <a:accent1>
        <a:srgbClr val="577F9F"/>
      </a:accent1>
      <a:accent2>
        <a:srgbClr val="10244D"/>
      </a:accent2>
      <a:accent3>
        <a:srgbClr val="DDEAF6"/>
      </a:accent3>
      <a:accent4>
        <a:srgbClr val="E63339"/>
      </a:accent4>
      <a:accent5>
        <a:srgbClr val="BCBBC0"/>
      </a:accent5>
      <a:accent6>
        <a:srgbClr val="919194"/>
      </a:accent6>
      <a:hlink>
        <a:srgbClr val="E63339"/>
      </a:hlink>
      <a:folHlink>
        <a:srgbClr val="577F9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51A100B0065D54C9153D11DF5BA6495" ma:contentTypeVersion="14" ma:contentTypeDescription="Create a new document." ma:contentTypeScope="" ma:versionID="f07d3c3a92bcfd1253ee3231ab2a79bf">
  <xsd:schema xmlns:xsd="http://www.w3.org/2001/XMLSchema" xmlns:xs="http://www.w3.org/2001/XMLSchema" xmlns:p="http://schemas.microsoft.com/office/2006/metadata/properties" xmlns:ns1="http://schemas.microsoft.com/sharepoint/v3" xmlns:ns2="bd9237d1-66cd-4a29-b169-31c96d5101c7" xmlns:ns3="30b86f69-75bf-4bcf-810c-d3a2108aa5a5" targetNamespace="http://schemas.microsoft.com/office/2006/metadata/properties" ma:root="true" ma:fieldsID="446a2309c7e2241795d32ea5f73bc3a3" ns1:_="" ns2:_="" ns3:_="">
    <xsd:import namespace="http://schemas.microsoft.com/sharepoint/v3"/>
    <xsd:import namespace="bd9237d1-66cd-4a29-b169-31c96d5101c7"/>
    <xsd:import namespace="30b86f69-75bf-4bcf-810c-d3a2108aa5a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9237d1-66cd-4a29-b169-31c96d5101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b86f69-75bf-4bcf-810c-d3a2108aa5a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0B3461-81D2-4090-84A3-DB5CC93968D3}">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9804D442-D886-438C-833D-528FDB2B5CBE}">
  <ds:schemaRefs>
    <ds:schemaRef ds:uri="http://schemas.microsoft.com/sharepoint/v3/contenttype/forms"/>
  </ds:schemaRefs>
</ds:datastoreItem>
</file>

<file path=customXml/itemProps3.xml><?xml version="1.0" encoding="utf-8"?>
<ds:datastoreItem xmlns:ds="http://schemas.openxmlformats.org/officeDocument/2006/customXml" ds:itemID="{F03E1841-023C-4F9F-AC5B-A81A7E87EE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d9237d1-66cd-4a29-b169-31c96d5101c7"/>
    <ds:schemaRef ds:uri="30b86f69-75bf-4bcf-810c-d3a2108aa5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13699</TotalTime>
  <Words>14681</Words>
  <Application>Microsoft Office PowerPoint</Application>
  <PresentationFormat>Widescreen</PresentationFormat>
  <Paragraphs>1010</Paragraphs>
  <Slides>72</Slides>
  <Notes>72</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ThemeEpiC</vt:lpstr>
      <vt:lpstr>Индексное тестирование и  рискованное окружение ​ Ориентация по реализации программы и обучение  </vt:lpstr>
      <vt:lpstr>Обзор сессий</vt:lpstr>
      <vt:lpstr>Сессия 1. Ознакомление с тренингом</vt:lpstr>
      <vt:lpstr>Приветствие и знакомство</vt:lpstr>
      <vt:lpstr>Задачи тренинга</vt:lpstr>
      <vt:lpstr>Программа и правила тренинга</vt:lpstr>
      <vt:lpstr>PowerPoint Presentation</vt:lpstr>
      <vt:lpstr>Сессия 2. Подготовительный этап: История и эволюция индексного тестирования, терминология и доказательства</vt:lpstr>
      <vt:lpstr>Предупреждение</vt:lpstr>
      <vt:lpstr>Вставьте один или два слайда/ графика для обоснования необходимости введения подхода индексного тестирования на основании эпидемиологической ситуации в стране</vt:lpstr>
      <vt:lpstr>PowerPoint Presentation</vt:lpstr>
      <vt:lpstr>Индексным тестированием также могут называть:</vt:lpstr>
      <vt:lpstr>Шаги / этапы индексного тестирования</vt:lpstr>
      <vt:lpstr>НЕ новый концепт</vt:lpstr>
      <vt:lpstr> </vt:lpstr>
      <vt:lpstr>Индексное тестирование позволило выявить несколько новых случаев ВИЧ</vt:lpstr>
      <vt:lpstr>Высокая доля новых случаев ВИЧ приходится на людей из ключевых групп населения и их партнеров</vt:lpstr>
      <vt:lpstr>Факты об индексном тестировании</vt:lpstr>
      <vt:lpstr>ОПЦИОНАЛЬНО  Сессия 3. Индексное тестирование в [НАЗВАНИЕ СТРАНЫ]— местные перспективы </vt:lpstr>
      <vt:lpstr>ОПЦИОНАЛЬНО: слайды от представителя страны (1-2)</vt:lpstr>
      <vt:lpstr>Сессия 4. Шаги индексного тестирования</vt:lpstr>
      <vt:lpstr>PowerPoint Presentation</vt:lpstr>
      <vt:lpstr>PowerPoint Presentation</vt:lpstr>
      <vt:lpstr>Определение предпочтительного метода привлечения партнера</vt:lpstr>
      <vt:lpstr>Индекс-тестирование: Пассивное привлечение</vt:lpstr>
      <vt:lpstr>Индекс-тестирование: Активное привлечение</vt:lpstr>
      <vt:lpstr>Индекс-тестирование: контракт</vt:lpstr>
      <vt:lpstr>Индекс-тестирование: совместный контакт</vt:lpstr>
      <vt:lpstr>PowerPoint Presentation</vt:lpstr>
      <vt:lpstr>Сессия 5. Минимальные стандарты для безопасного и этичного индексного тестирования  Обеспечение безопасной среды для индексного тестирования</vt:lpstr>
      <vt:lpstr>Правда или ложь?</vt:lpstr>
      <vt:lpstr>Упражнение: аспекты работы среди ключевых групп</vt:lpstr>
      <vt:lpstr>Потенциальные преимущества</vt:lpstr>
      <vt:lpstr>Потенциальные трудности и риски </vt:lpstr>
      <vt:lpstr>PowerPoint Presentation</vt:lpstr>
      <vt:lpstr>PowerPoint Presentation</vt:lpstr>
      <vt:lpstr>Принцип 5 «C» и Основные принципы тестирования на ВИЧ</vt:lpstr>
      <vt:lpstr>Образец Памятки  о правах клиентов</vt:lpstr>
      <vt:lpstr>Индекс-клиенты должны быть проинформированы и понимать:</vt:lpstr>
      <vt:lpstr>Получение согласия детей и подростков</vt:lpstr>
      <vt:lpstr>Работа в малых группах: изучение случая</vt:lpstr>
      <vt:lpstr>Работа в общей группе: изучение случая</vt:lpstr>
      <vt:lpstr>Пример информированного согласия</vt:lpstr>
      <vt:lpstr>Что значит добровольно и без принуждения? </vt:lpstr>
      <vt:lpstr>Работа в малых группах: изучение случая</vt:lpstr>
      <vt:lpstr>Что такое конфиденциальность</vt:lpstr>
      <vt:lpstr>Конфиденциальность в случае с детьми и подростками</vt:lpstr>
      <vt:lpstr>Правда или ложь?</vt:lpstr>
      <vt:lpstr>Сессия 6. Инструменты индексного тестирования</vt:lpstr>
      <vt:lpstr>Инструменты / ресурсы</vt:lpstr>
      <vt:lpstr>Стандартная операционная процедура (СОП)</vt:lpstr>
      <vt:lpstr>Регистр индексного тестирования</vt:lpstr>
      <vt:lpstr>Сценарии разговора по предложению индексного тестирования</vt:lpstr>
      <vt:lpstr>СОПы по насилию (IPV)</vt:lpstr>
      <vt:lpstr>Неблагоприятные последствия. Формы</vt:lpstr>
      <vt:lpstr>Шаблон соглашения об обмене информацией</vt:lpstr>
      <vt:lpstr>Формы регистрации работы</vt:lpstr>
      <vt:lpstr>Упражнение: создаем поток</vt:lpstr>
      <vt:lpstr>PowerPoint Presentation</vt:lpstr>
      <vt:lpstr>PowerPoint Presentation</vt:lpstr>
      <vt:lpstr>Сессия 7. Рискованные сети ЛЖВ</vt:lpstr>
      <vt:lpstr>Недостатки индексного тестирования в работе с ключевыми группами населения</vt:lpstr>
      <vt:lpstr>Рискованные сети ЛЖВ</vt:lpstr>
      <vt:lpstr>Рискованные сети ЛЖВ</vt:lpstr>
      <vt:lpstr>PowerPoint Presentation</vt:lpstr>
      <vt:lpstr>Комбинация индекс-тестирования, рискованного окружения ЛЖВ и целевое направление к тестированию на ВИЧ</vt:lpstr>
      <vt:lpstr>Комбинация индекс-тестирования, рискованного окружения ЛЖВ и целевое направление к тестированию на ВИЧ</vt:lpstr>
      <vt:lpstr>Где и как еще можно привлекать людей из рискованных сетей ЛЖВ?</vt:lpstr>
      <vt:lpstr>Какой метод работы вы порекомендуете?</vt:lpstr>
      <vt:lpstr>Упражнение: целевое направление. Как?</vt:lpstr>
      <vt:lpstr>Как работать по целевому направлению? </vt:lpstr>
      <vt:lpstr>Завершение первого дня</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Index testing and risk network referral Program implementation orientation and training  Day 1</dc:title>
  <dc:creator>Lucy Harber</dc:creator>
  <cp:lastModifiedBy>Altynai Rsaldinova</cp:lastModifiedBy>
  <cp:revision>339</cp:revision>
  <dcterms:created xsi:type="dcterms:W3CDTF">2020-12-11T18:01:55Z</dcterms:created>
  <dcterms:modified xsi:type="dcterms:W3CDTF">2021-07-14T11:58:01Z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0x010100851A100B0065D54C9153D11DF5BA6495</vt:lpwstr>
  </property>
</Properties>
</file>