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1"/>
  </p:notesMasterIdLst>
  <p:handoutMasterIdLst>
    <p:handoutMasterId r:id="rId52"/>
  </p:handoutMasterIdLst>
  <p:sldIdLst>
    <p:sldId id="256" r:id="rId3"/>
    <p:sldId id="267" r:id="rId4"/>
    <p:sldId id="265" r:id="rId5"/>
    <p:sldId id="261" r:id="rId6"/>
    <p:sldId id="259" r:id="rId7"/>
    <p:sldId id="323" r:id="rId8"/>
    <p:sldId id="263" r:id="rId9"/>
    <p:sldId id="264" r:id="rId10"/>
    <p:sldId id="322" r:id="rId11"/>
    <p:sldId id="268" r:id="rId12"/>
    <p:sldId id="270" r:id="rId13"/>
    <p:sldId id="258" r:id="rId14"/>
    <p:sldId id="314" r:id="rId15"/>
    <p:sldId id="315" r:id="rId16"/>
    <p:sldId id="272" r:id="rId17"/>
    <p:sldId id="273" r:id="rId18"/>
    <p:sldId id="275" r:id="rId19"/>
    <p:sldId id="305" r:id="rId20"/>
    <p:sldId id="274" r:id="rId21"/>
    <p:sldId id="276" r:id="rId22"/>
    <p:sldId id="278" r:id="rId23"/>
    <p:sldId id="279" r:id="rId24"/>
    <p:sldId id="306" r:id="rId25"/>
    <p:sldId id="313" r:id="rId26"/>
    <p:sldId id="281" r:id="rId27"/>
    <p:sldId id="282" r:id="rId28"/>
    <p:sldId id="283" r:id="rId29"/>
    <p:sldId id="284" r:id="rId30"/>
    <p:sldId id="287" r:id="rId31"/>
    <p:sldId id="285" r:id="rId32"/>
    <p:sldId id="308" r:id="rId33"/>
    <p:sldId id="316" r:id="rId34"/>
    <p:sldId id="317" r:id="rId35"/>
    <p:sldId id="292" r:id="rId36"/>
    <p:sldId id="293" r:id="rId37"/>
    <p:sldId id="289" r:id="rId38"/>
    <p:sldId id="290" r:id="rId39"/>
    <p:sldId id="318" r:id="rId40"/>
    <p:sldId id="297" r:id="rId41"/>
    <p:sldId id="295" r:id="rId42"/>
    <p:sldId id="296" r:id="rId43"/>
    <p:sldId id="303" r:id="rId44"/>
    <p:sldId id="291" r:id="rId45"/>
    <p:sldId id="320" r:id="rId46"/>
    <p:sldId id="310" r:id="rId47"/>
    <p:sldId id="299" r:id="rId48"/>
    <p:sldId id="321" r:id="rId49"/>
    <p:sldId id="301" r:id="rId50"/>
  </p:sldIdLst>
  <p:sldSz cx="9144000" cy="6858000" type="screen4x3"/>
  <p:notesSz cx="7045325" cy="9345613"/>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Geneva" charset="0"/>
        <a:cs typeface="Geneva" charset="0"/>
      </a:defRPr>
    </a:lvl1pPr>
    <a:lvl2pPr marL="457200" algn="l" defTabSz="457200" rtl="0" eaLnBrk="0" fontAlgn="base" hangingPunct="0">
      <a:spcBef>
        <a:spcPct val="0"/>
      </a:spcBef>
      <a:spcAft>
        <a:spcPct val="0"/>
      </a:spcAft>
      <a:defRPr kern="1200">
        <a:solidFill>
          <a:schemeClr val="tx1"/>
        </a:solidFill>
        <a:latin typeface="Arial" charset="0"/>
        <a:ea typeface="Geneva" charset="0"/>
        <a:cs typeface="Geneva" charset="0"/>
      </a:defRPr>
    </a:lvl2pPr>
    <a:lvl3pPr marL="914400" algn="l" defTabSz="457200" rtl="0" eaLnBrk="0" fontAlgn="base" hangingPunct="0">
      <a:spcBef>
        <a:spcPct val="0"/>
      </a:spcBef>
      <a:spcAft>
        <a:spcPct val="0"/>
      </a:spcAft>
      <a:defRPr kern="1200">
        <a:solidFill>
          <a:schemeClr val="tx1"/>
        </a:solidFill>
        <a:latin typeface="Arial" charset="0"/>
        <a:ea typeface="Geneva" charset="0"/>
        <a:cs typeface="Geneva" charset="0"/>
      </a:defRPr>
    </a:lvl3pPr>
    <a:lvl4pPr marL="1371600" algn="l" defTabSz="457200" rtl="0" eaLnBrk="0" fontAlgn="base" hangingPunct="0">
      <a:spcBef>
        <a:spcPct val="0"/>
      </a:spcBef>
      <a:spcAft>
        <a:spcPct val="0"/>
      </a:spcAft>
      <a:defRPr kern="1200">
        <a:solidFill>
          <a:schemeClr val="tx1"/>
        </a:solidFill>
        <a:latin typeface="Arial" charset="0"/>
        <a:ea typeface="Geneva" charset="0"/>
        <a:cs typeface="Geneva" charset="0"/>
      </a:defRPr>
    </a:lvl4pPr>
    <a:lvl5pPr marL="1828800" algn="l" defTabSz="457200" rtl="0" eaLnBrk="0" fontAlgn="base" hangingPunct="0">
      <a:spcBef>
        <a:spcPct val="0"/>
      </a:spcBef>
      <a:spcAft>
        <a:spcPct val="0"/>
      </a:spcAft>
      <a:defRPr kern="1200">
        <a:solidFill>
          <a:schemeClr val="tx1"/>
        </a:solidFill>
        <a:latin typeface="Arial" charset="0"/>
        <a:ea typeface="Geneva" charset="0"/>
        <a:cs typeface="Geneva" charset="0"/>
      </a:defRPr>
    </a:lvl5pPr>
    <a:lvl6pPr marL="2286000" algn="l" defTabSz="914400" rtl="0" eaLnBrk="1" latinLnBrk="0" hangingPunct="1">
      <a:defRPr kern="1200">
        <a:solidFill>
          <a:schemeClr val="tx1"/>
        </a:solidFill>
        <a:latin typeface="Arial" charset="0"/>
        <a:ea typeface="Geneva" charset="0"/>
        <a:cs typeface="Geneva" charset="0"/>
      </a:defRPr>
    </a:lvl6pPr>
    <a:lvl7pPr marL="2743200" algn="l" defTabSz="914400" rtl="0" eaLnBrk="1" latinLnBrk="0" hangingPunct="1">
      <a:defRPr kern="1200">
        <a:solidFill>
          <a:schemeClr val="tx1"/>
        </a:solidFill>
        <a:latin typeface="Arial" charset="0"/>
        <a:ea typeface="Geneva" charset="0"/>
        <a:cs typeface="Geneva" charset="0"/>
      </a:defRPr>
    </a:lvl7pPr>
    <a:lvl8pPr marL="3200400" algn="l" defTabSz="914400" rtl="0" eaLnBrk="1" latinLnBrk="0" hangingPunct="1">
      <a:defRPr kern="1200">
        <a:solidFill>
          <a:schemeClr val="tx1"/>
        </a:solidFill>
        <a:latin typeface="Arial" charset="0"/>
        <a:ea typeface="Geneva" charset="0"/>
        <a:cs typeface="Geneva" charset="0"/>
      </a:defRPr>
    </a:lvl8pPr>
    <a:lvl9pPr marL="3657600" algn="l" defTabSz="914400" rtl="0" eaLnBrk="1" latinLnBrk="0" hangingPunct="1">
      <a:defRPr kern="1200">
        <a:solidFill>
          <a:schemeClr val="tx1"/>
        </a:solidFill>
        <a:latin typeface="Arial" charset="0"/>
        <a:ea typeface="Geneva" charset="0"/>
        <a:cs typeface="Geneva" charset="0"/>
      </a:defRPr>
    </a:lvl9pPr>
  </p:defaultTextStyle>
  <p:extLst>
    <p:ext uri="{EFAFB233-063F-42B5-8137-9DF3F51BA10A}">
      <p15:sldGuideLst xmlns:p15="http://schemas.microsoft.com/office/powerpoint/2012/main">
        <p15:guide id="1" orient="horz" pos="249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1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00"/>
    <a:srgbClr val="006595"/>
    <a:srgbClr val="174A71"/>
    <a:srgbClr val="F6F6F8"/>
    <a:srgbClr val="FAD436"/>
    <a:srgbClr val="FBF6DF"/>
    <a:srgbClr val="FCF8E6"/>
    <a:srgbClr val="FDF9EA"/>
    <a:srgbClr val="F6F3E6"/>
    <a:srgbClr val="F8F4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08" autoAdjust="0"/>
  </p:normalViewPr>
  <p:slideViewPr>
    <p:cSldViewPr snapToGrid="0" snapToObjects="1">
      <p:cViewPr varScale="1">
        <p:scale>
          <a:sx n="76" d="100"/>
          <a:sy n="76" d="100"/>
        </p:scale>
        <p:origin x="936" y="90"/>
      </p:cViewPr>
      <p:guideLst>
        <p:guide orient="horz" pos="2496"/>
        <p:guide pos="2880"/>
      </p:guideLst>
    </p:cSldViewPr>
  </p:slideViewPr>
  <p:notesTextViewPr>
    <p:cViewPr>
      <p:scale>
        <a:sx n="100" d="100"/>
        <a:sy n="100" d="100"/>
      </p:scale>
      <p:origin x="0" y="0"/>
    </p:cViewPr>
  </p:notesTextViewPr>
  <p:sorterViewPr>
    <p:cViewPr>
      <p:scale>
        <a:sx n="200" d="100"/>
        <a:sy n="200" d="100"/>
      </p:scale>
      <p:origin x="0" y="-10992"/>
    </p:cViewPr>
  </p:sorterViewPr>
  <p:notesViewPr>
    <p:cSldViewPr snapToGrid="0" snapToObjects="1">
      <p:cViewPr varScale="1">
        <p:scale>
          <a:sx n="78" d="100"/>
          <a:sy n="78" d="100"/>
        </p:scale>
        <p:origin x="1998" y="108"/>
      </p:cViewPr>
      <p:guideLst>
        <p:guide orient="horz" pos="2952"/>
        <p:guide pos="221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974" cy="467281"/>
          </a:xfrm>
          <a:prstGeom prst="rect">
            <a:avLst/>
          </a:prstGeom>
        </p:spPr>
        <p:txBody>
          <a:bodyPr vert="horz" lIns="93662" tIns="46831" rIns="93662" bIns="46831"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wrap="square" lIns="93662" tIns="46831" rIns="93662" bIns="46831"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84AD8B4F-E63A-4610-95D7-FCFA25DC7265}" type="datetime1">
              <a:rPr lang="en-US"/>
              <a:pPr>
                <a:defRPr/>
              </a:pPr>
              <a:t>12/2/2014</a:t>
            </a:fld>
            <a:endParaRPr lang="en-US"/>
          </a:p>
        </p:txBody>
      </p:sp>
      <p:sp>
        <p:nvSpPr>
          <p:cNvPr id="4" name="Footer Placeholder 3"/>
          <p:cNvSpPr>
            <a:spLocks noGrp="1"/>
          </p:cNvSpPr>
          <p:nvPr>
            <p:ph type="ftr" sz="quarter" idx="2"/>
          </p:nvPr>
        </p:nvSpPr>
        <p:spPr>
          <a:xfrm>
            <a:off x="0" y="8876710"/>
            <a:ext cx="3052974" cy="467281"/>
          </a:xfrm>
          <a:prstGeom prst="rect">
            <a:avLst/>
          </a:prstGeom>
        </p:spPr>
        <p:txBody>
          <a:bodyPr vert="horz" lIns="93662" tIns="46831" rIns="93662" bIns="46831"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90721" y="8876710"/>
            <a:ext cx="3052974" cy="467281"/>
          </a:xfrm>
          <a:prstGeom prst="rect">
            <a:avLst/>
          </a:prstGeom>
        </p:spPr>
        <p:txBody>
          <a:bodyPr vert="horz" wrap="square" lIns="93662" tIns="46831" rIns="93662" bIns="46831" numCol="1" anchor="b" anchorCtr="0" compatLnSpc="1">
            <a:prstTxWarp prst="textNoShape">
              <a:avLst/>
            </a:prstTxWarp>
          </a:bodyPr>
          <a:lstStyle>
            <a:lvl1pPr algn="r" eaLnBrk="1" hangingPunct="1">
              <a:defRPr sz="1200" smtClean="0">
                <a:latin typeface="Calibri" charset="0"/>
              </a:defRPr>
            </a:lvl1pPr>
          </a:lstStyle>
          <a:p>
            <a:pPr>
              <a:defRPr/>
            </a:pPr>
            <a:fld id="{6FE4E2AF-02B3-4101-999C-0813CF4A1A3C}" type="slidenum">
              <a:rPr lang="en-US" altLang="en-US"/>
              <a:pPr>
                <a:defRPr/>
              </a:pPr>
              <a:t>‹#›</a:t>
            </a:fld>
            <a:endParaRPr lang="en-US" altLang="en-US"/>
          </a:p>
        </p:txBody>
      </p:sp>
    </p:spTree>
    <p:extLst>
      <p:ext uri="{BB962C8B-B14F-4D97-AF65-F5344CB8AC3E}">
        <p14:creationId xmlns:p14="http://schemas.microsoft.com/office/powerpoint/2010/main" val="2867348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974" cy="467281"/>
          </a:xfrm>
          <a:prstGeom prst="rect">
            <a:avLst/>
          </a:prstGeom>
        </p:spPr>
        <p:txBody>
          <a:bodyPr vert="horz" lIns="93662" tIns="46831" rIns="93662" bIns="46831" rtlCol="0"/>
          <a:lstStyle>
            <a:lvl1pPr algn="l" eaLnBrk="1" hangingPunct="1">
              <a:defRPr sz="1200">
                <a:latin typeface="Arial" charset="0"/>
                <a:ea typeface="Geneva" charset="0"/>
                <a:cs typeface="Geneva" charset="0"/>
              </a:defRPr>
            </a:lvl1pPr>
          </a:lstStyle>
          <a:p>
            <a:pPr>
              <a:defRPr/>
            </a:pPr>
            <a:endParaRPr lang="en-US"/>
          </a:p>
        </p:txBody>
      </p:sp>
      <p:sp>
        <p:nvSpPr>
          <p:cNvPr id="3" name="Date Placeholder 2"/>
          <p:cNvSpPr>
            <a:spLocks noGrp="1"/>
          </p:cNvSpPr>
          <p:nvPr>
            <p:ph type="dt" idx="1"/>
          </p:nvPr>
        </p:nvSpPr>
        <p:spPr>
          <a:xfrm>
            <a:off x="3990721" y="0"/>
            <a:ext cx="3052974" cy="467281"/>
          </a:xfrm>
          <a:prstGeom prst="rect">
            <a:avLst/>
          </a:prstGeom>
        </p:spPr>
        <p:txBody>
          <a:bodyPr vert="horz" wrap="square" lIns="93662" tIns="46831" rIns="93662" bIns="46831"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6F0CA2D4-5C6F-42DA-A4A2-EB055346BAFF}" type="datetime1">
              <a:rPr lang="en-US"/>
              <a:pPr>
                <a:defRPr/>
              </a:pPr>
              <a:t>12/2/2014</a:t>
            </a:fld>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3662" tIns="46831" rIns="93662" bIns="46831" rtlCol="0" anchor="ctr"/>
          <a:lstStyle/>
          <a:p>
            <a:pPr lvl="0"/>
            <a:endParaRPr lang="en-US" noProof="0" smtClean="0"/>
          </a:p>
        </p:txBody>
      </p:sp>
      <p:sp>
        <p:nvSpPr>
          <p:cNvPr id="5" name="Notes Placeholder 4"/>
          <p:cNvSpPr>
            <a:spLocks noGrp="1"/>
          </p:cNvSpPr>
          <p:nvPr>
            <p:ph type="body" sz="quarter" idx="3"/>
          </p:nvPr>
        </p:nvSpPr>
        <p:spPr>
          <a:xfrm>
            <a:off x="704533" y="4439166"/>
            <a:ext cx="5636260" cy="4205526"/>
          </a:xfrm>
          <a:prstGeom prst="rect">
            <a:avLst/>
          </a:prstGeom>
        </p:spPr>
        <p:txBody>
          <a:bodyPr vert="horz" lIns="93662" tIns="46831" rIns="93662" bIns="468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 name="Slide Number Placeholder 6"/>
          <p:cNvSpPr>
            <a:spLocks noGrp="1"/>
          </p:cNvSpPr>
          <p:nvPr>
            <p:ph type="sldNum" sz="quarter" idx="5"/>
          </p:nvPr>
        </p:nvSpPr>
        <p:spPr>
          <a:xfrm>
            <a:off x="3990721" y="8876710"/>
            <a:ext cx="3052974" cy="467281"/>
          </a:xfrm>
          <a:prstGeom prst="rect">
            <a:avLst/>
          </a:prstGeom>
        </p:spPr>
        <p:txBody>
          <a:bodyPr vert="horz" wrap="square" lIns="93662" tIns="46831" rIns="93662" bIns="46831" numCol="1" anchor="b" anchorCtr="0" compatLnSpc="1">
            <a:prstTxWarp prst="textNoShape">
              <a:avLst/>
            </a:prstTxWarp>
          </a:bodyPr>
          <a:lstStyle>
            <a:lvl1pPr algn="r" eaLnBrk="1" hangingPunct="1">
              <a:defRPr sz="1200" smtClean="0"/>
            </a:lvl1pPr>
          </a:lstStyle>
          <a:p>
            <a:pPr>
              <a:defRPr/>
            </a:pPr>
            <a:fld id="{F5622EFF-96EB-4E61-A91A-A09ABB9E319B}" type="slidenum">
              <a:rPr lang="en-US" altLang="en-US"/>
              <a:pPr>
                <a:defRPr/>
              </a:pPr>
              <a:t>‹#›</a:t>
            </a:fld>
            <a:endParaRPr lang="en-US" altLang="en-US"/>
          </a:p>
        </p:txBody>
      </p:sp>
      <p:sp>
        <p:nvSpPr>
          <p:cNvPr id="8" name="Footer Placeholder 9"/>
          <p:cNvSpPr>
            <a:spLocks noGrp="1"/>
          </p:cNvSpPr>
          <p:nvPr>
            <p:ph type="ftr" sz="quarter" idx="4"/>
          </p:nvPr>
        </p:nvSpPr>
        <p:spPr>
          <a:xfrm>
            <a:off x="26126"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260554305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Geneva"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hi360.org/resource/stakeholder-engagement-toolkit-hiv-prevention-trial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fhi360.or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342481" y="4439166"/>
            <a:ext cx="6350578" cy="46143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lnSpc>
                <a:spcPct val="80000"/>
              </a:lnSpc>
              <a:spcBef>
                <a:spcPct val="0"/>
              </a:spcBef>
            </a:pPr>
            <a:r>
              <a:rPr lang="en-CA" altLang="en-US" b="1" dirty="0" smtClean="0">
                <a:solidFill>
                  <a:srgbClr val="000000"/>
                </a:solidFill>
              </a:rPr>
              <a:t>A Note to Facilitator/Users: </a:t>
            </a:r>
          </a:p>
          <a:p>
            <a:pPr eaLnBrk="1" hangingPunct="1">
              <a:lnSpc>
                <a:spcPct val="80000"/>
              </a:lnSpc>
              <a:spcBef>
                <a:spcPct val="0"/>
              </a:spcBef>
            </a:pPr>
            <a:endParaRPr lang="en-CA" altLang="en-US" dirty="0" smtClean="0">
              <a:solidFill>
                <a:srgbClr val="000000"/>
              </a:solidFill>
            </a:endParaRPr>
          </a:p>
          <a:p>
            <a:pPr eaLnBrk="1" hangingPunct="1">
              <a:lnSpc>
                <a:spcPct val="80000"/>
              </a:lnSpc>
              <a:spcBef>
                <a:spcPct val="0"/>
              </a:spcBef>
            </a:pPr>
            <a:r>
              <a:rPr lang="en-CA" altLang="en-US" dirty="0" smtClean="0">
                <a:solidFill>
                  <a:srgbClr val="000000"/>
                </a:solidFill>
              </a:rPr>
              <a:t>This presentation is intended as an orientation to the </a:t>
            </a:r>
            <a:r>
              <a:rPr lang="en-CA" altLang="en-US" i="1" dirty="0" smtClean="0">
                <a:solidFill>
                  <a:srgbClr val="000000"/>
                </a:solidFill>
              </a:rPr>
              <a:t>Stakeholder Engagement Toolkit for HIV Prevention Trials</a:t>
            </a:r>
            <a:r>
              <a:rPr lang="en-CA" altLang="en-US" dirty="0" smtClean="0">
                <a:solidFill>
                  <a:srgbClr val="000000"/>
                </a:solidFill>
              </a:rPr>
              <a:t>. It will show research teams how the Toolkit can be used to help you go about the practical business of stakeholder engagement and to organize your work. </a:t>
            </a:r>
          </a:p>
          <a:p>
            <a:pPr eaLnBrk="1" hangingPunct="1">
              <a:lnSpc>
                <a:spcPct val="80000"/>
              </a:lnSpc>
              <a:spcBef>
                <a:spcPct val="0"/>
              </a:spcBef>
            </a:pPr>
            <a:endParaRPr lang="en-CA" altLang="en-US" dirty="0" smtClean="0">
              <a:solidFill>
                <a:srgbClr val="000000"/>
              </a:solidFill>
            </a:endParaRPr>
          </a:p>
          <a:p>
            <a:pPr eaLnBrk="1" hangingPunct="1">
              <a:lnSpc>
                <a:spcPct val="80000"/>
              </a:lnSpc>
              <a:spcBef>
                <a:spcPct val="0"/>
              </a:spcBef>
            </a:pPr>
            <a:r>
              <a:rPr lang="en-CA" altLang="en-US" dirty="0" smtClean="0">
                <a:solidFill>
                  <a:srgbClr val="000000"/>
                </a:solidFill>
              </a:rPr>
              <a:t>The notes pages are intended to be used as a suggested script for both: </a:t>
            </a:r>
          </a:p>
          <a:p>
            <a:pPr marL="175616" indent="-175616" eaLnBrk="1" hangingPunct="1">
              <a:lnSpc>
                <a:spcPct val="80000"/>
              </a:lnSpc>
              <a:spcBef>
                <a:spcPct val="0"/>
              </a:spcBef>
              <a:buFont typeface="Arial" panose="020B0604020202020204" pitchFamily="34" charset="0"/>
              <a:buChar char="•"/>
            </a:pPr>
            <a:r>
              <a:rPr lang="en-CA" altLang="en-US" dirty="0" smtClean="0">
                <a:solidFill>
                  <a:srgbClr val="000000"/>
                </a:solidFill>
              </a:rPr>
              <a:t> Individual viewers who will be navigating through the slides on their own; and </a:t>
            </a:r>
          </a:p>
          <a:p>
            <a:pPr marL="175616" indent="-175616" eaLnBrk="1" hangingPunct="1">
              <a:lnSpc>
                <a:spcPct val="80000"/>
              </a:lnSpc>
              <a:spcBef>
                <a:spcPct val="0"/>
              </a:spcBef>
              <a:buFont typeface="Arial" panose="020B0604020202020204" pitchFamily="34" charset="0"/>
              <a:buChar char="•"/>
            </a:pPr>
            <a:r>
              <a:rPr lang="en-CA" altLang="en-US" dirty="0" smtClean="0">
                <a:solidFill>
                  <a:srgbClr val="000000"/>
                </a:solidFill>
              </a:rPr>
              <a:t> Presenters who wish to introduce the Toolkit to other potential users can review the script to prepare but should not read the script verbatim during the presentation. </a:t>
            </a:r>
          </a:p>
          <a:p>
            <a:pPr eaLnBrk="1" hangingPunct="1">
              <a:lnSpc>
                <a:spcPct val="80000"/>
              </a:lnSpc>
              <a:spcBef>
                <a:spcPct val="0"/>
              </a:spcBef>
            </a:pPr>
            <a:endParaRPr lang="en-CA" altLang="en-US" dirty="0" smtClean="0">
              <a:solidFill>
                <a:srgbClr val="000000"/>
              </a:solidFill>
            </a:endParaRPr>
          </a:p>
          <a:p>
            <a:pPr eaLnBrk="1" hangingPunct="1">
              <a:lnSpc>
                <a:spcPct val="80000"/>
              </a:lnSpc>
              <a:spcBef>
                <a:spcPct val="0"/>
              </a:spcBef>
            </a:pPr>
            <a:r>
              <a:rPr lang="en-CA" altLang="en-US" dirty="0" smtClean="0">
                <a:solidFill>
                  <a:srgbClr val="000000"/>
                </a:solidFill>
              </a:rPr>
              <a:t>If you will be using this slide set to present the Toolkit to your colleagues or other audiences, we suggest you have a copy of the Toolkit on hand and give each participant a handout of these PowerPoint slides to help them follow along with the material presented. </a:t>
            </a:r>
          </a:p>
          <a:p>
            <a:pPr eaLnBrk="1" hangingPunct="1">
              <a:lnSpc>
                <a:spcPct val="80000"/>
              </a:lnSpc>
              <a:spcBef>
                <a:spcPct val="0"/>
              </a:spcBef>
            </a:pPr>
            <a:endParaRPr lang="en-CA" altLang="en-US" dirty="0" smtClean="0">
              <a:solidFill>
                <a:srgbClr val="000000"/>
              </a:solidFill>
            </a:endParaRPr>
          </a:p>
          <a:p>
            <a:pPr eaLnBrk="1" hangingPunct="1">
              <a:lnSpc>
                <a:spcPct val="80000"/>
              </a:lnSpc>
              <a:spcBef>
                <a:spcPct val="0"/>
              </a:spcBef>
            </a:pPr>
            <a:r>
              <a:rPr lang="en-CA" altLang="en-US" dirty="0" smtClean="0">
                <a:solidFill>
                  <a:srgbClr val="000000"/>
                </a:solidFill>
              </a:rPr>
              <a:t>Visit </a:t>
            </a:r>
            <a:r>
              <a:rPr lang="en-US" altLang="en-US" dirty="0">
                <a:solidFill>
                  <a:srgbClr val="000000"/>
                </a:solidFill>
                <a:hlinkClick r:id="rId3"/>
              </a:rPr>
              <a:t>http://www.fhi360.org/resource/stakeholder-engagement-toolkit-hiv-prevention-trials </a:t>
            </a:r>
            <a:endParaRPr lang="en-US" altLang="en-US" dirty="0" smtClean="0">
              <a:solidFill>
                <a:srgbClr val="000000"/>
              </a:solidFill>
            </a:endParaRPr>
          </a:p>
          <a:p>
            <a:pPr marL="175616" indent="-175616" eaLnBrk="1" hangingPunct="1">
              <a:lnSpc>
                <a:spcPct val="80000"/>
              </a:lnSpc>
              <a:spcBef>
                <a:spcPct val="0"/>
              </a:spcBef>
              <a:buFont typeface="Arial" panose="020B0604020202020204" pitchFamily="34" charset="0"/>
              <a:buChar char="•"/>
            </a:pPr>
            <a:r>
              <a:rPr lang="en-CA" altLang="en-US" dirty="0" smtClean="0">
                <a:solidFill>
                  <a:srgbClr val="000000"/>
                </a:solidFill>
              </a:rPr>
              <a:t>To download a PDF of the </a:t>
            </a:r>
            <a:r>
              <a:rPr lang="en-CA" altLang="en-US" i="1" dirty="0" smtClean="0">
                <a:solidFill>
                  <a:srgbClr val="000000"/>
                </a:solidFill>
              </a:rPr>
              <a:t>Toolkit</a:t>
            </a:r>
            <a:r>
              <a:rPr lang="en-CA" altLang="en-US" dirty="0" smtClean="0">
                <a:solidFill>
                  <a:srgbClr val="000000"/>
                </a:solidFill>
              </a:rPr>
              <a:t> and other stakeholder engagement resources </a:t>
            </a:r>
          </a:p>
          <a:p>
            <a:pPr marL="175616" indent="-175616" eaLnBrk="1" hangingPunct="1">
              <a:lnSpc>
                <a:spcPct val="80000"/>
              </a:lnSpc>
              <a:spcBef>
                <a:spcPct val="0"/>
              </a:spcBef>
              <a:buFont typeface="Arial" panose="020B0604020202020204" pitchFamily="34" charset="0"/>
              <a:buChar char="•"/>
            </a:pPr>
            <a:r>
              <a:rPr lang="en-CA" altLang="en-US" dirty="0" smtClean="0">
                <a:solidFill>
                  <a:srgbClr val="000000"/>
                </a:solidFill>
              </a:rPr>
              <a:t>To access the </a:t>
            </a:r>
            <a:r>
              <a:rPr lang="en-CA" altLang="en-US" i="1" dirty="0" smtClean="0">
                <a:solidFill>
                  <a:srgbClr val="000000"/>
                </a:solidFill>
              </a:rPr>
              <a:t>Toolkit Quick Guide—</a:t>
            </a:r>
            <a:r>
              <a:rPr lang="en-CA" altLang="en-US" dirty="0" smtClean="0">
                <a:solidFill>
                  <a:srgbClr val="000000"/>
                </a:solidFill>
              </a:rPr>
              <a:t>an electronic reference guide (be prepared to</a:t>
            </a:r>
            <a:r>
              <a:rPr lang="en-US" sz="1200" kern="1200" dirty="0" smtClean="0">
                <a:solidFill>
                  <a:schemeClr val="tx1"/>
                </a:solidFill>
                <a:effectLst/>
                <a:latin typeface="+mn-lt"/>
                <a:ea typeface="ＭＳ Ｐゴシック" charset="-128"/>
                <a:cs typeface="ＭＳ Ｐゴシック" charset="-128"/>
              </a:rPr>
              <a:t> display the </a:t>
            </a:r>
            <a:r>
              <a:rPr lang="en-US" sz="1200" i="1" kern="1200" dirty="0" smtClean="0">
                <a:solidFill>
                  <a:schemeClr val="tx1"/>
                </a:solidFill>
                <a:effectLst/>
                <a:latin typeface="+mn-lt"/>
                <a:ea typeface="ＭＳ Ｐゴシック" charset="-128"/>
                <a:cs typeface="ＭＳ Ｐゴシック" charset="-128"/>
              </a:rPr>
              <a:t>Quick Guide </a:t>
            </a:r>
            <a:r>
              <a:rPr lang="en-US" sz="1200" kern="1200" dirty="0" smtClean="0">
                <a:solidFill>
                  <a:schemeClr val="tx1"/>
                </a:solidFill>
                <a:effectLst/>
                <a:latin typeface="+mn-lt"/>
                <a:ea typeface="ＭＳ Ｐゴシック" charset="-128"/>
                <a:cs typeface="ＭＳ Ｐゴシック" charset="-128"/>
              </a:rPr>
              <a:t>from the CD or the website;</a:t>
            </a:r>
            <a:r>
              <a:rPr lang="en-US" sz="1200" kern="1200" baseline="0" dirty="0" smtClean="0">
                <a:solidFill>
                  <a:schemeClr val="tx1"/>
                </a:solidFill>
                <a:effectLst/>
                <a:latin typeface="+mn-lt"/>
                <a:ea typeface="ＭＳ Ｐゴシック" charset="-128"/>
                <a:cs typeface="ＭＳ Ｐゴシック" charset="-128"/>
              </a:rPr>
              <a:t> see slides 2, 9, 22, 43)</a:t>
            </a:r>
            <a:r>
              <a:rPr lang="en-CA" altLang="en-US" dirty="0" smtClean="0">
                <a:solidFill>
                  <a:srgbClr val="000000"/>
                </a:solidFill>
              </a:rPr>
              <a:t>   </a:t>
            </a:r>
          </a:p>
          <a:p>
            <a:pPr marL="175616" indent="-175616" eaLnBrk="1" hangingPunct="1">
              <a:lnSpc>
                <a:spcPct val="80000"/>
              </a:lnSpc>
              <a:spcBef>
                <a:spcPct val="0"/>
              </a:spcBef>
              <a:buFont typeface="Arial" panose="020B0604020202020204" pitchFamily="34" charset="0"/>
              <a:buChar char="•"/>
            </a:pPr>
            <a:r>
              <a:rPr lang="en-CA" altLang="en-US" dirty="0" smtClean="0">
                <a:solidFill>
                  <a:srgbClr val="000000"/>
                </a:solidFill>
              </a:rPr>
              <a:t>To request printed copies of the </a:t>
            </a:r>
            <a:r>
              <a:rPr lang="en-CA" altLang="en-US" i="1" dirty="0" smtClean="0">
                <a:solidFill>
                  <a:srgbClr val="000000"/>
                </a:solidFill>
              </a:rPr>
              <a:t>Toolkit </a:t>
            </a:r>
            <a:r>
              <a:rPr lang="en-CA" altLang="en-US" dirty="0" smtClean="0">
                <a:solidFill>
                  <a:srgbClr val="000000"/>
                </a:solidFill>
              </a:rPr>
              <a:t>and a CD containing the </a:t>
            </a:r>
            <a:r>
              <a:rPr lang="en-CA" altLang="en-US" i="1" dirty="0" smtClean="0">
                <a:solidFill>
                  <a:srgbClr val="000000"/>
                </a:solidFill>
              </a:rPr>
              <a:t>Toolkit Quick Guide </a:t>
            </a:r>
            <a:r>
              <a:rPr lang="en-CA" altLang="en-US" dirty="0" smtClean="0">
                <a:solidFill>
                  <a:srgbClr val="000000"/>
                </a:solidFill>
              </a:rPr>
              <a:t>and other stakeholder engagement </a:t>
            </a:r>
            <a:r>
              <a:rPr lang="en-CA" altLang="en-US" dirty="0" smtClean="0"/>
              <a:t>resources (limited copies available)</a:t>
            </a:r>
          </a:p>
          <a:p>
            <a:pPr eaLnBrk="1" hangingPunct="1">
              <a:lnSpc>
                <a:spcPct val="80000"/>
              </a:lnSpc>
              <a:spcBef>
                <a:spcPct val="0"/>
              </a:spcBef>
            </a:pPr>
            <a:endParaRPr lang="en-CA" altLang="en-US" dirty="0" smtClean="0">
              <a:solidFill>
                <a:srgbClr val="000000"/>
              </a:solidFill>
            </a:endParaRPr>
          </a:p>
          <a:p>
            <a:pPr eaLnBrk="1" hangingPunct="1">
              <a:lnSpc>
                <a:spcPct val="80000"/>
              </a:lnSpc>
              <a:spcBef>
                <a:spcPct val="0"/>
              </a:spcBef>
            </a:pPr>
            <a:r>
              <a:rPr lang="en-CA" altLang="en-US" dirty="0" smtClean="0">
                <a:solidFill>
                  <a:srgbClr val="000000"/>
                </a:solidFill>
              </a:rPr>
              <a:t>From start to </a:t>
            </a:r>
            <a:r>
              <a:rPr lang="en-CA" altLang="en-US" dirty="0" smtClean="0"/>
              <a:t>finish, this presentation should take approximately 30 to 45 minutes on average to read or present. If the scavenger hunt and discussion questions are used, allow 50 to 60 minutes.   </a:t>
            </a:r>
          </a:p>
          <a:p>
            <a:pPr eaLnBrk="1" hangingPunct="1">
              <a:lnSpc>
                <a:spcPct val="80000"/>
              </a:lnSpc>
              <a:spcBef>
                <a:spcPct val="0"/>
              </a:spcBef>
            </a:pPr>
            <a:endParaRPr lang="en-CA" altLang="en-US" dirty="0" smtClean="0"/>
          </a:p>
          <a:p>
            <a:pPr eaLnBrk="1" hangingPunct="1">
              <a:lnSpc>
                <a:spcPct val="80000"/>
              </a:lnSpc>
              <a:spcBef>
                <a:spcPct val="0"/>
              </a:spcBef>
            </a:pPr>
            <a:r>
              <a:rPr lang="en-CA" altLang="en-US" dirty="0" smtClean="0"/>
              <a:t>FHI 360</a:t>
            </a:r>
          </a:p>
          <a:p>
            <a:pPr eaLnBrk="1" hangingPunct="1">
              <a:lnSpc>
                <a:spcPct val="80000"/>
              </a:lnSpc>
              <a:spcBef>
                <a:spcPct val="0"/>
              </a:spcBef>
            </a:pPr>
            <a:r>
              <a:rPr lang="en-CA" altLang="en-US" dirty="0" smtClean="0"/>
              <a:t>T: 1-919-544-7040</a:t>
            </a:r>
          </a:p>
          <a:p>
            <a:pPr eaLnBrk="1" hangingPunct="1">
              <a:lnSpc>
                <a:spcPct val="80000"/>
              </a:lnSpc>
              <a:spcBef>
                <a:spcPct val="0"/>
              </a:spcBef>
            </a:pPr>
            <a:r>
              <a:rPr lang="en-CA" altLang="en-US" dirty="0" smtClean="0">
                <a:hlinkClick r:id="rId4"/>
              </a:rPr>
              <a:t>www.fhi360.org</a:t>
            </a:r>
            <a:r>
              <a:rPr lang="en-CA" altLang="en-US" dirty="0" smtClean="0"/>
              <a:t> </a:t>
            </a:r>
          </a:p>
          <a:p>
            <a:pPr eaLnBrk="1" hangingPunct="1">
              <a:lnSpc>
                <a:spcPct val="80000"/>
              </a:lnSpc>
              <a:spcBef>
                <a:spcPct val="0"/>
              </a:spcBef>
            </a:pPr>
            <a:endParaRPr lang="en-CA" altLang="en-US" dirty="0">
              <a:solidFill>
                <a:schemeClr val="accent2"/>
              </a:solidFill>
            </a:endParaRPr>
          </a:p>
          <a:p>
            <a:pPr eaLnBrk="1" hangingPunct="1">
              <a:lnSpc>
                <a:spcPct val="80000"/>
              </a:lnSpc>
              <a:spcBef>
                <a:spcPct val="0"/>
              </a:spcBef>
            </a:pPr>
            <a:endParaRPr lang="en-CA" alt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152650F-647F-4DA4-9D18-3EE6630AF410}" type="slidenum">
              <a:rPr lang="en-US" altLang="en-US">
                <a:latin typeface="Arial" charset="0"/>
              </a:rPr>
              <a:pPr>
                <a:spcBef>
                  <a:spcPct val="0"/>
                </a:spcBef>
              </a:pPr>
              <a:t>1</a:t>
            </a:fld>
            <a:endParaRPr lang="en-US" altLang="en-US" dirty="0">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3082536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solidFill>
                  <a:srgbClr val="000000"/>
                </a:solidFill>
              </a:rPr>
              <a:t>Step 1—</a:t>
            </a:r>
            <a:r>
              <a:rPr lang="en-US" altLang="en-US" i="1" smtClean="0">
                <a:solidFill>
                  <a:srgbClr val="000000"/>
                </a:solidFill>
              </a:rPr>
              <a:t>Plan and Budget for Stakeholder Engagement</a:t>
            </a:r>
            <a:r>
              <a:rPr lang="en-US" altLang="en-US" smtClean="0">
                <a:solidFill>
                  <a:srgbClr val="000000"/>
                </a:solidFill>
              </a:rPr>
              <a:t>—is all about preparation and ensuring you have the necessary resources and capacity to engage stakeholders and sustain the relationships you will develop as you move forward through the stakeholder engagement process. </a:t>
            </a:r>
          </a:p>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2E4B530-365B-4808-B497-86C90DEDA505}" type="slidenum">
              <a:rPr lang="en-US" altLang="en-US">
                <a:latin typeface="Arial" charset="0"/>
              </a:rPr>
              <a:pPr>
                <a:spcBef>
                  <a:spcPct val="0"/>
                </a:spcBef>
              </a:pPr>
              <a:t>10</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3033482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ea typeface="ＭＳ Ｐゴシック" panose="020B0600070205080204" pitchFamily="34" charset="-128"/>
              </a:rPr>
              <a:t>Going about planning and budgeting in a systematic way will make it easier for your team to know what it expected of them and identify their strengths and weaknesses. It will also help them to measure, assess, maintain, and monitor the progress of their stakeholder engagement activities. </a:t>
            </a:r>
          </a:p>
          <a:p>
            <a:pPr eaLnBrk="1" hangingPunct="1">
              <a:spcBef>
                <a:spcPct val="0"/>
              </a:spcBef>
              <a:defRPr/>
            </a:pPr>
            <a:endParaRPr lang="en-US" dirty="0" smtClean="0">
              <a:ea typeface="ＭＳ Ｐゴシック" panose="020B0600070205080204" pitchFamily="34" charset="-128"/>
            </a:endParaRPr>
          </a:p>
          <a:p>
            <a:pPr eaLnBrk="1" hangingPunct="1">
              <a:spcBef>
                <a:spcPct val="0"/>
              </a:spcBef>
              <a:defRPr/>
            </a:pPr>
            <a:r>
              <a:rPr lang="en-US" dirty="0" smtClean="0">
                <a:ea typeface="ＭＳ Ｐゴシック" panose="020B0600070205080204" pitchFamily="34" charset="-128"/>
              </a:rPr>
              <a:t>Organizationally, this kind of pre-planning will ensure there is a supportive organizational structure in place (including a budget) and that your team is set up for success and can meet their stakeholder engagement commitments. </a:t>
            </a:r>
          </a:p>
          <a:p>
            <a:pPr eaLnBrk="1" hangingPunct="1">
              <a:spcBef>
                <a:spcPct val="0"/>
              </a:spcBef>
              <a:defRPr/>
            </a:pPr>
            <a:endParaRPr lang="en-GB" b="1" i="1" spc="-31" dirty="0">
              <a:solidFill>
                <a:srgbClr val="FF0000"/>
              </a:solidFill>
              <a:ea typeface="ＭＳ Ｐゴシック" panose="020B0600070205080204" pitchFamily="34" charset="-128"/>
            </a:endParaRPr>
          </a:p>
          <a:p>
            <a:pPr eaLnBrk="1" hangingPunct="1">
              <a:spcBef>
                <a:spcPct val="0"/>
              </a:spcBef>
              <a:defRPr/>
            </a:pPr>
            <a:r>
              <a:rPr lang="en-GB" b="1" i="1" spc="-31" dirty="0">
                <a:solidFill>
                  <a:srgbClr val="FF0000"/>
                </a:solidFill>
                <a:ea typeface="ＭＳ Ｐゴシック" panose="020B0600070205080204" pitchFamily="34" charset="-128"/>
              </a:rPr>
              <a:t>Discussion question: What is the benefit of making plans to measure, assess, and monitor the progress of your stakeholder engagement activities? </a:t>
            </a:r>
            <a:endParaRPr lang="en-US" dirty="0" smtClean="0">
              <a:ea typeface="ＭＳ Ｐゴシック" panose="020B0600070205080204" pitchFamily="34" charset="-128"/>
            </a:endParaRPr>
          </a:p>
          <a:p>
            <a:pPr eaLnBrk="1" hangingPunct="1">
              <a:spcBef>
                <a:spcPct val="0"/>
              </a:spcBef>
              <a:defRPr/>
            </a:pPr>
            <a:r>
              <a:rPr lang="en-US" dirty="0" smtClean="0">
                <a:solidFill>
                  <a:srgbClr val="000000"/>
                </a:solidFill>
                <a:ea typeface="ＭＳ Ｐゴシック" panose="020B0600070205080204" pitchFamily="34" charset="-128"/>
              </a:rPr>
              <a:t>____</a:t>
            </a:r>
          </a:p>
          <a:p>
            <a:pPr eaLnBrk="1" hangingPunct="1">
              <a:spcBef>
                <a:spcPct val="0"/>
              </a:spcBef>
              <a:defRPr/>
            </a:pPr>
            <a:r>
              <a:rPr lang="en-US" dirty="0" smtClean="0">
                <a:solidFill>
                  <a:srgbClr val="000000"/>
                </a:solidFill>
                <a:ea typeface="ＭＳ Ｐゴシック" panose="020B0600070205080204" pitchFamily="34" charset="-128"/>
              </a:rPr>
              <a:t>Note to presenters: Please take the time to lead your audience through the list outlined on the slide. </a:t>
            </a:r>
          </a:p>
          <a:p>
            <a:pPr eaLnBrk="1" hangingPunct="1">
              <a:spcBef>
                <a:spcPct val="0"/>
              </a:spcBef>
              <a:defRPr/>
            </a:pPr>
            <a:endParaRPr lang="en-US" dirty="0" smtClean="0">
              <a:ea typeface="ＭＳ Ｐゴシック" panose="020B0600070205080204"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C8CD977-92BD-4CCA-84CA-A6ADC1C5F42E}" type="slidenum">
              <a:rPr lang="en-US" altLang="en-US">
                <a:latin typeface="Arial" charset="0"/>
              </a:rPr>
              <a:pPr>
                <a:spcBef>
                  <a:spcPct val="0"/>
                </a:spcBef>
              </a:pPr>
              <a:t>11</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1271159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solidFill>
                  <a:srgbClr val="000000"/>
                </a:solidFill>
                <a:ea typeface="ＭＳ Ｐゴシック" panose="020B0600070205080204" pitchFamily="34" charset="-128"/>
              </a:rPr>
              <a:t>These are the goals and tasks for Step 1. As you can see, they focus on ensuring your team has the capacity and resources to put a stakeholder engagement plan into </a:t>
            </a:r>
            <a:r>
              <a:rPr lang="en-US" dirty="0" smtClean="0">
                <a:ea typeface="ＭＳ Ｐゴシック" panose="020B0600070205080204" pitchFamily="34" charset="-128"/>
              </a:rPr>
              <a:t>action. You will identify the steps of stakeholder engagement that will be most useful to your team, develop a baseline, determine your budget and, finally, develop your staff’s capacity. </a:t>
            </a:r>
          </a:p>
          <a:p>
            <a:pPr eaLnBrk="1" hangingPunct="1">
              <a:spcBef>
                <a:spcPct val="0"/>
              </a:spcBef>
              <a:defRPr/>
            </a:pPr>
            <a:endParaRPr lang="en-US" dirty="0" smtClean="0">
              <a:ea typeface="ＭＳ Ｐゴシック" panose="020B0600070205080204" pitchFamily="34" charset="-128"/>
            </a:endParaRPr>
          </a:p>
          <a:p>
            <a:pPr eaLnBrk="1" hangingPunct="1">
              <a:spcBef>
                <a:spcPct val="0"/>
              </a:spcBef>
              <a:defRPr/>
            </a:pPr>
            <a:r>
              <a:rPr lang="en-US" dirty="0" smtClean="0">
                <a:ea typeface="ＭＳ Ｐゴシック" panose="020B0600070205080204" pitchFamily="34" charset="-128"/>
              </a:rPr>
              <a:t>The task list provides practical direction on </a:t>
            </a:r>
            <a:r>
              <a:rPr lang="en-US" i="1" dirty="0" smtClean="0">
                <a:ea typeface="ＭＳ Ｐゴシック" panose="020B0600070205080204" pitchFamily="34" charset="-128"/>
              </a:rPr>
              <a:t>how</a:t>
            </a:r>
            <a:r>
              <a:rPr lang="en-US" dirty="0" smtClean="0">
                <a:ea typeface="ＭＳ Ｐゴシック" panose="020B0600070205080204" pitchFamily="34" charset="-128"/>
              </a:rPr>
              <a:t> to accomplish these ends. </a:t>
            </a:r>
            <a:r>
              <a:rPr lang="en-US" dirty="0" smtClean="0">
                <a:solidFill>
                  <a:srgbClr val="000000"/>
                </a:solidFill>
                <a:ea typeface="ＭＳ Ｐゴシック" panose="020B0600070205080204" pitchFamily="34" charset="-128"/>
              </a:rPr>
              <a:t>Notice how the seven tasks listed on the right are directly related to achieving the four goals listed on the left. </a:t>
            </a:r>
          </a:p>
          <a:p>
            <a:pPr eaLnBrk="1" hangingPunct="1">
              <a:spcBef>
                <a:spcPct val="0"/>
              </a:spcBef>
              <a:defRPr/>
            </a:pPr>
            <a:endParaRPr lang="en-GB" b="1" i="1" spc="-31" dirty="0">
              <a:solidFill>
                <a:srgbClr val="FF0000"/>
              </a:solidFill>
              <a:ea typeface="ＭＳ Ｐゴシック" panose="020B0600070205080204" pitchFamily="34" charset="-128"/>
            </a:endParaRPr>
          </a:p>
          <a:p>
            <a:pPr eaLnBrk="1" hangingPunct="1">
              <a:spcBef>
                <a:spcPct val="0"/>
              </a:spcBef>
              <a:defRPr/>
            </a:pPr>
            <a:r>
              <a:rPr lang="en-GB" b="1" i="1" spc="-31" dirty="0">
                <a:solidFill>
                  <a:srgbClr val="FF0000"/>
                </a:solidFill>
                <a:ea typeface="ＭＳ Ｐゴシック" panose="020B0600070205080204" pitchFamily="34" charset="-128"/>
              </a:rPr>
              <a:t>Discussion question: Why is it important to develop job descriptions for staff who will be conducting stakeholder engagement activities?</a:t>
            </a:r>
            <a:endParaRPr lang="en-US" dirty="0" smtClean="0">
              <a:ea typeface="ＭＳ Ｐゴシック" panose="020B0600070205080204" pitchFamily="34"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CE5B375-5847-434C-806E-EC635A86F270}" type="slidenum">
              <a:rPr lang="en-US" altLang="en-US">
                <a:latin typeface="Arial" charset="0"/>
              </a:rPr>
              <a:pPr>
                <a:spcBef>
                  <a:spcPct val="0"/>
                </a:spcBef>
              </a:pPr>
              <a:t>12</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1942669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704533" y="4439166"/>
            <a:ext cx="5549825" cy="420552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r>
              <a:rPr lang="en-US" dirty="0" smtClean="0">
                <a:solidFill>
                  <a:srgbClr val="000000"/>
                </a:solidFill>
                <a:ea typeface="ＭＳ Ｐゴシック" panose="020B0600070205080204" pitchFamily="34" charset="-128"/>
              </a:rPr>
              <a:t>The Toolkit also provides a series of hands-on tools to help you carry out these tasks and achieve each of the corresponding goals. In addition to the tools shown here that are designed to guide you through developing a budget (</a:t>
            </a:r>
            <a:r>
              <a:rPr lang="en-US" b="1" dirty="0" smtClean="0">
                <a:solidFill>
                  <a:srgbClr val="FF0000"/>
                </a:solidFill>
                <a:ea typeface="ＭＳ Ｐゴシック" panose="020B0600070205080204" pitchFamily="34" charset="-128"/>
              </a:rPr>
              <a:t>see Tool 1C, page 113</a:t>
            </a:r>
            <a:r>
              <a:rPr lang="en-US" dirty="0" smtClean="0">
                <a:solidFill>
                  <a:srgbClr val="000000"/>
                </a:solidFill>
                <a:ea typeface="ＭＳ Ｐゴシック" panose="020B0600070205080204" pitchFamily="34" charset="-128"/>
              </a:rPr>
              <a:t>) and a work plan for stakeholder engagement (</a:t>
            </a:r>
            <a:r>
              <a:rPr lang="en-US" b="1" dirty="0" smtClean="0">
                <a:solidFill>
                  <a:srgbClr val="FF0000"/>
                </a:solidFill>
                <a:ea typeface="ＭＳ Ｐゴシック" panose="020B0600070205080204" pitchFamily="34" charset="-128"/>
              </a:rPr>
              <a:t>see Tool 1G, page 121</a:t>
            </a:r>
            <a:r>
              <a:rPr lang="en-US" dirty="0" smtClean="0">
                <a:solidFill>
                  <a:srgbClr val="000000"/>
                </a:solidFill>
                <a:ea typeface="ＭＳ Ｐゴシック" panose="020B0600070205080204" pitchFamily="34" charset="-128"/>
              </a:rPr>
              <a:t>), the tools listed in the appendix for Step 1 (</a:t>
            </a:r>
            <a:r>
              <a:rPr lang="en-US" b="1" dirty="0" smtClean="0">
                <a:solidFill>
                  <a:srgbClr val="FF0000"/>
                </a:solidFill>
                <a:ea typeface="ＭＳ Ｐゴシック" panose="020B0600070205080204" pitchFamily="34" charset="-128"/>
              </a:rPr>
              <a:t>see page 107</a:t>
            </a:r>
            <a:r>
              <a:rPr lang="en-US" dirty="0" smtClean="0">
                <a:solidFill>
                  <a:srgbClr val="000000"/>
                </a:solidFill>
                <a:ea typeface="ＭＳ Ｐゴシック" panose="020B0600070205080204" pitchFamily="34" charset="-128"/>
              </a:rPr>
              <a:t>) will help you: </a:t>
            </a:r>
          </a:p>
          <a:p>
            <a:pPr eaLnBrk="1" hangingPunct="1">
              <a:spcBef>
                <a:spcPct val="0"/>
              </a:spcBef>
              <a:defRPr/>
            </a:pPr>
            <a:endParaRPr lang="en-US" dirty="0" smtClean="0">
              <a:solidFill>
                <a:srgbClr val="000000"/>
              </a:solidFill>
              <a:ea typeface="ＭＳ Ｐゴシック" panose="020B0600070205080204" pitchFamily="34" charset="-128"/>
            </a:endParaRPr>
          </a:p>
          <a:p>
            <a:pPr marL="175616" indent="-175616" eaLnBrk="1" hangingPunct="1">
              <a:spcBef>
                <a:spcPct val="0"/>
              </a:spcBef>
              <a:buFont typeface="Arial" panose="020B0604020202020204" pitchFamily="34" charset="0"/>
              <a:buChar char="•"/>
              <a:defRPr/>
            </a:pPr>
            <a:r>
              <a:rPr lang="en-US" dirty="0" smtClean="0">
                <a:solidFill>
                  <a:srgbClr val="000000"/>
                </a:solidFill>
                <a:ea typeface="ＭＳ Ｐゴシック" panose="020B0600070205080204" pitchFamily="34" charset="-128"/>
              </a:rPr>
              <a:t>Conduct an organizational self-assessment;</a:t>
            </a:r>
          </a:p>
          <a:p>
            <a:pPr marL="175616" indent="-175616" eaLnBrk="1" hangingPunct="1">
              <a:spcBef>
                <a:spcPct val="0"/>
              </a:spcBef>
              <a:buFont typeface="Arial" panose="020B0604020202020204" pitchFamily="34" charset="0"/>
              <a:buChar char="•"/>
              <a:defRPr/>
            </a:pPr>
            <a:r>
              <a:rPr lang="en-US" dirty="0" smtClean="0">
                <a:solidFill>
                  <a:srgbClr val="000000"/>
                </a:solidFill>
                <a:ea typeface="ＭＳ Ｐゴシック" panose="020B0600070205080204" pitchFamily="34" charset="-128"/>
              </a:rPr>
              <a:t>Identify gaps, opportunities and priorities;</a:t>
            </a:r>
          </a:p>
          <a:p>
            <a:pPr marL="175616" indent="-175616" eaLnBrk="1" hangingPunct="1">
              <a:spcBef>
                <a:spcPct val="0"/>
              </a:spcBef>
              <a:buFont typeface="Arial" panose="020B0604020202020204" pitchFamily="34" charset="0"/>
              <a:buChar char="•"/>
              <a:defRPr/>
            </a:pPr>
            <a:r>
              <a:rPr lang="en-US" dirty="0" smtClean="0">
                <a:solidFill>
                  <a:srgbClr val="000000"/>
                </a:solidFill>
                <a:ea typeface="ＭＳ Ｐゴシック" panose="020B0600070205080204" pitchFamily="34" charset="-128"/>
              </a:rPr>
              <a:t>Develop action plans and timelines;</a:t>
            </a:r>
          </a:p>
          <a:p>
            <a:pPr marL="175616" indent="-175616" eaLnBrk="1" hangingPunct="1">
              <a:spcBef>
                <a:spcPct val="0"/>
              </a:spcBef>
              <a:buFont typeface="Arial" panose="020B0604020202020204" pitchFamily="34" charset="0"/>
              <a:buChar char="•"/>
              <a:defRPr/>
            </a:pPr>
            <a:r>
              <a:rPr lang="en-US" dirty="0" smtClean="0">
                <a:solidFill>
                  <a:srgbClr val="000000"/>
                </a:solidFill>
                <a:ea typeface="ＭＳ Ｐゴシック" panose="020B0600070205080204" pitchFamily="34" charset="-128"/>
              </a:rPr>
              <a:t>Plan your stakeholder strategy; and, </a:t>
            </a:r>
          </a:p>
          <a:p>
            <a:pPr marL="175616" indent="-175616" eaLnBrk="1" hangingPunct="1">
              <a:spcBef>
                <a:spcPct val="0"/>
              </a:spcBef>
              <a:buFont typeface="Arial" panose="020B0604020202020204" pitchFamily="34" charset="0"/>
              <a:buChar char="•"/>
              <a:defRPr/>
            </a:pPr>
            <a:r>
              <a:rPr lang="en-US" dirty="0" smtClean="0">
                <a:solidFill>
                  <a:srgbClr val="000000"/>
                </a:solidFill>
                <a:ea typeface="ＭＳ Ｐゴシック" panose="020B0600070205080204" pitchFamily="34" charset="-128"/>
              </a:rPr>
              <a:t>Draft job descriptions. </a:t>
            </a:r>
          </a:p>
          <a:p>
            <a:pPr eaLnBrk="1" hangingPunct="1">
              <a:spcBef>
                <a:spcPct val="0"/>
              </a:spcBef>
              <a:defRPr/>
            </a:pPr>
            <a:endParaRPr lang="en-US" dirty="0" smtClean="0">
              <a:solidFill>
                <a:srgbClr val="000000"/>
              </a:solidFill>
              <a:ea typeface="ＭＳ Ｐゴシック" panose="020B0600070205080204" pitchFamily="34" charset="-128"/>
            </a:endParaRPr>
          </a:p>
          <a:p>
            <a:pPr eaLnBrk="1" hangingPunct="1">
              <a:spcBef>
                <a:spcPct val="0"/>
              </a:spcBef>
              <a:defRPr/>
            </a:pPr>
            <a:r>
              <a:rPr lang="en-US" dirty="0" smtClean="0">
                <a:solidFill>
                  <a:srgbClr val="000000"/>
                </a:solidFill>
                <a:ea typeface="ＭＳ Ｐゴシック" panose="020B0600070205080204" pitchFamily="34" charset="-128"/>
              </a:rPr>
              <a:t>There are also several samples of completed tools (</a:t>
            </a:r>
            <a:r>
              <a:rPr lang="en-US" b="1" dirty="0" smtClean="0">
                <a:solidFill>
                  <a:srgbClr val="FF0000"/>
                </a:solidFill>
                <a:ea typeface="ＭＳ Ｐゴシック" panose="020B0600070205080204" pitchFamily="34" charset="-128"/>
              </a:rPr>
              <a:t>see page 112, for a completed example of Tool 1B</a:t>
            </a:r>
            <a:r>
              <a:rPr lang="en-US" dirty="0" smtClean="0">
                <a:solidFill>
                  <a:srgbClr val="000000"/>
                </a:solidFill>
                <a:ea typeface="ＭＳ Ｐゴシック" panose="020B0600070205080204" pitchFamily="34" charset="-128"/>
              </a:rPr>
              <a:t>) so that you have an idea of what you are attempting to accomplish.  </a:t>
            </a:r>
          </a:p>
          <a:p>
            <a:pPr eaLnBrk="1" hangingPunct="1">
              <a:spcBef>
                <a:spcPct val="0"/>
              </a:spcBef>
              <a:defRPr/>
            </a:pPr>
            <a:r>
              <a:rPr lang="en-US" altLang="en-US" dirty="0" smtClean="0">
                <a:solidFill>
                  <a:srgbClr val="000000"/>
                </a:solidFill>
              </a:rPr>
              <a:t>____</a:t>
            </a:r>
          </a:p>
          <a:p>
            <a:pPr eaLnBrk="1" hangingPunct="1">
              <a:spcBef>
                <a:spcPct val="0"/>
              </a:spcBef>
              <a:defRPr/>
            </a:pPr>
            <a:r>
              <a:rPr lang="en-US" altLang="en-US" dirty="0" smtClean="0">
                <a:solidFill>
                  <a:srgbClr val="000000"/>
                </a:solidFill>
              </a:rPr>
              <a:t>Note</a:t>
            </a:r>
            <a:r>
              <a:rPr lang="en-US" dirty="0" smtClean="0">
                <a:solidFill>
                  <a:srgbClr val="000000"/>
                </a:solidFill>
                <a:ea typeface="ＭＳ Ｐゴシック" panose="020B0600070205080204" pitchFamily="34" charset="-128"/>
              </a:rPr>
              <a:t>: </a:t>
            </a:r>
            <a:r>
              <a:rPr lang="en-US" i="1" dirty="0" smtClean="0">
                <a:solidFill>
                  <a:srgbClr val="000000"/>
                </a:solidFill>
                <a:ea typeface="ＭＳ Ｐゴシック" panose="020B0600070205080204" pitchFamily="34" charset="-128"/>
              </a:rPr>
              <a:t>Tool 1C: Budget for stakeholder engagement </a:t>
            </a:r>
            <a:r>
              <a:rPr lang="en-US" dirty="0" smtClean="0">
                <a:solidFill>
                  <a:srgbClr val="000000"/>
                </a:solidFill>
                <a:ea typeface="ＭＳ Ｐゴシック" panose="020B0600070205080204" pitchFamily="34" charset="-128"/>
              </a:rPr>
              <a:t>and </a:t>
            </a:r>
            <a:r>
              <a:rPr lang="en-US" i="1" dirty="0" smtClean="0">
                <a:solidFill>
                  <a:srgbClr val="000000"/>
                </a:solidFill>
                <a:ea typeface="ＭＳ Ｐゴシック" panose="020B0600070205080204" pitchFamily="34" charset="-128"/>
              </a:rPr>
              <a:t>Tool 1G: Work plan</a:t>
            </a:r>
            <a:r>
              <a:rPr lang="en-US" dirty="0" smtClean="0">
                <a:solidFill>
                  <a:srgbClr val="000000"/>
                </a:solidFill>
                <a:ea typeface="ＭＳ Ｐゴシック" panose="020B0600070205080204" pitchFamily="34" charset="-128"/>
              </a:rPr>
              <a:t> can be found in the Toolkit on pages 113 and 121 respectively. All Step 1 tools can be found in the Step 1 Appendix on pages 107 through 130.</a:t>
            </a:r>
          </a:p>
          <a:p>
            <a:pPr eaLnBrk="1" hangingPunct="1">
              <a:spcBef>
                <a:spcPct val="0"/>
              </a:spcBef>
              <a:defRPr/>
            </a:pPr>
            <a:endParaRPr lang="en-US" dirty="0" smtClean="0">
              <a:ea typeface="ＭＳ Ｐゴシック" panose="020B0600070205080204" pitchFamily="34" charset="-128"/>
            </a:endParaRPr>
          </a:p>
          <a:p>
            <a:pPr>
              <a:defRPr/>
            </a:pPr>
            <a:endParaRPr lang="en-US" dirty="0" smtClean="0">
              <a:ea typeface="ＭＳ Ｐゴシック" panose="020B0600070205080204"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3A8CBDA-4728-47D8-A894-C92DBDFEB9A6}" type="slidenum">
              <a:rPr lang="en-US" altLang="en-US">
                <a:latin typeface="Arial" charset="0"/>
              </a:rPr>
              <a:pPr>
                <a:spcBef>
                  <a:spcPct val="0"/>
                </a:spcBef>
              </a:pPr>
              <a:t>13</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1792053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xfrm>
            <a:off x="704533" y="4439167"/>
            <a:ext cx="5636260" cy="44375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solidFill>
                  <a:srgbClr val="000000"/>
                </a:solidFill>
              </a:rPr>
              <a:t>Each step of the Toolkit also offers practical examples of how the tasks have been applied in real world settings. This case study from Step 1 (</a:t>
            </a:r>
            <a:r>
              <a:rPr lang="en-US" altLang="en-US" b="1" smtClean="0">
                <a:solidFill>
                  <a:srgbClr val="FF0000"/>
                </a:solidFill>
              </a:rPr>
              <a:t>see page 12</a:t>
            </a:r>
            <a:r>
              <a:rPr lang="en-US" altLang="en-US" smtClean="0">
                <a:solidFill>
                  <a:srgbClr val="000000"/>
                </a:solidFill>
              </a:rPr>
              <a:t>) features an example from the FEM-PrEP clinical trial that took place at four sites in Kenya, South Africa and Tanzania. The case describes the stakeholder engagement activities coordinated by a community liaison officer at the site in Bondo, Kenya. It describes the specific actions that the team took to address issues that were identified during meetings with community members—actions which contributed to the broad-based support for the study and an overall decrease in rumors and controversy.</a:t>
            </a:r>
          </a:p>
          <a:p>
            <a:pPr eaLnBrk="1" hangingPunct="1">
              <a:spcBef>
                <a:spcPct val="0"/>
              </a:spcBef>
            </a:pPr>
            <a:endParaRPr lang="en-US" altLang="en-US" smtClean="0">
              <a:solidFill>
                <a:srgbClr val="000000"/>
              </a:solidFill>
            </a:endParaRPr>
          </a:p>
          <a:p>
            <a:pPr eaLnBrk="1" hangingPunct="1">
              <a:spcBef>
                <a:spcPct val="0"/>
              </a:spcBef>
            </a:pPr>
            <a:r>
              <a:rPr lang="en-US" altLang="en-US" smtClean="0">
                <a:solidFill>
                  <a:srgbClr val="000000"/>
                </a:solidFill>
              </a:rPr>
              <a:t>You’ll find similarly helpful case studies throughout the Toolkit. </a:t>
            </a:r>
          </a:p>
          <a:p>
            <a:pPr eaLnBrk="1" hangingPunct="1">
              <a:spcBef>
                <a:spcPct val="0"/>
              </a:spcBef>
            </a:pPr>
            <a:endParaRPr lang="en-US" altLang="en-US" smtClean="0">
              <a:solidFill>
                <a:srgbClr val="000000"/>
              </a:solidFill>
            </a:endParaRPr>
          </a:p>
          <a:p>
            <a:pPr eaLnBrk="1" hangingPunct="1">
              <a:spcBef>
                <a:spcPct val="0"/>
              </a:spcBef>
            </a:pPr>
            <a:r>
              <a:rPr lang="en-CA" altLang="en-US" smtClean="0">
                <a:solidFill>
                  <a:srgbClr val="000000"/>
                </a:solidFill>
              </a:rPr>
              <a:t>Now let’s take a look at the other six steps…</a:t>
            </a:r>
          </a:p>
          <a:p>
            <a:pPr eaLnBrk="1" hangingPunct="1">
              <a:spcBef>
                <a:spcPct val="0"/>
              </a:spcBef>
            </a:pPr>
            <a:endParaRPr lang="en-US" altLang="en-US" smtClean="0">
              <a:solidFill>
                <a:srgbClr val="000000"/>
              </a:solidFill>
            </a:endParaRPr>
          </a:p>
          <a:p>
            <a:pPr eaLnBrk="1" hangingPunct="1">
              <a:spcBef>
                <a:spcPct val="0"/>
              </a:spcBef>
            </a:pPr>
            <a:r>
              <a:rPr lang="en-US" altLang="en-US" sz="1100">
                <a:solidFill>
                  <a:srgbClr val="000000"/>
                </a:solidFill>
              </a:rPr>
              <a:t>____</a:t>
            </a:r>
          </a:p>
          <a:p>
            <a:pPr eaLnBrk="1" hangingPunct="1">
              <a:spcBef>
                <a:spcPct val="0"/>
              </a:spcBef>
            </a:pPr>
            <a:r>
              <a:rPr lang="en-US" altLang="en-US" sz="1100">
                <a:solidFill>
                  <a:srgbClr val="000000"/>
                </a:solidFill>
              </a:rPr>
              <a:t>Note: This case study can be found in the Toolkit on page 12.</a:t>
            </a:r>
          </a:p>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50C27CB-91FF-4291-935F-1CA6417D44EA}" type="slidenum">
              <a:rPr lang="en-US" altLang="en-US">
                <a:latin typeface="Arial" charset="0"/>
              </a:rPr>
              <a:pPr>
                <a:spcBef>
                  <a:spcPct val="0"/>
                </a:spcBef>
              </a:pPr>
              <a:t>14</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3720342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solidFill>
                  <a:srgbClr val="000000"/>
                </a:solidFill>
              </a:rPr>
              <a:t>In Step 1, you established baseline information and developed a work plan and budget. At this point, you should know about your research team’s capacity for stakeholder engagement, your ongoing efforts toward stakeholder engagement, your goals and objectives for stakeholder engagement and any gaps in your plan. </a:t>
            </a:r>
            <a:r>
              <a:rPr lang="en-US" altLang="en-US" dirty="0" smtClean="0"/>
              <a:t>Step 2 begins by summarizing some of the main guiding principles of stakeholder engagement. </a:t>
            </a:r>
            <a:endParaRPr lang="en-US" altLang="en-US" dirty="0" smtClean="0">
              <a:solidFill>
                <a:srgbClr val="000000"/>
              </a:solidFill>
            </a:endParaRPr>
          </a:p>
          <a:p>
            <a:pPr eaLnBrk="1" hangingPunct="1">
              <a:spcBef>
                <a:spcPct val="0"/>
              </a:spcBef>
            </a:pPr>
            <a:endParaRPr lang="en-CA" altLang="en-US"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2ECD4DB-C1E9-4A9D-95D6-67BF8F37BEDD}" type="slidenum">
              <a:rPr lang="en-US" altLang="en-US">
                <a:latin typeface="Arial" charset="0"/>
              </a:rPr>
              <a:pPr>
                <a:spcBef>
                  <a:spcPct val="0"/>
                </a:spcBef>
              </a:pPr>
              <a:t>15</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3921254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Specifically, this step helps research teams to:</a:t>
            </a:r>
          </a:p>
          <a:p>
            <a:pPr marL="175616" indent="-175616" eaLnBrk="1" hangingPunct="1">
              <a:spcBef>
                <a:spcPct val="0"/>
              </a:spcBef>
              <a:buFont typeface="Arial" panose="020B0604020202020204" pitchFamily="34" charset="0"/>
              <a:buChar char="•"/>
            </a:pPr>
            <a:endParaRPr lang="en-US" altLang="en-US" dirty="0" smtClean="0"/>
          </a:p>
          <a:p>
            <a:pPr marL="175616" indent="-175616" eaLnBrk="1" hangingPunct="1">
              <a:spcBef>
                <a:spcPct val="0"/>
              </a:spcBef>
              <a:buFont typeface="Arial" panose="020B0604020202020204" pitchFamily="34" charset="0"/>
              <a:buChar char="•"/>
            </a:pPr>
            <a:r>
              <a:rPr lang="en-US" altLang="en-US" dirty="0" smtClean="0"/>
              <a:t>Establish a common understanding of the meaning and value of stakeholder engagement;</a:t>
            </a:r>
          </a:p>
          <a:p>
            <a:pPr marL="175616" indent="-175616" eaLnBrk="1" hangingPunct="1">
              <a:spcBef>
                <a:spcPct val="0"/>
              </a:spcBef>
              <a:buFont typeface="Arial" panose="020B0604020202020204" pitchFamily="34" charset="0"/>
              <a:buChar char="•"/>
            </a:pPr>
            <a:r>
              <a:rPr lang="en-US" altLang="en-US" dirty="0" smtClean="0"/>
              <a:t>Gain consensus on a strategy for stakeholder engagement action;</a:t>
            </a:r>
          </a:p>
          <a:p>
            <a:pPr marL="175616" indent="-175616" eaLnBrk="1" hangingPunct="1">
              <a:spcBef>
                <a:spcPct val="0"/>
              </a:spcBef>
              <a:buFont typeface="Arial" panose="020B0604020202020204" pitchFamily="34" charset="0"/>
              <a:buChar char="•"/>
            </a:pPr>
            <a:r>
              <a:rPr lang="en-US" altLang="en-US" dirty="0" smtClean="0"/>
              <a:t>Consider equitable budgeting issues and plan accordingly; and</a:t>
            </a:r>
          </a:p>
          <a:p>
            <a:pPr marL="175616" indent="-175616" eaLnBrk="1" hangingPunct="1">
              <a:spcBef>
                <a:spcPct val="0"/>
              </a:spcBef>
              <a:buFont typeface="Arial" panose="020B0604020202020204" pitchFamily="34" charset="0"/>
              <a:buChar char="•"/>
            </a:pPr>
            <a:r>
              <a:rPr lang="en-US" altLang="en-US" dirty="0" smtClean="0"/>
              <a:t>Develop more effective engagement plans.</a:t>
            </a:r>
          </a:p>
          <a:p>
            <a:pPr eaLnBrk="1" hangingPunct="1">
              <a:spcBef>
                <a:spcPct val="0"/>
              </a:spcBef>
            </a:pPr>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97E300F-498F-4A7B-B3F8-AEA02B32AB01}" type="slidenum">
              <a:rPr lang="en-US" altLang="en-US">
                <a:latin typeface="Arial" charset="0"/>
              </a:rPr>
              <a:pPr>
                <a:spcBef>
                  <a:spcPct val="0"/>
                </a:spcBef>
              </a:pPr>
              <a:t>16</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3521842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primary goal during Step 2 is to tackle some of the initial gaps—if any—in your team’s commitment to the guiding principles of stakeholder engagement. If members of the research team are not familiar with or do not value stakeholder engagement activities, you may need to sensitize them and gain this commitment before you begin your outreach efforts.</a:t>
            </a:r>
          </a:p>
          <a:p>
            <a:pPr eaLnBrk="1" hangingPunct="1">
              <a:spcBef>
                <a:spcPct val="0"/>
              </a:spcBef>
            </a:pPr>
            <a:endParaRPr lang="en-US" altLang="en-US" smtClean="0"/>
          </a:p>
          <a:p>
            <a:pPr eaLnBrk="1" hangingPunct="1">
              <a:spcBef>
                <a:spcPct val="0"/>
              </a:spcBef>
            </a:pPr>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0668E61-DDEB-4EA8-866E-24B394E8D747}" type="slidenum">
              <a:rPr lang="en-US" altLang="en-US">
                <a:latin typeface="Arial" charset="0"/>
              </a:rPr>
              <a:pPr>
                <a:spcBef>
                  <a:spcPct val="0"/>
                </a:spcBef>
              </a:pPr>
              <a:t>17</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1877646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 addition to the tasks that Step 2 outlines for how to achieve this goal, you’ll also find: </a:t>
            </a:r>
          </a:p>
          <a:p>
            <a:pPr marL="643926" lvl="1" indent="-175616" eaLnBrk="1" hangingPunct="1">
              <a:spcBef>
                <a:spcPct val="0"/>
              </a:spcBef>
              <a:buFont typeface="Arial" panose="020B0604020202020204" pitchFamily="34" charset="0"/>
              <a:buChar char="•"/>
            </a:pPr>
            <a:r>
              <a:rPr lang="en-US" altLang="en-US" dirty="0" smtClean="0"/>
              <a:t>A tool to help you develop an action plan for securing commitments to stakeholder engagement (</a:t>
            </a:r>
            <a:r>
              <a:rPr lang="en-US" altLang="en-US" b="1" dirty="0" smtClean="0">
                <a:solidFill>
                  <a:srgbClr val="FF0000"/>
                </a:solidFill>
              </a:rPr>
              <a:t>see Tool 2A, page 132</a:t>
            </a:r>
            <a:r>
              <a:rPr lang="en-US" altLang="en-US" dirty="0" smtClean="0"/>
              <a:t>); and</a:t>
            </a:r>
          </a:p>
          <a:p>
            <a:pPr marL="643926" lvl="1" indent="-175616" eaLnBrk="1" hangingPunct="1">
              <a:spcBef>
                <a:spcPct val="0"/>
              </a:spcBef>
              <a:buFont typeface="Arial" panose="020B0604020202020204" pitchFamily="34" charset="0"/>
              <a:buChar char="•"/>
            </a:pPr>
            <a:r>
              <a:rPr lang="en-US" altLang="en-US" dirty="0" smtClean="0"/>
              <a:t>A commitment sheet that provides staff with an opportunity to formally </a:t>
            </a:r>
            <a:r>
              <a:rPr lang="en-US" altLang="en-US" dirty="0" smtClean="0">
                <a:solidFill>
                  <a:srgbClr val="000000"/>
                </a:solidFill>
              </a:rPr>
              <a:t>acknowledge their agreement with the plan (</a:t>
            </a:r>
            <a:r>
              <a:rPr lang="en-US" altLang="en-US" b="1" dirty="0" smtClean="0">
                <a:solidFill>
                  <a:srgbClr val="FF0000"/>
                </a:solidFill>
              </a:rPr>
              <a:t>see Tool 2B, page 137</a:t>
            </a:r>
            <a:r>
              <a:rPr lang="en-US" altLang="en-US" dirty="0" smtClean="0">
                <a:solidFill>
                  <a:srgbClr val="000000"/>
                </a:solidFill>
              </a:rPr>
              <a:t>). </a:t>
            </a:r>
          </a:p>
          <a:p>
            <a:pPr lvl="1" eaLnBrk="1" hangingPunct="1">
              <a:spcBef>
                <a:spcPct val="0"/>
              </a:spcBef>
              <a:buFontTx/>
              <a:buChar char="•"/>
            </a:pPr>
            <a:endParaRPr lang="en-US" altLang="en-US" dirty="0" smtClean="0">
              <a:solidFill>
                <a:srgbClr val="000000"/>
              </a:solidFill>
            </a:endParaRPr>
          </a:p>
          <a:p>
            <a:pPr eaLnBrk="1" hangingPunct="1">
              <a:spcBef>
                <a:spcPct val="0"/>
              </a:spcBef>
            </a:pPr>
            <a:r>
              <a:rPr lang="en-US" altLang="en-US" dirty="0" smtClean="0">
                <a:solidFill>
                  <a:srgbClr val="000000"/>
                </a:solidFill>
              </a:rPr>
              <a:t>Tool 2A (shown here) helps you outline specific objectives for orienting your stakeholders to the principles of stakeholder engagement and to think through the most appropriate approaches for sensitizing them to those principles. </a:t>
            </a:r>
            <a:r>
              <a:rPr lang="en-US" altLang="en-US" dirty="0" smtClean="0">
                <a:solidFill>
                  <a:srgbClr val="C00000"/>
                </a:solidFill>
              </a:rPr>
              <a:t/>
            </a:r>
            <a:br>
              <a:rPr lang="en-US" altLang="en-US" dirty="0" smtClean="0">
                <a:solidFill>
                  <a:srgbClr val="C00000"/>
                </a:solidFill>
              </a:rPr>
            </a:br>
            <a:endParaRPr lang="en-US" altLang="en-US" dirty="0" smtClean="0"/>
          </a:p>
          <a:p>
            <a:pPr eaLnBrk="1" hangingPunct="1">
              <a:spcBef>
                <a:spcPct val="0"/>
              </a:spcBef>
            </a:pPr>
            <a:r>
              <a:rPr lang="en-US" altLang="en-US" dirty="0" smtClean="0">
                <a:solidFill>
                  <a:srgbClr val="000000"/>
                </a:solidFill>
              </a:rPr>
              <a:t>____</a:t>
            </a:r>
          </a:p>
          <a:p>
            <a:pPr eaLnBrk="1" hangingPunct="1">
              <a:spcBef>
                <a:spcPct val="0"/>
              </a:spcBef>
            </a:pPr>
            <a:r>
              <a:rPr lang="en-US" altLang="en-US" dirty="0" smtClean="0">
                <a:solidFill>
                  <a:srgbClr val="000000"/>
                </a:solidFill>
              </a:rPr>
              <a:t>Note</a:t>
            </a:r>
            <a:r>
              <a:rPr lang="en-US" altLang="en-US" dirty="0" smtClean="0"/>
              <a:t>: </a:t>
            </a:r>
            <a:r>
              <a:rPr lang="en-US" altLang="en-US" i="1" dirty="0" smtClean="0"/>
              <a:t>Tool 2A: Action planning guide for securing commitment to stakeholder engagement</a:t>
            </a:r>
            <a:r>
              <a:rPr lang="en-US" altLang="en-US" dirty="0" smtClean="0"/>
              <a:t>, can be found in the Toolkit on page 132.</a:t>
            </a:r>
          </a:p>
          <a:p>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BF17AFB-4275-4C3A-BCEB-62EE69D60D43}" type="slidenum">
              <a:rPr lang="en-US" altLang="en-US">
                <a:latin typeface="Arial" charset="0"/>
              </a:rPr>
              <a:pPr>
                <a:spcBef>
                  <a:spcPct val="0"/>
                </a:spcBef>
              </a:pPr>
              <a:t>18</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1196938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ea typeface="ＭＳ Ｐゴシック" panose="020B0600070205080204" pitchFamily="34" charset="-128"/>
              </a:rPr>
              <a:t>Step 2 is based on the guiding principles outlined in two foundational documents:</a:t>
            </a:r>
          </a:p>
          <a:p>
            <a:pPr eaLnBrk="1" hangingPunct="1">
              <a:spcBef>
                <a:spcPct val="0"/>
              </a:spcBef>
              <a:defRPr/>
            </a:pPr>
            <a:endParaRPr lang="en-US" i="1" dirty="0" smtClean="0">
              <a:ea typeface="ＭＳ Ｐゴシック" panose="020B0600070205080204" pitchFamily="34" charset="-128"/>
            </a:endParaRPr>
          </a:p>
          <a:p>
            <a:pPr eaLnBrk="1" hangingPunct="1">
              <a:spcBef>
                <a:spcPct val="0"/>
              </a:spcBef>
              <a:buFontTx/>
              <a:buChar char="•"/>
              <a:defRPr/>
            </a:pPr>
            <a:r>
              <a:rPr lang="en-US" i="1" dirty="0" smtClean="0">
                <a:ea typeface="ＭＳ Ｐゴシック" panose="020B0600070205080204" pitchFamily="34" charset="-128"/>
              </a:rPr>
              <a:t> Good Participatory Practice Guidelines for Biomedical HIV Prevention Trials; </a:t>
            </a:r>
            <a:r>
              <a:rPr lang="en-US" dirty="0" smtClean="0">
                <a:ea typeface="ＭＳ Ｐゴシック" panose="020B0600070205080204" pitchFamily="34" charset="-128"/>
              </a:rPr>
              <a:t>and </a:t>
            </a:r>
            <a:endParaRPr lang="en-US" i="1" dirty="0" smtClean="0">
              <a:ea typeface="ＭＳ Ｐゴシック" panose="020B0600070205080204" pitchFamily="34" charset="-128"/>
            </a:endParaRPr>
          </a:p>
          <a:p>
            <a:pPr eaLnBrk="1" hangingPunct="1">
              <a:spcBef>
                <a:spcPct val="0"/>
              </a:spcBef>
              <a:buFontTx/>
              <a:buChar char="•"/>
              <a:defRPr/>
            </a:pPr>
            <a:r>
              <a:rPr lang="en-US" i="1" dirty="0" smtClean="0">
                <a:ea typeface="ＭＳ Ｐゴシック" panose="020B0600070205080204" pitchFamily="34" charset="-128"/>
              </a:rPr>
              <a:t> Ethical Considerations in Biomedical HIV Prevention Trials. </a:t>
            </a:r>
            <a:endParaRPr lang="en-US" dirty="0" smtClean="0">
              <a:ea typeface="ＭＳ Ｐゴシック" panose="020B0600070205080204" pitchFamily="34" charset="-128"/>
            </a:endParaRPr>
          </a:p>
          <a:p>
            <a:pPr eaLnBrk="1" hangingPunct="1">
              <a:spcBef>
                <a:spcPct val="0"/>
              </a:spcBef>
              <a:defRPr/>
            </a:pPr>
            <a:endParaRPr lang="en-US" dirty="0" smtClean="0">
              <a:ea typeface="ＭＳ Ｐゴシック" panose="020B0600070205080204" pitchFamily="34" charset="-128"/>
            </a:endParaRPr>
          </a:p>
          <a:p>
            <a:pPr eaLnBrk="1" hangingPunct="1">
              <a:spcBef>
                <a:spcPct val="0"/>
              </a:spcBef>
              <a:defRPr/>
            </a:pPr>
            <a:r>
              <a:rPr lang="en-US" dirty="0" smtClean="0">
                <a:ea typeface="ＭＳ Ｐゴシック" panose="020B0600070205080204" pitchFamily="34" charset="-128"/>
              </a:rPr>
              <a:t>The Toolkit provides a brief overview of what these principles entail and examples of how research teams have put them into practice. </a:t>
            </a:r>
          </a:p>
          <a:p>
            <a:pPr lvl="1">
              <a:defRPr/>
            </a:pPr>
            <a:r>
              <a:rPr lang="en-US" i="1" dirty="0" smtClean="0">
                <a:ea typeface="ＭＳ Ｐゴシック" panose="020B0600070205080204" pitchFamily="34" charset="-128"/>
              </a:rPr>
              <a:t>data.unaids.org/pub/.../jc1364_good_participatory_guidelines_en.pdf</a:t>
            </a:r>
            <a:endParaRPr lang="en-US" dirty="0" smtClean="0">
              <a:ea typeface="ＭＳ Ｐゴシック" panose="020B0600070205080204" pitchFamily="34" charset="-128"/>
            </a:endParaRPr>
          </a:p>
          <a:p>
            <a:pPr lvl="1">
              <a:defRPr/>
            </a:pPr>
            <a:r>
              <a:rPr lang="en-US" i="1" dirty="0" smtClean="0">
                <a:ea typeface="ＭＳ Ｐゴシック" panose="020B0600070205080204" pitchFamily="34" charset="-128"/>
              </a:rPr>
              <a:t>data.unaids.org/pub/Report/.../jc1399_ethical_considerations_en.pdf</a:t>
            </a:r>
            <a:endParaRPr lang="en-US" dirty="0" smtClean="0">
              <a:ea typeface="ＭＳ Ｐゴシック" panose="020B0600070205080204" pitchFamily="34" charset="-128"/>
            </a:endParaRPr>
          </a:p>
          <a:p>
            <a:pPr eaLnBrk="1" hangingPunct="1">
              <a:spcBef>
                <a:spcPct val="0"/>
              </a:spcBef>
              <a:defRPr/>
            </a:pPr>
            <a:endParaRPr lang="en-US" dirty="0" smtClean="0">
              <a:ea typeface="ＭＳ Ｐゴシック" panose="020B0600070205080204" pitchFamily="34" charset="-128"/>
            </a:endParaRPr>
          </a:p>
          <a:p>
            <a:pPr eaLnBrk="1" hangingPunct="1">
              <a:spcBef>
                <a:spcPct val="0"/>
              </a:spcBef>
              <a:defRPr/>
            </a:pPr>
            <a:r>
              <a:rPr lang="en-GB" b="1" i="1" spc="-31" dirty="0">
                <a:solidFill>
                  <a:srgbClr val="FF0000"/>
                </a:solidFill>
                <a:ea typeface="ＭＳ Ｐゴシック" panose="020B0600070205080204" pitchFamily="34" charset="-128"/>
              </a:rPr>
              <a:t>Discussion question: </a:t>
            </a:r>
            <a:r>
              <a:rPr lang="en-US" b="1" i="1" spc="-31" dirty="0">
                <a:solidFill>
                  <a:srgbClr val="FF0000"/>
                </a:solidFill>
                <a:ea typeface="ＭＳ Ｐゴシック" panose="020B0600070205080204" pitchFamily="34" charset="-128"/>
              </a:rPr>
              <a:t>Describe how you have used these documents. </a:t>
            </a:r>
            <a:endParaRPr lang="en-US" dirty="0" smtClean="0">
              <a:ea typeface="ＭＳ Ｐゴシック" panose="020B0600070205080204" pitchFamily="34" charset="-128"/>
            </a:endParaRPr>
          </a:p>
          <a:p>
            <a:pPr eaLnBrk="1" hangingPunct="1">
              <a:spcBef>
                <a:spcPct val="0"/>
              </a:spcBef>
              <a:defRPr/>
            </a:pPr>
            <a:endParaRPr lang="en-US" dirty="0" smtClean="0">
              <a:ea typeface="ＭＳ Ｐゴシック" panose="020B0600070205080204" pitchFamily="34" charset="-128"/>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1A2D13B-802C-4543-B5F3-BA4FED827427}" type="slidenum">
              <a:rPr lang="en-US" altLang="en-US">
                <a:latin typeface="Arial" charset="0"/>
              </a:rPr>
              <a:pPr>
                <a:spcBef>
                  <a:spcPct val="0"/>
                </a:spcBef>
              </a:pPr>
              <a:t>19</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357825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Speaker Notes:</a:t>
            </a:r>
          </a:p>
          <a:p>
            <a:pPr eaLnBrk="1" hangingPunct="1">
              <a:spcBef>
                <a:spcPct val="0"/>
              </a:spcBef>
            </a:pPr>
            <a:r>
              <a:rPr lang="en-US" altLang="en-US" dirty="0" smtClean="0"/>
              <a:t>Identifying and engaging stakeholders in the research process is critically important, but in practice it is rarely approached in a systematic and thoughtful way. For that reason in 2012, FHI 360 and AVAC, with support from USAID through the Preventive Technologies Agreement, created the </a:t>
            </a:r>
            <a:r>
              <a:rPr lang="en-US" altLang="en-US" i="1" dirty="0" smtClean="0"/>
              <a:t>Stakeholder Engagement Toolkit for HIV Prevention Trials </a:t>
            </a:r>
            <a:r>
              <a:rPr lang="en-US" altLang="en-US" dirty="0" smtClean="0"/>
              <a:t>to capture a set of best practices and tools that will help research teams facilitate the initial and ongoing process of engaging stakeholders. </a:t>
            </a:r>
          </a:p>
          <a:p>
            <a:pPr eaLnBrk="1" hangingPunct="1">
              <a:spcBef>
                <a:spcPts val="615"/>
              </a:spcBef>
            </a:pPr>
            <a:r>
              <a:rPr lang="en-US" altLang="en-US" dirty="0" smtClean="0"/>
              <a:t>In 2014, based on user demand printed copies of the Toolkit were made available. The Toolkit developers also surveyed Toolkit users to determine how the Toolkit was being used and what might improve its usability. The feedback from survey respondents was used to develop the </a:t>
            </a:r>
            <a:r>
              <a:rPr lang="en-US" altLang="en-US" i="1" dirty="0" smtClean="0"/>
              <a:t>Toolkit Quick Guide </a:t>
            </a:r>
            <a:r>
              <a:rPr lang="en-US" altLang="en-US" dirty="0" smtClean="0"/>
              <a:t>and other E-resources to improve the usability of the Toolkit’s components. These resources are available on CD and on the FHI 360 web site—we will take a look at them shortly.    </a:t>
            </a:r>
          </a:p>
          <a:p>
            <a:pPr eaLnBrk="1" hangingPunct="1">
              <a:spcBef>
                <a:spcPts val="615"/>
              </a:spcBef>
            </a:pPr>
            <a:endParaRPr lang="en-US" altLang="en-US" dirty="0">
              <a:solidFill>
                <a:srgbClr val="00B050"/>
              </a:solidFill>
            </a:endParaRPr>
          </a:p>
          <a:p>
            <a:pPr eaLnBrk="1" hangingPunct="1">
              <a:spcBef>
                <a:spcPct val="0"/>
              </a:spcBef>
            </a:pPr>
            <a:r>
              <a:rPr lang="en-GB" b="1" i="1" spc="-31" dirty="0">
                <a:solidFill>
                  <a:srgbClr val="FF0000"/>
                </a:solidFill>
                <a:ea typeface="ＭＳ Ｐゴシック" panose="020B0600070205080204" pitchFamily="34" charset="-128"/>
              </a:rPr>
              <a:t>Discussion question: </a:t>
            </a:r>
            <a:r>
              <a:rPr lang="en-GB" b="1" i="1" spc="-31" dirty="0" smtClean="0">
                <a:solidFill>
                  <a:srgbClr val="FF0000"/>
                </a:solidFill>
                <a:ea typeface="ＭＳ Ｐゴシック" panose="020B0600070205080204" pitchFamily="34" charset="-128"/>
              </a:rPr>
              <a:t>Does anyone have prior experience using the Toolkit? If so, please s</a:t>
            </a:r>
            <a:r>
              <a:rPr lang="en-US" altLang="en-US" b="1" i="1" dirty="0" smtClean="0">
                <a:solidFill>
                  <a:srgbClr val="FF0000"/>
                </a:solidFill>
              </a:rPr>
              <a:t>hare your experiences with using the resources as we discuss the steps in the Toolkit.</a:t>
            </a:r>
          </a:p>
          <a:p>
            <a:pPr eaLnBrk="1" hangingPunct="1">
              <a:spcBef>
                <a:spcPct val="0"/>
              </a:spcBef>
            </a:pPr>
            <a:endParaRPr lang="en-US" alt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3341E45-B3DA-4771-8E50-963D76C5699C}" type="slidenum">
              <a:rPr lang="en-US" altLang="en-US">
                <a:latin typeface="Arial" charset="0"/>
              </a:rPr>
              <a:pPr>
                <a:spcBef>
                  <a:spcPct val="0"/>
                </a:spcBef>
              </a:pPr>
              <a:t>2</a:t>
            </a:fld>
            <a:endParaRPr lang="en-US" altLang="en-US">
              <a:latin typeface="Arial" charset="0"/>
            </a:endParaRPr>
          </a:p>
        </p:txBody>
      </p:sp>
      <p:sp>
        <p:nvSpPr>
          <p:cNvPr id="6"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1344124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solidFill>
                  <a:srgbClr val="000000"/>
                </a:solidFill>
              </a:rPr>
              <a:t>So let’s review: In Step 1 your team thought about concrete objectives for your work with stakeholders in light of your trial and the broader research agenda. In Step 2, you and your team made a commitment to the principles of stakeholder engagement. Now that you have defined the goals of stakeholder engagement, you are ready to move on to Step 3 and develop a framework for determining whether your efforts are effective and worth the time and resources involved. </a:t>
            </a:r>
          </a:p>
          <a:p>
            <a:pPr eaLnBrk="1" hangingPunct="1">
              <a:spcBef>
                <a:spcPct val="0"/>
              </a:spcBef>
            </a:pPr>
            <a:endParaRPr lang="en-US" altLang="en-US"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B0D5E38-A4A3-40DA-914B-2470EECD867E}" type="slidenum">
              <a:rPr lang="en-US" altLang="en-US">
                <a:latin typeface="Arial" charset="0"/>
              </a:rPr>
              <a:pPr>
                <a:spcBef>
                  <a:spcPct val="0"/>
                </a:spcBef>
              </a:pPr>
              <a:t>20</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1171382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ea typeface="ＭＳ Ｐゴシック" panose="020B0600070205080204" pitchFamily="34" charset="-128"/>
              </a:rPr>
              <a:t>In Step 3 you will develop a monitoring and evaluation (or M&amp;E) system for stakeholder engagement. Designing an effective M&amp;E system is a critical component of any stakeholder engagement plan. It will enable your team to: </a:t>
            </a:r>
          </a:p>
          <a:p>
            <a:pPr marL="643926" lvl="1" indent="-175616" eaLnBrk="1" hangingPunct="1">
              <a:spcBef>
                <a:spcPct val="0"/>
              </a:spcBef>
              <a:buFont typeface="Arial" panose="020B0604020202020204" pitchFamily="34" charset="0"/>
              <a:buChar char="•"/>
              <a:defRPr/>
            </a:pPr>
            <a:r>
              <a:rPr lang="en-US" dirty="0" smtClean="0">
                <a:ea typeface="ＭＳ Ｐゴシック" panose="020B0600070205080204" pitchFamily="34" charset="-128"/>
              </a:rPr>
              <a:t>Define what impact they wish to have; </a:t>
            </a:r>
          </a:p>
          <a:p>
            <a:pPr marL="643926" lvl="1" indent="-175616" eaLnBrk="1" hangingPunct="1">
              <a:spcBef>
                <a:spcPct val="0"/>
              </a:spcBef>
              <a:buFont typeface="Arial" panose="020B0604020202020204" pitchFamily="34" charset="0"/>
              <a:buChar char="•"/>
              <a:defRPr/>
            </a:pPr>
            <a:r>
              <a:rPr lang="en-US" dirty="0" smtClean="0">
                <a:ea typeface="ＭＳ Ｐゴシック" panose="020B0600070205080204" pitchFamily="34" charset="-128"/>
              </a:rPr>
              <a:t>Justify the need and budget for your stakeholder engagement activities; </a:t>
            </a:r>
          </a:p>
          <a:p>
            <a:pPr marL="643926" lvl="1" indent="-175616" eaLnBrk="1" hangingPunct="1">
              <a:spcBef>
                <a:spcPct val="0"/>
              </a:spcBef>
              <a:buFont typeface="Arial" panose="020B0604020202020204" pitchFamily="34" charset="0"/>
              <a:buChar char="•"/>
              <a:defRPr/>
            </a:pPr>
            <a:r>
              <a:rPr lang="en-US" dirty="0" smtClean="0">
                <a:ea typeface="ＭＳ Ｐゴシック" panose="020B0600070205080204" pitchFamily="34" charset="-128"/>
              </a:rPr>
              <a:t>Increase the rigor of your program, including the potential need to change your strategy and action planning.; and </a:t>
            </a:r>
          </a:p>
          <a:p>
            <a:pPr marL="643926" lvl="1" indent="-175616" eaLnBrk="1" hangingPunct="1">
              <a:spcBef>
                <a:spcPct val="0"/>
              </a:spcBef>
              <a:buFont typeface="Arial" panose="020B0604020202020204" pitchFamily="34" charset="0"/>
              <a:buChar char="•"/>
              <a:defRPr/>
            </a:pPr>
            <a:r>
              <a:rPr lang="en-US" dirty="0" smtClean="0">
                <a:ea typeface="ＭＳ Ｐゴシック" panose="020B0600070205080204" pitchFamily="34" charset="-128"/>
              </a:rPr>
              <a:t>Establish your accountability with stakeholders.  </a:t>
            </a:r>
          </a:p>
          <a:p>
            <a:pPr eaLnBrk="1" hangingPunct="1">
              <a:spcBef>
                <a:spcPct val="0"/>
              </a:spcBef>
              <a:defRPr/>
            </a:pPr>
            <a:endParaRPr lang="en-US" dirty="0">
              <a:ea typeface="ＭＳ Ｐゴシック" panose="020B0600070205080204" pitchFamily="34" charset="-128"/>
            </a:endParaRPr>
          </a:p>
          <a:p>
            <a:pPr eaLnBrk="1" hangingPunct="1">
              <a:spcBef>
                <a:spcPct val="0"/>
              </a:spcBef>
              <a:defRPr/>
            </a:pPr>
            <a:r>
              <a:rPr lang="en-GB" b="1" i="1" spc="-31" dirty="0">
                <a:solidFill>
                  <a:srgbClr val="FF0000"/>
                </a:solidFill>
                <a:ea typeface="ＭＳ Ｐゴシック" panose="020B0600070205080204" pitchFamily="34" charset="-128"/>
              </a:rPr>
              <a:t>Discussion question: What are the potential risks of not adapting your stakeholder engagement strategy to address events that occur during the course of the study? </a:t>
            </a:r>
            <a:endParaRPr lang="en-US" dirty="0" smtClean="0">
              <a:ea typeface="ＭＳ Ｐゴシック" panose="020B0600070205080204" pitchFamily="34" charset="-128"/>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5042CB1-CCEB-4895-89CC-CC54F077927E}" type="slidenum">
              <a:rPr lang="en-US" altLang="en-US">
                <a:latin typeface="Arial" charset="0"/>
              </a:rPr>
              <a:pPr>
                <a:spcBef>
                  <a:spcPct val="0"/>
                </a:spcBef>
              </a:pPr>
              <a:t>21</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3486419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ea typeface="ＭＳ Ｐゴシック" panose="020B0600070205080204" pitchFamily="34" charset="-128"/>
              </a:rPr>
              <a:t>As you can see on the left, the goals of Step 3 include defining a set of indicators based on your stated goals, designing and agreeing on your team’s M&amp;E approach, and then implementing your M&amp;E plan.  </a:t>
            </a:r>
          </a:p>
          <a:p>
            <a:pPr eaLnBrk="1" hangingPunct="1">
              <a:spcBef>
                <a:spcPct val="0"/>
              </a:spcBef>
              <a:defRPr/>
            </a:pPr>
            <a:endParaRPr lang="en-US" dirty="0" smtClean="0">
              <a:ea typeface="ＭＳ Ｐゴシック" panose="020B0600070205080204" pitchFamily="34" charset="-128"/>
            </a:endParaRPr>
          </a:p>
          <a:p>
            <a:pPr eaLnBrk="1" hangingPunct="1">
              <a:spcBef>
                <a:spcPct val="0"/>
              </a:spcBef>
              <a:defRPr/>
            </a:pPr>
            <a:r>
              <a:rPr lang="en-US" dirty="0" smtClean="0">
                <a:ea typeface="ＭＳ Ｐゴシック" panose="020B0600070205080204" pitchFamily="34" charset="-128"/>
              </a:rPr>
              <a:t>To help in the development of an effective M&amp;E plan, Step 3 also offers a list of tasks to complete shown here in the right-hand column.</a:t>
            </a:r>
          </a:p>
          <a:p>
            <a:pPr eaLnBrk="1" hangingPunct="1">
              <a:spcBef>
                <a:spcPct val="0"/>
              </a:spcBef>
              <a:defRPr/>
            </a:pPr>
            <a:endParaRPr lang="en-US" dirty="0" smtClean="0">
              <a:ea typeface="ＭＳ Ｐゴシック" panose="020B0600070205080204" pitchFamily="34" charset="-128"/>
            </a:endParaRPr>
          </a:p>
          <a:p>
            <a:pPr eaLnBrk="1" hangingPunct="1">
              <a:spcBef>
                <a:spcPct val="0"/>
              </a:spcBef>
              <a:defRPr/>
            </a:pPr>
            <a:r>
              <a:rPr lang="en-GB" b="1" i="1" spc="-31" dirty="0">
                <a:solidFill>
                  <a:srgbClr val="FF0000"/>
                </a:solidFill>
                <a:ea typeface="ＭＳ Ｐゴシック" panose="020B0600070205080204" pitchFamily="34" charset="-128"/>
              </a:rPr>
              <a:t>The Toolkit Quick Guide includes enhanced instructions for completing tasks in Step 3. Let’s take a look at page 5 of the Quick Guide now. </a:t>
            </a:r>
          </a:p>
          <a:p>
            <a:pPr eaLnBrk="1" hangingPunct="1">
              <a:spcBef>
                <a:spcPct val="0"/>
              </a:spcBef>
              <a:defRPr/>
            </a:pPr>
            <a:endParaRPr lang="en-GB" b="1" i="1" spc="-31" dirty="0">
              <a:solidFill>
                <a:srgbClr val="FF0000"/>
              </a:solidFill>
              <a:ea typeface="ＭＳ Ｐゴシック" panose="020B0600070205080204" pitchFamily="34" charset="-128"/>
            </a:endParaRPr>
          </a:p>
          <a:p>
            <a:pPr eaLnBrk="1" hangingPunct="1">
              <a:spcBef>
                <a:spcPct val="0"/>
              </a:spcBef>
              <a:defRPr/>
            </a:pPr>
            <a:r>
              <a:rPr lang="en-GB" b="1" i="1" spc="-31" dirty="0">
                <a:solidFill>
                  <a:srgbClr val="FF0000"/>
                </a:solidFill>
                <a:ea typeface="ＭＳ Ｐゴシック" panose="020B0600070205080204" pitchFamily="34" charset="-128"/>
              </a:rPr>
              <a:t>AVAC is </a:t>
            </a:r>
            <a:r>
              <a:rPr lang="en-GB" b="1" i="1" spc="-31" dirty="0" smtClean="0">
                <a:solidFill>
                  <a:srgbClr val="FF0000"/>
                </a:solidFill>
                <a:ea typeface="ＭＳ Ｐゴシック" panose="020B0600070205080204" pitchFamily="34" charset="-128"/>
              </a:rPr>
              <a:t>developing </a:t>
            </a:r>
            <a:r>
              <a:rPr lang="en-GB" b="1" i="1" spc="-31" dirty="0">
                <a:solidFill>
                  <a:srgbClr val="FF0000"/>
                </a:solidFill>
                <a:ea typeface="ＭＳ Ｐゴシック" panose="020B0600070205080204" pitchFamily="34" charset="-128"/>
              </a:rPr>
              <a:t>monitoring and evaluation tools for this purpose. Watch the AVAC site for their release </a:t>
            </a:r>
            <a:r>
              <a:rPr lang="en-GB" b="1" i="1" spc="-31" dirty="0" smtClean="0">
                <a:solidFill>
                  <a:srgbClr val="FF0000"/>
                </a:solidFill>
                <a:ea typeface="ＭＳ Ｐゴシック" panose="020B0600070205080204" pitchFamily="34" charset="-128"/>
              </a:rPr>
              <a:t>in late 2014. </a:t>
            </a:r>
            <a:endParaRPr lang="en-GB" b="1" i="1" spc="-31" dirty="0">
              <a:solidFill>
                <a:srgbClr val="FF0000"/>
              </a:solidFill>
              <a:ea typeface="ＭＳ Ｐゴシック" panose="020B0600070205080204" pitchFamily="34" charset="-128"/>
            </a:endParaRPr>
          </a:p>
          <a:p>
            <a:pPr eaLnBrk="1" hangingPunct="1">
              <a:spcBef>
                <a:spcPct val="0"/>
              </a:spcBef>
              <a:defRPr/>
            </a:pPr>
            <a:endParaRPr lang="en-GB" b="1" i="1" spc="-31" dirty="0">
              <a:solidFill>
                <a:srgbClr val="FF0000"/>
              </a:solidFill>
              <a:ea typeface="ＭＳ Ｐゴシック" panose="020B0600070205080204" pitchFamily="34" charset="-128"/>
            </a:endParaRPr>
          </a:p>
          <a:p>
            <a:pPr eaLnBrk="1" hangingPunct="1">
              <a:spcBef>
                <a:spcPct val="0"/>
              </a:spcBef>
              <a:defRPr/>
            </a:pPr>
            <a:r>
              <a:rPr lang="en-GB" b="1" i="1" spc="-31" dirty="0">
                <a:solidFill>
                  <a:srgbClr val="FF0000"/>
                </a:solidFill>
                <a:ea typeface="ＭＳ Ｐゴシック" panose="020B0600070205080204" pitchFamily="34" charset="-128"/>
              </a:rPr>
              <a:t>While we’re here lets take a look at the other pages of enhanced instructions.  </a:t>
            </a:r>
          </a:p>
          <a:p>
            <a:pPr eaLnBrk="1" hangingPunct="1">
              <a:spcBef>
                <a:spcPct val="0"/>
              </a:spcBef>
              <a:defRPr/>
            </a:pPr>
            <a:endParaRPr lang="en-US" dirty="0" smtClean="0">
              <a:ea typeface="ＭＳ Ｐゴシック" panose="020B0600070205080204" pitchFamily="34" charset="-128"/>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F58A5F5-F630-45DF-8EA0-B49B25AB4842}" type="slidenum">
              <a:rPr lang="en-US" altLang="en-US">
                <a:latin typeface="Arial" charset="0"/>
              </a:rPr>
              <a:pPr>
                <a:spcBef>
                  <a:spcPct val="0"/>
                </a:spcBef>
              </a:pPr>
              <a:t>22</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913501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 Step 3 you’ll also find detailed examples of indicators for community and stakeholder </a:t>
            </a:r>
            <a:r>
              <a:rPr lang="en-US" altLang="en-US" dirty="0" smtClean="0">
                <a:solidFill>
                  <a:srgbClr val="000000"/>
                </a:solidFill>
              </a:rPr>
              <a:t>engagement at different levels in the clinical trials process. Tool 3A (</a:t>
            </a:r>
            <a:r>
              <a:rPr lang="en-US" altLang="en-US" b="1" dirty="0" smtClean="0">
                <a:solidFill>
                  <a:srgbClr val="FF0000"/>
                </a:solidFill>
              </a:rPr>
              <a:t>see page 140</a:t>
            </a:r>
            <a:r>
              <a:rPr lang="en-US" altLang="en-US" dirty="0" smtClean="0">
                <a:solidFill>
                  <a:srgbClr val="000000"/>
                </a:solidFill>
              </a:rPr>
              <a:t>) provides you with a list of both process and impact indicators for local, national and global stakeholders. Indicators range in scope from the number of community advisory board meetings held to a description of stakeholder input into the design of global, multisite, large-scale trials. </a:t>
            </a:r>
          </a:p>
          <a:p>
            <a:pPr eaLnBrk="1" hangingPunct="1">
              <a:spcBef>
                <a:spcPct val="0"/>
              </a:spcBef>
            </a:pPr>
            <a:r>
              <a:rPr lang="en-US" altLang="en-US" dirty="0" smtClean="0">
                <a:solidFill>
                  <a:srgbClr val="000000"/>
                </a:solidFill>
              </a:rPr>
              <a:t>____</a:t>
            </a:r>
          </a:p>
          <a:p>
            <a:pPr eaLnBrk="1" hangingPunct="1">
              <a:spcBef>
                <a:spcPct val="0"/>
              </a:spcBef>
            </a:pPr>
            <a:r>
              <a:rPr lang="en-US" altLang="en-US" dirty="0" smtClean="0">
                <a:solidFill>
                  <a:srgbClr val="000000"/>
                </a:solidFill>
              </a:rPr>
              <a:t>Note: The </a:t>
            </a:r>
            <a:r>
              <a:rPr lang="en-US" altLang="en-US" i="1" dirty="0" smtClean="0">
                <a:solidFill>
                  <a:srgbClr val="000000"/>
                </a:solidFill>
              </a:rPr>
              <a:t>Indicator Example </a:t>
            </a:r>
            <a:r>
              <a:rPr lang="en-US" altLang="en-US" dirty="0" smtClean="0">
                <a:solidFill>
                  <a:srgbClr val="000000"/>
                </a:solidFill>
              </a:rPr>
              <a:t>tool can be found in the Toolkit on page 140.</a:t>
            </a:r>
          </a:p>
          <a:p>
            <a:endParaRPr lang="en-US" altLang="en-US"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6CFB762-D384-49D4-B898-B9223652F3B8}" type="slidenum">
              <a:rPr lang="en-US" altLang="en-US">
                <a:latin typeface="Arial" charset="0"/>
              </a:rPr>
              <a:pPr>
                <a:spcBef>
                  <a:spcPct val="0"/>
                </a:spcBef>
              </a:pPr>
              <a:t>23</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3832564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92702" eaLnBrk="1" hangingPunct="1">
              <a:spcBef>
                <a:spcPct val="0"/>
              </a:spcBef>
            </a:pPr>
            <a:r>
              <a:rPr lang="en-US" altLang="en-US" smtClean="0"/>
              <a:t>This figure (</a:t>
            </a:r>
            <a:r>
              <a:rPr lang="en-US" altLang="en-US" b="1" smtClean="0">
                <a:solidFill>
                  <a:srgbClr val="FF0000"/>
                </a:solidFill>
              </a:rPr>
              <a:t>see page 31</a:t>
            </a:r>
            <a:r>
              <a:rPr lang="en-US" altLang="en-US" smtClean="0"/>
              <a:t>) depicts the logic chain of stakeholder engagement, to help you to visualize how the steps of stakeholder engagement fit into a logical framework (sometimes called a “log frame”). Organizing the steps of stakeholder engagement into a log frame can help you develop an effective M&amp;E strategy. </a:t>
            </a:r>
          </a:p>
          <a:p>
            <a:pPr defTabSz="492702" eaLnBrk="1" hangingPunct="1">
              <a:spcBef>
                <a:spcPct val="0"/>
              </a:spcBef>
            </a:pPr>
            <a:endParaRPr lang="en-US" altLang="en-US" smtClean="0"/>
          </a:p>
          <a:p>
            <a:pPr defTabSz="492702" eaLnBrk="1" hangingPunct="1">
              <a:spcBef>
                <a:spcPct val="0"/>
              </a:spcBef>
            </a:pPr>
            <a:r>
              <a:rPr lang="en-US" altLang="en-US" smtClean="0"/>
              <a:t>You will find various tables and graphics throughout the Toolkit, which help to represent some of the more complex content in an organized, visual way.  </a:t>
            </a:r>
          </a:p>
          <a:p>
            <a:pPr defTabSz="492702" eaLnBrk="1" hangingPunct="1">
              <a:spcBef>
                <a:spcPct val="0"/>
              </a:spcBef>
            </a:pPr>
            <a:endParaRPr lang="en-US" altLang="en-US" smtClean="0"/>
          </a:p>
          <a:p>
            <a:pPr defTabSz="492702" eaLnBrk="1" hangingPunct="1">
              <a:spcBef>
                <a:spcPct val="0"/>
              </a:spcBef>
            </a:pPr>
            <a:r>
              <a:rPr lang="en-US" altLang="en-US" smtClean="0">
                <a:solidFill>
                  <a:srgbClr val="000000"/>
                </a:solidFill>
              </a:rPr>
              <a:t>____</a:t>
            </a:r>
          </a:p>
          <a:p>
            <a:pPr defTabSz="492702" eaLnBrk="1" hangingPunct="1">
              <a:spcBef>
                <a:spcPct val="0"/>
              </a:spcBef>
            </a:pPr>
            <a:r>
              <a:rPr lang="en-US" altLang="en-US" smtClean="0">
                <a:solidFill>
                  <a:srgbClr val="000000"/>
                </a:solidFill>
              </a:rPr>
              <a:t>Note: This figure can be found in the Toolkit on page 31.</a:t>
            </a:r>
          </a:p>
          <a:p>
            <a:pPr defTabSz="492702" eaLnBrk="1" hangingPunct="1">
              <a:spcBef>
                <a:spcPct val="0"/>
              </a:spcBef>
            </a:pPr>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2051CD1-166B-4B40-AE36-889C7726788C}" type="slidenum">
              <a:rPr lang="en-US" altLang="en-US">
                <a:latin typeface="Arial" charset="0"/>
              </a:rPr>
              <a:pPr>
                <a:spcBef>
                  <a:spcPct val="0"/>
                </a:spcBef>
              </a:pPr>
              <a:t>24</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1811034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solidFill>
                  <a:srgbClr val="000000"/>
                </a:solidFill>
              </a:rPr>
              <a:t>As you’ve seen, some basic preparation and planning keeps your stakeholder engagement efforts focused and streamlined. Like steps one through three, Step 4 is focused on this critical preparation. </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938F565-3F02-49D2-B7AA-66B996B93845}" type="slidenum">
              <a:rPr lang="en-US" altLang="en-US">
                <a:latin typeface="Arial" charset="0"/>
              </a:rPr>
              <a:pPr>
                <a:spcBef>
                  <a:spcPct val="0"/>
                </a:spcBef>
              </a:pPr>
              <a:t>25</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3386149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solidFill>
                  <a:srgbClr val="000000"/>
                </a:solidFill>
              </a:rPr>
              <a:t>Step 4 helps you to identify your relevant stakeholders (whether they are local, regional, national or international), understand the relationships between stakeholder groups and the context within which your trial is taking place, and to better communicate the research concept to your stakeholders. </a:t>
            </a:r>
          </a:p>
          <a:p>
            <a:pPr eaLnBrk="1" hangingPunct="1">
              <a:spcBef>
                <a:spcPct val="0"/>
              </a:spcBef>
            </a:pPr>
            <a:endParaRPr lang="en-US" altLang="en-US" dirty="0" smtClean="0">
              <a:solidFill>
                <a:srgbClr val="000000"/>
              </a:solidFill>
            </a:endParaRPr>
          </a:p>
          <a:p>
            <a:pPr eaLnBrk="1" hangingPunct="1">
              <a:spcBef>
                <a:spcPct val="0"/>
              </a:spcBef>
            </a:pPr>
            <a:r>
              <a:rPr lang="en-US" altLang="en-US" dirty="0" smtClean="0">
                <a:solidFill>
                  <a:srgbClr val="000000"/>
                </a:solidFill>
              </a:rPr>
              <a:t>____</a:t>
            </a:r>
          </a:p>
          <a:p>
            <a:pPr eaLnBrk="1" hangingPunct="1">
              <a:spcBef>
                <a:spcPct val="0"/>
              </a:spcBef>
            </a:pPr>
            <a:r>
              <a:rPr lang="en-US" altLang="en-US" dirty="0" smtClean="0">
                <a:solidFill>
                  <a:srgbClr val="000000"/>
                </a:solidFill>
              </a:rPr>
              <a:t>Note to presenters: Please take the time to lead your audience through the list outlined on the slide. </a:t>
            </a:r>
          </a:p>
          <a:p>
            <a:pPr eaLnBrk="1" hangingPunct="1">
              <a:spcBef>
                <a:spcPct val="0"/>
              </a:spcBef>
            </a:pPr>
            <a:endParaRPr lang="en-US" altLang="en-US" dirty="0" smtClean="0">
              <a:solidFill>
                <a:srgbClr val="000000"/>
              </a:solidFill>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6003B81-28FC-4259-BD21-758B44D873BA}" type="slidenum">
              <a:rPr lang="en-US" altLang="en-US">
                <a:latin typeface="Arial" charset="0"/>
              </a:rPr>
              <a:pPr>
                <a:spcBef>
                  <a:spcPct val="0"/>
                </a:spcBef>
              </a:pPr>
              <a:t>26</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1781558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ea typeface="ＭＳ Ｐゴシック" panose="020B0600070205080204" pitchFamily="34" charset="-128"/>
              </a:rPr>
              <a:t>Specifically, in Step 4 you will: </a:t>
            </a:r>
          </a:p>
          <a:p>
            <a:pPr eaLnBrk="1" hangingPunct="1">
              <a:spcBef>
                <a:spcPct val="0"/>
              </a:spcBef>
              <a:defRPr/>
            </a:pPr>
            <a:endParaRPr lang="en-US" dirty="0" smtClean="0">
              <a:ea typeface="ＭＳ Ｐゴシック" panose="020B0600070205080204" pitchFamily="34" charset="-128"/>
            </a:endParaRPr>
          </a:p>
          <a:p>
            <a:pPr marL="175616" indent="-175616" eaLnBrk="1" hangingPunct="1">
              <a:spcBef>
                <a:spcPct val="0"/>
              </a:spcBef>
              <a:buFont typeface="Arial" panose="020B0604020202020204" pitchFamily="34" charset="0"/>
              <a:buChar char="•"/>
              <a:defRPr/>
            </a:pPr>
            <a:r>
              <a:rPr lang="en-US" dirty="0" smtClean="0">
                <a:ea typeface="ＭＳ Ｐゴシック" panose="020B0600070205080204" pitchFamily="34" charset="-128"/>
              </a:rPr>
              <a:t>Become familiar with critical features that can have a bearing on how the research is conceptualized, planned, conducted and disseminated;</a:t>
            </a:r>
          </a:p>
          <a:p>
            <a:pPr marL="175616" indent="-175616" eaLnBrk="1" hangingPunct="1">
              <a:spcBef>
                <a:spcPct val="0"/>
              </a:spcBef>
              <a:buFont typeface="Arial" panose="020B0604020202020204" pitchFamily="34" charset="0"/>
              <a:buChar char="•"/>
              <a:defRPr/>
            </a:pPr>
            <a:r>
              <a:rPr lang="en-US" dirty="0" smtClean="0">
                <a:ea typeface="ＭＳ Ｐゴシック" panose="020B0600070205080204" pitchFamily="34" charset="-128"/>
              </a:rPr>
              <a:t>Efficiently overcome barriers that are specific to your context, such as a history with previous trials, access to research outcomes, and any issues related to the political, cultural and economic climate; and</a:t>
            </a:r>
          </a:p>
          <a:p>
            <a:pPr marL="175616" indent="-175616" eaLnBrk="1" hangingPunct="1">
              <a:spcBef>
                <a:spcPct val="0"/>
              </a:spcBef>
              <a:buFont typeface="Arial" panose="020B0604020202020204" pitchFamily="34" charset="0"/>
              <a:buChar char="•"/>
              <a:defRPr/>
            </a:pPr>
            <a:r>
              <a:rPr lang="en-US" dirty="0" smtClean="0">
                <a:ea typeface="ＭＳ Ｐゴシック" panose="020B0600070205080204" pitchFamily="34" charset="-128"/>
              </a:rPr>
              <a:t>Engage stakeholders as partners in the research endeavor. </a:t>
            </a:r>
          </a:p>
          <a:p>
            <a:pPr eaLnBrk="1" hangingPunct="1">
              <a:spcBef>
                <a:spcPct val="0"/>
              </a:spcBef>
              <a:defRPr/>
            </a:pPr>
            <a:endParaRPr lang="en-US" dirty="0" smtClean="0">
              <a:ea typeface="ＭＳ Ｐゴシック" panose="020B0600070205080204" pitchFamily="34" charset="-128"/>
            </a:endParaRPr>
          </a:p>
          <a:p>
            <a:pPr eaLnBrk="1" hangingPunct="1">
              <a:spcBef>
                <a:spcPct val="0"/>
              </a:spcBef>
              <a:defRPr/>
            </a:pPr>
            <a:r>
              <a:rPr lang="en-US" dirty="0" smtClean="0">
                <a:ea typeface="ＭＳ Ｐゴシック" panose="020B0600070205080204" pitchFamily="34" charset="-128"/>
              </a:rPr>
              <a:t>Similar to previous steps, Step 4 also offers a detailed list of tasks that, if followed, will result in achieving the goals it outlines. </a:t>
            </a:r>
          </a:p>
          <a:p>
            <a:pPr eaLnBrk="1" hangingPunct="1">
              <a:spcBef>
                <a:spcPct val="0"/>
              </a:spcBef>
              <a:defRPr/>
            </a:pPr>
            <a:r>
              <a:rPr lang="en-US" altLang="en-US" dirty="0" smtClean="0">
                <a:solidFill>
                  <a:srgbClr val="000000"/>
                </a:solidFill>
              </a:rPr>
              <a:t>____</a:t>
            </a:r>
          </a:p>
          <a:p>
            <a:pPr eaLnBrk="1" hangingPunct="1">
              <a:spcBef>
                <a:spcPct val="0"/>
              </a:spcBef>
              <a:defRPr/>
            </a:pPr>
            <a:r>
              <a:rPr lang="en-US" altLang="en-US" dirty="0" smtClean="0">
                <a:solidFill>
                  <a:srgbClr val="000000"/>
                </a:solidFill>
              </a:rPr>
              <a:t>Note: T</a:t>
            </a:r>
            <a:r>
              <a:rPr lang="en-US" dirty="0" smtClean="0">
                <a:ea typeface="ＭＳ Ｐゴシック" panose="020B0600070205080204" pitchFamily="34" charset="-128"/>
              </a:rPr>
              <a:t>here are no tools in the appendices for this step.</a:t>
            </a:r>
          </a:p>
          <a:p>
            <a:pPr eaLnBrk="1" hangingPunct="1">
              <a:spcBef>
                <a:spcPct val="0"/>
              </a:spcBef>
              <a:defRPr/>
            </a:pPr>
            <a:endParaRPr lang="en-US" dirty="0" smtClean="0">
              <a:ea typeface="ＭＳ Ｐゴシック" panose="020B0600070205080204" pitchFamily="34" charset="-128"/>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6B98D34-AB6E-4C24-BEC8-8D3C9953AFC7}" type="slidenum">
              <a:rPr lang="en-US" altLang="en-US">
                <a:latin typeface="Arial" charset="0"/>
              </a:rPr>
              <a:pPr>
                <a:spcBef>
                  <a:spcPct val="0"/>
                </a:spcBef>
              </a:pPr>
              <a:t>27</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2712121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ea typeface="ＭＳ Ｐゴシック" panose="020B0600070205080204" pitchFamily="34" charset="-128"/>
              </a:rPr>
              <a:t>If you or a member of your research team attend international conferences, you can use the opportunity to engage with stakeholders working at international, national and regional levels. You can even work with other research partners and other stakeholder partners to host roundtable discussions or satellite events to facilitate updates and discussions of news and challenges related to stakeholder engagement efforts.</a:t>
            </a:r>
          </a:p>
          <a:p>
            <a:pPr eaLnBrk="1" hangingPunct="1">
              <a:spcBef>
                <a:spcPct val="0"/>
              </a:spcBef>
              <a:defRPr/>
            </a:pPr>
            <a:endParaRPr lang="en-US" dirty="0" smtClean="0">
              <a:ea typeface="ＭＳ Ｐゴシック" panose="020B0600070205080204" pitchFamily="34" charset="-128"/>
            </a:endParaRPr>
          </a:p>
          <a:p>
            <a:pPr eaLnBrk="1" hangingPunct="1">
              <a:spcBef>
                <a:spcPct val="0"/>
              </a:spcBef>
              <a:defRPr/>
            </a:pPr>
            <a:r>
              <a:rPr lang="en-US" dirty="0" smtClean="0">
                <a:ea typeface="ＭＳ Ｐゴシック" panose="020B0600070205080204" pitchFamily="34" charset="-128"/>
              </a:rPr>
              <a:t>The Toolkit offers several helpful tips throughout, which you can easily find by looking for the light bulb symbol as in this Tip found on page 43. </a:t>
            </a:r>
          </a:p>
          <a:p>
            <a:pPr eaLnBrk="1" hangingPunct="1">
              <a:spcBef>
                <a:spcPct val="0"/>
              </a:spcBef>
              <a:defRPr/>
            </a:pPr>
            <a:endParaRPr lang="en-US" dirty="0" smtClean="0">
              <a:ea typeface="ＭＳ Ｐゴシック" panose="020B0600070205080204" pitchFamily="34" charset="-128"/>
            </a:endParaRPr>
          </a:p>
          <a:p>
            <a:pPr eaLnBrk="1" hangingPunct="1">
              <a:spcBef>
                <a:spcPct val="0"/>
              </a:spcBef>
              <a:defRPr/>
            </a:pPr>
            <a:r>
              <a:rPr lang="en-GB" b="1" i="1" spc="-31" dirty="0">
                <a:solidFill>
                  <a:srgbClr val="FF0000"/>
                </a:solidFill>
                <a:ea typeface="ＭＳ Ｐゴシック" panose="020B0600070205080204" pitchFamily="34" charset="-128"/>
              </a:rPr>
              <a:t>Look in your Toolkit to find what other Tip is offered in Step 4?  </a:t>
            </a:r>
            <a:r>
              <a:rPr lang="en-GB" b="1" spc="-31" dirty="0" smtClean="0">
                <a:solidFill>
                  <a:srgbClr val="00B0F0"/>
                </a:solidFill>
                <a:ea typeface="ＭＳ Ｐゴシック" panose="020B0600070205080204" pitchFamily="34" charset="-128"/>
              </a:rPr>
              <a:t>Answer=page </a:t>
            </a:r>
            <a:r>
              <a:rPr lang="en-GB" b="1" spc="-31" dirty="0">
                <a:solidFill>
                  <a:srgbClr val="00B0F0"/>
                </a:solidFill>
                <a:ea typeface="ＭＳ Ｐゴシック" panose="020B0600070205080204" pitchFamily="34" charset="-128"/>
              </a:rPr>
              <a:t>40</a:t>
            </a:r>
            <a:endParaRPr lang="en-US" dirty="0" smtClean="0">
              <a:ea typeface="ＭＳ Ｐゴシック" panose="020B0600070205080204" pitchFamily="34" charset="-128"/>
            </a:endParaRPr>
          </a:p>
          <a:p>
            <a:pPr eaLnBrk="1" hangingPunct="1">
              <a:spcBef>
                <a:spcPct val="0"/>
              </a:spcBef>
              <a:defRPr/>
            </a:pPr>
            <a:r>
              <a:rPr lang="en-US" altLang="en-US" dirty="0" smtClean="0">
                <a:solidFill>
                  <a:srgbClr val="000000"/>
                </a:solidFill>
              </a:rPr>
              <a:t>____</a:t>
            </a:r>
          </a:p>
          <a:p>
            <a:pPr eaLnBrk="1" hangingPunct="1">
              <a:spcBef>
                <a:spcPct val="0"/>
              </a:spcBef>
              <a:defRPr/>
            </a:pPr>
            <a:r>
              <a:rPr lang="en-US" altLang="en-US" dirty="0" smtClean="0">
                <a:solidFill>
                  <a:srgbClr val="000000"/>
                </a:solidFill>
              </a:rPr>
              <a:t>Note</a:t>
            </a:r>
            <a:r>
              <a:rPr lang="en-US" dirty="0" smtClean="0">
                <a:ea typeface="ＭＳ Ｐゴシック" panose="020B0600070205080204" pitchFamily="34" charset="-128"/>
              </a:rPr>
              <a:t>: This tip can be found on page 43 of the Toolkit.  </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135F6E7-E83D-49FA-8C4B-D57C6D49FD96}" type="slidenum">
              <a:rPr lang="en-US" altLang="en-US">
                <a:latin typeface="Arial" charset="0"/>
              </a:rPr>
              <a:pPr>
                <a:spcBef>
                  <a:spcPct val="0"/>
                </a:spcBef>
              </a:pPr>
              <a:t>28</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2755309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solidFill>
                  <a:srgbClr val="000000"/>
                </a:solidFill>
              </a:rPr>
              <a:t>Next, Step 5 builds on Step 4 by helping you to:</a:t>
            </a:r>
          </a:p>
          <a:p>
            <a:pPr lvl="1" indent="-167486" eaLnBrk="1" hangingPunct="1">
              <a:spcBef>
                <a:spcPct val="0"/>
              </a:spcBef>
              <a:buFontTx/>
              <a:buChar char="•"/>
            </a:pPr>
            <a:r>
              <a:rPr lang="en-US" altLang="en-US" dirty="0" smtClean="0">
                <a:solidFill>
                  <a:srgbClr val="000000"/>
                </a:solidFill>
              </a:rPr>
              <a:t>List the individuals and organizations that have a stake in your project;</a:t>
            </a:r>
          </a:p>
          <a:p>
            <a:pPr lvl="1" indent="-167486" eaLnBrk="1" hangingPunct="1">
              <a:spcBef>
                <a:spcPct val="0"/>
              </a:spcBef>
              <a:buFontTx/>
              <a:buChar char="•"/>
            </a:pPr>
            <a:r>
              <a:rPr lang="en-US" altLang="en-US" dirty="0" smtClean="0">
                <a:solidFill>
                  <a:srgbClr val="000000"/>
                </a:solidFill>
              </a:rPr>
              <a:t>Compile background details about them; and </a:t>
            </a:r>
          </a:p>
          <a:p>
            <a:pPr lvl="1" indent="-167486" eaLnBrk="1" hangingPunct="1">
              <a:spcBef>
                <a:spcPct val="0"/>
              </a:spcBef>
              <a:buFontTx/>
              <a:buChar char="•"/>
            </a:pPr>
            <a:r>
              <a:rPr lang="en-US" altLang="en-US" dirty="0" smtClean="0">
                <a:solidFill>
                  <a:srgbClr val="000000"/>
                </a:solidFill>
              </a:rPr>
              <a:t>Organize these data is a useful way. </a:t>
            </a:r>
          </a:p>
          <a:p>
            <a:pPr eaLnBrk="1" hangingPunct="1">
              <a:spcBef>
                <a:spcPct val="0"/>
              </a:spcBef>
            </a:pPr>
            <a:endParaRPr lang="en-US" altLang="en-US" dirty="0" smtClean="0">
              <a:solidFill>
                <a:srgbClr val="000000"/>
              </a:solidFill>
            </a:endParaRPr>
          </a:p>
          <a:p>
            <a:pPr eaLnBrk="1" hangingPunct="1">
              <a:spcBef>
                <a:spcPct val="0"/>
              </a:spcBef>
            </a:pPr>
            <a:r>
              <a:rPr lang="en-US" altLang="en-US" dirty="0" smtClean="0">
                <a:solidFill>
                  <a:srgbClr val="000000"/>
                </a:solidFill>
              </a:rPr>
              <a:t>Taking the time to compose descriptive profiles of your stakeholders will provide an invaluable resource to you and your team throughout the project—particularly if you encounter any staff turn-over.</a:t>
            </a:r>
          </a:p>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F49A986-F443-411F-A27C-42DB3E90BBFD}" type="slidenum">
              <a:rPr lang="en-US" altLang="en-US">
                <a:latin typeface="Arial" charset="0"/>
              </a:rPr>
              <a:pPr>
                <a:spcBef>
                  <a:spcPct val="0"/>
                </a:spcBef>
              </a:pPr>
              <a:t>29</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2721164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solidFill>
                  <a:srgbClr val="000000"/>
                </a:solidFill>
              </a:rPr>
              <a:t>This presentation orients you to the Toolkit, covering topics such as: </a:t>
            </a:r>
          </a:p>
          <a:p>
            <a:pPr marL="175616" indent="-175616" eaLnBrk="1" hangingPunct="1">
              <a:spcBef>
                <a:spcPct val="0"/>
              </a:spcBef>
              <a:buFont typeface="Arial" panose="020B0604020202020204" pitchFamily="34" charset="0"/>
              <a:buChar char="•"/>
            </a:pPr>
            <a:r>
              <a:rPr lang="en-US" altLang="en-US" dirty="0" smtClean="0">
                <a:solidFill>
                  <a:srgbClr val="000000"/>
                </a:solidFill>
              </a:rPr>
              <a:t>Toolkit objectives.</a:t>
            </a:r>
          </a:p>
          <a:p>
            <a:pPr marL="175616" indent="-175616" eaLnBrk="1" hangingPunct="1">
              <a:spcBef>
                <a:spcPct val="0"/>
              </a:spcBef>
              <a:buFont typeface="Arial" panose="020B0604020202020204" pitchFamily="34" charset="0"/>
              <a:buChar char="•"/>
            </a:pPr>
            <a:r>
              <a:rPr lang="en-US" altLang="en-US" dirty="0" smtClean="0">
                <a:solidFill>
                  <a:srgbClr val="000000"/>
                </a:solidFill>
              </a:rPr>
              <a:t>Who is a stakeholder?</a:t>
            </a:r>
          </a:p>
          <a:p>
            <a:pPr marL="175616" indent="-175616" eaLnBrk="1" hangingPunct="1">
              <a:spcBef>
                <a:spcPct val="0"/>
              </a:spcBef>
              <a:buFont typeface="Arial" panose="020B0604020202020204" pitchFamily="34" charset="0"/>
              <a:buChar char="•"/>
            </a:pPr>
            <a:r>
              <a:rPr lang="en-US" altLang="en-US" dirty="0" smtClean="0">
                <a:solidFill>
                  <a:srgbClr val="000000"/>
                </a:solidFill>
              </a:rPr>
              <a:t>The ongoing process of stakeholder engagement.</a:t>
            </a:r>
          </a:p>
          <a:p>
            <a:pPr marL="175616" indent="-175616" eaLnBrk="1" hangingPunct="1">
              <a:spcBef>
                <a:spcPct val="0"/>
              </a:spcBef>
              <a:buFont typeface="Arial" panose="020B0604020202020204" pitchFamily="34" charset="0"/>
              <a:buChar char="•"/>
            </a:pPr>
            <a:r>
              <a:rPr lang="en-US" altLang="en-US" dirty="0" smtClean="0">
                <a:solidFill>
                  <a:srgbClr val="000000"/>
                </a:solidFill>
              </a:rPr>
              <a:t>Adapting the Toolkit to your needs.</a:t>
            </a:r>
          </a:p>
          <a:p>
            <a:pPr marL="175616" indent="-175616" eaLnBrk="1" hangingPunct="1">
              <a:spcBef>
                <a:spcPct val="0"/>
              </a:spcBef>
              <a:buFont typeface="Arial" panose="020B0604020202020204" pitchFamily="34" charset="0"/>
              <a:buChar char="•"/>
            </a:pPr>
            <a:r>
              <a:rPr lang="en-US" altLang="en-US" dirty="0" smtClean="0">
                <a:solidFill>
                  <a:srgbClr val="000000"/>
                </a:solidFill>
              </a:rPr>
              <a:t>How the Toolkit is organized.</a:t>
            </a:r>
          </a:p>
          <a:p>
            <a:pPr marL="175616" indent="-175616" eaLnBrk="1" hangingPunct="1">
              <a:spcBef>
                <a:spcPct val="0"/>
              </a:spcBef>
              <a:buFont typeface="Arial" panose="020B0604020202020204" pitchFamily="34" charset="0"/>
              <a:buChar char="•"/>
            </a:pPr>
            <a:r>
              <a:rPr lang="en-US" altLang="en-US" dirty="0" smtClean="0">
                <a:solidFill>
                  <a:srgbClr val="000000"/>
                </a:solidFill>
              </a:rPr>
              <a:t>What elements are included in the Toolkit to facilitate the engagement process.</a:t>
            </a:r>
          </a:p>
          <a:p>
            <a:pPr eaLnBrk="1" hangingPunct="1">
              <a:spcBef>
                <a:spcPct val="0"/>
              </a:spcBef>
            </a:pPr>
            <a:endParaRPr lang="en-US" altLang="en-US" dirty="0" smtClean="0">
              <a:solidFill>
                <a:srgbClr val="000000"/>
              </a:solidFill>
            </a:endParaRPr>
          </a:p>
          <a:p>
            <a:pPr eaLnBrk="1" hangingPunct="1">
              <a:spcBef>
                <a:spcPct val="0"/>
              </a:spcBef>
            </a:pPr>
            <a:r>
              <a:rPr lang="en-US" altLang="en-US" dirty="0" smtClean="0">
                <a:solidFill>
                  <a:srgbClr val="000000"/>
                </a:solidFill>
              </a:rPr>
              <a:t>For each of the seven steps from the Toolkit, we will:</a:t>
            </a:r>
          </a:p>
          <a:p>
            <a:pPr marL="175616" indent="-175616" eaLnBrk="1" hangingPunct="1">
              <a:spcBef>
                <a:spcPct val="0"/>
              </a:spcBef>
              <a:buFont typeface="Arial" panose="020B0604020202020204" pitchFamily="34" charset="0"/>
              <a:buChar char="•"/>
            </a:pPr>
            <a:r>
              <a:rPr lang="en-US" altLang="en-US" dirty="0" smtClean="0">
                <a:solidFill>
                  <a:srgbClr val="000000"/>
                </a:solidFill>
              </a:rPr>
              <a:t>Examine why that step is important;</a:t>
            </a:r>
          </a:p>
          <a:p>
            <a:pPr marL="175616" indent="-175616" eaLnBrk="1" hangingPunct="1">
              <a:spcBef>
                <a:spcPct val="0"/>
              </a:spcBef>
              <a:buFont typeface="Arial" panose="020B0604020202020204" pitchFamily="34" charset="0"/>
              <a:buChar char="•"/>
            </a:pPr>
            <a:r>
              <a:rPr lang="en-US" altLang="en-US" dirty="0" smtClean="0">
                <a:solidFill>
                  <a:srgbClr val="000000"/>
                </a:solidFill>
              </a:rPr>
              <a:t>Present the goals of that step;</a:t>
            </a:r>
          </a:p>
          <a:p>
            <a:pPr marL="175616" indent="-175616" eaLnBrk="1" hangingPunct="1">
              <a:spcBef>
                <a:spcPct val="0"/>
              </a:spcBef>
              <a:buFont typeface="Arial" panose="020B0604020202020204" pitchFamily="34" charset="0"/>
              <a:buChar char="•"/>
            </a:pPr>
            <a:r>
              <a:rPr lang="en-US" altLang="en-US" dirty="0" smtClean="0">
                <a:solidFill>
                  <a:srgbClr val="000000"/>
                </a:solidFill>
              </a:rPr>
              <a:t>Outline the tasks required to achieve those goals; </a:t>
            </a:r>
          </a:p>
          <a:p>
            <a:pPr marL="175616" indent="-175616" eaLnBrk="1" hangingPunct="1">
              <a:spcBef>
                <a:spcPct val="0"/>
              </a:spcBef>
              <a:buFont typeface="Arial" panose="020B0604020202020204" pitchFamily="34" charset="0"/>
              <a:buChar char="•"/>
            </a:pPr>
            <a:r>
              <a:rPr lang="en-US" altLang="en-US" dirty="0" smtClean="0">
                <a:solidFill>
                  <a:srgbClr val="000000"/>
                </a:solidFill>
              </a:rPr>
              <a:t>Show you some of the tools that will help you accomplish the tasks; and,</a:t>
            </a:r>
          </a:p>
          <a:p>
            <a:pPr marL="175616" indent="-175616" eaLnBrk="1" hangingPunct="1">
              <a:spcBef>
                <a:spcPct val="0"/>
              </a:spcBef>
              <a:buFont typeface="Arial" panose="020B0604020202020204" pitchFamily="34" charset="0"/>
              <a:buChar char="•"/>
            </a:pPr>
            <a:r>
              <a:rPr lang="en-US" altLang="en-US" dirty="0" smtClean="0">
                <a:solidFill>
                  <a:srgbClr val="000000"/>
                </a:solidFill>
              </a:rPr>
              <a:t>Highlight elements of particular interest from the Toolkit that relate to that step.</a:t>
            </a:r>
          </a:p>
          <a:p>
            <a:pPr eaLnBrk="1" hangingPunct="1">
              <a:spcBef>
                <a:spcPct val="0"/>
              </a:spcBef>
            </a:pPr>
            <a:endParaRPr lang="en-US" altLang="en-US" dirty="0" smtClean="0">
              <a:solidFill>
                <a:srgbClr val="000000"/>
              </a:solidFill>
            </a:endParaRPr>
          </a:p>
          <a:p>
            <a:pPr eaLnBrk="1" hangingPunct="1">
              <a:spcBef>
                <a:spcPct val="0"/>
              </a:spcBef>
              <a:buFontTx/>
              <a:buChar char="•"/>
            </a:pPr>
            <a:endParaRPr lang="en-US" altLang="en-US" dirty="0" smtClean="0">
              <a:solidFill>
                <a:srgbClr val="000000"/>
              </a:solidFill>
            </a:endParaRPr>
          </a:p>
          <a:p>
            <a:pPr eaLnBrk="1" hangingPunct="1">
              <a:spcBef>
                <a:spcPct val="0"/>
              </a:spcBef>
            </a:pPr>
            <a:endParaRPr lang="en-US"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38A44E7-6886-4218-85D1-14F6E4E7E9B8}" type="slidenum">
              <a:rPr lang="en-US" altLang="en-US">
                <a:latin typeface="Arial" charset="0"/>
              </a:rPr>
              <a:pPr>
                <a:spcBef>
                  <a:spcPct val="0"/>
                </a:spcBef>
              </a:pPr>
              <a:t>3</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1986981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solidFill>
                  <a:srgbClr val="000000"/>
                </a:solidFill>
              </a:rPr>
              <a:t>Identifying and describing stakeholders will help you to: </a:t>
            </a:r>
          </a:p>
          <a:p>
            <a:pPr marL="643926" lvl="1" indent="-175616" eaLnBrk="1" hangingPunct="1">
              <a:spcBef>
                <a:spcPct val="0"/>
              </a:spcBef>
              <a:buFont typeface="Arial" panose="020B0604020202020204" pitchFamily="34" charset="0"/>
              <a:buChar char="•"/>
            </a:pPr>
            <a:r>
              <a:rPr lang="en-US" altLang="en-US" dirty="0" smtClean="0">
                <a:solidFill>
                  <a:srgbClr val="000000"/>
                </a:solidFill>
              </a:rPr>
              <a:t>Establish who your relevant stakeholders are and keep track of them; </a:t>
            </a:r>
          </a:p>
          <a:p>
            <a:pPr marL="643926" lvl="1" indent="-175616" eaLnBrk="1" hangingPunct="1">
              <a:spcBef>
                <a:spcPct val="0"/>
              </a:spcBef>
              <a:buFont typeface="Arial" panose="020B0604020202020204" pitchFamily="34" charset="0"/>
              <a:buChar char="•"/>
            </a:pPr>
            <a:r>
              <a:rPr lang="en-US" altLang="en-US" dirty="0" smtClean="0">
                <a:solidFill>
                  <a:srgbClr val="000000"/>
                </a:solidFill>
              </a:rPr>
              <a:t>Decide on the best way to contact them; and</a:t>
            </a:r>
          </a:p>
          <a:p>
            <a:pPr marL="643926" lvl="1" indent="-175616" eaLnBrk="1" hangingPunct="1">
              <a:spcBef>
                <a:spcPct val="0"/>
              </a:spcBef>
              <a:buFont typeface="Arial" panose="020B0604020202020204" pitchFamily="34" charset="0"/>
              <a:buChar char="•"/>
            </a:pPr>
            <a:r>
              <a:rPr lang="en-US" altLang="en-US" dirty="0" smtClean="0"/>
              <a:t>Use stakeholder information throughout the project to conduct meaningful preliminary research in the community; to explain trial goals; and to make accurate statements about the generalizability of your trial’s conclusions.</a:t>
            </a:r>
          </a:p>
          <a:p>
            <a:pPr lvl="1" eaLnBrk="1" hangingPunct="1">
              <a:spcBef>
                <a:spcPct val="0"/>
              </a:spcBef>
              <a:buFontTx/>
              <a:buChar char="•"/>
            </a:pPr>
            <a:endParaRPr lang="en-US" altLang="en-US" dirty="0" smtClean="0">
              <a:solidFill>
                <a:srgbClr val="000000"/>
              </a:solidFill>
            </a:endParaRPr>
          </a:p>
          <a:p>
            <a:pPr eaLnBrk="1" hangingPunct="1">
              <a:spcBef>
                <a:spcPct val="0"/>
              </a:spcBef>
            </a:pPr>
            <a:r>
              <a:rPr lang="en-US" altLang="en-US" dirty="0" smtClean="0">
                <a:solidFill>
                  <a:srgbClr val="000000"/>
                </a:solidFill>
              </a:rPr>
              <a:t>____</a:t>
            </a:r>
          </a:p>
          <a:p>
            <a:pPr eaLnBrk="1" hangingPunct="1">
              <a:spcBef>
                <a:spcPct val="0"/>
              </a:spcBef>
            </a:pPr>
            <a:r>
              <a:rPr lang="en-US" altLang="en-US" dirty="0" smtClean="0">
                <a:solidFill>
                  <a:srgbClr val="000000"/>
                </a:solidFill>
              </a:rPr>
              <a:t>Note to presenters: Please take the time to lead your audience through the list outlined on the slide. </a:t>
            </a:r>
          </a:p>
          <a:p>
            <a:pPr eaLnBrk="1" hangingPunct="1">
              <a:spcBef>
                <a:spcPct val="0"/>
              </a:spcBef>
            </a:pPr>
            <a:endParaRPr lang="en-US" altLang="en-US" dirty="0" smtClean="0"/>
          </a:p>
          <a:p>
            <a:pPr eaLnBrk="1" hangingPunct="1">
              <a:spcBef>
                <a:spcPct val="0"/>
              </a:spcBef>
            </a:pPr>
            <a:endParaRPr lang="en-US" altLang="en-US" dirty="0" smtClean="0">
              <a:solidFill>
                <a:srgbClr val="C00000"/>
              </a:solidFill>
            </a:endParaRPr>
          </a:p>
          <a:p>
            <a:pPr eaLnBrk="1" hangingPunct="1">
              <a:spcBef>
                <a:spcPct val="0"/>
              </a:spcBef>
            </a:pPr>
            <a:endParaRPr lang="en-US" altLang="en-US" dirty="0" smtClean="0">
              <a:solidFill>
                <a:srgbClr val="C00000"/>
              </a:solidFill>
            </a:endParaRPr>
          </a:p>
          <a:p>
            <a:pPr eaLnBrk="1" hangingPunct="1">
              <a:spcBef>
                <a:spcPct val="0"/>
              </a:spcBef>
            </a:pPr>
            <a:endParaRPr lang="en-US" alt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4C55851-4FF5-4C34-984F-70A6FC50463F}" type="slidenum">
              <a:rPr lang="en-US" altLang="en-US">
                <a:latin typeface="Arial" charset="0"/>
              </a:rPr>
              <a:pPr>
                <a:spcBef>
                  <a:spcPct val="0"/>
                </a:spcBef>
              </a:pPr>
              <a:t>30</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3405974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smtClean="0"/>
              <a:t>Step 5 will guide you through:</a:t>
            </a:r>
          </a:p>
          <a:p>
            <a:pPr eaLnBrk="1" hangingPunct="1">
              <a:spcBef>
                <a:spcPct val="0"/>
              </a:spcBef>
              <a:defRPr/>
            </a:pPr>
            <a:endParaRPr lang="en-US" altLang="en-US" dirty="0" smtClean="0"/>
          </a:p>
          <a:p>
            <a:pPr marL="175616" indent="-175616" eaLnBrk="1" hangingPunct="1">
              <a:spcBef>
                <a:spcPct val="0"/>
              </a:spcBef>
              <a:buFont typeface="Arial" panose="020B0604020202020204" pitchFamily="34" charset="0"/>
              <a:buChar char="•"/>
              <a:defRPr/>
            </a:pPr>
            <a:r>
              <a:rPr lang="en-US" altLang="en-US" dirty="0" smtClean="0">
                <a:solidFill>
                  <a:srgbClr val="000000"/>
                </a:solidFill>
              </a:rPr>
              <a:t>Compiling a comprehensive list of stakeholders and collecting relevant data on them;</a:t>
            </a:r>
          </a:p>
          <a:p>
            <a:pPr marL="175616" indent="-175616" eaLnBrk="1" hangingPunct="1">
              <a:spcBef>
                <a:spcPct val="0"/>
              </a:spcBef>
              <a:buFont typeface="Arial" panose="020B0604020202020204" pitchFamily="34" charset="0"/>
              <a:buChar char="•"/>
              <a:defRPr/>
            </a:pPr>
            <a:r>
              <a:rPr lang="en-US" altLang="en-US" dirty="0" smtClean="0">
                <a:solidFill>
                  <a:srgbClr val="000000"/>
                </a:solidFill>
              </a:rPr>
              <a:t>Making initial contact with your stakeholders and securing their involvement; and</a:t>
            </a:r>
          </a:p>
          <a:p>
            <a:pPr marL="175616" indent="-175616" eaLnBrk="1" hangingPunct="1">
              <a:spcBef>
                <a:spcPct val="0"/>
              </a:spcBef>
              <a:buFont typeface="Arial" panose="020B0604020202020204" pitchFamily="34" charset="0"/>
              <a:buChar char="•"/>
              <a:defRPr/>
            </a:pPr>
            <a:r>
              <a:rPr lang="en-US" altLang="en-US" dirty="0" smtClean="0">
                <a:solidFill>
                  <a:srgbClr val="000000"/>
                </a:solidFill>
              </a:rPr>
              <a:t>Establishing a database of stakeholder contact information and profiles and developing procedures for maintaining the database throughout the life of the project. </a:t>
            </a:r>
          </a:p>
          <a:p>
            <a:pPr eaLnBrk="1" hangingPunct="1">
              <a:spcBef>
                <a:spcPct val="0"/>
              </a:spcBef>
              <a:defRPr/>
            </a:pPr>
            <a:endParaRPr lang="en-US" altLang="en-US" dirty="0" smtClean="0">
              <a:solidFill>
                <a:srgbClr val="000000"/>
              </a:solidFill>
            </a:endParaRPr>
          </a:p>
          <a:p>
            <a:pPr eaLnBrk="1" hangingPunct="1">
              <a:spcBef>
                <a:spcPct val="0"/>
              </a:spcBef>
              <a:defRPr/>
            </a:pPr>
            <a:r>
              <a:rPr lang="en-US" altLang="en-US" dirty="0" smtClean="0">
                <a:solidFill>
                  <a:srgbClr val="000000"/>
                </a:solidFill>
              </a:rPr>
              <a:t>The corresponding tasks are shown in the right-hand column. These are the individual tasks that Step 5 leads you through, beginning with hosting a brainstorming session to compile a thorough list of stakeholders, through creating and maintaining a shared electronic database aimed at improving the efficiency of your stakeholder communication.</a:t>
            </a:r>
          </a:p>
          <a:p>
            <a:pPr eaLnBrk="1" hangingPunct="1">
              <a:spcBef>
                <a:spcPct val="0"/>
              </a:spcBef>
              <a:defRPr/>
            </a:pPr>
            <a:endParaRPr lang="en-US" altLang="en-US" dirty="0">
              <a:solidFill>
                <a:srgbClr val="000000"/>
              </a:solidFill>
            </a:endParaRPr>
          </a:p>
          <a:p>
            <a:pPr eaLnBrk="1" hangingPunct="1">
              <a:spcBef>
                <a:spcPct val="0"/>
              </a:spcBef>
              <a:defRPr/>
            </a:pPr>
            <a:endParaRPr lang="en-US" altLang="en-US" dirty="0" smtClean="0">
              <a:solidFill>
                <a:srgbClr val="000000"/>
              </a:solidFill>
            </a:endParaRPr>
          </a:p>
          <a:p>
            <a:pPr>
              <a:defRPr/>
            </a:pPr>
            <a:endParaRPr lang="en-US" alt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7EC48C3-8176-4AC3-A047-EF619D16AEDD}" type="slidenum">
              <a:rPr lang="en-US" altLang="en-US">
                <a:latin typeface="Arial" charset="0"/>
              </a:rPr>
              <a:pPr>
                <a:spcBef>
                  <a:spcPct val="0"/>
                </a:spcBef>
              </a:pPr>
              <a:t>31</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3806285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solidFill>
                  <a:srgbClr val="000000"/>
                </a:solidFill>
              </a:rPr>
              <a:t>The appendix for Step 5 includes a series of tools for completing the tasks. Tool 5C (</a:t>
            </a:r>
            <a:r>
              <a:rPr lang="en-US" altLang="en-US" b="1" dirty="0" smtClean="0">
                <a:solidFill>
                  <a:srgbClr val="FF0000"/>
                </a:solidFill>
              </a:rPr>
              <a:t>see page 147</a:t>
            </a:r>
            <a:r>
              <a:rPr lang="en-US" altLang="en-US" dirty="0" smtClean="0">
                <a:solidFill>
                  <a:srgbClr val="000000"/>
                </a:solidFill>
              </a:rPr>
              <a:t>) can help you to think through and prioritize which of your stakeholders can fulfill needed roles for your trial. For instance, who will sit on your advisory committee? Who in the trial community are the information gatekeepers?</a:t>
            </a:r>
          </a:p>
          <a:p>
            <a:pPr eaLnBrk="1" hangingPunct="1">
              <a:spcBef>
                <a:spcPct val="0"/>
              </a:spcBef>
            </a:pPr>
            <a:endParaRPr lang="en-US" altLang="en-US" dirty="0" smtClean="0">
              <a:solidFill>
                <a:srgbClr val="000000"/>
              </a:solidFill>
            </a:endParaRPr>
          </a:p>
          <a:p>
            <a:pPr eaLnBrk="1" hangingPunct="1">
              <a:spcBef>
                <a:spcPct val="0"/>
              </a:spcBef>
            </a:pPr>
            <a:r>
              <a:rPr lang="en-US" altLang="en-US" dirty="0" smtClean="0">
                <a:solidFill>
                  <a:srgbClr val="000000"/>
                </a:solidFill>
              </a:rPr>
              <a:t>Some of the other tools included in Step 5 are: </a:t>
            </a:r>
          </a:p>
          <a:p>
            <a:pPr eaLnBrk="1" hangingPunct="1">
              <a:spcBef>
                <a:spcPct val="0"/>
              </a:spcBef>
            </a:pPr>
            <a:endParaRPr lang="en-US" altLang="en-US" dirty="0" smtClean="0">
              <a:solidFill>
                <a:srgbClr val="000000"/>
              </a:solidFill>
            </a:endParaRPr>
          </a:p>
          <a:p>
            <a:pPr marL="175616" indent="-175616" eaLnBrk="1" hangingPunct="1">
              <a:spcBef>
                <a:spcPct val="0"/>
              </a:spcBef>
              <a:buFont typeface="Arial" panose="020B0604020202020204" pitchFamily="34" charset="0"/>
              <a:buChar char="•"/>
            </a:pPr>
            <a:r>
              <a:rPr lang="en-US" altLang="en-US" dirty="0" smtClean="0">
                <a:solidFill>
                  <a:srgbClr val="000000"/>
                </a:solidFill>
              </a:rPr>
              <a:t>A </a:t>
            </a:r>
            <a:r>
              <a:rPr lang="en-US" altLang="en-US" i="1" dirty="0" smtClean="0">
                <a:solidFill>
                  <a:srgbClr val="000000"/>
                </a:solidFill>
              </a:rPr>
              <a:t>Stakeholder identification sheet </a:t>
            </a:r>
            <a:r>
              <a:rPr lang="en-US" altLang="en-US" dirty="0" smtClean="0">
                <a:solidFill>
                  <a:srgbClr val="000000"/>
                </a:solidFill>
              </a:rPr>
              <a:t>(</a:t>
            </a:r>
            <a:r>
              <a:rPr lang="en-US" altLang="en-US" b="1" dirty="0" smtClean="0">
                <a:solidFill>
                  <a:srgbClr val="FF0000"/>
                </a:solidFill>
              </a:rPr>
              <a:t>see Tool 5A, page 142</a:t>
            </a:r>
            <a:r>
              <a:rPr lang="en-US" altLang="en-US" i="1" dirty="0" smtClean="0">
                <a:solidFill>
                  <a:srgbClr val="000000"/>
                </a:solidFill>
              </a:rPr>
              <a:t>)</a:t>
            </a:r>
            <a:r>
              <a:rPr lang="en-US" altLang="en-US" dirty="0" smtClean="0">
                <a:solidFill>
                  <a:srgbClr val="000000"/>
                </a:solidFill>
              </a:rPr>
              <a:t>;</a:t>
            </a:r>
            <a:endParaRPr lang="en-US" altLang="en-US" i="1" dirty="0" smtClean="0">
              <a:solidFill>
                <a:srgbClr val="000000"/>
              </a:solidFill>
            </a:endParaRPr>
          </a:p>
          <a:p>
            <a:pPr marL="175616" indent="-175616" eaLnBrk="1" hangingPunct="1">
              <a:spcBef>
                <a:spcPct val="0"/>
              </a:spcBef>
              <a:buFont typeface="Arial" panose="020B0604020202020204" pitchFamily="34" charset="0"/>
              <a:buChar char="•"/>
            </a:pPr>
            <a:r>
              <a:rPr lang="en-US" altLang="en-US" dirty="0" smtClean="0">
                <a:solidFill>
                  <a:srgbClr val="000000"/>
                </a:solidFill>
              </a:rPr>
              <a:t>A </a:t>
            </a:r>
            <a:r>
              <a:rPr lang="en-US" altLang="en-US" i="1" dirty="0" smtClean="0">
                <a:solidFill>
                  <a:srgbClr val="000000"/>
                </a:solidFill>
              </a:rPr>
              <a:t>Stakeholder data collection sheet </a:t>
            </a:r>
            <a:r>
              <a:rPr lang="en-US" altLang="en-US" dirty="0" smtClean="0">
                <a:solidFill>
                  <a:srgbClr val="000000"/>
                </a:solidFill>
              </a:rPr>
              <a:t>(</a:t>
            </a:r>
            <a:r>
              <a:rPr lang="en-US" altLang="en-US" b="1" dirty="0" smtClean="0">
                <a:solidFill>
                  <a:srgbClr val="FF0000"/>
                </a:solidFill>
              </a:rPr>
              <a:t>see Tool 5B, page 145</a:t>
            </a:r>
            <a:r>
              <a:rPr lang="en-US" altLang="en-US" dirty="0" smtClean="0">
                <a:solidFill>
                  <a:srgbClr val="000000"/>
                </a:solidFill>
              </a:rPr>
              <a:t>) and</a:t>
            </a:r>
            <a:endParaRPr lang="en-US" altLang="en-US" i="1" dirty="0" smtClean="0">
              <a:solidFill>
                <a:srgbClr val="000000"/>
              </a:solidFill>
            </a:endParaRPr>
          </a:p>
          <a:p>
            <a:pPr marL="175616" indent="-175616" eaLnBrk="1" hangingPunct="1">
              <a:spcBef>
                <a:spcPct val="0"/>
              </a:spcBef>
              <a:buFont typeface="Arial" panose="020B0604020202020204" pitchFamily="34" charset="0"/>
              <a:buChar char="•"/>
            </a:pPr>
            <a:r>
              <a:rPr lang="en-US" altLang="en-US" dirty="0" smtClean="0">
                <a:solidFill>
                  <a:srgbClr val="000000"/>
                </a:solidFill>
              </a:rPr>
              <a:t>An example of a </a:t>
            </a:r>
            <a:r>
              <a:rPr lang="en-US" altLang="en-US" i="1" dirty="0" smtClean="0">
                <a:solidFill>
                  <a:srgbClr val="000000"/>
                </a:solidFill>
              </a:rPr>
              <a:t>Stakeholder contact record </a:t>
            </a:r>
            <a:r>
              <a:rPr lang="en-US" altLang="en-US" dirty="0" smtClean="0">
                <a:solidFill>
                  <a:srgbClr val="000000"/>
                </a:solidFill>
              </a:rPr>
              <a:t>(</a:t>
            </a:r>
            <a:r>
              <a:rPr lang="en-US" altLang="en-US" b="1" dirty="0" smtClean="0">
                <a:solidFill>
                  <a:srgbClr val="FF0000"/>
                </a:solidFill>
              </a:rPr>
              <a:t>see Tool 5D, page 149</a:t>
            </a:r>
            <a:r>
              <a:rPr lang="en-US" altLang="en-US" dirty="0" smtClean="0">
                <a:solidFill>
                  <a:srgbClr val="000000"/>
                </a:solidFill>
              </a:rPr>
              <a:t>).</a:t>
            </a:r>
            <a:r>
              <a:rPr lang="en-US" altLang="en-US" i="1" dirty="0" smtClean="0">
                <a:solidFill>
                  <a:srgbClr val="000000"/>
                </a:solidFill>
              </a:rPr>
              <a:t> </a:t>
            </a:r>
          </a:p>
          <a:p>
            <a:pPr eaLnBrk="1" hangingPunct="1">
              <a:spcBef>
                <a:spcPct val="0"/>
              </a:spcBef>
              <a:buFontTx/>
              <a:buChar char="•"/>
            </a:pPr>
            <a:endParaRPr lang="en-US" altLang="en-US" i="1" dirty="0" smtClean="0">
              <a:solidFill>
                <a:srgbClr val="000000"/>
              </a:solidFill>
            </a:endParaRPr>
          </a:p>
          <a:p>
            <a:pPr eaLnBrk="1" hangingPunct="1">
              <a:spcBef>
                <a:spcPct val="0"/>
              </a:spcBef>
            </a:pPr>
            <a:r>
              <a:rPr lang="en-US" altLang="en-US" dirty="0" smtClean="0">
                <a:solidFill>
                  <a:srgbClr val="000000"/>
                </a:solidFill>
              </a:rPr>
              <a:t>____</a:t>
            </a:r>
          </a:p>
          <a:p>
            <a:pPr eaLnBrk="1" hangingPunct="1">
              <a:spcBef>
                <a:spcPct val="0"/>
              </a:spcBef>
            </a:pPr>
            <a:r>
              <a:rPr lang="en-US" altLang="en-US" dirty="0" smtClean="0">
                <a:solidFill>
                  <a:srgbClr val="000000"/>
                </a:solidFill>
              </a:rPr>
              <a:t>Note: The appendix for Step 5 begins on page 141. </a:t>
            </a:r>
            <a:r>
              <a:rPr lang="en-US" altLang="en-US" i="1" dirty="0" smtClean="0">
                <a:solidFill>
                  <a:srgbClr val="000000"/>
                </a:solidFill>
              </a:rPr>
              <a:t>Tool 5C: Identification of stakeholder roles </a:t>
            </a:r>
            <a:r>
              <a:rPr lang="en-US" altLang="en-US" dirty="0" smtClean="0">
                <a:solidFill>
                  <a:srgbClr val="000000"/>
                </a:solidFill>
              </a:rPr>
              <a:t>can be found on page 147.  </a:t>
            </a:r>
          </a:p>
          <a:p>
            <a:endParaRPr lang="en-US" altLang="en-US" dirty="0"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A1DD6A9-5131-4741-AA9B-3292C577B953}" type="slidenum">
              <a:rPr lang="en-US" altLang="en-US">
                <a:latin typeface="Arial" charset="0"/>
              </a:rPr>
              <a:pPr>
                <a:spcBef>
                  <a:spcPct val="0"/>
                </a:spcBef>
              </a:pPr>
              <a:t>32</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511142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ea typeface="ＭＳ Ｐゴシック" panose="020B0600070205080204" pitchFamily="34" charset="-128"/>
              </a:rPr>
              <a:t>As this quote (</a:t>
            </a:r>
            <a:r>
              <a:rPr lang="en-US" b="1" dirty="0" smtClean="0">
                <a:solidFill>
                  <a:srgbClr val="FF0000"/>
                </a:solidFill>
                <a:ea typeface="ＭＳ Ｐゴシック" panose="020B0600070205080204" pitchFamily="34" charset="-128"/>
              </a:rPr>
              <a:t>see page 56</a:t>
            </a:r>
            <a:r>
              <a:rPr lang="en-US" dirty="0" smtClean="0">
                <a:ea typeface="ＭＳ Ｐゴシック" panose="020B0600070205080204" pitchFamily="34" charset="-128"/>
              </a:rPr>
              <a:t>) reminds us, stakeholder engagement is an ongoing process, so you will likely find it necessary to identify and describe stakeholders through the lifespan of your trial. </a:t>
            </a:r>
          </a:p>
          <a:p>
            <a:pPr>
              <a:defRPr/>
            </a:pPr>
            <a:r>
              <a:rPr lang="en-US" dirty="0" smtClean="0">
                <a:ea typeface="ＭＳ Ｐゴシック" panose="020B0600070205080204" pitchFamily="34" charset="-128"/>
              </a:rPr>
              <a:t>Throughout the Toolkit, you will find quotes that bring the content to life by letting people who have been directly involved in stakeholder engagement share their insights.</a:t>
            </a:r>
          </a:p>
          <a:p>
            <a:pPr>
              <a:defRPr/>
            </a:pPr>
            <a:r>
              <a:rPr lang="en-GB" b="1" i="1" spc="-31" dirty="0">
                <a:solidFill>
                  <a:srgbClr val="FF0000"/>
                </a:solidFill>
                <a:ea typeface="ＭＳ Ｐゴシック" panose="020B0600070205080204" pitchFamily="34" charset="-128"/>
              </a:rPr>
              <a:t>Look in your Toolkit to find who else was quoted in Step 5? </a:t>
            </a:r>
            <a:r>
              <a:rPr lang="en-GB" b="1" spc="-31" dirty="0">
                <a:solidFill>
                  <a:srgbClr val="00B0F0"/>
                </a:solidFill>
                <a:ea typeface="ＭＳ Ｐゴシック" panose="020B0600070205080204" pitchFamily="34" charset="-128"/>
              </a:rPr>
              <a:t>Answer=page </a:t>
            </a:r>
            <a:r>
              <a:rPr lang="en-GB" b="1" spc="-31" dirty="0" smtClean="0">
                <a:solidFill>
                  <a:srgbClr val="00B0F0"/>
                </a:solidFill>
                <a:ea typeface="ＭＳ Ｐゴシック" panose="020B0600070205080204" pitchFamily="34" charset="-128"/>
              </a:rPr>
              <a:t>55, </a:t>
            </a:r>
            <a:r>
              <a:rPr lang="en-GB" b="1" spc="-31" dirty="0">
                <a:solidFill>
                  <a:srgbClr val="00B0F0"/>
                </a:solidFill>
                <a:ea typeface="ＭＳ Ｐゴシック" panose="020B0600070205080204" pitchFamily="34" charset="-128"/>
              </a:rPr>
              <a:t>Sam Griffith</a:t>
            </a:r>
            <a:endParaRPr lang="en-US" b="1" dirty="0" smtClean="0">
              <a:solidFill>
                <a:srgbClr val="00B0F0"/>
              </a:solidFill>
              <a:ea typeface="ＭＳ Ｐゴシック" panose="020B0600070205080204" pitchFamily="34" charset="-128"/>
            </a:endParaRPr>
          </a:p>
          <a:p>
            <a:pPr eaLnBrk="1" hangingPunct="1">
              <a:spcBef>
                <a:spcPct val="0"/>
              </a:spcBef>
              <a:defRPr/>
            </a:pPr>
            <a:r>
              <a:rPr lang="en-US" altLang="en-US" dirty="0" smtClean="0">
                <a:solidFill>
                  <a:srgbClr val="000000"/>
                </a:solidFill>
              </a:rPr>
              <a:t>____</a:t>
            </a:r>
          </a:p>
          <a:p>
            <a:pPr eaLnBrk="1" hangingPunct="1">
              <a:spcBef>
                <a:spcPct val="0"/>
              </a:spcBef>
              <a:defRPr/>
            </a:pPr>
            <a:r>
              <a:rPr lang="en-US" altLang="en-US" dirty="0" smtClean="0">
                <a:solidFill>
                  <a:srgbClr val="000000"/>
                </a:solidFill>
              </a:rPr>
              <a:t>Note</a:t>
            </a:r>
            <a:r>
              <a:rPr lang="en-US" dirty="0" smtClean="0">
                <a:solidFill>
                  <a:srgbClr val="000000"/>
                </a:solidFill>
              </a:rPr>
              <a:t>: </a:t>
            </a:r>
            <a:r>
              <a:rPr lang="en-US" dirty="0">
                <a:solidFill>
                  <a:srgbClr val="000000"/>
                </a:solidFill>
              </a:rPr>
              <a:t>This </a:t>
            </a:r>
            <a:r>
              <a:rPr lang="en-US" dirty="0" smtClean="0">
                <a:solidFill>
                  <a:srgbClr val="000000"/>
                </a:solidFill>
                <a:ea typeface="ＭＳ Ｐゴシック" panose="020B0600070205080204" pitchFamily="34" charset="-128"/>
              </a:rPr>
              <a:t>quote can be found on page 56.</a:t>
            </a:r>
            <a:endParaRPr lang="en-CA" dirty="0" smtClean="0">
              <a:ea typeface="ＭＳ Ｐゴシック" panose="020B0600070205080204" pitchFamily="34" charset="-128"/>
            </a:endParaRP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A60C901-EF3F-4235-8847-8766EF3B29D8}" type="slidenum">
              <a:rPr lang="en-US" altLang="en-US">
                <a:latin typeface="Arial" charset="0"/>
              </a:rPr>
              <a:pPr>
                <a:spcBef>
                  <a:spcPct val="0"/>
                </a:spcBef>
              </a:pPr>
              <a:t>33</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3711668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solidFill>
                  <a:srgbClr val="000000"/>
                </a:solidFill>
              </a:rPr>
              <a:t>Finally, after using steps one through five to identify your potential stakeholders—as well as your priorities, concerns and skills—you are now ready to begin building your stakeholder relationships. </a:t>
            </a:r>
          </a:p>
          <a:p>
            <a:pPr eaLnBrk="1" hangingPunct="1">
              <a:spcBef>
                <a:spcPct val="0"/>
              </a:spcBef>
            </a:pPr>
            <a:endParaRPr lang="en-US" altLang="en-US" dirty="0" smtClean="0">
              <a:solidFill>
                <a:srgbClr val="000000"/>
              </a:solidFill>
            </a:endParaRPr>
          </a:p>
          <a:p>
            <a:pPr eaLnBrk="1" hangingPunct="1">
              <a:spcBef>
                <a:spcPct val="0"/>
              </a:spcBef>
            </a:pPr>
            <a:r>
              <a:rPr lang="en-US" altLang="en-US" dirty="0" smtClean="0">
                <a:solidFill>
                  <a:srgbClr val="000000"/>
                </a:solidFill>
              </a:rPr>
              <a:t>You will notice that Steps 6 and 7 tend to have longer lists of goals and tasks, checklists, as well as quite a few tools in the appendices. This reflects in part the fact that the “meat” of the stakeholder engagement work is contained in these two steps, with the other ones preparing you for the bulk of the work: actually engaging stakeholders, and building their capacity.</a:t>
            </a:r>
          </a:p>
          <a:p>
            <a:pPr eaLnBrk="1" hangingPunct="1">
              <a:spcBef>
                <a:spcPct val="0"/>
              </a:spcBef>
            </a:pPr>
            <a:endParaRPr lang="en-US" altLang="en-US" dirty="0"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21D9C5D-C159-43D0-B491-79D8342FD52C}" type="slidenum">
              <a:rPr lang="en-US" altLang="en-US">
                <a:latin typeface="Arial" charset="0"/>
              </a:rPr>
              <a:pPr>
                <a:spcBef>
                  <a:spcPct val="0"/>
                </a:spcBef>
              </a:pPr>
              <a:t>34</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9621742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smtClean="0">
                <a:solidFill>
                  <a:srgbClr val="000000"/>
                </a:solidFill>
              </a:rPr>
              <a:t>Ultimately, Step 6 helps you to ensure that correct and accurate information about your trial is reaching your stakeholders and the community and to combat any misperceptions and/or rumors that may exist. Step 6 also addresses issues of trust, transparency and the use of better practices. </a:t>
            </a:r>
          </a:p>
          <a:p>
            <a:pPr eaLnBrk="1" hangingPunct="1">
              <a:spcBef>
                <a:spcPct val="0"/>
              </a:spcBef>
              <a:defRPr/>
            </a:pPr>
            <a:endParaRPr lang="en-GB" b="1" i="1" spc="-31" dirty="0">
              <a:solidFill>
                <a:srgbClr val="FF0000"/>
              </a:solidFill>
              <a:ea typeface="ＭＳ Ｐゴシック" panose="020B0600070205080204" pitchFamily="34" charset="-128"/>
            </a:endParaRPr>
          </a:p>
          <a:p>
            <a:pPr eaLnBrk="1" hangingPunct="1">
              <a:spcBef>
                <a:spcPct val="0"/>
              </a:spcBef>
              <a:defRPr/>
            </a:pPr>
            <a:r>
              <a:rPr lang="en-GB" b="1" i="1" spc="-31" dirty="0" smtClean="0">
                <a:solidFill>
                  <a:srgbClr val="FF0000"/>
                </a:solidFill>
                <a:ea typeface="ＭＳ Ｐゴシック" panose="020B0600070205080204" pitchFamily="34" charset="-128"/>
              </a:rPr>
              <a:t>Discussion question: How </a:t>
            </a:r>
            <a:r>
              <a:rPr lang="en-GB" b="1" i="1" spc="-31" dirty="0">
                <a:solidFill>
                  <a:srgbClr val="FF0000"/>
                </a:solidFill>
                <a:ea typeface="ＭＳ Ｐゴシック" panose="020B0600070205080204" pitchFamily="34" charset="-128"/>
              </a:rPr>
              <a:t>many different stakeholder groups </a:t>
            </a:r>
            <a:r>
              <a:rPr lang="en-GB" b="1" i="1" spc="-31" dirty="0" smtClean="0">
                <a:solidFill>
                  <a:srgbClr val="FF0000"/>
                </a:solidFill>
                <a:ea typeface="ＭＳ Ｐゴシック" panose="020B0600070205080204" pitchFamily="34" charset="-128"/>
              </a:rPr>
              <a:t>do you </a:t>
            </a:r>
            <a:r>
              <a:rPr lang="en-GB" b="1" i="1" spc="-31" dirty="0">
                <a:solidFill>
                  <a:srgbClr val="FF0000"/>
                </a:solidFill>
                <a:ea typeface="ＭＳ Ｐゴシック" panose="020B0600070205080204" pitchFamily="34" charset="-128"/>
              </a:rPr>
              <a:t>work with at your </a:t>
            </a:r>
            <a:r>
              <a:rPr lang="en-GB" b="1" i="1" spc="-31" dirty="0" smtClean="0">
                <a:solidFill>
                  <a:srgbClr val="FF0000"/>
                </a:solidFill>
                <a:ea typeface="ＭＳ Ｐゴシック" panose="020B0600070205080204" pitchFamily="34" charset="-128"/>
              </a:rPr>
              <a:t>site? </a:t>
            </a:r>
            <a:r>
              <a:rPr lang="en-GB" b="1" i="1" spc="-31" dirty="0">
                <a:solidFill>
                  <a:srgbClr val="FF0000"/>
                </a:solidFill>
                <a:ea typeface="ＭＳ Ｐゴシック" panose="020B0600070205080204" pitchFamily="34" charset="-128"/>
              </a:rPr>
              <a:t/>
            </a:r>
            <a:br>
              <a:rPr lang="en-GB" b="1" i="1" spc="-31" dirty="0">
                <a:solidFill>
                  <a:srgbClr val="FF0000"/>
                </a:solidFill>
                <a:ea typeface="ＭＳ Ｐゴシック" panose="020B0600070205080204" pitchFamily="34" charset="-128"/>
              </a:rPr>
            </a:br>
            <a:r>
              <a:rPr lang="en-GB" b="1" i="1" spc="-31" dirty="0">
                <a:solidFill>
                  <a:srgbClr val="FF0000"/>
                </a:solidFill>
                <a:ea typeface="ＭＳ Ｐゴシック" panose="020B0600070205080204" pitchFamily="34" charset="-128"/>
              </a:rPr>
              <a:t>By show of hands, how many work with only one stakeholder group? </a:t>
            </a:r>
          </a:p>
          <a:p>
            <a:pPr eaLnBrk="1" hangingPunct="1">
              <a:spcBef>
                <a:spcPct val="0"/>
              </a:spcBef>
              <a:defRPr/>
            </a:pPr>
            <a:r>
              <a:rPr lang="en-GB" b="1" i="1" spc="-31" dirty="0">
                <a:solidFill>
                  <a:srgbClr val="FF0000"/>
                </a:solidFill>
                <a:ea typeface="ＭＳ Ｐゴシック" panose="020B0600070205080204" pitchFamily="34" charset="-128"/>
              </a:rPr>
              <a:t>Two groups? </a:t>
            </a:r>
          </a:p>
          <a:p>
            <a:pPr eaLnBrk="1" hangingPunct="1">
              <a:spcBef>
                <a:spcPct val="0"/>
              </a:spcBef>
              <a:defRPr/>
            </a:pPr>
            <a:r>
              <a:rPr lang="en-GB" b="1" i="1" spc="-31" dirty="0">
                <a:solidFill>
                  <a:srgbClr val="FF0000"/>
                </a:solidFill>
                <a:ea typeface="ＭＳ Ｐゴシック" panose="020B0600070205080204" pitchFamily="34" charset="-128"/>
              </a:rPr>
              <a:t>Three or four groups? </a:t>
            </a:r>
          </a:p>
          <a:p>
            <a:pPr eaLnBrk="1" hangingPunct="1">
              <a:spcBef>
                <a:spcPct val="0"/>
              </a:spcBef>
              <a:defRPr/>
            </a:pPr>
            <a:r>
              <a:rPr lang="en-GB" b="1" i="1" spc="-31" dirty="0">
                <a:solidFill>
                  <a:srgbClr val="FF0000"/>
                </a:solidFill>
                <a:ea typeface="ＭＳ Ｐゴシック" panose="020B0600070205080204" pitchFamily="34" charset="-128"/>
              </a:rPr>
              <a:t>Five to ten groups? </a:t>
            </a:r>
          </a:p>
          <a:p>
            <a:pPr eaLnBrk="1" hangingPunct="1">
              <a:spcBef>
                <a:spcPct val="0"/>
              </a:spcBef>
              <a:defRPr/>
            </a:pPr>
            <a:r>
              <a:rPr lang="en-GB" b="1" i="1" spc="-31" dirty="0">
                <a:solidFill>
                  <a:srgbClr val="FF0000"/>
                </a:solidFill>
                <a:ea typeface="ＭＳ Ｐゴシック" panose="020B0600070205080204" pitchFamily="34" charset="-128"/>
              </a:rPr>
              <a:t>More than ten groups? </a:t>
            </a:r>
            <a:endParaRPr lang="en-US" altLang="en-US" dirty="0" smtClean="0">
              <a:solidFill>
                <a:srgbClr val="000000"/>
              </a:solidFill>
            </a:endParaRPr>
          </a:p>
          <a:p>
            <a:pPr eaLnBrk="1" hangingPunct="1">
              <a:spcBef>
                <a:spcPct val="0"/>
              </a:spcBef>
              <a:defRPr/>
            </a:pPr>
            <a:r>
              <a:rPr lang="en-US" altLang="en-US" dirty="0" smtClean="0">
                <a:solidFill>
                  <a:srgbClr val="000000"/>
                </a:solidFill>
              </a:rPr>
              <a:t>____</a:t>
            </a:r>
          </a:p>
          <a:p>
            <a:pPr eaLnBrk="1" hangingPunct="1">
              <a:spcBef>
                <a:spcPct val="0"/>
              </a:spcBef>
              <a:defRPr/>
            </a:pPr>
            <a:r>
              <a:rPr lang="en-US" altLang="en-US" dirty="0" smtClean="0">
                <a:solidFill>
                  <a:srgbClr val="000000"/>
                </a:solidFill>
              </a:rPr>
              <a:t>Note to presenters: Please take the time to lead your audience through the list outlined on the slide. </a:t>
            </a:r>
          </a:p>
          <a:p>
            <a:pPr eaLnBrk="1" hangingPunct="1">
              <a:spcBef>
                <a:spcPct val="0"/>
              </a:spcBef>
              <a:defRPr/>
            </a:pPr>
            <a:endParaRPr lang="en-US" altLang="en-US" dirty="0" smtClean="0">
              <a:solidFill>
                <a:srgbClr val="000000"/>
              </a:solidFill>
            </a:endParaRPr>
          </a:p>
          <a:p>
            <a:pPr eaLnBrk="1" hangingPunct="1">
              <a:spcBef>
                <a:spcPct val="0"/>
              </a:spcBef>
              <a:defRPr/>
            </a:pPr>
            <a:endParaRPr lang="en-US" alt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4524B51-2405-4687-9AA2-2BB6E8C9DB97}" type="slidenum">
              <a:rPr lang="en-US" altLang="en-US">
                <a:latin typeface="Arial" charset="0"/>
              </a:rPr>
              <a:pPr>
                <a:spcBef>
                  <a:spcPct val="0"/>
                </a:spcBef>
              </a:pPr>
              <a:t>35</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39087117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smtClean="0">
                <a:solidFill>
                  <a:srgbClr val="000000"/>
                </a:solidFill>
              </a:rPr>
              <a:t>This slide and the next cover the goals and tasks you’ll find outlined in Step 6. </a:t>
            </a:r>
          </a:p>
          <a:p>
            <a:pPr eaLnBrk="1" hangingPunct="1">
              <a:lnSpc>
                <a:spcPct val="90000"/>
              </a:lnSpc>
              <a:spcBef>
                <a:spcPct val="0"/>
              </a:spcBef>
            </a:pPr>
            <a:endParaRPr lang="en-US" altLang="en-US" dirty="0" smtClean="0">
              <a:solidFill>
                <a:srgbClr val="C00000"/>
              </a:solidFill>
            </a:endParaRPr>
          </a:p>
          <a:p>
            <a:pPr eaLnBrk="1" hangingPunct="1">
              <a:lnSpc>
                <a:spcPct val="90000"/>
              </a:lnSpc>
              <a:spcBef>
                <a:spcPct val="0"/>
              </a:spcBef>
            </a:pPr>
            <a:r>
              <a:rPr lang="en-US" altLang="en-US" dirty="0" smtClean="0"/>
              <a:t>Essentially, the step provides some basic strategies and tools to help you develop relationships with a wide range of stakeholders and sustain them throughout the </a:t>
            </a:r>
            <a:r>
              <a:rPr lang="en-US" altLang="en-US" dirty="0" smtClean="0">
                <a:solidFill>
                  <a:srgbClr val="000000"/>
                </a:solidFill>
              </a:rPr>
              <a:t>research process. For instance: </a:t>
            </a:r>
          </a:p>
          <a:p>
            <a:pPr eaLnBrk="1" hangingPunct="1">
              <a:lnSpc>
                <a:spcPct val="90000"/>
              </a:lnSpc>
              <a:spcBef>
                <a:spcPct val="0"/>
              </a:spcBef>
            </a:pPr>
            <a:endParaRPr lang="en-US" altLang="en-US" dirty="0" smtClean="0">
              <a:solidFill>
                <a:srgbClr val="000000"/>
              </a:solidFill>
            </a:endParaRPr>
          </a:p>
          <a:p>
            <a:pPr marL="175616" indent="-175616" eaLnBrk="1" hangingPunct="1">
              <a:lnSpc>
                <a:spcPct val="90000"/>
              </a:lnSpc>
              <a:spcBef>
                <a:spcPct val="0"/>
              </a:spcBef>
              <a:buFont typeface="Arial" panose="020B0604020202020204" pitchFamily="34" charset="0"/>
              <a:buChar char="•"/>
            </a:pPr>
            <a:r>
              <a:rPr lang="en-US" altLang="en-US" dirty="0" smtClean="0">
                <a:solidFill>
                  <a:srgbClr val="000000"/>
                </a:solidFill>
              </a:rPr>
              <a:t>Establish advisory mechanisms to achieve an active and engaged group of local stakeholders who can contribute to your project.</a:t>
            </a:r>
          </a:p>
          <a:p>
            <a:pPr marL="175616" indent="-175616" eaLnBrk="1" hangingPunct="1">
              <a:lnSpc>
                <a:spcPct val="90000"/>
              </a:lnSpc>
              <a:spcBef>
                <a:spcPct val="0"/>
              </a:spcBef>
              <a:buFont typeface="Arial" panose="020B0604020202020204" pitchFamily="34" charset="0"/>
              <a:buChar char="•"/>
            </a:pPr>
            <a:r>
              <a:rPr lang="en-US" altLang="en-US" dirty="0" smtClean="0">
                <a:solidFill>
                  <a:srgbClr val="000000"/>
                </a:solidFill>
              </a:rPr>
              <a:t>Use local media to communicate your messages broadly.</a:t>
            </a:r>
          </a:p>
          <a:p>
            <a:pPr marL="175616" indent="-175616" eaLnBrk="1" hangingPunct="1">
              <a:lnSpc>
                <a:spcPct val="90000"/>
              </a:lnSpc>
              <a:spcBef>
                <a:spcPct val="0"/>
              </a:spcBef>
              <a:buFont typeface="Arial" panose="020B0604020202020204" pitchFamily="34" charset="0"/>
              <a:buChar char="•"/>
            </a:pPr>
            <a:r>
              <a:rPr lang="en-US" altLang="en-US" dirty="0" smtClean="0">
                <a:solidFill>
                  <a:srgbClr val="000000"/>
                </a:solidFill>
              </a:rPr>
              <a:t>Draft and disseminate educational and informational materials to create groups of informed, knowledgeable and supportive participants and stakeholders.</a:t>
            </a:r>
          </a:p>
          <a:p>
            <a:pPr eaLnBrk="1" hangingPunct="1">
              <a:lnSpc>
                <a:spcPct val="90000"/>
              </a:lnSpc>
              <a:spcBef>
                <a:spcPct val="0"/>
              </a:spcBef>
            </a:pPr>
            <a:endParaRPr lang="en-US" altLang="en-US" dirty="0" smtClean="0">
              <a:solidFill>
                <a:srgbClr val="000000"/>
              </a:solidFill>
            </a:endParaRPr>
          </a:p>
          <a:p>
            <a:pPr eaLnBrk="1" hangingPunct="1">
              <a:lnSpc>
                <a:spcPct val="90000"/>
              </a:lnSpc>
              <a:spcBef>
                <a:spcPct val="0"/>
              </a:spcBef>
            </a:pPr>
            <a:r>
              <a:rPr lang="en-US" altLang="en-US" dirty="0" smtClean="0">
                <a:solidFill>
                  <a:srgbClr val="000000"/>
                </a:solidFill>
              </a:rPr>
              <a:t>While Step 6 recommends basic strategies for engaging and sustaining relationships, it also encourages use of creative approaches—acknowledging the continuous learning that occurs during the engagement process. </a:t>
            </a:r>
          </a:p>
          <a:p>
            <a:pPr eaLnBrk="1" hangingPunct="1">
              <a:lnSpc>
                <a:spcPct val="90000"/>
              </a:lnSpc>
              <a:spcBef>
                <a:spcPct val="0"/>
              </a:spcBef>
            </a:pPr>
            <a:endParaRPr lang="en-US" altLang="en-US" dirty="0" smtClean="0">
              <a:solidFill>
                <a:srgbClr val="000000"/>
              </a:solidFill>
            </a:endParaRPr>
          </a:p>
          <a:p>
            <a:pPr eaLnBrk="1" hangingPunct="1">
              <a:lnSpc>
                <a:spcPct val="90000"/>
              </a:lnSpc>
              <a:spcBef>
                <a:spcPct val="0"/>
              </a:spcBef>
            </a:pPr>
            <a:r>
              <a:rPr lang="en-US" altLang="en-US" dirty="0" smtClean="0">
                <a:solidFill>
                  <a:srgbClr val="000000"/>
                </a:solidFill>
              </a:rPr>
              <a:t>Here you can see the first three goals for engaging stakeholders and sustaining relationships and the corresponding tasks.</a:t>
            </a:r>
          </a:p>
          <a:p>
            <a:pPr eaLnBrk="1" hangingPunct="1">
              <a:lnSpc>
                <a:spcPct val="90000"/>
              </a:lnSpc>
              <a:spcBef>
                <a:spcPct val="0"/>
              </a:spcBef>
            </a:pPr>
            <a:endParaRPr lang="en-US" altLang="en-US" dirty="0" smtClean="0">
              <a:solidFill>
                <a:srgbClr val="000000"/>
              </a:solidFill>
            </a:endParaRPr>
          </a:p>
          <a:p>
            <a:pPr eaLnBrk="1" hangingPunct="1">
              <a:lnSpc>
                <a:spcPct val="90000"/>
              </a:lnSpc>
              <a:spcBef>
                <a:spcPct val="0"/>
              </a:spcBef>
            </a:pPr>
            <a:endParaRPr lang="en-US" altLang="en-US" dirty="0" smtClean="0">
              <a:solidFill>
                <a:srgbClr val="000000"/>
              </a:solidFill>
            </a:endParaRPr>
          </a:p>
          <a:p>
            <a:pPr eaLnBrk="1" hangingPunct="1">
              <a:lnSpc>
                <a:spcPct val="90000"/>
              </a:lnSpc>
              <a:spcBef>
                <a:spcPct val="0"/>
              </a:spcBef>
            </a:pPr>
            <a:endParaRPr lang="en-US" alt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16B0229-0459-4E90-91A5-3964D3E8DD71}" type="slidenum">
              <a:rPr lang="en-US" altLang="en-US">
                <a:latin typeface="Arial" charset="0"/>
              </a:rPr>
              <a:pPr>
                <a:spcBef>
                  <a:spcPct val="0"/>
                </a:spcBef>
              </a:pPr>
              <a:t>36</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6863741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solidFill>
                  <a:srgbClr val="000000"/>
                </a:solidFill>
              </a:rPr>
              <a:t>The next three goals and related tasks cover:</a:t>
            </a:r>
          </a:p>
          <a:p>
            <a:pPr marL="643926" lvl="1" indent="-175616" eaLnBrk="1" hangingPunct="1">
              <a:spcBef>
                <a:spcPct val="0"/>
              </a:spcBef>
              <a:buFont typeface="Arial" panose="020B0604020202020204" pitchFamily="34" charset="0"/>
              <a:buChar char="•"/>
            </a:pPr>
            <a:r>
              <a:rPr lang="en-US" altLang="en-US" dirty="0" smtClean="0">
                <a:solidFill>
                  <a:srgbClr val="000000"/>
                </a:solidFill>
              </a:rPr>
              <a:t>How to educate and update your stakeholders by using a variety of methods including local media, town hall meetings, community events, individual stakeholder meetings and targeted educational materials.</a:t>
            </a:r>
          </a:p>
          <a:p>
            <a:pPr marL="643926" lvl="1" indent="-175616" eaLnBrk="1" hangingPunct="1">
              <a:spcBef>
                <a:spcPct val="0"/>
              </a:spcBef>
              <a:buFont typeface="Arial" panose="020B0604020202020204" pitchFamily="34" charset="0"/>
              <a:buChar char="•"/>
            </a:pPr>
            <a:r>
              <a:rPr lang="en-US" altLang="en-US" dirty="0" smtClean="0">
                <a:solidFill>
                  <a:srgbClr val="000000"/>
                </a:solidFill>
              </a:rPr>
              <a:t>How to combat misinformation by responding immediately and in a transparent manner to community rumors. </a:t>
            </a:r>
          </a:p>
          <a:p>
            <a:pPr marL="643926" lvl="1" indent="-175616" eaLnBrk="1" hangingPunct="1">
              <a:spcBef>
                <a:spcPct val="0"/>
              </a:spcBef>
              <a:buFont typeface="Arial" panose="020B0604020202020204" pitchFamily="34" charset="0"/>
              <a:buChar char="•"/>
            </a:pPr>
            <a:r>
              <a:rPr lang="en-US" altLang="en-US" dirty="0" smtClean="0">
                <a:solidFill>
                  <a:srgbClr val="000000"/>
                </a:solidFill>
              </a:rPr>
              <a:t>How to effectively use networking to expand your partnerships and strategies for engaging stakeholders and avoiding stakeholder fatigue; and</a:t>
            </a:r>
          </a:p>
          <a:p>
            <a:pPr marL="643926" lvl="1" indent="-175616" eaLnBrk="1" hangingPunct="1">
              <a:spcBef>
                <a:spcPct val="0"/>
              </a:spcBef>
              <a:buFont typeface="Arial" panose="020B0604020202020204" pitchFamily="34" charset="0"/>
              <a:buChar char="•"/>
            </a:pPr>
            <a:r>
              <a:rPr lang="en-US" altLang="en-US" dirty="0" smtClean="0">
                <a:solidFill>
                  <a:srgbClr val="000000"/>
                </a:solidFill>
              </a:rPr>
              <a:t>How to document and build your stakeholder engagement toolbox and track your engagement efforts. </a:t>
            </a:r>
          </a:p>
          <a:p>
            <a:pPr eaLnBrk="1" hangingPunct="1">
              <a:spcBef>
                <a:spcPct val="0"/>
              </a:spcBef>
            </a:pPr>
            <a:endParaRPr lang="en-US" altLang="en-US" dirty="0" smtClean="0">
              <a:solidFill>
                <a:srgbClr val="000000"/>
              </a:solidFill>
            </a:endParaRPr>
          </a:p>
          <a:p>
            <a:pPr eaLnBrk="1" hangingPunct="1">
              <a:spcBef>
                <a:spcPct val="0"/>
              </a:spcBef>
            </a:pPr>
            <a:endParaRPr lang="en-US" alt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CBA6ED5-6B30-44F8-8FC3-5906DA47D834}" type="slidenum">
              <a:rPr lang="en-US" altLang="en-US">
                <a:latin typeface="Arial" charset="0"/>
              </a:rPr>
              <a:pPr>
                <a:spcBef>
                  <a:spcPct val="0"/>
                </a:spcBef>
              </a:pPr>
              <a:t>37</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29688739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smtClean="0">
                <a:solidFill>
                  <a:srgbClr val="000000"/>
                </a:solidFill>
              </a:rPr>
              <a:t>Step 6 also suggests a range of worksheets and participatory tools to help you put into practice the various tasks it outlines. Some of the tools offered in Step 6 include:</a:t>
            </a:r>
          </a:p>
          <a:p>
            <a:pPr marL="643926" lvl="1" indent="-175616" eaLnBrk="1" hangingPunct="1">
              <a:spcBef>
                <a:spcPct val="0"/>
              </a:spcBef>
              <a:buFont typeface="Arial" panose="020B0604020202020204" pitchFamily="34" charset="0"/>
              <a:buChar char="•"/>
              <a:defRPr/>
            </a:pPr>
            <a:r>
              <a:rPr lang="en-US" altLang="en-US" dirty="0" smtClean="0">
                <a:solidFill>
                  <a:srgbClr val="000000"/>
                </a:solidFill>
              </a:rPr>
              <a:t>How to establish advisory group guidelines </a:t>
            </a:r>
            <a:r>
              <a:rPr lang="en-US" dirty="0" smtClean="0">
                <a:solidFill>
                  <a:srgbClr val="000000"/>
                </a:solidFill>
                <a:ea typeface="ＭＳ Ｐゴシック" panose="020B0600070205080204" pitchFamily="34" charset="-128"/>
              </a:rPr>
              <a:t>(</a:t>
            </a:r>
            <a:r>
              <a:rPr lang="en-US" b="1" dirty="0" smtClean="0">
                <a:solidFill>
                  <a:srgbClr val="FF0000"/>
                </a:solidFill>
                <a:ea typeface="ＭＳ Ｐゴシック" panose="020B0600070205080204" pitchFamily="34" charset="-128"/>
              </a:rPr>
              <a:t>see Tool 6B, page 154</a:t>
            </a:r>
            <a:r>
              <a:rPr lang="en-US" dirty="0" smtClean="0">
                <a:solidFill>
                  <a:srgbClr val="000000"/>
                </a:solidFill>
                <a:ea typeface="ＭＳ Ｐゴシック" panose="020B0600070205080204" pitchFamily="34" charset="-128"/>
              </a:rPr>
              <a:t>),</a:t>
            </a:r>
            <a:endParaRPr lang="en-US" altLang="en-US" dirty="0" smtClean="0">
              <a:solidFill>
                <a:srgbClr val="000000"/>
              </a:solidFill>
            </a:endParaRPr>
          </a:p>
          <a:p>
            <a:pPr marL="643926" lvl="1" indent="-175616" eaLnBrk="1" hangingPunct="1">
              <a:spcBef>
                <a:spcPct val="0"/>
              </a:spcBef>
              <a:buFont typeface="Arial" panose="020B0604020202020204" pitchFamily="34" charset="0"/>
              <a:buChar char="•"/>
              <a:defRPr/>
            </a:pPr>
            <a:r>
              <a:rPr lang="en-US" altLang="en-US" dirty="0" smtClean="0">
                <a:solidFill>
                  <a:srgbClr val="000000"/>
                </a:solidFill>
              </a:rPr>
              <a:t>Checklists for organizing events </a:t>
            </a:r>
            <a:r>
              <a:rPr lang="en-US" dirty="0" smtClean="0">
                <a:solidFill>
                  <a:srgbClr val="000000"/>
                </a:solidFill>
                <a:ea typeface="ＭＳ Ｐゴシック" panose="020B0600070205080204" pitchFamily="34" charset="-128"/>
              </a:rPr>
              <a:t>(</a:t>
            </a:r>
            <a:r>
              <a:rPr lang="en-US" b="1" dirty="0" smtClean="0">
                <a:solidFill>
                  <a:srgbClr val="FF0000"/>
                </a:solidFill>
                <a:ea typeface="ＭＳ Ｐゴシック" panose="020B0600070205080204" pitchFamily="34" charset="-128"/>
              </a:rPr>
              <a:t>see Tool 6C, page 156</a:t>
            </a:r>
            <a:r>
              <a:rPr lang="en-US" dirty="0" smtClean="0">
                <a:solidFill>
                  <a:srgbClr val="000000"/>
                </a:solidFill>
                <a:ea typeface="ＭＳ Ｐゴシック" panose="020B0600070205080204" pitchFamily="34" charset="-128"/>
              </a:rPr>
              <a:t>),</a:t>
            </a:r>
            <a:endParaRPr lang="en-US" altLang="en-US" dirty="0" smtClean="0">
              <a:solidFill>
                <a:srgbClr val="000000"/>
              </a:solidFill>
            </a:endParaRPr>
          </a:p>
          <a:p>
            <a:pPr marL="643926" lvl="1" indent="-175616" eaLnBrk="1" hangingPunct="1">
              <a:spcBef>
                <a:spcPct val="0"/>
              </a:spcBef>
              <a:buFont typeface="Arial" panose="020B0604020202020204" pitchFamily="34" charset="0"/>
              <a:buChar char="•"/>
              <a:defRPr/>
            </a:pPr>
            <a:r>
              <a:rPr lang="en-US" altLang="en-US" dirty="0" smtClean="0">
                <a:solidFill>
                  <a:srgbClr val="000000"/>
                </a:solidFill>
              </a:rPr>
              <a:t>How to develop an effective meeting agenda </a:t>
            </a:r>
            <a:r>
              <a:rPr lang="en-US" dirty="0" smtClean="0">
                <a:solidFill>
                  <a:srgbClr val="000000"/>
                </a:solidFill>
                <a:ea typeface="ＭＳ Ｐゴシック" panose="020B0600070205080204" pitchFamily="34" charset="-128"/>
              </a:rPr>
              <a:t>(</a:t>
            </a:r>
            <a:r>
              <a:rPr lang="en-US" b="1" dirty="0" smtClean="0">
                <a:solidFill>
                  <a:srgbClr val="FF0000"/>
                </a:solidFill>
                <a:ea typeface="ＭＳ Ｐゴシック" panose="020B0600070205080204" pitchFamily="34" charset="-128"/>
              </a:rPr>
              <a:t>see Tool 6F, page 163</a:t>
            </a:r>
            <a:r>
              <a:rPr lang="en-US" i="1" dirty="0" smtClean="0">
                <a:solidFill>
                  <a:srgbClr val="000000"/>
                </a:solidFill>
                <a:ea typeface="ＭＳ Ｐゴシック" panose="020B0600070205080204" pitchFamily="34" charset="-128"/>
              </a:rPr>
              <a:t>)</a:t>
            </a:r>
            <a:r>
              <a:rPr lang="en-US" dirty="0" smtClean="0">
                <a:solidFill>
                  <a:srgbClr val="000000"/>
                </a:solidFill>
                <a:ea typeface="ＭＳ Ｐゴシック" panose="020B0600070205080204" pitchFamily="34" charset="-128"/>
              </a:rPr>
              <a:t>,</a:t>
            </a:r>
            <a:r>
              <a:rPr lang="en-US" altLang="en-US" dirty="0" smtClean="0">
                <a:solidFill>
                  <a:srgbClr val="000000"/>
                </a:solidFill>
              </a:rPr>
              <a:t> and</a:t>
            </a:r>
          </a:p>
          <a:p>
            <a:pPr marL="643926" lvl="1" indent="-175616" eaLnBrk="1" hangingPunct="1">
              <a:spcBef>
                <a:spcPct val="0"/>
              </a:spcBef>
              <a:buFont typeface="Arial" panose="020B0604020202020204" pitchFamily="34" charset="0"/>
              <a:buChar char="•"/>
              <a:defRPr/>
            </a:pPr>
            <a:r>
              <a:rPr lang="en-US" altLang="en-US" dirty="0" smtClean="0">
                <a:solidFill>
                  <a:srgbClr val="000000"/>
                </a:solidFill>
              </a:rPr>
              <a:t>As you can see from the slide, a tool on </a:t>
            </a:r>
            <a:r>
              <a:rPr lang="en-US" altLang="en-US" i="1" dirty="0" smtClean="0">
                <a:solidFill>
                  <a:srgbClr val="000000"/>
                </a:solidFill>
              </a:rPr>
              <a:t>How to engage communities with theatre </a:t>
            </a:r>
            <a:r>
              <a:rPr lang="en-US" dirty="0" smtClean="0">
                <a:solidFill>
                  <a:srgbClr val="000000"/>
                </a:solidFill>
                <a:ea typeface="ＭＳ Ｐゴシック" panose="020B0600070205080204" pitchFamily="34" charset="-128"/>
              </a:rPr>
              <a:t>(</a:t>
            </a:r>
            <a:r>
              <a:rPr lang="en-US" b="1" dirty="0" smtClean="0">
                <a:solidFill>
                  <a:srgbClr val="FF0000"/>
                </a:solidFill>
                <a:ea typeface="ＭＳ Ｐゴシック" panose="020B0600070205080204" pitchFamily="34" charset="-128"/>
              </a:rPr>
              <a:t>see Tool 6H, page 167</a:t>
            </a:r>
            <a:r>
              <a:rPr lang="en-US" i="1" dirty="0" smtClean="0">
                <a:solidFill>
                  <a:srgbClr val="000000"/>
                </a:solidFill>
                <a:ea typeface="ＭＳ Ｐゴシック" panose="020B0600070205080204" pitchFamily="34" charset="-128"/>
              </a:rPr>
              <a:t>)</a:t>
            </a:r>
            <a:r>
              <a:rPr lang="en-US" altLang="en-US" dirty="0" smtClean="0">
                <a:solidFill>
                  <a:srgbClr val="000000"/>
                </a:solidFill>
              </a:rPr>
              <a:t>. Creative strategies such as this have proven incredibly effective for engaging stakeholders and communities in a range of settings. </a:t>
            </a:r>
          </a:p>
          <a:p>
            <a:pPr eaLnBrk="1" hangingPunct="1">
              <a:spcBef>
                <a:spcPct val="0"/>
              </a:spcBef>
              <a:defRPr/>
            </a:pPr>
            <a:endParaRPr lang="en-US" altLang="en-US" dirty="0" smtClean="0">
              <a:solidFill>
                <a:srgbClr val="000000"/>
              </a:solidFill>
            </a:endParaRPr>
          </a:p>
          <a:p>
            <a:pPr eaLnBrk="1" hangingPunct="1">
              <a:spcBef>
                <a:spcPct val="0"/>
              </a:spcBef>
              <a:defRPr/>
            </a:pPr>
            <a:r>
              <a:rPr lang="en-GB" b="1" i="1" spc="-31" dirty="0">
                <a:solidFill>
                  <a:srgbClr val="FF0000"/>
                </a:solidFill>
                <a:ea typeface="ＭＳ Ｐゴシック" panose="020B0600070205080204" pitchFamily="34" charset="-128"/>
              </a:rPr>
              <a:t>Discussion question: What types of techniques have you used to engage stakeholders?</a:t>
            </a:r>
            <a:endParaRPr lang="en-US" altLang="en-US" dirty="0" smtClean="0">
              <a:solidFill>
                <a:srgbClr val="000000"/>
              </a:solidFill>
            </a:endParaRPr>
          </a:p>
          <a:p>
            <a:pPr eaLnBrk="1" hangingPunct="1">
              <a:spcBef>
                <a:spcPct val="0"/>
              </a:spcBef>
              <a:defRPr/>
            </a:pPr>
            <a:r>
              <a:rPr lang="en-US" altLang="en-US" dirty="0" smtClean="0">
                <a:solidFill>
                  <a:srgbClr val="000000"/>
                </a:solidFill>
              </a:rPr>
              <a:t>____</a:t>
            </a:r>
          </a:p>
          <a:p>
            <a:pPr eaLnBrk="1" hangingPunct="1">
              <a:spcBef>
                <a:spcPct val="0"/>
              </a:spcBef>
              <a:defRPr/>
            </a:pPr>
            <a:r>
              <a:rPr lang="en-US" altLang="en-US" dirty="0" smtClean="0">
                <a:solidFill>
                  <a:srgbClr val="000000"/>
                </a:solidFill>
              </a:rPr>
              <a:t>Note: These tools can be found in the Toolkit in Appendix T6 beginning on page 151. </a:t>
            </a:r>
            <a:r>
              <a:rPr lang="en-US" altLang="en-US" i="1" dirty="0" smtClean="0">
                <a:solidFill>
                  <a:srgbClr val="000000"/>
                </a:solidFill>
              </a:rPr>
              <a:t>Tool 6H: Engaging communities with theatre </a:t>
            </a:r>
            <a:r>
              <a:rPr lang="en-US" altLang="en-US" dirty="0" smtClean="0">
                <a:solidFill>
                  <a:srgbClr val="000000"/>
                </a:solidFill>
              </a:rPr>
              <a:t>can be found on page 167.</a:t>
            </a:r>
          </a:p>
          <a:p>
            <a:pPr>
              <a:defRPr/>
            </a:pPr>
            <a:endParaRPr lang="en-US" altLang="en-US" dirty="0"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D690965-C38C-4B3E-9CEA-D8AEB615143E}" type="slidenum">
              <a:rPr lang="en-US" altLang="en-US">
                <a:latin typeface="Arial" charset="0"/>
              </a:rPr>
              <a:pPr>
                <a:spcBef>
                  <a:spcPct val="0"/>
                </a:spcBef>
              </a:pPr>
              <a:t>38</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12502829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Figuring out how to engage with stakeholders can sometimes seem like a daunting task. There are many ways in which you can engage with stakeholders, including mechanisms like CABs—community advisory boards. You might need to develop a range of materials to support your SE efforts. The Toolkit can provide some guidance in these areas. On the left are descriptions and examples of local stakeholder mechanisms that various HIV prevention trials have employed (</a:t>
            </a:r>
            <a:r>
              <a:rPr lang="en-US" altLang="en-US" b="1" dirty="0" smtClean="0">
                <a:solidFill>
                  <a:srgbClr val="FF0000"/>
                </a:solidFill>
              </a:rPr>
              <a:t>see page 69</a:t>
            </a:r>
            <a:r>
              <a:rPr lang="en-US" altLang="en-US" dirty="0" smtClean="0"/>
              <a:t>). On the right, are step-by-step guidelines for producing various types of education and information materials (</a:t>
            </a:r>
            <a:r>
              <a:rPr lang="en-US" altLang="en-US" b="1" dirty="0" smtClean="0">
                <a:solidFill>
                  <a:srgbClr val="FF0000"/>
                </a:solidFill>
              </a:rPr>
              <a:t>see page 80</a:t>
            </a:r>
            <a:r>
              <a:rPr lang="en-US" altLang="en-US" dirty="0" smtClean="0"/>
              <a:t>).   </a:t>
            </a:r>
          </a:p>
          <a:p>
            <a:pPr eaLnBrk="1" hangingPunct="1">
              <a:spcBef>
                <a:spcPct val="0"/>
              </a:spcBef>
            </a:pPr>
            <a:endParaRPr lang="en-US" altLang="en-US" dirty="0" smtClean="0"/>
          </a:p>
          <a:p>
            <a:pPr eaLnBrk="1" hangingPunct="1">
              <a:spcBef>
                <a:spcPct val="0"/>
              </a:spcBef>
            </a:pPr>
            <a:r>
              <a:rPr lang="en-US" altLang="en-US" dirty="0" smtClean="0"/>
              <a:t>Throughout the Toolkit you will find practical resources to help you in the day-to-day engagement of stakeholders, such as the ones shown here from Step 6. This type of practical information is what sets the Toolkit apart from other stakeholder engagement resources. The Toolkit provides the case studies, examples and detailed explanations that bring the step-by-step recommendations to life. </a:t>
            </a:r>
          </a:p>
          <a:p>
            <a:pPr eaLnBrk="1" hangingPunct="1">
              <a:spcBef>
                <a:spcPct val="0"/>
              </a:spcBef>
            </a:pPr>
            <a:r>
              <a:rPr lang="en-US" altLang="en-US" dirty="0" smtClean="0">
                <a:solidFill>
                  <a:srgbClr val="000000"/>
                </a:solidFill>
              </a:rPr>
              <a:t>____</a:t>
            </a:r>
          </a:p>
          <a:p>
            <a:pPr eaLnBrk="1" hangingPunct="1">
              <a:spcBef>
                <a:spcPct val="0"/>
              </a:spcBef>
            </a:pPr>
            <a:r>
              <a:rPr lang="en-US" altLang="en-US" dirty="0" smtClean="0">
                <a:solidFill>
                  <a:srgbClr val="000000"/>
                </a:solidFill>
              </a:rPr>
              <a:t>Note</a:t>
            </a:r>
            <a:r>
              <a:rPr lang="en-US" altLang="en-US" dirty="0" smtClean="0"/>
              <a:t>: </a:t>
            </a:r>
            <a:r>
              <a:rPr lang="en-US" altLang="en-US" dirty="0" smtClean="0">
                <a:solidFill>
                  <a:srgbClr val="000000"/>
                </a:solidFill>
              </a:rPr>
              <a:t>These resources can be found in the Toolkit on pages 69 and 80 respectively.</a:t>
            </a:r>
            <a:endParaRPr lang="en-US" altLang="en-US"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28FF002-19A4-4055-8F8E-E0204FFA4624}" type="slidenum">
              <a:rPr lang="en-US" altLang="en-US">
                <a:latin typeface="Arial" charset="0"/>
              </a:rPr>
              <a:pPr>
                <a:spcBef>
                  <a:spcPct val="0"/>
                </a:spcBef>
              </a:pPr>
              <a:t>39</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1795408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42293" eaLnBrk="1" hangingPunct="1">
              <a:spcBef>
                <a:spcPct val="0"/>
              </a:spcBef>
            </a:pPr>
            <a:r>
              <a:rPr lang="en-US" altLang="en-US" dirty="0" smtClean="0">
                <a:solidFill>
                  <a:srgbClr val="000000"/>
                </a:solidFill>
              </a:rPr>
              <a:t>Stakeholder engagement can be easily integrated into your research project—you simply need a system to help you prepare and to organize your work. The Toolkit provides you with this system. Specifically, the </a:t>
            </a:r>
            <a:r>
              <a:rPr lang="en-US" altLang="en-US" sz="1100" dirty="0">
                <a:solidFill>
                  <a:srgbClr val="000000"/>
                </a:solidFill>
              </a:rPr>
              <a:t>T</a:t>
            </a:r>
            <a:r>
              <a:rPr lang="en-US" altLang="en-US" dirty="0" smtClean="0">
                <a:solidFill>
                  <a:srgbClr val="000000"/>
                </a:solidFill>
              </a:rPr>
              <a:t>oolkit provides step-by-step guidance and practical tools that make it easier for research teams to compare methods and identify best practices that work across settings. It also provides guidance on how to document your methods and accomplishments—adding to the field’s expanding toolbox for stakeholder engagement. </a:t>
            </a:r>
          </a:p>
          <a:p>
            <a:pPr defTabSz="442293" eaLnBrk="1" hangingPunct="1">
              <a:spcBef>
                <a:spcPct val="0"/>
              </a:spcBef>
            </a:pPr>
            <a:endParaRPr lang="en-US" altLang="en-US" dirty="0" smtClean="0">
              <a:solidFill>
                <a:srgbClr val="000000"/>
              </a:solidFill>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2322BBF-D241-43EC-97AE-446599D7CA59}" type="slidenum">
              <a:rPr lang="en-US" altLang="en-US">
                <a:latin typeface="Arial" charset="0"/>
              </a:rPr>
              <a:pPr>
                <a:spcBef>
                  <a:spcPct val="0"/>
                </a:spcBef>
              </a:pPr>
              <a:t>4</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40601552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solidFill>
                  <a:srgbClr val="000000"/>
                </a:solidFill>
              </a:rPr>
              <a:t>The final step in the Toolkit—Step 7—walks you through how to develop the skills and attitudes necessary to sustain your relationships with stakeholders throughout the life of your research project and beyond. </a:t>
            </a:r>
          </a:p>
          <a:p>
            <a:pPr eaLnBrk="1" hangingPunct="1">
              <a:spcBef>
                <a:spcPct val="0"/>
              </a:spcBef>
            </a:pPr>
            <a:endParaRPr lang="en-US" altLang="en-US" dirty="0"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1B1B16D-D2B1-4CE0-BF9E-2B2D215AA585}" type="slidenum">
              <a:rPr lang="en-US" altLang="en-US">
                <a:latin typeface="Arial" charset="0"/>
              </a:rPr>
              <a:pPr>
                <a:spcBef>
                  <a:spcPct val="0"/>
                </a:spcBef>
              </a:pPr>
              <a:t>40</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22259148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Step 7 focuses mainly on ensuring your stakeholders—including the study community, your trial participants, and your own research team—have the knowledge and skills to appropriately and effectively engage with the research and each other and provide accurate information about HIV and your research project. </a:t>
            </a:r>
          </a:p>
          <a:p>
            <a:pPr eaLnBrk="1" hangingPunct="1">
              <a:spcBef>
                <a:spcPct val="0"/>
              </a:spcBef>
            </a:pPr>
            <a:r>
              <a:rPr lang="en-US" altLang="en-US" dirty="0" smtClean="0">
                <a:solidFill>
                  <a:srgbClr val="000000"/>
                </a:solidFill>
              </a:rPr>
              <a:t>____</a:t>
            </a:r>
          </a:p>
          <a:p>
            <a:pPr eaLnBrk="1" hangingPunct="1">
              <a:spcBef>
                <a:spcPct val="0"/>
              </a:spcBef>
            </a:pPr>
            <a:r>
              <a:rPr lang="en-US" altLang="en-US" dirty="0" smtClean="0">
                <a:solidFill>
                  <a:srgbClr val="000000"/>
                </a:solidFill>
              </a:rPr>
              <a:t>Note to presenters: Please take the time to lead your audience through the list outlined on the slide. </a:t>
            </a:r>
          </a:p>
          <a:p>
            <a:pPr eaLnBrk="1" hangingPunct="1">
              <a:spcBef>
                <a:spcPct val="0"/>
              </a:spcBef>
            </a:pPr>
            <a:endParaRPr lang="en-US" altLang="en-US" dirty="0"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F507D7F-0CD0-4459-B619-C08C8B176B33}" type="slidenum">
              <a:rPr lang="en-US" altLang="en-US">
                <a:latin typeface="Arial" charset="0"/>
              </a:rPr>
              <a:pPr>
                <a:spcBef>
                  <a:spcPct val="0"/>
                </a:spcBef>
              </a:pPr>
              <a:t>41</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13935958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Moreover, Step 7 will help your team to: </a:t>
            </a:r>
          </a:p>
          <a:p>
            <a:pPr marL="643926" lvl="1" indent="-175616" eaLnBrk="1" hangingPunct="1">
              <a:spcBef>
                <a:spcPct val="0"/>
              </a:spcBef>
              <a:buFont typeface="Arial" panose="020B0604020202020204" pitchFamily="34" charset="0"/>
              <a:buChar char="•"/>
            </a:pPr>
            <a:r>
              <a:rPr lang="en-US" altLang="en-US" dirty="0" smtClean="0"/>
              <a:t>Further combat any misperceptions that may exist;</a:t>
            </a:r>
          </a:p>
          <a:p>
            <a:pPr marL="643926" lvl="1" indent="-175616" eaLnBrk="1" hangingPunct="1">
              <a:spcBef>
                <a:spcPct val="0"/>
              </a:spcBef>
              <a:buFont typeface="Arial" panose="020B0604020202020204" pitchFamily="34" charset="0"/>
              <a:buChar char="•"/>
            </a:pPr>
            <a:r>
              <a:rPr lang="en-US" altLang="en-US" dirty="0" smtClean="0"/>
              <a:t>Foster a sense of collective ownership and investment in your research project; and </a:t>
            </a:r>
          </a:p>
          <a:p>
            <a:pPr marL="643926" lvl="1" indent="-175616" eaLnBrk="1" hangingPunct="1">
              <a:spcBef>
                <a:spcPct val="0"/>
              </a:spcBef>
              <a:buFont typeface="Arial" panose="020B0604020202020204" pitchFamily="34" charset="0"/>
              <a:buChar char="•"/>
            </a:pPr>
            <a:r>
              <a:rPr lang="en-US" altLang="en-US" dirty="0" smtClean="0"/>
              <a:t>Strengthen capacity at the local, national and international levels. </a:t>
            </a:r>
          </a:p>
          <a:p>
            <a:pPr lvl="1" eaLnBrk="1" hangingPunct="1">
              <a:spcBef>
                <a:spcPct val="0"/>
              </a:spcBef>
              <a:buFontTx/>
              <a:buChar char="•"/>
            </a:pPr>
            <a:endParaRPr lang="en-US" altLang="en-US" dirty="0" smtClean="0"/>
          </a:p>
          <a:p>
            <a:pPr eaLnBrk="1" hangingPunct="1">
              <a:spcBef>
                <a:spcPct val="0"/>
              </a:spcBef>
            </a:pPr>
            <a:r>
              <a:rPr lang="en-US" altLang="en-US" dirty="0" smtClean="0">
                <a:solidFill>
                  <a:srgbClr val="000000"/>
                </a:solidFill>
              </a:rPr>
              <a:t>____</a:t>
            </a:r>
          </a:p>
          <a:p>
            <a:pPr eaLnBrk="1" hangingPunct="1">
              <a:spcBef>
                <a:spcPct val="0"/>
              </a:spcBef>
            </a:pPr>
            <a:r>
              <a:rPr lang="en-US" altLang="en-US" dirty="0" smtClean="0">
                <a:solidFill>
                  <a:srgbClr val="000000"/>
                </a:solidFill>
              </a:rPr>
              <a:t>Note to presenters: Please take the time to lead your audience through the list outlined on the slide. </a:t>
            </a:r>
          </a:p>
          <a:p>
            <a:pPr eaLnBrk="1" hangingPunct="1">
              <a:spcBef>
                <a:spcPct val="0"/>
              </a:spcBef>
            </a:pPr>
            <a:endParaRPr lang="en-US" altLang="en-US" dirty="0"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73A3D77-2FF1-4BF8-977D-CDCF6B2F6A51}" type="slidenum">
              <a:rPr lang="en-US" altLang="en-US">
                <a:latin typeface="Arial" charset="0"/>
              </a:rPr>
              <a:pPr>
                <a:spcBef>
                  <a:spcPct val="0"/>
                </a:spcBef>
              </a:pPr>
              <a:t>42</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41540500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smtClean="0">
                <a:solidFill>
                  <a:srgbClr val="000000"/>
                </a:solidFill>
              </a:rPr>
              <a:t>Step 7 covers how to: </a:t>
            </a:r>
          </a:p>
          <a:p>
            <a:pPr marL="643926" lvl="1" indent="-175616" eaLnBrk="1" hangingPunct="1">
              <a:spcBef>
                <a:spcPct val="0"/>
              </a:spcBef>
              <a:buFont typeface="Arial" panose="020B0604020202020204" pitchFamily="34" charset="0"/>
              <a:buChar char="•"/>
              <a:defRPr/>
            </a:pPr>
            <a:r>
              <a:rPr lang="en-US" altLang="en-US" dirty="0" smtClean="0">
                <a:solidFill>
                  <a:srgbClr val="000000"/>
                </a:solidFill>
              </a:rPr>
              <a:t>Identify the capacity building needs of your stakeholders by conducting a detailed needs assessment;</a:t>
            </a:r>
          </a:p>
          <a:p>
            <a:pPr marL="643926" lvl="1" indent="-175616" eaLnBrk="1" hangingPunct="1">
              <a:spcBef>
                <a:spcPct val="0"/>
              </a:spcBef>
              <a:buFont typeface="Arial" panose="020B0604020202020204" pitchFamily="34" charset="0"/>
              <a:buChar char="•"/>
              <a:defRPr/>
            </a:pPr>
            <a:r>
              <a:rPr lang="en-US" altLang="en-US" dirty="0" smtClean="0">
                <a:solidFill>
                  <a:srgbClr val="000000"/>
                </a:solidFill>
              </a:rPr>
              <a:t>Design and plan capacity building activities including trainings, workshops, community events, ”update” meetings and staff trainings on stakeholder literacy;</a:t>
            </a:r>
          </a:p>
          <a:p>
            <a:pPr marL="643926" lvl="1" indent="-175616" eaLnBrk="1" hangingPunct="1">
              <a:spcBef>
                <a:spcPct val="0"/>
              </a:spcBef>
              <a:buFont typeface="Arial" panose="020B0604020202020204" pitchFamily="34" charset="0"/>
              <a:buChar char="•"/>
              <a:defRPr/>
            </a:pPr>
            <a:r>
              <a:rPr lang="en-US" altLang="en-US" dirty="0" smtClean="0">
                <a:solidFill>
                  <a:srgbClr val="000000"/>
                </a:solidFill>
              </a:rPr>
              <a:t>Capitalize on existing opportunities to engage in education and capacity-building such as clinic wait times, planned community events and local media; and</a:t>
            </a:r>
          </a:p>
          <a:p>
            <a:pPr marL="643926" lvl="1" indent="-175616" eaLnBrk="1" hangingPunct="1">
              <a:spcBef>
                <a:spcPct val="0"/>
              </a:spcBef>
              <a:buFont typeface="Arial" panose="020B0604020202020204" pitchFamily="34" charset="0"/>
              <a:buChar char="•"/>
              <a:defRPr/>
            </a:pPr>
            <a:r>
              <a:rPr lang="en-US" altLang="en-US" dirty="0" smtClean="0">
                <a:solidFill>
                  <a:srgbClr val="000000"/>
                </a:solidFill>
              </a:rPr>
              <a:t>Assess learning and collect feedback to ensure your activities met their aims.</a:t>
            </a:r>
          </a:p>
          <a:p>
            <a:pPr eaLnBrk="1" hangingPunct="1">
              <a:spcBef>
                <a:spcPct val="0"/>
              </a:spcBef>
              <a:defRPr/>
            </a:pPr>
            <a:endParaRPr lang="en-US" altLang="en-US" dirty="0" smtClean="0">
              <a:solidFill>
                <a:srgbClr val="000000"/>
              </a:solidFill>
            </a:endParaRPr>
          </a:p>
          <a:p>
            <a:pPr eaLnBrk="1" hangingPunct="1">
              <a:spcBef>
                <a:spcPct val="0"/>
              </a:spcBef>
              <a:defRPr/>
            </a:pPr>
            <a:r>
              <a:rPr lang="en-US" altLang="en-US" dirty="0" smtClean="0">
                <a:solidFill>
                  <a:srgbClr val="000000"/>
                </a:solidFill>
              </a:rPr>
              <a:t>The individual tasks outlined in Step 7 (shown in the column to the right) that </a:t>
            </a:r>
            <a:r>
              <a:rPr lang="en-US" altLang="en-US" dirty="0" smtClean="0"/>
              <a:t>correspond with the goals listed in to the left are discussed in greater detail in Step 7. </a:t>
            </a:r>
          </a:p>
          <a:p>
            <a:pPr eaLnBrk="1" hangingPunct="1">
              <a:spcBef>
                <a:spcPct val="0"/>
              </a:spcBef>
              <a:defRPr/>
            </a:pPr>
            <a:endParaRPr lang="en-GB" b="1" i="1" spc="-31" dirty="0">
              <a:solidFill>
                <a:srgbClr val="FF0000"/>
              </a:solidFill>
              <a:ea typeface="ＭＳ Ｐゴシック" panose="020B0600070205080204" pitchFamily="34" charset="-128"/>
            </a:endParaRPr>
          </a:p>
          <a:p>
            <a:pPr eaLnBrk="1" hangingPunct="1">
              <a:spcBef>
                <a:spcPct val="0"/>
              </a:spcBef>
              <a:defRPr/>
            </a:pPr>
            <a:r>
              <a:rPr lang="en-GB" b="1" i="1" spc="-31" dirty="0">
                <a:solidFill>
                  <a:srgbClr val="FF0000"/>
                </a:solidFill>
                <a:ea typeface="ＭＳ Ｐゴシック" panose="020B0600070205080204" pitchFamily="34" charset="-128"/>
              </a:rPr>
              <a:t>As we saw earlier, the Quick Guide includes additional instructions for tasks in this step.  </a:t>
            </a:r>
          </a:p>
          <a:p>
            <a:pPr eaLnBrk="1" hangingPunct="1">
              <a:spcBef>
                <a:spcPct val="0"/>
              </a:spcBef>
              <a:defRPr/>
            </a:pPr>
            <a:endParaRPr lang="en-GB" b="1" i="1" spc="-31" dirty="0">
              <a:solidFill>
                <a:srgbClr val="FF0000"/>
              </a:solidFill>
              <a:ea typeface="ＭＳ Ｐゴシック" panose="020B0600070205080204" pitchFamily="34" charset="-128"/>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538BED3-01DE-4694-A767-CC95F6EAB071}" type="slidenum">
              <a:rPr lang="en-US" altLang="en-US">
                <a:latin typeface="Arial" charset="0"/>
              </a:rPr>
              <a:pPr>
                <a:spcBef>
                  <a:spcPct val="0"/>
                </a:spcBef>
              </a:pPr>
              <a:t>43</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31369512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dirty="0" smtClean="0">
                <a:solidFill>
                  <a:srgbClr val="000000"/>
                </a:solidFill>
              </a:rPr>
              <a:t>What’s more, the Appendix for Step 7 offers a range of tools to help you work through these tasks and build the capacity of stakeholders. Here you can see two tools highlighted from Step 7, one that guides you through group decision making or as it’s termed here, “facilitating agreement” (</a:t>
            </a:r>
            <a:r>
              <a:rPr lang="en-US" altLang="en-US" b="1" dirty="0" smtClean="0">
                <a:solidFill>
                  <a:srgbClr val="FF0000"/>
                </a:solidFill>
              </a:rPr>
              <a:t>see Tool 7F, page 183</a:t>
            </a:r>
            <a:r>
              <a:rPr lang="en-US" altLang="en-US" dirty="0" smtClean="0">
                <a:solidFill>
                  <a:srgbClr val="000000"/>
                </a:solidFill>
              </a:rPr>
              <a:t>) and another that provides a template for your team to begin to document the unique tools they find the most useful for engaging stakeholders (</a:t>
            </a:r>
            <a:r>
              <a:rPr lang="en-US" altLang="en-US" b="1" dirty="0" smtClean="0">
                <a:solidFill>
                  <a:srgbClr val="FF0000"/>
                </a:solidFill>
              </a:rPr>
              <a:t>see Tool 7I, page 188</a:t>
            </a:r>
            <a:r>
              <a:rPr lang="en-US" altLang="en-US" dirty="0" smtClean="0">
                <a:solidFill>
                  <a:srgbClr val="000000"/>
                </a:solidFill>
              </a:rPr>
              <a:t>).  </a:t>
            </a:r>
          </a:p>
          <a:p>
            <a:endParaRPr lang="en-US" altLang="en-US" dirty="0" smtClean="0"/>
          </a:p>
          <a:p>
            <a:pPr eaLnBrk="1" hangingPunct="1">
              <a:spcBef>
                <a:spcPct val="0"/>
              </a:spcBef>
            </a:pPr>
            <a:r>
              <a:rPr lang="en-US" altLang="en-US" dirty="0" smtClean="0">
                <a:solidFill>
                  <a:srgbClr val="000000"/>
                </a:solidFill>
              </a:rPr>
              <a:t>____</a:t>
            </a:r>
          </a:p>
          <a:p>
            <a:pPr eaLnBrk="1" hangingPunct="1">
              <a:spcBef>
                <a:spcPct val="0"/>
              </a:spcBef>
            </a:pPr>
            <a:r>
              <a:rPr lang="en-US" altLang="en-US" dirty="0" smtClean="0">
                <a:solidFill>
                  <a:srgbClr val="000000"/>
                </a:solidFill>
              </a:rPr>
              <a:t>Note: </a:t>
            </a:r>
            <a:r>
              <a:rPr lang="en-US" altLang="en-US" i="1" dirty="0" smtClean="0">
                <a:solidFill>
                  <a:srgbClr val="000000"/>
                </a:solidFill>
              </a:rPr>
              <a:t>Tool 7F: Facilitating agreement </a:t>
            </a:r>
            <a:r>
              <a:rPr lang="en-US" altLang="en-US" dirty="0" smtClean="0">
                <a:solidFill>
                  <a:srgbClr val="000000"/>
                </a:solidFill>
              </a:rPr>
              <a:t>and </a:t>
            </a:r>
            <a:r>
              <a:rPr lang="en-US" altLang="en-US" i="1" dirty="0" smtClean="0">
                <a:solidFill>
                  <a:srgbClr val="000000"/>
                </a:solidFill>
              </a:rPr>
              <a:t>Tool 7I: Template for documenting your own tools </a:t>
            </a:r>
            <a:r>
              <a:rPr lang="en-US" altLang="en-US" dirty="0" smtClean="0">
                <a:solidFill>
                  <a:srgbClr val="000000"/>
                </a:solidFill>
              </a:rPr>
              <a:t>can be found in the Toolkit on pages 183 and 188 respectively. All Step 7 tools can be found in the Step 7 Appendix beginning on page 171. </a:t>
            </a:r>
          </a:p>
          <a:p>
            <a:endParaRPr lang="en-US" altLang="en-US" dirty="0"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132E419-1FE0-49B3-877F-78051F64FD2D}" type="slidenum">
              <a:rPr lang="en-US" altLang="en-US">
                <a:latin typeface="Arial" charset="0"/>
              </a:rPr>
              <a:pPr>
                <a:spcBef>
                  <a:spcPct val="0"/>
                </a:spcBef>
              </a:pPr>
              <a:t>44</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223109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 we mentioned at the beginning of Step 6, you will notice that Steps 6 and 7 have relatively long checklists. This reflects the extensive list of tasks required to engage with stakeholders and build their capacity. For this reason, you should take maximum advantage of the user-friendly checklist provided in the Toolkit to organize and track the progress of your SE activities. </a:t>
            </a:r>
          </a:p>
          <a:p>
            <a:endParaRPr lang="en-US" altLang="en-US" dirty="0" smtClean="0"/>
          </a:p>
          <a:p>
            <a:pPr marL="0" lvl="1"/>
            <a:r>
              <a:rPr lang="en-US" altLang="en-US" dirty="0" smtClean="0"/>
              <a:t>In Step 7, the checklist </a:t>
            </a:r>
            <a:r>
              <a:rPr lang="en-US" altLang="en-US" dirty="0" smtClean="0">
                <a:solidFill>
                  <a:srgbClr val="000000"/>
                </a:solidFill>
              </a:rPr>
              <a:t>(</a:t>
            </a:r>
            <a:r>
              <a:rPr lang="en-US" altLang="en-US" b="1" dirty="0" smtClean="0">
                <a:solidFill>
                  <a:srgbClr val="FF0000"/>
                </a:solidFill>
              </a:rPr>
              <a:t>see page 106</a:t>
            </a:r>
            <a:r>
              <a:rPr lang="en-US" altLang="en-US" dirty="0" smtClean="0">
                <a:solidFill>
                  <a:srgbClr val="000000"/>
                </a:solidFill>
              </a:rPr>
              <a:t>) </a:t>
            </a:r>
            <a:r>
              <a:rPr lang="en-US" altLang="en-US" dirty="0" smtClean="0"/>
              <a:t>will help you keep track of your efforts to: assess the current capacity of stakeholders; plan, develop and deliver capacity-building activities adapted to the needs of a range of stakeholders; and, assess and document your efforts. </a:t>
            </a:r>
          </a:p>
          <a:p>
            <a:endParaRPr lang="en-US" altLang="en-US" dirty="0" smtClean="0"/>
          </a:p>
          <a:p>
            <a:r>
              <a:rPr lang="en-US" altLang="en-US" dirty="0" smtClean="0"/>
              <a:t>Similar checklists appear in all the steps.</a:t>
            </a:r>
          </a:p>
          <a:p>
            <a:pPr eaLnBrk="1" hangingPunct="1">
              <a:spcBef>
                <a:spcPct val="0"/>
              </a:spcBef>
            </a:pPr>
            <a:r>
              <a:rPr lang="en-US" altLang="en-US" dirty="0" smtClean="0">
                <a:solidFill>
                  <a:srgbClr val="000000"/>
                </a:solidFill>
              </a:rPr>
              <a:t>____</a:t>
            </a:r>
          </a:p>
          <a:p>
            <a:pPr eaLnBrk="1" hangingPunct="1">
              <a:spcBef>
                <a:spcPct val="0"/>
              </a:spcBef>
            </a:pPr>
            <a:r>
              <a:rPr lang="en-US" altLang="en-US" dirty="0" smtClean="0">
                <a:solidFill>
                  <a:srgbClr val="000000"/>
                </a:solidFill>
              </a:rPr>
              <a:t>Note</a:t>
            </a:r>
            <a:r>
              <a:rPr lang="en-US" altLang="en-US" dirty="0" smtClean="0"/>
              <a:t>: Checklists are found on the last page of each step. </a:t>
            </a:r>
            <a:r>
              <a:rPr lang="en-US" altLang="en-US" dirty="0" smtClean="0">
                <a:solidFill>
                  <a:srgbClr val="000000"/>
                </a:solidFill>
              </a:rPr>
              <a:t>This checklist can be found on page 106. </a:t>
            </a: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EA26573-C372-4354-B0E2-F351EB6BAB7D}" type="slidenum">
              <a:rPr lang="en-US" altLang="en-US">
                <a:latin typeface="Arial" charset="0"/>
              </a:rPr>
              <a:pPr>
                <a:spcBef>
                  <a:spcPct val="0"/>
                </a:spcBef>
              </a:pPr>
              <a:t>45</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12253534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CA" altLang="en-US" dirty="0" smtClean="0"/>
              <a:t>At the end of the Toolkit you will find a section entitled </a:t>
            </a:r>
            <a:r>
              <a:rPr lang="en-CA" altLang="en-US" i="1" dirty="0" smtClean="0"/>
              <a:t>Additional Resources</a:t>
            </a:r>
            <a:r>
              <a:rPr lang="en-CA" altLang="en-US" dirty="0" smtClean="0"/>
              <a:t>. This section lists a range of resources including printed and online guidebooks, courses, reports, training curriculum and other toolkits. They are organized according to each step from the </a:t>
            </a:r>
            <a:r>
              <a:rPr lang="en-CA" altLang="en-US" i="1" dirty="0" smtClean="0"/>
              <a:t>Stakeholder Engagement Toolkit</a:t>
            </a:r>
            <a:r>
              <a:rPr lang="en-CA" altLang="en-US" dirty="0" smtClean="0"/>
              <a:t>.</a:t>
            </a:r>
          </a:p>
          <a:p>
            <a:pPr eaLnBrk="1" hangingPunct="1">
              <a:spcBef>
                <a:spcPct val="0"/>
              </a:spcBef>
              <a:defRPr/>
            </a:pPr>
            <a:endParaRPr lang="en-CA" altLang="en-US" dirty="0" smtClean="0"/>
          </a:p>
          <a:p>
            <a:pPr eaLnBrk="1" hangingPunct="1">
              <a:spcBef>
                <a:spcPct val="0"/>
              </a:spcBef>
              <a:defRPr/>
            </a:pPr>
            <a:r>
              <a:rPr lang="en-CA" altLang="en-US" dirty="0" smtClean="0"/>
              <a:t>In addition, there is a list of training resources on topics related to stakeholder engagement for HIV prevention trials, including:</a:t>
            </a:r>
          </a:p>
          <a:p>
            <a:pPr eaLnBrk="1" hangingPunct="1">
              <a:spcBef>
                <a:spcPct val="0"/>
              </a:spcBef>
              <a:defRPr/>
            </a:pPr>
            <a:endParaRPr lang="en-CA" altLang="en-US" dirty="0" smtClean="0"/>
          </a:p>
          <a:p>
            <a:pPr marL="175616" indent="-175616" eaLnBrk="1" hangingPunct="1">
              <a:spcBef>
                <a:spcPct val="0"/>
              </a:spcBef>
              <a:buFont typeface="Arial" panose="020B0604020202020204" pitchFamily="34" charset="0"/>
              <a:buChar char="•"/>
              <a:defRPr/>
            </a:pPr>
            <a:r>
              <a:rPr lang="en-US" altLang="en-US" dirty="0" smtClean="0"/>
              <a:t>Research ethics;</a:t>
            </a:r>
          </a:p>
          <a:p>
            <a:pPr marL="175616" indent="-175616" eaLnBrk="1" hangingPunct="1">
              <a:spcBef>
                <a:spcPct val="0"/>
              </a:spcBef>
              <a:buFont typeface="Arial" panose="020B0604020202020204" pitchFamily="34" charset="0"/>
              <a:buChar char="•"/>
              <a:defRPr/>
            </a:pPr>
            <a:r>
              <a:rPr lang="en-US" altLang="en-US" dirty="0" smtClean="0"/>
              <a:t>Research literacy &amp; HIV prevention research;</a:t>
            </a:r>
          </a:p>
          <a:p>
            <a:pPr marL="175616" indent="-175616" eaLnBrk="1" hangingPunct="1">
              <a:spcBef>
                <a:spcPct val="0"/>
              </a:spcBef>
              <a:buFont typeface="Arial" panose="020B0604020202020204" pitchFamily="34" charset="0"/>
              <a:buChar char="•"/>
              <a:defRPr/>
            </a:pPr>
            <a:r>
              <a:rPr lang="en-US" altLang="en-US" dirty="0" smtClean="0">
                <a:solidFill>
                  <a:srgbClr val="000000"/>
                </a:solidFill>
              </a:rPr>
              <a:t>Sexual and reproductive health and rights;</a:t>
            </a:r>
          </a:p>
          <a:p>
            <a:pPr marL="175616" indent="-175616" eaLnBrk="1" hangingPunct="1">
              <a:spcBef>
                <a:spcPct val="0"/>
              </a:spcBef>
              <a:buFont typeface="Arial" panose="020B0604020202020204" pitchFamily="34" charset="0"/>
              <a:buChar char="•"/>
              <a:defRPr/>
            </a:pPr>
            <a:r>
              <a:rPr lang="en-US" altLang="en-US" dirty="0" smtClean="0">
                <a:solidFill>
                  <a:srgbClr val="000000"/>
                </a:solidFill>
              </a:rPr>
              <a:t>Gender and gender based violence;</a:t>
            </a:r>
          </a:p>
          <a:p>
            <a:pPr marL="175616" indent="-175616" eaLnBrk="1" hangingPunct="1">
              <a:spcBef>
                <a:spcPct val="0"/>
              </a:spcBef>
              <a:buFont typeface="Arial" panose="020B0604020202020204" pitchFamily="34" charset="0"/>
              <a:buChar char="•"/>
              <a:defRPr/>
            </a:pPr>
            <a:r>
              <a:rPr lang="en-US" altLang="en-US" dirty="0" smtClean="0">
                <a:solidFill>
                  <a:srgbClr val="000000"/>
                </a:solidFill>
              </a:rPr>
              <a:t>HIV/AIDS; and</a:t>
            </a:r>
          </a:p>
          <a:p>
            <a:pPr marL="175616" indent="-175616" eaLnBrk="1" hangingPunct="1">
              <a:spcBef>
                <a:spcPct val="0"/>
              </a:spcBef>
              <a:buFont typeface="Arial" panose="020B0604020202020204" pitchFamily="34" charset="0"/>
              <a:buChar char="•"/>
              <a:defRPr/>
            </a:pPr>
            <a:r>
              <a:rPr lang="en-US" altLang="en-US" dirty="0" smtClean="0">
                <a:solidFill>
                  <a:srgbClr val="000000"/>
                </a:solidFill>
              </a:rPr>
              <a:t>Training and Facilitation. </a:t>
            </a:r>
          </a:p>
          <a:p>
            <a:pPr eaLnBrk="1" hangingPunct="1">
              <a:spcBef>
                <a:spcPct val="0"/>
              </a:spcBef>
              <a:defRPr/>
            </a:pPr>
            <a:endParaRPr lang="en-US" b="1" i="1" spc="-31" dirty="0">
              <a:solidFill>
                <a:srgbClr val="FF0000"/>
              </a:solidFill>
              <a:ea typeface="ＭＳ Ｐゴシック" panose="020B0600070205080204" pitchFamily="34" charset="-128"/>
            </a:endParaRPr>
          </a:p>
          <a:p>
            <a:pPr eaLnBrk="1" hangingPunct="1">
              <a:spcBef>
                <a:spcPct val="0"/>
              </a:spcBef>
              <a:defRPr/>
            </a:pPr>
            <a:r>
              <a:rPr lang="en-US" b="1" i="1" spc="-31" dirty="0">
                <a:solidFill>
                  <a:srgbClr val="FF0000"/>
                </a:solidFill>
                <a:ea typeface="ＭＳ Ｐゴシック" panose="020B0600070205080204" pitchFamily="34" charset="-128"/>
              </a:rPr>
              <a:t>Discussion question: Which, if any, of these additional resources have you used? Can you recommend other resources that are not included here?</a:t>
            </a:r>
            <a:endParaRPr lang="en-US" altLang="en-US" dirty="0" smtClean="0">
              <a:solidFill>
                <a:srgbClr val="000000"/>
              </a:solidFill>
            </a:endParaRPr>
          </a:p>
          <a:p>
            <a:pPr eaLnBrk="1" hangingPunct="1">
              <a:spcBef>
                <a:spcPct val="0"/>
              </a:spcBef>
              <a:defRPr/>
            </a:pPr>
            <a:r>
              <a:rPr lang="en-US" altLang="en-US" dirty="0" smtClean="0">
                <a:solidFill>
                  <a:srgbClr val="000000"/>
                </a:solidFill>
              </a:rPr>
              <a:t>____</a:t>
            </a:r>
          </a:p>
          <a:p>
            <a:pPr eaLnBrk="1" hangingPunct="1">
              <a:spcBef>
                <a:spcPct val="0"/>
              </a:spcBef>
              <a:defRPr/>
            </a:pPr>
            <a:r>
              <a:rPr lang="en-US" altLang="en-US" dirty="0" smtClean="0">
                <a:solidFill>
                  <a:srgbClr val="000000"/>
                </a:solidFill>
              </a:rPr>
              <a:t>Note: The Additional Resources can be found in the Toolkit beginning on page 190.</a:t>
            </a:r>
            <a:endParaRPr lang="en-CA" altLang="en-US" dirty="0" smtClean="0">
              <a:solidFill>
                <a:srgbClr val="000000"/>
              </a:solidFill>
            </a:endParaRP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9C2BA1C-1D10-4071-BA44-C2A65F63978B}" type="slidenum">
              <a:rPr lang="en-US" altLang="en-US">
                <a:latin typeface="Arial" charset="0"/>
              </a:rPr>
              <a:pPr>
                <a:spcBef>
                  <a:spcPct val="0"/>
                </a:spcBef>
              </a:pPr>
              <a:t>46</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3556088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authors designed this Toolkit to help your research team plan for stakeholder engagement through every stage of your research. It should help you document your plans, your accomplishments and the approaches that did or did not work in a particular setting. The Toolkit will make it easier for research teams in different contexts to compare their approaches and to identify the best practices that work across settings.</a:t>
            </a:r>
          </a:p>
          <a:p>
            <a:pPr eaLnBrk="1" hangingPunct="1">
              <a:spcBef>
                <a:spcPct val="0"/>
              </a:spcBef>
            </a:pPr>
            <a:endParaRPr lang="en-US" altLang="en-US" smtClean="0"/>
          </a:p>
          <a:p>
            <a:pPr eaLnBrk="1" hangingPunct="1">
              <a:spcBef>
                <a:spcPct val="0"/>
              </a:spcBef>
            </a:pPr>
            <a:endParaRPr lang="en-US"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E3FD64B-38E7-4520-80BD-763A0C045128}" type="slidenum">
              <a:rPr lang="en-US" altLang="en-US">
                <a:latin typeface="Arial" charset="0"/>
              </a:rPr>
              <a:pPr>
                <a:spcBef>
                  <a:spcPct val="0"/>
                </a:spcBef>
              </a:pPr>
              <a:t>47</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27387244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sz="1100" dirty="0"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33E65C7-C178-45C4-AD2F-60129F3856BB}" type="slidenum">
              <a:rPr lang="en-US" altLang="en-US">
                <a:latin typeface="Arial" charset="0"/>
              </a:rPr>
              <a:pPr>
                <a:spcBef>
                  <a:spcPct val="0"/>
                </a:spcBef>
              </a:pPr>
              <a:t>48</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220630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xfrm>
            <a:off x="704533" y="4439167"/>
            <a:ext cx="5636260" cy="4578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smtClean="0"/>
              <a:t>Before proceeding, let us first clarify ‘</a:t>
            </a:r>
            <a:r>
              <a:rPr lang="en-US" altLang="en-US" i="1" dirty="0" smtClean="0"/>
              <a:t>Who is a stakeholder’</a:t>
            </a:r>
            <a:r>
              <a:rPr lang="en-US" altLang="en-US" dirty="0" smtClean="0"/>
              <a:t>? </a:t>
            </a:r>
          </a:p>
          <a:p>
            <a:pPr eaLnBrk="1" hangingPunct="1">
              <a:lnSpc>
                <a:spcPct val="90000"/>
              </a:lnSpc>
              <a:spcBef>
                <a:spcPct val="0"/>
              </a:spcBef>
            </a:pPr>
            <a:r>
              <a:rPr lang="en-US" altLang="en-US" dirty="0" smtClean="0">
                <a:solidFill>
                  <a:srgbClr val="000000"/>
                </a:solidFill>
              </a:rPr>
              <a:t> </a:t>
            </a:r>
          </a:p>
          <a:p>
            <a:pPr eaLnBrk="1" hangingPunct="1">
              <a:lnSpc>
                <a:spcPct val="90000"/>
              </a:lnSpc>
              <a:spcBef>
                <a:spcPct val="0"/>
              </a:spcBef>
            </a:pPr>
            <a:r>
              <a:rPr lang="en-US" altLang="en-US" dirty="0" smtClean="0">
                <a:solidFill>
                  <a:srgbClr val="000000"/>
                </a:solidFill>
              </a:rPr>
              <a:t>As defined by the Toolkit (</a:t>
            </a:r>
            <a:r>
              <a:rPr lang="en-US" altLang="en-US" b="1" dirty="0" smtClean="0">
                <a:solidFill>
                  <a:srgbClr val="FF0000"/>
                </a:solidFill>
              </a:rPr>
              <a:t>see page ix</a:t>
            </a:r>
            <a:r>
              <a:rPr lang="en-US" altLang="en-US" dirty="0" smtClean="0">
                <a:solidFill>
                  <a:srgbClr val="000000"/>
                </a:solidFill>
              </a:rPr>
              <a:t>), a stakeholder is someone at the local, national or international level who can affect or be affected by the research—potentially a large group of people who are deeply interested in the results of your trial. </a:t>
            </a:r>
          </a:p>
          <a:p>
            <a:pPr eaLnBrk="1" hangingPunct="1">
              <a:lnSpc>
                <a:spcPct val="90000"/>
              </a:lnSpc>
              <a:spcBef>
                <a:spcPct val="0"/>
              </a:spcBef>
            </a:pPr>
            <a:endParaRPr lang="en-US" altLang="en-US" dirty="0" smtClean="0">
              <a:solidFill>
                <a:srgbClr val="000000"/>
              </a:solidFill>
            </a:endParaRPr>
          </a:p>
          <a:p>
            <a:pPr eaLnBrk="1" hangingPunct="1">
              <a:lnSpc>
                <a:spcPct val="90000"/>
              </a:lnSpc>
              <a:spcBef>
                <a:spcPct val="0"/>
              </a:spcBef>
            </a:pPr>
            <a:r>
              <a:rPr lang="en-US" altLang="en-US" dirty="0" smtClean="0">
                <a:solidFill>
                  <a:srgbClr val="000000"/>
                </a:solidFill>
              </a:rPr>
              <a:t>Five broad groups of stakeholders </a:t>
            </a:r>
            <a:r>
              <a:rPr lang="en-US" altLang="en-US" dirty="0" smtClean="0"/>
              <a:t>are </a:t>
            </a:r>
            <a:r>
              <a:rPr lang="en-US" altLang="en-US" dirty="0" smtClean="0">
                <a:solidFill>
                  <a:srgbClr val="000000"/>
                </a:solidFill>
              </a:rPr>
              <a:t>mentioned in the Toolkit, however a person may be a member of more than one stakeholder group.</a:t>
            </a:r>
          </a:p>
          <a:p>
            <a:pPr eaLnBrk="1" hangingPunct="1">
              <a:lnSpc>
                <a:spcPct val="90000"/>
              </a:lnSpc>
              <a:spcBef>
                <a:spcPct val="0"/>
              </a:spcBef>
            </a:pPr>
            <a:endParaRPr lang="en-US" altLang="en-US" dirty="0" smtClean="0">
              <a:solidFill>
                <a:srgbClr val="000000"/>
              </a:solidFill>
            </a:endParaRPr>
          </a:p>
          <a:p>
            <a:pPr eaLnBrk="1" hangingPunct="1">
              <a:lnSpc>
                <a:spcPct val="90000"/>
              </a:lnSpc>
              <a:spcBef>
                <a:spcPct val="0"/>
              </a:spcBef>
            </a:pPr>
            <a:r>
              <a:rPr lang="en-US" altLang="en-US" dirty="0" smtClean="0">
                <a:solidFill>
                  <a:srgbClr val="000000"/>
                </a:solidFill>
              </a:rPr>
              <a:t>It is important to note that stakeholder engagement is not the same thing as community engagement in the trial. Stakeholder engagement includes, but is not limited to, community engagement. It involves groups such as health care providers and funders, that are typically not part of community engagement activities.</a:t>
            </a:r>
          </a:p>
          <a:p>
            <a:pPr eaLnBrk="1" hangingPunct="1">
              <a:lnSpc>
                <a:spcPct val="90000"/>
              </a:lnSpc>
              <a:spcBef>
                <a:spcPct val="0"/>
              </a:spcBef>
            </a:pPr>
            <a:endParaRPr lang="en-US" altLang="en-US" dirty="0" smtClean="0">
              <a:solidFill>
                <a:srgbClr val="000000"/>
              </a:solidFill>
            </a:endParaRPr>
          </a:p>
          <a:p>
            <a:pPr eaLnBrk="1" hangingPunct="1">
              <a:lnSpc>
                <a:spcPct val="90000"/>
              </a:lnSpc>
              <a:spcBef>
                <a:spcPct val="0"/>
              </a:spcBef>
            </a:pPr>
            <a:r>
              <a:rPr lang="en-US" altLang="en-US" dirty="0" smtClean="0">
                <a:solidFill>
                  <a:srgbClr val="000000"/>
                </a:solidFill>
              </a:rPr>
              <a:t>The Toolkit will help you identify which stakeholders you should try to reach, and how to engage with them.</a:t>
            </a:r>
          </a:p>
          <a:p>
            <a:pPr eaLnBrk="1" hangingPunct="1">
              <a:lnSpc>
                <a:spcPct val="90000"/>
              </a:lnSpc>
              <a:spcBef>
                <a:spcPct val="0"/>
              </a:spcBef>
            </a:pPr>
            <a:r>
              <a:rPr lang="en-US" altLang="en-US" dirty="0" smtClean="0">
                <a:solidFill>
                  <a:srgbClr val="000000"/>
                </a:solidFill>
              </a:rPr>
              <a:t>____</a:t>
            </a:r>
          </a:p>
          <a:p>
            <a:pPr eaLnBrk="1" hangingPunct="1">
              <a:lnSpc>
                <a:spcPct val="90000"/>
              </a:lnSpc>
              <a:spcBef>
                <a:spcPct val="0"/>
              </a:spcBef>
            </a:pPr>
            <a:r>
              <a:rPr lang="en-US" altLang="en-US" dirty="0" smtClean="0">
                <a:solidFill>
                  <a:srgbClr val="000000"/>
                </a:solidFill>
              </a:rPr>
              <a:t>Note: This diagram can be found in the </a:t>
            </a:r>
            <a:r>
              <a:rPr lang="en-US" altLang="en-US" dirty="0" smtClean="0"/>
              <a:t>Toolkit on page ix.</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DE92CC5-C7AA-4295-9CBB-90903FAD1AA5}" type="slidenum">
              <a:rPr lang="en-US" altLang="en-US">
                <a:latin typeface="Arial" charset="0"/>
              </a:rPr>
              <a:pPr>
                <a:spcBef>
                  <a:spcPct val="0"/>
                </a:spcBef>
              </a:pPr>
              <a:t>5</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968920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348" y="4205288"/>
            <a:ext cx="5905393" cy="5086738"/>
          </a:xfrm>
        </p:spPr>
        <p:txBody>
          <a:bodyPr>
            <a:noAutofit/>
          </a:bodyPr>
          <a:lstStyle/>
          <a:p>
            <a:pPr lvl="0" eaLnBrk="1" hangingPunct="1">
              <a:lnSpc>
                <a:spcPct val="90000"/>
              </a:lnSpc>
              <a:spcBef>
                <a:spcPct val="0"/>
              </a:spcBef>
              <a:spcAft>
                <a:spcPts val="0"/>
              </a:spcAft>
            </a:pPr>
            <a:r>
              <a:rPr lang="en-US" altLang="en-US" sz="1000" b="1" dirty="0">
                <a:solidFill>
                  <a:prstClr val="black"/>
                </a:solidFill>
              </a:rPr>
              <a:t>Speaker Notes</a:t>
            </a:r>
          </a:p>
          <a:p>
            <a:pPr>
              <a:spcBef>
                <a:spcPts val="0"/>
              </a:spcBef>
            </a:pPr>
            <a:r>
              <a:rPr lang="en-US" sz="1000" dirty="0"/>
              <a:t>The Toolkit accomplishes this by providing a systematic approach to help research teams plan for stakeholder engagement through every stage of the research process—from developing an initial plan and budget before the research begins to developing the capacity of, and sustaining relationships with, a broad range of stakeholders. </a:t>
            </a:r>
          </a:p>
          <a:p>
            <a:pPr>
              <a:spcBef>
                <a:spcPts val="300"/>
              </a:spcBef>
            </a:pPr>
            <a:r>
              <a:rPr lang="en-US" sz="1000" dirty="0"/>
              <a:t>As you can see from the diagram (see page xiii), stakeholder engagement is a continuous process. The Toolkit outlines the stakeholder engagement process in a series of seven steps—which are roughly sequential but with much back-and-forth as situations evolve over </a:t>
            </a:r>
            <a:r>
              <a:rPr lang="en-US" sz="1000" dirty="0" smtClean="0"/>
              <a:t>time</a:t>
            </a:r>
            <a:r>
              <a:rPr lang="en-US" sz="1000" b="1" dirty="0" smtClean="0"/>
              <a:t>.</a:t>
            </a:r>
            <a:r>
              <a:rPr lang="en-US" sz="1000" dirty="0" smtClean="0"/>
              <a:t> </a:t>
            </a:r>
            <a:br>
              <a:rPr lang="en-US" sz="1000" dirty="0" smtClean="0"/>
            </a:br>
            <a:r>
              <a:rPr lang="en-US" sz="1000" b="1" i="1" dirty="0" smtClean="0">
                <a:solidFill>
                  <a:srgbClr val="FF0000"/>
                </a:solidFill>
                <a:ea typeface="Times New Roman" panose="02020603050405020304" pitchFamily="18" charset="0"/>
              </a:rPr>
              <a:t>[</a:t>
            </a:r>
            <a:r>
              <a:rPr lang="en-US" sz="1000" b="1" i="1" dirty="0">
                <a:solidFill>
                  <a:srgbClr val="FF0000"/>
                </a:solidFill>
                <a:ea typeface="Times New Roman" panose="02020603050405020304" pitchFamily="18" charset="0"/>
              </a:rPr>
              <a:t>Click mouse to </a:t>
            </a:r>
            <a:r>
              <a:rPr lang="en-US" sz="1000" b="1" i="1" dirty="0" smtClean="0">
                <a:solidFill>
                  <a:srgbClr val="FF0000"/>
                </a:solidFill>
                <a:ea typeface="Times New Roman" panose="02020603050405020304" pitchFamily="18" charset="0"/>
              </a:rPr>
              <a:t>advance through the descriptions of each step.]</a:t>
            </a:r>
            <a:endParaRPr lang="en-US" sz="1000" b="1" dirty="0">
              <a:solidFill>
                <a:srgbClr val="FF0000"/>
              </a:solidFill>
              <a:ea typeface="Times New Roman" panose="02020603050405020304" pitchFamily="18" charset="0"/>
            </a:endParaRPr>
          </a:p>
          <a:p>
            <a:pPr>
              <a:spcBef>
                <a:spcPts val="300"/>
              </a:spcBef>
            </a:pPr>
            <a:r>
              <a:rPr lang="en-US" sz="1000" dirty="0"/>
              <a:t>Step One: Plan and budget for stakeholder engagement—it’s a tricky first step since it’s difficult to predict what challenges might arise during a study but financial resources must be set aside for potential stakeholder engagement activities and to mitigate complications that may develop during the study.</a:t>
            </a:r>
          </a:p>
          <a:p>
            <a:pPr>
              <a:spcBef>
                <a:spcPts val="300"/>
              </a:spcBef>
            </a:pPr>
            <a:r>
              <a:rPr lang="en-US" sz="1000" dirty="0"/>
              <a:t>Step Two: Secure commitments to guiding principles of stakeholder engagement from the research team—it’s important to have an understanding of the team’s commitment and address any deficiencies in the team’s capacity for stakeholder engagement. </a:t>
            </a:r>
          </a:p>
          <a:p>
            <a:pPr>
              <a:spcBef>
                <a:spcPts val="300"/>
              </a:spcBef>
            </a:pPr>
            <a:r>
              <a:rPr lang="en-US" sz="1000" dirty="0"/>
              <a:t>Step Three: Design a monitoring and evaluation system for stakeholder engagement—it’s important to determine whether your stakeholder engagement efforts are effective and reflective of the time and resources involved.</a:t>
            </a:r>
          </a:p>
          <a:p>
            <a:pPr>
              <a:spcBef>
                <a:spcPts val="300"/>
              </a:spcBef>
            </a:pPr>
            <a:r>
              <a:rPr lang="en-US" sz="1000" dirty="0"/>
              <a:t>Step Four: Describe key features of the research context—it’s critical to understand the relationships between stakeholder groups and the context within which your trial is taking place so that you can prepare accordingly. </a:t>
            </a:r>
          </a:p>
          <a:p>
            <a:pPr>
              <a:spcBef>
                <a:spcPts val="300"/>
              </a:spcBef>
            </a:pPr>
            <a:r>
              <a:rPr lang="en-US" sz="1000" dirty="0"/>
              <a:t>Step Five: Identify and describe stakeholders—it’s important to take the time to identify the individuals and organizations that have a stake in your project, compile relevant information about them, and organize the information in a way that makes sense. </a:t>
            </a:r>
          </a:p>
          <a:p>
            <a:pPr>
              <a:spcBef>
                <a:spcPts val="300"/>
              </a:spcBef>
            </a:pPr>
            <a:r>
              <a:rPr lang="en-US" sz="1000" dirty="0"/>
              <a:t>Step Six: Engage stakeholders and sustain relationships—this is where all of the preparation pays off and allows you to ensure that </a:t>
            </a:r>
            <a:r>
              <a:rPr lang="en-US" sz="1000" dirty="0" smtClean="0"/>
              <a:t>accurate </a:t>
            </a:r>
            <a:r>
              <a:rPr lang="en-US" sz="1000" dirty="0"/>
              <a:t>information about your trial is reaching your identified stakeholders and the broader community so that you can effectively combat any misperceptions and/or rumors that may exist and address issues of trust and transparency. </a:t>
            </a:r>
          </a:p>
          <a:p>
            <a:pPr>
              <a:spcBef>
                <a:spcPts val="300"/>
              </a:spcBef>
            </a:pPr>
            <a:r>
              <a:rPr lang="en-US" sz="1000" dirty="0"/>
              <a:t>Step Seven: Develop stakeholder capacity—including the study community, your trial participants, and your own research team to ensure that everyone has the knowledge and skills to appropriately and effectively engage with the research and each </a:t>
            </a:r>
            <a:r>
              <a:rPr lang="en-US" sz="1000" dirty="0" smtClean="0"/>
              <a:t>other</a:t>
            </a:r>
            <a:r>
              <a:rPr lang="en-US" sz="1000" b="1" dirty="0" smtClean="0"/>
              <a:t>. </a:t>
            </a:r>
            <a:endParaRPr lang="en-US" altLang="en-US" sz="1000" b="1" dirty="0" smtClean="0"/>
          </a:p>
        </p:txBody>
      </p:sp>
      <p:sp>
        <p:nvSpPr>
          <p:cNvPr id="4" name="Slide Number Placeholder 3"/>
          <p:cNvSpPr>
            <a:spLocks noGrp="1"/>
          </p:cNvSpPr>
          <p:nvPr>
            <p:ph type="sldNum" sz="quarter" idx="10"/>
          </p:nvPr>
        </p:nvSpPr>
        <p:spPr/>
        <p:txBody>
          <a:bodyPr/>
          <a:lstStyle/>
          <a:p>
            <a:fld id="{E3F42612-E721-4890-A591-CF56EE00DC62}" type="slidenum">
              <a:rPr lang="en-US" smtClean="0"/>
              <a:t>6</a:t>
            </a:fld>
            <a:endParaRPr lang="en-US" dirty="0"/>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3131237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xfrm>
            <a:off x="332697" y="4322347"/>
            <a:ext cx="6389718" cy="45543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smtClean="0">
                <a:solidFill>
                  <a:srgbClr val="000000"/>
                </a:solidFill>
              </a:rPr>
              <a:t>Furthermore, the </a:t>
            </a:r>
            <a:r>
              <a:rPr lang="en-US" altLang="en-US" sz="1100" dirty="0">
                <a:solidFill>
                  <a:srgbClr val="000000"/>
                </a:solidFill>
              </a:rPr>
              <a:t>T</a:t>
            </a:r>
            <a:r>
              <a:rPr lang="en-US" altLang="en-US" dirty="0" smtClean="0">
                <a:solidFill>
                  <a:srgbClr val="000000"/>
                </a:solidFill>
              </a:rPr>
              <a:t>oolkit can be adapted depending on your specific setting and situation. For instance:</a:t>
            </a:r>
          </a:p>
          <a:p>
            <a:pPr lvl="1" eaLnBrk="1" hangingPunct="1">
              <a:lnSpc>
                <a:spcPct val="80000"/>
              </a:lnSpc>
              <a:spcBef>
                <a:spcPct val="0"/>
              </a:spcBef>
              <a:buFont typeface="Calibri" charset="0"/>
              <a:buAutoNum type="arabicPeriod"/>
            </a:pPr>
            <a:r>
              <a:rPr lang="en-US" altLang="en-US" dirty="0" smtClean="0">
                <a:solidFill>
                  <a:srgbClr val="000000"/>
                </a:solidFill>
              </a:rPr>
              <a:t> Research teams that are planning to implement their first HIV-related clinical trial at a single site may wish to use the </a:t>
            </a:r>
            <a:r>
              <a:rPr lang="en-US" altLang="en-US" sz="1100" dirty="0">
                <a:solidFill>
                  <a:srgbClr val="000000"/>
                </a:solidFill>
              </a:rPr>
              <a:t>T</a:t>
            </a:r>
            <a:r>
              <a:rPr lang="en-US" altLang="en-US" dirty="0" smtClean="0">
                <a:solidFill>
                  <a:srgbClr val="000000"/>
                </a:solidFill>
              </a:rPr>
              <a:t>oolkit in a simple, stepwise fashion.</a:t>
            </a:r>
            <a:br>
              <a:rPr lang="en-US" altLang="en-US" dirty="0" smtClean="0">
                <a:solidFill>
                  <a:srgbClr val="000000"/>
                </a:solidFill>
              </a:rPr>
            </a:br>
            <a:endParaRPr lang="en-US" altLang="en-US" dirty="0" smtClean="0">
              <a:solidFill>
                <a:srgbClr val="000000"/>
              </a:solidFill>
            </a:endParaRPr>
          </a:p>
          <a:p>
            <a:pPr lvl="1" eaLnBrk="1" hangingPunct="1">
              <a:lnSpc>
                <a:spcPct val="80000"/>
              </a:lnSpc>
              <a:spcBef>
                <a:spcPct val="0"/>
              </a:spcBef>
              <a:buFont typeface="Calibri" charset="0"/>
              <a:buAutoNum type="arabicPeriod"/>
            </a:pPr>
            <a:r>
              <a:rPr lang="en-US" altLang="en-US" dirty="0" smtClean="0">
                <a:solidFill>
                  <a:srgbClr val="000000"/>
                </a:solidFill>
              </a:rPr>
              <a:t> </a:t>
            </a:r>
            <a:r>
              <a:rPr lang="en-US" altLang="en-US" dirty="0" smtClean="0"/>
              <a:t>A research team that already has some experience with implementing an HIV-related clinical trial, and is planning a new trial, or has an ongoing trial, can use the Toolkit as a step-by-step reference during various stages of their new or ongoing trial. For instance, during an ongoing trial, appropriate resources from the Toolkit could be selected and used to evaluate the current status of stakeholder engagement and the team’s actions adjusted as necessary.</a:t>
            </a:r>
            <a:r>
              <a:rPr lang="en-US" altLang="en-US" dirty="0" smtClean="0">
                <a:solidFill>
                  <a:srgbClr val="000000"/>
                </a:solidFill>
              </a:rPr>
              <a:t/>
            </a:r>
            <a:br>
              <a:rPr lang="en-US" altLang="en-US" dirty="0" smtClean="0">
                <a:solidFill>
                  <a:srgbClr val="000000"/>
                </a:solidFill>
              </a:rPr>
            </a:br>
            <a:endParaRPr lang="en-US" altLang="en-US" dirty="0" smtClean="0">
              <a:solidFill>
                <a:srgbClr val="000000"/>
              </a:solidFill>
            </a:endParaRPr>
          </a:p>
          <a:p>
            <a:pPr lvl="1" eaLnBrk="1" hangingPunct="1">
              <a:lnSpc>
                <a:spcPct val="80000"/>
              </a:lnSpc>
              <a:spcBef>
                <a:spcPct val="0"/>
              </a:spcBef>
              <a:buFont typeface="Calibri" charset="0"/>
              <a:buAutoNum type="arabicPeriod"/>
            </a:pPr>
            <a:r>
              <a:rPr lang="en-US" altLang="en-US" dirty="0" smtClean="0">
                <a:solidFill>
                  <a:srgbClr val="000000"/>
                </a:solidFill>
              </a:rPr>
              <a:t> A research team that is collaborating with teams at other sites may wish to implement a common protocol for stakeholder engagement. In such instances, the </a:t>
            </a:r>
            <a:r>
              <a:rPr lang="en-US" altLang="en-US" sz="1100" dirty="0">
                <a:solidFill>
                  <a:srgbClr val="000000"/>
                </a:solidFill>
              </a:rPr>
              <a:t>T</a:t>
            </a:r>
            <a:r>
              <a:rPr lang="en-US" altLang="en-US" dirty="0" smtClean="0">
                <a:solidFill>
                  <a:srgbClr val="000000"/>
                </a:solidFill>
              </a:rPr>
              <a:t>oolkit could serve as a template for trial-wide guidance.</a:t>
            </a:r>
            <a:br>
              <a:rPr lang="en-US" altLang="en-US" dirty="0" smtClean="0">
                <a:solidFill>
                  <a:srgbClr val="000000"/>
                </a:solidFill>
              </a:rPr>
            </a:br>
            <a:r>
              <a:rPr lang="en-US" altLang="en-US" dirty="0" smtClean="0">
                <a:solidFill>
                  <a:srgbClr val="000000"/>
                </a:solidFill>
              </a:rPr>
              <a:t> </a:t>
            </a:r>
          </a:p>
          <a:p>
            <a:pPr lvl="1" eaLnBrk="1" hangingPunct="1">
              <a:lnSpc>
                <a:spcPct val="80000"/>
              </a:lnSpc>
              <a:spcBef>
                <a:spcPct val="0"/>
              </a:spcBef>
              <a:buFont typeface="Calibri" charset="0"/>
              <a:buAutoNum type="arabicPeriod"/>
            </a:pPr>
            <a:r>
              <a:rPr lang="en-US" altLang="en-US" dirty="0" smtClean="0">
                <a:solidFill>
                  <a:srgbClr val="000000"/>
                </a:solidFill>
              </a:rPr>
              <a:t> And lastly, the </a:t>
            </a:r>
            <a:r>
              <a:rPr lang="en-US" altLang="en-US" sz="1100" dirty="0">
                <a:solidFill>
                  <a:srgbClr val="000000"/>
                </a:solidFill>
              </a:rPr>
              <a:t>T</a:t>
            </a:r>
            <a:r>
              <a:rPr lang="en-US" altLang="en-US" dirty="0" smtClean="0">
                <a:solidFill>
                  <a:srgbClr val="000000"/>
                </a:solidFill>
              </a:rPr>
              <a:t>oolkit could also be used to supplement whatever guidance is provided by larger trial networks, filling in gaps as needed on a site-by-site basis.</a:t>
            </a:r>
          </a:p>
          <a:p>
            <a:pPr eaLnBrk="1" hangingPunct="1">
              <a:lnSpc>
                <a:spcPct val="80000"/>
              </a:lnSpc>
              <a:spcBef>
                <a:spcPct val="0"/>
              </a:spcBef>
              <a:buFontTx/>
              <a:buAutoNum type="arabicParenBoth"/>
            </a:pPr>
            <a:endParaRPr lang="en-US" altLang="en-US" dirty="0" smtClean="0">
              <a:solidFill>
                <a:srgbClr val="000000"/>
              </a:solidFill>
            </a:endParaRPr>
          </a:p>
          <a:p>
            <a:pPr eaLnBrk="1" hangingPunct="1">
              <a:lnSpc>
                <a:spcPct val="80000"/>
              </a:lnSpc>
              <a:spcBef>
                <a:spcPct val="0"/>
              </a:spcBef>
            </a:pPr>
            <a:r>
              <a:rPr lang="en-US" altLang="en-US" dirty="0" smtClean="0">
                <a:solidFill>
                  <a:srgbClr val="000000"/>
                </a:solidFill>
              </a:rPr>
              <a:t>The ideal would be to begin working through the steps outlined in the </a:t>
            </a:r>
            <a:r>
              <a:rPr lang="en-US" altLang="en-US" sz="1100" dirty="0">
                <a:solidFill>
                  <a:srgbClr val="000000"/>
                </a:solidFill>
              </a:rPr>
              <a:t>T</a:t>
            </a:r>
            <a:r>
              <a:rPr lang="en-US" altLang="en-US" dirty="0" smtClean="0">
                <a:solidFill>
                  <a:srgbClr val="000000"/>
                </a:solidFill>
              </a:rPr>
              <a:t>oolkit before your trial begins enrolling participants. However, perhaps your trial is already underway when you come across the </a:t>
            </a:r>
            <a:r>
              <a:rPr lang="en-US" altLang="en-US" sz="1100" dirty="0">
                <a:solidFill>
                  <a:srgbClr val="000000"/>
                </a:solidFill>
              </a:rPr>
              <a:t>T</a:t>
            </a:r>
            <a:r>
              <a:rPr lang="en-US" altLang="en-US" dirty="0" smtClean="0">
                <a:solidFill>
                  <a:srgbClr val="000000"/>
                </a:solidFill>
              </a:rPr>
              <a:t>oolkit. It can still serve as a useful resource regardless of where you are in the research process. In some cases, it will be worthwhile to go back and retrace some of the steps from the </a:t>
            </a:r>
            <a:r>
              <a:rPr lang="en-US" altLang="en-US" sz="1100" dirty="0">
                <a:solidFill>
                  <a:srgbClr val="000000"/>
                </a:solidFill>
              </a:rPr>
              <a:t>T</a:t>
            </a:r>
            <a:r>
              <a:rPr lang="en-US" altLang="en-US" dirty="0" smtClean="0">
                <a:solidFill>
                  <a:srgbClr val="000000"/>
                </a:solidFill>
              </a:rPr>
              <a:t>oolkit. In others, you may have already completed those steps on your own. In either case, for many of the steps, you will find documentation templates and systems for tracking what you’ve already started and to help you organize your work. You might also discover new activities and tools that you’d like to use.</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3155EE0-CF2D-4517-B0A2-6824C6183841}" type="slidenum">
              <a:rPr lang="en-US" altLang="en-US">
                <a:latin typeface="Arial" charset="0"/>
              </a:rPr>
              <a:pPr>
                <a:spcBef>
                  <a:spcPct val="0"/>
                </a:spcBef>
              </a:pPr>
              <a:t>7</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2214207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672836" y="4335560"/>
            <a:ext cx="5801116" cy="464994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lnSpc>
                <a:spcPct val="75000"/>
              </a:lnSpc>
              <a:spcBef>
                <a:spcPct val="0"/>
              </a:spcBef>
              <a:defRPr/>
            </a:pPr>
            <a:r>
              <a:rPr lang="en-GB" sz="1000" dirty="0">
                <a:ea typeface="ＭＳ Ｐゴシック" panose="020B0600070205080204" pitchFamily="34" charset="-128"/>
              </a:rPr>
              <a:t>So let’s talk about how the </a:t>
            </a:r>
            <a:r>
              <a:rPr lang="en-US" sz="1000" dirty="0">
                <a:ea typeface="ＭＳ Ｐゴシック" panose="020B0600070205080204" pitchFamily="34" charset="-128"/>
              </a:rPr>
              <a:t>T</a:t>
            </a:r>
            <a:r>
              <a:rPr lang="en-GB" sz="1000" dirty="0" err="1">
                <a:ea typeface="ＭＳ Ｐゴシック" panose="020B0600070205080204" pitchFamily="34" charset="-128"/>
              </a:rPr>
              <a:t>oolkit</a:t>
            </a:r>
            <a:r>
              <a:rPr lang="en-GB" sz="1000" dirty="0">
                <a:ea typeface="ＭＳ Ｐゴシック" panose="020B0600070205080204" pitchFamily="34" charset="-128"/>
              </a:rPr>
              <a:t> is organized. Each step of the Toolkit is configured in a similar manner. To get a feel for that let’s take a quick look at the various elements you’ll find in each step. </a:t>
            </a:r>
            <a:r>
              <a:rPr lang="en-GB" sz="1000" b="1" i="1" spc="-31" dirty="0">
                <a:solidFill>
                  <a:srgbClr val="FF0000"/>
                </a:solidFill>
                <a:ea typeface="ＭＳ Ｐゴシック" panose="020B0600070205080204" pitchFamily="34" charset="-128"/>
              </a:rPr>
              <a:t>As we complete this overview of the Toolkit, we’re going to conduct a scavenger hunt. Periodically I will ask a question and your job will be to find the answer in the Toolkit. The first person with the answer will get a small prize.  </a:t>
            </a:r>
            <a:endParaRPr lang="en-GB" sz="1000" dirty="0">
              <a:ea typeface="ＭＳ Ｐゴシック" panose="020B0600070205080204" pitchFamily="34" charset="-128"/>
            </a:endParaRPr>
          </a:p>
          <a:p>
            <a:pPr eaLnBrk="1" hangingPunct="1">
              <a:lnSpc>
                <a:spcPct val="75000"/>
              </a:lnSpc>
              <a:spcBef>
                <a:spcPct val="0"/>
              </a:spcBef>
              <a:defRPr/>
            </a:pPr>
            <a:endParaRPr lang="en-GB" sz="1000" dirty="0">
              <a:ea typeface="ＭＳ Ｐゴシック" panose="020B0600070205080204" pitchFamily="34" charset="-128"/>
            </a:endParaRPr>
          </a:p>
          <a:p>
            <a:pPr eaLnBrk="1" hangingPunct="1">
              <a:lnSpc>
                <a:spcPct val="75000"/>
              </a:lnSpc>
              <a:spcBef>
                <a:spcPct val="0"/>
              </a:spcBef>
              <a:defRPr/>
            </a:pPr>
            <a:r>
              <a:rPr lang="en-GB" sz="1000" dirty="0">
                <a:ea typeface="ＭＳ Ｐゴシック" panose="020B0600070205080204" pitchFamily="34" charset="-128"/>
              </a:rPr>
              <a:t>Each step of the </a:t>
            </a:r>
            <a:r>
              <a:rPr lang="en-US" sz="1000" dirty="0">
                <a:ea typeface="ＭＳ Ｐゴシック" panose="020B0600070205080204" pitchFamily="34" charset="-128"/>
              </a:rPr>
              <a:t>T</a:t>
            </a:r>
            <a:r>
              <a:rPr lang="en-GB" sz="1000" dirty="0" err="1">
                <a:ea typeface="ＭＳ Ｐゴシック" panose="020B0600070205080204" pitchFamily="34" charset="-128"/>
              </a:rPr>
              <a:t>oolkit</a:t>
            </a:r>
            <a:r>
              <a:rPr lang="en-GB" sz="1000" dirty="0">
                <a:ea typeface="ＭＳ Ｐゴシック" panose="020B0600070205080204" pitchFamily="34" charset="-128"/>
              </a:rPr>
              <a:t> begins with an introduction that clearly outlines the </a:t>
            </a:r>
            <a:r>
              <a:rPr lang="en-GB" sz="1000" b="1" dirty="0">
                <a:ea typeface="ＭＳ Ｐゴシック" panose="020B0600070205080204" pitchFamily="34" charset="-128"/>
              </a:rPr>
              <a:t>goals</a:t>
            </a:r>
            <a:r>
              <a:rPr lang="en-GB" sz="1000" dirty="0">
                <a:ea typeface="ＭＳ Ｐゴシック" panose="020B0600070205080204" pitchFamily="34" charset="-128"/>
              </a:rPr>
              <a:t> and provides a rationale for </a:t>
            </a:r>
            <a:r>
              <a:rPr lang="en-GB" sz="1000" b="1" dirty="0">
                <a:ea typeface="ＭＳ Ｐゴシック" panose="020B0600070205080204" pitchFamily="34" charset="-128"/>
              </a:rPr>
              <a:t>why the step is important</a:t>
            </a:r>
            <a:r>
              <a:rPr lang="en-GB" sz="1000" dirty="0">
                <a:ea typeface="ＭＳ Ｐゴシック" panose="020B0600070205080204" pitchFamily="34" charset="-128"/>
              </a:rPr>
              <a:t>. </a:t>
            </a:r>
            <a:r>
              <a:rPr lang="en-GB" sz="1000" b="1" i="1" spc="-31" dirty="0">
                <a:solidFill>
                  <a:srgbClr val="FF0000"/>
                </a:solidFill>
                <a:ea typeface="ＭＳ Ｐゴシック" panose="020B0600070205080204" pitchFamily="34" charset="-128"/>
              </a:rPr>
              <a:t>Look in your copy of the Toolkit, find the Goals for Step One. Who can tell me the second goal? </a:t>
            </a:r>
          </a:p>
          <a:p>
            <a:pPr eaLnBrk="1" hangingPunct="1">
              <a:lnSpc>
                <a:spcPct val="75000"/>
              </a:lnSpc>
              <a:spcBef>
                <a:spcPct val="0"/>
              </a:spcBef>
              <a:defRPr/>
            </a:pPr>
            <a:endParaRPr lang="en-GB" sz="1000" dirty="0">
              <a:ea typeface="ＭＳ Ｐゴシック" panose="020B0600070205080204" pitchFamily="34" charset="-128"/>
            </a:endParaRPr>
          </a:p>
          <a:p>
            <a:pPr eaLnBrk="1" hangingPunct="1">
              <a:lnSpc>
                <a:spcPct val="75000"/>
              </a:lnSpc>
              <a:spcBef>
                <a:spcPct val="0"/>
              </a:spcBef>
              <a:defRPr/>
            </a:pPr>
            <a:r>
              <a:rPr lang="en-GB" sz="1000" dirty="0">
                <a:ea typeface="ＭＳ Ｐゴシック" panose="020B0600070205080204" pitchFamily="34" charset="-128"/>
              </a:rPr>
              <a:t>This is followed by a </a:t>
            </a:r>
            <a:r>
              <a:rPr lang="en-GB" sz="1000" b="1" dirty="0">
                <a:ea typeface="ＭＳ Ｐゴシック" panose="020B0600070205080204" pitchFamily="34" charset="-128"/>
              </a:rPr>
              <a:t>task list (</a:t>
            </a:r>
            <a:r>
              <a:rPr lang="en-GB" sz="1000" b="1" dirty="0">
                <a:solidFill>
                  <a:srgbClr val="FF0000"/>
                </a:solidFill>
                <a:ea typeface="ＭＳ Ｐゴシック" panose="020B0600070205080204" pitchFamily="34" charset="-128"/>
              </a:rPr>
              <a:t>see page 4</a:t>
            </a:r>
            <a:r>
              <a:rPr lang="en-GB" sz="1000" b="1" dirty="0">
                <a:ea typeface="ＭＳ Ｐゴシック" panose="020B0600070205080204" pitchFamily="34" charset="-128"/>
              </a:rPr>
              <a:t>). </a:t>
            </a:r>
            <a:r>
              <a:rPr lang="en-GB" sz="1000" dirty="0">
                <a:ea typeface="ＭＳ Ｐゴシック" panose="020B0600070205080204" pitchFamily="34" charset="-128"/>
              </a:rPr>
              <a:t>The task list describes the process for accomplishing the goals. </a:t>
            </a:r>
            <a:r>
              <a:rPr lang="en-US" sz="1000" dirty="0">
                <a:ea typeface="ＭＳ Ｐゴシック" panose="020B0600070205080204" pitchFamily="34" charset="-128"/>
              </a:rPr>
              <a:t>This is the meat of the Toolkit. Each task list provides a step-by-step approach for accomplishing the goals outlined in the introduction. The task list answers the question, “</a:t>
            </a:r>
            <a:r>
              <a:rPr lang="en-US" sz="1000" i="1" dirty="0">
                <a:ea typeface="ＭＳ Ｐゴシック" panose="020B0600070205080204" pitchFamily="34" charset="-128"/>
              </a:rPr>
              <a:t>How?”</a:t>
            </a:r>
            <a:r>
              <a:rPr lang="en-US" sz="1000" dirty="0">
                <a:ea typeface="ＭＳ Ｐゴシック" panose="020B0600070205080204" pitchFamily="34" charset="-128"/>
              </a:rPr>
              <a:t> </a:t>
            </a:r>
            <a:r>
              <a:rPr lang="en-GB" sz="1000" dirty="0">
                <a:ea typeface="ＭＳ Ｐゴシック" panose="020B0600070205080204" pitchFamily="34" charset="-128"/>
              </a:rPr>
              <a:t>Each task in the list includes the </a:t>
            </a:r>
            <a:r>
              <a:rPr lang="en-GB" sz="1000" i="1" dirty="0">
                <a:ea typeface="ＭＳ Ｐゴシック" panose="020B0600070205080204" pitchFamily="34" charset="-128"/>
              </a:rPr>
              <a:t>action</a:t>
            </a:r>
            <a:r>
              <a:rPr lang="en-GB" sz="1000" dirty="0">
                <a:ea typeface="ＭＳ Ｐゴシック" panose="020B0600070205080204" pitchFamily="34" charset="-128"/>
              </a:rPr>
              <a:t> to be completed, the expected </a:t>
            </a:r>
            <a:r>
              <a:rPr lang="en-GB" sz="1000" i="1" dirty="0">
                <a:ea typeface="ＭＳ Ｐゴシック" panose="020B0600070205080204" pitchFamily="34" charset="-128"/>
              </a:rPr>
              <a:t>result</a:t>
            </a:r>
            <a:r>
              <a:rPr lang="en-GB" sz="1000" b="1" i="1" dirty="0">
                <a:ea typeface="ＭＳ Ｐゴシック" panose="020B0600070205080204" pitchFamily="34" charset="-128"/>
              </a:rPr>
              <a:t>,</a:t>
            </a:r>
            <a:r>
              <a:rPr lang="en-GB" sz="1000" dirty="0">
                <a:ea typeface="ＭＳ Ｐゴシック" panose="020B0600070205080204" pitchFamily="34" charset="-128"/>
              </a:rPr>
              <a:t> and a detailed </a:t>
            </a:r>
            <a:r>
              <a:rPr lang="en-GB" sz="1000" i="1" dirty="0">
                <a:ea typeface="ＭＳ Ｐゴシック" panose="020B0600070205080204" pitchFamily="34" charset="-128"/>
              </a:rPr>
              <a:t>explanation</a:t>
            </a:r>
            <a:r>
              <a:rPr lang="en-GB" sz="1000" dirty="0">
                <a:ea typeface="ＭＳ Ｐゴシック" panose="020B0600070205080204" pitchFamily="34" charset="-128"/>
              </a:rPr>
              <a:t> of how to go about it.</a:t>
            </a:r>
          </a:p>
          <a:p>
            <a:pPr eaLnBrk="1" hangingPunct="1">
              <a:lnSpc>
                <a:spcPct val="75000"/>
              </a:lnSpc>
              <a:spcBef>
                <a:spcPct val="0"/>
              </a:spcBef>
              <a:defRPr/>
            </a:pPr>
            <a:endParaRPr lang="en-GB" sz="1000" dirty="0">
              <a:ea typeface="ＭＳ Ｐゴシック" panose="020B0600070205080204" pitchFamily="34" charset="-128"/>
            </a:endParaRPr>
          </a:p>
          <a:p>
            <a:pPr eaLnBrk="1" hangingPunct="1">
              <a:lnSpc>
                <a:spcPct val="75000"/>
              </a:lnSpc>
              <a:spcBef>
                <a:spcPct val="0"/>
              </a:spcBef>
              <a:defRPr/>
            </a:pPr>
            <a:r>
              <a:rPr lang="en-US" sz="1000" dirty="0">
                <a:ea typeface="ＭＳ Ｐゴシック" panose="020B0600070205080204" pitchFamily="34" charset="-128"/>
              </a:rPr>
              <a:t>Because the Toolkit is based on real-world experience from people actively working in the field of HIV prevention research, it also includes </a:t>
            </a:r>
            <a:r>
              <a:rPr lang="en-US" sz="1000" b="1" dirty="0">
                <a:ea typeface="ＭＳ Ｐゴシック" panose="020B0600070205080204" pitchFamily="34" charset="-128"/>
              </a:rPr>
              <a:t>case studies (</a:t>
            </a:r>
            <a:r>
              <a:rPr lang="en-US" sz="1000" b="1" dirty="0">
                <a:solidFill>
                  <a:srgbClr val="FF0000"/>
                </a:solidFill>
                <a:ea typeface="ＭＳ Ｐゴシック" panose="020B0600070205080204" pitchFamily="34" charset="-128"/>
              </a:rPr>
              <a:t>see page 12</a:t>
            </a:r>
            <a:r>
              <a:rPr lang="en-US" sz="1000" b="1" dirty="0">
                <a:ea typeface="ＭＳ Ｐゴシック" panose="020B0600070205080204" pitchFamily="34" charset="-128"/>
              </a:rPr>
              <a:t>) </a:t>
            </a:r>
            <a:r>
              <a:rPr lang="en-US" sz="1000" dirty="0">
                <a:ea typeface="ＭＳ Ｐゴシック" panose="020B0600070205080204" pitchFamily="34" charset="-128"/>
              </a:rPr>
              <a:t>and </a:t>
            </a:r>
            <a:r>
              <a:rPr lang="en-US" sz="1000" b="1" dirty="0">
                <a:ea typeface="ＭＳ Ｐゴシック" panose="020B0600070205080204" pitchFamily="34" charset="-128"/>
              </a:rPr>
              <a:t>tips (</a:t>
            </a:r>
            <a:r>
              <a:rPr lang="en-US" sz="1000" b="1" dirty="0">
                <a:solidFill>
                  <a:srgbClr val="FF0000"/>
                </a:solidFill>
                <a:ea typeface="ＭＳ Ｐゴシック" panose="020B0600070205080204" pitchFamily="34" charset="-128"/>
              </a:rPr>
              <a:t>see</a:t>
            </a:r>
            <a:r>
              <a:rPr lang="en-US" sz="1000" b="1" dirty="0">
                <a:ea typeface="ＭＳ Ｐゴシック" panose="020B0600070205080204" pitchFamily="34" charset="-128"/>
              </a:rPr>
              <a:t> </a:t>
            </a:r>
            <a:r>
              <a:rPr lang="en-US" sz="1000" b="1" dirty="0">
                <a:solidFill>
                  <a:srgbClr val="FF0000"/>
                </a:solidFill>
                <a:ea typeface="ＭＳ Ｐゴシック" panose="020B0600070205080204" pitchFamily="34" charset="-128"/>
              </a:rPr>
              <a:t>page 6</a:t>
            </a:r>
            <a:r>
              <a:rPr lang="en-US" sz="1000" b="1" dirty="0">
                <a:ea typeface="ＭＳ Ｐゴシック" panose="020B0600070205080204" pitchFamily="34" charset="-128"/>
              </a:rPr>
              <a:t>) </a:t>
            </a:r>
            <a:r>
              <a:rPr lang="en-US" sz="1000" dirty="0">
                <a:ea typeface="ＭＳ Ｐゴシック" panose="020B0600070205080204" pitchFamily="34" charset="-128"/>
              </a:rPr>
              <a:t>to highlight how others have approached various steps in the stakeholder engagement process. The case studies not only provide best practices and valuable lessons learned, but shows you how the steps work in practice. </a:t>
            </a:r>
            <a:endParaRPr lang="en-GB" sz="1000" i="1" dirty="0">
              <a:ea typeface="ＭＳ Ｐゴシック" panose="020B0600070205080204" pitchFamily="34" charset="-128"/>
            </a:endParaRPr>
          </a:p>
          <a:p>
            <a:pPr eaLnBrk="1" hangingPunct="1">
              <a:lnSpc>
                <a:spcPct val="75000"/>
              </a:lnSpc>
              <a:spcBef>
                <a:spcPct val="0"/>
              </a:spcBef>
              <a:defRPr/>
            </a:pPr>
            <a:endParaRPr lang="en-GB" sz="1000" dirty="0">
              <a:ea typeface="ＭＳ Ｐゴシック" panose="020B0600070205080204" pitchFamily="34" charset="-128"/>
            </a:endParaRPr>
          </a:p>
          <a:p>
            <a:pPr eaLnBrk="1" hangingPunct="1">
              <a:lnSpc>
                <a:spcPct val="75000"/>
              </a:lnSpc>
              <a:spcBef>
                <a:spcPct val="0"/>
              </a:spcBef>
              <a:defRPr/>
            </a:pPr>
            <a:r>
              <a:rPr lang="en-US" sz="1000" dirty="0">
                <a:ea typeface="ＭＳ Ｐゴシック" panose="020B0600070205080204" pitchFamily="34" charset="-128"/>
              </a:rPr>
              <a:t>Each step is then distilled into a </a:t>
            </a:r>
            <a:r>
              <a:rPr lang="en-GB" sz="1000" dirty="0">
                <a:ea typeface="ＭＳ Ｐゴシック" panose="020B0600070205080204" pitchFamily="34" charset="-128"/>
              </a:rPr>
              <a:t>comprehensive </a:t>
            </a:r>
            <a:r>
              <a:rPr lang="en-US" sz="1000" b="1" dirty="0">
                <a:ea typeface="ＭＳ Ｐゴシック" panose="020B0600070205080204" pitchFamily="34" charset="-128"/>
              </a:rPr>
              <a:t>checklist (</a:t>
            </a:r>
            <a:r>
              <a:rPr lang="en-US" sz="1000" b="1" dirty="0">
                <a:solidFill>
                  <a:srgbClr val="FF0000"/>
                </a:solidFill>
                <a:ea typeface="ＭＳ Ｐゴシック" panose="020B0600070205080204" pitchFamily="34" charset="-128"/>
              </a:rPr>
              <a:t>see page 16</a:t>
            </a:r>
            <a:r>
              <a:rPr lang="en-US" sz="1000" b="1" dirty="0">
                <a:ea typeface="ＭＳ Ｐゴシック" panose="020B0600070205080204" pitchFamily="34" charset="-128"/>
              </a:rPr>
              <a:t>) </a:t>
            </a:r>
            <a:r>
              <a:rPr lang="en-US" sz="1000" dirty="0">
                <a:ea typeface="ＭＳ Ｐゴシック" panose="020B0600070205080204" pitchFamily="34" charset="-128"/>
              </a:rPr>
              <a:t>to help you identify the tasks you need to accomplish and track your progress. </a:t>
            </a:r>
            <a:endParaRPr lang="en-GB" sz="1000" i="1" dirty="0">
              <a:ea typeface="ＭＳ Ｐゴシック" panose="020B0600070205080204" pitchFamily="34" charset="-128"/>
            </a:endParaRPr>
          </a:p>
          <a:p>
            <a:pPr eaLnBrk="1" hangingPunct="1">
              <a:lnSpc>
                <a:spcPct val="75000"/>
              </a:lnSpc>
              <a:spcBef>
                <a:spcPct val="0"/>
              </a:spcBef>
              <a:defRPr/>
            </a:pPr>
            <a:endParaRPr lang="en-GB" sz="1000" dirty="0">
              <a:ea typeface="ＭＳ Ｐゴシック" panose="020B0600070205080204" pitchFamily="34" charset="-128"/>
            </a:endParaRPr>
          </a:p>
          <a:p>
            <a:pPr eaLnBrk="1" hangingPunct="1">
              <a:lnSpc>
                <a:spcPct val="75000"/>
              </a:lnSpc>
              <a:spcBef>
                <a:spcPct val="0"/>
              </a:spcBef>
              <a:defRPr/>
            </a:pPr>
            <a:r>
              <a:rPr lang="en-GB" sz="1000" dirty="0">
                <a:ea typeface="ＭＳ Ｐゴシック" panose="020B0600070205080204" pitchFamily="34" charset="-128"/>
              </a:rPr>
              <a:t>The appendices contain a series of practical </a:t>
            </a:r>
            <a:r>
              <a:rPr lang="en-GB" sz="1000" b="1" dirty="0">
                <a:ea typeface="ＭＳ Ｐゴシック" panose="020B0600070205080204" pitchFamily="34" charset="-128"/>
              </a:rPr>
              <a:t>tools</a:t>
            </a:r>
            <a:r>
              <a:rPr lang="en-GB" sz="1000" dirty="0">
                <a:ea typeface="ＭＳ Ｐゴシック" panose="020B0600070205080204" pitchFamily="34" charset="-128"/>
              </a:rPr>
              <a:t> directly related to each step. Many of these are easy-to-use worksheets—often with examples of completed worksheets—to help guide you through the seven steps of stakeholder engagement. </a:t>
            </a:r>
            <a:r>
              <a:rPr lang="en-GB" sz="1000" b="1" i="1" spc="-31" dirty="0">
                <a:solidFill>
                  <a:srgbClr val="FF0000"/>
                </a:solidFill>
                <a:ea typeface="ＭＳ Ｐゴシック" panose="020B0600070205080204" pitchFamily="34" charset="-128"/>
              </a:rPr>
              <a:t>Look in your copy of the Toolkit, find the second task in the Task List in Chapter 1. Which tool is referenced in that task? </a:t>
            </a:r>
            <a:r>
              <a:rPr lang="en-GB" sz="1000" b="1" i="1" spc="-31" dirty="0" smtClean="0">
                <a:solidFill>
                  <a:srgbClr val="00B0F0"/>
                </a:solidFill>
                <a:ea typeface="ＭＳ Ｐゴシック" panose="020B0600070205080204" pitchFamily="34" charset="-128"/>
              </a:rPr>
              <a:t>Answer=Tool </a:t>
            </a:r>
            <a:r>
              <a:rPr lang="en-GB" sz="1000" b="1" i="1" spc="-31" dirty="0">
                <a:solidFill>
                  <a:srgbClr val="00B0F0"/>
                </a:solidFill>
                <a:ea typeface="ＭＳ Ｐゴシック" panose="020B0600070205080204" pitchFamily="34" charset="-128"/>
              </a:rPr>
              <a:t>1B </a:t>
            </a:r>
            <a:r>
              <a:rPr lang="en-GB" sz="1000" b="1" i="1" spc="-31" dirty="0">
                <a:solidFill>
                  <a:srgbClr val="FF0000"/>
                </a:solidFill>
                <a:ea typeface="ＭＳ Ｐゴシック" panose="020B0600070205080204" pitchFamily="34" charset="-128"/>
              </a:rPr>
              <a:t>On which page in the Appendix can you find Tool 1B? </a:t>
            </a:r>
            <a:r>
              <a:rPr lang="en-GB" sz="1000" b="1" i="1" spc="-31" dirty="0" smtClean="0">
                <a:solidFill>
                  <a:srgbClr val="00B0F0"/>
                </a:solidFill>
                <a:ea typeface="ＭＳ Ｐゴシック" panose="020B0600070205080204" pitchFamily="34" charset="-128"/>
              </a:rPr>
              <a:t>Answer=page </a:t>
            </a:r>
            <a:r>
              <a:rPr lang="en-GB" sz="1000" b="1" i="1" spc="-31" dirty="0">
                <a:solidFill>
                  <a:srgbClr val="00B0F0"/>
                </a:solidFill>
                <a:ea typeface="ＭＳ Ｐゴシック" panose="020B0600070205080204" pitchFamily="34" charset="-128"/>
              </a:rPr>
              <a:t>112</a:t>
            </a:r>
            <a:endParaRPr lang="en-GB" sz="1000" dirty="0">
              <a:ea typeface="ＭＳ Ｐゴシック" panose="020B0600070205080204" pitchFamily="34" charset="-128"/>
            </a:endParaRPr>
          </a:p>
          <a:p>
            <a:pPr eaLnBrk="1" hangingPunct="1">
              <a:lnSpc>
                <a:spcPct val="75000"/>
              </a:lnSpc>
              <a:spcBef>
                <a:spcPct val="0"/>
              </a:spcBef>
              <a:defRPr/>
            </a:pPr>
            <a:endParaRPr lang="en-GB" sz="1000" dirty="0">
              <a:ea typeface="ＭＳ Ｐゴシック" panose="020B0600070205080204" pitchFamily="34" charset="-128"/>
            </a:endParaRPr>
          </a:p>
          <a:p>
            <a:pPr eaLnBrk="1" hangingPunct="1">
              <a:lnSpc>
                <a:spcPct val="75000"/>
              </a:lnSpc>
              <a:spcBef>
                <a:spcPct val="0"/>
              </a:spcBef>
              <a:defRPr/>
            </a:pPr>
            <a:r>
              <a:rPr lang="en-GB" sz="1000" dirty="0">
                <a:ea typeface="ＭＳ Ｐゴシック" panose="020B0600070205080204" pitchFamily="34" charset="-128"/>
              </a:rPr>
              <a:t>Let’s begin by taking a look at the first of the seven steps… </a:t>
            </a:r>
          </a:p>
          <a:p>
            <a:pPr eaLnBrk="1" hangingPunct="1">
              <a:spcBef>
                <a:spcPct val="0"/>
              </a:spcBef>
              <a:defRPr/>
            </a:pPr>
            <a:r>
              <a:rPr lang="en-US" altLang="en-US" sz="1000" dirty="0">
                <a:solidFill>
                  <a:srgbClr val="000000"/>
                </a:solidFill>
              </a:rPr>
              <a:t>____</a:t>
            </a:r>
          </a:p>
          <a:p>
            <a:pPr eaLnBrk="1" hangingPunct="1">
              <a:spcBef>
                <a:spcPct val="0"/>
              </a:spcBef>
              <a:defRPr/>
            </a:pPr>
            <a:r>
              <a:rPr lang="en-US" altLang="en-US" sz="1000" dirty="0">
                <a:solidFill>
                  <a:srgbClr val="000000"/>
                </a:solidFill>
              </a:rPr>
              <a:t>Note </a:t>
            </a:r>
            <a:r>
              <a:rPr lang="en-GB" sz="1000" dirty="0">
                <a:ea typeface="ＭＳ Ｐゴシック" panose="020B0600070205080204" pitchFamily="34" charset="-128"/>
              </a:rPr>
              <a:t>to Presenters: </a:t>
            </a:r>
          </a:p>
          <a:p>
            <a:pPr eaLnBrk="1" hangingPunct="1">
              <a:lnSpc>
                <a:spcPct val="75000"/>
              </a:lnSpc>
              <a:spcBef>
                <a:spcPct val="0"/>
              </a:spcBef>
              <a:defRPr/>
            </a:pPr>
            <a:r>
              <a:rPr lang="en-GB" sz="1000" dirty="0">
                <a:ea typeface="ＭＳ Ｐゴシック" panose="020B0600070205080204" pitchFamily="34" charset="-128"/>
              </a:rPr>
              <a:t>If each audience member has a copy of the Toolkit, encourage them to follow along by looking through Step 1 (found on page 1): </a:t>
            </a:r>
          </a:p>
          <a:p>
            <a:pPr lvl="1" eaLnBrk="1" hangingPunct="1">
              <a:lnSpc>
                <a:spcPct val="75000"/>
              </a:lnSpc>
              <a:spcBef>
                <a:spcPct val="0"/>
              </a:spcBef>
              <a:buFontTx/>
              <a:buChar char="•"/>
              <a:defRPr/>
            </a:pPr>
            <a:r>
              <a:rPr lang="en-GB" sz="1000" dirty="0">
                <a:ea typeface="ＭＳ Ｐゴシック" panose="020B0600070205080204" pitchFamily="34" charset="-128"/>
              </a:rPr>
              <a:t> Task List, page 4</a:t>
            </a:r>
          </a:p>
          <a:p>
            <a:pPr lvl="1" eaLnBrk="1" hangingPunct="1">
              <a:lnSpc>
                <a:spcPct val="75000"/>
              </a:lnSpc>
              <a:spcBef>
                <a:spcPct val="0"/>
              </a:spcBef>
              <a:buFontTx/>
              <a:buChar char="•"/>
              <a:defRPr/>
            </a:pPr>
            <a:r>
              <a:rPr lang="en-GB" sz="1000" dirty="0">
                <a:ea typeface="ＭＳ Ｐゴシック" panose="020B0600070205080204" pitchFamily="34" charset="-128"/>
              </a:rPr>
              <a:t> Case Study, page 12</a:t>
            </a:r>
          </a:p>
          <a:p>
            <a:pPr lvl="1" eaLnBrk="1" hangingPunct="1">
              <a:lnSpc>
                <a:spcPct val="75000"/>
              </a:lnSpc>
              <a:spcBef>
                <a:spcPct val="0"/>
              </a:spcBef>
              <a:buFontTx/>
              <a:buChar char="•"/>
              <a:defRPr/>
            </a:pPr>
            <a:r>
              <a:rPr lang="en-GB" sz="1000" dirty="0">
                <a:ea typeface="ＭＳ Ｐゴシック" panose="020B0600070205080204" pitchFamily="34" charset="-128"/>
              </a:rPr>
              <a:t> An example of a tip, page 6</a:t>
            </a:r>
          </a:p>
          <a:p>
            <a:pPr lvl="1" eaLnBrk="1" hangingPunct="1">
              <a:lnSpc>
                <a:spcPct val="75000"/>
              </a:lnSpc>
              <a:spcBef>
                <a:spcPct val="0"/>
              </a:spcBef>
              <a:buFontTx/>
              <a:buChar char="•"/>
              <a:defRPr/>
            </a:pPr>
            <a:r>
              <a:rPr lang="en-GB" sz="1000" dirty="0">
                <a:ea typeface="ＭＳ Ｐゴシック" panose="020B0600070205080204" pitchFamily="34" charset="-128"/>
              </a:rPr>
              <a:t> Checklist, page 16</a:t>
            </a:r>
          </a:p>
          <a:p>
            <a:pPr lvl="1" eaLnBrk="1" hangingPunct="1">
              <a:lnSpc>
                <a:spcPct val="75000"/>
              </a:lnSpc>
              <a:spcBef>
                <a:spcPct val="0"/>
              </a:spcBef>
              <a:buFontTx/>
              <a:buChar char="•"/>
              <a:defRPr/>
            </a:pPr>
            <a:r>
              <a:rPr lang="en-GB" sz="1000" dirty="0">
                <a:ea typeface="ＭＳ Ｐゴシック" panose="020B0600070205080204" pitchFamily="34" charset="-128"/>
              </a:rPr>
              <a:t> The appendices start on page 107</a:t>
            </a:r>
            <a:endParaRPr lang="en-GB" sz="900" dirty="0">
              <a:solidFill>
                <a:schemeClr val="accent2"/>
              </a:solidFill>
              <a:ea typeface="ＭＳ Ｐゴシック" panose="020B0600070205080204" pitchFamily="34" charset="-128"/>
            </a:endParaRPr>
          </a:p>
          <a:p>
            <a:pPr eaLnBrk="1" hangingPunct="1">
              <a:lnSpc>
                <a:spcPct val="60000"/>
              </a:lnSpc>
              <a:spcBef>
                <a:spcPct val="0"/>
              </a:spcBef>
              <a:defRPr/>
            </a:pPr>
            <a:endParaRPr lang="en-GB" sz="900" dirty="0">
              <a:solidFill>
                <a:schemeClr val="accent2"/>
              </a:solidFill>
              <a:ea typeface="ＭＳ Ｐゴシック" panose="020B0600070205080204"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3A24757-34EC-460F-84E8-065146280630}" type="slidenum">
              <a:rPr lang="en-US" altLang="en-US">
                <a:latin typeface="Arial" charset="0"/>
              </a:rPr>
              <a:pPr>
                <a:spcBef>
                  <a:spcPct val="0"/>
                </a:spcBef>
              </a:pPr>
              <a:t>8</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1709062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804672" y="4298984"/>
            <a:ext cx="5364480" cy="466307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615"/>
              </a:spcBef>
            </a:pPr>
            <a:r>
              <a:rPr lang="en-US" sz="1000" dirty="0"/>
              <a:t>The </a:t>
            </a:r>
            <a:r>
              <a:rPr lang="en-US" sz="1000" i="1" dirty="0"/>
              <a:t>Toolkit Quick Guide</a:t>
            </a:r>
            <a:r>
              <a:rPr lang="en-US" sz="1000" dirty="0"/>
              <a:t> was developed in 2014 to help users navigate and use the </a:t>
            </a:r>
            <a:r>
              <a:rPr lang="en-US" sz="1000" i="1" dirty="0"/>
              <a:t>Toolkit</a:t>
            </a:r>
            <a:r>
              <a:rPr lang="en-US" sz="1000" dirty="0"/>
              <a:t>. The </a:t>
            </a:r>
            <a:r>
              <a:rPr lang="en-US" sz="1000" i="1" dirty="0"/>
              <a:t>Quick Guide</a:t>
            </a:r>
            <a:r>
              <a:rPr lang="en-US" sz="1000" dirty="0"/>
              <a:t> was designed based on feedback from community liaison officers (CLOs), community educators and others working in community outreach in research settings. It gives users quick and easy access to modifiable (Microsoft Word or Excel) files of Stakeholder Engagement Toolkit tools and instructions for using them. </a:t>
            </a:r>
          </a:p>
          <a:p>
            <a:pPr>
              <a:spcBef>
                <a:spcPts val="615"/>
              </a:spcBef>
            </a:pPr>
            <a:r>
              <a:rPr lang="en-US" sz="1000" dirty="0"/>
              <a:t>The central feature of the Quick Guide is a Toolkit Reference Table, which enables users to quickly identify the tools they need and provides quick links to Toolkit steps and tools. </a:t>
            </a:r>
          </a:p>
          <a:p>
            <a:pPr>
              <a:spcBef>
                <a:spcPts val="615"/>
              </a:spcBef>
            </a:pPr>
            <a:r>
              <a:rPr lang="en-US" sz="1000" dirty="0"/>
              <a:t>The new resource also includes expanded instructions for three key stakeholder engagement tasks:</a:t>
            </a:r>
          </a:p>
          <a:p>
            <a:pPr marL="175616" indent="-175616">
              <a:spcBef>
                <a:spcPts val="615"/>
              </a:spcBef>
              <a:buFont typeface="Arial" panose="020B0604020202020204" pitchFamily="34" charset="0"/>
              <a:buChar char="•"/>
            </a:pPr>
            <a:r>
              <a:rPr lang="en-US" sz="1000" dirty="0"/>
              <a:t>Developing measures to track stakeholder engagement program progress </a:t>
            </a:r>
          </a:p>
          <a:p>
            <a:pPr marL="175616" indent="-175616">
              <a:spcBef>
                <a:spcPts val="615"/>
              </a:spcBef>
              <a:buFont typeface="Arial" panose="020B0604020202020204" pitchFamily="34" charset="0"/>
              <a:buChar char="•"/>
            </a:pPr>
            <a:r>
              <a:rPr lang="en-US" sz="1000" dirty="0"/>
              <a:t>Developing and maintaining a stakeholder databank </a:t>
            </a:r>
          </a:p>
          <a:p>
            <a:pPr marL="175616" indent="-175616">
              <a:spcBef>
                <a:spcPts val="615"/>
              </a:spcBef>
              <a:buFont typeface="Arial" panose="020B0604020202020204" pitchFamily="34" charset="0"/>
              <a:buChar char="•"/>
            </a:pPr>
            <a:r>
              <a:rPr lang="en-US" sz="1000" dirty="0"/>
              <a:t>Assessing knowledge and skills to determine how to build capabilities </a:t>
            </a:r>
          </a:p>
          <a:p>
            <a:pPr>
              <a:spcBef>
                <a:spcPts val="615"/>
              </a:spcBef>
            </a:pPr>
            <a:r>
              <a:rPr lang="en-US" sz="1000" dirty="0"/>
              <a:t>The Toolkit Quick Guide is available on the FHI 360 website and on the CD that is included in the printed copy of the Toolkit. </a:t>
            </a:r>
            <a:endParaRPr lang="en-GB" sz="1000" dirty="0">
              <a:ea typeface="ＭＳ Ｐゴシック" panose="020B0600070205080204" pitchFamily="34" charset="-128"/>
            </a:endParaRPr>
          </a:p>
          <a:p>
            <a:pPr eaLnBrk="1" hangingPunct="1">
              <a:lnSpc>
                <a:spcPct val="60000"/>
              </a:lnSpc>
              <a:spcBef>
                <a:spcPct val="0"/>
              </a:spcBef>
              <a:defRPr/>
            </a:pPr>
            <a:endParaRPr lang="en-GB" sz="900" dirty="0">
              <a:solidFill>
                <a:schemeClr val="accent2"/>
              </a:solidFill>
              <a:ea typeface="ＭＳ Ｐゴシック" panose="020B0600070205080204"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ＭＳ Ｐゴシック" charset="-128"/>
              </a:defRPr>
            </a:lvl1pPr>
            <a:lvl2pPr marL="38853466" indent="-38385156">
              <a:spcBef>
                <a:spcPct val="30000"/>
              </a:spcBef>
              <a:defRPr sz="1200">
                <a:solidFill>
                  <a:schemeClr val="tx1"/>
                </a:solidFill>
                <a:latin typeface="Calibri" charset="0"/>
                <a:ea typeface="ＭＳ Ｐゴシック" charset="-128"/>
              </a:defRPr>
            </a:lvl2pPr>
            <a:lvl3pPr marL="1170775" indent="-234155">
              <a:spcBef>
                <a:spcPct val="30000"/>
              </a:spcBef>
              <a:defRPr sz="1200">
                <a:solidFill>
                  <a:schemeClr val="tx1"/>
                </a:solidFill>
                <a:latin typeface="Calibri" charset="0"/>
                <a:ea typeface="ＭＳ Ｐゴシック" charset="-128"/>
                <a:cs typeface="Geneva" charset="0"/>
              </a:defRPr>
            </a:lvl3pPr>
            <a:lvl4pPr marL="1639085" indent="-234155">
              <a:spcBef>
                <a:spcPct val="30000"/>
              </a:spcBef>
              <a:defRPr sz="1200">
                <a:solidFill>
                  <a:schemeClr val="tx1"/>
                </a:solidFill>
                <a:latin typeface="Calibri" charset="0"/>
                <a:ea typeface="ＭＳ Ｐゴシック" charset="-128"/>
              </a:defRPr>
            </a:lvl4pPr>
            <a:lvl5pPr marL="2107395" indent="-234155">
              <a:spcBef>
                <a:spcPct val="30000"/>
              </a:spcBef>
              <a:defRPr sz="1200">
                <a:solidFill>
                  <a:schemeClr val="tx1"/>
                </a:solidFill>
                <a:latin typeface="Calibri" charset="0"/>
                <a:ea typeface="ＭＳ Ｐゴシック" charset="-128"/>
              </a:defRPr>
            </a:lvl5pPr>
            <a:lvl6pPr marL="2575705" indent="-234155" defTabSz="468310" eaLnBrk="0" fontAlgn="base" hangingPunct="0">
              <a:spcBef>
                <a:spcPct val="30000"/>
              </a:spcBef>
              <a:spcAft>
                <a:spcPct val="0"/>
              </a:spcAft>
              <a:defRPr sz="1200">
                <a:solidFill>
                  <a:schemeClr val="tx1"/>
                </a:solidFill>
                <a:latin typeface="Calibri" charset="0"/>
                <a:ea typeface="ＭＳ Ｐゴシック" charset="-128"/>
              </a:defRPr>
            </a:lvl6pPr>
            <a:lvl7pPr marL="3044015" indent="-234155" defTabSz="468310" eaLnBrk="0" fontAlgn="base" hangingPunct="0">
              <a:spcBef>
                <a:spcPct val="30000"/>
              </a:spcBef>
              <a:spcAft>
                <a:spcPct val="0"/>
              </a:spcAft>
              <a:defRPr sz="1200">
                <a:solidFill>
                  <a:schemeClr val="tx1"/>
                </a:solidFill>
                <a:latin typeface="Calibri" charset="0"/>
                <a:ea typeface="ＭＳ Ｐゴシック" charset="-128"/>
              </a:defRPr>
            </a:lvl7pPr>
            <a:lvl8pPr marL="3512325" indent="-234155" defTabSz="468310" eaLnBrk="0" fontAlgn="base" hangingPunct="0">
              <a:spcBef>
                <a:spcPct val="30000"/>
              </a:spcBef>
              <a:spcAft>
                <a:spcPct val="0"/>
              </a:spcAft>
              <a:defRPr sz="1200">
                <a:solidFill>
                  <a:schemeClr val="tx1"/>
                </a:solidFill>
                <a:latin typeface="Calibri" charset="0"/>
                <a:ea typeface="ＭＳ Ｐゴシック" charset="-128"/>
              </a:defRPr>
            </a:lvl8pPr>
            <a:lvl9pPr marL="3980635" indent="-234155" defTabSz="46831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3A24757-34EC-460F-84E8-065146280630}" type="slidenum">
              <a:rPr lang="en-US" altLang="en-US">
                <a:latin typeface="Arial" charset="0"/>
              </a:rPr>
              <a:pPr>
                <a:spcBef>
                  <a:spcPct val="0"/>
                </a:spcBef>
              </a:pPr>
              <a:t>9</a:t>
            </a:fld>
            <a:endParaRPr lang="en-US" altLang="en-US">
              <a:latin typeface="Arial" charset="0"/>
            </a:endParaRPr>
          </a:p>
        </p:txBody>
      </p:sp>
      <p:sp>
        <p:nvSpPr>
          <p:cNvPr id="5" name="Footer Placeholder 9"/>
          <p:cNvSpPr>
            <a:spLocks noGrp="1"/>
          </p:cNvSpPr>
          <p:nvPr>
            <p:ph type="ftr" sz="quarter" idx="4"/>
          </p:nvPr>
        </p:nvSpPr>
        <p:spPr>
          <a:xfrm>
            <a:off x="65315" y="8851174"/>
            <a:ext cx="6439989" cy="466725"/>
          </a:xfrm>
          <a:prstGeom prst="rect">
            <a:avLst/>
          </a:prstGeom>
        </p:spPr>
        <p:txBody>
          <a:bodyPr vert="horz" lIns="91440" tIns="45720" rIns="91440" bIns="45720" rtlCol="0" anchor="b"/>
          <a:lstStyle>
            <a:defPPr>
              <a:defRPr lang="en-US"/>
            </a:defPPr>
            <a:lvl1pPr algn="l" defTabSz="457200" rtl="0" eaLnBrk="0" fontAlgn="base" hangingPunct="0">
              <a:spcBef>
                <a:spcPct val="0"/>
              </a:spcBef>
              <a:spcAft>
                <a:spcPct val="0"/>
              </a:spcAft>
              <a:defRPr sz="1050"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i="1" dirty="0" smtClean="0"/>
              <a:t>Stakeholder Engagement Toolkit for HIV Prevention Trials—</a:t>
            </a:r>
            <a:r>
              <a:rPr lang="en-US" dirty="0" smtClean="0"/>
              <a:t>Full</a:t>
            </a:r>
            <a:r>
              <a:rPr lang="en-US" i="1" dirty="0" smtClean="0"/>
              <a:t> </a:t>
            </a:r>
            <a:r>
              <a:rPr lang="en-US" dirty="0" smtClean="0"/>
              <a:t>Orientation Presentation--August 2014</a:t>
            </a:r>
          </a:p>
        </p:txBody>
      </p:sp>
    </p:spTree>
    <p:extLst>
      <p:ext uri="{BB962C8B-B14F-4D97-AF65-F5344CB8AC3E}">
        <p14:creationId xmlns:p14="http://schemas.microsoft.com/office/powerpoint/2010/main" val="380083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E06FF0F-F55D-44C4-93DE-6837A0C59695}" type="datetime1">
              <a:rPr lang="en-US"/>
              <a:pPr>
                <a:defRPr/>
              </a:pPr>
              <a:t>12/2/2014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FD2FD4-51A9-4DAC-B6FC-FE8FF36EC441}" type="slidenum">
              <a:rPr lang="en-US" altLang="en-US"/>
              <a:pPr>
                <a:defRPr/>
              </a:pPr>
              <a:t>‹#›</a:t>
            </a:fld>
            <a:endParaRPr lang="en-US" altLang="en-US"/>
          </a:p>
        </p:txBody>
      </p:sp>
    </p:spTree>
    <p:extLst>
      <p:ext uri="{BB962C8B-B14F-4D97-AF65-F5344CB8AC3E}">
        <p14:creationId xmlns:p14="http://schemas.microsoft.com/office/powerpoint/2010/main" val="26388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A3883E-470F-4EC4-98B5-0A7C14F7B56D}" type="datetime1">
              <a:rPr lang="en-US"/>
              <a:pPr>
                <a:defRPr/>
              </a:pPr>
              <a:t>12/2/2014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7A0CD9-E3E6-4AAF-8982-C7488491D145}" type="slidenum">
              <a:rPr lang="en-US" altLang="en-US"/>
              <a:pPr>
                <a:defRPr/>
              </a:pPr>
              <a:t>‹#›</a:t>
            </a:fld>
            <a:endParaRPr lang="en-US" altLang="en-US"/>
          </a:p>
        </p:txBody>
      </p:sp>
    </p:spTree>
    <p:extLst>
      <p:ext uri="{BB962C8B-B14F-4D97-AF65-F5344CB8AC3E}">
        <p14:creationId xmlns:p14="http://schemas.microsoft.com/office/powerpoint/2010/main" val="3023341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D56B60-B4DE-400B-BB83-F20C8DCF7BF5}" type="datetime1">
              <a:rPr lang="en-US"/>
              <a:pPr>
                <a:defRPr/>
              </a:pPr>
              <a:t>12/2/2014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237D47-8F30-4F23-B229-46E242D8FCF8}" type="slidenum">
              <a:rPr lang="en-US" altLang="en-US"/>
              <a:pPr>
                <a:defRPr/>
              </a:pPr>
              <a:t>‹#›</a:t>
            </a:fld>
            <a:endParaRPr lang="en-US" altLang="en-US"/>
          </a:p>
        </p:txBody>
      </p:sp>
    </p:spTree>
    <p:extLst>
      <p:ext uri="{BB962C8B-B14F-4D97-AF65-F5344CB8AC3E}">
        <p14:creationId xmlns:p14="http://schemas.microsoft.com/office/powerpoint/2010/main" val="1505130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457200" y="1309688"/>
            <a:ext cx="8229600" cy="158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 name="Rectangle 4"/>
          <p:cNvSpPr>
            <a:spLocks noChangeArrowheads="1"/>
          </p:cNvSpPr>
          <p:nvPr userDrawn="1"/>
        </p:nvSpPr>
        <p:spPr bwMode="auto">
          <a:xfrm>
            <a:off x="0" y="0"/>
            <a:ext cx="9144000" cy="6859588"/>
          </a:xfrm>
          <a:prstGeom prst="rect">
            <a:avLst/>
          </a:prstGeom>
          <a:solidFill>
            <a:srgbClr val="FFD200">
              <a:alpha val="10196"/>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cs typeface="+mn-cs"/>
            </a:endParaRPr>
          </a:p>
        </p:txBody>
      </p:sp>
      <p:sp>
        <p:nvSpPr>
          <p:cNvPr id="6" name="Rectangle 5"/>
          <p:cNvSpPr/>
          <p:nvPr userDrawn="1"/>
        </p:nvSpPr>
        <p:spPr>
          <a:xfrm>
            <a:off x="0" y="6443663"/>
            <a:ext cx="9144000" cy="414337"/>
          </a:xfrm>
          <a:prstGeom prst="rect">
            <a:avLst/>
          </a:prstGeom>
          <a:solidFill>
            <a:srgbClr val="5C6F7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7"/>
          <p:cNvSpPr txBox="1">
            <a:spLocks noChangeArrowheads="1"/>
          </p:cNvSpPr>
          <p:nvPr userDrawn="1"/>
        </p:nvSpPr>
        <p:spPr bwMode="auto">
          <a:xfrm>
            <a:off x="457200" y="6494463"/>
            <a:ext cx="7242175" cy="277812"/>
          </a:xfrm>
          <a:prstGeom prst="rect">
            <a:avLst/>
          </a:prstGeom>
          <a:noFill/>
          <a:ln>
            <a:noFill/>
          </a:ln>
          <a:extLst/>
        </p:spPr>
        <p:txBody>
          <a:bodyPr>
            <a:spAutoFit/>
          </a:bodyPr>
          <a:lstStyle>
            <a:lvl1pPr eaLnBrk="0" hangingPunct="0">
              <a:defRPr>
                <a:solidFill>
                  <a:schemeClr val="tx1"/>
                </a:solidFill>
                <a:latin typeface="Arial" charset="0"/>
                <a:ea typeface="Geneva" charset="0"/>
                <a:cs typeface="Geneva" charset="0"/>
              </a:defRPr>
            </a:lvl1pPr>
            <a:lvl2pPr marL="742950" indent="-285750" eaLnBrk="0" hangingPunct="0">
              <a:defRPr>
                <a:solidFill>
                  <a:schemeClr val="tx1"/>
                </a:solidFill>
                <a:latin typeface="Arial" charset="0"/>
                <a:ea typeface="Geneva" charset="0"/>
                <a:cs typeface="Geneva" charset="0"/>
              </a:defRPr>
            </a:lvl2pPr>
            <a:lvl3pPr marL="1143000" indent="-228600" eaLnBrk="0" hangingPunct="0">
              <a:defRPr>
                <a:solidFill>
                  <a:schemeClr val="tx1"/>
                </a:solidFill>
                <a:latin typeface="Arial" charset="0"/>
                <a:ea typeface="Geneva" charset="0"/>
                <a:cs typeface="Geneva" charset="0"/>
              </a:defRPr>
            </a:lvl3pPr>
            <a:lvl4pPr marL="1600200" indent="-228600" eaLnBrk="0" hangingPunct="0">
              <a:defRPr>
                <a:solidFill>
                  <a:schemeClr val="tx1"/>
                </a:solidFill>
                <a:latin typeface="Arial" charset="0"/>
                <a:ea typeface="Geneva" charset="0"/>
                <a:cs typeface="Geneva" charset="0"/>
              </a:defRPr>
            </a:lvl4pPr>
            <a:lvl5pPr marL="2057400" indent="-228600" eaLnBrk="0" hangingPunct="0">
              <a:defRPr>
                <a:solidFill>
                  <a:schemeClr val="tx1"/>
                </a:solidFill>
                <a:latin typeface="Arial" charset="0"/>
                <a:ea typeface="Geneva" charset="0"/>
                <a:cs typeface="Geneva" charset="0"/>
              </a:defRPr>
            </a:lvl5pPr>
            <a:lvl6pPr marL="2514600" indent="-228600" defTabSz="457200" eaLnBrk="0" fontAlgn="base" hangingPunct="0">
              <a:spcBef>
                <a:spcPct val="0"/>
              </a:spcBef>
              <a:spcAft>
                <a:spcPct val="0"/>
              </a:spcAft>
              <a:defRPr>
                <a:solidFill>
                  <a:schemeClr val="tx1"/>
                </a:solidFill>
                <a:latin typeface="Arial" charset="0"/>
                <a:ea typeface="Geneva" charset="0"/>
                <a:cs typeface="Geneva" charset="0"/>
              </a:defRPr>
            </a:lvl6pPr>
            <a:lvl7pPr marL="2971800" indent="-228600" defTabSz="457200" eaLnBrk="0" fontAlgn="base" hangingPunct="0">
              <a:spcBef>
                <a:spcPct val="0"/>
              </a:spcBef>
              <a:spcAft>
                <a:spcPct val="0"/>
              </a:spcAft>
              <a:defRPr>
                <a:solidFill>
                  <a:schemeClr val="tx1"/>
                </a:solidFill>
                <a:latin typeface="Arial" charset="0"/>
                <a:ea typeface="Geneva" charset="0"/>
                <a:cs typeface="Geneva" charset="0"/>
              </a:defRPr>
            </a:lvl7pPr>
            <a:lvl8pPr marL="3429000" indent="-228600" defTabSz="457200" eaLnBrk="0" fontAlgn="base" hangingPunct="0">
              <a:spcBef>
                <a:spcPct val="0"/>
              </a:spcBef>
              <a:spcAft>
                <a:spcPct val="0"/>
              </a:spcAft>
              <a:defRPr>
                <a:solidFill>
                  <a:schemeClr val="tx1"/>
                </a:solidFill>
                <a:latin typeface="Arial" charset="0"/>
                <a:ea typeface="Geneva" charset="0"/>
                <a:cs typeface="Geneva" charset="0"/>
              </a:defRPr>
            </a:lvl8pPr>
            <a:lvl9pPr marL="3886200" indent="-228600" defTabSz="457200" eaLnBrk="0" fontAlgn="base" hangingPunct="0">
              <a:spcBef>
                <a:spcPct val="0"/>
              </a:spcBef>
              <a:spcAft>
                <a:spcPct val="0"/>
              </a:spcAft>
              <a:defRPr>
                <a:solidFill>
                  <a:schemeClr val="tx1"/>
                </a:solidFill>
                <a:latin typeface="Arial" charset="0"/>
                <a:ea typeface="Geneva" charset="0"/>
                <a:cs typeface="Geneva" charset="0"/>
              </a:defRPr>
            </a:lvl9pPr>
          </a:lstStyle>
          <a:p>
            <a:pPr eaLnBrk="1" hangingPunct="1">
              <a:defRPr/>
            </a:pPr>
            <a:r>
              <a:rPr lang="en-US" sz="1200" smtClean="0">
                <a:solidFill>
                  <a:schemeClr val="bg1"/>
                </a:solidFill>
                <a:latin typeface="Calibri" charset="0"/>
              </a:rPr>
              <a:t>Stakeholder Engagement Toolkit </a:t>
            </a:r>
            <a:r>
              <a:rPr lang="en-US" sz="1200" smtClean="0">
                <a:solidFill>
                  <a:srgbClr val="FFD200"/>
                </a:solidFill>
                <a:latin typeface="Calibri" charset="0"/>
              </a:rPr>
              <a:t>for HIV Prevention Trials</a:t>
            </a:r>
          </a:p>
        </p:txBody>
      </p:sp>
      <p:cxnSp>
        <p:nvCxnSpPr>
          <p:cNvPr id="8" name="Straight Connector 7"/>
          <p:cNvCxnSpPr/>
          <p:nvPr userDrawn="1"/>
        </p:nvCxnSpPr>
        <p:spPr>
          <a:xfrm rot="5400000">
            <a:off x="7546975" y="6651625"/>
            <a:ext cx="414338" cy="158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43D76C2C-2264-43AE-A7E6-F49929BAE0FB}" type="datetime1">
              <a:rPr lang="en-US"/>
              <a:pPr>
                <a:defRPr/>
              </a:pPr>
              <a:t>12/2/2014</a:t>
            </a:fld>
            <a:endParaRPr lang="en-US"/>
          </a:p>
        </p:txBody>
      </p:sp>
      <p:sp>
        <p:nvSpPr>
          <p:cNvPr id="10"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11" name="Slide Number Placeholder 5"/>
          <p:cNvSpPr>
            <a:spLocks noGrp="1"/>
          </p:cNvSpPr>
          <p:nvPr>
            <p:ph type="sldNum" sz="quarter" idx="12"/>
          </p:nvPr>
        </p:nvSpPr>
        <p:spPr/>
        <p:txBody>
          <a:bodyPr/>
          <a:lstStyle>
            <a:lvl1pPr>
              <a:defRPr smtClean="0"/>
            </a:lvl1pPr>
          </a:lstStyle>
          <a:p>
            <a:pPr>
              <a:defRPr/>
            </a:pPr>
            <a:fld id="{479B94F8-D836-424A-B172-6835A0E1C144}" type="slidenum">
              <a:rPr lang="en-US" altLang="en-US"/>
              <a:pPr>
                <a:defRPr/>
              </a:pPr>
              <a:t>‹#›</a:t>
            </a:fld>
            <a:endParaRPr lang="en-US" altLang="en-US"/>
          </a:p>
        </p:txBody>
      </p:sp>
    </p:spTree>
    <p:extLst>
      <p:ext uri="{BB962C8B-B14F-4D97-AF65-F5344CB8AC3E}">
        <p14:creationId xmlns:p14="http://schemas.microsoft.com/office/powerpoint/2010/main" val="4114510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59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6862BB3F-D30D-4813-BAAE-4863909E56C9}" type="slidenum">
              <a:rPr lang="en-US" altLang="en-US"/>
              <a:pPr>
                <a:defRPr/>
              </a:pPr>
              <a:t>‹#›</a:t>
            </a:fld>
            <a:endParaRPr lang="en-US" altLang="en-US"/>
          </a:p>
        </p:txBody>
      </p:sp>
    </p:spTree>
    <p:extLst>
      <p:ext uri="{BB962C8B-B14F-4D97-AF65-F5344CB8AC3E}">
        <p14:creationId xmlns:p14="http://schemas.microsoft.com/office/powerpoint/2010/main" val="998525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p:cNvCxnSpPr/>
          <p:nvPr userDrawn="1"/>
        </p:nvCxnSpPr>
        <p:spPr>
          <a:xfrm>
            <a:off x="457200" y="1309688"/>
            <a:ext cx="8229600" cy="158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 name="Rectangle 4"/>
          <p:cNvSpPr>
            <a:spLocks noChangeArrowheads="1"/>
          </p:cNvSpPr>
          <p:nvPr userDrawn="1"/>
        </p:nvSpPr>
        <p:spPr bwMode="auto">
          <a:xfrm>
            <a:off x="0" y="0"/>
            <a:ext cx="9144000" cy="6859588"/>
          </a:xfrm>
          <a:prstGeom prst="rect">
            <a:avLst/>
          </a:prstGeom>
          <a:solidFill>
            <a:srgbClr val="FFD200">
              <a:alpha val="10196"/>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cs typeface="+mn-cs"/>
            </a:endParaRPr>
          </a:p>
        </p:txBody>
      </p:sp>
      <p:sp>
        <p:nvSpPr>
          <p:cNvPr id="6" name="Rectangle 5"/>
          <p:cNvSpPr/>
          <p:nvPr userDrawn="1"/>
        </p:nvSpPr>
        <p:spPr>
          <a:xfrm>
            <a:off x="0" y="6443663"/>
            <a:ext cx="9144000" cy="414337"/>
          </a:xfrm>
          <a:prstGeom prst="rect">
            <a:avLst/>
          </a:prstGeom>
          <a:solidFill>
            <a:srgbClr val="5C6F7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7"/>
          <p:cNvSpPr txBox="1">
            <a:spLocks noChangeArrowheads="1"/>
          </p:cNvSpPr>
          <p:nvPr userDrawn="1"/>
        </p:nvSpPr>
        <p:spPr bwMode="auto">
          <a:xfrm>
            <a:off x="457200" y="6494463"/>
            <a:ext cx="7242175" cy="277812"/>
          </a:xfrm>
          <a:prstGeom prst="rect">
            <a:avLst/>
          </a:prstGeom>
          <a:noFill/>
          <a:ln>
            <a:noFill/>
          </a:ln>
          <a:extLst/>
        </p:spPr>
        <p:txBody>
          <a:bodyPr>
            <a:spAutoFit/>
          </a:bodyPr>
          <a:lstStyle>
            <a:lvl1pPr eaLnBrk="0" hangingPunct="0">
              <a:defRPr>
                <a:solidFill>
                  <a:schemeClr val="tx1"/>
                </a:solidFill>
                <a:latin typeface="Arial" charset="0"/>
                <a:ea typeface="Geneva" charset="0"/>
                <a:cs typeface="Geneva" charset="0"/>
              </a:defRPr>
            </a:lvl1pPr>
            <a:lvl2pPr marL="742950" indent="-285750" eaLnBrk="0" hangingPunct="0">
              <a:defRPr>
                <a:solidFill>
                  <a:schemeClr val="tx1"/>
                </a:solidFill>
                <a:latin typeface="Arial" charset="0"/>
                <a:ea typeface="Geneva" charset="0"/>
                <a:cs typeface="Geneva" charset="0"/>
              </a:defRPr>
            </a:lvl2pPr>
            <a:lvl3pPr marL="1143000" indent="-228600" eaLnBrk="0" hangingPunct="0">
              <a:defRPr>
                <a:solidFill>
                  <a:schemeClr val="tx1"/>
                </a:solidFill>
                <a:latin typeface="Arial" charset="0"/>
                <a:ea typeface="Geneva" charset="0"/>
                <a:cs typeface="Geneva" charset="0"/>
              </a:defRPr>
            </a:lvl3pPr>
            <a:lvl4pPr marL="1600200" indent="-228600" eaLnBrk="0" hangingPunct="0">
              <a:defRPr>
                <a:solidFill>
                  <a:schemeClr val="tx1"/>
                </a:solidFill>
                <a:latin typeface="Arial" charset="0"/>
                <a:ea typeface="Geneva" charset="0"/>
                <a:cs typeface="Geneva" charset="0"/>
              </a:defRPr>
            </a:lvl4pPr>
            <a:lvl5pPr marL="2057400" indent="-228600" eaLnBrk="0" hangingPunct="0">
              <a:defRPr>
                <a:solidFill>
                  <a:schemeClr val="tx1"/>
                </a:solidFill>
                <a:latin typeface="Arial" charset="0"/>
                <a:ea typeface="Geneva" charset="0"/>
                <a:cs typeface="Geneva" charset="0"/>
              </a:defRPr>
            </a:lvl5pPr>
            <a:lvl6pPr marL="2514600" indent="-228600" defTabSz="457200" eaLnBrk="0" fontAlgn="base" hangingPunct="0">
              <a:spcBef>
                <a:spcPct val="0"/>
              </a:spcBef>
              <a:spcAft>
                <a:spcPct val="0"/>
              </a:spcAft>
              <a:defRPr>
                <a:solidFill>
                  <a:schemeClr val="tx1"/>
                </a:solidFill>
                <a:latin typeface="Arial" charset="0"/>
                <a:ea typeface="Geneva" charset="0"/>
                <a:cs typeface="Geneva" charset="0"/>
              </a:defRPr>
            </a:lvl6pPr>
            <a:lvl7pPr marL="2971800" indent="-228600" defTabSz="457200" eaLnBrk="0" fontAlgn="base" hangingPunct="0">
              <a:spcBef>
                <a:spcPct val="0"/>
              </a:spcBef>
              <a:spcAft>
                <a:spcPct val="0"/>
              </a:spcAft>
              <a:defRPr>
                <a:solidFill>
                  <a:schemeClr val="tx1"/>
                </a:solidFill>
                <a:latin typeface="Arial" charset="0"/>
                <a:ea typeface="Geneva" charset="0"/>
                <a:cs typeface="Geneva" charset="0"/>
              </a:defRPr>
            </a:lvl7pPr>
            <a:lvl8pPr marL="3429000" indent="-228600" defTabSz="457200" eaLnBrk="0" fontAlgn="base" hangingPunct="0">
              <a:spcBef>
                <a:spcPct val="0"/>
              </a:spcBef>
              <a:spcAft>
                <a:spcPct val="0"/>
              </a:spcAft>
              <a:defRPr>
                <a:solidFill>
                  <a:schemeClr val="tx1"/>
                </a:solidFill>
                <a:latin typeface="Arial" charset="0"/>
                <a:ea typeface="Geneva" charset="0"/>
                <a:cs typeface="Geneva" charset="0"/>
              </a:defRPr>
            </a:lvl8pPr>
            <a:lvl9pPr marL="3886200" indent="-228600" defTabSz="457200" eaLnBrk="0" fontAlgn="base" hangingPunct="0">
              <a:spcBef>
                <a:spcPct val="0"/>
              </a:spcBef>
              <a:spcAft>
                <a:spcPct val="0"/>
              </a:spcAft>
              <a:defRPr>
                <a:solidFill>
                  <a:schemeClr val="tx1"/>
                </a:solidFill>
                <a:latin typeface="Arial" charset="0"/>
                <a:ea typeface="Geneva" charset="0"/>
                <a:cs typeface="Geneva" charset="0"/>
              </a:defRPr>
            </a:lvl9pPr>
          </a:lstStyle>
          <a:p>
            <a:pPr eaLnBrk="1" hangingPunct="1">
              <a:defRPr/>
            </a:pPr>
            <a:r>
              <a:rPr lang="en-US" sz="1200" smtClean="0">
                <a:solidFill>
                  <a:schemeClr val="bg1"/>
                </a:solidFill>
                <a:latin typeface="Calibri" charset="0"/>
              </a:rPr>
              <a:t>Stakeholder Engagement Toolkit </a:t>
            </a:r>
            <a:r>
              <a:rPr lang="en-US" sz="1200" smtClean="0">
                <a:solidFill>
                  <a:srgbClr val="FFD200"/>
                </a:solidFill>
                <a:latin typeface="Calibri" charset="0"/>
              </a:rPr>
              <a:t>for HIV Prevention Trials</a:t>
            </a:r>
          </a:p>
        </p:txBody>
      </p:sp>
      <p:cxnSp>
        <p:nvCxnSpPr>
          <p:cNvPr id="8" name="Straight Connector 7"/>
          <p:cNvCxnSpPr/>
          <p:nvPr userDrawn="1"/>
        </p:nvCxnSpPr>
        <p:spPr>
          <a:xfrm rot="5400000">
            <a:off x="7546975" y="6651625"/>
            <a:ext cx="414338" cy="158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9C206B4B-42D6-45DD-87CB-204A1E20F6F4}" type="datetime1">
              <a:rPr lang="en-US"/>
              <a:pPr>
                <a:defRPr/>
              </a:pPr>
              <a:t>12/2/2014</a:t>
            </a:fld>
            <a:endParaRPr lang="en-US"/>
          </a:p>
        </p:txBody>
      </p:sp>
      <p:sp>
        <p:nvSpPr>
          <p:cNvPr id="10"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11" name="Slide Number Placeholder 5"/>
          <p:cNvSpPr>
            <a:spLocks noGrp="1"/>
          </p:cNvSpPr>
          <p:nvPr>
            <p:ph type="sldNum" sz="quarter" idx="12"/>
          </p:nvPr>
        </p:nvSpPr>
        <p:spPr/>
        <p:txBody>
          <a:bodyPr/>
          <a:lstStyle>
            <a:lvl1pPr>
              <a:defRPr smtClean="0"/>
            </a:lvl1pPr>
          </a:lstStyle>
          <a:p>
            <a:pPr>
              <a:defRPr/>
            </a:pPr>
            <a:fld id="{91D7209C-EFE2-479B-B638-2DB2D668201D}" type="slidenum">
              <a:rPr lang="en-US" altLang="en-US"/>
              <a:pPr>
                <a:defRPr/>
              </a:pPr>
              <a:t>‹#›</a:t>
            </a:fld>
            <a:endParaRPr lang="en-US" altLang="en-US"/>
          </a:p>
        </p:txBody>
      </p:sp>
    </p:spTree>
    <p:extLst>
      <p:ext uri="{BB962C8B-B14F-4D97-AF65-F5344CB8AC3E}">
        <p14:creationId xmlns:p14="http://schemas.microsoft.com/office/powerpoint/2010/main" val="233282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57200" y="1309688"/>
            <a:ext cx="8229600" cy="158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 name="Rectangle 5"/>
          <p:cNvSpPr>
            <a:spLocks noChangeArrowheads="1"/>
          </p:cNvSpPr>
          <p:nvPr userDrawn="1"/>
        </p:nvSpPr>
        <p:spPr bwMode="auto">
          <a:xfrm>
            <a:off x="0" y="0"/>
            <a:ext cx="9144000" cy="6859588"/>
          </a:xfrm>
          <a:prstGeom prst="rect">
            <a:avLst/>
          </a:prstGeom>
          <a:solidFill>
            <a:srgbClr val="FFD200">
              <a:alpha val="10196"/>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cs typeface="+mn-cs"/>
            </a:endParaRPr>
          </a:p>
        </p:txBody>
      </p:sp>
      <p:sp>
        <p:nvSpPr>
          <p:cNvPr id="7" name="Rectangle 6"/>
          <p:cNvSpPr/>
          <p:nvPr userDrawn="1"/>
        </p:nvSpPr>
        <p:spPr>
          <a:xfrm>
            <a:off x="0" y="6443663"/>
            <a:ext cx="9144000" cy="414337"/>
          </a:xfrm>
          <a:prstGeom prst="rect">
            <a:avLst/>
          </a:prstGeom>
          <a:solidFill>
            <a:srgbClr val="5C6F7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457200" y="6494463"/>
            <a:ext cx="7242175" cy="277812"/>
          </a:xfrm>
          <a:prstGeom prst="rect">
            <a:avLst/>
          </a:prstGeom>
          <a:noFill/>
          <a:ln>
            <a:noFill/>
          </a:ln>
          <a:extLst/>
        </p:spPr>
        <p:txBody>
          <a:bodyPr>
            <a:spAutoFit/>
          </a:bodyPr>
          <a:lstStyle>
            <a:lvl1pPr eaLnBrk="0" hangingPunct="0">
              <a:defRPr>
                <a:solidFill>
                  <a:schemeClr val="tx1"/>
                </a:solidFill>
                <a:latin typeface="Arial" charset="0"/>
                <a:ea typeface="Geneva" charset="0"/>
                <a:cs typeface="Geneva" charset="0"/>
              </a:defRPr>
            </a:lvl1pPr>
            <a:lvl2pPr marL="742950" indent="-285750" eaLnBrk="0" hangingPunct="0">
              <a:defRPr>
                <a:solidFill>
                  <a:schemeClr val="tx1"/>
                </a:solidFill>
                <a:latin typeface="Arial" charset="0"/>
                <a:ea typeface="Geneva" charset="0"/>
                <a:cs typeface="Geneva" charset="0"/>
              </a:defRPr>
            </a:lvl2pPr>
            <a:lvl3pPr marL="1143000" indent="-228600" eaLnBrk="0" hangingPunct="0">
              <a:defRPr>
                <a:solidFill>
                  <a:schemeClr val="tx1"/>
                </a:solidFill>
                <a:latin typeface="Arial" charset="0"/>
                <a:ea typeface="Geneva" charset="0"/>
                <a:cs typeface="Geneva" charset="0"/>
              </a:defRPr>
            </a:lvl3pPr>
            <a:lvl4pPr marL="1600200" indent="-228600" eaLnBrk="0" hangingPunct="0">
              <a:defRPr>
                <a:solidFill>
                  <a:schemeClr val="tx1"/>
                </a:solidFill>
                <a:latin typeface="Arial" charset="0"/>
                <a:ea typeface="Geneva" charset="0"/>
                <a:cs typeface="Geneva" charset="0"/>
              </a:defRPr>
            </a:lvl4pPr>
            <a:lvl5pPr marL="2057400" indent="-228600" eaLnBrk="0" hangingPunct="0">
              <a:defRPr>
                <a:solidFill>
                  <a:schemeClr val="tx1"/>
                </a:solidFill>
                <a:latin typeface="Arial" charset="0"/>
                <a:ea typeface="Geneva" charset="0"/>
                <a:cs typeface="Geneva" charset="0"/>
              </a:defRPr>
            </a:lvl5pPr>
            <a:lvl6pPr marL="2514600" indent="-228600" defTabSz="457200" eaLnBrk="0" fontAlgn="base" hangingPunct="0">
              <a:spcBef>
                <a:spcPct val="0"/>
              </a:spcBef>
              <a:spcAft>
                <a:spcPct val="0"/>
              </a:spcAft>
              <a:defRPr>
                <a:solidFill>
                  <a:schemeClr val="tx1"/>
                </a:solidFill>
                <a:latin typeface="Arial" charset="0"/>
                <a:ea typeface="Geneva" charset="0"/>
                <a:cs typeface="Geneva" charset="0"/>
              </a:defRPr>
            </a:lvl6pPr>
            <a:lvl7pPr marL="2971800" indent="-228600" defTabSz="457200" eaLnBrk="0" fontAlgn="base" hangingPunct="0">
              <a:spcBef>
                <a:spcPct val="0"/>
              </a:spcBef>
              <a:spcAft>
                <a:spcPct val="0"/>
              </a:spcAft>
              <a:defRPr>
                <a:solidFill>
                  <a:schemeClr val="tx1"/>
                </a:solidFill>
                <a:latin typeface="Arial" charset="0"/>
                <a:ea typeface="Geneva" charset="0"/>
                <a:cs typeface="Geneva" charset="0"/>
              </a:defRPr>
            </a:lvl7pPr>
            <a:lvl8pPr marL="3429000" indent="-228600" defTabSz="457200" eaLnBrk="0" fontAlgn="base" hangingPunct="0">
              <a:spcBef>
                <a:spcPct val="0"/>
              </a:spcBef>
              <a:spcAft>
                <a:spcPct val="0"/>
              </a:spcAft>
              <a:defRPr>
                <a:solidFill>
                  <a:schemeClr val="tx1"/>
                </a:solidFill>
                <a:latin typeface="Arial" charset="0"/>
                <a:ea typeface="Geneva" charset="0"/>
                <a:cs typeface="Geneva" charset="0"/>
              </a:defRPr>
            </a:lvl8pPr>
            <a:lvl9pPr marL="3886200" indent="-228600" defTabSz="457200" eaLnBrk="0" fontAlgn="base" hangingPunct="0">
              <a:spcBef>
                <a:spcPct val="0"/>
              </a:spcBef>
              <a:spcAft>
                <a:spcPct val="0"/>
              </a:spcAft>
              <a:defRPr>
                <a:solidFill>
                  <a:schemeClr val="tx1"/>
                </a:solidFill>
                <a:latin typeface="Arial" charset="0"/>
                <a:ea typeface="Geneva" charset="0"/>
                <a:cs typeface="Geneva" charset="0"/>
              </a:defRPr>
            </a:lvl9pPr>
          </a:lstStyle>
          <a:p>
            <a:pPr eaLnBrk="1" hangingPunct="1">
              <a:defRPr/>
            </a:pPr>
            <a:r>
              <a:rPr lang="en-US" sz="1200" smtClean="0">
                <a:solidFill>
                  <a:schemeClr val="bg1"/>
                </a:solidFill>
                <a:latin typeface="Calibri" charset="0"/>
              </a:rPr>
              <a:t>Stakeholder Engagement Toolkit </a:t>
            </a:r>
            <a:r>
              <a:rPr lang="en-US" sz="1200" smtClean="0">
                <a:solidFill>
                  <a:srgbClr val="FFD200"/>
                </a:solidFill>
                <a:latin typeface="Calibri" charset="0"/>
              </a:rPr>
              <a:t>for HIV Prevention Trials</a:t>
            </a:r>
          </a:p>
        </p:txBody>
      </p:sp>
      <p:cxnSp>
        <p:nvCxnSpPr>
          <p:cNvPr id="9" name="Straight Connector 8"/>
          <p:cNvCxnSpPr/>
          <p:nvPr userDrawn="1"/>
        </p:nvCxnSpPr>
        <p:spPr>
          <a:xfrm rot="5400000">
            <a:off x="7546975" y="6651625"/>
            <a:ext cx="414338" cy="158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88287AED-A4A5-46E3-A699-06C130A4DD45}" type="datetime1">
              <a:rPr lang="en-US"/>
              <a:pPr>
                <a:defRPr/>
              </a:pPr>
              <a:t>12/2/2014</a:t>
            </a:fld>
            <a:endParaRPr lang="en-US"/>
          </a:p>
        </p:txBody>
      </p:sp>
      <p:sp>
        <p:nvSpPr>
          <p:cNvPr id="11"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12" name="Slide Number Placeholder 6"/>
          <p:cNvSpPr>
            <a:spLocks noGrp="1"/>
          </p:cNvSpPr>
          <p:nvPr>
            <p:ph type="sldNum" sz="quarter" idx="12"/>
          </p:nvPr>
        </p:nvSpPr>
        <p:spPr/>
        <p:txBody>
          <a:bodyPr/>
          <a:lstStyle>
            <a:lvl1pPr>
              <a:defRPr smtClean="0"/>
            </a:lvl1pPr>
          </a:lstStyle>
          <a:p>
            <a:pPr>
              <a:defRPr/>
            </a:pPr>
            <a:fld id="{2A5B0CE3-D81E-433D-A35E-3D065A1835A3}" type="slidenum">
              <a:rPr lang="en-US" altLang="en-US"/>
              <a:pPr>
                <a:defRPr/>
              </a:pPr>
              <a:t>‹#›</a:t>
            </a:fld>
            <a:endParaRPr lang="en-US" altLang="en-US"/>
          </a:p>
        </p:txBody>
      </p:sp>
    </p:spTree>
    <p:extLst>
      <p:ext uri="{BB962C8B-B14F-4D97-AF65-F5344CB8AC3E}">
        <p14:creationId xmlns:p14="http://schemas.microsoft.com/office/powerpoint/2010/main" val="3568025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57200" y="1309688"/>
            <a:ext cx="8229600" cy="158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8" name="Rectangle 7"/>
          <p:cNvSpPr>
            <a:spLocks noChangeArrowheads="1"/>
          </p:cNvSpPr>
          <p:nvPr userDrawn="1"/>
        </p:nvSpPr>
        <p:spPr bwMode="auto">
          <a:xfrm>
            <a:off x="0" y="0"/>
            <a:ext cx="9144000" cy="6859588"/>
          </a:xfrm>
          <a:prstGeom prst="rect">
            <a:avLst/>
          </a:prstGeom>
          <a:solidFill>
            <a:srgbClr val="FFD200">
              <a:alpha val="10196"/>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cs typeface="+mn-cs"/>
            </a:endParaRPr>
          </a:p>
        </p:txBody>
      </p:sp>
      <p:sp>
        <p:nvSpPr>
          <p:cNvPr id="9" name="Rectangle 8"/>
          <p:cNvSpPr/>
          <p:nvPr userDrawn="1"/>
        </p:nvSpPr>
        <p:spPr>
          <a:xfrm>
            <a:off x="0" y="6443663"/>
            <a:ext cx="9144000" cy="414337"/>
          </a:xfrm>
          <a:prstGeom prst="rect">
            <a:avLst/>
          </a:prstGeom>
          <a:solidFill>
            <a:srgbClr val="5C6F7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extBox 7"/>
          <p:cNvSpPr txBox="1">
            <a:spLocks noChangeArrowheads="1"/>
          </p:cNvSpPr>
          <p:nvPr userDrawn="1"/>
        </p:nvSpPr>
        <p:spPr bwMode="auto">
          <a:xfrm>
            <a:off x="457200" y="6494463"/>
            <a:ext cx="7242175" cy="277812"/>
          </a:xfrm>
          <a:prstGeom prst="rect">
            <a:avLst/>
          </a:prstGeom>
          <a:noFill/>
          <a:ln>
            <a:noFill/>
          </a:ln>
          <a:extLst/>
        </p:spPr>
        <p:txBody>
          <a:bodyPr>
            <a:spAutoFit/>
          </a:bodyPr>
          <a:lstStyle>
            <a:lvl1pPr eaLnBrk="0" hangingPunct="0">
              <a:defRPr>
                <a:solidFill>
                  <a:schemeClr val="tx1"/>
                </a:solidFill>
                <a:latin typeface="Arial" charset="0"/>
                <a:ea typeface="Geneva" charset="0"/>
                <a:cs typeface="Geneva" charset="0"/>
              </a:defRPr>
            </a:lvl1pPr>
            <a:lvl2pPr marL="742950" indent="-285750" eaLnBrk="0" hangingPunct="0">
              <a:defRPr>
                <a:solidFill>
                  <a:schemeClr val="tx1"/>
                </a:solidFill>
                <a:latin typeface="Arial" charset="0"/>
                <a:ea typeface="Geneva" charset="0"/>
                <a:cs typeface="Geneva" charset="0"/>
              </a:defRPr>
            </a:lvl2pPr>
            <a:lvl3pPr marL="1143000" indent="-228600" eaLnBrk="0" hangingPunct="0">
              <a:defRPr>
                <a:solidFill>
                  <a:schemeClr val="tx1"/>
                </a:solidFill>
                <a:latin typeface="Arial" charset="0"/>
                <a:ea typeface="Geneva" charset="0"/>
                <a:cs typeface="Geneva" charset="0"/>
              </a:defRPr>
            </a:lvl3pPr>
            <a:lvl4pPr marL="1600200" indent="-228600" eaLnBrk="0" hangingPunct="0">
              <a:defRPr>
                <a:solidFill>
                  <a:schemeClr val="tx1"/>
                </a:solidFill>
                <a:latin typeface="Arial" charset="0"/>
                <a:ea typeface="Geneva" charset="0"/>
                <a:cs typeface="Geneva" charset="0"/>
              </a:defRPr>
            </a:lvl4pPr>
            <a:lvl5pPr marL="2057400" indent="-228600" eaLnBrk="0" hangingPunct="0">
              <a:defRPr>
                <a:solidFill>
                  <a:schemeClr val="tx1"/>
                </a:solidFill>
                <a:latin typeface="Arial" charset="0"/>
                <a:ea typeface="Geneva" charset="0"/>
                <a:cs typeface="Geneva" charset="0"/>
              </a:defRPr>
            </a:lvl5pPr>
            <a:lvl6pPr marL="2514600" indent="-228600" defTabSz="457200" eaLnBrk="0" fontAlgn="base" hangingPunct="0">
              <a:spcBef>
                <a:spcPct val="0"/>
              </a:spcBef>
              <a:spcAft>
                <a:spcPct val="0"/>
              </a:spcAft>
              <a:defRPr>
                <a:solidFill>
                  <a:schemeClr val="tx1"/>
                </a:solidFill>
                <a:latin typeface="Arial" charset="0"/>
                <a:ea typeface="Geneva" charset="0"/>
                <a:cs typeface="Geneva" charset="0"/>
              </a:defRPr>
            </a:lvl6pPr>
            <a:lvl7pPr marL="2971800" indent="-228600" defTabSz="457200" eaLnBrk="0" fontAlgn="base" hangingPunct="0">
              <a:spcBef>
                <a:spcPct val="0"/>
              </a:spcBef>
              <a:spcAft>
                <a:spcPct val="0"/>
              </a:spcAft>
              <a:defRPr>
                <a:solidFill>
                  <a:schemeClr val="tx1"/>
                </a:solidFill>
                <a:latin typeface="Arial" charset="0"/>
                <a:ea typeface="Geneva" charset="0"/>
                <a:cs typeface="Geneva" charset="0"/>
              </a:defRPr>
            </a:lvl7pPr>
            <a:lvl8pPr marL="3429000" indent="-228600" defTabSz="457200" eaLnBrk="0" fontAlgn="base" hangingPunct="0">
              <a:spcBef>
                <a:spcPct val="0"/>
              </a:spcBef>
              <a:spcAft>
                <a:spcPct val="0"/>
              </a:spcAft>
              <a:defRPr>
                <a:solidFill>
                  <a:schemeClr val="tx1"/>
                </a:solidFill>
                <a:latin typeface="Arial" charset="0"/>
                <a:ea typeface="Geneva" charset="0"/>
                <a:cs typeface="Geneva" charset="0"/>
              </a:defRPr>
            </a:lvl8pPr>
            <a:lvl9pPr marL="3886200" indent="-228600" defTabSz="457200" eaLnBrk="0" fontAlgn="base" hangingPunct="0">
              <a:spcBef>
                <a:spcPct val="0"/>
              </a:spcBef>
              <a:spcAft>
                <a:spcPct val="0"/>
              </a:spcAft>
              <a:defRPr>
                <a:solidFill>
                  <a:schemeClr val="tx1"/>
                </a:solidFill>
                <a:latin typeface="Arial" charset="0"/>
                <a:ea typeface="Geneva" charset="0"/>
                <a:cs typeface="Geneva" charset="0"/>
              </a:defRPr>
            </a:lvl9pPr>
          </a:lstStyle>
          <a:p>
            <a:pPr eaLnBrk="1" hangingPunct="1">
              <a:defRPr/>
            </a:pPr>
            <a:r>
              <a:rPr lang="en-US" sz="1200" smtClean="0">
                <a:solidFill>
                  <a:schemeClr val="bg1"/>
                </a:solidFill>
                <a:latin typeface="Calibri" charset="0"/>
              </a:rPr>
              <a:t>Stakeholder Engagement Toolkit </a:t>
            </a:r>
            <a:r>
              <a:rPr lang="en-US" sz="1200" smtClean="0">
                <a:solidFill>
                  <a:srgbClr val="FFD200"/>
                </a:solidFill>
                <a:latin typeface="Calibri" charset="0"/>
              </a:rPr>
              <a:t>for HIV Prevention Trials</a:t>
            </a:r>
          </a:p>
        </p:txBody>
      </p:sp>
      <p:cxnSp>
        <p:nvCxnSpPr>
          <p:cNvPr id="11" name="Straight Connector 10"/>
          <p:cNvCxnSpPr/>
          <p:nvPr userDrawn="1"/>
        </p:nvCxnSpPr>
        <p:spPr>
          <a:xfrm rot="5400000">
            <a:off x="7546975" y="6651625"/>
            <a:ext cx="414338" cy="158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42787CF6-5980-4098-AB35-C424258033B9}" type="datetime1">
              <a:rPr lang="en-US"/>
              <a:pPr>
                <a:defRPr/>
              </a:pPr>
              <a:t>12/2/2014</a:t>
            </a:fld>
            <a:endParaRPr lang="en-US"/>
          </a:p>
        </p:txBody>
      </p:sp>
      <p:sp>
        <p:nvSpPr>
          <p:cNvPr id="13"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14" name="Slide Number Placeholder 8"/>
          <p:cNvSpPr>
            <a:spLocks noGrp="1"/>
          </p:cNvSpPr>
          <p:nvPr>
            <p:ph type="sldNum" sz="quarter" idx="12"/>
          </p:nvPr>
        </p:nvSpPr>
        <p:spPr/>
        <p:txBody>
          <a:bodyPr/>
          <a:lstStyle>
            <a:lvl1pPr>
              <a:defRPr smtClean="0"/>
            </a:lvl1pPr>
          </a:lstStyle>
          <a:p>
            <a:pPr>
              <a:defRPr/>
            </a:pPr>
            <a:fld id="{A837B585-2CAF-4634-BB55-D650047AC48C}" type="slidenum">
              <a:rPr lang="en-US" altLang="en-US"/>
              <a:pPr>
                <a:defRPr/>
              </a:pPr>
              <a:t>‹#›</a:t>
            </a:fld>
            <a:endParaRPr lang="en-US" altLang="en-US"/>
          </a:p>
        </p:txBody>
      </p:sp>
    </p:spTree>
    <p:extLst>
      <p:ext uri="{BB962C8B-B14F-4D97-AF65-F5344CB8AC3E}">
        <p14:creationId xmlns:p14="http://schemas.microsoft.com/office/powerpoint/2010/main" val="1712848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457200" y="1309688"/>
            <a:ext cx="8229600" cy="158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4" name="Rectangle 3"/>
          <p:cNvSpPr>
            <a:spLocks noChangeArrowheads="1"/>
          </p:cNvSpPr>
          <p:nvPr userDrawn="1"/>
        </p:nvSpPr>
        <p:spPr bwMode="auto">
          <a:xfrm>
            <a:off x="0" y="0"/>
            <a:ext cx="9144000" cy="6859588"/>
          </a:xfrm>
          <a:prstGeom prst="rect">
            <a:avLst/>
          </a:prstGeom>
          <a:solidFill>
            <a:srgbClr val="FFD200">
              <a:alpha val="10196"/>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cs typeface="+mn-cs"/>
            </a:endParaRPr>
          </a:p>
        </p:txBody>
      </p:sp>
      <p:sp>
        <p:nvSpPr>
          <p:cNvPr id="5" name="Rectangle 4"/>
          <p:cNvSpPr/>
          <p:nvPr userDrawn="1"/>
        </p:nvSpPr>
        <p:spPr>
          <a:xfrm>
            <a:off x="0" y="6443663"/>
            <a:ext cx="9144000" cy="414337"/>
          </a:xfrm>
          <a:prstGeom prst="rect">
            <a:avLst/>
          </a:prstGeom>
          <a:solidFill>
            <a:srgbClr val="5C6F7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extBox 7"/>
          <p:cNvSpPr txBox="1">
            <a:spLocks noChangeArrowheads="1"/>
          </p:cNvSpPr>
          <p:nvPr userDrawn="1"/>
        </p:nvSpPr>
        <p:spPr bwMode="auto">
          <a:xfrm>
            <a:off x="457200" y="6494463"/>
            <a:ext cx="7242175" cy="277812"/>
          </a:xfrm>
          <a:prstGeom prst="rect">
            <a:avLst/>
          </a:prstGeom>
          <a:noFill/>
          <a:ln>
            <a:noFill/>
          </a:ln>
          <a:extLst/>
        </p:spPr>
        <p:txBody>
          <a:bodyPr>
            <a:spAutoFit/>
          </a:bodyPr>
          <a:lstStyle>
            <a:lvl1pPr eaLnBrk="0" hangingPunct="0">
              <a:defRPr>
                <a:solidFill>
                  <a:schemeClr val="tx1"/>
                </a:solidFill>
                <a:latin typeface="Arial" charset="0"/>
                <a:ea typeface="Geneva" charset="0"/>
                <a:cs typeface="Geneva" charset="0"/>
              </a:defRPr>
            </a:lvl1pPr>
            <a:lvl2pPr marL="742950" indent="-285750" eaLnBrk="0" hangingPunct="0">
              <a:defRPr>
                <a:solidFill>
                  <a:schemeClr val="tx1"/>
                </a:solidFill>
                <a:latin typeface="Arial" charset="0"/>
                <a:ea typeface="Geneva" charset="0"/>
                <a:cs typeface="Geneva" charset="0"/>
              </a:defRPr>
            </a:lvl2pPr>
            <a:lvl3pPr marL="1143000" indent="-228600" eaLnBrk="0" hangingPunct="0">
              <a:defRPr>
                <a:solidFill>
                  <a:schemeClr val="tx1"/>
                </a:solidFill>
                <a:latin typeface="Arial" charset="0"/>
                <a:ea typeface="Geneva" charset="0"/>
                <a:cs typeface="Geneva" charset="0"/>
              </a:defRPr>
            </a:lvl3pPr>
            <a:lvl4pPr marL="1600200" indent="-228600" eaLnBrk="0" hangingPunct="0">
              <a:defRPr>
                <a:solidFill>
                  <a:schemeClr val="tx1"/>
                </a:solidFill>
                <a:latin typeface="Arial" charset="0"/>
                <a:ea typeface="Geneva" charset="0"/>
                <a:cs typeface="Geneva" charset="0"/>
              </a:defRPr>
            </a:lvl4pPr>
            <a:lvl5pPr marL="2057400" indent="-228600" eaLnBrk="0" hangingPunct="0">
              <a:defRPr>
                <a:solidFill>
                  <a:schemeClr val="tx1"/>
                </a:solidFill>
                <a:latin typeface="Arial" charset="0"/>
                <a:ea typeface="Geneva" charset="0"/>
                <a:cs typeface="Geneva" charset="0"/>
              </a:defRPr>
            </a:lvl5pPr>
            <a:lvl6pPr marL="2514600" indent="-228600" defTabSz="457200" eaLnBrk="0" fontAlgn="base" hangingPunct="0">
              <a:spcBef>
                <a:spcPct val="0"/>
              </a:spcBef>
              <a:spcAft>
                <a:spcPct val="0"/>
              </a:spcAft>
              <a:defRPr>
                <a:solidFill>
                  <a:schemeClr val="tx1"/>
                </a:solidFill>
                <a:latin typeface="Arial" charset="0"/>
                <a:ea typeface="Geneva" charset="0"/>
                <a:cs typeface="Geneva" charset="0"/>
              </a:defRPr>
            </a:lvl6pPr>
            <a:lvl7pPr marL="2971800" indent="-228600" defTabSz="457200" eaLnBrk="0" fontAlgn="base" hangingPunct="0">
              <a:spcBef>
                <a:spcPct val="0"/>
              </a:spcBef>
              <a:spcAft>
                <a:spcPct val="0"/>
              </a:spcAft>
              <a:defRPr>
                <a:solidFill>
                  <a:schemeClr val="tx1"/>
                </a:solidFill>
                <a:latin typeface="Arial" charset="0"/>
                <a:ea typeface="Geneva" charset="0"/>
                <a:cs typeface="Geneva" charset="0"/>
              </a:defRPr>
            </a:lvl7pPr>
            <a:lvl8pPr marL="3429000" indent="-228600" defTabSz="457200" eaLnBrk="0" fontAlgn="base" hangingPunct="0">
              <a:spcBef>
                <a:spcPct val="0"/>
              </a:spcBef>
              <a:spcAft>
                <a:spcPct val="0"/>
              </a:spcAft>
              <a:defRPr>
                <a:solidFill>
                  <a:schemeClr val="tx1"/>
                </a:solidFill>
                <a:latin typeface="Arial" charset="0"/>
                <a:ea typeface="Geneva" charset="0"/>
                <a:cs typeface="Geneva" charset="0"/>
              </a:defRPr>
            </a:lvl8pPr>
            <a:lvl9pPr marL="3886200" indent="-228600" defTabSz="457200" eaLnBrk="0" fontAlgn="base" hangingPunct="0">
              <a:spcBef>
                <a:spcPct val="0"/>
              </a:spcBef>
              <a:spcAft>
                <a:spcPct val="0"/>
              </a:spcAft>
              <a:defRPr>
                <a:solidFill>
                  <a:schemeClr val="tx1"/>
                </a:solidFill>
                <a:latin typeface="Arial" charset="0"/>
                <a:ea typeface="Geneva" charset="0"/>
                <a:cs typeface="Geneva" charset="0"/>
              </a:defRPr>
            </a:lvl9pPr>
          </a:lstStyle>
          <a:p>
            <a:pPr eaLnBrk="1" hangingPunct="1">
              <a:defRPr/>
            </a:pPr>
            <a:r>
              <a:rPr lang="en-US" sz="1200" smtClean="0">
                <a:solidFill>
                  <a:schemeClr val="bg1"/>
                </a:solidFill>
                <a:latin typeface="Calibri" charset="0"/>
              </a:rPr>
              <a:t>Stakeholder Engagement Toolkit </a:t>
            </a:r>
            <a:r>
              <a:rPr lang="en-US" sz="1200" smtClean="0">
                <a:solidFill>
                  <a:srgbClr val="FFD200"/>
                </a:solidFill>
                <a:latin typeface="Calibri" charset="0"/>
              </a:rPr>
              <a:t>for HIV Prevention Trials</a:t>
            </a:r>
          </a:p>
        </p:txBody>
      </p:sp>
      <p:cxnSp>
        <p:nvCxnSpPr>
          <p:cNvPr id="7" name="Straight Connector 6"/>
          <p:cNvCxnSpPr/>
          <p:nvPr userDrawn="1"/>
        </p:nvCxnSpPr>
        <p:spPr>
          <a:xfrm rot="5400000">
            <a:off x="7546975" y="6651625"/>
            <a:ext cx="414338" cy="158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8"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FEF6F658-65ED-42F3-B365-465572C5BC98}" type="datetime1">
              <a:rPr lang="en-US"/>
              <a:pPr>
                <a:defRPr/>
              </a:pPr>
              <a:t>12/2/2014</a:t>
            </a:fld>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10" name="Slide Number Placeholder 4"/>
          <p:cNvSpPr>
            <a:spLocks noGrp="1"/>
          </p:cNvSpPr>
          <p:nvPr>
            <p:ph type="sldNum" sz="quarter" idx="12"/>
          </p:nvPr>
        </p:nvSpPr>
        <p:spPr/>
        <p:txBody>
          <a:bodyPr/>
          <a:lstStyle>
            <a:lvl1pPr>
              <a:defRPr smtClean="0"/>
            </a:lvl1pPr>
          </a:lstStyle>
          <a:p>
            <a:pPr>
              <a:defRPr/>
            </a:pPr>
            <a:fld id="{324FEE47-4A45-47CA-AF7D-1D255A64249A}" type="slidenum">
              <a:rPr lang="en-US" altLang="en-US"/>
              <a:pPr>
                <a:defRPr/>
              </a:pPr>
              <a:t>‹#›</a:t>
            </a:fld>
            <a:endParaRPr lang="en-US" altLang="en-US"/>
          </a:p>
        </p:txBody>
      </p:sp>
    </p:spTree>
    <p:extLst>
      <p:ext uri="{BB962C8B-B14F-4D97-AF65-F5344CB8AC3E}">
        <p14:creationId xmlns:p14="http://schemas.microsoft.com/office/powerpoint/2010/main" val="2006433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457200" y="1309688"/>
            <a:ext cx="8229600" cy="158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 name="Rectangle 2"/>
          <p:cNvSpPr>
            <a:spLocks noChangeArrowheads="1"/>
          </p:cNvSpPr>
          <p:nvPr userDrawn="1"/>
        </p:nvSpPr>
        <p:spPr bwMode="auto">
          <a:xfrm>
            <a:off x="0" y="0"/>
            <a:ext cx="9144000" cy="6859588"/>
          </a:xfrm>
          <a:prstGeom prst="rect">
            <a:avLst/>
          </a:prstGeom>
          <a:solidFill>
            <a:srgbClr val="FFD200">
              <a:alpha val="10196"/>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cs typeface="+mn-cs"/>
            </a:endParaRPr>
          </a:p>
        </p:txBody>
      </p:sp>
      <p:sp>
        <p:nvSpPr>
          <p:cNvPr id="4" name="Rectangle 3"/>
          <p:cNvSpPr/>
          <p:nvPr userDrawn="1"/>
        </p:nvSpPr>
        <p:spPr>
          <a:xfrm>
            <a:off x="0" y="6443663"/>
            <a:ext cx="9144000" cy="414337"/>
          </a:xfrm>
          <a:prstGeom prst="rect">
            <a:avLst/>
          </a:prstGeom>
          <a:solidFill>
            <a:srgbClr val="5C6F7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7"/>
          <p:cNvSpPr txBox="1">
            <a:spLocks noChangeArrowheads="1"/>
          </p:cNvSpPr>
          <p:nvPr userDrawn="1"/>
        </p:nvSpPr>
        <p:spPr bwMode="auto">
          <a:xfrm>
            <a:off x="457200" y="6494463"/>
            <a:ext cx="7242175" cy="277812"/>
          </a:xfrm>
          <a:prstGeom prst="rect">
            <a:avLst/>
          </a:prstGeom>
          <a:noFill/>
          <a:ln>
            <a:noFill/>
          </a:ln>
          <a:extLst/>
        </p:spPr>
        <p:txBody>
          <a:bodyPr>
            <a:spAutoFit/>
          </a:bodyPr>
          <a:lstStyle>
            <a:lvl1pPr eaLnBrk="0" hangingPunct="0">
              <a:defRPr>
                <a:solidFill>
                  <a:schemeClr val="tx1"/>
                </a:solidFill>
                <a:latin typeface="Arial" charset="0"/>
                <a:ea typeface="Geneva" charset="0"/>
                <a:cs typeface="Geneva" charset="0"/>
              </a:defRPr>
            </a:lvl1pPr>
            <a:lvl2pPr marL="742950" indent="-285750" eaLnBrk="0" hangingPunct="0">
              <a:defRPr>
                <a:solidFill>
                  <a:schemeClr val="tx1"/>
                </a:solidFill>
                <a:latin typeface="Arial" charset="0"/>
                <a:ea typeface="Geneva" charset="0"/>
                <a:cs typeface="Geneva" charset="0"/>
              </a:defRPr>
            </a:lvl2pPr>
            <a:lvl3pPr marL="1143000" indent="-228600" eaLnBrk="0" hangingPunct="0">
              <a:defRPr>
                <a:solidFill>
                  <a:schemeClr val="tx1"/>
                </a:solidFill>
                <a:latin typeface="Arial" charset="0"/>
                <a:ea typeface="Geneva" charset="0"/>
                <a:cs typeface="Geneva" charset="0"/>
              </a:defRPr>
            </a:lvl3pPr>
            <a:lvl4pPr marL="1600200" indent="-228600" eaLnBrk="0" hangingPunct="0">
              <a:defRPr>
                <a:solidFill>
                  <a:schemeClr val="tx1"/>
                </a:solidFill>
                <a:latin typeface="Arial" charset="0"/>
                <a:ea typeface="Geneva" charset="0"/>
                <a:cs typeface="Geneva" charset="0"/>
              </a:defRPr>
            </a:lvl4pPr>
            <a:lvl5pPr marL="2057400" indent="-228600" eaLnBrk="0" hangingPunct="0">
              <a:defRPr>
                <a:solidFill>
                  <a:schemeClr val="tx1"/>
                </a:solidFill>
                <a:latin typeface="Arial" charset="0"/>
                <a:ea typeface="Geneva" charset="0"/>
                <a:cs typeface="Geneva" charset="0"/>
              </a:defRPr>
            </a:lvl5pPr>
            <a:lvl6pPr marL="2514600" indent="-228600" defTabSz="457200" eaLnBrk="0" fontAlgn="base" hangingPunct="0">
              <a:spcBef>
                <a:spcPct val="0"/>
              </a:spcBef>
              <a:spcAft>
                <a:spcPct val="0"/>
              </a:spcAft>
              <a:defRPr>
                <a:solidFill>
                  <a:schemeClr val="tx1"/>
                </a:solidFill>
                <a:latin typeface="Arial" charset="0"/>
                <a:ea typeface="Geneva" charset="0"/>
                <a:cs typeface="Geneva" charset="0"/>
              </a:defRPr>
            </a:lvl6pPr>
            <a:lvl7pPr marL="2971800" indent="-228600" defTabSz="457200" eaLnBrk="0" fontAlgn="base" hangingPunct="0">
              <a:spcBef>
                <a:spcPct val="0"/>
              </a:spcBef>
              <a:spcAft>
                <a:spcPct val="0"/>
              </a:spcAft>
              <a:defRPr>
                <a:solidFill>
                  <a:schemeClr val="tx1"/>
                </a:solidFill>
                <a:latin typeface="Arial" charset="0"/>
                <a:ea typeface="Geneva" charset="0"/>
                <a:cs typeface="Geneva" charset="0"/>
              </a:defRPr>
            </a:lvl7pPr>
            <a:lvl8pPr marL="3429000" indent="-228600" defTabSz="457200" eaLnBrk="0" fontAlgn="base" hangingPunct="0">
              <a:spcBef>
                <a:spcPct val="0"/>
              </a:spcBef>
              <a:spcAft>
                <a:spcPct val="0"/>
              </a:spcAft>
              <a:defRPr>
                <a:solidFill>
                  <a:schemeClr val="tx1"/>
                </a:solidFill>
                <a:latin typeface="Arial" charset="0"/>
                <a:ea typeface="Geneva" charset="0"/>
                <a:cs typeface="Geneva" charset="0"/>
              </a:defRPr>
            </a:lvl8pPr>
            <a:lvl9pPr marL="3886200" indent="-228600" defTabSz="457200" eaLnBrk="0" fontAlgn="base" hangingPunct="0">
              <a:spcBef>
                <a:spcPct val="0"/>
              </a:spcBef>
              <a:spcAft>
                <a:spcPct val="0"/>
              </a:spcAft>
              <a:defRPr>
                <a:solidFill>
                  <a:schemeClr val="tx1"/>
                </a:solidFill>
                <a:latin typeface="Arial" charset="0"/>
                <a:ea typeface="Geneva" charset="0"/>
                <a:cs typeface="Geneva" charset="0"/>
              </a:defRPr>
            </a:lvl9pPr>
          </a:lstStyle>
          <a:p>
            <a:pPr eaLnBrk="1" hangingPunct="1">
              <a:defRPr/>
            </a:pPr>
            <a:r>
              <a:rPr lang="en-US" sz="1200" smtClean="0">
                <a:solidFill>
                  <a:schemeClr val="bg1"/>
                </a:solidFill>
                <a:latin typeface="Calibri" charset="0"/>
              </a:rPr>
              <a:t>Stakeholder Engagement Toolkit </a:t>
            </a:r>
            <a:r>
              <a:rPr lang="en-US" sz="1200" smtClean="0">
                <a:solidFill>
                  <a:srgbClr val="FFD200"/>
                </a:solidFill>
                <a:latin typeface="Calibri" charset="0"/>
              </a:rPr>
              <a:t>for HIV Prevention Trials</a:t>
            </a:r>
          </a:p>
        </p:txBody>
      </p:sp>
      <p:cxnSp>
        <p:nvCxnSpPr>
          <p:cNvPr id="6" name="Straight Connector 5"/>
          <p:cNvCxnSpPr/>
          <p:nvPr userDrawn="1"/>
        </p:nvCxnSpPr>
        <p:spPr>
          <a:xfrm rot="5400000">
            <a:off x="7546975" y="6651625"/>
            <a:ext cx="414338" cy="158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BE946FAD-7625-484C-B327-945C6FBDB363}" type="datetime1">
              <a:rPr lang="en-US"/>
              <a:pPr>
                <a:defRPr/>
              </a:pPr>
              <a:t>12/2/2014</a:t>
            </a:fld>
            <a:endParaRPr lang="en-US"/>
          </a:p>
        </p:txBody>
      </p:sp>
      <p:sp>
        <p:nvSpPr>
          <p:cNvPr id="8"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9" name="Slide Number Placeholder 3"/>
          <p:cNvSpPr>
            <a:spLocks noGrp="1"/>
          </p:cNvSpPr>
          <p:nvPr>
            <p:ph type="sldNum" sz="quarter" idx="12"/>
          </p:nvPr>
        </p:nvSpPr>
        <p:spPr/>
        <p:txBody>
          <a:bodyPr/>
          <a:lstStyle>
            <a:lvl1pPr>
              <a:defRPr smtClean="0"/>
            </a:lvl1pPr>
          </a:lstStyle>
          <a:p>
            <a:pPr>
              <a:defRPr/>
            </a:pPr>
            <a:fld id="{A335CE75-F0B4-4069-8107-5AA922377B49}" type="slidenum">
              <a:rPr lang="en-US" altLang="en-US"/>
              <a:pPr>
                <a:defRPr/>
              </a:pPr>
              <a:t>‹#›</a:t>
            </a:fld>
            <a:endParaRPr lang="en-US" altLang="en-US"/>
          </a:p>
        </p:txBody>
      </p:sp>
    </p:spTree>
    <p:extLst>
      <p:ext uri="{BB962C8B-B14F-4D97-AF65-F5344CB8AC3E}">
        <p14:creationId xmlns:p14="http://schemas.microsoft.com/office/powerpoint/2010/main" val="3213715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457200" y="1309688"/>
            <a:ext cx="8229600" cy="158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 name="Rectangle 5"/>
          <p:cNvSpPr>
            <a:spLocks noChangeArrowheads="1"/>
          </p:cNvSpPr>
          <p:nvPr userDrawn="1"/>
        </p:nvSpPr>
        <p:spPr bwMode="auto">
          <a:xfrm>
            <a:off x="0" y="0"/>
            <a:ext cx="9144000" cy="6859588"/>
          </a:xfrm>
          <a:prstGeom prst="rect">
            <a:avLst/>
          </a:prstGeom>
          <a:solidFill>
            <a:srgbClr val="FFD200">
              <a:alpha val="10196"/>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cs typeface="+mn-cs"/>
            </a:endParaRPr>
          </a:p>
        </p:txBody>
      </p:sp>
      <p:sp>
        <p:nvSpPr>
          <p:cNvPr id="7" name="Rectangle 6"/>
          <p:cNvSpPr/>
          <p:nvPr userDrawn="1"/>
        </p:nvSpPr>
        <p:spPr>
          <a:xfrm>
            <a:off x="0" y="6443663"/>
            <a:ext cx="9144000" cy="414337"/>
          </a:xfrm>
          <a:prstGeom prst="rect">
            <a:avLst/>
          </a:prstGeom>
          <a:solidFill>
            <a:srgbClr val="5C6F7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457200" y="6494463"/>
            <a:ext cx="7242175" cy="277812"/>
          </a:xfrm>
          <a:prstGeom prst="rect">
            <a:avLst/>
          </a:prstGeom>
          <a:noFill/>
          <a:ln>
            <a:noFill/>
          </a:ln>
          <a:extLst/>
        </p:spPr>
        <p:txBody>
          <a:bodyPr>
            <a:spAutoFit/>
          </a:bodyPr>
          <a:lstStyle>
            <a:lvl1pPr eaLnBrk="0" hangingPunct="0">
              <a:defRPr>
                <a:solidFill>
                  <a:schemeClr val="tx1"/>
                </a:solidFill>
                <a:latin typeface="Arial" charset="0"/>
                <a:ea typeface="Geneva" charset="0"/>
                <a:cs typeface="Geneva" charset="0"/>
              </a:defRPr>
            </a:lvl1pPr>
            <a:lvl2pPr marL="742950" indent="-285750" eaLnBrk="0" hangingPunct="0">
              <a:defRPr>
                <a:solidFill>
                  <a:schemeClr val="tx1"/>
                </a:solidFill>
                <a:latin typeface="Arial" charset="0"/>
                <a:ea typeface="Geneva" charset="0"/>
                <a:cs typeface="Geneva" charset="0"/>
              </a:defRPr>
            </a:lvl2pPr>
            <a:lvl3pPr marL="1143000" indent="-228600" eaLnBrk="0" hangingPunct="0">
              <a:defRPr>
                <a:solidFill>
                  <a:schemeClr val="tx1"/>
                </a:solidFill>
                <a:latin typeface="Arial" charset="0"/>
                <a:ea typeface="Geneva" charset="0"/>
                <a:cs typeface="Geneva" charset="0"/>
              </a:defRPr>
            </a:lvl3pPr>
            <a:lvl4pPr marL="1600200" indent="-228600" eaLnBrk="0" hangingPunct="0">
              <a:defRPr>
                <a:solidFill>
                  <a:schemeClr val="tx1"/>
                </a:solidFill>
                <a:latin typeface="Arial" charset="0"/>
                <a:ea typeface="Geneva" charset="0"/>
                <a:cs typeface="Geneva" charset="0"/>
              </a:defRPr>
            </a:lvl4pPr>
            <a:lvl5pPr marL="2057400" indent="-228600" eaLnBrk="0" hangingPunct="0">
              <a:defRPr>
                <a:solidFill>
                  <a:schemeClr val="tx1"/>
                </a:solidFill>
                <a:latin typeface="Arial" charset="0"/>
                <a:ea typeface="Geneva" charset="0"/>
                <a:cs typeface="Geneva" charset="0"/>
              </a:defRPr>
            </a:lvl5pPr>
            <a:lvl6pPr marL="2514600" indent="-228600" defTabSz="457200" eaLnBrk="0" fontAlgn="base" hangingPunct="0">
              <a:spcBef>
                <a:spcPct val="0"/>
              </a:spcBef>
              <a:spcAft>
                <a:spcPct val="0"/>
              </a:spcAft>
              <a:defRPr>
                <a:solidFill>
                  <a:schemeClr val="tx1"/>
                </a:solidFill>
                <a:latin typeface="Arial" charset="0"/>
                <a:ea typeface="Geneva" charset="0"/>
                <a:cs typeface="Geneva" charset="0"/>
              </a:defRPr>
            </a:lvl6pPr>
            <a:lvl7pPr marL="2971800" indent="-228600" defTabSz="457200" eaLnBrk="0" fontAlgn="base" hangingPunct="0">
              <a:spcBef>
                <a:spcPct val="0"/>
              </a:spcBef>
              <a:spcAft>
                <a:spcPct val="0"/>
              </a:spcAft>
              <a:defRPr>
                <a:solidFill>
                  <a:schemeClr val="tx1"/>
                </a:solidFill>
                <a:latin typeface="Arial" charset="0"/>
                <a:ea typeface="Geneva" charset="0"/>
                <a:cs typeface="Geneva" charset="0"/>
              </a:defRPr>
            </a:lvl7pPr>
            <a:lvl8pPr marL="3429000" indent="-228600" defTabSz="457200" eaLnBrk="0" fontAlgn="base" hangingPunct="0">
              <a:spcBef>
                <a:spcPct val="0"/>
              </a:spcBef>
              <a:spcAft>
                <a:spcPct val="0"/>
              </a:spcAft>
              <a:defRPr>
                <a:solidFill>
                  <a:schemeClr val="tx1"/>
                </a:solidFill>
                <a:latin typeface="Arial" charset="0"/>
                <a:ea typeface="Geneva" charset="0"/>
                <a:cs typeface="Geneva" charset="0"/>
              </a:defRPr>
            </a:lvl8pPr>
            <a:lvl9pPr marL="3886200" indent="-228600" defTabSz="457200" eaLnBrk="0" fontAlgn="base" hangingPunct="0">
              <a:spcBef>
                <a:spcPct val="0"/>
              </a:spcBef>
              <a:spcAft>
                <a:spcPct val="0"/>
              </a:spcAft>
              <a:defRPr>
                <a:solidFill>
                  <a:schemeClr val="tx1"/>
                </a:solidFill>
                <a:latin typeface="Arial" charset="0"/>
                <a:ea typeface="Geneva" charset="0"/>
                <a:cs typeface="Geneva" charset="0"/>
              </a:defRPr>
            </a:lvl9pPr>
          </a:lstStyle>
          <a:p>
            <a:pPr eaLnBrk="1" hangingPunct="1">
              <a:defRPr/>
            </a:pPr>
            <a:r>
              <a:rPr lang="en-US" sz="1200" smtClean="0">
                <a:solidFill>
                  <a:schemeClr val="bg1"/>
                </a:solidFill>
                <a:latin typeface="Calibri" charset="0"/>
              </a:rPr>
              <a:t>Stakeholder Engagement Toolkit </a:t>
            </a:r>
            <a:r>
              <a:rPr lang="en-US" sz="1200" smtClean="0">
                <a:solidFill>
                  <a:srgbClr val="FFD200"/>
                </a:solidFill>
                <a:latin typeface="Calibri" charset="0"/>
              </a:rPr>
              <a:t>for HIV Prevention Trials</a:t>
            </a:r>
          </a:p>
        </p:txBody>
      </p:sp>
      <p:cxnSp>
        <p:nvCxnSpPr>
          <p:cNvPr id="9" name="Straight Connector 8"/>
          <p:cNvCxnSpPr/>
          <p:nvPr userDrawn="1"/>
        </p:nvCxnSpPr>
        <p:spPr>
          <a:xfrm rot="5400000">
            <a:off x="7546975" y="6651625"/>
            <a:ext cx="414338" cy="158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8655E872-022D-43CC-ACE8-C4F33FFE72A2}" type="datetime1">
              <a:rPr lang="en-US"/>
              <a:pPr>
                <a:defRPr/>
              </a:pPr>
              <a:t>12/2/2014</a:t>
            </a:fld>
            <a:endParaRPr lang="en-US"/>
          </a:p>
        </p:txBody>
      </p:sp>
      <p:sp>
        <p:nvSpPr>
          <p:cNvPr id="11"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12" name="Slide Number Placeholder 6"/>
          <p:cNvSpPr>
            <a:spLocks noGrp="1"/>
          </p:cNvSpPr>
          <p:nvPr>
            <p:ph type="sldNum" sz="quarter" idx="12"/>
          </p:nvPr>
        </p:nvSpPr>
        <p:spPr/>
        <p:txBody>
          <a:bodyPr/>
          <a:lstStyle>
            <a:lvl1pPr>
              <a:defRPr smtClean="0"/>
            </a:lvl1pPr>
          </a:lstStyle>
          <a:p>
            <a:pPr>
              <a:defRPr/>
            </a:pPr>
            <a:fld id="{2C462A70-114E-4EA6-B926-F8A7AEEAFD4F}" type="slidenum">
              <a:rPr lang="en-US" altLang="en-US"/>
              <a:pPr>
                <a:defRPr/>
              </a:pPr>
              <a:t>‹#›</a:t>
            </a:fld>
            <a:endParaRPr lang="en-US" altLang="en-US"/>
          </a:p>
        </p:txBody>
      </p:sp>
    </p:spTree>
    <p:extLst>
      <p:ext uri="{BB962C8B-B14F-4D97-AF65-F5344CB8AC3E}">
        <p14:creationId xmlns:p14="http://schemas.microsoft.com/office/powerpoint/2010/main" val="306627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F41DFD-4822-4A0D-A2B1-FB13FA6E6E18}" type="datetime1">
              <a:rPr lang="en-US"/>
              <a:pPr>
                <a:defRPr/>
              </a:pPr>
              <a:t>12/2/2014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37993A-70E8-4C32-B207-04064EEC6CFD}" type="slidenum">
              <a:rPr lang="en-US" altLang="en-US"/>
              <a:pPr>
                <a:defRPr/>
              </a:pPr>
              <a:t>‹#›</a:t>
            </a:fld>
            <a:endParaRPr lang="en-US" altLang="en-US"/>
          </a:p>
        </p:txBody>
      </p:sp>
    </p:spTree>
    <p:extLst>
      <p:ext uri="{BB962C8B-B14F-4D97-AF65-F5344CB8AC3E}">
        <p14:creationId xmlns:p14="http://schemas.microsoft.com/office/powerpoint/2010/main" val="1966605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p:cNvCxnSpPr/>
          <p:nvPr userDrawn="1"/>
        </p:nvCxnSpPr>
        <p:spPr>
          <a:xfrm>
            <a:off x="457200" y="1309688"/>
            <a:ext cx="8229600" cy="158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 name="Rectangle 5"/>
          <p:cNvSpPr>
            <a:spLocks noChangeArrowheads="1"/>
          </p:cNvSpPr>
          <p:nvPr userDrawn="1"/>
        </p:nvSpPr>
        <p:spPr bwMode="auto">
          <a:xfrm>
            <a:off x="0" y="0"/>
            <a:ext cx="9144000" cy="6859588"/>
          </a:xfrm>
          <a:prstGeom prst="rect">
            <a:avLst/>
          </a:prstGeom>
          <a:solidFill>
            <a:srgbClr val="FFD200">
              <a:alpha val="10196"/>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cs typeface="+mn-cs"/>
            </a:endParaRPr>
          </a:p>
        </p:txBody>
      </p:sp>
      <p:sp>
        <p:nvSpPr>
          <p:cNvPr id="7" name="Rectangle 6"/>
          <p:cNvSpPr/>
          <p:nvPr userDrawn="1"/>
        </p:nvSpPr>
        <p:spPr>
          <a:xfrm>
            <a:off x="0" y="6443663"/>
            <a:ext cx="9144000" cy="414337"/>
          </a:xfrm>
          <a:prstGeom prst="rect">
            <a:avLst/>
          </a:prstGeom>
          <a:solidFill>
            <a:srgbClr val="5C6F7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457200" y="6494463"/>
            <a:ext cx="7242175" cy="277812"/>
          </a:xfrm>
          <a:prstGeom prst="rect">
            <a:avLst/>
          </a:prstGeom>
          <a:noFill/>
          <a:ln>
            <a:noFill/>
          </a:ln>
          <a:extLst/>
        </p:spPr>
        <p:txBody>
          <a:bodyPr>
            <a:spAutoFit/>
          </a:bodyPr>
          <a:lstStyle>
            <a:lvl1pPr eaLnBrk="0" hangingPunct="0">
              <a:defRPr>
                <a:solidFill>
                  <a:schemeClr val="tx1"/>
                </a:solidFill>
                <a:latin typeface="Arial" charset="0"/>
                <a:ea typeface="Geneva" charset="0"/>
                <a:cs typeface="Geneva" charset="0"/>
              </a:defRPr>
            </a:lvl1pPr>
            <a:lvl2pPr marL="742950" indent="-285750" eaLnBrk="0" hangingPunct="0">
              <a:defRPr>
                <a:solidFill>
                  <a:schemeClr val="tx1"/>
                </a:solidFill>
                <a:latin typeface="Arial" charset="0"/>
                <a:ea typeface="Geneva" charset="0"/>
                <a:cs typeface="Geneva" charset="0"/>
              </a:defRPr>
            </a:lvl2pPr>
            <a:lvl3pPr marL="1143000" indent="-228600" eaLnBrk="0" hangingPunct="0">
              <a:defRPr>
                <a:solidFill>
                  <a:schemeClr val="tx1"/>
                </a:solidFill>
                <a:latin typeface="Arial" charset="0"/>
                <a:ea typeface="Geneva" charset="0"/>
                <a:cs typeface="Geneva" charset="0"/>
              </a:defRPr>
            </a:lvl3pPr>
            <a:lvl4pPr marL="1600200" indent="-228600" eaLnBrk="0" hangingPunct="0">
              <a:defRPr>
                <a:solidFill>
                  <a:schemeClr val="tx1"/>
                </a:solidFill>
                <a:latin typeface="Arial" charset="0"/>
                <a:ea typeface="Geneva" charset="0"/>
                <a:cs typeface="Geneva" charset="0"/>
              </a:defRPr>
            </a:lvl4pPr>
            <a:lvl5pPr marL="2057400" indent="-228600" eaLnBrk="0" hangingPunct="0">
              <a:defRPr>
                <a:solidFill>
                  <a:schemeClr val="tx1"/>
                </a:solidFill>
                <a:latin typeface="Arial" charset="0"/>
                <a:ea typeface="Geneva" charset="0"/>
                <a:cs typeface="Geneva" charset="0"/>
              </a:defRPr>
            </a:lvl5pPr>
            <a:lvl6pPr marL="2514600" indent="-228600" defTabSz="457200" eaLnBrk="0" fontAlgn="base" hangingPunct="0">
              <a:spcBef>
                <a:spcPct val="0"/>
              </a:spcBef>
              <a:spcAft>
                <a:spcPct val="0"/>
              </a:spcAft>
              <a:defRPr>
                <a:solidFill>
                  <a:schemeClr val="tx1"/>
                </a:solidFill>
                <a:latin typeface="Arial" charset="0"/>
                <a:ea typeface="Geneva" charset="0"/>
                <a:cs typeface="Geneva" charset="0"/>
              </a:defRPr>
            </a:lvl6pPr>
            <a:lvl7pPr marL="2971800" indent="-228600" defTabSz="457200" eaLnBrk="0" fontAlgn="base" hangingPunct="0">
              <a:spcBef>
                <a:spcPct val="0"/>
              </a:spcBef>
              <a:spcAft>
                <a:spcPct val="0"/>
              </a:spcAft>
              <a:defRPr>
                <a:solidFill>
                  <a:schemeClr val="tx1"/>
                </a:solidFill>
                <a:latin typeface="Arial" charset="0"/>
                <a:ea typeface="Geneva" charset="0"/>
                <a:cs typeface="Geneva" charset="0"/>
              </a:defRPr>
            </a:lvl7pPr>
            <a:lvl8pPr marL="3429000" indent="-228600" defTabSz="457200" eaLnBrk="0" fontAlgn="base" hangingPunct="0">
              <a:spcBef>
                <a:spcPct val="0"/>
              </a:spcBef>
              <a:spcAft>
                <a:spcPct val="0"/>
              </a:spcAft>
              <a:defRPr>
                <a:solidFill>
                  <a:schemeClr val="tx1"/>
                </a:solidFill>
                <a:latin typeface="Arial" charset="0"/>
                <a:ea typeface="Geneva" charset="0"/>
                <a:cs typeface="Geneva" charset="0"/>
              </a:defRPr>
            </a:lvl8pPr>
            <a:lvl9pPr marL="3886200" indent="-228600" defTabSz="457200" eaLnBrk="0" fontAlgn="base" hangingPunct="0">
              <a:spcBef>
                <a:spcPct val="0"/>
              </a:spcBef>
              <a:spcAft>
                <a:spcPct val="0"/>
              </a:spcAft>
              <a:defRPr>
                <a:solidFill>
                  <a:schemeClr val="tx1"/>
                </a:solidFill>
                <a:latin typeface="Arial" charset="0"/>
                <a:ea typeface="Geneva" charset="0"/>
                <a:cs typeface="Geneva" charset="0"/>
              </a:defRPr>
            </a:lvl9pPr>
          </a:lstStyle>
          <a:p>
            <a:pPr eaLnBrk="1" hangingPunct="1">
              <a:defRPr/>
            </a:pPr>
            <a:r>
              <a:rPr lang="en-US" sz="1200" smtClean="0">
                <a:solidFill>
                  <a:schemeClr val="bg1"/>
                </a:solidFill>
                <a:latin typeface="Calibri" charset="0"/>
              </a:rPr>
              <a:t>Stakeholder Engagement Toolkit </a:t>
            </a:r>
            <a:r>
              <a:rPr lang="en-US" sz="1200" smtClean="0">
                <a:solidFill>
                  <a:srgbClr val="FFD200"/>
                </a:solidFill>
                <a:latin typeface="Calibri" charset="0"/>
              </a:rPr>
              <a:t>for HIV Prevention Trials</a:t>
            </a:r>
          </a:p>
        </p:txBody>
      </p:sp>
      <p:cxnSp>
        <p:nvCxnSpPr>
          <p:cNvPr id="9" name="Straight Connector 8"/>
          <p:cNvCxnSpPr/>
          <p:nvPr userDrawn="1"/>
        </p:nvCxnSpPr>
        <p:spPr>
          <a:xfrm rot="5400000">
            <a:off x="7546975" y="6651625"/>
            <a:ext cx="414338" cy="158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84450A0C-9D73-41AE-9C29-3EC32AA8F0F8}" type="datetime1">
              <a:rPr lang="en-US"/>
              <a:pPr>
                <a:defRPr/>
              </a:pPr>
              <a:t>12/2/2014</a:t>
            </a:fld>
            <a:endParaRPr lang="en-US"/>
          </a:p>
        </p:txBody>
      </p:sp>
      <p:sp>
        <p:nvSpPr>
          <p:cNvPr id="11"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12" name="Slide Number Placeholder 6"/>
          <p:cNvSpPr>
            <a:spLocks noGrp="1"/>
          </p:cNvSpPr>
          <p:nvPr>
            <p:ph type="sldNum" sz="quarter" idx="12"/>
          </p:nvPr>
        </p:nvSpPr>
        <p:spPr/>
        <p:txBody>
          <a:bodyPr/>
          <a:lstStyle>
            <a:lvl1pPr>
              <a:defRPr smtClean="0"/>
            </a:lvl1pPr>
          </a:lstStyle>
          <a:p>
            <a:pPr>
              <a:defRPr/>
            </a:pPr>
            <a:fld id="{C9FED3AC-5185-44D4-87D6-282BD925B636}" type="slidenum">
              <a:rPr lang="en-US" altLang="en-US"/>
              <a:pPr>
                <a:defRPr/>
              </a:pPr>
              <a:t>‹#›</a:t>
            </a:fld>
            <a:endParaRPr lang="en-US" altLang="en-US"/>
          </a:p>
        </p:txBody>
      </p:sp>
    </p:spTree>
    <p:extLst>
      <p:ext uri="{BB962C8B-B14F-4D97-AF65-F5344CB8AC3E}">
        <p14:creationId xmlns:p14="http://schemas.microsoft.com/office/powerpoint/2010/main" val="2416779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457200" y="1309688"/>
            <a:ext cx="8229600" cy="158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 name="Rectangle 4"/>
          <p:cNvSpPr>
            <a:spLocks noChangeArrowheads="1"/>
          </p:cNvSpPr>
          <p:nvPr userDrawn="1"/>
        </p:nvSpPr>
        <p:spPr bwMode="auto">
          <a:xfrm>
            <a:off x="0" y="0"/>
            <a:ext cx="9144000" cy="6859588"/>
          </a:xfrm>
          <a:prstGeom prst="rect">
            <a:avLst/>
          </a:prstGeom>
          <a:solidFill>
            <a:srgbClr val="FFD200">
              <a:alpha val="10196"/>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cs typeface="+mn-cs"/>
            </a:endParaRPr>
          </a:p>
        </p:txBody>
      </p:sp>
      <p:sp>
        <p:nvSpPr>
          <p:cNvPr id="6" name="Rectangle 5"/>
          <p:cNvSpPr/>
          <p:nvPr userDrawn="1"/>
        </p:nvSpPr>
        <p:spPr>
          <a:xfrm>
            <a:off x="0" y="6443663"/>
            <a:ext cx="9144000" cy="414337"/>
          </a:xfrm>
          <a:prstGeom prst="rect">
            <a:avLst/>
          </a:prstGeom>
          <a:solidFill>
            <a:srgbClr val="5C6F7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7"/>
          <p:cNvSpPr txBox="1">
            <a:spLocks noChangeArrowheads="1"/>
          </p:cNvSpPr>
          <p:nvPr userDrawn="1"/>
        </p:nvSpPr>
        <p:spPr bwMode="auto">
          <a:xfrm>
            <a:off x="457200" y="6494463"/>
            <a:ext cx="7242175" cy="277812"/>
          </a:xfrm>
          <a:prstGeom prst="rect">
            <a:avLst/>
          </a:prstGeom>
          <a:noFill/>
          <a:ln>
            <a:noFill/>
          </a:ln>
          <a:extLst/>
        </p:spPr>
        <p:txBody>
          <a:bodyPr>
            <a:spAutoFit/>
          </a:bodyPr>
          <a:lstStyle>
            <a:lvl1pPr eaLnBrk="0" hangingPunct="0">
              <a:defRPr>
                <a:solidFill>
                  <a:schemeClr val="tx1"/>
                </a:solidFill>
                <a:latin typeface="Arial" charset="0"/>
                <a:ea typeface="Geneva" charset="0"/>
                <a:cs typeface="Geneva" charset="0"/>
              </a:defRPr>
            </a:lvl1pPr>
            <a:lvl2pPr marL="742950" indent="-285750" eaLnBrk="0" hangingPunct="0">
              <a:defRPr>
                <a:solidFill>
                  <a:schemeClr val="tx1"/>
                </a:solidFill>
                <a:latin typeface="Arial" charset="0"/>
                <a:ea typeface="Geneva" charset="0"/>
                <a:cs typeface="Geneva" charset="0"/>
              </a:defRPr>
            </a:lvl2pPr>
            <a:lvl3pPr marL="1143000" indent="-228600" eaLnBrk="0" hangingPunct="0">
              <a:defRPr>
                <a:solidFill>
                  <a:schemeClr val="tx1"/>
                </a:solidFill>
                <a:latin typeface="Arial" charset="0"/>
                <a:ea typeface="Geneva" charset="0"/>
                <a:cs typeface="Geneva" charset="0"/>
              </a:defRPr>
            </a:lvl3pPr>
            <a:lvl4pPr marL="1600200" indent="-228600" eaLnBrk="0" hangingPunct="0">
              <a:defRPr>
                <a:solidFill>
                  <a:schemeClr val="tx1"/>
                </a:solidFill>
                <a:latin typeface="Arial" charset="0"/>
                <a:ea typeface="Geneva" charset="0"/>
                <a:cs typeface="Geneva" charset="0"/>
              </a:defRPr>
            </a:lvl4pPr>
            <a:lvl5pPr marL="2057400" indent="-228600" eaLnBrk="0" hangingPunct="0">
              <a:defRPr>
                <a:solidFill>
                  <a:schemeClr val="tx1"/>
                </a:solidFill>
                <a:latin typeface="Arial" charset="0"/>
                <a:ea typeface="Geneva" charset="0"/>
                <a:cs typeface="Geneva" charset="0"/>
              </a:defRPr>
            </a:lvl5pPr>
            <a:lvl6pPr marL="2514600" indent="-228600" defTabSz="457200" eaLnBrk="0" fontAlgn="base" hangingPunct="0">
              <a:spcBef>
                <a:spcPct val="0"/>
              </a:spcBef>
              <a:spcAft>
                <a:spcPct val="0"/>
              </a:spcAft>
              <a:defRPr>
                <a:solidFill>
                  <a:schemeClr val="tx1"/>
                </a:solidFill>
                <a:latin typeface="Arial" charset="0"/>
                <a:ea typeface="Geneva" charset="0"/>
                <a:cs typeface="Geneva" charset="0"/>
              </a:defRPr>
            </a:lvl6pPr>
            <a:lvl7pPr marL="2971800" indent="-228600" defTabSz="457200" eaLnBrk="0" fontAlgn="base" hangingPunct="0">
              <a:spcBef>
                <a:spcPct val="0"/>
              </a:spcBef>
              <a:spcAft>
                <a:spcPct val="0"/>
              </a:spcAft>
              <a:defRPr>
                <a:solidFill>
                  <a:schemeClr val="tx1"/>
                </a:solidFill>
                <a:latin typeface="Arial" charset="0"/>
                <a:ea typeface="Geneva" charset="0"/>
                <a:cs typeface="Geneva" charset="0"/>
              </a:defRPr>
            </a:lvl7pPr>
            <a:lvl8pPr marL="3429000" indent="-228600" defTabSz="457200" eaLnBrk="0" fontAlgn="base" hangingPunct="0">
              <a:spcBef>
                <a:spcPct val="0"/>
              </a:spcBef>
              <a:spcAft>
                <a:spcPct val="0"/>
              </a:spcAft>
              <a:defRPr>
                <a:solidFill>
                  <a:schemeClr val="tx1"/>
                </a:solidFill>
                <a:latin typeface="Arial" charset="0"/>
                <a:ea typeface="Geneva" charset="0"/>
                <a:cs typeface="Geneva" charset="0"/>
              </a:defRPr>
            </a:lvl8pPr>
            <a:lvl9pPr marL="3886200" indent="-228600" defTabSz="457200" eaLnBrk="0" fontAlgn="base" hangingPunct="0">
              <a:spcBef>
                <a:spcPct val="0"/>
              </a:spcBef>
              <a:spcAft>
                <a:spcPct val="0"/>
              </a:spcAft>
              <a:defRPr>
                <a:solidFill>
                  <a:schemeClr val="tx1"/>
                </a:solidFill>
                <a:latin typeface="Arial" charset="0"/>
                <a:ea typeface="Geneva" charset="0"/>
                <a:cs typeface="Geneva" charset="0"/>
              </a:defRPr>
            </a:lvl9pPr>
          </a:lstStyle>
          <a:p>
            <a:pPr eaLnBrk="1" hangingPunct="1">
              <a:defRPr/>
            </a:pPr>
            <a:r>
              <a:rPr lang="en-US" sz="1200" smtClean="0">
                <a:solidFill>
                  <a:schemeClr val="bg1"/>
                </a:solidFill>
                <a:latin typeface="Calibri" charset="0"/>
              </a:rPr>
              <a:t>Stakeholder Engagement Toolkit </a:t>
            </a:r>
            <a:r>
              <a:rPr lang="en-US" sz="1200" smtClean="0">
                <a:solidFill>
                  <a:srgbClr val="FFD200"/>
                </a:solidFill>
                <a:latin typeface="Calibri" charset="0"/>
              </a:rPr>
              <a:t>for HIV Prevention Trials</a:t>
            </a:r>
          </a:p>
        </p:txBody>
      </p:sp>
      <p:cxnSp>
        <p:nvCxnSpPr>
          <p:cNvPr id="8" name="Straight Connector 7"/>
          <p:cNvCxnSpPr/>
          <p:nvPr userDrawn="1"/>
        </p:nvCxnSpPr>
        <p:spPr>
          <a:xfrm rot="5400000">
            <a:off x="7546975" y="6651625"/>
            <a:ext cx="414338" cy="158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DFC11100-EE55-4873-81C9-483E358EC829}" type="datetime1">
              <a:rPr lang="en-US"/>
              <a:pPr>
                <a:defRPr/>
              </a:pPr>
              <a:t>12/2/2014</a:t>
            </a:fld>
            <a:endParaRPr lang="en-US"/>
          </a:p>
        </p:txBody>
      </p:sp>
      <p:sp>
        <p:nvSpPr>
          <p:cNvPr id="10"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11" name="Slide Number Placeholder 5"/>
          <p:cNvSpPr>
            <a:spLocks noGrp="1"/>
          </p:cNvSpPr>
          <p:nvPr>
            <p:ph type="sldNum" sz="quarter" idx="12"/>
          </p:nvPr>
        </p:nvSpPr>
        <p:spPr/>
        <p:txBody>
          <a:bodyPr/>
          <a:lstStyle>
            <a:lvl1pPr>
              <a:defRPr smtClean="0"/>
            </a:lvl1pPr>
          </a:lstStyle>
          <a:p>
            <a:pPr>
              <a:defRPr/>
            </a:pPr>
            <a:fld id="{CD9D1654-8033-4C40-9285-A2419E35E3BE}" type="slidenum">
              <a:rPr lang="en-US" altLang="en-US"/>
              <a:pPr>
                <a:defRPr/>
              </a:pPr>
              <a:t>‹#›</a:t>
            </a:fld>
            <a:endParaRPr lang="en-US" altLang="en-US"/>
          </a:p>
        </p:txBody>
      </p:sp>
    </p:spTree>
    <p:extLst>
      <p:ext uri="{BB962C8B-B14F-4D97-AF65-F5344CB8AC3E}">
        <p14:creationId xmlns:p14="http://schemas.microsoft.com/office/powerpoint/2010/main" val="2330584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userDrawn="1"/>
        </p:nvCxnSpPr>
        <p:spPr>
          <a:xfrm>
            <a:off x="457200" y="1309688"/>
            <a:ext cx="8229600" cy="158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 name="Rectangle 4"/>
          <p:cNvSpPr>
            <a:spLocks noChangeArrowheads="1"/>
          </p:cNvSpPr>
          <p:nvPr userDrawn="1"/>
        </p:nvSpPr>
        <p:spPr bwMode="auto">
          <a:xfrm>
            <a:off x="0" y="0"/>
            <a:ext cx="9144000" cy="6859588"/>
          </a:xfrm>
          <a:prstGeom prst="rect">
            <a:avLst/>
          </a:prstGeom>
          <a:solidFill>
            <a:srgbClr val="FFD200">
              <a:alpha val="10196"/>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cs typeface="+mn-cs"/>
            </a:endParaRPr>
          </a:p>
        </p:txBody>
      </p:sp>
      <p:sp>
        <p:nvSpPr>
          <p:cNvPr id="6" name="Rectangle 5"/>
          <p:cNvSpPr/>
          <p:nvPr userDrawn="1"/>
        </p:nvSpPr>
        <p:spPr>
          <a:xfrm>
            <a:off x="0" y="6443663"/>
            <a:ext cx="9144000" cy="414337"/>
          </a:xfrm>
          <a:prstGeom prst="rect">
            <a:avLst/>
          </a:prstGeom>
          <a:solidFill>
            <a:srgbClr val="5C6F7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7"/>
          <p:cNvSpPr txBox="1">
            <a:spLocks noChangeArrowheads="1"/>
          </p:cNvSpPr>
          <p:nvPr userDrawn="1"/>
        </p:nvSpPr>
        <p:spPr bwMode="auto">
          <a:xfrm>
            <a:off x="457200" y="6494463"/>
            <a:ext cx="7242175" cy="277812"/>
          </a:xfrm>
          <a:prstGeom prst="rect">
            <a:avLst/>
          </a:prstGeom>
          <a:noFill/>
          <a:ln>
            <a:noFill/>
          </a:ln>
          <a:extLst/>
        </p:spPr>
        <p:txBody>
          <a:bodyPr>
            <a:spAutoFit/>
          </a:bodyPr>
          <a:lstStyle>
            <a:lvl1pPr eaLnBrk="0" hangingPunct="0">
              <a:defRPr>
                <a:solidFill>
                  <a:schemeClr val="tx1"/>
                </a:solidFill>
                <a:latin typeface="Arial" charset="0"/>
                <a:ea typeface="Geneva" charset="0"/>
                <a:cs typeface="Geneva" charset="0"/>
              </a:defRPr>
            </a:lvl1pPr>
            <a:lvl2pPr marL="742950" indent="-285750" eaLnBrk="0" hangingPunct="0">
              <a:defRPr>
                <a:solidFill>
                  <a:schemeClr val="tx1"/>
                </a:solidFill>
                <a:latin typeface="Arial" charset="0"/>
                <a:ea typeface="Geneva" charset="0"/>
                <a:cs typeface="Geneva" charset="0"/>
              </a:defRPr>
            </a:lvl2pPr>
            <a:lvl3pPr marL="1143000" indent="-228600" eaLnBrk="0" hangingPunct="0">
              <a:defRPr>
                <a:solidFill>
                  <a:schemeClr val="tx1"/>
                </a:solidFill>
                <a:latin typeface="Arial" charset="0"/>
                <a:ea typeface="Geneva" charset="0"/>
                <a:cs typeface="Geneva" charset="0"/>
              </a:defRPr>
            </a:lvl3pPr>
            <a:lvl4pPr marL="1600200" indent="-228600" eaLnBrk="0" hangingPunct="0">
              <a:defRPr>
                <a:solidFill>
                  <a:schemeClr val="tx1"/>
                </a:solidFill>
                <a:latin typeface="Arial" charset="0"/>
                <a:ea typeface="Geneva" charset="0"/>
                <a:cs typeface="Geneva" charset="0"/>
              </a:defRPr>
            </a:lvl4pPr>
            <a:lvl5pPr marL="2057400" indent="-228600" eaLnBrk="0" hangingPunct="0">
              <a:defRPr>
                <a:solidFill>
                  <a:schemeClr val="tx1"/>
                </a:solidFill>
                <a:latin typeface="Arial" charset="0"/>
                <a:ea typeface="Geneva" charset="0"/>
                <a:cs typeface="Geneva" charset="0"/>
              </a:defRPr>
            </a:lvl5pPr>
            <a:lvl6pPr marL="2514600" indent="-228600" defTabSz="457200" eaLnBrk="0" fontAlgn="base" hangingPunct="0">
              <a:spcBef>
                <a:spcPct val="0"/>
              </a:spcBef>
              <a:spcAft>
                <a:spcPct val="0"/>
              </a:spcAft>
              <a:defRPr>
                <a:solidFill>
                  <a:schemeClr val="tx1"/>
                </a:solidFill>
                <a:latin typeface="Arial" charset="0"/>
                <a:ea typeface="Geneva" charset="0"/>
                <a:cs typeface="Geneva" charset="0"/>
              </a:defRPr>
            </a:lvl6pPr>
            <a:lvl7pPr marL="2971800" indent="-228600" defTabSz="457200" eaLnBrk="0" fontAlgn="base" hangingPunct="0">
              <a:spcBef>
                <a:spcPct val="0"/>
              </a:spcBef>
              <a:spcAft>
                <a:spcPct val="0"/>
              </a:spcAft>
              <a:defRPr>
                <a:solidFill>
                  <a:schemeClr val="tx1"/>
                </a:solidFill>
                <a:latin typeface="Arial" charset="0"/>
                <a:ea typeface="Geneva" charset="0"/>
                <a:cs typeface="Geneva" charset="0"/>
              </a:defRPr>
            </a:lvl7pPr>
            <a:lvl8pPr marL="3429000" indent="-228600" defTabSz="457200" eaLnBrk="0" fontAlgn="base" hangingPunct="0">
              <a:spcBef>
                <a:spcPct val="0"/>
              </a:spcBef>
              <a:spcAft>
                <a:spcPct val="0"/>
              </a:spcAft>
              <a:defRPr>
                <a:solidFill>
                  <a:schemeClr val="tx1"/>
                </a:solidFill>
                <a:latin typeface="Arial" charset="0"/>
                <a:ea typeface="Geneva" charset="0"/>
                <a:cs typeface="Geneva" charset="0"/>
              </a:defRPr>
            </a:lvl8pPr>
            <a:lvl9pPr marL="3886200" indent="-228600" defTabSz="457200" eaLnBrk="0" fontAlgn="base" hangingPunct="0">
              <a:spcBef>
                <a:spcPct val="0"/>
              </a:spcBef>
              <a:spcAft>
                <a:spcPct val="0"/>
              </a:spcAft>
              <a:defRPr>
                <a:solidFill>
                  <a:schemeClr val="tx1"/>
                </a:solidFill>
                <a:latin typeface="Arial" charset="0"/>
                <a:ea typeface="Geneva" charset="0"/>
                <a:cs typeface="Geneva" charset="0"/>
              </a:defRPr>
            </a:lvl9pPr>
          </a:lstStyle>
          <a:p>
            <a:pPr eaLnBrk="1" hangingPunct="1">
              <a:defRPr/>
            </a:pPr>
            <a:r>
              <a:rPr lang="en-US" sz="1200" smtClean="0">
                <a:solidFill>
                  <a:schemeClr val="bg1"/>
                </a:solidFill>
                <a:latin typeface="Calibri" charset="0"/>
              </a:rPr>
              <a:t>Stakeholder Engagement Toolkit </a:t>
            </a:r>
            <a:r>
              <a:rPr lang="en-US" sz="1200" smtClean="0">
                <a:solidFill>
                  <a:srgbClr val="FFD200"/>
                </a:solidFill>
                <a:latin typeface="Calibri" charset="0"/>
              </a:rPr>
              <a:t>for HIV Prevention Trials</a:t>
            </a:r>
          </a:p>
        </p:txBody>
      </p:sp>
      <p:cxnSp>
        <p:nvCxnSpPr>
          <p:cNvPr id="8" name="Straight Connector 7"/>
          <p:cNvCxnSpPr/>
          <p:nvPr userDrawn="1"/>
        </p:nvCxnSpPr>
        <p:spPr>
          <a:xfrm rot="5400000">
            <a:off x="7546975" y="6651625"/>
            <a:ext cx="414338" cy="158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4801FCC4-21C9-4B1C-8B8C-819DDA80CA07}" type="datetime1">
              <a:rPr lang="en-US"/>
              <a:pPr>
                <a:defRPr/>
              </a:pPr>
              <a:t>12/2/2014</a:t>
            </a:fld>
            <a:endParaRPr lang="en-US"/>
          </a:p>
        </p:txBody>
      </p:sp>
      <p:sp>
        <p:nvSpPr>
          <p:cNvPr id="10"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11" name="Slide Number Placeholder 5"/>
          <p:cNvSpPr>
            <a:spLocks noGrp="1"/>
          </p:cNvSpPr>
          <p:nvPr>
            <p:ph type="sldNum" sz="quarter" idx="12"/>
          </p:nvPr>
        </p:nvSpPr>
        <p:spPr/>
        <p:txBody>
          <a:bodyPr/>
          <a:lstStyle>
            <a:lvl1pPr>
              <a:defRPr smtClean="0"/>
            </a:lvl1pPr>
          </a:lstStyle>
          <a:p>
            <a:pPr>
              <a:defRPr/>
            </a:pPr>
            <a:fld id="{3B9E051C-EE9E-45DE-8697-C8E7C457A5BD}" type="slidenum">
              <a:rPr lang="en-US" altLang="en-US"/>
              <a:pPr>
                <a:defRPr/>
              </a:pPr>
              <a:t>‹#›</a:t>
            </a:fld>
            <a:endParaRPr lang="en-US" altLang="en-US"/>
          </a:p>
        </p:txBody>
      </p:sp>
    </p:spTree>
    <p:extLst>
      <p:ext uri="{BB962C8B-B14F-4D97-AF65-F5344CB8AC3E}">
        <p14:creationId xmlns:p14="http://schemas.microsoft.com/office/powerpoint/2010/main" val="221176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0CA880C-9F7C-4132-B939-DE380539BBF7}" type="datetime1">
              <a:rPr lang="en-US"/>
              <a:pPr>
                <a:defRPr/>
              </a:pPr>
              <a:t>12/2/2014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3AB7CB-274C-483D-BA73-8A7C37567C35}" type="slidenum">
              <a:rPr lang="en-US" altLang="en-US"/>
              <a:pPr>
                <a:defRPr/>
              </a:pPr>
              <a:t>‹#›</a:t>
            </a:fld>
            <a:endParaRPr lang="en-US" altLang="en-US"/>
          </a:p>
        </p:txBody>
      </p:sp>
    </p:spTree>
    <p:extLst>
      <p:ext uri="{BB962C8B-B14F-4D97-AF65-F5344CB8AC3E}">
        <p14:creationId xmlns:p14="http://schemas.microsoft.com/office/powerpoint/2010/main" val="2954101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1A9A37-FA3D-46CC-871B-7F61C28C99E0}" type="datetime1">
              <a:rPr lang="en-US"/>
              <a:pPr>
                <a:defRPr/>
              </a:pPr>
              <a:t>12/2/2014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48E3C9-FF67-49EC-A45D-29CC26562E70}" type="slidenum">
              <a:rPr lang="en-US" altLang="en-US"/>
              <a:pPr>
                <a:defRPr/>
              </a:pPr>
              <a:t>‹#›</a:t>
            </a:fld>
            <a:endParaRPr lang="en-US" altLang="en-US"/>
          </a:p>
        </p:txBody>
      </p:sp>
    </p:spTree>
    <p:extLst>
      <p:ext uri="{BB962C8B-B14F-4D97-AF65-F5344CB8AC3E}">
        <p14:creationId xmlns:p14="http://schemas.microsoft.com/office/powerpoint/2010/main" val="358573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F320D0-D066-4E37-AA1A-6ADC7DC1B30E}" type="datetime1">
              <a:rPr lang="en-US"/>
              <a:pPr>
                <a:defRPr/>
              </a:pPr>
              <a:t>12/2/2014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6F6012-7278-4D44-AF97-CD974BA1FE8E}" type="slidenum">
              <a:rPr lang="en-US" altLang="en-US"/>
              <a:pPr>
                <a:defRPr/>
              </a:pPr>
              <a:t>‹#›</a:t>
            </a:fld>
            <a:endParaRPr lang="en-US" altLang="en-US"/>
          </a:p>
        </p:txBody>
      </p:sp>
    </p:spTree>
    <p:extLst>
      <p:ext uri="{BB962C8B-B14F-4D97-AF65-F5344CB8AC3E}">
        <p14:creationId xmlns:p14="http://schemas.microsoft.com/office/powerpoint/2010/main" val="593754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B029AF4-8E0B-43DE-A5AF-BFF148FEF86C}" type="datetime1">
              <a:rPr lang="en-US"/>
              <a:pPr>
                <a:defRPr/>
              </a:pPr>
              <a:t>12/2/2014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5454513-6E39-4B43-AB74-BBC828A0E606}" type="slidenum">
              <a:rPr lang="en-US" altLang="en-US"/>
              <a:pPr>
                <a:defRPr/>
              </a:pPr>
              <a:t>‹#›</a:t>
            </a:fld>
            <a:endParaRPr lang="en-US" altLang="en-US"/>
          </a:p>
        </p:txBody>
      </p:sp>
    </p:spTree>
    <p:extLst>
      <p:ext uri="{BB962C8B-B14F-4D97-AF65-F5344CB8AC3E}">
        <p14:creationId xmlns:p14="http://schemas.microsoft.com/office/powerpoint/2010/main" val="2772933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4D9E8A-1B74-42C5-8940-D783D32BB8F6}" type="datetime1">
              <a:rPr lang="en-US"/>
              <a:pPr>
                <a:defRPr/>
              </a:pPr>
              <a:t>12/2/2014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8775538-03D0-49C6-9527-487B8714B5D3}" type="slidenum">
              <a:rPr lang="en-US" altLang="en-US"/>
              <a:pPr>
                <a:defRPr/>
              </a:pPr>
              <a:t>‹#›</a:t>
            </a:fld>
            <a:endParaRPr lang="en-US" altLang="en-US"/>
          </a:p>
        </p:txBody>
      </p:sp>
    </p:spTree>
    <p:extLst>
      <p:ext uri="{BB962C8B-B14F-4D97-AF65-F5344CB8AC3E}">
        <p14:creationId xmlns:p14="http://schemas.microsoft.com/office/powerpoint/2010/main" val="256169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AC1965-D0FD-4DC6-93A3-A5D80E012C84}" type="datetime1">
              <a:rPr lang="en-US"/>
              <a:pPr>
                <a:defRPr/>
              </a:pPr>
              <a:t>12/2/2014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4D442F-69CC-4BB1-93A1-DC3FF6141B0E}" type="slidenum">
              <a:rPr lang="en-US" altLang="en-US"/>
              <a:pPr>
                <a:defRPr/>
              </a:pPr>
              <a:t>‹#›</a:t>
            </a:fld>
            <a:endParaRPr lang="en-US" altLang="en-US"/>
          </a:p>
        </p:txBody>
      </p:sp>
    </p:spTree>
    <p:extLst>
      <p:ext uri="{BB962C8B-B14F-4D97-AF65-F5344CB8AC3E}">
        <p14:creationId xmlns:p14="http://schemas.microsoft.com/office/powerpoint/2010/main" val="262642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979C90-67BD-49B0-8C2F-B5D426122734}" type="datetime1">
              <a:rPr lang="en-US"/>
              <a:pPr>
                <a:defRPr/>
              </a:pPr>
              <a:t>12/2/2014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06D683-58AB-4971-9B55-0310654477FC}" type="slidenum">
              <a:rPr lang="en-US" altLang="en-US"/>
              <a:pPr>
                <a:defRPr/>
              </a:pPr>
              <a:t>‹#›</a:t>
            </a:fld>
            <a:endParaRPr lang="en-US" altLang="en-US"/>
          </a:p>
        </p:txBody>
      </p:sp>
    </p:spTree>
    <p:extLst>
      <p:ext uri="{BB962C8B-B14F-4D97-AF65-F5344CB8AC3E}">
        <p14:creationId xmlns:p14="http://schemas.microsoft.com/office/powerpoint/2010/main" val="100720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stakeholder background.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0"/>
            <a:ext cx="91408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86CD2B6C-8F42-4E8C-9D00-EC5D93CE1C78}" type="datetime1">
              <a:rPr lang="en-US"/>
              <a:pPr>
                <a:defRPr/>
              </a:pPr>
              <a:t>12/2/2014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charset="0"/>
              </a:defRPr>
            </a:lvl1pPr>
          </a:lstStyle>
          <a:p>
            <a:pPr>
              <a:defRPr/>
            </a:pPr>
            <a:fld id="{0B70F364-3D37-4E65-9DA2-5F01D75D9B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Lst>
  <p:txStyles>
    <p:titleStyle>
      <a:lvl1pPr algn="ctr" defTabSz="457200" rtl="0" eaLnBrk="0" fontAlgn="base" hangingPunct="0">
        <a:spcBef>
          <a:spcPct val="0"/>
        </a:spcBef>
        <a:spcAft>
          <a:spcPct val="0"/>
        </a:spcAft>
        <a:defRPr sz="4400" kern="1200">
          <a:solidFill>
            <a:schemeClr val="tx1"/>
          </a:solidFill>
          <a:latin typeface="+mj-lt"/>
          <a:ea typeface="Geneva" charset="0"/>
          <a:cs typeface="Geneva" charset="0"/>
        </a:defRPr>
      </a:lvl1pPr>
      <a:lvl2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2pPr>
      <a:lvl3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3pPr>
      <a:lvl4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4pPr>
      <a:lvl5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eneva" charset="0"/>
          <a:cs typeface="Geneva"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eneva" charset="0"/>
          <a:cs typeface="Geneva"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3" name="Straight Connector 12"/>
          <p:cNvCxnSpPr/>
          <p:nvPr userDrawn="1"/>
        </p:nvCxnSpPr>
        <p:spPr>
          <a:xfrm>
            <a:off x="457200" y="1309688"/>
            <a:ext cx="8229600" cy="158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11" name="Rectangle 10"/>
          <p:cNvSpPr>
            <a:spLocks noChangeArrowheads="1"/>
          </p:cNvSpPr>
          <p:nvPr userDrawn="1"/>
        </p:nvSpPr>
        <p:spPr bwMode="auto">
          <a:xfrm>
            <a:off x="0" y="0"/>
            <a:ext cx="9144000" cy="6859588"/>
          </a:xfrm>
          <a:prstGeom prst="rect">
            <a:avLst/>
          </a:prstGeom>
          <a:solidFill>
            <a:srgbClr val="FFD200">
              <a:alpha val="9804"/>
            </a:srgbClr>
          </a:solidFill>
          <a:ln>
            <a:noFill/>
          </a:ln>
          <a:effectLst>
            <a:outerShdw blurRad="40000" dist="23000" dir="5400000" rotWithShape="0">
              <a:srgbClr val="808080">
                <a:alpha val="34998"/>
              </a:srgbClr>
            </a:outerShdw>
          </a:effectLst>
          <a:extLst/>
        </p:spPr>
        <p:txBody>
          <a:bodyPr anchor="ctr"/>
          <a:lstStyle/>
          <a:p>
            <a:pPr algn="ctr" eaLnBrk="1" fontAlgn="auto" hangingPunct="1">
              <a:spcBef>
                <a:spcPts val="0"/>
              </a:spcBef>
              <a:spcAft>
                <a:spcPts val="0"/>
              </a:spcAft>
              <a:defRPr/>
            </a:pPr>
            <a:endParaRPr lang="en-US">
              <a:solidFill>
                <a:schemeClr val="lt1"/>
              </a:solidFill>
              <a:latin typeface="+mn-lt"/>
              <a:ea typeface="+mn-ea"/>
              <a:cs typeface="+mn-cs"/>
            </a:endParaRPr>
          </a:p>
        </p:txBody>
      </p:sp>
      <p:sp>
        <p:nvSpPr>
          <p:cNvPr id="7" name="Rectangle 6"/>
          <p:cNvSpPr/>
          <p:nvPr userDrawn="1"/>
        </p:nvSpPr>
        <p:spPr>
          <a:xfrm>
            <a:off x="0" y="6443663"/>
            <a:ext cx="9144000" cy="414337"/>
          </a:xfrm>
          <a:prstGeom prst="rect">
            <a:avLst/>
          </a:prstGeom>
          <a:solidFill>
            <a:srgbClr val="5C6F7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53" name="TextBox 7"/>
          <p:cNvSpPr txBox="1">
            <a:spLocks noChangeArrowheads="1"/>
          </p:cNvSpPr>
          <p:nvPr userDrawn="1"/>
        </p:nvSpPr>
        <p:spPr bwMode="auto">
          <a:xfrm>
            <a:off x="457200" y="6494463"/>
            <a:ext cx="7242175" cy="277812"/>
          </a:xfrm>
          <a:prstGeom prst="rect">
            <a:avLst/>
          </a:prstGeom>
          <a:noFill/>
          <a:ln>
            <a:noFill/>
          </a:ln>
          <a:extLst/>
        </p:spPr>
        <p:txBody>
          <a:bodyPr>
            <a:spAutoFit/>
          </a:bodyPr>
          <a:lstStyle>
            <a:lvl1pPr eaLnBrk="0" hangingPunct="0">
              <a:defRPr>
                <a:solidFill>
                  <a:schemeClr val="tx1"/>
                </a:solidFill>
                <a:latin typeface="Arial" charset="0"/>
                <a:ea typeface="Geneva" charset="0"/>
                <a:cs typeface="Geneva" charset="0"/>
              </a:defRPr>
            </a:lvl1pPr>
            <a:lvl2pPr marL="742950" indent="-285750" eaLnBrk="0" hangingPunct="0">
              <a:defRPr>
                <a:solidFill>
                  <a:schemeClr val="tx1"/>
                </a:solidFill>
                <a:latin typeface="Arial" charset="0"/>
                <a:ea typeface="Geneva" charset="0"/>
                <a:cs typeface="Geneva" charset="0"/>
              </a:defRPr>
            </a:lvl2pPr>
            <a:lvl3pPr marL="1143000" indent="-228600" eaLnBrk="0" hangingPunct="0">
              <a:defRPr>
                <a:solidFill>
                  <a:schemeClr val="tx1"/>
                </a:solidFill>
                <a:latin typeface="Arial" charset="0"/>
                <a:ea typeface="Geneva" charset="0"/>
                <a:cs typeface="Geneva" charset="0"/>
              </a:defRPr>
            </a:lvl3pPr>
            <a:lvl4pPr marL="1600200" indent="-228600" eaLnBrk="0" hangingPunct="0">
              <a:defRPr>
                <a:solidFill>
                  <a:schemeClr val="tx1"/>
                </a:solidFill>
                <a:latin typeface="Arial" charset="0"/>
                <a:ea typeface="Geneva" charset="0"/>
                <a:cs typeface="Geneva" charset="0"/>
              </a:defRPr>
            </a:lvl4pPr>
            <a:lvl5pPr marL="2057400" indent="-228600" eaLnBrk="0" hangingPunct="0">
              <a:defRPr>
                <a:solidFill>
                  <a:schemeClr val="tx1"/>
                </a:solidFill>
                <a:latin typeface="Arial" charset="0"/>
                <a:ea typeface="Geneva" charset="0"/>
                <a:cs typeface="Geneva" charset="0"/>
              </a:defRPr>
            </a:lvl5pPr>
            <a:lvl6pPr marL="2514600" indent="-228600" defTabSz="457200" eaLnBrk="0" fontAlgn="base" hangingPunct="0">
              <a:spcBef>
                <a:spcPct val="0"/>
              </a:spcBef>
              <a:spcAft>
                <a:spcPct val="0"/>
              </a:spcAft>
              <a:defRPr>
                <a:solidFill>
                  <a:schemeClr val="tx1"/>
                </a:solidFill>
                <a:latin typeface="Arial" charset="0"/>
                <a:ea typeface="Geneva" charset="0"/>
                <a:cs typeface="Geneva" charset="0"/>
              </a:defRPr>
            </a:lvl6pPr>
            <a:lvl7pPr marL="2971800" indent="-228600" defTabSz="457200" eaLnBrk="0" fontAlgn="base" hangingPunct="0">
              <a:spcBef>
                <a:spcPct val="0"/>
              </a:spcBef>
              <a:spcAft>
                <a:spcPct val="0"/>
              </a:spcAft>
              <a:defRPr>
                <a:solidFill>
                  <a:schemeClr val="tx1"/>
                </a:solidFill>
                <a:latin typeface="Arial" charset="0"/>
                <a:ea typeface="Geneva" charset="0"/>
                <a:cs typeface="Geneva" charset="0"/>
              </a:defRPr>
            </a:lvl7pPr>
            <a:lvl8pPr marL="3429000" indent="-228600" defTabSz="457200" eaLnBrk="0" fontAlgn="base" hangingPunct="0">
              <a:spcBef>
                <a:spcPct val="0"/>
              </a:spcBef>
              <a:spcAft>
                <a:spcPct val="0"/>
              </a:spcAft>
              <a:defRPr>
                <a:solidFill>
                  <a:schemeClr val="tx1"/>
                </a:solidFill>
                <a:latin typeface="Arial" charset="0"/>
                <a:ea typeface="Geneva" charset="0"/>
                <a:cs typeface="Geneva" charset="0"/>
              </a:defRPr>
            </a:lvl8pPr>
            <a:lvl9pPr marL="3886200" indent="-228600" defTabSz="457200" eaLnBrk="0" fontAlgn="base" hangingPunct="0">
              <a:spcBef>
                <a:spcPct val="0"/>
              </a:spcBef>
              <a:spcAft>
                <a:spcPct val="0"/>
              </a:spcAft>
              <a:defRPr>
                <a:solidFill>
                  <a:schemeClr val="tx1"/>
                </a:solidFill>
                <a:latin typeface="Arial" charset="0"/>
                <a:ea typeface="Geneva" charset="0"/>
                <a:cs typeface="Geneva" charset="0"/>
              </a:defRPr>
            </a:lvl9pPr>
          </a:lstStyle>
          <a:p>
            <a:pPr eaLnBrk="1" hangingPunct="1">
              <a:defRPr/>
            </a:pPr>
            <a:r>
              <a:rPr lang="en-US" sz="1200" smtClean="0">
                <a:solidFill>
                  <a:schemeClr val="bg1"/>
                </a:solidFill>
                <a:latin typeface="Calibri" charset="0"/>
              </a:rPr>
              <a:t>Stakeholder Engagement Toolkit </a:t>
            </a:r>
            <a:r>
              <a:rPr lang="en-US" sz="1200" smtClean="0">
                <a:solidFill>
                  <a:srgbClr val="FFD200"/>
                </a:solidFill>
                <a:latin typeface="Calibri" charset="0"/>
              </a:rPr>
              <a:t>for HIV Prevention Trials</a:t>
            </a:r>
          </a:p>
        </p:txBody>
      </p:sp>
      <p:sp>
        <p:nvSpPr>
          <p:cNvPr id="205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7900988" y="6494463"/>
            <a:ext cx="785812" cy="27781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chemeClr val="bg1"/>
                </a:solidFill>
                <a:cs typeface="Arial" charset="0"/>
              </a:defRPr>
            </a:lvl1pPr>
          </a:lstStyle>
          <a:p>
            <a:pPr>
              <a:defRPr/>
            </a:pPr>
            <a:fld id="{DEE718E0-0943-4512-8DDD-9EB79F780BCC}" type="slidenum">
              <a:rPr lang="en-US" altLang="en-US"/>
              <a:pPr>
                <a:defRPr/>
              </a:pPr>
              <a:t>‹#›</a:t>
            </a:fld>
            <a:endParaRPr lang="en-US" altLang="en-US"/>
          </a:p>
        </p:txBody>
      </p:sp>
      <p:cxnSp>
        <p:nvCxnSpPr>
          <p:cNvPr id="10" name="Straight Connector 9"/>
          <p:cNvCxnSpPr/>
          <p:nvPr userDrawn="1"/>
        </p:nvCxnSpPr>
        <p:spPr>
          <a:xfrm rot="5400000">
            <a:off x="7546975" y="6651625"/>
            <a:ext cx="414338" cy="158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98" r:id="rId1"/>
    <p:sldLayoutId id="2147484397"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iming>
    <p:tnLst>
      <p:par>
        <p:cTn id="1" dur="indefinite" restart="never" nodeType="tmRoot"/>
      </p:par>
    </p:tnLst>
  </p:timing>
  <p:txStyles>
    <p:titleStyle>
      <a:lvl1pPr algn="l" defTabSz="457200" rtl="0" eaLnBrk="0" fontAlgn="base" hangingPunct="0">
        <a:spcBef>
          <a:spcPct val="0"/>
        </a:spcBef>
        <a:spcAft>
          <a:spcPct val="0"/>
        </a:spcAft>
        <a:defRPr sz="4400" kern="1200">
          <a:solidFill>
            <a:srgbClr val="006595"/>
          </a:solidFill>
          <a:latin typeface="+mj-lt"/>
          <a:ea typeface="ヒラギノ明朝 ProN W3"/>
          <a:cs typeface="ヒラギノ明朝 ProN W3"/>
        </a:defRPr>
      </a:lvl1pPr>
      <a:lvl2pPr algn="l" defTabSz="457200" rtl="0" eaLnBrk="0" fontAlgn="base" hangingPunct="0">
        <a:spcBef>
          <a:spcPct val="0"/>
        </a:spcBef>
        <a:spcAft>
          <a:spcPct val="0"/>
        </a:spcAft>
        <a:defRPr sz="4400">
          <a:solidFill>
            <a:srgbClr val="006595"/>
          </a:solidFill>
          <a:latin typeface="Calibri" charset="0"/>
          <a:ea typeface="ヒラギノ明朝 ProN W3" charset="-128"/>
          <a:cs typeface="ヒラギノ明朝 ProN W3" charset="-128"/>
        </a:defRPr>
      </a:lvl2pPr>
      <a:lvl3pPr algn="l" defTabSz="457200" rtl="0" eaLnBrk="0" fontAlgn="base" hangingPunct="0">
        <a:spcBef>
          <a:spcPct val="0"/>
        </a:spcBef>
        <a:spcAft>
          <a:spcPct val="0"/>
        </a:spcAft>
        <a:defRPr sz="4400">
          <a:solidFill>
            <a:srgbClr val="006595"/>
          </a:solidFill>
          <a:latin typeface="Calibri" charset="0"/>
          <a:ea typeface="ヒラギノ明朝 ProN W3" charset="-128"/>
          <a:cs typeface="ヒラギノ明朝 ProN W3" charset="-128"/>
        </a:defRPr>
      </a:lvl3pPr>
      <a:lvl4pPr algn="l" defTabSz="457200" rtl="0" eaLnBrk="0" fontAlgn="base" hangingPunct="0">
        <a:spcBef>
          <a:spcPct val="0"/>
        </a:spcBef>
        <a:spcAft>
          <a:spcPct val="0"/>
        </a:spcAft>
        <a:defRPr sz="4400">
          <a:solidFill>
            <a:srgbClr val="006595"/>
          </a:solidFill>
          <a:latin typeface="Calibri" charset="0"/>
          <a:ea typeface="ヒラギノ明朝 ProN W3" charset="-128"/>
          <a:cs typeface="ヒラギノ明朝 ProN W3" charset="-128"/>
        </a:defRPr>
      </a:lvl4pPr>
      <a:lvl5pPr algn="l" defTabSz="457200" rtl="0" eaLnBrk="0" fontAlgn="base" hangingPunct="0">
        <a:spcBef>
          <a:spcPct val="0"/>
        </a:spcBef>
        <a:spcAft>
          <a:spcPct val="0"/>
        </a:spcAft>
        <a:defRPr sz="4400">
          <a:solidFill>
            <a:srgbClr val="006595"/>
          </a:solidFill>
          <a:latin typeface="Calibri" charset="0"/>
          <a:ea typeface="ヒラギノ明朝 ProN W3" charset="-128"/>
          <a:cs typeface="ヒラギノ明朝 ProN W3" charset="-128"/>
        </a:defRPr>
      </a:lvl5pPr>
      <a:lvl6pPr marL="457200" algn="l" defTabSz="457200" rtl="0" fontAlgn="base">
        <a:spcBef>
          <a:spcPct val="0"/>
        </a:spcBef>
        <a:spcAft>
          <a:spcPct val="0"/>
        </a:spcAft>
        <a:defRPr sz="4400">
          <a:solidFill>
            <a:srgbClr val="006595"/>
          </a:solidFill>
          <a:latin typeface="ヒラギノ明朝 ProN W3" charset="-128"/>
          <a:ea typeface="ヒラギノ明朝 ProN W3" charset="-128"/>
          <a:cs typeface="ヒラギノ明朝 ProN W3" charset="-128"/>
        </a:defRPr>
      </a:lvl6pPr>
      <a:lvl7pPr marL="914400" algn="l" defTabSz="457200" rtl="0" fontAlgn="base">
        <a:spcBef>
          <a:spcPct val="0"/>
        </a:spcBef>
        <a:spcAft>
          <a:spcPct val="0"/>
        </a:spcAft>
        <a:defRPr sz="4400">
          <a:solidFill>
            <a:srgbClr val="006595"/>
          </a:solidFill>
          <a:latin typeface="ヒラギノ明朝 ProN W3" charset="-128"/>
          <a:ea typeface="ヒラギノ明朝 ProN W3" charset="-128"/>
          <a:cs typeface="ヒラギノ明朝 ProN W3" charset="-128"/>
        </a:defRPr>
      </a:lvl7pPr>
      <a:lvl8pPr marL="1371600" algn="l" defTabSz="457200" rtl="0" fontAlgn="base">
        <a:spcBef>
          <a:spcPct val="0"/>
        </a:spcBef>
        <a:spcAft>
          <a:spcPct val="0"/>
        </a:spcAft>
        <a:defRPr sz="4400">
          <a:solidFill>
            <a:srgbClr val="006595"/>
          </a:solidFill>
          <a:latin typeface="ヒラギノ明朝 ProN W3" charset="-128"/>
          <a:ea typeface="ヒラギノ明朝 ProN W3" charset="-128"/>
          <a:cs typeface="ヒラギノ明朝 ProN W3" charset="-128"/>
        </a:defRPr>
      </a:lvl8pPr>
      <a:lvl9pPr marL="1828800" algn="l" defTabSz="457200" rtl="0" fontAlgn="base">
        <a:spcBef>
          <a:spcPct val="0"/>
        </a:spcBef>
        <a:spcAft>
          <a:spcPct val="0"/>
        </a:spcAft>
        <a:defRPr sz="4400">
          <a:solidFill>
            <a:srgbClr val="006595"/>
          </a:solidFill>
          <a:latin typeface="ヒラギノ明朝 ProN W3" charset="-128"/>
          <a:ea typeface="ヒラギノ明朝 ProN W3" charset="-128"/>
          <a:cs typeface="ヒラギノ明朝 ProN W3" charset="-128"/>
        </a:defRPr>
      </a:lvl9pPr>
    </p:titleStyle>
    <p:bodyStyle>
      <a:lvl1pPr marL="342900" indent="-342900" algn="l" defTabSz="457200" rtl="0" eaLnBrk="0" fontAlgn="base" hangingPunct="0">
        <a:spcBef>
          <a:spcPct val="20000"/>
        </a:spcBef>
        <a:spcAft>
          <a:spcPct val="0"/>
        </a:spcAft>
        <a:buClr>
          <a:srgbClr val="006595"/>
        </a:buClr>
        <a:buFont typeface="Arial" charset="0"/>
        <a:buChar char="•"/>
        <a:defRPr sz="2400" kern="1200">
          <a:solidFill>
            <a:schemeClr val="tx1"/>
          </a:solidFill>
          <a:latin typeface="+mn-lt"/>
          <a:ea typeface="Geneva" charset="0"/>
          <a:cs typeface="Geneva" charset="0"/>
        </a:defRPr>
      </a:lvl1pPr>
      <a:lvl2pPr marL="742950" indent="-285750" algn="l" defTabSz="457200" rtl="0" eaLnBrk="0" fontAlgn="base" hangingPunct="0">
        <a:spcBef>
          <a:spcPct val="20000"/>
        </a:spcBef>
        <a:spcAft>
          <a:spcPct val="0"/>
        </a:spcAft>
        <a:buClr>
          <a:srgbClr val="006595"/>
        </a:buClr>
        <a:buFont typeface="Arial" charset="0"/>
        <a:buChar char="–"/>
        <a:defRPr sz="2000" kern="1200">
          <a:solidFill>
            <a:schemeClr val="tx1"/>
          </a:solidFill>
          <a:latin typeface="+mn-lt"/>
          <a:ea typeface="Geneva" charset="0"/>
          <a:cs typeface="Geneva" charset="0"/>
        </a:defRPr>
      </a:lvl2pPr>
      <a:lvl3pPr marL="1143000" indent="-228600" algn="l" defTabSz="457200" rtl="0" eaLnBrk="0" fontAlgn="base" hangingPunct="0">
        <a:spcBef>
          <a:spcPct val="20000"/>
        </a:spcBef>
        <a:spcAft>
          <a:spcPct val="0"/>
        </a:spcAft>
        <a:buClr>
          <a:srgbClr val="006595"/>
        </a:buClr>
        <a:buFont typeface="Arial" charset="0"/>
        <a:buChar char="•"/>
        <a:defRPr kern="1200">
          <a:solidFill>
            <a:schemeClr val="tx1"/>
          </a:solidFill>
          <a:latin typeface="+mn-lt"/>
          <a:ea typeface="Geneva" charset="0"/>
          <a:cs typeface="Geneva" charset="0"/>
        </a:defRPr>
      </a:lvl3pPr>
      <a:lvl4pPr marL="1600200" indent="-228600" algn="l" defTabSz="457200" rtl="0" eaLnBrk="0" fontAlgn="base" hangingPunct="0">
        <a:spcBef>
          <a:spcPct val="20000"/>
        </a:spcBef>
        <a:spcAft>
          <a:spcPct val="0"/>
        </a:spcAft>
        <a:buClr>
          <a:srgbClr val="006595"/>
        </a:buClr>
        <a:buFont typeface="Arial" charset="0"/>
        <a:buChar char="–"/>
        <a:defRPr sz="1400" kern="1200">
          <a:solidFill>
            <a:schemeClr val="tx1"/>
          </a:solidFill>
          <a:latin typeface="+mn-lt"/>
          <a:ea typeface="Geneva" charset="0"/>
          <a:cs typeface="Geneva" charset="0"/>
        </a:defRPr>
      </a:lvl4pPr>
      <a:lvl5pPr marL="2057400" indent="-228600" algn="l" defTabSz="457200" rtl="0" eaLnBrk="0" fontAlgn="base" hangingPunct="0">
        <a:spcBef>
          <a:spcPct val="20000"/>
        </a:spcBef>
        <a:spcAft>
          <a:spcPct val="0"/>
        </a:spcAft>
        <a:buClr>
          <a:srgbClr val="006595"/>
        </a:buClr>
        <a:buFont typeface="Arial" charset="0"/>
        <a:buChar char="»"/>
        <a:defRPr sz="1000" kern="1200">
          <a:solidFill>
            <a:schemeClr val="tx1"/>
          </a:solidFill>
          <a:latin typeface="+mn-lt"/>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74650" y="1114425"/>
            <a:ext cx="7772400" cy="2119313"/>
          </a:xfrm>
        </p:spPr>
        <p:txBody>
          <a:bodyPr/>
          <a:lstStyle/>
          <a:p>
            <a:pPr eaLnBrk="1" hangingPunct="1"/>
            <a:r>
              <a:rPr lang="en-US" altLang="en-US" smtClean="0">
                <a:solidFill>
                  <a:schemeClr val="bg1"/>
                </a:solidFill>
                <a:cs typeface="Arial" charset="0"/>
              </a:rPr>
              <a:t>Stakeholder</a:t>
            </a:r>
            <a:br>
              <a:rPr lang="en-US" altLang="en-US" smtClean="0">
                <a:solidFill>
                  <a:schemeClr val="bg1"/>
                </a:solidFill>
                <a:cs typeface="Arial" charset="0"/>
              </a:rPr>
            </a:br>
            <a:r>
              <a:rPr lang="en-US" altLang="en-US" smtClean="0">
                <a:solidFill>
                  <a:schemeClr val="bg1"/>
                </a:solidFill>
                <a:cs typeface="Arial" charset="0"/>
              </a:rPr>
              <a:t>Engagement </a:t>
            </a:r>
            <a:br>
              <a:rPr lang="en-US" altLang="en-US" smtClean="0">
                <a:solidFill>
                  <a:schemeClr val="bg1"/>
                </a:solidFill>
                <a:cs typeface="Arial" charset="0"/>
              </a:rPr>
            </a:br>
            <a:r>
              <a:rPr lang="en-US" altLang="en-US" smtClean="0">
                <a:solidFill>
                  <a:schemeClr val="bg1"/>
                </a:solidFill>
                <a:cs typeface="Arial" charset="0"/>
              </a:rPr>
              <a:t>Toolkit</a:t>
            </a:r>
          </a:p>
        </p:txBody>
      </p:sp>
      <p:sp>
        <p:nvSpPr>
          <p:cNvPr id="13315" name="Subtitle 2"/>
          <p:cNvSpPr>
            <a:spLocks noGrp="1"/>
          </p:cNvSpPr>
          <p:nvPr>
            <p:ph type="subTitle" idx="1"/>
          </p:nvPr>
        </p:nvSpPr>
        <p:spPr>
          <a:xfrm>
            <a:off x="1060450" y="3340100"/>
            <a:ext cx="6400800" cy="579438"/>
          </a:xfrm>
        </p:spPr>
        <p:txBody>
          <a:bodyPr/>
          <a:lstStyle/>
          <a:p>
            <a:pPr eaLnBrk="1" hangingPunct="1"/>
            <a:r>
              <a:rPr lang="en-US" altLang="en-US" sz="2800" smtClean="0">
                <a:solidFill>
                  <a:srgbClr val="FFD200"/>
                </a:solidFill>
                <a:cs typeface="Arial" charset="0"/>
              </a:rPr>
              <a:t>for HIV Prevention Trials</a:t>
            </a:r>
          </a:p>
        </p:txBody>
      </p:sp>
      <p:sp>
        <p:nvSpPr>
          <p:cNvPr id="13316" name="Subtitle 2"/>
          <p:cNvSpPr>
            <a:spLocks noGrp="1"/>
          </p:cNvSpPr>
          <p:nvPr/>
        </p:nvSpPr>
        <p:spPr bwMode="auto">
          <a:xfrm>
            <a:off x="1060450" y="4425950"/>
            <a:ext cx="6400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Geneva" charset="0"/>
                <a:cs typeface="Geneva" charset="0"/>
              </a:defRPr>
            </a:lvl1pPr>
            <a:lvl2pPr marL="37931725" indent="-37474525">
              <a:spcBef>
                <a:spcPct val="20000"/>
              </a:spcBef>
              <a:buFont typeface="Arial" charset="0"/>
              <a:buChar char="–"/>
              <a:defRPr sz="2800">
                <a:solidFill>
                  <a:schemeClr val="tx1"/>
                </a:solidFill>
                <a:latin typeface="Calibri" charset="0"/>
                <a:ea typeface="Geneva" charset="0"/>
                <a:cs typeface="Geneva" charset="0"/>
              </a:defRPr>
            </a:lvl2pPr>
            <a:lvl3pPr marL="1143000" indent="-228600">
              <a:spcBef>
                <a:spcPct val="20000"/>
              </a:spcBef>
              <a:buFont typeface="Arial" charset="0"/>
              <a:buChar char="•"/>
              <a:defRPr sz="2400">
                <a:solidFill>
                  <a:schemeClr val="tx1"/>
                </a:solidFill>
                <a:latin typeface="Calibri" charset="0"/>
                <a:ea typeface="Geneva" charset="0"/>
                <a:cs typeface="Geneva" charset="0"/>
              </a:defRPr>
            </a:lvl3pPr>
            <a:lvl4pPr marL="1600200" indent="-228600">
              <a:spcBef>
                <a:spcPct val="20000"/>
              </a:spcBef>
              <a:buFont typeface="Arial" charset="0"/>
              <a:buChar char="–"/>
              <a:defRPr sz="2000">
                <a:solidFill>
                  <a:schemeClr val="tx1"/>
                </a:solidFill>
                <a:latin typeface="Calibri" charset="0"/>
                <a:ea typeface="Geneva" charset="0"/>
                <a:cs typeface="Geneva" charset="0"/>
              </a:defRPr>
            </a:lvl4pPr>
            <a:lvl5pPr marL="2057400" indent="-228600">
              <a:spcBef>
                <a:spcPct val="20000"/>
              </a:spcBef>
              <a:buFont typeface="Arial" charset="0"/>
              <a:buChar char="»"/>
              <a:defRPr sz="2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Geneva" charset="0"/>
                <a:cs typeface="Geneva" charset="0"/>
              </a:defRPr>
            </a:lvl9pPr>
          </a:lstStyle>
          <a:p>
            <a:pPr algn="ctr" eaLnBrk="1" hangingPunct="1">
              <a:buFont typeface="Arial" charset="0"/>
              <a:buNone/>
            </a:pPr>
            <a:r>
              <a:rPr lang="en-US" altLang="en-US" sz="1400">
                <a:solidFill>
                  <a:schemeClr val="bg1"/>
                </a:solidFill>
              </a:rPr>
              <a:t>by Kathleen M. MacQueen, Sarah V. Harlan,</a:t>
            </a:r>
          </a:p>
          <a:p>
            <a:pPr algn="ctr" eaLnBrk="1" hangingPunct="1">
              <a:buFont typeface="Arial" charset="0"/>
              <a:buNone/>
            </a:pPr>
            <a:r>
              <a:rPr lang="en-US" altLang="en-US" sz="1400">
                <a:solidFill>
                  <a:schemeClr val="bg1"/>
                </a:solidFill>
              </a:rPr>
              <a:t>Katie West Slevin, Stacey Hannah, Emily Bass and Jill Moffett</a:t>
            </a:r>
          </a:p>
        </p:txBody>
      </p:sp>
      <p:pic>
        <p:nvPicPr>
          <p:cNvPr id="13317" name="Picture 5" descr="AVAC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2388" y="6092825"/>
            <a:ext cx="89852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PTA.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8000" y="6092825"/>
            <a:ext cx="152241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USAID logo_tran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6413" y="6054725"/>
            <a:ext cx="16605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FHI360 Logo_horizonal.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81263" y="6000750"/>
            <a:ext cx="12477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US-PEPFAR-Logo.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6575" y="5886450"/>
            <a:ext cx="681038"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section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stakeholder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254500"/>
            <a:ext cx="91440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33338"/>
            <a:ext cx="8229600" cy="1346200"/>
          </a:xfrm>
        </p:spPr>
        <p:txBody>
          <a:bodyPr/>
          <a:lstStyle/>
          <a:p>
            <a:pPr eaLnBrk="1" hangingPunct="1"/>
            <a:r>
              <a:rPr lang="en-US" altLang="en-US" sz="4000" smtClean="0">
                <a:ea typeface="ヒラギノ明朝 ProN W3" charset="-128"/>
              </a:rPr>
              <a:t>Step 1: Why you need to plan and budget for SE </a:t>
            </a:r>
          </a:p>
        </p:txBody>
      </p:sp>
      <p:sp>
        <p:nvSpPr>
          <p:cNvPr id="22531" name="Content Placeholder 2"/>
          <p:cNvSpPr>
            <a:spLocks noGrp="1"/>
          </p:cNvSpPr>
          <p:nvPr>
            <p:ph idx="1"/>
          </p:nvPr>
        </p:nvSpPr>
        <p:spPr>
          <a:xfrm>
            <a:off x="457200" y="1417638"/>
            <a:ext cx="8229600" cy="4475162"/>
          </a:xfrm>
        </p:spPr>
        <p:txBody>
          <a:bodyPr/>
          <a:lstStyle/>
          <a:p>
            <a:pPr marL="0" indent="0" eaLnBrk="1" hangingPunct="1"/>
            <a:r>
              <a:rPr lang="en-US" altLang="en-US" sz="2800" smtClean="0"/>
              <a:t> A systematic approach in this step will make it</a:t>
            </a:r>
            <a:br>
              <a:rPr lang="en-US" altLang="en-US" sz="2800" smtClean="0"/>
            </a:br>
            <a:r>
              <a:rPr lang="en-US" altLang="en-US" sz="2800" smtClean="0"/>
              <a:t>  easier for your team to: </a:t>
            </a:r>
          </a:p>
          <a:p>
            <a:pPr marL="571500" lvl="1" indent="-228600" eaLnBrk="1" hangingPunct="1"/>
            <a:r>
              <a:rPr lang="en-US" altLang="en-US" sz="2400" smtClean="0"/>
              <a:t>Know what is expected of them</a:t>
            </a:r>
          </a:p>
          <a:p>
            <a:pPr marL="571500" lvl="1" indent="-228600" eaLnBrk="1" hangingPunct="1"/>
            <a:r>
              <a:rPr lang="en-US" altLang="en-US" sz="2400" smtClean="0"/>
              <a:t>Be aware of their SE strengths and weaknesses</a:t>
            </a:r>
          </a:p>
          <a:p>
            <a:pPr marL="571500" lvl="1" indent="-228600" eaLnBrk="1" hangingPunct="1"/>
            <a:r>
              <a:rPr lang="en-US" altLang="en-US" sz="2400" smtClean="0"/>
              <a:t>Measure and assess the trial’s future SE activities</a:t>
            </a:r>
          </a:p>
          <a:p>
            <a:pPr marL="571500" lvl="1" indent="-228600" eaLnBrk="1" hangingPunct="1"/>
            <a:r>
              <a:rPr lang="en-US" altLang="en-US" sz="2400" smtClean="0"/>
              <a:t>Budget for SE, and account for the use of resources</a:t>
            </a:r>
          </a:p>
          <a:p>
            <a:pPr marL="571500" lvl="1" indent="-228600" eaLnBrk="1" hangingPunct="1"/>
            <a:r>
              <a:rPr lang="en-US" altLang="en-US" sz="2400" smtClean="0"/>
              <a:t>Monitor progress</a:t>
            </a:r>
          </a:p>
          <a:p>
            <a:pPr marL="571500" lvl="1" indent="-228600" eaLnBrk="1" hangingPunct="1"/>
            <a:r>
              <a:rPr lang="en-US" altLang="en-US" sz="2400" smtClean="0"/>
              <a:t>Maintain—and resist compromising—SE activities</a:t>
            </a:r>
          </a:p>
          <a:p>
            <a:pPr marL="571500" lvl="1" indent="-228600" eaLnBrk="1" hangingPunct="1"/>
            <a:r>
              <a:rPr lang="en-US" altLang="en-US" sz="2400" smtClean="0"/>
              <a:t>Develop an organizational structure that supports SE</a:t>
            </a:r>
          </a:p>
          <a:p>
            <a:pPr marL="571500" lvl="1" indent="-228600" eaLnBrk="1" hangingPunct="1"/>
            <a:r>
              <a:rPr lang="en-US" altLang="en-US" sz="2400" smtClean="0"/>
              <a:t>Ensure you are prepared to meet commitments</a:t>
            </a:r>
          </a:p>
        </p:txBody>
      </p:sp>
      <p:sp>
        <p:nvSpPr>
          <p:cNvPr id="22532" name="TextBox 3"/>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z="4000" smtClean="0">
                <a:ea typeface="ヒラギノ明朝 ProN W3" charset="-128"/>
              </a:rPr>
              <a:t>Step 1: Goals &amp; Tasks</a:t>
            </a:r>
          </a:p>
        </p:txBody>
      </p:sp>
      <p:graphicFrame>
        <p:nvGraphicFramePr>
          <p:cNvPr id="4" name="Content Placeholder 3"/>
          <p:cNvGraphicFramePr>
            <a:graphicFrameLocks noGrp="1"/>
          </p:cNvGraphicFramePr>
          <p:nvPr>
            <p:ph idx="1"/>
          </p:nvPr>
        </p:nvGraphicFramePr>
        <p:xfrm>
          <a:off x="457200" y="1616075"/>
          <a:ext cx="8229600" cy="4630740"/>
        </p:xfrm>
        <a:graphic>
          <a:graphicData uri="http://schemas.openxmlformats.org/drawingml/2006/table">
            <a:tbl>
              <a:tblPr/>
              <a:tblGrid>
                <a:gridCol w="4376738"/>
                <a:gridCol w="3852862"/>
              </a:tblGrid>
              <a:tr h="365745">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ea typeface="Geneva" charset="0"/>
                          <a:cs typeface="Geneva" charset="0"/>
                        </a:rPr>
                        <a:t>Goals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C6F7C"/>
                    </a:solidFill>
                  </a:tcPr>
                </a:tc>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ea typeface="Geneva" charset="0"/>
                          <a:cs typeface="Geneva" charset="0"/>
                        </a:rPr>
                        <a:t>Tasks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C6F7C"/>
                    </a:solidFill>
                  </a:tcPr>
                </a:tc>
              </a:tr>
              <a:tr h="701573">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anose="020F0502020204030204" pitchFamily="34" charset="0"/>
                          <a:ea typeface="Geneva" charset="0"/>
                          <a:cs typeface="Geneva" charset="0"/>
                        </a:rPr>
                        <a:t>Identify the steps </a:t>
                      </a:r>
                      <a:r>
                        <a:rPr kumimoji="0" lang="en-US" sz="1800" b="0" i="0" u="none" strike="noStrike" cap="none" normalizeH="0" baseline="0" smtClean="0">
                          <a:ln>
                            <a:noFill/>
                          </a:ln>
                          <a:solidFill>
                            <a:srgbClr val="000000"/>
                          </a:solidFill>
                          <a:effectLst/>
                          <a:latin typeface="Calibri" panose="020F0502020204030204" pitchFamily="34" charset="0"/>
                          <a:ea typeface="Geneva" charset="0"/>
                          <a:cs typeface="Geneva" charset="0"/>
                        </a:rPr>
                        <a:t>of SE that will be most useful to your trial team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ea typeface="Geneva" charset="0"/>
                          <a:cs typeface="Geneva" charset="0"/>
                        </a:rPr>
                        <a:t>• Determine needs &amp; </a:t>
                      </a:r>
                      <a:br>
                        <a:rPr kumimoji="0" lang="en-US" sz="1800" b="0" i="0" u="none" strike="noStrike" cap="none" normalizeH="0" baseline="0" smtClean="0">
                          <a:ln>
                            <a:noFill/>
                          </a:ln>
                          <a:solidFill>
                            <a:srgbClr val="000000"/>
                          </a:solidFill>
                          <a:effectLst/>
                          <a:latin typeface="Calibri" panose="020F0502020204030204" pitchFamily="34" charset="0"/>
                          <a:ea typeface="Geneva" charset="0"/>
                          <a:cs typeface="Geneva" charset="0"/>
                        </a:rPr>
                      </a:br>
                      <a:r>
                        <a:rPr kumimoji="0" lang="en-US" sz="1800" b="0" i="0" u="none" strike="noStrike" cap="none" normalizeH="0" baseline="0" smtClean="0">
                          <a:ln>
                            <a:noFill/>
                          </a:ln>
                          <a:solidFill>
                            <a:srgbClr val="000000"/>
                          </a:solidFill>
                          <a:effectLst/>
                          <a:latin typeface="Calibri" panose="020F0502020204030204" pitchFamily="34" charset="0"/>
                          <a:ea typeface="Geneva" charset="0"/>
                          <a:cs typeface="Geneva" charset="0"/>
                        </a:rPr>
                        <a:t>   identify opportunities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r>
              <a:tr h="1311084">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anose="020F0502020204030204" pitchFamily="34" charset="0"/>
                          <a:ea typeface="Geneva" charset="0"/>
                          <a:cs typeface="Geneva" charset="0"/>
                        </a:rPr>
                        <a:t>Develop a baseline. </a:t>
                      </a:r>
                      <a:r>
                        <a:rPr kumimoji="0" lang="en-US" sz="1800" b="0" i="0" u="none" strike="noStrike" cap="none" normalizeH="0" baseline="0" smtClean="0">
                          <a:ln>
                            <a:noFill/>
                          </a:ln>
                          <a:solidFill>
                            <a:srgbClr val="000000"/>
                          </a:solidFill>
                          <a:effectLst/>
                          <a:latin typeface="Calibri" panose="020F0502020204030204" pitchFamily="34" charset="0"/>
                          <a:ea typeface="Geneva" charset="0"/>
                          <a:cs typeface="Geneva" charset="0"/>
                        </a:rPr>
                        <a:t>Take inventory of your organization’s resources, knowledge and skills; identify your weaknesses and strengths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ea typeface="Geneva" charset="0"/>
                          <a:cs typeface="Geneva" charset="0"/>
                        </a:rPr>
                        <a:t>• Establish baseline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r>
              <a:tr h="828554">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anose="020F0502020204030204" pitchFamily="34" charset="0"/>
                          <a:ea typeface="Geneva" charset="0"/>
                          <a:cs typeface="Geneva" charset="0"/>
                        </a:rPr>
                        <a:t>Determine your budget </a:t>
                      </a:r>
                      <a:r>
                        <a:rPr kumimoji="0" lang="en-US" sz="1800" b="0" i="0" u="none" strike="noStrike" cap="none" normalizeH="0" baseline="0" smtClean="0">
                          <a:ln>
                            <a:noFill/>
                          </a:ln>
                          <a:solidFill>
                            <a:srgbClr val="000000"/>
                          </a:solidFill>
                          <a:effectLst/>
                          <a:latin typeface="Calibri" panose="020F0502020204030204" pitchFamily="34" charset="0"/>
                          <a:ea typeface="Geneva" charset="0"/>
                          <a:cs typeface="Geneva" charset="0"/>
                        </a:rPr>
                        <a:t>for SE and create your plan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ea typeface="Geneva" charset="0"/>
                          <a:cs typeface="Geneva" charset="0"/>
                        </a:rPr>
                        <a:t>• Develop a budget for SE</a:t>
                      </a:r>
                    </a:p>
                    <a:p>
                      <a:pPr marL="0" marR="0" lvl="0" indent="0" algn="l" defTabSz="457200" rtl="0" eaLnBrk="1" fontAlgn="base" latinLnBrk="0" hangingPunct="1">
                        <a:lnSpc>
                          <a:spcPct val="100000"/>
                        </a:lnSpc>
                        <a:spcBef>
                          <a:spcPts val="1000"/>
                        </a:spcBef>
                        <a:spcAft>
                          <a:spcPct val="0"/>
                        </a:spcAft>
                        <a:buClrTx/>
                        <a:buSzTx/>
                        <a:buFont typeface="Arial" panose="020B0604020202020204" pitchFamily="34" charset="0"/>
                        <a:buNone/>
                        <a:tabLst/>
                      </a:pPr>
                      <a:r>
                        <a:rPr kumimoji="0" lang="en-US" sz="1800" b="0" i="0" u="none" strike="noStrike" cap="none" normalizeH="0" baseline="0" smtClean="0">
                          <a:ln>
                            <a:noFill/>
                          </a:ln>
                          <a:solidFill>
                            <a:srgbClr val="000000"/>
                          </a:solidFill>
                          <a:effectLst/>
                          <a:latin typeface="Calibri" panose="020F0502020204030204" pitchFamily="34" charset="0"/>
                          <a:ea typeface="Geneva" charset="0"/>
                          <a:cs typeface="Geneva" charset="0"/>
                        </a:rPr>
                        <a:t>• Develop a plan for SE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r>
              <a:tr h="1423781">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anose="020F0502020204030204" pitchFamily="34" charset="0"/>
                          <a:ea typeface="Geneva" charset="0"/>
                          <a:cs typeface="Geneva" charset="0"/>
                        </a:rPr>
                        <a:t>Develop your staff’s capacity </a:t>
                      </a:r>
                      <a:r>
                        <a:rPr kumimoji="0" lang="en-US" sz="1800" b="0" i="0" u="none" strike="noStrike" cap="none" normalizeH="0" baseline="0" smtClean="0">
                          <a:ln>
                            <a:noFill/>
                          </a:ln>
                          <a:solidFill>
                            <a:srgbClr val="000000"/>
                          </a:solidFill>
                          <a:effectLst/>
                          <a:latin typeface="Calibri" panose="020F0502020204030204" pitchFamily="34" charset="0"/>
                          <a:ea typeface="Geneva" charset="0"/>
                          <a:cs typeface="Geneva" charset="0"/>
                        </a:rPr>
                        <a:t>to engage stakeholders, hire new staff members and provide training if appropriate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ea typeface="Geneva" charset="0"/>
                          <a:cs typeface="Geneva" charset="0"/>
                        </a:rPr>
                        <a:t>• Assemble your team</a:t>
                      </a:r>
                    </a:p>
                    <a:p>
                      <a:pPr marL="0" marR="0" lvl="0" indent="0" algn="l" defTabSz="457200" rtl="0" eaLnBrk="1" fontAlgn="base" latinLnBrk="0" hangingPunct="1">
                        <a:lnSpc>
                          <a:spcPct val="100000"/>
                        </a:lnSpc>
                        <a:spcBef>
                          <a:spcPts val="100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ea typeface="Geneva" charset="0"/>
                          <a:cs typeface="Geneva" charset="0"/>
                        </a:rPr>
                        <a:t>• Develop job descriptions</a:t>
                      </a:r>
                    </a:p>
                    <a:p>
                      <a:pPr marL="0" marR="0" lvl="0" indent="0" algn="l" defTabSz="457200" rtl="0" eaLnBrk="1" fontAlgn="base" latinLnBrk="0" hangingPunct="1">
                        <a:lnSpc>
                          <a:spcPct val="100000"/>
                        </a:lnSpc>
                        <a:spcBef>
                          <a:spcPts val="100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ea typeface="Geneva" charset="0"/>
                          <a:cs typeface="Geneva" charset="0"/>
                        </a:rPr>
                        <a:t>• Ensure staff capacity building</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r>
            </a:tbl>
          </a:graphicData>
        </a:graphic>
      </p:graphicFrame>
      <p:sp>
        <p:nvSpPr>
          <p:cNvPr id="23575" name="TextBox 4"/>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4000" smtClean="0">
                <a:ea typeface="ヒラギノ明朝 ProN W3" charset="-128"/>
              </a:rPr>
              <a:t>Step 1: Tools</a:t>
            </a:r>
          </a:p>
        </p:txBody>
      </p:sp>
      <p:pic>
        <p:nvPicPr>
          <p:cNvPr id="6" name="Picture 5" descr="tool1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200" y="1417638"/>
            <a:ext cx="3727450" cy="4951412"/>
          </a:xfrm>
          <a:prstGeom prst="rect">
            <a:avLst/>
          </a:prstGeom>
          <a:noFill/>
          <a:ln>
            <a:noFill/>
          </a:ln>
          <a:effectLst>
            <a:outerShdw blurRad="50800" dist="38100" dir="2700000" algn="tl" rotWithShape="0">
              <a:srgbClr val="7F7F7F">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ool1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5038" y="1420813"/>
            <a:ext cx="3724275" cy="4948237"/>
          </a:xfrm>
          <a:prstGeom prst="rect">
            <a:avLst/>
          </a:prstGeom>
          <a:noFill/>
          <a:ln>
            <a:noFill/>
          </a:ln>
          <a:effectLst>
            <a:outerShdw blurRad="50800" dist="38100" dir="2700000" algn="tl" rotWithShape="0">
              <a:srgbClr val="7F7F7F">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7"/>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20700" y="274638"/>
            <a:ext cx="7702550" cy="762000"/>
          </a:xfrm>
        </p:spPr>
        <p:txBody>
          <a:bodyPr/>
          <a:lstStyle/>
          <a:p>
            <a:pPr eaLnBrk="1" hangingPunct="1"/>
            <a:r>
              <a:rPr lang="en-US" altLang="en-US" sz="4000" smtClean="0">
                <a:ea typeface="ヒラギノ明朝 ProN W3" charset="-128"/>
              </a:rPr>
              <a:t>Step 1 Highlight: Case Studies</a:t>
            </a:r>
            <a:endParaRPr lang="en-US" altLang="en-US" sz="4000" smtClean="0">
              <a:solidFill>
                <a:srgbClr val="C00000"/>
              </a:solidFill>
              <a:ea typeface="ヒラギノ明朝 ProN W3" charset="-128"/>
            </a:endParaRPr>
          </a:p>
        </p:txBody>
      </p:sp>
      <p:pic>
        <p:nvPicPr>
          <p:cNvPr id="4" name="Picture 3" descr="documentat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900" y="1477963"/>
            <a:ext cx="6824663" cy="4808537"/>
          </a:xfrm>
          <a:prstGeom prst="rect">
            <a:avLst/>
          </a:prstGeom>
          <a:noFill/>
          <a:ln>
            <a:noFill/>
          </a:ln>
          <a:effectLst>
            <a:outerShdw blurRad="50800" dist="38100" dir="2700000" algn="tl" rotWithShape="0">
              <a:srgbClr val="7F7F7F">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4"/>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section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secur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260850"/>
            <a:ext cx="91440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22238"/>
            <a:ext cx="8229600" cy="1143000"/>
          </a:xfrm>
        </p:spPr>
        <p:txBody>
          <a:bodyPr/>
          <a:lstStyle/>
          <a:p>
            <a:pPr eaLnBrk="1" hangingPunct="1"/>
            <a:r>
              <a:rPr lang="en-US" altLang="en-US" sz="4000" smtClean="0">
                <a:ea typeface="ヒラギノ明朝 ProN W3" charset="-128"/>
              </a:rPr>
              <a:t>Step 2: Why you need to secure commitments to guiding principles</a:t>
            </a:r>
          </a:p>
        </p:txBody>
      </p:sp>
      <p:sp>
        <p:nvSpPr>
          <p:cNvPr id="27651" name="Content Placeholder 2"/>
          <p:cNvSpPr>
            <a:spLocks noGrp="1"/>
          </p:cNvSpPr>
          <p:nvPr>
            <p:ph idx="1"/>
          </p:nvPr>
        </p:nvSpPr>
        <p:spPr/>
        <p:txBody>
          <a:bodyPr/>
          <a:lstStyle/>
          <a:p>
            <a:pPr marL="228600" indent="-228600" eaLnBrk="1" hangingPunct="1"/>
            <a:r>
              <a:rPr lang="en-US" altLang="en-US" sz="2800" smtClean="0"/>
              <a:t>A systematic approach to securing commitments will   enable your team to: </a:t>
            </a:r>
          </a:p>
          <a:p>
            <a:pPr marL="685800" lvl="1" eaLnBrk="1" hangingPunct="1"/>
            <a:r>
              <a:rPr lang="en-US" altLang="en-US" sz="2400" smtClean="0"/>
              <a:t>Establish a common understanding of the meaning and value of SE</a:t>
            </a:r>
          </a:p>
          <a:p>
            <a:pPr marL="685800" lvl="1" eaLnBrk="1" hangingPunct="1"/>
            <a:r>
              <a:rPr lang="en-US" altLang="en-US" sz="2400" smtClean="0"/>
              <a:t>Gain consensus on a strategy for SE action, including key objectives and outcomes of activities</a:t>
            </a:r>
          </a:p>
          <a:p>
            <a:pPr marL="685800" lvl="1" eaLnBrk="1" hangingPunct="1"/>
            <a:r>
              <a:rPr lang="en-US" altLang="en-US" sz="2400" smtClean="0"/>
              <a:t>Consider equitable budgeting issues, and plan accordingly</a:t>
            </a:r>
          </a:p>
          <a:p>
            <a:pPr marL="685800" lvl="1" eaLnBrk="1" hangingPunct="1"/>
            <a:r>
              <a:rPr lang="en-US" altLang="en-US" sz="2400" smtClean="0"/>
              <a:t>Develop more effective engagement plans</a:t>
            </a:r>
          </a:p>
          <a:p>
            <a:pPr marL="228600" indent="-228600" eaLnBrk="1" hangingPunct="1">
              <a:buFont typeface="Arial" charset="0"/>
              <a:buNone/>
            </a:pPr>
            <a:endParaRPr lang="en-US" altLang="en-US" smtClean="0"/>
          </a:p>
        </p:txBody>
      </p:sp>
      <p:sp>
        <p:nvSpPr>
          <p:cNvPr id="27652" name="TextBox 3"/>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z="4000" smtClean="0">
                <a:ea typeface="ヒラギノ明朝 ProN W3" charset="-128"/>
              </a:rPr>
              <a:t>Step 2: Goals &amp; Tasks</a:t>
            </a:r>
          </a:p>
        </p:txBody>
      </p:sp>
      <p:graphicFrame>
        <p:nvGraphicFramePr>
          <p:cNvPr id="5" name="Content Placeholder 3"/>
          <p:cNvGraphicFramePr>
            <a:graphicFrameLocks noGrp="1"/>
          </p:cNvGraphicFramePr>
          <p:nvPr>
            <p:ph idx="1"/>
          </p:nvPr>
        </p:nvGraphicFramePr>
        <p:xfrm>
          <a:off x="457200" y="1600200"/>
          <a:ext cx="8229600" cy="4306892"/>
        </p:xfrm>
        <a:graphic>
          <a:graphicData uri="http://schemas.openxmlformats.org/drawingml/2006/table">
            <a:tbl>
              <a:tblPr/>
              <a:tblGrid>
                <a:gridCol w="4376738"/>
                <a:gridCol w="3852862"/>
              </a:tblGrid>
              <a:tr h="365721">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ea typeface="Geneva" charset="0"/>
                          <a:cs typeface="Geneva" charset="0"/>
                        </a:rPr>
                        <a:t>Goals</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C6F7C"/>
                    </a:solidFill>
                  </a:tcPr>
                </a:tc>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ea typeface="Geneva" charset="0"/>
                          <a:cs typeface="Geneva" charset="0"/>
                        </a:rPr>
                        <a:t>Tasks</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C6F7C"/>
                    </a:solidFill>
                  </a:tcPr>
                </a:tc>
              </a:tr>
              <a:tr h="701569">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 typeface="Arial" panose="020B0604020202020204" pitchFamily="34" charset="0"/>
                        <a:buNone/>
                        <a:tabLst/>
                      </a:pPr>
                      <a:r>
                        <a:rPr kumimoji="0" lang="en-US" sz="2000" b="1" i="0" u="none" strike="noStrike" cap="none" normalizeH="0" baseline="0" smtClean="0">
                          <a:ln>
                            <a:noFill/>
                          </a:ln>
                          <a:solidFill>
                            <a:srgbClr val="000000"/>
                          </a:solidFill>
                          <a:effectLst/>
                          <a:latin typeface="Calibri" panose="020F0502020204030204" pitchFamily="34" charset="0"/>
                          <a:ea typeface="Geneva" charset="0"/>
                          <a:cs typeface="Geneva" charset="0"/>
                        </a:rPr>
                        <a:t>Develop a plan of action </a:t>
                      </a: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for securing commitment to SE</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c>
                  <a:txBody>
                    <a:bodyPr/>
                    <a:lstStyle>
                      <a:lvl1pPr marL="114300" indent="-11430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114300" marR="0" lvl="0" indent="-11430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Make an action plan for securing commitment to guiding principles </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r>
              <a:tr h="1311077">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 typeface="Arial" panose="020B0604020202020204" pitchFamily="34" charset="0"/>
                        <a:buNone/>
                        <a:tabLst/>
                      </a:pPr>
                      <a:r>
                        <a:rPr kumimoji="0" lang="en-US" sz="2000" b="1" i="0" u="none" strike="noStrike" cap="none" normalizeH="0" baseline="0" smtClean="0">
                          <a:ln>
                            <a:noFill/>
                          </a:ln>
                          <a:solidFill>
                            <a:srgbClr val="000000"/>
                          </a:solidFill>
                          <a:effectLst/>
                          <a:latin typeface="Calibri" panose="020F0502020204030204" pitchFamily="34" charset="0"/>
                          <a:ea typeface="Geneva" charset="0"/>
                          <a:cs typeface="Geneva" charset="0"/>
                        </a:rPr>
                        <a:t>Familiarize the research team with the guiding principles and the practical applications</a:t>
                      </a: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 of engaging stakeholders in clinical trials</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c>
                  <a:txBody>
                    <a:bodyPr/>
                    <a:lstStyle>
                      <a:lvl1pPr marL="114300" indent="-11430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114300" marR="0" lvl="0" indent="-11430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Become familiar with information and tools</a:t>
                      </a:r>
                    </a:p>
                    <a:p>
                      <a:pPr marL="114300" marR="0" lvl="0" indent="-114300" algn="l" defTabSz="457200" rtl="0" eaLnBrk="1" fontAlgn="base" latinLnBrk="0" hangingPunct="1">
                        <a:lnSpc>
                          <a:spcPct val="100000"/>
                        </a:lnSpc>
                        <a:spcBef>
                          <a:spcPts val="1000"/>
                        </a:spcBef>
                        <a:spcAft>
                          <a:spcPct val="0"/>
                        </a:spcAft>
                        <a:buClrTx/>
                        <a:buSzTx/>
                        <a:buFontTx/>
                        <a:buNone/>
                        <a:tabLst/>
                      </a:pPr>
                      <a:endPar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endParaRP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r>
              <a:tr h="1006323">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 typeface="Arial" panose="020B0604020202020204" pitchFamily="34" charset="0"/>
                        <a:buNone/>
                        <a:tabLst/>
                      </a:pPr>
                      <a:r>
                        <a:rPr kumimoji="0" lang="en-US" sz="2000" b="1" i="0" u="none" strike="noStrike" cap="none" normalizeH="0" baseline="0" smtClean="0">
                          <a:ln>
                            <a:noFill/>
                          </a:ln>
                          <a:solidFill>
                            <a:srgbClr val="000000"/>
                          </a:solidFill>
                          <a:effectLst/>
                          <a:latin typeface="Calibri" panose="020F0502020204030204" pitchFamily="34" charset="0"/>
                          <a:ea typeface="Geneva" charset="0"/>
                          <a:cs typeface="Geneva" charset="0"/>
                        </a:rPr>
                        <a:t>Establish consensus</a:t>
                      </a: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 among the team that SE is critical to their trials</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c>
                  <a:txBody>
                    <a:bodyPr/>
                    <a:lstStyle>
                      <a:lvl1pPr marL="114300" indent="-11430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114300" marR="0" lvl="0" indent="-11430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Implement your action plan for securing commitment to guiding principles</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r>
              <a:tr h="922199">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Tx/>
                        <a:buNone/>
                        <a:tabLst/>
                      </a:pPr>
                      <a:r>
                        <a:rPr kumimoji="0" lang="en-US" sz="2000" b="1" i="0" u="none" strike="noStrike" cap="none" normalizeH="0" baseline="0" smtClean="0">
                          <a:ln>
                            <a:noFill/>
                          </a:ln>
                          <a:solidFill>
                            <a:srgbClr val="000000"/>
                          </a:solidFill>
                          <a:effectLst/>
                          <a:latin typeface="Calibri" panose="020F0502020204030204" pitchFamily="34" charset="0"/>
                          <a:ea typeface="Geneva" charset="0"/>
                          <a:cs typeface="Geneva" charset="0"/>
                        </a:rPr>
                        <a:t>Secure written commitments </a:t>
                      </a: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to SE from key members of the research team</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c>
                  <a:txBody>
                    <a:bodyPr/>
                    <a:lstStyle>
                      <a:lvl1pPr marL="114300" indent="-11430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114300" marR="0" lvl="0" indent="-11430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Secure commitment from your research team</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r>
            </a:tbl>
          </a:graphicData>
        </a:graphic>
      </p:graphicFrame>
      <p:sp>
        <p:nvSpPr>
          <p:cNvPr id="28695" name="TextBox 3"/>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4000" smtClean="0">
                <a:ea typeface="ヒラギノ明朝 ProN W3" charset="-128"/>
              </a:rPr>
              <a:t>Step 2: Tools</a:t>
            </a:r>
          </a:p>
        </p:txBody>
      </p:sp>
      <p:sp>
        <p:nvSpPr>
          <p:cNvPr id="29699" name="TextBox 3"/>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pic>
        <p:nvPicPr>
          <p:cNvPr id="6" name="Picture 5" descr="tool2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0625" y="1489075"/>
            <a:ext cx="3937000" cy="4810125"/>
          </a:xfrm>
          <a:prstGeom prst="rect">
            <a:avLst/>
          </a:prstGeom>
          <a:noFill/>
          <a:ln>
            <a:noFill/>
          </a:ln>
          <a:effectLst>
            <a:outerShdw blurRad="50800" dist="38100" dir="2700000" algn="tl" rotWithShape="0">
              <a:srgbClr val="7F7F7F">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465138"/>
            <a:ext cx="8216900" cy="758825"/>
          </a:xfrm>
        </p:spPr>
        <p:txBody>
          <a:bodyPr/>
          <a:lstStyle/>
          <a:p>
            <a:pPr eaLnBrk="1" hangingPunct="1"/>
            <a:r>
              <a:rPr lang="en-US" altLang="en-US" sz="4000" smtClean="0">
                <a:ea typeface="ヒラギノ明朝 ProN W3" charset="-128"/>
              </a:rPr>
              <a:t>Step 2 Highlight: Guiding Principles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6150" y="1427163"/>
            <a:ext cx="3357563" cy="4691062"/>
          </a:xfrm>
          <a:prstGeom prst="rect">
            <a:avLst/>
          </a:prstGeom>
          <a:noFill/>
          <a:ln>
            <a:noFill/>
          </a:ln>
          <a:effectLst>
            <a:outerShdw blurRad="50800" dist="88900" dir="2700000" algn="tl" rotWithShape="0">
              <a:srgbClr val="7F7F7F">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87875" y="1427163"/>
            <a:ext cx="3340100" cy="4691062"/>
          </a:xfrm>
          <a:prstGeom prst="rect">
            <a:avLst/>
          </a:prstGeom>
          <a:noFill/>
          <a:ln>
            <a:noFill/>
          </a:ln>
          <a:effectLst>
            <a:outerShdw blurRad="50800" dist="88900" dir="2700000" algn="tl" rotWithShape="0">
              <a:srgbClr val="7F7F7F">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4"/>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98438"/>
            <a:ext cx="8229600" cy="1143000"/>
          </a:xfrm>
        </p:spPr>
        <p:txBody>
          <a:bodyPr/>
          <a:lstStyle/>
          <a:p>
            <a:pPr eaLnBrk="1" hangingPunct="1"/>
            <a:r>
              <a:rPr lang="en-US" altLang="en-US" sz="4000" smtClean="0">
                <a:ea typeface="ヒラギノ明朝 ProN W3" charset="-128"/>
              </a:rPr>
              <a:t>Stakeholder Engagement (SE) Toolkit for HIV Prevention Trials</a:t>
            </a:r>
          </a:p>
        </p:txBody>
      </p:sp>
      <p:pic>
        <p:nvPicPr>
          <p:cNvPr id="29699" name="Picture 3" descr="co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0236" y="1489913"/>
            <a:ext cx="3711575" cy="4803775"/>
          </a:xfrm>
          <a:prstGeom prst="rect">
            <a:avLst/>
          </a:prstGeom>
          <a:noFill/>
          <a:ln>
            <a:noFill/>
          </a:ln>
          <a:effectLst>
            <a:outerShdw blurRad="50800" dist="38100" dir="2700000" algn="tl" rotWithShape="0">
              <a:srgbClr val="7F7F7F">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14340" name="TextBox 3"/>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
        <p:nvSpPr>
          <p:cNvPr id="5" name="Oval 4"/>
          <p:cNvSpPr/>
          <p:nvPr/>
        </p:nvSpPr>
        <p:spPr>
          <a:xfrm>
            <a:off x="1693743" y="3356322"/>
            <a:ext cx="2030979" cy="2030979"/>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4730" y="3312625"/>
            <a:ext cx="2145867" cy="214586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ection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2"/>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pic>
        <p:nvPicPr>
          <p:cNvPr id="31748" name="Picture 4" descr="indiawomanchil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260850"/>
            <a:ext cx="91440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68275"/>
            <a:ext cx="8686800" cy="1143000"/>
          </a:xfrm>
        </p:spPr>
        <p:txBody>
          <a:bodyPr/>
          <a:lstStyle/>
          <a:p>
            <a:pPr eaLnBrk="1" hangingPunct="1"/>
            <a:r>
              <a:rPr lang="en-US" altLang="en-US" sz="3700" smtClean="0">
                <a:ea typeface="ヒラギノ明朝 ProN W3" charset="-128"/>
              </a:rPr>
              <a:t>Step 3: Why you need to design a monitoring and evaluation (M&amp;E) system </a:t>
            </a:r>
          </a:p>
        </p:txBody>
      </p:sp>
      <p:sp>
        <p:nvSpPr>
          <p:cNvPr id="32771" name="Content Placeholder 2"/>
          <p:cNvSpPr>
            <a:spLocks noGrp="1"/>
          </p:cNvSpPr>
          <p:nvPr>
            <p:ph idx="1"/>
          </p:nvPr>
        </p:nvSpPr>
        <p:spPr/>
        <p:txBody>
          <a:bodyPr/>
          <a:lstStyle/>
          <a:p>
            <a:pPr marL="38100" indent="-38100" eaLnBrk="1" hangingPunct="1"/>
            <a:r>
              <a:rPr lang="en-US" altLang="en-US" sz="2800" smtClean="0"/>
              <a:t> A systematic approach to designing an M&amp;E system</a:t>
            </a:r>
            <a:br>
              <a:rPr lang="en-US" altLang="en-US" sz="2800" smtClean="0"/>
            </a:br>
            <a:r>
              <a:rPr lang="en-US" altLang="en-US" sz="2800" smtClean="0"/>
              <a:t>  enables your team to: </a:t>
            </a:r>
          </a:p>
          <a:p>
            <a:pPr marL="685800" lvl="1" eaLnBrk="1" hangingPunct="1"/>
            <a:r>
              <a:rPr lang="en-US" altLang="en-US" sz="2400" smtClean="0"/>
              <a:t>Define the desired impact of SE activities</a:t>
            </a:r>
          </a:p>
          <a:p>
            <a:pPr marL="685800" lvl="1" eaLnBrk="1" hangingPunct="1"/>
            <a:r>
              <a:rPr lang="en-US" altLang="en-US" sz="2400" smtClean="0"/>
              <a:t>Justify the need and budget for SE activities</a:t>
            </a:r>
          </a:p>
          <a:p>
            <a:pPr marL="685800" lvl="1" eaLnBrk="1" hangingPunct="1"/>
            <a:r>
              <a:rPr lang="en-US" altLang="en-US" sz="2400" smtClean="0"/>
              <a:t>Increase the rigor of SE programs</a:t>
            </a:r>
          </a:p>
          <a:p>
            <a:pPr marL="685800" lvl="1" eaLnBrk="1" hangingPunct="1"/>
            <a:r>
              <a:rPr lang="en-US" altLang="en-US" sz="2400" smtClean="0"/>
              <a:t>Establish your accountability with stakeholders</a:t>
            </a:r>
          </a:p>
          <a:p>
            <a:pPr marL="38100" indent="-38100" eaLnBrk="1" hangingPunct="1"/>
            <a:endParaRPr lang="en-US" altLang="en-US" smtClean="0"/>
          </a:p>
        </p:txBody>
      </p:sp>
      <p:sp>
        <p:nvSpPr>
          <p:cNvPr id="32772" name="TextBox 3"/>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z="4000" smtClean="0">
                <a:ea typeface="ヒラギノ明朝 ProN W3" charset="-128"/>
              </a:rPr>
              <a:t>Step 3: Goals &amp; Tasks</a:t>
            </a:r>
          </a:p>
        </p:txBody>
      </p:sp>
      <p:graphicFrame>
        <p:nvGraphicFramePr>
          <p:cNvPr id="4" name="Content Placeholder 3"/>
          <p:cNvGraphicFramePr>
            <a:graphicFrameLocks noGrp="1"/>
          </p:cNvGraphicFramePr>
          <p:nvPr>
            <p:ph idx="1"/>
          </p:nvPr>
        </p:nvGraphicFramePr>
        <p:xfrm>
          <a:off x="457200" y="1843088"/>
          <a:ext cx="8229600" cy="3232151"/>
        </p:xfrm>
        <a:graphic>
          <a:graphicData uri="http://schemas.openxmlformats.org/drawingml/2006/table">
            <a:tbl>
              <a:tblPr/>
              <a:tblGrid>
                <a:gridCol w="4376738"/>
                <a:gridCol w="3852862"/>
              </a:tblGrid>
              <a:tr h="373063">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ea typeface="Geneva" charset="0"/>
                          <a:cs typeface="Geneva" charset="0"/>
                        </a:rPr>
                        <a:t>Goals</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C6F7C"/>
                    </a:solidFill>
                  </a:tcPr>
                </a:tc>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ea typeface="Geneva" charset="0"/>
                          <a:cs typeface="Geneva" charset="0"/>
                        </a:rPr>
                        <a:t>Tasks</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C6F7C"/>
                    </a:solidFill>
                  </a:tcPr>
                </a:tc>
              </a:tr>
              <a:tr h="1006475">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 typeface="Arial" panose="020B0604020202020204" pitchFamily="34" charset="0"/>
                        <a:buNone/>
                        <a:tabLst/>
                      </a:pPr>
                      <a:r>
                        <a:rPr kumimoji="0" lang="en-US" sz="2000" b="1" i="0" u="none" strike="noStrike" cap="none" normalizeH="0" baseline="0" smtClean="0">
                          <a:ln>
                            <a:noFill/>
                          </a:ln>
                          <a:solidFill>
                            <a:srgbClr val="000000"/>
                          </a:solidFill>
                          <a:effectLst/>
                          <a:latin typeface="Calibri" panose="020F0502020204030204" pitchFamily="34" charset="0"/>
                          <a:ea typeface="Geneva" charset="0"/>
                          <a:cs typeface="Geneva" charset="0"/>
                        </a:rPr>
                        <a:t>Define a set of indicators </a:t>
                      </a: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based on your long-term and short-term goals for SE activities</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c>
                  <a:txBody>
                    <a:bodyPr/>
                    <a:lstStyle>
                      <a:lvl1pPr marL="171450" indent="-17145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171450" marR="0" lvl="0" indent="-17145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Select indicators</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r>
              <a:tr h="1135063">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 typeface="Arial" panose="020B0604020202020204" pitchFamily="34" charset="0"/>
                        <a:buNone/>
                        <a:tabLst/>
                      </a:pPr>
                      <a:r>
                        <a:rPr kumimoji="0" lang="en-US" sz="2000" b="1" i="0" u="none" strike="noStrike" cap="none" normalizeH="0" baseline="0" smtClean="0">
                          <a:ln>
                            <a:noFill/>
                          </a:ln>
                          <a:solidFill>
                            <a:srgbClr val="000000"/>
                          </a:solidFill>
                          <a:effectLst/>
                          <a:latin typeface="Calibri" panose="020F0502020204030204" pitchFamily="34" charset="0"/>
                          <a:ea typeface="Geneva" charset="0"/>
                          <a:cs typeface="Geneva" charset="0"/>
                        </a:rPr>
                        <a:t>Agree on your team’s M&amp;E approach</a:t>
                      </a: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 if it is participatory, identify the stakeholders to be involved</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c>
                  <a:txBody>
                    <a:bodyPr/>
                    <a:lstStyle>
                      <a:lvl1pPr marL="171450" indent="-17145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171450" marR="0" lvl="0" indent="-17145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Establish a SE M&amp;E working group</a:t>
                      </a:r>
                    </a:p>
                    <a:p>
                      <a:pPr marL="171450" marR="0" lvl="0" indent="-17145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Develop an M&amp;E framework</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r>
              <a:tr h="717550">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 typeface="Arial" panose="020B0604020202020204" pitchFamily="34" charset="0"/>
                        <a:buNone/>
                        <a:tabLst/>
                      </a:pPr>
                      <a:r>
                        <a:rPr kumimoji="0" lang="en-US" sz="2000" b="1" i="0" u="none" strike="noStrike" cap="none" normalizeH="0" baseline="0" smtClean="0">
                          <a:ln>
                            <a:noFill/>
                          </a:ln>
                          <a:solidFill>
                            <a:srgbClr val="000000"/>
                          </a:solidFill>
                          <a:effectLst/>
                          <a:latin typeface="Calibri" panose="020F0502020204030204" pitchFamily="34" charset="0"/>
                          <a:ea typeface="Geneva" charset="0"/>
                          <a:cs typeface="Geneva" charset="0"/>
                        </a:rPr>
                        <a:t>Implement the M&amp;E process </a:t>
                      </a: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as agreed by all relevant team members</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c>
                  <a:txBody>
                    <a:bodyPr/>
                    <a:lstStyle>
                      <a:lvl1pPr marL="171450" indent="-17145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171450" marR="0" lvl="0" indent="-17145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Implement  your M&amp;E process</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r>
            </a:tbl>
          </a:graphicData>
        </a:graphic>
      </p:graphicFrame>
      <p:sp>
        <p:nvSpPr>
          <p:cNvPr id="33812" name="TextBox 4"/>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z="4000" smtClean="0">
                <a:ea typeface="ヒラギノ明朝 ProN W3" charset="-128"/>
              </a:rPr>
              <a:t>Step 3: Tools</a:t>
            </a:r>
          </a:p>
        </p:txBody>
      </p:sp>
      <p:pic>
        <p:nvPicPr>
          <p:cNvPr id="70659" name="Picture 3" descr="Tool3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379538"/>
            <a:ext cx="4283075" cy="4995862"/>
          </a:xfrm>
          <a:prstGeom prst="rect">
            <a:avLst/>
          </a:prstGeom>
          <a:noFill/>
          <a:ln>
            <a:noFill/>
          </a:ln>
          <a:effectLst>
            <a:outerShdw blurRad="50800" dist="38100" dir="2700000" algn="tl" rotWithShape="0">
              <a:srgbClr val="7F7F7F">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34820" name="TextBox 3"/>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z="4000" smtClean="0">
                <a:ea typeface="ヒラギノ明朝 ProN W3" charset="-128"/>
              </a:rPr>
              <a:t>Step 3 Highlight: Tables &amp; Graphics</a:t>
            </a:r>
          </a:p>
        </p:txBody>
      </p:sp>
      <p:pic>
        <p:nvPicPr>
          <p:cNvPr id="72707" name="Picture 3" descr="Figue 4.png"/>
          <p:cNvPicPr>
            <a:picLocks noChangeAspect="1"/>
          </p:cNvPicPr>
          <p:nvPr/>
        </p:nvPicPr>
        <p:blipFill>
          <a:blip r:embed="rId3">
            <a:extLst>
              <a:ext uri="{28A0092B-C50C-407E-A947-70E740481C1C}">
                <a14:useLocalDpi xmlns:a14="http://schemas.microsoft.com/office/drawing/2010/main" val="0"/>
              </a:ext>
            </a:extLst>
          </a:blip>
          <a:srcRect t="3694" r="6046" b="4788"/>
          <a:stretch>
            <a:fillRect/>
          </a:stretch>
        </p:blipFill>
        <p:spPr bwMode="auto">
          <a:xfrm>
            <a:off x="977900" y="1430338"/>
            <a:ext cx="7270750" cy="4843462"/>
          </a:xfrm>
          <a:prstGeom prst="rect">
            <a:avLst/>
          </a:prstGeom>
          <a:noFill/>
          <a:ln>
            <a:noFill/>
          </a:ln>
          <a:effectLst>
            <a:outerShdw blurRad="50800" dist="38100" dir="2700000" algn="tl" rotWithShape="0">
              <a:srgbClr val="7F7F7F">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35844" name="TextBox 3"/>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ection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descr="describ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260850"/>
            <a:ext cx="91440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82563"/>
            <a:ext cx="8229600" cy="1143000"/>
          </a:xfrm>
        </p:spPr>
        <p:txBody>
          <a:bodyPr/>
          <a:lstStyle/>
          <a:p>
            <a:pPr eaLnBrk="1" hangingPunct="1"/>
            <a:r>
              <a:rPr lang="en-US" altLang="en-US" sz="4000" smtClean="0">
                <a:ea typeface="ヒラギノ明朝 ProN W3" charset="-128"/>
              </a:rPr>
              <a:t>Step 4: Why you need to describe key features of the research context</a:t>
            </a:r>
          </a:p>
        </p:txBody>
      </p:sp>
      <p:sp>
        <p:nvSpPr>
          <p:cNvPr id="37891" name="Content Placeholder 2"/>
          <p:cNvSpPr>
            <a:spLocks noGrp="1"/>
          </p:cNvSpPr>
          <p:nvPr>
            <p:ph idx="1"/>
          </p:nvPr>
        </p:nvSpPr>
        <p:spPr>
          <a:xfrm>
            <a:off x="457200" y="1417638"/>
            <a:ext cx="8229600" cy="4770437"/>
          </a:xfrm>
        </p:spPr>
        <p:txBody>
          <a:bodyPr/>
          <a:lstStyle/>
          <a:p>
            <a:pPr marL="177800" indent="-177800" eaLnBrk="1" hangingPunct="1"/>
            <a:r>
              <a:rPr lang="en-US" altLang="en-US" sz="2800" dirty="0" smtClean="0"/>
              <a:t>A systematic approach in Step 4 will lead to the following benefits and outcomes. You will be able to:</a:t>
            </a:r>
          </a:p>
          <a:p>
            <a:pPr marL="571500" lvl="1" indent="-228600" eaLnBrk="1" hangingPunct="1"/>
            <a:r>
              <a:rPr lang="en-US" altLang="en-US" sz="2200" dirty="0" smtClean="0"/>
              <a:t>More readily identify all stakeholders whose views and engagement will affect your trial</a:t>
            </a:r>
          </a:p>
          <a:p>
            <a:pPr marL="571500" lvl="1" indent="-228600" eaLnBrk="1" hangingPunct="1"/>
            <a:r>
              <a:rPr lang="en-US" altLang="en-US" sz="2200" dirty="0" smtClean="0"/>
              <a:t>Better understand the relationships that link stakeholders and build such relationships where they are lacking</a:t>
            </a:r>
          </a:p>
          <a:p>
            <a:pPr marL="571500" lvl="1" indent="-228600" eaLnBrk="1" hangingPunct="1"/>
            <a:r>
              <a:rPr lang="en-US" altLang="en-US" sz="2200" dirty="0" smtClean="0"/>
              <a:t>More easily communicate the research concept and explore it with stakeholders</a:t>
            </a:r>
          </a:p>
          <a:p>
            <a:pPr marL="571500" lvl="1" indent="-228600" eaLnBrk="1" hangingPunct="1"/>
            <a:r>
              <a:rPr lang="en-US" altLang="en-US" sz="2200" dirty="0" smtClean="0"/>
              <a:t>Learn how the project’s local context relates to the national and regional context </a:t>
            </a:r>
          </a:p>
          <a:p>
            <a:pPr marL="571500" lvl="1" indent="-228600" eaLnBrk="1" hangingPunct="1"/>
            <a:r>
              <a:rPr lang="en-US" altLang="en-US" sz="2200" dirty="0" smtClean="0"/>
              <a:t>Develop a research project that is well adapted to the broad context </a:t>
            </a:r>
          </a:p>
          <a:p>
            <a:pPr marL="177800" indent="-177800" eaLnBrk="1" hangingPunct="1"/>
            <a:endParaRPr lang="en-US" altLang="en-US" sz="2000" dirty="0" smtClean="0"/>
          </a:p>
        </p:txBody>
      </p:sp>
      <p:sp>
        <p:nvSpPr>
          <p:cNvPr id="37892" name="TextBox 3"/>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sz="4000" smtClean="0">
                <a:ea typeface="ヒラギノ明朝 ProN W3" charset="-128"/>
              </a:rPr>
              <a:t>Step 4: Goals &amp; Tasks</a:t>
            </a:r>
            <a:endParaRPr lang="en-US" altLang="en-US" sz="4000" smtClean="0">
              <a:solidFill>
                <a:srgbClr val="C00000"/>
              </a:solidFill>
              <a:ea typeface="ヒラギノ明朝 ProN W3" charset="-128"/>
            </a:endParaRPr>
          </a:p>
        </p:txBody>
      </p:sp>
      <p:graphicFrame>
        <p:nvGraphicFramePr>
          <p:cNvPr id="4" name="Content Placeholder 3"/>
          <p:cNvGraphicFramePr>
            <a:graphicFrameLocks noGrp="1"/>
          </p:cNvGraphicFramePr>
          <p:nvPr>
            <p:ph idx="1"/>
          </p:nvPr>
        </p:nvGraphicFramePr>
        <p:xfrm>
          <a:off x="457200" y="1417638"/>
          <a:ext cx="8229600" cy="4849851"/>
        </p:xfrm>
        <a:graphic>
          <a:graphicData uri="http://schemas.openxmlformats.org/drawingml/2006/table">
            <a:tbl>
              <a:tblPr/>
              <a:tblGrid>
                <a:gridCol w="4062413"/>
                <a:gridCol w="4167187"/>
              </a:tblGrid>
              <a:tr h="373001">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ea typeface="Geneva" charset="0"/>
                          <a:cs typeface="Geneva" charset="0"/>
                        </a:rPr>
                        <a:t>Goals</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C6F7C"/>
                    </a:solidFill>
                  </a:tcPr>
                </a:tc>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ea typeface="Geneva" charset="0"/>
                          <a:cs typeface="Geneva" charset="0"/>
                        </a:rPr>
                        <a:t>Tasks</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C6F7C"/>
                    </a:solidFill>
                  </a:tcPr>
                </a:tc>
              </a:tr>
              <a:tr h="1188841">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 typeface="Arial" panose="020B0604020202020204" pitchFamily="34" charset="0"/>
                        <a:buNone/>
                        <a:tabLst/>
                      </a:pPr>
                      <a:r>
                        <a:rPr kumimoji="0" lang="en-US" sz="1700" b="0" i="0" u="none" strike="noStrike" cap="none" normalizeH="0" baseline="0" smtClean="0">
                          <a:ln>
                            <a:noFill/>
                          </a:ln>
                          <a:solidFill>
                            <a:srgbClr val="000000"/>
                          </a:solidFill>
                          <a:effectLst/>
                          <a:latin typeface="Calibri" panose="020F0502020204030204" pitchFamily="34" charset="0"/>
                          <a:ea typeface="Geneva" charset="0"/>
                          <a:cs typeface="Geneva" charset="0"/>
                        </a:rPr>
                        <a:t>Partner with stakeholders to </a:t>
                      </a:r>
                      <a:r>
                        <a:rPr kumimoji="0" lang="en-US" sz="1700" b="1" i="0" u="none" strike="noStrike" cap="none" normalizeH="0" baseline="0" smtClean="0">
                          <a:ln>
                            <a:noFill/>
                          </a:ln>
                          <a:solidFill>
                            <a:srgbClr val="000000"/>
                          </a:solidFill>
                          <a:effectLst/>
                          <a:latin typeface="Calibri" panose="020F0502020204030204" pitchFamily="34" charset="0"/>
                          <a:ea typeface="Geneva" charset="0"/>
                          <a:cs typeface="Geneva" charset="0"/>
                        </a:rPr>
                        <a:t>create a multilayered description </a:t>
                      </a:r>
                      <a:r>
                        <a:rPr kumimoji="0" lang="en-US" sz="1700" b="0" i="0" u="none" strike="noStrike" cap="none" normalizeH="0" baseline="0" smtClean="0">
                          <a:ln>
                            <a:noFill/>
                          </a:ln>
                          <a:solidFill>
                            <a:srgbClr val="000000"/>
                          </a:solidFill>
                          <a:effectLst/>
                          <a:latin typeface="Calibri" panose="020F0502020204030204" pitchFamily="34" charset="0"/>
                          <a:ea typeface="Geneva" charset="0"/>
                          <a:cs typeface="Geneva" charset="0"/>
                        </a:rPr>
                        <a:t>of the contexts for the trial</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c>
                  <a:txBody>
                    <a:bodyPr/>
                    <a:lstStyle>
                      <a:lvl1pPr marL="114300" indent="-11430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114300" marR="0" lvl="0" indent="-11430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1700" b="0" i="0" u="none" strike="noStrike" cap="none" normalizeH="0" baseline="0" smtClean="0">
                          <a:ln>
                            <a:noFill/>
                          </a:ln>
                          <a:solidFill>
                            <a:srgbClr val="000000"/>
                          </a:solidFill>
                          <a:effectLst/>
                          <a:latin typeface="Calibri" panose="020F0502020204030204" pitchFamily="34" charset="0"/>
                          <a:ea typeface="Geneva" charset="0"/>
                          <a:cs typeface="Geneva" charset="0"/>
                        </a:rPr>
                        <a:t>Describe the local context for the trial</a:t>
                      </a:r>
                    </a:p>
                    <a:p>
                      <a:pPr marL="114300" marR="0" lvl="0" indent="-11430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1700" b="0" i="0" u="none" strike="noStrike" cap="none" normalizeH="0" baseline="0" smtClean="0">
                          <a:ln>
                            <a:noFill/>
                          </a:ln>
                          <a:solidFill>
                            <a:srgbClr val="000000"/>
                          </a:solidFill>
                          <a:effectLst/>
                          <a:latin typeface="Calibri" panose="020F0502020204030204" pitchFamily="34" charset="0"/>
                          <a:ea typeface="Geneva" charset="0"/>
                          <a:cs typeface="Geneva" charset="0"/>
                        </a:rPr>
                        <a:t>Describe the broad context in which the trial will take place</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r>
              <a:tr h="1315820">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 typeface="Arial" panose="020B0604020202020204" pitchFamily="34" charset="0"/>
                        <a:buNone/>
                        <a:tabLst/>
                      </a:pPr>
                      <a:r>
                        <a:rPr kumimoji="0" lang="en-US" sz="1700" b="1" i="0" u="none" strike="noStrike" cap="none" normalizeH="0" baseline="0" smtClean="0">
                          <a:ln>
                            <a:noFill/>
                          </a:ln>
                          <a:solidFill>
                            <a:srgbClr val="000000"/>
                          </a:solidFill>
                          <a:effectLst/>
                          <a:latin typeface="Calibri" panose="020F0502020204030204" pitchFamily="34" charset="0"/>
                          <a:ea typeface="Geneva" charset="0"/>
                          <a:cs typeface="Geneva" charset="0"/>
                        </a:rPr>
                        <a:t>Identify questions, current issues and historical precedents </a:t>
                      </a:r>
                      <a:r>
                        <a:rPr kumimoji="0" lang="en-US" sz="1700" b="0" i="0" u="none" strike="noStrike" cap="none" normalizeH="0" baseline="0" smtClean="0">
                          <a:ln>
                            <a:noFill/>
                          </a:ln>
                          <a:solidFill>
                            <a:srgbClr val="000000"/>
                          </a:solidFill>
                          <a:effectLst/>
                          <a:latin typeface="Calibri" panose="020F0502020204030204" pitchFamily="34" charset="0"/>
                          <a:ea typeface="Geneva" charset="0"/>
                          <a:cs typeface="Geneva" charset="0"/>
                        </a:rPr>
                        <a:t>that may affect how your trial is perceived at the local level—as well as strategies for how to address them</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c>
                  <a:txBody>
                    <a:bodyPr/>
                    <a:lstStyle>
                      <a:lvl1pPr marL="114300" indent="-11430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114300" marR="0" lvl="0" indent="-11430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1700" b="0" i="0" u="none" strike="noStrike" cap="none" normalizeH="0" baseline="0" smtClean="0">
                          <a:ln>
                            <a:noFill/>
                          </a:ln>
                          <a:solidFill>
                            <a:srgbClr val="000000"/>
                          </a:solidFill>
                          <a:effectLst/>
                          <a:latin typeface="Calibri" panose="020F0502020204030204" pitchFamily="34" charset="0"/>
                          <a:ea typeface="Geneva" charset="0"/>
                          <a:cs typeface="Geneva" charset="0"/>
                        </a:rPr>
                        <a:t>Get to know the national and regional stakeholders</a:t>
                      </a:r>
                    </a:p>
                    <a:p>
                      <a:pPr marL="114300" marR="0" lvl="0" indent="-11430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1700" b="0" i="0" u="none" strike="noStrike" cap="none" normalizeH="0" baseline="0" smtClean="0">
                          <a:ln>
                            <a:noFill/>
                          </a:ln>
                          <a:solidFill>
                            <a:srgbClr val="000000"/>
                          </a:solidFill>
                          <a:effectLst/>
                          <a:latin typeface="Calibri" panose="020F0502020204030204" pitchFamily="34" charset="0"/>
                          <a:ea typeface="Geneva" charset="0"/>
                          <a:cs typeface="Geneva" charset="0"/>
                        </a:rPr>
                        <a:t>Develop a system for ongoing engagement with national and int’l stakeholders</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r>
              <a:tr h="717431">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 typeface="Arial" panose="020B0604020202020204" pitchFamily="34" charset="0"/>
                        <a:buNone/>
                        <a:tabLst/>
                      </a:pPr>
                      <a:r>
                        <a:rPr kumimoji="0" lang="en-US" sz="1700" b="1" i="0" u="none" strike="noStrike" cap="none" normalizeH="0" baseline="0" smtClean="0">
                          <a:ln>
                            <a:noFill/>
                          </a:ln>
                          <a:solidFill>
                            <a:srgbClr val="000000"/>
                          </a:solidFill>
                          <a:effectLst/>
                          <a:latin typeface="Calibri" panose="020F0502020204030204" pitchFamily="34" charset="0"/>
                          <a:ea typeface="Geneva" charset="0"/>
                          <a:cs typeface="Geneva" charset="0"/>
                        </a:rPr>
                        <a:t>Incorporate national, regional and int’l issues </a:t>
                      </a:r>
                      <a:r>
                        <a:rPr kumimoji="0" lang="en-US" sz="1700" b="0" i="0" u="none" strike="noStrike" cap="none" normalizeH="0" baseline="0" smtClean="0">
                          <a:ln>
                            <a:noFill/>
                          </a:ln>
                          <a:solidFill>
                            <a:srgbClr val="000000"/>
                          </a:solidFill>
                          <a:effectLst/>
                          <a:latin typeface="Calibri" panose="020F0502020204030204" pitchFamily="34" charset="0"/>
                          <a:ea typeface="Geneva" charset="0"/>
                          <a:cs typeface="Geneva" charset="0"/>
                        </a:rPr>
                        <a:t>into plans for the trial’s conduct</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c>
                  <a:txBody>
                    <a:bodyPr/>
                    <a:lstStyle>
                      <a:lvl1pPr marL="114300" indent="-11430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114300" marR="0" lvl="0" indent="-11430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1700" b="0" i="0" u="none" strike="noStrike" cap="none" normalizeH="0" baseline="0" smtClean="0">
                          <a:ln>
                            <a:noFill/>
                          </a:ln>
                          <a:solidFill>
                            <a:srgbClr val="000000"/>
                          </a:solidFill>
                          <a:effectLst/>
                          <a:latin typeface="Calibri" panose="020F0502020204030204" pitchFamily="34" charset="0"/>
                          <a:ea typeface="Geneva" charset="0"/>
                          <a:cs typeface="Geneva" charset="0"/>
                        </a:rPr>
                        <a:t>Identify global issues and engage int’l audiences and allies</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r>
              <a:tr h="1254720">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 typeface="Arial" panose="020B0604020202020204" pitchFamily="34" charset="0"/>
                        <a:buNone/>
                        <a:tabLst/>
                      </a:pPr>
                      <a:r>
                        <a:rPr kumimoji="0" lang="en-US" sz="1700" b="1" i="0" u="none" strike="noStrike" cap="none" normalizeH="0" baseline="0" smtClean="0">
                          <a:ln>
                            <a:noFill/>
                          </a:ln>
                          <a:solidFill>
                            <a:srgbClr val="000000"/>
                          </a:solidFill>
                          <a:effectLst/>
                          <a:latin typeface="Calibri" panose="020F0502020204030204" pitchFamily="34" charset="0"/>
                          <a:ea typeface="Geneva" charset="0"/>
                          <a:cs typeface="Geneva" charset="0"/>
                        </a:rPr>
                        <a:t>Develop an appreciation for the complexity of the research process and the importance of relationships</a:t>
                      </a:r>
                      <a:r>
                        <a:rPr kumimoji="0" lang="en-US" sz="1700" b="0" i="0" u="none" strike="noStrike" cap="none" normalizeH="0" baseline="0" smtClean="0">
                          <a:ln>
                            <a:noFill/>
                          </a:ln>
                          <a:solidFill>
                            <a:srgbClr val="000000"/>
                          </a:solidFill>
                          <a:effectLst/>
                          <a:latin typeface="Calibri" panose="020F0502020204030204" pitchFamily="34" charset="0"/>
                          <a:ea typeface="Geneva" charset="0"/>
                          <a:cs typeface="Geneva" charset="0"/>
                        </a:rPr>
                        <a:t>…</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c>
                  <a:txBody>
                    <a:bodyPr/>
                    <a:lstStyle>
                      <a:lvl1pPr marL="114300" indent="-11430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114300" marR="0" lvl="0" indent="-11430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1700" b="0" i="0" u="none" strike="noStrike" cap="none" normalizeH="0" baseline="0" smtClean="0">
                          <a:ln>
                            <a:noFill/>
                          </a:ln>
                          <a:solidFill>
                            <a:srgbClr val="000000"/>
                          </a:solidFill>
                          <a:effectLst/>
                          <a:latin typeface="Calibri" panose="020F0502020204030204" pitchFamily="34" charset="0"/>
                          <a:ea typeface="Geneva" charset="0"/>
                          <a:cs typeface="Geneva" charset="0"/>
                        </a:rPr>
                        <a:t>Review the implications of your information-gathering and relationship-building activities</a:t>
                      </a:r>
                    </a:p>
                    <a:p>
                      <a:pPr marL="114300" marR="0" lvl="0" indent="-114300" algn="l" defTabSz="457200" rtl="0" eaLnBrk="1" fontAlgn="base" latinLnBrk="0" hangingPunct="1">
                        <a:lnSpc>
                          <a:spcPct val="100000"/>
                        </a:lnSpc>
                        <a:spcBef>
                          <a:spcPts val="1000"/>
                        </a:spcBef>
                        <a:spcAft>
                          <a:spcPct val="0"/>
                        </a:spcAft>
                        <a:buClrTx/>
                        <a:buSzTx/>
                        <a:buFont typeface="Arial" panose="020B0604020202020204" pitchFamily="34" charset="0"/>
                        <a:buNone/>
                        <a:tabLst/>
                      </a:pPr>
                      <a:endParaRPr kumimoji="0" lang="en-US" sz="1700" b="0" i="0" u="none" strike="noStrike" cap="none" normalizeH="0" baseline="0" smtClean="0">
                        <a:ln>
                          <a:noFill/>
                        </a:ln>
                        <a:solidFill>
                          <a:srgbClr val="000000"/>
                        </a:solidFill>
                        <a:effectLst/>
                        <a:latin typeface="Calibri" panose="020F0502020204030204" pitchFamily="34" charset="0"/>
                        <a:ea typeface="Geneva" charset="0"/>
                        <a:cs typeface="Geneva"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r>
            </a:tbl>
          </a:graphicData>
        </a:graphic>
      </p:graphicFrame>
      <p:sp>
        <p:nvSpPr>
          <p:cNvPr id="38935" name="TextBox 4"/>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sz="4000" smtClean="0">
                <a:ea typeface="ヒラギノ明朝 ProN W3" charset="-128"/>
              </a:rPr>
              <a:t>Step 4 Highlight: Tips</a:t>
            </a:r>
          </a:p>
        </p:txBody>
      </p:sp>
      <p:pic>
        <p:nvPicPr>
          <p:cNvPr id="4" name="Picture 3" descr="tip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3313" y="1658938"/>
            <a:ext cx="4002087" cy="4186237"/>
          </a:xfrm>
          <a:prstGeom prst="rect">
            <a:avLst/>
          </a:prstGeom>
          <a:noFill/>
          <a:ln>
            <a:noFill/>
          </a:ln>
          <a:effectLst>
            <a:outerShdw blurRad="50800" dist="38100" dir="2700000" algn="tl" rotWithShape="0">
              <a:srgbClr val="7F7F7F">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4"/>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ection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descr="stakeholder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260850"/>
            <a:ext cx="91440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z="4000" smtClean="0">
                <a:ea typeface="ヒラギノ明朝 ProN W3" charset="-128"/>
              </a:rPr>
              <a:t>Structure of this Presentation</a:t>
            </a:r>
          </a:p>
        </p:txBody>
      </p:sp>
      <p:sp>
        <p:nvSpPr>
          <p:cNvPr id="15363" name="Content Placeholder 2"/>
          <p:cNvSpPr>
            <a:spLocks noGrp="1"/>
          </p:cNvSpPr>
          <p:nvPr>
            <p:ph idx="1"/>
          </p:nvPr>
        </p:nvSpPr>
        <p:spPr>
          <a:xfrm>
            <a:off x="457200" y="1600200"/>
            <a:ext cx="8229600" cy="4818063"/>
          </a:xfrm>
        </p:spPr>
        <p:txBody>
          <a:bodyPr/>
          <a:lstStyle/>
          <a:p>
            <a:pPr eaLnBrk="1" hangingPunct="1">
              <a:lnSpc>
                <a:spcPct val="90000"/>
              </a:lnSpc>
            </a:pPr>
            <a:r>
              <a:rPr lang="en-US" altLang="en-US" sz="2800" smtClean="0">
                <a:solidFill>
                  <a:srgbClr val="000000"/>
                </a:solidFill>
              </a:rPr>
              <a:t>Toolkit objectives</a:t>
            </a:r>
          </a:p>
          <a:p>
            <a:pPr eaLnBrk="1" hangingPunct="1">
              <a:lnSpc>
                <a:spcPct val="90000"/>
              </a:lnSpc>
            </a:pPr>
            <a:r>
              <a:rPr lang="en-US" altLang="en-US" sz="2800" smtClean="0">
                <a:solidFill>
                  <a:srgbClr val="000000"/>
                </a:solidFill>
              </a:rPr>
              <a:t>Who is a stakeholder?</a:t>
            </a:r>
          </a:p>
          <a:p>
            <a:pPr eaLnBrk="1" hangingPunct="1">
              <a:lnSpc>
                <a:spcPct val="90000"/>
              </a:lnSpc>
            </a:pPr>
            <a:r>
              <a:rPr lang="en-US" altLang="en-US" sz="2800" smtClean="0">
                <a:solidFill>
                  <a:srgbClr val="000000"/>
                </a:solidFill>
              </a:rPr>
              <a:t>The ongoing process of stakeholder engagement</a:t>
            </a:r>
          </a:p>
          <a:p>
            <a:pPr eaLnBrk="1" hangingPunct="1">
              <a:lnSpc>
                <a:spcPct val="90000"/>
              </a:lnSpc>
            </a:pPr>
            <a:r>
              <a:rPr lang="en-US" altLang="en-US" sz="2800" smtClean="0">
                <a:solidFill>
                  <a:srgbClr val="000000"/>
                </a:solidFill>
              </a:rPr>
              <a:t>Adapting the Toolkit to your needs</a:t>
            </a:r>
          </a:p>
          <a:p>
            <a:pPr eaLnBrk="1" hangingPunct="1">
              <a:lnSpc>
                <a:spcPct val="90000"/>
              </a:lnSpc>
            </a:pPr>
            <a:r>
              <a:rPr lang="en-US" altLang="en-US" sz="2800" smtClean="0">
                <a:solidFill>
                  <a:srgbClr val="000000"/>
                </a:solidFill>
              </a:rPr>
              <a:t>How the Toolkit is organized (7 steps)</a:t>
            </a:r>
          </a:p>
          <a:p>
            <a:pPr eaLnBrk="1" hangingPunct="1">
              <a:lnSpc>
                <a:spcPct val="90000"/>
              </a:lnSpc>
            </a:pPr>
            <a:r>
              <a:rPr lang="en-US" altLang="en-US" sz="2800" smtClean="0">
                <a:solidFill>
                  <a:srgbClr val="000000"/>
                </a:solidFill>
              </a:rPr>
              <a:t>For each step from the Toolkit:</a:t>
            </a:r>
          </a:p>
          <a:p>
            <a:pPr lvl="1" eaLnBrk="1" hangingPunct="1">
              <a:lnSpc>
                <a:spcPct val="90000"/>
              </a:lnSpc>
            </a:pPr>
            <a:r>
              <a:rPr lang="en-US" altLang="en-US" sz="2400" smtClean="0">
                <a:solidFill>
                  <a:srgbClr val="000000"/>
                </a:solidFill>
              </a:rPr>
              <a:t>Examine why it is important</a:t>
            </a:r>
          </a:p>
          <a:p>
            <a:pPr lvl="1" eaLnBrk="1" hangingPunct="1">
              <a:lnSpc>
                <a:spcPct val="90000"/>
              </a:lnSpc>
            </a:pPr>
            <a:r>
              <a:rPr lang="en-US" altLang="en-US" sz="2400" smtClean="0">
                <a:solidFill>
                  <a:srgbClr val="000000"/>
                </a:solidFill>
              </a:rPr>
              <a:t>Review goals and tasks</a:t>
            </a:r>
          </a:p>
          <a:p>
            <a:pPr lvl="1" eaLnBrk="1" hangingPunct="1">
              <a:lnSpc>
                <a:spcPct val="90000"/>
              </a:lnSpc>
            </a:pPr>
            <a:r>
              <a:rPr lang="en-US" altLang="en-US" sz="2400" smtClean="0">
                <a:solidFill>
                  <a:srgbClr val="000000"/>
                </a:solidFill>
              </a:rPr>
              <a:t>Consider some of the tools</a:t>
            </a:r>
          </a:p>
          <a:p>
            <a:pPr lvl="1" eaLnBrk="1" hangingPunct="1">
              <a:lnSpc>
                <a:spcPct val="90000"/>
              </a:lnSpc>
            </a:pPr>
            <a:r>
              <a:rPr lang="en-US" altLang="en-US" sz="2400" smtClean="0">
                <a:solidFill>
                  <a:srgbClr val="000000"/>
                </a:solidFill>
              </a:rPr>
              <a:t>Highlight a unique element</a:t>
            </a:r>
          </a:p>
          <a:p>
            <a:pPr eaLnBrk="1" hangingPunct="1">
              <a:lnSpc>
                <a:spcPct val="90000"/>
              </a:lnSpc>
            </a:pPr>
            <a:endParaRPr lang="en-GB" altLang="en-US" sz="2800" smtClean="0">
              <a:solidFill>
                <a:srgbClr val="000000"/>
              </a:solidFill>
            </a:endParaRPr>
          </a:p>
        </p:txBody>
      </p:sp>
      <p:sp>
        <p:nvSpPr>
          <p:cNvPr id="15364" name="TextBox 3"/>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182563"/>
            <a:ext cx="8229600" cy="1143000"/>
          </a:xfrm>
        </p:spPr>
        <p:txBody>
          <a:bodyPr/>
          <a:lstStyle/>
          <a:p>
            <a:pPr eaLnBrk="1" hangingPunct="1"/>
            <a:r>
              <a:rPr lang="en-US" altLang="en-US" sz="4000" smtClean="0">
                <a:ea typeface="ヒラギノ明朝 ProN W3" charset="-128"/>
              </a:rPr>
              <a:t>Step 5: Why you need to identify and describe stakeholders</a:t>
            </a:r>
          </a:p>
        </p:txBody>
      </p:sp>
      <p:sp>
        <p:nvSpPr>
          <p:cNvPr id="41987" name="Content Placeholder 2"/>
          <p:cNvSpPr>
            <a:spLocks noGrp="1"/>
          </p:cNvSpPr>
          <p:nvPr>
            <p:ph idx="1"/>
          </p:nvPr>
        </p:nvSpPr>
        <p:spPr>
          <a:xfrm>
            <a:off x="457200" y="1427163"/>
            <a:ext cx="8229600" cy="4389437"/>
          </a:xfrm>
        </p:spPr>
        <p:txBody>
          <a:bodyPr/>
          <a:lstStyle/>
          <a:p>
            <a:pPr marL="171450" indent="-171450" eaLnBrk="1" hangingPunct="1"/>
            <a:r>
              <a:rPr lang="en-US" altLang="en-US" sz="2800" smtClean="0"/>
              <a:t>A systematic approach in Step 5 will make it much easier for your team to: </a:t>
            </a:r>
            <a:endParaRPr lang="en-US" altLang="en-US" sz="2000" smtClean="0"/>
          </a:p>
          <a:p>
            <a:pPr marL="571500" lvl="1" indent="-228600" eaLnBrk="1" hangingPunct="1"/>
            <a:r>
              <a:rPr lang="en-US" altLang="en-US" sz="2200" smtClean="0"/>
              <a:t>Identify the organizations/individuals who are relevant </a:t>
            </a:r>
            <a:br>
              <a:rPr lang="en-US" altLang="en-US" sz="2200" smtClean="0"/>
            </a:br>
            <a:r>
              <a:rPr lang="en-US" altLang="en-US" sz="2200" smtClean="0"/>
              <a:t>to your project</a:t>
            </a:r>
          </a:p>
          <a:p>
            <a:pPr marL="571500" lvl="1" indent="-228600" eaLnBrk="1" hangingPunct="1"/>
            <a:r>
              <a:rPr lang="en-US" altLang="en-US" sz="2200" smtClean="0"/>
              <a:t>Decide who to contact and how</a:t>
            </a:r>
          </a:p>
          <a:p>
            <a:pPr marL="571500" lvl="1" indent="-228600" eaLnBrk="1" hangingPunct="1"/>
            <a:r>
              <a:rPr lang="en-US" altLang="en-US" sz="2200" smtClean="0"/>
              <a:t>Create a database for this project and for future research</a:t>
            </a:r>
          </a:p>
          <a:p>
            <a:pPr marL="571500" lvl="1" indent="-228600" eaLnBrk="1" hangingPunct="1"/>
            <a:r>
              <a:rPr lang="en-US" altLang="en-US" sz="2200" smtClean="0"/>
              <a:t>Obtain suggestions for other stakeholders whose involvement may be critical to the success of your research</a:t>
            </a:r>
          </a:p>
          <a:p>
            <a:pPr marL="571500" lvl="1" indent="-228600" eaLnBrk="1" hangingPunct="1"/>
            <a:r>
              <a:rPr lang="en-US" altLang="en-US" sz="2200" smtClean="0"/>
              <a:t>Ensure your research is meaningful and transparent to the community in which it is taking place</a:t>
            </a:r>
          </a:p>
        </p:txBody>
      </p:sp>
      <p:sp>
        <p:nvSpPr>
          <p:cNvPr id="41988" name="TextBox 3"/>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z="4000" smtClean="0">
                <a:ea typeface="ヒラギノ明朝 ProN W3" charset="-128"/>
              </a:rPr>
              <a:t>Step 5: Goals &amp; Tasks</a:t>
            </a:r>
          </a:p>
        </p:txBody>
      </p:sp>
      <p:graphicFrame>
        <p:nvGraphicFramePr>
          <p:cNvPr id="4" name="Content Placeholder 3"/>
          <p:cNvGraphicFramePr>
            <a:graphicFrameLocks noGrp="1"/>
          </p:cNvGraphicFramePr>
          <p:nvPr>
            <p:ph idx="1"/>
          </p:nvPr>
        </p:nvGraphicFramePr>
        <p:xfrm>
          <a:off x="457200" y="1390650"/>
          <a:ext cx="8229600" cy="4729166"/>
        </p:xfrm>
        <a:graphic>
          <a:graphicData uri="http://schemas.openxmlformats.org/drawingml/2006/table">
            <a:tbl>
              <a:tblPr/>
              <a:tblGrid>
                <a:gridCol w="3816350"/>
                <a:gridCol w="4413250"/>
              </a:tblGrid>
              <a:tr h="365751">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ea typeface="Geneva" charset="0"/>
                          <a:cs typeface="Geneva" charset="0"/>
                        </a:rPr>
                        <a:t>Goals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C6F7C"/>
                    </a:solidFill>
                  </a:tcPr>
                </a:tc>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ea typeface="Geneva" charset="0"/>
                          <a:cs typeface="Geneva" charset="0"/>
                        </a:rPr>
                        <a:t>Tasks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C6F7C"/>
                    </a:solidFill>
                  </a:tcPr>
                </a:tc>
              </a:tr>
              <a:tr h="1107916">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 typeface="Arial" panose="020B0604020202020204" pitchFamily="34" charset="0"/>
                        <a:buNone/>
                        <a:tabLst/>
                      </a:pPr>
                      <a:r>
                        <a:rPr kumimoji="0" lang="en-US" sz="2000" b="1" i="0" u="none" strike="noStrike" cap="none" normalizeH="0" baseline="0" smtClean="0">
                          <a:ln>
                            <a:noFill/>
                          </a:ln>
                          <a:solidFill>
                            <a:srgbClr val="000000"/>
                          </a:solidFill>
                          <a:effectLst/>
                          <a:latin typeface="Calibri" panose="020F0502020204030204" pitchFamily="34" charset="0"/>
                          <a:ea typeface="Geneva" charset="0"/>
                          <a:cs typeface="Geneva" charset="0"/>
                        </a:rPr>
                        <a:t>Compile a thorough list of key </a:t>
                      </a: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local, regional, national and global </a:t>
                      </a:r>
                      <a:r>
                        <a:rPr kumimoji="0" lang="en-US" sz="2000" b="1" i="0" u="none" strike="noStrike" cap="none" normalizeH="0" baseline="0" smtClean="0">
                          <a:ln>
                            <a:noFill/>
                          </a:ln>
                          <a:solidFill>
                            <a:srgbClr val="000000"/>
                          </a:solidFill>
                          <a:effectLst/>
                          <a:latin typeface="Calibri" panose="020F0502020204030204" pitchFamily="34" charset="0"/>
                          <a:ea typeface="Geneva" charset="0"/>
                          <a:cs typeface="Geneva" charset="0"/>
                        </a:rPr>
                        <a:t>stakeholders</a:t>
                      </a:r>
                      <a:endPar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c>
                  <a:txBody>
                    <a:bodyPr/>
                    <a:lstStyle>
                      <a:lvl1pPr marL="228600" indent="-17145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228600" marR="0" lvl="0" indent="-171450" algn="l" defTabSz="457200" rtl="0" eaLnBrk="1" fontAlgn="base" latinLnBrk="0" hangingPunct="1">
                        <a:lnSpc>
                          <a:spcPct val="100000"/>
                        </a:lnSpc>
                        <a:spcBef>
                          <a:spcPts val="4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Host a brainstorming session</a:t>
                      </a:r>
                    </a:p>
                    <a:p>
                      <a:pPr marL="228600" marR="0" lvl="0" indent="-171450" algn="l" defTabSz="457200" rtl="0" eaLnBrk="1" fontAlgn="base" latinLnBrk="0" hangingPunct="1">
                        <a:lnSpc>
                          <a:spcPct val="100000"/>
                        </a:lnSpc>
                        <a:spcBef>
                          <a:spcPts val="4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Refine your list</a:t>
                      </a:r>
                    </a:p>
                    <a:p>
                      <a:pPr marL="228600" marR="0" lvl="0" indent="-171450" algn="l" defTabSz="457200" rtl="0" eaLnBrk="1" fontAlgn="base" latinLnBrk="0" hangingPunct="1">
                        <a:lnSpc>
                          <a:spcPct val="100000"/>
                        </a:lnSpc>
                        <a:spcBef>
                          <a:spcPts val="4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Get referrals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r>
              <a:tr h="752367">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 typeface="Arial" panose="020B0604020202020204" pitchFamily="34" charset="0"/>
                        <a:buNone/>
                        <a:tabLst/>
                      </a:pPr>
                      <a:r>
                        <a:rPr kumimoji="0" lang="en-US" sz="2000" b="1" i="0" u="none" strike="noStrike" cap="none" normalizeH="0" baseline="0" smtClean="0">
                          <a:ln>
                            <a:noFill/>
                          </a:ln>
                          <a:solidFill>
                            <a:srgbClr val="000000"/>
                          </a:solidFill>
                          <a:effectLst/>
                          <a:latin typeface="Calibri" panose="020F0502020204030204" pitchFamily="34" charset="0"/>
                          <a:ea typeface="Geneva" charset="0"/>
                          <a:cs typeface="Geneva" charset="0"/>
                        </a:rPr>
                        <a:t>Collect relevant data </a:t>
                      </a: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about individuals/organizations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c>
                  <a:txBody>
                    <a:bodyPr/>
                    <a:lstStyle>
                      <a:lvl1pPr marL="228600" indent="-17145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228600" marR="0" lvl="0" indent="-171450" algn="l" defTabSz="457200" rtl="0" eaLnBrk="1" fontAlgn="base" latinLnBrk="0" hangingPunct="1">
                        <a:lnSpc>
                          <a:spcPct val="100000"/>
                        </a:lnSpc>
                        <a:spcBef>
                          <a:spcPts val="4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Conduct interviews and record notes</a:t>
                      </a:r>
                    </a:p>
                    <a:p>
                      <a:pPr marL="228600" marR="0" lvl="0" indent="-171450" algn="l" defTabSz="457200" rtl="0" eaLnBrk="1" fontAlgn="base" latinLnBrk="0" hangingPunct="1">
                        <a:lnSpc>
                          <a:spcPct val="100000"/>
                        </a:lnSpc>
                        <a:spcBef>
                          <a:spcPts val="4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Develop stakeholder descriptions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r>
              <a:tr h="519039">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Tx/>
                        <a:buNone/>
                        <a:tabLst/>
                      </a:pPr>
                      <a:r>
                        <a:rPr kumimoji="0" lang="en-US" sz="2000" b="1" i="0" u="none" strike="noStrike" cap="none" normalizeH="0" baseline="0" smtClean="0">
                          <a:ln>
                            <a:noFill/>
                          </a:ln>
                          <a:solidFill>
                            <a:srgbClr val="000000"/>
                          </a:solidFill>
                          <a:effectLst/>
                          <a:latin typeface="Calibri" panose="020F0502020204030204" pitchFamily="34" charset="0"/>
                          <a:ea typeface="Geneva" charset="0"/>
                          <a:cs typeface="Geneva" charset="0"/>
                        </a:rPr>
                        <a:t>Create an organization system</a:t>
                      </a:r>
                      <a:endPar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c>
                  <a:txBody>
                    <a:bodyPr/>
                    <a:lstStyle>
                      <a:lvl1pPr marL="228600" indent="-17145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228600" marR="0" lvl="0" indent="-171450" algn="l" defTabSz="457200" rtl="0" eaLnBrk="1" fontAlgn="base" latinLnBrk="0" hangingPunct="1">
                        <a:lnSpc>
                          <a:spcPct val="100000"/>
                        </a:lnSpc>
                        <a:spcBef>
                          <a:spcPts val="4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Classify stakeholders according to type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r>
              <a:tr h="530149">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 typeface="Arial" panose="020B0604020202020204" pitchFamily="34" charset="0"/>
                        <a:buNone/>
                        <a:tabLst/>
                      </a:pPr>
                      <a:r>
                        <a:rPr kumimoji="0" lang="en-US" sz="2000" b="1" i="0" u="none" strike="noStrike" cap="none" normalizeH="0" baseline="0" smtClean="0">
                          <a:ln>
                            <a:noFill/>
                          </a:ln>
                          <a:solidFill>
                            <a:srgbClr val="000000"/>
                          </a:solidFill>
                          <a:effectLst/>
                          <a:latin typeface="Calibri" panose="020F0502020204030204" pitchFamily="34" charset="0"/>
                          <a:ea typeface="Geneva" charset="0"/>
                          <a:cs typeface="Geneva" charset="0"/>
                        </a:rPr>
                        <a:t>Contact stakeholders</a:t>
                      </a:r>
                      <a:endPar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c>
                  <a:txBody>
                    <a:bodyPr/>
                    <a:lstStyle>
                      <a:lvl1pPr marL="228600" indent="-17145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228600" marR="0" lvl="0" indent="-171450" algn="l" defTabSz="457200" rtl="0" eaLnBrk="1" fontAlgn="base" latinLnBrk="0" hangingPunct="1">
                        <a:lnSpc>
                          <a:spcPct val="100000"/>
                        </a:lnSpc>
                        <a:spcBef>
                          <a:spcPts val="4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Approach individuals/organizations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r>
              <a:tr h="701574">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 typeface="Arial" panose="020B0604020202020204" pitchFamily="34" charset="0"/>
                        <a:buNone/>
                        <a:tabLst/>
                      </a:pPr>
                      <a:r>
                        <a:rPr kumimoji="0" lang="en-US" sz="2000" b="1" i="0" u="none" strike="noStrike" cap="none" normalizeH="0" baseline="0" smtClean="0">
                          <a:ln>
                            <a:noFill/>
                          </a:ln>
                          <a:solidFill>
                            <a:srgbClr val="000000"/>
                          </a:solidFill>
                          <a:effectLst/>
                          <a:latin typeface="Calibri" panose="020F0502020204030204" pitchFamily="34" charset="0"/>
                          <a:ea typeface="Geneva" charset="0"/>
                          <a:cs typeface="Geneva" charset="0"/>
                        </a:rPr>
                        <a:t>Secure</a:t>
                      </a: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 the </a:t>
                      </a:r>
                      <a:r>
                        <a:rPr kumimoji="0" lang="en-US" sz="2000" b="1" i="0" u="none" strike="noStrike" cap="none" normalizeH="0" baseline="0" smtClean="0">
                          <a:ln>
                            <a:noFill/>
                          </a:ln>
                          <a:solidFill>
                            <a:srgbClr val="000000"/>
                          </a:solidFill>
                          <a:effectLst/>
                          <a:latin typeface="Calibri" panose="020F0502020204030204" pitchFamily="34" charset="0"/>
                          <a:ea typeface="Geneva" charset="0"/>
                          <a:cs typeface="Geneva" charset="0"/>
                        </a:rPr>
                        <a:t>active involvement </a:t>
                      </a: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of a core group of stakeholders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F2"/>
                    </a:solidFill>
                  </a:tcPr>
                </a:tc>
                <a:tc>
                  <a:txBody>
                    <a:bodyPr/>
                    <a:lstStyle>
                      <a:lvl1pPr marL="228600" indent="-17145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228600" marR="0" lvl="0" indent="-171450" algn="l" defTabSz="457200" rtl="0" eaLnBrk="1" fontAlgn="base" latinLnBrk="0" hangingPunct="1">
                        <a:lnSpc>
                          <a:spcPct val="100000"/>
                        </a:lnSpc>
                        <a:spcBef>
                          <a:spcPts val="4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Secure active involvement </a:t>
                      </a:r>
                      <a:b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b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from partners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F2"/>
                    </a:solidFill>
                  </a:tcPr>
                </a:tc>
              </a:tr>
              <a:tr h="752367">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Tx/>
                        <a:buNone/>
                        <a:tabLst/>
                      </a:pPr>
                      <a:r>
                        <a:rPr kumimoji="0" lang="en-US" sz="2000" b="1" i="0" u="none" strike="noStrike" cap="none" normalizeH="0" baseline="0" smtClean="0">
                          <a:ln>
                            <a:noFill/>
                          </a:ln>
                          <a:solidFill>
                            <a:srgbClr val="000000"/>
                          </a:solidFill>
                          <a:effectLst/>
                          <a:latin typeface="Calibri" panose="020F0502020204030204" pitchFamily="34" charset="0"/>
                          <a:ea typeface="Geneva" charset="0"/>
                          <a:cs typeface="Geneva" charset="0"/>
                        </a:rPr>
                        <a:t>Maintain a stakeholder database</a:t>
                      </a: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 and update the profiles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c>
                  <a:txBody>
                    <a:bodyPr/>
                    <a:lstStyle>
                      <a:lvl1pPr marL="228600" indent="-17145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228600" marR="0" lvl="0" indent="-171450" algn="l" defTabSz="457200" rtl="0" eaLnBrk="1" fontAlgn="base" latinLnBrk="0" hangingPunct="1">
                        <a:lnSpc>
                          <a:spcPct val="100000"/>
                        </a:lnSpc>
                        <a:spcBef>
                          <a:spcPts val="4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Create an electronic database.</a:t>
                      </a:r>
                    </a:p>
                    <a:p>
                      <a:pPr marL="228600" marR="0" lvl="0" indent="-171450" algn="l" defTabSz="457200" rtl="0" eaLnBrk="1" fontAlgn="base" latinLnBrk="0" hangingPunct="1">
                        <a:lnSpc>
                          <a:spcPct val="100000"/>
                        </a:lnSpc>
                        <a:spcBef>
                          <a:spcPts val="4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Update database regularly</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r>
            </a:tbl>
          </a:graphicData>
        </a:graphic>
      </p:graphicFrame>
      <p:sp>
        <p:nvSpPr>
          <p:cNvPr id="43037" name="TextBox 4"/>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z="4000" smtClean="0">
                <a:ea typeface="ヒラギノ明朝 ProN W3" charset="-128"/>
              </a:rPr>
              <a:t>Step 5: Tools</a:t>
            </a:r>
          </a:p>
        </p:txBody>
      </p:sp>
      <p:pic>
        <p:nvPicPr>
          <p:cNvPr id="4" name="Picture 3" descr="tool5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6025" y="1417638"/>
            <a:ext cx="3709988" cy="4929187"/>
          </a:xfrm>
          <a:prstGeom prst="rect">
            <a:avLst/>
          </a:prstGeom>
          <a:noFill/>
          <a:ln>
            <a:noFill/>
          </a:ln>
          <a:effectLst>
            <a:outerShdw blurRad="50800" dist="38100" dir="2700000" algn="tl" rotWithShape="0">
              <a:srgbClr val="7F7F7F">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4"/>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CA" altLang="en-US" sz="4000" smtClean="0">
                <a:ea typeface="ヒラギノ明朝 ProN W3" charset="-128"/>
              </a:rPr>
              <a:t>Step 5 Highlight: Quotes</a:t>
            </a:r>
          </a:p>
        </p:txBody>
      </p:sp>
      <p:pic>
        <p:nvPicPr>
          <p:cNvPr id="45059" name="Picture 4" descr="tool5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24050"/>
            <a:ext cx="8836025"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Box 5"/>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section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descr="enga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260850"/>
            <a:ext cx="91440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0"/>
            <a:ext cx="8229600" cy="1311275"/>
          </a:xfrm>
        </p:spPr>
        <p:txBody>
          <a:bodyPr/>
          <a:lstStyle/>
          <a:p>
            <a:pPr eaLnBrk="1" hangingPunct="1"/>
            <a:r>
              <a:rPr lang="en-US" altLang="en-US" sz="4000" smtClean="0">
                <a:ea typeface="ヒラギノ明朝 ProN W3" charset="-128"/>
              </a:rPr>
              <a:t>Step 6: Why you need engage stakeholders and sustain relationships</a:t>
            </a:r>
          </a:p>
        </p:txBody>
      </p:sp>
      <p:sp>
        <p:nvSpPr>
          <p:cNvPr id="47107" name="Content Placeholder 2"/>
          <p:cNvSpPr>
            <a:spLocks noGrp="1"/>
          </p:cNvSpPr>
          <p:nvPr>
            <p:ph idx="1"/>
          </p:nvPr>
        </p:nvSpPr>
        <p:spPr/>
        <p:txBody>
          <a:bodyPr/>
          <a:lstStyle/>
          <a:p>
            <a:pPr marL="171450" indent="-171450" eaLnBrk="1" hangingPunct="1"/>
            <a:r>
              <a:rPr lang="en-US" altLang="en-US" sz="2800" dirty="0" smtClean="0"/>
              <a:t>A systematic approach in this step will make it much easier for your team to: </a:t>
            </a:r>
          </a:p>
          <a:p>
            <a:pPr marL="571500" lvl="1" indent="-228600" eaLnBrk="1" hangingPunct="1"/>
            <a:r>
              <a:rPr lang="en-US" altLang="en-US" sz="2200" dirty="0" smtClean="0"/>
              <a:t>Ensure that correct and accurate information about your trial is reaching your stakeholders and the community</a:t>
            </a:r>
          </a:p>
          <a:p>
            <a:pPr marL="571500" lvl="1" indent="-228600" eaLnBrk="1" hangingPunct="1"/>
            <a:r>
              <a:rPr lang="en-US" altLang="en-US" sz="2200" dirty="0" smtClean="0"/>
              <a:t>Combat misperceptions and rumors about HIV and research in the community</a:t>
            </a:r>
          </a:p>
          <a:p>
            <a:pPr marL="571500" lvl="1" indent="-228600" eaLnBrk="1" hangingPunct="1"/>
            <a:r>
              <a:rPr lang="en-US" altLang="en-US" sz="2200" dirty="0" smtClean="0"/>
              <a:t>Establish trust, transparency and two-way communication with the host community and other stakeholders</a:t>
            </a:r>
          </a:p>
          <a:p>
            <a:pPr marL="571500" lvl="1" indent="-228600" eaLnBrk="1" hangingPunct="1"/>
            <a:r>
              <a:rPr lang="en-US" altLang="en-US" sz="2200" dirty="0" smtClean="0"/>
              <a:t>Improve your SE approaches and implement better practices</a:t>
            </a:r>
          </a:p>
          <a:p>
            <a:pPr marL="171450" indent="-171450" eaLnBrk="1" hangingPunct="1"/>
            <a:endParaRPr lang="en-US" altLang="en-US" dirty="0" smtClean="0"/>
          </a:p>
        </p:txBody>
      </p:sp>
      <p:sp>
        <p:nvSpPr>
          <p:cNvPr id="47108" name="TextBox 3"/>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sz="4000" smtClean="0">
                <a:ea typeface="ヒラギノ明朝 ProN W3" charset="-128"/>
              </a:rPr>
              <a:t>Step 6: Goals &amp; Tasks</a:t>
            </a:r>
          </a:p>
        </p:txBody>
      </p:sp>
      <p:graphicFrame>
        <p:nvGraphicFramePr>
          <p:cNvPr id="4" name="Content Placeholder 3"/>
          <p:cNvGraphicFramePr>
            <a:graphicFrameLocks noGrp="1"/>
          </p:cNvGraphicFramePr>
          <p:nvPr>
            <p:ph idx="1"/>
          </p:nvPr>
        </p:nvGraphicFramePr>
        <p:xfrm>
          <a:off x="457200" y="2052638"/>
          <a:ext cx="8229600" cy="3765552"/>
        </p:xfrm>
        <a:graphic>
          <a:graphicData uri="http://schemas.openxmlformats.org/drawingml/2006/table">
            <a:tbl>
              <a:tblPr/>
              <a:tblGrid>
                <a:gridCol w="4573588"/>
                <a:gridCol w="3656012"/>
              </a:tblGrid>
              <a:tr h="365748">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ea typeface="Geneva" charset="0"/>
                          <a:cs typeface="Geneva" charset="0"/>
                        </a:rPr>
                        <a:t>Goals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C6F7C"/>
                    </a:solidFill>
                  </a:tcPr>
                </a:tc>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ea typeface="Geneva" charset="0"/>
                          <a:cs typeface="Geneva" charset="0"/>
                        </a:rPr>
                        <a:t>Tasks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C6F7C"/>
                    </a:solidFill>
                  </a:tcPr>
                </a:tc>
              </a:tr>
              <a:tr h="828524">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Tx/>
                        <a:buNone/>
                        <a:tabLst/>
                      </a:pPr>
                      <a:r>
                        <a:rPr kumimoji="0" lang="en-US" sz="2000" b="1" i="0" u="none" strike="noStrike" cap="none" normalizeH="0" baseline="0" smtClean="0">
                          <a:ln>
                            <a:noFill/>
                          </a:ln>
                          <a:solidFill>
                            <a:srgbClr val="000000"/>
                          </a:solidFill>
                          <a:effectLst/>
                          <a:latin typeface="Calibri" panose="020F0502020204030204" pitchFamily="34" charset="0"/>
                          <a:ea typeface="Geneva" charset="0"/>
                          <a:cs typeface="Geneva" charset="0"/>
                        </a:rPr>
                        <a:t>Build lasting partnerships and alliances </a:t>
                      </a: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with a range of stakeholders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c>
                  <a:txBody>
                    <a:bodyPr/>
                    <a:lstStyle>
                      <a:lvl1pPr marL="171450" indent="-17145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171450" marR="0" lvl="0" indent="-17145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Build partnerships and alliances</a:t>
                      </a:r>
                    </a:p>
                    <a:p>
                      <a:pPr marL="171450" marR="0" lvl="0" indent="-17145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Be visible in local communities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r>
              <a:tr h="1133267">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 typeface="Arial" panose="020B0604020202020204" pitchFamily="34" charset="0"/>
                        <a:buNone/>
                        <a:tabLst/>
                      </a:pPr>
                      <a:r>
                        <a:rPr kumimoji="0" lang="en-US" sz="2000" b="1" i="0" u="none" strike="noStrike" cap="none" normalizeH="0" baseline="0" smtClean="0">
                          <a:ln>
                            <a:noFill/>
                          </a:ln>
                          <a:solidFill>
                            <a:srgbClr val="000000"/>
                          </a:solidFill>
                          <a:effectLst/>
                          <a:latin typeface="Calibri" panose="020F0502020204030204" pitchFamily="34" charset="0"/>
                          <a:ea typeface="Geneva" charset="0"/>
                          <a:cs typeface="Geneva" charset="0"/>
                        </a:rPr>
                        <a:t>Provide mechanisms by which stakeholders can offer input </a:t>
                      </a: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into the research process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c>
                  <a:txBody>
                    <a:bodyPr/>
                    <a:lstStyle>
                      <a:lvl1pPr marL="171450" indent="-17145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171450" marR="0" lvl="0" indent="-17145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Establish local stakeholder advisory mechanisms</a:t>
                      </a:r>
                    </a:p>
                    <a:p>
                      <a:pPr marL="171450" marR="0" lvl="0" indent="-17145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Set expectations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r>
              <a:tr h="1438011">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Tx/>
                        <a:buNone/>
                        <a:tabLst/>
                      </a:pPr>
                      <a:r>
                        <a:rPr kumimoji="0" lang="en-US" sz="2000" b="1" i="0" u="none" strike="noStrike" cap="none" normalizeH="0" baseline="0" smtClean="0">
                          <a:ln>
                            <a:noFill/>
                          </a:ln>
                          <a:solidFill>
                            <a:srgbClr val="000000"/>
                          </a:solidFill>
                          <a:effectLst/>
                          <a:latin typeface="Calibri" panose="020F0502020204030204" pitchFamily="34" charset="0"/>
                          <a:ea typeface="Geneva" charset="0"/>
                          <a:cs typeface="Geneva" charset="0"/>
                        </a:rPr>
                        <a:t>Disseminate correct and accurate information </a:t>
                      </a: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about HIV and AIDS, the scientific process and your specific trial</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c>
                  <a:txBody>
                    <a:bodyPr/>
                    <a:lstStyle>
                      <a:lvl1pPr marL="171450" indent="-17145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171450" marR="0" lvl="0" indent="-17145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Use local media</a:t>
                      </a:r>
                    </a:p>
                    <a:p>
                      <a:pPr marL="171450" marR="0" lvl="0" indent="-17145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Draft and disseminate educational and informational materials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r>
            </a:tbl>
          </a:graphicData>
        </a:graphic>
      </p:graphicFrame>
      <p:sp>
        <p:nvSpPr>
          <p:cNvPr id="48148" name="TextBox 4"/>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sz="4000" smtClean="0">
                <a:ea typeface="ヒラギノ明朝 ProN W3" charset="-128"/>
              </a:rPr>
              <a:t>Step 6: Goals &amp; Tasks </a:t>
            </a:r>
            <a:r>
              <a:rPr lang="en-US" altLang="en-US" sz="3600" smtClean="0">
                <a:ea typeface="ヒラギノ明朝 ProN W3" charset="-128"/>
              </a:rPr>
              <a:t>(continued)</a:t>
            </a:r>
          </a:p>
        </p:txBody>
      </p:sp>
      <p:graphicFrame>
        <p:nvGraphicFramePr>
          <p:cNvPr id="4" name="Table 3"/>
          <p:cNvGraphicFramePr>
            <a:graphicFrameLocks noGrp="1"/>
          </p:cNvGraphicFramePr>
          <p:nvPr/>
        </p:nvGraphicFramePr>
        <p:xfrm>
          <a:off x="457200" y="2347913"/>
          <a:ext cx="8229600" cy="2968625"/>
        </p:xfrm>
        <a:graphic>
          <a:graphicData uri="http://schemas.openxmlformats.org/drawingml/2006/table">
            <a:tbl>
              <a:tblPr/>
              <a:tblGrid>
                <a:gridCol w="3848100"/>
                <a:gridCol w="4381500"/>
              </a:tblGrid>
              <a:tr h="1133475">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 typeface="Arial" panose="020B0604020202020204" pitchFamily="34" charset="0"/>
                        <a:buNone/>
                        <a:tabLst/>
                      </a:pPr>
                      <a:r>
                        <a:rPr kumimoji="0" lang="en-US" sz="2000" b="1" i="0" u="none" strike="noStrike" cap="none" normalizeH="0" baseline="0" smtClean="0">
                          <a:ln>
                            <a:noFill/>
                          </a:ln>
                          <a:solidFill>
                            <a:srgbClr val="000000"/>
                          </a:solidFill>
                          <a:effectLst/>
                          <a:latin typeface="Calibri" panose="020F0502020204030204" pitchFamily="34" charset="0"/>
                          <a:ea typeface="Geneva" charset="0"/>
                          <a:cs typeface="Geneva" charset="0"/>
                        </a:rPr>
                        <a:t>Educate and update stakeholders </a:t>
                      </a: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and the community about your trial and its progress</a:t>
                      </a:r>
                    </a:p>
                  </a:txBody>
                  <a:tcPr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200"/>
                    </a:solidFill>
                  </a:tcPr>
                </a:tc>
                <a:tc>
                  <a:txBody>
                    <a:bodyPr/>
                    <a:lstStyle>
                      <a:lvl1pPr marL="171450" indent="-17145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171450" marR="0" lvl="0" indent="-17145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Provide regular education and updates</a:t>
                      </a:r>
                    </a:p>
                    <a:p>
                      <a:pPr marL="171450" marR="0" lvl="0" indent="-17145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Monitor and respond to community voices and stakeholder views</a:t>
                      </a:r>
                    </a:p>
                  </a:txBody>
                  <a:tcPr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200"/>
                    </a:solidFill>
                  </a:tcPr>
                </a:tc>
              </a:tr>
              <a:tr h="1006475">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 typeface="Arial" panose="020B0604020202020204" pitchFamily="34" charset="0"/>
                        <a:buNone/>
                        <a:tabLst/>
                      </a:pPr>
                      <a:r>
                        <a:rPr kumimoji="0" lang="en-US" sz="2000" b="1" i="0" u="none" strike="noStrike" cap="none" normalizeH="0" baseline="0" smtClean="0">
                          <a:ln>
                            <a:noFill/>
                          </a:ln>
                          <a:solidFill>
                            <a:srgbClr val="000000"/>
                          </a:solidFill>
                          <a:effectLst/>
                          <a:latin typeface="Calibri" panose="020F0502020204030204" pitchFamily="34" charset="0"/>
                          <a:ea typeface="Geneva" charset="0"/>
                          <a:cs typeface="Geneva" charset="0"/>
                        </a:rPr>
                        <a:t>Network</a:t>
                      </a: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 with staff members at other HIV prevention research studies</a:t>
                      </a:r>
                    </a:p>
                  </a:txBody>
                  <a:tcPr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F2"/>
                    </a:solidFill>
                  </a:tcPr>
                </a:tc>
                <a:tc>
                  <a:txBody>
                    <a:bodyPr/>
                    <a:lstStyle>
                      <a:lvl1pPr marL="171450" indent="-17145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171450" marR="0" lvl="0" indent="-17145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Continue to expand your partnerships</a:t>
                      </a:r>
                    </a:p>
                  </a:txBody>
                  <a:tcPr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F2"/>
                    </a:solidFill>
                  </a:tcPr>
                </a:tc>
              </a:tr>
              <a:tr h="828675">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Tx/>
                        <a:buNone/>
                        <a:tabLst/>
                      </a:pPr>
                      <a:r>
                        <a:rPr kumimoji="0" lang="en-US" sz="2000" b="1" i="0" u="none" strike="noStrike" cap="none" normalizeH="0" baseline="0" smtClean="0">
                          <a:ln>
                            <a:noFill/>
                          </a:ln>
                          <a:solidFill>
                            <a:srgbClr val="000000"/>
                          </a:solidFill>
                          <a:effectLst/>
                          <a:latin typeface="Calibri" panose="020F0502020204030204" pitchFamily="34" charset="0"/>
                          <a:ea typeface="Geneva" charset="0"/>
                          <a:cs typeface="Geneva" charset="0"/>
                        </a:rPr>
                        <a:t>Document and continue to build your toolbox </a:t>
                      </a: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for SE</a:t>
                      </a:r>
                    </a:p>
                  </a:txBody>
                  <a:tcPr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c>
                  <a:txBody>
                    <a:bodyPr/>
                    <a:lstStyle>
                      <a:lvl1pPr marL="171450" indent="-17145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171450" marR="0" lvl="0" indent="-17145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Maintain clearly written records</a:t>
                      </a:r>
                    </a:p>
                    <a:p>
                      <a:pPr marL="171450" marR="0" lvl="0" indent="-17145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Learn from others</a:t>
                      </a:r>
                    </a:p>
                  </a:txBody>
                  <a:tcPr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r>
            </a:tbl>
          </a:graphicData>
        </a:graphic>
      </p:graphicFrame>
      <p:graphicFrame>
        <p:nvGraphicFramePr>
          <p:cNvPr id="5" name="Table 4"/>
          <p:cNvGraphicFramePr>
            <a:graphicFrameLocks noGrp="1"/>
          </p:cNvGraphicFramePr>
          <p:nvPr/>
        </p:nvGraphicFramePr>
        <p:xfrm>
          <a:off x="457200" y="1982788"/>
          <a:ext cx="8229600" cy="365188"/>
        </p:xfrm>
        <a:graphic>
          <a:graphicData uri="http://schemas.openxmlformats.org/drawingml/2006/table">
            <a:tbl>
              <a:tblPr/>
              <a:tblGrid>
                <a:gridCol w="3858055"/>
                <a:gridCol w="4371545"/>
              </a:tblGrid>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Geneva" charset="0"/>
                          <a:cs typeface="Geneva" charset="0"/>
                        </a:rPr>
                        <a:t>Goals</a:t>
                      </a:r>
                    </a:p>
                  </a:txBody>
                  <a:tcPr marT="45434" marB="45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C6F7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charset="0"/>
                          <a:ea typeface="Geneva" charset="0"/>
                          <a:cs typeface="Geneva" charset="0"/>
                        </a:rPr>
                        <a:t>Tasks</a:t>
                      </a:r>
                    </a:p>
                  </a:txBody>
                  <a:tcPr marT="45434" marB="45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C6F7C"/>
                    </a:solidFill>
                  </a:tcPr>
                </a:tc>
              </a:tr>
            </a:tbl>
          </a:graphicData>
        </a:graphic>
      </p:graphicFrame>
      <p:sp>
        <p:nvSpPr>
          <p:cNvPr id="49177" name="TextBox 5"/>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z="4000" smtClean="0">
                <a:ea typeface="ヒラギノ明朝 ProN W3" charset="-128"/>
              </a:rPr>
              <a:t>Step 6: Tools</a:t>
            </a:r>
          </a:p>
        </p:txBody>
      </p:sp>
      <p:pic>
        <p:nvPicPr>
          <p:cNvPr id="4" name="Picture 3" descr="tool6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3425" y="1379538"/>
            <a:ext cx="4295775" cy="4983162"/>
          </a:xfrm>
          <a:prstGeom prst="rect">
            <a:avLst/>
          </a:prstGeom>
          <a:noFill/>
          <a:ln>
            <a:noFill/>
          </a:ln>
          <a:effectLst>
            <a:outerShdw blurRad="50800" dist="38100" dir="2700000" algn="tl" rotWithShape="0">
              <a:srgbClr val="7F7F7F">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4"/>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sz="4000" smtClean="0">
                <a:ea typeface="ヒラギノ明朝 ProN W3" charset="-128"/>
              </a:rPr>
              <a:t>Step 6 Highlight: Practical Resources</a:t>
            </a:r>
          </a:p>
        </p:txBody>
      </p:sp>
      <p:pic>
        <p:nvPicPr>
          <p:cNvPr id="5" name="Picture 4" descr="localstakehold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250" y="1443038"/>
            <a:ext cx="3746500" cy="4913312"/>
          </a:xfrm>
          <a:prstGeom prst="rect">
            <a:avLst/>
          </a:prstGeom>
          <a:noFill/>
          <a:ln>
            <a:noFill/>
          </a:ln>
          <a:effectLst>
            <a:outerShdw blurRad="50800" dist="38100" dir="2700000" algn="tl" rotWithShape="0">
              <a:srgbClr val="7F7F7F">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aterialsproducti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10100" y="1443038"/>
            <a:ext cx="3746500" cy="4913312"/>
          </a:xfrm>
          <a:prstGeom prst="rect">
            <a:avLst/>
          </a:prstGeom>
          <a:noFill/>
          <a:ln>
            <a:noFill/>
          </a:ln>
          <a:effectLst>
            <a:outerShdw blurRad="50800" dist="38100" dir="2700000" algn="tl" rotWithShape="0">
              <a:srgbClr val="7F7F7F">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sz="4000" smtClean="0">
                <a:ea typeface="ヒラギノ明朝 ProN W3" charset="-128"/>
              </a:rPr>
              <a:t>Objectives of the Toolkit</a:t>
            </a:r>
          </a:p>
        </p:txBody>
      </p:sp>
      <p:sp>
        <p:nvSpPr>
          <p:cNvPr id="16387" name="Content Placeholder 2"/>
          <p:cNvSpPr>
            <a:spLocks noGrp="1"/>
          </p:cNvSpPr>
          <p:nvPr>
            <p:ph idx="1"/>
          </p:nvPr>
        </p:nvSpPr>
        <p:spPr>
          <a:xfrm>
            <a:off x="457200" y="1600200"/>
            <a:ext cx="8229600" cy="4818063"/>
          </a:xfrm>
        </p:spPr>
        <p:txBody>
          <a:bodyPr/>
          <a:lstStyle/>
          <a:p>
            <a:pPr eaLnBrk="1" hangingPunct="1">
              <a:lnSpc>
                <a:spcPct val="90000"/>
              </a:lnSpc>
            </a:pPr>
            <a:r>
              <a:rPr lang="en-GB" altLang="en-US" sz="2800" b="1" smtClean="0"/>
              <a:t>Provide step-by-step guidance </a:t>
            </a:r>
            <a:r>
              <a:rPr lang="en-GB" altLang="en-US" sz="2800" smtClean="0"/>
              <a:t>to help HIV researchers engage stakeholders efficiently and transparently</a:t>
            </a:r>
            <a:br>
              <a:rPr lang="en-GB" altLang="en-US" sz="2800" smtClean="0"/>
            </a:br>
            <a:endParaRPr lang="en-GB" altLang="en-US" sz="2800" smtClean="0"/>
          </a:p>
          <a:p>
            <a:pPr eaLnBrk="1" hangingPunct="1">
              <a:lnSpc>
                <a:spcPct val="90000"/>
              </a:lnSpc>
            </a:pPr>
            <a:r>
              <a:rPr lang="en-GB" altLang="en-US" sz="2800" b="1" smtClean="0"/>
              <a:t>Provide tools </a:t>
            </a:r>
            <a:r>
              <a:rPr lang="en-GB" altLang="en-US" sz="2800" smtClean="0"/>
              <a:t>to help staff document their plans and experiences as they implement a SE engagement strategy</a:t>
            </a:r>
            <a:br>
              <a:rPr lang="en-GB" altLang="en-US" sz="2800" smtClean="0"/>
            </a:br>
            <a:endParaRPr lang="en-GB" altLang="en-US" sz="2800" smtClean="0"/>
          </a:p>
          <a:p>
            <a:pPr eaLnBrk="1" hangingPunct="1">
              <a:lnSpc>
                <a:spcPct val="90000"/>
              </a:lnSpc>
            </a:pPr>
            <a:r>
              <a:rPr lang="en-GB" altLang="en-US" sz="2800" smtClean="0">
                <a:solidFill>
                  <a:srgbClr val="000000"/>
                </a:solidFill>
              </a:rPr>
              <a:t>Make it easier for research teams in different settings to </a:t>
            </a:r>
            <a:r>
              <a:rPr lang="en-GB" altLang="en-US" sz="2800" b="1" smtClean="0">
                <a:solidFill>
                  <a:srgbClr val="000000"/>
                </a:solidFill>
              </a:rPr>
              <a:t>compare methods and identify best practices</a:t>
            </a:r>
          </a:p>
        </p:txBody>
      </p:sp>
      <p:sp>
        <p:nvSpPr>
          <p:cNvPr id="16388" name="TextBox 3"/>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section7.png"/>
          <p:cNvPicPr preferRelativeResize="0">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70988"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capacity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260850"/>
            <a:ext cx="91440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182563"/>
            <a:ext cx="8229600" cy="1143000"/>
          </a:xfrm>
        </p:spPr>
        <p:txBody>
          <a:bodyPr/>
          <a:lstStyle/>
          <a:p>
            <a:pPr eaLnBrk="1" hangingPunct="1"/>
            <a:r>
              <a:rPr lang="en-US" altLang="en-US" sz="4000" smtClean="0">
                <a:ea typeface="ヒラギノ明朝 ProN W3" charset="-128"/>
              </a:rPr>
              <a:t>Step 7: Why you need to develop stakeholder capacity</a:t>
            </a:r>
          </a:p>
        </p:txBody>
      </p:sp>
      <p:sp>
        <p:nvSpPr>
          <p:cNvPr id="53251" name="Content Placeholder 2"/>
          <p:cNvSpPr>
            <a:spLocks noGrp="1"/>
          </p:cNvSpPr>
          <p:nvPr>
            <p:ph idx="1"/>
          </p:nvPr>
        </p:nvSpPr>
        <p:spPr/>
        <p:txBody>
          <a:bodyPr/>
          <a:lstStyle/>
          <a:p>
            <a:pPr marL="228600" indent="-228600" eaLnBrk="1" hangingPunct="1"/>
            <a:r>
              <a:rPr lang="en-US" altLang="en-US" sz="2800" dirty="0" smtClean="0"/>
              <a:t>A systematic approach to capacity building will make it much easier for you to:</a:t>
            </a:r>
          </a:p>
          <a:p>
            <a:pPr marL="571500" lvl="1" indent="-228600" eaLnBrk="1" hangingPunct="1"/>
            <a:r>
              <a:rPr lang="en-US" altLang="en-US" sz="2200" dirty="0" smtClean="0"/>
              <a:t>Guarantee that all stakeholders are operating from a common base of knowledge</a:t>
            </a:r>
          </a:p>
          <a:p>
            <a:pPr marL="571500" lvl="1" indent="-228600" eaLnBrk="1" hangingPunct="1"/>
            <a:r>
              <a:rPr lang="en-US" altLang="en-US" sz="2200" dirty="0" smtClean="0"/>
              <a:t>Provide stakeholders with the knowledge and skills to appropriately and effectively engage with the research and </a:t>
            </a:r>
            <a:br>
              <a:rPr lang="en-US" altLang="en-US" sz="2200" dirty="0" smtClean="0"/>
            </a:br>
            <a:r>
              <a:rPr lang="en-US" altLang="en-US" sz="2200" dirty="0" smtClean="0"/>
              <a:t>each other</a:t>
            </a:r>
          </a:p>
          <a:p>
            <a:pPr marL="571500" lvl="1" indent="-228600" eaLnBrk="1" hangingPunct="1"/>
            <a:r>
              <a:rPr lang="en-US" altLang="en-US" sz="2200" dirty="0" smtClean="0"/>
              <a:t>Ensure that stakeholders are providing correct information to their communities or constituencies</a:t>
            </a:r>
          </a:p>
          <a:p>
            <a:pPr marL="228600" indent="-228600" eaLnBrk="1" hangingPunct="1">
              <a:buFont typeface="Arial" charset="0"/>
              <a:buNone/>
            </a:pPr>
            <a:endParaRPr lang="en-US" altLang="en-US" dirty="0" smtClean="0"/>
          </a:p>
        </p:txBody>
      </p:sp>
      <p:sp>
        <p:nvSpPr>
          <p:cNvPr id="53252" name="TextBox 3"/>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82563"/>
            <a:ext cx="8229600" cy="1143000"/>
          </a:xfrm>
        </p:spPr>
        <p:txBody>
          <a:bodyPr/>
          <a:lstStyle/>
          <a:p>
            <a:pPr eaLnBrk="1" hangingPunct="1"/>
            <a:r>
              <a:rPr lang="en-US" altLang="en-US" sz="4000" smtClean="0">
                <a:ea typeface="ヒラギノ明朝 ProN W3" charset="-128"/>
              </a:rPr>
              <a:t>Step 7: Why you need to develop stakeholder capacity </a:t>
            </a:r>
            <a:r>
              <a:rPr lang="en-US" altLang="en-US" sz="3600" smtClean="0">
                <a:ea typeface="ヒラギノ明朝 ProN W3" charset="-128"/>
              </a:rPr>
              <a:t>(continued)</a:t>
            </a:r>
          </a:p>
        </p:txBody>
      </p:sp>
      <p:sp>
        <p:nvSpPr>
          <p:cNvPr id="54275" name="Content Placeholder 2"/>
          <p:cNvSpPr>
            <a:spLocks noGrp="1"/>
          </p:cNvSpPr>
          <p:nvPr>
            <p:ph idx="1"/>
          </p:nvPr>
        </p:nvSpPr>
        <p:spPr/>
        <p:txBody>
          <a:bodyPr/>
          <a:lstStyle/>
          <a:p>
            <a:pPr marL="571500" lvl="1" indent="-228600" eaLnBrk="1" hangingPunct="1"/>
            <a:r>
              <a:rPr lang="en-US" altLang="en-US" sz="2200" smtClean="0"/>
              <a:t>Combat misperceptions that stakeholders may have about HIV, scientific research or research participants to avoid controversy over your trial</a:t>
            </a:r>
          </a:p>
          <a:p>
            <a:pPr marL="571500" lvl="1" indent="-228600" eaLnBrk="1" hangingPunct="1"/>
            <a:r>
              <a:rPr lang="en-US" altLang="en-US" sz="2200" smtClean="0"/>
              <a:t>Foster a sense of collective ownership and investment in the research enterprise</a:t>
            </a:r>
          </a:p>
          <a:p>
            <a:pPr marL="571500" lvl="1" indent="-228600" eaLnBrk="1" hangingPunct="1"/>
            <a:r>
              <a:rPr lang="en-US" altLang="en-US" sz="2200" smtClean="0"/>
              <a:t>Strengthen local capacity to ensure sustainable improvements in the community</a:t>
            </a:r>
          </a:p>
          <a:p>
            <a:pPr marL="571500" lvl="1" indent="-228600" eaLnBrk="1" hangingPunct="1"/>
            <a:r>
              <a:rPr lang="en-US" altLang="en-US" sz="2200" smtClean="0"/>
              <a:t>Strengthen the capacity of national and global stakeholders to understand how the research fits into the broader context of HIV prevention and public health</a:t>
            </a:r>
          </a:p>
          <a:p>
            <a:pPr marL="0" indent="0" eaLnBrk="1" hangingPunct="1"/>
            <a:endParaRPr lang="en-US" altLang="en-US" smtClean="0"/>
          </a:p>
        </p:txBody>
      </p:sp>
      <p:sp>
        <p:nvSpPr>
          <p:cNvPr id="54276" name="TextBox 3"/>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en-US" sz="4000" smtClean="0">
                <a:ea typeface="ヒラギノ明朝 ProN W3" charset="-128"/>
              </a:rPr>
              <a:t>Step 7: Goals &amp; Tasks</a:t>
            </a:r>
          </a:p>
        </p:txBody>
      </p:sp>
      <p:graphicFrame>
        <p:nvGraphicFramePr>
          <p:cNvPr id="4" name="Content Placeholder 3"/>
          <p:cNvGraphicFramePr>
            <a:graphicFrameLocks noGrp="1"/>
          </p:cNvGraphicFramePr>
          <p:nvPr>
            <p:ph idx="1"/>
          </p:nvPr>
        </p:nvGraphicFramePr>
        <p:xfrm>
          <a:off x="457200" y="1417638"/>
          <a:ext cx="8229600" cy="4894410"/>
        </p:xfrm>
        <a:graphic>
          <a:graphicData uri="http://schemas.openxmlformats.org/drawingml/2006/table">
            <a:tbl>
              <a:tblPr/>
              <a:tblGrid>
                <a:gridCol w="3987800"/>
                <a:gridCol w="4241800"/>
              </a:tblGrid>
              <a:tr h="365746">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anose="020F0502020204030204" pitchFamily="34" charset="0"/>
                          <a:ea typeface="Geneva" charset="0"/>
                          <a:cs typeface="Geneva" charset="0"/>
                        </a:rPr>
                        <a:t>Goals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C6F7C"/>
                    </a:solidFill>
                  </a:tcPr>
                </a:tc>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ea typeface="Geneva" charset="0"/>
                          <a:cs typeface="Geneva" charset="0"/>
                        </a:rPr>
                        <a:t>Tasks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C6F7C"/>
                    </a:solidFill>
                  </a:tcPr>
                </a:tc>
              </a:tr>
              <a:tr h="701014">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 typeface="Arial" panose="020B0604020202020204" pitchFamily="34" charset="0"/>
                        <a:buNone/>
                        <a:tabLst/>
                      </a:pPr>
                      <a:r>
                        <a:rPr kumimoji="0" lang="en-US" sz="2000" b="1" i="0" u="none" strike="noStrike" cap="none" normalizeH="0" baseline="0" smtClean="0">
                          <a:ln>
                            <a:noFill/>
                          </a:ln>
                          <a:solidFill>
                            <a:srgbClr val="000000"/>
                          </a:solidFill>
                          <a:effectLst/>
                          <a:latin typeface="Calibri" panose="020F0502020204030204" pitchFamily="34" charset="0"/>
                          <a:ea typeface="Geneva" charset="0"/>
                          <a:cs typeface="Geneva" charset="0"/>
                        </a:rPr>
                        <a:t>Identify the capacity-building needs </a:t>
                      </a: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of your stakeholders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c>
                  <a:txBody>
                    <a:bodyPr/>
                    <a:lstStyle>
                      <a:lvl1pPr marL="171450" indent="-17145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220663" marR="0" lvl="0" indent="-220663"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2000" b="0" i="0" u="none" strike="noStrike" cap="none" normalizeH="0" baseline="0" dirty="0" smtClean="0">
                          <a:ln>
                            <a:noFill/>
                          </a:ln>
                          <a:solidFill>
                            <a:srgbClr val="000000"/>
                          </a:solidFill>
                          <a:effectLst/>
                          <a:latin typeface="Calibri" panose="020F0502020204030204" pitchFamily="34" charset="0"/>
                          <a:ea typeface="Geneva" charset="0"/>
                          <a:cs typeface="Geneva" charset="0"/>
                        </a:rPr>
                        <a:t>Assess the capacity and knowledge gaps of your stakeholders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r>
              <a:tr h="888025">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 typeface="Arial" panose="020B0604020202020204" pitchFamily="34" charset="0"/>
                        <a:buNone/>
                        <a:tabLst/>
                      </a:pPr>
                      <a:r>
                        <a:rPr kumimoji="0" lang="en-US" sz="2000" b="1" i="0" u="none" strike="noStrike" cap="none" normalizeH="0" baseline="0" smtClean="0">
                          <a:ln>
                            <a:noFill/>
                          </a:ln>
                          <a:solidFill>
                            <a:srgbClr val="000000"/>
                          </a:solidFill>
                          <a:effectLst/>
                          <a:latin typeface="Calibri" panose="020F0502020204030204" pitchFamily="34" charset="0"/>
                          <a:ea typeface="Geneva" charset="0"/>
                          <a:cs typeface="Geneva" charset="0"/>
                        </a:rPr>
                        <a:t>Design, plan and facilitate capacity-building activities </a:t>
                      </a: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for stakeholders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c rowSpan="2">
                  <a:txBody>
                    <a:bodyPr/>
                    <a:lstStyle>
                      <a:lvl1pPr marL="171450" indent="-17145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indent="-165100"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228600" marR="0" lvl="0" indent="-22860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2000" b="0" i="0" u="none" strike="noStrike" kern="1200" cap="none" normalizeH="0" baseline="0" dirty="0" smtClean="0">
                          <a:ln>
                            <a:noFill/>
                          </a:ln>
                          <a:solidFill>
                            <a:srgbClr val="000000"/>
                          </a:solidFill>
                          <a:effectLst/>
                          <a:latin typeface="Calibri" panose="020F0502020204030204" pitchFamily="34" charset="0"/>
                          <a:ea typeface="Geneva" charset="0"/>
                          <a:cs typeface="Geneva" charset="0"/>
                        </a:rPr>
                        <a:t>Plan capacity-building </a:t>
                      </a:r>
                      <a:r>
                        <a:rPr kumimoji="0" lang="en-US" sz="2000" b="0" i="0" u="none" strike="noStrike" cap="none" normalizeH="0" baseline="0" dirty="0" smtClean="0">
                          <a:ln>
                            <a:noFill/>
                          </a:ln>
                          <a:solidFill>
                            <a:srgbClr val="000000"/>
                          </a:solidFill>
                          <a:effectLst/>
                          <a:latin typeface="Calibri" panose="020F0502020204030204" pitchFamily="34" charset="0"/>
                          <a:ea typeface="Geneva" charset="0"/>
                          <a:cs typeface="Geneva" charset="0"/>
                        </a:rPr>
                        <a:t>activities for:</a:t>
                      </a:r>
                    </a:p>
                    <a:p>
                      <a:pPr marL="455613" marR="0" lvl="1" indent="-227013" algn="l" defTabSz="457200" rtl="0" eaLnBrk="1" fontAlgn="base" latinLnBrk="0" hangingPunct="1">
                        <a:lnSpc>
                          <a:spcPct val="100000"/>
                        </a:lnSpc>
                        <a:spcBef>
                          <a:spcPts val="200"/>
                        </a:spcBef>
                        <a:spcAft>
                          <a:spcPct val="0"/>
                        </a:spcAft>
                        <a:buClrTx/>
                        <a:buSzTx/>
                        <a:buFont typeface="Calibri" panose="020F0502020204030204" pitchFamily="34" charset="0"/>
                        <a:buChar char="⁻"/>
                        <a:tabLst/>
                      </a:pPr>
                      <a:r>
                        <a:rPr kumimoji="0" lang="en-US" sz="2000" b="0" i="0" u="none" strike="noStrike" cap="none" normalizeH="0" baseline="0" dirty="0" smtClean="0">
                          <a:ln>
                            <a:noFill/>
                          </a:ln>
                          <a:solidFill>
                            <a:srgbClr val="000000"/>
                          </a:solidFill>
                          <a:effectLst/>
                          <a:latin typeface="Calibri" panose="020F0502020204030204" pitchFamily="34" charset="0"/>
                          <a:ea typeface="Geneva" charset="0"/>
                          <a:cs typeface="Geneva" charset="0"/>
                        </a:rPr>
                        <a:t>Community advisory groups</a:t>
                      </a:r>
                    </a:p>
                    <a:p>
                      <a:pPr marL="455613" marR="0" lvl="1" indent="-227013" algn="l" defTabSz="457200" rtl="0" eaLnBrk="1" fontAlgn="base" latinLnBrk="0" hangingPunct="1">
                        <a:lnSpc>
                          <a:spcPct val="100000"/>
                        </a:lnSpc>
                        <a:spcBef>
                          <a:spcPts val="200"/>
                        </a:spcBef>
                        <a:spcAft>
                          <a:spcPct val="0"/>
                        </a:spcAft>
                        <a:buClrTx/>
                        <a:buSzTx/>
                        <a:buFont typeface="Calibri" panose="020F0502020204030204" pitchFamily="34" charset="0"/>
                        <a:buChar char="⁻"/>
                        <a:tabLst/>
                      </a:pPr>
                      <a:r>
                        <a:rPr kumimoji="0" lang="en-US" sz="2000" b="0" i="0" u="none" strike="noStrike" cap="none" normalizeH="0" baseline="0" dirty="0" smtClean="0">
                          <a:ln>
                            <a:noFill/>
                          </a:ln>
                          <a:solidFill>
                            <a:srgbClr val="000000"/>
                          </a:solidFill>
                          <a:effectLst/>
                          <a:latin typeface="Calibri" panose="020F0502020204030204" pitchFamily="34" charset="0"/>
                          <a:ea typeface="Geneva" charset="0"/>
                          <a:cs typeface="Geneva" charset="0"/>
                        </a:rPr>
                        <a:t>Trial participants, their families and their partners</a:t>
                      </a:r>
                    </a:p>
                    <a:p>
                      <a:pPr marL="455613" marR="0" lvl="1" indent="-227013" algn="l" defTabSz="457200" rtl="0" eaLnBrk="1" fontAlgn="base" latinLnBrk="0" hangingPunct="1">
                        <a:lnSpc>
                          <a:spcPct val="100000"/>
                        </a:lnSpc>
                        <a:spcBef>
                          <a:spcPts val="200"/>
                        </a:spcBef>
                        <a:spcAft>
                          <a:spcPct val="0"/>
                        </a:spcAft>
                        <a:buClrTx/>
                        <a:buSzTx/>
                        <a:buFont typeface="Calibri" panose="020F0502020204030204" pitchFamily="34" charset="0"/>
                        <a:buChar char="⁻"/>
                        <a:tabLst/>
                      </a:pPr>
                      <a:r>
                        <a:rPr kumimoji="0" lang="en-US" sz="2000" b="0" i="0" u="none" strike="noStrike" cap="none" normalizeH="0" baseline="0" dirty="0" smtClean="0">
                          <a:ln>
                            <a:noFill/>
                          </a:ln>
                          <a:solidFill>
                            <a:srgbClr val="000000"/>
                          </a:solidFill>
                          <a:effectLst/>
                          <a:latin typeface="Calibri" panose="020F0502020204030204" pitchFamily="34" charset="0"/>
                          <a:ea typeface="Geneva" charset="0"/>
                          <a:cs typeface="Geneva" charset="0"/>
                        </a:rPr>
                        <a:t>The local community</a:t>
                      </a:r>
                    </a:p>
                    <a:p>
                      <a:pPr marL="455613" marR="0" lvl="1" indent="-227013" algn="l" defTabSz="457200" rtl="0" eaLnBrk="1" fontAlgn="base" latinLnBrk="0" hangingPunct="1">
                        <a:lnSpc>
                          <a:spcPct val="100000"/>
                        </a:lnSpc>
                        <a:spcBef>
                          <a:spcPts val="200"/>
                        </a:spcBef>
                        <a:spcAft>
                          <a:spcPct val="0"/>
                        </a:spcAft>
                        <a:buClrTx/>
                        <a:buSzTx/>
                        <a:buFont typeface="Calibri" panose="020F0502020204030204" pitchFamily="34" charset="0"/>
                        <a:buChar char="⁻"/>
                        <a:tabLst/>
                      </a:pPr>
                      <a:r>
                        <a:rPr kumimoji="0" lang="en-US" sz="2000" b="0" i="0" u="none" strike="noStrike" cap="none" normalizeH="0" baseline="0" dirty="0" smtClean="0">
                          <a:ln>
                            <a:noFill/>
                          </a:ln>
                          <a:solidFill>
                            <a:srgbClr val="000000"/>
                          </a:solidFill>
                          <a:effectLst/>
                          <a:latin typeface="Calibri" panose="020F0502020204030204" pitchFamily="34" charset="0"/>
                          <a:ea typeface="Geneva" charset="0"/>
                          <a:cs typeface="Geneva" charset="0"/>
                        </a:rPr>
                        <a:t>Other stakeholder groups, including policymakers, advocates, traditional leaders, and program and service providers</a:t>
                      </a:r>
                    </a:p>
                    <a:p>
                      <a:pPr marL="455613" marR="0" lvl="1" indent="-227013" algn="l" defTabSz="457200" rtl="0" eaLnBrk="1" fontAlgn="base" latinLnBrk="0" hangingPunct="1">
                        <a:lnSpc>
                          <a:spcPct val="100000"/>
                        </a:lnSpc>
                        <a:spcBef>
                          <a:spcPts val="200"/>
                        </a:spcBef>
                        <a:spcAft>
                          <a:spcPct val="0"/>
                        </a:spcAft>
                        <a:buClrTx/>
                        <a:buSzTx/>
                        <a:buFont typeface="Calibri" panose="020F0502020204030204" pitchFamily="34" charset="0"/>
                        <a:buChar char="⁻"/>
                        <a:tabLst/>
                      </a:pPr>
                      <a:r>
                        <a:rPr kumimoji="0" lang="en-US" sz="2000" b="0" i="0" u="none" strike="noStrike" cap="none" normalizeH="0" baseline="0" dirty="0" smtClean="0">
                          <a:ln>
                            <a:noFill/>
                          </a:ln>
                          <a:solidFill>
                            <a:srgbClr val="000000"/>
                          </a:solidFill>
                          <a:effectLst/>
                          <a:latin typeface="Calibri" panose="020F0502020204030204" pitchFamily="34" charset="0"/>
                          <a:ea typeface="Geneva" charset="0"/>
                          <a:cs typeface="Geneva" charset="0"/>
                        </a:rPr>
                        <a:t>The research staff</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r>
              <a:tr h="2378294">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 typeface="Arial" panose="020B0604020202020204" pitchFamily="34" charset="0"/>
                        <a:buNone/>
                        <a:tabLst/>
                      </a:pPr>
                      <a:r>
                        <a:rPr kumimoji="0" lang="en-US" sz="2000" b="1" i="0" u="none" strike="noStrike" cap="none" normalizeH="0" baseline="0" dirty="0" smtClean="0">
                          <a:ln>
                            <a:noFill/>
                          </a:ln>
                          <a:solidFill>
                            <a:srgbClr val="000000"/>
                          </a:solidFill>
                          <a:effectLst/>
                          <a:latin typeface="Calibri" panose="020F0502020204030204" pitchFamily="34" charset="0"/>
                          <a:ea typeface="Geneva" charset="0"/>
                          <a:cs typeface="Geneva" charset="0"/>
                        </a:rPr>
                        <a:t>Incorporate</a:t>
                      </a:r>
                      <a:r>
                        <a:rPr kumimoji="0" lang="en-US" sz="2000" b="0" i="0" u="none" strike="noStrike" cap="none" normalizeH="0" baseline="0" dirty="0" smtClean="0">
                          <a:ln>
                            <a:noFill/>
                          </a:ln>
                          <a:solidFill>
                            <a:srgbClr val="000000"/>
                          </a:solidFill>
                          <a:effectLst/>
                          <a:latin typeface="Calibri" panose="020F0502020204030204" pitchFamily="34" charset="0"/>
                          <a:ea typeface="Geneva" charset="0"/>
                          <a:cs typeface="Geneva" charset="0"/>
                        </a:rPr>
                        <a:t> capacity-building activities into your engagement activities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200"/>
                    </a:solidFill>
                  </a:tcPr>
                </a:tc>
                <a:tc vMerge="1">
                  <a:txBody>
                    <a:bodyPr/>
                    <a:lstStyle/>
                    <a:p>
                      <a:endParaRPr lang="en-US"/>
                    </a:p>
                  </a:txBody>
                  <a:tcPr/>
                </a:tc>
              </a:tr>
              <a:tr h="561182">
                <a:tc>
                  <a:txBody>
                    <a:bodyPr/>
                    <a:lstStyle>
                      <a:lvl1pPr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0" marR="0" lvl="0" indent="0" algn="l" defTabSz="457200" rtl="0" eaLnBrk="1" fontAlgn="base" latinLnBrk="0" hangingPunct="1">
                        <a:lnSpc>
                          <a:spcPct val="100000"/>
                        </a:lnSpc>
                        <a:spcBef>
                          <a:spcPts val="1000"/>
                        </a:spcBef>
                        <a:spcAft>
                          <a:spcPct val="0"/>
                        </a:spcAft>
                        <a:buClrTx/>
                        <a:buSzTx/>
                        <a:buFont typeface="Arial" panose="020B0604020202020204" pitchFamily="34" charset="0"/>
                        <a:buNone/>
                        <a:tabLst/>
                      </a:pPr>
                      <a:r>
                        <a:rPr kumimoji="0" lang="en-US" sz="2000" b="1" i="0" u="none" strike="noStrike" cap="none" normalizeH="0" baseline="0" smtClean="0">
                          <a:ln>
                            <a:noFill/>
                          </a:ln>
                          <a:solidFill>
                            <a:srgbClr val="000000"/>
                          </a:solidFill>
                          <a:effectLst/>
                          <a:latin typeface="Calibri" panose="020F0502020204030204" pitchFamily="34" charset="0"/>
                          <a:ea typeface="Geneva" charset="0"/>
                          <a:cs typeface="Geneva" charset="0"/>
                        </a:rPr>
                        <a:t>Assess</a:t>
                      </a:r>
                      <a:r>
                        <a:rPr kumimoji="0" lang="en-US" sz="2000" b="0" i="0" u="none" strike="noStrike" cap="none" normalizeH="0" baseline="0" smtClean="0">
                          <a:ln>
                            <a:noFill/>
                          </a:ln>
                          <a:solidFill>
                            <a:srgbClr val="000000"/>
                          </a:solidFill>
                          <a:effectLst/>
                          <a:latin typeface="Calibri" panose="020F0502020204030204" pitchFamily="34" charset="0"/>
                          <a:ea typeface="Geneva" charset="0"/>
                          <a:cs typeface="Geneva" charset="0"/>
                        </a:rPr>
                        <a:t> what stakeholders learned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c>
                  <a:txBody>
                    <a:bodyPr/>
                    <a:lstStyle>
                      <a:lvl1pPr marL="171450" indent="-171450" eaLnBrk="0" hangingPunct="0">
                        <a:spcBef>
                          <a:spcPct val="20000"/>
                        </a:spcBef>
                        <a:buClr>
                          <a:srgbClr val="006595"/>
                        </a:buClr>
                        <a:buFont typeface="Arial" panose="020B0604020202020204" pitchFamily="34" charset="0"/>
                        <a:defRPr sz="2000">
                          <a:solidFill>
                            <a:schemeClr val="tx1"/>
                          </a:solidFill>
                          <a:latin typeface="Calibri" panose="020F0502020204030204" pitchFamily="34" charset="0"/>
                          <a:ea typeface="Geneva" charset="0"/>
                          <a:cs typeface="Geneva" charset="0"/>
                        </a:defRPr>
                      </a:lvl1pPr>
                      <a:lvl2pPr marL="37931725" indent="-37474525" eaLnBrk="0" hangingPunct="0">
                        <a:spcBef>
                          <a:spcPct val="20000"/>
                        </a:spcBef>
                        <a:buClr>
                          <a:srgbClr val="006595"/>
                        </a:buClr>
                        <a:buFont typeface="Arial" panose="020B0604020202020204" pitchFamily="34" charset="0"/>
                        <a:defRPr>
                          <a:solidFill>
                            <a:schemeClr val="tx1"/>
                          </a:solidFill>
                          <a:latin typeface="Calibri" panose="020F0502020204030204" pitchFamily="34" charset="0"/>
                          <a:ea typeface="Geneva" charset="0"/>
                          <a:cs typeface="Geneva" charset="0"/>
                        </a:defRPr>
                      </a:lvl2pPr>
                      <a:lvl3pPr eaLnBrk="0" hangingPunct="0">
                        <a:spcBef>
                          <a:spcPct val="20000"/>
                        </a:spcBef>
                        <a:defRPr sz="1600">
                          <a:solidFill>
                            <a:schemeClr val="tx1"/>
                          </a:solidFill>
                          <a:latin typeface="Calibri" panose="020F0502020204030204" pitchFamily="34" charset="0"/>
                          <a:ea typeface="Geneva" charset="0"/>
                          <a:cs typeface="Geneva" charset="0"/>
                        </a:defRPr>
                      </a:lvl3pPr>
                      <a:lvl4pPr eaLnBrk="0" hangingPunct="0">
                        <a:spcBef>
                          <a:spcPct val="20000"/>
                        </a:spcBef>
                        <a:defRPr sz="1200">
                          <a:solidFill>
                            <a:schemeClr val="tx1"/>
                          </a:solidFill>
                          <a:latin typeface="Calibri" panose="020F0502020204030204" pitchFamily="34" charset="0"/>
                          <a:ea typeface="Geneva" charset="0"/>
                          <a:cs typeface="Geneva" charset="0"/>
                        </a:defRPr>
                      </a:lvl4pPr>
                      <a:lvl5pPr eaLnBrk="0" hangingPunct="0">
                        <a:spcBef>
                          <a:spcPct val="20000"/>
                        </a:spcBef>
                        <a:defRPr sz="900">
                          <a:solidFill>
                            <a:schemeClr val="tx1"/>
                          </a:solidFill>
                          <a:latin typeface="Calibri" panose="020F0502020204030204" pitchFamily="34" charset="0"/>
                          <a:ea typeface="Geneva" charset="0"/>
                          <a:cs typeface="Geneva" charset="0"/>
                        </a:defRPr>
                      </a:lvl5pPr>
                      <a:lvl6pPr marL="4572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6pPr>
                      <a:lvl7pPr marL="9144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7pPr>
                      <a:lvl8pPr marL="13716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8pPr>
                      <a:lvl9pPr marL="1828800" eaLnBrk="0" fontAlgn="base" hangingPunct="0">
                        <a:spcBef>
                          <a:spcPct val="20000"/>
                        </a:spcBef>
                        <a:spcAft>
                          <a:spcPct val="0"/>
                        </a:spcAft>
                        <a:defRPr sz="900">
                          <a:solidFill>
                            <a:schemeClr val="tx1"/>
                          </a:solidFill>
                          <a:latin typeface="Calibri" panose="020F0502020204030204" pitchFamily="34" charset="0"/>
                          <a:ea typeface="Geneva" charset="0"/>
                          <a:cs typeface="Geneva" charset="0"/>
                        </a:defRPr>
                      </a:lvl9pPr>
                    </a:lstStyle>
                    <a:p>
                      <a:pPr marL="171450" marR="0" lvl="0" indent="-171450" algn="l" defTabSz="457200" rtl="0" eaLnBrk="1" fontAlgn="base" latinLnBrk="0" hangingPunct="1">
                        <a:lnSpc>
                          <a:spcPct val="100000"/>
                        </a:lnSpc>
                        <a:spcBef>
                          <a:spcPts val="1000"/>
                        </a:spcBef>
                        <a:spcAft>
                          <a:spcPct val="0"/>
                        </a:spcAft>
                        <a:buClrTx/>
                        <a:buSzTx/>
                        <a:buFont typeface="Arial" panose="020B0604020202020204" pitchFamily="34" charset="0"/>
                        <a:buChar char="•"/>
                        <a:tabLst/>
                      </a:pPr>
                      <a:r>
                        <a:rPr kumimoji="0" lang="en-US" sz="2000" b="0" i="0" u="none" strike="noStrike" cap="none" normalizeH="0" baseline="0" dirty="0" smtClean="0">
                          <a:ln>
                            <a:noFill/>
                          </a:ln>
                          <a:solidFill>
                            <a:srgbClr val="000000"/>
                          </a:solidFill>
                          <a:effectLst/>
                          <a:latin typeface="Calibri" panose="020F0502020204030204" pitchFamily="34" charset="0"/>
                          <a:ea typeface="Geneva" charset="0"/>
                          <a:cs typeface="Geneva" charset="0"/>
                        </a:rPr>
                        <a:t>Assess capacity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0E9"/>
                    </a:solidFill>
                  </a:tcPr>
                </a:tc>
              </a:tr>
            </a:tbl>
          </a:graphicData>
        </a:graphic>
      </p:graphicFrame>
      <p:sp>
        <p:nvSpPr>
          <p:cNvPr id="55318" name="TextBox 4"/>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z="4000" smtClean="0">
                <a:ea typeface="ヒラギノ明朝 ProN W3" charset="-128"/>
              </a:rPr>
              <a:t>Step 7: Tools</a:t>
            </a:r>
          </a:p>
        </p:txBody>
      </p:sp>
      <p:pic>
        <p:nvPicPr>
          <p:cNvPr id="6" name="Picture 5" descr="7f.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600" y="1417638"/>
            <a:ext cx="3722688" cy="4945062"/>
          </a:xfrm>
          <a:prstGeom prst="rect">
            <a:avLst/>
          </a:prstGeom>
          <a:noFill/>
          <a:ln>
            <a:noFill/>
          </a:ln>
          <a:effectLst>
            <a:outerShdw blurRad="50800" dist="38100" dir="2700000" algn="tl" rotWithShape="0">
              <a:srgbClr val="7F7F7F">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ool7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5025" y="1417638"/>
            <a:ext cx="3722688" cy="4945062"/>
          </a:xfrm>
          <a:prstGeom prst="rect">
            <a:avLst/>
          </a:prstGeom>
          <a:noFill/>
          <a:ln>
            <a:noFill/>
          </a:ln>
          <a:effectLst>
            <a:outerShdw blurRad="50800" dist="38100" dir="2700000" algn="tl" rotWithShape="0">
              <a:srgbClr val="7F7F7F">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Box 7"/>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z="4000" smtClean="0">
                <a:ea typeface="ヒラギノ明朝 ProN W3" charset="-128"/>
              </a:rPr>
              <a:t>Step 7 Highlight: Checklists</a:t>
            </a:r>
          </a:p>
        </p:txBody>
      </p:sp>
      <p:sp>
        <p:nvSpPr>
          <p:cNvPr id="57347" name="TextBox 3"/>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pic>
        <p:nvPicPr>
          <p:cNvPr id="5" name="Picture 4" descr="step7 checklis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4138" y="1417638"/>
            <a:ext cx="3722687" cy="4881562"/>
          </a:xfrm>
          <a:prstGeom prst="rect">
            <a:avLst/>
          </a:prstGeom>
          <a:noFill/>
          <a:ln>
            <a:noFill/>
          </a:ln>
          <a:effectLst>
            <a:outerShdw blurRad="50800" dist="38100" dir="2700000" algn="tl" rotWithShape="0">
              <a:srgbClr val="7F7F7F">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90525"/>
            <a:ext cx="7416800" cy="801688"/>
          </a:xfrm>
        </p:spPr>
        <p:txBody>
          <a:bodyPr/>
          <a:lstStyle/>
          <a:p>
            <a:pPr eaLnBrk="1" hangingPunct="1"/>
            <a:r>
              <a:rPr lang="en-CA" altLang="en-US" sz="4000" smtClean="0">
                <a:ea typeface="ヒラギノ明朝 ProN W3" charset="-128"/>
              </a:rPr>
              <a:t>Additional Resources</a:t>
            </a:r>
          </a:p>
        </p:txBody>
      </p:sp>
      <p:sp>
        <p:nvSpPr>
          <p:cNvPr id="58371" name="Content Placeholder 2"/>
          <p:cNvSpPr>
            <a:spLocks noGrp="1"/>
          </p:cNvSpPr>
          <p:nvPr>
            <p:ph idx="1"/>
          </p:nvPr>
        </p:nvSpPr>
        <p:spPr/>
        <p:txBody>
          <a:bodyPr/>
          <a:lstStyle/>
          <a:p>
            <a:pPr eaLnBrk="1" hangingPunct="1"/>
            <a:r>
              <a:rPr lang="en-CA" altLang="en-US" sz="2800" smtClean="0"/>
              <a:t>Resources specifically related to each step from the Toolkit</a:t>
            </a:r>
          </a:p>
          <a:p>
            <a:pPr eaLnBrk="1" hangingPunct="1"/>
            <a:r>
              <a:rPr lang="en-CA" altLang="en-US" sz="2800" smtClean="0"/>
              <a:t>Training resources related to:</a:t>
            </a:r>
          </a:p>
          <a:p>
            <a:pPr lvl="1" eaLnBrk="1" hangingPunct="1"/>
            <a:r>
              <a:rPr lang="en-CA" altLang="en-US" sz="2400" smtClean="0"/>
              <a:t>Research ethics</a:t>
            </a:r>
          </a:p>
          <a:p>
            <a:pPr lvl="1" eaLnBrk="1" hangingPunct="1"/>
            <a:r>
              <a:rPr lang="en-CA" altLang="en-US" sz="2400" smtClean="0"/>
              <a:t>Research literacy &amp; HIV prevention research</a:t>
            </a:r>
          </a:p>
          <a:p>
            <a:pPr lvl="1" eaLnBrk="1" hangingPunct="1"/>
            <a:r>
              <a:rPr lang="en-CA" altLang="en-US" sz="2400" smtClean="0"/>
              <a:t>Sexual and reproductive health and rights</a:t>
            </a:r>
          </a:p>
          <a:p>
            <a:pPr lvl="1" eaLnBrk="1" hangingPunct="1"/>
            <a:r>
              <a:rPr lang="en-CA" altLang="en-US" sz="2400" smtClean="0"/>
              <a:t>Gender and gender based violence</a:t>
            </a:r>
          </a:p>
          <a:p>
            <a:pPr lvl="1" eaLnBrk="1" hangingPunct="1"/>
            <a:r>
              <a:rPr lang="en-CA" altLang="en-US" sz="2400" smtClean="0"/>
              <a:t>HIV/AIDS</a:t>
            </a:r>
          </a:p>
          <a:p>
            <a:pPr lvl="1" eaLnBrk="1" hangingPunct="1"/>
            <a:r>
              <a:rPr lang="en-CA" altLang="en-US" sz="2400" smtClean="0"/>
              <a:t>Facilitation </a:t>
            </a:r>
          </a:p>
          <a:p>
            <a:pPr eaLnBrk="1" hangingPunct="1"/>
            <a:endParaRPr lang="en-CA" altLang="en-US" smtClean="0"/>
          </a:p>
        </p:txBody>
      </p:sp>
      <p:sp>
        <p:nvSpPr>
          <p:cNvPr id="58372" name="TextBox 3"/>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ltLang="en-US" sz="4000" smtClean="0">
                <a:ea typeface="ヒラギノ明朝 ProN W3" charset="-128"/>
              </a:rPr>
              <a:t>Conclusion</a:t>
            </a:r>
          </a:p>
        </p:txBody>
      </p:sp>
      <p:sp>
        <p:nvSpPr>
          <p:cNvPr id="59395" name="Content Placeholder 2"/>
          <p:cNvSpPr>
            <a:spLocks noGrp="1"/>
          </p:cNvSpPr>
          <p:nvPr>
            <p:ph idx="1"/>
          </p:nvPr>
        </p:nvSpPr>
        <p:spPr>
          <a:xfrm>
            <a:off x="355600" y="1544638"/>
            <a:ext cx="4052888" cy="4775200"/>
          </a:xfrm>
        </p:spPr>
        <p:txBody>
          <a:bodyPr/>
          <a:lstStyle/>
          <a:p>
            <a:pPr marL="114300" indent="-114300">
              <a:buFont typeface="Arial" charset="0"/>
              <a:buNone/>
            </a:pPr>
            <a:r>
              <a:rPr lang="en-US" altLang="en-US" sz="2000" smtClean="0"/>
              <a:t>“Working with the churches, the local traditional healers [and] chiefs and…the mapping out of women’s groups…just constantly gave us input. It took a lot of time and investment but…it really paid off. When there were concerns in a community about the gel, about the research, about anything, we tended to be the first people that they contacted because they respected the fact that we took the time to go [to] them.” </a:t>
            </a:r>
            <a:br>
              <a:rPr lang="en-US" altLang="en-US" sz="2000" smtClean="0"/>
            </a:br>
            <a:r>
              <a:rPr lang="en-US" altLang="en-US" sz="1800" smtClean="0"/>
              <a:t>– Mitzy Gafos, co-principal investigator, MDP 301, Africa Centre, South Africa  </a:t>
            </a:r>
          </a:p>
          <a:p>
            <a:pPr marL="114300" indent="-114300" eaLnBrk="1" hangingPunct="1">
              <a:lnSpc>
                <a:spcPct val="95000"/>
              </a:lnSpc>
              <a:spcBef>
                <a:spcPct val="0"/>
              </a:spcBef>
              <a:buFont typeface="Arial" charset="0"/>
              <a:buNone/>
            </a:pPr>
            <a:endParaRPr lang="en-US" altLang="en-US" smtClean="0"/>
          </a:p>
          <a:p>
            <a:pPr marL="114300" indent="-114300" algn="r" eaLnBrk="1" hangingPunct="1">
              <a:lnSpc>
                <a:spcPct val="95000"/>
              </a:lnSpc>
              <a:spcBef>
                <a:spcPct val="0"/>
              </a:spcBef>
              <a:buFont typeface="Arial" charset="0"/>
              <a:buNone/>
            </a:pPr>
            <a:endParaRPr lang="en-US" altLang="en-US" sz="2000" smtClean="0"/>
          </a:p>
          <a:p>
            <a:pPr marL="114300" indent="-114300" algn="r" eaLnBrk="1" hangingPunct="1">
              <a:lnSpc>
                <a:spcPct val="95000"/>
              </a:lnSpc>
              <a:spcBef>
                <a:spcPct val="0"/>
              </a:spcBef>
              <a:buFont typeface="Arial" charset="0"/>
              <a:buNone/>
            </a:pPr>
            <a:endParaRPr lang="en-US" altLang="en-US" sz="2000" smtClean="0"/>
          </a:p>
          <a:p>
            <a:pPr marL="114300" indent="-114300" eaLnBrk="1" hangingPunct="1"/>
            <a:endParaRPr lang="en-US" altLang="en-US" smtClean="0"/>
          </a:p>
        </p:txBody>
      </p:sp>
      <p:sp>
        <p:nvSpPr>
          <p:cNvPr id="59396" name="TextBox 4"/>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pic>
        <p:nvPicPr>
          <p:cNvPr id="59397" name="Picture 5" descr="CI3H48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10088" y="1719263"/>
            <a:ext cx="4633912"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90321"/>
            <a:ext cx="8229600" cy="4064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18" name="Title 1"/>
          <p:cNvSpPr>
            <a:spLocks noGrp="1"/>
          </p:cNvSpPr>
          <p:nvPr>
            <p:ph type="title"/>
          </p:nvPr>
        </p:nvSpPr>
        <p:spPr/>
        <p:txBody>
          <a:bodyPr/>
          <a:lstStyle/>
          <a:p>
            <a:pPr eaLnBrk="1" hangingPunct="1"/>
            <a:r>
              <a:rPr lang="en-US" altLang="en-US" sz="4000" smtClean="0">
                <a:ea typeface="ヒラギノ明朝 ProN W3" charset="-128"/>
              </a:rPr>
              <a:t>Acknowledgements</a:t>
            </a:r>
          </a:p>
        </p:txBody>
      </p:sp>
      <p:sp>
        <p:nvSpPr>
          <p:cNvPr id="60419" name="TextBox 4"/>
          <p:cNvSpPr txBox="1">
            <a:spLocks noChangeArrowheads="1"/>
          </p:cNvSpPr>
          <p:nvPr/>
        </p:nvSpPr>
        <p:spPr bwMode="auto">
          <a:xfrm>
            <a:off x="271463" y="5626100"/>
            <a:ext cx="868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800">
                <a:latin typeface="Arial" charset="0"/>
              </a:rPr>
              <a:t>http://www.fhi360.org/resource/stakeholder-engagement-toolkit-hiv-prevention-trials</a:t>
            </a:r>
          </a:p>
        </p:txBody>
      </p:sp>
      <p:pic>
        <p:nvPicPr>
          <p:cNvPr id="60420" name="Picture 5" descr="AVAC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9678" y="4059734"/>
            <a:ext cx="1843143" cy="83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9" descr="USAID logo_tra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0974" y="1933576"/>
            <a:ext cx="2792412" cy="83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10" descr="FHI360 Logo_horizonal.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7426" y="1968680"/>
            <a:ext cx="1843143" cy="7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TextBox 7"/>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697" y="4025500"/>
            <a:ext cx="2853099" cy="808633"/>
          </a:xfrm>
          <a:prstGeom prst="rect">
            <a:avLst/>
          </a:prstGeom>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32194" t="32708" r="31949" b="32831"/>
          <a:stretch/>
        </p:blipFill>
        <p:spPr>
          <a:xfrm>
            <a:off x="4077064" y="2446606"/>
            <a:ext cx="1554481" cy="193330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z="4000" smtClean="0">
                <a:ea typeface="ヒラギノ明朝 ProN W3" charset="-128"/>
              </a:rPr>
              <a:t>Who is a Stakeholder?</a:t>
            </a:r>
          </a:p>
        </p:txBody>
      </p:sp>
      <p:pic>
        <p:nvPicPr>
          <p:cNvPr id="17411" name="Picture 3" descr="HIV research tria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3300" y="1433513"/>
            <a:ext cx="4889500" cy="48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3"/>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dirty="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0" y="0"/>
            <a:ext cx="9144000" cy="6859588"/>
          </a:xfrm>
          <a:prstGeom prst="rect">
            <a:avLst/>
          </a:prstGeom>
          <a:solidFill>
            <a:srgbClr val="FFD200">
              <a:alpha val="9804"/>
            </a:srgbClr>
          </a:solidFill>
          <a:ln>
            <a:noFill/>
          </a:ln>
          <a:effectLst>
            <a:outerShdw blurRad="40000" dist="23000" dir="5400000" rotWithShape="0">
              <a:srgbClr val="808080">
                <a:alpha val="34998"/>
              </a:srgbClr>
            </a:outerShdw>
          </a:effectLst>
          <a:extLst/>
        </p:spPr>
        <p:txBody>
          <a:bodyPr anchor="ctr"/>
          <a:lstStyle/>
          <a:p>
            <a:pPr algn="ctr" eaLnBrk="1" fontAlgn="auto" hangingPunct="1">
              <a:spcBef>
                <a:spcPts val="0"/>
              </a:spcBef>
              <a:spcAft>
                <a:spcPts val="0"/>
              </a:spcAft>
              <a:defRPr/>
            </a:pPr>
            <a:endParaRPr lang="en-US">
              <a:solidFill>
                <a:schemeClr val="lt1"/>
              </a:solidFill>
              <a:latin typeface="+mn-lt"/>
              <a:ea typeface="+mn-ea"/>
              <a:cs typeface="+mn-cs"/>
            </a:endParaRPr>
          </a:p>
        </p:txBody>
      </p:sp>
      <p:sp>
        <p:nvSpPr>
          <p:cNvPr id="2" name="Title 1"/>
          <p:cNvSpPr>
            <a:spLocks noGrp="1"/>
          </p:cNvSpPr>
          <p:nvPr>
            <p:ph type="title"/>
          </p:nvPr>
        </p:nvSpPr>
        <p:spPr>
          <a:xfrm>
            <a:off x="457200" y="0"/>
            <a:ext cx="8023860" cy="992188"/>
          </a:xfrm>
        </p:spPr>
        <p:txBody>
          <a:bodyPr/>
          <a:lstStyle/>
          <a:p>
            <a:r>
              <a:rPr lang="en-US" altLang="en-US" sz="2700" dirty="0" smtClean="0">
                <a:ea typeface="ヒラギノ明朝 ProN W3" charset="-128"/>
              </a:rPr>
              <a:t>Stakeholder Engagement </a:t>
            </a:r>
            <a:r>
              <a:rPr lang="en-US" altLang="en-US" sz="2700" dirty="0">
                <a:ea typeface="ヒラギノ明朝 ProN W3" charset="-128"/>
              </a:rPr>
              <a:t>as an Ongoing Process</a:t>
            </a:r>
            <a:endParaRPr lang="en-US" sz="2700" dirty="0"/>
          </a:p>
        </p:txBody>
      </p:sp>
      <p:pic>
        <p:nvPicPr>
          <p:cNvPr id="4" name="Content Placeholder 3"/>
          <p:cNvPicPr>
            <a:picLocks noGrp="1" noChangeAspect="1"/>
          </p:cNvPicPr>
          <p:nvPr>
            <p:ph idx="1"/>
          </p:nvPr>
        </p:nvPicPr>
        <p:blipFill>
          <a:blip r:embed="rId3"/>
          <a:stretch>
            <a:fillRect/>
          </a:stretch>
        </p:blipFill>
        <p:spPr>
          <a:xfrm>
            <a:off x="1903405" y="1479443"/>
            <a:ext cx="5344965" cy="4297680"/>
          </a:xfrm>
          <a:prstGeom prst="rect">
            <a:avLst/>
          </a:prstGeom>
        </p:spPr>
      </p:pic>
      <p:sp>
        <p:nvSpPr>
          <p:cNvPr id="5" name="Rounded Rectangular Callout 4"/>
          <p:cNvSpPr/>
          <p:nvPr/>
        </p:nvSpPr>
        <p:spPr>
          <a:xfrm>
            <a:off x="5501285" y="1114001"/>
            <a:ext cx="1787678" cy="930442"/>
          </a:xfrm>
          <a:prstGeom prst="wedgeRoundRectCallout">
            <a:avLst>
              <a:gd name="adj1" fmla="val -58895"/>
              <a:gd name="adj2" fmla="val 23320"/>
              <a:gd name="adj3" fmla="val 16667"/>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marL="114300" indent="-114300">
              <a:lnSpc>
                <a:spcPts val="1000"/>
              </a:lnSpc>
              <a:spcAft>
                <a:spcPts val="300"/>
              </a:spcAft>
              <a:buFont typeface="Arial" panose="020B0604020202020204" pitchFamily="34" charset="0"/>
              <a:buChar char="•"/>
            </a:pPr>
            <a:r>
              <a:rPr lang="en-US" sz="1000" dirty="0" smtClean="0">
                <a:solidFill>
                  <a:schemeClr val="bg1"/>
                </a:solidFill>
              </a:rPr>
              <a:t>predicting which </a:t>
            </a:r>
            <a:r>
              <a:rPr lang="en-US" sz="1000" dirty="0">
                <a:solidFill>
                  <a:schemeClr val="bg1"/>
                </a:solidFill>
              </a:rPr>
              <a:t>challenges might arise </a:t>
            </a:r>
            <a:r>
              <a:rPr lang="en-US" sz="1000" dirty="0" smtClean="0">
                <a:solidFill>
                  <a:schemeClr val="bg1"/>
                </a:solidFill>
              </a:rPr>
              <a:t>is difficult </a:t>
            </a:r>
          </a:p>
          <a:p>
            <a:pPr marL="114300" indent="-114300">
              <a:lnSpc>
                <a:spcPts val="1000"/>
              </a:lnSpc>
              <a:spcAft>
                <a:spcPts val="300"/>
              </a:spcAft>
              <a:buFont typeface="Arial" panose="020B0604020202020204" pitchFamily="34" charset="0"/>
              <a:buChar char="•"/>
            </a:pPr>
            <a:r>
              <a:rPr lang="en-US" sz="1000" dirty="0" smtClean="0">
                <a:solidFill>
                  <a:schemeClr val="bg1"/>
                </a:solidFill>
              </a:rPr>
              <a:t>resources </a:t>
            </a:r>
            <a:r>
              <a:rPr lang="en-US" sz="1000" dirty="0">
                <a:solidFill>
                  <a:schemeClr val="bg1"/>
                </a:solidFill>
              </a:rPr>
              <a:t>must be set aside for potential stakeholder engagement activities and to mitigate </a:t>
            </a:r>
            <a:r>
              <a:rPr lang="en-US" sz="1000" dirty="0" smtClean="0">
                <a:solidFill>
                  <a:schemeClr val="bg1"/>
                </a:solidFill>
              </a:rPr>
              <a:t>complications</a:t>
            </a:r>
            <a:endParaRPr lang="en-US" sz="1000" dirty="0">
              <a:solidFill>
                <a:schemeClr val="bg1"/>
              </a:solidFill>
            </a:endParaRPr>
          </a:p>
        </p:txBody>
      </p:sp>
      <p:sp>
        <p:nvSpPr>
          <p:cNvPr id="6" name="Rounded Rectangular Callout 5"/>
          <p:cNvSpPr/>
          <p:nvPr/>
        </p:nvSpPr>
        <p:spPr>
          <a:xfrm>
            <a:off x="7302259" y="2237024"/>
            <a:ext cx="1733789" cy="930442"/>
          </a:xfrm>
          <a:prstGeom prst="wedgeRoundRectCallout">
            <a:avLst>
              <a:gd name="adj1" fmla="val -59393"/>
              <a:gd name="adj2" fmla="val 25092"/>
              <a:gd name="adj3" fmla="val 16667"/>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marL="114300" indent="-114300">
              <a:lnSpc>
                <a:spcPts val="1000"/>
              </a:lnSpc>
              <a:spcAft>
                <a:spcPts val="300"/>
              </a:spcAft>
              <a:buFont typeface="Arial" panose="020B0604020202020204" pitchFamily="34" charset="0"/>
              <a:buChar char="•"/>
            </a:pPr>
            <a:r>
              <a:rPr lang="en-US" sz="1000" dirty="0" smtClean="0">
                <a:solidFill>
                  <a:schemeClr val="bg1"/>
                </a:solidFill>
              </a:rPr>
              <a:t>research team must be committed and capable</a:t>
            </a:r>
          </a:p>
          <a:p>
            <a:pPr marL="114300" indent="-114300">
              <a:lnSpc>
                <a:spcPts val="1000"/>
              </a:lnSpc>
              <a:spcAft>
                <a:spcPts val="300"/>
              </a:spcAft>
              <a:buFont typeface="Arial" panose="020B0604020202020204" pitchFamily="34" charset="0"/>
              <a:buChar char="•"/>
            </a:pPr>
            <a:r>
              <a:rPr lang="en-US" sz="1000" dirty="0"/>
              <a:t>deficiencies </a:t>
            </a:r>
            <a:r>
              <a:rPr lang="en-US" sz="1000" dirty="0" smtClean="0"/>
              <a:t>in capacity </a:t>
            </a:r>
            <a:r>
              <a:rPr lang="en-US" sz="1000" dirty="0"/>
              <a:t>for stakeholder </a:t>
            </a:r>
            <a:r>
              <a:rPr lang="en-US" sz="1000" dirty="0" smtClean="0"/>
              <a:t>engagement must be addressed</a:t>
            </a:r>
            <a:endParaRPr lang="en-US" sz="1000" dirty="0">
              <a:solidFill>
                <a:schemeClr val="bg1"/>
              </a:solidFill>
            </a:endParaRPr>
          </a:p>
        </p:txBody>
      </p:sp>
      <p:sp>
        <p:nvSpPr>
          <p:cNvPr id="7" name="Rounded Rectangular Callout 6"/>
          <p:cNvSpPr/>
          <p:nvPr/>
        </p:nvSpPr>
        <p:spPr>
          <a:xfrm>
            <a:off x="7120428" y="4012623"/>
            <a:ext cx="1693372" cy="930442"/>
          </a:xfrm>
          <a:prstGeom prst="wedgeRoundRectCallout">
            <a:avLst>
              <a:gd name="adj1" fmla="val -60316"/>
              <a:gd name="adj2" fmla="val 8957"/>
              <a:gd name="adj3" fmla="val 16667"/>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marL="114300" indent="-114300">
              <a:lnSpc>
                <a:spcPts val="1000"/>
              </a:lnSpc>
              <a:spcAft>
                <a:spcPts val="300"/>
              </a:spcAft>
              <a:buFont typeface="Arial" panose="020B0604020202020204" pitchFamily="34" charset="0"/>
              <a:buChar char="•"/>
            </a:pPr>
            <a:r>
              <a:rPr lang="en-US" sz="1000" dirty="0" smtClean="0"/>
              <a:t>determine </a:t>
            </a:r>
            <a:r>
              <a:rPr lang="en-US" sz="1000" dirty="0"/>
              <a:t>whether </a:t>
            </a:r>
            <a:r>
              <a:rPr lang="en-US" sz="1000" dirty="0" smtClean="0"/>
              <a:t>stakeholder </a:t>
            </a:r>
            <a:r>
              <a:rPr lang="en-US" sz="1000" dirty="0"/>
              <a:t>engagement efforts are effective and reflective of the time and resources </a:t>
            </a:r>
            <a:r>
              <a:rPr lang="en-US" sz="1000" dirty="0" smtClean="0"/>
              <a:t>involved</a:t>
            </a:r>
            <a:endParaRPr lang="en-US" sz="1000" dirty="0"/>
          </a:p>
        </p:txBody>
      </p:sp>
      <p:sp>
        <p:nvSpPr>
          <p:cNvPr id="8" name="Rounded Rectangular Callout 7"/>
          <p:cNvSpPr/>
          <p:nvPr/>
        </p:nvSpPr>
        <p:spPr>
          <a:xfrm>
            <a:off x="6438691" y="5092345"/>
            <a:ext cx="1787678" cy="930442"/>
          </a:xfrm>
          <a:prstGeom prst="wedgeRoundRectCallout">
            <a:avLst>
              <a:gd name="adj1" fmla="val -58966"/>
              <a:gd name="adj2" fmla="val 10694"/>
              <a:gd name="adj3" fmla="val 16667"/>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marL="114300" indent="-114300">
              <a:lnSpc>
                <a:spcPts val="1000"/>
              </a:lnSpc>
              <a:spcAft>
                <a:spcPts val="300"/>
              </a:spcAft>
              <a:buFont typeface="Arial" panose="020B0604020202020204" pitchFamily="34" charset="0"/>
              <a:buChar char="•"/>
            </a:pPr>
            <a:r>
              <a:rPr lang="en-US" sz="1000" dirty="0" smtClean="0"/>
              <a:t>understand </a:t>
            </a:r>
            <a:r>
              <a:rPr lang="en-US" sz="1000" dirty="0"/>
              <a:t>the relationships between stakeholder groups and the context within which </a:t>
            </a:r>
            <a:r>
              <a:rPr lang="en-US" sz="1000" dirty="0" smtClean="0"/>
              <a:t>the trial takes place</a:t>
            </a:r>
          </a:p>
          <a:p>
            <a:pPr marL="114300" indent="-114300">
              <a:lnSpc>
                <a:spcPts val="1000"/>
              </a:lnSpc>
              <a:spcAft>
                <a:spcPts val="300"/>
              </a:spcAft>
              <a:buFont typeface="Arial" panose="020B0604020202020204" pitchFamily="34" charset="0"/>
              <a:buChar char="•"/>
            </a:pPr>
            <a:r>
              <a:rPr lang="en-US" sz="1000" dirty="0" smtClean="0"/>
              <a:t>prepare </a:t>
            </a:r>
            <a:r>
              <a:rPr lang="en-US" sz="1000" dirty="0"/>
              <a:t>accordingly</a:t>
            </a:r>
          </a:p>
        </p:txBody>
      </p:sp>
      <p:sp>
        <p:nvSpPr>
          <p:cNvPr id="9" name="Rounded Rectangular Callout 8"/>
          <p:cNvSpPr/>
          <p:nvPr/>
        </p:nvSpPr>
        <p:spPr>
          <a:xfrm>
            <a:off x="1023214" y="5075874"/>
            <a:ext cx="1787678" cy="930442"/>
          </a:xfrm>
          <a:prstGeom prst="wedgeRoundRectCallout">
            <a:avLst>
              <a:gd name="adj1" fmla="val 58451"/>
              <a:gd name="adj2" fmla="val 10886"/>
              <a:gd name="adj3" fmla="val 16667"/>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marL="114300" indent="-114300">
              <a:lnSpc>
                <a:spcPts val="1000"/>
              </a:lnSpc>
              <a:spcAft>
                <a:spcPts val="300"/>
              </a:spcAft>
              <a:buFont typeface="Arial" panose="020B0604020202020204" pitchFamily="34" charset="0"/>
              <a:buChar char="•"/>
            </a:pPr>
            <a:r>
              <a:rPr lang="en-US" sz="1000" dirty="0"/>
              <a:t>i</a:t>
            </a:r>
            <a:r>
              <a:rPr lang="en-US" sz="1000" dirty="0" smtClean="0"/>
              <a:t>dentify individuals </a:t>
            </a:r>
            <a:r>
              <a:rPr lang="en-US" sz="1000" dirty="0"/>
              <a:t>and organizations </a:t>
            </a:r>
            <a:r>
              <a:rPr lang="en-US" sz="1000" dirty="0" smtClean="0"/>
              <a:t>with </a:t>
            </a:r>
            <a:r>
              <a:rPr lang="en-US" sz="1000" dirty="0"/>
              <a:t>a stake in </a:t>
            </a:r>
            <a:r>
              <a:rPr lang="en-US" sz="1000" dirty="0" smtClean="0"/>
              <a:t>the project </a:t>
            </a:r>
          </a:p>
          <a:p>
            <a:pPr marL="114300" indent="-114300">
              <a:lnSpc>
                <a:spcPts val="1000"/>
              </a:lnSpc>
              <a:spcAft>
                <a:spcPts val="300"/>
              </a:spcAft>
              <a:buFont typeface="Arial" panose="020B0604020202020204" pitchFamily="34" charset="0"/>
              <a:buChar char="•"/>
            </a:pPr>
            <a:r>
              <a:rPr lang="en-US" sz="1000" dirty="0"/>
              <a:t>c</a:t>
            </a:r>
            <a:r>
              <a:rPr lang="en-US" sz="1000" dirty="0" smtClean="0"/>
              <a:t>ompile/organize relevant </a:t>
            </a:r>
            <a:r>
              <a:rPr lang="en-US" sz="1000" dirty="0"/>
              <a:t>information about </a:t>
            </a:r>
            <a:r>
              <a:rPr lang="en-US" sz="1000" dirty="0" smtClean="0"/>
              <a:t>them </a:t>
            </a:r>
            <a:r>
              <a:rPr lang="en-US" sz="1000" dirty="0"/>
              <a:t>in a way that makes sense</a:t>
            </a:r>
          </a:p>
        </p:txBody>
      </p:sp>
      <p:sp>
        <p:nvSpPr>
          <p:cNvPr id="10" name="Rounded Rectangular Callout 9"/>
          <p:cNvSpPr/>
          <p:nvPr/>
        </p:nvSpPr>
        <p:spPr>
          <a:xfrm>
            <a:off x="179698" y="4021039"/>
            <a:ext cx="1787678" cy="930442"/>
          </a:xfrm>
          <a:prstGeom prst="wedgeRoundRectCallout">
            <a:avLst>
              <a:gd name="adj1" fmla="val 61259"/>
              <a:gd name="adj2" fmla="val 9012"/>
              <a:gd name="adj3" fmla="val 16667"/>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marL="114300" indent="-114300">
              <a:lnSpc>
                <a:spcPts val="1000"/>
              </a:lnSpc>
              <a:spcAft>
                <a:spcPts val="300"/>
              </a:spcAft>
              <a:buFont typeface="Arial" panose="020B0604020202020204" pitchFamily="34" charset="0"/>
              <a:buChar char="•"/>
            </a:pPr>
            <a:r>
              <a:rPr lang="en-US" sz="1000" dirty="0" smtClean="0"/>
              <a:t>ensure </a:t>
            </a:r>
            <a:r>
              <a:rPr lang="en-US" sz="1000" dirty="0"/>
              <a:t>that </a:t>
            </a:r>
            <a:r>
              <a:rPr lang="en-US" sz="1000" dirty="0" smtClean="0"/>
              <a:t>accurate </a:t>
            </a:r>
            <a:r>
              <a:rPr lang="en-US" sz="1000" dirty="0"/>
              <a:t>information </a:t>
            </a:r>
            <a:r>
              <a:rPr lang="en-US" sz="1000" dirty="0" smtClean="0"/>
              <a:t>about the trial reaches stakeholders </a:t>
            </a:r>
            <a:r>
              <a:rPr lang="en-US" sz="1000" dirty="0"/>
              <a:t>and the broader community </a:t>
            </a:r>
            <a:endParaRPr lang="en-US" sz="1000" dirty="0" smtClean="0"/>
          </a:p>
          <a:p>
            <a:pPr marL="114300" indent="-114300">
              <a:lnSpc>
                <a:spcPts val="1000"/>
              </a:lnSpc>
              <a:spcAft>
                <a:spcPts val="300"/>
              </a:spcAft>
              <a:buFont typeface="Arial" panose="020B0604020202020204" pitchFamily="34" charset="0"/>
              <a:buChar char="•"/>
            </a:pPr>
            <a:r>
              <a:rPr lang="en-US" sz="1000" dirty="0" smtClean="0"/>
              <a:t>combat misperceptions or </a:t>
            </a:r>
            <a:r>
              <a:rPr lang="en-US" sz="1000" dirty="0"/>
              <a:t>rumors that may exist </a:t>
            </a:r>
          </a:p>
        </p:txBody>
      </p:sp>
      <p:sp>
        <p:nvSpPr>
          <p:cNvPr id="11" name="Rounded Rectangular Callout 10"/>
          <p:cNvSpPr/>
          <p:nvPr/>
        </p:nvSpPr>
        <p:spPr>
          <a:xfrm>
            <a:off x="115727" y="2237024"/>
            <a:ext cx="1787678" cy="930442"/>
          </a:xfrm>
          <a:prstGeom prst="wedgeRoundRectCallout">
            <a:avLst>
              <a:gd name="adj1" fmla="val 58522"/>
              <a:gd name="adj2" fmla="val 27633"/>
              <a:gd name="adj3" fmla="val 16667"/>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45720" rIns="45720" rtlCol="0" anchor="ctr"/>
          <a:lstStyle/>
          <a:p>
            <a:pPr marL="114300" indent="-114300">
              <a:lnSpc>
                <a:spcPts val="1000"/>
              </a:lnSpc>
              <a:spcAft>
                <a:spcPts val="300"/>
              </a:spcAft>
              <a:buFont typeface="Arial" panose="020B0604020202020204" pitchFamily="34" charset="0"/>
              <a:buChar char="•"/>
            </a:pPr>
            <a:r>
              <a:rPr lang="en-US" sz="1000" dirty="0"/>
              <a:t>a</a:t>
            </a:r>
            <a:r>
              <a:rPr lang="en-US" sz="1000" dirty="0" smtClean="0"/>
              <a:t>sses and develop </a:t>
            </a:r>
            <a:r>
              <a:rPr lang="en-US" sz="1000" dirty="0"/>
              <a:t>knowledge and skills </a:t>
            </a:r>
            <a:r>
              <a:rPr lang="en-US" sz="1000" dirty="0" smtClean="0"/>
              <a:t> </a:t>
            </a:r>
          </a:p>
          <a:p>
            <a:pPr marL="114300" indent="-114300">
              <a:lnSpc>
                <a:spcPts val="1000"/>
              </a:lnSpc>
              <a:spcAft>
                <a:spcPts val="300"/>
              </a:spcAft>
              <a:buFont typeface="Arial" panose="020B0604020202020204" pitchFamily="34" charset="0"/>
              <a:buChar char="•"/>
            </a:pPr>
            <a:r>
              <a:rPr lang="en-US" sz="1000" dirty="0" smtClean="0"/>
              <a:t>ensure everyone can </a:t>
            </a:r>
            <a:r>
              <a:rPr lang="en-US" sz="1000" dirty="0"/>
              <a:t>appropriately and effectively engage with the research and each other </a:t>
            </a:r>
          </a:p>
        </p:txBody>
      </p:sp>
      <p:cxnSp>
        <p:nvCxnSpPr>
          <p:cNvPr id="12" name="Straight Connector 11"/>
          <p:cNvCxnSpPr/>
          <p:nvPr/>
        </p:nvCxnSpPr>
        <p:spPr>
          <a:xfrm>
            <a:off x="457200" y="885950"/>
            <a:ext cx="8229600" cy="158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0" y="6443663"/>
            <a:ext cx="9144000" cy="414337"/>
          </a:xfrm>
          <a:prstGeom prst="rect">
            <a:avLst/>
          </a:prstGeom>
          <a:solidFill>
            <a:srgbClr val="5C6F7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TextBox 7"/>
          <p:cNvSpPr txBox="1">
            <a:spLocks noChangeArrowheads="1"/>
          </p:cNvSpPr>
          <p:nvPr/>
        </p:nvSpPr>
        <p:spPr bwMode="auto">
          <a:xfrm>
            <a:off x="457200" y="6494463"/>
            <a:ext cx="7242175" cy="277812"/>
          </a:xfrm>
          <a:prstGeom prst="rect">
            <a:avLst/>
          </a:prstGeom>
          <a:noFill/>
          <a:ln>
            <a:noFill/>
          </a:ln>
          <a:extLst/>
        </p:spPr>
        <p:txBody>
          <a:bodyPr>
            <a:spAutoFit/>
          </a:bodyPr>
          <a:lstStyle>
            <a:lvl1pPr eaLnBrk="0" hangingPunct="0">
              <a:defRPr>
                <a:solidFill>
                  <a:schemeClr val="tx1"/>
                </a:solidFill>
                <a:latin typeface="Arial" charset="0"/>
                <a:ea typeface="Geneva" charset="0"/>
                <a:cs typeface="Geneva" charset="0"/>
              </a:defRPr>
            </a:lvl1pPr>
            <a:lvl2pPr marL="742950" indent="-285750" eaLnBrk="0" hangingPunct="0">
              <a:defRPr>
                <a:solidFill>
                  <a:schemeClr val="tx1"/>
                </a:solidFill>
                <a:latin typeface="Arial" charset="0"/>
                <a:ea typeface="Geneva" charset="0"/>
                <a:cs typeface="Geneva" charset="0"/>
              </a:defRPr>
            </a:lvl2pPr>
            <a:lvl3pPr marL="1143000" indent="-228600" eaLnBrk="0" hangingPunct="0">
              <a:defRPr>
                <a:solidFill>
                  <a:schemeClr val="tx1"/>
                </a:solidFill>
                <a:latin typeface="Arial" charset="0"/>
                <a:ea typeface="Geneva" charset="0"/>
                <a:cs typeface="Geneva" charset="0"/>
              </a:defRPr>
            </a:lvl3pPr>
            <a:lvl4pPr marL="1600200" indent="-228600" eaLnBrk="0" hangingPunct="0">
              <a:defRPr>
                <a:solidFill>
                  <a:schemeClr val="tx1"/>
                </a:solidFill>
                <a:latin typeface="Arial" charset="0"/>
                <a:ea typeface="Geneva" charset="0"/>
                <a:cs typeface="Geneva" charset="0"/>
              </a:defRPr>
            </a:lvl4pPr>
            <a:lvl5pPr marL="2057400" indent="-228600" eaLnBrk="0" hangingPunct="0">
              <a:defRPr>
                <a:solidFill>
                  <a:schemeClr val="tx1"/>
                </a:solidFill>
                <a:latin typeface="Arial" charset="0"/>
                <a:ea typeface="Geneva" charset="0"/>
                <a:cs typeface="Geneva" charset="0"/>
              </a:defRPr>
            </a:lvl5pPr>
            <a:lvl6pPr marL="2514600" indent="-228600" defTabSz="457200" eaLnBrk="0" fontAlgn="base" hangingPunct="0">
              <a:spcBef>
                <a:spcPct val="0"/>
              </a:spcBef>
              <a:spcAft>
                <a:spcPct val="0"/>
              </a:spcAft>
              <a:defRPr>
                <a:solidFill>
                  <a:schemeClr val="tx1"/>
                </a:solidFill>
                <a:latin typeface="Arial" charset="0"/>
                <a:ea typeface="Geneva" charset="0"/>
                <a:cs typeface="Geneva" charset="0"/>
              </a:defRPr>
            </a:lvl6pPr>
            <a:lvl7pPr marL="2971800" indent="-228600" defTabSz="457200" eaLnBrk="0" fontAlgn="base" hangingPunct="0">
              <a:spcBef>
                <a:spcPct val="0"/>
              </a:spcBef>
              <a:spcAft>
                <a:spcPct val="0"/>
              </a:spcAft>
              <a:defRPr>
                <a:solidFill>
                  <a:schemeClr val="tx1"/>
                </a:solidFill>
                <a:latin typeface="Arial" charset="0"/>
                <a:ea typeface="Geneva" charset="0"/>
                <a:cs typeface="Geneva" charset="0"/>
              </a:defRPr>
            </a:lvl7pPr>
            <a:lvl8pPr marL="3429000" indent="-228600" defTabSz="457200" eaLnBrk="0" fontAlgn="base" hangingPunct="0">
              <a:spcBef>
                <a:spcPct val="0"/>
              </a:spcBef>
              <a:spcAft>
                <a:spcPct val="0"/>
              </a:spcAft>
              <a:defRPr>
                <a:solidFill>
                  <a:schemeClr val="tx1"/>
                </a:solidFill>
                <a:latin typeface="Arial" charset="0"/>
                <a:ea typeface="Geneva" charset="0"/>
                <a:cs typeface="Geneva" charset="0"/>
              </a:defRPr>
            </a:lvl8pPr>
            <a:lvl9pPr marL="3886200" indent="-228600" defTabSz="457200" eaLnBrk="0" fontAlgn="base" hangingPunct="0">
              <a:spcBef>
                <a:spcPct val="0"/>
              </a:spcBef>
              <a:spcAft>
                <a:spcPct val="0"/>
              </a:spcAft>
              <a:defRPr>
                <a:solidFill>
                  <a:schemeClr val="tx1"/>
                </a:solidFill>
                <a:latin typeface="Arial" charset="0"/>
                <a:ea typeface="Geneva" charset="0"/>
                <a:cs typeface="Geneva" charset="0"/>
              </a:defRPr>
            </a:lvl9pPr>
          </a:lstStyle>
          <a:p>
            <a:pPr eaLnBrk="1" hangingPunct="1">
              <a:defRPr/>
            </a:pPr>
            <a:r>
              <a:rPr lang="en-US" sz="1200" smtClean="0">
                <a:solidFill>
                  <a:schemeClr val="bg1"/>
                </a:solidFill>
                <a:latin typeface="Calibri" charset="0"/>
              </a:rPr>
              <a:t>Stakeholder Engagement Toolkit </a:t>
            </a:r>
            <a:r>
              <a:rPr lang="en-US" sz="1200" smtClean="0">
                <a:solidFill>
                  <a:srgbClr val="FFD200"/>
                </a:solidFill>
                <a:latin typeface="Calibri" charset="0"/>
              </a:rPr>
              <a:t>for HIV Prevention Trials</a:t>
            </a:r>
          </a:p>
        </p:txBody>
      </p:sp>
      <p:sp>
        <p:nvSpPr>
          <p:cNvPr id="17" name="Slide Number Placeholder 5"/>
          <p:cNvSpPr>
            <a:spLocks noGrp="1"/>
          </p:cNvSpPr>
          <p:nvPr>
            <p:ph type="sldNum" sz="quarter" idx="4"/>
          </p:nvPr>
        </p:nvSpPr>
        <p:spPr>
          <a:xfrm>
            <a:off x="7795467" y="6602039"/>
            <a:ext cx="1227134" cy="1836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chemeClr val="bg1"/>
                </a:solidFill>
                <a:cs typeface="Arial" charset="0"/>
              </a:defRPr>
            </a:lvl1pPr>
          </a:lstStyle>
          <a:p>
            <a:pPr>
              <a:defRPr/>
            </a:pPr>
            <a:r>
              <a:rPr lang="en-US" altLang="en-US" sz="1100" dirty="0">
                <a:latin typeface="+mn-lt"/>
                <a:ea typeface="Calibri" charset="0"/>
                <a:cs typeface="Calibri" charset="0"/>
              </a:rPr>
              <a:t>Copyright© 2012</a:t>
            </a:r>
          </a:p>
          <a:p>
            <a:pPr>
              <a:defRPr/>
            </a:pPr>
            <a:endParaRPr lang="en-US" altLang="en-US" dirty="0"/>
          </a:p>
        </p:txBody>
      </p:sp>
      <p:cxnSp>
        <p:nvCxnSpPr>
          <p:cNvPr id="18" name="Straight Connector 17"/>
          <p:cNvCxnSpPr/>
          <p:nvPr/>
        </p:nvCxnSpPr>
        <p:spPr>
          <a:xfrm rot="5400000">
            <a:off x="7546975" y="6651625"/>
            <a:ext cx="414338" cy="158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37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par>
                                <p:cTn id="11" presetID="6" presetClass="emph" presetSubtype="0" fill="hold" grpId="1" nodeType="withEffect">
                                  <p:stCondLst>
                                    <p:cond delay="0"/>
                                  </p:stCondLst>
                                  <p:childTnLst>
                                    <p:animScale>
                                      <p:cBhvr>
                                        <p:cTn id="12" dur="2000" fill="hold"/>
                                        <p:tgtEl>
                                          <p:spTgt spid="5"/>
                                        </p:tgtEl>
                                      </p:cBhvr>
                                      <p:by x="125000" y="125000"/>
                                    </p:animScale>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23" presetClass="entr" presetSubtype="52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ppt_x</p:attrName>
                                        </p:attrNameLst>
                                      </p:cBhvr>
                                      <p:tavLst>
                                        <p:tav tm="0">
                                          <p:val>
                                            <p:fltVal val="0.5"/>
                                          </p:val>
                                        </p:tav>
                                        <p:tav tm="100000">
                                          <p:val>
                                            <p:strVal val="#ppt_x"/>
                                          </p:val>
                                        </p:tav>
                                      </p:tavLst>
                                    </p:anim>
                                    <p:anim calcmode="lin" valueType="num">
                                      <p:cBhvr>
                                        <p:cTn id="22" dur="500" fill="hold"/>
                                        <p:tgtEl>
                                          <p:spTgt spid="6"/>
                                        </p:tgtEl>
                                        <p:attrNameLst>
                                          <p:attrName>ppt_y</p:attrName>
                                        </p:attrNameLst>
                                      </p:cBhvr>
                                      <p:tavLst>
                                        <p:tav tm="0">
                                          <p:val>
                                            <p:fltVal val="0.5"/>
                                          </p:val>
                                        </p:tav>
                                        <p:tav tm="100000">
                                          <p:val>
                                            <p:strVal val="#ppt_y"/>
                                          </p:val>
                                        </p:tav>
                                      </p:tavLst>
                                    </p:anim>
                                  </p:childTnLst>
                                </p:cTn>
                              </p:par>
                              <p:par>
                                <p:cTn id="23" presetID="6" presetClass="emph" presetSubtype="0" fill="hold" grpId="1" nodeType="withEffect">
                                  <p:stCondLst>
                                    <p:cond delay="0"/>
                                  </p:stCondLst>
                                  <p:childTnLst>
                                    <p:animScale>
                                      <p:cBhvr>
                                        <p:cTn id="24" dur="2000" fill="hold"/>
                                        <p:tgtEl>
                                          <p:spTgt spid="6"/>
                                        </p:tgtEl>
                                      </p:cBhvr>
                                      <p:by x="125000" y="125000"/>
                                    </p:animScale>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2"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53" presetClass="entr" presetSubtype="52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anim calcmode="lin" valueType="num">
                                      <p:cBhvr>
                                        <p:cTn id="34" dur="500" fill="hold"/>
                                        <p:tgtEl>
                                          <p:spTgt spid="7"/>
                                        </p:tgtEl>
                                        <p:attrNameLst>
                                          <p:attrName>ppt_x</p:attrName>
                                        </p:attrNameLst>
                                      </p:cBhvr>
                                      <p:tavLst>
                                        <p:tav tm="0">
                                          <p:val>
                                            <p:fltVal val="0.5"/>
                                          </p:val>
                                        </p:tav>
                                        <p:tav tm="100000">
                                          <p:val>
                                            <p:strVal val="#ppt_x"/>
                                          </p:val>
                                        </p:tav>
                                      </p:tavLst>
                                    </p:anim>
                                    <p:anim calcmode="lin" valueType="num">
                                      <p:cBhvr>
                                        <p:cTn id="35" dur="500" fill="hold"/>
                                        <p:tgtEl>
                                          <p:spTgt spid="7"/>
                                        </p:tgtEl>
                                        <p:attrNameLst>
                                          <p:attrName>ppt_y</p:attrName>
                                        </p:attrNameLst>
                                      </p:cBhvr>
                                      <p:tavLst>
                                        <p:tav tm="0">
                                          <p:val>
                                            <p:fltVal val="0.5"/>
                                          </p:val>
                                        </p:tav>
                                        <p:tav tm="100000">
                                          <p:val>
                                            <p:strVal val="#ppt_y"/>
                                          </p:val>
                                        </p:tav>
                                      </p:tavLst>
                                    </p:anim>
                                  </p:childTnLst>
                                </p:cTn>
                              </p:par>
                              <p:par>
                                <p:cTn id="36" presetID="6" presetClass="emph" presetSubtype="0" fill="hold" grpId="1" nodeType="withEffect">
                                  <p:stCondLst>
                                    <p:cond delay="0"/>
                                  </p:stCondLst>
                                  <p:childTnLst>
                                    <p:animScale>
                                      <p:cBhvr>
                                        <p:cTn id="37" dur="2000" fill="hold"/>
                                        <p:tgtEl>
                                          <p:spTgt spid="7"/>
                                        </p:tgtEl>
                                      </p:cBhvr>
                                      <p:by x="125000" y="125000"/>
                                    </p:animScale>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2" nodeType="clickEffect">
                                  <p:stCondLst>
                                    <p:cond delay="0"/>
                                  </p:stCondLst>
                                  <p:childTnLst>
                                    <p:set>
                                      <p:cBhvr>
                                        <p:cTn id="41" dur="1" fill="hold">
                                          <p:stCondLst>
                                            <p:cond delay="0"/>
                                          </p:stCondLst>
                                        </p:cTn>
                                        <p:tgtEl>
                                          <p:spTgt spid="7"/>
                                        </p:tgtEl>
                                        <p:attrNameLst>
                                          <p:attrName>style.visibility</p:attrName>
                                        </p:attrNameLst>
                                      </p:cBhvr>
                                      <p:to>
                                        <p:strVal val="hidden"/>
                                      </p:to>
                                    </p:set>
                                  </p:childTnLst>
                                </p:cTn>
                              </p:par>
                              <p:par>
                                <p:cTn id="42" presetID="53" presetClass="entr" presetSubtype="528"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anim calcmode="lin" valueType="num">
                                      <p:cBhvr>
                                        <p:cTn id="47" dur="500" fill="hold"/>
                                        <p:tgtEl>
                                          <p:spTgt spid="8"/>
                                        </p:tgtEl>
                                        <p:attrNameLst>
                                          <p:attrName>ppt_x</p:attrName>
                                        </p:attrNameLst>
                                      </p:cBhvr>
                                      <p:tavLst>
                                        <p:tav tm="0">
                                          <p:val>
                                            <p:fltVal val="0.5"/>
                                          </p:val>
                                        </p:tav>
                                        <p:tav tm="100000">
                                          <p:val>
                                            <p:strVal val="#ppt_x"/>
                                          </p:val>
                                        </p:tav>
                                      </p:tavLst>
                                    </p:anim>
                                    <p:anim calcmode="lin" valueType="num">
                                      <p:cBhvr>
                                        <p:cTn id="48" dur="500" fill="hold"/>
                                        <p:tgtEl>
                                          <p:spTgt spid="8"/>
                                        </p:tgtEl>
                                        <p:attrNameLst>
                                          <p:attrName>ppt_y</p:attrName>
                                        </p:attrNameLst>
                                      </p:cBhvr>
                                      <p:tavLst>
                                        <p:tav tm="0">
                                          <p:val>
                                            <p:fltVal val="0.5"/>
                                          </p:val>
                                        </p:tav>
                                        <p:tav tm="100000">
                                          <p:val>
                                            <p:strVal val="#ppt_y"/>
                                          </p:val>
                                        </p:tav>
                                      </p:tavLst>
                                    </p:anim>
                                  </p:childTnLst>
                                </p:cTn>
                              </p:par>
                              <p:par>
                                <p:cTn id="49" presetID="6" presetClass="emph" presetSubtype="0" fill="hold" grpId="1" nodeType="withEffect">
                                  <p:stCondLst>
                                    <p:cond delay="0"/>
                                  </p:stCondLst>
                                  <p:childTnLst>
                                    <p:animScale>
                                      <p:cBhvr>
                                        <p:cTn id="50" dur="2000" fill="hold"/>
                                        <p:tgtEl>
                                          <p:spTgt spid="8"/>
                                        </p:tgtEl>
                                      </p:cBhvr>
                                      <p:by x="125000" y="125000"/>
                                    </p:animScale>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2" nodeType="clickEffect">
                                  <p:stCondLst>
                                    <p:cond delay="0"/>
                                  </p:stCondLst>
                                  <p:childTnLst>
                                    <p:set>
                                      <p:cBhvr>
                                        <p:cTn id="54" dur="1" fill="hold">
                                          <p:stCondLst>
                                            <p:cond delay="0"/>
                                          </p:stCondLst>
                                        </p:cTn>
                                        <p:tgtEl>
                                          <p:spTgt spid="8"/>
                                        </p:tgtEl>
                                        <p:attrNameLst>
                                          <p:attrName>style.visibility</p:attrName>
                                        </p:attrNameLst>
                                      </p:cBhvr>
                                      <p:to>
                                        <p:strVal val="hidden"/>
                                      </p:to>
                                    </p:set>
                                  </p:childTnLst>
                                </p:cTn>
                              </p:par>
                              <p:par>
                                <p:cTn id="55" presetID="53" presetClass="entr" presetSubtype="528"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anim calcmode="lin" valueType="num">
                                      <p:cBhvr>
                                        <p:cTn id="60" dur="500" fill="hold"/>
                                        <p:tgtEl>
                                          <p:spTgt spid="9"/>
                                        </p:tgtEl>
                                        <p:attrNameLst>
                                          <p:attrName>ppt_x</p:attrName>
                                        </p:attrNameLst>
                                      </p:cBhvr>
                                      <p:tavLst>
                                        <p:tav tm="0">
                                          <p:val>
                                            <p:fltVal val="0.5"/>
                                          </p:val>
                                        </p:tav>
                                        <p:tav tm="100000">
                                          <p:val>
                                            <p:strVal val="#ppt_x"/>
                                          </p:val>
                                        </p:tav>
                                      </p:tavLst>
                                    </p:anim>
                                    <p:anim calcmode="lin" valueType="num">
                                      <p:cBhvr>
                                        <p:cTn id="61" dur="500" fill="hold"/>
                                        <p:tgtEl>
                                          <p:spTgt spid="9"/>
                                        </p:tgtEl>
                                        <p:attrNameLst>
                                          <p:attrName>ppt_y</p:attrName>
                                        </p:attrNameLst>
                                      </p:cBhvr>
                                      <p:tavLst>
                                        <p:tav tm="0">
                                          <p:val>
                                            <p:fltVal val="0.5"/>
                                          </p:val>
                                        </p:tav>
                                        <p:tav tm="100000">
                                          <p:val>
                                            <p:strVal val="#ppt_y"/>
                                          </p:val>
                                        </p:tav>
                                      </p:tavLst>
                                    </p:anim>
                                  </p:childTnLst>
                                </p:cTn>
                              </p:par>
                              <p:par>
                                <p:cTn id="62" presetID="6" presetClass="emph" presetSubtype="0" fill="hold" grpId="1" nodeType="withEffect">
                                  <p:stCondLst>
                                    <p:cond delay="0"/>
                                  </p:stCondLst>
                                  <p:childTnLst>
                                    <p:animScale>
                                      <p:cBhvr>
                                        <p:cTn id="63" dur="2000" fill="hold"/>
                                        <p:tgtEl>
                                          <p:spTgt spid="9"/>
                                        </p:tgtEl>
                                      </p:cBhvr>
                                      <p:by x="125000" y="125000"/>
                                    </p:animScale>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2" nodeType="clickEffect">
                                  <p:stCondLst>
                                    <p:cond delay="0"/>
                                  </p:stCondLst>
                                  <p:childTnLst>
                                    <p:set>
                                      <p:cBhvr>
                                        <p:cTn id="67" dur="1" fill="hold">
                                          <p:stCondLst>
                                            <p:cond delay="0"/>
                                          </p:stCondLst>
                                        </p:cTn>
                                        <p:tgtEl>
                                          <p:spTgt spid="9"/>
                                        </p:tgtEl>
                                        <p:attrNameLst>
                                          <p:attrName>style.visibility</p:attrName>
                                        </p:attrNameLst>
                                      </p:cBhvr>
                                      <p:to>
                                        <p:strVal val="hidden"/>
                                      </p:to>
                                    </p:set>
                                  </p:childTnLst>
                                </p:cTn>
                              </p:par>
                              <p:par>
                                <p:cTn id="68" presetID="53" presetClass="entr" presetSubtype="528"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anim calcmode="lin" valueType="num">
                                      <p:cBhvr>
                                        <p:cTn id="73" dur="500" fill="hold"/>
                                        <p:tgtEl>
                                          <p:spTgt spid="10"/>
                                        </p:tgtEl>
                                        <p:attrNameLst>
                                          <p:attrName>ppt_x</p:attrName>
                                        </p:attrNameLst>
                                      </p:cBhvr>
                                      <p:tavLst>
                                        <p:tav tm="0">
                                          <p:val>
                                            <p:fltVal val="0.5"/>
                                          </p:val>
                                        </p:tav>
                                        <p:tav tm="100000">
                                          <p:val>
                                            <p:strVal val="#ppt_x"/>
                                          </p:val>
                                        </p:tav>
                                      </p:tavLst>
                                    </p:anim>
                                    <p:anim calcmode="lin" valueType="num">
                                      <p:cBhvr>
                                        <p:cTn id="74" dur="500" fill="hold"/>
                                        <p:tgtEl>
                                          <p:spTgt spid="10"/>
                                        </p:tgtEl>
                                        <p:attrNameLst>
                                          <p:attrName>ppt_y</p:attrName>
                                        </p:attrNameLst>
                                      </p:cBhvr>
                                      <p:tavLst>
                                        <p:tav tm="0">
                                          <p:val>
                                            <p:fltVal val="0.5"/>
                                          </p:val>
                                        </p:tav>
                                        <p:tav tm="100000">
                                          <p:val>
                                            <p:strVal val="#ppt_y"/>
                                          </p:val>
                                        </p:tav>
                                      </p:tavLst>
                                    </p:anim>
                                  </p:childTnLst>
                                </p:cTn>
                              </p:par>
                              <p:par>
                                <p:cTn id="75" presetID="6" presetClass="emph" presetSubtype="0" fill="hold" grpId="1" nodeType="withEffect">
                                  <p:stCondLst>
                                    <p:cond delay="0"/>
                                  </p:stCondLst>
                                  <p:childTnLst>
                                    <p:animScale>
                                      <p:cBhvr>
                                        <p:cTn id="76" dur="2000" fill="hold"/>
                                        <p:tgtEl>
                                          <p:spTgt spid="10"/>
                                        </p:tgtEl>
                                      </p:cBhvr>
                                      <p:by x="125000" y="125000"/>
                                    </p:animScale>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2" nodeType="clickEffect">
                                  <p:stCondLst>
                                    <p:cond delay="0"/>
                                  </p:stCondLst>
                                  <p:childTnLst>
                                    <p:set>
                                      <p:cBhvr>
                                        <p:cTn id="80" dur="1" fill="hold">
                                          <p:stCondLst>
                                            <p:cond delay="0"/>
                                          </p:stCondLst>
                                        </p:cTn>
                                        <p:tgtEl>
                                          <p:spTgt spid="10"/>
                                        </p:tgtEl>
                                        <p:attrNameLst>
                                          <p:attrName>style.visibility</p:attrName>
                                        </p:attrNameLst>
                                      </p:cBhvr>
                                      <p:to>
                                        <p:strVal val="hidden"/>
                                      </p:to>
                                    </p:set>
                                  </p:childTnLst>
                                </p:cTn>
                              </p:par>
                              <p:par>
                                <p:cTn id="81" presetID="53" presetClass="entr" presetSubtype="528"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p:cTn id="83" dur="500" fill="hold"/>
                                        <p:tgtEl>
                                          <p:spTgt spid="11"/>
                                        </p:tgtEl>
                                        <p:attrNameLst>
                                          <p:attrName>ppt_w</p:attrName>
                                        </p:attrNameLst>
                                      </p:cBhvr>
                                      <p:tavLst>
                                        <p:tav tm="0">
                                          <p:val>
                                            <p:fltVal val="0"/>
                                          </p:val>
                                        </p:tav>
                                        <p:tav tm="100000">
                                          <p:val>
                                            <p:strVal val="#ppt_w"/>
                                          </p:val>
                                        </p:tav>
                                      </p:tavLst>
                                    </p:anim>
                                    <p:anim calcmode="lin" valueType="num">
                                      <p:cBhvr>
                                        <p:cTn id="84" dur="500" fill="hold"/>
                                        <p:tgtEl>
                                          <p:spTgt spid="11"/>
                                        </p:tgtEl>
                                        <p:attrNameLst>
                                          <p:attrName>ppt_h</p:attrName>
                                        </p:attrNameLst>
                                      </p:cBhvr>
                                      <p:tavLst>
                                        <p:tav tm="0">
                                          <p:val>
                                            <p:fltVal val="0"/>
                                          </p:val>
                                        </p:tav>
                                        <p:tav tm="100000">
                                          <p:val>
                                            <p:strVal val="#ppt_h"/>
                                          </p:val>
                                        </p:tav>
                                      </p:tavLst>
                                    </p:anim>
                                    <p:animEffect transition="in" filter="fade">
                                      <p:cBhvr>
                                        <p:cTn id="85" dur="500"/>
                                        <p:tgtEl>
                                          <p:spTgt spid="11"/>
                                        </p:tgtEl>
                                      </p:cBhvr>
                                    </p:animEffect>
                                    <p:anim calcmode="lin" valueType="num">
                                      <p:cBhvr>
                                        <p:cTn id="86" dur="500" fill="hold"/>
                                        <p:tgtEl>
                                          <p:spTgt spid="11"/>
                                        </p:tgtEl>
                                        <p:attrNameLst>
                                          <p:attrName>ppt_x</p:attrName>
                                        </p:attrNameLst>
                                      </p:cBhvr>
                                      <p:tavLst>
                                        <p:tav tm="0">
                                          <p:val>
                                            <p:fltVal val="0.5"/>
                                          </p:val>
                                        </p:tav>
                                        <p:tav tm="100000">
                                          <p:val>
                                            <p:strVal val="#ppt_x"/>
                                          </p:val>
                                        </p:tav>
                                      </p:tavLst>
                                    </p:anim>
                                    <p:anim calcmode="lin" valueType="num">
                                      <p:cBhvr>
                                        <p:cTn id="87" dur="500" fill="hold"/>
                                        <p:tgtEl>
                                          <p:spTgt spid="11"/>
                                        </p:tgtEl>
                                        <p:attrNameLst>
                                          <p:attrName>ppt_y</p:attrName>
                                        </p:attrNameLst>
                                      </p:cBhvr>
                                      <p:tavLst>
                                        <p:tav tm="0">
                                          <p:val>
                                            <p:fltVal val="0.5"/>
                                          </p:val>
                                        </p:tav>
                                        <p:tav tm="100000">
                                          <p:val>
                                            <p:strVal val="#ppt_y"/>
                                          </p:val>
                                        </p:tav>
                                      </p:tavLst>
                                    </p:anim>
                                  </p:childTnLst>
                                </p:cTn>
                              </p:par>
                              <p:par>
                                <p:cTn id="88" presetID="6" presetClass="emph" presetSubtype="0" fill="hold" grpId="1" nodeType="withEffect">
                                  <p:stCondLst>
                                    <p:cond delay="0"/>
                                  </p:stCondLst>
                                  <p:childTnLst>
                                    <p:animScale>
                                      <p:cBhvr>
                                        <p:cTn id="89" dur="2000" fill="hold"/>
                                        <p:tgtEl>
                                          <p:spTgt spid="11"/>
                                        </p:tgtEl>
                                      </p:cBhvr>
                                      <p:by x="125000" y="125000"/>
                                    </p:animScale>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2" nodeType="clickEffect">
                                  <p:stCondLst>
                                    <p:cond delay="0"/>
                                  </p:stCondLst>
                                  <p:childTnLst>
                                    <p:set>
                                      <p:cBhvr>
                                        <p:cTn id="93"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686800" cy="1143000"/>
          </a:xfrm>
        </p:spPr>
        <p:txBody>
          <a:bodyPr/>
          <a:lstStyle/>
          <a:p>
            <a:pPr eaLnBrk="1" hangingPunct="1"/>
            <a:r>
              <a:rPr lang="en-US" altLang="en-US" sz="4000" smtClean="0">
                <a:ea typeface="ヒラギノ明朝 ProN W3" charset="-128"/>
              </a:rPr>
              <a:t>Adapting the Toolkit for Different Needs</a:t>
            </a:r>
          </a:p>
        </p:txBody>
      </p:sp>
      <p:sp>
        <p:nvSpPr>
          <p:cNvPr id="19459" name="Content Placeholder 2"/>
          <p:cNvSpPr>
            <a:spLocks noGrp="1"/>
          </p:cNvSpPr>
          <p:nvPr>
            <p:ph idx="1"/>
          </p:nvPr>
        </p:nvSpPr>
        <p:spPr/>
        <p:txBody>
          <a:bodyPr/>
          <a:lstStyle/>
          <a:p>
            <a:pPr eaLnBrk="1" hangingPunct="1"/>
            <a:r>
              <a:rPr lang="en-US" altLang="en-US" sz="2800" smtClean="0"/>
              <a:t>Research teams planning to implement their first HIV-related clinical trial at a single site</a:t>
            </a:r>
            <a:br>
              <a:rPr lang="en-US" altLang="en-US" sz="2800" smtClean="0"/>
            </a:br>
            <a:endParaRPr lang="en-US" altLang="en-US" sz="2800" smtClean="0"/>
          </a:p>
          <a:p>
            <a:pPr eaLnBrk="1" hangingPunct="1"/>
            <a:r>
              <a:rPr lang="en-US" altLang="en-US" sz="2800" smtClean="0"/>
              <a:t>Experienced research teams</a:t>
            </a:r>
            <a:br>
              <a:rPr lang="en-US" altLang="en-US" sz="2800" smtClean="0"/>
            </a:br>
            <a:endParaRPr lang="en-US" altLang="en-US" sz="2800" smtClean="0"/>
          </a:p>
          <a:p>
            <a:pPr eaLnBrk="1" hangingPunct="1"/>
            <a:r>
              <a:rPr lang="en-US" altLang="en-US" sz="2800" smtClean="0"/>
              <a:t>Multi-site research teams</a:t>
            </a:r>
            <a:br>
              <a:rPr lang="en-US" altLang="en-US" sz="2800" smtClean="0"/>
            </a:br>
            <a:endParaRPr lang="en-US" altLang="en-US" sz="2800" smtClean="0"/>
          </a:p>
          <a:p>
            <a:pPr eaLnBrk="1" hangingPunct="1"/>
            <a:r>
              <a:rPr lang="en-US" altLang="en-US" sz="2800" smtClean="0"/>
              <a:t> Research networks</a:t>
            </a:r>
          </a:p>
        </p:txBody>
      </p:sp>
      <p:sp>
        <p:nvSpPr>
          <p:cNvPr id="19460" name="TextBox 3"/>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a:grpSpLocks/>
          </p:cNvGrpSpPr>
          <p:nvPr/>
        </p:nvGrpSpPr>
        <p:grpSpPr bwMode="auto">
          <a:xfrm>
            <a:off x="5099050" y="1778000"/>
            <a:ext cx="3738563" cy="1652588"/>
            <a:chOff x="604435" y="4112351"/>
            <a:chExt cx="3738964" cy="1653449"/>
          </a:xfrm>
        </p:grpSpPr>
        <p:sp>
          <p:nvSpPr>
            <p:cNvPr id="30" name="Rounded Rectangle 29"/>
            <p:cNvSpPr/>
            <p:nvPr/>
          </p:nvSpPr>
          <p:spPr>
            <a:xfrm>
              <a:off x="769553" y="4287067"/>
              <a:ext cx="3573846" cy="1478733"/>
            </a:xfrm>
            <a:prstGeom prst="roundRect">
              <a:avLst/>
            </a:prstGeom>
            <a:solidFill>
              <a:srgbClr val="FBF6DF"/>
            </a:solidFill>
            <a:ln>
              <a:solidFill>
                <a:srgbClr val="FFD2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0506" name="TextBox 30"/>
            <p:cNvSpPr txBox="1">
              <a:spLocks noChangeArrowheads="1"/>
            </p:cNvSpPr>
            <p:nvPr/>
          </p:nvSpPr>
          <p:spPr bwMode="auto">
            <a:xfrm>
              <a:off x="1007109" y="4473247"/>
              <a:ext cx="3228341" cy="118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6200" indent="-76200">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lnSpc>
                  <a:spcPct val="114000"/>
                </a:lnSpc>
                <a:spcBef>
                  <a:spcPts val="600"/>
                </a:spcBef>
                <a:buClr>
                  <a:srgbClr val="174A71"/>
                </a:buClr>
              </a:pPr>
              <a:r>
                <a:rPr lang="en-US" altLang="en-US" sz="700">
                  <a:latin typeface="Arial" charset="0"/>
                </a:rPr>
                <a:t>Identify — and provide direction to — the other steps of stakeholder engagement that will be most useful to your trial team.</a:t>
              </a:r>
            </a:p>
            <a:p>
              <a:pPr eaLnBrk="1" hangingPunct="1">
                <a:lnSpc>
                  <a:spcPct val="114000"/>
                </a:lnSpc>
                <a:spcBef>
                  <a:spcPts val="600"/>
                </a:spcBef>
                <a:buClr>
                  <a:srgbClr val="174A71"/>
                </a:buClr>
              </a:pPr>
              <a:r>
                <a:rPr lang="en-US" altLang="en-US" sz="700">
                  <a:latin typeface="Arial" charset="0"/>
                </a:rPr>
                <a:t>Develop a baseline: Take inventory of your organization’s resources, knowledge and skills; identify your weaknesses and strengths.</a:t>
              </a:r>
            </a:p>
            <a:p>
              <a:pPr eaLnBrk="1" hangingPunct="1">
                <a:lnSpc>
                  <a:spcPct val="114000"/>
                </a:lnSpc>
                <a:spcBef>
                  <a:spcPts val="600"/>
                </a:spcBef>
                <a:buClr>
                  <a:srgbClr val="174A71"/>
                </a:buClr>
              </a:pPr>
              <a:r>
                <a:rPr lang="en-US" altLang="en-US" sz="700">
                  <a:latin typeface="Arial" charset="0"/>
                </a:rPr>
                <a:t>Determine your budget for stakeholder engagement and create your plan.</a:t>
              </a:r>
            </a:p>
            <a:p>
              <a:pPr eaLnBrk="1" hangingPunct="1">
                <a:lnSpc>
                  <a:spcPct val="114000"/>
                </a:lnSpc>
                <a:spcBef>
                  <a:spcPts val="600"/>
                </a:spcBef>
                <a:buClr>
                  <a:srgbClr val="174A71"/>
                </a:buClr>
              </a:pPr>
              <a:r>
                <a:rPr lang="en-US" altLang="en-US" sz="700">
                  <a:latin typeface="Arial" charset="0"/>
                </a:rPr>
                <a:t>Develop your staff’s capacity to engage stakeholders; hire new staff members and provide training if appropriate.</a:t>
              </a:r>
            </a:p>
          </p:txBody>
        </p:sp>
        <p:grpSp>
          <p:nvGrpSpPr>
            <p:cNvPr id="20507" name="Group 22"/>
            <p:cNvGrpSpPr>
              <a:grpSpLocks/>
            </p:cNvGrpSpPr>
            <p:nvPr/>
          </p:nvGrpSpPr>
          <p:grpSpPr bwMode="auto">
            <a:xfrm>
              <a:off x="604435" y="4112351"/>
              <a:ext cx="1810385" cy="365760"/>
              <a:chOff x="3779840" y="4547654"/>
              <a:chExt cx="1810385" cy="365760"/>
            </a:xfrm>
          </p:grpSpPr>
          <p:grpSp>
            <p:nvGrpSpPr>
              <p:cNvPr id="20509" name="Group 19"/>
              <p:cNvGrpSpPr>
                <a:grpSpLocks/>
              </p:cNvGrpSpPr>
              <p:nvPr/>
            </p:nvGrpSpPr>
            <p:grpSpPr bwMode="auto">
              <a:xfrm>
                <a:off x="3779840" y="4547654"/>
                <a:ext cx="1716085" cy="365760"/>
                <a:chOff x="3779840" y="4084104"/>
                <a:chExt cx="1716085" cy="365760"/>
              </a:xfrm>
            </p:grpSpPr>
            <p:sp>
              <p:nvSpPr>
                <p:cNvPr id="35" name="Rounded Rectangle 34"/>
                <p:cNvSpPr/>
                <p:nvPr/>
              </p:nvSpPr>
              <p:spPr>
                <a:xfrm>
                  <a:off x="3981475" y="4139696"/>
                  <a:ext cx="1514637" cy="254132"/>
                </a:xfrm>
                <a:prstGeom prst="roundRect">
                  <a:avLst/>
                </a:prstGeom>
                <a:solidFill>
                  <a:srgbClr val="174A7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6" name="Oval 35"/>
                <p:cNvSpPr>
                  <a:spLocks noChangeAspect="1"/>
                </p:cNvSpPr>
                <p:nvPr/>
              </p:nvSpPr>
              <p:spPr>
                <a:xfrm>
                  <a:off x="3779840" y="4084104"/>
                  <a:ext cx="365164" cy="365315"/>
                </a:xfrm>
                <a:prstGeom prst="ellipse">
                  <a:avLst/>
                </a:prstGeom>
                <a:solidFill>
                  <a:srgbClr val="174A7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grpSp>
          <p:sp>
            <p:nvSpPr>
              <p:cNvPr id="34" name="TextBox 33"/>
              <p:cNvSpPr txBox="1"/>
              <p:nvPr/>
            </p:nvSpPr>
            <p:spPr>
              <a:xfrm>
                <a:off x="4075147" y="4577833"/>
                <a:ext cx="1514637" cy="276369"/>
              </a:xfrm>
              <a:prstGeom prst="rect">
                <a:avLst/>
              </a:prstGeom>
              <a:noFill/>
            </p:spPr>
            <p:txBody>
              <a:bodyPr>
                <a:spAutoFit/>
              </a:bodyPr>
              <a:lstStyle/>
              <a:p>
                <a:pPr eaLnBrk="1" hangingPunct="1">
                  <a:defRPr/>
                </a:pPr>
                <a:r>
                  <a:rPr lang="en-US" sz="1200" dirty="0">
                    <a:solidFill>
                      <a:schemeClr val="bg1"/>
                    </a:solidFill>
                    <a:latin typeface="+mj-lt"/>
                    <a:ea typeface="Geneva" charset="-128"/>
                    <a:cs typeface="Geneva" charset="-128"/>
                  </a:rPr>
                  <a:t>Goals of Step One</a:t>
                </a:r>
              </a:p>
            </p:txBody>
          </p:sp>
        </p:grpSp>
        <p:pic>
          <p:nvPicPr>
            <p:cNvPr id="20508" name="Picture 36" descr="goal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708" y="4181147"/>
              <a:ext cx="293065" cy="24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3" name="Title 1"/>
          <p:cNvSpPr>
            <a:spLocks noGrp="1"/>
          </p:cNvSpPr>
          <p:nvPr>
            <p:ph type="title"/>
          </p:nvPr>
        </p:nvSpPr>
        <p:spPr/>
        <p:txBody>
          <a:bodyPr/>
          <a:lstStyle/>
          <a:p>
            <a:pPr eaLnBrk="1" hangingPunct="1"/>
            <a:r>
              <a:rPr lang="en-US" altLang="en-US" sz="4000" smtClean="0">
                <a:ea typeface="ヒラギノ明朝 ProN W3" charset="-128"/>
              </a:rPr>
              <a:t>How the Toolkit is Organized</a:t>
            </a:r>
          </a:p>
        </p:txBody>
      </p:sp>
      <p:sp>
        <p:nvSpPr>
          <p:cNvPr id="10" name="Content Placeholder 2"/>
          <p:cNvSpPr>
            <a:spLocks noGrp="1"/>
          </p:cNvSpPr>
          <p:nvPr>
            <p:ph idx="1"/>
          </p:nvPr>
        </p:nvSpPr>
        <p:spPr>
          <a:xfrm>
            <a:off x="457200" y="1600200"/>
            <a:ext cx="5435600" cy="2914650"/>
          </a:xfrm>
        </p:spPr>
        <p:txBody>
          <a:bodyPr/>
          <a:lstStyle/>
          <a:p>
            <a:pPr marL="0" indent="0" eaLnBrk="1" hangingPunct="1"/>
            <a:r>
              <a:rPr lang="en-GB" altLang="en-US" sz="2800" dirty="0" smtClean="0"/>
              <a:t> Each step of the </a:t>
            </a:r>
            <a:br>
              <a:rPr lang="en-GB" altLang="en-US" sz="2800" dirty="0" smtClean="0"/>
            </a:br>
            <a:r>
              <a:rPr lang="en-GB" altLang="en-US" sz="2800" dirty="0" smtClean="0"/>
              <a:t>   Toolkit contains:</a:t>
            </a:r>
          </a:p>
          <a:p>
            <a:pPr lvl="1" eaLnBrk="1" hangingPunct="1"/>
            <a:r>
              <a:rPr lang="en-GB" altLang="en-US" sz="2400" dirty="0" smtClean="0"/>
              <a:t>Goals/rationale </a:t>
            </a:r>
          </a:p>
          <a:p>
            <a:pPr lvl="1" eaLnBrk="1" hangingPunct="1"/>
            <a:r>
              <a:rPr lang="en-GB" altLang="en-US" sz="2400" dirty="0" smtClean="0"/>
              <a:t>Task list </a:t>
            </a:r>
          </a:p>
          <a:p>
            <a:pPr lvl="1" eaLnBrk="1" hangingPunct="1"/>
            <a:r>
              <a:rPr lang="en-GB" altLang="en-US" sz="2400" dirty="0" smtClean="0"/>
              <a:t>Case studies and tips</a:t>
            </a:r>
          </a:p>
          <a:p>
            <a:pPr lvl="1" eaLnBrk="1" hangingPunct="1"/>
            <a:r>
              <a:rPr lang="en-GB" altLang="en-US" sz="2400" dirty="0" smtClean="0"/>
              <a:t>Checklist </a:t>
            </a:r>
          </a:p>
          <a:p>
            <a:pPr lvl="1" eaLnBrk="1" hangingPunct="1"/>
            <a:r>
              <a:rPr lang="en-GB" altLang="en-US" sz="2400" dirty="0" smtClean="0"/>
              <a:t>Tools (appendices) </a:t>
            </a:r>
          </a:p>
          <a:p>
            <a:pPr marL="0" indent="0" eaLnBrk="1" hangingPunct="1"/>
            <a:endParaRPr lang="en-GB" altLang="en-US" sz="2800" dirty="0" smtClean="0"/>
          </a:p>
        </p:txBody>
      </p:sp>
      <p:sp>
        <p:nvSpPr>
          <p:cNvPr id="20485" name="TextBox 10"/>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grpSp>
        <p:nvGrpSpPr>
          <p:cNvPr id="5" name="Group 53"/>
          <p:cNvGrpSpPr>
            <a:grpSpLocks/>
          </p:cNvGrpSpPr>
          <p:nvPr/>
        </p:nvGrpSpPr>
        <p:grpSpPr bwMode="auto">
          <a:xfrm>
            <a:off x="3756025" y="4111625"/>
            <a:ext cx="3448050" cy="2098675"/>
            <a:chOff x="3756575" y="4112351"/>
            <a:chExt cx="3448050" cy="2097949"/>
          </a:xfrm>
        </p:grpSpPr>
        <p:sp>
          <p:nvSpPr>
            <p:cNvPr id="24" name="Rounded Rectangle 23"/>
            <p:cNvSpPr/>
            <p:nvPr/>
          </p:nvSpPr>
          <p:spPr>
            <a:xfrm>
              <a:off x="3921675" y="4288503"/>
              <a:ext cx="3282950" cy="1921797"/>
            </a:xfrm>
            <a:prstGeom prst="roundRect">
              <a:avLst/>
            </a:prstGeom>
            <a:solidFill>
              <a:srgbClr val="FBF6DF"/>
            </a:solidFill>
            <a:ln>
              <a:solidFill>
                <a:srgbClr val="FFD2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0498" name="TextBox 24"/>
            <p:cNvSpPr txBox="1">
              <a:spLocks noChangeArrowheads="1"/>
            </p:cNvSpPr>
            <p:nvPr/>
          </p:nvSpPr>
          <p:spPr bwMode="auto">
            <a:xfrm>
              <a:off x="4159800" y="4472589"/>
              <a:ext cx="2768600" cy="161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lnSpc>
                  <a:spcPct val="114000"/>
                </a:lnSpc>
                <a:spcBef>
                  <a:spcPct val="0"/>
                </a:spcBef>
                <a:buClrTx/>
                <a:buFontTx/>
                <a:buNone/>
              </a:pPr>
              <a:r>
                <a:rPr lang="en-US" altLang="en-US" sz="700">
                  <a:latin typeface="Arial" charset="0"/>
                </a:rPr>
                <a:t>Use this checklist to make sure that you accomplished all the tasks required in Step Five. </a:t>
              </a:r>
            </a:p>
            <a:p>
              <a:pPr eaLnBrk="1" hangingPunct="1">
                <a:lnSpc>
                  <a:spcPct val="114000"/>
                </a:lnSpc>
                <a:spcBef>
                  <a:spcPts val="500"/>
                </a:spcBef>
                <a:buClr>
                  <a:srgbClr val="174A71"/>
                </a:buClr>
                <a:buFont typeface="Wingdings" charset="2"/>
                <a:buChar char="q"/>
              </a:pPr>
              <a:r>
                <a:rPr lang="en-US" altLang="en-US" sz="700">
                  <a:latin typeface="Arial" charset="0"/>
                </a:rPr>
                <a:t>List all key stakeholders.</a:t>
              </a:r>
            </a:p>
            <a:p>
              <a:pPr eaLnBrk="1" hangingPunct="1">
                <a:lnSpc>
                  <a:spcPct val="170000"/>
                </a:lnSpc>
                <a:spcBef>
                  <a:spcPct val="0"/>
                </a:spcBef>
                <a:buClr>
                  <a:srgbClr val="174A71"/>
                </a:buClr>
                <a:buFont typeface="Wingdings" charset="2"/>
                <a:buChar char="q"/>
              </a:pPr>
              <a:r>
                <a:rPr lang="en-US" altLang="en-US" sz="700">
                  <a:latin typeface="Arial" charset="0"/>
                </a:rPr>
                <a:t>Collect information about individuals and organizations .</a:t>
              </a:r>
            </a:p>
            <a:p>
              <a:pPr eaLnBrk="1" hangingPunct="1">
                <a:lnSpc>
                  <a:spcPct val="170000"/>
                </a:lnSpc>
                <a:spcBef>
                  <a:spcPct val="0"/>
                </a:spcBef>
                <a:buClr>
                  <a:srgbClr val="174A71"/>
                </a:buClr>
                <a:buFont typeface="Wingdings" charset="2"/>
                <a:buChar char="q"/>
              </a:pPr>
              <a:r>
                <a:rPr lang="en-US" altLang="en-US" sz="700">
                  <a:latin typeface="Arial" charset="0"/>
                </a:rPr>
                <a:t>Enter information into an electronic database.</a:t>
              </a:r>
            </a:p>
            <a:p>
              <a:pPr eaLnBrk="1" hangingPunct="1">
                <a:lnSpc>
                  <a:spcPct val="170000"/>
                </a:lnSpc>
                <a:spcBef>
                  <a:spcPct val="0"/>
                </a:spcBef>
                <a:buClr>
                  <a:srgbClr val="174A71"/>
                </a:buClr>
                <a:buFont typeface="Wingdings" charset="2"/>
                <a:buChar char="q"/>
              </a:pPr>
              <a:r>
                <a:rPr lang="en-US" altLang="en-US" sz="700">
                  <a:latin typeface="Arial" charset="0"/>
                </a:rPr>
                <a:t>Create expanded profiles.</a:t>
              </a:r>
            </a:p>
            <a:p>
              <a:pPr eaLnBrk="1" hangingPunct="1">
                <a:lnSpc>
                  <a:spcPct val="170000"/>
                </a:lnSpc>
                <a:spcBef>
                  <a:spcPct val="0"/>
                </a:spcBef>
                <a:buClr>
                  <a:srgbClr val="174A71"/>
                </a:buClr>
                <a:buFont typeface="Wingdings" charset="2"/>
                <a:buChar char="q"/>
              </a:pPr>
              <a:r>
                <a:rPr lang="en-US" altLang="en-US" sz="700">
                  <a:latin typeface="Arial" charset="0"/>
                </a:rPr>
                <a:t>Clearly define stakeholder groups.</a:t>
              </a:r>
            </a:p>
            <a:p>
              <a:pPr eaLnBrk="1" hangingPunct="1">
                <a:lnSpc>
                  <a:spcPct val="170000"/>
                </a:lnSpc>
                <a:spcBef>
                  <a:spcPct val="0"/>
                </a:spcBef>
                <a:buClr>
                  <a:srgbClr val="174A71"/>
                </a:buClr>
                <a:buFont typeface="Wingdings" charset="2"/>
                <a:buChar char="q"/>
              </a:pPr>
              <a:r>
                <a:rPr lang="en-US" altLang="en-US" sz="700">
                  <a:latin typeface="Arial" charset="0"/>
                </a:rPr>
                <a:t>Secure active involvement.</a:t>
              </a:r>
            </a:p>
            <a:p>
              <a:pPr eaLnBrk="1" hangingPunct="1">
                <a:lnSpc>
                  <a:spcPct val="170000"/>
                </a:lnSpc>
                <a:spcBef>
                  <a:spcPct val="0"/>
                </a:spcBef>
                <a:buClr>
                  <a:srgbClr val="174A71"/>
                </a:buClr>
                <a:buFont typeface="Wingdings" charset="2"/>
                <a:buChar char="q"/>
              </a:pPr>
              <a:r>
                <a:rPr lang="en-US" altLang="en-US" sz="700">
                  <a:latin typeface="Arial" charset="0"/>
                </a:rPr>
                <a:t>Update database throughout the project.</a:t>
              </a:r>
            </a:p>
          </p:txBody>
        </p:sp>
        <p:grpSp>
          <p:nvGrpSpPr>
            <p:cNvPr id="20499" name="Group 22"/>
            <p:cNvGrpSpPr>
              <a:grpSpLocks/>
            </p:cNvGrpSpPr>
            <p:nvPr/>
          </p:nvGrpSpPr>
          <p:grpSpPr bwMode="auto">
            <a:xfrm>
              <a:off x="3756575" y="4112351"/>
              <a:ext cx="1810385" cy="365760"/>
              <a:chOff x="3779840" y="4547654"/>
              <a:chExt cx="1810385" cy="365760"/>
            </a:xfrm>
          </p:grpSpPr>
          <p:grpSp>
            <p:nvGrpSpPr>
              <p:cNvPr id="20501" name="Group 19"/>
              <p:cNvGrpSpPr>
                <a:grpSpLocks/>
              </p:cNvGrpSpPr>
              <p:nvPr/>
            </p:nvGrpSpPr>
            <p:grpSpPr bwMode="auto">
              <a:xfrm>
                <a:off x="3779840" y="4547654"/>
                <a:ext cx="1716085" cy="365760"/>
                <a:chOff x="3779840" y="4084104"/>
                <a:chExt cx="1716085" cy="365760"/>
              </a:xfrm>
            </p:grpSpPr>
            <p:sp>
              <p:nvSpPr>
                <p:cNvPr id="19" name="Rounded Rectangle 18"/>
                <p:cNvSpPr/>
                <p:nvPr/>
              </p:nvSpPr>
              <p:spPr>
                <a:xfrm>
                  <a:off x="3981453" y="4139648"/>
                  <a:ext cx="1514475" cy="253912"/>
                </a:xfrm>
                <a:prstGeom prst="roundRect">
                  <a:avLst/>
                </a:prstGeom>
                <a:solidFill>
                  <a:srgbClr val="174A7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8" name="Oval 17"/>
                <p:cNvSpPr>
                  <a:spLocks noChangeAspect="1"/>
                </p:cNvSpPr>
                <p:nvPr/>
              </p:nvSpPr>
              <p:spPr>
                <a:xfrm>
                  <a:off x="3779840" y="4084104"/>
                  <a:ext cx="365125" cy="364998"/>
                </a:xfrm>
                <a:prstGeom prst="ellipse">
                  <a:avLst/>
                </a:prstGeom>
                <a:solidFill>
                  <a:srgbClr val="174A7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grpSp>
          <p:sp>
            <p:nvSpPr>
              <p:cNvPr id="21" name="TextBox 20"/>
              <p:cNvSpPr txBox="1"/>
              <p:nvPr/>
            </p:nvSpPr>
            <p:spPr>
              <a:xfrm>
                <a:off x="4075115" y="4577807"/>
                <a:ext cx="1514475" cy="276129"/>
              </a:xfrm>
              <a:prstGeom prst="rect">
                <a:avLst/>
              </a:prstGeom>
              <a:noFill/>
            </p:spPr>
            <p:txBody>
              <a:bodyPr>
                <a:spAutoFit/>
              </a:bodyPr>
              <a:lstStyle/>
              <a:p>
                <a:pPr eaLnBrk="1" hangingPunct="1">
                  <a:defRPr/>
                </a:pPr>
                <a:r>
                  <a:rPr lang="en-US" sz="1200" dirty="0">
                    <a:solidFill>
                      <a:schemeClr val="bg1"/>
                    </a:solidFill>
                    <a:latin typeface="+mj-lt"/>
                    <a:ea typeface="Geneva" charset="-128"/>
                    <a:cs typeface="Geneva" charset="-128"/>
                  </a:rPr>
                  <a:t>Checklist: Step Five</a:t>
                </a:r>
              </a:p>
            </p:txBody>
          </p:sp>
        </p:grpSp>
        <p:pic>
          <p:nvPicPr>
            <p:cNvPr id="20500" name="Picture 27" descr="checkmar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26426" y="4200197"/>
              <a:ext cx="238226"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descr="appendice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64325" y="4514850"/>
            <a:ext cx="1920875" cy="1487488"/>
          </a:xfrm>
          <a:prstGeom prst="rect">
            <a:avLst/>
          </a:prstGeom>
          <a:noFill/>
          <a:ln>
            <a:noFill/>
          </a:ln>
          <a:effectLst>
            <a:outerShdw blurRad="50800" dist="38100" dir="2700000" algn="tl" rotWithShape="0">
              <a:srgbClr val="7F7F7F">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8"/>
          <p:cNvGrpSpPr>
            <a:grpSpLocks/>
          </p:cNvGrpSpPr>
          <p:nvPr/>
        </p:nvGrpSpPr>
        <p:grpSpPr bwMode="auto">
          <a:xfrm>
            <a:off x="4438650" y="3171825"/>
            <a:ext cx="2857500" cy="847725"/>
            <a:chOff x="4438946" y="3171825"/>
            <a:chExt cx="2856908" cy="847725"/>
          </a:xfrm>
        </p:grpSpPr>
        <p:grpSp>
          <p:nvGrpSpPr>
            <p:cNvPr id="20492" name="Group 44"/>
            <p:cNvGrpSpPr>
              <a:grpSpLocks/>
            </p:cNvGrpSpPr>
            <p:nvPr/>
          </p:nvGrpSpPr>
          <p:grpSpPr bwMode="auto">
            <a:xfrm>
              <a:off x="4438946" y="3171825"/>
              <a:ext cx="2856908" cy="847725"/>
              <a:chOff x="4445592" y="3171825"/>
              <a:chExt cx="2856908" cy="847725"/>
            </a:xfrm>
          </p:grpSpPr>
          <p:sp>
            <p:nvSpPr>
              <p:cNvPr id="42" name="Rounded Rectangle 41"/>
              <p:cNvSpPr/>
              <p:nvPr/>
            </p:nvSpPr>
            <p:spPr>
              <a:xfrm>
                <a:off x="4921743" y="3308350"/>
                <a:ext cx="2380757" cy="609600"/>
              </a:xfrm>
              <a:prstGeom prst="roundRect">
                <a:avLst/>
              </a:prstGeom>
              <a:solidFill>
                <a:srgbClr val="174A7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3" name="Oval 42"/>
              <p:cNvSpPr>
                <a:spLocks noChangeAspect="1"/>
              </p:cNvSpPr>
              <p:nvPr/>
            </p:nvSpPr>
            <p:spPr>
              <a:xfrm>
                <a:off x="4445592" y="3171825"/>
                <a:ext cx="847549" cy="847725"/>
              </a:xfrm>
              <a:prstGeom prst="ellipse">
                <a:avLst/>
              </a:prstGeom>
              <a:solidFill>
                <a:srgbClr val="174A7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grpSp>
        <p:sp>
          <p:nvSpPr>
            <p:cNvPr id="41" name="TextBox 40"/>
            <p:cNvSpPr txBox="1"/>
            <p:nvPr/>
          </p:nvSpPr>
          <p:spPr>
            <a:xfrm>
              <a:off x="5270624" y="3303588"/>
              <a:ext cx="1898257" cy="522287"/>
            </a:xfrm>
            <a:prstGeom prst="rect">
              <a:avLst/>
            </a:prstGeom>
            <a:noFill/>
          </p:spPr>
          <p:txBody>
            <a:bodyPr>
              <a:spAutoFit/>
            </a:bodyPr>
            <a:lstStyle/>
            <a:p>
              <a:pPr eaLnBrk="1" hangingPunct="1">
                <a:defRPr/>
              </a:pPr>
              <a:r>
                <a:rPr lang="en-US" sz="2800" dirty="0">
                  <a:solidFill>
                    <a:schemeClr val="bg1"/>
                  </a:solidFill>
                  <a:latin typeface="+mj-lt"/>
                  <a:ea typeface="Geneva" charset="-128"/>
                  <a:cs typeface="Geneva" charset="-128"/>
                </a:rPr>
                <a:t>Case Study</a:t>
              </a:r>
            </a:p>
          </p:txBody>
        </p:sp>
        <p:pic>
          <p:nvPicPr>
            <p:cNvPr id="20494" name="Picture 47" descr="case ico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08699" y="3333590"/>
              <a:ext cx="576759" cy="51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51"/>
          <p:cNvGrpSpPr>
            <a:grpSpLocks/>
          </p:cNvGrpSpPr>
          <p:nvPr/>
        </p:nvGrpSpPr>
        <p:grpSpPr bwMode="auto">
          <a:xfrm>
            <a:off x="3871913" y="2430463"/>
            <a:ext cx="1574800" cy="652462"/>
            <a:chOff x="3913819" y="2430462"/>
            <a:chExt cx="1575756" cy="652463"/>
          </a:xfrm>
        </p:grpSpPr>
        <p:sp>
          <p:nvSpPr>
            <p:cNvPr id="50" name="Rounded Rectangle 49"/>
            <p:cNvSpPr/>
            <p:nvPr/>
          </p:nvSpPr>
          <p:spPr>
            <a:xfrm>
              <a:off x="3913819" y="2430462"/>
              <a:ext cx="1575756" cy="652463"/>
            </a:xfrm>
            <a:prstGeom prst="roundRect">
              <a:avLst/>
            </a:prstGeom>
            <a:solidFill>
              <a:srgbClr val="FAD43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0491" name="TextBox 50"/>
            <p:cNvSpPr txBox="1">
              <a:spLocks noChangeArrowheads="1"/>
            </p:cNvSpPr>
            <p:nvPr/>
          </p:nvSpPr>
          <p:spPr bwMode="auto">
            <a:xfrm>
              <a:off x="4008984" y="2482850"/>
              <a:ext cx="145324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2600">
                  <a:solidFill>
                    <a:srgbClr val="006595"/>
                  </a:solidFill>
                  <a:latin typeface="Arial" charset="0"/>
                </a:rPr>
                <a:t>Task list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0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5" end="5"/>
                                            </p:txEl>
                                          </p:spTgt>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pPr eaLnBrk="1" hangingPunct="1"/>
            <a:r>
              <a:rPr lang="en-US" altLang="en-US" sz="4000" dirty="0" smtClean="0">
                <a:ea typeface="ヒラギノ明朝 ProN W3" charset="-128"/>
              </a:rPr>
              <a:t>Toolkit Quick Guide</a:t>
            </a:r>
          </a:p>
        </p:txBody>
      </p:sp>
      <p:sp>
        <p:nvSpPr>
          <p:cNvPr id="10" name="Content Placeholder 2"/>
          <p:cNvSpPr>
            <a:spLocks noGrp="1"/>
          </p:cNvSpPr>
          <p:nvPr>
            <p:ph idx="1"/>
          </p:nvPr>
        </p:nvSpPr>
        <p:spPr>
          <a:xfrm>
            <a:off x="457200" y="1600199"/>
            <a:ext cx="4622800" cy="4244791"/>
          </a:xfrm>
        </p:spPr>
        <p:txBody>
          <a:bodyPr/>
          <a:lstStyle/>
          <a:p>
            <a:pPr eaLnBrk="1" hangingPunct="1"/>
            <a:r>
              <a:rPr lang="en-GB" altLang="en-US" dirty="0" smtClean="0"/>
              <a:t>Helps users navigate and use the components of the Toolkit</a:t>
            </a:r>
          </a:p>
          <a:p>
            <a:pPr eaLnBrk="1" hangingPunct="1"/>
            <a:r>
              <a:rPr lang="en-GB" altLang="en-US" dirty="0" smtClean="0"/>
              <a:t>Includes expanded instructions for three tasks:</a:t>
            </a:r>
          </a:p>
          <a:p>
            <a:pPr lvl="1" eaLnBrk="1" hangingPunct="1"/>
            <a:r>
              <a:rPr lang="en-US" altLang="en-US" sz="2200" dirty="0"/>
              <a:t>Developing measures to track stakeholder engagement program progress </a:t>
            </a:r>
          </a:p>
          <a:p>
            <a:pPr lvl="1" eaLnBrk="1" hangingPunct="1"/>
            <a:r>
              <a:rPr lang="en-US" altLang="en-US" sz="2200" dirty="0"/>
              <a:t>Developing and maintaining a stakeholder databank </a:t>
            </a:r>
          </a:p>
          <a:p>
            <a:pPr lvl="1" eaLnBrk="1" hangingPunct="1"/>
            <a:r>
              <a:rPr lang="en-US" altLang="en-US" sz="2200" dirty="0"/>
              <a:t>Assessing knowledge and skills to determine how to build capabilities </a:t>
            </a:r>
          </a:p>
          <a:p>
            <a:pPr marL="457200" lvl="1" indent="0" eaLnBrk="1" hangingPunct="1">
              <a:buNone/>
            </a:pPr>
            <a:r>
              <a:rPr lang="en-GB" altLang="en-US" sz="2400" dirty="0" smtClean="0"/>
              <a:t> </a:t>
            </a:r>
          </a:p>
          <a:p>
            <a:pPr marL="0" indent="0" eaLnBrk="1" hangingPunct="1"/>
            <a:endParaRPr lang="en-GB" altLang="en-US" sz="2800" dirty="0" smtClean="0"/>
          </a:p>
        </p:txBody>
      </p:sp>
      <p:sp>
        <p:nvSpPr>
          <p:cNvPr id="20485" name="TextBox 10"/>
          <p:cNvSpPr txBox="1">
            <a:spLocks noChangeArrowheads="1"/>
          </p:cNvSpPr>
          <p:nvPr/>
        </p:nvSpPr>
        <p:spPr bwMode="auto">
          <a:xfrm>
            <a:off x="7810500" y="6505575"/>
            <a:ext cx="1308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595"/>
              </a:buClr>
              <a:buFont typeface="Arial" charset="0"/>
              <a:buChar char="•"/>
              <a:defRPr sz="2400">
                <a:solidFill>
                  <a:schemeClr val="tx1"/>
                </a:solidFill>
                <a:latin typeface="Calibri" charset="0"/>
                <a:ea typeface="Geneva" charset="0"/>
                <a:cs typeface="Geneva" charset="0"/>
              </a:defRPr>
            </a:lvl1pPr>
            <a:lvl2pPr marL="37931725" indent="-37474525">
              <a:spcBef>
                <a:spcPct val="20000"/>
              </a:spcBef>
              <a:buClr>
                <a:srgbClr val="006595"/>
              </a:buClr>
              <a:buFont typeface="Arial" charset="0"/>
              <a:buChar char="–"/>
              <a:defRPr sz="2000">
                <a:solidFill>
                  <a:schemeClr val="tx1"/>
                </a:solidFill>
                <a:latin typeface="Calibri" charset="0"/>
                <a:ea typeface="Geneva" charset="0"/>
                <a:cs typeface="Geneva" charset="0"/>
              </a:defRPr>
            </a:lvl2pPr>
            <a:lvl3pPr marL="1143000" indent="-228600">
              <a:spcBef>
                <a:spcPct val="20000"/>
              </a:spcBef>
              <a:buClr>
                <a:srgbClr val="006595"/>
              </a:buClr>
              <a:buFont typeface="Arial" charset="0"/>
              <a:buChar char="•"/>
              <a:defRPr>
                <a:solidFill>
                  <a:schemeClr val="tx1"/>
                </a:solidFill>
                <a:latin typeface="Calibri" charset="0"/>
                <a:ea typeface="Geneva" charset="0"/>
                <a:cs typeface="Geneva" charset="0"/>
              </a:defRPr>
            </a:lvl3pPr>
            <a:lvl4pPr marL="1600200" indent="-228600">
              <a:spcBef>
                <a:spcPct val="20000"/>
              </a:spcBef>
              <a:buClr>
                <a:srgbClr val="006595"/>
              </a:buClr>
              <a:buFont typeface="Arial" charset="0"/>
              <a:buChar char="–"/>
              <a:defRPr sz="1400">
                <a:solidFill>
                  <a:schemeClr val="tx1"/>
                </a:solidFill>
                <a:latin typeface="Calibri" charset="0"/>
                <a:ea typeface="Geneva" charset="0"/>
                <a:cs typeface="Geneva" charset="0"/>
              </a:defRPr>
            </a:lvl4pPr>
            <a:lvl5pPr marL="2057400" indent="-228600">
              <a:spcBef>
                <a:spcPct val="20000"/>
              </a:spcBef>
              <a:buClr>
                <a:srgbClr val="006595"/>
              </a:buClr>
              <a:buFont typeface="Arial" charset="0"/>
              <a:buChar char="»"/>
              <a:defRPr sz="1000">
                <a:solidFill>
                  <a:schemeClr val="tx1"/>
                </a:solidFill>
                <a:latin typeface="Calibri" charset="0"/>
                <a:ea typeface="Geneva" charset="0"/>
                <a:cs typeface="Geneva" charset="0"/>
              </a:defRPr>
            </a:lvl5pPr>
            <a:lvl6pPr marL="25146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6pPr>
            <a:lvl7pPr marL="29718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7pPr>
            <a:lvl8pPr marL="34290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8pPr>
            <a:lvl9pPr marL="3886200" indent="-228600" defTabSz="457200" eaLnBrk="0" fontAlgn="base" hangingPunct="0">
              <a:spcBef>
                <a:spcPct val="20000"/>
              </a:spcBef>
              <a:spcAft>
                <a:spcPct val="0"/>
              </a:spcAft>
              <a:buClr>
                <a:srgbClr val="006595"/>
              </a:buClr>
              <a:buFont typeface="Arial" charset="0"/>
              <a:buChar char="»"/>
              <a:defRPr sz="1000">
                <a:solidFill>
                  <a:schemeClr val="tx1"/>
                </a:solidFill>
                <a:latin typeface="Calibri" charset="0"/>
                <a:ea typeface="Geneva" charset="0"/>
                <a:cs typeface="Geneva" charset="0"/>
              </a:defRPr>
            </a:lvl9pPr>
          </a:lstStyle>
          <a:p>
            <a:pPr eaLnBrk="1" hangingPunct="1">
              <a:spcBef>
                <a:spcPct val="0"/>
              </a:spcBef>
              <a:buClrTx/>
              <a:buFontTx/>
              <a:buNone/>
            </a:pPr>
            <a:r>
              <a:rPr lang="en-US" altLang="en-US" sz="1100">
                <a:solidFill>
                  <a:schemeClr val="bg1"/>
                </a:solidFill>
                <a:ea typeface="Calibri" charset="0"/>
                <a:cs typeface="Calibri" charset="0"/>
              </a:rPr>
              <a:t>Copyright© 2012</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2" descr="Macintosh HD:Users:Melanie:Dropbox (FHI 360):PROJECTS:Stakeholder Toolkit (4110-42):3 Art:Stakeholder_Toolkit_QuickGuide_Cover-v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658" y="1530914"/>
            <a:ext cx="3332142" cy="431407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451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5409</TotalTime>
  <Words>7973</Words>
  <Application>Microsoft Office PowerPoint</Application>
  <PresentationFormat>On-screen Show (4:3)</PresentationFormat>
  <Paragraphs>720</Paragraphs>
  <Slides>48</Slides>
  <Notes>48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48</vt:i4>
      </vt:variant>
    </vt:vector>
  </HeadingPairs>
  <TitlesOfParts>
    <vt:vector size="57" baseType="lpstr">
      <vt:lpstr>ＭＳ Ｐゴシック</vt:lpstr>
      <vt:lpstr>Arial</vt:lpstr>
      <vt:lpstr>Calibri</vt:lpstr>
      <vt:lpstr>Geneva</vt:lpstr>
      <vt:lpstr>Times New Roman</vt:lpstr>
      <vt:lpstr>Wingdings</vt:lpstr>
      <vt:lpstr>ヒラギノ明朝 ProN W3</vt:lpstr>
      <vt:lpstr>Office Theme</vt:lpstr>
      <vt:lpstr>1_Office Theme</vt:lpstr>
      <vt:lpstr>Stakeholder Engagement  Toolkit</vt:lpstr>
      <vt:lpstr>Stakeholder Engagement (SE) Toolkit for HIV Prevention Trials</vt:lpstr>
      <vt:lpstr>Structure of this Presentation</vt:lpstr>
      <vt:lpstr>Objectives of the Toolkit</vt:lpstr>
      <vt:lpstr>Who is a Stakeholder?</vt:lpstr>
      <vt:lpstr>Stakeholder Engagement as an Ongoing Process</vt:lpstr>
      <vt:lpstr>Adapting the Toolkit for Different Needs</vt:lpstr>
      <vt:lpstr>How the Toolkit is Organized</vt:lpstr>
      <vt:lpstr>Toolkit Quick Guide</vt:lpstr>
      <vt:lpstr>PowerPoint Presentation</vt:lpstr>
      <vt:lpstr>Step 1: Why you need to plan and budget for SE </vt:lpstr>
      <vt:lpstr>Step 1: Goals &amp; Tasks</vt:lpstr>
      <vt:lpstr>Step 1: Tools</vt:lpstr>
      <vt:lpstr>Step 1 Highlight: Case Studies</vt:lpstr>
      <vt:lpstr>PowerPoint Presentation</vt:lpstr>
      <vt:lpstr>Step 2: Why you need to secure commitments to guiding principles</vt:lpstr>
      <vt:lpstr>Step 2: Goals &amp; Tasks</vt:lpstr>
      <vt:lpstr>Step 2: Tools</vt:lpstr>
      <vt:lpstr>Step 2 Highlight: Guiding Principles</vt:lpstr>
      <vt:lpstr>PowerPoint Presentation</vt:lpstr>
      <vt:lpstr>Step 3: Why you need to design a monitoring and evaluation (M&amp;E) system </vt:lpstr>
      <vt:lpstr>Step 3: Goals &amp; Tasks</vt:lpstr>
      <vt:lpstr>Step 3: Tools</vt:lpstr>
      <vt:lpstr>Step 3 Highlight: Tables &amp; Graphics</vt:lpstr>
      <vt:lpstr>PowerPoint Presentation</vt:lpstr>
      <vt:lpstr>Step 4: Why you need to describe key features of the research context</vt:lpstr>
      <vt:lpstr>Step 4: Goals &amp; Tasks</vt:lpstr>
      <vt:lpstr>Step 4 Highlight: Tips</vt:lpstr>
      <vt:lpstr>PowerPoint Presentation</vt:lpstr>
      <vt:lpstr>Step 5: Why you need to identify and describe stakeholders</vt:lpstr>
      <vt:lpstr>Step 5: Goals &amp; Tasks</vt:lpstr>
      <vt:lpstr>Step 5: Tools</vt:lpstr>
      <vt:lpstr>Step 5 Highlight: Quotes</vt:lpstr>
      <vt:lpstr>PowerPoint Presentation</vt:lpstr>
      <vt:lpstr>Step 6: Why you need engage stakeholders and sustain relationships</vt:lpstr>
      <vt:lpstr>Step 6: Goals &amp; Tasks</vt:lpstr>
      <vt:lpstr>Step 6: Goals &amp; Tasks (continued)</vt:lpstr>
      <vt:lpstr>Step 6: Tools</vt:lpstr>
      <vt:lpstr>Step 6 Highlight: Practical Resources</vt:lpstr>
      <vt:lpstr>PowerPoint Presentation</vt:lpstr>
      <vt:lpstr>Step 7: Why you need to develop stakeholder capacity</vt:lpstr>
      <vt:lpstr>Step 7: Why you need to develop stakeholder capacity (continued)</vt:lpstr>
      <vt:lpstr>Step 7: Goals &amp; Tasks</vt:lpstr>
      <vt:lpstr>Step 7: Tools</vt:lpstr>
      <vt:lpstr>Step 7 Highlight: Checklists</vt:lpstr>
      <vt:lpstr>Additional Resources</vt:lpstr>
      <vt:lpstr>Conclusion</vt:lpstr>
      <vt:lpstr>Acknowledgements</vt:lpstr>
    </vt:vector>
  </TitlesOfParts>
  <Company>AED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dc:creator>
  <cp:lastModifiedBy>Natalie Eley</cp:lastModifiedBy>
  <cp:revision>325</cp:revision>
  <cp:lastPrinted>2014-06-13T22:32:15Z</cp:lastPrinted>
  <dcterms:created xsi:type="dcterms:W3CDTF">2012-08-08T23:08:52Z</dcterms:created>
  <dcterms:modified xsi:type="dcterms:W3CDTF">2014-12-02T17:19:17Z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-1873137111</vt:i4>
  </property>
  <property fmtid="{D5CDD505-2E9C-101B-9397-08002B2CF9AE}" pid="3" name="_NewReviewCycle">
    <vt:lpwstr/>
  </property>
  <property fmtid="{D5CDD505-2E9C-101B-9397-08002B2CF9AE}" pid="4" name="_EmailSubject">
    <vt:lpwstr>Stakeholder Engagement Toolkit training materials online</vt:lpwstr>
  </property>
  <property fmtid="{D5CDD505-2E9C-101B-9397-08002B2CF9AE}" pid="5" name="_AuthorEmail">
    <vt:lpwstr>NEley@fhi360.org</vt:lpwstr>
  </property>
  <property fmtid="{D5CDD505-2E9C-101B-9397-08002B2CF9AE}" pid="6" name="_AuthorEmailDisplayName">
    <vt:lpwstr>Natalie Eley</vt:lpwstr>
  </property>
  <property fmtid="{D5CDD505-2E9C-101B-9397-08002B2CF9AE}" pid="7" name="_PreviousAdHocReviewCycleID">
    <vt:i4>-166999302</vt:i4>
  </property>
</Properties>
</file>