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823" r:id="rId5"/>
  </p:sldMasterIdLst>
  <p:notesMasterIdLst>
    <p:notesMasterId r:id="rId39"/>
  </p:notesMasterIdLst>
  <p:sldIdLst>
    <p:sldId id="347" r:id="rId6"/>
    <p:sldId id="352" r:id="rId7"/>
    <p:sldId id="351" r:id="rId8"/>
    <p:sldId id="353" r:id="rId9"/>
    <p:sldId id="372" r:id="rId10"/>
    <p:sldId id="373" r:id="rId11"/>
    <p:sldId id="382" r:id="rId12"/>
    <p:sldId id="375" r:id="rId13"/>
    <p:sldId id="376" r:id="rId14"/>
    <p:sldId id="379" r:id="rId15"/>
    <p:sldId id="377" r:id="rId16"/>
    <p:sldId id="378" r:id="rId17"/>
    <p:sldId id="381" r:id="rId18"/>
    <p:sldId id="354" r:id="rId19"/>
    <p:sldId id="360" r:id="rId20"/>
    <p:sldId id="359" r:id="rId21"/>
    <p:sldId id="361" r:id="rId22"/>
    <p:sldId id="358" r:id="rId23"/>
    <p:sldId id="362" r:id="rId24"/>
    <p:sldId id="363" r:id="rId25"/>
    <p:sldId id="356" r:id="rId26"/>
    <p:sldId id="350" r:id="rId27"/>
    <p:sldId id="349" r:id="rId28"/>
    <p:sldId id="348" r:id="rId29"/>
    <p:sldId id="355" r:id="rId30"/>
    <p:sldId id="364" r:id="rId31"/>
    <p:sldId id="365" r:id="rId32"/>
    <p:sldId id="357" r:id="rId33"/>
    <p:sldId id="366" r:id="rId34"/>
    <p:sldId id="367" r:id="rId35"/>
    <p:sldId id="368" r:id="rId36"/>
    <p:sldId id="369" r:id="rId37"/>
    <p:sldId id="380" r:id="rId38"/>
  </p:sldIdLst>
  <p:sldSz cx="9144000" cy="6858000" type="screen4x3"/>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a:srgbClr val="CC0066"/>
    <a:srgbClr val="5C6F7A"/>
    <a:srgbClr val="AFBD21"/>
    <a:srgbClr val="F37421"/>
    <a:srgbClr val="CC0000"/>
    <a:srgbClr val="00659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11" autoAdjust="0"/>
    <p:restoredTop sz="83835" autoAdjust="0"/>
  </p:normalViewPr>
  <p:slideViewPr>
    <p:cSldViewPr snapToGrid="0" snapToObjects="1" showGuides="1">
      <p:cViewPr varScale="1">
        <p:scale>
          <a:sx n="88" d="100"/>
          <a:sy n="88" d="100"/>
        </p:scale>
        <p:origin x="192" y="78"/>
      </p:cViewPr>
      <p:guideLst>
        <p:guide orient="horz" pos="2160"/>
        <p:guide pos="2880"/>
      </p:guideLst>
    </p:cSldViewPr>
  </p:slideViewPr>
  <p:outlineViewPr>
    <p:cViewPr>
      <p:scale>
        <a:sx n="33" d="100"/>
        <a:sy n="33" d="100"/>
      </p:scale>
      <p:origin x="0" y="-25968"/>
    </p:cViewPr>
  </p:outlineViewPr>
  <p:notesTextViewPr>
    <p:cViewPr>
      <p:scale>
        <a:sx n="100" d="100"/>
        <a:sy n="100" d="100"/>
      </p:scale>
      <p:origin x="0" y="0"/>
    </p:cViewPr>
  </p:notesTextViewPr>
  <p:sorterViewPr>
    <p:cViewPr varScale="1">
      <p:scale>
        <a:sx n="100" d="100"/>
        <a:sy n="100" d="100"/>
      </p:scale>
      <p:origin x="0" y="-10704"/>
    </p:cViewPr>
  </p:sorterViewPr>
  <p:notesViewPr>
    <p:cSldViewPr snapToGrid="0" snapToObjects="1" showGuides="1">
      <p:cViewPr varScale="1">
        <p:scale>
          <a:sx n="78" d="100"/>
          <a:sy n="78" d="100"/>
        </p:scale>
        <p:origin x="1992"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373" cy="466875"/>
          </a:xfrm>
          <a:prstGeom prst="rect">
            <a:avLst/>
          </a:prstGeom>
        </p:spPr>
        <p:txBody>
          <a:bodyPr vert="horz" lIns="92391" tIns="46196" rIns="92391" bIns="4619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008101" y="0"/>
            <a:ext cx="3067373" cy="466875"/>
          </a:xfrm>
          <a:prstGeom prst="rect">
            <a:avLst/>
          </a:prstGeom>
        </p:spPr>
        <p:txBody>
          <a:bodyPr vert="horz" lIns="92391" tIns="46196" rIns="92391" bIns="46196" rtlCol="0"/>
          <a:lstStyle>
            <a:lvl1pPr algn="r" eaLnBrk="1" hangingPunct="1">
              <a:defRPr sz="1200">
                <a:latin typeface="Arial" charset="0"/>
              </a:defRPr>
            </a:lvl1pPr>
          </a:lstStyle>
          <a:p>
            <a:pPr>
              <a:defRPr/>
            </a:pPr>
            <a:fld id="{84C9EDFF-7178-4E8D-8087-520CA660F7DF}" type="datetimeFigureOut">
              <a:rPr lang="en-US"/>
              <a:pPr>
                <a:defRPr/>
              </a:pPr>
              <a:t>12/2/2014</a:t>
            </a:fld>
            <a:endParaRPr lang="en-US" dirty="0"/>
          </a:p>
        </p:txBody>
      </p:sp>
      <p:sp>
        <p:nvSpPr>
          <p:cNvPr id="4" name="Slide Image Placeholder 3"/>
          <p:cNvSpPr>
            <a:spLocks noGrp="1" noRot="1" noChangeAspect="1"/>
          </p:cNvSpPr>
          <p:nvPr>
            <p:ph type="sldImg" idx="2"/>
          </p:nvPr>
        </p:nvSpPr>
        <p:spPr>
          <a:xfrm>
            <a:off x="777875" y="628650"/>
            <a:ext cx="4144963" cy="3108325"/>
          </a:xfrm>
          <a:prstGeom prst="rect">
            <a:avLst/>
          </a:prstGeom>
          <a:noFill/>
          <a:ln w="12700">
            <a:solidFill>
              <a:prstClr val="black"/>
            </a:solidFill>
          </a:ln>
        </p:spPr>
        <p:txBody>
          <a:bodyPr vert="horz" lIns="92391" tIns="46196" rIns="92391" bIns="46196" rtlCol="0" anchor="ctr"/>
          <a:lstStyle/>
          <a:p>
            <a:pPr lvl="0"/>
            <a:endParaRPr lang="en-US" noProof="0" dirty="0"/>
          </a:p>
        </p:txBody>
      </p:sp>
      <p:sp>
        <p:nvSpPr>
          <p:cNvPr id="5" name="Notes Placeholder 4"/>
          <p:cNvSpPr>
            <a:spLocks noGrp="1"/>
          </p:cNvSpPr>
          <p:nvPr>
            <p:ph type="body" sz="quarter" idx="3"/>
          </p:nvPr>
        </p:nvSpPr>
        <p:spPr>
          <a:xfrm>
            <a:off x="708349" y="3901950"/>
            <a:ext cx="5660378" cy="5147000"/>
          </a:xfrm>
          <a:prstGeom prst="rect">
            <a:avLst/>
          </a:prstGeom>
        </p:spPr>
        <p:txBody>
          <a:bodyPr vert="horz" lIns="92391" tIns="46196" rIns="92391" bIns="4619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3892351" y="8825152"/>
            <a:ext cx="3067373" cy="466875"/>
          </a:xfrm>
          <a:prstGeom prst="rect">
            <a:avLst/>
          </a:prstGeom>
        </p:spPr>
        <p:txBody>
          <a:bodyPr vert="horz" wrap="square" lIns="92391" tIns="46196" rIns="92391" bIns="46196" numCol="1" anchor="b" anchorCtr="0" compatLnSpc="1">
            <a:prstTxWarp prst="textNoShape">
              <a:avLst/>
            </a:prstTxWarp>
          </a:bodyPr>
          <a:lstStyle>
            <a:lvl1pPr algn="r" eaLnBrk="1" hangingPunct="1">
              <a:defRPr sz="1200">
                <a:latin typeface="+mn-lt"/>
              </a:defRPr>
            </a:lvl1pPr>
          </a:lstStyle>
          <a:p>
            <a:fld id="{7B2608E7-BA09-4519-8301-77B4DF5F6499}" type="slidenum">
              <a:rPr lang="en-US" altLang="en-US" smtClean="0"/>
              <a:pPr/>
              <a:t>‹#›</a:t>
            </a:fld>
            <a:endParaRPr lang="en-US" altLang="en-US" dirty="0"/>
          </a:p>
        </p:txBody>
      </p:sp>
      <p:sp>
        <p:nvSpPr>
          <p:cNvPr id="10"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886126029"/>
      </p:ext>
    </p:extLst>
  </p:cSld>
  <p:clrMap bg1="lt1" tx1="dk1" bg2="lt2" tx2="dk2" accent1="accent1" accent2="accent2" accent3="accent3" accent4="accent4" accent5="accent5" accent6="accent6" hlink="hlink" folHlink="folHlink"/>
  <p:notesStyle>
    <a:lvl1pPr algn="l" rtl="0" eaLnBrk="0" fontAlgn="base" hangingPunct="0">
      <a:spcBef>
        <a:spcPts val="1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humanresources.about.com/od/teambuilding/qt/norms.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p:txBody>
          <a:bodyPr/>
          <a:lstStyle/>
          <a:p>
            <a:r>
              <a:rPr lang="en-US" b="1" dirty="0" smtClean="0"/>
              <a:t>Facilitator Instructions</a:t>
            </a:r>
            <a:r>
              <a:rPr lang="en-US" b="1" baseline="0" dirty="0" smtClean="0"/>
              <a:t> </a:t>
            </a:r>
          </a:p>
          <a:p>
            <a:r>
              <a:rPr lang="en-US" b="0" baseline="0" dirty="0" smtClean="0"/>
              <a:t>Use the slides, speaker notes and instructions in this presentation to support the learning activities outlined in the session plan. </a:t>
            </a:r>
          </a:p>
          <a:p>
            <a:r>
              <a:rPr lang="en-US" b="0" baseline="0" dirty="0" smtClean="0"/>
              <a:t>Display this slide as a screen-warmer while participants are gathering for the session.</a:t>
            </a:r>
          </a:p>
          <a:p>
            <a:r>
              <a:rPr lang="en-US" b="0" baseline="0" dirty="0" smtClean="0"/>
              <a:t>Greet participants as they enter the space and direct them to pre-configured tables arranged for small groups. </a:t>
            </a:r>
          </a:p>
          <a:p>
            <a:endParaRPr lang="en-US" b="0" baseline="0" dirty="0" smtClean="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1</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5" y="5426713"/>
            <a:ext cx="4403885" cy="3302914"/>
          </a:xfrm>
          <a:prstGeom prst="rect">
            <a:avLst/>
          </a:prstGeom>
          <a:ln>
            <a:solidFill>
              <a:schemeClr val="tx1"/>
            </a:solidFill>
          </a:ln>
        </p:spPr>
      </p:pic>
      <p:sp>
        <p:nvSpPr>
          <p:cNvPr id="6"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08062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smtClean="0">
                <a:solidFill>
                  <a:prstClr val="black"/>
                </a:solidFill>
              </a:rPr>
              <a:t>Speaker Notes</a:t>
            </a:r>
          </a:p>
          <a:p>
            <a:pPr>
              <a:spcBef>
                <a:spcPts val="600"/>
              </a:spcBef>
            </a:pPr>
            <a:r>
              <a:rPr lang="en-US" dirty="0" smtClean="0"/>
              <a:t>Continuing</a:t>
            </a:r>
            <a:r>
              <a:rPr lang="en-US" baseline="0" dirty="0" smtClean="0"/>
              <a:t> with our exploration of the types of resources available in each step, here’s a list of all the tools from Step Five which are available in the Appendices.  Notice that there are completed examples for Tools 5B and 5D </a:t>
            </a:r>
            <a:r>
              <a:rPr lang="en-US" sz="1100" b="1" dirty="0" smtClean="0">
                <a:ea typeface="ＭＳ Ｐゴシック" panose="020B0600070205080204" pitchFamily="34" charset="-128"/>
              </a:rPr>
              <a:t>(</a:t>
            </a:r>
            <a:r>
              <a:rPr lang="en-US" sz="1100" b="1" dirty="0" smtClean="0">
                <a:solidFill>
                  <a:srgbClr val="FF0000"/>
                </a:solidFill>
                <a:ea typeface="ＭＳ Ｐゴシック" panose="020B0600070205080204" pitchFamily="34" charset="-128"/>
              </a:rPr>
              <a:t>see pages 142-149</a:t>
            </a:r>
            <a:r>
              <a:rPr lang="en-US" sz="1100" b="1" dirty="0" smtClean="0">
                <a:ea typeface="ＭＳ Ｐゴシック" panose="020B0600070205080204" pitchFamily="34" charset="-128"/>
              </a:rPr>
              <a:t>).</a:t>
            </a:r>
            <a:endParaRPr lang="en-US" b="1" dirty="0" smtClean="0"/>
          </a:p>
        </p:txBody>
      </p:sp>
      <p:sp>
        <p:nvSpPr>
          <p:cNvPr id="4" name="Slide Number Placeholder 3"/>
          <p:cNvSpPr>
            <a:spLocks noGrp="1"/>
          </p:cNvSpPr>
          <p:nvPr>
            <p:ph type="sldNum" sz="quarter" idx="10"/>
          </p:nvPr>
        </p:nvSpPr>
        <p:spPr/>
        <p:txBody>
          <a:bodyPr/>
          <a:lstStyle/>
          <a:p>
            <a:fld id="{E3F42612-E721-4890-A591-CF56EE00DC62}" type="slidenum">
              <a:rPr lang="en-US" smtClean="0"/>
              <a:t>10</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29137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15"/>
              </a:spcBef>
            </a:pPr>
            <a:r>
              <a:rPr lang="en-US" altLang="en-US" b="1" dirty="0">
                <a:solidFill>
                  <a:prstClr val="black"/>
                </a:solidFill>
              </a:rPr>
              <a:t>Speaker Notes</a:t>
            </a:r>
          </a:p>
          <a:p>
            <a:pPr>
              <a:spcBef>
                <a:spcPts val="615"/>
              </a:spcBef>
            </a:pPr>
            <a:r>
              <a:rPr lang="en-US" sz="1100" dirty="0" smtClean="0"/>
              <a:t>The </a:t>
            </a:r>
            <a:r>
              <a:rPr lang="en-US" sz="1100" i="1" dirty="0" smtClean="0"/>
              <a:t>Toolkit Quick Guide</a:t>
            </a:r>
            <a:r>
              <a:rPr lang="en-US" sz="1100" dirty="0" smtClean="0"/>
              <a:t> was developed to help users navigate and use the Toolkit. It gives users quick and easy access to modifiable (Microsoft Word or Excel) files of</a:t>
            </a:r>
            <a:r>
              <a:rPr lang="en-US" sz="1100" i="1" dirty="0" smtClean="0"/>
              <a:t> Stakeholder Engagement Toolkit</a:t>
            </a:r>
            <a:r>
              <a:rPr lang="en-US" sz="1100" dirty="0" smtClean="0"/>
              <a:t> tools and expanded instructions for using them. </a:t>
            </a:r>
          </a:p>
          <a:p>
            <a:endParaRPr lang="en-US" dirty="0"/>
          </a:p>
        </p:txBody>
      </p:sp>
      <p:sp>
        <p:nvSpPr>
          <p:cNvPr id="4" name="Slide Number Placeholder 3"/>
          <p:cNvSpPr>
            <a:spLocks noGrp="1"/>
          </p:cNvSpPr>
          <p:nvPr>
            <p:ph type="sldNum" sz="quarter" idx="10"/>
          </p:nvPr>
        </p:nvSpPr>
        <p:spPr/>
        <p:txBody>
          <a:bodyPr/>
          <a:lstStyle/>
          <a:p>
            <a:fld id="{E3F42612-E721-4890-A591-CF56EE00DC62}" type="slidenum">
              <a:rPr lang="en-US" smtClean="0"/>
              <a:t>11</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402152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a:solidFill>
                  <a:prstClr val="black"/>
                </a:solidFill>
              </a:rPr>
              <a:t>Speaker Notes</a:t>
            </a:r>
          </a:p>
          <a:p>
            <a:pPr>
              <a:spcBef>
                <a:spcPts val="600"/>
              </a:spcBef>
            </a:pPr>
            <a:r>
              <a:rPr lang="en-US" dirty="0"/>
              <a:t>The central feature of the </a:t>
            </a:r>
            <a:r>
              <a:rPr lang="en-US" i="1" dirty="0"/>
              <a:t>Quick Guide </a:t>
            </a:r>
            <a:r>
              <a:rPr lang="en-US" dirty="0"/>
              <a:t>is </a:t>
            </a:r>
            <a:r>
              <a:rPr lang="en-US" dirty="0" smtClean="0"/>
              <a:t>the </a:t>
            </a:r>
            <a:r>
              <a:rPr lang="en-US" dirty="0"/>
              <a:t>Toolkit Reference Table, which enables users to quickly identify the tools they need and provides quick links to Toolkit steps and tools. </a:t>
            </a:r>
          </a:p>
          <a:p>
            <a:pPr>
              <a:spcBef>
                <a:spcPts val="600"/>
              </a:spcBef>
            </a:pPr>
            <a:r>
              <a:rPr lang="en-US" dirty="0" smtClean="0"/>
              <a:t>Shown here is a portion of the Reference Table from the </a:t>
            </a:r>
            <a:r>
              <a:rPr lang="en-US" i="1" dirty="0" smtClean="0"/>
              <a:t>Quick Guide</a:t>
            </a:r>
            <a:r>
              <a:rPr lang="en-US" dirty="0" smtClean="0"/>
              <a:t>. As you can see, the table maps to the steps and summarizes the key tasks from the Toolkit. In the right column, you will find links to Word or Excel files for the tools—allowing you to readily adapt and use the tools shown in the Toolkit.</a:t>
            </a:r>
          </a:p>
          <a:p>
            <a:pPr>
              <a:spcBef>
                <a:spcPts val="600"/>
              </a:spcBef>
            </a:pPr>
            <a:endParaRPr lang="en-US" dirty="0" smtClean="0"/>
          </a:p>
          <a:p>
            <a:pPr>
              <a:spcBef>
                <a:spcPts val="600"/>
              </a:spcBef>
            </a:pPr>
            <a:endParaRPr lang="en-US" dirty="0" smtClean="0"/>
          </a:p>
        </p:txBody>
      </p:sp>
      <p:sp>
        <p:nvSpPr>
          <p:cNvPr id="4" name="Slide Number Placeholder 3"/>
          <p:cNvSpPr>
            <a:spLocks noGrp="1"/>
          </p:cNvSpPr>
          <p:nvPr>
            <p:ph type="sldNum" sz="quarter" idx="10"/>
          </p:nvPr>
        </p:nvSpPr>
        <p:spPr/>
        <p:txBody>
          <a:bodyPr/>
          <a:lstStyle/>
          <a:p>
            <a:fld id="{E3F42612-E721-4890-A591-CF56EE00DC62}" type="slidenum">
              <a:rPr lang="en-US" smtClean="0"/>
              <a:t>12</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39258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a:solidFill>
                  <a:prstClr val="black"/>
                </a:solidFill>
              </a:rPr>
              <a:t>Speaker Notes</a:t>
            </a:r>
          </a:p>
          <a:p>
            <a:pPr>
              <a:spcBef>
                <a:spcPts val="600"/>
              </a:spcBef>
            </a:pPr>
            <a:r>
              <a:rPr lang="en-US" dirty="0" smtClean="0"/>
              <a:t>The </a:t>
            </a:r>
            <a:r>
              <a:rPr lang="en-US" i="1" dirty="0" smtClean="0"/>
              <a:t>Quick Guide </a:t>
            </a:r>
            <a:r>
              <a:rPr lang="en-US" dirty="0" smtClean="0"/>
              <a:t>also contains expanded instructions for three stakeholder engagement tasks:</a:t>
            </a:r>
          </a:p>
          <a:p>
            <a:pPr marL="171450" indent="-171450" eaLnBrk="1" hangingPunct="1">
              <a:spcBef>
                <a:spcPts val="300"/>
              </a:spcBef>
              <a:spcAft>
                <a:spcPts val="0"/>
              </a:spcAft>
              <a:buFont typeface="Arial" panose="020B0604020202020204" pitchFamily="34" charset="0"/>
              <a:buChar char="•"/>
            </a:pPr>
            <a:r>
              <a:rPr lang="en-US" altLang="en-US" sz="1100" dirty="0" smtClean="0"/>
              <a:t>Developing measures to track stakeholder engagement program progress (Step 3)</a:t>
            </a:r>
          </a:p>
          <a:p>
            <a:pPr marL="171450" indent="-171450" eaLnBrk="1" hangingPunct="1">
              <a:spcBef>
                <a:spcPts val="300"/>
              </a:spcBef>
              <a:spcAft>
                <a:spcPts val="0"/>
              </a:spcAft>
              <a:buFont typeface="Arial" panose="020B0604020202020204" pitchFamily="34" charset="0"/>
              <a:buChar char="•"/>
            </a:pPr>
            <a:r>
              <a:rPr lang="en-US" altLang="en-US" sz="1100" dirty="0" smtClean="0"/>
              <a:t>Developing and maintaining a stakeholder databank (Step 5) </a:t>
            </a:r>
          </a:p>
          <a:p>
            <a:pPr marL="171450" indent="-171450" eaLnBrk="1" hangingPunct="1">
              <a:spcBef>
                <a:spcPts val="300"/>
              </a:spcBef>
              <a:spcAft>
                <a:spcPts val="0"/>
              </a:spcAft>
              <a:buFont typeface="Arial" panose="020B0604020202020204" pitchFamily="34" charset="0"/>
              <a:buChar char="•"/>
            </a:pPr>
            <a:r>
              <a:rPr lang="en-US" altLang="en-US" sz="1100" dirty="0" smtClean="0"/>
              <a:t>Assessing knowledge and skills to determine how to build capabilities (Step 7)</a:t>
            </a:r>
          </a:p>
          <a:p>
            <a:pPr marL="0" indent="0">
              <a:spcBef>
                <a:spcPts val="600"/>
              </a:spcBef>
              <a:buFont typeface="Arial" panose="020B0604020202020204" pitchFamily="34" charset="0"/>
              <a:buNone/>
            </a:pPr>
            <a:r>
              <a:rPr lang="en-US" dirty="0" smtClean="0"/>
              <a:t>These expanded instructions provide additional guidance about how to use the tools and resources in the Toolkit. The instructions also contain links to the Word and Excel files for the Toolkit tools and</a:t>
            </a:r>
            <a:r>
              <a:rPr lang="en-US" baseline="0" dirty="0" smtClean="0"/>
              <a:t> other useful resources.</a:t>
            </a:r>
            <a:r>
              <a:rPr lang="en-US" dirty="0" smtClean="0"/>
              <a:t> The</a:t>
            </a:r>
            <a:r>
              <a:rPr lang="en-US" baseline="0" dirty="0" smtClean="0"/>
              <a:t> image </a:t>
            </a:r>
            <a:r>
              <a:rPr lang="en-US" dirty="0" smtClean="0"/>
              <a:t>on the slide </a:t>
            </a:r>
            <a:r>
              <a:rPr lang="en-US" baseline="0" dirty="0" smtClean="0"/>
              <a:t>shows the expanded instructions that are provided for one of the tasks in Step 5, Develop and maintain a stakeholder databank.</a:t>
            </a:r>
          </a:p>
          <a:p>
            <a:pPr marL="0" indent="0">
              <a:spcBef>
                <a:spcPts val="600"/>
              </a:spcBef>
              <a:buFont typeface="Arial" panose="020B0604020202020204" pitchFamily="34" charset="0"/>
              <a:buNone/>
            </a:pPr>
            <a:r>
              <a:rPr lang="en-US" dirty="0" smtClean="0"/>
              <a:t>Let’s take a brief tour of the </a:t>
            </a:r>
            <a:r>
              <a:rPr lang="en-US" i="1" dirty="0" smtClean="0"/>
              <a:t>Quick Guide</a:t>
            </a:r>
            <a:r>
              <a:rPr lang="en-US" dirty="0" smtClean="0"/>
              <a:t>. </a:t>
            </a:r>
          </a:p>
          <a:p>
            <a:pPr>
              <a:spcBef>
                <a:spcPts val="600"/>
              </a:spcBef>
            </a:pPr>
            <a:endParaRPr lang="en-US" dirty="0" smtClean="0"/>
          </a:p>
          <a:p>
            <a:r>
              <a:rPr lang="en-US" b="1" dirty="0" smtClean="0"/>
              <a:t>Facilitator Instructions</a:t>
            </a:r>
          </a:p>
          <a:p>
            <a:pPr>
              <a:spcBef>
                <a:spcPts val="600"/>
              </a:spcBef>
            </a:pPr>
            <a:r>
              <a:rPr lang="en-US" dirty="0" smtClean="0"/>
              <a:t>Open the </a:t>
            </a:r>
            <a:r>
              <a:rPr lang="en-US" i="1" dirty="0" smtClean="0"/>
              <a:t>Quick Guide </a:t>
            </a:r>
            <a:r>
              <a:rPr lang="en-US" dirty="0" smtClean="0"/>
              <a:t>from the CD or web site and display it on the screen. Orient the participants to the contents of the </a:t>
            </a:r>
            <a:r>
              <a:rPr lang="en-US" i="1" dirty="0" smtClean="0"/>
              <a:t>Quick Guide </a:t>
            </a:r>
            <a:r>
              <a:rPr lang="en-US" dirty="0" smtClean="0"/>
              <a:t>and demonstrate how to navigate to the expanded instructions (from the links in the left column</a:t>
            </a:r>
            <a:r>
              <a:rPr lang="en-US" baseline="0" dirty="0" smtClean="0"/>
              <a:t> of the reference table) and to the </a:t>
            </a:r>
            <a:r>
              <a:rPr lang="en-US" dirty="0" smtClean="0"/>
              <a:t>files for the tools (from the links in the right column</a:t>
            </a:r>
            <a:r>
              <a:rPr lang="en-US" baseline="0" dirty="0" smtClean="0"/>
              <a:t> of the reference table)</a:t>
            </a:r>
            <a:r>
              <a:rPr lang="en-US" dirty="0" smtClean="0"/>
              <a:t>. Show pages</a:t>
            </a:r>
            <a:r>
              <a:rPr lang="en-US" baseline="0" dirty="0" smtClean="0"/>
              <a:t> 5-8 which contain the expanded instructions. Encourage participants to explore the </a:t>
            </a:r>
            <a:r>
              <a:rPr lang="en-US" i="1" baseline="0" dirty="0" smtClean="0"/>
              <a:t>Quick Guide </a:t>
            </a:r>
            <a:r>
              <a:rPr lang="en-US" baseline="0" dirty="0" smtClean="0"/>
              <a:t>on their own using the CD </a:t>
            </a:r>
            <a:r>
              <a:rPr lang="en-US" dirty="0" smtClean="0"/>
              <a:t>or from the web site. </a:t>
            </a:r>
          </a:p>
          <a:p>
            <a:pPr>
              <a:spcBef>
                <a:spcPts val="600"/>
              </a:spcBef>
            </a:pPr>
            <a:endParaRPr lang="en-US" dirty="0" smtClean="0"/>
          </a:p>
        </p:txBody>
      </p:sp>
      <p:sp>
        <p:nvSpPr>
          <p:cNvPr id="4" name="Slide Number Placeholder 3"/>
          <p:cNvSpPr>
            <a:spLocks noGrp="1"/>
          </p:cNvSpPr>
          <p:nvPr>
            <p:ph type="sldNum" sz="quarter" idx="10"/>
          </p:nvPr>
        </p:nvSpPr>
        <p:spPr/>
        <p:txBody>
          <a:bodyPr/>
          <a:lstStyle/>
          <a:p>
            <a:fld id="{E3F42612-E721-4890-A591-CF56EE00DC62}" type="slidenum">
              <a:rPr lang="en-US" smtClean="0"/>
              <a:t>13</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72222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Speaker Notes: </a:t>
            </a:r>
          </a:p>
          <a:p>
            <a:r>
              <a:rPr lang="en-US" altLang="en-US" dirty="0" smtClean="0"/>
              <a:t>The purpose of this activity is to help you identify some of the factors that impact the research itself as well as the stakeholder engagement activities you may be responsible for planning and conducting. Although we may not be able to predict how a specific study will be received in </a:t>
            </a:r>
            <a:r>
              <a:rPr lang="en-US" altLang="en-US" dirty="0"/>
              <a:t>particular </a:t>
            </a:r>
            <a:r>
              <a:rPr lang="en-US" altLang="en-US" dirty="0" smtClean="0"/>
              <a:t>community, it’s possible to make some respectable assumptions by analyzing the factors at work in a community/site in advance.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FF42F612-900C-4BB1-98E8-6E0A3E86FCAE}" type="slidenum">
              <a:rPr lang="en-US" altLang="en-US"/>
              <a:pPr/>
              <a:t>14</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25788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675417" y="3895551"/>
            <a:ext cx="5811385" cy="4913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t>Ask participants: </a:t>
            </a:r>
            <a:r>
              <a:rPr lang="en-US" altLang="en-US" sz="1000" dirty="0"/>
              <a:t>What are some of the socio-cultural and other factors that might impact the research or stakeholder engagement activities and what impact might these have? </a:t>
            </a:r>
          </a:p>
          <a:p>
            <a:r>
              <a:rPr lang="en-US" altLang="en-US" sz="1000" dirty="0"/>
              <a:t>Record the participants’ responses regarding the </a:t>
            </a:r>
            <a:r>
              <a:rPr lang="en-US" altLang="en-US" sz="1000" i="1" dirty="0"/>
              <a:t>factors</a:t>
            </a:r>
            <a:r>
              <a:rPr lang="en-US" altLang="en-US" sz="1000" dirty="0"/>
              <a:t> on a flipchart. </a:t>
            </a:r>
            <a:r>
              <a:rPr lang="en-US" altLang="en-US" sz="1000" dirty="0">
                <a:solidFill>
                  <a:srgbClr val="FF0000"/>
                </a:solidFill>
              </a:rPr>
              <a:t>[Allow </a:t>
            </a:r>
            <a:r>
              <a:rPr lang="en-US" altLang="en-US" sz="1000" dirty="0" smtClean="0">
                <a:solidFill>
                  <a:srgbClr val="FF0000"/>
                </a:solidFill>
              </a:rPr>
              <a:t>5 </a:t>
            </a:r>
            <a:r>
              <a:rPr lang="en-US" altLang="en-US" sz="1000" dirty="0">
                <a:solidFill>
                  <a:srgbClr val="FF0000"/>
                </a:solidFill>
              </a:rPr>
              <a:t>minutes.]</a:t>
            </a:r>
          </a:p>
          <a:p>
            <a:r>
              <a:rPr lang="en-US" altLang="en-US" sz="1000" dirty="0"/>
              <a:t>Probe for issues/factors and explanations such as: </a:t>
            </a:r>
          </a:p>
          <a:p>
            <a:pPr>
              <a:spcBef>
                <a:spcPts val="302"/>
              </a:spcBef>
            </a:pPr>
            <a:r>
              <a:rPr lang="en-US" altLang="en-US" sz="1000" b="1" dirty="0"/>
              <a:t>Geographical location</a:t>
            </a:r>
            <a:r>
              <a:rPr lang="en-US" altLang="en-US" sz="1000" dirty="0"/>
              <a:t>—very rural or remote locations may not have access to facilities with staff or equipment to participate in a study </a:t>
            </a:r>
          </a:p>
          <a:p>
            <a:pPr>
              <a:spcBef>
                <a:spcPts val="302"/>
              </a:spcBef>
            </a:pPr>
            <a:r>
              <a:rPr lang="en-US" altLang="en-US" sz="1000" b="1" dirty="0"/>
              <a:t>Political</a:t>
            </a:r>
            <a:r>
              <a:rPr lang="en-US" altLang="en-US" sz="1000" dirty="0"/>
              <a:t>—general unrest can interfere with day-to-day operations; shifts in political power can turn a once favorable policy/MOH environment, unfavorable</a:t>
            </a:r>
          </a:p>
          <a:p>
            <a:pPr>
              <a:spcBef>
                <a:spcPts val="302"/>
              </a:spcBef>
            </a:pPr>
            <a:r>
              <a:rPr lang="en-US" altLang="en-US" sz="1000" b="1" dirty="0"/>
              <a:t>Ethnic/racial</a:t>
            </a:r>
            <a:r>
              <a:rPr lang="en-US" altLang="en-US" sz="1000" dirty="0"/>
              <a:t>—some communities may have very similar traditions and shared history while others are diverse and require more rigorous message/usability testing</a:t>
            </a:r>
          </a:p>
          <a:p>
            <a:pPr>
              <a:spcBef>
                <a:spcPts val="302"/>
              </a:spcBef>
            </a:pPr>
            <a:r>
              <a:rPr lang="en-US" altLang="en-US" sz="1000" b="1" dirty="0"/>
              <a:t>Religious</a:t>
            </a:r>
            <a:r>
              <a:rPr lang="en-US" altLang="en-US" sz="1000" dirty="0"/>
              <a:t>—some congregations may object to practices endorsed in the study (e.g., use of condoms or contraception)</a:t>
            </a:r>
          </a:p>
          <a:p>
            <a:pPr>
              <a:spcBef>
                <a:spcPts val="302"/>
              </a:spcBef>
            </a:pPr>
            <a:r>
              <a:rPr lang="en-US" altLang="en-US" sz="1000" b="1" dirty="0"/>
              <a:t>Disease</a:t>
            </a:r>
            <a:r>
              <a:rPr lang="en-US" altLang="en-US" sz="1000" dirty="0"/>
              <a:t>—prevalence/incidence of certain diseases may be too high or too low in particular communities</a:t>
            </a:r>
          </a:p>
          <a:p>
            <a:pPr defTabSz="921797">
              <a:spcBef>
                <a:spcPts val="302"/>
              </a:spcBef>
              <a:defRPr/>
            </a:pPr>
            <a:r>
              <a:rPr lang="en-US" altLang="en-US" sz="1000" b="1" dirty="0"/>
              <a:t>Communication network</a:t>
            </a:r>
            <a:r>
              <a:rPr lang="en-US" altLang="en-US" sz="1000" dirty="0"/>
              <a:t>—media outlets facilitate or impede the dissemination of accurate messages</a:t>
            </a:r>
          </a:p>
          <a:p>
            <a:pPr defTabSz="921797">
              <a:spcBef>
                <a:spcPts val="302"/>
              </a:spcBef>
              <a:defRPr/>
            </a:pPr>
            <a:r>
              <a:rPr lang="en-US" altLang="en-US" sz="1000" b="1" dirty="0"/>
              <a:t>Infrastructure</a:t>
            </a:r>
            <a:r>
              <a:rPr lang="en-US" altLang="en-US" sz="1000" dirty="0"/>
              <a:t>—poor transportation and power systems cause many obvious problems</a:t>
            </a:r>
          </a:p>
          <a:p>
            <a:pPr>
              <a:spcBef>
                <a:spcPts val="302"/>
              </a:spcBef>
            </a:pPr>
            <a:r>
              <a:rPr lang="en-US" altLang="en-US" sz="1000" b="1" dirty="0"/>
              <a:t>Climate</a:t>
            </a:r>
            <a:r>
              <a:rPr lang="en-US" altLang="en-US" sz="1000" dirty="0"/>
              <a:t>—some locations may be nearly impossible to access during the rainy season; extended drought may cause study participants to migrate</a:t>
            </a:r>
          </a:p>
          <a:p>
            <a:pPr>
              <a:spcBef>
                <a:spcPts val="302"/>
              </a:spcBef>
            </a:pPr>
            <a:r>
              <a:rPr lang="en-US" altLang="en-US" sz="1000" b="1" dirty="0"/>
              <a:t>Community identity</a:t>
            </a:r>
            <a:r>
              <a:rPr lang="en-US" altLang="en-US" sz="1000" dirty="0"/>
              <a:t>—members identify as a group and recognize some individuals as leaders or group representatives; identifying and gaining the support of these decision-makers is key—where they go, community members follow  </a:t>
            </a:r>
          </a:p>
          <a:p>
            <a:r>
              <a:rPr lang="en-US" altLang="en-US" sz="1000" b="1" dirty="0"/>
              <a:t>Tell participants</a:t>
            </a:r>
            <a:r>
              <a:rPr lang="en-US" altLang="en-US" sz="1000" dirty="0"/>
              <a:t>: As you know, in real-life situations several factors converge—making it more challenging to identify and plan for the various contingencies. Each community is unique and while it’s important to consider the community level, it’s also important to consider how plans for addressing these factors will be interpreted at the national, regional and international level.</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9F5883E8-E610-4A08-A252-3CC8A8D0AA16}" type="slidenum">
              <a:rPr lang="en-US" altLang="en-US"/>
              <a:pPr/>
              <a:t>15</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62089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Speaker Notes:</a:t>
            </a:r>
          </a:p>
          <a:p>
            <a:pPr marL="172837" indent="-172837">
              <a:spcBef>
                <a:spcPts val="1210"/>
              </a:spcBef>
              <a:buClr>
                <a:schemeClr val="accent6">
                  <a:lumMod val="75000"/>
                </a:schemeClr>
              </a:buClr>
              <a:buFont typeface="Arial" panose="020B0604020202020204" pitchFamily="34" charset="0"/>
              <a:buChar char="•"/>
            </a:pPr>
            <a:r>
              <a:rPr lang="en-US" altLang="en-US" dirty="0" smtClean="0"/>
              <a:t>You will be able to more readily identify local, national, regional and international stakeholders whose views and engagement—whether supportive, critical or both—will affect your trial. </a:t>
            </a:r>
          </a:p>
          <a:p>
            <a:pPr marL="172837" indent="-172837">
              <a:spcBef>
                <a:spcPts val="1210"/>
              </a:spcBef>
              <a:buClr>
                <a:schemeClr val="accent6">
                  <a:lumMod val="75000"/>
                </a:schemeClr>
              </a:buClr>
              <a:buFont typeface="Arial" panose="020B0604020202020204" pitchFamily="34" charset="0"/>
              <a:buChar char="•"/>
            </a:pPr>
            <a:r>
              <a:rPr lang="en-US" altLang="en-US" dirty="0" smtClean="0"/>
              <a:t>You will better understand the relationships and networks that link stakeholders—from the local to the international—and help to build such relationships where they are lacking. </a:t>
            </a:r>
          </a:p>
          <a:p>
            <a:pPr marL="172837" indent="-172837">
              <a:spcBef>
                <a:spcPts val="1210"/>
              </a:spcBef>
              <a:buClr>
                <a:schemeClr val="accent6">
                  <a:lumMod val="75000"/>
                </a:schemeClr>
              </a:buClr>
              <a:buFont typeface="Arial" panose="020B0604020202020204" pitchFamily="34" charset="0"/>
              <a:buChar char="•"/>
            </a:pPr>
            <a:r>
              <a:rPr lang="en-US" altLang="en-US" dirty="0" smtClean="0"/>
              <a:t>The research concept—its relevance and potential acceptability—will be more easily communicated and explored with national, regional and international stakeholders. </a:t>
            </a:r>
          </a:p>
          <a:p>
            <a:pPr marL="172837" indent="-172837">
              <a:spcBef>
                <a:spcPts val="1210"/>
              </a:spcBef>
              <a:buClr>
                <a:schemeClr val="accent6">
                  <a:lumMod val="75000"/>
                </a:schemeClr>
              </a:buClr>
              <a:buFont typeface="Arial" panose="020B0604020202020204" pitchFamily="34" charset="0"/>
              <a:buChar char="•"/>
            </a:pPr>
            <a:r>
              <a:rPr lang="en-US" altLang="en-US" dirty="0" smtClean="0"/>
              <a:t>You will learn how the project’s local context relates to the national and regional context; this knowledge can guide and support the conduct of formative research, the identification of potential research sites and the identification of staffing needs. </a:t>
            </a:r>
          </a:p>
          <a:p>
            <a:pPr marL="172837" indent="-172837">
              <a:spcBef>
                <a:spcPts val="1210"/>
              </a:spcBef>
              <a:buClr>
                <a:schemeClr val="accent6">
                  <a:lumMod val="75000"/>
                </a:schemeClr>
              </a:buClr>
              <a:buFont typeface="Arial" panose="020B0604020202020204" pitchFamily="34" charset="0"/>
              <a:buChar char="•"/>
            </a:pPr>
            <a:r>
              <a:rPr lang="en-US" altLang="en-US" dirty="0" smtClean="0"/>
              <a:t>You will be able to develop a research project that is well-adapted to the broad context.</a:t>
            </a:r>
          </a:p>
          <a:p>
            <a:r>
              <a:rPr lang="en-US" altLang="en-US" dirty="0" smtClean="0"/>
              <a:t>Step 4 in the Toolkit provides additional information and examples about the benefits of identifying and planning for sociocultural issues. It does not however include a tool for this step but AVAC’s </a:t>
            </a:r>
            <a:r>
              <a:rPr lang="en-US" altLang="en-US" i="1" dirty="0" smtClean="0"/>
              <a:t>GPP Blueprint for Stakeholder Engagement </a:t>
            </a:r>
            <a:r>
              <a:rPr lang="en-US" altLang="en-US" dirty="0" smtClean="0"/>
              <a:t>does so we will be using it during our next activity.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DF277400-9705-4283-ADFC-6AD0567D55EA}" type="slidenum">
              <a:rPr lang="en-US" altLang="en-US"/>
              <a:pPr/>
              <a:t>16</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83952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a:xfrm>
            <a:off x="653238" y="3859116"/>
            <a:ext cx="5822217" cy="5189350"/>
          </a:xfrm>
        </p:spPr>
        <p:txBody>
          <a:bodyPr/>
          <a:lstStyle/>
          <a:p>
            <a:r>
              <a:rPr lang="en-US" b="1" dirty="0"/>
              <a:t>Instructions to Facilitator: </a:t>
            </a:r>
          </a:p>
          <a:p>
            <a:pPr marL="230449" indent="-230449">
              <a:spcBef>
                <a:spcPts val="605"/>
              </a:spcBef>
              <a:buFont typeface="+mj-lt"/>
              <a:buAutoNum type="arabicPeriod"/>
            </a:pPr>
            <a:r>
              <a:rPr lang="en-US" dirty="0" smtClean="0"/>
              <a:t>If not done as participants were being seated prior to the session, break </a:t>
            </a:r>
            <a:r>
              <a:rPr lang="en-US" dirty="0"/>
              <a:t>the participants into small groups of 4-5 </a:t>
            </a:r>
            <a:r>
              <a:rPr lang="en-US" dirty="0" smtClean="0"/>
              <a:t>people, arranged by </a:t>
            </a:r>
            <a:r>
              <a:rPr lang="en-US" dirty="0"/>
              <a:t>US-based and Africa-based participants.</a:t>
            </a:r>
          </a:p>
          <a:p>
            <a:pPr marL="230449" indent="-230449">
              <a:spcBef>
                <a:spcPts val="605"/>
              </a:spcBef>
              <a:buFont typeface="+mj-lt"/>
              <a:buAutoNum type="arabicPeriod"/>
            </a:pPr>
            <a:r>
              <a:rPr lang="en-US" dirty="0"/>
              <a:t>Distribute a Study Design description to each participant. More than one Study Design can be used across the groups, but each member of a small group must use the same Study Design. </a:t>
            </a:r>
          </a:p>
          <a:p>
            <a:pPr marL="230449" indent="-230449">
              <a:spcBef>
                <a:spcPts val="605"/>
              </a:spcBef>
              <a:buFont typeface="+mj-lt"/>
              <a:buAutoNum type="arabicPeriod"/>
            </a:pPr>
            <a:r>
              <a:rPr lang="en-US" dirty="0"/>
              <a:t>Ask one representative from each small group to select a landscape question from the box.  </a:t>
            </a:r>
          </a:p>
          <a:p>
            <a:pPr marL="230449" indent="-230449">
              <a:spcBef>
                <a:spcPts val="605"/>
              </a:spcBef>
              <a:buFont typeface="+mj-lt"/>
              <a:buAutoNum type="arabicPeriod"/>
            </a:pPr>
            <a:r>
              <a:rPr lang="en-US" dirty="0"/>
              <a:t>Instruct the participants to follow along as you read aloud the instructions for the small group activity found on this slide and the Study Design handout. Approach one small group and use their Study Design and question as an example during your explanation of the task. </a:t>
            </a:r>
          </a:p>
          <a:p>
            <a:pPr marL="230449" indent="-230449">
              <a:spcBef>
                <a:spcPts val="605"/>
              </a:spcBef>
              <a:buFont typeface="+mj-lt"/>
              <a:buAutoNum type="arabicPeriod"/>
            </a:pPr>
            <a:r>
              <a:rPr lang="en-US" dirty="0"/>
              <a:t>Although grouped by where they are based, participants in the small groups may be from different sites. Encourage each participant to consider the conditions in his/her community and share his/her insights with the other members of the small group. Encourage the group members to discuss the similarities and differences that they observe between their sites. </a:t>
            </a:r>
            <a:r>
              <a:rPr lang="en-US" dirty="0">
                <a:solidFill>
                  <a:srgbClr val="FF0000"/>
                </a:solidFill>
              </a:rPr>
              <a:t>[Allow 10 minutes for discussion in the small groups.]</a:t>
            </a:r>
          </a:p>
          <a:p>
            <a:pPr marL="230449" indent="-230449">
              <a:spcBef>
                <a:spcPts val="605"/>
              </a:spcBef>
              <a:buFont typeface="+mj-lt"/>
              <a:buAutoNum type="arabicPeriod"/>
            </a:pPr>
            <a:r>
              <a:rPr lang="en-US" dirty="0"/>
              <a:t>Instruct the small groups to select </a:t>
            </a:r>
            <a:r>
              <a:rPr lang="en-US" dirty="0" smtClean="0"/>
              <a:t>one/two </a:t>
            </a:r>
            <a:r>
              <a:rPr lang="en-US" dirty="0"/>
              <a:t>member(s) of their group to summarize on a flipchart the responses to the landscape question generated by their group. Request that each group write/summarize their question as the title of their flipchart. </a:t>
            </a:r>
          </a:p>
          <a:p>
            <a:pPr marL="230449" indent="-230449">
              <a:spcBef>
                <a:spcPts val="605"/>
              </a:spcBef>
              <a:buFont typeface="+mj-lt"/>
              <a:buAutoNum type="arabicPeriod"/>
            </a:pPr>
            <a:r>
              <a:rPr lang="en-US" dirty="0"/>
              <a:t>Circulate among the groups to facilitate small group discussions using the Facilitator Key (contains real-life examples of issues encountered by CLOs involved with the studies) found in the small group activity </a:t>
            </a:r>
            <a:r>
              <a:rPr lang="en-US" dirty="0" smtClean="0"/>
              <a:t>file. Answer any questions raised by the groups. </a:t>
            </a:r>
            <a:endParaRPr lang="en-US" dirty="0"/>
          </a:p>
          <a:p>
            <a:pPr marL="230449" indent="-230449">
              <a:spcBef>
                <a:spcPts val="605"/>
              </a:spcBef>
              <a:buFont typeface="+mj-lt"/>
              <a:buAutoNum type="arabicPeriod"/>
            </a:pPr>
            <a:r>
              <a:rPr lang="en-US" dirty="0"/>
              <a:t>Ask each small group to present the summary of their experiences to the larger group. </a:t>
            </a:r>
            <a:r>
              <a:rPr lang="en-US" dirty="0">
                <a:solidFill>
                  <a:srgbClr val="FF0000"/>
                </a:solidFill>
              </a:rPr>
              <a:t>[Allow 3-5 minutes per group.]</a:t>
            </a:r>
            <a:r>
              <a:rPr lang="en-US" dirty="0"/>
              <a:t> Ask follow-up questions to encourage discussion of the small groups’ responses among the entire group (e.g., Does someone from one of the other small groups have a different experience regarding the impact of these factors/issues in their community</a:t>
            </a:r>
            <a:r>
              <a:rPr lang="en-US" dirty="0" smtClean="0"/>
              <a:t>?).</a:t>
            </a:r>
            <a:endParaRPr lang="en-US" dirty="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17</a:t>
            </a:fld>
            <a:endParaRPr lang="en-US" alt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93029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Speaker Notes:</a:t>
            </a:r>
          </a:p>
          <a:p>
            <a:r>
              <a:rPr lang="en-GB" kern="1200" dirty="0" smtClean="0">
                <a:solidFill>
                  <a:schemeClr val="tx1"/>
                </a:solidFill>
                <a:effectLst/>
              </a:rPr>
              <a:t>In the previous activity we explored </a:t>
            </a:r>
            <a:r>
              <a:rPr lang="en-GB" dirty="0"/>
              <a:t>the community or </a:t>
            </a:r>
            <a:r>
              <a:rPr lang="en-GB" dirty="0" smtClean="0"/>
              <a:t>higher-level </a:t>
            </a:r>
            <a:r>
              <a:rPr lang="en-GB" dirty="0"/>
              <a:t>factors </a:t>
            </a:r>
            <a:r>
              <a:rPr lang="en-GB" dirty="0" smtClean="0"/>
              <a:t>t</a:t>
            </a:r>
            <a:r>
              <a:rPr lang="en-GB" kern="1200" dirty="0" smtClean="0">
                <a:solidFill>
                  <a:schemeClr val="tx1"/>
                </a:solidFill>
                <a:effectLst/>
              </a:rPr>
              <a:t>hat may impact your study and acknowledged the importance of being aware of the factors that can facilitate work on a study or undermine it. In </a:t>
            </a:r>
            <a:r>
              <a:rPr lang="en-GB" dirty="0"/>
              <a:t>this </a:t>
            </a:r>
            <a:r>
              <a:rPr lang="en-GB" dirty="0" smtClean="0"/>
              <a:t>activity, we will focus on a technique that allows you to explore </a:t>
            </a:r>
            <a:r>
              <a:rPr lang="en-GB" dirty="0"/>
              <a:t>the knowledge and the opinions </a:t>
            </a:r>
            <a:r>
              <a:rPr lang="en-GB" dirty="0" smtClean="0"/>
              <a:t>of individual stakeholders/participants—knowing what individual stakeholders really think or feel about important issues is also very important in your efforts to gain support for a study.</a:t>
            </a:r>
            <a:endParaRPr lang="en-GB" dirty="0"/>
          </a:p>
          <a:p>
            <a:r>
              <a:rPr lang="en-GB" kern="1200" dirty="0" smtClean="0">
                <a:solidFill>
                  <a:schemeClr val="tx1"/>
                </a:solidFill>
                <a:effectLst/>
              </a:rPr>
              <a:t>Some of you may be familiar with this technique—if you have used it previously, please</a:t>
            </a:r>
            <a:r>
              <a:rPr lang="en-GB" kern="1200" baseline="0" dirty="0" smtClean="0">
                <a:solidFill>
                  <a:schemeClr val="tx1"/>
                </a:solidFill>
                <a:effectLst/>
              </a:rPr>
              <a:t> share your insights with the group as we move through the activity.</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60C24192-85A1-4988-864F-8DE5EAD1A4B8}" type="slidenum">
              <a:rPr lang="en-US" altLang="en-US"/>
              <a:pPr/>
              <a:t>18</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51195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8349" y="3901950"/>
            <a:ext cx="5660378" cy="4532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Tell participants: </a:t>
            </a:r>
            <a:r>
              <a:rPr lang="en-US" altLang="en-US" dirty="0" smtClean="0"/>
              <a:t>Take</a:t>
            </a:r>
            <a:r>
              <a:rPr lang="en-US" altLang="en-US" baseline="0" dirty="0" smtClean="0"/>
              <a:t> a minute to recall an </a:t>
            </a:r>
            <a:r>
              <a:rPr lang="en-US" altLang="en-US" dirty="0" smtClean="0"/>
              <a:t>instance when</a:t>
            </a:r>
            <a:r>
              <a:rPr lang="en-US" altLang="en-US" baseline="0" dirty="0" smtClean="0"/>
              <a:t> you felt certain that you and a close friend or colleague felt the same about a particular issue—only to discover later that you did not. </a:t>
            </a:r>
            <a:r>
              <a:rPr lang="en-US" altLang="en-US" dirty="0"/>
              <a:t>I</a:t>
            </a:r>
            <a:r>
              <a:rPr lang="en-US" altLang="en-US" baseline="0" dirty="0" smtClean="0"/>
              <a:t>t could be a simple issue like preference for a particular sports team or perhaps it was a more </a:t>
            </a:r>
            <a:r>
              <a:rPr lang="en-US" altLang="en-US" dirty="0" smtClean="0"/>
              <a:t>substantial</a:t>
            </a:r>
            <a:r>
              <a:rPr lang="en-US" altLang="en-US" b="1" dirty="0" smtClean="0">
                <a:solidFill>
                  <a:schemeClr val="accent6">
                    <a:lumMod val="75000"/>
                  </a:schemeClr>
                </a:solidFill>
              </a:rPr>
              <a:t> </a:t>
            </a:r>
            <a:r>
              <a:rPr lang="en-US" altLang="en-US" baseline="0" dirty="0" smtClean="0"/>
              <a:t>issue like capital punishment or abortion. </a:t>
            </a:r>
          </a:p>
          <a:p>
            <a:r>
              <a:rPr lang="en-US" altLang="en-US" b="1" dirty="0" smtClean="0"/>
              <a:t>Ask participants:</a:t>
            </a:r>
            <a:r>
              <a:rPr lang="en-US" altLang="en-US" dirty="0" smtClean="0"/>
              <a:t> What was the effect of your misperception?</a:t>
            </a:r>
          </a:p>
          <a:p>
            <a:r>
              <a:rPr lang="en-US" altLang="en-US" b="1" dirty="0" smtClean="0"/>
              <a:t>Solicit responses </a:t>
            </a:r>
            <a:r>
              <a:rPr lang="en-US" altLang="en-US" dirty="0" smtClean="0"/>
              <a:t>(quickly) </a:t>
            </a:r>
            <a:r>
              <a:rPr lang="en-US" altLang="en-US" dirty="0"/>
              <a:t>f</a:t>
            </a:r>
            <a:r>
              <a:rPr lang="en-US" altLang="en-US" dirty="0" smtClean="0"/>
              <a:t>rom 3-4 participants—no need to record the responses.  </a:t>
            </a:r>
            <a:br>
              <a:rPr lang="en-US" altLang="en-US" dirty="0" smtClean="0"/>
            </a:br>
            <a:r>
              <a:rPr lang="en-US" altLang="en-US" i="1" dirty="0" smtClean="0"/>
              <a:t>[Probe for responses such as: After it happened, I felt</a:t>
            </a:r>
            <a:r>
              <a:rPr lang="en-US" altLang="en-US" i="1" baseline="0" dirty="0" smtClean="0"/>
              <a:t> there was some distance between us. It was very awkward. Made me wonder if I had offended them previously without realizing it. I was embarrassed at first but glad that we could agree to disagree</a:t>
            </a:r>
            <a:r>
              <a:rPr lang="en-US" altLang="en-US" i="1" dirty="0" smtClean="0"/>
              <a:t>.]</a:t>
            </a:r>
          </a:p>
          <a:p>
            <a:pPr defTabSz="921797">
              <a:spcBef>
                <a:spcPts val="1008"/>
              </a:spcBef>
              <a:defRPr/>
            </a:pPr>
            <a:r>
              <a:rPr lang="en-US" altLang="en-US" b="1" dirty="0" smtClean="0"/>
              <a:t>Summarize</a:t>
            </a:r>
            <a:r>
              <a:rPr lang="en-US" altLang="en-US" dirty="0" smtClean="0"/>
              <a:t> the participants’ responses/observations (e.g., Sounds like in some</a:t>
            </a:r>
            <a:r>
              <a:rPr lang="en-US" altLang="en-US" baseline="0" dirty="0" smtClean="0"/>
              <a:t> cases, i</a:t>
            </a:r>
            <a:r>
              <a:rPr lang="en-US" altLang="en-US" dirty="0" smtClean="0"/>
              <a:t>t was somewhat awkward but that ultimately it was OK to agree to disagree.). </a:t>
            </a:r>
            <a:r>
              <a:rPr lang="en-US" altLang="en-US" baseline="0" dirty="0" smtClean="0"/>
              <a:t> </a:t>
            </a:r>
            <a:endParaRPr lang="en-US" altLang="en-US" dirty="0" smtClean="0"/>
          </a:p>
          <a:p>
            <a:endParaRPr lang="en-US" altLang="en-US" i="1"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960" indent="-288061">
              <a:spcBef>
                <a:spcPct val="30000"/>
              </a:spcBef>
              <a:defRPr sz="1200">
                <a:solidFill>
                  <a:schemeClr val="tx1"/>
                </a:solidFill>
                <a:latin typeface="Calibri" pitchFamily="34" charset="0"/>
              </a:defRPr>
            </a:lvl2pPr>
            <a:lvl3pPr marL="1152246" indent="-230449">
              <a:spcBef>
                <a:spcPct val="30000"/>
              </a:spcBef>
              <a:defRPr sz="1200">
                <a:solidFill>
                  <a:schemeClr val="tx1"/>
                </a:solidFill>
                <a:latin typeface="Calibri" pitchFamily="34" charset="0"/>
              </a:defRPr>
            </a:lvl3pPr>
            <a:lvl4pPr marL="1613145" indent="-230449">
              <a:spcBef>
                <a:spcPct val="30000"/>
              </a:spcBef>
              <a:defRPr sz="1200">
                <a:solidFill>
                  <a:schemeClr val="tx1"/>
                </a:solidFill>
                <a:latin typeface="Calibri" pitchFamily="34" charset="0"/>
              </a:defRPr>
            </a:lvl4pPr>
            <a:lvl5pPr marL="2074044" indent="-230449">
              <a:spcBef>
                <a:spcPct val="30000"/>
              </a:spcBef>
              <a:defRPr sz="1200">
                <a:solidFill>
                  <a:schemeClr val="tx1"/>
                </a:solidFill>
                <a:latin typeface="Calibri" pitchFamily="34" charset="0"/>
              </a:defRPr>
            </a:lvl5pPr>
            <a:lvl6pPr marL="2534942" indent="-230449" defTabSz="460898" eaLnBrk="0" fontAlgn="base" hangingPunct="0">
              <a:spcBef>
                <a:spcPct val="30000"/>
              </a:spcBef>
              <a:spcAft>
                <a:spcPct val="0"/>
              </a:spcAft>
              <a:defRPr sz="1200">
                <a:solidFill>
                  <a:schemeClr val="tx1"/>
                </a:solidFill>
                <a:latin typeface="Calibri" pitchFamily="34" charset="0"/>
              </a:defRPr>
            </a:lvl6pPr>
            <a:lvl7pPr marL="2995840" indent="-230449" defTabSz="460898" eaLnBrk="0" fontAlgn="base" hangingPunct="0">
              <a:spcBef>
                <a:spcPct val="30000"/>
              </a:spcBef>
              <a:spcAft>
                <a:spcPct val="0"/>
              </a:spcAft>
              <a:defRPr sz="1200">
                <a:solidFill>
                  <a:schemeClr val="tx1"/>
                </a:solidFill>
                <a:latin typeface="Calibri" pitchFamily="34" charset="0"/>
              </a:defRPr>
            </a:lvl7pPr>
            <a:lvl8pPr marL="3456739" indent="-230449" defTabSz="460898" eaLnBrk="0" fontAlgn="base" hangingPunct="0">
              <a:spcBef>
                <a:spcPct val="30000"/>
              </a:spcBef>
              <a:spcAft>
                <a:spcPct val="0"/>
              </a:spcAft>
              <a:defRPr sz="1200">
                <a:solidFill>
                  <a:schemeClr val="tx1"/>
                </a:solidFill>
                <a:latin typeface="Calibri" pitchFamily="34" charset="0"/>
              </a:defRPr>
            </a:lvl8pPr>
            <a:lvl9pPr marL="3917637" indent="-230449" defTabSz="460898" eaLnBrk="0" fontAlgn="base" hangingPunct="0">
              <a:spcBef>
                <a:spcPct val="30000"/>
              </a:spcBef>
              <a:spcAft>
                <a:spcPct val="0"/>
              </a:spcAft>
              <a:defRPr sz="1200">
                <a:solidFill>
                  <a:schemeClr val="tx1"/>
                </a:solidFill>
                <a:latin typeface="Calibri" pitchFamily="34" charset="0"/>
              </a:defRPr>
            </a:lvl9pPr>
          </a:lstStyle>
          <a:p>
            <a:pPr>
              <a:spcBef>
                <a:spcPct val="0"/>
              </a:spcBef>
            </a:pPr>
            <a:fld id="{9A976DFC-3E84-4153-A631-E154095A53AB}" type="slidenum">
              <a:rPr lang="en-US" altLang="en-US">
                <a:latin typeface="Arial" charset="0"/>
              </a:rPr>
              <a:pPr>
                <a:spcBef>
                  <a:spcPct val="0"/>
                </a:spcBef>
              </a:pPr>
              <a:t>19</a:t>
            </a:fld>
            <a:endParaRPr lang="en-US" altLang="en-US">
              <a:latin typeface="Arial" charset="0"/>
            </a:endParaRPr>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78645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Facilitator Instructions</a:t>
            </a:r>
            <a:endParaRPr lang="en-US" altLang="en-US" b="1" dirty="0"/>
          </a:p>
          <a:p>
            <a:pPr marL="230449" indent="-230449">
              <a:buFont typeface="+mj-lt"/>
              <a:buAutoNum type="arabicPeriod"/>
            </a:pPr>
            <a:r>
              <a:rPr lang="en-US" altLang="en-US" dirty="0" smtClean="0"/>
              <a:t>Ask participants to gather in a circle and take turns stating their name, title, study site/location and a </a:t>
            </a:r>
            <a:r>
              <a:rPr lang="en-US" altLang="en-US" i="1" dirty="0" smtClean="0"/>
              <a:t>brief</a:t>
            </a:r>
            <a:r>
              <a:rPr lang="en-US" altLang="en-US" dirty="0" smtClean="0"/>
              <a:t> description of the most notable (good/bad) stakeholder engagement activity s/he was ever involved with. </a:t>
            </a:r>
          </a:p>
          <a:p>
            <a:pPr marL="236850"/>
            <a:r>
              <a:rPr lang="en-US" altLang="en-US" dirty="0" smtClean="0"/>
              <a:t>To mix it up, ask the participants to toss a ball around the circle, whoever catches the ball introduces him/herself and then tosses the ball to another participant. </a:t>
            </a:r>
          </a:p>
          <a:p>
            <a:pPr marL="230449" indent="-230449">
              <a:buFont typeface="+mj-lt"/>
              <a:buAutoNum type="arabicPeriod" startAt="2"/>
            </a:pPr>
            <a:r>
              <a:rPr lang="en-US" altLang="en-US" dirty="0" smtClean="0"/>
              <a:t>Encourage participants to be </a:t>
            </a:r>
            <a:r>
              <a:rPr lang="en-US" altLang="en-US" i="1" dirty="0" smtClean="0"/>
              <a:t>brief</a:t>
            </a:r>
            <a:r>
              <a:rPr lang="en-US" altLang="en-US" dirty="0" smtClean="0"/>
              <a:t> in their introductions.</a:t>
            </a:r>
          </a:p>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99C5B3E6-730C-4CE9-9A70-55DC901286A8}" type="slidenum">
              <a:rPr lang="en-US" altLang="en-US"/>
              <a:pPr/>
              <a:t>2</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29456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9" y="3847757"/>
            <a:ext cx="6179912" cy="5444269"/>
          </a:xfrm>
        </p:spPr>
        <p:txBody>
          <a:bodyPr/>
          <a:lstStyle/>
          <a:p>
            <a:pPr>
              <a:spcBef>
                <a:spcPts val="605"/>
              </a:spcBef>
            </a:pPr>
            <a:r>
              <a:rPr lang="en-US" b="1" spc="-21" dirty="0"/>
              <a:t>Facilitator Instructions</a:t>
            </a:r>
          </a:p>
          <a:p>
            <a:pPr marL="230449" indent="-230449">
              <a:spcBef>
                <a:spcPts val="605"/>
              </a:spcBef>
              <a:buFont typeface="+mj-lt"/>
              <a:buAutoNum type="arabicPeriod"/>
            </a:pPr>
            <a:r>
              <a:rPr lang="en-US" spc="-21" dirty="0"/>
              <a:t>Post three signs, Agree, Disagree, and Not Sure in different parts of the space/room.</a:t>
            </a:r>
          </a:p>
          <a:p>
            <a:pPr marL="230449" indent="-230449">
              <a:spcBef>
                <a:spcPts val="605"/>
              </a:spcBef>
              <a:buFont typeface="+mj-lt"/>
              <a:buAutoNum type="arabicPeriod"/>
            </a:pPr>
            <a:r>
              <a:rPr lang="en-US" spc="-21" dirty="0"/>
              <a:t>Read aloud the first item on the slide. </a:t>
            </a:r>
            <a:r>
              <a:rPr lang="en-US" i="1" spc="-21" dirty="0">
                <a:solidFill>
                  <a:srgbClr val="FF0000"/>
                </a:solidFill>
              </a:rPr>
              <a:t>[Click the mouse to make the item appear.] </a:t>
            </a:r>
          </a:p>
          <a:p>
            <a:pPr marL="230449" indent="-230449">
              <a:spcBef>
                <a:spcPts val="605"/>
              </a:spcBef>
              <a:buFont typeface="+mj-lt"/>
              <a:buAutoNum type="arabicPeriod"/>
            </a:pPr>
            <a:r>
              <a:rPr lang="en-US" spc="-21" dirty="0"/>
              <a:t>Instruct the participants to consider the statement and decide whether you agree, disagree, or cannot make up your mind. Move to the sign that reflects how you think or feel. </a:t>
            </a:r>
          </a:p>
          <a:p>
            <a:pPr marL="230449" indent="-230449">
              <a:spcBef>
                <a:spcPts val="605"/>
              </a:spcBef>
              <a:buFont typeface="+mj-lt"/>
              <a:buAutoNum type="arabicPeriod"/>
            </a:pPr>
            <a:r>
              <a:rPr lang="en-US" spc="-21" dirty="0"/>
              <a:t>Ask the participants who agree with the statement why they hold that opinion. Do the same with people who disagree or are not sure. Ask everyone to listen carefully to each group’s views and try hard to understand them. </a:t>
            </a:r>
          </a:p>
          <a:p>
            <a:pPr marL="230449" indent="-230449">
              <a:spcBef>
                <a:spcPts val="605"/>
              </a:spcBef>
              <a:buFont typeface="+mj-lt"/>
              <a:buAutoNum type="arabicPeriod"/>
            </a:pPr>
            <a:r>
              <a:rPr lang="en-US" spc="-21" dirty="0"/>
              <a:t>Invite people to comment on others’ views one group at a time. Encourage participants to try to persuade each other to change their minds. Participants who change their minds can move if they wish.</a:t>
            </a:r>
          </a:p>
          <a:p>
            <a:pPr marL="230449" indent="-230449">
              <a:spcBef>
                <a:spcPts val="605"/>
              </a:spcBef>
              <a:buFont typeface="+mj-lt"/>
              <a:buAutoNum type="arabicPeriod"/>
            </a:pPr>
            <a:r>
              <a:rPr lang="en-US" spc="-21" dirty="0"/>
              <a:t>Repeat the process until all of the statements have been used.</a:t>
            </a:r>
          </a:p>
          <a:p>
            <a:pPr marL="230449" indent="-230449">
              <a:spcBef>
                <a:spcPts val="605"/>
              </a:spcBef>
              <a:buFont typeface="+mj-lt"/>
              <a:buAutoNum type="arabicPeriod"/>
            </a:pPr>
            <a:r>
              <a:rPr lang="en-US" spc="-21" dirty="0"/>
              <a:t>Ask participants:</a:t>
            </a:r>
          </a:p>
          <a:p>
            <a:pPr marL="633735" lvl="1" indent="-172837" defTabSz="921797">
              <a:spcBef>
                <a:spcPts val="0"/>
              </a:spcBef>
              <a:buFont typeface="Arial" panose="020B0604020202020204" pitchFamily="34" charset="0"/>
              <a:buChar char="•"/>
              <a:defRPr/>
            </a:pPr>
            <a:r>
              <a:rPr lang="en-US" spc="-21" dirty="0"/>
              <a:t>What has this activity shown?</a:t>
            </a:r>
            <a:br>
              <a:rPr lang="en-US" spc="-21" dirty="0"/>
            </a:br>
            <a:r>
              <a:rPr lang="en-US" i="1" spc="-21" dirty="0"/>
              <a:t>[Probe for: That  it is possible to explore some potentially controversial topics in a group setting.]</a:t>
            </a:r>
            <a:r>
              <a:rPr lang="en-US" spc="-21" dirty="0"/>
              <a:t> </a:t>
            </a:r>
          </a:p>
          <a:p>
            <a:pPr marL="633735" lvl="1" indent="-172837" defTabSz="921797">
              <a:spcBef>
                <a:spcPts val="0"/>
              </a:spcBef>
              <a:buFont typeface="Arial" panose="020B0604020202020204" pitchFamily="34" charset="0"/>
              <a:buChar char="•"/>
              <a:defRPr/>
            </a:pPr>
            <a:r>
              <a:rPr lang="en-US" spc="-21" dirty="0"/>
              <a:t>Where was there most agreement and disagreement? </a:t>
            </a:r>
            <a:br>
              <a:rPr lang="en-US" spc="-21" dirty="0"/>
            </a:br>
            <a:r>
              <a:rPr lang="en-US" i="1" spc="-21" dirty="0"/>
              <a:t>[Probe for: When the item is a Fact, there is, and should be—very little debate. When asking for people’s opinions—especially  with a diverse participant group , you can expect differing opinions.]</a:t>
            </a:r>
            <a:r>
              <a:rPr lang="en-US" spc="-21" dirty="0"/>
              <a:t> </a:t>
            </a:r>
          </a:p>
          <a:p>
            <a:pPr marL="633735" lvl="1" indent="-172837" defTabSz="921797">
              <a:spcBef>
                <a:spcPts val="0"/>
              </a:spcBef>
              <a:buFont typeface="Arial" panose="020B0604020202020204" pitchFamily="34" charset="0"/>
              <a:buChar char="•"/>
              <a:defRPr/>
            </a:pPr>
            <a:r>
              <a:rPr lang="en-US" spc="-21" dirty="0"/>
              <a:t>Why do people have different attitudes? </a:t>
            </a:r>
            <a:br>
              <a:rPr lang="en-US" spc="-21" dirty="0"/>
            </a:br>
            <a:r>
              <a:rPr lang="en-US" i="1" spc="-21" dirty="0"/>
              <a:t>[Probe for: Culture and experiences shape what individuals think—some are very deeply held convictions—some may be transformed if provided an opportunity to consider a new perspective.]</a:t>
            </a:r>
            <a:r>
              <a:rPr lang="en-US" spc="-21" dirty="0"/>
              <a:t> </a:t>
            </a:r>
          </a:p>
          <a:p>
            <a:pPr marL="633735" lvl="1" indent="-172837" defTabSz="921797">
              <a:spcBef>
                <a:spcPts val="0"/>
              </a:spcBef>
              <a:buFont typeface="Arial" panose="020B0604020202020204" pitchFamily="34" charset="0"/>
              <a:buChar char="•"/>
              <a:defRPr/>
            </a:pPr>
            <a:r>
              <a:rPr lang="en-US" spc="-21" dirty="0"/>
              <a:t>How are those attitudes linked to behavior?</a:t>
            </a:r>
            <a:br>
              <a:rPr lang="en-US" spc="-21" dirty="0"/>
            </a:br>
            <a:r>
              <a:rPr lang="en-US" i="1" spc="-21" dirty="0"/>
              <a:t>[Probe for: Our attitudes and beliefs influence how we behave; changing behavior usually involves changing some part of our belief system.]</a:t>
            </a:r>
            <a:endParaRPr lang="en-US" spc="-21" dirty="0"/>
          </a:p>
          <a:p>
            <a:pPr marL="230449" indent="-230449">
              <a:spcBef>
                <a:spcPts val="605"/>
              </a:spcBef>
              <a:buFont typeface="+mj-lt"/>
              <a:buAutoNum type="arabicPeriod"/>
            </a:pPr>
            <a:r>
              <a:rPr lang="en-US" spc="-21" dirty="0"/>
              <a:t>Ask participants:</a:t>
            </a:r>
          </a:p>
          <a:p>
            <a:pPr marL="691348" lvl="1" indent="-230449" defTabSz="921797">
              <a:spcBef>
                <a:spcPts val="0"/>
              </a:spcBef>
              <a:buFont typeface="Arial" panose="020B0604020202020204" pitchFamily="34" charset="0"/>
              <a:buChar char="•"/>
              <a:defRPr/>
            </a:pPr>
            <a:r>
              <a:rPr lang="en-US" spc="-21" dirty="0"/>
              <a:t>How can you use (or have you used) this activity in your </a:t>
            </a:r>
            <a:r>
              <a:rPr lang="en-US" spc="-21" dirty="0" smtClean="0"/>
              <a:t>stakeholder engagement work</a:t>
            </a:r>
            <a:r>
              <a:rPr lang="en-US" spc="-21" dirty="0"/>
              <a:t>? </a:t>
            </a:r>
            <a:br>
              <a:rPr lang="en-US" spc="-21" dirty="0"/>
            </a:br>
            <a:r>
              <a:rPr lang="en-US" i="1" spc="-21" dirty="0"/>
              <a:t>[Probe for: As an informal knowledge and skills test; to identify attitudes of </a:t>
            </a:r>
            <a:r>
              <a:rPr lang="en-US" i="1" spc="-21" dirty="0" smtClean="0"/>
              <a:t>participants.]</a:t>
            </a:r>
            <a:endParaRPr lang="en-US" i="1" spc="-21" dirty="0"/>
          </a:p>
          <a:p>
            <a:pPr marL="691348" lvl="1" indent="-230449">
              <a:spcBef>
                <a:spcPts val="0"/>
              </a:spcBef>
              <a:buFont typeface="Arial" panose="020B0604020202020204" pitchFamily="34" charset="0"/>
              <a:buChar char="•"/>
            </a:pPr>
            <a:r>
              <a:rPr lang="en-US" spc="-21" dirty="0"/>
              <a:t>Would you consider teaching members of your stakeholder group to conduct this activity? </a:t>
            </a:r>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20</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1436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Speaker Notes:</a:t>
            </a:r>
          </a:p>
          <a:p>
            <a:r>
              <a:rPr lang="en-US" altLang="en-US" dirty="0" smtClean="0"/>
              <a:t>In the previous activity we practiced a technique that allows us to find out what individuals know or what opinions they hold about particular—and potentially controversial—topics.  Knowing that a diversity of knowledge and opinions exist in most groups, when convening a group, it’s important that individuals feel comfortable sharing their opinions and ideas.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9CCBCC2A-5F70-4749-96E7-FDE723EC9573}" type="slidenum">
              <a:rPr lang="en-US" altLang="en-US"/>
              <a:pPr/>
              <a:t>21</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61146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Tell participants: </a:t>
            </a:r>
            <a:r>
              <a:rPr lang="en-US" altLang="en-US" dirty="0" smtClean="0"/>
              <a:t>Early in this session, we took a few minutes to establish some norms to guide our interactions during this session—even though we are only working together for a short time today, that process helped us as strangers to establish some clarity about what to expect from each other. </a:t>
            </a:r>
          </a:p>
          <a:p>
            <a:r>
              <a:rPr lang="en-US" altLang="en-US" dirty="0" smtClean="0"/>
              <a:t>Take a minute to think about positive experiences that you had in other group settings—such as meetings that you enjoyed attending because you learned a lot or the group accomplished what it set out to do.</a:t>
            </a:r>
          </a:p>
          <a:p>
            <a:r>
              <a:rPr lang="en-US" altLang="en-US" b="1" dirty="0" smtClean="0"/>
              <a:t>Ask participants: </a:t>
            </a:r>
            <a:r>
              <a:rPr lang="en-US" altLang="en-US" dirty="0" smtClean="0"/>
              <a:t>What was it about the group that made it successful?</a:t>
            </a:r>
          </a:p>
          <a:p>
            <a:r>
              <a:rPr lang="en-US" altLang="en-US" b="1" dirty="0" smtClean="0"/>
              <a:t>Solicit suggestions </a:t>
            </a:r>
            <a:r>
              <a:rPr lang="en-US" altLang="en-US" dirty="0" smtClean="0"/>
              <a:t>(quickly) from </a:t>
            </a:r>
            <a:r>
              <a:rPr lang="en-US" altLang="en-US" dirty="0"/>
              <a:t>5-6 participants—no </a:t>
            </a:r>
            <a:r>
              <a:rPr lang="en-US" altLang="en-US" dirty="0" smtClean="0"/>
              <a:t>need to record the responses.  </a:t>
            </a:r>
            <a:br>
              <a:rPr lang="en-US" altLang="en-US" dirty="0" smtClean="0"/>
            </a:br>
            <a:r>
              <a:rPr lang="en-US" altLang="en-US" i="1" dirty="0" smtClean="0"/>
              <a:t>[Probe for responses such as: everyone listened, mutual respect, people agreed to disagree, meeting agendas were well organized and covered, humor was used, all members were encouraged to participate, and decisions were made by consensus.]</a:t>
            </a:r>
          </a:p>
          <a:p>
            <a:r>
              <a:rPr lang="en-US" altLang="en-US" sz="900" i="1" dirty="0"/>
              <a:t>Adapted from: </a:t>
            </a:r>
            <a:r>
              <a:rPr lang="en-US" altLang="en-US" sz="900" dirty="0"/>
              <a:t>The Examining Community-Institutional Partnerships for Prevention Research Group. </a:t>
            </a:r>
            <a:r>
              <a:rPr lang="en-US" altLang="en-US" sz="900" i="1" dirty="0"/>
              <a:t>Developing and sustaining community-based participatory research partnerships: A skills-building curriculum [Internet]. Seattle, WA: University of Washington; 2006. Available from: www.cbprcurriculum.info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960" indent="-288061">
              <a:spcBef>
                <a:spcPct val="30000"/>
              </a:spcBef>
              <a:defRPr sz="1200">
                <a:solidFill>
                  <a:schemeClr val="tx1"/>
                </a:solidFill>
                <a:latin typeface="Calibri" pitchFamily="34" charset="0"/>
              </a:defRPr>
            </a:lvl2pPr>
            <a:lvl3pPr marL="1152246" indent="-230449">
              <a:spcBef>
                <a:spcPct val="30000"/>
              </a:spcBef>
              <a:defRPr sz="1200">
                <a:solidFill>
                  <a:schemeClr val="tx1"/>
                </a:solidFill>
                <a:latin typeface="Calibri" pitchFamily="34" charset="0"/>
              </a:defRPr>
            </a:lvl3pPr>
            <a:lvl4pPr marL="1613145" indent="-230449">
              <a:spcBef>
                <a:spcPct val="30000"/>
              </a:spcBef>
              <a:defRPr sz="1200">
                <a:solidFill>
                  <a:schemeClr val="tx1"/>
                </a:solidFill>
                <a:latin typeface="Calibri" pitchFamily="34" charset="0"/>
              </a:defRPr>
            </a:lvl4pPr>
            <a:lvl5pPr marL="2074044" indent="-230449">
              <a:spcBef>
                <a:spcPct val="30000"/>
              </a:spcBef>
              <a:defRPr sz="1200">
                <a:solidFill>
                  <a:schemeClr val="tx1"/>
                </a:solidFill>
                <a:latin typeface="Calibri" pitchFamily="34" charset="0"/>
              </a:defRPr>
            </a:lvl5pPr>
            <a:lvl6pPr marL="2534942" indent="-230449" defTabSz="460898" eaLnBrk="0" fontAlgn="base" hangingPunct="0">
              <a:spcBef>
                <a:spcPct val="30000"/>
              </a:spcBef>
              <a:spcAft>
                <a:spcPct val="0"/>
              </a:spcAft>
              <a:defRPr sz="1200">
                <a:solidFill>
                  <a:schemeClr val="tx1"/>
                </a:solidFill>
                <a:latin typeface="Calibri" pitchFamily="34" charset="0"/>
              </a:defRPr>
            </a:lvl6pPr>
            <a:lvl7pPr marL="2995840" indent="-230449" defTabSz="460898" eaLnBrk="0" fontAlgn="base" hangingPunct="0">
              <a:spcBef>
                <a:spcPct val="30000"/>
              </a:spcBef>
              <a:spcAft>
                <a:spcPct val="0"/>
              </a:spcAft>
              <a:defRPr sz="1200">
                <a:solidFill>
                  <a:schemeClr val="tx1"/>
                </a:solidFill>
                <a:latin typeface="Calibri" pitchFamily="34" charset="0"/>
              </a:defRPr>
            </a:lvl7pPr>
            <a:lvl8pPr marL="3456739" indent="-230449" defTabSz="460898" eaLnBrk="0" fontAlgn="base" hangingPunct="0">
              <a:spcBef>
                <a:spcPct val="30000"/>
              </a:spcBef>
              <a:spcAft>
                <a:spcPct val="0"/>
              </a:spcAft>
              <a:defRPr sz="1200">
                <a:solidFill>
                  <a:schemeClr val="tx1"/>
                </a:solidFill>
                <a:latin typeface="Calibri" pitchFamily="34" charset="0"/>
              </a:defRPr>
            </a:lvl8pPr>
            <a:lvl9pPr marL="3917637" indent="-230449" defTabSz="460898" eaLnBrk="0" fontAlgn="base" hangingPunct="0">
              <a:spcBef>
                <a:spcPct val="30000"/>
              </a:spcBef>
              <a:spcAft>
                <a:spcPct val="0"/>
              </a:spcAft>
              <a:defRPr sz="1200">
                <a:solidFill>
                  <a:schemeClr val="tx1"/>
                </a:solidFill>
                <a:latin typeface="Calibri" pitchFamily="34" charset="0"/>
              </a:defRPr>
            </a:lvl9pPr>
          </a:lstStyle>
          <a:p>
            <a:pPr>
              <a:spcBef>
                <a:spcPct val="0"/>
              </a:spcBef>
            </a:pPr>
            <a:fld id="{9A976DFC-3E84-4153-A631-E154095A53AB}" type="slidenum">
              <a:rPr lang="en-US" altLang="en-US">
                <a:latin typeface="Arial" charset="0"/>
              </a:rPr>
              <a:pPr>
                <a:spcBef>
                  <a:spcPct val="0"/>
                </a:spcBef>
              </a:pPr>
              <a:t>22</a:t>
            </a:fld>
            <a:endParaRPr lang="en-US" altLang="en-US">
              <a:latin typeface="Arial" charset="0"/>
            </a:endParaRPr>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71116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Facilitator Instructions</a:t>
            </a:r>
          </a:p>
          <a:p>
            <a:pPr marL="230449" indent="-230449">
              <a:buFont typeface="+mj-lt"/>
              <a:buAutoNum type="arabicPeriod"/>
            </a:pPr>
            <a:r>
              <a:rPr lang="en-US" altLang="en-US" dirty="0" smtClean="0"/>
              <a:t>Ask the first question to solicit responses about the importance of a group establishing norms in general? </a:t>
            </a:r>
            <a:r>
              <a:rPr lang="en-US" altLang="en-US" i="1" dirty="0" smtClean="0"/>
              <a:t>[Probe for some of the issues mentioned on the next slide.] </a:t>
            </a:r>
          </a:p>
          <a:p>
            <a:pPr marL="230449" indent="-230449">
              <a:buFont typeface="+mj-lt"/>
              <a:buAutoNum type="arabicPeriod"/>
            </a:pPr>
            <a:r>
              <a:rPr lang="en-US" altLang="en-US" dirty="0" smtClean="0"/>
              <a:t>Ask a follow-up question about why established norms are important for groups who are meeting for the first time but have long-term goals to accomplish? </a:t>
            </a:r>
            <a:br>
              <a:rPr lang="en-US" altLang="en-US" dirty="0" smtClean="0"/>
            </a:br>
            <a:r>
              <a:rPr lang="en-US" altLang="en-US" i="1" dirty="0" smtClean="0"/>
              <a:t>[Probe for some of the issues mentioned on the next slide.] </a:t>
            </a:r>
          </a:p>
          <a:p>
            <a:pPr marL="230449" indent="-230449">
              <a:buFont typeface="+mj-lt"/>
              <a:buAutoNum type="arabicPeriod"/>
            </a:pPr>
            <a:r>
              <a:rPr lang="en-US" altLang="en-US" dirty="0" smtClean="0"/>
              <a:t>Ask a follow-up question about why established norms are important for groups who may only be meeting once but have very diverse opinions and backgrounds.</a:t>
            </a:r>
            <a:br>
              <a:rPr lang="en-US" altLang="en-US" dirty="0" smtClean="0"/>
            </a:br>
            <a:r>
              <a:rPr lang="en-US" altLang="en-US" i="1" dirty="0" smtClean="0"/>
              <a:t>[Probe for suggestions such as: discussion may become contentious or polarizing, participants may not feel comfortable sharing if they sense their opinion is not valued or is too different from that of the majority.]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960" indent="-288061">
              <a:spcBef>
                <a:spcPct val="30000"/>
              </a:spcBef>
              <a:defRPr sz="1200">
                <a:solidFill>
                  <a:schemeClr val="tx1"/>
                </a:solidFill>
                <a:latin typeface="Calibri" pitchFamily="34" charset="0"/>
              </a:defRPr>
            </a:lvl2pPr>
            <a:lvl3pPr marL="1152246" indent="-230449">
              <a:spcBef>
                <a:spcPct val="30000"/>
              </a:spcBef>
              <a:defRPr sz="1200">
                <a:solidFill>
                  <a:schemeClr val="tx1"/>
                </a:solidFill>
                <a:latin typeface="Calibri" pitchFamily="34" charset="0"/>
              </a:defRPr>
            </a:lvl3pPr>
            <a:lvl4pPr marL="1613145" indent="-230449">
              <a:spcBef>
                <a:spcPct val="30000"/>
              </a:spcBef>
              <a:defRPr sz="1200">
                <a:solidFill>
                  <a:schemeClr val="tx1"/>
                </a:solidFill>
                <a:latin typeface="Calibri" pitchFamily="34" charset="0"/>
              </a:defRPr>
            </a:lvl4pPr>
            <a:lvl5pPr marL="2074044" indent="-230449">
              <a:spcBef>
                <a:spcPct val="30000"/>
              </a:spcBef>
              <a:defRPr sz="1200">
                <a:solidFill>
                  <a:schemeClr val="tx1"/>
                </a:solidFill>
                <a:latin typeface="Calibri" pitchFamily="34" charset="0"/>
              </a:defRPr>
            </a:lvl5pPr>
            <a:lvl6pPr marL="2534942" indent="-230449" defTabSz="460898" eaLnBrk="0" fontAlgn="base" hangingPunct="0">
              <a:spcBef>
                <a:spcPct val="30000"/>
              </a:spcBef>
              <a:spcAft>
                <a:spcPct val="0"/>
              </a:spcAft>
              <a:defRPr sz="1200">
                <a:solidFill>
                  <a:schemeClr val="tx1"/>
                </a:solidFill>
                <a:latin typeface="Calibri" pitchFamily="34" charset="0"/>
              </a:defRPr>
            </a:lvl6pPr>
            <a:lvl7pPr marL="2995840" indent="-230449" defTabSz="460898" eaLnBrk="0" fontAlgn="base" hangingPunct="0">
              <a:spcBef>
                <a:spcPct val="30000"/>
              </a:spcBef>
              <a:spcAft>
                <a:spcPct val="0"/>
              </a:spcAft>
              <a:defRPr sz="1200">
                <a:solidFill>
                  <a:schemeClr val="tx1"/>
                </a:solidFill>
                <a:latin typeface="Calibri" pitchFamily="34" charset="0"/>
              </a:defRPr>
            </a:lvl7pPr>
            <a:lvl8pPr marL="3456739" indent="-230449" defTabSz="460898" eaLnBrk="0" fontAlgn="base" hangingPunct="0">
              <a:spcBef>
                <a:spcPct val="30000"/>
              </a:spcBef>
              <a:spcAft>
                <a:spcPct val="0"/>
              </a:spcAft>
              <a:defRPr sz="1200">
                <a:solidFill>
                  <a:schemeClr val="tx1"/>
                </a:solidFill>
                <a:latin typeface="Calibri" pitchFamily="34" charset="0"/>
              </a:defRPr>
            </a:lvl8pPr>
            <a:lvl9pPr marL="3917637" indent="-230449" defTabSz="460898" eaLnBrk="0" fontAlgn="base" hangingPunct="0">
              <a:spcBef>
                <a:spcPct val="30000"/>
              </a:spcBef>
              <a:spcAft>
                <a:spcPct val="0"/>
              </a:spcAft>
              <a:defRPr sz="1200">
                <a:solidFill>
                  <a:schemeClr val="tx1"/>
                </a:solidFill>
                <a:latin typeface="Calibri" pitchFamily="34" charset="0"/>
              </a:defRPr>
            </a:lvl9pPr>
          </a:lstStyle>
          <a:p>
            <a:pPr>
              <a:spcBef>
                <a:spcPct val="0"/>
              </a:spcBef>
            </a:pPr>
            <a:fld id="{1C34FBAA-5FC3-44A1-AB7B-0C4CEAD9CAD5}" type="slidenum">
              <a:rPr lang="en-US" altLang="en-US">
                <a:latin typeface="Arial" charset="0"/>
              </a:rPr>
              <a:pPr>
                <a:spcBef>
                  <a:spcPct val="0"/>
                </a:spcBef>
              </a:pPr>
              <a:t>23</a:t>
            </a:fld>
            <a:endParaRPr lang="en-US" altLang="en-US">
              <a:latin typeface="Arial" charset="0"/>
            </a:endParaRPr>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42991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08349" y="3934077"/>
            <a:ext cx="5735911" cy="496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Speaker Notes: </a:t>
            </a:r>
          </a:p>
          <a:p>
            <a:pPr>
              <a:spcBef>
                <a:spcPts val="605"/>
              </a:spcBef>
            </a:pPr>
            <a:r>
              <a:rPr lang="en-US" altLang="en-US" dirty="0" smtClean="0"/>
              <a:t>In every team/group, over time, a set of rules develops around how members interact with each other. These rules or norms will form regardless of whether they are effective for the team or group. If left to develop unsystematically, some of the ways of interacting may interfere with progress and undermine a group’s efforts to succeed. </a:t>
            </a:r>
          </a:p>
          <a:p>
            <a:r>
              <a:rPr lang="en-US" altLang="en-US" dirty="0" smtClean="0"/>
              <a:t>To counter that, members of stakeholder groups—like other effective teams—should consciously determine the kinds of rules, guidelines and norms they want to follow during face-to-face interactions and other verbal and written communications. The group should also decide on rules for making decisions—by consensus or majority vote and guidelines for sharing information among group members to ensure transparency and maintain the balance of power.</a:t>
            </a:r>
          </a:p>
          <a:p>
            <a:r>
              <a:rPr lang="en-US" altLang="en-US" dirty="0" smtClean="0"/>
              <a:t>For this to work, all members of the group must be present at the meeting where the norms are defined and adopted so the norms are "owned" by all members of the group.</a:t>
            </a:r>
          </a:p>
          <a:p>
            <a:r>
              <a:rPr lang="en-US" altLang="en-US" dirty="0" smtClean="0"/>
              <a:t>Once developed, norms are used to guide group members’ behavior. Norms allow all members of the group to assess how well the members are interacting and call each other out on any behavior that is dysfunctional or that is negatively impacting the group’s success. </a:t>
            </a:r>
          </a:p>
          <a:p>
            <a:r>
              <a:rPr lang="en-US" altLang="en-US" b="1" dirty="0" smtClean="0"/>
              <a:t>Ask participants: </a:t>
            </a:r>
            <a:r>
              <a:rPr lang="en-US" altLang="en-US" dirty="0" smtClean="0"/>
              <a:t>What experience have you had with establishing group norms during community stakeholder meetings?</a:t>
            </a:r>
          </a:p>
          <a:p>
            <a:r>
              <a:rPr lang="en-US" altLang="en-US" b="1" dirty="0" smtClean="0"/>
              <a:t>Ask participants: </a:t>
            </a:r>
            <a:r>
              <a:rPr lang="en-US" altLang="en-US" dirty="0" smtClean="0"/>
              <a:t>How do you politely remind a group member who is acting out that they are in violation of the norms?</a:t>
            </a:r>
          </a:p>
          <a:p>
            <a:r>
              <a:rPr lang="en-US" altLang="en-US" b="1" dirty="0"/>
              <a:t>Ask participants: </a:t>
            </a:r>
            <a:r>
              <a:rPr lang="en-US" altLang="en-US" dirty="0" smtClean="0"/>
              <a:t>Have you set group norms for email communications, information sharing, decision-making processes? If so, can you describe how that has worked? </a:t>
            </a:r>
            <a:endParaRPr lang="en-US" altLang="en-US" dirty="0"/>
          </a:p>
          <a:p>
            <a:r>
              <a:rPr lang="en-US" altLang="en-US" dirty="0" smtClean="0"/>
              <a:t>Source: </a:t>
            </a:r>
            <a:r>
              <a:rPr lang="en-US" altLang="en-US" dirty="0" smtClean="0">
                <a:hlinkClick r:id="rId3"/>
              </a:rPr>
              <a:t>http://humanresources.about.com/od/teambuilding/qt/norms.htm</a:t>
            </a:r>
            <a:r>
              <a:rPr lang="en-US" altLang="en-US" dirty="0" smtClean="0"/>
              <a:t>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960" indent="-288061">
              <a:spcBef>
                <a:spcPct val="30000"/>
              </a:spcBef>
              <a:defRPr sz="1200">
                <a:solidFill>
                  <a:schemeClr val="tx1"/>
                </a:solidFill>
                <a:latin typeface="Calibri" pitchFamily="34" charset="0"/>
              </a:defRPr>
            </a:lvl2pPr>
            <a:lvl3pPr marL="1152246" indent="-230449">
              <a:spcBef>
                <a:spcPct val="30000"/>
              </a:spcBef>
              <a:defRPr sz="1200">
                <a:solidFill>
                  <a:schemeClr val="tx1"/>
                </a:solidFill>
                <a:latin typeface="Calibri" pitchFamily="34" charset="0"/>
              </a:defRPr>
            </a:lvl3pPr>
            <a:lvl4pPr marL="1613145" indent="-230449">
              <a:spcBef>
                <a:spcPct val="30000"/>
              </a:spcBef>
              <a:defRPr sz="1200">
                <a:solidFill>
                  <a:schemeClr val="tx1"/>
                </a:solidFill>
                <a:latin typeface="Calibri" pitchFamily="34" charset="0"/>
              </a:defRPr>
            </a:lvl4pPr>
            <a:lvl5pPr marL="2074044" indent="-230449">
              <a:spcBef>
                <a:spcPct val="30000"/>
              </a:spcBef>
              <a:defRPr sz="1200">
                <a:solidFill>
                  <a:schemeClr val="tx1"/>
                </a:solidFill>
                <a:latin typeface="Calibri" pitchFamily="34" charset="0"/>
              </a:defRPr>
            </a:lvl5pPr>
            <a:lvl6pPr marL="2534942" indent="-230449" defTabSz="460898" eaLnBrk="0" fontAlgn="base" hangingPunct="0">
              <a:spcBef>
                <a:spcPct val="30000"/>
              </a:spcBef>
              <a:spcAft>
                <a:spcPct val="0"/>
              </a:spcAft>
              <a:defRPr sz="1200">
                <a:solidFill>
                  <a:schemeClr val="tx1"/>
                </a:solidFill>
                <a:latin typeface="Calibri" pitchFamily="34" charset="0"/>
              </a:defRPr>
            </a:lvl6pPr>
            <a:lvl7pPr marL="2995840" indent="-230449" defTabSz="460898" eaLnBrk="0" fontAlgn="base" hangingPunct="0">
              <a:spcBef>
                <a:spcPct val="30000"/>
              </a:spcBef>
              <a:spcAft>
                <a:spcPct val="0"/>
              </a:spcAft>
              <a:defRPr sz="1200">
                <a:solidFill>
                  <a:schemeClr val="tx1"/>
                </a:solidFill>
                <a:latin typeface="Calibri" pitchFamily="34" charset="0"/>
              </a:defRPr>
            </a:lvl7pPr>
            <a:lvl8pPr marL="3456739" indent="-230449" defTabSz="460898" eaLnBrk="0" fontAlgn="base" hangingPunct="0">
              <a:spcBef>
                <a:spcPct val="30000"/>
              </a:spcBef>
              <a:spcAft>
                <a:spcPct val="0"/>
              </a:spcAft>
              <a:defRPr sz="1200">
                <a:solidFill>
                  <a:schemeClr val="tx1"/>
                </a:solidFill>
                <a:latin typeface="Calibri" pitchFamily="34" charset="0"/>
              </a:defRPr>
            </a:lvl8pPr>
            <a:lvl9pPr marL="3917637" indent="-230449" defTabSz="460898"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dirty="0" smtClean="0">
                <a:latin typeface="Arial" charset="0"/>
              </a:rPr>
              <a:t> </a:t>
            </a:r>
            <a:fld id="{27415421-DEA1-4202-9C13-55850D6980E7}" type="slidenum">
              <a:rPr lang="en-US" altLang="en-US" smtClean="0">
                <a:latin typeface="Arial" charset="0"/>
              </a:rPr>
              <a:pPr>
                <a:spcBef>
                  <a:spcPct val="0"/>
                </a:spcBef>
              </a:pPr>
              <a:t>24</a:t>
            </a:fld>
            <a:endParaRPr lang="en-US" altLang="en-US" dirty="0">
              <a:latin typeface="Arial" charset="0"/>
            </a:endParaRPr>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414923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Speaker Notes:</a:t>
            </a:r>
          </a:p>
          <a:p>
            <a:r>
              <a:rPr lang="en-US" altLang="en-US" dirty="0" smtClean="0"/>
              <a:t>Role plays provide an excellent opportunity to practice</a:t>
            </a:r>
            <a:r>
              <a:rPr lang="en-US" altLang="en-US" baseline="0" dirty="0" smtClean="0"/>
              <a:t> skills in a simulated setting. In this activity we are going to discuss the benefits of conducting this type of activity and explore how you can take roles plays to a new level using scripts and a skill’s checklist.  </a:t>
            </a: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84E442F6-32F4-40E3-847B-407A81AC0D0C}" type="slidenum">
              <a:rPr lang="en-US" altLang="en-US"/>
              <a:pPr/>
              <a:t>25</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745615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a:xfrm>
            <a:off x="708349" y="3901951"/>
            <a:ext cx="5660378" cy="4857862"/>
          </a:xfrm>
        </p:spPr>
        <p:txBody>
          <a:bodyPr/>
          <a:lstStyle/>
          <a:p>
            <a:r>
              <a:rPr lang="en-US" altLang="en-US" b="1" dirty="0" smtClean="0"/>
              <a:t>Tell participants</a:t>
            </a:r>
            <a:r>
              <a:rPr lang="en-US" altLang="en-US" dirty="0" smtClean="0"/>
              <a:t>: Think about when you as a facilitator conducted a session that used role plays—what were you trying to accomplish? Or perhaps you were a participant in a role play—if so, what about the role playing experience worked for you?  </a:t>
            </a:r>
            <a:r>
              <a:rPr lang="en-US" altLang="en-US" baseline="0" dirty="0" smtClean="0"/>
              <a:t> </a:t>
            </a:r>
          </a:p>
          <a:p>
            <a:r>
              <a:rPr lang="en-US" altLang="en-US" b="1" dirty="0" smtClean="0"/>
              <a:t>Ask participants:</a:t>
            </a:r>
            <a:r>
              <a:rPr lang="en-US" altLang="en-US" dirty="0" smtClean="0"/>
              <a:t> What was it about the role play that made it effective or memorable? </a:t>
            </a:r>
          </a:p>
          <a:p>
            <a:r>
              <a:rPr lang="en-US" altLang="en-US" b="1" dirty="0" smtClean="0"/>
              <a:t>Solicit responses </a:t>
            </a:r>
            <a:r>
              <a:rPr lang="en-US" altLang="en-US" dirty="0" smtClean="0"/>
              <a:t>(quickly) </a:t>
            </a:r>
            <a:r>
              <a:rPr lang="en-US" altLang="en-US" dirty="0"/>
              <a:t>from </a:t>
            </a:r>
            <a:r>
              <a:rPr lang="en-US" altLang="en-US" dirty="0" smtClean="0"/>
              <a:t>3-4 participants—no need to record the responses. </a:t>
            </a:r>
            <a:r>
              <a:rPr lang="en-US" altLang="en-US" i="1" dirty="0" smtClean="0"/>
              <a:t>[Probe for responses such as: It provided an opportunity to practice a new skill or get a sense of how it might feel to “walk in someone else’s shoes” for awhile.]</a:t>
            </a:r>
            <a:r>
              <a:rPr lang="en-US" altLang="en-US" dirty="0">
                <a:solidFill>
                  <a:srgbClr val="FF0000"/>
                </a:solidFill>
              </a:rPr>
              <a:t> Allow 2-3 minutes</a:t>
            </a:r>
            <a:r>
              <a:rPr lang="en-US" altLang="en-US" dirty="0"/>
              <a:t>. </a:t>
            </a:r>
            <a:endParaRPr lang="en-US" altLang="en-US" dirty="0" smtClean="0"/>
          </a:p>
          <a:p>
            <a:r>
              <a:rPr lang="en-US" altLang="en-US" b="1" dirty="0" smtClean="0"/>
              <a:t>Ask participants: </a:t>
            </a:r>
            <a:r>
              <a:rPr lang="en-US" altLang="en-US" dirty="0" smtClean="0"/>
              <a:t>Briefly describe how the role play activity that you organized or participated in was configured. Write on a flip chart the role play features described. </a:t>
            </a:r>
            <a:r>
              <a:rPr lang="en-US" altLang="en-US" dirty="0" smtClean="0">
                <a:solidFill>
                  <a:srgbClr val="FF0000"/>
                </a:solidFill>
              </a:rPr>
              <a:t>Allow 2-3 minutes</a:t>
            </a:r>
            <a:r>
              <a:rPr lang="en-US" altLang="en-US" dirty="0" smtClean="0"/>
              <a:t>.</a:t>
            </a:r>
            <a:br>
              <a:rPr lang="en-US" altLang="en-US" dirty="0" smtClean="0"/>
            </a:br>
            <a:r>
              <a:rPr lang="en-US" altLang="en-US" dirty="0" smtClean="0"/>
              <a:t>Probe for these types of examples:</a:t>
            </a:r>
          </a:p>
          <a:p>
            <a:pPr marL="172837" indent="-172837" defTabSz="921797">
              <a:spcBef>
                <a:spcPts val="302"/>
              </a:spcBef>
              <a:buFont typeface="Arial" panose="020B0604020202020204" pitchFamily="34" charset="0"/>
              <a:buChar char="•"/>
              <a:defRPr/>
            </a:pPr>
            <a:r>
              <a:rPr lang="en-US" altLang="en-US" dirty="0" smtClean="0"/>
              <a:t>Did participants </a:t>
            </a:r>
            <a:r>
              <a:rPr lang="en-US" altLang="en-US" i="1" dirty="0" smtClean="0"/>
              <a:t>write their own scenarios </a:t>
            </a:r>
            <a:r>
              <a:rPr lang="en-US" altLang="en-US" dirty="0" smtClean="0"/>
              <a:t>for the role plays?</a:t>
            </a:r>
          </a:p>
          <a:p>
            <a:pPr marL="172837" indent="-172837" defTabSz="921797">
              <a:spcBef>
                <a:spcPts val="302"/>
              </a:spcBef>
              <a:buFont typeface="Arial" panose="020B0604020202020204" pitchFamily="34" charset="0"/>
              <a:buChar char="•"/>
              <a:defRPr/>
            </a:pPr>
            <a:r>
              <a:rPr lang="en-US" altLang="en-US" dirty="0" smtClean="0"/>
              <a:t>Did</a:t>
            </a:r>
            <a:r>
              <a:rPr lang="en-US" altLang="en-US" baseline="0" dirty="0" smtClean="0"/>
              <a:t> someone </a:t>
            </a:r>
            <a:r>
              <a:rPr lang="en-US" altLang="en-US" i="1" baseline="0" dirty="0" smtClean="0"/>
              <a:t>demonstrate the desired behavior </a:t>
            </a:r>
            <a:r>
              <a:rPr lang="en-US" altLang="en-US" baseline="0" dirty="0" smtClean="0"/>
              <a:t>for other participants to emulate when they conduct their role plays?</a:t>
            </a:r>
            <a:endParaRPr lang="en-US" altLang="en-US" dirty="0" smtClean="0"/>
          </a:p>
          <a:p>
            <a:pPr marL="172837" indent="-172837" defTabSz="921797">
              <a:spcBef>
                <a:spcPts val="302"/>
              </a:spcBef>
              <a:buFont typeface="Arial" panose="020B0604020202020204" pitchFamily="34" charset="0"/>
              <a:buChar char="•"/>
              <a:defRPr/>
            </a:pPr>
            <a:r>
              <a:rPr lang="en-US" altLang="en-US" dirty="0" smtClean="0"/>
              <a:t>Did all participants have an opportunity to </a:t>
            </a:r>
            <a:r>
              <a:rPr lang="en-US" altLang="en-US" i="1" dirty="0" smtClean="0"/>
              <a:t>play the lead role</a:t>
            </a:r>
            <a:r>
              <a:rPr lang="en-US" altLang="en-US" dirty="0" smtClean="0"/>
              <a:t>?</a:t>
            </a:r>
          </a:p>
          <a:p>
            <a:pPr marL="172837" indent="-172837">
              <a:spcBef>
                <a:spcPts val="302"/>
              </a:spcBef>
              <a:buFont typeface="Arial" panose="020B0604020202020204" pitchFamily="34" charset="0"/>
              <a:buChar char="•"/>
              <a:defRPr/>
            </a:pPr>
            <a:r>
              <a:rPr lang="en-US" altLang="en-US" dirty="0" smtClean="0"/>
              <a:t>Were the role plays </a:t>
            </a:r>
            <a:r>
              <a:rPr lang="en-US" altLang="en-US" i="1" dirty="0" smtClean="0"/>
              <a:t>paused </a:t>
            </a:r>
            <a:r>
              <a:rPr lang="en-US" altLang="en-US" i="1" dirty="0"/>
              <a:t>and </a:t>
            </a:r>
            <a:r>
              <a:rPr lang="en-US" altLang="en-US" i="1" dirty="0" smtClean="0"/>
              <a:t>restarted </a:t>
            </a:r>
            <a:r>
              <a:rPr lang="en-US" altLang="en-US" dirty="0" smtClean="0"/>
              <a:t>to </a:t>
            </a:r>
            <a:r>
              <a:rPr lang="en-US" altLang="en-US" dirty="0"/>
              <a:t>focus on particular points in the </a:t>
            </a:r>
            <a:r>
              <a:rPr lang="en-US" altLang="en-US" dirty="0" smtClean="0"/>
              <a:t>interaction?</a:t>
            </a:r>
            <a:endParaRPr lang="en-US" altLang="en-US" dirty="0"/>
          </a:p>
          <a:p>
            <a:pPr marL="172837" indent="-172837" defTabSz="921797">
              <a:spcBef>
                <a:spcPts val="302"/>
              </a:spcBef>
              <a:buFont typeface="Arial" panose="020B0604020202020204" pitchFamily="34" charset="0"/>
              <a:buChar char="•"/>
              <a:defRPr/>
            </a:pPr>
            <a:r>
              <a:rPr lang="en-US" altLang="en-US" dirty="0" smtClean="0"/>
              <a:t>Did some </a:t>
            </a:r>
            <a:r>
              <a:rPr lang="en-US" altLang="en-US" i="1" dirty="0" smtClean="0"/>
              <a:t>participants serve as observers </a:t>
            </a:r>
            <a:r>
              <a:rPr lang="en-US" altLang="en-US" dirty="0" smtClean="0"/>
              <a:t>and record questions about their observations?  </a:t>
            </a:r>
          </a:p>
          <a:p>
            <a:pPr>
              <a:spcBef>
                <a:spcPts val="302"/>
              </a:spcBef>
              <a:defRPr/>
            </a:pPr>
            <a:r>
              <a:rPr lang="en-US" altLang="en-US" b="1" dirty="0" smtClean="0"/>
              <a:t>Summarize with input from participants</a:t>
            </a:r>
            <a:r>
              <a:rPr lang="en-US" altLang="en-US" dirty="0" smtClean="0"/>
              <a:t> the pros/cons of the various configurations  mentioned. For example, </a:t>
            </a:r>
            <a:r>
              <a:rPr lang="en-US" altLang="en-US" i="1" dirty="0" smtClean="0"/>
              <a:t>writing</a:t>
            </a:r>
            <a:r>
              <a:rPr lang="en-US" altLang="en-US" i="1" baseline="0" dirty="0" smtClean="0"/>
              <a:t> scenarios</a:t>
            </a:r>
            <a:r>
              <a:rPr lang="en-US" altLang="en-US" baseline="0" dirty="0" smtClean="0"/>
              <a:t> takes time (and while participants may be capable of creating relevant scenarios), the scenarios they create might not sufficiently challenge them to practice the skill that they are trying to learn. </a:t>
            </a:r>
            <a:r>
              <a:rPr lang="en-US" altLang="en-US" dirty="0" smtClean="0">
                <a:solidFill>
                  <a:srgbClr val="FF0000"/>
                </a:solidFill>
              </a:rPr>
              <a:t>Allow 2-3 minutes.</a:t>
            </a:r>
            <a:r>
              <a:rPr lang="en-US" altLang="en-US" dirty="0" smtClean="0"/>
              <a:t> Remind participants that there are many possible ways to use role plays—no one way is correct or incorrect and the various options may be more or less appropriate for different objectives and situations. </a:t>
            </a:r>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26</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25636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p:txBody>
          <a:bodyPr/>
          <a:lstStyle/>
          <a:p>
            <a:pPr defTabSz="921797">
              <a:spcBef>
                <a:spcPts val="1008"/>
              </a:spcBef>
              <a:defRPr/>
            </a:pPr>
            <a:r>
              <a:rPr lang="en-US" altLang="en-US" b="1" dirty="0" smtClean="0"/>
              <a:t>Speaker Notes:</a:t>
            </a:r>
          </a:p>
          <a:p>
            <a:pPr defTabSz="921797">
              <a:spcBef>
                <a:spcPts val="1008"/>
              </a:spcBef>
              <a:defRPr/>
            </a:pPr>
            <a:r>
              <a:rPr lang="en-US" altLang="en-US" dirty="0" smtClean="0"/>
              <a:t>When using</a:t>
            </a:r>
            <a:r>
              <a:rPr lang="en-US" altLang="en-US" baseline="0" dirty="0" smtClean="0"/>
              <a:t> r</a:t>
            </a:r>
            <a:r>
              <a:rPr lang="en-US" altLang="en-US" dirty="0" smtClean="0"/>
              <a:t>ole plays to teach a new task</a:t>
            </a:r>
            <a:r>
              <a:rPr lang="en-US" altLang="en-US" baseline="0" dirty="0" smtClean="0"/>
              <a:t> or </a:t>
            </a:r>
            <a:r>
              <a:rPr lang="en-US" altLang="en-US" dirty="0" smtClean="0"/>
              <a:t>skill, consider enhancing the role play</a:t>
            </a:r>
            <a:r>
              <a:rPr lang="en-US" altLang="en-US" baseline="0" dirty="0" smtClean="0"/>
              <a:t> </a:t>
            </a:r>
            <a:r>
              <a:rPr lang="en-US" altLang="en-US" dirty="0" smtClean="0"/>
              <a:t>activity with a script and a skills checklist. The script helps the characters focus their role play so that they can practice a specific skill. A checklist or a job</a:t>
            </a:r>
            <a:r>
              <a:rPr lang="en-US" altLang="en-US" baseline="0" dirty="0" smtClean="0"/>
              <a:t> aid clarifies the best practices</a:t>
            </a:r>
            <a:r>
              <a:rPr lang="en-US" altLang="en-US" dirty="0" smtClean="0"/>
              <a:t> for </a:t>
            </a:r>
            <a:r>
              <a:rPr lang="en-US" altLang="en-US" baseline="0" dirty="0" smtClean="0"/>
              <a:t>how to do the task, it can be used by </a:t>
            </a:r>
            <a:r>
              <a:rPr lang="en-US" altLang="en-US" dirty="0" smtClean="0"/>
              <a:t>observers or facilitators to make</a:t>
            </a:r>
            <a:r>
              <a:rPr lang="en-US" altLang="en-US" baseline="0" dirty="0" smtClean="0"/>
              <a:t> notes about how a task/skill is performed during a role play, and it can serve as a skill assessment tool to formally record whether a performer has met the standard for completing that task/skill.  </a:t>
            </a:r>
          </a:p>
          <a:p>
            <a:pPr defTabSz="921797">
              <a:spcBef>
                <a:spcPts val="605"/>
              </a:spcBef>
              <a:defRPr/>
            </a:pPr>
            <a:r>
              <a:rPr lang="en-US" altLang="en-US" baseline="0" dirty="0" smtClean="0"/>
              <a:t>This level of rigor is not required in all situations; but in cases where it is applicable, you can streamline your training sessions,</a:t>
            </a:r>
            <a:r>
              <a:rPr lang="en-US" altLang="en-US" dirty="0" smtClean="0"/>
              <a:t> improve the participants’ understanding of and ability to complete the task/skill and get an idea of how competent they are. </a:t>
            </a:r>
          </a:p>
          <a:p>
            <a:pPr defTabSz="921797">
              <a:spcBef>
                <a:spcPts val="605"/>
              </a:spcBef>
              <a:defRPr/>
            </a:pPr>
            <a:r>
              <a:rPr lang="en-US" altLang="en-US" dirty="0" smtClean="0"/>
              <a:t>We are going to use this technique in our final activity of this session today. Take a few moments to review the checklist in your copy of </a:t>
            </a:r>
            <a:r>
              <a:rPr lang="en-US" altLang="en-US" i="1" dirty="0" smtClean="0"/>
              <a:t>Facilitating Role Plays</a:t>
            </a:r>
            <a:r>
              <a:rPr lang="en-US" altLang="en-US" dirty="0" smtClean="0"/>
              <a:t>, found on page 7. Notice that the top portion of the checklist includes a list of general characteristics that describe effective facilitators. The bottom portion of the checklist lists the stages and specific tasks that a facilitator can use to facilitate agreement.  </a:t>
            </a:r>
          </a:p>
          <a:p>
            <a:endParaRPr lang="en-US" dirty="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27</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867966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Speaker Notes:</a:t>
            </a:r>
          </a:p>
          <a:p>
            <a:r>
              <a:rPr lang="en-US" altLang="en-US" dirty="0" smtClean="0"/>
              <a:t>In our </a:t>
            </a:r>
            <a:r>
              <a:rPr lang="en-US" altLang="en-US" dirty="0"/>
              <a:t>final activity of </a:t>
            </a:r>
            <a:r>
              <a:rPr lang="en-US" altLang="en-US" dirty="0" smtClean="0"/>
              <a:t>this session, we’re going to use scripted role plays and a skill checklist that will allow you to practice a technique for facilitating agreement during a group discussion with stakeholders. After you have a chance to practice this technique for facilitating agreement in a group, you might find it useful to use in your own meetings with stakeholders, or perhaps even decide that it’s a technique that you want to teach stakeholders to use in meetings that they might conduct.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A62B377E-BA9E-41F9-A343-D0150D7BA648}" type="slidenum">
              <a:rPr lang="en-US" altLang="en-US"/>
              <a:pPr/>
              <a:t>28</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872077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9" y="3836634"/>
            <a:ext cx="5719748" cy="5390077"/>
          </a:xfrm>
        </p:spPr>
        <p:txBody>
          <a:bodyPr/>
          <a:lstStyle/>
          <a:p>
            <a:pPr>
              <a:spcBef>
                <a:spcPts val="605"/>
              </a:spcBef>
            </a:pPr>
            <a:r>
              <a:rPr lang="en-US" b="1" spc="-21" dirty="0"/>
              <a:t>Facilitator Instructions</a:t>
            </a:r>
          </a:p>
          <a:p>
            <a:pPr marL="230449" indent="-230449">
              <a:spcBef>
                <a:spcPts val="300"/>
              </a:spcBef>
              <a:buFont typeface="+mj-lt"/>
              <a:buAutoNum type="arabicPeriod"/>
            </a:pPr>
            <a:r>
              <a:rPr lang="en-US" spc="-21" dirty="0" smtClean="0"/>
              <a:t>Conduct a brief demonstration role play</a:t>
            </a:r>
            <a:r>
              <a:rPr lang="en-US" spc="-21" dirty="0" smtClean="0">
                <a:solidFill>
                  <a:srgbClr val="FF0000"/>
                </a:solidFill>
              </a:rPr>
              <a:t>*</a:t>
            </a:r>
            <a:r>
              <a:rPr lang="en-US" spc="-21" dirty="0" smtClean="0"/>
              <a:t> with a co-facilitator and volunteer participants. </a:t>
            </a:r>
            <a:r>
              <a:rPr lang="en-US" spc="-21" dirty="0" smtClean="0">
                <a:solidFill>
                  <a:srgbClr val="FF0000"/>
                </a:solidFill>
              </a:rPr>
              <a:t>[</a:t>
            </a:r>
            <a:r>
              <a:rPr lang="en-US" spc="-21" dirty="0">
                <a:solidFill>
                  <a:srgbClr val="FF0000"/>
                </a:solidFill>
              </a:rPr>
              <a:t>Allow 10 minutes</a:t>
            </a:r>
            <a:r>
              <a:rPr lang="en-US" spc="-21" dirty="0" smtClean="0">
                <a:solidFill>
                  <a:srgbClr val="FF0000"/>
                </a:solidFill>
              </a:rPr>
              <a:t>]</a:t>
            </a:r>
            <a:r>
              <a:rPr lang="en-US" spc="-21" dirty="0" smtClean="0">
                <a:solidFill>
                  <a:srgbClr val="00B050"/>
                </a:solidFill>
              </a:rPr>
              <a:t> </a:t>
            </a:r>
          </a:p>
          <a:p>
            <a:pPr marL="230449" indent="-230449">
              <a:spcBef>
                <a:spcPts val="300"/>
              </a:spcBef>
              <a:buFont typeface="+mj-lt"/>
              <a:buAutoNum type="arabicPeriod"/>
            </a:pPr>
            <a:r>
              <a:rPr lang="en-US" spc="-21" dirty="0" smtClean="0"/>
              <a:t>After the demonstration, instruct the participants to decide among themselves who will play which roles—facilitator, stakeholders and observer.</a:t>
            </a:r>
          </a:p>
          <a:p>
            <a:pPr marL="230449" indent="-230449">
              <a:spcBef>
                <a:spcPts val="300"/>
              </a:spcBef>
              <a:buFont typeface="+mj-lt"/>
              <a:buAutoNum type="arabicPeriod"/>
            </a:pPr>
            <a:r>
              <a:rPr lang="en-US" spc="-21" dirty="0" smtClean="0"/>
              <a:t>Tell </a:t>
            </a:r>
            <a:r>
              <a:rPr lang="en-US" spc="-21" dirty="0"/>
              <a:t>participants to prepare for their roles by reading the background </a:t>
            </a:r>
            <a:r>
              <a:rPr lang="en-US" spc="-21" dirty="0" smtClean="0"/>
              <a:t>materials intended for their role. </a:t>
            </a:r>
            <a:r>
              <a:rPr lang="en-US" spc="-21" dirty="0">
                <a:solidFill>
                  <a:srgbClr val="FF0000"/>
                </a:solidFill>
              </a:rPr>
              <a:t>[Allow 5 minutes]</a:t>
            </a:r>
            <a:r>
              <a:rPr lang="en-US" spc="-21" dirty="0"/>
              <a:t>  </a:t>
            </a:r>
            <a:r>
              <a:rPr lang="en-US" i="1" spc="-21" dirty="0"/>
              <a:t> </a:t>
            </a:r>
          </a:p>
          <a:p>
            <a:pPr marL="230449" indent="-230449">
              <a:spcBef>
                <a:spcPts val="300"/>
              </a:spcBef>
              <a:buFont typeface="+mj-lt"/>
              <a:buAutoNum type="arabicPeriod"/>
            </a:pPr>
            <a:r>
              <a:rPr lang="en-US" spc="-21" dirty="0"/>
              <a:t>Instruct the participants to conduct their role plays, with CLOs facilitating the mock stakeholder </a:t>
            </a:r>
            <a:r>
              <a:rPr lang="en-US" spc="-21" dirty="0" smtClean="0"/>
              <a:t>meeting, stakeholders </a:t>
            </a:r>
            <a:r>
              <a:rPr lang="en-US" spc="-21" dirty="0"/>
              <a:t>responding in character for </a:t>
            </a:r>
            <a:r>
              <a:rPr lang="en-US" spc="-21" dirty="0" smtClean="0"/>
              <a:t>their assigned roles, and observers using the checklist to capture feedback. </a:t>
            </a:r>
            <a:r>
              <a:rPr lang="en-US" spc="-21" dirty="0" smtClean="0">
                <a:solidFill>
                  <a:srgbClr val="FF0000"/>
                </a:solidFill>
              </a:rPr>
              <a:t> </a:t>
            </a:r>
            <a:r>
              <a:rPr lang="en-US" spc="-21" dirty="0">
                <a:solidFill>
                  <a:srgbClr val="FF0000"/>
                </a:solidFill>
              </a:rPr>
              <a:t>[Allow 15 minutes]</a:t>
            </a:r>
          </a:p>
          <a:p>
            <a:pPr marL="230449" indent="-230449">
              <a:spcBef>
                <a:spcPts val="300"/>
              </a:spcBef>
              <a:buFont typeface="+mj-lt"/>
              <a:buAutoNum type="arabicPeriod"/>
            </a:pPr>
            <a:r>
              <a:rPr lang="en-US" spc="-21" dirty="0"/>
              <a:t>Circulate through the room during the role plays and provide guidance to the groups as needed. Keep track of time and alert the groups about the time remaining at 5 minutes and 1 minute.</a:t>
            </a:r>
          </a:p>
          <a:p>
            <a:pPr marL="230449" indent="-230449">
              <a:spcBef>
                <a:spcPts val="300"/>
              </a:spcBef>
              <a:buFont typeface="+mj-lt"/>
              <a:buAutoNum type="arabicPeriod"/>
            </a:pPr>
            <a:r>
              <a:rPr lang="en-US" spc="-21" dirty="0" smtClean="0"/>
              <a:t>At the conclusion of the role plays, advance to the next slide to step participants through “sharing feedback” and “processing”’ the role play.</a:t>
            </a:r>
            <a:endParaRPr lang="en-US" spc="-21" dirty="0"/>
          </a:p>
          <a:p>
            <a:pPr marL="228600" lvl="1" indent="-228600">
              <a:spcBef>
                <a:spcPts val="605"/>
              </a:spcBef>
              <a:tabLst>
                <a:tab pos="228600" algn="l"/>
              </a:tabLst>
            </a:pPr>
            <a:r>
              <a:rPr lang="en-US" spc="-21" dirty="0" smtClean="0">
                <a:solidFill>
                  <a:srgbClr val="FF0000"/>
                </a:solidFill>
              </a:rPr>
              <a:t>* 	The </a:t>
            </a:r>
            <a:r>
              <a:rPr lang="en-US" spc="-21" dirty="0">
                <a:solidFill>
                  <a:srgbClr val="FF0000"/>
                </a:solidFill>
              </a:rPr>
              <a:t>brief demonstration should depict how to facilitate agreement using the approach described in Tool 7F on page </a:t>
            </a:r>
            <a:r>
              <a:rPr lang="en-US" spc="-21" dirty="0" smtClean="0">
                <a:solidFill>
                  <a:srgbClr val="FF0000"/>
                </a:solidFill>
              </a:rPr>
              <a:t>183 of the </a:t>
            </a:r>
            <a:r>
              <a:rPr lang="en-US" i="1" spc="-21" dirty="0" smtClean="0">
                <a:solidFill>
                  <a:srgbClr val="FF0000"/>
                </a:solidFill>
              </a:rPr>
              <a:t>Toolkit</a:t>
            </a:r>
            <a:r>
              <a:rPr lang="en-US" spc="-21" dirty="0" smtClean="0">
                <a:solidFill>
                  <a:srgbClr val="FF0000"/>
                </a:solidFill>
              </a:rPr>
              <a:t> and </a:t>
            </a:r>
            <a:r>
              <a:rPr lang="en-US" spc="-21" dirty="0">
                <a:solidFill>
                  <a:srgbClr val="FF0000"/>
                </a:solidFill>
              </a:rPr>
              <a:t>reflected in the checklist</a:t>
            </a:r>
            <a:r>
              <a:rPr lang="en-US" spc="-21" dirty="0" smtClean="0">
                <a:solidFill>
                  <a:srgbClr val="FF0000"/>
                </a:solidFill>
              </a:rPr>
              <a:t>. Use a simple construct (e.g., seeking agreement on the time and date of the next group meeting) to demonstrate the process of coming to an agreement. During the break, prepare your volunteers to play the roles of stakeholders trying to reach agreement on a meeting date. Assign each stakeholder a “role” related to their availability for meeting so that the group needs to discuss and make some compromises in the process of finding a meeting date. Ask your co-facilitator to play the role of the observer and be prepared to share observations and constructive feedback at the conclusion of the demonstration.</a:t>
            </a:r>
          </a:p>
          <a:p>
            <a:pPr marL="228600" lvl="1">
              <a:spcBef>
                <a:spcPts val="300"/>
              </a:spcBef>
              <a:tabLst>
                <a:tab pos="228600" algn="l"/>
              </a:tabLst>
            </a:pPr>
            <a:r>
              <a:rPr lang="en-US" spc="-21" dirty="0" smtClean="0">
                <a:solidFill>
                  <a:srgbClr val="FF0000"/>
                </a:solidFill>
              </a:rPr>
              <a:t>When introducing the demonstration to the participants, explain that Stage One of the process is already complete as evidenced by the list of possible meeting options shown on the prepared flip chart. Encourage the participants to watch as you work through the facilitating agreement process with the stakeholders. Instruct participants to use the checklist to make their own observations during the demonstration. At the conclusion of the demonstration, ask the observer to share their observations and comments.  </a:t>
            </a:r>
            <a:endParaRPr lang="en-US" spc="-21" dirty="0">
              <a:solidFill>
                <a:srgbClr val="FF0000"/>
              </a:solidFill>
            </a:endParaRPr>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29</a:t>
            </a:fld>
            <a:endParaRPr lang="en-US" altLang="en-US"/>
          </a:p>
        </p:txBody>
      </p:sp>
      <p:sp>
        <p:nvSpPr>
          <p:cNvPr id="5" name="Footer Placeholder 9"/>
          <p:cNvSpPr>
            <a:spLocks noGrp="1"/>
          </p:cNvSpPr>
          <p:nvPr>
            <p:ph type="ftr" sz="quarter" idx="4"/>
          </p:nvPr>
        </p:nvSpPr>
        <p:spPr>
          <a:xfrm>
            <a:off x="39189" y="8853986"/>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98773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Facilitator Instructions</a:t>
            </a:r>
            <a:endParaRPr lang="en-US" altLang="en-US" b="1" dirty="0"/>
          </a:p>
          <a:p>
            <a:r>
              <a:rPr lang="en-US" altLang="en-US" b="1" dirty="0"/>
              <a:t>Present the objectives </a:t>
            </a:r>
            <a:r>
              <a:rPr lang="en-US" altLang="en-US" dirty="0"/>
              <a:t>so that participants are aware of what they can expect to be able to do by the end of the session: </a:t>
            </a:r>
          </a:p>
          <a:p>
            <a:pPr marL="291262" lvl="1" indent="-291262">
              <a:buFont typeface="Calibri" pitchFamily="34" charset="0"/>
              <a:buAutoNum type="arabicPeriod"/>
            </a:pPr>
            <a:r>
              <a:rPr lang="en-US" altLang="en-US" dirty="0"/>
              <a:t>Describe key features and components of the </a:t>
            </a:r>
            <a:r>
              <a:rPr lang="en-US" altLang="en-US" i="1" dirty="0"/>
              <a:t>Toolkit,</a:t>
            </a:r>
            <a:r>
              <a:rPr lang="en-US" altLang="en-US" dirty="0"/>
              <a:t> including the </a:t>
            </a:r>
            <a:r>
              <a:rPr lang="en-US" altLang="en-US" dirty="0" smtClean="0"/>
              <a:t>E-resources</a:t>
            </a:r>
            <a:endParaRPr lang="en-US" altLang="en-US" dirty="0"/>
          </a:p>
          <a:p>
            <a:pPr marL="291262" lvl="1" indent="-291262">
              <a:buFont typeface="Calibri" pitchFamily="34" charset="0"/>
              <a:buAutoNum type="arabicPeriod"/>
            </a:pPr>
            <a:r>
              <a:rPr lang="en-US" altLang="en-US" dirty="0"/>
              <a:t>Identify and plan for political, cultural, religious, economic, transportation and other issues/factors that impact research and </a:t>
            </a:r>
            <a:r>
              <a:rPr lang="en-US" altLang="en-US" dirty="0" smtClean="0"/>
              <a:t>stakeholder engagement activities</a:t>
            </a:r>
            <a:endParaRPr lang="en-US" altLang="en-US" dirty="0"/>
          </a:p>
          <a:p>
            <a:pPr marL="291262" lvl="1" indent="-291262">
              <a:buFont typeface="Calibri" pitchFamily="34" charset="0"/>
              <a:buAutoNum type="arabicPeriod"/>
            </a:pPr>
            <a:r>
              <a:rPr lang="en-US" altLang="en-US" dirty="0"/>
              <a:t>Using guidance and tools from the </a:t>
            </a:r>
            <a:r>
              <a:rPr lang="en-US" altLang="en-US" i="1" dirty="0"/>
              <a:t>Toolkit,</a:t>
            </a:r>
            <a:r>
              <a:rPr lang="en-US" altLang="en-US" dirty="0"/>
              <a:t> interact with stakeholder groups to:</a:t>
            </a:r>
          </a:p>
          <a:p>
            <a:pPr marL="524912" lvl="2" indent="-235251" defTabSz="921797">
              <a:buFontTx/>
              <a:buChar char="•"/>
              <a:defRPr/>
            </a:pPr>
            <a:r>
              <a:rPr lang="en-US" altLang="en-US" dirty="0"/>
              <a:t>Assess knowledge/perceptions using the Agree/Disagree activity</a:t>
            </a:r>
          </a:p>
          <a:p>
            <a:pPr marL="524912" lvl="2" indent="-235251" defTabSz="921797">
              <a:buFontTx/>
              <a:buChar char="•"/>
              <a:defRPr/>
            </a:pPr>
            <a:r>
              <a:rPr lang="en-US" altLang="en-US" dirty="0"/>
              <a:t>Establish group norms and guidelines</a:t>
            </a:r>
          </a:p>
          <a:p>
            <a:pPr marL="524912" lvl="2" indent="-235251">
              <a:buFontTx/>
              <a:buChar char="•"/>
            </a:pPr>
            <a:r>
              <a:rPr lang="en-US" altLang="en-US" dirty="0"/>
              <a:t>Build stakeholder capacity using participant role plays</a:t>
            </a:r>
          </a:p>
          <a:p>
            <a:pPr marL="524912" lvl="2" indent="-235251">
              <a:buFontTx/>
              <a:buChar char="•"/>
            </a:pPr>
            <a:r>
              <a:rPr lang="en-US" altLang="en-US" dirty="0"/>
              <a:t>Facilitate agreement through group discussion</a:t>
            </a:r>
          </a:p>
          <a:p>
            <a:r>
              <a:rPr lang="en-US" altLang="en-US" b="1" dirty="0"/>
              <a:t>Ask participants: </a:t>
            </a:r>
            <a:r>
              <a:rPr lang="en-US" altLang="en-US" dirty="0"/>
              <a:t>Do you have any personal goals or challenges related to these objectives that you would like to address during this session?</a:t>
            </a:r>
          </a:p>
          <a:p>
            <a:r>
              <a:rPr lang="en-US" altLang="en-US" b="1" dirty="0"/>
              <a:t>Tell participants: </a:t>
            </a:r>
            <a:r>
              <a:rPr lang="en-US" altLang="en-US" dirty="0"/>
              <a:t>Your active participation in the interactive activities planned for the session will help you achieve these objectives. Think about how these learning objectives will help you address issues that you confront in your day-to-day activities. As much as possible, bring your experience and challenges into the activities</a:t>
            </a:r>
            <a:r>
              <a:rPr lang="en-US" altLang="en-US" dirty="0" smtClean="0"/>
              <a:t>. </a:t>
            </a:r>
            <a:r>
              <a:rPr lang="en-US" altLang="en-US" dirty="0"/>
              <a:t>Opportunities for informal self-assessment—practice with </a:t>
            </a:r>
            <a:r>
              <a:rPr lang="en-US" altLang="en-US" dirty="0" smtClean="0"/>
              <a:t>feedback from peers—will </a:t>
            </a:r>
            <a:r>
              <a:rPr lang="en-US" altLang="en-US" dirty="0"/>
              <a:t>be provided during the session</a:t>
            </a:r>
            <a:r>
              <a:rPr lang="en-US" altLang="en-US" dirty="0" smtClean="0"/>
              <a:t>. </a:t>
            </a:r>
          </a:p>
          <a:p>
            <a:r>
              <a:rPr lang="en-US" altLang="en-US" b="1" dirty="0"/>
              <a:t>Ask participants: </a:t>
            </a:r>
            <a:r>
              <a:rPr lang="en-US" altLang="en-US" dirty="0"/>
              <a:t>Does anyone have questions before we move on to our next group decision? </a:t>
            </a:r>
          </a:p>
          <a:p>
            <a:r>
              <a:rPr lang="en-US" altLang="en-US" b="1" dirty="0"/>
              <a:t>Ask participants: </a:t>
            </a:r>
            <a:r>
              <a:rPr lang="en-US" altLang="en-US" dirty="0"/>
              <a:t>Which norms would you like to establish to guide the groups’ conduct during today’s session? </a:t>
            </a:r>
            <a:r>
              <a:rPr lang="en-US" altLang="en-US" dirty="0" smtClean="0"/>
              <a:t>&lt;To expedite this activity, prepare a flip chart with </a:t>
            </a:r>
            <a:r>
              <a:rPr lang="en-US" altLang="en-US" dirty="0"/>
              <a:t>some common norms for consideration: turn off cell phones, one person talks at a time, everyone is entitled to their opinion, everyone participates fully, share the </a:t>
            </a:r>
            <a:r>
              <a:rPr lang="en-US" altLang="en-US" dirty="0" smtClean="0"/>
              <a:t>stage. Ask participants to add additional items. Ensure that all participants agree with the proposed norms.&gt; </a:t>
            </a: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89DE127E-D78C-49DD-9975-AB5668842BC9}" type="slidenum">
              <a:rPr lang="en-US" altLang="en-US"/>
              <a:pPr/>
              <a:t>3</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907019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p:txBody>
          <a:bodyPr/>
          <a:lstStyle/>
          <a:p>
            <a:pPr defTabSz="921797">
              <a:spcBef>
                <a:spcPts val="605"/>
              </a:spcBef>
              <a:defRPr/>
            </a:pPr>
            <a:r>
              <a:rPr lang="en-US" b="1" spc="-21" dirty="0"/>
              <a:t>Facilitator Instructions</a:t>
            </a:r>
          </a:p>
          <a:p>
            <a:pPr marL="230449" indent="-230449" defTabSz="921797">
              <a:spcBef>
                <a:spcPts val="605"/>
              </a:spcBef>
              <a:buFont typeface="+mj-lt"/>
              <a:buAutoNum type="arabicPeriod"/>
              <a:defRPr/>
            </a:pPr>
            <a:r>
              <a:rPr lang="en-US" spc="-21" dirty="0"/>
              <a:t>Instruct all participants in the group to process the role play among themselves. Specifically they should t</a:t>
            </a:r>
            <a:r>
              <a:rPr lang="en-US" dirty="0"/>
              <a:t>alk about what happened during the role play from the perspective of the </a:t>
            </a:r>
            <a:r>
              <a:rPr lang="en-US" dirty="0" smtClean="0"/>
              <a:t>CLO</a:t>
            </a:r>
            <a:r>
              <a:rPr lang="en-US" baseline="0" dirty="0" smtClean="0"/>
              <a:t> </a:t>
            </a:r>
            <a:r>
              <a:rPr lang="en-US" dirty="0" smtClean="0"/>
              <a:t>facilitator </a:t>
            </a:r>
            <a:r>
              <a:rPr lang="en-US" dirty="0"/>
              <a:t>(self-assessment), the stakeholder/participants’ (personal satisfaction with the interaction, sense of engagement), and the observer (objective assessment using the Role Play Observation Checklist). </a:t>
            </a:r>
            <a:r>
              <a:rPr lang="en-US" spc="-21" dirty="0"/>
              <a:t>Remind the observer and other participants to be constructive and follow the guidelines for giving and receiving feedback. </a:t>
            </a:r>
            <a:r>
              <a:rPr lang="en-US" dirty="0">
                <a:solidFill>
                  <a:srgbClr val="FF0000"/>
                </a:solidFill>
              </a:rPr>
              <a:t>[Allow 5 minutes] </a:t>
            </a:r>
          </a:p>
          <a:p>
            <a:pPr marL="230449" indent="-230449">
              <a:spcBef>
                <a:spcPts val="605"/>
              </a:spcBef>
              <a:buFont typeface="+mj-lt"/>
              <a:buAutoNum type="arabicPeriod"/>
            </a:pPr>
            <a:r>
              <a:rPr lang="en-US" dirty="0" smtClean="0"/>
              <a:t>If time permits, instruct </a:t>
            </a:r>
            <a:r>
              <a:rPr lang="en-US" dirty="0"/>
              <a:t>the participants to rotate roles within their small </a:t>
            </a:r>
            <a:r>
              <a:rPr lang="en-US" dirty="0" smtClean="0"/>
              <a:t>groups and repeat the process. </a:t>
            </a:r>
            <a:r>
              <a:rPr lang="en-US" dirty="0"/>
              <a:t>If the small groups are each working on different role plays, the groups can pass their role play materials to the next group. </a:t>
            </a:r>
            <a:endParaRPr lang="en-US" dirty="0">
              <a:solidFill>
                <a:srgbClr val="7030A0"/>
              </a:solidFill>
            </a:endParaRPr>
          </a:p>
          <a:p>
            <a:pPr marL="230449" indent="-230449">
              <a:spcBef>
                <a:spcPts val="605"/>
              </a:spcBef>
              <a:buFont typeface="+mj-lt"/>
              <a:buAutoNum type="arabicPeriod"/>
            </a:pPr>
            <a:r>
              <a:rPr lang="en-US" spc="-21" dirty="0" smtClean="0"/>
              <a:t>After one or two rounds of role plays, advance </a:t>
            </a:r>
            <a:r>
              <a:rPr lang="en-US" spc="-21" dirty="0"/>
              <a:t>to the next </a:t>
            </a:r>
            <a:r>
              <a:rPr lang="en-US" spc="-21" dirty="0" smtClean="0"/>
              <a:t>slide to discuss the role play activity with the entire group of participants. </a:t>
            </a:r>
          </a:p>
          <a:p>
            <a:endParaRPr lang="en-US" dirty="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30</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209265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28650"/>
            <a:ext cx="4143375" cy="3108325"/>
          </a:xfrm>
        </p:spPr>
      </p:sp>
      <p:sp>
        <p:nvSpPr>
          <p:cNvPr id="3" name="Notes Placeholder 2"/>
          <p:cNvSpPr>
            <a:spLocks noGrp="1"/>
          </p:cNvSpPr>
          <p:nvPr>
            <p:ph type="body" idx="1"/>
          </p:nvPr>
        </p:nvSpPr>
        <p:spPr>
          <a:xfrm>
            <a:off x="708347" y="3901949"/>
            <a:ext cx="5896989" cy="5257851"/>
          </a:xfrm>
        </p:spPr>
        <p:txBody>
          <a:bodyPr/>
          <a:lstStyle/>
          <a:p>
            <a:pPr>
              <a:spcBef>
                <a:spcPts val="605"/>
              </a:spcBef>
              <a:defRPr/>
            </a:pPr>
            <a:r>
              <a:rPr lang="en-US" b="1" spc="-21" dirty="0">
                <a:solidFill>
                  <a:prstClr val="black"/>
                </a:solidFill>
              </a:rPr>
              <a:t>Facilitator Instructions</a:t>
            </a:r>
          </a:p>
          <a:p>
            <a:pPr marL="230449" indent="-230449">
              <a:spcBef>
                <a:spcPts val="605"/>
              </a:spcBef>
              <a:buFont typeface="+mj-lt"/>
              <a:buAutoNum type="arabicPeriod"/>
              <a:defRPr/>
            </a:pPr>
            <a:r>
              <a:rPr lang="en-US" spc="-21" dirty="0"/>
              <a:t>Conduct a discussion with the large group to process the learnings from the role plays. Use the questions below and encourage all the participants regardless of the roles they played to share their ideas/reflections. </a:t>
            </a:r>
            <a:r>
              <a:rPr lang="en-US" spc="-21" dirty="0">
                <a:solidFill>
                  <a:srgbClr val="FF0000"/>
                </a:solidFill>
              </a:rPr>
              <a:t>[Allow 7 minutes]</a:t>
            </a:r>
            <a:endParaRPr lang="en-US" dirty="0" smtClean="0">
              <a:solidFill>
                <a:srgbClr val="FF0000"/>
              </a:solidFill>
            </a:endParaRPr>
          </a:p>
          <a:p>
            <a:pPr lvl="1">
              <a:spcBef>
                <a:spcPts val="605"/>
              </a:spcBef>
              <a:spcAft>
                <a:spcPts val="0"/>
              </a:spcAft>
              <a:tabLst>
                <a:tab pos="635337" algn="l"/>
              </a:tabLst>
            </a:pPr>
            <a:r>
              <a:rPr lang="en-US" b="1" i="1" dirty="0">
                <a:solidFill>
                  <a:schemeClr val="accent6">
                    <a:lumMod val="75000"/>
                  </a:schemeClr>
                </a:solidFill>
                <a:latin typeface="Times New Roman" panose="02020603050405020304" pitchFamily="18" charset="0"/>
                <a:ea typeface="Times New Roman" panose="02020603050405020304" pitchFamily="18" charset="0"/>
              </a:rPr>
              <a:t>While playing the role of the </a:t>
            </a:r>
            <a:r>
              <a:rPr lang="en-US" b="1" i="1" dirty="0" smtClean="0">
                <a:solidFill>
                  <a:schemeClr val="accent6">
                    <a:lumMod val="75000"/>
                  </a:schemeClr>
                </a:solidFill>
                <a:latin typeface="Times New Roman" panose="02020603050405020304" pitchFamily="18" charset="0"/>
                <a:ea typeface="Times New Roman" panose="02020603050405020304" pitchFamily="18" charset="0"/>
              </a:rPr>
              <a:t>CLO facilitator:</a:t>
            </a:r>
            <a:r>
              <a:rPr lang="en-US" b="1" i="1" dirty="0" smtClean="0">
                <a:effectLst/>
                <a:latin typeface="Times New Roman" panose="02020603050405020304" pitchFamily="18" charset="0"/>
                <a:ea typeface="Times New Roman" panose="02020603050405020304" pitchFamily="18" charset="0"/>
              </a:rPr>
              <a:t> </a:t>
            </a:r>
          </a:p>
          <a:p>
            <a:pPr marL="628650" lvl="1" indent="-171450">
              <a:spcBef>
                <a:spcPts val="0"/>
              </a:spcBef>
              <a:spcAft>
                <a:spcPts val="0"/>
              </a:spcAft>
              <a:buFont typeface="Arial" panose="020B0604020202020204" pitchFamily="34" charset="0"/>
              <a:buChar char="•"/>
              <a:tabLst>
                <a:tab pos="635337" algn="l"/>
              </a:tabLst>
            </a:pPr>
            <a:r>
              <a:rPr lang="en-US" dirty="0">
                <a:latin typeface="Times New Roman" panose="02020603050405020304" pitchFamily="18" charset="0"/>
                <a:ea typeface="Times New Roman" panose="02020603050405020304" pitchFamily="18" charset="0"/>
              </a:rPr>
              <a:t>How did it feel to integrate </a:t>
            </a:r>
            <a:r>
              <a:rPr lang="en-US" dirty="0" smtClean="0">
                <a:effectLst/>
                <a:latin typeface="Times New Roman" panose="02020603050405020304" pitchFamily="18" charset="0"/>
                <a:ea typeface="Times New Roman" panose="02020603050405020304" pitchFamily="18" charset="0"/>
              </a:rPr>
              <a:t>new techniques and job aids into your interactions with </a:t>
            </a:r>
            <a:r>
              <a:rPr lang="en-US" spc="-30" dirty="0">
                <a:latin typeface="Times New Roman" panose="02020603050405020304" pitchFamily="18" charset="0"/>
                <a:ea typeface="Times New Roman" panose="02020603050405020304" pitchFamily="18" charset="0"/>
              </a:rPr>
              <a:t>stakeholder/participants</a:t>
            </a:r>
            <a:r>
              <a:rPr lang="en-US" dirty="0" smtClean="0">
                <a:effectLst/>
                <a:latin typeface="Times New Roman" panose="02020603050405020304" pitchFamily="18" charset="0"/>
                <a:ea typeface="Times New Roman" panose="02020603050405020304" pitchFamily="18" charset="0"/>
              </a:rPr>
              <a:t>?  </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effectLst/>
                <a:latin typeface="Times New Roman" panose="02020603050405020304" pitchFamily="18" charset="0"/>
                <a:ea typeface="Times New Roman" panose="02020603050405020304" pitchFamily="18" charset="0"/>
              </a:rPr>
              <a:t>What worked well? What still feels awkward and requires more practice?  </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effectLst/>
                <a:latin typeface="Times New Roman" panose="02020603050405020304" pitchFamily="18" charset="0"/>
                <a:ea typeface="Times New Roman" panose="02020603050405020304" pitchFamily="18" charset="0"/>
              </a:rPr>
              <a:t>What did you think about the pacing/length of the interaction?</a:t>
            </a:r>
          </a:p>
          <a:p>
            <a:pPr marL="632136" lvl="1" indent="-171238">
              <a:spcBef>
                <a:spcPts val="0"/>
              </a:spcBef>
              <a:spcAft>
                <a:spcPts val="605"/>
              </a:spcAft>
              <a:buSzPts val="1200"/>
              <a:buFont typeface="Times New Roman" panose="02020603050405020304" pitchFamily="18" charset="0"/>
              <a:buChar char="•"/>
              <a:tabLst>
                <a:tab pos="460898" algn="l"/>
                <a:tab pos="679825" algn="l"/>
              </a:tabLst>
            </a:pPr>
            <a:r>
              <a:rPr lang="en-US" dirty="0" smtClean="0">
                <a:effectLst/>
                <a:latin typeface="Times New Roman" panose="02020603050405020304" pitchFamily="18" charset="0"/>
                <a:ea typeface="Times New Roman" panose="02020603050405020304" pitchFamily="18" charset="0"/>
              </a:rPr>
              <a:t>Did the </a:t>
            </a:r>
            <a:r>
              <a:rPr lang="en-US" spc="-30" dirty="0">
                <a:latin typeface="Times New Roman" panose="02020603050405020304" pitchFamily="18" charset="0"/>
                <a:ea typeface="Times New Roman" panose="02020603050405020304" pitchFamily="18" charset="0"/>
              </a:rPr>
              <a:t>stakeholder/participants</a:t>
            </a:r>
            <a:r>
              <a:rPr lang="en-US" dirty="0" smtClean="0">
                <a:effectLst/>
                <a:latin typeface="Times New Roman" panose="02020603050405020304" pitchFamily="18" charset="0"/>
                <a:ea typeface="Times New Roman" panose="02020603050405020304" pitchFamily="18" charset="0"/>
              </a:rPr>
              <a:t> raise issues or questions that you did not know how to answer or retain differences of opinion that you could not negotiate?</a:t>
            </a:r>
          </a:p>
          <a:p>
            <a:pPr marL="460898" lvl="1" defTabSz="921797">
              <a:spcBef>
                <a:spcPts val="0"/>
              </a:spcBef>
              <a:spcAft>
                <a:spcPts val="0"/>
              </a:spcAft>
              <a:buSzPts val="1200"/>
              <a:tabLst>
                <a:tab pos="460898" algn="l"/>
                <a:tab pos="679825" algn="l"/>
              </a:tabLst>
              <a:defRPr/>
            </a:pPr>
            <a:r>
              <a:rPr lang="en-US" b="1" i="1" dirty="0" smtClean="0">
                <a:solidFill>
                  <a:schemeClr val="accent6">
                    <a:lumMod val="75000"/>
                  </a:schemeClr>
                </a:solidFill>
                <a:effectLst/>
                <a:latin typeface="Times New Roman" panose="02020603050405020304" pitchFamily="18" charset="0"/>
                <a:ea typeface="Times New Roman" panose="02020603050405020304" pitchFamily="18" charset="0"/>
              </a:rPr>
              <a:t>While playing the role of the stakeholder/participants: </a:t>
            </a:r>
            <a:r>
              <a:rPr lang="en-US" b="1" i="1" dirty="0" smtClean="0">
                <a:solidFill>
                  <a:srgbClr val="FF0000"/>
                </a:solidFill>
                <a:effectLst/>
                <a:latin typeface="Times New Roman" panose="02020603050405020304" pitchFamily="18" charset="0"/>
                <a:ea typeface="Times New Roman" panose="02020603050405020304" pitchFamily="18" charset="0"/>
              </a:rPr>
              <a:t>[Click mouse to advance.]</a:t>
            </a:r>
            <a:endParaRPr lang="en-US" b="1" dirty="0" smtClean="0">
              <a:solidFill>
                <a:srgbClr val="FF0000"/>
              </a:solidFill>
              <a:effectLst/>
              <a:latin typeface="Times New Roman" panose="02020603050405020304" pitchFamily="18" charset="0"/>
              <a:ea typeface="Times New Roman" panose="02020603050405020304" pitchFamily="18" charset="0"/>
            </a:endParaRP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Did </a:t>
            </a:r>
            <a:r>
              <a:rPr lang="en-US" dirty="0">
                <a:latin typeface="Times New Roman" panose="02020603050405020304" pitchFamily="18" charset="0"/>
                <a:ea typeface="Times New Roman" panose="02020603050405020304" pitchFamily="18" charset="0"/>
              </a:rPr>
              <a:t>the </a:t>
            </a:r>
            <a:r>
              <a:rPr lang="en-US" dirty="0" smtClean="0">
                <a:latin typeface="Times New Roman" panose="02020603050405020304" pitchFamily="18" charset="0"/>
                <a:ea typeface="Times New Roman" panose="02020603050405020304" pitchFamily="18" charset="0"/>
              </a:rPr>
              <a:t>CLO facilitator </a:t>
            </a:r>
            <a:r>
              <a:rPr lang="en-US" dirty="0">
                <a:latin typeface="Times New Roman" panose="02020603050405020304" pitchFamily="18" charset="0"/>
                <a:ea typeface="Times New Roman" panose="02020603050405020304" pitchFamily="18" charset="0"/>
              </a:rPr>
              <a:t>adequately address your main reason for attending the stakeholder meeting? Resolve other issues/concerns raised during the meeting?  </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Were </a:t>
            </a:r>
            <a:r>
              <a:rPr lang="en-US" dirty="0">
                <a:latin typeface="Times New Roman" panose="02020603050405020304" pitchFamily="18" charset="0"/>
                <a:ea typeface="Times New Roman" panose="02020603050405020304" pitchFamily="18" charset="0"/>
              </a:rPr>
              <a:t>you able to understand and use the information the </a:t>
            </a:r>
            <a:r>
              <a:rPr lang="en-US" dirty="0" smtClean="0">
                <a:latin typeface="Times New Roman" panose="02020603050405020304" pitchFamily="18" charset="0"/>
                <a:ea typeface="Times New Roman" panose="02020603050405020304" pitchFamily="18" charset="0"/>
              </a:rPr>
              <a:t>CLO facilitator </a:t>
            </a:r>
            <a:r>
              <a:rPr lang="en-US" dirty="0">
                <a:latin typeface="Times New Roman" panose="02020603050405020304" pitchFamily="18" charset="0"/>
                <a:ea typeface="Times New Roman" panose="02020603050405020304" pitchFamily="18" charset="0"/>
              </a:rPr>
              <a:t>provided?</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Were </a:t>
            </a:r>
            <a:r>
              <a:rPr lang="en-US" dirty="0">
                <a:latin typeface="Times New Roman" panose="02020603050405020304" pitchFamily="18" charset="0"/>
                <a:ea typeface="Times New Roman" panose="02020603050405020304" pitchFamily="18" charset="0"/>
              </a:rPr>
              <a:t>you comfortable asking questions? </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After </a:t>
            </a:r>
            <a:r>
              <a:rPr lang="en-US" dirty="0">
                <a:latin typeface="Times New Roman" panose="02020603050405020304" pitchFamily="18" charset="0"/>
                <a:ea typeface="Times New Roman" panose="02020603050405020304" pitchFamily="18" charset="0"/>
              </a:rPr>
              <a:t>being a stakeholder meeting participant, what changes will you make when you role-play the </a:t>
            </a:r>
            <a:r>
              <a:rPr lang="en-US" dirty="0" smtClean="0">
                <a:latin typeface="Times New Roman" panose="02020603050405020304" pitchFamily="18" charset="0"/>
                <a:ea typeface="Times New Roman" panose="02020603050405020304" pitchFamily="18" charset="0"/>
              </a:rPr>
              <a:t>CLO facilitator?</a:t>
            </a:r>
          </a:p>
          <a:p>
            <a:pPr marL="460898" lvl="1">
              <a:spcBef>
                <a:spcPts val="0"/>
              </a:spcBef>
              <a:spcAft>
                <a:spcPts val="0"/>
              </a:spcAft>
              <a:buSzPts val="1200"/>
              <a:tabLst>
                <a:tab pos="460898" algn="l"/>
                <a:tab pos="679825" algn="l"/>
              </a:tabLst>
            </a:pPr>
            <a:endParaRPr lang="en-US" dirty="0" smtClean="0">
              <a:latin typeface="Times New Roman" panose="02020603050405020304" pitchFamily="18" charset="0"/>
              <a:ea typeface="Times New Roman" panose="02020603050405020304" pitchFamily="18" charset="0"/>
            </a:endParaRPr>
          </a:p>
          <a:p>
            <a:pPr marL="460898" lvl="1" defTabSz="921797">
              <a:spcBef>
                <a:spcPts val="0"/>
              </a:spcBef>
              <a:spcAft>
                <a:spcPts val="0"/>
              </a:spcAft>
              <a:buSzPts val="1200"/>
              <a:tabLst>
                <a:tab pos="460898" algn="l"/>
                <a:tab pos="679825" algn="l"/>
              </a:tabLst>
              <a:defRPr/>
            </a:pPr>
            <a:r>
              <a:rPr lang="en-US" b="1" i="1" dirty="0" smtClean="0">
                <a:solidFill>
                  <a:schemeClr val="accent6">
                    <a:lumMod val="75000"/>
                  </a:schemeClr>
                </a:solidFill>
                <a:effectLst/>
                <a:latin typeface="Times New Roman" panose="02020603050405020304" pitchFamily="18" charset="0"/>
                <a:ea typeface="Times New Roman" panose="02020603050405020304" pitchFamily="18" charset="0"/>
              </a:rPr>
              <a:t>While playing the role of the observer: </a:t>
            </a:r>
            <a:r>
              <a:rPr lang="en-US" b="1" i="1" dirty="0" smtClean="0">
                <a:solidFill>
                  <a:srgbClr val="FF0000"/>
                </a:solidFill>
                <a:effectLst/>
                <a:latin typeface="Times New Roman" panose="02020603050405020304" pitchFamily="18" charset="0"/>
                <a:ea typeface="Times New Roman" panose="02020603050405020304" pitchFamily="18" charset="0"/>
              </a:rPr>
              <a:t>[Click mouse to advance.</a:t>
            </a:r>
            <a:r>
              <a:rPr lang="en-US" i="1" dirty="0" smtClean="0">
                <a:solidFill>
                  <a:srgbClr val="FF0000"/>
                </a:solidFill>
                <a:effectLst/>
                <a:latin typeface="Times New Roman" panose="02020603050405020304" pitchFamily="18" charset="0"/>
                <a:ea typeface="Times New Roman" panose="02020603050405020304" pitchFamily="18" charset="0"/>
              </a:rPr>
              <a:t>]</a:t>
            </a:r>
            <a:endParaRPr lang="en-US" dirty="0" smtClean="0">
              <a:solidFill>
                <a:srgbClr val="FF0000"/>
              </a:solidFill>
              <a:effectLst/>
              <a:latin typeface="Times New Roman" panose="02020603050405020304" pitchFamily="18" charset="0"/>
              <a:ea typeface="Times New Roman" panose="02020603050405020304" pitchFamily="18" charset="0"/>
            </a:endParaRP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What was it like using the checklist? Do you feel it helped with the process of both knowing what to observe and organizing your feedback to share with the CLO facilitator?</a:t>
            </a:r>
          </a:p>
          <a:p>
            <a:pPr marL="632136" lvl="1" indent="-171238">
              <a:spcBef>
                <a:spcPts val="0"/>
              </a:spcBef>
              <a:spcAft>
                <a:spcPts val="0"/>
              </a:spcAft>
              <a:buSzPts val="1200"/>
              <a:buFont typeface="Times New Roman" panose="02020603050405020304" pitchFamily="18" charset="0"/>
              <a:buChar char="•"/>
              <a:tabLst>
                <a:tab pos="460898" algn="l"/>
                <a:tab pos="679825" algn="l"/>
              </a:tabLst>
            </a:pPr>
            <a:r>
              <a:rPr lang="en-US" dirty="0" smtClean="0">
                <a:latin typeface="Times New Roman" panose="02020603050405020304" pitchFamily="18" charset="0"/>
                <a:ea typeface="Times New Roman" panose="02020603050405020304" pitchFamily="18" charset="0"/>
              </a:rPr>
              <a:t>Can </a:t>
            </a:r>
            <a:r>
              <a:rPr lang="en-US" dirty="0">
                <a:latin typeface="Times New Roman" panose="02020603050405020304" pitchFamily="18" charset="0"/>
                <a:ea typeface="Times New Roman" panose="02020603050405020304" pitchFamily="18" charset="0"/>
              </a:rPr>
              <a:t>you share some examples of interesting interactions and creative solutions that you observed in the role plays?</a:t>
            </a:r>
          </a:p>
          <a:p>
            <a:pPr marL="230449" indent="-230449">
              <a:buFont typeface="+mj-lt"/>
              <a:buAutoNum type="arabicPeriod"/>
            </a:pPr>
            <a:r>
              <a:rPr lang="en-US" spc="-21" dirty="0"/>
              <a:t>Wrap up the activity by asking participants: Do you think that you might ever use scripted role plays and checklists when building the capacity of your stakeholder? Do you think you might ever use the facilitating agreement process during one of your stakeholder meetings? . </a:t>
            </a:r>
            <a:br>
              <a:rPr lang="en-US" spc="-21" dirty="0"/>
            </a:br>
            <a:r>
              <a:rPr lang="en-US" spc="-21" dirty="0">
                <a:solidFill>
                  <a:srgbClr val="FF0000"/>
                </a:solidFill>
              </a:rPr>
              <a:t>[Allow 3 minutes]</a:t>
            </a:r>
            <a:endParaRPr lang="en-US" dirty="0">
              <a:solidFill>
                <a:srgbClr val="FF0000"/>
              </a:solidFill>
            </a:endParaRPr>
          </a:p>
          <a:p>
            <a:pPr marL="230449" indent="-23044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31</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590502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spc="-21" dirty="0">
                <a:solidFill>
                  <a:prstClr val="black"/>
                </a:solidFill>
              </a:rPr>
              <a:t>Facilitator Instructions </a:t>
            </a:r>
          </a:p>
          <a:p>
            <a:pPr marL="230449" indent="-230449">
              <a:buFont typeface="+mj-lt"/>
              <a:buAutoNum type="arabicPeriod"/>
            </a:pPr>
            <a:r>
              <a:rPr lang="en-US" dirty="0" smtClean="0"/>
              <a:t>Give each participant two green dots and two red dots. </a:t>
            </a:r>
          </a:p>
          <a:p>
            <a:pPr marL="230449" indent="-230449">
              <a:buFont typeface="+mj-lt"/>
              <a:buAutoNum type="arabicPeriod"/>
            </a:pPr>
            <a:r>
              <a:rPr lang="en-US" dirty="0" smtClean="0"/>
              <a:t>Ask </a:t>
            </a:r>
            <a:r>
              <a:rPr lang="en-US" dirty="0"/>
              <a:t>participants to vote on which activities they </a:t>
            </a:r>
            <a:r>
              <a:rPr lang="en-US" dirty="0" smtClean="0"/>
              <a:t>think were most beneficial and least beneficial by </a:t>
            </a:r>
            <a:r>
              <a:rPr lang="en-US" dirty="0"/>
              <a:t>placing a green dot next to the two activities they </a:t>
            </a:r>
            <a:r>
              <a:rPr lang="en-US" dirty="0" smtClean="0"/>
              <a:t>feel will be the most useful/beneficial in their day-to-day work and </a:t>
            </a:r>
            <a:r>
              <a:rPr lang="en-US" dirty="0"/>
              <a:t>a red dot next to the two activities that they </a:t>
            </a:r>
            <a:r>
              <a:rPr lang="en-US" dirty="0" smtClean="0"/>
              <a:t>found to be the least beneficial.</a:t>
            </a:r>
            <a:endParaRPr lang="en-US" dirty="0"/>
          </a:p>
          <a:p>
            <a:endParaRPr lang="en-US" dirty="0"/>
          </a:p>
        </p:txBody>
      </p:sp>
      <p:sp>
        <p:nvSpPr>
          <p:cNvPr id="4" name="Slide Number Placeholder 3"/>
          <p:cNvSpPr>
            <a:spLocks noGrp="1"/>
          </p:cNvSpPr>
          <p:nvPr>
            <p:ph type="sldNum" sz="quarter" idx="10"/>
          </p:nvPr>
        </p:nvSpPr>
        <p:spPr/>
        <p:txBody>
          <a:bodyPr/>
          <a:lstStyle/>
          <a:p>
            <a:fld id="{7B2608E7-BA09-4519-8301-77B4DF5F6499}" type="slidenum">
              <a:rPr lang="en-US" altLang="en-US" smtClean="0"/>
              <a:pPr/>
              <a:t>32</a:t>
            </a:fld>
            <a:endParaRPr lang="en-US" altLang="en-US"/>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93999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Speaker Notes:</a:t>
            </a:r>
          </a:p>
          <a:p>
            <a:r>
              <a:rPr lang="en-US" dirty="0" smtClean="0"/>
              <a:t>Thank</a:t>
            </a:r>
            <a:r>
              <a:rPr lang="en-US" baseline="0" dirty="0" smtClean="0"/>
              <a:t> you</a:t>
            </a:r>
            <a:r>
              <a:rPr lang="en-US" dirty="0" smtClean="0"/>
              <a:t> for attending</a:t>
            </a:r>
            <a:r>
              <a:rPr lang="en-US" baseline="0" dirty="0" smtClean="0"/>
              <a:t> and sharing your ideas. We enjoyed it and appreciate your feedback.</a:t>
            </a:r>
          </a:p>
          <a:p>
            <a:r>
              <a:rPr lang="en-US" baseline="0" dirty="0" smtClean="0"/>
              <a:t>[Optional: Include contact information if desired.] </a:t>
            </a:r>
            <a:endParaRPr lang="en-US" dirty="0" smtClean="0"/>
          </a:p>
          <a:p>
            <a:endParaRPr lang="en-US" dirty="0"/>
          </a:p>
        </p:txBody>
      </p:sp>
      <p:sp>
        <p:nvSpPr>
          <p:cNvPr id="4" name="Slide Number Placeholder 3"/>
          <p:cNvSpPr>
            <a:spLocks noGrp="1"/>
          </p:cNvSpPr>
          <p:nvPr>
            <p:ph type="sldNum" sz="quarter" idx="10"/>
          </p:nvPr>
        </p:nvSpPr>
        <p:spPr/>
        <p:txBody>
          <a:bodyPr/>
          <a:lstStyle/>
          <a:p>
            <a:fld id="{E3F42612-E721-4890-A591-CF56EE00DC62}" type="slidenum">
              <a:rPr lang="en-US" smtClean="0"/>
              <a:t>33</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10600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79463" y="628650"/>
            <a:ext cx="4143375" cy="310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708349" y="3912659"/>
            <a:ext cx="5932437" cy="4211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altLang="en-US" b="1" dirty="0" smtClean="0"/>
              <a:t>Speaker Notes</a:t>
            </a:r>
          </a:p>
          <a:p>
            <a:pPr eaLnBrk="1" hangingPunct="1">
              <a:spcBef>
                <a:spcPct val="0"/>
              </a:spcBef>
            </a:pPr>
            <a:r>
              <a:rPr lang="en-US" altLang="en-US" dirty="0" smtClean="0"/>
              <a:t>Identifying and engaging stakeholders in the research process is critically important, but in practice it is rarely approached in a systematic and thoughtful way. For that reason in 2012, FHI 360 and AVAC created the </a:t>
            </a:r>
            <a:r>
              <a:rPr lang="en-US" altLang="en-US" i="1" dirty="0" smtClean="0"/>
              <a:t>Stakeholder Engagement Toolkit for HIV Prevention Trials* </a:t>
            </a:r>
            <a:r>
              <a:rPr lang="en-US" altLang="en-US" dirty="0" smtClean="0"/>
              <a:t>to capture a set of best practices and tools to help research teams facilitate the initial and ongoing process of engaging stakeholders. </a:t>
            </a:r>
          </a:p>
          <a:p>
            <a:pPr eaLnBrk="1" hangingPunct="1">
              <a:spcBef>
                <a:spcPts val="615"/>
              </a:spcBef>
            </a:pPr>
            <a:r>
              <a:rPr lang="en-US" altLang="en-US" dirty="0" smtClean="0"/>
              <a:t>In 2014, based on user demand printed copies of the Toolkit were made available</a:t>
            </a:r>
            <a:r>
              <a:rPr lang="en-US" dirty="0" smtClean="0"/>
              <a:t>. </a:t>
            </a:r>
            <a:r>
              <a:rPr lang="en-US" altLang="en-US" dirty="0"/>
              <a:t>The Toolkit developers </a:t>
            </a:r>
            <a:r>
              <a:rPr lang="en-US" altLang="en-US" dirty="0" smtClean="0"/>
              <a:t>also </a:t>
            </a:r>
            <a:r>
              <a:rPr lang="en-US" dirty="0" smtClean="0"/>
              <a:t>designed additional resources based </a:t>
            </a:r>
            <a:r>
              <a:rPr lang="en-US" dirty="0"/>
              <a:t>on feedback from community liaison officers, community educators and others working in community outreach in research </a:t>
            </a:r>
            <a:r>
              <a:rPr lang="en-US" dirty="0" smtClean="0"/>
              <a:t>settings. </a:t>
            </a:r>
            <a:r>
              <a:rPr lang="en-US" altLang="en-US" dirty="0" smtClean="0"/>
              <a:t>The feedback resulted in the development of the </a:t>
            </a:r>
            <a:r>
              <a:rPr lang="en-US" altLang="en-US" i="1" dirty="0" smtClean="0"/>
              <a:t>Toolkit Quick Guide </a:t>
            </a:r>
            <a:r>
              <a:rPr lang="en-US" altLang="en-US" dirty="0" smtClean="0"/>
              <a:t>and other E-resources to improve the usability of the Toolkit’s components. These resources are available on CD and on the FHI 360 web site—we will take a look at them shortly.    </a:t>
            </a:r>
          </a:p>
          <a:p>
            <a:pPr eaLnBrk="1" hangingPunct="1">
              <a:spcBef>
                <a:spcPts val="615"/>
              </a:spcBef>
            </a:pPr>
            <a:endParaRPr lang="en-US" altLang="en-US" b="1" dirty="0" smtClean="0"/>
          </a:p>
          <a:p>
            <a:pPr eaLnBrk="1" hangingPunct="1">
              <a:spcBef>
                <a:spcPts val="615"/>
              </a:spcBef>
            </a:pPr>
            <a:r>
              <a:rPr lang="en-US" altLang="en-US" b="1" dirty="0" smtClean="0"/>
              <a:t>Facilitator Instructions</a:t>
            </a:r>
          </a:p>
          <a:p>
            <a:pPr eaLnBrk="1" hangingPunct="1">
              <a:spcBef>
                <a:spcPts val="600"/>
              </a:spcBef>
            </a:pPr>
            <a:r>
              <a:rPr lang="en-US" altLang="en-US" dirty="0" smtClean="0"/>
              <a:t>Ask </a:t>
            </a:r>
            <a:r>
              <a:rPr lang="en-US" altLang="en-US" dirty="0"/>
              <a:t>participants to </a:t>
            </a:r>
            <a:r>
              <a:rPr lang="en-US" altLang="en-US" dirty="0" smtClean="0"/>
              <a:t>raise their hands if they have used the Toolkit.</a:t>
            </a:r>
          </a:p>
          <a:p>
            <a:pPr eaLnBrk="1" hangingPunct="1">
              <a:spcBef>
                <a:spcPts val="615"/>
              </a:spcBef>
            </a:pPr>
            <a:r>
              <a:rPr lang="en-US" altLang="en-US" dirty="0" smtClean="0"/>
              <a:t>Encourage participants who have used the Toolkit to share their </a:t>
            </a:r>
            <a:r>
              <a:rPr lang="en-US" altLang="en-US" dirty="0"/>
              <a:t>experiences with </a:t>
            </a:r>
            <a:r>
              <a:rPr lang="en-US" altLang="en-US" dirty="0" smtClean="0"/>
              <a:t>using the guidance and tools from the </a:t>
            </a:r>
            <a:r>
              <a:rPr lang="en-US" altLang="en-US" i="1" dirty="0" smtClean="0"/>
              <a:t>Toolkit</a:t>
            </a:r>
            <a:r>
              <a:rPr lang="en-US" altLang="en-US" dirty="0" smtClean="0"/>
              <a:t> </a:t>
            </a:r>
            <a:r>
              <a:rPr lang="en-US" altLang="en-US" dirty="0"/>
              <a:t>during the </a:t>
            </a:r>
            <a:r>
              <a:rPr lang="en-US" altLang="en-US" dirty="0" smtClean="0"/>
              <a:t>session.</a:t>
            </a:r>
          </a:p>
          <a:p>
            <a:pPr eaLnBrk="1" hangingPunct="1">
              <a:spcBef>
                <a:spcPts val="615"/>
              </a:spcBef>
            </a:pPr>
            <a:endParaRPr lang="en-US" altLang="en-US" b="1" dirty="0">
              <a:solidFill>
                <a:srgbClr val="FF0000"/>
              </a:solidFill>
            </a:endParaRPr>
          </a:p>
          <a:p>
            <a:pPr eaLnBrk="1" hangingPunct="1">
              <a:spcBef>
                <a:spcPts val="615"/>
              </a:spcBef>
            </a:pPr>
            <a:r>
              <a:rPr lang="en-US" altLang="en-US" sz="1000" i="1" dirty="0" smtClean="0"/>
              <a:t>* The Toolkit was developed with support </a:t>
            </a:r>
            <a:r>
              <a:rPr lang="en-US" altLang="en-US" sz="1000" i="1" dirty="0"/>
              <a:t>from USAID through the Preventive Technologies </a:t>
            </a:r>
            <a:r>
              <a:rPr lang="en-US" altLang="en-US" sz="1000" i="1" dirty="0" smtClean="0"/>
              <a:t>Agreement.</a:t>
            </a:r>
          </a:p>
          <a:p>
            <a:endParaRPr lang="en-US" altLang="en-US" b="1"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8960" indent="-288061">
              <a:defRPr>
                <a:solidFill>
                  <a:schemeClr val="tx1"/>
                </a:solidFill>
                <a:latin typeface="Arial" charset="0"/>
              </a:defRPr>
            </a:lvl2pPr>
            <a:lvl3pPr marL="1152246" indent="-230449">
              <a:defRPr>
                <a:solidFill>
                  <a:schemeClr val="tx1"/>
                </a:solidFill>
                <a:latin typeface="Arial" charset="0"/>
              </a:defRPr>
            </a:lvl3pPr>
            <a:lvl4pPr marL="1613145" indent="-230449">
              <a:defRPr>
                <a:solidFill>
                  <a:schemeClr val="tx1"/>
                </a:solidFill>
                <a:latin typeface="Arial" charset="0"/>
              </a:defRPr>
            </a:lvl4pPr>
            <a:lvl5pPr marL="2074044" indent="-230449">
              <a:defRPr>
                <a:solidFill>
                  <a:schemeClr val="tx1"/>
                </a:solidFill>
                <a:latin typeface="Arial" charset="0"/>
              </a:defRPr>
            </a:lvl5pPr>
            <a:lvl6pPr marL="2534942" indent="-230449" defTabSz="460898" eaLnBrk="0" fontAlgn="base" hangingPunct="0">
              <a:spcBef>
                <a:spcPct val="0"/>
              </a:spcBef>
              <a:spcAft>
                <a:spcPct val="0"/>
              </a:spcAft>
              <a:defRPr>
                <a:solidFill>
                  <a:schemeClr val="tx1"/>
                </a:solidFill>
                <a:latin typeface="Arial" charset="0"/>
              </a:defRPr>
            </a:lvl6pPr>
            <a:lvl7pPr marL="2995840" indent="-230449" defTabSz="460898" eaLnBrk="0" fontAlgn="base" hangingPunct="0">
              <a:spcBef>
                <a:spcPct val="0"/>
              </a:spcBef>
              <a:spcAft>
                <a:spcPct val="0"/>
              </a:spcAft>
              <a:defRPr>
                <a:solidFill>
                  <a:schemeClr val="tx1"/>
                </a:solidFill>
                <a:latin typeface="Arial" charset="0"/>
              </a:defRPr>
            </a:lvl7pPr>
            <a:lvl8pPr marL="3456739" indent="-230449" defTabSz="460898" eaLnBrk="0" fontAlgn="base" hangingPunct="0">
              <a:spcBef>
                <a:spcPct val="0"/>
              </a:spcBef>
              <a:spcAft>
                <a:spcPct val="0"/>
              </a:spcAft>
              <a:defRPr>
                <a:solidFill>
                  <a:schemeClr val="tx1"/>
                </a:solidFill>
                <a:latin typeface="Arial" charset="0"/>
              </a:defRPr>
            </a:lvl8pPr>
            <a:lvl9pPr marL="3917637" indent="-230449" defTabSz="460898" eaLnBrk="0" fontAlgn="base" hangingPunct="0">
              <a:spcBef>
                <a:spcPct val="0"/>
              </a:spcBef>
              <a:spcAft>
                <a:spcPct val="0"/>
              </a:spcAft>
              <a:defRPr>
                <a:solidFill>
                  <a:schemeClr val="tx1"/>
                </a:solidFill>
                <a:latin typeface="Arial" charset="0"/>
              </a:defRPr>
            </a:lvl9pPr>
          </a:lstStyle>
          <a:p>
            <a:fld id="{9600427E-90DA-4466-A002-5545D4808779}" type="slidenum">
              <a:rPr lang="en-US" altLang="en-US"/>
              <a:pPr/>
              <a:t>4</a:t>
            </a:fld>
            <a:endParaRPr lang="en-US" alt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698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Speaker Notes</a:t>
            </a:r>
          </a:p>
          <a:p>
            <a:pPr marL="0" marR="0" indent="0" algn="l" defTabSz="914400" rtl="0" eaLnBrk="0" fontAlgn="base" latinLnBrk="0" hangingPunct="0">
              <a:lnSpc>
                <a:spcPct val="100000"/>
              </a:lnSpc>
              <a:spcBef>
                <a:spcPts val="600"/>
              </a:spcBef>
              <a:spcAft>
                <a:spcPct val="0"/>
              </a:spcAft>
              <a:buClrTx/>
              <a:buSzTx/>
              <a:buFontTx/>
              <a:buNone/>
              <a:tabLst/>
              <a:defRPr/>
            </a:pPr>
            <a:r>
              <a:rPr lang="en-US" altLang="en-US" dirty="0" smtClean="0">
                <a:solidFill>
                  <a:srgbClr val="000000"/>
                </a:solidFill>
              </a:rPr>
              <a:t>Stakeholder engagement can be easily integrated into your research project—you simply need a system to help you prepare and to organize your work. The Toolkit provides you with this system. Specifically, the </a:t>
            </a:r>
            <a:r>
              <a:rPr lang="en-US" altLang="en-US" sz="1050" dirty="0" smtClean="0">
                <a:solidFill>
                  <a:srgbClr val="000000"/>
                </a:solidFill>
              </a:rPr>
              <a:t>T</a:t>
            </a:r>
            <a:r>
              <a:rPr lang="en-US" altLang="en-US" dirty="0" smtClean="0">
                <a:solidFill>
                  <a:srgbClr val="000000"/>
                </a:solidFill>
              </a:rPr>
              <a:t>oolkit provides step-by-step guidance and practical tools that make it easier for research teams to compare methods and identify best practices that work across settings. It also provides guidance on how to document your methods and accomplishments—adding to the field’s expanding toolbox for stakeholder engagement. </a:t>
            </a:r>
          </a:p>
          <a:p>
            <a:endParaRPr lang="en-US" dirty="0"/>
          </a:p>
        </p:txBody>
      </p:sp>
      <p:sp>
        <p:nvSpPr>
          <p:cNvPr id="4" name="Slide Number Placeholder 3"/>
          <p:cNvSpPr>
            <a:spLocks noGrp="1"/>
          </p:cNvSpPr>
          <p:nvPr>
            <p:ph type="sldNum" sz="quarter" idx="10"/>
          </p:nvPr>
        </p:nvSpPr>
        <p:spPr/>
        <p:txBody>
          <a:bodyPr/>
          <a:lstStyle/>
          <a:p>
            <a:fld id="{E3F42612-E721-4890-A591-CF56EE00DC62}" type="slidenum">
              <a:rPr lang="en-US" smtClean="0"/>
              <a:t>5</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265664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spcAft>
                <a:spcPts val="600"/>
              </a:spcAft>
            </a:pPr>
            <a:r>
              <a:rPr lang="en-US" altLang="en-US" b="1" dirty="0"/>
              <a:t>Speaker Notes</a:t>
            </a:r>
          </a:p>
          <a:p>
            <a:pPr eaLnBrk="1" hangingPunct="1">
              <a:lnSpc>
                <a:spcPct val="90000"/>
              </a:lnSpc>
              <a:spcBef>
                <a:spcPct val="0"/>
              </a:spcBef>
            </a:pPr>
            <a:r>
              <a:rPr lang="en-US" altLang="en-US" dirty="0" smtClean="0"/>
              <a:t>Before proceeding, let us first clarify ‘</a:t>
            </a:r>
            <a:r>
              <a:rPr lang="en-US" altLang="en-US" i="1" dirty="0" smtClean="0"/>
              <a:t>Who is a stakeholder’</a:t>
            </a:r>
            <a:r>
              <a:rPr lang="en-US" altLang="en-US" dirty="0" smtClean="0"/>
              <a:t>? </a:t>
            </a:r>
          </a:p>
          <a:p>
            <a:pPr eaLnBrk="1" hangingPunct="1">
              <a:lnSpc>
                <a:spcPct val="90000"/>
              </a:lnSpc>
              <a:spcBef>
                <a:spcPct val="0"/>
              </a:spcBef>
            </a:pPr>
            <a:r>
              <a:rPr lang="en-US" altLang="en-US" dirty="0" smtClean="0">
                <a:solidFill>
                  <a:srgbClr val="000000"/>
                </a:solidFill>
              </a:rPr>
              <a:t> </a:t>
            </a:r>
          </a:p>
          <a:p>
            <a:pPr eaLnBrk="1" hangingPunct="1">
              <a:lnSpc>
                <a:spcPct val="90000"/>
              </a:lnSpc>
              <a:spcBef>
                <a:spcPct val="0"/>
              </a:spcBef>
            </a:pPr>
            <a:r>
              <a:rPr lang="en-US" altLang="en-US" dirty="0" smtClean="0">
                <a:solidFill>
                  <a:srgbClr val="000000"/>
                </a:solidFill>
              </a:rPr>
              <a:t>As defined by the Toolkit (</a:t>
            </a:r>
            <a:r>
              <a:rPr lang="en-US" altLang="en-US" b="1" dirty="0" smtClean="0">
                <a:solidFill>
                  <a:srgbClr val="FF0000"/>
                </a:solidFill>
              </a:rPr>
              <a:t>see page ix</a:t>
            </a:r>
            <a:r>
              <a:rPr lang="en-US" altLang="en-US" dirty="0" smtClean="0">
                <a:solidFill>
                  <a:srgbClr val="000000"/>
                </a:solidFill>
              </a:rPr>
              <a:t>), a stakeholder is someone at the local, national or international level who can affect or be affected by the research—potentially a large group of people who are deeply interested in the results of your trial. </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Five broad groups of stakeholders </a:t>
            </a:r>
            <a:r>
              <a:rPr lang="en-US" altLang="en-US" dirty="0" smtClean="0"/>
              <a:t>are </a:t>
            </a:r>
            <a:r>
              <a:rPr lang="en-US" altLang="en-US" dirty="0" smtClean="0">
                <a:solidFill>
                  <a:srgbClr val="000000"/>
                </a:solidFill>
              </a:rPr>
              <a:t>mentioned in the Toolkit. However, a person may be a member of more than one </a:t>
            </a:r>
            <a:r>
              <a:rPr lang="en-US" altLang="en-US" dirty="0" smtClean="0"/>
              <a:t>stakeholder group and “local community members” comprises a broad cross</a:t>
            </a:r>
            <a:r>
              <a:rPr lang="en-US" altLang="en-US" baseline="0" dirty="0" smtClean="0"/>
              <a:t> </a:t>
            </a:r>
            <a:r>
              <a:rPr lang="en-US" altLang="en-US" dirty="0" smtClean="0"/>
              <a:t>section of people including representatives</a:t>
            </a:r>
            <a:r>
              <a:rPr lang="en-US" altLang="en-US" baseline="0" dirty="0" smtClean="0"/>
              <a:t> of the </a:t>
            </a:r>
            <a:r>
              <a:rPr lang="en-US" altLang="en-US" dirty="0" smtClean="0"/>
              <a:t>media</a:t>
            </a:r>
            <a:r>
              <a:rPr lang="en-US" altLang="en-US" baseline="0" dirty="0" smtClean="0"/>
              <a:t> and </a:t>
            </a:r>
            <a:r>
              <a:rPr lang="en-US" altLang="en-US" dirty="0" smtClean="0"/>
              <a:t>religious leaders.    </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It is important to note that stakeholder engagement is not the same thing as community engagement in the trial. Stakeholder engagement includes, but is not limited to, community engagement. It involves groups such as health care providers and funders, that are typically not part of community engagement activities.</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The Toolkit will help you identify which stakeholders you should try to reach, and how to engage with them.</a:t>
            </a:r>
          </a:p>
          <a:p>
            <a:endParaRPr lang="en-US" dirty="0"/>
          </a:p>
        </p:txBody>
      </p:sp>
      <p:sp>
        <p:nvSpPr>
          <p:cNvPr id="4" name="Slide Number Placeholder 3"/>
          <p:cNvSpPr>
            <a:spLocks noGrp="1"/>
          </p:cNvSpPr>
          <p:nvPr>
            <p:ph type="sldNum" sz="quarter" idx="10"/>
          </p:nvPr>
        </p:nvSpPr>
        <p:spPr/>
        <p:txBody>
          <a:bodyPr/>
          <a:lstStyle/>
          <a:p>
            <a:fld id="{E3F42612-E721-4890-A591-CF56EE00DC62}" type="slidenum">
              <a:rPr lang="en-US" smtClean="0"/>
              <a:t>6</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94573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9" y="3825743"/>
            <a:ext cx="5660378" cy="5466283"/>
          </a:xfrm>
        </p:spPr>
        <p:txBody>
          <a:bodyPr/>
          <a:lstStyle/>
          <a:p>
            <a:pPr lvl="0" eaLnBrk="1" hangingPunct="1">
              <a:lnSpc>
                <a:spcPct val="90000"/>
              </a:lnSpc>
              <a:spcBef>
                <a:spcPct val="0"/>
              </a:spcBef>
              <a:spcAft>
                <a:spcPts val="0"/>
              </a:spcAft>
            </a:pPr>
            <a:r>
              <a:rPr lang="en-US" altLang="en-US" b="1" dirty="0">
                <a:solidFill>
                  <a:prstClr val="black"/>
                </a:solidFill>
              </a:rPr>
              <a:t>Speaker Notes</a:t>
            </a:r>
          </a:p>
          <a:p>
            <a:pPr>
              <a:spcBef>
                <a:spcPts val="0"/>
              </a:spcBef>
            </a:pPr>
            <a:r>
              <a:rPr lang="en-US" dirty="0"/>
              <a:t>The Toolkit accomplishes this by providing a systematic approach to help research teams plan for stakeholder engagement through every stage of the research process—from developing an initial plan and budget before the research begins to developing the capacity of, and sustaining relationships with, a broad range of stakeholders. </a:t>
            </a:r>
          </a:p>
          <a:p>
            <a:pPr>
              <a:spcBef>
                <a:spcPts val="300"/>
              </a:spcBef>
            </a:pPr>
            <a:r>
              <a:rPr lang="en-US" dirty="0"/>
              <a:t>As you can see from the diagram (see page xiii), stakeholder engagement is a continuous process. The Toolkit outlines the stakeholder engagement process in a series of seven steps—which are roughly sequential but with much back-and-forth as situations evolve over </a:t>
            </a:r>
            <a:r>
              <a:rPr lang="en-US" dirty="0" smtClean="0"/>
              <a:t>time</a:t>
            </a:r>
            <a:r>
              <a:rPr lang="en-US" b="1" dirty="0" smtClean="0">
                <a:solidFill>
                  <a:schemeClr val="accent6">
                    <a:lumMod val="75000"/>
                  </a:schemeClr>
                </a:solidFill>
              </a:rPr>
              <a:t>.</a:t>
            </a:r>
            <a:r>
              <a:rPr lang="en-US" dirty="0" smtClean="0"/>
              <a:t> </a:t>
            </a:r>
            <a:br>
              <a:rPr lang="en-US" dirty="0" smtClean="0"/>
            </a:br>
            <a:r>
              <a:rPr lang="en-US" b="1" i="1" dirty="0" smtClean="0">
                <a:solidFill>
                  <a:srgbClr val="FF0000"/>
                </a:solidFill>
                <a:latin typeface="Times New Roman" panose="02020603050405020304" pitchFamily="18" charset="0"/>
                <a:ea typeface="Times New Roman" panose="02020603050405020304" pitchFamily="18" charset="0"/>
              </a:rPr>
              <a:t>[</a:t>
            </a:r>
            <a:r>
              <a:rPr lang="en-US" b="1" i="1" dirty="0">
                <a:solidFill>
                  <a:srgbClr val="FF0000"/>
                </a:solidFill>
                <a:latin typeface="Times New Roman" panose="02020603050405020304" pitchFamily="18" charset="0"/>
                <a:ea typeface="Times New Roman" panose="02020603050405020304" pitchFamily="18" charset="0"/>
              </a:rPr>
              <a:t>Click mouse to </a:t>
            </a:r>
            <a:r>
              <a:rPr lang="en-US" b="1" i="1" dirty="0" smtClean="0">
                <a:solidFill>
                  <a:srgbClr val="FF0000"/>
                </a:solidFill>
                <a:latin typeface="Times New Roman" panose="02020603050405020304" pitchFamily="18" charset="0"/>
                <a:ea typeface="Times New Roman" panose="02020603050405020304" pitchFamily="18" charset="0"/>
              </a:rPr>
              <a:t>advance through the descriptions of each step.]</a:t>
            </a:r>
            <a:endParaRPr lang="en-US" sz="1000" b="1" dirty="0">
              <a:solidFill>
                <a:srgbClr val="FF0000"/>
              </a:solidFill>
              <a:latin typeface="Times New Roman" panose="02020603050405020304" pitchFamily="18" charset="0"/>
              <a:ea typeface="Times New Roman" panose="02020603050405020304" pitchFamily="18" charset="0"/>
            </a:endParaRPr>
          </a:p>
          <a:p>
            <a:pPr>
              <a:spcBef>
                <a:spcPts val="300"/>
              </a:spcBef>
            </a:pPr>
            <a:r>
              <a:rPr lang="en-US" sz="1000" dirty="0"/>
              <a:t>Step One: Plan and budget for stakeholder engagement—it’s a tricky first step since it’s difficult to predict what challenges might arise during a study but financial resources must be set aside for potential stakeholder engagement activities and to mitigate complications that may develop during the study.</a:t>
            </a:r>
          </a:p>
          <a:p>
            <a:pPr>
              <a:spcBef>
                <a:spcPts val="300"/>
              </a:spcBef>
            </a:pPr>
            <a:r>
              <a:rPr lang="en-US" sz="1000" dirty="0"/>
              <a:t>Step Two: Secure commitments to guiding principles of stakeholder engagement from the research team—it’s important to have an understanding of the team’s commitment and address any deficiencies in the team’s capacity for stakeholder engagement. </a:t>
            </a:r>
          </a:p>
          <a:p>
            <a:pPr>
              <a:spcBef>
                <a:spcPts val="300"/>
              </a:spcBef>
            </a:pPr>
            <a:r>
              <a:rPr lang="en-US" sz="1000" dirty="0"/>
              <a:t>Step Three: Design a monitoring and evaluation system for stakeholder engagement—it’s important to determine whether your stakeholder engagement efforts are effective and reflective of the time and resources involved.</a:t>
            </a:r>
          </a:p>
          <a:p>
            <a:pPr>
              <a:spcBef>
                <a:spcPts val="300"/>
              </a:spcBef>
            </a:pPr>
            <a:r>
              <a:rPr lang="en-US" sz="1000" dirty="0"/>
              <a:t>Step Four: Describe key features of the research context—it’s critical to understand the relationships between stakeholder groups and the context within which your trial is taking place so that you can prepare accordingly. </a:t>
            </a:r>
          </a:p>
          <a:p>
            <a:pPr>
              <a:spcBef>
                <a:spcPts val="300"/>
              </a:spcBef>
            </a:pPr>
            <a:r>
              <a:rPr lang="en-US" sz="1000" dirty="0"/>
              <a:t>Step Five: Identify and describe stakeholders—it’s important to take the time to identify the individuals and organizations that have a stake in your project, compile relevant information about them, and organize the information in a way that makes sense. </a:t>
            </a:r>
          </a:p>
          <a:p>
            <a:pPr>
              <a:spcBef>
                <a:spcPts val="300"/>
              </a:spcBef>
            </a:pPr>
            <a:r>
              <a:rPr lang="en-US" sz="1000" dirty="0"/>
              <a:t>Step Six: Engage stakeholders and sustain relationships—this is where all of the preparation pays off and allows you to ensure that </a:t>
            </a:r>
            <a:r>
              <a:rPr lang="en-US" sz="1000" dirty="0" smtClean="0"/>
              <a:t>accurate </a:t>
            </a:r>
            <a:r>
              <a:rPr lang="en-US" sz="1000" dirty="0"/>
              <a:t>information about your trial is reaching your identified stakeholders and the broader community so that you can effectively combat any misperceptions and/or rumors that may exist and address issues of trust and transparency. </a:t>
            </a:r>
          </a:p>
          <a:p>
            <a:pPr>
              <a:spcBef>
                <a:spcPts val="300"/>
              </a:spcBef>
            </a:pPr>
            <a:r>
              <a:rPr lang="en-US" sz="1000" dirty="0"/>
              <a:t>Step Seven: Develop stakeholder capacity—including the study community, your trial participants, and your own research team to ensure that everyone has the knowledge and skills to appropriately and effectively engage with the research and each </a:t>
            </a:r>
            <a:r>
              <a:rPr lang="en-US" sz="1000" dirty="0" smtClean="0"/>
              <a:t>other</a:t>
            </a:r>
            <a:r>
              <a:rPr lang="en-US" sz="1000" b="1" dirty="0" smtClean="0"/>
              <a:t>. </a:t>
            </a:r>
            <a:endParaRPr lang="en-US" altLang="en-US" b="1" dirty="0" smtClean="0"/>
          </a:p>
        </p:txBody>
      </p:sp>
      <p:sp>
        <p:nvSpPr>
          <p:cNvPr id="4" name="Slide Number Placeholder 3"/>
          <p:cNvSpPr>
            <a:spLocks noGrp="1"/>
          </p:cNvSpPr>
          <p:nvPr>
            <p:ph type="sldNum" sz="quarter" idx="10"/>
          </p:nvPr>
        </p:nvSpPr>
        <p:spPr/>
        <p:txBody>
          <a:bodyPr/>
          <a:lstStyle/>
          <a:p>
            <a:fld id="{E3F42612-E721-4890-A591-CF56EE00DC62}" type="slidenum">
              <a:rPr lang="en-US" smtClean="0"/>
              <a:t>7</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6470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lnSpc>
                <a:spcPct val="90000"/>
              </a:lnSpc>
              <a:spcBef>
                <a:spcPct val="0"/>
              </a:spcBef>
              <a:spcAft>
                <a:spcPts val="600"/>
              </a:spcAft>
            </a:pPr>
            <a:r>
              <a:rPr lang="en-US" altLang="en-US" b="1" dirty="0">
                <a:solidFill>
                  <a:prstClr val="black"/>
                </a:solidFill>
              </a:rPr>
              <a:t>Speaker Notes</a:t>
            </a:r>
          </a:p>
          <a:p>
            <a:pPr eaLnBrk="1" hangingPunct="1">
              <a:lnSpc>
                <a:spcPct val="80000"/>
              </a:lnSpc>
              <a:spcBef>
                <a:spcPct val="0"/>
              </a:spcBef>
            </a:pPr>
            <a:r>
              <a:rPr lang="en-US" altLang="en-US" dirty="0" smtClean="0">
                <a:solidFill>
                  <a:srgbClr val="000000"/>
                </a:solidFill>
              </a:rPr>
              <a:t>The </a:t>
            </a:r>
            <a:r>
              <a:rPr lang="en-US" altLang="en-US" sz="1100" dirty="0" smtClean="0">
                <a:solidFill>
                  <a:srgbClr val="000000"/>
                </a:solidFill>
              </a:rPr>
              <a:t>T</a:t>
            </a:r>
            <a:r>
              <a:rPr lang="en-US" altLang="en-US" dirty="0" smtClean="0">
                <a:solidFill>
                  <a:srgbClr val="000000"/>
                </a:solidFill>
              </a:rPr>
              <a:t>oolkit can be adapted depending on your specific setting and situation. For instance:</a:t>
            </a:r>
          </a:p>
          <a:p>
            <a:pPr lvl="1" eaLnBrk="1" hangingPunct="1">
              <a:lnSpc>
                <a:spcPct val="80000"/>
              </a:lnSpc>
              <a:spcBef>
                <a:spcPts val="600"/>
              </a:spcBef>
              <a:buFont typeface="Calibri" charset="0"/>
              <a:buAutoNum type="arabicPeriod"/>
            </a:pPr>
            <a:r>
              <a:rPr lang="en-US" altLang="en-US" dirty="0" smtClean="0">
                <a:solidFill>
                  <a:srgbClr val="000000"/>
                </a:solidFill>
              </a:rPr>
              <a:t> Research teams that are planning to implement their first HIV-related clinical trial at a single site may wish to use the </a:t>
            </a:r>
            <a:r>
              <a:rPr lang="en-US" altLang="en-US" sz="1100" dirty="0" smtClean="0">
                <a:solidFill>
                  <a:srgbClr val="000000"/>
                </a:solidFill>
              </a:rPr>
              <a:t>T</a:t>
            </a:r>
            <a:r>
              <a:rPr lang="en-US" altLang="en-US" dirty="0" smtClean="0">
                <a:solidFill>
                  <a:srgbClr val="000000"/>
                </a:solidFill>
              </a:rPr>
              <a:t>oolkit in a simple, stepwise fashion.</a:t>
            </a:r>
          </a:p>
          <a:p>
            <a:pPr lvl="1" eaLnBrk="1" hangingPunct="1">
              <a:lnSpc>
                <a:spcPct val="80000"/>
              </a:lnSpc>
              <a:spcBef>
                <a:spcPts val="600"/>
              </a:spcBef>
              <a:buFont typeface="Calibri" charset="0"/>
              <a:buAutoNum type="arabicPeriod"/>
            </a:pPr>
            <a:r>
              <a:rPr lang="en-US" altLang="en-US" dirty="0" smtClean="0">
                <a:solidFill>
                  <a:srgbClr val="000000"/>
                </a:solidFill>
              </a:rPr>
              <a:t> </a:t>
            </a:r>
            <a:r>
              <a:rPr lang="en-US" altLang="en-US" dirty="0" smtClean="0"/>
              <a:t>A research team that already has some experience with implementing an HIV-related clinical trial, and is planning a new trial, or has an ongoing trial, can use the Toolkit as a step-by-step reference during various stages of their new or ongoing trial. For instance, during an ongoing trial, appropriate resources from the Toolkit could be selected and used to evaluate the current status of stakeholder engagement and the team’s actions adjusted as necessary.</a:t>
            </a:r>
            <a:endParaRPr lang="en-US" altLang="en-US" dirty="0" smtClean="0">
              <a:solidFill>
                <a:srgbClr val="000000"/>
              </a:solidFill>
            </a:endParaRPr>
          </a:p>
          <a:p>
            <a:pPr lvl="1" eaLnBrk="1" hangingPunct="1">
              <a:lnSpc>
                <a:spcPct val="80000"/>
              </a:lnSpc>
              <a:spcBef>
                <a:spcPts val="600"/>
              </a:spcBef>
              <a:buFont typeface="Calibri" charset="0"/>
              <a:buAutoNum type="arabicPeriod"/>
            </a:pPr>
            <a:r>
              <a:rPr lang="en-US" altLang="en-US" dirty="0" smtClean="0">
                <a:solidFill>
                  <a:srgbClr val="000000"/>
                </a:solidFill>
              </a:rPr>
              <a:t> A research team that is collaborating with teams at other sites may wish to implement a common protocol for stakeholder engagement. In such instances, the </a:t>
            </a:r>
            <a:r>
              <a:rPr lang="en-US" altLang="en-US" sz="1100" dirty="0" smtClean="0">
                <a:solidFill>
                  <a:srgbClr val="000000"/>
                </a:solidFill>
              </a:rPr>
              <a:t>T</a:t>
            </a:r>
            <a:r>
              <a:rPr lang="en-US" altLang="en-US" dirty="0" smtClean="0">
                <a:solidFill>
                  <a:srgbClr val="000000"/>
                </a:solidFill>
              </a:rPr>
              <a:t>oolkit could serve as a template for trial-wide guidance.</a:t>
            </a:r>
          </a:p>
          <a:p>
            <a:pPr lvl="1" eaLnBrk="1" hangingPunct="1">
              <a:lnSpc>
                <a:spcPct val="80000"/>
              </a:lnSpc>
              <a:spcBef>
                <a:spcPts val="600"/>
              </a:spcBef>
              <a:buFont typeface="Calibri" charset="0"/>
              <a:buAutoNum type="arabicPeriod"/>
            </a:pPr>
            <a:r>
              <a:rPr lang="en-US" altLang="en-US" dirty="0" smtClean="0">
                <a:solidFill>
                  <a:srgbClr val="000000"/>
                </a:solidFill>
              </a:rPr>
              <a:t> And lastly, the </a:t>
            </a:r>
            <a:r>
              <a:rPr lang="en-US" altLang="en-US" sz="1100" dirty="0" smtClean="0">
                <a:solidFill>
                  <a:srgbClr val="000000"/>
                </a:solidFill>
              </a:rPr>
              <a:t>T</a:t>
            </a:r>
            <a:r>
              <a:rPr lang="en-US" altLang="en-US" dirty="0" smtClean="0">
                <a:solidFill>
                  <a:srgbClr val="000000"/>
                </a:solidFill>
              </a:rPr>
              <a:t>oolkit could also be used to supplement whatever guidance is provided by larger trial networks, filling in gaps as needed on a site-by-site basis.</a:t>
            </a:r>
          </a:p>
          <a:p>
            <a:pPr eaLnBrk="1" hangingPunct="1">
              <a:lnSpc>
                <a:spcPct val="80000"/>
              </a:lnSpc>
              <a:spcBef>
                <a:spcPct val="0"/>
              </a:spcBef>
              <a:buFontTx/>
              <a:buAutoNum type="arabicParenBoth"/>
            </a:pPr>
            <a:endParaRPr lang="en-US" altLang="en-US" dirty="0" smtClean="0">
              <a:solidFill>
                <a:srgbClr val="000000"/>
              </a:solidFill>
            </a:endParaRPr>
          </a:p>
          <a:p>
            <a:pPr eaLnBrk="1" hangingPunct="1">
              <a:lnSpc>
                <a:spcPct val="80000"/>
              </a:lnSpc>
              <a:spcBef>
                <a:spcPct val="0"/>
              </a:spcBef>
            </a:pPr>
            <a:r>
              <a:rPr lang="en-US" altLang="en-US" dirty="0" smtClean="0">
                <a:solidFill>
                  <a:srgbClr val="000000"/>
                </a:solidFill>
              </a:rPr>
              <a:t>The ideal would be to begin working through the steps outlined in the </a:t>
            </a:r>
            <a:r>
              <a:rPr lang="en-US" altLang="en-US" sz="1100" dirty="0" smtClean="0">
                <a:solidFill>
                  <a:srgbClr val="000000"/>
                </a:solidFill>
              </a:rPr>
              <a:t>T</a:t>
            </a:r>
            <a:r>
              <a:rPr lang="en-US" altLang="en-US" dirty="0" smtClean="0">
                <a:solidFill>
                  <a:srgbClr val="000000"/>
                </a:solidFill>
              </a:rPr>
              <a:t>oolkit before your trial begins enrolling participants. However, if your trial is already underway when you come across the </a:t>
            </a:r>
            <a:r>
              <a:rPr lang="en-US" altLang="en-US" sz="1100" dirty="0" smtClean="0">
                <a:solidFill>
                  <a:srgbClr val="000000"/>
                </a:solidFill>
              </a:rPr>
              <a:t>T</a:t>
            </a:r>
            <a:r>
              <a:rPr lang="en-US" altLang="en-US" dirty="0" smtClean="0">
                <a:solidFill>
                  <a:srgbClr val="000000"/>
                </a:solidFill>
              </a:rPr>
              <a:t>oolkit, it can still serve as a useful resource wherever you are in the research process. In some cases, it will be worthwhile to go back and retrace some of the steps from the </a:t>
            </a:r>
            <a:r>
              <a:rPr lang="en-US" altLang="en-US" sz="1100" dirty="0" smtClean="0">
                <a:solidFill>
                  <a:srgbClr val="000000"/>
                </a:solidFill>
              </a:rPr>
              <a:t>T</a:t>
            </a:r>
            <a:r>
              <a:rPr lang="en-US" altLang="en-US" dirty="0" smtClean="0">
                <a:solidFill>
                  <a:srgbClr val="000000"/>
                </a:solidFill>
              </a:rPr>
              <a:t>oolkit. In others, you may have already completed those steps on your own. In either case, for many of the steps, you will find documentation templates and systems for tracking what you’ve already started and to help you organize your work. You might also discover new activities and tools that you’d like to use.</a:t>
            </a:r>
          </a:p>
          <a:p>
            <a:endParaRPr lang="en-US" dirty="0"/>
          </a:p>
        </p:txBody>
      </p:sp>
      <p:sp>
        <p:nvSpPr>
          <p:cNvPr id="4" name="Slide Number Placeholder 3"/>
          <p:cNvSpPr>
            <a:spLocks noGrp="1"/>
          </p:cNvSpPr>
          <p:nvPr>
            <p:ph type="sldNum" sz="quarter" idx="10"/>
          </p:nvPr>
        </p:nvSpPr>
        <p:spPr/>
        <p:txBody>
          <a:bodyPr/>
          <a:lstStyle/>
          <a:p>
            <a:fld id="{E3F42612-E721-4890-A591-CF56EE00DC62}" type="slidenum">
              <a:rPr lang="en-US" smtClean="0"/>
              <a:t>8</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153620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lnSpc>
                <a:spcPct val="90000"/>
              </a:lnSpc>
              <a:spcBef>
                <a:spcPct val="0"/>
              </a:spcBef>
              <a:spcAft>
                <a:spcPts val="600"/>
              </a:spcAft>
            </a:pPr>
            <a:r>
              <a:rPr lang="en-US" altLang="en-US" b="1" dirty="0">
                <a:solidFill>
                  <a:prstClr val="black"/>
                </a:solidFill>
              </a:rPr>
              <a:t>Speaker Notes</a:t>
            </a:r>
          </a:p>
          <a:p>
            <a:pPr eaLnBrk="1" hangingPunct="1">
              <a:lnSpc>
                <a:spcPct val="75000"/>
              </a:lnSpc>
              <a:spcBef>
                <a:spcPct val="0"/>
              </a:spcBef>
              <a:defRPr/>
            </a:pPr>
            <a:r>
              <a:rPr lang="en-GB" sz="1000" dirty="0" smtClean="0">
                <a:ea typeface="ＭＳ Ｐゴシック" panose="020B0600070205080204" pitchFamily="34" charset="-128"/>
              </a:rPr>
              <a:t>So let’s talk about how the </a:t>
            </a:r>
            <a:r>
              <a:rPr lang="en-US" sz="1000" dirty="0" smtClean="0">
                <a:ea typeface="ＭＳ Ｐゴシック" panose="020B0600070205080204" pitchFamily="34" charset="-128"/>
              </a:rPr>
              <a:t>T</a:t>
            </a:r>
            <a:r>
              <a:rPr lang="en-GB" sz="1000" dirty="0" err="1" smtClean="0">
                <a:ea typeface="ＭＳ Ｐゴシック" panose="020B0600070205080204" pitchFamily="34" charset="-128"/>
              </a:rPr>
              <a:t>oolkit</a:t>
            </a:r>
            <a:r>
              <a:rPr lang="en-GB" sz="1000" dirty="0" smtClean="0">
                <a:ea typeface="ＭＳ Ｐゴシック" panose="020B0600070205080204" pitchFamily="34" charset="-128"/>
              </a:rPr>
              <a:t> is organized. Each step of the Toolkit is configured in a similar manner. To get a sense of the configuration, let’s take a quick look at the various elements you’ll find in each step. To add a little fun, as we go through I’m going to ask a couple of questions and</a:t>
            </a:r>
            <a:r>
              <a:rPr lang="en-GB" sz="1000" spc="-31" dirty="0" smtClean="0">
                <a:ea typeface="ＭＳ Ｐゴシック" panose="020B0600070205080204" pitchFamily="34" charset="-128"/>
              </a:rPr>
              <a:t> your job will be to find the answer in the Toolkit. The first person with the answer to each question will get a small prize.  </a:t>
            </a:r>
            <a:endParaRPr lang="en-GB" sz="1000" dirty="0" smtClean="0">
              <a:ea typeface="ＭＳ Ｐゴシック" panose="020B0600070205080204" pitchFamily="34" charset="-128"/>
            </a:endParaRPr>
          </a:p>
          <a:p>
            <a:pPr eaLnBrk="1" hangingPunct="1">
              <a:lnSpc>
                <a:spcPct val="75000"/>
              </a:lnSpc>
              <a:spcBef>
                <a:spcPts val="600"/>
              </a:spcBef>
              <a:defRPr/>
            </a:pPr>
            <a:r>
              <a:rPr lang="en-GB" sz="1000" dirty="0" smtClean="0">
                <a:ea typeface="ＭＳ Ｐゴシック" panose="020B0600070205080204" pitchFamily="34" charset="-128"/>
              </a:rPr>
              <a:t>Let’s take a closer look at Step Five; please follow along in your copy of the Toolkit. Each step of the </a:t>
            </a:r>
            <a:r>
              <a:rPr lang="en-US" sz="1000" dirty="0" smtClean="0">
                <a:ea typeface="ＭＳ Ｐゴシック" panose="020B0600070205080204" pitchFamily="34" charset="-128"/>
              </a:rPr>
              <a:t>T</a:t>
            </a:r>
            <a:r>
              <a:rPr lang="en-GB" sz="1000" dirty="0" err="1" smtClean="0">
                <a:ea typeface="ＭＳ Ｐゴシック" panose="020B0600070205080204" pitchFamily="34" charset="-128"/>
              </a:rPr>
              <a:t>oolkit</a:t>
            </a:r>
            <a:r>
              <a:rPr lang="en-GB" sz="1000" dirty="0" smtClean="0">
                <a:ea typeface="ＭＳ Ｐゴシック" panose="020B0600070205080204" pitchFamily="34" charset="-128"/>
              </a:rPr>
              <a:t> begins with an </a:t>
            </a:r>
            <a:r>
              <a:rPr lang="en-GB" sz="1000" b="1" dirty="0" smtClean="0">
                <a:ea typeface="ＭＳ Ｐゴシック" panose="020B0600070205080204" pitchFamily="34" charset="-128"/>
              </a:rPr>
              <a:t>introduction</a:t>
            </a:r>
            <a:r>
              <a:rPr lang="en-GB" sz="1000" dirty="0" smtClean="0">
                <a:ea typeface="ＭＳ Ｐゴシック" panose="020B0600070205080204" pitchFamily="34" charset="-128"/>
              </a:rPr>
              <a:t> </a:t>
            </a:r>
            <a:r>
              <a:rPr lang="en-GB" sz="1000" b="1" dirty="0">
                <a:ea typeface="ＭＳ Ｐゴシック" panose="020B0600070205080204" pitchFamily="34" charset="-128"/>
              </a:rPr>
              <a:t>(</a:t>
            </a:r>
            <a:r>
              <a:rPr lang="en-GB" sz="1000" b="1" dirty="0">
                <a:solidFill>
                  <a:srgbClr val="FF0000"/>
                </a:solidFill>
                <a:ea typeface="ＭＳ Ｐゴシック" panose="020B0600070205080204" pitchFamily="34" charset="-128"/>
              </a:rPr>
              <a:t>see page </a:t>
            </a:r>
            <a:r>
              <a:rPr lang="en-GB" sz="1000" b="1" dirty="0" smtClean="0">
                <a:solidFill>
                  <a:srgbClr val="FF0000"/>
                </a:solidFill>
                <a:ea typeface="ＭＳ Ｐゴシック" panose="020B0600070205080204" pitchFamily="34" charset="-128"/>
              </a:rPr>
              <a:t>50</a:t>
            </a:r>
            <a:r>
              <a:rPr lang="en-GB" sz="1000" b="1" dirty="0" smtClean="0">
                <a:ea typeface="ＭＳ Ｐゴシック" panose="020B0600070205080204" pitchFamily="34" charset="-128"/>
              </a:rPr>
              <a:t>) </a:t>
            </a:r>
            <a:r>
              <a:rPr lang="en-GB" sz="1000" dirty="0" smtClean="0">
                <a:ea typeface="ＭＳ Ｐゴシック" panose="020B0600070205080204" pitchFamily="34" charset="-128"/>
              </a:rPr>
              <a:t>that clearly outlines the </a:t>
            </a:r>
            <a:r>
              <a:rPr lang="en-GB" sz="1000" b="1" dirty="0" smtClean="0">
                <a:ea typeface="ＭＳ Ｐゴシック" panose="020B0600070205080204" pitchFamily="34" charset="-128"/>
              </a:rPr>
              <a:t>goals</a:t>
            </a:r>
            <a:r>
              <a:rPr lang="en-GB" sz="1000" dirty="0" smtClean="0">
                <a:ea typeface="ＭＳ Ｐゴシック" panose="020B0600070205080204" pitchFamily="34" charset="-128"/>
              </a:rPr>
              <a:t> and provides a rationale for </a:t>
            </a:r>
            <a:r>
              <a:rPr lang="en-GB" sz="1000" b="1" dirty="0" smtClean="0">
                <a:ea typeface="ＭＳ Ｐゴシック" panose="020B0600070205080204" pitchFamily="34" charset="-128"/>
              </a:rPr>
              <a:t>why the step is important</a:t>
            </a:r>
            <a:r>
              <a:rPr lang="en-GB" sz="1000" dirty="0" smtClean="0">
                <a:ea typeface="ＭＳ Ｐゴシック" panose="020B0600070205080204" pitchFamily="34" charset="-128"/>
              </a:rPr>
              <a:t>. </a:t>
            </a:r>
            <a:r>
              <a:rPr lang="en-GB" sz="1000" b="1" i="1" spc="-31" dirty="0" smtClean="0">
                <a:solidFill>
                  <a:srgbClr val="FF0000"/>
                </a:solidFill>
                <a:ea typeface="ＭＳ Ｐゴシック" panose="020B0600070205080204" pitchFamily="34" charset="-128"/>
              </a:rPr>
              <a:t>Look in your copy of the Toolkit, find the Goals for Step Five. Who can tell me the second goal?  </a:t>
            </a:r>
            <a:r>
              <a:rPr lang="en-GB" sz="1000" b="1" i="1" spc="-31" dirty="0" smtClean="0">
                <a:solidFill>
                  <a:srgbClr val="00B0F0"/>
                </a:solidFill>
                <a:ea typeface="ＭＳ Ｐゴシック" panose="020B0600070205080204" pitchFamily="34" charset="-128"/>
              </a:rPr>
              <a:t>Answer: page 51, </a:t>
            </a:r>
            <a:r>
              <a:rPr lang="en-US" sz="1000" b="1" i="1" dirty="0" smtClean="0">
                <a:solidFill>
                  <a:srgbClr val="00B0F0"/>
                </a:solidFill>
              </a:rPr>
              <a:t>Collect </a:t>
            </a:r>
            <a:r>
              <a:rPr lang="en-US" sz="1000" b="1" i="1" dirty="0">
                <a:solidFill>
                  <a:srgbClr val="00B0F0"/>
                </a:solidFill>
              </a:rPr>
              <a:t>relevant data about these individuals and organizations using information-collection sheets. </a:t>
            </a:r>
            <a:endParaRPr lang="en-GB" sz="1000" b="1" i="1" spc="-31" dirty="0" smtClean="0">
              <a:solidFill>
                <a:srgbClr val="00B0F0"/>
              </a:solidFill>
              <a:ea typeface="ＭＳ Ｐゴシック" panose="020B0600070205080204" pitchFamily="34" charset="-128"/>
            </a:endParaRPr>
          </a:p>
          <a:p>
            <a:pPr eaLnBrk="1" hangingPunct="1">
              <a:lnSpc>
                <a:spcPct val="75000"/>
              </a:lnSpc>
              <a:spcBef>
                <a:spcPts val="600"/>
              </a:spcBef>
              <a:defRPr/>
            </a:pPr>
            <a:r>
              <a:rPr lang="en-GB" sz="1000" dirty="0" smtClean="0">
                <a:ea typeface="ＭＳ Ｐゴシック" panose="020B0600070205080204" pitchFamily="34" charset="-128"/>
              </a:rPr>
              <a:t>This is followed by a </a:t>
            </a:r>
            <a:r>
              <a:rPr lang="en-GB" sz="1000" b="1" dirty="0" smtClean="0">
                <a:ea typeface="ＭＳ Ｐゴシック" panose="020B0600070205080204" pitchFamily="34" charset="-128"/>
              </a:rPr>
              <a:t>task list (</a:t>
            </a:r>
            <a:r>
              <a:rPr lang="en-GB" sz="1000" b="1" dirty="0" smtClean="0">
                <a:solidFill>
                  <a:srgbClr val="FF0000"/>
                </a:solidFill>
                <a:ea typeface="ＭＳ Ｐゴシック" panose="020B0600070205080204" pitchFamily="34" charset="-128"/>
              </a:rPr>
              <a:t>see page 52</a:t>
            </a:r>
            <a:r>
              <a:rPr lang="en-GB" sz="1000" b="1" dirty="0" smtClean="0">
                <a:ea typeface="ＭＳ Ｐゴシック" panose="020B0600070205080204" pitchFamily="34" charset="-128"/>
              </a:rPr>
              <a:t>). </a:t>
            </a:r>
            <a:r>
              <a:rPr lang="en-GB" sz="1000" dirty="0" smtClean="0">
                <a:ea typeface="ＭＳ Ｐゴシック" panose="020B0600070205080204" pitchFamily="34" charset="-128"/>
              </a:rPr>
              <a:t>The task list describes the process for accomplishing the goals. </a:t>
            </a:r>
            <a:r>
              <a:rPr lang="en-US" sz="1000" dirty="0" smtClean="0">
                <a:ea typeface="ＭＳ Ｐゴシック" panose="020B0600070205080204" pitchFamily="34" charset="-128"/>
              </a:rPr>
              <a:t>This is the meat of the Toolkit. Each task list provides a step-by-step approach for accomplishing the goals outlined in the introduction. The task list answers the question, “</a:t>
            </a:r>
            <a:r>
              <a:rPr lang="en-US" sz="1000" i="1" dirty="0" smtClean="0">
                <a:ea typeface="ＭＳ Ｐゴシック" panose="020B0600070205080204" pitchFamily="34" charset="-128"/>
              </a:rPr>
              <a:t>How?”</a:t>
            </a:r>
            <a:r>
              <a:rPr lang="en-US" sz="1000" dirty="0" smtClean="0">
                <a:ea typeface="ＭＳ Ｐゴシック" panose="020B0600070205080204" pitchFamily="34" charset="-128"/>
              </a:rPr>
              <a:t> </a:t>
            </a:r>
            <a:r>
              <a:rPr lang="en-GB" sz="1000" dirty="0" smtClean="0">
                <a:ea typeface="ＭＳ Ｐゴシック" panose="020B0600070205080204" pitchFamily="34" charset="-128"/>
              </a:rPr>
              <a:t>Each task in the list includes the </a:t>
            </a:r>
            <a:r>
              <a:rPr lang="en-GB" sz="1000" i="1" dirty="0" smtClean="0">
                <a:ea typeface="ＭＳ Ｐゴシック" panose="020B0600070205080204" pitchFamily="34" charset="-128"/>
              </a:rPr>
              <a:t>action</a:t>
            </a:r>
            <a:r>
              <a:rPr lang="en-GB" sz="1000" dirty="0" smtClean="0">
                <a:ea typeface="ＭＳ Ｐゴシック" panose="020B0600070205080204" pitchFamily="34" charset="-128"/>
              </a:rPr>
              <a:t> to be completed, the expected </a:t>
            </a:r>
            <a:r>
              <a:rPr lang="en-GB" sz="1000" i="1" dirty="0" smtClean="0">
                <a:ea typeface="ＭＳ Ｐゴシック" panose="020B0600070205080204" pitchFamily="34" charset="-128"/>
              </a:rPr>
              <a:t>result</a:t>
            </a:r>
            <a:r>
              <a:rPr lang="en-GB" sz="1000" b="1" i="1" dirty="0" smtClean="0">
                <a:ea typeface="ＭＳ Ｐゴシック" panose="020B0600070205080204" pitchFamily="34" charset="-128"/>
              </a:rPr>
              <a:t>,</a:t>
            </a:r>
            <a:r>
              <a:rPr lang="en-GB" sz="1000" dirty="0" smtClean="0">
                <a:ea typeface="ＭＳ Ｐゴシック" panose="020B0600070205080204" pitchFamily="34" charset="-128"/>
              </a:rPr>
              <a:t> and a detailed </a:t>
            </a:r>
            <a:r>
              <a:rPr lang="en-GB" sz="1000" i="1" dirty="0" smtClean="0">
                <a:ea typeface="ＭＳ Ｐゴシック" panose="020B0600070205080204" pitchFamily="34" charset="-128"/>
              </a:rPr>
              <a:t>explanation</a:t>
            </a:r>
            <a:r>
              <a:rPr lang="en-GB" sz="1000" dirty="0" smtClean="0">
                <a:ea typeface="ＭＳ Ｐゴシック" panose="020B0600070205080204" pitchFamily="34" charset="-128"/>
              </a:rPr>
              <a:t> of how to go about it.</a:t>
            </a:r>
          </a:p>
          <a:p>
            <a:pPr eaLnBrk="1" hangingPunct="1">
              <a:lnSpc>
                <a:spcPct val="75000"/>
              </a:lnSpc>
              <a:spcBef>
                <a:spcPts val="600"/>
              </a:spcBef>
              <a:defRPr/>
            </a:pPr>
            <a:r>
              <a:rPr lang="en-US" sz="1000" dirty="0" smtClean="0">
                <a:ea typeface="ＭＳ Ｐゴシック" panose="020B0600070205080204" pitchFamily="34" charset="-128"/>
              </a:rPr>
              <a:t>Because the Toolkit is based on real-world experience from people actively working in the field of HIV prevention research, it also includes </a:t>
            </a:r>
            <a:r>
              <a:rPr lang="en-US" sz="1000" b="1" dirty="0" smtClean="0">
                <a:ea typeface="ＭＳ Ｐゴシック" panose="020B0600070205080204" pitchFamily="34" charset="-128"/>
              </a:rPr>
              <a:t>case studies (</a:t>
            </a:r>
            <a:r>
              <a:rPr lang="en-US" sz="1000" b="1" dirty="0" smtClean="0">
                <a:solidFill>
                  <a:srgbClr val="FF0000"/>
                </a:solidFill>
                <a:ea typeface="ＭＳ Ｐゴシック" panose="020B0600070205080204" pitchFamily="34" charset="-128"/>
              </a:rPr>
              <a:t>see pages 57 and 59</a:t>
            </a:r>
            <a:r>
              <a:rPr lang="en-US" sz="1000" b="1" dirty="0" smtClean="0">
                <a:ea typeface="ＭＳ Ｐゴシック" panose="020B0600070205080204" pitchFamily="34" charset="-128"/>
              </a:rPr>
              <a:t>) </a:t>
            </a:r>
            <a:r>
              <a:rPr lang="en-US" sz="1000" dirty="0" smtClean="0">
                <a:ea typeface="ＭＳ Ｐゴシック" panose="020B0600070205080204" pitchFamily="34" charset="-128"/>
              </a:rPr>
              <a:t>and </a:t>
            </a:r>
            <a:r>
              <a:rPr lang="en-US" sz="1000" b="1" dirty="0" smtClean="0">
                <a:ea typeface="ＭＳ Ｐゴシック" panose="020B0600070205080204" pitchFamily="34" charset="-128"/>
              </a:rPr>
              <a:t>tips (</a:t>
            </a:r>
            <a:r>
              <a:rPr lang="en-US" sz="1000" b="1" dirty="0" smtClean="0">
                <a:solidFill>
                  <a:srgbClr val="FF0000"/>
                </a:solidFill>
                <a:ea typeface="ＭＳ Ｐゴシック" panose="020B0600070205080204" pitchFamily="34" charset="-128"/>
              </a:rPr>
              <a:t>see</a:t>
            </a:r>
            <a:r>
              <a:rPr lang="en-US" sz="1000" b="1" dirty="0" smtClean="0">
                <a:ea typeface="ＭＳ Ｐゴシック" panose="020B0600070205080204" pitchFamily="34" charset="-128"/>
              </a:rPr>
              <a:t> </a:t>
            </a:r>
            <a:r>
              <a:rPr lang="en-US" sz="1000" b="1" dirty="0" smtClean="0">
                <a:solidFill>
                  <a:srgbClr val="FF0000"/>
                </a:solidFill>
                <a:ea typeface="ＭＳ Ｐゴシック" panose="020B0600070205080204" pitchFamily="34" charset="-128"/>
              </a:rPr>
              <a:t>pages 53, 54, 60</a:t>
            </a:r>
            <a:r>
              <a:rPr lang="en-US" sz="1000" b="1" dirty="0" smtClean="0">
                <a:ea typeface="ＭＳ Ｐゴシック" panose="020B0600070205080204" pitchFamily="34" charset="-128"/>
              </a:rPr>
              <a:t>) </a:t>
            </a:r>
            <a:r>
              <a:rPr lang="en-US" sz="1000" dirty="0" smtClean="0">
                <a:ea typeface="ＭＳ Ｐゴシック" panose="020B0600070205080204" pitchFamily="34" charset="-128"/>
              </a:rPr>
              <a:t>to highlight how others have approached various steps in the stakeholder engagement process. The case studies not only provide best practices and valuable lessons learned, but show you how the steps work in practice. </a:t>
            </a:r>
          </a:p>
          <a:p>
            <a:pPr eaLnBrk="1" hangingPunct="1">
              <a:lnSpc>
                <a:spcPct val="75000"/>
              </a:lnSpc>
              <a:spcBef>
                <a:spcPts val="600"/>
              </a:spcBef>
              <a:defRPr/>
            </a:pPr>
            <a:r>
              <a:rPr lang="en-US" sz="1000" dirty="0" smtClean="0">
                <a:ea typeface="ＭＳ Ｐゴシック" panose="020B0600070205080204" pitchFamily="34" charset="-128"/>
              </a:rPr>
              <a:t>Scattered throughout </a:t>
            </a:r>
            <a:r>
              <a:rPr lang="en-US" sz="1000" dirty="0">
                <a:ea typeface="ＭＳ Ｐゴシック" panose="020B0600070205080204" pitchFamily="34" charset="-128"/>
              </a:rPr>
              <a:t>the Toolkit, you will find </a:t>
            </a:r>
            <a:r>
              <a:rPr lang="en-US" sz="1000" b="1" dirty="0">
                <a:ea typeface="ＭＳ Ｐゴシック" panose="020B0600070205080204" pitchFamily="34" charset="-128"/>
              </a:rPr>
              <a:t>quotes</a:t>
            </a:r>
            <a:r>
              <a:rPr lang="en-US" sz="1000" dirty="0">
                <a:ea typeface="ＭＳ Ｐゴシック" panose="020B0600070205080204" pitchFamily="34" charset="-128"/>
              </a:rPr>
              <a:t> that bring the content to life by letting people who have been directly involved in stakeholder engagement share their </a:t>
            </a:r>
            <a:r>
              <a:rPr lang="en-US" sz="1000" dirty="0" smtClean="0">
                <a:ea typeface="ＭＳ Ｐゴシック" panose="020B0600070205080204" pitchFamily="34" charset="-128"/>
              </a:rPr>
              <a:t>insights. The </a:t>
            </a:r>
            <a:r>
              <a:rPr lang="en-US" sz="1000" dirty="0">
                <a:ea typeface="ＭＳ Ｐゴシック" panose="020B0600070205080204" pitchFamily="34" charset="-128"/>
              </a:rPr>
              <a:t>quote </a:t>
            </a:r>
            <a:r>
              <a:rPr lang="en-US" sz="1000" dirty="0" smtClean="0">
                <a:ea typeface="ＭＳ Ｐゴシック" panose="020B0600070205080204" pitchFamily="34" charset="-128"/>
              </a:rPr>
              <a:t>on page 56 reminds us that </a:t>
            </a:r>
            <a:r>
              <a:rPr lang="en-US" sz="1000" dirty="0">
                <a:ea typeface="ＭＳ Ｐゴシック" panose="020B0600070205080204" pitchFamily="34" charset="-128"/>
              </a:rPr>
              <a:t>stakeholder engagement is an ongoing </a:t>
            </a:r>
            <a:r>
              <a:rPr lang="en-US" sz="1000" dirty="0" smtClean="0">
                <a:ea typeface="ＭＳ Ｐゴシック" panose="020B0600070205080204" pitchFamily="34" charset="-128"/>
              </a:rPr>
              <a:t>process—you will </a:t>
            </a:r>
            <a:r>
              <a:rPr lang="en-US" sz="1000" dirty="0">
                <a:ea typeface="ＭＳ Ｐゴシック" panose="020B0600070205080204" pitchFamily="34" charset="-128"/>
              </a:rPr>
              <a:t>likely find it necessary to identify and describe stakeholders through the lifespan of your trial</a:t>
            </a:r>
            <a:r>
              <a:rPr lang="en-US" sz="1000" dirty="0" smtClean="0">
                <a:ea typeface="ＭＳ Ｐゴシック" panose="020B0600070205080204" pitchFamily="34" charset="-128"/>
              </a:rPr>
              <a:t>. </a:t>
            </a:r>
            <a:r>
              <a:rPr lang="en-GB" sz="1000" b="1" i="1" spc="-31" dirty="0">
                <a:solidFill>
                  <a:srgbClr val="FF0000"/>
                </a:solidFill>
                <a:ea typeface="ＭＳ Ｐゴシック" panose="020B0600070205080204" pitchFamily="34" charset="-128"/>
              </a:rPr>
              <a:t>Look in your Toolkit to find who else was quoted in Step 5? </a:t>
            </a:r>
            <a:r>
              <a:rPr lang="en-GB" sz="1000" b="1" i="1" spc="-31" dirty="0" smtClean="0">
                <a:solidFill>
                  <a:srgbClr val="00B0F0"/>
                </a:solidFill>
                <a:ea typeface="ＭＳ Ｐゴシック" panose="020B0600070205080204" pitchFamily="34" charset="-128"/>
              </a:rPr>
              <a:t>Answer: page 55, </a:t>
            </a:r>
            <a:r>
              <a:rPr lang="en-GB" sz="1000" b="1" i="1" spc="-31" dirty="0">
                <a:solidFill>
                  <a:srgbClr val="00B0F0"/>
                </a:solidFill>
                <a:ea typeface="ＭＳ Ｐゴシック" panose="020B0600070205080204" pitchFamily="34" charset="-128"/>
              </a:rPr>
              <a:t>Sam </a:t>
            </a:r>
            <a:r>
              <a:rPr lang="en-GB" sz="1000" b="1" i="1" spc="-31" dirty="0" smtClean="0">
                <a:solidFill>
                  <a:srgbClr val="00B0F0"/>
                </a:solidFill>
                <a:ea typeface="ＭＳ Ｐゴシック" panose="020B0600070205080204" pitchFamily="34" charset="-128"/>
              </a:rPr>
              <a:t>Griffith</a:t>
            </a:r>
            <a:endParaRPr lang="en-GB" sz="1000" i="1" dirty="0" smtClean="0">
              <a:ea typeface="ＭＳ Ｐゴシック" panose="020B0600070205080204" pitchFamily="34" charset="-128"/>
            </a:endParaRPr>
          </a:p>
          <a:p>
            <a:pPr eaLnBrk="1" hangingPunct="1">
              <a:lnSpc>
                <a:spcPct val="75000"/>
              </a:lnSpc>
              <a:spcBef>
                <a:spcPts val="600"/>
              </a:spcBef>
              <a:defRPr/>
            </a:pPr>
            <a:r>
              <a:rPr lang="en-US" sz="1000" dirty="0" smtClean="0">
                <a:ea typeface="ＭＳ Ｐゴシック" panose="020B0600070205080204" pitchFamily="34" charset="-128"/>
              </a:rPr>
              <a:t>Each step is then distilled into a </a:t>
            </a:r>
            <a:r>
              <a:rPr lang="en-GB" sz="1000" dirty="0" smtClean="0">
                <a:ea typeface="ＭＳ Ｐゴシック" panose="020B0600070205080204" pitchFamily="34" charset="-128"/>
              </a:rPr>
              <a:t>comprehensive </a:t>
            </a:r>
            <a:r>
              <a:rPr lang="en-US" sz="1000" b="1" dirty="0" smtClean="0">
                <a:ea typeface="ＭＳ Ｐゴシック" panose="020B0600070205080204" pitchFamily="34" charset="-128"/>
              </a:rPr>
              <a:t>checklist (</a:t>
            </a:r>
            <a:r>
              <a:rPr lang="en-US" sz="1000" b="1" dirty="0" smtClean="0">
                <a:solidFill>
                  <a:srgbClr val="FF0000"/>
                </a:solidFill>
                <a:ea typeface="ＭＳ Ｐゴシック" panose="020B0600070205080204" pitchFamily="34" charset="-128"/>
              </a:rPr>
              <a:t>see page 62</a:t>
            </a:r>
            <a:r>
              <a:rPr lang="en-US" sz="1000" b="1" dirty="0" smtClean="0">
                <a:ea typeface="ＭＳ Ｐゴシック" panose="020B0600070205080204" pitchFamily="34" charset="-128"/>
              </a:rPr>
              <a:t>) </a:t>
            </a:r>
            <a:r>
              <a:rPr lang="en-US" sz="1000" dirty="0" smtClean="0">
                <a:ea typeface="ＭＳ Ｐゴシック" panose="020B0600070205080204" pitchFamily="34" charset="-128"/>
              </a:rPr>
              <a:t>to help </a:t>
            </a:r>
            <a:r>
              <a:rPr lang="en-US" sz="1000" dirty="0">
                <a:ea typeface="ＭＳ Ｐゴシック" panose="020B0600070205080204" pitchFamily="34" charset="-128"/>
              </a:rPr>
              <a:t>track your </a:t>
            </a:r>
            <a:r>
              <a:rPr lang="en-US" sz="1000" dirty="0" smtClean="0">
                <a:ea typeface="ＭＳ Ｐゴシック" panose="020B0600070205080204" pitchFamily="34" charset="-128"/>
              </a:rPr>
              <a:t>progress and ensure that you have accomplished the tasks for this step. </a:t>
            </a:r>
            <a:endParaRPr lang="en-GB" sz="1000" i="1" dirty="0" smtClean="0">
              <a:ea typeface="ＭＳ Ｐゴシック" panose="020B0600070205080204" pitchFamily="34" charset="-128"/>
            </a:endParaRPr>
          </a:p>
          <a:p>
            <a:pPr eaLnBrk="1" hangingPunct="1">
              <a:lnSpc>
                <a:spcPct val="75000"/>
              </a:lnSpc>
              <a:spcBef>
                <a:spcPts val="600"/>
              </a:spcBef>
              <a:defRPr/>
            </a:pPr>
            <a:r>
              <a:rPr lang="en-GB" sz="1000" dirty="0" smtClean="0">
                <a:ea typeface="ＭＳ Ｐゴシック" panose="020B0600070205080204" pitchFamily="34" charset="-128"/>
              </a:rPr>
              <a:t>Finally, the appendices contain a series of practical </a:t>
            </a:r>
            <a:r>
              <a:rPr lang="en-GB" sz="1000" b="1" dirty="0" smtClean="0">
                <a:ea typeface="ＭＳ Ｐゴシック" panose="020B0600070205080204" pitchFamily="34" charset="-128"/>
              </a:rPr>
              <a:t>tools</a:t>
            </a:r>
            <a:r>
              <a:rPr lang="en-GB" sz="1000" dirty="0" smtClean="0">
                <a:ea typeface="ＭＳ Ｐゴシック" panose="020B0600070205080204" pitchFamily="34" charset="-128"/>
              </a:rPr>
              <a:t> directly related to each step. Many of these are easy-to-use worksheets—often with </a:t>
            </a:r>
            <a:r>
              <a:rPr lang="en-GB" sz="1000" dirty="0">
                <a:ea typeface="ＭＳ Ｐゴシック" panose="020B0600070205080204" pitchFamily="34" charset="-128"/>
              </a:rPr>
              <a:t>completed </a:t>
            </a:r>
            <a:r>
              <a:rPr lang="en-GB" sz="1000" dirty="0" smtClean="0">
                <a:ea typeface="ＭＳ Ｐゴシック" panose="020B0600070205080204" pitchFamily="34" charset="-128"/>
              </a:rPr>
              <a:t>examples—to help guide you through the seven steps of stakeholder engagement. </a:t>
            </a:r>
            <a:r>
              <a:rPr lang="en-GB" sz="1000" b="1" i="1" spc="-31" dirty="0" smtClean="0">
                <a:solidFill>
                  <a:srgbClr val="FF0000"/>
                </a:solidFill>
                <a:ea typeface="ＭＳ Ｐゴシック" panose="020B0600070205080204" pitchFamily="34" charset="-128"/>
              </a:rPr>
              <a:t>Look in your copy of the Toolkit, find the first task in the Task List for Chapter 5. Which tool is referenced in that task? </a:t>
            </a:r>
            <a:r>
              <a:rPr lang="en-GB" sz="1000" b="1" i="1" spc="-31" dirty="0" smtClean="0">
                <a:solidFill>
                  <a:srgbClr val="00B0F0"/>
                </a:solidFill>
                <a:ea typeface="ＭＳ Ｐゴシック" panose="020B0600070205080204" pitchFamily="34" charset="-128"/>
              </a:rPr>
              <a:t>Answer: Tool 5A </a:t>
            </a:r>
            <a:r>
              <a:rPr lang="en-GB" sz="1000" b="1" i="1" spc="-31" dirty="0" smtClean="0">
                <a:solidFill>
                  <a:srgbClr val="FF0000"/>
                </a:solidFill>
                <a:ea typeface="ＭＳ Ｐゴシック" panose="020B0600070205080204" pitchFamily="34" charset="-128"/>
              </a:rPr>
              <a:t>On which page in the Appendix can you find Tool 5A? </a:t>
            </a:r>
            <a:r>
              <a:rPr lang="en-GB" sz="1000" b="1" i="1" spc="-31" dirty="0" smtClean="0">
                <a:solidFill>
                  <a:srgbClr val="00B0F0"/>
                </a:solidFill>
                <a:ea typeface="ＭＳ Ｐゴシック" panose="020B0600070205080204" pitchFamily="34" charset="-128"/>
              </a:rPr>
              <a:t>Answer: page 142</a:t>
            </a:r>
            <a:endParaRPr lang="en-GB" sz="1000" dirty="0" smtClean="0">
              <a:ea typeface="ＭＳ Ｐゴシック" panose="020B0600070205080204" pitchFamily="34" charset="-128"/>
            </a:endParaRPr>
          </a:p>
          <a:p>
            <a:pPr eaLnBrk="1" hangingPunct="1">
              <a:lnSpc>
                <a:spcPct val="75000"/>
              </a:lnSpc>
              <a:spcBef>
                <a:spcPct val="0"/>
              </a:spcBef>
              <a:defRPr/>
            </a:pPr>
            <a:endParaRPr lang="en-GB" sz="1000" dirty="0" smtClean="0">
              <a:ea typeface="ＭＳ Ｐゴシック" panose="020B0600070205080204" pitchFamily="34" charset="-128"/>
            </a:endParaRPr>
          </a:p>
          <a:p>
            <a:pPr eaLnBrk="1" hangingPunct="1">
              <a:spcBef>
                <a:spcPct val="0"/>
              </a:spcBef>
              <a:spcAft>
                <a:spcPts val="600"/>
              </a:spcAft>
              <a:defRPr/>
            </a:pPr>
            <a:r>
              <a:rPr lang="en-GB" sz="1000" b="1" dirty="0" smtClean="0">
                <a:ea typeface="ＭＳ Ｐゴシック" panose="020B0600070205080204" pitchFamily="34" charset="-128"/>
              </a:rPr>
              <a:t>Facilitator </a:t>
            </a:r>
            <a:r>
              <a:rPr lang="en-US" altLang="en-US" sz="1000" b="1" dirty="0" smtClean="0">
                <a:solidFill>
                  <a:srgbClr val="000000"/>
                </a:solidFill>
              </a:rPr>
              <a:t>Instructions </a:t>
            </a:r>
            <a:endParaRPr lang="en-GB" sz="1000" b="1" dirty="0" smtClean="0">
              <a:ea typeface="ＭＳ Ｐゴシック" panose="020B0600070205080204" pitchFamily="34" charset="-128"/>
            </a:endParaRPr>
          </a:p>
          <a:p>
            <a:pPr eaLnBrk="1" hangingPunct="1">
              <a:lnSpc>
                <a:spcPct val="75000"/>
              </a:lnSpc>
              <a:spcBef>
                <a:spcPct val="0"/>
              </a:spcBef>
              <a:defRPr/>
            </a:pPr>
            <a:r>
              <a:rPr lang="en-GB" sz="1000" dirty="0" smtClean="0">
                <a:ea typeface="ＭＳ Ｐゴシック" panose="020B0600070205080204" pitchFamily="34" charset="-128"/>
              </a:rPr>
              <a:t>Encourage participants to follow along by looking through Step 5 (starting on page 49). Give participants time to turn to the pages being discussed. Answer participant’s questions.   </a:t>
            </a:r>
          </a:p>
        </p:txBody>
      </p:sp>
      <p:sp>
        <p:nvSpPr>
          <p:cNvPr id="4" name="Slide Number Placeholder 3"/>
          <p:cNvSpPr>
            <a:spLocks noGrp="1"/>
          </p:cNvSpPr>
          <p:nvPr>
            <p:ph type="sldNum" sz="quarter" idx="10"/>
          </p:nvPr>
        </p:nvSpPr>
        <p:spPr/>
        <p:txBody>
          <a:bodyPr/>
          <a:lstStyle/>
          <a:p>
            <a:fld id="{E3F42612-E721-4890-A591-CF56EE00DC62}" type="slidenum">
              <a:rPr lang="en-US" smtClean="0"/>
              <a:t>9</a:t>
            </a:fld>
            <a:endParaRPr lang="en-US" dirty="0"/>
          </a:p>
        </p:txBody>
      </p:sp>
      <p:sp>
        <p:nvSpPr>
          <p:cNvPr id="5" name="Footer Placeholder 9"/>
          <p:cNvSpPr>
            <a:spLocks noGrp="1"/>
          </p:cNvSpPr>
          <p:nvPr>
            <p:ph type="ftr" sz="quarter" idx="4"/>
          </p:nvPr>
        </p:nvSpPr>
        <p:spPr>
          <a:xfrm>
            <a:off x="39189" y="8827860"/>
            <a:ext cx="6557554" cy="469900"/>
          </a:xfrm>
          <a:prstGeom prst="rect">
            <a:avLst/>
          </a:prstGeom>
        </p:spPr>
        <p:txBody>
          <a:bodyPr vert="horz" lIns="91440" tIns="45720" rIns="91440" bIns="45720" rtlCol="0" anchor="b"/>
          <a:lstStyle>
            <a:lvl1pPr algn="l">
              <a:defRPr sz="1050"/>
            </a:lvl1pPr>
          </a:lstStyle>
          <a:p>
            <a:pPr>
              <a:defRPr/>
            </a:pPr>
            <a:r>
              <a:rPr lang="en-US" i="1" dirty="0" smtClean="0"/>
              <a:t>Stakeholder Engagement Toolkit for HIV Prevention Trials—</a:t>
            </a:r>
            <a:r>
              <a:rPr lang="en-US" dirty="0" smtClean="0"/>
              <a:t>Primary</a:t>
            </a:r>
            <a:r>
              <a:rPr lang="en-US" i="1" dirty="0" smtClean="0"/>
              <a:t> </a:t>
            </a:r>
            <a:r>
              <a:rPr lang="en-US" dirty="0" smtClean="0"/>
              <a:t>Presentation--August 2014</a:t>
            </a:r>
          </a:p>
        </p:txBody>
      </p:sp>
    </p:spTree>
    <p:extLst>
      <p:ext uri="{BB962C8B-B14F-4D97-AF65-F5344CB8AC3E}">
        <p14:creationId xmlns:p14="http://schemas.microsoft.com/office/powerpoint/2010/main" val="35489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D241B619-CCA5-46DD-9AA6-E62ECF7D5AE0}" type="slidenum">
              <a:rPr lang="en-US" altLang="en-US"/>
              <a:pPr/>
              <a:t>‹#›</a:t>
            </a:fld>
            <a:endParaRPr lang="en-US" altLang="en-US"/>
          </a:p>
        </p:txBody>
      </p:sp>
    </p:spTree>
    <p:extLst>
      <p:ext uri="{BB962C8B-B14F-4D97-AF65-F5344CB8AC3E}">
        <p14:creationId xmlns:p14="http://schemas.microsoft.com/office/powerpoint/2010/main" val="64085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1003C77-7957-4CFF-BA13-5CB1D6AFB37D}" type="slidenum">
              <a:rPr lang="en-US" altLang="en-US"/>
              <a:pPr/>
              <a:t>‹#›</a:t>
            </a:fld>
            <a:endParaRPr lang="en-US" altLang="en-US"/>
          </a:p>
        </p:txBody>
      </p:sp>
    </p:spTree>
    <p:extLst>
      <p:ext uri="{BB962C8B-B14F-4D97-AF65-F5344CB8AC3E}">
        <p14:creationId xmlns:p14="http://schemas.microsoft.com/office/powerpoint/2010/main" val="7957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81846"/>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98165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7D291B7F-E5D2-4B7D-B826-273411ED1D5F}" type="slidenum">
              <a:rPr lang="en-US" altLang="en-US"/>
              <a:pPr/>
              <a:t>‹#›</a:t>
            </a:fld>
            <a:endParaRPr lang="en-US" altLang="en-US"/>
          </a:p>
        </p:txBody>
      </p:sp>
    </p:spTree>
    <p:extLst>
      <p:ext uri="{BB962C8B-B14F-4D97-AF65-F5344CB8AC3E}">
        <p14:creationId xmlns:p14="http://schemas.microsoft.com/office/powerpoint/2010/main" val="84827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D285C0BC-3257-4228-ACFE-3A9BDFF56A58}" type="slidenum">
              <a:rPr lang="en-US" altLang="en-US"/>
              <a:pPr/>
              <a:t>‹#›</a:t>
            </a:fld>
            <a:endParaRPr lang="en-US" altLang="en-US"/>
          </a:p>
        </p:txBody>
      </p:sp>
    </p:spTree>
    <p:extLst>
      <p:ext uri="{BB962C8B-B14F-4D97-AF65-F5344CB8AC3E}">
        <p14:creationId xmlns:p14="http://schemas.microsoft.com/office/powerpoint/2010/main" val="171701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1B79B466-7D5A-452B-8EED-2FCA55F1CBDD}" type="slidenum">
              <a:rPr lang="en-US" altLang="en-US"/>
              <a:pPr/>
              <a:t>‹#›</a:t>
            </a:fld>
            <a:endParaRPr lang="en-US" altLang="en-US"/>
          </a:p>
        </p:txBody>
      </p:sp>
    </p:spTree>
    <p:extLst>
      <p:ext uri="{BB962C8B-B14F-4D97-AF65-F5344CB8AC3E}">
        <p14:creationId xmlns:p14="http://schemas.microsoft.com/office/powerpoint/2010/main" val="323719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A3587003-F7E2-44BF-88AC-9766762BB3B5}" type="slidenum">
              <a:rPr lang="en-US" altLang="en-US"/>
              <a:pPr/>
              <a:t>‹#›</a:t>
            </a:fld>
            <a:endParaRPr lang="en-US" altLang="en-US"/>
          </a:p>
        </p:txBody>
      </p:sp>
    </p:spTree>
    <p:extLst>
      <p:ext uri="{BB962C8B-B14F-4D97-AF65-F5344CB8AC3E}">
        <p14:creationId xmlns:p14="http://schemas.microsoft.com/office/powerpoint/2010/main" val="29232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EC2CB0C-52B1-426F-A083-31BDF452F4F0}" type="slidenum">
              <a:rPr lang="en-US" altLang="en-US"/>
              <a:pPr/>
              <a:t>‹#›</a:t>
            </a:fld>
            <a:endParaRPr lang="en-US" altLang="en-US"/>
          </a:p>
        </p:txBody>
      </p:sp>
    </p:spTree>
    <p:extLst>
      <p:ext uri="{BB962C8B-B14F-4D97-AF65-F5344CB8AC3E}">
        <p14:creationId xmlns:p14="http://schemas.microsoft.com/office/powerpoint/2010/main" val="4736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E3B080C-272C-4E72-9066-27EB7160817C}" type="datetimeFigureOut">
              <a:rPr lang="en-US"/>
              <a:pPr>
                <a:defRPr/>
              </a:pPr>
              <a:t>12/2/2014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68B6490-80DC-49CC-8AFF-C0DA6D33520D}" type="slidenum">
              <a:rPr lang="en-US" altLang="en-US"/>
              <a:pPr/>
              <a:t>‹#›</a:t>
            </a:fld>
            <a:endParaRPr lang="en-US" altLang="en-US"/>
          </a:p>
        </p:txBody>
      </p:sp>
    </p:spTree>
    <p:extLst>
      <p:ext uri="{BB962C8B-B14F-4D97-AF65-F5344CB8AC3E}">
        <p14:creationId xmlns:p14="http://schemas.microsoft.com/office/powerpoint/2010/main" val="21891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71695"/>
            <a:ext cx="54864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2A5BD6F-7764-447A-A372-9628A66B56C8}" type="slidenum">
              <a:rPr lang="en-US" altLang="en-US"/>
              <a:pPr/>
              <a:t>‹#›</a:t>
            </a:fld>
            <a:endParaRPr lang="en-US" altLang="en-US"/>
          </a:p>
        </p:txBody>
      </p:sp>
    </p:spTree>
    <p:extLst>
      <p:ext uri="{BB962C8B-B14F-4D97-AF65-F5344CB8AC3E}">
        <p14:creationId xmlns:p14="http://schemas.microsoft.com/office/powerpoint/2010/main" val="356985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FHI360 Slide Second Page_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42975"/>
            <a:ext cx="91440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Calibri" pitchFamily="34" charset="0"/>
              </a:defRPr>
            </a:lvl1pPr>
          </a:lstStyle>
          <a:p>
            <a:fld id="{22AE5941-3275-4709-AB21-A50A0900C3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5" r:id="rId8"/>
    <p:sldLayoutId id="2147483904" r:id="rId9"/>
  </p:sldLayoutIdLst>
  <p:txStyles>
    <p:title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8"/>
          <p:cNvGrpSpPr>
            <a:grpSpLocks/>
          </p:cNvGrpSpPr>
          <p:nvPr/>
        </p:nvGrpSpPr>
        <p:grpSpPr bwMode="auto">
          <a:xfrm>
            <a:off x="0" y="0"/>
            <a:ext cx="9144000" cy="6858000"/>
            <a:chOff x="0" y="0"/>
            <a:chExt cx="5760" cy="4320"/>
          </a:xfrm>
        </p:grpSpPr>
        <p:sp>
          <p:nvSpPr>
            <p:cNvPr id="2057" name="Line 19"/>
            <p:cNvSpPr>
              <a:spLocks noChangeShapeType="1"/>
            </p:cNvSpPr>
            <p:nvPr/>
          </p:nvSpPr>
          <p:spPr bwMode="gray">
            <a:xfrm>
              <a:off x="0" y="405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58" name="Line 20"/>
            <p:cNvSpPr>
              <a:spLocks noChangeShapeType="1"/>
            </p:cNvSpPr>
            <p:nvPr/>
          </p:nvSpPr>
          <p:spPr bwMode="gray">
            <a:xfrm>
              <a:off x="4212"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59" name="Line 21"/>
            <p:cNvSpPr>
              <a:spLocks noChangeShapeType="1"/>
            </p:cNvSpPr>
            <p:nvPr/>
          </p:nvSpPr>
          <p:spPr bwMode="gray">
            <a:xfrm>
              <a:off x="430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0" name="Line 22"/>
            <p:cNvSpPr>
              <a:spLocks noChangeShapeType="1"/>
            </p:cNvSpPr>
            <p:nvPr/>
          </p:nvSpPr>
          <p:spPr bwMode="gray">
            <a:xfrm>
              <a:off x="15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1" name="Line 23"/>
            <p:cNvSpPr>
              <a:spLocks noChangeShapeType="1"/>
            </p:cNvSpPr>
            <p:nvPr/>
          </p:nvSpPr>
          <p:spPr bwMode="gray">
            <a:xfrm>
              <a:off x="2833"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2" name="Line 24"/>
            <p:cNvSpPr>
              <a:spLocks noChangeShapeType="1"/>
            </p:cNvSpPr>
            <p:nvPr/>
          </p:nvSpPr>
          <p:spPr bwMode="gray">
            <a:xfrm>
              <a:off x="2924"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3" name="Line 25"/>
            <p:cNvSpPr>
              <a:spLocks noChangeShapeType="1"/>
            </p:cNvSpPr>
            <p:nvPr/>
          </p:nvSpPr>
          <p:spPr bwMode="gray">
            <a:xfrm>
              <a:off x="559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4" name="Line 26"/>
            <p:cNvSpPr>
              <a:spLocks noChangeShapeType="1"/>
            </p:cNvSpPr>
            <p:nvPr/>
          </p:nvSpPr>
          <p:spPr bwMode="gray">
            <a:xfrm>
              <a:off x="0" y="570"/>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5" name="Line 27"/>
            <p:cNvSpPr>
              <a:spLocks noChangeShapeType="1"/>
            </p:cNvSpPr>
            <p:nvPr/>
          </p:nvSpPr>
          <p:spPr bwMode="gray">
            <a:xfrm>
              <a:off x="0" y="79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6" name="Line 28"/>
            <p:cNvSpPr>
              <a:spLocks noChangeShapeType="1"/>
            </p:cNvSpPr>
            <p:nvPr/>
          </p:nvSpPr>
          <p:spPr bwMode="gray">
            <a:xfrm>
              <a:off x="0" y="2385"/>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7" name="Line 29"/>
            <p:cNvSpPr>
              <a:spLocks noChangeShapeType="1"/>
            </p:cNvSpPr>
            <p:nvPr/>
          </p:nvSpPr>
          <p:spPr bwMode="gray">
            <a:xfrm>
              <a:off x="0" y="2478"/>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8" name="Line 30"/>
            <p:cNvSpPr>
              <a:spLocks noChangeShapeType="1"/>
            </p:cNvSpPr>
            <p:nvPr/>
          </p:nvSpPr>
          <p:spPr bwMode="gray">
            <a:xfrm>
              <a:off x="0" y="415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69" name="Line 31"/>
            <p:cNvSpPr>
              <a:spLocks noChangeShapeType="1"/>
            </p:cNvSpPr>
            <p:nvPr/>
          </p:nvSpPr>
          <p:spPr bwMode="gray">
            <a:xfrm>
              <a:off x="144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70" name="Line 32"/>
            <p:cNvSpPr>
              <a:spLocks noChangeShapeType="1"/>
            </p:cNvSpPr>
            <p:nvPr/>
          </p:nvSpPr>
          <p:spPr bwMode="gray">
            <a:xfrm>
              <a:off x="153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2071" name="Line 33"/>
            <p:cNvSpPr>
              <a:spLocks noChangeShapeType="1"/>
            </p:cNvSpPr>
            <p:nvPr/>
          </p:nvSpPr>
          <p:spPr bwMode="gray">
            <a:xfrm>
              <a:off x="0" y="34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grpSp>
      <p:sp>
        <p:nvSpPr>
          <p:cNvPr id="2051" name="Title Placeholder 1"/>
          <p:cNvSpPr>
            <a:spLocks noGrp="1"/>
          </p:cNvSpPr>
          <p:nvPr>
            <p:ph type="title"/>
          </p:nvPr>
        </p:nvSpPr>
        <p:spPr bwMode="auto">
          <a:xfrm>
            <a:off x="252413" y="520700"/>
            <a:ext cx="86391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spAutoFit/>
          </a:bodyPr>
          <a:lstStyle/>
          <a:p>
            <a:pPr lvl="0"/>
            <a:r>
              <a:rPr lang="en-US" altLang="en-US" smtClean="0"/>
              <a:t>Click to edit Master title style</a:t>
            </a:r>
          </a:p>
        </p:txBody>
      </p:sp>
      <p:sp>
        <p:nvSpPr>
          <p:cNvPr id="2052" name="Text Placeholder 2"/>
          <p:cNvSpPr>
            <a:spLocks noGrp="1"/>
          </p:cNvSpPr>
          <p:nvPr>
            <p:ph type="body" idx="1"/>
          </p:nvPr>
        </p:nvSpPr>
        <p:spPr bwMode="auto">
          <a:xfrm>
            <a:off x="252413" y="1268413"/>
            <a:ext cx="86391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Copyright1"/>
          <p:cNvSpPr txBox="1">
            <a:spLocks noChangeArrowheads="1"/>
          </p:cNvSpPr>
          <p:nvPr>
            <p:custDataLst>
              <p:tags r:id="rId2"/>
            </p:custDataLst>
          </p:nvPr>
        </p:nvSpPr>
        <p:spPr bwMode="gray">
          <a:xfrm>
            <a:off x="252413" y="6597650"/>
            <a:ext cx="4252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2244725" algn="l"/>
              </a:tabLst>
              <a:defRPr>
                <a:solidFill>
                  <a:schemeClr val="tx1"/>
                </a:solidFill>
                <a:latin typeface="Arial" pitchFamily="34" charset="0"/>
              </a:defRPr>
            </a:lvl1pPr>
            <a:lvl2pPr marL="742950" indent="-285750" eaLnBrk="0" hangingPunct="0">
              <a:tabLst>
                <a:tab pos="2244725" algn="l"/>
              </a:tabLst>
              <a:defRPr>
                <a:solidFill>
                  <a:schemeClr val="tx1"/>
                </a:solidFill>
                <a:latin typeface="Arial" pitchFamily="34" charset="0"/>
              </a:defRPr>
            </a:lvl2pPr>
            <a:lvl3pPr marL="1143000" indent="-228600" eaLnBrk="0" hangingPunct="0">
              <a:tabLst>
                <a:tab pos="2244725" algn="l"/>
              </a:tabLst>
              <a:defRPr>
                <a:solidFill>
                  <a:schemeClr val="tx1"/>
                </a:solidFill>
                <a:latin typeface="Arial" pitchFamily="34" charset="0"/>
              </a:defRPr>
            </a:lvl3pPr>
            <a:lvl4pPr marL="1600200" indent="-228600" eaLnBrk="0" hangingPunct="0">
              <a:tabLst>
                <a:tab pos="2244725" algn="l"/>
              </a:tabLst>
              <a:defRPr>
                <a:solidFill>
                  <a:schemeClr val="tx1"/>
                </a:solidFill>
                <a:latin typeface="Arial" pitchFamily="34" charset="0"/>
              </a:defRPr>
            </a:lvl4pPr>
            <a:lvl5pPr marL="2057400" indent="-228600" eaLnBrk="0" hangingPunct="0">
              <a:tabLst>
                <a:tab pos="2244725" algn="l"/>
              </a:tabLst>
              <a:defRPr>
                <a:solidFill>
                  <a:schemeClr val="tx1"/>
                </a:solidFill>
                <a:latin typeface="Arial" pitchFamily="34" charset="0"/>
              </a:defRPr>
            </a:lvl5pPr>
            <a:lvl6pPr marL="2514600" indent="-228600" eaLnBrk="0" fontAlgn="base" hangingPunct="0">
              <a:spcBef>
                <a:spcPct val="0"/>
              </a:spcBef>
              <a:spcAft>
                <a:spcPct val="0"/>
              </a:spcAft>
              <a:tabLst>
                <a:tab pos="2244725" algn="l"/>
              </a:tabLst>
              <a:defRPr>
                <a:solidFill>
                  <a:schemeClr val="tx1"/>
                </a:solidFill>
                <a:latin typeface="Arial" pitchFamily="34" charset="0"/>
              </a:defRPr>
            </a:lvl6pPr>
            <a:lvl7pPr marL="2971800" indent="-228600" eaLnBrk="0" fontAlgn="base" hangingPunct="0">
              <a:spcBef>
                <a:spcPct val="0"/>
              </a:spcBef>
              <a:spcAft>
                <a:spcPct val="0"/>
              </a:spcAft>
              <a:tabLst>
                <a:tab pos="2244725" algn="l"/>
              </a:tabLst>
              <a:defRPr>
                <a:solidFill>
                  <a:schemeClr val="tx1"/>
                </a:solidFill>
                <a:latin typeface="Arial" pitchFamily="34" charset="0"/>
              </a:defRPr>
            </a:lvl7pPr>
            <a:lvl8pPr marL="3429000" indent="-228600" eaLnBrk="0" fontAlgn="base" hangingPunct="0">
              <a:spcBef>
                <a:spcPct val="0"/>
              </a:spcBef>
              <a:spcAft>
                <a:spcPct val="0"/>
              </a:spcAft>
              <a:tabLst>
                <a:tab pos="2244725" algn="l"/>
              </a:tabLst>
              <a:defRPr>
                <a:solidFill>
                  <a:schemeClr val="tx1"/>
                </a:solidFill>
                <a:latin typeface="Arial" pitchFamily="34" charset="0"/>
              </a:defRPr>
            </a:lvl8pPr>
            <a:lvl9pPr marL="3886200" indent="-228600" eaLnBrk="0" fontAlgn="base" hangingPunct="0">
              <a:spcBef>
                <a:spcPct val="0"/>
              </a:spcBef>
              <a:spcAft>
                <a:spcPct val="0"/>
              </a:spcAft>
              <a:tabLst>
                <a:tab pos="2244725" algn="l"/>
              </a:tabLst>
              <a:defRPr>
                <a:solidFill>
                  <a:schemeClr val="tx1"/>
                </a:solidFill>
                <a:latin typeface="Arial" pitchFamily="34" charset="0"/>
              </a:defRPr>
            </a:lvl9pPr>
          </a:lstStyle>
          <a:p>
            <a:pPr defTabSz="914400" eaLnBrk="1" hangingPunct="1">
              <a:lnSpc>
                <a:spcPct val="90000"/>
              </a:lnSpc>
              <a:defRPr/>
            </a:pPr>
            <a:r>
              <a:rPr lang="en-US" sz="700" smtClean="0">
                <a:solidFill>
                  <a:srgbClr val="808080"/>
                </a:solidFill>
                <a:latin typeface="Arial Narrow" pitchFamily="34" charset="0"/>
                <a:ea typeface="MS Mincho" pitchFamily="49" charset="-128"/>
              </a:rPr>
              <a:t>©  2011 Grant Thornton   |   Project Phoenix   |   May 2011</a:t>
            </a:r>
            <a:endParaRPr lang="en-US" sz="700" smtClean="0">
              <a:solidFill>
                <a:srgbClr val="000000"/>
              </a:solidFill>
              <a:latin typeface="Arial Narrow" pitchFamily="34" charset="0"/>
            </a:endParaRPr>
          </a:p>
        </p:txBody>
      </p:sp>
      <p:sp>
        <p:nvSpPr>
          <p:cNvPr id="3078" name="Text Box 6"/>
          <p:cNvSpPr txBox="1">
            <a:spLocks noChangeArrowheads="1"/>
          </p:cNvSpPr>
          <p:nvPr>
            <p:custDataLst>
              <p:tags r:id="rId3"/>
            </p:custDataLst>
          </p:nvPr>
        </p:nvSpPr>
        <p:spPr bwMode="gray">
          <a:xfrm>
            <a:off x="7696200" y="0"/>
            <a:ext cx="12493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54000" tIns="54000" rIns="54000" bIns="54000"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3200" b="1" smtClean="0">
                <a:solidFill>
                  <a:srgbClr val="808080"/>
                </a:solidFill>
                <a:latin typeface="Arial Narrow" pitchFamily="34" charset="0"/>
              </a:rPr>
              <a:t>DRAFT</a:t>
            </a:r>
            <a:endParaRPr lang="en-US" smtClean="0">
              <a:solidFill>
                <a:srgbClr val="000000"/>
              </a:solidFill>
            </a:endParaRPr>
          </a:p>
        </p:txBody>
      </p:sp>
      <p:sp>
        <p:nvSpPr>
          <p:cNvPr id="2055" name="Line 107"/>
          <p:cNvSpPr>
            <a:spLocks noChangeShapeType="1"/>
          </p:cNvSpPr>
          <p:nvPr/>
        </p:nvSpPr>
        <p:spPr bwMode="gray">
          <a:xfrm>
            <a:off x="252413" y="550863"/>
            <a:ext cx="8640762" cy="0"/>
          </a:xfrm>
          <a:prstGeom prst="line">
            <a:avLst/>
          </a:prstGeom>
          <a:noFill/>
          <a:ln w="3175">
            <a:solidFill>
              <a:srgbClr val="828282"/>
            </a:solidFill>
            <a:round/>
            <a:headEnd/>
            <a:tailEnd/>
          </a:ln>
          <a:extLst>
            <a:ext uri="{909E8E84-426E-40DD-AFC4-6F175D3DCCD1}">
              <a14:hiddenFill xmlns:a14="http://schemas.microsoft.com/office/drawing/2010/main">
                <a:noFill/>
              </a14:hiddenFill>
            </a:ext>
          </a:extLst>
        </p:spPr>
        <p:txBody>
          <a:bodyPr lIns="54000" tIns="54000" rIns="54000" bIns="54000" anchorCtr="1">
            <a:spAutoFit/>
          </a:bodyPr>
          <a:lstStyle/>
          <a:p>
            <a:endParaRPr lang="en-US"/>
          </a:p>
        </p:txBody>
      </p:sp>
      <p:sp>
        <p:nvSpPr>
          <p:cNvPr id="3080" name="TextBox 9"/>
          <p:cNvSpPr txBox="1">
            <a:spLocks noChangeArrowheads="1"/>
          </p:cNvSpPr>
          <p:nvPr/>
        </p:nvSpPr>
        <p:spPr bwMode="gray">
          <a:xfrm>
            <a:off x="252413" y="6699250"/>
            <a:ext cx="2774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defRPr/>
            </a:pPr>
            <a:r>
              <a:rPr lang="en-US" sz="600" smtClean="0">
                <a:solidFill>
                  <a:srgbClr val="808080"/>
                </a:solidFill>
                <a:latin typeface="Arial Narrow" pitchFamily="34" charset="0"/>
                <a:ea typeface="MS Mincho" pitchFamily="49" charset="-128"/>
              </a:rPr>
              <a:t>U.S. member firm of Grant Thornton International Ltd.</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lang="en-GB" sz="2000" kern="1200" dirty="0">
          <a:solidFill>
            <a:schemeClr val="tx1"/>
          </a:solidFill>
          <a:latin typeface="Garamond" pitchFamily="18" charset="0"/>
          <a:ea typeface="+mj-ea"/>
          <a:cs typeface="+mj-cs"/>
        </a:defRPr>
      </a:lvl1pPr>
      <a:lvl2pPr algn="l" rtl="0" eaLnBrk="0" fontAlgn="base" hangingPunct="0">
        <a:spcBef>
          <a:spcPct val="0"/>
        </a:spcBef>
        <a:spcAft>
          <a:spcPct val="0"/>
        </a:spcAft>
        <a:defRPr sz="2000">
          <a:solidFill>
            <a:schemeClr val="tx1"/>
          </a:solidFill>
          <a:latin typeface="Garamond" pitchFamily="18" charset="0"/>
        </a:defRPr>
      </a:lvl2pPr>
      <a:lvl3pPr algn="l" rtl="0" eaLnBrk="0" fontAlgn="base" hangingPunct="0">
        <a:spcBef>
          <a:spcPct val="0"/>
        </a:spcBef>
        <a:spcAft>
          <a:spcPct val="0"/>
        </a:spcAft>
        <a:defRPr sz="2000">
          <a:solidFill>
            <a:schemeClr val="tx1"/>
          </a:solidFill>
          <a:latin typeface="Garamond" pitchFamily="18" charset="0"/>
        </a:defRPr>
      </a:lvl3pPr>
      <a:lvl4pPr algn="l" rtl="0" eaLnBrk="0" fontAlgn="base" hangingPunct="0">
        <a:spcBef>
          <a:spcPct val="0"/>
        </a:spcBef>
        <a:spcAft>
          <a:spcPct val="0"/>
        </a:spcAft>
        <a:defRPr sz="2000">
          <a:solidFill>
            <a:schemeClr val="tx1"/>
          </a:solidFill>
          <a:latin typeface="Garamond" pitchFamily="18" charset="0"/>
        </a:defRPr>
      </a:lvl4pPr>
      <a:lvl5pPr algn="l" rtl="0" eaLnBrk="0" fontAlgn="base" hangingPunct="0">
        <a:spcBef>
          <a:spcPct val="0"/>
        </a:spcBef>
        <a:spcAft>
          <a:spcPct val="0"/>
        </a:spcAft>
        <a:defRPr sz="20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ts val="400"/>
        </a:spcBef>
        <a:spcAft>
          <a:spcPct val="0"/>
        </a:spcAft>
        <a:buFont typeface="Arial" charset="0"/>
        <a:defRPr sz="1000" b="1" kern="1200">
          <a:solidFill>
            <a:schemeClr val="accent1"/>
          </a:solidFill>
          <a:latin typeface="+mn-lt"/>
          <a:ea typeface="+mn-ea"/>
          <a:cs typeface="+mn-cs"/>
        </a:defRPr>
      </a:lvl1pPr>
      <a:lvl2pPr marL="742950" indent="-285750" algn="l" rtl="0" eaLnBrk="0" fontAlgn="base" hangingPunct="0">
        <a:spcBef>
          <a:spcPts val="400"/>
        </a:spcBef>
        <a:spcAft>
          <a:spcPct val="0"/>
        </a:spcAft>
        <a:buFont typeface="Arial" charset="0"/>
        <a:defRPr sz="1000" kern="1200">
          <a:solidFill>
            <a:schemeClr val="tx1"/>
          </a:solidFill>
          <a:latin typeface="+mn-lt"/>
          <a:ea typeface="+mn-ea"/>
          <a:cs typeface="+mn-cs"/>
        </a:defRPr>
      </a:lvl2pPr>
      <a:lvl3pPr marL="177800" indent="-177800" algn="l" rtl="0" eaLnBrk="0" fontAlgn="base" hangingPunct="0">
        <a:spcBef>
          <a:spcPts val="400"/>
        </a:spcBef>
        <a:spcAft>
          <a:spcPct val="0"/>
        </a:spcAft>
        <a:buClr>
          <a:schemeClr val="bg2"/>
        </a:buClr>
        <a:buFont typeface="Wingdings 2" pitchFamily="18" charset="2"/>
        <a:buChar char=""/>
        <a:defRPr sz="1000" kern="1200">
          <a:solidFill>
            <a:schemeClr val="tx1"/>
          </a:solidFill>
          <a:latin typeface="+mn-lt"/>
          <a:ea typeface="+mn-ea"/>
          <a:cs typeface="+mn-cs"/>
        </a:defRPr>
      </a:lvl3pPr>
      <a:lvl4pPr marL="361950" indent="-18415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4pPr>
      <a:lvl5pPr marL="539750" indent="-17780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file:///C:\Stakeholder%20Toolkit\QuickGuide\Toolkit%20CD\ToolkitTools_Word_and_Excel\Tool%201E_Prioritization%20Grid.doc" TargetMode="External"/><Relationship Id="rId13" Type="http://schemas.openxmlformats.org/officeDocument/2006/relationships/hyperlink" Target="file:///C:\Stakeholder%20Toolkit\QuickGuide\Toolkit%20CD\SE_Toolkit_and_Steps_PDF_files\Stakeholder_Engagement_Toolkit-Step_2.pdf" TargetMode="External"/><Relationship Id="rId18" Type="http://schemas.openxmlformats.org/officeDocument/2006/relationships/hyperlink" Target="file:///C:\Stakeholder%20Toolkit\QuickGuide\Toolkit%20CD\ToolkitTools_Word_and_Excel\Tool%203A_Indicator%20Examples.doc" TargetMode="External"/><Relationship Id="rId3" Type="http://schemas.openxmlformats.org/officeDocument/2006/relationships/hyperlink" Target="file:///C:\Stakeholder%20Toolkit\QuickGuide\Toolkit%20CD\SE_Toolkit_and_Steps_PDF_files\Stakeholder_Engagement_Toolkit-Step_1.pdf" TargetMode="External"/><Relationship Id="rId7" Type="http://schemas.openxmlformats.org/officeDocument/2006/relationships/hyperlink" Target="file:///C:\Stakeholder%20Toolkit\QuickGuide\Toolkit%20CD\ToolkitTools_Word_and_Excel\Tool%201D_Action_Plan.doc" TargetMode="External"/><Relationship Id="rId12" Type="http://schemas.openxmlformats.org/officeDocument/2006/relationships/hyperlink" Target="file:///C:\Stakeholder%20Toolkit\QuickGuide\Toolkit%20CD\ToolkitTools_Word_and_Excel\Tool%201I_Job%20descriptions.doc" TargetMode="External"/><Relationship Id="rId17" Type="http://schemas.openxmlformats.org/officeDocument/2006/relationships/hyperlink" Target="#DevelopMeasures"/><Relationship Id="rId2" Type="http://schemas.openxmlformats.org/officeDocument/2006/relationships/notesSlide" Target="../notesSlides/notesSlide12.xml"/><Relationship Id="rId16" Type="http://schemas.openxmlformats.org/officeDocument/2006/relationships/hyperlink" Target="file:///C:\Stakeholder%20Toolkit\QuickGuide\Toolkit%20CD\SE_Toolkit_and_Steps_PDF_files\Stakeholder_Engagement_Toolkit-Step_3.pdf" TargetMode="External"/><Relationship Id="rId1" Type="http://schemas.openxmlformats.org/officeDocument/2006/relationships/slideLayout" Target="../slideLayouts/slideLayout2.xml"/><Relationship Id="rId6" Type="http://schemas.openxmlformats.org/officeDocument/2006/relationships/hyperlink" Target="file:///C:\Stakeholder%20Toolkit\QuickGuide\Toolkit%20CD\ToolkitTools_Word_and_Excel\Tool%201C_Budget.doc" TargetMode="External"/><Relationship Id="rId11" Type="http://schemas.openxmlformats.org/officeDocument/2006/relationships/hyperlink" Target="file:///C:\Stakeholder%20Toolkit\QuickGuide\Toolkit%20CD\ToolkitTools_Word_and_Excel\Tool%201H_Timeline.doc" TargetMode="External"/><Relationship Id="rId5" Type="http://schemas.openxmlformats.org/officeDocument/2006/relationships/hyperlink" Target="file:///C:\Stakeholder%20Toolkit\QuickGuide\Toolkit%20CD\ToolkitTools_Word_and_Excel\Tool%201B_Gaps_Opportunities.doc" TargetMode="External"/><Relationship Id="rId15" Type="http://schemas.openxmlformats.org/officeDocument/2006/relationships/hyperlink" Target="file:///C:\Stakeholder%20Toolkit\QuickGuide\Toolkit%20CD\ToolkitTools_Word_and_Excel\Tool%202B_Commitment.doc" TargetMode="External"/><Relationship Id="rId10" Type="http://schemas.openxmlformats.org/officeDocument/2006/relationships/hyperlink" Target="file:///C:\Stakeholder%20Toolkit\QuickGuide\Toolkit%20CD\ToolkitTools_Word_and_Excel\Tool%201G_Work%20Plan.doc" TargetMode="External"/><Relationship Id="rId19" Type="http://schemas.openxmlformats.org/officeDocument/2006/relationships/hyperlink" Target="file:///C:\Stakeholder%20Toolkit\QuickGuide\Toolkit%20CD\SE_Toolkit_and_Steps_PDF_files\Stakeholder_Engagement_Toolkit-Step_4.pdf" TargetMode="External"/><Relationship Id="rId4" Type="http://schemas.openxmlformats.org/officeDocument/2006/relationships/hyperlink" Target="file:///C:\Stakeholder%20Toolkit\QuickGuide\Toolkit%20CD\ToolkitTools_Word_and_Excel\Tool%201A_Organizational_assessment.doc" TargetMode="External"/><Relationship Id="rId9" Type="http://schemas.openxmlformats.org/officeDocument/2006/relationships/hyperlink" Target="file:///C:\Stakeholder%20Toolkit\QuickGuide\Toolkit%20CD\ToolkitTools_Word_and_Excel\Tool%201F_Matrix%20of%20stakeholders.doc" TargetMode="External"/><Relationship Id="rId14" Type="http://schemas.openxmlformats.org/officeDocument/2006/relationships/hyperlink" Target="file:///C:\Stakeholder%20Toolkit\QuickGuide\Toolkit%20CD\ToolkitTools_Word_and_Excel\Tool%202A_Action%20Planning%20Guide.do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publications@fhi360.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hyperlink" Target="http://www.fhi360.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5800" y="1428732"/>
            <a:ext cx="7772400" cy="1470025"/>
          </a:xfrm>
        </p:spPr>
        <p:txBody>
          <a:bodyPr/>
          <a:lstStyle/>
          <a:p>
            <a:r>
              <a:rPr lang="en-US" altLang="en-US" sz="3000" i="1" dirty="0" smtClean="0"/>
              <a:t>Stakeholder Engagement—</a:t>
            </a:r>
            <a:br>
              <a:rPr lang="en-US" altLang="en-US" sz="3000" i="1" dirty="0" smtClean="0"/>
            </a:br>
            <a:r>
              <a:rPr lang="en-US" altLang="en-US" sz="3000" i="1" dirty="0" smtClean="0"/>
              <a:t>Toolkit Orientation and </a:t>
            </a:r>
            <a:br>
              <a:rPr lang="en-US" altLang="en-US" sz="3000" i="1" dirty="0" smtClean="0"/>
            </a:br>
            <a:r>
              <a:rPr lang="en-US" altLang="en-US" sz="3000" i="1" dirty="0" smtClean="0"/>
              <a:t>Practice Session</a:t>
            </a:r>
            <a:r>
              <a:rPr lang="en-US" altLang="en-US" sz="3000" dirty="0" smtClean="0"/>
              <a:t> </a:t>
            </a:r>
          </a:p>
        </p:txBody>
      </p:sp>
      <p:sp>
        <p:nvSpPr>
          <p:cNvPr id="5" name="Subtitle 4"/>
          <p:cNvSpPr>
            <a:spLocks noGrp="1"/>
          </p:cNvSpPr>
          <p:nvPr>
            <p:ph type="subTitle" idx="1"/>
          </p:nvPr>
        </p:nvSpPr>
        <p:spPr>
          <a:xfrm>
            <a:off x="670940" y="3961815"/>
            <a:ext cx="5473186" cy="2086059"/>
          </a:xfrm>
        </p:spPr>
        <p:txBody>
          <a:bodyPr/>
          <a:lstStyle/>
          <a:p>
            <a:pPr algn="l">
              <a:spcBef>
                <a:spcPct val="0"/>
              </a:spcBef>
            </a:pPr>
            <a:r>
              <a:rPr lang="en-US" altLang="en-US" sz="1400" b="1" i="1" dirty="0" smtClean="0">
                <a:solidFill>
                  <a:srgbClr val="FF0000"/>
                </a:solidFill>
              </a:rPr>
              <a:t>Insert: </a:t>
            </a:r>
          </a:p>
          <a:p>
            <a:pPr algn="l">
              <a:spcBef>
                <a:spcPct val="0"/>
              </a:spcBef>
            </a:pPr>
            <a:r>
              <a:rPr lang="en-US" altLang="en-US" sz="1800" b="1" dirty="0" smtClean="0">
                <a:solidFill>
                  <a:schemeClr val="tx1"/>
                </a:solidFill>
              </a:rPr>
              <a:t>Facilitator Name</a:t>
            </a:r>
            <a:r>
              <a:rPr lang="en-US" altLang="en-US" sz="1800" dirty="0" smtClean="0">
                <a:solidFill>
                  <a:schemeClr val="tx1"/>
                </a:solidFill>
              </a:rPr>
              <a:t>, Title </a:t>
            </a:r>
          </a:p>
          <a:p>
            <a:pPr algn="l">
              <a:spcBef>
                <a:spcPct val="0"/>
              </a:spcBef>
            </a:pPr>
            <a:r>
              <a:rPr lang="en-US" altLang="en-US" sz="1800" dirty="0" smtClean="0">
                <a:solidFill>
                  <a:schemeClr val="tx1"/>
                </a:solidFill>
              </a:rPr>
              <a:t>Organizational Affiliation</a:t>
            </a:r>
            <a:endParaRPr lang="en-US" altLang="en-US" sz="1800" dirty="0">
              <a:solidFill>
                <a:schemeClr val="tx1"/>
              </a:solidFill>
            </a:endParaRPr>
          </a:p>
          <a:p>
            <a:pPr algn="l">
              <a:spcBef>
                <a:spcPct val="0"/>
              </a:spcBef>
            </a:pPr>
            <a:endParaRPr lang="en-US" altLang="en-US" sz="1800" dirty="0">
              <a:solidFill>
                <a:schemeClr val="tx1"/>
              </a:solidFill>
            </a:endParaRPr>
          </a:p>
          <a:p>
            <a:pPr algn="l">
              <a:spcBef>
                <a:spcPct val="0"/>
              </a:spcBef>
            </a:pPr>
            <a:r>
              <a:rPr lang="en-US" altLang="en-US" sz="1800" b="1" dirty="0">
                <a:solidFill>
                  <a:schemeClr val="tx1"/>
                </a:solidFill>
              </a:rPr>
              <a:t>Facilitator Name</a:t>
            </a:r>
            <a:r>
              <a:rPr lang="en-US" altLang="en-US" sz="1800" dirty="0">
                <a:solidFill>
                  <a:schemeClr val="tx1"/>
                </a:solidFill>
              </a:rPr>
              <a:t>, Title </a:t>
            </a:r>
          </a:p>
          <a:p>
            <a:pPr algn="l">
              <a:spcBef>
                <a:spcPct val="0"/>
              </a:spcBef>
            </a:pPr>
            <a:r>
              <a:rPr lang="en-US" altLang="en-US" sz="1800" dirty="0">
                <a:solidFill>
                  <a:schemeClr val="tx1"/>
                </a:solidFill>
              </a:rPr>
              <a:t>Organizational Affiliation</a:t>
            </a:r>
          </a:p>
        </p:txBody>
      </p:sp>
      <p:pic>
        <p:nvPicPr>
          <p:cNvPr id="4" name="Picture 3" descr="cover.jpg"/>
          <p:cNvPicPr>
            <a:picLocks noChangeAspect="1"/>
          </p:cNvPicPr>
          <p:nvPr/>
        </p:nvPicPr>
        <p:blipFill>
          <a:blip r:embed="rId3"/>
          <a:srcRect/>
          <a:stretch>
            <a:fillRect/>
          </a:stretch>
        </p:blipFill>
        <p:spPr bwMode="auto">
          <a:xfrm rot="404292">
            <a:off x="6013835" y="337076"/>
            <a:ext cx="3114213" cy="4030628"/>
          </a:xfrm>
          <a:prstGeom prst="rect">
            <a:avLst/>
          </a:prstGeom>
          <a:noFill/>
          <a:ln w="3175">
            <a:solidFill>
              <a:srgbClr val="000000"/>
            </a:solidFill>
            <a:miter lim="800000"/>
            <a:headEnd/>
            <a:tailEnd/>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37070" y="1811879"/>
            <a:ext cx="1830939" cy="1830939"/>
            <a:chOff x="4737070" y="1811879"/>
            <a:chExt cx="1830939" cy="1830939"/>
          </a:xfrm>
        </p:grpSpPr>
        <p:sp>
          <p:nvSpPr>
            <p:cNvPr id="6" name="Oval 5"/>
            <p:cNvSpPr/>
            <p:nvPr/>
          </p:nvSpPr>
          <p:spPr>
            <a:xfrm>
              <a:off x="4786084" y="1855577"/>
              <a:ext cx="1732912" cy="173291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070" y="1811879"/>
              <a:ext cx="1830939" cy="1830939"/>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405"/>
            <a:ext cx="6140669" cy="744141"/>
          </a:xfrm>
        </p:spPr>
        <p:txBody>
          <a:bodyPr/>
          <a:lstStyle/>
          <a:p>
            <a:r>
              <a:rPr lang="en-US" altLang="en-US" dirty="0">
                <a:ea typeface="ヒラギノ明朝 ProN W3" charset="-128"/>
              </a:rPr>
              <a:t>Tools Available</a:t>
            </a:r>
            <a:endParaRPr lang="en-US" dirty="0"/>
          </a:p>
        </p:txBody>
      </p:sp>
      <p:sp>
        <p:nvSpPr>
          <p:cNvPr id="3" name="Content Placeholder 2"/>
          <p:cNvSpPr>
            <a:spLocks noGrp="1"/>
          </p:cNvSpPr>
          <p:nvPr>
            <p:ph idx="1"/>
          </p:nvPr>
        </p:nvSpPr>
        <p:spPr>
          <a:xfrm>
            <a:off x="457200" y="1110030"/>
            <a:ext cx="4886033" cy="4657588"/>
          </a:xfrm>
        </p:spPr>
        <p:txBody>
          <a:bodyPr/>
          <a:lstStyle/>
          <a:p>
            <a:pPr marL="0" indent="0">
              <a:buNone/>
            </a:pPr>
            <a:r>
              <a:rPr lang="en-US" sz="2000" dirty="0" smtClean="0"/>
              <a:t>Step </a:t>
            </a:r>
            <a:r>
              <a:rPr lang="en-US" sz="2000" dirty="0"/>
              <a:t>5: Identify and describe </a:t>
            </a:r>
            <a:r>
              <a:rPr lang="en-US" sz="2000" dirty="0" smtClean="0"/>
              <a:t>stakeholders</a:t>
            </a:r>
            <a:endParaRPr lang="en-US" sz="2000" dirty="0"/>
          </a:p>
          <a:p>
            <a:pPr>
              <a:spcBef>
                <a:spcPts val="800"/>
              </a:spcBef>
            </a:pPr>
            <a:r>
              <a:rPr lang="en-US" sz="1800" b="1" dirty="0"/>
              <a:t>Tool 5A: Stakeholder identification sheet</a:t>
            </a:r>
          </a:p>
          <a:p>
            <a:pPr marL="342900" lvl="1" indent="-342900">
              <a:spcBef>
                <a:spcPts val="0"/>
              </a:spcBef>
              <a:spcAft>
                <a:spcPts val="600"/>
              </a:spcAft>
              <a:buNone/>
            </a:pPr>
            <a:r>
              <a:rPr lang="en-US" sz="1600" dirty="0" smtClean="0"/>
              <a:t>	Helps </a:t>
            </a:r>
            <a:r>
              <a:rPr lang="en-US" sz="1600" dirty="0"/>
              <a:t>to organize your stakeholder list and ensure activities engage a full range of stakeholders  </a:t>
            </a:r>
          </a:p>
          <a:p>
            <a:pPr>
              <a:spcAft>
                <a:spcPts val="300"/>
              </a:spcAft>
            </a:pPr>
            <a:r>
              <a:rPr lang="en-US" sz="1800" b="1" dirty="0"/>
              <a:t>Tool 5B: Stakeholder data collection sheet</a:t>
            </a:r>
          </a:p>
          <a:p>
            <a:pPr marL="342900" lvl="1" indent="-342900">
              <a:spcBef>
                <a:spcPts val="0"/>
              </a:spcBef>
              <a:spcAft>
                <a:spcPts val="600"/>
              </a:spcAft>
              <a:buNone/>
            </a:pPr>
            <a:r>
              <a:rPr lang="en-US" sz="1600" dirty="0" smtClean="0"/>
              <a:t>	Tool </a:t>
            </a:r>
            <a:r>
              <a:rPr lang="en-US" sz="1600" dirty="0"/>
              <a:t>to collect information about stakeholders you wish to approach</a:t>
            </a:r>
          </a:p>
          <a:p>
            <a:pPr>
              <a:spcAft>
                <a:spcPts val="300"/>
              </a:spcAft>
              <a:buFont typeface="Arial" panose="020B0604020202020204" pitchFamily="34" charset="0"/>
              <a:buChar char="•"/>
            </a:pPr>
            <a:r>
              <a:rPr lang="en-US" sz="1800" b="1" dirty="0"/>
              <a:t>Tool 5C: Identification of stakeholder roles</a:t>
            </a:r>
          </a:p>
          <a:p>
            <a:pPr marL="342900" lvl="1" indent="-342900">
              <a:spcBef>
                <a:spcPts val="0"/>
              </a:spcBef>
              <a:spcAft>
                <a:spcPts val="600"/>
              </a:spcAft>
              <a:buNone/>
            </a:pPr>
            <a:r>
              <a:rPr lang="en-US" sz="1600" dirty="0" smtClean="0"/>
              <a:t>	Helps to determine which identified stakeholders can fill stakeholder roles that your trial needs</a:t>
            </a:r>
          </a:p>
          <a:p>
            <a:pPr>
              <a:spcAft>
                <a:spcPts val="300"/>
              </a:spcAft>
            </a:pPr>
            <a:r>
              <a:rPr lang="en-US" sz="1800" b="1" dirty="0" smtClean="0"/>
              <a:t>Tool 5D: Stakeholder contact record </a:t>
            </a:r>
          </a:p>
          <a:p>
            <a:pPr marL="342900" lvl="1" indent="-342900">
              <a:spcBef>
                <a:spcPts val="0"/>
              </a:spcBef>
              <a:spcAft>
                <a:spcPts val="600"/>
              </a:spcAft>
              <a:buNone/>
              <a:tabLst>
                <a:tab pos="968375" algn="l"/>
                <a:tab pos="1196975" algn="l"/>
              </a:tabLst>
            </a:pPr>
            <a:r>
              <a:rPr lang="en-US" sz="1600" dirty="0" smtClean="0"/>
              <a:t>	Helps </a:t>
            </a:r>
            <a:r>
              <a:rPr lang="en-US" sz="1600" dirty="0"/>
              <a:t>to plan and track initial contact with new stakeholders</a:t>
            </a:r>
          </a:p>
        </p:txBody>
      </p:sp>
      <p:pic>
        <p:nvPicPr>
          <p:cNvPr id="4" name="Picture 3" descr="tool5c.png"/>
          <p:cNvPicPr>
            <a:picLocks noChangeAspect="1"/>
          </p:cNvPicPr>
          <p:nvPr/>
        </p:nvPicPr>
        <p:blipFill>
          <a:blip r:embed="rId3"/>
          <a:srcRect/>
          <a:stretch>
            <a:fillRect/>
          </a:stretch>
        </p:blipFill>
        <p:spPr bwMode="auto">
          <a:xfrm rot="257154">
            <a:off x="5499461" y="1570847"/>
            <a:ext cx="3192157" cy="4241184"/>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191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ヒラギノ明朝 ProN W3" charset="-128"/>
              </a:rPr>
              <a:t>Toolkit Quick Guide</a:t>
            </a:r>
            <a:endParaRPr lang="en-US" dirty="0"/>
          </a:p>
        </p:txBody>
      </p:sp>
      <p:sp>
        <p:nvSpPr>
          <p:cNvPr id="3" name="Content Placeholder 2"/>
          <p:cNvSpPr>
            <a:spLocks noGrp="1"/>
          </p:cNvSpPr>
          <p:nvPr>
            <p:ph idx="1"/>
          </p:nvPr>
        </p:nvSpPr>
        <p:spPr>
          <a:xfrm>
            <a:off x="457200" y="1410589"/>
            <a:ext cx="4540827" cy="4485244"/>
          </a:xfrm>
        </p:spPr>
        <p:txBody>
          <a:bodyPr/>
          <a:lstStyle/>
          <a:p>
            <a:pPr eaLnBrk="1" hangingPunct="1">
              <a:spcAft>
                <a:spcPts val="600"/>
              </a:spcAft>
            </a:pPr>
            <a:r>
              <a:rPr lang="en-GB" altLang="en-US" sz="2400" dirty="0" smtClean="0"/>
              <a:t>Electronic document that helps </a:t>
            </a:r>
            <a:r>
              <a:rPr lang="en-GB" altLang="en-US" sz="2400" dirty="0"/>
              <a:t>users navigate and use the components of the </a:t>
            </a:r>
            <a:r>
              <a:rPr lang="en-GB" altLang="en-US" sz="2400" dirty="0" smtClean="0"/>
              <a:t>Toolkit</a:t>
            </a:r>
          </a:p>
          <a:p>
            <a:pPr lvl="1" eaLnBrk="1" hangingPunct="1">
              <a:spcAft>
                <a:spcPts val="600"/>
              </a:spcAft>
            </a:pPr>
            <a:r>
              <a:rPr lang="en-GB" altLang="en-US" sz="2200" dirty="0"/>
              <a:t>m</a:t>
            </a:r>
            <a:r>
              <a:rPr lang="en-GB" altLang="en-US" sz="2200" dirty="0" smtClean="0"/>
              <a:t>odifiable files of the tools </a:t>
            </a:r>
            <a:br>
              <a:rPr lang="en-GB" altLang="en-US" sz="2200" dirty="0" smtClean="0"/>
            </a:br>
            <a:r>
              <a:rPr lang="en-GB" altLang="en-US" sz="2200" dirty="0" smtClean="0"/>
              <a:t>(Word and Excel)</a:t>
            </a:r>
          </a:p>
          <a:p>
            <a:pPr lvl="1" eaLnBrk="1" hangingPunct="1">
              <a:spcAft>
                <a:spcPts val="600"/>
              </a:spcAft>
            </a:pPr>
            <a:r>
              <a:rPr lang="en-GB" altLang="en-US" sz="2200" dirty="0" smtClean="0"/>
              <a:t>expanded instructions </a:t>
            </a:r>
            <a:endParaRPr lang="en-GB" altLang="en-US" sz="2200" dirty="0"/>
          </a:p>
        </p:txBody>
      </p:sp>
      <p:pic>
        <p:nvPicPr>
          <p:cNvPr id="4" name="Picture 2" descr="Macintosh HD:Users:Melanie:Dropbox (FHI 360):PROJECTS:Stakeholder Toolkit (4110-42):3 Art:Stakeholder_Toolkit_QuickGuide_Cover-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605" y="1410589"/>
            <a:ext cx="2966340" cy="3840480"/>
          </a:xfrm>
          <a:prstGeom prst="rect">
            <a:avLst/>
          </a:prstGeom>
          <a:noFill/>
          <a:ln>
            <a:solidFill>
              <a:srgbClr val="2C7C9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45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Quick </a:t>
            </a:r>
            <a:r>
              <a:rPr lang="en-US" dirty="0" smtClean="0"/>
              <a:t>Guide:  Reference </a:t>
            </a:r>
            <a:r>
              <a:rPr lang="en-US" dirty="0"/>
              <a:t>Table </a:t>
            </a:r>
          </a:p>
        </p:txBody>
      </p:sp>
      <p:graphicFrame>
        <p:nvGraphicFramePr>
          <p:cNvPr id="4" name="Content Placeholder 3"/>
          <p:cNvGraphicFramePr>
            <a:graphicFrameLocks noGrp="1"/>
          </p:cNvGraphicFramePr>
          <p:nvPr>
            <p:ph idx="1"/>
            <p:extLst/>
          </p:nvPr>
        </p:nvGraphicFramePr>
        <p:xfrm>
          <a:off x="2292825" y="1550061"/>
          <a:ext cx="4451276" cy="3869248"/>
        </p:xfrm>
        <a:graphic>
          <a:graphicData uri="http://schemas.openxmlformats.org/drawingml/2006/table">
            <a:tbl>
              <a:tblPr firstRow="1" firstCol="1" bandRow="1"/>
              <a:tblGrid>
                <a:gridCol w="2229597"/>
                <a:gridCol w="2221679"/>
              </a:tblGrid>
              <a:tr h="164448">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Stakeholder Engagement Steps and Tasks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Toolkit Tools </a:t>
                      </a:r>
                      <a:r>
                        <a:rPr lang="en-US" sz="800" dirty="0">
                          <a:effectLst/>
                          <a:latin typeface="Calibri" panose="020F0502020204030204" pitchFamily="34" charset="0"/>
                          <a:ea typeface="Calibri" panose="020F0502020204030204" pitchFamily="34" charset="0"/>
                          <a:cs typeface="Arial" panose="020B0604020202020204" pitchFamily="34" charset="0"/>
                        </a:rPr>
                        <a:t>(Word and Excel files)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64180">
                <a:tc gridSpan="2">
                  <a:txBody>
                    <a:bodyPr/>
                    <a:lstStyle/>
                    <a:p>
                      <a:pPr marL="0" marR="0">
                        <a:spcBef>
                          <a:spcPts val="600"/>
                        </a:spcBef>
                        <a:spcAft>
                          <a:spcPts val="600"/>
                        </a:spcAft>
                      </a:pPr>
                      <a:r>
                        <a:rPr lang="en-US" sz="9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ction="ppaction://hlinkfile"/>
                        </a:rPr>
                        <a:t>Step 1. Plan and Budget for Stakeholder Engagement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71436">
                <a:tc rowSpan="2">
                  <a:txBody>
                    <a:bodyPr/>
                    <a:lstStyle/>
                    <a:p>
                      <a:pPr marL="57150" marR="0">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Assess your organization’s stakeholder engagement capacity and practices (identify gaps and opportunities for improvement).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ction="ppaction://hlinkfile"/>
                        </a:rPr>
                        <a:t>1A: Organizational self-assessment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234793">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ction="ppaction://hlinkfile"/>
                        </a:rPr>
                        <a:t>1B: Gaps and opportunities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tr>
              <a:tr h="288833">
                <a:tc>
                  <a:txBody>
                    <a:bodyPr/>
                    <a:lstStyle/>
                    <a:p>
                      <a:pPr marL="57150" marR="0">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Create a budget for stakeholder engagement activities.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ction="ppaction://hlinkfile"/>
                        </a:rPr>
                        <a:t>1C: Budget for stakeholder engagement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tr>
              <a:tr h="171436">
                <a:tc rowSpan="5">
                  <a:txBody>
                    <a:bodyPr/>
                    <a:lstStyle/>
                    <a:p>
                      <a:pPr marL="57150" marR="0">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Develop a stakeholder engagement action plan including objectives, activities, staff roles, proposed timeline.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ction="ppaction://hlinkfile"/>
                        </a:rPr>
                        <a:t>1D: Action plan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71436">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ction="ppaction://hlinkfile"/>
                        </a:rPr>
                        <a:t>1E: Activity prioritization grid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71436">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ction="ppaction://hlinkfile"/>
                        </a:rPr>
                        <a:t>1F: Matrix of stakeholders</a:t>
                      </a:r>
                      <a:r>
                        <a:rPr lang="en-US" sz="800" b="1" dirty="0">
                          <a:effectLst/>
                          <a:latin typeface="Calibri" panose="020F0502020204030204" pitchFamily="34" charset="0"/>
                          <a:ea typeface="Calibri" panose="020F0502020204030204" pitchFamily="34" charset="0"/>
                          <a:cs typeface="Arial" panose="020B0604020202020204" pitchFamily="34" charset="0"/>
                        </a:rPr>
                        <a:t> </a:t>
                      </a:r>
                      <a:r>
                        <a:rPr lang="en-US" sz="800" dirty="0">
                          <a:effectLst/>
                          <a:latin typeface="Calibri" panose="020F0502020204030204" pitchFamily="34" charset="0"/>
                          <a:ea typeface="Calibri" panose="020F0502020204030204" pitchFamily="34" charset="0"/>
                          <a:cs typeface="Arial" panose="020B0604020202020204" pitchFamily="34" charset="0"/>
                        </a:rPr>
                        <a:t>(potential roles)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71436">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ction="ppaction://hlinkfile"/>
                        </a:rPr>
                        <a:t>1G: Work plan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71436">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ction="ppaction://hlinkfile"/>
                        </a:rPr>
                        <a:t>1H: Timeline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tr>
              <a:tr h="288833">
                <a:tc>
                  <a:txBody>
                    <a:bodyPr/>
                    <a:lstStyle/>
                    <a:p>
                      <a:pPr marL="57150" marR="0">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Develop standard operating procedures (SOPs) for stakeholder engagement staff.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ction="ppaction://hlinkfile"/>
                        </a:rPr>
                        <a:t>1I: Sample job descriptions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r>
              <a:tr h="164180">
                <a:tc gridSpan="2">
                  <a:txBody>
                    <a:bodyPr/>
                    <a:lstStyle/>
                    <a:p>
                      <a:pPr marL="0" marR="0">
                        <a:spcBef>
                          <a:spcPts val="600"/>
                        </a:spcBef>
                        <a:spcAft>
                          <a:spcPts val="600"/>
                        </a:spcAft>
                      </a:pPr>
                      <a:r>
                        <a:rPr lang="en-US" sz="9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3" action="ppaction://hlinkfile"/>
                        </a:rPr>
                        <a:t>Step 2. Secure Commitments to Guiding Principles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71436">
                <a:tc rowSpan="2">
                  <a:txBody>
                    <a:bodyPr/>
                    <a:lstStyle/>
                    <a:p>
                      <a:pPr marL="57150" marR="0">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Obtain buy-in for stakeholder engagement activities from other research team members.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4" action="ppaction://hlinkfile"/>
                        </a:rPr>
                        <a:t>2A: Action planning guide</a:t>
                      </a: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71436">
                <a:tc vMerge="1">
                  <a:txBody>
                    <a:bodyPr/>
                    <a:lstStyle/>
                    <a:p>
                      <a:endParaRPr lang="en-US"/>
                    </a:p>
                  </a:txBody>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5" action="ppaction://hlinkfile"/>
                        </a:rPr>
                        <a:t>2B: Stakeholder engagement commitment sheet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r>
              <a:tr h="164180">
                <a:tc gridSpan="2">
                  <a:txBody>
                    <a:bodyPr/>
                    <a:lstStyle/>
                    <a:p>
                      <a:pPr marL="0" marR="0">
                        <a:spcBef>
                          <a:spcPts val="600"/>
                        </a:spcBef>
                        <a:spcAft>
                          <a:spcPts val="600"/>
                        </a:spcAft>
                      </a:pPr>
                      <a:r>
                        <a:rPr lang="en-US" sz="9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6" action="ppaction://hlinkfile"/>
                        </a:rPr>
                        <a:t>Step 3. Design a Monitoring and Evaluation System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61812">
                <a:tc>
                  <a:txBody>
                    <a:bodyPr/>
                    <a:lstStyle/>
                    <a:p>
                      <a:pPr marL="57150" marR="0">
                        <a:spcBef>
                          <a:spcPts val="0"/>
                        </a:spcBef>
                        <a:spcAft>
                          <a:spcPts val="0"/>
                        </a:spcAft>
                      </a:pPr>
                      <a:r>
                        <a:rPr lang="en-US" sz="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7" action="ppaction://hlinkfile"/>
                        </a:rPr>
                        <a:t>Develop measures to track stakeholder engagement program progress.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spcBef>
                          <a:spcPts val="200"/>
                        </a:spcBef>
                        <a:spcAft>
                          <a:spcPts val="200"/>
                        </a:spcAft>
                      </a:pPr>
                      <a:r>
                        <a:rPr lang="en-US" sz="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8" action="ppaction://hlinkfile"/>
                        </a:rPr>
                        <a:t>3A: Indicator examples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27020" marB="27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r>
              <a:tr h="164180">
                <a:tc gridSpan="2">
                  <a:txBody>
                    <a:bodyPr/>
                    <a:lstStyle/>
                    <a:p>
                      <a:pPr marL="0" marR="0">
                        <a:spcBef>
                          <a:spcPts val="600"/>
                        </a:spcBef>
                        <a:spcAft>
                          <a:spcPts val="600"/>
                        </a:spcAft>
                      </a:pPr>
                      <a:r>
                        <a:rPr lang="en-US" sz="9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9" action="ppaction://hlinkfile"/>
                        </a:rPr>
                        <a:t>Step 4. Describe Key Features of the Research Context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513376">
                <a:tc>
                  <a:txBody>
                    <a:bodyPr/>
                    <a:lstStyle/>
                    <a:p>
                      <a:pPr marL="5715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r>
                      <a:br>
                        <a:rPr lang="en-US" sz="900" dirty="0">
                          <a:effectLst/>
                          <a:latin typeface="Calibri" panose="020F0502020204030204" pitchFamily="34" charset="0"/>
                          <a:ea typeface="Calibri" panose="020F0502020204030204" pitchFamily="34" charset="0"/>
                          <a:cs typeface="Times New Roman" panose="02020603050405020304" pitchFamily="18" charset="0"/>
                        </a:rPr>
                      </a:br>
                      <a:r>
                        <a:rPr lang="en-US" sz="800" dirty="0">
                          <a:effectLst/>
                          <a:latin typeface="Calibri" panose="020F0502020204030204" pitchFamily="34" charset="0"/>
                          <a:ea typeface="Calibri" panose="020F0502020204030204" pitchFamily="34" charset="0"/>
                          <a:cs typeface="Arial" panose="020B0604020202020204" pitchFamily="34" charset="0"/>
                        </a:rPr>
                        <a:t>Identify ways in which political, cultural, economic and climate issues impact research planning, implementation.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700" i="1" dirty="0">
                          <a:effectLst/>
                          <a:latin typeface="Calibri" panose="020F0502020204030204" pitchFamily="34" charset="0"/>
                          <a:ea typeface="Calibri" panose="020F0502020204030204" pitchFamily="34" charset="0"/>
                          <a:cs typeface="Arial" panose="020B0604020202020204" pitchFamily="34" charset="0"/>
                        </a:rPr>
                        <a:t> (There are no Toolkit tools for this step.)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020" marR="27020" marT="13510" marB="1351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r>
            </a:tbl>
          </a:graphicData>
        </a:graphic>
      </p:graphicFrame>
      <p:cxnSp>
        <p:nvCxnSpPr>
          <p:cNvPr id="6" name="Straight Arrow Connector 5"/>
          <p:cNvCxnSpPr/>
          <p:nvPr/>
        </p:nvCxnSpPr>
        <p:spPr>
          <a:xfrm flipV="1">
            <a:off x="1545610" y="1828800"/>
            <a:ext cx="675565" cy="4921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7" idx="3"/>
          </p:cNvCxnSpPr>
          <p:nvPr/>
        </p:nvCxnSpPr>
        <p:spPr>
          <a:xfrm flipV="1">
            <a:off x="1545610" y="2949823"/>
            <a:ext cx="675565" cy="635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6844352" y="1946722"/>
            <a:ext cx="757451" cy="3171188"/>
          </a:xfrm>
          <a:prstGeom prst="rightBrace">
            <a:avLst>
              <a:gd name="adj1" fmla="val 8333"/>
              <a:gd name="adj2" fmla="val 4925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7697338" y="3283813"/>
            <a:ext cx="1354540" cy="738664"/>
          </a:xfrm>
          <a:prstGeom prst="rect">
            <a:avLst/>
          </a:prstGeom>
          <a:noFill/>
        </p:spPr>
        <p:txBody>
          <a:bodyPr wrap="square" rtlCol="0">
            <a:spAutoFit/>
          </a:bodyPr>
          <a:lstStyle/>
          <a:p>
            <a:r>
              <a:rPr lang="en-US" dirty="0">
                <a:solidFill>
                  <a:srgbClr val="C00000"/>
                </a:solidFill>
              </a:rPr>
              <a:t>Tools</a:t>
            </a:r>
          </a:p>
          <a:p>
            <a:r>
              <a:rPr lang="en-US" sz="1200" dirty="0">
                <a:solidFill>
                  <a:srgbClr val="C00000"/>
                </a:solidFill>
              </a:rPr>
              <a:t>Word or Excel files</a:t>
            </a:r>
          </a:p>
        </p:txBody>
      </p:sp>
      <p:sp>
        <p:nvSpPr>
          <p:cNvPr id="15" name="TextBox 14"/>
          <p:cNvSpPr txBox="1"/>
          <p:nvPr/>
        </p:nvSpPr>
        <p:spPr>
          <a:xfrm>
            <a:off x="754380" y="2128493"/>
            <a:ext cx="862880" cy="369332"/>
          </a:xfrm>
          <a:prstGeom prst="rect">
            <a:avLst/>
          </a:prstGeom>
          <a:noFill/>
        </p:spPr>
        <p:txBody>
          <a:bodyPr wrap="square" rtlCol="0">
            <a:spAutoFit/>
          </a:bodyPr>
          <a:lstStyle/>
          <a:p>
            <a:r>
              <a:rPr lang="en-US" dirty="0">
                <a:solidFill>
                  <a:srgbClr val="C00000"/>
                </a:solidFill>
              </a:rPr>
              <a:t>Steps</a:t>
            </a:r>
          </a:p>
        </p:txBody>
      </p:sp>
      <p:sp>
        <p:nvSpPr>
          <p:cNvPr id="17" name="TextBox 16"/>
          <p:cNvSpPr txBox="1"/>
          <p:nvPr/>
        </p:nvSpPr>
        <p:spPr>
          <a:xfrm>
            <a:off x="747216" y="2828720"/>
            <a:ext cx="798394" cy="369332"/>
          </a:xfrm>
          <a:prstGeom prst="rect">
            <a:avLst/>
          </a:prstGeom>
          <a:noFill/>
        </p:spPr>
        <p:txBody>
          <a:bodyPr wrap="square" rtlCol="0">
            <a:spAutoFit/>
          </a:bodyPr>
          <a:lstStyle/>
          <a:p>
            <a:r>
              <a:rPr lang="en-US" dirty="0">
                <a:solidFill>
                  <a:srgbClr val="C00000"/>
                </a:solidFill>
              </a:rPr>
              <a:t>Tasks</a:t>
            </a:r>
          </a:p>
        </p:txBody>
      </p:sp>
      <p:cxnSp>
        <p:nvCxnSpPr>
          <p:cNvPr id="20" name="Straight Arrow Connector 19"/>
          <p:cNvCxnSpPr/>
          <p:nvPr/>
        </p:nvCxnSpPr>
        <p:spPr>
          <a:xfrm>
            <a:off x="1545609" y="3012121"/>
            <a:ext cx="675565" cy="543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3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686801" cy="992188"/>
          </a:xfrm>
        </p:spPr>
        <p:txBody>
          <a:bodyPr/>
          <a:lstStyle/>
          <a:p>
            <a:pPr>
              <a:lnSpc>
                <a:spcPts val="3000"/>
              </a:lnSpc>
            </a:pPr>
            <a:r>
              <a:rPr lang="en-US" dirty="0" smtClean="0"/>
              <a:t>Quick Guide: Expanded Instructions for Select Tasks</a:t>
            </a:r>
            <a:endParaRPr lang="en-US" dirty="0"/>
          </a:p>
        </p:txBody>
      </p:sp>
      <p:sp>
        <p:nvSpPr>
          <p:cNvPr id="13" name="Content Placeholder 2"/>
          <p:cNvSpPr txBox="1">
            <a:spLocks/>
          </p:cNvSpPr>
          <p:nvPr/>
        </p:nvSpPr>
        <p:spPr bwMode="auto">
          <a:xfrm>
            <a:off x="457199" y="1410589"/>
            <a:ext cx="4301203" cy="448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ts val="600"/>
              </a:spcAft>
            </a:pPr>
            <a:r>
              <a:rPr lang="en-US" altLang="en-US" sz="2400" dirty="0"/>
              <a:t>Develop measures to track stakeholder engagement program progress (Step 3)</a:t>
            </a:r>
          </a:p>
          <a:p>
            <a:pPr eaLnBrk="1" hangingPunct="1">
              <a:spcAft>
                <a:spcPts val="600"/>
              </a:spcAft>
            </a:pPr>
            <a:r>
              <a:rPr lang="en-US" altLang="en-US" sz="2400" dirty="0"/>
              <a:t>Develop and maintain a stakeholder databank (Step 5)</a:t>
            </a:r>
          </a:p>
          <a:p>
            <a:pPr eaLnBrk="1" hangingPunct="1">
              <a:spcAft>
                <a:spcPts val="600"/>
              </a:spcAft>
            </a:pPr>
            <a:r>
              <a:rPr lang="en-US" altLang="en-US" sz="2400" dirty="0"/>
              <a:t>Assess knowledge and skills to determine how to build capabilities (Step 7)</a:t>
            </a:r>
          </a:p>
          <a:p>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3484" y="1267980"/>
            <a:ext cx="3782925" cy="4837597"/>
          </a:xfrm>
          <a:ln w="6350">
            <a:solidFill>
              <a:schemeClr val="tx1"/>
            </a:solidFill>
          </a:ln>
        </p:spPr>
      </p:pic>
      <p:cxnSp>
        <p:nvCxnSpPr>
          <p:cNvPr id="16" name="Straight Arrow Connector 15"/>
          <p:cNvCxnSpPr/>
          <p:nvPr/>
        </p:nvCxnSpPr>
        <p:spPr>
          <a:xfrm flipV="1">
            <a:off x="3948545" y="2047009"/>
            <a:ext cx="1267691" cy="904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706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722313" y="2481846"/>
            <a:ext cx="7772400" cy="1930134"/>
          </a:xfrm>
        </p:spPr>
        <p:txBody>
          <a:bodyPr/>
          <a:lstStyle/>
          <a:p>
            <a:r>
              <a:rPr lang="en-US" altLang="en-US" sz="3800" dirty="0" smtClean="0"/>
              <a:t>Socio-cultural and Other Factors that Impact Research and Stakeholder Engagement Activities</a:t>
            </a:r>
          </a:p>
        </p:txBody>
      </p:sp>
      <p:sp>
        <p:nvSpPr>
          <p:cNvPr id="5" name="Text Placeholder 4"/>
          <p:cNvSpPr>
            <a:spLocks noGrp="1"/>
          </p:cNvSpPr>
          <p:nvPr>
            <p:ph type="body" idx="1"/>
          </p:nvPr>
        </p:nvSpPr>
        <p:spPr/>
        <p:txBody>
          <a:bodyPr/>
          <a:lstStyle/>
          <a:p>
            <a:pPr>
              <a:buFont typeface="Arial" panose="020B0604020202020204" pitchFamily="34" charset="0"/>
              <a:buNone/>
              <a:defRPr/>
            </a:pPr>
            <a:r>
              <a:rPr lang="en-US" dirty="0" smtClean="0"/>
              <a:t>Identifying and Planning for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smtClean="0"/>
              <a:t>Discussion Question</a:t>
            </a:r>
          </a:p>
        </p:txBody>
      </p:sp>
      <p:sp>
        <p:nvSpPr>
          <p:cNvPr id="14339" name="Content Placeholder 4"/>
          <p:cNvSpPr>
            <a:spLocks noGrp="1"/>
          </p:cNvSpPr>
          <p:nvPr>
            <p:ph idx="1"/>
          </p:nvPr>
        </p:nvSpPr>
        <p:spPr>
          <a:xfrm>
            <a:off x="457200" y="1101725"/>
            <a:ext cx="4114800" cy="5024438"/>
          </a:xfrm>
        </p:spPr>
        <p:txBody>
          <a:bodyPr/>
          <a:lstStyle/>
          <a:p>
            <a:r>
              <a:rPr lang="en-US" altLang="en-US" dirty="0" smtClean="0"/>
              <a:t>What are some of the socio-cultural and other factors that might impact the research or stakeholder engagement activities?</a:t>
            </a:r>
          </a:p>
          <a:p>
            <a:r>
              <a:rPr lang="en-US" altLang="en-US" dirty="0" smtClean="0"/>
              <a:t>What impact might these have? </a:t>
            </a:r>
          </a:p>
          <a:p>
            <a:endParaRPr lang="en-US" altLang="en-US" dirty="0" smtClean="0"/>
          </a:p>
        </p:txBody>
      </p:sp>
      <p:pic>
        <p:nvPicPr>
          <p:cNvPr id="143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2185988"/>
            <a:ext cx="27082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en-US" smtClean="0"/>
              <a:t>Benefits of Identifying and Planning for Socio-cultural Factors</a:t>
            </a:r>
          </a:p>
        </p:txBody>
      </p:sp>
      <p:sp>
        <p:nvSpPr>
          <p:cNvPr id="16387" name="Content Placeholder 4"/>
          <p:cNvSpPr>
            <a:spLocks noGrp="1"/>
          </p:cNvSpPr>
          <p:nvPr>
            <p:ph idx="1"/>
          </p:nvPr>
        </p:nvSpPr>
        <p:spPr/>
        <p:txBody>
          <a:bodyPr/>
          <a:lstStyle/>
          <a:p>
            <a:r>
              <a:rPr lang="en-US" altLang="en-US" dirty="0" smtClean="0"/>
              <a:t>Facilitates identification of stakeholders that need to be engaged </a:t>
            </a:r>
          </a:p>
          <a:p>
            <a:r>
              <a:rPr lang="en-US" altLang="en-US" dirty="0" smtClean="0"/>
              <a:t>Improves understanding of the relationships and networks that link stakeholders </a:t>
            </a:r>
          </a:p>
          <a:p>
            <a:r>
              <a:rPr lang="en-US" altLang="en-US" dirty="0" smtClean="0"/>
              <a:t>Facilitates communication of the research concept </a:t>
            </a:r>
          </a:p>
          <a:p>
            <a:r>
              <a:rPr lang="en-US" altLang="en-US" dirty="0" smtClean="0"/>
              <a:t>Improves understanding of the relationship between local, national and regional contexts</a:t>
            </a:r>
          </a:p>
          <a:p>
            <a:r>
              <a:rPr lang="en-US" altLang="en-US" dirty="0" smtClean="0"/>
              <a:t>Enables development of a research project that is well-adapted to the broad context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a:t>
            </a:r>
            <a:endParaRPr lang="en-US" dirty="0"/>
          </a:p>
        </p:txBody>
      </p:sp>
      <p:sp>
        <p:nvSpPr>
          <p:cNvPr id="3" name="Content Placeholder 2"/>
          <p:cNvSpPr>
            <a:spLocks noGrp="1"/>
          </p:cNvSpPr>
          <p:nvPr>
            <p:ph idx="1"/>
          </p:nvPr>
        </p:nvSpPr>
        <p:spPr/>
        <p:txBody>
          <a:bodyPr/>
          <a:lstStyle/>
          <a:p>
            <a:r>
              <a:rPr lang="en-US" dirty="0" smtClean="0"/>
              <a:t>Read the description of the Study Design. </a:t>
            </a:r>
            <a:br>
              <a:rPr lang="en-US" dirty="0" smtClean="0"/>
            </a:br>
            <a:r>
              <a:rPr lang="en-US" dirty="0" smtClean="0"/>
              <a:t>Two options:</a:t>
            </a:r>
          </a:p>
          <a:p>
            <a:pPr lvl="1"/>
            <a:r>
              <a:rPr lang="en-US" dirty="0" smtClean="0"/>
              <a:t>US-based study (HPTN 073)</a:t>
            </a:r>
          </a:p>
          <a:p>
            <a:pPr lvl="1"/>
            <a:r>
              <a:rPr lang="en-US" dirty="0" smtClean="0"/>
              <a:t>Africa-based study (HPTN 071)  </a:t>
            </a:r>
          </a:p>
          <a:p>
            <a:r>
              <a:rPr lang="en-US" dirty="0" smtClean="0"/>
              <a:t>Use your own experience and conditions in your study site  to answer the Sociocultural Landscape  question selected by your small group.</a:t>
            </a:r>
          </a:p>
          <a:p>
            <a:r>
              <a:rPr lang="en-US" dirty="0" smtClean="0"/>
              <a:t>Discuss similarities/differences between the sites represented in your small group.</a:t>
            </a:r>
          </a:p>
          <a:p>
            <a:r>
              <a:rPr lang="en-US" dirty="0" smtClean="0"/>
              <a:t>Summarize your groups’ responses on a flipchart to share with the entire group.</a:t>
            </a:r>
          </a:p>
        </p:txBody>
      </p:sp>
    </p:spTree>
    <p:extLst>
      <p:ext uri="{BB962C8B-B14F-4D97-AF65-F5344CB8AC3E}">
        <p14:creationId xmlns:p14="http://schemas.microsoft.com/office/powerpoint/2010/main" val="348600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722313" y="2736811"/>
            <a:ext cx="8234362" cy="1771021"/>
          </a:xfrm>
        </p:spPr>
        <p:txBody>
          <a:bodyPr/>
          <a:lstStyle/>
          <a:p>
            <a:pPr indent="4763"/>
            <a:r>
              <a:rPr lang="en-US" altLang="en-US" sz="3800" dirty="0" smtClean="0"/>
              <a:t>Assess Knowledge/Perceptions Using the Agree/Disagree Activity</a:t>
            </a:r>
          </a:p>
        </p:txBody>
      </p:sp>
      <p:sp>
        <p:nvSpPr>
          <p:cNvPr id="5" name="Text Placeholder 4"/>
          <p:cNvSpPr>
            <a:spLocks noGrp="1"/>
          </p:cNvSpPr>
          <p:nvPr>
            <p:ph type="body" idx="1"/>
          </p:nvPr>
        </p:nvSpPr>
        <p:spPr/>
        <p:txBody>
          <a:bodyPr/>
          <a:lstStyle/>
          <a:p>
            <a:pPr>
              <a:buFont typeface="Arial" panose="020B0604020202020204" pitchFamily="34" charset="0"/>
              <a:buNone/>
              <a:defRPr/>
            </a:pPr>
            <a:r>
              <a:rPr lang="en-US" dirty="0" smtClean="0"/>
              <a:t>Interacting </a:t>
            </a:r>
            <a:r>
              <a:rPr lang="en-US" dirty="0"/>
              <a:t>with </a:t>
            </a:r>
            <a:r>
              <a:rPr lang="en-US" dirty="0" smtClean="0"/>
              <a:t>Stakeholder Groups to: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Reflection</a:t>
            </a:r>
          </a:p>
        </p:txBody>
      </p:sp>
      <p:sp>
        <p:nvSpPr>
          <p:cNvPr id="22532" name="Content Placeholder 2"/>
          <p:cNvSpPr txBox="1">
            <a:spLocks/>
          </p:cNvSpPr>
          <p:nvPr/>
        </p:nvSpPr>
        <p:spPr bwMode="auto">
          <a:xfrm>
            <a:off x="457200" y="1101725"/>
            <a:ext cx="42084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AFBD21"/>
              </a:buClr>
              <a:buFont typeface="Arial" charset="0"/>
              <a:buChar char="•"/>
              <a:defRPr sz="2800">
                <a:solidFill>
                  <a:schemeClr val="tx1"/>
                </a:solidFill>
                <a:latin typeface="Calibri" pitchFamily="34" charset="0"/>
              </a:defRPr>
            </a:lvl1pPr>
            <a:lvl2pPr marL="742950" indent="-285750">
              <a:spcBef>
                <a:spcPct val="20000"/>
              </a:spcBef>
              <a:buClr>
                <a:srgbClr val="AFBD21"/>
              </a:buClr>
              <a:buFont typeface="Arial" charset="0"/>
              <a:buChar char="–"/>
              <a:defRPr sz="2600">
                <a:solidFill>
                  <a:schemeClr val="tx1"/>
                </a:solidFill>
                <a:latin typeface="Calibri" pitchFamily="34" charset="0"/>
              </a:defRPr>
            </a:lvl2pPr>
            <a:lvl3pPr marL="1143000" indent="-228600">
              <a:spcBef>
                <a:spcPct val="20000"/>
              </a:spcBef>
              <a:buClr>
                <a:srgbClr val="AFBD21"/>
              </a:buClr>
              <a:buFont typeface="Arial" charset="0"/>
              <a:buChar char="•"/>
              <a:defRPr sz="2400">
                <a:solidFill>
                  <a:schemeClr val="tx1"/>
                </a:solidFill>
                <a:latin typeface="Calibri" pitchFamily="34" charset="0"/>
              </a:defRPr>
            </a:lvl3pPr>
            <a:lvl4pPr marL="1600200" indent="-228600">
              <a:spcBef>
                <a:spcPct val="20000"/>
              </a:spcBef>
              <a:buClr>
                <a:srgbClr val="AFBD21"/>
              </a:buClr>
              <a:buFont typeface="Arial" charset="0"/>
              <a:buChar char="–"/>
              <a:defRPr sz="2200">
                <a:solidFill>
                  <a:schemeClr val="tx1"/>
                </a:solidFill>
                <a:latin typeface="Calibri" pitchFamily="34" charset="0"/>
              </a:defRPr>
            </a:lvl4pPr>
            <a:lvl5pPr marL="2057400" indent="-228600">
              <a:spcBef>
                <a:spcPct val="20000"/>
              </a:spcBef>
              <a:buClr>
                <a:srgbClr val="AFBD21"/>
              </a:buClr>
              <a:buFont typeface="Arial" charset="0"/>
              <a:buChar char="•"/>
              <a:defRPr>
                <a:solidFill>
                  <a:schemeClr val="tx1"/>
                </a:solidFill>
                <a:latin typeface="Calibri" pitchFamily="34" charset="0"/>
              </a:defRPr>
            </a:lvl5pPr>
            <a:lvl6pPr marL="25146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6pPr>
            <a:lvl7pPr marL="29718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7pPr>
            <a:lvl8pPr marL="34290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8pPr>
            <a:lvl9pPr marL="38862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9pPr>
          </a:lstStyle>
          <a:p>
            <a:r>
              <a:rPr lang="en-US" altLang="en-US" dirty="0" smtClean="0"/>
              <a:t>Recall an instance when you assumed that a close friend or colleague thought like you did about a particular issue—but discovered they did not.</a:t>
            </a:r>
            <a:endParaRPr lang="en-US" altLang="en-US" dirty="0"/>
          </a:p>
          <a:p>
            <a:r>
              <a:rPr lang="en-US" altLang="en-US" dirty="0" smtClean="0"/>
              <a:t>What was the effect of your misperception ?</a:t>
            </a:r>
            <a:endParaRPr lang="en-US" altLang="en-US" dirty="0"/>
          </a:p>
        </p:txBody>
      </p:sp>
      <p:grpSp>
        <p:nvGrpSpPr>
          <p:cNvPr id="25" name="Group 24"/>
          <p:cNvGrpSpPr/>
          <p:nvPr/>
        </p:nvGrpSpPr>
        <p:grpSpPr>
          <a:xfrm>
            <a:off x="5073650" y="2206625"/>
            <a:ext cx="3178175" cy="2478088"/>
            <a:chOff x="5073650" y="2206625"/>
            <a:chExt cx="3178175" cy="2478088"/>
          </a:xfrm>
        </p:grpSpPr>
        <p:sp>
          <p:nvSpPr>
            <p:cNvPr id="7" name="AutoShape 3"/>
            <p:cNvSpPr>
              <a:spLocks noChangeAspect="1" noChangeArrowheads="1" noTextEdit="1"/>
            </p:cNvSpPr>
            <p:nvPr/>
          </p:nvSpPr>
          <p:spPr bwMode="auto">
            <a:xfrm>
              <a:off x="5197475" y="2206625"/>
              <a:ext cx="30543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6569075" y="2970213"/>
              <a:ext cx="1436688" cy="1714500"/>
            </a:xfrm>
            <a:custGeom>
              <a:avLst/>
              <a:gdLst>
                <a:gd name="T0" fmla="*/ 902 w 905"/>
                <a:gd name="T1" fmla="*/ 683 h 1080"/>
                <a:gd name="T2" fmla="*/ 887 w 905"/>
                <a:gd name="T3" fmla="*/ 648 h 1080"/>
                <a:gd name="T4" fmla="*/ 861 w 905"/>
                <a:gd name="T5" fmla="*/ 622 h 1080"/>
                <a:gd name="T6" fmla="*/ 827 w 905"/>
                <a:gd name="T7" fmla="*/ 607 h 1080"/>
                <a:gd name="T8" fmla="*/ 583 w 905"/>
                <a:gd name="T9" fmla="*/ 607 h 1080"/>
                <a:gd name="T10" fmla="*/ 565 w 905"/>
                <a:gd name="T11" fmla="*/ 601 h 1080"/>
                <a:gd name="T12" fmla="*/ 550 w 905"/>
                <a:gd name="T13" fmla="*/ 585 h 1080"/>
                <a:gd name="T14" fmla="*/ 548 w 905"/>
                <a:gd name="T15" fmla="*/ 577 h 1080"/>
                <a:gd name="T16" fmla="*/ 546 w 905"/>
                <a:gd name="T17" fmla="*/ 568 h 1080"/>
                <a:gd name="T18" fmla="*/ 557 w 905"/>
                <a:gd name="T19" fmla="*/ 540 h 1080"/>
                <a:gd name="T20" fmla="*/ 585 w 905"/>
                <a:gd name="T21" fmla="*/ 530 h 1080"/>
                <a:gd name="T22" fmla="*/ 648 w 905"/>
                <a:gd name="T23" fmla="*/ 527 h 1080"/>
                <a:gd name="T24" fmla="*/ 695 w 905"/>
                <a:gd name="T25" fmla="*/ 516 h 1080"/>
                <a:gd name="T26" fmla="*/ 725 w 905"/>
                <a:gd name="T27" fmla="*/ 497 h 1080"/>
                <a:gd name="T28" fmla="*/ 743 w 905"/>
                <a:gd name="T29" fmla="*/ 469 h 1080"/>
                <a:gd name="T30" fmla="*/ 753 w 905"/>
                <a:gd name="T31" fmla="*/ 422 h 1080"/>
                <a:gd name="T32" fmla="*/ 755 w 905"/>
                <a:gd name="T33" fmla="*/ 363 h 1080"/>
                <a:gd name="T34" fmla="*/ 755 w 905"/>
                <a:gd name="T35" fmla="*/ 210 h 1080"/>
                <a:gd name="T36" fmla="*/ 747 w 905"/>
                <a:gd name="T37" fmla="*/ 167 h 1080"/>
                <a:gd name="T38" fmla="*/ 730 w 905"/>
                <a:gd name="T39" fmla="*/ 128 h 1080"/>
                <a:gd name="T40" fmla="*/ 710 w 905"/>
                <a:gd name="T41" fmla="*/ 95 h 1080"/>
                <a:gd name="T42" fmla="*/ 680 w 905"/>
                <a:gd name="T43" fmla="*/ 61 h 1080"/>
                <a:gd name="T44" fmla="*/ 641 w 905"/>
                <a:gd name="T45" fmla="*/ 33 h 1080"/>
                <a:gd name="T46" fmla="*/ 598 w 905"/>
                <a:gd name="T47" fmla="*/ 13 h 1080"/>
                <a:gd name="T48" fmla="*/ 550 w 905"/>
                <a:gd name="T49" fmla="*/ 1 h 1080"/>
                <a:gd name="T50" fmla="*/ 477 w 905"/>
                <a:gd name="T51" fmla="*/ 5 h 1080"/>
                <a:gd name="T52" fmla="*/ 393 w 905"/>
                <a:gd name="T53" fmla="*/ 39 h 1080"/>
                <a:gd name="T54" fmla="*/ 332 w 905"/>
                <a:gd name="T55" fmla="*/ 102 h 1080"/>
                <a:gd name="T56" fmla="*/ 296 w 905"/>
                <a:gd name="T57" fmla="*/ 186 h 1080"/>
                <a:gd name="T58" fmla="*/ 293 w 905"/>
                <a:gd name="T59" fmla="*/ 605 h 1080"/>
                <a:gd name="T60" fmla="*/ 287 w 905"/>
                <a:gd name="T61" fmla="*/ 633 h 1080"/>
                <a:gd name="T62" fmla="*/ 272 w 905"/>
                <a:gd name="T63" fmla="*/ 655 h 1080"/>
                <a:gd name="T64" fmla="*/ 250 w 905"/>
                <a:gd name="T65" fmla="*/ 672 h 1080"/>
                <a:gd name="T66" fmla="*/ 222 w 905"/>
                <a:gd name="T67" fmla="*/ 678 h 1080"/>
                <a:gd name="T68" fmla="*/ 60 w 905"/>
                <a:gd name="T69" fmla="*/ 680 h 1080"/>
                <a:gd name="T70" fmla="*/ 41 w 905"/>
                <a:gd name="T71" fmla="*/ 683 h 1080"/>
                <a:gd name="T72" fmla="*/ 23 w 905"/>
                <a:gd name="T73" fmla="*/ 691 h 1080"/>
                <a:gd name="T74" fmla="*/ 8 w 905"/>
                <a:gd name="T75" fmla="*/ 700 h 1080"/>
                <a:gd name="T76" fmla="*/ 6 w 905"/>
                <a:gd name="T77" fmla="*/ 715 h 1080"/>
                <a:gd name="T78" fmla="*/ 19 w 905"/>
                <a:gd name="T79" fmla="*/ 726 h 1080"/>
                <a:gd name="T80" fmla="*/ 34 w 905"/>
                <a:gd name="T81" fmla="*/ 734 h 1080"/>
                <a:gd name="T82" fmla="*/ 51 w 905"/>
                <a:gd name="T83" fmla="*/ 739 h 1080"/>
                <a:gd name="T84" fmla="*/ 211 w 905"/>
                <a:gd name="T85" fmla="*/ 739 h 1080"/>
                <a:gd name="T86" fmla="*/ 250 w 905"/>
                <a:gd name="T87" fmla="*/ 747 h 1080"/>
                <a:gd name="T88" fmla="*/ 280 w 905"/>
                <a:gd name="T89" fmla="*/ 769 h 1080"/>
                <a:gd name="T90" fmla="*/ 302 w 905"/>
                <a:gd name="T91" fmla="*/ 799 h 1080"/>
                <a:gd name="T92" fmla="*/ 309 w 905"/>
                <a:gd name="T93" fmla="*/ 838 h 1080"/>
                <a:gd name="T94" fmla="*/ 308 w 905"/>
                <a:gd name="T95" fmla="*/ 916 h 1080"/>
                <a:gd name="T96" fmla="*/ 300 w 905"/>
                <a:gd name="T97" fmla="*/ 948 h 1080"/>
                <a:gd name="T98" fmla="*/ 278 w 905"/>
                <a:gd name="T99" fmla="*/ 970 h 1080"/>
                <a:gd name="T100" fmla="*/ 825 w 905"/>
                <a:gd name="T101" fmla="*/ 1080 h 1080"/>
                <a:gd name="T102" fmla="*/ 835 w 905"/>
                <a:gd name="T103" fmla="*/ 1080 h 1080"/>
                <a:gd name="T104" fmla="*/ 851 w 905"/>
                <a:gd name="T105" fmla="*/ 1078 h 1080"/>
                <a:gd name="T106" fmla="*/ 874 w 905"/>
                <a:gd name="T107" fmla="*/ 1069 h 1080"/>
                <a:gd name="T108" fmla="*/ 892 w 905"/>
                <a:gd name="T109" fmla="*/ 1052 h 1080"/>
                <a:gd name="T110" fmla="*/ 904 w 905"/>
                <a:gd name="T111" fmla="*/ 1030 h 1080"/>
                <a:gd name="T112" fmla="*/ 905 w 905"/>
                <a:gd name="T113" fmla="*/ 91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1080">
                  <a:moveTo>
                    <a:pt x="904" y="704"/>
                  </a:moveTo>
                  <a:lnTo>
                    <a:pt x="902" y="683"/>
                  </a:lnTo>
                  <a:lnTo>
                    <a:pt x="896" y="665"/>
                  </a:lnTo>
                  <a:lnTo>
                    <a:pt x="887" y="648"/>
                  </a:lnTo>
                  <a:lnTo>
                    <a:pt x="876" y="635"/>
                  </a:lnTo>
                  <a:lnTo>
                    <a:pt x="861" y="622"/>
                  </a:lnTo>
                  <a:lnTo>
                    <a:pt x="844" y="612"/>
                  </a:lnTo>
                  <a:lnTo>
                    <a:pt x="827" y="607"/>
                  </a:lnTo>
                  <a:lnTo>
                    <a:pt x="807" y="605"/>
                  </a:lnTo>
                  <a:lnTo>
                    <a:pt x="583" y="607"/>
                  </a:lnTo>
                  <a:lnTo>
                    <a:pt x="574" y="605"/>
                  </a:lnTo>
                  <a:lnTo>
                    <a:pt x="565" y="601"/>
                  </a:lnTo>
                  <a:lnTo>
                    <a:pt x="557" y="594"/>
                  </a:lnTo>
                  <a:lnTo>
                    <a:pt x="550" y="585"/>
                  </a:lnTo>
                  <a:lnTo>
                    <a:pt x="548" y="581"/>
                  </a:lnTo>
                  <a:lnTo>
                    <a:pt x="548" y="577"/>
                  </a:lnTo>
                  <a:lnTo>
                    <a:pt x="546" y="571"/>
                  </a:lnTo>
                  <a:lnTo>
                    <a:pt x="546" y="568"/>
                  </a:lnTo>
                  <a:lnTo>
                    <a:pt x="550" y="553"/>
                  </a:lnTo>
                  <a:lnTo>
                    <a:pt x="557" y="540"/>
                  </a:lnTo>
                  <a:lnTo>
                    <a:pt x="570" y="532"/>
                  </a:lnTo>
                  <a:lnTo>
                    <a:pt x="585" y="530"/>
                  </a:lnTo>
                  <a:lnTo>
                    <a:pt x="619" y="530"/>
                  </a:lnTo>
                  <a:lnTo>
                    <a:pt x="648" y="527"/>
                  </a:lnTo>
                  <a:lnTo>
                    <a:pt x="674" y="523"/>
                  </a:lnTo>
                  <a:lnTo>
                    <a:pt x="695" y="516"/>
                  </a:lnTo>
                  <a:lnTo>
                    <a:pt x="712" y="508"/>
                  </a:lnTo>
                  <a:lnTo>
                    <a:pt x="725" y="497"/>
                  </a:lnTo>
                  <a:lnTo>
                    <a:pt x="736" y="484"/>
                  </a:lnTo>
                  <a:lnTo>
                    <a:pt x="743" y="469"/>
                  </a:lnTo>
                  <a:lnTo>
                    <a:pt x="749" y="449"/>
                  </a:lnTo>
                  <a:lnTo>
                    <a:pt x="753" y="422"/>
                  </a:lnTo>
                  <a:lnTo>
                    <a:pt x="755" y="395"/>
                  </a:lnTo>
                  <a:lnTo>
                    <a:pt x="755" y="363"/>
                  </a:lnTo>
                  <a:lnTo>
                    <a:pt x="756" y="232"/>
                  </a:lnTo>
                  <a:lnTo>
                    <a:pt x="755" y="210"/>
                  </a:lnTo>
                  <a:lnTo>
                    <a:pt x="753" y="190"/>
                  </a:lnTo>
                  <a:lnTo>
                    <a:pt x="747" y="167"/>
                  </a:lnTo>
                  <a:lnTo>
                    <a:pt x="740" y="149"/>
                  </a:lnTo>
                  <a:lnTo>
                    <a:pt x="730" y="128"/>
                  </a:lnTo>
                  <a:lnTo>
                    <a:pt x="721" y="111"/>
                  </a:lnTo>
                  <a:lnTo>
                    <a:pt x="710" y="95"/>
                  </a:lnTo>
                  <a:lnTo>
                    <a:pt x="697" y="78"/>
                  </a:lnTo>
                  <a:lnTo>
                    <a:pt x="680" y="61"/>
                  </a:lnTo>
                  <a:lnTo>
                    <a:pt x="661" y="46"/>
                  </a:lnTo>
                  <a:lnTo>
                    <a:pt x="641" y="33"/>
                  </a:lnTo>
                  <a:lnTo>
                    <a:pt x="620" y="22"/>
                  </a:lnTo>
                  <a:lnTo>
                    <a:pt x="598" y="13"/>
                  </a:lnTo>
                  <a:lnTo>
                    <a:pt x="574" y="5"/>
                  </a:lnTo>
                  <a:lnTo>
                    <a:pt x="550" y="1"/>
                  </a:lnTo>
                  <a:lnTo>
                    <a:pt x="524" y="0"/>
                  </a:lnTo>
                  <a:lnTo>
                    <a:pt x="477" y="5"/>
                  </a:lnTo>
                  <a:lnTo>
                    <a:pt x="434" y="18"/>
                  </a:lnTo>
                  <a:lnTo>
                    <a:pt x="393" y="39"/>
                  </a:lnTo>
                  <a:lnTo>
                    <a:pt x="360" y="69"/>
                  </a:lnTo>
                  <a:lnTo>
                    <a:pt x="332" y="102"/>
                  </a:lnTo>
                  <a:lnTo>
                    <a:pt x="311" y="141"/>
                  </a:lnTo>
                  <a:lnTo>
                    <a:pt x="296" y="186"/>
                  </a:lnTo>
                  <a:lnTo>
                    <a:pt x="293" y="232"/>
                  </a:lnTo>
                  <a:lnTo>
                    <a:pt x="293" y="605"/>
                  </a:lnTo>
                  <a:lnTo>
                    <a:pt x="291" y="620"/>
                  </a:lnTo>
                  <a:lnTo>
                    <a:pt x="287" y="633"/>
                  </a:lnTo>
                  <a:lnTo>
                    <a:pt x="281" y="646"/>
                  </a:lnTo>
                  <a:lnTo>
                    <a:pt x="272" y="655"/>
                  </a:lnTo>
                  <a:lnTo>
                    <a:pt x="261" y="665"/>
                  </a:lnTo>
                  <a:lnTo>
                    <a:pt x="250" y="672"/>
                  </a:lnTo>
                  <a:lnTo>
                    <a:pt x="237" y="676"/>
                  </a:lnTo>
                  <a:lnTo>
                    <a:pt x="222" y="678"/>
                  </a:lnTo>
                  <a:lnTo>
                    <a:pt x="69" y="680"/>
                  </a:lnTo>
                  <a:lnTo>
                    <a:pt x="60" y="680"/>
                  </a:lnTo>
                  <a:lnTo>
                    <a:pt x="51" y="681"/>
                  </a:lnTo>
                  <a:lnTo>
                    <a:pt x="41" y="683"/>
                  </a:lnTo>
                  <a:lnTo>
                    <a:pt x="32" y="687"/>
                  </a:lnTo>
                  <a:lnTo>
                    <a:pt x="23" y="691"/>
                  </a:lnTo>
                  <a:lnTo>
                    <a:pt x="15" y="694"/>
                  </a:lnTo>
                  <a:lnTo>
                    <a:pt x="8" y="700"/>
                  </a:lnTo>
                  <a:lnTo>
                    <a:pt x="0" y="707"/>
                  </a:lnTo>
                  <a:lnTo>
                    <a:pt x="6" y="715"/>
                  </a:lnTo>
                  <a:lnTo>
                    <a:pt x="11" y="720"/>
                  </a:lnTo>
                  <a:lnTo>
                    <a:pt x="19" y="726"/>
                  </a:lnTo>
                  <a:lnTo>
                    <a:pt x="26" y="730"/>
                  </a:lnTo>
                  <a:lnTo>
                    <a:pt x="34" y="734"/>
                  </a:lnTo>
                  <a:lnTo>
                    <a:pt x="43" y="737"/>
                  </a:lnTo>
                  <a:lnTo>
                    <a:pt x="51" y="739"/>
                  </a:lnTo>
                  <a:lnTo>
                    <a:pt x="60" y="739"/>
                  </a:lnTo>
                  <a:lnTo>
                    <a:pt x="211" y="739"/>
                  </a:lnTo>
                  <a:lnTo>
                    <a:pt x="231" y="741"/>
                  </a:lnTo>
                  <a:lnTo>
                    <a:pt x="250" y="747"/>
                  </a:lnTo>
                  <a:lnTo>
                    <a:pt x="267" y="756"/>
                  </a:lnTo>
                  <a:lnTo>
                    <a:pt x="280" y="769"/>
                  </a:lnTo>
                  <a:lnTo>
                    <a:pt x="293" y="782"/>
                  </a:lnTo>
                  <a:lnTo>
                    <a:pt x="302" y="799"/>
                  </a:lnTo>
                  <a:lnTo>
                    <a:pt x="308" y="817"/>
                  </a:lnTo>
                  <a:lnTo>
                    <a:pt x="309" y="838"/>
                  </a:lnTo>
                  <a:lnTo>
                    <a:pt x="309" y="914"/>
                  </a:lnTo>
                  <a:lnTo>
                    <a:pt x="308" y="916"/>
                  </a:lnTo>
                  <a:lnTo>
                    <a:pt x="306" y="933"/>
                  </a:lnTo>
                  <a:lnTo>
                    <a:pt x="300" y="948"/>
                  </a:lnTo>
                  <a:lnTo>
                    <a:pt x="291" y="961"/>
                  </a:lnTo>
                  <a:lnTo>
                    <a:pt x="278" y="970"/>
                  </a:lnTo>
                  <a:lnTo>
                    <a:pt x="822" y="1078"/>
                  </a:lnTo>
                  <a:lnTo>
                    <a:pt x="825" y="1080"/>
                  </a:lnTo>
                  <a:lnTo>
                    <a:pt x="831" y="1080"/>
                  </a:lnTo>
                  <a:lnTo>
                    <a:pt x="835" y="1080"/>
                  </a:lnTo>
                  <a:lnTo>
                    <a:pt x="838" y="1080"/>
                  </a:lnTo>
                  <a:lnTo>
                    <a:pt x="851" y="1078"/>
                  </a:lnTo>
                  <a:lnTo>
                    <a:pt x="864" y="1074"/>
                  </a:lnTo>
                  <a:lnTo>
                    <a:pt x="874" y="1069"/>
                  </a:lnTo>
                  <a:lnTo>
                    <a:pt x="885" y="1061"/>
                  </a:lnTo>
                  <a:lnTo>
                    <a:pt x="892" y="1052"/>
                  </a:lnTo>
                  <a:lnTo>
                    <a:pt x="900" y="1041"/>
                  </a:lnTo>
                  <a:lnTo>
                    <a:pt x="904" y="1030"/>
                  </a:lnTo>
                  <a:lnTo>
                    <a:pt x="905" y="1017"/>
                  </a:lnTo>
                  <a:lnTo>
                    <a:pt x="905" y="910"/>
                  </a:lnTo>
                  <a:lnTo>
                    <a:pt x="904" y="704"/>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5575300" y="3067050"/>
              <a:ext cx="1435100" cy="1570038"/>
            </a:xfrm>
            <a:custGeom>
              <a:avLst/>
              <a:gdLst>
                <a:gd name="T0" fmla="*/ 598 w 904"/>
                <a:gd name="T1" fmla="*/ 794 h 989"/>
                <a:gd name="T2" fmla="*/ 600 w 904"/>
                <a:gd name="T3" fmla="*/ 697 h 989"/>
                <a:gd name="T4" fmla="*/ 615 w 904"/>
                <a:gd name="T5" fmla="*/ 661 h 989"/>
                <a:gd name="T6" fmla="*/ 621 w 904"/>
                <a:gd name="T7" fmla="*/ 637 h 989"/>
                <a:gd name="T8" fmla="*/ 615 w 904"/>
                <a:gd name="T9" fmla="*/ 617 h 989"/>
                <a:gd name="T10" fmla="*/ 615 w 904"/>
                <a:gd name="T11" fmla="*/ 233 h 989"/>
                <a:gd name="T12" fmla="*/ 602 w 904"/>
                <a:gd name="T13" fmla="*/ 157 h 989"/>
                <a:gd name="T14" fmla="*/ 565 w 904"/>
                <a:gd name="T15" fmla="*/ 89 h 989"/>
                <a:gd name="T16" fmla="*/ 511 w 904"/>
                <a:gd name="T17" fmla="*/ 39 h 989"/>
                <a:gd name="T18" fmla="*/ 442 w 904"/>
                <a:gd name="T19" fmla="*/ 8 h 989"/>
                <a:gd name="T20" fmla="*/ 427 w 904"/>
                <a:gd name="T21" fmla="*/ 6 h 989"/>
                <a:gd name="T22" fmla="*/ 412 w 904"/>
                <a:gd name="T23" fmla="*/ 2 h 989"/>
                <a:gd name="T24" fmla="*/ 397 w 904"/>
                <a:gd name="T25" fmla="*/ 0 h 989"/>
                <a:gd name="T26" fmla="*/ 382 w 904"/>
                <a:gd name="T27" fmla="*/ 0 h 989"/>
                <a:gd name="T28" fmla="*/ 367 w 904"/>
                <a:gd name="T29" fmla="*/ 0 h 989"/>
                <a:gd name="T30" fmla="*/ 351 w 904"/>
                <a:gd name="T31" fmla="*/ 2 h 989"/>
                <a:gd name="T32" fmla="*/ 297 w 904"/>
                <a:gd name="T33" fmla="*/ 17 h 989"/>
                <a:gd name="T34" fmla="*/ 246 w 904"/>
                <a:gd name="T35" fmla="*/ 45 h 989"/>
                <a:gd name="T36" fmla="*/ 207 w 904"/>
                <a:gd name="T37" fmla="*/ 82 h 989"/>
                <a:gd name="T38" fmla="*/ 175 w 904"/>
                <a:gd name="T39" fmla="*/ 129 h 989"/>
                <a:gd name="T40" fmla="*/ 159 w 904"/>
                <a:gd name="T41" fmla="*/ 179 h 989"/>
                <a:gd name="T42" fmla="*/ 151 w 904"/>
                <a:gd name="T43" fmla="*/ 233 h 989"/>
                <a:gd name="T44" fmla="*/ 151 w 904"/>
                <a:gd name="T45" fmla="*/ 393 h 989"/>
                <a:gd name="T46" fmla="*/ 157 w 904"/>
                <a:gd name="T47" fmla="*/ 445 h 989"/>
                <a:gd name="T48" fmla="*/ 172 w 904"/>
                <a:gd name="T49" fmla="*/ 484 h 989"/>
                <a:gd name="T50" fmla="*/ 200 w 904"/>
                <a:gd name="T51" fmla="*/ 510 h 989"/>
                <a:gd name="T52" fmla="*/ 231 w 904"/>
                <a:gd name="T53" fmla="*/ 522 h 989"/>
                <a:gd name="T54" fmla="*/ 252 w 904"/>
                <a:gd name="T55" fmla="*/ 527 h 989"/>
                <a:gd name="T56" fmla="*/ 278 w 904"/>
                <a:gd name="T57" fmla="*/ 529 h 989"/>
                <a:gd name="T58" fmla="*/ 306 w 904"/>
                <a:gd name="T59" fmla="*/ 531 h 989"/>
                <a:gd name="T60" fmla="*/ 338 w 904"/>
                <a:gd name="T61" fmla="*/ 533 h 989"/>
                <a:gd name="T62" fmla="*/ 356 w 904"/>
                <a:gd name="T63" fmla="*/ 553 h 989"/>
                <a:gd name="T64" fmla="*/ 356 w 904"/>
                <a:gd name="T65" fmla="*/ 583 h 989"/>
                <a:gd name="T66" fmla="*/ 338 w 904"/>
                <a:gd name="T67" fmla="*/ 602 h 989"/>
                <a:gd name="T68" fmla="*/ 101 w 904"/>
                <a:gd name="T69" fmla="*/ 605 h 989"/>
                <a:gd name="T70" fmla="*/ 80 w 904"/>
                <a:gd name="T71" fmla="*/ 607 h 989"/>
                <a:gd name="T72" fmla="*/ 62 w 904"/>
                <a:gd name="T73" fmla="*/ 613 h 989"/>
                <a:gd name="T74" fmla="*/ 45 w 904"/>
                <a:gd name="T75" fmla="*/ 622 h 989"/>
                <a:gd name="T76" fmla="*/ 30 w 904"/>
                <a:gd name="T77" fmla="*/ 635 h 989"/>
                <a:gd name="T78" fmla="*/ 10 w 904"/>
                <a:gd name="T79" fmla="*/ 665 h 989"/>
                <a:gd name="T80" fmla="*/ 2 w 904"/>
                <a:gd name="T81" fmla="*/ 702 h 989"/>
                <a:gd name="T82" fmla="*/ 2 w 904"/>
                <a:gd name="T83" fmla="*/ 939 h 989"/>
                <a:gd name="T84" fmla="*/ 13 w 904"/>
                <a:gd name="T85" fmla="*/ 961 h 989"/>
                <a:gd name="T86" fmla="*/ 32 w 904"/>
                <a:gd name="T87" fmla="*/ 978 h 989"/>
                <a:gd name="T88" fmla="*/ 56 w 904"/>
                <a:gd name="T89" fmla="*/ 987 h 989"/>
                <a:gd name="T90" fmla="*/ 73 w 904"/>
                <a:gd name="T91" fmla="*/ 989 h 989"/>
                <a:gd name="T92" fmla="*/ 82 w 904"/>
                <a:gd name="T93" fmla="*/ 987 h 989"/>
                <a:gd name="T94" fmla="*/ 384 w 904"/>
                <a:gd name="T95" fmla="*/ 961 h 989"/>
                <a:gd name="T96" fmla="*/ 883 w 904"/>
                <a:gd name="T97" fmla="*/ 918 h 989"/>
                <a:gd name="T98" fmla="*/ 898 w 904"/>
                <a:gd name="T99" fmla="*/ 913 h 989"/>
                <a:gd name="T100" fmla="*/ 656 w 904"/>
                <a:gd name="T101" fmla="*/ 859 h 989"/>
                <a:gd name="T102" fmla="*/ 634 w 904"/>
                <a:gd name="T103" fmla="*/ 851 h 989"/>
                <a:gd name="T104" fmla="*/ 615 w 904"/>
                <a:gd name="T105" fmla="*/ 836 h 989"/>
                <a:gd name="T106" fmla="*/ 602 w 904"/>
                <a:gd name="T107" fmla="*/ 818 h 989"/>
                <a:gd name="T108" fmla="*/ 598 w 904"/>
                <a:gd name="T109" fmla="*/ 79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4" h="989">
                  <a:moveTo>
                    <a:pt x="598" y="794"/>
                  </a:moveTo>
                  <a:lnTo>
                    <a:pt x="598" y="794"/>
                  </a:lnTo>
                  <a:lnTo>
                    <a:pt x="598" y="715"/>
                  </a:lnTo>
                  <a:lnTo>
                    <a:pt x="600" y="697"/>
                  </a:lnTo>
                  <a:lnTo>
                    <a:pt x="606" y="678"/>
                  </a:lnTo>
                  <a:lnTo>
                    <a:pt x="615" y="661"/>
                  </a:lnTo>
                  <a:lnTo>
                    <a:pt x="626" y="646"/>
                  </a:lnTo>
                  <a:lnTo>
                    <a:pt x="621" y="637"/>
                  </a:lnTo>
                  <a:lnTo>
                    <a:pt x="619" y="628"/>
                  </a:lnTo>
                  <a:lnTo>
                    <a:pt x="615" y="617"/>
                  </a:lnTo>
                  <a:lnTo>
                    <a:pt x="615" y="605"/>
                  </a:lnTo>
                  <a:lnTo>
                    <a:pt x="615" y="233"/>
                  </a:lnTo>
                  <a:lnTo>
                    <a:pt x="611" y="194"/>
                  </a:lnTo>
                  <a:lnTo>
                    <a:pt x="602" y="157"/>
                  </a:lnTo>
                  <a:lnTo>
                    <a:pt x="587" y="121"/>
                  </a:lnTo>
                  <a:lnTo>
                    <a:pt x="565" y="89"/>
                  </a:lnTo>
                  <a:lnTo>
                    <a:pt x="541" y="62"/>
                  </a:lnTo>
                  <a:lnTo>
                    <a:pt x="511" y="39"/>
                  </a:lnTo>
                  <a:lnTo>
                    <a:pt x="477" y="21"/>
                  </a:lnTo>
                  <a:lnTo>
                    <a:pt x="442" y="8"/>
                  </a:lnTo>
                  <a:lnTo>
                    <a:pt x="434" y="6"/>
                  </a:lnTo>
                  <a:lnTo>
                    <a:pt x="427" y="6"/>
                  </a:lnTo>
                  <a:lnTo>
                    <a:pt x="419" y="4"/>
                  </a:lnTo>
                  <a:lnTo>
                    <a:pt x="412" y="2"/>
                  </a:lnTo>
                  <a:lnTo>
                    <a:pt x="405" y="2"/>
                  </a:lnTo>
                  <a:lnTo>
                    <a:pt x="397" y="0"/>
                  </a:lnTo>
                  <a:lnTo>
                    <a:pt x="390" y="0"/>
                  </a:lnTo>
                  <a:lnTo>
                    <a:pt x="382" y="0"/>
                  </a:lnTo>
                  <a:lnTo>
                    <a:pt x="375" y="0"/>
                  </a:lnTo>
                  <a:lnTo>
                    <a:pt x="367" y="0"/>
                  </a:lnTo>
                  <a:lnTo>
                    <a:pt x="358" y="2"/>
                  </a:lnTo>
                  <a:lnTo>
                    <a:pt x="351" y="2"/>
                  </a:lnTo>
                  <a:lnTo>
                    <a:pt x="323" y="8"/>
                  </a:lnTo>
                  <a:lnTo>
                    <a:pt x="297" y="17"/>
                  </a:lnTo>
                  <a:lnTo>
                    <a:pt x="270" y="30"/>
                  </a:lnTo>
                  <a:lnTo>
                    <a:pt x="246" y="45"/>
                  </a:lnTo>
                  <a:lnTo>
                    <a:pt x="226" y="62"/>
                  </a:lnTo>
                  <a:lnTo>
                    <a:pt x="207" y="82"/>
                  </a:lnTo>
                  <a:lnTo>
                    <a:pt x="190" y="104"/>
                  </a:lnTo>
                  <a:lnTo>
                    <a:pt x="175" y="129"/>
                  </a:lnTo>
                  <a:lnTo>
                    <a:pt x="166" y="153"/>
                  </a:lnTo>
                  <a:lnTo>
                    <a:pt x="159" y="179"/>
                  </a:lnTo>
                  <a:lnTo>
                    <a:pt x="153" y="205"/>
                  </a:lnTo>
                  <a:lnTo>
                    <a:pt x="151" y="233"/>
                  </a:lnTo>
                  <a:lnTo>
                    <a:pt x="151" y="361"/>
                  </a:lnTo>
                  <a:lnTo>
                    <a:pt x="151" y="393"/>
                  </a:lnTo>
                  <a:lnTo>
                    <a:pt x="153" y="421"/>
                  </a:lnTo>
                  <a:lnTo>
                    <a:pt x="157" y="445"/>
                  </a:lnTo>
                  <a:lnTo>
                    <a:pt x="162" y="466"/>
                  </a:lnTo>
                  <a:lnTo>
                    <a:pt x="172" y="484"/>
                  </a:lnTo>
                  <a:lnTo>
                    <a:pt x="183" y="499"/>
                  </a:lnTo>
                  <a:lnTo>
                    <a:pt x="200" y="510"/>
                  </a:lnTo>
                  <a:lnTo>
                    <a:pt x="222" y="520"/>
                  </a:lnTo>
                  <a:lnTo>
                    <a:pt x="231" y="522"/>
                  </a:lnTo>
                  <a:lnTo>
                    <a:pt x="243" y="525"/>
                  </a:lnTo>
                  <a:lnTo>
                    <a:pt x="252" y="527"/>
                  </a:lnTo>
                  <a:lnTo>
                    <a:pt x="265" y="527"/>
                  </a:lnTo>
                  <a:lnTo>
                    <a:pt x="278" y="529"/>
                  </a:lnTo>
                  <a:lnTo>
                    <a:pt x="291" y="531"/>
                  </a:lnTo>
                  <a:lnTo>
                    <a:pt x="306" y="531"/>
                  </a:lnTo>
                  <a:lnTo>
                    <a:pt x="323" y="531"/>
                  </a:lnTo>
                  <a:lnTo>
                    <a:pt x="338" y="533"/>
                  </a:lnTo>
                  <a:lnTo>
                    <a:pt x="349" y="540"/>
                  </a:lnTo>
                  <a:lnTo>
                    <a:pt x="356" y="553"/>
                  </a:lnTo>
                  <a:lnTo>
                    <a:pt x="360" y="568"/>
                  </a:lnTo>
                  <a:lnTo>
                    <a:pt x="356" y="583"/>
                  </a:lnTo>
                  <a:lnTo>
                    <a:pt x="349" y="594"/>
                  </a:lnTo>
                  <a:lnTo>
                    <a:pt x="338" y="602"/>
                  </a:lnTo>
                  <a:lnTo>
                    <a:pt x="323" y="605"/>
                  </a:lnTo>
                  <a:lnTo>
                    <a:pt x="101" y="605"/>
                  </a:lnTo>
                  <a:lnTo>
                    <a:pt x="90" y="605"/>
                  </a:lnTo>
                  <a:lnTo>
                    <a:pt x="80" y="607"/>
                  </a:lnTo>
                  <a:lnTo>
                    <a:pt x="71" y="609"/>
                  </a:lnTo>
                  <a:lnTo>
                    <a:pt x="62" y="613"/>
                  </a:lnTo>
                  <a:lnTo>
                    <a:pt x="53" y="619"/>
                  </a:lnTo>
                  <a:lnTo>
                    <a:pt x="45" y="622"/>
                  </a:lnTo>
                  <a:lnTo>
                    <a:pt x="38" y="628"/>
                  </a:lnTo>
                  <a:lnTo>
                    <a:pt x="30" y="635"/>
                  </a:lnTo>
                  <a:lnTo>
                    <a:pt x="19" y="650"/>
                  </a:lnTo>
                  <a:lnTo>
                    <a:pt x="10" y="665"/>
                  </a:lnTo>
                  <a:lnTo>
                    <a:pt x="4" y="684"/>
                  </a:lnTo>
                  <a:lnTo>
                    <a:pt x="2" y="702"/>
                  </a:lnTo>
                  <a:lnTo>
                    <a:pt x="0" y="926"/>
                  </a:lnTo>
                  <a:lnTo>
                    <a:pt x="2" y="939"/>
                  </a:lnTo>
                  <a:lnTo>
                    <a:pt x="8" y="950"/>
                  </a:lnTo>
                  <a:lnTo>
                    <a:pt x="13" y="961"/>
                  </a:lnTo>
                  <a:lnTo>
                    <a:pt x="23" y="971"/>
                  </a:lnTo>
                  <a:lnTo>
                    <a:pt x="32" y="978"/>
                  </a:lnTo>
                  <a:lnTo>
                    <a:pt x="43" y="984"/>
                  </a:lnTo>
                  <a:lnTo>
                    <a:pt x="56" y="987"/>
                  </a:lnTo>
                  <a:lnTo>
                    <a:pt x="69" y="989"/>
                  </a:lnTo>
                  <a:lnTo>
                    <a:pt x="73" y="989"/>
                  </a:lnTo>
                  <a:lnTo>
                    <a:pt x="79" y="987"/>
                  </a:lnTo>
                  <a:lnTo>
                    <a:pt x="82" y="987"/>
                  </a:lnTo>
                  <a:lnTo>
                    <a:pt x="86" y="987"/>
                  </a:lnTo>
                  <a:lnTo>
                    <a:pt x="384" y="961"/>
                  </a:lnTo>
                  <a:lnTo>
                    <a:pt x="876" y="920"/>
                  </a:lnTo>
                  <a:lnTo>
                    <a:pt x="883" y="918"/>
                  </a:lnTo>
                  <a:lnTo>
                    <a:pt x="891" y="917"/>
                  </a:lnTo>
                  <a:lnTo>
                    <a:pt x="898" y="913"/>
                  </a:lnTo>
                  <a:lnTo>
                    <a:pt x="904" y="909"/>
                  </a:lnTo>
                  <a:lnTo>
                    <a:pt x="656" y="859"/>
                  </a:lnTo>
                  <a:lnTo>
                    <a:pt x="645" y="857"/>
                  </a:lnTo>
                  <a:lnTo>
                    <a:pt x="634" y="851"/>
                  </a:lnTo>
                  <a:lnTo>
                    <a:pt x="624" y="846"/>
                  </a:lnTo>
                  <a:lnTo>
                    <a:pt x="615" y="836"/>
                  </a:lnTo>
                  <a:lnTo>
                    <a:pt x="608" y="827"/>
                  </a:lnTo>
                  <a:lnTo>
                    <a:pt x="602" y="818"/>
                  </a:lnTo>
                  <a:lnTo>
                    <a:pt x="600" y="807"/>
                  </a:lnTo>
                  <a:lnTo>
                    <a:pt x="598" y="794"/>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6524625" y="4092575"/>
              <a:ext cx="534988" cy="417513"/>
            </a:xfrm>
            <a:custGeom>
              <a:avLst/>
              <a:gdLst>
                <a:gd name="T0" fmla="*/ 336 w 337"/>
                <a:gd name="T1" fmla="*/ 209 h 263"/>
                <a:gd name="T2" fmla="*/ 337 w 337"/>
                <a:gd name="T3" fmla="*/ 207 h 263"/>
                <a:gd name="T4" fmla="*/ 337 w 337"/>
                <a:gd name="T5" fmla="*/ 131 h 263"/>
                <a:gd name="T6" fmla="*/ 336 w 337"/>
                <a:gd name="T7" fmla="*/ 110 h 263"/>
                <a:gd name="T8" fmla="*/ 330 w 337"/>
                <a:gd name="T9" fmla="*/ 92 h 263"/>
                <a:gd name="T10" fmla="*/ 321 w 337"/>
                <a:gd name="T11" fmla="*/ 75 h 263"/>
                <a:gd name="T12" fmla="*/ 308 w 337"/>
                <a:gd name="T13" fmla="*/ 62 h 263"/>
                <a:gd name="T14" fmla="*/ 295 w 337"/>
                <a:gd name="T15" fmla="*/ 49 h 263"/>
                <a:gd name="T16" fmla="*/ 278 w 337"/>
                <a:gd name="T17" fmla="*/ 40 h 263"/>
                <a:gd name="T18" fmla="*/ 259 w 337"/>
                <a:gd name="T19" fmla="*/ 34 h 263"/>
                <a:gd name="T20" fmla="*/ 239 w 337"/>
                <a:gd name="T21" fmla="*/ 32 h 263"/>
                <a:gd name="T22" fmla="*/ 88 w 337"/>
                <a:gd name="T23" fmla="*/ 32 h 263"/>
                <a:gd name="T24" fmla="*/ 79 w 337"/>
                <a:gd name="T25" fmla="*/ 32 h 263"/>
                <a:gd name="T26" fmla="*/ 71 w 337"/>
                <a:gd name="T27" fmla="*/ 30 h 263"/>
                <a:gd name="T28" fmla="*/ 62 w 337"/>
                <a:gd name="T29" fmla="*/ 27 h 263"/>
                <a:gd name="T30" fmla="*/ 54 w 337"/>
                <a:gd name="T31" fmla="*/ 23 h 263"/>
                <a:gd name="T32" fmla="*/ 47 w 337"/>
                <a:gd name="T33" fmla="*/ 19 h 263"/>
                <a:gd name="T34" fmla="*/ 39 w 337"/>
                <a:gd name="T35" fmla="*/ 13 h 263"/>
                <a:gd name="T36" fmla="*/ 34 w 337"/>
                <a:gd name="T37" fmla="*/ 8 h 263"/>
                <a:gd name="T38" fmla="*/ 28 w 337"/>
                <a:gd name="T39" fmla="*/ 0 h 263"/>
                <a:gd name="T40" fmla="*/ 17 w 337"/>
                <a:gd name="T41" fmla="*/ 15 h 263"/>
                <a:gd name="T42" fmla="*/ 8 w 337"/>
                <a:gd name="T43" fmla="*/ 32 h 263"/>
                <a:gd name="T44" fmla="*/ 2 w 337"/>
                <a:gd name="T45" fmla="*/ 51 h 263"/>
                <a:gd name="T46" fmla="*/ 0 w 337"/>
                <a:gd name="T47" fmla="*/ 69 h 263"/>
                <a:gd name="T48" fmla="*/ 0 w 337"/>
                <a:gd name="T49" fmla="*/ 148 h 263"/>
                <a:gd name="T50" fmla="*/ 0 w 337"/>
                <a:gd name="T51" fmla="*/ 148 h 263"/>
                <a:gd name="T52" fmla="*/ 2 w 337"/>
                <a:gd name="T53" fmla="*/ 161 h 263"/>
                <a:gd name="T54" fmla="*/ 4 w 337"/>
                <a:gd name="T55" fmla="*/ 172 h 263"/>
                <a:gd name="T56" fmla="*/ 10 w 337"/>
                <a:gd name="T57" fmla="*/ 181 h 263"/>
                <a:gd name="T58" fmla="*/ 17 w 337"/>
                <a:gd name="T59" fmla="*/ 190 h 263"/>
                <a:gd name="T60" fmla="*/ 26 w 337"/>
                <a:gd name="T61" fmla="*/ 200 h 263"/>
                <a:gd name="T62" fmla="*/ 36 w 337"/>
                <a:gd name="T63" fmla="*/ 205 h 263"/>
                <a:gd name="T64" fmla="*/ 47 w 337"/>
                <a:gd name="T65" fmla="*/ 211 h 263"/>
                <a:gd name="T66" fmla="*/ 58 w 337"/>
                <a:gd name="T67" fmla="*/ 213 h 263"/>
                <a:gd name="T68" fmla="*/ 306 w 337"/>
                <a:gd name="T69" fmla="*/ 263 h 263"/>
                <a:gd name="T70" fmla="*/ 319 w 337"/>
                <a:gd name="T71" fmla="*/ 254 h 263"/>
                <a:gd name="T72" fmla="*/ 328 w 337"/>
                <a:gd name="T73" fmla="*/ 241 h 263"/>
                <a:gd name="T74" fmla="*/ 334 w 337"/>
                <a:gd name="T75" fmla="*/ 226 h 263"/>
                <a:gd name="T76" fmla="*/ 336 w 337"/>
                <a:gd name="T77" fmla="*/ 20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263">
                  <a:moveTo>
                    <a:pt x="336" y="209"/>
                  </a:moveTo>
                  <a:lnTo>
                    <a:pt x="337" y="207"/>
                  </a:lnTo>
                  <a:lnTo>
                    <a:pt x="337" y="131"/>
                  </a:lnTo>
                  <a:lnTo>
                    <a:pt x="336" y="110"/>
                  </a:lnTo>
                  <a:lnTo>
                    <a:pt x="330" y="92"/>
                  </a:lnTo>
                  <a:lnTo>
                    <a:pt x="321" y="75"/>
                  </a:lnTo>
                  <a:lnTo>
                    <a:pt x="308" y="62"/>
                  </a:lnTo>
                  <a:lnTo>
                    <a:pt x="295" y="49"/>
                  </a:lnTo>
                  <a:lnTo>
                    <a:pt x="278" y="40"/>
                  </a:lnTo>
                  <a:lnTo>
                    <a:pt x="259" y="34"/>
                  </a:lnTo>
                  <a:lnTo>
                    <a:pt x="239" y="32"/>
                  </a:lnTo>
                  <a:lnTo>
                    <a:pt x="88" y="32"/>
                  </a:lnTo>
                  <a:lnTo>
                    <a:pt x="79" y="32"/>
                  </a:lnTo>
                  <a:lnTo>
                    <a:pt x="71" y="30"/>
                  </a:lnTo>
                  <a:lnTo>
                    <a:pt x="62" y="27"/>
                  </a:lnTo>
                  <a:lnTo>
                    <a:pt x="54" y="23"/>
                  </a:lnTo>
                  <a:lnTo>
                    <a:pt x="47" y="19"/>
                  </a:lnTo>
                  <a:lnTo>
                    <a:pt x="39" y="13"/>
                  </a:lnTo>
                  <a:lnTo>
                    <a:pt x="34" y="8"/>
                  </a:lnTo>
                  <a:lnTo>
                    <a:pt x="28" y="0"/>
                  </a:lnTo>
                  <a:lnTo>
                    <a:pt x="17" y="15"/>
                  </a:lnTo>
                  <a:lnTo>
                    <a:pt x="8" y="32"/>
                  </a:lnTo>
                  <a:lnTo>
                    <a:pt x="2" y="51"/>
                  </a:lnTo>
                  <a:lnTo>
                    <a:pt x="0" y="69"/>
                  </a:lnTo>
                  <a:lnTo>
                    <a:pt x="0" y="148"/>
                  </a:lnTo>
                  <a:lnTo>
                    <a:pt x="0" y="148"/>
                  </a:lnTo>
                  <a:lnTo>
                    <a:pt x="2" y="161"/>
                  </a:lnTo>
                  <a:lnTo>
                    <a:pt x="4" y="172"/>
                  </a:lnTo>
                  <a:lnTo>
                    <a:pt x="10" y="181"/>
                  </a:lnTo>
                  <a:lnTo>
                    <a:pt x="17" y="190"/>
                  </a:lnTo>
                  <a:lnTo>
                    <a:pt x="26" y="200"/>
                  </a:lnTo>
                  <a:lnTo>
                    <a:pt x="36" y="205"/>
                  </a:lnTo>
                  <a:lnTo>
                    <a:pt x="47" y="211"/>
                  </a:lnTo>
                  <a:lnTo>
                    <a:pt x="58" y="213"/>
                  </a:lnTo>
                  <a:lnTo>
                    <a:pt x="306" y="263"/>
                  </a:lnTo>
                  <a:lnTo>
                    <a:pt x="319" y="254"/>
                  </a:lnTo>
                  <a:lnTo>
                    <a:pt x="328" y="241"/>
                  </a:lnTo>
                  <a:lnTo>
                    <a:pt x="334" y="226"/>
                  </a:lnTo>
                  <a:lnTo>
                    <a:pt x="336" y="20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5443538" y="3035300"/>
              <a:ext cx="206375" cy="203200"/>
            </a:xfrm>
            <a:custGeom>
              <a:avLst/>
              <a:gdLst>
                <a:gd name="T0" fmla="*/ 35 w 130"/>
                <a:gd name="T1" fmla="*/ 7 h 128"/>
                <a:gd name="T2" fmla="*/ 14 w 130"/>
                <a:gd name="T3" fmla="*/ 24 h 128"/>
                <a:gd name="T4" fmla="*/ 3 w 130"/>
                <a:gd name="T5" fmla="*/ 44 h 128"/>
                <a:gd name="T6" fmla="*/ 0 w 130"/>
                <a:gd name="T7" fmla="*/ 70 h 128"/>
                <a:gd name="T8" fmla="*/ 7 w 130"/>
                <a:gd name="T9" fmla="*/ 95 h 128"/>
                <a:gd name="T10" fmla="*/ 14 w 130"/>
                <a:gd name="T11" fmla="*/ 106 h 128"/>
                <a:gd name="T12" fmla="*/ 24 w 130"/>
                <a:gd name="T13" fmla="*/ 115 h 128"/>
                <a:gd name="T14" fmla="*/ 35 w 130"/>
                <a:gd name="T15" fmla="*/ 121 h 128"/>
                <a:gd name="T16" fmla="*/ 46 w 130"/>
                <a:gd name="T17" fmla="*/ 126 h 128"/>
                <a:gd name="T18" fmla="*/ 59 w 130"/>
                <a:gd name="T19" fmla="*/ 128 h 128"/>
                <a:gd name="T20" fmla="*/ 72 w 130"/>
                <a:gd name="T21" fmla="*/ 128 h 128"/>
                <a:gd name="T22" fmla="*/ 83 w 130"/>
                <a:gd name="T23" fmla="*/ 126 h 128"/>
                <a:gd name="T24" fmla="*/ 96 w 130"/>
                <a:gd name="T25" fmla="*/ 121 h 128"/>
                <a:gd name="T26" fmla="*/ 117 w 130"/>
                <a:gd name="T27" fmla="*/ 104 h 128"/>
                <a:gd name="T28" fmla="*/ 128 w 130"/>
                <a:gd name="T29" fmla="*/ 82 h 128"/>
                <a:gd name="T30" fmla="*/ 130 w 130"/>
                <a:gd name="T31" fmla="*/ 57 h 128"/>
                <a:gd name="T32" fmla="*/ 123 w 130"/>
                <a:gd name="T33" fmla="*/ 33 h 128"/>
                <a:gd name="T34" fmla="*/ 115 w 130"/>
                <a:gd name="T35" fmla="*/ 22 h 128"/>
                <a:gd name="T36" fmla="*/ 106 w 130"/>
                <a:gd name="T37" fmla="*/ 13 h 128"/>
                <a:gd name="T38" fmla="*/ 96 w 130"/>
                <a:gd name="T39" fmla="*/ 7 h 128"/>
                <a:gd name="T40" fmla="*/ 85 w 130"/>
                <a:gd name="T41" fmla="*/ 1 h 128"/>
                <a:gd name="T42" fmla="*/ 72 w 130"/>
                <a:gd name="T43" fmla="*/ 0 h 128"/>
                <a:gd name="T44" fmla="*/ 59 w 130"/>
                <a:gd name="T45" fmla="*/ 0 h 128"/>
                <a:gd name="T46" fmla="*/ 48 w 130"/>
                <a:gd name="T47" fmla="*/ 1 h 128"/>
                <a:gd name="T48" fmla="*/ 35 w 130"/>
                <a:gd name="T49" fmla="*/ 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28">
                  <a:moveTo>
                    <a:pt x="35" y="7"/>
                  </a:moveTo>
                  <a:lnTo>
                    <a:pt x="14" y="24"/>
                  </a:lnTo>
                  <a:lnTo>
                    <a:pt x="3" y="44"/>
                  </a:lnTo>
                  <a:lnTo>
                    <a:pt x="0" y="70"/>
                  </a:lnTo>
                  <a:lnTo>
                    <a:pt x="7" y="95"/>
                  </a:lnTo>
                  <a:lnTo>
                    <a:pt x="14" y="106"/>
                  </a:lnTo>
                  <a:lnTo>
                    <a:pt x="24" y="115"/>
                  </a:lnTo>
                  <a:lnTo>
                    <a:pt x="35" y="121"/>
                  </a:lnTo>
                  <a:lnTo>
                    <a:pt x="46" y="126"/>
                  </a:lnTo>
                  <a:lnTo>
                    <a:pt x="59" y="128"/>
                  </a:lnTo>
                  <a:lnTo>
                    <a:pt x="72" y="128"/>
                  </a:lnTo>
                  <a:lnTo>
                    <a:pt x="83" y="126"/>
                  </a:lnTo>
                  <a:lnTo>
                    <a:pt x="96" y="121"/>
                  </a:lnTo>
                  <a:lnTo>
                    <a:pt x="117" y="104"/>
                  </a:lnTo>
                  <a:lnTo>
                    <a:pt x="128" y="82"/>
                  </a:lnTo>
                  <a:lnTo>
                    <a:pt x="130" y="57"/>
                  </a:lnTo>
                  <a:lnTo>
                    <a:pt x="123" y="33"/>
                  </a:lnTo>
                  <a:lnTo>
                    <a:pt x="115" y="22"/>
                  </a:lnTo>
                  <a:lnTo>
                    <a:pt x="106" y="13"/>
                  </a:lnTo>
                  <a:lnTo>
                    <a:pt x="96" y="7"/>
                  </a:lnTo>
                  <a:lnTo>
                    <a:pt x="85" y="1"/>
                  </a:lnTo>
                  <a:lnTo>
                    <a:pt x="72" y="0"/>
                  </a:lnTo>
                  <a:lnTo>
                    <a:pt x="59" y="0"/>
                  </a:lnTo>
                  <a:lnTo>
                    <a:pt x="48" y="1"/>
                  </a:lnTo>
                  <a:lnTo>
                    <a:pt x="35" y="7"/>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5510213" y="3289300"/>
              <a:ext cx="130175" cy="130175"/>
            </a:xfrm>
            <a:custGeom>
              <a:avLst/>
              <a:gdLst>
                <a:gd name="T0" fmla="*/ 23 w 82"/>
                <a:gd name="T1" fmla="*/ 5 h 82"/>
                <a:gd name="T2" fmla="*/ 10 w 82"/>
                <a:gd name="T3" fmla="*/ 15 h 82"/>
                <a:gd name="T4" fmla="*/ 2 w 82"/>
                <a:gd name="T5" fmla="*/ 28 h 82"/>
                <a:gd name="T6" fmla="*/ 0 w 82"/>
                <a:gd name="T7" fmla="*/ 44 h 82"/>
                <a:gd name="T8" fmla="*/ 6 w 82"/>
                <a:gd name="T9" fmla="*/ 59 h 82"/>
                <a:gd name="T10" fmla="*/ 12 w 82"/>
                <a:gd name="T11" fmla="*/ 67 h 82"/>
                <a:gd name="T12" fmla="*/ 17 w 82"/>
                <a:gd name="T13" fmla="*/ 72 h 82"/>
                <a:gd name="T14" fmla="*/ 23 w 82"/>
                <a:gd name="T15" fmla="*/ 76 h 82"/>
                <a:gd name="T16" fmla="*/ 30 w 82"/>
                <a:gd name="T17" fmla="*/ 80 h 82"/>
                <a:gd name="T18" fmla="*/ 38 w 82"/>
                <a:gd name="T19" fmla="*/ 82 h 82"/>
                <a:gd name="T20" fmla="*/ 47 w 82"/>
                <a:gd name="T21" fmla="*/ 82 h 82"/>
                <a:gd name="T22" fmla="*/ 54 w 82"/>
                <a:gd name="T23" fmla="*/ 80 h 82"/>
                <a:gd name="T24" fmla="*/ 62 w 82"/>
                <a:gd name="T25" fmla="*/ 76 h 82"/>
                <a:gd name="T26" fmla="*/ 73 w 82"/>
                <a:gd name="T27" fmla="*/ 65 h 82"/>
                <a:gd name="T28" fmla="*/ 81 w 82"/>
                <a:gd name="T29" fmla="*/ 52 h 82"/>
                <a:gd name="T30" fmla="*/ 82 w 82"/>
                <a:gd name="T31" fmla="*/ 37 h 82"/>
                <a:gd name="T32" fmla="*/ 79 w 82"/>
                <a:gd name="T33" fmla="*/ 22 h 82"/>
                <a:gd name="T34" fmla="*/ 73 w 82"/>
                <a:gd name="T35" fmla="*/ 15 h 82"/>
                <a:gd name="T36" fmla="*/ 67 w 82"/>
                <a:gd name="T37" fmla="*/ 9 h 82"/>
                <a:gd name="T38" fmla="*/ 62 w 82"/>
                <a:gd name="T39" fmla="*/ 5 h 82"/>
                <a:gd name="T40" fmla="*/ 54 w 82"/>
                <a:gd name="T41" fmla="*/ 2 h 82"/>
                <a:gd name="T42" fmla="*/ 47 w 82"/>
                <a:gd name="T43" fmla="*/ 0 h 82"/>
                <a:gd name="T44" fmla="*/ 38 w 82"/>
                <a:gd name="T45" fmla="*/ 0 h 82"/>
                <a:gd name="T46" fmla="*/ 30 w 82"/>
                <a:gd name="T47" fmla="*/ 2 h 82"/>
                <a:gd name="T48" fmla="*/ 23 w 82"/>
                <a:gd name="T49"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2">
                  <a:moveTo>
                    <a:pt x="23" y="5"/>
                  </a:moveTo>
                  <a:lnTo>
                    <a:pt x="10" y="15"/>
                  </a:lnTo>
                  <a:lnTo>
                    <a:pt x="2" y="28"/>
                  </a:lnTo>
                  <a:lnTo>
                    <a:pt x="0" y="44"/>
                  </a:lnTo>
                  <a:lnTo>
                    <a:pt x="6" y="59"/>
                  </a:lnTo>
                  <a:lnTo>
                    <a:pt x="12" y="67"/>
                  </a:lnTo>
                  <a:lnTo>
                    <a:pt x="17" y="72"/>
                  </a:lnTo>
                  <a:lnTo>
                    <a:pt x="23" y="76"/>
                  </a:lnTo>
                  <a:lnTo>
                    <a:pt x="30" y="80"/>
                  </a:lnTo>
                  <a:lnTo>
                    <a:pt x="38" y="82"/>
                  </a:lnTo>
                  <a:lnTo>
                    <a:pt x="47" y="82"/>
                  </a:lnTo>
                  <a:lnTo>
                    <a:pt x="54" y="80"/>
                  </a:lnTo>
                  <a:lnTo>
                    <a:pt x="62" y="76"/>
                  </a:lnTo>
                  <a:lnTo>
                    <a:pt x="73" y="65"/>
                  </a:lnTo>
                  <a:lnTo>
                    <a:pt x="81" y="52"/>
                  </a:lnTo>
                  <a:lnTo>
                    <a:pt x="82" y="37"/>
                  </a:lnTo>
                  <a:lnTo>
                    <a:pt x="79" y="22"/>
                  </a:lnTo>
                  <a:lnTo>
                    <a:pt x="73" y="15"/>
                  </a:lnTo>
                  <a:lnTo>
                    <a:pt x="67" y="9"/>
                  </a:lnTo>
                  <a:lnTo>
                    <a:pt x="62" y="5"/>
                  </a:lnTo>
                  <a:lnTo>
                    <a:pt x="54" y="2"/>
                  </a:lnTo>
                  <a:lnTo>
                    <a:pt x="47" y="0"/>
                  </a:lnTo>
                  <a:lnTo>
                    <a:pt x="38" y="0"/>
                  </a:lnTo>
                  <a:lnTo>
                    <a:pt x="30" y="2"/>
                  </a:lnTo>
                  <a:lnTo>
                    <a:pt x="23" y="5"/>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5684838" y="3395663"/>
              <a:ext cx="74613" cy="76200"/>
            </a:xfrm>
            <a:custGeom>
              <a:avLst/>
              <a:gdLst>
                <a:gd name="T0" fmla="*/ 11 w 47"/>
                <a:gd name="T1" fmla="*/ 2 h 48"/>
                <a:gd name="T2" fmla="*/ 4 w 47"/>
                <a:gd name="T3" fmla="*/ 9 h 48"/>
                <a:gd name="T4" fmla="*/ 0 w 47"/>
                <a:gd name="T5" fmla="*/ 17 h 48"/>
                <a:gd name="T6" fmla="*/ 0 w 47"/>
                <a:gd name="T7" fmla="*/ 26 h 48"/>
                <a:gd name="T8" fmla="*/ 2 w 47"/>
                <a:gd name="T9" fmla="*/ 35 h 48"/>
                <a:gd name="T10" fmla="*/ 8 w 47"/>
                <a:gd name="T11" fmla="*/ 43 h 48"/>
                <a:gd name="T12" fmla="*/ 17 w 47"/>
                <a:gd name="T13" fmla="*/ 46 h 48"/>
                <a:gd name="T14" fmla="*/ 26 w 47"/>
                <a:gd name="T15" fmla="*/ 48 h 48"/>
                <a:gd name="T16" fmla="*/ 36 w 47"/>
                <a:gd name="T17" fmla="*/ 45 h 48"/>
                <a:gd name="T18" fmla="*/ 43 w 47"/>
                <a:gd name="T19" fmla="*/ 39 h 48"/>
                <a:gd name="T20" fmla="*/ 47 w 47"/>
                <a:gd name="T21" fmla="*/ 32 h 48"/>
                <a:gd name="T22" fmla="*/ 47 w 47"/>
                <a:gd name="T23" fmla="*/ 22 h 48"/>
                <a:gd name="T24" fmla="*/ 45 w 47"/>
                <a:gd name="T25" fmla="*/ 13 h 48"/>
                <a:gd name="T26" fmla="*/ 39 w 47"/>
                <a:gd name="T27" fmla="*/ 5 h 48"/>
                <a:gd name="T28" fmla="*/ 32 w 47"/>
                <a:gd name="T29" fmla="*/ 0 h 48"/>
                <a:gd name="T30" fmla="*/ 21 w 47"/>
                <a:gd name="T31" fmla="*/ 0 h 48"/>
                <a:gd name="T32" fmla="*/ 11 w 47"/>
                <a:gd name="T3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8">
                  <a:moveTo>
                    <a:pt x="11" y="2"/>
                  </a:moveTo>
                  <a:lnTo>
                    <a:pt x="4" y="9"/>
                  </a:lnTo>
                  <a:lnTo>
                    <a:pt x="0" y="17"/>
                  </a:lnTo>
                  <a:lnTo>
                    <a:pt x="0" y="26"/>
                  </a:lnTo>
                  <a:lnTo>
                    <a:pt x="2" y="35"/>
                  </a:lnTo>
                  <a:lnTo>
                    <a:pt x="8" y="43"/>
                  </a:lnTo>
                  <a:lnTo>
                    <a:pt x="17" y="46"/>
                  </a:lnTo>
                  <a:lnTo>
                    <a:pt x="26" y="48"/>
                  </a:lnTo>
                  <a:lnTo>
                    <a:pt x="36" y="45"/>
                  </a:lnTo>
                  <a:lnTo>
                    <a:pt x="43" y="39"/>
                  </a:lnTo>
                  <a:lnTo>
                    <a:pt x="47" y="32"/>
                  </a:lnTo>
                  <a:lnTo>
                    <a:pt x="47" y="22"/>
                  </a:lnTo>
                  <a:lnTo>
                    <a:pt x="45" y="13"/>
                  </a:lnTo>
                  <a:lnTo>
                    <a:pt x="39" y="5"/>
                  </a:lnTo>
                  <a:lnTo>
                    <a:pt x="32" y="0"/>
                  </a:lnTo>
                  <a:lnTo>
                    <a:pt x="21" y="0"/>
                  </a:lnTo>
                  <a:lnTo>
                    <a:pt x="11" y="2"/>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7943850" y="2901950"/>
              <a:ext cx="204788" cy="206375"/>
            </a:xfrm>
            <a:custGeom>
              <a:avLst/>
              <a:gdLst>
                <a:gd name="T0" fmla="*/ 95 w 129"/>
                <a:gd name="T1" fmla="*/ 7 h 130"/>
                <a:gd name="T2" fmla="*/ 116 w 129"/>
                <a:gd name="T3" fmla="*/ 24 h 130"/>
                <a:gd name="T4" fmla="*/ 127 w 129"/>
                <a:gd name="T5" fmla="*/ 44 h 130"/>
                <a:gd name="T6" fmla="*/ 129 w 129"/>
                <a:gd name="T7" fmla="*/ 71 h 130"/>
                <a:gd name="T8" fmla="*/ 121 w 129"/>
                <a:gd name="T9" fmla="*/ 95 h 130"/>
                <a:gd name="T10" fmla="*/ 114 w 129"/>
                <a:gd name="T11" fmla="*/ 106 h 130"/>
                <a:gd name="T12" fmla="*/ 105 w 129"/>
                <a:gd name="T13" fmla="*/ 115 h 130"/>
                <a:gd name="T14" fmla="*/ 95 w 129"/>
                <a:gd name="T15" fmla="*/ 123 h 130"/>
                <a:gd name="T16" fmla="*/ 84 w 129"/>
                <a:gd name="T17" fmla="*/ 126 h 130"/>
                <a:gd name="T18" fmla="*/ 71 w 129"/>
                <a:gd name="T19" fmla="*/ 130 h 130"/>
                <a:gd name="T20" fmla="*/ 58 w 129"/>
                <a:gd name="T21" fmla="*/ 130 h 130"/>
                <a:gd name="T22" fmla="*/ 47 w 129"/>
                <a:gd name="T23" fmla="*/ 128 h 130"/>
                <a:gd name="T24" fmla="*/ 34 w 129"/>
                <a:gd name="T25" fmla="*/ 123 h 130"/>
                <a:gd name="T26" fmla="*/ 13 w 129"/>
                <a:gd name="T27" fmla="*/ 106 h 130"/>
                <a:gd name="T28" fmla="*/ 2 w 129"/>
                <a:gd name="T29" fmla="*/ 84 h 130"/>
                <a:gd name="T30" fmla="*/ 0 w 129"/>
                <a:gd name="T31" fmla="*/ 59 h 130"/>
                <a:gd name="T32" fmla="*/ 8 w 129"/>
                <a:gd name="T33" fmla="*/ 35 h 130"/>
                <a:gd name="T34" fmla="*/ 15 w 129"/>
                <a:gd name="T35" fmla="*/ 24 h 130"/>
                <a:gd name="T36" fmla="*/ 25 w 129"/>
                <a:gd name="T37" fmla="*/ 15 h 130"/>
                <a:gd name="T38" fmla="*/ 34 w 129"/>
                <a:gd name="T39" fmla="*/ 7 h 130"/>
                <a:gd name="T40" fmla="*/ 47 w 129"/>
                <a:gd name="T41" fmla="*/ 3 h 130"/>
                <a:gd name="T42" fmla="*/ 58 w 129"/>
                <a:gd name="T43" fmla="*/ 0 h 130"/>
                <a:gd name="T44" fmla="*/ 71 w 129"/>
                <a:gd name="T45" fmla="*/ 0 h 130"/>
                <a:gd name="T46" fmla="*/ 82 w 129"/>
                <a:gd name="T47" fmla="*/ 2 h 130"/>
                <a:gd name="T48" fmla="*/ 95 w 129"/>
                <a:gd name="T49"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0">
                  <a:moveTo>
                    <a:pt x="95" y="7"/>
                  </a:moveTo>
                  <a:lnTo>
                    <a:pt x="116" y="24"/>
                  </a:lnTo>
                  <a:lnTo>
                    <a:pt x="127" y="44"/>
                  </a:lnTo>
                  <a:lnTo>
                    <a:pt x="129" y="71"/>
                  </a:lnTo>
                  <a:lnTo>
                    <a:pt x="121" y="95"/>
                  </a:lnTo>
                  <a:lnTo>
                    <a:pt x="114" y="106"/>
                  </a:lnTo>
                  <a:lnTo>
                    <a:pt x="105" y="115"/>
                  </a:lnTo>
                  <a:lnTo>
                    <a:pt x="95" y="123"/>
                  </a:lnTo>
                  <a:lnTo>
                    <a:pt x="84" y="126"/>
                  </a:lnTo>
                  <a:lnTo>
                    <a:pt x="71" y="130"/>
                  </a:lnTo>
                  <a:lnTo>
                    <a:pt x="58" y="130"/>
                  </a:lnTo>
                  <a:lnTo>
                    <a:pt x="47" y="128"/>
                  </a:lnTo>
                  <a:lnTo>
                    <a:pt x="34" y="123"/>
                  </a:lnTo>
                  <a:lnTo>
                    <a:pt x="13" y="106"/>
                  </a:lnTo>
                  <a:lnTo>
                    <a:pt x="2" y="84"/>
                  </a:lnTo>
                  <a:lnTo>
                    <a:pt x="0" y="59"/>
                  </a:lnTo>
                  <a:lnTo>
                    <a:pt x="8" y="35"/>
                  </a:lnTo>
                  <a:lnTo>
                    <a:pt x="15" y="24"/>
                  </a:lnTo>
                  <a:lnTo>
                    <a:pt x="25" y="15"/>
                  </a:lnTo>
                  <a:lnTo>
                    <a:pt x="34" y="7"/>
                  </a:lnTo>
                  <a:lnTo>
                    <a:pt x="47" y="3"/>
                  </a:lnTo>
                  <a:lnTo>
                    <a:pt x="58" y="0"/>
                  </a:lnTo>
                  <a:lnTo>
                    <a:pt x="71" y="0"/>
                  </a:lnTo>
                  <a:lnTo>
                    <a:pt x="82" y="2"/>
                  </a:lnTo>
                  <a:lnTo>
                    <a:pt x="95" y="7"/>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7950200" y="3155950"/>
              <a:ext cx="130175" cy="130175"/>
            </a:xfrm>
            <a:custGeom>
              <a:avLst/>
              <a:gdLst>
                <a:gd name="T0" fmla="*/ 60 w 82"/>
                <a:gd name="T1" fmla="*/ 6 h 82"/>
                <a:gd name="T2" fmla="*/ 73 w 82"/>
                <a:gd name="T3" fmla="*/ 17 h 82"/>
                <a:gd name="T4" fmla="*/ 80 w 82"/>
                <a:gd name="T5" fmla="*/ 30 h 82"/>
                <a:gd name="T6" fmla="*/ 82 w 82"/>
                <a:gd name="T7" fmla="*/ 45 h 82"/>
                <a:gd name="T8" fmla="*/ 76 w 82"/>
                <a:gd name="T9" fmla="*/ 60 h 82"/>
                <a:gd name="T10" fmla="*/ 67 w 82"/>
                <a:gd name="T11" fmla="*/ 73 h 82"/>
                <a:gd name="T12" fmla="*/ 54 w 82"/>
                <a:gd name="T13" fmla="*/ 80 h 82"/>
                <a:gd name="T14" fmla="*/ 37 w 82"/>
                <a:gd name="T15" fmla="*/ 82 h 82"/>
                <a:gd name="T16" fmla="*/ 22 w 82"/>
                <a:gd name="T17" fmla="*/ 76 h 82"/>
                <a:gd name="T18" fmla="*/ 9 w 82"/>
                <a:gd name="T19" fmla="*/ 67 h 82"/>
                <a:gd name="T20" fmla="*/ 2 w 82"/>
                <a:gd name="T21" fmla="*/ 54 h 82"/>
                <a:gd name="T22" fmla="*/ 0 w 82"/>
                <a:gd name="T23" fmla="*/ 37 h 82"/>
                <a:gd name="T24" fmla="*/ 6 w 82"/>
                <a:gd name="T25" fmla="*/ 22 h 82"/>
                <a:gd name="T26" fmla="*/ 17 w 82"/>
                <a:gd name="T27" fmla="*/ 9 h 82"/>
                <a:gd name="T28" fmla="*/ 30 w 82"/>
                <a:gd name="T29" fmla="*/ 2 h 82"/>
                <a:gd name="T30" fmla="*/ 45 w 82"/>
                <a:gd name="T31" fmla="*/ 0 h 82"/>
                <a:gd name="T32" fmla="*/ 60 w 82"/>
                <a:gd name="T33"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2">
                  <a:moveTo>
                    <a:pt x="60" y="6"/>
                  </a:moveTo>
                  <a:lnTo>
                    <a:pt x="73" y="17"/>
                  </a:lnTo>
                  <a:lnTo>
                    <a:pt x="80" y="30"/>
                  </a:lnTo>
                  <a:lnTo>
                    <a:pt x="82" y="45"/>
                  </a:lnTo>
                  <a:lnTo>
                    <a:pt x="76" y="60"/>
                  </a:lnTo>
                  <a:lnTo>
                    <a:pt x="67" y="73"/>
                  </a:lnTo>
                  <a:lnTo>
                    <a:pt x="54" y="80"/>
                  </a:lnTo>
                  <a:lnTo>
                    <a:pt x="37" y="82"/>
                  </a:lnTo>
                  <a:lnTo>
                    <a:pt x="22" y="76"/>
                  </a:lnTo>
                  <a:lnTo>
                    <a:pt x="9" y="67"/>
                  </a:lnTo>
                  <a:lnTo>
                    <a:pt x="2" y="54"/>
                  </a:lnTo>
                  <a:lnTo>
                    <a:pt x="0" y="37"/>
                  </a:lnTo>
                  <a:lnTo>
                    <a:pt x="6" y="22"/>
                  </a:lnTo>
                  <a:lnTo>
                    <a:pt x="17" y="9"/>
                  </a:lnTo>
                  <a:lnTo>
                    <a:pt x="30" y="2"/>
                  </a:lnTo>
                  <a:lnTo>
                    <a:pt x="45" y="0"/>
                  </a:lnTo>
                  <a:lnTo>
                    <a:pt x="60" y="6"/>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7832725" y="3262313"/>
              <a:ext cx="76200" cy="76200"/>
            </a:xfrm>
            <a:custGeom>
              <a:avLst/>
              <a:gdLst>
                <a:gd name="T0" fmla="*/ 35 w 48"/>
                <a:gd name="T1" fmla="*/ 4 h 48"/>
                <a:gd name="T2" fmla="*/ 42 w 48"/>
                <a:gd name="T3" fmla="*/ 9 h 48"/>
                <a:gd name="T4" fmla="*/ 48 w 48"/>
                <a:gd name="T5" fmla="*/ 17 h 48"/>
                <a:gd name="T6" fmla="*/ 48 w 48"/>
                <a:gd name="T7" fmla="*/ 26 h 48"/>
                <a:gd name="T8" fmla="*/ 46 w 48"/>
                <a:gd name="T9" fmla="*/ 35 h 48"/>
                <a:gd name="T10" fmla="*/ 39 w 48"/>
                <a:gd name="T11" fmla="*/ 43 h 48"/>
                <a:gd name="T12" fmla="*/ 31 w 48"/>
                <a:gd name="T13" fmla="*/ 48 h 48"/>
                <a:gd name="T14" fmla="*/ 22 w 48"/>
                <a:gd name="T15" fmla="*/ 48 h 48"/>
                <a:gd name="T16" fmla="*/ 13 w 48"/>
                <a:gd name="T17" fmla="*/ 47 h 48"/>
                <a:gd name="T18" fmla="*/ 5 w 48"/>
                <a:gd name="T19" fmla="*/ 39 h 48"/>
                <a:gd name="T20" fmla="*/ 1 w 48"/>
                <a:gd name="T21" fmla="*/ 32 h 48"/>
                <a:gd name="T22" fmla="*/ 0 w 48"/>
                <a:gd name="T23" fmla="*/ 22 h 48"/>
                <a:gd name="T24" fmla="*/ 3 w 48"/>
                <a:gd name="T25" fmla="*/ 13 h 48"/>
                <a:gd name="T26" fmla="*/ 9 w 48"/>
                <a:gd name="T27" fmla="*/ 6 h 48"/>
                <a:gd name="T28" fmla="*/ 16 w 48"/>
                <a:gd name="T29" fmla="*/ 2 h 48"/>
                <a:gd name="T30" fmla="*/ 26 w 48"/>
                <a:gd name="T31" fmla="*/ 0 h 48"/>
                <a:gd name="T32" fmla="*/ 35 w 48"/>
                <a:gd name="T3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35" y="4"/>
                  </a:moveTo>
                  <a:lnTo>
                    <a:pt x="42" y="9"/>
                  </a:lnTo>
                  <a:lnTo>
                    <a:pt x="48" y="17"/>
                  </a:lnTo>
                  <a:lnTo>
                    <a:pt x="48" y="26"/>
                  </a:lnTo>
                  <a:lnTo>
                    <a:pt x="46" y="35"/>
                  </a:lnTo>
                  <a:lnTo>
                    <a:pt x="39" y="43"/>
                  </a:lnTo>
                  <a:lnTo>
                    <a:pt x="31" y="48"/>
                  </a:lnTo>
                  <a:lnTo>
                    <a:pt x="22" y="48"/>
                  </a:lnTo>
                  <a:lnTo>
                    <a:pt x="13" y="47"/>
                  </a:lnTo>
                  <a:lnTo>
                    <a:pt x="5" y="39"/>
                  </a:lnTo>
                  <a:lnTo>
                    <a:pt x="1" y="32"/>
                  </a:lnTo>
                  <a:lnTo>
                    <a:pt x="0" y="22"/>
                  </a:lnTo>
                  <a:lnTo>
                    <a:pt x="3" y="13"/>
                  </a:lnTo>
                  <a:lnTo>
                    <a:pt x="9" y="6"/>
                  </a:lnTo>
                  <a:lnTo>
                    <a:pt x="16" y="2"/>
                  </a:lnTo>
                  <a:lnTo>
                    <a:pt x="26" y="0"/>
                  </a:lnTo>
                  <a:lnTo>
                    <a:pt x="35" y="4"/>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6761972" y="2206625"/>
              <a:ext cx="1386666" cy="740553"/>
            </a:xfrm>
            <a:custGeom>
              <a:avLst/>
              <a:gdLst>
                <a:gd name="T0" fmla="*/ 490 w 892"/>
                <a:gd name="T1" fmla="*/ 453 h 455"/>
                <a:gd name="T2" fmla="*/ 577 w 892"/>
                <a:gd name="T3" fmla="*/ 445 h 455"/>
                <a:gd name="T4" fmla="*/ 657 w 892"/>
                <a:gd name="T5" fmla="*/ 427 h 455"/>
                <a:gd name="T6" fmla="*/ 728 w 892"/>
                <a:gd name="T7" fmla="*/ 402 h 455"/>
                <a:gd name="T8" fmla="*/ 790 w 892"/>
                <a:gd name="T9" fmla="*/ 373 h 455"/>
                <a:gd name="T10" fmla="*/ 838 w 892"/>
                <a:gd name="T11" fmla="*/ 335 h 455"/>
                <a:gd name="T12" fmla="*/ 872 w 892"/>
                <a:gd name="T13" fmla="*/ 296 h 455"/>
                <a:gd name="T14" fmla="*/ 890 w 892"/>
                <a:gd name="T15" fmla="*/ 251 h 455"/>
                <a:gd name="T16" fmla="*/ 890 w 892"/>
                <a:gd name="T17" fmla="*/ 205 h 455"/>
                <a:gd name="T18" fmla="*/ 872 w 892"/>
                <a:gd name="T19" fmla="*/ 160 h 455"/>
                <a:gd name="T20" fmla="*/ 838 w 892"/>
                <a:gd name="T21" fmla="*/ 119 h 455"/>
                <a:gd name="T22" fmla="*/ 790 w 892"/>
                <a:gd name="T23" fmla="*/ 84 h 455"/>
                <a:gd name="T24" fmla="*/ 728 w 892"/>
                <a:gd name="T25" fmla="*/ 52 h 455"/>
                <a:gd name="T26" fmla="*/ 657 w 892"/>
                <a:gd name="T27" fmla="*/ 28 h 455"/>
                <a:gd name="T28" fmla="*/ 577 w 892"/>
                <a:gd name="T29" fmla="*/ 11 h 455"/>
                <a:gd name="T30" fmla="*/ 490 w 892"/>
                <a:gd name="T31" fmla="*/ 2 h 455"/>
                <a:gd name="T32" fmla="*/ 400 w 892"/>
                <a:gd name="T33" fmla="*/ 2 h 455"/>
                <a:gd name="T34" fmla="*/ 313 w 892"/>
                <a:gd name="T35" fmla="*/ 11 h 455"/>
                <a:gd name="T36" fmla="*/ 233 w 892"/>
                <a:gd name="T37" fmla="*/ 28 h 455"/>
                <a:gd name="T38" fmla="*/ 162 w 892"/>
                <a:gd name="T39" fmla="*/ 52 h 455"/>
                <a:gd name="T40" fmla="*/ 102 w 892"/>
                <a:gd name="T41" fmla="*/ 84 h 455"/>
                <a:gd name="T42" fmla="*/ 54 w 892"/>
                <a:gd name="T43" fmla="*/ 119 h 455"/>
                <a:gd name="T44" fmla="*/ 20 w 892"/>
                <a:gd name="T45" fmla="*/ 160 h 455"/>
                <a:gd name="T46" fmla="*/ 2 w 892"/>
                <a:gd name="T47" fmla="*/ 205 h 455"/>
                <a:gd name="T48" fmla="*/ 2 w 892"/>
                <a:gd name="T49" fmla="*/ 251 h 455"/>
                <a:gd name="T50" fmla="*/ 20 w 892"/>
                <a:gd name="T51" fmla="*/ 296 h 455"/>
                <a:gd name="T52" fmla="*/ 54 w 892"/>
                <a:gd name="T53" fmla="*/ 335 h 455"/>
                <a:gd name="T54" fmla="*/ 102 w 892"/>
                <a:gd name="T55" fmla="*/ 373 h 455"/>
                <a:gd name="T56" fmla="*/ 162 w 892"/>
                <a:gd name="T57" fmla="*/ 402 h 455"/>
                <a:gd name="T58" fmla="*/ 233 w 892"/>
                <a:gd name="T59" fmla="*/ 427 h 455"/>
                <a:gd name="T60" fmla="*/ 313 w 892"/>
                <a:gd name="T61" fmla="*/ 445 h 455"/>
                <a:gd name="T62" fmla="*/ 400 w 892"/>
                <a:gd name="T63" fmla="*/ 45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2" h="455">
                  <a:moveTo>
                    <a:pt x="445" y="455"/>
                  </a:moveTo>
                  <a:lnTo>
                    <a:pt x="490" y="453"/>
                  </a:lnTo>
                  <a:lnTo>
                    <a:pt x="534" y="451"/>
                  </a:lnTo>
                  <a:lnTo>
                    <a:pt x="577" y="445"/>
                  </a:lnTo>
                  <a:lnTo>
                    <a:pt x="618" y="436"/>
                  </a:lnTo>
                  <a:lnTo>
                    <a:pt x="657" y="427"/>
                  </a:lnTo>
                  <a:lnTo>
                    <a:pt x="695" y="415"/>
                  </a:lnTo>
                  <a:lnTo>
                    <a:pt x="728" y="402"/>
                  </a:lnTo>
                  <a:lnTo>
                    <a:pt x="762" y="387"/>
                  </a:lnTo>
                  <a:lnTo>
                    <a:pt x="790" y="373"/>
                  </a:lnTo>
                  <a:lnTo>
                    <a:pt x="816" y="354"/>
                  </a:lnTo>
                  <a:lnTo>
                    <a:pt x="838" y="335"/>
                  </a:lnTo>
                  <a:lnTo>
                    <a:pt x="857" y="317"/>
                  </a:lnTo>
                  <a:lnTo>
                    <a:pt x="872" y="296"/>
                  </a:lnTo>
                  <a:lnTo>
                    <a:pt x="883" y="274"/>
                  </a:lnTo>
                  <a:lnTo>
                    <a:pt x="890" y="251"/>
                  </a:lnTo>
                  <a:lnTo>
                    <a:pt x="892" y="227"/>
                  </a:lnTo>
                  <a:lnTo>
                    <a:pt x="890" y="205"/>
                  </a:lnTo>
                  <a:lnTo>
                    <a:pt x="883" y="183"/>
                  </a:lnTo>
                  <a:lnTo>
                    <a:pt x="872" y="160"/>
                  </a:lnTo>
                  <a:lnTo>
                    <a:pt x="857" y="140"/>
                  </a:lnTo>
                  <a:lnTo>
                    <a:pt x="838" y="119"/>
                  </a:lnTo>
                  <a:lnTo>
                    <a:pt x="816" y="101"/>
                  </a:lnTo>
                  <a:lnTo>
                    <a:pt x="790" y="84"/>
                  </a:lnTo>
                  <a:lnTo>
                    <a:pt x="762" y="67"/>
                  </a:lnTo>
                  <a:lnTo>
                    <a:pt x="728" y="52"/>
                  </a:lnTo>
                  <a:lnTo>
                    <a:pt x="695" y="39"/>
                  </a:lnTo>
                  <a:lnTo>
                    <a:pt x="657" y="28"/>
                  </a:lnTo>
                  <a:lnTo>
                    <a:pt x="618" y="19"/>
                  </a:lnTo>
                  <a:lnTo>
                    <a:pt x="577" y="11"/>
                  </a:lnTo>
                  <a:lnTo>
                    <a:pt x="534" y="4"/>
                  </a:lnTo>
                  <a:lnTo>
                    <a:pt x="490" y="2"/>
                  </a:lnTo>
                  <a:lnTo>
                    <a:pt x="445" y="0"/>
                  </a:lnTo>
                  <a:lnTo>
                    <a:pt x="400" y="2"/>
                  </a:lnTo>
                  <a:lnTo>
                    <a:pt x="356" y="4"/>
                  </a:lnTo>
                  <a:lnTo>
                    <a:pt x="313" y="11"/>
                  </a:lnTo>
                  <a:lnTo>
                    <a:pt x="272" y="19"/>
                  </a:lnTo>
                  <a:lnTo>
                    <a:pt x="233" y="28"/>
                  </a:lnTo>
                  <a:lnTo>
                    <a:pt x="195" y="39"/>
                  </a:lnTo>
                  <a:lnTo>
                    <a:pt x="162" y="52"/>
                  </a:lnTo>
                  <a:lnTo>
                    <a:pt x="130" y="67"/>
                  </a:lnTo>
                  <a:lnTo>
                    <a:pt x="102" y="84"/>
                  </a:lnTo>
                  <a:lnTo>
                    <a:pt x="76" y="101"/>
                  </a:lnTo>
                  <a:lnTo>
                    <a:pt x="54" y="119"/>
                  </a:lnTo>
                  <a:lnTo>
                    <a:pt x="35" y="140"/>
                  </a:lnTo>
                  <a:lnTo>
                    <a:pt x="20" y="160"/>
                  </a:lnTo>
                  <a:lnTo>
                    <a:pt x="9" y="183"/>
                  </a:lnTo>
                  <a:lnTo>
                    <a:pt x="2" y="205"/>
                  </a:lnTo>
                  <a:lnTo>
                    <a:pt x="0" y="227"/>
                  </a:lnTo>
                  <a:lnTo>
                    <a:pt x="2" y="251"/>
                  </a:lnTo>
                  <a:lnTo>
                    <a:pt x="9" y="274"/>
                  </a:lnTo>
                  <a:lnTo>
                    <a:pt x="20" y="296"/>
                  </a:lnTo>
                  <a:lnTo>
                    <a:pt x="35" y="317"/>
                  </a:lnTo>
                  <a:lnTo>
                    <a:pt x="54" y="335"/>
                  </a:lnTo>
                  <a:lnTo>
                    <a:pt x="76" y="354"/>
                  </a:lnTo>
                  <a:lnTo>
                    <a:pt x="102" y="373"/>
                  </a:lnTo>
                  <a:lnTo>
                    <a:pt x="130" y="387"/>
                  </a:lnTo>
                  <a:lnTo>
                    <a:pt x="162" y="402"/>
                  </a:lnTo>
                  <a:lnTo>
                    <a:pt x="195" y="415"/>
                  </a:lnTo>
                  <a:lnTo>
                    <a:pt x="233" y="427"/>
                  </a:lnTo>
                  <a:lnTo>
                    <a:pt x="272" y="436"/>
                  </a:lnTo>
                  <a:lnTo>
                    <a:pt x="313" y="445"/>
                  </a:lnTo>
                  <a:lnTo>
                    <a:pt x="356" y="451"/>
                  </a:lnTo>
                  <a:lnTo>
                    <a:pt x="400" y="453"/>
                  </a:lnTo>
                  <a:lnTo>
                    <a:pt x="445" y="455"/>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91440" numCol="1" anchor="t" anchorCtr="0" compatLnSpc="1">
              <a:prstTxWarp prst="textNoShape">
                <a:avLst/>
              </a:prstTxWarp>
            </a:bodyPr>
            <a:lstStyle/>
            <a:p>
              <a:r>
                <a:rPr lang="en-US" sz="4800" b="1" dirty="0" smtClean="0">
                  <a:solidFill>
                    <a:schemeClr val="bg1"/>
                  </a:solidFill>
                  <a:latin typeface="+mn-lt"/>
                </a:rPr>
                <a:t> No!</a:t>
              </a:r>
              <a:endParaRPr lang="en-US" sz="4800" b="1" dirty="0">
                <a:solidFill>
                  <a:schemeClr val="bg1"/>
                </a:solidFill>
                <a:latin typeface="+mn-lt"/>
              </a:endParaRPr>
            </a:p>
          </p:txBody>
        </p:sp>
        <p:sp>
          <p:nvSpPr>
            <p:cNvPr id="19" name="Freeform 16"/>
            <p:cNvSpPr>
              <a:spLocks/>
            </p:cNvSpPr>
            <p:nvPr/>
          </p:nvSpPr>
          <p:spPr bwMode="auto">
            <a:xfrm>
              <a:off x="5073650" y="2213333"/>
              <a:ext cx="1539875" cy="771167"/>
            </a:xfrm>
            <a:custGeom>
              <a:avLst/>
              <a:gdLst>
                <a:gd name="T0" fmla="*/ 402 w 892"/>
                <a:gd name="T1" fmla="*/ 2 h 455"/>
                <a:gd name="T2" fmla="*/ 315 w 892"/>
                <a:gd name="T3" fmla="*/ 12 h 455"/>
                <a:gd name="T4" fmla="*/ 235 w 892"/>
                <a:gd name="T5" fmla="*/ 28 h 455"/>
                <a:gd name="T6" fmla="*/ 164 w 892"/>
                <a:gd name="T7" fmla="*/ 52 h 455"/>
                <a:gd name="T8" fmla="*/ 102 w 892"/>
                <a:gd name="T9" fmla="*/ 84 h 455"/>
                <a:gd name="T10" fmla="*/ 54 w 892"/>
                <a:gd name="T11" fmla="*/ 120 h 455"/>
                <a:gd name="T12" fmla="*/ 20 w 892"/>
                <a:gd name="T13" fmla="*/ 161 h 455"/>
                <a:gd name="T14" fmla="*/ 2 w 892"/>
                <a:gd name="T15" fmla="*/ 205 h 455"/>
                <a:gd name="T16" fmla="*/ 2 w 892"/>
                <a:gd name="T17" fmla="*/ 250 h 455"/>
                <a:gd name="T18" fmla="*/ 20 w 892"/>
                <a:gd name="T19" fmla="*/ 295 h 455"/>
                <a:gd name="T20" fmla="*/ 54 w 892"/>
                <a:gd name="T21" fmla="*/ 336 h 455"/>
                <a:gd name="T22" fmla="*/ 102 w 892"/>
                <a:gd name="T23" fmla="*/ 371 h 455"/>
                <a:gd name="T24" fmla="*/ 164 w 892"/>
                <a:gd name="T25" fmla="*/ 403 h 455"/>
                <a:gd name="T26" fmla="*/ 235 w 892"/>
                <a:gd name="T27" fmla="*/ 427 h 455"/>
                <a:gd name="T28" fmla="*/ 315 w 892"/>
                <a:gd name="T29" fmla="*/ 444 h 455"/>
                <a:gd name="T30" fmla="*/ 402 w 892"/>
                <a:gd name="T31" fmla="*/ 453 h 455"/>
                <a:gd name="T32" fmla="*/ 492 w 892"/>
                <a:gd name="T33" fmla="*/ 453 h 455"/>
                <a:gd name="T34" fmla="*/ 579 w 892"/>
                <a:gd name="T35" fmla="*/ 444 h 455"/>
                <a:gd name="T36" fmla="*/ 659 w 892"/>
                <a:gd name="T37" fmla="*/ 427 h 455"/>
                <a:gd name="T38" fmla="*/ 730 w 892"/>
                <a:gd name="T39" fmla="*/ 403 h 455"/>
                <a:gd name="T40" fmla="*/ 790 w 892"/>
                <a:gd name="T41" fmla="*/ 371 h 455"/>
                <a:gd name="T42" fmla="*/ 838 w 892"/>
                <a:gd name="T43" fmla="*/ 336 h 455"/>
                <a:gd name="T44" fmla="*/ 872 w 892"/>
                <a:gd name="T45" fmla="*/ 295 h 455"/>
                <a:gd name="T46" fmla="*/ 890 w 892"/>
                <a:gd name="T47" fmla="*/ 250 h 455"/>
                <a:gd name="T48" fmla="*/ 890 w 892"/>
                <a:gd name="T49" fmla="*/ 205 h 455"/>
                <a:gd name="T50" fmla="*/ 872 w 892"/>
                <a:gd name="T51" fmla="*/ 161 h 455"/>
                <a:gd name="T52" fmla="*/ 838 w 892"/>
                <a:gd name="T53" fmla="*/ 120 h 455"/>
                <a:gd name="T54" fmla="*/ 790 w 892"/>
                <a:gd name="T55" fmla="*/ 84 h 455"/>
                <a:gd name="T56" fmla="*/ 730 w 892"/>
                <a:gd name="T57" fmla="*/ 52 h 455"/>
                <a:gd name="T58" fmla="*/ 659 w 892"/>
                <a:gd name="T59" fmla="*/ 28 h 455"/>
                <a:gd name="T60" fmla="*/ 579 w 892"/>
                <a:gd name="T61" fmla="*/ 12 h 455"/>
                <a:gd name="T62" fmla="*/ 492 w 892"/>
                <a:gd name="T63" fmla="*/ 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2" h="455">
                  <a:moveTo>
                    <a:pt x="447" y="0"/>
                  </a:moveTo>
                  <a:lnTo>
                    <a:pt x="402" y="2"/>
                  </a:lnTo>
                  <a:lnTo>
                    <a:pt x="358" y="4"/>
                  </a:lnTo>
                  <a:lnTo>
                    <a:pt x="315" y="12"/>
                  </a:lnTo>
                  <a:lnTo>
                    <a:pt x="274" y="19"/>
                  </a:lnTo>
                  <a:lnTo>
                    <a:pt x="235" y="28"/>
                  </a:lnTo>
                  <a:lnTo>
                    <a:pt x="197" y="39"/>
                  </a:lnTo>
                  <a:lnTo>
                    <a:pt x="164" y="52"/>
                  </a:lnTo>
                  <a:lnTo>
                    <a:pt x="132" y="67"/>
                  </a:lnTo>
                  <a:lnTo>
                    <a:pt x="102" y="84"/>
                  </a:lnTo>
                  <a:lnTo>
                    <a:pt x="76" y="101"/>
                  </a:lnTo>
                  <a:lnTo>
                    <a:pt x="54" y="120"/>
                  </a:lnTo>
                  <a:lnTo>
                    <a:pt x="35" y="140"/>
                  </a:lnTo>
                  <a:lnTo>
                    <a:pt x="20" y="161"/>
                  </a:lnTo>
                  <a:lnTo>
                    <a:pt x="9" y="183"/>
                  </a:lnTo>
                  <a:lnTo>
                    <a:pt x="2" y="205"/>
                  </a:lnTo>
                  <a:lnTo>
                    <a:pt x="0" y="228"/>
                  </a:lnTo>
                  <a:lnTo>
                    <a:pt x="2" y="250"/>
                  </a:lnTo>
                  <a:lnTo>
                    <a:pt x="9" y="272"/>
                  </a:lnTo>
                  <a:lnTo>
                    <a:pt x="20" y="295"/>
                  </a:lnTo>
                  <a:lnTo>
                    <a:pt x="35" y="315"/>
                  </a:lnTo>
                  <a:lnTo>
                    <a:pt x="54" y="336"/>
                  </a:lnTo>
                  <a:lnTo>
                    <a:pt x="76" y="354"/>
                  </a:lnTo>
                  <a:lnTo>
                    <a:pt x="102" y="371"/>
                  </a:lnTo>
                  <a:lnTo>
                    <a:pt x="132" y="388"/>
                  </a:lnTo>
                  <a:lnTo>
                    <a:pt x="164" y="403"/>
                  </a:lnTo>
                  <a:lnTo>
                    <a:pt x="197" y="416"/>
                  </a:lnTo>
                  <a:lnTo>
                    <a:pt x="235" y="427"/>
                  </a:lnTo>
                  <a:lnTo>
                    <a:pt x="274" y="436"/>
                  </a:lnTo>
                  <a:lnTo>
                    <a:pt x="315" y="444"/>
                  </a:lnTo>
                  <a:lnTo>
                    <a:pt x="358" y="451"/>
                  </a:lnTo>
                  <a:lnTo>
                    <a:pt x="402" y="453"/>
                  </a:lnTo>
                  <a:lnTo>
                    <a:pt x="447" y="455"/>
                  </a:lnTo>
                  <a:lnTo>
                    <a:pt x="492" y="453"/>
                  </a:lnTo>
                  <a:lnTo>
                    <a:pt x="536" y="451"/>
                  </a:lnTo>
                  <a:lnTo>
                    <a:pt x="579" y="444"/>
                  </a:lnTo>
                  <a:lnTo>
                    <a:pt x="620" y="436"/>
                  </a:lnTo>
                  <a:lnTo>
                    <a:pt x="659" y="427"/>
                  </a:lnTo>
                  <a:lnTo>
                    <a:pt x="697" y="416"/>
                  </a:lnTo>
                  <a:lnTo>
                    <a:pt x="730" y="403"/>
                  </a:lnTo>
                  <a:lnTo>
                    <a:pt x="762" y="388"/>
                  </a:lnTo>
                  <a:lnTo>
                    <a:pt x="790" y="371"/>
                  </a:lnTo>
                  <a:lnTo>
                    <a:pt x="816" y="354"/>
                  </a:lnTo>
                  <a:lnTo>
                    <a:pt x="838" y="336"/>
                  </a:lnTo>
                  <a:lnTo>
                    <a:pt x="857" y="315"/>
                  </a:lnTo>
                  <a:lnTo>
                    <a:pt x="872" y="295"/>
                  </a:lnTo>
                  <a:lnTo>
                    <a:pt x="883" y="272"/>
                  </a:lnTo>
                  <a:lnTo>
                    <a:pt x="890" y="250"/>
                  </a:lnTo>
                  <a:lnTo>
                    <a:pt x="892" y="228"/>
                  </a:lnTo>
                  <a:lnTo>
                    <a:pt x="890" y="205"/>
                  </a:lnTo>
                  <a:lnTo>
                    <a:pt x="883" y="183"/>
                  </a:lnTo>
                  <a:lnTo>
                    <a:pt x="872" y="161"/>
                  </a:lnTo>
                  <a:lnTo>
                    <a:pt x="857" y="140"/>
                  </a:lnTo>
                  <a:lnTo>
                    <a:pt x="838" y="120"/>
                  </a:lnTo>
                  <a:lnTo>
                    <a:pt x="816" y="101"/>
                  </a:lnTo>
                  <a:lnTo>
                    <a:pt x="790" y="84"/>
                  </a:lnTo>
                  <a:lnTo>
                    <a:pt x="762" y="67"/>
                  </a:lnTo>
                  <a:lnTo>
                    <a:pt x="730" y="52"/>
                  </a:lnTo>
                  <a:lnTo>
                    <a:pt x="697" y="39"/>
                  </a:lnTo>
                  <a:lnTo>
                    <a:pt x="659" y="28"/>
                  </a:lnTo>
                  <a:lnTo>
                    <a:pt x="620" y="19"/>
                  </a:lnTo>
                  <a:lnTo>
                    <a:pt x="579" y="12"/>
                  </a:lnTo>
                  <a:lnTo>
                    <a:pt x="536" y="4"/>
                  </a:lnTo>
                  <a:lnTo>
                    <a:pt x="492" y="2"/>
                  </a:lnTo>
                  <a:lnTo>
                    <a:pt x="447" y="0"/>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4800" b="1" dirty="0" smtClean="0">
                  <a:solidFill>
                    <a:schemeClr val="bg1"/>
                  </a:solidFill>
                  <a:latin typeface="+mn-lt"/>
                </a:rPr>
                <a:t> Yes?</a:t>
              </a:r>
              <a:endParaRPr lang="en-US" sz="4800" b="1" dirty="0">
                <a:solidFill>
                  <a:schemeClr val="bg1"/>
                </a:solidFill>
                <a:latin typeface="+mn-lt"/>
              </a:endParaRPr>
            </a:p>
          </p:txBody>
        </p:sp>
      </p:grpSp>
    </p:spTree>
    <p:extLst>
      <p:ext uri="{BB962C8B-B14F-4D97-AF65-F5344CB8AC3E}">
        <p14:creationId xmlns:p14="http://schemas.microsoft.com/office/powerpoint/2010/main" val="1543770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Introductions</a:t>
            </a:r>
          </a:p>
        </p:txBody>
      </p:sp>
      <p:sp>
        <p:nvSpPr>
          <p:cNvPr id="6147" name="Content Placeholder 2"/>
          <p:cNvSpPr>
            <a:spLocks noGrp="1"/>
          </p:cNvSpPr>
          <p:nvPr>
            <p:ph idx="1"/>
          </p:nvPr>
        </p:nvSpPr>
        <p:spPr>
          <a:xfrm>
            <a:off x="457200" y="1101725"/>
            <a:ext cx="4189413" cy="5024438"/>
          </a:xfrm>
        </p:spPr>
        <p:txBody>
          <a:bodyPr/>
          <a:lstStyle/>
          <a:p>
            <a:r>
              <a:rPr lang="en-US" altLang="en-US" dirty="0" smtClean="0"/>
              <a:t>Name </a:t>
            </a:r>
          </a:p>
          <a:p>
            <a:r>
              <a:rPr lang="en-US" altLang="en-US" dirty="0" smtClean="0"/>
              <a:t>Title</a:t>
            </a:r>
          </a:p>
          <a:p>
            <a:r>
              <a:rPr lang="en-US" altLang="en-US" dirty="0" smtClean="0"/>
              <a:t>Study site/location </a:t>
            </a:r>
          </a:p>
          <a:p>
            <a:r>
              <a:rPr lang="en-US" altLang="en-US" i="1" dirty="0" smtClean="0"/>
              <a:t>Brief</a:t>
            </a:r>
            <a:r>
              <a:rPr lang="en-US" altLang="en-US" dirty="0" smtClean="0"/>
              <a:t> description of the most notable (good/bad) stakeholder engagement activity you were ever involved with </a:t>
            </a:r>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1660525"/>
            <a:ext cx="309721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Agree? Or Disagree?  </a:t>
            </a:r>
            <a:endParaRPr lang="en-US" dirty="0"/>
          </a:p>
        </p:txBody>
      </p:sp>
      <p:sp>
        <p:nvSpPr>
          <p:cNvPr id="3" name="Content Placeholder 2"/>
          <p:cNvSpPr>
            <a:spLocks noGrp="1"/>
          </p:cNvSpPr>
          <p:nvPr>
            <p:ph idx="1"/>
          </p:nvPr>
        </p:nvSpPr>
        <p:spPr>
          <a:xfrm>
            <a:off x="457199" y="1101725"/>
            <a:ext cx="8537511" cy="5024438"/>
          </a:xfrm>
        </p:spPr>
        <p:txBody>
          <a:bodyPr/>
          <a:lstStyle/>
          <a:p>
            <a:r>
              <a:rPr lang="en-US" dirty="0"/>
              <a:t>All HIV prevention studies </a:t>
            </a:r>
            <a:r>
              <a:rPr lang="en-US" dirty="0" smtClean="0"/>
              <a:t>must comply with </a:t>
            </a:r>
            <a:r>
              <a:rPr lang="en-US" dirty="0"/>
              <a:t>the </a:t>
            </a:r>
            <a:r>
              <a:rPr lang="en-US" dirty="0" smtClean="0"/>
              <a:t>Good Participatory Practices (GPP) guidelines</a:t>
            </a:r>
            <a:r>
              <a:rPr lang="en-US" dirty="0"/>
              <a:t>.</a:t>
            </a:r>
          </a:p>
          <a:p>
            <a:r>
              <a:rPr lang="en-US" dirty="0" smtClean="0"/>
              <a:t>Condoms prevent pregnancy and STI transmission.</a:t>
            </a:r>
          </a:p>
          <a:p>
            <a:r>
              <a:rPr lang="en-US" dirty="0" smtClean="0"/>
              <a:t>Adolescents should have access to contraceptives. </a:t>
            </a:r>
          </a:p>
          <a:p>
            <a:r>
              <a:rPr lang="en-US" dirty="0" smtClean="0"/>
              <a:t>ART should be available to all people infected with HIV.</a:t>
            </a:r>
          </a:p>
          <a:p>
            <a:r>
              <a:rPr lang="en-US" dirty="0" smtClean="0"/>
              <a:t>HIV testing should be mandatory for pregnant women.</a:t>
            </a:r>
          </a:p>
          <a:p>
            <a:r>
              <a:rPr lang="en-US" dirty="0"/>
              <a:t>P</a:t>
            </a:r>
            <a:r>
              <a:rPr lang="en-US" dirty="0" smtClean="0"/>
              <a:t>articipants should have the approval of their spouses/partners prior to study enrollment. </a:t>
            </a:r>
          </a:p>
        </p:txBody>
      </p:sp>
    </p:spTree>
    <p:extLst>
      <p:ext uri="{BB962C8B-B14F-4D97-AF65-F5344CB8AC3E}">
        <p14:creationId xmlns:p14="http://schemas.microsoft.com/office/powerpoint/2010/main" val="40261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722313" y="2706439"/>
            <a:ext cx="8234362" cy="1362075"/>
          </a:xfrm>
        </p:spPr>
        <p:txBody>
          <a:bodyPr/>
          <a:lstStyle/>
          <a:p>
            <a:pPr marL="342900" indent="-342900"/>
            <a:r>
              <a:rPr lang="en-US" altLang="en-US" sz="3800" dirty="0" smtClean="0"/>
              <a:t>Establish Group Norms and Guidelines</a:t>
            </a:r>
          </a:p>
        </p:txBody>
      </p:sp>
      <p:sp>
        <p:nvSpPr>
          <p:cNvPr id="5" name="Text Placeholder 4"/>
          <p:cNvSpPr>
            <a:spLocks noGrp="1"/>
          </p:cNvSpPr>
          <p:nvPr>
            <p:ph type="body" idx="1"/>
          </p:nvPr>
        </p:nvSpPr>
        <p:spPr/>
        <p:txBody>
          <a:bodyPr/>
          <a:lstStyle/>
          <a:p>
            <a:pPr>
              <a:buFont typeface="Arial" panose="020B0604020202020204" pitchFamily="34" charset="0"/>
              <a:buNone/>
              <a:defRPr/>
            </a:pPr>
            <a:r>
              <a:rPr lang="en-US" dirty="0" smtClean="0"/>
              <a:t>Interacting </a:t>
            </a:r>
            <a:r>
              <a:rPr lang="en-US" dirty="0"/>
              <a:t>with </a:t>
            </a:r>
            <a:r>
              <a:rPr lang="en-US" dirty="0" smtClean="0"/>
              <a:t>Stakeholder Groups to: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Reflection</a:t>
            </a:r>
          </a:p>
        </p:txBody>
      </p:sp>
      <p:pic>
        <p:nvPicPr>
          <p:cNvPr id="2253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24438" y="1692275"/>
            <a:ext cx="3351212" cy="3768725"/>
          </a:xfrm>
        </p:spPr>
      </p:pic>
      <p:sp>
        <p:nvSpPr>
          <p:cNvPr id="22532" name="Content Placeholder 2"/>
          <p:cNvSpPr txBox="1">
            <a:spLocks/>
          </p:cNvSpPr>
          <p:nvPr/>
        </p:nvSpPr>
        <p:spPr bwMode="auto">
          <a:xfrm>
            <a:off x="457200" y="1101725"/>
            <a:ext cx="42084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AFBD21"/>
              </a:buClr>
              <a:buFont typeface="Arial" charset="0"/>
              <a:buChar char="•"/>
              <a:defRPr sz="2800">
                <a:solidFill>
                  <a:schemeClr val="tx1"/>
                </a:solidFill>
                <a:latin typeface="Calibri" pitchFamily="34" charset="0"/>
              </a:defRPr>
            </a:lvl1pPr>
            <a:lvl2pPr marL="742950" indent="-285750">
              <a:spcBef>
                <a:spcPct val="20000"/>
              </a:spcBef>
              <a:buClr>
                <a:srgbClr val="AFBD21"/>
              </a:buClr>
              <a:buFont typeface="Arial" charset="0"/>
              <a:buChar char="–"/>
              <a:defRPr sz="2600">
                <a:solidFill>
                  <a:schemeClr val="tx1"/>
                </a:solidFill>
                <a:latin typeface="Calibri" pitchFamily="34" charset="0"/>
              </a:defRPr>
            </a:lvl2pPr>
            <a:lvl3pPr marL="1143000" indent="-228600">
              <a:spcBef>
                <a:spcPct val="20000"/>
              </a:spcBef>
              <a:buClr>
                <a:srgbClr val="AFBD21"/>
              </a:buClr>
              <a:buFont typeface="Arial" charset="0"/>
              <a:buChar char="•"/>
              <a:defRPr sz="2400">
                <a:solidFill>
                  <a:schemeClr val="tx1"/>
                </a:solidFill>
                <a:latin typeface="Calibri" pitchFamily="34" charset="0"/>
              </a:defRPr>
            </a:lvl3pPr>
            <a:lvl4pPr marL="1600200" indent="-228600">
              <a:spcBef>
                <a:spcPct val="20000"/>
              </a:spcBef>
              <a:buClr>
                <a:srgbClr val="AFBD21"/>
              </a:buClr>
              <a:buFont typeface="Arial" charset="0"/>
              <a:buChar char="–"/>
              <a:defRPr sz="2200">
                <a:solidFill>
                  <a:schemeClr val="tx1"/>
                </a:solidFill>
                <a:latin typeface="Calibri" pitchFamily="34" charset="0"/>
              </a:defRPr>
            </a:lvl4pPr>
            <a:lvl5pPr marL="2057400" indent="-228600">
              <a:spcBef>
                <a:spcPct val="20000"/>
              </a:spcBef>
              <a:buClr>
                <a:srgbClr val="AFBD21"/>
              </a:buClr>
              <a:buFont typeface="Arial" charset="0"/>
              <a:buChar char="•"/>
              <a:defRPr>
                <a:solidFill>
                  <a:schemeClr val="tx1"/>
                </a:solidFill>
                <a:latin typeface="Calibri" pitchFamily="34" charset="0"/>
              </a:defRPr>
            </a:lvl5pPr>
            <a:lvl6pPr marL="25146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6pPr>
            <a:lvl7pPr marL="29718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7pPr>
            <a:lvl8pPr marL="34290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8pPr>
            <a:lvl9pPr marL="3886200" indent="-228600" defTabSz="457200" eaLnBrk="0" fontAlgn="base" hangingPunct="0">
              <a:spcBef>
                <a:spcPct val="20000"/>
              </a:spcBef>
              <a:spcAft>
                <a:spcPct val="0"/>
              </a:spcAft>
              <a:buClr>
                <a:srgbClr val="AFBD21"/>
              </a:buClr>
              <a:buFont typeface="Arial" charset="0"/>
              <a:buChar char="•"/>
              <a:defRPr>
                <a:solidFill>
                  <a:schemeClr val="tx1"/>
                </a:solidFill>
                <a:latin typeface="Calibri" pitchFamily="34" charset="0"/>
              </a:defRPr>
            </a:lvl9pPr>
          </a:lstStyle>
          <a:p>
            <a:r>
              <a:rPr lang="en-US" altLang="en-US" dirty="0"/>
              <a:t>Think about positive experiences that you had in other group settings.</a:t>
            </a:r>
          </a:p>
          <a:p>
            <a:r>
              <a:rPr lang="en-US" altLang="en-US" dirty="0"/>
              <a:t>What was it about that group that made it successful?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Discussion Questions</a:t>
            </a:r>
          </a:p>
        </p:txBody>
      </p:sp>
      <p:sp>
        <p:nvSpPr>
          <p:cNvPr id="24579" name="Content Placeholder 2"/>
          <p:cNvSpPr>
            <a:spLocks noGrp="1"/>
          </p:cNvSpPr>
          <p:nvPr>
            <p:ph idx="1"/>
          </p:nvPr>
        </p:nvSpPr>
        <p:spPr/>
        <p:txBody>
          <a:bodyPr/>
          <a:lstStyle/>
          <a:p>
            <a:r>
              <a:rPr lang="en-US" altLang="en-US" smtClean="0"/>
              <a:t>Why it is important to establish group norms?</a:t>
            </a:r>
          </a:p>
          <a:p>
            <a:pPr lvl="1"/>
            <a:r>
              <a:rPr lang="en-US" altLang="en-US" smtClean="0"/>
              <a:t>in general?</a:t>
            </a:r>
          </a:p>
          <a:p>
            <a:pPr lvl="1"/>
            <a:r>
              <a:rPr lang="en-US" altLang="en-US" smtClean="0"/>
              <a:t>for groups that are meeting for the first time and have long-term goals that they want to accomplish as a team?</a:t>
            </a:r>
          </a:p>
          <a:p>
            <a:pPr lvl="1"/>
            <a:r>
              <a:rPr lang="en-US" altLang="en-US" smtClean="0"/>
              <a:t>for groups who may only meet once but have very diverse opinions and backgrounds?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686800" cy="992188"/>
          </a:xfrm>
        </p:spPr>
        <p:txBody>
          <a:bodyPr/>
          <a:lstStyle/>
          <a:p>
            <a:r>
              <a:rPr lang="en-US" altLang="en-US" smtClean="0"/>
              <a:t>Why establish norms/guidelines for stakeholder groups?</a:t>
            </a:r>
          </a:p>
        </p:txBody>
      </p:sp>
      <p:sp>
        <p:nvSpPr>
          <p:cNvPr id="26627" name="Content Placeholder 2"/>
          <p:cNvSpPr>
            <a:spLocks noGrp="1"/>
          </p:cNvSpPr>
          <p:nvPr>
            <p:ph idx="1"/>
          </p:nvPr>
        </p:nvSpPr>
        <p:spPr/>
        <p:txBody>
          <a:bodyPr/>
          <a:lstStyle/>
          <a:p>
            <a:r>
              <a:rPr lang="en-US" altLang="en-US" dirty="0" smtClean="0"/>
              <a:t>Guides the behavior of group members to ensure goals can be met</a:t>
            </a:r>
          </a:p>
          <a:p>
            <a:r>
              <a:rPr lang="en-US" altLang="en-US" dirty="0" smtClean="0"/>
              <a:t>Specifies expectations for interpersonal interactions and other communications</a:t>
            </a:r>
          </a:p>
          <a:p>
            <a:r>
              <a:rPr lang="en-US" altLang="en-US" dirty="0" smtClean="0"/>
              <a:t>Ensures that all members “own” the norms  </a:t>
            </a:r>
          </a:p>
          <a:p>
            <a:r>
              <a:rPr lang="en-US" altLang="en-US" dirty="0" smtClean="0"/>
              <a:t>Enables members to call each other out on dysfunctional behavior that negatively impacts group</a:t>
            </a:r>
          </a:p>
          <a:p>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marL="342900" indent="-342900"/>
            <a:r>
              <a:rPr lang="en-US" altLang="en-US" sz="3800" smtClean="0"/>
              <a:t>Build Capacity Using Role Plays</a:t>
            </a:r>
          </a:p>
        </p:txBody>
      </p:sp>
      <p:sp>
        <p:nvSpPr>
          <p:cNvPr id="5" name="Text Placeholder 4"/>
          <p:cNvSpPr>
            <a:spLocks noGrp="1"/>
          </p:cNvSpPr>
          <p:nvPr>
            <p:ph type="body" idx="1"/>
          </p:nvPr>
        </p:nvSpPr>
        <p:spPr/>
        <p:txBody>
          <a:bodyPr/>
          <a:lstStyle/>
          <a:p>
            <a:pPr>
              <a:buFont typeface="Arial" panose="020B0604020202020204" pitchFamily="34" charset="0"/>
              <a:buNone/>
              <a:defRPr/>
            </a:pPr>
            <a:r>
              <a:rPr lang="en-US" dirty="0" smtClean="0"/>
              <a:t>Interacting </a:t>
            </a:r>
            <a:r>
              <a:rPr lang="en-US" dirty="0"/>
              <a:t>with </a:t>
            </a:r>
            <a:r>
              <a:rPr lang="en-US" dirty="0" smtClean="0"/>
              <a:t>Stakeholder Groups to: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Reflection</a:t>
            </a:r>
            <a:endParaRPr lang="en-US" dirty="0"/>
          </a:p>
        </p:txBody>
      </p:sp>
      <p:sp>
        <p:nvSpPr>
          <p:cNvPr id="5" name="Content Placeholder 4"/>
          <p:cNvSpPr>
            <a:spLocks noGrp="1"/>
          </p:cNvSpPr>
          <p:nvPr>
            <p:ph idx="1"/>
          </p:nvPr>
        </p:nvSpPr>
        <p:spPr>
          <a:xfrm>
            <a:off x="457200" y="1101725"/>
            <a:ext cx="4549140" cy="5024438"/>
          </a:xfrm>
        </p:spPr>
        <p:txBody>
          <a:bodyPr/>
          <a:lstStyle/>
          <a:p>
            <a:r>
              <a:rPr lang="en-US" altLang="en-US" dirty="0"/>
              <a:t>Think about </a:t>
            </a:r>
            <a:r>
              <a:rPr lang="en-US" altLang="en-US" dirty="0" smtClean="0"/>
              <a:t>how you have used role plays or experiences </a:t>
            </a:r>
            <a:r>
              <a:rPr lang="en-US" altLang="en-US" dirty="0"/>
              <a:t>where </a:t>
            </a:r>
            <a:r>
              <a:rPr lang="en-US" altLang="en-US" dirty="0" smtClean="0"/>
              <a:t>you participated in role plays.</a:t>
            </a:r>
            <a:endParaRPr lang="en-US" altLang="en-US" dirty="0"/>
          </a:p>
          <a:p>
            <a:r>
              <a:rPr lang="en-US" altLang="en-US" dirty="0"/>
              <a:t>What was it about </a:t>
            </a:r>
            <a:r>
              <a:rPr lang="en-US" altLang="en-US" dirty="0" smtClean="0"/>
              <a:t>the role play that made it effective or memorable?</a:t>
            </a:r>
          </a:p>
          <a:p>
            <a:r>
              <a:rPr lang="en-US" altLang="en-US" dirty="0" smtClean="0"/>
              <a:t>How was the role play activity configured?</a:t>
            </a:r>
            <a:endParaRPr lang="en-US" altLang="en-US" dirty="0"/>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05885" y="2388472"/>
            <a:ext cx="3116083" cy="2372507"/>
          </a:xfrm>
          <a:prstGeom prst="rect">
            <a:avLst/>
          </a:prstGeom>
        </p:spPr>
      </p:pic>
    </p:spTree>
    <p:extLst>
      <p:ext uri="{BB962C8B-B14F-4D97-AF65-F5344CB8AC3E}">
        <p14:creationId xmlns:p14="http://schemas.microsoft.com/office/powerpoint/2010/main" val="24788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2188"/>
          </a:xfrm>
        </p:spPr>
        <p:txBody>
          <a:bodyPr/>
          <a:lstStyle/>
          <a:p>
            <a:r>
              <a:rPr lang="en-US" dirty="0" smtClean="0"/>
              <a:t>Building Capacity with Scripted Role Plays and Checklists</a:t>
            </a:r>
            <a:endParaRPr lang="en-US" dirty="0"/>
          </a:p>
        </p:txBody>
      </p:sp>
      <p:sp>
        <p:nvSpPr>
          <p:cNvPr id="3" name="Content Placeholder 2"/>
          <p:cNvSpPr>
            <a:spLocks noGrp="1"/>
          </p:cNvSpPr>
          <p:nvPr>
            <p:ph idx="1"/>
          </p:nvPr>
        </p:nvSpPr>
        <p:spPr>
          <a:xfrm>
            <a:off x="457200" y="1101725"/>
            <a:ext cx="4695092" cy="5024438"/>
          </a:xfrm>
        </p:spPr>
        <p:txBody>
          <a:bodyPr/>
          <a:lstStyle/>
          <a:p>
            <a:pPr marL="171450" indent="-171450" defTabSz="914400">
              <a:spcBef>
                <a:spcPts val="300"/>
              </a:spcBef>
              <a:buClrTx/>
              <a:buFont typeface="Arial" panose="020B0604020202020204" pitchFamily="34" charset="0"/>
              <a:buChar char="•"/>
              <a:defRPr/>
            </a:pPr>
            <a:r>
              <a:rPr lang="en-US" altLang="en-US" dirty="0" smtClean="0"/>
              <a:t>Clarify </a:t>
            </a:r>
            <a:r>
              <a:rPr lang="en-US" altLang="en-US" dirty="0"/>
              <a:t>expectations </a:t>
            </a:r>
            <a:r>
              <a:rPr lang="en-US" altLang="en-US" dirty="0" smtClean="0"/>
              <a:t>about best </a:t>
            </a:r>
            <a:r>
              <a:rPr lang="en-US" altLang="en-US" dirty="0"/>
              <a:t>practices to follow when completing the task/skill</a:t>
            </a:r>
          </a:p>
          <a:p>
            <a:pPr marL="171450" indent="-171450" defTabSz="914400">
              <a:spcBef>
                <a:spcPts val="300"/>
              </a:spcBef>
              <a:buClrTx/>
              <a:buFont typeface="Arial" panose="020B0604020202020204" pitchFamily="34" charset="0"/>
              <a:buChar char="•"/>
              <a:defRPr/>
            </a:pPr>
            <a:r>
              <a:rPr lang="en-US" altLang="en-US" dirty="0" smtClean="0"/>
              <a:t>Provide a method for giving structured </a:t>
            </a:r>
            <a:r>
              <a:rPr lang="en-US" altLang="en-US" dirty="0"/>
              <a:t>feedback to participants </a:t>
            </a:r>
          </a:p>
          <a:p>
            <a:pPr marL="171450" indent="-171450" defTabSz="914400">
              <a:spcBef>
                <a:spcPts val="300"/>
              </a:spcBef>
              <a:buClrTx/>
              <a:buFont typeface="Arial" panose="020B0604020202020204" pitchFamily="34" charset="0"/>
              <a:buChar char="•"/>
              <a:defRPr/>
            </a:pPr>
            <a:r>
              <a:rPr lang="en-US" altLang="en-US" dirty="0" smtClean="0"/>
              <a:t>Assess </a:t>
            </a:r>
            <a:r>
              <a:rPr lang="en-US" altLang="en-US" dirty="0"/>
              <a:t>participants’ ability to perform the task/skill </a:t>
            </a:r>
          </a:p>
          <a:p>
            <a:endParaRPr lang="en-US" dirty="0"/>
          </a:p>
        </p:txBody>
      </p:sp>
      <p:grpSp>
        <p:nvGrpSpPr>
          <p:cNvPr id="66" name="Group 65"/>
          <p:cNvGrpSpPr/>
          <p:nvPr/>
        </p:nvGrpSpPr>
        <p:grpSpPr>
          <a:xfrm>
            <a:off x="5983329" y="1425543"/>
            <a:ext cx="2318252" cy="2618415"/>
            <a:chOff x="5916374" y="1289282"/>
            <a:chExt cx="2709836" cy="3060700"/>
          </a:xfrm>
        </p:grpSpPr>
        <p:sp>
          <p:nvSpPr>
            <p:cNvPr id="6" name="Rectangle 5"/>
            <p:cNvSpPr/>
            <p:nvPr/>
          </p:nvSpPr>
          <p:spPr>
            <a:xfrm rot="20594748">
              <a:off x="6244862" y="2010576"/>
              <a:ext cx="1433464" cy="341765"/>
            </a:xfrm>
            <a:prstGeom prst="rect">
              <a:avLst/>
            </a:prstGeom>
            <a:noFill/>
          </p:spPr>
          <p:txBody>
            <a:bodyPr wrap="none" lIns="91440" tIns="45720" rIns="91440" bIns="45720">
              <a:prstTxWarp prst="textSlantUp">
                <a:avLst/>
              </a:prstTxWarp>
              <a:spAutoFit/>
            </a:bodyPr>
            <a:lstStyle/>
            <a:p>
              <a:pPr algn="ctr"/>
              <a:r>
                <a:rPr lang="en-US" sz="1500" b="1" cap="none" spc="0" dirty="0" smtClean="0">
                  <a:ln w="0"/>
                  <a:solidFill>
                    <a:schemeClr val="tx1"/>
                  </a:solidFill>
                  <a:effectLst>
                    <a:outerShdw blurRad="38100" dist="19050" dir="2700000" algn="tl" rotWithShape="0">
                      <a:schemeClr val="dk1">
                        <a:alpha val="40000"/>
                      </a:schemeClr>
                    </a:outerShdw>
                  </a:effectLst>
                </a:rPr>
                <a:t>Skills Checklist</a:t>
              </a:r>
              <a:endParaRPr lang="en-US" sz="1500" b="1" cap="none" spc="0" dirty="0">
                <a:ln w="0"/>
                <a:solidFill>
                  <a:schemeClr val="tx1"/>
                </a:solidFill>
                <a:effectLst>
                  <a:outerShdw blurRad="38100" dist="19050" dir="2700000" algn="tl" rotWithShape="0">
                    <a:schemeClr val="dk1">
                      <a:alpha val="40000"/>
                    </a:schemeClr>
                  </a:outerShdw>
                </a:effectLst>
              </a:endParaRPr>
            </a:p>
          </p:txBody>
        </p:sp>
        <p:sp>
          <p:nvSpPr>
            <p:cNvPr id="9" name="Freeform 5"/>
            <p:cNvSpPr>
              <a:spLocks/>
            </p:cNvSpPr>
            <p:nvPr/>
          </p:nvSpPr>
          <p:spPr bwMode="auto">
            <a:xfrm>
              <a:off x="7961926" y="1925829"/>
              <a:ext cx="331449" cy="438233"/>
            </a:xfrm>
            <a:custGeom>
              <a:avLst/>
              <a:gdLst>
                <a:gd name="T0" fmla="*/ 5 w 239"/>
                <a:gd name="T1" fmla="*/ 93 h 316"/>
                <a:gd name="T2" fmla="*/ 0 w 239"/>
                <a:gd name="T3" fmla="*/ 113 h 316"/>
                <a:gd name="T4" fmla="*/ 0 w 239"/>
                <a:gd name="T5" fmla="*/ 131 h 316"/>
                <a:gd name="T6" fmla="*/ 0 w 239"/>
                <a:gd name="T7" fmla="*/ 150 h 316"/>
                <a:gd name="T8" fmla="*/ 0 w 239"/>
                <a:gd name="T9" fmla="*/ 167 h 316"/>
                <a:gd name="T10" fmla="*/ 3 w 239"/>
                <a:gd name="T11" fmla="*/ 183 h 316"/>
                <a:gd name="T12" fmla="*/ 6 w 239"/>
                <a:gd name="T13" fmla="*/ 198 h 316"/>
                <a:gd name="T14" fmla="*/ 11 w 239"/>
                <a:gd name="T15" fmla="*/ 211 h 316"/>
                <a:gd name="T16" fmla="*/ 17 w 239"/>
                <a:gd name="T17" fmla="*/ 223 h 316"/>
                <a:gd name="T18" fmla="*/ 23 w 239"/>
                <a:gd name="T19" fmla="*/ 234 h 316"/>
                <a:gd name="T20" fmla="*/ 30 w 239"/>
                <a:gd name="T21" fmla="*/ 245 h 316"/>
                <a:gd name="T22" fmla="*/ 37 w 239"/>
                <a:gd name="T23" fmla="*/ 252 h 316"/>
                <a:gd name="T24" fmla="*/ 45 w 239"/>
                <a:gd name="T25" fmla="*/ 262 h 316"/>
                <a:gd name="T26" fmla="*/ 54 w 239"/>
                <a:gd name="T27" fmla="*/ 269 h 316"/>
                <a:gd name="T28" fmla="*/ 64 w 239"/>
                <a:gd name="T29" fmla="*/ 276 h 316"/>
                <a:gd name="T30" fmla="*/ 75 w 239"/>
                <a:gd name="T31" fmla="*/ 283 h 316"/>
                <a:gd name="T32" fmla="*/ 84 w 239"/>
                <a:gd name="T33" fmla="*/ 288 h 316"/>
                <a:gd name="T34" fmla="*/ 93 w 239"/>
                <a:gd name="T35" fmla="*/ 293 h 316"/>
                <a:gd name="T36" fmla="*/ 102 w 239"/>
                <a:gd name="T37" fmla="*/ 297 h 316"/>
                <a:gd name="T38" fmla="*/ 112 w 239"/>
                <a:gd name="T39" fmla="*/ 302 h 316"/>
                <a:gd name="T40" fmla="*/ 121 w 239"/>
                <a:gd name="T41" fmla="*/ 305 h 316"/>
                <a:gd name="T42" fmla="*/ 130 w 239"/>
                <a:gd name="T43" fmla="*/ 307 h 316"/>
                <a:gd name="T44" fmla="*/ 140 w 239"/>
                <a:gd name="T45" fmla="*/ 308 h 316"/>
                <a:gd name="T46" fmla="*/ 149 w 239"/>
                <a:gd name="T47" fmla="*/ 311 h 316"/>
                <a:gd name="T48" fmla="*/ 160 w 239"/>
                <a:gd name="T49" fmla="*/ 313 h 316"/>
                <a:gd name="T50" fmla="*/ 172 w 239"/>
                <a:gd name="T51" fmla="*/ 314 h 316"/>
                <a:gd name="T52" fmla="*/ 182 w 239"/>
                <a:gd name="T53" fmla="*/ 316 h 316"/>
                <a:gd name="T54" fmla="*/ 188 w 239"/>
                <a:gd name="T55" fmla="*/ 316 h 316"/>
                <a:gd name="T56" fmla="*/ 239 w 239"/>
                <a:gd name="T57" fmla="*/ 229 h 316"/>
                <a:gd name="T58" fmla="*/ 234 w 239"/>
                <a:gd name="T59" fmla="*/ 228 h 316"/>
                <a:gd name="T60" fmla="*/ 220 w 239"/>
                <a:gd name="T61" fmla="*/ 226 h 316"/>
                <a:gd name="T62" fmla="*/ 211 w 239"/>
                <a:gd name="T63" fmla="*/ 223 h 316"/>
                <a:gd name="T64" fmla="*/ 202 w 239"/>
                <a:gd name="T65" fmla="*/ 221 h 316"/>
                <a:gd name="T66" fmla="*/ 189 w 239"/>
                <a:gd name="T67" fmla="*/ 218 h 316"/>
                <a:gd name="T68" fmla="*/ 178 w 239"/>
                <a:gd name="T69" fmla="*/ 215 h 316"/>
                <a:gd name="T70" fmla="*/ 166 w 239"/>
                <a:gd name="T71" fmla="*/ 211 h 316"/>
                <a:gd name="T72" fmla="*/ 154 w 239"/>
                <a:gd name="T73" fmla="*/ 206 h 316"/>
                <a:gd name="T74" fmla="*/ 140 w 239"/>
                <a:gd name="T75" fmla="*/ 200 h 316"/>
                <a:gd name="T76" fmla="*/ 127 w 239"/>
                <a:gd name="T77" fmla="*/ 195 h 316"/>
                <a:gd name="T78" fmla="*/ 115 w 239"/>
                <a:gd name="T79" fmla="*/ 187 h 316"/>
                <a:gd name="T80" fmla="*/ 102 w 239"/>
                <a:gd name="T81" fmla="*/ 180 h 316"/>
                <a:gd name="T82" fmla="*/ 92 w 239"/>
                <a:gd name="T83" fmla="*/ 170 h 316"/>
                <a:gd name="T84" fmla="*/ 82 w 239"/>
                <a:gd name="T85" fmla="*/ 162 h 316"/>
                <a:gd name="T86" fmla="*/ 73 w 239"/>
                <a:gd name="T87" fmla="*/ 150 h 316"/>
                <a:gd name="T88" fmla="*/ 67 w 239"/>
                <a:gd name="T89" fmla="*/ 138 h 316"/>
                <a:gd name="T90" fmla="*/ 62 w 239"/>
                <a:gd name="T91" fmla="*/ 125 h 316"/>
                <a:gd name="T92" fmla="*/ 59 w 239"/>
                <a:gd name="T93" fmla="*/ 113 h 316"/>
                <a:gd name="T94" fmla="*/ 56 w 239"/>
                <a:gd name="T95" fmla="*/ 99 h 316"/>
                <a:gd name="T96" fmla="*/ 56 w 239"/>
                <a:gd name="T97" fmla="*/ 85 h 316"/>
                <a:gd name="T98" fmla="*/ 54 w 239"/>
                <a:gd name="T99" fmla="*/ 71 h 316"/>
                <a:gd name="T100" fmla="*/ 56 w 239"/>
                <a:gd name="T101" fmla="*/ 60 h 316"/>
                <a:gd name="T102" fmla="*/ 56 w 239"/>
                <a:gd name="T103" fmla="*/ 46 h 316"/>
                <a:gd name="T104" fmla="*/ 59 w 239"/>
                <a:gd name="T105" fmla="*/ 35 h 316"/>
                <a:gd name="T106" fmla="*/ 61 w 239"/>
                <a:gd name="T107" fmla="*/ 26 h 316"/>
                <a:gd name="T108" fmla="*/ 62 w 239"/>
                <a:gd name="T109" fmla="*/ 17 h 316"/>
                <a:gd name="T110" fmla="*/ 64 w 239"/>
                <a:gd name="T111" fmla="*/ 9 h 316"/>
                <a:gd name="T112" fmla="*/ 65 w 239"/>
                <a:gd name="T113" fmla="*/ 4 h 316"/>
                <a:gd name="T114" fmla="*/ 8 w 239"/>
                <a:gd name="T115"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316">
                  <a:moveTo>
                    <a:pt x="8" y="83"/>
                  </a:moveTo>
                  <a:lnTo>
                    <a:pt x="5" y="93"/>
                  </a:lnTo>
                  <a:lnTo>
                    <a:pt x="3" y="104"/>
                  </a:lnTo>
                  <a:lnTo>
                    <a:pt x="0" y="113"/>
                  </a:lnTo>
                  <a:lnTo>
                    <a:pt x="0" y="124"/>
                  </a:lnTo>
                  <a:lnTo>
                    <a:pt x="0" y="131"/>
                  </a:lnTo>
                  <a:lnTo>
                    <a:pt x="0" y="142"/>
                  </a:lnTo>
                  <a:lnTo>
                    <a:pt x="0" y="150"/>
                  </a:lnTo>
                  <a:lnTo>
                    <a:pt x="0" y="159"/>
                  </a:lnTo>
                  <a:lnTo>
                    <a:pt x="0" y="167"/>
                  </a:lnTo>
                  <a:lnTo>
                    <a:pt x="2" y="175"/>
                  </a:lnTo>
                  <a:lnTo>
                    <a:pt x="3" y="183"/>
                  </a:lnTo>
                  <a:lnTo>
                    <a:pt x="5" y="190"/>
                  </a:lnTo>
                  <a:lnTo>
                    <a:pt x="6" y="198"/>
                  </a:lnTo>
                  <a:lnTo>
                    <a:pt x="10" y="204"/>
                  </a:lnTo>
                  <a:lnTo>
                    <a:pt x="11" y="211"/>
                  </a:lnTo>
                  <a:lnTo>
                    <a:pt x="14" y="217"/>
                  </a:lnTo>
                  <a:lnTo>
                    <a:pt x="17" y="223"/>
                  </a:lnTo>
                  <a:lnTo>
                    <a:pt x="20" y="229"/>
                  </a:lnTo>
                  <a:lnTo>
                    <a:pt x="23" y="234"/>
                  </a:lnTo>
                  <a:lnTo>
                    <a:pt x="28" y="240"/>
                  </a:lnTo>
                  <a:lnTo>
                    <a:pt x="30" y="245"/>
                  </a:lnTo>
                  <a:lnTo>
                    <a:pt x="34" y="249"/>
                  </a:lnTo>
                  <a:lnTo>
                    <a:pt x="37" y="252"/>
                  </a:lnTo>
                  <a:lnTo>
                    <a:pt x="42" y="259"/>
                  </a:lnTo>
                  <a:lnTo>
                    <a:pt x="45" y="262"/>
                  </a:lnTo>
                  <a:lnTo>
                    <a:pt x="50" y="266"/>
                  </a:lnTo>
                  <a:lnTo>
                    <a:pt x="54" y="269"/>
                  </a:lnTo>
                  <a:lnTo>
                    <a:pt x="59" y="273"/>
                  </a:lnTo>
                  <a:lnTo>
                    <a:pt x="64" y="276"/>
                  </a:lnTo>
                  <a:lnTo>
                    <a:pt x="68" y="280"/>
                  </a:lnTo>
                  <a:lnTo>
                    <a:pt x="75" y="283"/>
                  </a:lnTo>
                  <a:lnTo>
                    <a:pt x="79" y="286"/>
                  </a:lnTo>
                  <a:lnTo>
                    <a:pt x="84" y="288"/>
                  </a:lnTo>
                  <a:lnTo>
                    <a:pt x="89" y="291"/>
                  </a:lnTo>
                  <a:lnTo>
                    <a:pt x="93" y="293"/>
                  </a:lnTo>
                  <a:lnTo>
                    <a:pt x="98" y="296"/>
                  </a:lnTo>
                  <a:lnTo>
                    <a:pt x="102" y="297"/>
                  </a:lnTo>
                  <a:lnTo>
                    <a:pt x="107" y="300"/>
                  </a:lnTo>
                  <a:lnTo>
                    <a:pt x="112" y="302"/>
                  </a:lnTo>
                  <a:lnTo>
                    <a:pt x="116" y="304"/>
                  </a:lnTo>
                  <a:lnTo>
                    <a:pt x="121" y="305"/>
                  </a:lnTo>
                  <a:lnTo>
                    <a:pt x="126" y="307"/>
                  </a:lnTo>
                  <a:lnTo>
                    <a:pt x="130" y="307"/>
                  </a:lnTo>
                  <a:lnTo>
                    <a:pt x="135" y="308"/>
                  </a:lnTo>
                  <a:lnTo>
                    <a:pt x="140" y="308"/>
                  </a:lnTo>
                  <a:lnTo>
                    <a:pt x="144" y="310"/>
                  </a:lnTo>
                  <a:lnTo>
                    <a:pt x="149" y="311"/>
                  </a:lnTo>
                  <a:lnTo>
                    <a:pt x="154" y="313"/>
                  </a:lnTo>
                  <a:lnTo>
                    <a:pt x="160" y="313"/>
                  </a:lnTo>
                  <a:lnTo>
                    <a:pt x="168" y="314"/>
                  </a:lnTo>
                  <a:lnTo>
                    <a:pt x="172" y="314"/>
                  </a:lnTo>
                  <a:lnTo>
                    <a:pt x="178" y="316"/>
                  </a:lnTo>
                  <a:lnTo>
                    <a:pt x="182" y="316"/>
                  </a:lnTo>
                  <a:lnTo>
                    <a:pt x="186" y="316"/>
                  </a:lnTo>
                  <a:lnTo>
                    <a:pt x="188" y="316"/>
                  </a:lnTo>
                  <a:lnTo>
                    <a:pt x="188" y="316"/>
                  </a:lnTo>
                  <a:lnTo>
                    <a:pt x="239" y="229"/>
                  </a:lnTo>
                  <a:lnTo>
                    <a:pt x="237" y="228"/>
                  </a:lnTo>
                  <a:lnTo>
                    <a:pt x="234" y="228"/>
                  </a:lnTo>
                  <a:lnTo>
                    <a:pt x="228" y="226"/>
                  </a:lnTo>
                  <a:lnTo>
                    <a:pt x="220" y="226"/>
                  </a:lnTo>
                  <a:lnTo>
                    <a:pt x="216" y="224"/>
                  </a:lnTo>
                  <a:lnTo>
                    <a:pt x="211" y="223"/>
                  </a:lnTo>
                  <a:lnTo>
                    <a:pt x="206" y="221"/>
                  </a:lnTo>
                  <a:lnTo>
                    <a:pt x="202" y="221"/>
                  </a:lnTo>
                  <a:lnTo>
                    <a:pt x="195" y="220"/>
                  </a:lnTo>
                  <a:lnTo>
                    <a:pt x="189" y="218"/>
                  </a:lnTo>
                  <a:lnTo>
                    <a:pt x="185" y="217"/>
                  </a:lnTo>
                  <a:lnTo>
                    <a:pt x="178" y="215"/>
                  </a:lnTo>
                  <a:lnTo>
                    <a:pt x="172" y="214"/>
                  </a:lnTo>
                  <a:lnTo>
                    <a:pt x="166" y="211"/>
                  </a:lnTo>
                  <a:lnTo>
                    <a:pt x="158" y="209"/>
                  </a:lnTo>
                  <a:lnTo>
                    <a:pt x="154" y="206"/>
                  </a:lnTo>
                  <a:lnTo>
                    <a:pt x="146" y="203"/>
                  </a:lnTo>
                  <a:lnTo>
                    <a:pt x="140" y="200"/>
                  </a:lnTo>
                  <a:lnTo>
                    <a:pt x="133" y="198"/>
                  </a:lnTo>
                  <a:lnTo>
                    <a:pt x="127" y="195"/>
                  </a:lnTo>
                  <a:lnTo>
                    <a:pt x="120" y="192"/>
                  </a:lnTo>
                  <a:lnTo>
                    <a:pt x="115" y="187"/>
                  </a:lnTo>
                  <a:lnTo>
                    <a:pt x="109" y="183"/>
                  </a:lnTo>
                  <a:lnTo>
                    <a:pt x="102" y="180"/>
                  </a:lnTo>
                  <a:lnTo>
                    <a:pt x="96" y="175"/>
                  </a:lnTo>
                  <a:lnTo>
                    <a:pt x="92" y="170"/>
                  </a:lnTo>
                  <a:lnTo>
                    <a:pt x="87" y="166"/>
                  </a:lnTo>
                  <a:lnTo>
                    <a:pt x="82" y="162"/>
                  </a:lnTo>
                  <a:lnTo>
                    <a:pt x="78" y="156"/>
                  </a:lnTo>
                  <a:lnTo>
                    <a:pt x="73" y="150"/>
                  </a:lnTo>
                  <a:lnTo>
                    <a:pt x="70" y="144"/>
                  </a:lnTo>
                  <a:lnTo>
                    <a:pt x="67" y="138"/>
                  </a:lnTo>
                  <a:lnTo>
                    <a:pt x="64" y="131"/>
                  </a:lnTo>
                  <a:lnTo>
                    <a:pt x="62" y="125"/>
                  </a:lnTo>
                  <a:lnTo>
                    <a:pt x="61" y="119"/>
                  </a:lnTo>
                  <a:lnTo>
                    <a:pt x="59" y="113"/>
                  </a:lnTo>
                  <a:lnTo>
                    <a:pt x="58" y="105"/>
                  </a:lnTo>
                  <a:lnTo>
                    <a:pt x="56" y="99"/>
                  </a:lnTo>
                  <a:lnTo>
                    <a:pt x="56" y="91"/>
                  </a:lnTo>
                  <a:lnTo>
                    <a:pt x="56" y="85"/>
                  </a:lnTo>
                  <a:lnTo>
                    <a:pt x="54" y="79"/>
                  </a:lnTo>
                  <a:lnTo>
                    <a:pt x="54" y="71"/>
                  </a:lnTo>
                  <a:lnTo>
                    <a:pt x="56" y="66"/>
                  </a:lnTo>
                  <a:lnTo>
                    <a:pt x="56" y="60"/>
                  </a:lnTo>
                  <a:lnTo>
                    <a:pt x="56" y="52"/>
                  </a:lnTo>
                  <a:lnTo>
                    <a:pt x="56" y="46"/>
                  </a:lnTo>
                  <a:lnTo>
                    <a:pt x="58" y="40"/>
                  </a:lnTo>
                  <a:lnTo>
                    <a:pt x="59" y="35"/>
                  </a:lnTo>
                  <a:lnTo>
                    <a:pt x="59" y="31"/>
                  </a:lnTo>
                  <a:lnTo>
                    <a:pt x="61" y="26"/>
                  </a:lnTo>
                  <a:lnTo>
                    <a:pt x="61" y="21"/>
                  </a:lnTo>
                  <a:lnTo>
                    <a:pt x="62" y="17"/>
                  </a:lnTo>
                  <a:lnTo>
                    <a:pt x="64" y="14"/>
                  </a:lnTo>
                  <a:lnTo>
                    <a:pt x="64" y="9"/>
                  </a:lnTo>
                  <a:lnTo>
                    <a:pt x="64" y="6"/>
                  </a:lnTo>
                  <a:lnTo>
                    <a:pt x="65" y="4"/>
                  </a:lnTo>
                  <a:lnTo>
                    <a:pt x="67" y="0"/>
                  </a:lnTo>
                  <a:lnTo>
                    <a:pt x="8" y="83"/>
                  </a:lnTo>
                  <a:lnTo>
                    <a:pt x="8" y="83"/>
                  </a:lnTo>
                  <a:close/>
                </a:path>
              </a:pathLst>
            </a:custGeom>
            <a:solidFill>
              <a:srgbClr val="FFE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7979954" y="2046483"/>
              <a:ext cx="79049" cy="70728"/>
            </a:xfrm>
            <a:custGeom>
              <a:avLst/>
              <a:gdLst>
                <a:gd name="T0" fmla="*/ 31 w 57"/>
                <a:gd name="T1" fmla="*/ 0 h 51"/>
                <a:gd name="T2" fmla="*/ 23 w 57"/>
                <a:gd name="T3" fmla="*/ 1 h 51"/>
                <a:gd name="T4" fmla="*/ 17 w 57"/>
                <a:gd name="T5" fmla="*/ 3 h 51"/>
                <a:gd name="T6" fmla="*/ 12 w 57"/>
                <a:gd name="T7" fmla="*/ 6 h 51"/>
                <a:gd name="T8" fmla="*/ 7 w 57"/>
                <a:gd name="T9" fmla="*/ 9 h 51"/>
                <a:gd name="T10" fmla="*/ 3 w 57"/>
                <a:gd name="T11" fmla="*/ 15 h 51"/>
                <a:gd name="T12" fmla="*/ 0 w 57"/>
                <a:gd name="T13" fmla="*/ 21 h 51"/>
                <a:gd name="T14" fmla="*/ 0 w 57"/>
                <a:gd name="T15" fmla="*/ 29 h 51"/>
                <a:gd name="T16" fmla="*/ 3 w 57"/>
                <a:gd name="T17" fmla="*/ 35 h 51"/>
                <a:gd name="T18" fmla="*/ 7 w 57"/>
                <a:gd name="T19" fmla="*/ 41 h 51"/>
                <a:gd name="T20" fmla="*/ 14 w 57"/>
                <a:gd name="T21" fmla="*/ 46 h 51"/>
                <a:gd name="T22" fmla="*/ 20 w 57"/>
                <a:gd name="T23" fmla="*/ 48 h 51"/>
                <a:gd name="T24" fmla="*/ 26 w 57"/>
                <a:gd name="T25" fmla="*/ 51 h 51"/>
                <a:gd name="T26" fmla="*/ 32 w 57"/>
                <a:gd name="T27" fmla="*/ 51 h 51"/>
                <a:gd name="T28" fmla="*/ 40 w 57"/>
                <a:gd name="T29" fmla="*/ 51 h 51"/>
                <a:gd name="T30" fmla="*/ 46 w 57"/>
                <a:gd name="T31" fmla="*/ 49 h 51"/>
                <a:gd name="T32" fmla="*/ 51 w 57"/>
                <a:gd name="T33" fmla="*/ 46 h 51"/>
                <a:gd name="T34" fmla="*/ 54 w 57"/>
                <a:gd name="T35" fmla="*/ 41 h 51"/>
                <a:gd name="T36" fmla="*/ 57 w 57"/>
                <a:gd name="T37" fmla="*/ 35 h 51"/>
                <a:gd name="T38" fmla="*/ 55 w 57"/>
                <a:gd name="T39" fmla="*/ 27 h 51"/>
                <a:gd name="T40" fmla="*/ 54 w 57"/>
                <a:gd name="T41" fmla="*/ 20 h 51"/>
                <a:gd name="T42" fmla="*/ 48 w 57"/>
                <a:gd name="T43" fmla="*/ 13 h 51"/>
                <a:gd name="T44" fmla="*/ 45 w 57"/>
                <a:gd name="T45" fmla="*/ 9 h 51"/>
                <a:gd name="T46" fmla="*/ 38 w 57"/>
                <a:gd name="T47" fmla="*/ 4 h 51"/>
                <a:gd name="T48" fmla="*/ 34 w 57"/>
                <a:gd name="T49" fmla="*/ 1 h 51"/>
                <a:gd name="T50" fmla="*/ 31 w 57"/>
                <a:gd name="T51" fmla="*/ 0 h 51"/>
                <a:gd name="T52" fmla="*/ 31 w 57"/>
                <a:gd name="T53" fmla="*/ 0 h 51"/>
                <a:gd name="T54" fmla="*/ 31 w 57"/>
                <a:gd name="T5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51">
                  <a:moveTo>
                    <a:pt x="31" y="0"/>
                  </a:moveTo>
                  <a:lnTo>
                    <a:pt x="23" y="1"/>
                  </a:lnTo>
                  <a:lnTo>
                    <a:pt x="17" y="3"/>
                  </a:lnTo>
                  <a:lnTo>
                    <a:pt x="12" y="6"/>
                  </a:lnTo>
                  <a:lnTo>
                    <a:pt x="7" y="9"/>
                  </a:lnTo>
                  <a:lnTo>
                    <a:pt x="3" y="15"/>
                  </a:lnTo>
                  <a:lnTo>
                    <a:pt x="0" y="21"/>
                  </a:lnTo>
                  <a:lnTo>
                    <a:pt x="0" y="29"/>
                  </a:lnTo>
                  <a:lnTo>
                    <a:pt x="3" y="35"/>
                  </a:lnTo>
                  <a:lnTo>
                    <a:pt x="7" y="41"/>
                  </a:lnTo>
                  <a:lnTo>
                    <a:pt x="14" y="46"/>
                  </a:lnTo>
                  <a:lnTo>
                    <a:pt x="20" y="48"/>
                  </a:lnTo>
                  <a:lnTo>
                    <a:pt x="26" y="51"/>
                  </a:lnTo>
                  <a:lnTo>
                    <a:pt x="32" y="51"/>
                  </a:lnTo>
                  <a:lnTo>
                    <a:pt x="40" y="51"/>
                  </a:lnTo>
                  <a:lnTo>
                    <a:pt x="46" y="49"/>
                  </a:lnTo>
                  <a:lnTo>
                    <a:pt x="51" y="46"/>
                  </a:lnTo>
                  <a:lnTo>
                    <a:pt x="54" y="41"/>
                  </a:lnTo>
                  <a:lnTo>
                    <a:pt x="57" y="35"/>
                  </a:lnTo>
                  <a:lnTo>
                    <a:pt x="55" y="27"/>
                  </a:lnTo>
                  <a:lnTo>
                    <a:pt x="54" y="20"/>
                  </a:lnTo>
                  <a:lnTo>
                    <a:pt x="48" y="13"/>
                  </a:lnTo>
                  <a:lnTo>
                    <a:pt x="45" y="9"/>
                  </a:lnTo>
                  <a:lnTo>
                    <a:pt x="38" y="4"/>
                  </a:lnTo>
                  <a:lnTo>
                    <a:pt x="34" y="1"/>
                  </a:lnTo>
                  <a:lnTo>
                    <a:pt x="31" y="0"/>
                  </a:lnTo>
                  <a:lnTo>
                    <a:pt x="31" y="0"/>
                  </a:lnTo>
                  <a:lnTo>
                    <a:pt x="31" y="0"/>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171335" y="2285015"/>
              <a:ext cx="85983" cy="59633"/>
            </a:xfrm>
            <a:custGeom>
              <a:avLst/>
              <a:gdLst>
                <a:gd name="T0" fmla="*/ 44 w 62"/>
                <a:gd name="T1" fmla="*/ 0 h 43"/>
                <a:gd name="T2" fmla="*/ 40 w 62"/>
                <a:gd name="T3" fmla="*/ 0 h 43"/>
                <a:gd name="T4" fmla="*/ 35 w 62"/>
                <a:gd name="T5" fmla="*/ 1 h 43"/>
                <a:gd name="T6" fmla="*/ 31 w 62"/>
                <a:gd name="T7" fmla="*/ 3 h 43"/>
                <a:gd name="T8" fmla="*/ 27 w 62"/>
                <a:gd name="T9" fmla="*/ 4 h 43"/>
                <a:gd name="T10" fmla="*/ 20 w 62"/>
                <a:gd name="T11" fmla="*/ 6 h 43"/>
                <a:gd name="T12" fmla="*/ 13 w 62"/>
                <a:gd name="T13" fmla="*/ 10 h 43"/>
                <a:gd name="T14" fmla="*/ 9 w 62"/>
                <a:gd name="T15" fmla="*/ 12 h 43"/>
                <a:gd name="T16" fmla="*/ 4 w 62"/>
                <a:gd name="T17" fmla="*/ 17 h 43"/>
                <a:gd name="T18" fmla="*/ 3 w 62"/>
                <a:gd name="T19" fmla="*/ 20 h 43"/>
                <a:gd name="T20" fmla="*/ 1 w 62"/>
                <a:gd name="T21" fmla="*/ 24 h 43"/>
                <a:gd name="T22" fmla="*/ 0 w 62"/>
                <a:gd name="T23" fmla="*/ 29 h 43"/>
                <a:gd name="T24" fmla="*/ 3 w 62"/>
                <a:gd name="T25" fmla="*/ 35 h 43"/>
                <a:gd name="T26" fmla="*/ 6 w 62"/>
                <a:gd name="T27" fmla="*/ 38 h 43"/>
                <a:gd name="T28" fmla="*/ 9 w 62"/>
                <a:gd name="T29" fmla="*/ 40 h 43"/>
                <a:gd name="T30" fmla="*/ 13 w 62"/>
                <a:gd name="T31" fmla="*/ 41 h 43"/>
                <a:gd name="T32" fmla="*/ 20 w 62"/>
                <a:gd name="T33" fmla="*/ 43 h 43"/>
                <a:gd name="T34" fmla="*/ 23 w 62"/>
                <a:gd name="T35" fmla="*/ 43 h 43"/>
                <a:gd name="T36" fmla="*/ 27 w 62"/>
                <a:gd name="T37" fmla="*/ 43 h 43"/>
                <a:gd name="T38" fmla="*/ 32 w 62"/>
                <a:gd name="T39" fmla="*/ 43 h 43"/>
                <a:gd name="T40" fmla="*/ 37 w 62"/>
                <a:gd name="T41" fmla="*/ 43 h 43"/>
                <a:gd name="T42" fmla="*/ 44 w 62"/>
                <a:gd name="T43" fmla="*/ 40 h 43"/>
                <a:gd name="T44" fmla="*/ 52 w 62"/>
                <a:gd name="T45" fmla="*/ 37 h 43"/>
                <a:gd name="T46" fmla="*/ 55 w 62"/>
                <a:gd name="T47" fmla="*/ 32 h 43"/>
                <a:gd name="T48" fmla="*/ 60 w 62"/>
                <a:gd name="T49" fmla="*/ 29 h 43"/>
                <a:gd name="T50" fmla="*/ 62 w 62"/>
                <a:gd name="T51" fmla="*/ 24 h 43"/>
                <a:gd name="T52" fmla="*/ 62 w 62"/>
                <a:gd name="T53" fmla="*/ 21 h 43"/>
                <a:gd name="T54" fmla="*/ 60 w 62"/>
                <a:gd name="T55" fmla="*/ 17 h 43"/>
                <a:gd name="T56" fmla="*/ 58 w 62"/>
                <a:gd name="T57" fmla="*/ 12 h 43"/>
                <a:gd name="T58" fmla="*/ 55 w 62"/>
                <a:gd name="T59" fmla="*/ 9 h 43"/>
                <a:gd name="T60" fmla="*/ 52 w 62"/>
                <a:gd name="T61" fmla="*/ 6 h 43"/>
                <a:gd name="T62" fmla="*/ 48 w 62"/>
                <a:gd name="T63" fmla="*/ 1 h 43"/>
                <a:gd name="T64" fmla="*/ 44 w 62"/>
                <a:gd name="T65" fmla="*/ 0 h 43"/>
                <a:gd name="T66" fmla="*/ 44 w 62"/>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43">
                  <a:moveTo>
                    <a:pt x="44" y="0"/>
                  </a:moveTo>
                  <a:lnTo>
                    <a:pt x="40" y="0"/>
                  </a:lnTo>
                  <a:lnTo>
                    <a:pt x="35" y="1"/>
                  </a:lnTo>
                  <a:lnTo>
                    <a:pt x="31" y="3"/>
                  </a:lnTo>
                  <a:lnTo>
                    <a:pt x="27" y="4"/>
                  </a:lnTo>
                  <a:lnTo>
                    <a:pt x="20" y="6"/>
                  </a:lnTo>
                  <a:lnTo>
                    <a:pt x="13" y="10"/>
                  </a:lnTo>
                  <a:lnTo>
                    <a:pt x="9" y="12"/>
                  </a:lnTo>
                  <a:lnTo>
                    <a:pt x="4" y="17"/>
                  </a:lnTo>
                  <a:lnTo>
                    <a:pt x="3" y="20"/>
                  </a:lnTo>
                  <a:lnTo>
                    <a:pt x="1" y="24"/>
                  </a:lnTo>
                  <a:lnTo>
                    <a:pt x="0" y="29"/>
                  </a:lnTo>
                  <a:lnTo>
                    <a:pt x="3" y="35"/>
                  </a:lnTo>
                  <a:lnTo>
                    <a:pt x="6" y="38"/>
                  </a:lnTo>
                  <a:lnTo>
                    <a:pt x="9" y="40"/>
                  </a:lnTo>
                  <a:lnTo>
                    <a:pt x="13" y="41"/>
                  </a:lnTo>
                  <a:lnTo>
                    <a:pt x="20" y="43"/>
                  </a:lnTo>
                  <a:lnTo>
                    <a:pt x="23" y="43"/>
                  </a:lnTo>
                  <a:lnTo>
                    <a:pt x="27" y="43"/>
                  </a:lnTo>
                  <a:lnTo>
                    <a:pt x="32" y="43"/>
                  </a:lnTo>
                  <a:lnTo>
                    <a:pt x="37" y="43"/>
                  </a:lnTo>
                  <a:lnTo>
                    <a:pt x="44" y="40"/>
                  </a:lnTo>
                  <a:lnTo>
                    <a:pt x="52" y="37"/>
                  </a:lnTo>
                  <a:lnTo>
                    <a:pt x="55" y="32"/>
                  </a:lnTo>
                  <a:lnTo>
                    <a:pt x="60" y="29"/>
                  </a:lnTo>
                  <a:lnTo>
                    <a:pt x="62" y="24"/>
                  </a:lnTo>
                  <a:lnTo>
                    <a:pt x="62" y="21"/>
                  </a:lnTo>
                  <a:lnTo>
                    <a:pt x="60" y="17"/>
                  </a:lnTo>
                  <a:lnTo>
                    <a:pt x="58" y="12"/>
                  </a:lnTo>
                  <a:lnTo>
                    <a:pt x="55" y="9"/>
                  </a:lnTo>
                  <a:lnTo>
                    <a:pt x="52" y="6"/>
                  </a:lnTo>
                  <a:lnTo>
                    <a:pt x="48" y="1"/>
                  </a:lnTo>
                  <a:lnTo>
                    <a:pt x="44" y="0"/>
                  </a:lnTo>
                  <a:lnTo>
                    <a:pt x="44" y="0"/>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5937" y="2228155"/>
              <a:ext cx="76275" cy="54086"/>
            </a:xfrm>
            <a:custGeom>
              <a:avLst/>
              <a:gdLst>
                <a:gd name="T0" fmla="*/ 24 w 55"/>
                <a:gd name="T1" fmla="*/ 0 h 39"/>
                <a:gd name="T2" fmla="*/ 18 w 55"/>
                <a:gd name="T3" fmla="*/ 2 h 39"/>
                <a:gd name="T4" fmla="*/ 12 w 55"/>
                <a:gd name="T5" fmla="*/ 3 h 39"/>
                <a:gd name="T6" fmla="*/ 7 w 55"/>
                <a:gd name="T7" fmla="*/ 6 h 39"/>
                <a:gd name="T8" fmla="*/ 4 w 55"/>
                <a:gd name="T9" fmla="*/ 10 h 39"/>
                <a:gd name="T10" fmla="*/ 0 w 55"/>
                <a:gd name="T11" fmla="*/ 16 h 39"/>
                <a:gd name="T12" fmla="*/ 0 w 55"/>
                <a:gd name="T13" fmla="*/ 22 h 39"/>
                <a:gd name="T14" fmla="*/ 0 w 55"/>
                <a:gd name="T15" fmla="*/ 27 h 39"/>
                <a:gd name="T16" fmla="*/ 4 w 55"/>
                <a:gd name="T17" fmla="*/ 33 h 39"/>
                <a:gd name="T18" fmla="*/ 9 w 55"/>
                <a:gd name="T19" fmla="*/ 37 h 39"/>
                <a:gd name="T20" fmla="*/ 17 w 55"/>
                <a:gd name="T21" fmla="*/ 39 h 39"/>
                <a:gd name="T22" fmla="*/ 23 w 55"/>
                <a:gd name="T23" fmla="*/ 39 h 39"/>
                <a:gd name="T24" fmla="*/ 31 w 55"/>
                <a:gd name="T25" fmla="*/ 39 h 39"/>
                <a:gd name="T26" fmla="*/ 37 w 55"/>
                <a:gd name="T27" fmla="*/ 37 h 39"/>
                <a:gd name="T28" fmla="*/ 45 w 55"/>
                <a:gd name="T29" fmla="*/ 36 h 39"/>
                <a:gd name="T30" fmla="*/ 49 w 55"/>
                <a:gd name="T31" fmla="*/ 33 h 39"/>
                <a:gd name="T32" fmla="*/ 54 w 55"/>
                <a:gd name="T33" fmla="*/ 28 h 39"/>
                <a:gd name="T34" fmla="*/ 55 w 55"/>
                <a:gd name="T35" fmla="*/ 22 h 39"/>
                <a:gd name="T36" fmla="*/ 54 w 55"/>
                <a:gd name="T37" fmla="*/ 17 h 39"/>
                <a:gd name="T38" fmla="*/ 49 w 55"/>
                <a:gd name="T39" fmla="*/ 11 h 39"/>
                <a:gd name="T40" fmla="*/ 46 w 55"/>
                <a:gd name="T41" fmla="*/ 8 h 39"/>
                <a:gd name="T42" fmla="*/ 41 w 55"/>
                <a:gd name="T43" fmla="*/ 3 h 39"/>
                <a:gd name="T44" fmla="*/ 37 w 55"/>
                <a:gd name="T45" fmla="*/ 2 h 39"/>
                <a:gd name="T46" fmla="*/ 32 w 55"/>
                <a:gd name="T47" fmla="*/ 0 h 39"/>
                <a:gd name="T48" fmla="*/ 27 w 55"/>
                <a:gd name="T49" fmla="*/ 0 h 39"/>
                <a:gd name="T50" fmla="*/ 24 w 55"/>
                <a:gd name="T51" fmla="*/ 0 h 39"/>
                <a:gd name="T52" fmla="*/ 24 w 55"/>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9">
                  <a:moveTo>
                    <a:pt x="24" y="0"/>
                  </a:moveTo>
                  <a:lnTo>
                    <a:pt x="18" y="2"/>
                  </a:lnTo>
                  <a:lnTo>
                    <a:pt x="12" y="3"/>
                  </a:lnTo>
                  <a:lnTo>
                    <a:pt x="7" y="6"/>
                  </a:lnTo>
                  <a:lnTo>
                    <a:pt x="4" y="10"/>
                  </a:lnTo>
                  <a:lnTo>
                    <a:pt x="0" y="16"/>
                  </a:lnTo>
                  <a:lnTo>
                    <a:pt x="0" y="22"/>
                  </a:lnTo>
                  <a:lnTo>
                    <a:pt x="0" y="27"/>
                  </a:lnTo>
                  <a:lnTo>
                    <a:pt x="4" y="33"/>
                  </a:lnTo>
                  <a:lnTo>
                    <a:pt x="9" y="37"/>
                  </a:lnTo>
                  <a:lnTo>
                    <a:pt x="17" y="39"/>
                  </a:lnTo>
                  <a:lnTo>
                    <a:pt x="23" y="39"/>
                  </a:lnTo>
                  <a:lnTo>
                    <a:pt x="31" y="39"/>
                  </a:lnTo>
                  <a:lnTo>
                    <a:pt x="37" y="37"/>
                  </a:lnTo>
                  <a:lnTo>
                    <a:pt x="45" y="36"/>
                  </a:lnTo>
                  <a:lnTo>
                    <a:pt x="49" y="33"/>
                  </a:lnTo>
                  <a:lnTo>
                    <a:pt x="54" y="28"/>
                  </a:lnTo>
                  <a:lnTo>
                    <a:pt x="55" y="22"/>
                  </a:lnTo>
                  <a:lnTo>
                    <a:pt x="54" y="17"/>
                  </a:lnTo>
                  <a:lnTo>
                    <a:pt x="49" y="11"/>
                  </a:lnTo>
                  <a:lnTo>
                    <a:pt x="46" y="8"/>
                  </a:lnTo>
                  <a:lnTo>
                    <a:pt x="41" y="3"/>
                  </a:lnTo>
                  <a:lnTo>
                    <a:pt x="37" y="2"/>
                  </a:lnTo>
                  <a:lnTo>
                    <a:pt x="32" y="0"/>
                  </a:lnTo>
                  <a:lnTo>
                    <a:pt x="27" y="0"/>
                  </a:lnTo>
                  <a:lnTo>
                    <a:pt x="24" y="0"/>
                  </a:lnTo>
                  <a:lnTo>
                    <a:pt x="24"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6859408" y="3721755"/>
              <a:ext cx="453489" cy="280137"/>
            </a:xfrm>
            <a:custGeom>
              <a:avLst/>
              <a:gdLst>
                <a:gd name="T0" fmla="*/ 17 w 327"/>
                <a:gd name="T1" fmla="*/ 30 h 202"/>
                <a:gd name="T2" fmla="*/ 44 w 327"/>
                <a:gd name="T3" fmla="*/ 36 h 202"/>
                <a:gd name="T4" fmla="*/ 70 w 327"/>
                <a:gd name="T5" fmla="*/ 42 h 202"/>
                <a:gd name="T6" fmla="*/ 95 w 327"/>
                <a:gd name="T7" fmla="*/ 45 h 202"/>
                <a:gd name="T8" fmla="*/ 118 w 327"/>
                <a:gd name="T9" fmla="*/ 45 h 202"/>
                <a:gd name="T10" fmla="*/ 143 w 327"/>
                <a:gd name="T11" fmla="*/ 45 h 202"/>
                <a:gd name="T12" fmla="*/ 165 w 327"/>
                <a:gd name="T13" fmla="*/ 44 h 202"/>
                <a:gd name="T14" fmla="*/ 185 w 327"/>
                <a:gd name="T15" fmla="*/ 39 h 202"/>
                <a:gd name="T16" fmla="*/ 205 w 327"/>
                <a:gd name="T17" fmla="*/ 36 h 202"/>
                <a:gd name="T18" fmla="*/ 223 w 327"/>
                <a:gd name="T19" fmla="*/ 31 h 202"/>
                <a:gd name="T20" fmla="*/ 242 w 327"/>
                <a:gd name="T21" fmla="*/ 27 h 202"/>
                <a:gd name="T22" fmla="*/ 258 w 327"/>
                <a:gd name="T23" fmla="*/ 21 h 202"/>
                <a:gd name="T24" fmla="*/ 271 w 327"/>
                <a:gd name="T25" fmla="*/ 16 h 202"/>
                <a:gd name="T26" fmla="*/ 288 w 327"/>
                <a:gd name="T27" fmla="*/ 10 h 202"/>
                <a:gd name="T28" fmla="*/ 309 w 327"/>
                <a:gd name="T29" fmla="*/ 4 h 202"/>
                <a:gd name="T30" fmla="*/ 321 w 327"/>
                <a:gd name="T31" fmla="*/ 0 h 202"/>
                <a:gd name="T32" fmla="*/ 327 w 327"/>
                <a:gd name="T33" fmla="*/ 7 h 202"/>
                <a:gd name="T34" fmla="*/ 327 w 327"/>
                <a:gd name="T35" fmla="*/ 21 h 202"/>
                <a:gd name="T36" fmla="*/ 326 w 327"/>
                <a:gd name="T37" fmla="*/ 41 h 202"/>
                <a:gd name="T38" fmla="*/ 326 w 327"/>
                <a:gd name="T39" fmla="*/ 62 h 202"/>
                <a:gd name="T40" fmla="*/ 326 w 327"/>
                <a:gd name="T41" fmla="*/ 87 h 202"/>
                <a:gd name="T42" fmla="*/ 326 w 327"/>
                <a:gd name="T43" fmla="*/ 109 h 202"/>
                <a:gd name="T44" fmla="*/ 326 w 327"/>
                <a:gd name="T45" fmla="*/ 126 h 202"/>
                <a:gd name="T46" fmla="*/ 326 w 327"/>
                <a:gd name="T47" fmla="*/ 141 h 202"/>
                <a:gd name="T48" fmla="*/ 326 w 327"/>
                <a:gd name="T49" fmla="*/ 162 h 202"/>
                <a:gd name="T50" fmla="*/ 323 w 327"/>
                <a:gd name="T51" fmla="*/ 179 h 202"/>
                <a:gd name="T52" fmla="*/ 316 w 327"/>
                <a:gd name="T53" fmla="*/ 193 h 202"/>
                <a:gd name="T54" fmla="*/ 306 w 327"/>
                <a:gd name="T55" fmla="*/ 202 h 202"/>
                <a:gd name="T56" fmla="*/ 288 w 327"/>
                <a:gd name="T57" fmla="*/ 200 h 202"/>
                <a:gd name="T58" fmla="*/ 271 w 327"/>
                <a:gd name="T59" fmla="*/ 196 h 202"/>
                <a:gd name="T60" fmla="*/ 251 w 327"/>
                <a:gd name="T61" fmla="*/ 190 h 202"/>
                <a:gd name="T62" fmla="*/ 230 w 327"/>
                <a:gd name="T63" fmla="*/ 180 h 202"/>
                <a:gd name="T64" fmla="*/ 206 w 327"/>
                <a:gd name="T65" fmla="*/ 172 h 202"/>
                <a:gd name="T66" fmla="*/ 186 w 327"/>
                <a:gd name="T67" fmla="*/ 163 h 202"/>
                <a:gd name="T68" fmla="*/ 174 w 327"/>
                <a:gd name="T69" fmla="*/ 159 h 202"/>
                <a:gd name="T70" fmla="*/ 154 w 327"/>
                <a:gd name="T71" fmla="*/ 148 h 202"/>
                <a:gd name="T72" fmla="*/ 143 w 327"/>
                <a:gd name="T73" fmla="*/ 143 h 202"/>
                <a:gd name="T74" fmla="*/ 120 w 327"/>
                <a:gd name="T75" fmla="*/ 131 h 202"/>
                <a:gd name="T76" fmla="*/ 98 w 327"/>
                <a:gd name="T77" fmla="*/ 120 h 202"/>
                <a:gd name="T78" fmla="*/ 78 w 327"/>
                <a:gd name="T79" fmla="*/ 107 h 202"/>
                <a:gd name="T80" fmla="*/ 61 w 327"/>
                <a:gd name="T81" fmla="*/ 97 h 202"/>
                <a:gd name="T82" fmla="*/ 47 w 327"/>
                <a:gd name="T83" fmla="*/ 86 h 202"/>
                <a:gd name="T84" fmla="*/ 34 w 327"/>
                <a:gd name="T85" fmla="*/ 75 h 202"/>
                <a:gd name="T86" fmla="*/ 16 w 327"/>
                <a:gd name="T87" fmla="*/ 55 h 202"/>
                <a:gd name="T88" fmla="*/ 6 w 327"/>
                <a:gd name="T89" fmla="*/ 38 h 202"/>
                <a:gd name="T90" fmla="*/ 0 w 327"/>
                <a:gd name="T91" fmla="*/ 2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202">
                  <a:moveTo>
                    <a:pt x="0" y="24"/>
                  </a:moveTo>
                  <a:lnTo>
                    <a:pt x="8" y="27"/>
                  </a:lnTo>
                  <a:lnTo>
                    <a:pt x="17" y="30"/>
                  </a:lnTo>
                  <a:lnTo>
                    <a:pt x="27" y="33"/>
                  </a:lnTo>
                  <a:lnTo>
                    <a:pt x="36" y="35"/>
                  </a:lnTo>
                  <a:lnTo>
                    <a:pt x="44" y="36"/>
                  </a:lnTo>
                  <a:lnTo>
                    <a:pt x="53" y="39"/>
                  </a:lnTo>
                  <a:lnTo>
                    <a:pt x="61" y="41"/>
                  </a:lnTo>
                  <a:lnTo>
                    <a:pt x="70" y="42"/>
                  </a:lnTo>
                  <a:lnTo>
                    <a:pt x="78" y="44"/>
                  </a:lnTo>
                  <a:lnTo>
                    <a:pt x="87" y="44"/>
                  </a:lnTo>
                  <a:lnTo>
                    <a:pt x="95" y="45"/>
                  </a:lnTo>
                  <a:lnTo>
                    <a:pt x="103" y="45"/>
                  </a:lnTo>
                  <a:lnTo>
                    <a:pt x="110" y="45"/>
                  </a:lnTo>
                  <a:lnTo>
                    <a:pt x="118" y="45"/>
                  </a:lnTo>
                  <a:lnTo>
                    <a:pt x="127" y="45"/>
                  </a:lnTo>
                  <a:lnTo>
                    <a:pt x="135" y="47"/>
                  </a:lnTo>
                  <a:lnTo>
                    <a:pt x="143" y="45"/>
                  </a:lnTo>
                  <a:lnTo>
                    <a:pt x="151" y="45"/>
                  </a:lnTo>
                  <a:lnTo>
                    <a:pt x="157" y="44"/>
                  </a:lnTo>
                  <a:lnTo>
                    <a:pt x="165" y="44"/>
                  </a:lnTo>
                  <a:lnTo>
                    <a:pt x="171" y="42"/>
                  </a:lnTo>
                  <a:lnTo>
                    <a:pt x="178" y="41"/>
                  </a:lnTo>
                  <a:lnTo>
                    <a:pt x="185" y="39"/>
                  </a:lnTo>
                  <a:lnTo>
                    <a:pt x="192" y="39"/>
                  </a:lnTo>
                  <a:lnTo>
                    <a:pt x="199" y="38"/>
                  </a:lnTo>
                  <a:lnTo>
                    <a:pt x="205" y="36"/>
                  </a:lnTo>
                  <a:lnTo>
                    <a:pt x="211" y="35"/>
                  </a:lnTo>
                  <a:lnTo>
                    <a:pt x="219" y="33"/>
                  </a:lnTo>
                  <a:lnTo>
                    <a:pt x="223" y="31"/>
                  </a:lnTo>
                  <a:lnTo>
                    <a:pt x="230" y="30"/>
                  </a:lnTo>
                  <a:lnTo>
                    <a:pt x="236" y="28"/>
                  </a:lnTo>
                  <a:lnTo>
                    <a:pt x="242" y="27"/>
                  </a:lnTo>
                  <a:lnTo>
                    <a:pt x="247" y="25"/>
                  </a:lnTo>
                  <a:lnTo>
                    <a:pt x="251" y="22"/>
                  </a:lnTo>
                  <a:lnTo>
                    <a:pt x="258" y="21"/>
                  </a:lnTo>
                  <a:lnTo>
                    <a:pt x="262" y="19"/>
                  </a:lnTo>
                  <a:lnTo>
                    <a:pt x="267" y="17"/>
                  </a:lnTo>
                  <a:lnTo>
                    <a:pt x="271" y="16"/>
                  </a:lnTo>
                  <a:lnTo>
                    <a:pt x="275" y="14"/>
                  </a:lnTo>
                  <a:lnTo>
                    <a:pt x="281" y="13"/>
                  </a:lnTo>
                  <a:lnTo>
                    <a:pt x="288" y="10"/>
                  </a:lnTo>
                  <a:lnTo>
                    <a:pt x="295" y="7"/>
                  </a:lnTo>
                  <a:lnTo>
                    <a:pt x="302" y="5"/>
                  </a:lnTo>
                  <a:lnTo>
                    <a:pt x="309" y="4"/>
                  </a:lnTo>
                  <a:lnTo>
                    <a:pt x="313" y="2"/>
                  </a:lnTo>
                  <a:lnTo>
                    <a:pt x="318" y="2"/>
                  </a:lnTo>
                  <a:lnTo>
                    <a:pt x="321" y="0"/>
                  </a:lnTo>
                  <a:lnTo>
                    <a:pt x="326" y="2"/>
                  </a:lnTo>
                  <a:lnTo>
                    <a:pt x="327" y="4"/>
                  </a:lnTo>
                  <a:lnTo>
                    <a:pt x="327" y="7"/>
                  </a:lnTo>
                  <a:lnTo>
                    <a:pt x="327" y="11"/>
                  </a:lnTo>
                  <a:lnTo>
                    <a:pt x="327" y="16"/>
                  </a:lnTo>
                  <a:lnTo>
                    <a:pt x="327" y="21"/>
                  </a:lnTo>
                  <a:lnTo>
                    <a:pt x="326" y="28"/>
                  </a:lnTo>
                  <a:lnTo>
                    <a:pt x="326" y="35"/>
                  </a:lnTo>
                  <a:lnTo>
                    <a:pt x="326" y="41"/>
                  </a:lnTo>
                  <a:lnTo>
                    <a:pt x="326" y="48"/>
                  </a:lnTo>
                  <a:lnTo>
                    <a:pt x="326" y="55"/>
                  </a:lnTo>
                  <a:lnTo>
                    <a:pt x="326" y="62"/>
                  </a:lnTo>
                  <a:lnTo>
                    <a:pt x="326" y="70"/>
                  </a:lnTo>
                  <a:lnTo>
                    <a:pt x="326" y="78"/>
                  </a:lnTo>
                  <a:lnTo>
                    <a:pt x="326" y="87"/>
                  </a:lnTo>
                  <a:lnTo>
                    <a:pt x="326" y="93"/>
                  </a:lnTo>
                  <a:lnTo>
                    <a:pt x="326" y="103"/>
                  </a:lnTo>
                  <a:lnTo>
                    <a:pt x="326" y="109"/>
                  </a:lnTo>
                  <a:lnTo>
                    <a:pt x="326" y="118"/>
                  </a:lnTo>
                  <a:lnTo>
                    <a:pt x="326" y="121"/>
                  </a:lnTo>
                  <a:lnTo>
                    <a:pt x="326" y="126"/>
                  </a:lnTo>
                  <a:lnTo>
                    <a:pt x="326" y="129"/>
                  </a:lnTo>
                  <a:lnTo>
                    <a:pt x="327" y="134"/>
                  </a:lnTo>
                  <a:lnTo>
                    <a:pt x="326" y="141"/>
                  </a:lnTo>
                  <a:lnTo>
                    <a:pt x="326" y="148"/>
                  </a:lnTo>
                  <a:lnTo>
                    <a:pt x="326" y="155"/>
                  </a:lnTo>
                  <a:lnTo>
                    <a:pt x="326" y="162"/>
                  </a:lnTo>
                  <a:lnTo>
                    <a:pt x="324" y="168"/>
                  </a:lnTo>
                  <a:lnTo>
                    <a:pt x="323" y="174"/>
                  </a:lnTo>
                  <a:lnTo>
                    <a:pt x="323" y="179"/>
                  </a:lnTo>
                  <a:lnTo>
                    <a:pt x="321" y="185"/>
                  </a:lnTo>
                  <a:lnTo>
                    <a:pt x="319" y="188"/>
                  </a:lnTo>
                  <a:lnTo>
                    <a:pt x="316" y="193"/>
                  </a:lnTo>
                  <a:lnTo>
                    <a:pt x="315" y="196"/>
                  </a:lnTo>
                  <a:lnTo>
                    <a:pt x="312" y="199"/>
                  </a:lnTo>
                  <a:lnTo>
                    <a:pt x="306" y="202"/>
                  </a:lnTo>
                  <a:lnTo>
                    <a:pt x="299" y="202"/>
                  </a:lnTo>
                  <a:lnTo>
                    <a:pt x="293" y="200"/>
                  </a:lnTo>
                  <a:lnTo>
                    <a:pt x="288" y="200"/>
                  </a:lnTo>
                  <a:lnTo>
                    <a:pt x="282" y="199"/>
                  </a:lnTo>
                  <a:lnTo>
                    <a:pt x="278" y="199"/>
                  </a:lnTo>
                  <a:lnTo>
                    <a:pt x="271" y="196"/>
                  </a:lnTo>
                  <a:lnTo>
                    <a:pt x="265" y="194"/>
                  </a:lnTo>
                  <a:lnTo>
                    <a:pt x="258" y="191"/>
                  </a:lnTo>
                  <a:lnTo>
                    <a:pt x="251" y="190"/>
                  </a:lnTo>
                  <a:lnTo>
                    <a:pt x="244" y="186"/>
                  </a:lnTo>
                  <a:lnTo>
                    <a:pt x="237" y="183"/>
                  </a:lnTo>
                  <a:lnTo>
                    <a:pt x="230" y="180"/>
                  </a:lnTo>
                  <a:lnTo>
                    <a:pt x="222" y="179"/>
                  </a:lnTo>
                  <a:lnTo>
                    <a:pt x="214" y="176"/>
                  </a:lnTo>
                  <a:lnTo>
                    <a:pt x="206" y="172"/>
                  </a:lnTo>
                  <a:lnTo>
                    <a:pt x="199" y="169"/>
                  </a:lnTo>
                  <a:lnTo>
                    <a:pt x="191" y="166"/>
                  </a:lnTo>
                  <a:lnTo>
                    <a:pt x="186" y="163"/>
                  </a:lnTo>
                  <a:lnTo>
                    <a:pt x="183" y="162"/>
                  </a:lnTo>
                  <a:lnTo>
                    <a:pt x="178" y="160"/>
                  </a:lnTo>
                  <a:lnTo>
                    <a:pt x="174" y="159"/>
                  </a:lnTo>
                  <a:lnTo>
                    <a:pt x="166" y="154"/>
                  </a:lnTo>
                  <a:lnTo>
                    <a:pt x="158" y="151"/>
                  </a:lnTo>
                  <a:lnTo>
                    <a:pt x="154" y="148"/>
                  </a:lnTo>
                  <a:lnTo>
                    <a:pt x="151" y="146"/>
                  </a:lnTo>
                  <a:lnTo>
                    <a:pt x="146" y="145"/>
                  </a:lnTo>
                  <a:lnTo>
                    <a:pt x="143" y="143"/>
                  </a:lnTo>
                  <a:lnTo>
                    <a:pt x="134" y="140"/>
                  </a:lnTo>
                  <a:lnTo>
                    <a:pt x="127" y="135"/>
                  </a:lnTo>
                  <a:lnTo>
                    <a:pt x="120" y="131"/>
                  </a:lnTo>
                  <a:lnTo>
                    <a:pt x="112" y="128"/>
                  </a:lnTo>
                  <a:lnTo>
                    <a:pt x="104" y="123"/>
                  </a:lnTo>
                  <a:lnTo>
                    <a:pt x="98" y="120"/>
                  </a:lnTo>
                  <a:lnTo>
                    <a:pt x="92" y="115"/>
                  </a:lnTo>
                  <a:lnTo>
                    <a:pt x="84" y="110"/>
                  </a:lnTo>
                  <a:lnTo>
                    <a:pt x="78" y="107"/>
                  </a:lnTo>
                  <a:lnTo>
                    <a:pt x="73" y="104"/>
                  </a:lnTo>
                  <a:lnTo>
                    <a:pt x="67" y="100"/>
                  </a:lnTo>
                  <a:lnTo>
                    <a:pt x="61" y="97"/>
                  </a:lnTo>
                  <a:lnTo>
                    <a:pt x="56" y="92"/>
                  </a:lnTo>
                  <a:lnTo>
                    <a:pt x="51" y="89"/>
                  </a:lnTo>
                  <a:lnTo>
                    <a:pt x="47" y="86"/>
                  </a:lnTo>
                  <a:lnTo>
                    <a:pt x="42" y="81"/>
                  </a:lnTo>
                  <a:lnTo>
                    <a:pt x="37" y="78"/>
                  </a:lnTo>
                  <a:lnTo>
                    <a:pt x="34" y="75"/>
                  </a:lnTo>
                  <a:lnTo>
                    <a:pt x="27" y="67"/>
                  </a:lnTo>
                  <a:lnTo>
                    <a:pt x="22" y="61"/>
                  </a:lnTo>
                  <a:lnTo>
                    <a:pt x="16" y="55"/>
                  </a:lnTo>
                  <a:lnTo>
                    <a:pt x="13" y="50"/>
                  </a:lnTo>
                  <a:lnTo>
                    <a:pt x="8" y="42"/>
                  </a:lnTo>
                  <a:lnTo>
                    <a:pt x="6" y="38"/>
                  </a:lnTo>
                  <a:lnTo>
                    <a:pt x="3" y="35"/>
                  </a:lnTo>
                  <a:lnTo>
                    <a:pt x="2" y="31"/>
                  </a:lnTo>
                  <a:lnTo>
                    <a:pt x="0" y="25"/>
                  </a:lnTo>
                  <a:lnTo>
                    <a:pt x="0" y="24"/>
                  </a:lnTo>
                  <a:lnTo>
                    <a:pt x="0" y="24"/>
                  </a:lnTo>
                  <a:close/>
                </a:path>
              </a:pathLst>
            </a:custGeom>
            <a:solidFill>
              <a:srgbClr val="E6F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6337966" y="1555550"/>
              <a:ext cx="187220" cy="355025"/>
            </a:xfrm>
            <a:custGeom>
              <a:avLst/>
              <a:gdLst>
                <a:gd name="T0" fmla="*/ 52 w 135"/>
                <a:gd name="T1" fmla="*/ 3 h 256"/>
                <a:gd name="T2" fmla="*/ 43 w 135"/>
                <a:gd name="T3" fmla="*/ 9 h 256"/>
                <a:gd name="T4" fmla="*/ 32 w 135"/>
                <a:gd name="T5" fmla="*/ 17 h 256"/>
                <a:gd name="T6" fmla="*/ 21 w 135"/>
                <a:gd name="T7" fmla="*/ 28 h 256"/>
                <a:gd name="T8" fmla="*/ 12 w 135"/>
                <a:gd name="T9" fmla="*/ 40 h 256"/>
                <a:gd name="T10" fmla="*/ 7 w 135"/>
                <a:gd name="T11" fmla="*/ 51 h 256"/>
                <a:gd name="T12" fmla="*/ 3 w 135"/>
                <a:gd name="T13" fmla="*/ 62 h 256"/>
                <a:gd name="T14" fmla="*/ 0 w 135"/>
                <a:gd name="T15" fmla="*/ 75 h 256"/>
                <a:gd name="T16" fmla="*/ 0 w 135"/>
                <a:gd name="T17" fmla="*/ 85 h 256"/>
                <a:gd name="T18" fmla="*/ 0 w 135"/>
                <a:gd name="T19" fmla="*/ 96 h 256"/>
                <a:gd name="T20" fmla="*/ 3 w 135"/>
                <a:gd name="T21" fmla="*/ 106 h 256"/>
                <a:gd name="T22" fmla="*/ 6 w 135"/>
                <a:gd name="T23" fmla="*/ 115 h 256"/>
                <a:gd name="T24" fmla="*/ 12 w 135"/>
                <a:gd name="T25" fmla="*/ 123 h 256"/>
                <a:gd name="T26" fmla="*/ 20 w 135"/>
                <a:gd name="T27" fmla="*/ 135 h 256"/>
                <a:gd name="T28" fmla="*/ 32 w 135"/>
                <a:gd name="T29" fmla="*/ 147 h 256"/>
                <a:gd name="T30" fmla="*/ 46 w 135"/>
                <a:gd name="T31" fmla="*/ 155 h 256"/>
                <a:gd name="T32" fmla="*/ 57 w 135"/>
                <a:gd name="T33" fmla="*/ 163 h 256"/>
                <a:gd name="T34" fmla="*/ 68 w 135"/>
                <a:gd name="T35" fmla="*/ 171 h 256"/>
                <a:gd name="T36" fmla="*/ 77 w 135"/>
                <a:gd name="T37" fmla="*/ 178 h 256"/>
                <a:gd name="T38" fmla="*/ 86 w 135"/>
                <a:gd name="T39" fmla="*/ 189 h 256"/>
                <a:gd name="T40" fmla="*/ 90 w 135"/>
                <a:gd name="T41" fmla="*/ 203 h 256"/>
                <a:gd name="T42" fmla="*/ 80 w 135"/>
                <a:gd name="T43" fmla="*/ 217 h 256"/>
                <a:gd name="T44" fmla="*/ 69 w 135"/>
                <a:gd name="T45" fmla="*/ 233 h 256"/>
                <a:gd name="T46" fmla="*/ 65 w 135"/>
                <a:gd name="T47" fmla="*/ 247 h 256"/>
                <a:gd name="T48" fmla="*/ 63 w 135"/>
                <a:gd name="T49" fmla="*/ 254 h 256"/>
                <a:gd name="T50" fmla="*/ 63 w 135"/>
                <a:gd name="T51" fmla="*/ 254 h 256"/>
                <a:gd name="T52" fmla="*/ 66 w 135"/>
                <a:gd name="T53" fmla="*/ 250 h 256"/>
                <a:gd name="T54" fmla="*/ 76 w 135"/>
                <a:gd name="T55" fmla="*/ 240 h 256"/>
                <a:gd name="T56" fmla="*/ 85 w 135"/>
                <a:gd name="T57" fmla="*/ 231 h 256"/>
                <a:gd name="T58" fmla="*/ 97 w 135"/>
                <a:gd name="T59" fmla="*/ 220 h 256"/>
                <a:gd name="T60" fmla="*/ 108 w 135"/>
                <a:gd name="T61" fmla="*/ 208 h 256"/>
                <a:gd name="T62" fmla="*/ 117 w 135"/>
                <a:gd name="T63" fmla="*/ 197 h 256"/>
                <a:gd name="T64" fmla="*/ 127 w 135"/>
                <a:gd name="T65" fmla="*/ 189 h 256"/>
                <a:gd name="T66" fmla="*/ 133 w 135"/>
                <a:gd name="T67" fmla="*/ 180 h 256"/>
                <a:gd name="T68" fmla="*/ 135 w 135"/>
                <a:gd name="T69" fmla="*/ 166 h 256"/>
                <a:gd name="T70" fmla="*/ 135 w 135"/>
                <a:gd name="T71" fmla="*/ 151 h 256"/>
                <a:gd name="T72" fmla="*/ 133 w 135"/>
                <a:gd name="T73" fmla="*/ 141 h 256"/>
                <a:gd name="T74" fmla="*/ 131 w 135"/>
                <a:gd name="T75" fmla="*/ 140 h 256"/>
                <a:gd name="T76" fmla="*/ 127 w 135"/>
                <a:gd name="T77" fmla="*/ 146 h 256"/>
                <a:gd name="T78" fmla="*/ 119 w 135"/>
                <a:gd name="T79" fmla="*/ 151 h 256"/>
                <a:gd name="T80" fmla="*/ 113 w 135"/>
                <a:gd name="T81" fmla="*/ 152 h 256"/>
                <a:gd name="T82" fmla="*/ 104 w 135"/>
                <a:gd name="T83" fmla="*/ 154 h 256"/>
                <a:gd name="T84" fmla="*/ 94 w 135"/>
                <a:gd name="T85" fmla="*/ 152 h 256"/>
                <a:gd name="T86" fmla="*/ 80 w 135"/>
                <a:gd name="T87" fmla="*/ 147 h 256"/>
                <a:gd name="T88" fmla="*/ 68 w 135"/>
                <a:gd name="T89" fmla="*/ 143 h 256"/>
                <a:gd name="T90" fmla="*/ 59 w 135"/>
                <a:gd name="T91" fmla="*/ 137 h 256"/>
                <a:gd name="T92" fmla="*/ 49 w 135"/>
                <a:gd name="T93" fmla="*/ 129 h 256"/>
                <a:gd name="T94" fmla="*/ 45 w 135"/>
                <a:gd name="T95" fmla="*/ 121 h 256"/>
                <a:gd name="T96" fmla="*/ 40 w 135"/>
                <a:gd name="T97" fmla="*/ 113 h 256"/>
                <a:gd name="T98" fmla="*/ 37 w 135"/>
                <a:gd name="T99" fmla="*/ 106 h 256"/>
                <a:gd name="T100" fmla="*/ 37 w 135"/>
                <a:gd name="T101" fmla="*/ 96 h 256"/>
                <a:gd name="T102" fmla="*/ 37 w 135"/>
                <a:gd name="T103" fmla="*/ 89 h 256"/>
                <a:gd name="T104" fmla="*/ 40 w 135"/>
                <a:gd name="T105" fmla="*/ 79 h 256"/>
                <a:gd name="T106" fmla="*/ 48 w 135"/>
                <a:gd name="T107" fmla="*/ 68 h 256"/>
                <a:gd name="T108" fmla="*/ 60 w 135"/>
                <a:gd name="T109" fmla="*/ 58 h 256"/>
                <a:gd name="T110" fmla="*/ 69 w 135"/>
                <a:gd name="T111" fmla="*/ 51 h 256"/>
                <a:gd name="T112" fmla="*/ 57 w 135"/>
                <a:gd name="T11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 h="256">
                  <a:moveTo>
                    <a:pt x="57" y="0"/>
                  </a:moveTo>
                  <a:lnTo>
                    <a:pt x="52" y="3"/>
                  </a:lnTo>
                  <a:lnTo>
                    <a:pt x="48" y="6"/>
                  </a:lnTo>
                  <a:lnTo>
                    <a:pt x="43" y="9"/>
                  </a:lnTo>
                  <a:lnTo>
                    <a:pt x="40" y="11"/>
                  </a:lnTo>
                  <a:lnTo>
                    <a:pt x="32" y="17"/>
                  </a:lnTo>
                  <a:lnTo>
                    <a:pt x="28" y="23"/>
                  </a:lnTo>
                  <a:lnTo>
                    <a:pt x="21" y="28"/>
                  </a:lnTo>
                  <a:lnTo>
                    <a:pt x="17" y="34"/>
                  </a:lnTo>
                  <a:lnTo>
                    <a:pt x="12" y="40"/>
                  </a:lnTo>
                  <a:lnTo>
                    <a:pt x="11" y="47"/>
                  </a:lnTo>
                  <a:lnTo>
                    <a:pt x="7" y="51"/>
                  </a:lnTo>
                  <a:lnTo>
                    <a:pt x="4" y="58"/>
                  </a:lnTo>
                  <a:lnTo>
                    <a:pt x="3" y="62"/>
                  </a:lnTo>
                  <a:lnTo>
                    <a:pt x="1" y="68"/>
                  </a:lnTo>
                  <a:lnTo>
                    <a:pt x="0" y="75"/>
                  </a:lnTo>
                  <a:lnTo>
                    <a:pt x="0" y="81"/>
                  </a:lnTo>
                  <a:lnTo>
                    <a:pt x="0" y="85"/>
                  </a:lnTo>
                  <a:lnTo>
                    <a:pt x="0" y="92"/>
                  </a:lnTo>
                  <a:lnTo>
                    <a:pt x="0" y="96"/>
                  </a:lnTo>
                  <a:lnTo>
                    <a:pt x="1" y="101"/>
                  </a:lnTo>
                  <a:lnTo>
                    <a:pt x="3" y="106"/>
                  </a:lnTo>
                  <a:lnTo>
                    <a:pt x="4" y="110"/>
                  </a:lnTo>
                  <a:lnTo>
                    <a:pt x="6" y="115"/>
                  </a:lnTo>
                  <a:lnTo>
                    <a:pt x="9" y="118"/>
                  </a:lnTo>
                  <a:lnTo>
                    <a:pt x="12" y="123"/>
                  </a:lnTo>
                  <a:lnTo>
                    <a:pt x="14" y="127"/>
                  </a:lnTo>
                  <a:lnTo>
                    <a:pt x="20" y="135"/>
                  </a:lnTo>
                  <a:lnTo>
                    <a:pt x="26" y="141"/>
                  </a:lnTo>
                  <a:lnTo>
                    <a:pt x="32" y="147"/>
                  </a:lnTo>
                  <a:lnTo>
                    <a:pt x="40" y="154"/>
                  </a:lnTo>
                  <a:lnTo>
                    <a:pt x="46" y="155"/>
                  </a:lnTo>
                  <a:lnTo>
                    <a:pt x="51" y="160"/>
                  </a:lnTo>
                  <a:lnTo>
                    <a:pt x="57" y="163"/>
                  </a:lnTo>
                  <a:lnTo>
                    <a:pt x="63" y="168"/>
                  </a:lnTo>
                  <a:lnTo>
                    <a:pt x="68" y="171"/>
                  </a:lnTo>
                  <a:lnTo>
                    <a:pt x="73" y="175"/>
                  </a:lnTo>
                  <a:lnTo>
                    <a:pt x="77" y="178"/>
                  </a:lnTo>
                  <a:lnTo>
                    <a:pt x="82" y="183"/>
                  </a:lnTo>
                  <a:lnTo>
                    <a:pt x="86" y="189"/>
                  </a:lnTo>
                  <a:lnTo>
                    <a:pt x="90" y="197"/>
                  </a:lnTo>
                  <a:lnTo>
                    <a:pt x="90" y="203"/>
                  </a:lnTo>
                  <a:lnTo>
                    <a:pt x="86" y="211"/>
                  </a:lnTo>
                  <a:lnTo>
                    <a:pt x="80" y="217"/>
                  </a:lnTo>
                  <a:lnTo>
                    <a:pt x="74" y="225"/>
                  </a:lnTo>
                  <a:lnTo>
                    <a:pt x="69" y="233"/>
                  </a:lnTo>
                  <a:lnTo>
                    <a:pt x="68" y="240"/>
                  </a:lnTo>
                  <a:lnTo>
                    <a:pt x="65" y="247"/>
                  </a:lnTo>
                  <a:lnTo>
                    <a:pt x="63" y="251"/>
                  </a:lnTo>
                  <a:lnTo>
                    <a:pt x="63" y="254"/>
                  </a:lnTo>
                  <a:lnTo>
                    <a:pt x="63" y="256"/>
                  </a:lnTo>
                  <a:lnTo>
                    <a:pt x="63" y="254"/>
                  </a:lnTo>
                  <a:lnTo>
                    <a:pt x="65" y="253"/>
                  </a:lnTo>
                  <a:lnTo>
                    <a:pt x="66" y="250"/>
                  </a:lnTo>
                  <a:lnTo>
                    <a:pt x="71" y="247"/>
                  </a:lnTo>
                  <a:lnTo>
                    <a:pt x="76" y="240"/>
                  </a:lnTo>
                  <a:lnTo>
                    <a:pt x="80" y="236"/>
                  </a:lnTo>
                  <a:lnTo>
                    <a:pt x="85" y="231"/>
                  </a:lnTo>
                  <a:lnTo>
                    <a:pt x="91" y="226"/>
                  </a:lnTo>
                  <a:lnTo>
                    <a:pt x="97" y="220"/>
                  </a:lnTo>
                  <a:lnTo>
                    <a:pt x="102" y="214"/>
                  </a:lnTo>
                  <a:lnTo>
                    <a:pt x="108" y="208"/>
                  </a:lnTo>
                  <a:lnTo>
                    <a:pt x="114" y="203"/>
                  </a:lnTo>
                  <a:lnTo>
                    <a:pt x="117" y="197"/>
                  </a:lnTo>
                  <a:lnTo>
                    <a:pt x="122" y="194"/>
                  </a:lnTo>
                  <a:lnTo>
                    <a:pt x="127" y="189"/>
                  </a:lnTo>
                  <a:lnTo>
                    <a:pt x="130" y="188"/>
                  </a:lnTo>
                  <a:lnTo>
                    <a:pt x="133" y="180"/>
                  </a:lnTo>
                  <a:lnTo>
                    <a:pt x="135" y="174"/>
                  </a:lnTo>
                  <a:lnTo>
                    <a:pt x="135" y="166"/>
                  </a:lnTo>
                  <a:lnTo>
                    <a:pt x="135" y="158"/>
                  </a:lnTo>
                  <a:lnTo>
                    <a:pt x="135" y="151"/>
                  </a:lnTo>
                  <a:lnTo>
                    <a:pt x="133" y="146"/>
                  </a:lnTo>
                  <a:lnTo>
                    <a:pt x="133" y="141"/>
                  </a:lnTo>
                  <a:lnTo>
                    <a:pt x="133" y="140"/>
                  </a:lnTo>
                  <a:lnTo>
                    <a:pt x="131" y="140"/>
                  </a:lnTo>
                  <a:lnTo>
                    <a:pt x="130" y="143"/>
                  </a:lnTo>
                  <a:lnTo>
                    <a:pt x="127" y="146"/>
                  </a:lnTo>
                  <a:lnTo>
                    <a:pt x="124" y="151"/>
                  </a:lnTo>
                  <a:lnTo>
                    <a:pt x="119" y="151"/>
                  </a:lnTo>
                  <a:lnTo>
                    <a:pt x="117" y="152"/>
                  </a:lnTo>
                  <a:lnTo>
                    <a:pt x="113" y="152"/>
                  </a:lnTo>
                  <a:lnTo>
                    <a:pt x="110" y="154"/>
                  </a:lnTo>
                  <a:lnTo>
                    <a:pt x="104" y="154"/>
                  </a:lnTo>
                  <a:lnTo>
                    <a:pt x="100" y="154"/>
                  </a:lnTo>
                  <a:lnTo>
                    <a:pt x="94" y="152"/>
                  </a:lnTo>
                  <a:lnTo>
                    <a:pt x="88" y="151"/>
                  </a:lnTo>
                  <a:lnTo>
                    <a:pt x="80" y="147"/>
                  </a:lnTo>
                  <a:lnTo>
                    <a:pt x="74" y="146"/>
                  </a:lnTo>
                  <a:lnTo>
                    <a:pt x="68" y="143"/>
                  </a:lnTo>
                  <a:lnTo>
                    <a:pt x="63" y="140"/>
                  </a:lnTo>
                  <a:lnTo>
                    <a:pt x="59" y="137"/>
                  </a:lnTo>
                  <a:lnTo>
                    <a:pt x="54" y="133"/>
                  </a:lnTo>
                  <a:lnTo>
                    <a:pt x="49" y="129"/>
                  </a:lnTo>
                  <a:lnTo>
                    <a:pt x="48" y="126"/>
                  </a:lnTo>
                  <a:lnTo>
                    <a:pt x="45" y="121"/>
                  </a:lnTo>
                  <a:lnTo>
                    <a:pt x="42" y="118"/>
                  </a:lnTo>
                  <a:lnTo>
                    <a:pt x="40" y="113"/>
                  </a:lnTo>
                  <a:lnTo>
                    <a:pt x="38" y="110"/>
                  </a:lnTo>
                  <a:lnTo>
                    <a:pt x="37" y="106"/>
                  </a:lnTo>
                  <a:lnTo>
                    <a:pt x="37" y="101"/>
                  </a:lnTo>
                  <a:lnTo>
                    <a:pt x="37" y="96"/>
                  </a:lnTo>
                  <a:lnTo>
                    <a:pt x="37" y="93"/>
                  </a:lnTo>
                  <a:lnTo>
                    <a:pt x="37" y="89"/>
                  </a:lnTo>
                  <a:lnTo>
                    <a:pt x="38" y="84"/>
                  </a:lnTo>
                  <a:lnTo>
                    <a:pt x="40" y="79"/>
                  </a:lnTo>
                  <a:lnTo>
                    <a:pt x="42" y="76"/>
                  </a:lnTo>
                  <a:lnTo>
                    <a:pt x="48" y="68"/>
                  </a:lnTo>
                  <a:lnTo>
                    <a:pt x="54" y="62"/>
                  </a:lnTo>
                  <a:lnTo>
                    <a:pt x="60" y="58"/>
                  </a:lnTo>
                  <a:lnTo>
                    <a:pt x="66" y="54"/>
                  </a:lnTo>
                  <a:lnTo>
                    <a:pt x="69" y="51"/>
                  </a:lnTo>
                  <a:lnTo>
                    <a:pt x="73" y="51"/>
                  </a:lnTo>
                  <a:lnTo>
                    <a:pt x="57" y="0"/>
                  </a:lnTo>
                  <a:lnTo>
                    <a:pt x="57" y="0"/>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6350447" y="1405774"/>
              <a:ext cx="782163" cy="766909"/>
            </a:xfrm>
            <a:custGeom>
              <a:avLst/>
              <a:gdLst>
                <a:gd name="T0" fmla="*/ 166 w 564"/>
                <a:gd name="T1" fmla="*/ 14 h 553"/>
                <a:gd name="T2" fmla="*/ 143 w 564"/>
                <a:gd name="T3" fmla="*/ 32 h 553"/>
                <a:gd name="T4" fmla="*/ 126 w 564"/>
                <a:gd name="T5" fmla="*/ 55 h 553"/>
                <a:gd name="T6" fmla="*/ 115 w 564"/>
                <a:gd name="T7" fmla="*/ 79 h 553"/>
                <a:gd name="T8" fmla="*/ 112 w 564"/>
                <a:gd name="T9" fmla="*/ 104 h 553"/>
                <a:gd name="T10" fmla="*/ 112 w 564"/>
                <a:gd name="T11" fmla="*/ 128 h 553"/>
                <a:gd name="T12" fmla="*/ 116 w 564"/>
                <a:gd name="T13" fmla="*/ 153 h 553"/>
                <a:gd name="T14" fmla="*/ 121 w 564"/>
                <a:gd name="T15" fmla="*/ 175 h 553"/>
                <a:gd name="T16" fmla="*/ 136 w 564"/>
                <a:gd name="T17" fmla="*/ 210 h 553"/>
                <a:gd name="T18" fmla="*/ 152 w 564"/>
                <a:gd name="T19" fmla="*/ 235 h 553"/>
                <a:gd name="T20" fmla="*/ 150 w 564"/>
                <a:gd name="T21" fmla="*/ 248 h 553"/>
                <a:gd name="T22" fmla="*/ 141 w 564"/>
                <a:gd name="T23" fmla="*/ 274 h 553"/>
                <a:gd name="T24" fmla="*/ 126 w 564"/>
                <a:gd name="T25" fmla="*/ 310 h 553"/>
                <a:gd name="T26" fmla="*/ 104 w 564"/>
                <a:gd name="T27" fmla="*/ 345 h 553"/>
                <a:gd name="T28" fmla="*/ 77 w 564"/>
                <a:gd name="T29" fmla="*/ 379 h 553"/>
                <a:gd name="T30" fmla="*/ 47 w 564"/>
                <a:gd name="T31" fmla="*/ 404 h 553"/>
                <a:gd name="T32" fmla="*/ 16 w 564"/>
                <a:gd name="T33" fmla="*/ 423 h 553"/>
                <a:gd name="T34" fmla="*/ 2 w 564"/>
                <a:gd name="T35" fmla="*/ 448 h 553"/>
                <a:gd name="T36" fmla="*/ 2 w 564"/>
                <a:gd name="T37" fmla="*/ 479 h 553"/>
                <a:gd name="T38" fmla="*/ 8 w 564"/>
                <a:gd name="T39" fmla="*/ 508 h 553"/>
                <a:gd name="T40" fmla="*/ 19 w 564"/>
                <a:gd name="T41" fmla="*/ 534 h 553"/>
                <a:gd name="T42" fmla="*/ 28 w 564"/>
                <a:gd name="T43" fmla="*/ 551 h 553"/>
                <a:gd name="T44" fmla="*/ 51 w 564"/>
                <a:gd name="T45" fmla="*/ 541 h 553"/>
                <a:gd name="T46" fmla="*/ 85 w 564"/>
                <a:gd name="T47" fmla="*/ 525 h 553"/>
                <a:gd name="T48" fmla="*/ 132 w 564"/>
                <a:gd name="T49" fmla="*/ 503 h 553"/>
                <a:gd name="T50" fmla="*/ 188 w 564"/>
                <a:gd name="T51" fmla="*/ 479 h 553"/>
                <a:gd name="T52" fmla="*/ 250 w 564"/>
                <a:gd name="T53" fmla="*/ 452 h 553"/>
                <a:gd name="T54" fmla="*/ 313 w 564"/>
                <a:gd name="T55" fmla="*/ 423 h 553"/>
                <a:gd name="T56" fmla="*/ 375 w 564"/>
                <a:gd name="T57" fmla="*/ 393 h 553"/>
                <a:gd name="T58" fmla="*/ 434 w 564"/>
                <a:gd name="T59" fmla="*/ 365 h 553"/>
                <a:gd name="T60" fmla="*/ 485 w 564"/>
                <a:gd name="T61" fmla="*/ 342 h 553"/>
                <a:gd name="T62" fmla="*/ 525 w 564"/>
                <a:gd name="T63" fmla="*/ 321 h 553"/>
                <a:gd name="T64" fmla="*/ 552 w 564"/>
                <a:gd name="T65" fmla="*/ 307 h 553"/>
                <a:gd name="T66" fmla="*/ 559 w 564"/>
                <a:gd name="T67" fmla="*/ 294 h 553"/>
                <a:gd name="T68" fmla="*/ 536 w 564"/>
                <a:gd name="T69" fmla="*/ 274 h 553"/>
                <a:gd name="T70" fmla="*/ 511 w 564"/>
                <a:gd name="T71" fmla="*/ 252 h 553"/>
                <a:gd name="T72" fmla="*/ 497 w 564"/>
                <a:gd name="T73" fmla="*/ 245 h 553"/>
                <a:gd name="T74" fmla="*/ 477 w 564"/>
                <a:gd name="T75" fmla="*/ 249 h 553"/>
                <a:gd name="T76" fmla="*/ 454 w 564"/>
                <a:gd name="T77" fmla="*/ 255 h 553"/>
                <a:gd name="T78" fmla="*/ 423 w 564"/>
                <a:gd name="T79" fmla="*/ 259 h 553"/>
                <a:gd name="T80" fmla="*/ 394 w 564"/>
                <a:gd name="T81" fmla="*/ 259 h 553"/>
                <a:gd name="T82" fmla="*/ 366 w 564"/>
                <a:gd name="T83" fmla="*/ 254 h 553"/>
                <a:gd name="T84" fmla="*/ 344 w 564"/>
                <a:gd name="T85" fmla="*/ 249 h 553"/>
                <a:gd name="T86" fmla="*/ 322 w 564"/>
                <a:gd name="T87" fmla="*/ 243 h 553"/>
                <a:gd name="T88" fmla="*/ 291 w 564"/>
                <a:gd name="T89" fmla="*/ 231 h 553"/>
                <a:gd name="T90" fmla="*/ 268 w 564"/>
                <a:gd name="T91" fmla="*/ 209 h 553"/>
                <a:gd name="T92" fmla="*/ 267 w 564"/>
                <a:gd name="T93" fmla="*/ 181 h 553"/>
                <a:gd name="T94" fmla="*/ 273 w 564"/>
                <a:gd name="T95" fmla="*/ 158 h 553"/>
                <a:gd name="T96" fmla="*/ 284 w 564"/>
                <a:gd name="T97" fmla="*/ 130 h 553"/>
                <a:gd name="T98" fmla="*/ 288 w 564"/>
                <a:gd name="T99" fmla="*/ 99 h 553"/>
                <a:gd name="T100" fmla="*/ 288 w 564"/>
                <a:gd name="T101" fmla="*/ 76 h 553"/>
                <a:gd name="T102" fmla="*/ 284 w 564"/>
                <a:gd name="T103" fmla="*/ 46 h 553"/>
                <a:gd name="T104" fmla="*/ 262 w 564"/>
                <a:gd name="T105" fmla="*/ 23 h 553"/>
                <a:gd name="T106" fmla="*/ 231 w 564"/>
                <a:gd name="T107" fmla="*/ 6 h 553"/>
                <a:gd name="T108" fmla="*/ 208 w 564"/>
                <a:gd name="T109" fmla="*/ 1 h 553"/>
                <a:gd name="T110" fmla="*/ 192 w 564"/>
                <a:gd name="T11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553">
                  <a:moveTo>
                    <a:pt x="192" y="0"/>
                  </a:moveTo>
                  <a:lnTo>
                    <a:pt x="184" y="3"/>
                  </a:lnTo>
                  <a:lnTo>
                    <a:pt x="178" y="6"/>
                  </a:lnTo>
                  <a:lnTo>
                    <a:pt x="170" y="9"/>
                  </a:lnTo>
                  <a:lnTo>
                    <a:pt x="166" y="14"/>
                  </a:lnTo>
                  <a:lnTo>
                    <a:pt x="160" y="17"/>
                  </a:lnTo>
                  <a:lnTo>
                    <a:pt x="155" y="20"/>
                  </a:lnTo>
                  <a:lnTo>
                    <a:pt x="150" y="24"/>
                  </a:lnTo>
                  <a:lnTo>
                    <a:pt x="146" y="29"/>
                  </a:lnTo>
                  <a:lnTo>
                    <a:pt x="143" y="32"/>
                  </a:lnTo>
                  <a:lnTo>
                    <a:pt x="138" y="37"/>
                  </a:lnTo>
                  <a:lnTo>
                    <a:pt x="133" y="42"/>
                  </a:lnTo>
                  <a:lnTo>
                    <a:pt x="130" y="46"/>
                  </a:lnTo>
                  <a:lnTo>
                    <a:pt x="129" y="51"/>
                  </a:lnTo>
                  <a:lnTo>
                    <a:pt x="126" y="55"/>
                  </a:lnTo>
                  <a:lnTo>
                    <a:pt x="122" y="60"/>
                  </a:lnTo>
                  <a:lnTo>
                    <a:pt x="121" y="65"/>
                  </a:lnTo>
                  <a:lnTo>
                    <a:pt x="119" y="69"/>
                  </a:lnTo>
                  <a:lnTo>
                    <a:pt x="116" y="74"/>
                  </a:lnTo>
                  <a:lnTo>
                    <a:pt x="115" y="79"/>
                  </a:lnTo>
                  <a:lnTo>
                    <a:pt x="113" y="83"/>
                  </a:lnTo>
                  <a:lnTo>
                    <a:pt x="112" y="88"/>
                  </a:lnTo>
                  <a:lnTo>
                    <a:pt x="112" y="94"/>
                  </a:lnTo>
                  <a:lnTo>
                    <a:pt x="112" y="99"/>
                  </a:lnTo>
                  <a:lnTo>
                    <a:pt x="112" y="104"/>
                  </a:lnTo>
                  <a:lnTo>
                    <a:pt x="110" y="108"/>
                  </a:lnTo>
                  <a:lnTo>
                    <a:pt x="110" y="114"/>
                  </a:lnTo>
                  <a:lnTo>
                    <a:pt x="110" y="119"/>
                  </a:lnTo>
                  <a:lnTo>
                    <a:pt x="112" y="124"/>
                  </a:lnTo>
                  <a:lnTo>
                    <a:pt x="112" y="128"/>
                  </a:lnTo>
                  <a:lnTo>
                    <a:pt x="112" y="135"/>
                  </a:lnTo>
                  <a:lnTo>
                    <a:pt x="113" y="139"/>
                  </a:lnTo>
                  <a:lnTo>
                    <a:pt x="115" y="144"/>
                  </a:lnTo>
                  <a:lnTo>
                    <a:pt x="115" y="148"/>
                  </a:lnTo>
                  <a:lnTo>
                    <a:pt x="116" y="153"/>
                  </a:lnTo>
                  <a:lnTo>
                    <a:pt x="116" y="158"/>
                  </a:lnTo>
                  <a:lnTo>
                    <a:pt x="118" y="162"/>
                  </a:lnTo>
                  <a:lnTo>
                    <a:pt x="119" y="167"/>
                  </a:lnTo>
                  <a:lnTo>
                    <a:pt x="121" y="170"/>
                  </a:lnTo>
                  <a:lnTo>
                    <a:pt x="121" y="175"/>
                  </a:lnTo>
                  <a:lnTo>
                    <a:pt x="124" y="179"/>
                  </a:lnTo>
                  <a:lnTo>
                    <a:pt x="126" y="187"/>
                  </a:lnTo>
                  <a:lnTo>
                    <a:pt x="129" y="195"/>
                  </a:lnTo>
                  <a:lnTo>
                    <a:pt x="132" y="203"/>
                  </a:lnTo>
                  <a:lnTo>
                    <a:pt x="136" y="210"/>
                  </a:lnTo>
                  <a:lnTo>
                    <a:pt x="139" y="215"/>
                  </a:lnTo>
                  <a:lnTo>
                    <a:pt x="143" y="221"/>
                  </a:lnTo>
                  <a:lnTo>
                    <a:pt x="144" y="226"/>
                  </a:lnTo>
                  <a:lnTo>
                    <a:pt x="147" y="231"/>
                  </a:lnTo>
                  <a:lnTo>
                    <a:pt x="152" y="235"/>
                  </a:lnTo>
                  <a:lnTo>
                    <a:pt x="153" y="237"/>
                  </a:lnTo>
                  <a:lnTo>
                    <a:pt x="153" y="237"/>
                  </a:lnTo>
                  <a:lnTo>
                    <a:pt x="152" y="241"/>
                  </a:lnTo>
                  <a:lnTo>
                    <a:pt x="150" y="245"/>
                  </a:lnTo>
                  <a:lnTo>
                    <a:pt x="150" y="248"/>
                  </a:lnTo>
                  <a:lnTo>
                    <a:pt x="149" y="252"/>
                  </a:lnTo>
                  <a:lnTo>
                    <a:pt x="147" y="257"/>
                  </a:lnTo>
                  <a:lnTo>
                    <a:pt x="146" y="262"/>
                  </a:lnTo>
                  <a:lnTo>
                    <a:pt x="144" y="268"/>
                  </a:lnTo>
                  <a:lnTo>
                    <a:pt x="141" y="274"/>
                  </a:lnTo>
                  <a:lnTo>
                    <a:pt x="139" y="280"/>
                  </a:lnTo>
                  <a:lnTo>
                    <a:pt x="135" y="286"/>
                  </a:lnTo>
                  <a:lnTo>
                    <a:pt x="132" y="294"/>
                  </a:lnTo>
                  <a:lnTo>
                    <a:pt x="129" y="302"/>
                  </a:lnTo>
                  <a:lnTo>
                    <a:pt x="126" y="310"/>
                  </a:lnTo>
                  <a:lnTo>
                    <a:pt x="122" y="316"/>
                  </a:lnTo>
                  <a:lnTo>
                    <a:pt x="118" y="324"/>
                  </a:lnTo>
                  <a:lnTo>
                    <a:pt x="113" y="331"/>
                  </a:lnTo>
                  <a:lnTo>
                    <a:pt x="108" y="338"/>
                  </a:lnTo>
                  <a:lnTo>
                    <a:pt x="104" y="345"/>
                  </a:lnTo>
                  <a:lnTo>
                    <a:pt x="99" y="353"/>
                  </a:lnTo>
                  <a:lnTo>
                    <a:pt x="95" y="359"/>
                  </a:lnTo>
                  <a:lnTo>
                    <a:pt x="90" y="367"/>
                  </a:lnTo>
                  <a:lnTo>
                    <a:pt x="84" y="373"/>
                  </a:lnTo>
                  <a:lnTo>
                    <a:pt x="77" y="379"/>
                  </a:lnTo>
                  <a:lnTo>
                    <a:pt x="73" y="386"/>
                  </a:lnTo>
                  <a:lnTo>
                    <a:pt x="67" y="390"/>
                  </a:lnTo>
                  <a:lnTo>
                    <a:pt x="59" y="395"/>
                  </a:lnTo>
                  <a:lnTo>
                    <a:pt x="53" y="400"/>
                  </a:lnTo>
                  <a:lnTo>
                    <a:pt x="47" y="404"/>
                  </a:lnTo>
                  <a:lnTo>
                    <a:pt x="39" y="409"/>
                  </a:lnTo>
                  <a:lnTo>
                    <a:pt x="33" y="410"/>
                  </a:lnTo>
                  <a:lnTo>
                    <a:pt x="25" y="414"/>
                  </a:lnTo>
                  <a:lnTo>
                    <a:pt x="20" y="418"/>
                  </a:lnTo>
                  <a:lnTo>
                    <a:pt x="16" y="423"/>
                  </a:lnTo>
                  <a:lnTo>
                    <a:pt x="11" y="427"/>
                  </a:lnTo>
                  <a:lnTo>
                    <a:pt x="8" y="432"/>
                  </a:lnTo>
                  <a:lnTo>
                    <a:pt x="5" y="437"/>
                  </a:lnTo>
                  <a:lnTo>
                    <a:pt x="3" y="443"/>
                  </a:lnTo>
                  <a:lnTo>
                    <a:pt x="2" y="448"/>
                  </a:lnTo>
                  <a:lnTo>
                    <a:pt x="2" y="454"/>
                  </a:lnTo>
                  <a:lnTo>
                    <a:pt x="0" y="460"/>
                  </a:lnTo>
                  <a:lnTo>
                    <a:pt x="0" y="466"/>
                  </a:lnTo>
                  <a:lnTo>
                    <a:pt x="0" y="472"/>
                  </a:lnTo>
                  <a:lnTo>
                    <a:pt x="2" y="479"/>
                  </a:lnTo>
                  <a:lnTo>
                    <a:pt x="2" y="485"/>
                  </a:lnTo>
                  <a:lnTo>
                    <a:pt x="3" y="491"/>
                  </a:lnTo>
                  <a:lnTo>
                    <a:pt x="5" y="497"/>
                  </a:lnTo>
                  <a:lnTo>
                    <a:pt x="6" y="502"/>
                  </a:lnTo>
                  <a:lnTo>
                    <a:pt x="8" y="508"/>
                  </a:lnTo>
                  <a:lnTo>
                    <a:pt x="9" y="514"/>
                  </a:lnTo>
                  <a:lnTo>
                    <a:pt x="11" y="519"/>
                  </a:lnTo>
                  <a:lnTo>
                    <a:pt x="14" y="524"/>
                  </a:lnTo>
                  <a:lnTo>
                    <a:pt x="16" y="528"/>
                  </a:lnTo>
                  <a:lnTo>
                    <a:pt x="19" y="534"/>
                  </a:lnTo>
                  <a:lnTo>
                    <a:pt x="20" y="541"/>
                  </a:lnTo>
                  <a:lnTo>
                    <a:pt x="25" y="547"/>
                  </a:lnTo>
                  <a:lnTo>
                    <a:pt x="26" y="551"/>
                  </a:lnTo>
                  <a:lnTo>
                    <a:pt x="28" y="553"/>
                  </a:lnTo>
                  <a:lnTo>
                    <a:pt x="28" y="551"/>
                  </a:lnTo>
                  <a:lnTo>
                    <a:pt x="34" y="548"/>
                  </a:lnTo>
                  <a:lnTo>
                    <a:pt x="36" y="547"/>
                  </a:lnTo>
                  <a:lnTo>
                    <a:pt x="40" y="545"/>
                  </a:lnTo>
                  <a:lnTo>
                    <a:pt x="45" y="542"/>
                  </a:lnTo>
                  <a:lnTo>
                    <a:pt x="51" y="541"/>
                  </a:lnTo>
                  <a:lnTo>
                    <a:pt x="56" y="537"/>
                  </a:lnTo>
                  <a:lnTo>
                    <a:pt x="62" y="536"/>
                  </a:lnTo>
                  <a:lnTo>
                    <a:pt x="70" y="531"/>
                  </a:lnTo>
                  <a:lnTo>
                    <a:pt x="77" y="528"/>
                  </a:lnTo>
                  <a:lnTo>
                    <a:pt x="85" y="525"/>
                  </a:lnTo>
                  <a:lnTo>
                    <a:pt x="93" y="520"/>
                  </a:lnTo>
                  <a:lnTo>
                    <a:pt x="102" y="517"/>
                  </a:lnTo>
                  <a:lnTo>
                    <a:pt x="113" y="514"/>
                  </a:lnTo>
                  <a:lnTo>
                    <a:pt x="122" y="508"/>
                  </a:lnTo>
                  <a:lnTo>
                    <a:pt x="132" y="503"/>
                  </a:lnTo>
                  <a:lnTo>
                    <a:pt x="143" y="499"/>
                  </a:lnTo>
                  <a:lnTo>
                    <a:pt x="153" y="494"/>
                  </a:lnTo>
                  <a:lnTo>
                    <a:pt x="164" y="489"/>
                  </a:lnTo>
                  <a:lnTo>
                    <a:pt x="175" y="483"/>
                  </a:lnTo>
                  <a:lnTo>
                    <a:pt x="188" y="479"/>
                  </a:lnTo>
                  <a:lnTo>
                    <a:pt x="200" y="474"/>
                  </a:lnTo>
                  <a:lnTo>
                    <a:pt x="212" y="468"/>
                  </a:lnTo>
                  <a:lnTo>
                    <a:pt x="225" y="463"/>
                  </a:lnTo>
                  <a:lnTo>
                    <a:pt x="236" y="457"/>
                  </a:lnTo>
                  <a:lnTo>
                    <a:pt x="250" y="452"/>
                  </a:lnTo>
                  <a:lnTo>
                    <a:pt x="262" y="446"/>
                  </a:lnTo>
                  <a:lnTo>
                    <a:pt x="274" y="441"/>
                  </a:lnTo>
                  <a:lnTo>
                    <a:pt x="288" y="435"/>
                  </a:lnTo>
                  <a:lnTo>
                    <a:pt x="301" y="429"/>
                  </a:lnTo>
                  <a:lnTo>
                    <a:pt x="313" y="423"/>
                  </a:lnTo>
                  <a:lnTo>
                    <a:pt x="325" y="417"/>
                  </a:lnTo>
                  <a:lnTo>
                    <a:pt x="338" y="410"/>
                  </a:lnTo>
                  <a:lnTo>
                    <a:pt x="350" y="406"/>
                  </a:lnTo>
                  <a:lnTo>
                    <a:pt x="363" y="400"/>
                  </a:lnTo>
                  <a:lnTo>
                    <a:pt x="375" y="393"/>
                  </a:lnTo>
                  <a:lnTo>
                    <a:pt x="387" y="389"/>
                  </a:lnTo>
                  <a:lnTo>
                    <a:pt x="400" y="383"/>
                  </a:lnTo>
                  <a:lnTo>
                    <a:pt x="411" y="376"/>
                  </a:lnTo>
                  <a:lnTo>
                    <a:pt x="423" y="372"/>
                  </a:lnTo>
                  <a:lnTo>
                    <a:pt x="434" y="365"/>
                  </a:lnTo>
                  <a:lnTo>
                    <a:pt x="445" y="361"/>
                  </a:lnTo>
                  <a:lnTo>
                    <a:pt x="456" y="356"/>
                  </a:lnTo>
                  <a:lnTo>
                    <a:pt x="465" y="352"/>
                  </a:lnTo>
                  <a:lnTo>
                    <a:pt x="476" y="347"/>
                  </a:lnTo>
                  <a:lnTo>
                    <a:pt x="485" y="342"/>
                  </a:lnTo>
                  <a:lnTo>
                    <a:pt x="494" y="338"/>
                  </a:lnTo>
                  <a:lnTo>
                    <a:pt x="502" y="333"/>
                  </a:lnTo>
                  <a:lnTo>
                    <a:pt x="511" y="328"/>
                  </a:lnTo>
                  <a:lnTo>
                    <a:pt x="519" y="325"/>
                  </a:lnTo>
                  <a:lnTo>
                    <a:pt x="525" y="321"/>
                  </a:lnTo>
                  <a:lnTo>
                    <a:pt x="533" y="317"/>
                  </a:lnTo>
                  <a:lnTo>
                    <a:pt x="538" y="314"/>
                  </a:lnTo>
                  <a:lnTo>
                    <a:pt x="544" y="313"/>
                  </a:lnTo>
                  <a:lnTo>
                    <a:pt x="549" y="308"/>
                  </a:lnTo>
                  <a:lnTo>
                    <a:pt x="552" y="307"/>
                  </a:lnTo>
                  <a:lnTo>
                    <a:pt x="556" y="303"/>
                  </a:lnTo>
                  <a:lnTo>
                    <a:pt x="559" y="302"/>
                  </a:lnTo>
                  <a:lnTo>
                    <a:pt x="563" y="299"/>
                  </a:lnTo>
                  <a:lnTo>
                    <a:pt x="564" y="299"/>
                  </a:lnTo>
                  <a:lnTo>
                    <a:pt x="559" y="294"/>
                  </a:lnTo>
                  <a:lnTo>
                    <a:pt x="556" y="291"/>
                  </a:lnTo>
                  <a:lnTo>
                    <a:pt x="552" y="286"/>
                  </a:lnTo>
                  <a:lnTo>
                    <a:pt x="547" y="283"/>
                  </a:lnTo>
                  <a:lnTo>
                    <a:pt x="541" y="279"/>
                  </a:lnTo>
                  <a:lnTo>
                    <a:pt x="536" y="274"/>
                  </a:lnTo>
                  <a:lnTo>
                    <a:pt x="532" y="269"/>
                  </a:lnTo>
                  <a:lnTo>
                    <a:pt x="527" y="265"/>
                  </a:lnTo>
                  <a:lnTo>
                    <a:pt x="521" y="262"/>
                  </a:lnTo>
                  <a:lnTo>
                    <a:pt x="516" y="257"/>
                  </a:lnTo>
                  <a:lnTo>
                    <a:pt x="511" y="252"/>
                  </a:lnTo>
                  <a:lnTo>
                    <a:pt x="508" y="249"/>
                  </a:lnTo>
                  <a:lnTo>
                    <a:pt x="502" y="245"/>
                  </a:lnTo>
                  <a:lnTo>
                    <a:pt x="501" y="243"/>
                  </a:lnTo>
                  <a:lnTo>
                    <a:pt x="499" y="243"/>
                  </a:lnTo>
                  <a:lnTo>
                    <a:pt x="497" y="245"/>
                  </a:lnTo>
                  <a:lnTo>
                    <a:pt x="493" y="246"/>
                  </a:lnTo>
                  <a:lnTo>
                    <a:pt x="488" y="248"/>
                  </a:lnTo>
                  <a:lnTo>
                    <a:pt x="483" y="248"/>
                  </a:lnTo>
                  <a:lnTo>
                    <a:pt x="482" y="249"/>
                  </a:lnTo>
                  <a:lnTo>
                    <a:pt x="477" y="249"/>
                  </a:lnTo>
                  <a:lnTo>
                    <a:pt x="473" y="251"/>
                  </a:lnTo>
                  <a:lnTo>
                    <a:pt x="468" y="252"/>
                  </a:lnTo>
                  <a:lnTo>
                    <a:pt x="465" y="254"/>
                  </a:lnTo>
                  <a:lnTo>
                    <a:pt x="459" y="254"/>
                  </a:lnTo>
                  <a:lnTo>
                    <a:pt x="454" y="255"/>
                  </a:lnTo>
                  <a:lnTo>
                    <a:pt x="448" y="255"/>
                  </a:lnTo>
                  <a:lnTo>
                    <a:pt x="443" y="257"/>
                  </a:lnTo>
                  <a:lnTo>
                    <a:pt x="435" y="257"/>
                  </a:lnTo>
                  <a:lnTo>
                    <a:pt x="429" y="259"/>
                  </a:lnTo>
                  <a:lnTo>
                    <a:pt x="423" y="259"/>
                  </a:lnTo>
                  <a:lnTo>
                    <a:pt x="417" y="259"/>
                  </a:lnTo>
                  <a:lnTo>
                    <a:pt x="409" y="259"/>
                  </a:lnTo>
                  <a:lnTo>
                    <a:pt x="403" y="259"/>
                  </a:lnTo>
                  <a:lnTo>
                    <a:pt x="398" y="259"/>
                  </a:lnTo>
                  <a:lnTo>
                    <a:pt x="394" y="259"/>
                  </a:lnTo>
                  <a:lnTo>
                    <a:pt x="391" y="257"/>
                  </a:lnTo>
                  <a:lnTo>
                    <a:pt x="386" y="257"/>
                  </a:lnTo>
                  <a:lnTo>
                    <a:pt x="378" y="257"/>
                  </a:lnTo>
                  <a:lnTo>
                    <a:pt x="370" y="255"/>
                  </a:lnTo>
                  <a:lnTo>
                    <a:pt x="366" y="254"/>
                  </a:lnTo>
                  <a:lnTo>
                    <a:pt x="361" y="254"/>
                  </a:lnTo>
                  <a:lnTo>
                    <a:pt x="358" y="252"/>
                  </a:lnTo>
                  <a:lnTo>
                    <a:pt x="353" y="252"/>
                  </a:lnTo>
                  <a:lnTo>
                    <a:pt x="349" y="251"/>
                  </a:lnTo>
                  <a:lnTo>
                    <a:pt x="344" y="249"/>
                  </a:lnTo>
                  <a:lnTo>
                    <a:pt x="339" y="249"/>
                  </a:lnTo>
                  <a:lnTo>
                    <a:pt x="336" y="248"/>
                  </a:lnTo>
                  <a:lnTo>
                    <a:pt x="330" y="246"/>
                  </a:lnTo>
                  <a:lnTo>
                    <a:pt x="325" y="246"/>
                  </a:lnTo>
                  <a:lnTo>
                    <a:pt x="322" y="243"/>
                  </a:lnTo>
                  <a:lnTo>
                    <a:pt x="318" y="243"/>
                  </a:lnTo>
                  <a:lnTo>
                    <a:pt x="310" y="240"/>
                  </a:lnTo>
                  <a:lnTo>
                    <a:pt x="304" y="237"/>
                  </a:lnTo>
                  <a:lnTo>
                    <a:pt x="298" y="234"/>
                  </a:lnTo>
                  <a:lnTo>
                    <a:pt x="291" y="231"/>
                  </a:lnTo>
                  <a:lnTo>
                    <a:pt x="287" y="229"/>
                  </a:lnTo>
                  <a:lnTo>
                    <a:pt x="284" y="226"/>
                  </a:lnTo>
                  <a:lnTo>
                    <a:pt x="276" y="221"/>
                  </a:lnTo>
                  <a:lnTo>
                    <a:pt x="271" y="215"/>
                  </a:lnTo>
                  <a:lnTo>
                    <a:pt x="268" y="209"/>
                  </a:lnTo>
                  <a:lnTo>
                    <a:pt x="267" y="203"/>
                  </a:lnTo>
                  <a:lnTo>
                    <a:pt x="265" y="195"/>
                  </a:lnTo>
                  <a:lnTo>
                    <a:pt x="265" y="189"/>
                  </a:lnTo>
                  <a:lnTo>
                    <a:pt x="265" y="184"/>
                  </a:lnTo>
                  <a:lnTo>
                    <a:pt x="267" y="181"/>
                  </a:lnTo>
                  <a:lnTo>
                    <a:pt x="268" y="176"/>
                  </a:lnTo>
                  <a:lnTo>
                    <a:pt x="270" y="173"/>
                  </a:lnTo>
                  <a:lnTo>
                    <a:pt x="270" y="167"/>
                  </a:lnTo>
                  <a:lnTo>
                    <a:pt x="271" y="162"/>
                  </a:lnTo>
                  <a:lnTo>
                    <a:pt x="273" y="158"/>
                  </a:lnTo>
                  <a:lnTo>
                    <a:pt x="276" y="153"/>
                  </a:lnTo>
                  <a:lnTo>
                    <a:pt x="277" y="147"/>
                  </a:lnTo>
                  <a:lnTo>
                    <a:pt x="279" y="141"/>
                  </a:lnTo>
                  <a:lnTo>
                    <a:pt x="280" y="135"/>
                  </a:lnTo>
                  <a:lnTo>
                    <a:pt x="284" y="130"/>
                  </a:lnTo>
                  <a:lnTo>
                    <a:pt x="284" y="124"/>
                  </a:lnTo>
                  <a:lnTo>
                    <a:pt x="285" y="117"/>
                  </a:lnTo>
                  <a:lnTo>
                    <a:pt x="285" y="111"/>
                  </a:lnTo>
                  <a:lnTo>
                    <a:pt x="288" y="105"/>
                  </a:lnTo>
                  <a:lnTo>
                    <a:pt x="288" y="99"/>
                  </a:lnTo>
                  <a:lnTo>
                    <a:pt x="288" y="94"/>
                  </a:lnTo>
                  <a:lnTo>
                    <a:pt x="288" y="90"/>
                  </a:lnTo>
                  <a:lnTo>
                    <a:pt x="290" y="85"/>
                  </a:lnTo>
                  <a:lnTo>
                    <a:pt x="288" y="80"/>
                  </a:lnTo>
                  <a:lnTo>
                    <a:pt x="288" y="76"/>
                  </a:lnTo>
                  <a:lnTo>
                    <a:pt x="288" y="71"/>
                  </a:lnTo>
                  <a:lnTo>
                    <a:pt x="288" y="68"/>
                  </a:lnTo>
                  <a:lnTo>
                    <a:pt x="288" y="60"/>
                  </a:lnTo>
                  <a:lnTo>
                    <a:pt x="285" y="54"/>
                  </a:lnTo>
                  <a:lnTo>
                    <a:pt x="284" y="46"/>
                  </a:lnTo>
                  <a:lnTo>
                    <a:pt x="280" y="42"/>
                  </a:lnTo>
                  <a:lnTo>
                    <a:pt x="276" y="35"/>
                  </a:lnTo>
                  <a:lnTo>
                    <a:pt x="271" y="31"/>
                  </a:lnTo>
                  <a:lnTo>
                    <a:pt x="267" y="26"/>
                  </a:lnTo>
                  <a:lnTo>
                    <a:pt x="262" y="23"/>
                  </a:lnTo>
                  <a:lnTo>
                    <a:pt x="256" y="18"/>
                  </a:lnTo>
                  <a:lnTo>
                    <a:pt x="251" y="15"/>
                  </a:lnTo>
                  <a:lnTo>
                    <a:pt x="243" y="11"/>
                  </a:lnTo>
                  <a:lnTo>
                    <a:pt x="237" y="9"/>
                  </a:lnTo>
                  <a:lnTo>
                    <a:pt x="231" y="6"/>
                  </a:lnTo>
                  <a:lnTo>
                    <a:pt x="226" y="4"/>
                  </a:lnTo>
                  <a:lnTo>
                    <a:pt x="220" y="3"/>
                  </a:lnTo>
                  <a:lnTo>
                    <a:pt x="215" y="1"/>
                  </a:lnTo>
                  <a:lnTo>
                    <a:pt x="212" y="1"/>
                  </a:lnTo>
                  <a:lnTo>
                    <a:pt x="208" y="1"/>
                  </a:lnTo>
                  <a:lnTo>
                    <a:pt x="200" y="0"/>
                  </a:lnTo>
                  <a:lnTo>
                    <a:pt x="195" y="0"/>
                  </a:lnTo>
                  <a:lnTo>
                    <a:pt x="192" y="0"/>
                  </a:lnTo>
                  <a:lnTo>
                    <a:pt x="192" y="0"/>
                  </a:lnTo>
                  <a:lnTo>
                    <a:pt x="192" y="0"/>
                  </a:lnTo>
                  <a:close/>
                </a:path>
              </a:pathLst>
            </a:custGeom>
            <a:solidFill>
              <a:srgbClr val="FFE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6554309" y="1547229"/>
              <a:ext cx="163644" cy="102624"/>
            </a:xfrm>
            <a:custGeom>
              <a:avLst/>
              <a:gdLst>
                <a:gd name="T0" fmla="*/ 53 w 118"/>
                <a:gd name="T1" fmla="*/ 0 h 74"/>
                <a:gd name="T2" fmla="*/ 47 w 118"/>
                <a:gd name="T3" fmla="*/ 0 h 74"/>
                <a:gd name="T4" fmla="*/ 39 w 118"/>
                <a:gd name="T5" fmla="*/ 0 h 74"/>
                <a:gd name="T6" fmla="*/ 33 w 118"/>
                <a:gd name="T7" fmla="*/ 0 h 74"/>
                <a:gd name="T8" fmla="*/ 28 w 118"/>
                <a:gd name="T9" fmla="*/ 2 h 74"/>
                <a:gd name="T10" fmla="*/ 23 w 118"/>
                <a:gd name="T11" fmla="*/ 3 h 74"/>
                <a:gd name="T12" fmla="*/ 19 w 118"/>
                <a:gd name="T13" fmla="*/ 5 h 74"/>
                <a:gd name="T14" fmla="*/ 14 w 118"/>
                <a:gd name="T15" fmla="*/ 6 h 74"/>
                <a:gd name="T16" fmla="*/ 13 w 118"/>
                <a:gd name="T17" fmla="*/ 9 h 74"/>
                <a:gd name="T18" fmla="*/ 6 w 118"/>
                <a:gd name="T19" fmla="*/ 14 h 74"/>
                <a:gd name="T20" fmla="*/ 2 w 118"/>
                <a:gd name="T21" fmla="*/ 20 h 74"/>
                <a:gd name="T22" fmla="*/ 0 w 118"/>
                <a:gd name="T23" fmla="*/ 26 h 74"/>
                <a:gd name="T24" fmla="*/ 0 w 118"/>
                <a:gd name="T25" fmla="*/ 34 h 74"/>
                <a:gd name="T26" fmla="*/ 0 w 118"/>
                <a:gd name="T27" fmla="*/ 40 h 74"/>
                <a:gd name="T28" fmla="*/ 3 w 118"/>
                <a:gd name="T29" fmla="*/ 48 h 74"/>
                <a:gd name="T30" fmla="*/ 8 w 118"/>
                <a:gd name="T31" fmla="*/ 54 h 74"/>
                <a:gd name="T32" fmla="*/ 13 w 118"/>
                <a:gd name="T33" fmla="*/ 60 h 74"/>
                <a:gd name="T34" fmla="*/ 19 w 118"/>
                <a:gd name="T35" fmla="*/ 65 h 74"/>
                <a:gd name="T36" fmla="*/ 25 w 118"/>
                <a:gd name="T37" fmla="*/ 70 h 74"/>
                <a:gd name="T38" fmla="*/ 30 w 118"/>
                <a:gd name="T39" fmla="*/ 71 h 74"/>
                <a:gd name="T40" fmla="*/ 33 w 118"/>
                <a:gd name="T41" fmla="*/ 73 h 74"/>
                <a:gd name="T42" fmla="*/ 37 w 118"/>
                <a:gd name="T43" fmla="*/ 73 h 74"/>
                <a:gd name="T44" fmla="*/ 44 w 118"/>
                <a:gd name="T45" fmla="*/ 74 h 74"/>
                <a:gd name="T46" fmla="*/ 47 w 118"/>
                <a:gd name="T47" fmla="*/ 74 h 74"/>
                <a:gd name="T48" fmla="*/ 51 w 118"/>
                <a:gd name="T49" fmla="*/ 74 h 74"/>
                <a:gd name="T50" fmla="*/ 56 w 118"/>
                <a:gd name="T51" fmla="*/ 74 h 74"/>
                <a:gd name="T52" fmla="*/ 61 w 118"/>
                <a:gd name="T53" fmla="*/ 74 h 74"/>
                <a:gd name="T54" fmla="*/ 68 w 118"/>
                <a:gd name="T55" fmla="*/ 73 h 74"/>
                <a:gd name="T56" fmla="*/ 76 w 118"/>
                <a:gd name="T57" fmla="*/ 73 h 74"/>
                <a:gd name="T58" fmla="*/ 82 w 118"/>
                <a:gd name="T59" fmla="*/ 71 h 74"/>
                <a:gd name="T60" fmla="*/ 89 w 118"/>
                <a:gd name="T61" fmla="*/ 68 h 74"/>
                <a:gd name="T62" fmla="*/ 93 w 118"/>
                <a:gd name="T63" fmla="*/ 65 h 74"/>
                <a:gd name="T64" fmla="*/ 99 w 118"/>
                <a:gd name="T65" fmla="*/ 62 h 74"/>
                <a:gd name="T66" fmla="*/ 104 w 118"/>
                <a:gd name="T67" fmla="*/ 57 h 74"/>
                <a:gd name="T68" fmla="*/ 107 w 118"/>
                <a:gd name="T69" fmla="*/ 54 h 74"/>
                <a:gd name="T70" fmla="*/ 110 w 118"/>
                <a:gd name="T71" fmla="*/ 50 h 74"/>
                <a:gd name="T72" fmla="*/ 113 w 118"/>
                <a:gd name="T73" fmla="*/ 46 h 74"/>
                <a:gd name="T74" fmla="*/ 115 w 118"/>
                <a:gd name="T75" fmla="*/ 42 h 74"/>
                <a:gd name="T76" fmla="*/ 116 w 118"/>
                <a:gd name="T77" fmla="*/ 37 h 74"/>
                <a:gd name="T78" fmla="*/ 118 w 118"/>
                <a:gd name="T79" fmla="*/ 33 h 74"/>
                <a:gd name="T80" fmla="*/ 118 w 118"/>
                <a:gd name="T81" fmla="*/ 28 h 74"/>
                <a:gd name="T82" fmla="*/ 116 w 118"/>
                <a:gd name="T83" fmla="*/ 22 h 74"/>
                <a:gd name="T84" fmla="*/ 115 w 118"/>
                <a:gd name="T85" fmla="*/ 19 h 74"/>
                <a:gd name="T86" fmla="*/ 110 w 118"/>
                <a:gd name="T87" fmla="*/ 14 h 74"/>
                <a:gd name="T88" fmla="*/ 107 w 118"/>
                <a:gd name="T89" fmla="*/ 12 h 74"/>
                <a:gd name="T90" fmla="*/ 103 w 118"/>
                <a:gd name="T91" fmla="*/ 9 h 74"/>
                <a:gd name="T92" fmla="*/ 96 w 118"/>
                <a:gd name="T93" fmla="*/ 6 h 74"/>
                <a:gd name="T94" fmla="*/ 90 w 118"/>
                <a:gd name="T95" fmla="*/ 5 h 74"/>
                <a:gd name="T96" fmla="*/ 85 w 118"/>
                <a:gd name="T97" fmla="*/ 3 h 74"/>
                <a:gd name="T98" fmla="*/ 78 w 118"/>
                <a:gd name="T99" fmla="*/ 2 h 74"/>
                <a:gd name="T100" fmla="*/ 73 w 118"/>
                <a:gd name="T101" fmla="*/ 2 h 74"/>
                <a:gd name="T102" fmla="*/ 68 w 118"/>
                <a:gd name="T103" fmla="*/ 0 h 74"/>
                <a:gd name="T104" fmla="*/ 64 w 118"/>
                <a:gd name="T105" fmla="*/ 0 h 74"/>
                <a:gd name="T106" fmla="*/ 59 w 118"/>
                <a:gd name="T107" fmla="*/ 0 h 74"/>
                <a:gd name="T108" fmla="*/ 56 w 118"/>
                <a:gd name="T109" fmla="*/ 0 h 74"/>
                <a:gd name="T110" fmla="*/ 53 w 118"/>
                <a:gd name="T111" fmla="*/ 0 h 74"/>
                <a:gd name="T112" fmla="*/ 53 w 118"/>
                <a:gd name="T11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74">
                  <a:moveTo>
                    <a:pt x="53" y="0"/>
                  </a:moveTo>
                  <a:lnTo>
                    <a:pt x="47" y="0"/>
                  </a:lnTo>
                  <a:lnTo>
                    <a:pt x="39" y="0"/>
                  </a:lnTo>
                  <a:lnTo>
                    <a:pt x="33" y="0"/>
                  </a:lnTo>
                  <a:lnTo>
                    <a:pt x="28" y="2"/>
                  </a:lnTo>
                  <a:lnTo>
                    <a:pt x="23" y="3"/>
                  </a:lnTo>
                  <a:lnTo>
                    <a:pt x="19" y="5"/>
                  </a:lnTo>
                  <a:lnTo>
                    <a:pt x="14" y="6"/>
                  </a:lnTo>
                  <a:lnTo>
                    <a:pt x="13" y="9"/>
                  </a:lnTo>
                  <a:lnTo>
                    <a:pt x="6" y="14"/>
                  </a:lnTo>
                  <a:lnTo>
                    <a:pt x="2" y="20"/>
                  </a:lnTo>
                  <a:lnTo>
                    <a:pt x="0" y="26"/>
                  </a:lnTo>
                  <a:lnTo>
                    <a:pt x="0" y="34"/>
                  </a:lnTo>
                  <a:lnTo>
                    <a:pt x="0" y="40"/>
                  </a:lnTo>
                  <a:lnTo>
                    <a:pt x="3" y="48"/>
                  </a:lnTo>
                  <a:lnTo>
                    <a:pt x="8" y="54"/>
                  </a:lnTo>
                  <a:lnTo>
                    <a:pt x="13" y="60"/>
                  </a:lnTo>
                  <a:lnTo>
                    <a:pt x="19" y="65"/>
                  </a:lnTo>
                  <a:lnTo>
                    <a:pt x="25" y="70"/>
                  </a:lnTo>
                  <a:lnTo>
                    <a:pt x="30" y="71"/>
                  </a:lnTo>
                  <a:lnTo>
                    <a:pt x="33" y="73"/>
                  </a:lnTo>
                  <a:lnTo>
                    <a:pt x="37" y="73"/>
                  </a:lnTo>
                  <a:lnTo>
                    <a:pt x="44" y="74"/>
                  </a:lnTo>
                  <a:lnTo>
                    <a:pt x="47" y="74"/>
                  </a:lnTo>
                  <a:lnTo>
                    <a:pt x="51" y="74"/>
                  </a:lnTo>
                  <a:lnTo>
                    <a:pt x="56" y="74"/>
                  </a:lnTo>
                  <a:lnTo>
                    <a:pt x="61" y="74"/>
                  </a:lnTo>
                  <a:lnTo>
                    <a:pt x="68" y="73"/>
                  </a:lnTo>
                  <a:lnTo>
                    <a:pt x="76" y="73"/>
                  </a:lnTo>
                  <a:lnTo>
                    <a:pt x="82" y="71"/>
                  </a:lnTo>
                  <a:lnTo>
                    <a:pt x="89" y="68"/>
                  </a:lnTo>
                  <a:lnTo>
                    <a:pt x="93" y="65"/>
                  </a:lnTo>
                  <a:lnTo>
                    <a:pt x="99" y="62"/>
                  </a:lnTo>
                  <a:lnTo>
                    <a:pt x="104" y="57"/>
                  </a:lnTo>
                  <a:lnTo>
                    <a:pt x="107" y="54"/>
                  </a:lnTo>
                  <a:lnTo>
                    <a:pt x="110" y="50"/>
                  </a:lnTo>
                  <a:lnTo>
                    <a:pt x="113" y="46"/>
                  </a:lnTo>
                  <a:lnTo>
                    <a:pt x="115" y="42"/>
                  </a:lnTo>
                  <a:lnTo>
                    <a:pt x="116" y="37"/>
                  </a:lnTo>
                  <a:lnTo>
                    <a:pt x="118" y="33"/>
                  </a:lnTo>
                  <a:lnTo>
                    <a:pt x="118" y="28"/>
                  </a:lnTo>
                  <a:lnTo>
                    <a:pt x="116" y="22"/>
                  </a:lnTo>
                  <a:lnTo>
                    <a:pt x="115" y="19"/>
                  </a:lnTo>
                  <a:lnTo>
                    <a:pt x="110" y="14"/>
                  </a:lnTo>
                  <a:lnTo>
                    <a:pt x="107" y="12"/>
                  </a:lnTo>
                  <a:lnTo>
                    <a:pt x="103" y="9"/>
                  </a:lnTo>
                  <a:lnTo>
                    <a:pt x="96" y="6"/>
                  </a:lnTo>
                  <a:lnTo>
                    <a:pt x="90" y="5"/>
                  </a:lnTo>
                  <a:lnTo>
                    <a:pt x="85" y="3"/>
                  </a:lnTo>
                  <a:lnTo>
                    <a:pt x="78" y="2"/>
                  </a:lnTo>
                  <a:lnTo>
                    <a:pt x="73" y="2"/>
                  </a:lnTo>
                  <a:lnTo>
                    <a:pt x="68" y="0"/>
                  </a:lnTo>
                  <a:lnTo>
                    <a:pt x="64" y="0"/>
                  </a:lnTo>
                  <a:lnTo>
                    <a:pt x="59" y="0"/>
                  </a:lnTo>
                  <a:lnTo>
                    <a:pt x="56" y="0"/>
                  </a:lnTo>
                  <a:lnTo>
                    <a:pt x="53"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6697151" y="2884119"/>
              <a:ext cx="1288351" cy="769682"/>
            </a:xfrm>
            <a:custGeom>
              <a:avLst/>
              <a:gdLst>
                <a:gd name="T0" fmla="*/ 17 w 929"/>
                <a:gd name="T1" fmla="*/ 302 h 555"/>
                <a:gd name="T2" fmla="*/ 51 w 929"/>
                <a:gd name="T3" fmla="*/ 291 h 555"/>
                <a:gd name="T4" fmla="*/ 94 w 929"/>
                <a:gd name="T5" fmla="*/ 274 h 555"/>
                <a:gd name="T6" fmla="*/ 145 w 929"/>
                <a:gd name="T7" fmla="*/ 254 h 555"/>
                <a:gd name="T8" fmla="*/ 202 w 929"/>
                <a:gd name="T9" fmla="*/ 229 h 555"/>
                <a:gd name="T10" fmla="*/ 263 w 929"/>
                <a:gd name="T11" fmla="*/ 203 h 555"/>
                <a:gd name="T12" fmla="*/ 326 w 929"/>
                <a:gd name="T13" fmla="*/ 177 h 555"/>
                <a:gd name="T14" fmla="*/ 392 w 929"/>
                <a:gd name="T15" fmla="*/ 149 h 555"/>
                <a:gd name="T16" fmla="*/ 455 w 929"/>
                <a:gd name="T17" fmla="*/ 121 h 555"/>
                <a:gd name="T18" fmla="*/ 517 w 929"/>
                <a:gd name="T19" fmla="*/ 93 h 555"/>
                <a:gd name="T20" fmla="*/ 574 w 929"/>
                <a:gd name="T21" fmla="*/ 68 h 555"/>
                <a:gd name="T22" fmla="*/ 627 w 929"/>
                <a:gd name="T23" fmla="*/ 46 h 555"/>
                <a:gd name="T24" fmla="*/ 672 w 929"/>
                <a:gd name="T25" fmla="*/ 26 h 555"/>
                <a:gd name="T26" fmla="*/ 708 w 929"/>
                <a:gd name="T27" fmla="*/ 12 h 555"/>
                <a:gd name="T28" fmla="*/ 734 w 929"/>
                <a:gd name="T29" fmla="*/ 3 h 555"/>
                <a:gd name="T30" fmla="*/ 748 w 929"/>
                <a:gd name="T31" fmla="*/ 0 h 555"/>
                <a:gd name="T32" fmla="*/ 759 w 929"/>
                <a:gd name="T33" fmla="*/ 5 h 555"/>
                <a:gd name="T34" fmla="*/ 784 w 929"/>
                <a:gd name="T35" fmla="*/ 23 h 555"/>
                <a:gd name="T36" fmla="*/ 811 w 929"/>
                <a:gd name="T37" fmla="*/ 46 h 555"/>
                <a:gd name="T38" fmla="*/ 830 w 929"/>
                <a:gd name="T39" fmla="*/ 64 h 555"/>
                <a:gd name="T40" fmla="*/ 847 w 929"/>
                <a:gd name="T41" fmla="*/ 81 h 555"/>
                <a:gd name="T42" fmla="*/ 866 w 929"/>
                <a:gd name="T43" fmla="*/ 98 h 555"/>
                <a:gd name="T44" fmla="*/ 881 w 929"/>
                <a:gd name="T45" fmla="*/ 115 h 555"/>
                <a:gd name="T46" fmla="*/ 897 w 929"/>
                <a:gd name="T47" fmla="*/ 132 h 555"/>
                <a:gd name="T48" fmla="*/ 912 w 929"/>
                <a:gd name="T49" fmla="*/ 152 h 555"/>
                <a:gd name="T50" fmla="*/ 928 w 929"/>
                <a:gd name="T51" fmla="*/ 180 h 555"/>
                <a:gd name="T52" fmla="*/ 926 w 929"/>
                <a:gd name="T53" fmla="*/ 198 h 555"/>
                <a:gd name="T54" fmla="*/ 912 w 929"/>
                <a:gd name="T55" fmla="*/ 205 h 555"/>
                <a:gd name="T56" fmla="*/ 887 w 929"/>
                <a:gd name="T57" fmla="*/ 219 h 555"/>
                <a:gd name="T58" fmla="*/ 855 w 929"/>
                <a:gd name="T59" fmla="*/ 237 h 555"/>
                <a:gd name="T60" fmla="*/ 815 w 929"/>
                <a:gd name="T61" fmla="*/ 260 h 555"/>
                <a:gd name="T62" fmla="*/ 765 w 929"/>
                <a:gd name="T63" fmla="*/ 287 h 555"/>
                <a:gd name="T64" fmla="*/ 712 w 929"/>
                <a:gd name="T65" fmla="*/ 316 h 555"/>
                <a:gd name="T66" fmla="*/ 657 w 929"/>
                <a:gd name="T67" fmla="*/ 347 h 555"/>
                <a:gd name="T68" fmla="*/ 598 w 929"/>
                <a:gd name="T69" fmla="*/ 380 h 555"/>
                <a:gd name="T70" fmla="*/ 539 w 929"/>
                <a:gd name="T71" fmla="*/ 412 h 555"/>
                <a:gd name="T72" fmla="*/ 481 w 929"/>
                <a:gd name="T73" fmla="*/ 443 h 555"/>
                <a:gd name="T74" fmla="*/ 427 w 929"/>
                <a:gd name="T75" fmla="*/ 471 h 555"/>
                <a:gd name="T76" fmla="*/ 379 w 929"/>
                <a:gd name="T77" fmla="*/ 498 h 555"/>
                <a:gd name="T78" fmla="*/ 336 w 929"/>
                <a:gd name="T79" fmla="*/ 521 h 555"/>
                <a:gd name="T80" fmla="*/ 300 w 929"/>
                <a:gd name="T81" fmla="*/ 538 h 555"/>
                <a:gd name="T82" fmla="*/ 275 w 929"/>
                <a:gd name="T83" fmla="*/ 549 h 555"/>
                <a:gd name="T84" fmla="*/ 257 w 929"/>
                <a:gd name="T85" fmla="*/ 553 h 555"/>
                <a:gd name="T86" fmla="*/ 237 w 929"/>
                <a:gd name="T87" fmla="*/ 544 h 555"/>
                <a:gd name="T88" fmla="*/ 213 w 929"/>
                <a:gd name="T89" fmla="*/ 528 h 555"/>
                <a:gd name="T90" fmla="*/ 196 w 929"/>
                <a:gd name="T91" fmla="*/ 518 h 555"/>
                <a:gd name="T92" fmla="*/ 179 w 929"/>
                <a:gd name="T93" fmla="*/ 505 h 555"/>
                <a:gd name="T94" fmla="*/ 162 w 929"/>
                <a:gd name="T95" fmla="*/ 493 h 555"/>
                <a:gd name="T96" fmla="*/ 144 w 929"/>
                <a:gd name="T97" fmla="*/ 479 h 555"/>
                <a:gd name="T98" fmla="*/ 125 w 929"/>
                <a:gd name="T99" fmla="*/ 465 h 555"/>
                <a:gd name="T100" fmla="*/ 108 w 929"/>
                <a:gd name="T101" fmla="*/ 451 h 555"/>
                <a:gd name="T102" fmla="*/ 86 w 929"/>
                <a:gd name="T103" fmla="*/ 436 h 555"/>
                <a:gd name="T104" fmla="*/ 57 w 929"/>
                <a:gd name="T105" fmla="*/ 409 h 555"/>
                <a:gd name="T106" fmla="*/ 37 w 929"/>
                <a:gd name="T107" fmla="*/ 389 h 555"/>
                <a:gd name="T108" fmla="*/ 20 w 929"/>
                <a:gd name="T109" fmla="*/ 364 h 555"/>
                <a:gd name="T110" fmla="*/ 7 w 929"/>
                <a:gd name="T111" fmla="*/ 338 h 555"/>
                <a:gd name="T112" fmla="*/ 1 w 929"/>
                <a:gd name="T113" fmla="*/ 318 h 555"/>
                <a:gd name="T114" fmla="*/ 0 w 929"/>
                <a:gd name="T115" fmla="*/ 31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555">
                  <a:moveTo>
                    <a:pt x="0" y="310"/>
                  </a:moveTo>
                  <a:lnTo>
                    <a:pt x="3" y="307"/>
                  </a:lnTo>
                  <a:lnTo>
                    <a:pt x="10" y="305"/>
                  </a:lnTo>
                  <a:lnTo>
                    <a:pt x="17" y="302"/>
                  </a:lnTo>
                  <a:lnTo>
                    <a:pt x="24" y="301"/>
                  </a:lnTo>
                  <a:lnTo>
                    <a:pt x="32" y="298"/>
                  </a:lnTo>
                  <a:lnTo>
                    <a:pt x="41" y="294"/>
                  </a:lnTo>
                  <a:lnTo>
                    <a:pt x="51" y="291"/>
                  </a:lnTo>
                  <a:lnTo>
                    <a:pt x="61" y="288"/>
                  </a:lnTo>
                  <a:lnTo>
                    <a:pt x="72" y="284"/>
                  </a:lnTo>
                  <a:lnTo>
                    <a:pt x="83" y="279"/>
                  </a:lnTo>
                  <a:lnTo>
                    <a:pt x="94" y="274"/>
                  </a:lnTo>
                  <a:lnTo>
                    <a:pt x="108" y="270"/>
                  </a:lnTo>
                  <a:lnTo>
                    <a:pt x="119" y="263"/>
                  </a:lnTo>
                  <a:lnTo>
                    <a:pt x="133" y="259"/>
                  </a:lnTo>
                  <a:lnTo>
                    <a:pt x="145" y="254"/>
                  </a:lnTo>
                  <a:lnTo>
                    <a:pt x="161" y="248"/>
                  </a:lnTo>
                  <a:lnTo>
                    <a:pt x="173" y="242"/>
                  </a:lnTo>
                  <a:lnTo>
                    <a:pt x="189" y="236"/>
                  </a:lnTo>
                  <a:lnTo>
                    <a:pt x="202" y="229"/>
                  </a:lnTo>
                  <a:lnTo>
                    <a:pt x="216" y="223"/>
                  </a:lnTo>
                  <a:lnTo>
                    <a:pt x="232" y="217"/>
                  </a:lnTo>
                  <a:lnTo>
                    <a:pt x="247" y="211"/>
                  </a:lnTo>
                  <a:lnTo>
                    <a:pt x="263" y="203"/>
                  </a:lnTo>
                  <a:lnTo>
                    <a:pt x="280" y="198"/>
                  </a:lnTo>
                  <a:lnTo>
                    <a:pt x="295" y="191"/>
                  </a:lnTo>
                  <a:lnTo>
                    <a:pt x="311" y="183"/>
                  </a:lnTo>
                  <a:lnTo>
                    <a:pt x="326" y="177"/>
                  </a:lnTo>
                  <a:lnTo>
                    <a:pt x="344" y="170"/>
                  </a:lnTo>
                  <a:lnTo>
                    <a:pt x="359" y="163"/>
                  </a:lnTo>
                  <a:lnTo>
                    <a:pt x="376" y="157"/>
                  </a:lnTo>
                  <a:lnTo>
                    <a:pt x="392" y="149"/>
                  </a:lnTo>
                  <a:lnTo>
                    <a:pt x="409" y="143"/>
                  </a:lnTo>
                  <a:lnTo>
                    <a:pt x="424" y="135"/>
                  </a:lnTo>
                  <a:lnTo>
                    <a:pt x="440" y="129"/>
                  </a:lnTo>
                  <a:lnTo>
                    <a:pt x="455" y="121"/>
                  </a:lnTo>
                  <a:lnTo>
                    <a:pt x="472" y="113"/>
                  </a:lnTo>
                  <a:lnTo>
                    <a:pt x="486" y="107"/>
                  </a:lnTo>
                  <a:lnTo>
                    <a:pt x="502" y="101"/>
                  </a:lnTo>
                  <a:lnTo>
                    <a:pt x="517" y="93"/>
                  </a:lnTo>
                  <a:lnTo>
                    <a:pt x="533" y="88"/>
                  </a:lnTo>
                  <a:lnTo>
                    <a:pt x="547" y="81"/>
                  </a:lnTo>
                  <a:lnTo>
                    <a:pt x="560" y="74"/>
                  </a:lnTo>
                  <a:lnTo>
                    <a:pt x="574" y="68"/>
                  </a:lnTo>
                  <a:lnTo>
                    <a:pt x="588" y="64"/>
                  </a:lnTo>
                  <a:lnTo>
                    <a:pt x="602" y="56"/>
                  </a:lnTo>
                  <a:lnTo>
                    <a:pt x="615" y="51"/>
                  </a:lnTo>
                  <a:lnTo>
                    <a:pt x="627" y="46"/>
                  </a:lnTo>
                  <a:lnTo>
                    <a:pt x="639" y="42"/>
                  </a:lnTo>
                  <a:lnTo>
                    <a:pt x="650" y="37"/>
                  </a:lnTo>
                  <a:lnTo>
                    <a:pt x="661" y="31"/>
                  </a:lnTo>
                  <a:lnTo>
                    <a:pt x="672" y="26"/>
                  </a:lnTo>
                  <a:lnTo>
                    <a:pt x="681" y="23"/>
                  </a:lnTo>
                  <a:lnTo>
                    <a:pt x="691" y="19"/>
                  </a:lnTo>
                  <a:lnTo>
                    <a:pt x="700" y="15"/>
                  </a:lnTo>
                  <a:lnTo>
                    <a:pt x="708" y="12"/>
                  </a:lnTo>
                  <a:lnTo>
                    <a:pt x="715" y="9"/>
                  </a:lnTo>
                  <a:lnTo>
                    <a:pt x="722" y="6"/>
                  </a:lnTo>
                  <a:lnTo>
                    <a:pt x="728" y="5"/>
                  </a:lnTo>
                  <a:lnTo>
                    <a:pt x="734" y="3"/>
                  </a:lnTo>
                  <a:lnTo>
                    <a:pt x="739" y="2"/>
                  </a:lnTo>
                  <a:lnTo>
                    <a:pt x="743" y="0"/>
                  </a:lnTo>
                  <a:lnTo>
                    <a:pt x="746" y="0"/>
                  </a:lnTo>
                  <a:lnTo>
                    <a:pt x="748" y="0"/>
                  </a:lnTo>
                  <a:lnTo>
                    <a:pt x="750" y="0"/>
                  </a:lnTo>
                  <a:lnTo>
                    <a:pt x="751" y="0"/>
                  </a:lnTo>
                  <a:lnTo>
                    <a:pt x="756" y="2"/>
                  </a:lnTo>
                  <a:lnTo>
                    <a:pt x="759" y="5"/>
                  </a:lnTo>
                  <a:lnTo>
                    <a:pt x="763" y="9"/>
                  </a:lnTo>
                  <a:lnTo>
                    <a:pt x="770" y="12"/>
                  </a:lnTo>
                  <a:lnTo>
                    <a:pt x="777" y="19"/>
                  </a:lnTo>
                  <a:lnTo>
                    <a:pt x="784" y="23"/>
                  </a:lnTo>
                  <a:lnTo>
                    <a:pt x="791" y="29"/>
                  </a:lnTo>
                  <a:lnTo>
                    <a:pt x="799" y="37"/>
                  </a:lnTo>
                  <a:lnTo>
                    <a:pt x="807" y="43"/>
                  </a:lnTo>
                  <a:lnTo>
                    <a:pt x="811" y="46"/>
                  </a:lnTo>
                  <a:lnTo>
                    <a:pt x="816" y="51"/>
                  </a:lnTo>
                  <a:lnTo>
                    <a:pt x="821" y="54"/>
                  </a:lnTo>
                  <a:lnTo>
                    <a:pt x="825" y="59"/>
                  </a:lnTo>
                  <a:lnTo>
                    <a:pt x="830" y="64"/>
                  </a:lnTo>
                  <a:lnTo>
                    <a:pt x="833" y="67"/>
                  </a:lnTo>
                  <a:lnTo>
                    <a:pt x="838" y="71"/>
                  </a:lnTo>
                  <a:lnTo>
                    <a:pt x="842" y="76"/>
                  </a:lnTo>
                  <a:lnTo>
                    <a:pt x="847" y="81"/>
                  </a:lnTo>
                  <a:lnTo>
                    <a:pt x="852" y="85"/>
                  </a:lnTo>
                  <a:lnTo>
                    <a:pt x="856" y="90"/>
                  </a:lnTo>
                  <a:lnTo>
                    <a:pt x="861" y="93"/>
                  </a:lnTo>
                  <a:lnTo>
                    <a:pt x="866" y="98"/>
                  </a:lnTo>
                  <a:lnTo>
                    <a:pt x="869" y="102"/>
                  </a:lnTo>
                  <a:lnTo>
                    <a:pt x="873" y="107"/>
                  </a:lnTo>
                  <a:lnTo>
                    <a:pt x="878" y="110"/>
                  </a:lnTo>
                  <a:lnTo>
                    <a:pt x="881" y="115"/>
                  </a:lnTo>
                  <a:lnTo>
                    <a:pt x="886" y="119"/>
                  </a:lnTo>
                  <a:lnTo>
                    <a:pt x="889" y="124"/>
                  </a:lnTo>
                  <a:lnTo>
                    <a:pt x="894" y="129"/>
                  </a:lnTo>
                  <a:lnTo>
                    <a:pt x="897" y="132"/>
                  </a:lnTo>
                  <a:lnTo>
                    <a:pt x="900" y="136"/>
                  </a:lnTo>
                  <a:lnTo>
                    <a:pt x="903" y="139"/>
                  </a:lnTo>
                  <a:lnTo>
                    <a:pt x="906" y="144"/>
                  </a:lnTo>
                  <a:lnTo>
                    <a:pt x="912" y="152"/>
                  </a:lnTo>
                  <a:lnTo>
                    <a:pt x="918" y="160"/>
                  </a:lnTo>
                  <a:lnTo>
                    <a:pt x="923" y="166"/>
                  </a:lnTo>
                  <a:lnTo>
                    <a:pt x="926" y="174"/>
                  </a:lnTo>
                  <a:lnTo>
                    <a:pt x="928" y="180"/>
                  </a:lnTo>
                  <a:lnTo>
                    <a:pt x="929" y="184"/>
                  </a:lnTo>
                  <a:lnTo>
                    <a:pt x="929" y="189"/>
                  </a:lnTo>
                  <a:lnTo>
                    <a:pt x="928" y="194"/>
                  </a:lnTo>
                  <a:lnTo>
                    <a:pt x="926" y="198"/>
                  </a:lnTo>
                  <a:lnTo>
                    <a:pt x="923" y="201"/>
                  </a:lnTo>
                  <a:lnTo>
                    <a:pt x="920" y="201"/>
                  </a:lnTo>
                  <a:lnTo>
                    <a:pt x="917" y="203"/>
                  </a:lnTo>
                  <a:lnTo>
                    <a:pt x="912" y="205"/>
                  </a:lnTo>
                  <a:lnTo>
                    <a:pt x="908" y="208"/>
                  </a:lnTo>
                  <a:lnTo>
                    <a:pt x="901" y="211"/>
                  </a:lnTo>
                  <a:lnTo>
                    <a:pt x="895" y="214"/>
                  </a:lnTo>
                  <a:lnTo>
                    <a:pt x="887" y="219"/>
                  </a:lnTo>
                  <a:lnTo>
                    <a:pt x="881" y="222"/>
                  </a:lnTo>
                  <a:lnTo>
                    <a:pt x="872" y="226"/>
                  </a:lnTo>
                  <a:lnTo>
                    <a:pt x="864" y="231"/>
                  </a:lnTo>
                  <a:lnTo>
                    <a:pt x="855" y="237"/>
                  </a:lnTo>
                  <a:lnTo>
                    <a:pt x="846" y="242"/>
                  </a:lnTo>
                  <a:lnTo>
                    <a:pt x="835" y="248"/>
                  </a:lnTo>
                  <a:lnTo>
                    <a:pt x="825" y="254"/>
                  </a:lnTo>
                  <a:lnTo>
                    <a:pt x="815" y="260"/>
                  </a:lnTo>
                  <a:lnTo>
                    <a:pt x="802" y="267"/>
                  </a:lnTo>
                  <a:lnTo>
                    <a:pt x="790" y="273"/>
                  </a:lnTo>
                  <a:lnTo>
                    <a:pt x="779" y="279"/>
                  </a:lnTo>
                  <a:lnTo>
                    <a:pt x="765" y="287"/>
                  </a:lnTo>
                  <a:lnTo>
                    <a:pt x="753" y="293"/>
                  </a:lnTo>
                  <a:lnTo>
                    <a:pt x="739" y="301"/>
                  </a:lnTo>
                  <a:lnTo>
                    <a:pt x="726" y="308"/>
                  </a:lnTo>
                  <a:lnTo>
                    <a:pt x="712" y="316"/>
                  </a:lnTo>
                  <a:lnTo>
                    <a:pt x="698" y="324"/>
                  </a:lnTo>
                  <a:lnTo>
                    <a:pt x="684" y="332"/>
                  </a:lnTo>
                  <a:lnTo>
                    <a:pt x="670" y="339"/>
                  </a:lnTo>
                  <a:lnTo>
                    <a:pt x="657" y="347"/>
                  </a:lnTo>
                  <a:lnTo>
                    <a:pt x="641" y="356"/>
                  </a:lnTo>
                  <a:lnTo>
                    <a:pt x="627" y="363"/>
                  </a:lnTo>
                  <a:lnTo>
                    <a:pt x="613" y="372"/>
                  </a:lnTo>
                  <a:lnTo>
                    <a:pt x="598" y="380"/>
                  </a:lnTo>
                  <a:lnTo>
                    <a:pt x="584" y="389"/>
                  </a:lnTo>
                  <a:lnTo>
                    <a:pt x="568" y="397"/>
                  </a:lnTo>
                  <a:lnTo>
                    <a:pt x="554" y="405"/>
                  </a:lnTo>
                  <a:lnTo>
                    <a:pt x="539" y="412"/>
                  </a:lnTo>
                  <a:lnTo>
                    <a:pt x="525" y="420"/>
                  </a:lnTo>
                  <a:lnTo>
                    <a:pt x="509" y="428"/>
                  </a:lnTo>
                  <a:lnTo>
                    <a:pt x="495" y="436"/>
                  </a:lnTo>
                  <a:lnTo>
                    <a:pt x="481" y="443"/>
                  </a:lnTo>
                  <a:lnTo>
                    <a:pt x="467" y="451"/>
                  </a:lnTo>
                  <a:lnTo>
                    <a:pt x="454" y="457"/>
                  </a:lnTo>
                  <a:lnTo>
                    <a:pt x="441" y="465"/>
                  </a:lnTo>
                  <a:lnTo>
                    <a:pt x="427" y="471"/>
                  </a:lnTo>
                  <a:lnTo>
                    <a:pt x="415" y="479"/>
                  </a:lnTo>
                  <a:lnTo>
                    <a:pt x="402" y="485"/>
                  </a:lnTo>
                  <a:lnTo>
                    <a:pt x="390" y="491"/>
                  </a:lnTo>
                  <a:lnTo>
                    <a:pt x="379" y="498"/>
                  </a:lnTo>
                  <a:lnTo>
                    <a:pt x="368" y="505"/>
                  </a:lnTo>
                  <a:lnTo>
                    <a:pt x="356" y="510"/>
                  </a:lnTo>
                  <a:lnTo>
                    <a:pt x="345" y="515"/>
                  </a:lnTo>
                  <a:lnTo>
                    <a:pt x="336" y="521"/>
                  </a:lnTo>
                  <a:lnTo>
                    <a:pt x="326" y="525"/>
                  </a:lnTo>
                  <a:lnTo>
                    <a:pt x="317" y="530"/>
                  </a:lnTo>
                  <a:lnTo>
                    <a:pt x="308" y="533"/>
                  </a:lnTo>
                  <a:lnTo>
                    <a:pt x="300" y="538"/>
                  </a:lnTo>
                  <a:lnTo>
                    <a:pt x="294" y="542"/>
                  </a:lnTo>
                  <a:lnTo>
                    <a:pt x="286" y="544"/>
                  </a:lnTo>
                  <a:lnTo>
                    <a:pt x="280" y="547"/>
                  </a:lnTo>
                  <a:lnTo>
                    <a:pt x="275" y="549"/>
                  </a:lnTo>
                  <a:lnTo>
                    <a:pt x="271" y="552"/>
                  </a:lnTo>
                  <a:lnTo>
                    <a:pt x="264" y="553"/>
                  </a:lnTo>
                  <a:lnTo>
                    <a:pt x="260" y="555"/>
                  </a:lnTo>
                  <a:lnTo>
                    <a:pt x="257" y="553"/>
                  </a:lnTo>
                  <a:lnTo>
                    <a:pt x="252" y="552"/>
                  </a:lnTo>
                  <a:lnTo>
                    <a:pt x="247" y="549"/>
                  </a:lnTo>
                  <a:lnTo>
                    <a:pt x="243" y="547"/>
                  </a:lnTo>
                  <a:lnTo>
                    <a:pt x="237" y="544"/>
                  </a:lnTo>
                  <a:lnTo>
                    <a:pt x="230" y="539"/>
                  </a:lnTo>
                  <a:lnTo>
                    <a:pt x="224" y="535"/>
                  </a:lnTo>
                  <a:lnTo>
                    <a:pt x="216" y="532"/>
                  </a:lnTo>
                  <a:lnTo>
                    <a:pt x="213" y="528"/>
                  </a:lnTo>
                  <a:lnTo>
                    <a:pt x="209" y="525"/>
                  </a:lnTo>
                  <a:lnTo>
                    <a:pt x="204" y="522"/>
                  </a:lnTo>
                  <a:lnTo>
                    <a:pt x="201" y="521"/>
                  </a:lnTo>
                  <a:lnTo>
                    <a:pt x="196" y="518"/>
                  </a:lnTo>
                  <a:lnTo>
                    <a:pt x="193" y="515"/>
                  </a:lnTo>
                  <a:lnTo>
                    <a:pt x="189" y="511"/>
                  </a:lnTo>
                  <a:lnTo>
                    <a:pt x="184" y="510"/>
                  </a:lnTo>
                  <a:lnTo>
                    <a:pt x="179" y="505"/>
                  </a:lnTo>
                  <a:lnTo>
                    <a:pt x="176" y="502"/>
                  </a:lnTo>
                  <a:lnTo>
                    <a:pt x="172" y="499"/>
                  </a:lnTo>
                  <a:lnTo>
                    <a:pt x="167" y="496"/>
                  </a:lnTo>
                  <a:lnTo>
                    <a:pt x="162" y="493"/>
                  </a:lnTo>
                  <a:lnTo>
                    <a:pt x="158" y="490"/>
                  </a:lnTo>
                  <a:lnTo>
                    <a:pt x="153" y="487"/>
                  </a:lnTo>
                  <a:lnTo>
                    <a:pt x="148" y="484"/>
                  </a:lnTo>
                  <a:lnTo>
                    <a:pt x="144" y="479"/>
                  </a:lnTo>
                  <a:lnTo>
                    <a:pt x="139" y="476"/>
                  </a:lnTo>
                  <a:lnTo>
                    <a:pt x="134" y="473"/>
                  </a:lnTo>
                  <a:lnTo>
                    <a:pt x="130" y="470"/>
                  </a:lnTo>
                  <a:lnTo>
                    <a:pt x="125" y="465"/>
                  </a:lnTo>
                  <a:lnTo>
                    <a:pt x="120" y="462"/>
                  </a:lnTo>
                  <a:lnTo>
                    <a:pt x="116" y="459"/>
                  </a:lnTo>
                  <a:lnTo>
                    <a:pt x="111" y="456"/>
                  </a:lnTo>
                  <a:lnTo>
                    <a:pt x="108" y="451"/>
                  </a:lnTo>
                  <a:lnTo>
                    <a:pt x="103" y="448"/>
                  </a:lnTo>
                  <a:lnTo>
                    <a:pt x="99" y="445"/>
                  </a:lnTo>
                  <a:lnTo>
                    <a:pt x="94" y="442"/>
                  </a:lnTo>
                  <a:lnTo>
                    <a:pt x="86" y="436"/>
                  </a:lnTo>
                  <a:lnTo>
                    <a:pt x="79" y="429"/>
                  </a:lnTo>
                  <a:lnTo>
                    <a:pt x="71" y="422"/>
                  </a:lnTo>
                  <a:lnTo>
                    <a:pt x="65" y="415"/>
                  </a:lnTo>
                  <a:lnTo>
                    <a:pt x="57" y="409"/>
                  </a:lnTo>
                  <a:lnTo>
                    <a:pt x="52" y="405"/>
                  </a:lnTo>
                  <a:lnTo>
                    <a:pt x="46" y="400"/>
                  </a:lnTo>
                  <a:lnTo>
                    <a:pt x="41" y="394"/>
                  </a:lnTo>
                  <a:lnTo>
                    <a:pt x="37" y="389"/>
                  </a:lnTo>
                  <a:lnTo>
                    <a:pt x="35" y="386"/>
                  </a:lnTo>
                  <a:lnTo>
                    <a:pt x="29" y="378"/>
                  </a:lnTo>
                  <a:lnTo>
                    <a:pt x="24" y="370"/>
                  </a:lnTo>
                  <a:lnTo>
                    <a:pt x="20" y="364"/>
                  </a:lnTo>
                  <a:lnTo>
                    <a:pt x="17" y="358"/>
                  </a:lnTo>
                  <a:lnTo>
                    <a:pt x="12" y="350"/>
                  </a:lnTo>
                  <a:lnTo>
                    <a:pt x="9" y="344"/>
                  </a:lnTo>
                  <a:lnTo>
                    <a:pt x="7" y="338"/>
                  </a:lnTo>
                  <a:lnTo>
                    <a:pt x="6" y="333"/>
                  </a:lnTo>
                  <a:lnTo>
                    <a:pt x="3" y="327"/>
                  </a:lnTo>
                  <a:lnTo>
                    <a:pt x="1" y="322"/>
                  </a:lnTo>
                  <a:lnTo>
                    <a:pt x="1" y="318"/>
                  </a:lnTo>
                  <a:lnTo>
                    <a:pt x="0" y="315"/>
                  </a:lnTo>
                  <a:lnTo>
                    <a:pt x="0" y="310"/>
                  </a:lnTo>
                  <a:lnTo>
                    <a:pt x="0" y="310"/>
                  </a:lnTo>
                  <a:lnTo>
                    <a:pt x="0" y="310"/>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7039694" y="2954846"/>
              <a:ext cx="421592" cy="386922"/>
            </a:xfrm>
            <a:custGeom>
              <a:avLst/>
              <a:gdLst>
                <a:gd name="T0" fmla="*/ 106 w 304"/>
                <a:gd name="T1" fmla="*/ 16 h 279"/>
                <a:gd name="T2" fmla="*/ 101 w 304"/>
                <a:gd name="T3" fmla="*/ 31 h 279"/>
                <a:gd name="T4" fmla="*/ 97 w 304"/>
                <a:gd name="T5" fmla="*/ 48 h 279"/>
                <a:gd name="T6" fmla="*/ 90 w 304"/>
                <a:gd name="T7" fmla="*/ 65 h 279"/>
                <a:gd name="T8" fmla="*/ 84 w 304"/>
                <a:gd name="T9" fmla="*/ 82 h 279"/>
                <a:gd name="T10" fmla="*/ 78 w 304"/>
                <a:gd name="T11" fmla="*/ 99 h 279"/>
                <a:gd name="T12" fmla="*/ 70 w 304"/>
                <a:gd name="T13" fmla="*/ 118 h 279"/>
                <a:gd name="T14" fmla="*/ 62 w 304"/>
                <a:gd name="T15" fmla="*/ 135 h 279"/>
                <a:gd name="T16" fmla="*/ 55 w 304"/>
                <a:gd name="T17" fmla="*/ 154 h 279"/>
                <a:gd name="T18" fmla="*/ 45 w 304"/>
                <a:gd name="T19" fmla="*/ 169 h 279"/>
                <a:gd name="T20" fmla="*/ 39 w 304"/>
                <a:gd name="T21" fmla="*/ 188 h 279"/>
                <a:gd name="T22" fmla="*/ 30 w 304"/>
                <a:gd name="T23" fmla="*/ 203 h 279"/>
                <a:gd name="T24" fmla="*/ 24 w 304"/>
                <a:gd name="T25" fmla="*/ 217 h 279"/>
                <a:gd name="T26" fmla="*/ 17 w 304"/>
                <a:gd name="T27" fmla="*/ 230 h 279"/>
                <a:gd name="T28" fmla="*/ 11 w 304"/>
                <a:gd name="T29" fmla="*/ 242 h 279"/>
                <a:gd name="T30" fmla="*/ 2 w 304"/>
                <a:gd name="T31" fmla="*/ 262 h 279"/>
                <a:gd name="T32" fmla="*/ 0 w 304"/>
                <a:gd name="T33" fmla="*/ 274 h 279"/>
                <a:gd name="T34" fmla="*/ 10 w 304"/>
                <a:gd name="T35" fmla="*/ 276 h 279"/>
                <a:gd name="T36" fmla="*/ 27 w 304"/>
                <a:gd name="T37" fmla="*/ 267 h 279"/>
                <a:gd name="T38" fmla="*/ 39 w 304"/>
                <a:gd name="T39" fmla="*/ 259 h 279"/>
                <a:gd name="T40" fmla="*/ 53 w 304"/>
                <a:gd name="T41" fmla="*/ 253 h 279"/>
                <a:gd name="T42" fmla="*/ 69 w 304"/>
                <a:gd name="T43" fmla="*/ 243 h 279"/>
                <a:gd name="T44" fmla="*/ 86 w 304"/>
                <a:gd name="T45" fmla="*/ 234 h 279"/>
                <a:gd name="T46" fmla="*/ 103 w 304"/>
                <a:gd name="T47" fmla="*/ 225 h 279"/>
                <a:gd name="T48" fmla="*/ 121 w 304"/>
                <a:gd name="T49" fmla="*/ 216 h 279"/>
                <a:gd name="T50" fmla="*/ 140 w 304"/>
                <a:gd name="T51" fmla="*/ 206 h 279"/>
                <a:gd name="T52" fmla="*/ 160 w 304"/>
                <a:gd name="T53" fmla="*/ 195 h 279"/>
                <a:gd name="T54" fmla="*/ 177 w 304"/>
                <a:gd name="T55" fmla="*/ 185 h 279"/>
                <a:gd name="T56" fmla="*/ 196 w 304"/>
                <a:gd name="T57" fmla="*/ 175 h 279"/>
                <a:gd name="T58" fmla="*/ 213 w 304"/>
                <a:gd name="T59" fmla="*/ 164 h 279"/>
                <a:gd name="T60" fmla="*/ 228 w 304"/>
                <a:gd name="T61" fmla="*/ 157 h 279"/>
                <a:gd name="T62" fmla="*/ 244 w 304"/>
                <a:gd name="T63" fmla="*/ 147 h 279"/>
                <a:gd name="T64" fmla="*/ 256 w 304"/>
                <a:gd name="T65" fmla="*/ 140 h 279"/>
                <a:gd name="T66" fmla="*/ 270 w 304"/>
                <a:gd name="T67" fmla="*/ 132 h 279"/>
                <a:gd name="T68" fmla="*/ 284 w 304"/>
                <a:gd name="T69" fmla="*/ 123 h 279"/>
                <a:gd name="T70" fmla="*/ 287 w 304"/>
                <a:gd name="T71" fmla="*/ 118 h 279"/>
                <a:gd name="T72" fmla="*/ 293 w 304"/>
                <a:gd name="T73" fmla="*/ 102 h 279"/>
                <a:gd name="T74" fmla="*/ 296 w 304"/>
                <a:gd name="T75" fmla="*/ 90 h 279"/>
                <a:gd name="T76" fmla="*/ 300 w 304"/>
                <a:gd name="T77" fmla="*/ 78 h 279"/>
                <a:gd name="T78" fmla="*/ 303 w 304"/>
                <a:gd name="T79" fmla="*/ 64 h 279"/>
                <a:gd name="T80" fmla="*/ 304 w 304"/>
                <a:gd name="T81" fmla="*/ 50 h 279"/>
                <a:gd name="T82" fmla="*/ 304 w 304"/>
                <a:gd name="T83" fmla="*/ 36 h 279"/>
                <a:gd name="T84" fmla="*/ 301 w 304"/>
                <a:gd name="T85" fmla="*/ 22 h 279"/>
                <a:gd name="T86" fmla="*/ 292 w 304"/>
                <a:gd name="T87" fmla="*/ 9 h 279"/>
                <a:gd name="T88" fmla="*/ 276 w 304"/>
                <a:gd name="T89" fmla="*/ 2 h 279"/>
                <a:gd name="T90" fmla="*/ 264 w 304"/>
                <a:gd name="T91" fmla="*/ 0 h 279"/>
                <a:gd name="T92" fmla="*/ 251 w 304"/>
                <a:gd name="T93" fmla="*/ 2 h 279"/>
                <a:gd name="T94" fmla="*/ 239 w 304"/>
                <a:gd name="T95" fmla="*/ 3 h 279"/>
                <a:gd name="T96" fmla="*/ 220 w 304"/>
                <a:gd name="T97" fmla="*/ 13 h 279"/>
                <a:gd name="T98" fmla="*/ 202 w 304"/>
                <a:gd name="T99" fmla="*/ 23 h 279"/>
                <a:gd name="T100" fmla="*/ 189 w 304"/>
                <a:gd name="T101" fmla="*/ 3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4" h="279">
                  <a:moveTo>
                    <a:pt x="107" y="6"/>
                  </a:moveTo>
                  <a:lnTo>
                    <a:pt x="106" y="11"/>
                  </a:lnTo>
                  <a:lnTo>
                    <a:pt x="106" y="16"/>
                  </a:lnTo>
                  <a:lnTo>
                    <a:pt x="104" y="20"/>
                  </a:lnTo>
                  <a:lnTo>
                    <a:pt x="103" y="25"/>
                  </a:lnTo>
                  <a:lnTo>
                    <a:pt x="101" y="31"/>
                  </a:lnTo>
                  <a:lnTo>
                    <a:pt x="100" y="37"/>
                  </a:lnTo>
                  <a:lnTo>
                    <a:pt x="98" y="42"/>
                  </a:lnTo>
                  <a:lnTo>
                    <a:pt x="97" y="48"/>
                  </a:lnTo>
                  <a:lnTo>
                    <a:pt x="95" y="53"/>
                  </a:lnTo>
                  <a:lnTo>
                    <a:pt x="92" y="59"/>
                  </a:lnTo>
                  <a:lnTo>
                    <a:pt x="90" y="65"/>
                  </a:lnTo>
                  <a:lnTo>
                    <a:pt x="89" y="71"/>
                  </a:lnTo>
                  <a:lnTo>
                    <a:pt x="87" y="76"/>
                  </a:lnTo>
                  <a:lnTo>
                    <a:pt x="84" y="82"/>
                  </a:lnTo>
                  <a:lnTo>
                    <a:pt x="83" y="88"/>
                  </a:lnTo>
                  <a:lnTo>
                    <a:pt x="81" y="95"/>
                  </a:lnTo>
                  <a:lnTo>
                    <a:pt x="78" y="99"/>
                  </a:lnTo>
                  <a:lnTo>
                    <a:pt x="75" y="106"/>
                  </a:lnTo>
                  <a:lnTo>
                    <a:pt x="73" y="112"/>
                  </a:lnTo>
                  <a:lnTo>
                    <a:pt x="70" y="118"/>
                  </a:lnTo>
                  <a:lnTo>
                    <a:pt x="67" y="124"/>
                  </a:lnTo>
                  <a:lnTo>
                    <a:pt x="66" y="130"/>
                  </a:lnTo>
                  <a:lnTo>
                    <a:pt x="62" y="135"/>
                  </a:lnTo>
                  <a:lnTo>
                    <a:pt x="59" y="143"/>
                  </a:lnTo>
                  <a:lnTo>
                    <a:pt x="56" y="147"/>
                  </a:lnTo>
                  <a:lnTo>
                    <a:pt x="55" y="154"/>
                  </a:lnTo>
                  <a:lnTo>
                    <a:pt x="52" y="158"/>
                  </a:lnTo>
                  <a:lnTo>
                    <a:pt x="48" y="164"/>
                  </a:lnTo>
                  <a:lnTo>
                    <a:pt x="45" y="169"/>
                  </a:lnTo>
                  <a:lnTo>
                    <a:pt x="44" y="175"/>
                  </a:lnTo>
                  <a:lnTo>
                    <a:pt x="41" y="181"/>
                  </a:lnTo>
                  <a:lnTo>
                    <a:pt x="39" y="188"/>
                  </a:lnTo>
                  <a:lnTo>
                    <a:pt x="36" y="192"/>
                  </a:lnTo>
                  <a:lnTo>
                    <a:pt x="33" y="197"/>
                  </a:lnTo>
                  <a:lnTo>
                    <a:pt x="30" y="203"/>
                  </a:lnTo>
                  <a:lnTo>
                    <a:pt x="28" y="208"/>
                  </a:lnTo>
                  <a:lnTo>
                    <a:pt x="25" y="212"/>
                  </a:lnTo>
                  <a:lnTo>
                    <a:pt x="24" y="217"/>
                  </a:lnTo>
                  <a:lnTo>
                    <a:pt x="21" y="222"/>
                  </a:lnTo>
                  <a:lnTo>
                    <a:pt x="21" y="226"/>
                  </a:lnTo>
                  <a:lnTo>
                    <a:pt x="17" y="230"/>
                  </a:lnTo>
                  <a:lnTo>
                    <a:pt x="16" y="234"/>
                  </a:lnTo>
                  <a:lnTo>
                    <a:pt x="13" y="239"/>
                  </a:lnTo>
                  <a:lnTo>
                    <a:pt x="11" y="242"/>
                  </a:lnTo>
                  <a:lnTo>
                    <a:pt x="8" y="250"/>
                  </a:lnTo>
                  <a:lnTo>
                    <a:pt x="5" y="257"/>
                  </a:lnTo>
                  <a:lnTo>
                    <a:pt x="2" y="262"/>
                  </a:lnTo>
                  <a:lnTo>
                    <a:pt x="2" y="267"/>
                  </a:lnTo>
                  <a:lnTo>
                    <a:pt x="0" y="271"/>
                  </a:lnTo>
                  <a:lnTo>
                    <a:pt x="0" y="274"/>
                  </a:lnTo>
                  <a:lnTo>
                    <a:pt x="2" y="279"/>
                  </a:lnTo>
                  <a:lnTo>
                    <a:pt x="7" y="279"/>
                  </a:lnTo>
                  <a:lnTo>
                    <a:pt x="10" y="276"/>
                  </a:lnTo>
                  <a:lnTo>
                    <a:pt x="14" y="273"/>
                  </a:lnTo>
                  <a:lnTo>
                    <a:pt x="21" y="270"/>
                  </a:lnTo>
                  <a:lnTo>
                    <a:pt x="27" y="267"/>
                  </a:lnTo>
                  <a:lnTo>
                    <a:pt x="31" y="264"/>
                  </a:lnTo>
                  <a:lnTo>
                    <a:pt x="35" y="262"/>
                  </a:lnTo>
                  <a:lnTo>
                    <a:pt x="39" y="259"/>
                  </a:lnTo>
                  <a:lnTo>
                    <a:pt x="44" y="257"/>
                  </a:lnTo>
                  <a:lnTo>
                    <a:pt x="48" y="254"/>
                  </a:lnTo>
                  <a:lnTo>
                    <a:pt x="53" y="253"/>
                  </a:lnTo>
                  <a:lnTo>
                    <a:pt x="58" y="250"/>
                  </a:lnTo>
                  <a:lnTo>
                    <a:pt x="64" y="247"/>
                  </a:lnTo>
                  <a:lnTo>
                    <a:pt x="69" y="243"/>
                  </a:lnTo>
                  <a:lnTo>
                    <a:pt x="73" y="240"/>
                  </a:lnTo>
                  <a:lnTo>
                    <a:pt x="79" y="237"/>
                  </a:lnTo>
                  <a:lnTo>
                    <a:pt x="86" y="234"/>
                  </a:lnTo>
                  <a:lnTo>
                    <a:pt x="90" y="231"/>
                  </a:lnTo>
                  <a:lnTo>
                    <a:pt x="97" y="228"/>
                  </a:lnTo>
                  <a:lnTo>
                    <a:pt x="103" y="225"/>
                  </a:lnTo>
                  <a:lnTo>
                    <a:pt x="109" y="223"/>
                  </a:lnTo>
                  <a:lnTo>
                    <a:pt x="115" y="219"/>
                  </a:lnTo>
                  <a:lnTo>
                    <a:pt x="121" y="216"/>
                  </a:lnTo>
                  <a:lnTo>
                    <a:pt x="128" y="212"/>
                  </a:lnTo>
                  <a:lnTo>
                    <a:pt x="134" y="209"/>
                  </a:lnTo>
                  <a:lnTo>
                    <a:pt x="140" y="206"/>
                  </a:lnTo>
                  <a:lnTo>
                    <a:pt x="146" y="203"/>
                  </a:lnTo>
                  <a:lnTo>
                    <a:pt x="152" y="199"/>
                  </a:lnTo>
                  <a:lnTo>
                    <a:pt x="160" y="195"/>
                  </a:lnTo>
                  <a:lnTo>
                    <a:pt x="165" y="191"/>
                  </a:lnTo>
                  <a:lnTo>
                    <a:pt x="171" y="188"/>
                  </a:lnTo>
                  <a:lnTo>
                    <a:pt x="177" y="185"/>
                  </a:lnTo>
                  <a:lnTo>
                    <a:pt x="183" y="181"/>
                  </a:lnTo>
                  <a:lnTo>
                    <a:pt x="189" y="178"/>
                  </a:lnTo>
                  <a:lnTo>
                    <a:pt x="196" y="175"/>
                  </a:lnTo>
                  <a:lnTo>
                    <a:pt x="200" y="171"/>
                  </a:lnTo>
                  <a:lnTo>
                    <a:pt x="207" y="168"/>
                  </a:lnTo>
                  <a:lnTo>
                    <a:pt x="213" y="164"/>
                  </a:lnTo>
                  <a:lnTo>
                    <a:pt x="217" y="161"/>
                  </a:lnTo>
                  <a:lnTo>
                    <a:pt x="222" y="158"/>
                  </a:lnTo>
                  <a:lnTo>
                    <a:pt x="228" y="157"/>
                  </a:lnTo>
                  <a:lnTo>
                    <a:pt x="233" y="154"/>
                  </a:lnTo>
                  <a:lnTo>
                    <a:pt x="239" y="150"/>
                  </a:lnTo>
                  <a:lnTo>
                    <a:pt x="244" y="147"/>
                  </a:lnTo>
                  <a:lnTo>
                    <a:pt x="248" y="146"/>
                  </a:lnTo>
                  <a:lnTo>
                    <a:pt x="251" y="143"/>
                  </a:lnTo>
                  <a:lnTo>
                    <a:pt x="256" y="140"/>
                  </a:lnTo>
                  <a:lnTo>
                    <a:pt x="261" y="138"/>
                  </a:lnTo>
                  <a:lnTo>
                    <a:pt x="265" y="135"/>
                  </a:lnTo>
                  <a:lnTo>
                    <a:pt x="270" y="132"/>
                  </a:lnTo>
                  <a:lnTo>
                    <a:pt x="278" y="129"/>
                  </a:lnTo>
                  <a:lnTo>
                    <a:pt x="281" y="124"/>
                  </a:lnTo>
                  <a:lnTo>
                    <a:pt x="284" y="123"/>
                  </a:lnTo>
                  <a:lnTo>
                    <a:pt x="287" y="121"/>
                  </a:lnTo>
                  <a:lnTo>
                    <a:pt x="289" y="121"/>
                  </a:lnTo>
                  <a:lnTo>
                    <a:pt x="287" y="118"/>
                  </a:lnTo>
                  <a:lnTo>
                    <a:pt x="289" y="115"/>
                  </a:lnTo>
                  <a:lnTo>
                    <a:pt x="290" y="109"/>
                  </a:lnTo>
                  <a:lnTo>
                    <a:pt x="293" y="102"/>
                  </a:lnTo>
                  <a:lnTo>
                    <a:pt x="293" y="98"/>
                  </a:lnTo>
                  <a:lnTo>
                    <a:pt x="295" y="95"/>
                  </a:lnTo>
                  <a:lnTo>
                    <a:pt x="296" y="90"/>
                  </a:lnTo>
                  <a:lnTo>
                    <a:pt x="298" y="87"/>
                  </a:lnTo>
                  <a:lnTo>
                    <a:pt x="298" y="82"/>
                  </a:lnTo>
                  <a:lnTo>
                    <a:pt x="300" y="78"/>
                  </a:lnTo>
                  <a:lnTo>
                    <a:pt x="301" y="73"/>
                  </a:lnTo>
                  <a:lnTo>
                    <a:pt x="303" y="68"/>
                  </a:lnTo>
                  <a:lnTo>
                    <a:pt x="303" y="64"/>
                  </a:lnTo>
                  <a:lnTo>
                    <a:pt x="303" y="59"/>
                  </a:lnTo>
                  <a:lnTo>
                    <a:pt x="304" y="54"/>
                  </a:lnTo>
                  <a:lnTo>
                    <a:pt x="304" y="50"/>
                  </a:lnTo>
                  <a:lnTo>
                    <a:pt x="304" y="44"/>
                  </a:lnTo>
                  <a:lnTo>
                    <a:pt x="304" y="39"/>
                  </a:lnTo>
                  <a:lnTo>
                    <a:pt x="304" y="36"/>
                  </a:lnTo>
                  <a:lnTo>
                    <a:pt x="304" y="31"/>
                  </a:lnTo>
                  <a:lnTo>
                    <a:pt x="303" y="26"/>
                  </a:lnTo>
                  <a:lnTo>
                    <a:pt x="301" y="22"/>
                  </a:lnTo>
                  <a:lnTo>
                    <a:pt x="300" y="19"/>
                  </a:lnTo>
                  <a:lnTo>
                    <a:pt x="298" y="17"/>
                  </a:lnTo>
                  <a:lnTo>
                    <a:pt x="292" y="9"/>
                  </a:lnTo>
                  <a:lnTo>
                    <a:pt x="286" y="6"/>
                  </a:lnTo>
                  <a:lnTo>
                    <a:pt x="281" y="3"/>
                  </a:lnTo>
                  <a:lnTo>
                    <a:pt x="276" y="2"/>
                  </a:lnTo>
                  <a:lnTo>
                    <a:pt x="272" y="0"/>
                  </a:lnTo>
                  <a:lnTo>
                    <a:pt x="269" y="0"/>
                  </a:lnTo>
                  <a:lnTo>
                    <a:pt x="264" y="0"/>
                  </a:lnTo>
                  <a:lnTo>
                    <a:pt x="261" y="0"/>
                  </a:lnTo>
                  <a:lnTo>
                    <a:pt x="256" y="0"/>
                  </a:lnTo>
                  <a:lnTo>
                    <a:pt x="251" y="2"/>
                  </a:lnTo>
                  <a:lnTo>
                    <a:pt x="248" y="2"/>
                  </a:lnTo>
                  <a:lnTo>
                    <a:pt x="244" y="3"/>
                  </a:lnTo>
                  <a:lnTo>
                    <a:pt x="239" y="3"/>
                  </a:lnTo>
                  <a:lnTo>
                    <a:pt x="234" y="5"/>
                  </a:lnTo>
                  <a:lnTo>
                    <a:pt x="228" y="8"/>
                  </a:lnTo>
                  <a:lnTo>
                    <a:pt x="220" y="13"/>
                  </a:lnTo>
                  <a:lnTo>
                    <a:pt x="214" y="17"/>
                  </a:lnTo>
                  <a:lnTo>
                    <a:pt x="208" y="20"/>
                  </a:lnTo>
                  <a:lnTo>
                    <a:pt x="202" y="23"/>
                  </a:lnTo>
                  <a:lnTo>
                    <a:pt x="197" y="28"/>
                  </a:lnTo>
                  <a:lnTo>
                    <a:pt x="191" y="34"/>
                  </a:lnTo>
                  <a:lnTo>
                    <a:pt x="189" y="37"/>
                  </a:lnTo>
                  <a:lnTo>
                    <a:pt x="107" y="6"/>
                  </a:lnTo>
                  <a:lnTo>
                    <a:pt x="10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7070204" y="3191991"/>
              <a:ext cx="135908" cy="158097"/>
            </a:xfrm>
            <a:custGeom>
              <a:avLst/>
              <a:gdLst>
                <a:gd name="T0" fmla="*/ 33 w 98"/>
                <a:gd name="T1" fmla="*/ 0 h 114"/>
                <a:gd name="T2" fmla="*/ 36 w 98"/>
                <a:gd name="T3" fmla="*/ 1 h 114"/>
                <a:gd name="T4" fmla="*/ 40 w 98"/>
                <a:gd name="T5" fmla="*/ 6 h 114"/>
                <a:gd name="T6" fmla="*/ 45 w 98"/>
                <a:gd name="T7" fmla="*/ 7 h 114"/>
                <a:gd name="T8" fmla="*/ 50 w 98"/>
                <a:gd name="T9" fmla="*/ 12 h 114"/>
                <a:gd name="T10" fmla="*/ 56 w 98"/>
                <a:gd name="T11" fmla="*/ 17 h 114"/>
                <a:gd name="T12" fmla="*/ 64 w 98"/>
                <a:gd name="T13" fmla="*/ 23 h 114"/>
                <a:gd name="T14" fmla="*/ 70 w 98"/>
                <a:gd name="T15" fmla="*/ 29 h 114"/>
                <a:gd name="T16" fmla="*/ 76 w 98"/>
                <a:gd name="T17" fmla="*/ 34 h 114"/>
                <a:gd name="T18" fmla="*/ 82 w 98"/>
                <a:gd name="T19" fmla="*/ 38 h 114"/>
                <a:gd name="T20" fmla="*/ 87 w 98"/>
                <a:gd name="T21" fmla="*/ 45 h 114"/>
                <a:gd name="T22" fmla="*/ 90 w 98"/>
                <a:gd name="T23" fmla="*/ 49 h 114"/>
                <a:gd name="T24" fmla="*/ 93 w 98"/>
                <a:gd name="T25" fmla="*/ 52 h 114"/>
                <a:gd name="T26" fmla="*/ 96 w 98"/>
                <a:gd name="T27" fmla="*/ 57 h 114"/>
                <a:gd name="T28" fmla="*/ 98 w 98"/>
                <a:gd name="T29" fmla="*/ 60 h 114"/>
                <a:gd name="T30" fmla="*/ 98 w 98"/>
                <a:gd name="T31" fmla="*/ 66 h 114"/>
                <a:gd name="T32" fmla="*/ 96 w 98"/>
                <a:gd name="T33" fmla="*/ 69 h 114"/>
                <a:gd name="T34" fmla="*/ 92 w 98"/>
                <a:gd name="T35" fmla="*/ 69 h 114"/>
                <a:gd name="T36" fmla="*/ 87 w 98"/>
                <a:gd name="T37" fmla="*/ 71 h 114"/>
                <a:gd name="T38" fmla="*/ 82 w 98"/>
                <a:gd name="T39" fmla="*/ 74 h 114"/>
                <a:gd name="T40" fmla="*/ 76 w 98"/>
                <a:gd name="T41" fmla="*/ 77 h 114"/>
                <a:gd name="T42" fmla="*/ 68 w 98"/>
                <a:gd name="T43" fmla="*/ 82 h 114"/>
                <a:gd name="T44" fmla="*/ 61 w 98"/>
                <a:gd name="T45" fmla="*/ 86 h 114"/>
                <a:gd name="T46" fmla="*/ 53 w 98"/>
                <a:gd name="T47" fmla="*/ 90 h 114"/>
                <a:gd name="T48" fmla="*/ 45 w 98"/>
                <a:gd name="T49" fmla="*/ 94 h 114"/>
                <a:gd name="T50" fmla="*/ 40 w 98"/>
                <a:gd name="T51" fmla="*/ 96 h 114"/>
                <a:gd name="T52" fmla="*/ 36 w 98"/>
                <a:gd name="T53" fmla="*/ 99 h 114"/>
                <a:gd name="T54" fmla="*/ 33 w 98"/>
                <a:gd name="T55" fmla="*/ 100 h 114"/>
                <a:gd name="T56" fmla="*/ 30 w 98"/>
                <a:gd name="T57" fmla="*/ 103 h 114"/>
                <a:gd name="T58" fmla="*/ 22 w 98"/>
                <a:gd name="T59" fmla="*/ 105 h 114"/>
                <a:gd name="T60" fmla="*/ 16 w 98"/>
                <a:gd name="T61" fmla="*/ 110 h 114"/>
                <a:gd name="T62" fmla="*/ 9 w 98"/>
                <a:gd name="T63" fmla="*/ 111 h 114"/>
                <a:gd name="T64" fmla="*/ 5 w 98"/>
                <a:gd name="T65" fmla="*/ 114 h 114"/>
                <a:gd name="T66" fmla="*/ 2 w 98"/>
                <a:gd name="T67" fmla="*/ 114 h 114"/>
                <a:gd name="T68" fmla="*/ 2 w 98"/>
                <a:gd name="T69" fmla="*/ 114 h 114"/>
                <a:gd name="T70" fmla="*/ 0 w 98"/>
                <a:gd name="T71" fmla="*/ 111 h 114"/>
                <a:gd name="T72" fmla="*/ 0 w 98"/>
                <a:gd name="T73" fmla="*/ 107 h 114"/>
                <a:gd name="T74" fmla="*/ 2 w 98"/>
                <a:gd name="T75" fmla="*/ 100 h 114"/>
                <a:gd name="T76" fmla="*/ 5 w 98"/>
                <a:gd name="T77" fmla="*/ 93 h 114"/>
                <a:gd name="T78" fmla="*/ 5 w 98"/>
                <a:gd name="T79" fmla="*/ 88 h 114"/>
                <a:gd name="T80" fmla="*/ 6 w 98"/>
                <a:gd name="T81" fmla="*/ 83 h 114"/>
                <a:gd name="T82" fmla="*/ 8 w 98"/>
                <a:gd name="T83" fmla="*/ 79 h 114"/>
                <a:gd name="T84" fmla="*/ 9 w 98"/>
                <a:gd name="T85" fmla="*/ 74 h 114"/>
                <a:gd name="T86" fmla="*/ 11 w 98"/>
                <a:gd name="T87" fmla="*/ 69 h 114"/>
                <a:gd name="T88" fmla="*/ 13 w 98"/>
                <a:gd name="T89" fmla="*/ 63 h 114"/>
                <a:gd name="T90" fmla="*/ 14 w 98"/>
                <a:gd name="T91" fmla="*/ 59 h 114"/>
                <a:gd name="T92" fmla="*/ 16 w 98"/>
                <a:gd name="T93" fmla="*/ 54 h 114"/>
                <a:gd name="T94" fmla="*/ 16 w 98"/>
                <a:gd name="T95" fmla="*/ 48 h 114"/>
                <a:gd name="T96" fmla="*/ 17 w 98"/>
                <a:gd name="T97" fmla="*/ 43 h 114"/>
                <a:gd name="T98" fmla="*/ 19 w 98"/>
                <a:gd name="T99" fmla="*/ 37 h 114"/>
                <a:gd name="T100" fmla="*/ 20 w 98"/>
                <a:gd name="T101" fmla="*/ 32 h 114"/>
                <a:gd name="T102" fmla="*/ 22 w 98"/>
                <a:gd name="T103" fmla="*/ 29 h 114"/>
                <a:gd name="T104" fmla="*/ 23 w 98"/>
                <a:gd name="T105" fmla="*/ 24 h 114"/>
                <a:gd name="T106" fmla="*/ 25 w 98"/>
                <a:gd name="T107" fmla="*/ 20 h 114"/>
                <a:gd name="T108" fmla="*/ 26 w 98"/>
                <a:gd name="T109" fmla="*/ 15 h 114"/>
                <a:gd name="T110" fmla="*/ 28 w 98"/>
                <a:gd name="T111" fmla="*/ 9 h 114"/>
                <a:gd name="T112" fmla="*/ 31 w 98"/>
                <a:gd name="T113" fmla="*/ 4 h 114"/>
                <a:gd name="T114" fmla="*/ 33 w 98"/>
                <a:gd name="T115" fmla="*/ 0 h 114"/>
                <a:gd name="T116" fmla="*/ 33 w 98"/>
                <a:gd name="T117" fmla="*/ 0 h 114"/>
                <a:gd name="T118" fmla="*/ 33 w 98"/>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14">
                  <a:moveTo>
                    <a:pt x="33" y="0"/>
                  </a:moveTo>
                  <a:lnTo>
                    <a:pt x="36" y="1"/>
                  </a:lnTo>
                  <a:lnTo>
                    <a:pt x="40" y="6"/>
                  </a:lnTo>
                  <a:lnTo>
                    <a:pt x="45" y="7"/>
                  </a:lnTo>
                  <a:lnTo>
                    <a:pt x="50" y="12"/>
                  </a:lnTo>
                  <a:lnTo>
                    <a:pt x="56" y="17"/>
                  </a:lnTo>
                  <a:lnTo>
                    <a:pt x="64" y="23"/>
                  </a:lnTo>
                  <a:lnTo>
                    <a:pt x="70" y="29"/>
                  </a:lnTo>
                  <a:lnTo>
                    <a:pt x="76" y="34"/>
                  </a:lnTo>
                  <a:lnTo>
                    <a:pt x="82" y="38"/>
                  </a:lnTo>
                  <a:lnTo>
                    <a:pt x="87" y="45"/>
                  </a:lnTo>
                  <a:lnTo>
                    <a:pt x="90" y="49"/>
                  </a:lnTo>
                  <a:lnTo>
                    <a:pt x="93" y="52"/>
                  </a:lnTo>
                  <a:lnTo>
                    <a:pt x="96" y="57"/>
                  </a:lnTo>
                  <a:lnTo>
                    <a:pt x="98" y="60"/>
                  </a:lnTo>
                  <a:lnTo>
                    <a:pt x="98" y="66"/>
                  </a:lnTo>
                  <a:lnTo>
                    <a:pt x="96" y="69"/>
                  </a:lnTo>
                  <a:lnTo>
                    <a:pt x="92" y="69"/>
                  </a:lnTo>
                  <a:lnTo>
                    <a:pt x="87" y="71"/>
                  </a:lnTo>
                  <a:lnTo>
                    <a:pt x="82" y="74"/>
                  </a:lnTo>
                  <a:lnTo>
                    <a:pt x="76" y="77"/>
                  </a:lnTo>
                  <a:lnTo>
                    <a:pt x="68" y="82"/>
                  </a:lnTo>
                  <a:lnTo>
                    <a:pt x="61" y="86"/>
                  </a:lnTo>
                  <a:lnTo>
                    <a:pt x="53" y="90"/>
                  </a:lnTo>
                  <a:lnTo>
                    <a:pt x="45" y="94"/>
                  </a:lnTo>
                  <a:lnTo>
                    <a:pt x="40" y="96"/>
                  </a:lnTo>
                  <a:lnTo>
                    <a:pt x="36" y="99"/>
                  </a:lnTo>
                  <a:lnTo>
                    <a:pt x="33" y="100"/>
                  </a:lnTo>
                  <a:lnTo>
                    <a:pt x="30" y="103"/>
                  </a:lnTo>
                  <a:lnTo>
                    <a:pt x="22" y="105"/>
                  </a:lnTo>
                  <a:lnTo>
                    <a:pt x="16" y="110"/>
                  </a:lnTo>
                  <a:lnTo>
                    <a:pt x="9" y="111"/>
                  </a:lnTo>
                  <a:lnTo>
                    <a:pt x="5" y="114"/>
                  </a:lnTo>
                  <a:lnTo>
                    <a:pt x="2" y="114"/>
                  </a:lnTo>
                  <a:lnTo>
                    <a:pt x="2" y="114"/>
                  </a:lnTo>
                  <a:lnTo>
                    <a:pt x="0" y="111"/>
                  </a:lnTo>
                  <a:lnTo>
                    <a:pt x="0" y="107"/>
                  </a:lnTo>
                  <a:lnTo>
                    <a:pt x="2" y="100"/>
                  </a:lnTo>
                  <a:lnTo>
                    <a:pt x="5" y="93"/>
                  </a:lnTo>
                  <a:lnTo>
                    <a:pt x="5" y="88"/>
                  </a:lnTo>
                  <a:lnTo>
                    <a:pt x="6" y="83"/>
                  </a:lnTo>
                  <a:lnTo>
                    <a:pt x="8" y="79"/>
                  </a:lnTo>
                  <a:lnTo>
                    <a:pt x="9" y="74"/>
                  </a:lnTo>
                  <a:lnTo>
                    <a:pt x="11" y="69"/>
                  </a:lnTo>
                  <a:lnTo>
                    <a:pt x="13" y="63"/>
                  </a:lnTo>
                  <a:lnTo>
                    <a:pt x="14" y="59"/>
                  </a:lnTo>
                  <a:lnTo>
                    <a:pt x="16" y="54"/>
                  </a:lnTo>
                  <a:lnTo>
                    <a:pt x="16" y="48"/>
                  </a:lnTo>
                  <a:lnTo>
                    <a:pt x="17" y="43"/>
                  </a:lnTo>
                  <a:lnTo>
                    <a:pt x="19" y="37"/>
                  </a:lnTo>
                  <a:lnTo>
                    <a:pt x="20" y="32"/>
                  </a:lnTo>
                  <a:lnTo>
                    <a:pt x="22" y="29"/>
                  </a:lnTo>
                  <a:lnTo>
                    <a:pt x="23" y="24"/>
                  </a:lnTo>
                  <a:lnTo>
                    <a:pt x="25" y="20"/>
                  </a:lnTo>
                  <a:lnTo>
                    <a:pt x="26" y="15"/>
                  </a:lnTo>
                  <a:lnTo>
                    <a:pt x="28" y="9"/>
                  </a:lnTo>
                  <a:lnTo>
                    <a:pt x="31" y="4"/>
                  </a:lnTo>
                  <a:lnTo>
                    <a:pt x="33" y="0"/>
                  </a:lnTo>
                  <a:lnTo>
                    <a:pt x="33" y="0"/>
                  </a:lnTo>
                  <a:lnTo>
                    <a:pt x="33" y="0"/>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8065937" y="1816272"/>
              <a:ext cx="367506" cy="367506"/>
            </a:xfrm>
            <a:custGeom>
              <a:avLst/>
              <a:gdLst>
                <a:gd name="T0" fmla="*/ 15 w 265"/>
                <a:gd name="T1" fmla="*/ 88 h 265"/>
                <a:gd name="T2" fmla="*/ 38 w 265"/>
                <a:gd name="T3" fmla="*/ 63 h 265"/>
                <a:gd name="T4" fmla="*/ 60 w 265"/>
                <a:gd name="T5" fmla="*/ 45 h 265"/>
                <a:gd name="T6" fmla="*/ 80 w 265"/>
                <a:gd name="T7" fmla="*/ 28 h 265"/>
                <a:gd name="T8" fmla="*/ 102 w 265"/>
                <a:gd name="T9" fmla="*/ 17 h 265"/>
                <a:gd name="T10" fmla="*/ 120 w 265"/>
                <a:gd name="T11" fmla="*/ 7 h 265"/>
                <a:gd name="T12" fmla="*/ 139 w 265"/>
                <a:gd name="T13" fmla="*/ 3 h 265"/>
                <a:gd name="T14" fmla="*/ 156 w 265"/>
                <a:gd name="T15" fmla="*/ 0 h 265"/>
                <a:gd name="T16" fmla="*/ 172 w 265"/>
                <a:gd name="T17" fmla="*/ 0 h 265"/>
                <a:gd name="T18" fmla="*/ 187 w 265"/>
                <a:gd name="T19" fmla="*/ 1 h 265"/>
                <a:gd name="T20" fmla="*/ 201 w 265"/>
                <a:gd name="T21" fmla="*/ 7 h 265"/>
                <a:gd name="T22" fmla="*/ 224 w 265"/>
                <a:gd name="T23" fmla="*/ 21 h 265"/>
                <a:gd name="T24" fmla="*/ 243 w 265"/>
                <a:gd name="T25" fmla="*/ 42 h 265"/>
                <a:gd name="T26" fmla="*/ 251 w 265"/>
                <a:gd name="T27" fmla="*/ 54 h 265"/>
                <a:gd name="T28" fmla="*/ 255 w 265"/>
                <a:gd name="T29" fmla="*/ 65 h 265"/>
                <a:gd name="T30" fmla="*/ 260 w 265"/>
                <a:gd name="T31" fmla="*/ 77 h 265"/>
                <a:gd name="T32" fmla="*/ 265 w 265"/>
                <a:gd name="T33" fmla="*/ 91 h 265"/>
                <a:gd name="T34" fmla="*/ 265 w 265"/>
                <a:gd name="T35" fmla="*/ 104 h 265"/>
                <a:gd name="T36" fmla="*/ 265 w 265"/>
                <a:gd name="T37" fmla="*/ 116 h 265"/>
                <a:gd name="T38" fmla="*/ 261 w 265"/>
                <a:gd name="T39" fmla="*/ 133 h 265"/>
                <a:gd name="T40" fmla="*/ 255 w 265"/>
                <a:gd name="T41" fmla="*/ 155 h 265"/>
                <a:gd name="T42" fmla="*/ 246 w 265"/>
                <a:gd name="T43" fmla="*/ 175 h 265"/>
                <a:gd name="T44" fmla="*/ 235 w 265"/>
                <a:gd name="T45" fmla="*/ 193 h 265"/>
                <a:gd name="T46" fmla="*/ 226 w 265"/>
                <a:gd name="T47" fmla="*/ 210 h 265"/>
                <a:gd name="T48" fmla="*/ 217 w 265"/>
                <a:gd name="T49" fmla="*/ 226 h 265"/>
                <a:gd name="T50" fmla="*/ 204 w 265"/>
                <a:gd name="T51" fmla="*/ 238 h 265"/>
                <a:gd name="T52" fmla="*/ 190 w 265"/>
                <a:gd name="T53" fmla="*/ 254 h 265"/>
                <a:gd name="T54" fmla="*/ 181 w 265"/>
                <a:gd name="T55" fmla="*/ 263 h 265"/>
                <a:gd name="T56" fmla="*/ 176 w 265"/>
                <a:gd name="T57" fmla="*/ 262 h 265"/>
                <a:gd name="T58" fmla="*/ 159 w 265"/>
                <a:gd name="T59" fmla="*/ 255 h 265"/>
                <a:gd name="T60" fmla="*/ 144 w 265"/>
                <a:gd name="T61" fmla="*/ 248 h 265"/>
                <a:gd name="T62" fmla="*/ 128 w 265"/>
                <a:gd name="T63" fmla="*/ 241 h 265"/>
                <a:gd name="T64" fmla="*/ 113 w 265"/>
                <a:gd name="T65" fmla="*/ 232 h 265"/>
                <a:gd name="T66" fmla="*/ 96 w 265"/>
                <a:gd name="T67" fmla="*/ 223 h 265"/>
                <a:gd name="T68" fmla="*/ 79 w 265"/>
                <a:gd name="T69" fmla="*/ 215 h 265"/>
                <a:gd name="T70" fmla="*/ 62 w 265"/>
                <a:gd name="T71" fmla="*/ 206 h 265"/>
                <a:gd name="T72" fmla="*/ 46 w 265"/>
                <a:gd name="T73" fmla="*/ 197 h 265"/>
                <a:gd name="T74" fmla="*/ 31 w 265"/>
                <a:gd name="T75" fmla="*/ 186 h 265"/>
                <a:gd name="T76" fmla="*/ 15 w 265"/>
                <a:gd name="T77" fmla="*/ 167 h 265"/>
                <a:gd name="T78" fmla="*/ 3 w 265"/>
                <a:gd name="T79" fmla="*/ 145 h 265"/>
                <a:gd name="T80" fmla="*/ 0 w 265"/>
                <a:gd name="T81" fmla="*/ 125 h 265"/>
                <a:gd name="T82" fmla="*/ 0 w 265"/>
                <a:gd name="T83" fmla="*/ 111 h 265"/>
                <a:gd name="T84" fmla="*/ 1 w 265"/>
                <a:gd name="T85" fmla="*/ 10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65">
                  <a:moveTo>
                    <a:pt x="1" y="107"/>
                  </a:moveTo>
                  <a:lnTo>
                    <a:pt x="7" y="96"/>
                  </a:lnTo>
                  <a:lnTo>
                    <a:pt x="15" y="88"/>
                  </a:lnTo>
                  <a:lnTo>
                    <a:pt x="23" y="79"/>
                  </a:lnTo>
                  <a:lnTo>
                    <a:pt x="31" y="71"/>
                  </a:lnTo>
                  <a:lnTo>
                    <a:pt x="38" y="63"/>
                  </a:lnTo>
                  <a:lnTo>
                    <a:pt x="46" y="57"/>
                  </a:lnTo>
                  <a:lnTo>
                    <a:pt x="52" y="49"/>
                  </a:lnTo>
                  <a:lnTo>
                    <a:pt x="60" y="45"/>
                  </a:lnTo>
                  <a:lnTo>
                    <a:pt x="68" y="38"/>
                  </a:lnTo>
                  <a:lnTo>
                    <a:pt x="74" y="32"/>
                  </a:lnTo>
                  <a:lnTo>
                    <a:pt x="80" y="28"/>
                  </a:lnTo>
                  <a:lnTo>
                    <a:pt x="88" y="23"/>
                  </a:lnTo>
                  <a:lnTo>
                    <a:pt x="96" y="20"/>
                  </a:lnTo>
                  <a:lnTo>
                    <a:pt x="102" y="17"/>
                  </a:lnTo>
                  <a:lnTo>
                    <a:pt x="108" y="12"/>
                  </a:lnTo>
                  <a:lnTo>
                    <a:pt x="114" y="11"/>
                  </a:lnTo>
                  <a:lnTo>
                    <a:pt x="120" y="7"/>
                  </a:lnTo>
                  <a:lnTo>
                    <a:pt x="127" y="6"/>
                  </a:lnTo>
                  <a:lnTo>
                    <a:pt x="133" y="3"/>
                  </a:lnTo>
                  <a:lnTo>
                    <a:pt x="139" y="3"/>
                  </a:lnTo>
                  <a:lnTo>
                    <a:pt x="145" y="0"/>
                  </a:lnTo>
                  <a:lnTo>
                    <a:pt x="150" y="0"/>
                  </a:lnTo>
                  <a:lnTo>
                    <a:pt x="156" y="0"/>
                  </a:lnTo>
                  <a:lnTo>
                    <a:pt x="162" y="0"/>
                  </a:lnTo>
                  <a:lnTo>
                    <a:pt x="167" y="0"/>
                  </a:lnTo>
                  <a:lnTo>
                    <a:pt x="172" y="0"/>
                  </a:lnTo>
                  <a:lnTo>
                    <a:pt x="178" y="0"/>
                  </a:lnTo>
                  <a:lnTo>
                    <a:pt x="182" y="1"/>
                  </a:lnTo>
                  <a:lnTo>
                    <a:pt x="187" y="1"/>
                  </a:lnTo>
                  <a:lnTo>
                    <a:pt x="192" y="3"/>
                  </a:lnTo>
                  <a:lnTo>
                    <a:pt x="196" y="6"/>
                  </a:lnTo>
                  <a:lnTo>
                    <a:pt x="201" y="7"/>
                  </a:lnTo>
                  <a:lnTo>
                    <a:pt x="209" y="11"/>
                  </a:lnTo>
                  <a:lnTo>
                    <a:pt x="218" y="15"/>
                  </a:lnTo>
                  <a:lnTo>
                    <a:pt x="224" y="21"/>
                  </a:lnTo>
                  <a:lnTo>
                    <a:pt x="232" y="28"/>
                  </a:lnTo>
                  <a:lnTo>
                    <a:pt x="237" y="34"/>
                  </a:lnTo>
                  <a:lnTo>
                    <a:pt x="243" y="42"/>
                  </a:lnTo>
                  <a:lnTo>
                    <a:pt x="246" y="45"/>
                  </a:lnTo>
                  <a:lnTo>
                    <a:pt x="248" y="49"/>
                  </a:lnTo>
                  <a:lnTo>
                    <a:pt x="251" y="54"/>
                  </a:lnTo>
                  <a:lnTo>
                    <a:pt x="254" y="59"/>
                  </a:lnTo>
                  <a:lnTo>
                    <a:pt x="255" y="62"/>
                  </a:lnTo>
                  <a:lnTo>
                    <a:pt x="255" y="65"/>
                  </a:lnTo>
                  <a:lnTo>
                    <a:pt x="257" y="69"/>
                  </a:lnTo>
                  <a:lnTo>
                    <a:pt x="260" y="74"/>
                  </a:lnTo>
                  <a:lnTo>
                    <a:pt x="260" y="77"/>
                  </a:lnTo>
                  <a:lnTo>
                    <a:pt x="261" y="82"/>
                  </a:lnTo>
                  <a:lnTo>
                    <a:pt x="263" y="87"/>
                  </a:lnTo>
                  <a:lnTo>
                    <a:pt x="265" y="91"/>
                  </a:lnTo>
                  <a:lnTo>
                    <a:pt x="265" y="94"/>
                  </a:lnTo>
                  <a:lnTo>
                    <a:pt x="265" y="99"/>
                  </a:lnTo>
                  <a:lnTo>
                    <a:pt x="265" y="104"/>
                  </a:lnTo>
                  <a:lnTo>
                    <a:pt x="265" y="108"/>
                  </a:lnTo>
                  <a:lnTo>
                    <a:pt x="265" y="113"/>
                  </a:lnTo>
                  <a:lnTo>
                    <a:pt x="265" y="116"/>
                  </a:lnTo>
                  <a:lnTo>
                    <a:pt x="265" y="121"/>
                  </a:lnTo>
                  <a:lnTo>
                    <a:pt x="265" y="125"/>
                  </a:lnTo>
                  <a:lnTo>
                    <a:pt x="261" y="133"/>
                  </a:lnTo>
                  <a:lnTo>
                    <a:pt x="260" y="141"/>
                  </a:lnTo>
                  <a:lnTo>
                    <a:pt x="257" y="147"/>
                  </a:lnTo>
                  <a:lnTo>
                    <a:pt x="255" y="155"/>
                  </a:lnTo>
                  <a:lnTo>
                    <a:pt x="252" y="161"/>
                  </a:lnTo>
                  <a:lnTo>
                    <a:pt x="249" y="167"/>
                  </a:lnTo>
                  <a:lnTo>
                    <a:pt x="246" y="175"/>
                  </a:lnTo>
                  <a:lnTo>
                    <a:pt x="243" y="183"/>
                  </a:lnTo>
                  <a:lnTo>
                    <a:pt x="240" y="187"/>
                  </a:lnTo>
                  <a:lnTo>
                    <a:pt x="235" y="193"/>
                  </a:lnTo>
                  <a:lnTo>
                    <a:pt x="232" y="200"/>
                  </a:lnTo>
                  <a:lnTo>
                    <a:pt x="229" y="206"/>
                  </a:lnTo>
                  <a:lnTo>
                    <a:pt x="226" y="210"/>
                  </a:lnTo>
                  <a:lnTo>
                    <a:pt x="223" y="217"/>
                  </a:lnTo>
                  <a:lnTo>
                    <a:pt x="218" y="221"/>
                  </a:lnTo>
                  <a:lnTo>
                    <a:pt x="217" y="226"/>
                  </a:lnTo>
                  <a:lnTo>
                    <a:pt x="212" y="229"/>
                  </a:lnTo>
                  <a:lnTo>
                    <a:pt x="209" y="234"/>
                  </a:lnTo>
                  <a:lnTo>
                    <a:pt x="204" y="238"/>
                  </a:lnTo>
                  <a:lnTo>
                    <a:pt x="201" y="241"/>
                  </a:lnTo>
                  <a:lnTo>
                    <a:pt x="195" y="248"/>
                  </a:lnTo>
                  <a:lnTo>
                    <a:pt x="190" y="254"/>
                  </a:lnTo>
                  <a:lnTo>
                    <a:pt x="186" y="259"/>
                  </a:lnTo>
                  <a:lnTo>
                    <a:pt x="182" y="262"/>
                  </a:lnTo>
                  <a:lnTo>
                    <a:pt x="181" y="263"/>
                  </a:lnTo>
                  <a:lnTo>
                    <a:pt x="181" y="265"/>
                  </a:lnTo>
                  <a:lnTo>
                    <a:pt x="179" y="263"/>
                  </a:lnTo>
                  <a:lnTo>
                    <a:pt x="176" y="262"/>
                  </a:lnTo>
                  <a:lnTo>
                    <a:pt x="172" y="260"/>
                  </a:lnTo>
                  <a:lnTo>
                    <a:pt x="167" y="259"/>
                  </a:lnTo>
                  <a:lnTo>
                    <a:pt x="159" y="255"/>
                  </a:lnTo>
                  <a:lnTo>
                    <a:pt x="151" y="252"/>
                  </a:lnTo>
                  <a:lnTo>
                    <a:pt x="148" y="249"/>
                  </a:lnTo>
                  <a:lnTo>
                    <a:pt x="144" y="248"/>
                  </a:lnTo>
                  <a:lnTo>
                    <a:pt x="139" y="245"/>
                  </a:lnTo>
                  <a:lnTo>
                    <a:pt x="134" y="243"/>
                  </a:lnTo>
                  <a:lnTo>
                    <a:pt x="128" y="241"/>
                  </a:lnTo>
                  <a:lnTo>
                    <a:pt x="124" y="238"/>
                  </a:lnTo>
                  <a:lnTo>
                    <a:pt x="117" y="235"/>
                  </a:lnTo>
                  <a:lnTo>
                    <a:pt x="113" y="232"/>
                  </a:lnTo>
                  <a:lnTo>
                    <a:pt x="107" y="229"/>
                  </a:lnTo>
                  <a:lnTo>
                    <a:pt x="102" y="226"/>
                  </a:lnTo>
                  <a:lnTo>
                    <a:pt x="96" y="223"/>
                  </a:lnTo>
                  <a:lnTo>
                    <a:pt x="91" y="221"/>
                  </a:lnTo>
                  <a:lnTo>
                    <a:pt x="85" y="218"/>
                  </a:lnTo>
                  <a:lnTo>
                    <a:pt x="79" y="215"/>
                  </a:lnTo>
                  <a:lnTo>
                    <a:pt x="72" y="212"/>
                  </a:lnTo>
                  <a:lnTo>
                    <a:pt x="68" y="209"/>
                  </a:lnTo>
                  <a:lnTo>
                    <a:pt x="62" y="206"/>
                  </a:lnTo>
                  <a:lnTo>
                    <a:pt x="57" y="203"/>
                  </a:lnTo>
                  <a:lnTo>
                    <a:pt x="51" y="200"/>
                  </a:lnTo>
                  <a:lnTo>
                    <a:pt x="46" y="197"/>
                  </a:lnTo>
                  <a:lnTo>
                    <a:pt x="41" y="192"/>
                  </a:lnTo>
                  <a:lnTo>
                    <a:pt x="35" y="189"/>
                  </a:lnTo>
                  <a:lnTo>
                    <a:pt x="31" y="186"/>
                  </a:lnTo>
                  <a:lnTo>
                    <a:pt x="27" y="181"/>
                  </a:lnTo>
                  <a:lnTo>
                    <a:pt x="20" y="173"/>
                  </a:lnTo>
                  <a:lnTo>
                    <a:pt x="15" y="167"/>
                  </a:lnTo>
                  <a:lnTo>
                    <a:pt x="9" y="159"/>
                  </a:lnTo>
                  <a:lnTo>
                    <a:pt x="6" y="152"/>
                  </a:lnTo>
                  <a:lnTo>
                    <a:pt x="3" y="145"/>
                  </a:lnTo>
                  <a:lnTo>
                    <a:pt x="1" y="138"/>
                  </a:lnTo>
                  <a:lnTo>
                    <a:pt x="0" y="131"/>
                  </a:lnTo>
                  <a:lnTo>
                    <a:pt x="0" y="125"/>
                  </a:lnTo>
                  <a:lnTo>
                    <a:pt x="0" y="119"/>
                  </a:lnTo>
                  <a:lnTo>
                    <a:pt x="0" y="116"/>
                  </a:lnTo>
                  <a:lnTo>
                    <a:pt x="0" y="111"/>
                  </a:lnTo>
                  <a:lnTo>
                    <a:pt x="0" y="110"/>
                  </a:lnTo>
                  <a:lnTo>
                    <a:pt x="0" y="107"/>
                  </a:lnTo>
                  <a:lnTo>
                    <a:pt x="1" y="107"/>
                  </a:lnTo>
                  <a:lnTo>
                    <a:pt x="1" y="107"/>
                  </a:lnTo>
                  <a:close/>
                </a:path>
              </a:pathLst>
            </a:custGeom>
            <a:solidFill>
              <a:srgbClr val="FF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8294761" y="1891159"/>
              <a:ext cx="80435" cy="214957"/>
            </a:xfrm>
            <a:custGeom>
              <a:avLst/>
              <a:gdLst>
                <a:gd name="T0" fmla="*/ 28 w 58"/>
                <a:gd name="T1" fmla="*/ 0 h 155"/>
                <a:gd name="T2" fmla="*/ 33 w 58"/>
                <a:gd name="T3" fmla="*/ 8 h 155"/>
                <a:gd name="T4" fmla="*/ 38 w 58"/>
                <a:gd name="T5" fmla="*/ 15 h 155"/>
                <a:gd name="T6" fmla="*/ 42 w 58"/>
                <a:gd name="T7" fmla="*/ 23 h 155"/>
                <a:gd name="T8" fmla="*/ 47 w 58"/>
                <a:gd name="T9" fmla="*/ 31 h 155"/>
                <a:gd name="T10" fmla="*/ 50 w 58"/>
                <a:gd name="T11" fmla="*/ 39 h 155"/>
                <a:gd name="T12" fmla="*/ 53 w 58"/>
                <a:gd name="T13" fmla="*/ 46 h 155"/>
                <a:gd name="T14" fmla="*/ 55 w 58"/>
                <a:gd name="T15" fmla="*/ 54 h 155"/>
                <a:gd name="T16" fmla="*/ 56 w 58"/>
                <a:gd name="T17" fmla="*/ 60 h 155"/>
                <a:gd name="T18" fmla="*/ 58 w 58"/>
                <a:gd name="T19" fmla="*/ 67 h 155"/>
                <a:gd name="T20" fmla="*/ 58 w 58"/>
                <a:gd name="T21" fmla="*/ 74 h 155"/>
                <a:gd name="T22" fmla="*/ 58 w 58"/>
                <a:gd name="T23" fmla="*/ 81 h 155"/>
                <a:gd name="T24" fmla="*/ 58 w 58"/>
                <a:gd name="T25" fmla="*/ 87 h 155"/>
                <a:gd name="T26" fmla="*/ 56 w 58"/>
                <a:gd name="T27" fmla="*/ 93 h 155"/>
                <a:gd name="T28" fmla="*/ 56 w 58"/>
                <a:gd name="T29" fmla="*/ 99 h 155"/>
                <a:gd name="T30" fmla="*/ 55 w 58"/>
                <a:gd name="T31" fmla="*/ 105 h 155"/>
                <a:gd name="T32" fmla="*/ 53 w 58"/>
                <a:gd name="T33" fmla="*/ 112 h 155"/>
                <a:gd name="T34" fmla="*/ 52 w 58"/>
                <a:gd name="T35" fmla="*/ 116 h 155"/>
                <a:gd name="T36" fmla="*/ 50 w 58"/>
                <a:gd name="T37" fmla="*/ 119 h 155"/>
                <a:gd name="T38" fmla="*/ 47 w 58"/>
                <a:gd name="T39" fmla="*/ 124 h 155"/>
                <a:gd name="T40" fmla="*/ 45 w 58"/>
                <a:gd name="T41" fmla="*/ 129 h 155"/>
                <a:gd name="T42" fmla="*/ 41 w 58"/>
                <a:gd name="T43" fmla="*/ 136 h 155"/>
                <a:gd name="T44" fmla="*/ 38 w 58"/>
                <a:gd name="T45" fmla="*/ 143 h 155"/>
                <a:gd name="T46" fmla="*/ 33 w 58"/>
                <a:gd name="T47" fmla="*/ 147 h 155"/>
                <a:gd name="T48" fmla="*/ 30 w 58"/>
                <a:gd name="T49" fmla="*/ 152 h 155"/>
                <a:gd name="T50" fmla="*/ 28 w 58"/>
                <a:gd name="T51" fmla="*/ 153 h 155"/>
                <a:gd name="T52" fmla="*/ 28 w 58"/>
                <a:gd name="T53" fmla="*/ 155 h 155"/>
                <a:gd name="T54" fmla="*/ 27 w 58"/>
                <a:gd name="T55" fmla="*/ 153 h 155"/>
                <a:gd name="T56" fmla="*/ 27 w 58"/>
                <a:gd name="T57" fmla="*/ 152 h 155"/>
                <a:gd name="T58" fmla="*/ 27 w 58"/>
                <a:gd name="T59" fmla="*/ 147 h 155"/>
                <a:gd name="T60" fmla="*/ 27 w 58"/>
                <a:gd name="T61" fmla="*/ 141 h 155"/>
                <a:gd name="T62" fmla="*/ 27 w 58"/>
                <a:gd name="T63" fmla="*/ 133 h 155"/>
                <a:gd name="T64" fmla="*/ 27 w 58"/>
                <a:gd name="T65" fmla="*/ 125 h 155"/>
                <a:gd name="T66" fmla="*/ 25 w 58"/>
                <a:gd name="T67" fmla="*/ 121 h 155"/>
                <a:gd name="T68" fmla="*/ 25 w 58"/>
                <a:gd name="T69" fmla="*/ 116 h 155"/>
                <a:gd name="T70" fmla="*/ 25 w 58"/>
                <a:gd name="T71" fmla="*/ 113 h 155"/>
                <a:gd name="T72" fmla="*/ 25 w 58"/>
                <a:gd name="T73" fmla="*/ 108 h 155"/>
                <a:gd name="T74" fmla="*/ 24 w 58"/>
                <a:gd name="T75" fmla="*/ 104 h 155"/>
                <a:gd name="T76" fmla="*/ 24 w 58"/>
                <a:gd name="T77" fmla="*/ 98 h 155"/>
                <a:gd name="T78" fmla="*/ 22 w 58"/>
                <a:gd name="T79" fmla="*/ 95 h 155"/>
                <a:gd name="T80" fmla="*/ 22 w 58"/>
                <a:gd name="T81" fmla="*/ 90 h 155"/>
                <a:gd name="T82" fmla="*/ 21 w 58"/>
                <a:gd name="T83" fmla="*/ 84 h 155"/>
                <a:gd name="T84" fmla="*/ 21 w 58"/>
                <a:gd name="T85" fmla="*/ 79 h 155"/>
                <a:gd name="T86" fmla="*/ 19 w 58"/>
                <a:gd name="T87" fmla="*/ 76 h 155"/>
                <a:gd name="T88" fmla="*/ 19 w 58"/>
                <a:gd name="T89" fmla="*/ 71 h 155"/>
                <a:gd name="T90" fmla="*/ 17 w 58"/>
                <a:gd name="T91" fmla="*/ 67 h 155"/>
                <a:gd name="T92" fmla="*/ 16 w 58"/>
                <a:gd name="T93" fmla="*/ 62 h 155"/>
                <a:gd name="T94" fmla="*/ 14 w 58"/>
                <a:gd name="T95" fmla="*/ 59 h 155"/>
                <a:gd name="T96" fmla="*/ 14 w 58"/>
                <a:gd name="T97" fmla="*/ 57 h 155"/>
                <a:gd name="T98" fmla="*/ 10 w 58"/>
                <a:gd name="T99" fmla="*/ 50 h 155"/>
                <a:gd name="T100" fmla="*/ 7 w 58"/>
                <a:gd name="T101" fmla="*/ 46 h 155"/>
                <a:gd name="T102" fmla="*/ 2 w 58"/>
                <a:gd name="T103" fmla="*/ 42 h 155"/>
                <a:gd name="T104" fmla="*/ 0 w 58"/>
                <a:gd name="T105" fmla="*/ 37 h 155"/>
                <a:gd name="T106" fmla="*/ 0 w 58"/>
                <a:gd name="T107" fmla="*/ 33 h 155"/>
                <a:gd name="T108" fmla="*/ 0 w 58"/>
                <a:gd name="T109" fmla="*/ 29 h 155"/>
                <a:gd name="T110" fmla="*/ 3 w 58"/>
                <a:gd name="T111" fmla="*/ 22 h 155"/>
                <a:gd name="T112" fmla="*/ 8 w 58"/>
                <a:gd name="T113" fmla="*/ 14 h 155"/>
                <a:gd name="T114" fmla="*/ 14 w 58"/>
                <a:gd name="T115" fmla="*/ 8 h 155"/>
                <a:gd name="T116" fmla="*/ 21 w 58"/>
                <a:gd name="T117" fmla="*/ 5 h 155"/>
                <a:gd name="T118" fmla="*/ 25 w 58"/>
                <a:gd name="T119" fmla="*/ 2 h 155"/>
                <a:gd name="T120" fmla="*/ 28 w 58"/>
                <a:gd name="T121" fmla="*/ 0 h 155"/>
                <a:gd name="T122" fmla="*/ 28 w 58"/>
                <a:gd name="T12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155">
                  <a:moveTo>
                    <a:pt x="28" y="0"/>
                  </a:moveTo>
                  <a:lnTo>
                    <a:pt x="33" y="8"/>
                  </a:lnTo>
                  <a:lnTo>
                    <a:pt x="38" y="15"/>
                  </a:lnTo>
                  <a:lnTo>
                    <a:pt x="42" y="23"/>
                  </a:lnTo>
                  <a:lnTo>
                    <a:pt x="47" y="31"/>
                  </a:lnTo>
                  <a:lnTo>
                    <a:pt x="50" y="39"/>
                  </a:lnTo>
                  <a:lnTo>
                    <a:pt x="53" y="46"/>
                  </a:lnTo>
                  <a:lnTo>
                    <a:pt x="55" y="54"/>
                  </a:lnTo>
                  <a:lnTo>
                    <a:pt x="56" y="60"/>
                  </a:lnTo>
                  <a:lnTo>
                    <a:pt x="58" y="67"/>
                  </a:lnTo>
                  <a:lnTo>
                    <a:pt x="58" y="74"/>
                  </a:lnTo>
                  <a:lnTo>
                    <a:pt x="58" y="81"/>
                  </a:lnTo>
                  <a:lnTo>
                    <a:pt x="58" y="87"/>
                  </a:lnTo>
                  <a:lnTo>
                    <a:pt x="56" y="93"/>
                  </a:lnTo>
                  <a:lnTo>
                    <a:pt x="56" y="99"/>
                  </a:lnTo>
                  <a:lnTo>
                    <a:pt x="55" y="105"/>
                  </a:lnTo>
                  <a:lnTo>
                    <a:pt x="53" y="112"/>
                  </a:lnTo>
                  <a:lnTo>
                    <a:pt x="52" y="116"/>
                  </a:lnTo>
                  <a:lnTo>
                    <a:pt x="50" y="119"/>
                  </a:lnTo>
                  <a:lnTo>
                    <a:pt x="47" y="124"/>
                  </a:lnTo>
                  <a:lnTo>
                    <a:pt x="45" y="129"/>
                  </a:lnTo>
                  <a:lnTo>
                    <a:pt x="41" y="136"/>
                  </a:lnTo>
                  <a:lnTo>
                    <a:pt x="38" y="143"/>
                  </a:lnTo>
                  <a:lnTo>
                    <a:pt x="33" y="147"/>
                  </a:lnTo>
                  <a:lnTo>
                    <a:pt x="30" y="152"/>
                  </a:lnTo>
                  <a:lnTo>
                    <a:pt x="28" y="153"/>
                  </a:lnTo>
                  <a:lnTo>
                    <a:pt x="28" y="155"/>
                  </a:lnTo>
                  <a:lnTo>
                    <a:pt x="27" y="153"/>
                  </a:lnTo>
                  <a:lnTo>
                    <a:pt x="27" y="152"/>
                  </a:lnTo>
                  <a:lnTo>
                    <a:pt x="27" y="147"/>
                  </a:lnTo>
                  <a:lnTo>
                    <a:pt x="27" y="141"/>
                  </a:lnTo>
                  <a:lnTo>
                    <a:pt x="27" y="133"/>
                  </a:lnTo>
                  <a:lnTo>
                    <a:pt x="27" y="125"/>
                  </a:lnTo>
                  <a:lnTo>
                    <a:pt x="25" y="121"/>
                  </a:lnTo>
                  <a:lnTo>
                    <a:pt x="25" y="116"/>
                  </a:lnTo>
                  <a:lnTo>
                    <a:pt x="25" y="113"/>
                  </a:lnTo>
                  <a:lnTo>
                    <a:pt x="25" y="108"/>
                  </a:lnTo>
                  <a:lnTo>
                    <a:pt x="24" y="104"/>
                  </a:lnTo>
                  <a:lnTo>
                    <a:pt x="24" y="98"/>
                  </a:lnTo>
                  <a:lnTo>
                    <a:pt x="22" y="95"/>
                  </a:lnTo>
                  <a:lnTo>
                    <a:pt x="22" y="90"/>
                  </a:lnTo>
                  <a:lnTo>
                    <a:pt x="21" y="84"/>
                  </a:lnTo>
                  <a:lnTo>
                    <a:pt x="21" y="79"/>
                  </a:lnTo>
                  <a:lnTo>
                    <a:pt x="19" y="76"/>
                  </a:lnTo>
                  <a:lnTo>
                    <a:pt x="19" y="71"/>
                  </a:lnTo>
                  <a:lnTo>
                    <a:pt x="17" y="67"/>
                  </a:lnTo>
                  <a:lnTo>
                    <a:pt x="16" y="62"/>
                  </a:lnTo>
                  <a:lnTo>
                    <a:pt x="14" y="59"/>
                  </a:lnTo>
                  <a:lnTo>
                    <a:pt x="14" y="57"/>
                  </a:lnTo>
                  <a:lnTo>
                    <a:pt x="10" y="50"/>
                  </a:lnTo>
                  <a:lnTo>
                    <a:pt x="7" y="46"/>
                  </a:lnTo>
                  <a:lnTo>
                    <a:pt x="2" y="42"/>
                  </a:lnTo>
                  <a:lnTo>
                    <a:pt x="0" y="37"/>
                  </a:lnTo>
                  <a:lnTo>
                    <a:pt x="0" y="33"/>
                  </a:lnTo>
                  <a:lnTo>
                    <a:pt x="0" y="29"/>
                  </a:lnTo>
                  <a:lnTo>
                    <a:pt x="3" y="22"/>
                  </a:lnTo>
                  <a:lnTo>
                    <a:pt x="8" y="14"/>
                  </a:lnTo>
                  <a:lnTo>
                    <a:pt x="14" y="8"/>
                  </a:lnTo>
                  <a:lnTo>
                    <a:pt x="21" y="5"/>
                  </a:lnTo>
                  <a:lnTo>
                    <a:pt x="25" y="2"/>
                  </a:lnTo>
                  <a:lnTo>
                    <a:pt x="28" y="0"/>
                  </a:lnTo>
                  <a:lnTo>
                    <a:pt x="28" y="0"/>
                  </a:lnTo>
                  <a:close/>
                </a:path>
              </a:pathLst>
            </a:custGeom>
            <a:solidFill>
              <a:srgbClr val="FF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7254651" y="2052030"/>
              <a:ext cx="868146" cy="1055366"/>
            </a:xfrm>
            <a:custGeom>
              <a:avLst/>
              <a:gdLst>
                <a:gd name="T0" fmla="*/ 440 w 626"/>
                <a:gd name="T1" fmla="*/ 33 h 761"/>
                <a:gd name="T2" fmla="*/ 403 w 626"/>
                <a:gd name="T3" fmla="*/ 81 h 761"/>
                <a:gd name="T4" fmla="*/ 363 w 626"/>
                <a:gd name="T5" fmla="*/ 129 h 761"/>
                <a:gd name="T6" fmla="*/ 324 w 626"/>
                <a:gd name="T7" fmla="*/ 180 h 761"/>
                <a:gd name="T8" fmla="*/ 286 w 626"/>
                <a:gd name="T9" fmla="*/ 230 h 761"/>
                <a:gd name="T10" fmla="*/ 247 w 626"/>
                <a:gd name="T11" fmla="*/ 281 h 761"/>
                <a:gd name="T12" fmla="*/ 210 w 626"/>
                <a:gd name="T13" fmla="*/ 329 h 761"/>
                <a:gd name="T14" fmla="*/ 174 w 626"/>
                <a:gd name="T15" fmla="*/ 377 h 761"/>
                <a:gd name="T16" fmla="*/ 140 w 626"/>
                <a:gd name="T17" fmla="*/ 420 h 761"/>
                <a:gd name="T18" fmla="*/ 109 w 626"/>
                <a:gd name="T19" fmla="*/ 461 h 761"/>
                <a:gd name="T20" fmla="*/ 81 w 626"/>
                <a:gd name="T21" fmla="*/ 498 h 761"/>
                <a:gd name="T22" fmla="*/ 56 w 626"/>
                <a:gd name="T23" fmla="*/ 530 h 761"/>
                <a:gd name="T24" fmla="*/ 38 w 626"/>
                <a:gd name="T25" fmla="*/ 558 h 761"/>
                <a:gd name="T26" fmla="*/ 21 w 626"/>
                <a:gd name="T27" fmla="*/ 580 h 761"/>
                <a:gd name="T28" fmla="*/ 7 w 626"/>
                <a:gd name="T29" fmla="*/ 598 h 761"/>
                <a:gd name="T30" fmla="*/ 17 w 626"/>
                <a:gd name="T31" fmla="*/ 603 h 761"/>
                <a:gd name="T32" fmla="*/ 31 w 626"/>
                <a:gd name="T33" fmla="*/ 617 h 761"/>
                <a:gd name="T34" fmla="*/ 39 w 626"/>
                <a:gd name="T35" fmla="*/ 640 h 761"/>
                <a:gd name="T36" fmla="*/ 39 w 626"/>
                <a:gd name="T37" fmla="*/ 659 h 761"/>
                <a:gd name="T38" fmla="*/ 34 w 626"/>
                <a:gd name="T39" fmla="*/ 682 h 761"/>
                <a:gd name="T40" fmla="*/ 27 w 626"/>
                <a:gd name="T41" fmla="*/ 704 h 761"/>
                <a:gd name="T42" fmla="*/ 19 w 626"/>
                <a:gd name="T43" fmla="*/ 726 h 761"/>
                <a:gd name="T44" fmla="*/ 8 w 626"/>
                <a:gd name="T45" fmla="*/ 747 h 761"/>
                <a:gd name="T46" fmla="*/ 17 w 626"/>
                <a:gd name="T47" fmla="*/ 736 h 761"/>
                <a:gd name="T48" fmla="*/ 33 w 626"/>
                <a:gd name="T49" fmla="*/ 719 h 761"/>
                <a:gd name="T50" fmla="*/ 52 w 626"/>
                <a:gd name="T51" fmla="*/ 702 h 761"/>
                <a:gd name="T52" fmla="*/ 70 w 626"/>
                <a:gd name="T53" fmla="*/ 687 h 761"/>
                <a:gd name="T54" fmla="*/ 87 w 626"/>
                <a:gd name="T55" fmla="*/ 674 h 761"/>
                <a:gd name="T56" fmla="*/ 104 w 626"/>
                <a:gd name="T57" fmla="*/ 671 h 761"/>
                <a:gd name="T58" fmla="*/ 123 w 626"/>
                <a:gd name="T59" fmla="*/ 681 h 761"/>
                <a:gd name="T60" fmla="*/ 132 w 626"/>
                <a:gd name="T61" fmla="*/ 707 h 761"/>
                <a:gd name="T62" fmla="*/ 132 w 626"/>
                <a:gd name="T63" fmla="*/ 722 h 761"/>
                <a:gd name="T64" fmla="*/ 129 w 626"/>
                <a:gd name="T65" fmla="*/ 749 h 761"/>
                <a:gd name="T66" fmla="*/ 127 w 626"/>
                <a:gd name="T67" fmla="*/ 761 h 761"/>
                <a:gd name="T68" fmla="*/ 140 w 626"/>
                <a:gd name="T69" fmla="*/ 747 h 761"/>
                <a:gd name="T70" fmla="*/ 162 w 626"/>
                <a:gd name="T71" fmla="*/ 727 h 761"/>
                <a:gd name="T72" fmla="*/ 193 w 626"/>
                <a:gd name="T73" fmla="*/ 698 h 761"/>
                <a:gd name="T74" fmla="*/ 230 w 626"/>
                <a:gd name="T75" fmla="*/ 662 h 761"/>
                <a:gd name="T76" fmla="*/ 272 w 626"/>
                <a:gd name="T77" fmla="*/ 622 h 761"/>
                <a:gd name="T78" fmla="*/ 320 w 626"/>
                <a:gd name="T79" fmla="*/ 578 h 761"/>
                <a:gd name="T80" fmla="*/ 368 w 626"/>
                <a:gd name="T81" fmla="*/ 532 h 761"/>
                <a:gd name="T82" fmla="*/ 416 w 626"/>
                <a:gd name="T83" fmla="*/ 485 h 761"/>
                <a:gd name="T84" fmla="*/ 464 w 626"/>
                <a:gd name="T85" fmla="*/ 439 h 761"/>
                <a:gd name="T86" fmla="*/ 507 w 626"/>
                <a:gd name="T87" fmla="*/ 394 h 761"/>
                <a:gd name="T88" fmla="*/ 547 w 626"/>
                <a:gd name="T89" fmla="*/ 354 h 761"/>
                <a:gd name="T90" fmla="*/ 581 w 626"/>
                <a:gd name="T91" fmla="*/ 318 h 761"/>
                <a:gd name="T92" fmla="*/ 606 w 626"/>
                <a:gd name="T93" fmla="*/ 290 h 761"/>
                <a:gd name="T94" fmla="*/ 622 w 626"/>
                <a:gd name="T95" fmla="*/ 270 h 761"/>
                <a:gd name="T96" fmla="*/ 623 w 626"/>
                <a:gd name="T97" fmla="*/ 257 h 761"/>
                <a:gd name="T98" fmla="*/ 603 w 626"/>
                <a:gd name="T99" fmla="*/ 253 h 761"/>
                <a:gd name="T100" fmla="*/ 580 w 626"/>
                <a:gd name="T101" fmla="*/ 245 h 761"/>
                <a:gd name="T102" fmla="*/ 554 w 626"/>
                <a:gd name="T103" fmla="*/ 233 h 761"/>
                <a:gd name="T104" fmla="*/ 529 w 626"/>
                <a:gd name="T105" fmla="*/ 217 h 761"/>
                <a:gd name="T106" fmla="*/ 504 w 626"/>
                <a:gd name="T107" fmla="*/ 199 h 761"/>
                <a:gd name="T108" fmla="*/ 481 w 626"/>
                <a:gd name="T109" fmla="*/ 180 h 761"/>
                <a:gd name="T110" fmla="*/ 461 w 626"/>
                <a:gd name="T111" fmla="*/ 161 h 761"/>
                <a:gd name="T112" fmla="*/ 448 w 626"/>
                <a:gd name="T113" fmla="*/ 144 h 761"/>
                <a:gd name="T114" fmla="*/ 439 w 626"/>
                <a:gd name="T115" fmla="*/ 126 h 761"/>
                <a:gd name="T116" fmla="*/ 439 w 626"/>
                <a:gd name="T117" fmla="*/ 102 h 761"/>
                <a:gd name="T118" fmla="*/ 442 w 626"/>
                <a:gd name="T119" fmla="*/ 79 h 761"/>
                <a:gd name="T120" fmla="*/ 448 w 626"/>
                <a:gd name="T121" fmla="*/ 56 h 761"/>
                <a:gd name="T122" fmla="*/ 454 w 626"/>
                <a:gd name="T123" fmla="*/ 33 h 761"/>
                <a:gd name="T124" fmla="*/ 462 w 626"/>
                <a:gd name="T125" fmla="*/ 1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6" h="761">
                  <a:moveTo>
                    <a:pt x="470" y="0"/>
                  </a:moveTo>
                  <a:lnTo>
                    <a:pt x="461" y="11"/>
                  </a:lnTo>
                  <a:lnTo>
                    <a:pt x="450" y="22"/>
                  </a:lnTo>
                  <a:lnTo>
                    <a:pt x="440" y="33"/>
                  </a:lnTo>
                  <a:lnTo>
                    <a:pt x="431" y="45"/>
                  </a:lnTo>
                  <a:lnTo>
                    <a:pt x="422" y="56"/>
                  </a:lnTo>
                  <a:lnTo>
                    <a:pt x="413" y="68"/>
                  </a:lnTo>
                  <a:lnTo>
                    <a:pt x="403" y="81"/>
                  </a:lnTo>
                  <a:lnTo>
                    <a:pt x="394" y="93"/>
                  </a:lnTo>
                  <a:lnTo>
                    <a:pt x="383" y="106"/>
                  </a:lnTo>
                  <a:lnTo>
                    <a:pt x="374" y="118"/>
                  </a:lnTo>
                  <a:lnTo>
                    <a:pt x="363" y="129"/>
                  </a:lnTo>
                  <a:lnTo>
                    <a:pt x="355" y="143"/>
                  </a:lnTo>
                  <a:lnTo>
                    <a:pt x="344" y="154"/>
                  </a:lnTo>
                  <a:lnTo>
                    <a:pt x="335" y="168"/>
                  </a:lnTo>
                  <a:lnTo>
                    <a:pt x="324" y="180"/>
                  </a:lnTo>
                  <a:lnTo>
                    <a:pt x="315" y="192"/>
                  </a:lnTo>
                  <a:lnTo>
                    <a:pt x="306" y="205"/>
                  </a:lnTo>
                  <a:lnTo>
                    <a:pt x="295" y="217"/>
                  </a:lnTo>
                  <a:lnTo>
                    <a:pt x="286" y="230"/>
                  </a:lnTo>
                  <a:lnTo>
                    <a:pt x="276" y="242"/>
                  </a:lnTo>
                  <a:lnTo>
                    <a:pt x="267" y="254"/>
                  </a:lnTo>
                  <a:lnTo>
                    <a:pt x="256" y="268"/>
                  </a:lnTo>
                  <a:lnTo>
                    <a:pt x="247" y="281"/>
                  </a:lnTo>
                  <a:lnTo>
                    <a:pt x="237" y="293"/>
                  </a:lnTo>
                  <a:lnTo>
                    <a:pt x="228" y="306"/>
                  </a:lnTo>
                  <a:lnTo>
                    <a:pt x="219" y="316"/>
                  </a:lnTo>
                  <a:lnTo>
                    <a:pt x="210" y="329"/>
                  </a:lnTo>
                  <a:lnTo>
                    <a:pt x="202" y="341"/>
                  </a:lnTo>
                  <a:lnTo>
                    <a:pt x="191" y="352"/>
                  </a:lnTo>
                  <a:lnTo>
                    <a:pt x="182" y="364"/>
                  </a:lnTo>
                  <a:lnTo>
                    <a:pt x="174" y="377"/>
                  </a:lnTo>
                  <a:lnTo>
                    <a:pt x="166" y="388"/>
                  </a:lnTo>
                  <a:lnTo>
                    <a:pt x="157" y="399"/>
                  </a:lnTo>
                  <a:lnTo>
                    <a:pt x="148" y="409"/>
                  </a:lnTo>
                  <a:lnTo>
                    <a:pt x="140" y="420"/>
                  </a:lnTo>
                  <a:lnTo>
                    <a:pt x="132" y="431"/>
                  </a:lnTo>
                  <a:lnTo>
                    <a:pt x="124" y="440"/>
                  </a:lnTo>
                  <a:lnTo>
                    <a:pt x="117" y="451"/>
                  </a:lnTo>
                  <a:lnTo>
                    <a:pt x="109" y="461"/>
                  </a:lnTo>
                  <a:lnTo>
                    <a:pt x="103" y="471"/>
                  </a:lnTo>
                  <a:lnTo>
                    <a:pt x="95" y="481"/>
                  </a:lnTo>
                  <a:lnTo>
                    <a:pt x="87" y="490"/>
                  </a:lnTo>
                  <a:lnTo>
                    <a:pt x="81" y="498"/>
                  </a:lnTo>
                  <a:lnTo>
                    <a:pt x="75" y="507"/>
                  </a:lnTo>
                  <a:lnTo>
                    <a:pt x="69" y="515"/>
                  </a:lnTo>
                  <a:lnTo>
                    <a:pt x="62" y="524"/>
                  </a:lnTo>
                  <a:lnTo>
                    <a:pt x="56" y="530"/>
                  </a:lnTo>
                  <a:lnTo>
                    <a:pt x="52" y="540"/>
                  </a:lnTo>
                  <a:lnTo>
                    <a:pt x="45" y="546"/>
                  </a:lnTo>
                  <a:lnTo>
                    <a:pt x="42" y="552"/>
                  </a:lnTo>
                  <a:lnTo>
                    <a:pt x="38" y="558"/>
                  </a:lnTo>
                  <a:lnTo>
                    <a:pt x="33" y="564"/>
                  </a:lnTo>
                  <a:lnTo>
                    <a:pt x="28" y="569"/>
                  </a:lnTo>
                  <a:lnTo>
                    <a:pt x="25" y="575"/>
                  </a:lnTo>
                  <a:lnTo>
                    <a:pt x="21" y="580"/>
                  </a:lnTo>
                  <a:lnTo>
                    <a:pt x="19" y="583"/>
                  </a:lnTo>
                  <a:lnTo>
                    <a:pt x="13" y="591"/>
                  </a:lnTo>
                  <a:lnTo>
                    <a:pt x="10" y="595"/>
                  </a:lnTo>
                  <a:lnTo>
                    <a:pt x="7" y="598"/>
                  </a:lnTo>
                  <a:lnTo>
                    <a:pt x="7" y="600"/>
                  </a:lnTo>
                  <a:lnTo>
                    <a:pt x="8" y="600"/>
                  </a:lnTo>
                  <a:lnTo>
                    <a:pt x="14" y="602"/>
                  </a:lnTo>
                  <a:lnTo>
                    <a:pt x="17" y="603"/>
                  </a:lnTo>
                  <a:lnTo>
                    <a:pt x="21" y="606"/>
                  </a:lnTo>
                  <a:lnTo>
                    <a:pt x="25" y="609"/>
                  </a:lnTo>
                  <a:lnTo>
                    <a:pt x="28" y="614"/>
                  </a:lnTo>
                  <a:lnTo>
                    <a:pt x="31" y="617"/>
                  </a:lnTo>
                  <a:lnTo>
                    <a:pt x="34" y="622"/>
                  </a:lnTo>
                  <a:lnTo>
                    <a:pt x="36" y="629"/>
                  </a:lnTo>
                  <a:lnTo>
                    <a:pt x="39" y="637"/>
                  </a:lnTo>
                  <a:lnTo>
                    <a:pt x="39" y="640"/>
                  </a:lnTo>
                  <a:lnTo>
                    <a:pt x="39" y="645"/>
                  </a:lnTo>
                  <a:lnTo>
                    <a:pt x="39" y="650"/>
                  </a:lnTo>
                  <a:lnTo>
                    <a:pt x="39" y="654"/>
                  </a:lnTo>
                  <a:lnTo>
                    <a:pt x="39" y="659"/>
                  </a:lnTo>
                  <a:lnTo>
                    <a:pt x="39" y="665"/>
                  </a:lnTo>
                  <a:lnTo>
                    <a:pt x="38" y="671"/>
                  </a:lnTo>
                  <a:lnTo>
                    <a:pt x="36" y="677"/>
                  </a:lnTo>
                  <a:lnTo>
                    <a:pt x="34" y="682"/>
                  </a:lnTo>
                  <a:lnTo>
                    <a:pt x="31" y="688"/>
                  </a:lnTo>
                  <a:lnTo>
                    <a:pt x="30" y="693"/>
                  </a:lnTo>
                  <a:lnTo>
                    <a:pt x="28" y="699"/>
                  </a:lnTo>
                  <a:lnTo>
                    <a:pt x="27" y="704"/>
                  </a:lnTo>
                  <a:lnTo>
                    <a:pt x="25" y="708"/>
                  </a:lnTo>
                  <a:lnTo>
                    <a:pt x="24" y="713"/>
                  </a:lnTo>
                  <a:lnTo>
                    <a:pt x="22" y="718"/>
                  </a:lnTo>
                  <a:lnTo>
                    <a:pt x="19" y="726"/>
                  </a:lnTo>
                  <a:lnTo>
                    <a:pt x="16" y="732"/>
                  </a:lnTo>
                  <a:lnTo>
                    <a:pt x="13" y="738"/>
                  </a:lnTo>
                  <a:lnTo>
                    <a:pt x="11" y="744"/>
                  </a:lnTo>
                  <a:lnTo>
                    <a:pt x="8" y="747"/>
                  </a:lnTo>
                  <a:lnTo>
                    <a:pt x="0" y="761"/>
                  </a:lnTo>
                  <a:lnTo>
                    <a:pt x="11" y="746"/>
                  </a:lnTo>
                  <a:lnTo>
                    <a:pt x="14" y="741"/>
                  </a:lnTo>
                  <a:lnTo>
                    <a:pt x="17" y="736"/>
                  </a:lnTo>
                  <a:lnTo>
                    <a:pt x="21" y="732"/>
                  </a:lnTo>
                  <a:lnTo>
                    <a:pt x="25" y="729"/>
                  </a:lnTo>
                  <a:lnTo>
                    <a:pt x="28" y="724"/>
                  </a:lnTo>
                  <a:lnTo>
                    <a:pt x="33" y="719"/>
                  </a:lnTo>
                  <a:lnTo>
                    <a:pt x="38" y="715"/>
                  </a:lnTo>
                  <a:lnTo>
                    <a:pt x="42" y="712"/>
                  </a:lnTo>
                  <a:lnTo>
                    <a:pt x="47" y="707"/>
                  </a:lnTo>
                  <a:lnTo>
                    <a:pt x="52" y="702"/>
                  </a:lnTo>
                  <a:lnTo>
                    <a:pt x="56" y="698"/>
                  </a:lnTo>
                  <a:lnTo>
                    <a:pt x="59" y="693"/>
                  </a:lnTo>
                  <a:lnTo>
                    <a:pt x="64" y="690"/>
                  </a:lnTo>
                  <a:lnTo>
                    <a:pt x="70" y="687"/>
                  </a:lnTo>
                  <a:lnTo>
                    <a:pt x="75" y="682"/>
                  </a:lnTo>
                  <a:lnTo>
                    <a:pt x="79" y="681"/>
                  </a:lnTo>
                  <a:lnTo>
                    <a:pt x="83" y="677"/>
                  </a:lnTo>
                  <a:lnTo>
                    <a:pt x="87" y="674"/>
                  </a:lnTo>
                  <a:lnTo>
                    <a:pt x="92" y="673"/>
                  </a:lnTo>
                  <a:lnTo>
                    <a:pt x="96" y="673"/>
                  </a:lnTo>
                  <a:lnTo>
                    <a:pt x="100" y="671"/>
                  </a:lnTo>
                  <a:lnTo>
                    <a:pt x="104" y="671"/>
                  </a:lnTo>
                  <a:lnTo>
                    <a:pt x="109" y="671"/>
                  </a:lnTo>
                  <a:lnTo>
                    <a:pt x="112" y="673"/>
                  </a:lnTo>
                  <a:lnTo>
                    <a:pt x="118" y="676"/>
                  </a:lnTo>
                  <a:lnTo>
                    <a:pt x="123" y="681"/>
                  </a:lnTo>
                  <a:lnTo>
                    <a:pt x="127" y="685"/>
                  </a:lnTo>
                  <a:lnTo>
                    <a:pt x="129" y="693"/>
                  </a:lnTo>
                  <a:lnTo>
                    <a:pt x="132" y="699"/>
                  </a:lnTo>
                  <a:lnTo>
                    <a:pt x="132" y="707"/>
                  </a:lnTo>
                  <a:lnTo>
                    <a:pt x="132" y="710"/>
                  </a:lnTo>
                  <a:lnTo>
                    <a:pt x="132" y="715"/>
                  </a:lnTo>
                  <a:lnTo>
                    <a:pt x="132" y="718"/>
                  </a:lnTo>
                  <a:lnTo>
                    <a:pt x="132" y="722"/>
                  </a:lnTo>
                  <a:lnTo>
                    <a:pt x="132" y="729"/>
                  </a:lnTo>
                  <a:lnTo>
                    <a:pt x="131" y="736"/>
                  </a:lnTo>
                  <a:lnTo>
                    <a:pt x="129" y="743"/>
                  </a:lnTo>
                  <a:lnTo>
                    <a:pt x="129" y="749"/>
                  </a:lnTo>
                  <a:lnTo>
                    <a:pt x="127" y="753"/>
                  </a:lnTo>
                  <a:lnTo>
                    <a:pt x="127" y="758"/>
                  </a:lnTo>
                  <a:lnTo>
                    <a:pt x="127" y="760"/>
                  </a:lnTo>
                  <a:lnTo>
                    <a:pt x="127" y="761"/>
                  </a:lnTo>
                  <a:lnTo>
                    <a:pt x="127" y="760"/>
                  </a:lnTo>
                  <a:lnTo>
                    <a:pt x="132" y="755"/>
                  </a:lnTo>
                  <a:lnTo>
                    <a:pt x="135" y="752"/>
                  </a:lnTo>
                  <a:lnTo>
                    <a:pt x="140" y="747"/>
                  </a:lnTo>
                  <a:lnTo>
                    <a:pt x="145" y="744"/>
                  </a:lnTo>
                  <a:lnTo>
                    <a:pt x="149" y="739"/>
                  </a:lnTo>
                  <a:lnTo>
                    <a:pt x="154" y="733"/>
                  </a:lnTo>
                  <a:lnTo>
                    <a:pt x="162" y="727"/>
                  </a:lnTo>
                  <a:lnTo>
                    <a:pt x="168" y="721"/>
                  </a:lnTo>
                  <a:lnTo>
                    <a:pt x="175" y="713"/>
                  </a:lnTo>
                  <a:lnTo>
                    <a:pt x="183" y="705"/>
                  </a:lnTo>
                  <a:lnTo>
                    <a:pt x="193" y="698"/>
                  </a:lnTo>
                  <a:lnTo>
                    <a:pt x="202" y="690"/>
                  </a:lnTo>
                  <a:lnTo>
                    <a:pt x="211" y="682"/>
                  </a:lnTo>
                  <a:lnTo>
                    <a:pt x="219" y="673"/>
                  </a:lnTo>
                  <a:lnTo>
                    <a:pt x="230" y="662"/>
                  </a:lnTo>
                  <a:lnTo>
                    <a:pt x="239" y="653"/>
                  </a:lnTo>
                  <a:lnTo>
                    <a:pt x="251" y="643"/>
                  </a:lnTo>
                  <a:lnTo>
                    <a:pt x="261" y="633"/>
                  </a:lnTo>
                  <a:lnTo>
                    <a:pt x="272" y="622"/>
                  </a:lnTo>
                  <a:lnTo>
                    <a:pt x="284" y="611"/>
                  </a:lnTo>
                  <a:lnTo>
                    <a:pt x="296" y="602"/>
                  </a:lnTo>
                  <a:lnTo>
                    <a:pt x="307" y="589"/>
                  </a:lnTo>
                  <a:lnTo>
                    <a:pt x="320" y="578"/>
                  </a:lnTo>
                  <a:lnTo>
                    <a:pt x="330" y="566"/>
                  </a:lnTo>
                  <a:lnTo>
                    <a:pt x="343" y="555"/>
                  </a:lnTo>
                  <a:lnTo>
                    <a:pt x="355" y="544"/>
                  </a:lnTo>
                  <a:lnTo>
                    <a:pt x="368" y="532"/>
                  </a:lnTo>
                  <a:lnTo>
                    <a:pt x="380" y="521"/>
                  </a:lnTo>
                  <a:lnTo>
                    <a:pt x="392" y="509"/>
                  </a:lnTo>
                  <a:lnTo>
                    <a:pt x="403" y="496"/>
                  </a:lnTo>
                  <a:lnTo>
                    <a:pt x="416" y="485"/>
                  </a:lnTo>
                  <a:lnTo>
                    <a:pt x="428" y="473"/>
                  </a:lnTo>
                  <a:lnTo>
                    <a:pt x="440" y="462"/>
                  </a:lnTo>
                  <a:lnTo>
                    <a:pt x="451" y="450"/>
                  </a:lnTo>
                  <a:lnTo>
                    <a:pt x="464" y="439"/>
                  </a:lnTo>
                  <a:lnTo>
                    <a:pt x="475" y="428"/>
                  </a:lnTo>
                  <a:lnTo>
                    <a:pt x="485" y="417"/>
                  </a:lnTo>
                  <a:lnTo>
                    <a:pt x="496" y="405"/>
                  </a:lnTo>
                  <a:lnTo>
                    <a:pt x="507" y="394"/>
                  </a:lnTo>
                  <a:lnTo>
                    <a:pt x="518" y="383"/>
                  </a:lnTo>
                  <a:lnTo>
                    <a:pt x="529" y="374"/>
                  </a:lnTo>
                  <a:lnTo>
                    <a:pt x="538" y="363"/>
                  </a:lnTo>
                  <a:lnTo>
                    <a:pt x="547" y="354"/>
                  </a:lnTo>
                  <a:lnTo>
                    <a:pt x="557" y="344"/>
                  </a:lnTo>
                  <a:lnTo>
                    <a:pt x="566" y="335"/>
                  </a:lnTo>
                  <a:lnTo>
                    <a:pt x="574" y="326"/>
                  </a:lnTo>
                  <a:lnTo>
                    <a:pt x="581" y="318"/>
                  </a:lnTo>
                  <a:lnTo>
                    <a:pt x="588" y="309"/>
                  </a:lnTo>
                  <a:lnTo>
                    <a:pt x="594" y="302"/>
                  </a:lnTo>
                  <a:lnTo>
                    <a:pt x="600" y="295"/>
                  </a:lnTo>
                  <a:lnTo>
                    <a:pt x="606" y="290"/>
                  </a:lnTo>
                  <a:lnTo>
                    <a:pt x="609" y="282"/>
                  </a:lnTo>
                  <a:lnTo>
                    <a:pt x="616" y="278"/>
                  </a:lnTo>
                  <a:lnTo>
                    <a:pt x="619" y="273"/>
                  </a:lnTo>
                  <a:lnTo>
                    <a:pt x="622" y="270"/>
                  </a:lnTo>
                  <a:lnTo>
                    <a:pt x="623" y="265"/>
                  </a:lnTo>
                  <a:lnTo>
                    <a:pt x="625" y="262"/>
                  </a:lnTo>
                  <a:lnTo>
                    <a:pt x="626" y="257"/>
                  </a:lnTo>
                  <a:lnTo>
                    <a:pt x="623" y="257"/>
                  </a:lnTo>
                  <a:lnTo>
                    <a:pt x="619" y="256"/>
                  </a:lnTo>
                  <a:lnTo>
                    <a:pt x="612" y="256"/>
                  </a:lnTo>
                  <a:lnTo>
                    <a:pt x="608" y="254"/>
                  </a:lnTo>
                  <a:lnTo>
                    <a:pt x="603" y="253"/>
                  </a:lnTo>
                  <a:lnTo>
                    <a:pt x="597" y="251"/>
                  </a:lnTo>
                  <a:lnTo>
                    <a:pt x="591" y="250"/>
                  </a:lnTo>
                  <a:lnTo>
                    <a:pt x="585" y="248"/>
                  </a:lnTo>
                  <a:lnTo>
                    <a:pt x="580" y="245"/>
                  </a:lnTo>
                  <a:lnTo>
                    <a:pt x="574" y="242"/>
                  </a:lnTo>
                  <a:lnTo>
                    <a:pt x="566" y="239"/>
                  </a:lnTo>
                  <a:lnTo>
                    <a:pt x="560" y="236"/>
                  </a:lnTo>
                  <a:lnTo>
                    <a:pt x="554" y="233"/>
                  </a:lnTo>
                  <a:lnTo>
                    <a:pt x="547" y="228"/>
                  </a:lnTo>
                  <a:lnTo>
                    <a:pt x="541" y="223"/>
                  </a:lnTo>
                  <a:lnTo>
                    <a:pt x="535" y="220"/>
                  </a:lnTo>
                  <a:lnTo>
                    <a:pt x="529" y="217"/>
                  </a:lnTo>
                  <a:lnTo>
                    <a:pt x="521" y="213"/>
                  </a:lnTo>
                  <a:lnTo>
                    <a:pt x="515" y="208"/>
                  </a:lnTo>
                  <a:lnTo>
                    <a:pt x="509" y="203"/>
                  </a:lnTo>
                  <a:lnTo>
                    <a:pt x="504" y="199"/>
                  </a:lnTo>
                  <a:lnTo>
                    <a:pt x="496" y="194"/>
                  </a:lnTo>
                  <a:lnTo>
                    <a:pt x="490" y="189"/>
                  </a:lnTo>
                  <a:lnTo>
                    <a:pt x="484" y="185"/>
                  </a:lnTo>
                  <a:lnTo>
                    <a:pt x="481" y="180"/>
                  </a:lnTo>
                  <a:lnTo>
                    <a:pt x="475" y="175"/>
                  </a:lnTo>
                  <a:lnTo>
                    <a:pt x="470" y="171"/>
                  </a:lnTo>
                  <a:lnTo>
                    <a:pt x="465" y="164"/>
                  </a:lnTo>
                  <a:lnTo>
                    <a:pt x="461" y="161"/>
                  </a:lnTo>
                  <a:lnTo>
                    <a:pt x="456" y="157"/>
                  </a:lnTo>
                  <a:lnTo>
                    <a:pt x="453" y="152"/>
                  </a:lnTo>
                  <a:lnTo>
                    <a:pt x="450" y="147"/>
                  </a:lnTo>
                  <a:lnTo>
                    <a:pt x="448" y="144"/>
                  </a:lnTo>
                  <a:lnTo>
                    <a:pt x="445" y="140"/>
                  </a:lnTo>
                  <a:lnTo>
                    <a:pt x="442" y="135"/>
                  </a:lnTo>
                  <a:lnTo>
                    <a:pt x="440" y="129"/>
                  </a:lnTo>
                  <a:lnTo>
                    <a:pt x="439" y="126"/>
                  </a:lnTo>
                  <a:lnTo>
                    <a:pt x="439" y="120"/>
                  </a:lnTo>
                  <a:lnTo>
                    <a:pt x="437" y="113"/>
                  </a:lnTo>
                  <a:lnTo>
                    <a:pt x="437" y="109"/>
                  </a:lnTo>
                  <a:lnTo>
                    <a:pt x="439" y="102"/>
                  </a:lnTo>
                  <a:lnTo>
                    <a:pt x="439" y="96"/>
                  </a:lnTo>
                  <a:lnTo>
                    <a:pt x="439" y="90"/>
                  </a:lnTo>
                  <a:lnTo>
                    <a:pt x="440" y="84"/>
                  </a:lnTo>
                  <a:lnTo>
                    <a:pt x="442" y="79"/>
                  </a:lnTo>
                  <a:lnTo>
                    <a:pt x="442" y="71"/>
                  </a:lnTo>
                  <a:lnTo>
                    <a:pt x="444" y="67"/>
                  </a:lnTo>
                  <a:lnTo>
                    <a:pt x="445" y="61"/>
                  </a:lnTo>
                  <a:lnTo>
                    <a:pt x="448" y="56"/>
                  </a:lnTo>
                  <a:lnTo>
                    <a:pt x="448" y="50"/>
                  </a:lnTo>
                  <a:lnTo>
                    <a:pt x="450" y="44"/>
                  </a:lnTo>
                  <a:lnTo>
                    <a:pt x="451" y="37"/>
                  </a:lnTo>
                  <a:lnTo>
                    <a:pt x="454" y="33"/>
                  </a:lnTo>
                  <a:lnTo>
                    <a:pt x="456" y="30"/>
                  </a:lnTo>
                  <a:lnTo>
                    <a:pt x="458" y="25"/>
                  </a:lnTo>
                  <a:lnTo>
                    <a:pt x="459" y="20"/>
                  </a:lnTo>
                  <a:lnTo>
                    <a:pt x="462" y="16"/>
                  </a:lnTo>
                  <a:lnTo>
                    <a:pt x="464" y="9"/>
                  </a:lnTo>
                  <a:lnTo>
                    <a:pt x="470" y="0"/>
                  </a:lnTo>
                  <a:lnTo>
                    <a:pt x="47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7117355" y="1414095"/>
              <a:ext cx="820994" cy="625454"/>
            </a:xfrm>
            <a:custGeom>
              <a:avLst/>
              <a:gdLst>
                <a:gd name="T0" fmla="*/ 23 w 592"/>
                <a:gd name="T1" fmla="*/ 186 h 451"/>
                <a:gd name="T2" fmla="*/ 58 w 592"/>
                <a:gd name="T3" fmla="*/ 166 h 451"/>
                <a:gd name="T4" fmla="*/ 96 w 592"/>
                <a:gd name="T5" fmla="*/ 144 h 451"/>
                <a:gd name="T6" fmla="*/ 137 w 592"/>
                <a:gd name="T7" fmla="*/ 121 h 451"/>
                <a:gd name="T8" fmla="*/ 177 w 592"/>
                <a:gd name="T9" fmla="*/ 99 h 451"/>
                <a:gd name="T10" fmla="*/ 217 w 592"/>
                <a:gd name="T11" fmla="*/ 76 h 451"/>
                <a:gd name="T12" fmla="*/ 257 w 592"/>
                <a:gd name="T13" fmla="*/ 56 h 451"/>
                <a:gd name="T14" fmla="*/ 295 w 592"/>
                <a:gd name="T15" fmla="*/ 37 h 451"/>
                <a:gd name="T16" fmla="*/ 327 w 592"/>
                <a:gd name="T17" fmla="*/ 22 h 451"/>
                <a:gd name="T18" fmla="*/ 357 w 592"/>
                <a:gd name="T19" fmla="*/ 9 h 451"/>
                <a:gd name="T20" fmla="*/ 378 w 592"/>
                <a:gd name="T21" fmla="*/ 1 h 451"/>
                <a:gd name="T22" fmla="*/ 398 w 592"/>
                <a:gd name="T23" fmla="*/ 1 h 451"/>
                <a:gd name="T24" fmla="*/ 406 w 592"/>
                <a:gd name="T25" fmla="*/ 18 h 451"/>
                <a:gd name="T26" fmla="*/ 419 w 592"/>
                <a:gd name="T27" fmla="*/ 40 h 451"/>
                <a:gd name="T28" fmla="*/ 436 w 592"/>
                <a:gd name="T29" fmla="*/ 71 h 451"/>
                <a:gd name="T30" fmla="*/ 456 w 592"/>
                <a:gd name="T31" fmla="*/ 104 h 451"/>
                <a:gd name="T32" fmla="*/ 477 w 592"/>
                <a:gd name="T33" fmla="*/ 142 h 451"/>
                <a:gd name="T34" fmla="*/ 501 w 592"/>
                <a:gd name="T35" fmla="*/ 183 h 451"/>
                <a:gd name="T36" fmla="*/ 522 w 592"/>
                <a:gd name="T37" fmla="*/ 223 h 451"/>
                <a:gd name="T38" fmla="*/ 544 w 592"/>
                <a:gd name="T39" fmla="*/ 262 h 451"/>
                <a:gd name="T40" fmla="*/ 563 w 592"/>
                <a:gd name="T41" fmla="*/ 297 h 451"/>
                <a:gd name="T42" fmla="*/ 577 w 592"/>
                <a:gd name="T43" fmla="*/ 328 h 451"/>
                <a:gd name="T44" fmla="*/ 588 w 592"/>
                <a:gd name="T45" fmla="*/ 353 h 451"/>
                <a:gd name="T46" fmla="*/ 586 w 592"/>
                <a:gd name="T47" fmla="*/ 381 h 451"/>
                <a:gd name="T48" fmla="*/ 561 w 592"/>
                <a:gd name="T49" fmla="*/ 415 h 451"/>
                <a:gd name="T50" fmla="*/ 533 w 592"/>
                <a:gd name="T51" fmla="*/ 445 h 451"/>
                <a:gd name="T52" fmla="*/ 515 w 592"/>
                <a:gd name="T53" fmla="*/ 439 h 451"/>
                <a:gd name="T54" fmla="*/ 507 w 592"/>
                <a:gd name="T55" fmla="*/ 412 h 451"/>
                <a:gd name="T56" fmla="*/ 501 w 592"/>
                <a:gd name="T57" fmla="*/ 387 h 451"/>
                <a:gd name="T58" fmla="*/ 491 w 592"/>
                <a:gd name="T59" fmla="*/ 355 h 451"/>
                <a:gd name="T60" fmla="*/ 481 w 592"/>
                <a:gd name="T61" fmla="*/ 321 h 451"/>
                <a:gd name="T62" fmla="*/ 470 w 592"/>
                <a:gd name="T63" fmla="*/ 284 h 451"/>
                <a:gd name="T64" fmla="*/ 457 w 592"/>
                <a:gd name="T65" fmla="*/ 246 h 451"/>
                <a:gd name="T66" fmla="*/ 445 w 592"/>
                <a:gd name="T67" fmla="*/ 209 h 451"/>
                <a:gd name="T68" fmla="*/ 434 w 592"/>
                <a:gd name="T69" fmla="*/ 177 h 451"/>
                <a:gd name="T70" fmla="*/ 423 w 592"/>
                <a:gd name="T71" fmla="*/ 146 h 451"/>
                <a:gd name="T72" fmla="*/ 412 w 592"/>
                <a:gd name="T73" fmla="*/ 122 h 451"/>
                <a:gd name="T74" fmla="*/ 403 w 592"/>
                <a:gd name="T75" fmla="*/ 102 h 451"/>
                <a:gd name="T76" fmla="*/ 380 w 592"/>
                <a:gd name="T77" fmla="*/ 94 h 451"/>
                <a:gd name="T78" fmla="*/ 357 w 592"/>
                <a:gd name="T79" fmla="*/ 101 h 451"/>
                <a:gd name="T80" fmla="*/ 330 w 592"/>
                <a:gd name="T81" fmla="*/ 111 h 451"/>
                <a:gd name="T82" fmla="*/ 298 w 592"/>
                <a:gd name="T83" fmla="*/ 127 h 451"/>
                <a:gd name="T84" fmla="*/ 264 w 592"/>
                <a:gd name="T85" fmla="*/ 146 h 451"/>
                <a:gd name="T86" fmla="*/ 228 w 592"/>
                <a:gd name="T87" fmla="*/ 166 h 451"/>
                <a:gd name="T88" fmla="*/ 192 w 592"/>
                <a:gd name="T89" fmla="*/ 184 h 451"/>
                <a:gd name="T90" fmla="*/ 158 w 592"/>
                <a:gd name="T91" fmla="*/ 203 h 451"/>
                <a:gd name="T92" fmla="*/ 130 w 592"/>
                <a:gd name="T93" fmla="*/ 222 h 451"/>
                <a:gd name="T94" fmla="*/ 104 w 592"/>
                <a:gd name="T95" fmla="*/ 235 h 451"/>
                <a:gd name="T96" fmla="*/ 79 w 592"/>
                <a:gd name="T97" fmla="*/ 248 h 451"/>
                <a:gd name="T98" fmla="*/ 58 w 592"/>
                <a:gd name="T99" fmla="*/ 243 h 451"/>
                <a:gd name="T100" fmla="*/ 28 w 592"/>
                <a:gd name="T101" fmla="*/ 225 h 451"/>
                <a:gd name="T102" fmla="*/ 2 w 592"/>
                <a:gd name="T103" fmla="*/ 20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2" h="451">
                  <a:moveTo>
                    <a:pt x="0" y="201"/>
                  </a:moveTo>
                  <a:lnTo>
                    <a:pt x="5" y="197"/>
                  </a:lnTo>
                  <a:lnTo>
                    <a:pt x="11" y="194"/>
                  </a:lnTo>
                  <a:lnTo>
                    <a:pt x="17" y="189"/>
                  </a:lnTo>
                  <a:lnTo>
                    <a:pt x="23" y="186"/>
                  </a:lnTo>
                  <a:lnTo>
                    <a:pt x="30" y="181"/>
                  </a:lnTo>
                  <a:lnTo>
                    <a:pt x="36" y="178"/>
                  </a:lnTo>
                  <a:lnTo>
                    <a:pt x="44" y="173"/>
                  </a:lnTo>
                  <a:lnTo>
                    <a:pt x="51" y="170"/>
                  </a:lnTo>
                  <a:lnTo>
                    <a:pt x="58" y="166"/>
                  </a:lnTo>
                  <a:lnTo>
                    <a:pt x="65" y="161"/>
                  </a:lnTo>
                  <a:lnTo>
                    <a:pt x="72" y="156"/>
                  </a:lnTo>
                  <a:lnTo>
                    <a:pt x="81" y="152"/>
                  </a:lnTo>
                  <a:lnTo>
                    <a:pt x="89" y="149"/>
                  </a:lnTo>
                  <a:lnTo>
                    <a:pt x="96" y="144"/>
                  </a:lnTo>
                  <a:lnTo>
                    <a:pt x="104" y="139"/>
                  </a:lnTo>
                  <a:lnTo>
                    <a:pt x="112" y="135"/>
                  </a:lnTo>
                  <a:lnTo>
                    <a:pt x="120" y="130"/>
                  </a:lnTo>
                  <a:lnTo>
                    <a:pt x="127" y="125"/>
                  </a:lnTo>
                  <a:lnTo>
                    <a:pt x="137" y="121"/>
                  </a:lnTo>
                  <a:lnTo>
                    <a:pt x="144" y="116"/>
                  </a:lnTo>
                  <a:lnTo>
                    <a:pt x="152" y="111"/>
                  </a:lnTo>
                  <a:lnTo>
                    <a:pt x="160" y="108"/>
                  </a:lnTo>
                  <a:lnTo>
                    <a:pt x="169" y="104"/>
                  </a:lnTo>
                  <a:lnTo>
                    <a:pt x="177" y="99"/>
                  </a:lnTo>
                  <a:lnTo>
                    <a:pt x="185" y="94"/>
                  </a:lnTo>
                  <a:lnTo>
                    <a:pt x="194" y="90"/>
                  </a:lnTo>
                  <a:lnTo>
                    <a:pt x="202" y="85"/>
                  </a:lnTo>
                  <a:lnTo>
                    <a:pt x="211" y="80"/>
                  </a:lnTo>
                  <a:lnTo>
                    <a:pt x="217" y="76"/>
                  </a:lnTo>
                  <a:lnTo>
                    <a:pt x="226" y="73"/>
                  </a:lnTo>
                  <a:lnTo>
                    <a:pt x="234" y="68"/>
                  </a:lnTo>
                  <a:lnTo>
                    <a:pt x="244" y="65"/>
                  </a:lnTo>
                  <a:lnTo>
                    <a:pt x="250" y="60"/>
                  </a:lnTo>
                  <a:lnTo>
                    <a:pt x="257" y="56"/>
                  </a:lnTo>
                  <a:lnTo>
                    <a:pt x="265" y="53"/>
                  </a:lnTo>
                  <a:lnTo>
                    <a:pt x="273" y="48"/>
                  </a:lnTo>
                  <a:lnTo>
                    <a:pt x="281" y="43"/>
                  </a:lnTo>
                  <a:lnTo>
                    <a:pt x="287" y="40"/>
                  </a:lnTo>
                  <a:lnTo>
                    <a:pt x="295" y="37"/>
                  </a:lnTo>
                  <a:lnTo>
                    <a:pt x="301" y="34"/>
                  </a:lnTo>
                  <a:lnTo>
                    <a:pt x="307" y="31"/>
                  </a:lnTo>
                  <a:lnTo>
                    <a:pt x="315" y="28"/>
                  </a:lnTo>
                  <a:lnTo>
                    <a:pt x="321" y="23"/>
                  </a:lnTo>
                  <a:lnTo>
                    <a:pt x="327" y="22"/>
                  </a:lnTo>
                  <a:lnTo>
                    <a:pt x="333" y="18"/>
                  </a:lnTo>
                  <a:lnTo>
                    <a:pt x="340" y="17"/>
                  </a:lnTo>
                  <a:lnTo>
                    <a:pt x="346" y="14"/>
                  </a:lnTo>
                  <a:lnTo>
                    <a:pt x="352" y="12"/>
                  </a:lnTo>
                  <a:lnTo>
                    <a:pt x="357" y="9"/>
                  </a:lnTo>
                  <a:lnTo>
                    <a:pt x="361" y="8"/>
                  </a:lnTo>
                  <a:lnTo>
                    <a:pt x="366" y="5"/>
                  </a:lnTo>
                  <a:lnTo>
                    <a:pt x="371" y="5"/>
                  </a:lnTo>
                  <a:lnTo>
                    <a:pt x="374" y="3"/>
                  </a:lnTo>
                  <a:lnTo>
                    <a:pt x="378" y="1"/>
                  </a:lnTo>
                  <a:lnTo>
                    <a:pt x="383" y="0"/>
                  </a:lnTo>
                  <a:lnTo>
                    <a:pt x="386" y="0"/>
                  </a:lnTo>
                  <a:lnTo>
                    <a:pt x="391" y="0"/>
                  </a:lnTo>
                  <a:lnTo>
                    <a:pt x="395" y="0"/>
                  </a:lnTo>
                  <a:lnTo>
                    <a:pt x="398" y="1"/>
                  </a:lnTo>
                  <a:lnTo>
                    <a:pt x="402" y="5"/>
                  </a:lnTo>
                  <a:lnTo>
                    <a:pt x="402" y="6"/>
                  </a:lnTo>
                  <a:lnTo>
                    <a:pt x="405" y="12"/>
                  </a:lnTo>
                  <a:lnTo>
                    <a:pt x="405" y="15"/>
                  </a:lnTo>
                  <a:lnTo>
                    <a:pt x="406" y="18"/>
                  </a:lnTo>
                  <a:lnTo>
                    <a:pt x="409" y="22"/>
                  </a:lnTo>
                  <a:lnTo>
                    <a:pt x="411" y="26"/>
                  </a:lnTo>
                  <a:lnTo>
                    <a:pt x="414" y="31"/>
                  </a:lnTo>
                  <a:lnTo>
                    <a:pt x="416" y="36"/>
                  </a:lnTo>
                  <a:lnTo>
                    <a:pt x="419" y="40"/>
                  </a:lnTo>
                  <a:lnTo>
                    <a:pt x="422" y="46"/>
                  </a:lnTo>
                  <a:lnTo>
                    <a:pt x="425" y="51"/>
                  </a:lnTo>
                  <a:lnTo>
                    <a:pt x="428" y="57"/>
                  </a:lnTo>
                  <a:lnTo>
                    <a:pt x="431" y="63"/>
                  </a:lnTo>
                  <a:lnTo>
                    <a:pt x="436" y="71"/>
                  </a:lnTo>
                  <a:lnTo>
                    <a:pt x="439" y="76"/>
                  </a:lnTo>
                  <a:lnTo>
                    <a:pt x="443" y="84"/>
                  </a:lnTo>
                  <a:lnTo>
                    <a:pt x="447" y="90"/>
                  </a:lnTo>
                  <a:lnTo>
                    <a:pt x="451" y="98"/>
                  </a:lnTo>
                  <a:lnTo>
                    <a:pt x="456" y="104"/>
                  </a:lnTo>
                  <a:lnTo>
                    <a:pt x="460" y="111"/>
                  </a:lnTo>
                  <a:lnTo>
                    <a:pt x="464" y="119"/>
                  </a:lnTo>
                  <a:lnTo>
                    <a:pt x="468" y="129"/>
                  </a:lnTo>
                  <a:lnTo>
                    <a:pt x="473" y="135"/>
                  </a:lnTo>
                  <a:lnTo>
                    <a:pt x="477" y="142"/>
                  </a:lnTo>
                  <a:lnTo>
                    <a:pt x="482" y="150"/>
                  </a:lnTo>
                  <a:lnTo>
                    <a:pt x="487" y="160"/>
                  </a:lnTo>
                  <a:lnTo>
                    <a:pt x="491" y="167"/>
                  </a:lnTo>
                  <a:lnTo>
                    <a:pt x="496" y="175"/>
                  </a:lnTo>
                  <a:lnTo>
                    <a:pt x="501" y="183"/>
                  </a:lnTo>
                  <a:lnTo>
                    <a:pt x="505" y="192"/>
                  </a:lnTo>
                  <a:lnTo>
                    <a:pt x="510" y="200"/>
                  </a:lnTo>
                  <a:lnTo>
                    <a:pt x="513" y="208"/>
                  </a:lnTo>
                  <a:lnTo>
                    <a:pt x="518" y="215"/>
                  </a:lnTo>
                  <a:lnTo>
                    <a:pt x="522" y="223"/>
                  </a:lnTo>
                  <a:lnTo>
                    <a:pt x="527" y="231"/>
                  </a:lnTo>
                  <a:lnTo>
                    <a:pt x="532" y="239"/>
                  </a:lnTo>
                  <a:lnTo>
                    <a:pt x="536" y="246"/>
                  </a:lnTo>
                  <a:lnTo>
                    <a:pt x="541" y="256"/>
                  </a:lnTo>
                  <a:lnTo>
                    <a:pt x="544" y="262"/>
                  </a:lnTo>
                  <a:lnTo>
                    <a:pt x="547" y="270"/>
                  </a:lnTo>
                  <a:lnTo>
                    <a:pt x="552" y="276"/>
                  </a:lnTo>
                  <a:lnTo>
                    <a:pt x="555" y="284"/>
                  </a:lnTo>
                  <a:lnTo>
                    <a:pt x="558" y="291"/>
                  </a:lnTo>
                  <a:lnTo>
                    <a:pt x="563" y="297"/>
                  </a:lnTo>
                  <a:lnTo>
                    <a:pt x="566" y="304"/>
                  </a:lnTo>
                  <a:lnTo>
                    <a:pt x="569" y="311"/>
                  </a:lnTo>
                  <a:lnTo>
                    <a:pt x="572" y="316"/>
                  </a:lnTo>
                  <a:lnTo>
                    <a:pt x="575" y="322"/>
                  </a:lnTo>
                  <a:lnTo>
                    <a:pt x="577" y="328"/>
                  </a:lnTo>
                  <a:lnTo>
                    <a:pt x="580" y="335"/>
                  </a:lnTo>
                  <a:lnTo>
                    <a:pt x="581" y="339"/>
                  </a:lnTo>
                  <a:lnTo>
                    <a:pt x="583" y="344"/>
                  </a:lnTo>
                  <a:lnTo>
                    <a:pt x="586" y="349"/>
                  </a:lnTo>
                  <a:lnTo>
                    <a:pt x="588" y="353"/>
                  </a:lnTo>
                  <a:lnTo>
                    <a:pt x="589" y="361"/>
                  </a:lnTo>
                  <a:lnTo>
                    <a:pt x="592" y="367"/>
                  </a:lnTo>
                  <a:lnTo>
                    <a:pt x="591" y="372"/>
                  </a:lnTo>
                  <a:lnTo>
                    <a:pt x="591" y="377"/>
                  </a:lnTo>
                  <a:lnTo>
                    <a:pt x="586" y="381"/>
                  </a:lnTo>
                  <a:lnTo>
                    <a:pt x="583" y="387"/>
                  </a:lnTo>
                  <a:lnTo>
                    <a:pt x="578" y="394"/>
                  </a:lnTo>
                  <a:lnTo>
                    <a:pt x="572" y="401"/>
                  </a:lnTo>
                  <a:lnTo>
                    <a:pt x="566" y="408"/>
                  </a:lnTo>
                  <a:lnTo>
                    <a:pt x="561" y="415"/>
                  </a:lnTo>
                  <a:lnTo>
                    <a:pt x="555" y="421"/>
                  </a:lnTo>
                  <a:lnTo>
                    <a:pt x="550" y="429"/>
                  </a:lnTo>
                  <a:lnTo>
                    <a:pt x="544" y="435"/>
                  </a:lnTo>
                  <a:lnTo>
                    <a:pt x="539" y="440"/>
                  </a:lnTo>
                  <a:lnTo>
                    <a:pt x="533" y="445"/>
                  </a:lnTo>
                  <a:lnTo>
                    <a:pt x="530" y="448"/>
                  </a:lnTo>
                  <a:lnTo>
                    <a:pt x="522" y="451"/>
                  </a:lnTo>
                  <a:lnTo>
                    <a:pt x="518" y="446"/>
                  </a:lnTo>
                  <a:lnTo>
                    <a:pt x="516" y="443"/>
                  </a:lnTo>
                  <a:lnTo>
                    <a:pt x="515" y="439"/>
                  </a:lnTo>
                  <a:lnTo>
                    <a:pt x="513" y="432"/>
                  </a:lnTo>
                  <a:lnTo>
                    <a:pt x="512" y="426"/>
                  </a:lnTo>
                  <a:lnTo>
                    <a:pt x="510" y="421"/>
                  </a:lnTo>
                  <a:lnTo>
                    <a:pt x="508" y="417"/>
                  </a:lnTo>
                  <a:lnTo>
                    <a:pt x="507" y="412"/>
                  </a:lnTo>
                  <a:lnTo>
                    <a:pt x="507" y="409"/>
                  </a:lnTo>
                  <a:lnTo>
                    <a:pt x="504" y="403"/>
                  </a:lnTo>
                  <a:lnTo>
                    <a:pt x="504" y="398"/>
                  </a:lnTo>
                  <a:lnTo>
                    <a:pt x="501" y="392"/>
                  </a:lnTo>
                  <a:lnTo>
                    <a:pt x="501" y="387"/>
                  </a:lnTo>
                  <a:lnTo>
                    <a:pt x="498" y="381"/>
                  </a:lnTo>
                  <a:lnTo>
                    <a:pt x="496" y="375"/>
                  </a:lnTo>
                  <a:lnTo>
                    <a:pt x="495" y="367"/>
                  </a:lnTo>
                  <a:lnTo>
                    <a:pt x="493" y="363"/>
                  </a:lnTo>
                  <a:lnTo>
                    <a:pt x="491" y="355"/>
                  </a:lnTo>
                  <a:lnTo>
                    <a:pt x="488" y="349"/>
                  </a:lnTo>
                  <a:lnTo>
                    <a:pt x="487" y="342"/>
                  </a:lnTo>
                  <a:lnTo>
                    <a:pt x="485" y="335"/>
                  </a:lnTo>
                  <a:lnTo>
                    <a:pt x="482" y="328"/>
                  </a:lnTo>
                  <a:lnTo>
                    <a:pt x="481" y="321"/>
                  </a:lnTo>
                  <a:lnTo>
                    <a:pt x="477" y="313"/>
                  </a:lnTo>
                  <a:lnTo>
                    <a:pt x="476" y="307"/>
                  </a:lnTo>
                  <a:lnTo>
                    <a:pt x="474" y="299"/>
                  </a:lnTo>
                  <a:lnTo>
                    <a:pt x="471" y="291"/>
                  </a:lnTo>
                  <a:lnTo>
                    <a:pt x="470" y="284"/>
                  </a:lnTo>
                  <a:lnTo>
                    <a:pt x="467" y="277"/>
                  </a:lnTo>
                  <a:lnTo>
                    <a:pt x="464" y="270"/>
                  </a:lnTo>
                  <a:lnTo>
                    <a:pt x="462" y="262"/>
                  </a:lnTo>
                  <a:lnTo>
                    <a:pt x="459" y="254"/>
                  </a:lnTo>
                  <a:lnTo>
                    <a:pt x="457" y="246"/>
                  </a:lnTo>
                  <a:lnTo>
                    <a:pt x="454" y="239"/>
                  </a:lnTo>
                  <a:lnTo>
                    <a:pt x="453" y="231"/>
                  </a:lnTo>
                  <a:lnTo>
                    <a:pt x="450" y="223"/>
                  </a:lnTo>
                  <a:lnTo>
                    <a:pt x="448" y="217"/>
                  </a:lnTo>
                  <a:lnTo>
                    <a:pt x="445" y="209"/>
                  </a:lnTo>
                  <a:lnTo>
                    <a:pt x="443" y="203"/>
                  </a:lnTo>
                  <a:lnTo>
                    <a:pt x="440" y="197"/>
                  </a:lnTo>
                  <a:lnTo>
                    <a:pt x="439" y="189"/>
                  </a:lnTo>
                  <a:lnTo>
                    <a:pt x="436" y="183"/>
                  </a:lnTo>
                  <a:lnTo>
                    <a:pt x="434" y="177"/>
                  </a:lnTo>
                  <a:lnTo>
                    <a:pt x="431" y="169"/>
                  </a:lnTo>
                  <a:lnTo>
                    <a:pt x="429" y="164"/>
                  </a:lnTo>
                  <a:lnTo>
                    <a:pt x="426" y="158"/>
                  </a:lnTo>
                  <a:lnTo>
                    <a:pt x="425" y="152"/>
                  </a:lnTo>
                  <a:lnTo>
                    <a:pt x="423" y="146"/>
                  </a:lnTo>
                  <a:lnTo>
                    <a:pt x="420" y="141"/>
                  </a:lnTo>
                  <a:lnTo>
                    <a:pt x="419" y="135"/>
                  </a:lnTo>
                  <a:lnTo>
                    <a:pt x="416" y="130"/>
                  </a:lnTo>
                  <a:lnTo>
                    <a:pt x="414" y="125"/>
                  </a:lnTo>
                  <a:lnTo>
                    <a:pt x="412" y="122"/>
                  </a:lnTo>
                  <a:lnTo>
                    <a:pt x="411" y="118"/>
                  </a:lnTo>
                  <a:lnTo>
                    <a:pt x="409" y="113"/>
                  </a:lnTo>
                  <a:lnTo>
                    <a:pt x="408" y="110"/>
                  </a:lnTo>
                  <a:lnTo>
                    <a:pt x="406" y="107"/>
                  </a:lnTo>
                  <a:lnTo>
                    <a:pt x="403" y="102"/>
                  </a:lnTo>
                  <a:lnTo>
                    <a:pt x="402" y="99"/>
                  </a:lnTo>
                  <a:lnTo>
                    <a:pt x="397" y="96"/>
                  </a:lnTo>
                  <a:lnTo>
                    <a:pt x="392" y="94"/>
                  </a:lnTo>
                  <a:lnTo>
                    <a:pt x="386" y="93"/>
                  </a:lnTo>
                  <a:lnTo>
                    <a:pt x="380" y="94"/>
                  </a:lnTo>
                  <a:lnTo>
                    <a:pt x="375" y="94"/>
                  </a:lnTo>
                  <a:lnTo>
                    <a:pt x="371" y="96"/>
                  </a:lnTo>
                  <a:lnTo>
                    <a:pt x="367" y="98"/>
                  </a:lnTo>
                  <a:lnTo>
                    <a:pt x="363" y="99"/>
                  </a:lnTo>
                  <a:lnTo>
                    <a:pt x="357" y="101"/>
                  </a:lnTo>
                  <a:lnTo>
                    <a:pt x="352" y="104"/>
                  </a:lnTo>
                  <a:lnTo>
                    <a:pt x="347" y="105"/>
                  </a:lnTo>
                  <a:lnTo>
                    <a:pt x="341" y="108"/>
                  </a:lnTo>
                  <a:lnTo>
                    <a:pt x="336" y="110"/>
                  </a:lnTo>
                  <a:lnTo>
                    <a:pt x="330" y="111"/>
                  </a:lnTo>
                  <a:lnTo>
                    <a:pt x="323" y="115"/>
                  </a:lnTo>
                  <a:lnTo>
                    <a:pt x="318" y="118"/>
                  </a:lnTo>
                  <a:lnTo>
                    <a:pt x="310" y="121"/>
                  </a:lnTo>
                  <a:lnTo>
                    <a:pt x="304" y="124"/>
                  </a:lnTo>
                  <a:lnTo>
                    <a:pt x="298" y="127"/>
                  </a:lnTo>
                  <a:lnTo>
                    <a:pt x="292" y="132"/>
                  </a:lnTo>
                  <a:lnTo>
                    <a:pt x="284" y="135"/>
                  </a:lnTo>
                  <a:lnTo>
                    <a:pt x="278" y="138"/>
                  </a:lnTo>
                  <a:lnTo>
                    <a:pt x="270" y="141"/>
                  </a:lnTo>
                  <a:lnTo>
                    <a:pt x="264" y="146"/>
                  </a:lnTo>
                  <a:lnTo>
                    <a:pt x="256" y="149"/>
                  </a:lnTo>
                  <a:lnTo>
                    <a:pt x="248" y="153"/>
                  </a:lnTo>
                  <a:lnTo>
                    <a:pt x="242" y="158"/>
                  </a:lnTo>
                  <a:lnTo>
                    <a:pt x="236" y="163"/>
                  </a:lnTo>
                  <a:lnTo>
                    <a:pt x="228" y="166"/>
                  </a:lnTo>
                  <a:lnTo>
                    <a:pt x="220" y="169"/>
                  </a:lnTo>
                  <a:lnTo>
                    <a:pt x="213" y="173"/>
                  </a:lnTo>
                  <a:lnTo>
                    <a:pt x="206" y="177"/>
                  </a:lnTo>
                  <a:lnTo>
                    <a:pt x="199" y="181"/>
                  </a:lnTo>
                  <a:lnTo>
                    <a:pt x="192" y="184"/>
                  </a:lnTo>
                  <a:lnTo>
                    <a:pt x="186" y="187"/>
                  </a:lnTo>
                  <a:lnTo>
                    <a:pt x="178" y="192"/>
                  </a:lnTo>
                  <a:lnTo>
                    <a:pt x="172" y="195"/>
                  </a:lnTo>
                  <a:lnTo>
                    <a:pt x="166" y="200"/>
                  </a:lnTo>
                  <a:lnTo>
                    <a:pt x="158" y="203"/>
                  </a:lnTo>
                  <a:lnTo>
                    <a:pt x="154" y="208"/>
                  </a:lnTo>
                  <a:lnTo>
                    <a:pt x="146" y="211"/>
                  </a:lnTo>
                  <a:lnTo>
                    <a:pt x="141" y="214"/>
                  </a:lnTo>
                  <a:lnTo>
                    <a:pt x="135" y="218"/>
                  </a:lnTo>
                  <a:lnTo>
                    <a:pt x="130" y="222"/>
                  </a:lnTo>
                  <a:lnTo>
                    <a:pt x="124" y="223"/>
                  </a:lnTo>
                  <a:lnTo>
                    <a:pt x="120" y="226"/>
                  </a:lnTo>
                  <a:lnTo>
                    <a:pt x="113" y="229"/>
                  </a:lnTo>
                  <a:lnTo>
                    <a:pt x="109" y="232"/>
                  </a:lnTo>
                  <a:lnTo>
                    <a:pt x="104" y="235"/>
                  </a:lnTo>
                  <a:lnTo>
                    <a:pt x="99" y="237"/>
                  </a:lnTo>
                  <a:lnTo>
                    <a:pt x="95" y="240"/>
                  </a:lnTo>
                  <a:lnTo>
                    <a:pt x="92" y="242"/>
                  </a:lnTo>
                  <a:lnTo>
                    <a:pt x="85" y="245"/>
                  </a:lnTo>
                  <a:lnTo>
                    <a:pt x="79" y="248"/>
                  </a:lnTo>
                  <a:lnTo>
                    <a:pt x="75" y="249"/>
                  </a:lnTo>
                  <a:lnTo>
                    <a:pt x="73" y="249"/>
                  </a:lnTo>
                  <a:lnTo>
                    <a:pt x="68" y="248"/>
                  </a:lnTo>
                  <a:lnTo>
                    <a:pt x="64" y="246"/>
                  </a:lnTo>
                  <a:lnTo>
                    <a:pt x="58" y="243"/>
                  </a:lnTo>
                  <a:lnTo>
                    <a:pt x="51" y="242"/>
                  </a:lnTo>
                  <a:lnTo>
                    <a:pt x="47" y="237"/>
                  </a:lnTo>
                  <a:lnTo>
                    <a:pt x="41" y="234"/>
                  </a:lnTo>
                  <a:lnTo>
                    <a:pt x="34" y="229"/>
                  </a:lnTo>
                  <a:lnTo>
                    <a:pt x="28" y="225"/>
                  </a:lnTo>
                  <a:lnTo>
                    <a:pt x="22" y="220"/>
                  </a:lnTo>
                  <a:lnTo>
                    <a:pt x="17" y="217"/>
                  </a:lnTo>
                  <a:lnTo>
                    <a:pt x="13" y="212"/>
                  </a:lnTo>
                  <a:lnTo>
                    <a:pt x="8" y="209"/>
                  </a:lnTo>
                  <a:lnTo>
                    <a:pt x="2" y="203"/>
                  </a:lnTo>
                  <a:lnTo>
                    <a:pt x="0" y="201"/>
                  </a:lnTo>
                  <a:lnTo>
                    <a:pt x="0" y="201"/>
                  </a:lnTo>
                  <a:close/>
                </a:path>
              </a:pathLst>
            </a:custGeom>
            <a:solidFill>
              <a:srgbClr val="FF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6038414" y="2058964"/>
              <a:ext cx="1015148" cy="2138468"/>
            </a:xfrm>
            <a:custGeom>
              <a:avLst/>
              <a:gdLst>
                <a:gd name="T0" fmla="*/ 20 w 732"/>
                <a:gd name="T1" fmla="*/ 206 h 1542"/>
                <a:gd name="T2" fmla="*/ 53 w 732"/>
                <a:gd name="T3" fmla="*/ 305 h 1542"/>
                <a:gd name="T4" fmla="*/ 93 w 732"/>
                <a:gd name="T5" fmla="*/ 428 h 1542"/>
                <a:gd name="T6" fmla="*/ 138 w 732"/>
                <a:gd name="T7" fmla="*/ 564 h 1542"/>
                <a:gd name="T8" fmla="*/ 188 w 732"/>
                <a:gd name="T9" fmla="*/ 713 h 1542"/>
                <a:gd name="T10" fmla="*/ 236 w 732"/>
                <a:gd name="T11" fmla="*/ 863 h 1542"/>
                <a:gd name="T12" fmla="*/ 287 w 732"/>
                <a:gd name="T13" fmla="*/ 1013 h 1542"/>
                <a:gd name="T14" fmla="*/ 337 w 732"/>
                <a:gd name="T15" fmla="*/ 1154 h 1542"/>
                <a:gd name="T16" fmla="*/ 385 w 732"/>
                <a:gd name="T17" fmla="*/ 1283 h 1542"/>
                <a:gd name="T18" fmla="*/ 426 w 732"/>
                <a:gd name="T19" fmla="*/ 1392 h 1542"/>
                <a:gd name="T20" fmla="*/ 465 w 732"/>
                <a:gd name="T21" fmla="*/ 1474 h 1542"/>
                <a:gd name="T22" fmla="*/ 495 w 732"/>
                <a:gd name="T23" fmla="*/ 1526 h 1542"/>
                <a:gd name="T24" fmla="*/ 518 w 732"/>
                <a:gd name="T25" fmla="*/ 1542 h 1542"/>
                <a:gd name="T26" fmla="*/ 544 w 732"/>
                <a:gd name="T27" fmla="*/ 1530 h 1542"/>
                <a:gd name="T28" fmla="*/ 564 w 732"/>
                <a:gd name="T29" fmla="*/ 1520 h 1542"/>
                <a:gd name="T30" fmla="*/ 586 w 732"/>
                <a:gd name="T31" fmla="*/ 1509 h 1542"/>
                <a:gd name="T32" fmla="*/ 608 w 732"/>
                <a:gd name="T33" fmla="*/ 1499 h 1542"/>
                <a:gd name="T34" fmla="*/ 629 w 732"/>
                <a:gd name="T35" fmla="*/ 1489 h 1542"/>
                <a:gd name="T36" fmla="*/ 653 w 732"/>
                <a:gd name="T37" fmla="*/ 1478 h 1542"/>
                <a:gd name="T38" fmla="*/ 690 w 732"/>
                <a:gd name="T39" fmla="*/ 1458 h 1542"/>
                <a:gd name="T40" fmla="*/ 718 w 732"/>
                <a:gd name="T41" fmla="*/ 1444 h 1542"/>
                <a:gd name="T42" fmla="*/ 730 w 732"/>
                <a:gd name="T43" fmla="*/ 1437 h 1542"/>
                <a:gd name="T44" fmla="*/ 707 w 732"/>
                <a:gd name="T45" fmla="*/ 1415 h 1542"/>
                <a:gd name="T46" fmla="*/ 681 w 732"/>
                <a:gd name="T47" fmla="*/ 1387 h 1542"/>
                <a:gd name="T48" fmla="*/ 648 w 732"/>
                <a:gd name="T49" fmla="*/ 1351 h 1542"/>
                <a:gd name="T50" fmla="*/ 609 w 732"/>
                <a:gd name="T51" fmla="*/ 1308 h 1542"/>
                <a:gd name="T52" fmla="*/ 566 w 732"/>
                <a:gd name="T53" fmla="*/ 1260 h 1542"/>
                <a:gd name="T54" fmla="*/ 521 w 732"/>
                <a:gd name="T55" fmla="*/ 1207 h 1542"/>
                <a:gd name="T56" fmla="*/ 476 w 732"/>
                <a:gd name="T57" fmla="*/ 1151 h 1542"/>
                <a:gd name="T58" fmla="*/ 431 w 732"/>
                <a:gd name="T59" fmla="*/ 1096 h 1542"/>
                <a:gd name="T60" fmla="*/ 391 w 732"/>
                <a:gd name="T61" fmla="*/ 1040 h 1542"/>
                <a:gd name="T62" fmla="*/ 354 w 732"/>
                <a:gd name="T63" fmla="*/ 984 h 1542"/>
                <a:gd name="T64" fmla="*/ 324 w 732"/>
                <a:gd name="T65" fmla="*/ 934 h 1542"/>
                <a:gd name="T66" fmla="*/ 302 w 732"/>
                <a:gd name="T67" fmla="*/ 888 h 1542"/>
                <a:gd name="T68" fmla="*/ 282 w 732"/>
                <a:gd name="T69" fmla="*/ 835 h 1542"/>
                <a:gd name="T70" fmla="*/ 261 w 732"/>
                <a:gd name="T71" fmla="*/ 775 h 1542"/>
                <a:gd name="T72" fmla="*/ 237 w 732"/>
                <a:gd name="T73" fmla="*/ 707 h 1542"/>
                <a:gd name="T74" fmla="*/ 213 w 732"/>
                <a:gd name="T75" fmla="*/ 634 h 1542"/>
                <a:gd name="T76" fmla="*/ 191 w 732"/>
                <a:gd name="T77" fmla="*/ 559 h 1542"/>
                <a:gd name="T78" fmla="*/ 168 w 732"/>
                <a:gd name="T79" fmla="*/ 485 h 1542"/>
                <a:gd name="T80" fmla="*/ 146 w 732"/>
                <a:gd name="T81" fmla="*/ 412 h 1542"/>
                <a:gd name="T82" fmla="*/ 124 w 732"/>
                <a:gd name="T83" fmla="*/ 344 h 1542"/>
                <a:gd name="T84" fmla="*/ 107 w 732"/>
                <a:gd name="T85" fmla="*/ 283 h 1542"/>
                <a:gd name="T86" fmla="*/ 93 w 732"/>
                <a:gd name="T87" fmla="*/ 231 h 1542"/>
                <a:gd name="T88" fmla="*/ 82 w 732"/>
                <a:gd name="T89" fmla="*/ 189 h 1542"/>
                <a:gd name="T90" fmla="*/ 75 w 732"/>
                <a:gd name="T91" fmla="*/ 161 h 1542"/>
                <a:gd name="T92" fmla="*/ 73 w 732"/>
                <a:gd name="T93" fmla="*/ 144 h 1542"/>
                <a:gd name="T94" fmla="*/ 81 w 732"/>
                <a:gd name="T95" fmla="*/ 122 h 1542"/>
                <a:gd name="T96" fmla="*/ 100 w 732"/>
                <a:gd name="T97" fmla="*/ 104 h 1542"/>
                <a:gd name="T98" fmla="*/ 123 w 732"/>
                <a:gd name="T99" fmla="*/ 84 h 1542"/>
                <a:gd name="T100" fmla="*/ 144 w 732"/>
                <a:gd name="T101" fmla="*/ 70 h 1542"/>
                <a:gd name="T102" fmla="*/ 168 w 732"/>
                <a:gd name="T103" fmla="*/ 57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2" h="1542">
                  <a:moveTo>
                    <a:pt x="0" y="146"/>
                  </a:moveTo>
                  <a:lnTo>
                    <a:pt x="5" y="159"/>
                  </a:lnTo>
                  <a:lnTo>
                    <a:pt x="10" y="173"/>
                  </a:lnTo>
                  <a:lnTo>
                    <a:pt x="16" y="189"/>
                  </a:lnTo>
                  <a:lnTo>
                    <a:pt x="20" y="206"/>
                  </a:lnTo>
                  <a:lnTo>
                    <a:pt x="27" y="223"/>
                  </a:lnTo>
                  <a:lnTo>
                    <a:pt x="33" y="242"/>
                  </a:lnTo>
                  <a:lnTo>
                    <a:pt x="39" y="262"/>
                  </a:lnTo>
                  <a:lnTo>
                    <a:pt x="47" y="283"/>
                  </a:lnTo>
                  <a:lnTo>
                    <a:pt x="53" y="305"/>
                  </a:lnTo>
                  <a:lnTo>
                    <a:pt x="61" y="327"/>
                  </a:lnTo>
                  <a:lnTo>
                    <a:pt x="69" y="352"/>
                  </a:lnTo>
                  <a:lnTo>
                    <a:pt x="76" y="376"/>
                  </a:lnTo>
                  <a:lnTo>
                    <a:pt x="86" y="401"/>
                  </a:lnTo>
                  <a:lnTo>
                    <a:pt x="93" y="428"/>
                  </a:lnTo>
                  <a:lnTo>
                    <a:pt x="103" y="454"/>
                  </a:lnTo>
                  <a:lnTo>
                    <a:pt x="112" y="482"/>
                  </a:lnTo>
                  <a:lnTo>
                    <a:pt x="121" y="508"/>
                  </a:lnTo>
                  <a:lnTo>
                    <a:pt x="129" y="536"/>
                  </a:lnTo>
                  <a:lnTo>
                    <a:pt x="138" y="564"/>
                  </a:lnTo>
                  <a:lnTo>
                    <a:pt x="148" y="593"/>
                  </a:lnTo>
                  <a:lnTo>
                    <a:pt x="157" y="623"/>
                  </a:lnTo>
                  <a:lnTo>
                    <a:pt x="168" y="652"/>
                  </a:lnTo>
                  <a:lnTo>
                    <a:pt x="177" y="682"/>
                  </a:lnTo>
                  <a:lnTo>
                    <a:pt x="188" y="713"/>
                  </a:lnTo>
                  <a:lnTo>
                    <a:pt x="196" y="742"/>
                  </a:lnTo>
                  <a:lnTo>
                    <a:pt x="206" y="773"/>
                  </a:lnTo>
                  <a:lnTo>
                    <a:pt x="216" y="803"/>
                  </a:lnTo>
                  <a:lnTo>
                    <a:pt x="227" y="834"/>
                  </a:lnTo>
                  <a:lnTo>
                    <a:pt x="236" y="863"/>
                  </a:lnTo>
                  <a:lnTo>
                    <a:pt x="247" y="894"/>
                  </a:lnTo>
                  <a:lnTo>
                    <a:pt x="258" y="925"/>
                  </a:lnTo>
                  <a:lnTo>
                    <a:pt x="268" y="955"/>
                  </a:lnTo>
                  <a:lnTo>
                    <a:pt x="278" y="984"/>
                  </a:lnTo>
                  <a:lnTo>
                    <a:pt x="287" y="1013"/>
                  </a:lnTo>
                  <a:lnTo>
                    <a:pt x="298" y="1043"/>
                  </a:lnTo>
                  <a:lnTo>
                    <a:pt x="307" y="1071"/>
                  </a:lnTo>
                  <a:lnTo>
                    <a:pt x="318" y="1099"/>
                  </a:lnTo>
                  <a:lnTo>
                    <a:pt x="327" y="1127"/>
                  </a:lnTo>
                  <a:lnTo>
                    <a:pt x="337" y="1154"/>
                  </a:lnTo>
                  <a:lnTo>
                    <a:pt x="347" y="1182"/>
                  </a:lnTo>
                  <a:lnTo>
                    <a:pt x="357" y="1209"/>
                  </a:lnTo>
                  <a:lnTo>
                    <a:pt x="366" y="1234"/>
                  </a:lnTo>
                  <a:lnTo>
                    <a:pt x="375" y="1258"/>
                  </a:lnTo>
                  <a:lnTo>
                    <a:pt x="385" y="1283"/>
                  </a:lnTo>
                  <a:lnTo>
                    <a:pt x="392" y="1306"/>
                  </a:lnTo>
                  <a:lnTo>
                    <a:pt x="402" y="1330"/>
                  </a:lnTo>
                  <a:lnTo>
                    <a:pt x="411" y="1351"/>
                  </a:lnTo>
                  <a:lnTo>
                    <a:pt x="420" y="1373"/>
                  </a:lnTo>
                  <a:lnTo>
                    <a:pt x="426" y="1392"/>
                  </a:lnTo>
                  <a:lnTo>
                    <a:pt x="436" y="1410"/>
                  </a:lnTo>
                  <a:lnTo>
                    <a:pt x="442" y="1429"/>
                  </a:lnTo>
                  <a:lnTo>
                    <a:pt x="451" y="1446"/>
                  </a:lnTo>
                  <a:lnTo>
                    <a:pt x="457" y="1460"/>
                  </a:lnTo>
                  <a:lnTo>
                    <a:pt x="465" y="1474"/>
                  </a:lnTo>
                  <a:lnTo>
                    <a:pt x="471" y="1488"/>
                  </a:lnTo>
                  <a:lnTo>
                    <a:pt x="478" y="1500"/>
                  </a:lnTo>
                  <a:lnTo>
                    <a:pt x="484" y="1509"/>
                  </a:lnTo>
                  <a:lnTo>
                    <a:pt x="490" y="1519"/>
                  </a:lnTo>
                  <a:lnTo>
                    <a:pt x="495" y="1526"/>
                  </a:lnTo>
                  <a:lnTo>
                    <a:pt x="501" y="1533"/>
                  </a:lnTo>
                  <a:lnTo>
                    <a:pt x="505" y="1537"/>
                  </a:lnTo>
                  <a:lnTo>
                    <a:pt x="510" y="1540"/>
                  </a:lnTo>
                  <a:lnTo>
                    <a:pt x="513" y="1542"/>
                  </a:lnTo>
                  <a:lnTo>
                    <a:pt x="518" y="1542"/>
                  </a:lnTo>
                  <a:lnTo>
                    <a:pt x="526" y="1537"/>
                  </a:lnTo>
                  <a:lnTo>
                    <a:pt x="532" y="1534"/>
                  </a:lnTo>
                  <a:lnTo>
                    <a:pt x="535" y="1533"/>
                  </a:lnTo>
                  <a:lnTo>
                    <a:pt x="540" y="1531"/>
                  </a:lnTo>
                  <a:lnTo>
                    <a:pt x="544" y="1530"/>
                  </a:lnTo>
                  <a:lnTo>
                    <a:pt x="547" y="1528"/>
                  </a:lnTo>
                  <a:lnTo>
                    <a:pt x="552" y="1526"/>
                  </a:lnTo>
                  <a:lnTo>
                    <a:pt x="555" y="1523"/>
                  </a:lnTo>
                  <a:lnTo>
                    <a:pt x="560" y="1522"/>
                  </a:lnTo>
                  <a:lnTo>
                    <a:pt x="564" y="1520"/>
                  </a:lnTo>
                  <a:lnTo>
                    <a:pt x="569" y="1517"/>
                  </a:lnTo>
                  <a:lnTo>
                    <a:pt x="574" y="1516"/>
                  </a:lnTo>
                  <a:lnTo>
                    <a:pt x="578" y="1514"/>
                  </a:lnTo>
                  <a:lnTo>
                    <a:pt x="583" y="1513"/>
                  </a:lnTo>
                  <a:lnTo>
                    <a:pt x="586" y="1509"/>
                  </a:lnTo>
                  <a:lnTo>
                    <a:pt x="591" y="1508"/>
                  </a:lnTo>
                  <a:lnTo>
                    <a:pt x="595" y="1506"/>
                  </a:lnTo>
                  <a:lnTo>
                    <a:pt x="600" y="1503"/>
                  </a:lnTo>
                  <a:lnTo>
                    <a:pt x="603" y="1502"/>
                  </a:lnTo>
                  <a:lnTo>
                    <a:pt x="608" y="1499"/>
                  </a:lnTo>
                  <a:lnTo>
                    <a:pt x="612" y="1497"/>
                  </a:lnTo>
                  <a:lnTo>
                    <a:pt x="617" y="1495"/>
                  </a:lnTo>
                  <a:lnTo>
                    <a:pt x="620" y="1492"/>
                  </a:lnTo>
                  <a:lnTo>
                    <a:pt x="625" y="1491"/>
                  </a:lnTo>
                  <a:lnTo>
                    <a:pt x="629" y="1489"/>
                  </a:lnTo>
                  <a:lnTo>
                    <a:pt x="634" y="1488"/>
                  </a:lnTo>
                  <a:lnTo>
                    <a:pt x="639" y="1485"/>
                  </a:lnTo>
                  <a:lnTo>
                    <a:pt x="643" y="1483"/>
                  </a:lnTo>
                  <a:lnTo>
                    <a:pt x="648" y="1480"/>
                  </a:lnTo>
                  <a:lnTo>
                    <a:pt x="653" y="1478"/>
                  </a:lnTo>
                  <a:lnTo>
                    <a:pt x="659" y="1474"/>
                  </a:lnTo>
                  <a:lnTo>
                    <a:pt x="668" y="1471"/>
                  </a:lnTo>
                  <a:lnTo>
                    <a:pt x="674" y="1466"/>
                  </a:lnTo>
                  <a:lnTo>
                    <a:pt x="682" y="1463"/>
                  </a:lnTo>
                  <a:lnTo>
                    <a:pt x="690" y="1458"/>
                  </a:lnTo>
                  <a:lnTo>
                    <a:pt x="696" y="1455"/>
                  </a:lnTo>
                  <a:lnTo>
                    <a:pt x="702" y="1452"/>
                  </a:lnTo>
                  <a:lnTo>
                    <a:pt x="708" y="1451"/>
                  </a:lnTo>
                  <a:lnTo>
                    <a:pt x="713" y="1447"/>
                  </a:lnTo>
                  <a:lnTo>
                    <a:pt x="718" y="1444"/>
                  </a:lnTo>
                  <a:lnTo>
                    <a:pt x="721" y="1443"/>
                  </a:lnTo>
                  <a:lnTo>
                    <a:pt x="724" y="1441"/>
                  </a:lnTo>
                  <a:lnTo>
                    <a:pt x="729" y="1438"/>
                  </a:lnTo>
                  <a:lnTo>
                    <a:pt x="732" y="1438"/>
                  </a:lnTo>
                  <a:lnTo>
                    <a:pt x="730" y="1437"/>
                  </a:lnTo>
                  <a:lnTo>
                    <a:pt x="727" y="1433"/>
                  </a:lnTo>
                  <a:lnTo>
                    <a:pt x="722" y="1429"/>
                  </a:lnTo>
                  <a:lnTo>
                    <a:pt x="716" y="1423"/>
                  </a:lnTo>
                  <a:lnTo>
                    <a:pt x="712" y="1418"/>
                  </a:lnTo>
                  <a:lnTo>
                    <a:pt x="707" y="1415"/>
                  </a:lnTo>
                  <a:lnTo>
                    <a:pt x="702" y="1409"/>
                  </a:lnTo>
                  <a:lnTo>
                    <a:pt x="698" y="1404"/>
                  </a:lnTo>
                  <a:lnTo>
                    <a:pt x="691" y="1398"/>
                  </a:lnTo>
                  <a:lnTo>
                    <a:pt x="687" y="1393"/>
                  </a:lnTo>
                  <a:lnTo>
                    <a:pt x="681" y="1387"/>
                  </a:lnTo>
                  <a:lnTo>
                    <a:pt x="676" y="1381"/>
                  </a:lnTo>
                  <a:lnTo>
                    <a:pt x="668" y="1373"/>
                  </a:lnTo>
                  <a:lnTo>
                    <a:pt x="662" y="1365"/>
                  </a:lnTo>
                  <a:lnTo>
                    <a:pt x="654" y="1359"/>
                  </a:lnTo>
                  <a:lnTo>
                    <a:pt x="648" y="1351"/>
                  </a:lnTo>
                  <a:lnTo>
                    <a:pt x="640" y="1342"/>
                  </a:lnTo>
                  <a:lnTo>
                    <a:pt x="633" y="1334"/>
                  </a:lnTo>
                  <a:lnTo>
                    <a:pt x="625" y="1325"/>
                  </a:lnTo>
                  <a:lnTo>
                    <a:pt x="617" y="1317"/>
                  </a:lnTo>
                  <a:lnTo>
                    <a:pt x="609" y="1308"/>
                  </a:lnTo>
                  <a:lnTo>
                    <a:pt x="600" y="1299"/>
                  </a:lnTo>
                  <a:lnTo>
                    <a:pt x="592" y="1289"/>
                  </a:lnTo>
                  <a:lnTo>
                    <a:pt x="585" y="1280"/>
                  </a:lnTo>
                  <a:lnTo>
                    <a:pt x="575" y="1269"/>
                  </a:lnTo>
                  <a:lnTo>
                    <a:pt x="566" y="1260"/>
                  </a:lnTo>
                  <a:lnTo>
                    <a:pt x="558" y="1249"/>
                  </a:lnTo>
                  <a:lnTo>
                    <a:pt x="549" y="1240"/>
                  </a:lnTo>
                  <a:lnTo>
                    <a:pt x="540" y="1229"/>
                  </a:lnTo>
                  <a:lnTo>
                    <a:pt x="530" y="1218"/>
                  </a:lnTo>
                  <a:lnTo>
                    <a:pt x="521" y="1207"/>
                  </a:lnTo>
                  <a:lnTo>
                    <a:pt x="513" y="1196"/>
                  </a:lnTo>
                  <a:lnTo>
                    <a:pt x="502" y="1185"/>
                  </a:lnTo>
                  <a:lnTo>
                    <a:pt x="493" y="1175"/>
                  </a:lnTo>
                  <a:lnTo>
                    <a:pt x="485" y="1162"/>
                  </a:lnTo>
                  <a:lnTo>
                    <a:pt x="476" y="1151"/>
                  </a:lnTo>
                  <a:lnTo>
                    <a:pt x="467" y="1141"/>
                  </a:lnTo>
                  <a:lnTo>
                    <a:pt x="457" y="1128"/>
                  </a:lnTo>
                  <a:lnTo>
                    <a:pt x="450" y="1117"/>
                  </a:lnTo>
                  <a:lnTo>
                    <a:pt x="440" y="1106"/>
                  </a:lnTo>
                  <a:lnTo>
                    <a:pt x="431" y="1096"/>
                  </a:lnTo>
                  <a:lnTo>
                    <a:pt x="423" y="1085"/>
                  </a:lnTo>
                  <a:lnTo>
                    <a:pt x="414" y="1072"/>
                  </a:lnTo>
                  <a:lnTo>
                    <a:pt x="406" y="1062"/>
                  </a:lnTo>
                  <a:lnTo>
                    <a:pt x="399" y="1051"/>
                  </a:lnTo>
                  <a:lnTo>
                    <a:pt x="391" y="1040"/>
                  </a:lnTo>
                  <a:lnTo>
                    <a:pt x="383" y="1029"/>
                  </a:lnTo>
                  <a:lnTo>
                    <a:pt x="375" y="1017"/>
                  </a:lnTo>
                  <a:lnTo>
                    <a:pt x="369" y="1006"/>
                  </a:lnTo>
                  <a:lnTo>
                    <a:pt x="361" y="995"/>
                  </a:lnTo>
                  <a:lnTo>
                    <a:pt x="354" y="984"/>
                  </a:lnTo>
                  <a:lnTo>
                    <a:pt x="349" y="975"/>
                  </a:lnTo>
                  <a:lnTo>
                    <a:pt x="341" y="964"/>
                  </a:lnTo>
                  <a:lnTo>
                    <a:pt x="335" y="955"/>
                  </a:lnTo>
                  <a:lnTo>
                    <a:pt x="330" y="944"/>
                  </a:lnTo>
                  <a:lnTo>
                    <a:pt x="324" y="934"/>
                  </a:lnTo>
                  <a:lnTo>
                    <a:pt x="320" y="925"/>
                  </a:lnTo>
                  <a:lnTo>
                    <a:pt x="315" y="916"/>
                  </a:lnTo>
                  <a:lnTo>
                    <a:pt x="310" y="907"/>
                  </a:lnTo>
                  <a:lnTo>
                    <a:pt x="307" y="897"/>
                  </a:lnTo>
                  <a:lnTo>
                    <a:pt x="302" y="888"/>
                  </a:lnTo>
                  <a:lnTo>
                    <a:pt x="299" y="879"/>
                  </a:lnTo>
                  <a:lnTo>
                    <a:pt x="295" y="868"/>
                  </a:lnTo>
                  <a:lnTo>
                    <a:pt x="292" y="858"/>
                  </a:lnTo>
                  <a:lnTo>
                    <a:pt x="287" y="846"/>
                  </a:lnTo>
                  <a:lnTo>
                    <a:pt x="282" y="835"/>
                  </a:lnTo>
                  <a:lnTo>
                    <a:pt x="278" y="823"/>
                  </a:lnTo>
                  <a:lnTo>
                    <a:pt x="275" y="812"/>
                  </a:lnTo>
                  <a:lnTo>
                    <a:pt x="268" y="800"/>
                  </a:lnTo>
                  <a:lnTo>
                    <a:pt x="264" y="787"/>
                  </a:lnTo>
                  <a:lnTo>
                    <a:pt x="261" y="775"/>
                  </a:lnTo>
                  <a:lnTo>
                    <a:pt x="256" y="761"/>
                  </a:lnTo>
                  <a:lnTo>
                    <a:pt x="251" y="747"/>
                  </a:lnTo>
                  <a:lnTo>
                    <a:pt x="247" y="734"/>
                  </a:lnTo>
                  <a:lnTo>
                    <a:pt x="242" y="721"/>
                  </a:lnTo>
                  <a:lnTo>
                    <a:pt x="237" y="707"/>
                  </a:lnTo>
                  <a:lnTo>
                    <a:pt x="233" y="693"/>
                  </a:lnTo>
                  <a:lnTo>
                    <a:pt x="228" y="679"/>
                  </a:lnTo>
                  <a:lnTo>
                    <a:pt x="223" y="663"/>
                  </a:lnTo>
                  <a:lnTo>
                    <a:pt x="219" y="649"/>
                  </a:lnTo>
                  <a:lnTo>
                    <a:pt x="213" y="634"/>
                  </a:lnTo>
                  <a:lnTo>
                    <a:pt x="210" y="620"/>
                  </a:lnTo>
                  <a:lnTo>
                    <a:pt x="205" y="604"/>
                  </a:lnTo>
                  <a:lnTo>
                    <a:pt x="200" y="590"/>
                  </a:lnTo>
                  <a:lnTo>
                    <a:pt x="194" y="575"/>
                  </a:lnTo>
                  <a:lnTo>
                    <a:pt x="191" y="559"/>
                  </a:lnTo>
                  <a:lnTo>
                    <a:pt x="186" y="544"/>
                  </a:lnTo>
                  <a:lnTo>
                    <a:pt x="182" y="530"/>
                  </a:lnTo>
                  <a:lnTo>
                    <a:pt x="177" y="514"/>
                  </a:lnTo>
                  <a:lnTo>
                    <a:pt x="172" y="500"/>
                  </a:lnTo>
                  <a:lnTo>
                    <a:pt x="168" y="485"/>
                  </a:lnTo>
                  <a:lnTo>
                    <a:pt x="163" y="471"/>
                  </a:lnTo>
                  <a:lnTo>
                    <a:pt x="158" y="456"/>
                  </a:lnTo>
                  <a:lnTo>
                    <a:pt x="155" y="442"/>
                  </a:lnTo>
                  <a:lnTo>
                    <a:pt x="151" y="426"/>
                  </a:lnTo>
                  <a:lnTo>
                    <a:pt x="146" y="412"/>
                  </a:lnTo>
                  <a:lnTo>
                    <a:pt x="141" y="398"/>
                  </a:lnTo>
                  <a:lnTo>
                    <a:pt x="137" y="384"/>
                  </a:lnTo>
                  <a:lnTo>
                    <a:pt x="134" y="370"/>
                  </a:lnTo>
                  <a:lnTo>
                    <a:pt x="129" y="358"/>
                  </a:lnTo>
                  <a:lnTo>
                    <a:pt x="124" y="344"/>
                  </a:lnTo>
                  <a:lnTo>
                    <a:pt x="121" y="332"/>
                  </a:lnTo>
                  <a:lnTo>
                    <a:pt x="118" y="319"/>
                  </a:lnTo>
                  <a:lnTo>
                    <a:pt x="115" y="307"/>
                  </a:lnTo>
                  <a:lnTo>
                    <a:pt x="110" y="294"/>
                  </a:lnTo>
                  <a:lnTo>
                    <a:pt x="107" y="283"/>
                  </a:lnTo>
                  <a:lnTo>
                    <a:pt x="104" y="271"/>
                  </a:lnTo>
                  <a:lnTo>
                    <a:pt x="103" y="262"/>
                  </a:lnTo>
                  <a:lnTo>
                    <a:pt x="98" y="249"/>
                  </a:lnTo>
                  <a:lnTo>
                    <a:pt x="95" y="240"/>
                  </a:lnTo>
                  <a:lnTo>
                    <a:pt x="93" y="231"/>
                  </a:lnTo>
                  <a:lnTo>
                    <a:pt x="90" y="221"/>
                  </a:lnTo>
                  <a:lnTo>
                    <a:pt x="87" y="212"/>
                  </a:lnTo>
                  <a:lnTo>
                    <a:pt x="86" y="204"/>
                  </a:lnTo>
                  <a:lnTo>
                    <a:pt x="84" y="195"/>
                  </a:lnTo>
                  <a:lnTo>
                    <a:pt x="82" y="189"/>
                  </a:lnTo>
                  <a:lnTo>
                    <a:pt x="81" y="183"/>
                  </a:lnTo>
                  <a:lnTo>
                    <a:pt x="79" y="177"/>
                  </a:lnTo>
                  <a:lnTo>
                    <a:pt x="78" y="170"/>
                  </a:lnTo>
                  <a:lnTo>
                    <a:pt x="76" y="166"/>
                  </a:lnTo>
                  <a:lnTo>
                    <a:pt x="75" y="161"/>
                  </a:lnTo>
                  <a:lnTo>
                    <a:pt x="75" y="158"/>
                  </a:lnTo>
                  <a:lnTo>
                    <a:pt x="75" y="155"/>
                  </a:lnTo>
                  <a:lnTo>
                    <a:pt x="75" y="153"/>
                  </a:lnTo>
                  <a:lnTo>
                    <a:pt x="73" y="149"/>
                  </a:lnTo>
                  <a:lnTo>
                    <a:pt x="73" y="144"/>
                  </a:lnTo>
                  <a:lnTo>
                    <a:pt x="73" y="139"/>
                  </a:lnTo>
                  <a:lnTo>
                    <a:pt x="75" y="136"/>
                  </a:lnTo>
                  <a:lnTo>
                    <a:pt x="76" y="132"/>
                  </a:lnTo>
                  <a:lnTo>
                    <a:pt x="79" y="127"/>
                  </a:lnTo>
                  <a:lnTo>
                    <a:pt x="81" y="122"/>
                  </a:lnTo>
                  <a:lnTo>
                    <a:pt x="86" y="119"/>
                  </a:lnTo>
                  <a:lnTo>
                    <a:pt x="87" y="115"/>
                  </a:lnTo>
                  <a:lnTo>
                    <a:pt x="92" y="110"/>
                  </a:lnTo>
                  <a:lnTo>
                    <a:pt x="95" y="107"/>
                  </a:lnTo>
                  <a:lnTo>
                    <a:pt x="100" y="104"/>
                  </a:lnTo>
                  <a:lnTo>
                    <a:pt x="104" y="99"/>
                  </a:lnTo>
                  <a:lnTo>
                    <a:pt x="109" y="96"/>
                  </a:lnTo>
                  <a:lnTo>
                    <a:pt x="113" y="91"/>
                  </a:lnTo>
                  <a:lnTo>
                    <a:pt x="118" y="88"/>
                  </a:lnTo>
                  <a:lnTo>
                    <a:pt x="123" y="84"/>
                  </a:lnTo>
                  <a:lnTo>
                    <a:pt x="127" y="82"/>
                  </a:lnTo>
                  <a:lnTo>
                    <a:pt x="132" y="77"/>
                  </a:lnTo>
                  <a:lnTo>
                    <a:pt x="137" y="76"/>
                  </a:lnTo>
                  <a:lnTo>
                    <a:pt x="140" y="73"/>
                  </a:lnTo>
                  <a:lnTo>
                    <a:pt x="144" y="70"/>
                  </a:lnTo>
                  <a:lnTo>
                    <a:pt x="148" y="68"/>
                  </a:lnTo>
                  <a:lnTo>
                    <a:pt x="152" y="66"/>
                  </a:lnTo>
                  <a:lnTo>
                    <a:pt x="158" y="62"/>
                  </a:lnTo>
                  <a:lnTo>
                    <a:pt x="163" y="59"/>
                  </a:lnTo>
                  <a:lnTo>
                    <a:pt x="168" y="57"/>
                  </a:lnTo>
                  <a:lnTo>
                    <a:pt x="169" y="57"/>
                  </a:lnTo>
                  <a:lnTo>
                    <a:pt x="177" y="0"/>
                  </a:lnTo>
                  <a:lnTo>
                    <a:pt x="0" y="146"/>
                  </a:lnTo>
                  <a:lnTo>
                    <a:pt x="0" y="146"/>
                  </a:lnTo>
                  <a:close/>
                </a:path>
              </a:pathLst>
            </a:custGeom>
            <a:solidFill>
              <a:srgbClr val="FF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7145092" y="2918789"/>
              <a:ext cx="288457" cy="316194"/>
            </a:xfrm>
            <a:custGeom>
              <a:avLst/>
              <a:gdLst>
                <a:gd name="T0" fmla="*/ 53 w 208"/>
                <a:gd name="T1" fmla="*/ 34 h 228"/>
                <a:gd name="T2" fmla="*/ 50 w 208"/>
                <a:gd name="T3" fmla="*/ 48 h 228"/>
                <a:gd name="T4" fmla="*/ 48 w 208"/>
                <a:gd name="T5" fmla="*/ 62 h 228"/>
                <a:gd name="T6" fmla="*/ 44 w 208"/>
                <a:gd name="T7" fmla="*/ 74 h 228"/>
                <a:gd name="T8" fmla="*/ 41 w 208"/>
                <a:gd name="T9" fmla="*/ 87 h 228"/>
                <a:gd name="T10" fmla="*/ 38 w 208"/>
                <a:gd name="T11" fmla="*/ 102 h 228"/>
                <a:gd name="T12" fmla="*/ 31 w 208"/>
                <a:gd name="T13" fmla="*/ 121 h 228"/>
                <a:gd name="T14" fmla="*/ 24 w 208"/>
                <a:gd name="T15" fmla="*/ 138 h 228"/>
                <a:gd name="T16" fmla="*/ 17 w 208"/>
                <a:gd name="T17" fmla="*/ 152 h 228"/>
                <a:gd name="T18" fmla="*/ 8 w 208"/>
                <a:gd name="T19" fmla="*/ 167 h 228"/>
                <a:gd name="T20" fmla="*/ 2 w 208"/>
                <a:gd name="T21" fmla="*/ 180 h 228"/>
                <a:gd name="T22" fmla="*/ 50 w 208"/>
                <a:gd name="T23" fmla="*/ 228 h 228"/>
                <a:gd name="T24" fmla="*/ 56 w 208"/>
                <a:gd name="T25" fmla="*/ 221 h 228"/>
                <a:gd name="T26" fmla="*/ 76 w 208"/>
                <a:gd name="T27" fmla="*/ 209 h 228"/>
                <a:gd name="T28" fmla="*/ 89 w 208"/>
                <a:gd name="T29" fmla="*/ 200 h 228"/>
                <a:gd name="T30" fmla="*/ 104 w 208"/>
                <a:gd name="T31" fmla="*/ 192 h 228"/>
                <a:gd name="T32" fmla="*/ 118 w 208"/>
                <a:gd name="T33" fmla="*/ 183 h 228"/>
                <a:gd name="T34" fmla="*/ 134 w 208"/>
                <a:gd name="T35" fmla="*/ 176 h 228"/>
                <a:gd name="T36" fmla="*/ 148 w 208"/>
                <a:gd name="T37" fmla="*/ 167 h 228"/>
                <a:gd name="T38" fmla="*/ 162 w 208"/>
                <a:gd name="T39" fmla="*/ 163 h 228"/>
                <a:gd name="T40" fmla="*/ 177 w 208"/>
                <a:gd name="T41" fmla="*/ 156 h 228"/>
                <a:gd name="T42" fmla="*/ 194 w 208"/>
                <a:gd name="T43" fmla="*/ 141 h 228"/>
                <a:gd name="T44" fmla="*/ 205 w 208"/>
                <a:gd name="T45" fmla="*/ 121 h 228"/>
                <a:gd name="T46" fmla="*/ 208 w 208"/>
                <a:gd name="T47" fmla="*/ 99 h 228"/>
                <a:gd name="T48" fmla="*/ 203 w 208"/>
                <a:gd name="T49" fmla="*/ 82 h 228"/>
                <a:gd name="T50" fmla="*/ 191 w 208"/>
                <a:gd name="T51" fmla="*/ 76 h 228"/>
                <a:gd name="T52" fmla="*/ 172 w 208"/>
                <a:gd name="T53" fmla="*/ 79 h 228"/>
                <a:gd name="T54" fmla="*/ 151 w 208"/>
                <a:gd name="T55" fmla="*/ 87 h 228"/>
                <a:gd name="T56" fmla="*/ 132 w 208"/>
                <a:gd name="T57" fmla="*/ 99 h 228"/>
                <a:gd name="T58" fmla="*/ 117 w 208"/>
                <a:gd name="T59" fmla="*/ 110 h 228"/>
                <a:gd name="T60" fmla="*/ 107 w 208"/>
                <a:gd name="T61" fmla="*/ 116 h 228"/>
                <a:gd name="T62" fmla="*/ 107 w 208"/>
                <a:gd name="T63" fmla="*/ 113 h 228"/>
                <a:gd name="T64" fmla="*/ 110 w 208"/>
                <a:gd name="T65" fmla="*/ 96 h 228"/>
                <a:gd name="T66" fmla="*/ 113 w 208"/>
                <a:gd name="T67" fmla="*/ 80 h 228"/>
                <a:gd name="T68" fmla="*/ 115 w 208"/>
                <a:gd name="T69" fmla="*/ 68 h 228"/>
                <a:gd name="T70" fmla="*/ 117 w 208"/>
                <a:gd name="T71" fmla="*/ 54 h 228"/>
                <a:gd name="T72" fmla="*/ 115 w 208"/>
                <a:gd name="T73" fmla="*/ 42 h 228"/>
                <a:gd name="T74" fmla="*/ 113 w 208"/>
                <a:gd name="T75" fmla="*/ 29 h 228"/>
                <a:gd name="T76" fmla="*/ 109 w 208"/>
                <a:gd name="T77" fmla="*/ 15 h 228"/>
                <a:gd name="T78" fmla="*/ 98 w 208"/>
                <a:gd name="T79" fmla="*/ 1 h 228"/>
                <a:gd name="T80" fmla="*/ 84 w 208"/>
                <a:gd name="T81" fmla="*/ 0 h 228"/>
                <a:gd name="T82" fmla="*/ 72 w 208"/>
                <a:gd name="T83" fmla="*/ 8 h 228"/>
                <a:gd name="T84" fmla="*/ 56 w 208"/>
                <a:gd name="T85" fmla="*/ 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228">
                  <a:moveTo>
                    <a:pt x="55" y="26"/>
                  </a:moveTo>
                  <a:lnTo>
                    <a:pt x="53" y="29"/>
                  </a:lnTo>
                  <a:lnTo>
                    <a:pt x="53" y="34"/>
                  </a:lnTo>
                  <a:lnTo>
                    <a:pt x="52" y="39"/>
                  </a:lnTo>
                  <a:lnTo>
                    <a:pt x="52" y="45"/>
                  </a:lnTo>
                  <a:lnTo>
                    <a:pt x="50" y="48"/>
                  </a:lnTo>
                  <a:lnTo>
                    <a:pt x="48" y="52"/>
                  </a:lnTo>
                  <a:lnTo>
                    <a:pt x="48" y="57"/>
                  </a:lnTo>
                  <a:lnTo>
                    <a:pt x="48" y="62"/>
                  </a:lnTo>
                  <a:lnTo>
                    <a:pt x="47" y="65"/>
                  </a:lnTo>
                  <a:lnTo>
                    <a:pt x="45" y="70"/>
                  </a:lnTo>
                  <a:lnTo>
                    <a:pt x="44" y="74"/>
                  </a:lnTo>
                  <a:lnTo>
                    <a:pt x="44" y="79"/>
                  </a:lnTo>
                  <a:lnTo>
                    <a:pt x="42" y="82"/>
                  </a:lnTo>
                  <a:lnTo>
                    <a:pt x="41" y="87"/>
                  </a:lnTo>
                  <a:lnTo>
                    <a:pt x="41" y="90"/>
                  </a:lnTo>
                  <a:lnTo>
                    <a:pt x="39" y="94"/>
                  </a:lnTo>
                  <a:lnTo>
                    <a:pt x="38" y="102"/>
                  </a:lnTo>
                  <a:lnTo>
                    <a:pt x="34" y="108"/>
                  </a:lnTo>
                  <a:lnTo>
                    <a:pt x="33" y="114"/>
                  </a:lnTo>
                  <a:lnTo>
                    <a:pt x="31" y="121"/>
                  </a:lnTo>
                  <a:lnTo>
                    <a:pt x="28" y="127"/>
                  </a:lnTo>
                  <a:lnTo>
                    <a:pt x="27" y="133"/>
                  </a:lnTo>
                  <a:lnTo>
                    <a:pt x="24" y="138"/>
                  </a:lnTo>
                  <a:lnTo>
                    <a:pt x="22" y="144"/>
                  </a:lnTo>
                  <a:lnTo>
                    <a:pt x="19" y="147"/>
                  </a:lnTo>
                  <a:lnTo>
                    <a:pt x="17" y="152"/>
                  </a:lnTo>
                  <a:lnTo>
                    <a:pt x="14" y="156"/>
                  </a:lnTo>
                  <a:lnTo>
                    <a:pt x="13" y="159"/>
                  </a:lnTo>
                  <a:lnTo>
                    <a:pt x="8" y="167"/>
                  </a:lnTo>
                  <a:lnTo>
                    <a:pt x="7" y="173"/>
                  </a:lnTo>
                  <a:lnTo>
                    <a:pt x="3" y="176"/>
                  </a:lnTo>
                  <a:lnTo>
                    <a:pt x="2" y="180"/>
                  </a:lnTo>
                  <a:lnTo>
                    <a:pt x="0" y="181"/>
                  </a:lnTo>
                  <a:lnTo>
                    <a:pt x="0" y="183"/>
                  </a:lnTo>
                  <a:lnTo>
                    <a:pt x="50" y="228"/>
                  </a:lnTo>
                  <a:lnTo>
                    <a:pt x="50" y="226"/>
                  </a:lnTo>
                  <a:lnTo>
                    <a:pt x="53" y="225"/>
                  </a:lnTo>
                  <a:lnTo>
                    <a:pt x="56" y="221"/>
                  </a:lnTo>
                  <a:lnTo>
                    <a:pt x="62" y="218"/>
                  </a:lnTo>
                  <a:lnTo>
                    <a:pt x="69" y="212"/>
                  </a:lnTo>
                  <a:lnTo>
                    <a:pt x="76" y="209"/>
                  </a:lnTo>
                  <a:lnTo>
                    <a:pt x="81" y="206"/>
                  </a:lnTo>
                  <a:lnTo>
                    <a:pt x="84" y="203"/>
                  </a:lnTo>
                  <a:lnTo>
                    <a:pt x="89" y="200"/>
                  </a:lnTo>
                  <a:lnTo>
                    <a:pt x="95" y="198"/>
                  </a:lnTo>
                  <a:lnTo>
                    <a:pt x="100" y="194"/>
                  </a:lnTo>
                  <a:lnTo>
                    <a:pt x="104" y="192"/>
                  </a:lnTo>
                  <a:lnTo>
                    <a:pt x="107" y="189"/>
                  </a:lnTo>
                  <a:lnTo>
                    <a:pt x="113" y="186"/>
                  </a:lnTo>
                  <a:lnTo>
                    <a:pt x="118" y="183"/>
                  </a:lnTo>
                  <a:lnTo>
                    <a:pt x="123" y="180"/>
                  </a:lnTo>
                  <a:lnTo>
                    <a:pt x="127" y="178"/>
                  </a:lnTo>
                  <a:lnTo>
                    <a:pt x="134" y="176"/>
                  </a:lnTo>
                  <a:lnTo>
                    <a:pt x="138" y="173"/>
                  </a:lnTo>
                  <a:lnTo>
                    <a:pt x="143" y="170"/>
                  </a:lnTo>
                  <a:lnTo>
                    <a:pt x="148" y="167"/>
                  </a:lnTo>
                  <a:lnTo>
                    <a:pt x="152" y="166"/>
                  </a:lnTo>
                  <a:lnTo>
                    <a:pt x="157" y="164"/>
                  </a:lnTo>
                  <a:lnTo>
                    <a:pt x="162" y="163"/>
                  </a:lnTo>
                  <a:lnTo>
                    <a:pt x="166" y="161"/>
                  </a:lnTo>
                  <a:lnTo>
                    <a:pt x="171" y="159"/>
                  </a:lnTo>
                  <a:lnTo>
                    <a:pt x="177" y="156"/>
                  </a:lnTo>
                  <a:lnTo>
                    <a:pt x="183" y="152"/>
                  </a:lnTo>
                  <a:lnTo>
                    <a:pt x="189" y="147"/>
                  </a:lnTo>
                  <a:lnTo>
                    <a:pt x="194" y="141"/>
                  </a:lnTo>
                  <a:lnTo>
                    <a:pt x="199" y="135"/>
                  </a:lnTo>
                  <a:lnTo>
                    <a:pt x="202" y="127"/>
                  </a:lnTo>
                  <a:lnTo>
                    <a:pt x="205" y="121"/>
                  </a:lnTo>
                  <a:lnTo>
                    <a:pt x="208" y="113"/>
                  </a:lnTo>
                  <a:lnTo>
                    <a:pt x="208" y="105"/>
                  </a:lnTo>
                  <a:lnTo>
                    <a:pt x="208" y="99"/>
                  </a:lnTo>
                  <a:lnTo>
                    <a:pt x="208" y="93"/>
                  </a:lnTo>
                  <a:lnTo>
                    <a:pt x="206" y="87"/>
                  </a:lnTo>
                  <a:lnTo>
                    <a:pt x="203" y="82"/>
                  </a:lnTo>
                  <a:lnTo>
                    <a:pt x="200" y="79"/>
                  </a:lnTo>
                  <a:lnTo>
                    <a:pt x="196" y="76"/>
                  </a:lnTo>
                  <a:lnTo>
                    <a:pt x="191" y="76"/>
                  </a:lnTo>
                  <a:lnTo>
                    <a:pt x="185" y="76"/>
                  </a:lnTo>
                  <a:lnTo>
                    <a:pt x="179" y="77"/>
                  </a:lnTo>
                  <a:lnTo>
                    <a:pt x="172" y="79"/>
                  </a:lnTo>
                  <a:lnTo>
                    <a:pt x="166" y="82"/>
                  </a:lnTo>
                  <a:lnTo>
                    <a:pt x="158" y="83"/>
                  </a:lnTo>
                  <a:lnTo>
                    <a:pt x="151" y="87"/>
                  </a:lnTo>
                  <a:lnTo>
                    <a:pt x="144" y="91"/>
                  </a:lnTo>
                  <a:lnTo>
                    <a:pt x="138" y="96"/>
                  </a:lnTo>
                  <a:lnTo>
                    <a:pt x="132" y="99"/>
                  </a:lnTo>
                  <a:lnTo>
                    <a:pt x="126" y="104"/>
                  </a:lnTo>
                  <a:lnTo>
                    <a:pt x="120" y="105"/>
                  </a:lnTo>
                  <a:lnTo>
                    <a:pt x="117" y="110"/>
                  </a:lnTo>
                  <a:lnTo>
                    <a:pt x="112" y="111"/>
                  </a:lnTo>
                  <a:lnTo>
                    <a:pt x="109" y="114"/>
                  </a:lnTo>
                  <a:lnTo>
                    <a:pt x="107" y="116"/>
                  </a:lnTo>
                  <a:lnTo>
                    <a:pt x="107" y="116"/>
                  </a:lnTo>
                  <a:lnTo>
                    <a:pt x="107" y="114"/>
                  </a:lnTo>
                  <a:lnTo>
                    <a:pt x="107" y="113"/>
                  </a:lnTo>
                  <a:lnTo>
                    <a:pt x="107" y="108"/>
                  </a:lnTo>
                  <a:lnTo>
                    <a:pt x="109" y="104"/>
                  </a:lnTo>
                  <a:lnTo>
                    <a:pt x="110" y="96"/>
                  </a:lnTo>
                  <a:lnTo>
                    <a:pt x="112" y="88"/>
                  </a:lnTo>
                  <a:lnTo>
                    <a:pt x="112" y="85"/>
                  </a:lnTo>
                  <a:lnTo>
                    <a:pt x="113" y="80"/>
                  </a:lnTo>
                  <a:lnTo>
                    <a:pt x="113" y="77"/>
                  </a:lnTo>
                  <a:lnTo>
                    <a:pt x="115" y="73"/>
                  </a:lnTo>
                  <a:lnTo>
                    <a:pt x="115" y="68"/>
                  </a:lnTo>
                  <a:lnTo>
                    <a:pt x="115" y="63"/>
                  </a:lnTo>
                  <a:lnTo>
                    <a:pt x="115" y="59"/>
                  </a:lnTo>
                  <a:lnTo>
                    <a:pt x="117" y="54"/>
                  </a:lnTo>
                  <a:lnTo>
                    <a:pt x="115" y="49"/>
                  </a:lnTo>
                  <a:lnTo>
                    <a:pt x="115" y="46"/>
                  </a:lnTo>
                  <a:lnTo>
                    <a:pt x="115" y="42"/>
                  </a:lnTo>
                  <a:lnTo>
                    <a:pt x="115" y="37"/>
                  </a:lnTo>
                  <a:lnTo>
                    <a:pt x="115" y="32"/>
                  </a:lnTo>
                  <a:lnTo>
                    <a:pt x="113" y="29"/>
                  </a:lnTo>
                  <a:lnTo>
                    <a:pt x="113" y="25"/>
                  </a:lnTo>
                  <a:lnTo>
                    <a:pt x="112" y="21"/>
                  </a:lnTo>
                  <a:lnTo>
                    <a:pt x="109" y="15"/>
                  </a:lnTo>
                  <a:lnTo>
                    <a:pt x="106" y="11"/>
                  </a:lnTo>
                  <a:lnTo>
                    <a:pt x="101" y="4"/>
                  </a:lnTo>
                  <a:lnTo>
                    <a:pt x="98" y="1"/>
                  </a:lnTo>
                  <a:lnTo>
                    <a:pt x="93" y="0"/>
                  </a:lnTo>
                  <a:lnTo>
                    <a:pt x="89" y="0"/>
                  </a:lnTo>
                  <a:lnTo>
                    <a:pt x="84" y="0"/>
                  </a:lnTo>
                  <a:lnTo>
                    <a:pt x="79" y="1"/>
                  </a:lnTo>
                  <a:lnTo>
                    <a:pt x="75" y="4"/>
                  </a:lnTo>
                  <a:lnTo>
                    <a:pt x="72" y="8"/>
                  </a:lnTo>
                  <a:lnTo>
                    <a:pt x="65" y="12"/>
                  </a:lnTo>
                  <a:lnTo>
                    <a:pt x="59" y="18"/>
                  </a:lnTo>
                  <a:lnTo>
                    <a:pt x="56" y="23"/>
                  </a:lnTo>
                  <a:lnTo>
                    <a:pt x="55" y="26"/>
                  </a:lnTo>
                  <a:lnTo>
                    <a:pt x="55" y="26"/>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6294975" y="1759412"/>
              <a:ext cx="841797" cy="483999"/>
            </a:xfrm>
            <a:custGeom>
              <a:avLst/>
              <a:gdLst>
                <a:gd name="T0" fmla="*/ 49 w 607"/>
                <a:gd name="T1" fmla="*/ 149 h 349"/>
                <a:gd name="T2" fmla="*/ 76 w 607"/>
                <a:gd name="T3" fmla="*/ 134 h 349"/>
                <a:gd name="T4" fmla="*/ 99 w 607"/>
                <a:gd name="T5" fmla="*/ 117 h 349"/>
                <a:gd name="T6" fmla="*/ 122 w 607"/>
                <a:gd name="T7" fmla="*/ 98 h 349"/>
                <a:gd name="T8" fmla="*/ 144 w 607"/>
                <a:gd name="T9" fmla="*/ 79 h 349"/>
                <a:gd name="T10" fmla="*/ 178 w 607"/>
                <a:gd name="T11" fmla="*/ 47 h 349"/>
                <a:gd name="T12" fmla="*/ 203 w 607"/>
                <a:gd name="T13" fmla="*/ 17 h 349"/>
                <a:gd name="T14" fmla="*/ 221 w 607"/>
                <a:gd name="T15" fmla="*/ 0 h 349"/>
                <a:gd name="T16" fmla="*/ 212 w 607"/>
                <a:gd name="T17" fmla="*/ 16 h 349"/>
                <a:gd name="T18" fmla="*/ 192 w 607"/>
                <a:gd name="T19" fmla="*/ 42 h 349"/>
                <a:gd name="T20" fmla="*/ 166 w 607"/>
                <a:gd name="T21" fmla="*/ 75 h 349"/>
                <a:gd name="T22" fmla="*/ 136 w 607"/>
                <a:gd name="T23" fmla="*/ 110 h 349"/>
                <a:gd name="T24" fmla="*/ 107 w 607"/>
                <a:gd name="T25" fmla="*/ 141 h 349"/>
                <a:gd name="T26" fmla="*/ 80 w 607"/>
                <a:gd name="T27" fmla="*/ 162 h 349"/>
                <a:gd name="T28" fmla="*/ 59 w 607"/>
                <a:gd name="T29" fmla="*/ 174 h 349"/>
                <a:gd name="T30" fmla="*/ 38 w 607"/>
                <a:gd name="T31" fmla="*/ 191 h 349"/>
                <a:gd name="T32" fmla="*/ 37 w 607"/>
                <a:gd name="T33" fmla="*/ 202 h 349"/>
                <a:gd name="T34" fmla="*/ 35 w 607"/>
                <a:gd name="T35" fmla="*/ 224 h 349"/>
                <a:gd name="T36" fmla="*/ 35 w 607"/>
                <a:gd name="T37" fmla="*/ 251 h 349"/>
                <a:gd name="T38" fmla="*/ 35 w 607"/>
                <a:gd name="T39" fmla="*/ 278 h 349"/>
                <a:gd name="T40" fmla="*/ 38 w 607"/>
                <a:gd name="T41" fmla="*/ 306 h 349"/>
                <a:gd name="T42" fmla="*/ 56 w 607"/>
                <a:gd name="T43" fmla="*/ 304 h 349"/>
                <a:gd name="T44" fmla="*/ 87 w 607"/>
                <a:gd name="T45" fmla="*/ 293 h 349"/>
                <a:gd name="T46" fmla="*/ 130 w 607"/>
                <a:gd name="T47" fmla="*/ 275 h 349"/>
                <a:gd name="T48" fmla="*/ 184 w 607"/>
                <a:gd name="T49" fmla="*/ 250 h 349"/>
                <a:gd name="T50" fmla="*/ 245 w 607"/>
                <a:gd name="T51" fmla="*/ 224 h 349"/>
                <a:gd name="T52" fmla="*/ 311 w 607"/>
                <a:gd name="T53" fmla="*/ 194 h 349"/>
                <a:gd name="T54" fmla="*/ 378 w 607"/>
                <a:gd name="T55" fmla="*/ 165 h 349"/>
                <a:gd name="T56" fmla="*/ 441 w 607"/>
                <a:gd name="T57" fmla="*/ 138 h 349"/>
                <a:gd name="T58" fmla="*/ 497 w 607"/>
                <a:gd name="T59" fmla="*/ 114 h 349"/>
                <a:gd name="T60" fmla="*/ 547 w 607"/>
                <a:gd name="T61" fmla="*/ 92 h 349"/>
                <a:gd name="T62" fmla="*/ 582 w 607"/>
                <a:gd name="T63" fmla="*/ 78 h 349"/>
                <a:gd name="T64" fmla="*/ 603 w 607"/>
                <a:gd name="T65" fmla="*/ 70 h 349"/>
                <a:gd name="T66" fmla="*/ 592 w 607"/>
                <a:gd name="T67" fmla="*/ 79 h 349"/>
                <a:gd name="T68" fmla="*/ 561 w 607"/>
                <a:gd name="T69" fmla="*/ 97 h 349"/>
                <a:gd name="T70" fmla="*/ 517 w 607"/>
                <a:gd name="T71" fmla="*/ 118 h 349"/>
                <a:gd name="T72" fmla="*/ 462 w 607"/>
                <a:gd name="T73" fmla="*/ 145 h 349"/>
                <a:gd name="T74" fmla="*/ 400 w 607"/>
                <a:gd name="T75" fmla="*/ 174 h 349"/>
                <a:gd name="T76" fmla="*/ 334 w 607"/>
                <a:gd name="T77" fmla="*/ 205 h 349"/>
                <a:gd name="T78" fmla="*/ 268 w 607"/>
                <a:gd name="T79" fmla="*/ 236 h 349"/>
                <a:gd name="T80" fmla="*/ 203 w 607"/>
                <a:gd name="T81" fmla="*/ 267 h 349"/>
                <a:gd name="T82" fmla="*/ 141 w 607"/>
                <a:gd name="T83" fmla="*/ 293 h 349"/>
                <a:gd name="T84" fmla="*/ 88 w 607"/>
                <a:gd name="T85" fmla="*/ 318 h 349"/>
                <a:gd name="T86" fmla="*/ 46 w 607"/>
                <a:gd name="T87" fmla="*/ 335 h 349"/>
                <a:gd name="T88" fmla="*/ 20 w 607"/>
                <a:gd name="T89" fmla="*/ 346 h 349"/>
                <a:gd name="T90" fmla="*/ 1 w 607"/>
                <a:gd name="T91" fmla="*/ 335 h 349"/>
                <a:gd name="T92" fmla="*/ 0 w 607"/>
                <a:gd name="T93" fmla="*/ 306 h 349"/>
                <a:gd name="T94" fmla="*/ 0 w 607"/>
                <a:gd name="T95" fmla="*/ 278 h 349"/>
                <a:gd name="T96" fmla="*/ 1 w 607"/>
                <a:gd name="T97" fmla="*/ 258 h 349"/>
                <a:gd name="T98" fmla="*/ 3 w 607"/>
                <a:gd name="T99" fmla="*/ 233 h 349"/>
                <a:gd name="T100" fmla="*/ 7 w 607"/>
                <a:gd name="T101" fmla="*/ 197 h 349"/>
                <a:gd name="T102" fmla="*/ 11 w 607"/>
                <a:gd name="T103" fmla="*/ 17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349">
                  <a:moveTo>
                    <a:pt x="28" y="162"/>
                  </a:moveTo>
                  <a:lnTo>
                    <a:pt x="34" y="159"/>
                  </a:lnTo>
                  <a:lnTo>
                    <a:pt x="38" y="155"/>
                  </a:lnTo>
                  <a:lnTo>
                    <a:pt x="43" y="152"/>
                  </a:lnTo>
                  <a:lnTo>
                    <a:pt x="49" y="149"/>
                  </a:lnTo>
                  <a:lnTo>
                    <a:pt x="54" y="146"/>
                  </a:lnTo>
                  <a:lnTo>
                    <a:pt x="60" y="143"/>
                  </a:lnTo>
                  <a:lnTo>
                    <a:pt x="65" y="140"/>
                  </a:lnTo>
                  <a:lnTo>
                    <a:pt x="71" y="137"/>
                  </a:lnTo>
                  <a:lnTo>
                    <a:pt x="76" y="134"/>
                  </a:lnTo>
                  <a:lnTo>
                    <a:pt x="80" y="129"/>
                  </a:lnTo>
                  <a:lnTo>
                    <a:pt x="85" y="126"/>
                  </a:lnTo>
                  <a:lnTo>
                    <a:pt x="90" y="123"/>
                  </a:lnTo>
                  <a:lnTo>
                    <a:pt x="94" y="118"/>
                  </a:lnTo>
                  <a:lnTo>
                    <a:pt x="99" y="117"/>
                  </a:lnTo>
                  <a:lnTo>
                    <a:pt x="104" y="112"/>
                  </a:lnTo>
                  <a:lnTo>
                    <a:pt x="110" y="109"/>
                  </a:lnTo>
                  <a:lnTo>
                    <a:pt x="113" y="104"/>
                  </a:lnTo>
                  <a:lnTo>
                    <a:pt x="117" y="101"/>
                  </a:lnTo>
                  <a:lnTo>
                    <a:pt x="122" y="98"/>
                  </a:lnTo>
                  <a:lnTo>
                    <a:pt x="127" y="95"/>
                  </a:lnTo>
                  <a:lnTo>
                    <a:pt x="130" y="90"/>
                  </a:lnTo>
                  <a:lnTo>
                    <a:pt x="135" y="87"/>
                  </a:lnTo>
                  <a:lnTo>
                    <a:pt x="139" y="83"/>
                  </a:lnTo>
                  <a:lnTo>
                    <a:pt x="144" y="79"/>
                  </a:lnTo>
                  <a:lnTo>
                    <a:pt x="150" y="73"/>
                  </a:lnTo>
                  <a:lnTo>
                    <a:pt x="158" y="66"/>
                  </a:lnTo>
                  <a:lnTo>
                    <a:pt x="166" y="59"/>
                  </a:lnTo>
                  <a:lnTo>
                    <a:pt x="172" y="53"/>
                  </a:lnTo>
                  <a:lnTo>
                    <a:pt x="178" y="47"/>
                  </a:lnTo>
                  <a:lnTo>
                    <a:pt x="184" y="39"/>
                  </a:lnTo>
                  <a:lnTo>
                    <a:pt x="189" y="33"/>
                  </a:lnTo>
                  <a:lnTo>
                    <a:pt x="195" y="28"/>
                  </a:lnTo>
                  <a:lnTo>
                    <a:pt x="200" y="22"/>
                  </a:lnTo>
                  <a:lnTo>
                    <a:pt x="203" y="17"/>
                  </a:lnTo>
                  <a:lnTo>
                    <a:pt x="207" y="13"/>
                  </a:lnTo>
                  <a:lnTo>
                    <a:pt x="210" y="10"/>
                  </a:lnTo>
                  <a:lnTo>
                    <a:pt x="217" y="5"/>
                  </a:lnTo>
                  <a:lnTo>
                    <a:pt x="220" y="2"/>
                  </a:lnTo>
                  <a:lnTo>
                    <a:pt x="221" y="0"/>
                  </a:lnTo>
                  <a:lnTo>
                    <a:pt x="221" y="4"/>
                  </a:lnTo>
                  <a:lnTo>
                    <a:pt x="220" y="5"/>
                  </a:lnTo>
                  <a:lnTo>
                    <a:pt x="218" y="8"/>
                  </a:lnTo>
                  <a:lnTo>
                    <a:pt x="215" y="11"/>
                  </a:lnTo>
                  <a:lnTo>
                    <a:pt x="212" y="16"/>
                  </a:lnTo>
                  <a:lnTo>
                    <a:pt x="209" y="21"/>
                  </a:lnTo>
                  <a:lnTo>
                    <a:pt x="206" y="25"/>
                  </a:lnTo>
                  <a:lnTo>
                    <a:pt x="201" y="30"/>
                  </a:lnTo>
                  <a:lnTo>
                    <a:pt x="198" y="36"/>
                  </a:lnTo>
                  <a:lnTo>
                    <a:pt x="192" y="42"/>
                  </a:lnTo>
                  <a:lnTo>
                    <a:pt x="187" y="48"/>
                  </a:lnTo>
                  <a:lnTo>
                    <a:pt x="183" y="55"/>
                  </a:lnTo>
                  <a:lnTo>
                    <a:pt x="178" y="62"/>
                  </a:lnTo>
                  <a:lnTo>
                    <a:pt x="172" y="69"/>
                  </a:lnTo>
                  <a:lnTo>
                    <a:pt x="166" y="75"/>
                  </a:lnTo>
                  <a:lnTo>
                    <a:pt x="159" y="83"/>
                  </a:lnTo>
                  <a:lnTo>
                    <a:pt x="155" y="90"/>
                  </a:lnTo>
                  <a:lnTo>
                    <a:pt x="148" y="97"/>
                  </a:lnTo>
                  <a:lnTo>
                    <a:pt x="142" y="103"/>
                  </a:lnTo>
                  <a:lnTo>
                    <a:pt x="136" y="110"/>
                  </a:lnTo>
                  <a:lnTo>
                    <a:pt x="130" y="117"/>
                  </a:lnTo>
                  <a:lnTo>
                    <a:pt x="124" y="123"/>
                  </a:lnTo>
                  <a:lnTo>
                    <a:pt x="117" y="129"/>
                  </a:lnTo>
                  <a:lnTo>
                    <a:pt x="113" y="135"/>
                  </a:lnTo>
                  <a:lnTo>
                    <a:pt x="107" y="141"/>
                  </a:lnTo>
                  <a:lnTo>
                    <a:pt x="100" y="146"/>
                  </a:lnTo>
                  <a:lnTo>
                    <a:pt x="96" y="151"/>
                  </a:lnTo>
                  <a:lnTo>
                    <a:pt x="91" y="155"/>
                  </a:lnTo>
                  <a:lnTo>
                    <a:pt x="87" y="159"/>
                  </a:lnTo>
                  <a:lnTo>
                    <a:pt x="80" y="162"/>
                  </a:lnTo>
                  <a:lnTo>
                    <a:pt x="77" y="166"/>
                  </a:lnTo>
                  <a:lnTo>
                    <a:pt x="73" y="168"/>
                  </a:lnTo>
                  <a:lnTo>
                    <a:pt x="71" y="171"/>
                  </a:lnTo>
                  <a:lnTo>
                    <a:pt x="63" y="172"/>
                  </a:lnTo>
                  <a:lnTo>
                    <a:pt x="59" y="174"/>
                  </a:lnTo>
                  <a:lnTo>
                    <a:pt x="54" y="177"/>
                  </a:lnTo>
                  <a:lnTo>
                    <a:pt x="49" y="179"/>
                  </a:lnTo>
                  <a:lnTo>
                    <a:pt x="43" y="183"/>
                  </a:lnTo>
                  <a:lnTo>
                    <a:pt x="42" y="186"/>
                  </a:lnTo>
                  <a:lnTo>
                    <a:pt x="38" y="191"/>
                  </a:lnTo>
                  <a:lnTo>
                    <a:pt x="38" y="193"/>
                  </a:lnTo>
                  <a:lnTo>
                    <a:pt x="38" y="193"/>
                  </a:lnTo>
                  <a:lnTo>
                    <a:pt x="38" y="197"/>
                  </a:lnTo>
                  <a:lnTo>
                    <a:pt x="37" y="199"/>
                  </a:lnTo>
                  <a:lnTo>
                    <a:pt x="37" y="202"/>
                  </a:lnTo>
                  <a:lnTo>
                    <a:pt x="37" y="207"/>
                  </a:lnTo>
                  <a:lnTo>
                    <a:pt x="37" y="211"/>
                  </a:lnTo>
                  <a:lnTo>
                    <a:pt x="37" y="214"/>
                  </a:lnTo>
                  <a:lnTo>
                    <a:pt x="37" y="219"/>
                  </a:lnTo>
                  <a:lnTo>
                    <a:pt x="35" y="224"/>
                  </a:lnTo>
                  <a:lnTo>
                    <a:pt x="35" y="228"/>
                  </a:lnTo>
                  <a:lnTo>
                    <a:pt x="35" y="234"/>
                  </a:lnTo>
                  <a:lnTo>
                    <a:pt x="35" y="241"/>
                  </a:lnTo>
                  <a:lnTo>
                    <a:pt x="35" y="245"/>
                  </a:lnTo>
                  <a:lnTo>
                    <a:pt x="35" y="251"/>
                  </a:lnTo>
                  <a:lnTo>
                    <a:pt x="35" y="256"/>
                  </a:lnTo>
                  <a:lnTo>
                    <a:pt x="35" y="262"/>
                  </a:lnTo>
                  <a:lnTo>
                    <a:pt x="35" y="267"/>
                  </a:lnTo>
                  <a:lnTo>
                    <a:pt x="35" y="273"/>
                  </a:lnTo>
                  <a:lnTo>
                    <a:pt x="35" y="278"/>
                  </a:lnTo>
                  <a:lnTo>
                    <a:pt x="35" y="282"/>
                  </a:lnTo>
                  <a:lnTo>
                    <a:pt x="35" y="287"/>
                  </a:lnTo>
                  <a:lnTo>
                    <a:pt x="37" y="292"/>
                  </a:lnTo>
                  <a:lnTo>
                    <a:pt x="37" y="300"/>
                  </a:lnTo>
                  <a:lnTo>
                    <a:pt x="38" y="306"/>
                  </a:lnTo>
                  <a:lnTo>
                    <a:pt x="42" y="309"/>
                  </a:lnTo>
                  <a:lnTo>
                    <a:pt x="43" y="310"/>
                  </a:lnTo>
                  <a:lnTo>
                    <a:pt x="46" y="309"/>
                  </a:lnTo>
                  <a:lnTo>
                    <a:pt x="52" y="307"/>
                  </a:lnTo>
                  <a:lnTo>
                    <a:pt x="56" y="304"/>
                  </a:lnTo>
                  <a:lnTo>
                    <a:pt x="60" y="303"/>
                  </a:lnTo>
                  <a:lnTo>
                    <a:pt x="66" y="301"/>
                  </a:lnTo>
                  <a:lnTo>
                    <a:pt x="73" y="300"/>
                  </a:lnTo>
                  <a:lnTo>
                    <a:pt x="79" y="296"/>
                  </a:lnTo>
                  <a:lnTo>
                    <a:pt x="87" y="293"/>
                  </a:lnTo>
                  <a:lnTo>
                    <a:pt x="93" y="289"/>
                  </a:lnTo>
                  <a:lnTo>
                    <a:pt x="102" y="286"/>
                  </a:lnTo>
                  <a:lnTo>
                    <a:pt x="111" y="282"/>
                  </a:lnTo>
                  <a:lnTo>
                    <a:pt x="119" y="279"/>
                  </a:lnTo>
                  <a:lnTo>
                    <a:pt x="130" y="275"/>
                  </a:lnTo>
                  <a:lnTo>
                    <a:pt x="141" y="270"/>
                  </a:lnTo>
                  <a:lnTo>
                    <a:pt x="150" y="265"/>
                  </a:lnTo>
                  <a:lnTo>
                    <a:pt x="161" y="261"/>
                  </a:lnTo>
                  <a:lnTo>
                    <a:pt x="172" y="255"/>
                  </a:lnTo>
                  <a:lnTo>
                    <a:pt x="184" y="250"/>
                  </a:lnTo>
                  <a:lnTo>
                    <a:pt x="195" y="244"/>
                  </a:lnTo>
                  <a:lnTo>
                    <a:pt x="207" y="239"/>
                  </a:lnTo>
                  <a:lnTo>
                    <a:pt x="220" y="234"/>
                  </a:lnTo>
                  <a:lnTo>
                    <a:pt x="234" y="228"/>
                  </a:lnTo>
                  <a:lnTo>
                    <a:pt x="245" y="224"/>
                  </a:lnTo>
                  <a:lnTo>
                    <a:pt x="259" y="217"/>
                  </a:lnTo>
                  <a:lnTo>
                    <a:pt x="271" y="211"/>
                  </a:lnTo>
                  <a:lnTo>
                    <a:pt x="285" y="207"/>
                  </a:lnTo>
                  <a:lnTo>
                    <a:pt x="297" y="200"/>
                  </a:lnTo>
                  <a:lnTo>
                    <a:pt x="311" y="194"/>
                  </a:lnTo>
                  <a:lnTo>
                    <a:pt x="325" y="190"/>
                  </a:lnTo>
                  <a:lnTo>
                    <a:pt x="339" y="183"/>
                  </a:lnTo>
                  <a:lnTo>
                    <a:pt x="351" y="177"/>
                  </a:lnTo>
                  <a:lnTo>
                    <a:pt x="364" y="172"/>
                  </a:lnTo>
                  <a:lnTo>
                    <a:pt x="378" y="165"/>
                  </a:lnTo>
                  <a:lnTo>
                    <a:pt x="390" y="160"/>
                  </a:lnTo>
                  <a:lnTo>
                    <a:pt x="403" y="154"/>
                  </a:lnTo>
                  <a:lnTo>
                    <a:pt x="415" y="149"/>
                  </a:lnTo>
                  <a:lnTo>
                    <a:pt x="429" y="143"/>
                  </a:lnTo>
                  <a:lnTo>
                    <a:pt x="441" y="138"/>
                  </a:lnTo>
                  <a:lnTo>
                    <a:pt x="452" y="132"/>
                  </a:lnTo>
                  <a:lnTo>
                    <a:pt x="465" y="128"/>
                  </a:lnTo>
                  <a:lnTo>
                    <a:pt x="475" y="121"/>
                  </a:lnTo>
                  <a:lnTo>
                    <a:pt x="486" y="118"/>
                  </a:lnTo>
                  <a:lnTo>
                    <a:pt x="497" y="114"/>
                  </a:lnTo>
                  <a:lnTo>
                    <a:pt x="508" y="109"/>
                  </a:lnTo>
                  <a:lnTo>
                    <a:pt x="519" y="104"/>
                  </a:lnTo>
                  <a:lnTo>
                    <a:pt x="530" y="100"/>
                  </a:lnTo>
                  <a:lnTo>
                    <a:pt x="539" y="97"/>
                  </a:lnTo>
                  <a:lnTo>
                    <a:pt x="547" y="92"/>
                  </a:lnTo>
                  <a:lnTo>
                    <a:pt x="554" y="89"/>
                  </a:lnTo>
                  <a:lnTo>
                    <a:pt x="562" y="86"/>
                  </a:lnTo>
                  <a:lnTo>
                    <a:pt x="570" y="83"/>
                  </a:lnTo>
                  <a:lnTo>
                    <a:pt x="576" y="79"/>
                  </a:lnTo>
                  <a:lnTo>
                    <a:pt x="582" y="78"/>
                  </a:lnTo>
                  <a:lnTo>
                    <a:pt x="589" y="76"/>
                  </a:lnTo>
                  <a:lnTo>
                    <a:pt x="592" y="73"/>
                  </a:lnTo>
                  <a:lnTo>
                    <a:pt x="596" y="72"/>
                  </a:lnTo>
                  <a:lnTo>
                    <a:pt x="599" y="70"/>
                  </a:lnTo>
                  <a:lnTo>
                    <a:pt x="603" y="70"/>
                  </a:lnTo>
                  <a:lnTo>
                    <a:pt x="606" y="70"/>
                  </a:lnTo>
                  <a:lnTo>
                    <a:pt x="607" y="72"/>
                  </a:lnTo>
                  <a:lnTo>
                    <a:pt x="603" y="73"/>
                  </a:lnTo>
                  <a:lnTo>
                    <a:pt x="596" y="78"/>
                  </a:lnTo>
                  <a:lnTo>
                    <a:pt x="592" y="79"/>
                  </a:lnTo>
                  <a:lnTo>
                    <a:pt x="587" y="83"/>
                  </a:lnTo>
                  <a:lnTo>
                    <a:pt x="581" y="86"/>
                  </a:lnTo>
                  <a:lnTo>
                    <a:pt x="575" y="89"/>
                  </a:lnTo>
                  <a:lnTo>
                    <a:pt x="567" y="92"/>
                  </a:lnTo>
                  <a:lnTo>
                    <a:pt x="561" y="97"/>
                  </a:lnTo>
                  <a:lnTo>
                    <a:pt x="553" y="100"/>
                  </a:lnTo>
                  <a:lnTo>
                    <a:pt x="544" y="104"/>
                  </a:lnTo>
                  <a:lnTo>
                    <a:pt x="536" y="109"/>
                  </a:lnTo>
                  <a:lnTo>
                    <a:pt x="527" y="114"/>
                  </a:lnTo>
                  <a:lnTo>
                    <a:pt x="517" y="118"/>
                  </a:lnTo>
                  <a:lnTo>
                    <a:pt x="506" y="123"/>
                  </a:lnTo>
                  <a:lnTo>
                    <a:pt x="496" y="128"/>
                  </a:lnTo>
                  <a:lnTo>
                    <a:pt x="485" y="134"/>
                  </a:lnTo>
                  <a:lnTo>
                    <a:pt x="472" y="138"/>
                  </a:lnTo>
                  <a:lnTo>
                    <a:pt x="462" y="145"/>
                  </a:lnTo>
                  <a:lnTo>
                    <a:pt x="449" y="151"/>
                  </a:lnTo>
                  <a:lnTo>
                    <a:pt x="437" y="155"/>
                  </a:lnTo>
                  <a:lnTo>
                    <a:pt x="426" y="162"/>
                  </a:lnTo>
                  <a:lnTo>
                    <a:pt x="413" y="169"/>
                  </a:lnTo>
                  <a:lnTo>
                    <a:pt x="400" y="174"/>
                  </a:lnTo>
                  <a:lnTo>
                    <a:pt x="387" y="180"/>
                  </a:lnTo>
                  <a:lnTo>
                    <a:pt x="373" y="186"/>
                  </a:lnTo>
                  <a:lnTo>
                    <a:pt x="361" y="193"/>
                  </a:lnTo>
                  <a:lnTo>
                    <a:pt x="347" y="199"/>
                  </a:lnTo>
                  <a:lnTo>
                    <a:pt x="334" y="205"/>
                  </a:lnTo>
                  <a:lnTo>
                    <a:pt x="320" y="211"/>
                  </a:lnTo>
                  <a:lnTo>
                    <a:pt x="308" y="219"/>
                  </a:lnTo>
                  <a:lnTo>
                    <a:pt x="294" y="225"/>
                  </a:lnTo>
                  <a:lnTo>
                    <a:pt x="280" y="230"/>
                  </a:lnTo>
                  <a:lnTo>
                    <a:pt x="268" y="236"/>
                  </a:lnTo>
                  <a:lnTo>
                    <a:pt x="254" y="242"/>
                  </a:lnTo>
                  <a:lnTo>
                    <a:pt x="240" y="248"/>
                  </a:lnTo>
                  <a:lnTo>
                    <a:pt x="228" y="255"/>
                  </a:lnTo>
                  <a:lnTo>
                    <a:pt x="215" y="261"/>
                  </a:lnTo>
                  <a:lnTo>
                    <a:pt x="203" y="267"/>
                  </a:lnTo>
                  <a:lnTo>
                    <a:pt x="189" y="272"/>
                  </a:lnTo>
                  <a:lnTo>
                    <a:pt x="176" y="278"/>
                  </a:lnTo>
                  <a:lnTo>
                    <a:pt x="164" y="282"/>
                  </a:lnTo>
                  <a:lnTo>
                    <a:pt x="153" y="289"/>
                  </a:lnTo>
                  <a:lnTo>
                    <a:pt x="141" y="293"/>
                  </a:lnTo>
                  <a:lnTo>
                    <a:pt x="130" y="300"/>
                  </a:lnTo>
                  <a:lnTo>
                    <a:pt x="119" y="304"/>
                  </a:lnTo>
                  <a:lnTo>
                    <a:pt x="110" y="309"/>
                  </a:lnTo>
                  <a:lnTo>
                    <a:pt x="97" y="313"/>
                  </a:lnTo>
                  <a:lnTo>
                    <a:pt x="88" y="318"/>
                  </a:lnTo>
                  <a:lnTo>
                    <a:pt x="79" y="321"/>
                  </a:lnTo>
                  <a:lnTo>
                    <a:pt x="71" y="326"/>
                  </a:lnTo>
                  <a:lnTo>
                    <a:pt x="62" y="329"/>
                  </a:lnTo>
                  <a:lnTo>
                    <a:pt x="54" y="332"/>
                  </a:lnTo>
                  <a:lnTo>
                    <a:pt x="46" y="335"/>
                  </a:lnTo>
                  <a:lnTo>
                    <a:pt x="42" y="338"/>
                  </a:lnTo>
                  <a:lnTo>
                    <a:pt x="34" y="340"/>
                  </a:lnTo>
                  <a:lnTo>
                    <a:pt x="29" y="341"/>
                  </a:lnTo>
                  <a:lnTo>
                    <a:pt x="25" y="343"/>
                  </a:lnTo>
                  <a:lnTo>
                    <a:pt x="20" y="346"/>
                  </a:lnTo>
                  <a:lnTo>
                    <a:pt x="12" y="348"/>
                  </a:lnTo>
                  <a:lnTo>
                    <a:pt x="9" y="349"/>
                  </a:lnTo>
                  <a:lnTo>
                    <a:pt x="6" y="346"/>
                  </a:lnTo>
                  <a:lnTo>
                    <a:pt x="3" y="340"/>
                  </a:lnTo>
                  <a:lnTo>
                    <a:pt x="1" y="335"/>
                  </a:lnTo>
                  <a:lnTo>
                    <a:pt x="0" y="331"/>
                  </a:lnTo>
                  <a:lnTo>
                    <a:pt x="0" y="324"/>
                  </a:lnTo>
                  <a:lnTo>
                    <a:pt x="0" y="320"/>
                  </a:lnTo>
                  <a:lnTo>
                    <a:pt x="0" y="312"/>
                  </a:lnTo>
                  <a:lnTo>
                    <a:pt x="0" y="306"/>
                  </a:lnTo>
                  <a:lnTo>
                    <a:pt x="0" y="298"/>
                  </a:lnTo>
                  <a:lnTo>
                    <a:pt x="0" y="290"/>
                  </a:lnTo>
                  <a:lnTo>
                    <a:pt x="0" y="286"/>
                  </a:lnTo>
                  <a:lnTo>
                    <a:pt x="0" y="282"/>
                  </a:lnTo>
                  <a:lnTo>
                    <a:pt x="0" y="278"/>
                  </a:lnTo>
                  <a:lnTo>
                    <a:pt x="0" y="275"/>
                  </a:lnTo>
                  <a:lnTo>
                    <a:pt x="0" y="270"/>
                  </a:lnTo>
                  <a:lnTo>
                    <a:pt x="1" y="265"/>
                  </a:lnTo>
                  <a:lnTo>
                    <a:pt x="1" y="262"/>
                  </a:lnTo>
                  <a:lnTo>
                    <a:pt x="1" y="258"/>
                  </a:lnTo>
                  <a:lnTo>
                    <a:pt x="1" y="253"/>
                  </a:lnTo>
                  <a:lnTo>
                    <a:pt x="1" y="248"/>
                  </a:lnTo>
                  <a:lnTo>
                    <a:pt x="1" y="244"/>
                  </a:lnTo>
                  <a:lnTo>
                    <a:pt x="3" y="241"/>
                  </a:lnTo>
                  <a:lnTo>
                    <a:pt x="3" y="233"/>
                  </a:lnTo>
                  <a:lnTo>
                    <a:pt x="4" y="225"/>
                  </a:lnTo>
                  <a:lnTo>
                    <a:pt x="4" y="217"/>
                  </a:lnTo>
                  <a:lnTo>
                    <a:pt x="6" y="210"/>
                  </a:lnTo>
                  <a:lnTo>
                    <a:pt x="6" y="203"/>
                  </a:lnTo>
                  <a:lnTo>
                    <a:pt x="7" y="197"/>
                  </a:lnTo>
                  <a:lnTo>
                    <a:pt x="7" y="191"/>
                  </a:lnTo>
                  <a:lnTo>
                    <a:pt x="9" y="186"/>
                  </a:lnTo>
                  <a:lnTo>
                    <a:pt x="9" y="180"/>
                  </a:lnTo>
                  <a:lnTo>
                    <a:pt x="9" y="177"/>
                  </a:lnTo>
                  <a:lnTo>
                    <a:pt x="11" y="172"/>
                  </a:lnTo>
                  <a:lnTo>
                    <a:pt x="11" y="171"/>
                  </a:lnTo>
                  <a:lnTo>
                    <a:pt x="28" y="162"/>
                  </a:lnTo>
                  <a:lnTo>
                    <a:pt x="2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6410080" y="1360009"/>
              <a:ext cx="396629" cy="413271"/>
            </a:xfrm>
            <a:custGeom>
              <a:avLst/>
              <a:gdLst>
                <a:gd name="T0" fmla="*/ 75 w 286"/>
                <a:gd name="T1" fmla="*/ 281 h 298"/>
                <a:gd name="T2" fmla="*/ 52 w 286"/>
                <a:gd name="T3" fmla="*/ 259 h 298"/>
                <a:gd name="T4" fmla="*/ 34 w 286"/>
                <a:gd name="T5" fmla="*/ 239 h 298"/>
                <a:gd name="T6" fmla="*/ 21 w 286"/>
                <a:gd name="T7" fmla="*/ 219 h 298"/>
                <a:gd name="T8" fmla="*/ 10 w 286"/>
                <a:gd name="T9" fmla="*/ 197 h 298"/>
                <a:gd name="T10" fmla="*/ 4 w 286"/>
                <a:gd name="T11" fmla="*/ 178 h 298"/>
                <a:gd name="T12" fmla="*/ 0 w 286"/>
                <a:gd name="T13" fmla="*/ 158 h 298"/>
                <a:gd name="T14" fmla="*/ 0 w 286"/>
                <a:gd name="T15" fmla="*/ 140 h 298"/>
                <a:gd name="T16" fmla="*/ 4 w 286"/>
                <a:gd name="T17" fmla="*/ 121 h 298"/>
                <a:gd name="T18" fmla="*/ 8 w 286"/>
                <a:gd name="T19" fmla="*/ 104 h 298"/>
                <a:gd name="T20" fmla="*/ 16 w 286"/>
                <a:gd name="T21" fmla="*/ 87 h 298"/>
                <a:gd name="T22" fmla="*/ 33 w 286"/>
                <a:gd name="T23" fmla="*/ 61 h 298"/>
                <a:gd name="T24" fmla="*/ 56 w 286"/>
                <a:gd name="T25" fmla="*/ 36 h 298"/>
                <a:gd name="T26" fmla="*/ 83 w 286"/>
                <a:gd name="T27" fmla="*/ 17 h 298"/>
                <a:gd name="T28" fmla="*/ 112 w 286"/>
                <a:gd name="T29" fmla="*/ 3 h 298"/>
                <a:gd name="T30" fmla="*/ 143 w 286"/>
                <a:gd name="T31" fmla="*/ 0 h 298"/>
                <a:gd name="T32" fmla="*/ 163 w 286"/>
                <a:gd name="T33" fmla="*/ 2 h 298"/>
                <a:gd name="T34" fmla="*/ 186 w 286"/>
                <a:gd name="T35" fmla="*/ 6 h 298"/>
                <a:gd name="T36" fmla="*/ 207 w 286"/>
                <a:gd name="T37" fmla="*/ 13 h 298"/>
                <a:gd name="T38" fmla="*/ 233 w 286"/>
                <a:gd name="T39" fmla="*/ 28 h 298"/>
                <a:gd name="T40" fmla="*/ 258 w 286"/>
                <a:gd name="T41" fmla="*/ 47 h 298"/>
                <a:gd name="T42" fmla="*/ 273 w 286"/>
                <a:gd name="T43" fmla="*/ 71 h 298"/>
                <a:gd name="T44" fmla="*/ 282 w 286"/>
                <a:gd name="T45" fmla="*/ 99 h 298"/>
                <a:gd name="T46" fmla="*/ 286 w 286"/>
                <a:gd name="T47" fmla="*/ 127 h 298"/>
                <a:gd name="T48" fmla="*/ 284 w 286"/>
                <a:gd name="T49" fmla="*/ 154 h 298"/>
                <a:gd name="T50" fmla="*/ 281 w 286"/>
                <a:gd name="T51" fmla="*/ 178 h 298"/>
                <a:gd name="T52" fmla="*/ 275 w 286"/>
                <a:gd name="T53" fmla="*/ 200 h 298"/>
                <a:gd name="T54" fmla="*/ 268 w 286"/>
                <a:gd name="T55" fmla="*/ 219 h 298"/>
                <a:gd name="T56" fmla="*/ 262 w 286"/>
                <a:gd name="T57" fmla="*/ 234 h 298"/>
                <a:gd name="T58" fmla="*/ 224 w 286"/>
                <a:gd name="T59" fmla="*/ 228 h 298"/>
                <a:gd name="T60" fmla="*/ 225 w 286"/>
                <a:gd name="T61" fmla="*/ 216 h 298"/>
                <a:gd name="T62" fmla="*/ 231 w 286"/>
                <a:gd name="T63" fmla="*/ 195 h 298"/>
                <a:gd name="T64" fmla="*/ 237 w 286"/>
                <a:gd name="T65" fmla="*/ 171 h 298"/>
                <a:gd name="T66" fmla="*/ 242 w 286"/>
                <a:gd name="T67" fmla="*/ 143 h 298"/>
                <a:gd name="T68" fmla="*/ 245 w 286"/>
                <a:gd name="T69" fmla="*/ 113 h 298"/>
                <a:gd name="T70" fmla="*/ 245 w 286"/>
                <a:gd name="T71" fmla="*/ 87 h 298"/>
                <a:gd name="T72" fmla="*/ 239 w 286"/>
                <a:gd name="T73" fmla="*/ 64 h 298"/>
                <a:gd name="T74" fmla="*/ 227 w 286"/>
                <a:gd name="T75" fmla="*/ 48 h 298"/>
                <a:gd name="T76" fmla="*/ 208 w 286"/>
                <a:gd name="T77" fmla="*/ 37 h 298"/>
                <a:gd name="T78" fmla="*/ 188 w 286"/>
                <a:gd name="T79" fmla="*/ 28 h 298"/>
                <a:gd name="T80" fmla="*/ 165 w 286"/>
                <a:gd name="T81" fmla="*/ 23 h 298"/>
                <a:gd name="T82" fmla="*/ 140 w 286"/>
                <a:gd name="T83" fmla="*/ 22 h 298"/>
                <a:gd name="T84" fmla="*/ 115 w 286"/>
                <a:gd name="T85" fmla="*/ 25 h 298"/>
                <a:gd name="T86" fmla="*/ 93 w 286"/>
                <a:gd name="T87" fmla="*/ 33 h 298"/>
                <a:gd name="T88" fmla="*/ 75 w 286"/>
                <a:gd name="T89" fmla="*/ 44 h 298"/>
                <a:gd name="T90" fmla="*/ 59 w 286"/>
                <a:gd name="T91" fmla="*/ 59 h 298"/>
                <a:gd name="T92" fmla="*/ 48 w 286"/>
                <a:gd name="T93" fmla="*/ 78 h 298"/>
                <a:gd name="T94" fmla="*/ 39 w 286"/>
                <a:gd name="T95" fmla="*/ 96 h 298"/>
                <a:gd name="T96" fmla="*/ 33 w 286"/>
                <a:gd name="T97" fmla="*/ 116 h 298"/>
                <a:gd name="T98" fmla="*/ 31 w 286"/>
                <a:gd name="T99" fmla="*/ 138 h 298"/>
                <a:gd name="T100" fmla="*/ 33 w 286"/>
                <a:gd name="T101" fmla="*/ 158 h 298"/>
                <a:gd name="T102" fmla="*/ 36 w 286"/>
                <a:gd name="T103" fmla="*/ 178 h 298"/>
                <a:gd name="T104" fmla="*/ 42 w 286"/>
                <a:gd name="T105" fmla="*/ 200 h 298"/>
                <a:gd name="T106" fmla="*/ 52 w 286"/>
                <a:gd name="T107" fmla="*/ 219 h 298"/>
                <a:gd name="T108" fmla="*/ 61 w 286"/>
                <a:gd name="T109" fmla="*/ 236 h 298"/>
                <a:gd name="T110" fmla="*/ 73 w 286"/>
                <a:gd name="T111" fmla="*/ 259 h 298"/>
                <a:gd name="T112" fmla="*/ 86 w 286"/>
                <a:gd name="T113" fmla="*/ 282 h 298"/>
                <a:gd name="T114" fmla="*/ 96 w 286"/>
                <a:gd name="T11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98">
                  <a:moveTo>
                    <a:pt x="96" y="298"/>
                  </a:moveTo>
                  <a:lnTo>
                    <a:pt x="89" y="293"/>
                  </a:lnTo>
                  <a:lnTo>
                    <a:pt x="83" y="287"/>
                  </a:lnTo>
                  <a:lnTo>
                    <a:pt x="75" y="281"/>
                  </a:lnTo>
                  <a:lnTo>
                    <a:pt x="69" y="278"/>
                  </a:lnTo>
                  <a:lnTo>
                    <a:pt x="62" y="271"/>
                  </a:lnTo>
                  <a:lnTo>
                    <a:pt x="58" y="265"/>
                  </a:lnTo>
                  <a:lnTo>
                    <a:pt x="52" y="259"/>
                  </a:lnTo>
                  <a:lnTo>
                    <a:pt x="48" y="256"/>
                  </a:lnTo>
                  <a:lnTo>
                    <a:pt x="42" y="250"/>
                  </a:lnTo>
                  <a:lnTo>
                    <a:pt x="38" y="243"/>
                  </a:lnTo>
                  <a:lnTo>
                    <a:pt x="34" y="239"/>
                  </a:lnTo>
                  <a:lnTo>
                    <a:pt x="30" y="234"/>
                  </a:lnTo>
                  <a:lnTo>
                    <a:pt x="27" y="228"/>
                  </a:lnTo>
                  <a:lnTo>
                    <a:pt x="24" y="223"/>
                  </a:lnTo>
                  <a:lnTo>
                    <a:pt x="21" y="219"/>
                  </a:lnTo>
                  <a:lnTo>
                    <a:pt x="17" y="214"/>
                  </a:lnTo>
                  <a:lnTo>
                    <a:pt x="14" y="208"/>
                  </a:lnTo>
                  <a:lnTo>
                    <a:pt x="13" y="203"/>
                  </a:lnTo>
                  <a:lnTo>
                    <a:pt x="10" y="197"/>
                  </a:lnTo>
                  <a:lnTo>
                    <a:pt x="8" y="192"/>
                  </a:lnTo>
                  <a:lnTo>
                    <a:pt x="7" y="188"/>
                  </a:lnTo>
                  <a:lnTo>
                    <a:pt x="5" y="183"/>
                  </a:lnTo>
                  <a:lnTo>
                    <a:pt x="4" y="178"/>
                  </a:lnTo>
                  <a:lnTo>
                    <a:pt x="4" y="174"/>
                  </a:lnTo>
                  <a:lnTo>
                    <a:pt x="2" y="168"/>
                  </a:lnTo>
                  <a:lnTo>
                    <a:pt x="0" y="163"/>
                  </a:lnTo>
                  <a:lnTo>
                    <a:pt x="0" y="158"/>
                  </a:lnTo>
                  <a:lnTo>
                    <a:pt x="0" y="154"/>
                  </a:lnTo>
                  <a:lnTo>
                    <a:pt x="0" y="149"/>
                  </a:lnTo>
                  <a:lnTo>
                    <a:pt x="0" y="144"/>
                  </a:lnTo>
                  <a:lnTo>
                    <a:pt x="0" y="140"/>
                  </a:lnTo>
                  <a:lnTo>
                    <a:pt x="2" y="135"/>
                  </a:lnTo>
                  <a:lnTo>
                    <a:pt x="2" y="130"/>
                  </a:lnTo>
                  <a:lnTo>
                    <a:pt x="2" y="126"/>
                  </a:lnTo>
                  <a:lnTo>
                    <a:pt x="4" y="121"/>
                  </a:lnTo>
                  <a:lnTo>
                    <a:pt x="5" y="116"/>
                  </a:lnTo>
                  <a:lnTo>
                    <a:pt x="5" y="113"/>
                  </a:lnTo>
                  <a:lnTo>
                    <a:pt x="7" y="109"/>
                  </a:lnTo>
                  <a:lnTo>
                    <a:pt x="8" y="104"/>
                  </a:lnTo>
                  <a:lnTo>
                    <a:pt x="11" y="99"/>
                  </a:lnTo>
                  <a:lnTo>
                    <a:pt x="13" y="95"/>
                  </a:lnTo>
                  <a:lnTo>
                    <a:pt x="13" y="92"/>
                  </a:lnTo>
                  <a:lnTo>
                    <a:pt x="16" y="87"/>
                  </a:lnTo>
                  <a:lnTo>
                    <a:pt x="17" y="84"/>
                  </a:lnTo>
                  <a:lnTo>
                    <a:pt x="22" y="76"/>
                  </a:lnTo>
                  <a:lnTo>
                    <a:pt x="28" y="68"/>
                  </a:lnTo>
                  <a:lnTo>
                    <a:pt x="33" y="61"/>
                  </a:lnTo>
                  <a:lnTo>
                    <a:pt x="38" y="54"/>
                  </a:lnTo>
                  <a:lnTo>
                    <a:pt x="44" y="48"/>
                  </a:lnTo>
                  <a:lnTo>
                    <a:pt x="50" y="42"/>
                  </a:lnTo>
                  <a:lnTo>
                    <a:pt x="56" y="36"/>
                  </a:lnTo>
                  <a:lnTo>
                    <a:pt x="64" y="30"/>
                  </a:lnTo>
                  <a:lnTo>
                    <a:pt x="70" y="25"/>
                  </a:lnTo>
                  <a:lnTo>
                    <a:pt x="76" y="22"/>
                  </a:lnTo>
                  <a:lnTo>
                    <a:pt x="83" y="17"/>
                  </a:lnTo>
                  <a:lnTo>
                    <a:pt x="89" y="13"/>
                  </a:lnTo>
                  <a:lnTo>
                    <a:pt x="96" y="9"/>
                  </a:lnTo>
                  <a:lnTo>
                    <a:pt x="104" y="6"/>
                  </a:lnTo>
                  <a:lnTo>
                    <a:pt x="112" y="3"/>
                  </a:lnTo>
                  <a:lnTo>
                    <a:pt x="120" y="3"/>
                  </a:lnTo>
                  <a:lnTo>
                    <a:pt x="127" y="2"/>
                  </a:lnTo>
                  <a:lnTo>
                    <a:pt x="135" y="2"/>
                  </a:lnTo>
                  <a:lnTo>
                    <a:pt x="143" y="0"/>
                  </a:lnTo>
                  <a:lnTo>
                    <a:pt x="151" y="0"/>
                  </a:lnTo>
                  <a:lnTo>
                    <a:pt x="155" y="0"/>
                  </a:lnTo>
                  <a:lnTo>
                    <a:pt x="158" y="2"/>
                  </a:lnTo>
                  <a:lnTo>
                    <a:pt x="163" y="2"/>
                  </a:lnTo>
                  <a:lnTo>
                    <a:pt x="168" y="3"/>
                  </a:lnTo>
                  <a:lnTo>
                    <a:pt x="174" y="3"/>
                  </a:lnTo>
                  <a:lnTo>
                    <a:pt x="183" y="6"/>
                  </a:lnTo>
                  <a:lnTo>
                    <a:pt x="186" y="6"/>
                  </a:lnTo>
                  <a:lnTo>
                    <a:pt x="191" y="8"/>
                  </a:lnTo>
                  <a:lnTo>
                    <a:pt x="194" y="8"/>
                  </a:lnTo>
                  <a:lnTo>
                    <a:pt x="199" y="11"/>
                  </a:lnTo>
                  <a:lnTo>
                    <a:pt x="207" y="13"/>
                  </a:lnTo>
                  <a:lnTo>
                    <a:pt x="213" y="17"/>
                  </a:lnTo>
                  <a:lnTo>
                    <a:pt x="220" y="20"/>
                  </a:lnTo>
                  <a:lnTo>
                    <a:pt x="227" y="23"/>
                  </a:lnTo>
                  <a:lnTo>
                    <a:pt x="233" y="28"/>
                  </a:lnTo>
                  <a:lnTo>
                    <a:pt x="241" y="33"/>
                  </a:lnTo>
                  <a:lnTo>
                    <a:pt x="245" y="37"/>
                  </a:lnTo>
                  <a:lnTo>
                    <a:pt x="253" y="42"/>
                  </a:lnTo>
                  <a:lnTo>
                    <a:pt x="258" y="47"/>
                  </a:lnTo>
                  <a:lnTo>
                    <a:pt x="262" y="53"/>
                  </a:lnTo>
                  <a:lnTo>
                    <a:pt x="265" y="59"/>
                  </a:lnTo>
                  <a:lnTo>
                    <a:pt x="270" y="65"/>
                  </a:lnTo>
                  <a:lnTo>
                    <a:pt x="273" y="71"/>
                  </a:lnTo>
                  <a:lnTo>
                    <a:pt x="278" y="78"/>
                  </a:lnTo>
                  <a:lnTo>
                    <a:pt x="279" y="85"/>
                  </a:lnTo>
                  <a:lnTo>
                    <a:pt x="282" y="93"/>
                  </a:lnTo>
                  <a:lnTo>
                    <a:pt x="282" y="99"/>
                  </a:lnTo>
                  <a:lnTo>
                    <a:pt x="284" y="107"/>
                  </a:lnTo>
                  <a:lnTo>
                    <a:pt x="284" y="113"/>
                  </a:lnTo>
                  <a:lnTo>
                    <a:pt x="286" y="121"/>
                  </a:lnTo>
                  <a:lnTo>
                    <a:pt x="286" y="127"/>
                  </a:lnTo>
                  <a:lnTo>
                    <a:pt x="286" y="133"/>
                  </a:lnTo>
                  <a:lnTo>
                    <a:pt x="286" y="141"/>
                  </a:lnTo>
                  <a:lnTo>
                    <a:pt x="286" y="147"/>
                  </a:lnTo>
                  <a:lnTo>
                    <a:pt x="284" y="154"/>
                  </a:lnTo>
                  <a:lnTo>
                    <a:pt x="284" y="160"/>
                  </a:lnTo>
                  <a:lnTo>
                    <a:pt x="282" y="166"/>
                  </a:lnTo>
                  <a:lnTo>
                    <a:pt x="282" y="172"/>
                  </a:lnTo>
                  <a:lnTo>
                    <a:pt x="281" y="178"/>
                  </a:lnTo>
                  <a:lnTo>
                    <a:pt x="279" y="185"/>
                  </a:lnTo>
                  <a:lnTo>
                    <a:pt x="278" y="189"/>
                  </a:lnTo>
                  <a:lnTo>
                    <a:pt x="278" y="195"/>
                  </a:lnTo>
                  <a:lnTo>
                    <a:pt x="275" y="200"/>
                  </a:lnTo>
                  <a:lnTo>
                    <a:pt x="273" y="206"/>
                  </a:lnTo>
                  <a:lnTo>
                    <a:pt x="272" y="209"/>
                  </a:lnTo>
                  <a:lnTo>
                    <a:pt x="272" y="214"/>
                  </a:lnTo>
                  <a:lnTo>
                    <a:pt x="268" y="219"/>
                  </a:lnTo>
                  <a:lnTo>
                    <a:pt x="267" y="222"/>
                  </a:lnTo>
                  <a:lnTo>
                    <a:pt x="265" y="225"/>
                  </a:lnTo>
                  <a:lnTo>
                    <a:pt x="265" y="230"/>
                  </a:lnTo>
                  <a:lnTo>
                    <a:pt x="262" y="234"/>
                  </a:lnTo>
                  <a:lnTo>
                    <a:pt x="262" y="239"/>
                  </a:lnTo>
                  <a:lnTo>
                    <a:pt x="261" y="242"/>
                  </a:lnTo>
                  <a:lnTo>
                    <a:pt x="261" y="242"/>
                  </a:lnTo>
                  <a:lnTo>
                    <a:pt x="224" y="228"/>
                  </a:lnTo>
                  <a:lnTo>
                    <a:pt x="224" y="226"/>
                  </a:lnTo>
                  <a:lnTo>
                    <a:pt x="225" y="222"/>
                  </a:lnTo>
                  <a:lnTo>
                    <a:pt x="225" y="219"/>
                  </a:lnTo>
                  <a:lnTo>
                    <a:pt x="225" y="216"/>
                  </a:lnTo>
                  <a:lnTo>
                    <a:pt x="227" y="211"/>
                  </a:lnTo>
                  <a:lnTo>
                    <a:pt x="228" y="206"/>
                  </a:lnTo>
                  <a:lnTo>
                    <a:pt x="230" y="202"/>
                  </a:lnTo>
                  <a:lnTo>
                    <a:pt x="231" y="195"/>
                  </a:lnTo>
                  <a:lnTo>
                    <a:pt x="233" y="189"/>
                  </a:lnTo>
                  <a:lnTo>
                    <a:pt x="234" y="185"/>
                  </a:lnTo>
                  <a:lnTo>
                    <a:pt x="236" y="177"/>
                  </a:lnTo>
                  <a:lnTo>
                    <a:pt x="237" y="171"/>
                  </a:lnTo>
                  <a:lnTo>
                    <a:pt x="239" y="164"/>
                  </a:lnTo>
                  <a:lnTo>
                    <a:pt x="242" y="157"/>
                  </a:lnTo>
                  <a:lnTo>
                    <a:pt x="242" y="149"/>
                  </a:lnTo>
                  <a:lnTo>
                    <a:pt x="242" y="143"/>
                  </a:lnTo>
                  <a:lnTo>
                    <a:pt x="244" y="133"/>
                  </a:lnTo>
                  <a:lnTo>
                    <a:pt x="245" y="127"/>
                  </a:lnTo>
                  <a:lnTo>
                    <a:pt x="245" y="119"/>
                  </a:lnTo>
                  <a:lnTo>
                    <a:pt x="245" y="113"/>
                  </a:lnTo>
                  <a:lnTo>
                    <a:pt x="245" y="107"/>
                  </a:lnTo>
                  <a:lnTo>
                    <a:pt x="247" y="99"/>
                  </a:lnTo>
                  <a:lnTo>
                    <a:pt x="245" y="93"/>
                  </a:lnTo>
                  <a:lnTo>
                    <a:pt x="245" y="87"/>
                  </a:lnTo>
                  <a:lnTo>
                    <a:pt x="245" y="79"/>
                  </a:lnTo>
                  <a:lnTo>
                    <a:pt x="244" y="75"/>
                  </a:lnTo>
                  <a:lnTo>
                    <a:pt x="242" y="70"/>
                  </a:lnTo>
                  <a:lnTo>
                    <a:pt x="239" y="64"/>
                  </a:lnTo>
                  <a:lnTo>
                    <a:pt x="237" y="59"/>
                  </a:lnTo>
                  <a:lnTo>
                    <a:pt x="234" y="57"/>
                  </a:lnTo>
                  <a:lnTo>
                    <a:pt x="230" y="53"/>
                  </a:lnTo>
                  <a:lnTo>
                    <a:pt x="227" y="48"/>
                  </a:lnTo>
                  <a:lnTo>
                    <a:pt x="222" y="45"/>
                  </a:lnTo>
                  <a:lnTo>
                    <a:pt x="219" y="42"/>
                  </a:lnTo>
                  <a:lnTo>
                    <a:pt x="213" y="39"/>
                  </a:lnTo>
                  <a:lnTo>
                    <a:pt x="208" y="37"/>
                  </a:lnTo>
                  <a:lnTo>
                    <a:pt x="203" y="34"/>
                  </a:lnTo>
                  <a:lnTo>
                    <a:pt x="199" y="33"/>
                  </a:lnTo>
                  <a:lnTo>
                    <a:pt x="193" y="30"/>
                  </a:lnTo>
                  <a:lnTo>
                    <a:pt x="188" y="28"/>
                  </a:lnTo>
                  <a:lnTo>
                    <a:pt x="182" y="26"/>
                  </a:lnTo>
                  <a:lnTo>
                    <a:pt x="176" y="25"/>
                  </a:lnTo>
                  <a:lnTo>
                    <a:pt x="169" y="23"/>
                  </a:lnTo>
                  <a:lnTo>
                    <a:pt x="165" y="23"/>
                  </a:lnTo>
                  <a:lnTo>
                    <a:pt x="157" y="23"/>
                  </a:lnTo>
                  <a:lnTo>
                    <a:pt x="152" y="23"/>
                  </a:lnTo>
                  <a:lnTo>
                    <a:pt x="146" y="22"/>
                  </a:lnTo>
                  <a:lnTo>
                    <a:pt x="140" y="22"/>
                  </a:lnTo>
                  <a:lnTo>
                    <a:pt x="134" y="22"/>
                  </a:lnTo>
                  <a:lnTo>
                    <a:pt x="127" y="23"/>
                  </a:lnTo>
                  <a:lnTo>
                    <a:pt x="120" y="23"/>
                  </a:lnTo>
                  <a:lnTo>
                    <a:pt x="115" y="25"/>
                  </a:lnTo>
                  <a:lnTo>
                    <a:pt x="109" y="26"/>
                  </a:lnTo>
                  <a:lnTo>
                    <a:pt x="104" y="28"/>
                  </a:lnTo>
                  <a:lnTo>
                    <a:pt x="98" y="30"/>
                  </a:lnTo>
                  <a:lnTo>
                    <a:pt x="93" y="33"/>
                  </a:lnTo>
                  <a:lnTo>
                    <a:pt x="87" y="34"/>
                  </a:lnTo>
                  <a:lnTo>
                    <a:pt x="83" y="39"/>
                  </a:lnTo>
                  <a:lnTo>
                    <a:pt x="79" y="40"/>
                  </a:lnTo>
                  <a:lnTo>
                    <a:pt x="75" y="44"/>
                  </a:lnTo>
                  <a:lnTo>
                    <a:pt x="70" y="48"/>
                  </a:lnTo>
                  <a:lnTo>
                    <a:pt x="67" y="53"/>
                  </a:lnTo>
                  <a:lnTo>
                    <a:pt x="62" y="56"/>
                  </a:lnTo>
                  <a:lnTo>
                    <a:pt x="59" y="59"/>
                  </a:lnTo>
                  <a:lnTo>
                    <a:pt x="56" y="64"/>
                  </a:lnTo>
                  <a:lnTo>
                    <a:pt x="53" y="68"/>
                  </a:lnTo>
                  <a:lnTo>
                    <a:pt x="50" y="73"/>
                  </a:lnTo>
                  <a:lnTo>
                    <a:pt x="48" y="78"/>
                  </a:lnTo>
                  <a:lnTo>
                    <a:pt x="45" y="82"/>
                  </a:lnTo>
                  <a:lnTo>
                    <a:pt x="44" y="88"/>
                  </a:lnTo>
                  <a:lnTo>
                    <a:pt x="41" y="93"/>
                  </a:lnTo>
                  <a:lnTo>
                    <a:pt x="39" y="96"/>
                  </a:lnTo>
                  <a:lnTo>
                    <a:pt x="38" y="102"/>
                  </a:lnTo>
                  <a:lnTo>
                    <a:pt x="36" y="107"/>
                  </a:lnTo>
                  <a:lnTo>
                    <a:pt x="34" y="112"/>
                  </a:lnTo>
                  <a:lnTo>
                    <a:pt x="33" y="116"/>
                  </a:lnTo>
                  <a:lnTo>
                    <a:pt x="33" y="123"/>
                  </a:lnTo>
                  <a:lnTo>
                    <a:pt x="33" y="129"/>
                  </a:lnTo>
                  <a:lnTo>
                    <a:pt x="33" y="132"/>
                  </a:lnTo>
                  <a:lnTo>
                    <a:pt x="31" y="138"/>
                  </a:lnTo>
                  <a:lnTo>
                    <a:pt x="31" y="143"/>
                  </a:lnTo>
                  <a:lnTo>
                    <a:pt x="31" y="149"/>
                  </a:lnTo>
                  <a:lnTo>
                    <a:pt x="31" y="152"/>
                  </a:lnTo>
                  <a:lnTo>
                    <a:pt x="33" y="158"/>
                  </a:lnTo>
                  <a:lnTo>
                    <a:pt x="33" y="163"/>
                  </a:lnTo>
                  <a:lnTo>
                    <a:pt x="34" y="169"/>
                  </a:lnTo>
                  <a:lnTo>
                    <a:pt x="34" y="174"/>
                  </a:lnTo>
                  <a:lnTo>
                    <a:pt x="36" y="178"/>
                  </a:lnTo>
                  <a:lnTo>
                    <a:pt x="36" y="185"/>
                  </a:lnTo>
                  <a:lnTo>
                    <a:pt x="39" y="189"/>
                  </a:lnTo>
                  <a:lnTo>
                    <a:pt x="41" y="194"/>
                  </a:lnTo>
                  <a:lnTo>
                    <a:pt x="42" y="200"/>
                  </a:lnTo>
                  <a:lnTo>
                    <a:pt x="45" y="205"/>
                  </a:lnTo>
                  <a:lnTo>
                    <a:pt x="48" y="209"/>
                  </a:lnTo>
                  <a:lnTo>
                    <a:pt x="50" y="214"/>
                  </a:lnTo>
                  <a:lnTo>
                    <a:pt x="52" y="219"/>
                  </a:lnTo>
                  <a:lnTo>
                    <a:pt x="53" y="223"/>
                  </a:lnTo>
                  <a:lnTo>
                    <a:pt x="56" y="228"/>
                  </a:lnTo>
                  <a:lnTo>
                    <a:pt x="58" y="231"/>
                  </a:lnTo>
                  <a:lnTo>
                    <a:pt x="61" y="236"/>
                  </a:lnTo>
                  <a:lnTo>
                    <a:pt x="62" y="240"/>
                  </a:lnTo>
                  <a:lnTo>
                    <a:pt x="65" y="245"/>
                  </a:lnTo>
                  <a:lnTo>
                    <a:pt x="69" y="253"/>
                  </a:lnTo>
                  <a:lnTo>
                    <a:pt x="73" y="259"/>
                  </a:lnTo>
                  <a:lnTo>
                    <a:pt x="76" y="267"/>
                  </a:lnTo>
                  <a:lnTo>
                    <a:pt x="81" y="273"/>
                  </a:lnTo>
                  <a:lnTo>
                    <a:pt x="83" y="278"/>
                  </a:lnTo>
                  <a:lnTo>
                    <a:pt x="86" y="282"/>
                  </a:lnTo>
                  <a:lnTo>
                    <a:pt x="89" y="287"/>
                  </a:lnTo>
                  <a:lnTo>
                    <a:pt x="92" y="292"/>
                  </a:lnTo>
                  <a:lnTo>
                    <a:pt x="95" y="296"/>
                  </a:lnTo>
                  <a:lnTo>
                    <a:pt x="96" y="298"/>
                  </a:lnTo>
                  <a:lnTo>
                    <a:pt x="96"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6525186" y="1508399"/>
              <a:ext cx="166418" cy="167805"/>
            </a:xfrm>
            <a:custGeom>
              <a:avLst/>
              <a:gdLst>
                <a:gd name="T0" fmla="*/ 72 w 120"/>
                <a:gd name="T1" fmla="*/ 0 h 121"/>
                <a:gd name="T2" fmla="*/ 63 w 120"/>
                <a:gd name="T3" fmla="*/ 0 h 121"/>
                <a:gd name="T4" fmla="*/ 54 w 120"/>
                <a:gd name="T5" fmla="*/ 2 h 121"/>
                <a:gd name="T6" fmla="*/ 46 w 120"/>
                <a:gd name="T7" fmla="*/ 3 h 121"/>
                <a:gd name="T8" fmla="*/ 35 w 120"/>
                <a:gd name="T9" fmla="*/ 8 h 121"/>
                <a:gd name="T10" fmla="*/ 23 w 120"/>
                <a:gd name="T11" fmla="*/ 12 h 121"/>
                <a:gd name="T12" fmla="*/ 13 w 120"/>
                <a:gd name="T13" fmla="*/ 22 h 121"/>
                <a:gd name="T14" fmla="*/ 7 w 120"/>
                <a:gd name="T15" fmla="*/ 31 h 121"/>
                <a:gd name="T16" fmla="*/ 3 w 120"/>
                <a:gd name="T17" fmla="*/ 42 h 121"/>
                <a:gd name="T18" fmla="*/ 0 w 120"/>
                <a:gd name="T19" fmla="*/ 53 h 121"/>
                <a:gd name="T20" fmla="*/ 0 w 120"/>
                <a:gd name="T21" fmla="*/ 64 h 121"/>
                <a:gd name="T22" fmla="*/ 0 w 120"/>
                <a:gd name="T23" fmla="*/ 74 h 121"/>
                <a:gd name="T24" fmla="*/ 3 w 120"/>
                <a:gd name="T25" fmla="*/ 85 h 121"/>
                <a:gd name="T26" fmla="*/ 9 w 120"/>
                <a:gd name="T27" fmla="*/ 96 h 121"/>
                <a:gd name="T28" fmla="*/ 15 w 120"/>
                <a:gd name="T29" fmla="*/ 104 h 121"/>
                <a:gd name="T30" fmla="*/ 23 w 120"/>
                <a:gd name="T31" fmla="*/ 112 h 121"/>
                <a:gd name="T32" fmla="*/ 34 w 120"/>
                <a:gd name="T33" fmla="*/ 116 h 121"/>
                <a:gd name="T34" fmla="*/ 44 w 120"/>
                <a:gd name="T35" fmla="*/ 119 h 121"/>
                <a:gd name="T36" fmla="*/ 55 w 120"/>
                <a:gd name="T37" fmla="*/ 121 h 121"/>
                <a:gd name="T38" fmla="*/ 68 w 120"/>
                <a:gd name="T39" fmla="*/ 119 h 121"/>
                <a:gd name="T40" fmla="*/ 77 w 120"/>
                <a:gd name="T41" fmla="*/ 118 h 121"/>
                <a:gd name="T42" fmla="*/ 85 w 120"/>
                <a:gd name="T43" fmla="*/ 116 h 121"/>
                <a:gd name="T44" fmla="*/ 96 w 120"/>
                <a:gd name="T45" fmla="*/ 110 h 121"/>
                <a:gd name="T46" fmla="*/ 106 w 120"/>
                <a:gd name="T47" fmla="*/ 102 h 121"/>
                <a:gd name="T48" fmla="*/ 113 w 120"/>
                <a:gd name="T49" fmla="*/ 92 h 121"/>
                <a:gd name="T50" fmla="*/ 117 w 120"/>
                <a:gd name="T51" fmla="*/ 81 h 121"/>
                <a:gd name="T52" fmla="*/ 119 w 120"/>
                <a:gd name="T53" fmla="*/ 67 h 121"/>
                <a:gd name="T54" fmla="*/ 120 w 120"/>
                <a:gd name="T55" fmla="*/ 54 h 121"/>
                <a:gd name="T56" fmla="*/ 120 w 120"/>
                <a:gd name="T57" fmla="*/ 43 h 121"/>
                <a:gd name="T58" fmla="*/ 120 w 120"/>
                <a:gd name="T59" fmla="*/ 42 h 121"/>
                <a:gd name="T60" fmla="*/ 119 w 120"/>
                <a:gd name="T61" fmla="*/ 50 h 121"/>
                <a:gd name="T62" fmla="*/ 116 w 120"/>
                <a:gd name="T63" fmla="*/ 59 h 121"/>
                <a:gd name="T64" fmla="*/ 114 w 120"/>
                <a:gd name="T65" fmla="*/ 67 h 121"/>
                <a:gd name="T66" fmla="*/ 110 w 120"/>
                <a:gd name="T67" fmla="*/ 79 h 121"/>
                <a:gd name="T68" fmla="*/ 100 w 120"/>
                <a:gd name="T69" fmla="*/ 95 h 121"/>
                <a:gd name="T70" fmla="*/ 89 w 120"/>
                <a:gd name="T71" fmla="*/ 102 h 121"/>
                <a:gd name="T72" fmla="*/ 82 w 120"/>
                <a:gd name="T73" fmla="*/ 107 h 121"/>
                <a:gd name="T74" fmla="*/ 72 w 120"/>
                <a:gd name="T75" fmla="*/ 109 h 121"/>
                <a:gd name="T76" fmla="*/ 60 w 120"/>
                <a:gd name="T77" fmla="*/ 109 h 121"/>
                <a:gd name="T78" fmla="*/ 49 w 120"/>
                <a:gd name="T79" fmla="*/ 104 h 121"/>
                <a:gd name="T80" fmla="*/ 38 w 120"/>
                <a:gd name="T81" fmla="*/ 99 h 121"/>
                <a:gd name="T82" fmla="*/ 32 w 120"/>
                <a:gd name="T83" fmla="*/ 92 h 121"/>
                <a:gd name="T84" fmla="*/ 31 w 120"/>
                <a:gd name="T85" fmla="*/ 81 h 121"/>
                <a:gd name="T86" fmla="*/ 37 w 120"/>
                <a:gd name="T87" fmla="*/ 68 h 121"/>
                <a:gd name="T88" fmla="*/ 49 w 120"/>
                <a:gd name="T89" fmla="*/ 56 h 121"/>
                <a:gd name="T90" fmla="*/ 62 w 120"/>
                <a:gd name="T91" fmla="*/ 47 h 121"/>
                <a:gd name="T92" fmla="*/ 74 w 120"/>
                <a:gd name="T93" fmla="*/ 39 h 121"/>
                <a:gd name="T94" fmla="*/ 82 w 120"/>
                <a:gd name="T95" fmla="*/ 34 h 121"/>
                <a:gd name="T96" fmla="*/ 77 w 120"/>
                <a:gd name="T9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1">
                  <a:moveTo>
                    <a:pt x="77" y="2"/>
                  </a:moveTo>
                  <a:lnTo>
                    <a:pt x="72" y="0"/>
                  </a:lnTo>
                  <a:lnTo>
                    <a:pt x="68" y="0"/>
                  </a:lnTo>
                  <a:lnTo>
                    <a:pt x="63" y="0"/>
                  </a:lnTo>
                  <a:lnTo>
                    <a:pt x="58" y="2"/>
                  </a:lnTo>
                  <a:lnTo>
                    <a:pt x="54" y="2"/>
                  </a:lnTo>
                  <a:lnTo>
                    <a:pt x="49" y="3"/>
                  </a:lnTo>
                  <a:lnTo>
                    <a:pt x="46" y="3"/>
                  </a:lnTo>
                  <a:lnTo>
                    <a:pt x="43" y="5"/>
                  </a:lnTo>
                  <a:lnTo>
                    <a:pt x="35" y="8"/>
                  </a:lnTo>
                  <a:lnTo>
                    <a:pt x="29" y="9"/>
                  </a:lnTo>
                  <a:lnTo>
                    <a:pt x="23" y="12"/>
                  </a:lnTo>
                  <a:lnTo>
                    <a:pt x="20" y="17"/>
                  </a:lnTo>
                  <a:lnTo>
                    <a:pt x="13" y="22"/>
                  </a:lnTo>
                  <a:lnTo>
                    <a:pt x="10" y="25"/>
                  </a:lnTo>
                  <a:lnTo>
                    <a:pt x="7" y="31"/>
                  </a:lnTo>
                  <a:lnTo>
                    <a:pt x="4" y="36"/>
                  </a:lnTo>
                  <a:lnTo>
                    <a:pt x="3" y="42"/>
                  </a:lnTo>
                  <a:lnTo>
                    <a:pt x="0" y="47"/>
                  </a:lnTo>
                  <a:lnTo>
                    <a:pt x="0" y="53"/>
                  </a:lnTo>
                  <a:lnTo>
                    <a:pt x="0" y="59"/>
                  </a:lnTo>
                  <a:lnTo>
                    <a:pt x="0" y="64"/>
                  </a:lnTo>
                  <a:lnTo>
                    <a:pt x="0" y="70"/>
                  </a:lnTo>
                  <a:lnTo>
                    <a:pt x="0" y="74"/>
                  </a:lnTo>
                  <a:lnTo>
                    <a:pt x="3" y="81"/>
                  </a:lnTo>
                  <a:lnTo>
                    <a:pt x="3" y="85"/>
                  </a:lnTo>
                  <a:lnTo>
                    <a:pt x="6" y="92"/>
                  </a:lnTo>
                  <a:lnTo>
                    <a:pt x="9" y="96"/>
                  </a:lnTo>
                  <a:lnTo>
                    <a:pt x="12" y="101"/>
                  </a:lnTo>
                  <a:lnTo>
                    <a:pt x="15" y="104"/>
                  </a:lnTo>
                  <a:lnTo>
                    <a:pt x="20" y="109"/>
                  </a:lnTo>
                  <a:lnTo>
                    <a:pt x="23" y="112"/>
                  </a:lnTo>
                  <a:lnTo>
                    <a:pt x="29" y="115"/>
                  </a:lnTo>
                  <a:lnTo>
                    <a:pt x="34" y="116"/>
                  </a:lnTo>
                  <a:lnTo>
                    <a:pt x="38" y="119"/>
                  </a:lnTo>
                  <a:lnTo>
                    <a:pt x="44" y="119"/>
                  </a:lnTo>
                  <a:lnTo>
                    <a:pt x="51" y="121"/>
                  </a:lnTo>
                  <a:lnTo>
                    <a:pt x="55" y="121"/>
                  </a:lnTo>
                  <a:lnTo>
                    <a:pt x="62" y="121"/>
                  </a:lnTo>
                  <a:lnTo>
                    <a:pt x="68" y="119"/>
                  </a:lnTo>
                  <a:lnTo>
                    <a:pt x="72" y="119"/>
                  </a:lnTo>
                  <a:lnTo>
                    <a:pt x="77" y="118"/>
                  </a:lnTo>
                  <a:lnTo>
                    <a:pt x="82" y="116"/>
                  </a:lnTo>
                  <a:lnTo>
                    <a:pt x="85" y="116"/>
                  </a:lnTo>
                  <a:lnTo>
                    <a:pt x="89" y="115"/>
                  </a:lnTo>
                  <a:lnTo>
                    <a:pt x="96" y="110"/>
                  </a:lnTo>
                  <a:lnTo>
                    <a:pt x="102" y="107"/>
                  </a:lnTo>
                  <a:lnTo>
                    <a:pt x="106" y="102"/>
                  </a:lnTo>
                  <a:lnTo>
                    <a:pt x="110" y="98"/>
                  </a:lnTo>
                  <a:lnTo>
                    <a:pt x="113" y="92"/>
                  </a:lnTo>
                  <a:lnTo>
                    <a:pt x="116" y="85"/>
                  </a:lnTo>
                  <a:lnTo>
                    <a:pt x="117" y="81"/>
                  </a:lnTo>
                  <a:lnTo>
                    <a:pt x="119" y="74"/>
                  </a:lnTo>
                  <a:lnTo>
                    <a:pt x="119" y="67"/>
                  </a:lnTo>
                  <a:lnTo>
                    <a:pt x="120" y="61"/>
                  </a:lnTo>
                  <a:lnTo>
                    <a:pt x="120" y="54"/>
                  </a:lnTo>
                  <a:lnTo>
                    <a:pt x="120" y="48"/>
                  </a:lnTo>
                  <a:lnTo>
                    <a:pt x="120" y="43"/>
                  </a:lnTo>
                  <a:lnTo>
                    <a:pt x="120" y="40"/>
                  </a:lnTo>
                  <a:lnTo>
                    <a:pt x="120" y="42"/>
                  </a:lnTo>
                  <a:lnTo>
                    <a:pt x="120" y="45"/>
                  </a:lnTo>
                  <a:lnTo>
                    <a:pt x="119" y="50"/>
                  </a:lnTo>
                  <a:lnTo>
                    <a:pt x="117" y="56"/>
                  </a:lnTo>
                  <a:lnTo>
                    <a:pt x="116" y="59"/>
                  </a:lnTo>
                  <a:lnTo>
                    <a:pt x="116" y="64"/>
                  </a:lnTo>
                  <a:lnTo>
                    <a:pt x="114" y="67"/>
                  </a:lnTo>
                  <a:lnTo>
                    <a:pt x="113" y="71"/>
                  </a:lnTo>
                  <a:lnTo>
                    <a:pt x="110" y="79"/>
                  </a:lnTo>
                  <a:lnTo>
                    <a:pt x="106" y="87"/>
                  </a:lnTo>
                  <a:lnTo>
                    <a:pt x="100" y="95"/>
                  </a:lnTo>
                  <a:lnTo>
                    <a:pt x="94" y="101"/>
                  </a:lnTo>
                  <a:lnTo>
                    <a:pt x="89" y="102"/>
                  </a:lnTo>
                  <a:lnTo>
                    <a:pt x="86" y="105"/>
                  </a:lnTo>
                  <a:lnTo>
                    <a:pt x="82" y="107"/>
                  </a:lnTo>
                  <a:lnTo>
                    <a:pt x="77" y="109"/>
                  </a:lnTo>
                  <a:lnTo>
                    <a:pt x="72" y="109"/>
                  </a:lnTo>
                  <a:lnTo>
                    <a:pt x="66" y="109"/>
                  </a:lnTo>
                  <a:lnTo>
                    <a:pt x="60" y="109"/>
                  </a:lnTo>
                  <a:lnTo>
                    <a:pt x="55" y="107"/>
                  </a:lnTo>
                  <a:lnTo>
                    <a:pt x="49" y="104"/>
                  </a:lnTo>
                  <a:lnTo>
                    <a:pt x="43" y="102"/>
                  </a:lnTo>
                  <a:lnTo>
                    <a:pt x="38" y="99"/>
                  </a:lnTo>
                  <a:lnTo>
                    <a:pt x="37" y="96"/>
                  </a:lnTo>
                  <a:lnTo>
                    <a:pt x="32" y="92"/>
                  </a:lnTo>
                  <a:lnTo>
                    <a:pt x="31" y="87"/>
                  </a:lnTo>
                  <a:lnTo>
                    <a:pt x="31" y="81"/>
                  </a:lnTo>
                  <a:lnTo>
                    <a:pt x="34" y="74"/>
                  </a:lnTo>
                  <a:lnTo>
                    <a:pt x="37" y="68"/>
                  </a:lnTo>
                  <a:lnTo>
                    <a:pt x="43" y="64"/>
                  </a:lnTo>
                  <a:lnTo>
                    <a:pt x="49" y="56"/>
                  </a:lnTo>
                  <a:lnTo>
                    <a:pt x="55" y="51"/>
                  </a:lnTo>
                  <a:lnTo>
                    <a:pt x="62" y="47"/>
                  </a:lnTo>
                  <a:lnTo>
                    <a:pt x="69" y="43"/>
                  </a:lnTo>
                  <a:lnTo>
                    <a:pt x="74" y="39"/>
                  </a:lnTo>
                  <a:lnTo>
                    <a:pt x="79" y="36"/>
                  </a:lnTo>
                  <a:lnTo>
                    <a:pt x="82" y="34"/>
                  </a:lnTo>
                  <a:lnTo>
                    <a:pt x="83" y="34"/>
                  </a:lnTo>
                  <a:lnTo>
                    <a:pt x="77" y="2"/>
                  </a:lnTo>
                  <a:lnTo>
                    <a:pt x="7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6286654" y="1527814"/>
              <a:ext cx="169191" cy="366119"/>
            </a:xfrm>
            <a:custGeom>
              <a:avLst/>
              <a:gdLst>
                <a:gd name="T0" fmla="*/ 57 w 122"/>
                <a:gd name="T1" fmla="*/ 3 h 264"/>
                <a:gd name="T2" fmla="*/ 48 w 122"/>
                <a:gd name="T3" fmla="*/ 12 h 264"/>
                <a:gd name="T4" fmla="*/ 37 w 122"/>
                <a:gd name="T5" fmla="*/ 22 h 264"/>
                <a:gd name="T6" fmla="*/ 29 w 122"/>
                <a:gd name="T7" fmla="*/ 29 h 264"/>
                <a:gd name="T8" fmla="*/ 23 w 122"/>
                <a:gd name="T9" fmla="*/ 39 h 264"/>
                <a:gd name="T10" fmla="*/ 17 w 122"/>
                <a:gd name="T11" fmla="*/ 47 h 264"/>
                <a:gd name="T12" fmla="*/ 12 w 122"/>
                <a:gd name="T13" fmla="*/ 56 h 264"/>
                <a:gd name="T14" fmla="*/ 7 w 122"/>
                <a:gd name="T15" fmla="*/ 65 h 264"/>
                <a:gd name="T16" fmla="*/ 3 w 122"/>
                <a:gd name="T17" fmla="*/ 76 h 264"/>
                <a:gd name="T18" fmla="*/ 0 w 122"/>
                <a:gd name="T19" fmla="*/ 91 h 264"/>
                <a:gd name="T20" fmla="*/ 0 w 122"/>
                <a:gd name="T21" fmla="*/ 107 h 264"/>
                <a:gd name="T22" fmla="*/ 3 w 122"/>
                <a:gd name="T23" fmla="*/ 121 h 264"/>
                <a:gd name="T24" fmla="*/ 7 w 122"/>
                <a:gd name="T25" fmla="*/ 135 h 264"/>
                <a:gd name="T26" fmla="*/ 12 w 122"/>
                <a:gd name="T27" fmla="*/ 147 h 264"/>
                <a:gd name="T28" fmla="*/ 20 w 122"/>
                <a:gd name="T29" fmla="*/ 158 h 264"/>
                <a:gd name="T30" fmla="*/ 29 w 122"/>
                <a:gd name="T31" fmla="*/ 171 h 264"/>
                <a:gd name="T32" fmla="*/ 38 w 122"/>
                <a:gd name="T33" fmla="*/ 178 h 264"/>
                <a:gd name="T34" fmla="*/ 49 w 122"/>
                <a:gd name="T35" fmla="*/ 188 h 264"/>
                <a:gd name="T36" fmla="*/ 58 w 122"/>
                <a:gd name="T37" fmla="*/ 194 h 264"/>
                <a:gd name="T38" fmla="*/ 68 w 122"/>
                <a:gd name="T39" fmla="*/ 198 h 264"/>
                <a:gd name="T40" fmla="*/ 77 w 122"/>
                <a:gd name="T41" fmla="*/ 203 h 264"/>
                <a:gd name="T42" fmla="*/ 85 w 122"/>
                <a:gd name="T43" fmla="*/ 208 h 264"/>
                <a:gd name="T44" fmla="*/ 94 w 122"/>
                <a:gd name="T45" fmla="*/ 214 h 264"/>
                <a:gd name="T46" fmla="*/ 102 w 122"/>
                <a:gd name="T47" fmla="*/ 225 h 264"/>
                <a:gd name="T48" fmla="*/ 106 w 122"/>
                <a:gd name="T49" fmla="*/ 234 h 264"/>
                <a:gd name="T50" fmla="*/ 110 w 122"/>
                <a:gd name="T51" fmla="*/ 245 h 264"/>
                <a:gd name="T52" fmla="*/ 110 w 122"/>
                <a:gd name="T53" fmla="*/ 253 h 264"/>
                <a:gd name="T54" fmla="*/ 110 w 122"/>
                <a:gd name="T55" fmla="*/ 262 h 264"/>
                <a:gd name="T56" fmla="*/ 110 w 122"/>
                <a:gd name="T57" fmla="*/ 262 h 264"/>
                <a:gd name="T58" fmla="*/ 117 w 122"/>
                <a:gd name="T59" fmla="*/ 253 h 264"/>
                <a:gd name="T60" fmla="*/ 122 w 122"/>
                <a:gd name="T61" fmla="*/ 242 h 264"/>
                <a:gd name="T62" fmla="*/ 122 w 122"/>
                <a:gd name="T63" fmla="*/ 231 h 264"/>
                <a:gd name="T64" fmla="*/ 120 w 122"/>
                <a:gd name="T65" fmla="*/ 220 h 264"/>
                <a:gd name="T66" fmla="*/ 116 w 122"/>
                <a:gd name="T67" fmla="*/ 208 h 264"/>
                <a:gd name="T68" fmla="*/ 106 w 122"/>
                <a:gd name="T69" fmla="*/ 194 h 264"/>
                <a:gd name="T70" fmla="*/ 96 w 122"/>
                <a:gd name="T71" fmla="*/ 183 h 264"/>
                <a:gd name="T72" fmla="*/ 86 w 122"/>
                <a:gd name="T73" fmla="*/ 175 h 264"/>
                <a:gd name="T74" fmla="*/ 77 w 122"/>
                <a:gd name="T75" fmla="*/ 171 h 264"/>
                <a:gd name="T76" fmla="*/ 66 w 122"/>
                <a:gd name="T77" fmla="*/ 164 h 264"/>
                <a:gd name="T78" fmla="*/ 55 w 122"/>
                <a:gd name="T79" fmla="*/ 158 h 264"/>
                <a:gd name="T80" fmla="*/ 48 w 122"/>
                <a:gd name="T81" fmla="*/ 149 h 264"/>
                <a:gd name="T82" fmla="*/ 43 w 122"/>
                <a:gd name="T83" fmla="*/ 143 h 264"/>
                <a:gd name="T84" fmla="*/ 37 w 122"/>
                <a:gd name="T85" fmla="*/ 135 h 264"/>
                <a:gd name="T86" fmla="*/ 32 w 122"/>
                <a:gd name="T87" fmla="*/ 124 h 264"/>
                <a:gd name="T88" fmla="*/ 27 w 122"/>
                <a:gd name="T89" fmla="*/ 113 h 264"/>
                <a:gd name="T90" fmla="*/ 24 w 122"/>
                <a:gd name="T91" fmla="*/ 101 h 264"/>
                <a:gd name="T92" fmla="*/ 23 w 122"/>
                <a:gd name="T93" fmla="*/ 90 h 264"/>
                <a:gd name="T94" fmla="*/ 23 w 122"/>
                <a:gd name="T95" fmla="*/ 79 h 264"/>
                <a:gd name="T96" fmla="*/ 23 w 122"/>
                <a:gd name="T97" fmla="*/ 68 h 264"/>
                <a:gd name="T98" fmla="*/ 26 w 122"/>
                <a:gd name="T99" fmla="*/ 59 h 264"/>
                <a:gd name="T100" fmla="*/ 31 w 122"/>
                <a:gd name="T101" fmla="*/ 50 h 264"/>
                <a:gd name="T102" fmla="*/ 34 w 122"/>
                <a:gd name="T103" fmla="*/ 40 h 264"/>
                <a:gd name="T104" fmla="*/ 38 w 122"/>
                <a:gd name="T105" fmla="*/ 31 h 264"/>
                <a:gd name="T106" fmla="*/ 43 w 122"/>
                <a:gd name="T107" fmla="*/ 23 h 264"/>
                <a:gd name="T108" fmla="*/ 49 w 122"/>
                <a:gd name="T109" fmla="*/ 14 h 264"/>
                <a:gd name="T110" fmla="*/ 63 w 122"/>
                <a:gd name="T11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64">
                  <a:moveTo>
                    <a:pt x="63" y="0"/>
                  </a:moveTo>
                  <a:lnTo>
                    <a:pt x="57" y="3"/>
                  </a:lnTo>
                  <a:lnTo>
                    <a:pt x="51" y="8"/>
                  </a:lnTo>
                  <a:lnTo>
                    <a:pt x="48" y="12"/>
                  </a:lnTo>
                  <a:lnTo>
                    <a:pt x="43" y="17"/>
                  </a:lnTo>
                  <a:lnTo>
                    <a:pt x="37" y="22"/>
                  </a:lnTo>
                  <a:lnTo>
                    <a:pt x="32" y="26"/>
                  </a:lnTo>
                  <a:lnTo>
                    <a:pt x="29" y="29"/>
                  </a:lnTo>
                  <a:lnTo>
                    <a:pt x="26" y="34"/>
                  </a:lnTo>
                  <a:lnTo>
                    <a:pt x="23" y="39"/>
                  </a:lnTo>
                  <a:lnTo>
                    <a:pt x="20" y="43"/>
                  </a:lnTo>
                  <a:lnTo>
                    <a:pt x="17" y="47"/>
                  </a:lnTo>
                  <a:lnTo>
                    <a:pt x="15" y="51"/>
                  </a:lnTo>
                  <a:lnTo>
                    <a:pt x="12" y="56"/>
                  </a:lnTo>
                  <a:lnTo>
                    <a:pt x="9" y="60"/>
                  </a:lnTo>
                  <a:lnTo>
                    <a:pt x="7" y="65"/>
                  </a:lnTo>
                  <a:lnTo>
                    <a:pt x="6" y="68"/>
                  </a:lnTo>
                  <a:lnTo>
                    <a:pt x="3" y="76"/>
                  </a:lnTo>
                  <a:lnTo>
                    <a:pt x="1" y="85"/>
                  </a:lnTo>
                  <a:lnTo>
                    <a:pt x="0" y="91"/>
                  </a:lnTo>
                  <a:lnTo>
                    <a:pt x="0" y="101"/>
                  </a:lnTo>
                  <a:lnTo>
                    <a:pt x="0" y="107"/>
                  </a:lnTo>
                  <a:lnTo>
                    <a:pt x="1" y="115"/>
                  </a:lnTo>
                  <a:lnTo>
                    <a:pt x="3" y="121"/>
                  </a:lnTo>
                  <a:lnTo>
                    <a:pt x="4" y="129"/>
                  </a:lnTo>
                  <a:lnTo>
                    <a:pt x="7" y="135"/>
                  </a:lnTo>
                  <a:lnTo>
                    <a:pt x="9" y="141"/>
                  </a:lnTo>
                  <a:lnTo>
                    <a:pt x="12" y="147"/>
                  </a:lnTo>
                  <a:lnTo>
                    <a:pt x="17" y="153"/>
                  </a:lnTo>
                  <a:lnTo>
                    <a:pt x="20" y="158"/>
                  </a:lnTo>
                  <a:lnTo>
                    <a:pt x="24" y="164"/>
                  </a:lnTo>
                  <a:lnTo>
                    <a:pt x="29" y="171"/>
                  </a:lnTo>
                  <a:lnTo>
                    <a:pt x="34" y="175"/>
                  </a:lnTo>
                  <a:lnTo>
                    <a:pt x="38" y="178"/>
                  </a:lnTo>
                  <a:lnTo>
                    <a:pt x="44" y="183"/>
                  </a:lnTo>
                  <a:lnTo>
                    <a:pt x="49" y="188"/>
                  </a:lnTo>
                  <a:lnTo>
                    <a:pt x="54" y="191"/>
                  </a:lnTo>
                  <a:lnTo>
                    <a:pt x="58" y="194"/>
                  </a:lnTo>
                  <a:lnTo>
                    <a:pt x="65" y="197"/>
                  </a:lnTo>
                  <a:lnTo>
                    <a:pt x="68" y="198"/>
                  </a:lnTo>
                  <a:lnTo>
                    <a:pt x="74" y="202"/>
                  </a:lnTo>
                  <a:lnTo>
                    <a:pt x="77" y="203"/>
                  </a:lnTo>
                  <a:lnTo>
                    <a:pt x="82" y="205"/>
                  </a:lnTo>
                  <a:lnTo>
                    <a:pt x="85" y="208"/>
                  </a:lnTo>
                  <a:lnTo>
                    <a:pt x="88" y="209"/>
                  </a:lnTo>
                  <a:lnTo>
                    <a:pt x="94" y="214"/>
                  </a:lnTo>
                  <a:lnTo>
                    <a:pt x="99" y="220"/>
                  </a:lnTo>
                  <a:lnTo>
                    <a:pt x="102" y="225"/>
                  </a:lnTo>
                  <a:lnTo>
                    <a:pt x="105" y="229"/>
                  </a:lnTo>
                  <a:lnTo>
                    <a:pt x="106" y="234"/>
                  </a:lnTo>
                  <a:lnTo>
                    <a:pt x="110" y="240"/>
                  </a:lnTo>
                  <a:lnTo>
                    <a:pt x="110" y="245"/>
                  </a:lnTo>
                  <a:lnTo>
                    <a:pt x="110" y="250"/>
                  </a:lnTo>
                  <a:lnTo>
                    <a:pt x="110" y="253"/>
                  </a:lnTo>
                  <a:lnTo>
                    <a:pt x="110" y="256"/>
                  </a:lnTo>
                  <a:lnTo>
                    <a:pt x="110" y="262"/>
                  </a:lnTo>
                  <a:lnTo>
                    <a:pt x="110" y="264"/>
                  </a:lnTo>
                  <a:lnTo>
                    <a:pt x="110" y="262"/>
                  </a:lnTo>
                  <a:lnTo>
                    <a:pt x="113" y="259"/>
                  </a:lnTo>
                  <a:lnTo>
                    <a:pt x="117" y="253"/>
                  </a:lnTo>
                  <a:lnTo>
                    <a:pt x="120" y="246"/>
                  </a:lnTo>
                  <a:lnTo>
                    <a:pt x="122" y="242"/>
                  </a:lnTo>
                  <a:lnTo>
                    <a:pt x="122" y="237"/>
                  </a:lnTo>
                  <a:lnTo>
                    <a:pt x="122" y="231"/>
                  </a:lnTo>
                  <a:lnTo>
                    <a:pt x="122" y="226"/>
                  </a:lnTo>
                  <a:lnTo>
                    <a:pt x="120" y="220"/>
                  </a:lnTo>
                  <a:lnTo>
                    <a:pt x="119" y="214"/>
                  </a:lnTo>
                  <a:lnTo>
                    <a:pt x="116" y="208"/>
                  </a:lnTo>
                  <a:lnTo>
                    <a:pt x="111" y="200"/>
                  </a:lnTo>
                  <a:lnTo>
                    <a:pt x="106" y="194"/>
                  </a:lnTo>
                  <a:lnTo>
                    <a:pt x="102" y="188"/>
                  </a:lnTo>
                  <a:lnTo>
                    <a:pt x="96" y="183"/>
                  </a:lnTo>
                  <a:lnTo>
                    <a:pt x="91" y="180"/>
                  </a:lnTo>
                  <a:lnTo>
                    <a:pt x="86" y="175"/>
                  </a:lnTo>
                  <a:lnTo>
                    <a:pt x="82" y="174"/>
                  </a:lnTo>
                  <a:lnTo>
                    <a:pt x="77" y="171"/>
                  </a:lnTo>
                  <a:lnTo>
                    <a:pt x="72" y="169"/>
                  </a:lnTo>
                  <a:lnTo>
                    <a:pt x="66" y="164"/>
                  </a:lnTo>
                  <a:lnTo>
                    <a:pt x="62" y="161"/>
                  </a:lnTo>
                  <a:lnTo>
                    <a:pt x="55" y="158"/>
                  </a:lnTo>
                  <a:lnTo>
                    <a:pt x="51" y="153"/>
                  </a:lnTo>
                  <a:lnTo>
                    <a:pt x="48" y="149"/>
                  </a:lnTo>
                  <a:lnTo>
                    <a:pt x="46" y="146"/>
                  </a:lnTo>
                  <a:lnTo>
                    <a:pt x="43" y="143"/>
                  </a:lnTo>
                  <a:lnTo>
                    <a:pt x="40" y="138"/>
                  </a:lnTo>
                  <a:lnTo>
                    <a:pt x="37" y="135"/>
                  </a:lnTo>
                  <a:lnTo>
                    <a:pt x="35" y="130"/>
                  </a:lnTo>
                  <a:lnTo>
                    <a:pt x="32" y="124"/>
                  </a:lnTo>
                  <a:lnTo>
                    <a:pt x="31" y="119"/>
                  </a:lnTo>
                  <a:lnTo>
                    <a:pt x="27" y="113"/>
                  </a:lnTo>
                  <a:lnTo>
                    <a:pt x="26" y="107"/>
                  </a:lnTo>
                  <a:lnTo>
                    <a:pt x="24" y="101"/>
                  </a:lnTo>
                  <a:lnTo>
                    <a:pt x="23" y="96"/>
                  </a:lnTo>
                  <a:lnTo>
                    <a:pt x="23" y="90"/>
                  </a:lnTo>
                  <a:lnTo>
                    <a:pt x="23" y="85"/>
                  </a:lnTo>
                  <a:lnTo>
                    <a:pt x="23" y="79"/>
                  </a:lnTo>
                  <a:lnTo>
                    <a:pt x="23" y="74"/>
                  </a:lnTo>
                  <a:lnTo>
                    <a:pt x="23" y="68"/>
                  </a:lnTo>
                  <a:lnTo>
                    <a:pt x="24" y="64"/>
                  </a:lnTo>
                  <a:lnTo>
                    <a:pt x="26" y="59"/>
                  </a:lnTo>
                  <a:lnTo>
                    <a:pt x="29" y="54"/>
                  </a:lnTo>
                  <a:lnTo>
                    <a:pt x="31" y="50"/>
                  </a:lnTo>
                  <a:lnTo>
                    <a:pt x="32" y="45"/>
                  </a:lnTo>
                  <a:lnTo>
                    <a:pt x="34" y="40"/>
                  </a:lnTo>
                  <a:lnTo>
                    <a:pt x="37" y="36"/>
                  </a:lnTo>
                  <a:lnTo>
                    <a:pt x="38" y="31"/>
                  </a:lnTo>
                  <a:lnTo>
                    <a:pt x="40" y="28"/>
                  </a:lnTo>
                  <a:lnTo>
                    <a:pt x="43" y="23"/>
                  </a:lnTo>
                  <a:lnTo>
                    <a:pt x="44" y="20"/>
                  </a:lnTo>
                  <a:lnTo>
                    <a:pt x="49" y="14"/>
                  </a:lnTo>
                  <a:lnTo>
                    <a:pt x="54" y="9"/>
                  </a:lnTo>
                  <a:lnTo>
                    <a:pt x="63"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6385117" y="1641533"/>
              <a:ext cx="110945" cy="117880"/>
            </a:xfrm>
            <a:custGeom>
              <a:avLst/>
              <a:gdLst>
                <a:gd name="T0" fmla="*/ 15 w 80"/>
                <a:gd name="T1" fmla="*/ 0 h 85"/>
                <a:gd name="T2" fmla="*/ 9 w 80"/>
                <a:gd name="T3" fmla="*/ 5 h 85"/>
                <a:gd name="T4" fmla="*/ 6 w 80"/>
                <a:gd name="T5" fmla="*/ 13 h 85"/>
                <a:gd name="T6" fmla="*/ 3 w 80"/>
                <a:gd name="T7" fmla="*/ 20 h 85"/>
                <a:gd name="T8" fmla="*/ 1 w 80"/>
                <a:gd name="T9" fmla="*/ 27 h 85"/>
                <a:gd name="T10" fmla="*/ 0 w 80"/>
                <a:gd name="T11" fmla="*/ 34 h 85"/>
                <a:gd name="T12" fmla="*/ 1 w 80"/>
                <a:gd name="T13" fmla="*/ 40 h 85"/>
                <a:gd name="T14" fmla="*/ 3 w 80"/>
                <a:gd name="T15" fmla="*/ 47 h 85"/>
                <a:gd name="T16" fmla="*/ 6 w 80"/>
                <a:gd name="T17" fmla="*/ 54 h 85"/>
                <a:gd name="T18" fmla="*/ 9 w 80"/>
                <a:gd name="T19" fmla="*/ 59 h 85"/>
                <a:gd name="T20" fmla="*/ 14 w 80"/>
                <a:gd name="T21" fmla="*/ 65 h 85"/>
                <a:gd name="T22" fmla="*/ 18 w 80"/>
                <a:gd name="T23" fmla="*/ 70 h 85"/>
                <a:gd name="T24" fmla="*/ 23 w 80"/>
                <a:gd name="T25" fmla="*/ 76 h 85"/>
                <a:gd name="T26" fmla="*/ 29 w 80"/>
                <a:gd name="T27" fmla="*/ 79 h 85"/>
                <a:gd name="T28" fmla="*/ 34 w 80"/>
                <a:gd name="T29" fmla="*/ 82 h 85"/>
                <a:gd name="T30" fmla="*/ 40 w 80"/>
                <a:gd name="T31" fmla="*/ 84 h 85"/>
                <a:gd name="T32" fmla="*/ 48 w 80"/>
                <a:gd name="T33" fmla="*/ 85 h 85"/>
                <a:gd name="T34" fmla="*/ 51 w 80"/>
                <a:gd name="T35" fmla="*/ 85 h 85"/>
                <a:gd name="T36" fmla="*/ 57 w 80"/>
                <a:gd name="T37" fmla="*/ 85 h 85"/>
                <a:gd name="T38" fmla="*/ 60 w 80"/>
                <a:gd name="T39" fmla="*/ 84 h 85"/>
                <a:gd name="T40" fmla="*/ 65 w 80"/>
                <a:gd name="T41" fmla="*/ 84 h 85"/>
                <a:gd name="T42" fmla="*/ 70 w 80"/>
                <a:gd name="T43" fmla="*/ 81 h 85"/>
                <a:gd name="T44" fmla="*/ 74 w 80"/>
                <a:gd name="T45" fmla="*/ 78 h 85"/>
                <a:gd name="T46" fmla="*/ 79 w 80"/>
                <a:gd name="T47" fmla="*/ 73 h 85"/>
                <a:gd name="T48" fmla="*/ 80 w 80"/>
                <a:gd name="T49" fmla="*/ 70 h 85"/>
                <a:gd name="T50" fmla="*/ 79 w 80"/>
                <a:gd name="T51" fmla="*/ 70 h 85"/>
                <a:gd name="T52" fmla="*/ 76 w 80"/>
                <a:gd name="T53" fmla="*/ 71 h 85"/>
                <a:gd name="T54" fmla="*/ 71 w 80"/>
                <a:gd name="T55" fmla="*/ 75 h 85"/>
                <a:gd name="T56" fmla="*/ 68 w 80"/>
                <a:gd name="T57" fmla="*/ 76 h 85"/>
                <a:gd name="T58" fmla="*/ 63 w 80"/>
                <a:gd name="T59" fmla="*/ 76 h 85"/>
                <a:gd name="T60" fmla="*/ 60 w 80"/>
                <a:gd name="T61" fmla="*/ 76 h 85"/>
                <a:gd name="T62" fmla="*/ 56 w 80"/>
                <a:gd name="T63" fmla="*/ 76 h 85"/>
                <a:gd name="T64" fmla="*/ 52 w 80"/>
                <a:gd name="T65" fmla="*/ 76 h 85"/>
                <a:gd name="T66" fmla="*/ 48 w 80"/>
                <a:gd name="T67" fmla="*/ 75 h 85"/>
                <a:gd name="T68" fmla="*/ 43 w 80"/>
                <a:gd name="T69" fmla="*/ 73 h 85"/>
                <a:gd name="T70" fmla="*/ 39 w 80"/>
                <a:gd name="T71" fmla="*/ 70 h 85"/>
                <a:gd name="T72" fmla="*/ 34 w 80"/>
                <a:gd name="T73" fmla="*/ 67 h 85"/>
                <a:gd name="T74" fmla="*/ 29 w 80"/>
                <a:gd name="T75" fmla="*/ 62 h 85"/>
                <a:gd name="T76" fmla="*/ 25 w 80"/>
                <a:gd name="T77" fmla="*/ 58 h 85"/>
                <a:gd name="T78" fmla="*/ 22 w 80"/>
                <a:gd name="T79" fmla="*/ 54 h 85"/>
                <a:gd name="T80" fmla="*/ 20 w 80"/>
                <a:gd name="T81" fmla="*/ 50 h 85"/>
                <a:gd name="T82" fmla="*/ 20 w 80"/>
                <a:gd name="T83" fmla="*/ 42 h 85"/>
                <a:gd name="T84" fmla="*/ 22 w 80"/>
                <a:gd name="T85" fmla="*/ 36 h 85"/>
                <a:gd name="T86" fmla="*/ 23 w 80"/>
                <a:gd name="T87" fmla="*/ 28 h 85"/>
                <a:gd name="T88" fmla="*/ 26 w 80"/>
                <a:gd name="T89" fmla="*/ 23 h 85"/>
                <a:gd name="T90" fmla="*/ 29 w 80"/>
                <a:gd name="T91" fmla="*/ 20 h 85"/>
                <a:gd name="T92" fmla="*/ 31 w 80"/>
                <a:gd name="T93" fmla="*/ 19 h 85"/>
                <a:gd name="T94" fmla="*/ 15 w 80"/>
                <a:gd name="T95" fmla="*/ 0 h 85"/>
                <a:gd name="T96" fmla="*/ 15 w 80"/>
                <a:gd name="T9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85">
                  <a:moveTo>
                    <a:pt x="15" y="0"/>
                  </a:moveTo>
                  <a:lnTo>
                    <a:pt x="9" y="5"/>
                  </a:lnTo>
                  <a:lnTo>
                    <a:pt x="6" y="13"/>
                  </a:lnTo>
                  <a:lnTo>
                    <a:pt x="3" y="20"/>
                  </a:lnTo>
                  <a:lnTo>
                    <a:pt x="1" y="27"/>
                  </a:lnTo>
                  <a:lnTo>
                    <a:pt x="0" y="34"/>
                  </a:lnTo>
                  <a:lnTo>
                    <a:pt x="1" y="40"/>
                  </a:lnTo>
                  <a:lnTo>
                    <a:pt x="3" y="47"/>
                  </a:lnTo>
                  <a:lnTo>
                    <a:pt x="6" y="54"/>
                  </a:lnTo>
                  <a:lnTo>
                    <a:pt x="9" y="59"/>
                  </a:lnTo>
                  <a:lnTo>
                    <a:pt x="14" y="65"/>
                  </a:lnTo>
                  <a:lnTo>
                    <a:pt x="18" y="70"/>
                  </a:lnTo>
                  <a:lnTo>
                    <a:pt x="23" y="76"/>
                  </a:lnTo>
                  <a:lnTo>
                    <a:pt x="29" y="79"/>
                  </a:lnTo>
                  <a:lnTo>
                    <a:pt x="34" y="82"/>
                  </a:lnTo>
                  <a:lnTo>
                    <a:pt x="40" y="84"/>
                  </a:lnTo>
                  <a:lnTo>
                    <a:pt x="48" y="85"/>
                  </a:lnTo>
                  <a:lnTo>
                    <a:pt x="51" y="85"/>
                  </a:lnTo>
                  <a:lnTo>
                    <a:pt x="57" y="85"/>
                  </a:lnTo>
                  <a:lnTo>
                    <a:pt x="60" y="84"/>
                  </a:lnTo>
                  <a:lnTo>
                    <a:pt x="65" y="84"/>
                  </a:lnTo>
                  <a:lnTo>
                    <a:pt x="70" y="81"/>
                  </a:lnTo>
                  <a:lnTo>
                    <a:pt x="74" y="78"/>
                  </a:lnTo>
                  <a:lnTo>
                    <a:pt x="79" y="73"/>
                  </a:lnTo>
                  <a:lnTo>
                    <a:pt x="80" y="70"/>
                  </a:lnTo>
                  <a:lnTo>
                    <a:pt x="79" y="70"/>
                  </a:lnTo>
                  <a:lnTo>
                    <a:pt x="76" y="71"/>
                  </a:lnTo>
                  <a:lnTo>
                    <a:pt x="71" y="75"/>
                  </a:lnTo>
                  <a:lnTo>
                    <a:pt x="68" y="76"/>
                  </a:lnTo>
                  <a:lnTo>
                    <a:pt x="63" y="76"/>
                  </a:lnTo>
                  <a:lnTo>
                    <a:pt x="60" y="76"/>
                  </a:lnTo>
                  <a:lnTo>
                    <a:pt x="56" y="76"/>
                  </a:lnTo>
                  <a:lnTo>
                    <a:pt x="52" y="76"/>
                  </a:lnTo>
                  <a:lnTo>
                    <a:pt x="48" y="75"/>
                  </a:lnTo>
                  <a:lnTo>
                    <a:pt x="43" y="73"/>
                  </a:lnTo>
                  <a:lnTo>
                    <a:pt x="39" y="70"/>
                  </a:lnTo>
                  <a:lnTo>
                    <a:pt x="34" y="67"/>
                  </a:lnTo>
                  <a:lnTo>
                    <a:pt x="29" y="62"/>
                  </a:lnTo>
                  <a:lnTo>
                    <a:pt x="25" y="58"/>
                  </a:lnTo>
                  <a:lnTo>
                    <a:pt x="22" y="54"/>
                  </a:lnTo>
                  <a:lnTo>
                    <a:pt x="20" y="50"/>
                  </a:lnTo>
                  <a:lnTo>
                    <a:pt x="20" y="42"/>
                  </a:lnTo>
                  <a:lnTo>
                    <a:pt x="22" y="36"/>
                  </a:lnTo>
                  <a:lnTo>
                    <a:pt x="23" y="28"/>
                  </a:lnTo>
                  <a:lnTo>
                    <a:pt x="26" y="23"/>
                  </a:lnTo>
                  <a:lnTo>
                    <a:pt x="29" y="20"/>
                  </a:lnTo>
                  <a:lnTo>
                    <a:pt x="31" y="19"/>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6429495" y="1852329"/>
              <a:ext cx="195541" cy="249627"/>
            </a:xfrm>
            <a:custGeom>
              <a:avLst/>
              <a:gdLst>
                <a:gd name="T0" fmla="*/ 115 w 141"/>
                <a:gd name="T1" fmla="*/ 19 h 180"/>
                <a:gd name="T2" fmla="*/ 109 w 141"/>
                <a:gd name="T3" fmla="*/ 30 h 180"/>
                <a:gd name="T4" fmla="*/ 103 w 141"/>
                <a:gd name="T5" fmla="*/ 39 h 180"/>
                <a:gd name="T6" fmla="*/ 96 w 141"/>
                <a:gd name="T7" fmla="*/ 50 h 180"/>
                <a:gd name="T8" fmla="*/ 90 w 141"/>
                <a:gd name="T9" fmla="*/ 59 h 180"/>
                <a:gd name="T10" fmla="*/ 86 w 141"/>
                <a:gd name="T11" fmla="*/ 68 h 180"/>
                <a:gd name="T12" fmla="*/ 79 w 141"/>
                <a:gd name="T13" fmla="*/ 76 h 180"/>
                <a:gd name="T14" fmla="*/ 73 w 141"/>
                <a:gd name="T15" fmla="*/ 85 h 180"/>
                <a:gd name="T16" fmla="*/ 64 w 141"/>
                <a:gd name="T17" fmla="*/ 98 h 180"/>
                <a:gd name="T18" fmla="*/ 53 w 141"/>
                <a:gd name="T19" fmla="*/ 113 h 180"/>
                <a:gd name="T20" fmla="*/ 42 w 141"/>
                <a:gd name="T21" fmla="*/ 126 h 180"/>
                <a:gd name="T22" fmla="*/ 34 w 141"/>
                <a:gd name="T23" fmla="*/ 140 h 180"/>
                <a:gd name="T24" fmla="*/ 25 w 141"/>
                <a:gd name="T25" fmla="*/ 150 h 180"/>
                <a:gd name="T26" fmla="*/ 16 w 141"/>
                <a:gd name="T27" fmla="*/ 160 h 180"/>
                <a:gd name="T28" fmla="*/ 7 w 141"/>
                <a:gd name="T29" fmla="*/ 171 h 180"/>
                <a:gd name="T30" fmla="*/ 0 w 141"/>
                <a:gd name="T31" fmla="*/ 178 h 180"/>
                <a:gd name="T32" fmla="*/ 3 w 141"/>
                <a:gd name="T33" fmla="*/ 180 h 180"/>
                <a:gd name="T34" fmla="*/ 13 w 141"/>
                <a:gd name="T35" fmla="*/ 174 h 180"/>
                <a:gd name="T36" fmla="*/ 24 w 141"/>
                <a:gd name="T37" fmla="*/ 161 h 180"/>
                <a:gd name="T38" fmla="*/ 33 w 141"/>
                <a:gd name="T39" fmla="*/ 153 h 180"/>
                <a:gd name="T40" fmla="*/ 42 w 141"/>
                <a:gd name="T41" fmla="*/ 144 h 180"/>
                <a:gd name="T42" fmla="*/ 51 w 141"/>
                <a:gd name="T43" fmla="*/ 133 h 180"/>
                <a:gd name="T44" fmla="*/ 62 w 141"/>
                <a:gd name="T45" fmla="*/ 121 h 180"/>
                <a:gd name="T46" fmla="*/ 72 w 141"/>
                <a:gd name="T47" fmla="*/ 109 h 180"/>
                <a:gd name="T48" fmla="*/ 82 w 141"/>
                <a:gd name="T49" fmla="*/ 96 h 180"/>
                <a:gd name="T50" fmla="*/ 92 w 141"/>
                <a:gd name="T51" fmla="*/ 84 h 180"/>
                <a:gd name="T52" fmla="*/ 103 w 141"/>
                <a:gd name="T53" fmla="*/ 70 h 180"/>
                <a:gd name="T54" fmla="*/ 110 w 141"/>
                <a:gd name="T55" fmla="*/ 59 h 180"/>
                <a:gd name="T56" fmla="*/ 120 w 141"/>
                <a:gd name="T57" fmla="*/ 48 h 180"/>
                <a:gd name="T58" fmla="*/ 126 w 141"/>
                <a:gd name="T59" fmla="*/ 37 h 180"/>
                <a:gd name="T60" fmla="*/ 132 w 141"/>
                <a:gd name="T61" fmla="*/ 28 h 180"/>
                <a:gd name="T62" fmla="*/ 137 w 141"/>
                <a:gd name="T63" fmla="*/ 20 h 180"/>
                <a:gd name="T64" fmla="*/ 140 w 141"/>
                <a:gd name="T65" fmla="*/ 11 h 180"/>
                <a:gd name="T66" fmla="*/ 141 w 141"/>
                <a:gd name="T67" fmla="*/ 3 h 180"/>
                <a:gd name="T68" fmla="*/ 137 w 141"/>
                <a:gd name="T69" fmla="*/ 0 h 180"/>
                <a:gd name="T70" fmla="*/ 127 w 141"/>
                <a:gd name="T71" fmla="*/ 5 h 180"/>
                <a:gd name="T72" fmla="*/ 120 w 141"/>
                <a:gd name="T73" fmla="*/ 12 h 180"/>
                <a:gd name="T74" fmla="*/ 120 w 141"/>
                <a:gd name="T75"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80">
                  <a:moveTo>
                    <a:pt x="120" y="14"/>
                  </a:moveTo>
                  <a:lnTo>
                    <a:pt x="115" y="19"/>
                  </a:lnTo>
                  <a:lnTo>
                    <a:pt x="112" y="23"/>
                  </a:lnTo>
                  <a:lnTo>
                    <a:pt x="109" y="30"/>
                  </a:lnTo>
                  <a:lnTo>
                    <a:pt x="106" y="34"/>
                  </a:lnTo>
                  <a:lnTo>
                    <a:pt x="103" y="39"/>
                  </a:lnTo>
                  <a:lnTo>
                    <a:pt x="101" y="43"/>
                  </a:lnTo>
                  <a:lnTo>
                    <a:pt x="96" y="50"/>
                  </a:lnTo>
                  <a:lnTo>
                    <a:pt x="95" y="54"/>
                  </a:lnTo>
                  <a:lnTo>
                    <a:pt x="90" y="59"/>
                  </a:lnTo>
                  <a:lnTo>
                    <a:pt x="89" y="64"/>
                  </a:lnTo>
                  <a:lnTo>
                    <a:pt x="86" y="68"/>
                  </a:lnTo>
                  <a:lnTo>
                    <a:pt x="82" y="71"/>
                  </a:lnTo>
                  <a:lnTo>
                    <a:pt x="79" y="76"/>
                  </a:lnTo>
                  <a:lnTo>
                    <a:pt x="76" y="81"/>
                  </a:lnTo>
                  <a:lnTo>
                    <a:pt x="73" y="85"/>
                  </a:lnTo>
                  <a:lnTo>
                    <a:pt x="72" y="90"/>
                  </a:lnTo>
                  <a:lnTo>
                    <a:pt x="64" y="98"/>
                  </a:lnTo>
                  <a:lnTo>
                    <a:pt x="59" y="105"/>
                  </a:lnTo>
                  <a:lnTo>
                    <a:pt x="53" y="113"/>
                  </a:lnTo>
                  <a:lnTo>
                    <a:pt x="48" y="121"/>
                  </a:lnTo>
                  <a:lnTo>
                    <a:pt x="42" y="126"/>
                  </a:lnTo>
                  <a:lnTo>
                    <a:pt x="38" y="133"/>
                  </a:lnTo>
                  <a:lnTo>
                    <a:pt x="34" y="140"/>
                  </a:lnTo>
                  <a:lnTo>
                    <a:pt x="30" y="146"/>
                  </a:lnTo>
                  <a:lnTo>
                    <a:pt x="25" y="150"/>
                  </a:lnTo>
                  <a:lnTo>
                    <a:pt x="20" y="155"/>
                  </a:lnTo>
                  <a:lnTo>
                    <a:pt x="16" y="160"/>
                  </a:lnTo>
                  <a:lnTo>
                    <a:pt x="13" y="163"/>
                  </a:lnTo>
                  <a:lnTo>
                    <a:pt x="7" y="171"/>
                  </a:lnTo>
                  <a:lnTo>
                    <a:pt x="3" y="177"/>
                  </a:lnTo>
                  <a:lnTo>
                    <a:pt x="0" y="178"/>
                  </a:lnTo>
                  <a:lnTo>
                    <a:pt x="0" y="180"/>
                  </a:lnTo>
                  <a:lnTo>
                    <a:pt x="3" y="180"/>
                  </a:lnTo>
                  <a:lnTo>
                    <a:pt x="8" y="178"/>
                  </a:lnTo>
                  <a:lnTo>
                    <a:pt x="13" y="174"/>
                  </a:lnTo>
                  <a:lnTo>
                    <a:pt x="20" y="166"/>
                  </a:lnTo>
                  <a:lnTo>
                    <a:pt x="24" y="161"/>
                  </a:lnTo>
                  <a:lnTo>
                    <a:pt x="28" y="158"/>
                  </a:lnTo>
                  <a:lnTo>
                    <a:pt x="33" y="153"/>
                  </a:lnTo>
                  <a:lnTo>
                    <a:pt x="38" y="149"/>
                  </a:lnTo>
                  <a:lnTo>
                    <a:pt x="42" y="144"/>
                  </a:lnTo>
                  <a:lnTo>
                    <a:pt x="47" y="138"/>
                  </a:lnTo>
                  <a:lnTo>
                    <a:pt x="51" y="133"/>
                  </a:lnTo>
                  <a:lnTo>
                    <a:pt x="56" y="127"/>
                  </a:lnTo>
                  <a:lnTo>
                    <a:pt x="62" y="121"/>
                  </a:lnTo>
                  <a:lnTo>
                    <a:pt x="67" y="115"/>
                  </a:lnTo>
                  <a:lnTo>
                    <a:pt x="72" y="109"/>
                  </a:lnTo>
                  <a:lnTo>
                    <a:pt x="78" y="104"/>
                  </a:lnTo>
                  <a:lnTo>
                    <a:pt x="82" y="96"/>
                  </a:lnTo>
                  <a:lnTo>
                    <a:pt x="89" y="90"/>
                  </a:lnTo>
                  <a:lnTo>
                    <a:pt x="92" y="84"/>
                  </a:lnTo>
                  <a:lnTo>
                    <a:pt x="98" y="78"/>
                  </a:lnTo>
                  <a:lnTo>
                    <a:pt x="103" y="70"/>
                  </a:lnTo>
                  <a:lnTo>
                    <a:pt x="106" y="65"/>
                  </a:lnTo>
                  <a:lnTo>
                    <a:pt x="110" y="59"/>
                  </a:lnTo>
                  <a:lnTo>
                    <a:pt x="117" y="54"/>
                  </a:lnTo>
                  <a:lnTo>
                    <a:pt x="120" y="48"/>
                  </a:lnTo>
                  <a:lnTo>
                    <a:pt x="123" y="43"/>
                  </a:lnTo>
                  <a:lnTo>
                    <a:pt x="126" y="37"/>
                  </a:lnTo>
                  <a:lnTo>
                    <a:pt x="129" y="33"/>
                  </a:lnTo>
                  <a:lnTo>
                    <a:pt x="132" y="28"/>
                  </a:lnTo>
                  <a:lnTo>
                    <a:pt x="134" y="25"/>
                  </a:lnTo>
                  <a:lnTo>
                    <a:pt x="137" y="20"/>
                  </a:lnTo>
                  <a:lnTo>
                    <a:pt x="138" y="17"/>
                  </a:lnTo>
                  <a:lnTo>
                    <a:pt x="140" y="11"/>
                  </a:lnTo>
                  <a:lnTo>
                    <a:pt x="141" y="6"/>
                  </a:lnTo>
                  <a:lnTo>
                    <a:pt x="141" y="3"/>
                  </a:lnTo>
                  <a:lnTo>
                    <a:pt x="141" y="2"/>
                  </a:lnTo>
                  <a:lnTo>
                    <a:pt x="137" y="0"/>
                  </a:lnTo>
                  <a:lnTo>
                    <a:pt x="134" y="2"/>
                  </a:lnTo>
                  <a:lnTo>
                    <a:pt x="127" y="5"/>
                  </a:lnTo>
                  <a:lnTo>
                    <a:pt x="123" y="9"/>
                  </a:lnTo>
                  <a:lnTo>
                    <a:pt x="120" y="12"/>
                  </a:lnTo>
                  <a:lnTo>
                    <a:pt x="120" y="14"/>
                  </a:lnTo>
                  <a:lnTo>
                    <a:pt x="12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6616716" y="1796856"/>
              <a:ext cx="170579" cy="235758"/>
            </a:xfrm>
            <a:custGeom>
              <a:avLst/>
              <a:gdLst>
                <a:gd name="T0" fmla="*/ 119 w 123"/>
                <a:gd name="T1" fmla="*/ 4 h 170"/>
                <a:gd name="T2" fmla="*/ 115 w 123"/>
                <a:gd name="T3" fmla="*/ 15 h 170"/>
                <a:gd name="T4" fmla="*/ 110 w 123"/>
                <a:gd name="T5" fmla="*/ 25 h 170"/>
                <a:gd name="T6" fmla="*/ 104 w 123"/>
                <a:gd name="T7" fmla="*/ 35 h 170"/>
                <a:gd name="T8" fmla="*/ 99 w 123"/>
                <a:gd name="T9" fmla="*/ 45 h 170"/>
                <a:gd name="T10" fmla="*/ 93 w 123"/>
                <a:gd name="T11" fmla="*/ 52 h 170"/>
                <a:gd name="T12" fmla="*/ 88 w 123"/>
                <a:gd name="T13" fmla="*/ 63 h 170"/>
                <a:gd name="T14" fmla="*/ 82 w 123"/>
                <a:gd name="T15" fmla="*/ 73 h 170"/>
                <a:gd name="T16" fmla="*/ 78 w 123"/>
                <a:gd name="T17" fmla="*/ 80 h 170"/>
                <a:gd name="T18" fmla="*/ 71 w 123"/>
                <a:gd name="T19" fmla="*/ 88 h 170"/>
                <a:gd name="T20" fmla="*/ 64 w 123"/>
                <a:gd name="T21" fmla="*/ 101 h 170"/>
                <a:gd name="T22" fmla="*/ 53 w 123"/>
                <a:gd name="T23" fmla="*/ 114 h 170"/>
                <a:gd name="T24" fmla="*/ 44 w 123"/>
                <a:gd name="T25" fmla="*/ 128 h 170"/>
                <a:gd name="T26" fmla="*/ 33 w 123"/>
                <a:gd name="T27" fmla="*/ 139 h 170"/>
                <a:gd name="T28" fmla="*/ 23 w 123"/>
                <a:gd name="T29" fmla="*/ 149 h 170"/>
                <a:gd name="T30" fmla="*/ 16 w 123"/>
                <a:gd name="T31" fmla="*/ 158 h 170"/>
                <a:gd name="T32" fmla="*/ 9 w 123"/>
                <a:gd name="T33" fmla="*/ 164 h 170"/>
                <a:gd name="T34" fmla="*/ 3 w 123"/>
                <a:gd name="T35" fmla="*/ 169 h 170"/>
                <a:gd name="T36" fmla="*/ 0 w 123"/>
                <a:gd name="T37" fmla="*/ 169 h 170"/>
                <a:gd name="T38" fmla="*/ 3 w 123"/>
                <a:gd name="T39" fmla="*/ 163 h 170"/>
                <a:gd name="T40" fmla="*/ 6 w 123"/>
                <a:gd name="T41" fmla="*/ 155 h 170"/>
                <a:gd name="T42" fmla="*/ 11 w 123"/>
                <a:gd name="T43" fmla="*/ 145 h 170"/>
                <a:gd name="T44" fmla="*/ 19 w 123"/>
                <a:gd name="T45" fmla="*/ 133 h 170"/>
                <a:gd name="T46" fmla="*/ 25 w 123"/>
                <a:gd name="T47" fmla="*/ 122 h 170"/>
                <a:gd name="T48" fmla="*/ 31 w 123"/>
                <a:gd name="T49" fmla="*/ 108 h 170"/>
                <a:gd name="T50" fmla="*/ 40 w 123"/>
                <a:gd name="T51" fmla="*/ 96 h 170"/>
                <a:gd name="T52" fmla="*/ 47 w 123"/>
                <a:gd name="T53" fmla="*/ 82 h 170"/>
                <a:gd name="T54" fmla="*/ 54 w 123"/>
                <a:gd name="T55" fmla="*/ 68 h 170"/>
                <a:gd name="T56" fmla="*/ 62 w 123"/>
                <a:gd name="T57" fmla="*/ 56 h 170"/>
                <a:gd name="T58" fmla="*/ 70 w 123"/>
                <a:gd name="T59" fmla="*/ 42 h 170"/>
                <a:gd name="T60" fmla="*/ 76 w 123"/>
                <a:gd name="T61" fmla="*/ 32 h 170"/>
                <a:gd name="T62" fmla="*/ 81 w 123"/>
                <a:gd name="T63" fmla="*/ 21 h 170"/>
                <a:gd name="T64" fmla="*/ 85 w 123"/>
                <a:gd name="T65" fmla="*/ 14 h 170"/>
                <a:gd name="T66" fmla="*/ 90 w 123"/>
                <a:gd name="T67" fmla="*/ 8 h 170"/>
                <a:gd name="T68" fmla="*/ 123 w 123"/>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70">
                  <a:moveTo>
                    <a:pt x="123" y="0"/>
                  </a:moveTo>
                  <a:lnTo>
                    <a:pt x="119" y="4"/>
                  </a:lnTo>
                  <a:lnTo>
                    <a:pt x="118" y="11"/>
                  </a:lnTo>
                  <a:lnTo>
                    <a:pt x="115" y="15"/>
                  </a:lnTo>
                  <a:lnTo>
                    <a:pt x="113" y="20"/>
                  </a:lnTo>
                  <a:lnTo>
                    <a:pt x="110" y="25"/>
                  </a:lnTo>
                  <a:lnTo>
                    <a:pt x="107" y="29"/>
                  </a:lnTo>
                  <a:lnTo>
                    <a:pt x="104" y="35"/>
                  </a:lnTo>
                  <a:lnTo>
                    <a:pt x="102" y="40"/>
                  </a:lnTo>
                  <a:lnTo>
                    <a:pt x="99" y="45"/>
                  </a:lnTo>
                  <a:lnTo>
                    <a:pt x="96" y="49"/>
                  </a:lnTo>
                  <a:lnTo>
                    <a:pt x="93" y="52"/>
                  </a:lnTo>
                  <a:lnTo>
                    <a:pt x="92" y="59"/>
                  </a:lnTo>
                  <a:lnTo>
                    <a:pt x="88" y="63"/>
                  </a:lnTo>
                  <a:lnTo>
                    <a:pt x="85" y="68"/>
                  </a:lnTo>
                  <a:lnTo>
                    <a:pt x="82" y="73"/>
                  </a:lnTo>
                  <a:lnTo>
                    <a:pt x="81" y="76"/>
                  </a:lnTo>
                  <a:lnTo>
                    <a:pt x="78" y="80"/>
                  </a:lnTo>
                  <a:lnTo>
                    <a:pt x="75" y="85"/>
                  </a:lnTo>
                  <a:lnTo>
                    <a:pt x="71" y="88"/>
                  </a:lnTo>
                  <a:lnTo>
                    <a:pt x="70" y="93"/>
                  </a:lnTo>
                  <a:lnTo>
                    <a:pt x="64" y="101"/>
                  </a:lnTo>
                  <a:lnTo>
                    <a:pt x="59" y="108"/>
                  </a:lnTo>
                  <a:lnTo>
                    <a:pt x="53" y="114"/>
                  </a:lnTo>
                  <a:lnTo>
                    <a:pt x="47" y="122"/>
                  </a:lnTo>
                  <a:lnTo>
                    <a:pt x="44" y="128"/>
                  </a:lnTo>
                  <a:lnTo>
                    <a:pt x="39" y="135"/>
                  </a:lnTo>
                  <a:lnTo>
                    <a:pt x="33" y="139"/>
                  </a:lnTo>
                  <a:lnTo>
                    <a:pt x="28" y="145"/>
                  </a:lnTo>
                  <a:lnTo>
                    <a:pt x="23" y="149"/>
                  </a:lnTo>
                  <a:lnTo>
                    <a:pt x="20" y="153"/>
                  </a:lnTo>
                  <a:lnTo>
                    <a:pt x="16" y="158"/>
                  </a:lnTo>
                  <a:lnTo>
                    <a:pt x="13" y="161"/>
                  </a:lnTo>
                  <a:lnTo>
                    <a:pt x="9" y="164"/>
                  </a:lnTo>
                  <a:lnTo>
                    <a:pt x="6" y="166"/>
                  </a:lnTo>
                  <a:lnTo>
                    <a:pt x="3" y="169"/>
                  </a:lnTo>
                  <a:lnTo>
                    <a:pt x="0" y="170"/>
                  </a:lnTo>
                  <a:lnTo>
                    <a:pt x="0" y="169"/>
                  </a:lnTo>
                  <a:lnTo>
                    <a:pt x="2" y="166"/>
                  </a:lnTo>
                  <a:lnTo>
                    <a:pt x="3" y="163"/>
                  </a:lnTo>
                  <a:lnTo>
                    <a:pt x="5" y="159"/>
                  </a:lnTo>
                  <a:lnTo>
                    <a:pt x="6" y="155"/>
                  </a:lnTo>
                  <a:lnTo>
                    <a:pt x="9" y="150"/>
                  </a:lnTo>
                  <a:lnTo>
                    <a:pt x="11" y="145"/>
                  </a:lnTo>
                  <a:lnTo>
                    <a:pt x="16" y="139"/>
                  </a:lnTo>
                  <a:lnTo>
                    <a:pt x="19" y="133"/>
                  </a:lnTo>
                  <a:lnTo>
                    <a:pt x="22" y="128"/>
                  </a:lnTo>
                  <a:lnTo>
                    <a:pt x="25" y="122"/>
                  </a:lnTo>
                  <a:lnTo>
                    <a:pt x="28" y="114"/>
                  </a:lnTo>
                  <a:lnTo>
                    <a:pt x="31" y="108"/>
                  </a:lnTo>
                  <a:lnTo>
                    <a:pt x="36" y="102"/>
                  </a:lnTo>
                  <a:lnTo>
                    <a:pt x="40" y="96"/>
                  </a:lnTo>
                  <a:lnTo>
                    <a:pt x="44" y="90"/>
                  </a:lnTo>
                  <a:lnTo>
                    <a:pt x="47" y="82"/>
                  </a:lnTo>
                  <a:lnTo>
                    <a:pt x="51" y="76"/>
                  </a:lnTo>
                  <a:lnTo>
                    <a:pt x="54" y="68"/>
                  </a:lnTo>
                  <a:lnTo>
                    <a:pt x="59" y="62"/>
                  </a:lnTo>
                  <a:lnTo>
                    <a:pt x="62" y="56"/>
                  </a:lnTo>
                  <a:lnTo>
                    <a:pt x="67" y="49"/>
                  </a:lnTo>
                  <a:lnTo>
                    <a:pt x="70" y="42"/>
                  </a:lnTo>
                  <a:lnTo>
                    <a:pt x="73" y="37"/>
                  </a:lnTo>
                  <a:lnTo>
                    <a:pt x="76" y="32"/>
                  </a:lnTo>
                  <a:lnTo>
                    <a:pt x="79" y="28"/>
                  </a:lnTo>
                  <a:lnTo>
                    <a:pt x="81" y="21"/>
                  </a:lnTo>
                  <a:lnTo>
                    <a:pt x="82" y="18"/>
                  </a:lnTo>
                  <a:lnTo>
                    <a:pt x="85" y="14"/>
                  </a:lnTo>
                  <a:lnTo>
                    <a:pt x="87" y="12"/>
                  </a:lnTo>
                  <a:lnTo>
                    <a:pt x="90" y="8"/>
                  </a:lnTo>
                  <a:lnTo>
                    <a:pt x="92" y="6"/>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6777586" y="1802403"/>
              <a:ext cx="171965" cy="159484"/>
            </a:xfrm>
            <a:custGeom>
              <a:avLst/>
              <a:gdLst>
                <a:gd name="T0" fmla="*/ 93 w 124"/>
                <a:gd name="T1" fmla="*/ 0 h 115"/>
                <a:gd name="T2" fmla="*/ 87 w 124"/>
                <a:gd name="T3" fmla="*/ 8 h 115"/>
                <a:gd name="T4" fmla="*/ 84 w 124"/>
                <a:gd name="T5" fmla="*/ 16 h 115"/>
                <a:gd name="T6" fmla="*/ 78 w 124"/>
                <a:gd name="T7" fmla="*/ 22 h 115"/>
                <a:gd name="T8" fmla="*/ 73 w 124"/>
                <a:gd name="T9" fmla="*/ 30 h 115"/>
                <a:gd name="T10" fmla="*/ 69 w 124"/>
                <a:gd name="T11" fmla="*/ 35 h 115"/>
                <a:gd name="T12" fmla="*/ 64 w 124"/>
                <a:gd name="T13" fmla="*/ 42 h 115"/>
                <a:gd name="T14" fmla="*/ 59 w 124"/>
                <a:gd name="T15" fmla="*/ 48 h 115"/>
                <a:gd name="T16" fmla="*/ 55 w 124"/>
                <a:gd name="T17" fmla="*/ 55 h 115"/>
                <a:gd name="T18" fmla="*/ 50 w 124"/>
                <a:gd name="T19" fmla="*/ 59 h 115"/>
                <a:gd name="T20" fmla="*/ 47 w 124"/>
                <a:gd name="T21" fmla="*/ 66 h 115"/>
                <a:gd name="T22" fmla="*/ 42 w 124"/>
                <a:gd name="T23" fmla="*/ 70 h 115"/>
                <a:gd name="T24" fmla="*/ 38 w 124"/>
                <a:gd name="T25" fmla="*/ 75 h 115"/>
                <a:gd name="T26" fmla="*/ 33 w 124"/>
                <a:gd name="T27" fmla="*/ 79 h 115"/>
                <a:gd name="T28" fmla="*/ 28 w 124"/>
                <a:gd name="T29" fmla="*/ 84 h 115"/>
                <a:gd name="T30" fmla="*/ 25 w 124"/>
                <a:gd name="T31" fmla="*/ 87 h 115"/>
                <a:gd name="T32" fmla="*/ 22 w 124"/>
                <a:gd name="T33" fmla="*/ 92 h 115"/>
                <a:gd name="T34" fmla="*/ 14 w 124"/>
                <a:gd name="T35" fmla="*/ 98 h 115"/>
                <a:gd name="T36" fmla="*/ 10 w 124"/>
                <a:gd name="T37" fmla="*/ 104 h 115"/>
                <a:gd name="T38" fmla="*/ 5 w 124"/>
                <a:gd name="T39" fmla="*/ 107 h 115"/>
                <a:gd name="T40" fmla="*/ 2 w 124"/>
                <a:gd name="T41" fmla="*/ 112 h 115"/>
                <a:gd name="T42" fmla="*/ 0 w 124"/>
                <a:gd name="T43" fmla="*/ 114 h 115"/>
                <a:gd name="T44" fmla="*/ 2 w 124"/>
                <a:gd name="T45" fmla="*/ 115 h 115"/>
                <a:gd name="T46" fmla="*/ 3 w 124"/>
                <a:gd name="T47" fmla="*/ 114 h 115"/>
                <a:gd name="T48" fmla="*/ 10 w 124"/>
                <a:gd name="T49" fmla="*/ 114 h 115"/>
                <a:gd name="T50" fmla="*/ 14 w 124"/>
                <a:gd name="T51" fmla="*/ 109 h 115"/>
                <a:gd name="T52" fmla="*/ 22 w 124"/>
                <a:gd name="T53" fmla="*/ 104 h 115"/>
                <a:gd name="T54" fmla="*/ 27 w 124"/>
                <a:gd name="T55" fmla="*/ 101 h 115"/>
                <a:gd name="T56" fmla="*/ 31 w 124"/>
                <a:gd name="T57" fmla="*/ 98 h 115"/>
                <a:gd name="T58" fmla="*/ 34 w 124"/>
                <a:gd name="T59" fmla="*/ 95 h 115"/>
                <a:gd name="T60" fmla="*/ 41 w 124"/>
                <a:gd name="T61" fmla="*/ 90 h 115"/>
                <a:gd name="T62" fmla="*/ 45 w 124"/>
                <a:gd name="T63" fmla="*/ 86 h 115"/>
                <a:gd name="T64" fmla="*/ 50 w 124"/>
                <a:gd name="T65" fmla="*/ 81 h 115"/>
                <a:gd name="T66" fmla="*/ 53 w 124"/>
                <a:gd name="T67" fmla="*/ 76 h 115"/>
                <a:gd name="T68" fmla="*/ 59 w 124"/>
                <a:gd name="T69" fmla="*/ 72 h 115"/>
                <a:gd name="T70" fmla="*/ 64 w 124"/>
                <a:gd name="T71" fmla="*/ 67 h 115"/>
                <a:gd name="T72" fmla="*/ 69 w 124"/>
                <a:gd name="T73" fmla="*/ 62 h 115"/>
                <a:gd name="T74" fmla="*/ 73 w 124"/>
                <a:gd name="T75" fmla="*/ 58 h 115"/>
                <a:gd name="T76" fmla="*/ 79 w 124"/>
                <a:gd name="T77" fmla="*/ 53 h 115"/>
                <a:gd name="T78" fmla="*/ 83 w 124"/>
                <a:gd name="T79" fmla="*/ 48 h 115"/>
                <a:gd name="T80" fmla="*/ 87 w 124"/>
                <a:gd name="T81" fmla="*/ 44 h 115"/>
                <a:gd name="T82" fmla="*/ 92 w 124"/>
                <a:gd name="T83" fmla="*/ 38 h 115"/>
                <a:gd name="T84" fmla="*/ 96 w 124"/>
                <a:gd name="T85" fmla="*/ 33 h 115"/>
                <a:gd name="T86" fmla="*/ 100 w 124"/>
                <a:gd name="T87" fmla="*/ 30 h 115"/>
                <a:gd name="T88" fmla="*/ 103 w 124"/>
                <a:gd name="T89" fmla="*/ 25 h 115"/>
                <a:gd name="T90" fmla="*/ 107 w 124"/>
                <a:gd name="T91" fmla="*/ 21 h 115"/>
                <a:gd name="T92" fmla="*/ 110 w 124"/>
                <a:gd name="T93" fmla="*/ 17 h 115"/>
                <a:gd name="T94" fmla="*/ 117 w 124"/>
                <a:gd name="T95" fmla="*/ 11 h 115"/>
                <a:gd name="T96" fmla="*/ 120 w 124"/>
                <a:gd name="T97" fmla="*/ 7 h 115"/>
                <a:gd name="T98" fmla="*/ 123 w 124"/>
                <a:gd name="T99" fmla="*/ 4 h 115"/>
                <a:gd name="T100" fmla="*/ 124 w 124"/>
                <a:gd name="T101" fmla="*/ 2 h 115"/>
                <a:gd name="T102" fmla="*/ 93 w 124"/>
                <a:gd name="T103" fmla="*/ 0 h 115"/>
                <a:gd name="T104" fmla="*/ 93 w 124"/>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15">
                  <a:moveTo>
                    <a:pt x="93" y="0"/>
                  </a:moveTo>
                  <a:lnTo>
                    <a:pt x="87" y="8"/>
                  </a:lnTo>
                  <a:lnTo>
                    <a:pt x="84" y="16"/>
                  </a:lnTo>
                  <a:lnTo>
                    <a:pt x="78" y="22"/>
                  </a:lnTo>
                  <a:lnTo>
                    <a:pt x="73" y="30"/>
                  </a:lnTo>
                  <a:lnTo>
                    <a:pt x="69" y="35"/>
                  </a:lnTo>
                  <a:lnTo>
                    <a:pt x="64" y="42"/>
                  </a:lnTo>
                  <a:lnTo>
                    <a:pt x="59" y="48"/>
                  </a:lnTo>
                  <a:lnTo>
                    <a:pt x="55" y="55"/>
                  </a:lnTo>
                  <a:lnTo>
                    <a:pt x="50" y="59"/>
                  </a:lnTo>
                  <a:lnTo>
                    <a:pt x="47" y="66"/>
                  </a:lnTo>
                  <a:lnTo>
                    <a:pt x="42" y="70"/>
                  </a:lnTo>
                  <a:lnTo>
                    <a:pt x="38" y="75"/>
                  </a:lnTo>
                  <a:lnTo>
                    <a:pt x="33" y="79"/>
                  </a:lnTo>
                  <a:lnTo>
                    <a:pt x="28" y="84"/>
                  </a:lnTo>
                  <a:lnTo>
                    <a:pt x="25" y="87"/>
                  </a:lnTo>
                  <a:lnTo>
                    <a:pt x="22" y="92"/>
                  </a:lnTo>
                  <a:lnTo>
                    <a:pt x="14" y="98"/>
                  </a:lnTo>
                  <a:lnTo>
                    <a:pt x="10" y="104"/>
                  </a:lnTo>
                  <a:lnTo>
                    <a:pt x="5" y="107"/>
                  </a:lnTo>
                  <a:lnTo>
                    <a:pt x="2" y="112"/>
                  </a:lnTo>
                  <a:lnTo>
                    <a:pt x="0" y="114"/>
                  </a:lnTo>
                  <a:lnTo>
                    <a:pt x="2" y="115"/>
                  </a:lnTo>
                  <a:lnTo>
                    <a:pt x="3" y="114"/>
                  </a:lnTo>
                  <a:lnTo>
                    <a:pt x="10" y="114"/>
                  </a:lnTo>
                  <a:lnTo>
                    <a:pt x="14" y="109"/>
                  </a:lnTo>
                  <a:lnTo>
                    <a:pt x="22" y="104"/>
                  </a:lnTo>
                  <a:lnTo>
                    <a:pt x="27" y="101"/>
                  </a:lnTo>
                  <a:lnTo>
                    <a:pt x="31" y="98"/>
                  </a:lnTo>
                  <a:lnTo>
                    <a:pt x="34" y="95"/>
                  </a:lnTo>
                  <a:lnTo>
                    <a:pt x="41" y="90"/>
                  </a:lnTo>
                  <a:lnTo>
                    <a:pt x="45" y="86"/>
                  </a:lnTo>
                  <a:lnTo>
                    <a:pt x="50" y="81"/>
                  </a:lnTo>
                  <a:lnTo>
                    <a:pt x="53" y="76"/>
                  </a:lnTo>
                  <a:lnTo>
                    <a:pt x="59" y="72"/>
                  </a:lnTo>
                  <a:lnTo>
                    <a:pt x="64" y="67"/>
                  </a:lnTo>
                  <a:lnTo>
                    <a:pt x="69" y="62"/>
                  </a:lnTo>
                  <a:lnTo>
                    <a:pt x="73" y="58"/>
                  </a:lnTo>
                  <a:lnTo>
                    <a:pt x="79" y="53"/>
                  </a:lnTo>
                  <a:lnTo>
                    <a:pt x="83" y="48"/>
                  </a:lnTo>
                  <a:lnTo>
                    <a:pt x="87" y="44"/>
                  </a:lnTo>
                  <a:lnTo>
                    <a:pt x="92" y="38"/>
                  </a:lnTo>
                  <a:lnTo>
                    <a:pt x="96" y="33"/>
                  </a:lnTo>
                  <a:lnTo>
                    <a:pt x="100" y="30"/>
                  </a:lnTo>
                  <a:lnTo>
                    <a:pt x="103" y="25"/>
                  </a:lnTo>
                  <a:lnTo>
                    <a:pt x="107" y="21"/>
                  </a:lnTo>
                  <a:lnTo>
                    <a:pt x="110" y="17"/>
                  </a:lnTo>
                  <a:lnTo>
                    <a:pt x="117" y="11"/>
                  </a:lnTo>
                  <a:lnTo>
                    <a:pt x="120" y="7"/>
                  </a:lnTo>
                  <a:lnTo>
                    <a:pt x="123" y="4"/>
                  </a:lnTo>
                  <a:lnTo>
                    <a:pt x="124" y="2"/>
                  </a:lnTo>
                  <a:lnTo>
                    <a:pt x="93"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6808096" y="1710874"/>
              <a:ext cx="346704" cy="133134"/>
            </a:xfrm>
            <a:custGeom>
              <a:avLst/>
              <a:gdLst>
                <a:gd name="T0" fmla="*/ 6 w 250"/>
                <a:gd name="T1" fmla="*/ 0 h 96"/>
                <a:gd name="T2" fmla="*/ 19 w 250"/>
                <a:gd name="T3" fmla="*/ 1 h 96"/>
                <a:gd name="T4" fmla="*/ 31 w 250"/>
                <a:gd name="T5" fmla="*/ 3 h 96"/>
                <a:gd name="T6" fmla="*/ 45 w 250"/>
                <a:gd name="T7" fmla="*/ 4 h 96"/>
                <a:gd name="T8" fmla="*/ 56 w 250"/>
                <a:gd name="T9" fmla="*/ 4 h 96"/>
                <a:gd name="T10" fmla="*/ 68 w 250"/>
                <a:gd name="T11" fmla="*/ 6 h 96"/>
                <a:gd name="T12" fmla="*/ 79 w 250"/>
                <a:gd name="T13" fmla="*/ 6 h 96"/>
                <a:gd name="T14" fmla="*/ 90 w 250"/>
                <a:gd name="T15" fmla="*/ 6 h 96"/>
                <a:gd name="T16" fmla="*/ 101 w 250"/>
                <a:gd name="T17" fmla="*/ 8 h 96"/>
                <a:gd name="T18" fmla="*/ 112 w 250"/>
                <a:gd name="T19" fmla="*/ 8 h 96"/>
                <a:gd name="T20" fmla="*/ 121 w 250"/>
                <a:gd name="T21" fmla="*/ 8 h 96"/>
                <a:gd name="T22" fmla="*/ 132 w 250"/>
                <a:gd name="T23" fmla="*/ 8 h 96"/>
                <a:gd name="T24" fmla="*/ 140 w 250"/>
                <a:gd name="T25" fmla="*/ 9 h 96"/>
                <a:gd name="T26" fmla="*/ 149 w 250"/>
                <a:gd name="T27" fmla="*/ 9 h 96"/>
                <a:gd name="T28" fmla="*/ 157 w 250"/>
                <a:gd name="T29" fmla="*/ 9 h 96"/>
                <a:gd name="T30" fmla="*/ 166 w 250"/>
                <a:gd name="T31" fmla="*/ 9 h 96"/>
                <a:gd name="T32" fmla="*/ 177 w 250"/>
                <a:gd name="T33" fmla="*/ 9 h 96"/>
                <a:gd name="T34" fmla="*/ 191 w 250"/>
                <a:gd name="T35" fmla="*/ 9 h 96"/>
                <a:gd name="T36" fmla="*/ 203 w 250"/>
                <a:gd name="T37" fmla="*/ 9 h 96"/>
                <a:gd name="T38" fmla="*/ 214 w 250"/>
                <a:gd name="T39" fmla="*/ 9 h 96"/>
                <a:gd name="T40" fmla="*/ 225 w 250"/>
                <a:gd name="T41" fmla="*/ 11 h 96"/>
                <a:gd name="T42" fmla="*/ 236 w 250"/>
                <a:gd name="T43" fmla="*/ 11 h 96"/>
                <a:gd name="T44" fmla="*/ 239 w 250"/>
                <a:gd name="T45" fmla="*/ 15 h 96"/>
                <a:gd name="T46" fmla="*/ 240 w 250"/>
                <a:gd name="T47" fmla="*/ 25 h 96"/>
                <a:gd name="T48" fmla="*/ 243 w 250"/>
                <a:gd name="T49" fmla="*/ 37 h 96"/>
                <a:gd name="T50" fmla="*/ 245 w 250"/>
                <a:gd name="T51" fmla="*/ 49 h 96"/>
                <a:gd name="T52" fmla="*/ 246 w 250"/>
                <a:gd name="T53" fmla="*/ 59 h 96"/>
                <a:gd name="T54" fmla="*/ 248 w 250"/>
                <a:gd name="T55" fmla="*/ 70 h 96"/>
                <a:gd name="T56" fmla="*/ 250 w 250"/>
                <a:gd name="T57" fmla="*/ 82 h 96"/>
                <a:gd name="T58" fmla="*/ 248 w 250"/>
                <a:gd name="T59" fmla="*/ 93 h 96"/>
                <a:gd name="T60" fmla="*/ 243 w 250"/>
                <a:gd name="T61" fmla="*/ 96 h 96"/>
                <a:gd name="T62" fmla="*/ 237 w 250"/>
                <a:gd name="T63" fmla="*/ 90 h 96"/>
                <a:gd name="T64" fmla="*/ 231 w 250"/>
                <a:gd name="T65" fmla="*/ 82 h 96"/>
                <a:gd name="T66" fmla="*/ 226 w 250"/>
                <a:gd name="T67" fmla="*/ 73 h 96"/>
                <a:gd name="T68" fmla="*/ 222 w 250"/>
                <a:gd name="T69" fmla="*/ 62 h 96"/>
                <a:gd name="T70" fmla="*/ 219 w 250"/>
                <a:gd name="T71" fmla="*/ 52 h 96"/>
                <a:gd name="T72" fmla="*/ 215 w 250"/>
                <a:gd name="T73" fmla="*/ 43 h 96"/>
                <a:gd name="T74" fmla="*/ 212 w 250"/>
                <a:gd name="T75" fmla="*/ 35 h 96"/>
                <a:gd name="T76" fmla="*/ 211 w 250"/>
                <a:gd name="T77" fmla="*/ 32 h 96"/>
                <a:gd name="T78" fmla="*/ 203 w 250"/>
                <a:gd name="T79" fmla="*/ 32 h 96"/>
                <a:gd name="T80" fmla="*/ 192 w 250"/>
                <a:gd name="T81" fmla="*/ 31 h 96"/>
                <a:gd name="T82" fmla="*/ 183 w 250"/>
                <a:gd name="T83" fmla="*/ 31 h 96"/>
                <a:gd name="T84" fmla="*/ 172 w 250"/>
                <a:gd name="T85" fmla="*/ 29 h 96"/>
                <a:gd name="T86" fmla="*/ 161 w 250"/>
                <a:gd name="T87" fmla="*/ 29 h 96"/>
                <a:gd name="T88" fmla="*/ 150 w 250"/>
                <a:gd name="T89" fmla="*/ 29 h 96"/>
                <a:gd name="T90" fmla="*/ 136 w 250"/>
                <a:gd name="T91" fmla="*/ 28 h 96"/>
                <a:gd name="T92" fmla="*/ 124 w 250"/>
                <a:gd name="T93" fmla="*/ 26 h 96"/>
                <a:gd name="T94" fmla="*/ 112 w 250"/>
                <a:gd name="T95" fmla="*/ 26 h 96"/>
                <a:gd name="T96" fmla="*/ 98 w 250"/>
                <a:gd name="T97" fmla="*/ 25 h 96"/>
                <a:gd name="T98" fmla="*/ 85 w 250"/>
                <a:gd name="T99" fmla="*/ 23 h 96"/>
                <a:gd name="T100" fmla="*/ 73 w 250"/>
                <a:gd name="T101" fmla="*/ 20 h 96"/>
                <a:gd name="T102" fmla="*/ 62 w 250"/>
                <a:gd name="T103" fmla="*/ 18 h 96"/>
                <a:gd name="T104" fmla="*/ 51 w 250"/>
                <a:gd name="T105" fmla="*/ 17 h 96"/>
                <a:gd name="T106" fmla="*/ 42 w 250"/>
                <a:gd name="T107" fmla="*/ 15 h 96"/>
                <a:gd name="T108" fmla="*/ 33 w 250"/>
                <a:gd name="T109" fmla="*/ 12 h 96"/>
                <a:gd name="T110" fmla="*/ 26 w 250"/>
                <a:gd name="T111" fmla="*/ 11 h 96"/>
                <a:gd name="T112" fmla="*/ 17 w 250"/>
                <a:gd name="T113" fmla="*/ 8 h 96"/>
                <a:gd name="T114" fmla="*/ 9 w 250"/>
                <a:gd name="T115" fmla="*/ 6 h 96"/>
                <a:gd name="T116" fmla="*/ 2 w 250"/>
                <a:gd name="T117" fmla="*/ 3 h 96"/>
                <a:gd name="T118" fmla="*/ 0 w 250"/>
                <a:gd name="T119" fmla="*/ 0 h 96"/>
                <a:gd name="T120" fmla="*/ 0 w 250"/>
                <a:gd name="T1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96">
                  <a:moveTo>
                    <a:pt x="0" y="0"/>
                  </a:moveTo>
                  <a:lnTo>
                    <a:pt x="6" y="0"/>
                  </a:lnTo>
                  <a:lnTo>
                    <a:pt x="12" y="0"/>
                  </a:lnTo>
                  <a:lnTo>
                    <a:pt x="19" y="1"/>
                  </a:lnTo>
                  <a:lnTo>
                    <a:pt x="26" y="1"/>
                  </a:lnTo>
                  <a:lnTo>
                    <a:pt x="31" y="3"/>
                  </a:lnTo>
                  <a:lnTo>
                    <a:pt x="39" y="3"/>
                  </a:lnTo>
                  <a:lnTo>
                    <a:pt x="45" y="4"/>
                  </a:lnTo>
                  <a:lnTo>
                    <a:pt x="51" y="4"/>
                  </a:lnTo>
                  <a:lnTo>
                    <a:pt x="56" y="4"/>
                  </a:lnTo>
                  <a:lnTo>
                    <a:pt x="62" y="4"/>
                  </a:lnTo>
                  <a:lnTo>
                    <a:pt x="68" y="6"/>
                  </a:lnTo>
                  <a:lnTo>
                    <a:pt x="74" y="6"/>
                  </a:lnTo>
                  <a:lnTo>
                    <a:pt x="79" y="6"/>
                  </a:lnTo>
                  <a:lnTo>
                    <a:pt x="85" y="6"/>
                  </a:lnTo>
                  <a:lnTo>
                    <a:pt x="90" y="6"/>
                  </a:lnTo>
                  <a:lnTo>
                    <a:pt x="96" y="8"/>
                  </a:lnTo>
                  <a:lnTo>
                    <a:pt x="101" y="8"/>
                  </a:lnTo>
                  <a:lnTo>
                    <a:pt x="105" y="8"/>
                  </a:lnTo>
                  <a:lnTo>
                    <a:pt x="112" y="8"/>
                  </a:lnTo>
                  <a:lnTo>
                    <a:pt x="116" y="8"/>
                  </a:lnTo>
                  <a:lnTo>
                    <a:pt x="121" y="8"/>
                  </a:lnTo>
                  <a:lnTo>
                    <a:pt x="126" y="8"/>
                  </a:lnTo>
                  <a:lnTo>
                    <a:pt x="132" y="8"/>
                  </a:lnTo>
                  <a:lnTo>
                    <a:pt x="136" y="9"/>
                  </a:lnTo>
                  <a:lnTo>
                    <a:pt x="140" y="9"/>
                  </a:lnTo>
                  <a:lnTo>
                    <a:pt x="144" y="9"/>
                  </a:lnTo>
                  <a:lnTo>
                    <a:pt x="149" y="9"/>
                  </a:lnTo>
                  <a:lnTo>
                    <a:pt x="153" y="9"/>
                  </a:lnTo>
                  <a:lnTo>
                    <a:pt x="157" y="9"/>
                  </a:lnTo>
                  <a:lnTo>
                    <a:pt x="161" y="9"/>
                  </a:lnTo>
                  <a:lnTo>
                    <a:pt x="166" y="9"/>
                  </a:lnTo>
                  <a:lnTo>
                    <a:pt x="171" y="9"/>
                  </a:lnTo>
                  <a:lnTo>
                    <a:pt x="177" y="9"/>
                  </a:lnTo>
                  <a:lnTo>
                    <a:pt x="184" y="9"/>
                  </a:lnTo>
                  <a:lnTo>
                    <a:pt x="191" y="9"/>
                  </a:lnTo>
                  <a:lnTo>
                    <a:pt x="198" y="9"/>
                  </a:lnTo>
                  <a:lnTo>
                    <a:pt x="203" y="9"/>
                  </a:lnTo>
                  <a:lnTo>
                    <a:pt x="209" y="9"/>
                  </a:lnTo>
                  <a:lnTo>
                    <a:pt x="214" y="9"/>
                  </a:lnTo>
                  <a:lnTo>
                    <a:pt x="219" y="11"/>
                  </a:lnTo>
                  <a:lnTo>
                    <a:pt x="225" y="11"/>
                  </a:lnTo>
                  <a:lnTo>
                    <a:pt x="231" y="11"/>
                  </a:lnTo>
                  <a:lnTo>
                    <a:pt x="236" y="11"/>
                  </a:lnTo>
                  <a:lnTo>
                    <a:pt x="239" y="14"/>
                  </a:lnTo>
                  <a:lnTo>
                    <a:pt x="239" y="15"/>
                  </a:lnTo>
                  <a:lnTo>
                    <a:pt x="240" y="18"/>
                  </a:lnTo>
                  <a:lnTo>
                    <a:pt x="240" y="25"/>
                  </a:lnTo>
                  <a:lnTo>
                    <a:pt x="242" y="31"/>
                  </a:lnTo>
                  <a:lnTo>
                    <a:pt x="243" y="37"/>
                  </a:lnTo>
                  <a:lnTo>
                    <a:pt x="245" y="45"/>
                  </a:lnTo>
                  <a:lnTo>
                    <a:pt x="245" y="49"/>
                  </a:lnTo>
                  <a:lnTo>
                    <a:pt x="246" y="54"/>
                  </a:lnTo>
                  <a:lnTo>
                    <a:pt x="246" y="59"/>
                  </a:lnTo>
                  <a:lnTo>
                    <a:pt x="248" y="62"/>
                  </a:lnTo>
                  <a:lnTo>
                    <a:pt x="248" y="70"/>
                  </a:lnTo>
                  <a:lnTo>
                    <a:pt x="250" y="77"/>
                  </a:lnTo>
                  <a:lnTo>
                    <a:pt x="250" y="82"/>
                  </a:lnTo>
                  <a:lnTo>
                    <a:pt x="250" y="88"/>
                  </a:lnTo>
                  <a:lnTo>
                    <a:pt x="248" y="93"/>
                  </a:lnTo>
                  <a:lnTo>
                    <a:pt x="246" y="94"/>
                  </a:lnTo>
                  <a:lnTo>
                    <a:pt x="243" y="96"/>
                  </a:lnTo>
                  <a:lnTo>
                    <a:pt x="242" y="94"/>
                  </a:lnTo>
                  <a:lnTo>
                    <a:pt x="237" y="90"/>
                  </a:lnTo>
                  <a:lnTo>
                    <a:pt x="234" y="85"/>
                  </a:lnTo>
                  <a:lnTo>
                    <a:pt x="231" y="82"/>
                  </a:lnTo>
                  <a:lnTo>
                    <a:pt x="228" y="77"/>
                  </a:lnTo>
                  <a:lnTo>
                    <a:pt x="226" y="73"/>
                  </a:lnTo>
                  <a:lnTo>
                    <a:pt x="223" y="66"/>
                  </a:lnTo>
                  <a:lnTo>
                    <a:pt x="222" y="62"/>
                  </a:lnTo>
                  <a:lnTo>
                    <a:pt x="220" y="57"/>
                  </a:lnTo>
                  <a:lnTo>
                    <a:pt x="219" y="52"/>
                  </a:lnTo>
                  <a:lnTo>
                    <a:pt x="217" y="48"/>
                  </a:lnTo>
                  <a:lnTo>
                    <a:pt x="215" y="43"/>
                  </a:lnTo>
                  <a:lnTo>
                    <a:pt x="214" y="40"/>
                  </a:lnTo>
                  <a:lnTo>
                    <a:pt x="212" y="35"/>
                  </a:lnTo>
                  <a:lnTo>
                    <a:pt x="212" y="34"/>
                  </a:lnTo>
                  <a:lnTo>
                    <a:pt x="211" y="32"/>
                  </a:lnTo>
                  <a:lnTo>
                    <a:pt x="208" y="32"/>
                  </a:lnTo>
                  <a:lnTo>
                    <a:pt x="203" y="32"/>
                  </a:lnTo>
                  <a:lnTo>
                    <a:pt x="197" y="32"/>
                  </a:lnTo>
                  <a:lnTo>
                    <a:pt x="192" y="31"/>
                  </a:lnTo>
                  <a:lnTo>
                    <a:pt x="188" y="31"/>
                  </a:lnTo>
                  <a:lnTo>
                    <a:pt x="183" y="31"/>
                  </a:lnTo>
                  <a:lnTo>
                    <a:pt x="178" y="31"/>
                  </a:lnTo>
                  <a:lnTo>
                    <a:pt x="172" y="29"/>
                  </a:lnTo>
                  <a:lnTo>
                    <a:pt x="167" y="29"/>
                  </a:lnTo>
                  <a:lnTo>
                    <a:pt x="161" y="29"/>
                  </a:lnTo>
                  <a:lnTo>
                    <a:pt x="157" y="29"/>
                  </a:lnTo>
                  <a:lnTo>
                    <a:pt x="150" y="29"/>
                  </a:lnTo>
                  <a:lnTo>
                    <a:pt x="144" y="28"/>
                  </a:lnTo>
                  <a:lnTo>
                    <a:pt x="136" y="28"/>
                  </a:lnTo>
                  <a:lnTo>
                    <a:pt x="132" y="28"/>
                  </a:lnTo>
                  <a:lnTo>
                    <a:pt x="124" y="26"/>
                  </a:lnTo>
                  <a:lnTo>
                    <a:pt x="118" y="26"/>
                  </a:lnTo>
                  <a:lnTo>
                    <a:pt x="112" y="26"/>
                  </a:lnTo>
                  <a:lnTo>
                    <a:pt x="105" y="26"/>
                  </a:lnTo>
                  <a:lnTo>
                    <a:pt x="98" y="25"/>
                  </a:lnTo>
                  <a:lnTo>
                    <a:pt x="92" y="23"/>
                  </a:lnTo>
                  <a:lnTo>
                    <a:pt x="85" y="23"/>
                  </a:lnTo>
                  <a:lnTo>
                    <a:pt x="81" y="21"/>
                  </a:lnTo>
                  <a:lnTo>
                    <a:pt x="73" y="20"/>
                  </a:lnTo>
                  <a:lnTo>
                    <a:pt x="67" y="20"/>
                  </a:lnTo>
                  <a:lnTo>
                    <a:pt x="62" y="18"/>
                  </a:lnTo>
                  <a:lnTo>
                    <a:pt x="57" y="18"/>
                  </a:lnTo>
                  <a:lnTo>
                    <a:pt x="51" y="17"/>
                  </a:lnTo>
                  <a:lnTo>
                    <a:pt x="45" y="17"/>
                  </a:lnTo>
                  <a:lnTo>
                    <a:pt x="42" y="15"/>
                  </a:lnTo>
                  <a:lnTo>
                    <a:pt x="37" y="14"/>
                  </a:lnTo>
                  <a:lnTo>
                    <a:pt x="33" y="12"/>
                  </a:lnTo>
                  <a:lnTo>
                    <a:pt x="30" y="12"/>
                  </a:lnTo>
                  <a:lnTo>
                    <a:pt x="26" y="11"/>
                  </a:lnTo>
                  <a:lnTo>
                    <a:pt x="23" y="11"/>
                  </a:lnTo>
                  <a:lnTo>
                    <a:pt x="17" y="8"/>
                  </a:lnTo>
                  <a:lnTo>
                    <a:pt x="12" y="6"/>
                  </a:lnTo>
                  <a:lnTo>
                    <a:pt x="9" y="6"/>
                  </a:lnTo>
                  <a:lnTo>
                    <a:pt x="6" y="4"/>
                  </a:lnTo>
                  <a:lnTo>
                    <a:pt x="2" y="3"/>
                  </a:lnTo>
                  <a:lnTo>
                    <a:pt x="0" y="1"/>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6427150" y="2524831"/>
              <a:ext cx="235758" cy="296778"/>
            </a:xfrm>
            <a:custGeom>
              <a:avLst/>
              <a:gdLst>
                <a:gd name="T0" fmla="*/ 14 w 170"/>
                <a:gd name="T1" fmla="*/ 104 h 214"/>
                <a:gd name="T2" fmla="*/ 31 w 170"/>
                <a:gd name="T3" fmla="*/ 113 h 214"/>
                <a:gd name="T4" fmla="*/ 48 w 170"/>
                <a:gd name="T5" fmla="*/ 122 h 214"/>
                <a:gd name="T6" fmla="*/ 62 w 170"/>
                <a:gd name="T7" fmla="*/ 132 h 214"/>
                <a:gd name="T8" fmla="*/ 76 w 170"/>
                <a:gd name="T9" fmla="*/ 141 h 214"/>
                <a:gd name="T10" fmla="*/ 93 w 170"/>
                <a:gd name="T11" fmla="*/ 153 h 214"/>
                <a:gd name="T12" fmla="*/ 115 w 170"/>
                <a:gd name="T13" fmla="*/ 170 h 214"/>
                <a:gd name="T14" fmla="*/ 132 w 170"/>
                <a:gd name="T15" fmla="*/ 186 h 214"/>
                <a:gd name="T16" fmla="*/ 146 w 170"/>
                <a:gd name="T17" fmla="*/ 198 h 214"/>
                <a:gd name="T18" fmla="*/ 159 w 170"/>
                <a:gd name="T19" fmla="*/ 209 h 214"/>
                <a:gd name="T20" fmla="*/ 169 w 170"/>
                <a:gd name="T21" fmla="*/ 214 h 214"/>
                <a:gd name="T22" fmla="*/ 169 w 170"/>
                <a:gd name="T23" fmla="*/ 201 h 214"/>
                <a:gd name="T24" fmla="*/ 167 w 170"/>
                <a:gd name="T25" fmla="*/ 184 h 214"/>
                <a:gd name="T26" fmla="*/ 164 w 170"/>
                <a:gd name="T27" fmla="*/ 161 h 214"/>
                <a:gd name="T28" fmla="*/ 163 w 170"/>
                <a:gd name="T29" fmla="*/ 144 h 214"/>
                <a:gd name="T30" fmla="*/ 161 w 170"/>
                <a:gd name="T31" fmla="*/ 130 h 214"/>
                <a:gd name="T32" fmla="*/ 159 w 170"/>
                <a:gd name="T33" fmla="*/ 118 h 214"/>
                <a:gd name="T34" fmla="*/ 158 w 170"/>
                <a:gd name="T35" fmla="*/ 102 h 214"/>
                <a:gd name="T36" fmla="*/ 156 w 170"/>
                <a:gd name="T37" fmla="*/ 88 h 214"/>
                <a:gd name="T38" fmla="*/ 155 w 170"/>
                <a:gd name="T39" fmla="*/ 74 h 214"/>
                <a:gd name="T40" fmla="*/ 153 w 170"/>
                <a:gd name="T41" fmla="*/ 60 h 214"/>
                <a:gd name="T42" fmla="*/ 152 w 170"/>
                <a:gd name="T43" fmla="*/ 46 h 214"/>
                <a:gd name="T44" fmla="*/ 150 w 170"/>
                <a:gd name="T45" fmla="*/ 28 h 214"/>
                <a:gd name="T46" fmla="*/ 147 w 170"/>
                <a:gd name="T47" fmla="*/ 11 h 214"/>
                <a:gd name="T48" fmla="*/ 144 w 170"/>
                <a:gd name="T49" fmla="*/ 1 h 214"/>
                <a:gd name="T50" fmla="*/ 142 w 170"/>
                <a:gd name="T51" fmla="*/ 6 h 214"/>
                <a:gd name="T52" fmla="*/ 141 w 170"/>
                <a:gd name="T53" fmla="*/ 18 h 214"/>
                <a:gd name="T54" fmla="*/ 138 w 170"/>
                <a:gd name="T55" fmla="*/ 32 h 214"/>
                <a:gd name="T56" fmla="*/ 136 w 170"/>
                <a:gd name="T57" fmla="*/ 49 h 214"/>
                <a:gd name="T58" fmla="*/ 135 w 170"/>
                <a:gd name="T59" fmla="*/ 68 h 214"/>
                <a:gd name="T60" fmla="*/ 135 w 170"/>
                <a:gd name="T61" fmla="*/ 87 h 214"/>
                <a:gd name="T62" fmla="*/ 133 w 170"/>
                <a:gd name="T63" fmla="*/ 102 h 214"/>
                <a:gd name="T64" fmla="*/ 130 w 170"/>
                <a:gd name="T65" fmla="*/ 118 h 214"/>
                <a:gd name="T66" fmla="*/ 128 w 170"/>
                <a:gd name="T67" fmla="*/ 135 h 214"/>
                <a:gd name="T68" fmla="*/ 124 w 170"/>
                <a:gd name="T69" fmla="*/ 144 h 214"/>
                <a:gd name="T70" fmla="*/ 111 w 170"/>
                <a:gd name="T71" fmla="*/ 136 h 214"/>
                <a:gd name="T72" fmla="*/ 97 w 170"/>
                <a:gd name="T73" fmla="*/ 133 h 214"/>
                <a:gd name="T74" fmla="*/ 82 w 170"/>
                <a:gd name="T75" fmla="*/ 125 h 214"/>
                <a:gd name="T76" fmla="*/ 63 w 170"/>
                <a:gd name="T77" fmla="*/ 119 h 214"/>
                <a:gd name="T78" fmla="*/ 45 w 170"/>
                <a:gd name="T79" fmla="*/ 113 h 214"/>
                <a:gd name="T80" fmla="*/ 29 w 170"/>
                <a:gd name="T81" fmla="*/ 105 h 214"/>
                <a:gd name="T82" fmla="*/ 15 w 170"/>
                <a:gd name="T83" fmla="*/ 101 h 214"/>
                <a:gd name="T84" fmla="*/ 1 w 170"/>
                <a:gd name="T85" fmla="*/ 96 h 214"/>
                <a:gd name="T86" fmla="*/ 3 w 170"/>
                <a:gd name="T87"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214">
                  <a:moveTo>
                    <a:pt x="3" y="98"/>
                  </a:moveTo>
                  <a:lnTo>
                    <a:pt x="8" y="101"/>
                  </a:lnTo>
                  <a:lnTo>
                    <a:pt x="14" y="104"/>
                  </a:lnTo>
                  <a:lnTo>
                    <a:pt x="20" y="107"/>
                  </a:lnTo>
                  <a:lnTo>
                    <a:pt x="26" y="110"/>
                  </a:lnTo>
                  <a:lnTo>
                    <a:pt x="31" y="113"/>
                  </a:lnTo>
                  <a:lnTo>
                    <a:pt x="37" y="116"/>
                  </a:lnTo>
                  <a:lnTo>
                    <a:pt x="42" y="119"/>
                  </a:lnTo>
                  <a:lnTo>
                    <a:pt x="48" y="122"/>
                  </a:lnTo>
                  <a:lnTo>
                    <a:pt x="53" y="125"/>
                  </a:lnTo>
                  <a:lnTo>
                    <a:pt x="57" y="129"/>
                  </a:lnTo>
                  <a:lnTo>
                    <a:pt x="62" y="132"/>
                  </a:lnTo>
                  <a:lnTo>
                    <a:pt x="66" y="136"/>
                  </a:lnTo>
                  <a:lnTo>
                    <a:pt x="71" y="138"/>
                  </a:lnTo>
                  <a:lnTo>
                    <a:pt x="76" y="141"/>
                  </a:lnTo>
                  <a:lnTo>
                    <a:pt x="80" y="144"/>
                  </a:lnTo>
                  <a:lnTo>
                    <a:pt x="85" y="149"/>
                  </a:lnTo>
                  <a:lnTo>
                    <a:pt x="93" y="153"/>
                  </a:lnTo>
                  <a:lnTo>
                    <a:pt x="101" y="160"/>
                  </a:lnTo>
                  <a:lnTo>
                    <a:pt x="107" y="164"/>
                  </a:lnTo>
                  <a:lnTo>
                    <a:pt x="115" y="170"/>
                  </a:lnTo>
                  <a:lnTo>
                    <a:pt x="121" y="175"/>
                  </a:lnTo>
                  <a:lnTo>
                    <a:pt x="127" y="181"/>
                  </a:lnTo>
                  <a:lnTo>
                    <a:pt x="132" y="186"/>
                  </a:lnTo>
                  <a:lnTo>
                    <a:pt x="138" y="191"/>
                  </a:lnTo>
                  <a:lnTo>
                    <a:pt x="141" y="194"/>
                  </a:lnTo>
                  <a:lnTo>
                    <a:pt x="146" y="198"/>
                  </a:lnTo>
                  <a:lnTo>
                    <a:pt x="150" y="201"/>
                  </a:lnTo>
                  <a:lnTo>
                    <a:pt x="153" y="204"/>
                  </a:lnTo>
                  <a:lnTo>
                    <a:pt x="159" y="209"/>
                  </a:lnTo>
                  <a:lnTo>
                    <a:pt x="164" y="212"/>
                  </a:lnTo>
                  <a:lnTo>
                    <a:pt x="167" y="214"/>
                  </a:lnTo>
                  <a:lnTo>
                    <a:pt x="169" y="214"/>
                  </a:lnTo>
                  <a:lnTo>
                    <a:pt x="169" y="211"/>
                  </a:lnTo>
                  <a:lnTo>
                    <a:pt x="170" y="206"/>
                  </a:lnTo>
                  <a:lnTo>
                    <a:pt x="169" y="201"/>
                  </a:lnTo>
                  <a:lnTo>
                    <a:pt x="169" y="197"/>
                  </a:lnTo>
                  <a:lnTo>
                    <a:pt x="167" y="191"/>
                  </a:lnTo>
                  <a:lnTo>
                    <a:pt x="167" y="184"/>
                  </a:lnTo>
                  <a:lnTo>
                    <a:pt x="166" y="177"/>
                  </a:lnTo>
                  <a:lnTo>
                    <a:pt x="166" y="170"/>
                  </a:lnTo>
                  <a:lnTo>
                    <a:pt x="164" y="161"/>
                  </a:lnTo>
                  <a:lnTo>
                    <a:pt x="164" y="153"/>
                  </a:lnTo>
                  <a:lnTo>
                    <a:pt x="164" y="149"/>
                  </a:lnTo>
                  <a:lnTo>
                    <a:pt x="163" y="144"/>
                  </a:lnTo>
                  <a:lnTo>
                    <a:pt x="163" y="139"/>
                  </a:lnTo>
                  <a:lnTo>
                    <a:pt x="163" y="136"/>
                  </a:lnTo>
                  <a:lnTo>
                    <a:pt x="161" y="130"/>
                  </a:lnTo>
                  <a:lnTo>
                    <a:pt x="161" y="125"/>
                  </a:lnTo>
                  <a:lnTo>
                    <a:pt x="159" y="121"/>
                  </a:lnTo>
                  <a:lnTo>
                    <a:pt x="159" y="118"/>
                  </a:lnTo>
                  <a:lnTo>
                    <a:pt x="159" y="111"/>
                  </a:lnTo>
                  <a:lnTo>
                    <a:pt x="158" y="107"/>
                  </a:lnTo>
                  <a:lnTo>
                    <a:pt x="158" y="102"/>
                  </a:lnTo>
                  <a:lnTo>
                    <a:pt x="158" y="98"/>
                  </a:lnTo>
                  <a:lnTo>
                    <a:pt x="156" y="93"/>
                  </a:lnTo>
                  <a:lnTo>
                    <a:pt x="156" y="88"/>
                  </a:lnTo>
                  <a:lnTo>
                    <a:pt x="156" y="84"/>
                  </a:lnTo>
                  <a:lnTo>
                    <a:pt x="156" y="79"/>
                  </a:lnTo>
                  <a:lnTo>
                    <a:pt x="155" y="74"/>
                  </a:lnTo>
                  <a:lnTo>
                    <a:pt x="155" y="70"/>
                  </a:lnTo>
                  <a:lnTo>
                    <a:pt x="153" y="65"/>
                  </a:lnTo>
                  <a:lnTo>
                    <a:pt x="153" y="60"/>
                  </a:lnTo>
                  <a:lnTo>
                    <a:pt x="153" y="56"/>
                  </a:lnTo>
                  <a:lnTo>
                    <a:pt x="152" y="51"/>
                  </a:lnTo>
                  <a:lnTo>
                    <a:pt x="152" y="46"/>
                  </a:lnTo>
                  <a:lnTo>
                    <a:pt x="152" y="43"/>
                  </a:lnTo>
                  <a:lnTo>
                    <a:pt x="150" y="36"/>
                  </a:lnTo>
                  <a:lnTo>
                    <a:pt x="150" y="28"/>
                  </a:lnTo>
                  <a:lnTo>
                    <a:pt x="149" y="22"/>
                  </a:lnTo>
                  <a:lnTo>
                    <a:pt x="149" y="17"/>
                  </a:lnTo>
                  <a:lnTo>
                    <a:pt x="147" y="11"/>
                  </a:lnTo>
                  <a:lnTo>
                    <a:pt x="146" y="6"/>
                  </a:lnTo>
                  <a:lnTo>
                    <a:pt x="146" y="3"/>
                  </a:lnTo>
                  <a:lnTo>
                    <a:pt x="144" y="1"/>
                  </a:lnTo>
                  <a:lnTo>
                    <a:pt x="142" y="0"/>
                  </a:lnTo>
                  <a:lnTo>
                    <a:pt x="142" y="3"/>
                  </a:lnTo>
                  <a:lnTo>
                    <a:pt x="142" y="6"/>
                  </a:lnTo>
                  <a:lnTo>
                    <a:pt x="141" y="9"/>
                  </a:lnTo>
                  <a:lnTo>
                    <a:pt x="141" y="14"/>
                  </a:lnTo>
                  <a:lnTo>
                    <a:pt x="141" y="18"/>
                  </a:lnTo>
                  <a:lnTo>
                    <a:pt x="139" y="23"/>
                  </a:lnTo>
                  <a:lnTo>
                    <a:pt x="139" y="28"/>
                  </a:lnTo>
                  <a:lnTo>
                    <a:pt x="138" y="32"/>
                  </a:lnTo>
                  <a:lnTo>
                    <a:pt x="138" y="39"/>
                  </a:lnTo>
                  <a:lnTo>
                    <a:pt x="138" y="45"/>
                  </a:lnTo>
                  <a:lnTo>
                    <a:pt x="136" y="49"/>
                  </a:lnTo>
                  <a:lnTo>
                    <a:pt x="136" y="56"/>
                  </a:lnTo>
                  <a:lnTo>
                    <a:pt x="136" y="62"/>
                  </a:lnTo>
                  <a:lnTo>
                    <a:pt x="135" y="68"/>
                  </a:lnTo>
                  <a:lnTo>
                    <a:pt x="135" y="74"/>
                  </a:lnTo>
                  <a:lnTo>
                    <a:pt x="135" y="80"/>
                  </a:lnTo>
                  <a:lnTo>
                    <a:pt x="135" y="87"/>
                  </a:lnTo>
                  <a:lnTo>
                    <a:pt x="135" y="91"/>
                  </a:lnTo>
                  <a:lnTo>
                    <a:pt x="133" y="98"/>
                  </a:lnTo>
                  <a:lnTo>
                    <a:pt x="133" y="102"/>
                  </a:lnTo>
                  <a:lnTo>
                    <a:pt x="132" y="108"/>
                  </a:lnTo>
                  <a:lnTo>
                    <a:pt x="132" y="113"/>
                  </a:lnTo>
                  <a:lnTo>
                    <a:pt x="130" y="118"/>
                  </a:lnTo>
                  <a:lnTo>
                    <a:pt x="130" y="122"/>
                  </a:lnTo>
                  <a:lnTo>
                    <a:pt x="130" y="127"/>
                  </a:lnTo>
                  <a:lnTo>
                    <a:pt x="128" y="135"/>
                  </a:lnTo>
                  <a:lnTo>
                    <a:pt x="127" y="139"/>
                  </a:lnTo>
                  <a:lnTo>
                    <a:pt x="125" y="142"/>
                  </a:lnTo>
                  <a:lnTo>
                    <a:pt x="124" y="144"/>
                  </a:lnTo>
                  <a:lnTo>
                    <a:pt x="121" y="141"/>
                  </a:lnTo>
                  <a:lnTo>
                    <a:pt x="115" y="139"/>
                  </a:lnTo>
                  <a:lnTo>
                    <a:pt x="111" y="136"/>
                  </a:lnTo>
                  <a:lnTo>
                    <a:pt x="107" y="136"/>
                  </a:lnTo>
                  <a:lnTo>
                    <a:pt x="102" y="135"/>
                  </a:lnTo>
                  <a:lnTo>
                    <a:pt x="97" y="133"/>
                  </a:lnTo>
                  <a:lnTo>
                    <a:pt x="93" y="130"/>
                  </a:lnTo>
                  <a:lnTo>
                    <a:pt x="87" y="129"/>
                  </a:lnTo>
                  <a:lnTo>
                    <a:pt x="82" y="125"/>
                  </a:lnTo>
                  <a:lnTo>
                    <a:pt x="76" y="124"/>
                  </a:lnTo>
                  <a:lnTo>
                    <a:pt x="70" y="121"/>
                  </a:lnTo>
                  <a:lnTo>
                    <a:pt x="63" y="119"/>
                  </a:lnTo>
                  <a:lnTo>
                    <a:pt x="57" y="118"/>
                  </a:lnTo>
                  <a:lnTo>
                    <a:pt x="53" y="115"/>
                  </a:lnTo>
                  <a:lnTo>
                    <a:pt x="45" y="113"/>
                  </a:lnTo>
                  <a:lnTo>
                    <a:pt x="40" y="110"/>
                  </a:lnTo>
                  <a:lnTo>
                    <a:pt x="34" y="108"/>
                  </a:lnTo>
                  <a:lnTo>
                    <a:pt x="29" y="105"/>
                  </a:lnTo>
                  <a:lnTo>
                    <a:pt x="25" y="104"/>
                  </a:lnTo>
                  <a:lnTo>
                    <a:pt x="20" y="102"/>
                  </a:lnTo>
                  <a:lnTo>
                    <a:pt x="15" y="101"/>
                  </a:lnTo>
                  <a:lnTo>
                    <a:pt x="11" y="101"/>
                  </a:lnTo>
                  <a:lnTo>
                    <a:pt x="5" y="98"/>
                  </a:lnTo>
                  <a:lnTo>
                    <a:pt x="1" y="96"/>
                  </a:lnTo>
                  <a:lnTo>
                    <a:pt x="0" y="96"/>
                  </a:lnTo>
                  <a:lnTo>
                    <a:pt x="3" y="98"/>
                  </a:lnTo>
                  <a:lnTo>
                    <a:pt x="3" y="98"/>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6550149" y="2828646"/>
              <a:ext cx="245467" cy="294005"/>
            </a:xfrm>
            <a:custGeom>
              <a:avLst/>
              <a:gdLst>
                <a:gd name="T0" fmla="*/ 3 w 177"/>
                <a:gd name="T1" fmla="*/ 69 h 212"/>
                <a:gd name="T2" fmla="*/ 11 w 177"/>
                <a:gd name="T3" fmla="*/ 77 h 212"/>
                <a:gd name="T4" fmla="*/ 19 w 177"/>
                <a:gd name="T5" fmla="*/ 86 h 212"/>
                <a:gd name="T6" fmla="*/ 26 w 177"/>
                <a:gd name="T7" fmla="*/ 94 h 212"/>
                <a:gd name="T8" fmla="*/ 39 w 177"/>
                <a:gd name="T9" fmla="*/ 107 h 212"/>
                <a:gd name="T10" fmla="*/ 50 w 177"/>
                <a:gd name="T11" fmla="*/ 119 h 212"/>
                <a:gd name="T12" fmla="*/ 56 w 177"/>
                <a:gd name="T13" fmla="*/ 127 h 212"/>
                <a:gd name="T14" fmla="*/ 68 w 177"/>
                <a:gd name="T15" fmla="*/ 138 h 212"/>
                <a:gd name="T16" fmla="*/ 81 w 177"/>
                <a:gd name="T17" fmla="*/ 152 h 212"/>
                <a:gd name="T18" fmla="*/ 93 w 177"/>
                <a:gd name="T19" fmla="*/ 166 h 212"/>
                <a:gd name="T20" fmla="*/ 107 w 177"/>
                <a:gd name="T21" fmla="*/ 178 h 212"/>
                <a:gd name="T22" fmla="*/ 118 w 177"/>
                <a:gd name="T23" fmla="*/ 187 h 212"/>
                <a:gd name="T24" fmla="*/ 127 w 177"/>
                <a:gd name="T25" fmla="*/ 197 h 212"/>
                <a:gd name="T26" fmla="*/ 135 w 177"/>
                <a:gd name="T27" fmla="*/ 204 h 212"/>
                <a:gd name="T28" fmla="*/ 144 w 177"/>
                <a:gd name="T29" fmla="*/ 209 h 212"/>
                <a:gd name="T30" fmla="*/ 152 w 177"/>
                <a:gd name="T31" fmla="*/ 212 h 212"/>
                <a:gd name="T32" fmla="*/ 161 w 177"/>
                <a:gd name="T33" fmla="*/ 209 h 212"/>
                <a:gd name="T34" fmla="*/ 163 w 177"/>
                <a:gd name="T35" fmla="*/ 201 h 212"/>
                <a:gd name="T36" fmla="*/ 163 w 177"/>
                <a:gd name="T37" fmla="*/ 190 h 212"/>
                <a:gd name="T38" fmla="*/ 164 w 177"/>
                <a:gd name="T39" fmla="*/ 176 h 212"/>
                <a:gd name="T40" fmla="*/ 166 w 177"/>
                <a:gd name="T41" fmla="*/ 164 h 212"/>
                <a:gd name="T42" fmla="*/ 167 w 177"/>
                <a:gd name="T43" fmla="*/ 156 h 212"/>
                <a:gd name="T44" fmla="*/ 167 w 177"/>
                <a:gd name="T45" fmla="*/ 147 h 212"/>
                <a:gd name="T46" fmla="*/ 169 w 177"/>
                <a:gd name="T47" fmla="*/ 138 h 212"/>
                <a:gd name="T48" fmla="*/ 169 w 177"/>
                <a:gd name="T49" fmla="*/ 128 h 212"/>
                <a:gd name="T50" fmla="*/ 171 w 177"/>
                <a:gd name="T51" fmla="*/ 119 h 212"/>
                <a:gd name="T52" fmla="*/ 172 w 177"/>
                <a:gd name="T53" fmla="*/ 110 h 212"/>
                <a:gd name="T54" fmla="*/ 172 w 177"/>
                <a:gd name="T55" fmla="*/ 99 h 212"/>
                <a:gd name="T56" fmla="*/ 174 w 177"/>
                <a:gd name="T57" fmla="*/ 90 h 212"/>
                <a:gd name="T58" fmla="*/ 175 w 177"/>
                <a:gd name="T59" fmla="*/ 80 h 212"/>
                <a:gd name="T60" fmla="*/ 175 w 177"/>
                <a:gd name="T61" fmla="*/ 71 h 212"/>
                <a:gd name="T62" fmla="*/ 175 w 177"/>
                <a:gd name="T63" fmla="*/ 60 h 212"/>
                <a:gd name="T64" fmla="*/ 177 w 177"/>
                <a:gd name="T65" fmla="*/ 52 h 212"/>
                <a:gd name="T66" fmla="*/ 177 w 177"/>
                <a:gd name="T67" fmla="*/ 43 h 212"/>
                <a:gd name="T68" fmla="*/ 177 w 177"/>
                <a:gd name="T69" fmla="*/ 32 h 212"/>
                <a:gd name="T70" fmla="*/ 177 w 177"/>
                <a:gd name="T71" fmla="*/ 18 h 212"/>
                <a:gd name="T72" fmla="*/ 175 w 177"/>
                <a:gd name="T73" fmla="*/ 7 h 212"/>
                <a:gd name="T74" fmla="*/ 174 w 177"/>
                <a:gd name="T75" fmla="*/ 1 h 212"/>
                <a:gd name="T76" fmla="*/ 171 w 177"/>
                <a:gd name="T77" fmla="*/ 0 h 212"/>
                <a:gd name="T78" fmla="*/ 163 w 177"/>
                <a:gd name="T79" fmla="*/ 7 h 212"/>
                <a:gd name="T80" fmla="*/ 160 w 177"/>
                <a:gd name="T81" fmla="*/ 17 h 212"/>
                <a:gd name="T82" fmla="*/ 155 w 177"/>
                <a:gd name="T83" fmla="*/ 28 h 212"/>
                <a:gd name="T84" fmla="*/ 150 w 177"/>
                <a:gd name="T85" fmla="*/ 40 h 212"/>
                <a:gd name="T86" fmla="*/ 147 w 177"/>
                <a:gd name="T87" fmla="*/ 54 h 212"/>
                <a:gd name="T88" fmla="*/ 144 w 177"/>
                <a:gd name="T89" fmla="*/ 66 h 212"/>
                <a:gd name="T90" fmla="*/ 141 w 177"/>
                <a:gd name="T91" fmla="*/ 80 h 212"/>
                <a:gd name="T92" fmla="*/ 140 w 177"/>
                <a:gd name="T93" fmla="*/ 94 h 212"/>
                <a:gd name="T94" fmla="*/ 138 w 177"/>
                <a:gd name="T95" fmla="*/ 108 h 212"/>
                <a:gd name="T96" fmla="*/ 136 w 177"/>
                <a:gd name="T97" fmla="*/ 122 h 212"/>
                <a:gd name="T98" fmla="*/ 136 w 177"/>
                <a:gd name="T99" fmla="*/ 133 h 212"/>
                <a:gd name="T100" fmla="*/ 135 w 177"/>
                <a:gd name="T101" fmla="*/ 145 h 212"/>
                <a:gd name="T102" fmla="*/ 133 w 177"/>
                <a:gd name="T103" fmla="*/ 155 h 212"/>
                <a:gd name="T104" fmla="*/ 133 w 177"/>
                <a:gd name="T105" fmla="*/ 162 h 212"/>
                <a:gd name="T106" fmla="*/ 133 w 177"/>
                <a:gd name="T107" fmla="*/ 170 h 212"/>
                <a:gd name="T108" fmla="*/ 0 w 177"/>
                <a:gd name="T109"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12">
                  <a:moveTo>
                    <a:pt x="0" y="66"/>
                  </a:moveTo>
                  <a:lnTo>
                    <a:pt x="3" y="69"/>
                  </a:lnTo>
                  <a:lnTo>
                    <a:pt x="8" y="74"/>
                  </a:lnTo>
                  <a:lnTo>
                    <a:pt x="11" y="77"/>
                  </a:lnTo>
                  <a:lnTo>
                    <a:pt x="16" y="82"/>
                  </a:lnTo>
                  <a:lnTo>
                    <a:pt x="19" y="86"/>
                  </a:lnTo>
                  <a:lnTo>
                    <a:pt x="23" y="91"/>
                  </a:lnTo>
                  <a:lnTo>
                    <a:pt x="26" y="94"/>
                  </a:lnTo>
                  <a:lnTo>
                    <a:pt x="31" y="99"/>
                  </a:lnTo>
                  <a:lnTo>
                    <a:pt x="39" y="107"/>
                  </a:lnTo>
                  <a:lnTo>
                    <a:pt x="47" y="114"/>
                  </a:lnTo>
                  <a:lnTo>
                    <a:pt x="50" y="119"/>
                  </a:lnTo>
                  <a:lnTo>
                    <a:pt x="54" y="124"/>
                  </a:lnTo>
                  <a:lnTo>
                    <a:pt x="56" y="127"/>
                  </a:lnTo>
                  <a:lnTo>
                    <a:pt x="61" y="131"/>
                  </a:lnTo>
                  <a:lnTo>
                    <a:pt x="68" y="138"/>
                  </a:lnTo>
                  <a:lnTo>
                    <a:pt x="75" y="145"/>
                  </a:lnTo>
                  <a:lnTo>
                    <a:pt x="81" y="152"/>
                  </a:lnTo>
                  <a:lnTo>
                    <a:pt x="88" y="159"/>
                  </a:lnTo>
                  <a:lnTo>
                    <a:pt x="93" y="166"/>
                  </a:lnTo>
                  <a:lnTo>
                    <a:pt x="101" y="172"/>
                  </a:lnTo>
                  <a:lnTo>
                    <a:pt x="107" y="178"/>
                  </a:lnTo>
                  <a:lnTo>
                    <a:pt x="112" y="184"/>
                  </a:lnTo>
                  <a:lnTo>
                    <a:pt x="118" y="187"/>
                  </a:lnTo>
                  <a:lnTo>
                    <a:pt x="123" y="192"/>
                  </a:lnTo>
                  <a:lnTo>
                    <a:pt x="127" y="197"/>
                  </a:lnTo>
                  <a:lnTo>
                    <a:pt x="132" y="201"/>
                  </a:lnTo>
                  <a:lnTo>
                    <a:pt x="135" y="204"/>
                  </a:lnTo>
                  <a:lnTo>
                    <a:pt x="140" y="206"/>
                  </a:lnTo>
                  <a:lnTo>
                    <a:pt x="144" y="209"/>
                  </a:lnTo>
                  <a:lnTo>
                    <a:pt x="147" y="210"/>
                  </a:lnTo>
                  <a:lnTo>
                    <a:pt x="152" y="212"/>
                  </a:lnTo>
                  <a:lnTo>
                    <a:pt x="158" y="212"/>
                  </a:lnTo>
                  <a:lnTo>
                    <a:pt x="161" y="209"/>
                  </a:lnTo>
                  <a:lnTo>
                    <a:pt x="163" y="206"/>
                  </a:lnTo>
                  <a:lnTo>
                    <a:pt x="163" y="201"/>
                  </a:lnTo>
                  <a:lnTo>
                    <a:pt x="163" y="197"/>
                  </a:lnTo>
                  <a:lnTo>
                    <a:pt x="163" y="190"/>
                  </a:lnTo>
                  <a:lnTo>
                    <a:pt x="164" y="184"/>
                  </a:lnTo>
                  <a:lnTo>
                    <a:pt x="164" y="176"/>
                  </a:lnTo>
                  <a:lnTo>
                    <a:pt x="166" y="169"/>
                  </a:lnTo>
                  <a:lnTo>
                    <a:pt x="166" y="164"/>
                  </a:lnTo>
                  <a:lnTo>
                    <a:pt x="166" y="161"/>
                  </a:lnTo>
                  <a:lnTo>
                    <a:pt x="167" y="156"/>
                  </a:lnTo>
                  <a:lnTo>
                    <a:pt x="167" y="152"/>
                  </a:lnTo>
                  <a:lnTo>
                    <a:pt x="167" y="147"/>
                  </a:lnTo>
                  <a:lnTo>
                    <a:pt x="167" y="142"/>
                  </a:lnTo>
                  <a:lnTo>
                    <a:pt x="169" y="138"/>
                  </a:lnTo>
                  <a:lnTo>
                    <a:pt x="169" y="133"/>
                  </a:lnTo>
                  <a:lnTo>
                    <a:pt x="169" y="128"/>
                  </a:lnTo>
                  <a:lnTo>
                    <a:pt x="171" y="124"/>
                  </a:lnTo>
                  <a:lnTo>
                    <a:pt x="171" y="119"/>
                  </a:lnTo>
                  <a:lnTo>
                    <a:pt x="172" y="114"/>
                  </a:lnTo>
                  <a:lnTo>
                    <a:pt x="172" y="110"/>
                  </a:lnTo>
                  <a:lnTo>
                    <a:pt x="172" y="104"/>
                  </a:lnTo>
                  <a:lnTo>
                    <a:pt x="172" y="99"/>
                  </a:lnTo>
                  <a:lnTo>
                    <a:pt x="174" y="94"/>
                  </a:lnTo>
                  <a:lnTo>
                    <a:pt x="174" y="90"/>
                  </a:lnTo>
                  <a:lnTo>
                    <a:pt x="174" y="85"/>
                  </a:lnTo>
                  <a:lnTo>
                    <a:pt x="175" y="80"/>
                  </a:lnTo>
                  <a:lnTo>
                    <a:pt x="175" y="76"/>
                  </a:lnTo>
                  <a:lnTo>
                    <a:pt x="175" y="71"/>
                  </a:lnTo>
                  <a:lnTo>
                    <a:pt x="175" y="66"/>
                  </a:lnTo>
                  <a:lnTo>
                    <a:pt x="175" y="60"/>
                  </a:lnTo>
                  <a:lnTo>
                    <a:pt x="177" y="57"/>
                  </a:lnTo>
                  <a:lnTo>
                    <a:pt x="177" y="52"/>
                  </a:lnTo>
                  <a:lnTo>
                    <a:pt x="177" y="48"/>
                  </a:lnTo>
                  <a:lnTo>
                    <a:pt x="177" y="43"/>
                  </a:lnTo>
                  <a:lnTo>
                    <a:pt x="177" y="40"/>
                  </a:lnTo>
                  <a:lnTo>
                    <a:pt x="177" y="32"/>
                  </a:lnTo>
                  <a:lnTo>
                    <a:pt x="177" y="24"/>
                  </a:lnTo>
                  <a:lnTo>
                    <a:pt x="177" y="18"/>
                  </a:lnTo>
                  <a:lnTo>
                    <a:pt x="177" y="14"/>
                  </a:lnTo>
                  <a:lnTo>
                    <a:pt x="175" y="7"/>
                  </a:lnTo>
                  <a:lnTo>
                    <a:pt x="175" y="4"/>
                  </a:lnTo>
                  <a:lnTo>
                    <a:pt x="174" y="1"/>
                  </a:lnTo>
                  <a:lnTo>
                    <a:pt x="174" y="0"/>
                  </a:lnTo>
                  <a:lnTo>
                    <a:pt x="171" y="0"/>
                  </a:lnTo>
                  <a:lnTo>
                    <a:pt x="166" y="4"/>
                  </a:lnTo>
                  <a:lnTo>
                    <a:pt x="163" y="7"/>
                  </a:lnTo>
                  <a:lnTo>
                    <a:pt x="161" y="12"/>
                  </a:lnTo>
                  <a:lnTo>
                    <a:pt x="160" y="17"/>
                  </a:lnTo>
                  <a:lnTo>
                    <a:pt x="157" y="21"/>
                  </a:lnTo>
                  <a:lnTo>
                    <a:pt x="155" y="28"/>
                  </a:lnTo>
                  <a:lnTo>
                    <a:pt x="152" y="34"/>
                  </a:lnTo>
                  <a:lnTo>
                    <a:pt x="150" y="40"/>
                  </a:lnTo>
                  <a:lnTo>
                    <a:pt x="149" y="46"/>
                  </a:lnTo>
                  <a:lnTo>
                    <a:pt x="147" y="54"/>
                  </a:lnTo>
                  <a:lnTo>
                    <a:pt x="146" y="60"/>
                  </a:lnTo>
                  <a:lnTo>
                    <a:pt x="144" y="66"/>
                  </a:lnTo>
                  <a:lnTo>
                    <a:pt x="144" y="74"/>
                  </a:lnTo>
                  <a:lnTo>
                    <a:pt x="141" y="80"/>
                  </a:lnTo>
                  <a:lnTo>
                    <a:pt x="141" y="88"/>
                  </a:lnTo>
                  <a:lnTo>
                    <a:pt x="140" y="94"/>
                  </a:lnTo>
                  <a:lnTo>
                    <a:pt x="140" y="102"/>
                  </a:lnTo>
                  <a:lnTo>
                    <a:pt x="138" y="108"/>
                  </a:lnTo>
                  <a:lnTo>
                    <a:pt x="138" y="114"/>
                  </a:lnTo>
                  <a:lnTo>
                    <a:pt x="136" y="122"/>
                  </a:lnTo>
                  <a:lnTo>
                    <a:pt x="136" y="128"/>
                  </a:lnTo>
                  <a:lnTo>
                    <a:pt x="136" y="133"/>
                  </a:lnTo>
                  <a:lnTo>
                    <a:pt x="135" y="139"/>
                  </a:lnTo>
                  <a:lnTo>
                    <a:pt x="135" y="145"/>
                  </a:lnTo>
                  <a:lnTo>
                    <a:pt x="135" y="150"/>
                  </a:lnTo>
                  <a:lnTo>
                    <a:pt x="133" y="155"/>
                  </a:lnTo>
                  <a:lnTo>
                    <a:pt x="133" y="159"/>
                  </a:lnTo>
                  <a:lnTo>
                    <a:pt x="133" y="162"/>
                  </a:lnTo>
                  <a:lnTo>
                    <a:pt x="133" y="167"/>
                  </a:lnTo>
                  <a:lnTo>
                    <a:pt x="133" y="170"/>
                  </a:lnTo>
                  <a:lnTo>
                    <a:pt x="133" y="172"/>
                  </a:lnTo>
                  <a:lnTo>
                    <a:pt x="0" y="66"/>
                  </a:lnTo>
                  <a:lnTo>
                    <a:pt x="0" y="66"/>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6754010" y="3251624"/>
              <a:ext cx="238532" cy="274589"/>
            </a:xfrm>
            <a:custGeom>
              <a:avLst/>
              <a:gdLst>
                <a:gd name="T0" fmla="*/ 10 w 172"/>
                <a:gd name="T1" fmla="*/ 71 h 198"/>
                <a:gd name="T2" fmla="*/ 19 w 172"/>
                <a:gd name="T3" fmla="*/ 85 h 198"/>
                <a:gd name="T4" fmla="*/ 30 w 172"/>
                <a:gd name="T5" fmla="*/ 101 h 198"/>
                <a:gd name="T6" fmla="*/ 39 w 172"/>
                <a:gd name="T7" fmla="*/ 115 h 198"/>
                <a:gd name="T8" fmla="*/ 50 w 172"/>
                <a:gd name="T9" fmla="*/ 127 h 198"/>
                <a:gd name="T10" fmla="*/ 64 w 172"/>
                <a:gd name="T11" fmla="*/ 143 h 198"/>
                <a:gd name="T12" fmla="*/ 84 w 172"/>
                <a:gd name="T13" fmla="*/ 163 h 198"/>
                <a:gd name="T14" fmla="*/ 104 w 172"/>
                <a:gd name="T15" fmla="*/ 178 h 198"/>
                <a:gd name="T16" fmla="*/ 121 w 172"/>
                <a:gd name="T17" fmla="*/ 191 h 198"/>
                <a:gd name="T18" fmla="*/ 137 w 172"/>
                <a:gd name="T19" fmla="*/ 197 h 198"/>
                <a:gd name="T20" fmla="*/ 152 w 172"/>
                <a:gd name="T21" fmla="*/ 198 h 198"/>
                <a:gd name="T22" fmla="*/ 166 w 172"/>
                <a:gd name="T23" fmla="*/ 189 h 198"/>
                <a:gd name="T24" fmla="*/ 171 w 172"/>
                <a:gd name="T25" fmla="*/ 177 h 198"/>
                <a:gd name="T26" fmla="*/ 171 w 172"/>
                <a:gd name="T27" fmla="*/ 158 h 198"/>
                <a:gd name="T28" fmla="*/ 172 w 172"/>
                <a:gd name="T29" fmla="*/ 136 h 198"/>
                <a:gd name="T30" fmla="*/ 172 w 172"/>
                <a:gd name="T31" fmla="*/ 118 h 198"/>
                <a:gd name="T32" fmla="*/ 172 w 172"/>
                <a:gd name="T33" fmla="*/ 104 h 198"/>
                <a:gd name="T34" fmla="*/ 172 w 172"/>
                <a:gd name="T35" fmla="*/ 91 h 198"/>
                <a:gd name="T36" fmla="*/ 171 w 172"/>
                <a:gd name="T37" fmla="*/ 81 h 198"/>
                <a:gd name="T38" fmla="*/ 171 w 172"/>
                <a:gd name="T39" fmla="*/ 64 h 198"/>
                <a:gd name="T40" fmla="*/ 169 w 172"/>
                <a:gd name="T41" fmla="*/ 42 h 198"/>
                <a:gd name="T42" fmla="*/ 168 w 172"/>
                <a:gd name="T43" fmla="*/ 22 h 198"/>
                <a:gd name="T44" fmla="*/ 166 w 172"/>
                <a:gd name="T45" fmla="*/ 9 h 198"/>
                <a:gd name="T46" fmla="*/ 161 w 172"/>
                <a:gd name="T47" fmla="*/ 0 h 198"/>
                <a:gd name="T48" fmla="*/ 158 w 172"/>
                <a:gd name="T49" fmla="*/ 11 h 198"/>
                <a:gd name="T50" fmla="*/ 155 w 172"/>
                <a:gd name="T51" fmla="*/ 26 h 198"/>
                <a:gd name="T52" fmla="*/ 154 w 172"/>
                <a:gd name="T53" fmla="*/ 42 h 198"/>
                <a:gd name="T54" fmla="*/ 151 w 172"/>
                <a:gd name="T55" fmla="*/ 59 h 198"/>
                <a:gd name="T56" fmla="*/ 149 w 172"/>
                <a:gd name="T57" fmla="*/ 78 h 198"/>
                <a:gd name="T58" fmla="*/ 146 w 172"/>
                <a:gd name="T59" fmla="*/ 96 h 198"/>
                <a:gd name="T60" fmla="*/ 143 w 172"/>
                <a:gd name="T61" fmla="*/ 112 h 198"/>
                <a:gd name="T62" fmla="*/ 140 w 172"/>
                <a:gd name="T63" fmla="*/ 124 h 198"/>
                <a:gd name="T64" fmla="*/ 137 w 172"/>
                <a:gd name="T65" fmla="*/ 138 h 198"/>
                <a:gd name="T66" fmla="*/ 126 w 172"/>
                <a:gd name="T67" fmla="*/ 132 h 198"/>
                <a:gd name="T68" fmla="*/ 113 w 172"/>
                <a:gd name="T69" fmla="*/ 122 h 198"/>
                <a:gd name="T70" fmla="*/ 98 w 172"/>
                <a:gd name="T71" fmla="*/ 112 h 198"/>
                <a:gd name="T72" fmla="*/ 79 w 172"/>
                <a:gd name="T73" fmla="*/ 98 h 198"/>
                <a:gd name="T74" fmla="*/ 61 w 172"/>
                <a:gd name="T75" fmla="*/ 87 h 198"/>
                <a:gd name="T76" fmla="*/ 42 w 172"/>
                <a:gd name="T77" fmla="*/ 76 h 198"/>
                <a:gd name="T78" fmla="*/ 25 w 172"/>
                <a:gd name="T79" fmla="*/ 65 h 198"/>
                <a:gd name="T80" fmla="*/ 11 w 172"/>
                <a:gd name="T81" fmla="*/ 60 h 198"/>
                <a:gd name="T82" fmla="*/ 3 w 172"/>
                <a:gd name="T83" fmla="*/ 57 h 198"/>
                <a:gd name="T84" fmla="*/ 2 w 172"/>
                <a:gd name="T85" fmla="*/ 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198">
                  <a:moveTo>
                    <a:pt x="2" y="62"/>
                  </a:moveTo>
                  <a:lnTo>
                    <a:pt x="5" y="65"/>
                  </a:lnTo>
                  <a:lnTo>
                    <a:pt x="10" y="71"/>
                  </a:lnTo>
                  <a:lnTo>
                    <a:pt x="13" y="76"/>
                  </a:lnTo>
                  <a:lnTo>
                    <a:pt x="16" y="81"/>
                  </a:lnTo>
                  <a:lnTo>
                    <a:pt x="19" y="85"/>
                  </a:lnTo>
                  <a:lnTo>
                    <a:pt x="22" y="91"/>
                  </a:lnTo>
                  <a:lnTo>
                    <a:pt x="25" y="96"/>
                  </a:lnTo>
                  <a:lnTo>
                    <a:pt x="30" y="101"/>
                  </a:lnTo>
                  <a:lnTo>
                    <a:pt x="31" y="105"/>
                  </a:lnTo>
                  <a:lnTo>
                    <a:pt x="36" y="110"/>
                  </a:lnTo>
                  <a:lnTo>
                    <a:pt x="39" y="115"/>
                  </a:lnTo>
                  <a:lnTo>
                    <a:pt x="44" y="119"/>
                  </a:lnTo>
                  <a:lnTo>
                    <a:pt x="47" y="122"/>
                  </a:lnTo>
                  <a:lnTo>
                    <a:pt x="50" y="127"/>
                  </a:lnTo>
                  <a:lnTo>
                    <a:pt x="53" y="132"/>
                  </a:lnTo>
                  <a:lnTo>
                    <a:pt x="58" y="136"/>
                  </a:lnTo>
                  <a:lnTo>
                    <a:pt x="64" y="143"/>
                  </a:lnTo>
                  <a:lnTo>
                    <a:pt x="70" y="150"/>
                  </a:lnTo>
                  <a:lnTo>
                    <a:pt x="78" y="157"/>
                  </a:lnTo>
                  <a:lnTo>
                    <a:pt x="84" y="163"/>
                  </a:lnTo>
                  <a:lnTo>
                    <a:pt x="90" y="169"/>
                  </a:lnTo>
                  <a:lnTo>
                    <a:pt x="98" y="174"/>
                  </a:lnTo>
                  <a:lnTo>
                    <a:pt x="104" y="178"/>
                  </a:lnTo>
                  <a:lnTo>
                    <a:pt x="110" y="184"/>
                  </a:lnTo>
                  <a:lnTo>
                    <a:pt x="117" y="188"/>
                  </a:lnTo>
                  <a:lnTo>
                    <a:pt x="121" y="191"/>
                  </a:lnTo>
                  <a:lnTo>
                    <a:pt x="127" y="192"/>
                  </a:lnTo>
                  <a:lnTo>
                    <a:pt x="134" y="195"/>
                  </a:lnTo>
                  <a:lnTo>
                    <a:pt x="137" y="197"/>
                  </a:lnTo>
                  <a:lnTo>
                    <a:pt x="143" y="198"/>
                  </a:lnTo>
                  <a:lnTo>
                    <a:pt x="148" y="198"/>
                  </a:lnTo>
                  <a:lnTo>
                    <a:pt x="152" y="198"/>
                  </a:lnTo>
                  <a:lnTo>
                    <a:pt x="158" y="197"/>
                  </a:lnTo>
                  <a:lnTo>
                    <a:pt x="165" y="192"/>
                  </a:lnTo>
                  <a:lnTo>
                    <a:pt x="166" y="189"/>
                  </a:lnTo>
                  <a:lnTo>
                    <a:pt x="168" y="186"/>
                  </a:lnTo>
                  <a:lnTo>
                    <a:pt x="169" y="181"/>
                  </a:lnTo>
                  <a:lnTo>
                    <a:pt x="171" y="177"/>
                  </a:lnTo>
                  <a:lnTo>
                    <a:pt x="171" y="172"/>
                  </a:lnTo>
                  <a:lnTo>
                    <a:pt x="171" y="166"/>
                  </a:lnTo>
                  <a:lnTo>
                    <a:pt x="171" y="158"/>
                  </a:lnTo>
                  <a:lnTo>
                    <a:pt x="172" y="152"/>
                  </a:lnTo>
                  <a:lnTo>
                    <a:pt x="172" y="144"/>
                  </a:lnTo>
                  <a:lnTo>
                    <a:pt x="172" y="136"/>
                  </a:lnTo>
                  <a:lnTo>
                    <a:pt x="172" y="129"/>
                  </a:lnTo>
                  <a:lnTo>
                    <a:pt x="172" y="121"/>
                  </a:lnTo>
                  <a:lnTo>
                    <a:pt x="172" y="118"/>
                  </a:lnTo>
                  <a:lnTo>
                    <a:pt x="172" y="113"/>
                  </a:lnTo>
                  <a:lnTo>
                    <a:pt x="172" y="109"/>
                  </a:lnTo>
                  <a:lnTo>
                    <a:pt x="172" y="104"/>
                  </a:lnTo>
                  <a:lnTo>
                    <a:pt x="172" y="101"/>
                  </a:lnTo>
                  <a:lnTo>
                    <a:pt x="172" y="96"/>
                  </a:lnTo>
                  <a:lnTo>
                    <a:pt x="172" y="91"/>
                  </a:lnTo>
                  <a:lnTo>
                    <a:pt x="172" y="88"/>
                  </a:lnTo>
                  <a:lnTo>
                    <a:pt x="171" y="84"/>
                  </a:lnTo>
                  <a:lnTo>
                    <a:pt x="171" y="81"/>
                  </a:lnTo>
                  <a:lnTo>
                    <a:pt x="171" y="76"/>
                  </a:lnTo>
                  <a:lnTo>
                    <a:pt x="171" y="71"/>
                  </a:lnTo>
                  <a:lnTo>
                    <a:pt x="171" y="64"/>
                  </a:lnTo>
                  <a:lnTo>
                    <a:pt x="171" y="57"/>
                  </a:lnTo>
                  <a:lnTo>
                    <a:pt x="171" y="48"/>
                  </a:lnTo>
                  <a:lnTo>
                    <a:pt x="169" y="42"/>
                  </a:lnTo>
                  <a:lnTo>
                    <a:pt x="169" y="34"/>
                  </a:lnTo>
                  <a:lnTo>
                    <a:pt x="169" y="28"/>
                  </a:lnTo>
                  <a:lnTo>
                    <a:pt x="168" y="22"/>
                  </a:lnTo>
                  <a:lnTo>
                    <a:pt x="168" y="17"/>
                  </a:lnTo>
                  <a:lnTo>
                    <a:pt x="166" y="12"/>
                  </a:lnTo>
                  <a:lnTo>
                    <a:pt x="166" y="9"/>
                  </a:lnTo>
                  <a:lnTo>
                    <a:pt x="165" y="3"/>
                  </a:lnTo>
                  <a:lnTo>
                    <a:pt x="163" y="0"/>
                  </a:lnTo>
                  <a:lnTo>
                    <a:pt x="161" y="0"/>
                  </a:lnTo>
                  <a:lnTo>
                    <a:pt x="161" y="5"/>
                  </a:lnTo>
                  <a:lnTo>
                    <a:pt x="160" y="8"/>
                  </a:lnTo>
                  <a:lnTo>
                    <a:pt x="158" y="11"/>
                  </a:lnTo>
                  <a:lnTo>
                    <a:pt x="158" y="16"/>
                  </a:lnTo>
                  <a:lnTo>
                    <a:pt x="157" y="22"/>
                  </a:lnTo>
                  <a:lnTo>
                    <a:pt x="155" y="26"/>
                  </a:lnTo>
                  <a:lnTo>
                    <a:pt x="155" y="31"/>
                  </a:lnTo>
                  <a:lnTo>
                    <a:pt x="154" y="36"/>
                  </a:lnTo>
                  <a:lnTo>
                    <a:pt x="154" y="42"/>
                  </a:lnTo>
                  <a:lnTo>
                    <a:pt x="154" y="47"/>
                  </a:lnTo>
                  <a:lnTo>
                    <a:pt x="152" y="53"/>
                  </a:lnTo>
                  <a:lnTo>
                    <a:pt x="151" y="59"/>
                  </a:lnTo>
                  <a:lnTo>
                    <a:pt x="151" y="65"/>
                  </a:lnTo>
                  <a:lnTo>
                    <a:pt x="149" y="71"/>
                  </a:lnTo>
                  <a:lnTo>
                    <a:pt x="149" y="78"/>
                  </a:lnTo>
                  <a:lnTo>
                    <a:pt x="148" y="84"/>
                  </a:lnTo>
                  <a:lnTo>
                    <a:pt x="148" y="90"/>
                  </a:lnTo>
                  <a:lnTo>
                    <a:pt x="146" y="96"/>
                  </a:lnTo>
                  <a:lnTo>
                    <a:pt x="144" y="101"/>
                  </a:lnTo>
                  <a:lnTo>
                    <a:pt x="143" y="105"/>
                  </a:lnTo>
                  <a:lnTo>
                    <a:pt x="143" y="112"/>
                  </a:lnTo>
                  <a:lnTo>
                    <a:pt x="141" y="116"/>
                  </a:lnTo>
                  <a:lnTo>
                    <a:pt x="141" y="119"/>
                  </a:lnTo>
                  <a:lnTo>
                    <a:pt x="140" y="124"/>
                  </a:lnTo>
                  <a:lnTo>
                    <a:pt x="140" y="129"/>
                  </a:lnTo>
                  <a:lnTo>
                    <a:pt x="138" y="135"/>
                  </a:lnTo>
                  <a:lnTo>
                    <a:pt x="137" y="138"/>
                  </a:lnTo>
                  <a:lnTo>
                    <a:pt x="135" y="140"/>
                  </a:lnTo>
                  <a:lnTo>
                    <a:pt x="132" y="136"/>
                  </a:lnTo>
                  <a:lnTo>
                    <a:pt x="126" y="132"/>
                  </a:lnTo>
                  <a:lnTo>
                    <a:pt x="121" y="129"/>
                  </a:lnTo>
                  <a:lnTo>
                    <a:pt x="118" y="126"/>
                  </a:lnTo>
                  <a:lnTo>
                    <a:pt x="113" y="122"/>
                  </a:lnTo>
                  <a:lnTo>
                    <a:pt x="109" y="119"/>
                  </a:lnTo>
                  <a:lnTo>
                    <a:pt x="103" y="115"/>
                  </a:lnTo>
                  <a:lnTo>
                    <a:pt x="98" y="112"/>
                  </a:lnTo>
                  <a:lnTo>
                    <a:pt x="92" y="107"/>
                  </a:lnTo>
                  <a:lnTo>
                    <a:pt x="86" y="102"/>
                  </a:lnTo>
                  <a:lnTo>
                    <a:pt x="79" y="98"/>
                  </a:lnTo>
                  <a:lnTo>
                    <a:pt x="73" y="95"/>
                  </a:lnTo>
                  <a:lnTo>
                    <a:pt x="67" y="91"/>
                  </a:lnTo>
                  <a:lnTo>
                    <a:pt x="61" y="87"/>
                  </a:lnTo>
                  <a:lnTo>
                    <a:pt x="55" y="82"/>
                  </a:lnTo>
                  <a:lnTo>
                    <a:pt x="48" y="79"/>
                  </a:lnTo>
                  <a:lnTo>
                    <a:pt x="42" y="76"/>
                  </a:lnTo>
                  <a:lnTo>
                    <a:pt x="36" y="73"/>
                  </a:lnTo>
                  <a:lnTo>
                    <a:pt x="30" y="68"/>
                  </a:lnTo>
                  <a:lnTo>
                    <a:pt x="25" y="65"/>
                  </a:lnTo>
                  <a:lnTo>
                    <a:pt x="19" y="64"/>
                  </a:lnTo>
                  <a:lnTo>
                    <a:pt x="16" y="62"/>
                  </a:lnTo>
                  <a:lnTo>
                    <a:pt x="11" y="60"/>
                  </a:lnTo>
                  <a:lnTo>
                    <a:pt x="8" y="59"/>
                  </a:lnTo>
                  <a:lnTo>
                    <a:pt x="5" y="57"/>
                  </a:lnTo>
                  <a:lnTo>
                    <a:pt x="3" y="57"/>
                  </a:lnTo>
                  <a:lnTo>
                    <a:pt x="0" y="57"/>
                  </a:lnTo>
                  <a:lnTo>
                    <a:pt x="2" y="62"/>
                  </a:lnTo>
                  <a:lnTo>
                    <a:pt x="2" y="6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7077138" y="2942365"/>
              <a:ext cx="320355" cy="356412"/>
            </a:xfrm>
            <a:custGeom>
              <a:avLst/>
              <a:gdLst>
                <a:gd name="T0" fmla="*/ 79 w 231"/>
                <a:gd name="T1" fmla="*/ 12 h 257"/>
                <a:gd name="T2" fmla="*/ 74 w 231"/>
                <a:gd name="T3" fmla="*/ 31 h 257"/>
                <a:gd name="T4" fmla="*/ 71 w 231"/>
                <a:gd name="T5" fmla="*/ 51 h 257"/>
                <a:gd name="T6" fmla="*/ 66 w 231"/>
                <a:gd name="T7" fmla="*/ 68 h 257"/>
                <a:gd name="T8" fmla="*/ 62 w 231"/>
                <a:gd name="T9" fmla="*/ 87 h 257"/>
                <a:gd name="T10" fmla="*/ 56 w 231"/>
                <a:gd name="T11" fmla="*/ 105 h 257"/>
                <a:gd name="T12" fmla="*/ 49 w 231"/>
                <a:gd name="T13" fmla="*/ 124 h 257"/>
                <a:gd name="T14" fmla="*/ 43 w 231"/>
                <a:gd name="T15" fmla="*/ 141 h 257"/>
                <a:gd name="T16" fmla="*/ 37 w 231"/>
                <a:gd name="T17" fmla="*/ 156 h 257"/>
                <a:gd name="T18" fmla="*/ 31 w 231"/>
                <a:gd name="T19" fmla="*/ 172 h 257"/>
                <a:gd name="T20" fmla="*/ 26 w 231"/>
                <a:gd name="T21" fmla="*/ 187 h 257"/>
                <a:gd name="T22" fmla="*/ 20 w 231"/>
                <a:gd name="T23" fmla="*/ 200 h 257"/>
                <a:gd name="T24" fmla="*/ 12 w 231"/>
                <a:gd name="T25" fmla="*/ 220 h 257"/>
                <a:gd name="T26" fmla="*/ 4 w 231"/>
                <a:gd name="T27" fmla="*/ 239 h 257"/>
                <a:gd name="T28" fmla="*/ 1 w 231"/>
                <a:gd name="T29" fmla="*/ 251 h 257"/>
                <a:gd name="T30" fmla="*/ 4 w 231"/>
                <a:gd name="T31" fmla="*/ 257 h 257"/>
                <a:gd name="T32" fmla="*/ 17 w 231"/>
                <a:gd name="T33" fmla="*/ 249 h 257"/>
                <a:gd name="T34" fmla="*/ 32 w 231"/>
                <a:gd name="T35" fmla="*/ 240 h 257"/>
                <a:gd name="T36" fmla="*/ 45 w 231"/>
                <a:gd name="T37" fmla="*/ 234 h 257"/>
                <a:gd name="T38" fmla="*/ 57 w 231"/>
                <a:gd name="T39" fmla="*/ 228 h 257"/>
                <a:gd name="T40" fmla="*/ 71 w 231"/>
                <a:gd name="T41" fmla="*/ 221 h 257"/>
                <a:gd name="T42" fmla="*/ 83 w 231"/>
                <a:gd name="T43" fmla="*/ 214 h 257"/>
                <a:gd name="T44" fmla="*/ 101 w 231"/>
                <a:gd name="T45" fmla="*/ 206 h 257"/>
                <a:gd name="T46" fmla="*/ 114 w 231"/>
                <a:gd name="T47" fmla="*/ 198 h 257"/>
                <a:gd name="T48" fmla="*/ 130 w 231"/>
                <a:gd name="T49" fmla="*/ 190 h 257"/>
                <a:gd name="T50" fmla="*/ 145 w 231"/>
                <a:gd name="T51" fmla="*/ 183 h 257"/>
                <a:gd name="T52" fmla="*/ 159 w 231"/>
                <a:gd name="T53" fmla="*/ 175 h 257"/>
                <a:gd name="T54" fmla="*/ 173 w 231"/>
                <a:gd name="T55" fmla="*/ 169 h 257"/>
                <a:gd name="T56" fmla="*/ 186 w 231"/>
                <a:gd name="T57" fmla="*/ 161 h 257"/>
                <a:gd name="T58" fmla="*/ 201 w 231"/>
                <a:gd name="T59" fmla="*/ 153 h 257"/>
                <a:gd name="T60" fmla="*/ 220 w 231"/>
                <a:gd name="T61" fmla="*/ 142 h 257"/>
                <a:gd name="T62" fmla="*/ 231 w 231"/>
                <a:gd name="T63" fmla="*/ 135 h 257"/>
                <a:gd name="T64" fmla="*/ 223 w 231"/>
                <a:gd name="T65" fmla="*/ 136 h 257"/>
                <a:gd name="T66" fmla="*/ 207 w 231"/>
                <a:gd name="T67" fmla="*/ 141 h 257"/>
                <a:gd name="T68" fmla="*/ 189 w 231"/>
                <a:gd name="T69" fmla="*/ 150 h 257"/>
                <a:gd name="T70" fmla="*/ 170 w 231"/>
                <a:gd name="T71" fmla="*/ 159 h 257"/>
                <a:gd name="T72" fmla="*/ 158 w 231"/>
                <a:gd name="T73" fmla="*/ 164 h 257"/>
                <a:gd name="T74" fmla="*/ 144 w 231"/>
                <a:gd name="T75" fmla="*/ 170 h 257"/>
                <a:gd name="T76" fmla="*/ 133 w 231"/>
                <a:gd name="T77" fmla="*/ 177 h 257"/>
                <a:gd name="T78" fmla="*/ 119 w 231"/>
                <a:gd name="T79" fmla="*/ 183 h 257"/>
                <a:gd name="T80" fmla="*/ 107 w 231"/>
                <a:gd name="T81" fmla="*/ 189 h 257"/>
                <a:gd name="T82" fmla="*/ 83 w 231"/>
                <a:gd name="T83" fmla="*/ 200 h 257"/>
                <a:gd name="T84" fmla="*/ 65 w 231"/>
                <a:gd name="T85" fmla="*/ 209 h 257"/>
                <a:gd name="T86" fmla="*/ 49 w 231"/>
                <a:gd name="T87" fmla="*/ 214 h 257"/>
                <a:gd name="T88" fmla="*/ 43 w 231"/>
                <a:gd name="T89" fmla="*/ 214 h 257"/>
                <a:gd name="T90" fmla="*/ 46 w 231"/>
                <a:gd name="T91" fmla="*/ 195 h 257"/>
                <a:gd name="T92" fmla="*/ 51 w 231"/>
                <a:gd name="T93" fmla="*/ 178 h 257"/>
                <a:gd name="T94" fmla="*/ 56 w 231"/>
                <a:gd name="T95" fmla="*/ 164 h 257"/>
                <a:gd name="T96" fmla="*/ 60 w 231"/>
                <a:gd name="T97" fmla="*/ 150 h 257"/>
                <a:gd name="T98" fmla="*/ 63 w 231"/>
                <a:gd name="T99" fmla="*/ 133 h 257"/>
                <a:gd name="T100" fmla="*/ 68 w 231"/>
                <a:gd name="T101" fmla="*/ 116 h 257"/>
                <a:gd name="T102" fmla="*/ 73 w 231"/>
                <a:gd name="T103" fmla="*/ 101 h 257"/>
                <a:gd name="T104" fmla="*/ 76 w 231"/>
                <a:gd name="T105" fmla="*/ 84 h 257"/>
                <a:gd name="T106" fmla="*/ 79 w 231"/>
                <a:gd name="T107" fmla="*/ 68 h 257"/>
                <a:gd name="T108" fmla="*/ 80 w 231"/>
                <a:gd name="T109" fmla="*/ 54 h 257"/>
                <a:gd name="T110" fmla="*/ 83 w 231"/>
                <a:gd name="T111" fmla="*/ 39 h 257"/>
                <a:gd name="T112" fmla="*/ 83 w 231"/>
                <a:gd name="T113" fmla="*/ 20 h 257"/>
                <a:gd name="T114" fmla="*/ 82 w 231"/>
                <a:gd name="T115" fmla="*/ 6 h 257"/>
                <a:gd name="T116" fmla="*/ 80 w 231"/>
                <a:gd name="T1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257">
                  <a:moveTo>
                    <a:pt x="80" y="0"/>
                  </a:moveTo>
                  <a:lnTo>
                    <a:pt x="79" y="6"/>
                  </a:lnTo>
                  <a:lnTo>
                    <a:pt x="79" y="12"/>
                  </a:lnTo>
                  <a:lnTo>
                    <a:pt x="77" y="18"/>
                  </a:lnTo>
                  <a:lnTo>
                    <a:pt x="76" y="25"/>
                  </a:lnTo>
                  <a:lnTo>
                    <a:pt x="74" y="31"/>
                  </a:lnTo>
                  <a:lnTo>
                    <a:pt x="74" y="37"/>
                  </a:lnTo>
                  <a:lnTo>
                    <a:pt x="73" y="43"/>
                  </a:lnTo>
                  <a:lnTo>
                    <a:pt x="71" y="51"/>
                  </a:lnTo>
                  <a:lnTo>
                    <a:pt x="70" y="56"/>
                  </a:lnTo>
                  <a:lnTo>
                    <a:pt x="68" y="62"/>
                  </a:lnTo>
                  <a:lnTo>
                    <a:pt x="66" y="68"/>
                  </a:lnTo>
                  <a:lnTo>
                    <a:pt x="65" y="74"/>
                  </a:lnTo>
                  <a:lnTo>
                    <a:pt x="63" y="80"/>
                  </a:lnTo>
                  <a:lnTo>
                    <a:pt x="62" y="87"/>
                  </a:lnTo>
                  <a:lnTo>
                    <a:pt x="60" y="93"/>
                  </a:lnTo>
                  <a:lnTo>
                    <a:pt x="59" y="101"/>
                  </a:lnTo>
                  <a:lnTo>
                    <a:pt x="56" y="105"/>
                  </a:lnTo>
                  <a:lnTo>
                    <a:pt x="54" y="111"/>
                  </a:lnTo>
                  <a:lnTo>
                    <a:pt x="51" y="118"/>
                  </a:lnTo>
                  <a:lnTo>
                    <a:pt x="49" y="124"/>
                  </a:lnTo>
                  <a:lnTo>
                    <a:pt x="48" y="128"/>
                  </a:lnTo>
                  <a:lnTo>
                    <a:pt x="46" y="135"/>
                  </a:lnTo>
                  <a:lnTo>
                    <a:pt x="43" y="141"/>
                  </a:lnTo>
                  <a:lnTo>
                    <a:pt x="42" y="146"/>
                  </a:lnTo>
                  <a:lnTo>
                    <a:pt x="40" y="152"/>
                  </a:lnTo>
                  <a:lnTo>
                    <a:pt x="37" y="156"/>
                  </a:lnTo>
                  <a:lnTo>
                    <a:pt x="35" y="161"/>
                  </a:lnTo>
                  <a:lnTo>
                    <a:pt x="32" y="167"/>
                  </a:lnTo>
                  <a:lnTo>
                    <a:pt x="31" y="172"/>
                  </a:lnTo>
                  <a:lnTo>
                    <a:pt x="29" y="177"/>
                  </a:lnTo>
                  <a:lnTo>
                    <a:pt x="28" y="181"/>
                  </a:lnTo>
                  <a:lnTo>
                    <a:pt x="26" y="187"/>
                  </a:lnTo>
                  <a:lnTo>
                    <a:pt x="25" y="190"/>
                  </a:lnTo>
                  <a:lnTo>
                    <a:pt x="21" y="195"/>
                  </a:lnTo>
                  <a:lnTo>
                    <a:pt x="20" y="200"/>
                  </a:lnTo>
                  <a:lnTo>
                    <a:pt x="18" y="204"/>
                  </a:lnTo>
                  <a:lnTo>
                    <a:pt x="14" y="212"/>
                  </a:lnTo>
                  <a:lnTo>
                    <a:pt x="12" y="220"/>
                  </a:lnTo>
                  <a:lnTo>
                    <a:pt x="9" y="226"/>
                  </a:lnTo>
                  <a:lnTo>
                    <a:pt x="6" y="232"/>
                  </a:lnTo>
                  <a:lnTo>
                    <a:pt x="4" y="239"/>
                  </a:lnTo>
                  <a:lnTo>
                    <a:pt x="3" y="243"/>
                  </a:lnTo>
                  <a:lnTo>
                    <a:pt x="1" y="248"/>
                  </a:lnTo>
                  <a:lnTo>
                    <a:pt x="1" y="251"/>
                  </a:lnTo>
                  <a:lnTo>
                    <a:pt x="0" y="252"/>
                  </a:lnTo>
                  <a:lnTo>
                    <a:pt x="1" y="256"/>
                  </a:lnTo>
                  <a:lnTo>
                    <a:pt x="4" y="257"/>
                  </a:lnTo>
                  <a:lnTo>
                    <a:pt x="11" y="256"/>
                  </a:lnTo>
                  <a:lnTo>
                    <a:pt x="12" y="252"/>
                  </a:lnTo>
                  <a:lnTo>
                    <a:pt x="17" y="249"/>
                  </a:lnTo>
                  <a:lnTo>
                    <a:pt x="23" y="246"/>
                  </a:lnTo>
                  <a:lnTo>
                    <a:pt x="29" y="243"/>
                  </a:lnTo>
                  <a:lnTo>
                    <a:pt x="32" y="240"/>
                  </a:lnTo>
                  <a:lnTo>
                    <a:pt x="35" y="239"/>
                  </a:lnTo>
                  <a:lnTo>
                    <a:pt x="40" y="235"/>
                  </a:lnTo>
                  <a:lnTo>
                    <a:pt x="45" y="234"/>
                  </a:lnTo>
                  <a:lnTo>
                    <a:pt x="48" y="232"/>
                  </a:lnTo>
                  <a:lnTo>
                    <a:pt x="52" y="231"/>
                  </a:lnTo>
                  <a:lnTo>
                    <a:pt x="57" y="228"/>
                  </a:lnTo>
                  <a:lnTo>
                    <a:pt x="62" y="226"/>
                  </a:lnTo>
                  <a:lnTo>
                    <a:pt x="66" y="223"/>
                  </a:lnTo>
                  <a:lnTo>
                    <a:pt x="71" y="221"/>
                  </a:lnTo>
                  <a:lnTo>
                    <a:pt x="76" y="218"/>
                  </a:lnTo>
                  <a:lnTo>
                    <a:pt x="80" y="217"/>
                  </a:lnTo>
                  <a:lnTo>
                    <a:pt x="83" y="214"/>
                  </a:lnTo>
                  <a:lnTo>
                    <a:pt x="90" y="212"/>
                  </a:lnTo>
                  <a:lnTo>
                    <a:pt x="94" y="209"/>
                  </a:lnTo>
                  <a:lnTo>
                    <a:pt x="101" y="206"/>
                  </a:lnTo>
                  <a:lnTo>
                    <a:pt x="104" y="203"/>
                  </a:lnTo>
                  <a:lnTo>
                    <a:pt x="110" y="201"/>
                  </a:lnTo>
                  <a:lnTo>
                    <a:pt x="114" y="198"/>
                  </a:lnTo>
                  <a:lnTo>
                    <a:pt x="119" y="195"/>
                  </a:lnTo>
                  <a:lnTo>
                    <a:pt x="124" y="194"/>
                  </a:lnTo>
                  <a:lnTo>
                    <a:pt x="130" y="190"/>
                  </a:lnTo>
                  <a:lnTo>
                    <a:pt x="135" y="189"/>
                  </a:lnTo>
                  <a:lnTo>
                    <a:pt x="141" y="186"/>
                  </a:lnTo>
                  <a:lnTo>
                    <a:pt x="145" y="183"/>
                  </a:lnTo>
                  <a:lnTo>
                    <a:pt x="150" y="180"/>
                  </a:lnTo>
                  <a:lnTo>
                    <a:pt x="155" y="177"/>
                  </a:lnTo>
                  <a:lnTo>
                    <a:pt x="159" y="175"/>
                  </a:lnTo>
                  <a:lnTo>
                    <a:pt x="164" y="173"/>
                  </a:lnTo>
                  <a:lnTo>
                    <a:pt x="169" y="170"/>
                  </a:lnTo>
                  <a:lnTo>
                    <a:pt x="173" y="169"/>
                  </a:lnTo>
                  <a:lnTo>
                    <a:pt x="178" y="166"/>
                  </a:lnTo>
                  <a:lnTo>
                    <a:pt x="181" y="164"/>
                  </a:lnTo>
                  <a:lnTo>
                    <a:pt x="186" y="161"/>
                  </a:lnTo>
                  <a:lnTo>
                    <a:pt x="189" y="159"/>
                  </a:lnTo>
                  <a:lnTo>
                    <a:pt x="193" y="156"/>
                  </a:lnTo>
                  <a:lnTo>
                    <a:pt x="201" y="153"/>
                  </a:lnTo>
                  <a:lnTo>
                    <a:pt x="209" y="150"/>
                  </a:lnTo>
                  <a:lnTo>
                    <a:pt x="214" y="146"/>
                  </a:lnTo>
                  <a:lnTo>
                    <a:pt x="220" y="142"/>
                  </a:lnTo>
                  <a:lnTo>
                    <a:pt x="223" y="141"/>
                  </a:lnTo>
                  <a:lnTo>
                    <a:pt x="228" y="138"/>
                  </a:lnTo>
                  <a:lnTo>
                    <a:pt x="231" y="135"/>
                  </a:lnTo>
                  <a:lnTo>
                    <a:pt x="229" y="135"/>
                  </a:lnTo>
                  <a:lnTo>
                    <a:pt x="226" y="135"/>
                  </a:lnTo>
                  <a:lnTo>
                    <a:pt x="223" y="136"/>
                  </a:lnTo>
                  <a:lnTo>
                    <a:pt x="218" y="138"/>
                  </a:lnTo>
                  <a:lnTo>
                    <a:pt x="214" y="139"/>
                  </a:lnTo>
                  <a:lnTo>
                    <a:pt x="207" y="141"/>
                  </a:lnTo>
                  <a:lnTo>
                    <a:pt x="203" y="144"/>
                  </a:lnTo>
                  <a:lnTo>
                    <a:pt x="197" y="147"/>
                  </a:lnTo>
                  <a:lnTo>
                    <a:pt x="189" y="150"/>
                  </a:lnTo>
                  <a:lnTo>
                    <a:pt x="181" y="153"/>
                  </a:lnTo>
                  <a:lnTo>
                    <a:pt x="173" y="156"/>
                  </a:lnTo>
                  <a:lnTo>
                    <a:pt x="170" y="159"/>
                  </a:lnTo>
                  <a:lnTo>
                    <a:pt x="166" y="159"/>
                  </a:lnTo>
                  <a:lnTo>
                    <a:pt x="161" y="163"/>
                  </a:lnTo>
                  <a:lnTo>
                    <a:pt x="158" y="164"/>
                  </a:lnTo>
                  <a:lnTo>
                    <a:pt x="153" y="166"/>
                  </a:lnTo>
                  <a:lnTo>
                    <a:pt x="149" y="169"/>
                  </a:lnTo>
                  <a:lnTo>
                    <a:pt x="144" y="170"/>
                  </a:lnTo>
                  <a:lnTo>
                    <a:pt x="141" y="173"/>
                  </a:lnTo>
                  <a:lnTo>
                    <a:pt x="136" y="175"/>
                  </a:lnTo>
                  <a:lnTo>
                    <a:pt x="133" y="177"/>
                  </a:lnTo>
                  <a:lnTo>
                    <a:pt x="128" y="180"/>
                  </a:lnTo>
                  <a:lnTo>
                    <a:pt x="124" y="181"/>
                  </a:lnTo>
                  <a:lnTo>
                    <a:pt x="119" y="183"/>
                  </a:lnTo>
                  <a:lnTo>
                    <a:pt x="116" y="186"/>
                  </a:lnTo>
                  <a:lnTo>
                    <a:pt x="111" y="187"/>
                  </a:lnTo>
                  <a:lnTo>
                    <a:pt x="107" y="189"/>
                  </a:lnTo>
                  <a:lnTo>
                    <a:pt x="99" y="194"/>
                  </a:lnTo>
                  <a:lnTo>
                    <a:pt x="91" y="197"/>
                  </a:lnTo>
                  <a:lnTo>
                    <a:pt x="83" y="200"/>
                  </a:lnTo>
                  <a:lnTo>
                    <a:pt x="77" y="203"/>
                  </a:lnTo>
                  <a:lnTo>
                    <a:pt x="70" y="206"/>
                  </a:lnTo>
                  <a:lnTo>
                    <a:pt x="65" y="209"/>
                  </a:lnTo>
                  <a:lnTo>
                    <a:pt x="59" y="211"/>
                  </a:lnTo>
                  <a:lnTo>
                    <a:pt x="54" y="212"/>
                  </a:lnTo>
                  <a:lnTo>
                    <a:pt x="49" y="214"/>
                  </a:lnTo>
                  <a:lnTo>
                    <a:pt x="46" y="215"/>
                  </a:lnTo>
                  <a:lnTo>
                    <a:pt x="43" y="215"/>
                  </a:lnTo>
                  <a:lnTo>
                    <a:pt x="43" y="214"/>
                  </a:lnTo>
                  <a:lnTo>
                    <a:pt x="43" y="209"/>
                  </a:lnTo>
                  <a:lnTo>
                    <a:pt x="45" y="203"/>
                  </a:lnTo>
                  <a:lnTo>
                    <a:pt x="46" y="195"/>
                  </a:lnTo>
                  <a:lnTo>
                    <a:pt x="49" y="189"/>
                  </a:lnTo>
                  <a:lnTo>
                    <a:pt x="49" y="183"/>
                  </a:lnTo>
                  <a:lnTo>
                    <a:pt x="51" y="178"/>
                  </a:lnTo>
                  <a:lnTo>
                    <a:pt x="52" y="175"/>
                  </a:lnTo>
                  <a:lnTo>
                    <a:pt x="54" y="170"/>
                  </a:lnTo>
                  <a:lnTo>
                    <a:pt x="56" y="164"/>
                  </a:lnTo>
                  <a:lnTo>
                    <a:pt x="57" y="159"/>
                  </a:lnTo>
                  <a:lnTo>
                    <a:pt x="59" y="155"/>
                  </a:lnTo>
                  <a:lnTo>
                    <a:pt x="60" y="150"/>
                  </a:lnTo>
                  <a:lnTo>
                    <a:pt x="62" y="144"/>
                  </a:lnTo>
                  <a:lnTo>
                    <a:pt x="63" y="139"/>
                  </a:lnTo>
                  <a:lnTo>
                    <a:pt x="63" y="133"/>
                  </a:lnTo>
                  <a:lnTo>
                    <a:pt x="65" y="127"/>
                  </a:lnTo>
                  <a:lnTo>
                    <a:pt x="66" y="122"/>
                  </a:lnTo>
                  <a:lnTo>
                    <a:pt x="68" y="116"/>
                  </a:lnTo>
                  <a:lnTo>
                    <a:pt x="70" y="110"/>
                  </a:lnTo>
                  <a:lnTo>
                    <a:pt x="71" y="105"/>
                  </a:lnTo>
                  <a:lnTo>
                    <a:pt x="73" y="101"/>
                  </a:lnTo>
                  <a:lnTo>
                    <a:pt x="74" y="94"/>
                  </a:lnTo>
                  <a:lnTo>
                    <a:pt x="74" y="88"/>
                  </a:lnTo>
                  <a:lnTo>
                    <a:pt x="76" y="84"/>
                  </a:lnTo>
                  <a:lnTo>
                    <a:pt x="77" y="79"/>
                  </a:lnTo>
                  <a:lnTo>
                    <a:pt x="79" y="73"/>
                  </a:lnTo>
                  <a:lnTo>
                    <a:pt x="79" y="68"/>
                  </a:lnTo>
                  <a:lnTo>
                    <a:pt x="80" y="65"/>
                  </a:lnTo>
                  <a:lnTo>
                    <a:pt x="80" y="59"/>
                  </a:lnTo>
                  <a:lnTo>
                    <a:pt x="80" y="54"/>
                  </a:lnTo>
                  <a:lnTo>
                    <a:pt x="82" y="51"/>
                  </a:lnTo>
                  <a:lnTo>
                    <a:pt x="82" y="46"/>
                  </a:lnTo>
                  <a:lnTo>
                    <a:pt x="83" y="39"/>
                  </a:lnTo>
                  <a:lnTo>
                    <a:pt x="83" y="31"/>
                  </a:lnTo>
                  <a:lnTo>
                    <a:pt x="83" y="25"/>
                  </a:lnTo>
                  <a:lnTo>
                    <a:pt x="83" y="20"/>
                  </a:lnTo>
                  <a:lnTo>
                    <a:pt x="83" y="15"/>
                  </a:lnTo>
                  <a:lnTo>
                    <a:pt x="83" y="12"/>
                  </a:lnTo>
                  <a:lnTo>
                    <a:pt x="82" y="6"/>
                  </a:lnTo>
                  <a:lnTo>
                    <a:pt x="80" y="1"/>
                  </a:lnTo>
                  <a:lnTo>
                    <a:pt x="80"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7097940" y="3153161"/>
              <a:ext cx="119266" cy="124813"/>
            </a:xfrm>
            <a:custGeom>
              <a:avLst/>
              <a:gdLst>
                <a:gd name="T0" fmla="*/ 0 w 86"/>
                <a:gd name="T1" fmla="*/ 20 h 90"/>
                <a:gd name="T2" fmla="*/ 5 w 86"/>
                <a:gd name="T3" fmla="*/ 21 h 90"/>
                <a:gd name="T4" fmla="*/ 11 w 86"/>
                <a:gd name="T5" fmla="*/ 23 h 90"/>
                <a:gd name="T6" fmla="*/ 16 w 86"/>
                <a:gd name="T7" fmla="*/ 25 h 90"/>
                <a:gd name="T8" fmla="*/ 22 w 86"/>
                <a:gd name="T9" fmla="*/ 28 h 90"/>
                <a:gd name="T10" fmla="*/ 27 w 86"/>
                <a:gd name="T11" fmla="*/ 31 h 90"/>
                <a:gd name="T12" fmla="*/ 31 w 86"/>
                <a:gd name="T13" fmla="*/ 34 h 90"/>
                <a:gd name="T14" fmla="*/ 36 w 86"/>
                <a:gd name="T15" fmla="*/ 37 h 90"/>
                <a:gd name="T16" fmla="*/ 41 w 86"/>
                <a:gd name="T17" fmla="*/ 42 h 90"/>
                <a:gd name="T18" fmla="*/ 45 w 86"/>
                <a:gd name="T19" fmla="*/ 43 h 90"/>
                <a:gd name="T20" fmla="*/ 48 w 86"/>
                <a:gd name="T21" fmla="*/ 48 h 90"/>
                <a:gd name="T22" fmla="*/ 53 w 86"/>
                <a:gd name="T23" fmla="*/ 51 h 90"/>
                <a:gd name="T24" fmla="*/ 56 w 86"/>
                <a:gd name="T25" fmla="*/ 54 h 90"/>
                <a:gd name="T26" fmla="*/ 62 w 86"/>
                <a:gd name="T27" fmla="*/ 60 h 90"/>
                <a:gd name="T28" fmla="*/ 68 w 86"/>
                <a:gd name="T29" fmla="*/ 68 h 90"/>
                <a:gd name="T30" fmla="*/ 72 w 86"/>
                <a:gd name="T31" fmla="*/ 73 h 90"/>
                <a:gd name="T32" fmla="*/ 76 w 86"/>
                <a:gd name="T33" fmla="*/ 79 h 90"/>
                <a:gd name="T34" fmla="*/ 79 w 86"/>
                <a:gd name="T35" fmla="*/ 82 h 90"/>
                <a:gd name="T36" fmla="*/ 82 w 86"/>
                <a:gd name="T37" fmla="*/ 87 h 90"/>
                <a:gd name="T38" fmla="*/ 86 w 86"/>
                <a:gd name="T39" fmla="*/ 90 h 90"/>
                <a:gd name="T40" fmla="*/ 86 w 86"/>
                <a:gd name="T41" fmla="*/ 85 h 90"/>
                <a:gd name="T42" fmla="*/ 82 w 86"/>
                <a:gd name="T43" fmla="*/ 80 h 90"/>
                <a:gd name="T44" fmla="*/ 79 w 86"/>
                <a:gd name="T45" fmla="*/ 76 h 90"/>
                <a:gd name="T46" fmla="*/ 75 w 86"/>
                <a:gd name="T47" fmla="*/ 68 h 90"/>
                <a:gd name="T48" fmla="*/ 72 w 86"/>
                <a:gd name="T49" fmla="*/ 63 h 90"/>
                <a:gd name="T50" fmla="*/ 65 w 86"/>
                <a:gd name="T51" fmla="*/ 56 h 90"/>
                <a:gd name="T52" fmla="*/ 61 w 86"/>
                <a:gd name="T53" fmla="*/ 48 h 90"/>
                <a:gd name="T54" fmla="*/ 55 w 86"/>
                <a:gd name="T55" fmla="*/ 42 h 90"/>
                <a:gd name="T56" fmla="*/ 48 w 86"/>
                <a:gd name="T57" fmla="*/ 34 h 90"/>
                <a:gd name="T58" fmla="*/ 42 w 86"/>
                <a:gd name="T59" fmla="*/ 26 h 90"/>
                <a:gd name="T60" fmla="*/ 36 w 86"/>
                <a:gd name="T61" fmla="*/ 21 h 90"/>
                <a:gd name="T62" fmla="*/ 31 w 86"/>
                <a:gd name="T63" fmla="*/ 14 h 90"/>
                <a:gd name="T64" fmla="*/ 27 w 86"/>
                <a:gd name="T65" fmla="*/ 9 h 90"/>
                <a:gd name="T66" fmla="*/ 22 w 86"/>
                <a:gd name="T67" fmla="*/ 4 h 90"/>
                <a:gd name="T68" fmla="*/ 20 w 86"/>
                <a:gd name="T69" fmla="*/ 3 h 90"/>
                <a:gd name="T70" fmla="*/ 17 w 86"/>
                <a:gd name="T71" fmla="*/ 0 h 90"/>
                <a:gd name="T72" fmla="*/ 0 w 86"/>
                <a:gd name="T73" fmla="*/ 20 h 90"/>
                <a:gd name="T74" fmla="*/ 0 w 86"/>
                <a:gd name="T7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90">
                  <a:moveTo>
                    <a:pt x="0" y="20"/>
                  </a:moveTo>
                  <a:lnTo>
                    <a:pt x="5" y="21"/>
                  </a:lnTo>
                  <a:lnTo>
                    <a:pt x="11" y="23"/>
                  </a:lnTo>
                  <a:lnTo>
                    <a:pt x="16" y="25"/>
                  </a:lnTo>
                  <a:lnTo>
                    <a:pt x="22" y="28"/>
                  </a:lnTo>
                  <a:lnTo>
                    <a:pt x="27" y="31"/>
                  </a:lnTo>
                  <a:lnTo>
                    <a:pt x="31" y="34"/>
                  </a:lnTo>
                  <a:lnTo>
                    <a:pt x="36" y="37"/>
                  </a:lnTo>
                  <a:lnTo>
                    <a:pt x="41" y="42"/>
                  </a:lnTo>
                  <a:lnTo>
                    <a:pt x="45" y="43"/>
                  </a:lnTo>
                  <a:lnTo>
                    <a:pt x="48" y="48"/>
                  </a:lnTo>
                  <a:lnTo>
                    <a:pt x="53" y="51"/>
                  </a:lnTo>
                  <a:lnTo>
                    <a:pt x="56" y="54"/>
                  </a:lnTo>
                  <a:lnTo>
                    <a:pt x="62" y="60"/>
                  </a:lnTo>
                  <a:lnTo>
                    <a:pt x="68" y="68"/>
                  </a:lnTo>
                  <a:lnTo>
                    <a:pt x="72" y="73"/>
                  </a:lnTo>
                  <a:lnTo>
                    <a:pt x="76" y="79"/>
                  </a:lnTo>
                  <a:lnTo>
                    <a:pt x="79" y="82"/>
                  </a:lnTo>
                  <a:lnTo>
                    <a:pt x="82" y="87"/>
                  </a:lnTo>
                  <a:lnTo>
                    <a:pt x="86" y="90"/>
                  </a:lnTo>
                  <a:lnTo>
                    <a:pt x="86" y="85"/>
                  </a:lnTo>
                  <a:lnTo>
                    <a:pt x="82" y="80"/>
                  </a:lnTo>
                  <a:lnTo>
                    <a:pt x="79" y="76"/>
                  </a:lnTo>
                  <a:lnTo>
                    <a:pt x="75" y="68"/>
                  </a:lnTo>
                  <a:lnTo>
                    <a:pt x="72" y="63"/>
                  </a:lnTo>
                  <a:lnTo>
                    <a:pt x="65" y="56"/>
                  </a:lnTo>
                  <a:lnTo>
                    <a:pt x="61" y="48"/>
                  </a:lnTo>
                  <a:lnTo>
                    <a:pt x="55" y="42"/>
                  </a:lnTo>
                  <a:lnTo>
                    <a:pt x="48" y="34"/>
                  </a:lnTo>
                  <a:lnTo>
                    <a:pt x="42" y="26"/>
                  </a:lnTo>
                  <a:lnTo>
                    <a:pt x="36" y="21"/>
                  </a:lnTo>
                  <a:lnTo>
                    <a:pt x="31" y="14"/>
                  </a:lnTo>
                  <a:lnTo>
                    <a:pt x="27" y="9"/>
                  </a:lnTo>
                  <a:lnTo>
                    <a:pt x="22" y="4"/>
                  </a:lnTo>
                  <a:lnTo>
                    <a:pt x="20" y="3"/>
                  </a:lnTo>
                  <a:lnTo>
                    <a:pt x="17" y="0"/>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7218593" y="2934044"/>
              <a:ext cx="178900" cy="203862"/>
            </a:xfrm>
            <a:custGeom>
              <a:avLst/>
              <a:gdLst>
                <a:gd name="T0" fmla="*/ 6 w 129"/>
                <a:gd name="T1" fmla="*/ 10 h 147"/>
                <a:gd name="T2" fmla="*/ 17 w 129"/>
                <a:gd name="T3" fmla="*/ 15 h 147"/>
                <a:gd name="T4" fmla="*/ 26 w 129"/>
                <a:gd name="T5" fmla="*/ 21 h 147"/>
                <a:gd name="T6" fmla="*/ 31 w 129"/>
                <a:gd name="T7" fmla="*/ 31 h 147"/>
                <a:gd name="T8" fmla="*/ 36 w 129"/>
                <a:gd name="T9" fmla="*/ 40 h 147"/>
                <a:gd name="T10" fmla="*/ 37 w 129"/>
                <a:gd name="T11" fmla="*/ 49 h 147"/>
                <a:gd name="T12" fmla="*/ 37 w 129"/>
                <a:gd name="T13" fmla="*/ 59 h 147"/>
                <a:gd name="T14" fmla="*/ 37 w 129"/>
                <a:gd name="T15" fmla="*/ 69 h 147"/>
                <a:gd name="T16" fmla="*/ 34 w 129"/>
                <a:gd name="T17" fmla="*/ 79 h 147"/>
                <a:gd name="T18" fmla="*/ 31 w 129"/>
                <a:gd name="T19" fmla="*/ 88 h 147"/>
                <a:gd name="T20" fmla="*/ 28 w 129"/>
                <a:gd name="T21" fmla="*/ 97 h 147"/>
                <a:gd name="T22" fmla="*/ 25 w 129"/>
                <a:gd name="T23" fmla="*/ 105 h 147"/>
                <a:gd name="T24" fmla="*/ 19 w 129"/>
                <a:gd name="T25" fmla="*/ 116 h 147"/>
                <a:gd name="T26" fmla="*/ 16 w 129"/>
                <a:gd name="T27" fmla="*/ 124 h 147"/>
                <a:gd name="T28" fmla="*/ 16 w 129"/>
                <a:gd name="T29" fmla="*/ 125 h 147"/>
                <a:gd name="T30" fmla="*/ 20 w 129"/>
                <a:gd name="T31" fmla="*/ 121 h 147"/>
                <a:gd name="T32" fmla="*/ 29 w 129"/>
                <a:gd name="T33" fmla="*/ 116 h 147"/>
                <a:gd name="T34" fmla="*/ 43 w 129"/>
                <a:gd name="T35" fmla="*/ 111 h 147"/>
                <a:gd name="T36" fmla="*/ 57 w 129"/>
                <a:gd name="T37" fmla="*/ 107 h 147"/>
                <a:gd name="T38" fmla="*/ 71 w 129"/>
                <a:gd name="T39" fmla="*/ 102 h 147"/>
                <a:gd name="T40" fmla="*/ 85 w 129"/>
                <a:gd name="T41" fmla="*/ 102 h 147"/>
                <a:gd name="T42" fmla="*/ 98 w 129"/>
                <a:gd name="T43" fmla="*/ 107 h 147"/>
                <a:gd name="T44" fmla="*/ 105 w 129"/>
                <a:gd name="T45" fmla="*/ 114 h 147"/>
                <a:gd name="T46" fmla="*/ 112 w 129"/>
                <a:gd name="T47" fmla="*/ 122 h 147"/>
                <a:gd name="T48" fmla="*/ 116 w 129"/>
                <a:gd name="T49" fmla="*/ 131 h 147"/>
                <a:gd name="T50" fmla="*/ 121 w 129"/>
                <a:gd name="T51" fmla="*/ 142 h 147"/>
                <a:gd name="T52" fmla="*/ 121 w 129"/>
                <a:gd name="T53" fmla="*/ 147 h 147"/>
                <a:gd name="T54" fmla="*/ 122 w 129"/>
                <a:gd name="T55" fmla="*/ 147 h 147"/>
                <a:gd name="T56" fmla="*/ 122 w 129"/>
                <a:gd name="T57" fmla="*/ 141 h 147"/>
                <a:gd name="T58" fmla="*/ 126 w 129"/>
                <a:gd name="T59" fmla="*/ 131 h 147"/>
                <a:gd name="T60" fmla="*/ 127 w 129"/>
                <a:gd name="T61" fmla="*/ 121 h 147"/>
                <a:gd name="T62" fmla="*/ 127 w 129"/>
                <a:gd name="T63" fmla="*/ 108 h 147"/>
                <a:gd name="T64" fmla="*/ 127 w 129"/>
                <a:gd name="T65" fmla="*/ 94 h 147"/>
                <a:gd name="T66" fmla="*/ 122 w 129"/>
                <a:gd name="T67" fmla="*/ 85 h 147"/>
                <a:gd name="T68" fmla="*/ 113 w 129"/>
                <a:gd name="T69" fmla="*/ 77 h 147"/>
                <a:gd name="T70" fmla="*/ 101 w 129"/>
                <a:gd name="T71" fmla="*/ 74 h 147"/>
                <a:gd name="T72" fmla="*/ 88 w 129"/>
                <a:gd name="T73" fmla="*/ 72 h 147"/>
                <a:gd name="T74" fmla="*/ 78 w 129"/>
                <a:gd name="T75" fmla="*/ 74 h 147"/>
                <a:gd name="T76" fmla="*/ 68 w 129"/>
                <a:gd name="T77" fmla="*/ 77 h 147"/>
                <a:gd name="T78" fmla="*/ 59 w 129"/>
                <a:gd name="T79" fmla="*/ 83 h 147"/>
                <a:gd name="T80" fmla="*/ 51 w 129"/>
                <a:gd name="T81" fmla="*/ 91 h 147"/>
                <a:gd name="T82" fmla="*/ 51 w 129"/>
                <a:gd name="T83" fmla="*/ 91 h 147"/>
                <a:gd name="T84" fmla="*/ 53 w 129"/>
                <a:gd name="T85" fmla="*/ 85 h 147"/>
                <a:gd name="T86" fmla="*/ 54 w 129"/>
                <a:gd name="T87" fmla="*/ 76 h 147"/>
                <a:gd name="T88" fmla="*/ 56 w 129"/>
                <a:gd name="T89" fmla="*/ 63 h 147"/>
                <a:gd name="T90" fmla="*/ 56 w 129"/>
                <a:gd name="T91" fmla="*/ 49 h 147"/>
                <a:gd name="T92" fmla="*/ 54 w 129"/>
                <a:gd name="T93" fmla="*/ 35 h 147"/>
                <a:gd name="T94" fmla="*/ 51 w 129"/>
                <a:gd name="T95" fmla="*/ 21 h 147"/>
                <a:gd name="T96" fmla="*/ 47 w 129"/>
                <a:gd name="T97" fmla="*/ 12 h 147"/>
                <a:gd name="T98" fmla="*/ 37 w 129"/>
                <a:gd name="T99" fmla="*/ 4 h 147"/>
                <a:gd name="T100" fmla="*/ 28 w 129"/>
                <a:gd name="T101" fmla="*/ 1 h 147"/>
                <a:gd name="T102" fmla="*/ 17 w 129"/>
                <a:gd name="T103" fmla="*/ 0 h 147"/>
                <a:gd name="T104" fmla="*/ 6 w 129"/>
                <a:gd name="T105" fmla="*/ 3 h 147"/>
                <a:gd name="T106" fmla="*/ 0 w 129"/>
                <a:gd name="T107" fmla="*/ 7 h 147"/>
                <a:gd name="T108" fmla="*/ 0 w 129"/>
                <a:gd name="T109" fmla="*/ 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47">
                  <a:moveTo>
                    <a:pt x="0" y="9"/>
                  </a:moveTo>
                  <a:lnTo>
                    <a:pt x="6" y="10"/>
                  </a:lnTo>
                  <a:lnTo>
                    <a:pt x="14" y="14"/>
                  </a:lnTo>
                  <a:lnTo>
                    <a:pt x="17" y="15"/>
                  </a:lnTo>
                  <a:lnTo>
                    <a:pt x="23" y="18"/>
                  </a:lnTo>
                  <a:lnTo>
                    <a:pt x="26" y="21"/>
                  </a:lnTo>
                  <a:lnTo>
                    <a:pt x="29" y="26"/>
                  </a:lnTo>
                  <a:lnTo>
                    <a:pt x="31" y="31"/>
                  </a:lnTo>
                  <a:lnTo>
                    <a:pt x="34" y="35"/>
                  </a:lnTo>
                  <a:lnTo>
                    <a:pt x="36" y="40"/>
                  </a:lnTo>
                  <a:lnTo>
                    <a:pt x="37" y="45"/>
                  </a:lnTo>
                  <a:lnTo>
                    <a:pt x="37" y="49"/>
                  </a:lnTo>
                  <a:lnTo>
                    <a:pt x="39" y="54"/>
                  </a:lnTo>
                  <a:lnTo>
                    <a:pt x="37" y="59"/>
                  </a:lnTo>
                  <a:lnTo>
                    <a:pt x="37" y="65"/>
                  </a:lnTo>
                  <a:lnTo>
                    <a:pt x="37" y="69"/>
                  </a:lnTo>
                  <a:lnTo>
                    <a:pt x="36" y="74"/>
                  </a:lnTo>
                  <a:lnTo>
                    <a:pt x="34" y="79"/>
                  </a:lnTo>
                  <a:lnTo>
                    <a:pt x="33" y="83"/>
                  </a:lnTo>
                  <a:lnTo>
                    <a:pt x="31" y="88"/>
                  </a:lnTo>
                  <a:lnTo>
                    <a:pt x="29" y="93"/>
                  </a:lnTo>
                  <a:lnTo>
                    <a:pt x="28" y="97"/>
                  </a:lnTo>
                  <a:lnTo>
                    <a:pt x="26" y="102"/>
                  </a:lnTo>
                  <a:lnTo>
                    <a:pt x="25" y="105"/>
                  </a:lnTo>
                  <a:lnTo>
                    <a:pt x="23" y="110"/>
                  </a:lnTo>
                  <a:lnTo>
                    <a:pt x="19" y="116"/>
                  </a:lnTo>
                  <a:lnTo>
                    <a:pt x="17" y="121"/>
                  </a:lnTo>
                  <a:lnTo>
                    <a:pt x="16" y="124"/>
                  </a:lnTo>
                  <a:lnTo>
                    <a:pt x="16" y="125"/>
                  </a:lnTo>
                  <a:lnTo>
                    <a:pt x="16" y="125"/>
                  </a:lnTo>
                  <a:lnTo>
                    <a:pt x="17" y="124"/>
                  </a:lnTo>
                  <a:lnTo>
                    <a:pt x="20" y="121"/>
                  </a:lnTo>
                  <a:lnTo>
                    <a:pt x="25" y="119"/>
                  </a:lnTo>
                  <a:lnTo>
                    <a:pt x="29" y="116"/>
                  </a:lnTo>
                  <a:lnTo>
                    <a:pt x="36" y="114"/>
                  </a:lnTo>
                  <a:lnTo>
                    <a:pt x="43" y="111"/>
                  </a:lnTo>
                  <a:lnTo>
                    <a:pt x="51" y="110"/>
                  </a:lnTo>
                  <a:lnTo>
                    <a:pt x="57" y="107"/>
                  </a:lnTo>
                  <a:lnTo>
                    <a:pt x="65" y="105"/>
                  </a:lnTo>
                  <a:lnTo>
                    <a:pt x="71" y="102"/>
                  </a:lnTo>
                  <a:lnTo>
                    <a:pt x="79" y="102"/>
                  </a:lnTo>
                  <a:lnTo>
                    <a:pt x="85" y="102"/>
                  </a:lnTo>
                  <a:lnTo>
                    <a:pt x="91" y="103"/>
                  </a:lnTo>
                  <a:lnTo>
                    <a:pt x="98" y="107"/>
                  </a:lnTo>
                  <a:lnTo>
                    <a:pt x="104" y="110"/>
                  </a:lnTo>
                  <a:lnTo>
                    <a:pt x="105" y="114"/>
                  </a:lnTo>
                  <a:lnTo>
                    <a:pt x="109" y="119"/>
                  </a:lnTo>
                  <a:lnTo>
                    <a:pt x="112" y="122"/>
                  </a:lnTo>
                  <a:lnTo>
                    <a:pt x="113" y="127"/>
                  </a:lnTo>
                  <a:lnTo>
                    <a:pt x="116" y="131"/>
                  </a:lnTo>
                  <a:lnTo>
                    <a:pt x="119" y="138"/>
                  </a:lnTo>
                  <a:lnTo>
                    <a:pt x="121" y="142"/>
                  </a:lnTo>
                  <a:lnTo>
                    <a:pt x="121" y="145"/>
                  </a:lnTo>
                  <a:lnTo>
                    <a:pt x="121" y="147"/>
                  </a:lnTo>
                  <a:lnTo>
                    <a:pt x="122" y="147"/>
                  </a:lnTo>
                  <a:lnTo>
                    <a:pt x="122" y="147"/>
                  </a:lnTo>
                  <a:lnTo>
                    <a:pt x="122" y="145"/>
                  </a:lnTo>
                  <a:lnTo>
                    <a:pt x="122" y="141"/>
                  </a:lnTo>
                  <a:lnTo>
                    <a:pt x="124" y="138"/>
                  </a:lnTo>
                  <a:lnTo>
                    <a:pt x="126" y="131"/>
                  </a:lnTo>
                  <a:lnTo>
                    <a:pt x="126" y="127"/>
                  </a:lnTo>
                  <a:lnTo>
                    <a:pt x="127" y="121"/>
                  </a:lnTo>
                  <a:lnTo>
                    <a:pt x="129" y="114"/>
                  </a:lnTo>
                  <a:lnTo>
                    <a:pt x="127" y="108"/>
                  </a:lnTo>
                  <a:lnTo>
                    <a:pt x="127" y="102"/>
                  </a:lnTo>
                  <a:lnTo>
                    <a:pt x="127" y="94"/>
                  </a:lnTo>
                  <a:lnTo>
                    <a:pt x="126" y="91"/>
                  </a:lnTo>
                  <a:lnTo>
                    <a:pt x="122" y="85"/>
                  </a:lnTo>
                  <a:lnTo>
                    <a:pt x="119" y="80"/>
                  </a:lnTo>
                  <a:lnTo>
                    <a:pt x="113" y="77"/>
                  </a:lnTo>
                  <a:lnTo>
                    <a:pt x="109" y="76"/>
                  </a:lnTo>
                  <a:lnTo>
                    <a:pt x="101" y="74"/>
                  </a:lnTo>
                  <a:lnTo>
                    <a:pt x="95" y="72"/>
                  </a:lnTo>
                  <a:lnTo>
                    <a:pt x="88" y="72"/>
                  </a:lnTo>
                  <a:lnTo>
                    <a:pt x="84" y="74"/>
                  </a:lnTo>
                  <a:lnTo>
                    <a:pt x="78" y="74"/>
                  </a:lnTo>
                  <a:lnTo>
                    <a:pt x="73" y="76"/>
                  </a:lnTo>
                  <a:lnTo>
                    <a:pt x="68" y="77"/>
                  </a:lnTo>
                  <a:lnTo>
                    <a:pt x="67" y="80"/>
                  </a:lnTo>
                  <a:lnTo>
                    <a:pt x="59" y="83"/>
                  </a:lnTo>
                  <a:lnTo>
                    <a:pt x="54" y="88"/>
                  </a:lnTo>
                  <a:lnTo>
                    <a:pt x="51" y="91"/>
                  </a:lnTo>
                  <a:lnTo>
                    <a:pt x="51" y="93"/>
                  </a:lnTo>
                  <a:lnTo>
                    <a:pt x="51" y="91"/>
                  </a:lnTo>
                  <a:lnTo>
                    <a:pt x="51" y="90"/>
                  </a:lnTo>
                  <a:lnTo>
                    <a:pt x="53" y="85"/>
                  </a:lnTo>
                  <a:lnTo>
                    <a:pt x="53" y="82"/>
                  </a:lnTo>
                  <a:lnTo>
                    <a:pt x="54" y="76"/>
                  </a:lnTo>
                  <a:lnTo>
                    <a:pt x="54" y="69"/>
                  </a:lnTo>
                  <a:lnTo>
                    <a:pt x="56" y="63"/>
                  </a:lnTo>
                  <a:lnTo>
                    <a:pt x="56" y="57"/>
                  </a:lnTo>
                  <a:lnTo>
                    <a:pt x="56" y="49"/>
                  </a:lnTo>
                  <a:lnTo>
                    <a:pt x="56" y="41"/>
                  </a:lnTo>
                  <a:lnTo>
                    <a:pt x="54" y="35"/>
                  </a:lnTo>
                  <a:lnTo>
                    <a:pt x="54" y="29"/>
                  </a:lnTo>
                  <a:lnTo>
                    <a:pt x="51" y="21"/>
                  </a:lnTo>
                  <a:lnTo>
                    <a:pt x="48" y="17"/>
                  </a:lnTo>
                  <a:lnTo>
                    <a:pt x="47" y="12"/>
                  </a:lnTo>
                  <a:lnTo>
                    <a:pt x="42" y="9"/>
                  </a:lnTo>
                  <a:lnTo>
                    <a:pt x="37" y="4"/>
                  </a:lnTo>
                  <a:lnTo>
                    <a:pt x="33" y="3"/>
                  </a:lnTo>
                  <a:lnTo>
                    <a:pt x="28" y="1"/>
                  </a:lnTo>
                  <a:lnTo>
                    <a:pt x="25" y="1"/>
                  </a:lnTo>
                  <a:lnTo>
                    <a:pt x="17" y="0"/>
                  </a:lnTo>
                  <a:lnTo>
                    <a:pt x="11" y="1"/>
                  </a:lnTo>
                  <a:lnTo>
                    <a:pt x="6" y="3"/>
                  </a:lnTo>
                  <a:lnTo>
                    <a:pt x="3" y="6"/>
                  </a:lnTo>
                  <a:lnTo>
                    <a:pt x="0" y="7"/>
                  </a:lnTo>
                  <a:lnTo>
                    <a:pt x="0"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7214432" y="1977142"/>
              <a:ext cx="679539" cy="922232"/>
            </a:xfrm>
            <a:custGeom>
              <a:avLst/>
              <a:gdLst>
                <a:gd name="T0" fmla="*/ 466 w 490"/>
                <a:gd name="T1" fmla="*/ 28 h 665"/>
                <a:gd name="T2" fmla="*/ 448 w 490"/>
                <a:gd name="T3" fmla="*/ 53 h 665"/>
                <a:gd name="T4" fmla="*/ 425 w 490"/>
                <a:gd name="T5" fmla="*/ 81 h 665"/>
                <a:gd name="T6" fmla="*/ 401 w 490"/>
                <a:gd name="T7" fmla="*/ 115 h 665"/>
                <a:gd name="T8" fmla="*/ 373 w 490"/>
                <a:gd name="T9" fmla="*/ 149 h 665"/>
                <a:gd name="T10" fmla="*/ 346 w 490"/>
                <a:gd name="T11" fmla="*/ 187 h 665"/>
                <a:gd name="T12" fmla="*/ 316 w 490"/>
                <a:gd name="T13" fmla="*/ 228 h 665"/>
                <a:gd name="T14" fmla="*/ 287 w 490"/>
                <a:gd name="T15" fmla="*/ 270 h 665"/>
                <a:gd name="T16" fmla="*/ 256 w 490"/>
                <a:gd name="T17" fmla="*/ 310 h 665"/>
                <a:gd name="T18" fmla="*/ 225 w 490"/>
                <a:gd name="T19" fmla="*/ 353 h 665"/>
                <a:gd name="T20" fmla="*/ 194 w 490"/>
                <a:gd name="T21" fmla="*/ 395 h 665"/>
                <a:gd name="T22" fmla="*/ 164 w 490"/>
                <a:gd name="T23" fmla="*/ 435 h 665"/>
                <a:gd name="T24" fmla="*/ 135 w 490"/>
                <a:gd name="T25" fmla="*/ 474 h 665"/>
                <a:gd name="T26" fmla="*/ 107 w 490"/>
                <a:gd name="T27" fmla="*/ 511 h 665"/>
                <a:gd name="T28" fmla="*/ 82 w 490"/>
                <a:gd name="T29" fmla="*/ 546 h 665"/>
                <a:gd name="T30" fmla="*/ 60 w 490"/>
                <a:gd name="T31" fmla="*/ 578 h 665"/>
                <a:gd name="T32" fmla="*/ 40 w 490"/>
                <a:gd name="T33" fmla="*/ 604 h 665"/>
                <a:gd name="T34" fmla="*/ 25 w 490"/>
                <a:gd name="T35" fmla="*/ 626 h 665"/>
                <a:gd name="T36" fmla="*/ 12 w 490"/>
                <a:gd name="T37" fmla="*/ 643 h 665"/>
                <a:gd name="T38" fmla="*/ 3 w 490"/>
                <a:gd name="T39" fmla="*/ 656 h 665"/>
                <a:gd name="T40" fmla="*/ 2 w 490"/>
                <a:gd name="T41" fmla="*/ 663 h 665"/>
                <a:gd name="T42" fmla="*/ 15 w 490"/>
                <a:gd name="T43" fmla="*/ 665 h 665"/>
                <a:gd name="T44" fmla="*/ 34 w 490"/>
                <a:gd name="T45" fmla="*/ 663 h 665"/>
                <a:gd name="T46" fmla="*/ 43 w 490"/>
                <a:gd name="T47" fmla="*/ 656 h 665"/>
                <a:gd name="T48" fmla="*/ 54 w 490"/>
                <a:gd name="T49" fmla="*/ 640 h 665"/>
                <a:gd name="T50" fmla="*/ 65 w 490"/>
                <a:gd name="T51" fmla="*/ 626 h 665"/>
                <a:gd name="T52" fmla="*/ 77 w 490"/>
                <a:gd name="T53" fmla="*/ 611 h 665"/>
                <a:gd name="T54" fmla="*/ 90 w 490"/>
                <a:gd name="T55" fmla="*/ 592 h 665"/>
                <a:gd name="T56" fmla="*/ 105 w 490"/>
                <a:gd name="T57" fmla="*/ 570 h 665"/>
                <a:gd name="T58" fmla="*/ 121 w 490"/>
                <a:gd name="T59" fmla="*/ 549 h 665"/>
                <a:gd name="T60" fmla="*/ 138 w 490"/>
                <a:gd name="T61" fmla="*/ 525 h 665"/>
                <a:gd name="T62" fmla="*/ 155 w 490"/>
                <a:gd name="T63" fmla="*/ 502 h 665"/>
                <a:gd name="T64" fmla="*/ 174 w 490"/>
                <a:gd name="T65" fmla="*/ 476 h 665"/>
                <a:gd name="T66" fmla="*/ 191 w 490"/>
                <a:gd name="T67" fmla="*/ 451 h 665"/>
                <a:gd name="T68" fmla="*/ 209 w 490"/>
                <a:gd name="T69" fmla="*/ 426 h 665"/>
                <a:gd name="T70" fmla="*/ 226 w 490"/>
                <a:gd name="T71" fmla="*/ 400 h 665"/>
                <a:gd name="T72" fmla="*/ 242 w 490"/>
                <a:gd name="T73" fmla="*/ 377 h 665"/>
                <a:gd name="T74" fmla="*/ 259 w 490"/>
                <a:gd name="T75" fmla="*/ 355 h 665"/>
                <a:gd name="T76" fmla="*/ 273 w 490"/>
                <a:gd name="T77" fmla="*/ 333 h 665"/>
                <a:gd name="T78" fmla="*/ 285 w 490"/>
                <a:gd name="T79" fmla="*/ 315 h 665"/>
                <a:gd name="T80" fmla="*/ 297 w 490"/>
                <a:gd name="T81" fmla="*/ 298 h 665"/>
                <a:gd name="T82" fmla="*/ 307 w 490"/>
                <a:gd name="T83" fmla="*/ 284 h 665"/>
                <a:gd name="T84" fmla="*/ 319 w 490"/>
                <a:gd name="T85" fmla="*/ 263 h 665"/>
                <a:gd name="T86" fmla="*/ 330 w 490"/>
                <a:gd name="T87" fmla="*/ 248 h 665"/>
                <a:gd name="T88" fmla="*/ 338 w 490"/>
                <a:gd name="T89" fmla="*/ 234 h 665"/>
                <a:gd name="T90" fmla="*/ 349 w 490"/>
                <a:gd name="T91" fmla="*/ 218 h 665"/>
                <a:gd name="T92" fmla="*/ 359 w 490"/>
                <a:gd name="T93" fmla="*/ 200 h 665"/>
                <a:gd name="T94" fmla="*/ 372 w 490"/>
                <a:gd name="T95" fmla="*/ 183 h 665"/>
                <a:gd name="T96" fmla="*/ 384 w 490"/>
                <a:gd name="T97" fmla="*/ 163 h 665"/>
                <a:gd name="T98" fmla="*/ 397 w 490"/>
                <a:gd name="T99" fmla="*/ 144 h 665"/>
                <a:gd name="T100" fmla="*/ 409 w 490"/>
                <a:gd name="T101" fmla="*/ 125 h 665"/>
                <a:gd name="T102" fmla="*/ 421 w 490"/>
                <a:gd name="T103" fmla="*/ 107 h 665"/>
                <a:gd name="T104" fmla="*/ 432 w 490"/>
                <a:gd name="T105" fmla="*/ 88 h 665"/>
                <a:gd name="T106" fmla="*/ 445 w 490"/>
                <a:gd name="T107" fmla="*/ 71 h 665"/>
                <a:gd name="T108" fmla="*/ 454 w 490"/>
                <a:gd name="T109" fmla="*/ 54 h 665"/>
                <a:gd name="T110" fmla="*/ 463 w 490"/>
                <a:gd name="T111" fmla="*/ 39 h 665"/>
                <a:gd name="T112" fmla="*/ 476 w 490"/>
                <a:gd name="T113" fmla="*/ 22 h 665"/>
                <a:gd name="T114" fmla="*/ 487 w 490"/>
                <a:gd name="T115" fmla="*/ 5 h 665"/>
                <a:gd name="T116" fmla="*/ 477 w 490"/>
                <a:gd name="T117" fmla="*/ 1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665">
                  <a:moveTo>
                    <a:pt x="477" y="14"/>
                  </a:moveTo>
                  <a:lnTo>
                    <a:pt x="473" y="20"/>
                  </a:lnTo>
                  <a:lnTo>
                    <a:pt x="466" y="28"/>
                  </a:lnTo>
                  <a:lnTo>
                    <a:pt x="460" y="36"/>
                  </a:lnTo>
                  <a:lnTo>
                    <a:pt x="454" y="43"/>
                  </a:lnTo>
                  <a:lnTo>
                    <a:pt x="448" y="53"/>
                  </a:lnTo>
                  <a:lnTo>
                    <a:pt x="440" y="62"/>
                  </a:lnTo>
                  <a:lnTo>
                    <a:pt x="434" y="71"/>
                  </a:lnTo>
                  <a:lnTo>
                    <a:pt x="425" y="81"/>
                  </a:lnTo>
                  <a:lnTo>
                    <a:pt x="417" y="91"/>
                  </a:lnTo>
                  <a:lnTo>
                    <a:pt x="409" y="102"/>
                  </a:lnTo>
                  <a:lnTo>
                    <a:pt x="401" y="115"/>
                  </a:lnTo>
                  <a:lnTo>
                    <a:pt x="392" y="125"/>
                  </a:lnTo>
                  <a:lnTo>
                    <a:pt x="383" y="138"/>
                  </a:lnTo>
                  <a:lnTo>
                    <a:pt x="373" y="149"/>
                  </a:lnTo>
                  <a:lnTo>
                    <a:pt x="366" y="163"/>
                  </a:lnTo>
                  <a:lnTo>
                    <a:pt x="355" y="175"/>
                  </a:lnTo>
                  <a:lnTo>
                    <a:pt x="346" y="187"/>
                  </a:lnTo>
                  <a:lnTo>
                    <a:pt x="336" y="200"/>
                  </a:lnTo>
                  <a:lnTo>
                    <a:pt x="327" y="214"/>
                  </a:lnTo>
                  <a:lnTo>
                    <a:pt x="316" y="228"/>
                  </a:lnTo>
                  <a:lnTo>
                    <a:pt x="307" y="240"/>
                  </a:lnTo>
                  <a:lnTo>
                    <a:pt x="296" y="254"/>
                  </a:lnTo>
                  <a:lnTo>
                    <a:pt x="287" y="270"/>
                  </a:lnTo>
                  <a:lnTo>
                    <a:pt x="276" y="282"/>
                  </a:lnTo>
                  <a:lnTo>
                    <a:pt x="266" y="296"/>
                  </a:lnTo>
                  <a:lnTo>
                    <a:pt x="256" y="310"/>
                  </a:lnTo>
                  <a:lnTo>
                    <a:pt x="246" y="325"/>
                  </a:lnTo>
                  <a:lnTo>
                    <a:pt x="234" y="339"/>
                  </a:lnTo>
                  <a:lnTo>
                    <a:pt x="225" y="353"/>
                  </a:lnTo>
                  <a:lnTo>
                    <a:pt x="214" y="367"/>
                  </a:lnTo>
                  <a:lnTo>
                    <a:pt x="204" y="381"/>
                  </a:lnTo>
                  <a:lnTo>
                    <a:pt x="194" y="395"/>
                  </a:lnTo>
                  <a:lnTo>
                    <a:pt x="184" y="409"/>
                  </a:lnTo>
                  <a:lnTo>
                    <a:pt x="174" y="422"/>
                  </a:lnTo>
                  <a:lnTo>
                    <a:pt x="164" y="435"/>
                  </a:lnTo>
                  <a:lnTo>
                    <a:pt x="153" y="449"/>
                  </a:lnTo>
                  <a:lnTo>
                    <a:pt x="144" y="462"/>
                  </a:lnTo>
                  <a:lnTo>
                    <a:pt x="135" y="474"/>
                  </a:lnTo>
                  <a:lnTo>
                    <a:pt x="125" y="488"/>
                  </a:lnTo>
                  <a:lnTo>
                    <a:pt x="116" y="501"/>
                  </a:lnTo>
                  <a:lnTo>
                    <a:pt x="107" y="511"/>
                  </a:lnTo>
                  <a:lnTo>
                    <a:pt x="99" y="524"/>
                  </a:lnTo>
                  <a:lnTo>
                    <a:pt x="91" y="536"/>
                  </a:lnTo>
                  <a:lnTo>
                    <a:pt x="82" y="546"/>
                  </a:lnTo>
                  <a:lnTo>
                    <a:pt x="74" y="558"/>
                  </a:lnTo>
                  <a:lnTo>
                    <a:pt x="68" y="567"/>
                  </a:lnTo>
                  <a:lnTo>
                    <a:pt x="60" y="578"/>
                  </a:lnTo>
                  <a:lnTo>
                    <a:pt x="54" y="587"/>
                  </a:lnTo>
                  <a:lnTo>
                    <a:pt x="46" y="597"/>
                  </a:lnTo>
                  <a:lnTo>
                    <a:pt x="40" y="604"/>
                  </a:lnTo>
                  <a:lnTo>
                    <a:pt x="34" y="612"/>
                  </a:lnTo>
                  <a:lnTo>
                    <a:pt x="29" y="618"/>
                  </a:lnTo>
                  <a:lnTo>
                    <a:pt x="25" y="626"/>
                  </a:lnTo>
                  <a:lnTo>
                    <a:pt x="20" y="632"/>
                  </a:lnTo>
                  <a:lnTo>
                    <a:pt x="17" y="638"/>
                  </a:lnTo>
                  <a:lnTo>
                    <a:pt x="12" y="643"/>
                  </a:lnTo>
                  <a:lnTo>
                    <a:pt x="9" y="649"/>
                  </a:lnTo>
                  <a:lnTo>
                    <a:pt x="6" y="652"/>
                  </a:lnTo>
                  <a:lnTo>
                    <a:pt x="3" y="656"/>
                  </a:lnTo>
                  <a:lnTo>
                    <a:pt x="2" y="660"/>
                  </a:lnTo>
                  <a:lnTo>
                    <a:pt x="0" y="663"/>
                  </a:lnTo>
                  <a:lnTo>
                    <a:pt x="2" y="663"/>
                  </a:lnTo>
                  <a:lnTo>
                    <a:pt x="5" y="663"/>
                  </a:lnTo>
                  <a:lnTo>
                    <a:pt x="9" y="663"/>
                  </a:lnTo>
                  <a:lnTo>
                    <a:pt x="15" y="665"/>
                  </a:lnTo>
                  <a:lnTo>
                    <a:pt x="22" y="663"/>
                  </a:lnTo>
                  <a:lnTo>
                    <a:pt x="28" y="663"/>
                  </a:lnTo>
                  <a:lnTo>
                    <a:pt x="34" y="663"/>
                  </a:lnTo>
                  <a:lnTo>
                    <a:pt x="39" y="662"/>
                  </a:lnTo>
                  <a:lnTo>
                    <a:pt x="40" y="659"/>
                  </a:lnTo>
                  <a:lnTo>
                    <a:pt x="43" y="656"/>
                  </a:lnTo>
                  <a:lnTo>
                    <a:pt x="48" y="651"/>
                  </a:lnTo>
                  <a:lnTo>
                    <a:pt x="53" y="645"/>
                  </a:lnTo>
                  <a:lnTo>
                    <a:pt x="54" y="640"/>
                  </a:lnTo>
                  <a:lnTo>
                    <a:pt x="57" y="635"/>
                  </a:lnTo>
                  <a:lnTo>
                    <a:pt x="60" y="631"/>
                  </a:lnTo>
                  <a:lnTo>
                    <a:pt x="65" y="626"/>
                  </a:lnTo>
                  <a:lnTo>
                    <a:pt x="68" y="621"/>
                  </a:lnTo>
                  <a:lnTo>
                    <a:pt x="73" y="617"/>
                  </a:lnTo>
                  <a:lnTo>
                    <a:pt x="77" y="611"/>
                  </a:lnTo>
                  <a:lnTo>
                    <a:pt x="82" y="604"/>
                  </a:lnTo>
                  <a:lnTo>
                    <a:pt x="87" y="598"/>
                  </a:lnTo>
                  <a:lnTo>
                    <a:pt x="90" y="592"/>
                  </a:lnTo>
                  <a:lnTo>
                    <a:pt x="94" y="584"/>
                  </a:lnTo>
                  <a:lnTo>
                    <a:pt x="101" y="578"/>
                  </a:lnTo>
                  <a:lnTo>
                    <a:pt x="105" y="570"/>
                  </a:lnTo>
                  <a:lnTo>
                    <a:pt x="110" y="564"/>
                  </a:lnTo>
                  <a:lnTo>
                    <a:pt x="115" y="556"/>
                  </a:lnTo>
                  <a:lnTo>
                    <a:pt x="121" y="549"/>
                  </a:lnTo>
                  <a:lnTo>
                    <a:pt x="125" y="541"/>
                  </a:lnTo>
                  <a:lnTo>
                    <a:pt x="132" y="533"/>
                  </a:lnTo>
                  <a:lnTo>
                    <a:pt x="138" y="525"/>
                  </a:lnTo>
                  <a:lnTo>
                    <a:pt x="143" y="518"/>
                  </a:lnTo>
                  <a:lnTo>
                    <a:pt x="149" y="508"/>
                  </a:lnTo>
                  <a:lnTo>
                    <a:pt x="155" y="502"/>
                  </a:lnTo>
                  <a:lnTo>
                    <a:pt x="161" y="493"/>
                  </a:lnTo>
                  <a:lnTo>
                    <a:pt x="167" y="485"/>
                  </a:lnTo>
                  <a:lnTo>
                    <a:pt x="174" y="476"/>
                  </a:lnTo>
                  <a:lnTo>
                    <a:pt x="178" y="468"/>
                  </a:lnTo>
                  <a:lnTo>
                    <a:pt x="184" y="459"/>
                  </a:lnTo>
                  <a:lnTo>
                    <a:pt x="191" y="451"/>
                  </a:lnTo>
                  <a:lnTo>
                    <a:pt x="197" y="442"/>
                  </a:lnTo>
                  <a:lnTo>
                    <a:pt x="203" y="434"/>
                  </a:lnTo>
                  <a:lnTo>
                    <a:pt x="209" y="426"/>
                  </a:lnTo>
                  <a:lnTo>
                    <a:pt x="214" y="418"/>
                  </a:lnTo>
                  <a:lnTo>
                    <a:pt x="220" y="409"/>
                  </a:lnTo>
                  <a:lnTo>
                    <a:pt x="226" y="400"/>
                  </a:lnTo>
                  <a:lnTo>
                    <a:pt x="231" y="392"/>
                  </a:lnTo>
                  <a:lnTo>
                    <a:pt x="237" y="384"/>
                  </a:lnTo>
                  <a:lnTo>
                    <a:pt x="242" y="377"/>
                  </a:lnTo>
                  <a:lnTo>
                    <a:pt x="248" y="369"/>
                  </a:lnTo>
                  <a:lnTo>
                    <a:pt x="253" y="363"/>
                  </a:lnTo>
                  <a:lnTo>
                    <a:pt x="259" y="355"/>
                  </a:lnTo>
                  <a:lnTo>
                    <a:pt x="263" y="347"/>
                  </a:lnTo>
                  <a:lnTo>
                    <a:pt x="268" y="341"/>
                  </a:lnTo>
                  <a:lnTo>
                    <a:pt x="273" y="333"/>
                  </a:lnTo>
                  <a:lnTo>
                    <a:pt x="277" y="327"/>
                  </a:lnTo>
                  <a:lnTo>
                    <a:pt x="282" y="321"/>
                  </a:lnTo>
                  <a:lnTo>
                    <a:pt x="285" y="315"/>
                  </a:lnTo>
                  <a:lnTo>
                    <a:pt x="290" y="308"/>
                  </a:lnTo>
                  <a:lnTo>
                    <a:pt x="294" y="304"/>
                  </a:lnTo>
                  <a:lnTo>
                    <a:pt x="297" y="298"/>
                  </a:lnTo>
                  <a:lnTo>
                    <a:pt x="301" y="293"/>
                  </a:lnTo>
                  <a:lnTo>
                    <a:pt x="304" y="288"/>
                  </a:lnTo>
                  <a:lnTo>
                    <a:pt x="307" y="284"/>
                  </a:lnTo>
                  <a:lnTo>
                    <a:pt x="311" y="276"/>
                  </a:lnTo>
                  <a:lnTo>
                    <a:pt x="318" y="271"/>
                  </a:lnTo>
                  <a:lnTo>
                    <a:pt x="319" y="263"/>
                  </a:lnTo>
                  <a:lnTo>
                    <a:pt x="325" y="256"/>
                  </a:lnTo>
                  <a:lnTo>
                    <a:pt x="327" y="251"/>
                  </a:lnTo>
                  <a:lnTo>
                    <a:pt x="330" y="248"/>
                  </a:lnTo>
                  <a:lnTo>
                    <a:pt x="333" y="243"/>
                  </a:lnTo>
                  <a:lnTo>
                    <a:pt x="336" y="239"/>
                  </a:lnTo>
                  <a:lnTo>
                    <a:pt x="338" y="234"/>
                  </a:lnTo>
                  <a:lnTo>
                    <a:pt x="342" y="228"/>
                  </a:lnTo>
                  <a:lnTo>
                    <a:pt x="346" y="223"/>
                  </a:lnTo>
                  <a:lnTo>
                    <a:pt x="349" y="218"/>
                  </a:lnTo>
                  <a:lnTo>
                    <a:pt x="353" y="212"/>
                  </a:lnTo>
                  <a:lnTo>
                    <a:pt x="356" y="206"/>
                  </a:lnTo>
                  <a:lnTo>
                    <a:pt x="359" y="200"/>
                  </a:lnTo>
                  <a:lnTo>
                    <a:pt x="364" y="195"/>
                  </a:lnTo>
                  <a:lnTo>
                    <a:pt x="369" y="189"/>
                  </a:lnTo>
                  <a:lnTo>
                    <a:pt x="372" y="183"/>
                  </a:lnTo>
                  <a:lnTo>
                    <a:pt x="375" y="177"/>
                  </a:lnTo>
                  <a:lnTo>
                    <a:pt x="380" y="170"/>
                  </a:lnTo>
                  <a:lnTo>
                    <a:pt x="384" y="163"/>
                  </a:lnTo>
                  <a:lnTo>
                    <a:pt x="389" y="158"/>
                  </a:lnTo>
                  <a:lnTo>
                    <a:pt x="392" y="150"/>
                  </a:lnTo>
                  <a:lnTo>
                    <a:pt x="397" y="144"/>
                  </a:lnTo>
                  <a:lnTo>
                    <a:pt x="401" y="138"/>
                  </a:lnTo>
                  <a:lnTo>
                    <a:pt x="406" y="132"/>
                  </a:lnTo>
                  <a:lnTo>
                    <a:pt x="409" y="125"/>
                  </a:lnTo>
                  <a:lnTo>
                    <a:pt x="414" y="119"/>
                  </a:lnTo>
                  <a:lnTo>
                    <a:pt x="417" y="113"/>
                  </a:lnTo>
                  <a:lnTo>
                    <a:pt x="421" y="107"/>
                  </a:lnTo>
                  <a:lnTo>
                    <a:pt x="425" y="101"/>
                  </a:lnTo>
                  <a:lnTo>
                    <a:pt x="429" y="94"/>
                  </a:lnTo>
                  <a:lnTo>
                    <a:pt x="432" y="88"/>
                  </a:lnTo>
                  <a:lnTo>
                    <a:pt x="437" y="82"/>
                  </a:lnTo>
                  <a:lnTo>
                    <a:pt x="440" y="76"/>
                  </a:lnTo>
                  <a:lnTo>
                    <a:pt x="445" y="71"/>
                  </a:lnTo>
                  <a:lnTo>
                    <a:pt x="448" y="65"/>
                  </a:lnTo>
                  <a:lnTo>
                    <a:pt x="451" y="59"/>
                  </a:lnTo>
                  <a:lnTo>
                    <a:pt x="454" y="54"/>
                  </a:lnTo>
                  <a:lnTo>
                    <a:pt x="459" y="50"/>
                  </a:lnTo>
                  <a:lnTo>
                    <a:pt x="460" y="45"/>
                  </a:lnTo>
                  <a:lnTo>
                    <a:pt x="463" y="39"/>
                  </a:lnTo>
                  <a:lnTo>
                    <a:pt x="466" y="34"/>
                  </a:lnTo>
                  <a:lnTo>
                    <a:pt x="469" y="31"/>
                  </a:lnTo>
                  <a:lnTo>
                    <a:pt x="476" y="22"/>
                  </a:lnTo>
                  <a:lnTo>
                    <a:pt x="480" y="15"/>
                  </a:lnTo>
                  <a:lnTo>
                    <a:pt x="483" y="9"/>
                  </a:lnTo>
                  <a:lnTo>
                    <a:pt x="487" y="5"/>
                  </a:lnTo>
                  <a:lnTo>
                    <a:pt x="490" y="0"/>
                  </a:lnTo>
                  <a:lnTo>
                    <a:pt x="485" y="3"/>
                  </a:lnTo>
                  <a:lnTo>
                    <a:pt x="477" y="14"/>
                  </a:lnTo>
                  <a:lnTo>
                    <a:pt x="47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7340633" y="2232316"/>
              <a:ext cx="592170" cy="667058"/>
            </a:xfrm>
            <a:custGeom>
              <a:avLst/>
              <a:gdLst>
                <a:gd name="T0" fmla="*/ 386 w 427"/>
                <a:gd name="T1" fmla="*/ 17 h 481"/>
                <a:gd name="T2" fmla="*/ 363 w 427"/>
                <a:gd name="T3" fmla="*/ 45 h 481"/>
                <a:gd name="T4" fmla="*/ 338 w 427"/>
                <a:gd name="T5" fmla="*/ 75 h 481"/>
                <a:gd name="T6" fmla="*/ 312 w 427"/>
                <a:gd name="T7" fmla="*/ 106 h 481"/>
                <a:gd name="T8" fmla="*/ 286 w 427"/>
                <a:gd name="T9" fmla="*/ 137 h 481"/>
                <a:gd name="T10" fmla="*/ 259 w 427"/>
                <a:gd name="T11" fmla="*/ 169 h 481"/>
                <a:gd name="T12" fmla="*/ 233 w 427"/>
                <a:gd name="T13" fmla="*/ 200 h 481"/>
                <a:gd name="T14" fmla="*/ 206 w 427"/>
                <a:gd name="T15" fmla="*/ 231 h 481"/>
                <a:gd name="T16" fmla="*/ 179 w 427"/>
                <a:gd name="T17" fmla="*/ 264 h 481"/>
                <a:gd name="T18" fmla="*/ 154 w 427"/>
                <a:gd name="T19" fmla="*/ 293 h 481"/>
                <a:gd name="T20" fmla="*/ 129 w 427"/>
                <a:gd name="T21" fmla="*/ 324 h 481"/>
                <a:gd name="T22" fmla="*/ 104 w 427"/>
                <a:gd name="T23" fmla="*/ 351 h 481"/>
                <a:gd name="T24" fmla="*/ 84 w 427"/>
                <a:gd name="T25" fmla="*/ 377 h 481"/>
                <a:gd name="T26" fmla="*/ 64 w 427"/>
                <a:gd name="T27" fmla="*/ 400 h 481"/>
                <a:gd name="T28" fmla="*/ 45 w 427"/>
                <a:gd name="T29" fmla="*/ 422 h 481"/>
                <a:gd name="T30" fmla="*/ 31 w 427"/>
                <a:gd name="T31" fmla="*/ 441 h 481"/>
                <a:gd name="T32" fmla="*/ 17 w 427"/>
                <a:gd name="T33" fmla="*/ 454 h 481"/>
                <a:gd name="T34" fmla="*/ 5 w 427"/>
                <a:gd name="T35" fmla="*/ 472 h 481"/>
                <a:gd name="T36" fmla="*/ 0 w 427"/>
                <a:gd name="T37" fmla="*/ 481 h 481"/>
                <a:gd name="T38" fmla="*/ 10 w 427"/>
                <a:gd name="T39" fmla="*/ 472 h 481"/>
                <a:gd name="T40" fmla="*/ 25 w 427"/>
                <a:gd name="T41" fmla="*/ 456 h 481"/>
                <a:gd name="T42" fmla="*/ 39 w 427"/>
                <a:gd name="T43" fmla="*/ 441 h 481"/>
                <a:gd name="T44" fmla="*/ 58 w 427"/>
                <a:gd name="T45" fmla="*/ 422 h 481"/>
                <a:gd name="T46" fmla="*/ 78 w 427"/>
                <a:gd name="T47" fmla="*/ 400 h 481"/>
                <a:gd name="T48" fmla="*/ 101 w 427"/>
                <a:gd name="T49" fmla="*/ 377 h 481"/>
                <a:gd name="T50" fmla="*/ 126 w 427"/>
                <a:gd name="T51" fmla="*/ 351 h 481"/>
                <a:gd name="T52" fmla="*/ 152 w 427"/>
                <a:gd name="T53" fmla="*/ 324 h 481"/>
                <a:gd name="T54" fmla="*/ 177 w 427"/>
                <a:gd name="T55" fmla="*/ 296 h 481"/>
                <a:gd name="T56" fmla="*/ 205 w 427"/>
                <a:gd name="T57" fmla="*/ 269 h 481"/>
                <a:gd name="T58" fmla="*/ 231 w 427"/>
                <a:gd name="T59" fmla="*/ 239 h 481"/>
                <a:gd name="T60" fmla="*/ 259 w 427"/>
                <a:gd name="T61" fmla="*/ 211 h 481"/>
                <a:gd name="T62" fmla="*/ 284 w 427"/>
                <a:gd name="T63" fmla="*/ 183 h 481"/>
                <a:gd name="T64" fmla="*/ 309 w 427"/>
                <a:gd name="T65" fmla="*/ 157 h 481"/>
                <a:gd name="T66" fmla="*/ 334 w 427"/>
                <a:gd name="T67" fmla="*/ 131 h 481"/>
                <a:gd name="T68" fmla="*/ 355 w 427"/>
                <a:gd name="T69" fmla="*/ 109 h 481"/>
                <a:gd name="T70" fmla="*/ 374 w 427"/>
                <a:gd name="T71" fmla="*/ 87 h 481"/>
                <a:gd name="T72" fmla="*/ 391 w 427"/>
                <a:gd name="T73" fmla="*/ 69 h 481"/>
                <a:gd name="T74" fmla="*/ 405 w 427"/>
                <a:gd name="T75" fmla="*/ 53 h 481"/>
                <a:gd name="T76" fmla="*/ 414 w 427"/>
                <a:gd name="T77" fmla="*/ 44 h 481"/>
                <a:gd name="T78" fmla="*/ 425 w 427"/>
                <a:gd name="T79" fmla="*/ 30 h 481"/>
                <a:gd name="T80" fmla="*/ 427 w 427"/>
                <a:gd name="T81" fmla="*/ 19 h 481"/>
                <a:gd name="T82" fmla="*/ 413 w 427"/>
                <a:gd name="T83" fmla="*/ 5 h 481"/>
                <a:gd name="T84" fmla="*/ 403 w 427"/>
                <a:gd name="T8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7" h="481">
                  <a:moveTo>
                    <a:pt x="403" y="0"/>
                  </a:moveTo>
                  <a:lnTo>
                    <a:pt x="394" y="10"/>
                  </a:lnTo>
                  <a:lnTo>
                    <a:pt x="386" y="17"/>
                  </a:lnTo>
                  <a:lnTo>
                    <a:pt x="378" y="27"/>
                  </a:lnTo>
                  <a:lnTo>
                    <a:pt x="371" y="36"/>
                  </a:lnTo>
                  <a:lnTo>
                    <a:pt x="363" y="45"/>
                  </a:lnTo>
                  <a:lnTo>
                    <a:pt x="355" y="55"/>
                  </a:lnTo>
                  <a:lnTo>
                    <a:pt x="347" y="65"/>
                  </a:lnTo>
                  <a:lnTo>
                    <a:pt x="338" y="75"/>
                  </a:lnTo>
                  <a:lnTo>
                    <a:pt x="330" y="86"/>
                  </a:lnTo>
                  <a:lnTo>
                    <a:pt x="321" y="95"/>
                  </a:lnTo>
                  <a:lnTo>
                    <a:pt x="312" y="106"/>
                  </a:lnTo>
                  <a:lnTo>
                    <a:pt x="304" y="117"/>
                  </a:lnTo>
                  <a:lnTo>
                    <a:pt x="295" y="126"/>
                  </a:lnTo>
                  <a:lnTo>
                    <a:pt x="286" y="137"/>
                  </a:lnTo>
                  <a:lnTo>
                    <a:pt x="278" y="148"/>
                  </a:lnTo>
                  <a:lnTo>
                    <a:pt x="268" y="158"/>
                  </a:lnTo>
                  <a:lnTo>
                    <a:pt x="259" y="169"/>
                  </a:lnTo>
                  <a:lnTo>
                    <a:pt x="250" y="179"/>
                  </a:lnTo>
                  <a:lnTo>
                    <a:pt x="242" y="189"/>
                  </a:lnTo>
                  <a:lnTo>
                    <a:pt x="233" y="200"/>
                  </a:lnTo>
                  <a:lnTo>
                    <a:pt x="224" y="211"/>
                  </a:lnTo>
                  <a:lnTo>
                    <a:pt x="214" y="222"/>
                  </a:lnTo>
                  <a:lnTo>
                    <a:pt x="206" y="231"/>
                  </a:lnTo>
                  <a:lnTo>
                    <a:pt x="197" y="244"/>
                  </a:lnTo>
                  <a:lnTo>
                    <a:pt x="188" y="253"/>
                  </a:lnTo>
                  <a:lnTo>
                    <a:pt x="179" y="264"/>
                  </a:lnTo>
                  <a:lnTo>
                    <a:pt x="171" y="273"/>
                  </a:lnTo>
                  <a:lnTo>
                    <a:pt x="162" y="284"/>
                  </a:lnTo>
                  <a:lnTo>
                    <a:pt x="154" y="293"/>
                  </a:lnTo>
                  <a:lnTo>
                    <a:pt x="144" y="304"/>
                  </a:lnTo>
                  <a:lnTo>
                    <a:pt x="137" y="313"/>
                  </a:lnTo>
                  <a:lnTo>
                    <a:pt x="129" y="324"/>
                  </a:lnTo>
                  <a:lnTo>
                    <a:pt x="120" y="332"/>
                  </a:lnTo>
                  <a:lnTo>
                    <a:pt x="113" y="341"/>
                  </a:lnTo>
                  <a:lnTo>
                    <a:pt x="104" y="351"/>
                  </a:lnTo>
                  <a:lnTo>
                    <a:pt x="98" y="360"/>
                  </a:lnTo>
                  <a:lnTo>
                    <a:pt x="90" y="368"/>
                  </a:lnTo>
                  <a:lnTo>
                    <a:pt x="84" y="377"/>
                  </a:lnTo>
                  <a:lnTo>
                    <a:pt x="76" y="385"/>
                  </a:lnTo>
                  <a:lnTo>
                    <a:pt x="70" y="393"/>
                  </a:lnTo>
                  <a:lnTo>
                    <a:pt x="64" y="400"/>
                  </a:lnTo>
                  <a:lnTo>
                    <a:pt x="56" y="408"/>
                  </a:lnTo>
                  <a:lnTo>
                    <a:pt x="50" y="414"/>
                  </a:lnTo>
                  <a:lnTo>
                    <a:pt x="45" y="422"/>
                  </a:lnTo>
                  <a:lnTo>
                    <a:pt x="41" y="428"/>
                  </a:lnTo>
                  <a:lnTo>
                    <a:pt x="34" y="434"/>
                  </a:lnTo>
                  <a:lnTo>
                    <a:pt x="31" y="441"/>
                  </a:lnTo>
                  <a:lnTo>
                    <a:pt x="27" y="447"/>
                  </a:lnTo>
                  <a:lnTo>
                    <a:pt x="22" y="451"/>
                  </a:lnTo>
                  <a:lnTo>
                    <a:pt x="17" y="454"/>
                  </a:lnTo>
                  <a:lnTo>
                    <a:pt x="14" y="459"/>
                  </a:lnTo>
                  <a:lnTo>
                    <a:pt x="11" y="464"/>
                  </a:lnTo>
                  <a:lnTo>
                    <a:pt x="5" y="472"/>
                  </a:lnTo>
                  <a:lnTo>
                    <a:pt x="2" y="476"/>
                  </a:lnTo>
                  <a:lnTo>
                    <a:pt x="0" y="479"/>
                  </a:lnTo>
                  <a:lnTo>
                    <a:pt x="0" y="481"/>
                  </a:lnTo>
                  <a:lnTo>
                    <a:pt x="2" y="479"/>
                  </a:lnTo>
                  <a:lnTo>
                    <a:pt x="5" y="478"/>
                  </a:lnTo>
                  <a:lnTo>
                    <a:pt x="10" y="472"/>
                  </a:lnTo>
                  <a:lnTo>
                    <a:pt x="16" y="465"/>
                  </a:lnTo>
                  <a:lnTo>
                    <a:pt x="21" y="461"/>
                  </a:lnTo>
                  <a:lnTo>
                    <a:pt x="25" y="456"/>
                  </a:lnTo>
                  <a:lnTo>
                    <a:pt x="30" y="451"/>
                  </a:lnTo>
                  <a:lnTo>
                    <a:pt x="34" y="447"/>
                  </a:lnTo>
                  <a:lnTo>
                    <a:pt x="39" y="441"/>
                  </a:lnTo>
                  <a:lnTo>
                    <a:pt x="45" y="434"/>
                  </a:lnTo>
                  <a:lnTo>
                    <a:pt x="52" y="428"/>
                  </a:lnTo>
                  <a:lnTo>
                    <a:pt x="58" y="422"/>
                  </a:lnTo>
                  <a:lnTo>
                    <a:pt x="65" y="416"/>
                  </a:lnTo>
                  <a:lnTo>
                    <a:pt x="72" y="408"/>
                  </a:lnTo>
                  <a:lnTo>
                    <a:pt x="78" y="400"/>
                  </a:lnTo>
                  <a:lnTo>
                    <a:pt x="86" y="394"/>
                  </a:lnTo>
                  <a:lnTo>
                    <a:pt x="93" y="385"/>
                  </a:lnTo>
                  <a:lnTo>
                    <a:pt x="101" y="377"/>
                  </a:lnTo>
                  <a:lnTo>
                    <a:pt x="109" y="368"/>
                  </a:lnTo>
                  <a:lnTo>
                    <a:pt x="118" y="360"/>
                  </a:lnTo>
                  <a:lnTo>
                    <a:pt x="126" y="351"/>
                  </a:lnTo>
                  <a:lnTo>
                    <a:pt x="134" y="343"/>
                  </a:lnTo>
                  <a:lnTo>
                    <a:pt x="143" y="334"/>
                  </a:lnTo>
                  <a:lnTo>
                    <a:pt x="152" y="324"/>
                  </a:lnTo>
                  <a:lnTo>
                    <a:pt x="160" y="315"/>
                  </a:lnTo>
                  <a:lnTo>
                    <a:pt x="169" y="306"/>
                  </a:lnTo>
                  <a:lnTo>
                    <a:pt x="177" y="296"/>
                  </a:lnTo>
                  <a:lnTo>
                    <a:pt x="186" y="287"/>
                  </a:lnTo>
                  <a:lnTo>
                    <a:pt x="196" y="278"/>
                  </a:lnTo>
                  <a:lnTo>
                    <a:pt x="205" y="269"/>
                  </a:lnTo>
                  <a:lnTo>
                    <a:pt x="214" y="258"/>
                  </a:lnTo>
                  <a:lnTo>
                    <a:pt x="224" y="250"/>
                  </a:lnTo>
                  <a:lnTo>
                    <a:pt x="231" y="239"/>
                  </a:lnTo>
                  <a:lnTo>
                    <a:pt x="241" y="230"/>
                  </a:lnTo>
                  <a:lnTo>
                    <a:pt x="250" y="219"/>
                  </a:lnTo>
                  <a:lnTo>
                    <a:pt x="259" y="211"/>
                  </a:lnTo>
                  <a:lnTo>
                    <a:pt x="267" y="200"/>
                  </a:lnTo>
                  <a:lnTo>
                    <a:pt x="276" y="193"/>
                  </a:lnTo>
                  <a:lnTo>
                    <a:pt x="284" y="183"/>
                  </a:lnTo>
                  <a:lnTo>
                    <a:pt x="293" y="174"/>
                  </a:lnTo>
                  <a:lnTo>
                    <a:pt x="301" y="165"/>
                  </a:lnTo>
                  <a:lnTo>
                    <a:pt x="309" y="157"/>
                  </a:lnTo>
                  <a:lnTo>
                    <a:pt x="316" y="148"/>
                  </a:lnTo>
                  <a:lnTo>
                    <a:pt x="326" y="140"/>
                  </a:lnTo>
                  <a:lnTo>
                    <a:pt x="334" y="131"/>
                  </a:lnTo>
                  <a:lnTo>
                    <a:pt x="340" y="123"/>
                  </a:lnTo>
                  <a:lnTo>
                    <a:pt x="347" y="115"/>
                  </a:lnTo>
                  <a:lnTo>
                    <a:pt x="355" y="109"/>
                  </a:lnTo>
                  <a:lnTo>
                    <a:pt x="361" y="101"/>
                  </a:lnTo>
                  <a:lnTo>
                    <a:pt x="368" y="93"/>
                  </a:lnTo>
                  <a:lnTo>
                    <a:pt x="374" y="87"/>
                  </a:lnTo>
                  <a:lnTo>
                    <a:pt x="380" y="81"/>
                  </a:lnTo>
                  <a:lnTo>
                    <a:pt x="386" y="73"/>
                  </a:lnTo>
                  <a:lnTo>
                    <a:pt x="391" y="69"/>
                  </a:lnTo>
                  <a:lnTo>
                    <a:pt x="396" y="64"/>
                  </a:lnTo>
                  <a:lnTo>
                    <a:pt x="400" y="59"/>
                  </a:lnTo>
                  <a:lnTo>
                    <a:pt x="405" y="53"/>
                  </a:lnTo>
                  <a:lnTo>
                    <a:pt x="408" y="50"/>
                  </a:lnTo>
                  <a:lnTo>
                    <a:pt x="411" y="45"/>
                  </a:lnTo>
                  <a:lnTo>
                    <a:pt x="414" y="44"/>
                  </a:lnTo>
                  <a:lnTo>
                    <a:pt x="419" y="38"/>
                  </a:lnTo>
                  <a:lnTo>
                    <a:pt x="422" y="34"/>
                  </a:lnTo>
                  <a:lnTo>
                    <a:pt x="425" y="30"/>
                  </a:lnTo>
                  <a:lnTo>
                    <a:pt x="427" y="25"/>
                  </a:lnTo>
                  <a:lnTo>
                    <a:pt x="427" y="22"/>
                  </a:lnTo>
                  <a:lnTo>
                    <a:pt x="427" y="19"/>
                  </a:lnTo>
                  <a:lnTo>
                    <a:pt x="423" y="13"/>
                  </a:lnTo>
                  <a:lnTo>
                    <a:pt x="419" y="8"/>
                  </a:lnTo>
                  <a:lnTo>
                    <a:pt x="413" y="5"/>
                  </a:lnTo>
                  <a:lnTo>
                    <a:pt x="408" y="2"/>
                  </a:lnTo>
                  <a:lnTo>
                    <a:pt x="405" y="0"/>
                  </a:lnTo>
                  <a:lnTo>
                    <a:pt x="403" y="0"/>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7429389" y="2379318"/>
              <a:ext cx="540858" cy="588009"/>
            </a:xfrm>
            <a:custGeom>
              <a:avLst/>
              <a:gdLst>
                <a:gd name="T0" fmla="*/ 363 w 390"/>
                <a:gd name="T1" fmla="*/ 23 h 424"/>
                <a:gd name="T2" fmla="*/ 341 w 390"/>
                <a:gd name="T3" fmla="*/ 42 h 424"/>
                <a:gd name="T4" fmla="*/ 319 w 390"/>
                <a:gd name="T5" fmla="*/ 63 h 424"/>
                <a:gd name="T6" fmla="*/ 294 w 390"/>
                <a:gd name="T7" fmla="*/ 83 h 424"/>
                <a:gd name="T8" fmla="*/ 271 w 390"/>
                <a:gd name="T9" fmla="*/ 104 h 424"/>
                <a:gd name="T10" fmla="*/ 248 w 390"/>
                <a:gd name="T11" fmla="*/ 125 h 424"/>
                <a:gd name="T12" fmla="*/ 223 w 390"/>
                <a:gd name="T13" fmla="*/ 147 h 424"/>
                <a:gd name="T14" fmla="*/ 200 w 390"/>
                <a:gd name="T15" fmla="*/ 169 h 424"/>
                <a:gd name="T16" fmla="*/ 177 w 390"/>
                <a:gd name="T17" fmla="*/ 190 h 424"/>
                <a:gd name="T18" fmla="*/ 153 w 390"/>
                <a:gd name="T19" fmla="*/ 212 h 424"/>
                <a:gd name="T20" fmla="*/ 133 w 390"/>
                <a:gd name="T21" fmla="*/ 234 h 424"/>
                <a:gd name="T22" fmla="*/ 111 w 390"/>
                <a:gd name="T23" fmla="*/ 252 h 424"/>
                <a:gd name="T24" fmla="*/ 91 w 390"/>
                <a:gd name="T25" fmla="*/ 271 h 424"/>
                <a:gd name="T26" fmla="*/ 73 w 390"/>
                <a:gd name="T27" fmla="*/ 290 h 424"/>
                <a:gd name="T28" fmla="*/ 57 w 390"/>
                <a:gd name="T29" fmla="*/ 307 h 424"/>
                <a:gd name="T30" fmla="*/ 42 w 390"/>
                <a:gd name="T31" fmla="*/ 321 h 424"/>
                <a:gd name="T32" fmla="*/ 29 w 390"/>
                <a:gd name="T33" fmla="*/ 335 h 424"/>
                <a:gd name="T34" fmla="*/ 15 w 390"/>
                <a:gd name="T35" fmla="*/ 348 h 424"/>
                <a:gd name="T36" fmla="*/ 3 w 390"/>
                <a:gd name="T37" fmla="*/ 366 h 424"/>
                <a:gd name="T38" fmla="*/ 1 w 390"/>
                <a:gd name="T39" fmla="*/ 376 h 424"/>
                <a:gd name="T40" fmla="*/ 1 w 390"/>
                <a:gd name="T41" fmla="*/ 390 h 424"/>
                <a:gd name="T42" fmla="*/ 3 w 390"/>
                <a:gd name="T43" fmla="*/ 406 h 424"/>
                <a:gd name="T44" fmla="*/ 6 w 390"/>
                <a:gd name="T45" fmla="*/ 420 h 424"/>
                <a:gd name="T46" fmla="*/ 11 w 390"/>
                <a:gd name="T47" fmla="*/ 424 h 424"/>
                <a:gd name="T48" fmla="*/ 23 w 390"/>
                <a:gd name="T49" fmla="*/ 418 h 424"/>
                <a:gd name="T50" fmla="*/ 34 w 390"/>
                <a:gd name="T51" fmla="*/ 403 h 424"/>
                <a:gd name="T52" fmla="*/ 49 w 390"/>
                <a:gd name="T53" fmla="*/ 387 h 424"/>
                <a:gd name="T54" fmla="*/ 65 w 390"/>
                <a:gd name="T55" fmla="*/ 369 h 424"/>
                <a:gd name="T56" fmla="*/ 87 w 390"/>
                <a:gd name="T57" fmla="*/ 345 h 424"/>
                <a:gd name="T58" fmla="*/ 110 w 390"/>
                <a:gd name="T59" fmla="*/ 321 h 424"/>
                <a:gd name="T60" fmla="*/ 135 w 390"/>
                <a:gd name="T61" fmla="*/ 293 h 424"/>
                <a:gd name="T62" fmla="*/ 163 w 390"/>
                <a:gd name="T63" fmla="*/ 262 h 424"/>
                <a:gd name="T64" fmla="*/ 189 w 390"/>
                <a:gd name="T65" fmla="*/ 232 h 424"/>
                <a:gd name="T66" fmla="*/ 218 w 390"/>
                <a:gd name="T67" fmla="*/ 201 h 424"/>
                <a:gd name="T68" fmla="*/ 246 w 390"/>
                <a:gd name="T69" fmla="*/ 170 h 424"/>
                <a:gd name="T70" fmla="*/ 273 w 390"/>
                <a:gd name="T71" fmla="*/ 139 h 424"/>
                <a:gd name="T72" fmla="*/ 297 w 390"/>
                <a:gd name="T73" fmla="*/ 111 h 424"/>
                <a:gd name="T74" fmla="*/ 322 w 390"/>
                <a:gd name="T75" fmla="*/ 85 h 424"/>
                <a:gd name="T76" fmla="*/ 342 w 390"/>
                <a:gd name="T77" fmla="*/ 60 h 424"/>
                <a:gd name="T78" fmla="*/ 359 w 390"/>
                <a:gd name="T79" fmla="*/ 39 h 424"/>
                <a:gd name="T80" fmla="*/ 375 w 390"/>
                <a:gd name="T81" fmla="*/ 21 h 424"/>
                <a:gd name="T82" fmla="*/ 387 w 390"/>
                <a:gd name="T83" fmla="*/ 6 h 424"/>
                <a:gd name="T84" fmla="*/ 389 w 390"/>
                <a:gd name="T85" fmla="*/ 0 h 424"/>
                <a:gd name="T86" fmla="*/ 381 w 390"/>
                <a:gd name="T87" fmla="*/ 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0" h="424">
                  <a:moveTo>
                    <a:pt x="378" y="12"/>
                  </a:moveTo>
                  <a:lnTo>
                    <a:pt x="370" y="17"/>
                  </a:lnTo>
                  <a:lnTo>
                    <a:pt x="363" y="23"/>
                  </a:lnTo>
                  <a:lnTo>
                    <a:pt x="355" y="29"/>
                  </a:lnTo>
                  <a:lnTo>
                    <a:pt x="349" y="37"/>
                  </a:lnTo>
                  <a:lnTo>
                    <a:pt x="341" y="42"/>
                  </a:lnTo>
                  <a:lnTo>
                    <a:pt x="333" y="49"/>
                  </a:lnTo>
                  <a:lnTo>
                    <a:pt x="325" y="56"/>
                  </a:lnTo>
                  <a:lnTo>
                    <a:pt x="319" y="63"/>
                  </a:lnTo>
                  <a:lnTo>
                    <a:pt x="310" y="70"/>
                  </a:lnTo>
                  <a:lnTo>
                    <a:pt x="304" y="76"/>
                  </a:lnTo>
                  <a:lnTo>
                    <a:pt x="294" y="83"/>
                  </a:lnTo>
                  <a:lnTo>
                    <a:pt x="288" y="90"/>
                  </a:lnTo>
                  <a:lnTo>
                    <a:pt x="279" y="96"/>
                  </a:lnTo>
                  <a:lnTo>
                    <a:pt x="271" y="104"/>
                  </a:lnTo>
                  <a:lnTo>
                    <a:pt x="263" y="111"/>
                  </a:lnTo>
                  <a:lnTo>
                    <a:pt x="256" y="119"/>
                  </a:lnTo>
                  <a:lnTo>
                    <a:pt x="248" y="125"/>
                  </a:lnTo>
                  <a:lnTo>
                    <a:pt x="240" y="133"/>
                  </a:lnTo>
                  <a:lnTo>
                    <a:pt x="231" y="141"/>
                  </a:lnTo>
                  <a:lnTo>
                    <a:pt x="223" y="147"/>
                  </a:lnTo>
                  <a:lnTo>
                    <a:pt x="215" y="155"/>
                  </a:lnTo>
                  <a:lnTo>
                    <a:pt x="208" y="163"/>
                  </a:lnTo>
                  <a:lnTo>
                    <a:pt x="200" y="169"/>
                  </a:lnTo>
                  <a:lnTo>
                    <a:pt x="192" y="176"/>
                  </a:lnTo>
                  <a:lnTo>
                    <a:pt x="184" y="183"/>
                  </a:lnTo>
                  <a:lnTo>
                    <a:pt x="177" y="190"/>
                  </a:lnTo>
                  <a:lnTo>
                    <a:pt x="169" y="198"/>
                  </a:lnTo>
                  <a:lnTo>
                    <a:pt x="161" y="204"/>
                  </a:lnTo>
                  <a:lnTo>
                    <a:pt x="153" y="212"/>
                  </a:lnTo>
                  <a:lnTo>
                    <a:pt x="146" y="218"/>
                  </a:lnTo>
                  <a:lnTo>
                    <a:pt x="139" y="226"/>
                  </a:lnTo>
                  <a:lnTo>
                    <a:pt x="133" y="234"/>
                  </a:lnTo>
                  <a:lnTo>
                    <a:pt x="125" y="238"/>
                  </a:lnTo>
                  <a:lnTo>
                    <a:pt x="118" y="246"/>
                  </a:lnTo>
                  <a:lnTo>
                    <a:pt x="111" y="252"/>
                  </a:lnTo>
                  <a:lnTo>
                    <a:pt x="105" y="259"/>
                  </a:lnTo>
                  <a:lnTo>
                    <a:pt x="98" y="265"/>
                  </a:lnTo>
                  <a:lnTo>
                    <a:pt x="91" y="271"/>
                  </a:lnTo>
                  <a:lnTo>
                    <a:pt x="85" y="277"/>
                  </a:lnTo>
                  <a:lnTo>
                    <a:pt x="79" y="283"/>
                  </a:lnTo>
                  <a:lnTo>
                    <a:pt x="73" y="290"/>
                  </a:lnTo>
                  <a:lnTo>
                    <a:pt x="68" y="294"/>
                  </a:lnTo>
                  <a:lnTo>
                    <a:pt x="62" y="300"/>
                  </a:lnTo>
                  <a:lnTo>
                    <a:pt x="57" y="307"/>
                  </a:lnTo>
                  <a:lnTo>
                    <a:pt x="51" y="310"/>
                  </a:lnTo>
                  <a:lnTo>
                    <a:pt x="46" y="316"/>
                  </a:lnTo>
                  <a:lnTo>
                    <a:pt x="42" y="321"/>
                  </a:lnTo>
                  <a:lnTo>
                    <a:pt x="39" y="327"/>
                  </a:lnTo>
                  <a:lnTo>
                    <a:pt x="34" y="330"/>
                  </a:lnTo>
                  <a:lnTo>
                    <a:pt x="29" y="335"/>
                  </a:lnTo>
                  <a:lnTo>
                    <a:pt x="25" y="338"/>
                  </a:lnTo>
                  <a:lnTo>
                    <a:pt x="22" y="342"/>
                  </a:lnTo>
                  <a:lnTo>
                    <a:pt x="15" y="348"/>
                  </a:lnTo>
                  <a:lnTo>
                    <a:pt x="9" y="356"/>
                  </a:lnTo>
                  <a:lnTo>
                    <a:pt x="6" y="362"/>
                  </a:lnTo>
                  <a:lnTo>
                    <a:pt x="3" y="366"/>
                  </a:lnTo>
                  <a:lnTo>
                    <a:pt x="0" y="370"/>
                  </a:lnTo>
                  <a:lnTo>
                    <a:pt x="1" y="373"/>
                  </a:lnTo>
                  <a:lnTo>
                    <a:pt x="1" y="376"/>
                  </a:lnTo>
                  <a:lnTo>
                    <a:pt x="1" y="381"/>
                  </a:lnTo>
                  <a:lnTo>
                    <a:pt x="1" y="386"/>
                  </a:lnTo>
                  <a:lnTo>
                    <a:pt x="1" y="390"/>
                  </a:lnTo>
                  <a:lnTo>
                    <a:pt x="1" y="397"/>
                  </a:lnTo>
                  <a:lnTo>
                    <a:pt x="3" y="401"/>
                  </a:lnTo>
                  <a:lnTo>
                    <a:pt x="3" y="406"/>
                  </a:lnTo>
                  <a:lnTo>
                    <a:pt x="3" y="412"/>
                  </a:lnTo>
                  <a:lnTo>
                    <a:pt x="3" y="417"/>
                  </a:lnTo>
                  <a:lnTo>
                    <a:pt x="6" y="420"/>
                  </a:lnTo>
                  <a:lnTo>
                    <a:pt x="6" y="421"/>
                  </a:lnTo>
                  <a:lnTo>
                    <a:pt x="9" y="424"/>
                  </a:lnTo>
                  <a:lnTo>
                    <a:pt x="11" y="424"/>
                  </a:lnTo>
                  <a:lnTo>
                    <a:pt x="14" y="423"/>
                  </a:lnTo>
                  <a:lnTo>
                    <a:pt x="19" y="421"/>
                  </a:lnTo>
                  <a:lnTo>
                    <a:pt x="23" y="418"/>
                  </a:lnTo>
                  <a:lnTo>
                    <a:pt x="26" y="414"/>
                  </a:lnTo>
                  <a:lnTo>
                    <a:pt x="31" y="407"/>
                  </a:lnTo>
                  <a:lnTo>
                    <a:pt x="34" y="403"/>
                  </a:lnTo>
                  <a:lnTo>
                    <a:pt x="39" y="398"/>
                  </a:lnTo>
                  <a:lnTo>
                    <a:pt x="43" y="393"/>
                  </a:lnTo>
                  <a:lnTo>
                    <a:pt x="49" y="387"/>
                  </a:lnTo>
                  <a:lnTo>
                    <a:pt x="54" y="381"/>
                  </a:lnTo>
                  <a:lnTo>
                    <a:pt x="59" y="375"/>
                  </a:lnTo>
                  <a:lnTo>
                    <a:pt x="65" y="369"/>
                  </a:lnTo>
                  <a:lnTo>
                    <a:pt x="73" y="362"/>
                  </a:lnTo>
                  <a:lnTo>
                    <a:pt x="79" y="353"/>
                  </a:lnTo>
                  <a:lnTo>
                    <a:pt x="87" y="345"/>
                  </a:lnTo>
                  <a:lnTo>
                    <a:pt x="93" y="338"/>
                  </a:lnTo>
                  <a:lnTo>
                    <a:pt x="102" y="330"/>
                  </a:lnTo>
                  <a:lnTo>
                    <a:pt x="110" y="321"/>
                  </a:lnTo>
                  <a:lnTo>
                    <a:pt x="118" y="311"/>
                  </a:lnTo>
                  <a:lnTo>
                    <a:pt x="127" y="302"/>
                  </a:lnTo>
                  <a:lnTo>
                    <a:pt x="135" y="293"/>
                  </a:lnTo>
                  <a:lnTo>
                    <a:pt x="144" y="282"/>
                  </a:lnTo>
                  <a:lnTo>
                    <a:pt x="153" y="273"/>
                  </a:lnTo>
                  <a:lnTo>
                    <a:pt x="163" y="262"/>
                  </a:lnTo>
                  <a:lnTo>
                    <a:pt x="172" y="252"/>
                  </a:lnTo>
                  <a:lnTo>
                    <a:pt x="181" y="242"/>
                  </a:lnTo>
                  <a:lnTo>
                    <a:pt x="189" y="232"/>
                  </a:lnTo>
                  <a:lnTo>
                    <a:pt x="198" y="221"/>
                  </a:lnTo>
                  <a:lnTo>
                    <a:pt x="209" y="212"/>
                  </a:lnTo>
                  <a:lnTo>
                    <a:pt x="218" y="201"/>
                  </a:lnTo>
                  <a:lnTo>
                    <a:pt x="228" y="190"/>
                  </a:lnTo>
                  <a:lnTo>
                    <a:pt x="237" y="181"/>
                  </a:lnTo>
                  <a:lnTo>
                    <a:pt x="246" y="170"/>
                  </a:lnTo>
                  <a:lnTo>
                    <a:pt x="254" y="159"/>
                  </a:lnTo>
                  <a:lnTo>
                    <a:pt x="263" y="150"/>
                  </a:lnTo>
                  <a:lnTo>
                    <a:pt x="273" y="139"/>
                  </a:lnTo>
                  <a:lnTo>
                    <a:pt x="282" y="130"/>
                  </a:lnTo>
                  <a:lnTo>
                    <a:pt x="290" y="121"/>
                  </a:lnTo>
                  <a:lnTo>
                    <a:pt x="297" y="111"/>
                  </a:lnTo>
                  <a:lnTo>
                    <a:pt x="305" y="102"/>
                  </a:lnTo>
                  <a:lnTo>
                    <a:pt x="314" y="93"/>
                  </a:lnTo>
                  <a:lnTo>
                    <a:pt x="322" y="85"/>
                  </a:lnTo>
                  <a:lnTo>
                    <a:pt x="328" y="76"/>
                  </a:lnTo>
                  <a:lnTo>
                    <a:pt x="336" y="68"/>
                  </a:lnTo>
                  <a:lnTo>
                    <a:pt x="342" y="60"/>
                  </a:lnTo>
                  <a:lnTo>
                    <a:pt x="349" y="52"/>
                  </a:lnTo>
                  <a:lnTo>
                    <a:pt x="355" y="46"/>
                  </a:lnTo>
                  <a:lnTo>
                    <a:pt x="359" y="39"/>
                  </a:lnTo>
                  <a:lnTo>
                    <a:pt x="366" y="34"/>
                  </a:lnTo>
                  <a:lnTo>
                    <a:pt x="370" y="28"/>
                  </a:lnTo>
                  <a:lnTo>
                    <a:pt x="375" y="21"/>
                  </a:lnTo>
                  <a:lnTo>
                    <a:pt x="378" y="17"/>
                  </a:lnTo>
                  <a:lnTo>
                    <a:pt x="383" y="14"/>
                  </a:lnTo>
                  <a:lnTo>
                    <a:pt x="387" y="6"/>
                  </a:lnTo>
                  <a:lnTo>
                    <a:pt x="390" y="1"/>
                  </a:lnTo>
                  <a:lnTo>
                    <a:pt x="390" y="0"/>
                  </a:lnTo>
                  <a:lnTo>
                    <a:pt x="389" y="0"/>
                  </a:lnTo>
                  <a:lnTo>
                    <a:pt x="386" y="1"/>
                  </a:lnTo>
                  <a:lnTo>
                    <a:pt x="384" y="4"/>
                  </a:lnTo>
                  <a:lnTo>
                    <a:pt x="381" y="8"/>
                  </a:lnTo>
                  <a:lnTo>
                    <a:pt x="378" y="12"/>
                  </a:lnTo>
                  <a:lnTo>
                    <a:pt x="37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7903680" y="2074219"/>
              <a:ext cx="367506" cy="320355"/>
            </a:xfrm>
            <a:custGeom>
              <a:avLst/>
              <a:gdLst>
                <a:gd name="T0" fmla="*/ 0 w 265"/>
                <a:gd name="T1" fmla="*/ 20 h 231"/>
                <a:gd name="T2" fmla="*/ 2 w 265"/>
                <a:gd name="T3" fmla="*/ 45 h 231"/>
                <a:gd name="T4" fmla="*/ 8 w 265"/>
                <a:gd name="T5" fmla="*/ 66 h 231"/>
                <a:gd name="T6" fmla="*/ 14 w 265"/>
                <a:gd name="T7" fmla="*/ 86 h 231"/>
                <a:gd name="T8" fmla="*/ 22 w 265"/>
                <a:gd name="T9" fmla="*/ 107 h 231"/>
                <a:gd name="T10" fmla="*/ 31 w 265"/>
                <a:gd name="T11" fmla="*/ 125 h 231"/>
                <a:gd name="T12" fmla="*/ 42 w 265"/>
                <a:gd name="T13" fmla="*/ 142 h 231"/>
                <a:gd name="T14" fmla="*/ 55 w 265"/>
                <a:gd name="T15" fmla="*/ 156 h 231"/>
                <a:gd name="T16" fmla="*/ 67 w 265"/>
                <a:gd name="T17" fmla="*/ 170 h 231"/>
                <a:gd name="T18" fmla="*/ 81 w 265"/>
                <a:gd name="T19" fmla="*/ 183 h 231"/>
                <a:gd name="T20" fmla="*/ 96 w 265"/>
                <a:gd name="T21" fmla="*/ 195 h 231"/>
                <a:gd name="T22" fmla="*/ 112 w 265"/>
                <a:gd name="T23" fmla="*/ 203 h 231"/>
                <a:gd name="T24" fmla="*/ 126 w 265"/>
                <a:gd name="T25" fmla="*/ 210 h 231"/>
                <a:gd name="T26" fmla="*/ 141 w 265"/>
                <a:gd name="T27" fmla="*/ 218 h 231"/>
                <a:gd name="T28" fmla="*/ 158 w 265"/>
                <a:gd name="T29" fmla="*/ 223 h 231"/>
                <a:gd name="T30" fmla="*/ 172 w 265"/>
                <a:gd name="T31" fmla="*/ 228 h 231"/>
                <a:gd name="T32" fmla="*/ 188 w 265"/>
                <a:gd name="T33" fmla="*/ 229 h 231"/>
                <a:gd name="T34" fmla="*/ 202 w 265"/>
                <a:gd name="T35" fmla="*/ 231 h 231"/>
                <a:gd name="T36" fmla="*/ 214 w 265"/>
                <a:gd name="T37" fmla="*/ 231 h 231"/>
                <a:gd name="T38" fmla="*/ 237 w 265"/>
                <a:gd name="T39" fmla="*/ 224 h 231"/>
                <a:gd name="T40" fmla="*/ 255 w 265"/>
                <a:gd name="T41" fmla="*/ 217 h 231"/>
                <a:gd name="T42" fmla="*/ 265 w 265"/>
                <a:gd name="T43" fmla="*/ 210 h 231"/>
                <a:gd name="T44" fmla="*/ 259 w 265"/>
                <a:gd name="T45" fmla="*/ 212 h 231"/>
                <a:gd name="T46" fmla="*/ 248 w 265"/>
                <a:gd name="T47" fmla="*/ 215 h 231"/>
                <a:gd name="T48" fmla="*/ 233 w 265"/>
                <a:gd name="T49" fmla="*/ 218 h 231"/>
                <a:gd name="T50" fmla="*/ 213 w 265"/>
                <a:gd name="T51" fmla="*/ 218 h 231"/>
                <a:gd name="T52" fmla="*/ 193 w 265"/>
                <a:gd name="T53" fmla="*/ 218 h 231"/>
                <a:gd name="T54" fmla="*/ 179 w 265"/>
                <a:gd name="T55" fmla="*/ 215 h 231"/>
                <a:gd name="T56" fmla="*/ 168 w 265"/>
                <a:gd name="T57" fmla="*/ 210 h 231"/>
                <a:gd name="T58" fmla="*/ 155 w 265"/>
                <a:gd name="T59" fmla="*/ 206 h 231"/>
                <a:gd name="T60" fmla="*/ 141 w 265"/>
                <a:gd name="T61" fmla="*/ 201 h 231"/>
                <a:gd name="T62" fmla="*/ 127 w 265"/>
                <a:gd name="T63" fmla="*/ 193 h 231"/>
                <a:gd name="T64" fmla="*/ 115 w 265"/>
                <a:gd name="T65" fmla="*/ 184 h 231"/>
                <a:gd name="T66" fmla="*/ 100 w 265"/>
                <a:gd name="T67" fmla="*/ 170 h 231"/>
                <a:gd name="T68" fmla="*/ 81 w 265"/>
                <a:gd name="T69" fmla="*/ 148 h 231"/>
                <a:gd name="T70" fmla="*/ 70 w 265"/>
                <a:gd name="T71" fmla="*/ 130 h 231"/>
                <a:gd name="T72" fmla="*/ 64 w 265"/>
                <a:gd name="T73" fmla="*/ 117 h 231"/>
                <a:gd name="T74" fmla="*/ 56 w 265"/>
                <a:gd name="T75" fmla="*/ 94 h 231"/>
                <a:gd name="T76" fmla="*/ 53 w 265"/>
                <a:gd name="T77" fmla="*/ 73 h 231"/>
                <a:gd name="T78" fmla="*/ 48 w 265"/>
                <a:gd name="T79" fmla="*/ 49 h 231"/>
                <a:gd name="T80" fmla="*/ 48 w 265"/>
                <a:gd name="T81" fmla="*/ 31 h 231"/>
                <a:gd name="T82" fmla="*/ 50 w 265"/>
                <a:gd name="T83" fmla="*/ 15 h 231"/>
                <a:gd name="T84" fmla="*/ 50 w 265"/>
                <a:gd name="T85" fmla="*/ 4 h 231"/>
                <a:gd name="T86" fmla="*/ 0 w 265"/>
                <a:gd name="T8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5" h="231">
                  <a:moveTo>
                    <a:pt x="0" y="4"/>
                  </a:moveTo>
                  <a:lnTo>
                    <a:pt x="0" y="12"/>
                  </a:lnTo>
                  <a:lnTo>
                    <a:pt x="0" y="20"/>
                  </a:lnTo>
                  <a:lnTo>
                    <a:pt x="0" y="29"/>
                  </a:lnTo>
                  <a:lnTo>
                    <a:pt x="2" y="37"/>
                  </a:lnTo>
                  <a:lnTo>
                    <a:pt x="2" y="45"/>
                  </a:lnTo>
                  <a:lnTo>
                    <a:pt x="3" y="52"/>
                  </a:lnTo>
                  <a:lnTo>
                    <a:pt x="5" y="59"/>
                  </a:lnTo>
                  <a:lnTo>
                    <a:pt x="8" y="66"/>
                  </a:lnTo>
                  <a:lnTo>
                    <a:pt x="10" y="73"/>
                  </a:lnTo>
                  <a:lnTo>
                    <a:pt x="11" y="80"/>
                  </a:lnTo>
                  <a:lnTo>
                    <a:pt x="14" y="86"/>
                  </a:lnTo>
                  <a:lnTo>
                    <a:pt x="16" y="94"/>
                  </a:lnTo>
                  <a:lnTo>
                    <a:pt x="17" y="100"/>
                  </a:lnTo>
                  <a:lnTo>
                    <a:pt x="22" y="107"/>
                  </a:lnTo>
                  <a:lnTo>
                    <a:pt x="25" y="113"/>
                  </a:lnTo>
                  <a:lnTo>
                    <a:pt x="28" y="119"/>
                  </a:lnTo>
                  <a:lnTo>
                    <a:pt x="31" y="125"/>
                  </a:lnTo>
                  <a:lnTo>
                    <a:pt x="34" y="130"/>
                  </a:lnTo>
                  <a:lnTo>
                    <a:pt x="38" y="136"/>
                  </a:lnTo>
                  <a:lnTo>
                    <a:pt x="42" y="142"/>
                  </a:lnTo>
                  <a:lnTo>
                    <a:pt x="45" y="145"/>
                  </a:lnTo>
                  <a:lnTo>
                    <a:pt x="50" y="152"/>
                  </a:lnTo>
                  <a:lnTo>
                    <a:pt x="55" y="156"/>
                  </a:lnTo>
                  <a:lnTo>
                    <a:pt x="59" y="162"/>
                  </a:lnTo>
                  <a:lnTo>
                    <a:pt x="62" y="166"/>
                  </a:lnTo>
                  <a:lnTo>
                    <a:pt x="67" y="170"/>
                  </a:lnTo>
                  <a:lnTo>
                    <a:pt x="72" y="175"/>
                  </a:lnTo>
                  <a:lnTo>
                    <a:pt x="76" y="179"/>
                  </a:lnTo>
                  <a:lnTo>
                    <a:pt x="81" y="183"/>
                  </a:lnTo>
                  <a:lnTo>
                    <a:pt x="87" y="186"/>
                  </a:lnTo>
                  <a:lnTo>
                    <a:pt x="92" y="190"/>
                  </a:lnTo>
                  <a:lnTo>
                    <a:pt x="96" y="195"/>
                  </a:lnTo>
                  <a:lnTo>
                    <a:pt x="101" y="198"/>
                  </a:lnTo>
                  <a:lnTo>
                    <a:pt x="106" y="201"/>
                  </a:lnTo>
                  <a:lnTo>
                    <a:pt x="112" y="203"/>
                  </a:lnTo>
                  <a:lnTo>
                    <a:pt x="117" y="206"/>
                  </a:lnTo>
                  <a:lnTo>
                    <a:pt x="121" y="209"/>
                  </a:lnTo>
                  <a:lnTo>
                    <a:pt x="126" y="210"/>
                  </a:lnTo>
                  <a:lnTo>
                    <a:pt x="132" y="214"/>
                  </a:lnTo>
                  <a:lnTo>
                    <a:pt x="138" y="217"/>
                  </a:lnTo>
                  <a:lnTo>
                    <a:pt x="141" y="218"/>
                  </a:lnTo>
                  <a:lnTo>
                    <a:pt x="148" y="220"/>
                  </a:lnTo>
                  <a:lnTo>
                    <a:pt x="152" y="221"/>
                  </a:lnTo>
                  <a:lnTo>
                    <a:pt x="158" y="223"/>
                  </a:lnTo>
                  <a:lnTo>
                    <a:pt x="162" y="224"/>
                  </a:lnTo>
                  <a:lnTo>
                    <a:pt x="168" y="226"/>
                  </a:lnTo>
                  <a:lnTo>
                    <a:pt x="172" y="228"/>
                  </a:lnTo>
                  <a:lnTo>
                    <a:pt x="179" y="229"/>
                  </a:lnTo>
                  <a:lnTo>
                    <a:pt x="183" y="229"/>
                  </a:lnTo>
                  <a:lnTo>
                    <a:pt x="188" y="229"/>
                  </a:lnTo>
                  <a:lnTo>
                    <a:pt x="193" y="229"/>
                  </a:lnTo>
                  <a:lnTo>
                    <a:pt x="197" y="231"/>
                  </a:lnTo>
                  <a:lnTo>
                    <a:pt x="202" y="231"/>
                  </a:lnTo>
                  <a:lnTo>
                    <a:pt x="206" y="231"/>
                  </a:lnTo>
                  <a:lnTo>
                    <a:pt x="211" y="231"/>
                  </a:lnTo>
                  <a:lnTo>
                    <a:pt x="214" y="231"/>
                  </a:lnTo>
                  <a:lnTo>
                    <a:pt x="222" y="229"/>
                  </a:lnTo>
                  <a:lnTo>
                    <a:pt x="230" y="228"/>
                  </a:lnTo>
                  <a:lnTo>
                    <a:pt x="237" y="224"/>
                  </a:lnTo>
                  <a:lnTo>
                    <a:pt x="245" y="223"/>
                  </a:lnTo>
                  <a:lnTo>
                    <a:pt x="248" y="218"/>
                  </a:lnTo>
                  <a:lnTo>
                    <a:pt x="255" y="217"/>
                  </a:lnTo>
                  <a:lnTo>
                    <a:pt x="258" y="214"/>
                  </a:lnTo>
                  <a:lnTo>
                    <a:pt x="261" y="214"/>
                  </a:lnTo>
                  <a:lnTo>
                    <a:pt x="265" y="210"/>
                  </a:lnTo>
                  <a:lnTo>
                    <a:pt x="265" y="210"/>
                  </a:lnTo>
                  <a:lnTo>
                    <a:pt x="264" y="210"/>
                  </a:lnTo>
                  <a:lnTo>
                    <a:pt x="259" y="212"/>
                  </a:lnTo>
                  <a:lnTo>
                    <a:pt x="256" y="214"/>
                  </a:lnTo>
                  <a:lnTo>
                    <a:pt x="253" y="215"/>
                  </a:lnTo>
                  <a:lnTo>
                    <a:pt x="248" y="215"/>
                  </a:lnTo>
                  <a:lnTo>
                    <a:pt x="244" y="217"/>
                  </a:lnTo>
                  <a:lnTo>
                    <a:pt x="237" y="217"/>
                  </a:lnTo>
                  <a:lnTo>
                    <a:pt x="233" y="218"/>
                  </a:lnTo>
                  <a:lnTo>
                    <a:pt x="227" y="218"/>
                  </a:lnTo>
                  <a:lnTo>
                    <a:pt x="220" y="220"/>
                  </a:lnTo>
                  <a:lnTo>
                    <a:pt x="213" y="218"/>
                  </a:lnTo>
                  <a:lnTo>
                    <a:pt x="206" y="218"/>
                  </a:lnTo>
                  <a:lnTo>
                    <a:pt x="199" y="218"/>
                  </a:lnTo>
                  <a:lnTo>
                    <a:pt x="193" y="218"/>
                  </a:lnTo>
                  <a:lnTo>
                    <a:pt x="188" y="217"/>
                  </a:lnTo>
                  <a:lnTo>
                    <a:pt x="183" y="215"/>
                  </a:lnTo>
                  <a:lnTo>
                    <a:pt x="179" y="215"/>
                  </a:lnTo>
                  <a:lnTo>
                    <a:pt x="175" y="214"/>
                  </a:lnTo>
                  <a:lnTo>
                    <a:pt x="171" y="212"/>
                  </a:lnTo>
                  <a:lnTo>
                    <a:pt x="168" y="210"/>
                  </a:lnTo>
                  <a:lnTo>
                    <a:pt x="163" y="209"/>
                  </a:lnTo>
                  <a:lnTo>
                    <a:pt x="158" y="209"/>
                  </a:lnTo>
                  <a:lnTo>
                    <a:pt x="155" y="206"/>
                  </a:lnTo>
                  <a:lnTo>
                    <a:pt x="151" y="204"/>
                  </a:lnTo>
                  <a:lnTo>
                    <a:pt x="146" y="203"/>
                  </a:lnTo>
                  <a:lnTo>
                    <a:pt x="141" y="201"/>
                  </a:lnTo>
                  <a:lnTo>
                    <a:pt x="137" y="198"/>
                  </a:lnTo>
                  <a:lnTo>
                    <a:pt x="132" y="197"/>
                  </a:lnTo>
                  <a:lnTo>
                    <a:pt x="127" y="193"/>
                  </a:lnTo>
                  <a:lnTo>
                    <a:pt x="124" y="192"/>
                  </a:lnTo>
                  <a:lnTo>
                    <a:pt x="120" y="187"/>
                  </a:lnTo>
                  <a:lnTo>
                    <a:pt x="115" y="184"/>
                  </a:lnTo>
                  <a:lnTo>
                    <a:pt x="110" y="181"/>
                  </a:lnTo>
                  <a:lnTo>
                    <a:pt x="107" y="178"/>
                  </a:lnTo>
                  <a:lnTo>
                    <a:pt x="100" y="170"/>
                  </a:lnTo>
                  <a:lnTo>
                    <a:pt x="93" y="164"/>
                  </a:lnTo>
                  <a:lnTo>
                    <a:pt x="87" y="156"/>
                  </a:lnTo>
                  <a:lnTo>
                    <a:pt x="81" y="148"/>
                  </a:lnTo>
                  <a:lnTo>
                    <a:pt x="76" y="142"/>
                  </a:lnTo>
                  <a:lnTo>
                    <a:pt x="72" y="135"/>
                  </a:lnTo>
                  <a:lnTo>
                    <a:pt x="70" y="130"/>
                  </a:lnTo>
                  <a:lnTo>
                    <a:pt x="69" y="127"/>
                  </a:lnTo>
                  <a:lnTo>
                    <a:pt x="65" y="122"/>
                  </a:lnTo>
                  <a:lnTo>
                    <a:pt x="64" y="117"/>
                  </a:lnTo>
                  <a:lnTo>
                    <a:pt x="61" y="110"/>
                  </a:lnTo>
                  <a:lnTo>
                    <a:pt x="59" y="102"/>
                  </a:lnTo>
                  <a:lnTo>
                    <a:pt x="56" y="94"/>
                  </a:lnTo>
                  <a:lnTo>
                    <a:pt x="55" y="86"/>
                  </a:lnTo>
                  <a:lnTo>
                    <a:pt x="53" y="79"/>
                  </a:lnTo>
                  <a:lnTo>
                    <a:pt x="53" y="73"/>
                  </a:lnTo>
                  <a:lnTo>
                    <a:pt x="50" y="63"/>
                  </a:lnTo>
                  <a:lnTo>
                    <a:pt x="50" y="55"/>
                  </a:lnTo>
                  <a:lnTo>
                    <a:pt x="48" y="49"/>
                  </a:lnTo>
                  <a:lnTo>
                    <a:pt x="48" y="43"/>
                  </a:lnTo>
                  <a:lnTo>
                    <a:pt x="48" y="37"/>
                  </a:lnTo>
                  <a:lnTo>
                    <a:pt x="48" y="31"/>
                  </a:lnTo>
                  <a:lnTo>
                    <a:pt x="48" y="24"/>
                  </a:lnTo>
                  <a:lnTo>
                    <a:pt x="50" y="20"/>
                  </a:lnTo>
                  <a:lnTo>
                    <a:pt x="50" y="15"/>
                  </a:lnTo>
                  <a:lnTo>
                    <a:pt x="50" y="12"/>
                  </a:lnTo>
                  <a:lnTo>
                    <a:pt x="50" y="7"/>
                  </a:lnTo>
                  <a:lnTo>
                    <a:pt x="50" y="4"/>
                  </a:lnTo>
                  <a:lnTo>
                    <a:pt x="52" y="0"/>
                  </a:lnTo>
                  <a:lnTo>
                    <a:pt x="52" y="0"/>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8054842" y="1914735"/>
              <a:ext cx="302326" cy="312034"/>
            </a:xfrm>
            <a:custGeom>
              <a:avLst/>
              <a:gdLst>
                <a:gd name="T0" fmla="*/ 1 w 218"/>
                <a:gd name="T1" fmla="*/ 9 h 225"/>
                <a:gd name="T2" fmla="*/ 0 w 218"/>
                <a:gd name="T3" fmla="*/ 29 h 225"/>
                <a:gd name="T4" fmla="*/ 0 w 218"/>
                <a:gd name="T5" fmla="*/ 48 h 225"/>
                <a:gd name="T6" fmla="*/ 1 w 218"/>
                <a:gd name="T7" fmla="*/ 65 h 225"/>
                <a:gd name="T8" fmla="*/ 3 w 218"/>
                <a:gd name="T9" fmla="*/ 81 h 225"/>
                <a:gd name="T10" fmla="*/ 6 w 218"/>
                <a:gd name="T11" fmla="*/ 96 h 225"/>
                <a:gd name="T12" fmla="*/ 11 w 218"/>
                <a:gd name="T13" fmla="*/ 112 h 225"/>
                <a:gd name="T14" fmla="*/ 15 w 218"/>
                <a:gd name="T15" fmla="*/ 124 h 225"/>
                <a:gd name="T16" fmla="*/ 22 w 218"/>
                <a:gd name="T17" fmla="*/ 136 h 225"/>
                <a:gd name="T18" fmla="*/ 29 w 218"/>
                <a:gd name="T19" fmla="*/ 147 h 225"/>
                <a:gd name="T20" fmla="*/ 37 w 218"/>
                <a:gd name="T21" fmla="*/ 158 h 225"/>
                <a:gd name="T22" fmla="*/ 45 w 218"/>
                <a:gd name="T23" fmla="*/ 167 h 225"/>
                <a:gd name="T24" fmla="*/ 54 w 218"/>
                <a:gd name="T25" fmla="*/ 175 h 225"/>
                <a:gd name="T26" fmla="*/ 63 w 218"/>
                <a:gd name="T27" fmla="*/ 183 h 225"/>
                <a:gd name="T28" fmla="*/ 73 w 218"/>
                <a:gd name="T29" fmla="*/ 189 h 225"/>
                <a:gd name="T30" fmla="*/ 84 w 218"/>
                <a:gd name="T31" fmla="*/ 195 h 225"/>
                <a:gd name="T32" fmla="*/ 93 w 218"/>
                <a:gd name="T33" fmla="*/ 201 h 225"/>
                <a:gd name="T34" fmla="*/ 102 w 218"/>
                <a:gd name="T35" fmla="*/ 206 h 225"/>
                <a:gd name="T36" fmla="*/ 111 w 218"/>
                <a:gd name="T37" fmla="*/ 209 h 225"/>
                <a:gd name="T38" fmla="*/ 122 w 218"/>
                <a:gd name="T39" fmla="*/ 212 h 225"/>
                <a:gd name="T40" fmla="*/ 132 w 218"/>
                <a:gd name="T41" fmla="*/ 215 h 225"/>
                <a:gd name="T42" fmla="*/ 141 w 218"/>
                <a:gd name="T43" fmla="*/ 219 h 225"/>
                <a:gd name="T44" fmla="*/ 150 w 218"/>
                <a:gd name="T45" fmla="*/ 220 h 225"/>
                <a:gd name="T46" fmla="*/ 159 w 218"/>
                <a:gd name="T47" fmla="*/ 222 h 225"/>
                <a:gd name="T48" fmla="*/ 172 w 218"/>
                <a:gd name="T49" fmla="*/ 223 h 225"/>
                <a:gd name="T50" fmla="*/ 184 w 218"/>
                <a:gd name="T51" fmla="*/ 225 h 225"/>
                <a:gd name="T52" fmla="*/ 195 w 218"/>
                <a:gd name="T53" fmla="*/ 223 h 225"/>
                <a:gd name="T54" fmla="*/ 201 w 218"/>
                <a:gd name="T55" fmla="*/ 223 h 225"/>
                <a:gd name="T56" fmla="*/ 206 w 218"/>
                <a:gd name="T57" fmla="*/ 219 h 225"/>
                <a:gd name="T58" fmla="*/ 211 w 218"/>
                <a:gd name="T59" fmla="*/ 209 h 225"/>
                <a:gd name="T60" fmla="*/ 217 w 218"/>
                <a:gd name="T61" fmla="*/ 200 h 225"/>
                <a:gd name="T62" fmla="*/ 217 w 218"/>
                <a:gd name="T63" fmla="*/ 197 h 225"/>
                <a:gd name="T64" fmla="*/ 211 w 218"/>
                <a:gd name="T65" fmla="*/ 198 h 225"/>
                <a:gd name="T66" fmla="*/ 201 w 218"/>
                <a:gd name="T67" fmla="*/ 201 h 225"/>
                <a:gd name="T68" fmla="*/ 190 w 218"/>
                <a:gd name="T69" fmla="*/ 203 h 225"/>
                <a:gd name="T70" fmla="*/ 183 w 218"/>
                <a:gd name="T71" fmla="*/ 203 h 225"/>
                <a:gd name="T72" fmla="*/ 173 w 218"/>
                <a:gd name="T73" fmla="*/ 203 h 225"/>
                <a:gd name="T74" fmla="*/ 164 w 218"/>
                <a:gd name="T75" fmla="*/ 201 h 225"/>
                <a:gd name="T76" fmla="*/ 153 w 218"/>
                <a:gd name="T77" fmla="*/ 198 h 225"/>
                <a:gd name="T78" fmla="*/ 141 w 218"/>
                <a:gd name="T79" fmla="*/ 195 h 225"/>
                <a:gd name="T80" fmla="*/ 127 w 218"/>
                <a:gd name="T81" fmla="*/ 189 h 225"/>
                <a:gd name="T82" fmla="*/ 115 w 218"/>
                <a:gd name="T83" fmla="*/ 183 h 225"/>
                <a:gd name="T84" fmla="*/ 101 w 218"/>
                <a:gd name="T85" fmla="*/ 174 h 225"/>
                <a:gd name="T86" fmla="*/ 85 w 218"/>
                <a:gd name="T87" fmla="*/ 163 h 225"/>
                <a:gd name="T88" fmla="*/ 73 w 218"/>
                <a:gd name="T89" fmla="*/ 153 h 225"/>
                <a:gd name="T90" fmla="*/ 65 w 218"/>
                <a:gd name="T91" fmla="*/ 147 h 225"/>
                <a:gd name="T92" fmla="*/ 56 w 218"/>
                <a:gd name="T93" fmla="*/ 138 h 225"/>
                <a:gd name="T94" fmla="*/ 43 w 218"/>
                <a:gd name="T95" fmla="*/ 124 h 225"/>
                <a:gd name="T96" fmla="*/ 32 w 218"/>
                <a:gd name="T97" fmla="*/ 110 h 225"/>
                <a:gd name="T98" fmla="*/ 25 w 218"/>
                <a:gd name="T99" fmla="*/ 96 h 225"/>
                <a:gd name="T100" fmla="*/ 18 w 218"/>
                <a:gd name="T101" fmla="*/ 84 h 225"/>
                <a:gd name="T102" fmla="*/ 14 w 218"/>
                <a:gd name="T103" fmla="*/ 70 h 225"/>
                <a:gd name="T104" fmla="*/ 9 w 218"/>
                <a:gd name="T105" fmla="*/ 59 h 225"/>
                <a:gd name="T106" fmla="*/ 6 w 218"/>
                <a:gd name="T107" fmla="*/ 47 h 225"/>
                <a:gd name="T108" fmla="*/ 4 w 218"/>
                <a:gd name="T109" fmla="*/ 36 h 225"/>
                <a:gd name="T110" fmla="*/ 3 w 218"/>
                <a:gd name="T111" fmla="*/ 26 h 225"/>
                <a:gd name="T112" fmla="*/ 3 w 218"/>
                <a:gd name="T113" fmla="*/ 17 h 225"/>
                <a:gd name="T114" fmla="*/ 4 w 218"/>
                <a:gd name="T11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 h="225">
                  <a:moveTo>
                    <a:pt x="4" y="0"/>
                  </a:moveTo>
                  <a:lnTo>
                    <a:pt x="1" y="9"/>
                  </a:lnTo>
                  <a:lnTo>
                    <a:pt x="1" y="20"/>
                  </a:lnTo>
                  <a:lnTo>
                    <a:pt x="0" y="29"/>
                  </a:lnTo>
                  <a:lnTo>
                    <a:pt x="0" y="39"/>
                  </a:lnTo>
                  <a:lnTo>
                    <a:pt x="0" y="48"/>
                  </a:lnTo>
                  <a:lnTo>
                    <a:pt x="0" y="57"/>
                  </a:lnTo>
                  <a:lnTo>
                    <a:pt x="1" y="65"/>
                  </a:lnTo>
                  <a:lnTo>
                    <a:pt x="3" y="74"/>
                  </a:lnTo>
                  <a:lnTo>
                    <a:pt x="3" y="81"/>
                  </a:lnTo>
                  <a:lnTo>
                    <a:pt x="4" y="90"/>
                  </a:lnTo>
                  <a:lnTo>
                    <a:pt x="6" y="96"/>
                  </a:lnTo>
                  <a:lnTo>
                    <a:pt x="9" y="104"/>
                  </a:lnTo>
                  <a:lnTo>
                    <a:pt x="11" y="112"/>
                  </a:lnTo>
                  <a:lnTo>
                    <a:pt x="14" y="118"/>
                  </a:lnTo>
                  <a:lnTo>
                    <a:pt x="15" y="124"/>
                  </a:lnTo>
                  <a:lnTo>
                    <a:pt x="20" y="132"/>
                  </a:lnTo>
                  <a:lnTo>
                    <a:pt x="22" y="136"/>
                  </a:lnTo>
                  <a:lnTo>
                    <a:pt x="26" y="143"/>
                  </a:lnTo>
                  <a:lnTo>
                    <a:pt x="29" y="147"/>
                  </a:lnTo>
                  <a:lnTo>
                    <a:pt x="32" y="153"/>
                  </a:lnTo>
                  <a:lnTo>
                    <a:pt x="37" y="158"/>
                  </a:lnTo>
                  <a:lnTo>
                    <a:pt x="40" y="163"/>
                  </a:lnTo>
                  <a:lnTo>
                    <a:pt x="45" y="167"/>
                  </a:lnTo>
                  <a:lnTo>
                    <a:pt x="49" y="172"/>
                  </a:lnTo>
                  <a:lnTo>
                    <a:pt x="54" y="175"/>
                  </a:lnTo>
                  <a:lnTo>
                    <a:pt x="59" y="180"/>
                  </a:lnTo>
                  <a:lnTo>
                    <a:pt x="63" y="183"/>
                  </a:lnTo>
                  <a:lnTo>
                    <a:pt x="68" y="188"/>
                  </a:lnTo>
                  <a:lnTo>
                    <a:pt x="73" y="189"/>
                  </a:lnTo>
                  <a:lnTo>
                    <a:pt x="77" y="192"/>
                  </a:lnTo>
                  <a:lnTo>
                    <a:pt x="84" y="195"/>
                  </a:lnTo>
                  <a:lnTo>
                    <a:pt x="88" y="200"/>
                  </a:lnTo>
                  <a:lnTo>
                    <a:pt x="93" y="201"/>
                  </a:lnTo>
                  <a:lnTo>
                    <a:pt x="97" y="205"/>
                  </a:lnTo>
                  <a:lnTo>
                    <a:pt x="102" y="206"/>
                  </a:lnTo>
                  <a:lnTo>
                    <a:pt x="107" y="208"/>
                  </a:lnTo>
                  <a:lnTo>
                    <a:pt x="111" y="209"/>
                  </a:lnTo>
                  <a:lnTo>
                    <a:pt x="118" y="211"/>
                  </a:lnTo>
                  <a:lnTo>
                    <a:pt x="122" y="212"/>
                  </a:lnTo>
                  <a:lnTo>
                    <a:pt x="127" y="215"/>
                  </a:lnTo>
                  <a:lnTo>
                    <a:pt x="132" y="215"/>
                  </a:lnTo>
                  <a:lnTo>
                    <a:pt x="136" y="217"/>
                  </a:lnTo>
                  <a:lnTo>
                    <a:pt x="141" y="219"/>
                  </a:lnTo>
                  <a:lnTo>
                    <a:pt x="146" y="220"/>
                  </a:lnTo>
                  <a:lnTo>
                    <a:pt x="150" y="220"/>
                  </a:lnTo>
                  <a:lnTo>
                    <a:pt x="155" y="222"/>
                  </a:lnTo>
                  <a:lnTo>
                    <a:pt x="159" y="222"/>
                  </a:lnTo>
                  <a:lnTo>
                    <a:pt x="164" y="223"/>
                  </a:lnTo>
                  <a:lnTo>
                    <a:pt x="172" y="223"/>
                  </a:lnTo>
                  <a:lnTo>
                    <a:pt x="178" y="225"/>
                  </a:lnTo>
                  <a:lnTo>
                    <a:pt x="184" y="225"/>
                  </a:lnTo>
                  <a:lnTo>
                    <a:pt x="190" y="225"/>
                  </a:lnTo>
                  <a:lnTo>
                    <a:pt x="195" y="223"/>
                  </a:lnTo>
                  <a:lnTo>
                    <a:pt x="200" y="223"/>
                  </a:lnTo>
                  <a:lnTo>
                    <a:pt x="201" y="223"/>
                  </a:lnTo>
                  <a:lnTo>
                    <a:pt x="204" y="223"/>
                  </a:lnTo>
                  <a:lnTo>
                    <a:pt x="206" y="219"/>
                  </a:lnTo>
                  <a:lnTo>
                    <a:pt x="209" y="214"/>
                  </a:lnTo>
                  <a:lnTo>
                    <a:pt x="211" y="209"/>
                  </a:lnTo>
                  <a:lnTo>
                    <a:pt x="212" y="206"/>
                  </a:lnTo>
                  <a:lnTo>
                    <a:pt x="217" y="200"/>
                  </a:lnTo>
                  <a:lnTo>
                    <a:pt x="218" y="197"/>
                  </a:lnTo>
                  <a:lnTo>
                    <a:pt x="217" y="197"/>
                  </a:lnTo>
                  <a:lnTo>
                    <a:pt x="215" y="198"/>
                  </a:lnTo>
                  <a:lnTo>
                    <a:pt x="211" y="198"/>
                  </a:lnTo>
                  <a:lnTo>
                    <a:pt x="207" y="200"/>
                  </a:lnTo>
                  <a:lnTo>
                    <a:pt x="201" y="201"/>
                  </a:lnTo>
                  <a:lnTo>
                    <a:pt x="195" y="203"/>
                  </a:lnTo>
                  <a:lnTo>
                    <a:pt x="190" y="203"/>
                  </a:lnTo>
                  <a:lnTo>
                    <a:pt x="187" y="203"/>
                  </a:lnTo>
                  <a:lnTo>
                    <a:pt x="183" y="203"/>
                  </a:lnTo>
                  <a:lnTo>
                    <a:pt x="180" y="203"/>
                  </a:lnTo>
                  <a:lnTo>
                    <a:pt x="173" y="203"/>
                  </a:lnTo>
                  <a:lnTo>
                    <a:pt x="169" y="201"/>
                  </a:lnTo>
                  <a:lnTo>
                    <a:pt x="164" y="201"/>
                  </a:lnTo>
                  <a:lnTo>
                    <a:pt x="158" y="200"/>
                  </a:lnTo>
                  <a:lnTo>
                    <a:pt x="153" y="198"/>
                  </a:lnTo>
                  <a:lnTo>
                    <a:pt x="147" y="197"/>
                  </a:lnTo>
                  <a:lnTo>
                    <a:pt x="141" y="195"/>
                  </a:lnTo>
                  <a:lnTo>
                    <a:pt x="135" y="192"/>
                  </a:lnTo>
                  <a:lnTo>
                    <a:pt x="127" y="189"/>
                  </a:lnTo>
                  <a:lnTo>
                    <a:pt x="121" y="186"/>
                  </a:lnTo>
                  <a:lnTo>
                    <a:pt x="115" y="183"/>
                  </a:lnTo>
                  <a:lnTo>
                    <a:pt x="107" y="178"/>
                  </a:lnTo>
                  <a:lnTo>
                    <a:pt x="101" y="174"/>
                  </a:lnTo>
                  <a:lnTo>
                    <a:pt x="93" y="169"/>
                  </a:lnTo>
                  <a:lnTo>
                    <a:pt x="85" y="163"/>
                  </a:lnTo>
                  <a:lnTo>
                    <a:pt x="77" y="158"/>
                  </a:lnTo>
                  <a:lnTo>
                    <a:pt x="73" y="153"/>
                  </a:lnTo>
                  <a:lnTo>
                    <a:pt x="68" y="152"/>
                  </a:lnTo>
                  <a:lnTo>
                    <a:pt x="65" y="147"/>
                  </a:lnTo>
                  <a:lnTo>
                    <a:pt x="62" y="144"/>
                  </a:lnTo>
                  <a:lnTo>
                    <a:pt x="56" y="138"/>
                  </a:lnTo>
                  <a:lnTo>
                    <a:pt x="49" y="132"/>
                  </a:lnTo>
                  <a:lnTo>
                    <a:pt x="43" y="124"/>
                  </a:lnTo>
                  <a:lnTo>
                    <a:pt x="39" y="116"/>
                  </a:lnTo>
                  <a:lnTo>
                    <a:pt x="32" y="110"/>
                  </a:lnTo>
                  <a:lnTo>
                    <a:pt x="29" y="104"/>
                  </a:lnTo>
                  <a:lnTo>
                    <a:pt x="25" y="96"/>
                  </a:lnTo>
                  <a:lnTo>
                    <a:pt x="22" y="90"/>
                  </a:lnTo>
                  <a:lnTo>
                    <a:pt x="18" y="84"/>
                  </a:lnTo>
                  <a:lnTo>
                    <a:pt x="15" y="78"/>
                  </a:lnTo>
                  <a:lnTo>
                    <a:pt x="14" y="70"/>
                  </a:lnTo>
                  <a:lnTo>
                    <a:pt x="11" y="64"/>
                  </a:lnTo>
                  <a:lnTo>
                    <a:pt x="9" y="59"/>
                  </a:lnTo>
                  <a:lnTo>
                    <a:pt x="9" y="53"/>
                  </a:lnTo>
                  <a:lnTo>
                    <a:pt x="6" y="47"/>
                  </a:lnTo>
                  <a:lnTo>
                    <a:pt x="6" y="42"/>
                  </a:lnTo>
                  <a:lnTo>
                    <a:pt x="4" y="36"/>
                  </a:lnTo>
                  <a:lnTo>
                    <a:pt x="4" y="31"/>
                  </a:lnTo>
                  <a:lnTo>
                    <a:pt x="3" y="26"/>
                  </a:lnTo>
                  <a:lnTo>
                    <a:pt x="3" y="22"/>
                  </a:lnTo>
                  <a:lnTo>
                    <a:pt x="3" y="17"/>
                  </a:lnTo>
                  <a:lnTo>
                    <a:pt x="3" y="14"/>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8122796" y="1766346"/>
              <a:ext cx="381374" cy="395243"/>
            </a:xfrm>
            <a:custGeom>
              <a:avLst/>
              <a:gdLst>
                <a:gd name="T0" fmla="*/ 14 w 275"/>
                <a:gd name="T1" fmla="*/ 45 h 285"/>
                <a:gd name="T2" fmla="*/ 35 w 275"/>
                <a:gd name="T3" fmla="*/ 31 h 285"/>
                <a:gd name="T4" fmla="*/ 55 w 275"/>
                <a:gd name="T5" fmla="*/ 19 h 285"/>
                <a:gd name="T6" fmla="*/ 73 w 275"/>
                <a:gd name="T7" fmla="*/ 9 h 285"/>
                <a:gd name="T8" fmla="*/ 93 w 275"/>
                <a:gd name="T9" fmla="*/ 3 h 285"/>
                <a:gd name="T10" fmla="*/ 114 w 275"/>
                <a:gd name="T11" fmla="*/ 2 h 285"/>
                <a:gd name="T12" fmla="*/ 132 w 275"/>
                <a:gd name="T13" fmla="*/ 0 h 285"/>
                <a:gd name="T14" fmla="*/ 149 w 275"/>
                <a:gd name="T15" fmla="*/ 2 h 285"/>
                <a:gd name="T16" fmla="*/ 166 w 275"/>
                <a:gd name="T17" fmla="*/ 5 h 285"/>
                <a:gd name="T18" fmla="*/ 183 w 275"/>
                <a:gd name="T19" fmla="*/ 12 h 285"/>
                <a:gd name="T20" fmla="*/ 199 w 275"/>
                <a:gd name="T21" fmla="*/ 20 h 285"/>
                <a:gd name="T22" fmla="*/ 213 w 275"/>
                <a:gd name="T23" fmla="*/ 28 h 285"/>
                <a:gd name="T24" fmla="*/ 225 w 275"/>
                <a:gd name="T25" fmla="*/ 39 h 285"/>
                <a:gd name="T26" fmla="*/ 238 w 275"/>
                <a:gd name="T27" fmla="*/ 51 h 285"/>
                <a:gd name="T28" fmla="*/ 247 w 275"/>
                <a:gd name="T29" fmla="*/ 64 h 285"/>
                <a:gd name="T30" fmla="*/ 256 w 275"/>
                <a:gd name="T31" fmla="*/ 78 h 285"/>
                <a:gd name="T32" fmla="*/ 264 w 275"/>
                <a:gd name="T33" fmla="*/ 92 h 285"/>
                <a:gd name="T34" fmla="*/ 269 w 275"/>
                <a:gd name="T35" fmla="*/ 104 h 285"/>
                <a:gd name="T36" fmla="*/ 273 w 275"/>
                <a:gd name="T37" fmla="*/ 119 h 285"/>
                <a:gd name="T38" fmla="*/ 273 w 275"/>
                <a:gd name="T39" fmla="*/ 132 h 285"/>
                <a:gd name="T40" fmla="*/ 273 w 275"/>
                <a:gd name="T41" fmla="*/ 147 h 285"/>
                <a:gd name="T42" fmla="*/ 270 w 275"/>
                <a:gd name="T43" fmla="*/ 164 h 285"/>
                <a:gd name="T44" fmla="*/ 262 w 275"/>
                <a:gd name="T45" fmla="*/ 188 h 285"/>
                <a:gd name="T46" fmla="*/ 250 w 275"/>
                <a:gd name="T47" fmla="*/ 208 h 285"/>
                <a:gd name="T48" fmla="*/ 239 w 275"/>
                <a:gd name="T49" fmla="*/ 226 h 285"/>
                <a:gd name="T50" fmla="*/ 227 w 275"/>
                <a:gd name="T51" fmla="*/ 242 h 285"/>
                <a:gd name="T52" fmla="*/ 216 w 275"/>
                <a:gd name="T53" fmla="*/ 256 h 285"/>
                <a:gd name="T54" fmla="*/ 203 w 275"/>
                <a:gd name="T55" fmla="*/ 265 h 285"/>
                <a:gd name="T56" fmla="*/ 188 w 275"/>
                <a:gd name="T57" fmla="*/ 277 h 285"/>
                <a:gd name="T58" fmla="*/ 176 w 275"/>
                <a:gd name="T59" fmla="*/ 285 h 285"/>
                <a:gd name="T60" fmla="*/ 191 w 275"/>
                <a:gd name="T61" fmla="*/ 268 h 285"/>
                <a:gd name="T62" fmla="*/ 200 w 275"/>
                <a:gd name="T63" fmla="*/ 254 h 285"/>
                <a:gd name="T64" fmla="*/ 213 w 275"/>
                <a:gd name="T65" fmla="*/ 239 h 285"/>
                <a:gd name="T66" fmla="*/ 225 w 275"/>
                <a:gd name="T67" fmla="*/ 219 h 285"/>
                <a:gd name="T68" fmla="*/ 236 w 275"/>
                <a:gd name="T69" fmla="*/ 198 h 285"/>
                <a:gd name="T70" fmla="*/ 244 w 275"/>
                <a:gd name="T71" fmla="*/ 175 h 285"/>
                <a:gd name="T72" fmla="*/ 248 w 275"/>
                <a:gd name="T73" fmla="*/ 160 h 285"/>
                <a:gd name="T74" fmla="*/ 250 w 275"/>
                <a:gd name="T75" fmla="*/ 143 h 285"/>
                <a:gd name="T76" fmla="*/ 251 w 275"/>
                <a:gd name="T77" fmla="*/ 119 h 285"/>
                <a:gd name="T78" fmla="*/ 245 w 275"/>
                <a:gd name="T79" fmla="*/ 96 h 285"/>
                <a:gd name="T80" fmla="*/ 233 w 275"/>
                <a:gd name="T81" fmla="*/ 78 h 285"/>
                <a:gd name="T82" fmla="*/ 217 w 275"/>
                <a:gd name="T83" fmla="*/ 62 h 285"/>
                <a:gd name="T84" fmla="*/ 197 w 275"/>
                <a:gd name="T85" fmla="*/ 53 h 285"/>
                <a:gd name="T86" fmla="*/ 176 w 275"/>
                <a:gd name="T87" fmla="*/ 47 h 285"/>
                <a:gd name="T88" fmla="*/ 152 w 275"/>
                <a:gd name="T89" fmla="*/ 47 h 285"/>
                <a:gd name="T90" fmla="*/ 140 w 275"/>
                <a:gd name="T91" fmla="*/ 47 h 285"/>
                <a:gd name="T92" fmla="*/ 127 w 275"/>
                <a:gd name="T93" fmla="*/ 47 h 285"/>
                <a:gd name="T94" fmla="*/ 112 w 275"/>
                <a:gd name="T95" fmla="*/ 50 h 285"/>
                <a:gd name="T96" fmla="*/ 90 w 275"/>
                <a:gd name="T97" fmla="*/ 57 h 285"/>
                <a:gd name="T98" fmla="*/ 70 w 275"/>
                <a:gd name="T99" fmla="*/ 65 h 285"/>
                <a:gd name="T100" fmla="*/ 53 w 275"/>
                <a:gd name="T101" fmla="*/ 78 h 285"/>
                <a:gd name="T102" fmla="*/ 41 w 275"/>
                <a:gd name="T103" fmla="*/ 90 h 285"/>
                <a:gd name="T104" fmla="*/ 30 w 275"/>
                <a:gd name="T105" fmla="*/ 99 h 285"/>
                <a:gd name="T106" fmla="*/ 16 w 275"/>
                <a:gd name="T107" fmla="*/ 101 h 285"/>
                <a:gd name="T108" fmla="*/ 7 w 275"/>
                <a:gd name="T109" fmla="*/ 92 h 285"/>
                <a:gd name="T110" fmla="*/ 2 w 275"/>
                <a:gd name="T111" fmla="*/ 74 h 285"/>
                <a:gd name="T112" fmla="*/ 0 w 275"/>
                <a:gd name="T113" fmla="*/ 6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 h="285">
                  <a:moveTo>
                    <a:pt x="0" y="59"/>
                  </a:moveTo>
                  <a:lnTo>
                    <a:pt x="8" y="53"/>
                  </a:lnTo>
                  <a:lnTo>
                    <a:pt x="14" y="45"/>
                  </a:lnTo>
                  <a:lnTo>
                    <a:pt x="21" y="39"/>
                  </a:lnTo>
                  <a:lnTo>
                    <a:pt x="28" y="36"/>
                  </a:lnTo>
                  <a:lnTo>
                    <a:pt x="35" y="31"/>
                  </a:lnTo>
                  <a:lnTo>
                    <a:pt x="41" y="26"/>
                  </a:lnTo>
                  <a:lnTo>
                    <a:pt x="48" y="22"/>
                  </a:lnTo>
                  <a:lnTo>
                    <a:pt x="55" y="19"/>
                  </a:lnTo>
                  <a:lnTo>
                    <a:pt x="61" y="16"/>
                  </a:lnTo>
                  <a:lnTo>
                    <a:pt x="67" y="12"/>
                  </a:lnTo>
                  <a:lnTo>
                    <a:pt x="73" y="9"/>
                  </a:lnTo>
                  <a:lnTo>
                    <a:pt x="81" y="8"/>
                  </a:lnTo>
                  <a:lnTo>
                    <a:pt x="87" y="5"/>
                  </a:lnTo>
                  <a:lnTo>
                    <a:pt x="93" y="3"/>
                  </a:lnTo>
                  <a:lnTo>
                    <a:pt x="101" y="3"/>
                  </a:lnTo>
                  <a:lnTo>
                    <a:pt x="107" y="3"/>
                  </a:lnTo>
                  <a:lnTo>
                    <a:pt x="114" y="2"/>
                  </a:lnTo>
                  <a:lnTo>
                    <a:pt x="120" y="0"/>
                  </a:lnTo>
                  <a:lnTo>
                    <a:pt x="124" y="0"/>
                  </a:lnTo>
                  <a:lnTo>
                    <a:pt x="132" y="0"/>
                  </a:lnTo>
                  <a:lnTo>
                    <a:pt x="138" y="0"/>
                  </a:lnTo>
                  <a:lnTo>
                    <a:pt x="143" y="2"/>
                  </a:lnTo>
                  <a:lnTo>
                    <a:pt x="149" y="2"/>
                  </a:lnTo>
                  <a:lnTo>
                    <a:pt x="155" y="3"/>
                  </a:lnTo>
                  <a:lnTo>
                    <a:pt x="160" y="3"/>
                  </a:lnTo>
                  <a:lnTo>
                    <a:pt x="166" y="5"/>
                  </a:lnTo>
                  <a:lnTo>
                    <a:pt x="172" y="8"/>
                  </a:lnTo>
                  <a:lnTo>
                    <a:pt x="177" y="9"/>
                  </a:lnTo>
                  <a:lnTo>
                    <a:pt x="183" y="12"/>
                  </a:lnTo>
                  <a:lnTo>
                    <a:pt x="188" y="14"/>
                  </a:lnTo>
                  <a:lnTo>
                    <a:pt x="194" y="17"/>
                  </a:lnTo>
                  <a:lnTo>
                    <a:pt x="199" y="20"/>
                  </a:lnTo>
                  <a:lnTo>
                    <a:pt x="203" y="22"/>
                  </a:lnTo>
                  <a:lnTo>
                    <a:pt x="208" y="25"/>
                  </a:lnTo>
                  <a:lnTo>
                    <a:pt x="213" y="28"/>
                  </a:lnTo>
                  <a:lnTo>
                    <a:pt x="217" y="33"/>
                  </a:lnTo>
                  <a:lnTo>
                    <a:pt x="220" y="36"/>
                  </a:lnTo>
                  <a:lnTo>
                    <a:pt x="225" y="39"/>
                  </a:lnTo>
                  <a:lnTo>
                    <a:pt x="230" y="42"/>
                  </a:lnTo>
                  <a:lnTo>
                    <a:pt x="234" y="47"/>
                  </a:lnTo>
                  <a:lnTo>
                    <a:pt x="238" y="51"/>
                  </a:lnTo>
                  <a:lnTo>
                    <a:pt x="241" y="54"/>
                  </a:lnTo>
                  <a:lnTo>
                    <a:pt x="244" y="59"/>
                  </a:lnTo>
                  <a:lnTo>
                    <a:pt x="247" y="64"/>
                  </a:lnTo>
                  <a:lnTo>
                    <a:pt x="250" y="68"/>
                  </a:lnTo>
                  <a:lnTo>
                    <a:pt x="253" y="73"/>
                  </a:lnTo>
                  <a:lnTo>
                    <a:pt x="256" y="78"/>
                  </a:lnTo>
                  <a:lnTo>
                    <a:pt x="259" y="82"/>
                  </a:lnTo>
                  <a:lnTo>
                    <a:pt x="261" y="87"/>
                  </a:lnTo>
                  <a:lnTo>
                    <a:pt x="264" y="92"/>
                  </a:lnTo>
                  <a:lnTo>
                    <a:pt x="265" y="95"/>
                  </a:lnTo>
                  <a:lnTo>
                    <a:pt x="267" y="99"/>
                  </a:lnTo>
                  <a:lnTo>
                    <a:pt x="269" y="104"/>
                  </a:lnTo>
                  <a:lnTo>
                    <a:pt x="270" y="110"/>
                  </a:lnTo>
                  <a:lnTo>
                    <a:pt x="272" y="113"/>
                  </a:lnTo>
                  <a:lnTo>
                    <a:pt x="273" y="119"/>
                  </a:lnTo>
                  <a:lnTo>
                    <a:pt x="273" y="124"/>
                  </a:lnTo>
                  <a:lnTo>
                    <a:pt x="273" y="129"/>
                  </a:lnTo>
                  <a:lnTo>
                    <a:pt x="273" y="132"/>
                  </a:lnTo>
                  <a:lnTo>
                    <a:pt x="275" y="138"/>
                  </a:lnTo>
                  <a:lnTo>
                    <a:pt x="273" y="143"/>
                  </a:lnTo>
                  <a:lnTo>
                    <a:pt x="273" y="147"/>
                  </a:lnTo>
                  <a:lnTo>
                    <a:pt x="273" y="150"/>
                  </a:lnTo>
                  <a:lnTo>
                    <a:pt x="273" y="157"/>
                  </a:lnTo>
                  <a:lnTo>
                    <a:pt x="270" y="164"/>
                  </a:lnTo>
                  <a:lnTo>
                    <a:pt x="267" y="172"/>
                  </a:lnTo>
                  <a:lnTo>
                    <a:pt x="264" y="180"/>
                  </a:lnTo>
                  <a:lnTo>
                    <a:pt x="262" y="188"/>
                  </a:lnTo>
                  <a:lnTo>
                    <a:pt x="258" y="194"/>
                  </a:lnTo>
                  <a:lnTo>
                    <a:pt x="255" y="202"/>
                  </a:lnTo>
                  <a:lnTo>
                    <a:pt x="250" y="208"/>
                  </a:lnTo>
                  <a:lnTo>
                    <a:pt x="247" y="215"/>
                  </a:lnTo>
                  <a:lnTo>
                    <a:pt x="244" y="220"/>
                  </a:lnTo>
                  <a:lnTo>
                    <a:pt x="239" y="226"/>
                  </a:lnTo>
                  <a:lnTo>
                    <a:pt x="234" y="231"/>
                  </a:lnTo>
                  <a:lnTo>
                    <a:pt x="231" y="237"/>
                  </a:lnTo>
                  <a:lnTo>
                    <a:pt x="227" y="242"/>
                  </a:lnTo>
                  <a:lnTo>
                    <a:pt x="224" y="246"/>
                  </a:lnTo>
                  <a:lnTo>
                    <a:pt x="219" y="251"/>
                  </a:lnTo>
                  <a:lnTo>
                    <a:pt x="216" y="256"/>
                  </a:lnTo>
                  <a:lnTo>
                    <a:pt x="211" y="259"/>
                  </a:lnTo>
                  <a:lnTo>
                    <a:pt x="207" y="262"/>
                  </a:lnTo>
                  <a:lnTo>
                    <a:pt x="203" y="265"/>
                  </a:lnTo>
                  <a:lnTo>
                    <a:pt x="200" y="268"/>
                  </a:lnTo>
                  <a:lnTo>
                    <a:pt x="193" y="273"/>
                  </a:lnTo>
                  <a:lnTo>
                    <a:pt x="188" y="277"/>
                  </a:lnTo>
                  <a:lnTo>
                    <a:pt x="182" y="281"/>
                  </a:lnTo>
                  <a:lnTo>
                    <a:pt x="179" y="284"/>
                  </a:lnTo>
                  <a:lnTo>
                    <a:pt x="176" y="285"/>
                  </a:lnTo>
                  <a:lnTo>
                    <a:pt x="179" y="281"/>
                  </a:lnTo>
                  <a:lnTo>
                    <a:pt x="183" y="276"/>
                  </a:lnTo>
                  <a:lnTo>
                    <a:pt x="191" y="268"/>
                  </a:lnTo>
                  <a:lnTo>
                    <a:pt x="193" y="264"/>
                  </a:lnTo>
                  <a:lnTo>
                    <a:pt x="196" y="259"/>
                  </a:lnTo>
                  <a:lnTo>
                    <a:pt x="200" y="254"/>
                  </a:lnTo>
                  <a:lnTo>
                    <a:pt x="205" y="250"/>
                  </a:lnTo>
                  <a:lnTo>
                    <a:pt x="208" y="243"/>
                  </a:lnTo>
                  <a:lnTo>
                    <a:pt x="213" y="239"/>
                  </a:lnTo>
                  <a:lnTo>
                    <a:pt x="216" y="233"/>
                  </a:lnTo>
                  <a:lnTo>
                    <a:pt x="220" y="226"/>
                  </a:lnTo>
                  <a:lnTo>
                    <a:pt x="225" y="219"/>
                  </a:lnTo>
                  <a:lnTo>
                    <a:pt x="228" y="212"/>
                  </a:lnTo>
                  <a:lnTo>
                    <a:pt x="231" y="205"/>
                  </a:lnTo>
                  <a:lnTo>
                    <a:pt x="236" y="198"/>
                  </a:lnTo>
                  <a:lnTo>
                    <a:pt x="239" y="189"/>
                  </a:lnTo>
                  <a:lnTo>
                    <a:pt x="242" y="183"/>
                  </a:lnTo>
                  <a:lnTo>
                    <a:pt x="244" y="175"/>
                  </a:lnTo>
                  <a:lnTo>
                    <a:pt x="247" y="167"/>
                  </a:lnTo>
                  <a:lnTo>
                    <a:pt x="247" y="163"/>
                  </a:lnTo>
                  <a:lnTo>
                    <a:pt x="248" y="160"/>
                  </a:lnTo>
                  <a:lnTo>
                    <a:pt x="248" y="155"/>
                  </a:lnTo>
                  <a:lnTo>
                    <a:pt x="250" y="150"/>
                  </a:lnTo>
                  <a:lnTo>
                    <a:pt x="250" y="143"/>
                  </a:lnTo>
                  <a:lnTo>
                    <a:pt x="251" y="135"/>
                  </a:lnTo>
                  <a:lnTo>
                    <a:pt x="251" y="127"/>
                  </a:lnTo>
                  <a:lnTo>
                    <a:pt x="251" y="119"/>
                  </a:lnTo>
                  <a:lnTo>
                    <a:pt x="250" y="112"/>
                  </a:lnTo>
                  <a:lnTo>
                    <a:pt x="248" y="105"/>
                  </a:lnTo>
                  <a:lnTo>
                    <a:pt x="245" y="96"/>
                  </a:lnTo>
                  <a:lnTo>
                    <a:pt x="242" y="90"/>
                  </a:lnTo>
                  <a:lnTo>
                    <a:pt x="238" y="84"/>
                  </a:lnTo>
                  <a:lnTo>
                    <a:pt x="233" y="78"/>
                  </a:lnTo>
                  <a:lnTo>
                    <a:pt x="228" y="71"/>
                  </a:lnTo>
                  <a:lnTo>
                    <a:pt x="224" y="67"/>
                  </a:lnTo>
                  <a:lnTo>
                    <a:pt x="217" y="62"/>
                  </a:lnTo>
                  <a:lnTo>
                    <a:pt x="211" y="59"/>
                  </a:lnTo>
                  <a:lnTo>
                    <a:pt x="203" y="56"/>
                  </a:lnTo>
                  <a:lnTo>
                    <a:pt x="197" y="53"/>
                  </a:lnTo>
                  <a:lnTo>
                    <a:pt x="189" y="51"/>
                  </a:lnTo>
                  <a:lnTo>
                    <a:pt x="183" y="50"/>
                  </a:lnTo>
                  <a:lnTo>
                    <a:pt x="176" y="47"/>
                  </a:lnTo>
                  <a:lnTo>
                    <a:pt x="168" y="47"/>
                  </a:lnTo>
                  <a:lnTo>
                    <a:pt x="160" y="47"/>
                  </a:lnTo>
                  <a:lnTo>
                    <a:pt x="152" y="47"/>
                  </a:lnTo>
                  <a:lnTo>
                    <a:pt x="148" y="47"/>
                  </a:lnTo>
                  <a:lnTo>
                    <a:pt x="143" y="47"/>
                  </a:lnTo>
                  <a:lnTo>
                    <a:pt x="140" y="47"/>
                  </a:lnTo>
                  <a:lnTo>
                    <a:pt x="137" y="47"/>
                  </a:lnTo>
                  <a:lnTo>
                    <a:pt x="132" y="47"/>
                  </a:lnTo>
                  <a:lnTo>
                    <a:pt x="127" y="47"/>
                  </a:lnTo>
                  <a:lnTo>
                    <a:pt x="124" y="48"/>
                  </a:lnTo>
                  <a:lnTo>
                    <a:pt x="120" y="48"/>
                  </a:lnTo>
                  <a:lnTo>
                    <a:pt x="112" y="50"/>
                  </a:lnTo>
                  <a:lnTo>
                    <a:pt x="104" y="51"/>
                  </a:lnTo>
                  <a:lnTo>
                    <a:pt x="97" y="54"/>
                  </a:lnTo>
                  <a:lnTo>
                    <a:pt x="90" y="57"/>
                  </a:lnTo>
                  <a:lnTo>
                    <a:pt x="83" y="59"/>
                  </a:lnTo>
                  <a:lnTo>
                    <a:pt x="76" y="62"/>
                  </a:lnTo>
                  <a:lnTo>
                    <a:pt x="70" y="65"/>
                  </a:lnTo>
                  <a:lnTo>
                    <a:pt x="64" y="70"/>
                  </a:lnTo>
                  <a:lnTo>
                    <a:pt x="58" y="73"/>
                  </a:lnTo>
                  <a:lnTo>
                    <a:pt x="53" y="78"/>
                  </a:lnTo>
                  <a:lnTo>
                    <a:pt x="48" y="81"/>
                  </a:lnTo>
                  <a:lnTo>
                    <a:pt x="45" y="87"/>
                  </a:lnTo>
                  <a:lnTo>
                    <a:pt x="41" y="90"/>
                  </a:lnTo>
                  <a:lnTo>
                    <a:pt x="38" y="95"/>
                  </a:lnTo>
                  <a:lnTo>
                    <a:pt x="33" y="96"/>
                  </a:lnTo>
                  <a:lnTo>
                    <a:pt x="30" y="99"/>
                  </a:lnTo>
                  <a:lnTo>
                    <a:pt x="24" y="101"/>
                  </a:lnTo>
                  <a:lnTo>
                    <a:pt x="19" y="102"/>
                  </a:lnTo>
                  <a:lnTo>
                    <a:pt x="16" y="101"/>
                  </a:lnTo>
                  <a:lnTo>
                    <a:pt x="11" y="99"/>
                  </a:lnTo>
                  <a:lnTo>
                    <a:pt x="8" y="95"/>
                  </a:lnTo>
                  <a:lnTo>
                    <a:pt x="7" y="92"/>
                  </a:lnTo>
                  <a:lnTo>
                    <a:pt x="5" y="85"/>
                  </a:lnTo>
                  <a:lnTo>
                    <a:pt x="4" y="79"/>
                  </a:lnTo>
                  <a:lnTo>
                    <a:pt x="2" y="74"/>
                  </a:lnTo>
                  <a:lnTo>
                    <a:pt x="2" y="70"/>
                  </a:lnTo>
                  <a:lnTo>
                    <a:pt x="0" y="65"/>
                  </a:lnTo>
                  <a:lnTo>
                    <a:pt x="0" y="62"/>
                  </a:lnTo>
                  <a:lnTo>
                    <a:pt x="0" y="5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3"/>
            <p:cNvSpPr>
              <a:spLocks/>
            </p:cNvSpPr>
            <p:nvPr/>
          </p:nvSpPr>
          <p:spPr bwMode="auto">
            <a:xfrm>
              <a:off x="8027106" y="2230929"/>
              <a:ext cx="85983" cy="70728"/>
            </a:xfrm>
            <a:custGeom>
              <a:avLst/>
              <a:gdLst>
                <a:gd name="T0" fmla="*/ 24 w 62"/>
                <a:gd name="T1" fmla="*/ 0 h 51"/>
                <a:gd name="T2" fmla="*/ 17 w 62"/>
                <a:gd name="T3" fmla="*/ 1 h 51"/>
                <a:gd name="T4" fmla="*/ 12 w 62"/>
                <a:gd name="T5" fmla="*/ 6 h 51"/>
                <a:gd name="T6" fmla="*/ 7 w 62"/>
                <a:gd name="T7" fmla="*/ 11 h 51"/>
                <a:gd name="T8" fmla="*/ 4 w 62"/>
                <a:gd name="T9" fmla="*/ 15 h 51"/>
                <a:gd name="T10" fmla="*/ 1 w 62"/>
                <a:gd name="T11" fmla="*/ 20 h 51"/>
                <a:gd name="T12" fmla="*/ 0 w 62"/>
                <a:gd name="T13" fmla="*/ 25 h 51"/>
                <a:gd name="T14" fmla="*/ 0 w 62"/>
                <a:gd name="T15" fmla="*/ 31 h 51"/>
                <a:gd name="T16" fmla="*/ 0 w 62"/>
                <a:gd name="T17" fmla="*/ 35 h 51"/>
                <a:gd name="T18" fmla="*/ 1 w 62"/>
                <a:gd name="T19" fmla="*/ 39 h 51"/>
                <a:gd name="T20" fmla="*/ 3 w 62"/>
                <a:gd name="T21" fmla="*/ 43 h 51"/>
                <a:gd name="T22" fmla="*/ 6 w 62"/>
                <a:gd name="T23" fmla="*/ 46 h 51"/>
                <a:gd name="T24" fmla="*/ 11 w 62"/>
                <a:gd name="T25" fmla="*/ 49 h 51"/>
                <a:gd name="T26" fmla="*/ 14 w 62"/>
                <a:gd name="T27" fmla="*/ 51 h 51"/>
                <a:gd name="T28" fmla="*/ 20 w 62"/>
                <a:gd name="T29" fmla="*/ 51 h 51"/>
                <a:gd name="T30" fmla="*/ 26 w 62"/>
                <a:gd name="T31" fmla="*/ 51 h 51"/>
                <a:gd name="T32" fmla="*/ 32 w 62"/>
                <a:gd name="T33" fmla="*/ 51 h 51"/>
                <a:gd name="T34" fmla="*/ 37 w 62"/>
                <a:gd name="T35" fmla="*/ 48 h 51"/>
                <a:gd name="T36" fmla="*/ 43 w 62"/>
                <a:gd name="T37" fmla="*/ 46 h 51"/>
                <a:gd name="T38" fmla="*/ 46 w 62"/>
                <a:gd name="T39" fmla="*/ 43 h 51"/>
                <a:gd name="T40" fmla="*/ 51 w 62"/>
                <a:gd name="T41" fmla="*/ 42 h 51"/>
                <a:gd name="T42" fmla="*/ 55 w 62"/>
                <a:gd name="T43" fmla="*/ 37 h 51"/>
                <a:gd name="T44" fmla="*/ 59 w 62"/>
                <a:gd name="T45" fmla="*/ 32 h 51"/>
                <a:gd name="T46" fmla="*/ 62 w 62"/>
                <a:gd name="T47" fmla="*/ 26 h 51"/>
                <a:gd name="T48" fmla="*/ 62 w 62"/>
                <a:gd name="T49" fmla="*/ 23 h 51"/>
                <a:gd name="T50" fmla="*/ 60 w 62"/>
                <a:gd name="T51" fmla="*/ 23 h 51"/>
                <a:gd name="T52" fmla="*/ 55 w 62"/>
                <a:gd name="T53" fmla="*/ 25 h 51"/>
                <a:gd name="T54" fmla="*/ 51 w 62"/>
                <a:gd name="T55" fmla="*/ 28 h 51"/>
                <a:gd name="T56" fmla="*/ 46 w 62"/>
                <a:gd name="T57" fmla="*/ 29 h 51"/>
                <a:gd name="T58" fmla="*/ 38 w 62"/>
                <a:gd name="T59" fmla="*/ 31 h 51"/>
                <a:gd name="T60" fmla="*/ 32 w 62"/>
                <a:gd name="T61" fmla="*/ 31 h 51"/>
                <a:gd name="T62" fmla="*/ 26 w 62"/>
                <a:gd name="T63" fmla="*/ 29 h 51"/>
                <a:gd name="T64" fmla="*/ 20 w 62"/>
                <a:gd name="T65" fmla="*/ 26 h 51"/>
                <a:gd name="T66" fmla="*/ 17 w 62"/>
                <a:gd name="T67" fmla="*/ 20 h 51"/>
                <a:gd name="T68" fmla="*/ 18 w 62"/>
                <a:gd name="T69" fmla="*/ 17 h 51"/>
                <a:gd name="T70" fmla="*/ 21 w 62"/>
                <a:gd name="T71" fmla="*/ 14 h 51"/>
                <a:gd name="T72" fmla="*/ 28 w 62"/>
                <a:gd name="T73" fmla="*/ 11 h 51"/>
                <a:gd name="T74" fmla="*/ 34 w 62"/>
                <a:gd name="T75" fmla="*/ 9 h 51"/>
                <a:gd name="T76" fmla="*/ 40 w 62"/>
                <a:gd name="T77" fmla="*/ 8 h 51"/>
                <a:gd name="T78" fmla="*/ 45 w 62"/>
                <a:gd name="T79" fmla="*/ 8 h 51"/>
                <a:gd name="T80" fmla="*/ 46 w 62"/>
                <a:gd name="T81" fmla="*/ 8 h 51"/>
                <a:gd name="T82" fmla="*/ 24 w 62"/>
                <a:gd name="T83" fmla="*/ 0 h 51"/>
                <a:gd name="T84" fmla="*/ 24 w 62"/>
                <a:gd name="T8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51">
                  <a:moveTo>
                    <a:pt x="24" y="0"/>
                  </a:moveTo>
                  <a:lnTo>
                    <a:pt x="17" y="1"/>
                  </a:lnTo>
                  <a:lnTo>
                    <a:pt x="12" y="6"/>
                  </a:lnTo>
                  <a:lnTo>
                    <a:pt x="7" y="11"/>
                  </a:lnTo>
                  <a:lnTo>
                    <a:pt x="4" y="15"/>
                  </a:lnTo>
                  <a:lnTo>
                    <a:pt x="1" y="20"/>
                  </a:lnTo>
                  <a:lnTo>
                    <a:pt x="0" y="25"/>
                  </a:lnTo>
                  <a:lnTo>
                    <a:pt x="0" y="31"/>
                  </a:lnTo>
                  <a:lnTo>
                    <a:pt x="0" y="35"/>
                  </a:lnTo>
                  <a:lnTo>
                    <a:pt x="1" y="39"/>
                  </a:lnTo>
                  <a:lnTo>
                    <a:pt x="3" y="43"/>
                  </a:lnTo>
                  <a:lnTo>
                    <a:pt x="6" y="46"/>
                  </a:lnTo>
                  <a:lnTo>
                    <a:pt x="11" y="49"/>
                  </a:lnTo>
                  <a:lnTo>
                    <a:pt x="14" y="51"/>
                  </a:lnTo>
                  <a:lnTo>
                    <a:pt x="20" y="51"/>
                  </a:lnTo>
                  <a:lnTo>
                    <a:pt x="26" y="51"/>
                  </a:lnTo>
                  <a:lnTo>
                    <a:pt x="32" y="51"/>
                  </a:lnTo>
                  <a:lnTo>
                    <a:pt x="37" y="48"/>
                  </a:lnTo>
                  <a:lnTo>
                    <a:pt x="43" y="46"/>
                  </a:lnTo>
                  <a:lnTo>
                    <a:pt x="46" y="43"/>
                  </a:lnTo>
                  <a:lnTo>
                    <a:pt x="51" y="42"/>
                  </a:lnTo>
                  <a:lnTo>
                    <a:pt x="55" y="37"/>
                  </a:lnTo>
                  <a:lnTo>
                    <a:pt x="59" y="32"/>
                  </a:lnTo>
                  <a:lnTo>
                    <a:pt x="62" y="26"/>
                  </a:lnTo>
                  <a:lnTo>
                    <a:pt x="62" y="23"/>
                  </a:lnTo>
                  <a:lnTo>
                    <a:pt x="60" y="23"/>
                  </a:lnTo>
                  <a:lnTo>
                    <a:pt x="55" y="25"/>
                  </a:lnTo>
                  <a:lnTo>
                    <a:pt x="51" y="28"/>
                  </a:lnTo>
                  <a:lnTo>
                    <a:pt x="46" y="29"/>
                  </a:lnTo>
                  <a:lnTo>
                    <a:pt x="38" y="31"/>
                  </a:lnTo>
                  <a:lnTo>
                    <a:pt x="32" y="31"/>
                  </a:lnTo>
                  <a:lnTo>
                    <a:pt x="26" y="29"/>
                  </a:lnTo>
                  <a:lnTo>
                    <a:pt x="20" y="26"/>
                  </a:lnTo>
                  <a:lnTo>
                    <a:pt x="17" y="20"/>
                  </a:lnTo>
                  <a:lnTo>
                    <a:pt x="18" y="17"/>
                  </a:lnTo>
                  <a:lnTo>
                    <a:pt x="21" y="14"/>
                  </a:lnTo>
                  <a:lnTo>
                    <a:pt x="28" y="11"/>
                  </a:lnTo>
                  <a:lnTo>
                    <a:pt x="34" y="9"/>
                  </a:lnTo>
                  <a:lnTo>
                    <a:pt x="40" y="8"/>
                  </a:lnTo>
                  <a:lnTo>
                    <a:pt x="45" y="8"/>
                  </a:lnTo>
                  <a:lnTo>
                    <a:pt x="46" y="8"/>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8165787" y="2285015"/>
              <a:ext cx="77662" cy="59633"/>
            </a:xfrm>
            <a:custGeom>
              <a:avLst/>
              <a:gdLst>
                <a:gd name="T0" fmla="*/ 22 w 56"/>
                <a:gd name="T1" fmla="*/ 0 h 43"/>
                <a:gd name="T2" fmla="*/ 14 w 56"/>
                <a:gd name="T3" fmla="*/ 1 h 43"/>
                <a:gd name="T4" fmla="*/ 8 w 56"/>
                <a:gd name="T5" fmla="*/ 4 h 43"/>
                <a:gd name="T6" fmla="*/ 4 w 56"/>
                <a:gd name="T7" fmla="*/ 6 h 43"/>
                <a:gd name="T8" fmla="*/ 4 w 56"/>
                <a:gd name="T9" fmla="*/ 10 h 43"/>
                <a:gd name="T10" fmla="*/ 0 w 56"/>
                <a:gd name="T11" fmla="*/ 14 h 43"/>
                <a:gd name="T12" fmla="*/ 0 w 56"/>
                <a:gd name="T13" fmla="*/ 18 h 43"/>
                <a:gd name="T14" fmla="*/ 0 w 56"/>
                <a:gd name="T15" fmla="*/ 23 h 43"/>
                <a:gd name="T16" fmla="*/ 2 w 56"/>
                <a:gd name="T17" fmla="*/ 27 h 43"/>
                <a:gd name="T18" fmla="*/ 7 w 56"/>
                <a:gd name="T19" fmla="*/ 34 h 43"/>
                <a:gd name="T20" fmla="*/ 13 w 56"/>
                <a:gd name="T21" fmla="*/ 40 h 43"/>
                <a:gd name="T22" fmla="*/ 16 w 56"/>
                <a:gd name="T23" fmla="*/ 41 h 43"/>
                <a:gd name="T24" fmla="*/ 21 w 56"/>
                <a:gd name="T25" fmla="*/ 43 h 43"/>
                <a:gd name="T26" fmla="*/ 24 w 56"/>
                <a:gd name="T27" fmla="*/ 41 h 43"/>
                <a:gd name="T28" fmla="*/ 28 w 56"/>
                <a:gd name="T29" fmla="*/ 41 h 43"/>
                <a:gd name="T30" fmla="*/ 35 w 56"/>
                <a:gd name="T31" fmla="*/ 37 h 43"/>
                <a:gd name="T32" fmla="*/ 41 w 56"/>
                <a:gd name="T33" fmla="*/ 32 h 43"/>
                <a:gd name="T34" fmla="*/ 45 w 56"/>
                <a:gd name="T35" fmla="*/ 27 h 43"/>
                <a:gd name="T36" fmla="*/ 50 w 56"/>
                <a:gd name="T37" fmla="*/ 21 h 43"/>
                <a:gd name="T38" fmla="*/ 52 w 56"/>
                <a:gd name="T39" fmla="*/ 17 h 43"/>
                <a:gd name="T40" fmla="*/ 53 w 56"/>
                <a:gd name="T41" fmla="*/ 12 h 43"/>
                <a:gd name="T42" fmla="*/ 55 w 56"/>
                <a:gd name="T43" fmla="*/ 10 h 43"/>
                <a:gd name="T44" fmla="*/ 56 w 56"/>
                <a:gd name="T45" fmla="*/ 9 h 43"/>
                <a:gd name="T46" fmla="*/ 55 w 56"/>
                <a:gd name="T47" fmla="*/ 9 h 43"/>
                <a:gd name="T48" fmla="*/ 52 w 56"/>
                <a:gd name="T49" fmla="*/ 12 h 43"/>
                <a:gd name="T50" fmla="*/ 47 w 56"/>
                <a:gd name="T51" fmla="*/ 14 h 43"/>
                <a:gd name="T52" fmla="*/ 41 w 56"/>
                <a:gd name="T53" fmla="*/ 18 h 43"/>
                <a:gd name="T54" fmla="*/ 36 w 56"/>
                <a:gd name="T55" fmla="*/ 20 h 43"/>
                <a:gd name="T56" fmla="*/ 30 w 56"/>
                <a:gd name="T57" fmla="*/ 21 h 43"/>
                <a:gd name="T58" fmla="*/ 24 w 56"/>
                <a:gd name="T59" fmla="*/ 21 h 43"/>
                <a:gd name="T60" fmla="*/ 19 w 56"/>
                <a:gd name="T61" fmla="*/ 21 h 43"/>
                <a:gd name="T62" fmla="*/ 16 w 56"/>
                <a:gd name="T63" fmla="*/ 18 h 43"/>
                <a:gd name="T64" fmla="*/ 17 w 56"/>
                <a:gd name="T65" fmla="*/ 15 h 43"/>
                <a:gd name="T66" fmla="*/ 19 w 56"/>
                <a:gd name="T67" fmla="*/ 14 h 43"/>
                <a:gd name="T68" fmla="*/ 24 w 56"/>
                <a:gd name="T69" fmla="*/ 12 h 43"/>
                <a:gd name="T70" fmla="*/ 28 w 56"/>
                <a:gd name="T71" fmla="*/ 12 h 43"/>
                <a:gd name="T72" fmla="*/ 33 w 56"/>
                <a:gd name="T73" fmla="*/ 10 h 43"/>
                <a:gd name="T74" fmla="*/ 36 w 56"/>
                <a:gd name="T75" fmla="*/ 10 h 43"/>
                <a:gd name="T76" fmla="*/ 38 w 56"/>
                <a:gd name="T77" fmla="*/ 10 h 43"/>
                <a:gd name="T78" fmla="*/ 22 w 56"/>
                <a:gd name="T79" fmla="*/ 0 h 43"/>
                <a:gd name="T80" fmla="*/ 22 w 56"/>
                <a:gd name="T8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43">
                  <a:moveTo>
                    <a:pt x="22" y="0"/>
                  </a:moveTo>
                  <a:lnTo>
                    <a:pt x="14" y="1"/>
                  </a:lnTo>
                  <a:lnTo>
                    <a:pt x="8" y="4"/>
                  </a:lnTo>
                  <a:lnTo>
                    <a:pt x="4" y="6"/>
                  </a:lnTo>
                  <a:lnTo>
                    <a:pt x="4" y="10"/>
                  </a:lnTo>
                  <a:lnTo>
                    <a:pt x="0" y="14"/>
                  </a:lnTo>
                  <a:lnTo>
                    <a:pt x="0" y="18"/>
                  </a:lnTo>
                  <a:lnTo>
                    <a:pt x="0" y="23"/>
                  </a:lnTo>
                  <a:lnTo>
                    <a:pt x="2" y="27"/>
                  </a:lnTo>
                  <a:lnTo>
                    <a:pt x="7" y="34"/>
                  </a:lnTo>
                  <a:lnTo>
                    <a:pt x="13" y="40"/>
                  </a:lnTo>
                  <a:lnTo>
                    <a:pt x="16" y="41"/>
                  </a:lnTo>
                  <a:lnTo>
                    <a:pt x="21" y="43"/>
                  </a:lnTo>
                  <a:lnTo>
                    <a:pt x="24" y="41"/>
                  </a:lnTo>
                  <a:lnTo>
                    <a:pt x="28" y="41"/>
                  </a:lnTo>
                  <a:lnTo>
                    <a:pt x="35" y="37"/>
                  </a:lnTo>
                  <a:lnTo>
                    <a:pt x="41" y="32"/>
                  </a:lnTo>
                  <a:lnTo>
                    <a:pt x="45" y="27"/>
                  </a:lnTo>
                  <a:lnTo>
                    <a:pt x="50" y="21"/>
                  </a:lnTo>
                  <a:lnTo>
                    <a:pt x="52" y="17"/>
                  </a:lnTo>
                  <a:lnTo>
                    <a:pt x="53" y="12"/>
                  </a:lnTo>
                  <a:lnTo>
                    <a:pt x="55" y="10"/>
                  </a:lnTo>
                  <a:lnTo>
                    <a:pt x="56" y="9"/>
                  </a:lnTo>
                  <a:lnTo>
                    <a:pt x="55" y="9"/>
                  </a:lnTo>
                  <a:lnTo>
                    <a:pt x="52" y="12"/>
                  </a:lnTo>
                  <a:lnTo>
                    <a:pt x="47" y="14"/>
                  </a:lnTo>
                  <a:lnTo>
                    <a:pt x="41" y="18"/>
                  </a:lnTo>
                  <a:lnTo>
                    <a:pt x="36" y="20"/>
                  </a:lnTo>
                  <a:lnTo>
                    <a:pt x="30" y="21"/>
                  </a:lnTo>
                  <a:lnTo>
                    <a:pt x="24" y="21"/>
                  </a:lnTo>
                  <a:lnTo>
                    <a:pt x="19" y="21"/>
                  </a:lnTo>
                  <a:lnTo>
                    <a:pt x="16" y="18"/>
                  </a:lnTo>
                  <a:lnTo>
                    <a:pt x="17" y="15"/>
                  </a:lnTo>
                  <a:lnTo>
                    <a:pt x="19" y="14"/>
                  </a:lnTo>
                  <a:lnTo>
                    <a:pt x="24" y="12"/>
                  </a:lnTo>
                  <a:lnTo>
                    <a:pt x="28" y="12"/>
                  </a:lnTo>
                  <a:lnTo>
                    <a:pt x="33" y="10"/>
                  </a:lnTo>
                  <a:lnTo>
                    <a:pt x="36" y="10"/>
                  </a:lnTo>
                  <a:lnTo>
                    <a:pt x="38" y="10"/>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7988275" y="2032615"/>
              <a:ext cx="54086" cy="90143"/>
            </a:xfrm>
            <a:custGeom>
              <a:avLst/>
              <a:gdLst>
                <a:gd name="T0" fmla="*/ 26 w 39"/>
                <a:gd name="T1" fmla="*/ 5 h 65"/>
                <a:gd name="T2" fmla="*/ 21 w 39"/>
                <a:gd name="T3" fmla="*/ 2 h 65"/>
                <a:gd name="T4" fmla="*/ 17 w 39"/>
                <a:gd name="T5" fmla="*/ 2 h 65"/>
                <a:gd name="T6" fmla="*/ 14 w 39"/>
                <a:gd name="T7" fmla="*/ 0 h 65"/>
                <a:gd name="T8" fmla="*/ 11 w 39"/>
                <a:gd name="T9" fmla="*/ 0 h 65"/>
                <a:gd name="T10" fmla="*/ 6 w 39"/>
                <a:gd name="T11" fmla="*/ 2 h 65"/>
                <a:gd name="T12" fmla="*/ 3 w 39"/>
                <a:gd name="T13" fmla="*/ 6 h 65"/>
                <a:gd name="T14" fmla="*/ 0 w 39"/>
                <a:gd name="T15" fmla="*/ 10 h 65"/>
                <a:gd name="T16" fmla="*/ 0 w 39"/>
                <a:gd name="T17" fmla="*/ 16 h 65"/>
                <a:gd name="T18" fmla="*/ 0 w 39"/>
                <a:gd name="T19" fmla="*/ 22 h 65"/>
                <a:gd name="T20" fmla="*/ 1 w 39"/>
                <a:gd name="T21" fmla="*/ 30 h 65"/>
                <a:gd name="T22" fmla="*/ 1 w 39"/>
                <a:gd name="T23" fmla="*/ 36 h 65"/>
                <a:gd name="T24" fmla="*/ 4 w 39"/>
                <a:gd name="T25" fmla="*/ 44 h 65"/>
                <a:gd name="T26" fmla="*/ 8 w 39"/>
                <a:gd name="T27" fmla="*/ 50 h 65"/>
                <a:gd name="T28" fmla="*/ 11 w 39"/>
                <a:gd name="T29" fmla="*/ 56 h 65"/>
                <a:gd name="T30" fmla="*/ 14 w 39"/>
                <a:gd name="T31" fmla="*/ 59 h 65"/>
                <a:gd name="T32" fmla="*/ 17 w 39"/>
                <a:gd name="T33" fmla="*/ 64 h 65"/>
                <a:gd name="T34" fmla="*/ 21 w 39"/>
                <a:gd name="T35" fmla="*/ 65 h 65"/>
                <a:gd name="T36" fmla="*/ 25 w 39"/>
                <a:gd name="T37" fmla="*/ 65 h 65"/>
                <a:gd name="T38" fmla="*/ 29 w 39"/>
                <a:gd name="T39" fmla="*/ 61 h 65"/>
                <a:gd name="T40" fmla="*/ 34 w 39"/>
                <a:gd name="T41" fmla="*/ 56 h 65"/>
                <a:gd name="T42" fmla="*/ 37 w 39"/>
                <a:gd name="T43" fmla="*/ 50 h 65"/>
                <a:gd name="T44" fmla="*/ 39 w 39"/>
                <a:gd name="T45" fmla="*/ 47 h 65"/>
                <a:gd name="T46" fmla="*/ 39 w 39"/>
                <a:gd name="T47" fmla="*/ 42 h 65"/>
                <a:gd name="T48" fmla="*/ 39 w 39"/>
                <a:gd name="T49" fmla="*/ 37 h 65"/>
                <a:gd name="T50" fmla="*/ 39 w 39"/>
                <a:gd name="T51" fmla="*/ 34 h 65"/>
                <a:gd name="T52" fmla="*/ 37 w 39"/>
                <a:gd name="T53" fmla="*/ 37 h 65"/>
                <a:gd name="T54" fmla="*/ 34 w 39"/>
                <a:gd name="T55" fmla="*/ 44 h 65"/>
                <a:gd name="T56" fmla="*/ 31 w 39"/>
                <a:gd name="T57" fmla="*/ 45 h 65"/>
                <a:gd name="T58" fmla="*/ 28 w 39"/>
                <a:gd name="T59" fmla="*/ 44 h 65"/>
                <a:gd name="T60" fmla="*/ 25 w 39"/>
                <a:gd name="T61" fmla="*/ 41 h 65"/>
                <a:gd name="T62" fmla="*/ 21 w 39"/>
                <a:gd name="T63" fmla="*/ 34 h 65"/>
                <a:gd name="T64" fmla="*/ 18 w 39"/>
                <a:gd name="T65" fmla="*/ 28 h 65"/>
                <a:gd name="T66" fmla="*/ 17 w 39"/>
                <a:gd name="T67" fmla="*/ 23 h 65"/>
                <a:gd name="T68" fmla="*/ 18 w 39"/>
                <a:gd name="T69" fmla="*/ 19 h 65"/>
                <a:gd name="T70" fmla="*/ 21 w 39"/>
                <a:gd name="T71" fmla="*/ 17 h 65"/>
                <a:gd name="T72" fmla="*/ 26 w 39"/>
                <a:gd name="T73" fmla="*/ 16 h 65"/>
                <a:gd name="T74" fmla="*/ 29 w 39"/>
                <a:gd name="T75" fmla="*/ 16 h 65"/>
                <a:gd name="T76" fmla="*/ 26 w 39"/>
                <a:gd name="T77" fmla="*/ 5 h 65"/>
                <a:gd name="T78" fmla="*/ 26 w 39"/>
                <a:gd name="T7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65">
                  <a:moveTo>
                    <a:pt x="26" y="5"/>
                  </a:moveTo>
                  <a:lnTo>
                    <a:pt x="21" y="2"/>
                  </a:lnTo>
                  <a:lnTo>
                    <a:pt x="17" y="2"/>
                  </a:lnTo>
                  <a:lnTo>
                    <a:pt x="14" y="0"/>
                  </a:lnTo>
                  <a:lnTo>
                    <a:pt x="11" y="0"/>
                  </a:lnTo>
                  <a:lnTo>
                    <a:pt x="6" y="2"/>
                  </a:lnTo>
                  <a:lnTo>
                    <a:pt x="3" y="6"/>
                  </a:lnTo>
                  <a:lnTo>
                    <a:pt x="0" y="10"/>
                  </a:lnTo>
                  <a:lnTo>
                    <a:pt x="0" y="16"/>
                  </a:lnTo>
                  <a:lnTo>
                    <a:pt x="0" y="22"/>
                  </a:lnTo>
                  <a:lnTo>
                    <a:pt x="1" y="30"/>
                  </a:lnTo>
                  <a:lnTo>
                    <a:pt x="1" y="36"/>
                  </a:lnTo>
                  <a:lnTo>
                    <a:pt x="4" y="44"/>
                  </a:lnTo>
                  <a:lnTo>
                    <a:pt x="8" y="50"/>
                  </a:lnTo>
                  <a:lnTo>
                    <a:pt x="11" y="56"/>
                  </a:lnTo>
                  <a:lnTo>
                    <a:pt x="14" y="59"/>
                  </a:lnTo>
                  <a:lnTo>
                    <a:pt x="17" y="64"/>
                  </a:lnTo>
                  <a:lnTo>
                    <a:pt x="21" y="65"/>
                  </a:lnTo>
                  <a:lnTo>
                    <a:pt x="25" y="65"/>
                  </a:lnTo>
                  <a:lnTo>
                    <a:pt x="29" y="61"/>
                  </a:lnTo>
                  <a:lnTo>
                    <a:pt x="34" y="56"/>
                  </a:lnTo>
                  <a:lnTo>
                    <a:pt x="37" y="50"/>
                  </a:lnTo>
                  <a:lnTo>
                    <a:pt x="39" y="47"/>
                  </a:lnTo>
                  <a:lnTo>
                    <a:pt x="39" y="42"/>
                  </a:lnTo>
                  <a:lnTo>
                    <a:pt x="39" y="37"/>
                  </a:lnTo>
                  <a:lnTo>
                    <a:pt x="39" y="34"/>
                  </a:lnTo>
                  <a:lnTo>
                    <a:pt x="37" y="37"/>
                  </a:lnTo>
                  <a:lnTo>
                    <a:pt x="34" y="44"/>
                  </a:lnTo>
                  <a:lnTo>
                    <a:pt x="31" y="45"/>
                  </a:lnTo>
                  <a:lnTo>
                    <a:pt x="28" y="44"/>
                  </a:lnTo>
                  <a:lnTo>
                    <a:pt x="25" y="41"/>
                  </a:lnTo>
                  <a:lnTo>
                    <a:pt x="21" y="34"/>
                  </a:lnTo>
                  <a:lnTo>
                    <a:pt x="18" y="28"/>
                  </a:lnTo>
                  <a:lnTo>
                    <a:pt x="17" y="23"/>
                  </a:lnTo>
                  <a:lnTo>
                    <a:pt x="18" y="19"/>
                  </a:lnTo>
                  <a:lnTo>
                    <a:pt x="21" y="17"/>
                  </a:lnTo>
                  <a:lnTo>
                    <a:pt x="26" y="16"/>
                  </a:lnTo>
                  <a:lnTo>
                    <a:pt x="29" y="16"/>
                  </a:lnTo>
                  <a:lnTo>
                    <a:pt x="26" y="5"/>
                  </a:lnTo>
                  <a:lnTo>
                    <a:pt x="2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6811298" y="2404178"/>
              <a:ext cx="434073" cy="180286"/>
            </a:xfrm>
            <a:custGeom>
              <a:avLst/>
              <a:gdLst>
                <a:gd name="T0" fmla="*/ 11 w 313"/>
                <a:gd name="T1" fmla="*/ 126 h 130"/>
                <a:gd name="T2" fmla="*/ 23 w 313"/>
                <a:gd name="T3" fmla="*/ 129 h 130"/>
                <a:gd name="T4" fmla="*/ 36 w 313"/>
                <a:gd name="T5" fmla="*/ 123 h 130"/>
                <a:gd name="T6" fmla="*/ 45 w 313"/>
                <a:gd name="T7" fmla="*/ 112 h 130"/>
                <a:gd name="T8" fmla="*/ 56 w 313"/>
                <a:gd name="T9" fmla="*/ 98 h 130"/>
                <a:gd name="T10" fmla="*/ 70 w 313"/>
                <a:gd name="T11" fmla="*/ 88 h 130"/>
                <a:gd name="T12" fmla="*/ 85 w 313"/>
                <a:gd name="T13" fmla="*/ 90 h 130"/>
                <a:gd name="T14" fmla="*/ 104 w 313"/>
                <a:gd name="T15" fmla="*/ 99 h 130"/>
                <a:gd name="T16" fmla="*/ 123 w 313"/>
                <a:gd name="T17" fmla="*/ 109 h 130"/>
                <a:gd name="T18" fmla="*/ 140 w 313"/>
                <a:gd name="T19" fmla="*/ 115 h 130"/>
                <a:gd name="T20" fmla="*/ 154 w 313"/>
                <a:gd name="T21" fmla="*/ 110 h 130"/>
                <a:gd name="T22" fmla="*/ 160 w 313"/>
                <a:gd name="T23" fmla="*/ 95 h 130"/>
                <a:gd name="T24" fmla="*/ 164 w 313"/>
                <a:gd name="T25" fmla="*/ 76 h 130"/>
                <a:gd name="T26" fmla="*/ 168 w 313"/>
                <a:gd name="T27" fmla="*/ 59 h 130"/>
                <a:gd name="T28" fmla="*/ 175 w 313"/>
                <a:gd name="T29" fmla="*/ 45 h 130"/>
                <a:gd name="T30" fmla="*/ 188 w 313"/>
                <a:gd name="T31" fmla="*/ 37 h 130"/>
                <a:gd name="T32" fmla="*/ 209 w 313"/>
                <a:gd name="T33" fmla="*/ 39 h 130"/>
                <a:gd name="T34" fmla="*/ 222 w 313"/>
                <a:gd name="T35" fmla="*/ 40 h 130"/>
                <a:gd name="T36" fmla="*/ 236 w 313"/>
                <a:gd name="T37" fmla="*/ 42 h 130"/>
                <a:gd name="T38" fmla="*/ 250 w 313"/>
                <a:gd name="T39" fmla="*/ 43 h 130"/>
                <a:gd name="T40" fmla="*/ 265 w 313"/>
                <a:gd name="T41" fmla="*/ 47 h 130"/>
                <a:gd name="T42" fmla="*/ 278 w 313"/>
                <a:gd name="T43" fmla="*/ 47 h 130"/>
                <a:gd name="T44" fmla="*/ 298 w 313"/>
                <a:gd name="T45" fmla="*/ 48 h 130"/>
                <a:gd name="T46" fmla="*/ 312 w 313"/>
                <a:gd name="T47" fmla="*/ 40 h 130"/>
                <a:gd name="T48" fmla="*/ 309 w 313"/>
                <a:gd name="T49" fmla="*/ 26 h 130"/>
                <a:gd name="T50" fmla="*/ 299 w 313"/>
                <a:gd name="T51" fmla="*/ 20 h 130"/>
                <a:gd name="T52" fmla="*/ 285 w 313"/>
                <a:gd name="T53" fmla="*/ 14 h 130"/>
                <a:gd name="T54" fmla="*/ 268 w 313"/>
                <a:gd name="T55" fmla="*/ 8 h 130"/>
                <a:gd name="T56" fmla="*/ 250 w 313"/>
                <a:gd name="T57" fmla="*/ 5 h 130"/>
                <a:gd name="T58" fmla="*/ 230 w 313"/>
                <a:gd name="T59" fmla="*/ 0 h 130"/>
                <a:gd name="T60" fmla="*/ 209 w 313"/>
                <a:gd name="T61" fmla="*/ 0 h 130"/>
                <a:gd name="T62" fmla="*/ 192 w 313"/>
                <a:gd name="T63" fmla="*/ 0 h 130"/>
                <a:gd name="T64" fmla="*/ 177 w 313"/>
                <a:gd name="T65" fmla="*/ 2 h 130"/>
                <a:gd name="T66" fmla="*/ 166 w 313"/>
                <a:gd name="T67" fmla="*/ 5 h 130"/>
                <a:gd name="T68" fmla="*/ 155 w 313"/>
                <a:gd name="T69" fmla="*/ 17 h 130"/>
                <a:gd name="T70" fmla="*/ 146 w 313"/>
                <a:gd name="T71" fmla="*/ 37 h 130"/>
                <a:gd name="T72" fmla="*/ 138 w 313"/>
                <a:gd name="T73" fmla="*/ 61 h 130"/>
                <a:gd name="T74" fmla="*/ 132 w 313"/>
                <a:gd name="T75" fmla="*/ 81 h 130"/>
                <a:gd name="T76" fmla="*/ 121 w 313"/>
                <a:gd name="T77" fmla="*/ 90 h 130"/>
                <a:gd name="T78" fmla="*/ 101 w 313"/>
                <a:gd name="T79" fmla="*/ 68 h 130"/>
                <a:gd name="T80" fmla="*/ 84 w 313"/>
                <a:gd name="T81" fmla="*/ 56 h 130"/>
                <a:gd name="T82" fmla="*/ 72 w 313"/>
                <a:gd name="T83" fmla="*/ 51 h 130"/>
                <a:gd name="T84" fmla="*/ 59 w 313"/>
                <a:gd name="T85" fmla="*/ 59 h 130"/>
                <a:gd name="T86" fmla="*/ 48 w 313"/>
                <a:gd name="T87" fmla="*/ 73 h 130"/>
                <a:gd name="T88" fmla="*/ 37 w 313"/>
                <a:gd name="T89" fmla="*/ 88 h 130"/>
                <a:gd name="T90" fmla="*/ 30 w 313"/>
                <a:gd name="T91" fmla="*/ 102 h 130"/>
                <a:gd name="T92" fmla="*/ 23 w 313"/>
                <a:gd name="T93" fmla="*/ 113 h 130"/>
                <a:gd name="T94" fmla="*/ 8 w 313"/>
                <a:gd name="T95" fmla="*/ 113 h 130"/>
                <a:gd name="T96" fmla="*/ 0 w 313"/>
                <a:gd name="T97"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3" h="130">
                  <a:moveTo>
                    <a:pt x="0" y="118"/>
                  </a:moveTo>
                  <a:lnTo>
                    <a:pt x="5" y="123"/>
                  </a:lnTo>
                  <a:lnTo>
                    <a:pt x="11" y="126"/>
                  </a:lnTo>
                  <a:lnTo>
                    <a:pt x="16" y="129"/>
                  </a:lnTo>
                  <a:lnTo>
                    <a:pt x="20" y="130"/>
                  </a:lnTo>
                  <a:lnTo>
                    <a:pt x="23" y="129"/>
                  </a:lnTo>
                  <a:lnTo>
                    <a:pt x="28" y="127"/>
                  </a:lnTo>
                  <a:lnTo>
                    <a:pt x="33" y="126"/>
                  </a:lnTo>
                  <a:lnTo>
                    <a:pt x="36" y="123"/>
                  </a:lnTo>
                  <a:lnTo>
                    <a:pt x="39" y="118"/>
                  </a:lnTo>
                  <a:lnTo>
                    <a:pt x="42" y="115"/>
                  </a:lnTo>
                  <a:lnTo>
                    <a:pt x="45" y="112"/>
                  </a:lnTo>
                  <a:lnTo>
                    <a:pt x="50" y="107"/>
                  </a:lnTo>
                  <a:lnTo>
                    <a:pt x="51" y="102"/>
                  </a:lnTo>
                  <a:lnTo>
                    <a:pt x="56" y="98"/>
                  </a:lnTo>
                  <a:lnTo>
                    <a:pt x="61" y="95"/>
                  </a:lnTo>
                  <a:lnTo>
                    <a:pt x="65" y="92"/>
                  </a:lnTo>
                  <a:lnTo>
                    <a:pt x="70" y="88"/>
                  </a:lnTo>
                  <a:lnTo>
                    <a:pt x="73" y="88"/>
                  </a:lnTo>
                  <a:lnTo>
                    <a:pt x="79" y="88"/>
                  </a:lnTo>
                  <a:lnTo>
                    <a:pt x="85" y="90"/>
                  </a:lnTo>
                  <a:lnTo>
                    <a:pt x="92" y="93"/>
                  </a:lnTo>
                  <a:lnTo>
                    <a:pt x="98" y="96"/>
                  </a:lnTo>
                  <a:lnTo>
                    <a:pt x="104" y="99"/>
                  </a:lnTo>
                  <a:lnTo>
                    <a:pt x="110" y="102"/>
                  </a:lnTo>
                  <a:lnTo>
                    <a:pt x="116" y="105"/>
                  </a:lnTo>
                  <a:lnTo>
                    <a:pt x="123" y="109"/>
                  </a:lnTo>
                  <a:lnTo>
                    <a:pt x="129" y="112"/>
                  </a:lnTo>
                  <a:lnTo>
                    <a:pt x="135" y="113"/>
                  </a:lnTo>
                  <a:lnTo>
                    <a:pt x="140" y="115"/>
                  </a:lnTo>
                  <a:lnTo>
                    <a:pt x="144" y="115"/>
                  </a:lnTo>
                  <a:lnTo>
                    <a:pt x="149" y="112"/>
                  </a:lnTo>
                  <a:lnTo>
                    <a:pt x="154" y="110"/>
                  </a:lnTo>
                  <a:lnTo>
                    <a:pt x="157" y="104"/>
                  </a:lnTo>
                  <a:lnTo>
                    <a:pt x="158" y="99"/>
                  </a:lnTo>
                  <a:lnTo>
                    <a:pt x="160" y="95"/>
                  </a:lnTo>
                  <a:lnTo>
                    <a:pt x="163" y="88"/>
                  </a:lnTo>
                  <a:lnTo>
                    <a:pt x="163" y="82"/>
                  </a:lnTo>
                  <a:lnTo>
                    <a:pt x="164" y="76"/>
                  </a:lnTo>
                  <a:lnTo>
                    <a:pt x="166" y="71"/>
                  </a:lnTo>
                  <a:lnTo>
                    <a:pt x="168" y="65"/>
                  </a:lnTo>
                  <a:lnTo>
                    <a:pt x="168" y="59"/>
                  </a:lnTo>
                  <a:lnTo>
                    <a:pt x="169" y="54"/>
                  </a:lnTo>
                  <a:lnTo>
                    <a:pt x="172" y="50"/>
                  </a:lnTo>
                  <a:lnTo>
                    <a:pt x="175" y="45"/>
                  </a:lnTo>
                  <a:lnTo>
                    <a:pt x="177" y="40"/>
                  </a:lnTo>
                  <a:lnTo>
                    <a:pt x="182" y="39"/>
                  </a:lnTo>
                  <a:lnTo>
                    <a:pt x="188" y="37"/>
                  </a:lnTo>
                  <a:lnTo>
                    <a:pt x="194" y="37"/>
                  </a:lnTo>
                  <a:lnTo>
                    <a:pt x="200" y="37"/>
                  </a:lnTo>
                  <a:lnTo>
                    <a:pt x="209" y="39"/>
                  </a:lnTo>
                  <a:lnTo>
                    <a:pt x="213" y="39"/>
                  </a:lnTo>
                  <a:lnTo>
                    <a:pt x="217" y="39"/>
                  </a:lnTo>
                  <a:lnTo>
                    <a:pt x="222" y="40"/>
                  </a:lnTo>
                  <a:lnTo>
                    <a:pt x="226" y="40"/>
                  </a:lnTo>
                  <a:lnTo>
                    <a:pt x="231" y="40"/>
                  </a:lnTo>
                  <a:lnTo>
                    <a:pt x="236" y="42"/>
                  </a:lnTo>
                  <a:lnTo>
                    <a:pt x="240" y="42"/>
                  </a:lnTo>
                  <a:lnTo>
                    <a:pt x="247" y="43"/>
                  </a:lnTo>
                  <a:lnTo>
                    <a:pt x="250" y="43"/>
                  </a:lnTo>
                  <a:lnTo>
                    <a:pt x="254" y="45"/>
                  </a:lnTo>
                  <a:lnTo>
                    <a:pt x="261" y="45"/>
                  </a:lnTo>
                  <a:lnTo>
                    <a:pt x="265" y="47"/>
                  </a:lnTo>
                  <a:lnTo>
                    <a:pt x="268" y="47"/>
                  </a:lnTo>
                  <a:lnTo>
                    <a:pt x="273" y="47"/>
                  </a:lnTo>
                  <a:lnTo>
                    <a:pt x="278" y="47"/>
                  </a:lnTo>
                  <a:lnTo>
                    <a:pt x="282" y="48"/>
                  </a:lnTo>
                  <a:lnTo>
                    <a:pt x="290" y="48"/>
                  </a:lnTo>
                  <a:lnTo>
                    <a:pt x="298" y="48"/>
                  </a:lnTo>
                  <a:lnTo>
                    <a:pt x="302" y="45"/>
                  </a:lnTo>
                  <a:lnTo>
                    <a:pt x="307" y="43"/>
                  </a:lnTo>
                  <a:lnTo>
                    <a:pt x="312" y="40"/>
                  </a:lnTo>
                  <a:lnTo>
                    <a:pt x="313" y="37"/>
                  </a:lnTo>
                  <a:lnTo>
                    <a:pt x="313" y="33"/>
                  </a:lnTo>
                  <a:lnTo>
                    <a:pt x="309" y="26"/>
                  </a:lnTo>
                  <a:lnTo>
                    <a:pt x="306" y="25"/>
                  </a:lnTo>
                  <a:lnTo>
                    <a:pt x="302" y="23"/>
                  </a:lnTo>
                  <a:lnTo>
                    <a:pt x="299" y="20"/>
                  </a:lnTo>
                  <a:lnTo>
                    <a:pt x="296" y="19"/>
                  </a:lnTo>
                  <a:lnTo>
                    <a:pt x="290" y="16"/>
                  </a:lnTo>
                  <a:lnTo>
                    <a:pt x="285" y="14"/>
                  </a:lnTo>
                  <a:lnTo>
                    <a:pt x="281" y="11"/>
                  </a:lnTo>
                  <a:lnTo>
                    <a:pt x="275" y="9"/>
                  </a:lnTo>
                  <a:lnTo>
                    <a:pt x="268" y="8"/>
                  </a:lnTo>
                  <a:lnTo>
                    <a:pt x="262" y="6"/>
                  </a:lnTo>
                  <a:lnTo>
                    <a:pt x="256" y="5"/>
                  </a:lnTo>
                  <a:lnTo>
                    <a:pt x="250" y="5"/>
                  </a:lnTo>
                  <a:lnTo>
                    <a:pt x="242" y="3"/>
                  </a:lnTo>
                  <a:lnTo>
                    <a:pt x="236" y="2"/>
                  </a:lnTo>
                  <a:lnTo>
                    <a:pt x="230" y="0"/>
                  </a:lnTo>
                  <a:lnTo>
                    <a:pt x="222" y="0"/>
                  </a:lnTo>
                  <a:lnTo>
                    <a:pt x="216" y="0"/>
                  </a:lnTo>
                  <a:lnTo>
                    <a:pt x="209" y="0"/>
                  </a:lnTo>
                  <a:lnTo>
                    <a:pt x="203" y="0"/>
                  </a:lnTo>
                  <a:lnTo>
                    <a:pt x="197" y="0"/>
                  </a:lnTo>
                  <a:lnTo>
                    <a:pt x="192" y="0"/>
                  </a:lnTo>
                  <a:lnTo>
                    <a:pt x="186" y="0"/>
                  </a:lnTo>
                  <a:lnTo>
                    <a:pt x="182" y="0"/>
                  </a:lnTo>
                  <a:lnTo>
                    <a:pt x="177" y="2"/>
                  </a:lnTo>
                  <a:lnTo>
                    <a:pt x="174" y="2"/>
                  </a:lnTo>
                  <a:lnTo>
                    <a:pt x="169" y="3"/>
                  </a:lnTo>
                  <a:lnTo>
                    <a:pt x="166" y="5"/>
                  </a:lnTo>
                  <a:lnTo>
                    <a:pt x="164" y="8"/>
                  </a:lnTo>
                  <a:lnTo>
                    <a:pt x="160" y="11"/>
                  </a:lnTo>
                  <a:lnTo>
                    <a:pt x="155" y="17"/>
                  </a:lnTo>
                  <a:lnTo>
                    <a:pt x="152" y="23"/>
                  </a:lnTo>
                  <a:lnTo>
                    <a:pt x="149" y="31"/>
                  </a:lnTo>
                  <a:lnTo>
                    <a:pt x="146" y="37"/>
                  </a:lnTo>
                  <a:lnTo>
                    <a:pt x="143" y="45"/>
                  </a:lnTo>
                  <a:lnTo>
                    <a:pt x="140" y="53"/>
                  </a:lnTo>
                  <a:lnTo>
                    <a:pt x="138" y="61"/>
                  </a:lnTo>
                  <a:lnTo>
                    <a:pt x="137" y="68"/>
                  </a:lnTo>
                  <a:lnTo>
                    <a:pt x="134" y="74"/>
                  </a:lnTo>
                  <a:lnTo>
                    <a:pt x="132" y="81"/>
                  </a:lnTo>
                  <a:lnTo>
                    <a:pt x="129" y="85"/>
                  </a:lnTo>
                  <a:lnTo>
                    <a:pt x="124" y="92"/>
                  </a:lnTo>
                  <a:lnTo>
                    <a:pt x="121" y="90"/>
                  </a:lnTo>
                  <a:lnTo>
                    <a:pt x="115" y="84"/>
                  </a:lnTo>
                  <a:lnTo>
                    <a:pt x="109" y="76"/>
                  </a:lnTo>
                  <a:lnTo>
                    <a:pt x="101" y="68"/>
                  </a:lnTo>
                  <a:lnTo>
                    <a:pt x="93" y="61"/>
                  </a:lnTo>
                  <a:lnTo>
                    <a:pt x="89" y="57"/>
                  </a:lnTo>
                  <a:lnTo>
                    <a:pt x="84" y="56"/>
                  </a:lnTo>
                  <a:lnTo>
                    <a:pt x="79" y="53"/>
                  </a:lnTo>
                  <a:lnTo>
                    <a:pt x="76" y="53"/>
                  </a:lnTo>
                  <a:lnTo>
                    <a:pt x="72" y="51"/>
                  </a:lnTo>
                  <a:lnTo>
                    <a:pt x="67" y="53"/>
                  </a:lnTo>
                  <a:lnTo>
                    <a:pt x="64" y="54"/>
                  </a:lnTo>
                  <a:lnTo>
                    <a:pt x="59" y="59"/>
                  </a:lnTo>
                  <a:lnTo>
                    <a:pt x="54" y="62"/>
                  </a:lnTo>
                  <a:lnTo>
                    <a:pt x="51" y="67"/>
                  </a:lnTo>
                  <a:lnTo>
                    <a:pt x="48" y="73"/>
                  </a:lnTo>
                  <a:lnTo>
                    <a:pt x="45" y="78"/>
                  </a:lnTo>
                  <a:lnTo>
                    <a:pt x="41" y="82"/>
                  </a:lnTo>
                  <a:lnTo>
                    <a:pt x="37" y="88"/>
                  </a:lnTo>
                  <a:lnTo>
                    <a:pt x="34" y="93"/>
                  </a:lnTo>
                  <a:lnTo>
                    <a:pt x="33" y="98"/>
                  </a:lnTo>
                  <a:lnTo>
                    <a:pt x="30" y="102"/>
                  </a:lnTo>
                  <a:lnTo>
                    <a:pt x="28" y="107"/>
                  </a:lnTo>
                  <a:lnTo>
                    <a:pt x="25" y="110"/>
                  </a:lnTo>
                  <a:lnTo>
                    <a:pt x="23" y="113"/>
                  </a:lnTo>
                  <a:lnTo>
                    <a:pt x="19" y="115"/>
                  </a:lnTo>
                  <a:lnTo>
                    <a:pt x="16" y="115"/>
                  </a:lnTo>
                  <a:lnTo>
                    <a:pt x="8" y="113"/>
                  </a:lnTo>
                  <a:lnTo>
                    <a:pt x="3" y="115"/>
                  </a:lnTo>
                  <a:lnTo>
                    <a:pt x="0" y="116"/>
                  </a:lnTo>
                  <a:lnTo>
                    <a:pt x="0" y="118"/>
                  </a:lnTo>
                  <a:lnTo>
                    <a:pt x="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6988382" y="2752371"/>
              <a:ext cx="191380" cy="224664"/>
            </a:xfrm>
            <a:custGeom>
              <a:avLst/>
              <a:gdLst>
                <a:gd name="T0" fmla="*/ 6 w 138"/>
                <a:gd name="T1" fmla="*/ 131 h 162"/>
                <a:gd name="T2" fmla="*/ 20 w 138"/>
                <a:gd name="T3" fmla="*/ 143 h 162"/>
                <a:gd name="T4" fmla="*/ 30 w 138"/>
                <a:gd name="T5" fmla="*/ 152 h 162"/>
                <a:gd name="T6" fmla="*/ 39 w 138"/>
                <a:gd name="T7" fmla="*/ 159 h 162"/>
                <a:gd name="T8" fmla="*/ 47 w 138"/>
                <a:gd name="T9" fmla="*/ 162 h 162"/>
                <a:gd name="T10" fmla="*/ 53 w 138"/>
                <a:gd name="T11" fmla="*/ 152 h 162"/>
                <a:gd name="T12" fmla="*/ 54 w 138"/>
                <a:gd name="T13" fmla="*/ 143 h 162"/>
                <a:gd name="T14" fmla="*/ 56 w 138"/>
                <a:gd name="T15" fmla="*/ 135 h 162"/>
                <a:gd name="T16" fmla="*/ 58 w 138"/>
                <a:gd name="T17" fmla="*/ 126 h 162"/>
                <a:gd name="T18" fmla="*/ 58 w 138"/>
                <a:gd name="T19" fmla="*/ 117 h 162"/>
                <a:gd name="T20" fmla="*/ 59 w 138"/>
                <a:gd name="T21" fmla="*/ 106 h 162"/>
                <a:gd name="T22" fmla="*/ 62 w 138"/>
                <a:gd name="T23" fmla="*/ 92 h 162"/>
                <a:gd name="T24" fmla="*/ 64 w 138"/>
                <a:gd name="T25" fmla="*/ 83 h 162"/>
                <a:gd name="T26" fmla="*/ 70 w 138"/>
                <a:gd name="T27" fmla="*/ 75 h 162"/>
                <a:gd name="T28" fmla="*/ 76 w 138"/>
                <a:gd name="T29" fmla="*/ 73 h 162"/>
                <a:gd name="T30" fmla="*/ 85 w 138"/>
                <a:gd name="T31" fmla="*/ 75 h 162"/>
                <a:gd name="T32" fmla="*/ 93 w 138"/>
                <a:gd name="T33" fmla="*/ 78 h 162"/>
                <a:gd name="T34" fmla="*/ 103 w 138"/>
                <a:gd name="T35" fmla="*/ 83 h 162"/>
                <a:gd name="T36" fmla="*/ 112 w 138"/>
                <a:gd name="T37" fmla="*/ 87 h 162"/>
                <a:gd name="T38" fmla="*/ 121 w 138"/>
                <a:gd name="T39" fmla="*/ 90 h 162"/>
                <a:gd name="T40" fmla="*/ 132 w 138"/>
                <a:gd name="T41" fmla="*/ 93 h 162"/>
                <a:gd name="T42" fmla="*/ 138 w 138"/>
                <a:gd name="T43" fmla="*/ 90 h 162"/>
                <a:gd name="T44" fmla="*/ 138 w 138"/>
                <a:gd name="T45" fmla="*/ 84 h 162"/>
                <a:gd name="T46" fmla="*/ 134 w 138"/>
                <a:gd name="T47" fmla="*/ 73 h 162"/>
                <a:gd name="T48" fmla="*/ 132 w 138"/>
                <a:gd name="T49" fmla="*/ 59 h 162"/>
                <a:gd name="T50" fmla="*/ 132 w 138"/>
                <a:gd name="T51" fmla="*/ 44 h 162"/>
                <a:gd name="T52" fmla="*/ 134 w 138"/>
                <a:gd name="T53" fmla="*/ 30 h 162"/>
                <a:gd name="T54" fmla="*/ 135 w 138"/>
                <a:gd name="T55" fmla="*/ 16 h 162"/>
                <a:gd name="T56" fmla="*/ 135 w 138"/>
                <a:gd name="T57" fmla="*/ 5 h 162"/>
                <a:gd name="T58" fmla="*/ 135 w 138"/>
                <a:gd name="T59" fmla="*/ 0 h 162"/>
                <a:gd name="T60" fmla="*/ 132 w 138"/>
                <a:gd name="T61" fmla="*/ 4 h 162"/>
                <a:gd name="T62" fmla="*/ 127 w 138"/>
                <a:gd name="T63" fmla="*/ 13 h 162"/>
                <a:gd name="T64" fmla="*/ 124 w 138"/>
                <a:gd name="T65" fmla="*/ 24 h 162"/>
                <a:gd name="T66" fmla="*/ 124 w 138"/>
                <a:gd name="T67" fmla="*/ 35 h 162"/>
                <a:gd name="T68" fmla="*/ 124 w 138"/>
                <a:gd name="T69" fmla="*/ 45 h 162"/>
                <a:gd name="T70" fmla="*/ 123 w 138"/>
                <a:gd name="T71" fmla="*/ 56 h 162"/>
                <a:gd name="T72" fmla="*/ 121 w 138"/>
                <a:gd name="T73" fmla="*/ 64 h 162"/>
                <a:gd name="T74" fmla="*/ 116 w 138"/>
                <a:gd name="T75" fmla="*/ 69 h 162"/>
                <a:gd name="T76" fmla="*/ 112 w 138"/>
                <a:gd name="T77" fmla="*/ 69 h 162"/>
                <a:gd name="T78" fmla="*/ 103 w 138"/>
                <a:gd name="T79" fmla="*/ 64 h 162"/>
                <a:gd name="T80" fmla="*/ 93 w 138"/>
                <a:gd name="T81" fmla="*/ 59 h 162"/>
                <a:gd name="T82" fmla="*/ 85 w 138"/>
                <a:gd name="T83" fmla="*/ 53 h 162"/>
                <a:gd name="T84" fmla="*/ 76 w 138"/>
                <a:gd name="T85" fmla="*/ 49 h 162"/>
                <a:gd name="T86" fmla="*/ 64 w 138"/>
                <a:gd name="T87" fmla="*/ 42 h 162"/>
                <a:gd name="T88" fmla="*/ 54 w 138"/>
                <a:gd name="T89" fmla="*/ 44 h 162"/>
                <a:gd name="T90" fmla="*/ 48 w 138"/>
                <a:gd name="T91" fmla="*/ 50 h 162"/>
                <a:gd name="T92" fmla="*/ 44 w 138"/>
                <a:gd name="T93" fmla="*/ 59 h 162"/>
                <a:gd name="T94" fmla="*/ 39 w 138"/>
                <a:gd name="T95" fmla="*/ 72 h 162"/>
                <a:gd name="T96" fmla="*/ 39 w 138"/>
                <a:gd name="T97" fmla="*/ 84 h 162"/>
                <a:gd name="T98" fmla="*/ 39 w 138"/>
                <a:gd name="T99" fmla="*/ 97 h 162"/>
                <a:gd name="T100" fmla="*/ 39 w 138"/>
                <a:gd name="T101" fmla="*/ 107 h 162"/>
                <a:gd name="T102" fmla="*/ 37 w 138"/>
                <a:gd name="T103" fmla="*/ 115 h 162"/>
                <a:gd name="T104" fmla="*/ 36 w 138"/>
                <a:gd name="T105" fmla="*/ 124 h 162"/>
                <a:gd name="T106" fmla="*/ 25 w 138"/>
                <a:gd name="T107" fmla="*/ 121 h 162"/>
                <a:gd name="T108" fmla="*/ 14 w 138"/>
                <a:gd name="T109" fmla="*/ 121 h 162"/>
                <a:gd name="T110" fmla="*/ 5 w 138"/>
                <a:gd name="T111" fmla="*/ 121 h 162"/>
                <a:gd name="T112" fmla="*/ 0 w 138"/>
                <a:gd name="T113" fmla="*/ 124 h 162"/>
                <a:gd name="T114" fmla="*/ 0 w 138"/>
                <a:gd name="T115" fmla="*/ 1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62">
                  <a:moveTo>
                    <a:pt x="0" y="124"/>
                  </a:moveTo>
                  <a:lnTo>
                    <a:pt x="6" y="131"/>
                  </a:lnTo>
                  <a:lnTo>
                    <a:pt x="14" y="137"/>
                  </a:lnTo>
                  <a:lnTo>
                    <a:pt x="20" y="143"/>
                  </a:lnTo>
                  <a:lnTo>
                    <a:pt x="25" y="149"/>
                  </a:lnTo>
                  <a:lnTo>
                    <a:pt x="30" y="152"/>
                  </a:lnTo>
                  <a:lnTo>
                    <a:pt x="34" y="157"/>
                  </a:lnTo>
                  <a:lnTo>
                    <a:pt x="39" y="159"/>
                  </a:lnTo>
                  <a:lnTo>
                    <a:pt x="42" y="162"/>
                  </a:lnTo>
                  <a:lnTo>
                    <a:pt x="47" y="162"/>
                  </a:lnTo>
                  <a:lnTo>
                    <a:pt x="51" y="157"/>
                  </a:lnTo>
                  <a:lnTo>
                    <a:pt x="53" y="152"/>
                  </a:lnTo>
                  <a:lnTo>
                    <a:pt x="54" y="148"/>
                  </a:lnTo>
                  <a:lnTo>
                    <a:pt x="54" y="143"/>
                  </a:lnTo>
                  <a:lnTo>
                    <a:pt x="56" y="140"/>
                  </a:lnTo>
                  <a:lnTo>
                    <a:pt x="56" y="135"/>
                  </a:lnTo>
                  <a:lnTo>
                    <a:pt x="58" y="132"/>
                  </a:lnTo>
                  <a:lnTo>
                    <a:pt x="58" y="126"/>
                  </a:lnTo>
                  <a:lnTo>
                    <a:pt x="58" y="121"/>
                  </a:lnTo>
                  <a:lnTo>
                    <a:pt x="58" y="117"/>
                  </a:lnTo>
                  <a:lnTo>
                    <a:pt x="59" y="114"/>
                  </a:lnTo>
                  <a:lnTo>
                    <a:pt x="59" y="106"/>
                  </a:lnTo>
                  <a:lnTo>
                    <a:pt x="61" y="98"/>
                  </a:lnTo>
                  <a:lnTo>
                    <a:pt x="62" y="92"/>
                  </a:lnTo>
                  <a:lnTo>
                    <a:pt x="64" y="87"/>
                  </a:lnTo>
                  <a:lnTo>
                    <a:pt x="64" y="83"/>
                  </a:lnTo>
                  <a:lnTo>
                    <a:pt x="67" y="79"/>
                  </a:lnTo>
                  <a:lnTo>
                    <a:pt x="70" y="75"/>
                  </a:lnTo>
                  <a:lnTo>
                    <a:pt x="75" y="73"/>
                  </a:lnTo>
                  <a:lnTo>
                    <a:pt x="76" y="73"/>
                  </a:lnTo>
                  <a:lnTo>
                    <a:pt x="81" y="73"/>
                  </a:lnTo>
                  <a:lnTo>
                    <a:pt x="85" y="75"/>
                  </a:lnTo>
                  <a:lnTo>
                    <a:pt x="90" y="76"/>
                  </a:lnTo>
                  <a:lnTo>
                    <a:pt x="93" y="78"/>
                  </a:lnTo>
                  <a:lnTo>
                    <a:pt x="98" y="81"/>
                  </a:lnTo>
                  <a:lnTo>
                    <a:pt x="103" y="83"/>
                  </a:lnTo>
                  <a:lnTo>
                    <a:pt x="109" y="86"/>
                  </a:lnTo>
                  <a:lnTo>
                    <a:pt x="112" y="87"/>
                  </a:lnTo>
                  <a:lnTo>
                    <a:pt x="116" y="89"/>
                  </a:lnTo>
                  <a:lnTo>
                    <a:pt x="121" y="90"/>
                  </a:lnTo>
                  <a:lnTo>
                    <a:pt x="126" y="93"/>
                  </a:lnTo>
                  <a:lnTo>
                    <a:pt x="132" y="93"/>
                  </a:lnTo>
                  <a:lnTo>
                    <a:pt x="137" y="92"/>
                  </a:lnTo>
                  <a:lnTo>
                    <a:pt x="138" y="90"/>
                  </a:lnTo>
                  <a:lnTo>
                    <a:pt x="138" y="87"/>
                  </a:lnTo>
                  <a:lnTo>
                    <a:pt x="138" y="84"/>
                  </a:lnTo>
                  <a:lnTo>
                    <a:pt x="137" y="79"/>
                  </a:lnTo>
                  <a:lnTo>
                    <a:pt x="134" y="73"/>
                  </a:lnTo>
                  <a:lnTo>
                    <a:pt x="134" y="67"/>
                  </a:lnTo>
                  <a:lnTo>
                    <a:pt x="132" y="59"/>
                  </a:lnTo>
                  <a:lnTo>
                    <a:pt x="132" y="53"/>
                  </a:lnTo>
                  <a:lnTo>
                    <a:pt x="132" y="44"/>
                  </a:lnTo>
                  <a:lnTo>
                    <a:pt x="134" y="38"/>
                  </a:lnTo>
                  <a:lnTo>
                    <a:pt x="134" y="30"/>
                  </a:lnTo>
                  <a:lnTo>
                    <a:pt x="135" y="24"/>
                  </a:lnTo>
                  <a:lnTo>
                    <a:pt x="135" y="16"/>
                  </a:lnTo>
                  <a:lnTo>
                    <a:pt x="135" y="10"/>
                  </a:lnTo>
                  <a:lnTo>
                    <a:pt x="135" y="5"/>
                  </a:lnTo>
                  <a:lnTo>
                    <a:pt x="137" y="4"/>
                  </a:lnTo>
                  <a:lnTo>
                    <a:pt x="135" y="0"/>
                  </a:lnTo>
                  <a:lnTo>
                    <a:pt x="135" y="2"/>
                  </a:lnTo>
                  <a:lnTo>
                    <a:pt x="132" y="4"/>
                  </a:lnTo>
                  <a:lnTo>
                    <a:pt x="130" y="8"/>
                  </a:lnTo>
                  <a:lnTo>
                    <a:pt x="127" y="13"/>
                  </a:lnTo>
                  <a:lnTo>
                    <a:pt x="127" y="18"/>
                  </a:lnTo>
                  <a:lnTo>
                    <a:pt x="124" y="24"/>
                  </a:lnTo>
                  <a:lnTo>
                    <a:pt x="124" y="30"/>
                  </a:lnTo>
                  <a:lnTo>
                    <a:pt x="124" y="35"/>
                  </a:lnTo>
                  <a:lnTo>
                    <a:pt x="124" y="41"/>
                  </a:lnTo>
                  <a:lnTo>
                    <a:pt x="124" y="45"/>
                  </a:lnTo>
                  <a:lnTo>
                    <a:pt x="124" y="52"/>
                  </a:lnTo>
                  <a:lnTo>
                    <a:pt x="123" y="56"/>
                  </a:lnTo>
                  <a:lnTo>
                    <a:pt x="123" y="59"/>
                  </a:lnTo>
                  <a:lnTo>
                    <a:pt x="121" y="64"/>
                  </a:lnTo>
                  <a:lnTo>
                    <a:pt x="120" y="67"/>
                  </a:lnTo>
                  <a:lnTo>
                    <a:pt x="116" y="69"/>
                  </a:lnTo>
                  <a:lnTo>
                    <a:pt x="115" y="69"/>
                  </a:lnTo>
                  <a:lnTo>
                    <a:pt x="112" y="69"/>
                  </a:lnTo>
                  <a:lnTo>
                    <a:pt x="109" y="67"/>
                  </a:lnTo>
                  <a:lnTo>
                    <a:pt x="103" y="64"/>
                  </a:lnTo>
                  <a:lnTo>
                    <a:pt x="98" y="61"/>
                  </a:lnTo>
                  <a:lnTo>
                    <a:pt x="93" y="59"/>
                  </a:lnTo>
                  <a:lnTo>
                    <a:pt x="90" y="56"/>
                  </a:lnTo>
                  <a:lnTo>
                    <a:pt x="85" y="53"/>
                  </a:lnTo>
                  <a:lnTo>
                    <a:pt x="81" y="50"/>
                  </a:lnTo>
                  <a:lnTo>
                    <a:pt x="76" y="49"/>
                  </a:lnTo>
                  <a:lnTo>
                    <a:pt x="73" y="47"/>
                  </a:lnTo>
                  <a:lnTo>
                    <a:pt x="64" y="42"/>
                  </a:lnTo>
                  <a:lnTo>
                    <a:pt x="58" y="44"/>
                  </a:lnTo>
                  <a:lnTo>
                    <a:pt x="54" y="44"/>
                  </a:lnTo>
                  <a:lnTo>
                    <a:pt x="51" y="47"/>
                  </a:lnTo>
                  <a:lnTo>
                    <a:pt x="48" y="50"/>
                  </a:lnTo>
                  <a:lnTo>
                    <a:pt x="47" y="56"/>
                  </a:lnTo>
                  <a:lnTo>
                    <a:pt x="44" y="59"/>
                  </a:lnTo>
                  <a:lnTo>
                    <a:pt x="42" y="66"/>
                  </a:lnTo>
                  <a:lnTo>
                    <a:pt x="39" y="72"/>
                  </a:lnTo>
                  <a:lnTo>
                    <a:pt x="39" y="78"/>
                  </a:lnTo>
                  <a:lnTo>
                    <a:pt x="39" y="84"/>
                  </a:lnTo>
                  <a:lnTo>
                    <a:pt x="39" y="90"/>
                  </a:lnTo>
                  <a:lnTo>
                    <a:pt x="39" y="97"/>
                  </a:lnTo>
                  <a:lnTo>
                    <a:pt x="39" y="103"/>
                  </a:lnTo>
                  <a:lnTo>
                    <a:pt x="39" y="107"/>
                  </a:lnTo>
                  <a:lnTo>
                    <a:pt x="39" y="112"/>
                  </a:lnTo>
                  <a:lnTo>
                    <a:pt x="37" y="115"/>
                  </a:lnTo>
                  <a:lnTo>
                    <a:pt x="37" y="120"/>
                  </a:lnTo>
                  <a:lnTo>
                    <a:pt x="36" y="124"/>
                  </a:lnTo>
                  <a:lnTo>
                    <a:pt x="31" y="124"/>
                  </a:lnTo>
                  <a:lnTo>
                    <a:pt x="25" y="121"/>
                  </a:lnTo>
                  <a:lnTo>
                    <a:pt x="19" y="121"/>
                  </a:lnTo>
                  <a:lnTo>
                    <a:pt x="14" y="121"/>
                  </a:lnTo>
                  <a:lnTo>
                    <a:pt x="10" y="121"/>
                  </a:lnTo>
                  <a:lnTo>
                    <a:pt x="5" y="121"/>
                  </a:lnTo>
                  <a:lnTo>
                    <a:pt x="3" y="123"/>
                  </a:lnTo>
                  <a:lnTo>
                    <a:pt x="0" y="124"/>
                  </a:lnTo>
                  <a:lnTo>
                    <a:pt x="0" y="124"/>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7317057" y="3115716"/>
              <a:ext cx="596330" cy="334223"/>
            </a:xfrm>
            <a:custGeom>
              <a:avLst/>
              <a:gdLst>
                <a:gd name="T0" fmla="*/ 7 w 430"/>
                <a:gd name="T1" fmla="*/ 185 h 241"/>
                <a:gd name="T2" fmla="*/ 16 w 430"/>
                <a:gd name="T3" fmla="*/ 165 h 241"/>
                <a:gd name="T4" fmla="*/ 24 w 430"/>
                <a:gd name="T5" fmla="*/ 149 h 241"/>
                <a:gd name="T6" fmla="*/ 42 w 430"/>
                <a:gd name="T7" fmla="*/ 132 h 241"/>
                <a:gd name="T8" fmla="*/ 64 w 430"/>
                <a:gd name="T9" fmla="*/ 135 h 241"/>
                <a:gd name="T10" fmla="*/ 84 w 430"/>
                <a:gd name="T11" fmla="*/ 152 h 241"/>
                <a:gd name="T12" fmla="*/ 101 w 430"/>
                <a:gd name="T13" fmla="*/ 165 h 241"/>
                <a:gd name="T14" fmla="*/ 120 w 430"/>
                <a:gd name="T15" fmla="*/ 163 h 241"/>
                <a:gd name="T16" fmla="*/ 127 w 430"/>
                <a:gd name="T17" fmla="*/ 141 h 241"/>
                <a:gd name="T18" fmla="*/ 130 w 430"/>
                <a:gd name="T19" fmla="*/ 123 h 241"/>
                <a:gd name="T20" fmla="*/ 134 w 430"/>
                <a:gd name="T21" fmla="*/ 106 h 241"/>
                <a:gd name="T22" fmla="*/ 138 w 430"/>
                <a:gd name="T23" fmla="*/ 87 h 241"/>
                <a:gd name="T24" fmla="*/ 149 w 430"/>
                <a:gd name="T25" fmla="*/ 67 h 241"/>
                <a:gd name="T26" fmla="*/ 171 w 430"/>
                <a:gd name="T27" fmla="*/ 62 h 241"/>
                <a:gd name="T28" fmla="*/ 200 w 430"/>
                <a:gd name="T29" fmla="*/ 75 h 241"/>
                <a:gd name="T30" fmla="*/ 227 w 430"/>
                <a:gd name="T31" fmla="*/ 90 h 241"/>
                <a:gd name="T32" fmla="*/ 244 w 430"/>
                <a:gd name="T33" fmla="*/ 100 h 241"/>
                <a:gd name="T34" fmla="*/ 256 w 430"/>
                <a:gd name="T35" fmla="*/ 90 h 241"/>
                <a:gd name="T36" fmla="*/ 259 w 430"/>
                <a:gd name="T37" fmla="*/ 72 h 241"/>
                <a:gd name="T38" fmla="*/ 262 w 430"/>
                <a:gd name="T39" fmla="*/ 56 h 241"/>
                <a:gd name="T40" fmla="*/ 262 w 430"/>
                <a:gd name="T41" fmla="*/ 39 h 241"/>
                <a:gd name="T42" fmla="*/ 268 w 430"/>
                <a:gd name="T43" fmla="*/ 16 h 241"/>
                <a:gd name="T44" fmla="*/ 282 w 430"/>
                <a:gd name="T45" fmla="*/ 0 h 241"/>
                <a:gd name="T46" fmla="*/ 301 w 430"/>
                <a:gd name="T47" fmla="*/ 2 h 241"/>
                <a:gd name="T48" fmla="*/ 321 w 430"/>
                <a:gd name="T49" fmla="*/ 10 h 241"/>
                <a:gd name="T50" fmla="*/ 343 w 430"/>
                <a:gd name="T51" fmla="*/ 16 h 241"/>
                <a:gd name="T52" fmla="*/ 364 w 430"/>
                <a:gd name="T53" fmla="*/ 19 h 241"/>
                <a:gd name="T54" fmla="*/ 386 w 430"/>
                <a:gd name="T55" fmla="*/ 24 h 241"/>
                <a:gd name="T56" fmla="*/ 405 w 430"/>
                <a:gd name="T57" fmla="*/ 27 h 241"/>
                <a:gd name="T58" fmla="*/ 426 w 430"/>
                <a:gd name="T59" fmla="*/ 31 h 241"/>
                <a:gd name="T60" fmla="*/ 419 w 430"/>
                <a:gd name="T61" fmla="*/ 31 h 241"/>
                <a:gd name="T62" fmla="*/ 403 w 430"/>
                <a:gd name="T63" fmla="*/ 31 h 241"/>
                <a:gd name="T64" fmla="*/ 385 w 430"/>
                <a:gd name="T65" fmla="*/ 31 h 241"/>
                <a:gd name="T66" fmla="*/ 363 w 430"/>
                <a:gd name="T67" fmla="*/ 31 h 241"/>
                <a:gd name="T68" fmla="*/ 343 w 430"/>
                <a:gd name="T69" fmla="*/ 31 h 241"/>
                <a:gd name="T70" fmla="*/ 324 w 430"/>
                <a:gd name="T71" fmla="*/ 31 h 241"/>
                <a:gd name="T72" fmla="*/ 304 w 430"/>
                <a:gd name="T73" fmla="*/ 34 h 241"/>
                <a:gd name="T74" fmla="*/ 301 w 430"/>
                <a:gd name="T75" fmla="*/ 47 h 241"/>
                <a:gd name="T76" fmla="*/ 301 w 430"/>
                <a:gd name="T77" fmla="*/ 72 h 241"/>
                <a:gd name="T78" fmla="*/ 296 w 430"/>
                <a:gd name="T79" fmla="*/ 96 h 241"/>
                <a:gd name="T80" fmla="*/ 281 w 430"/>
                <a:gd name="T81" fmla="*/ 112 h 241"/>
                <a:gd name="T82" fmla="*/ 253 w 430"/>
                <a:gd name="T83" fmla="*/ 112 h 241"/>
                <a:gd name="T84" fmla="*/ 222 w 430"/>
                <a:gd name="T85" fmla="*/ 104 h 241"/>
                <a:gd name="T86" fmla="*/ 196 w 430"/>
                <a:gd name="T87" fmla="*/ 96 h 241"/>
                <a:gd name="T88" fmla="*/ 182 w 430"/>
                <a:gd name="T89" fmla="*/ 103 h 241"/>
                <a:gd name="T90" fmla="*/ 174 w 430"/>
                <a:gd name="T91" fmla="*/ 118 h 241"/>
                <a:gd name="T92" fmla="*/ 171 w 430"/>
                <a:gd name="T93" fmla="*/ 135 h 241"/>
                <a:gd name="T94" fmla="*/ 166 w 430"/>
                <a:gd name="T95" fmla="*/ 154 h 241"/>
                <a:gd name="T96" fmla="*/ 160 w 430"/>
                <a:gd name="T97" fmla="*/ 172 h 241"/>
                <a:gd name="T98" fmla="*/ 149 w 430"/>
                <a:gd name="T99" fmla="*/ 194 h 241"/>
                <a:gd name="T100" fmla="*/ 126 w 430"/>
                <a:gd name="T101" fmla="*/ 200 h 241"/>
                <a:gd name="T102" fmla="*/ 101 w 430"/>
                <a:gd name="T103" fmla="*/ 185 h 241"/>
                <a:gd name="T104" fmla="*/ 86 w 430"/>
                <a:gd name="T105" fmla="*/ 169 h 241"/>
                <a:gd name="T106" fmla="*/ 67 w 430"/>
                <a:gd name="T107" fmla="*/ 160 h 241"/>
                <a:gd name="T108" fmla="*/ 55 w 430"/>
                <a:gd name="T109" fmla="*/ 177 h 241"/>
                <a:gd name="T110" fmla="*/ 42 w 430"/>
                <a:gd name="T111" fmla="*/ 202 h 241"/>
                <a:gd name="T112" fmla="*/ 30 w 430"/>
                <a:gd name="T113" fmla="*/ 227 h 241"/>
                <a:gd name="T114" fmla="*/ 14 w 430"/>
                <a:gd name="T115" fmla="*/ 241 h 241"/>
                <a:gd name="T116" fmla="*/ 2 w 430"/>
                <a:gd name="T117" fmla="*/ 219 h 241"/>
                <a:gd name="T118" fmla="*/ 0 w 430"/>
                <a:gd name="T119" fmla="*/ 20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241">
                  <a:moveTo>
                    <a:pt x="0" y="203"/>
                  </a:moveTo>
                  <a:lnTo>
                    <a:pt x="2" y="197"/>
                  </a:lnTo>
                  <a:lnTo>
                    <a:pt x="5" y="191"/>
                  </a:lnTo>
                  <a:lnTo>
                    <a:pt x="7" y="185"/>
                  </a:lnTo>
                  <a:lnTo>
                    <a:pt x="10" y="180"/>
                  </a:lnTo>
                  <a:lnTo>
                    <a:pt x="11" y="176"/>
                  </a:lnTo>
                  <a:lnTo>
                    <a:pt x="14" y="169"/>
                  </a:lnTo>
                  <a:lnTo>
                    <a:pt x="16" y="165"/>
                  </a:lnTo>
                  <a:lnTo>
                    <a:pt x="17" y="162"/>
                  </a:lnTo>
                  <a:lnTo>
                    <a:pt x="19" y="157"/>
                  </a:lnTo>
                  <a:lnTo>
                    <a:pt x="22" y="154"/>
                  </a:lnTo>
                  <a:lnTo>
                    <a:pt x="24" y="149"/>
                  </a:lnTo>
                  <a:lnTo>
                    <a:pt x="27" y="148"/>
                  </a:lnTo>
                  <a:lnTo>
                    <a:pt x="31" y="141"/>
                  </a:lnTo>
                  <a:lnTo>
                    <a:pt x="34" y="138"/>
                  </a:lnTo>
                  <a:lnTo>
                    <a:pt x="42" y="132"/>
                  </a:lnTo>
                  <a:lnTo>
                    <a:pt x="50" y="131"/>
                  </a:lnTo>
                  <a:lnTo>
                    <a:pt x="55" y="131"/>
                  </a:lnTo>
                  <a:lnTo>
                    <a:pt x="59" y="132"/>
                  </a:lnTo>
                  <a:lnTo>
                    <a:pt x="64" y="135"/>
                  </a:lnTo>
                  <a:lnTo>
                    <a:pt x="70" y="140"/>
                  </a:lnTo>
                  <a:lnTo>
                    <a:pt x="75" y="143"/>
                  </a:lnTo>
                  <a:lnTo>
                    <a:pt x="79" y="148"/>
                  </a:lnTo>
                  <a:lnTo>
                    <a:pt x="84" y="152"/>
                  </a:lnTo>
                  <a:lnTo>
                    <a:pt x="89" y="157"/>
                  </a:lnTo>
                  <a:lnTo>
                    <a:pt x="92" y="160"/>
                  </a:lnTo>
                  <a:lnTo>
                    <a:pt x="96" y="163"/>
                  </a:lnTo>
                  <a:lnTo>
                    <a:pt x="101" y="165"/>
                  </a:lnTo>
                  <a:lnTo>
                    <a:pt x="106" y="168"/>
                  </a:lnTo>
                  <a:lnTo>
                    <a:pt x="112" y="169"/>
                  </a:lnTo>
                  <a:lnTo>
                    <a:pt x="118" y="166"/>
                  </a:lnTo>
                  <a:lnTo>
                    <a:pt x="120" y="163"/>
                  </a:lnTo>
                  <a:lnTo>
                    <a:pt x="123" y="158"/>
                  </a:lnTo>
                  <a:lnTo>
                    <a:pt x="124" y="152"/>
                  </a:lnTo>
                  <a:lnTo>
                    <a:pt x="127" y="145"/>
                  </a:lnTo>
                  <a:lnTo>
                    <a:pt x="127" y="141"/>
                  </a:lnTo>
                  <a:lnTo>
                    <a:pt x="129" y="137"/>
                  </a:lnTo>
                  <a:lnTo>
                    <a:pt x="129" y="132"/>
                  </a:lnTo>
                  <a:lnTo>
                    <a:pt x="130" y="127"/>
                  </a:lnTo>
                  <a:lnTo>
                    <a:pt x="130" y="123"/>
                  </a:lnTo>
                  <a:lnTo>
                    <a:pt x="132" y="118"/>
                  </a:lnTo>
                  <a:lnTo>
                    <a:pt x="132" y="114"/>
                  </a:lnTo>
                  <a:lnTo>
                    <a:pt x="134" y="110"/>
                  </a:lnTo>
                  <a:lnTo>
                    <a:pt x="134" y="106"/>
                  </a:lnTo>
                  <a:lnTo>
                    <a:pt x="135" y="101"/>
                  </a:lnTo>
                  <a:lnTo>
                    <a:pt x="135" y="98"/>
                  </a:lnTo>
                  <a:lnTo>
                    <a:pt x="137" y="95"/>
                  </a:lnTo>
                  <a:lnTo>
                    <a:pt x="138" y="87"/>
                  </a:lnTo>
                  <a:lnTo>
                    <a:pt x="140" y="81"/>
                  </a:lnTo>
                  <a:lnTo>
                    <a:pt x="143" y="75"/>
                  </a:lnTo>
                  <a:lnTo>
                    <a:pt x="146" y="70"/>
                  </a:lnTo>
                  <a:lnTo>
                    <a:pt x="149" y="67"/>
                  </a:lnTo>
                  <a:lnTo>
                    <a:pt x="154" y="64"/>
                  </a:lnTo>
                  <a:lnTo>
                    <a:pt x="158" y="62"/>
                  </a:lnTo>
                  <a:lnTo>
                    <a:pt x="165" y="62"/>
                  </a:lnTo>
                  <a:lnTo>
                    <a:pt x="171" y="62"/>
                  </a:lnTo>
                  <a:lnTo>
                    <a:pt x="179" y="65"/>
                  </a:lnTo>
                  <a:lnTo>
                    <a:pt x="186" y="67"/>
                  </a:lnTo>
                  <a:lnTo>
                    <a:pt x="192" y="70"/>
                  </a:lnTo>
                  <a:lnTo>
                    <a:pt x="200" y="75"/>
                  </a:lnTo>
                  <a:lnTo>
                    <a:pt x="208" y="79"/>
                  </a:lnTo>
                  <a:lnTo>
                    <a:pt x="213" y="84"/>
                  </a:lnTo>
                  <a:lnTo>
                    <a:pt x="220" y="87"/>
                  </a:lnTo>
                  <a:lnTo>
                    <a:pt x="227" y="90"/>
                  </a:lnTo>
                  <a:lnTo>
                    <a:pt x="231" y="95"/>
                  </a:lnTo>
                  <a:lnTo>
                    <a:pt x="236" y="96"/>
                  </a:lnTo>
                  <a:lnTo>
                    <a:pt x="241" y="100"/>
                  </a:lnTo>
                  <a:lnTo>
                    <a:pt x="244" y="100"/>
                  </a:lnTo>
                  <a:lnTo>
                    <a:pt x="248" y="101"/>
                  </a:lnTo>
                  <a:lnTo>
                    <a:pt x="251" y="98"/>
                  </a:lnTo>
                  <a:lnTo>
                    <a:pt x="254" y="95"/>
                  </a:lnTo>
                  <a:lnTo>
                    <a:pt x="256" y="90"/>
                  </a:lnTo>
                  <a:lnTo>
                    <a:pt x="259" y="86"/>
                  </a:lnTo>
                  <a:lnTo>
                    <a:pt x="259" y="81"/>
                  </a:lnTo>
                  <a:lnTo>
                    <a:pt x="259" y="76"/>
                  </a:lnTo>
                  <a:lnTo>
                    <a:pt x="259" y="72"/>
                  </a:lnTo>
                  <a:lnTo>
                    <a:pt x="261" y="69"/>
                  </a:lnTo>
                  <a:lnTo>
                    <a:pt x="261" y="64"/>
                  </a:lnTo>
                  <a:lnTo>
                    <a:pt x="261" y="61"/>
                  </a:lnTo>
                  <a:lnTo>
                    <a:pt x="262" y="56"/>
                  </a:lnTo>
                  <a:lnTo>
                    <a:pt x="262" y="52"/>
                  </a:lnTo>
                  <a:lnTo>
                    <a:pt x="262" y="48"/>
                  </a:lnTo>
                  <a:lnTo>
                    <a:pt x="262" y="44"/>
                  </a:lnTo>
                  <a:lnTo>
                    <a:pt x="262" y="39"/>
                  </a:lnTo>
                  <a:lnTo>
                    <a:pt x="264" y="36"/>
                  </a:lnTo>
                  <a:lnTo>
                    <a:pt x="264" y="28"/>
                  </a:lnTo>
                  <a:lnTo>
                    <a:pt x="267" y="22"/>
                  </a:lnTo>
                  <a:lnTo>
                    <a:pt x="268" y="16"/>
                  </a:lnTo>
                  <a:lnTo>
                    <a:pt x="272" y="10"/>
                  </a:lnTo>
                  <a:lnTo>
                    <a:pt x="275" y="5"/>
                  </a:lnTo>
                  <a:lnTo>
                    <a:pt x="279" y="2"/>
                  </a:lnTo>
                  <a:lnTo>
                    <a:pt x="282" y="0"/>
                  </a:lnTo>
                  <a:lnTo>
                    <a:pt x="290" y="0"/>
                  </a:lnTo>
                  <a:lnTo>
                    <a:pt x="293" y="0"/>
                  </a:lnTo>
                  <a:lnTo>
                    <a:pt x="296" y="0"/>
                  </a:lnTo>
                  <a:lnTo>
                    <a:pt x="301" y="2"/>
                  </a:lnTo>
                  <a:lnTo>
                    <a:pt x="307" y="5"/>
                  </a:lnTo>
                  <a:lnTo>
                    <a:pt x="312" y="7"/>
                  </a:lnTo>
                  <a:lnTo>
                    <a:pt x="316" y="8"/>
                  </a:lnTo>
                  <a:lnTo>
                    <a:pt x="321" y="10"/>
                  </a:lnTo>
                  <a:lnTo>
                    <a:pt x="326" y="11"/>
                  </a:lnTo>
                  <a:lnTo>
                    <a:pt x="332" y="13"/>
                  </a:lnTo>
                  <a:lnTo>
                    <a:pt x="337" y="14"/>
                  </a:lnTo>
                  <a:lnTo>
                    <a:pt x="343" y="16"/>
                  </a:lnTo>
                  <a:lnTo>
                    <a:pt x="349" y="16"/>
                  </a:lnTo>
                  <a:lnTo>
                    <a:pt x="354" y="17"/>
                  </a:lnTo>
                  <a:lnTo>
                    <a:pt x="360" y="19"/>
                  </a:lnTo>
                  <a:lnTo>
                    <a:pt x="364" y="19"/>
                  </a:lnTo>
                  <a:lnTo>
                    <a:pt x="371" y="21"/>
                  </a:lnTo>
                  <a:lnTo>
                    <a:pt x="375" y="22"/>
                  </a:lnTo>
                  <a:lnTo>
                    <a:pt x="382" y="24"/>
                  </a:lnTo>
                  <a:lnTo>
                    <a:pt x="386" y="24"/>
                  </a:lnTo>
                  <a:lnTo>
                    <a:pt x="392" y="25"/>
                  </a:lnTo>
                  <a:lnTo>
                    <a:pt x="395" y="25"/>
                  </a:lnTo>
                  <a:lnTo>
                    <a:pt x="400" y="27"/>
                  </a:lnTo>
                  <a:lnTo>
                    <a:pt x="405" y="27"/>
                  </a:lnTo>
                  <a:lnTo>
                    <a:pt x="409" y="28"/>
                  </a:lnTo>
                  <a:lnTo>
                    <a:pt x="416" y="28"/>
                  </a:lnTo>
                  <a:lnTo>
                    <a:pt x="422" y="30"/>
                  </a:lnTo>
                  <a:lnTo>
                    <a:pt x="426" y="31"/>
                  </a:lnTo>
                  <a:lnTo>
                    <a:pt x="430" y="31"/>
                  </a:lnTo>
                  <a:lnTo>
                    <a:pt x="430" y="31"/>
                  </a:lnTo>
                  <a:lnTo>
                    <a:pt x="425" y="31"/>
                  </a:lnTo>
                  <a:lnTo>
                    <a:pt x="419" y="31"/>
                  </a:lnTo>
                  <a:lnTo>
                    <a:pt x="416" y="31"/>
                  </a:lnTo>
                  <a:lnTo>
                    <a:pt x="411" y="31"/>
                  </a:lnTo>
                  <a:lnTo>
                    <a:pt x="406" y="31"/>
                  </a:lnTo>
                  <a:lnTo>
                    <a:pt x="403" y="31"/>
                  </a:lnTo>
                  <a:lnTo>
                    <a:pt x="399" y="31"/>
                  </a:lnTo>
                  <a:lnTo>
                    <a:pt x="394" y="31"/>
                  </a:lnTo>
                  <a:lnTo>
                    <a:pt x="388" y="31"/>
                  </a:lnTo>
                  <a:lnTo>
                    <a:pt x="385" y="31"/>
                  </a:lnTo>
                  <a:lnTo>
                    <a:pt x="378" y="31"/>
                  </a:lnTo>
                  <a:lnTo>
                    <a:pt x="374" y="31"/>
                  </a:lnTo>
                  <a:lnTo>
                    <a:pt x="368" y="31"/>
                  </a:lnTo>
                  <a:lnTo>
                    <a:pt x="363" y="31"/>
                  </a:lnTo>
                  <a:lnTo>
                    <a:pt x="357" y="31"/>
                  </a:lnTo>
                  <a:lnTo>
                    <a:pt x="352" y="31"/>
                  </a:lnTo>
                  <a:lnTo>
                    <a:pt x="347" y="31"/>
                  </a:lnTo>
                  <a:lnTo>
                    <a:pt x="343" y="31"/>
                  </a:lnTo>
                  <a:lnTo>
                    <a:pt x="337" y="31"/>
                  </a:lnTo>
                  <a:lnTo>
                    <a:pt x="333" y="31"/>
                  </a:lnTo>
                  <a:lnTo>
                    <a:pt x="329" y="31"/>
                  </a:lnTo>
                  <a:lnTo>
                    <a:pt x="324" y="31"/>
                  </a:lnTo>
                  <a:lnTo>
                    <a:pt x="316" y="31"/>
                  </a:lnTo>
                  <a:lnTo>
                    <a:pt x="312" y="31"/>
                  </a:lnTo>
                  <a:lnTo>
                    <a:pt x="307" y="31"/>
                  </a:lnTo>
                  <a:lnTo>
                    <a:pt x="304" y="34"/>
                  </a:lnTo>
                  <a:lnTo>
                    <a:pt x="303" y="34"/>
                  </a:lnTo>
                  <a:lnTo>
                    <a:pt x="301" y="38"/>
                  </a:lnTo>
                  <a:lnTo>
                    <a:pt x="301" y="42"/>
                  </a:lnTo>
                  <a:lnTo>
                    <a:pt x="301" y="47"/>
                  </a:lnTo>
                  <a:lnTo>
                    <a:pt x="301" y="52"/>
                  </a:lnTo>
                  <a:lnTo>
                    <a:pt x="301" y="58"/>
                  </a:lnTo>
                  <a:lnTo>
                    <a:pt x="301" y="65"/>
                  </a:lnTo>
                  <a:lnTo>
                    <a:pt x="301" y="72"/>
                  </a:lnTo>
                  <a:lnTo>
                    <a:pt x="301" y="78"/>
                  </a:lnTo>
                  <a:lnTo>
                    <a:pt x="299" y="84"/>
                  </a:lnTo>
                  <a:lnTo>
                    <a:pt x="298" y="90"/>
                  </a:lnTo>
                  <a:lnTo>
                    <a:pt x="296" y="96"/>
                  </a:lnTo>
                  <a:lnTo>
                    <a:pt x="293" y="101"/>
                  </a:lnTo>
                  <a:lnTo>
                    <a:pt x="290" y="106"/>
                  </a:lnTo>
                  <a:lnTo>
                    <a:pt x="285" y="109"/>
                  </a:lnTo>
                  <a:lnTo>
                    <a:pt x="281" y="112"/>
                  </a:lnTo>
                  <a:lnTo>
                    <a:pt x="275" y="114"/>
                  </a:lnTo>
                  <a:lnTo>
                    <a:pt x="267" y="114"/>
                  </a:lnTo>
                  <a:lnTo>
                    <a:pt x="261" y="112"/>
                  </a:lnTo>
                  <a:lnTo>
                    <a:pt x="253" y="112"/>
                  </a:lnTo>
                  <a:lnTo>
                    <a:pt x="244" y="109"/>
                  </a:lnTo>
                  <a:lnTo>
                    <a:pt x="237" y="107"/>
                  </a:lnTo>
                  <a:lnTo>
                    <a:pt x="228" y="106"/>
                  </a:lnTo>
                  <a:lnTo>
                    <a:pt x="222" y="104"/>
                  </a:lnTo>
                  <a:lnTo>
                    <a:pt x="214" y="101"/>
                  </a:lnTo>
                  <a:lnTo>
                    <a:pt x="208" y="100"/>
                  </a:lnTo>
                  <a:lnTo>
                    <a:pt x="202" y="96"/>
                  </a:lnTo>
                  <a:lnTo>
                    <a:pt x="196" y="96"/>
                  </a:lnTo>
                  <a:lnTo>
                    <a:pt x="191" y="96"/>
                  </a:lnTo>
                  <a:lnTo>
                    <a:pt x="186" y="96"/>
                  </a:lnTo>
                  <a:lnTo>
                    <a:pt x="183" y="98"/>
                  </a:lnTo>
                  <a:lnTo>
                    <a:pt x="182" y="103"/>
                  </a:lnTo>
                  <a:lnTo>
                    <a:pt x="179" y="106"/>
                  </a:lnTo>
                  <a:lnTo>
                    <a:pt x="177" y="112"/>
                  </a:lnTo>
                  <a:lnTo>
                    <a:pt x="175" y="114"/>
                  </a:lnTo>
                  <a:lnTo>
                    <a:pt x="174" y="118"/>
                  </a:lnTo>
                  <a:lnTo>
                    <a:pt x="174" y="123"/>
                  </a:lnTo>
                  <a:lnTo>
                    <a:pt x="172" y="126"/>
                  </a:lnTo>
                  <a:lnTo>
                    <a:pt x="171" y="131"/>
                  </a:lnTo>
                  <a:lnTo>
                    <a:pt x="171" y="135"/>
                  </a:lnTo>
                  <a:lnTo>
                    <a:pt x="169" y="140"/>
                  </a:lnTo>
                  <a:lnTo>
                    <a:pt x="168" y="145"/>
                  </a:lnTo>
                  <a:lnTo>
                    <a:pt x="166" y="149"/>
                  </a:lnTo>
                  <a:lnTo>
                    <a:pt x="166" y="154"/>
                  </a:lnTo>
                  <a:lnTo>
                    <a:pt x="165" y="158"/>
                  </a:lnTo>
                  <a:lnTo>
                    <a:pt x="163" y="163"/>
                  </a:lnTo>
                  <a:lnTo>
                    <a:pt x="161" y="168"/>
                  </a:lnTo>
                  <a:lnTo>
                    <a:pt x="160" y="172"/>
                  </a:lnTo>
                  <a:lnTo>
                    <a:pt x="158" y="176"/>
                  </a:lnTo>
                  <a:lnTo>
                    <a:pt x="157" y="180"/>
                  </a:lnTo>
                  <a:lnTo>
                    <a:pt x="154" y="188"/>
                  </a:lnTo>
                  <a:lnTo>
                    <a:pt x="149" y="194"/>
                  </a:lnTo>
                  <a:lnTo>
                    <a:pt x="144" y="199"/>
                  </a:lnTo>
                  <a:lnTo>
                    <a:pt x="140" y="200"/>
                  </a:lnTo>
                  <a:lnTo>
                    <a:pt x="132" y="200"/>
                  </a:lnTo>
                  <a:lnTo>
                    <a:pt x="126" y="200"/>
                  </a:lnTo>
                  <a:lnTo>
                    <a:pt x="118" y="196"/>
                  </a:lnTo>
                  <a:lnTo>
                    <a:pt x="112" y="193"/>
                  </a:lnTo>
                  <a:lnTo>
                    <a:pt x="106" y="188"/>
                  </a:lnTo>
                  <a:lnTo>
                    <a:pt x="101" y="185"/>
                  </a:lnTo>
                  <a:lnTo>
                    <a:pt x="96" y="180"/>
                  </a:lnTo>
                  <a:lnTo>
                    <a:pt x="92" y="176"/>
                  </a:lnTo>
                  <a:lnTo>
                    <a:pt x="89" y="172"/>
                  </a:lnTo>
                  <a:lnTo>
                    <a:pt x="86" y="169"/>
                  </a:lnTo>
                  <a:lnTo>
                    <a:pt x="79" y="163"/>
                  </a:lnTo>
                  <a:lnTo>
                    <a:pt x="73" y="160"/>
                  </a:lnTo>
                  <a:lnTo>
                    <a:pt x="70" y="160"/>
                  </a:lnTo>
                  <a:lnTo>
                    <a:pt x="67" y="160"/>
                  </a:lnTo>
                  <a:lnTo>
                    <a:pt x="65" y="163"/>
                  </a:lnTo>
                  <a:lnTo>
                    <a:pt x="62" y="168"/>
                  </a:lnTo>
                  <a:lnTo>
                    <a:pt x="58" y="172"/>
                  </a:lnTo>
                  <a:lnTo>
                    <a:pt x="55" y="177"/>
                  </a:lnTo>
                  <a:lnTo>
                    <a:pt x="51" y="183"/>
                  </a:lnTo>
                  <a:lnTo>
                    <a:pt x="48" y="189"/>
                  </a:lnTo>
                  <a:lnTo>
                    <a:pt x="45" y="196"/>
                  </a:lnTo>
                  <a:lnTo>
                    <a:pt x="42" y="202"/>
                  </a:lnTo>
                  <a:lnTo>
                    <a:pt x="38" y="208"/>
                  </a:lnTo>
                  <a:lnTo>
                    <a:pt x="36" y="216"/>
                  </a:lnTo>
                  <a:lnTo>
                    <a:pt x="33" y="220"/>
                  </a:lnTo>
                  <a:lnTo>
                    <a:pt x="30" y="227"/>
                  </a:lnTo>
                  <a:lnTo>
                    <a:pt x="27" y="231"/>
                  </a:lnTo>
                  <a:lnTo>
                    <a:pt x="25" y="234"/>
                  </a:lnTo>
                  <a:lnTo>
                    <a:pt x="19" y="241"/>
                  </a:lnTo>
                  <a:lnTo>
                    <a:pt x="14" y="241"/>
                  </a:lnTo>
                  <a:lnTo>
                    <a:pt x="10" y="236"/>
                  </a:lnTo>
                  <a:lnTo>
                    <a:pt x="7" y="231"/>
                  </a:lnTo>
                  <a:lnTo>
                    <a:pt x="3" y="225"/>
                  </a:lnTo>
                  <a:lnTo>
                    <a:pt x="2" y="219"/>
                  </a:lnTo>
                  <a:lnTo>
                    <a:pt x="0" y="213"/>
                  </a:lnTo>
                  <a:lnTo>
                    <a:pt x="0" y="208"/>
                  </a:lnTo>
                  <a:lnTo>
                    <a:pt x="0" y="205"/>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6968967" y="1289282"/>
              <a:ext cx="980478" cy="671218"/>
            </a:xfrm>
            <a:custGeom>
              <a:avLst/>
              <a:gdLst>
                <a:gd name="T0" fmla="*/ 59 w 707"/>
                <a:gd name="T1" fmla="*/ 274 h 484"/>
                <a:gd name="T2" fmla="*/ 109 w 707"/>
                <a:gd name="T3" fmla="*/ 242 h 484"/>
                <a:gd name="T4" fmla="*/ 163 w 707"/>
                <a:gd name="T5" fmla="*/ 209 h 484"/>
                <a:gd name="T6" fmla="*/ 219 w 707"/>
                <a:gd name="T7" fmla="*/ 175 h 484"/>
                <a:gd name="T8" fmla="*/ 276 w 707"/>
                <a:gd name="T9" fmla="*/ 143 h 484"/>
                <a:gd name="T10" fmla="*/ 333 w 707"/>
                <a:gd name="T11" fmla="*/ 110 h 484"/>
                <a:gd name="T12" fmla="*/ 386 w 707"/>
                <a:gd name="T13" fmla="*/ 81 h 484"/>
                <a:gd name="T14" fmla="*/ 437 w 707"/>
                <a:gd name="T15" fmla="*/ 54 h 484"/>
                <a:gd name="T16" fmla="*/ 481 w 707"/>
                <a:gd name="T17" fmla="*/ 31 h 484"/>
                <a:gd name="T18" fmla="*/ 519 w 707"/>
                <a:gd name="T19" fmla="*/ 14 h 484"/>
                <a:gd name="T20" fmla="*/ 549 w 707"/>
                <a:gd name="T21" fmla="*/ 3 h 484"/>
                <a:gd name="T22" fmla="*/ 575 w 707"/>
                <a:gd name="T23" fmla="*/ 2 h 484"/>
                <a:gd name="T24" fmla="*/ 583 w 707"/>
                <a:gd name="T25" fmla="*/ 23 h 484"/>
                <a:gd name="T26" fmla="*/ 591 w 707"/>
                <a:gd name="T27" fmla="*/ 54 h 484"/>
                <a:gd name="T28" fmla="*/ 603 w 707"/>
                <a:gd name="T29" fmla="*/ 99 h 484"/>
                <a:gd name="T30" fmla="*/ 617 w 707"/>
                <a:gd name="T31" fmla="*/ 149 h 484"/>
                <a:gd name="T32" fmla="*/ 633 w 707"/>
                <a:gd name="T33" fmla="*/ 205 h 484"/>
                <a:gd name="T34" fmla="*/ 648 w 707"/>
                <a:gd name="T35" fmla="*/ 263 h 484"/>
                <a:gd name="T36" fmla="*/ 664 w 707"/>
                <a:gd name="T37" fmla="*/ 319 h 484"/>
                <a:gd name="T38" fmla="*/ 677 w 707"/>
                <a:gd name="T39" fmla="*/ 372 h 484"/>
                <a:gd name="T40" fmla="*/ 690 w 707"/>
                <a:gd name="T41" fmla="*/ 418 h 484"/>
                <a:gd name="T42" fmla="*/ 699 w 707"/>
                <a:gd name="T43" fmla="*/ 456 h 484"/>
                <a:gd name="T44" fmla="*/ 707 w 707"/>
                <a:gd name="T45" fmla="*/ 484 h 484"/>
                <a:gd name="T46" fmla="*/ 696 w 707"/>
                <a:gd name="T47" fmla="*/ 457 h 484"/>
                <a:gd name="T48" fmla="*/ 682 w 707"/>
                <a:gd name="T49" fmla="*/ 425 h 484"/>
                <a:gd name="T50" fmla="*/ 667 w 707"/>
                <a:gd name="T51" fmla="*/ 386 h 484"/>
                <a:gd name="T52" fmla="*/ 648 w 707"/>
                <a:gd name="T53" fmla="*/ 341 h 484"/>
                <a:gd name="T54" fmla="*/ 628 w 707"/>
                <a:gd name="T55" fmla="*/ 294 h 484"/>
                <a:gd name="T56" fmla="*/ 608 w 707"/>
                <a:gd name="T57" fmla="*/ 246 h 484"/>
                <a:gd name="T58" fmla="*/ 586 w 707"/>
                <a:gd name="T59" fmla="*/ 200 h 484"/>
                <a:gd name="T60" fmla="*/ 567 w 707"/>
                <a:gd name="T61" fmla="*/ 155 h 484"/>
                <a:gd name="T62" fmla="*/ 552 w 707"/>
                <a:gd name="T63" fmla="*/ 119 h 484"/>
                <a:gd name="T64" fmla="*/ 538 w 707"/>
                <a:gd name="T65" fmla="*/ 87 h 484"/>
                <a:gd name="T66" fmla="*/ 529 w 707"/>
                <a:gd name="T67" fmla="*/ 62 h 484"/>
                <a:gd name="T68" fmla="*/ 519 w 707"/>
                <a:gd name="T69" fmla="*/ 60 h 484"/>
                <a:gd name="T70" fmla="*/ 488 w 707"/>
                <a:gd name="T71" fmla="*/ 76 h 484"/>
                <a:gd name="T72" fmla="*/ 464 w 707"/>
                <a:gd name="T73" fmla="*/ 87 h 484"/>
                <a:gd name="T74" fmla="*/ 437 w 707"/>
                <a:gd name="T75" fmla="*/ 99 h 484"/>
                <a:gd name="T76" fmla="*/ 408 w 707"/>
                <a:gd name="T77" fmla="*/ 115 h 484"/>
                <a:gd name="T78" fmla="*/ 375 w 707"/>
                <a:gd name="T79" fmla="*/ 132 h 484"/>
                <a:gd name="T80" fmla="*/ 343 w 707"/>
                <a:gd name="T81" fmla="*/ 147 h 484"/>
                <a:gd name="T82" fmla="*/ 310 w 707"/>
                <a:gd name="T83" fmla="*/ 166 h 484"/>
                <a:gd name="T84" fmla="*/ 279 w 707"/>
                <a:gd name="T85" fmla="*/ 181 h 484"/>
                <a:gd name="T86" fmla="*/ 251 w 707"/>
                <a:gd name="T87" fmla="*/ 197 h 484"/>
                <a:gd name="T88" fmla="*/ 228 w 707"/>
                <a:gd name="T89" fmla="*/ 211 h 484"/>
                <a:gd name="T90" fmla="*/ 208 w 707"/>
                <a:gd name="T91" fmla="*/ 223 h 484"/>
                <a:gd name="T92" fmla="*/ 185 w 707"/>
                <a:gd name="T93" fmla="*/ 237 h 484"/>
                <a:gd name="T94" fmla="*/ 160 w 707"/>
                <a:gd name="T95" fmla="*/ 250 h 484"/>
                <a:gd name="T96" fmla="*/ 134 w 707"/>
                <a:gd name="T97" fmla="*/ 263 h 484"/>
                <a:gd name="T98" fmla="*/ 106 w 707"/>
                <a:gd name="T99" fmla="*/ 276 h 484"/>
                <a:gd name="T100" fmla="*/ 79 w 707"/>
                <a:gd name="T101" fmla="*/ 288 h 484"/>
                <a:gd name="T102" fmla="*/ 56 w 707"/>
                <a:gd name="T103" fmla="*/ 299 h 484"/>
                <a:gd name="T104" fmla="*/ 34 w 707"/>
                <a:gd name="T105" fmla="*/ 307 h 484"/>
                <a:gd name="T106" fmla="*/ 13 w 707"/>
                <a:gd name="T107" fmla="*/ 315 h 484"/>
                <a:gd name="T108" fmla="*/ 5 w 707"/>
                <a:gd name="T109" fmla="*/ 310 h 484"/>
                <a:gd name="T110" fmla="*/ 24 w 707"/>
                <a:gd name="T111" fmla="*/ 29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7" h="484">
                  <a:moveTo>
                    <a:pt x="24" y="299"/>
                  </a:moveTo>
                  <a:lnTo>
                    <a:pt x="31" y="293"/>
                  </a:lnTo>
                  <a:lnTo>
                    <a:pt x="41" y="287"/>
                  </a:lnTo>
                  <a:lnTo>
                    <a:pt x="50" y="281"/>
                  </a:lnTo>
                  <a:lnTo>
                    <a:pt x="59" y="274"/>
                  </a:lnTo>
                  <a:lnTo>
                    <a:pt x="68" y="268"/>
                  </a:lnTo>
                  <a:lnTo>
                    <a:pt x="78" y="262"/>
                  </a:lnTo>
                  <a:lnTo>
                    <a:pt x="89" y="254"/>
                  </a:lnTo>
                  <a:lnTo>
                    <a:pt x="99" y="250"/>
                  </a:lnTo>
                  <a:lnTo>
                    <a:pt x="109" y="242"/>
                  </a:lnTo>
                  <a:lnTo>
                    <a:pt x="120" y="236"/>
                  </a:lnTo>
                  <a:lnTo>
                    <a:pt x="130" y="229"/>
                  </a:lnTo>
                  <a:lnTo>
                    <a:pt x="141" y="222"/>
                  </a:lnTo>
                  <a:lnTo>
                    <a:pt x="152" y="215"/>
                  </a:lnTo>
                  <a:lnTo>
                    <a:pt x="163" y="209"/>
                  </a:lnTo>
                  <a:lnTo>
                    <a:pt x="174" y="201"/>
                  </a:lnTo>
                  <a:lnTo>
                    <a:pt x="186" y="197"/>
                  </a:lnTo>
                  <a:lnTo>
                    <a:pt x="197" y="189"/>
                  </a:lnTo>
                  <a:lnTo>
                    <a:pt x="208" y="183"/>
                  </a:lnTo>
                  <a:lnTo>
                    <a:pt x="219" y="175"/>
                  </a:lnTo>
                  <a:lnTo>
                    <a:pt x="231" y="169"/>
                  </a:lnTo>
                  <a:lnTo>
                    <a:pt x="242" y="163"/>
                  </a:lnTo>
                  <a:lnTo>
                    <a:pt x="253" y="155"/>
                  </a:lnTo>
                  <a:lnTo>
                    <a:pt x="265" y="149"/>
                  </a:lnTo>
                  <a:lnTo>
                    <a:pt x="276" y="143"/>
                  </a:lnTo>
                  <a:lnTo>
                    <a:pt x="287" y="135"/>
                  </a:lnTo>
                  <a:lnTo>
                    <a:pt x="299" y="129"/>
                  </a:lnTo>
                  <a:lnTo>
                    <a:pt x="310" y="122"/>
                  </a:lnTo>
                  <a:lnTo>
                    <a:pt x="321" y="116"/>
                  </a:lnTo>
                  <a:lnTo>
                    <a:pt x="333" y="110"/>
                  </a:lnTo>
                  <a:lnTo>
                    <a:pt x="344" y="104"/>
                  </a:lnTo>
                  <a:lnTo>
                    <a:pt x="355" y="98"/>
                  </a:lnTo>
                  <a:lnTo>
                    <a:pt x="366" y="93"/>
                  </a:lnTo>
                  <a:lnTo>
                    <a:pt x="375" y="85"/>
                  </a:lnTo>
                  <a:lnTo>
                    <a:pt x="386" y="81"/>
                  </a:lnTo>
                  <a:lnTo>
                    <a:pt x="397" y="74"/>
                  </a:lnTo>
                  <a:lnTo>
                    <a:pt x="408" y="70"/>
                  </a:lnTo>
                  <a:lnTo>
                    <a:pt x="417" y="64"/>
                  </a:lnTo>
                  <a:lnTo>
                    <a:pt x="426" y="57"/>
                  </a:lnTo>
                  <a:lnTo>
                    <a:pt x="437" y="54"/>
                  </a:lnTo>
                  <a:lnTo>
                    <a:pt x="447" y="50"/>
                  </a:lnTo>
                  <a:lnTo>
                    <a:pt x="454" y="43"/>
                  </a:lnTo>
                  <a:lnTo>
                    <a:pt x="464" y="39"/>
                  </a:lnTo>
                  <a:lnTo>
                    <a:pt x="473" y="36"/>
                  </a:lnTo>
                  <a:lnTo>
                    <a:pt x="481" y="31"/>
                  </a:lnTo>
                  <a:lnTo>
                    <a:pt x="490" y="26"/>
                  </a:lnTo>
                  <a:lnTo>
                    <a:pt x="498" y="23"/>
                  </a:lnTo>
                  <a:lnTo>
                    <a:pt x="505" y="20"/>
                  </a:lnTo>
                  <a:lnTo>
                    <a:pt x="513" y="19"/>
                  </a:lnTo>
                  <a:lnTo>
                    <a:pt x="519" y="14"/>
                  </a:lnTo>
                  <a:lnTo>
                    <a:pt x="526" y="11"/>
                  </a:lnTo>
                  <a:lnTo>
                    <a:pt x="532" y="9"/>
                  </a:lnTo>
                  <a:lnTo>
                    <a:pt x="538" y="6"/>
                  </a:lnTo>
                  <a:lnTo>
                    <a:pt x="544" y="5"/>
                  </a:lnTo>
                  <a:lnTo>
                    <a:pt x="549" y="3"/>
                  </a:lnTo>
                  <a:lnTo>
                    <a:pt x="554" y="2"/>
                  </a:lnTo>
                  <a:lnTo>
                    <a:pt x="558" y="2"/>
                  </a:lnTo>
                  <a:lnTo>
                    <a:pt x="566" y="0"/>
                  </a:lnTo>
                  <a:lnTo>
                    <a:pt x="571" y="0"/>
                  </a:lnTo>
                  <a:lnTo>
                    <a:pt x="575" y="2"/>
                  </a:lnTo>
                  <a:lnTo>
                    <a:pt x="578" y="3"/>
                  </a:lnTo>
                  <a:lnTo>
                    <a:pt x="578" y="8"/>
                  </a:lnTo>
                  <a:lnTo>
                    <a:pt x="580" y="14"/>
                  </a:lnTo>
                  <a:lnTo>
                    <a:pt x="581" y="19"/>
                  </a:lnTo>
                  <a:lnTo>
                    <a:pt x="583" y="23"/>
                  </a:lnTo>
                  <a:lnTo>
                    <a:pt x="584" y="29"/>
                  </a:lnTo>
                  <a:lnTo>
                    <a:pt x="586" y="36"/>
                  </a:lnTo>
                  <a:lnTo>
                    <a:pt x="588" y="42"/>
                  </a:lnTo>
                  <a:lnTo>
                    <a:pt x="589" y="48"/>
                  </a:lnTo>
                  <a:lnTo>
                    <a:pt x="591" y="54"/>
                  </a:lnTo>
                  <a:lnTo>
                    <a:pt x="594" y="64"/>
                  </a:lnTo>
                  <a:lnTo>
                    <a:pt x="595" y="71"/>
                  </a:lnTo>
                  <a:lnTo>
                    <a:pt x="598" y="81"/>
                  </a:lnTo>
                  <a:lnTo>
                    <a:pt x="600" y="90"/>
                  </a:lnTo>
                  <a:lnTo>
                    <a:pt x="603" y="99"/>
                  </a:lnTo>
                  <a:lnTo>
                    <a:pt x="605" y="108"/>
                  </a:lnTo>
                  <a:lnTo>
                    <a:pt x="608" y="118"/>
                  </a:lnTo>
                  <a:lnTo>
                    <a:pt x="611" y="129"/>
                  </a:lnTo>
                  <a:lnTo>
                    <a:pt x="614" y="138"/>
                  </a:lnTo>
                  <a:lnTo>
                    <a:pt x="617" y="149"/>
                  </a:lnTo>
                  <a:lnTo>
                    <a:pt x="620" y="160"/>
                  </a:lnTo>
                  <a:lnTo>
                    <a:pt x="622" y="170"/>
                  </a:lnTo>
                  <a:lnTo>
                    <a:pt x="626" y="183"/>
                  </a:lnTo>
                  <a:lnTo>
                    <a:pt x="628" y="194"/>
                  </a:lnTo>
                  <a:lnTo>
                    <a:pt x="633" y="205"/>
                  </a:lnTo>
                  <a:lnTo>
                    <a:pt x="634" y="217"/>
                  </a:lnTo>
                  <a:lnTo>
                    <a:pt x="637" y="228"/>
                  </a:lnTo>
                  <a:lnTo>
                    <a:pt x="640" y="239"/>
                  </a:lnTo>
                  <a:lnTo>
                    <a:pt x="645" y="251"/>
                  </a:lnTo>
                  <a:lnTo>
                    <a:pt x="648" y="263"/>
                  </a:lnTo>
                  <a:lnTo>
                    <a:pt x="651" y="274"/>
                  </a:lnTo>
                  <a:lnTo>
                    <a:pt x="654" y="287"/>
                  </a:lnTo>
                  <a:lnTo>
                    <a:pt x="657" y="298"/>
                  </a:lnTo>
                  <a:lnTo>
                    <a:pt x="659" y="308"/>
                  </a:lnTo>
                  <a:lnTo>
                    <a:pt x="664" y="319"/>
                  </a:lnTo>
                  <a:lnTo>
                    <a:pt x="665" y="330"/>
                  </a:lnTo>
                  <a:lnTo>
                    <a:pt x="670" y="341"/>
                  </a:lnTo>
                  <a:lnTo>
                    <a:pt x="671" y="352"/>
                  </a:lnTo>
                  <a:lnTo>
                    <a:pt x="674" y="363"/>
                  </a:lnTo>
                  <a:lnTo>
                    <a:pt x="677" y="372"/>
                  </a:lnTo>
                  <a:lnTo>
                    <a:pt x="681" y="383"/>
                  </a:lnTo>
                  <a:lnTo>
                    <a:pt x="682" y="392"/>
                  </a:lnTo>
                  <a:lnTo>
                    <a:pt x="685" y="401"/>
                  </a:lnTo>
                  <a:lnTo>
                    <a:pt x="688" y="409"/>
                  </a:lnTo>
                  <a:lnTo>
                    <a:pt x="690" y="418"/>
                  </a:lnTo>
                  <a:lnTo>
                    <a:pt x="691" y="426"/>
                  </a:lnTo>
                  <a:lnTo>
                    <a:pt x="695" y="436"/>
                  </a:lnTo>
                  <a:lnTo>
                    <a:pt x="696" y="442"/>
                  </a:lnTo>
                  <a:lnTo>
                    <a:pt x="698" y="449"/>
                  </a:lnTo>
                  <a:lnTo>
                    <a:pt x="699" y="456"/>
                  </a:lnTo>
                  <a:lnTo>
                    <a:pt x="702" y="462"/>
                  </a:lnTo>
                  <a:lnTo>
                    <a:pt x="702" y="468"/>
                  </a:lnTo>
                  <a:lnTo>
                    <a:pt x="704" y="473"/>
                  </a:lnTo>
                  <a:lnTo>
                    <a:pt x="705" y="476"/>
                  </a:lnTo>
                  <a:lnTo>
                    <a:pt x="707" y="484"/>
                  </a:lnTo>
                  <a:lnTo>
                    <a:pt x="704" y="476"/>
                  </a:lnTo>
                  <a:lnTo>
                    <a:pt x="702" y="471"/>
                  </a:lnTo>
                  <a:lnTo>
                    <a:pt x="701" y="467"/>
                  </a:lnTo>
                  <a:lnTo>
                    <a:pt x="698" y="462"/>
                  </a:lnTo>
                  <a:lnTo>
                    <a:pt x="696" y="457"/>
                  </a:lnTo>
                  <a:lnTo>
                    <a:pt x="693" y="451"/>
                  </a:lnTo>
                  <a:lnTo>
                    <a:pt x="691" y="445"/>
                  </a:lnTo>
                  <a:lnTo>
                    <a:pt x="688" y="439"/>
                  </a:lnTo>
                  <a:lnTo>
                    <a:pt x="687" y="432"/>
                  </a:lnTo>
                  <a:lnTo>
                    <a:pt x="682" y="425"/>
                  </a:lnTo>
                  <a:lnTo>
                    <a:pt x="679" y="418"/>
                  </a:lnTo>
                  <a:lnTo>
                    <a:pt x="676" y="411"/>
                  </a:lnTo>
                  <a:lnTo>
                    <a:pt x="673" y="403"/>
                  </a:lnTo>
                  <a:lnTo>
                    <a:pt x="670" y="394"/>
                  </a:lnTo>
                  <a:lnTo>
                    <a:pt x="667" y="386"/>
                  </a:lnTo>
                  <a:lnTo>
                    <a:pt x="662" y="377"/>
                  </a:lnTo>
                  <a:lnTo>
                    <a:pt x="659" y="369"/>
                  </a:lnTo>
                  <a:lnTo>
                    <a:pt x="654" y="360"/>
                  </a:lnTo>
                  <a:lnTo>
                    <a:pt x="651" y="350"/>
                  </a:lnTo>
                  <a:lnTo>
                    <a:pt x="648" y="341"/>
                  </a:lnTo>
                  <a:lnTo>
                    <a:pt x="643" y="332"/>
                  </a:lnTo>
                  <a:lnTo>
                    <a:pt x="639" y="322"/>
                  </a:lnTo>
                  <a:lnTo>
                    <a:pt x="636" y="313"/>
                  </a:lnTo>
                  <a:lnTo>
                    <a:pt x="631" y="304"/>
                  </a:lnTo>
                  <a:lnTo>
                    <a:pt x="628" y="294"/>
                  </a:lnTo>
                  <a:lnTo>
                    <a:pt x="623" y="285"/>
                  </a:lnTo>
                  <a:lnTo>
                    <a:pt x="620" y="274"/>
                  </a:lnTo>
                  <a:lnTo>
                    <a:pt x="615" y="265"/>
                  </a:lnTo>
                  <a:lnTo>
                    <a:pt x="612" y="257"/>
                  </a:lnTo>
                  <a:lnTo>
                    <a:pt x="608" y="246"/>
                  </a:lnTo>
                  <a:lnTo>
                    <a:pt x="603" y="237"/>
                  </a:lnTo>
                  <a:lnTo>
                    <a:pt x="598" y="226"/>
                  </a:lnTo>
                  <a:lnTo>
                    <a:pt x="595" y="219"/>
                  </a:lnTo>
                  <a:lnTo>
                    <a:pt x="591" y="208"/>
                  </a:lnTo>
                  <a:lnTo>
                    <a:pt x="586" y="200"/>
                  </a:lnTo>
                  <a:lnTo>
                    <a:pt x="583" y="191"/>
                  </a:lnTo>
                  <a:lnTo>
                    <a:pt x="580" y="183"/>
                  </a:lnTo>
                  <a:lnTo>
                    <a:pt x="575" y="174"/>
                  </a:lnTo>
                  <a:lnTo>
                    <a:pt x="572" y="164"/>
                  </a:lnTo>
                  <a:lnTo>
                    <a:pt x="567" y="155"/>
                  </a:lnTo>
                  <a:lnTo>
                    <a:pt x="564" y="147"/>
                  </a:lnTo>
                  <a:lnTo>
                    <a:pt x="561" y="139"/>
                  </a:lnTo>
                  <a:lnTo>
                    <a:pt x="558" y="132"/>
                  </a:lnTo>
                  <a:lnTo>
                    <a:pt x="555" y="126"/>
                  </a:lnTo>
                  <a:lnTo>
                    <a:pt x="552" y="119"/>
                  </a:lnTo>
                  <a:lnTo>
                    <a:pt x="549" y="112"/>
                  </a:lnTo>
                  <a:lnTo>
                    <a:pt x="546" y="105"/>
                  </a:lnTo>
                  <a:lnTo>
                    <a:pt x="544" y="99"/>
                  </a:lnTo>
                  <a:lnTo>
                    <a:pt x="541" y="93"/>
                  </a:lnTo>
                  <a:lnTo>
                    <a:pt x="538" y="87"/>
                  </a:lnTo>
                  <a:lnTo>
                    <a:pt x="536" y="82"/>
                  </a:lnTo>
                  <a:lnTo>
                    <a:pt x="535" y="77"/>
                  </a:lnTo>
                  <a:lnTo>
                    <a:pt x="533" y="74"/>
                  </a:lnTo>
                  <a:lnTo>
                    <a:pt x="530" y="67"/>
                  </a:lnTo>
                  <a:lnTo>
                    <a:pt x="529" y="62"/>
                  </a:lnTo>
                  <a:lnTo>
                    <a:pt x="527" y="59"/>
                  </a:lnTo>
                  <a:lnTo>
                    <a:pt x="527" y="57"/>
                  </a:lnTo>
                  <a:lnTo>
                    <a:pt x="526" y="57"/>
                  </a:lnTo>
                  <a:lnTo>
                    <a:pt x="524" y="59"/>
                  </a:lnTo>
                  <a:lnTo>
                    <a:pt x="519" y="60"/>
                  </a:lnTo>
                  <a:lnTo>
                    <a:pt x="516" y="62"/>
                  </a:lnTo>
                  <a:lnTo>
                    <a:pt x="510" y="65"/>
                  </a:lnTo>
                  <a:lnTo>
                    <a:pt x="504" y="68"/>
                  </a:lnTo>
                  <a:lnTo>
                    <a:pt x="496" y="71"/>
                  </a:lnTo>
                  <a:lnTo>
                    <a:pt x="488" y="76"/>
                  </a:lnTo>
                  <a:lnTo>
                    <a:pt x="484" y="77"/>
                  </a:lnTo>
                  <a:lnTo>
                    <a:pt x="479" y="79"/>
                  </a:lnTo>
                  <a:lnTo>
                    <a:pt x="474" y="82"/>
                  </a:lnTo>
                  <a:lnTo>
                    <a:pt x="470" y="84"/>
                  </a:lnTo>
                  <a:lnTo>
                    <a:pt x="464" y="87"/>
                  </a:lnTo>
                  <a:lnTo>
                    <a:pt x="459" y="90"/>
                  </a:lnTo>
                  <a:lnTo>
                    <a:pt x="454" y="93"/>
                  </a:lnTo>
                  <a:lnTo>
                    <a:pt x="448" y="95"/>
                  </a:lnTo>
                  <a:lnTo>
                    <a:pt x="443" y="98"/>
                  </a:lnTo>
                  <a:lnTo>
                    <a:pt x="437" y="99"/>
                  </a:lnTo>
                  <a:lnTo>
                    <a:pt x="431" y="102"/>
                  </a:lnTo>
                  <a:lnTo>
                    <a:pt x="425" y="105"/>
                  </a:lnTo>
                  <a:lnTo>
                    <a:pt x="419" y="108"/>
                  </a:lnTo>
                  <a:lnTo>
                    <a:pt x="412" y="112"/>
                  </a:lnTo>
                  <a:lnTo>
                    <a:pt x="408" y="115"/>
                  </a:lnTo>
                  <a:lnTo>
                    <a:pt x="402" y="119"/>
                  </a:lnTo>
                  <a:lnTo>
                    <a:pt x="394" y="121"/>
                  </a:lnTo>
                  <a:lnTo>
                    <a:pt x="388" y="126"/>
                  </a:lnTo>
                  <a:lnTo>
                    <a:pt x="381" y="129"/>
                  </a:lnTo>
                  <a:lnTo>
                    <a:pt x="375" y="132"/>
                  </a:lnTo>
                  <a:lnTo>
                    <a:pt x="369" y="135"/>
                  </a:lnTo>
                  <a:lnTo>
                    <a:pt x="361" y="138"/>
                  </a:lnTo>
                  <a:lnTo>
                    <a:pt x="355" y="141"/>
                  </a:lnTo>
                  <a:lnTo>
                    <a:pt x="349" y="146"/>
                  </a:lnTo>
                  <a:lnTo>
                    <a:pt x="343" y="147"/>
                  </a:lnTo>
                  <a:lnTo>
                    <a:pt x="335" y="152"/>
                  </a:lnTo>
                  <a:lnTo>
                    <a:pt x="329" y="155"/>
                  </a:lnTo>
                  <a:lnTo>
                    <a:pt x="323" y="158"/>
                  </a:lnTo>
                  <a:lnTo>
                    <a:pt x="316" y="161"/>
                  </a:lnTo>
                  <a:lnTo>
                    <a:pt x="310" y="166"/>
                  </a:lnTo>
                  <a:lnTo>
                    <a:pt x="304" y="167"/>
                  </a:lnTo>
                  <a:lnTo>
                    <a:pt x="299" y="172"/>
                  </a:lnTo>
                  <a:lnTo>
                    <a:pt x="292" y="175"/>
                  </a:lnTo>
                  <a:lnTo>
                    <a:pt x="285" y="178"/>
                  </a:lnTo>
                  <a:lnTo>
                    <a:pt x="279" y="181"/>
                  </a:lnTo>
                  <a:lnTo>
                    <a:pt x="275" y="184"/>
                  </a:lnTo>
                  <a:lnTo>
                    <a:pt x="267" y="188"/>
                  </a:lnTo>
                  <a:lnTo>
                    <a:pt x="262" y="191"/>
                  </a:lnTo>
                  <a:lnTo>
                    <a:pt x="256" y="194"/>
                  </a:lnTo>
                  <a:lnTo>
                    <a:pt x="251" y="197"/>
                  </a:lnTo>
                  <a:lnTo>
                    <a:pt x="247" y="200"/>
                  </a:lnTo>
                  <a:lnTo>
                    <a:pt x="242" y="201"/>
                  </a:lnTo>
                  <a:lnTo>
                    <a:pt x="237" y="205"/>
                  </a:lnTo>
                  <a:lnTo>
                    <a:pt x="233" y="208"/>
                  </a:lnTo>
                  <a:lnTo>
                    <a:pt x="228" y="211"/>
                  </a:lnTo>
                  <a:lnTo>
                    <a:pt x="223" y="214"/>
                  </a:lnTo>
                  <a:lnTo>
                    <a:pt x="219" y="217"/>
                  </a:lnTo>
                  <a:lnTo>
                    <a:pt x="216" y="219"/>
                  </a:lnTo>
                  <a:lnTo>
                    <a:pt x="211" y="222"/>
                  </a:lnTo>
                  <a:lnTo>
                    <a:pt x="208" y="223"/>
                  </a:lnTo>
                  <a:lnTo>
                    <a:pt x="203" y="226"/>
                  </a:lnTo>
                  <a:lnTo>
                    <a:pt x="199" y="228"/>
                  </a:lnTo>
                  <a:lnTo>
                    <a:pt x="194" y="231"/>
                  </a:lnTo>
                  <a:lnTo>
                    <a:pt x="189" y="234"/>
                  </a:lnTo>
                  <a:lnTo>
                    <a:pt x="185" y="237"/>
                  </a:lnTo>
                  <a:lnTo>
                    <a:pt x="180" y="239"/>
                  </a:lnTo>
                  <a:lnTo>
                    <a:pt x="175" y="242"/>
                  </a:lnTo>
                  <a:lnTo>
                    <a:pt x="171" y="243"/>
                  </a:lnTo>
                  <a:lnTo>
                    <a:pt x="165" y="246"/>
                  </a:lnTo>
                  <a:lnTo>
                    <a:pt x="160" y="250"/>
                  </a:lnTo>
                  <a:lnTo>
                    <a:pt x="155" y="253"/>
                  </a:lnTo>
                  <a:lnTo>
                    <a:pt x="151" y="254"/>
                  </a:lnTo>
                  <a:lnTo>
                    <a:pt x="144" y="257"/>
                  </a:lnTo>
                  <a:lnTo>
                    <a:pt x="140" y="260"/>
                  </a:lnTo>
                  <a:lnTo>
                    <a:pt x="134" y="263"/>
                  </a:lnTo>
                  <a:lnTo>
                    <a:pt x="129" y="265"/>
                  </a:lnTo>
                  <a:lnTo>
                    <a:pt x="123" y="268"/>
                  </a:lnTo>
                  <a:lnTo>
                    <a:pt x="118" y="271"/>
                  </a:lnTo>
                  <a:lnTo>
                    <a:pt x="112" y="273"/>
                  </a:lnTo>
                  <a:lnTo>
                    <a:pt x="106" y="276"/>
                  </a:lnTo>
                  <a:lnTo>
                    <a:pt x="101" y="277"/>
                  </a:lnTo>
                  <a:lnTo>
                    <a:pt x="96" y="281"/>
                  </a:lnTo>
                  <a:lnTo>
                    <a:pt x="90" y="284"/>
                  </a:lnTo>
                  <a:lnTo>
                    <a:pt x="86" y="285"/>
                  </a:lnTo>
                  <a:lnTo>
                    <a:pt x="79" y="288"/>
                  </a:lnTo>
                  <a:lnTo>
                    <a:pt x="75" y="291"/>
                  </a:lnTo>
                  <a:lnTo>
                    <a:pt x="70" y="293"/>
                  </a:lnTo>
                  <a:lnTo>
                    <a:pt x="65" y="294"/>
                  </a:lnTo>
                  <a:lnTo>
                    <a:pt x="61" y="298"/>
                  </a:lnTo>
                  <a:lnTo>
                    <a:pt x="56" y="299"/>
                  </a:lnTo>
                  <a:lnTo>
                    <a:pt x="51" y="301"/>
                  </a:lnTo>
                  <a:lnTo>
                    <a:pt x="47" y="302"/>
                  </a:lnTo>
                  <a:lnTo>
                    <a:pt x="42" y="304"/>
                  </a:lnTo>
                  <a:lnTo>
                    <a:pt x="39" y="307"/>
                  </a:lnTo>
                  <a:lnTo>
                    <a:pt x="34" y="307"/>
                  </a:lnTo>
                  <a:lnTo>
                    <a:pt x="31" y="308"/>
                  </a:lnTo>
                  <a:lnTo>
                    <a:pt x="27" y="310"/>
                  </a:lnTo>
                  <a:lnTo>
                    <a:pt x="24" y="312"/>
                  </a:lnTo>
                  <a:lnTo>
                    <a:pt x="17" y="313"/>
                  </a:lnTo>
                  <a:lnTo>
                    <a:pt x="13" y="315"/>
                  </a:lnTo>
                  <a:lnTo>
                    <a:pt x="8" y="316"/>
                  </a:lnTo>
                  <a:lnTo>
                    <a:pt x="5" y="318"/>
                  </a:lnTo>
                  <a:lnTo>
                    <a:pt x="0" y="316"/>
                  </a:lnTo>
                  <a:lnTo>
                    <a:pt x="2" y="313"/>
                  </a:lnTo>
                  <a:lnTo>
                    <a:pt x="5" y="310"/>
                  </a:lnTo>
                  <a:lnTo>
                    <a:pt x="10" y="307"/>
                  </a:lnTo>
                  <a:lnTo>
                    <a:pt x="11" y="305"/>
                  </a:lnTo>
                  <a:lnTo>
                    <a:pt x="16" y="302"/>
                  </a:lnTo>
                  <a:lnTo>
                    <a:pt x="19" y="301"/>
                  </a:lnTo>
                  <a:lnTo>
                    <a:pt x="24" y="299"/>
                  </a:lnTo>
                  <a:lnTo>
                    <a:pt x="24" y="2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5916374" y="2043709"/>
              <a:ext cx="1216237" cy="2306273"/>
            </a:xfrm>
            <a:custGeom>
              <a:avLst/>
              <a:gdLst>
                <a:gd name="T0" fmla="*/ 206 w 877"/>
                <a:gd name="T1" fmla="*/ 33 h 1663"/>
                <a:gd name="T2" fmla="*/ 169 w 877"/>
                <a:gd name="T3" fmla="*/ 50 h 1663"/>
                <a:gd name="T4" fmla="*/ 135 w 877"/>
                <a:gd name="T5" fmla="*/ 65 h 1663"/>
                <a:gd name="T6" fmla="*/ 102 w 877"/>
                <a:gd name="T7" fmla="*/ 76 h 1663"/>
                <a:gd name="T8" fmla="*/ 74 w 877"/>
                <a:gd name="T9" fmla="*/ 87 h 1663"/>
                <a:gd name="T10" fmla="*/ 37 w 877"/>
                <a:gd name="T11" fmla="*/ 96 h 1663"/>
                <a:gd name="T12" fmla="*/ 6 w 877"/>
                <a:gd name="T13" fmla="*/ 107 h 1663"/>
                <a:gd name="T14" fmla="*/ 0 w 877"/>
                <a:gd name="T15" fmla="*/ 127 h 1663"/>
                <a:gd name="T16" fmla="*/ 26 w 877"/>
                <a:gd name="T17" fmla="*/ 206 h 1663"/>
                <a:gd name="T18" fmla="*/ 71 w 877"/>
                <a:gd name="T19" fmla="*/ 343 h 1663"/>
                <a:gd name="T20" fmla="*/ 133 w 877"/>
                <a:gd name="T21" fmla="*/ 519 h 1663"/>
                <a:gd name="T22" fmla="*/ 206 w 877"/>
                <a:gd name="T23" fmla="*/ 727 h 1663"/>
                <a:gd name="T24" fmla="*/ 284 w 877"/>
                <a:gd name="T25" fmla="*/ 945 h 1663"/>
                <a:gd name="T26" fmla="*/ 363 w 877"/>
                <a:gd name="T27" fmla="*/ 1158 h 1663"/>
                <a:gd name="T28" fmla="*/ 437 w 877"/>
                <a:gd name="T29" fmla="*/ 1353 h 1663"/>
                <a:gd name="T30" fmla="*/ 502 w 877"/>
                <a:gd name="T31" fmla="*/ 1511 h 1663"/>
                <a:gd name="T32" fmla="*/ 553 w 877"/>
                <a:gd name="T33" fmla="*/ 1620 h 1663"/>
                <a:gd name="T34" fmla="*/ 584 w 877"/>
                <a:gd name="T35" fmla="*/ 1663 h 1663"/>
                <a:gd name="T36" fmla="*/ 614 w 877"/>
                <a:gd name="T37" fmla="*/ 1644 h 1663"/>
                <a:gd name="T38" fmla="*/ 643 w 877"/>
                <a:gd name="T39" fmla="*/ 1626 h 1663"/>
                <a:gd name="T40" fmla="*/ 680 w 877"/>
                <a:gd name="T41" fmla="*/ 1603 h 1663"/>
                <a:gd name="T42" fmla="*/ 719 w 877"/>
                <a:gd name="T43" fmla="*/ 1576 h 1663"/>
                <a:gd name="T44" fmla="*/ 759 w 877"/>
                <a:gd name="T45" fmla="*/ 1551 h 1663"/>
                <a:gd name="T46" fmla="*/ 795 w 877"/>
                <a:gd name="T47" fmla="*/ 1527 h 1663"/>
                <a:gd name="T48" fmla="*/ 829 w 877"/>
                <a:gd name="T49" fmla="*/ 1505 h 1663"/>
                <a:gd name="T50" fmla="*/ 858 w 877"/>
                <a:gd name="T51" fmla="*/ 1485 h 1663"/>
                <a:gd name="T52" fmla="*/ 858 w 877"/>
                <a:gd name="T53" fmla="*/ 1482 h 1663"/>
                <a:gd name="T54" fmla="*/ 832 w 877"/>
                <a:gd name="T55" fmla="*/ 1496 h 1663"/>
                <a:gd name="T56" fmla="*/ 804 w 877"/>
                <a:gd name="T57" fmla="*/ 1510 h 1663"/>
                <a:gd name="T58" fmla="*/ 773 w 877"/>
                <a:gd name="T59" fmla="*/ 1525 h 1663"/>
                <a:gd name="T60" fmla="*/ 741 w 877"/>
                <a:gd name="T61" fmla="*/ 1542 h 1663"/>
                <a:gd name="T62" fmla="*/ 705 w 877"/>
                <a:gd name="T63" fmla="*/ 1558 h 1663"/>
                <a:gd name="T64" fmla="*/ 674 w 877"/>
                <a:gd name="T65" fmla="*/ 1573 h 1663"/>
                <a:gd name="T66" fmla="*/ 648 w 877"/>
                <a:gd name="T67" fmla="*/ 1584 h 1663"/>
                <a:gd name="T68" fmla="*/ 615 w 877"/>
                <a:gd name="T69" fmla="*/ 1592 h 1663"/>
                <a:gd name="T70" fmla="*/ 597 w 877"/>
                <a:gd name="T71" fmla="*/ 1582 h 1663"/>
                <a:gd name="T72" fmla="*/ 570 w 877"/>
                <a:gd name="T73" fmla="*/ 1527 h 1663"/>
                <a:gd name="T74" fmla="*/ 528 w 877"/>
                <a:gd name="T75" fmla="*/ 1429 h 1663"/>
                <a:gd name="T76" fmla="*/ 476 w 877"/>
                <a:gd name="T77" fmla="*/ 1300 h 1663"/>
                <a:gd name="T78" fmla="*/ 417 w 877"/>
                <a:gd name="T79" fmla="*/ 1150 h 1663"/>
                <a:gd name="T80" fmla="*/ 355 w 877"/>
                <a:gd name="T81" fmla="*/ 990 h 1663"/>
                <a:gd name="T82" fmla="*/ 293 w 877"/>
                <a:gd name="T83" fmla="*/ 832 h 1663"/>
                <a:gd name="T84" fmla="*/ 236 w 877"/>
                <a:gd name="T85" fmla="*/ 683 h 1663"/>
                <a:gd name="T86" fmla="*/ 186 w 877"/>
                <a:gd name="T87" fmla="*/ 558 h 1663"/>
                <a:gd name="T88" fmla="*/ 150 w 877"/>
                <a:gd name="T89" fmla="*/ 465 h 1663"/>
                <a:gd name="T90" fmla="*/ 130 w 877"/>
                <a:gd name="T91" fmla="*/ 415 h 1663"/>
                <a:gd name="T92" fmla="*/ 116 w 877"/>
                <a:gd name="T93" fmla="*/ 378 h 1663"/>
                <a:gd name="T94" fmla="*/ 107 w 877"/>
                <a:gd name="T95" fmla="*/ 350 h 1663"/>
                <a:gd name="T96" fmla="*/ 98 w 877"/>
                <a:gd name="T97" fmla="*/ 316 h 1663"/>
                <a:gd name="T98" fmla="*/ 88 w 877"/>
                <a:gd name="T99" fmla="*/ 282 h 1663"/>
                <a:gd name="T100" fmla="*/ 81 w 877"/>
                <a:gd name="T101" fmla="*/ 248 h 1663"/>
                <a:gd name="T102" fmla="*/ 73 w 877"/>
                <a:gd name="T103" fmla="*/ 215 h 1663"/>
                <a:gd name="T104" fmla="*/ 65 w 877"/>
                <a:gd name="T105" fmla="*/ 188 h 1663"/>
                <a:gd name="T106" fmla="*/ 59 w 877"/>
                <a:gd name="T107" fmla="*/ 155 h 1663"/>
                <a:gd name="T108" fmla="*/ 60 w 877"/>
                <a:gd name="T109" fmla="*/ 139 h 1663"/>
                <a:gd name="T110" fmla="*/ 88 w 877"/>
                <a:gd name="T111" fmla="*/ 130 h 1663"/>
                <a:gd name="T112" fmla="*/ 121 w 877"/>
                <a:gd name="T113" fmla="*/ 115 h 1663"/>
                <a:gd name="T114" fmla="*/ 157 w 877"/>
                <a:gd name="T115" fmla="*/ 95 h 1663"/>
                <a:gd name="T116" fmla="*/ 191 w 877"/>
                <a:gd name="T117" fmla="*/ 67 h 1663"/>
                <a:gd name="T118" fmla="*/ 218 w 877"/>
                <a:gd name="T119" fmla="*/ 39 h 1663"/>
                <a:gd name="T120" fmla="*/ 265 w 877"/>
                <a:gd name="T121"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7" h="1663">
                  <a:moveTo>
                    <a:pt x="265" y="0"/>
                  </a:moveTo>
                  <a:lnTo>
                    <a:pt x="231" y="19"/>
                  </a:lnTo>
                  <a:lnTo>
                    <a:pt x="226" y="22"/>
                  </a:lnTo>
                  <a:lnTo>
                    <a:pt x="218" y="25"/>
                  </a:lnTo>
                  <a:lnTo>
                    <a:pt x="212" y="29"/>
                  </a:lnTo>
                  <a:lnTo>
                    <a:pt x="206" y="33"/>
                  </a:lnTo>
                  <a:lnTo>
                    <a:pt x="200" y="36"/>
                  </a:lnTo>
                  <a:lnTo>
                    <a:pt x="194" y="39"/>
                  </a:lnTo>
                  <a:lnTo>
                    <a:pt x="188" y="42"/>
                  </a:lnTo>
                  <a:lnTo>
                    <a:pt x="181" y="43"/>
                  </a:lnTo>
                  <a:lnTo>
                    <a:pt x="175" y="48"/>
                  </a:lnTo>
                  <a:lnTo>
                    <a:pt x="169" y="50"/>
                  </a:lnTo>
                  <a:lnTo>
                    <a:pt x="164" y="54"/>
                  </a:lnTo>
                  <a:lnTo>
                    <a:pt x="157" y="56"/>
                  </a:lnTo>
                  <a:lnTo>
                    <a:pt x="152" y="59"/>
                  </a:lnTo>
                  <a:lnTo>
                    <a:pt x="146" y="60"/>
                  </a:lnTo>
                  <a:lnTo>
                    <a:pt x="139" y="62"/>
                  </a:lnTo>
                  <a:lnTo>
                    <a:pt x="135" y="65"/>
                  </a:lnTo>
                  <a:lnTo>
                    <a:pt x="129" y="67"/>
                  </a:lnTo>
                  <a:lnTo>
                    <a:pt x="122" y="70"/>
                  </a:lnTo>
                  <a:lnTo>
                    <a:pt x="119" y="71"/>
                  </a:lnTo>
                  <a:lnTo>
                    <a:pt x="113" y="73"/>
                  </a:lnTo>
                  <a:lnTo>
                    <a:pt x="107" y="74"/>
                  </a:lnTo>
                  <a:lnTo>
                    <a:pt x="102" y="76"/>
                  </a:lnTo>
                  <a:lnTo>
                    <a:pt x="98" y="77"/>
                  </a:lnTo>
                  <a:lnTo>
                    <a:pt x="93" y="79"/>
                  </a:lnTo>
                  <a:lnTo>
                    <a:pt x="88" y="82"/>
                  </a:lnTo>
                  <a:lnTo>
                    <a:pt x="84" y="84"/>
                  </a:lnTo>
                  <a:lnTo>
                    <a:pt x="79" y="85"/>
                  </a:lnTo>
                  <a:lnTo>
                    <a:pt x="74" y="87"/>
                  </a:lnTo>
                  <a:lnTo>
                    <a:pt x="70" y="88"/>
                  </a:lnTo>
                  <a:lnTo>
                    <a:pt x="65" y="88"/>
                  </a:lnTo>
                  <a:lnTo>
                    <a:pt x="60" y="90"/>
                  </a:lnTo>
                  <a:lnTo>
                    <a:pt x="53" y="93"/>
                  </a:lnTo>
                  <a:lnTo>
                    <a:pt x="45" y="95"/>
                  </a:lnTo>
                  <a:lnTo>
                    <a:pt x="37" y="96"/>
                  </a:lnTo>
                  <a:lnTo>
                    <a:pt x="31" y="99"/>
                  </a:lnTo>
                  <a:lnTo>
                    <a:pt x="25" y="101"/>
                  </a:lnTo>
                  <a:lnTo>
                    <a:pt x="20" y="102"/>
                  </a:lnTo>
                  <a:lnTo>
                    <a:pt x="14" y="104"/>
                  </a:lnTo>
                  <a:lnTo>
                    <a:pt x="11" y="105"/>
                  </a:lnTo>
                  <a:lnTo>
                    <a:pt x="6" y="107"/>
                  </a:lnTo>
                  <a:lnTo>
                    <a:pt x="3" y="110"/>
                  </a:lnTo>
                  <a:lnTo>
                    <a:pt x="0" y="113"/>
                  </a:lnTo>
                  <a:lnTo>
                    <a:pt x="0" y="116"/>
                  </a:lnTo>
                  <a:lnTo>
                    <a:pt x="0" y="118"/>
                  </a:lnTo>
                  <a:lnTo>
                    <a:pt x="0" y="121"/>
                  </a:lnTo>
                  <a:lnTo>
                    <a:pt x="0" y="127"/>
                  </a:lnTo>
                  <a:lnTo>
                    <a:pt x="3" y="136"/>
                  </a:lnTo>
                  <a:lnTo>
                    <a:pt x="6" y="146"/>
                  </a:lnTo>
                  <a:lnTo>
                    <a:pt x="11" y="158"/>
                  </a:lnTo>
                  <a:lnTo>
                    <a:pt x="15" y="172"/>
                  </a:lnTo>
                  <a:lnTo>
                    <a:pt x="20" y="189"/>
                  </a:lnTo>
                  <a:lnTo>
                    <a:pt x="26" y="206"/>
                  </a:lnTo>
                  <a:lnTo>
                    <a:pt x="33" y="225"/>
                  </a:lnTo>
                  <a:lnTo>
                    <a:pt x="39" y="245"/>
                  </a:lnTo>
                  <a:lnTo>
                    <a:pt x="46" y="268"/>
                  </a:lnTo>
                  <a:lnTo>
                    <a:pt x="54" y="291"/>
                  </a:lnTo>
                  <a:lnTo>
                    <a:pt x="64" y="316"/>
                  </a:lnTo>
                  <a:lnTo>
                    <a:pt x="71" y="343"/>
                  </a:lnTo>
                  <a:lnTo>
                    <a:pt x="82" y="370"/>
                  </a:lnTo>
                  <a:lnTo>
                    <a:pt x="91" y="398"/>
                  </a:lnTo>
                  <a:lnTo>
                    <a:pt x="102" y="426"/>
                  </a:lnTo>
                  <a:lnTo>
                    <a:pt x="112" y="457"/>
                  </a:lnTo>
                  <a:lnTo>
                    <a:pt x="122" y="488"/>
                  </a:lnTo>
                  <a:lnTo>
                    <a:pt x="133" y="519"/>
                  </a:lnTo>
                  <a:lnTo>
                    <a:pt x="144" y="553"/>
                  </a:lnTo>
                  <a:lnTo>
                    <a:pt x="157" y="587"/>
                  </a:lnTo>
                  <a:lnTo>
                    <a:pt x="169" y="621"/>
                  </a:lnTo>
                  <a:lnTo>
                    <a:pt x="180" y="656"/>
                  </a:lnTo>
                  <a:lnTo>
                    <a:pt x="192" y="691"/>
                  </a:lnTo>
                  <a:lnTo>
                    <a:pt x="206" y="727"/>
                  </a:lnTo>
                  <a:lnTo>
                    <a:pt x="218" y="763"/>
                  </a:lnTo>
                  <a:lnTo>
                    <a:pt x="231" y="798"/>
                  </a:lnTo>
                  <a:lnTo>
                    <a:pt x="245" y="835"/>
                  </a:lnTo>
                  <a:lnTo>
                    <a:pt x="259" y="873"/>
                  </a:lnTo>
                  <a:lnTo>
                    <a:pt x="271" y="910"/>
                  </a:lnTo>
                  <a:lnTo>
                    <a:pt x="284" y="945"/>
                  </a:lnTo>
                  <a:lnTo>
                    <a:pt x="298" y="981"/>
                  </a:lnTo>
                  <a:lnTo>
                    <a:pt x="310" y="1017"/>
                  </a:lnTo>
                  <a:lnTo>
                    <a:pt x="324" y="1052"/>
                  </a:lnTo>
                  <a:lnTo>
                    <a:pt x="336" y="1088"/>
                  </a:lnTo>
                  <a:lnTo>
                    <a:pt x="350" y="1124"/>
                  </a:lnTo>
                  <a:lnTo>
                    <a:pt x="363" y="1158"/>
                  </a:lnTo>
                  <a:lnTo>
                    <a:pt x="375" y="1192"/>
                  </a:lnTo>
                  <a:lnTo>
                    <a:pt x="387" y="1226"/>
                  </a:lnTo>
                  <a:lnTo>
                    <a:pt x="400" y="1258"/>
                  </a:lnTo>
                  <a:lnTo>
                    <a:pt x="412" y="1289"/>
                  </a:lnTo>
                  <a:lnTo>
                    <a:pt x="425" y="1322"/>
                  </a:lnTo>
                  <a:lnTo>
                    <a:pt x="437" y="1353"/>
                  </a:lnTo>
                  <a:lnTo>
                    <a:pt x="448" y="1382"/>
                  </a:lnTo>
                  <a:lnTo>
                    <a:pt x="459" y="1410"/>
                  </a:lnTo>
                  <a:lnTo>
                    <a:pt x="471" y="1438"/>
                  </a:lnTo>
                  <a:lnTo>
                    <a:pt x="482" y="1463"/>
                  </a:lnTo>
                  <a:lnTo>
                    <a:pt x="493" y="1488"/>
                  </a:lnTo>
                  <a:lnTo>
                    <a:pt x="502" y="1511"/>
                  </a:lnTo>
                  <a:lnTo>
                    <a:pt x="511" y="1534"/>
                  </a:lnTo>
                  <a:lnTo>
                    <a:pt x="521" y="1555"/>
                  </a:lnTo>
                  <a:lnTo>
                    <a:pt x="530" y="1573"/>
                  </a:lnTo>
                  <a:lnTo>
                    <a:pt x="538" y="1590"/>
                  </a:lnTo>
                  <a:lnTo>
                    <a:pt x="545" y="1607"/>
                  </a:lnTo>
                  <a:lnTo>
                    <a:pt x="553" y="1620"/>
                  </a:lnTo>
                  <a:lnTo>
                    <a:pt x="559" y="1632"/>
                  </a:lnTo>
                  <a:lnTo>
                    <a:pt x="566" y="1641"/>
                  </a:lnTo>
                  <a:lnTo>
                    <a:pt x="572" y="1651"/>
                  </a:lnTo>
                  <a:lnTo>
                    <a:pt x="576" y="1657"/>
                  </a:lnTo>
                  <a:lnTo>
                    <a:pt x="581" y="1661"/>
                  </a:lnTo>
                  <a:lnTo>
                    <a:pt x="584" y="1663"/>
                  </a:lnTo>
                  <a:lnTo>
                    <a:pt x="589" y="1663"/>
                  </a:lnTo>
                  <a:lnTo>
                    <a:pt x="593" y="1658"/>
                  </a:lnTo>
                  <a:lnTo>
                    <a:pt x="601" y="1654"/>
                  </a:lnTo>
                  <a:lnTo>
                    <a:pt x="604" y="1651"/>
                  </a:lnTo>
                  <a:lnTo>
                    <a:pt x="609" y="1648"/>
                  </a:lnTo>
                  <a:lnTo>
                    <a:pt x="614" y="1644"/>
                  </a:lnTo>
                  <a:lnTo>
                    <a:pt x="618" y="1643"/>
                  </a:lnTo>
                  <a:lnTo>
                    <a:pt x="623" y="1638"/>
                  </a:lnTo>
                  <a:lnTo>
                    <a:pt x="628" y="1635"/>
                  </a:lnTo>
                  <a:lnTo>
                    <a:pt x="632" y="1632"/>
                  </a:lnTo>
                  <a:lnTo>
                    <a:pt x="638" y="1629"/>
                  </a:lnTo>
                  <a:lnTo>
                    <a:pt x="643" y="1626"/>
                  </a:lnTo>
                  <a:lnTo>
                    <a:pt x="649" y="1621"/>
                  </a:lnTo>
                  <a:lnTo>
                    <a:pt x="655" y="1618"/>
                  </a:lnTo>
                  <a:lnTo>
                    <a:pt x="662" y="1615"/>
                  </a:lnTo>
                  <a:lnTo>
                    <a:pt x="668" y="1610"/>
                  </a:lnTo>
                  <a:lnTo>
                    <a:pt x="674" y="1607"/>
                  </a:lnTo>
                  <a:lnTo>
                    <a:pt x="680" y="1603"/>
                  </a:lnTo>
                  <a:lnTo>
                    <a:pt x="686" y="1598"/>
                  </a:lnTo>
                  <a:lnTo>
                    <a:pt x="693" y="1593"/>
                  </a:lnTo>
                  <a:lnTo>
                    <a:pt x="700" y="1590"/>
                  </a:lnTo>
                  <a:lnTo>
                    <a:pt x="707" y="1586"/>
                  </a:lnTo>
                  <a:lnTo>
                    <a:pt x="713" y="1581"/>
                  </a:lnTo>
                  <a:lnTo>
                    <a:pt x="719" y="1576"/>
                  </a:lnTo>
                  <a:lnTo>
                    <a:pt x="725" y="1573"/>
                  </a:lnTo>
                  <a:lnTo>
                    <a:pt x="733" y="1568"/>
                  </a:lnTo>
                  <a:lnTo>
                    <a:pt x="739" y="1564"/>
                  </a:lnTo>
                  <a:lnTo>
                    <a:pt x="745" y="1559"/>
                  </a:lnTo>
                  <a:lnTo>
                    <a:pt x="753" y="1556"/>
                  </a:lnTo>
                  <a:lnTo>
                    <a:pt x="759" y="1551"/>
                  </a:lnTo>
                  <a:lnTo>
                    <a:pt x="765" y="1548"/>
                  </a:lnTo>
                  <a:lnTo>
                    <a:pt x="772" y="1544"/>
                  </a:lnTo>
                  <a:lnTo>
                    <a:pt x="778" y="1539"/>
                  </a:lnTo>
                  <a:lnTo>
                    <a:pt x="784" y="1534"/>
                  </a:lnTo>
                  <a:lnTo>
                    <a:pt x="790" y="1531"/>
                  </a:lnTo>
                  <a:lnTo>
                    <a:pt x="795" y="1527"/>
                  </a:lnTo>
                  <a:lnTo>
                    <a:pt x="801" y="1522"/>
                  </a:lnTo>
                  <a:lnTo>
                    <a:pt x="807" y="1519"/>
                  </a:lnTo>
                  <a:lnTo>
                    <a:pt x="814" y="1516"/>
                  </a:lnTo>
                  <a:lnTo>
                    <a:pt x="818" y="1511"/>
                  </a:lnTo>
                  <a:lnTo>
                    <a:pt x="824" y="1508"/>
                  </a:lnTo>
                  <a:lnTo>
                    <a:pt x="829" y="1505"/>
                  </a:lnTo>
                  <a:lnTo>
                    <a:pt x="834" y="1502"/>
                  </a:lnTo>
                  <a:lnTo>
                    <a:pt x="838" y="1499"/>
                  </a:lnTo>
                  <a:lnTo>
                    <a:pt x="843" y="1496"/>
                  </a:lnTo>
                  <a:lnTo>
                    <a:pt x="848" y="1494"/>
                  </a:lnTo>
                  <a:lnTo>
                    <a:pt x="852" y="1491"/>
                  </a:lnTo>
                  <a:lnTo>
                    <a:pt x="858" y="1485"/>
                  </a:lnTo>
                  <a:lnTo>
                    <a:pt x="865" y="1482"/>
                  </a:lnTo>
                  <a:lnTo>
                    <a:pt x="869" y="1479"/>
                  </a:lnTo>
                  <a:lnTo>
                    <a:pt x="877" y="1474"/>
                  </a:lnTo>
                  <a:lnTo>
                    <a:pt x="869" y="1477"/>
                  </a:lnTo>
                  <a:lnTo>
                    <a:pt x="865" y="1480"/>
                  </a:lnTo>
                  <a:lnTo>
                    <a:pt x="858" y="1482"/>
                  </a:lnTo>
                  <a:lnTo>
                    <a:pt x="852" y="1486"/>
                  </a:lnTo>
                  <a:lnTo>
                    <a:pt x="848" y="1488"/>
                  </a:lnTo>
                  <a:lnTo>
                    <a:pt x="845" y="1489"/>
                  </a:lnTo>
                  <a:lnTo>
                    <a:pt x="840" y="1491"/>
                  </a:lnTo>
                  <a:lnTo>
                    <a:pt x="837" y="1494"/>
                  </a:lnTo>
                  <a:lnTo>
                    <a:pt x="832" y="1496"/>
                  </a:lnTo>
                  <a:lnTo>
                    <a:pt x="827" y="1499"/>
                  </a:lnTo>
                  <a:lnTo>
                    <a:pt x="823" y="1500"/>
                  </a:lnTo>
                  <a:lnTo>
                    <a:pt x="820" y="1503"/>
                  </a:lnTo>
                  <a:lnTo>
                    <a:pt x="814" y="1505"/>
                  </a:lnTo>
                  <a:lnTo>
                    <a:pt x="809" y="1508"/>
                  </a:lnTo>
                  <a:lnTo>
                    <a:pt x="804" y="1510"/>
                  </a:lnTo>
                  <a:lnTo>
                    <a:pt x="800" y="1513"/>
                  </a:lnTo>
                  <a:lnTo>
                    <a:pt x="793" y="1516"/>
                  </a:lnTo>
                  <a:lnTo>
                    <a:pt x="789" y="1517"/>
                  </a:lnTo>
                  <a:lnTo>
                    <a:pt x="783" y="1520"/>
                  </a:lnTo>
                  <a:lnTo>
                    <a:pt x="778" y="1524"/>
                  </a:lnTo>
                  <a:lnTo>
                    <a:pt x="773" y="1525"/>
                  </a:lnTo>
                  <a:lnTo>
                    <a:pt x="767" y="1528"/>
                  </a:lnTo>
                  <a:lnTo>
                    <a:pt x="761" y="1531"/>
                  </a:lnTo>
                  <a:lnTo>
                    <a:pt x="756" y="1534"/>
                  </a:lnTo>
                  <a:lnTo>
                    <a:pt x="750" y="1537"/>
                  </a:lnTo>
                  <a:lnTo>
                    <a:pt x="745" y="1541"/>
                  </a:lnTo>
                  <a:lnTo>
                    <a:pt x="741" y="1542"/>
                  </a:lnTo>
                  <a:lnTo>
                    <a:pt x="735" y="1547"/>
                  </a:lnTo>
                  <a:lnTo>
                    <a:pt x="728" y="1548"/>
                  </a:lnTo>
                  <a:lnTo>
                    <a:pt x="724" y="1551"/>
                  </a:lnTo>
                  <a:lnTo>
                    <a:pt x="717" y="1553"/>
                  </a:lnTo>
                  <a:lnTo>
                    <a:pt x="711" y="1556"/>
                  </a:lnTo>
                  <a:lnTo>
                    <a:pt x="705" y="1558"/>
                  </a:lnTo>
                  <a:lnTo>
                    <a:pt x="700" y="1561"/>
                  </a:lnTo>
                  <a:lnTo>
                    <a:pt x="694" y="1564"/>
                  </a:lnTo>
                  <a:lnTo>
                    <a:pt x="690" y="1567"/>
                  </a:lnTo>
                  <a:lnTo>
                    <a:pt x="685" y="1568"/>
                  </a:lnTo>
                  <a:lnTo>
                    <a:pt x="679" y="1570"/>
                  </a:lnTo>
                  <a:lnTo>
                    <a:pt x="674" y="1573"/>
                  </a:lnTo>
                  <a:lnTo>
                    <a:pt x="669" y="1575"/>
                  </a:lnTo>
                  <a:lnTo>
                    <a:pt x="665" y="1576"/>
                  </a:lnTo>
                  <a:lnTo>
                    <a:pt x="660" y="1578"/>
                  </a:lnTo>
                  <a:lnTo>
                    <a:pt x="655" y="1581"/>
                  </a:lnTo>
                  <a:lnTo>
                    <a:pt x="652" y="1582"/>
                  </a:lnTo>
                  <a:lnTo>
                    <a:pt x="648" y="1584"/>
                  </a:lnTo>
                  <a:lnTo>
                    <a:pt x="643" y="1586"/>
                  </a:lnTo>
                  <a:lnTo>
                    <a:pt x="638" y="1587"/>
                  </a:lnTo>
                  <a:lnTo>
                    <a:pt x="635" y="1589"/>
                  </a:lnTo>
                  <a:lnTo>
                    <a:pt x="628" y="1590"/>
                  </a:lnTo>
                  <a:lnTo>
                    <a:pt x="621" y="1592"/>
                  </a:lnTo>
                  <a:lnTo>
                    <a:pt x="615" y="1592"/>
                  </a:lnTo>
                  <a:lnTo>
                    <a:pt x="611" y="1593"/>
                  </a:lnTo>
                  <a:lnTo>
                    <a:pt x="606" y="1592"/>
                  </a:lnTo>
                  <a:lnTo>
                    <a:pt x="604" y="1592"/>
                  </a:lnTo>
                  <a:lnTo>
                    <a:pt x="601" y="1590"/>
                  </a:lnTo>
                  <a:lnTo>
                    <a:pt x="600" y="1587"/>
                  </a:lnTo>
                  <a:lnTo>
                    <a:pt x="597" y="1582"/>
                  </a:lnTo>
                  <a:lnTo>
                    <a:pt x="593" y="1576"/>
                  </a:lnTo>
                  <a:lnTo>
                    <a:pt x="589" y="1568"/>
                  </a:lnTo>
                  <a:lnTo>
                    <a:pt x="586" y="1561"/>
                  </a:lnTo>
                  <a:lnTo>
                    <a:pt x="581" y="1550"/>
                  </a:lnTo>
                  <a:lnTo>
                    <a:pt x="576" y="1539"/>
                  </a:lnTo>
                  <a:lnTo>
                    <a:pt x="570" y="1527"/>
                  </a:lnTo>
                  <a:lnTo>
                    <a:pt x="564" y="1513"/>
                  </a:lnTo>
                  <a:lnTo>
                    <a:pt x="558" y="1497"/>
                  </a:lnTo>
                  <a:lnTo>
                    <a:pt x="552" y="1482"/>
                  </a:lnTo>
                  <a:lnTo>
                    <a:pt x="544" y="1465"/>
                  </a:lnTo>
                  <a:lnTo>
                    <a:pt x="536" y="1448"/>
                  </a:lnTo>
                  <a:lnTo>
                    <a:pt x="528" y="1429"/>
                  </a:lnTo>
                  <a:lnTo>
                    <a:pt x="522" y="1409"/>
                  </a:lnTo>
                  <a:lnTo>
                    <a:pt x="513" y="1389"/>
                  </a:lnTo>
                  <a:lnTo>
                    <a:pt x="504" y="1367"/>
                  </a:lnTo>
                  <a:lnTo>
                    <a:pt x="494" y="1345"/>
                  </a:lnTo>
                  <a:lnTo>
                    <a:pt x="487" y="1324"/>
                  </a:lnTo>
                  <a:lnTo>
                    <a:pt x="476" y="1300"/>
                  </a:lnTo>
                  <a:lnTo>
                    <a:pt x="468" y="1277"/>
                  </a:lnTo>
                  <a:lnTo>
                    <a:pt x="459" y="1252"/>
                  </a:lnTo>
                  <a:lnTo>
                    <a:pt x="448" y="1227"/>
                  </a:lnTo>
                  <a:lnTo>
                    <a:pt x="439" y="1201"/>
                  </a:lnTo>
                  <a:lnTo>
                    <a:pt x="428" y="1176"/>
                  </a:lnTo>
                  <a:lnTo>
                    <a:pt x="417" y="1150"/>
                  </a:lnTo>
                  <a:lnTo>
                    <a:pt x="408" y="1124"/>
                  </a:lnTo>
                  <a:lnTo>
                    <a:pt x="397" y="1097"/>
                  </a:lnTo>
                  <a:lnTo>
                    <a:pt x="386" y="1071"/>
                  </a:lnTo>
                  <a:lnTo>
                    <a:pt x="375" y="1045"/>
                  </a:lnTo>
                  <a:lnTo>
                    <a:pt x="366" y="1018"/>
                  </a:lnTo>
                  <a:lnTo>
                    <a:pt x="355" y="990"/>
                  </a:lnTo>
                  <a:lnTo>
                    <a:pt x="344" y="964"/>
                  </a:lnTo>
                  <a:lnTo>
                    <a:pt x="333" y="938"/>
                  </a:lnTo>
                  <a:lnTo>
                    <a:pt x="324" y="911"/>
                  </a:lnTo>
                  <a:lnTo>
                    <a:pt x="313" y="885"/>
                  </a:lnTo>
                  <a:lnTo>
                    <a:pt x="302" y="859"/>
                  </a:lnTo>
                  <a:lnTo>
                    <a:pt x="293" y="832"/>
                  </a:lnTo>
                  <a:lnTo>
                    <a:pt x="282" y="807"/>
                  </a:lnTo>
                  <a:lnTo>
                    <a:pt x="273" y="781"/>
                  </a:lnTo>
                  <a:lnTo>
                    <a:pt x="263" y="756"/>
                  </a:lnTo>
                  <a:lnTo>
                    <a:pt x="253" y="732"/>
                  </a:lnTo>
                  <a:lnTo>
                    <a:pt x="245" y="708"/>
                  </a:lnTo>
                  <a:lnTo>
                    <a:pt x="236" y="683"/>
                  </a:lnTo>
                  <a:lnTo>
                    <a:pt x="226" y="662"/>
                  </a:lnTo>
                  <a:lnTo>
                    <a:pt x="217" y="640"/>
                  </a:lnTo>
                  <a:lnTo>
                    <a:pt x="209" y="620"/>
                  </a:lnTo>
                  <a:lnTo>
                    <a:pt x="201" y="598"/>
                  </a:lnTo>
                  <a:lnTo>
                    <a:pt x="194" y="578"/>
                  </a:lnTo>
                  <a:lnTo>
                    <a:pt x="186" y="558"/>
                  </a:lnTo>
                  <a:lnTo>
                    <a:pt x="178" y="541"/>
                  </a:lnTo>
                  <a:lnTo>
                    <a:pt x="172" y="524"/>
                  </a:lnTo>
                  <a:lnTo>
                    <a:pt x="166" y="508"/>
                  </a:lnTo>
                  <a:lnTo>
                    <a:pt x="160" y="493"/>
                  </a:lnTo>
                  <a:lnTo>
                    <a:pt x="155" y="479"/>
                  </a:lnTo>
                  <a:lnTo>
                    <a:pt x="150" y="465"/>
                  </a:lnTo>
                  <a:lnTo>
                    <a:pt x="146" y="454"/>
                  </a:lnTo>
                  <a:lnTo>
                    <a:pt x="141" y="443"/>
                  </a:lnTo>
                  <a:lnTo>
                    <a:pt x="138" y="434"/>
                  </a:lnTo>
                  <a:lnTo>
                    <a:pt x="135" y="426"/>
                  </a:lnTo>
                  <a:lnTo>
                    <a:pt x="133" y="420"/>
                  </a:lnTo>
                  <a:lnTo>
                    <a:pt x="130" y="415"/>
                  </a:lnTo>
                  <a:lnTo>
                    <a:pt x="130" y="412"/>
                  </a:lnTo>
                  <a:lnTo>
                    <a:pt x="127" y="406"/>
                  </a:lnTo>
                  <a:lnTo>
                    <a:pt x="124" y="400"/>
                  </a:lnTo>
                  <a:lnTo>
                    <a:pt x="121" y="391"/>
                  </a:lnTo>
                  <a:lnTo>
                    <a:pt x="119" y="384"/>
                  </a:lnTo>
                  <a:lnTo>
                    <a:pt x="116" y="378"/>
                  </a:lnTo>
                  <a:lnTo>
                    <a:pt x="115" y="374"/>
                  </a:lnTo>
                  <a:lnTo>
                    <a:pt x="113" y="370"/>
                  </a:lnTo>
                  <a:lnTo>
                    <a:pt x="113" y="366"/>
                  </a:lnTo>
                  <a:lnTo>
                    <a:pt x="110" y="360"/>
                  </a:lnTo>
                  <a:lnTo>
                    <a:pt x="108" y="355"/>
                  </a:lnTo>
                  <a:lnTo>
                    <a:pt x="107" y="350"/>
                  </a:lnTo>
                  <a:lnTo>
                    <a:pt x="107" y="346"/>
                  </a:lnTo>
                  <a:lnTo>
                    <a:pt x="104" y="339"/>
                  </a:lnTo>
                  <a:lnTo>
                    <a:pt x="104" y="333"/>
                  </a:lnTo>
                  <a:lnTo>
                    <a:pt x="102" y="329"/>
                  </a:lnTo>
                  <a:lnTo>
                    <a:pt x="101" y="322"/>
                  </a:lnTo>
                  <a:lnTo>
                    <a:pt x="98" y="316"/>
                  </a:lnTo>
                  <a:lnTo>
                    <a:pt x="98" y="312"/>
                  </a:lnTo>
                  <a:lnTo>
                    <a:pt x="95" y="305"/>
                  </a:lnTo>
                  <a:lnTo>
                    <a:pt x="95" y="301"/>
                  </a:lnTo>
                  <a:lnTo>
                    <a:pt x="91" y="294"/>
                  </a:lnTo>
                  <a:lnTo>
                    <a:pt x="91" y="288"/>
                  </a:lnTo>
                  <a:lnTo>
                    <a:pt x="88" y="282"/>
                  </a:lnTo>
                  <a:lnTo>
                    <a:pt x="88" y="277"/>
                  </a:lnTo>
                  <a:lnTo>
                    <a:pt x="87" y="271"/>
                  </a:lnTo>
                  <a:lnTo>
                    <a:pt x="85" y="267"/>
                  </a:lnTo>
                  <a:lnTo>
                    <a:pt x="84" y="260"/>
                  </a:lnTo>
                  <a:lnTo>
                    <a:pt x="84" y="256"/>
                  </a:lnTo>
                  <a:lnTo>
                    <a:pt x="81" y="248"/>
                  </a:lnTo>
                  <a:lnTo>
                    <a:pt x="79" y="243"/>
                  </a:lnTo>
                  <a:lnTo>
                    <a:pt x="77" y="237"/>
                  </a:lnTo>
                  <a:lnTo>
                    <a:pt x="76" y="232"/>
                  </a:lnTo>
                  <a:lnTo>
                    <a:pt x="74" y="226"/>
                  </a:lnTo>
                  <a:lnTo>
                    <a:pt x="74" y="222"/>
                  </a:lnTo>
                  <a:lnTo>
                    <a:pt x="73" y="215"/>
                  </a:lnTo>
                  <a:lnTo>
                    <a:pt x="71" y="211"/>
                  </a:lnTo>
                  <a:lnTo>
                    <a:pt x="70" y="206"/>
                  </a:lnTo>
                  <a:lnTo>
                    <a:pt x="70" y="201"/>
                  </a:lnTo>
                  <a:lnTo>
                    <a:pt x="67" y="197"/>
                  </a:lnTo>
                  <a:lnTo>
                    <a:pt x="67" y="192"/>
                  </a:lnTo>
                  <a:lnTo>
                    <a:pt x="65" y="188"/>
                  </a:lnTo>
                  <a:lnTo>
                    <a:pt x="65" y="183"/>
                  </a:lnTo>
                  <a:lnTo>
                    <a:pt x="64" y="180"/>
                  </a:lnTo>
                  <a:lnTo>
                    <a:pt x="64" y="175"/>
                  </a:lnTo>
                  <a:lnTo>
                    <a:pt x="62" y="167"/>
                  </a:lnTo>
                  <a:lnTo>
                    <a:pt x="60" y="161"/>
                  </a:lnTo>
                  <a:lnTo>
                    <a:pt x="59" y="155"/>
                  </a:lnTo>
                  <a:lnTo>
                    <a:pt x="57" y="150"/>
                  </a:lnTo>
                  <a:lnTo>
                    <a:pt x="56" y="147"/>
                  </a:lnTo>
                  <a:lnTo>
                    <a:pt x="56" y="144"/>
                  </a:lnTo>
                  <a:lnTo>
                    <a:pt x="56" y="143"/>
                  </a:lnTo>
                  <a:lnTo>
                    <a:pt x="57" y="141"/>
                  </a:lnTo>
                  <a:lnTo>
                    <a:pt x="60" y="139"/>
                  </a:lnTo>
                  <a:lnTo>
                    <a:pt x="65" y="138"/>
                  </a:lnTo>
                  <a:lnTo>
                    <a:pt x="71" y="136"/>
                  </a:lnTo>
                  <a:lnTo>
                    <a:pt x="74" y="133"/>
                  </a:lnTo>
                  <a:lnTo>
                    <a:pt x="79" y="132"/>
                  </a:lnTo>
                  <a:lnTo>
                    <a:pt x="84" y="132"/>
                  </a:lnTo>
                  <a:lnTo>
                    <a:pt x="88" y="130"/>
                  </a:lnTo>
                  <a:lnTo>
                    <a:pt x="93" y="127"/>
                  </a:lnTo>
                  <a:lnTo>
                    <a:pt x="98" y="126"/>
                  </a:lnTo>
                  <a:lnTo>
                    <a:pt x="104" y="122"/>
                  </a:lnTo>
                  <a:lnTo>
                    <a:pt x="110" y="121"/>
                  </a:lnTo>
                  <a:lnTo>
                    <a:pt x="115" y="116"/>
                  </a:lnTo>
                  <a:lnTo>
                    <a:pt x="121" y="115"/>
                  </a:lnTo>
                  <a:lnTo>
                    <a:pt x="126" y="112"/>
                  </a:lnTo>
                  <a:lnTo>
                    <a:pt x="133" y="108"/>
                  </a:lnTo>
                  <a:lnTo>
                    <a:pt x="138" y="104"/>
                  </a:lnTo>
                  <a:lnTo>
                    <a:pt x="144" y="101"/>
                  </a:lnTo>
                  <a:lnTo>
                    <a:pt x="150" y="96"/>
                  </a:lnTo>
                  <a:lnTo>
                    <a:pt x="157" y="95"/>
                  </a:lnTo>
                  <a:lnTo>
                    <a:pt x="161" y="90"/>
                  </a:lnTo>
                  <a:lnTo>
                    <a:pt x="169" y="85"/>
                  </a:lnTo>
                  <a:lnTo>
                    <a:pt x="174" y="81"/>
                  </a:lnTo>
                  <a:lnTo>
                    <a:pt x="180" y="77"/>
                  </a:lnTo>
                  <a:lnTo>
                    <a:pt x="186" y="71"/>
                  </a:lnTo>
                  <a:lnTo>
                    <a:pt x="191" y="67"/>
                  </a:lnTo>
                  <a:lnTo>
                    <a:pt x="195" y="62"/>
                  </a:lnTo>
                  <a:lnTo>
                    <a:pt x="201" y="59"/>
                  </a:lnTo>
                  <a:lnTo>
                    <a:pt x="206" y="53"/>
                  </a:lnTo>
                  <a:lnTo>
                    <a:pt x="209" y="48"/>
                  </a:lnTo>
                  <a:lnTo>
                    <a:pt x="214" y="43"/>
                  </a:lnTo>
                  <a:lnTo>
                    <a:pt x="218" y="39"/>
                  </a:lnTo>
                  <a:lnTo>
                    <a:pt x="222" y="36"/>
                  </a:lnTo>
                  <a:lnTo>
                    <a:pt x="225" y="31"/>
                  </a:lnTo>
                  <a:lnTo>
                    <a:pt x="229" y="28"/>
                  </a:lnTo>
                  <a:lnTo>
                    <a:pt x="232" y="25"/>
                  </a:lnTo>
                  <a:lnTo>
                    <a:pt x="265" y="0"/>
                  </a:lnTo>
                  <a:lnTo>
                    <a:pt x="2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6142425" y="2271147"/>
              <a:ext cx="1146896" cy="1775123"/>
            </a:xfrm>
            <a:custGeom>
              <a:avLst/>
              <a:gdLst>
                <a:gd name="T0" fmla="*/ 14 w 827"/>
                <a:gd name="T1" fmla="*/ 123 h 1280"/>
                <a:gd name="T2" fmla="*/ 42 w 827"/>
                <a:gd name="T3" fmla="*/ 250 h 1280"/>
                <a:gd name="T4" fmla="*/ 80 w 827"/>
                <a:gd name="T5" fmla="*/ 377 h 1280"/>
                <a:gd name="T6" fmla="*/ 128 w 827"/>
                <a:gd name="T7" fmla="*/ 502 h 1280"/>
                <a:gd name="T8" fmla="*/ 183 w 827"/>
                <a:gd name="T9" fmla="*/ 625 h 1280"/>
                <a:gd name="T10" fmla="*/ 243 w 827"/>
                <a:gd name="T11" fmla="*/ 743 h 1280"/>
                <a:gd name="T12" fmla="*/ 303 w 827"/>
                <a:gd name="T13" fmla="*/ 851 h 1280"/>
                <a:gd name="T14" fmla="*/ 369 w 827"/>
                <a:gd name="T15" fmla="*/ 952 h 1280"/>
                <a:gd name="T16" fmla="*/ 430 w 827"/>
                <a:gd name="T17" fmla="*/ 1040 h 1280"/>
                <a:gd name="T18" fmla="*/ 491 w 827"/>
                <a:gd name="T19" fmla="*/ 1116 h 1280"/>
                <a:gd name="T20" fmla="*/ 548 w 827"/>
                <a:gd name="T21" fmla="*/ 1175 h 1280"/>
                <a:gd name="T22" fmla="*/ 598 w 827"/>
                <a:gd name="T23" fmla="*/ 1218 h 1280"/>
                <a:gd name="T24" fmla="*/ 641 w 827"/>
                <a:gd name="T25" fmla="*/ 1240 h 1280"/>
                <a:gd name="T26" fmla="*/ 677 w 827"/>
                <a:gd name="T27" fmla="*/ 1254 h 1280"/>
                <a:gd name="T28" fmla="*/ 708 w 827"/>
                <a:gd name="T29" fmla="*/ 1263 h 1280"/>
                <a:gd name="T30" fmla="*/ 736 w 827"/>
                <a:gd name="T31" fmla="*/ 1273 h 1280"/>
                <a:gd name="T32" fmla="*/ 761 w 827"/>
                <a:gd name="T33" fmla="*/ 1277 h 1280"/>
                <a:gd name="T34" fmla="*/ 793 w 827"/>
                <a:gd name="T35" fmla="*/ 1280 h 1280"/>
                <a:gd name="T36" fmla="*/ 816 w 827"/>
                <a:gd name="T37" fmla="*/ 1277 h 1280"/>
                <a:gd name="T38" fmla="*/ 823 w 827"/>
                <a:gd name="T39" fmla="*/ 1225 h 1280"/>
                <a:gd name="T40" fmla="*/ 802 w 827"/>
                <a:gd name="T41" fmla="*/ 1226 h 1280"/>
                <a:gd name="T42" fmla="*/ 770 w 827"/>
                <a:gd name="T43" fmla="*/ 1226 h 1280"/>
                <a:gd name="T44" fmla="*/ 745 w 827"/>
                <a:gd name="T45" fmla="*/ 1223 h 1280"/>
                <a:gd name="T46" fmla="*/ 720 w 827"/>
                <a:gd name="T47" fmla="*/ 1215 h 1280"/>
                <a:gd name="T48" fmla="*/ 692 w 827"/>
                <a:gd name="T49" fmla="*/ 1208 h 1280"/>
                <a:gd name="T50" fmla="*/ 663 w 827"/>
                <a:gd name="T51" fmla="*/ 1194 h 1280"/>
                <a:gd name="T52" fmla="*/ 630 w 827"/>
                <a:gd name="T53" fmla="*/ 1178 h 1280"/>
                <a:gd name="T54" fmla="*/ 595 w 827"/>
                <a:gd name="T55" fmla="*/ 1156 h 1280"/>
                <a:gd name="T56" fmla="*/ 561 w 827"/>
                <a:gd name="T57" fmla="*/ 1130 h 1280"/>
                <a:gd name="T58" fmla="*/ 522 w 827"/>
                <a:gd name="T59" fmla="*/ 1094 h 1280"/>
                <a:gd name="T60" fmla="*/ 482 w 827"/>
                <a:gd name="T61" fmla="*/ 1046 h 1280"/>
                <a:gd name="T62" fmla="*/ 438 w 827"/>
                <a:gd name="T63" fmla="*/ 986 h 1280"/>
                <a:gd name="T64" fmla="*/ 393 w 827"/>
                <a:gd name="T65" fmla="*/ 918 h 1280"/>
                <a:gd name="T66" fmla="*/ 348 w 827"/>
                <a:gd name="T67" fmla="*/ 842 h 1280"/>
                <a:gd name="T68" fmla="*/ 303 w 827"/>
                <a:gd name="T69" fmla="*/ 763 h 1280"/>
                <a:gd name="T70" fmla="*/ 260 w 827"/>
                <a:gd name="T71" fmla="*/ 682 h 1280"/>
                <a:gd name="T72" fmla="*/ 218 w 827"/>
                <a:gd name="T73" fmla="*/ 603 h 1280"/>
                <a:gd name="T74" fmla="*/ 181 w 827"/>
                <a:gd name="T75" fmla="*/ 526 h 1280"/>
                <a:gd name="T76" fmla="*/ 148 w 827"/>
                <a:gd name="T77" fmla="*/ 457 h 1280"/>
                <a:gd name="T78" fmla="*/ 119 w 827"/>
                <a:gd name="T79" fmla="*/ 394 h 1280"/>
                <a:gd name="T80" fmla="*/ 96 w 827"/>
                <a:gd name="T81" fmla="*/ 344 h 1280"/>
                <a:gd name="T82" fmla="*/ 82 w 827"/>
                <a:gd name="T83" fmla="*/ 309 h 1280"/>
                <a:gd name="T84" fmla="*/ 71 w 827"/>
                <a:gd name="T85" fmla="*/ 281 h 1280"/>
                <a:gd name="T86" fmla="*/ 60 w 827"/>
                <a:gd name="T87" fmla="*/ 251 h 1280"/>
                <a:gd name="T88" fmla="*/ 51 w 827"/>
                <a:gd name="T89" fmla="*/ 222 h 1280"/>
                <a:gd name="T90" fmla="*/ 42 w 827"/>
                <a:gd name="T91" fmla="*/ 189 h 1280"/>
                <a:gd name="T92" fmla="*/ 34 w 827"/>
                <a:gd name="T93" fmla="*/ 158 h 1280"/>
                <a:gd name="T94" fmla="*/ 26 w 827"/>
                <a:gd name="T95" fmla="*/ 127 h 1280"/>
                <a:gd name="T96" fmla="*/ 20 w 827"/>
                <a:gd name="T97" fmla="*/ 98 h 1280"/>
                <a:gd name="T98" fmla="*/ 12 w 827"/>
                <a:gd name="T99" fmla="*/ 72 h 1280"/>
                <a:gd name="T100" fmla="*/ 7 w 827"/>
                <a:gd name="T101" fmla="*/ 47 h 1280"/>
                <a:gd name="T102" fmla="*/ 0 w 827"/>
                <a:gd name="T103"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1280">
                  <a:moveTo>
                    <a:pt x="0" y="0"/>
                  </a:moveTo>
                  <a:lnTo>
                    <a:pt x="3" y="48"/>
                  </a:lnTo>
                  <a:lnTo>
                    <a:pt x="6" y="73"/>
                  </a:lnTo>
                  <a:lnTo>
                    <a:pt x="11" y="98"/>
                  </a:lnTo>
                  <a:lnTo>
                    <a:pt x="14" y="123"/>
                  </a:lnTo>
                  <a:lnTo>
                    <a:pt x="18" y="149"/>
                  </a:lnTo>
                  <a:lnTo>
                    <a:pt x="23" y="174"/>
                  </a:lnTo>
                  <a:lnTo>
                    <a:pt x="29" y="199"/>
                  </a:lnTo>
                  <a:lnTo>
                    <a:pt x="35" y="223"/>
                  </a:lnTo>
                  <a:lnTo>
                    <a:pt x="42" y="250"/>
                  </a:lnTo>
                  <a:lnTo>
                    <a:pt x="48" y="275"/>
                  </a:lnTo>
                  <a:lnTo>
                    <a:pt x="57" y="301"/>
                  </a:lnTo>
                  <a:lnTo>
                    <a:pt x="63" y="326"/>
                  </a:lnTo>
                  <a:lnTo>
                    <a:pt x="73" y="351"/>
                  </a:lnTo>
                  <a:lnTo>
                    <a:pt x="80" y="377"/>
                  </a:lnTo>
                  <a:lnTo>
                    <a:pt x="90" y="403"/>
                  </a:lnTo>
                  <a:lnTo>
                    <a:pt x="99" y="426"/>
                  </a:lnTo>
                  <a:lnTo>
                    <a:pt x="108" y="453"/>
                  </a:lnTo>
                  <a:lnTo>
                    <a:pt x="117" y="478"/>
                  </a:lnTo>
                  <a:lnTo>
                    <a:pt x="128" y="502"/>
                  </a:lnTo>
                  <a:lnTo>
                    <a:pt x="138" y="527"/>
                  </a:lnTo>
                  <a:lnTo>
                    <a:pt x="148" y="552"/>
                  </a:lnTo>
                  <a:lnTo>
                    <a:pt x="159" y="577"/>
                  </a:lnTo>
                  <a:lnTo>
                    <a:pt x="170" y="602"/>
                  </a:lnTo>
                  <a:lnTo>
                    <a:pt x="183" y="625"/>
                  </a:lnTo>
                  <a:lnTo>
                    <a:pt x="193" y="648"/>
                  </a:lnTo>
                  <a:lnTo>
                    <a:pt x="206" y="673"/>
                  </a:lnTo>
                  <a:lnTo>
                    <a:pt x="218" y="696"/>
                  </a:lnTo>
                  <a:lnTo>
                    <a:pt x="229" y="719"/>
                  </a:lnTo>
                  <a:lnTo>
                    <a:pt x="243" y="743"/>
                  </a:lnTo>
                  <a:lnTo>
                    <a:pt x="254" y="764"/>
                  </a:lnTo>
                  <a:lnTo>
                    <a:pt x="268" y="788"/>
                  </a:lnTo>
                  <a:lnTo>
                    <a:pt x="279" y="808"/>
                  </a:lnTo>
                  <a:lnTo>
                    <a:pt x="293" y="829"/>
                  </a:lnTo>
                  <a:lnTo>
                    <a:pt x="303" y="851"/>
                  </a:lnTo>
                  <a:lnTo>
                    <a:pt x="317" y="873"/>
                  </a:lnTo>
                  <a:lnTo>
                    <a:pt x="330" y="893"/>
                  </a:lnTo>
                  <a:lnTo>
                    <a:pt x="342" y="913"/>
                  </a:lnTo>
                  <a:lnTo>
                    <a:pt x="355" y="932"/>
                  </a:lnTo>
                  <a:lnTo>
                    <a:pt x="369" y="952"/>
                  </a:lnTo>
                  <a:lnTo>
                    <a:pt x="381" y="969"/>
                  </a:lnTo>
                  <a:lnTo>
                    <a:pt x="393" y="989"/>
                  </a:lnTo>
                  <a:lnTo>
                    <a:pt x="406" y="1006"/>
                  </a:lnTo>
                  <a:lnTo>
                    <a:pt x="418" y="1025"/>
                  </a:lnTo>
                  <a:lnTo>
                    <a:pt x="430" y="1040"/>
                  </a:lnTo>
                  <a:lnTo>
                    <a:pt x="443" y="1057"/>
                  </a:lnTo>
                  <a:lnTo>
                    <a:pt x="455" y="1073"/>
                  </a:lnTo>
                  <a:lnTo>
                    <a:pt x="469" y="1088"/>
                  </a:lnTo>
                  <a:lnTo>
                    <a:pt x="480" y="1101"/>
                  </a:lnTo>
                  <a:lnTo>
                    <a:pt x="491" y="1116"/>
                  </a:lnTo>
                  <a:lnTo>
                    <a:pt x="503" y="1129"/>
                  </a:lnTo>
                  <a:lnTo>
                    <a:pt x="516" y="1141"/>
                  </a:lnTo>
                  <a:lnTo>
                    <a:pt x="525" y="1153"/>
                  </a:lnTo>
                  <a:lnTo>
                    <a:pt x="537" y="1164"/>
                  </a:lnTo>
                  <a:lnTo>
                    <a:pt x="548" y="1175"/>
                  </a:lnTo>
                  <a:lnTo>
                    <a:pt x="559" y="1186"/>
                  </a:lnTo>
                  <a:lnTo>
                    <a:pt x="568" y="1194"/>
                  </a:lnTo>
                  <a:lnTo>
                    <a:pt x="579" y="1203"/>
                  </a:lnTo>
                  <a:lnTo>
                    <a:pt x="589" y="1211"/>
                  </a:lnTo>
                  <a:lnTo>
                    <a:pt x="598" y="1218"/>
                  </a:lnTo>
                  <a:lnTo>
                    <a:pt x="607" y="1225"/>
                  </a:lnTo>
                  <a:lnTo>
                    <a:pt x="616" y="1229"/>
                  </a:lnTo>
                  <a:lnTo>
                    <a:pt x="626" y="1234"/>
                  </a:lnTo>
                  <a:lnTo>
                    <a:pt x="633" y="1239"/>
                  </a:lnTo>
                  <a:lnTo>
                    <a:pt x="641" y="1240"/>
                  </a:lnTo>
                  <a:lnTo>
                    <a:pt x="649" y="1243"/>
                  </a:lnTo>
                  <a:lnTo>
                    <a:pt x="655" y="1246"/>
                  </a:lnTo>
                  <a:lnTo>
                    <a:pt x="663" y="1249"/>
                  </a:lnTo>
                  <a:lnTo>
                    <a:pt x="669" y="1251"/>
                  </a:lnTo>
                  <a:lnTo>
                    <a:pt x="677" y="1254"/>
                  </a:lnTo>
                  <a:lnTo>
                    <a:pt x="683" y="1256"/>
                  </a:lnTo>
                  <a:lnTo>
                    <a:pt x="689" y="1259"/>
                  </a:lnTo>
                  <a:lnTo>
                    <a:pt x="695" y="1260"/>
                  </a:lnTo>
                  <a:lnTo>
                    <a:pt x="702" y="1262"/>
                  </a:lnTo>
                  <a:lnTo>
                    <a:pt x="708" y="1263"/>
                  </a:lnTo>
                  <a:lnTo>
                    <a:pt x="714" y="1267"/>
                  </a:lnTo>
                  <a:lnTo>
                    <a:pt x="719" y="1268"/>
                  </a:lnTo>
                  <a:lnTo>
                    <a:pt x="723" y="1270"/>
                  </a:lnTo>
                  <a:lnTo>
                    <a:pt x="730" y="1271"/>
                  </a:lnTo>
                  <a:lnTo>
                    <a:pt x="736" y="1273"/>
                  </a:lnTo>
                  <a:lnTo>
                    <a:pt x="739" y="1273"/>
                  </a:lnTo>
                  <a:lnTo>
                    <a:pt x="744" y="1274"/>
                  </a:lnTo>
                  <a:lnTo>
                    <a:pt x="748" y="1274"/>
                  </a:lnTo>
                  <a:lnTo>
                    <a:pt x="753" y="1276"/>
                  </a:lnTo>
                  <a:lnTo>
                    <a:pt x="761" y="1277"/>
                  </a:lnTo>
                  <a:lnTo>
                    <a:pt x="768" y="1279"/>
                  </a:lnTo>
                  <a:lnTo>
                    <a:pt x="775" y="1279"/>
                  </a:lnTo>
                  <a:lnTo>
                    <a:pt x="782" y="1280"/>
                  </a:lnTo>
                  <a:lnTo>
                    <a:pt x="788" y="1280"/>
                  </a:lnTo>
                  <a:lnTo>
                    <a:pt x="793" y="1280"/>
                  </a:lnTo>
                  <a:lnTo>
                    <a:pt x="798" y="1280"/>
                  </a:lnTo>
                  <a:lnTo>
                    <a:pt x="802" y="1279"/>
                  </a:lnTo>
                  <a:lnTo>
                    <a:pt x="807" y="1279"/>
                  </a:lnTo>
                  <a:lnTo>
                    <a:pt x="810" y="1279"/>
                  </a:lnTo>
                  <a:lnTo>
                    <a:pt x="816" y="1277"/>
                  </a:lnTo>
                  <a:lnTo>
                    <a:pt x="821" y="1276"/>
                  </a:lnTo>
                  <a:lnTo>
                    <a:pt x="826" y="1271"/>
                  </a:lnTo>
                  <a:lnTo>
                    <a:pt x="827" y="1271"/>
                  </a:lnTo>
                  <a:lnTo>
                    <a:pt x="824" y="1225"/>
                  </a:lnTo>
                  <a:lnTo>
                    <a:pt x="823" y="1225"/>
                  </a:lnTo>
                  <a:lnTo>
                    <a:pt x="818" y="1225"/>
                  </a:lnTo>
                  <a:lnTo>
                    <a:pt x="815" y="1225"/>
                  </a:lnTo>
                  <a:lnTo>
                    <a:pt x="812" y="1225"/>
                  </a:lnTo>
                  <a:lnTo>
                    <a:pt x="807" y="1226"/>
                  </a:lnTo>
                  <a:lnTo>
                    <a:pt x="802" y="1226"/>
                  </a:lnTo>
                  <a:lnTo>
                    <a:pt x="796" y="1226"/>
                  </a:lnTo>
                  <a:lnTo>
                    <a:pt x="792" y="1226"/>
                  </a:lnTo>
                  <a:lnTo>
                    <a:pt x="784" y="1226"/>
                  </a:lnTo>
                  <a:lnTo>
                    <a:pt x="778" y="1226"/>
                  </a:lnTo>
                  <a:lnTo>
                    <a:pt x="770" y="1226"/>
                  </a:lnTo>
                  <a:lnTo>
                    <a:pt x="762" y="1225"/>
                  </a:lnTo>
                  <a:lnTo>
                    <a:pt x="757" y="1225"/>
                  </a:lnTo>
                  <a:lnTo>
                    <a:pt x="753" y="1223"/>
                  </a:lnTo>
                  <a:lnTo>
                    <a:pt x="748" y="1223"/>
                  </a:lnTo>
                  <a:lnTo>
                    <a:pt x="745" y="1223"/>
                  </a:lnTo>
                  <a:lnTo>
                    <a:pt x="739" y="1222"/>
                  </a:lnTo>
                  <a:lnTo>
                    <a:pt x="734" y="1220"/>
                  </a:lnTo>
                  <a:lnTo>
                    <a:pt x="730" y="1218"/>
                  </a:lnTo>
                  <a:lnTo>
                    <a:pt x="725" y="1218"/>
                  </a:lnTo>
                  <a:lnTo>
                    <a:pt x="720" y="1215"/>
                  </a:lnTo>
                  <a:lnTo>
                    <a:pt x="714" y="1214"/>
                  </a:lnTo>
                  <a:lnTo>
                    <a:pt x="709" y="1212"/>
                  </a:lnTo>
                  <a:lnTo>
                    <a:pt x="703" y="1211"/>
                  </a:lnTo>
                  <a:lnTo>
                    <a:pt x="699" y="1209"/>
                  </a:lnTo>
                  <a:lnTo>
                    <a:pt x="692" y="1208"/>
                  </a:lnTo>
                  <a:lnTo>
                    <a:pt x="686" y="1205"/>
                  </a:lnTo>
                  <a:lnTo>
                    <a:pt x="682" y="1203"/>
                  </a:lnTo>
                  <a:lnTo>
                    <a:pt x="674" y="1200"/>
                  </a:lnTo>
                  <a:lnTo>
                    <a:pt x="668" y="1197"/>
                  </a:lnTo>
                  <a:lnTo>
                    <a:pt x="663" y="1194"/>
                  </a:lnTo>
                  <a:lnTo>
                    <a:pt x="657" y="1192"/>
                  </a:lnTo>
                  <a:lnTo>
                    <a:pt x="649" y="1189"/>
                  </a:lnTo>
                  <a:lnTo>
                    <a:pt x="643" y="1184"/>
                  </a:lnTo>
                  <a:lnTo>
                    <a:pt x="637" y="1181"/>
                  </a:lnTo>
                  <a:lnTo>
                    <a:pt x="630" y="1178"/>
                  </a:lnTo>
                  <a:lnTo>
                    <a:pt x="623" y="1174"/>
                  </a:lnTo>
                  <a:lnTo>
                    <a:pt x="616" y="1170"/>
                  </a:lnTo>
                  <a:lnTo>
                    <a:pt x="610" y="1166"/>
                  </a:lnTo>
                  <a:lnTo>
                    <a:pt x="602" y="1161"/>
                  </a:lnTo>
                  <a:lnTo>
                    <a:pt x="595" y="1156"/>
                  </a:lnTo>
                  <a:lnTo>
                    <a:pt x="589" y="1152"/>
                  </a:lnTo>
                  <a:lnTo>
                    <a:pt x="581" y="1146"/>
                  </a:lnTo>
                  <a:lnTo>
                    <a:pt x="575" y="1141"/>
                  </a:lnTo>
                  <a:lnTo>
                    <a:pt x="567" y="1135"/>
                  </a:lnTo>
                  <a:lnTo>
                    <a:pt x="561" y="1130"/>
                  </a:lnTo>
                  <a:lnTo>
                    <a:pt x="553" y="1124"/>
                  </a:lnTo>
                  <a:lnTo>
                    <a:pt x="545" y="1118"/>
                  </a:lnTo>
                  <a:lnTo>
                    <a:pt x="537" y="1110"/>
                  </a:lnTo>
                  <a:lnTo>
                    <a:pt x="530" y="1102"/>
                  </a:lnTo>
                  <a:lnTo>
                    <a:pt x="522" y="1094"/>
                  </a:lnTo>
                  <a:lnTo>
                    <a:pt x="514" y="1087"/>
                  </a:lnTo>
                  <a:lnTo>
                    <a:pt x="506" y="1077"/>
                  </a:lnTo>
                  <a:lnTo>
                    <a:pt x="497" y="1067"/>
                  </a:lnTo>
                  <a:lnTo>
                    <a:pt x="489" y="1057"/>
                  </a:lnTo>
                  <a:lnTo>
                    <a:pt x="482" y="1046"/>
                  </a:lnTo>
                  <a:lnTo>
                    <a:pt x="472" y="1034"/>
                  </a:lnTo>
                  <a:lnTo>
                    <a:pt x="463" y="1023"/>
                  </a:lnTo>
                  <a:lnTo>
                    <a:pt x="455" y="1011"/>
                  </a:lnTo>
                  <a:lnTo>
                    <a:pt x="446" y="1000"/>
                  </a:lnTo>
                  <a:lnTo>
                    <a:pt x="438" y="986"/>
                  </a:lnTo>
                  <a:lnTo>
                    <a:pt x="429" y="974"/>
                  </a:lnTo>
                  <a:lnTo>
                    <a:pt x="420" y="960"/>
                  </a:lnTo>
                  <a:lnTo>
                    <a:pt x="412" y="947"/>
                  </a:lnTo>
                  <a:lnTo>
                    <a:pt x="401" y="932"/>
                  </a:lnTo>
                  <a:lnTo>
                    <a:pt x="393" y="918"/>
                  </a:lnTo>
                  <a:lnTo>
                    <a:pt x="382" y="902"/>
                  </a:lnTo>
                  <a:lnTo>
                    <a:pt x="375" y="888"/>
                  </a:lnTo>
                  <a:lnTo>
                    <a:pt x="365" y="873"/>
                  </a:lnTo>
                  <a:lnTo>
                    <a:pt x="356" y="857"/>
                  </a:lnTo>
                  <a:lnTo>
                    <a:pt x="348" y="842"/>
                  </a:lnTo>
                  <a:lnTo>
                    <a:pt x="339" y="826"/>
                  </a:lnTo>
                  <a:lnTo>
                    <a:pt x="330" y="811"/>
                  </a:lnTo>
                  <a:lnTo>
                    <a:pt x="320" y="795"/>
                  </a:lnTo>
                  <a:lnTo>
                    <a:pt x="313" y="778"/>
                  </a:lnTo>
                  <a:lnTo>
                    <a:pt x="303" y="763"/>
                  </a:lnTo>
                  <a:lnTo>
                    <a:pt x="294" y="747"/>
                  </a:lnTo>
                  <a:lnTo>
                    <a:pt x="285" y="732"/>
                  </a:lnTo>
                  <a:lnTo>
                    <a:pt x="277" y="715"/>
                  </a:lnTo>
                  <a:lnTo>
                    <a:pt x="269" y="699"/>
                  </a:lnTo>
                  <a:lnTo>
                    <a:pt x="260" y="682"/>
                  </a:lnTo>
                  <a:lnTo>
                    <a:pt x="251" y="667"/>
                  </a:lnTo>
                  <a:lnTo>
                    <a:pt x="243" y="650"/>
                  </a:lnTo>
                  <a:lnTo>
                    <a:pt x="235" y="634"/>
                  </a:lnTo>
                  <a:lnTo>
                    <a:pt x="226" y="619"/>
                  </a:lnTo>
                  <a:lnTo>
                    <a:pt x="218" y="603"/>
                  </a:lnTo>
                  <a:lnTo>
                    <a:pt x="210" y="588"/>
                  </a:lnTo>
                  <a:lnTo>
                    <a:pt x="204" y="572"/>
                  </a:lnTo>
                  <a:lnTo>
                    <a:pt x="195" y="557"/>
                  </a:lnTo>
                  <a:lnTo>
                    <a:pt x="189" y="541"/>
                  </a:lnTo>
                  <a:lnTo>
                    <a:pt x="181" y="526"/>
                  </a:lnTo>
                  <a:lnTo>
                    <a:pt x="173" y="512"/>
                  </a:lnTo>
                  <a:lnTo>
                    <a:pt x="167" y="496"/>
                  </a:lnTo>
                  <a:lnTo>
                    <a:pt x="159" y="482"/>
                  </a:lnTo>
                  <a:lnTo>
                    <a:pt x="153" y="470"/>
                  </a:lnTo>
                  <a:lnTo>
                    <a:pt x="148" y="457"/>
                  </a:lnTo>
                  <a:lnTo>
                    <a:pt x="141" y="444"/>
                  </a:lnTo>
                  <a:lnTo>
                    <a:pt x="136" y="430"/>
                  </a:lnTo>
                  <a:lnTo>
                    <a:pt x="130" y="417"/>
                  </a:lnTo>
                  <a:lnTo>
                    <a:pt x="124" y="406"/>
                  </a:lnTo>
                  <a:lnTo>
                    <a:pt x="119" y="394"/>
                  </a:lnTo>
                  <a:lnTo>
                    <a:pt x="114" y="383"/>
                  </a:lnTo>
                  <a:lnTo>
                    <a:pt x="110" y="372"/>
                  </a:lnTo>
                  <a:lnTo>
                    <a:pt x="105" y="363"/>
                  </a:lnTo>
                  <a:lnTo>
                    <a:pt x="100" y="352"/>
                  </a:lnTo>
                  <a:lnTo>
                    <a:pt x="96" y="344"/>
                  </a:lnTo>
                  <a:lnTo>
                    <a:pt x="93" y="335"/>
                  </a:lnTo>
                  <a:lnTo>
                    <a:pt x="90" y="329"/>
                  </a:lnTo>
                  <a:lnTo>
                    <a:pt x="86" y="321"/>
                  </a:lnTo>
                  <a:lnTo>
                    <a:pt x="83" y="315"/>
                  </a:lnTo>
                  <a:lnTo>
                    <a:pt x="82" y="309"/>
                  </a:lnTo>
                  <a:lnTo>
                    <a:pt x="80" y="304"/>
                  </a:lnTo>
                  <a:lnTo>
                    <a:pt x="77" y="298"/>
                  </a:lnTo>
                  <a:lnTo>
                    <a:pt x="76" y="293"/>
                  </a:lnTo>
                  <a:lnTo>
                    <a:pt x="73" y="287"/>
                  </a:lnTo>
                  <a:lnTo>
                    <a:pt x="71" y="281"/>
                  </a:lnTo>
                  <a:lnTo>
                    <a:pt x="68" y="276"/>
                  </a:lnTo>
                  <a:lnTo>
                    <a:pt x="66" y="270"/>
                  </a:lnTo>
                  <a:lnTo>
                    <a:pt x="63" y="264"/>
                  </a:lnTo>
                  <a:lnTo>
                    <a:pt x="63" y="259"/>
                  </a:lnTo>
                  <a:lnTo>
                    <a:pt x="60" y="251"/>
                  </a:lnTo>
                  <a:lnTo>
                    <a:pt x="59" y="245"/>
                  </a:lnTo>
                  <a:lnTo>
                    <a:pt x="55" y="241"/>
                  </a:lnTo>
                  <a:lnTo>
                    <a:pt x="54" y="234"/>
                  </a:lnTo>
                  <a:lnTo>
                    <a:pt x="52" y="227"/>
                  </a:lnTo>
                  <a:lnTo>
                    <a:pt x="51" y="222"/>
                  </a:lnTo>
                  <a:lnTo>
                    <a:pt x="49" y="216"/>
                  </a:lnTo>
                  <a:lnTo>
                    <a:pt x="48" y="210"/>
                  </a:lnTo>
                  <a:lnTo>
                    <a:pt x="46" y="203"/>
                  </a:lnTo>
                  <a:lnTo>
                    <a:pt x="43" y="196"/>
                  </a:lnTo>
                  <a:lnTo>
                    <a:pt x="42" y="189"/>
                  </a:lnTo>
                  <a:lnTo>
                    <a:pt x="40" y="183"/>
                  </a:lnTo>
                  <a:lnTo>
                    <a:pt x="38" y="177"/>
                  </a:lnTo>
                  <a:lnTo>
                    <a:pt x="37" y="171"/>
                  </a:lnTo>
                  <a:lnTo>
                    <a:pt x="35" y="165"/>
                  </a:lnTo>
                  <a:lnTo>
                    <a:pt x="34" y="158"/>
                  </a:lnTo>
                  <a:lnTo>
                    <a:pt x="31" y="152"/>
                  </a:lnTo>
                  <a:lnTo>
                    <a:pt x="31" y="146"/>
                  </a:lnTo>
                  <a:lnTo>
                    <a:pt x="29" y="140"/>
                  </a:lnTo>
                  <a:lnTo>
                    <a:pt x="28" y="134"/>
                  </a:lnTo>
                  <a:lnTo>
                    <a:pt x="26" y="127"/>
                  </a:lnTo>
                  <a:lnTo>
                    <a:pt x="25" y="121"/>
                  </a:lnTo>
                  <a:lnTo>
                    <a:pt x="23" y="115"/>
                  </a:lnTo>
                  <a:lnTo>
                    <a:pt x="23" y="110"/>
                  </a:lnTo>
                  <a:lnTo>
                    <a:pt x="20" y="104"/>
                  </a:lnTo>
                  <a:lnTo>
                    <a:pt x="20" y="98"/>
                  </a:lnTo>
                  <a:lnTo>
                    <a:pt x="17" y="93"/>
                  </a:lnTo>
                  <a:lnTo>
                    <a:pt x="17" y="87"/>
                  </a:lnTo>
                  <a:lnTo>
                    <a:pt x="15" y="81"/>
                  </a:lnTo>
                  <a:lnTo>
                    <a:pt x="14" y="76"/>
                  </a:lnTo>
                  <a:lnTo>
                    <a:pt x="12" y="72"/>
                  </a:lnTo>
                  <a:lnTo>
                    <a:pt x="12" y="67"/>
                  </a:lnTo>
                  <a:lnTo>
                    <a:pt x="11" y="61"/>
                  </a:lnTo>
                  <a:lnTo>
                    <a:pt x="11" y="56"/>
                  </a:lnTo>
                  <a:lnTo>
                    <a:pt x="9" y="51"/>
                  </a:lnTo>
                  <a:lnTo>
                    <a:pt x="7" y="47"/>
                  </a:lnTo>
                  <a:lnTo>
                    <a:pt x="7" y="42"/>
                  </a:lnTo>
                  <a:lnTo>
                    <a:pt x="6" y="39"/>
                  </a:lnTo>
                  <a:lnTo>
                    <a:pt x="6" y="34"/>
                  </a:lnTo>
                  <a:lnTo>
                    <a:pt x="6" y="3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6776199" y="3645479"/>
              <a:ext cx="540858" cy="313420"/>
            </a:xfrm>
            <a:custGeom>
              <a:avLst/>
              <a:gdLst>
                <a:gd name="T0" fmla="*/ 29 w 390"/>
                <a:gd name="T1" fmla="*/ 10 h 226"/>
                <a:gd name="T2" fmla="*/ 71 w 390"/>
                <a:gd name="T3" fmla="*/ 24 h 226"/>
                <a:gd name="T4" fmla="*/ 110 w 390"/>
                <a:gd name="T5" fmla="*/ 35 h 226"/>
                <a:gd name="T6" fmla="*/ 145 w 390"/>
                <a:gd name="T7" fmla="*/ 45 h 226"/>
                <a:gd name="T8" fmla="*/ 178 w 390"/>
                <a:gd name="T9" fmla="*/ 52 h 226"/>
                <a:gd name="T10" fmla="*/ 207 w 390"/>
                <a:gd name="T11" fmla="*/ 57 h 226"/>
                <a:gd name="T12" fmla="*/ 235 w 390"/>
                <a:gd name="T13" fmla="*/ 62 h 226"/>
                <a:gd name="T14" fmla="*/ 259 w 390"/>
                <a:gd name="T15" fmla="*/ 63 h 226"/>
                <a:gd name="T16" fmla="*/ 280 w 390"/>
                <a:gd name="T17" fmla="*/ 65 h 226"/>
                <a:gd name="T18" fmla="*/ 300 w 390"/>
                <a:gd name="T19" fmla="*/ 63 h 226"/>
                <a:gd name="T20" fmla="*/ 318 w 390"/>
                <a:gd name="T21" fmla="*/ 63 h 226"/>
                <a:gd name="T22" fmla="*/ 333 w 390"/>
                <a:gd name="T23" fmla="*/ 60 h 226"/>
                <a:gd name="T24" fmla="*/ 345 w 390"/>
                <a:gd name="T25" fmla="*/ 57 h 226"/>
                <a:gd name="T26" fmla="*/ 359 w 390"/>
                <a:gd name="T27" fmla="*/ 54 h 226"/>
                <a:gd name="T28" fmla="*/ 375 w 390"/>
                <a:gd name="T29" fmla="*/ 48 h 226"/>
                <a:gd name="T30" fmla="*/ 389 w 390"/>
                <a:gd name="T31" fmla="*/ 35 h 226"/>
                <a:gd name="T32" fmla="*/ 389 w 390"/>
                <a:gd name="T33" fmla="*/ 45 h 226"/>
                <a:gd name="T34" fmla="*/ 387 w 390"/>
                <a:gd name="T35" fmla="*/ 60 h 226"/>
                <a:gd name="T36" fmla="*/ 386 w 390"/>
                <a:gd name="T37" fmla="*/ 83 h 226"/>
                <a:gd name="T38" fmla="*/ 384 w 390"/>
                <a:gd name="T39" fmla="*/ 96 h 226"/>
                <a:gd name="T40" fmla="*/ 383 w 390"/>
                <a:gd name="T41" fmla="*/ 110 h 226"/>
                <a:gd name="T42" fmla="*/ 381 w 390"/>
                <a:gd name="T43" fmla="*/ 124 h 226"/>
                <a:gd name="T44" fmla="*/ 379 w 390"/>
                <a:gd name="T45" fmla="*/ 138 h 226"/>
                <a:gd name="T46" fmla="*/ 376 w 390"/>
                <a:gd name="T47" fmla="*/ 152 h 226"/>
                <a:gd name="T48" fmla="*/ 375 w 390"/>
                <a:gd name="T49" fmla="*/ 164 h 226"/>
                <a:gd name="T50" fmla="*/ 373 w 390"/>
                <a:gd name="T51" fmla="*/ 181 h 226"/>
                <a:gd name="T52" fmla="*/ 370 w 390"/>
                <a:gd name="T53" fmla="*/ 204 h 226"/>
                <a:gd name="T54" fmla="*/ 366 w 390"/>
                <a:gd name="T55" fmla="*/ 218 h 226"/>
                <a:gd name="T56" fmla="*/ 361 w 390"/>
                <a:gd name="T57" fmla="*/ 224 h 226"/>
                <a:gd name="T58" fmla="*/ 355 w 390"/>
                <a:gd name="T59" fmla="*/ 209 h 226"/>
                <a:gd name="T60" fmla="*/ 353 w 390"/>
                <a:gd name="T61" fmla="*/ 195 h 226"/>
                <a:gd name="T62" fmla="*/ 352 w 390"/>
                <a:gd name="T63" fmla="*/ 178 h 226"/>
                <a:gd name="T64" fmla="*/ 350 w 390"/>
                <a:gd name="T65" fmla="*/ 159 h 226"/>
                <a:gd name="T66" fmla="*/ 350 w 390"/>
                <a:gd name="T67" fmla="*/ 142 h 226"/>
                <a:gd name="T68" fmla="*/ 350 w 390"/>
                <a:gd name="T69" fmla="*/ 125 h 226"/>
                <a:gd name="T70" fmla="*/ 350 w 390"/>
                <a:gd name="T71" fmla="*/ 110 h 226"/>
                <a:gd name="T72" fmla="*/ 350 w 390"/>
                <a:gd name="T73" fmla="*/ 97 h 226"/>
                <a:gd name="T74" fmla="*/ 350 w 390"/>
                <a:gd name="T75" fmla="*/ 88 h 226"/>
                <a:gd name="T76" fmla="*/ 344 w 390"/>
                <a:gd name="T77" fmla="*/ 88 h 226"/>
                <a:gd name="T78" fmla="*/ 331 w 390"/>
                <a:gd name="T79" fmla="*/ 88 h 226"/>
                <a:gd name="T80" fmla="*/ 314 w 390"/>
                <a:gd name="T81" fmla="*/ 88 h 226"/>
                <a:gd name="T82" fmla="*/ 294 w 390"/>
                <a:gd name="T83" fmla="*/ 90 h 226"/>
                <a:gd name="T84" fmla="*/ 271 w 390"/>
                <a:gd name="T85" fmla="*/ 90 h 226"/>
                <a:gd name="T86" fmla="*/ 257 w 390"/>
                <a:gd name="T87" fmla="*/ 88 h 226"/>
                <a:gd name="T88" fmla="*/ 243 w 390"/>
                <a:gd name="T89" fmla="*/ 86 h 226"/>
                <a:gd name="T90" fmla="*/ 229 w 390"/>
                <a:gd name="T91" fmla="*/ 86 h 226"/>
                <a:gd name="T92" fmla="*/ 215 w 390"/>
                <a:gd name="T93" fmla="*/ 85 h 226"/>
                <a:gd name="T94" fmla="*/ 200 w 390"/>
                <a:gd name="T95" fmla="*/ 83 h 226"/>
                <a:gd name="T96" fmla="*/ 186 w 390"/>
                <a:gd name="T97" fmla="*/ 82 h 226"/>
                <a:gd name="T98" fmla="*/ 170 w 390"/>
                <a:gd name="T99" fmla="*/ 79 h 226"/>
                <a:gd name="T100" fmla="*/ 158 w 390"/>
                <a:gd name="T101" fmla="*/ 76 h 226"/>
                <a:gd name="T102" fmla="*/ 142 w 390"/>
                <a:gd name="T103" fmla="*/ 72 h 226"/>
                <a:gd name="T104" fmla="*/ 128 w 390"/>
                <a:gd name="T105" fmla="*/ 69 h 226"/>
                <a:gd name="T106" fmla="*/ 116 w 390"/>
                <a:gd name="T107" fmla="*/ 65 h 226"/>
                <a:gd name="T108" fmla="*/ 104 w 390"/>
                <a:gd name="T109" fmla="*/ 60 h 226"/>
                <a:gd name="T110" fmla="*/ 80 w 390"/>
                <a:gd name="T111" fmla="*/ 51 h 226"/>
                <a:gd name="T112" fmla="*/ 62 w 390"/>
                <a:gd name="T113" fmla="*/ 41 h 226"/>
                <a:gd name="T114" fmla="*/ 45 w 390"/>
                <a:gd name="T115" fmla="*/ 32 h 226"/>
                <a:gd name="T116" fmla="*/ 31 w 390"/>
                <a:gd name="T117" fmla="*/ 26 h 226"/>
                <a:gd name="T118" fmla="*/ 17 w 390"/>
                <a:gd name="T119" fmla="*/ 17 h 226"/>
                <a:gd name="T120" fmla="*/ 4 w 390"/>
                <a:gd name="T121" fmla="*/ 6 h 226"/>
                <a:gd name="T122" fmla="*/ 0 w 390"/>
                <a:gd name="T1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226">
                  <a:moveTo>
                    <a:pt x="0" y="0"/>
                  </a:moveTo>
                  <a:lnTo>
                    <a:pt x="14" y="6"/>
                  </a:lnTo>
                  <a:lnTo>
                    <a:pt x="29" y="10"/>
                  </a:lnTo>
                  <a:lnTo>
                    <a:pt x="43" y="15"/>
                  </a:lnTo>
                  <a:lnTo>
                    <a:pt x="57" y="20"/>
                  </a:lnTo>
                  <a:lnTo>
                    <a:pt x="71" y="24"/>
                  </a:lnTo>
                  <a:lnTo>
                    <a:pt x="85" y="29"/>
                  </a:lnTo>
                  <a:lnTo>
                    <a:pt x="97" y="32"/>
                  </a:lnTo>
                  <a:lnTo>
                    <a:pt x="110" y="35"/>
                  </a:lnTo>
                  <a:lnTo>
                    <a:pt x="122" y="38"/>
                  </a:lnTo>
                  <a:lnTo>
                    <a:pt x="135" y="41"/>
                  </a:lnTo>
                  <a:lnTo>
                    <a:pt x="145" y="45"/>
                  </a:lnTo>
                  <a:lnTo>
                    <a:pt x="156" y="48"/>
                  </a:lnTo>
                  <a:lnTo>
                    <a:pt x="167" y="51"/>
                  </a:lnTo>
                  <a:lnTo>
                    <a:pt x="178" y="52"/>
                  </a:lnTo>
                  <a:lnTo>
                    <a:pt x="189" y="54"/>
                  </a:lnTo>
                  <a:lnTo>
                    <a:pt x="198" y="57"/>
                  </a:lnTo>
                  <a:lnTo>
                    <a:pt x="207" y="57"/>
                  </a:lnTo>
                  <a:lnTo>
                    <a:pt x="217" y="59"/>
                  </a:lnTo>
                  <a:lnTo>
                    <a:pt x="226" y="60"/>
                  </a:lnTo>
                  <a:lnTo>
                    <a:pt x="235" y="62"/>
                  </a:lnTo>
                  <a:lnTo>
                    <a:pt x="243" y="62"/>
                  </a:lnTo>
                  <a:lnTo>
                    <a:pt x="251" y="63"/>
                  </a:lnTo>
                  <a:lnTo>
                    <a:pt x="259" y="63"/>
                  </a:lnTo>
                  <a:lnTo>
                    <a:pt x="266" y="65"/>
                  </a:lnTo>
                  <a:lnTo>
                    <a:pt x="274" y="65"/>
                  </a:lnTo>
                  <a:lnTo>
                    <a:pt x="280" y="65"/>
                  </a:lnTo>
                  <a:lnTo>
                    <a:pt x="288" y="65"/>
                  </a:lnTo>
                  <a:lnTo>
                    <a:pt x="294" y="65"/>
                  </a:lnTo>
                  <a:lnTo>
                    <a:pt x="300" y="63"/>
                  </a:lnTo>
                  <a:lnTo>
                    <a:pt x="307" y="63"/>
                  </a:lnTo>
                  <a:lnTo>
                    <a:pt x="313" y="63"/>
                  </a:lnTo>
                  <a:lnTo>
                    <a:pt x="318" y="63"/>
                  </a:lnTo>
                  <a:lnTo>
                    <a:pt x="322" y="62"/>
                  </a:lnTo>
                  <a:lnTo>
                    <a:pt x="328" y="62"/>
                  </a:lnTo>
                  <a:lnTo>
                    <a:pt x="333" y="60"/>
                  </a:lnTo>
                  <a:lnTo>
                    <a:pt x="336" y="60"/>
                  </a:lnTo>
                  <a:lnTo>
                    <a:pt x="341" y="59"/>
                  </a:lnTo>
                  <a:lnTo>
                    <a:pt x="345" y="57"/>
                  </a:lnTo>
                  <a:lnTo>
                    <a:pt x="348" y="57"/>
                  </a:lnTo>
                  <a:lnTo>
                    <a:pt x="353" y="55"/>
                  </a:lnTo>
                  <a:lnTo>
                    <a:pt x="359" y="54"/>
                  </a:lnTo>
                  <a:lnTo>
                    <a:pt x="366" y="52"/>
                  </a:lnTo>
                  <a:lnTo>
                    <a:pt x="370" y="49"/>
                  </a:lnTo>
                  <a:lnTo>
                    <a:pt x="375" y="48"/>
                  </a:lnTo>
                  <a:lnTo>
                    <a:pt x="383" y="43"/>
                  </a:lnTo>
                  <a:lnTo>
                    <a:pt x="387" y="38"/>
                  </a:lnTo>
                  <a:lnTo>
                    <a:pt x="389" y="35"/>
                  </a:lnTo>
                  <a:lnTo>
                    <a:pt x="390" y="35"/>
                  </a:lnTo>
                  <a:lnTo>
                    <a:pt x="389" y="37"/>
                  </a:lnTo>
                  <a:lnTo>
                    <a:pt x="389" y="45"/>
                  </a:lnTo>
                  <a:lnTo>
                    <a:pt x="387" y="49"/>
                  </a:lnTo>
                  <a:lnTo>
                    <a:pt x="387" y="54"/>
                  </a:lnTo>
                  <a:lnTo>
                    <a:pt x="387" y="60"/>
                  </a:lnTo>
                  <a:lnTo>
                    <a:pt x="387" y="68"/>
                  </a:lnTo>
                  <a:lnTo>
                    <a:pt x="386" y="74"/>
                  </a:lnTo>
                  <a:lnTo>
                    <a:pt x="386" y="83"/>
                  </a:lnTo>
                  <a:lnTo>
                    <a:pt x="384" y="88"/>
                  </a:lnTo>
                  <a:lnTo>
                    <a:pt x="384" y="91"/>
                  </a:lnTo>
                  <a:lnTo>
                    <a:pt x="384" y="96"/>
                  </a:lnTo>
                  <a:lnTo>
                    <a:pt x="384" y="100"/>
                  </a:lnTo>
                  <a:lnTo>
                    <a:pt x="383" y="105"/>
                  </a:lnTo>
                  <a:lnTo>
                    <a:pt x="383" y="110"/>
                  </a:lnTo>
                  <a:lnTo>
                    <a:pt x="381" y="114"/>
                  </a:lnTo>
                  <a:lnTo>
                    <a:pt x="381" y="119"/>
                  </a:lnTo>
                  <a:lnTo>
                    <a:pt x="381" y="124"/>
                  </a:lnTo>
                  <a:lnTo>
                    <a:pt x="381" y="128"/>
                  </a:lnTo>
                  <a:lnTo>
                    <a:pt x="379" y="133"/>
                  </a:lnTo>
                  <a:lnTo>
                    <a:pt x="379" y="138"/>
                  </a:lnTo>
                  <a:lnTo>
                    <a:pt x="378" y="142"/>
                  </a:lnTo>
                  <a:lnTo>
                    <a:pt x="378" y="147"/>
                  </a:lnTo>
                  <a:lnTo>
                    <a:pt x="376" y="152"/>
                  </a:lnTo>
                  <a:lnTo>
                    <a:pt x="376" y="156"/>
                  </a:lnTo>
                  <a:lnTo>
                    <a:pt x="376" y="161"/>
                  </a:lnTo>
                  <a:lnTo>
                    <a:pt x="375" y="164"/>
                  </a:lnTo>
                  <a:lnTo>
                    <a:pt x="375" y="169"/>
                  </a:lnTo>
                  <a:lnTo>
                    <a:pt x="375" y="173"/>
                  </a:lnTo>
                  <a:lnTo>
                    <a:pt x="373" y="181"/>
                  </a:lnTo>
                  <a:lnTo>
                    <a:pt x="372" y="189"/>
                  </a:lnTo>
                  <a:lnTo>
                    <a:pt x="370" y="196"/>
                  </a:lnTo>
                  <a:lnTo>
                    <a:pt x="370" y="204"/>
                  </a:lnTo>
                  <a:lnTo>
                    <a:pt x="367" y="209"/>
                  </a:lnTo>
                  <a:lnTo>
                    <a:pt x="367" y="215"/>
                  </a:lnTo>
                  <a:lnTo>
                    <a:pt x="366" y="218"/>
                  </a:lnTo>
                  <a:lnTo>
                    <a:pt x="366" y="221"/>
                  </a:lnTo>
                  <a:lnTo>
                    <a:pt x="362" y="226"/>
                  </a:lnTo>
                  <a:lnTo>
                    <a:pt x="361" y="224"/>
                  </a:lnTo>
                  <a:lnTo>
                    <a:pt x="359" y="220"/>
                  </a:lnTo>
                  <a:lnTo>
                    <a:pt x="356" y="214"/>
                  </a:lnTo>
                  <a:lnTo>
                    <a:pt x="355" y="209"/>
                  </a:lnTo>
                  <a:lnTo>
                    <a:pt x="355" y="204"/>
                  </a:lnTo>
                  <a:lnTo>
                    <a:pt x="353" y="198"/>
                  </a:lnTo>
                  <a:lnTo>
                    <a:pt x="353" y="195"/>
                  </a:lnTo>
                  <a:lnTo>
                    <a:pt x="353" y="189"/>
                  </a:lnTo>
                  <a:lnTo>
                    <a:pt x="352" y="183"/>
                  </a:lnTo>
                  <a:lnTo>
                    <a:pt x="352" y="178"/>
                  </a:lnTo>
                  <a:lnTo>
                    <a:pt x="352" y="172"/>
                  </a:lnTo>
                  <a:lnTo>
                    <a:pt x="350" y="165"/>
                  </a:lnTo>
                  <a:lnTo>
                    <a:pt x="350" y="159"/>
                  </a:lnTo>
                  <a:lnTo>
                    <a:pt x="350" y="153"/>
                  </a:lnTo>
                  <a:lnTo>
                    <a:pt x="350" y="148"/>
                  </a:lnTo>
                  <a:lnTo>
                    <a:pt x="350" y="142"/>
                  </a:lnTo>
                  <a:lnTo>
                    <a:pt x="350" y="136"/>
                  </a:lnTo>
                  <a:lnTo>
                    <a:pt x="350" y="130"/>
                  </a:lnTo>
                  <a:lnTo>
                    <a:pt x="350" y="125"/>
                  </a:lnTo>
                  <a:lnTo>
                    <a:pt x="350" y="119"/>
                  </a:lnTo>
                  <a:lnTo>
                    <a:pt x="350" y="114"/>
                  </a:lnTo>
                  <a:lnTo>
                    <a:pt x="350" y="110"/>
                  </a:lnTo>
                  <a:lnTo>
                    <a:pt x="350" y="105"/>
                  </a:lnTo>
                  <a:lnTo>
                    <a:pt x="350" y="100"/>
                  </a:lnTo>
                  <a:lnTo>
                    <a:pt x="350" y="97"/>
                  </a:lnTo>
                  <a:lnTo>
                    <a:pt x="350" y="94"/>
                  </a:lnTo>
                  <a:lnTo>
                    <a:pt x="350" y="91"/>
                  </a:lnTo>
                  <a:lnTo>
                    <a:pt x="350" y="88"/>
                  </a:lnTo>
                  <a:lnTo>
                    <a:pt x="350" y="88"/>
                  </a:lnTo>
                  <a:lnTo>
                    <a:pt x="348" y="88"/>
                  </a:lnTo>
                  <a:lnTo>
                    <a:pt x="344" y="88"/>
                  </a:lnTo>
                  <a:lnTo>
                    <a:pt x="339" y="88"/>
                  </a:lnTo>
                  <a:lnTo>
                    <a:pt x="336" y="88"/>
                  </a:lnTo>
                  <a:lnTo>
                    <a:pt x="331" y="88"/>
                  </a:lnTo>
                  <a:lnTo>
                    <a:pt x="327" y="88"/>
                  </a:lnTo>
                  <a:lnTo>
                    <a:pt x="321" y="88"/>
                  </a:lnTo>
                  <a:lnTo>
                    <a:pt x="314" y="88"/>
                  </a:lnTo>
                  <a:lnTo>
                    <a:pt x="308" y="88"/>
                  </a:lnTo>
                  <a:lnTo>
                    <a:pt x="302" y="90"/>
                  </a:lnTo>
                  <a:lnTo>
                    <a:pt x="294" y="90"/>
                  </a:lnTo>
                  <a:lnTo>
                    <a:pt x="287" y="90"/>
                  </a:lnTo>
                  <a:lnTo>
                    <a:pt x="279" y="90"/>
                  </a:lnTo>
                  <a:lnTo>
                    <a:pt x="271" y="90"/>
                  </a:lnTo>
                  <a:lnTo>
                    <a:pt x="265" y="88"/>
                  </a:lnTo>
                  <a:lnTo>
                    <a:pt x="262" y="88"/>
                  </a:lnTo>
                  <a:lnTo>
                    <a:pt x="257" y="88"/>
                  </a:lnTo>
                  <a:lnTo>
                    <a:pt x="252" y="88"/>
                  </a:lnTo>
                  <a:lnTo>
                    <a:pt x="248" y="86"/>
                  </a:lnTo>
                  <a:lnTo>
                    <a:pt x="243" y="86"/>
                  </a:lnTo>
                  <a:lnTo>
                    <a:pt x="238" y="86"/>
                  </a:lnTo>
                  <a:lnTo>
                    <a:pt x="234" y="86"/>
                  </a:lnTo>
                  <a:lnTo>
                    <a:pt x="229" y="86"/>
                  </a:lnTo>
                  <a:lnTo>
                    <a:pt x="225" y="85"/>
                  </a:lnTo>
                  <a:lnTo>
                    <a:pt x="220" y="85"/>
                  </a:lnTo>
                  <a:lnTo>
                    <a:pt x="215" y="85"/>
                  </a:lnTo>
                  <a:lnTo>
                    <a:pt x="211" y="83"/>
                  </a:lnTo>
                  <a:lnTo>
                    <a:pt x="204" y="83"/>
                  </a:lnTo>
                  <a:lnTo>
                    <a:pt x="200" y="83"/>
                  </a:lnTo>
                  <a:lnTo>
                    <a:pt x="195" y="83"/>
                  </a:lnTo>
                  <a:lnTo>
                    <a:pt x="190" y="82"/>
                  </a:lnTo>
                  <a:lnTo>
                    <a:pt x="186" y="82"/>
                  </a:lnTo>
                  <a:lnTo>
                    <a:pt x="180" y="80"/>
                  </a:lnTo>
                  <a:lnTo>
                    <a:pt x="175" y="80"/>
                  </a:lnTo>
                  <a:lnTo>
                    <a:pt x="170" y="79"/>
                  </a:lnTo>
                  <a:lnTo>
                    <a:pt x="166" y="77"/>
                  </a:lnTo>
                  <a:lnTo>
                    <a:pt x="161" y="77"/>
                  </a:lnTo>
                  <a:lnTo>
                    <a:pt x="158" y="76"/>
                  </a:lnTo>
                  <a:lnTo>
                    <a:pt x="152" y="74"/>
                  </a:lnTo>
                  <a:lnTo>
                    <a:pt x="147" y="74"/>
                  </a:lnTo>
                  <a:lnTo>
                    <a:pt x="142" y="72"/>
                  </a:lnTo>
                  <a:lnTo>
                    <a:pt x="138" y="71"/>
                  </a:lnTo>
                  <a:lnTo>
                    <a:pt x="133" y="71"/>
                  </a:lnTo>
                  <a:lnTo>
                    <a:pt x="128" y="69"/>
                  </a:lnTo>
                  <a:lnTo>
                    <a:pt x="124" y="68"/>
                  </a:lnTo>
                  <a:lnTo>
                    <a:pt x="121" y="66"/>
                  </a:lnTo>
                  <a:lnTo>
                    <a:pt x="116" y="65"/>
                  </a:lnTo>
                  <a:lnTo>
                    <a:pt x="111" y="63"/>
                  </a:lnTo>
                  <a:lnTo>
                    <a:pt x="107" y="62"/>
                  </a:lnTo>
                  <a:lnTo>
                    <a:pt x="104" y="60"/>
                  </a:lnTo>
                  <a:lnTo>
                    <a:pt x="94" y="55"/>
                  </a:lnTo>
                  <a:lnTo>
                    <a:pt x="87" y="54"/>
                  </a:lnTo>
                  <a:lnTo>
                    <a:pt x="80" y="51"/>
                  </a:lnTo>
                  <a:lnTo>
                    <a:pt x="73" y="48"/>
                  </a:lnTo>
                  <a:lnTo>
                    <a:pt x="66" y="45"/>
                  </a:lnTo>
                  <a:lnTo>
                    <a:pt x="62" y="41"/>
                  </a:lnTo>
                  <a:lnTo>
                    <a:pt x="54" y="38"/>
                  </a:lnTo>
                  <a:lnTo>
                    <a:pt x="49" y="35"/>
                  </a:lnTo>
                  <a:lnTo>
                    <a:pt x="45" y="32"/>
                  </a:lnTo>
                  <a:lnTo>
                    <a:pt x="40" y="31"/>
                  </a:lnTo>
                  <a:lnTo>
                    <a:pt x="35" y="28"/>
                  </a:lnTo>
                  <a:lnTo>
                    <a:pt x="31" y="26"/>
                  </a:lnTo>
                  <a:lnTo>
                    <a:pt x="28" y="23"/>
                  </a:lnTo>
                  <a:lnTo>
                    <a:pt x="25" y="21"/>
                  </a:lnTo>
                  <a:lnTo>
                    <a:pt x="17" y="17"/>
                  </a:lnTo>
                  <a:lnTo>
                    <a:pt x="12" y="12"/>
                  </a:lnTo>
                  <a:lnTo>
                    <a:pt x="8" y="7"/>
                  </a:lnTo>
                  <a:lnTo>
                    <a:pt x="4" y="6"/>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7339246" y="3372277"/>
              <a:ext cx="1119160" cy="642096"/>
            </a:xfrm>
            <a:custGeom>
              <a:avLst/>
              <a:gdLst>
                <a:gd name="T0" fmla="*/ 45 w 807"/>
                <a:gd name="T1" fmla="*/ 446 h 463"/>
                <a:gd name="T2" fmla="*/ 87 w 807"/>
                <a:gd name="T3" fmla="*/ 420 h 463"/>
                <a:gd name="T4" fmla="*/ 133 w 807"/>
                <a:gd name="T5" fmla="*/ 393 h 463"/>
                <a:gd name="T6" fmla="*/ 181 w 807"/>
                <a:gd name="T7" fmla="*/ 364 h 463"/>
                <a:gd name="T8" fmla="*/ 231 w 807"/>
                <a:gd name="T9" fmla="*/ 336 h 463"/>
                <a:gd name="T10" fmla="*/ 283 w 807"/>
                <a:gd name="T11" fmla="*/ 307 h 463"/>
                <a:gd name="T12" fmla="*/ 335 w 807"/>
                <a:gd name="T13" fmla="*/ 277 h 463"/>
                <a:gd name="T14" fmla="*/ 386 w 807"/>
                <a:gd name="T15" fmla="*/ 246 h 463"/>
                <a:gd name="T16" fmla="*/ 437 w 807"/>
                <a:gd name="T17" fmla="*/ 217 h 463"/>
                <a:gd name="T18" fmla="*/ 488 w 807"/>
                <a:gd name="T19" fmla="*/ 189 h 463"/>
                <a:gd name="T20" fmla="*/ 536 w 807"/>
                <a:gd name="T21" fmla="*/ 163 h 463"/>
                <a:gd name="T22" fmla="*/ 582 w 807"/>
                <a:gd name="T23" fmla="*/ 135 h 463"/>
                <a:gd name="T24" fmla="*/ 626 w 807"/>
                <a:gd name="T25" fmla="*/ 110 h 463"/>
                <a:gd name="T26" fmla="*/ 666 w 807"/>
                <a:gd name="T27" fmla="*/ 87 h 463"/>
                <a:gd name="T28" fmla="*/ 702 w 807"/>
                <a:gd name="T29" fmla="*/ 66 h 463"/>
                <a:gd name="T30" fmla="*/ 734 w 807"/>
                <a:gd name="T31" fmla="*/ 48 h 463"/>
                <a:gd name="T32" fmla="*/ 761 w 807"/>
                <a:gd name="T33" fmla="*/ 31 h 463"/>
                <a:gd name="T34" fmla="*/ 781 w 807"/>
                <a:gd name="T35" fmla="*/ 17 h 463"/>
                <a:gd name="T36" fmla="*/ 796 w 807"/>
                <a:gd name="T37" fmla="*/ 9 h 463"/>
                <a:gd name="T38" fmla="*/ 807 w 807"/>
                <a:gd name="T39" fmla="*/ 0 h 463"/>
                <a:gd name="T40" fmla="*/ 795 w 807"/>
                <a:gd name="T41" fmla="*/ 4 h 463"/>
                <a:gd name="T42" fmla="*/ 778 w 807"/>
                <a:gd name="T43" fmla="*/ 11 h 463"/>
                <a:gd name="T44" fmla="*/ 754 w 807"/>
                <a:gd name="T45" fmla="*/ 23 h 463"/>
                <a:gd name="T46" fmla="*/ 725 w 807"/>
                <a:gd name="T47" fmla="*/ 37 h 463"/>
                <a:gd name="T48" fmla="*/ 689 w 807"/>
                <a:gd name="T49" fmla="*/ 56 h 463"/>
                <a:gd name="T50" fmla="*/ 649 w 807"/>
                <a:gd name="T51" fmla="*/ 76 h 463"/>
                <a:gd name="T52" fmla="*/ 606 w 807"/>
                <a:gd name="T53" fmla="*/ 99 h 463"/>
                <a:gd name="T54" fmla="*/ 559 w 807"/>
                <a:gd name="T55" fmla="*/ 122 h 463"/>
                <a:gd name="T56" fmla="*/ 511 w 807"/>
                <a:gd name="T57" fmla="*/ 149 h 463"/>
                <a:gd name="T58" fmla="*/ 462 w 807"/>
                <a:gd name="T59" fmla="*/ 175 h 463"/>
                <a:gd name="T60" fmla="*/ 412 w 807"/>
                <a:gd name="T61" fmla="*/ 203 h 463"/>
                <a:gd name="T62" fmla="*/ 359 w 807"/>
                <a:gd name="T63" fmla="*/ 229 h 463"/>
                <a:gd name="T64" fmla="*/ 310 w 807"/>
                <a:gd name="T65" fmla="*/ 256 h 463"/>
                <a:gd name="T66" fmla="*/ 262 w 807"/>
                <a:gd name="T67" fmla="*/ 282 h 463"/>
                <a:gd name="T68" fmla="*/ 217 w 807"/>
                <a:gd name="T69" fmla="*/ 307 h 463"/>
                <a:gd name="T70" fmla="*/ 173 w 807"/>
                <a:gd name="T71" fmla="*/ 328 h 463"/>
                <a:gd name="T72" fmla="*/ 135 w 807"/>
                <a:gd name="T73" fmla="*/ 349 h 463"/>
                <a:gd name="T74" fmla="*/ 101 w 807"/>
                <a:gd name="T75" fmla="*/ 366 h 463"/>
                <a:gd name="T76" fmla="*/ 71 w 807"/>
                <a:gd name="T77" fmla="*/ 381 h 463"/>
                <a:gd name="T78" fmla="*/ 48 w 807"/>
                <a:gd name="T79" fmla="*/ 392 h 463"/>
                <a:gd name="T80" fmla="*/ 32 w 807"/>
                <a:gd name="T81" fmla="*/ 401 h 463"/>
                <a:gd name="T82" fmla="*/ 22 w 807"/>
                <a:gd name="T83" fmla="*/ 406 h 463"/>
                <a:gd name="T84" fmla="*/ 11 w 807"/>
                <a:gd name="T85" fmla="*/ 411 h 463"/>
                <a:gd name="T86" fmla="*/ 0 w 807"/>
                <a:gd name="T87" fmla="*/ 424 h 463"/>
                <a:gd name="T88" fmla="*/ 3 w 807"/>
                <a:gd name="T89" fmla="*/ 440 h 463"/>
                <a:gd name="T90" fmla="*/ 9 w 807"/>
                <a:gd name="T91" fmla="*/ 451 h 463"/>
                <a:gd name="T92" fmla="*/ 18 w 807"/>
                <a:gd name="T93"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7" h="463">
                  <a:moveTo>
                    <a:pt x="18" y="463"/>
                  </a:moveTo>
                  <a:lnTo>
                    <a:pt x="31" y="454"/>
                  </a:lnTo>
                  <a:lnTo>
                    <a:pt x="45" y="446"/>
                  </a:lnTo>
                  <a:lnTo>
                    <a:pt x="57" y="437"/>
                  </a:lnTo>
                  <a:lnTo>
                    <a:pt x="73" y="429"/>
                  </a:lnTo>
                  <a:lnTo>
                    <a:pt x="87" y="420"/>
                  </a:lnTo>
                  <a:lnTo>
                    <a:pt x="102" y="412"/>
                  </a:lnTo>
                  <a:lnTo>
                    <a:pt x="118" y="403"/>
                  </a:lnTo>
                  <a:lnTo>
                    <a:pt x="133" y="393"/>
                  </a:lnTo>
                  <a:lnTo>
                    <a:pt x="149" y="384"/>
                  </a:lnTo>
                  <a:lnTo>
                    <a:pt x="164" y="375"/>
                  </a:lnTo>
                  <a:lnTo>
                    <a:pt x="181" y="364"/>
                  </a:lnTo>
                  <a:lnTo>
                    <a:pt x="198" y="356"/>
                  </a:lnTo>
                  <a:lnTo>
                    <a:pt x="214" y="345"/>
                  </a:lnTo>
                  <a:lnTo>
                    <a:pt x="231" y="336"/>
                  </a:lnTo>
                  <a:lnTo>
                    <a:pt x="248" y="325"/>
                  </a:lnTo>
                  <a:lnTo>
                    <a:pt x="266" y="318"/>
                  </a:lnTo>
                  <a:lnTo>
                    <a:pt x="283" y="307"/>
                  </a:lnTo>
                  <a:lnTo>
                    <a:pt x="300" y="297"/>
                  </a:lnTo>
                  <a:lnTo>
                    <a:pt x="317" y="287"/>
                  </a:lnTo>
                  <a:lnTo>
                    <a:pt x="335" y="277"/>
                  </a:lnTo>
                  <a:lnTo>
                    <a:pt x="352" y="266"/>
                  </a:lnTo>
                  <a:lnTo>
                    <a:pt x="369" y="257"/>
                  </a:lnTo>
                  <a:lnTo>
                    <a:pt x="386" y="246"/>
                  </a:lnTo>
                  <a:lnTo>
                    <a:pt x="404" y="237"/>
                  </a:lnTo>
                  <a:lnTo>
                    <a:pt x="420" y="228"/>
                  </a:lnTo>
                  <a:lnTo>
                    <a:pt x="437" y="217"/>
                  </a:lnTo>
                  <a:lnTo>
                    <a:pt x="454" y="207"/>
                  </a:lnTo>
                  <a:lnTo>
                    <a:pt x="471" y="198"/>
                  </a:lnTo>
                  <a:lnTo>
                    <a:pt x="488" y="189"/>
                  </a:lnTo>
                  <a:lnTo>
                    <a:pt x="503" y="180"/>
                  </a:lnTo>
                  <a:lnTo>
                    <a:pt x="520" y="172"/>
                  </a:lnTo>
                  <a:lnTo>
                    <a:pt x="536" y="163"/>
                  </a:lnTo>
                  <a:lnTo>
                    <a:pt x="551" y="153"/>
                  </a:lnTo>
                  <a:lnTo>
                    <a:pt x="567" y="144"/>
                  </a:lnTo>
                  <a:lnTo>
                    <a:pt x="582" y="135"/>
                  </a:lnTo>
                  <a:lnTo>
                    <a:pt x="598" y="127"/>
                  </a:lnTo>
                  <a:lnTo>
                    <a:pt x="612" y="118"/>
                  </a:lnTo>
                  <a:lnTo>
                    <a:pt x="626" y="110"/>
                  </a:lnTo>
                  <a:lnTo>
                    <a:pt x="638" y="102"/>
                  </a:lnTo>
                  <a:lnTo>
                    <a:pt x="652" y="94"/>
                  </a:lnTo>
                  <a:lnTo>
                    <a:pt x="666" y="87"/>
                  </a:lnTo>
                  <a:lnTo>
                    <a:pt x="679" y="79"/>
                  </a:lnTo>
                  <a:lnTo>
                    <a:pt x="689" y="73"/>
                  </a:lnTo>
                  <a:lnTo>
                    <a:pt x="702" y="66"/>
                  </a:lnTo>
                  <a:lnTo>
                    <a:pt x="713" y="59"/>
                  </a:lnTo>
                  <a:lnTo>
                    <a:pt x="725" y="53"/>
                  </a:lnTo>
                  <a:lnTo>
                    <a:pt x="734" y="48"/>
                  </a:lnTo>
                  <a:lnTo>
                    <a:pt x="744" y="42"/>
                  </a:lnTo>
                  <a:lnTo>
                    <a:pt x="753" y="35"/>
                  </a:lnTo>
                  <a:lnTo>
                    <a:pt x="761" y="31"/>
                  </a:lnTo>
                  <a:lnTo>
                    <a:pt x="768" y="26"/>
                  </a:lnTo>
                  <a:lnTo>
                    <a:pt x="776" y="22"/>
                  </a:lnTo>
                  <a:lnTo>
                    <a:pt x="781" y="17"/>
                  </a:lnTo>
                  <a:lnTo>
                    <a:pt x="787" y="14"/>
                  </a:lnTo>
                  <a:lnTo>
                    <a:pt x="792" y="11"/>
                  </a:lnTo>
                  <a:lnTo>
                    <a:pt x="796" y="9"/>
                  </a:lnTo>
                  <a:lnTo>
                    <a:pt x="803" y="4"/>
                  </a:lnTo>
                  <a:lnTo>
                    <a:pt x="807" y="1"/>
                  </a:lnTo>
                  <a:lnTo>
                    <a:pt x="807" y="0"/>
                  </a:lnTo>
                  <a:lnTo>
                    <a:pt x="804" y="1"/>
                  </a:lnTo>
                  <a:lnTo>
                    <a:pt x="799" y="1"/>
                  </a:lnTo>
                  <a:lnTo>
                    <a:pt x="795" y="4"/>
                  </a:lnTo>
                  <a:lnTo>
                    <a:pt x="790" y="6"/>
                  </a:lnTo>
                  <a:lnTo>
                    <a:pt x="785" y="9"/>
                  </a:lnTo>
                  <a:lnTo>
                    <a:pt x="778" y="11"/>
                  </a:lnTo>
                  <a:lnTo>
                    <a:pt x="772" y="14"/>
                  </a:lnTo>
                  <a:lnTo>
                    <a:pt x="762" y="18"/>
                  </a:lnTo>
                  <a:lnTo>
                    <a:pt x="754" y="23"/>
                  </a:lnTo>
                  <a:lnTo>
                    <a:pt x="745" y="28"/>
                  </a:lnTo>
                  <a:lnTo>
                    <a:pt x="736" y="32"/>
                  </a:lnTo>
                  <a:lnTo>
                    <a:pt x="725" y="37"/>
                  </a:lnTo>
                  <a:lnTo>
                    <a:pt x="714" y="43"/>
                  </a:lnTo>
                  <a:lnTo>
                    <a:pt x="702" y="49"/>
                  </a:lnTo>
                  <a:lnTo>
                    <a:pt x="689" y="56"/>
                  </a:lnTo>
                  <a:lnTo>
                    <a:pt x="677" y="62"/>
                  </a:lnTo>
                  <a:lnTo>
                    <a:pt x="665" y="70"/>
                  </a:lnTo>
                  <a:lnTo>
                    <a:pt x="649" y="76"/>
                  </a:lnTo>
                  <a:lnTo>
                    <a:pt x="635" y="84"/>
                  </a:lnTo>
                  <a:lnTo>
                    <a:pt x="620" y="90"/>
                  </a:lnTo>
                  <a:lnTo>
                    <a:pt x="606" y="99"/>
                  </a:lnTo>
                  <a:lnTo>
                    <a:pt x="590" y="105"/>
                  </a:lnTo>
                  <a:lnTo>
                    <a:pt x="575" y="115"/>
                  </a:lnTo>
                  <a:lnTo>
                    <a:pt x="559" y="122"/>
                  </a:lnTo>
                  <a:lnTo>
                    <a:pt x="545" y="132"/>
                  </a:lnTo>
                  <a:lnTo>
                    <a:pt x="528" y="139"/>
                  </a:lnTo>
                  <a:lnTo>
                    <a:pt x="511" y="149"/>
                  </a:lnTo>
                  <a:lnTo>
                    <a:pt x="494" y="158"/>
                  </a:lnTo>
                  <a:lnTo>
                    <a:pt x="479" y="167"/>
                  </a:lnTo>
                  <a:lnTo>
                    <a:pt x="462" y="175"/>
                  </a:lnTo>
                  <a:lnTo>
                    <a:pt x="445" y="184"/>
                  </a:lnTo>
                  <a:lnTo>
                    <a:pt x="428" y="194"/>
                  </a:lnTo>
                  <a:lnTo>
                    <a:pt x="412" y="203"/>
                  </a:lnTo>
                  <a:lnTo>
                    <a:pt x="393" y="212"/>
                  </a:lnTo>
                  <a:lnTo>
                    <a:pt x="378" y="220"/>
                  </a:lnTo>
                  <a:lnTo>
                    <a:pt x="359" y="229"/>
                  </a:lnTo>
                  <a:lnTo>
                    <a:pt x="344" y="238"/>
                  </a:lnTo>
                  <a:lnTo>
                    <a:pt x="327" y="246"/>
                  </a:lnTo>
                  <a:lnTo>
                    <a:pt x="310" y="256"/>
                  </a:lnTo>
                  <a:lnTo>
                    <a:pt x="294" y="265"/>
                  </a:lnTo>
                  <a:lnTo>
                    <a:pt x="279" y="273"/>
                  </a:lnTo>
                  <a:lnTo>
                    <a:pt x="262" y="282"/>
                  </a:lnTo>
                  <a:lnTo>
                    <a:pt x="246" y="290"/>
                  </a:lnTo>
                  <a:lnTo>
                    <a:pt x="231" y="297"/>
                  </a:lnTo>
                  <a:lnTo>
                    <a:pt x="217" y="307"/>
                  </a:lnTo>
                  <a:lnTo>
                    <a:pt x="201" y="313"/>
                  </a:lnTo>
                  <a:lnTo>
                    <a:pt x="187" y="321"/>
                  </a:lnTo>
                  <a:lnTo>
                    <a:pt x="173" y="328"/>
                  </a:lnTo>
                  <a:lnTo>
                    <a:pt x="161" y="336"/>
                  </a:lnTo>
                  <a:lnTo>
                    <a:pt x="147" y="342"/>
                  </a:lnTo>
                  <a:lnTo>
                    <a:pt x="135" y="349"/>
                  </a:lnTo>
                  <a:lnTo>
                    <a:pt x="122" y="355"/>
                  </a:lnTo>
                  <a:lnTo>
                    <a:pt x="111" y="361"/>
                  </a:lnTo>
                  <a:lnTo>
                    <a:pt x="101" y="366"/>
                  </a:lnTo>
                  <a:lnTo>
                    <a:pt x="90" y="372"/>
                  </a:lnTo>
                  <a:lnTo>
                    <a:pt x="80" y="376"/>
                  </a:lnTo>
                  <a:lnTo>
                    <a:pt x="71" y="381"/>
                  </a:lnTo>
                  <a:lnTo>
                    <a:pt x="63" y="386"/>
                  </a:lnTo>
                  <a:lnTo>
                    <a:pt x="56" y="389"/>
                  </a:lnTo>
                  <a:lnTo>
                    <a:pt x="48" y="392"/>
                  </a:lnTo>
                  <a:lnTo>
                    <a:pt x="42" y="395"/>
                  </a:lnTo>
                  <a:lnTo>
                    <a:pt x="35" y="398"/>
                  </a:lnTo>
                  <a:lnTo>
                    <a:pt x="32" y="401"/>
                  </a:lnTo>
                  <a:lnTo>
                    <a:pt x="29" y="403"/>
                  </a:lnTo>
                  <a:lnTo>
                    <a:pt x="26" y="404"/>
                  </a:lnTo>
                  <a:lnTo>
                    <a:pt x="22" y="406"/>
                  </a:lnTo>
                  <a:lnTo>
                    <a:pt x="17" y="407"/>
                  </a:lnTo>
                  <a:lnTo>
                    <a:pt x="14" y="409"/>
                  </a:lnTo>
                  <a:lnTo>
                    <a:pt x="11" y="411"/>
                  </a:lnTo>
                  <a:lnTo>
                    <a:pt x="6" y="415"/>
                  </a:lnTo>
                  <a:lnTo>
                    <a:pt x="3" y="420"/>
                  </a:lnTo>
                  <a:lnTo>
                    <a:pt x="0" y="424"/>
                  </a:lnTo>
                  <a:lnTo>
                    <a:pt x="0" y="429"/>
                  </a:lnTo>
                  <a:lnTo>
                    <a:pt x="0" y="434"/>
                  </a:lnTo>
                  <a:lnTo>
                    <a:pt x="3" y="440"/>
                  </a:lnTo>
                  <a:lnTo>
                    <a:pt x="4" y="443"/>
                  </a:lnTo>
                  <a:lnTo>
                    <a:pt x="6" y="448"/>
                  </a:lnTo>
                  <a:lnTo>
                    <a:pt x="9" y="451"/>
                  </a:lnTo>
                  <a:lnTo>
                    <a:pt x="12" y="455"/>
                  </a:lnTo>
                  <a:lnTo>
                    <a:pt x="17" y="460"/>
                  </a:lnTo>
                  <a:lnTo>
                    <a:pt x="18" y="463"/>
                  </a:lnTo>
                  <a:lnTo>
                    <a:pt x="18"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6128557" y="2187938"/>
              <a:ext cx="152550" cy="87370"/>
            </a:xfrm>
            <a:custGeom>
              <a:avLst/>
              <a:gdLst>
                <a:gd name="T0" fmla="*/ 0 w 110"/>
                <a:gd name="T1" fmla="*/ 48 h 63"/>
                <a:gd name="T2" fmla="*/ 7 w 110"/>
                <a:gd name="T3" fmla="*/ 45 h 63"/>
                <a:gd name="T4" fmla="*/ 13 w 110"/>
                <a:gd name="T5" fmla="*/ 43 h 63"/>
                <a:gd name="T6" fmla="*/ 19 w 110"/>
                <a:gd name="T7" fmla="*/ 40 h 63"/>
                <a:gd name="T8" fmla="*/ 24 w 110"/>
                <a:gd name="T9" fmla="*/ 39 h 63"/>
                <a:gd name="T10" fmla="*/ 30 w 110"/>
                <a:gd name="T11" fmla="*/ 35 h 63"/>
                <a:gd name="T12" fmla="*/ 36 w 110"/>
                <a:gd name="T13" fmla="*/ 32 h 63"/>
                <a:gd name="T14" fmla="*/ 41 w 110"/>
                <a:gd name="T15" fmla="*/ 31 h 63"/>
                <a:gd name="T16" fmla="*/ 47 w 110"/>
                <a:gd name="T17" fmla="*/ 28 h 63"/>
                <a:gd name="T18" fmla="*/ 53 w 110"/>
                <a:gd name="T19" fmla="*/ 26 h 63"/>
                <a:gd name="T20" fmla="*/ 58 w 110"/>
                <a:gd name="T21" fmla="*/ 23 h 63"/>
                <a:gd name="T22" fmla="*/ 62 w 110"/>
                <a:gd name="T23" fmla="*/ 22 h 63"/>
                <a:gd name="T24" fmla="*/ 69 w 110"/>
                <a:gd name="T25" fmla="*/ 18 h 63"/>
                <a:gd name="T26" fmla="*/ 73 w 110"/>
                <a:gd name="T27" fmla="*/ 17 h 63"/>
                <a:gd name="T28" fmla="*/ 76 w 110"/>
                <a:gd name="T29" fmla="*/ 14 h 63"/>
                <a:gd name="T30" fmla="*/ 81 w 110"/>
                <a:gd name="T31" fmla="*/ 12 h 63"/>
                <a:gd name="T32" fmla="*/ 86 w 110"/>
                <a:gd name="T33" fmla="*/ 11 h 63"/>
                <a:gd name="T34" fmla="*/ 93 w 110"/>
                <a:gd name="T35" fmla="*/ 6 h 63"/>
                <a:gd name="T36" fmla="*/ 98 w 110"/>
                <a:gd name="T37" fmla="*/ 3 h 63"/>
                <a:gd name="T38" fmla="*/ 103 w 110"/>
                <a:gd name="T39" fmla="*/ 1 h 63"/>
                <a:gd name="T40" fmla="*/ 107 w 110"/>
                <a:gd name="T41" fmla="*/ 0 h 63"/>
                <a:gd name="T42" fmla="*/ 110 w 110"/>
                <a:gd name="T43" fmla="*/ 0 h 63"/>
                <a:gd name="T44" fmla="*/ 107 w 110"/>
                <a:gd name="T45" fmla="*/ 4 h 63"/>
                <a:gd name="T46" fmla="*/ 103 w 110"/>
                <a:gd name="T47" fmla="*/ 6 h 63"/>
                <a:gd name="T48" fmla="*/ 98 w 110"/>
                <a:gd name="T49" fmla="*/ 11 h 63"/>
                <a:gd name="T50" fmla="*/ 93 w 110"/>
                <a:gd name="T51" fmla="*/ 15 h 63"/>
                <a:gd name="T52" fmla="*/ 87 w 110"/>
                <a:gd name="T53" fmla="*/ 20 h 63"/>
                <a:gd name="T54" fmla="*/ 81 w 110"/>
                <a:gd name="T55" fmla="*/ 25 h 63"/>
                <a:gd name="T56" fmla="*/ 75 w 110"/>
                <a:gd name="T57" fmla="*/ 28 h 63"/>
                <a:gd name="T58" fmla="*/ 69 w 110"/>
                <a:gd name="T59" fmla="*/ 34 h 63"/>
                <a:gd name="T60" fmla="*/ 61 w 110"/>
                <a:gd name="T61" fmla="*/ 39 h 63"/>
                <a:gd name="T62" fmla="*/ 55 w 110"/>
                <a:gd name="T63" fmla="*/ 43 h 63"/>
                <a:gd name="T64" fmla="*/ 47 w 110"/>
                <a:gd name="T65" fmla="*/ 46 h 63"/>
                <a:gd name="T66" fmla="*/ 41 w 110"/>
                <a:gd name="T67" fmla="*/ 51 h 63"/>
                <a:gd name="T68" fmla="*/ 35 w 110"/>
                <a:gd name="T69" fmla="*/ 56 h 63"/>
                <a:gd name="T70" fmla="*/ 28 w 110"/>
                <a:gd name="T71" fmla="*/ 57 h 63"/>
                <a:gd name="T72" fmla="*/ 22 w 110"/>
                <a:gd name="T73" fmla="*/ 60 h 63"/>
                <a:gd name="T74" fmla="*/ 19 w 110"/>
                <a:gd name="T75" fmla="*/ 62 h 63"/>
                <a:gd name="T76" fmla="*/ 14 w 110"/>
                <a:gd name="T77" fmla="*/ 63 h 63"/>
                <a:gd name="T78" fmla="*/ 8 w 110"/>
                <a:gd name="T79" fmla="*/ 63 h 63"/>
                <a:gd name="T80" fmla="*/ 4 w 110"/>
                <a:gd name="T81" fmla="*/ 62 h 63"/>
                <a:gd name="T82" fmla="*/ 0 w 110"/>
                <a:gd name="T83" fmla="*/ 59 h 63"/>
                <a:gd name="T84" fmla="*/ 0 w 110"/>
                <a:gd name="T85" fmla="*/ 56 h 63"/>
                <a:gd name="T86" fmla="*/ 0 w 110"/>
                <a:gd name="T87" fmla="*/ 49 h 63"/>
                <a:gd name="T88" fmla="*/ 0 w 110"/>
                <a:gd name="T89" fmla="*/ 48 h 63"/>
                <a:gd name="T90" fmla="*/ 0 w 110"/>
                <a:gd name="T9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63">
                  <a:moveTo>
                    <a:pt x="0" y="48"/>
                  </a:moveTo>
                  <a:lnTo>
                    <a:pt x="7" y="45"/>
                  </a:lnTo>
                  <a:lnTo>
                    <a:pt x="13" y="43"/>
                  </a:lnTo>
                  <a:lnTo>
                    <a:pt x="19" y="40"/>
                  </a:lnTo>
                  <a:lnTo>
                    <a:pt x="24" y="39"/>
                  </a:lnTo>
                  <a:lnTo>
                    <a:pt x="30" y="35"/>
                  </a:lnTo>
                  <a:lnTo>
                    <a:pt x="36" y="32"/>
                  </a:lnTo>
                  <a:lnTo>
                    <a:pt x="41" y="31"/>
                  </a:lnTo>
                  <a:lnTo>
                    <a:pt x="47" y="28"/>
                  </a:lnTo>
                  <a:lnTo>
                    <a:pt x="53" y="26"/>
                  </a:lnTo>
                  <a:lnTo>
                    <a:pt x="58" y="23"/>
                  </a:lnTo>
                  <a:lnTo>
                    <a:pt x="62" y="22"/>
                  </a:lnTo>
                  <a:lnTo>
                    <a:pt x="69" y="18"/>
                  </a:lnTo>
                  <a:lnTo>
                    <a:pt x="73" y="17"/>
                  </a:lnTo>
                  <a:lnTo>
                    <a:pt x="76" y="14"/>
                  </a:lnTo>
                  <a:lnTo>
                    <a:pt x="81" y="12"/>
                  </a:lnTo>
                  <a:lnTo>
                    <a:pt x="86" y="11"/>
                  </a:lnTo>
                  <a:lnTo>
                    <a:pt x="93" y="6"/>
                  </a:lnTo>
                  <a:lnTo>
                    <a:pt x="98" y="3"/>
                  </a:lnTo>
                  <a:lnTo>
                    <a:pt x="103" y="1"/>
                  </a:lnTo>
                  <a:lnTo>
                    <a:pt x="107" y="0"/>
                  </a:lnTo>
                  <a:lnTo>
                    <a:pt x="110" y="0"/>
                  </a:lnTo>
                  <a:lnTo>
                    <a:pt x="107" y="4"/>
                  </a:lnTo>
                  <a:lnTo>
                    <a:pt x="103" y="6"/>
                  </a:lnTo>
                  <a:lnTo>
                    <a:pt x="98" y="11"/>
                  </a:lnTo>
                  <a:lnTo>
                    <a:pt x="93" y="15"/>
                  </a:lnTo>
                  <a:lnTo>
                    <a:pt x="87" y="20"/>
                  </a:lnTo>
                  <a:lnTo>
                    <a:pt x="81" y="25"/>
                  </a:lnTo>
                  <a:lnTo>
                    <a:pt x="75" y="28"/>
                  </a:lnTo>
                  <a:lnTo>
                    <a:pt x="69" y="34"/>
                  </a:lnTo>
                  <a:lnTo>
                    <a:pt x="61" y="39"/>
                  </a:lnTo>
                  <a:lnTo>
                    <a:pt x="55" y="43"/>
                  </a:lnTo>
                  <a:lnTo>
                    <a:pt x="47" y="46"/>
                  </a:lnTo>
                  <a:lnTo>
                    <a:pt x="41" y="51"/>
                  </a:lnTo>
                  <a:lnTo>
                    <a:pt x="35" y="56"/>
                  </a:lnTo>
                  <a:lnTo>
                    <a:pt x="28" y="57"/>
                  </a:lnTo>
                  <a:lnTo>
                    <a:pt x="22" y="60"/>
                  </a:lnTo>
                  <a:lnTo>
                    <a:pt x="19" y="62"/>
                  </a:lnTo>
                  <a:lnTo>
                    <a:pt x="14" y="63"/>
                  </a:lnTo>
                  <a:lnTo>
                    <a:pt x="8" y="63"/>
                  </a:lnTo>
                  <a:lnTo>
                    <a:pt x="4" y="62"/>
                  </a:lnTo>
                  <a:lnTo>
                    <a:pt x="0" y="59"/>
                  </a:lnTo>
                  <a:lnTo>
                    <a:pt x="0" y="56"/>
                  </a:lnTo>
                  <a:lnTo>
                    <a:pt x="0" y="49"/>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7152026" y="1530588"/>
              <a:ext cx="640708" cy="457649"/>
            </a:xfrm>
            <a:custGeom>
              <a:avLst/>
              <a:gdLst>
                <a:gd name="T0" fmla="*/ 67 w 462"/>
                <a:gd name="T1" fmla="*/ 169 h 330"/>
                <a:gd name="T2" fmla="*/ 93 w 462"/>
                <a:gd name="T3" fmla="*/ 150 h 330"/>
                <a:gd name="T4" fmla="*/ 118 w 462"/>
                <a:gd name="T5" fmla="*/ 133 h 330"/>
                <a:gd name="T6" fmla="*/ 144 w 462"/>
                <a:gd name="T7" fmla="*/ 114 h 330"/>
                <a:gd name="T8" fmla="*/ 169 w 462"/>
                <a:gd name="T9" fmla="*/ 97 h 330"/>
                <a:gd name="T10" fmla="*/ 192 w 462"/>
                <a:gd name="T11" fmla="*/ 80 h 330"/>
                <a:gd name="T12" fmla="*/ 217 w 462"/>
                <a:gd name="T13" fmla="*/ 65 h 330"/>
                <a:gd name="T14" fmla="*/ 239 w 462"/>
                <a:gd name="T15" fmla="*/ 49 h 330"/>
                <a:gd name="T16" fmla="*/ 259 w 462"/>
                <a:gd name="T17" fmla="*/ 35 h 330"/>
                <a:gd name="T18" fmla="*/ 279 w 462"/>
                <a:gd name="T19" fmla="*/ 24 h 330"/>
                <a:gd name="T20" fmla="*/ 298 w 462"/>
                <a:gd name="T21" fmla="*/ 14 h 330"/>
                <a:gd name="T22" fmla="*/ 324 w 462"/>
                <a:gd name="T23" fmla="*/ 3 h 330"/>
                <a:gd name="T24" fmla="*/ 346 w 462"/>
                <a:gd name="T25" fmla="*/ 0 h 330"/>
                <a:gd name="T26" fmla="*/ 360 w 462"/>
                <a:gd name="T27" fmla="*/ 10 h 330"/>
                <a:gd name="T28" fmla="*/ 366 w 462"/>
                <a:gd name="T29" fmla="*/ 27 h 330"/>
                <a:gd name="T30" fmla="*/ 375 w 462"/>
                <a:gd name="T31" fmla="*/ 46 h 330"/>
                <a:gd name="T32" fmla="*/ 383 w 462"/>
                <a:gd name="T33" fmla="*/ 71 h 330"/>
                <a:gd name="T34" fmla="*/ 394 w 462"/>
                <a:gd name="T35" fmla="*/ 97 h 330"/>
                <a:gd name="T36" fmla="*/ 403 w 462"/>
                <a:gd name="T37" fmla="*/ 127 h 330"/>
                <a:gd name="T38" fmla="*/ 414 w 462"/>
                <a:gd name="T39" fmla="*/ 156 h 330"/>
                <a:gd name="T40" fmla="*/ 423 w 462"/>
                <a:gd name="T41" fmla="*/ 189 h 330"/>
                <a:gd name="T42" fmla="*/ 432 w 462"/>
                <a:gd name="T43" fmla="*/ 218 h 330"/>
                <a:gd name="T44" fmla="*/ 442 w 462"/>
                <a:gd name="T45" fmla="*/ 246 h 330"/>
                <a:gd name="T46" fmla="*/ 448 w 462"/>
                <a:gd name="T47" fmla="*/ 271 h 330"/>
                <a:gd name="T48" fmla="*/ 454 w 462"/>
                <a:gd name="T49" fmla="*/ 294 h 330"/>
                <a:gd name="T50" fmla="*/ 459 w 462"/>
                <a:gd name="T51" fmla="*/ 311 h 330"/>
                <a:gd name="T52" fmla="*/ 460 w 462"/>
                <a:gd name="T53" fmla="*/ 330 h 330"/>
                <a:gd name="T54" fmla="*/ 445 w 462"/>
                <a:gd name="T55" fmla="*/ 308 h 330"/>
                <a:gd name="T56" fmla="*/ 434 w 462"/>
                <a:gd name="T57" fmla="*/ 286 h 330"/>
                <a:gd name="T58" fmla="*/ 423 w 462"/>
                <a:gd name="T59" fmla="*/ 268 h 330"/>
                <a:gd name="T60" fmla="*/ 412 w 462"/>
                <a:gd name="T61" fmla="*/ 246 h 330"/>
                <a:gd name="T62" fmla="*/ 400 w 462"/>
                <a:gd name="T63" fmla="*/ 224 h 330"/>
                <a:gd name="T64" fmla="*/ 389 w 462"/>
                <a:gd name="T65" fmla="*/ 200 h 330"/>
                <a:gd name="T66" fmla="*/ 378 w 462"/>
                <a:gd name="T67" fmla="*/ 176 h 330"/>
                <a:gd name="T68" fmla="*/ 366 w 462"/>
                <a:gd name="T69" fmla="*/ 153 h 330"/>
                <a:gd name="T70" fmla="*/ 356 w 462"/>
                <a:gd name="T71" fmla="*/ 130 h 330"/>
                <a:gd name="T72" fmla="*/ 346 w 462"/>
                <a:gd name="T73" fmla="*/ 110 h 330"/>
                <a:gd name="T74" fmla="*/ 338 w 462"/>
                <a:gd name="T75" fmla="*/ 91 h 330"/>
                <a:gd name="T76" fmla="*/ 330 w 462"/>
                <a:gd name="T77" fmla="*/ 76 h 330"/>
                <a:gd name="T78" fmla="*/ 321 w 462"/>
                <a:gd name="T79" fmla="*/ 57 h 330"/>
                <a:gd name="T80" fmla="*/ 311 w 462"/>
                <a:gd name="T81" fmla="*/ 55 h 330"/>
                <a:gd name="T82" fmla="*/ 291 w 462"/>
                <a:gd name="T83" fmla="*/ 68 h 330"/>
                <a:gd name="T84" fmla="*/ 268 w 462"/>
                <a:gd name="T85" fmla="*/ 80 h 330"/>
                <a:gd name="T86" fmla="*/ 251 w 462"/>
                <a:gd name="T87" fmla="*/ 89 h 330"/>
                <a:gd name="T88" fmla="*/ 232 w 462"/>
                <a:gd name="T89" fmla="*/ 100 h 330"/>
                <a:gd name="T90" fmla="*/ 214 w 462"/>
                <a:gd name="T91" fmla="*/ 111 h 330"/>
                <a:gd name="T92" fmla="*/ 195 w 462"/>
                <a:gd name="T93" fmla="*/ 120 h 330"/>
                <a:gd name="T94" fmla="*/ 177 w 462"/>
                <a:gd name="T95" fmla="*/ 133 h 330"/>
                <a:gd name="T96" fmla="*/ 158 w 462"/>
                <a:gd name="T97" fmla="*/ 142 h 330"/>
                <a:gd name="T98" fmla="*/ 141 w 462"/>
                <a:gd name="T99" fmla="*/ 151 h 330"/>
                <a:gd name="T100" fmla="*/ 119 w 462"/>
                <a:gd name="T101" fmla="*/ 164 h 330"/>
                <a:gd name="T102" fmla="*/ 99 w 462"/>
                <a:gd name="T103" fmla="*/ 175 h 330"/>
                <a:gd name="T104" fmla="*/ 81 w 462"/>
                <a:gd name="T105" fmla="*/ 182 h 330"/>
                <a:gd name="T106" fmla="*/ 57 w 462"/>
                <a:gd name="T107" fmla="*/ 193 h 330"/>
                <a:gd name="T108" fmla="*/ 34 w 462"/>
                <a:gd name="T109" fmla="*/ 204 h 330"/>
                <a:gd name="T110" fmla="*/ 16 w 462"/>
                <a:gd name="T111" fmla="*/ 213 h 330"/>
                <a:gd name="T112" fmla="*/ 3 w 462"/>
                <a:gd name="T113" fmla="*/ 218 h 330"/>
                <a:gd name="T114" fmla="*/ 6 w 462"/>
                <a:gd name="T115" fmla="*/ 210 h 330"/>
                <a:gd name="T116" fmla="*/ 22 w 462"/>
                <a:gd name="T117" fmla="*/ 198 h 330"/>
                <a:gd name="T118" fmla="*/ 37 w 462"/>
                <a:gd name="T119" fmla="*/ 18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30">
                  <a:moveTo>
                    <a:pt x="48" y="181"/>
                  </a:moveTo>
                  <a:lnTo>
                    <a:pt x="54" y="176"/>
                  </a:lnTo>
                  <a:lnTo>
                    <a:pt x="62" y="173"/>
                  </a:lnTo>
                  <a:lnTo>
                    <a:pt x="67" y="169"/>
                  </a:lnTo>
                  <a:lnTo>
                    <a:pt x="74" y="164"/>
                  </a:lnTo>
                  <a:lnTo>
                    <a:pt x="79" y="159"/>
                  </a:lnTo>
                  <a:lnTo>
                    <a:pt x="87" y="155"/>
                  </a:lnTo>
                  <a:lnTo>
                    <a:pt x="93" y="150"/>
                  </a:lnTo>
                  <a:lnTo>
                    <a:pt x="99" y="145"/>
                  </a:lnTo>
                  <a:lnTo>
                    <a:pt x="105" y="141"/>
                  </a:lnTo>
                  <a:lnTo>
                    <a:pt x="113" y="136"/>
                  </a:lnTo>
                  <a:lnTo>
                    <a:pt x="118" y="133"/>
                  </a:lnTo>
                  <a:lnTo>
                    <a:pt x="126" y="128"/>
                  </a:lnTo>
                  <a:lnTo>
                    <a:pt x="132" y="124"/>
                  </a:lnTo>
                  <a:lnTo>
                    <a:pt x="138" y="119"/>
                  </a:lnTo>
                  <a:lnTo>
                    <a:pt x="144" y="114"/>
                  </a:lnTo>
                  <a:lnTo>
                    <a:pt x="152" y="110"/>
                  </a:lnTo>
                  <a:lnTo>
                    <a:pt x="157" y="105"/>
                  </a:lnTo>
                  <a:lnTo>
                    <a:pt x="163" y="100"/>
                  </a:lnTo>
                  <a:lnTo>
                    <a:pt x="169" y="97"/>
                  </a:lnTo>
                  <a:lnTo>
                    <a:pt x="175" y="93"/>
                  </a:lnTo>
                  <a:lnTo>
                    <a:pt x="181" y="88"/>
                  </a:lnTo>
                  <a:lnTo>
                    <a:pt x="186" y="83"/>
                  </a:lnTo>
                  <a:lnTo>
                    <a:pt x="192" y="80"/>
                  </a:lnTo>
                  <a:lnTo>
                    <a:pt x="200" y="76"/>
                  </a:lnTo>
                  <a:lnTo>
                    <a:pt x="205" y="71"/>
                  </a:lnTo>
                  <a:lnTo>
                    <a:pt x="211" y="68"/>
                  </a:lnTo>
                  <a:lnTo>
                    <a:pt x="217" y="65"/>
                  </a:lnTo>
                  <a:lnTo>
                    <a:pt x="222" y="60"/>
                  </a:lnTo>
                  <a:lnTo>
                    <a:pt x="228" y="55"/>
                  </a:lnTo>
                  <a:lnTo>
                    <a:pt x="234" y="52"/>
                  </a:lnTo>
                  <a:lnTo>
                    <a:pt x="239" y="49"/>
                  </a:lnTo>
                  <a:lnTo>
                    <a:pt x="245" y="46"/>
                  </a:lnTo>
                  <a:lnTo>
                    <a:pt x="249" y="41"/>
                  </a:lnTo>
                  <a:lnTo>
                    <a:pt x="254" y="38"/>
                  </a:lnTo>
                  <a:lnTo>
                    <a:pt x="259" y="35"/>
                  </a:lnTo>
                  <a:lnTo>
                    <a:pt x="265" y="32"/>
                  </a:lnTo>
                  <a:lnTo>
                    <a:pt x="270" y="29"/>
                  </a:lnTo>
                  <a:lnTo>
                    <a:pt x="274" y="26"/>
                  </a:lnTo>
                  <a:lnTo>
                    <a:pt x="279" y="24"/>
                  </a:lnTo>
                  <a:lnTo>
                    <a:pt x="284" y="21"/>
                  </a:lnTo>
                  <a:lnTo>
                    <a:pt x="288" y="18"/>
                  </a:lnTo>
                  <a:lnTo>
                    <a:pt x="293" y="17"/>
                  </a:lnTo>
                  <a:lnTo>
                    <a:pt x="298" y="14"/>
                  </a:lnTo>
                  <a:lnTo>
                    <a:pt x="302" y="12"/>
                  </a:lnTo>
                  <a:lnTo>
                    <a:pt x="310" y="9"/>
                  </a:lnTo>
                  <a:lnTo>
                    <a:pt x="318" y="6"/>
                  </a:lnTo>
                  <a:lnTo>
                    <a:pt x="324" y="3"/>
                  </a:lnTo>
                  <a:lnTo>
                    <a:pt x="330" y="1"/>
                  </a:lnTo>
                  <a:lnTo>
                    <a:pt x="336" y="0"/>
                  </a:lnTo>
                  <a:lnTo>
                    <a:pt x="342" y="0"/>
                  </a:lnTo>
                  <a:lnTo>
                    <a:pt x="346" y="0"/>
                  </a:lnTo>
                  <a:lnTo>
                    <a:pt x="350" y="3"/>
                  </a:lnTo>
                  <a:lnTo>
                    <a:pt x="353" y="4"/>
                  </a:lnTo>
                  <a:lnTo>
                    <a:pt x="356" y="7"/>
                  </a:lnTo>
                  <a:lnTo>
                    <a:pt x="360" y="10"/>
                  </a:lnTo>
                  <a:lnTo>
                    <a:pt x="361" y="17"/>
                  </a:lnTo>
                  <a:lnTo>
                    <a:pt x="363" y="20"/>
                  </a:lnTo>
                  <a:lnTo>
                    <a:pt x="364" y="23"/>
                  </a:lnTo>
                  <a:lnTo>
                    <a:pt x="366" y="27"/>
                  </a:lnTo>
                  <a:lnTo>
                    <a:pt x="369" y="32"/>
                  </a:lnTo>
                  <a:lnTo>
                    <a:pt x="370" y="37"/>
                  </a:lnTo>
                  <a:lnTo>
                    <a:pt x="372" y="41"/>
                  </a:lnTo>
                  <a:lnTo>
                    <a:pt x="375" y="46"/>
                  </a:lnTo>
                  <a:lnTo>
                    <a:pt x="377" y="52"/>
                  </a:lnTo>
                  <a:lnTo>
                    <a:pt x="380" y="57"/>
                  </a:lnTo>
                  <a:lnTo>
                    <a:pt x="381" y="65"/>
                  </a:lnTo>
                  <a:lnTo>
                    <a:pt x="383" y="71"/>
                  </a:lnTo>
                  <a:lnTo>
                    <a:pt x="386" y="77"/>
                  </a:lnTo>
                  <a:lnTo>
                    <a:pt x="389" y="83"/>
                  </a:lnTo>
                  <a:lnTo>
                    <a:pt x="391" y="89"/>
                  </a:lnTo>
                  <a:lnTo>
                    <a:pt x="394" y="97"/>
                  </a:lnTo>
                  <a:lnTo>
                    <a:pt x="395" y="103"/>
                  </a:lnTo>
                  <a:lnTo>
                    <a:pt x="398" y="111"/>
                  </a:lnTo>
                  <a:lnTo>
                    <a:pt x="400" y="119"/>
                  </a:lnTo>
                  <a:lnTo>
                    <a:pt x="403" y="127"/>
                  </a:lnTo>
                  <a:lnTo>
                    <a:pt x="406" y="134"/>
                  </a:lnTo>
                  <a:lnTo>
                    <a:pt x="409" y="141"/>
                  </a:lnTo>
                  <a:lnTo>
                    <a:pt x="411" y="150"/>
                  </a:lnTo>
                  <a:lnTo>
                    <a:pt x="414" y="156"/>
                  </a:lnTo>
                  <a:lnTo>
                    <a:pt x="415" y="165"/>
                  </a:lnTo>
                  <a:lnTo>
                    <a:pt x="418" y="173"/>
                  </a:lnTo>
                  <a:lnTo>
                    <a:pt x="422" y="181"/>
                  </a:lnTo>
                  <a:lnTo>
                    <a:pt x="423" y="189"/>
                  </a:lnTo>
                  <a:lnTo>
                    <a:pt x="426" y="196"/>
                  </a:lnTo>
                  <a:lnTo>
                    <a:pt x="428" y="203"/>
                  </a:lnTo>
                  <a:lnTo>
                    <a:pt x="431" y="210"/>
                  </a:lnTo>
                  <a:lnTo>
                    <a:pt x="432" y="218"/>
                  </a:lnTo>
                  <a:lnTo>
                    <a:pt x="435" y="226"/>
                  </a:lnTo>
                  <a:lnTo>
                    <a:pt x="437" y="232"/>
                  </a:lnTo>
                  <a:lnTo>
                    <a:pt x="439" y="240"/>
                  </a:lnTo>
                  <a:lnTo>
                    <a:pt x="442" y="246"/>
                  </a:lnTo>
                  <a:lnTo>
                    <a:pt x="443" y="254"/>
                  </a:lnTo>
                  <a:lnTo>
                    <a:pt x="445" y="260"/>
                  </a:lnTo>
                  <a:lnTo>
                    <a:pt x="446" y="265"/>
                  </a:lnTo>
                  <a:lnTo>
                    <a:pt x="448" y="271"/>
                  </a:lnTo>
                  <a:lnTo>
                    <a:pt x="451" y="279"/>
                  </a:lnTo>
                  <a:lnTo>
                    <a:pt x="452" y="283"/>
                  </a:lnTo>
                  <a:lnTo>
                    <a:pt x="452" y="288"/>
                  </a:lnTo>
                  <a:lnTo>
                    <a:pt x="454" y="294"/>
                  </a:lnTo>
                  <a:lnTo>
                    <a:pt x="457" y="300"/>
                  </a:lnTo>
                  <a:lnTo>
                    <a:pt x="457" y="303"/>
                  </a:lnTo>
                  <a:lnTo>
                    <a:pt x="459" y="308"/>
                  </a:lnTo>
                  <a:lnTo>
                    <a:pt x="459" y="311"/>
                  </a:lnTo>
                  <a:lnTo>
                    <a:pt x="460" y="316"/>
                  </a:lnTo>
                  <a:lnTo>
                    <a:pt x="460" y="320"/>
                  </a:lnTo>
                  <a:lnTo>
                    <a:pt x="462" y="327"/>
                  </a:lnTo>
                  <a:lnTo>
                    <a:pt x="460" y="330"/>
                  </a:lnTo>
                  <a:lnTo>
                    <a:pt x="456" y="327"/>
                  </a:lnTo>
                  <a:lnTo>
                    <a:pt x="452" y="320"/>
                  </a:lnTo>
                  <a:lnTo>
                    <a:pt x="449" y="316"/>
                  </a:lnTo>
                  <a:lnTo>
                    <a:pt x="445" y="308"/>
                  </a:lnTo>
                  <a:lnTo>
                    <a:pt x="440" y="300"/>
                  </a:lnTo>
                  <a:lnTo>
                    <a:pt x="437" y="296"/>
                  </a:lnTo>
                  <a:lnTo>
                    <a:pt x="435" y="291"/>
                  </a:lnTo>
                  <a:lnTo>
                    <a:pt x="434" y="286"/>
                  </a:lnTo>
                  <a:lnTo>
                    <a:pt x="431" y="283"/>
                  </a:lnTo>
                  <a:lnTo>
                    <a:pt x="428" y="277"/>
                  </a:lnTo>
                  <a:lnTo>
                    <a:pt x="426" y="272"/>
                  </a:lnTo>
                  <a:lnTo>
                    <a:pt x="423" y="268"/>
                  </a:lnTo>
                  <a:lnTo>
                    <a:pt x="422" y="263"/>
                  </a:lnTo>
                  <a:lnTo>
                    <a:pt x="418" y="257"/>
                  </a:lnTo>
                  <a:lnTo>
                    <a:pt x="415" y="252"/>
                  </a:lnTo>
                  <a:lnTo>
                    <a:pt x="412" y="246"/>
                  </a:lnTo>
                  <a:lnTo>
                    <a:pt x="409" y="241"/>
                  </a:lnTo>
                  <a:lnTo>
                    <a:pt x="406" y="235"/>
                  </a:lnTo>
                  <a:lnTo>
                    <a:pt x="403" y="229"/>
                  </a:lnTo>
                  <a:lnTo>
                    <a:pt x="400" y="224"/>
                  </a:lnTo>
                  <a:lnTo>
                    <a:pt x="398" y="218"/>
                  </a:lnTo>
                  <a:lnTo>
                    <a:pt x="395" y="212"/>
                  </a:lnTo>
                  <a:lnTo>
                    <a:pt x="392" y="207"/>
                  </a:lnTo>
                  <a:lnTo>
                    <a:pt x="389" y="200"/>
                  </a:lnTo>
                  <a:lnTo>
                    <a:pt x="387" y="195"/>
                  </a:lnTo>
                  <a:lnTo>
                    <a:pt x="384" y="189"/>
                  </a:lnTo>
                  <a:lnTo>
                    <a:pt x="381" y="182"/>
                  </a:lnTo>
                  <a:lnTo>
                    <a:pt x="378" y="176"/>
                  </a:lnTo>
                  <a:lnTo>
                    <a:pt x="377" y="172"/>
                  </a:lnTo>
                  <a:lnTo>
                    <a:pt x="372" y="165"/>
                  </a:lnTo>
                  <a:lnTo>
                    <a:pt x="369" y="159"/>
                  </a:lnTo>
                  <a:lnTo>
                    <a:pt x="366" y="153"/>
                  </a:lnTo>
                  <a:lnTo>
                    <a:pt x="364" y="147"/>
                  </a:lnTo>
                  <a:lnTo>
                    <a:pt x="361" y="141"/>
                  </a:lnTo>
                  <a:lnTo>
                    <a:pt x="358" y="136"/>
                  </a:lnTo>
                  <a:lnTo>
                    <a:pt x="356" y="130"/>
                  </a:lnTo>
                  <a:lnTo>
                    <a:pt x="353" y="125"/>
                  </a:lnTo>
                  <a:lnTo>
                    <a:pt x="350" y="119"/>
                  </a:lnTo>
                  <a:lnTo>
                    <a:pt x="349" y="114"/>
                  </a:lnTo>
                  <a:lnTo>
                    <a:pt x="346" y="110"/>
                  </a:lnTo>
                  <a:lnTo>
                    <a:pt x="344" y="105"/>
                  </a:lnTo>
                  <a:lnTo>
                    <a:pt x="342" y="100"/>
                  </a:lnTo>
                  <a:lnTo>
                    <a:pt x="339" y="96"/>
                  </a:lnTo>
                  <a:lnTo>
                    <a:pt x="338" y="91"/>
                  </a:lnTo>
                  <a:lnTo>
                    <a:pt x="336" y="88"/>
                  </a:lnTo>
                  <a:lnTo>
                    <a:pt x="333" y="83"/>
                  </a:lnTo>
                  <a:lnTo>
                    <a:pt x="332" y="79"/>
                  </a:lnTo>
                  <a:lnTo>
                    <a:pt x="330" y="76"/>
                  </a:lnTo>
                  <a:lnTo>
                    <a:pt x="329" y="72"/>
                  </a:lnTo>
                  <a:lnTo>
                    <a:pt x="325" y="66"/>
                  </a:lnTo>
                  <a:lnTo>
                    <a:pt x="324" y="62"/>
                  </a:lnTo>
                  <a:lnTo>
                    <a:pt x="321" y="57"/>
                  </a:lnTo>
                  <a:lnTo>
                    <a:pt x="321" y="54"/>
                  </a:lnTo>
                  <a:lnTo>
                    <a:pt x="319" y="52"/>
                  </a:lnTo>
                  <a:lnTo>
                    <a:pt x="318" y="52"/>
                  </a:lnTo>
                  <a:lnTo>
                    <a:pt x="311" y="55"/>
                  </a:lnTo>
                  <a:lnTo>
                    <a:pt x="307" y="58"/>
                  </a:lnTo>
                  <a:lnTo>
                    <a:pt x="302" y="62"/>
                  </a:lnTo>
                  <a:lnTo>
                    <a:pt x="296" y="65"/>
                  </a:lnTo>
                  <a:lnTo>
                    <a:pt x="291" y="68"/>
                  </a:lnTo>
                  <a:lnTo>
                    <a:pt x="284" y="71"/>
                  </a:lnTo>
                  <a:lnTo>
                    <a:pt x="276" y="76"/>
                  </a:lnTo>
                  <a:lnTo>
                    <a:pt x="271" y="79"/>
                  </a:lnTo>
                  <a:lnTo>
                    <a:pt x="268" y="80"/>
                  </a:lnTo>
                  <a:lnTo>
                    <a:pt x="263" y="83"/>
                  </a:lnTo>
                  <a:lnTo>
                    <a:pt x="259" y="85"/>
                  </a:lnTo>
                  <a:lnTo>
                    <a:pt x="256" y="88"/>
                  </a:lnTo>
                  <a:lnTo>
                    <a:pt x="251" y="89"/>
                  </a:lnTo>
                  <a:lnTo>
                    <a:pt x="246" y="93"/>
                  </a:lnTo>
                  <a:lnTo>
                    <a:pt x="242" y="96"/>
                  </a:lnTo>
                  <a:lnTo>
                    <a:pt x="237" y="97"/>
                  </a:lnTo>
                  <a:lnTo>
                    <a:pt x="232" y="100"/>
                  </a:lnTo>
                  <a:lnTo>
                    <a:pt x="228" y="103"/>
                  </a:lnTo>
                  <a:lnTo>
                    <a:pt x="223" y="107"/>
                  </a:lnTo>
                  <a:lnTo>
                    <a:pt x="219" y="108"/>
                  </a:lnTo>
                  <a:lnTo>
                    <a:pt x="214" y="111"/>
                  </a:lnTo>
                  <a:lnTo>
                    <a:pt x="209" y="114"/>
                  </a:lnTo>
                  <a:lnTo>
                    <a:pt x="205" y="117"/>
                  </a:lnTo>
                  <a:lnTo>
                    <a:pt x="200" y="119"/>
                  </a:lnTo>
                  <a:lnTo>
                    <a:pt x="195" y="120"/>
                  </a:lnTo>
                  <a:lnTo>
                    <a:pt x="191" y="124"/>
                  </a:lnTo>
                  <a:lnTo>
                    <a:pt x="186" y="127"/>
                  </a:lnTo>
                  <a:lnTo>
                    <a:pt x="181" y="130"/>
                  </a:lnTo>
                  <a:lnTo>
                    <a:pt x="177" y="133"/>
                  </a:lnTo>
                  <a:lnTo>
                    <a:pt x="172" y="134"/>
                  </a:lnTo>
                  <a:lnTo>
                    <a:pt x="167" y="138"/>
                  </a:lnTo>
                  <a:lnTo>
                    <a:pt x="163" y="139"/>
                  </a:lnTo>
                  <a:lnTo>
                    <a:pt x="158" y="142"/>
                  </a:lnTo>
                  <a:lnTo>
                    <a:pt x="153" y="145"/>
                  </a:lnTo>
                  <a:lnTo>
                    <a:pt x="150" y="148"/>
                  </a:lnTo>
                  <a:lnTo>
                    <a:pt x="146" y="150"/>
                  </a:lnTo>
                  <a:lnTo>
                    <a:pt x="141" y="151"/>
                  </a:lnTo>
                  <a:lnTo>
                    <a:pt x="138" y="155"/>
                  </a:lnTo>
                  <a:lnTo>
                    <a:pt x="133" y="156"/>
                  </a:lnTo>
                  <a:lnTo>
                    <a:pt x="127" y="159"/>
                  </a:lnTo>
                  <a:lnTo>
                    <a:pt x="119" y="164"/>
                  </a:lnTo>
                  <a:lnTo>
                    <a:pt x="113" y="167"/>
                  </a:lnTo>
                  <a:lnTo>
                    <a:pt x="108" y="170"/>
                  </a:lnTo>
                  <a:lnTo>
                    <a:pt x="104" y="173"/>
                  </a:lnTo>
                  <a:lnTo>
                    <a:pt x="99" y="175"/>
                  </a:lnTo>
                  <a:lnTo>
                    <a:pt x="96" y="176"/>
                  </a:lnTo>
                  <a:lnTo>
                    <a:pt x="91" y="178"/>
                  </a:lnTo>
                  <a:lnTo>
                    <a:pt x="85" y="181"/>
                  </a:lnTo>
                  <a:lnTo>
                    <a:pt x="81" y="182"/>
                  </a:lnTo>
                  <a:lnTo>
                    <a:pt x="74" y="186"/>
                  </a:lnTo>
                  <a:lnTo>
                    <a:pt x="68" y="189"/>
                  </a:lnTo>
                  <a:lnTo>
                    <a:pt x="64" y="192"/>
                  </a:lnTo>
                  <a:lnTo>
                    <a:pt x="57" y="193"/>
                  </a:lnTo>
                  <a:lnTo>
                    <a:pt x="51" y="196"/>
                  </a:lnTo>
                  <a:lnTo>
                    <a:pt x="47" y="200"/>
                  </a:lnTo>
                  <a:lnTo>
                    <a:pt x="40" y="201"/>
                  </a:lnTo>
                  <a:lnTo>
                    <a:pt x="34" y="204"/>
                  </a:lnTo>
                  <a:lnTo>
                    <a:pt x="28" y="207"/>
                  </a:lnTo>
                  <a:lnTo>
                    <a:pt x="23" y="209"/>
                  </a:lnTo>
                  <a:lnTo>
                    <a:pt x="19" y="212"/>
                  </a:lnTo>
                  <a:lnTo>
                    <a:pt x="16" y="213"/>
                  </a:lnTo>
                  <a:lnTo>
                    <a:pt x="11" y="215"/>
                  </a:lnTo>
                  <a:lnTo>
                    <a:pt x="8" y="217"/>
                  </a:lnTo>
                  <a:lnTo>
                    <a:pt x="5" y="217"/>
                  </a:lnTo>
                  <a:lnTo>
                    <a:pt x="3" y="218"/>
                  </a:lnTo>
                  <a:lnTo>
                    <a:pt x="0" y="218"/>
                  </a:lnTo>
                  <a:lnTo>
                    <a:pt x="2" y="215"/>
                  </a:lnTo>
                  <a:lnTo>
                    <a:pt x="3" y="212"/>
                  </a:lnTo>
                  <a:lnTo>
                    <a:pt x="6" y="210"/>
                  </a:lnTo>
                  <a:lnTo>
                    <a:pt x="9" y="207"/>
                  </a:lnTo>
                  <a:lnTo>
                    <a:pt x="16" y="204"/>
                  </a:lnTo>
                  <a:lnTo>
                    <a:pt x="17" y="201"/>
                  </a:lnTo>
                  <a:lnTo>
                    <a:pt x="22" y="198"/>
                  </a:lnTo>
                  <a:lnTo>
                    <a:pt x="25" y="196"/>
                  </a:lnTo>
                  <a:lnTo>
                    <a:pt x="29" y="193"/>
                  </a:lnTo>
                  <a:lnTo>
                    <a:pt x="33" y="190"/>
                  </a:lnTo>
                  <a:lnTo>
                    <a:pt x="37" y="187"/>
                  </a:lnTo>
                  <a:lnTo>
                    <a:pt x="43" y="184"/>
                  </a:lnTo>
                  <a:lnTo>
                    <a:pt x="48" y="181"/>
                  </a:lnTo>
                  <a:lnTo>
                    <a:pt x="48"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7430776" y="2415375"/>
              <a:ext cx="737785" cy="714210"/>
            </a:xfrm>
            <a:custGeom>
              <a:avLst/>
              <a:gdLst>
                <a:gd name="T0" fmla="*/ 11 w 532"/>
                <a:gd name="T1" fmla="*/ 453 h 515"/>
                <a:gd name="T2" fmla="*/ 27 w 532"/>
                <a:gd name="T3" fmla="*/ 437 h 515"/>
                <a:gd name="T4" fmla="*/ 47 w 532"/>
                <a:gd name="T5" fmla="*/ 420 h 515"/>
                <a:gd name="T6" fmla="*/ 69 w 532"/>
                <a:gd name="T7" fmla="*/ 398 h 515"/>
                <a:gd name="T8" fmla="*/ 93 w 532"/>
                <a:gd name="T9" fmla="*/ 375 h 515"/>
                <a:gd name="T10" fmla="*/ 121 w 532"/>
                <a:gd name="T11" fmla="*/ 349 h 515"/>
                <a:gd name="T12" fmla="*/ 151 w 532"/>
                <a:gd name="T13" fmla="*/ 322 h 515"/>
                <a:gd name="T14" fmla="*/ 182 w 532"/>
                <a:gd name="T15" fmla="*/ 295 h 515"/>
                <a:gd name="T16" fmla="*/ 214 w 532"/>
                <a:gd name="T17" fmla="*/ 267 h 515"/>
                <a:gd name="T18" fmla="*/ 248 w 532"/>
                <a:gd name="T19" fmla="*/ 237 h 515"/>
                <a:gd name="T20" fmla="*/ 281 w 532"/>
                <a:gd name="T21" fmla="*/ 209 h 515"/>
                <a:gd name="T22" fmla="*/ 313 w 532"/>
                <a:gd name="T23" fmla="*/ 178 h 515"/>
                <a:gd name="T24" fmla="*/ 344 w 532"/>
                <a:gd name="T25" fmla="*/ 152 h 515"/>
                <a:gd name="T26" fmla="*/ 377 w 532"/>
                <a:gd name="T27" fmla="*/ 124 h 515"/>
                <a:gd name="T28" fmla="*/ 405 w 532"/>
                <a:gd name="T29" fmla="*/ 99 h 515"/>
                <a:gd name="T30" fmla="*/ 433 w 532"/>
                <a:gd name="T31" fmla="*/ 76 h 515"/>
                <a:gd name="T32" fmla="*/ 458 w 532"/>
                <a:gd name="T33" fmla="*/ 56 h 515"/>
                <a:gd name="T34" fmla="*/ 479 w 532"/>
                <a:gd name="T35" fmla="*/ 37 h 515"/>
                <a:gd name="T36" fmla="*/ 499 w 532"/>
                <a:gd name="T37" fmla="*/ 23 h 515"/>
                <a:gd name="T38" fmla="*/ 513 w 532"/>
                <a:gd name="T39" fmla="*/ 11 h 515"/>
                <a:gd name="T40" fmla="*/ 529 w 532"/>
                <a:gd name="T41" fmla="*/ 2 h 515"/>
                <a:gd name="T42" fmla="*/ 526 w 532"/>
                <a:gd name="T43" fmla="*/ 6 h 515"/>
                <a:gd name="T44" fmla="*/ 510 w 532"/>
                <a:gd name="T45" fmla="*/ 23 h 515"/>
                <a:gd name="T46" fmla="*/ 498 w 532"/>
                <a:gd name="T47" fmla="*/ 31 h 515"/>
                <a:gd name="T48" fmla="*/ 484 w 532"/>
                <a:gd name="T49" fmla="*/ 45 h 515"/>
                <a:gd name="T50" fmla="*/ 468 w 532"/>
                <a:gd name="T51" fmla="*/ 57 h 515"/>
                <a:gd name="T52" fmla="*/ 453 w 532"/>
                <a:gd name="T53" fmla="*/ 71 h 515"/>
                <a:gd name="T54" fmla="*/ 436 w 532"/>
                <a:gd name="T55" fmla="*/ 87 h 515"/>
                <a:gd name="T56" fmla="*/ 417 w 532"/>
                <a:gd name="T57" fmla="*/ 102 h 515"/>
                <a:gd name="T58" fmla="*/ 399 w 532"/>
                <a:gd name="T59" fmla="*/ 118 h 515"/>
                <a:gd name="T60" fmla="*/ 380 w 532"/>
                <a:gd name="T61" fmla="*/ 135 h 515"/>
                <a:gd name="T62" fmla="*/ 362 w 532"/>
                <a:gd name="T63" fmla="*/ 150 h 515"/>
                <a:gd name="T64" fmla="*/ 343 w 532"/>
                <a:gd name="T65" fmla="*/ 166 h 515"/>
                <a:gd name="T66" fmla="*/ 324 w 532"/>
                <a:gd name="T67" fmla="*/ 181 h 515"/>
                <a:gd name="T68" fmla="*/ 309 w 532"/>
                <a:gd name="T69" fmla="*/ 197 h 515"/>
                <a:gd name="T70" fmla="*/ 293 w 532"/>
                <a:gd name="T71" fmla="*/ 211 h 515"/>
                <a:gd name="T72" fmla="*/ 279 w 532"/>
                <a:gd name="T73" fmla="*/ 223 h 515"/>
                <a:gd name="T74" fmla="*/ 264 w 532"/>
                <a:gd name="T75" fmla="*/ 237 h 515"/>
                <a:gd name="T76" fmla="*/ 244 w 532"/>
                <a:gd name="T77" fmla="*/ 257 h 515"/>
                <a:gd name="T78" fmla="*/ 231 w 532"/>
                <a:gd name="T79" fmla="*/ 268 h 515"/>
                <a:gd name="T80" fmla="*/ 217 w 532"/>
                <a:gd name="T81" fmla="*/ 282 h 515"/>
                <a:gd name="T82" fmla="*/ 203 w 532"/>
                <a:gd name="T83" fmla="*/ 296 h 515"/>
                <a:gd name="T84" fmla="*/ 190 w 532"/>
                <a:gd name="T85" fmla="*/ 313 h 515"/>
                <a:gd name="T86" fmla="*/ 174 w 532"/>
                <a:gd name="T87" fmla="*/ 329 h 515"/>
                <a:gd name="T88" fmla="*/ 157 w 532"/>
                <a:gd name="T89" fmla="*/ 346 h 515"/>
                <a:gd name="T90" fmla="*/ 141 w 532"/>
                <a:gd name="T91" fmla="*/ 361 h 515"/>
                <a:gd name="T92" fmla="*/ 126 w 532"/>
                <a:gd name="T93" fmla="*/ 380 h 515"/>
                <a:gd name="T94" fmla="*/ 109 w 532"/>
                <a:gd name="T95" fmla="*/ 397 h 515"/>
                <a:gd name="T96" fmla="*/ 93 w 532"/>
                <a:gd name="T97" fmla="*/ 412 h 515"/>
                <a:gd name="T98" fmla="*/ 78 w 532"/>
                <a:gd name="T99" fmla="*/ 428 h 515"/>
                <a:gd name="T100" fmla="*/ 64 w 532"/>
                <a:gd name="T101" fmla="*/ 445 h 515"/>
                <a:gd name="T102" fmla="*/ 50 w 532"/>
                <a:gd name="T103" fmla="*/ 459 h 515"/>
                <a:gd name="T104" fmla="*/ 38 w 532"/>
                <a:gd name="T105" fmla="*/ 471 h 515"/>
                <a:gd name="T106" fmla="*/ 24 w 532"/>
                <a:gd name="T107" fmla="*/ 487 h 515"/>
                <a:gd name="T108" fmla="*/ 8 w 532"/>
                <a:gd name="T109" fmla="*/ 505 h 515"/>
                <a:gd name="T110" fmla="*/ 4 w 532"/>
                <a:gd name="T111" fmla="*/ 46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2" h="515">
                  <a:moveTo>
                    <a:pt x="4" y="462"/>
                  </a:moveTo>
                  <a:lnTo>
                    <a:pt x="7" y="457"/>
                  </a:lnTo>
                  <a:lnTo>
                    <a:pt x="11" y="453"/>
                  </a:lnTo>
                  <a:lnTo>
                    <a:pt x="16" y="448"/>
                  </a:lnTo>
                  <a:lnTo>
                    <a:pt x="21" y="443"/>
                  </a:lnTo>
                  <a:lnTo>
                    <a:pt x="27" y="437"/>
                  </a:lnTo>
                  <a:lnTo>
                    <a:pt x="33" y="431"/>
                  </a:lnTo>
                  <a:lnTo>
                    <a:pt x="39" y="426"/>
                  </a:lnTo>
                  <a:lnTo>
                    <a:pt x="47" y="420"/>
                  </a:lnTo>
                  <a:lnTo>
                    <a:pt x="53" y="412"/>
                  </a:lnTo>
                  <a:lnTo>
                    <a:pt x="61" y="406"/>
                  </a:lnTo>
                  <a:lnTo>
                    <a:pt x="69" y="398"/>
                  </a:lnTo>
                  <a:lnTo>
                    <a:pt x="76" y="391"/>
                  </a:lnTo>
                  <a:lnTo>
                    <a:pt x="86" y="383"/>
                  </a:lnTo>
                  <a:lnTo>
                    <a:pt x="93" y="375"/>
                  </a:lnTo>
                  <a:lnTo>
                    <a:pt x="103" y="366"/>
                  </a:lnTo>
                  <a:lnTo>
                    <a:pt x="112" y="358"/>
                  </a:lnTo>
                  <a:lnTo>
                    <a:pt x="121" y="349"/>
                  </a:lnTo>
                  <a:lnTo>
                    <a:pt x="131" y="340"/>
                  </a:lnTo>
                  <a:lnTo>
                    <a:pt x="141" y="332"/>
                  </a:lnTo>
                  <a:lnTo>
                    <a:pt x="151" y="322"/>
                  </a:lnTo>
                  <a:lnTo>
                    <a:pt x="162" y="313"/>
                  </a:lnTo>
                  <a:lnTo>
                    <a:pt x="171" y="304"/>
                  </a:lnTo>
                  <a:lnTo>
                    <a:pt x="182" y="295"/>
                  </a:lnTo>
                  <a:lnTo>
                    <a:pt x="194" y="285"/>
                  </a:lnTo>
                  <a:lnTo>
                    <a:pt x="203" y="274"/>
                  </a:lnTo>
                  <a:lnTo>
                    <a:pt x="214" y="267"/>
                  </a:lnTo>
                  <a:lnTo>
                    <a:pt x="225" y="256"/>
                  </a:lnTo>
                  <a:lnTo>
                    <a:pt x="236" y="247"/>
                  </a:lnTo>
                  <a:lnTo>
                    <a:pt x="248" y="237"/>
                  </a:lnTo>
                  <a:lnTo>
                    <a:pt x="259" y="228"/>
                  </a:lnTo>
                  <a:lnTo>
                    <a:pt x="270" y="217"/>
                  </a:lnTo>
                  <a:lnTo>
                    <a:pt x="281" y="209"/>
                  </a:lnTo>
                  <a:lnTo>
                    <a:pt x="292" y="199"/>
                  </a:lnTo>
                  <a:lnTo>
                    <a:pt x="303" y="189"/>
                  </a:lnTo>
                  <a:lnTo>
                    <a:pt x="313" y="178"/>
                  </a:lnTo>
                  <a:lnTo>
                    <a:pt x="324" y="171"/>
                  </a:lnTo>
                  <a:lnTo>
                    <a:pt x="335" y="160"/>
                  </a:lnTo>
                  <a:lnTo>
                    <a:pt x="344" y="152"/>
                  </a:lnTo>
                  <a:lnTo>
                    <a:pt x="355" y="143"/>
                  </a:lnTo>
                  <a:lnTo>
                    <a:pt x="366" y="133"/>
                  </a:lnTo>
                  <a:lnTo>
                    <a:pt x="377" y="124"/>
                  </a:lnTo>
                  <a:lnTo>
                    <a:pt x="386" y="116"/>
                  </a:lnTo>
                  <a:lnTo>
                    <a:pt x="396" y="107"/>
                  </a:lnTo>
                  <a:lnTo>
                    <a:pt x="405" y="99"/>
                  </a:lnTo>
                  <a:lnTo>
                    <a:pt x="414" y="92"/>
                  </a:lnTo>
                  <a:lnTo>
                    <a:pt x="423" y="84"/>
                  </a:lnTo>
                  <a:lnTo>
                    <a:pt x="433" y="76"/>
                  </a:lnTo>
                  <a:lnTo>
                    <a:pt x="442" y="70"/>
                  </a:lnTo>
                  <a:lnTo>
                    <a:pt x="448" y="62"/>
                  </a:lnTo>
                  <a:lnTo>
                    <a:pt x="458" y="56"/>
                  </a:lnTo>
                  <a:lnTo>
                    <a:pt x="464" y="48"/>
                  </a:lnTo>
                  <a:lnTo>
                    <a:pt x="472" y="44"/>
                  </a:lnTo>
                  <a:lnTo>
                    <a:pt x="479" y="37"/>
                  </a:lnTo>
                  <a:lnTo>
                    <a:pt x="485" y="33"/>
                  </a:lnTo>
                  <a:lnTo>
                    <a:pt x="492" y="28"/>
                  </a:lnTo>
                  <a:lnTo>
                    <a:pt x="499" y="23"/>
                  </a:lnTo>
                  <a:lnTo>
                    <a:pt x="503" y="19"/>
                  </a:lnTo>
                  <a:lnTo>
                    <a:pt x="509" y="14"/>
                  </a:lnTo>
                  <a:lnTo>
                    <a:pt x="513" y="11"/>
                  </a:lnTo>
                  <a:lnTo>
                    <a:pt x="516" y="9"/>
                  </a:lnTo>
                  <a:lnTo>
                    <a:pt x="524" y="5"/>
                  </a:lnTo>
                  <a:lnTo>
                    <a:pt x="529" y="2"/>
                  </a:lnTo>
                  <a:lnTo>
                    <a:pt x="532" y="0"/>
                  </a:lnTo>
                  <a:lnTo>
                    <a:pt x="530" y="3"/>
                  </a:lnTo>
                  <a:lnTo>
                    <a:pt x="526" y="6"/>
                  </a:lnTo>
                  <a:lnTo>
                    <a:pt x="523" y="11"/>
                  </a:lnTo>
                  <a:lnTo>
                    <a:pt x="516" y="16"/>
                  </a:lnTo>
                  <a:lnTo>
                    <a:pt x="510" y="23"/>
                  </a:lnTo>
                  <a:lnTo>
                    <a:pt x="506" y="25"/>
                  </a:lnTo>
                  <a:lnTo>
                    <a:pt x="503" y="28"/>
                  </a:lnTo>
                  <a:lnTo>
                    <a:pt x="498" y="31"/>
                  </a:lnTo>
                  <a:lnTo>
                    <a:pt x="495" y="36"/>
                  </a:lnTo>
                  <a:lnTo>
                    <a:pt x="489" y="40"/>
                  </a:lnTo>
                  <a:lnTo>
                    <a:pt x="484" y="45"/>
                  </a:lnTo>
                  <a:lnTo>
                    <a:pt x="479" y="48"/>
                  </a:lnTo>
                  <a:lnTo>
                    <a:pt x="475" y="53"/>
                  </a:lnTo>
                  <a:lnTo>
                    <a:pt x="468" y="57"/>
                  </a:lnTo>
                  <a:lnTo>
                    <a:pt x="464" y="62"/>
                  </a:lnTo>
                  <a:lnTo>
                    <a:pt x="459" y="67"/>
                  </a:lnTo>
                  <a:lnTo>
                    <a:pt x="453" y="71"/>
                  </a:lnTo>
                  <a:lnTo>
                    <a:pt x="447" y="76"/>
                  </a:lnTo>
                  <a:lnTo>
                    <a:pt x="442" y="82"/>
                  </a:lnTo>
                  <a:lnTo>
                    <a:pt x="436" y="87"/>
                  </a:lnTo>
                  <a:lnTo>
                    <a:pt x="430" y="93"/>
                  </a:lnTo>
                  <a:lnTo>
                    <a:pt x="423" y="98"/>
                  </a:lnTo>
                  <a:lnTo>
                    <a:pt x="417" y="102"/>
                  </a:lnTo>
                  <a:lnTo>
                    <a:pt x="411" y="107"/>
                  </a:lnTo>
                  <a:lnTo>
                    <a:pt x="405" y="113"/>
                  </a:lnTo>
                  <a:lnTo>
                    <a:pt x="399" y="118"/>
                  </a:lnTo>
                  <a:lnTo>
                    <a:pt x="393" y="124"/>
                  </a:lnTo>
                  <a:lnTo>
                    <a:pt x="386" y="129"/>
                  </a:lnTo>
                  <a:lnTo>
                    <a:pt x="380" y="135"/>
                  </a:lnTo>
                  <a:lnTo>
                    <a:pt x="374" y="140"/>
                  </a:lnTo>
                  <a:lnTo>
                    <a:pt x="368" y="146"/>
                  </a:lnTo>
                  <a:lnTo>
                    <a:pt x="362" y="150"/>
                  </a:lnTo>
                  <a:lnTo>
                    <a:pt x="355" y="155"/>
                  </a:lnTo>
                  <a:lnTo>
                    <a:pt x="349" y="161"/>
                  </a:lnTo>
                  <a:lnTo>
                    <a:pt x="343" y="166"/>
                  </a:lnTo>
                  <a:lnTo>
                    <a:pt x="337" y="172"/>
                  </a:lnTo>
                  <a:lnTo>
                    <a:pt x="332" y="177"/>
                  </a:lnTo>
                  <a:lnTo>
                    <a:pt x="324" y="181"/>
                  </a:lnTo>
                  <a:lnTo>
                    <a:pt x="320" y="188"/>
                  </a:lnTo>
                  <a:lnTo>
                    <a:pt x="313" y="192"/>
                  </a:lnTo>
                  <a:lnTo>
                    <a:pt x="309" y="197"/>
                  </a:lnTo>
                  <a:lnTo>
                    <a:pt x="303" y="202"/>
                  </a:lnTo>
                  <a:lnTo>
                    <a:pt x="298" y="206"/>
                  </a:lnTo>
                  <a:lnTo>
                    <a:pt x="293" y="211"/>
                  </a:lnTo>
                  <a:lnTo>
                    <a:pt x="289" y="214"/>
                  </a:lnTo>
                  <a:lnTo>
                    <a:pt x="284" y="219"/>
                  </a:lnTo>
                  <a:lnTo>
                    <a:pt x="279" y="223"/>
                  </a:lnTo>
                  <a:lnTo>
                    <a:pt x="275" y="226"/>
                  </a:lnTo>
                  <a:lnTo>
                    <a:pt x="270" y="230"/>
                  </a:lnTo>
                  <a:lnTo>
                    <a:pt x="264" y="237"/>
                  </a:lnTo>
                  <a:lnTo>
                    <a:pt x="258" y="245"/>
                  </a:lnTo>
                  <a:lnTo>
                    <a:pt x="251" y="250"/>
                  </a:lnTo>
                  <a:lnTo>
                    <a:pt x="244" y="257"/>
                  </a:lnTo>
                  <a:lnTo>
                    <a:pt x="239" y="261"/>
                  </a:lnTo>
                  <a:lnTo>
                    <a:pt x="236" y="264"/>
                  </a:lnTo>
                  <a:lnTo>
                    <a:pt x="231" y="268"/>
                  </a:lnTo>
                  <a:lnTo>
                    <a:pt x="228" y="273"/>
                  </a:lnTo>
                  <a:lnTo>
                    <a:pt x="222" y="278"/>
                  </a:lnTo>
                  <a:lnTo>
                    <a:pt x="217" y="282"/>
                  </a:lnTo>
                  <a:lnTo>
                    <a:pt x="214" y="287"/>
                  </a:lnTo>
                  <a:lnTo>
                    <a:pt x="210" y="292"/>
                  </a:lnTo>
                  <a:lnTo>
                    <a:pt x="203" y="296"/>
                  </a:lnTo>
                  <a:lnTo>
                    <a:pt x="199" y="302"/>
                  </a:lnTo>
                  <a:lnTo>
                    <a:pt x="194" y="307"/>
                  </a:lnTo>
                  <a:lnTo>
                    <a:pt x="190" y="313"/>
                  </a:lnTo>
                  <a:lnTo>
                    <a:pt x="183" y="318"/>
                  </a:lnTo>
                  <a:lnTo>
                    <a:pt x="179" y="322"/>
                  </a:lnTo>
                  <a:lnTo>
                    <a:pt x="174" y="329"/>
                  </a:lnTo>
                  <a:lnTo>
                    <a:pt x="168" y="335"/>
                  </a:lnTo>
                  <a:lnTo>
                    <a:pt x="162" y="340"/>
                  </a:lnTo>
                  <a:lnTo>
                    <a:pt x="157" y="346"/>
                  </a:lnTo>
                  <a:lnTo>
                    <a:pt x="152" y="350"/>
                  </a:lnTo>
                  <a:lnTo>
                    <a:pt x="146" y="357"/>
                  </a:lnTo>
                  <a:lnTo>
                    <a:pt x="141" y="361"/>
                  </a:lnTo>
                  <a:lnTo>
                    <a:pt x="135" y="367"/>
                  </a:lnTo>
                  <a:lnTo>
                    <a:pt x="131" y="374"/>
                  </a:lnTo>
                  <a:lnTo>
                    <a:pt x="126" y="380"/>
                  </a:lnTo>
                  <a:lnTo>
                    <a:pt x="120" y="384"/>
                  </a:lnTo>
                  <a:lnTo>
                    <a:pt x="115" y="391"/>
                  </a:lnTo>
                  <a:lnTo>
                    <a:pt x="109" y="397"/>
                  </a:lnTo>
                  <a:lnTo>
                    <a:pt x="104" y="403"/>
                  </a:lnTo>
                  <a:lnTo>
                    <a:pt x="98" y="408"/>
                  </a:lnTo>
                  <a:lnTo>
                    <a:pt x="93" y="412"/>
                  </a:lnTo>
                  <a:lnTo>
                    <a:pt x="89" y="419"/>
                  </a:lnTo>
                  <a:lnTo>
                    <a:pt x="83" y="425"/>
                  </a:lnTo>
                  <a:lnTo>
                    <a:pt x="78" y="428"/>
                  </a:lnTo>
                  <a:lnTo>
                    <a:pt x="73" y="434"/>
                  </a:lnTo>
                  <a:lnTo>
                    <a:pt x="69" y="439"/>
                  </a:lnTo>
                  <a:lnTo>
                    <a:pt x="64" y="445"/>
                  </a:lnTo>
                  <a:lnTo>
                    <a:pt x="58" y="450"/>
                  </a:lnTo>
                  <a:lnTo>
                    <a:pt x="55" y="454"/>
                  </a:lnTo>
                  <a:lnTo>
                    <a:pt x="50" y="459"/>
                  </a:lnTo>
                  <a:lnTo>
                    <a:pt x="45" y="464"/>
                  </a:lnTo>
                  <a:lnTo>
                    <a:pt x="41" y="467"/>
                  </a:lnTo>
                  <a:lnTo>
                    <a:pt x="38" y="471"/>
                  </a:lnTo>
                  <a:lnTo>
                    <a:pt x="35" y="476"/>
                  </a:lnTo>
                  <a:lnTo>
                    <a:pt x="31" y="481"/>
                  </a:lnTo>
                  <a:lnTo>
                    <a:pt x="24" y="487"/>
                  </a:lnTo>
                  <a:lnTo>
                    <a:pt x="18" y="495"/>
                  </a:lnTo>
                  <a:lnTo>
                    <a:pt x="11" y="501"/>
                  </a:lnTo>
                  <a:lnTo>
                    <a:pt x="8" y="505"/>
                  </a:lnTo>
                  <a:lnTo>
                    <a:pt x="4" y="508"/>
                  </a:lnTo>
                  <a:lnTo>
                    <a:pt x="0" y="515"/>
                  </a:lnTo>
                  <a:lnTo>
                    <a:pt x="4" y="462"/>
                  </a:lnTo>
                  <a:lnTo>
                    <a:pt x="4"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8042361" y="2606756"/>
              <a:ext cx="583849" cy="679539"/>
            </a:xfrm>
            <a:custGeom>
              <a:avLst/>
              <a:gdLst>
                <a:gd name="T0" fmla="*/ 15 w 421"/>
                <a:gd name="T1" fmla="*/ 31 h 490"/>
                <a:gd name="T2" fmla="*/ 41 w 421"/>
                <a:gd name="T3" fmla="*/ 76 h 490"/>
                <a:gd name="T4" fmla="*/ 69 w 421"/>
                <a:gd name="T5" fmla="*/ 118 h 490"/>
                <a:gd name="T6" fmla="*/ 96 w 421"/>
                <a:gd name="T7" fmla="*/ 155 h 490"/>
                <a:gd name="T8" fmla="*/ 124 w 421"/>
                <a:gd name="T9" fmla="*/ 191 h 490"/>
                <a:gd name="T10" fmla="*/ 150 w 421"/>
                <a:gd name="T11" fmla="*/ 223 h 490"/>
                <a:gd name="T12" fmla="*/ 176 w 421"/>
                <a:gd name="T13" fmla="*/ 253 h 490"/>
                <a:gd name="T14" fmla="*/ 203 w 421"/>
                <a:gd name="T15" fmla="*/ 277 h 490"/>
                <a:gd name="T16" fmla="*/ 229 w 421"/>
                <a:gd name="T17" fmla="*/ 302 h 490"/>
                <a:gd name="T18" fmla="*/ 254 w 421"/>
                <a:gd name="T19" fmla="*/ 324 h 490"/>
                <a:gd name="T20" fmla="*/ 278 w 421"/>
                <a:gd name="T21" fmla="*/ 343 h 490"/>
                <a:gd name="T22" fmla="*/ 300 w 421"/>
                <a:gd name="T23" fmla="*/ 358 h 490"/>
                <a:gd name="T24" fmla="*/ 322 w 421"/>
                <a:gd name="T25" fmla="*/ 372 h 490"/>
                <a:gd name="T26" fmla="*/ 342 w 421"/>
                <a:gd name="T27" fmla="*/ 383 h 490"/>
                <a:gd name="T28" fmla="*/ 359 w 421"/>
                <a:gd name="T29" fmla="*/ 394 h 490"/>
                <a:gd name="T30" fmla="*/ 376 w 421"/>
                <a:gd name="T31" fmla="*/ 403 h 490"/>
                <a:gd name="T32" fmla="*/ 388 w 421"/>
                <a:gd name="T33" fmla="*/ 409 h 490"/>
                <a:gd name="T34" fmla="*/ 404 w 421"/>
                <a:gd name="T35" fmla="*/ 415 h 490"/>
                <a:gd name="T36" fmla="*/ 418 w 421"/>
                <a:gd name="T37" fmla="*/ 422 h 490"/>
                <a:gd name="T38" fmla="*/ 348 w 421"/>
                <a:gd name="T39" fmla="*/ 490 h 490"/>
                <a:gd name="T40" fmla="*/ 342 w 421"/>
                <a:gd name="T41" fmla="*/ 482 h 490"/>
                <a:gd name="T42" fmla="*/ 333 w 421"/>
                <a:gd name="T43" fmla="*/ 470 h 490"/>
                <a:gd name="T44" fmla="*/ 322 w 421"/>
                <a:gd name="T45" fmla="*/ 457 h 490"/>
                <a:gd name="T46" fmla="*/ 308 w 421"/>
                <a:gd name="T47" fmla="*/ 440 h 490"/>
                <a:gd name="T48" fmla="*/ 289 w 421"/>
                <a:gd name="T49" fmla="*/ 419 h 490"/>
                <a:gd name="T50" fmla="*/ 275 w 421"/>
                <a:gd name="T51" fmla="*/ 401 h 490"/>
                <a:gd name="T52" fmla="*/ 265 w 421"/>
                <a:gd name="T53" fmla="*/ 389 h 490"/>
                <a:gd name="T54" fmla="*/ 252 w 421"/>
                <a:gd name="T55" fmla="*/ 377 h 490"/>
                <a:gd name="T56" fmla="*/ 238 w 421"/>
                <a:gd name="T57" fmla="*/ 361 h 490"/>
                <a:gd name="T58" fmla="*/ 224 w 421"/>
                <a:gd name="T59" fmla="*/ 346 h 490"/>
                <a:gd name="T60" fmla="*/ 209 w 421"/>
                <a:gd name="T61" fmla="*/ 329 h 490"/>
                <a:gd name="T62" fmla="*/ 193 w 421"/>
                <a:gd name="T63" fmla="*/ 310 h 490"/>
                <a:gd name="T64" fmla="*/ 175 w 421"/>
                <a:gd name="T65" fmla="*/ 293 h 490"/>
                <a:gd name="T66" fmla="*/ 156 w 421"/>
                <a:gd name="T67" fmla="*/ 273 h 490"/>
                <a:gd name="T68" fmla="*/ 139 w 421"/>
                <a:gd name="T69" fmla="*/ 253 h 490"/>
                <a:gd name="T70" fmla="*/ 124 w 421"/>
                <a:gd name="T71" fmla="*/ 234 h 490"/>
                <a:gd name="T72" fmla="*/ 108 w 421"/>
                <a:gd name="T73" fmla="*/ 214 h 490"/>
                <a:gd name="T74" fmla="*/ 94 w 421"/>
                <a:gd name="T75" fmla="*/ 194 h 490"/>
                <a:gd name="T76" fmla="*/ 82 w 421"/>
                <a:gd name="T77" fmla="*/ 175 h 490"/>
                <a:gd name="T78" fmla="*/ 69 w 421"/>
                <a:gd name="T79" fmla="*/ 157 h 490"/>
                <a:gd name="T80" fmla="*/ 58 w 421"/>
                <a:gd name="T81" fmla="*/ 140 h 490"/>
                <a:gd name="T82" fmla="*/ 49 w 421"/>
                <a:gd name="T83" fmla="*/ 123 h 490"/>
                <a:gd name="T84" fmla="*/ 40 w 421"/>
                <a:gd name="T85" fmla="*/ 105 h 490"/>
                <a:gd name="T86" fmla="*/ 34 w 421"/>
                <a:gd name="T87" fmla="*/ 90 h 490"/>
                <a:gd name="T88" fmla="*/ 26 w 421"/>
                <a:gd name="T89" fmla="*/ 74 h 490"/>
                <a:gd name="T90" fmla="*/ 20 w 421"/>
                <a:gd name="T91" fmla="*/ 61 h 490"/>
                <a:gd name="T92" fmla="*/ 13 w 421"/>
                <a:gd name="T93" fmla="*/ 45 h 490"/>
                <a:gd name="T94" fmla="*/ 6 w 421"/>
                <a:gd name="T95" fmla="*/ 25 h 490"/>
                <a:gd name="T96" fmla="*/ 1 w 421"/>
                <a:gd name="T97" fmla="*/ 9 h 490"/>
                <a:gd name="T98" fmla="*/ 0 w 421"/>
                <a:gd name="T9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1" h="490">
                  <a:moveTo>
                    <a:pt x="0" y="0"/>
                  </a:moveTo>
                  <a:lnTo>
                    <a:pt x="7" y="16"/>
                  </a:lnTo>
                  <a:lnTo>
                    <a:pt x="15" y="31"/>
                  </a:lnTo>
                  <a:lnTo>
                    <a:pt x="24" y="47"/>
                  </a:lnTo>
                  <a:lnTo>
                    <a:pt x="34" y="62"/>
                  </a:lnTo>
                  <a:lnTo>
                    <a:pt x="41" y="76"/>
                  </a:lnTo>
                  <a:lnTo>
                    <a:pt x="51" y="90"/>
                  </a:lnTo>
                  <a:lnTo>
                    <a:pt x="60" y="104"/>
                  </a:lnTo>
                  <a:lnTo>
                    <a:pt x="69" y="118"/>
                  </a:lnTo>
                  <a:lnTo>
                    <a:pt x="77" y="130"/>
                  </a:lnTo>
                  <a:lnTo>
                    <a:pt x="86" y="144"/>
                  </a:lnTo>
                  <a:lnTo>
                    <a:pt x="96" y="155"/>
                  </a:lnTo>
                  <a:lnTo>
                    <a:pt x="105" y="167"/>
                  </a:lnTo>
                  <a:lnTo>
                    <a:pt x="113" y="180"/>
                  </a:lnTo>
                  <a:lnTo>
                    <a:pt x="124" y="191"/>
                  </a:lnTo>
                  <a:lnTo>
                    <a:pt x="131" y="202"/>
                  </a:lnTo>
                  <a:lnTo>
                    <a:pt x="142" y="214"/>
                  </a:lnTo>
                  <a:lnTo>
                    <a:pt x="150" y="223"/>
                  </a:lnTo>
                  <a:lnTo>
                    <a:pt x="159" y="234"/>
                  </a:lnTo>
                  <a:lnTo>
                    <a:pt x="167" y="243"/>
                  </a:lnTo>
                  <a:lnTo>
                    <a:pt x="176" y="253"/>
                  </a:lnTo>
                  <a:lnTo>
                    <a:pt x="185" y="260"/>
                  </a:lnTo>
                  <a:lnTo>
                    <a:pt x="195" y="270"/>
                  </a:lnTo>
                  <a:lnTo>
                    <a:pt x="203" y="277"/>
                  </a:lnTo>
                  <a:lnTo>
                    <a:pt x="212" y="287"/>
                  </a:lnTo>
                  <a:lnTo>
                    <a:pt x="220" y="295"/>
                  </a:lnTo>
                  <a:lnTo>
                    <a:pt x="229" y="302"/>
                  </a:lnTo>
                  <a:lnTo>
                    <a:pt x="237" y="310"/>
                  </a:lnTo>
                  <a:lnTo>
                    <a:pt x="246" y="316"/>
                  </a:lnTo>
                  <a:lnTo>
                    <a:pt x="254" y="324"/>
                  </a:lnTo>
                  <a:lnTo>
                    <a:pt x="263" y="330"/>
                  </a:lnTo>
                  <a:lnTo>
                    <a:pt x="271" y="336"/>
                  </a:lnTo>
                  <a:lnTo>
                    <a:pt x="278" y="343"/>
                  </a:lnTo>
                  <a:lnTo>
                    <a:pt x="286" y="347"/>
                  </a:lnTo>
                  <a:lnTo>
                    <a:pt x="292" y="353"/>
                  </a:lnTo>
                  <a:lnTo>
                    <a:pt x="300" y="358"/>
                  </a:lnTo>
                  <a:lnTo>
                    <a:pt x="308" y="363"/>
                  </a:lnTo>
                  <a:lnTo>
                    <a:pt x="314" y="367"/>
                  </a:lnTo>
                  <a:lnTo>
                    <a:pt x="322" y="372"/>
                  </a:lnTo>
                  <a:lnTo>
                    <a:pt x="328" y="377"/>
                  </a:lnTo>
                  <a:lnTo>
                    <a:pt x="336" y="381"/>
                  </a:lnTo>
                  <a:lnTo>
                    <a:pt x="342" y="383"/>
                  </a:lnTo>
                  <a:lnTo>
                    <a:pt x="347" y="388"/>
                  </a:lnTo>
                  <a:lnTo>
                    <a:pt x="353" y="391"/>
                  </a:lnTo>
                  <a:lnTo>
                    <a:pt x="359" y="394"/>
                  </a:lnTo>
                  <a:lnTo>
                    <a:pt x="364" y="397"/>
                  </a:lnTo>
                  <a:lnTo>
                    <a:pt x="370" y="400"/>
                  </a:lnTo>
                  <a:lnTo>
                    <a:pt x="376" y="403"/>
                  </a:lnTo>
                  <a:lnTo>
                    <a:pt x="381" y="406"/>
                  </a:lnTo>
                  <a:lnTo>
                    <a:pt x="384" y="408"/>
                  </a:lnTo>
                  <a:lnTo>
                    <a:pt x="388" y="409"/>
                  </a:lnTo>
                  <a:lnTo>
                    <a:pt x="393" y="411"/>
                  </a:lnTo>
                  <a:lnTo>
                    <a:pt x="396" y="414"/>
                  </a:lnTo>
                  <a:lnTo>
                    <a:pt x="404" y="415"/>
                  </a:lnTo>
                  <a:lnTo>
                    <a:pt x="410" y="419"/>
                  </a:lnTo>
                  <a:lnTo>
                    <a:pt x="413" y="420"/>
                  </a:lnTo>
                  <a:lnTo>
                    <a:pt x="418" y="422"/>
                  </a:lnTo>
                  <a:lnTo>
                    <a:pt x="419" y="422"/>
                  </a:lnTo>
                  <a:lnTo>
                    <a:pt x="421" y="423"/>
                  </a:lnTo>
                  <a:lnTo>
                    <a:pt x="348" y="490"/>
                  </a:lnTo>
                  <a:lnTo>
                    <a:pt x="348" y="488"/>
                  </a:lnTo>
                  <a:lnTo>
                    <a:pt x="345" y="487"/>
                  </a:lnTo>
                  <a:lnTo>
                    <a:pt x="342" y="482"/>
                  </a:lnTo>
                  <a:lnTo>
                    <a:pt x="339" y="477"/>
                  </a:lnTo>
                  <a:lnTo>
                    <a:pt x="336" y="474"/>
                  </a:lnTo>
                  <a:lnTo>
                    <a:pt x="333" y="470"/>
                  </a:lnTo>
                  <a:lnTo>
                    <a:pt x="330" y="465"/>
                  </a:lnTo>
                  <a:lnTo>
                    <a:pt x="327" y="462"/>
                  </a:lnTo>
                  <a:lnTo>
                    <a:pt x="322" y="457"/>
                  </a:lnTo>
                  <a:lnTo>
                    <a:pt x="317" y="451"/>
                  </a:lnTo>
                  <a:lnTo>
                    <a:pt x="313" y="445"/>
                  </a:lnTo>
                  <a:lnTo>
                    <a:pt x="308" y="440"/>
                  </a:lnTo>
                  <a:lnTo>
                    <a:pt x="303" y="432"/>
                  </a:lnTo>
                  <a:lnTo>
                    <a:pt x="297" y="426"/>
                  </a:lnTo>
                  <a:lnTo>
                    <a:pt x="289" y="419"/>
                  </a:lnTo>
                  <a:lnTo>
                    <a:pt x="285" y="411"/>
                  </a:lnTo>
                  <a:lnTo>
                    <a:pt x="280" y="406"/>
                  </a:lnTo>
                  <a:lnTo>
                    <a:pt x="275" y="401"/>
                  </a:lnTo>
                  <a:lnTo>
                    <a:pt x="272" y="398"/>
                  </a:lnTo>
                  <a:lnTo>
                    <a:pt x="269" y="394"/>
                  </a:lnTo>
                  <a:lnTo>
                    <a:pt x="265" y="389"/>
                  </a:lnTo>
                  <a:lnTo>
                    <a:pt x="260" y="384"/>
                  </a:lnTo>
                  <a:lnTo>
                    <a:pt x="257" y="381"/>
                  </a:lnTo>
                  <a:lnTo>
                    <a:pt x="252" y="377"/>
                  </a:lnTo>
                  <a:lnTo>
                    <a:pt x="247" y="370"/>
                  </a:lnTo>
                  <a:lnTo>
                    <a:pt x="243" y="366"/>
                  </a:lnTo>
                  <a:lnTo>
                    <a:pt x="238" y="361"/>
                  </a:lnTo>
                  <a:lnTo>
                    <a:pt x="235" y="357"/>
                  </a:lnTo>
                  <a:lnTo>
                    <a:pt x="229" y="350"/>
                  </a:lnTo>
                  <a:lnTo>
                    <a:pt x="224" y="346"/>
                  </a:lnTo>
                  <a:lnTo>
                    <a:pt x="218" y="339"/>
                  </a:lnTo>
                  <a:lnTo>
                    <a:pt x="215" y="335"/>
                  </a:lnTo>
                  <a:lnTo>
                    <a:pt x="209" y="329"/>
                  </a:lnTo>
                  <a:lnTo>
                    <a:pt x="203" y="322"/>
                  </a:lnTo>
                  <a:lnTo>
                    <a:pt x="198" y="316"/>
                  </a:lnTo>
                  <a:lnTo>
                    <a:pt x="193" y="310"/>
                  </a:lnTo>
                  <a:lnTo>
                    <a:pt x="187" y="304"/>
                  </a:lnTo>
                  <a:lnTo>
                    <a:pt x="181" y="298"/>
                  </a:lnTo>
                  <a:lnTo>
                    <a:pt x="175" y="293"/>
                  </a:lnTo>
                  <a:lnTo>
                    <a:pt x="170" y="287"/>
                  </a:lnTo>
                  <a:lnTo>
                    <a:pt x="162" y="279"/>
                  </a:lnTo>
                  <a:lnTo>
                    <a:pt x="156" y="273"/>
                  </a:lnTo>
                  <a:lnTo>
                    <a:pt x="150" y="267"/>
                  </a:lnTo>
                  <a:lnTo>
                    <a:pt x="145" y="259"/>
                  </a:lnTo>
                  <a:lnTo>
                    <a:pt x="139" y="253"/>
                  </a:lnTo>
                  <a:lnTo>
                    <a:pt x="133" y="246"/>
                  </a:lnTo>
                  <a:lnTo>
                    <a:pt x="128" y="239"/>
                  </a:lnTo>
                  <a:lnTo>
                    <a:pt x="124" y="234"/>
                  </a:lnTo>
                  <a:lnTo>
                    <a:pt x="117" y="226"/>
                  </a:lnTo>
                  <a:lnTo>
                    <a:pt x="113" y="220"/>
                  </a:lnTo>
                  <a:lnTo>
                    <a:pt x="108" y="214"/>
                  </a:lnTo>
                  <a:lnTo>
                    <a:pt x="103" y="206"/>
                  </a:lnTo>
                  <a:lnTo>
                    <a:pt x="99" y="200"/>
                  </a:lnTo>
                  <a:lnTo>
                    <a:pt x="94" y="194"/>
                  </a:lnTo>
                  <a:lnTo>
                    <a:pt x="89" y="188"/>
                  </a:lnTo>
                  <a:lnTo>
                    <a:pt x="86" y="181"/>
                  </a:lnTo>
                  <a:lnTo>
                    <a:pt x="82" y="175"/>
                  </a:lnTo>
                  <a:lnTo>
                    <a:pt x="77" y="169"/>
                  </a:lnTo>
                  <a:lnTo>
                    <a:pt x="74" y="163"/>
                  </a:lnTo>
                  <a:lnTo>
                    <a:pt x="69" y="157"/>
                  </a:lnTo>
                  <a:lnTo>
                    <a:pt x="65" y="150"/>
                  </a:lnTo>
                  <a:lnTo>
                    <a:pt x="62" y="146"/>
                  </a:lnTo>
                  <a:lnTo>
                    <a:pt x="58" y="140"/>
                  </a:lnTo>
                  <a:lnTo>
                    <a:pt x="57" y="133"/>
                  </a:lnTo>
                  <a:lnTo>
                    <a:pt x="52" y="127"/>
                  </a:lnTo>
                  <a:lnTo>
                    <a:pt x="49" y="123"/>
                  </a:lnTo>
                  <a:lnTo>
                    <a:pt x="46" y="116"/>
                  </a:lnTo>
                  <a:lnTo>
                    <a:pt x="43" y="110"/>
                  </a:lnTo>
                  <a:lnTo>
                    <a:pt x="40" y="105"/>
                  </a:lnTo>
                  <a:lnTo>
                    <a:pt x="38" y="101"/>
                  </a:lnTo>
                  <a:lnTo>
                    <a:pt x="37" y="95"/>
                  </a:lnTo>
                  <a:lnTo>
                    <a:pt x="34" y="90"/>
                  </a:lnTo>
                  <a:lnTo>
                    <a:pt x="31" y="85"/>
                  </a:lnTo>
                  <a:lnTo>
                    <a:pt x="29" y="79"/>
                  </a:lnTo>
                  <a:lnTo>
                    <a:pt x="26" y="74"/>
                  </a:lnTo>
                  <a:lnTo>
                    <a:pt x="24" y="71"/>
                  </a:lnTo>
                  <a:lnTo>
                    <a:pt x="23" y="65"/>
                  </a:lnTo>
                  <a:lnTo>
                    <a:pt x="20" y="61"/>
                  </a:lnTo>
                  <a:lnTo>
                    <a:pt x="18" y="56"/>
                  </a:lnTo>
                  <a:lnTo>
                    <a:pt x="17" y="53"/>
                  </a:lnTo>
                  <a:lnTo>
                    <a:pt x="13" y="45"/>
                  </a:lnTo>
                  <a:lnTo>
                    <a:pt x="10" y="37"/>
                  </a:lnTo>
                  <a:lnTo>
                    <a:pt x="7" y="31"/>
                  </a:lnTo>
                  <a:lnTo>
                    <a:pt x="6" y="25"/>
                  </a:lnTo>
                  <a:lnTo>
                    <a:pt x="4" y="17"/>
                  </a:lnTo>
                  <a:lnTo>
                    <a:pt x="3" y="14"/>
                  </a:lnTo>
                  <a:lnTo>
                    <a:pt x="1" y="9"/>
                  </a:lnTo>
                  <a:lnTo>
                    <a:pt x="1" y="6"/>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p:nvPr/>
        </p:nvGrpSpPr>
        <p:grpSpPr>
          <a:xfrm rot="20925586">
            <a:off x="5675301" y="3979613"/>
            <a:ext cx="2294168" cy="2110992"/>
            <a:chOff x="5795963" y="4116388"/>
            <a:chExt cx="1630363" cy="1500188"/>
          </a:xfrm>
        </p:grpSpPr>
        <p:sp>
          <p:nvSpPr>
            <p:cNvPr id="75" name="Freeform 11"/>
            <p:cNvSpPr>
              <a:spLocks/>
            </p:cNvSpPr>
            <p:nvPr/>
          </p:nvSpPr>
          <p:spPr bwMode="auto">
            <a:xfrm>
              <a:off x="6611938" y="5395913"/>
              <a:ext cx="814388" cy="220663"/>
            </a:xfrm>
            <a:custGeom>
              <a:avLst/>
              <a:gdLst>
                <a:gd name="T0" fmla="*/ 62 w 513"/>
                <a:gd name="T1" fmla="*/ 46 h 139"/>
                <a:gd name="T2" fmla="*/ 43 w 513"/>
                <a:gd name="T3" fmla="*/ 56 h 139"/>
                <a:gd name="T4" fmla="*/ 25 w 513"/>
                <a:gd name="T5" fmla="*/ 67 h 139"/>
                <a:gd name="T6" fmla="*/ 12 w 513"/>
                <a:gd name="T7" fmla="*/ 79 h 139"/>
                <a:gd name="T8" fmla="*/ 0 w 513"/>
                <a:gd name="T9" fmla="*/ 98 h 139"/>
                <a:gd name="T10" fmla="*/ 6 w 513"/>
                <a:gd name="T11" fmla="*/ 113 h 139"/>
                <a:gd name="T12" fmla="*/ 21 w 513"/>
                <a:gd name="T13" fmla="*/ 126 h 139"/>
                <a:gd name="T14" fmla="*/ 43 w 513"/>
                <a:gd name="T15" fmla="*/ 136 h 139"/>
                <a:gd name="T16" fmla="*/ 64 w 513"/>
                <a:gd name="T17" fmla="*/ 139 h 139"/>
                <a:gd name="T18" fmla="*/ 85 w 513"/>
                <a:gd name="T19" fmla="*/ 135 h 139"/>
                <a:gd name="T20" fmla="*/ 103 w 513"/>
                <a:gd name="T21" fmla="*/ 126 h 139"/>
                <a:gd name="T22" fmla="*/ 118 w 513"/>
                <a:gd name="T23" fmla="*/ 115 h 139"/>
                <a:gd name="T24" fmla="*/ 136 w 513"/>
                <a:gd name="T25" fmla="*/ 97 h 139"/>
                <a:gd name="T26" fmla="*/ 142 w 513"/>
                <a:gd name="T27" fmla="*/ 90 h 139"/>
                <a:gd name="T28" fmla="*/ 154 w 513"/>
                <a:gd name="T29" fmla="*/ 90 h 139"/>
                <a:gd name="T30" fmla="*/ 170 w 513"/>
                <a:gd name="T31" fmla="*/ 92 h 139"/>
                <a:gd name="T32" fmla="*/ 192 w 513"/>
                <a:gd name="T33" fmla="*/ 93 h 139"/>
                <a:gd name="T34" fmla="*/ 218 w 513"/>
                <a:gd name="T35" fmla="*/ 94 h 139"/>
                <a:gd name="T36" fmla="*/ 248 w 513"/>
                <a:gd name="T37" fmla="*/ 95 h 139"/>
                <a:gd name="T38" fmla="*/ 280 w 513"/>
                <a:gd name="T39" fmla="*/ 98 h 139"/>
                <a:gd name="T40" fmla="*/ 316 w 513"/>
                <a:gd name="T41" fmla="*/ 99 h 139"/>
                <a:gd name="T42" fmla="*/ 349 w 513"/>
                <a:gd name="T43" fmla="*/ 99 h 139"/>
                <a:gd name="T44" fmla="*/ 382 w 513"/>
                <a:gd name="T45" fmla="*/ 101 h 139"/>
                <a:gd name="T46" fmla="*/ 414 w 513"/>
                <a:gd name="T47" fmla="*/ 101 h 139"/>
                <a:gd name="T48" fmla="*/ 444 w 513"/>
                <a:gd name="T49" fmla="*/ 99 h 139"/>
                <a:gd name="T50" fmla="*/ 469 w 513"/>
                <a:gd name="T51" fmla="*/ 98 h 139"/>
                <a:gd name="T52" fmla="*/ 490 w 513"/>
                <a:gd name="T53" fmla="*/ 94 h 139"/>
                <a:gd name="T54" fmla="*/ 504 w 513"/>
                <a:gd name="T55" fmla="*/ 90 h 139"/>
                <a:gd name="T56" fmla="*/ 513 w 513"/>
                <a:gd name="T57" fmla="*/ 81 h 139"/>
                <a:gd name="T58" fmla="*/ 513 w 513"/>
                <a:gd name="T59" fmla="*/ 69 h 139"/>
                <a:gd name="T60" fmla="*/ 511 w 513"/>
                <a:gd name="T61" fmla="*/ 55 h 139"/>
                <a:gd name="T62" fmla="*/ 509 w 513"/>
                <a:gd name="T63" fmla="*/ 39 h 139"/>
                <a:gd name="T64" fmla="*/ 501 w 513"/>
                <a:gd name="T65" fmla="*/ 20 h 139"/>
                <a:gd name="T66" fmla="*/ 497 w 513"/>
                <a:gd name="T67" fmla="*/ 11 h 139"/>
                <a:gd name="T68" fmla="*/ 490 w 513"/>
                <a:gd name="T69" fmla="*/ 10 h 139"/>
                <a:gd name="T70" fmla="*/ 472 w 513"/>
                <a:gd name="T71" fmla="*/ 10 h 139"/>
                <a:gd name="T72" fmla="*/ 458 w 513"/>
                <a:gd name="T73" fmla="*/ 9 h 139"/>
                <a:gd name="T74" fmla="*/ 442 w 513"/>
                <a:gd name="T75" fmla="*/ 7 h 139"/>
                <a:gd name="T76" fmla="*/ 426 w 513"/>
                <a:gd name="T77" fmla="*/ 7 h 139"/>
                <a:gd name="T78" fmla="*/ 408 w 513"/>
                <a:gd name="T79" fmla="*/ 7 h 139"/>
                <a:gd name="T80" fmla="*/ 389 w 513"/>
                <a:gd name="T81" fmla="*/ 6 h 139"/>
                <a:gd name="T82" fmla="*/ 368 w 513"/>
                <a:gd name="T83" fmla="*/ 5 h 139"/>
                <a:gd name="T84" fmla="*/ 348 w 513"/>
                <a:gd name="T85" fmla="*/ 4 h 139"/>
                <a:gd name="T86" fmla="*/ 327 w 513"/>
                <a:gd name="T87" fmla="*/ 4 h 139"/>
                <a:gd name="T88" fmla="*/ 307 w 513"/>
                <a:gd name="T89" fmla="*/ 2 h 139"/>
                <a:gd name="T90" fmla="*/ 288 w 513"/>
                <a:gd name="T91" fmla="*/ 2 h 139"/>
                <a:gd name="T92" fmla="*/ 269 w 513"/>
                <a:gd name="T93" fmla="*/ 1 h 139"/>
                <a:gd name="T94" fmla="*/ 252 w 513"/>
                <a:gd name="T95" fmla="*/ 1 h 139"/>
                <a:gd name="T96" fmla="*/ 234 w 513"/>
                <a:gd name="T97" fmla="*/ 0 h 139"/>
                <a:gd name="T98" fmla="*/ 218 w 513"/>
                <a:gd name="T99" fmla="*/ 1 h 139"/>
                <a:gd name="T100" fmla="*/ 201 w 513"/>
                <a:gd name="T101" fmla="*/ 2 h 139"/>
                <a:gd name="T102" fmla="*/ 186 w 513"/>
                <a:gd name="T103" fmla="*/ 5 h 139"/>
                <a:gd name="T104" fmla="*/ 170 w 513"/>
                <a:gd name="T105" fmla="*/ 7 h 139"/>
                <a:gd name="T106" fmla="*/ 155 w 513"/>
                <a:gd name="T107" fmla="*/ 11 h 139"/>
                <a:gd name="T108" fmla="*/ 142 w 513"/>
                <a:gd name="T109" fmla="*/ 15 h 139"/>
                <a:gd name="T110" fmla="*/ 129 w 513"/>
                <a:gd name="T111" fmla="*/ 19 h 139"/>
                <a:gd name="T112" fmla="*/ 118 w 513"/>
                <a:gd name="T113" fmla="*/ 21 h 139"/>
                <a:gd name="T114" fmla="*/ 97 w 513"/>
                <a:gd name="T115" fmla="*/ 28 h 139"/>
                <a:gd name="T116" fmla="*/ 85 w 513"/>
                <a:gd name="T117" fmla="*/ 33 h 139"/>
                <a:gd name="T118" fmla="*/ 77 w 513"/>
                <a:gd name="T119" fmla="*/ 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139">
                  <a:moveTo>
                    <a:pt x="77" y="38"/>
                  </a:moveTo>
                  <a:lnTo>
                    <a:pt x="72" y="39"/>
                  </a:lnTo>
                  <a:lnTo>
                    <a:pt x="67" y="43"/>
                  </a:lnTo>
                  <a:lnTo>
                    <a:pt x="62" y="46"/>
                  </a:lnTo>
                  <a:lnTo>
                    <a:pt x="57" y="48"/>
                  </a:lnTo>
                  <a:lnTo>
                    <a:pt x="53" y="51"/>
                  </a:lnTo>
                  <a:lnTo>
                    <a:pt x="48" y="55"/>
                  </a:lnTo>
                  <a:lnTo>
                    <a:pt x="43" y="56"/>
                  </a:lnTo>
                  <a:lnTo>
                    <a:pt x="39" y="60"/>
                  </a:lnTo>
                  <a:lnTo>
                    <a:pt x="34" y="62"/>
                  </a:lnTo>
                  <a:lnTo>
                    <a:pt x="30" y="65"/>
                  </a:lnTo>
                  <a:lnTo>
                    <a:pt x="25" y="67"/>
                  </a:lnTo>
                  <a:lnTo>
                    <a:pt x="22" y="71"/>
                  </a:lnTo>
                  <a:lnTo>
                    <a:pt x="18" y="74"/>
                  </a:lnTo>
                  <a:lnTo>
                    <a:pt x="14" y="76"/>
                  </a:lnTo>
                  <a:lnTo>
                    <a:pt x="12" y="79"/>
                  </a:lnTo>
                  <a:lnTo>
                    <a:pt x="9" y="83"/>
                  </a:lnTo>
                  <a:lnTo>
                    <a:pt x="4" y="87"/>
                  </a:lnTo>
                  <a:lnTo>
                    <a:pt x="2" y="93"/>
                  </a:lnTo>
                  <a:lnTo>
                    <a:pt x="0" y="98"/>
                  </a:lnTo>
                  <a:lnTo>
                    <a:pt x="2" y="104"/>
                  </a:lnTo>
                  <a:lnTo>
                    <a:pt x="2" y="107"/>
                  </a:lnTo>
                  <a:lnTo>
                    <a:pt x="3" y="111"/>
                  </a:lnTo>
                  <a:lnTo>
                    <a:pt x="6" y="113"/>
                  </a:lnTo>
                  <a:lnTo>
                    <a:pt x="9" y="117"/>
                  </a:lnTo>
                  <a:lnTo>
                    <a:pt x="12" y="120"/>
                  </a:lnTo>
                  <a:lnTo>
                    <a:pt x="16" y="124"/>
                  </a:lnTo>
                  <a:lnTo>
                    <a:pt x="21" y="126"/>
                  </a:lnTo>
                  <a:lnTo>
                    <a:pt x="26" y="130"/>
                  </a:lnTo>
                  <a:lnTo>
                    <a:pt x="32" y="132"/>
                  </a:lnTo>
                  <a:lnTo>
                    <a:pt x="37" y="135"/>
                  </a:lnTo>
                  <a:lnTo>
                    <a:pt x="43" y="136"/>
                  </a:lnTo>
                  <a:lnTo>
                    <a:pt x="49" y="138"/>
                  </a:lnTo>
                  <a:lnTo>
                    <a:pt x="54" y="139"/>
                  </a:lnTo>
                  <a:lnTo>
                    <a:pt x="59" y="139"/>
                  </a:lnTo>
                  <a:lnTo>
                    <a:pt x="64" y="139"/>
                  </a:lnTo>
                  <a:lnTo>
                    <a:pt x="71" y="139"/>
                  </a:lnTo>
                  <a:lnTo>
                    <a:pt x="74" y="138"/>
                  </a:lnTo>
                  <a:lnTo>
                    <a:pt x="80" y="136"/>
                  </a:lnTo>
                  <a:lnTo>
                    <a:pt x="85" y="135"/>
                  </a:lnTo>
                  <a:lnTo>
                    <a:pt x="90" y="134"/>
                  </a:lnTo>
                  <a:lnTo>
                    <a:pt x="94" y="130"/>
                  </a:lnTo>
                  <a:lnTo>
                    <a:pt x="99" y="129"/>
                  </a:lnTo>
                  <a:lnTo>
                    <a:pt x="103" y="126"/>
                  </a:lnTo>
                  <a:lnTo>
                    <a:pt x="108" y="124"/>
                  </a:lnTo>
                  <a:lnTo>
                    <a:pt x="110" y="121"/>
                  </a:lnTo>
                  <a:lnTo>
                    <a:pt x="114" y="118"/>
                  </a:lnTo>
                  <a:lnTo>
                    <a:pt x="118" y="115"/>
                  </a:lnTo>
                  <a:lnTo>
                    <a:pt x="122" y="112"/>
                  </a:lnTo>
                  <a:lnTo>
                    <a:pt x="127" y="106"/>
                  </a:lnTo>
                  <a:lnTo>
                    <a:pt x="132" y="102"/>
                  </a:lnTo>
                  <a:lnTo>
                    <a:pt x="136" y="97"/>
                  </a:lnTo>
                  <a:lnTo>
                    <a:pt x="140" y="93"/>
                  </a:lnTo>
                  <a:lnTo>
                    <a:pt x="141" y="90"/>
                  </a:lnTo>
                  <a:lnTo>
                    <a:pt x="142" y="90"/>
                  </a:lnTo>
                  <a:lnTo>
                    <a:pt x="142" y="90"/>
                  </a:lnTo>
                  <a:lnTo>
                    <a:pt x="146" y="90"/>
                  </a:lnTo>
                  <a:lnTo>
                    <a:pt x="147" y="90"/>
                  </a:lnTo>
                  <a:lnTo>
                    <a:pt x="151" y="90"/>
                  </a:lnTo>
                  <a:lnTo>
                    <a:pt x="154" y="90"/>
                  </a:lnTo>
                  <a:lnTo>
                    <a:pt x="157" y="90"/>
                  </a:lnTo>
                  <a:lnTo>
                    <a:pt x="160" y="90"/>
                  </a:lnTo>
                  <a:lnTo>
                    <a:pt x="165" y="92"/>
                  </a:lnTo>
                  <a:lnTo>
                    <a:pt x="170" y="92"/>
                  </a:lnTo>
                  <a:lnTo>
                    <a:pt x="175" y="92"/>
                  </a:lnTo>
                  <a:lnTo>
                    <a:pt x="179" y="92"/>
                  </a:lnTo>
                  <a:lnTo>
                    <a:pt x="186" y="93"/>
                  </a:lnTo>
                  <a:lnTo>
                    <a:pt x="192" y="93"/>
                  </a:lnTo>
                  <a:lnTo>
                    <a:pt x="198" y="94"/>
                  </a:lnTo>
                  <a:lnTo>
                    <a:pt x="205" y="94"/>
                  </a:lnTo>
                  <a:lnTo>
                    <a:pt x="211" y="94"/>
                  </a:lnTo>
                  <a:lnTo>
                    <a:pt x="218" y="94"/>
                  </a:lnTo>
                  <a:lnTo>
                    <a:pt x="225" y="94"/>
                  </a:lnTo>
                  <a:lnTo>
                    <a:pt x="233" y="94"/>
                  </a:lnTo>
                  <a:lnTo>
                    <a:pt x="241" y="95"/>
                  </a:lnTo>
                  <a:lnTo>
                    <a:pt x="248" y="95"/>
                  </a:lnTo>
                  <a:lnTo>
                    <a:pt x="257" y="97"/>
                  </a:lnTo>
                  <a:lnTo>
                    <a:pt x="265" y="97"/>
                  </a:lnTo>
                  <a:lnTo>
                    <a:pt x="272" y="97"/>
                  </a:lnTo>
                  <a:lnTo>
                    <a:pt x="280" y="98"/>
                  </a:lnTo>
                  <a:lnTo>
                    <a:pt x="289" y="98"/>
                  </a:lnTo>
                  <a:lnTo>
                    <a:pt x="298" y="98"/>
                  </a:lnTo>
                  <a:lnTo>
                    <a:pt x="307" y="98"/>
                  </a:lnTo>
                  <a:lnTo>
                    <a:pt x="316" y="99"/>
                  </a:lnTo>
                  <a:lnTo>
                    <a:pt x="324" y="99"/>
                  </a:lnTo>
                  <a:lnTo>
                    <a:pt x="332" y="99"/>
                  </a:lnTo>
                  <a:lnTo>
                    <a:pt x="340" y="99"/>
                  </a:lnTo>
                  <a:lnTo>
                    <a:pt x="349" y="99"/>
                  </a:lnTo>
                  <a:lnTo>
                    <a:pt x="358" y="101"/>
                  </a:lnTo>
                  <a:lnTo>
                    <a:pt x="366" y="101"/>
                  </a:lnTo>
                  <a:lnTo>
                    <a:pt x="375" y="101"/>
                  </a:lnTo>
                  <a:lnTo>
                    <a:pt x="382" y="101"/>
                  </a:lnTo>
                  <a:lnTo>
                    <a:pt x="391" y="101"/>
                  </a:lnTo>
                  <a:lnTo>
                    <a:pt x="399" y="101"/>
                  </a:lnTo>
                  <a:lnTo>
                    <a:pt x="407" y="101"/>
                  </a:lnTo>
                  <a:lnTo>
                    <a:pt x="414" y="101"/>
                  </a:lnTo>
                  <a:lnTo>
                    <a:pt x="422" y="101"/>
                  </a:lnTo>
                  <a:lnTo>
                    <a:pt x="430" y="99"/>
                  </a:lnTo>
                  <a:lnTo>
                    <a:pt x="437" y="99"/>
                  </a:lnTo>
                  <a:lnTo>
                    <a:pt x="444" y="99"/>
                  </a:lnTo>
                  <a:lnTo>
                    <a:pt x="451" y="99"/>
                  </a:lnTo>
                  <a:lnTo>
                    <a:pt x="458" y="98"/>
                  </a:lnTo>
                  <a:lnTo>
                    <a:pt x="463" y="98"/>
                  </a:lnTo>
                  <a:lnTo>
                    <a:pt x="469" y="98"/>
                  </a:lnTo>
                  <a:lnTo>
                    <a:pt x="474" y="98"/>
                  </a:lnTo>
                  <a:lnTo>
                    <a:pt x="479" y="97"/>
                  </a:lnTo>
                  <a:lnTo>
                    <a:pt x="484" y="95"/>
                  </a:lnTo>
                  <a:lnTo>
                    <a:pt x="490" y="94"/>
                  </a:lnTo>
                  <a:lnTo>
                    <a:pt x="493" y="94"/>
                  </a:lnTo>
                  <a:lnTo>
                    <a:pt x="497" y="93"/>
                  </a:lnTo>
                  <a:lnTo>
                    <a:pt x="501" y="92"/>
                  </a:lnTo>
                  <a:lnTo>
                    <a:pt x="504" y="90"/>
                  </a:lnTo>
                  <a:lnTo>
                    <a:pt x="506" y="90"/>
                  </a:lnTo>
                  <a:lnTo>
                    <a:pt x="510" y="87"/>
                  </a:lnTo>
                  <a:lnTo>
                    <a:pt x="513" y="85"/>
                  </a:lnTo>
                  <a:lnTo>
                    <a:pt x="513" y="81"/>
                  </a:lnTo>
                  <a:lnTo>
                    <a:pt x="513" y="79"/>
                  </a:lnTo>
                  <a:lnTo>
                    <a:pt x="513" y="75"/>
                  </a:lnTo>
                  <a:lnTo>
                    <a:pt x="513" y="71"/>
                  </a:lnTo>
                  <a:lnTo>
                    <a:pt x="513" y="69"/>
                  </a:lnTo>
                  <a:lnTo>
                    <a:pt x="513" y="65"/>
                  </a:lnTo>
                  <a:lnTo>
                    <a:pt x="513" y="62"/>
                  </a:lnTo>
                  <a:lnTo>
                    <a:pt x="513" y="58"/>
                  </a:lnTo>
                  <a:lnTo>
                    <a:pt x="511" y="55"/>
                  </a:lnTo>
                  <a:lnTo>
                    <a:pt x="511" y="52"/>
                  </a:lnTo>
                  <a:lnTo>
                    <a:pt x="510" y="48"/>
                  </a:lnTo>
                  <a:lnTo>
                    <a:pt x="510" y="46"/>
                  </a:lnTo>
                  <a:lnTo>
                    <a:pt x="509" y="39"/>
                  </a:lnTo>
                  <a:lnTo>
                    <a:pt x="507" y="35"/>
                  </a:lnTo>
                  <a:lnTo>
                    <a:pt x="505" y="29"/>
                  </a:lnTo>
                  <a:lnTo>
                    <a:pt x="504" y="25"/>
                  </a:lnTo>
                  <a:lnTo>
                    <a:pt x="501" y="20"/>
                  </a:lnTo>
                  <a:lnTo>
                    <a:pt x="500" y="18"/>
                  </a:lnTo>
                  <a:lnTo>
                    <a:pt x="498" y="14"/>
                  </a:lnTo>
                  <a:lnTo>
                    <a:pt x="497" y="13"/>
                  </a:lnTo>
                  <a:lnTo>
                    <a:pt x="497" y="11"/>
                  </a:lnTo>
                  <a:lnTo>
                    <a:pt x="496" y="10"/>
                  </a:lnTo>
                  <a:lnTo>
                    <a:pt x="495" y="10"/>
                  </a:lnTo>
                  <a:lnTo>
                    <a:pt x="493" y="10"/>
                  </a:lnTo>
                  <a:lnTo>
                    <a:pt x="490" y="10"/>
                  </a:lnTo>
                  <a:lnTo>
                    <a:pt x="486" y="10"/>
                  </a:lnTo>
                  <a:lnTo>
                    <a:pt x="482" y="10"/>
                  </a:lnTo>
                  <a:lnTo>
                    <a:pt x="477" y="10"/>
                  </a:lnTo>
                  <a:lnTo>
                    <a:pt x="472" y="10"/>
                  </a:lnTo>
                  <a:lnTo>
                    <a:pt x="468" y="9"/>
                  </a:lnTo>
                  <a:lnTo>
                    <a:pt x="464" y="9"/>
                  </a:lnTo>
                  <a:lnTo>
                    <a:pt x="461" y="9"/>
                  </a:lnTo>
                  <a:lnTo>
                    <a:pt x="458" y="9"/>
                  </a:lnTo>
                  <a:lnTo>
                    <a:pt x="454" y="7"/>
                  </a:lnTo>
                  <a:lnTo>
                    <a:pt x="450" y="7"/>
                  </a:lnTo>
                  <a:lnTo>
                    <a:pt x="446" y="7"/>
                  </a:lnTo>
                  <a:lnTo>
                    <a:pt x="442" y="7"/>
                  </a:lnTo>
                  <a:lnTo>
                    <a:pt x="438" y="7"/>
                  </a:lnTo>
                  <a:lnTo>
                    <a:pt x="435" y="7"/>
                  </a:lnTo>
                  <a:lnTo>
                    <a:pt x="430" y="7"/>
                  </a:lnTo>
                  <a:lnTo>
                    <a:pt x="426" y="7"/>
                  </a:lnTo>
                  <a:lnTo>
                    <a:pt x="422" y="7"/>
                  </a:lnTo>
                  <a:lnTo>
                    <a:pt x="417" y="7"/>
                  </a:lnTo>
                  <a:lnTo>
                    <a:pt x="413" y="7"/>
                  </a:lnTo>
                  <a:lnTo>
                    <a:pt x="408" y="7"/>
                  </a:lnTo>
                  <a:lnTo>
                    <a:pt x="403" y="6"/>
                  </a:lnTo>
                  <a:lnTo>
                    <a:pt x="399" y="6"/>
                  </a:lnTo>
                  <a:lnTo>
                    <a:pt x="394" y="6"/>
                  </a:lnTo>
                  <a:lnTo>
                    <a:pt x="389" y="6"/>
                  </a:lnTo>
                  <a:lnTo>
                    <a:pt x="384" y="5"/>
                  </a:lnTo>
                  <a:lnTo>
                    <a:pt x="378" y="5"/>
                  </a:lnTo>
                  <a:lnTo>
                    <a:pt x="373" y="5"/>
                  </a:lnTo>
                  <a:lnTo>
                    <a:pt x="368" y="5"/>
                  </a:lnTo>
                  <a:lnTo>
                    <a:pt x="363" y="5"/>
                  </a:lnTo>
                  <a:lnTo>
                    <a:pt x="358" y="5"/>
                  </a:lnTo>
                  <a:lnTo>
                    <a:pt x="353" y="4"/>
                  </a:lnTo>
                  <a:lnTo>
                    <a:pt x="348" y="4"/>
                  </a:lnTo>
                  <a:lnTo>
                    <a:pt x="343" y="4"/>
                  </a:lnTo>
                  <a:lnTo>
                    <a:pt x="338" y="4"/>
                  </a:lnTo>
                  <a:lnTo>
                    <a:pt x="332" y="4"/>
                  </a:lnTo>
                  <a:lnTo>
                    <a:pt x="327" y="4"/>
                  </a:lnTo>
                  <a:lnTo>
                    <a:pt x="322" y="2"/>
                  </a:lnTo>
                  <a:lnTo>
                    <a:pt x="317" y="2"/>
                  </a:lnTo>
                  <a:lnTo>
                    <a:pt x="312" y="2"/>
                  </a:lnTo>
                  <a:lnTo>
                    <a:pt x="307" y="2"/>
                  </a:lnTo>
                  <a:lnTo>
                    <a:pt x="302" y="2"/>
                  </a:lnTo>
                  <a:lnTo>
                    <a:pt x="297" y="2"/>
                  </a:lnTo>
                  <a:lnTo>
                    <a:pt x="292" y="2"/>
                  </a:lnTo>
                  <a:lnTo>
                    <a:pt x="288" y="2"/>
                  </a:lnTo>
                  <a:lnTo>
                    <a:pt x="283" y="1"/>
                  </a:lnTo>
                  <a:lnTo>
                    <a:pt x="278" y="1"/>
                  </a:lnTo>
                  <a:lnTo>
                    <a:pt x="272" y="1"/>
                  </a:lnTo>
                  <a:lnTo>
                    <a:pt x="269" y="1"/>
                  </a:lnTo>
                  <a:lnTo>
                    <a:pt x="263" y="1"/>
                  </a:lnTo>
                  <a:lnTo>
                    <a:pt x="260" y="1"/>
                  </a:lnTo>
                  <a:lnTo>
                    <a:pt x="256" y="1"/>
                  </a:lnTo>
                  <a:lnTo>
                    <a:pt x="252" y="1"/>
                  </a:lnTo>
                  <a:lnTo>
                    <a:pt x="247" y="0"/>
                  </a:lnTo>
                  <a:lnTo>
                    <a:pt x="243" y="0"/>
                  </a:lnTo>
                  <a:lnTo>
                    <a:pt x="238" y="0"/>
                  </a:lnTo>
                  <a:lnTo>
                    <a:pt x="234" y="0"/>
                  </a:lnTo>
                  <a:lnTo>
                    <a:pt x="229" y="0"/>
                  </a:lnTo>
                  <a:lnTo>
                    <a:pt x="225" y="1"/>
                  </a:lnTo>
                  <a:lnTo>
                    <a:pt x="221" y="1"/>
                  </a:lnTo>
                  <a:lnTo>
                    <a:pt x="218" y="1"/>
                  </a:lnTo>
                  <a:lnTo>
                    <a:pt x="212" y="1"/>
                  </a:lnTo>
                  <a:lnTo>
                    <a:pt x="209" y="1"/>
                  </a:lnTo>
                  <a:lnTo>
                    <a:pt x="205" y="2"/>
                  </a:lnTo>
                  <a:lnTo>
                    <a:pt x="201" y="2"/>
                  </a:lnTo>
                  <a:lnTo>
                    <a:pt x="196" y="2"/>
                  </a:lnTo>
                  <a:lnTo>
                    <a:pt x="193" y="4"/>
                  </a:lnTo>
                  <a:lnTo>
                    <a:pt x="188" y="4"/>
                  </a:lnTo>
                  <a:lnTo>
                    <a:pt x="186" y="5"/>
                  </a:lnTo>
                  <a:lnTo>
                    <a:pt x="180" y="5"/>
                  </a:lnTo>
                  <a:lnTo>
                    <a:pt x="177" y="6"/>
                  </a:lnTo>
                  <a:lnTo>
                    <a:pt x="173" y="6"/>
                  </a:lnTo>
                  <a:lnTo>
                    <a:pt x="170" y="7"/>
                  </a:lnTo>
                  <a:lnTo>
                    <a:pt x="166" y="7"/>
                  </a:lnTo>
                  <a:lnTo>
                    <a:pt x="163" y="9"/>
                  </a:lnTo>
                  <a:lnTo>
                    <a:pt x="159" y="10"/>
                  </a:lnTo>
                  <a:lnTo>
                    <a:pt x="155" y="11"/>
                  </a:lnTo>
                  <a:lnTo>
                    <a:pt x="151" y="11"/>
                  </a:lnTo>
                  <a:lnTo>
                    <a:pt x="149" y="13"/>
                  </a:lnTo>
                  <a:lnTo>
                    <a:pt x="145" y="13"/>
                  </a:lnTo>
                  <a:lnTo>
                    <a:pt x="142" y="15"/>
                  </a:lnTo>
                  <a:lnTo>
                    <a:pt x="138" y="15"/>
                  </a:lnTo>
                  <a:lnTo>
                    <a:pt x="135" y="16"/>
                  </a:lnTo>
                  <a:lnTo>
                    <a:pt x="132" y="16"/>
                  </a:lnTo>
                  <a:lnTo>
                    <a:pt x="129" y="19"/>
                  </a:lnTo>
                  <a:lnTo>
                    <a:pt x="127" y="19"/>
                  </a:lnTo>
                  <a:lnTo>
                    <a:pt x="123" y="20"/>
                  </a:lnTo>
                  <a:lnTo>
                    <a:pt x="120" y="20"/>
                  </a:lnTo>
                  <a:lnTo>
                    <a:pt x="118" y="21"/>
                  </a:lnTo>
                  <a:lnTo>
                    <a:pt x="112" y="23"/>
                  </a:lnTo>
                  <a:lnTo>
                    <a:pt x="108" y="25"/>
                  </a:lnTo>
                  <a:lnTo>
                    <a:pt x="103" y="27"/>
                  </a:lnTo>
                  <a:lnTo>
                    <a:pt x="97" y="28"/>
                  </a:lnTo>
                  <a:lnTo>
                    <a:pt x="94" y="29"/>
                  </a:lnTo>
                  <a:lnTo>
                    <a:pt x="91" y="30"/>
                  </a:lnTo>
                  <a:lnTo>
                    <a:pt x="87" y="32"/>
                  </a:lnTo>
                  <a:lnTo>
                    <a:pt x="85" y="33"/>
                  </a:lnTo>
                  <a:lnTo>
                    <a:pt x="82" y="34"/>
                  </a:lnTo>
                  <a:lnTo>
                    <a:pt x="80" y="35"/>
                  </a:lnTo>
                  <a:lnTo>
                    <a:pt x="77" y="37"/>
                  </a:lnTo>
                  <a:lnTo>
                    <a:pt x="77" y="38"/>
                  </a:lnTo>
                  <a:lnTo>
                    <a:pt x="77" y="38"/>
                  </a:lnTo>
                  <a:close/>
                </a:path>
              </a:pathLst>
            </a:custGeom>
            <a:solidFill>
              <a:srgbClr val="007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
            <p:cNvSpPr>
              <a:spLocks/>
            </p:cNvSpPr>
            <p:nvPr/>
          </p:nvSpPr>
          <p:spPr bwMode="auto">
            <a:xfrm>
              <a:off x="5880100" y="5407026"/>
              <a:ext cx="746125" cy="160338"/>
            </a:xfrm>
            <a:custGeom>
              <a:avLst/>
              <a:gdLst>
                <a:gd name="T0" fmla="*/ 432 w 470"/>
                <a:gd name="T1" fmla="*/ 7 h 101"/>
                <a:gd name="T2" fmla="*/ 421 w 470"/>
                <a:gd name="T3" fmla="*/ 3 h 101"/>
                <a:gd name="T4" fmla="*/ 406 w 470"/>
                <a:gd name="T5" fmla="*/ 2 h 101"/>
                <a:gd name="T6" fmla="*/ 387 w 470"/>
                <a:gd name="T7" fmla="*/ 0 h 101"/>
                <a:gd name="T8" fmla="*/ 368 w 470"/>
                <a:gd name="T9" fmla="*/ 0 h 101"/>
                <a:gd name="T10" fmla="*/ 345 w 470"/>
                <a:gd name="T11" fmla="*/ 0 h 101"/>
                <a:gd name="T12" fmla="*/ 322 w 470"/>
                <a:gd name="T13" fmla="*/ 0 h 101"/>
                <a:gd name="T14" fmla="*/ 297 w 470"/>
                <a:gd name="T15" fmla="*/ 2 h 101"/>
                <a:gd name="T16" fmla="*/ 270 w 470"/>
                <a:gd name="T17" fmla="*/ 3 h 101"/>
                <a:gd name="T18" fmla="*/ 243 w 470"/>
                <a:gd name="T19" fmla="*/ 4 h 101"/>
                <a:gd name="T20" fmla="*/ 216 w 470"/>
                <a:gd name="T21" fmla="*/ 8 h 101"/>
                <a:gd name="T22" fmla="*/ 189 w 470"/>
                <a:gd name="T23" fmla="*/ 11 h 101"/>
                <a:gd name="T24" fmla="*/ 163 w 470"/>
                <a:gd name="T25" fmla="*/ 13 h 101"/>
                <a:gd name="T26" fmla="*/ 137 w 470"/>
                <a:gd name="T27" fmla="*/ 17 h 101"/>
                <a:gd name="T28" fmla="*/ 113 w 470"/>
                <a:gd name="T29" fmla="*/ 21 h 101"/>
                <a:gd name="T30" fmla="*/ 91 w 470"/>
                <a:gd name="T31" fmla="*/ 25 h 101"/>
                <a:gd name="T32" fmla="*/ 71 w 470"/>
                <a:gd name="T33" fmla="*/ 28 h 101"/>
                <a:gd name="T34" fmla="*/ 53 w 470"/>
                <a:gd name="T35" fmla="*/ 32 h 101"/>
                <a:gd name="T36" fmla="*/ 40 w 470"/>
                <a:gd name="T37" fmla="*/ 37 h 101"/>
                <a:gd name="T38" fmla="*/ 28 w 470"/>
                <a:gd name="T39" fmla="*/ 41 h 101"/>
                <a:gd name="T40" fmla="*/ 18 w 470"/>
                <a:gd name="T41" fmla="*/ 50 h 101"/>
                <a:gd name="T42" fmla="*/ 9 w 470"/>
                <a:gd name="T43" fmla="*/ 66 h 101"/>
                <a:gd name="T44" fmla="*/ 3 w 470"/>
                <a:gd name="T45" fmla="*/ 78 h 101"/>
                <a:gd name="T46" fmla="*/ 0 w 470"/>
                <a:gd name="T47" fmla="*/ 88 h 101"/>
                <a:gd name="T48" fmla="*/ 3 w 470"/>
                <a:gd name="T49" fmla="*/ 96 h 101"/>
                <a:gd name="T50" fmla="*/ 12 w 470"/>
                <a:gd name="T51" fmla="*/ 100 h 101"/>
                <a:gd name="T52" fmla="*/ 20 w 470"/>
                <a:gd name="T53" fmla="*/ 101 h 101"/>
                <a:gd name="T54" fmla="*/ 28 w 470"/>
                <a:gd name="T55" fmla="*/ 101 h 101"/>
                <a:gd name="T56" fmla="*/ 41 w 470"/>
                <a:gd name="T57" fmla="*/ 101 h 101"/>
                <a:gd name="T58" fmla="*/ 57 w 470"/>
                <a:gd name="T59" fmla="*/ 100 h 101"/>
                <a:gd name="T60" fmla="*/ 76 w 470"/>
                <a:gd name="T61" fmla="*/ 100 h 101"/>
                <a:gd name="T62" fmla="*/ 99 w 470"/>
                <a:gd name="T63" fmla="*/ 99 h 101"/>
                <a:gd name="T64" fmla="*/ 123 w 470"/>
                <a:gd name="T65" fmla="*/ 97 h 101"/>
                <a:gd name="T66" fmla="*/ 149 w 470"/>
                <a:gd name="T67" fmla="*/ 95 h 101"/>
                <a:gd name="T68" fmla="*/ 177 w 470"/>
                <a:gd name="T69" fmla="*/ 94 h 101"/>
                <a:gd name="T70" fmla="*/ 205 w 470"/>
                <a:gd name="T71" fmla="*/ 91 h 101"/>
                <a:gd name="T72" fmla="*/ 234 w 470"/>
                <a:gd name="T73" fmla="*/ 88 h 101"/>
                <a:gd name="T74" fmla="*/ 262 w 470"/>
                <a:gd name="T75" fmla="*/ 85 h 101"/>
                <a:gd name="T76" fmla="*/ 289 w 470"/>
                <a:gd name="T77" fmla="*/ 82 h 101"/>
                <a:gd name="T78" fmla="*/ 317 w 470"/>
                <a:gd name="T79" fmla="*/ 78 h 101"/>
                <a:gd name="T80" fmla="*/ 344 w 470"/>
                <a:gd name="T81" fmla="*/ 76 h 101"/>
                <a:gd name="T82" fmla="*/ 368 w 470"/>
                <a:gd name="T83" fmla="*/ 71 h 101"/>
                <a:gd name="T84" fmla="*/ 390 w 470"/>
                <a:gd name="T85" fmla="*/ 67 h 101"/>
                <a:gd name="T86" fmla="*/ 409 w 470"/>
                <a:gd name="T87" fmla="*/ 62 h 101"/>
                <a:gd name="T88" fmla="*/ 427 w 470"/>
                <a:gd name="T89" fmla="*/ 57 h 101"/>
                <a:gd name="T90" fmla="*/ 440 w 470"/>
                <a:gd name="T91" fmla="*/ 51 h 101"/>
                <a:gd name="T92" fmla="*/ 450 w 470"/>
                <a:gd name="T93" fmla="*/ 45 h 101"/>
                <a:gd name="T94" fmla="*/ 456 w 470"/>
                <a:gd name="T95" fmla="*/ 37 h 101"/>
                <a:gd name="T96" fmla="*/ 463 w 470"/>
                <a:gd name="T97" fmla="*/ 28 h 101"/>
                <a:gd name="T98" fmla="*/ 470 w 470"/>
                <a:gd name="T99" fmla="*/ 16 h 101"/>
                <a:gd name="T100" fmla="*/ 465 w 470"/>
                <a:gd name="T101" fmla="*/ 14 h 101"/>
                <a:gd name="T102" fmla="*/ 454 w 470"/>
                <a:gd name="T103" fmla="*/ 13 h 101"/>
                <a:gd name="T104" fmla="*/ 438 w 470"/>
                <a:gd name="T105"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0" h="101">
                  <a:moveTo>
                    <a:pt x="438" y="9"/>
                  </a:moveTo>
                  <a:lnTo>
                    <a:pt x="435" y="8"/>
                  </a:lnTo>
                  <a:lnTo>
                    <a:pt x="432" y="7"/>
                  </a:lnTo>
                  <a:lnTo>
                    <a:pt x="428" y="6"/>
                  </a:lnTo>
                  <a:lnTo>
                    <a:pt x="424" y="4"/>
                  </a:lnTo>
                  <a:lnTo>
                    <a:pt x="421" y="3"/>
                  </a:lnTo>
                  <a:lnTo>
                    <a:pt x="415" y="3"/>
                  </a:lnTo>
                  <a:lnTo>
                    <a:pt x="412" y="2"/>
                  </a:lnTo>
                  <a:lnTo>
                    <a:pt x="406" y="2"/>
                  </a:lnTo>
                  <a:lnTo>
                    <a:pt x="400" y="0"/>
                  </a:lnTo>
                  <a:lnTo>
                    <a:pt x="395" y="0"/>
                  </a:lnTo>
                  <a:lnTo>
                    <a:pt x="387" y="0"/>
                  </a:lnTo>
                  <a:lnTo>
                    <a:pt x="382" y="0"/>
                  </a:lnTo>
                  <a:lnTo>
                    <a:pt x="375" y="0"/>
                  </a:lnTo>
                  <a:lnTo>
                    <a:pt x="368" y="0"/>
                  </a:lnTo>
                  <a:lnTo>
                    <a:pt x="361" y="0"/>
                  </a:lnTo>
                  <a:lnTo>
                    <a:pt x="354" y="0"/>
                  </a:lnTo>
                  <a:lnTo>
                    <a:pt x="345" y="0"/>
                  </a:lnTo>
                  <a:lnTo>
                    <a:pt x="338" y="0"/>
                  </a:lnTo>
                  <a:lnTo>
                    <a:pt x="330" y="0"/>
                  </a:lnTo>
                  <a:lnTo>
                    <a:pt x="322" y="0"/>
                  </a:lnTo>
                  <a:lnTo>
                    <a:pt x="313" y="0"/>
                  </a:lnTo>
                  <a:lnTo>
                    <a:pt x="306" y="0"/>
                  </a:lnTo>
                  <a:lnTo>
                    <a:pt x="297" y="2"/>
                  </a:lnTo>
                  <a:lnTo>
                    <a:pt x="288" y="2"/>
                  </a:lnTo>
                  <a:lnTo>
                    <a:pt x="279" y="2"/>
                  </a:lnTo>
                  <a:lnTo>
                    <a:pt x="270" y="3"/>
                  </a:lnTo>
                  <a:lnTo>
                    <a:pt x="261" y="3"/>
                  </a:lnTo>
                  <a:lnTo>
                    <a:pt x="252" y="4"/>
                  </a:lnTo>
                  <a:lnTo>
                    <a:pt x="243" y="4"/>
                  </a:lnTo>
                  <a:lnTo>
                    <a:pt x="234" y="6"/>
                  </a:lnTo>
                  <a:lnTo>
                    <a:pt x="225" y="7"/>
                  </a:lnTo>
                  <a:lnTo>
                    <a:pt x="216" y="8"/>
                  </a:lnTo>
                  <a:lnTo>
                    <a:pt x="207" y="8"/>
                  </a:lnTo>
                  <a:lnTo>
                    <a:pt x="198" y="9"/>
                  </a:lnTo>
                  <a:lnTo>
                    <a:pt x="189" y="11"/>
                  </a:lnTo>
                  <a:lnTo>
                    <a:pt x="180" y="12"/>
                  </a:lnTo>
                  <a:lnTo>
                    <a:pt x="170" y="12"/>
                  </a:lnTo>
                  <a:lnTo>
                    <a:pt x="163" y="13"/>
                  </a:lnTo>
                  <a:lnTo>
                    <a:pt x="154" y="14"/>
                  </a:lnTo>
                  <a:lnTo>
                    <a:pt x="146" y="16"/>
                  </a:lnTo>
                  <a:lnTo>
                    <a:pt x="137" y="17"/>
                  </a:lnTo>
                  <a:lnTo>
                    <a:pt x="129" y="18"/>
                  </a:lnTo>
                  <a:lnTo>
                    <a:pt x="120" y="20"/>
                  </a:lnTo>
                  <a:lnTo>
                    <a:pt x="113" y="21"/>
                  </a:lnTo>
                  <a:lnTo>
                    <a:pt x="105" y="22"/>
                  </a:lnTo>
                  <a:lnTo>
                    <a:pt x="99" y="23"/>
                  </a:lnTo>
                  <a:lnTo>
                    <a:pt x="91" y="25"/>
                  </a:lnTo>
                  <a:lnTo>
                    <a:pt x="85" y="26"/>
                  </a:lnTo>
                  <a:lnTo>
                    <a:pt x="77" y="27"/>
                  </a:lnTo>
                  <a:lnTo>
                    <a:pt x="71" y="28"/>
                  </a:lnTo>
                  <a:lnTo>
                    <a:pt x="66" y="30"/>
                  </a:lnTo>
                  <a:lnTo>
                    <a:pt x="59" y="31"/>
                  </a:lnTo>
                  <a:lnTo>
                    <a:pt x="53" y="32"/>
                  </a:lnTo>
                  <a:lnTo>
                    <a:pt x="49" y="34"/>
                  </a:lnTo>
                  <a:lnTo>
                    <a:pt x="44" y="36"/>
                  </a:lnTo>
                  <a:lnTo>
                    <a:pt x="40" y="37"/>
                  </a:lnTo>
                  <a:lnTo>
                    <a:pt x="35" y="39"/>
                  </a:lnTo>
                  <a:lnTo>
                    <a:pt x="31" y="40"/>
                  </a:lnTo>
                  <a:lnTo>
                    <a:pt x="28" y="41"/>
                  </a:lnTo>
                  <a:lnTo>
                    <a:pt x="25" y="44"/>
                  </a:lnTo>
                  <a:lnTo>
                    <a:pt x="21" y="46"/>
                  </a:lnTo>
                  <a:lnTo>
                    <a:pt x="18" y="50"/>
                  </a:lnTo>
                  <a:lnTo>
                    <a:pt x="14" y="55"/>
                  </a:lnTo>
                  <a:lnTo>
                    <a:pt x="12" y="60"/>
                  </a:lnTo>
                  <a:lnTo>
                    <a:pt x="9" y="66"/>
                  </a:lnTo>
                  <a:lnTo>
                    <a:pt x="7" y="71"/>
                  </a:lnTo>
                  <a:lnTo>
                    <a:pt x="4" y="74"/>
                  </a:lnTo>
                  <a:lnTo>
                    <a:pt x="3" y="78"/>
                  </a:lnTo>
                  <a:lnTo>
                    <a:pt x="2" y="82"/>
                  </a:lnTo>
                  <a:lnTo>
                    <a:pt x="2" y="86"/>
                  </a:lnTo>
                  <a:lnTo>
                    <a:pt x="0" y="88"/>
                  </a:lnTo>
                  <a:lnTo>
                    <a:pt x="0" y="91"/>
                  </a:lnTo>
                  <a:lnTo>
                    <a:pt x="2" y="94"/>
                  </a:lnTo>
                  <a:lnTo>
                    <a:pt x="3" y="96"/>
                  </a:lnTo>
                  <a:lnTo>
                    <a:pt x="4" y="99"/>
                  </a:lnTo>
                  <a:lnTo>
                    <a:pt x="8" y="100"/>
                  </a:lnTo>
                  <a:lnTo>
                    <a:pt x="12" y="100"/>
                  </a:lnTo>
                  <a:lnTo>
                    <a:pt x="17" y="101"/>
                  </a:lnTo>
                  <a:lnTo>
                    <a:pt x="17" y="101"/>
                  </a:lnTo>
                  <a:lnTo>
                    <a:pt x="20" y="101"/>
                  </a:lnTo>
                  <a:lnTo>
                    <a:pt x="22" y="101"/>
                  </a:lnTo>
                  <a:lnTo>
                    <a:pt x="25" y="101"/>
                  </a:lnTo>
                  <a:lnTo>
                    <a:pt x="28" y="101"/>
                  </a:lnTo>
                  <a:lnTo>
                    <a:pt x="32" y="101"/>
                  </a:lnTo>
                  <a:lnTo>
                    <a:pt x="36" y="101"/>
                  </a:lnTo>
                  <a:lnTo>
                    <a:pt x="41" y="101"/>
                  </a:lnTo>
                  <a:lnTo>
                    <a:pt x="46" y="100"/>
                  </a:lnTo>
                  <a:lnTo>
                    <a:pt x="51" y="100"/>
                  </a:lnTo>
                  <a:lnTo>
                    <a:pt x="57" y="100"/>
                  </a:lnTo>
                  <a:lnTo>
                    <a:pt x="64" y="100"/>
                  </a:lnTo>
                  <a:lnTo>
                    <a:pt x="69" y="100"/>
                  </a:lnTo>
                  <a:lnTo>
                    <a:pt x="76" y="100"/>
                  </a:lnTo>
                  <a:lnTo>
                    <a:pt x="83" y="99"/>
                  </a:lnTo>
                  <a:lnTo>
                    <a:pt x="91" y="99"/>
                  </a:lnTo>
                  <a:lnTo>
                    <a:pt x="99" y="99"/>
                  </a:lnTo>
                  <a:lnTo>
                    <a:pt x="106" y="99"/>
                  </a:lnTo>
                  <a:lnTo>
                    <a:pt x="114" y="97"/>
                  </a:lnTo>
                  <a:lnTo>
                    <a:pt x="123" y="97"/>
                  </a:lnTo>
                  <a:lnTo>
                    <a:pt x="132" y="96"/>
                  </a:lnTo>
                  <a:lnTo>
                    <a:pt x="140" y="96"/>
                  </a:lnTo>
                  <a:lnTo>
                    <a:pt x="149" y="95"/>
                  </a:lnTo>
                  <a:lnTo>
                    <a:pt x="159" y="95"/>
                  </a:lnTo>
                  <a:lnTo>
                    <a:pt x="168" y="94"/>
                  </a:lnTo>
                  <a:lnTo>
                    <a:pt x="177" y="94"/>
                  </a:lnTo>
                  <a:lnTo>
                    <a:pt x="186" y="92"/>
                  </a:lnTo>
                  <a:lnTo>
                    <a:pt x="194" y="91"/>
                  </a:lnTo>
                  <a:lnTo>
                    <a:pt x="205" y="91"/>
                  </a:lnTo>
                  <a:lnTo>
                    <a:pt x="214" y="90"/>
                  </a:lnTo>
                  <a:lnTo>
                    <a:pt x="224" y="90"/>
                  </a:lnTo>
                  <a:lnTo>
                    <a:pt x="234" y="88"/>
                  </a:lnTo>
                  <a:lnTo>
                    <a:pt x="243" y="87"/>
                  </a:lnTo>
                  <a:lnTo>
                    <a:pt x="252" y="87"/>
                  </a:lnTo>
                  <a:lnTo>
                    <a:pt x="262" y="85"/>
                  </a:lnTo>
                  <a:lnTo>
                    <a:pt x="271" y="85"/>
                  </a:lnTo>
                  <a:lnTo>
                    <a:pt x="280" y="83"/>
                  </a:lnTo>
                  <a:lnTo>
                    <a:pt x="289" y="82"/>
                  </a:lnTo>
                  <a:lnTo>
                    <a:pt x="299" y="81"/>
                  </a:lnTo>
                  <a:lnTo>
                    <a:pt x="308" y="80"/>
                  </a:lnTo>
                  <a:lnTo>
                    <a:pt x="317" y="78"/>
                  </a:lnTo>
                  <a:lnTo>
                    <a:pt x="326" y="77"/>
                  </a:lnTo>
                  <a:lnTo>
                    <a:pt x="335" y="76"/>
                  </a:lnTo>
                  <a:lnTo>
                    <a:pt x="344" y="76"/>
                  </a:lnTo>
                  <a:lnTo>
                    <a:pt x="352" y="73"/>
                  </a:lnTo>
                  <a:lnTo>
                    <a:pt x="359" y="72"/>
                  </a:lnTo>
                  <a:lnTo>
                    <a:pt x="368" y="71"/>
                  </a:lnTo>
                  <a:lnTo>
                    <a:pt x="376" y="69"/>
                  </a:lnTo>
                  <a:lnTo>
                    <a:pt x="384" y="68"/>
                  </a:lnTo>
                  <a:lnTo>
                    <a:pt x="390" y="67"/>
                  </a:lnTo>
                  <a:lnTo>
                    <a:pt x="396" y="64"/>
                  </a:lnTo>
                  <a:lnTo>
                    <a:pt x="403" y="63"/>
                  </a:lnTo>
                  <a:lnTo>
                    <a:pt x="409" y="62"/>
                  </a:lnTo>
                  <a:lnTo>
                    <a:pt x="415" y="59"/>
                  </a:lnTo>
                  <a:lnTo>
                    <a:pt x="421" y="58"/>
                  </a:lnTo>
                  <a:lnTo>
                    <a:pt x="427" y="57"/>
                  </a:lnTo>
                  <a:lnTo>
                    <a:pt x="431" y="54"/>
                  </a:lnTo>
                  <a:lnTo>
                    <a:pt x="436" y="53"/>
                  </a:lnTo>
                  <a:lnTo>
                    <a:pt x="440" y="51"/>
                  </a:lnTo>
                  <a:lnTo>
                    <a:pt x="444" y="49"/>
                  </a:lnTo>
                  <a:lnTo>
                    <a:pt x="446" y="48"/>
                  </a:lnTo>
                  <a:lnTo>
                    <a:pt x="450" y="45"/>
                  </a:lnTo>
                  <a:lnTo>
                    <a:pt x="451" y="44"/>
                  </a:lnTo>
                  <a:lnTo>
                    <a:pt x="454" y="43"/>
                  </a:lnTo>
                  <a:lnTo>
                    <a:pt x="456" y="37"/>
                  </a:lnTo>
                  <a:lnTo>
                    <a:pt x="459" y="35"/>
                  </a:lnTo>
                  <a:lnTo>
                    <a:pt x="461" y="31"/>
                  </a:lnTo>
                  <a:lnTo>
                    <a:pt x="463" y="28"/>
                  </a:lnTo>
                  <a:lnTo>
                    <a:pt x="465" y="23"/>
                  </a:lnTo>
                  <a:lnTo>
                    <a:pt x="469" y="21"/>
                  </a:lnTo>
                  <a:lnTo>
                    <a:pt x="470" y="16"/>
                  </a:lnTo>
                  <a:lnTo>
                    <a:pt x="470" y="16"/>
                  </a:lnTo>
                  <a:lnTo>
                    <a:pt x="468" y="14"/>
                  </a:lnTo>
                  <a:lnTo>
                    <a:pt x="465" y="14"/>
                  </a:lnTo>
                  <a:lnTo>
                    <a:pt x="463" y="14"/>
                  </a:lnTo>
                  <a:lnTo>
                    <a:pt x="459" y="14"/>
                  </a:lnTo>
                  <a:lnTo>
                    <a:pt x="454" y="13"/>
                  </a:lnTo>
                  <a:lnTo>
                    <a:pt x="449" y="13"/>
                  </a:lnTo>
                  <a:lnTo>
                    <a:pt x="444" y="11"/>
                  </a:lnTo>
                  <a:lnTo>
                    <a:pt x="438" y="9"/>
                  </a:lnTo>
                  <a:lnTo>
                    <a:pt x="438" y="9"/>
                  </a:lnTo>
                  <a:close/>
                </a:path>
              </a:pathLst>
            </a:custGeom>
            <a:solidFill>
              <a:srgbClr val="007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3"/>
            <p:cNvSpPr>
              <a:spLocks/>
            </p:cNvSpPr>
            <p:nvPr/>
          </p:nvSpPr>
          <p:spPr bwMode="auto">
            <a:xfrm>
              <a:off x="5995988" y="4361088"/>
              <a:ext cx="627063" cy="355600"/>
            </a:xfrm>
            <a:custGeom>
              <a:avLst/>
              <a:gdLst>
                <a:gd name="T0" fmla="*/ 395 w 395"/>
                <a:gd name="T1" fmla="*/ 183 h 224"/>
                <a:gd name="T2" fmla="*/ 394 w 395"/>
                <a:gd name="T3" fmla="*/ 166 h 224"/>
                <a:gd name="T4" fmla="*/ 394 w 395"/>
                <a:gd name="T5" fmla="*/ 144 h 224"/>
                <a:gd name="T6" fmla="*/ 392 w 395"/>
                <a:gd name="T7" fmla="*/ 121 h 224"/>
                <a:gd name="T8" fmla="*/ 392 w 395"/>
                <a:gd name="T9" fmla="*/ 106 h 224"/>
                <a:gd name="T10" fmla="*/ 391 w 395"/>
                <a:gd name="T11" fmla="*/ 94 h 224"/>
                <a:gd name="T12" fmla="*/ 387 w 395"/>
                <a:gd name="T13" fmla="*/ 74 h 224"/>
                <a:gd name="T14" fmla="*/ 382 w 395"/>
                <a:gd name="T15" fmla="*/ 53 h 224"/>
                <a:gd name="T16" fmla="*/ 376 w 395"/>
                <a:gd name="T17" fmla="*/ 37 h 224"/>
                <a:gd name="T18" fmla="*/ 362 w 395"/>
                <a:gd name="T19" fmla="*/ 25 h 224"/>
                <a:gd name="T20" fmla="*/ 346 w 395"/>
                <a:gd name="T21" fmla="*/ 20 h 224"/>
                <a:gd name="T22" fmla="*/ 326 w 395"/>
                <a:gd name="T23" fmla="*/ 15 h 224"/>
                <a:gd name="T24" fmla="*/ 303 w 395"/>
                <a:gd name="T25" fmla="*/ 10 h 224"/>
                <a:gd name="T26" fmla="*/ 276 w 395"/>
                <a:gd name="T27" fmla="*/ 6 h 224"/>
                <a:gd name="T28" fmla="*/ 247 w 395"/>
                <a:gd name="T29" fmla="*/ 3 h 224"/>
                <a:gd name="T30" fmla="*/ 216 w 395"/>
                <a:gd name="T31" fmla="*/ 1 h 224"/>
                <a:gd name="T32" fmla="*/ 184 w 395"/>
                <a:gd name="T33" fmla="*/ 1 h 224"/>
                <a:gd name="T34" fmla="*/ 153 w 395"/>
                <a:gd name="T35" fmla="*/ 0 h 224"/>
                <a:gd name="T36" fmla="*/ 123 w 395"/>
                <a:gd name="T37" fmla="*/ 0 h 224"/>
                <a:gd name="T38" fmla="*/ 95 w 395"/>
                <a:gd name="T39" fmla="*/ 0 h 224"/>
                <a:gd name="T40" fmla="*/ 69 w 395"/>
                <a:gd name="T41" fmla="*/ 1 h 224"/>
                <a:gd name="T42" fmla="*/ 46 w 395"/>
                <a:gd name="T43" fmla="*/ 3 h 224"/>
                <a:gd name="T44" fmla="*/ 28 w 395"/>
                <a:gd name="T45" fmla="*/ 7 h 224"/>
                <a:gd name="T46" fmla="*/ 13 w 395"/>
                <a:gd name="T47" fmla="*/ 12 h 224"/>
                <a:gd name="T48" fmla="*/ 3 w 395"/>
                <a:gd name="T49" fmla="*/ 25 h 224"/>
                <a:gd name="T50" fmla="*/ 0 w 395"/>
                <a:gd name="T51" fmla="*/ 39 h 224"/>
                <a:gd name="T52" fmla="*/ 0 w 395"/>
                <a:gd name="T53" fmla="*/ 53 h 224"/>
                <a:gd name="T54" fmla="*/ 0 w 395"/>
                <a:gd name="T55" fmla="*/ 67 h 224"/>
                <a:gd name="T56" fmla="*/ 1 w 395"/>
                <a:gd name="T57" fmla="*/ 84 h 224"/>
                <a:gd name="T58" fmla="*/ 3 w 395"/>
                <a:gd name="T59" fmla="*/ 102 h 224"/>
                <a:gd name="T60" fmla="*/ 7 w 395"/>
                <a:gd name="T61" fmla="*/ 120 h 224"/>
                <a:gd name="T62" fmla="*/ 10 w 395"/>
                <a:gd name="T63" fmla="*/ 137 h 224"/>
                <a:gd name="T64" fmla="*/ 13 w 395"/>
                <a:gd name="T65" fmla="*/ 154 h 224"/>
                <a:gd name="T66" fmla="*/ 18 w 395"/>
                <a:gd name="T67" fmla="*/ 171 h 224"/>
                <a:gd name="T68" fmla="*/ 22 w 395"/>
                <a:gd name="T69" fmla="*/ 185 h 224"/>
                <a:gd name="T70" fmla="*/ 27 w 395"/>
                <a:gd name="T71" fmla="*/ 197 h 224"/>
                <a:gd name="T72" fmla="*/ 33 w 395"/>
                <a:gd name="T73" fmla="*/ 215 h 224"/>
                <a:gd name="T74" fmla="*/ 44 w 395"/>
                <a:gd name="T75" fmla="*/ 224 h 224"/>
                <a:gd name="T76" fmla="*/ 59 w 395"/>
                <a:gd name="T77" fmla="*/ 224 h 224"/>
                <a:gd name="T78" fmla="*/ 78 w 395"/>
                <a:gd name="T79" fmla="*/ 223 h 224"/>
                <a:gd name="T80" fmla="*/ 93 w 395"/>
                <a:gd name="T81" fmla="*/ 222 h 224"/>
                <a:gd name="T82" fmla="*/ 106 w 395"/>
                <a:gd name="T83" fmla="*/ 220 h 224"/>
                <a:gd name="T84" fmla="*/ 120 w 395"/>
                <a:gd name="T85" fmla="*/ 218 h 224"/>
                <a:gd name="T86" fmla="*/ 134 w 395"/>
                <a:gd name="T87" fmla="*/ 217 h 224"/>
                <a:gd name="T88" fmla="*/ 151 w 395"/>
                <a:gd name="T89" fmla="*/ 215 h 224"/>
                <a:gd name="T90" fmla="*/ 167 w 395"/>
                <a:gd name="T91" fmla="*/ 214 h 224"/>
                <a:gd name="T92" fmla="*/ 184 w 395"/>
                <a:gd name="T93" fmla="*/ 212 h 224"/>
                <a:gd name="T94" fmla="*/ 203 w 395"/>
                <a:gd name="T95" fmla="*/ 212 h 224"/>
                <a:gd name="T96" fmla="*/ 221 w 395"/>
                <a:gd name="T97" fmla="*/ 212 h 224"/>
                <a:gd name="T98" fmla="*/ 240 w 395"/>
                <a:gd name="T99" fmla="*/ 212 h 224"/>
                <a:gd name="T100" fmla="*/ 258 w 395"/>
                <a:gd name="T101" fmla="*/ 212 h 224"/>
                <a:gd name="T102" fmla="*/ 275 w 395"/>
                <a:gd name="T103" fmla="*/ 212 h 224"/>
                <a:gd name="T104" fmla="*/ 291 w 395"/>
                <a:gd name="T105" fmla="*/ 212 h 224"/>
                <a:gd name="T106" fmla="*/ 307 w 395"/>
                <a:gd name="T107" fmla="*/ 213 h 224"/>
                <a:gd name="T108" fmla="*/ 321 w 395"/>
                <a:gd name="T109" fmla="*/ 214 h 224"/>
                <a:gd name="T110" fmla="*/ 333 w 395"/>
                <a:gd name="T111" fmla="*/ 215 h 224"/>
                <a:gd name="T112" fmla="*/ 354 w 395"/>
                <a:gd name="T113" fmla="*/ 217 h 224"/>
                <a:gd name="T114" fmla="*/ 371 w 395"/>
                <a:gd name="T115" fmla="*/ 217 h 224"/>
                <a:gd name="T116" fmla="*/ 385 w 395"/>
                <a:gd name="T117" fmla="*/ 215 h 224"/>
                <a:gd name="T118" fmla="*/ 394 w 395"/>
                <a:gd name="T119" fmla="*/ 205 h 224"/>
                <a:gd name="T120" fmla="*/ 395 w 395"/>
                <a:gd name="T121" fmla="*/ 1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24">
                  <a:moveTo>
                    <a:pt x="395" y="196"/>
                  </a:moveTo>
                  <a:lnTo>
                    <a:pt x="395" y="192"/>
                  </a:lnTo>
                  <a:lnTo>
                    <a:pt x="395" y="189"/>
                  </a:lnTo>
                  <a:lnTo>
                    <a:pt x="395" y="183"/>
                  </a:lnTo>
                  <a:lnTo>
                    <a:pt x="395" y="181"/>
                  </a:lnTo>
                  <a:lnTo>
                    <a:pt x="394" y="176"/>
                  </a:lnTo>
                  <a:lnTo>
                    <a:pt x="394" y="171"/>
                  </a:lnTo>
                  <a:lnTo>
                    <a:pt x="394" y="166"/>
                  </a:lnTo>
                  <a:lnTo>
                    <a:pt x="394" y="160"/>
                  </a:lnTo>
                  <a:lnTo>
                    <a:pt x="394" y="155"/>
                  </a:lnTo>
                  <a:lnTo>
                    <a:pt x="394" y="149"/>
                  </a:lnTo>
                  <a:lnTo>
                    <a:pt x="394" y="144"/>
                  </a:lnTo>
                  <a:lnTo>
                    <a:pt x="394" y="139"/>
                  </a:lnTo>
                  <a:lnTo>
                    <a:pt x="392" y="132"/>
                  </a:lnTo>
                  <a:lnTo>
                    <a:pt x="392" y="127"/>
                  </a:lnTo>
                  <a:lnTo>
                    <a:pt x="392" y="121"/>
                  </a:lnTo>
                  <a:lnTo>
                    <a:pt x="392" y="116"/>
                  </a:lnTo>
                  <a:lnTo>
                    <a:pt x="392" y="112"/>
                  </a:lnTo>
                  <a:lnTo>
                    <a:pt x="392" y="109"/>
                  </a:lnTo>
                  <a:lnTo>
                    <a:pt x="392" y="106"/>
                  </a:lnTo>
                  <a:lnTo>
                    <a:pt x="392" y="103"/>
                  </a:lnTo>
                  <a:lnTo>
                    <a:pt x="391" y="100"/>
                  </a:lnTo>
                  <a:lnTo>
                    <a:pt x="391" y="97"/>
                  </a:lnTo>
                  <a:lnTo>
                    <a:pt x="391" y="94"/>
                  </a:lnTo>
                  <a:lnTo>
                    <a:pt x="391" y="92"/>
                  </a:lnTo>
                  <a:lnTo>
                    <a:pt x="390" y="85"/>
                  </a:lnTo>
                  <a:lnTo>
                    <a:pt x="388" y="80"/>
                  </a:lnTo>
                  <a:lnTo>
                    <a:pt x="387" y="74"/>
                  </a:lnTo>
                  <a:lnTo>
                    <a:pt x="387" y="70"/>
                  </a:lnTo>
                  <a:lnTo>
                    <a:pt x="385" y="63"/>
                  </a:lnTo>
                  <a:lnTo>
                    <a:pt x="385" y="58"/>
                  </a:lnTo>
                  <a:lnTo>
                    <a:pt x="382" y="53"/>
                  </a:lnTo>
                  <a:lnTo>
                    <a:pt x="382" y="49"/>
                  </a:lnTo>
                  <a:lnTo>
                    <a:pt x="379" y="44"/>
                  </a:lnTo>
                  <a:lnTo>
                    <a:pt x="377" y="40"/>
                  </a:lnTo>
                  <a:lnTo>
                    <a:pt x="376" y="37"/>
                  </a:lnTo>
                  <a:lnTo>
                    <a:pt x="373" y="34"/>
                  </a:lnTo>
                  <a:lnTo>
                    <a:pt x="369" y="30"/>
                  </a:lnTo>
                  <a:lnTo>
                    <a:pt x="365" y="26"/>
                  </a:lnTo>
                  <a:lnTo>
                    <a:pt x="362" y="25"/>
                  </a:lnTo>
                  <a:lnTo>
                    <a:pt x="358" y="24"/>
                  </a:lnTo>
                  <a:lnTo>
                    <a:pt x="354" y="23"/>
                  </a:lnTo>
                  <a:lnTo>
                    <a:pt x="351" y="21"/>
                  </a:lnTo>
                  <a:lnTo>
                    <a:pt x="346" y="20"/>
                  </a:lnTo>
                  <a:lnTo>
                    <a:pt x="341" y="18"/>
                  </a:lnTo>
                  <a:lnTo>
                    <a:pt x="337" y="18"/>
                  </a:lnTo>
                  <a:lnTo>
                    <a:pt x="332" y="16"/>
                  </a:lnTo>
                  <a:lnTo>
                    <a:pt x="326" y="15"/>
                  </a:lnTo>
                  <a:lnTo>
                    <a:pt x="321" y="14"/>
                  </a:lnTo>
                  <a:lnTo>
                    <a:pt x="314" y="12"/>
                  </a:lnTo>
                  <a:lnTo>
                    <a:pt x="309" y="12"/>
                  </a:lnTo>
                  <a:lnTo>
                    <a:pt x="303" y="10"/>
                  </a:lnTo>
                  <a:lnTo>
                    <a:pt x="296" y="10"/>
                  </a:lnTo>
                  <a:lnTo>
                    <a:pt x="290" y="9"/>
                  </a:lnTo>
                  <a:lnTo>
                    <a:pt x="282" y="7"/>
                  </a:lnTo>
                  <a:lnTo>
                    <a:pt x="276" y="6"/>
                  </a:lnTo>
                  <a:lnTo>
                    <a:pt x="268" y="6"/>
                  </a:lnTo>
                  <a:lnTo>
                    <a:pt x="262" y="5"/>
                  </a:lnTo>
                  <a:lnTo>
                    <a:pt x="254" y="5"/>
                  </a:lnTo>
                  <a:lnTo>
                    <a:pt x="247" y="3"/>
                  </a:lnTo>
                  <a:lnTo>
                    <a:pt x="239" y="3"/>
                  </a:lnTo>
                  <a:lnTo>
                    <a:pt x="231" y="2"/>
                  </a:lnTo>
                  <a:lnTo>
                    <a:pt x="224" y="2"/>
                  </a:lnTo>
                  <a:lnTo>
                    <a:pt x="216" y="1"/>
                  </a:lnTo>
                  <a:lnTo>
                    <a:pt x="208" y="1"/>
                  </a:lnTo>
                  <a:lnTo>
                    <a:pt x="201" y="1"/>
                  </a:lnTo>
                  <a:lnTo>
                    <a:pt x="193" y="1"/>
                  </a:lnTo>
                  <a:lnTo>
                    <a:pt x="184" y="1"/>
                  </a:lnTo>
                  <a:lnTo>
                    <a:pt x="176" y="0"/>
                  </a:lnTo>
                  <a:lnTo>
                    <a:pt x="169" y="0"/>
                  </a:lnTo>
                  <a:lnTo>
                    <a:pt x="161" y="0"/>
                  </a:lnTo>
                  <a:lnTo>
                    <a:pt x="153" y="0"/>
                  </a:lnTo>
                  <a:lnTo>
                    <a:pt x="146" y="0"/>
                  </a:lnTo>
                  <a:lnTo>
                    <a:pt x="138" y="0"/>
                  </a:lnTo>
                  <a:lnTo>
                    <a:pt x="130" y="0"/>
                  </a:lnTo>
                  <a:lnTo>
                    <a:pt x="123" y="0"/>
                  </a:lnTo>
                  <a:lnTo>
                    <a:pt x="115" y="0"/>
                  </a:lnTo>
                  <a:lnTo>
                    <a:pt x="107" y="0"/>
                  </a:lnTo>
                  <a:lnTo>
                    <a:pt x="101" y="0"/>
                  </a:lnTo>
                  <a:lnTo>
                    <a:pt x="95" y="0"/>
                  </a:lnTo>
                  <a:lnTo>
                    <a:pt x="88" y="1"/>
                  </a:lnTo>
                  <a:lnTo>
                    <a:pt x="82" y="1"/>
                  </a:lnTo>
                  <a:lnTo>
                    <a:pt x="76" y="1"/>
                  </a:lnTo>
                  <a:lnTo>
                    <a:pt x="69" y="1"/>
                  </a:lnTo>
                  <a:lnTo>
                    <a:pt x="63" y="2"/>
                  </a:lnTo>
                  <a:lnTo>
                    <a:pt x="56" y="2"/>
                  </a:lnTo>
                  <a:lnTo>
                    <a:pt x="51" y="3"/>
                  </a:lnTo>
                  <a:lnTo>
                    <a:pt x="46" y="3"/>
                  </a:lnTo>
                  <a:lnTo>
                    <a:pt x="41" y="5"/>
                  </a:lnTo>
                  <a:lnTo>
                    <a:pt x="37" y="6"/>
                  </a:lnTo>
                  <a:lnTo>
                    <a:pt x="33" y="6"/>
                  </a:lnTo>
                  <a:lnTo>
                    <a:pt x="28" y="7"/>
                  </a:lnTo>
                  <a:lnTo>
                    <a:pt x="24" y="9"/>
                  </a:lnTo>
                  <a:lnTo>
                    <a:pt x="21" y="9"/>
                  </a:lnTo>
                  <a:lnTo>
                    <a:pt x="18" y="10"/>
                  </a:lnTo>
                  <a:lnTo>
                    <a:pt x="13" y="12"/>
                  </a:lnTo>
                  <a:lnTo>
                    <a:pt x="10" y="15"/>
                  </a:lnTo>
                  <a:lnTo>
                    <a:pt x="8" y="18"/>
                  </a:lnTo>
                  <a:lnTo>
                    <a:pt x="5" y="21"/>
                  </a:lnTo>
                  <a:lnTo>
                    <a:pt x="3" y="25"/>
                  </a:lnTo>
                  <a:lnTo>
                    <a:pt x="3" y="30"/>
                  </a:lnTo>
                  <a:lnTo>
                    <a:pt x="1" y="33"/>
                  </a:lnTo>
                  <a:lnTo>
                    <a:pt x="0" y="35"/>
                  </a:lnTo>
                  <a:lnTo>
                    <a:pt x="0" y="39"/>
                  </a:lnTo>
                  <a:lnTo>
                    <a:pt x="0" y="42"/>
                  </a:lnTo>
                  <a:lnTo>
                    <a:pt x="0" y="46"/>
                  </a:lnTo>
                  <a:lnTo>
                    <a:pt x="0" y="49"/>
                  </a:lnTo>
                  <a:lnTo>
                    <a:pt x="0" y="53"/>
                  </a:lnTo>
                  <a:lnTo>
                    <a:pt x="0" y="57"/>
                  </a:lnTo>
                  <a:lnTo>
                    <a:pt x="0" y="60"/>
                  </a:lnTo>
                  <a:lnTo>
                    <a:pt x="0" y="63"/>
                  </a:lnTo>
                  <a:lnTo>
                    <a:pt x="0" y="67"/>
                  </a:lnTo>
                  <a:lnTo>
                    <a:pt x="0" y="72"/>
                  </a:lnTo>
                  <a:lnTo>
                    <a:pt x="0" y="76"/>
                  </a:lnTo>
                  <a:lnTo>
                    <a:pt x="0" y="80"/>
                  </a:lnTo>
                  <a:lnTo>
                    <a:pt x="1" y="84"/>
                  </a:lnTo>
                  <a:lnTo>
                    <a:pt x="3" y="89"/>
                  </a:lnTo>
                  <a:lnTo>
                    <a:pt x="3" y="93"/>
                  </a:lnTo>
                  <a:lnTo>
                    <a:pt x="3" y="97"/>
                  </a:lnTo>
                  <a:lnTo>
                    <a:pt x="3" y="102"/>
                  </a:lnTo>
                  <a:lnTo>
                    <a:pt x="4" y="107"/>
                  </a:lnTo>
                  <a:lnTo>
                    <a:pt x="5" y="111"/>
                  </a:lnTo>
                  <a:lnTo>
                    <a:pt x="7" y="116"/>
                  </a:lnTo>
                  <a:lnTo>
                    <a:pt x="7" y="120"/>
                  </a:lnTo>
                  <a:lnTo>
                    <a:pt x="8" y="125"/>
                  </a:lnTo>
                  <a:lnTo>
                    <a:pt x="8" y="129"/>
                  </a:lnTo>
                  <a:lnTo>
                    <a:pt x="9" y="132"/>
                  </a:lnTo>
                  <a:lnTo>
                    <a:pt x="10" y="137"/>
                  </a:lnTo>
                  <a:lnTo>
                    <a:pt x="12" y="141"/>
                  </a:lnTo>
                  <a:lnTo>
                    <a:pt x="12" y="145"/>
                  </a:lnTo>
                  <a:lnTo>
                    <a:pt x="13" y="150"/>
                  </a:lnTo>
                  <a:lnTo>
                    <a:pt x="13" y="154"/>
                  </a:lnTo>
                  <a:lnTo>
                    <a:pt x="15" y="159"/>
                  </a:lnTo>
                  <a:lnTo>
                    <a:pt x="15" y="163"/>
                  </a:lnTo>
                  <a:lnTo>
                    <a:pt x="17" y="167"/>
                  </a:lnTo>
                  <a:lnTo>
                    <a:pt x="18" y="171"/>
                  </a:lnTo>
                  <a:lnTo>
                    <a:pt x="19" y="175"/>
                  </a:lnTo>
                  <a:lnTo>
                    <a:pt x="19" y="178"/>
                  </a:lnTo>
                  <a:lnTo>
                    <a:pt x="21" y="182"/>
                  </a:lnTo>
                  <a:lnTo>
                    <a:pt x="22" y="185"/>
                  </a:lnTo>
                  <a:lnTo>
                    <a:pt x="23" y="189"/>
                  </a:lnTo>
                  <a:lnTo>
                    <a:pt x="24" y="192"/>
                  </a:lnTo>
                  <a:lnTo>
                    <a:pt x="26" y="195"/>
                  </a:lnTo>
                  <a:lnTo>
                    <a:pt x="27" y="197"/>
                  </a:lnTo>
                  <a:lnTo>
                    <a:pt x="27" y="201"/>
                  </a:lnTo>
                  <a:lnTo>
                    <a:pt x="30" y="206"/>
                  </a:lnTo>
                  <a:lnTo>
                    <a:pt x="32" y="212"/>
                  </a:lnTo>
                  <a:lnTo>
                    <a:pt x="33" y="215"/>
                  </a:lnTo>
                  <a:lnTo>
                    <a:pt x="36" y="218"/>
                  </a:lnTo>
                  <a:lnTo>
                    <a:pt x="37" y="220"/>
                  </a:lnTo>
                  <a:lnTo>
                    <a:pt x="40" y="223"/>
                  </a:lnTo>
                  <a:lnTo>
                    <a:pt x="44" y="224"/>
                  </a:lnTo>
                  <a:lnTo>
                    <a:pt x="49" y="224"/>
                  </a:lnTo>
                  <a:lnTo>
                    <a:pt x="51" y="224"/>
                  </a:lnTo>
                  <a:lnTo>
                    <a:pt x="55" y="224"/>
                  </a:lnTo>
                  <a:lnTo>
                    <a:pt x="59" y="224"/>
                  </a:lnTo>
                  <a:lnTo>
                    <a:pt x="64" y="224"/>
                  </a:lnTo>
                  <a:lnTo>
                    <a:pt x="68" y="224"/>
                  </a:lnTo>
                  <a:lnTo>
                    <a:pt x="73" y="224"/>
                  </a:lnTo>
                  <a:lnTo>
                    <a:pt x="78" y="223"/>
                  </a:lnTo>
                  <a:lnTo>
                    <a:pt x="84" y="223"/>
                  </a:lnTo>
                  <a:lnTo>
                    <a:pt x="87" y="222"/>
                  </a:lnTo>
                  <a:lnTo>
                    <a:pt x="90" y="222"/>
                  </a:lnTo>
                  <a:lnTo>
                    <a:pt x="93" y="222"/>
                  </a:lnTo>
                  <a:lnTo>
                    <a:pt x="96" y="222"/>
                  </a:lnTo>
                  <a:lnTo>
                    <a:pt x="100" y="220"/>
                  </a:lnTo>
                  <a:lnTo>
                    <a:pt x="102" y="220"/>
                  </a:lnTo>
                  <a:lnTo>
                    <a:pt x="106" y="220"/>
                  </a:lnTo>
                  <a:lnTo>
                    <a:pt x="110" y="220"/>
                  </a:lnTo>
                  <a:lnTo>
                    <a:pt x="114" y="219"/>
                  </a:lnTo>
                  <a:lnTo>
                    <a:pt x="116" y="219"/>
                  </a:lnTo>
                  <a:lnTo>
                    <a:pt x="120" y="218"/>
                  </a:lnTo>
                  <a:lnTo>
                    <a:pt x="124" y="218"/>
                  </a:lnTo>
                  <a:lnTo>
                    <a:pt x="127" y="218"/>
                  </a:lnTo>
                  <a:lnTo>
                    <a:pt x="130" y="217"/>
                  </a:lnTo>
                  <a:lnTo>
                    <a:pt x="134" y="217"/>
                  </a:lnTo>
                  <a:lnTo>
                    <a:pt x="139" y="217"/>
                  </a:lnTo>
                  <a:lnTo>
                    <a:pt x="142" y="217"/>
                  </a:lnTo>
                  <a:lnTo>
                    <a:pt x="147" y="215"/>
                  </a:lnTo>
                  <a:lnTo>
                    <a:pt x="151" y="215"/>
                  </a:lnTo>
                  <a:lnTo>
                    <a:pt x="155" y="215"/>
                  </a:lnTo>
                  <a:lnTo>
                    <a:pt x="159" y="214"/>
                  </a:lnTo>
                  <a:lnTo>
                    <a:pt x="164" y="214"/>
                  </a:lnTo>
                  <a:lnTo>
                    <a:pt x="167" y="214"/>
                  </a:lnTo>
                  <a:lnTo>
                    <a:pt x="173" y="214"/>
                  </a:lnTo>
                  <a:lnTo>
                    <a:pt x="176" y="213"/>
                  </a:lnTo>
                  <a:lnTo>
                    <a:pt x="180" y="213"/>
                  </a:lnTo>
                  <a:lnTo>
                    <a:pt x="184" y="212"/>
                  </a:lnTo>
                  <a:lnTo>
                    <a:pt x="189" y="212"/>
                  </a:lnTo>
                  <a:lnTo>
                    <a:pt x="193" y="212"/>
                  </a:lnTo>
                  <a:lnTo>
                    <a:pt x="198" y="212"/>
                  </a:lnTo>
                  <a:lnTo>
                    <a:pt x="203" y="212"/>
                  </a:lnTo>
                  <a:lnTo>
                    <a:pt x="208" y="212"/>
                  </a:lnTo>
                  <a:lnTo>
                    <a:pt x="212" y="212"/>
                  </a:lnTo>
                  <a:lnTo>
                    <a:pt x="216" y="212"/>
                  </a:lnTo>
                  <a:lnTo>
                    <a:pt x="221" y="212"/>
                  </a:lnTo>
                  <a:lnTo>
                    <a:pt x="226" y="212"/>
                  </a:lnTo>
                  <a:lnTo>
                    <a:pt x="230" y="212"/>
                  </a:lnTo>
                  <a:lnTo>
                    <a:pt x="235" y="212"/>
                  </a:lnTo>
                  <a:lnTo>
                    <a:pt x="240" y="212"/>
                  </a:lnTo>
                  <a:lnTo>
                    <a:pt x="245" y="212"/>
                  </a:lnTo>
                  <a:lnTo>
                    <a:pt x="249" y="212"/>
                  </a:lnTo>
                  <a:lnTo>
                    <a:pt x="254" y="212"/>
                  </a:lnTo>
                  <a:lnTo>
                    <a:pt x="258" y="212"/>
                  </a:lnTo>
                  <a:lnTo>
                    <a:pt x="263" y="212"/>
                  </a:lnTo>
                  <a:lnTo>
                    <a:pt x="267" y="212"/>
                  </a:lnTo>
                  <a:lnTo>
                    <a:pt x="271" y="212"/>
                  </a:lnTo>
                  <a:lnTo>
                    <a:pt x="275" y="212"/>
                  </a:lnTo>
                  <a:lnTo>
                    <a:pt x="280" y="212"/>
                  </a:lnTo>
                  <a:lnTo>
                    <a:pt x="284" y="212"/>
                  </a:lnTo>
                  <a:lnTo>
                    <a:pt x="288" y="212"/>
                  </a:lnTo>
                  <a:lnTo>
                    <a:pt x="291" y="212"/>
                  </a:lnTo>
                  <a:lnTo>
                    <a:pt x="295" y="212"/>
                  </a:lnTo>
                  <a:lnTo>
                    <a:pt x="299" y="212"/>
                  </a:lnTo>
                  <a:lnTo>
                    <a:pt x="303" y="213"/>
                  </a:lnTo>
                  <a:lnTo>
                    <a:pt x="307" y="213"/>
                  </a:lnTo>
                  <a:lnTo>
                    <a:pt x="311" y="214"/>
                  </a:lnTo>
                  <a:lnTo>
                    <a:pt x="314" y="214"/>
                  </a:lnTo>
                  <a:lnTo>
                    <a:pt x="318" y="214"/>
                  </a:lnTo>
                  <a:lnTo>
                    <a:pt x="321" y="214"/>
                  </a:lnTo>
                  <a:lnTo>
                    <a:pt x="325" y="215"/>
                  </a:lnTo>
                  <a:lnTo>
                    <a:pt x="327" y="215"/>
                  </a:lnTo>
                  <a:lnTo>
                    <a:pt x="330" y="215"/>
                  </a:lnTo>
                  <a:lnTo>
                    <a:pt x="333" y="215"/>
                  </a:lnTo>
                  <a:lnTo>
                    <a:pt x="337" y="217"/>
                  </a:lnTo>
                  <a:lnTo>
                    <a:pt x="342" y="217"/>
                  </a:lnTo>
                  <a:lnTo>
                    <a:pt x="348" y="217"/>
                  </a:lnTo>
                  <a:lnTo>
                    <a:pt x="354" y="217"/>
                  </a:lnTo>
                  <a:lnTo>
                    <a:pt x="359" y="218"/>
                  </a:lnTo>
                  <a:lnTo>
                    <a:pt x="363" y="217"/>
                  </a:lnTo>
                  <a:lnTo>
                    <a:pt x="367" y="217"/>
                  </a:lnTo>
                  <a:lnTo>
                    <a:pt x="371" y="217"/>
                  </a:lnTo>
                  <a:lnTo>
                    <a:pt x="376" y="217"/>
                  </a:lnTo>
                  <a:lnTo>
                    <a:pt x="378" y="217"/>
                  </a:lnTo>
                  <a:lnTo>
                    <a:pt x="382" y="217"/>
                  </a:lnTo>
                  <a:lnTo>
                    <a:pt x="385" y="215"/>
                  </a:lnTo>
                  <a:lnTo>
                    <a:pt x="387" y="214"/>
                  </a:lnTo>
                  <a:lnTo>
                    <a:pt x="390" y="212"/>
                  </a:lnTo>
                  <a:lnTo>
                    <a:pt x="394" y="208"/>
                  </a:lnTo>
                  <a:lnTo>
                    <a:pt x="394" y="205"/>
                  </a:lnTo>
                  <a:lnTo>
                    <a:pt x="395" y="203"/>
                  </a:lnTo>
                  <a:lnTo>
                    <a:pt x="395" y="200"/>
                  </a:lnTo>
                  <a:lnTo>
                    <a:pt x="395" y="196"/>
                  </a:lnTo>
                  <a:lnTo>
                    <a:pt x="395" y="196"/>
                  </a:lnTo>
                  <a:close/>
                </a:path>
              </a:pathLst>
            </a:custGeom>
            <a:solidFill>
              <a:srgbClr val="F7E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4"/>
            <p:cNvSpPr>
              <a:spLocks/>
            </p:cNvSpPr>
            <p:nvPr/>
          </p:nvSpPr>
          <p:spPr bwMode="auto">
            <a:xfrm>
              <a:off x="5872163" y="4775968"/>
              <a:ext cx="868363" cy="506412"/>
            </a:xfrm>
            <a:custGeom>
              <a:avLst/>
              <a:gdLst>
                <a:gd name="T0" fmla="*/ 397 w 547"/>
                <a:gd name="T1" fmla="*/ 4 h 406"/>
                <a:gd name="T2" fmla="*/ 368 w 547"/>
                <a:gd name="T3" fmla="*/ 1 h 406"/>
                <a:gd name="T4" fmla="*/ 335 w 547"/>
                <a:gd name="T5" fmla="*/ 0 h 406"/>
                <a:gd name="T6" fmla="*/ 299 w 547"/>
                <a:gd name="T7" fmla="*/ 0 h 406"/>
                <a:gd name="T8" fmla="*/ 263 w 547"/>
                <a:gd name="T9" fmla="*/ 1 h 406"/>
                <a:gd name="T10" fmla="*/ 226 w 547"/>
                <a:gd name="T11" fmla="*/ 3 h 406"/>
                <a:gd name="T12" fmla="*/ 191 w 547"/>
                <a:gd name="T13" fmla="*/ 5 h 406"/>
                <a:gd name="T14" fmla="*/ 156 w 547"/>
                <a:gd name="T15" fmla="*/ 9 h 406"/>
                <a:gd name="T16" fmla="*/ 125 w 547"/>
                <a:gd name="T17" fmla="*/ 14 h 406"/>
                <a:gd name="T18" fmla="*/ 97 w 547"/>
                <a:gd name="T19" fmla="*/ 20 h 406"/>
                <a:gd name="T20" fmla="*/ 76 w 547"/>
                <a:gd name="T21" fmla="*/ 26 h 406"/>
                <a:gd name="T22" fmla="*/ 59 w 547"/>
                <a:gd name="T23" fmla="*/ 33 h 406"/>
                <a:gd name="T24" fmla="*/ 46 w 547"/>
                <a:gd name="T25" fmla="*/ 52 h 406"/>
                <a:gd name="T26" fmla="*/ 39 w 547"/>
                <a:gd name="T27" fmla="*/ 73 h 406"/>
                <a:gd name="T28" fmla="*/ 32 w 547"/>
                <a:gd name="T29" fmla="*/ 100 h 406"/>
                <a:gd name="T30" fmla="*/ 27 w 547"/>
                <a:gd name="T31" fmla="*/ 133 h 406"/>
                <a:gd name="T32" fmla="*/ 21 w 547"/>
                <a:gd name="T33" fmla="*/ 171 h 406"/>
                <a:gd name="T34" fmla="*/ 14 w 547"/>
                <a:gd name="T35" fmla="*/ 211 h 406"/>
                <a:gd name="T36" fmla="*/ 9 w 547"/>
                <a:gd name="T37" fmla="*/ 250 h 406"/>
                <a:gd name="T38" fmla="*/ 4 w 547"/>
                <a:gd name="T39" fmla="*/ 289 h 406"/>
                <a:gd name="T40" fmla="*/ 3 w 547"/>
                <a:gd name="T41" fmla="*/ 326 h 406"/>
                <a:gd name="T42" fmla="*/ 0 w 547"/>
                <a:gd name="T43" fmla="*/ 356 h 406"/>
                <a:gd name="T44" fmla="*/ 2 w 547"/>
                <a:gd name="T45" fmla="*/ 382 h 406"/>
                <a:gd name="T46" fmla="*/ 3 w 547"/>
                <a:gd name="T47" fmla="*/ 398 h 406"/>
                <a:gd name="T48" fmla="*/ 10 w 547"/>
                <a:gd name="T49" fmla="*/ 406 h 406"/>
                <a:gd name="T50" fmla="*/ 30 w 547"/>
                <a:gd name="T51" fmla="*/ 406 h 406"/>
                <a:gd name="T52" fmla="*/ 62 w 547"/>
                <a:gd name="T53" fmla="*/ 403 h 406"/>
                <a:gd name="T54" fmla="*/ 105 w 547"/>
                <a:gd name="T55" fmla="*/ 401 h 406"/>
                <a:gd name="T56" fmla="*/ 157 w 547"/>
                <a:gd name="T57" fmla="*/ 396 h 406"/>
                <a:gd name="T58" fmla="*/ 214 w 547"/>
                <a:gd name="T59" fmla="*/ 389 h 406"/>
                <a:gd name="T60" fmla="*/ 275 w 547"/>
                <a:gd name="T61" fmla="*/ 383 h 406"/>
                <a:gd name="T62" fmla="*/ 334 w 547"/>
                <a:gd name="T63" fmla="*/ 375 h 406"/>
                <a:gd name="T64" fmla="*/ 390 w 547"/>
                <a:gd name="T65" fmla="*/ 368 h 406"/>
                <a:gd name="T66" fmla="*/ 441 w 547"/>
                <a:gd name="T67" fmla="*/ 359 h 406"/>
                <a:gd name="T68" fmla="*/ 483 w 547"/>
                <a:gd name="T69" fmla="*/ 350 h 406"/>
                <a:gd name="T70" fmla="*/ 515 w 547"/>
                <a:gd name="T71" fmla="*/ 342 h 406"/>
                <a:gd name="T72" fmla="*/ 534 w 547"/>
                <a:gd name="T73" fmla="*/ 335 h 406"/>
                <a:gd name="T74" fmla="*/ 540 w 547"/>
                <a:gd name="T75" fmla="*/ 319 h 406"/>
                <a:gd name="T76" fmla="*/ 543 w 547"/>
                <a:gd name="T77" fmla="*/ 300 h 406"/>
                <a:gd name="T78" fmla="*/ 546 w 547"/>
                <a:gd name="T79" fmla="*/ 277 h 406"/>
                <a:gd name="T80" fmla="*/ 546 w 547"/>
                <a:gd name="T81" fmla="*/ 249 h 406"/>
                <a:gd name="T82" fmla="*/ 547 w 547"/>
                <a:gd name="T83" fmla="*/ 218 h 406"/>
                <a:gd name="T84" fmla="*/ 547 w 547"/>
                <a:gd name="T85" fmla="*/ 186 h 406"/>
                <a:gd name="T86" fmla="*/ 546 w 547"/>
                <a:gd name="T87" fmla="*/ 155 h 406"/>
                <a:gd name="T88" fmla="*/ 546 w 547"/>
                <a:gd name="T89" fmla="*/ 124 h 406"/>
                <a:gd name="T90" fmla="*/ 544 w 547"/>
                <a:gd name="T91" fmla="*/ 96 h 406"/>
                <a:gd name="T92" fmla="*/ 543 w 547"/>
                <a:gd name="T93" fmla="*/ 72 h 406"/>
                <a:gd name="T94" fmla="*/ 540 w 547"/>
                <a:gd name="T95" fmla="*/ 52 h 406"/>
                <a:gd name="T96" fmla="*/ 538 w 547"/>
                <a:gd name="T97" fmla="*/ 37 h 406"/>
                <a:gd name="T98" fmla="*/ 516 w 547"/>
                <a:gd name="T99" fmla="*/ 28 h 406"/>
                <a:gd name="T100" fmla="*/ 498 w 547"/>
                <a:gd name="T101" fmla="*/ 23 h 406"/>
                <a:gd name="T102" fmla="*/ 477 w 547"/>
                <a:gd name="T103" fmla="*/ 18 h 406"/>
                <a:gd name="T104" fmla="*/ 454 w 547"/>
                <a:gd name="T105" fmla="*/ 13 h 406"/>
                <a:gd name="T106" fmla="*/ 429 w 547"/>
                <a:gd name="T107" fmla="*/ 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7" h="406">
                  <a:moveTo>
                    <a:pt x="418" y="6"/>
                  </a:moveTo>
                  <a:lnTo>
                    <a:pt x="413" y="5"/>
                  </a:lnTo>
                  <a:lnTo>
                    <a:pt x="408" y="5"/>
                  </a:lnTo>
                  <a:lnTo>
                    <a:pt x="403" y="4"/>
                  </a:lnTo>
                  <a:lnTo>
                    <a:pt x="397" y="4"/>
                  </a:lnTo>
                  <a:lnTo>
                    <a:pt x="391" y="3"/>
                  </a:lnTo>
                  <a:lnTo>
                    <a:pt x="386" y="3"/>
                  </a:lnTo>
                  <a:lnTo>
                    <a:pt x="380" y="1"/>
                  </a:lnTo>
                  <a:lnTo>
                    <a:pt x="374" y="1"/>
                  </a:lnTo>
                  <a:lnTo>
                    <a:pt x="368" y="1"/>
                  </a:lnTo>
                  <a:lnTo>
                    <a:pt x="360" y="0"/>
                  </a:lnTo>
                  <a:lnTo>
                    <a:pt x="354" y="0"/>
                  </a:lnTo>
                  <a:lnTo>
                    <a:pt x="349" y="0"/>
                  </a:lnTo>
                  <a:lnTo>
                    <a:pt x="341" y="0"/>
                  </a:lnTo>
                  <a:lnTo>
                    <a:pt x="335" y="0"/>
                  </a:lnTo>
                  <a:lnTo>
                    <a:pt x="328" y="0"/>
                  </a:lnTo>
                  <a:lnTo>
                    <a:pt x="322" y="0"/>
                  </a:lnTo>
                  <a:lnTo>
                    <a:pt x="313" y="0"/>
                  </a:lnTo>
                  <a:lnTo>
                    <a:pt x="307" y="0"/>
                  </a:lnTo>
                  <a:lnTo>
                    <a:pt x="299" y="0"/>
                  </a:lnTo>
                  <a:lnTo>
                    <a:pt x="293" y="0"/>
                  </a:lnTo>
                  <a:lnTo>
                    <a:pt x="285" y="0"/>
                  </a:lnTo>
                  <a:lnTo>
                    <a:pt x="277" y="0"/>
                  </a:lnTo>
                  <a:lnTo>
                    <a:pt x="270" y="0"/>
                  </a:lnTo>
                  <a:lnTo>
                    <a:pt x="263" y="1"/>
                  </a:lnTo>
                  <a:lnTo>
                    <a:pt x="256" y="1"/>
                  </a:lnTo>
                  <a:lnTo>
                    <a:pt x="248" y="1"/>
                  </a:lnTo>
                  <a:lnTo>
                    <a:pt x="240" y="1"/>
                  </a:lnTo>
                  <a:lnTo>
                    <a:pt x="234" y="1"/>
                  </a:lnTo>
                  <a:lnTo>
                    <a:pt x="226" y="3"/>
                  </a:lnTo>
                  <a:lnTo>
                    <a:pt x="219" y="3"/>
                  </a:lnTo>
                  <a:lnTo>
                    <a:pt x="212" y="4"/>
                  </a:lnTo>
                  <a:lnTo>
                    <a:pt x="206" y="5"/>
                  </a:lnTo>
                  <a:lnTo>
                    <a:pt x="198" y="5"/>
                  </a:lnTo>
                  <a:lnTo>
                    <a:pt x="191" y="5"/>
                  </a:lnTo>
                  <a:lnTo>
                    <a:pt x="184" y="5"/>
                  </a:lnTo>
                  <a:lnTo>
                    <a:pt x="177" y="6"/>
                  </a:lnTo>
                  <a:lnTo>
                    <a:pt x="170" y="8"/>
                  </a:lnTo>
                  <a:lnTo>
                    <a:pt x="164" y="9"/>
                  </a:lnTo>
                  <a:lnTo>
                    <a:pt x="156" y="9"/>
                  </a:lnTo>
                  <a:lnTo>
                    <a:pt x="150" y="10"/>
                  </a:lnTo>
                  <a:lnTo>
                    <a:pt x="143" y="12"/>
                  </a:lnTo>
                  <a:lnTo>
                    <a:pt x="137" y="13"/>
                  </a:lnTo>
                  <a:lnTo>
                    <a:pt x="131" y="13"/>
                  </a:lnTo>
                  <a:lnTo>
                    <a:pt x="125" y="14"/>
                  </a:lnTo>
                  <a:lnTo>
                    <a:pt x="119" y="15"/>
                  </a:lnTo>
                  <a:lnTo>
                    <a:pt x="114" y="17"/>
                  </a:lnTo>
                  <a:lnTo>
                    <a:pt x="109" y="18"/>
                  </a:lnTo>
                  <a:lnTo>
                    <a:pt x="104" y="19"/>
                  </a:lnTo>
                  <a:lnTo>
                    <a:pt x="97" y="20"/>
                  </a:lnTo>
                  <a:lnTo>
                    <a:pt x="93" y="20"/>
                  </a:lnTo>
                  <a:lnTo>
                    <a:pt x="88" y="22"/>
                  </a:lnTo>
                  <a:lnTo>
                    <a:pt x="85" y="24"/>
                  </a:lnTo>
                  <a:lnTo>
                    <a:pt x="79" y="26"/>
                  </a:lnTo>
                  <a:lnTo>
                    <a:pt x="76" y="26"/>
                  </a:lnTo>
                  <a:lnTo>
                    <a:pt x="72" y="28"/>
                  </a:lnTo>
                  <a:lnTo>
                    <a:pt x="69" y="29"/>
                  </a:lnTo>
                  <a:lnTo>
                    <a:pt x="65" y="31"/>
                  </a:lnTo>
                  <a:lnTo>
                    <a:pt x="62" y="32"/>
                  </a:lnTo>
                  <a:lnTo>
                    <a:pt x="59" y="33"/>
                  </a:lnTo>
                  <a:lnTo>
                    <a:pt x="58" y="36"/>
                  </a:lnTo>
                  <a:lnTo>
                    <a:pt x="53" y="38"/>
                  </a:lnTo>
                  <a:lnTo>
                    <a:pt x="50" y="42"/>
                  </a:lnTo>
                  <a:lnTo>
                    <a:pt x="48" y="46"/>
                  </a:lnTo>
                  <a:lnTo>
                    <a:pt x="46" y="52"/>
                  </a:lnTo>
                  <a:lnTo>
                    <a:pt x="44" y="55"/>
                  </a:lnTo>
                  <a:lnTo>
                    <a:pt x="42" y="59"/>
                  </a:lnTo>
                  <a:lnTo>
                    <a:pt x="42" y="63"/>
                  </a:lnTo>
                  <a:lnTo>
                    <a:pt x="41" y="68"/>
                  </a:lnTo>
                  <a:lnTo>
                    <a:pt x="39" y="73"/>
                  </a:lnTo>
                  <a:lnTo>
                    <a:pt x="37" y="77"/>
                  </a:lnTo>
                  <a:lnTo>
                    <a:pt x="36" y="82"/>
                  </a:lnTo>
                  <a:lnTo>
                    <a:pt x="35" y="88"/>
                  </a:lnTo>
                  <a:lnTo>
                    <a:pt x="33" y="93"/>
                  </a:lnTo>
                  <a:lnTo>
                    <a:pt x="32" y="100"/>
                  </a:lnTo>
                  <a:lnTo>
                    <a:pt x="31" y="106"/>
                  </a:lnTo>
                  <a:lnTo>
                    <a:pt x="30" y="112"/>
                  </a:lnTo>
                  <a:lnTo>
                    <a:pt x="28" y="120"/>
                  </a:lnTo>
                  <a:lnTo>
                    <a:pt x="27" y="126"/>
                  </a:lnTo>
                  <a:lnTo>
                    <a:pt x="27" y="133"/>
                  </a:lnTo>
                  <a:lnTo>
                    <a:pt x="26" y="140"/>
                  </a:lnTo>
                  <a:lnTo>
                    <a:pt x="23" y="148"/>
                  </a:lnTo>
                  <a:lnTo>
                    <a:pt x="22" y="156"/>
                  </a:lnTo>
                  <a:lnTo>
                    <a:pt x="22" y="162"/>
                  </a:lnTo>
                  <a:lnTo>
                    <a:pt x="21" y="171"/>
                  </a:lnTo>
                  <a:lnTo>
                    <a:pt x="18" y="179"/>
                  </a:lnTo>
                  <a:lnTo>
                    <a:pt x="18" y="186"/>
                  </a:lnTo>
                  <a:lnTo>
                    <a:pt x="17" y="194"/>
                  </a:lnTo>
                  <a:lnTo>
                    <a:pt x="16" y="203"/>
                  </a:lnTo>
                  <a:lnTo>
                    <a:pt x="14" y="211"/>
                  </a:lnTo>
                  <a:lnTo>
                    <a:pt x="13" y="218"/>
                  </a:lnTo>
                  <a:lnTo>
                    <a:pt x="12" y="227"/>
                  </a:lnTo>
                  <a:lnTo>
                    <a:pt x="12" y="235"/>
                  </a:lnTo>
                  <a:lnTo>
                    <a:pt x="10" y="243"/>
                  </a:lnTo>
                  <a:lnTo>
                    <a:pt x="9" y="250"/>
                  </a:lnTo>
                  <a:lnTo>
                    <a:pt x="8" y="258"/>
                  </a:lnTo>
                  <a:lnTo>
                    <a:pt x="7" y="266"/>
                  </a:lnTo>
                  <a:lnTo>
                    <a:pt x="7" y="273"/>
                  </a:lnTo>
                  <a:lnTo>
                    <a:pt x="5" y="281"/>
                  </a:lnTo>
                  <a:lnTo>
                    <a:pt x="4" y="289"/>
                  </a:lnTo>
                  <a:lnTo>
                    <a:pt x="4" y="296"/>
                  </a:lnTo>
                  <a:lnTo>
                    <a:pt x="3" y="304"/>
                  </a:lnTo>
                  <a:lnTo>
                    <a:pt x="3" y="310"/>
                  </a:lnTo>
                  <a:lnTo>
                    <a:pt x="3" y="318"/>
                  </a:lnTo>
                  <a:lnTo>
                    <a:pt x="3" y="326"/>
                  </a:lnTo>
                  <a:lnTo>
                    <a:pt x="2" y="331"/>
                  </a:lnTo>
                  <a:lnTo>
                    <a:pt x="2" y="338"/>
                  </a:lnTo>
                  <a:lnTo>
                    <a:pt x="2" y="345"/>
                  </a:lnTo>
                  <a:lnTo>
                    <a:pt x="2" y="351"/>
                  </a:lnTo>
                  <a:lnTo>
                    <a:pt x="0" y="356"/>
                  </a:lnTo>
                  <a:lnTo>
                    <a:pt x="0" y="363"/>
                  </a:lnTo>
                  <a:lnTo>
                    <a:pt x="0" y="366"/>
                  </a:lnTo>
                  <a:lnTo>
                    <a:pt x="0" y="373"/>
                  </a:lnTo>
                  <a:lnTo>
                    <a:pt x="0" y="377"/>
                  </a:lnTo>
                  <a:lnTo>
                    <a:pt x="2" y="382"/>
                  </a:lnTo>
                  <a:lnTo>
                    <a:pt x="2" y="386"/>
                  </a:lnTo>
                  <a:lnTo>
                    <a:pt x="2" y="389"/>
                  </a:lnTo>
                  <a:lnTo>
                    <a:pt x="2" y="393"/>
                  </a:lnTo>
                  <a:lnTo>
                    <a:pt x="3" y="396"/>
                  </a:lnTo>
                  <a:lnTo>
                    <a:pt x="3" y="398"/>
                  </a:lnTo>
                  <a:lnTo>
                    <a:pt x="4" y="401"/>
                  </a:lnTo>
                  <a:lnTo>
                    <a:pt x="5" y="405"/>
                  </a:lnTo>
                  <a:lnTo>
                    <a:pt x="8" y="406"/>
                  </a:lnTo>
                  <a:lnTo>
                    <a:pt x="8" y="406"/>
                  </a:lnTo>
                  <a:lnTo>
                    <a:pt x="10" y="406"/>
                  </a:lnTo>
                  <a:lnTo>
                    <a:pt x="13" y="406"/>
                  </a:lnTo>
                  <a:lnTo>
                    <a:pt x="17" y="406"/>
                  </a:lnTo>
                  <a:lnTo>
                    <a:pt x="19" y="406"/>
                  </a:lnTo>
                  <a:lnTo>
                    <a:pt x="25" y="406"/>
                  </a:lnTo>
                  <a:lnTo>
                    <a:pt x="30" y="406"/>
                  </a:lnTo>
                  <a:lnTo>
                    <a:pt x="35" y="406"/>
                  </a:lnTo>
                  <a:lnTo>
                    <a:pt x="41" y="405"/>
                  </a:lnTo>
                  <a:lnTo>
                    <a:pt x="48" y="405"/>
                  </a:lnTo>
                  <a:lnTo>
                    <a:pt x="54" y="403"/>
                  </a:lnTo>
                  <a:lnTo>
                    <a:pt x="62" y="403"/>
                  </a:lnTo>
                  <a:lnTo>
                    <a:pt x="71" y="402"/>
                  </a:lnTo>
                  <a:lnTo>
                    <a:pt x="78" y="402"/>
                  </a:lnTo>
                  <a:lnTo>
                    <a:pt x="87" y="402"/>
                  </a:lnTo>
                  <a:lnTo>
                    <a:pt x="97" y="402"/>
                  </a:lnTo>
                  <a:lnTo>
                    <a:pt x="105" y="401"/>
                  </a:lnTo>
                  <a:lnTo>
                    <a:pt x="115" y="400"/>
                  </a:lnTo>
                  <a:lnTo>
                    <a:pt x="125" y="398"/>
                  </a:lnTo>
                  <a:lnTo>
                    <a:pt x="136" y="398"/>
                  </a:lnTo>
                  <a:lnTo>
                    <a:pt x="146" y="396"/>
                  </a:lnTo>
                  <a:lnTo>
                    <a:pt x="157" y="396"/>
                  </a:lnTo>
                  <a:lnTo>
                    <a:pt x="168" y="393"/>
                  </a:lnTo>
                  <a:lnTo>
                    <a:pt x="180" y="393"/>
                  </a:lnTo>
                  <a:lnTo>
                    <a:pt x="191" y="392"/>
                  </a:lnTo>
                  <a:lnTo>
                    <a:pt x="202" y="391"/>
                  </a:lnTo>
                  <a:lnTo>
                    <a:pt x="214" y="389"/>
                  </a:lnTo>
                  <a:lnTo>
                    <a:pt x="226" y="388"/>
                  </a:lnTo>
                  <a:lnTo>
                    <a:pt x="238" y="387"/>
                  </a:lnTo>
                  <a:lnTo>
                    <a:pt x="251" y="386"/>
                  </a:lnTo>
                  <a:lnTo>
                    <a:pt x="262" y="384"/>
                  </a:lnTo>
                  <a:lnTo>
                    <a:pt x="275" y="383"/>
                  </a:lnTo>
                  <a:lnTo>
                    <a:pt x="286" y="382"/>
                  </a:lnTo>
                  <a:lnTo>
                    <a:pt x="298" y="380"/>
                  </a:lnTo>
                  <a:lnTo>
                    <a:pt x="309" y="378"/>
                  </a:lnTo>
                  <a:lnTo>
                    <a:pt x="322" y="377"/>
                  </a:lnTo>
                  <a:lnTo>
                    <a:pt x="334" y="375"/>
                  </a:lnTo>
                  <a:lnTo>
                    <a:pt x="345" y="374"/>
                  </a:lnTo>
                  <a:lnTo>
                    <a:pt x="357" y="372"/>
                  </a:lnTo>
                  <a:lnTo>
                    <a:pt x="368" y="370"/>
                  </a:lnTo>
                  <a:lnTo>
                    <a:pt x="378" y="369"/>
                  </a:lnTo>
                  <a:lnTo>
                    <a:pt x="390" y="368"/>
                  </a:lnTo>
                  <a:lnTo>
                    <a:pt x="400" y="366"/>
                  </a:lnTo>
                  <a:lnTo>
                    <a:pt x="411" y="364"/>
                  </a:lnTo>
                  <a:lnTo>
                    <a:pt x="420" y="363"/>
                  </a:lnTo>
                  <a:lnTo>
                    <a:pt x="431" y="361"/>
                  </a:lnTo>
                  <a:lnTo>
                    <a:pt x="441" y="359"/>
                  </a:lnTo>
                  <a:lnTo>
                    <a:pt x="451" y="357"/>
                  </a:lnTo>
                  <a:lnTo>
                    <a:pt x="459" y="355"/>
                  </a:lnTo>
                  <a:lnTo>
                    <a:pt x="468" y="354"/>
                  </a:lnTo>
                  <a:lnTo>
                    <a:pt x="475" y="352"/>
                  </a:lnTo>
                  <a:lnTo>
                    <a:pt x="483" y="350"/>
                  </a:lnTo>
                  <a:lnTo>
                    <a:pt x="491" y="349"/>
                  </a:lnTo>
                  <a:lnTo>
                    <a:pt x="498" y="347"/>
                  </a:lnTo>
                  <a:lnTo>
                    <a:pt x="503" y="346"/>
                  </a:lnTo>
                  <a:lnTo>
                    <a:pt x="511" y="343"/>
                  </a:lnTo>
                  <a:lnTo>
                    <a:pt x="515" y="342"/>
                  </a:lnTo>
                  <a:lnTo>
                    <a:pt x="520" y="341"/>
                  </a:lnTo>
                  <a:lnTo>
                    <a:pt x="524" y="338"/>
                  </a:lnTo>
                  <a:lnTo>
                    <a:pt x="529" y="337"/>
                  </a:lnTo>
                  <a:lnTo>
                    <a:pt x="532" y="336"/>
                  </a:lnTo>
                  <a:lnTo>
                    <a:pt x="534" y="335"/>
                  </a:lnTo>
                  <a:lnTo>
                    <a:pt x="535" y="332"/>
                  </a:lnTo>
                  <a:lnTo>
                    <a:pt x="538" y="331"/>
                  </a:lnTo>
                  <a:lnTo>
                    <a:pt x="538" y="327"/>
                  </a:lnTo>
                  <a:lnTo>
                    <a:pt x="540" y="322"/>
                  </a:lnTo>
                  <a:lnTo>
                    <a:pt x="540" y="319"/>
                  </a:lnTo>
                  <a:lnTo>
                    <a:pt x="542" y="315"/>
                  </a:lnTo>
                  <a:lnTo>
                    <a:pt x="542" y="312"/>
                  </a:lnTo>
                  <a:lnTo>
                    <a:pt x="542" y="309"/>
                  </a:lnTo>
                  <a:lnTo>
                    <a:pt x="542" y="304"/>
                  </a:lnTo>
                  <a:lnTo>
                    <a:pt x="543" y="300"/>
                  </a:lnTo>
                  <a:lnTo>
                    <a:pt x="543" y="296"/>
                  </a:lnTo>
                  <a:lnTo>
                    <a:pt x="544" y="291"/>
                  </a:lnTo>
                  <a:lnTo>
                    <a:pt x="544" y="287"/>
                  </a:lnTo>
                  <a:lnTo>
                    <a:pt x="544" y="282"/>
                  </a:lnTo>
                  <a:lnTo>
                    <a:pt x="546" y="277"/>
                  </a:lnTo>
                  <a:lnTo>
                    <a:pt x="546" y="272"/>
                  </a:lnTo>
                  <a:lnTo>
                    <a:pt x="546" y="266"/>
                  </a:lnTo>
                  <a:lnTo>
                    <a:pt x="546" y="260"/>
                  </a:lnTo>
                  <a:lnTo>
                    <a:pt x="546" y="254"/>
                  </a:lnTo>
                  <a:lnTo>
                    <a:pt x="546" y="249"/>
                  </a:lnTo>
                  <a:lnTo>
                    <a:pt x="546" y="243"/>
                  </a:lnTo>
                  <a:lnTo>
                    <a:pt x="547" y="236"/>
                  </a:lnTo>
                  <a:lnTo>
                    <a:pt x="547" y="231"/>
                  </a:lnTo>
                  <a:lnTo>
                    <a:pt x="547" y="225"/>
                  </a:lnTo>
                  <a:lnTo>
                    <a:pt x="547" y="218"/>
                  </a:lnTo>
                  <a:lnTo>
                    <a:pt x="547" y="212"/>
                  </a:lnTo>
                  <a:lnTo>
                    <a:pt x="547" y="206"/>
                  </a:lnTo>
                  <a:lnTo>
                    <a:pt x="547" y="199"/>
                  </a:lnTo>
                  <a:lnTo>
                    <a:pt x="547" y="193"/>
                  </a:lnTo>
                  <a:lnTo>
                    <a:pt x="547" y="186"/>
                  </a:lnTo>
                  <a:lnTo>
                    <a:pt x="547" y="180"/>
                  </a:lnTo>
                  <a:lnTo>
                    <a:pt x="547" y="174"/>
                  </a:lnTo>
                  <a:lnTo>
                    <a:pt x="547" y="167"/>
                  </a:lnTo>
                  <a:lnTo>
                    <a:pt x="547" y="161"/>
                  </a:lnTo>
                  <a:lnTo>
                    <a:pt x="546" y="155"/>
                  </a:lnTo>
                  <a:lnTo>
                    <a:pt x="546" y="148"/>
                  </a:lnTo>
                  <a:lnTo>
                    <a:pt x="546" y="142"/>
                  </a:lnTo>
                  <a:lnTo>
                    <a:pt x="546" y="135"/>
                  </a:lnTo>
                  <a:lnTo>
                    <a:pt x="546" y="129"/>
                  </a:lnTo>
                  <a:lnTo>
                    <a:pt x="546" y="124"/>
                  </a:lnTo>
                  <a:lnTo>
                    <a:pt x="546" y="118"/>
                  </a:lnTo>
                  <a:lnTo>
                    <a:pt x="546" y="112"/>
                  </a:lnTo>
                  <a:lnTo>
                    <a:pt x="544" y="106"/>
                  </a:lnTo>
                  <a:lnTo>
                    <a:pt x="544" y="101"/>
                  </a:lnTo>
                  <a:lnTo>
                    <a:pt x="544" y="96"/>
                  </a:lnTo>
                  <a:lnTo>
                    <a:pt x="544" y="91"/>
                  </a:lnTo>
                  <a:lnTo>
                    <a:pt x="544" y="86"/>
                  </a:lnTo>
                  <a:lnTo>
                    <a:pt x="544" y="80"/>
                  </a:lnTo>
                  <a:lnTo>
                    <a:pt x="543" y="77"/>
                  </a:lnTo>
                  <a:lnTo>
                    <a:pt x="543" y="72"/>
                  </a:lnTo>
                  <a:lnTo>
                    <a:pt x="542" y="66"/>
                  </a:lnTo>
                  <a:lnTo>
                    <a:pt x="542" y="64"/>
                  </a:lnTo>
                  <a:lnTo>
                    <a:pt x="542" y="59"/>
                  </a:lnTo>
                  <a:lnTo>
                    <a:pt x="542" y="56"/>
                  </a:lnTo>
                  <a:lnTo>
                    <a:pt x="540" y="52"/>
                  </a:lnTo>
                  <a:lnTo>
                    <a:pt x="540" y="50"/>
                  </a:lnTo>
                  <a:lnTo>
                    <a:pt x="539" y="45"/>
                  </a:lnTo>
                  <a:lnTo>
                    <a:pt x="539" y="41"/>
                  </a:lnTo>
                  <a:lnTo>
                    <a:pt x="538" y="38"/>
                  </a:lnTo>
                  <a:lnTo>
                    <a:pt x="538" y="37"/>
                  </a:lnTo>
                  <a:lnTo>
                    <a:pt x="534" y="36"/>
                  </a:lnTo>
                  <a:lnTo>
                    <a:pt x="530" y="33"/>
                  </a:lnTo>
                  <a:lnTo>
                    <a:pt x="526" y="32"/>
                  </a:lnTo>
                  <a:lnTo>
                    <a:pt x="520" y="29"/>
                  </a:lnTo>
                  <a:lnTo>
                    <a:pt x="516" y="28"/>
                  </a:lnTo>
                  <a:lnTo>
                    <a:pt x="514" y="28"/>
                  </a:lnTo>
                  <a:lnTo>
                    <a:pt x="510" y="27"/>
                  </a:lnTo>
                  <a:lnTo>
                    <a:pt x="506" y="26"/>
                  </a:lnTo>
                  <a:lnTo>
                    <a:pt x="502" y="24"/>
                  </a:lnTo>
                  <a:lnTo>
                    <a:pt x="498" y="23"/>
                  </a:lnTo>
                  <a:lnTo>
                    <a:pt x="495" y="22"/>
                  </a:lnTo>
                  <a:lnTo>
                    <a:pt x="491" y="22"/>
                  </a:lnTo>
                  <a:lnTo>
                    <a:pt x="486" y="20"/>
                  </a:lnTo>
                  <a:lnTo>
                    <a:pt x="480" y="19"/>
                  </a:lnTo>
                  <a:lnTo>
                    <a:pt x="477" y="18"/>
                  </a:lnTo>
                  <a:lnTo>
                    <a:pt x="472" y="17"/>
                  </a:lnTo>
                  <a:lnTo>
                    <a:pt x="468" y="15"/>
                  </a:lnTo>
                  <a:lnTo>
                    <a:pt x="463" y="14"/>
                  </a:lnTo>
                  <a:lnTo>
                    <a:pt x="457" y="13"/>
                  </a:lnTo>
                  <a:lnTo>
                    <a:pt x="454" y="13"/>
                  </a:lnTo>
                  <a:lnTo>
                    <a:pt x="449" y="12"/>
                  </a:lnTo>
                  <a:lnTo>
                    <a:pt x="443" y="12"/>
                  </a:lnTo>
                  <a:lnTo>
                    <a:pt x="440" y="10"/>
                  </a:lnTo>
                  <a:lnTo>
                    <a:pt x="434" y="9"/>
                  </a:lnTo>
                  <a:lnTo>
                    <a:pt x="429" y="9"/>
                  </a:lnTo>
                  <a:lnTo>
                    <a:pt x="426" y="8"/>
                  </a:lnTo>
                  <a:lnTo>
                    <a:pt x="422" y="6"/>
                  </a:lnTo>
                  <a:lnTo>
                    <a:pt x="418" y="6"/>
                  </a:lnTo>
                  <a:lnTo>
                    <a:pt x="418" y="6"/>
                  </a:lnTo>
                  <a:close/>
                </a:path>
              </a:pathLst>
            </a:custGeom>
            <a:solidFill>
              <a:srgbClr val="F7E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5"/>
            <p:cNvSpPr>
              <a:spLocks/>
            </p:cNvSpPr>
            <p:nvPr/>
          </p:nvSpPr>
          <p:spPr bwMode="auto">
            <a:xfrm>
              <a:off x="6764338" y="4289426"/>
              <a:ext cx="649288" cy="1058863"/>
            </a:xfrm>
            <a:custGeom>
              <a:avLst/>
              <a:gdLst>
                <a:gd name="T0" fmla="*/ 325 w 409"/>
                <a:gd name="T1" fmla="*/ 1 h 667"/>
                <a:gd name="T2" fmla="*/ 308 w 409"/>
                <a:gd name="T3" fmla="*/ 0 h 667"/>
                <a:gd name="T4" fmla="*/ 289 w 409"/>
                <a:gd name="T5" fmla="*/ 1 h 667"/>
                <a:gd name="T6" fmla="*/ 267 w 409"/>
                <a:gd name="T7" fmla="*/ 2 h 667"/>
                <a:gd name="T8" fmla="*/ 243 w 409"/>
                <a:gd name="T9" fmla="*/ 5 h 667"/>
                <a:gd name="T10" fmla="*/ 217 w 409"/>
                <a:gd name="T11" fmla="*/ 7 h 667"/>
                <a:gd name="T12" fmla="*/ 193 w 409"/>
                <a:gd name="T13" fmla="*/ 11 h 667"/>
                <a:gd name="T14" fmla="*/ 169 w 409"/>
                <a:gd name="T15" fmla="*/ 14 h 667"/>
                <a:gd name="T16" fmla="*/ 147 w 409"/>
                <a:gd name="T17" fmla="*/ 18 h 667"/>
                <a:gd name="T18" fmla="*/ 129 w 409"/>
                <a:gd name="T19" fmla="*/ 20 h 667"/>
                <a:gd name="T20" fmla="*/ 110 w 409"/>
                <a:gd name="T21" fmla="*/ 24 h 667"/>
                <a:gd name="T22" fmla="*/ 97 w 409"/>
                <a:gd name="T23" fmla="*/ 28 h 667"/>
                <a:gd name="T24" fmla="*/ 79 w 409"/>
                <a:gd name="T25" fmla="*/ 38 h 667"/>
                <a:gd name="T26" fmla="*/ 56 w 409"/>
                <a:gd name="T27" fmla="*/ 51 h 667"/>
                <a:gd name="T28" fmla="*/ 35 w 409"/>
                <a:gd name="T29" fmla="*/ 65 h 667"/>
                <a:gd name="T30" fmla="*/ 16 w 409"/>
                <a:gd name="T31" fmla="*/ 78 h 667"/>
                <a:gd name="T32" fmla="*/ 0 w 409"/>
                <a:gd name="T33" fmla="*/ 90 h 667"/>
                <a:gd name="T34" fmla="*/ 0 w 409"/>
                <a:gd name="T35" fmla="*/ 106 h 667"/>
                <a:gd name="T36" fmla="*/ 0 w 409"/>
                <a:gd name="T37" fmla="*/ 135 h 667"/>
                <a:gd name="T38" fmla="*/ 0 w 409"/>
                <a:gd name="T39" fmla="*/ 173 h 667"/>
                <a:gd name="T40" fmla="*/ 0 w 409"/>
                <a:gd name="T41" fmla="*/ 221 h 667"/>
                <a:gd name="T42" fmla="*/ 1 w 409"/>
                <a:gd name="T43" fmla="*/ 276 h 667"/>
                <a:gd name="T44" fmla="*/ 3 w 409"/>
                <a:gd name="T45" fmla="*/ 333 h 667"/>
                <a:gd name="T46" fmla="*/ 4 w 409"/>
                <a:gd name="T47" fmla="*/ 389 h 667"/>
                <a:gd name="T48" fmla="*/ 4 w 409"/>
                <a:gd name="T49" fmla="*/ 445 h 667"/>
                <a:gd name="T50" fmla="*/ 7 w 409"/>
                <a:gd name="T51" fmla="*/ 498 h 667"/>
                <a:gd name="T52" fmla="*/ 8 w 409"/>
                <a:gd name="T53" fmla="*/ 541 h 667"/>
                <a:gd name="T54" fmla="*/ 9 w 409"/>
                <a:gd name="T55" fmla="*/ 575 h 667"/>
                <a:gd name="T56" fmla="*/ 12 w 409"/>
                <a:gd name="T57" fmla="*/ 597 h 667"/>
                <a:gd name="T58" fmla="*/ 18 w 409"/>
                <a:gd name="T59" fmla="*/ 610 h 667"/>
                <a:gd name="T60" fmla="*/ 36 w 409"/>
                <a:gd name="T61" fmla="*/ 618 h 667"/>
                <a:gd name="T62" fmla="*/ 61 w 409"/>
                <a:gd name="T63" fmla="*/ 625 h 667"/>
                <a:gd name="T64" fmla="*/ 93 w 409"/>
                <a:gd name="T65" fmla="*/ 632 h 667"/>
                <a:gd name="T66" fmla="*/ 130 w 409"/>
                <a:gd name="T67" fmla="*/ 637 h 667"/>
                <a:gd name="T68" fmla="*/ 171 w 409"/>
                <a:gd name="T69" fmla="*/ 643 h 667"/>
                <a:gd name="T70" fmla="*/ 213 w 409"/>
                <a:gd name="T71" fmla="*/ 648 h 667"/>
                <a:gd name="T72" fmla="*/ 256 w 409"/>
                <a:gd name="T73" fmla="*/ 652 h 667"/>
                <a:gd name="T74" fmla="*/ 296 w 409"/>
                <a:gd name="T75" fmla="*/ 656 h 667"/>
                <a:gd name="T76" fmla="*/ 334 w 409"/>
                <a:gd name="T77" fmla="*/ 660 h 667"/>
                <a:gd name="T78" fmla="*/ 365 w 409"/>
                <a:gd name="T79" fmla="*/ 662 h 667"/>
                <a:gd name="T80" fmla="*/ 390 w 409"/>
                <a:gd name="T81" fmla="*/ 665 h 667"/>
                <a:gd name="T82" fmla="*/ 405 w 409"/>
                <a:gd name="T83" fmla="*/ 665 h 667"/>
                <a:gd name="T84" fmla="*/ 408 w 409"/>
                <a:gd name="T85" fmla="*/ 644 h 667"/>
                <a:gd name="T86" fmla="*/ 408 w 409"/>
                <a:gd name="T87" fmla="*/ 605 h 667"/>
                <a:gd name="T88" fmla="*/ 405 w 409"/>
                <a:gd name="T89" fmla="*/ 554 h 667"/>
                <a:gd name="T90" fmla="*/ 401 w 409"/>
                <a:gd name="T91" fmla="*/ 490 h 667"/>
                <a:gd name="T92" fmla="*/ 395 w 409"/>
                <a:gd name="T93" fmla="*/ 421 h 667"/>
                <a:gd name="T94" fmla="*/ 388 w 409"/>
                <a:gd name="T95" fmla="*/ 347 h 667"/>
                <a:gd name="T96" fmla="*/ 379 w 409"/>
                <a:gd name="T97" fmla="*/ 273 h 667"/>
                <a:gd name="T98" fmla="*/ 372 w 409"/>
                <a:gd name="T99" fmla="*/ 201 h 667"/>
                <a:gd name="T100" fmla="*/ 363 w 409"/>
                <a:gd name="T101" fmla="*/ 136 h 667"/>
                <a:gd name="T102" fmla="*/ 355 w 409"/>
                <a:gd name="T103" fmla="*/ 81 h 667"/>
                <a:gd name="T104" fmla="*/ 348 w 409"/>
                <a:gd name="T105" fmla="*/ 38 h 667"/>
                <a:gd name="T106" fmla="*/ 341 w 409"/>
                <a:gd name="T107" fmla="*/ 1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 h="667">
                  <a:moveTo>
                    <a:pt x="340" y="6"/>
                  </a:moveTo>
                  <a:lnTo>
                    <a:pt x="337" y="5"/>
                  </a:lnTo>
                  <a:lnTo>
                    <a:pt x="334" y="2"/>
                  </a:lnTo>
                  <a:lnTo>
                    <a:pt x="330" y="2"/>
                  </a:lnTo>
                  <a:lnTo>
                    <a:pt x="325" y="1"/>
                  </a:lnTo>
                  <a:lnTo>
                    <a:pt x="321" y="1"/>
                  </a:lnTo>
                  <a:lnTo>
                    <a:pt x="318" y="1"/>
                  </a:lnTo>
                  <a:lnTo>
                    <a:pt x="314" y="0"/>
                  </a:lnTo>
                  <a:lnTo>
                    <a:pt x="312" y="0"/>
                  </a:lnTo>
                  <a:lnTo>
                    <a:pt x="308" y="0"/>
                  </a:lnTo>
                  <a:lnTo>
                    <a:pt x="304" y="0"/>
                  </a:lnTo>
                  <a:lnTo>
                    <a:pt x="300" y="0"/>
                  </a:lnTo>
                  <a:lnTo>
                    <a:pt x="298" y="1"/>
                  </a:lnTo>
                  <a:lnTo>
                    <a:pt x="293" y="1"/>
                  </a:lnTo>
                  <a:lnTo>
                    <a:pt x="289" y="1"/>
                  </a:lnTo>
                  <a:lnTo>
                    <a:pt x="284" y="1"/>
                  </a:lnTo>
                  <a:lnTo>
                    <a:pt x="280" y="1"/>
                  </a:lnTo>
                  <a:lnTo>
                    <a:pt x="275" y="1"/>
                  </a:lnTo>
                  <a:lnTo>
                    <a:pt x="271" y="2"/>
                  </a:lnTo>
                  <a:lnTo>
                    <a:pt x="267" y="2"/>
                  </a:lnTo>
                  <a:lnTo>
                    <a:pt x="262" y="2"/>
                  </a:lnTo>
                  <a:lnTo>
                    <a:pt x="257" y="2"/>
                  </a:lnTo>
                  <a:lnTo>
                    <a:pt x="252" y="4"/>
                  </a:lnTo>
                  <a:lnTo>
                    <a:pt x="247" y="4"/>
                  </a:lnTo>
                  <a:lnTo>
                    <a:pt x="243" y="5"/>
                  </a:lnTo>
                  <a:lnTo>
                    <a:pt x="238" y="5"/>
                  </a:lnTo>
                  <a:lnTo>
                    <a:pt x="233" y="5"/>
                  </a:lnTo>
                  <a:lnTo>
                    <a:pt x="228" y="6"/>
                  </a:lnTo>
                  <a:lnTo>
                    <a:pt x="224" y="7"/>
                  </a:lnTo>
                  <a:lnTo>
                    <a:pt x="217" y="7"/>
                  </a:lnTo>
                  <a:lnTo>
                    <a:pt x="212" y="9"/>
                  </a:lnTo>
                  <a:lnTo>
                    <a:pt x="208" y="9"/>
                  </a:lnTo>
                  <a:lnTo>
                    <a:pt x="203" y="10"/>
                  </a:lnTo>
                  <a:lnTo>
                    <a:pt x="198" y="10"/>
                  </a:lnTo>
                  <a:lnTo>
                    <a:pt x="193" y="11"/>
                  </a:lnTo>
                  <a:lnTo>
                    <a:pt x="188" y="11"/>
                  </a:lnTo>
                  <a:lnTo>
                    <a:pt x="183" y="13"/>
                  </a:lnTo>
                  <a:lnTo>
                    <a:pt x="178" y="13"/>
                  </a:lnTo>
                  <a:lnTo>
                    <a:pt x="173" y="14"/>
                  </a:lnTo>
                  <a:lnTo>
                    <a:pt x="169" y="14"/>
                  </a:lnTo>
                  <a:lnTo>
                    <a:pt x="165" y="15"/>
                  </a:lnTo>
                  <a:lnTo>
                    <a:pt x="160" y="15"/>
                  </a:lnTo>
                  <a:lnTo>
                    <a:pt x="156" y="16"/>
                  </a:lnTo>
                  <a:lnTo>
                    <a:pt x="151" y="18"/>
                  </a:lnTo>
                  <a:lnTo>
                    <a:pt x="147" y="18"/>
                  </a:lnTo>
                  <a:lnTo>
                    <a:pt x="143" y="18"/>
                  </a:lnTo>
                  <a:lnTo>
                    <a:pt x="139" y="19"/>
                  </a:lnTo>
                  <a:lnTo>
                    <a:pt x="136" y="19"/>
                  </a:lnTo>
                  <a:lnTo>
                    <a:pt x="132" y="20"/>
                  </a:lnTo>
                  <a:lnTo>
                    <a:pt x="129" y="20"/>
                  </a:lnTo>
                  <a:lnTo>
                    <a:pt x="125" y="22"/>
                  </a:lnTo>
                  <a:lnTo>
                    <a:pt x="122" y="22"/>
                  </a:lnTo>
                  <a:lnTo>
                    <a:pt x="120" y="23"/>
                  </a:lnTo>
                  <a:lnTo>
                    <a:pt x="114" y="23"/>
                  </a:lnTo>
                  <a:lnTo>
                    <a:pt x="110" y="24"/>
                  </a:lnTo>
                  <a:lnTo>
                    <a:pt x="106" y="25"/>
                  </a:lnTo>
                  <a:lnTo>
                    <a:pt x="105" y="25"/>
                  </a:lnTo>
                  <a:lnTo>
                    <a:pt x="102" y="25"/>
                  </a:lnTo>
                  <a:lnTo>
                    <a:pt x="100" y="27"/>
                  </a:lnTo>
                  <a:lnTo>
                    <a:pt x="97" y="28"/>
                  </a:lnTo>
                  <a:lnTo>
                    <a:pt x="95" y="29"/>
                  </a:lnTo>
                  <a:lnTo>
                    <a:pt x="90" y="30"/>
                  </a:lnTo>
                  <a:lnTo>
                    <a:pt x="87" y="33"/>
                  </a:lnTo>
                  <a:lnTo>
                    <a:pt x="83" y="34"/>
                  </a:lnTo>
                  <a:lnTo>
                    <a:pt x="79" y="38"/>
                  </a:lnTo>
                  <a:lnTo>
                    <a:pt x="74" y="39"/>
                  </a:lnTo>
                  <a:lnTo>
                    <a:pt x="70" y="42"/>
                  </a:lnTo>
                  <a:lnTo>
                    <a:pt x="67" y="44"/>
                  </a:lnTo>
                  <a:lnTo>
                    <a:pt x="61" y="48"/>
                  </a:lnTo>
                  <a:lnTo>
                    <a:pt x="56" y="51"/>
                  </a:lnTo>
                  <a:lnTo>
                    <a:pt x="53" y="53"/>
                  </a:lnTo>
                  <a:lnTo>
                    <a:pt x="47" y="57"/>
                  </a:lnTo>
                  <a:lnTo>
                    <a:pt x="44" y="60"/>
                  </a:lnTo>
                  <a:lnTo>
                    <a:pt x="39" y="62"/>
                  </a:lnTo>
                  <a:lnTo>
                    <a:pt x="35" y="65"/>
                  </a:lnTo>
                  <a:lnTo>
                    <a:pt x="31" y="69"/>
                  </a:lnTo>
                  <a:lnTo>
                    <a:pt x="27" y="71"/>
                  </a:lnTo>
                  <a:lnTo>
                    <a:pt x="23" y="74"/>
                  </a:lnTo>
                  <a:lnTo>
                    <a:pt x="19" y="76"/>
                  </a:lnTo>
                  <a:lnTo>
                    <a:pt x="16" y="78"/>
                  </a:lnTo>
                  <a:lnTo>
                    <a:pt x="13" y="81"/>
                  </a:lnTo>
                  <a:lnTo>
                    <a:pt x="8" y="85"/>
                  </a:lnTo>
                  <a:lnTo>
                    <a:pt x="4" y="88"/>
                  </a:lnTo>
                  <a:lnTo>
                    <a:pt x="0" y="89"/>
                  </a:lnTo>
                  <a:lnTo>
                    <a:pt x="0" y="90"/>
                  </a:lnTo>
                  <a:lnTo>
                    <a:pt x="0" y="92"/>
                  </a:lnTo>
                  <a:lnTo>
                    <a:pt x="0" y="96"/>
                  </a:lnTo>
                  <a:lnTo>
                    <a:pt x="0" y="98"/>
                  </a:lnTo>
                  <a:lnTo>
                    <a:pt x="0" y="102"/>
                  </a:lnTo>
                  <a:lnTo>
                    <a:pt x="0" y="106"/>
                  </a:lnTo>
                  <a:lnTo>
                    <a:pt x="0" y="111"/>
                  </a:lnTo>
                  <a:lnTo>
                    <a:pt x="0" y="116"/>
                  </a:lnTo>
                  <a:lnTo>
                    <a:pt x="0" y="121"/>
                  </a:lnTo>
                  <a:lnTo>
                    <a:pt x="0" y="127"/>
                  </a:lnTo>
                  <a:lnTo>
                    <a:pt x="0" y="135"/>
                  </a:lnTo>
                  <a:lnTo>
                    <a:pt x="0" y="141"/>
                  </a:lnTo>
                  <a:lnTo>
                    <a:pt x="0" y="149"/>
                  </a:lnTo>
                  <a:lnTo>
                    <a:pt x="0" y="157"/>
                  </a:lnTo>
                  <a:lnTo>
                    <a:pt x="0" y="166"/>
                  </a:lnTo>
                  <a:lnTo>
                    <a:pt x="0" y="173"/>
                  </a:lnTo>
                  <a:lnTo>
                    <a:pt x="0" y="182"/>
                  </a:lnTo>
                  <a:lnTo>
                    <a:pt x="0" y="193"/>
                  </a:lnTo>
                  <a:lnTo>
                    <a:pt x="0" y="201"/>
                  </a:lnTo>
                  <a:lnTo>
                    <a:pt x="0" y="212"/>
                  </a:lnTo>
                  <a:lnTo>
                    <a:pt x="0" y="221"/>
                  </a:lnTo>
                  <a:lnTo>
                    <a:pt x="0" y="232"/>
                  </a:lnTo>
                  <a:lnTo>
                    <a:pt x="1" y="242"/>
                  </a:lnTo>
                  <a:lnTo>
                    <a:pt x="1" y="253"/>
                  </a:lnTo>
                  <a:lnTo>
                    <a:pt x="1" y="264"/>
                  </a:lnTo>
                  <a:lnTo>
                    <a:pt x="1" y="276"/>
                  </a:lnTo>
                  <a:lnTo>
                    <a:pt x="1" y="287"/>
                  </a:lnTo>
                  <a:lnTo>
                    <a:pt x="1" y="298"/>
                  </a:lnTo>
                  <a:lnTo>
                    <a:pt x="3" y="310"/>
                  </a:lnTo>
                  <a:lnTo>
                    <a:pt x="3" y="321"/>
                  </a:lnTo>
                  <a:lnTo>
                    <a:pt x="3" y="333"/>
                  </a:lnTo>
                  <a:lnTo>
                    <a:pt x="3" y="343"/>
                  </a:lnTo>
                  <a:lnTo>
                    <a:pt x="3" y="355"/>
                  </a:lnTo>
                  <a:lnTo>
                    <a:pt x="3" y="367"/>
                  </a:lnTo>
                  <a:lnTo>
                    <a:pt x="4" y="379"/>
                  </a:lnTo>
                  <a:lnTo>
                    <a:pt x="4" y="389"/>
                  </a:lnTo>
                  <a:lnTo>
                    <a:pt x="4" y="401"/>
                  </a:lnTo>
                  <a:lnTo>
                    <a:pt x="4" y="412"/>
                  </a:lnTo>
                  <a:lnTo>
                    <a:pt x="4" y="424"/>
                  </a:lnTo>
                  <a:lnTo>
                    <a:pt x="4" y="434"/>
                  </a:lnTo>
                  <a:lnTo>
                    <a:pt x="4" y="445"/>
                  </a:lnTo>
                  <a:lnTo>
                    <a:pt x="4" y="455"/>
                  </a:lnTo>
                  <a:lnTo>
                    <a:pt x="5" y="467"/>
                  </a:lnTo>
                  <a:lnTo>
                    <a:pt x="5" y="477"/>
                  </a:lnTo>
                  <a:lnTo>
                    <a:pt x="5" y="487"/>
                  </a:lnTo>
                  <a:lnTo>
                    <a:pt x="7" y="498"/>
                  </a:lnTo>
                  <a:lnTo>
                    <a:pt x="7" y="507"/>
                  </a:lnTo>
                  <a:lnTo>
                    <a:pt x="7" y="515"/>
                  </a:lnTo>
                  <a:lnTo>
                    <a:pt x="7" y="524"/>
                  </a:lnTo>
                  <a:lnTo>
                    <a:pt x="8" y="533"/>
                  </a:lnTo>
                  <a:lnTo>
                    <a:pt x="8" y="541"/>
                  </a:lnTo>
                  <a:lnTo>
                    <a:pt x="8" y="549"/>
                  </a:lnTo>
                  <a:lnTo>
                    <a:pt x="8" y="556"/>
                  </a:lnTo>
                  <a:lnTo>
                    <a:pt x="8" y="563"/>
                  </a:lnTo>
                  <a:lnTo>
                    <a:pt x="9" y="570"/>
                  </a:lnTo>
                  <a:lnTo>
                    <a:pt x="9" y="575"/>
                  </a:lnTo>
                  <a:lnTo>
                    <a:pt x="9" y="581"/>
                  </a:lnTo>
                  <a:lnTo>
                    <a:pt x="10" y="586"/>
                  </a:lnTo>
                  <a:lnTo>
                    <a:pt x="10" y="591"/>
                  </a:lnTo>
                  <a:lnTo>
                    <a:pt x="10" y="595"/>
                  </a:lnTo>
                  <a:lnTo>
                    <a:pt x="12" y="597"/>
                  </a:lnTo>
                  <a:lnTo>
                    <a:pt x="12" y="601"/>
                  </a:lnTo>
                  <a:lnTo>
                    <a:pt x="12" y="604"/>
                  </a:lnTo>
                  <a:lnTo>
                    <a:pt x="13" y="606"/>
                  </a:lnTo>
                  <a:lnTo>
                    <a:pt x="17" y="609"/>
                  </a:lnTo>
                  <a:lnTo>
                    <a:pt x="18" y="610"/>
                  </a:lnTo>
                  <a:lnTo>
                    <a:pt x="22" y="613"/>
                  </a:lnTo>
                  <a:lnTo>
                    <a:pt x="24" y="614"/>
                  </a:lnTo>
                  <a:lnTo>
                    <a:pt x="28" y="615"/>
                  </a:lnTo>
                  <a:lnTo>
                    <a:pt x="31" y="616"/>
                  </a:lnTo>
                  <a:lnTo>
                    <a:pt x="36" y="618"/>
                  </a:lnTo>
                  <a:lnTo>
                    <a:pt x="40" y="619"/>
                  </a:lnTo>
                  <a:lnTo>
                    <a:pt x="45" y="620"/>
                  </a:lnTo>
                  <a:lnTo>
                    <a:pt x="50" y="621"/>
                  </a:lnTo>
                  <a:lnTo>
                    <a:pt x="55" y="624"/>
                  </a:lnTo>
                  <a:lnTo>
                    <a:pt x="61" y="625"/>
                  </a:lnTo>
                  <a:lnTo>
                    <a:pt x="68" y="627"/>
                  </a:lnTo>
                  <a:lnTo>
                    <a:pt x="73" y="628"/>
                  </a:lnTo>
                  <a:lnTo>
                    <a:pt x="79" y="629"/>
                  </a:lnTo>
                  <a:lnTo>
                    <a:pt x="87" y="630"/>
                  </a:lnTo>
                  <a:lnTo>
                    <a:pt x="93" y="632"/>
                  </a:lnTo>
                  <a:lnTo>
                    <a:pt x="100" y="633"/>
                  </a:lnTo>
                  <a:lnTo>
                    <a:pt x="107" y="633"/>
                  </a:lnTo>
                  <a:lnTo>
                    <a:pt x="115" y="634"/>
                  </a:lnTo>
                  <a:lnTo>
                    <a:pt x="123" y="637"/>
                  </a:lnTo>
                  <a:lnTo>
                    <a:pt x="130" y="637"/>
                  </a:lnTo>
                  <a:lnTo>
                    <a:pt x="138" y="638"/>
                  </a:lnTo>
                  <a:lnTo>
                    <a:pt x="147" y="639"/>
                  </a:lnTo>
                  <a:lnTo>
                    <a:pt x="155" y="641"/>
                  </a:lnTo>
                  <a:lnTo>
                    <a:pt x="164" y="642"/>
                  </a:lnTo>
                  <a:lnTo>
                    <a:pt x="171" y="643"/>
                  </a:lnTo>
                  <a:lnTo>
                    <a:pt x="180" y="644"/>
                  </a:lnTo>
                  <a:lnTo>
                    <a:pt x="188" y="646"/>
                  </a:lnTo>
                  <a:lnTo>
                    <a:pt x="197" y="646"/>
                  </a:lnTo>
                  <a:lnTo>
                    <a:pt x="205" y="647"/>
                  </a:lnTo>
                  <a:lnTo>
                    <a:pt x="213" y="648"/>
                  </a:lnTo>
                  <a:lnTo>
                    <a:pt x="222" y="648"/>
                  </a:lnTo>
                  <a:lnTo>
                    <a:pt x="230" y="650"/>
                  </a:lnTo>
                  <a:lnTo>
                    <a:pt x="239" y="651"/>
                  </a:lnTo>
                  <a:lnTo>
                    <a:pt x="247" y="651"/>
                  </a:lnTo>
                  <a:lnTo>
                    <a:pt x="256" y="652"/>
                  </a:lnTo>
                  <a:lnTo>
                    <a:pt x="263" y="652"/>
                  </a:lnTo>
                  <a:lnTo>
                    <a:pt x="272" y="653"/>
                  </a:lnTo>
                  <a:lnTo>
                    <a:pt x="280" y="655"/>
                  </a:lnTo>
                  <a:lnTo>
                    <a:pt x="289" y="656"/>
                  </a:lnTo>
                  <a:lnTo>
                    <a:pt x="296" y="656"/>
                  </a:lnTo>
                  <a:lnTo>
                    <a:pt x="304" y="657"/>
                  </a:lnTo>
                  <a:lnTo>
                    <a:pt x="312" y="657"/>
                  </a:lnTo>
                  <a:lnTo>
                    <a:pt x="319" y="658"/>
                  </a:lnTo>
                  <a:lnTo>
                    <a:pt x="326" y="658"/>
                  </a:lnTo>
                  <a:lnTo>
                    <a:pt x="334" y="660"/>
                  </a:lnTo>
                  <a:lnTo>
                    <a:pt x="340" y="660"/>
                  </a:lnTo>
                  <a:lnTo>
                    <a:pt x="346" y="661"/>
                  </a:lnTo>
                  <a:lnTo>
                    <a:pt x="353" y="661"/>
                  </a:lnTo>
                  <a:lnTo>
                    <a:pt x="359" y="662"/>
                  </a:lnTo>
                  <a:lnTo>
                    <a:pt x="365" y="662"/>
                  </a:lnTo>
                  <a:lnTo>
                    <a:pt x="371" y="664"/>
                  </a:lnTo>
                  <a:lnTo>
                    <a:pt x="376" y="664"/>
                  </a:lnTo>
                  <a:lnTo>
                    <a:pt x="381" y="664"/>
                  </a:lnTo>
                  <a:lnTo>
                    <a:pt x="385" y="665"/>
                  </a:lnTo>
                  <a:lnTo>
                    <a:pt x="390" y="665"/>
                  </a:lnTo>
                  <a:lnTo>
                    <a:pt x="394" y="665"/>
                  </a:lnTo>
                  <a:lnTo>
                    <a:pt x="397" y="666"/>
                  </a:lnTo>
                  <a:lnTo>
                    <a:pt x="401" y="666"/>
                  </a:lnTo>
                  <a:lnTo>
                    <a:pt x="405" y="667"/>
                  </a:lnTo>
                  <a:lnTo>
                    <a:pt x="405" y="665"/>
                  </a:lnTo>
                  <a:lnTo>
                    <a:pt x="405" y="662"/>
                  </a:lnTo>
                  <a:lnTo>
                    <a:pt x="406" y="658"/>
                  </a:lnTo>
                  <a:lnTo>
                    <a:pt x="406" y="655"/>
                  </a:lnTo>
                  <a:lnTo>
                    <a:pt x="406" y="650"/>
                  </a:lnTo>
                  <a:lnTo>
                    <a:pt x="408" y="644"/>
                  </a:lnTo>
                  <a:lnTo>
                    <a:pt x="408" y="637"/>
                  </a:lnTo>
                  <a:lnTo>
                    <a:pt x="409" y="630"/>
                  </a:lnTo>
                  <a:lnTo>
                    <a:pt x="408" y="623"/>
                  </a:lnTo>
                  <a:lnTo>
                    <a:pt x="408" y="614"/>
                  </a:lnTo>
                  <a:lnTo>
                    <a:pt x="408" y="605"/>
                  </a:lnTo>
                  <a:lnTo>
                    <a:pt x="408" y="597"/>
                  </a:lnTo>
                  <a:lnTo>
                    <a:pt x="406" y="586"/>
                  </a:lnTo>
                  <a:lnTo>
                    <a:pt x="406" y="577"/>
                  </a:lnTo>
                  <a:lnTo>
                    <a:pt x="405" y="565"/>
                  </a:lnTo>
                  <a:lnTo>
                    <a:pt x="405" y="554"/>
                  </a:lnTo>
                  <a:lnTo>
                    <a:pt x="405" y="541"/>
                  </a:lnTo>
                  <a:lnTo>
                    <a:pt x="404" y="530"/>
                  </a:lnTo>
                  <a:lnTo>
                    <a:pt x="402" y="517"/>
                  </a:lnTo>
                  <a:lnTo>
                    <a:pt x="401" y="504"/>
                  </a:lnTo>
                  <a:lnTo>
                    <a:pt x="401" y="490"/>
                  </a:lnTo>
                  <a:lnTo>
                    <a:pt x="400" y="477"/>
                  </a:lnTo>
                  <a:lnTo>
                    <a:pt x="399" y="463"/>
                  </a:lnTo>
                  <a:lnTo>
                    <a:pt x="397" y="450"/>
                  </a:lnTo>
                  <a:lnTo>
                    <a:pt x="396" y="435"/>
                  </a:lnTo>
                  <a:lnTo>
                    <a:pt x="395" y="421"/>
                  </a:lnTo>
                  <a:lnTo>
                    <a:pt x="394" y="406"/>
                  </a:lnTo>
                  <a:lnTo>
                    <a:pt x="392" y="392"/>
                  </a:lnTo>
                  <a:lnTo>
                    <a:pt x="391" y="378"/>
                  </a:lnTo>
                  <a:lnTo>
                    <a:pt x="390" y="362"/>
                  </a:lnTo>
                  <a:lnTo>
                    <a:pt x="388" y="347"/>
                  </a:lnTo>
                  <a:lnTo>
                    <a:pt x="387" y="333"/>
                  </a:lnTo>
                  <a:lnTo>
                    <a:pt x="385" y="318"/>
                  </a:lnTo>
                  <a:lnTo>
                    <a:pt x="383" y="304"/>
                  </a:lnTo>
                  <a:lnTo>
                    <a:pt x="382" y="288"/>
                  </a:lnTo>
                  <a:lnTo>
                    <a:pt x="379" y="273"/>
                  </a:lnTo>
                  <a:lnTo>
                    <a:pt x="378" y="259"/>
                  </a:lnTo>
                  <a:lnTo>
                    <a:pt x="377" y="244"/>
                  </a:lnTo>
                  <a:lnTo>
                    <a:pt x="374" y="230"/>
                  </a:lnTo>
                  <a:lnTo>
                    <a:pt x="373" y="216"/>
                  </a:lnTo>
                  <a:lnTo>
                    <a:pt x="372" y="201"/>
                  </a:lnTo>
                  <a:lnTo>
                    <a:pt x="369" y="187"/>
                  </a:lnTo>
                  <a:lnTo>
                    <a:pt x="368" y="175"/>
                  </a:lnTo>
                  <a:lnTo>
                    <a:pt x="367" y="162"/>
                  </a:lnTo>
                  <a:lnTo>
                    <a:pt x="365" y="149"/>
                  </a:lnTo>
                  <a:lnTo>
                    <a:pt x="363" y="136"/>
                  </a:lnTo>
                  <a:lnTo>
                    <a:pt x="362" y="124"/>
                  </a:lnTo>
                  <a:lnTo>
                    <a:pt x="360" y="113"/>
                  </a:lnTo>
                  <a:lnTo>
                    <a:pt x="358" y="102"/>
                  </a:lnTo>
                  <a:lnTo>
                    <a:pt x="356" y="92"/>
                  </a:lnTo>
                  <a:lnTo>
                    <a:pt x="355" y="81"/>
                  </a:lnTo>
                  <a:lnTo>
                    <a:pt x="354" y="71"/>
                  </a:lnTo>
                  <a:lnTo>
                    <a:pt x="351" y="61"/>
                  </a:lnTo>
                  <a:lnTo>
                    <a:pt x="350" y="53"/>
                  </a:lnTo>
                  <a:lnTo>
                    <a:pt x="349" y="46"/>
                  </a:lnTo>
                  <a:lnTo>
                    <a:pt x="348" y="38"/>
                  </a:lnTo>
                  <a:lnTo>
                    <a:pt x="346" y="32"/>
                  </a:lnTo>
                  <a:lnTo>
                    <a:pt x="345" y="25"/>
                  </a:lnTo>
                  <a:lnTo>
                    <a:pt x="344" y="20"/>
                  </a:lnTo>
                  <a:lnTo>
                    <a:pt x="342" y="16"/>
                  </a:lnTo>
                  <a:lnTo>
                    <a:pt x="341" y="13"/>
                  </a:lnTo>
                  <a:lnTo>
                    <a:pt x="341" y="10"/>
                  </a:lnTo>
                  <a:lnTo>
                    <a:pt x="340" y="7"/>
                  </a:lnTo>
                  <a:lnTo>
                    <a:pt x="340" y="6"/>
                  </a:lnTo>
                  <a:lnTo>
                    <a:pt x="340" y="6"/>
                  </a:lnTo>
                  <a:close/>
                </a:path>
              </a:pathLst>
            </a:custGeom>
            <a:solidFill>
              <a:srgbClr val="F7E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6"/>
            <p:cNvSpPr>
              <a:spLocks/>
            </p:cNvSpPr>
            <p:nvPr/>
          </p:nvSpPr>
          <p:spPr bwMode="auto">
            <a:xfrm>
              <a:off x="7040563" y="4840288"/>
              <a:ext cx="109538" cy="100013"/>
            </a:xfrm>
            <a:custGeom>
              <a:avLst/>
              <a:gdLst>
                <a:gd name="T0" fmla="*/ 50 w 69"/>
                <a:gd name="T1" fmla="*/ 5 h 63"/>
                <a:gd name="T2" fmla="*/ 46 w 69"/>
                <a:gd name="T3" fmla="*/ 3 h 63"/>
                <a:gd name="T4" fmla="*/ 42 w 69"/>
                <a:gd name="T5" fmla="*/ 1 h 63"/>
                <a:gd name="T6" fmla="*/ 38 w 69"/>
                <a:gd name="T7" fmla="*/ 0 h 63"/>
                <a:gd name="T8" fmla="*/ 34 w 69"/>
                <a:gd name="T9" fmla="*/ 0 h 63"/>
                <a:gd name="T10" fmla="*/ 31 w 69"/>
                <a:gd name="T11" fmla="*/ 0 h 63"/>
                <a:gd name="T12" fmla="*/ 28 w 69"/>
                <a:gd name="T13" fmla="*/ 0 h 63"/>
                <a:gd name="T14" fmla="*/ 25 w 69"/>
                <a:gd name="T15" fmla="*/ 0 h 63"/>
                <a:gd name="T16" fmla="*/ 22 w 69"/>
                <a:gd name="T17" fmla="*/ 1 h 63"/>
                <a:gd name="T18" fmla="*/ 16 w 69"/>
                <a:gd name="T19" fmla="*/ 4 h 63"/>
                <a:gd name="T20" fmla="*/ 11 w 69"/>
                <a:gd name="T21" fmla="*/ 8 h 63"/>
                <a:gd name="T22" fmla="*/ 8 w 69"/>
                <a:gd name="T23" fmla="*/ 11 h 63"/>
                <a:gd name="T24" fmla="*/ 5 w 69"/>
                <a:gd name="T25" fmla="*/ 18 h 63"/>
                <a:gd name="T26" fmla="*/ 2 w 69"/>
                <a:gd name="T27" fmla="*/ 23 h 63"/>
                <a:gd name="T28" fmla="*/ 1 w 69"/>
                <a:gd name="T29" fmla="*/ 28 h 63"/>
                <a:gd name="T30" fmla="*/ 0 w 69"/>
                <a:gd name="T31" fmla="*/ 32 h 63"/>
                <a:gd name="T32" fmla="*/ 0 w 69"/>
                <a:gd name="T33" fmla="*/ 34 h 63"/>
                <a:gd name="T34" fmla="*/ 0 w 69"/>
                <a:gd name="T35" fmla="*/ 37 h 63"/>
                <a:gd name="T36" fmla="*/ 1 w 69"/>
                <a:gd name="T37" fmla="*/ 41 h 63"/>
                <a:gd name="T38" fmla="*/ 2 w 69"/>
                <a:gd name="T39" fmla="*/ 46 h 63"/>
                <a:gd name="T40" fmla="*/ 4 w 69"/>
                <a:gd name="T41" fmla="*/ 51 h 63"/>
                <a:gd name="T42" fmla="*/ 8 w 69"/>
                <a:gd name="T43" fmla="*/ 56 h 63"/>
                <a:gd name="T44" fmla="*/ 13 w 69"/>
                <a:gd name="T45" fmla="*/ 60 h 63"/>
                <a:gd name="T46" fmla="*/ 18 w 69"/>
                <a:gd name="T47" fmla="*/ 61 h 63"/>
                <a:gd name="T48" fmla="*/ 23 w 69"/>
                <a:gd name="T49" fmla="*/ 63 h 63"/>
                <a:gd name="T50" fmla="*/ 27 w 69"/>
                <a:gd name="T51" fmla="*/ 63 h 63"/>
                <a:gd name="T52" fmla="*/ 29 w 69"/>
                <a:gd name="T53" fmla="*/ 63 h 63"/>
                <a:gd name="T54" fmla="*/ 33 w 69"/>
                <a:gd name="T55" fmla="*/ 61 h 63"/>
                <a:gd name="T56" fmla="*/ 37 w 69"/>
                <a:gd name="T57" fmla="*/ 61 h 63"/>
                <a:gd name="T58" fmla="*/ 39 w 69"/>
                <a:gd name="T59" fmla="*/ 59 h 63"/>
                <a:gd name="T60" fmla="*/ 42 w 69"/>
                <a:gd name="T61" fmla="*/ 59 h 63"/>
                <a:gd name="T62" fmla="*/ 46 w 69"/>
                <a:gd name="T63" fmla="*/ 56 h 63"/>
                <a:gd name="T64" fmla="*/ 48 w 69"/>
                <a:gd name="T65" fmla="*/ 55 h 63"/>
                <a:gd name="T66" fmla="*/ 51 w 69"/>
                <a:gd name="T67" fmla="*/ 52 h 63"/>
                <a:gd name="T68" fmla="*/ 55 w 69"/>
                <a:gd name="T69" fmla="*/ 51 h 63"/>
                <a:gd name="T70" fmla="*/ 57 w 69"/>
                <a:gd name="T71" fmla="*/ 49 h 63"/>
                <a:gd name="T72" fmla="*/ 60 w 69"/>
                <a:gd name="T73" fmla="*/ 47 h 63"/>
                <a:gd name="T74" fmla="*/ 64 w 69"/>
                <a:gd name="T75" fmla="*/ 42 h 63"/>
                <a:gd name="T76" fmla="*/ 66 w 69"/>
                <a:gd name="T77" fmla="*/ 36 h 63"/>
                <a:gd name="T78" fmla="*/ 69 w 69"/>
                <a:gd name="T79" fmla="*/ 31 h 63"/>
                <a:gd name="T80" fmla="*/ 69 w 69"/>
                <a:gd name="T81" fmla="*/ 26 h 63"/>
                <a:gd name="T82" fmla="*/ 68 w 69"/>
                <a:gd name="T83" fmla="*/ 19 h 63"/>
                <a:gd name="T84" fmla="*/ 64 w 69"/>
                <a:gd name="T85" fmla="*/ 14 h 63"/>
                <a:gd name="T86" fmla="*/ 61 w 69"/>
                <a:gd name="T87" fmla="*/ 11 h 63"/>
                <a:gd name="T88" fmla="*/ 57 w 69"/>
                <a:gd name="T89" fmla="*/ 9 h 63"/>
                <a:gd name="T90" fmla="*/ 54 w 69"/>
                <a:gd name="T91" fmla="*/ 6 h 63"/>
                <a:gd name="T92" fmla="*/ 50 w 69"/>
                <a:gd name="T93" fmla="*/ 5 h 63"/>
                <a:gd name="T94" fmla="*/ 50 w 69"/>
                <a:gd name="T9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63">
                  <a:moveTo>
                    <a:pt x="50" y="5"/>
                  </a:moveTo>
                  <a:lnTo>
                    <a:pt x="46" y="3"/>
                  </a:lnTo>
                  <a:lnTo>
                    <a:pt x="42" y="1"/>
                  </a:lnTo>
                  <a:lnTo>
                    <a:pt x="38" y="0"/>
                  </a:lnTo>
                  <a:lnTo>
                    <a:pt x="34" y="0"/>
                  </a:lnTo>
                  <a:lnTo>
                    <a:pt x="31" y="0"/>
                  </a:lnTo>
                  <a:lnTo>
                    <a:pt x="28" y="0"/>
                  </a:lnTo>
                  <a:lnTo>
                    <a:pt x="25" y="0"/>
                  </a:lnTo>
                  <a:lnTo>
                    <a:pt x="22" y="1"/>
                  </a:lnTo>
                  <a:lnTo>
                    <a:pt x="16" y="4"/>
                  </a:lnTo>
                  <a:lnTo>
                    <a:pt x="11" y="8"/>
                  </a:lnTo>
                  <a:lnTo>
                    <a:pt x="8" y="11"/>
                  </a:lnTo>
                  <a:lnTo>
                    <a:pt x="5" y="18"/>
                  </a:lnTo>
                  <a:lnTo>
                    <a:pt x="2" y="23"/>
                  </a:lnTo>
                  <a:lnTo>
                    <a:pt x="1" y="28"/>
                  </a:lnTo>
                  <a:lnTo>
                    <a:pt x="0" y="32"/>
                  </a:lnTo>
                  <a:lnTo>
                    <a:pt x="0" y="34"/>
                  </a:lnTo>
                  <a:lnTo>
                    <a:pt x="0" y="37"/>
                  </a:lnTo>
                  <a:lnTo>
                    <a:pt x="1" y="41"/>
                  </a:lnTo>
                  <a:lnTo>
                    <a:pt x="2" y="46"/>
                  </a:lnTo>
                  <a:lnTo>
                    <a:pt x="4" y="51"/>
                  </a:lnTo>
                  <a:lnTo>
                    <a:pt x="8" y="56"/>
                  </a:lnTo>
                  <a:lnTo>
                    <a:pt x="13" y="60"/>
                  </a:lnTo>
                  <a:lnTo>
                    <a:pt x="18" y="61"/>
                  </a:lnTo>
                  <a:lnTo>
                    <a:pt x="23" y="63"/>
                  </a:lnTo>
                  <a:lnTo>
                    <a:pt x="27" y="63"/>
                  </a:lnTo>
                  <a:lnTo>
                    <a:pt x="29" y="63"/>
                  </a:lnTo>
                  <a:lnTo>
                    <a:pt x="33" y="61"/>
                  </a:lnTo>
                  <a:lnTo>
                    <a:pt x="37" y="61"/>
                  </a:lnTo>
                  <a:lnTo>
                    <a:pt x="39" y="59"/>
                  </a:lnTo>
                  <a:lnTo>
                    <a:pt x="42" y="59"/>
                  </a:lnTo>
                  <a:lnTo>
                    <a:pt x="46" y="56"/>
                  </a:lnTo>
                  <a:lnTo>
                    <a:pt x="48" y="55"/>
                  </a:lnTo>
                  <a:lnTo>
                    <a:pt x="51" y="52"/>
                  </a:lnTo>
                  <a:lnTo>
                    <a:pt x="55" y="51"/>
                  </a:lnTo>
                  <a:lnTo>
                    <a:pt x="57" y="49"/>
                  </a:lnTo>
                  <a:lnTo>
                    <a:pt x="60" y="47"/>
                  </a:lnTo>
                  <a:lnTo>
                    <a:pt x="64" y="42"/>
                  </a:lnTo>
                  <a:lnTo>
                    <a:pt x="66" y="36"/>
                  </a:lnTo>
                  <a:lnTo>
                    <a:pt x="69" y="31"/>
                  </a:lnTo>
                  <a:lnTo>
                    <a:pt x="69" y="26"/>
                  </a:lnTo>
                  <a:lnTo>
                    <a:pt x="68" y="19"/>
                  </a:lnTo>
                  <a:lnTo>
                    <a:pt x="64" y="14"/>
                  </a:lnTo>
                  <a:lnTo>
                    <a:pt x="61" y="11"/>
                  </a:lnTo>
                  <a:lnTo>
                    <a:pt x="57" y="9"/>
                  </a:lnTo>
                  <a:lnTo>
                    <a:pt x="54" y="6"/>
                  </a:lnTo>
                  <a:lnTo>
                    <a:pt x="50" y="5"/>
                  </a:lnTo>
                  <a:lnTo>
                    <a:pt x="50" y="5"/>
                  </a:lnTo>
                  <a:close/>
                </a:path>
              </a:pathLst>
            </a:custGeom>
            <a:solidFill>
              <a:srgbClr val="57A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
            <p:cNvSpPr>
              <a:spLocks/>
            </p:cNvSpPr>
            <p:nvPr/>
          </p:nvSpPr>
          <p:spPr bwMode="auto">
            <a:xfrm>
              <a:off x="5913438" y="4457925"/>
              <a:ext cx="131763" cy="138113"/>
            </a:xfrm>
            <a:custGeom>
              <a:avLst/>
              <a:gdLst>
                <a:gd name="T0" fmla="*/ 37 w 83"/>
                <a:gd name="T1" fmla="*/ 2 h 87"/>
                <a:gd name="T2" fmla="*/ 33 w 83"/>
                <a:gd name="T3" fmla="*/ 2 h 87"/>
                <a:gd name="T4" fmla="*/ 30 w 83"/>
                <a:gd name="T5" fmla="*/ 2 h 87"/>
                <a:gd name="T6" fmla="*/ 27 w 83"/>
                <a:gd name="T7" fmla="*/ 4 h 87"/>
                <a:gd name="T8" fmla="*/ 24 w 83"/>
                <a:gd name="T9" fmla="*/ 5 h 87"/>
                <a:gd name="T10" fmla="*/ 19 w 83"/>
                <a:gd name="T11" fmla="*/ 8 h 87"/>
                <a:gd name="T12" fmla="*/ 15 w 83"/>
                <a:gd name="T13" fmla="*/ 10 h 87"/>
                <a:gd name="T14" fmla="*/ 10 w 83"/>
                <a:gd name="T15" fmla="*/ 14 h 87"/>
                <a:gd name="T16" fmla="*/ 7 w 83"/>
                <a:gd name="T17" fmla="*/ 18 h 87"/>
                <a:gd name="T18" fmla="*/ 4 w 83"/>
                <a:gd name="T19" fmla="*/ 23 h 87"/>
                <a:gd name="T20" fmla="*/ 2 w 83"/>
                <a:gd name="T21" fmla="*/ 28 h 87"/>
                <a:gd name="T22" fmla="*/ 1 w 83"/>
                <a:gd name="T23" fmla="*/ 32 h 87"/>
                <a:gd name="T24" fmla="*/ 0 w 83"/>
                <a:gd name="T25" fmla="*/ 37 h 87"/>
                <a:gd name="T26" fmla="*/ 0 w 83"/>
                <a:gd name="T27" fmla="*/ 43 h 87"/>
                <a:gd name="T28" fmla="*/ 1 w 83"/>
                <a:gd name="T29" fmla="*/ 48 h 87"/>
                <a:gd name="T30" fmla="*/ 2 w 83"/>
                <a:gd name="T31" fmla="*/ 55 h 87"/>
                <a:gd name="T32" fmla="*/ 4 w 83"/>
                <a:gd name="T33" fmla="*/ 60 h 87"/>
                <a:gd name="T34" fmla="*/ 6 w 83"/>
                <a:gd name="T35" fmla="*/ 64 h 87"/>
                <a:gd name="T36" fmla="*/ 7 w 83"/>
                <a:gd name="T37" fmla="*/ 66 h 87"/>
                <a:gd name="T38" fmla="*/ 10 w 83"/>
                <a:gd name="T39" fmla="*/ 70 h 87"/>
                <a:gd name="T40" fmla="*/ 13 w 83"/>
                <a:gd name="T41" fmla="*/ 73 h 87"/>
                <a:gd name="T42" fmla="*/ 16 w 83"/>
                <a:gd name="T43" fmla="*/ 78 h 87"/>
                <a:gd name="T44" fmla="*/ 23 w 83"/>
                <a:gd name="T45" fmla="*/ 82 h 87"/>
                <a:gd name="T46" fmla="*/ 27 w 83"/>
                <a:gd name="T47" fmla="*/ 83 h 87"/>
                <a:gd name="T48" fmla="*/ 29 w 83"/>
                <a:gd name="T49" fmla="*/ 84 h 87"/>
                <a:gd name="T50" fmla="*/ 33 w 83"/>
                <a:gd name="T51" fmla="*/ 85 h 87"/>
                <a:gd name="T52" fmla="*/ 37 w 83"/>
                <a:gd name="T53" fmla="*/ 87 h 87"/>
                <a:gd name="T54" fmla="*/ 39 w 83"/>
                <a:gd name="T55" fmla="*/ 87 h 87"/>
                <a:gd name="T56" fmla="*/ 43 w 83"/>
                <a:gd name="T57" fmla="*/ 87 h 87"/>
                <a:gd name="T58" fmla="*/ 47 w 83"/>
                <a:gd name="T59" fmla="*/ 85 h 87"/>
                <a:gd name="T60" fmla="*/ 51 w 83"/>
                <a:gd name="T61" fmla="*/ 85 h 87"/>
                <a:gd name="T62" fmla="*/ 53 w 83"/>
                <a:gd name="T63" fmla="*/ 84 h 87"/>
                <a:gd name="T64" fmla="*/ 57 w 83"/>
                <a:gd name="T65" fmla="*/ 84 h 87"/>
                <a:gd name="T66" fmla="*/ 60 w 83"/>
                <a:gd name="T67" fmla="*/ 83 h 87"/>
                <a:gd name="T68" fmla="*/ 64 w 83"/>
                <a:gd name="T69" fmla="*/ 82 h 87"/>
                <a:gd name="T70" fmla="*/ 70 w 83"/>
                <a:gd name="T71" fmla="*/ 78 h 87"/>
                <a:gd name="T72" fmla="*/ 75 w 83"/>
                <a:gd name="T73" fmla="*/ 74 h 87"/>
                <a:gd name="T74" fmla="*/ 79 w 83"/>
                <a:gd name="T75" fmla="*/ 69 h 87"/>
                <a:gd name="T76" fmla="*/ 83 w 83"/>
                <a:gd name="T77" fmla="*/ 64 h 87"/>
                <a:gd name="T78" fmla="*/ 83 w 83"/>
                <a:gd name="T79" fmla="*/ 60 h 87"/>
                <a:gd name="T80" fmla="*/ 83 w 83"/>
                <a:gd name="T81" fmla="*/ 57 h 87"/>
                <a:gd name="T82" fmla="*/ 83 w 83"/>
                <a:gd name="T83" fmla="*/ 54 h 87"/>
                <a:gd name="T84" fmla="*/ 83 w 83"/>
                <a:gd name="T85" fmla="*/ 51 h 87"/>
                <a:gd name="T86" fmla="*/ 82 w 83"/>
                <a:gd name="T87" fmla="*/ 47 h 87"/>
                <a:gd name="T88" fmla="*/ 80 w 83"/>
                <a:gd name="T89" fmla="*/ 43 h 87"/>
                <a:gd name="T90" fmla="*/ 79 w 83"/>
                <a:gd name="T91" fmla="*/ 39 h 87"/>
                <a:gd name="T92" fmla="*/ 78 w 83"/>
                <a:gd name="T93" fmla="*/ 36 h 87"/>
                <a:gd name="T94" fmla="*/ 74 w 83"/>
                <a:gd name="T95" fmla="*/ 32 h 87"/>
                <a:gd name="T96" fmla="*/ 71 w 83"/>
                <a:gd name="T97" fmla="*/ 28 h 87"/>
                <a:gd name="T98" fmla="*/ 69 w 83"/>
                <a:gd name="T99" fmla="*/ 24 h 87"/>
                <a:gd name="T100" fmla="*/ 67 w 83"/>
                <a:gd name="T101" fmla="*/ 22 h 87"/>
                <a:gd name="T102" fmla="*/ 62 w 83"/>
                <a:gd name="T103" fmla="*/ 16 h 87"/>
                <a:gd name="T104" fmla="*/ 59 w 83"/>
                <a:gd name="T105" fmla="*/ 11 h 87"/>
                <a:gd name="T106" fmla="*/ 55 w 83"/>
                <a:gd name="T107" fmla="*/ 8 h 87"/>
                <a:gd name="T108" fmla="*/ 51 w 83"/>
                <a:gd name="T109" fmla="*/ 5 h 87"/>
                <a:gd name="T110" fmla="*/ 48 w 83"/>
                <a:gd name="T111" fmla="*/ 4 h 87"/>
                <a:gd name="T112" fmla="*/ 46 w 83"/>
                <a:gd name="T113" fmla="*/ 2 h 87"/>
                <a:gd name="T114" fmla="*/ 42 w 83"/>
                <a:gd name="T115" fmla="*/ 0 h 87"/>
                <a:gd name="T116" fmla="*/ 39 w 83"/>
                <a:gd name="T117" fmla="*/ 1 h 87"/>
                <a:gd name="T118" fmla="*/ 37 w 83"/>
                <a:gd name="T119" fmla="*/ 1 h 87"/>
                <a:gd name="T120" fmla="*/ 37 w 83"/>
                <a:gd name="T121" fmla="*/ 2 h 87"/>
                <a:gd name="T122" fmla="*/ 37 w 83"/>
                <a:gd name="T12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87">
                  <a:moveTo>
                    <a:pt x="37" y="2"/>
                  </a:moveTo>
                  <a:lnTo>
                    <a:pt x="33" y="2"/>
                  </a:lnTo>
                  <a:lnTo>
                    <a:pt x="30" y="2"/>
                  </a:lnTo>
                  <a:lnTo>
                    <a:pt x="27" y="4"/>
                  </a:lnTo>
                  <a:lnTo>
                    <a:pt x="24" y="5"/>
                  </a:lnTo>
                  <a:lnTo>
                    <a:pt x="19" y="8"/>
                  </a:lnTo>
                  <a:lnTo>
                    <a:pt x="15" y="10"/>
                  </a:lnTo>
                  <a:lnTo>
                    <a:pt x="10" y="14"/>
                  </a:lnTo>
                  <a:lnTo>
                    <a:pt x="7" y="18"/>
                  </a:lnTo>
                  <a:lnTo>
                    <a:pt x="4" y="23"/>
                  </a:lnTo>
                  <a:lnTo>
                    <a:pt x="2" y="28"/>
                  </a:lnTo>
                  <a:lnTo>
                    <a:pt x="1" y="32"/>
                  </a:lnTo>
                  <a:lnTo>
                    <a:pt x="0" y="37"/>
                  </a:lnTo>
                  <a:lnTo>
                    <a:pt x="0" y="43"/>
                  </a:lnTo>
                  <a:lnTo>
                    <a:pt x="1" y="48"/>
                  </a:lnTo>
                  <a:lnTo>
                    <a:pt x="2" y="55"/>
                  </a:lnTo>
                  <a:lnTo>
                    <a:pt x="4" y="60"/>
                  </a:lnTo>
                  <a:lnTo>
                    <a:pt x="6" y="64"/>
                  </a:lnTo>
                  <a:lnTo>
                    <a:pt x="7" y="66"/>
                  </a:lnTo>
                  <a:lnTo>
                    <a:pt x="10" y="70"/>
                  </a:lnTo>
                  <a:lnTo>
                    <a:pt x="13" y="73"/>
                  </a:lnTo>
                  <a:lnTo>
                    <a:pt x="16" y="78"/>
                  </a:lnTo>
                  <a:lnTo>
                    <a:pt x="23" y="82"/>
                  </a:lnTo>
                  <a:lnTo>
                    <a:pt x="27" y="83"/>
                  </a:lnTo>
                  <a:lnTo>
                    <a:pt x="29" y="84"/>
                  </a:lnTo>
                  <a:lnTo>
                    <a:pt x="33" y="85"/>
                  </a:lnTo>
                  <a:lnTo>
                    <a:pt x="37" y="87"/>
                  </a:lnTo>
                  <a:lnTo>
                    <a:pt x="39" y="87"/>
                  </a:lnTo>
                  <a:lnTo>
                    <a:pt x="43" y="87"/>
                  </a:lnTo>
                  <a:lnTo>
                    <a:pt x="47" y="85"/>
                  </a:lnTo>
                  <a:lnTo>
                    <a:pt x="51" y="85"/>
                  </a:lnTo>
                  <a:lnTo>
                    <a:pt x="53" y="84"/>
                  </a:lnTo>
                  <a:lnTo>
                    <a:pt x="57" y="84"/>
                  </a:lnTo>
                  <a:lnTo>
                    <a:pt x="60" y="83"/>
                  </a:lnTo>
                  <a:lnTo>
                    <a:pt x="64" y="82"/>
                  </a:lnTo>
                  <a:lnTo>
                    <a:pt x="70" y="78"/>
                  </a:lnTo>
                  <a:lnTo>
                    <a:pt x="75" y="74"/>
                  </a:lnTo>
                  <a:lnTo>
                    <a:pt x="79" y="69"/>
                  </a:lnTo>
                  <a:lnTo>
                    <a:pt x="83" y="64"/>
                  </a:lnTo>
                  <a:lnTo>
                    <a:pt x="83" y="60"/>
                  </a:lnTo>
                  <a:lnTo>
                    <a:pt x="83" y="57"/>
                  </a:lnTo>
                  <a:lnTo>
                    <a:pt x="83" y="54"/>
                  </a:lnTo>
                  <a:lnTo>
                    <a:pt x="83" y="51"/>
                  </a:lnTo>
                  <a:lnTo>
                    <a:pt x="82" y="47"/>
                  </a:lnTo>
                  <a:lnTo>
                    <a:pt x="80" y="43"/>
                  </a:lnTo>
                  <a:lnTo>
                    <a:pt x="79" y="39"/>
                  </a:lnTo>
                  <a:lnTo>
                    <a:pt x="78" y="36"/>
                  </a:lnTo>
                  <a:lnTo>
                    <a:pt x="74" y="32"/>
                  </a:lnTo>
                  <a:lnTo>
                    <a:pt x="71" y="28"/>
                  </a:lnTo>
                  <a:lnTo>
                    <a:pt x="69" y="24"/>
                  </a:lnTo>
                  <a:lnTo>
                    <a:pt x="67" y="22"/>
                  </a:lnTo>
                  <a:lnTo>
                    <a:pt x="62" y="16"/>
                  </a:lnTo>
                  <a:lnTo>
                    <a:pt x="59" y="11"/>
                  </a:lnTo>
                  <a:lnTo>
                    <a:pt x="55" y="8"/>
                  </a:lnTo>
                  <a:lnTo>
                    <a:pt x="51" y="5"/>
                  </a:lnTo>
                  <a:lnTo>
                    <a:pt x="48" y="4"/>
                  </a:lnTo>
                  <a:lnTo>
                    <a:pt x="46" y="2"/>
                  </a:lnTo>
                  <a:lnTo>
                    <a:pt x="42" y="0"/>
                  </a:lnTo>
                  <a:lnTo>
                    <a:pt x="39" y="1"/>
                  </a:lnTo>
                  <a:lnTo>
                    <a:pt x="37" y="1"/>
                  </a:lnTo>
                  <a:lnTo>
                    <a:pt x="37" y="2"/>
                  </a:lnTo>
                  <a:lnTo>
                    <a:pt x="37" y="2"/>
                  </a:lnTo>
                  <a:close/>
                </a:path>
              </a:pathLst>
            </a:custGeom>
            <a:solidFill>
              <a:srgbClr val="57A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p:cNvSpPr>
              <a:spLocks/>
            </p:cNvSpPr>
            <p:nvPr/>
          </p:nvSpPr>
          <p:spPr bwMode="auto">
            <a:xfrm>
              <a:off x="7007225" y="4422776"/>
              <a:ext cx="138113" cy="133350"/>
            </a:xfrm>
            <a:custGeom>
              <a:avLst/>
              <a:gdLst>
                <a:gd name="T0" fmla="*/ 52 w 87"/>
                <a:gd name="T1" fmla="*/ 4 h 84"/>
                <a:gd name="T2" fmla="*/ 43 w 87"/>
                <a:gd name="T3" fmla="*/ 1 h 84"/>
                <a:gd name="T4" fmla="*/ 34 w 87"/>
                <a:gd name="T5" fmla="*/ 0 h 84"/>
                <a:gd name="T6" fmla="*/ 26 w 87"/>
                <a:gd name="T7" fmla="*/ 1 h 84"/>
                <a:gd name="T8" fmla="*/ 18 w 87"/>
                <a:gd name="T9" fmla="*/ 4 h 84"/>
                <a:gd name="T10" fmla="*/ 12 w 87"/>
                <a:gd name="T11" fmla="*/ 9 h 84"/>
                <a:gd name="T12" fmla="*/ 8 w 87"/>
                <a:gd name="T13" fmla="*/ 14 h 84"/>
                <a:gd name="T14" fmla="*/ 4 w 87"/>
                <a:gd name="T15" fmla="*/ 20 h 84"/>
                <a:gd name="T16" fmla="*/ 2 w 87"/>
                <a:gd name="T17" fmla="*/ 28 h 84"/>
                <a:gd name="T18" fmla="*/ 0 w 87"/>
                <a:gd name="T19" fmla="*/ 36 h 84"/>
                <a:gd name="T20" fmla="*/ 0 w 87"/>
                <a:gd name="T21" fmla="*/ 43 h 84"/>
                <a:gd name="T22" fmla="*/ 2 w 87"/>
                <a:gd name="T23" fmla="*/ 52 h 84"/>
                <a:gd name="T24" fmla="*/ 6 w 87"/>
                <a:gd name="T25" fmla="*/ 60 h 84"/>
                <a:gd name="T26" fmla="*/ 11 w 87"/>
                <a:gd name="T27" fmla="*/ 66 h 84"/>
                <a:gd name="T28" fmla="*/ 17 w 87"/>
                <a:gd name="T29" fmla="*/ 73 h 84"/>
                <a:gd name="T30" fmla="*/ 25 w 87"/>
                <a:gd name="T31" fmla="*/ 78 h 84"/>
                <a:gd name="T32" fmla="*/ 35 w 87"/>
                <a:gd name="T33" fmla="*/ 82 h 84"/>
                <a:gd name="T34" fmla="*/ 44 w 87"/>
                <a:gd name="T35" fmla="*/ 84 h 84"/>
                <a:gd name="T36" fmla="*/ 53 w 87"/>
                <a:gd name="T37" fmla="*/ 84 h 84"/>
                <a:gd name="T38" fmla="*/ 62 w 87"/>
                <a:gd name="T39" fmla="*/ 83 h 84"/>
                <a:gd name="T40" fmla="*/ 68 w 87"/>
                <a:gd name="T41" fmla="*/ 80 h 84"/>
                <a:gd name="T42" fmla="*/ 75 w 87"/>
                <a:gd name="T43" fmla="*/ 77 h 84"/>
                <a:gd name="T44" fmla="*/ 80 w 87"/>
                <a:gd name="T45" fmla="*/ 72 h 84"/>
                <a:gd name="T46" fmla="*/ 83 w 87"/>
                <a:gd name="T47" fmla="*/ 65 h 84"/>
                <a:gd name="T48" fmla="*/ 86 w 87"/>
                <a:gd name="T49" fmla="*/ 59 h 84"/>
                <a:gd name="T50" fmla="*/ 86 w 87"/>
                <a:gd name="T51" fmla="*/ 52 h 84"/>
                <a:gd name="T52" fmla="*/ 86 w 87"/>
                <a:gd name="T53" fmla="*/ 45 h 84"/>
                <a:gd name="T54" fmla="*/ 85 w 87"/>
                <a:gd name="T55" fmla="*/ 37 h 84"/>
                <a:gd name="T56" fmla="*/ 82 w 87"/>
                <a:gd name="T57" fmla="*/ 29 h 84"/>
                <a:gd name="T58" fmla="*/ 77 w 87"/>
                <a:gd name="T59" fmla="*/ 22 h 84"/>
                <a:gd name="T60" fmla="*/ 71 w 87"/>
                <a:gd name="T61" fmla="*/ 15 h 84"/>
                <a:gd name="T62" fmla="*/ 62 w 87"/>
                <a:gd name="T63" fmla="*/ 9 h 84"/>
                <a:gd name="T64" fmla="*/ 58 w 87"/>
                <a:gd name="T6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4">
                  <a:moveTo>
                    <a:pt x="58" y="6"/>
                  </a:moveTo>
                  <a:lnTo>
                    <a:pt x="52" y="4"/>
                  </a:lnTo>
                  <a:lnTo>
                    <a:pt x="48" y="3"/>
                  </a:lnTo>
                  <a:lnTo>
                    <a:pt x="43" y="1"/>
                  </a:lnTo>
                  <a:lnTo>
                    <a:pt x="39" y="1"/>
                  </a:lnTo>
                  <a:lnTo>
                    <a:pt x="34" y="0"/>
                  </a:lnTo>
                  <a:lnTo>
                    <a:pt x="30" y="1"/>
                  </a:lnTo>
                  <a:lnTo>
                    <a:pt x="26" y="1"/>
                  </a:lnTo>
                  <a:lnTo>
                    <a:pt x="22" y="3"/>
                  </a:lnTo>
                  <a:lnTo>
                    <a:pt x="18" y="4"/>
                  </a:lnTo>
                  <a:lnTo>
                    <a:pt x="16" y="6"/>
                  </a:lnTo>
                  <a:lnTo>
                    <a:pt x="12" y="9"/>
                  </a:lnTo>
                  <a:lnTo>
                    <a:pt x="11" y="12"/>
                  </a:lnTo>
                  <a:lnTo>
                    <a:pt x="8" y="14"/>
                  </a:lnTo>
                  <a:lnTo>
                    <a:pt x="6" y="17"/>
                  </a:lnTo>
                  <a:lnTo>
                    <a:pt x="4" y="20"/>
                  </a:lnTo>
                  <a:lnTo>
                    <a:pt x="3" y="24"/>
                  </a:lnTo>
                  <a:lnTo>
                    <a:pt x="2" y="28"/>
                  </a:lnTo>
                  <a:lnTo>
                    <a:pt x="0" y="32"/>
                  </a:lnTo>
                  <a:lnTo>
                    <a:pt x="0" y="36"/>
                  </a:lnTo>
                  <a:lnTo>
                    <a:pt x="0" y="40"/>
                  </a:lnTo>
                  <a:lnTo>
                    <a:pt x="0" y="43"/>
                  </a:lnTo>
                  <a:lnTo>
                    <a:pt x="0" y="49"/>
                  </a:lnTo>
                  <a:lnTo>
                    <a:pt x="2" y="52"/>
                  </a:lnTo>
                  <a:lnTo>
                    <a:pt x="4" y="56"/>
                  </a:lnTo>
                  <a:lnTo>
                    <a:pt x="6" y="60"/>
                  </a:lnTo>
                  <a:lnTo>
                    <a:pt x="8" y="63"/>
                  </a:lnTo>
                  <a:lnTo>
                    <a:pt x="11" y="66"/>
                  </a:lnTo>
                  <a:lnTo>
                    <a:pt x="13" y="70"/>
                  </a:lnTo>
                  <a:lnTo>
                    <a:pt x="17" y="73"/>
                  </a:lnTo>
                  <a:lnTo>
                    <a:pt x="21" y="77"/>
                  </a:lnTo>
                  <a:lnTo>
                    <a:pt x="25" y="78"/>
                  </a:lnTo>
                  <a:lnTo>
                    <a:pt x="31" y="80"/>
                  </a:lnTo>
                  <a:lnTo>
                    <a:pt x="35" y="82"/>
                  </a:lnTo>
                  <a:lnTo>
                    <a:pt x="40" y="84"/>
                  </a:lnTo>
                  <a:lnTo>
                    <a:pt x="44" y="84"/>
                  </a:lnTo>
                  <a:lnTo>
                    <a:pt x="49" y="84"/>
                  </a:lnTo>
                  <a:lnTo>
                    <a:pt x="53" y="84"/>
                  </a:lnTo>
                  <a:lnTo>
                    <a:pt x="58" y="84"/>
                  </a:lnTo>
                  <a:lnTo>
                    <a:pt x="62" y="83"/>
                  </a:lnTo>
                  <a:lnTo>
                    <a:pt x="66" y="83"/>
                  </a:lnTo>
                  <a:lnTo>
                    <a:pt x="68" y="80"/>
                  </a:lnTo>
                  <a:lnTo>
                    <a:pt x="71" y="79"/>
                  </a:lnTo>
                  <a:lnTo>
                    <a:pt x="75" y="77"/>
                  </a:lnTo>
                  <a:lnTo>
                    <a:pt x="77" y="74"/>
                  </a:lnTo>
                  <a:lnTo>
                    <a:pt x="80" y="72"/>
                  </a:lnTo>
                  <a:lnTo>
                    <a:pt x="82" y="69"/>
                  </a:lnTo>
                  <a:lnTo>
                    <a:pt x="83" y="65"/>
                  </a:lnTo>
                  <a:lnTo>
                    <a:pt x="85" y="63"/>
                  </a:lnTo>
                  <a:lnTo>
                    <a:pt x="86" y="59"/>
                  </a:lnTo>
                  <a:lnTo>
                    <a:pt x="86" y="56"/>
                  </a:lnTo>
                  <a:lnTo>
                    <a:pt x="86" y="52"/>
                  </a:lnTo>
                  <a:lnTo>
                    <a:pt x="87" y="49"/>
                  </a:lnTo>
                  <a:lnTo>
                    <a:pt x="86" y="45"/>
                  </a:lnTo>
                  <a:lnTo>
                    <a:pt x="86" y="41"/>
                  </a:lnTo>
                  <a:lnTo>
                    <a:pt x="85" y="37"/>
                  </a:lnTo>
                  <a:lnTo>
                    <a:pt x="83" y="33"/>
                  </a:lnTo>
                  <a:lnTo>
                    <a:pt x="82" y="29"/>
                  </a:lnTo>
                  <a:lnTo>
                    <a:pt x="80" y="26"/>
                  </a:lnTo>
                  <a:lnTo>
                    <a:pt x="77" y="22"/>
                  </a:lnTo>
                  <a:lnTo>
                    <a:pt x="75" y="19"/>
                  </a:lnTo>
                  <a:lnTo>
                    <a:pt x="71" y="15"/>
                  </a:lnTo>
                  <a:lnTo>
                    <a:pt x="67" y="13"/>
                  </a:lnTo>
                  <a:lnTo>
                    <a:pt x="62" y="9"/>
                  </a:lnTo>
                  <a:lnTo>
                    <a:pt x="58" y="6"/>
                  </a:lnTo>
                  <a:lnTo>
                    <a:pt x="58" y="6"/>
                  </a:lnTo>
                  <a:close/>
                </a:path>
              </a:pathLst>
            </a:custGeom>
            <a:solidFill>
              <a:srgbClr val="57A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p:cNvSpPr>
              <a:spLocks/>
            </p:cNvSpPr>
            <p:nvPr/>
          </p:nvSpPr>
          <p:spPr bwMode="auto">
            <a:xfrm>
              <a:off x="5795963" y="4167188"/>
              <a:ext cx="1595438" cy="1403350"/>
            </a:xfrm>
            <a:custGeom>
              <a:avLst/>
              <a:gdLst>
                <a:gd name="T0" fmla="*/ 4 w 1005"/>
                <a:gd name="T1" fmla="*/ 64 h 884"/>
                <a:gd name="T2" fmla="*/ 2 w 1005"/>
                <a:gd name="T3" fmla="*/ 169 h 884"/>
                <a:gd name="T4" fmla="*/ 1 w 1005"/>
                <a:gd name="T5" fmla="*/ 280 h 884"/>
                <a:gd name="T6" fmla="*/ 0 w 1005"/>
                <a:gd name="T7" fmla="*/ 363 h 884"/>
                <a:gd name="T8" fmla="*/ 0 w 1005"/>
                <a:gd name="T9" fmla="*/ 495 h 884"/>
                <a:gd name="T10" fmla="*/ 0 w 1005"/>
                <a:gd name="T11" fmla="*/ 674 h 884"/>
                <a:gd name="T12" fmla="*/ 0 w 1005"/>
                <a:gd name="T13" fmla="*/ 825 h 884"/>
                <a:gd name="T14" fmla="*/ 10 w 1005"/>
                <a:gd name="T15" fmla="*/ 872 h 884"/>
                <a:gd name="T16" fmla="*/ 90 w 1005"/>
                <a:gd name="T17" fmla="*/ 866 h 884"/>
                <a:gd name="T18" fmla="*/ 210 w 1005"/>
                <a:gd name="T19" fmla="*/ 857 h 884"/>
                <a:gd name="T20" fmla="*/ 318 w 1005"/>
                <a:gd name="T21" fmla="*/ 849 h 884"/>
                <a:gd name="T22" fmla="*/ 385 w 1005"/>
                <a:gd name="T23" fmla="*/ 843 h 884"/>
                <a:gd name="T24" fmla="*/ 435 w 1005"/>
                <a:gd name="T25" fmla="*/ 839 h 884"/>
                <a:gd name="T26" fmla="*/ 500 w 1005"/>
                <a:gd name="T27" fmla="*/ 832 h 884"/>
                <a:gd name="T28" fmla="*/ 537 w 1005"/>
                <a:gd name="T29" fmla="*/ 882 h 884"/>
                <a:gd name="T30" fmla="*/ 603 w 1005"/>
                <a:gd name="T31" fmla="*/ 869 h 884"/>
                <a:gd name="T32" fmla="*/ 640 w 1005"/>
                <a:gd name="T33" fmla="*/ 832 h 884"/>
                <a:gd name="T34" fmla="*/ 706 w 1005"/>
                <a:gd name="T35" fmla="*/ 834 h 884"/>
                <a:gd name="T36" fmla="*/ 793 w 1005"/>
                <a:gd name="T37" fmla="*/ 836 h 884"/>
                <a:gd name="T38" fmla="*/ 862 w 1005"/>
                <a:gd name="T39" fmla="*/ 839 h 884"/>
                <a:gd name="T40" fmla="*/ 922 w 1005"/>
                <a:gd name="T41" fmla="*/ 840 h 884"/>
                <a:gd name="T42" fmla="*/ 997 w 1005"/>
                <a:gd name="T43" fmla="*/ 840 h 884"/>
                <a:gd name="T44" fmla="*/ 1000 w 1005"/>
                <a:gd name="T45" fmla="*/ 787 h 884"/>
                <a:gd name="T46" fmla="*/ 995 w 1005"/>
                <a:gd name="T47" fmla="*/ 714 h 884"/>
                <a:gd name="T48" fmla="*/ 984 w 1005"/>
                <a:gd name="T49" fmla="*/ 646 h 884"/>
                <a:gd name="T50" fmla="*/ 964 w 1005"/>
                <a:gd name="T51" fmla="*/ 520 h 884"/>
                <a:gd name="T52" fmla="*/ 941 w 1005"/>
                <a:gd name="T53" fmla="*/ 388 h 884"/>
                <a:gd name="T54" fmla="*/ 924 w 1005"/>
                <a:gd name="T55" fmla="*/ 309 h 884"/>
                <a:gd name="T56" fmla="*/ 915 w 1005"/>
                <a:gd name="T57" fmla="*/ 248 h 884"/>
                <a:gd name="T58" fmla="*/ 901 w 1005"/>
                <a:gd name="T59" fmla="*/ 147 h 884"/>
                <a:gd name="T60" fmla="*/ 890 w 1005"/>
                <a:gd name="T61" fmla="*/ 51 h 884"/>
                <a:gd name="T62" fmla="*/ 868 w 1005"/>
                <a:gd name="T63" fmla="*/ 10 h 884"/>
                <a:gd name="T64" fmla="*/ 877 w 1005"/>
                <a:gd name="T65" fmla="*/ 83 h 884"/>
                <a:gd name="T66" fmla="*/ 895 w 1005"/>
                <a:gd name="T67" fmla="*/ 206 h 884"/>
                <a:gd name="T68" fmla="*/ 918 w 1005"/>
                <a:gd name="T69" fmla="*/ 354 h 884"/>
                <a:gd name="T70" fmla="*/ 942 w 1005"/>
                <a:gd name="T71" fmla="*/ 497 h 884"/>
                <a:gd name="T72" fmla="*/ 960 w 1005"/>
                <a:gd name="T73" fmla="*/ 603 h 884"/>
                <a:gd name="T74" fmla="*/ 970 w 1005"/>
                <a:gd name="T75" fmla="*/ 669 h 884"/>
                <a:gd name="T76" fmla="*/ 973 w 1005"/>
                <a:gd name="T77" fmla="*/ 822 h 884"/>
                <a:gd name="T78" fmla="*/ 914 w 1005"/>
                <a:gd name="T79" fmla="*/ 822 h 884"/>
                <a:gd name="T80" fmla="*/ 854 w 1005"/>
                <a:gd name="T81" fmla="*/ 821 h 884"/>
                <a:gd name="T82" fmla="*/ 780 w 1005"/>
                <a:gd name="T83" fmla="*/ 820 h 884"/>
                <a:gd name="T84" fmla="*/ 709 w 1005"/>
                <a:gd name="T85" fmla="*/ 817 h 884"/>
                <a:gd name="T86" fmla="*/ 652 w 1005"/>
                <a:gd name="T87" fmla="*/ 817 h 884"/>
                <a:gd name="T88" fmla="*/ 609 w 1005"/>
                <a:gd name="T89" fmla="*/ 829 h 884"/>
                <a:gd name="T90" fmla="*/ 551 w 1005"/>
                <a:gd name="T91" fmla="*/ 864 h 884"/>
                <a:gd name="T92" fmla="*/ 509 w 1005"/>
                <a:gd name="T93" fmla="*/ 812 h 884"/>
                <a:gd name="T94" fmla="*/ 456 w 1005"/>
                <a:gd name="T95" fmla="*/ 816 h 884"/>
                <a:gd name="T96" fmla="*/ 379 w 1005"/>
                <a:gd name="T97" fmla="*/ 825 h 884"/>
                <a:gd name="T98" fmla="*/ 295 w 1005"/>
                <a:gd name="T99" fmla="*/ 834 h 884"/>
                <a:gd name="T100" fmla="*/ 218 w 1005"/>
                <a:gd name="T101" fmla="*/ 839 h 884"/>
                <a:gd name="T102" fmla="*/ 139 w 1005"/>
                <a:gd name="T103" fmla="*/ 844 h 884"/>
                <a:gd name="T104" fmla="*/ 69 w 1005"/>
                <a:gd name="T105" fmla="*/ 849 h 884"/>
                <a:gd name="T106" fmla="*/ 16 w 1005"/>
                <a:gd name="T107" fmla="*/ 853 h 884"/>
                <a:gd name="T108" fmla="*/ 15 w 1005"/>
                <a:gd name="T109" fmla="*/ 753 h 884"/>
                <a:gd name="T110" fmla="*/ 15 w 1005"/>
                <a:gd name="T111" fmla="*/ 582 h 884"/>
                <a:gd name="T112" fmla="*/ 15 w 1005"/>
                <a:gd name="T113" fmla="*/ 416 h 884"/>
                <a:gd name="T114" fmla="*/ 15 w 1005"/>
                <a:gd name="T115" fmla="*/ 336 h 884"/>
                <a:gd name="T116" fmla="*/ 15 w 1005"/>
                <a:gd name="T117" fmla="*/ 250 h 884"/>
                <a:gd name="T118" fmla="*/ 19 w 1005"/>
                <a:gd name="T119" fmla="*/ 132 h 884"/>
                <a:gd name="T120" fmla="*/ 23 w 1005"/>
                <a:gd name="T121" fmla="*/ 3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5" h="884">
                  <a:moveTo>
                    <a:pt x="5" y="8"/>
                  </a:moveTo>
                  <a:lnTo>
                    <a:pt x="4" y="8"/>
                  </a:lnTo>
                  <a:lnTo>
                    <a:pt x="4" y="10"/>
                  </a:lnTo>
                  <a:lnTo>
                    <a:pt x="4" y="13"/>
                  </a:lnTo>
                  <a:lnTo>
                    <a:pt x="4" y="18"/>
                  </a:lnTo>
                  <a:lnTo>
                    <a:pt x="4" y="21"/>
                  </a:lnTo>
                  <a:lnTo>
                    <a:pt x="4" y="23"/>
                  </a:lnTo>
                  <a:lnTo>
                    <a:pt x="4" y="27"/>
                  </a:lnTo>
                  <a:lnTo>
                    <a:pt x="4" y="31"/>
                  </a:lnTo>
                  <a:lnTo>
                    <a:pt x="4" y="35"/>
                  </a:lnTo>
                  <a:lnTo>
                    <a:pt x="4" y="39"/>
                  </a:lnTo>
                  <a:lnTo>
                    <a:pt x="4" y="44"/>
                  </a:lnTo>
                  <a:lnTo>
                    <a:pt x="4" y="49"/>
                  </a:lnTo>
                  <a:lnTo>
                    <a:pt x="4" y="54"/>
                  </a:lnTo>
                  <a:lnTo>
                    <a:pt x="4" y="59"/>
                  </a:lnTo>
                  <a:lnTo>
                    <a:pt x="4" y="64"/>
                  </a:lnTo>
                  <a:lnTo>
                    <a:pt x="4" y="69"/>
                  </a:lnTo>
                  <a:lnTo>
                    <a:pt x="4" y="74"/>
                  </a:lnTo>
                  <a:lnTo>
                    <a:pt x="4" y="81"/>
                  </a:lnTo>
                  <a:lnTo>
                    <a:pt x="4" y="87"/>
                  </a:lnTo>
                  <a:lnTo>
                    <a:pt x="4" y="93"/>
                  </a:lnTo>
                  <a:lnTo>
                    <a:pt x="4" y="99"/>
                  </a:lnTo>
                  <a:lnTo>
                    <a:pt x="4" y="106"/>
                  </a:lnTo>
                  <a:lnTo>
                    <a:pt x="4" y="113"/>
                  </a:lnTo>
                  <a:lnTo>
                    <a:pt x="4" y="119"/>
                  </a:lnTo>
                  <a:lnTo>
                    <a:pt x="4" y="127"/>
                  </a:lnTo>
                  <a:lnTo>
                    <a:pt x="4" y="133"/>
                  </a:lnTo>
                  <a:lnTo>
                    <a:pt x="4" y="139"/>
                  </a:lnTo>
                  <a:lnTo>
                    <a:pt x="4" y="147"/>
                  </a:lnTo>
                  <a:lnTo>
                    <a:pt x="2" y="153"/>
                  </a:lnTo>
                  <a:lnTo>
                    <a:pt x="2" y="161"/>
                  </a:lnTo>
                  <a:lnTo>
                    <a:pt x="2" y="169"/>
                  </a:lnTo>
                  <a:lnTo>
                    <a:pt x="2" y="175"/>
                  </a:lnTo>
                  <a:lnTo>
                    <a:pt x="2" y="183"/>
                  </a:lnTo>
                  <a:lnTo>
                    <a:pt x="2" y="190"/>
                  </a:lnTo>
                  <a:lnTo>
                    <a:pt x="2" y="197"/>
                  </a:lnTo>
                  <a:lnTo>
                    <a:pt x="2" y="204"/>
                  </a:lnTo>
                  <a:lnTo>
                    <a:pt x="1" y="211"/>
                  </a:lnTo>
                  <a:lnTo>
                    <a:pt x="1" y="218"/>
                  </a:lnTo>
                  <a:lnTo>
                    <a:pt x="1" y="226"/>
                  </a:lnTo>
                  <a:lnTo>
                    <a:pt x="1" y="234"/>
                  </a:lnTo>
                  <a:lnTo>
                    <a:pt x="1" y="240"/>
                  </a:lnTo>
                  <a:lnTo>
                    <a:pt x="1" y="247"/>
                  </a:lnTo>
                  <a:lnTo>
                    <a:pt x="1" y="254"/>
                  </a:lnTo>
                  <a:lnTo>
                    <a:pt x="1" y="262"/>
                  </a:lnTo>
                  <a:lnTo>
                    <a:pt x="1" y="267"/>
                  </a:lnTo>
                  <a:lnTo>
                    <a:pt x="1" y="273"/>
                  </a:lnTo>
                  <a:lnTo>
                    <a:pt x="1" y="280"/>
                  </a:lnTo>
                  <a:lnTo>
                    <a:pt x="1" y="286"/>
                  </a:lnTo>
                  <a:lnTo>
                    <a:pt x="1" y="293"/>
                  </a:lnTo>
                  <a:lnTo>
                    <a:pt x="1" y="299"/>
                  </a:lnTo>
                  <a:lnTo>
                    <a:pt x="1" y="305"/>
                  </a:lnTo>
                  <a:lnTo>
                    <a:pt x="1" y="310"/>
                  </a:lnTo>
                  <a:lnTo>
                    <a:pt x="0" y="317"/>
                  </a:lnTo>
                  <a:lnTo>
                    <a:pt x="0" y="322"/>
                  </a:lnTo>
                  <a:lnTo>
                    <a:pt x="0" y="327"/>
                  </a:lnTo>
                  <a:lnTo>
                    <a:pt x="0" y="332"/>
                  </a:lnTo>
                  <a:lnTo>
                    <a:pt x="0" y="336"/>
                  </a:lnTo>
                  <a:lnTo>
                    <a:pt x="0" y="341"/>
                  </a:lnTo>
                  <a:lnTo>
                    <a:pt x="0" y="345"/>
                  </a:lnTo>
                  <a:lnTo>
                    <a:pt x="0" y="350"/>
                  </a:lnTo>
                  <a:lnTo>
                    <a:pt x="0" y="353"/>
                  </a:lnTo>
                  <a:lnTo>
                    <a:pt x="0" y="358"/>
                  </a:lnTo>
                  <a:lnTo>
                    <a:pt x="0" y="363"/>
                  </a:lnTo>
                  <a:lnTo>
                    <a:pt x="0" y="368"/>
                  </a:lnTo>
                  <a:lnTo>
                    <a:pt x="0" y="374"/>
                  </a:lnTo>
                  <a:lnTo>
                    <a:pt x="0" y="381"/>
                  </a:lnTo>
                  <a:lnTo>
                    <a:pt x="0" y="388"/>
                  </a:lnTo>
                  <a:lnTo>
                    <a:pt x="0" y="396"/>
                  </a:lnTo>
                  <a:lnTo>
                    <a:pt x="0" y="402"/>
                  </a:lnTo>
                  <a:lnTo>
                    <a:pt x="0" y="411"/>
                  </a:lnTo>
                  <a:lnTo>
                    <a:pt x="0" y="419"/>
                  </a:lnTo>
                  <a:lnTo>
                    <a:pt x="0" y="428"/>
                  </a:lnTo>
                  <a:lnTo>
                    <a:pt x="0" y="437"/>
                  </a:lnTo>
                  <a:lnTo>
                    <a:pt x="0" y="446"/>
                  </a:lnTo>
                  <a:lnTo>
                    <a:pt x="0" y="456"/>
                  </a:lnTo>
                  <a:lnTo>
                    <a:pt x="0" y="466"/>
                  </a:lnTo>
                  <a:lnTo>
                    <a:pt x="0" y="475"/>
                  </a:lnTo>
                  <a:lnTo>
                    <a:pt x="0" y="485"/>
                  </a:lnTo>
                  <a:lnTo>
                    <a:pt x="0" y="495"/>
                  </a:lnTo>
                  <a:lnTo>
                    <a:pt x="0" y="507"/>
                  </a:lnTo>
                  <a:lnTo>
                    <a:pt x="0" y="517"/>
                  </a:lnTo>
                  <a:lnTo>
                    <a:pt x="0" y="527"/>
                  </a:lnTo>
                  <a:lnTo>
                    <a:pt x="0" y="539"/>
                  </a:lnTo>
                  <a:lnTo>
                    <a:pt x="0" y="550"/>
                  </a:lnTo>
                  <a:lnTo>
                    <a:pt x="0" y="562"/>
                  </a:lnTo>
                  <a:lnTo>
                    <a:pt x="0" y="573"/>
                  </a:lnTo>
                  <a:lnTo>
                    <a:pt x="0" y="585"/>
                  </a:lnTo>
                  <a:lnTo>
                    <a:pt x="0" y="596"/>
                  </a:lnTo>
                  <a:lnTo>
                    <a:pt x="0" y="607"/>
                  </a:lnTo>
                  <a:lnTo>
                    <a:pt x="0" y="618"/>
                  </a:lnTo>
                  <a:lnTo>
                    <a:pt x="0" y="630"/>
                  </a:lnTo>
                  <a:lnTo>
                    <a:pt x="0" y="642"/>
                  </a:lnTo>
                  <a:lnTo>
                    <a:pt x="0" y="652"/>
                  </a:lnTo>
                  <a:lnTo>
                    <a:pt x="0" y="664"/>
                  </a:lnTo>
                  <a:lnTo>
                    <a:pt x="0" y="674"/>
                  </a:lnTo>
                  <a:lnTo>
                    <a:pt x="0" y="686"/>
                  </a:lnTo>
                  <a:lnTo>
                    <a:pt x="0" y="696"/>
                  </a:lnTo>
                  <a:lnTo>
                    <a:pt x="0" y="707"/>
                  </a:lnTo>
                  <a:lnTo>
                    <a:pt x="0" y="718"/>
                  </a:lnTo>
                  <a:lnTo>
                    <a:pt x="0" y="729"/>
                  </a:lnTo>
                  <a:lnTo>
                    <a:pt x="0" y="738"/>
                  </a:lnTo>
                  <a:lnTo>
                    <a:pt x="0" y="748"/>
                  </a:lnTo>
                  <a:lnTo>
                    <a:pt x="0" y="757"/>
                  </a:lnTo>
                  <a:lnTo>
                    <a:pt x="0" y="767"/>
                  </a:lnTo>
                  <a:lnTo>
                    <a:pt x="0" y="776"/>
                  </a:lnTo>
                  <a:lnTo>
                    <a:pt x="0" y="785"/>
                  </a:lnTo>
                  <a:lnTo>
                    <a:pt x="0" y="794"/>
                  </a:lnTo>
                  <a:lnTo>
                    <a:pt x="0" y="803"/>
                  </a:lnTo>
                  <a:lnTo>
                    <a:pt x="0" y="809"/>
                  </a:lnTo>
                  <a:lnTo>
                    <a:pt x="0" y="817"/>
                  </a:lnTo>
                  <a:lnTo>
                    <a:pt x="0" y="825"/>
                  </a:lnTo>
                  <a:lnTo>
                    <a:pt x="0" y="831"/>
                  </a:lnTo>
                  <a:lnTo>
                    <a:pt x="0" y="836"/>
                  </a:lnTo>
                  <a:lnTo>
                    <a:pt x="0" y="843"/>
                  </a:lnTo>
                  <a:lnTo>
                    <a:pt x="0" y="848"/>
                  </a:lnTo>
                  <a:lnTo>
                    <a:pt x="0" y="853"/>
                  </a:lnTo>
                  <a:lnTo>
                    <a:pt x="0" y="857"/>
                  </a:lnTo>
                  <a:lnTo>
                    <a:pt x="0" y="861"/>
                  </a:lnTo>
                  <a:lnTo>
                    <a:pt x="0" y="864"/>
                  </a:lnTo>
                  <a:lnTo>
                    <a:pt x="0" y="868"/>
                  </a:lnTo>
                  <a:lnTo>
                    <a:pt x="0" y="872"/>
                  </a:lnTo>
                  <a:lnTo>
                    <a:pt x="0" y="873"/>
                  </a:lnTo>
                  <a:lnTo>
                    <a:pt x="1" y="872"/>
                  </a:lnTo>
                  <a:lnTo>
                    <a:pt x="4" y="872"/>
                  </a:lnTo>
                  <a:lnTo>
                    <a:pt x="5" y="872"/>
                  </a:lnTo>
                  <a:lnTo>
                    <a:pt x="7" y="872"/>
                  </a:lnTo>
                  <a:lnTo>
                    <a:pt x="10" y="872"/>
                  </a:lnTo>
                  <a:lnTo>
                    <a:pt x="13" y="872"/>
                  </a:lnTo>
                  <a:lnTo>
                    <a:pt x="15" y="872"/>
                  </a:lnTo>
                  <a:lnTo>
                    <a:pt x="19" y="871"/>
                  </a:lnTo>
                  <a:lnTo>
                    <a:pt x="23" y="871"/>
                  </a:lnTo>
                  <a:lnTo>
                    <a:pt x="28" y="871"/>
                  </a:lnTo>
                  <a:lnTo>
                    <a:pt x="32" y="869"/>
                  </a:lnTo>
                  <a:lnTo>
                    <a:pt x="37" y="869"/>
                  </a:lnTo>
                  <a:lnTo>
                    <a:pt x="42" y="869"/>
                  </a:lnTo>
                  <a:lnTo>
                    <a:pt x="48" y="869"/>
                  </a:lnTo>
                  <a:lnTo>
                    <a:pt x="53" y="868"/>
                  </a:lnTo>
                  <a:lnTo>
                    <a:pt x="58" y="868"/>
                  </a:lnTo>
                  <a:lnTo>
                    <a:pt x="65" y="867"/>
                  </a:lnTo>
                  <a:lnTo>
                    <a:pt x="71" y="867"/>
                  </a:lnTo>
                  <a:lnTo>
                    <a:pt x="78" y="867"/>
                  </a:lnTo>
                  <a:lnTo>
                    <a:pt x="84" y="866"/>
                  </a:lnTo>
                  <a:lnTo>
                    <a:pt x="90" y="866"/>
                  </a:lnTo>
                  <a:lnTo>
                    <a:pt x="98" y="866"/>
                  </a:lnTo>
                  <a:lnTo>
                    <a:pt x="104" y="864"/>
                  </a:lnTo>
                  <a:lnTo>
                    <a:pt x="112" y="864"/>
                  </a:lnTo>
                  <a:lnTo>
                    <a:pt x="119" y="863"/>
                  </a:lnTo>
                  <a:lnTo>
                    <a:pt x="127" y="863"/>
                  </a:lnTo>
                  <a:lnTo>
                    <a:pt x="134" y="863"/>
                  </a:lnTo>
                  <a:lnTo>
                    <a:pt x="141" y="862"/>
                  </a:lnTo>
                  <a:lnTo>
                    <a:pt x="149" y="862"/>
                  </a:lnTo>
                  <a:lnTo>
                    <a:pt x="158" y="862"/>
                  </a:lnTo>
                  <a:lnTo>
                    <a:pt x="164" y="861"/>
                  </a:lnTo>
                  <a:lnTo>
                    <a:pt x="172" y="861"/>
                  </a:lnTo>
                  <a:lnTo>
                    <a:pt x="180" y="859"/>
                  </a:lnTo>
                  <a:lnTo>
                    <a:pt x="189" y="859"/>
                  </a:lnTo>
                  <a:lnTo>
                    <a:pt x="195" y="858"/>
                  </a:lnTo>
                  <a:lnTo>
                    <a:pt x="204" y="858"/>
                  </a:lnTo>
                  <a:lnTo>
                    <a:pt x="210" y="857"/>
                  </a:lnTo>
                  <a:lnTo>
                    <a:pt x="219" y="857"/>
                  </a:lnTo>
                  <a:lnTo>
                    <a:pt x="226" y="855"/>
                  </a:lnTo>
                  <a:lnTo>
                    <a:pt x="233" y="855"/>
                  </a:lnTo>
                  <a:lnTo>
                    <a:pt x="240" y="854"/>
                  </a:lnTo>
                  <a:lnTo>
                    <a:pt x="247" y="854"/>
                  </a:lnTo>
                  <a:lnTo>
                    <a:pt x="255" y="853"/>
                  </a:lnTo>
                  <a:lnTo>
                    <a:pt x="263" y="853"/>
                  </a:lnTo>
                  <a:lnTo>
                    <a:pt x="269" y="853"/>
                  </a:lnTo>
                  <a:lnTo>
                    <a:pt x="276" y="853"/>
                  </a:lnTo>
                  <a:lnTo>
                    <a:pt x="282" y="852"/>
                  </a:lnTo>
                  <a:lnTo>
                    <a:pt x="288" y="852"/>
                  </a:lnTo>
                  <a:lnTo>
                    <a:pt x="295" y="850"/>
                  </a:lnTo>
                  <a:lnTo>
                    <a:pt x="301" y="850"/>
                  </a:lnTo>
                  <a:lnTo>
                    <a:pt x="306" y="850"/>
                  </a:lnTo>
                  <a:lnTo>
                    <a:pt x="311" y="849"/>
                  </a:lnTo>
                  <a:lnTo>
                    <a:pt x="318" y="849"/>
                  </a:lnTo>
                  <a:lnTo>
                    <a:pt x="323" y="849"/>
                  </a:lnTo>
                  <a:lnTo>
                    <a:pt x="327" y="848"/>
                  </a:lnTo>
                  <a:lnTo>
                    <a:pt x="332" y="848"/>
                  </a:lnTo>
                  <a:lnTo>
                    <a:pt x="336" y="848"/>
                  </a:lnTo>
                  <a:lnTo>
                    <a:pt x="339" y="848"/>
                  </a:lnTo>
                  <a:lnTo>
                    <a:pt x="343" y="847"/>
                  </a:lnTo>
                  <a:lnTo>
                    <a:pt x="346" y="847"/>
                  </a:lnTo>
                  <a:lnTo>
                    <a:pt x="350" y="847"/>
                  </a:lnTo>
                  <a:lnTo>
                    <a:pt x="352" y="847"/>
                  </a:lnTo>
                  <a:lnTo>
                    <a:pt x="356" y="845"/>
                  </a:lnTo>
                  <a:lnTo>
                    <a:pt x="361" y="845"/>
                  </a:lnTo>
                  <a:lnTo>
                    <a:pt x="366" y="845"/>
                  </a:lnTo>
                  <a:lnTo>
                    <a:pt x="371" y="845"/>
                  </a:lnTo>
                  <a:lnTo>
                    <a:pt x="376" y="844"/>
                  </a:lnTo>
                  <a:lnTo>
                    <a:pt x="383" y="844"/>
                  </a:lnTo>
                  <a:lnTo>
                    <a:pt x="385" y="843"/>
                  </a:lnTo>
                  <a:lnTo>
                    <a:pt x="388" y="843"/>
                  </a:lnTo>
                  <a:lnTo>
                    <a:pt x="392" y="843"/>
                  </a:lnTo>
                  <a:lnTo>
                    <a:pt x="394" y="843"/>
                  </a:lnTo>
                  <a:lnTo>
                    <a:pt x="397" y="841"/>
                  </a:lnTo>
                  <a:lnTo>
                    <a:pt x="401" y="841"/>
                  </a:lnTo>
                  <a:lnTo>
                    <a:pt x="403" y="841"/>
                  </a:lnTo>
                  <a:lnTo>
                    <a:pt x="407" y="841"/>
                  </a:lnTo>
                  <a:lnTo>
                    <a:pt x="410" y="840"/>
                  </a:lnTo>
                  <a:lnTo>
                    <a:pt x="414" y="840"/>
                  </a:lnTo>
                  <a:lnTo>
                    <a:pt x="416" y="840"/>
                  </a:lnTo>
                  <a:lnTo>
                    <a:pt x="420" y="840"/>
                  </a:lnTo>
                  <a:lnTo>
                    <a:pt x="422" y="840"/>
                  </a:lnTo>
                  <a:lnTo>
                    <a:pt x="425" y="839"/>
                  </a:lnTo>
                  <a:lnTo>
                    <a:pt x="429" y="839"/>
                  </a:lnTo>
                  <a:lnTo>
                    <a:pt x="433" y="839"/>
                  </a:lnTo>
                  <a:lnTo>
                    <a:pt x="435" y="839"/>
                  </a:lnTo>
                  <a:lnTo>
                    <a:pt x="438" y="838"/>
                  </a:lnTo>
                  <a:lnTo>
                    <a:pt x="442" y="838"/>
                  </a:lnTo>
                  <a:lnTo>
                    <a:pt x="444" y="838"/>
                  </a:lnTo>
                  <a:lnTo>
                    <a:pt x="451" y="836"/>
                  </a:lnTo>
                  <a:lnTo>
                    <a:pt x="456" y="836"/>
                  </a:lnTo>
                  <a:lnTo>
                    <a:pt x="461" y="836"/>
                  </a:lnTo>
                  <a:lnTo>
                    <a:pt x="467" y="836"/>
                  </a:lnTo>
                  <a:lnTo>
                    <a:pt x="472" y="835"/>
                  </a:lnTo>
                  <a:lnTo>
                    <a:pt x="476" y="835"/>
                  </a:lnTo>
                  <a:lnTo>
                    <a:pt x="481" y="834"/>
                  </a:lnTo>
                  <a:lnTo>
                    <a:pt x="485" y="834"/>
                  </a:lnTo>
                  <a:lnTo>
                    <a:pt x="489" y="834"/>
                  </a:lnTo>
                  <a:lnTo>
                    <a:pt x="491" y="834"/>
                  </a:lnTo>
                  <a:lnTo>
                    <a:pt x="495" y="832"/>
                  </a:lnTo>
                  <a:lnTo>
                    <a:pt x="498" y="832"/>
                  </a:lnTo>
                  <a:lnTo>
                    <a:pt x="500" y="832"/>
                  </a:lnTo>
                  <a:lnTo>
                    <a:pt x="503" y="832"/>
                  </a:lnTo>
                  <a:lnTo>
                    <a:pt x="503" y="835"/>
                  </a:lnTo>
                  <a:lnTo>
                    <a:pt x="503" y="838"/>
                  </a:lnTo>
                  <a:lnTo>
                    <a:pt x="503" y="843"/>
                  </a:lnTo>
                  <a:lnTo>
                    <a:pt x="504" y="847"/>
                  </a:lnTo>
                  <a:lnTo>
                    <a:pt x="505" y="852"/>
                  </a:lnTo>
                  <a:lnTo>
                    <a:pt x="508" y="857"/>
                  </a:lnTo>
                  <a:lnTo>
                    <a:pt x="511" y="862"/>
                  </a:lnTo>
                  <a:lnTo>
                    <a:pt x="514" y="867"/>
                  </a:lnTo>
                  <a:lnTo>
                    <a:pt x="518" y="872"/>
                  </a:lnTo>
                  <a:lnTo>
                    <a:pt x="521" y="873"/>
                  </a:lnTo>
                  <a:lnTo>
                    <a:pt x="523" y="876"/>
                  </a:lnTo>
                  <a:lnTo>
                    <a:pt x="527" y="877"/>
                  </a:lnTo>
                  <a:lnTo>
                    <a:pt x="531" y="880"/>
                  </a:lnTo>
                  <a:lnTo>
                    <a:pt x="534" y="881"/>
                  </a:lnTo>
                  <a:lnTo>
                    <a:pt x="537" y="882"/>
                  </a:lnTo>
                  <a:lnTo>
                    <a:pt x="541" y="882"/>
                  </a:lnTo>
                  <a:lnTo>
                    <a:pt x="546" y="884"/>
                  </a:lnTo>
                  <a:lnTo>
                    <a:pt x="550" y="884"/>
                  </a:lnTo>
                  <a:lnTo>
                    <a:pt x="555" y="884"/>
                  </a:lnTo>
                  <a:lnTo>
                    <a:pt x="558" y="884"/>
                  </a:lnTo>
                  <a:lnTo>
                    <a:pt x="560" y="884"/>
                  </a:lnTo>
                  <a:lnTo>
                    <a:pt x="564" y="882"/>
                  </a:lnTo>
                  <a:lnTo>
                    <a:pt x="567" y="882"/>
                  </a:lnTo>
                  <a:lnTo>
                    <a:pt x="572" y="881"/>
                  </a:lnTo>
                  <a:lnTo>
                    <a:pt x="578" y="880"/>
                  </a:lnTo>
                  <a:lnTo>
                    <a:pt x="582" y="877"/>
                  </a:lnTo>
                  <a:lnTo>
                    <a:pt x="587" y="876"/>
                  </a:lnTo>
                  <a:lnTo>
                    <a:pt x="591" y="875"/>
                  </a:lnTo>
                  <a:lnTo>
                    <a:pt x="595" y="872"/>
                  </a:lnTo>
                  <a:lnTo>
                    <a:pt x="599" y="871"/>
                  </a:lnTo>
                  <a:lnTo>
                    <a:pt x="603" y="869"/>
                  </a:lnTo>
                  <a:lnTo>
                    <a:pt x="605" y="867"/>
                  </a:lnTo>
                  <a:lnTo>
                    <a:pt x="608" y="864"/>
                  </a:lnTo>
                  <a:lnTo>
                    <a:pt x="610" y="863"/>
                  </a:lnTo>
                  <a:lnTo>
                    <a:pt x="614" y="861"/>
                  </a:lnTo>
                  <a:lnTo>
                    <a:pt x="618" y="857"/>
                  </a:lnTo>
                  <a:lnTo>
                    <a:pt x="622" y="853"/>
                  </a:lnTo>
                  <a:lnTo>
                    <a:pt x="623" y="849"/>
                  </a:lnTo>
                  <a:lnTo>
                    <a:pt x="626" y="845"/>
                  </a:lnTo>
                  <a:lnTo>
                    <a:pt x="626" y="841"/>
                  </a:lnTo>
                  <a:lnTo>
                    <a:pt x="628" y="839"/>
                  </a:lnTo>
                  <a:lnTo>
                    <a:pt x="628" y="834"/>
                  </a:lnTo>
                  <a:lnTo>
                    <a:pt x="629" y="832"/>
                  </a:lnTo>
                  <a:lnTo>
                    <a:pt x="631" y="832"/>
                  </a:lnTo>
                  <a:lnTo>
                    <a:pt x="633" y="832"/>
                  </a:lnTo>
                  <a:lnTo>
                    <a:pt x="638" y="832"/>
                  </a:lnTo>
                  <a:lnTo>
                    <a:pt x="640" y="832"/>
                  </a:lnTo>
                  <a:lnTo>
                    <a:pt x="642" y="832"/>
                  </a:lnTo>
                  <a:lnTo>
                    <a:pt x="646" y="832"/>
                  </a:lnTo>
                  <a:lnTo>
                    <a:pt x="649" y="832"/>
                  </a:lnTo>
                  <a:lnTo>
                    <a:pt x="652" y="832"/>
                  </a:lnTo>
                  <a:lnTo>
                    <a:pt x="656" y="832"/>
                  </a:lnTo>
                  <a:lnTo>
                    <a:pt x="660" y="832"/>
                  </a:lnTo>
                  <a:lnTo>
                    <a:pt x="664" y="834"/>
                  </a:lnTo>
                  <a:lnTo>
                    <a:pt x="668" y="834"/>
                  </a:lnTo>
                  <a:lnTo>
                    <a:pt x="671" y="834"/>
                  </a:lnTo>
                  <a:lnTo>
                    <a:pt x="677" y="834"/>
                  </a:lnTo>
                  <a:lnTo>
                    <a:pt x="680" y="834"/>
                  </a:lnTo>
                  <a:lnTo>
                    <a:pt x="686" y="834"/>
                  </a:lnTo>
                  <a:lnTo>
                    <a:pt x="691" y="834"/>
                  </a:lnTo>
                  <a:lnTo>
                    <a:pt x="696" y="834"/>
                  </a:lnTo>
                  <a:lnTo>
                    <a:pt x="701" y="834"/>
                  </a:lnTo>
                  <a:lnTo>
                    <a:pt x="706" y="834"/>
                  </a:lnTo>
                  <a:lnTo>
                    <a:pt x="711" y="834"/>
                  </a:lnTo>
                  <a:lnTo>
                    <a:pt x="716" y="834"/>
                  </a:lnTo>
                  <a:lnTo>
                    <a:pt x="721" y="835"/>
                  </a:lnTo>
                  <a:lnTo>
                    <a:pt x="728" y="835"/>
                  </a:lnTo>
                  <a:lnTo>
                    <a:pt x="733" y="835"/>
                  </a:lnTo>
                  <a:lnTo>
                    <a:pt x="738" y="835"/>
                  </a:lnTo>
                  <a:lnTo>
                    <a:pt x="744" y="835"/>
                  </a:lnTo>
                  <a:lnTo>
                    <a:pt x="749" y="835"/>
                  </a:lnTo>
                  <a:lnTo>
                    <a:pt x="756" y="835"/>
                  </a:lnTo>
                  <a:lnTo>
                    <a:pt x="760" y="835"/>
                  </a:lnTo>
                  <a:lnTo>
                    <a:pt x="766" y="835"/>
                  </a:lnTo>
                  <a:lnTo>
                    <a:pt x="771" y="835"/>
                  </a:lnTo>
                  <a:lnTo>
                    <a:pt x="777" y="836"/>
                  </a:lnTo>
                  <a:lnTo>
                    <a:pt x="783" y="836"/>
                  </a:lnTo>
                  <a:lnTo>
                    <a:pt x="788" y="836"/>
                  </a:lnTo>
                  <a:lnTo>
                    <a:pt x="793" y="836"/>
                  </a:lnTo>
                  <a:lnTo>
                    <a:pt x="798" y="836"/>
                  </a:lnTo>
                  <a:lnTo>
                    <a:pt x="803" y="836"/>
                  </a:lnTo>
                  <a:lnTo>
                    <a:pt x="809" y="836"/>
                  </a:lnTo>
                  <a:lnTo>
                    <a:pt x="813" y="836"/>
                  </a:lnTo>
                  <a:lnTo>
                    <a:pt x="818" y="836"/>
                  </a:lnTo>
                  <a:lnTo>
                    <a:pt x="823" y="836"/>
                  </a:lnTo>
                  <a:lnTo>
                    <a:pt x="829" y="838"/>
                  </a:lnTo>
                  <a:lnTo>
                    <a:pt x="832" y="838"/>
                  </a:lnTo>
                  <a:lnTo>
                    <a:pt x="836" y="838"/>
                  </a:lnTo>
                  <a:lnTo>
                    <a:pt x="841" y="838"/>
                  </a:lnTo>
                  <a:lnTo>
                    <a:pt x="845" y="838"/>
                  </a:lnTo>
                  <a:lnTo>
                    <a:pt x="849" y="838"/>
                  </a:lnTo>
                  <a:lnTo>
                    <a:pt x="853" y="838"/>
                  </a:lnTo>
                  <a:lnTo>
                    <a:pt x="855" y="838"/>
                  </a:lnTo>
                  <a:lnTo>
                    <a:pt x="859" y="839"/>
                  </a:lnTo>
                  <a:lnTo>
                    <a:pt x="862" y="839"/>
                  </a:lnTo>
                  <a:lnTo>
                    <a:pt x="866" y="839"/>
                  </a:lnTo>
                  <a:lnTo>
                    <a:pt x="868" y="839"/>
                  </a:lnTo>
                  <a:lnTo>
                    <a:pt x="871" y="839"/>
                  </a:lnTo>
                  <a:lnTo>
                    <a:pt x="875" y="839"/>
                  </a:lnTo>
                  <a:lnTo>
                    <a:pt x="877" y="840"/>
                  </a:lnTo>
                  <a:lnTo>
                    <a:pt x="880" y="840"/>
                  </a:lnTo>
                  <a:lnTo>
                    <a:pt x="882" y="840"/>
                  </a:lnTo>
                  <a:lnTo>
                    <a:pt x="885" y="840"/>
                  </a:lnTo>
                  <a:lnTo>
                    <a:pt x="889" y="840"/>
                  </a:lnTo>
                  <a:lnTo>
                    <a:pt x="892" y="840"/>
                  </a:lnTo>
                  <a:lnTo>
                    <a:pt x="898" y="840"/>
                  </a:lnTo>
                  <a:lnTo>
                    <a:pt x="901" y="840"/>
                  </a:lnTo>
                  <a:lnTo>
                    <a:pt x="906" y="840"/>
                  </a:lnTo>
                  <a:lnTo>
                    <a:pt x="912" y="840"/>
                  </a:lnTo>
                  <a:lnTo>
                    <a:pt x="917" y="840"/>
                  </a:lnTo>
                  <a:lnTo>
                    <a:pt x="922" y="840"/>
                  </a:lnTo>
                  <a:lnTo>
                    <a:pt x="928" y="840"/>
                  </a:lnTo>
                  <a:lnTo>
                    <a:pt x="932" y="840"/>
                  </a:lnTo>
                  <a:lnTo>
                    <a:pt x="938" y="840"/>
                  </a:lnTo>
                  <a:lnTo>
                    <a:pt x="944" y="840"/>
                  </a:lnTo>
                  <a:lnTo>
                    <a:pt x="950" y="840"/>
                  </a:lnTo>
                  <a:lnTo>
                    <a:pt x="955" y="840"/>
                  </a:lnTo>
                  <a:lnTo>
                    <a:pt x="960" y="840"/>
                  </a:lnTo>
                  <a:lnTo>
                    <a:pt x="964" y="840"/>
                  </a:lnTo>
                  <a:lnTo>
                    <a:pt x="970" y="840"/>
                  </a:lnTo>
                  <a:lnTo>
                    <a:pt x="974" y="840"/>
                  </a:lnTo>
                  <a:lnTo>
                    <a:pt x="979" y="840"/>
                  </a:lnTo>
                  <a:lnTo>
                    <a:pt x="983" y="840"/>
                  </a:lnTo>
                  <a:lnTo>
                    <a:pt x="987" y="840"/>
                  </a:lnTo>
                  <a:lnTo>
                    <a:pt x="991" y="840"/>
                  </a:lnTo>
                  <a:lnTo>
                    <a:pt x="995" y="840"/>
                  </a:lnTo>
                  <a:lnTo>
                    <a:pt x="997" y="840"/>
                  </a:lnTo>
                  <a:lnTo>
                    <a:pt x="1000" y="840"/>
                  </a:lnTo>
                  <a:lnTo>
                    <a:pt x="1004" y="840"/>
                  </a:lnTo>
                  <a:lnTo>
                    <a:pt x="1005" y="840"/>
                  </a:lnTo>
                  <a:lnTo>
                    <a:pt x="1004" y="838"/>
                  </a:lnTo>
                  <a:lnTo>
                    <a:pt x="1004" y="835"/>
                  </a:lnTo>
                  <a:lnTo>
                    <a:pt x="1004" y="831"/>
                  </a:lnTo>
                  <a:lnTo>
                    <a:pt x="1004" y="829"/>
                  </a:lnTo>
                  <a:lnTo>
                    <a:pt x="1004" y="825"/>
                  </a:lnTo>
                  <a:lnTo>
                    <a:pt x="1004" y="821"/>
                  </a:lnTo>
                  <a:lnTo>
                    <a:pt x="1002" y="817"/>
                  </a:lnTo>
                  <a:lnTo>
                    <a:pt x="1002" y="812"/>
                  </a:lnTo>
                  <a:lnTo>
                    <a:pt x="1001" y="807"/>
                  </a:lnTo>
                  <a:lnTo>
                    <a:pt x="1001" y="803"/>
                  </a:lnTo>
                  <a:lnTo>
                    <a:pt x="1001" y="797"/>
                  </a:lnTo>
                  <a:lnTo>
                    <a:pt x="1001" y="792"/>
                  </a:lnTo>
                  <a:lnTo>
                    <a:pt x="1000" y="787"/>
                  </a:lnTo>
                  <a:lnTo>
                    <a:pt x="1000" y="781"/>
                  </a:lnTo>
                  <a:lnTo>
                    <a:pt x="1000" y="778"/>
                  </a:lnTo>
                  <a:lnTo>
                    <a:pt x="1000" y="775"/>
                  </a:lnTo>
                  <a:lnTo>
                    <a:pt x="1000" y="771"/>
                  </a:lnTo>
                  <a:lnTo>
                    <a:pt x="1000" y="769"/>
                  </a:lnTo>
                  <a:lnTo>
                    <a:pt x="998" y="762"/>
                  </a:lnTo>
                  <a:lnTo>
                    <a:pt x="998" y="757"/>
                  </a:lnTo>
                  <a:lnTo>
                    <a:pt x="998" y="751"/>
                  </a:lnTo>
                  <a:lnTo>
                    <a:pt x="997" y="746"/>
                  </a:lnTo>
                  <a:lnTo>
                    <a:pt x="997" y="741"/>
                  </a:lnTo>
                  <a:lnTo>
                    <a:pt x="997" y="735"/>
                  </a:lnTo>
                  <a:lnTo>
                    <a:pt x="996" y="730"/>
                  </a:lnTo>
                  <a:lnTo>
                    <a:pt x="996" y="725"/>
                  </a:lnTo>
                  <a:lnTo>
                    <a:pt x="995" y="721"/>
                  </a:lnTo>
                  <a:lnTo>
                    <a:pt x="995" y="718"/>
                  </a:lnTo>
                  <a:lnTo>
                    <a:pt x="995" y="714"/>
                  </a:lnTo>
                  <a:lnTo>
                    <a:pt x="995" y="710"/>
                  </a:lnTo>
                  <a:lnTo>
                    <a:pt x="995" y="707"/>
                  </a:lnTo>
                  <a:lnTo>
                    <a:pt x="995" y="706"/>
                  </a:lnTo>
                  <a:lnTo>
                    <a:pt x="993" y="702"/>
                  </a:lnTo>
                  <a:lnTo>
                    <a:pt x="993" y="697"/>
                  </a:lnTo>
                  <a:lnTo>
                    <a:pt x="992" y="695"/>
                  </a:lnTo>
                  <a:lnTo>
                    <a:pt x="992" y="691"/>
                  </a:lnTo>
                  <a:lnTo>
                    <a:pt x="992" y="687"/>
                  </a:lnTo>
                  <a:lnTo>
                    <a:pt x="991" y="683"/>
                  </a:lnTo>
                  <a:lnTo>
                    <a:pt x="989" y="678"/>
                  </a:lnTo>
                  <a:lnTo>
                    <a:pt x="989" y="674"/>
                  </a:lnTo>
                  <a:lnTo>
                    <a:pt x="988" y="669"/>
                  </a:lnTo>
                  <a:lnTo>
                    <a:pt x="987" y="664"/>
                  </a:lnTo>
                  <a:lnTo>
                    <a:pt x="987" y="658"/>
                  </a:lnTo>
                  <a:lnTo>
                    <a:pt x="986" y="651"/>
                  </a:lnTo>
                  <a:lnTo>
                    <a:pt x="984" y="646"/>
                  </a:lnTo>
                  <a:lnTo>
                    <a:pt x="984" y="640"/>
                  </a:lnTo>
                  <a:lnTo>
                    <a:pt x="983" y="632"/>
                  </a:lnTo>
                  <a:lnTo>
                    <a:pt x="982" y="626"/>
                  </a:lnTo>
                  <a:lnTo>
                    <a:pt x="979" y="618"/>
                  </a:lnTo>
                  <a:lnTo>
                    <a:pt x="979" y="610"/>
                  </a:lnTo>
                  <a:lnTo>
                    <a:pt x="977" y="603"/>
                  </a:lnTo>
                  <a:lnTo>
                    <a:pt x="975" y="595"/>
                  </a:lnTo>
                  <a:lnTo>
                    <a:pt x="975" y="587"/>
                  </a:lnTo>
                  <a:lnTo>
                    <a:pt x="974" y="580"/>
                  </a:lnTo>
                  <a:lnTo>
                    <a:pt x="972" y="571"/>
                  </a:lnTo>
                  <a:lnTo>
                    <a:pt x="972" y="563"/>
                  </a:lnTo>
                  <a:lnTo>
                    <a:pt x="969" y="554"/>
                  </a:lnTo>
                  <a:lnTo>
                    <a:pt x="968" y="547"/>
                  </a:lnTo>
                  <a:lnTo>
                    <a:pt x="966" y="538"/>
                  </a:lnTo>
                  <a:lnTo>
                    <a:pt x="965" y="529"/>
                  </a:lnTo>
                  <a:lnTo>
                    <a:pt x="964" y="520"/>
                  </a:lnTo>
                  <a:lnTo>
                    <a:pt x="963" y="512"/>
                  </a:lnTo>
                  <a:lnTo>
                    <a:pt x="961" y="503"/>
                  </a:lnTo>
                  <a:lnTo>
                    <a:pt x="960" y="494"/>
                  </a:lnTo>
                  <a:lnTo>
                    <a:pt x="958" y="485"/>
                  </a:lnTo>
                  <a:lnTo>
                    <a:pt x="956" y="476"/>
                  </a:lnTo>
                  <a:lnTo>
                    <a:pt x="955" y="467"/>
                  </a:lnTo>
                  <a:lnTo>
                    <a:pt x="952" y="460"/>
                  </a:lnTo>
                  <a:lnTo>
                    <a:pt x="951" y="452"/>
                  </a:lnTo>
                  <a:lnTo>
                    <a:pt x="950" y="443"/>
                  </a:lnTo>
                  <a:lnTo>
                    <a:pt x="949" y="435"/>
                  </a:lnTo>
                  <a:lnTo>
                    <a:pt x="947" y="427"/>
                  </a:lnTo>
                  <a:lnTo>
                    <a:pt x="946" y="419"/>
                  </a:lnTo>
                  <a:lnTo>
                    <a:pt x="945" y="411"/>
                  </a:lnTo>
                  <a:lnTo>
                    <a:pt x="944" y="404"/>
                  </a:lnTo>
                  <a:lnTo>
                    <a:pt x="942" y="396"/>
                  </a:lnTo>
                  <a:lnTo>
                    <a:pt x="941" y="388"/>
                  </a:lnTo>
                  <a:lnTo>
                    <a:pt x="940" y="382"/>
                  </a:lnTo>
                  <a:lnTo>
                    <a:pt x="938" y="374"/>
                  </a:lnTo>
                  <a:lnTo>
                    <a:pt x="936" y="368"/>
                  </a:lnTo>
                  <a:lnTo>
                    <a:pt x="936" y="361"/>
                  </a:lnTo>
                  <a:lnTo>
                    <a:pt x="935" y="355"/>
                  </a:lnTo>
                  <a:lnTo>
                    <a:pt x="932" y="349"/>
                  </a:lnTo>
                  <a:lnTo>
                    <a:pt x="932" y="344"/>
                  </a:lnTo>
                  <a:lnTo>
                    <a:pt x="931" y="338"/>
                  </a:lnTo>
                  <a:lnTo>
                    <a:pt x="931" y="333"/>
                  </a:lnTo>
                  <a:lnTo>
                    <a:pt x="928" y="328"/>
                  </a:lnTo>
                  <a:lnTo>
                    <a:pt x="928" y="324"/>
                  </a:lnTo>
                  <a:lnTo>
                    <a:pt x="927" y="321"/>
                  </a:lnTo>
                  <a:lnTo>
                    <a:pt x="927" y="317"/>
                  </a:lnTo>
                  <a:lnTo>
                    <a:pt x="926" y="313"/>
                  </a:lnTo>
                  <a:lnTo>
                    <a:pt x="926" y="310"/>
                  </a:lnTo>
                  <a:lnTo>
                    <a:pt x="924" y="309"/>
                  </a:lnTo>
                  <a:lnTo>
                    <a:pt x="924" y="307"/>
                  </a:lnTo>
                  <a:lnTo>
                    <a:pt x="924" y="304"/>
                  </a:lnTo>
                  <a:lnTo>
                    <a:pt x="924" y="301"/>
                  </a:lnTo>
                  <a:lnTo>
                    <a:pt x="923" y="299"/>
                  </a:lnTo>
                  <a:lnTo>
                    <a:pt x="923" y="296"/>
                  </a:lnTo>
                  <a:lnTo>
                    <a:pt x="922" y="293"/>
                  </a:lnTo>
                  <a:lnTo>
                    <a:pt x="922" y="290"/>
                  </a:lnTo>
                  <a:lnTo>
                    <a:pt x="921" y="286"/>
                  </a:lnTo>
                  <a:lnTo>
                    <a:pt x="921" y="282"/>
                  </a:lnTo>
                  <a:lnTo>
                    <a:pt x="919" y="277"/>
                  </a:lnTo>
                  <a:lnTo>
                    <a:pt x="919" y="273"/>
                  </a:lnTo>
                  <a:lnTo>
                    <a:pt x="918" y="268"/>
                  </a:lnTo>
                  <a:lnTo>
                    <a:pt x="917" y="263"/>
                  </a:lnTo>
                  <a:lnTo>
                    <a:pt x="917" y="258"/>
                  </a:lnTo>
                  <a:lnTo>
                    <a:pt x="915" y="253"/>
                  </a:lnTo>
                  <a:lnTo>
                    <a:pt x="915" y="248"/>
                  </a:lnTo>
                  <a:lnTo>
                    <a:pt x="914" y="243"/>
                  </a:lnTo>
                  <a:lnTo>
                    <a:pt x="913" y="236"/>
                  </a:lnTo>
                  <a:lnTo>
                    <a:pt x="913" y="230"/>
                  </a:lnTo>
                  <a:lnTo>
                    <a:pt x="912" y="225"/>
                  </a:lnTo>
                  <a:lnTo>
                    <a:pt x="912" y="218"/>
                  </a:lnTo>
                  <a:lnTo>
                    <a:pt x="910" y="212"/>
                  </a:lnTo>
                  <a:lnTo>
                    <a:pt x="909" y="206"/>
                  </a:lnTo>
                  <a:lnTo>
                    <a:pt x="909" y="199"/>
                  </a:lnTo>
                  <a:lnTo>
                    <a:pt x="908" y="193"/>
                  </a:lnTo>
                  <a:lnTo>
                    <a:pt x="906" y="187"/>
                  </a:lnTo>
                  <a:lnTo>
                    <a:pt x="906" y="180"/>
                  </a:lnTo>
                  <a:lnTo>
                    <a:pt x="905" y="174"/>
                  </a:lnTo>
                  <a:lnTo>
                    <a:pt x="905" y="167"/>
                  </a:lnTo>
                  <a:lnTo>
                    <a:pt x="904" y="161"/>
                  </a:lnTo>
                  <a:lnTo>
                    <a:pt x="903" y="153"/>
                  </a:lnTo>
                  <a:lnTo>
                    <a:pt x="901" y="147"/>
                  </a:lnTo>
                  <a:lnTo>
                    <a:pt x="901" y="141"/>
                  </a:lnTo>
                  <a:lnTo>
                    <a:pt x="900" y="134"/>
                  </a:lnTo>
                  <a:lnTo>
                    <a:pt x="900" y="128"/>
                  </a:lnTo>
                  <a:lnTo>
                    <a:pt x="899" y="121"/>
                  </a:lnTo>
                  <a:lnTo>
                    <a:pt x="898" y="115"/>
                  </a:lnTo>
                  <a:lnTo>
                    <a:pt x="898" y="107"/>
                  </a:lnTo>
                  <a:lnTo>
                    <a:pt x="896" y="101"/>
                  </a:lnTo>
                  <a:lnTo>
                    <a:pt x="895" y="95"/>
                  </a:lnTo>
                  <a:lnTo>
                    <a:pt x="895" y="90"/>
                  </a:lnTo>
                  <a:lnTo>
                    <a:pt x="894" y="83"/>
                  </a:lnTo>
                  <a:lnTo>
                    <a:pt x="892" y="78"/>
                  </a:lnTo>
                  <a:lnTo>
                    <a:pt x="892" y="72"/>
                  </a:lnTo>
                  <a:lnTo>
                    <a:pt x="891" y="67"/>
                  </a:lnTo>
                  <a:lnTo>
                    <a:pt x="891" y="61"/>
                  </a:lnTo>
                  <a:lnTo>
                    <a:pt x="890" y="55"/>
                  </a:lnTo>
                  <a:lnTo>
                    <a:pt x="890" y="51"/>
                  </a:lnTo>
                  <a:lnTo>
                    <a:pt x="890" y="46"/>
                  </a:lnTo>
                  <a:lnTo>
                    <a:pt x="889" y="41"/>
                  </a:lnTo>
                  <a:lnTo>
                    <a:pt x="889" y="37"/>
                  </a:lnTo>
                  <a:lnTo>
                    <a:pt x="887" y="32"/>
                  </a:lnTo>
                  <a:lnTo>
                    <a:pt x="887" y="28"/>
                  </a:lnTo>
                  <a:lnTo>
                    <a:pt x="886" y="24"/>
                  </a:lnTo>
                  <a:lnTo>
                    <a:pt x="886" y="22"/>
                  </a:lnTo>
                  <a:lnTo>
                    <a:pt x="886" y="18"/>
                  </a:lnTo>
                  <a:lnTo>
                    <a:pt x="886" y="16"/>
                  </a:lnTo>
                  <a:lnTo>
                    <a:pt x="885" y="10"/>
                  </a:lnTo>
                  <a:lnTo>
                    <a:pt x="885" y="8"/>
                  </a:lnTo>
                  <a:lnTo>
                    <a:pt x="885" y="5"/>
                  </a:lnTo>
                  <a:lnTo>
                    <a:pt x="885" y="5"/>
                  </a:lnTo>
                  <a:lnTo>
                    <a:pt x="868" y="5"/>
                  </a:lnTo>
                  <a:lnTo>
                    <a:pt x="868" y="8"/>
                  </a:lnTo>
                  <a:lnTo>
                    <a:pt x="868" y="10"/>
                  </a:lnTo>
                  <a:lnTo>
                    <a:pt x="869" y="16"/>
                  </a:lnTo>
                  <a:lnTo>
                    <a:pt x="869" y="18"/>
                  </a:lnTo>
                  <a:lnTo>
                    <a:pt x="869" y="21"/>
                  </a:lnTo>
                  <a:lnTo>
                    <a:pt x="869" y="23"/>
                  </a:lnTo>
                  <a:lnTo>
                    <a:pt x="869" y="27"/>
                  </a:lnTo>
                  <a:lnTo>
                    <a:pt x="871" y="31"/>
                  </a:lnTo>
                  <a:lnTo>
                    <a:pt x="871" y="36"/>
                  </a:lnTo>
                  <a:lnTo>
                    <a:pt x="872" y="40"/>
                  </a:lnTo>
                  <a:lnTo>
                    <a:pt x="873" y="45"/>
                  </a:lnTo>
                  <a:lnTo>
                    <a:pt x="873" y="50"/>
                  </a:lnTo>
                  <a:lnTo>
                    <a:pt x="873" y="55"/>
                  </a:lnTo>
                  <a:lnTo>
                    <a:pt x="875" y="60"/>
                  </a:lnTo>
                  <a:lnTo>
                    <a:pt x="876" y="65"/>
                  </a:lnTo>
                  <a:lnTo>
                    <a:pt x="876" y="70"/>
                  </a:lnTo>
                  <a:lnTo>
                    <a:pt x="877" y="77"/>
                  </a:lnTo>
                  <a:lnTo>
                    <a:pt x="877" y="83"/>
                  </a:lnTo>
                  <a:lnTo>
                    <a:pt x="880" y="91"/>
                  </a:lnTo>
                  <a:lnTo>
                    <a:pt x="880" y="97"/>
                  </a:lnTo>
                  <a:lnTo>
                    <a:pt x="881" y="104"/>
                  </a:lnTo>
                  <a:lnTo>
                    <a:pt x="881" y="110"/>
                  </a:lnTo>
                  <a:lnTo>
                    <a:pt x="882" y="118"/>
                  </a:lnTo>
                  <a:lnTo>
                    <a:pt x="883" y="125"/>
                  </a:lnTo>
                  <a:lnTo>
                    <a:pt x="885" y="133"/>
                  </a:lnTo>
                  <a:lnTo>
                    <a:pt x="886" y="141"/>
                  </a:lnTo>
                  <a:lnTo>
                    <a:pt x="887" y="148"/>
                  </a:lnTo>
                  <a:lnTo>
                    <a:pt x="889" y="156"/>
                  </a:lnTo>
                  <a:lnTo>
                    <a:pt x="889" y="164"/>
                  </a:lnTo>
                  <a:lnTo>
                    <a:pt x="890" y="173"/>
                  </a:lnTo>
                  <a:lnTo>
                    <a:pt x="892" y="181"/>
                  </a:lnTo>
                  <a:lnTo>
                    <a:pt x="892" y="189"/>
                  </a:lnTo>
                  <a:lnTo>
                    <a:pt x="894" y="198"/>
                  </a:lnTo>
                  <a:lnTo>
                    <a:pt x="895" y="206"/>
                  </a:lnTo>
                  <a:lnTo>
                    <a:pt x="898" y="215"/>
                  </a:lnTo>
                  <a:lnTo>
                    <a:pt x="898" y="224"/>
                  </a:lnTo>
                  <a:lnTo>
                    <a:pt x="899" y="233"/>
                  </a:lnTo>
                  <a:lnTo>
                    <a:pt x="900" y="241"/>
                  </a:lnTo>
                  <a:lnTo>
                    <a:pt x="901" y="250"/>
                  </a:lnTo>
                  <a:lnTo>
                    <a:pt x="903" y="259"/>
                  </a:lnTo>
                  <a:lnTo>
                    <a:pt x="905" y="270"/>
                  </a:lnTo>
                  <a:lnTo>
                    <a:pt x="906" y="278"/>
                  </a:lnTo>
                  <a:lnTo>
                    <a:pt x="908" y="289"/>
                  </a:lnTo>
                  <a:lnTo>
                    <a:pt x="909" y="298"/>
                  </a:lnTo>
                  <a:lnTo>
                    <a:pt x="910" y="307"/>
                  </a:lnTo>
                  <a:lnTo>
                    <a:pt x="912" y="316"/>
                  </a:lnTo>
                  <a:lnTo>
                    <a:pt x="913" y="326"/>
                  </a:lnTo>
                  <a:lnTo>
                    <a:pt x="914" y="335"/>
                  </a:lnTo>
                  <a:lnTo>
                    <a:pt x="917" y="345"/>
                  </a:lnTo>
                  <a:lnTo>
                    <a:pt x="918" y="354"/>
                  </a:lnTo>
                  <a:lnTo>
                    <a:pt x="919" y="364"/>
                  </a:lnTo>
                  <a:lnTo>
                    <a:pt x="921" y="373"/>
                  </a:lnTo>
                  <a:lnTo>
                    <a:pt x="923" y="382"/>
                  </a:lnTo>
                  <a:lnTo>
                    <a:pt x="924" y="391"/>
                  </a:lnTo>
                  <a:lnTo>
                    <a:pt x="926" y="401"/>
                  </a:lnTo>
                  <a:lnTo>
                    <a:pt x="928" y="410"/>
                  </a:lnTo>
                  <a:lnTo>
                    <a:pt x="929" y="420"/>
                  </a:lnTo>
                  <a:lnTo>
                    <a:pt x="931" y="428"/>
                  </a:lnTo>
                  <a:lnTo>
                    <a:pt x="932" y="438"/>
                  </a:lnTo>
                  <a:lnTo>
                    <a:pt x="933" y="447"/>
                  </a:lnTo>
                  <a:lnTo>
                    <a:pt x="936" y="456"/>
                  </a:lnTo>
                  <a:lnTo>
                    <a:pt x="936" y="464"/>
                  </a:lnTo>
                  <a:lnTo>
                    <a:pt x="938" y="473"/>
                  </a:lnTo>
                  <a:lnTo>
                    <a:pt x="940" y="480"/>
                  </a:lnTo>
                  <a:lnTo>
                    <a:pt x="941" y="489"/>
                  </a:lnTo>
                  <a:lnTo>
                    <a:pt x="942" y="497"/>
                  </a:lnTo>
                  <a:lnTo>
                    <a:pt x="944" y="504"/>
                  </a:lnTo>
                  <a:lnTo>
                    <a:pt x="945" y="512"/>
                  </a:lnTo>
                  <a:lnTo>
                    <a:pt x="946" y="518"/>
                  </a:lnTo>
                  <a:lnTo>
                    <a:pt x="947" y="526"/>
                  </a:lnTo>
                  <a:lnTo>
                    <a:pt x="949" y="534"/>
                  </a:lnTo>
                  <a:lnTo>
                    <a:pt x="949" y="540"/>
                  </a:lnTo>
                  <a:lnTo>
                    <a:pt x="950" y="548"/>
                  </a:lnTo>
                  <a:lnTo>
                    <a:pt x="951" y="554"/>
                  </a:lnTo>
                  <a:lnTo>
                    <a:pt x="952" y="562"/>
                  </a:lnTo>
                  <a:lnTo>
                    <a:pt x="954" y="567"/>
                  </a:lnTo>
                  <a:lnTo>
                    <a:pt x="955" y="573"/>
                  </a:lnTo>
                  <a:lnTo>
                    <a:pt x="956" y="580"/>
                  </a:lnTo>
                  <a:lnTo>
                    <a:pt x="956" y="586"/>
                  </a:lnTo>
                  <a:lnTo>
                    <a:pt x="958" y="591"/>
                  </a:lnTo>
                  <a:lnTo>
                    <a:pt x="959" y="596"/>
                  </a:lnTo>
                  <a:lnTo>
                    <a:pt x="960" y="603"/>
                  </a:lnTo>
                  <a:lnTo>
                    <a:pt x="960" y="608"/>
                  </a:lnTo>
                  <a:lnTo>
                    <a:pt x="961" y="613"/>
                  </a:lnTo>
                  <a:lnTo>
                    <a:pt x="963" y="618"/>
                  </a:lnTo>
                  <a:lnTo>
                    <a:pt x="963" y="622"/>
                  </a:lnTo>
                  <a:lnTo>
                    <a:pt x="964" y="627"/>
                  </a:lnTo>
                  <a:lnTo>
                    <a:pt x="964" y="632"/>
                  </a:lnTo>
                  <a:lnTo>
                    <a:pt x="965" y="636"/>
                  </a:lnTo>
                  <a:lnTo>
                    <a:pt x="966" y="641"/>
                  </a:lnTo>
                  <a:lnTo>
                    <a:pt x="968" y="645"/>
                  </a:lnTo>
                  <a:lnTo>
                    <a:pt x="968" y="649"/>
                  </a:lnTo>
                  <a:lnTo>
                    <a:pt x="968" y="652"/>
                  </a:lnTo>
                  <a:lnTo>
                    <a:pt x="968" y="655"/>
                  </a:lnTo>
                  <a:lnTo>
                    <a:pt x="969" y="659"/>
                  </a:lnTo>
                  <a:lnTo>
                    <a:pt x="969" y="663"/>
                  </a:lnTo>
                  <a:lnTo>
                    <a:pt x="970" y="665"/>
                  </a:lnTo>
                  <a:lnTo>
                    <a:pt x="970" y="669"/>
                  </a:lnTo>
                  <a:lnTo>
                    <a:pt x="972" y="673"/>
                  </a:lnTo>
                  <a:lnTo>
                    <a:pt x="972" y="678"/>
                  </a:lnTo>
                  <a:lnTo>
                    <a:pt x="973" y="683"/>
                  </a:lnTo>
                  <a:lnTo>
                    <a:pt x="974" y="688"/>
                  </a:lnTo>
                  <a:lnTo>
                    <a:pt x="975" y="692"/>
                  </a:lnTo>
                  <a:lnTo>
                    <a:pt x="975" y="696"/>
                  </a:lnTo>
                  <a:lnTo>
                    <a:pt x="975" y="698"/>
                  </a:lnTo>
                  <a:lnTo>
                    <a:pt x="975" y="701"/>
                  </a:lnTo>
                  <a:lnTo>
                    <a:pt x="977" y="704"/>
                  </a:lnTo>
                  <a:lnTo>
                    <a:pt x="977" y="706"/>
                  </a:lnTo>
                  <a:lnTo>
                    <a:pt x="978" y="707"/>
                  </a:lnTo>
                  <a:lnTo>
                    <a:pt x="986" y="824"/>
                  </a:lnTo>
                  <a:lnTo>
                    <a:pt x="984" y="822"/>
                  </a:lnTo>
                  <a:lnTo>
                    <a:pt x="982" y="822"/>
                  </a:lnTo>
                  <a:lnTo>
                    <a:pt x="978" y="822"/>
                  </a:lnTo>
                  <a:lnTo>
                    <a:pt x="973" y="822"/>
                  </a:lnTo>
                  <a:lnTo>
                    <a:pt x="969" y="822"/>
                  </a:lnTo>
                  <a:lnTo>
                    <a:pt x="966" y="822"/>
                  </a:lnTo>
                  <a:lnTo>
                    <a:pt x="963" y="822"/>
                  </a:lnTo>
                  <a:lnTo>
                    <a:pt x="959" y="822"/>
                  </a:lnTo>
                  <a:lnTo>
                    <a:pt x="954" y="822"/>
                  </a:lnTo>
                  <a:lnTo>
                    <a:pt x="949" y="822"/>
                  </a:lnTo>
                  <a:lnTo>
                    <a:pt x="944" y="822"/>
                  </a:lnTo>
                  <a:lnTo>
                    <a:pt x="940" y="822"/>
                  </a:lnTo>
                  <a:lnTo>
                    <a:pt x="936" y="822"/>
                  </a:lnTo>
                  <a:lnTo>
                    <a:pt x="933" y="822"/>
                  </a:lnTo>
                  <a:lnTo>
                    <a:pt x="929" y="822"/>
                  </a:lnTo>
                  <a:lnTo>
                    <a:pt x="927" y="822"/>
                  </a:lnTo>
                  <a:lnTo>
                    <a:pt x="924" y="822"/>
                  </a:lnTo>
                  <a:lnTo>
                    <a:pt x="921" y="822"/>
                  </a:lnTo>
                  <a:lnTo>
                    <a:pt x="917" y="822"/>
                  </a:lnTo>
                  <a:lnTo>
                    <a:pt x="914" y="822"/>
                  </a:lnTo>
                  <a:lnTo>
                    <a:pt x="910" y="822"/>
                  </a:lnTo>
                  <a:lnTo>
                    <a:pt x="908" y="822"/>
                  </a:lnTo>
                  <a:lnTo>
                    <a:pt x="904" y="822"/>
                  </a:lnTo>
                  <a:lnTo>
                    <a:pt x="900" y="822"/>
                  </a:lnTo>
                  <a:lnTo>
                    <a:pt x="898" y="822"/>
                  </a:lnTo>
                  <a:lnTo>
                    <a:pt x="894" y="822"/>
                  </a:lnTo>
                  <a:lnTo>
                    <a:pt x="890" y="822"/>
                  </a:lnTo>
                  <a:lnTo>
                    <a:pt x="886" y="822"/>
                  </a:lnTo>
                  <a:lnTo>
                    <a:pt x="882" y="821"/>
                  </a:lnTo>
                  <a:lnTo>
                    <a:pt x="878" y="821"/>
                  </a:lnTo>
                  <a:lnTo>
                    <a:pt x="873" y="821"/>
                  </a:lnTo>
                  <a:lnTo>
                    <a:pt x="869" y="821"/>
                  </a:lnTo>
                  <a:lnTo>
                    <a:pt x="866" y="821"/>
                  </a:lnTo>
                  <a:lnTo>
                    <a:pt x="862" y="821"/>
                  </a:lnTo>
                  <a:lnTo>
                    <a:pt x="858" y="821"/>
                  </a:lnTo>
                  <a:lnTo>
                    <a:pt x="854" y="821"/>
                  </a:lnTo>
                  <a:lnTo>
                    <a:pt x="849" y="821"/>
                  </a:lnTo>
                  <a:lnTo>
                    <a:pt x="845" y="821"/>
                  </a:lnTo>
                  <a:lnTo>
                    <a:pt x="840" y="821"/>
                  </a:lnTo>
                  <a:lnTo>
                    <a:pt x="836" y="821"/>
                  </a:lnTo>
                  <a:lnTo>
                    <a:pt x="831" y="821"/>
                  </a:lnTo>
                  <a:lnTo>
                    <a:pt x="827" y="821"/>
                  </a:lnTo>
                  <a:lnTo>
                    <a:pt x="822" y="821"/>
                  </a:lnTo>
                  <a:lnTo>
                    <a:pt x="818" y="821"/>
                  </a:lnTo>
                  <a:lnTo>
                    <a:pt x="813" y="821"/>
                  </a:lnTo>
                  <a:lnTo>
                    <a:pt x="808" y="821"/>
                  </a:lnTo>
                  <a:lnTo>
                    <a:pt x="803" y="820"/>
                  </a:lnTo>
                  <a:lnTo>
                    <a:pt x="799" y="820"/>
                  </a:lnTo>
                  <a:lnTo>
                    <a:pt x="794" y="820"/>
                  </a:lnTo>
                  <a:lnTo>
                    <a:pt x="789" y="820"/>
                  </a:lnTo>
                  <a:lnTo>
                    <a:pt x="784" y="820"/>
                  </a:lnTo>
                  <a:lnTo>
                    <a:pt x="780" y="820"/>
                  </a:lnTo>
                  <a:lnTo>
                    <a:pt x="775" y="818"/>
                  </a:lnTo>
                  <a:lnTo>
                    <a:pt x="771" y="818"/>
                  </a:lnTo>
                  <a:lnTo>
                    <a:pt x="766" y="818"/>
                  </a:lnTo>
                  <a:lnTo>
                    <a:pt x="761" y="818"/>
                  </a:lnTo>
                  <a:lnTo>
                    <a:pt x="756" y="818"/>
                  </a:lnTo>
                  <a:lnTo>
                    <a:pt x="752" y="818"/>
                  </a:lnTo>
                  <a:lnTo>
                    <a:pt x="748" y="818"/>
                  </a:lnTo>
                  <a:lnTo>
                    <a:pt x="743" y="818"/>
                  </a:lnTo>
                  <a:lnTo>
                    <a:pt x="739" y="818"/>
                  </a:lnTo>
                  <a:lnTo>
                    <a:pt x="734" y="818"/>
                  </a:lnTo>
                  <a:lnTo>
                    <a:pt x="730" y="818"/>
                  </a:lnTo>
                  <a:lnTo>
                    <a:pt x="725" y="818"/>
                  </a:lnTo>
                  <a:lnTo>
                    <a:pt x="721" y="817"/>
                  </a:lnTo>
                  <a:lnTo>
                    <a:pt x="717" y="817"/>
                  </a:lnTo>
                  <a:lnTo>
                    <a:pt x="712" y="817"/>
                  </a:lnTo>
                  <a:lnTo>
                    <a:pt x="709" y="817"/>
                  </a:lnTo>
                  <a:lnTo>
                    <a:pt x="705" y="817"/>
                  </a:lnTo>
                  <a:lnTo>
                    <a:pt x="701" y="817"/>
                  </a:lnTo>
                  <a:lnTo>
                    <a:pt x="697" y="817"/>
                  </a:lnTo>
                  <a:lnTo>
                    <a:pt x="692" y="817"/>
                  </a:lnTo>
                  <a:lnTo>
                    <a:pt x="689" y="817"/>
                  </a:lnTo>
                  <a:lnTo>
                    <a:pt x="684" y="817"/>
                  </a:lnTo>
                  <a:lnTo>
                    <a:pt x="682" y="817"/>
                  </a:lnTo>
                  <a:lnTo>
                    <a:pt x="678" y="817"/>
                  </a:lnTo>
                  <a:lnTo>
                    <a:pt x="674" y="817"/>
                  </a:lnTo>
                  <a:lnTo>
                    <a:pt x="670" y="817"/>
                  </a:lnTo>
                  <a:lnTo>
                    <a:pt x="668" y="817"/>
                  </a:lnTo>
                  <a:lnTo>
                    <a:pt x="664" y="817"/>
                  </a:lnTo>
                  <a:lnTo>
                    <a:pt x="661" y="817"/>
                  </a:lnTo>
                  <a:lnTo>
                    <a:pt x="657" y="817"/>
                  </a:lnTo>
                  <a:lnTo>
                    <a:pt x="655" y="817"/>
                  </a:lnTo>
                  <a:lnTo>
                    <a:pt x="652" y="817"/>
                  </a:lnTo>
                  <a:lnTo>
                    <a:pt x="646" y="816"/>
                  </a:lnTo>
                  <a:lnTo>
                    <a:pt x="641" y="816"/>
                  </a:lnTo>
                  <a:lnTo>
                    <a:pt x="636" y="816"/>
                  </a:lnTo>
                  <a:lnTo>
                    <a:pt x="632" y="816"/>
                  </a:lnTo>
                  <a:lnTo>
                    <a:pt x="627" y="816"/>
                  </a:lnTo>
                  <a:lnTo>
                    <a:pt x="624" y="816"/>
                  </a:lnTo>
                  <a:lnTo>
                    <a:pt x="620" y="816"/>
                  </a:lnTo>
                  <a:lnTo>
                    <a:pt x="619" y="816"/>
                  </a:lnTo>
                  <a:lnTo>
                    <a:pt x="615" y="816"/>
                  </a:lnTo>
                  <a:lnTo>
                    <a:pt x="614" y="816"/>
                  </a:lnTo>
                  <a:lnTo>
                    <a:pt x="614" y="816"/>
                  </a:lnTo>
                  <a:lnTo>
                    <a:pt x="614" y="817"/>
                  </a:lnTo>
                  <a:lnTo>
                    <a:pt x="613" y="820"/>
                  </a:lnTo>
                  <a:lnTo>
                    <a:pt x="611" y="822"/>
                  </a:lnTo>
                  <a:lnTo>
                    <a:pt x="610" y="825"/>
                  </a:lnTo>
                  <a:lnTo>
                    <a:pt x="609" y="829"/>
                  </a:lnTo>
                  <a:lnTo>
                    <a:pt x="606" y="832"/>
                  </a:lnTo>
                  <a:lnTo>
                    <a:pt x="604" y="838"/>
                  </a:lnTo>
                  <a:lnTo>
                    <a:pt x="600" y="841"/>
                  </a:lnTo>
                  <a:lnTo>
                    <a:pt x="596" y="847"/>
                  </a:lnTo>
                  <a:lnTo>
                    <a:pt x="591" y="850"/>
                  </a:lnTo>
                  <a:lnTo>
                    <a:pt x="587" y="854"/>
                  </a:lnTo>
                  <a:lnTo>
                    <a:pt x="583" y="855"/>
                  </a:lnTo>
                  <a:lnTo>
                    <a:pt x="581" y="857"/>
                  </a:lnTo>
                  <a:lnTo>
                    <a:pt x="578" y="858"/>
                  </a:lnTo>
                  <a:lnTo>
                    <a:pt x="574" y="861"/>
                  </a:lnTo>
                  <a:lnTo>
                    <a:pt x="571" y="861"/>
                  </a:lnTo>
                  <a:lnTo>
                    <a:pt x="567" y="862"/>
                  </a:lnTo>
                  <a:lnTo>
                    <a:pt x="563" y="863"/>
                  </a:lnTo>
                  <a:lnTo>
                    <a:pt x="559" y="864"/>
                  </a:lnTo>
                  <a:lnTo>
                    <a:pt x="554" y="864"/>
                  </a:lnTo>
                  <a:lnTo>
                    <a:pt x="551" y="864"/>
                  </a:lnTo>
                  <a:lnTo>
                    <a:pt x="548" y="863"/>
                  </a:lnTo>
                  <a:lnTo>
                    <a:pt x="544" y="863"/>
                  </a:lnTo>
                  <a:lnTo>
                    <a:pt x="541" y="861"/>
                  </a:lnTo>
                  <a:lnTo>
                    <a:pt x="537" y="861"/>
                  </a:lnTo>
                  <a:lnTo>
                    <a:pt x="535" y="858"/>
                  </a:lnTo>
                  <a:lnTo>
                    <a:pt x="532" y="857"/>
                  </a:lnTo>
                  <a:lnTo>
                    <a:pt x="527" y="853"/>
                  </a:lnTo>
                  <a:lnTo>
                    <a:pt x="523" y="848"/>
                  </a:lnTo>
                  <a:lnTo>
                    <a:pt x="520" y="844"/>
                  </a:lnTo>
                  <a:lnTo>
                    <a:pt x="517" y="839"/>
                  </a:lnTo>
                  <a:lnTo>
                    <a:pt x="514" y="832"/>
                  </a:lnTo>
                  <a:lnTo>
                    <a:pt x="512" y="827"/>
                  </a:lnTo>
                  <a:lnTo>
                    <a:pt x="511" y="822"/>
                  </a:lnTo>
                  <a:lnTo>
                    <a:pt x="511" y="818"/>
                  </a:lnTo>
                  <a:lnTo>
                    <a:pt x="509" y="815"/>
                  </a:lnTo>
                  <a:lnTo>
                    <a:pt x="509" y="812"/>
                  </a:lnTo>
                  <a:lnTo>
                    <a:pt x="509" y="809"/>
                  </a:lnTo>
                  <a:lnTo>
                    <a:pt x="508" y="809"/>
                  </a:lnTo>
                  <a:lnTo>
                    <a:pt x="507" y="809"/>
                  </a:lnTo>
                  <a:lnTo>
                    <a:pt x="504" y="809"/>
                  </a:lnTo>
                  <a:lnTo>
                    <a:pt x="502" y="809"/>
                  </a:lnTo>
                  <a:lnTo>
                    <a:pt x="498" y="809"/>
                  </a:lnTo>
                  <a:lnTo>
                    <a:pt x="493" y="811"/>
                  </a:lnTo>
                  <a:lnTo>
                    <a:pt x="488" y="812"/>
                  </a:lnTo>
                  <a:lnTo>
                    <a:pt x="482" y="812"/>
                  </a:lnTo>
                  <a:lnTo>
                    <a:pt x="479" y="812"/>
                  </a:lnTo>
                  <a:lnTo>
                    <a:pt x="475" y="813"/>
                  </a:lnTo>
                  <a:lnTo>
                    <a:pt x="471" y="813"/>
                  </a:lnTo>
                  <a:lnTo>
                    <a:pt x="467" y="815"/>
                  </a:lnTo>
                  <a:lnTo>
                    <a:pt x="463" y="815"/>
                  </a:lnTo>
                  <a:lnTo>
                    <a:pt x="459" y="815"/>
                  </a:lnTo>
                  <a:lnTo>
                    <a:pt x="456" y="816"/>
                  </a:lnTo>
                  <a:lnTo>
                    <a:pt x="452" y="817"/>
                  </a:lnTo>
                  <a:lnTo>
                    <a:pt x="448" y="817"/>
                  </a:lnTo>
                  <a:lnTo>
                    <a:pt x="443" y="817"/>
                  </a:lnTo>
                  <a:lnTo>
                    <a:pt x="439" y="817"/>
                  </a:lnTo>
                  <a:lnTo>
                    <a:pt x="434" y="818"/>
                  </a:lnTo>
                  <a:lnTo>
                    <a:pt x="429" y="820"/>
                  </a:lnTo>
                  <a:lnTo>
                    <a:pt x="425" y="820"/>
                  </a:lnTo>
                  <a:lnTo>
                    <a:pt x="420" y="821"/>
                  </a:lnTo>
                  <a:lnTo>
                    <a:pt x="416" y="821"/>
                  </a:lnTo>
                  <a:lnTo>
                    <a:pt x="410" y="821"/>
                  </a:lnTo>
                  <a:lnTo>
                    <a:pt x="405" y="822"/>
                  </a:lnTo>
                  <a:lnTo>
                    <a:pt x="399" y="822"/>
                  </a:lnTo>
                  <a:lnTo>
                    <a:pt x="394" y="824"/>
                  </a:lnTo>
                  <a:lnTo>
                    <a:pt x="389" y="824"/>
                  </a:lnTo>
                  <a:lnTo>
                    <a:pt x="384" y="825"/>
                  </a:lnTo>
                  <a:lnTo>
                    <a:pt x="379" y="825"/>
                  </a:lnTo>
                  <a:lnTo>
                    <a:pt x="374" y="826"/>
                  </a:lnTo>
                  <a:lnTo>
                    <a:pt x="369" y="826"/>
                  </a:lnTo>
                  <a:lnTo>
                    <a:pt x="362" y="827"/>
                  </a:lnTo>
                  <a:lnTo>
                    <a:pt x="357" y="827"/>
                  </a:lnTo>
                  <a:lnTo>
                    <a:pt x="352" y="829"/>
                  </a:lnTo>
                  <a:lnTo>
                    <a:pt x="347" y="829"/>
                  </a:lnTo>
                  <a:lnTo>
                    <a:pt x="342" y="829"/>
                  </a:lnTo>
                  <a:lnTo>
                    <a:pt x="336" y="830"/>
                  </a:lnTo>
                  <a:lnTo>
                    <a:pt x="331" y="831"/>
                  </a:lnTo>
                  <a:lnTo>
                    <a:pt x="325" y="831"/>
                  </a:lnTo>
                  <a:lnTo>
                    <a:pt x="320" y="831"/>
                  </a:lnTo>
                  <a:lnTo>
                    <a:pt x="315" y="832"/>
                  </a:lnTo>
                  <a:lnTo>
                    <a:pt x="310" y="832"/>
                  </a:lnTo>
                  <a:lnTo>
                    <a:pt x="304" y="832"/>
                  </a:lnTo>
                  <a:lnTo>
                    <a:pt x="299" y="834"/>
                  </a:lnTo>
                  <a:lnTo>
                    <a:pt x="295" y="834"/>
                  </a:lnTo>
                  <a:lnTo>
                    <a:pt x="290" y="835"/>
                  </a:lnTo>
                  <a:lnTo>
                    <a:pt x="283" y="835"/>
                  </a:lnTo>
                  <a:lnTo>
                    <a:pt x="279" y="835"/>
                  </a:lnTo>
                  <a:lnTo>
                    <a:pt x="274" y="835"/>
                  </a:lnTo>
                  <a:lnTo>
                    <a:pt x="269" y="836"/>
                  </a:lnTo>
                  <a:lnTo>
                    <a:pt x="264" y="836"/>
                  </a:lnTo>
                  <a:lnTo>
                    <a:pt x="259" y="836"/>
                  </a:lnTo>
                  <a:lnTo>
                    <a:pt x="255" y="836"/>
                  </a:lnTo>
                  <a:lnTo>
                    <a:pt x="251" y="838"/>
                  </a:lnTo>
                  <a:lnTo>
                    <a:pt x="246" y="838"/>
                  </a:lnTo>
                  <a:lnTo>
                    <a:pt x="242" y="838"/>
                  </a:lnTo>
                  <a:lnTo>
                    <a:pt x="237" y="838"/>
                  </a:lnTo>
                  <a:lnTo>
                    <a:pt x="232" y="838"/>
                  </a:lnTo>
                  <a:lnTo>
                    <a:pt x="228" y="838"/>
                  </a:lnTo>
                  <a:lnTo>
                    <a:pt x="223" y="839"/>
                  </a:lnTo>
                  <a:lnTo>
                    <a:pt x="218" y="839"/>
                  </a:lnTo>
                  <a:lnTo>
                    <a:pt x="213" y="839"/>
                  </a:lnTo>
                  <a:lnTo>
                    <a:pt x="208" y="839"/>
                  </a:lnTo>
                  <a:lnTo>
                    <a:pt x="204" y="840"/>
                  </a:lnTo>
                  <a:lnTo>
                    <a:pt x="199" y="840"/>
                  </a:lnTo>
                  <a:lnTo>
                    <a:pt x="194" y="840"/>
                  </a:lnTo>
                  <a:lnTo>
                    <a:pt x="189" y="840"/>
                  </a:lnTo>
                  <a:lnTo>
                    <a:pt x="184" y="840"/>
                  </a:lnTo>
                  <a:lnTo>
                    <a:pt x="179" y="841"/>
                  </a:lnTo>
                  <a:lnTo>
                    <a:pt x="173" y="841"/>
                  </a:lnTo>
                  <a:lnTo>
                    <a:pt x="170" y="841"/>
                  </a:lnTo>
                  <a:lnTo>
                    <a:pt x="164" y="843"/>
                  </a:lnTo>
                  <a:lnTo>
                    <a:pt x="159" y="843"/>
                  </a:lnTo>
                  <a:lnTo>
                    <a:pt x="154" y="843"/>
                  </a:lnTo>
                  <a:lnTo>
                    <a:pt x="149" y="843"/>
                  </a:lnTo>
                  <a:lnTo>
                    <a:pt x="144" y="844"/>
                  </a:lnTo>
                  <a:lnTo>
                    <a:pt x="139" y="844"/>
                  </a:lnTo>
                  <a:lnTo>
                    <a:pt x="134" y="845"/>
                  </a:lnTo>
                  <a:lnTo>
                    <a:pt x="129" y="845"/>
                  </a:lnTo>
                  <a:lnTo>
                    <a:pt x="125" y="845"/>
                  </a:lnTo>
                  <a:lnTo>
                    <a:pt x="120" y="845"/>
                  </a:lnTo>
                  <a:lnTo>
                    <a:pt x="116" y="847"/>
                  </a:lnTo>
                  <a:lnTo>
                    <a:pt x="111" y="847"/>
                  </a:lnTo>
                  <a:lnTo>
                    <a:pt x="106" y="847"/>
                  </a:lnTo>
                  <a:lnTo>
                    <a:pt x="102" y="848"/>
                  </a:lnTo>
                  <a:lnTo>
                    <a:pt x="98" y="848"/>
                  </a:lnTo>
                  <a:lnTo>
                    <a:pt x="93" y="848"/>
                  </a:lnTo>
                  <a:lnTo>
                    <a:pt x="89" y="848"/>
                  </a:lnTo>
                  <a:lnTo>
                    <a:pt x="84" y="848"/>
                  </a:lnTo>
                  <a:lnTo>
                    <a:pt x="80" y="849"/>
                  </a:lnTo>
                  <a:lnTo>
                    <a:pt x="76" y="849"/>
                  </a:lnTo>
                  <a:lnTo>
                    <a:pt x="73" y="849"/>
                  </a:lnTo>
                  <a:lnTo>
                    <a:pt x="69" y="849"/>
                  </a:lnTo>
                  <a:lnTo>
                    <a:pt x="65" y="850"/>
                  </a:lnTo>
                  <a:lnTo>
                    <a:pt x="61" y="850"/>
                  </a:lnTo>
                  <a:lnTo>
                    <a:pt x="57" y="850"/>
                  </a:lnTo>
                  <a:lnTo>
                    <a:pt x="55" y="850"/>
                  </a:lnTo>
                  <a:lnTo>
                    <a:pt x="51" y="852"/>
                  </a:lnTo>
                  <a:lnTo>
                    <a:pt x="48" y="852"/>
                  </a:lnTo>
                  <a:lnTo>
                    <a:pt x="44" y="852"/>
                  </a:lnTo>
                  <a:lnTo>
                    <a:pt x="42" y="852"/>
                  </a:lnTo>
                  <a:lnTo>
                    <a:pt x="39" y="853"/>
                  </a:lnTo>
                  <a:lnTo>
                    <a:pt x="34" y="853"/>
                  </a:lnTo>
                  <a:lnTo>
                    <a:pt x="29" y="853"/>
                  </a:lnTo>
                  <a:lnTo>
                    <a:pt x="25" y="853"/>
                  </a:lnTo>
                  <a:lnTo>
                    <a:pt x="23" y="853"/>
                  </a:lnTo>
                  <a:lnTo>
                    <a:pt x="18" y="854"/>
                  </a:lnTo>
                  <a:lnTo>
                    <a:pt x="16" y="854"/>
                  </a:lnTo>
                  <a:lnTo>
                    <a:pt x="16" y="853"/>
                  </a:lnTo>
                  <a:lnTo>
                    <a:pt x="16" y="849"/>
                  </a:lnTo>
                  <a:lnTo>
                    <a:pt x="16" y="845"/>
                  </a:lnTo>
                  <a:lnTo>
                    <a:pt x="16" y="843"/>
                  </a:lnTo>
                  <a:lnTo>
                    <a:pt x="16" y="838"/>
                  </a:lnTo>
                  <a:lnTo>
                    <a:pt x="16" y="834"/>
                  </a:lnTo>
                  <a:lnTo>
                    <a:pt x="16" y="829"/>
                  </a:lnTo>
                  <a:lnTo>
                    <a:pt x="16" y="824"/>
                  </a:lnTo>
                  <a:lnTo>
                    <a:pt x="16" y="817"/>
                  </a:lnTo>
                  <a:lnTo>
                    <a:pt x="16" y="811"/>
                  </a:lnTo>
                  <a:lnTo>
                    <a:pt x="16" y="803"/>
                  </a:lnTo>
                  <a:lnTo>
                    <a:pt x="16" y="797"/>
                  </a:lnTo>
                  <a:lnTo>
                    <a:pt x="16" y="789"/>
                  </a:lnTo>
                  <a:lnTo>
                    <a:pt x="16" y="781"/>
                  </a:lnTo>
                  <a:lnTo>
                    <a:pt x="15" y="771"/>
                  </a:lnTo>
                  <a:lnTo>
                    <a:pt x="15" y="762"/>
                  </a:lnTo>
                  <a:lnTo>
                    <a:pt x="15" y="753"/>
                  </a:lnTo>
                  <a:lnTo>
                    <a:pt x="15" y="744"/>
                  </a:lnTo>
                  <a:lnTo>
                    <a:pt x="15" y="734"/>
                  </a:lnTo>
                  <a:lnTo>
                    <a:pt x="15" y="725"/>
                  </a:lnTo>
                  <a:lnTo>
                    <a:pt x="15" y="714"/>
                  </a:lnTo>
                  <a:lnTo>
                    <a:pt x="15" y="705"/>
                  </a:lnTo>
                  <a:lnTo>
                    <a:pt x="15" y="693"/>
                  </a:lnTo>
                  <a:lnTo>
                    <a:pt x="15" y="682"/>
                  </a:lnTo>
                  <a:lnTo>
                    <a:pt x="15" y="672"/>
                  </a:lnTo>
                  <a:lnTo>
                    <a:pt x="15" y="661"/>
                  </a:lnTo>
                  <a:lnTo>
                    <a:pt x="15" y="650"/>
                  </a:lnTo>
                  <a:lnTo>
                    <a:pt x="15" y="638"/>
                  </a:lnTo>
                  <a:lnTo>
                    <a:pt x="15" y="627"/>
                  </a:lnTo>
                  <a:lnTo>
                    <a:pt x="15" y="617"/>
                  </a:lnTo>
                  <a:lnTo>
                    <a:pt x="15" y="605"/>
                  </a:lnTo>
                  <a:lnTo>
                    <a:pt x="15" y="594"/>
                  </a:lnTo>
                  <a:lnTo>
                    <a:pt x="15" y="582"/>
                  </a:lnTo>
                  <a:lnTo>
                    <a:pt x="15" y="571"/>
                  </a:lnTo>
                  <a:lnTo>
                    <a:pt x="15" y="558"/>
                  </a:lnTo>
                  <a:lnTo>
                    <a:pt x="15" y="547"/>
                  </a:lnTo>
                  <a:lnTo>
                    <a:pt x="15" y="536"/>
                  </a:lnTo>
                  <a:lnTo>
                    <a:pt x="15" y="525"/>
                  </a:lnTo>
                  <a:lnTo>
                    <a:pt x="15" y="513"/>
                  </a:lnTo>
                  <a:lnTo>
                    <a:pt x="15" y="503"/>
                  </a:lnTo>
                  <a:lnTo>
                    <a:pt x="15" y="492"/>
                  </a:lnTo>
                  <a:lnTo>
                    <a:pt x="15" y="483"/>
                  </a:lnTo>
                  <a:lnTo>
                    <a:pt x="15" y="471"/>
                  </a:lnTo>
                  <a:lnTo>
                    <a:pt x="15" y="462"/>
                  </a:lnTo>
                  <a:lnTo>
                    <a:pt x="15" y="452"/>
                  </a:lnTo>
                  <a:lnTo>
                    <a:pt x="15" y="443"/>
                  </a:lnTo>
                  <a:lnTo>
                    <a:pt x="15" y="433"/>
                  </a:lnTo>
                  <a:lnTo>
                    <a:pt x="15" y="424"/>
                  </a:lnTo>
                  <a:lnTo>
                    <a:pt x="15" y="416"/>
                  </a:lnTo>
                  <a:lnTo>
                    <a:pt x="15" y="407"/>
                  </a:lnTo>
                  <a:lnTo>
                    <a:pt x="15" y="400"/>
                  </a:lnTo>
                  <a:lnTo>
                    <a:pt x="15" y="392"/>
                  </a:lnTo>
                  <a:lnTo>
                    <a:pt x="15" y="384"/>
                  </a:lnTo>
                  <a:lnTo>
                    <a:pt x="15" y="379"/>
                  </a:lnTo>
                  <a:lnTo>
                    <a:pt x="15" y="373"/>
                  </a:lnTo>
                  <a:lnTo>
                    <a:pt x="15" y="368"/>
                  </a:lnTo>
                  <a:lnTo>
                    <a:pt x="15" y="361"/>
                  </a:lnTo>
                  <a:lnTo>
                    <a:pt x="15" y="358"/>
                  </a:lnTo>
                  <a:lnTo>
                    <a:pt x="15" y="353"/>
                  </a:lnTo>
                  <a:lnTo>
                    <a:pt x="15" y="350"/>
                  </a:lnTo>
                  <a:lnTo>
                    <a:pt x="15" y="346"/>
                  </a:lnTo>
                  <a:lnTo>
                    <a:pt x="15" y="345"/>
                  </a:lnTo>
                  <a:lnTo>
                    <a:pt x="15" y="342"/>
                  </a:lnTo>
                  <a:lnTo>
                    <a:pt x="15" y="340"/>
                  </a:lnTo>
                  <a:lnTo>
                    <a:pt x="15" y="336"/>
                  </a:lnTo>
                  <a:lnTo>
                    <a:pt x="15" y="332"/>
                  </a:lnTo>
                  <a:lnTo>
                    <a:pt x="15" y="328"/>
                  </a:lnTo>
                  <a:lnTo>
                    <a:pt x="15" y="324"/>
                  </a:lnTo>
                  <a:lnTo>
                    <a:pt x="15" y="321"/>
                  </a:lnTo>
                  <a:lnTo>
                    <a:pt x="15" y="317"/>
                  </a:lnTo>
                  <a:lnTo>
                    <a:pt x="15" y="310"/>
                  </a:lnTo>
                  <a:lnTo>
                    <a:pt x="15" y="305"/>
                  </a:lnTo>
                  <a:lnTo>
                    <a:pt x="15" y="300"/>
                  </a:lnTo>
                  <a:lnTo>
                    <a:pt x="15" y="295"/>
                  </a:lnTo>
                  <a:lnTo>
                    <a:pt x="15" y="289"/>
                  </a:lnTo>
                  <a:lnTo>
                    <a:pt x="15" y="284"/>
                  </a:lnTo>
                  <a:lnTo>
                    <a:pt x="15" y="277"/>
                  </a:lnTo>
                  <a:lnTo>
                    <a:pt x="15" y="271"/>
                  </a:lnTo>
                  <a:lnTo>
                    <a:pt x="15" y="264"/>
                  </a:lnTo>
                  <a:lnTo>
                    <a:pt x="15" y="257"/>
                  </a:lnTo>
                  <a:lnTo>
                    <a:pt x="15" y="250"/>
                  </a:lnTo>
                  <a:lnTo>
                    <a:pt x="16" y="244"/>
                  </a:lnTo>
                  <a:lnTo>
                    <a:pt x="16" y="236"/>
                  </a:lnTo>
                  <a:lnTo>
                    <a:pt x="16" y="229"/>
                  </a:lnTo>
                  <a:lnTo>
                    <a:pt x="16" y="222"/>
                  </a:lnTo>
                  <a:lnTo>
                    <a:pt x="18" y="215"/>
                  </a:lnTo>
                  <a:lnTo>
                    <a:pt x="18" y="207"/>
                  </a:lnTo>
                  <a:lnTo>
                    <a:pt x="18" y="199"/>
                  </a:lnTo>
                  <a:lnTo>
                    <a:pt x="18" y="192"/>
                  </a:lnTo>
                  <a:lnTo>
                    <a:pt x="18" y="185"/>
                  </a:lnTo>
                  <a:lnTo>
                    <a:pt x="18" y="178"/>
                  </a:lnTo>
                  <a:lnTo>
                    <a:pt x="19" y="170"/>
                  </a:lnTo>
                  <a:lnTo>
                    <a:pt x="19" y="162"/>
                  </a:lnTo>
                  <a:lnTo>
                    <a:pt x="19" y="155"/>
                  </a:lnTo>
                  <a:lnTo>
                    <a:pt x="19" y="147"/>
                  </a:lnTo>
                  <a:lnTo>
                    <a:pt x="19" y="139"/>
                  </a:lnTo>
                  <a:lnTo>
                    <a:pt x="19" y="132"/>
                  </a:lnTo>
                  <a:lnTo>
                    <a:pt x="20" y="125"/>
                  </a:lnTo>
                  <a:lnTo>
                    <a:pt x="20" y="118"/>
                  </a:lnTo>
                  <a:lnTo>
                    <a:pt x="20" y="110"/>
                  </a:lnTo>
                  <a:lnTo>
                    <a:pt x="20" y="104"/>
                  </a:lnTo>
                  <a:lnTo>
                    <a:pt x="21" y="97"/>
                  </a:lnTo>
                  <a:lnTo>
                    <a:pt x="21" y="90"/>
                  </a:lnTo>
                  <a:lnTo>
                    <a:pt x="21" y="83"/>
                  </a:lnTo>
                  <a:lnTo>
                    <a:pt x="21" y="77"/>
                  </a:lnTo>
                  <a:lnTo>
                    <a:pt x="21" y="70"/>
                  </a:lnTo>
                  <a:lnTo>
                    <a:pt x="21" y="64"/>
                  </a:lnTo>
                  <a:lnTo>
                    <a:pt x="23" y="59"/>
                  </a:lnTo>
                  <a:lnTo>
                    <a:pt x="23" y="53"/>
                  </a:lnTo>
                  <a:lnTo>
                    <a:pt x="23" y="47"/>
                  </a:lnTo>
                  <a:lnTo>
                    <a:pt x="23" y="42"/>
                  </a:lnTo>
                  <a:lnTo>
                    <a:pt x="23" y="37"/>
                  </a:lnTo>
                  <a:lnTo>
                    <a:pt x="23" y="32"/>
                  </a:lnTo>
                  <a:lnTo>
                    <a:pt x="23" y="27"/>
                  </a:lnTo>
                  <a:lnTo>
                    <a:pt x="23" y="23"/>
                  </a:lnTo>
                  <a:lnTo>
                    <a:pt x="23" y="19"/>
                  </a:lnTo>
                  <a:lnTo>
                    <a:pt x="23" y="16"/>
                  </a:lnTo>
                  <a:lnTo>
                    <a:pt x="23" y="13"/>
                  </a:lnTo>
                  <a:lnTo>
                    <a:pt x="23" y="10"/>
                  </a:lnTo>
                  <a:lnTo>
                    <a:pt x="23" y="8"/>
                  </a:lnTo>
                  <a:lnTo>
                    <a:pt x="23" y="5"/>
                  </a:lnTo>
                  <a:lnTo>
                    <a:pt x="24" y="3"/>
                  </a:lnTo>
                  <a:lnTo>
                    <a:pt x="24" y="1"/>
                  </a:lnTo>
                  <a:lnTo>
                    <a:pt x="24" y="0"/>
                  </a:lnTo>
                  <a:lnTo>
                    <a:pt x="5"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
            <p:cNvSpPr>
              <a:spLocks/>
            </p:cNvSpPr>
            <p:nvPr/>
          </p:nvSpPr>
          <p:spPr bwMode="auto">
            <a:xfrm>
              <a:off x="5807075" y="4116388"/>
              <a:ext cx="1390650" cy="217488"/>
            </a:xfrm>
            <a:custGeom>
              <a:avLst/>
              <a:gdLst>
                <a:gd name="T0" fmla="*/ 16 w 876"/>
                <a:gd name="T1" fmla="*/ 31 h 137"/>
                <a:gd name="T2" fmla="*/ 44 w 876"/>
                <a:gd name="T3" fmla="*/ 26 h 137"/>
                <a:gd name="T4" fmla="*/ 82 w 876"/>
                <a:gd name="T5" fmla="*/ 19 h 137"/>
                <a:gd name="T6" fmla="*/ 128 w 876"/>
                <a:gd name="T7" fmla="*/ 12 h 137"/>
                <a:gd name="T8" fmla="*/ 178 w 876"/>
                <a:gd name="T9" fmla="*/ 7 h 137"/>
                <a:gd name="T10" fmla="*/ 229 w 876"/>
                <a:gd name="T11" fmla="*/ 2 h 137"/>
                <a:gd name="T12" fmla="*/ 280 w 876"/>
                <a:gd name="T13" fmla="*/ 0 h 137"/>
                <a:gd name="T14" fmla="*/ 326 w 876"/>
                <a:gd name="T15" fmla="*/ 2 h 137"/>
                <a:gd name="T16" fmla="*/ 364 w 876"/>
                <a:gd name="T17" fmla="*/ 8 h 137"/>
                <a:gd name="T18" fmla="*/ 398 w 876"/>
                <a:gd name="T19" fmla="*/ 18 h 137"/>
                <a:gd name="T20" fmla="*/ 431 w 876"/>
                <a:gd name="T21" fmla="*/ 31 h 137"/>
                <a:gd name="T22" fmla="*/ 459 w 876"/>
                <a:gd name="T23" fmla="*/ 48 h 137"/>
                <a:gd name="T24" fmla="*/ 484 w 876"/>
                <a:gd name="T25" fmla="*/ 64 h 137"/>
                <a:gd name="T26" fmla="*/ 520 w 876"/>
                <a:gd name="T27" fmla="*/ 91 h 137"/>
                <a:gd name="T28" fmla="*/ 544 w 876"/>
                <a:gd name="T29" fmla="*/ 114 h 137"/>
                <a:gd name="T30" fmla="*/ 560 w 876"/>
                <a:gd name="T31" fmla="*/ 111 h 137"/>
                <a:gd name="T32" fmla="*/ 590 w 876"/>
                <a:gd name="T33" fmla="*/ 95 h 137"/>
                <a:gd name="T34" fmla="*/ 611 w 876"/>
                <a:gd name="T35" fmla="*/ 85 h 137"/>
                <a:gd name="T36" fmla="*/ 635 w 876"/>
                <a:gd name="T37" fmla="*/ 73 h 137"/>
                <a:gd name="T38" fmla="*/ 661 w 876"/>
                <a:gd name="T39" fmla="*/ 63 h 137"/>
                <a:gd name="T40" fmla="*/ 687 w 876"/>
                <a:gd name="T41" fmla="*/ 54 h 137"/>
                <a:gd name="T42" fmla="*/ 716 w 876"/>
                <a:gd name="T43" fmla="*/ 45 h 137"/>
                <a:gd name="T44" fmla="*/ 742 w 876"/>
                <a:gd name="T45" fmla="*/ 40 h 137"/>
                <a:gd name="T46" fmla="*/ 768 w 876"/>
                <a:gd name="T47" fmla="*/ 35 h 137"/>
                <a:gd name="T48" fmla="*/ 791 w 876"/>
                <a:gd name="T49" fmla="*/ 32 h 137"/>
                <a:gd name="T50" fmla="*/ 820 w 876"/>
                <a:gd name="T51" fmla="*/ 32 h 137"/>
                <a:gd name="T52" fmla="*/ 852 w 876"/>
                <a:gd name="T53" fmla="*/ 33 h 137"/>
                <a:gd name="T54" fmla="*/ 876 w 876"/>
                <a:gd name="T55" fmla="*/ 54 h 137"/>
                <a:gd name="T56" fmla="*/ 856 w 876"/>
                <a:gd name="T57" fmla="*/ 50 h 137"/>
                <a:gd name="T58" fmla="*/ 831 w 876"/>
                <a:gd name="T59" fmla="*/ 49 h 137"/>
                <a:gd name="T60" fmla="*/ 796 w 876"/>
                <a:gd name="T61" fmla="*/ 50 h 137"/>
                <a:gd name="T62" fmla="*/ 774 w 876"/>
                <a:gd name="T63" fmla="*/ 51 h 137"/>
                <a:gd name="T64" fmla="*/ 749 w 876"/>
                <a:gd name="T65" fmla="*/ 55 h 137"/>
                <a:gd name="T66" fmla="*/ 719 w 876"/>
                <a:gd name="T67" fmla="*/ 62 h 137"/>
                <a:gd name="T68" fmla="*/ 689 w 876"/>
                <a:gd name="T69" fmla="*/ 72 h 137"/>
                <a:gd name="T70" fmla="*/ 657 w 876"/>
                <a:gd name="T71" fmla="*/ 83 h 137"/>
                <a:gd name="T72" fmla="*/ 626 w 876"/>
                <a:gd name="T73" fmla="*/ 96 h 137"/>
                <a:gd name="T74" fmla="*/ 598 w 876"/>
                <a:gd name="T75" fmla="*/ 109 h 137"/>
                <a:gd name="T76" fmla="*/ 575 w 876"/>
                <a:gd name="T77" fmla="*/ 120 h 137"/>
                <a:gd name="T78" fmla="*/ 551 w 876"/>
                <a:gd name="T79" fmla="*/ 133 h 137"/>
                <a:gd name="T80" fmla="*/ 530 w 876"/>
                <a:gd name="T81" fmla="*/ 124 h 137"/>
                <a:gd name="T82" fmla="*/ 501 w 876"/>
                <a:gd name="T83" fmla="*/ 100 h 137"/>
                <a:gd name="T84" fmla="*/ 477 w 876"/>
                <a:gd name="T85" fmla="*/ 82 h 137"/>
                <a:gd name="T86" fmla="*/ 451 w 876"/>
                <a:gd name="T87" fmla="*/ 64 h 137"/>
                <a:gd name="T88" fmla="*/ 422 w 876"/>
                <a:gd name="T89" fmla="*/ 48 h 137"/>
                <a:gd name="T90" fmla="*/ 391 w 876"/>
                <a:gd name="T91" fmla="*/ 33 h 137"/>
                <a:gd name="T92" fmla="*/ 362 w 876"/>
                <a:gd name="T93" fmla="*/ 22 h 137"/>
                <a:gd name="T94" fmla="*/ 330 w 876"/>
                <a:gd name="T95" fmla="*/ 17 h 137"/>
                <a:gd name="T96" fmla="*/ 289 w 876"/>
                <a:gd name="T97" fmla="*/ 16 h 137"/>
                <a:gd name="T98" fmla="*/ 242 w 876"/>
                <a:gd name="T99" fmla="*/ 18 h 137"/>
                <a:gd name="T100" fmla="*/ 192 w 876"/>
                <a:gd name="T101" fmla="*/ 23 h 137"/>
                <a:gd name="T102" fmla="*/ 142 w 876"/>
                <a:gd name="T103" fmla="*/ 30 h 137"/>
                <a:gd name="T104" fmla="*/ 95 w 876"/>
                <a:gd name="T105" fmla="*/ 36 h 137"/>
                <a:gd name="T106" fmla="*/ 54 w 876"/>
                <a:gd name="T107" fmla="*/ 44 h 137"/>
                <a:gd name="T108" fmla="*/ 23 w 876"/>
                <a:gd name="T109" fmla="*/ 49 h 137"/>
                <a:gd name="T110" fmla="*/ 3 w 876"/>
                <a:gd name="T111" fmla="*/ 5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137">
                  <a:moveTo>
                    <a:pt x="0" y="35"/>
                  </a:moveTo>
                  <a:lnTo>
                    <a:pt x="0" y="35"/>
                  </a:lnTo>
                  <a:lnTo>
                    <a:pt x="2" y="33"/>
                  </a:lnTo>
                  <a:lnTo>
                    <a:pt x="6" y="33"/>
                  </a:lnTo>
                  <a:lnTo>
                    <a:pt x="11" y="32"/>
                  </a:lnTo>
                  <a:lnTo>
                    <a:pt x="12" y="31"/>
                  </a:lnTo>
                  <a:lnTo>
                    <a:pt x="16" y="31"/>
                  </a:lnTo>
                  <a:lnTo>
                    <a:pt x="18" y="31"/>
                  </a:lnTo>
                  <a:lnTo>
                    <a:pt x="22" y="30"/>
                  </a:lnTo>
                  <a:lnTo>
                    <a:pt x="26" y="28"/>
                  </a:lnTo>
                  <a:lnTo>
                    <a:pt x="30" y="28"/>
                  </a:lnTo>
                  <a:lnTo>
                    <a:pt x="35" y="27"/>
                  </a:lnTo>
                  <a:lnTo>
                    <a:pt x="40" y="27"/>
                  </a:lnTo>
                  <a:lnTo>
                    <a:pt x="44" y="26"/>
                  </a:lnTo>
                  <a:lnTo>
                    <a:pt x="49" y="25"/>
                  </a:lnTo>
                  <a:lnTo>
                    <a:pt x="54" y="23"/>
                  </a:lnTo>
                  <a:lnTo>
                    <a:pt x="59" y="23"/>
                  </a:lnTo>
                  <a:lnTo>
                    <a:pt x="64" y="22"/>
                  </a:lnTo>
                  <a:lnTo>
                    <a:pt x="71" y="21"/>
                  </a:lnTo>
                  <a:lnTo>
                    <a:pt x="76" y="19"/>
                  </a:lnTo>
                  <a:lnTo>
                    <a:pt x="82" y="19"/>
                  </a:lnTo>
                  <a:lnTo>
                    <a:pt x="89" y="18"/>
                  </a:lnTo>
                  <a:lnTo>
                    <a:pt x="95" y="17"/>
                  </a:lnTo>
                  <a:lnTo>
                    <a:pt x="101" y="16"/>
                  </a:lnTo>
                  <a:lnTo>
                    <a:pt x="108" y="16"/>
                  </a:lnTo>
                  <a:lnTo>
                    <a:pt x="114" y="14"/>
                  </a:lnTo>
                  <a:lnTo>
                    <a:pt x="122" y="13"/>
                  </a:lnTo>
                  <a:lnTo>
                    <a:pt x="128" y="12"/>
                  </a:lnTo>
                  <a:lnTo>
                    <a:pt x="136" y="12"/>
                  </a:lnTo>
                  <a:lnTo>
                    <a:pt x="142" y="11"/>
                  </a:lnTo>
                  <a:lnTo>
                    <a:pt x="150" y="9"/>
                  </a:lnTo>
                  <a:lnTo>
                    <a:pt x="156" y="8"/>
                  </a:lnTo>
                  <a:lnTo>
                    <a:pt x="164" y="8"/>
                  </a:lnTo>
                  <a:lnTo>
                    <a:pt x="170" y="7"/>
                  </a:lnTo>
                  <a:lnTo>
                    <a:pt x="178" y="7"/>
                  </a:lnTo>
                  <a:lnTo>
                    <a:pt x="186" y="5"/>
                  </a:lnTo>
                  <a:lnTo>
                    <a:pt x="193" y="4"/>
                  </a:lnTo>
                  <a:lnTo>
                    <a:pt x="201" y="3"/>
                  </a:lnTo>
                  <a:lnTo>
                    <a:pt x="207" y="3"/>
                  </a:lnTo>
                  <a:lnTo>
                    <a:pt x="215" y="3"/>
                  </a:lnTo>
                  <a:lnTo>
                    <a:pt x="223" y="2"/>
                  </a:lnTo>
                  <a:lnTo>
                    <a:pt x="229" y="2"/>
                  </a:lnTo>
                  <a:lnTo>
                    <a:pt x="237" y="0"/>
                  </a:lnTo>
                  <a:lnTo>
                    <a:pt x="244" y="0"/>
                  </a:lnTo>
                  <a:lnTo>
                    <a:pt x="252" y="0"/>
                  </a:lnTo>
                  <a:lnTo>
                    <a:pt x="258" y="0"/>
                  </a:lnTo>
                  <a:lnTo>
                    <a:pt x="266" y="0"/>
                  </a:lnTo>
                  <a:lnTo>
                    <a:pt x="272" y="0"/>
                  </a:lnTo>
                  <a:lnTo>
                    <a:pt x="280" y="0"/>
                  </a:lnTo>
                  <a:lnTo>
                    <a:pt x="286" y="0"/>
                  </a:lnTo>
                  <a:lnTo>
                    <a:pt x="293" y="0"/>
                  </a:lnTo>
                  <a:lnTo>
                    <a:pt x="301" y="0"/>
                  </a:lnTo>
                  <a:lnTo>
                    <a:pt x="307" y="0"/>
                  </a:lnTo>
                  <a:lnTo>
                    <a:pt x="313" y="0"/>
                  </a:lnTo>
                  <a:lnTo>
                    <a:pt x="320" y="0"/>
                  </a:lnTo>
                  <a:lnTo>
                    <a:pt x="326" y="2"/>
                  </a:lnTo>
                  <a:lnTo>
                    <a:pt x="331" y="2"/>
                  </a:lnTo>
                  <a:lnTo>
                    <a:pt x="338" y="3"/>
                  </a:lnTo>
                  <a:lnTo>
                    <a:pt x="344" y="3"/>
                  </a:lnTo>
                  <a:lnTo>
                    <a:pt x="349" y="4"/>
                  </a:lnTo>
                  <a:lnTo>
                    <a:pt x="354" y="5"/>
                  </a:lnTo>
                  <a:lnTo>
                    <a:pt x="359" y="7"/>
                  </a:lnTo>
                  <a:lnTo>
                    <a:pt x="364" y="8"/>
                  </a:lnTo>
                  <a:lnTo>
                    <a:pt x="369" y="8"/>
                  </a:lnTo>
                  <a:lnTo>
                    <a:pt x="375" y="11"/>
                  </a:lnTo>
                  <a:lnTo>
                    <a:pt x="378" y="12"/>
                  </a:lnTo>
                  <a:lnTo>
                    <a:pt x="384" y="13"/>
                  </a:lnTo>
                  <a:lnTo>
                    <a:pt x="389" y="14"/>
                  </a:lnTo>
                  <a:lnTo>
                    <a:pt x="394" y="16"/>
                  </a:lnTo>
                  <a:lnTo>
                    <a:pt x="398" y="18"/>
                  </a:lnTo>
                  <a:lnTo>
                    <a:pt x="403" y="19"/>
                  </a:lnTo>
                  <a:lnTo>
                    <a:pt x="408" y="21"/>
                  </a:lnTo>
                  <a:lnTo>
                    <a:pt x="413" y="23"/>
                  </a:lnTo>
                  <a:lnTo>
                    <a:pt x="417" y="25"/>
                  </a:lnTo>
                  <a:lnTo>
                    <a:pt x="422" y="27"/>
                  </a:lnTo>
                  <a:lnTo>
                    <a:pt x="426" y="30"/>
                  </a:lnTo>
                  <a:lnTo>
                    <a:pt x="431" y="31"/>
                  </a:lnTo>
                  <a:lnTo>
                    <a:pt x="435" y="33"/>
                  </a:lnTo>
                  <a:lnTo>
                    <a:pt x="438" y="35"/>
                  </a:lnTo>
                  <a:lnTo>
                    <a:pt x="442" y="37"/>
                  </a:lnTo>
                  <a:lnTo>
                    <a:pt x="447" y="40"/>
                  </a:lnTo>
                  <a:lnTo>
                    <a:pt x="451" y="42"/>
                  </a:lnTo>
                  <a:lnTo>
                    <a:pt x="455" y="45"/>
                  </a:lnTo>
                  <a:lnTo>
                    <a:pt x="459" y="48"/>
                  </a:lnTo>
                  <a:lnTo>
                    <a:pt x="463" y="50"/>
                  </a:lnTo>
                  <a:lnTo>
                    <a:pt x="467" y="51"/>
                  </a:lnTo>
                  <a:lnTo>
                    <a:pt x="470" y="55"/>
                  </a:lnTo>
                  <a:lnTo>
                    <a:pt x="474" y="56"/>
                  </a:lnTo>
                  <a:lnTo>
                    <a:pt x="478" y="59"/>
                  </a:lnTo>
                  <a:lnTo>
                    <a:pt x="481" y="62"/>
                  </a:lnTo>
                  <a:lnTo>
                    <a:pt x="484" y="64"/>
                  </a:lnTo>
                  <a:lnTo>
                    <a:pt x="488" y="67"/>
                  </a:lnTo>
                  <a:lnTo>
                    <a:pt x="492" y="69"/>
                  </a:lnTo>
                  <a:lnTo>
                    <a:pt x="497" y="74"/>
                  </a:lnTo>
                  <a:lnTo>
                    <a:pt x="504" y="78"/>
                  </a:lnTo>
                  <a:lnTo>
                    <a:pt x="509" y="83"/>
                  </a:lnTo>
                  <a:lnTo>
                    <a:pt x="515" y="87"/>
                  </a:lnTo>
                  <a:lnTo>
                    <a:pt x="520" y="91"/>
                  </a:lnTo>
                  <a:lnTo>
                    <a:pt x="524" y="95"/>
                  </a:lnTo>
                  <a:lnTo>
                    <a:pt x="528" y="99"/>
                  </a:lnTo>
                  <a:lnTo>
                    <a:pt x="533" y="102"/>
                  </a:lnTo>
                  <a:lnTo>
                    <a:pt x="536" y="106"/>
                  </a:lnTo>
                  <a:lnTo>
                    <a:pt x="539" y="109"/>
                  </a:lnTo>
                  <a:lnTo>
                    <a:pt x="542" y="111"/>
                  </a:lnTo>
                  <a:lnTo>
                    <a:pt x="544" y="114"/>
                  </a:lnTo>
                  <a:lnTo>
                    <a:pt x="547" y="116"/>
                  </a:lnTo>
                  <a:lnTo>
                    <a:pt x="548" y="118"/>
                  </a:lnTo>
                  <a:lnTo>
                    <a:pt x="548" y="116"/>
                  </a:lnTo>
                  <a:lnTo>
                    <a:pt x="552" y="115"/>
                  </a:lnTo>
                  <a:lnTo>
                    <a:pt x="553" y="114"/>
                  </a:lnTo>
                  <a:lnTo>
                    <a:pt x="556" y="113"/>
                  </a:lnTo>
                  <a:lnTo>
                    <a:pt x="560" y="111"/>
                  </a:lnTo>
                  <a:lnTo>
                    <a:pt x="564" y="109"/>
                  </a:lnTo>
                  <a:lnTo>
                    <a:pt x="566" y="106"/>
                  </a:lnTo>
                  <a:lnTo>
                    <a:pt x="571" y="105"/>
                  </a:lnTo>
                  <a:lnTo>
                    <a:pt x="575" y="102"/>
                  </a:lnTo>
                  <a:lnTo>
                    <a:pt x="580" y="100"/>
                  </a:lnTo>
                  <a:lnTo>
                    <a:pt x="585" y="97"/>
                  </a:lnTo>
                  <a:lnTo>
                    <a:pt x="590" y="95"/>
                  </a:lnTo>
                  <a:lnTo>
                    <a:pt x="593" y="92"/>
                  </a:lnTo>
                  <a:lnTo>
                    <a:pt x="596" y="91"/>
                  </a:lnTo>
                  <a:lnTo>
                    <a:pt x="599" y="91"/>
                  </a:lnTo>
                  <a:lnTo>
                    <a:pt x="603" y="90"/>
                  </a:lnTo>
                  <a:lnTo>
                    <a:pt x="606" y="87"/>
                  </a:lnTo>
                  <a:lnTo>
                    <a:pt x="608" y="86"/>
                  </a:lnTo>
                  <a:lnTo>
                    <a:pt x="611" y="85"/>
                  </a:lnTo>
                  <a:lnTo>
                    <a:pt x="615" y="83"/>
                  </a:lnTo>
                  <a:lnTo>
                    <a:pt x="619" y="81"/>
                  </a:lnTo>
                  <a:lnTo>
                    <a:pt x="621" y="79"/>
                  </a:lnTo>
                  <a:lnTo>
                    <a:pt x="625" y="78"/>
                  </a:lnTo>
                  <a:lnTo>
                    <a:pt x="629" y="77"/>
                  </a:lnTo>
                  <a:lnTo>
                    <a:pt x="631" y="76"/>
                  </a:lnTo>
                  <a:lnTo>
                    <a:pt x="635" y="73"/>
                  </a:lnTo>
                  <a:lnTo>
                    <a:pt x="639" y="72"/>
                  </a:lnTo>
                  <a:lnTo>
                    <a:pt x="642" y="71"/>
                  </a:lnTo>
                  <a:lnTo>
                    <a:pt x="645" y="69"/>
                  </a:lnTo>
                  <a:lnTo>
                    <a:pt x="649" y="67"/>
                  </a:lnTo>
                  <a:lnTo>
                    <a:pt x="653" y="65"/>
                  </a:lnTo>
                  <a:lnTo>
                    <a:pt x="658" y="64"/>
                  </a:lnTo>
                  <a:lnTo>
                    <a:pt x="661" y="63"/>
                  </a:lnTo>
                  <a:lnTo>
                    <a:pt x="664" y="62"/>
                  </a:lnTo>
                  <a:lnTo>
                    <a:pt x="668" y="59"/>
                  </a:lnTo>
                  <a:lnTo>
                    <a:pt x="672" y="59"/>
                  </a:lnTo>
                  <a:lnTo>
                    <a:pt x="676" y="56"/>
                  </a:lnTo>
                  <a:lnTo>
                    <a:pt x="680" y="55"/>
                  </a:lnTo>
                  <a:lnTo>
                    <a:pt x="684" y="55"/>
                  </a:lnTo>
                  <a:lnTo>
                    <a:pt x="687" y="54"/>
                  </a:lnTo>
                  <a:lnTo>
                    <a:pt x="691" y="51"/>
                  </a:lnTo>
                  <a:lnTo>
                    <a:pt x="695" y="50"/>
                  </a:lnTo>
                  <a:lnTo>
                    <a:pt x="699" y="50"/>
                  </a:lnTo>
                  <a:lnTo>
                    <a:pt x="704" y="49"/>
                  </a:lnTo>
                  <a:lnTo>
                    <a:pt x="707" y="48"/>
                  </a:lnTo>
                  <a:lnTo>
                    <a:pt x="712" y="46"/>
                  </a:lnTo>
                  <a:lnTo>
                    <a:pt x="716" y="45"/>
                  </a:lnTo>
                  <a:lnTo>
                    <a:pt x="719" y="45"/>
                  </a:lnTo>
                  <a:lnTo>
                    <a:pt x="723" y="42"/>
                  </a:lnTo>
                  <a:lnTo>
                    <a:pt x="727" y="42"/>
                  </a:lnTo>
                  <a:lnTo>
                    <a:pt x="731" y="41"/>
                  </a:lnTo>
                  <a:lnTo>
                    <a:pt x="735" y="41"/>
                  </a:lnTo>
                  <a:lnTo>
                    <a:pt x="739" y="40"/>
                  </a:lnTo>
                  <a:lnTo>
                    <a:pt x="742" y="40"/>
                  </a:lnTo>
                  <a:lnTo>
                    <a:pt x="746" y="39"/>
                  </a:lnTo>
                  <a:lnTo>
                    <a:pt x="750" y="37"/>
                  </a:lnTo>
                  <a:lnTo>
                    <a:pt x="753" y="36"/>
                  </a:lnTo>
                  <a:lnTo>
                    <a:pt x="756" y="36"/>
                  </a:lnTo>
                  <a:lnTo>
                    <a:pt x="760" y="35"/>
                  </a:lnTo>
                  <a:lnTo>
                    <a:pt x="764" y="35"/>
                  </a:lnTo>
                  <a:lnTo>
                    <a:pt x="768" y="35"/>
                  </a:lnTo>
                  <a:lnTo>
                    <a:pt x="772" y="35"/>
                  </a:lnTo>
                  <a:lnTo>
                    <a:pt x="774" y="33"/>
                  </a:lnTo>
                  <a:lnTo>
                    <a:pt x="778" y="33"/>
                  </a:lnTo>
                  <a:lnTo>
                    <a:pt x="781" y="33"/>
                  </a:lnTo>
                  <a:lnTo>
                    <a:pt x="785" y="32"/>
                  </a:lnTo>
                  <a:lnTo>
                    <a:pt x="787" y="32"/>
                  </a:lnTo>
                  <a:lnTo>
                    <a:pt x="791" y="32"/>
                  </a:lnTo>
                  <a:lnTo>
                    <a:pt x="793" y="32"/>
                  </a:lnTo>
                  <a:lnTo>
                    <a:pt x="797" y="32"/>
                  </a:lnTo>
                  <a:lnTo>
                    <a:pt x="800" y="32"/>
                  </a:lnTo>
                  <a:lnTo>
                    <a:pt x="804" y="32"/>
                  </a:lnTo>
                  <a:lnTo>
                    <a:pt x="809" y="32"/>
                  </a:lnTo>
                  <a:lnTo>
                    <a:pt x="815" y="32"/>
                  </a:lnTo>
                  <a:lnTo>
                    <a:pt x="820" y="32"/>
                  </a:lnTo>
                  <a:lnTo>
                    <a:pt x="827" y="32"/>
                  </a:lnTo>
                  <a:lnTo>
                    <a:pt x="831" y="32"/>
                  </a:lnTo>
                  <a:lnTo>
                    <a:pt x="836" y="32"/>
                  </a:lnTo>
                  <a:lnTo>
                    <a:pt x="839" y="32"/>
                  </a:lnTo>
                  <a:lnTo>
                    <a:pt x="845" y="33"/>
                  </a:lnTo>
                  <a:lnTo>
                    <a:pt x="848" y="33"/>
                  </a:lnTo>
                  <a:lnTo>
                    <a:pt x="852" y="33"/>
                  </a:lnTo>
                  <a:lnTo>
                    <a:pt x="855" y="35"/>
                  </a:lnTo>
                  <a:lnTo>
                    <a:pt x="859" y="35"/>
                  </a:lnTo>
                  <a:lnTo>
                    <a:pt x="864" y="35"/>
                  </a:lnTo>
                  <a:lnTo>
                    <a:pt x="868" y="36"/>
                  </a:lnTo>
                  <a:lnTo>
                    <a:pt x="870" y="36"/>
                  </a:lnTo>
                  <a:lnTo>
                    <a:pt x="870" y="37"/>
                  </a:lnTo>
                  <a:lnTo>
                    <a:pt x="876" y="54"/>
                  </a:lnTo>
                  <a:lnTo>
                    <a:pt x="875" y="54"/>
                  </a:lnTo>
                  <a:lnTo>
                    <a:pt x="874" y="53"/>
                  </a:lnTo>
                  <a:lnTo>
                    <a:pt x="871" y="53"/>
                  </a:lnTo>
                  <a:lnTo>
                    <a:pt x="869" y="53"/>
                  </a:lnTo>
                  <a:lnTo>
                    <a:pt x="865" y="51"/>
                  </a:lnTo>
                  <a:lnTo>
                    <a:pt x="860" y="50"/>
                  </a:lnTo>
                  <a:lnTo>
                    <a:pt x="856" y="50"/>
                  </a:lnTo>
                  <a:lnTo>
                    <a:pt x="854" y="50"/>
                  </a:lnTo>
                  <a:lnTo>
                    <a:pt x="850" y="50"/>
                  </a:lnTo>
                  <a:lnTo>
                    <a:pt x="847" y="50"/>
                  </a:lnTo>
                  <a:lnTo>
                    <a:pt x="843" y="50"/>
                  </a:lnTo>
                  <a:lnTo>
                    <a:pt x="839" y="50"/>
                  </a:lnTo>
                  <a:lnTo>
                    <a:pt x="834" y="49"/>
                  </a:lnTo>
                  <a:lnTo>
                    <a:pt x="831" y="49"/>
                  </a:lnTo>
                  <a:lnTo>
                    <a:pt x="827" y="49"/>
                  </a:lnTo>
                  <a:lnTo>
                    <a:pt x="822" y="49"/>
                  </a:lnTo>
                  <a:lnTo>
                    <a:pt x="816" y="49"/>
                  </a:lnTo>
                  <a:lnTo>
                    <a:pt x="811" y="50"/>
                  </a:lnTo>
                  <a:lnTo>
                    <a:pt x="805" y="50"/>
                  </a:lnTo>
                  <a:lnTo>
                    <a:pt x="800" y="50"/>
                  </a:lnTo>
                  <a:lnTo>
                    <a:pt x="796" y="50"/>
                  </a:lnTo>
                  <a:lnTo>
                    <a:pt x="793" y="50"/>
                  </a:lnTo>
                  <a:lnTo>
                    <a:pt x="791" y="50"/>
                  </a:lnTo>
                  <a:lnTo>
                    <a:pt x="787" y="50"/>
                  </a:lnTo>
                  <a:lnTo>
                    <a:pt x="785" y="50"/>
                  </a:lnTo>
                  <a:lnTo>
                    <a:pt x="781" y="50"/>
                  </a:lnTo>
                  <a:lnTo>
                    <a:pt x="778" y="51"/>
                  </a:lnTo>
                  <a:lnTo>
                    <a:pt x="774" y="51"/>
                  </a:lnTo>
                  <a:lnTo>
                    <a:pt x="770" y="51"/>
                  </a:lnTo>
                  <a:lnTo>
                    <a:pt x="768" y="53"/>
                  </a:lnTo>
                  <a:lnTo>
                    <a:pt x="764" y="53"/>
                  </a:lnTo>
                  <a:lnTo>
                    <a:pt x="760" y="54"/>
                  </a:lnTo>
                  <a:lnTo>
                    <a:pt x="756" y="54"/>
                  </a:lnTo>
                  <a:lnTo>
                    <a:pt x="753" y="55"/>
                  </a:lnTo>
                  <a:lnTo>
                    <a:pt x="749" y="55"/>
                  </a:lnTo>
                  <a:lnTo>
                    <a:pt x="745" y="55"/>
                  </a:lnTo>
                  <a:lnTo>
                    <a:pt x="741" y="56"/>
                  </a:lnTo>
                  <a:lnTo>
                    <a:pt x="736" y="58"/>
                  </a:lnTo>
                  <a:lnTo>
                    <a:pt x="732" y="58"/>
                  </a:lnTo>
                  <a:lnTo>
                    <a:pt x="728" y="59"/>
                  </a:lnTo>
                  <a:lnTo>
                    <a:pt x="723" y="60"/>
                  </a:lnTo>
                  <a:lnTo>
                    <a:pt x="719" y="62"/>
                  </a:lnTo>
                  <a:lnTo>
                    <a:pt x="714" y="63"/>
                  </a:lnTo>
                  <a:lnTo>
                    <a:pt x="710" y="64"/>
                  </a:lnTo>
                  <a:lnTo>
                    <a:pt x="705" y="65"/>
                  </a:lnTo>
                  <a:lnTo>
                    <a:pt x="702" y="67"/>
                  </a:lnTo>
                  <a:lnTo>
                    <a:pt x="698" y="69"/>
                  </a:lnTo>
                  <a:lnTo>
                    <a:pt x="693" y="71"/>
                  </a:lnTo>
                  <a:lnTo>
                    <a:pt x="689" y="72"/>
                  </a:lnTo>
                  <a:lnTo>
                    <a:pt x="684" y="73"/>
                  </a:lnTo>
                  <a:lnTo>
                    <a:pt x="680" y="76"/>
                  </a:lnTo>
                  <a:lnTo>
                    <a:pt x="675" y="77"/>
                  </a:lnTo>
                  <a:lnTo>
                    <a:pt x="670" y="78"/>
                  </a:lnTo>
                  <a:lnTo>
                    <a:pt x="666" y="79"/>
                  </a:lnTo>
                  <a:lnTo>
                    <a:pt x="662" y="82"/>
                  </a:lnTo>
                  <a:lnTo>
                    <a:pt x="657" y="83"/>
                  </a:lnTo>
                  <a:lnTo>
                    <a:pt x="652" y="86"/>
                  </a:lnTo>
                  <a:lnTo>
                    <a:pt x="648" y="87"/>
                  </a:lnTo>
                  <a:lnTo>
                    <a:pt x="643" y="88"/>
                  </a:lnTo>
                  <a:lnTo>
                    <a:pt x="639" y="91"/>
                  </a:lnTo>
                  <a:lnTo>
                    <a:pt x="635" y="92"/>
                  </a:lnTo>
                  <a:lnTo>
                    <a:pt x="631" y="95"/>
                  </a:lnTo>
                  <a:lnTo>
                    <a:pt x="626" y="96"/>
                  </a:lnTo>
                  <a:lnTo>
                    <a:pt x="622" y="99"/>
                  </a:lnTo>
                  <a:lnTo>
                    <a:pt x="619" y="100"/>
                  </a:lnTo>
                  <a:lnTo>
                    <a:pt x="615" y="102"/>
                  </a:lnTo>
                  <a:lnTo>
                    <a:pt x="611" y="104"/>
                  </a:lnTo>
                  <a:lnTo>
                    <a:pt x="607" y="105"/>
                  </a:lnTo>
                  <a:lnTo>
                    <a:pt x="603" y="106"/>
                  </a:lnTo>
                  <a:lnTo>
                    <a:pt x="598" y="109"/>
                  </a:lnTo>
                  <a:lnTo>
                    <a:pt x="596" y="110"/>
                  </a:lnTo>
                  <a:lnTo>
                    <a:pt x="592" y="113"/>
                  </a:lnTo>
                  <a:lnTo>
                    <a:pt x="588" y="114"/>
                  </a:lnTo>
                  <a:lnTo>
                    <a:pt x="584" y="115"/>
                  </a:lnTo>
                  <a:lnTo>
                    <a:pt x="581" y="118"/>
                  </a:lnTo>
                  <a:lnTo>
                    <a:pt x="579" y="119"/>
                  </a:lnTo>
                  <a:lnTo>
                    <a:pt x="575" y="120"/>
                  </a:lnTo>
                  <a:lnTo>
                    <a:pt x="573" y="122"/>
                  </a:lnTo>
                  <a:lnTo>
                    <a:pt x="570" y="123"/>
                  </a:lnTo>
                  <a:lnTo>
                    <a:pt x="567" y="125"/>
                  </a:lnTo>
                  <a:lnTo>
                    <a:pt x="562" y="127"/>
                  </a:lnTo>
                  <a:lnTo>
                    <a:pt x="557" y="129"/>
                  </a:lnTo>
                  <a:lnTo>
                    <a:pt x="553" y="131"/>
                  </a:lnTo>
                  <a:lnTo>
                    <a:pt x="551" y="133"/>
                  </a:lnTo>
                  <a:lnTo>
                    <a:pt x="546" y="136"/>
                  </a:lnTo>
                  <a:lnTo>
                    <a:pt x="544" y="137"/>
                  </a:lnTo>
                  <a:lnTo>
                    <a:pt x="543" y="136"/>
                  </a:lnTo>
                  <a:lnTo>
                    <a:pt x="539" y="132"/>
                  </a:lnTo>
                  <a:lnTo>
                    <a:pt x="537" y="129"/>
                  </a:lnTo>
                  <a:lnTo>
                    <a:pt x="534" y="127"/>
                  </a:lnTo>
                  <a:lnTo>
                    <a:pt x="530" y="124"/>
                  </a:lnTo>
                  <a:lnTo>
                    <a:pt x="527" y="122"/>
                  </a:lnTo>
                  <a:lnTo>
                    <a:pt x="521" y="116"/>
                  </a:lnTo>
                  <a:lnTo>
                    <a:pt x="518" y="113"/>
                  </a:lnTo>
                  <a:lnTo>
                    <a:pt x="511" y="109"/>
                  </a:lnTo>
                  <a:lnTo>
                    <a:pt x="506" y="105"/>
                  </a:lnTo>
                  <a:lnTo>
                    <a:pt x="504" y="102"/>
                  </a:lnTo>
                  <a:lnTo>
                    <a:pt x="501" y="100"/>
                  </a:lnTo>
                  <a:lnTo>
                    <a:pt x="497" y="97"/>
                  </a:lnTo>
                  <a:lnTo>
                    <a:pt x="495" y="95"/>
                  </a:lnTo>
                  <a:lnTo>
                    <a:pt x="491" y="92"/>
                  </a:lnTo>
                  <a:lnTo>
                    <a:pt x="488" y="90"/>
                  </a:lnTo>
                  <a:lnTo>
                    <a:pt x="484" y="87"/>
                  </a:lnTo>
                  <a:lnTo>
                    <a:pt x="481" y="86"/>
                  </a:lnTo>
                  <a:lnTo>
                    <a:pt x="477" y="82"/>
                  </a:lnTo>
                  <a:lnTo>
                    <a:pt x="473" y="79"/>
                  </a:lnTo>
                  <a:lnTo>
                    <a:pt x="469" y="77"/>
                  </a:lnTo>
                  <a:lnTo>
                    <a:pt x="467" y="76"/>
                  </a:lnTo>
                  <a:lnTo>
                    <a:pt x="461" y="72"/>
                  </a:lnTo>
                  <a:lnTo>
                    <a:pt x="459" y="69"/>
                  </a:lnTo>
                  <a:lnTo>
                    <a:pt x="454" y="67"/>
                  </a:lnTo>
                  <a:lnTo>
                    <a:pt x="451" y="64"/>
                  </a:lnTo>
                  <a:lnTo>
                    <a:pt x="446" y="62"/>
                  </a:lnTo>
                  <a:lnTo>
                    <a:pt x="442" y="59"/>
                  </a:lnTo>
                  <a:lnTo>
                    <a:pt x="438" y="56"/>
                  </a:lnTo>
                  <a:lnTo>
                    <a:pt x="435" y="55"/>
                  </a:lnTo>
                  <a:lnTo>
                    <a:pt x="430" y="51"/>
                  </a:lnTo>
                  <a:lnTo>
                    <a:pt x="426" y="50"/>
                  </a:lnTo>
                  <a:lnTo>
                    <a:pt x="422" y="48"/>
                  </a:lnTo>
                  <a:lnTo>
                    <a:pt x="418" y="46"/>
                  </a:lnTo>
                  <a:lnTo>
                    <a:pt x="413" y="42"/>
                  </a:lnTo>
                  <a:lnTo>
                    <a:pt x="409" y="41"/>
                  </a:lnTo>
                  <a:lnTo>
                    <a:pt x="404" y="39"/>
                  </a:lnTo>
                  <a:lnTo>
                    <a:pt x="400" y="37"/>
                  </a:lnTo>
                  <a:lnTo>
                    <a:pt x="396" y="35"/>
                  </a:lnTo>
                  <a:lnTo>
                    <a:pt x="391" y="33"/>
                  </a:lnTo>
                  <a:lnTo>
                    <a:pt x="387" y="31"/>
                  </a:lnTo>
                  <a:lnTo>
                    <a:pt x="384" y="30"/>
                  </a:lnTo>
                  <a:lnTo>
                    <a:pt x="378" y="28"/>
                  </a:lnTo>
                  <a:lnTo>
                    <a:pt x="375" y="27"/>
                  </a:lnTo>
                  <a:lnTo>
                    <a:pt x="369" y="25"/>
                  </a:lnTo>
                  <a:lnTo>
                    <a:pt x="366" y="23"/>
                  </a:lnTo>
                  <a:lnTo>
                    <a:pt x="362" y="22"/>
                  </a:lnTo>
                  <a:lnTo>
                    <a:pt x="358" y="22"/>
                  </a:lnTo>
                  <a:lnTo>
                    <a:pt x="353" y="21"/>
                  </a:lnTo>
                  <a:lnTo>
                    <a:pt x="349" y="19"/>
                  </a:lnTo>
                  <a:lnTo>
                    <a:pt x="344" y="18"/>
                  </a:lnTo>
                  <a:lnTo>
                    <a:pt x="339" y="18"/>
                  </a:lnTo>
                  <a:lnTo>
                    <a:pt x="335" y="17"/>
                  </a:lnTo>
                  <a:lnTo>
                    <a:pt x="330" y="17"/>
                  </a:lnTo>
                  <a:lnTo>
                    <a:pt x="324" y="16"/>
                  </a:lnTo>
                  <a:lnTo>
                    <a:pt x="318" y="16"/>
                  </a:lnTo>
                  <a:lnTo>
                    <a:pt x="313" y="16"/>
                  </a:lnTo>
                  <a:lnTo>
                    <a:pt x="308" y="16"/>
                  </a:lnTo>
                  <a:lnTo>
                    <a:pt x="302" y="16"/>
                  </a:lnTo>
                  <a:lnTo>
                    <a:pt x="295" y="16"/>
                  </a:lnTo>
                  <a:lnTo>
                    <a:pt x="289" y="16"/>
                  </a:lnTo>
                  <a:lnTo>
                    <a:pt x="283" y="16"/>
                  </a:lnTo>
                  <a:lnTo>
                    <a:pt x="276" y="16"/>
                  </a:lnTo>
                  <a:lnTo>
                    <a:pt x="270" y="16"/>
                  </a:lnTo>
                  <a:lnTo>
                    <a:pt x="263" y="17"/>
                  </a:lnTo>
                  <a:lnTo>
                    <a:pt x="257" y="17"/>
                  </a:lnTo>
                  <a:lnTo>
                    <a:pt x="249" y="17"/>
                  </a:lnTo>
                  <a:lnTo>
                    <a:pt x="242" y="18"/>
                  </a:lnTo>
                  <a:lnTo>
                    <a:pt x="235" y="18"/>
                  </a:lnTo>
                  <a:lnTo>
                    <a:pt x="229" y="19"/>
                  </a:lnTo>
                  <a:lnTo>
                    <a:pt x="221" y="19"/>
                  </a:lnTo>
                  <a:lnTo>
                    <a:pt x="214" y="21"/>
                  </a:lnTo>
                  <a:lnTo>
                    <a:pt x="206" y="21"/>
                  </a:lnTo>
                  <a:lnTo>
                    <a:pt x="200" y="22"/>
                  </a:lnTo>
                  <a:lnTo>
                    <a:pt x="192" y="23"/>
                  </a:lnTo>
                  <a:lnTo>
                    <a:pt x="184" y="23"/>
                  </a:lnTo>
                  <a:lnTo>
                    <a:pt x="178" y="25"/>
                  </a:lnTo>
                  <a:lnTo>
                    <a:pt x="170" y="26"/>
                  </a:lnTo>
                  <a:lnTo>
                    <a:pt x="163" y="26"/>
                  </a:lnTo>
                  <a:lnTo>
                    <a:pt x="156" y="27"/>
                  </a:lnTo>
                  <a:lnTo>
                    <a:pt x="149" y="28"/>
                  </a:lnTo>
                  <a:lnTo>
                    <a:pt x="142" y="30"/>
                  </a:lnTo>
                  <a:lnTo>
                    <a:pt x="134" y="31"/>
                  </a:lnTo>
                  <a:lnTo>
                    <a:pt x="127" y="31"/>
                  </a:lnTo>
                  <a:lnTo>
                    <a:pt x="120" y="32"/>
                  </a:lnTo>
                  <a:lnTo>
                    <a:pt x="114" y="33"/>
                  </a:lnTo>
                  <a:lnTo>
                    <a:pt x="106" y="35"/>
                  </a:lnTo>
                  <a:lnTo>
                    <a:pt x="100" y="36"/>
                  </a:lnTo>
                  <a:lnTo>
                    <a:pt x="95" y="36"/>
                  </a:lnTo>
                  <a:lnTo>
                    <a:pt x="89" y="39"/>
                  </a:lnTo>
                  <a:lnTo>
                    <a:pt x="82" y="39"/>
                  </a:lnTo>
                  <a:lnTo>
                    <a:pt x="76" y="40"/>
                  </a:lnTo>
                  <a:lnTo>
                    <a:pt x="69" y="41"/>
                  </a:lnTo>
                  <a:lnTo>
                    <a:pt x="64" y="42"/>
                  </a:lnTo>
                  <a:lnTo>
                    <a:pt x="59" y="42"/>
                  </a:lnTo>
                  <a:lnTo>
                    <a:pt x="54" y="44"/>
                  </a:lnTo>
                  <a:lnTo>
                    <a:pt x="49" y="45"/>
                  </a:lnTo>
                  <a:lnTo>
                    <a:pt x="44" y="46"/>
                  </a:lnTo>
                  <a:lnTo>
                    <a:pt x="40" y="46"/>
                  </a:lnTo>
                  <a:lnTo>
                    <a:pt x="35" y="48"/>
                  </a:lnTo>
                  <a:lnTo>
                    <a:pt x="31" y="48"/>
                  </a:lnTo>
                  <a:lnTo>
                    <a:pt x="27" y="49"/>
                  </a:lnTo>
                  <a:lnTo>
                    <a:pt x="23" y="49"/>
                  </a:lnTo>
                  <a:lnTo>
                    <a:pt x="20" y="50"/>
                  </a:lnTo>
                  <a:lnTo>
                    <a:pt x="16" y="50"/>
                  </a:lnTo>
                  <a:lnTo>
                    <a:pt x="14" y="51"/>
                  </a:lnTo>
                  <a:lnTo>
                    <a:pt x="9" y="51"/>
                  </a:lnTo>
                  <a:lnTo>
                    <a:pt x="6" y="53"/>
                  </a:lnTo>
                  <a:lnTo>
                    <a:pt x="4" y="54"/>
                  </a:lnTo>
                  <a:lnTo>
                    <a:pt x="3" y="5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
            <p:cNvSpPr>
              <a:spLocks/>
            </p:cNvSpPr>
            <p:nvPr/>
          </p:nvSpPr>
          <p:spPr bwMode="auto">
            <a:xfrm>
              <a:off x="5799138" y="5192713"/>
              <a:ext cx="1563688" cy="144463"/>
            </a:xfrm>
            <a:custGeom>
              <a:avLst/>
              <a:gdLst>
                <a:gd name="T0" fmla="*/ 12 w 985"/>
                <a:gd name="T1" fmla="*/ 69 h 91"/>
                <a:gd name="T2" fmla="*/ 31 w 985"/>
                <a:gd name="T3" fmla="*/ 65 h 91"/>
                <a:gd name="T4" fmla="*/ 54 w 985"/>
                <a:gd name="T5" fmla="*/ 61 h 91"/>
                <a:gd name="T6" fmla="*/ 81 w 985"/>
                <a:gd name="T7" fmla="*/ 56 h 91"/>
                <a:gd name="T8" fmla="*/ 111 w 985"/>
                <a:gd name="T9" fmla="*/ 51 h 91"/>
                <a:gd name="T10" fmla="*/ 143 w 985"/>
                <a:gd name="T11" fmla="*/ 46 h 91"/>
                <a:gd name="T12" fmla="*/ 175 w 985"/>
                <a:gd name="T13" fmla="*/ 40 h 91"/>
                <a:gd name="T14" fmla="*/ 206 w 985"/>
                <a:gd name="T15" fmla="*/ 35 h 91"/>
                <a:gd name="T16" fmla="*/ 234 w 985"/>
                <a:gd name="T17" fmla="*/ 28 h 91"/>
                <a:gd name="T18" fmla="*/ 260 w 985"/>
                <a:gd name="T19" fmla="*/ 23 h 91"/>
                <a:gd name="T20" fmla="*/ 286 w 985"/>
                <a:gd name="T21" fmla="*/ 18 h 91"/>
                <a:gd name="T22" fmla="*/ 317 w 985"/>
                <a:gd name="T23" fmla="*/ 13 h 91"/>
                <a:gd name="T24" fmla="*/ 350 w 985"/>
                <a:gd name="T25" fmla="*/ 10 h 91"/>
                <a:gd name="T26" fmla="*/ 386 w 985"/>
                <a:gd name="T27" fmla="*/ 8 h 91"/>
                <a:gd name="T28" fmla="*/ 422 w 985"/>
                <a:gd name="T29" fmla="*/ 5 h 91"/>
                <a:gd name="T30" fmla="*/ 455 w 985"/>
                <a:gd name="T31" fmla="*/ 3 h 91"/>
                <a:gd name="T32" fmla="*/ 486 w 985"/>
                <a:gd name="T33" fmla="*/ 1 h 91"/>
                <a:gd name="T34" fmla="*/ 514 w 985"/>
                <a:gd name="T35" fmla="*/ 0 h 91"/>
                <a:gd name="T36" fmla="*/ 537 w 985"/>
                <a:gd name="T37" fmla="*/ 0 h 91"/>
                <a:gd name="T38" fmla="*/ 561 w 985"/>
                <a:gd name="T39" fmla="*/ 0 h 91"/>
                <a:gd name="T40" fmla="*/ 581 w 985"/>
                <a:gd name="T41" fmla="*/ 1 h 91"/>
                <a:gd name="T42" fmla="*/ 616 w 985"/>
                <a:gd name="T43" fmla="*/ 4 h 91"/>
                <a:gd name="T44" fmla="*/ 662 w 985"/>
                <a:gd name="T45" fmla="*/ 9 h 91"/>
                <a:gd name="T46" fmla="*/ 715 w 985"/>
                <a:gd name="T47" fmla="*/ 14 h 91"/>
                <a:gd name="T48" fmla="*/ 772 w 985"/>
                <a:gd name="T49" fmla="*/ 21 h 91"/>
                <a:gd name="T50" fmla="*/ 828 w 985"/>
                <a:gd name="T51" fmla="*/ 26 h 91"/>
                <a:gd name="T52" fmla="*/ 880 w 985"/>
                <a:gd name="T53" fmla="*/ 32 h 91"/>
                <a:gd name="T54" fmla="*/ 926 w 985"/>
                <a:gd name="T55" fmla="*/ 37 h 91"/>
                <a:gd name="T56" fmla="*/ 959 w 985"/>
                <a:gd name="T57" fmla="*/ 40 h 91"/>
                <a:gd name="T58" fmla="*/ 980 w 985"/>
                <a:gd name="T59" fmla="*/ 44 h 91"/>
                <a:gd name="T60" fmla="*/ 976 w 985"/>
                <a:gd name="T61" fmla="*/ 59 h 91"/>
                <a:gd name="T62" fmla="*/ 949 w 985"/>
                <a:gd name="T63" fmla="*/ 55 h 91"/>
                <a:gd name="T64" fmla="*/ 910 w 985"/>
                <a:gd name="T65" fmla="*/ 51 h 91"/>
                <a:gd name="T66" fmla="*/ 861 w 985"/>
                <a:gd name="T67" fmla="*/ 46 h 91"/>
                <a:gd name="T68" fmla="*/ 807 w 985"/>
                <a:gd name="T69" fmla="*/ 41 h 91"/>
                <a:gd name="T70" fmla="*/ 750 w 985"/>
                <a:gd name="T71" fmla="*/ 35 h 91"/>
                <a:gd name="T72" fmla="*/ 695 w 985"/>
                <a:gd name="T73" fmla="*/ 29 h 91"/>
                <a:gd name="T74" fmla="*/ 647 w 985"/>
                <a:gd name="T75" fmla="*/ 24 h 91"/>
                <a:gd name="T76" fmla="*/ 606 w 985"/>
                <a:gd name="T77" fmla="*/ 21 h 91"/>
                <a:gd name="T78" fmla="*/ 578 w 985"/>
                <a:gd name="T79" fmla="*/ 19 h 91"/>
                <a:gd name="T80" fmla="*/ 558 w 985"/>
                <a:gd name="T81" fmla="*/ 19 h 91"/>
                <a:gd name="T82" fmla="*/ 541 w 985"/>
                <a:gd name="T83" fmla="*/ 19 h 91"/>
                <a:gd name="T84" fmla="*/ 516 w 985"/>
                <a:gd name="T85" fmla="*/ 21 h 91"/>
                <a:gd name="T86" fmla="*/ 487 w 985"/>
                <a:gd name="T87" fmla="*/ 22 h 91"/>
                <a:gd name="T88" fmla="*/ 455 w 985"/>
                <a:gd name="T89" fmla="*/ 24 h 91"/>
                <a:gd name="T90" fmla="*/ 423 w 985"/>
                <a:gd name="T91" fmla="*/ 26 h 91"/>
                <a:gd name="T92" fmla="*/ 392 w 985"/>
                <a:gd name="T93" fmla="*/ 28 h 91"/>
                <a:gd name="T94" fmla="*/ 363 w 985"/>
                <a:gd name="T95" fmla="*/ 29 h 91"/>
                <a:gd name="T96" fmla="*/ 339 w 985"/>
                <a:gd name="T97" fmla="*/ 32 h 91"/>
                <a:gd name="T98" fmla="*/ 316 w 985"/>
                <a:gd name="T99" fmla="*/ 33 h 91"/>
                <a:gd name="T100" fmla="*/ 298 w 985"/>
                <a:gd name="T101" fmla="*/ 35 h 91"/>
                <a:gd name="T102" fmla="*/ 274 w 985"/>
                <a:gd name="T103" fmla="*/ 40 h 91"/>
                <a:gd name="T104" fmla="*/ 242 w 985"/>
                <a:gd name="T105" fmla="*/ 45 h 91"/>
                <a:gd name="T106" fmla="*/ 203 w 985"/>
                <a:gd name="T107" fmla="*/ 52 h 91"/>
                <a:gd name="T108" fmla="*/ 162 w 985"/>
                <a:gd name="T109" fmla="*/ 59 h 91"/>
                <a:gd name="T110" fmla="*/ 122 w 985"/>
                <a:gd name="T111" fmla="*/ 68 h 91"/>
                <a:gd name="T112" fmla="*/ 82 w 985"/>
                <a:gd name="T113" fmla="*/ 75 h 91"/>
                <a:gd name="T114" fmla="*/ 49 w 985"/>
                <a:gd name="T115" fmla="*/ 82 h 91"/>
                <a:gd name="T116" fmla="*/ 23 w 985"/>
                <a:gd name="T117" fmla="*/ 87 h 91"/>
                <a:gd name="T118" fmla="*/ 5 w 985"/>
                <a:gd name="T1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5" h="91">
                  <a:moveTo>
                    <a:pt x="0" y="72"/>
                  </a:moveTo>
                  <a:lnTo>
                    <a:pt x="0" y="72"/>
                  </a:lnTo>
                  <a:lnTo>
                    <a:pt x="2" y="72"/>
                  </a:lnTo>
                  <a:lnTo>
                    <a:pt x="4" y="70"/>
                  </a:lnTo>
                  <a:lnTo>
                    <a:pt x="8" y="70"/>
                  </a:lnTo>
                  <a:lnTo>
                    <a:pt x="12" y="69"/>
                  </a:lnTo>
                  <a:lnTo>
                    <a:pt x="17" y="68"/>
                  </a:lnTo>
                  <a:lnTo>
                    <a:pt x="18" y="68"/>
                  </a:lnTo>
                  <a:lnTo>
                    <a:pt x="22" y="68"/>
                  </a:lnTo>
                  <a:lnTo>
                    <a:pt x="26" y="66"/>
                  </a:lnTo>
                  <a:lnTo>
                    <a:pt x="28" y="66"/>
                  </a:lnTo>
                  <a:lnTo>
                    <a:pt x="31" y="65"/>
                  </a:lnTo>
                  <a:lnTo>
                    <a:pt x="35" y="65"/>
                  </a:lnTo>
                  <a:lnTo>
                    <a:pt x="39" y="64"/>
                  </a:lnTo>
                  <a:lnTo>
                    <a:pt x="42" y="64"/>
                  </a:lnTo>
                  <a:lnTo>
                    <a:pt x="45" y="63"/>
                  </a:lnTo>
                  <a:lnTo>
                    <a:pt x="50" y="63"/>
                  </a:lnTo>
                  <a:lnTo>
                    <a:pt x="54" y="61"/>
                  </a:lnTo>
                  <a:lnTo>
                    <a:pt x="59" y="61"/>
                  </a:lnTo>
                  <a:lnTo>
                    <a:pt x="63" y="60"/>
                  </a:lnTo>
                  <a:lnTo>
                    <a:pt x="67" y="59"/>
                  </a:lnTo>
                  <a:lnTo>
                    <a:pt x="72" y="59"/>
                  </a:lnTo>
                  <a:lnTo>
                    <a:pt x="77" y="58"/>
                  </a:lnTo>
                  <a:lnTo>
                    <a:pt x="81" y="56"/>
                  </a:lnTo>
                  <a:lnTo>
                    <a:pt x="86" y="56"/>
                  </a:lnTo>
                  <a:lnTo>
                    <a:pt x="91" y="55"/>
                  </a:lnTo>
                  <a:lnTo>
                    <a:pt x="96" y="55"/>
                  </a:lnTo>
                  <a:lnTo>
                    <a:pt x="101" y="54"/>
                  </a:lnTo>
                  <a:lnTo>
                    <a:pt x="106" y="52"/>
                  </a:lnTo>
                  <a:lnTo>
                    <a:pt x="111" y="51"/>
                  </a:lnTo>
                  <a:lnTo>
                    <a:pt x="117" y="51"/>
                  </a:lnTo>
                  <a:lnTo>
                    <a:pt x="122" y="50"/>
                  </a:lnTo>
                  <a:lnTo>
                    <a:pt x="127" y="49"/>
                  </a:lnTo>
                  <a:lnTo>
                    <a:pt x="132" y="47"/>
                  </a:lnTo>
                  <a:lnTo>
                    <a:pt x="138" y="47"/>
                  </a:lnTo>
                  <a:lnTo>
                    <a:pt x="143" y="46"/>
                  </a:lnTo>
                  <a:lnTo>
                    <a:pt x="148" y="45"/>
                  </a:lnTo>
                  <a:lnTo>
                    <a:pt x="154" y="44"/>
                  </a:lnTo>
                  <a:lnTo>
                    <a:pt x="159" y="44"/>
                  </a:lnTo>
                  <a:lnTo>
                    <a:pt x="164" y="42"/>
                  </a:lnTo>
                  <a:lnTo>
                    <a:pt x="170" y="41"/>
                  </a:lnTo>
                  <a:lnTo>
                    <a:pt x="175" y="40"/>
                  </a:lnTo>
                  <a:lnTo>
                    <a:pt x="180" y="40"/>
                  </a:lnTo>
                  <a:lnTo>
                    <a:pt x="185" y="38"/>
                  </a:lnTo>
                  <a:lnTo>
                    <a:pt x="191" y="37"/>
                  </a:lnTo>
                  <a:lnTo>
                    <a:pt x="196" y="36"/>
                  </a:lnTo>
                  <a:lnTo>
                    <a:pt x="201" y="36"/>
                  </a:lnTo>
                  <a:lnTo>
                    <a:pt x="206" y="35"/>
                  </a:lnTo>
                  <a:lnTo>
                    <a:pt x="211" y="33"/>
                  </a:lnTo>
                  <a:lnTo>
                    <a:pt x="216" y="32"/>
                  </a:lnTo>
                  <a:lnTo>
                    <a:pt x="221" y="32"/>
                  </a:lnTo>
                  <a:lnTo>
                    <a:pt x="225" y="29"/>
                  </a:lnTo>
                  <a:lnTo>
                    <a:pt x="230" y="29"/>
                  </a:lnTo>
                  <a:lnTo>
                    <a:pt x="234" y="28"/>
                  </a:lnTo>
                  <a:lnTo>
                    <a:pt x="239" y="28"/>
                  </a:lnTo>
                  <a:lnTo>
                    <a:pt x="243" y="27"/>
                  </a:lnTo>
                  <a:lnTo>
                    <a:pt x="247" y="26"/>
                  </a:lnTo>
                  <a:lnTo>
                    <a:pt x="252" y="24"/>
                  </a:lnTo>
                  <a:lnTo>
                    <a:pt x="256" y="24"/>
                  </a:lnTo>
                  <a:lnTo>
                    <a:pt x="260" y="23"/>
                  </a:lnTo>
                  <a:lnTo>
                    <a:pt x="263" y="22"/>
                  </a:lnTo>
                  <a:lnTo>
                    <a:pt x="267" y="21"/>
                  </a:lnTo>
                  <a:lnTo>
                    <a:pt x="272" y="21"/>
                  </a:lnTo>
                  <a:lnTo>
                    <a:pt x="277" y="19"/>
                  </a:lnTo>
                  <a:lnTo>
                    <a:pt x="281" y="19"/>
                  </a:lnTo>
                  <a:lnTo>
                    <a:pt x="286" y="18"/>
                  </a:lnTo>
                  <a:lnTo>
                    <a:pt x="291" y="17"/>
                  </a:lnTo>
                  <a:lnTo>
                    <a:pt x="297" y="17"/>
                  </a:lnTo>
                  <a:lnTo>
                    <a:pt x="302" y="15"/>
                  </a:lnTo>
                  <a:lnTo>
                    <a:pt x="307" y="14"/>
                  </a:lnTo>
                  <a:lnTo>
                    <a:pt x="312" y="14"/>
                  </a:lnTo>
                  <a:lnTo>
                    <a:pt x="317" y="13"/>
                  </a:lnTo>
                  <a:lnTo>
                    <a:pt x="322" y="13"/>
                  </a:lnTo>
                  <a:lnTo>
                    <a:pt x="329" y="12"/>
                  </a:lnTo>
                  <a:lnTo>
                    <a:pt x="334" y="12"/>
                  </a:lnTo>
                  <a:lnTo>
                    <a:pt x="339" y="12"/>
                  </a:lnTo>
                  <a:lnTo>
                    <a:pt x="345" y="10"/>
                  </a:lnTo>
                  <a:lnTo>
                    <a:pt x="350" y="10"/>
                  </a:lnTo>
                  <a:lnTo>
                    <a:pt x="357" y="9"/>
                  </a:lnTo>
                  <a:lnTo>
                    <a:pt x="362" y="9"/>
                  </a:lnTo>
                  <a:lnTo>
                    <a:pt x="368" y="8"/>
                  </a:lnTo>
                  <a:lnTo>
                    <a:pt x="374" y="8"/>
                  </a:lnTo>
                  <a:lnTo>
                    <a:pt x="380" y="8"/>
                  </a:lnTo>
                  <a:lnTo>
                    <a:pt x="386" y="8"/>
                  </a:lnTo>
                  <a:lnTo>
                    <a:pt x="391" y="6"/>
                  </a:lnTo>
                  <a:lnTo>
                    <a:pt x="397" y="6"/>
                  </a:lnTo>
                  <a:lnTo>
                    <a:pt x="404" y="6"/>
                  </a:lnTo>
                  <a:lnTo>
                    <a:pt x="409" y="5"/>
                  </a:lnTo>
                  <a:lnTo>
                    <a:pt x="415" y="5"/>
                  </a:lnTo>
                  <a:lnTo>
                    <a:pt x="422" y="5"/>
                  </a:lnTo>
                  <a:lnTo>
                    <a:pt x="427" y="5"/>
                  </a:lnTo>
                  <a:lnTo>
                    <a:pt x="433" y="4"/>
                  </a:lnTo>
                  <a:lnTo>
                    <a:pt x="438" y="4"/>
                  </a:lnTo>
                  <a:lnTo>
                    <a:pt x="443" y="4"/>
                  </a:lnTo>
                  <a:lnTo>
                    <a:pt x="450" y="4"/>
                  </a:lnTo>
                  <a:lnTo>
                    <a:pt x="455" y="3"/>
                  </a:lnTo>
                  <a:lnTo>
                    <a:pt x="460" y="3"/>
                  </a:lnTo>
                  <a:lnTo>
                    <a:pt x="465" y="3"/>
                  </a:lnTo>
                  <a:lnTo>
                    <a:pt x="472" y="3"/>
                  </a:lnTo>
                  <a:lnTo>
                    <a:pt x="477" y="3"/>
                  </a:lnTo>
                  <a:lnTo>
                    <a:pt x="482" y="3"/>
                  </a:lnTo>
                  <a:lnTo>
                    <a:pt x="486" y="1"/>
                  </a:lnTo>
                  <a:lnTo>
                    <a:pt x="492" y="1"/>
                  </a:lnTo>
                  <a:lnTo>
                    <a:pt x="496" y="1"/>
                  </a:lnTo>
                  <a:lnTo>
                    <a:pt x="501" y="1"/>
                  </a:lnTo>
                  <a:lnTo>
                    <a:pt x="506" y="1"/>
                  </a:lnTo>
                  <a:lnTo>
                    <a:pt x="510" y="1"/>
                  </a:lnTo>
                  <a:lnTo>
                    <a:pt x="514" y="0"/>
                  </a:lnTo>
                  <a:lnTo>
                    <a:pt x="518" y="0"/>
                  </a:lnTo>
                  <a:lnTo>
                    <a:pt x="521" y="0"/>
                  </a:lnTo>
                  <a:lnTo>
                    <a:pt x="526" y="0"/>
                  </a:lnTo>
                  <a:lnTo>
                    <a:pt x="529" y="0"/>
                  </a:lnTo>
                  <a:lnTo>
                    <a:pt x="533" y="0"/>
                  </a:lnTo>
                  <a:lnTo>
                    <a:pt x="537" y="0"/>
                  </a:lnTo>
                  <a:lnTo>
                    <a:pt x="541" y="0"/>
                  </a:lnTo>
                  <a:lnTo>
                    <a:pt x="546" y="0"/>
                  </a:lnTo>
                  <a:lnTo>
                    <a:pt x="552" y="0"/>
                  </a:lnTo>
                  <a:lnTo>
                    <a:pt x="556" y="0"/>
                  </a:lnTo>
                  <a:lnTo>
                    <a:pt x="560" y="0"/>
                  </a:lnTo>
                  <a:lnTo>
                    <a:pt x="561" y="0"/>
                  </a:lnTo>
                  <a:lnTo>
                    <a:pt x="563" y="0"/>
                  </a:lnTo>
                  <a:lnTo>
                    <a:pt x="566" y="0"/>
                  </a:lnTo>
                  <a:lnTo>
                    <a:pt x="569" y="0"/>
                  </a:lnTo>
                  <a:lnTo>
                    <a:pt x="572" y="0"/>
                  </a:lnTo>
                  <a:lnTo>
                    <a:pt x="576" y="1"/>
                  </a:lnTo>
                  <a:lnTo>
                    <a:pt x="581" y="1"/>
                  </a:lnTo>
                  <a:lnTo>
                    <a:pt x="586" y="3"/>
                  </a:lnTo>
                  <a:lnTo>
                    <a:pt x="592" y="3"/>
                  </a:lnTo>
                  <a:lnTo>
                    <a:pt x="597" y="3"/>
                  </a:lnTo>
                  <a:lnTo>
                    <a:pt x="603" y="4"/>
                  </a:lnTo>
                  <a:lnTo>
                    <a:pt x="609" y="4"/>
                  </a:lnTo>
                  <a:lnTo>
                    <a:pt x="616" y="4"/>
                  </a:lnTo>
                  <a:lnTo>
                    <a:pt x="624" y="5"/>
                  </a:lnTo>
                  <a:lnTo>
                    <a:pt x="630" y="6"/>
                  </a:lnTo>
                  <a:lnTo>
                    <a:pt x="639" y="8"/>
                  </a:lnTo>
                  <a:lnTo>
                    <a:pt x="645" y="8"/>
                  </a:lnTo>
                  <a:lnTo>
                    <a:pt x="654" y="8"/>
                  </a:lnTo>
                  <a:lnTo>
                    <a:pt x="662" y="9"/>
                  </a:lnTo>
                  <a:lnTo>
                    <a:pt x="671" y="10"/>
                  </a:lnTo>
                  <a:lnTo>
                    <a:pt x="678" y="10"/>
                  </a:lnTo>
                  <a:lnTo>
                    <a:pt x="687" y="12"/>
                  </a:lnTo>
                  <a:lnTo>
                    <a:pt x="696" y="12"/>
                  </a:lnTo>
                  <a:lnTo>
                    <a:pt x="707" y="14"/>
                  </a:lnTo>
                  <a:lnTo>
                    <a:pt x="715" y="14"/>
                  </a:lnTo>
                  <a:lnTo>
                    <a:pt x="724" y="15"/>
                  </a:lnTo>
                  <a:lnTo>
                    <a:pt x="733" y="17"/>
                  </a:lnTo>
                  <a:lnTo>
                    <a:pt x="744" y="18"/>
                  </a:lnTo>
                  <a:lnTo>
                    <a:pt x="753" y="18"/>
                  </a:lnTo>
                  <a:lnTo>
                    <a:pt x="763" y="19"/>
                  </a:lnTo>
                  <a:lnTo>
                    <a:pt x="772" y="21"/>
                  </a:lnTo>
                  <a:lnTo>
                    <a:pt x="782" y="22"/>
                  </a:lnTo>
                  <a:lnTo>
                    <a:pt x="791" y="23"/>
                  </a:lnTo>
                  <a:lnTo>
                    <a:pt x="801" y="24"/>
                  </a:lnTo>
                  <a:lnTo>
                    <a:pt x="809" y="24"/>
                  </a:lnTo>
                  <a:lnTo>
                    <a:pt x="819" y="26"/>
                  </a:lnTo>
                  <a:lnTo>
                    <a:pt x="828" y="26"/>
                  </a:lnTo>
                  <a:lnTo>
                    <a:pt x="837" y="27"/>
                  </a:lnTo>
                  <a:lnTo>
                    <a:pt x="846" y="28"/>
                  </a:lnTo>
                  <a:lnTo>
                    <a:pt x="855" y="29"/>
                  </a:lnTo>
                  <a:lnTo>
                    <a:pt x="864" y="29"/>
                  </a:lnTo>
                  <a:lnTo>
                    <a:pt x="873" y="31"/>
                  </a:lnTo>
                  <a:lnTo>
                    <a:pt x="880" y="32"/>
                  </a:lnTo>
                  <a:lnTo>
                    <a:pt x="889" y="32"/>
                  </a:lnTo>
                  <a:lnTo>
                    <a:pt x="897" y="33"/>
                  </a:lnTo>
                  <a:lnTo>
                    <a:pt x="904" y="35"/>
                  </a:lnTo>
                  <a:lnTo>
                    <a:pt x="911" y="36"/>
                  </a:lnTo>
                  <a:lnTo>
                    <a:pt x="919" y="36"/>
                  </a:lnTo>
                  <a:lnTo>
                    <a:pt x="926" y="37"/>
                  </a:lnTo>
                  <a:lnTo>
                    <a:pt x="933" y="37"/>
                  </a:lnTo>
                  <a:lnTo>
                    <a:pt x="939" y="38"/>
                  </a:lnTo>
                  <a:lnTo>
                    <a:pt x="944" y="40"/>
                  </a:lnTo>
                  <a:lnTo>
                    <a:pt x="949" y="40"/>
                  </a:lnTo>
                  <a:lnTo>
                    <a:pt x="954" y="40"/>
                  </a:lnTo>
                  <a:lnTo>
                    <a:pt x="959" y="40"/>
                  </a:lnTo>
                  <a:lnTo>
                    <a:pt x="964" y="41"/>
                  </a:lnTo>
                  <a:lnTo>
                    <a:pt x="967" y="41"/>
                  </a:lnTo>
                  <a:lnTo>
                    <a:pt x="971" y="42"/>
                  </a:lnTo>
                  <a:lnTo>
                    <a:pt x="973" y="42"/>
                  </a:lnTo>
                  <a:lnTo>
                    <a:pt x="976" y="42"/>
                  </a:lnTo>
                  <a:lnTo>
                    <a:pt x="980" y="44"/>
                  </a:lnTo>
                  <a:lnTo>
                    <a:pt x="981" y="44"/>
                  </a:lnTo>
                  <a:lnTo>
                    <a:pt x="985" y="60"/>
                  </a:lnTo>
                  <a:lnTo>
                    <a:pt x="984" y="59"/>
                  </a:lnTo>
                  <a:lnTo>
                    <a:pt x="981" y="59"/>
                  </a:lnTo>
                  <a:lnTo>
                    <a:pt x="979" y="59"/>
                  </a:lnTo>
                  <a:lnTo>
                    <a:pt x="976" y="59"/>
                  </a:lnTo>
                  <a:lnTo>
                    <a:pt x="972" y="58"/>
                  </a:lnTo>
                  <a:lnTo>
                    <a:pt x="968" y="58"/>
                  </a:lnTo>
                  <a:lnTo>
                    <a:pt x="963" y="56"/>
                  </a:lnTo>
                  <a:lnTo>
                    <a:pt x="959" y="56"/>
                  </a:lnTo>
                  <a:lnTo>
                    <a:pt x="954" y="55"/>
                  </a:lnTo>
                  <a:lnTo>
                    <a:pt x="949" y="55"/>
                  </a:lnTo>
                  <a:lnTo>
                    <a:pt x="943" y="55"/>
                  </a:lnTo>
                  <a:lnTo>
                    <a:pt x="938" y="55"/>
                  </a:lnTo>
                  <a:lnTo>
                    <a:pt x="930" y="54"/>
                  </a:lnTo>
                  <a:lnTo>
                    <a:pt x="925" y="54"/>
                  </a:lnTo>
                  <a:lnTo>
                    <a:pt x="917" y="52"/>
                  </a:lnTo>
                  <a:lnTo>
                    <a:pt x="910" y="51"/>
                  </a:lnTo>
                  <a:lnTo>
                    <a:pt x="902" y="50"/>
                  </a:lnTo>
                  <a:lnTo>
                    <a:pt x="896" y="50"/>
                  </a:lnTo>
                  <a:lnTo>
                    <a:pt x="887" y="49"/>
                  </a:lnTo>
                  <a:lnTo>
                    <a:pt x="879" y="47"/>
                  </a:lnTo>
                  <a:lnTo>
                    <a:pt x="870" y="47"/>
                  </a:lnTo>
                  <a:lnTo>
                    <a:pt x="861" y="46"/>
                  </a:lnTo>
                  <a:lnTo>
                    <a:pt x="852" y="45"/>
                  </a:lnTo>
                  <a:lnTo>
                    <a:pt x="843" y="44"/>
                  </a:lnTo>
                  <a:lnTo>
                    <a:pt x="834" y="44"/>
                  </a:lnTo>
                  <a:lnTo>
                    <a:pt x="825" y="42"/>
                  </a:lnTo>
                  <a:lnTo>
                    <a:pt x="816" y="41"/>
                  </a:lnTo>
                  <a:lnTo>
                    <a:pt x="807" y="41"/>
                  </a:lnTo>
                  <a:lnTo>
                    <a:pt x="797" y="40"/>
                  </a:lnTo>
                  <a:lnTo>
                    <a:pt x="788" y="40"/>
                  </a:lnTo>
                  <a:lnTo>
                    <a:pt x="779" y="37"/>
                  </a:lnTo>
                  <a:lnTo>
                    <a:pt x="769" y="37"/>
                  </a:lnTo>
                  <a:lnTo>
                    <a:pt x="760" y="36"/>
                  </a:lnTo>
                  <a:lnTo>
                    <a:pt x="750" y="35"/>
                  </a:lnTo>
                  <a:lnTo>
                    <a:pt x="741" y="33"/>
                  </a:lnTo>
                  <a:lnTo>
                    <a:pt x="732" y="32"/>
                  </a:lnTo>
                  <a:lnTo>
                    <a:pt x="722" y="32"/>
                  </a:lnTo>
                  <a:lnTo>
                    <a:pt x="714" y="31"/>
                  </a:lnTo>
                  <a:lnTo>
                    <a:pt x="704" y="29"/>
                  </a:lnTo>
                  <a:lnTo>
                    <a:pt x="695" y="29"/>
                  </a:lnTo>
                  <a:lnTo>
                    <a:pt x="687" y="28"/>
                  </a:lnTo>
                  <a:lnTo>
                    <a:pt x="678" y="28"/>
                  </a:lnTo>
                  <a:lnTo>
                    <a:pt x="671" y="27"/>
                  </a:lnTo>
                  <a:lnTo>
                    <a:pt x="662" y="26"/>
                  </a:lnTo>
                  <a:lnTo>
                    <a:pt x="654" y="24"/>
                  </a:lnTo>
                  <a:lnTo>
                    <a:pt x="647" y="24"/>
                  </a:lnTo>
                  <a:lnTo>
                    <a:pt x="639" y="24"/>
                  </a:lnTo>
                  <a:lnTo>
                    <a:pt x="631" y="23"/>
                  </a:lnTo>
                  <a:lnTo>
                    <a:pt x="625" y="22"/>
                  </a:lnTo>
                  <a:lnTo>
                    <a:pt x="618" y="22"/>
                  </a:lnTo>
                  <a:lnTo>
                    <a:pt x="612" y="21"/>
                  </a:lnTo>
                  <a:lnTo>
                    <a:pt x="606" y="21"/>
                  </a:lnTo>
                  <a:lnTo>
                    <a:pt x="599" y="19"/>
                  </a:lnTo>
                  <a:lnTo>
                    <a:pt x="594" y="19"/>
                  </a:lnTo>
                  <a:lnTo>
                    <a:pt x="589" y="19"/>
                  </a:lnTo>
                  <a:lnTo>
                    <a:pt x="585" y="19"/>
                  </a:lnTo>
                  <a:lnTo>
                    <a:pt x="580" y="19"/>
                  </a:lnTo>
                  <a:lnTo>
                    <a:pt x="578" y="19"/>
                  </a:lnTo>
                  <a:lnTo>
                    <a:pt x="574" y="19"/>
                  </a:lnTo>
                  <a:lnTo>
                    <a:pt x="571" y="19"/>
                  </a:lnTo>
                  <a:lnTo>
                    <a:pt x="569" y="19"/>
                  </a:lnTo>
                  <a:lnTo>
                    <a:pt x="567" y="19"/>
                  </a:lnTo>
                  <a:lnTo>
                    <a:pt x="563" y="19"/>
                  </a:lnTo>
                  <a:lnTo>
                    <a:pt x="558" y="19"/>
                  </a:lnTo>
                  <a:lnTo>
                    <a:pt x="556" y="19"/>
                  </a:lnTo>
                  <a:lnTo>
                    <a:pt x="553" y="19"/>
                  </a:lnTo>
                  <a:lnTo>
                    <a:pt x="549" y="19"/>
                  </a:lnTo>
                  <a:lnTo>
                    <a:pt x="547" y="19"/>
                  </a:lnTo>
                  <a:lnTo>
                    <a:pt x="543" y="19"/>
                  </a:lnTo>
                  <a:lnTo>
                    <a:pt x="541" y="19"/>
                  </a:lnTo>
                  <a:lnTo>
                    <a:pt x="537" y="19"/>
                  </a:lnTo>
                  <a:lnTo>
                    <a:pt x="533" y="19"/>
                  </a:lnTo>
                  <a:lnTo>
                    <a:pt x="528" y="19"/>
                  </a:lnTo>
                  <a:lnTo>
                    <a:pt x="524" y="19"/>
                  </a:lnTo>
                  <a:lnTo>
                    <a:pt x="520" y="19"/>
                  </a:lnTo>
                  <a:lnTo>
                    <a:pt x="516" y="21"/>
                  </a:lnTo>
                  <a:lnTo>
                    <a:pt x="511" y="21"/>
                  </a:lnTo>
                  <a:lnTo>
                    <a:pt x="506" y="21"/>
                  </a:lnTo>
                  <a:lnTo>
                    <a:pt x="501" y="21"/>
                  </a:lnTo>
                  <a:lnTo>
                    <a:pt x="497" y="22"/>
                  </a:lnTo>
                  <a:lnTo>
                    <a:pt x="492" y="22"/>
                  </a:lnTo>
                  <a:lnTo>
                    <a:pt x="487" y="22"/>
                  </a:lnTo>
                  <a:lnTo>
                    <a:pt x="482" y="22"/>
                  </a:lnTo>
                  <a:lnTo>
                    <a:pt x="477" y="23"/>
                  </a:lnTo>
                  <a:lnTo>
                    <a:pt x="472" y="23"/>
                  </a:lnTo>
                  <a:lnTo>
                    <a:pt x="465" y="23"/>
                  </a:lnTo>
                  <a:lnTo>
                    <a:pt x="460" y="23"/>
                  </a:lnTo>
                  <a:lnTo>
                    <a:pt x="455" y="24"/>
                  </a:lnTo>
                  <a:lnTo>
                    <a:pt x="450" y="24"/>
                  </a:lnTo>
                  <a:lnTo>
                    <a:pt x="445" y="24"/>
                  </a:lnTo>
                  <a:lnTo>
                    <a:pt x="440" y="24"/>
                  </a:lnTo>
                  <a:lnTo>
                    <a:pt x="435" y="26"/>
                  </a:lnTo>
                  <a:lnTo>
                    <a:pt x="429" y="26"/>
                  </a:lnTo>
                  <a:lnTo>
                    <a:pt x="423" y="26"/>
                  </a:lnTo>
                  <a:lnTo>
                    <a:pt x="418" y="26"/>
                  </a:lnTo>
                  <a:lnTo>
                    <a:pt x="413" y="27"/>
                  </a:lnTo>
                  <a:lnTo>
                    <a:pt x="408" y="27"/>
                  </a:lnTo>
                  <a:lnTo>
                    <a:pt x="403" y="27"/>
                  </a:lnTo>
                  <a:lnTo>
                    <a:pt x="397" y="27"/>
                  </a:lnTo>
                  <a:lnTo>
                    <a:pt x="392" y="28"/>
                  </a:lnTo>
                  <a:lnTo>
                    <a:pt x="387" y="28"/>
                  </a:lnTo>
                  <a:lnTo>
                    <a:pt x="382" y="28"/>
                  </a:lnTo>
                  <a:lnTo>
                    <a:pt x="377" y="28"/>
                  </a:lnTo>
                  <a:lnTo>
                    <a:pt x="372" y="28"/>
                  </a:lnTo>
                  <a:lnTo>
                    <a:pt x="368" y="28"/>
                  </a:lnTo>
                  <a:lnTo>
                    <a:pt x="363" y="29"/>
                  </a:lnTo>
                  <a:lnTo>
                    <a:pt x="359" y="29"/>
                  </a:lnTo>
                  <a:lnTo>
                    <a:pt x="355" y="31"/>
                  </a:lnTo>
                  <a:lnTo>
                    <a:pt x="350" y="31"/>
                  </a:lnTo>
                  <a:lnTo>
                    <a:pt x="346" y="31"/>
                  </a:lnTo>
                  <a:lnTo>
                    <a:pt x="343" y="31"/>
                  </a:lnTo>
                  <a:lnTo>
                    <a:pt x="339" y="32"/>
                  </a:lnTo>
                  <a:lnTo>
                    <a:pt x="335" y="32"/>
                  </a:lnTo>
                  <a:lnTo>
                    <a:pt x="332" y="32"/>
                  </a:lnTo>
                  <a:lnTo>
                    <a:pt x="329" y="32"/>
                  </a:lnTo>
                  <a:lnTo>
                    <a:pt x="326" y="32"/>
                  </a:lnTo>
                  <a:lnTo>
                    <a:pt x="321" y="32"/>
                  </a:lnTo>
                  <a:lnTo>
                    <a:pt x="316" y="33"/>
                  </a:lnTo>
                  <a:lnTo>
                    <a:pt x="313" y="33"/>
                  </a:lnTo>
                  <a:lnTo>
                    <a:pt x="311" y="35"/>
                  </a:lnTo>
                  <a:lnTo>
                    <a:pt x="308" y="35"/>
                  </a:lnTo>
                  <a:lnTo>
                    <a:pt x="303" y="35"/>
                  </a:lnTo>
                  <a:lnTo>
                    <a:pt x="300" y="35"/>
                  </a:lnTo>
                  <a:lnTo>
                    <a:pt x="298" y="35"/>
                  </a:lnTo>
                  <a:lnTo>
                    <a:pt x="294" y="36"/>
                  </a:lnTo>
                  <a:lnTo>
                    <a:pt x="291" y="36"/>
                  </a:lnTo>
                  <a:lnTo>
                    <a:pt x="286" y="36"/>
                  </a:lnTo>
                  <a:lnTo>
                    <a:pt x="283" y="37"/>
                  </a:lnTo>
                  <a:lnTo>
                    <a:pt x="279" y="38"/>
                  </a:lnTo>
                  <a:lnTo>
                    <a:pt x="274" y="40"/>
                  </a:lnTo>
                  <a:lnTo>
                    <a:pt x="270" y="40"/>
                  </a:lnTo>
                  <a:lnTo>
                    <a:pt x="265" y="41"/>
                  </a:lnTo>
                  <a:lnTo>
                    <a:pt x="258" y="42"/>
                  </a:lnTo>
                  <a:lnTo>
                    <a:pt x="253" y="44"/>
                  </a:lnTo>
                  <a:lnTo>
                    <a:pt x="248" y="44"/>
                  </a:lnTo>
                  <a:lnTo>
                    <a:pt x="242" y="45"/>
                  </a:lnTo>
                  <a:lnTo>
                    <a:pt x="235" y="46"/>
                  </a:lnTo>
                  <a:lnTo>
                    <a:pt x="230" y="47"/>
                  </a:lnTo>
                  <a:lnTo>
                    <a:pt x="223" y="49"/>
                  </a:lnTo>
                  <a:lnTo>
                    <a:pt x="216" y="50"/>
                  </a:lnTo>
                  <a:lnTo>
                    <a:pt x="210" y="51"/>
                  </a:lnTo>
                  <a:lnTo>
                    <a:pt x="203" y="52"/>
                  </a:lnTo>
                  <a:lnTo>
                    <a:pt x="197" y="54"/>
                  </a:lnTo>
                  <a:lnTo>
                    <a:pt x="191" y="55"/>
                  </a:lnTo>
                  <a:lnTo>
                    <a:pt x="183" y="55"/>
                  </a:lnTo>
                  <a:lnTo>
                    <a:pt x="177" y="58"/>
                  </a:lnTo>
                  <a:lnTo>
                    <a:pt x="169" y="59"/>
                  </a:lnTo>
                  <a:lnTo>
                    <a:pt x="162" y="59"/>
                  </a:lnTo>
                  <a:lnTo>
                    <a:pt x="156" y="61"/>
                  </a:lnTo>
                  <a:lnTo>
                    <a:pt x="150" y="63"/>
                  </a:lnTo>
                  <a:lnTo>
                    <a:pt x="142" y="64"/>
                  </a:lnTo>
                  <a:lnTo>
                    <a:pt x="136" y="65"/>
                  </a:lnTo>
                  <a:lnTo>
                    <a:pt x="128" y="66"/>
                  </a:lnTo>
                  <a:lnTo>
                    <a:pt x="122" y="68"/>
                  </a:lnTo>
                  <a:lnTo>
                    <a:pt x="115" y="69"/>
                  </a:lnTo>
                  <a:lnTo>
                    <a:pt x="108" y="70"/>
                  </a:lnTo>
                  <a:lnTo>
                    <a:pt x="101" y="72"/>
                  </a:lnTo>
                  <a:lnTo>
                    <a:pt x="96" y="73"/>
                  </a:lnTo>
                  <a:lnTo>
                    <a:pt x="88" y="74"/>
                  </a:lnTo>
                  <a:lnTo>
                    <a:pt x="82" y="75"/>
                  </a:lnTo>
                  <a:lnTo>
                    <a:pt x="76" y="75"/>
                  </a:lnTo>
                  <a:lnTo>
                    <a:pt x="71" y="77"/>
                  </a:lnTo>
                  <a:lnTo>
                    <a:pt x="64" y="78"/>
                  </a:lnTo>
                  <a:lnTo>
                    <a:pt x="59" y="79"/>
                  </a:lnTo>
                  <a:lnTo>
                    <a:pt x="54" y="81"/>
                  </a:lnTo>
                  <a:lnTo>
                    <a:pt x="49" y="82"/>
                  </a:lnTo>
                  <a:lnTo>
                    <a:pt x="44" y="83"/>
                  </a:lnTo>
                  <a:lnTo>
                    <a:pt x="39" y="83"/>
                  </a:lnTo>
                  <a:lnTo>
                    <a:pt x="35" y="83"/>
                  </a:lnTo>
                  <a:lnTo>
                    <a:pt x="31" y="84"/>
                  </a:lnTo>
                  <a:lnTo>
                    <a:pt x="26" y="86"/>
                  </a:lnTo>
                  <a:lnTo>
                    <a:pt x="23" y="87"/>
                  </a:lnTo>
                  <a:lnTo>
                    <a:pt x="19" y="87"/>
                  </a:lnTo>
                  <a:lnTo>
                    <a:pt x="17" y="88"/>
                  </a:lnTo>
                  <a:lnTo>
                    <a:pt x="12" y="88"/>
                  </a:lnTo>
                  <a:lnTo>
                    <a:pt x="8" y="89"/>
                  </a:lnTo>
                  <a:lnTo>
                    <a:pt x="5" y="91"/>
                  </a:lnTo>
                  <a:lnTo>
                    <a:pt x="5" y="91"/>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
            <p:cNvSpPr>
              <a:spLocks/>
            </p:cNvSpPr>
            <p:nvPr/>
          </p:nvSpPr>
          <p:spPr bwMode="auto">
            <a:xfrm>
              <a:off x="6667500" y="4310063"/>
              <a:ext cx="42863" cy="901700"/>
            </a:xfrm>
            <a:custGeom>
              <a:avLst/>
              <a:gdLst>
                <a:gd name="T0" fmla="*/ 2 w 27"/>
                <a:gd name="T1" fmla="*/ 9 h 568"/>
                <a:gd name="T2" fmla="*/ 2 w 27"/>
                <a:gd name="T3" fmla="*/ 20 h 568"/>
                <a:gd name="T4" fmla="*/ 2 w 27"/>
                <a:gd name="T5" fmla="*/ 38 h 568"/>
                <a:gd name="T6" fmla="*/ 2 w 27"/>
                <a:gd name="T7" fmla="*/ 61 h 568"/>
                <a:gd name="T8" fmla="*/ 2 w 27"/>
                <a:gd name="T9" fmla="*/ 76 h 568"/>
                <a:gd name="T10" fmla="*/ 2 w 27"/>
                <a:gd name="T11" fmla="*/ 89 h 568"/>
                <a:gd name="T12" fmla="*/ 2 w 27"/>
                <a:gd name="T13" fmla="*/ 103 h 568"/>
                <a:gd name="T14" fmla="*/ 2 w 27"/>
                <a:gd name="T15" fmla="*/ 118 h 568"/>
                <a:gd name="T16" fmla="*/ 2 w 27"/>
                <a:gd name="T17" fmla="*/ 132 h 568"/>
                <a:gd name="T18" fmla="*/ 2 w 27"/>
                <a:gd name="T19" fmla="*/ 148 h 568"/>
                <a:gd name="T20" fmla="*/ 1 w 27"/>
                <a:gd name="T21" fmla="*/ 164 h 568"/>
                <a:gd name="T22" fmla="*/ 0 w 27"/>
                <a:gd name="T23" fmla="*/ 181 h 568"/>
                <a:gd name="T24" fmla="*/ 0 w 27"/>
                <a:gd name="T25" fmla="*/ 203 h 568"/>
                <a:gd name="T26" fmla="*/ 0 w 27"/>
                <a:gd name="T27" fmla="*/ 228 h 568"/>
                <a:gd name="T28" fmla="*/ 0 w 27"/>
                <a:gd name="T29" fmla="*/ 257 h 568"/>
                <a:gd name="T30" fmla="*/ 1 w 27"/>
                <a:gd name="T31" fmla="*/ 289 h 568"/>
                <a:gd name="T32" fmla="*/ 1 w 27"/>
                <a:gd name="T33" fmla="*/ 323 h 568"/>
                <a:gd name="T34" fmla="*/ 2 w 27"/>
                <a:gd name="T35" fmla="*/ 357 h 568"/>
                <a:gd name="T36" fmla="*/ 4 w 27"/>
                <a:gd name="T37" fmla="*/ 390 h 568"/>
                <a:gd name="T38" fmla="*/ 4 w 27"/>
                <a:gd name="T39" fmla="*/ 423 h 568"/>
                <a:gd name="T40" fmla="*/ 5 w 27"/>
                <a:gd name="T41" fmla="*/ 455 h 568"/>
                <a:gd name="T42" fmla="*/ 6 w 27"/>
                <a:gd name="T43" fmla="*/ 485 h 568"/>
                <a:gd name="T44" fmla="*/ 8 w 27"/>
                <a:gd name="T45" fmla="*/ 510 h 568"/>
                <a:gd name="T46" fmla="*/ 8 w 27"/>
                <a:gd name="T47" fmla="*/ 532 h 568"/>
                <a:gd name="T48" fmla="*/ 9 w 27"/>
                <a:gd name="T49" fmla="*/ 550 h 568"/>
                <a:gd name="T50" fmla="*/ 10 w 27"/>
                <a:gd name="T51" fmla="*/ 562 h 568"/>
                <a:gd name="T52" fmla="*/ 27 w 27"/>
                <a:gd name="T53" fmla="*/ 561 h 568"/>
                <a:gd name="T54" fmla="*/ 25 w 27"/>
                <a:gd name="T55" fmla="*/ 552 h 568"/>
                <a:gd name="T56" fmla="*/ 25 w 27"/>
                <a:gd name="T57" fmla="*/ 537 h 568"/>
                <a:gd name="T58" fmla="*/ 24 w 27"/>
                <a:gd name="T59" fmla="*/ 517 h 568"/>
                <a:gd name="T60" fmla="*/ 23 w 27"/>
                <a:gd name="T61" fmla="*/ 491 h 568"/>
                <a:gd name="T62" fmla="*/ 22 w 27"/>
                <a:gd name="T63" fmla="*/ 460 h 568"/>
                <a:gd name="T64" fmla="*/ 22 w 27"/>
                <a:gd name="T65" fmla="*/ 428 h 568"/>
                <a:gd name="T66" fmla="*/ 20 w 27"/>
                <a:gd name="T67" fmla="*/ 393 h 568"/>
                <a:gd name="T68" fmla="*/ 19 w 27"/>
                <a:gd name="T69" fmla="*/ 357 h 568"/>
                <a:gd name="T70" fmla="*/ 18 w 27"/>
                <a:gd name="T71" fmla="*/ 320 h 568"/>
                <a:gd name="T72" fmla="*/ 18 w 27"/>
                <a:gd name="T73" fmla="*/ 284 h 568"/>
                <a:gd name="T74" fmla="*/ 18 w 27"/>
                <a:gd name="T75" fmla="*/ 250 h 568"/>
                <a:gd name="T76" fmla="*/ 16 w 27"/>
                <a:gd name="T77" fmla="*/ 217 h 568"/>
                <a:gd name="T78" fmla="*/ 16 w 27"/>
                <a:gd name="T79" fmla="*/ 188 h 568"/>
                <a:gd name="T80" fmla="*/ 16 w 27"/>
                <a:gd name="T81" fmla="*/ 163 h 568"/>
                <a:gd name="T82" fmla="*/ 18 w 27"/>
                <a:gd name="T83" fmla="*/ 144 h 568"/>
                <a:gd name="T84" fmla="*/ 18 w 27"/>
                <a:gd name="T85" fmla="*/ 130 h 568"/>
                <a:gd name="T86" fmla="*/ 19 w 27"/>
                <a:gd name="T87" fmla="*/ 117 h 568"/>
                <a:gd name="T88" fmla="*/ 19 w 27"/>
                <a:gd name="T89" fmla="*/ 103 h 568"/>
                <a:gd name="T90" fmla="*/ 19 w 27"/>
                <a:gd name="T91" fmla="*/ 91 h 568"/>
                <a:gd name="T92" fmla="*/ 20 w 27"/>
                <a:gd name="T93" fmla="*/ 79 h 568"/>
                <a:gd name="T94" fmla="*/ 20 w 27"/>
                <a:gd name="T95" fmla="*/ 61 h 568"/>
                <a:gd name="T96" fmla="*/ 20 w 27"/>
                <a:gd name="T97" fmla="*/ 40 h 568"/>
                <a:gd name="T98" fmla="*/ 19 w 27"/>
                <a:gd name="T99" fmla="*/ 24 h 568"/>
                <a:gd name="T100" fmla="*/ 19 w 27"/>
                <a:gd name="T101" fmla="*/ 10 h 568"/>
                <a:gd name="T102" fmla="*/ 18 w 27"/>
                <a:gd name="T103"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568">
                  <a:moveTo>
                    <a:pt x="2" y="3"/>
                  </a:moveTo>
                  <a:lnTo>
                    <a:pt x="2" y="5"/>
                  </a:lnTo>
                  <a:lnTo>
                    <a:pt x="2" y="7"/>
                  </a:lnTo>
                  <a:lnTo>
                    <a:pt x="2" y="9"/>
                  </a:lnTo>
                  <a:lnTo>
                    <a:pt x="2" y="11"/>
                  </a:lnTo>
                  <a:lnTo>
                    <a:pt x="2" y="14"/>
                  </a:lnTo>
                  <a:lnTo>
                    <a:pt x="2" y="17"/>
                  </a:lnTo>
                  <a:lnTo>
                    <a:pt x="2" y="20"/>
                  </a:lnTo>
                  <a:lnTo>
                    <a:pt x="2" y="25"/>
                  </a:lnTo>
                  <a:lnTo>
                    <a:pt x="2" y="28"/>
                  </a:lnTo>
                  <a:lnTo>
                    <a:pt x="2" y="33"/>
                  </a:lnTo>
                  <a:lnTo>
                    <a:pt x="2" y="38"/>
                  </a:lnTo>
                  <a:lnTo>
                    <a:pt x="2" y="43"/>
                  </a:lnTo>
                  <a:lnTo>
                    <a:pt x="2" y="48"/>
                  </a:lnTo>
                  <a:lnTo>
                    <a:pt x="4" y="54"/>
                  </a:lnTo>
                  <a:lnTo>
                    <a:pt x="2" y="61"/>
                  </a:lnTo>
                  <a:lnTo>
                    <a:pt x="2" y="66"/>
                  </a:lnTo>
                  <a:lnTo>
                    <a:pt x="2" y="70"/>
                  </a:lnTo>
                  <a:lnTo>
                    <a:pt x="2" y="72"/>
                  </a:lnTo>
                  <a:lnTo>
                    <a:pt x="2" y="76"/>
                  </a:lnTo>
                  <a:lnTo>
                    <a:pt x="2" y="80"/>
                  </a:lnTo>
                  <a:lnTo>
                    <a:pt x="2" y="83"/>
                  </a:lnTo>
                  <a:lnTo>
                    <a:pt x="2" y="86"/>
                  </a:lnTo>
                  <a:lnTo>
                    <a:pt x="2" y="89"/>
                  </a:lnTo>
                  <a:lnTo>
                    <a:pt x="2" y="93"/>
                  </a:lnTo>
                  <a:lnTo>
                    <a:pt x="2" y="95"/>
                  </a:lnTo>
                  <a:lnTo>
                    <a:pt x="2" y="100"/>
                  </a:lnTo>
                  <a:lnTo>
                    <a:pt x="2" y="103"/>
                  </a:lnTo>
                  <a:lnTo>
                    <a:pt x="2" y="108"/>
                  </a:lnTo>
                  <a:lnTo>
                    <a:pt x="2" y="111"/>
                  </a:lnTo>
                  <a:lnTo>
                    <a:pt x="2" y="114"/>
                  </a:lnTo>
                  <a:lnTo>
                    <a:pt x="2" y="118"/>
                  </a:lnTo>
                  <a:lnTo>
                    <a:pt x="2" y="122"/>
                  </a:lnTo>
                  <a:lnTo>
                    <a:pt x="2" y="125"/>
                  </a:lnTo>
                  <a:lnTo>
                    <a:pt x="2" y="128"/>
                  </a:lnTo>
                  <a:lnTo>
                    <a:pt x="2" y="132"/>
                  </a:lnTo>
                  <a:lnTo>
                    <a:pt x="2" y="137"/>
                  </a:lnTo>
                  <a:lnTo>
                    <a:pt x="2" y="140"/>
                  </a:lnTo>
                  <a:lnTo>
                    <a:pt x="2" y="145"/>
                  </a:lnTo>
                  <a:lnTo>
                    <a:pt x="2" y="148"/>
                  </a:lnTo>
                  <a:lnTo>
                    <a:pt x="2" y="153"/>
                  </a:lnTo>
                  <a:lnTo>
                    <a:pt x="1" y="157"/>
                  </a:lnTo>
                  <a:lnTo>
                    <a:pt x="1" y="160"/>
                  </a:lnTo>
                  <a:lnTo>
                    <a:pt x="1" y="164"/>
                  </a:lnTo>
                  <a:lnTo>
                    <a:pt x="1" y="168"/>
                  </a:lnTo>
                  <a:lnTo>
                    <a:pt x="1" y="172"/>
                  </a:lnTo>
                  <a:lnTo>
                    <a:pt x="1" y="176"/>
                  </a:lnTo>
                  <a:lnTo>
                    <a:pt x="0" y="181"/>
                  </a:lnTo>
                  <a:lnTo>
                    <a:pt x="0" y="186"/>
                  </a:lnTo>
                  <a:lnTo>
                    <a:pt x="0" y="191"/>
                  </a:lnTo>
                  <a:lnTo>
                    <a:pt x="0" y="197"/>
                  </a:lnTo>
                  <a:lnTo>
                    <a:pt x="0" y="203"/>
                  </a:lnTo>
                  <a:lnTo>
                    <a:pt x="0" y="209"/>
                  </a:lnTo>
                  <a:lnTo>
                    <a:pt x="0" y="215"/>
                  </a:lnTo>
                  <a:lnTo>
                    <a:pt x="0" y="222"/>
                  </a:lnTo>
                  <a:lnTo>
                    <a:pt x="0" y="228"/>
                  </a:lnTo>
                  <a:lnTo>
                    <a:pt x="0" y="236"/>
                  </a:lnTo>
                  <a:lnTo>
                    <a:pt x="0" y="242"/>
                  </a:lnTo>
                  <a:lnTo>
                    <a:pt x="0" y="250"/>
                  </a:lnTo>
                  <a:lnTo>
                    <a:pt x="0" y="257"/>
                  </a:lnTo>
                  <a:lnTo>
                    <a:pt x="1" y="266"/>
                  </a:lnTo>
                  <a:lnTo>
                    <a:pt x="1" y="274"/>
                  </a:lnTo>
                  <a:lnTo>
                    <a:pt x="1" y="282"/>
                  </a:lnTo>
                  <a:lnTo>
                    <a:pt x="1" y="289"/>
                  </a:lnTo>
                  <a:lnTo>
                    <a:pt x="1" y="298"/>
                  </a:lnTo>
                  <a:lnTo>
                    <a:pt x="1" y="306"/>
                  </a:lnTo>
                  <a:lnTo>
                    <a:pt x="1" y="314"/>
                  </a:lnTo>
                  <a:lnTo>
                    <a:pt x="1" y="323"/>
                  </a:lnTo>
                  <a:lnTo>
                    <a:pt x="2" y="331"/>
                  </a:lnTo>
                  <a:lnTo>
                    <a:pt x="2" y="339"/>
                  </a:lnTo>
                  <a:lnTo>
                    <a:pt x="2" y="348"/>
                  </a:lnTo>
                  <a:lnTo>
                    <a:pt x="2" y="357"/>
                  </a:lnTo>
                  <a:lnTo>
                    <a:pt x="2" y="366"/>
                  </a:lnTo>
                  <a:lnTo>
                    <a:pt x="2" y="374"/>
                  </a:lnTo>
                  <a:lnTo>
                    <a:pt x="2" y="381"/>
                  </a:lnTo>
                  <a:lnTo>
                    <a:pt x="4" y="390"/>
                  </a:lnTo>
                  <a:lnTo>
                    <a:pt x="4" y="399"/>
                  </a:lnTo>
                  <a:lnTo>
                    <a:pt x="4" y="407"/>
                  </a:lnTo>
                  <a:lnTo>
                    <a:pt x="4" y="416"/>
                  </a:lnTo>
                  <a:lnTo>
                    <a:pt x="4" y="423"/>
                  </a:lnTo>
                  <a:lnTo>
                    <a:pt x="5" y="432"/>
                  </a:lnTo>
                  <a:lnTo>
                    <a:pt x="5" y="440"/>
                  </a:lnTo>
                  <a:lnTo>
                    <a:pt x="5" y="448"/>
                  </a:lnTo>
                  <a:lnTo>
                    <a:pt x="5" y="455"/>
                  </a:lnTo>
                  <a:lnTo>
                    <a:pt x="5" y="463"/>
                  </a:lnTo>
                  <a:lnTo>
                    <a:pt x="5" y="471"/>
                  </a:lnTo>
                  <a:lnTo>
                    <a:pt x="5" y="477"/>
                  </a:lnTo>
                  <a:lnTo>
                    <a:pt x="6" y="485"/>
                  </a:lnTo>
                  <a:lnTo>
                    <a:pt x="6" y="492"/>
                  </a:lnTo>
                  <a:lnTo>
                    <a:pt x="6" y="497"/>
                  </a:lnTo>
                  <a:lnTo>
                    <a:pt x="6" y="504"/>
                  </a:lnTo>
                  <a:lnTo>
                    <a:pt x="8" y="510"/>
                  </a:lnTo>
                  <a:lnTo>
                    <a:pt x="8" y="517"/>
                  </a:lnTo>
                  <a:lnTo>
                    <a:pt x="8" y="522"/>
                  </a:lnTo>
                  <a:lnTo>
                    <a:pt x="8" y="528"/>
                  </a:lnTo>
                  <a:lnTo>
                    <a:pt x="8" y="532"/>
                  </a:lnTo>
                  <a:lnTo>
                    <a:pt x="9" y="538"/>
                  </a:lnTo>
                  <a:lnTo>
                    <a:pt x="9" y="542"/>
                  </a:lnTo>
                  <a:lnTo>
                    <a:pt x="9" y="546"/>
                  </a:lnTo>
                  <a:lnTo>
                    <a:pt x="9" y="550"/>
                  </a:lnTo>
                  <a:lnTo>
                    <a:pt x="10" y="554"/>
                  </a:lnTo>
                  <a:lnTo>
                    <a:pt x="10" y="556"/>
                  </a:lnTo>
                  <a:lnTo>
                    <a:pt x="10" y="560"/>
                  </a:lnTo>
                  <a:lnTo>
                    <a:pt x="10" y="562"/>
                  </a:lnTo>
                  <a:lnTo>
                    <a:pt x="10" y="564"/>
                  </a:lnTo>
                  <a:lnTo>
                    <a:pt x="10" y="568"/>
                  </a:lnTo>
                  <a:lnTo>
                    <a:pt x="10" y="568"/>
                  </a:lnTo>
                  <a:lnTo>
                    <a:pt x="27" y="561"/>
                  </a:lnTo>
                  <a:lnTo>
                    <a:pt x="27" y="560"/>
                  </a:lnTo>
                  <a:lnTo>
                    <a:pt x="27" y="556"/>
                  </a:lnTo>
                  <a:lnTo>
                    <a:pt x="25" y="555"/>
                  </a:lnTo>
                  <a:lnTo>
                    <a:pt x="25" y="552"/>
                  </a:lnTo>
                  <a:lnTo>
                    <a:pt x="25" y="548"/>
                  </a:lnTo>
                  <a:lnTo>
                    <a:pt x="25" y="546"/>
                  </a:lnTo>
                  <a:lnTo>
                    <a:pt x="25" y="541"/>
                  </a:lnTo>
                  <a:lnTo>
                    <a:pt x="25" y="537"/>
                  </a:lnTo>
                  <a:lnTo>
                    <a:pt x="25" y="532"/>
                  </a:lnTo>
                  <a:lnTo>
                    <a:pt x="25" y="528"/>
                  </a:lnTo>
                  <a:lnTo>
                    <a:pt x="24" y="522"/>
                  </a:lnTo>
                  <a:lnTo>
                    <a:pt x="24" y="517"/>
                  </a:lnTo>
                  <a:lnTo>
                    <a:pt x="24" y="510"/>
                  </a:lnTo>
                  <a:lnTo>
                    <a:pt x="24" y="504"/>
                  </a:lnTo>
                  <a:lnTo>
                    <a:pt x="24" y="497"/>
                  </a:lnTo>
                  <a:lnTo>
                    <a:pt x="23" y="491"/>
                  </a:lnTo>
                  <a:lnTo>
                    <a:pt x="23" y="483"/>
                  </a:lnTo>
                  <a:lnTo>
                    <a:pt x="23" y="476"/>
                  </a:lnTo>
                  <a:lnTo>
                    <a:pt x="23" y="468"/>
                  </a:lnTo>
                  <a:lnTo>
                    <a:pt x="22" y="460"/>
                  </a:lnTo>
                  <a:lnTo>
                    <a:pt x="22" y="453"/>
                  </a:lnTo>
                  <a:lnTo>
                    <a:pt x="22" y="445"/>
                  </a:lnTo>
                  <a:lnTo>
                    <a:pt x="22" y="436"/>
                  </a:lnTo>
                  <a:lnTo>
                    <a:pt x="22" y="428"/>
                  </a:lnTo>
                  <a:lnTo>
                    <a:pt x="22" y="420"/>
                  </a:lnTo>
                  <a:lnTo>
                    <a:pt x="22" y="411"/>
                  </a:lnTo>
                  <a:lnTo>
                    <a:pt x="20" y="402"/>
                  </a:lnTo>
                  <a:lnTo>
                    <a:pt x="20" y="393"/>
                  </a:lnTo>
                  <a:lnTo>
                    <a:pt x="20" y="385"/>
                  </a:lnTo>
                  <a:lnTo>
                    <a:pt x="20" y="376"/>
                  </a:lnTo>
                  <a:lnTo>
                    <a:pt x="20" y="366"/>
                  </a:lnTo>
                  <a:lnTo>
                    <a:pt x="19" y="357"/>
                  </a:lnTo>
                  <a:lnTo>
                    <a:pt x="19" y="348"/>
                  </a:lnTo>
                  <a:lnTo>
                    <a:pt x="19" y="339"/>
                  </a:lnTo>
                  <a:lnTo>
                    <a:pt x="18" y="329"/>
                  </a:lnTo>
                  <a:lnTo>
                    <a:pt x="18" y="320"/>
                  </a:lnTo>
                  <a:lnTo>
                    <a:pt x="18" y="311"/>
                  </a:lnTo>
                  <a:lnTo>
                    <a:pt x="18" y="302"/>
                  </a:lnTo>
                  <a:lnTo>
                    <a:pt x="18" y="293"/>
                  </a:lnTo>
                  <a:lnTo>
                    <a:pt x="18" y="284"/>
                  </a:lnTo>
                  <a:lnTo>
                    <a:pt x="18" y="274"/>
                  </a:lnTo>
                  <a:lnTo>
                    <a:pt x="18" y="266"/>
                  </a:lnTo>
                  <a:lnTo>
                    <a:pt x="18" y="257"/>
                  </a:lnTo>
                  <a:lnTo>
                    <a:pt x="18" y="250"/>
                  </a:lnTo>
                  <a:lnTo>
                    <a:pt x="18" y="241"/>
                  </a:lnTo>
                  <a:lnTo>
                    <a:pt x="18" y="233"/>
                  </a:lnTo>
                  <a:lnTo>
                    <a:pt x="16" y="226"/>
                  </a:lnTo>
                  <a:lnTo>
                    <a:pt x="16" y="217"/>
                  </a:lnTo>
                  <a:lnTo>
                    <a:pt x="16" y="209"/>
                  </a:lnTo>
                  <a:lnTo>
                    <a:pt x="16" y="203"/>
                  </a:lnTo>
                  <a:lnTo>
                    <a:pt x="16" y="195"/>
                  </a:lnTo>
                  <a:lnTo>
                    <a:pt x="16" y="188"/>
                  </a:lnTo>
                  <a:lnTo>
                    <a:pt x="16" y="182"/>
                  </a:lnTo>
                  <a:lnTo>
                    <a:pt x="16" y="176"/>
                  </a:lnTo>
                  <a:lnTo>
                    <a:pt x="16" y="169"/>
                  </a:lnTo>
                  <a:lnTo>
                    <a:pt x="16" y="163"/>
                  </a:lnTo>
                  <a:lnTo>
                    <a:pt x="16" y="158"/>
                  </a:lnTo>
                  <a:lnTo>
                    <a:pt x="16" y="153"/>
                  </a:lnTo>
                  <a:lnTo>
                    <a:pt x="16" y="148"/>
                  </a:lnTo>
                  <a:lnTo>
                    <a:pt x="18" y="144"/>
                  </a:lnTo>
                  <a:lnTo>
                    <a:pt x="18" y="140"/>
                  </a:lnTo>
                  <a:lnTo>
                    <a:pt x="18" y="137"/>
                  </a:lnTo>
                  <a:lnTo>
                    <a:pt x="18" y="134"/>
                  </a:lnTo>
                  <a:lnTo>
                    <a:pt x="18" y="130"/>
                  </a:lnTo>
                  <a:lnTo>
                    <a:pt x="18" y="127"/>
                  </a:lnTo>
                  <a:lnTo>
                    <a:pt x="19" y="123"/>
                  </a:lnTo>
                  <a:lnTo>
                    <a:pt x="19" y="120"/>
                  </a:lnTo>
                  <a:lnTo>
                    <a:pt x="19" y="117"/>
                  </a:lnTo>
                  <a:lnTo>
                    <a:pt x="19" y="113"/>
                  </a:lnTo>
                  <a:lnTo>
                    <a:pt x="19" y="111"/>
                  </a:lnTo>
                  <a:lnTo>
                    <a:pt x="19" y="107"/>
                  </a:lnTo>
                  <a:lnTo>
                    <a:pt x="19" y="103"/>
                  </a:lnTo>
                  <a:lnTo>
                    <a:pt x="19" y="100"/>
                  </a:lnTo>
                  <a:lnTo>
                    <a:pt x="19" y="97"/>
                  </a:lnTo>
                  <a:lnTo>
                    <a:pt x="19" y="94"/>
                  </a:lnTo>
                  <a:lnTo>
                    <a:pt x="19" y="91"/>
                  </a:lnTo>
                  <a:lnTo>
                    <a:pt x="19" y="88"/>
                  </a:lnTo>
                  <a:lnTo>
                    <a:pt x="20" y="85"/>
                  </a:lnTo>
                  <a:lnTo>
                    <a:pt x="20" y="81"/>
                  </a:lnTo>
                  <a:lnTo>
                    <a:pt x="20" y="79"/>
                  </a:lnTo>
                  <a:lnTo>
                    <a:pt x="20" y="76"/>
                  </a:lnTo>
                  <a:lnTo>
                    <a:pt x="20" y="72"/>
                  </a:lnTo>
                  <a:lnTo>
                    <a:pt x="20" y="67"/>
                  </a:lnTo>
                  <a:lnTo>
                    <a:pt x="20" y="61"/>
                  </a:lnTo>
                  <a:lnTo>
                    <a:pt x="20" y="56"/>
                  </a:lnTo>
                  <a:lnTo>
                    <a:pt x="20" y="51"/>
                  </a:lnTo>
                  <a:lnTo>
                    <a:pt x="20" y="46"/>
                  </a:lnTo>
                  <a:lnTo>
                    <a:pt x="20" y="40"/>
                  </a:lnTo>
                  <a:lnTo>
                    <a:pt x="19" y="37"/>
                  </a:lnTo>
                  <a:lnTo>
                    <a:pt x="19" y="31"/>
                  </a:lnTo>
                  <a:lnTo>
                    <a:pt x="19" y="28"/>
                  </a:lnTo>
                  <a:lnTo>
                    <a:pt x="19" y="24"/>
                  </a:lnTo>
                  <a:lnTo>
                    <a:pt x="19" y="20"/>
                  </a:lnTo>
                  <a:lnTo>
                    <a:pt x="19" y="16"/>
                  </a:lnTo>
                  <a:lnTo>
                    <a:pt x="19" y="12"/>
                  </a:lnTo>
                  <a:lnTo>
                    <a:pt x="19" y="10"/>
                  </a:lnTo>
                  <a:lnTo>
                    <a:pt x="18" y="5"/>
                  </a:lnTo>
                  <a:lnTo>
                    <a:pt x="18" y="2"/>
                  </a:lnTo>
                  <a:lnTo>
                    <a:pt x="18" y="0"/>
                  </a:lnTo>
                  <a:lnTo>
                    <a:pt x="18"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p:cNvSpPr>
              <a:spLocks/>
            </p:cNvSpPr>
            <p:nvPr/>
          </p:nvSpPr>
          <p:spPr bwMode="auto">
            <a:xfrm>
              <a:off x="5853113" y="5267326"/>
              <a:ext cx="763588" cy="125413"/>
            </a:xfrm>
            <a:custGeom>
              <a:avLst/>
              <a:gdLst>
                <a:gd name="T0" fmla="*/ 16 w 481"/>
                <a:gd name="T1" fmla="*/ 59 h 79"/>
                <a:gd name="T2" fmla="*/ 33 w 481"/>
                <a:gd name="T3" fmla="*/ 55 h 79"/>
                <a:gd name="T4" fmla="*/ 48 w 481"/>
                <a:gd name="T5" fmla="*/ 53 h 79"/>
                <a:gd name="T6" fmla="*/ 61 w 481"/>
                <a:gd name="T7" fmla="*/ 50 h 79"/>
                <a:gd name="T8" fmla="*/ 75 w 481"/>
                <a:gd name="T9" fmla="*/ 48 h 79"/>
                <a:gd name="T10" fmla="*/ 90 w 481"/>
                <a:gd name="T11" fmla="*/ 45 h 79"/>
                <a:gd name="T12" fmla="*/ 105 w 481"/>
                <a:gd name="T13" fmla="*/ 41 h 79"/>
                <a:gd name="T14" fmla="*/ 121 w 481"/>
                <a:gd name="T15" fmla="*/ 37 h 79"/>
                <a:gd name="T16" fmla="*/ 136 w 481"/>
                <a:gd name="T17" fmla="*/ 35 h 79"/>
                <a:gd name="T18" fmla="*/ 153 w 481"/>
                <a:gd name="T19" fmla="*/ 31 h 79"/>
                <a:gd name="T20" fmla="*/ 167 w 481"/>
                <a:gd name="T21" fmla="*/ 28 h 79"/>
                <a:gd name="T22" fmla="*/ 181 w 481"/>
                <a:gd name="T23" fmla="*/ 25 h 79"/>
                <a:gd name="T24" fmla="*/ 192 w 481"/>
                <a:gd name="T25" fmla="*/ 22 h 79"/>
                <a:gd name="T26" fmla="*/ 205 w 481"/>
                <a:gd name="T27" fmla="*/ 19 h 79"/>
                <a:gd name="T28" fmla="*/ 219 w 481"/>
                <a:gd name="T29" fmla="*/ 17 h 79"/>
                <a:gd name="T30" fmla="*/ 238 w 481"/>
                <a:gd name="T31" fmla="*/ 14 h 79"/>
                <a:gd name="T32" fmla="*/ 259 w 481"/>
                <a:gd name="T33" fmla="*/ 12 h 79"/>
                <a:gd name="T34" fmla="*/ 282 w 481"/>
                <a:gd name="T35" fmla="*/ 11 h 79"/>
                <a:gd name="T36" fmla="*/ 305 w 481"/>
                <a:gd name="T37" fmla="*/ 9 h 79"/>
                <a:gd name="T38" fmla="*/ 330 w 481"/>
                <a:gd name="T39" fmla="*/ 8 h 79"/>
                <a:gd name="T40" fmla="*/ 353 w 481"/>
                <a:gd name="T41" fmla="*/ 7 h 79"/>
                <a:gd name="T42" fmla="*/ 378 w 481"/>
                <a:gd name="T43" fmla="*/ 4 h 79"/>
                <a:gd name="T44" fmla="*/ 401 w 481"/>
                <a:gd name="T45" fmla="*/ 4 h 79"/>
                <a:gd name="T46" fmla="*/ 420 w 481"/>
                <a:gd name="T47" fmla="*/ 3 h 79"/>
                <a:gd name="T48" fmla="*/ 440 w 481"/>
                <a:gd name="T49" fmla="*/ 2 h 79"/>
                <a:gd name="T50" fmla="*/ 455 w 481"/>
                <a:gd name="T51" fmla="*/ 0 h 79"/>
                <a:gd name="T52" fmla="*/ 468 w 481"/>
                <a:gd name="T53" fmla="*/ 0 h 79"/>
                <a:gd name="T54" fmla="*/ 480 w 481"/>
                <a:gd name="T55" fmla="*/ 0 h 79"/>
                <a:gd name="T56" fmla="*/ 478 w 481"/>
                <a:gd name="T57" fmla="*/ 21 h 79"/>
                <a:gd name="T58" fmla="*/ 463 w 481"/>
                <a:gd name="T59" fmla="*/ 21 h 79"/>
                <a:gd name="T60" fmla="*/ 452 w 481"/>
                <a:gd name="T61" fmla="*/ 21 h 79"/>
                <a:gd name="T62" fmla="*/ 436 w 481"/>
                <a:gd name="T63" fmla="*/ 21 h 79"/>
                <a:gd name="T64" fmla="*/ 420 w 481"/>
                <a:gd name="T65" fmla="*/ 22 h 79"/>
                <a:gd name="T66" fmla="*/ 401 w 481"/>
                <a:gd name="T67" fmla="*/ 22 h 79"/>
                <a:gd name="T68" fmla="*/ 381 w 481"/>
                <a:gd name="T69" fmla="*/ 23 h 79"/>
                <a:gd name="T70" fmla="*/ 361 w 481"/>
                <a:gd name="T71" fmla="*/ 25 h 79"/>
                <a:gd name="T72" fmla="*/ 340 w 481"/>
                <a:gd name="T73" fmla="*/ 25 h 79"/>
                <a:gd name="T74" fmla="*/ 320 w 481"/>
                <a:gd name="T75" fmla="*/ 26 h 79"/>
                <a:gd name="T76" fmla="*/ 301 w 481"/>
                <a:gd name="T77" fmla="*/ 28 h 79"/>
                <a:gd name="T78" fmla="*/ 282 w 481"/>
                <a:gd name="T79" fmla="*/ 28 h 79"/>
                <a:gd name="T80" fmla="*/ 265 w 481"/>
                <a:gd name="T81" fmla="*/ 31 h 79"/>
                <a:gd name="T82" fmla="*/ 250 w 481"/>
                <a:gd name="T83" fmla="*/ 32 h 79"/>
                <a:gd name="T84" fmla="*/ 237 w 481"/>
                <a:gd name="T85" fmla="*/ 35 h 79"/>
                <a:gd name="T86" fmla="*/ 223 w 481"/>
                <a:gd name="T87" fmla="*/ 36 h 79"/>
                <a:gd name="T88" fmla="*/ 209 w 481"/>
                <a:gd name="T89" fmla="*/ 39 h 79"/>
                <a:gd name="T90" fmla="*/ 192 w 481"/>
                <a:gd name="T91" fmla="*/ 41 h 79"/>
                <a:gd name="T92" fmla="*/ 173 w 481"/>
                <a:gd name="T93" fmla="*/ 45 h 79"/>
                <a:gd name="T94" fmla="*/ 154 w 481"/>
                <a:gd name="T95" fmla="*/ 48 h 79"/>
                <a:gd name="T96" fmla="*/ 134 w 481"/>
                <a:gd name="T97" fmla="*/ 53 h 79"/>
                <a:gd name="T98" fmla="*/ 114 w 481"/>
                <a:gd name="T99" fmla="*/ 55 h 79"/>
                <a:gd name="T100" fmla="*/ 95 w 481"/>
                <a:gd name="T101" fmla="*/ 60 h 79"/>
                <a:gd name="T102" fmla="*/ 76 w 481"/>
                <a:gd name="T103" fmla="*/ 64 h 79"/>
                <a:gd name="T104" fmla="*/ 58 w 481"/>
                <a:gd name="T105" fmla="*/ 67 h 79"/>
                <a:gd name="T106" fmla="*/ 42 w 481"/>
                <a:gd name="T107" fmla="*/ 71 h 79"/>
                <a:gd name="T108" fmla="*/ 28 w 481"/>
                <a:gd name="T109" fmla="*/ 73 h 79"/>
                <a:gd name="T110" fmla="*/ 16 w 481"/>
                <a:gd name="T11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1" h="79">
                  <a:moveTo>
                    <a:pt x="7" y="62"/>
                  </a:moveTo>
                  <a:lnTo>
                    <a:pt x="8" y="60"/>
                  </a:lnTo>
                  <a:lnTo>
                    <a:pt x="14" y="60"/>
                  </a:lnTo>
                  <a:lnTo>
                    <a:pt x="16" y="59"/>
                  </a:lnTo>
                  <a:lnTo>
                    <a:pt x="19" y="58"/>
                  </a:lnTo>
                  <a:lnTo>
                    <a:pt x="24" y="58"/>
                  </a:lnTo>
                  <a:lnTo>
                    <a:pt x="29" y="56"/>
                  </a:lnTo>
                  <a:lnTo>
                    <a:pt x="33" y="55"/>
                  </a:lnTo>
                  <a:lnTo>
                    <a:pt x="39" y="54"/>
                  </a:lnTo>
                  <a:lnTo>
                    <a:pt x="42" y="53"/>
                  </a:lnTo>
                  <a:lnTo>
                    <a:pt x="44" y="53"/>
                  </a:lnTo>
                  <a:lnTo>
                    <a:pt x="48" y="53"/>
                  </a:lnTo>
                  <a:lnTo>
                    <a:pt x="51" y="53"/>
                  </a:lnTo>
                  <a:lnTo>
                    <a:pt x="54" y="51"/>
                  </a:lnTo>
                  <a:lnTo>
                    <a:pt x="58" y="50"/>
                  </a:lnTo>
                  <a:lnTo>
                    <a:pt x="61" y="50"/>
                  </a:lnTo>
                  <a:lnTo>
                    <a:pt x="65" y="49"/>
                  </a:lnTo>
                  <a:lnTo>
                    <a:pt x="67" y="48"/>
                  </a:lnTo>
                  <a:lnTo>
                    <a:pt x="71" y="48"/>
                  </a:lnTo>
                  <a:lnTo>
                    <a:pt x="75" y="48"/>
                  </a:lnTo>
                  <a:lnTo>
                    <a:pt x="80" y="48"/>
                  </a:lnTo>
                  <a:lnTo>
                    <a:pt x="83" y="46"/>
                  </a:lnTo>
                  <a:lnTo>
                    <a:pt x="86" y="45"/>
                  </a:lnTo>
                  <a:lnTo>
                    <a:pt x="90" y="45"/>
                  </a:lnTo>
                  <a:lnTo>
                    <a:pt x="94" y="44"/>
                  </a:lnTo>
                  <a:lnTo>
                    <a:pt x="98" y="42"/>
                  </a:lnTo>
                  <a:lnTo>
                    <a:pt x="102" y="42"/>
                  </a:lnTo>
                  <a:lnTo>
                    <a:pt x="105" y="41"/>
                  </a:lnTo>
                  <a:lnTo>
                    <a:pt x="109" y="40"/>
                  </a:lnTo>
                  <a:lnTo>
                    <a:pt x="113" y="40"/>
                  </a:lnTo>
                  <a:lnTo>
                    <a:pt x="117" y="39"/>
                  </a:lnTo>
                  <a:lnTo>
                    <a:pt x="121" y="37"/>
                  </a:lnTo>
                  <a:lnTo>
                    <a:pt x="125" y="37"/>
                  </a:lnTo>
                  <a:lnTo>
                    <a:pt x="128" y="36"/>
                  </a:lnTo>
                  <a:lnTo>
                    <a:pt x="134" y="36"/>
                  </a:lnTo>
                  <a:lnTo>
                    <a:pt x="136" y="35"/>
                  </a:lnTo>
                  <a:lnTo>
                    <a:pt x="141" y="34"/>
                  </a:lnTo>
                  <a:lnTo>
                    <a:pt x="144" y="32"/>
                  </a:lnTo>
                  <a:lnTo>
                    <a:pt x="149" y="32"/>
                  </a:lnTo>
                  <a:lnTo>
                    <a:pt x="153" y="31"/>
                  </a:lnTo>
                  <a:lnTo>
                    <a:pt x="157" y="31"/>
                  </a:lnTo>
                  <a:lnTo>
                    <a:pt x="159" y="30"/>
                  </a:lnTo>
                  <a:lnTo>
                    <a:pt x="163" y="28"/>
                  </a:lnTo>
                  <a:lnTo>
                    <a:pt x="167" y="28"/>
                  </a:lnTo>
                  <a:lnTo>
                    <a:pt x="171" y="28"/>
                  </a:lnTo>
                  <a:lnTo>
                    <a:pt x="174" y="27"/>
                  </a:lnTo>
                  <a:lnTo>
                    <a:pt x="177" y="26"/>
                  </a:lnTo>
                  <a:lnTo>
                    <a:pt x="181" y="25"/>
                  </a:lnTo>
                  <a:lnTo>
                    <a:pt x="185" y="25"/>
                  </a:lnTo>
                  <a:lnTo>
                    <a:pt x="187" y="23"/>
                  </a:lnTo>
                  <a:lnTo>
                    <a:pt x="190" y="23"/>
                  </a:lnTo>
                  <a:lnTo>
                    <a:pt x="192" y="22"/>
                  </a:lnTo>
                  <a:lnTo>
                    <a:pt x="196" y="22"/>
                  </a:lnTo>
                  <a:lnTo>
                    <a:pt x="199" y="21"/>
                  </a:lnTo>
                  <a:lnTo>
                    <a:pt x="201" y="21"/>
                  </a:lnTo>
                  <a:lnTo>
                    <a:pt x="205" y="19"/>
                  </a:lnTo>
                  <a:lnTo>
                    <a:pt x="209" y="19"/>
                  </a:lnTo>
                  <a:lnTo>
                    <a:pt x="211" y="18"/>
                  </a:lnTo>
                  <a:lnTo>
                    <a:pt x="215" y="18"/>
                  </a:lnTo>
                  <a:lnTo>
                    <a:pt x="219" y="17"/>
                  </a:lnTo>
                  <a:lnTo>
                    <a:pt x="224" y="17"/>
                  </a:lnTo>
                  <a:lnTo>
                    <a:pt x="229" y="16"/>
                  </a:lnTo>
                  <a:lnTo>
                    <a:pt x="233" y="16"/>
                  </a:lnTo>
                  <a:lnTo>
                    <a:pt x="238" y="14"/>
                  </a:lnTo>
                  <a:lnTo>
                    <a:pt x="243" y="14"/>
                  </a:lnTo>
                  <a:lnTo>
                    <a:pt x="249" y="13"/>
                  </a:lnTo>
                  <a:lnTo>
                    <a:pt x="254" y="13"/>
                  </a:lnTo>
                  <a:lnTo>
                    <a:pt x="259" y="12"/>
                  </a:lnTo>
                  <a:lnTo>
                    <a:pt x="265" y="12"/>
                  </a:lnTo>
                  <a:lnTo>
                    <a:pt x="270" y="12"/>
                  </a:lnTo>
                  <a:lnTo>
                    <a:pt x="275" y="12"/>
                  </a:lnTo>
                  <a:lnTo>
                    <a:pt x="282" y="11"/>
                  </a:lnTo>
                  <a:lnTo>
                    <a:pt x="287" y="11"/>
                  </a:lnTo>
                  <a:lnTo>
                    <a:pt x="293" y="11"/>
                  </a:lnTo>
                  <a:lnTo>
                    <a:pt x="300" y="9"/>
                  </a:lnTo>
                  <a:lnTo>
                    <a:pt x="305" y="9"/>
                  </a:lnTo>
                  <a:lnTo>
                    <a:pt x="311" y="9"/>
                  </a:lnTo>
                  <a:lnTo>
                    <a:pt x="317" y="8"/>
                  </a:lnTo>
                  <a:lnTo>
                    <a:pt x="324" y="8"/>
                  </a:lnTo>
                  <a:lnTo>
                    <a:pt x="330" y="8"/>
                  </a:lnTo>
                  <a:lnTo>
                    <a:pt x="335" y="8"/>
                  </a:lnTo>
                  <a:lnTo>
                    <a:pt x="342" y="7"/>
                  </a:lnTo>
                  <a:lnTo>
                    <a:pt x="348" y="7"/>
                  </a:lnTo>
                  <a:lnTo>
                    <a:pt x="353" y="7"/>
                  </a:lnTo>
                  <a:lnTo>
                    <a:pt x="361" y="7"/>
                  </a:lnTo>
                  <a:lnTo>
                    <a:pt x="366" y="5"/>
                  </a:lnTo>
                  <a:lnTo>
                    <a:pt x="372" y="5"/>
                  </a:lnTo>
                  <a:lnTo>
                    <a:pt x="378" y="4"/>
                  </a:lnTo>
                  <a:lnTo>
                    <a:pt x="384" y="4"/>
                  </a:lnTo>
                  <a:lnTo>
                    <a:pt x="389" y="4"/>
                  </a:lnTo>
                  <a:lnTo>
                    <a:pt x="394" y="4"/>
                  </a:lnTo>
                  <a:lnTo>
                    <a:pt x="401" y="4"/>
                  </a:lnTo>
                  <a:lnTo>
                    <a:pt x="406" y="4"/>
                  </a:lnTo>
                  <a:lnTo>
                    <a:pt x="411" y="3"/>
                  </a:lnTo>
                  <a:lnTo>
                    <a:pt x="416" y="3"/>
                  </a:lnTo>
                  <a:lnTo>
                    <a:pt x="420" y="3"/>
                  </a:lnTo>
                  <a:lnTo>
                    <a:pt x="426" y="3"/>
                  </a:lnTo>
                  <a:lnTo>
                    <a:pt x="430" y="2"/>
                  </a:lnTo>
                  <a:lnTo>
                    <a:pt x="435" y="2"/>
                  </a:lnTo>
                  <a:lnTo>
                    <a:pt x="440" y="2"/>
                  </a:lnTo>
                  <a:lnTo>
                    <a:pt x="444" y="2"/>
                  </a:lnTo>
                  <a:lnTo>
                    <a:pt x="448" y="2"/>
                  </a:lnTo>
                  <a:lnTo>
                    <a:pt x="452" y="2"/>
                  </a:lnTo>
                  <a:lnTo>
                    <a:pt x="455" y="0"/>
                  </a:lnTo>
                  <a:lnTo>
                    <a:pt x="459" y="0"/>
                  </a:lnTo>
                  <a:lnTo>
                    <a:pt x="462" y="0"/>
                  </a:lnTo>
                  <a:lnTo>
                    <a:pt x="466" y="0"/>
                  </a:lnTo>
                  <a:lnTo>
                    <a:pt x="468" y="0"/>
                  </a:lnTo>
                  <a:lnTo>
                    <a:pt x="471" y="0"/>
                  </a:lnTo>
                  <a:lnTo>
                    <a:pt x="475" y="0"/>
                  </a:lnTo>
                  <a:lnTo>
                    <a:pt x="478" y="0"/>
                  </a:lnTo>
                  <a:lnTo>
                    <a:pt x="480" y="0"/>
                  </a:lnTo>
                  <a:lnTo>
                    <a:pt x="481" y="0"/>
                  </a:lnTo>
                  <a:lnTo>
                    <a:pt x="481" y="21"/>
                  </a:lnTo>
                  <a:lnTo>
                    <a:pt x="480" y="21"/>
                  </a:lnTo>
                  <a:lnTo>
                    <a:pt x="478" y="21"/>
                  </a:lnTo>
                  <a:lnTo>
                    <a:pt x="475" y="21"/>
                  </a:lnTo>
                  <a:lnTo>
                    <a:pt x="472" y="21"/>
                  </a:lnTo>
                  <a:lnTo>
                    <a:pt x="467" y="21"/>
                  </a:lnTo>
                  <a:lnTo>
                    <a:pt x="463" y="21"/>
                  </a:lnTo>
                  <a:lnTo>
                    <a:pt x="459" y="21"/>
                  </a:lnTo>
                  <a:lnTo>
                    <a:pt x="457" y="21"/>
                  </a:lnTo>
                  <a:lnTo>
                    <a:pt x="454" y="21"/>
                  </a:lnTo>
                  <a:lnTo>
                    <a:pt x="452" y="21"/>
                  </a:lnTo>
                  <a:lnTo>
                    <a:pt x="448" y="21"/>
                  </a:lnTo>
                  <a:lnTo>
                    <a:pt x="444" y="21"/>
                  </a:lnTo>
                  <a:lnTo>
                    <a:pt x="440" y="21"/>
                  </a:lnTo>
                  <a:lnTo>
                    <a:pt x="436" y="21"/>
                  </a:lnTo>
                  <a:lnTo>
                    <a:pt x="431" y="21"/>
                  </a:lnTo>
                  <a:lnTo>
                    <a:pt x="427" y="21"/>
                  </a:lnTo>
                  <a:lnTo>
                    <a:pt x="423" y="21"/>
                  </a:lnTo>
                  <a:lnTo>
                    <a:pt x="420" y="22"/>
                  </a:lnTo>
                  <a:lnTo>
                    <a:pt x="415" y="22"/>
                  </a:lnTo>
                  <a:lnTo>
                    <a:pt x="409" y="22"/>
                  </a:lnTo>
                  <a:lnTo>
                    <a:pt x="406" y="22"/>
                  </a:lnTo>
                  <a:lnTo>
                    <a:pt x="401" y="22"/>
                  </a:lnTo>
                  <a:lnTo>
                    <a:pt x="397" y="22"/>
                  </a:lnTo>
                  <a:lnTo>
                    <a:pt x="392" y="23"/>
                  </a:lnTo>
                  <a:lnTo>
                    <a:pt x="386" y="23"/>
                  </a:lnTo>
                  <a:lnTo>
                    <a:pt x="381" y="23"/>
                  </a:lnTo>
                  <a:lnTo>
                    <a:pt x="376" y="23"/>
                  </a:lnTo>
                  <a:lnTo>
                    <a:pt x="371" y="23"/>
                  </a:lnTo>
                  <a:lnTo>
                    <a:pt x="366" y="23"/>
                  </a:lnTo>
                  <a:lnTo>
                    <a:pt x="361" y="25"/>
                  </a:lnTo>
                  <a:lnTo>
                    <a:pt x="356" y="25"/>
                  </a:lnTo>
                  <a:lnTo>
                    <a:pt x="351" y="25"/>
                  </a:lnTo>
                  <a:lnTo>
                    <a:pt x="346" y="25"/>
                  </a:lnTo>
                  <a:lnTo>
                    <a:pt x="340" y="25"/>
                  </a:lnTo>
                  <a:lnTo>
                    <a:pt x="335" y="25"/>
                  </a:lnTo>
                  <a:lnTo>
                    <a:pt x="330" y="25"/>
                  </a:lnTo>
                  <a:lnTo>
                    <a:pt x="325" y="26"/>
                  </a:lnTo>
                  <a:lnTo>
                    <a:pt x="320" y="26"/>
                  </a:lnTo>
                  <a:lnTo>
                    <a:pt x="315" y="26"/>
                  </a:lnTo>
                  <a:lnTo>
                    <a:pt x="310" y="27"/>
                  </a:lnTo>
                  <a:lnTo>
                    <a:pt x="305" y="27"/>
                  </a:lnTo>
                  <a:lnTo>
                    <a:pt x="301" y="28"/>
                  </a:lnTo>
                  <a:lnTo>
                    <a:pt x="296" y="28"/>
                  </a:lnTo>
                  <a:lnTo>
                    <a:pt x="291" y="28"/>
                  </a:lnTo>
                  <a:lnTo>
                    <a:pt x="287" y="28"/>
                  </a:lnTo>
                  <a:lnTo>
                    <a:pt x="282" y="28"/>
                  </a:lnTo>
                  <a:lnTo>
                    <a:pt x="277" y="28"/>
                  </a:lnTo>
                  <a:lnTo>
                    <a:pt x="273" y="30"/>
                  </a:lnTo>
                  <a:lnTo>
                    <a:pt x="269" y="30"/>
                  </a:lnTo>
                  <a:lnTo>
                    <a:pt x="265" y="31"/>
                  </a:lnTo>
                  <a:lnTo>
                    <a:pt x="260" y="31"/>
                  </a:lnTo>
                  <a:lnTo>
                    <a:pt x="256" y="31"/>
                  </a:lnTo>
                  <a:lnTo>
                    <a:pt x="252" y="32"/>
                  </a:lnTo>
                  <a:lnTo>
                    <a:pt x="250" y="32"/>
                  </a:lnTo>
                  <a:lnTo>
                    <a:pt x="246" y="32"/>
                  </a:lnTo>
                  <a:lnTo>
                    <a:pt x="243" y="32"/>
                  </a:lnTo>
                  <a:lnTo>
                    <a:pt x="240" y="34"/>
                  </a:lnTo>
                  <a:lnTo>
                    <a:pt x="237" y="35"/>
                  </a:lnTo>
                  <a:lnTo>
                    <a:pt x="233" y="35"/>
                  </a:lnTo>
                  <a:lnTo>
                    <a:pt x="231" y="35"/>
                  </a:lnTo>
                  <a:lnTo>
                    <a:pt x="227" y="36"/>
                  </a:lnTo>
                  <a:lnTo>
                    <a:pt x="223" y="36"/>
                  </a:lnTo>
                  <a:lnTo>
                    <a:pt x="219" y="36"/>
                  </a:lnTo>
                  <a:lnTo>
                    <a:pt x="217" y="37"/>
                  </a:lnTo>
                  <a:lnTo>
                    <a:pt x="213" y="37"/>
                  </a:lnTo>
                  <a:lnTo>
                    <a:pt x="209" y="39"/>
                  </a:lnTo>
                  <a:lnTo>
                    <a:pt x="204" y="39"/>
                  </a:lnTo>
                  <a:lnTo>
                    <a:pt x="200" y="40"/>
                  </a:lnTo>
                  <a:lnTo>
                    <a:pt x="196" y="40"/>
                  </a:lnTo>
                  <a:lnTo>
                    <a:pt x="192" y="41"/>
                  </a:lnTo>
                  <a:lnTo>
                    <a:pt x="187" y="42"/>
                  </a:lnTo>
                  <a:lnTo>
                    <a:pt x="182" y="44"/>
                  </a:lnTo>
                  <a:lnTo>
                    <a:pt x="178" y="44"/>
                  </a:lnTo>
                  <a:lnTo>
                    <a:pt x="173" y="45"/>
                  </a:lnTo>
                  <a:lnTo>
                    <a:pt x="168" y="45"/>
                  </a:lnTo>
                  <a:lnTo>
                    <a:pt x="164" y="46"/>
                  </a:lnTo>
                  <a:lnTo>
                    <a:pt x="159" y="48"/>
                  </a:lnTo>
                  <a:lnTo>
                    <a:pt x="154" y="48"/>
                  </a:lnTo>
                  <a:lnTo>
                    <a:pt x="149" y="49"/>
                  </a:lnTo>
                  <a:lnTo>
                    <a:pt x="144" y="50"/>
                  </a:lnTo>
                  <a:lnTo>
                    <a:pt x="139" y="51"/>
                  </a:lnTo>
                  <a:lnTo>
                    <a:pt x="134" y="53"/>
                  </a:lnTo>
                  <a:lnTo>
                    <a:pt x="128" y="53"/>
                  </a:lnTo>
                  <a:lnTo>
                    <a:pt x="125" y="54"/>
                  </a:lnTo>
                  <a:lnTo>
                    <a:pt x="120" y="55"/>
                  </a:lnTo>
                  <a:lnTo>
                    <a:pt x="114" y="55"/>
                  </a:lnTo>
                  <a:lnTo>
                    <a:pt x="109" y="56"/>
                  </a:lnTo>
                  <a:lnTo>
                    <a:pt x="104" y="58"/>
                  </a:lnTo>
                  <a:lnTo>
                    <a:pt x="99" y="59"/>
                  </a:lnTo>
                  <a:lnTo>
                    <a:pt x="95" y="60"/>
                  </a:lnTo>
                  <a:lnTo>
                    <a:pt x="90" y="60"/>
                  </a:lnTo>
                  <a:lnTo>
                    <a:pt x="85" y="62"/>
                  </a:lnTo>
                  <a:lnTo>
                    <a:pt x="80" y="63"/>
                  </a:lnTo>
                  <a:lnTo>
                    <a:pt x="76" y="64"/>
                  </a:lnTo>
                  <a:lnTo>
                    <a:pt x="71" y="64"/>
                  </a:lnTo>
                  <a:lnTo>
                    <a:pt x="66" y="65"/>
                  </a:lnTo>
                  <a:lnTo>
                    <a:pt x="62" y="65"/>
                  </a:lnTo>
                  <a:lnTo>
                    <a:pt x="58" y="67"/>
                  </a:lnTo>
                  <a:lnTo>
                    <a:pt x="53" y="68"/>
                  </a:lnTo>
                  <a:lnTo>
                    <a:pt x="49" y="68"/>
                  </a:lnTo>
                  <a:lnTo>
                    <a:pt x="45" y="69"/>
                  </a:lnTo>
                  <a:lnTo>
                    <a:pt x="42" y="71"/>
                  </a:lnTo>
                  <a:lnTo>
                    <a:pt x="38" y="71"/>
                  </a:lnTo>
                  <a:lnTo>
                    <a:pt x="34" y="72"/>
                  </a:lnTo>
                  <a:lnTo>
                    <a:pt x="30" y="72"/>
                  </a:lnTo>
                  <a:lnTo>
                    <a:pt x="28" y="73"/>
                  </a:lnTo>
                  <a:lnTo>
                    <a:pt x="25" y="73"/>
                  </a:lnTo>
                  <a:lnTo>
                    <a:pt x="21" y="74"/>
                  </a:lnTo>
                  <a:lnTo>
                    <a:pt x="19" y="74"/>
                  </a:lnTo>
                  <a:lnTo>
                    <a:pt x="16" y="76"/>
                  </a:lnTo>
                  <a:lnTo>
                    <a:pt x="0" y="79"/>
                  </a:lnTo>
                  <a:lnTo>
                    <a:pt x="7" y="62"/>
                  </a:lnTo>
                  <a:lnTo>
                    <a:pt x="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p:cNvSpPr>
              <a:spLocks/>
            </p:cNvSpPr>
            <p:nvPr/>
          </p:nvSpPr>
          <p:spPr bwMode="auto">
            <a:xfrm>
              <a:off x="5864225" y="5380038"/>
              <a:ext cx="369888" cy="82550"/>
            </a:xfrm>
            <a:custGeom>
              <a:avLst/>
              <a:gdLst>
                <a:gd name="T0" fmla="*/ 4 w 233"/>
                <a:gd name="T1" fmla="*/ 37 h 52"/>
                <a:gd name="T2" fmla="*/ 8 w 233"/>
                <a:gd name="T3" fmla="*/ 35 h 52"/>
                <a:gd name="T4" fmla="*/ 15 w 233"/>
                <a:gd name="T5" fmla="*/ 33 h 52"/>
                <a:gd name="T6" fmla="*/ 22 w 233"/>
                <a:gd name="T7" fmla="*/ 31 h 52"/>
                <a:gd name="T8" fmla="*/ 28 w 233"/>
                <a:gd name="T9" fmla="*/ 30 h 52"/>
                <a:gd name="T10" fmla="*/ 36 w 233"/>
                <a:gd name="T11" fmla="*/ 29 h 52"/>
                <a:gd name="T12" fmla="*/ 44 w 233"/>
                <a:gd name="T13" fmla="*/ 26 h 52"/>
                <a:gd name="T14" fmla="*/ 53 w 233"/>
                <a:gd name="T15" fmla="*/ 24 h 52"/>
                <a:gd name="T16" fmla="*/ 63 w 233"/>
                <a:gd name="T17" fmla="*/ 21 h 52"/>
                <a:gd name="T18" fmla="*/ 72 w 233"/>
                <a:gd name="T19" fmla="*/ 20 h 52"/>
                <a:gd name="T20" fmla="*/ 82 w 233"/>
                <a:gd name="T21" fmla="*/ 17 h 52"/>
                <a:gd name="T22" fmla="*/ 92 w 233"/>
                <a:gd name="T23" fmla="*/ 15 h 52"/>
                <a:gd name="T24" fmla="*/ 102 w 233"/>
                <a:gd name="T25" fmla="*/ 12 h 52"/>
                <a:gd name="T26" fmla="*/ 111 w 233"/>
                <a:gd name="T27" fmla="*/ 11 h 52"/>
                <a:gd name="T28" fmla="*/ 121 w 233"/>
                <a:gd name="T29" fmla="*/ 10 h 52"/>
                <a:gd name="T30" fmla="*/ 132 w 233"/>
                <a:gd name="T31" fmla="*/ 8 h 52"/>
                <a:gd name="T32" fmla="*/ 141 w 233"/>
                <a:gd name="T33" fmla="*/ 6 h 52"/>
                <a:gd name="T34" fmla="*/ 151 w 233"/>
                <a:gd name="T35" fmla="*/ 5 h 52"/>
                <a:gd name="T36" fmla="*/ 160 w 233"/>
                <a:gd name="T37" fmla="*/ 3 h 52"/>
                <a:gd name="T38" fmla="*/ 169 w 233"/>
                <a:gd name="T39" fmla="*/ 2 h 52"/>
                <a:gd name="T40" fmla="*/ 178 w 233"/>
                <a:gd name="T41" fmla="*/ 2 h 52"/>
                <a:gd name="T42" fmla="*/ 185 w 233"/>
                <a:gd name="T43" fmla="*/ 1 h 52"/>
                <a:gd name="T44" fmla="*/ 193 w 233"/>
                <a:gd name="T45" fmla="*/ 1 h 52"/>
                <a:gd name="T46" fmla="*/ 199 w 233"/>
                <a:gd name="T47" fmla="*/ 0 h 52"/>
                <a:gd name="T48" fmla="*/ 208 w 233"/>
                <a:gd name="T49" fmla="*/ 0 h 52"/>
                <a:gd name="T50" fmla="*/ 216 w 233"/>
                <a:gd name="T51" fmla="*/ 0 h 52"/>
                <a:gd name="T52" fmla="*/ 221 w 233"/>
                <a:gd name="T53" fmla="*/ 0 h 52"/>
                <a:gd name="T54" fmla="*/ 233 w 233"/>
                <a:gd name="T55" fmla="*/ 14 h 52"/>
                <a:gd name="T56" fmla="*/ 227 w 233"/>
                <a:gd name="T57" fmla="*/ 14 h 52"/>
                <a:gd name="T58" fmla="*/ 222 w 233"/>
                <a:gd name="T59" fmla="*/ 15 h 52"/>
                <a:gd name="T60" fmla="*/ 216 w 233"/>
                <a:gd name="T61" fmla="*/ 15 h 52"/>
                <a:gd name="T62" fmla="*/ 207 w 233"/>
                <a:gd name="T63" fmla="*/ 16 h 52"/>
                <a:gd name="T64" fmla="*/ 197 w 233"/>
                <a:gd name="T65" fmla="*/ 17 h 52"/>
                <a:gd name="T66" fmla="*/ 188 w 233"/>
                <a:gd name="T67" fmla="*/ 17 h 52"/>
                <a:gd name="T68" fmla="*/ 178 w 233"/>
                <a:gd name="T69" fmla="*/ 19 h 52"/>
                <a:gd name="T70" fmla="*/ 166 w 233"/>
                <a:gd name="T71" fmla="*/ 20 h 52"/>
                <a:gd name="T72" fmla="*/ 157 w 233"/>
                <a:gd name="T73" fmla="*/ 21 h 52"/>
                <a:gd name="T74" fmla="*/ 147 w 233"/>
                <a:gd name="T75" fmla="*/ 23 h 52"/>
                <a:gd name="T76" fmla="*/ 138 w 233"/>
                <a:gd name="T77" fmla="*/ 24 h 52"/>
                <a:gd name="T78" fmla="*/ 129 w 233"/>
                <a:gd name="T79" fmla="*/ 25 h 52"/>
                <a:gd name="T80" fmla="*/ 123 w 233"/>
                <a:gd name="T81" fmla="*/ 25 h 52"/>
                <a:gd name="T82" fmla="*/ 118 w 233"/>
                <a:gd name="T83" fmla="*/ 26 h 52"/>
                <a:gd name="T84" fmla="*/ 115 w 233"/>
                <a:gd name="T85" fmla="*/ 28 h 52"/>
                <a:gd name="T86" fmla="*/ 106 w 233"/>
                <a:gd name="T87" fmla="*/ 29 h 52"/>
                <a:gd name="T88" fmla="*/ 100 w 233"/>
                <a:gd name="T89" fmla="*/ 31 h 52"/>
                <a:gd name="T90" fmla="*/ 92 w 233"/>
                <a:gd name="T91" fmla="*/ 33 h 52"/>
                <a:gd name="T92" fmla="*/ 83 w 233"/>
                <a:gd name="T93" fmla="*/ 35 h 52"/>
                <a:gd name="T94" fmla="*/ 73 w 233"/>
                <a:gd name="T95" fmla="*/ 37 h 52"/>
                <a:gd name="T96" fmla="*/ 63 w 233"/>
                <a:gd name="T97" fmla="*/ 39 h 52"/>
                <a:gd name="T98" fmla="*/ 53 w 233"/>
                <a:gd name="T99" fmla="*/ 42 h 52"/>
                <a:gd name="T100" fmla="*/ 42 w 233"/>
                <a:gd name="T101" fmla="*/ 43 h 52"/>
                <a:gd name="T102" fmla="*/ 33 w 233"/>
                <a:gd name="T103" fmla="*/ 45 h 52"/>
                <a:gd name="T104" fmla="*/ 23 w 233"/>
                <a:gd name="T105" fmla="*/ 47 h 52"/>
                <a:gd name="T106" fmla="*/ 17 w 233"/>
                <a:gd name="T107" fmla="*/ 48 h 52"/>
                <a:gd name="T108" fmla="*/ 9 w 233"/>
                <a:gd name="T109" fmla="*/ 49 h 52"/>
                <a:gd name="T110" fmla="*/ 4 w 233"/>
                <a:gd name="T111" fmla="*/ 51 h 52"/>
                <a:gd name="T112" fmla="*/ 0 w 233"/>
                <a:gd name="T113" fmla="*/ 52 h 52"/>
                <a:gd name="T114" fmla="*/ 3 w 233"/>
                <a:gd name="T115"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52">
                  <a:moveTo>
                    <a:pt x="3" y="38"/>
                  </a:moveTo>
                  <a:lnTo>
                    <a:pt x="4" y="37"/>
                  </a:lnTo>
                  <a:lnTo>
                    <a:pt x="5" y="37"/>
                  </a:lnTo>
                  <a:lnTo>
                    <a:pt x="8" y="35"/>
                  </a:lnTo>
                  <a:lnTo>
                    <a:pt x="13" y="34"/>
                  </a:lnTo>
                  <a:lnTo>
                    <a:pt x="15" y="33"/>
                  </a:lnTo>
                  <a:lnTo>
                    <a:pt x="18" y="33"/>
                  </a:lnTo>
                  <a:lnTo>
                    <a:pt x="22" y="31"/>
                  </a:lnTo>
                  <a:lnTo>
                    <a:pt x="24" y="31"/>
                  </a:lnTo>
                  <a:lnTo>
                    <a:pt x="28" y="30"/>
                  </a:lnTo>
                  <a:lnTo>
                    <a:pt x="32" y="29"/>
                  </a:lnTo>
                  <a:lnTo>
                    <a:pt x="36" y="29"/>
                  </a:lnTo>
                  <a:lnTo>
                    <a:pt x="40" y="28"/>
                  </a:lnTo>
                  <a:lnTo>
                    <a:pt x="44" y="26"/>
                  </a:lnTo>
                  <a:lnTo>
                    <a:pt x="49" y="25"/>
                  </a:lnTo>
                  <a:lnTo>
                    <a:pt x="53" y="24"/>
                  </a:lnTo>
                  <a:lnTo>
                    <a:pt x="58" y="24"/>
                  </a:lnTo>
                  <a:lnTo>
                    <a:pt x="63" y="21"/>
                  </a:lnTo>
                  <a:lnTo>
                    <a:pt x="67" y="21"/>
                  </a:lnTo>
                  <a:lnTo>
                    <a:pt x="72" y="20"/>
                  </a:lnTo>
                  <a:lnTo>
                    <a:pt x="77" y="19"/>
                  </a:lnTo>
                  <a:lnTo>
                    <a:pt x="82" y="17"/>
                  </a:lnTo>
                  <a:lnTo>
                    <a:pt x="87" y="16"/>
                  </a:lnTo>
                  <a:lnTo>
                    <a:pt x="92" y="15"/>
                  </a:lnTo>
                  <a:lnTo>
                    <a:pt x="97" y="14"/>
                  </a:lnTo>
                  <a:lnTo>
                    <a:pt x="102" y="12"/>
                  </a:lnTo>
                  <a:lnTo>
                    <a:pt x="106" y="12"/>
                  </a:lnTo>
                  <a:lnTo>
                    <a:pt x="111" y="11"/>
                  </a:lnTo>
                  <a:lnTo>
                    <a:pt x="118" y="11"/>
                  </a:lnTo>
                  <a:lnTo>
                    <a:pt x="121" y="10"/>
                  </a:lnTo>
                  <a:lnTo>
                    <a:pt x="127" y="10"/>
                  </a:lnTo>
                  <a:lnTo>
                    <a:pt x="132" y="8"/>
                  </a:lnTo>
                  <a:lnTo>
                    <a:pt x="137" y="7"/>
                  </a:lnTo>
                  <a:lnTo>
                    <a:pt x="141" y="6"/>
                  </a:lnTo>
                  <a:lnTo>
                    <a:pt x="146" y="6"/>
                  </a:lnTo>
                  <a:lnTo>
                    <a:pt x="151" y="5"/>
                  </a:lnTo>
                  <a:lnTo>
                    <a:pt x="156" y="5"/>
                  </a:lnTo>
                  <a:lnTo>
                    <a:pt x="160" y="3"/>
                  </a:lnTo>
                  <a:lnTo>
                    <a:pt x="165" y="3"/>
                  </a:lnTo>
                  <a:lnTo>
                    <a:pt x="169" y="2"/>
                  </a:lnTo>
                  <a:lnTo>
                    <a:pt x="173" y="2"/>
                  </a:lnTo>
                  <a:lnTo>
                    <a:pt x="178" y="2"/>
                  </a:lnTo>
                  <a:lnTo>
                    <a:pt x="182" y="1"/>
                  </a:lnTo>
                  <a:lnTo>
                    <a:pt x="185" y="1"/>
                  </a:lnTo>
                  <a:lnTo>
                    <a:pt x="189" y="1"/>
                  </a:lnTo>
                  <a:lnTo>
                    <a:pt x="193" y="1"/>
                  </a:lnTo>
                  <a:lnTo>
                    <a:pt x="197" y="1"/>
                  </a:lnTo>
                  <a:lnTo>
                    <a:pt x="199" y="0"/>
                  </a:lnTo>
                  <a:lnTo>
                    <a:pt x="203" y="0"/>
                  </a:lnTo>
                  <a:lnTo>
                    <a:pt x="208" y="0"/>
                  </a:lnTo>
                  <a:lnTo>
                    <a:pt x="213" y="0"/>
                  </a:lnTo>
                  <a:lnTo>
                    <a:pt x="216" y="0"/>
                  </a:lnTo>
                  <a:lnTo>
                    <a:pt x="220" y="0"/>
                  </a:lnTo>
                  <a:lnTo>
                    <a:pt x="221" y="0"/>
                  </a:lnTo>
                  <a:lnTo>
                    <a:pt x="222" y="0"/>
                  </a:lnTo>
                  <a:lnTo>
                    <a:pt x="233" y="14"/>
                  </a:lnTo>
                  <a:lnTo>
                    <a:pt x="231" y="14"/>
                  </a:lnTo>
                  <a:lnTo>
                    <a:pt x="227" y="14"/>
                  </a:lnTo>
                  <a:lnTo>
                    <a:pt x="225" y="14"/>
                  </a:lnTo>
                  <a:lnTo>
                    <a:pt x="222" y="15"/>
                  </a:lnTo>
                  <a:lnTo>
                    <a:pt x="219" y="15"/>
                  </a:lnTo>
                  <a:lnTo>
                    <a:pt x="216" y="15"/>
                  </a:lnTo>
                  <a:lnTo>
                    <a:pt x="211" y="15"/>
                  </a:lnTo>
                  <a:lnTo>
                    <a:pt x="207" y="16"/>
                  </a:lnTo>
                  <a:lnTo>
                    <a:pt x="202" y="16"/>
                  </a:lnTo>
                  <a:lnTo>
                    <a:pt x="197" y="17"/>
                  </a:lnTo>
                  <a:lnTo>
                    <a:pt x="193" y="17"/>
                  </a:lnTo>
                  <a:lnTo>
                    <a:pt x="188" y="17"/>
                  </a:lnTo>
                  <a:lnTo>
                    <a:pt x="183" y="17"/>
                  </a:lnTo>
                  <a:lnTo>
                    <a:pt x="178" y="19"/>
                  </a:lnTo>
                  <a:lnTo>
                    <a:pt x="173" y="19"/>
                  </a:lnTo>
                  <a:lnTo>
                    <a:pt x="166" y="20"/>
                  </a:lnTo>
                  <a:lnTo>
                    <a:pt x="161" y="20"/>
                  </a:lnTo>
                  <a:lnTo>
                    <a:pt x="157" y="21"/>
                  </a:lnTo>
                  <a:lnTo>
                    <a:pt x="152" y="21"/>
                  </a:lnTo>
                  <a:lnTo>
                    <a:pt x="147" y="23"/>
                  </a:lnTo>
                  <a:lnTo>
                    <a:pt x="142" y="23"/>
                  </a:lnTo>
                  <a:lnTo>
                    <a:pt x="138" y="24"/>
                  </a:lnTo>
                  <a:lnTo>
                    <a:pt x="133" y="24"/>
                  </a:lnTo>
                  <a:lnTo>
                    <a:pt x="129" y="25"/>
                  </a:lnTo>
                  <a:lnTo>
                    <a:pt x="127" y="25"/>
                  </a:lnTo>
                  <a:lnTo>
                    <a:pt x="123" y="25"/>
                  </a:lnTo>
                  <a:lnTo>
                    <a:pt x="120" y="25"/>
                  </a:lnTo>
                  <a:lnTo>
                    <a:pt x="118" y="26"/>
                  </a:lnTo>
                  <a:lnTo>
                    <a:pt x="115" y="26"/>
                  </a:lnTo>
                  <a:lnTo>
                    <a:pt x="115" y="28"/>
                  </a:lnTo>
                  <a:lnTo>
                    <a:pt x="111" y="29"/>
                  </a:lnTo>
                  <a:lnTo>
                    <a:pt x="106" y="29"/>
                  </a:lnTo>
                  <a:lnTo>
                    <a:pt x="102" y="30"/>
                  </a:lnTo>
                  <a:lnTo>
                    <a:pt x="100" y="31"/>
                  </a:lnTo>
                  <a:lnTo>
                    <a:pt x="96" y="31"/>
                  </a:lnTo>
                  <a:lnTo>
                    <a:pt x="92" y="33"/>
                  </a:lnTo>
                  <a:lnTo>
                    <a:pt x="87" y="34"/>
                  </a:lnTo>
                  <a:lnTo>
                    <a:pt x="83" y="35"/>
                  </a:lnTo>
                  <a:lnTo>
                    <a:pt x="78" y="35"/>
                  </a:lnTo>
                  <a:lnTo>
                    <a:pt x="73" y="37"/>
                  </a:lnTo>
                  <a:lnTo>
                    <a:pt x="68" y="38"/>
                  </a:lnTo>
                  <a:lnTo>
                    <a:pt x="63" y="39"/>
                  </a:lnTo>
                  <a:lnTo>
                    <a:pt x="58" y="40"/>
                  </a:lnTo>
                  <a:lnTo>
                    <a:pt x="53" y="42"/>
                  </a:lnTo>
                  <a:lnTo>
                    <a:pt x="47" y="42"/>
                  </a:lnTo>
                  <a:lnTo>
                    <a:pt x="42" y="43"/>
                  </a:lnTo>
                  <a:lnTo>
                    <a:pt x="37" y="44"/>
                  </a:lnTo>
                  <a:lnTo>
                    <a:pt x="33" y="45"/>
                  </a:lnTo>
                  <a:lnTo>
                    <a:pt x="28" y="45"/>
                  </a:lnTo>
                  <a:lnTo>
                    <a:pt x="23" y="47"/>
                  </a:lnTo>
                  <a:lnTo>
                    <a:pt x="19" y="48"/>
                  </a:lnTo>
                  <a:lnTo>
                    <a:pt x="17" y="48"/>
                  </a:lnTo>
                  <a:lnTo>
                    <a:pt x="13" y="48"/>
                  </a:lnTo>
                  <a:lnTo>
                    <a:pt x="9" y="49"/>
                  </a:lnTo>
                  <a:lnTo>
                    <a:pt x="7" y="49"/>
                  </a:lnTo>
                  <a:lnTo>
                    <a:pt x="4" y="51"/>
                  </a:lnTo>
                  <a:lnTo>
                    <a:pt x="1" y="52"/>
                  </a:lnTo>
                  <a:lnTo>
                    <a:pt x="0" y="52"/>
                  </a:lnTo>
                  <a:lnTo>
                    <a:pt x="3" y="38"/>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
            <p:cNvSpPr>
              <a:spLocks/>
            </p:cNvSpPr>
            <p:nvPr/>
          </p:nvSpPr>
          <p:spPr bwMode="auto">
            <a:xfrm>
              <a:off x="6316663" y="5362576"/>
              <a:ext cx="284163" cy="30163"/>
            </a:xfrm>
            <a:custGeom>
              <a:avLst/>
              <a:gdLst>
                <a:gd name="T0" fmla="*/ 0 w 179"/>
                <a:gd name="T1" fmla="*/ 5 h 19"/>
                <a:gd name="T2" fmla="*/ 5 w 179"/>
                <a:gd name="T3" fmla="*/ 5 h 19"/>
                <a:gd name="T4" fmla="*/ 14 w 179"/>
                <a:gd name="T5" fmla="*/ 4 h 19"/>
                <a:gd name="T6" fmla="*/ 23 w 179"/>
                <a:gd name="T7" fmla="*/ 4 h 19"/>
                <a:gd name="T8" fmla="*/ 29 w 179"/>
                <a:gd name="T9" fmla="*/ 4 h 19"/>
                <a:gd name="T10" fmla="*/ 37 w 179"/>
                <a:gd name="T11" fmla="*/ 4 h 19"/>
                <a:gd name="T12" fmla="*/ 43 w 179"/>
                <a:gd name="T13" fmla="*/ 3 h 19"/>
                <a:gd name="T14" fmla="*/ 50 w 179"/>
                <a:gd name="T15" fmla="*/ 3 h 19"/>
                <a:gd name="T16" fmla="*/ 57 w 179"/>
                <a:gd name="T17" fmla="*/ 3 h 19"/>
                <a:gd name="T18" fmla="*/ 64 w 179"/>
                <a:gd name="T19" fmla="*/ 2 h 19"/>
                <a:gd name="T20" fmla="*/ 69 w 179"/>
                <a:gd name="T21" fmla="*/ 2 h 19"/>
                <a:gd name="T22" fmla="*/ 78 w 179"/>
                <a:gd name="T23" fmla="*/ 2 h 19"/>
                <a:gd name="T24" fmla="*/ 86 w 179"/>
                <a:gd name="T25" fmla="*/ 0 h 19"/>
                <a:gd name="T26" fmla="*/ 89 w 179"/>
                <a:gd name="T27" fmla="*/ 0 h 19"/>
                <a:gd name="T28" fmla="*/ 96 w 179"/>
                <a:gd name="T29" fmla="*/ 0 h 19"/>
                <a:gd name="T30" fmla="*/ 103 w 179"/>
                <a:gd name="T31" fmla="*/ 0 h 19"/>
                <a:gd name="T32" fmla="*/ 110 w 179"/>
                <a:gd name="T33" fmla="*/ 0 h 19"/>
                <a:gd name="T34" fmla="*/ 117 w 179"/>
                <a:gd name="T35" fmla="*/ 0 h 19"/>
                <a:gd name="T36" fmla="*/ 126 w 179"/>
                <a:gd name="T37" fmla="*/ 0 h 19"/>
                <a:gd name="T38" fmla="*/ 134 w 179"/>
                <a:gd name="T39" fmla="*/ 0 h 19"/>
                <a:gd name="T40" fmla="*/ 142 w 179"/>
                <a:gd name="T41" fmla="*/ 0 h 19"/>
                <a:gd name="T42" fmla="*/ 149 w 179"/>
                <a:gd name="T43" fmla="*/ 0 h 19"/>
                <a:gd name="T44" fmla="*/ 157 w 179"/>
                <a:gd name="T45" fmla="*/ 2 h 19"/>
                <a:gd name="T46" fmla="*/ 163 w 179"/>
                <a:gd name="T47" fmla="*/ 2 h 19"/>
                <a:gd name="T48" fmla="*/ 171 w 179"/>
                <a:gd name="T49" fmla="*/ 3 h 19"/>
                <a:gd name="T50" fmla="*/ 177 w 179"/>
                <a:gd name="T51" fmla="*/ 3 h 19"/>
                <a:gd name="T52" fmla="*/ 175 w 179"/>
                <a:gd name="T53" fmla="*/ 17 h 19"/>
                <a:gd name="T54" fmla="*/ 171 w 179"/>
                <a:gd name="T55" fmla="*/ 17 h 19"/>
                <a:gd name="T56" fmla="*/ 163 w 179"/>
                <a:gd name="T57" fmla="*/ 17 h 19"/>
                <a:gd name="T58" fmla="*/ 157 w 179"/>
                <a:gd name="T59" fmla="*/ 16 h 19"/>
                <a:gd name="T60" fmla="*/ 151 w 179"/>
                <a:gd name="T61" fmla="*/ 16 h 19"/>
                <a:gd name="T62" fmla="*/ 143 w 179"/>
                <a:gd name="T63" fmla="*/ 16 h 19"/>
                <a:gd name="T64" fmla="*/ 137 w 179"/>
                <a:gd name="T65" fmla="*/ 16 h 19"/>
                <a:gd name="T66" fmla="*/ 129 w 179"/>
                <a:gd name="T67" fmla="*/ 16 h 19"/>
                <a:gd name="T68" fmla="*/ 121 w 179"/>
                <a:gd name="T69" fmla="*/ 16 h 19"/>
                <a:gd name="T70" fmla="*/ 115 w 179"/>
                <a:gd name="T71" fmla="*/ 16 h 19"/>
                <a:gd name="T72" fmla="*/ 109 w 179"/>
                <a:gd name="T73" fmla="*/ 16 h 19"/>
                <a:gd name="T74" fmla="*/ 102 w 179"/>
                <a:gd name="T75" fmla="*/ 16 h 19"/>
                <a:gd name="T76" fmla="*/ 97 w 179"/>
                <a:gd name="T77" fmla="*/ 16 h 19"/>
                <a:gd name="T78" fmla="*/ 91 w 179"/>
                <a:gd name="T79" fmla="*/ 16 h 19"/>
                <a:gd name="T80" fmla="*/ 83 w 179"/>
                <a:gd name="T81" fmla="*/ 16 h 19"/>
                <a:gd name="T82" fmla="*/ 77 w 179"/>
                <a:gd name="T83" fmla="*/ 16 h 19"/>
                <a:gd name="T84" fmla="*/ 71 w 179"/>
                <a:gd name="T85" fmla="*/ 16 h 19"/>
                <a:gd name="T86" fmla="*/ 64 w 179"/>
                <a:gd name="T87" fmla="*/ 16 h 19"/>
                <a:gd name="T88" fmla="*/ 56 w 179"/>
                <a:gd name="T89" fmla="*/ 16 h 19"/>
                <a:gd name="T90" fmla="*/ 48 w 179"/>
                <a:gd name="T91" fmla="*/ 17 h 19"/>
                <a:gd name="T92" fmla="*/ 41 w 179"/>
                <a:gd name="T93" fmla="*/ 17 h 19"/>
                <a:gd name="T94" fmla="*/ 33 w 179"/>
                <a:gd name="T95" fmla="*/ 17 h 19"/>
                <a:gd name="T96" fmla="*/ 25 w 179"/>
                <a:gd name="T97" fmla="*/ 18 h 19"/>
                <a:gd name="T98" fmla="*/ 18 w 179"/>
                <a:gd name="T99" fmla="*/ 18 h 19"/>
                <a:gd name="T100" fmla="*/ 13 w 179"/>
                <a:gd name="T101" fmla="*/ 18 h 19"/>
                <a:gd name="T102" fmla="*/ 3 w 179"/>
                <a:gd name="T103" fmla="*/ 19 h 19"/>
                <a:gd name="T104" fmla="*/ 0 w 179"/>
                <a:gd name="T105" fmla="*/ 19 h 19"/>
                <a:gd name="T106" fmla="*/ 0 w 179"/>
                <a:gd name="T10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9">
                  <a:moveTo>
                    <a:pt x="0" y="5"/>
                  </a:moveTo>
                  <a:lnTo>
                    <a:pt x="0" y="5"/>
                  </a:lnTo>
                  <a:lnTo>
                    <a:pt x="3" y="5"/>
                  </a:lnTo>
                  <a:lnTo>
                    <a:pt x="5" y="5"/>
                  </a:lnTo>
                  <a:lnTo>
                    <a:pt x="10" y="5"/>
                  </a:lnTo>
                  <a:lnTo>
                    <a:pt x="14" y="4"/>
                  </a:lnTo>
                  <a:lnTo>
                    <a:pt x="20" y="4"/>
                  </a:lnTo>
                  <a:lnTo>
                    <a:pt x="23" y="4"/>
                  </a:lnTo>
                  <a:lnTo>
                    <a:pt x="25" y="4"/>
                  </a:lnTo>
                  <a:lnTo>
                    <a:pt x="29" y="4"/>
                  </a:lnTo>
                  <a:lnTo>
                    <a:pt x="33" y="4"/>
                  </a:lnTo>
                  <a:lnTo>
                    <a:pt x="37" y="4"/>
                  </a:lnTo>
                  <a:lnTo>
                    <a:pt x="40" y="4"/>
                  </a:lnTo>
                  <a:lnTo>
                    <a:pt x="43" y="3"/>
                  </a:lnTo>
                  <a:lnTo>
                    <a:pt x="47" y="3"/>
                  </a:lnTo>
                  <a:lnTo>
                    <a:pt x="50" y="3"/>
                  </a:lnTo>
                  <a:lnTo>
                    <a:pt x="54" y="3"/>
                  </a:lnTo>
                  <a:lnTo>
                    <a:pt x="57" y="3"/>
                  </a:lnTo>
                  <a:lnTo>
                    <a:pt x="61" y="3"/>
                  </a:lnTo>
                  <a:lnTo>
                    <a:pt x="64" y="2"/>
                  </a:lnTo>
                  <a:lnTo>
                    <a:pt x="66" y="2"/>
                  </a:lnTo>
                  <a:lnTo>
                    <a:pt x="69" y="2"/>
                  </a:lnTo>
                  <a:lnTo>
                    <a:pt x="73" y="2"/>
                  </a:lnTo>
                  <a:lnTo>
                    <a:pt x="78" y="2"/>
                  </a:lnTo>
                  <a:lnTo>
                    <a:pt x="83" y="2"/>
                  </a:lnTo>
                  <a:lnTo>
                    <a:pt x="86" y="0"/>
                  </a:lnTo>
                  <a:lnTo>
                    <a:pt x="87" y="0"/>
                  </a:lnTo>
                  <a:lnTo>
                    <a:pt x="89" y="0"/>
                  </a:lnTo>
                  <a:lnTo>
                    <a:pt x="93" y="0"/>
                  </a:lnTo>
                  <a:lnTo>
                    <a:pt x="96" y="0"/>
                  </a:lnTo>
                  <a:lnTo>
                    <a:pt x="100" y="0"/>
                  </a:lnTo>
                  <a:lnTo>
                    <a:pt x="103" y="0"/>
                  </a:lnTo>
                  <a:lnTo>
                    <a:pt x="107" y="0"/>
                  </a:lnTo>
                  <a:lnTo>
                    <a:pt x="110" y="0"/>
                  </a:lnTo>
                  <a:lnTo>
                    <a:pt x="114" y="0"/>
                  </a:lnTo>
                  <a:lnTo>
                    <a:pt x="117" y="0"/>
                  </a:lnTo>
                  <a:lnTo>
                    <a:pt x="123" y="0"/>
                  </a:lnTo>
                  <a:lnTo>
                    <a:pt x="126" y="0"/>
                  </a:lnTo>
                  <a:lnTo>
                    <a:pt x="130" y="0"/>
                  </a:lnTo>
                  <a:lnTo>
                    <a:pt x="134" y="0"/>
                  </a:lnTo>
                  <a:lnTo>
                    <a:pt x="139" y="0"/>
                  </a:lnTo>
                  <a:lnTo>
                    <a:pt x="142" y="0"/>
                  </a:lnTo>
                  <a:lnTo>
                    <a:pt x="146" y="0"/>
                  </a:lnTo>
                  <a:lnTo>
                    <a:pt x="149" y="0"/>
                  </a:lnTo>
                  <a:lnTo>
                    <a:pt x="153" y="2"/>
                  </a:lnTo>
                  <a:lnTo>
                    <a:pt x="157" y="2"/>
                  </a:lnTo>
                  <a:lnTo>
                    <a:pt x="160" y="2"/>
                  </a:lnTo>
                  <a:lnTo>
                    <a:pt x="163" y="2"/>
                  </a:lnTo>
                  <a:lnTo>
                    <a:pt x="167" y="3"/>
                  </a:lnTo>
                  <a:lnTo>
                    <a:pt x="171" y="3"/>
                  </a:lnTo>
                  <a:lnTo>
                    <a:pt x="175" y="3"/>
                  </a:lnTo>
                  <a:lnTo>
                    <a:pt x="177" y="3"/>
                  </a:lnTo>
                  <a:lnTo>
                    <a:pt x="179" y="4"/>
                  </a:lnTo>
                  <a:lnTo>
                    <a:pt x="175" y="17"/>
                  </a:lnTo>
                  <a:lnTo>
                    <a:pt x="174" y="17"/>
                  </a:lnTo>
                  <a:lnTo>
                    <a:pt x="171" y="17"/>
                  </a:lnTo>
                  <a:lnTo>
                    <a:pt x="167" y="17"/>
                  </a:lnTo>
                  <a:lnTo>
                    <a:pt x="163" y="17"/>
                  </a:lnTo>
                  <a:lnTo>
                    <a:pt x="160" y="16"/>
                  </a:lnTo>
                  <a:lnTo>
                    <a:pt x="157" y="16"/>
                  </a:lnTo>
                  <a:lnTo>
                    <a:pt x="153" y="16"/>
                  </a:lnTo>
                  <a:lnTo>
                    <a:pt x="151" y="16"/>
                  </a:lnTo>
                  <a:lnTo>
                    <a:pt x="147" y="16"/>
                  </a:lnTo>
                  <a:lnTo>
                    <a:pt x="143" y="16"/>
                  </a:lnTo>
                  <a:lnTo>
                    <a:pt x="139" y="16"/>
                  </a:lnTo>
                  <a:lnTo>
                    <a:pt x="137" y="16"/>
                  </a:lnTo>
                  <a:lnTo>
                    <a:pt x="133" y="16"/>
                  </a:lnTo>
                  <a:lnTo>
                    <a:pt x="129" y="16"/>
                  </a:lnTo>
                  <a:lnTo>
                    <a:pt x="125" y="16"/>
                  </a:lnTo>
                  <a:lnTo>
                    <a:pt x="121" y="16"/>
                  </a:lnTo>
                  <a:lnTo>
                    <a:pt x="117" y="16"/>
                  </a:lnTo>
                  <a:lnTo>
                    <a:pt x="115" y="16"/>
                  </a:lnTo>
                  <a:lnTo>
                    <a:pt x="111" y="16"/>
                  </a:lnTo>
                  <a:lnTo>
                    <a:pt x="109" y="16"/>
                  </a:lnTo>
                  <a:lnTo>
                    <a:pt x="105" y="16"/>
                  </a:lnTo>
                  <a:lnTo>
                    <a:pt x="102" y="16"/>
                  </a:lnTo>
                  <a:lnTo>
                    <a:pt x="100" y="16"/>
                  </a:lnTo>
                  <a:lnTo>
                    <a:pt x="97" y="16"/>
                  </a:lnTo>
                  <a:lnTo>
                    <a:pt x="93" y="16"/>
                  </a:lnTo>
                  <a:lnTo>
                    <a:pt x="91" y="16"/>
                  </a:lnTo>
                  <a:lnTo>
                    <a:pt x="87" y="16"/>
                  </a:lnTo>
                  <a:lnTo>
                    <a:pt x="83" y="16"/>
                  </a:lnTo>
                  <a:lnTo>
                    <a:pt x="80" y="16"/>
                  </a:lnTo>
                  <a:lnTo>
                    <a:pt x="77" y="16"/>
                  </a:lnTo>
                  <a:lnTo>
                    <a:pt x="74" y="16"/>
                  </a:lnTo>
                  <a:lnTo>
                    <a:pt x="71" y="16"/>
                  </a:lnTo>
                  <a:lnTo>
                    <a:pt x="68" y="16"/>
                  </a:lnTo>
                  <a:lnTo>
                    <a:pt x="64" y="16"/>
                  </a:lnTo>
                  <a:lnTo>
                    <a:pt x="60" y="16"/>
                  </a:lnTo>
                  <a:lnTo>
                    <a:pt x="56" y="16"/>
                  </a:lnTo>
                  <a:lnTo>
                    <a:pt x="52" y="16"/>
                  </a:lnTo>
                  <a:lnTo>
                    <a:pt x="48" y="17"/>
                  </a:lnTo>
                  <a:lnTo>
                    <a:pt x="45" y="17"/>
                  </a:lnTo>
                  <a:lnTo>
                    <a:pt x="41" y="17"/>
                  </a:lnTo>
                  <a:lnTo>
                    <a:pt x="37" y="17"/>
                  </a:lnTo>
                  <a:lnTo>
                    <a:pt x="33" y="17"/>
                  </a:lnTo>
                  <a:lnTo>
                    <a:pt x="28" y="17"/>
                  </a:lnTo>
                  <a:lnTo>
                    <a:pt x="25" y="18"/>
                  </a:lnTo>
                  <a:lnTo>
                    <a:pt x="22" y="18"/>
                  </a:lnTo>
                  <a:lnTo>
                    <a:pt x="18" y="18"/>
                  </a:lnTo>
                  <a:lnTo>
                    <a:pt x="15" y="18"/>
                  </a:lnTo>
                  <a:lnTo>
                    <a:pt x="13" y="18"/>
                  </a:lnTo>
                  <a:lnTo>
                    <a:pt x="6" y="18"/>
                  </a:lnTo>
                  <a:lnTo>
                    <a:pt x="3" y="19"/>
                  </a:lnTo>
                  <a:lnTo>
                    <a:pt x="1" y="19"/>
                  </a:lnTo>
                  <a:lnTo>
                    <a:pt x="0" y="19"/>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p:cNvSpPr>
              <a:spLocks/>
            </p:cNvSpPr>
            <p:nvPr/>
          </p:nvSpPr>
          <p:spPr bwMode="auto">
            <a:xfrm>
              <a:off x="6734175" y="5300663"/>
              <a:ext cx="638175" cy="53975"/>
            </a:xfrm>
            <a:custGeom>
              <a:avLst/>
              <a:gdLst>
                <a:gd name="T0" fmla="*/ 12 w 402"/>
                <a:gd name="T1" fmla="*/ 0 h 34"/>
                <a:gd name="T2" fmla="*/ 28 w 402"/>
                <a:gd name="T3" fmla="*/ 0 h 34"/>
                <a:gd name="T4" fmla="*/ 40 w 402"/>
                <a:gd name="T5" fmla="*/ 0 h 34"/>
                <a:gd name="T6" fmla="*/ 54 w 402"/>
                <a:gd name="T7" fmla="*/ 0 h 34"/>
                <a:gd name="T8" fmla="*/ 69 w 402"/>
                <a:gd name="T9" fmla="*/ 1 h 34"/>
                <a:gd name="T10" fmla="*/ 84 w 402"/>
                <a:gd name="T11" fmla="*/ 1 h 34"/>
                <a:gd name="T12" fmla="*/ 100 w 402"/>
                <a:gd name="T13" fmla="*/ 1 h 34"/>
                <a:gd name="T14" fmla="*/ 115 w 402"/>
                <a:gd name="T15" fmla="*/ 2 h 34"/>
                <a:gd name="T16" fmla="*/ 129 w 402"/>
                <a:gd name="T17" fmla="*/ 2 h 34"/>
                <a:gd name="T18" fmla="*/ 144 w 402"/>
                <a:gd name="T19" fmla="*/ 2 h 34"/>
                <a:gd name="T20" fmla="*/ 157 w 402"/>
                <a:gd name="T21" fmla="*/ 2 h 34"/>
                <a:gd name="T22" fmla="*/ 171 w 402"/>
                <a:gd name="T23" fmla="*/ 4 h 34"/>
                <a:gd name="T24" fmla="*/ 186 w 402"/>
                <a:gd name="T25" fmla="*/ 4 h 34"/>
                <a:gd name="T26" fmla="*/ 204 w 402"/>
                <a:gd name="T27" fmla="*/ 4 h 34"/>
                <a:gd name="T28" fmla="*/ 218 w 402"/>
                <a:gd name="T29" fmla="*/ 5 h 34"/>
                <a:gd name="T30" fmla="*/ 235 w 402"/>
                <a:gd name="T31" fmla="*/ 6 h 34"/>
                <a:gd name="T32" fmla="*/ 252 w 402"/>
                <a:gd name="T33" fmla="*/ 7 h 34"/>
                <a:gd name="T34" fmla="*/ 270 w 402"/>
                <a:gd name="T35" fmla="*/ 9 h 34"/>
                <a:gd name="T36" fmla="*/ 287 w 402"/>
                <a:gd name="T37" fmla="*/ 11 h 34"/>
                <a:gd name="T38" fmla="*/ 307 w 402"/>
                <a:gd name="T39" fmla="*/ 13 h 34"/>
                <a:gd name="T40" fmla="*/ 324 w 402"/>
                <a:gd name="T41" fmla="*/ 14 h 34"/>
                <a:gd name="T42" fmla="*/ 341 w 402"/>
                <a:gd name="T43" fmla="*/ 15 h 34"/>
                <a:gd name="T44" fmla="*/ 356 w 402"/>
                <a:gd name="T45" fmla="*/ 16 h 34"/>
                <a:gd name="T46" fmla="*/ 370 w 402"/>
                <a:gd name="T47" fmla="*/ 19 h 34"/>
                <a:gd name="T48" fmla="*/ 384 w 402"/>
                <a:gd name="T49" fmla="*/ 19 h 34"/>
                <a:gd name="T50" fmla="*/ 396 w 402"/>
                <a:gd name="T51" fmla="*/ 20 h 34"/>
                <a:gd name="T52" fmla="*/ 400 w 402"/>
                <a:gd name="T53" fmla="*/ 34 h 34"/>
                <a:gd name="T54" fmla="*/ 384 w 402"/>
                <a:gd name="T55" fmla="*/ 33 h 34"/>
                <a:gd name="T56" fmla="*/ 367 w 402"/>
                <a:gd name="T57" fmla="*/ 32 h 34"/>
                <a:gd name="T58" fmla="*/ 353 w 402"/>
                <a:gd name="T59" fmla="*/ 32 h 34"/>
                <a:gd name="T60" fmla="*/ 336 w 402"/>
                <a:gd name="T61" fmla="*/ 30 h 34"/>
                <a:gd name="T62" fmla="*/ 319 w 402"/>
                <a:gd name="T63" fmla="*/ 29 h 34"/>
                <a:gd name="T64" fmla="*/ 301 w 402"/>
                <a:gd name="T65" fmla="*/ 28 h 34"/>
                <a:gd name="T66" fmla="*/ 285 w 402"/>
                <a:gd name="T67" fmla="*/ 27 h 34"/>
                <a:gd name="T68" fmla="*/ 268 w 402"/>
                <a:gd name="T69" fmla="*/ 27 h 34"/>
                <a:gd name="T70" fmla="*/ 253 w 402"/>
                <a:gd name="T71" fmla="*/ 25 h 34"/>
                <a:gd name="T72" fmla="*/ 239 w 402"/>
                <a:gd name="T73" fmla="*/ 24 h 34"/>
                <a:gd name="T74" fmla="*/ 222 w 402"/>
                <a:gd name="T75" fmla="*/ 24 h 34"/>
                <a:gd name="T76" fmla="*/ 212 w 402"/>
                <a:gd name="T77" fmla="*/ 23 h 34"/>
                <a:gd name="T78" fmla="*/ 199 w 402"/>
                <a:gd name="T79" fmla="*/ 21 h 34"/>
                <a:gd name="T80" fmla="*/ 188 w 402"/>
                <a:gd name="T81" fmla="*/ 20 h 34"/>
                <a:gd name="T82" fmla="*/ 174 w 402"/>
                <a:gd name="T83" fmla="*/ 20 h 34"/>
                <a:gd name="T84" fmla="*/ 157 w 402"/>
                <a:gd name="T85" fmla="*/ 19 h 34"/>
                <a:gd name="T86" fmla="*/ 139 w 402"/>
                <a:gd name="T87" fmla="*/ 19 h 34"/>
                <a:gd name="T88" fmla="*/ 120 w 402"/>
                <a:gd name="T89" fmla="*/ 19 h 34"/>
                <a:gd name="T90" fmla="*/ 101 w 402"/>
                <a:gd name="T91" fmla="*/ 19 h 34"/>
                <a:gd name="T92" fmla="*/ 82 w 402"/>
                <a:gd name="T93" fmla="*/ 18 h 34"/>
                <a:gd name="T94" fmla="*/ 64 w 402"/>
                <a:gd name="T95" fmla="*/ 16 h 34"/>
                <a:gd name="T96" fmla="*/ 46 w 402"/>
                <a:gd name="T97" fmla="*/ 16 h 34"/>
                <a:gd name="T98" fmla="*/ 31 w 402"/>
                <a:gd name="T99" fmla="*/ 16 h 34"/>
                <a:gd name="T100" fmla="*/ 18 w 402"/>
                <a:gd name="T101" fmla="*/ 15 h 34"/>
                <a:gd name="T102" fmla="*/ 1 w 402"/>
                <a:gd name="T10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2" h="34">
                  <a:moveTo>
                    <a:pt x="3" y="0"/>
                  </a:moveTo>
                  <a:lnTo>
                    <a:pt x="3" y="0"/>
                  </a:lnTo>
                  <a:lnTo>
                    <a:pt x="8" y="0"/>
                  </a:lnTo>
                  <a:lnTo>
                    <a:pt x="12" y="0"/>
                  </a:lnTo>
                  <a:lnTo>
                    <a:pt x="15" y="0"/>
                  </a:lnTo>
                  <a:lnTo>
                    <a:pt x="19" y="0"/>
                  </a:lnTo>
                  <a:lnTo>
                    <a:pt x="26" y="0"/>
                  </a:lnTo>
                  <a:lnTo>
                    <a:pt x="28" y="0"/>
                  </a:lnTo>
                  <a:lnTo>
                    <a:pt x="31" y="0"/>
                  </a:lnTo>
                  <a:lnTo>
                    <a:pt x="35" y="0"/>
                  </a:lnTo>
                  <a:lnTo>
                    <a:pt x="37" y="0"/>
                  </a:lnTo>
                  <a:lnTo>
                    <a:pt x="40" y="0"/>
                  </a:lnTo>
                  <a:lnTo>
                    <a:pt x="43" y="0"/>
                  </a:lnTo>
                  <a:lnTo>
                    <a:pt x="46" y="0"/>
                  </a:lnTo>
                  <a:lnTo>
                    <a:pt x="50" y="0"/>
                  </a:lnTo>
                  <a:lnTo>
                    <a:pt x="54" y="0"/>
                  </a:lnTo>
                  <a:lnTo>
                    <a:pt x="58" y="0"/>
                  </a:lnTo>
                  <a:lnTo>
                    <a:pt x="61" y="0"/>
                  </a:lnTo>
                  <a:lnTo>
                    <a:pt x="65" y="1"/>
                  </a:lnTo>
                  <a:lnTo>
                    <a:pt x="69" y="1"/>
                  </a:lnTo>
                  <a:lnTo>
                    <a:pt x="73" y="1"/>
                  </a:lnTo>
                  <a:lnTo>
                    <a:pt x="77" y="1"/>
                  </a:lnTo>
                  <a:lnTo>
                    <a:pt x="80" y="1"/>
                  </a:lnTo>
                  <a:lnTo>
                    <a:pt x="84" y="1"/>
                  </a:lnTo>
                  <a:lnTo>
                    <a:pt x="88" y="1"/>
                  </a:lnTo>
                  <a:lnTo>
                    <a:pt x="92" y="1"/>
                  </a:lnTo>
                  <a:lnTo>
                    <a:pt x="96" y="1"/>
                  </a:lnTo>
                  <a:lnTo>
                    <a:pt x="100" y="1"/>
                  </a:lnTo>
                  <a:lnTo>
                    <a:pt x="103" y="1"/>
                  </a:lnTo>
                  <a:lnTo>
                    <a:pt x="107" y="1"/>
                  </a:lnTo>
                  <a:lnTo>
                    <a:pt x="111" y="2"/>
                  </a:lnTo>
                  <a:lnTo>
                    <a:pt x="115" y="2"/>
                  </a:lnTo>
                  <a:lnTo>
                    <a:pt x="119" y="2"/>
                  </a:lnTo>
                  <a:lnTo>
                    <a:pt x="123" y="2"/>
                  </a:lnTo>
                  <a:lnTo>
                    <a:pt x="126" y="2"/>
                  </a:lnTo>
                  <a:lnTo>
                    <a:pt x="129" y="2"/>
                  </a:lnTo>
                  <a:lnTo>
                    <a:pt x="133" y="2"/>
                  </a:lnTo>
                  <a:lnTo>
                    <a:pt x="137" y="2"/>
                  </a:lnTo>
                  <a:lnTo>
                    <a:pt x="141" y="2"/>
                  </a:lnTo>
                  <a:lnTo>
                    <a:pt x="144" y="2"/>
                  </a:lnTo>
                  <a:lnTo>
                    <a:pt x="148" y="2"/>
                  </a:lnTo>
                  <a:lnTo>
                    <a:pt x="151" y="2"/>
                  </a:lnTo>
                  <a:lnTo>
                    <a:pt x="155" y="2"/>
                  </a:lnTo>
                  <a:lnTo>
                    <a:pt x="157" y="2"/>
                  </a:lnTo>
                  <a:lnTo>
                    <a:pt x="161" y="2"/>
                  </a:lnTo>
                  <a:lnTo>
                    <a:pt x="164" y="2"/>
                  </a:lnTo>
                  <a:lnTo>
                    <a:pt x="166" y="4"/>
                  </a:lnTo>
                  <a:lnTo>
                    <a:pt x="171" y="4"/>
                  </a:lnTo>
                  <a:lnTo>
                    <a:pt x="176" y="4"/>
                  </a:lnTo>
                  <a:lnTo>
                    <a:pt x="180" y="4"/>
                  </a:lnTo>
                  <a:lnTo>
                    <a:pt x="184" y="4"/>
                  </a:lnTo>
                  <a:lnTo>
                    <a:pt x="186" y="4"/>
                  </a:lnTo>
                  <a:lnTo>
                    <a:pt x="192" y="4"/>
                  </a:lnTo>
                  <a:lnTo>
                    <a:pt x="195" y="4"/>
                  </a:lnTo>
                  <a:lnTo>
                    <a:pt x="202" y="4"/>
                  </a:lnTo>
                  <a:lnTo>
                    <a:pt x="204" y="4"/>
                  </a:lnTo>
                  <a:lnTo>
                    <a:pt x="208" y="4"/>
                  </a:lnTo>
                  <a:lnTo>
                    <a:pt x="212" y="4"/>
                  </a:lnTo>
                  <a:lnTo>
                    <a:pt x="215" y="5"/>
                  </a:lnTo>
                  <a:lnTo>
                    <a:pt x="218" y="5"/>
                  </a:lnTo>
                  <a:lnTo>
                    <a:pt x="222" y="5"/>
                  </a:lnTo>
                  <a:lnTo>
                    <a:pt x="226" y="6"/>
                  </a:lnTo>
                  <a:lnTo>
                    <a:pt x="231" y="6"/>
                  </a:lnTo>
                  <a:lnTo>
                    <a:pt x="235" y="6"/>
                  </a:lnTo>
                  <a:lnTo>
                    <a:pt x="239" y="6"/>
                  </a:lnTo>
                  <a:lnTo>
                    <a:pt x="243" y="7"/>
                  </a:lnTo>
                  <a:lnTo>
                    <a:pt x="247" y="7"/>
                  </a:lnTo>
                  <a:lnTo>
                    <a:pt x="252" y="7"/>
                  </a:lnTo>
                  <a:lnTo>
                    <a:pt x="255" y="7"/>
                  </a:lnTo>
                  <a:lnTo>
                    <a:pt x="261" y="9"/>
                  </a:lnTo>
                  <a:lnTo>
                    <a:pt x="266" y="9"/>
                  </a:lnTo>
                  <a:lnTo>
                    <a:pt x="270" y="9"/>
                  </a:lnTo>
                  <a:lnTo>
                    <a:pt x="275" y="10"/>
                  </a:lnTo>
                  <a:lnTo>
                    <a:pt x="278" y="10"/>
                  </a:lnTo>
                  <a:lnTo>
                    <a:pt x="284" y="11"/>
                  </a:lnTo>
                  <a:lnTo>
                    <a:pt x="287" y="11"/>
                  </a:lnTo>
                  <a:lnTo>
                    <a:pt x="292" y="11"/>
                  </a:lnTo>
                  <a:lnTo>
                    <a:pt x="298" y="11"/>
                  </a:lnTo>
                  <a:lnTo>
                    <a:pt x="303" y="13"/>
                  </a:lnTo>
                  <a:lnTo>
                    <a:pt x="307" y="13"/>
                  </a:lnTo>
                  <a:lnTo>
                    <a:pt x="312" y="13"/>
                  </a:lnTo>
                  <a:lnTo>
                    <a:pt x="315" y="13"/>
                  </a:lnTo>
                  <a:lnTo>
                    <a:pt x="321" y="14"/>
                  </a:lnTo>
                  <a:lnTo>
                    <a:pt x="324" y="14"/>
                  </a:lnTo>
                  <a:lnTo>
                    <a:pt x="328" y="14"/>
                  </a:lnTo>
                  <a:lnTo>
                    <a:pt x="333" y="15"/>
                  </a:lnTo>
                  <a:lnTo>
                    <a:pt x="337" y="15"/>
                  </a:lnTo>
                  <a:lnTo>
                    <a:pt x="341" y="15"/>
                  </a:lnTo>
                  <a:lnTo>
                    <a:pt x="345" y="15"/>
                  </a:lnTo>
                  <a:lnTo>
                    <a:pt x="349" y="16"/>
                  </a:lnTo>
                  <a:lnTo>
                    <a:pt x="353" y="16"/>
                  </a:lnTo>
                  <a:lnTo>
                    <a:pt x="356" y="16"/>
                  </a:lnTo>
                  <a:lnTo>
                    <a:pt x="360" y="18"/>
                  </a:lnTo>
                  <a:lnTo>
                    <a:pt x="364" y="18"/>
                  </a:lnTo>
                  <a:lnTo>
                    <a:pt x="368" y="19"/>
                  </a:lnTo>
                  <a:lnTo>
                    <a:pt x="370" y="19"/>
                  </a:lnTo>
                  <a:lnTo>
                    <a:pt x="373" y="19"/>
                  </a:lnTo>
                  <a:lnTo>
                    <a:pt x="377" y="19"/>
                  </a:lnTo>
                  <a:lnTo>
                    <a:pt x="379" y="19"/>
                  </a:lnTo>
                  <a:lnTo>
                    <a:pt x="384" y="19"/>
                  </a:lnTo>
                  <a:lnTo>
                    <a:pt x="388" y="20"/>
                  </a:lnTo>
                  <a:lnTo>
                    <a:pt x="391" y="20"/>
                  </a:lnTo>
                  <a:lnTo>
                    <a:pt x="393" y="20"/>
                  </a:lnTo>
                  <a:lnTo>
                    <a:pt x="396" y="20"/>
                  </a:lnTo>
                  <a:lnTo>
                    <a:pt x="396" y="21"/>
                  </a:lnTo>
                  <a:lnTo>
                    <a:pt x="402" y="34"/>
                  </a:lnTo>
                  <a:lnTo>
                    <a:pt x="401" y="34"/>
                  </a:lnTo>
                  <a:lnTo>
                    <a:pt x="400" y="34"/>
                  </a:lnTo>
                  <a:lnTo>
                    <a:pt x="396" y="34"/>
                  </a:lnTo>
                  <a:lnTo>
                    <a:pt x="393" y="34"/>
                  </a:lnTo>
                  <a:lnTo>
                    <a:pt x="390" y="33"/>
                  </a:lnTo>
                  <a:lnTo>
                    <a:pt x="384" y="33"/>
                  </a:lnTo>
                  <a:lnTo>
                    <a:pt x="379" y="33"/>
                  </a:lnTo>
                  <a:lnTo>
                    <a:pt x="374" y="33"/>
                  </a:lnTo>
                  <a:lnTo>
                    <a:pt x="370" y="32"/>
                  </a:lnTo>
                  <a:lnTo>
                    <a:pt x="367" y="32"/>
                  </a:lnTo>
                  <a:lnTo>
                    <a:pt x="363" y="32"/>
                  </a:lnTo>
                  <a:lnTo>
                    <a:pt x="360" y="32"/>
                  </a:lnTo>
                  <a:lnTo>
                    <a:pt x="356" y="32"/>
                  </a:lnTo>
                  <a:lnTo>
                    <a:pt x="353" y="32"/>
                  </a:lnTo>
                  <a:lnTo>
                    <a:pt x="349" y="32"/>
                  </a:lnTo>
                  <a:lnTo>
                    <a:pt x="345" y="32"/>
                  </a:lnTo>
                  <a:lnTo>
                    <a:pt x="341" y="30"/>
                  </a:lnTo>
                  <a:lnTo>
                    <a:pt x="336" y="30"/>
                  </a:lnTo>
                  <a:lnTo>
                    <a:pt x="332" y="30"/>
                  </a:lnTo>
                  <a:lnTo>
                    <a:pt x="328" y="30"/>
                  </a:lnTo>
                  <a:lnTo>
                    <a:pt x="323" y="29"/>
                  </a:lnTo>
                  <a:lnTo>
                    <a:pt x="319" y="29"/>
                  </a:lnTo>
                  <a:lnTo>
                    <a:pt x="315" y="29"/>
                  </a:lnTo>
                  <a:lnTo>
                    <a:pt x="312" y="29"/>
                  </a:lnTo>
                  <a:lnTo>
                    <a:pt x="307" y="29"/>
                  </a:lnTo>
                  <a:lnTo>
                    <a:pt x="301" y="28"/>
                  </a:lnTo>
                  <a:lnTo>
                    <a:pt x="298" y="28"/>
                  </a:lnTo>
                  <a:lnTo>
                    <a:pt x="294" y="28"/>
                  </a:lnTo>
                  <a:lnTo>
                    <a:pt x="289" y="27"/>
                  </a:lnTo>
                  <a:lnTo>
                    <a:pt x="285" y="27"/>
                  </a:lnTo>
                  <a:lnTo>
                    <a:pt x="281" y="27"/>
                  </a:lnTo>
                  <a:lnTo>
                    <a:pt x="277" y="27"/>
                  </a:lnTo>
                  <a:lnTo>
                    <a:pt x="272" y="27"/>
                  </a:lnTo>
                  <a:lnTo>
                    <a:pt x="268" y="27"/>
                  </a:lnTo>
                  <a:lnTo>
                    <a:pt x="264" y="25"/>
                  </a:lnTo>
                  <a:lnTo>
                    <a:pt x="261" y="25"/>
                  </a:lnTo>
                  <a:lnTo>
                    <a:pt x="257" y="25"/>
                  </a:lnTo>
                  <a:lnTo>
                    <a:pt x="253" y="25"/>
                  </a:lnTo>
                  <a:lnTo>
                    <a:pt x="250" y="25"/>
                  </a:lnTo>
                  <a:lnTo>
                    <a:pt x="247" y="25"/>
                  </a:lnTo>
                  <a:lnTo>
                    <a:pt x="243" y="24"/>
                  </a:lnTo>
                  <a:lnTo>
                    <a:pt x="239" y="24"/>
                  </a:lnTo>
                  <a:lnTo>
                    <a:pt x="236" y="24"/>
                  </a:lnTo>
                  <a:lnTo>
                    <a:pt x="234" y="24"/>
                  </a:lnTo>
                  <a:lnTo>
                    <a:pt x="227" y="24"/>
                  </a:lnTo>
                  <a:lnTo>
                    <a:pt x="222" y="24"/>
                  </a:lnTo>
                  <a:lnTo>
                    <a:pt x="218" y="23"/>
                  </a:lnTo>
                  <a:lnTo>
                    <a:pt x="215" y="23"/>
                  </a:lnTo>
                  <a:lnTo>
                    <a:pt x="213" y="23"/>
                  </a:lnTo>
                  <a:lnTo>
                    <a:pt x="212" y="23"/>
                  </a:lnTo>
                  <a:lnTo>
                    <a:pt x="209" y="23"/>
                  </a:lnTo>
                  <a:lnTo>
                    <a:pt x="207" y="21"/>
                  </a:lnTo>
                  <a:lnTo>
                    <a:pt x="203" y="21"/>
                  </a:lnTo>
                  <a:lnTo>
                    <a:pt x="199" y="21"/>
                  </a:lnTo>
                  <a:lnTo>
                    <a:pt x="195" y="21"/>
                  </a:lnTo>
                  <a:lnTo>
                    <a:pt x="193" y="21"/>
                  </a:lnTo>
                  <a:lnTo>
                    <a:pt x="190" y="20"/>
                  </a:lnTo>
                  <a:lnTo>
                    <a:pt x="188" y="20"/>
                  </a:lnTo>
                  <a:lnTo>
                    <a:pt x="184" y="20"/>
                  </a:lnTo>
                  <a:lnTo>
                    <a:pt x="180" y="20"/>
                  </a:lnTo>
                  <a:lnTo>
                    <a:pt x="176" y="20"/>
                  </a:lnTo>
                  <a:lnTo>
                    <a:pt x="174" y="20"/>
                  </a:lnTo>
                  <a:lnTo>
                    <a:pt x="169" y="20"/>
                  </a:lnTo>
                  <a:lnTo>
                    <a:pt x="165" y="20"/>
                  </a:lnTo>
                  <a:lnTo>
                    <a:pt x="161" y="19"/>
                  </a:lnTo>
                  <a:lnTo>
                    <a:pt x="157" y="19"/>
                  </a:lnTo>
                  <a:lnTo>
                    <a:pt x="152" y="19"/>
                  </a:lnTo>
                  <a:lnTo>
                    <a:pt x="148" y="19"/>
                  </a:lnTo>
                  <a:lnTo>
                    <a:pt x="143" y="19"/>
                  </a:lnTo>
                  <a:lnTo>
                    <a:pt x="139" y="19"/>
                  </a:lnTo>
                  <a:lnTo>
                    <a:pt x="134" y="19"/>
                  </a:lnTo>
                  <a:lnTo>
                    <a:pt x="129" y="19"/>
                  </a:lnTo>
                  <a:lnTo>
                    <a:pt x="125" y="19"/>
                  </a:lnTo>
                  <a:lnTo>
                    <a:pt x="120" y="19"/>
                  </a:lnTo>
                  <a:lnTo>
                    <a:pt x="115" y="19"/>
                  </a:lnTo>
                  <a:lnTo>
                    <a:pt x="111" y="19"/>
                  </a:lnTo>
                  <a:lnTo>
                    <a:pt x="106" y="19"/>
                  </a:lnTo>
                  <a:lnTo>
                    <a:pt x="101" y="19"/>
                  </a:lnTo>
                  <a:lnTo>
                    <a:pt x="97" y="18"/>
                  </a:lnTo>
                  <a:lnTo>
                    <a:pt x="92" y="18"/>
                  </a:lnTo>
                  <a:lnTo>
                    <a:pt x="87" y="18"/>
                  </a:lnTo>
                  <a:lnTo>
                    <a:pt x="82" y="18"/>
                  </a:lnTo>
                  <a:lnTo>
                    <a:pt x="77" y="16"/>
                  </a:lnTo>
                  <a:lnTo>
                    <a:pt x="73" y="16"/>
                  </a:lnTo>
                  <a:lnTo>
                    <a:pt x="68" y="16"/>
                  </a:lnTo>
                  <a:lnTo>
                    <a:pt x="64" y="16"/>
                  </a:lnTo>
                  <a:lnTo>
                    <a:pt x="59" y="16"/>
                  </a:lnTo>
                  <a:lnTo>
                    <a:pt x="55" y="16"/>
                  </a:lnTo>
                  <a:lnTo>
                    <a:pt x="50" y="16"/>
                  </a:lnTo>
                  <a:lnTo>
                    <a:pt x="46" y="16"/>
                  </a:lnTo>
                  <a:lnTo>
                    <a:pt x="42" y="16"/>
                  </a:lnTo>
                  <a:lnTo>
                    <a:pt x="38" y="16"/>
                  </a:lnTo>
                  <a:lnTo>
                    <a:pt x="35" y="16"/>
                  </a:lnTo>
                  <a:lnTo>
                    <a:pt x="31" y="16"/>
                  </a:lnTo>
                  <a:lnTo>
                    <a:pt x="27" y="15"/>
                  </a:lnTo>
                  <a:lnTo>
                    <a:pt x="24" y="15"/>
                  </a:lnTo>
                  <a:lnTo>
                    <a:pt x="20" y="15"/>
                  </a:lnTo>
                  <a:lnTo>
                    <a:pt x="18" y="15"/>
                  </a:lnTo>
                  <a:lnTo>
                    <a:pt x="13" y="15"/>
                  </a:lnTo>
                  <a:lnTo>
                    <a:pt x="8" y="15"/>
                  </a:lnTo>
                  <a:lnTo>
                    <a:pt x="4" y="15"/>
                  </a:lnTo>
                  <a:lnTo>
                    <a:pt x="1" y="15"/>
                  </a:lnTo>
                  <a:lnTo>
                    <a:pt x="0" y="15"/>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p:cNvSpPr>
              <a:spLocks/>
            </p:cNvSpPr>
            <p:nvPr/>
          </p:nvSpPr>
          <p:spPr bwMode="auto">
            <a:xfrm>
              <a:off x="6738938" y="5359401"/>
              <a:ext cx="627063" cy="87313"/>
            </a:xfrm>
            <a:custGeom>
              <a:avLst/>
              <a:gdLst>
                <a:gd name="T0" fmla="*/ 10 w 395"/>
                <a:gd name="T1" fmla="*/ 0 h 55"/>
                <a:gd name="T2" fmla="*/ 28 w 395"/>
                <a:gd name="T3" fmla="*/ 1 h 55"/>
                <a:gd name="T4" fmla="*/ 39 w 395"/>
                <a:gd name="T5" fmla="*/ 2 h 55"/>
                <a:gd name="T6" fmla="*/ 53 w 395"/>
                <a:gd name="T7" fmla="*/ 2 h 55"/>
                <a:gd name="T8" fmla="*/ 67 w 395"/>
                <a:gd name="T9" fmla="*/ 4 h 55"/>
                <a:gd name="T10" fmla="*/ 83 w 395"/>
                <a:gd name="T11" fmla="*/ 5 h 55"/>
                <a:gd name="T12" fmla="*/ 99 w 395"/>
                <a:gd name="T13" fmla="*/ 6 h 55"/>
                <a:gd name="T14" fmla="*/ 115 w 395"/>
                <a:gd name="T15" fmla="*/ 6 h 55"/>
                <a:gd name="T16" fmla="*/ 130 w 395"/>
                <a:gd name="T17" fmla="*/ 7 h 55"/>
                <a:gd name="T18" fmla="*/ 145 w 395"/>
                <a:gd name="T19" fmla="*/ 9 h 55"/>
                <a:gd name="T20" fmla="*/ 158 w 395"/>
                <a:gd name="T21" fmla="*/ 10 h 55"/>
                <a:gd name="T22" fmla="*/ 172 w 395"/>
                <a:gd name="T23" fmla="*/ 10 h 55"/>
                <a:gd name="T24" fmla="*/ 189 w 395"/>
                <a:gd name="T25" fmla="*/ 13 h 55"/>
                <a:gd name="T26" fmla="*/ 200 w 395"/>
                <a:gd name="T27" fmla="*/ 13 h 55"/>
                <a:gd name="T28" fmla="*/ 213 w 395"/>
                <a:gd name="T29" fmla="*/ 14 h 55"/>
                <a:gd name="T30" fmla="*/ 228 w 395"/>
                <a:gd name="T31" fmla="*/ 16 h 55"/>
                <a:gd name="T32" fmla="*/ 244 w 395"/>
                <a:gd name="T33" fmla="*/ 18 h 55"/>
                <a:gd name="T34" fmla="*/ 261 w 395"/>
                <a:gd name="T35" fmla="*/ 19 h 55"/>
                <a:gd name="T36" fmla="*/ 279 w 395"/>
                <a:gd name="T37" fmla="*/ 21 h 55"/>
                <a:gd name="T38" fmla="*/ 297 w 395"/>
                <a:gd name="T39" fmla="*/ 24 h 55"/>
                <a:gd name="T40" fmla="*/ 315 w 395"/>
                <a:gd name="T41" fmla="*/ 27 h 55"/>
                <a:gd name="T42" fmla="*/ 332 w 395"/>
                <a:gd name="T43" fmla="*/ 28 h 55"/>
                <a:gd name="T44" fmla="*/ 348 w 395"/>
                <a:gd name="T45" fmla="*/ 30 h 55"/>
                <a:gd name="T46" fmla="*/ 362 w 395"/>
                <a:gd name="T47" fmla="*/ 32 h 55"/>
                <a:gd name="T48" fmla="*/ 381 w 395"/>
                <a:gd name="T49" fmla="*/ 34 h 55"/>
                <a:gd name="T50" fmla="*/ 393 w 395"/>
                <a:gd name="T51" fmla="*/ 37 h 55"/>
                <a:gd name="T52" fmla="*/ 393 w 395"/>
                <a:gd name="T53" fmla="*/ 55 h 55"/>
                <a:gd name="T54" fmla="*/ 378 w 395"/>
                <a:gd name="T55" fmla="*/ 52 h 55"/>
                <a:gd name="T56" fmla="*/ 366 w 395"/>
                <a:gd name="T57" fmla="*/ 51 h 55"/>
                <a:gd name="T58" fmla="*/ 352 w 395"/>
                <a:gd name="T59" fmla="*/ 48 h 55"/>
                <a:gd name="T60" fmla="*/ 337 w 395"/>
                <a:gd name="T61" fmla="*/ 46 h 55"/>
                <a:gd name="T62" fmla="*/ 320 w 395"/>
                <a:gd name="T63" fmla="*/ 44 h 55"/>
                <a:gd name="T64" fmla="*/ 304 w 395"/>
                <a:gd name="T65" fmla="*/ 42 h 55"/>
                <a:gd name="T66" fmla="*/ 284 w 395"/>
                <a:gd name="T67" fmla="*/ 38 h 55"/>
                <a:gd name="T68" fmla="*/ 268 w 395"/>
                <a:gd name="T69" fmla="*/ 37 h 55"/>
                <a:gd name="T70" fmla="*/ 250 w 395"/>
                <a:gd name="T71" fmla="*/ 34 h 55"/>
                <a:gd name="T72" fmla="*/ 236 w 395"/>
                <a:gd name="T73" fmla="*/ 32 h 55"/>
                <a:gd name="T74" fmla="*/ 221 w 395"/>
                <a:gd name="T75" fmla="*/ 30 h 55"/>
                <a:gd name="T76" fmla="*/ 201 w 395"/>
                <a:gd name="T77" fmla="*/ 27 h 55"/>
                <a:gd name="T78" fmla="*/ 192 w 395"/>
                <a:gd name="T79" fmla="*/ 25 h 55"/>
                <a:gd name="T80" fmla="*/ 178 w 395"/>
                <a:gd name="T81" fmla="*/ 25 h 55"/>
                <a:gd name="T82" fmla="*/ 166 w 395"/>
                <a:gd name="T83" fmla="*/ 24 h 55"/>
                <a:gd name="T84" fmla="*/ 150 w 395"/>
                <a:gd name="T85" fmla="*/ 23 h 55"/>
                <a:gd name="T86" fmla="*/ 135 w 395"/>
                <a:gd name="T87" fmla="*/ 23 h 55"/>
                <a:gd name="T88" fmla="*/ 118 w 395"/>
                <a:gd name="T89" fmla="*/ 21 h 55"/>
                <a:gd name="T90" fmla="*/ 100 w 395"/>
                <a:gd name="T91" fmla="*/ 20 h 55"/>
                <a:gd name="T92" fmla="*/ 83 w 395"/>
                <a:gd name="T93" fmla="*/ 20 h 55"/>
                <a:gd name="T94" fmla="*/ 65 w 395"/>
                <a:gd name="T95" fmla="*/ 19 h 55"/>
                <a:gd name="T96" fmla="*/ 48 w 395"/>
                <a:gd name="T97" fmla="*/ 18 h 55"/>
                <a:gd name="T98" fmla="*/ 34 w 395"/>
                <a:gd name="T99" fmla="*/ 18 h 55"/>
                <a:gd name="T100" fmla="*/ 20 w 395"/>
                <a:gd name="T101" fmla="*/ 18 h 55"/>
                <a:gd name="T102" fmla="*/ 6 w 395"/>
                <a:gd name="T103" fmla="*/ 18 h 55"/>
                <a:gd name="T104" fmla="*/ 1 w 395"/>
                <a:gd name="T10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5" h="55">
                  <a:moveTo>
                    <a:pt x="1" y="0"/>
                  </a:moveTo>
                  <a:lnTo>
                    <a:pt x="2" y="0"/>
                  </a:lnTo>
                  <a:lnTo>
                    <a:pt x="7" y="0"/>
                  </a:lnTo>
                  <a:lnTo>
                    <a:pt x="10" y="0"/>
                  </a:lnTo>
                  <a:lnTo>
                    <a:pt x="15" y="1"/>
                  </a:lnTo>
                  <a:lnTo>
                    <a:pt x="19" y="1"/>
                  </a:lnTo>
                  <a:lnTo>
                    <a:pt x="25" y="1"/>
                  </a:lnTo>
                  <a:lnTo>
                    <a:pt x="28" y="1"/>
                  </a:lnTo>
                  <a:lnTo>
                    <a:pt x="30" y="1"/>
                  </a:lnTo>
                  <a:lnTo>
                    <a:pt x="33" y="1"/>
                  </a:lnTo>
                  <a:lnTo>
                    <a:pt x="37" y="2"/>
                  </a:lnTo>
                  <a:lnTo>
                    <a:pt x="39" y="2"/>
                  </a:lnTo>
                  <a:lnTo>
                    <a:pt x="43" y="2"/>
                  </a:lnTo>
                  <a:lnTo>
                    <a:pt x="46" y="2"/>
                  </a:lnTo>
                  <a:lnTo>
                    <a:pt x="49" y="2"/>
                  </a:lnTo>
                  <a:lnTo>
                    <a:pt x="53" y="2"/>
                  </a:lnTo>
                  <a:lnTo>
                    <a:pt x="56" y="2"/>
                  </a:lnTo>
                  <a:lnTo>
                    <a:pt x="60" y="2"/>
                  </a:lnTo>
                  <a:lnTo>
                    <a:pt x="63" y="4"/>
                  </a:lnTo>
                  <a:lnTo>
                    <a:pt x="67" y="4"/>
                  </a:lnTo>
                  <a:lnTo>
                    <a:pt x="71" y="4"/>
                  </a:lnTo>
                  <a:lnTo>
                    <a:pt x="75" y="5"/>
                  </a:lnTo>
                  <a:lnTo>
                    <a:pt x="80" y="5"/>
                  </a:lnTo>
                  <a:lnTo>
                    <a:pt x="83" y="5"/>
                  </a:lnTo>
                  <a:lnTo>
                    <a:pt x="88" y="5"/>
                  </a:lnTo>
                  <a:lnTo>
                    <a:pt x="90" y="5"/>
                  </a:lnTo>
                  <a:lnTo>
                    <a:pt x="95" y="6"/>
                  </a:lnTo>
                  <a:lnTo>
                    <a:pt x="99" y="6"/>
                  </a:lnTo>
                  <a:lnTo>
                    <a:pt x="103" y="6"/>
                  </a:lnTo>
                  <a:lnTo>
                    <a:pt x="107" y="6"/>
                  </a:lnTo>
                  <a:lnTo>
                    <a:pt x="111" y="6"/>
                  </a:lnTo>
                  <a:lnTo>
                    <a:pt x="115" y="6"/>
                  </a:lnTo>
                  <a:lnTo>
                    <a:pt x="118" y="6"/>
                  </a:lnTo>
                  <a:lnTo>
                    <a:pt x="122" y="7"/>
                  </a:lnTo>
                  <a:lnTo>
                    <a:pt x="126" y="7"/>
                  </a:lnTo>
                  <a:lnTo>
                    <a:pt x="130" y="7"/>
                  </a:lnTo>
                  <a:lnTo>
                    <a:pt x="134" y="7"/>
                  </a:lnTo>
                  <a:lnTo>
                    <a:pt x="138" y="9"/>
                  </a:lnTo>
                  <a:lnTo>
                    <a:pt x="141" y="9"/>
                  </a:lnTo>
                  <a:lnTo>
                    <a:pt x="145" y="9"/>
                  </a:lnTo>
                  <a:lnTo>
                    <a:pt x="148" y="9"/>
                  </a:lnTo>
                  <a:lnTo>
                    <a:pt x="152" y="9"/>
                  </a:lnTo>
                  <a:lnTo>
                    <a:pt x="154" y="10"/>
                  </a:lnTo>
                  <a:lnTo>
                    <a:pt x="158" y="10"/>
                  </a:lnTo>
                  <a:lnTo>
                    <a:pt x="161" y="10"/>
                  </a:lnTo>
                  <a:lnTo>
                    <a:pt x="164" y="10"/>
                  </a:lnTo>
                  <a:lnTo>
                    <a:pt x="167" y="10"/>
                  </a:lnTo>
                  <a:lnTo>
                    <a:pt x="172" y="10"/>
                  </a:lnTo>
                  <a:lnTo>
                    <a:pt x="177" y="11"/>
                  </a:lnTo>
                  <a:lnTo>
                    <a:pt x="181" y="11"/>
                  </a:lnTo>
                  <a:lnTo>
                    <a:pt x="185" y="13"/>
                  </a:lnTo>
                  <a:lnTo>
                    <a:pt x="189" y="13"/>
                  </a:lnTo>
                  <a:lnTo>
                    <a:pt x="192" y="13"/>
                  </a:lnTo>
                  <a:lnTo>
                    <a:pt x="195" y="13"/>
                  </a:lnTo>
                  <a:lnTo>
                    <a:pt x="198" y="13"/>
                  </a:lnTo>
                  <a:lnTo>
                    <a:pt x="200" y="13"/>
                  </a:lnTo>
                  <a:lnTo>
                    <a:pt x="204" y="14"/>
                  </a:lnTo>
                  <a:lnTo>
                    <a:pt x="206" y="14"/>
                  </a:lnTo>
                  <a:lnTo>
                    <a:pt x="210" y="14"/>
                  </a:lnTo>
                  <a:lnTo>
                    <a:pt x="213" y="14"/>
                  </a:lnTo>
                  <a:lnTo>
                    <a:pt x="217" y="15"/>
                  </a:lnTo>
                  <a:lnTo>
                    <a:pt x="221" y="15"/>
                  </a:lnTo>
                  <a:lnTo>
                    <a:pt x="224" y="15"/>
                  </a:lnTo>
                  <a:lnTo>
                    <a:pt x="228" y="16"/>
                  </a:lnTo>
                  <a:lnTo>
                    <a:pt x="232" y="16"/>
                  </a:lnTo>
                  <a:lnTo>
                    <a:pt x="236" y="16"/>
                  </a:lnTo>
                  <a:lnTo>
                    <a:pt x="240" y="18"/>
                  </a:lnTo>
                  <a:lnTo>
                    <a:pt x="244" y="18"/>
                  </a:lnTo>
                  <a:lnTo>
                    <a:pt x="249" y="18"/>
                  </a:lnTo>
                  <a:lnTo>
                    <a:pt x="252" y="18"/>
                  </a:lnTo>
                  <a:lnTo>
                    <a:pt x="258" y="19"/>
                  </a:lnTo>
                  <a:lnTo>
                    <a:pt x="261" y="19"/>
                  </a:lnTo>
                  <a:lnTo>
                    <a:pt x="267" y="20"/>
                  </a:lnTo>
                  <a:lnTo>
                    <a:pt x="270" y="20"/>
                  </a:lnTo>
                  <a:lnTo>
                    <a:pt x="275" y="21"/>
                  </a:lnTo>
                  <a:lnTo>
                    <a:pt x="279" y="21"/>
                  </a:lnTo>
                  <a:lnTo>
                    <a:pt x="284" y="23"/>
                  </a:lnTo>
                  <a:lnTo>
                    <a:pt x="288" y="23"/>
                  </a:lnTo>
                  <a:lnTo>
                    <a:pt x="293" y="24"/>
                  </a:lnTo>
                  <a:lnTo>
                    <a:pt x="297" y="24"/>
                  </a:lnTo>
                  <a:lnTo>
                    <a:pt x="302" y="25"/>
                  </a:lnTo>
                  <a:lnTo>
                    <a:pt x="306" y="25"/>
                  </a:lnTo>
                  <a:lnTo>
                    <a:pt x="311" y="25"/>
                  </a:lnTo>
                  <a:lnTo>
                    <a:pt x="315" y="27"/>
                  </a:lnTo>
                  <a:lnTo>
                    <a:pt x="319" y="27"/>
                  </a:lnTo>
                  <a:lnTo>
                    <a:pt x="323" y="27"/>
                  </a:lnTo>
                  <a:lnTo>
                    <a:pt x="328" y="28"/>
                  </a:lnTo>
                  <a:lnTo>
                    <a:pt x="332" y="28"/>
                  </a:lnTo>
                  <a:lnTo>
                    <a:pt x="337" y="29"/>
                  </a:lnTo>
                  <a:lnTo>
                    <a:pt x="341" y="29"/>
                  </a:lnTo>
                  <a:lnTo>
                    <a:pt x="344" y="30"/>
                  </a:lnTo>
                  <a:lnTo>
                    <a:pt x="348" y="30"/>
                  </a:lnTo>
                  <a:lnTo>
                    <a:pt x="352" y="30"/>
                  </a:lnTo>
                  <a:lnTo>
                    <a:pt x="355" y="30"/>
                  </a:lnTo>
                  <a:lnTo>
                    <a:pt x="358" y="32"/>
                  </a:lnTo>
                  <a:lnTo>
                    <a:pt x="362" y="32"/>
                  </a:lnTo>
                  <a:lnTo>
                    <a:pt x="366" y="33"/>
                  </a:lnTo>
                  <a:lnTo>
                    <a:pt x="371" y="34"/>
                  </a:lnTo>
                  <a:lnTo>
                    <a:pt x="376" y="34"/>
                  </a:lnTo>
                  <a:lnTo>
                    <a:pt x="381" y="34"/>
                  </a:lnTo>
                  <a:lnTo>
                    <a:pt x="385" y="36"/>
                  </a:lnTo>
                  <a:lnTo>
                    <a:pt x="389" y="36"/>
                  </a:lnTo>
                  <a:lnTo>
                    <a:pt x="392" y="37"/>
                  </a:lnTo>
                  <a:lnTo>
                    <a:pt x="393" y="37"/>
                  </a:lnTo>
                  <a:lnTo>
                    <a:pt x="393" y="37"/>
                  </a:lnTo>
                  <a:lnTo>
                    <a:pt x="395" y="55"/>
                  </a:lnTo>
                  <a:lnTo>
                    <a:pt x="394" y="55"/>
                  </a:lnTo>
                  <a:lnTo>
                    <a:pt x="393" y="55"/>
                  </a:lnTo>
                  <a:lnTo>
                    <a:pt x="390" y="53"/>
                  </a:lnTo>
                  <a:lnTo>
                    <a:pt x="388" y="53"/>
                  </a:lnTo>
                  <a:lnTo>
                    <a:pt x="383" y="52"/>
                  </a:lnTo>
                  <a:lnTo>
                    <a:pt x="378" y="52"/>
                  </a:lnTo>
                  <a:lnTo>
                    <a:pt x="375" y="51"/>
                  </a:lnTo>
                  <a:lnTo>
                    <a:pt x="372" y="51"/>
                  </a:lnTo>
                  <a:lnTo>
                    <a:pt x="370" y="51"/>
                  </a:lnTo>
                  <a:lnTo>
                    <a:pt x="366" y="51"/>
                  </a:lnTo>
                  <a:lnTo>
                    <a:pt x="362" y="50"/>
                  </a:lnTo>
                  <a:lnTo>
                    <a:pt x="360" y="50"/>
                  </a:lnTo>
                  <a:lnTo>
                    <a:pt x="356" y="48"/>
                  </a:lnTo>
                  <a:lnTo>
                    <a:pt x="352" y="48"/>
                  </a:lnTo>
                  <a:lnTo>
                    <a:pt x="348" y="47"/>
                  </a:lnTo>
                  <a:lnTo>
                    <a:pt x="344" y="47"/>
                  </a:lnTo>
                  <a:lnTo>
                    <a:pt x="341" y="46"/>
                  </a:lnTo>
                  <a:lnTo>
                    <a:pt x="337" y="46"/>
                  </a:lnTo>
                  <a:lnTo>
                    <a:pt x="333" y="46"/>
                  </a:lnTo>
                  <a:lnTo>
                    <a:pt x="328" y="46"/>
                  </a:lnTo>
                  <a:lnTo>
                    <a:pt x="324" y="44"/>
                  </a:lnTo>
                  <a:lnTo>
                    <a:pt x="320" y="44"/>
                  </a:lnTo>
                  <a:lnTo>
                    <a:pt x="315" y="43"/>
                  </a:lnTo>
                  <a:lnTo>
                    <a:pt x="311" y="43"/>
                  </a:lnTo>
                  <a:lnTo>
                    <a:pt x="306" y="42"/>
                  </a:lnTo>
                  <a:lnTo>
                    <a:pt x="304" y="42"/>
                  </a:lnTo>
                  <a:lnTo>
                    <a:pt x="298" y="41"/>
                  </a:lnTo>
                  <a:lnTo>
                    <a:pt x="293" y="41"/>
                  </a:lnTo>
                  <a:lnTo>
                    <a:pt x="289" y="39"/>
                  </a:lnTo>
                  <a:lnTo>
                    <a:pt x="284" y="38"/>
                  </a:lnTo>
                  <a:lnTo>
                    <a:pt x="279" y="38"/>
                  </a:lnTo>
                  <a:lnTo>
                    <a:pt x="275" y="38"/>
                  </a:lnTo>
                  <a:lnTo>
                    <a:pt x="272" y="37"/>
                  </a:lnTo>
                  <a:lnTo>
                    <a:pt x="268" y="37"/>
                  </a:lnTo>
                  <a:lnTo>
                    <a:pt x="263" y="36"/>
                  </a:lnTo>
                  <a:lnTo>
                    <a:pt x="259" y="34"/>
                  </a:lnTo>
                  <a:lnTo>
                    <a:pt x="254" y="34"/>
                  </a:lnTo>
                  <a:lnTo>
                    <a:pt x="250" y="34"/>
                  </a:lnTo>
                  <a:lnTo>
                    <a:pt x="246" y="33"/>
                  </a:lnTo>
                  <a:lnTo>
                    <a:pt x="242" y="33"/>
                  </a:lnTo>
                  <a:lnTo>
                    <a:pt x="238" y="32"/>
                  </a:lnTo>
                  <a:lnTo>
                    <a:pt x="236" y="32"/>
                  </a:lnTo>
                  <a:lnTo>
                    <a:pt x="232" y="30"/>
                  </a:lnTo>
                  <a:lnTo>
                    <a:pt x="228" y="30"/>
                  </a:lnTo>
                  <a:lnTo>
                    <a:pt x="224" y="30"/>
                  </a:lnTo>
                  <a:lnTo>
                    <a:pt x="221" y="30"/>
                  </a:lnTo>
                  <a:lnTo>
                    <a:pt x="215" y="29"/>
                  </a:lnTo>
                  <a:lnTo>
                    <a:pt x="210" y="29"/>
                  </a:lnTo>
                  <a:lnTo>
                    <a:pt x="205" y="28"/>
                  </a:lnTo>
                  <a:lnTo>
                    <a:pt x="201" y="27"/>
                  </a:lnTo>
                  <a:lnTo>
                    <a:pt x="199" y="27"/>
                  </a:lnTo>
                  <a:lnTo>
                    <a:pt x="198" y="27"/>
                  </a:lnTo>
                  <a:lnTo>
                    <a:pt x="195" y="27"/>
                  </a:lnTo>
                  <a:lnTo>
                    <a:pt x="192" y="25"/>
                  </a:lnTo>
                  <a:lnTo>
                    <a:pt x="189" y="25"/>
                  </a:lnTo>
                  <a:lnTo>
                    <a:pt x="183" y="25"/>
                  </a:lnTo>
                  <a:lnTo>
                    <a:pt x="181" y="25"/>
                  </a:lnTo>
                  <a:lnTo>
                    <a:pt x="178" y="25"/>
                  </a:lnTo>
                  <a:lnTo>
                    <a:pt x="175" y="24"/>
                  </a:lnTo>
                  <a:lnTo>
                    <a:pt x="172" y="24"/>
                  </a:lnTo>
                  <a:lnTo>
                    <a:pt x="169" y="24"/>
                  </a:lnTo>
                  <a:lnTo>
                    <a:pt x="166" y="24"/>
                  </a:lnTo>
                  <a:lnTo>
                    <a:pt x="162" y="24"/>
                  </a:lnTo>
                  <a:lnTo>
                    <a:pt x="159" y="24"/>
                  </a:lnTo>
                  <a:lnTo>
                    <a:pt x="154" y="23"/>
                  </a:lnTo>
                  <a:lnTo>
                    <a:pt x="150" y="23"/>
                  </a:lnTo>
                  <a:lnTo>
                    <a:pt x="146" y="23"/>
                  </a:lnTo>
                  <a:lnTo>
                    <a:pt x="143" y="23"/>
                  </a:lnTo>
                  <a:lnTo>
                    <a:pt x="139" y="23"/>
                  </a:lnTo>
                  <a:lnTo>
                    <a:pt x="135" y="23"/>
                  </a:lnTo>
                  <a:lnTo>
                    <a:pt x="131" y="23"/>
                  </a:lnTo>
                  <a:lnTo>
                    <a:pt x="127" y="23"/>
                  </a:lnTo>
                  <a:lnTo>
                    <a:pt x="122" y="21"/>
                  </a:lnTo>
                  <a:lnTo>
                    <a:pt x="118" y="21"/>
                  </a:lnTo>
                  <a:lnTo>
                    <a:pt x="113" y="21"/>
                  </a:lnTo>
                  <a:lnTo>
                    <a:pt x="109" y="21"/>
                  </a:lnTo>
                  <a:lnTo>
                    <a:pt x="104" y="20"/>
                  </a:lnTo>
                  <a:lnTo>
                    <a:pt x="100" y="20"/>
                  </a:lnTo>
                  <a:lnTo>
                    <a:pt x="95" y="20"/>
                  </a:lnTo>
                  <a:lnTo>
                    <a:pt x="92" y="20"/>
                  </a:lnTo>
                  <a:lnTo>
                    <a:pt x="86" y="20"/>
                  </a:lnTo>
                  <a:lnTo>
                    <a:pt x="83" y="20"/>
                  </a:lnTo>
                  <a:lnTo>
                    <a:pt x="79" y="19"/>
                  </a:lnTo>
                  <a:lnTo>
                    <a:pt x="74" y="19"/>
                  </a:lnTo>
                  <a:lnTo>
                    <a:pt x="69" y="19"/>
                  </a:lnTo>
                  <a:lnTo>
                    <a:pt x="65" y="19"/>
                  </a:lnTo>
                  <a:lnTo>
                    <a:pt x="61" y="19"/>
                  </a:lnTo>
                  <a:lnTo>
                    <a:pt x="57" y="19"/>
                  </a:lnTo>
                  <a:lnTo>
                    <a:pt x="52" y="18"/>
                  </a:lnTo>
                  <a:lnTo>
                    <a:pt x="48" y="18"/>
                  </a:lnTo>
                  <a:lnTo>
                    <a:pt x="44" y="18"/>
                  </a:lnTo>
                  <a:lnTo>
                    <a:pt x="40" y="18"/>
                  </a:lnTo>
                  <a:lnTo>
                    <a:pt x="37" y="18"/>
                  </a:lnTo>
                  <a:lnTo>
                    <a:pt x="34" y="18"/>
                  </a:lnTo>
                  <a:lnTo>
                    <a:pt x="30" y="18"/>
                  </a:lnTo>
                  <a:lnTo>
                    <a:pt x="28" y="18"/>
                  </a:lnTo>
                  <a:lnTo>
                    <a:pt x="24" y="18"/>
                  </a:lnTo>
                  <a:lnTo>
                    <a:pt x="20" y="18"/>
                  </a:lnTo>
                  <a:lnTo>
                    <a:pt x="17" y="18"/>
                  </a:lnTo>
                  <a:lnTo>
                    <a:pt x="15" y="18"/>
                  </a:lnTo>
                  <a:lnTo>
                    <a:pt x="10" y="18"/>
                  </a:lnTo>
                  <a:lnTo>
                    <a:pt x="6" y="18"/>
                  </a:lnTo>
                  <a:lnTo>
                    <a:pt x="3" y="18"/>
                  </a:lnTo>
                  <a:lnTo>
                    <a:pt x="1" y="18"/>
                  </a:lnTo>
                  <a:lnTo>
                    <a:pt x="0" y="18"/>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
            <p:cNvSpPr>
              <a:spLocks/>
            </p:cNvSpPr>
            <p:nvPr/>
          </p:nvSpPr>
          <p:spPr bwMode="auto">
            <a:xfrm>
              <a:off x="6070582" y="5067771"/>
              <a:ext cx="350838" cy="71438"/>
            </a:xfrm>
            <a:custGeom>
              <a:avLst/>
              <a:gdLst>
                <a:gd name="T0" fmla="*/ 0 w 221"/>
                <a:gd name="T1" fmla="*/ 27 h 45"/>
                <a:gd name="T2" fmla="*/ 3 w 221"/>
                <a:gd name="T3" fmla="*/ 27 h 45"/>
                <a:gd name="T4" fmla="*/ 9 w 221"/>
                <a:gd name="T5" fmla="*/ 26 h 45"/>
                <a:gd name="T6" fmla="*/ 17 w 221"/>
                <a:gd name="T7" fmla="*/ 23 h 45"/>
                <a:gd name="T8" fmla="*/ 23 w 221"/>
                <a:gd name="T9" fmla="*/ 22 h 45"/>
                <a:gd name="T10" fmla="*/ 30 w 221"/>
                <a:gd name="T11" fmla="*/ 21 h 45"/>
                <a:gd name="T12" fmla="*/ 36 w 221"/>
                <a:gd name="T13" fmla="*/ 20 h 45"/>
                <a:gd name="T14" fmla="*/ 45 w 221"/>
                <a:gd name="T15" fmla="*/ 18 h 45"/>
                <a:gd name="T16" fmla="*/ 54 w 221"/>
                <a:gd name="T17" fmla="*/ 16 h 45"/>
                <a:gd name="T18" fmla="*/ 64 w 221"/>
                <a:gd name="T19" fmla="*/ 14 h 45"/>
                <a:gd name="T20" fmla="*/ 76 w 221"/>
                <a:gd name="T21" fmla="*/ 12 h 45"/>
                <a:gd name="T22" fmla="*/ 85 w 221"/>
                <a:gd name="T23" fmla="*/ 11 h 45"/>
                <a:gd name="T24" fmla="*/ 91 w 221"/>
                <a:gd name="T25" fmla="*/ 9 h 45"/>
                <a:gd name="T26" fmla="*/ 97 w 221"/>
                <a:gd name="T27" fmla="*/ 9 h 45"/>
                <a:gd name="T28" fmla="*/ 105 w 221"/>
                <a:gd name="T29" fmla="*/ 8 h 45"/>
                <a:gd name="T30" fmla="*/ 111 w 221"/>
                <a:gd name="T31" fmla="*/ 7 h 45"/>
                <a:gd name="T32" fmla="*/ 118 w 221"/>
                <a:gd name="T33" fmla="*/ 6 h 45"/>
                <a:gd name="T34" fmla="*/ 124 w 221"/>
                <a:gd name="T35" fmla="*/ 4 h 45"/>
                <a:gd name="T36" fmla="*/ 131 w 221"/>
                <a:gd name="T37" fmla="*/ 3 h 45"/>
                <a:gd name="T38" fmla="*/ 139 w 221"/>
                <a:gd name="T39" fmla="*/ 3 h 45"/>
                <a:gd name="T40" fmla="*/ 151 w 221"/>
                <a:gd name="T41" fmla="*/ 2 h 45"/>
                <a:gd name="T42" fmla="*/ 162 w 221"/>
                <a:gd name="T43" fmla="*/ 0 h 45"/>
                <a:gd name="T44" fmla="*/ 171 w 221"/>
                <a:gd name="T45" fmla="*/ 0 h 45"/>
                <a:gd name="T46" fmla="*/ 180 w 221"/>
                <a:gd name="T47" fmla="*/ 0 h 45"/>
                <a:gd name="T48" fmla="*/ 188 w 221"/>
                <a:gd name="T49" fmla="*/ 0 h 45"/>
                <a:gd name="T50" fmla="*/ 196 w 221"/>
                <a:gd name="T51" fmla="*/ 0 h 45"/>
                <a:gd name="T52" fmla="*/ 202 w 221"/>
                <a:gd name="T53" fmla="*/ 0 h 45"/>
                <a:gd name="T54" fmla="*/ 210 w 221"/>
                <a:gd name="T55" fmla="*/ 0 h 45"/>
                <a:gd name="T56" fmla="*/ 216 w 221"/>
                <a:gd name="T57" fmla="*/ 2 h 45"/>
                <a:gd name="T58" fmla="*/ 220 w 221"/>
                <a:gd name="T59" fmla="*/ 2 h 45"/>
                <a:gd name="T60" fmla="*/ 220 w 221"/>
                <a:gd name="T61" fmla="*/ 14 h 45"/>
                <a:gd name="T62" fmla="*/ 3 w 221"/>
                <a:gd name="T63" fmla="*/ 45 h 45"/>
                <a:gd name="T64" fmla="*/ 0 w 221"/>
                <a:gd name="T65"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5">
                  <a:moveTo>
                    <a:pt x="0" y="28"/>
                  </a:moveTo>
                  <a:lnTo>
                    <a:pt x="0" y="27"/>
                  </a:lnTo>
                  <a:lnTo>
                    <a:pt x="2" y="27"/>
                  </a:lnTo>
                  <a:lnTo>
                    <a:pt x="3" y="27"/>
                  </a:lnTo>
                  <a:lnTo>
                    <a:pt x="7" y="27"/>
                  </a:lnTo>
                  <a:lnTo>
                    <a:pt x="9" y="26"/>
                  </a:lnTo>
                  <a:lnTo>
                    <a:pt x="14" y="25"/>
                  </a:lnTo>
                  <a:lnTo>
                    <a:pt x="17" y="23"/>
                  </a:lnTo>
                  <a:lnTo>
                    <a:pt x="19" y="23"/>
                  </a:lnTo>
                  <a:lnTo>
                    <a:pt x="23" y="22"/>
                  </a:lnTo>
                  <a:lnTo>
                    <a:pt x="26" y="22"/>
                  </a:lnTo>
                  <a:lnTo>
                    <a:pt x="30" y="21"/>
                  </a:lnTo>
                  <a:lnTo>
                    <a:pt x="32" y="21"/>
                  </a:lnTo>
                  <a:lnTo>
                    <a:pt x="36" y="20"/>
                  </a:lnTo>
                  <a:lnTo>
                    <a:pt x="41" y="20"/>
                  </a:lnTo>
                  <a:lnTo>
                    <a:pt x="45" y="18"/>
                  </a:lnTo>
                  <a:lnTo>
                    <a:pt x="49" y="17"/>
                  </a:lnTo>
                  <a:lnTo>
                    <a:pt x="54" y="16"/>
                  </a:lnTo>
                  <a:lnTo>
                    <a:pt x="59" y="16"/>
                  </a:lnTo>
                  <a:lnTo>
                    <a:pt x="64" y="14"/>
                  </a:lnTo>
                  <a:lnTo>
                    <a:pt x="69" y="13"/>
                  </a:lnTo>
                  <a:lnTo>
                    <a:pt x="76" y="12"/>
                  </a:lnTo>
                  <a:lnTo>
                    <a:pt x="82" y="12"/>
                  </a:lnTo>
                  <a:lnTo>
                    <a:pt x="85" y="11"/>
                  </a:lnTo>
                  <a:lnTo>
                    <a:pt x="87" y="11"/>
                  </a:lnTo>
                  <a:lnTo>
                    <a:pt x="91" y="9"/>
                  </a:lnTo>
                  <a:lnTo>
                    <a:pt x="93" y="9"/>
                  </a:lnTo>
                  <a:lnTo>
                    <a:pt x="97" y="9"/>
                  </a:lnTo>
                  <a:lnTo>
                    <a:pt x="101" y="8"/>
                  </a:lnTo>
                  <a:lnTo>
                    <a:pt x="105" y="8"/>
                  </a:lnTo>
                  <a:lnTo>
                    <a:pt x="109" y="8"/>
                  </a:lnTo>
                  <a:lnTo>
                    <a:pt x="111" y="7"/>
                  </a:lnTo>
                  <a:lnTo>
                    <a:pt x="115" y="7"/>
                  </a:lnTo>
                  <a:lnTo>
                    <a:pt x="118" y="6"/>
                  </a:lnTo>
                  <a:lnTo>
                    <a:pt x="122" y="6"/>
                  </a:lnTo>
                  <a:lnTo>
                    <a:pt x="124" y="4"/>
                  </a:lnTo>
                  <a:lnTo>
                    <a:pt x="128" y="4"/>
                  </a:lnTo>
                  <a:lnTo>
                    <a:pt x="131" y="3"/>
                  </a:lnTo>
                  <a:lnTo>
                    <a:pt x="134" y="3"/>
                  </a:lnTo>
                  <a:lnTo>
                    <a:pt x="139" y="3"/>
                  </a:lnTo>
                  <a:lnTo>
                    <a:pt x="146" y="3"/>
                  </a:lnTo>
                  <a:lnTo>
                    <a:pt x="151" y="2"/>
                  </a:lnTo>
                  <a:lnTo>
                    <a:pt x="157" y="2"/>
                  </a:lnTo>
                  <a:lnTo>
                    <a:pt x="162" y="0"/>
                  </a:lnTo>
                  <a:lnTo>
                    <a:pt x="168" y="0"/>
                  </a:lnTo>
                  <a:lnTo>
                    <a:pt x="171" y="0"/>
                  </a:lnTo>
                  <a:lnTo>
                    <a:pt x="177" y="0"/>
                  </a:lnTo>
                  <a:lnTo>
                    <a:pt x="180" y="0"/>
                  </a:lnTo>
                  <a:lnTo>
                    <a:pt x="184" y="0"/>
                  </a:lnTo>
                  <a:lnTo>
                    <a:pt x="188" y="0"/>
                  </a:lnTo>
                  <a:lnTo>
                    <a:pt x="193" y="0"/>
                  </a:lnTo>
                  <a:lnTo>
                    <a:pt x="196" y="0"/>
                  </a:lnTo>
                  <a:lnTo>
                    <a:pt x="199" y="0"/>
                  </a:lnTo>
                  <a:lnTo>
                    <a:pt x="202" y="0"/>
                  </a:lnTo>
                  <a:lnTo>
                    <a:pt x="205" y="0"/>
                  </a:lnTo>
                  <a:lnTo>
                    <a:pt x="210" y="0"/>
                  </a:lnTo>
                  <a:lnTo>
                    <a:pt x="214" y="2"/>
                  </a:lnTo>
                  <a:lnTo>
                    <a:pt x="216" y="2"/>
                  </a:lnTo>
                  <a:lnTo>
                    <a:pt x="220" y="2"/>
                  </a:lnTo>
                  <a:lnTo>
                    <a:pt x="220" y="2"/>
                  </a:lnTo>
                  <a:lnTo>
                    <a:pt x="221" y="3"/>
                  </a:lnTo>
                  <a:lnTo>
                    <a:pt x="220" y="14"/>
                  </a:lnTo>
                  <a:lnTo>
                    <a:pt x="138" y="16"/>
                  </a:lnTo>
                  <a:lnTo>
                    <a:pt x="3" y="45"/>
                  </a:lnTo>
                  <a:lnTo>
                    <a:pt x="0"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p:cNvSpPr>
              <a:spLocks/>
            </p:cNvSpPr>
            <p:nvPr/>
          </p:nvSpPr>
          <p:spPr bwMode="auto">
            <a:xfrm>
              <a:off x="6034069" y="4978871"/>
              <a:ext cx="395288" cy="65088"/>
            </a:xfrm>
            <a:custGeom>
              <a:avLst/>
              <a:gdLst>
                <a:gd name="T0" fmla="*/ 12 w 249"/>
                <a:gd name="T1" fmla="*/ 40 h 41"/>
                <a:gd name="T2" fmla="*/ 18 w 249"/>
                <a:gd name="T3" fmla="*/ 39 h 41"/>
                <a:gd name="T4" fmla="*/ 28 w 249"/>
                <a:gd name="T5" fmla="*/ 36 h 41"/>
                <a:gd name="T6" fmla="*/ 41 w 249"/>
                <a:gd name="T7" fmla="*/ 35 h 41"/>
                <a:gd name="T8" fmla="*/ 55 w 249"/>
                <a:gd name="T9" fmla="*/ 32 h 41"/>
                <a:gd name="T10" fmla="*/ 71 w 249"/>
                <a:gd name="T11" fmla="*/ 30 h 41"/>
                <a:gd name="T12" fmla="*/ 86 w 249"/>
                <a:gd name="T13" fmla="*/ 27 h 41"/>
                <a:gd name="T14" fmla="*/ 102 w 249"/>
                <a:gd name="T15" fmla="*/ 25 h 41"/>
                <a:gd name="T16" fmla="*/ 116 w 249"/>
                <a:gd name="T17" fmla="*/ 22 h 41"/>
                <a:gd name="T18" fmla="*/ 131 w 249"/>
                <a:gd name="T19" fmla="*/ 19 h 41"/>
                <a:gd name="T20" fmla="*/ 143 w 249"/>
                <a:gd name="T21" fmla="*/ 18 h 41"/>
                <a:gd name="T22" fmla="*/ 156 w 249"/>
                <a:gd name="T23" fmla="*/ 16 h 41"/>
                <a:gd name="T24" fmla="*/ 170 w 249"/>
                <a:gd name="T25" fmla="*/ 16 h 41"/>
                <a:gd name="T26" fmla="*/ 184 w 249"/>
                <a:gd name="T27" fmla="*/ 16 h 41"/>
                <a:gd name="T28" fmla="*/ 197 w 249"/>
                <a:gd name="T29" fmla="*/ 16 h 41"/>
                <a:gd name="T30" fmla="*/ 210 w 249"/>
                <a:gd name="T31" fmla="*/ 16 h 41"/>
                <a:gd name="T32" fmla="*/ 221 w 249"/>
                <a:gd name="T33" fmla="*/ 16 h 41"/>
                <a:gd name="T34" fmla="*/ 230 w 249"/>
                <a:gd name="T35" fmla="*/ 16 h 41"/>
                <a:gd name="T36" fmla="*/ 243 w 249"/>
                <a:gd name="T37" fmla="*/ 17 h 41"/>
                <a:gd name="T38" fmla="*/ 249 w 249"/>
                <a:gd name="T39" fmla="*/ 0 h 41"/>
                <a:gd name="T40" fmla="*/ 243 w 249"/>
                <a:gd name="T41" fmla="*/ 0 h 41"/>
                <a:gd name="T42" fmla="*/ 229 w 249"/>
                <a:gd name="T43" fmla="*/ 0 h 41"/>
                <a:gd name="T44" fmla="*/ 219 w 249"/>
                <a:gd name="T45" fmla="*/ 0 h 41"/>
                <a:gd name="T46" fmla="*/ 208 w 249"/>
                <a:gd name="T47" fmla="*/ 0 h 41"/>
                <a:gd name="T48" fmla="*/ 197 w 249"/>
                <a:gd name="T49" fmla="*/ 0 h 41"/>
                <a:gd name="T50" fmla="*/ 187 w 249"/>
                <a:gd name="T51" fmla="*/ 0 h 41"/>
                <a:gd name="T52" fmla="*/ 174 w 249"/>
                <a:gd name="T53" fmla="*/ 0 h 41"/>
                <a:gd name="T54" fmla="*/ 164 w 249"/>
                <a:gd name="T55" fmla="*/ 2 h 41"/>
                <a:gd name="T56" fmla="*/ 152 w 249"/>
                <a:gd name="T57" fmla="*/ 3 h 41"/>
                <a:gd name="T58" fmla="*/ 139 w 249"/>
                <a:gd name="T59" fmla="*/ 4 h 41"/>
                <a:gd name="T60" fmla="*/ 123 w 249"/>
                <a:gd name="T61" fmla="*/ 5 h 41"/>
                <a:gd name="T62" fmla="*/ 110 w 249"/>
                <a:gd name="T63" fmla="*/ 8 h 41"/>
                <a:gd name="T64" fmla="*/ 101 w 249"/>
                <a:gd name="T65" fmla="*/ 9 h 41"/>
                <a:gd name="T66" fmla="*/ 91 w 249"/>
                <a:gd name="T67" fmla="*/ 12 h 41"/>
                <a:gd name="T68" fmla="*/ 82 w 249"/>
                <a:gd name="T69" fmla="*/ 13 h 41"/>
                <a:gd name="T70" fmla="*/ 72 w 249"/>
                <a:gd name="T71" fmla="*/ 16 h 41"/>
                <a:gd name="T72" fmla="*/ 62 w 249"/>
                <a:gd name="T73" fmla="*/ 17 h 41"/>
                <a:gd name="T74" fmla="*/ 51 w 249"/>
                <a:gd name="T75" fmla="*/ 19 h 41"/>
                <a:gd name="T76" fmla="*/ 42 w 249"/>
                <a:gd name="T77" fmla="*/ 21 h 41"/>
                <a:gd name="T78" fmla="*/ 28 w 249"/>
                <a:gd name="T79" fmla="*/ 23 h 41"/>
                <a:gd name="T80" fmla="*/ 14 w 249"/>
                <a:gd name="T81" fmla="*/ 27 h 41"/>
                <a:gd name="T82" fmla="*/ 5 w 249"/>
                <a:gd name="T83" fmla="*/ 28 h 41"/>
                <a:gd name="T84" fmla="*/ 8 w 249"/>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41">
                  <a:moveTo>
                    <a:pt x="8" y="41"/>
                  </a:moveTo>
                  <a:lnTo>
                    <a:pt x="9" y="40"/>
                  </a:lnTo>
                  <a:lnTo>
                    <a:pt x="12" y="40"/>
                  </a:lnTo>
                  <a:lnTo>
                    <a:pt x="13" y="40"/>
                  </a:lnTo>
                  <a:lnTo>
                    <a:pt x="16" y="39"/>
                  </a:lnTo>
                  <a:lnTo>
                    <a:pt x="18" y="39"/>
                  </a:lnTo>
                  <a:lnTo>
                    <a:pt x="22" y="39"/>
                  </a:lnTo>
                  <a:lnTo>
                    <a:pt x="25" y="37"/>
                  </a:lnTo>
                  <a:lnTo>
                    <a:pt x="28" y="36"/>
                  </a:lnTo>
                  <a:lnTo>
                    <a:pt x="32" y="36"/>
                  </a:lnTo>
                  <a:lnTo>
                    <a:pt x="37" y="35"/>
                  </a:lnTo>
                  <a:lnTo>
                    <a:pt x="41" y="35"/>
                  </a:lnTo>
                  <a:lnTo>
                    <a:pt x="46" y="33"/>
                  </a:lnTo>
                  <a:lnTo>
                    <a:pt x="50" y="33"/>
                  </a:lnTo>
                  <a:lnTo>
                    <a:pt x="55" y="32"/>
                  </a:lnTo>
                  <a:lnTo>
                    <a:pt x="60" y="32"/>
                  </a:lnTo>
                  <a:lnTo>
                    <a:pt x="65" y="31"/>
                  </a:lnTo>
                  <a:lnTo>
                    <a:pt x="71" y="30"/>
                  </a:lnTo>
                  <a:lnTo>
                    <a:pt x="76" y="28"/>
                  </a:lnTo>
                  <a:lnTo>
                    <a:pt x="81" y="27"/>
                  </a:lnTo>
                  <a:lnTo>
                    <a:pt x="86" y="27"/>
                  </a:lnTo>
                  <a:lnTo>
                    <a:pt x="92" y="26"/>
                  </a:lnTo>
                  <a:lnTo>
                    <a:pt x="97" y="26"/>
                  </a:lnTo>
                  <a:lnTo>
                    <a:pt x="102" y="25"/>
                  </a:lnTo>
                  <a:lnTo>
                    <a:pt x="108" y="23"/>
                  </a:lnTo>
                  <a:lnTo>
                    <a:pt x="113" y="23"/>
                  </a:lnTo>
                  <a:lnTo>
                    <a:pt x="116" y="22"/>
                  </a:lnTo>
                  <a:lnTo>
                    <a:pt x="122" y="21"/>
                  </a:lnTo>
                  <a:lnTo>
                    <a:pt x="127" y="21"/>
                  </a:lnTo>
                  <a:lnTo>
                    <a:pt x="131" y="19"/>
                  </a:lnTo>
                  <a:lnTo>
                    <a:pt x="136" y="19"/>
                  </a:lnTo>
                  <a:lnTo>
                    <a:pt x="139" y="18"/>
                  </a:lnTo>
                  <a:lnTo>
                    <a:pt x="143" y="18"/>
                  </a:lnTo>
                  <a:lnTo>
                    <a:pt x="147" y="17"/>
                  </a:lnTo>
                  <a:lnTo>
                    <a:pt x="152" y="17"/>
                  </a:lnTo>
                  <a:lnTo>
                    <a:pt x="156" y="16"/>
                  </a:lnTo>
                  <a:lnTo>
                    <a:pt x="161" y="16"/>
                  </a:lnTo>
                  <a:lnTo>
                    <a:pt x="165" y="16"/>
                  </a:lnTo>
                  <a:lnTo>
                    <a:pt x="170" y="16"/>
                  </a:lnTo>
                  <a:lnTo>
                    <a:pt x="175" y="16"/>
                  </a:lnTo>
                  <a:lnTo>
                    <a:pt x="179" y="16"/>
                  </a:lnTo>
                  <a:lnTo>
                    <a:pt x="184" y="16"/>
                  </a:lnTo>
                  <a:lnTo>
                    <a:pt x="188" y="16"/>
                  </a:lnTo>
                  <a:lnTo>
                    <a:pt x="193" y="16"/>
                  </a:lnTo>
                  <a:lnTo>
                    <a:pt x="197" y="16"/>
                  </a:lnTo>
                  <a:lnTo>
                    <a:pt x="202" y="16"/>
                  </a:lnTo>
                  <a:lnTo>
                    <a:pt x="206" y="16"/>
                  </a:lnTo>
                  <a:lnTo>
                    <a:pt x="210" y="16"/>
                  </a:lnTo>
                  <a:lnTo>
                    <a:pt x="214" y="16"/>
                  </a:lnTo>
                  <a:lnTo>
                    <a:pt x="217" y="16"/>
                  </a:lnTo>
                  <a:lnTo>
                    <a:pt x="221" y="16"/>
                  </a:lnTo>
                  <a:lnTo>
                    <a:pt x="224" y="16"/>
                  </a:lnTo>
                  <a:lnTo>
                    <a:pt x="228" y="16"/>
                  </a:lnTo>
                  <a:lnTo>
                    <a:pt x="230" y="16"/>
                  </a:lnTo>
                  <a:lnTo>
                    <a:pt x="234" y="16"/>
                  </a:lnTo>
                  <a:lnTo>
                    <a:pt x="239" y="16"/>
                  </a:lnTo>
                  <a:lnTo>
                    <a:pt x="243" y="17"/>
                  </a:lnTo>
                  <a:lnTo>
                    <a:pt x="244" y="17"/>
                  </a:lnTo>
                  <a:lnTo>
                    <a:pt x="245" y="17"/>
                  </a:lnTo>
                  <a:lnTo>
                    <a:pt x="249" y="0"/>
                  </a:lnTo>
                  <a:lnTo>
                    <a:pt x="248" y="0"/>
                  </a:lnTo>
                  <a:lnTo>
                    <a:pt x="247" y="0"/>
                  </a:lnTo>
                  <a:lnTo>
                    <a:pt x="243" y="0"/>
                  </a:lnTo>
                  <a:lnTo>
                    <a:pt x="239" y="0"/>
                  </a:lnTo>
                  <a:lnTo>
                    <a:pt x="234" y="0"/>
                  </a:lnTo>
                  <a:lnTo>
                    <a:pt x="229" y="0"/>
                  </a:lnTo>
                  <a:lnTo>
                    <a:pt x="225" y="0"/>
                  </a:lnTo>
                  <a:lnTo>
                    <a:pt x="222" y="0"/>
                  </a:lnTo>
                  <a:lnTo>
                    <a:pt x="219" y="0"/>
                  </a:lnTo>
                  <a:lnTo>
                    <a:pt x="216" y="0"/>
                  </a:lnTo>
                  <a:lnTo>
                    <a:pt x="212" y="0"/>
                  </a:lnTo>
                  <a:lnTo>
                    <a:pt x="208" y="0"/>
                  </a:lnTo>
                  <a:lnTo>
                    <a:pt x="205" y="0"/>
                  </a:lnTo>
                  <a:lnTo>
                    <a:pt x="201" y="0"/>
                  </a:lnTo>
                  <a:lnTo>
                    <a:pt x="197" y="0"/>
                  </a:lnTo>
                  <a:lnTo>
                    <a:pt x="193" y="0"/>
                  </a:lnTo>
                  <a:lnTo>
                    <a:pt x="189" y="0"/>
                  </a:lnTo>
                  <a:lnTo>
                    <a:pt x="187" y="0"/>
                  </a:lnTo>
                  <a:lnTo>
                    <a:pt x="182" y="0"/>
                  </a:lnTo>
                  <a:lnTo>
                    <a:pt x="178" y="0"/>
                  </a:lnTo>
                  <a:lnTo>
                    <a:pt x="174" y="0"/>
                  </a:lnTo>
                  <a:lnTo>
                    <a:pt x="171" y="2"/>
                  </a:lnTo>
                  <a:lnTo>
                    <a:pt x="168" y="2"/>
                  </a:lnTo>
                  <a:lnTo>
                    <a:pt x="164" y="2"/>
                  </a:lnTo>
                  <a:lnTo>
                    <a:pt x="160" y="2"/>
                  </a:lnTo>
                  <a:lnTo>
                    <a:pt x="157" y="3"/>
                  </a:lnTo>
                  <a:lnTo>
                    <a:pt x="152" y="3"/>
                  </a:lnTo>
                  <a:lnTo>
                    <a:pt x="148" y="3"/>
                  </a:lnTo>
                  <a:lnTo>
                    <a:pt x="145" y="3"/>
                  </a:lnTo>
                  <a:lnTo>
                    <a:pt x="139" y="4"/>
                  </a:lnTo>
                  <a:lnTo>
                    <a:pt x="134" y="4"/>
                  </a:lnTo>
                  <a:lnTo>
                    <a:pt x="128" y="5"/>
                  </a:lnTo>
                  <a:lnTo>
                    <a:pt x="123" y="5"/>
                  </a:lnTo>
                  <a:lnTo>
                    <a:pt x="116" y="8"/>
                  </a:lnTo>
                  <a:lnTo>
                    <a:pt x="114" y="8"/>
                  </a:lnTo>
                  <a:lnTo>
                    <a:pt x="110" y="8"/>
                  </a:lnTo>
                  <a:lnTo>
                    <a:pt x="108" y="8"/>
                  </a:lnTo>
                  <a:lnTo>
                    <a:pt x="104" y="9"/>
                  </a:lnTo>
                  <a:lnTo>
                    <a:pt x="101" y="9"/>
                  </a:lnTo>
                  <a:lnTo>
                    <a:pt x="97" y="10"/>
                  </a:lnTo>
                  <a:lnTo>
                    <a:pt x="94" y="10"/>
                  </a:lnTo>
                  <a:lnTo>
                    <a:pt x="91" y="12"/>
                  </a:lnTo>
                  <a:lnTo>
                    <a:pt x="88" y="12"/>
                  </a:lnTo>
                  <a:lnTo>
                    <a:pt x="85" y="13"/>
                  </a:lnTo>
                  <a:lnTo>
                    <a:pt x="82" y="13"/>
                  </a:lnTo>
                  <a:lnTo>
                    <a:pt x="78" y="14"/>
                  </a:lnTo>
                  <a:lnTo>
                    <a:pt x="74" y="14"/>
                  </a:lnTo>
                  <a:lnTo>
                    <a:pt x="72" y="16"/>
                  </a:lnTo>
                  <a:lnTo>
                    <a:pt x="68" y="16"/>
                  </a:lnTo>
                  <a:lnTo>
                    <a:pt x="65" y="17"/>
                  </a:lnTo>
                  <a:lnTo>
                    <a:pt x="62" y="17"/>
                  </a:lnTo>
                  <a:lnTo>
                    <a:pt x="58" y="18"/>
                  </a:lnTo>
                  <a:lnTo>
                    <a:pt x="55" y="18"/>
                  </a:lnTo>
                  <a:lnTo>
                    <a:pt x="51" y="19"/>
                  </a:lnTo>
                  <a:lnTo>
                    <a:pt x="49" y="19"/>
                  </a:lnTo>
                  <a:lnTo>
                    <a:pt x="45" y="21"/>
                  </a:lnTo>
                  <a:lnTo>
                    <a:pt x="42" y="21"/>
                  </a:lnTo>
                  <a:lnTo>
                    <a:pt x="40" y="22"/>
                  </a:lnTo>
                  <a:lnTo>
                    <a:pt x="33" y="23"/>
                  </a:lnTo>
                  <a:lnTo>
                    <a:pt x="28" y="23"/>
                  </a:lnTo>
                  <a:lnTo>
                    <a:pt x="23" y="25"/>
                  </a:lnTo>
                  <a:lnTo>
                    <a:pt x="19" y="26"/>
                  </a:lnTo>
                  <a:lnTo>
                    <a:pt x="14" y="27"/>
                  </a:lnTo>
                  <a:lnTo>
                    <a:pt x="10" y="27"/>
                  </a:lnTo>
                  <a:lnTo>
                    <a:pt x="7" y="27"/>
                  </a:lnTo>
                  <a:lnTo>
                    <a:pt x="5" y="28"/>
                  </a:lnTo>
                  <a:lnTo>
                    <a:pt x="2" y="30"/>
                  </a:lnTo>
                  <a:lnTo>
                    <a:pt x="0" y="31"/>
                  </a:lnTo>
                  <a:lnTo>
                    <a:pt x="8"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p:cNvSpPr>
              <a:spLocks/>
            </p:cNvSpPr>
            <p:nvPr/>
          </p:nvSpPr>
          <p:spPr bwMode="auto">
            <a:xfrm>
              <a:off x="6026132" y="4882034"/>
              <a:ext cx="328613" cy="58738"/>
            </a:xfrm>
            <a:custGeom>
              <a:avLst/>
              <a:gdLst>
                <a:gd name="T0" fmla="*/ 8 w 207"/>
                <a:gd name="T1" fmla="*/ 37 h 37"/>
                <a:gd name="T2" fmla="*/ 13 w 207"/>
                <a:gd name="T3" fmla="*/ 36 h 37"/>
                <a:gd name="T4" fmla="*/ 19 w 207"/>
                <a:gd name="T5" fmla="*/ 34 h 37"/>
                <a:gd name="T6" fmla="*/ 26 w 207"/>
                <a:gd name="T7" fmla="*/ 33 h 37"/>
                <a:gd name="T8" fmla="*/ 33 w 207"/>
                <a:gd name="T9" fmla="*/ 32 h 37"/>
                <a:gd name="T10" fmla="*/ 44 w 207"/>
                <a:gd name="T11" fmla="*/ 29 h 37"/>
                <a:gd name="T12" fmla="*/ 53 w 207"/>
                <a:gd name="T13" fmla="*/ 28 h 37"/>
                <a:gd name="T14" fmla="*/ 63 w 207"/>
                <a:gd name="T15" fmla="*/ 26 h 37"/>
                <a:gd name="T16" fmla="*/ 72 w 207"/>
                <a:gd name="T17" fmla="*/ 24 h 37"/>
                <a:gd name="T18" fmla="*/ 81 w 207"/>
                <a:gd name="T19" fmla="*/ 23 h 37"/>
                <a:gd name="T20" fmla="*/ 90 w 207"/>
                <a:gd name="T21" fmla="*/ 22 h 37"/>
                <a:gd name="T22" fmla="*/ 97 w 207"/>
                <a:gd name="T23" fmla="*/ 20 h 37"/>
                <a:gd name="T24" fmla="*/ 105 w 207"/>
                <a:gd name="T25" fmla="*/ 19 h 37"/>
                <a:gd name="T26" fmla="*/ 113 w 207"/>
                <a:gd name="T27" fmla="*/ 18 h 37"/>
                <a:gd name="T28" fmla="*/ 118 w 207"/>
                <a:gd name="T29" fmla="*/ 18 h 37"/>
                <a:gd name="T30" fmla="*/ 124 w 207"/>
                <a:gd name="T31" fmla="*/ 18 h 37"/>
                <a:gd name="T32" fmla="*/ 130 w 207"/>
                <a:gd name="T33" fmla="*/ 18 h 37"/>
                <a:gd name="T34" fmla="*/ 137 w 207"/>
                <a:gd name="T35" fmla="*/ 18 h 37"/>
                <a:gd name="T36" fmla="*/ 144 w 207"/>
                <a:gd name="T37" fmla="*/ 18 h 37"/>
                <a:gd name="T38" fmla="*/ 152 w 207"/>
                <a:gd name="T39" fmla="*/ 17 h 37"/>
                <a:gd name="T40" fmla="*/ 160 w 207"/>
                <a:gd name="T41" fmla="*/ 17 h 37"/>
                <a:gd name="T42" fmla="*/ 167 w 207"/>
                <a:gd name="T43" fmla="*/ 17 h 37"/>
                <a:gd name="T44" fmla="*/ 175 w 207"/>
                <a:gd name="T45" fmla="*/ 17 h 37"/>
                <a:gd name="T46" fmla="*/ 183 w 207"/>
                <a:gd name="T47" fmla="*/ 15 h 37"/>
                <a:gd name="T48" fmla="*/ 189 w 207"/>
                <a:gd name="T49" fmla="*/ 15 h 37"/>
                <a:gd name="T50" fmla="*/ 198 w 207"/>
                <a:gd name="T51" fmla="*/ 15 h 37"/>
                <a:gd name="T52" fmla="*/ 205 w 207"/>
                <a:gd name="T53" fmla="*/ 15 h 37"/>
                <a:gd name="T54" fmla="*/ 207 w 207"/>
                <a:gd name="T55" fmla="*/ 0 h 37"/>
                <a:gd name="T56" fmla="*/ 203 w 207"/>
                <a:gd name="T57" fmla="*/ 0 h 37"/>
                <a:gd name="T58" fmla="*/ 194 w 207"/>
                <a:gd name="T59" fmla="*/ 0 h 37"/>
                <a:gd name="T60" fmla="*/ 188 w 207"/>
                <a:gd name="T61" fmla="*/ 0 h 37"/>
                <a:gd name="T62" fmla="*/ 180 w 207"/>
                <a:gd name="T63" fmla="*/ 1 h 37"/>
                <a:gd name="T64" fmla="*/ 173 w 207"/>
                <a:gd name="T65" fmla="*/ 1 h 37"/>
                <a:gd name="T66" fmla="*/ 165 w 207"/>
                <a:gd name="T67" fmla="*/ 3 h 37"/>
                <a:gd name="T68" fmla="*/ 156 w 207"/>
                <a:gd name="T69" fmla="*/ 3 h 37"/>
                <a:gd name="T70" fmla="*/ 148 w 207"/>
                <a:gd name="T71" fmla="*/ 3 h 37"/>
                <a:gd name="T72" fmla="*/ 139 w 207"/>
                <a:gd name="T73" fmla="*/ 4 h 37"/>
                <a:gd name="T74" fmla="*/ 132 w 207"/>
                <a:gd name="T75" fmla="*/ 4 h 37"/>
                <a:gd name="T76" fmla="*/ 123 w 207"/>
                <a:gd name="T77" fmla="*/ 4 h 37"/>
                <a:gd name="T78" fmla="*/ 118 w 207"/>
                <a:gd name="T79" fmla="*/ 5 h 37"/>
                <a:gd name="T80" fmla="*/ 111 w 207"/>
                <a:gd name="T81" fmla="*/ 5 h 37"/>
                <a:gd name="T82" fmla="*/ 107 w 207"/>
                <a:gd name="T83" fmla="*/ 5 h 37"/>
                <a:gd name="T84" fmla="*/ 102 w 207"/>
                <a:gd name="T85" fmla="*/ 5 h 37"/>
                <a:gd name="T86" fmla="*/ 96 w 207"/>
                <a:gd name="T87" fmla="*/ 5 h 37"/>
                <a:gd name="T88" fmla="*/ 88 w 207"/>
                <a:gd name="T89" fmla="*/ 6 h 37"/>
                <a:gd name="T90" fmla="*/ 81 w 207"/>
                <a:gd name="T91" fmla="*/ 8 h 37"/>
                <a:gd name="T92" fmla="*/ 72 w 207"/>
                <a:gd name="T93" fmla="*/ 9 h 37"/>
                <a:gd name="T94" fmla="*/ 63 w 207"/>
                <a:gd name="T95" fmla="*/ 11 h 37"/>
                <a:gd name="T96" fmla="*/ 54 w 207"/>
                <a:gd name="T97" fmla="*/ 13 h 37"/>
                <a:gd name="T98" fmla="*/ 45 w 207"/>
                <a:gd name="T99" fmla="*/ 14 h 37"/>
                <a:gd name="T100" fmla="*/ 36 w 207"/>
                <a:gd name="T101" fmla="*/ 15 h 37"/>
                <a:gd name="T102" fmla="*/ 27 w 207"/>
                <a:gd name="T103" fmla="*/ 17 h 37"/>
                <a:gd name="T104" fmla="*/ 19 w 207"/>
                <a:gd name="T105" fmla="*/ 19 h 37"/>
                <a:gd name="T106" fmla="*/ 14 w 207"/>
                <a:gd name="T107" fmla="*/ 20 h 37"/>
                <a:gd name="T108" fmla="*/ 8 w 207"/>
                <a:gd name="T109" fmla="*/ 22 h 37"/>
                <a:gd name="T110" fmla="*/ 4 w 207"/>
                <a:gd name="T111" fmla="*/ 22 h 37"/>
                <a:gd name="T112" fmla="*/ 0 w 207"/>
                <a:gd name="T113" fmla="*/ 23 h 37"/>
                <a:gd name="T114" fmla="*/ 8 w 207"/>
                <a:gd name="T11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37">
                  <a:moveTo>
                    <a:pt x="8" y="37"/>
                  </a:moveTo>
                  <a:lnTo>
                    <a:pt x="8" y="37"/>
                  </a:lnTo>
                  <a:lnTo>
                    <a:pt x="12" y="37"/>
                  </a:lnTo>
                  <a:lnTo>
                    <a:pt x="13" y="36"/>
                  </a:lnTo>
                  <a:lnTo>
                    <a:pt x="15" y="36"/>
                  </a:lnTo>
                  <a:lnTo>
                    <a:pt x="19" y="34"/>
                  </a:lnTo>
                  <a:lnTo>
                    <a:pt x="23" y="34"/>
                  </a:lnTo>
                  <a:lnTo>
                    <a:pt x="26" y="33"/>
                  </a:lnTo>
                  <a:lnTo>
                    <a:pt x="30" y="33"/>
                  </a:lnTo>
                  <a:lnTo>
                    <a:pt x="33" y="32"/>
                  </a:lnTo>
                  <a:lnTo>
                    <a:pt x="38" y="31"/>
                  </a:lnTo>
                  <a:lnTo>
                    <a:pt x="44" y="29"/>
                  </a:lnTo>
                  <a:lnTo>
                    <a:pt x="47" y="29"/>
                  </a:lnTo>
                  <a:lnTo>
                    <a:pt x="53" y="28"/>
                  </a:lnTo>
                  <a:lnTo>
                    <a:pt x="58" y="28"/>
                  </a:lnTo>
                  <a:lnTo>
                    <a:pt x="63" y="26"/>
                  </a:lnTo>
                  <a:lnTo>
                    <a:pt x="67" y="26"/>
                  </a:lnTo>
                  <a:lnTo>
                    <a:pt x="72" y="24"/>
                  </a:lnTo>
                  <a:lnTo>
                    <a:pt x="77" y="24"/>
                  </a:lnTo>
                  <a:lnTo>
                    <a:pt x="81" y="23"/>
                  </a:lnTo>
                  <a:lnTo>
                    <a:pt x="86" y="22"/>
                  </a:lnTo>
                  <a:lnTo>
                    <a:pt x="90" y="22"/>
                  </a:lnTo>
                  <a:lnTo>
                    <a:pt x="95" y="22"/>
                  </a:lnTo>
                  <a:lnTo>
                    <a:pt x="97" y="20"/>
                  </a:lnTo>
                  <a:lnTo>
                    <a:pt x="102" y="19"/>
                  </a:lnTo>
                  <a:lnTo>
                    <a:pt x="105" y="19"/>
                  </a:lnTo>
                  <a:lnTo>
                    <a:pt x="107" y="19"/>
                  </a:lnTo>
                  <a:lnTo>
                    <a:pt x="113" y="18"/>
                  </a:lnTo>
                  <a:lnTo>
                    <a:pt x="116" y="19"/>
                  </a:lnTo>
                  <a:lnTo>
                    <a:pt x="118" y="18"/>
                  </a:lnTo>
                  <a:lnTo>
                    <a:pt x="121" y="18"/>
                  </a:lnTo>
                  <a:lnTo>
                    <a:pt x="124" y="18"/>
                  </a:lnTo>
                  <a:lnTo>
                    <a:pt x="127" y="18"/>
                  </a:lnTo>
                  <a:lnTo>
                    <a:pt x="130" y="18"/>
                  </a:lnTo>
                  <a:lnTo>
                    <a:pt x="133" y="18"/>
                  </a:lnTo>
                  <a:lnTo>
                    <a:pt x="137" y="18"/>
                  </a:lnTo>
                  <a:lnTo>
                    <a:pt x="141" y="18"/>
                  </a:lnTo>
                  <a:lnTo>
                    <a:pt x="144" y="18"/>
                  </a:lnTo>
                  <a:lnTo>
                    <a:pt x="148" y="18"/>
                  </a:lnTo>
                  <a:lnTo>
                    <a:pt x="152" y="17"/>
                  </a:lnTo>
                  <a:lnTo>
                    <a:pt x="156" y="17"/>
                  </a:lnTo>
                  <a:lnTo>
                    <a:pt x="160" y="17"/>
                  </a:lnTo>
                  <a:lnTo>
                    <a:pt x="165" y="17"/>
                  </a:lnTo>
                  <a:lnTo>
                    <a:pt x="167" y="17"/>
                  </a:lnTo>
                  <a:lnTo>
                    <a:pt x="171" y="17"/>
                  </a:lnTo>
                  <a:lnTo>
                    <a:pt x="175" y="17"/>
                  </a:lnTo>
                  <a:lnTo>
                    <a:pt x="179" y="17"/>
                  </a:lnTo>
                  <a:lnTo>
                    <a:pt x="183" y="15"/>
                  </a:lnTo>
                  <a:lnTo>
                    <a:pt x="187" y="15"/>
                  </a:lnTo>
                  <a:lnTo>
                    <a:pt x="189" y="15"/>
                  </a:lnTo>
                  <a:lnTo>
                    <a:pt x="193" y="15"/>
                  </a:lnTo>
                  <a:lnTo>
                    <a:pt x="198" y="15"/>
                  </a:lnTo>
                  <a:lnTo>
                    <a:pt x="202" y="15"/>
                  </a:lnTo>
                  <a:lnTo>
                    <a:pt x="205" y="15"/>
                  </a:lnTo>
                  <a:lnTo>
                    <a:pt x="206" y="15"/>
                  </a:lnTo>
                  <a:lnTo>
                    <a:pt x="207" y="0"/>
                  </a:lnTo>
                  <a:lnTo>
                    <a:pt x="206" y="0"/>
                  </a:lnTo>
                  <a:lnTo>
                    <a:pt x="203" y="0"/>
                  </a:lnTo>
                  <a:lnTo>
                    <a:pt x="199" y="0"/>
                  </a:lnTo>
                  <a:lnTo>
                    <a:pt x="194" y="0"/>
                  </a:lnTo>
                  <a:lnTo>
                    <a:pt x="190" y="0"/>
                  </a:lnTo>
                  <a:lnTo>
                    <a:pt x="188" y="0"/>
                  </a:lnTo>
                  <a:lnTo>
                    <a:pt x="184" y="0"/>
                  </a:lnTo>
                  <a:lnTo>
                    <a:pt x="180" y="1"/>
                  </a:lnTo>
                  <a:lnTo>
                    <a:pt x="176" y="1"/>
                  </a:lnTo>
                  <a:lnTo>
                    <a:pt x="173" y="1"/>
                  </a:lnTo>
                  <a:lnTo>
                    <a:pt x="169" y="1"/>
                  </a:lnTo>
                  <a:lnTo>
                    <a:pt x="165" y="3"/>
                  </a:lnTo>
                  <a:lnTo>
                    <a:pt x="161" y="3"/>
                  </a:lnTo>
                  <a:lnTo>
                    <a:pt x="156" y="3"/>
                  </a:lnTo>
                  <a:lnTo>
                    <a:pt x="152" y="3"/>
                  </a:lnTo>
                  <a:lnTo>
                    <a:pt x="148" y="3"/>
                  </a:lnTo>
                  <a:lnTo>
                    <a:pt x="143" y="3"/>
                  </a:lnTo>
                  <a:lnTo>
                    <a:pt x="139" y="4"/>
                  </a:lnTo>
                  <a:lnTo>
                    <a:pt x="134" y="4"/>
                  </a:lnTo>
                  <a:lnTo>
                    <a:pt x="132" y="4"/>
                  </a:lnTo>
                  <a:lnTo>
                    <a:pt x="127" y="4"/>
                  </a:lnTo>
                  <a:lnTo>
                    <a:pt x="123" y="4"/>
                  </a:lnTo>
                  <a:lnTo>
                    <a:pt x="120" y="4"/>
                  </a:lnTo>
                  <a:lnTo>
                    <a:pt x="118" y="5"/>
                  </a:lnTo>
                  <a:lnTo>
                    <a:pt x="114" y="5"/>
                  </a:lnTo>
                  <a:lnTo>
                    <a:pt x="111" y="5"/>
                  </a:lnTo>
                  <a:lnTo>
                    <a:pt x="109" y="5"/>
                  </a:lnTo>
                  <a:lnTo>
                    <a:pt x="107" y="5"/>
                  </a:lnTo>
                  <a:lnTo>
                    <a:pt x="105" y="5"/>
                  </a:lnTo>
                  <a:lnTo>
                    <a:pt x="102" y="5"/>
                  </a:lnTo>
                  <a:lnTo>
                    <a:pt x="99" y="5"/>
                  </a:lnTo>
                  <a:lnTo>
                    <a:pt x="96" y="5"/>
                  </a:lnTo>
                  <a:lnTo>
                    <a:pt x="92" y="5"/>
                  </a:lnTo>
                  <a:lnTo>
                    <a:pt x="88" y="6"/>
                  </a:lnTo>
                  <a:lnTo>
                    <a:pt x="84" y="6"/>
                  </a:lnTo>
                  <a:lnTo>
                    <a:pt x="81" y="8"/>
                  </a:lnTo>
                  <a:lnTo>
                    <a:pt x="77" y="9"/>
                  </a:lnTo>
                  <a:lnTo>
                    <a:pt x="72" y="9"/>
                  </a:lnTo>
                  <a:lnTo>
                    <a:pt x="68" y="10"/>
                  </a:lnTo>
                  <a:lnTo>
                    <a:pt x="63" y="11"/>
                  </a:lnTo>
                  <a:lnTo>
                    <a:pt x="59" y="11"/>
                  </a:lnTo>
                  <a:lnTo>
                    <a:pt x="54" y="13"/>
                  </a:lnTo>
                  <a:lnTo>
                    <a:pt x="50" y="13"/>
                  </a:lnTo>
                  <a:lnTo>
                    <a:pt x="45" y="14"/>
                  </a:lnTo>
                  <a:lnTo>
                    <a:pt x="40" y="15"/>
                  </a:lnTo>
                  <a:lnTo>
                    <a:pt x="36" y="15"/>
                  </a:lnTo>
                  <a:lnTo>
                    <a:pt x="31" y="17"/>
                  </a:lnTo>
                  <a:lnTo>
                    <a:pt x="27" y="17"/>
                  </a:lnTo>
                  <a:lnTo>
                    <a:pt x="23" y="18"/>
                  </a:lnTo>
                  <a:lnTo>
                    <a:pt x="19" y="19"/>
                  </a:lnTo>
                  <a:lnTo>
                    <a:pt x="17" y="19"/>
                  </a:lnTo>
                  <a:lnTo>
                    <a:pt x="14" y="20"/>
                  </a:lnTo>
                  <a:lnTo>
                    <a:pt x="10" y="20"/>
                  </a:lnTo>
                  <a:lnTo>
                    <a:pt x="8" y="22"/>
                  </a:lnTo>
                  <a:lnTo>
                    <a:pt x="5" y="22"/>
                  </a:lnTo>
                  <a:lnTo>
                    <a:pt x="4" y="22"/>
                  </a:lnTo>
                  <a:lnTo>
                    <a:pt x="1" y="23"/>
                  </a:lnTo>
                  <a:lnTo>
                    <a:pt x="0" y="23"/>
                  </a:lnTo>
                  <a:lnTo>
                    <a:pt x="8"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1"/>
            <p:cNvSpPr>
              <a:spLocks/>
            </p:cNvSpPr>
            <p:nvPr/>
          </p:nvSpPr>
          <p:spPr bwMode="auto">
            <a:xfrm>
              <a:off x="6775450" y="4370388"/>
              <a:ext cx="241300" cy="71438"/>
            </a:xfrm>
            <a:custGeom>
              <a:avLst/>
              <a:gdLst>
                <a:gd name="T0" fmla="*/ 1 w 152"/>
                <a:gd name="T1" fmla="*/ 29 h 45"/>
                <a:gd name="T2" fmla="*/ 7 w 152"/>
                <a:gd name="T3" fmla="*/ 27 h 45"/>
                <a:gd name="T4" fmla="*/ 14 w 152"/>
                <a:gd name="T5" fmla="*/ 25 h 45"/>
                <a:gd name="T6" fmla="*/ 23 w 152"/>
                <a:gd name="T7" fmla="*/ 23 h 45"/>
                <a:gd name="T8" fmla="*/ 33 w 152"/>
                <a:gd name="T9" fmla="*/ 19 h 45"/>
                <a:gd name="T10" fmla="*/ 44 w 152"/>
                <a:gd name="T11" fmla="*/ 16 h 45"/>
                <a:gd name="T12" fmla="*/ 53 w 152"/>
                <a:gd name="T13" fmla="*/ 14 h 45"/>
                <a:gd name="T14" fmla="*/ 60 w 152"/>
                <a:gd name="T15" fmla="*/ 13 h 45"/>
                <a:gd name="T16" fmla="*/ 66 w 152"/>
                <a:gd name="T17" fmla="*/ 11 h 45"/>
                <a:gd name="T18" fmla="*/ 72 w 152"/>
                <a:gd name="T19" fmla="*/ 10 h 45"/>
                <a:gd name="T20" fmla="*/ 77 w 152"/>
                <a:gd name="T21" fmla="*/ 9 h 45"/>
                <a:gd name="T22" fmla="*/ 84 w 152"/>
                <a:gd name="T23" fmla="*/ 6 h 45"/>
                <a:gd name="T24" fmla="*/ 90 w 152"/>
                <a:gd name="T25" fmla="*/ 6 h 45"/>
                <a:gd name="T26" fmla="*/ 97 w 152"/>
                <a:gd name="T27" fmla="*/ 4 h 45"/>
                <a:gd name="T28" fmla="*/ 106 w 152"/>
                <a:gd name="T29" fmla="*/ 2 h 45"/>
                <a:gd name="T30" fmla="*/ 116 w 152"/>
                <a:gd name="T31" fmla="*/ 1 h 45"/>
                <a:gd name="T32" fmla="*/ 126 w 152"/>
                <a:gd name="T33" fmla="*/ 0 h 45"/>
                <a:gd name="T34" fmla="*/ 134 w 152"/>
                <a:gd name="T35" fmla="*/ 0 h 45"/>
                <a:gd name="T36" fmla="*/ 140 w 152"/>
                <a:gd name="T37" fmla="*/ 0 h 45"/>
                <a:gd name="T38" fmla="*/ 146 w 152"/>
                <a:gd name="T39" fmla="*/ 2 h 45"/>
                <a:gd name="T40" fmla="*/ 150 w 152"/>
                <a:gd name="T41" fmla="*/ 5 h 45"/>
                <a:gd name="T42" fmla="*/ 152 w 152"/>
                <a:gd name="T43" fmla="*/ 9 h 45"/>
                <a:gd name="T44" fmla="*/ 148 w 152"/>
                <a:gd name="T45" fmla="*/ 13 h 45"/>
                <a:gd name="T46" fmla="*/ 144 w 152"/>
                <a:gd name="T47" fmla="*/ 15 h 45"/>
                <a:gd name="T48" fmla="*/ 143 w 152"/>
                <a:gd name="T49" fmla="*/ 16 h 45"/>
                <a:gd name="T50" fmla="*/ 139 w 152"/>
                <a:gd name="T51" fmla="*/ 16 h 45"/>
                <a:gd name="T52" fmla="*/ 131 w 152"/>
                <a:gd name="T53" fmla="*/ 16 h 45"/>
                <a:gd name="T54" fmla="*/ 123 w 152"/>
                <a:gd name="T55" fmla="*/ 18 h 45"/>
                <a:gd name="T56" fmla="*/ 115 w 152"/>
                <a:gd name="T57" fmla="*/ 19 h 45"/>
                <a:gd name="T58" fmla="*/ 104 w 152"/>
                <a:gd name="T59" fmla="*/ 20 h 45"/>
                <a:gd name="T60" fmla="*/ 97 w 152"/>
                <a:gd name="T61" fmla="*/ 23 h 45"/>
                <a:gd name="T62" fmla="*/ 90 w 152"/>
                <a:gd name="T63" fmla="*/ 24 h 45"/>
                <a:gd name="T64" fmla="*/ 85 w 152"/>
                <a:gd name="T65" fmla="*/ 25 h 45"/>
                <a:gd name="T66" fmla="*/ 79 w 152"/>
                <a:gd name="T67" fmla="*/ 28 h 45"/>
                <a:gd name="T68" fmla="*/ 72 w 152"/>
                <a:gd name="T69" fmla="*/ 29 h 45"/>
                <a:gd name="T70" fmla="*/ 66 w 152"/>
                <a:gd name="T71" fmla="*/ 30 h 45"/>
                <a:gd name="T72" fmla="*/ 60 w 152"/>
                <a:gd name="T73" fmla="*/ 32 h 45"/>
                <a:gd name="T74" fmla="*/ 52 w 152"/>
                <a:gd name="T75" fmla="*/ 34 h 45"/>
                <a:gd name="T76" fmla="*/ 44 w 152"/>
                <a:gd name="T77" fmla="*/ 36 h 45"/>
                <a:gd name="T78" fmla="*/ 37 w 152"/>
                <a:gd name="T79" fmla="*/ 37 h 45"/>
                <a:gd name="T80" fmla="*/ 29 w 152"/>
                <a:gd name="T81" fmla="*/ 38 h 45"/>
                <a:gd name="T82" fmla="*/ 23 w 152"/>
                <a:gd name="T83" fmla="*/ 39 h 45"/>
                <a:gd name="T84" fmla="*/ 16 w 152"/>
                <a:gd name="T85" fmla="*/ 41 h 45"/>
                <a:gd name="T86" fmla="*/ 9 w 152"/>
                <a:gd name="T87" fmla="*/ 42 h 45"/>
                <a:gd name="T88" fmla="*/ 2 w 152"/>
                <a:gd name="T89" fmla="*/ 43 h 45"/>
                <a:gd name="T90" fmla="*/ 0 w 152"/>
                <a:gd name="T9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45">
                  <a:moveTo>
                    <a:pt x="0" y="30"/>
                  </a:moveTo>
                  <a:lnTo>
                    <a:pt x="1" y="29"/>
                  </a:lnTo>
                  <a:lnTo>
                    <a:pt x="5" y="28"/>
                  </a:lnTo>
                  <a:lnTo>
                    <a:pt x="7" y="27"/>
                  </a:lnTo>
                  <a:lnTo>
                    <a:pt x="11" y="25"/>
                  </a:lnTo>
                  <a:lnTo>
                    <a:pt x="14" y="25"/>
                  </a:lnTo>
                  <a:lnTo>
                    <a:pt x="19" y="24"/>
                  </a:lnTo>
                  <a:lnTo>
                    <a:pt x="23" y="23"/>
                  </a:lnTo>
                  <a:lnTo>
                    <a:pt x="28" y="22"/>
                  </a:lnTo>
                  <a:lnTo>
                    <a:pt x="33" y="19"/>
                  </a:lnTo>
                  <a:lnTo>
                    <a:pt x="39" y="18"/>
                  </a:lnTo>
                  <a:lnTo>
                    <a:pt x="44" y="16"/>
                  </a:lnTo>
                  <a:lnTo>
                    <a:pt x="51" y="15"/>
                  </a:lnTo>
                  <a:lnTo>
                    <a:pt x="53" y="14"/>
                  </a:lnTo>
                  <a:lnTo>
                    <a:pt x="56" y="14"/>
                  </a:lnTo>
                  <a:lnTo>
                    <a:pt x="60" y="13"/>
                  </a:lnTo>
                  <a:lnTo>
                    <a:pt x="63" y="13"/>
                  </a:lnTo>
                  <a:lnTo>
                    <a:pt x="66" y="11"/>
                  </a:lnTo>
                  <a:lnTo>
                    <a:pt x="69" y="11"/>
                  </a:lnTo>
                  <a:lnTo>
                    <a:pt x="72" y="10"/>
                  </a:lnTo>
                  <a:lnTo>
                    <a:pt x="75" y="10"/>
                  </a:lnTo>
                  <a:lnTo>
                    <a:pt x="77" y="9"/>
                  </a:lnTo>
                  <a:lnTo>
                    <a:pt x="81" y="8"/>
                  </a:lnTo>
                  <a:lnTo>
                    <a:pt x="84" y="6"/>
                  </a:lnTo>
                  <a:lnTo>
                    <a:pt x="88" y="6"/>
                  </a:lnTo>
                  <a:lnTo>
                    <a:pt x="90" y="6"/>
                  </a:lnTo>
                  <a:lnTo>
                    <a:pt x="94" y="5"/>
                  </a:lnTo>
                  <a:lnTo>
                    <a:pt x="97" y="4"/>
                  </a:lnTo>
                  <a:lnTo>
                    <a:pt x="99" y="4"/>
                  </a:lnTo>
                  <a:lnTo>
                    <a:pt x="106" y="2"/>
                  </a:lnTo>
                  <a:lnTo>
                    <a:pt x="111" y="2"/>
                  </a:lnTo>
                  <a:lnTo>
                    <a:pt x="116" y="1"/>
                  </a:lnTo>
                  <a:lnTo>
                    <a:pt x="121" y="0"/>
                  </a:lnTo>
                  <a:lnTo>
                    <a:pt x="126" y="0"/>
                  </a:lnTo>
                  <a:lnTo>
                    <a:pt x="131" y="0"/>
                  </a:lnTo>
                  <a:lnTo>
                    <a:pt x="134" y="0"/>
                  </a:lnTo>
                  <a:lnTo>
                    <a:pt x="138" y="0"/>
                  </a:lnTo>
                  <a:lnTo>
                    <a:pt x="140" y="0"/>
                  </a:lnTo>
                  <a:lnTo>
                    <a:pt x="143" y="1"/>
                  </a:lnTo>
                  <a:lnTo>
                    <a:pt x="146" y="2"/>
                  </a:lnTo>
                  <a:lnTo>
                    <a:pt x="149" y="4"/>
                  </a:lnTo>
                  <a:lnTo>
                    <a:pt x="150" y="5"/>
                  </a:lnTo>
                  <a:lnTo>
                    <a:pt x="152" y="6"/>
                  </a:lnTo>
                  <a:lnTo>
                    <a:pt x="152" y="9"/>
                  </a:lnTo>
                  <a:lnTo>
                    <a:pt x="150" y="11"/>
                  </a:lnTo>
                  <a:lnTo>
                    <a:pt x="148" y="13"/>
                  </a:lnTo>
                  <a:lnTo>
                    <a:pt x="146" y="14"/>
                  </a:lnTo>
                  <a:lnTo>
                    <a:pt x="144" y="15"/>
                  </a:lnTo>
                  <a:lnTo>
                    <a:pt x="143" y="16"/>
                  </a:lnTo>
                  <a:lnTo>
                    <a:pt x="143" y="16"/>
                  </a:lnTo>
                  <a:lnTo>
                    <a:pt x="141" y="16"/>
                  </a:lnTo>
                  <a:lnTo>
                    <a:pt x="139" y="16"/>
                  </a:lnTo>
                  <a:lnTo>
                    <a:pt x="135" y="16"/>
                  </a:lnTo>
                  <a:lnTo>
                    <a:pt x="131" y="16"/>
                  </a:lnTo>
                  <a:lnTo>
                    <a:pt x="127" y="18"/>
                  </a:lnTo>
                  <a:lnTo>
                    <a:pt x="123" y="18"/>
                  </a:lnTo>
                  <a:lnTo>
                    <a:pt x="118" y="19"/>
                  </a:lnTo>
                  <a:lnTo>
                    <a:pt x="115" y="19"/>
                  </a:lnTo>
                  <a:lnTo>
                    <a:pt x="109" y="20"/>
                  </a:lnTo>
                  <a:lnTo>
                    <a:pt x="104" y="20"/>
                  </a:lnTo>
                  <a:lnTo>
                    <a:pt x="100" y="22"/>
                  </a:lnTo>
                  <a:lnTo>
                    <a:pt x="97" y="23"/>
                  </a:lnTo>
                  <a:lnTo>
                    <a:pt x="93" y="24"/>
                  </a:lnTo>
                  <a:lnTo>
                    <a:pt x="90" y="24"/>
                  </a:lnTo>
                  <a:lnTo>
                    <a:pt x="88" y="25"/>
                  </a:lnTo>
                  <a:lnTo>
                    <a:pt x="85" y="25"/>
                  </a:lnTo>
                  <a:lnTo>
                    <a:pt x="81" y="27"/>
                  </a:lnTo>
                  <a:lnTo>
                    <a:pt x="79" y="28"/>
                  </a:lnTo>
                  <a:lnTo>
                    <a:pt x="76" y="28"/>
                  </a:lnTo>
                  <a:lnTo>
                    <a:pt x="72" y="29"/>
                  </a:lnTo>
                  <a:lnTo>
                    <a:pt x="70" y="30"/>
                  </a:lnTo>
                  <a:lnTo>
                    <a:pt x="66" y="30"/>
                  </a:lnTo>
                  <a:lnTo>
                    <a:pt x="63" y="32"/>
                  </a:lnTo>
                  <a:lnTo>
                    <a:pt x="60" y="32"/>
                  </a:lnTo>
                  <a:lnTo>
                    <a:pt x="56" y="33"/>
                  </a:lnTo>
                  <a:lnTo>
                    <a:pt x="52" y="34"/>
                  </a:lnTo>
                  <a:lnTo>
                    <a:pt x="48" y="34"/>
                  </a:lnTo>
                  <a:lnTo>
                    <a:pt x="44" y="36"/>
                  </a:lnTo>
                  <a:lnTo>
                    <a:pt x="40" y="37"/>
                  </a:lnTo>
                  <a:lnTo>
                    <a:pt x="37" y="37"/>
                  </a:lnTo>
                  <a:lnTo>
                    <a:pt x="33" y="38"/>
                  </a:lnTo>
                  <a:lnTo>
                    <a:pt x="29" y="38"/>
                  </a:lnTo>
                  <a:lnTo>
                    <a:pt x="25" y="38"/>
                  </a:lnTo>
                  <a:lnTo>
                    <a:pt x="23" y="39"/>
                  </a:lnTo>
                  <a:lnTo>
                    <a:pt x="19" y="39"/>
                  </a:lnTo>
                  <a:lnTo>
                    <a:pt x="16" y="41"/>
                  </a:lnTo>
                  <a:lnTo>
                    <a:pt x="14" y="42"/>
                  </a:lnTo>
                  <a:lnTo>
                    <a:pt x="9" y="42"/>
                  </a:lnTo>
                  <a:lnTo>
                    <a:pt x="5" y="43"/>
                  </a:lnTo>
                  <a:lnTo>
                    <a:pt x="2" y="43"/>
                  </a:lnTo>
                  <a:lnTo>
                    <a:pt x="2" y="45"/>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p:cNvSpPr>
              <a:spLocks/>
            </p:cNvSpPr>
            <p:nvPr/>
          </p:nvSpPr>
          <p:spPr bwMode="auto">
            <a:xfrm>
              <a:off x="6794500" y="4446588"/>
              <a:ext cx="222250" cy="42863"/>
            </a:xfrm>
            <a:custGeom>
              <a:avLst/>
              <a:gdLst>
                <a:gd name="T0" fmla="*/ 0 w 140"/>
                <a:gd name="T1" fmla="*/ 14 h 27"/>
                <a:gd name="T2" fmla="*/ 7 w 140"/>
                <a:gd name="T3" fmla="*/ 13 h 27"/>
                <a:gd name="T4" fmla="*/ 13 w 140"/>
                <a:gd name="T5" fmla="*/ 12 h 27"/>
                <a:gd name="T6" fmla="*/ 22 w 140"/>
                <a:gd name="T7" fmla="*/ 11 h 27"/>
                <a:gd name="T8" fmla="*/ 32 w 140"/>
                <a:gd name="T9" fmla="*/ 9 h 27"/>
                <a:gd name="T10" fmla="*/ 42 w 140"/>
                <a:gd name="T11" fmla="*/ 8 h 27"/>
                <a:gd name="T12" fmla="*/ 54 w 140"/>
                <a:gd name="T13" fmla="*/ 7 h 27"/>
                <a:gd name="T14" fmla="*/ 65 w 140"/>
                <a:gd name="T15" fmla="*/ 5 h 27"/>
                <a:gd name="T16" fmla="*/ 77 w 140"/>
                <a:gd name="T17" fmla="*/ 3 h 27"/>
                <a:gd name="T18" fmla="*/ 87 w 140"/>
                <a:gd name="T19" fmla="*/ 2 h 27"/>
                <a:gd name="T20" fmla="*/ 99 w 140"/>
                <a:gd name="T21" fmla="*/ 2 h 27"/>
                <a:gd name="T22" fmla="*/ 109 w 140"/>
                <a:gd name="T23" fmla="*/ 0 h 27"/>
                <a:gd name="T24" fmla="*/ 117 w 140"/>
                <a:gd name="T25" fmla="*/ 0 h 27"/>
                <a:gd name="T26" fmla="*/ 123 w 140"/>
                <a:gd name="T27" fmla="*/ 0 h 27"/>
                <a:gd name="T28" fmla="*/ 129 w 140"/>
                <a:gd name="T29" fmla="*/ 0 h 27"/>
                <a:gd name="T30" fmla="*/ 134 w 140"/>
                <a:gd name="T31" fmla="*/ 3 h 27"/>
                <a:gd name="T32" fmla="*/ 138 w 140"/>
                <a:gd name="T33" fmla="*/ 7 h 27"/>
                <a:gd name="T34" fmla="*/ 138 w 140"/>
                <a:gd name="T35" fmla="*/ 13 h 27"/>
                <a:gd name="T36" fmla="*/ 136 w 140"/>
                <a:gd name="T37" fmla="*/ 16 h 27"/>
                <a:gd name="T38" fmla="*/ 131 w 140"/>
                <a:gd name="T39" fmla="*/ 16 h 27"/>
                <a:gd name="T40" fmla="*/ 123 w 140"/>
                <a:gd name="T41" fmla="*/ 16 h 27"/>
                <a:gd name="T42" fmla="*/ 111 w 140"/>
                <a:gd name="T43" fmla="*/ 16 h 27"/>
                <a:gd name="T44" fmla="*/ 103 w 140"/>
                <a:gd name="T45" fmla="*/ 17 h 27"/>
                <a:gd name="T46" fmla="*/ 96 w 140"/>
                <a:gd name="T47" fmla="*/ 17 h 27"/>
                <a:gd name="T48" fmla="*/ 87 w 140"/>
                <a:gd name="T49" fmla="*/ 17 h 27"/>
                <a:gd name="T50" fmla="*/ 77 w 140"/>
                <a:gd name="T51" fmla="*/ 18 h 27"/>
                <a:gd name="T52" fmla="*/ 69 w 140"/>
                <a:gd name="T53" fmla="*/ 20 h 27"/>
                <a:gd name="T54" fmla="*/ 63 w 140"/>
                <a:gd name="T55" fmla="*/ 21 h 27"/>
                <a:gd name="T56" fmla="*/ 55 w 140"/>
                <a:gd name="T57" fmla="*/ 22 h 27"/>
                <a:gd name="T58" fmla="*/ 45 w 140"/>
                <a:gd name="T59" fmla="*/ 22 h 27"/>
                <a:gd name="T60" fmla="*/ 34 w 140"/>
                <a:gd name="T61" fmla="*/ 23 h 27"/>
                <a:gd name="T62" fmla="*/ 22 w 140"/>
                <a:gd name="T63" fmla="*/ 25 h 27"/>
                <a:gd name="T64" fmla="*/ 12 w 140"/>
                <a:gd name="T65" fmla="*/ 26 h 27"/>
                <a:gd name="T66" fmla="*/ 4 w 140"/>
                <a:gd name="T67" fmla="*/ 26 h 27"/>
                <a:gd name="T68" fmla="*/ 0 w 140"/>
                <a:gd name="T69" fmla="*/ 27 h 27"/>
                <a:gd name="T70" fmla="*/ 0 w 140"/>
                <a:gd name="T7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7">
                  <a:moveTo>
                    <a:pt x="0" y="16"/>
                  </a:moveTo>
                  <a:lnTo>
                    <a:pt x="0" y="14"/>
                  </a:lnTo>
                  <a:lnTo>
                    <a:pt x="4" y="14"/>
                  </a:lnTo>
                  <a:lnTo>
                    <a:pt x="7" y="13"/>
                  </a:lnTo>
                  <a:lnTo>
                    <a:pt x="11" y="13"/>
                  </a:lnTo>
                  <a:lnTo>
                    <a:pt x="13" y="12"/>
                  </a:lnTo>
                  <a:lnTo>
                    <a:pt x="18" y="12"/>
                  </a:lnTo>
                  <a:lnTo>
                    <a:pt x="22" y="11"/>
                  </a:lnTo>
                  <a:lnTo>
                    <a:pt x="27" y="11"/>
                  </a:lnTo>
                  <a:lnTo>
                    <a:pt x="32" y="9"/>
                  </a:lnTo>
                  <a:lnTo>
                    <a:pt x="37" y="9"/>
                  </a:lnTo>
                  <a:lnTo>
                    <a:pt x="42" y="8"/>
                  </a:lnTo>
                  <a:lnTo>
                    <a:pt x="48" y="7"/>
                  </a:lnTo>
                  <a:lnTo>
                    <a:pt x="54" y="7"/>
                  </a:lnTo>
                  <a:lnTo>
                    <a:pt x="60" y="5"/>
                  </a:lnTo>
                  <a:lnTo>
                    <a:pt x="65" y="5"/>
                  </a:lnTo>
                  <a:lnTo>
                    <a:pt x="71" y="4"/>
                  </a:lnTo>
                  <a:lnTo>
                    <a:pt x="77" y="3"/>
                  </a:lnTo>
                  <a:lnTo>
                    <a:pt x="83" y="3"/>
                  </a:lnTo>
                  <a:lnTo>
                    <a:pt x="87" y="2"/>
                  </a:lnTo>
                  <a:lnTo>
                    <a:pt x="94" y="2"/>
                  </a:lnTo>
                  <a:lnTo>
                    <a:pt x="99" y="2"/>
                  </a:lnTo>
                  <a:lnTo>
                    <a:pt x="104" y="2"/>
                  </a:lnTo>
                  <a:lnTo>
                    <a:pt x="109" y="0"/>
                  </a:lnTo>
                  <a:lnTo>
                    <a:pt x="113" y="0"/>
                  </a:lnTo>
                  <a:lnTo>
                    <a:pt x="117" y="0"/>
                  </a:lnTo>
                  <a:lnTo>
                    <a:pt x="120" y="0"/>
                  </a:lnTo>
                  <a:lnTo>
                    <a:pt x="123" y="0"/>
                  </a:lnTo>
                  <a:lnTo>
                    <a:pt x="127" y="0"/>
                  </a:lnTo>
                  <a:lnTo>
                    <a:pt x="129" y="0"/>
                  </a:lnTo>
                  <a:lnTo>
                    <a:pt x="131" y="2"/>
                  </a:lnTo>
                  <a:lnTo>
                    <a:pt x="134" y="3"/>
                  </a:lnTo>
                  <a:lnTo>
                    <a:pt x="138" y="5"/>
                  </a:lnTo>
                  <a:lnTo>
                    <a:pt x="138" y="7"/>
                  </a:lnTo>
                  <a:lnTo>
                    <a:pt x="140" y="9"/>
                  </a:lnTo>
                  <a:lnTo>
                    <a:pt x="138" y="13"/>
                  </a:lnTo>
                  <a:lnTo>
                    <a:pt x="137" y="16"/>
                  </a:lnTo>
                  <a:lnTo>
                    <a:pt x="136" y="16"/>
                  </a:lnTo>
                  <a:lnTo>
                    <a:pt x="134" y="16"/>
                  </a:lnTo>
                  <a:lnTo>
                    <a:pt x="131" y="16"/>
                  </a:lnTo>
                  <a:lnTo>
                    <a:pt x="127" y="16"/>
                  </a:lnTo>
                  <a:lnTo>
                    <a:pt x="123" y="16"/>
                  </a:lnTo>
                  <a:lnTo>
                    <a:pt x="118" y="16"/>
                  </a:lnTo>
                  <a:lnTo>
                    <a:pt x="111" y="16"/>
                  </a:lnTo>
                  <a:lnTo>
                    <a:pt x="106" y="17"/>
                  </a:lnTo>
                  <a:lnTo>
                    <a:pt x="103" y="17"/>
                  </a:lnTo>
                  <a:lnTo>
                    <a:pt x="100" y="17"/>
                  </a:lnTo>
                  <a:lnTo>
                    <a:pt x="96" y="17"/>
                  </a:lnTo>
                  <a:lnTo>
                    <a:pt x="94" y="17"/>
                  </a:lnTo>
                  <a:lnTo>
                    <a:pt x="87" y="17"/>
                  </a:lnTo>
                  <a:lnTo>
                    <a:pt x="83" y="18"/>
                  </a:lnTo>
                  <a:lnTo>
                    <a:pt x="77" y="18"/>
                  </a:lnTo>
                  <a:lnTo>
                    <a:pt x="73" y="20"/>
                  </a:lnTo>
                  <a:lnTo>
                    <a:pt x="69" y="20"/>
                  </a:lnTo>
                  <a:lnTo>
                    <a:pt x="67" y="21"/>
                  </a:lnTo>
                  <a:lnTo>
                    <a:pt x="63" y="21"/>
                  </a:lnTo>
                  <a:lnTo>
                    <a:pt x="60" y="22"/>
                  </a:lnTo>
                  <a:lnTo>
                    <a:pt x="55" y="22"/>
                  </a:lnTo>
                  <a:lnTo>
                    <a:pt x="50" y="22"/>
                  </a:lnTo>
                  <a:lnTo>
                    <a:pt x="45" y="22"/>
                  </a:lnTo>
                  <a:lnTo>
                    <a:pt x="40" y="23"/>
                  </a:lnTo>
                  <a:lnTo>
                    <a:pt x="34" y="23"/>
                  </a:lnTo>
                  <a:lnTo>
                    <a:pt x="28" y="25"/>
                  </a:lnTo>
                  <a:lnTo>
                    <a:pt x="22" y="25"/>
                  </a:lnTo>
                  <a:lnTo>
                    <a:pt x="17" y="25"/>
                  </a:lnTo>
                  <a:lnTo>
                    <a:pt x="12" y="26"/>
                  </a:lnTo>
                  <a:lnTo>
                    <a:pt x="8" y="26"/>
                  </a:lnTo>
                  <a:lnTo>
                    <a:pt x="4" y="26"/>
                  </a:lnTo>
                  <a:lnTo>
                    <a:pt x="2" y="27"/>
                  </a:lnTo>
                  <a:lnTo>
                    <a:pt x="0" y="27"/>
                  </a:lnTo>
                  <a:lnTo>
                    <a:pt x="0" y="27"/>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
            <p:cNvSpPr>
              <a:spLocks/>
            </p:cNvSpPr>
            <p:nvPr/>
          </p:nvSpPr>
          <p:spPr bwMode="auto">
            <a:xfrm>
              <a:off x="6791325" y="4524376"/>
              <a:ext cx="207963" cy="52388"/>
            </a:xfrm>
            <a:custGeom>
              <a:avLst/>
              <a:gdLst>
                <a:gd name="T0" fmla="*/ 0 w 131"/>
                <a:gd name="T1" fmla="*/ 19 h 33"/>
                <a:gd name="T2" fmla="*/ 131 w 131"/>
                <a:gd name="T3" fmla="*/ 0 h 33"/>
                <a:gd name="T4" fmla="*/ 131 w 131"/>
                <a:gd name="T5" fmla="*/ 19 h 33"/>
                <a:gd name="T6" fmla="*/ 2 w 131"/>
                <a:gd name="T7" fmla="*/ 33 h 33"/>
                <a:gd name="T8" fmla="*/ 0 w 131"/>
                <a:gd name="T9" fmla="*/ 19 h 33"/>
                <a:gd name="T10" fmla="*/ 0 w 131"/>
                <a:gd name="T11" fmla="*/ 19 h 33"/>
              </a:gdLst>
              <a:ahLst/>
              <a:cxnLst>
                <a:cxn ang="0">
                  <a:pos x="T0" y="T1"/>
                </a:cxn>
                <a:cxn ang="0">
                  <a:pos x="T2" y="T3"/>
                </a:cxn>
                <a:cxn ang="0">
                  <a:pos x="T4" y="T5"/>
                </a:cxn>
                <a:cxn ang="0">
                  <a:pos x="T6" y="T7"/>
                </a:cxn>
                <a:cxn ang="0">
                  <a:pos x="T8" y="T9"/>
                </a:cxn>
                <a:cxn ang="0">
                  <a:pos x="T10" y="T11"/>
                </a:cxn>
              </a:cxnLst>
              <a:rect l="0" t="0" r="r" b="b"/>
              <a:pathLst>
                <a:path w="131" h="33">
                  <a:moveTo>
                    <a:pt x="0" y="19"/>
                  </a:moveTo>
                  <a:lnTo>
                    <a:pt x="131" y="0"/>
                  </a:lnTo>
                  <a:lnTo>
                    <a:pt x="131" y="19"/>
                  </a:lnTo>
                  <a:lnTo>
                    <a:pt x="2" y="33"/>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4"/>
            <p:cNvSpPr>
              <a:spLocks/>
            </p:cNvSpPr>
            <p:nvPr/>
          </p:nvSpPr>
          <p:spPr bwMode="auto">
            <a:xfrm>
              <a:off x="6769100" y="4783138"/>
              <a:ext cx="266700" cy="41275"/>
            </a:xfrm>
            <a:custGeom>
              <a:avLst/>
              <a:gdLst>
                <a:gd name="T0" fmla="*/ 0 w 168"/>
                <a:gd name="T1" fmla="*/ 13 h 26"/>
                <a:gd name="T2" fmla="*/ 4 w 168"/>
                <a:gd name="T3" fmla="*/ 12 h 26"/>
                <a:gd name="T4" fmla="*/ 11 w 168"/>
                <a:gd name="T5" fmla="*/ 10 h 26"/>
                <a:gd name="T6" fmla="*/ 19 w 168"/>
                <a:gd name="T7" fmla="*/ 9 h 26"/>
                <a:gd name="T8" fmla="*/ 25 w 168"/>
                <a:gd name="T9" fmla="*/ 8 h 26"/>
                <a:gd name="T10" fmla="*/ 33 w 168"/>
                <a:gd name="T11" fmla="*/ 8 h 26"/>
                <a:gd name="T12" fmla="*/ 39 w 168"/>
                <a:gd name="T13" fmla="*/ 7 h 26"/>
                <a:gd name="T14" fmla="*/ 46 w 168"/>
                <a:gd name="T15" fmla="*/ 5 h 26"/>
                <a:gd name="T16" fmla="*/ 53 w 168"/>
                <a:gd name="T17" fmla="*/ 4 h 26"/>
                <a:gd name="T18" fmla="*/ 61 w 168"/>
                <a:gd name="T19" fmla="*/ 4 h 26"/>
                <a:gd name="T20" fmla="*/ 70 w 168"/>
                <a:gd name="T21" fmla="*/ 3 h 26"/>
                <a:gd name="T22" fmla="*/ 78 w 168"/>
                <a:gd name="T23" fmla="*/ 2 h 26"/>
                <a:gd name="T24" fmla="*/ 85 w 168"/>
                <a:gd name="T25" fmla="*/ 2 h 26"/>
                <a:gd name="T26" fmla="*/ 93 w 168"/>
                <a:gd name="T27" fmla="*/ 2 h 26"/>
                <a:gd name="T28" fmla="*/ 101 w 168"/>
                <a:gd name="T29" fmla="*/ 0 h 26"/>
                <a:gd name="T30" fmla="*/ 107 w 168"/>
                <a:gd name="T31" fmla="*/ 0 h 26"/>
                <a:gd name="T32" fmla="*/ 115 w 168"/>
                <a:gd name="T33" fmla="*/ 0 h 26"/>
                <a:gd name="T34" fmla="*/ 122 w 168"/>
                <a:gd name="T35" fmla="*/ 0 h 26"/>
                <a:gd name="T36" fmla="*/ 129 w 168"/>
                <a:gd name="T37" fmla="*/ 0 h 26"/>
                <a:gd name="T38" fmla="*/ 138 w 168"/>
                <a:gd name="T39" fmla="*/ 2 h 26"/>
                <a:gd name="T40" fmla="*/ 148 w 168"/>
                <a:gd name="T41" fmla="*/ 2 h 26"/>
                <a:gd name="T42" fmla="*/ 156 w 168"/>
                <a:gd name="T43" fmla="*/ 3 h 26"/>
                <a:gd name="T44" fmla="*/ 162 w 168"/>
                <a:gd name="T45" fmla="*/ 3 h 26"/>
                <a:gd name="T46" fmla="*/ 166 w 168"/>
                <a:gd name="T47" fmla="*/ 4 h 26"/>
                <a:gd name="T48" fmla="*/ 168 w 168"/>
                <a:gd name="T49" fmla="*/ 19 h 26"/>
                <a:gd name="T50" fmla="*/ 166 w 168"/>
                <a:gd name="T51" fmla="*/ 18 h 26"/>
                <a:gd name="T52" fmla="*/ 161 w 168"/>
                <a:gd name="T53" fmla="*/ 18 h 26"/>
                <a:gd name="T54" fmla="*/ 152 w 168"/>
                <a:gd name="T55" fmla="*/ 18 h 26"/>
                <a:gd name="T56" fmla="*/ 142 w 168"/>
                <a:gd name="T57" fmla="*/ 18 h 26"/>
                <a:gd name="T58" fmla="*/ 130 w 168"/>
                <a:gd name="T59" fmla="*/ 18 h 26"/>
                <a:gd name="T60" fmla="*/ 119 w 168"/>
                <a:gd name="T61" fmla="*/ 18 h 26"/>
                <a:gd name="T62" fmla="*/ 110 w 168"/>
                <a:gd name="T63" fmla="*/ 17 h 26"/>
                <a:gd name="T64" fmla="*/ 102 w 168"/>
                <a:gd name="T65" fmla="*/ 17 h 26"/>
                <a:gd name="T66" fmla="*/ 93 w 168"/>
                <a:gd name="T67" fmla="*/ 16 h 26"/>
                <a:gd name="T68" fmla="*/ 87 w 168"/>
                <a:gd name="T69" fmla="*/ 16 h 26"/>
                <a:gd name="T70" fmla="*/ 79 w 168"/>
                <a:gd name="T71" fmla="*/ 17 h 26"/>
                <a:gd name="T72" fmla="*/ 71 w 168"/>
                <a:gd name="T73" fmla="*/ 17 h 26"/>
                <a:gd name="T74" fmla="*/ 62 w 168"/>
                <a:gd name="T75" fmla="*/ 18 h 26"/>
                <a:gd name="T76" fmla="*/ 53 w 168"/>
                <a:gd name="T77" fmla="*/ 18 h 26"/>
                <a:gd name="T78" fmla="*/ 46 w 168"/>
                <a:gd name="T79" fmla="*/ 21 h 26"/>
                <a:gd name="T80" fmla="*/ 37 w 168"/>
                <a:gd name="T81" fmla="*/ 21 h 26"/>
                <a:gd name="T82" fmla="*/ 28 w 168"/>
                <a:gd name="T83" fmla="*/ 22 h 26"/>
                <a:gd name="T84" fmla="*/ 20 w 168"/>
                <a:gd name="T85" fmla="*/ 22 h 26"/>
                <a:gd name="T86" fmla="*/ 15 w 168"/>
                <a:gd name="T87" fmla="*/ 23 h 26"/>
                <a:gd name="T88" fmla="*/ 9 w 168"/>
                <a:gd name="T89" fmla="*/ 23 h 26"/>
                <a:gd name="T90" fmla="*/ 5 w 168"/>
                <a:gd name="T91" fmla="*/ 25 h 26"/>
                <a:gd name="T92" fmla="*/ 1 w 168"/>
                <a:gd name="T93" fmla="*/ 26 h 26"/>
                <a:gd name="T94" fmla="*/ 0 w 168"/>
                <a:gd name="T9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26">
                  <a:moveTo>
                    <a:pt x="0" y="14"/>
                  </a:moveTo>
                  <a:lnTo>
                    <a:pt x="0" y="13"/>
                  </a:lnTo>
                  <a:lnTo>
                    <a:pt x="1" y="13"/>
                  </a:lnTo>
                  <a:lnTo>
                    <a:pt x="4" y="12"/>
                  </a:lnTo>
                  <a:lnTo>
                    <a:pt x="7" y="12"/>
                  </a:lnTo>
                  <a:lnTo>
                    <a:pt x="11" y="10"/>
                  </a:lnTo>
                  <a:lnTo>
                    <a:pt x="16" y="10"/>
                  </a:lnTo>
                  <a:lnTo>
                    <a:pt x="19" y="9"/>
                  </a:lnTo>
                  <a:lnTo>
                    <a:pt x="23" y="9"/>
                  </a:lnTo>
                  <a:lnTo>
                    <a:pt x="25" y="8"/>
                  </a:lnTo>
                  <a:lnTo>
                    <a:pt x="29" y="8"/>
                  </a:lnTo>
                  <a:lnTo>
                    <a:pt x="33" y="8"/>
                  </a:lnTo>
                  <a:lnTo>
                    <a:pt x="36" y="7"/>
                  </a:lnTo>
                  <a:lnTo>
                    <a:pt x="39" y="7"/>
                  </a:lnTo>
                  <a:lnTo>
                    <a:pt x="43" y="7"/>
                  </a:lnTo>
                  <a:lnTo>
                    <a:pt x="46" y="5"/>
                  </a:lnTo>
                  <a:lnTo>
                    <a:pt x="50" y="4"/>
                  </a:lnTo>
                  <a:lnTo>
                    <a:pt x="53" y="4"/>
                  </a:lnTo>
                  <a:lnTo>
                    <a:pt x="58" y="4"/>
                  </a:lnTo>
                  <a:lnTo>
                    <a:pt x="61" y="4"/>
                  </a:lnTo>
                  <a:lnTo>
                    <a:pt x="66" y="3"/>
                  </a:lnTo>
                  <a:lnTo>
                    <a:pt x="70" y="3"/>
                  </a:lnTo>
                  <a:lnTo>
                    <a:pt x="74" y="3"/>
                  </a:lnTo>
                  <a:lnTo>
                    <a:pt x="78" y="2"/>
                  </a:lnTo>
                  <a:lnTo>
                    <a:pt x="81" y="2"/>
                  </a:lnTo>
                  <a:lnTo>
                    <a:pt x="85" y="2"/>
                  </a:lnTo>
                  <a:lnTo>
                    <a:pt x="90" y="2"/>
                  </a:lnTo>
                  <a:lnTo>
                    <a:pt x="93" y="2"/>
                  </a:lnTo>
                  <a:lnTo>
                    <a:pt x="97" y="2"/>
                  </a:lnTo>
                  <a:lnTo>
                    <a:pt x="101" y="0"/>
                  </a:lnTo>
                  <a:lnTo>
                    <a:pt x="104" y="0"/>
                  </a:lnTo>
                  <a:lnTo>
                    <a:pt x="107" y="0"/>
                  </a:lnTo>
                  <a:lnTo>
                    <a:pt x="111" y="0"/>
                  </a:lnTo>
                  <a:lnTo>
                    <a:pt x="115" y="0"/>
                  </a:lnTo>
                  <a:lnTo>
                    <a:pt x="119" y="0"/>
                  </a:lnTo>
                  <a:lnTo>
                    <a:pt x="122" y="0"/>
                  </a:lnTo>
                  <a:lnTo>
                    <a:pt x="125" y="0"/>
                  </a:lnTo>
                  <a:lnTo>
                    <a:pt x="129" y="0"/>
                  </a:lnTo>
                  <a:lnTo>
                    <a:pt x="131" y="2"/>
                  </a:lnTo>
                  <a:lnTo>
                    <a:pt x="138" y="2"/>
                  </a:lnTo>
                  <a:lnTo>
                    <a:pt x="143" y="2"/>
                  </a:lnTo>
                  <a:lnTo>
                    <a:pt x="148" y="2"/>
                  </a:lnTo>
                  <a:lnTo>
                    <a:pt x="153" y="3"/>
                  </a:lnTo>
                  <a:lnTo>
                    <a:pt x="156" y="3"/>
                  </a:lnTo>
                  <a:lnTo>
                    <a:pt x="159" y="3"/>
                  </a:lnTo>
                  <a:lnTo>
                    <a:pt x="162" y="3"/>
                  </a:lnTo>
                  <a:lnTo>
                    <a:pt x="164" y="4"/>
                  </a:lnTo>
                  <a:lnTo>
                    <a:pt x="166" y="4"/>
                  </a:lnTo>
                  <a:lnTo>
                    <a:pt x="166" y="4"/>
                  </a:lnTo>
                  <a:lnTo>
                    <a:pt x="168" y="19"/>
                  </a:lnTo>
                  <a:lnTo>
                    <a:pt x="167" y="18"/>
                  </a:lnTo>
                  <a:lnTo>
                    <a:pt x="166" y="18"/>
                  </a:lnTo>
                  <a:lnTo>
                    <a:pt x="163" y="18"/>
                  </a:lnTo>
                  <a:lnTo>
                    <a:pt x="161" y="18"/>
                  </a:lnTo>
                  <a:lnTo>
                    <a:pt x="156" y="18"/>
                  </a:lnTo>
                  <a:lnTo>
                    <a:pt x="152" y="18"/>
                  </a:lnTo>
                  <a:lnTo>
                    <a:pt x="147" y="18"/>
                  </a:lnTo>
                  <a:lnTo>
                    <a:pt x="142" y="18"/>
                  </a:lnTo>
                  <a:lnTo>
                    <a:pt x="135" y="18"/>
                  </a:lnTo>
                  <a:lnTo>
                    <a:pt x="130" y="18"/>
                  </a:lnTo>
                  <a:lnTo>
                    <a:pt x="124" y="18"/>
                  </a:lnTo>
                  <a:lnTo>
                    <a:pt x="119" y="18"/>
                  </a:lnTo>
                  <a:lnTo>
                    <a:pt x="113" y="17"/>
                  </a:lnTo>
                  <a:lnTo>
                    <a:pt x="110" y="17"/>
                  </a:lnTo>
                  <a:lnTo>
                    <a:pt x="104" y="17"/>
                  </a:lnTo>
                  <a:lnTo>
                    <a:pt x="102" y="17"/>
                  </a:lnTo>
                  <a:lnTo>
                    <a:pt x="98" y="16"/>
                  </a:lnTo>
                  <a:lnTo>
                    <a:pt x="93" y="16"/>
                  </a:lnTo>
                  <a:lnTo>
                    <a:pt x="89" y="16"/>
                  </a:lnTo>
                  <a:lnTo>
                    <a:pt x="87" y="16"/>
                  </a:lnTo>
                  <a:lnTo>
                    <a:pt x="83" y="16"/>
                  </a:lnTo>
                  <a:lnTo>
                    <a:pt x="79" y="17"/>
                  </a:lnTo>
                  <a:lnTo>
                    <a:pt x="75" y="17"/>
                  </a:lnTo>
                  <a:lnTo>
                    <a:pt x="71" y="17"/>
                  </a:lnTo>
                  <a:lnTo>
                    <a:pt x="66" y="17"/>
                  </a:lnTo>
                  <a:lnTo>
                    <a:pt x="62" y="18"/>
                  </a:lnTo>
                  <a:lnTo>
                    <a:pt x="58" y="18"/>
                  </a:lnTo>
                  <a:lnTo>
                    <a:pt x="53" y="18"/>
                  </a:lnTo>
                  <a:lnTo>
                    <a:pt x="50" y="19"/>
                  </a:lnTo>
                  <a:lnTo>
                    <a:pt x="46" y="21"/>
                  </a:lnTo>
                  <a:lnTo>
                    <a:pt x="41" y="21"/>
                  </a:lnTo>
                  <a:lnTo>
                    <a:pt x="37" y="21"/>
                  </a:lnTo>
                  <a:lnTo>
                    <a:pt x="33" y="21"/>
                  </a:lnTo>
                  <a:lnTo>
                    <a:pt x="28" y="22"/>
                  </a:lnTo>
                  <a:lnTo>
                    <a:pt x="24" y="22"/>
                  </a:lnTo>
                  <a:lnTo>
                    <a:pt x="20" y="22"/>
                  </a:lnTo>
                  <a:lnTo>
                    <a:pt x="18" y="23"/>
                  </a:lnTo>
                  <a:lnTo>
                    <a:pt x="15" y="23"/>
                  </a:lnTo>
                  <a:lnTo>
                    <a:pt x="11" y="23"/>
                  </a:lnTo>
                  <a:lnTo>
                    <a:pt x="9" y="23"/>
                  </a:lnTo>
                  <a:lnTo>
                    <a:pt x="6" y="23"/>
                  </a:lnTo>
                  <a:lnTo>
                    <a:pt x="5" y="25"/>
                  </a:lnTo>
                  <a:lnTo>
                    <a:pt x="2" y="25"/>
                  </a:lnTo>
                  <a:lnTo>
                    <a:pt x="1" y="26"/>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5"/>
            <p:cNvSpPr>
              <a:spLocks/>
            </p:cNvSpPr>
            <p:nvPr/>
          </p:nvSpPr>
          <p:spPr bwMode="auto">
            <a:xfrm>
              <a:off x="6764338" y="4872038"/>
              <a:ext cx="279400" cy="34925"/>
            </a:xfrm>
            <a:custGeom>
              <a:avLst/>
              <a:gdLst>
                <a:gd name="T0" fmla="*/ 0 w 176"/>
                <a:gd name="T1" fmla="*/ 6 h 22"/>
                <a:gd name="T2" fmla="*/ 5 w 176"/>
                <a:gd name="T3" fmla="*/ 6 h 22"/>
                <a:gd name="T4" fmla="*/ 13 w 176"/>
                <a:gd name="T5" fmla="*/ 4 h 22"/>
                <a:gd name="T6" fmla="*/ 19 w 176"/>
                <a:gd name="T7" fmla="*/ 4 h 22"/>
                <a:gd name="T8" fmla="*/ 26 w 176"/>
                <a:gd name="T9" fmla="*/ 4 h 22"/>
                <a:gd name="T10" fmla="*/ 32 w 176"/>
                <a:gd name="T11" fmla="*/ 4 h 22"/>
                <a:gd name="T12" fmla="*/ 40 w 176"/>
                <a:gd name="T13" fmla="*/ 3 h 22"/>
                <a:gd name="T14" fmla="*/ 47 w 176"/>
                <a:gd name="T15" fmla="*/ 3 h 22"/>
                <a:gd name="T16" fmla="*/ 55 w 176"/>
                <a:gd name="T17" fmla="*/ 3 h 22"/>
                <a:gd name="T18" fmla="*/ 64 w 176"/>
                <a:gd name="T19" fmla="*/ 3 h 22"/>
                <a:gd name="T20" fmla="*/ 72 w 176"/>
                <a:gd name="T21" fmla="*/ 2 h 22"/>
                <a:gd name="T22" fmla="*/ 79 w 176"/>
                <a:gd name="T23" fmla="*/ 2 h 22"/>
                <a:gd name="T24" fmla="*/ 86 w 176"/>
                <a:gd name="T25" fmla="*/ 0 h 22"/>
                <a:gd name="T26" fmla="*/ 92 w 176"/>
                <a:gd name="T27" fmla="*/ 0 h 22"/>
                <a:gd name="T28" fmla="*/ 97 w 176"/>
                <a:gd name="T29" fmla="*/ 0 h 22"/>
                <a:gd name="T30" fmla="*/ 104 w 176"/>
                <a:gd name="T31" fmla="*/ 0 h 22"/>
                <a:gd name="T32" fmla="*/ 110 w 176"/>
                <a:gd name="T33" fmla="*/ 0 h 22"/>
                <a:gd name="T34" fmla="*/ 116 w 176"/>
                <a:gd name="T35" fmla="*/ 0 h 22"/>
                <a:gd name="T36" fmla="*/ 123 w 176"/>
                <a:gd name="T37" fmla="*/ 0 h 22"/>
                <a:gd name="T38" fmla="*/ 129 w 176"/>
                <a:gd name="T39" fmla="*/ 0 h 22"/>
                <a:gd name="T40" fmla="*/ 137 w 176"/>
                <a:gd name="T41" fmla="*/ 0 h 22"/>
                <a:gd name="T42" fmla="*/ 143 w 176"/>
                <a:gd name="T43" fmla="*/ 0 h 22"/>
                <a:gd name="T44" fmla="*/ 152 w 176"/>
                <a:gd name="T45" fmla="*/ 0 h 22"/>
                <a:gd name="T46" fmla="*/ 164 w 176"/>
                <a:gd name="T47" fmla="*/ 0 h 22"/>
                <a:gd name="T48" fmla="*/ 171 w 176"/>
                <a:gd name="T49" fmla="*/ 0 h 22"/>
                <a:gd name="T50" fmla="*/ 176 w 176"/>
                <a:gd name="T51" fmla="*/ 0 h 22"/>
                <a:gd name="T52" fmla="*/ 176 w 176"/>
                <a:gd name="T53" fmla="*/ 18 h 22"/>
                <a:gd name="T54" fmla="*/ 174 w 176"/>
                <a:gd name="T55" fmla="*/ 17 h 22"/>
                <a:gd name="T56" fmla="*/ 169 w 176"/>
                <a:gd name="T57" fmla="*/ 17 h 22"/>
                <a:gd name="T58" fmla="*/ 160 w 176"/>
                <a:gd name="T59" fmla="*/ 17 h 22"/>
                <a:gd name="T60" fmla="*/ 150 w 176"/>
                <a:gd name="T61" fmla="*/ 17 h 22"/>
                <a:gd name="T62" fmla="*/ 138 w 176"/>
                <a:gd name="T63" fmla="*/ 17 h 22"/>
                <a:gd name="T64" fmla="*/ 128 w 176"/>
                <a:gd name="T65" fmla="*/ 17 h 22"/>
                <a:gd name="T66" fmla="*/ 119 w 176"/>
                <a:gd name="T67" fmla="*/ 16 h 22"/>
                <a:gd name="T68" fmla="*/ 113 w 176"/>
                <a:gd name="T69" fmla="*/ 16 h 22"/>
                <a:gd name="T70" fmla="*/ 102 w 176"/>
                <a:gd name="T71" fmla="*/ 14 h 22"/>
                <a:gd name="T72" fmla="*/ 96 w 176"/>
                <a:gd name="T73" fmla="*/ 14 h 22"/>
                <a:gd name="T74" fmla="*/ 88 w 176"/>
                <a:gd name="T75" fmla="*/ 16 h 22"/>
                <a:gd name="T76" fmla="*/ 79 w 176"/>
                <a:gd name="T77" fmla="*/ 16 h 22"/>
                <a:gd name="T78" fmla="*/ 70 w 176"/>
                <a:gd name="T79" fmla="*/ 16 h 22"/>
                <a:gd name="T80" fmla="*/ 60 w 176"/>
                <a:gd name="T81" fmla="*/ 17 h 22"/>
                <a:gd name="T82" fmla="*/ 51 w 176"/>
                <a:gd name="T83" fmla="*/ 18 h 22"/>
                <a:gd name="T84" fmla="*/ 41 w 176"/>
                <a:gd name="T85" fmla="*/ 18 h 22"/>
                <a:gd name="T86" fmla="*/ 31 w 176"/>
                <a:gd name="T87" fmla="*/ 20 h 22"/>
                <a:gd name="T88" fmla="*/ 23 w 176"/>
                <a:gd name="T89" fmla="*/ 20 h 22"/>
                <a:gd name="T90" fmla="*/ 16 w 176"/>
                <a:gd name="T91" fmla="*/ 21 h 22"/>
                <a:gd name="T92" fmla="*/ 9 w 176"/>
                <a:gd name="T93" fmla="*/ 21 h 22"/>
                <a:gd name="T94" fmla="*/ 4 w 176"/>
                <a:gd name="T95" fmla="*/ 21 h 22"/>
                <a:gd name="T96" fmla="*/ 0 w 176"/>
                <a:gd name="T97" fmla="*/ 22 h 22"/>
                <a:gd name="T98" fmla="*/ 0 w 176"/>
                <a:gd name="T9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22">
                  <a:moveTo>
                    <a:pt x="0" y="7"/>
                  </a:moveTo>
                  <a:lnTo>
                    <a:pt x="0" y="6"/>
                  </a:lnTo>
                  <a:lnTo>
                    <a:pt x="3" y="6"/>
                  </a:lnTo>
                  <a:lnTo>
                    <a:pt x="5" y="6"/>
                  </a:lnTo>
                  <a:lnTo>
                    <a:pt x="10" y="6"/>
                  </a:lnTo>
                  <a:lnTo>
                    <a:pt x="13" y="4"/>
                  </a:lnTo>
                  <a:lnTo>
                    <a:pt x="16" y="4"/>
                  </a:lnTo>
                  <a:lnTo>
                    <a:pt x="19" y="4"/>
                  </a:lnTo>
                  <a:lnTo>
                    <a:pt x="22" y="4"/>
                  </a:lnTo>
                  <a:lnTo>
                    <a:pt x="26" y="4"/>
                  </a:lnTo>
                  <a:lnTo>
                    <a:pt x="28" y="4"/>
                  </a:lnTo>
                  <a:lnTo>
                    <a:pt x="32" y="4"/>
                  </a:lnTo>
                  <a:lnTo>
                    <a:pt x="37" y="4"/>
                  </a:lnTo>
                  <a:lnTo>
                    <a:pt x="40" y="3"/>
                  </a:lnTo>
                  <a:lnTo>
                    <a:pt x="44" y="3"/>
                  </a:lnTo>
                  <a:lnTo>
                    <a:pt x="47" y="3"/>
                  </a:lnTo>
                  <a:lnTo>
                    <a:pt x="53" y="3"/>
                  </a:lnTo>
                  <a:lnTo>
                    <a:pt x="55" y="3"/>
                  </a:lnTo>
                  <a:lnTo>
                    <a:pt x="60" y="3"/>
                  </a:lnTo>
                  <a:lnTo>
                    <a:pt x="64" y="3"/>
                  </a:lnTo>
                  <a:lnTo>
                    <a:pt x="68" y="3"/>
                  </a:lnTo>
                  <a:lnTo>
                    <a:pt x="72" y="2"/>
                  </a:lnTo>
                  <a:lnTo>
                    <a:pt x="76" y="2"/>
                  </a:lnTo>
                  <a:lnTo>
                    <a:pt x="79" y="2"/>
                  </a:lnTo>
                  <a:lnTo>
                    <a:pt x="82" y="2"/>
                  </a:lnTo>
                  <a:lnTo>
                    <a:pt x="86" y="0"/>
                  </a:lnTo>
                  <a:lnTo>
                    <a:pt x="88" y="0"/>
                  </a:lnTo>
                  <a:lnTo>
                    <a:pt x="92" y="0"/>
                  </a:lnTo>
                  <a:lnTo>
                    <a:pt x="95" y="0"/>
                  </a:lnTo>
                  <a:lnTo>
                    <a:pt x="97" y="0"/>
                  </a:lnTo>
                  <a:lnTo>
                    <a:pt x="100" y="0"/>
                  </a:lnTo>
                  <a:lnTo>
                    <a:pt x="104" y="0"/>
                  </a:lnTo>
                  <a:lnTo>
                    <a:pt x="106" y="0"/>
                  </a:lnTo>
                  <a:lnTo>
                    <a:pt x="110" y="0"/>
                  </a:lnTo>
                  <a:lnTo>
                    <a:pt x="113" y="0"/>
                  </a:lnTo>
                  <a:lnTo>
                    <a:pt x="116" y="0"/>
                  </a:lnTo>
                  <a:lnTo>
                    <a:pt x="120" y="0"/>
                  </a:lnTo>
                  <a:lnTo>
                    <a:pt x="123" y="0"/>
                  </a:lnTo>
                  <a:lnTo>
                    <a:pt x="127" y="0"/>
                  </a:lnTo>
                  <a:lnTo>
                    <a:pt x="129" y="0"/>
                  </a:lnTo>
                  <a:lnTo>
                    <a:pt x="133" y="0"/>
                  </a:lnTo>
                  <a:lnTo>
                    <a:pt x="137" y="0"/>
                  </a:lnTo>
                  <a:lnTo>
                    <a:pt x="139" y="0"/>
                  </a:lnTo>
                  <a:lnTo>
                    <a:pt x="143" y="0"/>
                  </a:lnTo>
                  <a:lnTo>
                    <a:pt x="147" y="0"/>
                  </a:lnTo>
                  <a:lnTo>
                    <a:pt x="152" y="0"/>
                  </a:lnTo>
                  <a:lnTo>
                    <a:pt x="159" y="0"/>
                  </a:lnTo>
                  <a:lnTo>
                    <a:pt x="164" y="0"/>
                  </a:lnTo>
                  <a:lnTo>
                    <a:pt x="169" y="0"/>
                  </a:lnTo>
                  <a:lnTo>
                    <a:pt x="171" y="0"/>
                  </a:lnTo>
                  <a:lnTo>
                    <a:pt x="174" y="0"/>
                  </a:lnTo>
                  <a:lnTo>
                    <a:pt x="176" y="0"/>
                  </a:lnTo>
                  <a:lnTo>
                    <a:pt x="176" y="0"/>
                  </a:lnTo>
                  <a:lnTo>
                    <a:pt x="176" y="18"/>
                  </a:lnTo>
                  <a:lnTo>
                    <a:pt x="176" y="17"/>
                  </a:lnTo>
                  <a:lnTo>
                    <a:pt x="174" y="17"/>
                  </a:lnTo>
                  <a:lnTo>
                    <a:pt x="171" y="17"/>
                  </a:lnTo>
                  <a:lnTo>
                    <a:pt x="169" y="17"/>
                  </a:lnTo>
                  <a:lnTo>
                    <a:pt x="165" y="17"/>
                  </a:lnTo>
                  <a:lnTo>
                    <a:pt x="160" y="17"/>
                  </a:lnTo>
                  <a:lnTo>
                    <a:pt x="155" y="17"/>
                  </a:lnTo>
                  <a:lnTo>
                    <a:pt x="150" y="17"/>
                  </a:lnTo>
                  <a:lnTo>
                    <a:pt x="143" y="17"/>
                  </a:lnTo>
                  <a:lnTo>
                    <a:pt x="138" y="17"/>
                  </a:lnTo>
                  <a:lnTo>
                    <a:pt x="133" y="17"/>
                  </a:lnTo>
                  <a:lnTo>
                    <a:pt x="128" y="17"/>
                  </a:lnTo>
                  <a:lnTo>
                    <a:pt x="123" y="16"/>
                  </a:lnTo>
                  <a:lnTo>
                    <a:pt x="119" y="16"/>
                  </a:lnTo>
                  <a:lnTo>
                    <a:pt x="115" y="16"/>
                  </a:lnTo>
                  <a:lnTo>
                    <a:pt x="113" y="16"/>
                  </a:lnTo>
                  <a:lnTo>
                    <a:pt x="107" y="14"/>
                  </a:lnTo>
                  <a:lnTo>
                    <a:pt x="102" y="14"/>
                  </a:lnTo>
                  <a:lnTo>
                    <a:pt x="100" y="14"/>
                  </a:lnTo>
                  <a:lnTo>
                    <a:pt x="96" y="14"/>
                  </a:lnTo>
                  <a:lnTo>
                    <a:pt x="92" y="14"/>
                  </a:lnTo>
                  <a:lnTo>
                    <a:pt x="88" y="16"/>
                  </a:lnTo>
                  <a:lnTo>
                    <a:pt x="83" y="16"/>
                  </a:lnTo>
                  <a:lnTo>
                    <a:pt x="79" y="16"/>
                  </a:lnTo>
                  <a:lnTo>
                    <a:pt x="74" y="16"/>
                  </a:lnTo>
                  <a:lnTo>
                    <a:pt x="70" y="16"/>
                  </a:lnTo>
                  <a:lnTo>
                    <a:pt x="65" y="16"/>
                  </a:lnTo>
                  <a:lnTo>
                    <a:pt x="60" y="17"/>
                  </a:lnTo>
                  <a:lnTo>
                    <a:pt x="55" y="17"/>
                  </a:lnTo>
                  <a:lnTo>
                    <a:pt x="51" y="18"/>
                  </a:lnTo>
                  <a:lnTo>
                    <a:pt x="46" y="18"/>
                  </a:lnTo>
                  <a:lnTo>
                    <a:pt x="41" y="18"/>
                  </a:lnTo>
                  <a:lnTo>
                    <a:pt x="36" y="18"/>
                  </a:lnTo>
                  <a:lnTo>
                    <a:pt x="31" y="20"/>
                  </a:lnTo>
                  <a:lnTo>
                    <a:pt x="27" y="20"/>
                  </a:lnTo>
                  <a:lnTo>
                    <a:pt x="23" y="20"/>
                  </a:lnTo>
                  <a:lnTo>
                    <a:pt x="19" y="20"/>
                  </a:lnTo>
                  <a:lnTo>
                    <a:pt x="16" y="21"/>
                  </a:lnTo>
                  <a:lnTo>
                    <a:pt x="12" y="21"/>
                  </a:lnTo>
                  <a:lnTo>
                    <a:pt x="9" y="21"/>
                  </a:lnTo>
                  <a:lnTo>
                    <a:pt x="5" y="21"/>
                  </a:lnTo>
                  <a:lnTo>
                    <a:pt x="4" y="21"/>
                  </a:lnTo>
                  <a:lnTo>
                    <a:pt x="0" y="22"/>
                  </a:lnTo>
                  <a:lnTo>
                    <a:pt x="0" y="22"/>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6"/>
            <p:cNvSpPr>
              <a:spLocks/>
            </p:cNvSpPr>
            <p:nvPr/>
          </p:nvSpPr>
          <p:spPr bwMode="auto">
            <a:xfrm>
              <a:off x="6099175" y="4423000"/>
              <a:ext cx="330200" cy="63500"/>
            </a:xfrm>
            <a:custGeom>
              <a:avLst/>
              <a:gdLst>
                <a:gd name="T0" fmla="*/ 2 w 208"/>
                <a:gd name="T1" fmla="*/ 8 h 40"/>
                <a:gd name="T2" fmla="*/ 7 w 208"/>
                <a:gd name="T3" fmla="*/ 7 h 40"/>
                <a:gd name="T4" fmla="*/ 16 w 208"/>
                <a:gd name="T5" fmla="*/ 7 h 40"/>
                <a:gd name="T6" fmla="*/ 22 w 208"/>
                <a:gd name="T7" fmla="*/ 5 h 40"/>
                <a:gd name="T8" fmla="*/ 30 w 208"/>
                <a:gd name="T9" fmla="*/ 4 h 40"/>
                <a:gd name="T10" fmla="*/ 39 w 208"/>
                <a:gd name="T11" fmla="*/ 3 h 40"/>
                <a:gd name="T12" fmla="*/ 48 w 208"/>
                <a:gd name="T13" fmla="*/ 3 h 40"/>
                <a:gd name="T14" fmla="*/ 56 w 208"/>
                <a:gd name="T15" fmla="*/ 1 h 40"/>
                <a:gd name="T16" fmla="*/ 64 w 208"/>
                <a:gd name="T17" fmla="*/ 1 h 40"/>
                <a:gd name="T18" fmla="*/ 73 w 208"/>
                <a:gd name="T19" fmla="*/ 1 h 40"/>
                <a:gd name="T20" fmla="*/ 82 w 208"/>
                <a:gd name="T21" fmla="*/ 0 h 40"/>
                <a:gd name="T22" fmla="*/ 90 w 208"/>
                <a:gd name="T23" fmla="*/ 0 h 40"/>
                <a:gd name="T24" fmla="*/ 97 w 208"/>
                <a:gd name="T25" fmla="*/ 1 h 40"/>
                <a:gd name="T26" fmla="*/ 105 w 208"/>
                <a:gd name="T27" fmla="*/ 1 h 40"/>
                <a:gd name="T28" fmla="*/ 110 w 208"/>
                <a:gd name="T29" fmla="*/ 3 h 40"/>
                <a:gd name="T30" fmla="*/ 117 w 208"/>
                <a:gd name="T31" fmla="*/ 4 h 40"/>
                <a:gd name="T32" fmla="*/ 124 w 208"/>
                <a:gd name="T33" fmla="*/ 5 h 40"/>
                <a:gd name="T34" fmla="*/ 132 w 208"/>
                <a:gd name="T35" fmla="*/ 7 h 40"/>
                <a:gd name="T36" fmla="*/ 140 w 208"/>
                <a:gd name="T37" fmla="*/ 7 h 40"/>
                <a:gd name="T38" fmla="*/ 147 w 208"/>
                <a:gd name="T39" fmla="*/ 9 h 40"/>
                <a:gd name="T40" fmla="*/ 156 w 208"/>
                <a:gd name="T41" fmla="*/ 10 h 40"/>
                <a:gd name="T42" fmla="*/ 164 w 208"/>
                <a:gd name="T43" fmla="*/ 12 h 40"/>
                <a:gd name="T44" fmla="*/ 171 w 208"/>
                <a:gd name="T45" fmla="*/ 13 h 40"/>
                <a:gd name="T46" fmla="*/ 179 w 208"/>
                <a:gd name="T47" fmla="*/ 14 h 40"/>
                <a:gd name="T48" fmla="*/ 187 w 208"/>
                <a:gd name="T49" fmla="*/ 16 h 40"/>
                <a:gd name="T50" fmla="*/ 193 w 208"/>
                <a:gd name="T51" fmla="*/ 17 h 40"/>
                <a:gd name="T52" fmla="*/ 201 w 208"/>
                <a:gd name="T53" fmla="*/ 18 h 40"/>
                <a:gd name="T54" fmla="*/ 207 w 208"/>
                <a:gd name="T55" fmla="*/ 21 h 40"/>
                <a:gd name="T56" fmla="*/ 206 w 208"/>
                <a:gd name="T57" fmla="*/ 40 h 40"/>
                <a:gd name="T58" fmla="*/ 202 w 208"/>
                <a:gd name="T59" fmla="*/ 38 h 40"/>
                <a:gd name="T60" fmla="*/ 193 w 208"/>
                <a:gd name="T61" fmla="*/ 37 h 40"/>
                <a:gd name="T62" fmla="*/ 187 w 208"/>
                <a:gd name="T63" fmla="*/ 36 h 40"/>
                <a:gd name="T64" fmla="*/ 179 w 208"/>
                <a:gd name="T65" fmla="*/ 33 h 40"/>
                <a:gd name="T66" fmla="*/ 171 w 208"/>
                <a:gd name="T67" fmla="*/ 32 h 40"/>
                <a:gd name="T68" fmla="*/ 165 w 208"/>
                <a:gd name="T69" fmla="*/ 31 h 40"/>
                <a:gd name="T70" fmla="*/ 156 w 208"/>
                <a:gd name="T71" fmla="*/ 30 h 40"/>
                <a:gd name="T72" fmla="*/ 148 w 208"/>
                <a:gd name="T73" fmla="*/ 27 h 40"/>
                <a:gd name="T74" fmla="*/ 140 w 208"/>
                <a:gd name="T75" fmla="*/ 26 h 40"/>
                <a:gd name="T76" fmla="*/ 133 w 208"/>
                <a:gd name="T77" fmla="*/ 24 h 40"/>
                <a:gd name="T78" fmla="*/ 127 w 208"/>
                <a:gd name="T79" fmla="*/ 22 h 40"/>
                <a:gd name="T80" fmla="*/ 120 w 208"/>
                <a:gd name="T81" fmla="*/ 21 h 40"/>
                <a:gd name="T82" fmla="*/ 113 w 208"/>
                <a:gd name="T83" fmla="*/ 18 h 40"/>
                <a:gd name="T84" fmla="*/ 104 w 208"/>
                <a:gd name="T85" fmla="*/ 17 h 40"/>
                <a:gd name="T86" fmla="*/ 96 w 208"/>
                <a:gd name="T87" fmla="*/ 17 h 40"/>
                <a:gd name="T88" fmla="*/ 88 w 208"/>
                <a:gd name="T89" fmla="*/ 18 h 40"/>
                <a:gd name="T90" fmla="*/ 81 w 208"/>
                <a:gd name="T91" fmla="*/ 18 h 40"/>
                <a:gd name="T92" fmla="*/ 71 w 208"/>
                <a:gd name="T93" fmla="*/ 18 h 40"/>
                <a:gd name="T94" fmla="*/ 62 w 208"/>
                <a:gd name="T95" fmla="*/ 18 h 40"/>
                <a:gd name="T96" fmla="*/ 53 w 208"/>
                <a:gd name="T97" fmla="*/ 19 h 40"/>
                <a:gd name="T98" fmla="*/ 42 w 208"/>
                <a:gd name="T99" fmla="*/ 19 h 40"/>
                <a:gd name="T100" fmla="*/ 32 w 208"/>
                <a:gd name="T101" fmla="*/ 21 h 40"/>
                <a:gd name="T102" fmla="*/ 25 w 208"/>
                <a:gd name="T103" fmla="*/ 22 h 40"/>
                <a:gd name="T104" fmla="*/ 17 w 208"/>
                <a:gd name="T105" fmla="*/ 22 h 40"/>
                <a:gd name="T106" fmla="*/ 11 w 208"/>
                <a:gd name="T107" fmla="*/ 22 h 40"/>
                <a:gd name="T108" fmla="*/ 7 w 208"/>
                <a:gd name="T109" fmla="*/ 23 h 40"/>
                <a:gd name="T110" fmla="*/ 3 w 208"/>
                <a:gd name="T111" fmla="*/ 24 h 40"/>
                <a:gd name="T112" fmla="*/ 0 w 208"/>
                <a:gd name="T11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40">
                  <a:moveTo>
                    <a:pt x="0" y="9"/>
                  </a:moveTo>
                  <a:lnTo>
                    <a:pt x="2" y="8"/>
                  </a:lnTo>
                  <a:lnTo>
                    <a:pt x="3" y="8"/>
                  </a:lnTo>
                  <a:lnTo>
                    <a:pt x="7" y="7"/>
                  </a:lnTo>
                  <a:lnTo>
                    <a:pt x="13" y="7"/>
                  </a:lnTo>
                  <a:lnTo>
                    <a:pt x="16" y="7"/>
                  </a:lnTo>
                  <a:lnTo>
                    <a:pt x="18" y="5"/>
                  </a:lnTo>
                  <a:lnTo>
                    <a:pt x="22" y="5"/>
                  </a:lnTo>
                  <a:lnTo>
                    <a:pt x="26" y="5"/>
                  </a:lnTo>
                  <a:lnTo>
                    <a:pt x="30" y="4"/>
                  </a:lnTo>
                  <a:lnTo>
                    <a:pt x="34" y="4"/>
                  </a:lnTo>
                  <a:lnTo>
                    <a:pt x="39" y="3"/>
                  </a:lnTo>
                  <a:lnTo>
                    <a:pt x="44" y="3"/>
                  </a:lnTo>
                  <a:lnTo>
                    <a:pt x="48" y="3"/>
                  </a:lnTo>
                  <a:lnTo>
                    <a:pt x="51" y="3"/>
                  </a:lnTo>
                  <a:lnTo>
                    <a:pt x="56" y="1"/>
                  </a:lnTo>
                  <a:lnTo>
                    <a:pt x="60" y="1"/>
                  </a:lnTo>
                  <a:lnTo>
                    <a:pt x="64" y="1"/>
                  </a:lnTo>
                  <a:lnTo>
                    <a:pt x="69" y="1"/>
                  </a:lnTo>
                  <a:lnTo>
                    <a:pt x="73" y="1"/>
                  </a:lnTo>
                  <a:lnTo>
                    <a:pt x="78" y="1"/>
                  </a:lnTo>
                  <a:lnTo>
                    <a:pt x="82" y="0"/>
                  </a:lnTo>
                  <a:lnTo>
                    <a:pt x="86" y="0"/>
                  </a:lnTo>
                  <a:lnTo>
                    <a:pt x="90" y="0"/>
                  </a:lnTo>
                  <a:lnTo>
                    <a:pt x="95" y="1"/>
                  </a:lnTo>
                  <a:lnTo>
                    <a:pt x="97" y="1"/>
                  </a:lnTo>
                  <a:lnTo>
                    <a:pt x="101" y="1"/>
                  </a:lnTo>
                  <a:lnTo>
                    <a:pt x="105" y="1"/>
                  </a:lnTo>
                  <a:lnTo>
                    <a:pt x="108" y="3"/>
                  </a:lnTo>
                  <a:lnTo>
                    <a:pt x="110" y="3"/>
                  </a:lnTo>
                  <a:lnTo>
                    <a:pt x="114" y="3"/>
                  </a:lnTo>
                  <a:lnTo>
                    <a:pt x="117" y="4"/>
                  </a:lnTo>
                  <a:lnTo>
                    <a:pt x="120" y="4"/>
                  </a:lnTo>
                  <a:lnTo>
                    <a:pt x="124" y="5"/>
                  </a:lnTo>
                  <a:lnTo>
                    <a:pt x="127" y="5"/>
                  </a:lnTo>
                  <a:lnTo>
                    <a:pt x="132" y="7"/>
                  </a:lnTo>
                  <a:lnTo>
                    <a:pt x="136" y="7"/>
                  </a:lnTo>
                  <a:lnTo>
                    <a:pt x="140" y="7"/>
                  </a:lnTo>
                  <a:lnTo>
                    <a:pt x="143" y="8"/>
                  </a:lnTo>
                  <a:lnTo>
                    <a:pt x="147" y="9"/>
                  </a:lnTo>
                  <a:lnTo>
                    <a:pt x="152" y="10"/>
                  </a:lnTo>
                  <a:lnTo>
                    <a:pt x="156" y="10"/>
                  </a:lnTo>
                  <a:lnTo>
                    <a:pt x="160" y="12"/>
                  </a:lnTo>
                  <a:lnTo>
                    <a:pt x="164" y="12"/>
                  </a:lnTo>
                  <a:lnTo>
                    <a:pt x="169" y="13"/>
                  </a:lnTo>
                  <a:lnTo>
                    <a:pt x="171" y="13"/>
                  </a:lnTo>
                  <a:lnTo>
                    <a:pt x="175" y="14"/>
                  </a:lnTo>
                  <a:lnTo>
                    <a:pt x="179" y="14"/>
                  </a:lnTo>
                  <a:lnTo>
                    <a:pt x="183" y="16"/>
                  </a:lnTo>
                  <a:lnTo>
                    <a:pt x="187" y="16"/>
                  </a:lnTo>
                  <a:lnTo>
                    <a:pt x="189" y="17"/>
                  </a:lnTo>
                  <a:lnTo>
                    <a:pt x="193" y="17"/>
                  </a:lnTo>
                  <a:lnTo>
                    <a:pt x="196" y="18"/>
                  </a:lnTo>
                  <a:lnTo>
                    <a:pt x="201" y="18"/>
                  </a:lnTo>
                  <a:lnTo>
                    <a:pt x="205" y="19"/>
                  </a:lnTo>
                  <a:lnTo>
                    <a:pt x="207" y="21"/>
                  </a:lnTo>
                  <a:lnTo>
                    <a:pt x="208" y="21"/>
                  </a:lnTo>
                  <a:lnTo>
                    <a:pt x="206" y="40"/>
                  </a:lnTo>
                  <a:lnTo>
                    <a:pt x="205" y="40"/>
                  </a:lnTo>
                  <a:lnTo>
                    <a:pt x="202" y="38"/>
                  </a:lnTo>
                  <a:lnTo>
                    <a:pt x="198" y="38"/>
                  </a:lnTo>
                  <a:lnTo>
                    <a:pt x="193" y="37"/>
                  </a:lnTo>
                  <a:lnTo>
                    <a:pt x="191" y="36"/>
                  </a:lnTo>
                  <a:lnTo>
                    <a:pt x="187" y="36"/>
                  </a:lnTo>
                  <a:lnTo>
                    <a:pt x="183" y="35"/>
                  </a:lnTo>
                  <a:lnTo>
                    <a:pt x="179" y="33"/>
                  </a:lnTo>
                  <a:lnTo>
                    <a:pt x="175" y="33"/>
                  </a:lnTo>
                  <a:lnTo>
                    <a:pt x="171" y="32"/>
                  </a:lnTo>
                  <a:lnTo>
                    <a:pt x="168" y="32"/>
                  </a:lnTo>
                  <a:lnTo>
                    <a:pt x="165" y="31"/>
                  </a:lnTo>
                  <a:lnTo>
                    <a:pt x="160" y="30"/>
                  </a:lnTo>
                  <a:lnTo>
                    <a:pt x="156" y="30"/>
                  </a:lnTo>
                  <a:lnTo>
                    <a:pt x="152" y="28"/>
                  </a:lnTo>
                  <a:lnTo>
                    <a:pt x="148" y="27"/>
                  </a:lnTo>
                  <a:lnTo>
                    <a:pt x="143" y="26"/>
                  </a:lnTo>
                  <a:lnTo>
                    <a:pt x="140" y="26"/>
                  </a:lnTo>
                  <a:lnTo>
                    <a:pt x="137" y="24"/>
                  </a:lnTo>
                  <a:lnTo>
                    <a:pt x="133" y="24"/>
                  </a:lnTo>
                  <a:lnTo>
                    <a:pt x="129" y="23"/>
                  </a:lnTo>
                  <a:lnTo>
                    <a:pt x="127" y="22"/>
                  </a:lnTo>
                  <a:lnTo>
                    <a:pt x="123" y="22"/>
                  </a:lnTo>
                  <a:lnTo>
                    <a:pt x="120" y="21"/>
                  </a:lnTo>
                  <a:lnTo>
                    <a:pt x="117" y="19"/>
                  </a:lnTo>
                  <a:lnTo>
                    <a:pt x="113" y="18"/>
                  </a:lnTo>
                  <a:lnTo>
                    <a:pt x="109" y="18"/>
                  </a:lnTo>
                  <a:lnTo>
                    <a:pt x="104" y="17"/>
                  </a:lnTo>
                  <a:lnTo>
                    <a:pt x="100" y="17"/>
                  </a:lnTo>
                  <a:lnTo>
                    <a:pt x="96" y="17"/>
                  </a:lnTo>
                  <a:lnTo>
                    <a:pt x="92" y="17"/>
                  </a:lnTo>
                  <a:lnTo>
                    <a:pt x="88" y="18"/>
                  </a:lnTo>
                  <a:lnTo>
                    <a:pt x="85" y="18"/>
                  </a:lnTo>
                  <a:lnTo>
                    <a:pt x="81" y="18"/>
                  </a:lnTo>
                  <a:lnTo>
                    <a:pt x="76" y="18"/>
                  </a:lnTo>
                  <a:lnTo>
                    <a:pt x="71" y="18"/>
                  </a:lnTo>
                  <a:lnTo>
                    <a:pt x="65" y="18"/>
                  </a:lnTo>
                  <a:lnTo>
                    <a:pt x="62" y="18"/>
                  </a:lnTo>
                  <a:lnTo>
                    <a:pt x="56" y="19"/>
                  </a:lnTo>
                  <a:lnTo>
                    <a:pt x="53" y="19"/>
                  </a:lnTo>
                  <a:lnTo>
                    <a:pt x="48" y="19"/>
                  </a:lnTo>
                  <a:lnTo>
                    <a:pt x="42" y="19"/>
                  </a:lnTo>
                  <a:lnTo>
                    <a:pt x="37" y="21"/>
                  </a:lnTo>
                  <a:lnTo>
                    <a:pt x="32" y="21"/>
                  </a:lnTo>
                  <a:lnTo>
                    <a:pt x="28" y="21"/>
                  </a:lnTo>
                  <a:lnTo>
                    <a:pt x="25" y="22"/>
                  </a:lnTo>
                  <a:lnTo>
                    <a:pt x="21" y="22"/>
                  </a:lnTo>
                  <a:lnTo>
                    <a:pt x="17" y="22"/>
                  </a:lnTo>
                  <a:lnTo>
                    <a:pt x="13" y="22"/>
                  </a:lnTo>
                  <a:lnTo>
                    <a:pt x="11" y="22"/>
                  </a:lnTo>
                  <a:lnTo>
                    <a:pt x="8" y="22"/>
                  </a:lnTo>
                  <a:lnTo>
                    <a:pt x="7" y="23"/>
                  </a:lnTo>
                  <a:lnTo>
                    <a:pt x="3" y="23"/>
                  </a:lnTo>
                  <a:lnTo>
                    <a:pt x="3" y="24"/>
                  </a:lnTo>
                  <a:lnTo>
                    <a:pt x="0"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7"/>
            <p:cNvSpPr>
              <a:spLocks/>
            </p:cNvSpPr>
            <p:nvPr/>
          </p:nvSpPr>
          <p:spPr bwMode="auto">
            <a:xfrm>
              <a:off x="6107113" y="4515075"/>
              <a:ext cx="303213" cy="39688"/>
            </a:xfrm>
            <a:custGeom>
              <a:avLst/>
              <a:gdLst>
                <a:gd name="T0" fmla="*/ 8 w 191"/>
                <a:gd name="T1" fmla="*/ 3 h 25"/>
                <a:gd name="T2" fmla="*/ 12 w 191"/>
                <a:gd name="T3" fmla="*/ 3 h 25"/>
                <a:gd name="T4" fmla="*/ 17 w 191"/>
                <a:gd name="T5" fmla="*/ 3 h 25"/>
                <a:gd name="T6" fmla="*/ 25 w 191"/>
                <a:gd name="T7" fmla="*/ 2 h 25"/>
                <a:gd name="T8" fmla="*/ 31 w 191"/>
                <a:gd name="T9" fmla="*/ 2 h 25"/>
                <a:gd name="T10" fmla="*/ 40 w 191"/>
                <a:gd name="T11" fmla="*/ 2 h 25"/>
                <a:gd name="T12" fmla="*/ 48 w 191"/>
                <a:gd name="T13" fmla="*/ 2 h 25"/>
                <a:gd name="T14" fmla="*/ 58 w 191"/>
                <a:gd name="T15" fmla="*/ 1 h 25"/>
                <a:gd name="T16" fmla="*/ 67 w 191"/>
                <a:gd name="T17" fmla="*/ 1 h 25"/>
                <a:gd name="T18" fmla="*/ 76 w 191"/>
                <a:gd name="T19" fmla="*/ 0 h 25"/>
                <a:gd name="T20" fmla="*/ 83 w 191"/>
                <a:gd name="T21" fmla="*/ 0 h 25"/>
                <a:gd name="T22" fmla="*/ 92 w 191"/>
                <a:gd name="T23" fmla="*/ 0 h 25"/>
                <a:gd name="T24" fmla="*/ 99 w 191"/>
                <a:gd name="T25" fmla="*/ 0 h 25"/>
                <a:gd name="T26" fmla="*/ 105 w 191"/>
                <a:gd name="T27" fmla="*/ 0 h 25"/>
                <a:gd name="T28" fmla="*/ 110 w 191"/>
                <a:gd name="T29" fmla="*/ 0 h 25"/>
                <a:gd name="T30" fmla="*/ 115 w 191"/>
                <a:gd name="T31" fmla="*/ 0 h 25"/>
                <a:gd name="T32" fmla="*/ 122 w 191"/>
                <a:gd name="T33" fmla="*/ 0 h 25"/>
                <a:gd name="T34" fmla="*/ 128 w 191"/>
                <a:gd name="T35" fmla="*/ 1 h 25"/>
                <a:gd name="T36" fmla="*/ 135 w 191"/>
                <a:gd name="T37" fmla="*/ 1 h 25"/>
                <a:gd name="T38" fmla="*/ 141 w 191"/>
                <a:gd name="T39" fmla="*/ 2 h 25"/>
                <a:gd name="T40" fmla="*/ 147 w 191"/>
                <a:gd name="T41" fmla="*/ 3 h 25"/>
                <a:gd name="T42" fmla="*/ 155 w 191"/>
                <a:gd name="T43" fmla="*/ 3 h 25"/>
                <a:gd name="T44" fmla="*/ 161 w 191"/>
                <a:gd name="T45" fmla="*/ 5 h 25"/>
                <a:gd name="T46" fmla="*/ 166 w 191"/>
                <a:gd name="T47" fmla="*/ 6 h 25"/>
                <a:gd name="T48" fmla="*/ 173 w 191"/>
                <a:gd name="T49" fmla="*/ 7 h 25"/>
                <a:gd name="T50" fmla="*/ 178 w 191"/>
                <a:gd name="T51" fmla="*/ 7 h 25"/>
                <a:gd name="T52" fmla="*/ 186 w 191"/>
                <a:gd name="T53" fmla="*/ 10 h 25"/>
                <a:gd name="T54" fmla="*/ 189 w 191"/>
                <a:gd name="T55" fmla="*/ 11 h 25"/>
                <a:gd name="T56" fmla="*/ 189 w 191"/>
                <a:gd name="T57" fmla="*/ 25 h 25"/>
                <a:gd name="T58" fmla="*/ 187 w 191"/>
                <a:gd name="T59" fmla="*/ 25 h 25"/>
                <a:gd name="T60" fmla="*/ 179 w 191"/>
                <a:gd name="T61" fmla="*/ 24 h 25"/>
                <a:gd name="T62" fmla="*/ 169 w 191"/>
                <a:gd name="T63" fmla="*/ 23 h 25"/>
                <a:gd name="T64" fmla="*/ 163 w 191"/>
                <a:gd name="T65" fmla="*/ 23 h 25"/>
                <a:gd name="T66" fmla="*/ 157 w 191"/>
                <a:gd name="T67" fmla="*/ 21 h 25"/>
                <a:gd name="T68" fmla="*/ 151 w 191"/>
                <a:gd name="T69" fmla="*/ 20 h 25"/>
                <a:gd name="T70" fmla="*/ 145 w 191"/>
                <a:gd name="T71" fmla="*/ 20 h 25"/>
                <a:gd name="T72" fmla="*/ 138 w 191"/>
                <a:gd name="T73" fmla="*/ 19 h 25"/>
                <a:gd name="T74" fmla="*/ 133 w 191"/>
                <a:gd name="T75" fmla="*/ 19 h 25"/>
                <a:gd name="T76" fmla="*/ 122 w 191"/>
                <a:gd name="T77" fmla="*/ 16 h 25"/>
                <a:gd name="T78" fmla="*/ 114 w 191"/>
                <a:gd name="T79" fmla="*/ 15 h 25"/>
                <a:gd name="T80" fmla="*/ 105 w 191"/>
                <a:gd name="T81" fmla="*/ 15 h 25"/>
                <a:gd name="T82" fmla="*/ 99 w 191"/>
                <a:gd name="T83" fmla="*/ 15 h 25"/>
                <a:gd name="T84" fmla="*/ 91 w 191"/>
                <a:gd name="T85" fmla="*/ 15 h 25"/>
                <a:gd name="T86" fmla="*/ 81 w 191"/>
                <a:gd name="T87" fmla="*/ 15 h 25"/>
                <a:gd name="T88" fmla="*/ 72 w 191"/>
                <a:gd name="T89" fmla="*/ 15 h 25"/>
                <a:gd name="T90" fmla="*/ 62 w 191"/>
                <a:gd name="T91" fmla="*/ 16 h 25"/>
                <a:gd name="T92" fmla="*/ 51 w 191"/>
                <a:gd name="T93" fmla="*/ 18 h 25"/>
                <a:gd name="T94" fmla="*/ 41 w 191"/>
                <a:gd name="T95" fmla="*/ 18 h 25"/>
                <a:gd name="T96" fmla="*/ 32 w 191"/>
                <a:gd name="T97" fmla="*/ 19 h 25"/>
                <a:gd name="T98" fmla="*/ 23 w 191"/>
                <a:gd name="T99" fmla="*/ 19 h 25"/>
                <a:gd name="T100" fmla="*/ 16 w 191"/>
                <a:gd name="T101" fmla="*/ 20 h 25"/>
                <a:gd name="T102" fmla="*/ 9 w 191"/>
                <a:gd name="T103" fmla="*/ 20 h 25"/>
                <a:gd name="T104" fmla="*/ 4 w 191"/>
                <a:gd name="T105" fmla="*/ 20 h 25"/>
                <a:gd name="T106" fmla="*/ 0 w 191"/>
                <a:gd name="T107" fmla="*/ 21 h 25"/>
                <a:gd name="T108" fmla="*/ 7 w 191"/>
                <a:gd name="T10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5">
                  <a:moveTo>
                    <a:pt x="7" y="3"/>
                  </a:moveTo>
                  <a:lnTo>
                    <a:pt x="8" y="3"/>
                  </a:lnTo>
                  <a:lnTo>
                    <a:pt x="11" y="3"/>
                  </a:lnTo>
                  <a:lnTo>
                    <a:pt x="12" y="3"/>
                  </a:lnTo>
                  <a:lnTo>
                    <a:pt x="14" y="3"/>
                  </a:lnTo>
                  <a:lnTo>
                    <a:pt x="17" y="3"/>
                  </a:lnTo>
                  <a:lnTo>
                    <a:pt x="21" y="3"/>
                  </a:lnTo>
                  <a:lnTo>
                    <a:pt x="25" y="2"/>
                  </a:lnTo>
                  <a:lnTo>
                    <a:pt x="27" y="2"/>
                  </a:lnTo>
                  <a:lnTo>
                    <a:pt x="31" y="2"/>
                  </a:lnTo>
                  <a:lnTo>
                    <a:pt x="36" y="2"/>
                  </a:lnTo>
                  <a:lnTo>
                    <a:pt x="40" y="2"/>
                  </a:lnTo>
                  <a:lnTo>
                    <a:pt x="44" y="2"/>
                  </a:lnTo>
                  <a:lnTo>
                    <a:pt x="48" y="2"/>
                  </a:lnTo>
                  <a:lnTo>
                    <a:pt x="53" y="2"/>
                  </a:lnTo>
                  <a:lnTo>
                    <a:pt x="58" y="1"/>
                  </a:lnTo>
                  <a:lnTo>
                    <a:pt x="62" y="1"/>
                  </a:lnTo>
                  <a:lnTo>
                    <a:pt x="67" y="1"/>
                  </a:lnTo>
                  <a:lnTo>
                    <a:pt x="71" y="1"/>
                  </a:lnTo>
                  <a:lnTo>
                    <a:pt x="76" y="0"/>
                  </a:lnTo>
                  <a:lnTo>
                    <a:pt x="80" y="0"/>
                  </a:lnTo>
                  <a:lnTo>
                    <a:pt x="83" y="0"/>
                  </a:lnTo>
                  <a:lnTo>
                    <a:pt x="89" y="0"/>
                  </a:lnTo>
                  <a:lnTo>
                    <a:pt x="92" y="0"/>
                  </a:lnTo>
                  <a:lnTo>
                    <a:pt x="96" y="0"/>
                  </a:lnTo>
                  <a:lnTo>
                    <a:pt x="99" y="0"/>
                  </a:lnTo>
                  <a:lnTo>
                    <a:pt x="103" y="0"/>
                  </a:lnTo>
                  <a:lnTo>
                    <a:pt x="105" y="0"/>
                  </a:lnTo>
                  <a:lnTo>
                    <a:pt x="108" y="0"/>
                  </a:lnTo>
                  <a:lnTo>
                    <a:pt x="110" y="0"/>
                  </a:lnTo>
                  <a:lnTo>
                    <a:pt x="113" y="0"/>
                  </a:lnTo>
                  <a:lnTo>
                    <a:pt x="115" y="0"/>
                  </a:lnTo>
                  <a:lnTo>
                    <a:pt x="120" y="0"/>
                  </a:lnTo>
                  <a:lnTo>
                    <a:pt x="122" y="0"/>
                  </a:lnTo>
                  <a:lnTo>
                    <a:pt x="126" y="0"/>
                  </a:lnTo>
                  <a:lnTo>
                    <a:pt x="128" y="1"/>
                  </a:lnTo>
                  <a:lnTo>
                    <a:pt x="132" y="1"/>
                  </a:lnTo>
                  <a:lnTo>
                    <a:pt x="135" y="1"/>
                  </a:lnTo>
                  <a:lnTo>
                    <a:pt x="138" y="2"/>
                  </a:lnTo>
                  <a:lnTo>
                    <a:pt x="141" y="2"/>
                  </a:lnTo>
                  <a:lnTo>
                    <a:pt x="145" y="3"/>
                  </a:lnTo>
                  <a:lnTo>
                    <a:pt x="147" y="3"/>
                  </a:lnTo>
                  <a:lnTo>
                    <a:pt x="151" y="3"/>
                  </a:lnTo>
                  <a:lnTo>
                    <a:pt x="155" y="3"/>
                  </a:lnTo>
                  <a:lnTo>
                    <a:pt x="157" y="5"/>
                  </a:lnTo>
                  <a:lnTo>
                    <a:pt x="161" y="5"/>
                  </a:lnTo>
                  <a:lnTo>
                    <a:pt x="164" y="6"/>
                  </a:lnTo>
                  <a:lnTo>
                    <a:pt x="166" y="6"/>
                  </a:lnTo>
                  <a:lnTo>
                    <a:pt x="170" y="7"/>
                  </a:lnTo>
                  <a:lnTo>
                    <a:pt x="173" y="7"/>
                  </a:lnTo>
                  <a:lnTo>
                    <a:pt x="175" y="7"/>
                  </a:lnTo>
                  <a:lnTo>
                    <a:pt x="178" y="7"/>
                  </a:lnTo>
                  <a:lnTo>
                    <a:pt x="182" y="9"/>
                  </a:lnTo>
                  <a:lnTo>
                    <a:pt x="186" y="10"/>
                  </a:lnTo>
                  <a:lnTo>
                    <a:pt x="188" y="10"/>
                  </a:lnTo>
                  <a:lnTo>
                    <a:pt x="189" y="11"/>
                  </a:lnTo>
                  <a:lnTo>
                    <a:pt x="191" y="11"/>
                  </a:lnTo>
                  <a:lnTo>
                    <a:pt x="189" y="25"/>
                  </a:lnTo>
                  <a:lnTo>
                    <a:pt x="188" y="25"/>
                  </a:lnTo>
                  <a:lnTo>
                    <a:pt x="187" y="25"/>
                  </a:lnTo>
                  <a:lnTo>
                    <a:pt x="183" y="24"/>
                  </a:lnTo>
                  <a:lnTo>
                    <a:pt x="179" y="24"/>
                  </a:lnTo>
                  <a:lnTo>
                    <a:pt x="174" y="23"/>
                  </a:lnTo>
                  <a:lnTo>
                    <a:pt x="169" y="23"/>
                  </a:lnTo>
                  <a:lnTo>
                    <a:pt x="165" y="23"/>
                  </a:lnTo>
                  <a:lnTo>
                    <a:pt x="163" y="23"/>
                  </a:lnTo>
                  <a:lnTo>
                    <a:pt x="160" y="21"/>
                  </a:lnTo>
                  <a:lnTo>
                    <a:pt x="157" y="21"/>
                  </a:lnTo>
                  <a:lnTo>
                    <a:pt x="155" y="21"/>
                  </a:lnTo>
                  <a:lnTo>
                    <a:pt x="151" y="20"/>
                  </a:lnTo>
                  <a:lnTo>
                    <a:pt x="147" y="20"/>
                  </a:lnTo>
                  <a:lnTo>
                    <a:pt x="145" y="20"/>
                  </a:lnTo>
                  <a:lnTo>
                    <a:pt x="142" y="20"/>
                  </a:lnTo>
                  <a:lnTo>
                    <a:pt x="138" y="19"/>
                  </a:lnTo>
                  <a:lnTo>
                    <a:pt x="136" y="19"/>
                  </a:lnTo>
                  <a:lnTo>
                    <a:pt x="133" y="19"/>
                  </a:lnTo>
                  <a:lnTo>
                    <a:pt x="127" y="18"/>
                  </a:lnTo>
                  <a:lnTo>
                    <a:pt x="122" y="16"/>
                  </a:lnTo>
                  <a:lnTo>
                    <a:pt x="118" y="15"/>
                  </a:lnTo>
                  <a:lnTo>
                    <a:pt x="114" y="15"/>
                  </a:lnTo>
                  <a:lnTo>
                    <a:pt x="110" y="15"/>
                  </a:lnTo>
                  <a:lnTo>
                    <a:pt x="105" y="15"/>
                  </a:lnTo>
                  <a:lnTo>
                    <a:pt x="101" y="15"/>
                  </a:lnTo>
                  <a:lnTo>
                    <a:pt x="99" y="15"/>
                  </a:lnTo>
                  <a:lnTo>
                    <a:pt x="95" y="15"/>
                  </a:lnTo>
                  <a:lnTo>
                    <a:pt x="91" y="15"/>
                  </a:lnTo>
                  <a:lnTo>
                    <a:pt x="86" y="15"/>
                  </a:lnTo>
                  <a:lnTo>
                    <a:pt x="81" y="15"/>
                  </a:lnTo>
                  <a:lnTo>
                    <a:pt x="76" y="15"/>
                  </a:lnTo>
                  <a:lnTo>
                    <a:pt x="72" y="15"/>
                  </a:lnTo>
                  <a:lnTo>
                    <a:pt x="67" y="15"/>
                  </a:lnTo>
                  <a:lnTo>
                    <a:pt x="62" y="16"/>
                  </a:lnTo>
                  <a:lnTo>
                    <a:pt x="57" y="16"/>
                  </a:lnTo>
                  <a:lnTo>
                    <a:pt x="51" y="18"/>
                  </a:lnTo>
                  <a:lnTo>
                    <a:pt x="46" y="18"/>
                  </a:lnTo>
                  <a:lnTo>
                    <a:pt x="41" y="18"/>
                  </a:lnTo>
                  <a:lnTo>
                    <a:pt x="36" y="18"/>
                  </a:lnTo>
                  <a:lnTo>
                    <a:pt x="32" y="19"/>
                  </a:lnTo>
                  <a:lnTo>
                    <a:pt x="27" y="19"/>
                  </a:lnTo>
                  <a:lnTo>
                    <a:pt x="23" y="19"/>
                  </a:lnTo>
                  <a:lnTo>
                    <a:pt x="20" y="19"/>
                  </a:lnTo>
                  <a:lnTo>
                    <a:pt x="16" y="20"/>
                  </a:lnTo>
                  <a:lnTo>
                    <a:pt x="12" y="20"/>
                  </a:lnTo>
                  <a:lnTo>
                    <a:pt x="9" y="20"/>
                  </a:lnTo>
                  <a:lnTo>
                    <a:pt x="6" y="20"/>
                  </a:lnTo>
                  <a:lnTo>
                    <a:pt x="4" y="20"/>
                  </a:lnTo>
                  <a:lnTo>
                    <a:pt x="0" y="20"/>
                  </a:lnTo>
                  <a:lnTo>
                    <a:pt x="0" y="21"/>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8"/>
            <p:cNvSpPr>
              <a:spLocks/>
            </p:cNvSpPr>
            <p:nvPr/>
          </p:nvSpPr>
          <p:spPr bwMode="auto">
            <a:xfrm>
              <a:off x="6069013" y="4610325"/>
              <a:ext cx="285750" cy="41275"/>
            </a:xfrm>
            <a:custGeom>
              <a:avLst/>
              <a:gdLst>
                <a:gd name="T0" fmla="*/ 5 w 180"/>
                <a:gd name="T1" fmla="*/ 10 h 26"/>
                <a:gd name="T2" fmla="*/ 10 w 180"/>
                <a:gd name="T3" fmla="*/ 9 h 26"/>
                <a:gd name="T4" fmla="*/ 19 w 180"/>
                <a:gd name="T5" fmla="*/ 7 h 26"/>
                <a:gd name="T6" fmla="*/ 28 w 180"/>
                <a:gd name="T7" fmla="*/ 6 h 26"/>
                <a:gd name="T8" fmla="*/ 35 w 180"/>
                <a:gd name="T9" fmla="*/ 5 h 26"/>
                <a:gd name="T10" fmla="*/ 42 w 180"/>
                <a:gd name="T11" fmla="*/ 3 h 26"/>
                <a:gd name="T12" fmla="*/ 49 w 180"/>
                <a:gd name="T13" fmla="*/ 2 h 26"/>
                <a:gd name="T14" fmla="*/ 56 w 180"/>
                <a:gd name="T15" fmla="*/ 2 h 26"/>
                <a:gd name="T16" fmla="*/ 64 w 180"/>
                <a:gd name="T17" fmla="*/ 1 h 26"/>
                <a:gd name="T18" fmla="*/ 72 w 180"/>
                <a:gd name="T19" fmla="*/ 1 h 26"/>
                <a:gd name="T20" fmla="*/ 79 w 180"/>
                <a:gd name="T21" fmla="*/ 0 h 26"/>
                <a:gd name="T22" fmla="*/ 87 w 180"/>
                <a:gd name="T23" fmla="*/ 0 h 26"/>
                <a:gd name="T24" fmla="*/ 95 w 180"/>
                <a:gd name="T25" fmla="*/ 0 h 26"/>
                <a:gd name="T26" fmla="*/ 101 w 180"/>
                <a:gd name="T27" fmla="*/ 1 h 26"/>
                <a:gd name="T28" fmla="*/ 107 w 180"/>
                <a:gd name="T29" fmla="*/ 1 h 26"/>
                <a:gd name="T30" fmla="*/ 114 w 180"/>
                <a:gd name="T31" fmla="*/ 1 h 26"/>
                <a:gd name="T32" fmla="*/ 121 w 180"/>
                <a:gd name="T33" fmla="*/ 1 h 26"/>
                <a:gd name="T34" fmla="*/ 128 w 180"/>
                <a:gd name="T35" fmla="*/ 2 h 26"/>
                <a:gd name="T36" fmla="*/ 136 w 180"/>
                <a:gd name="T37" fmla="*/ 2 h 26"/>
                <a:gd name="T38" fmla="*/ 142 w 180"/>
                <a:gd name="T39" fmla="*/ 2 h 26"/>
                <a:gd name="T40" fmla="*/ 148 w 180"/>
                <a:gd name="T41" fmla="*/ 2 h 26"/>
                <a:gd name="T42" fmla="*/ 157 w 180"/>
                <a:gd name="T43" fmla="*/ 1 h 26"/>
                <a:gd name="T44" fmla="*/ 167 w 180"/>
                <a:gd name="T45" fmla="*/ 1 h 26"/>
                <a:gd name="T46" fmla="*/ 174 w 180"/>
                <a:gd name="T47" fmla="*/ 1 h 26"/>
                <a:gd name="T48" fmla="*/ 179 w 180"/>
                <a:gd name="T49" fmla="*/ 1 h 26"/>
                <a:gd name="T50" fmla="*/ 173 w 180"/>
                <a:gd name="T51" fmla="*/ 20 h 26"/>
                <a:gd name="T52" fmla="*/ 170 w 180"/>
                <a:gd name="T53" fmla="*/ 20 h 26"/>
                <a:gd name="T54" fmla="*/ 162 w 180"/>
                <a:gd name="T55" fmla="*/ 20 h 26"/>
                <a:gd name="T56" fmla="*/ 153 w 180"/>
                <a:gd name="T57" fmla="*/ 19 h 26"/>
                <a:gd name="T58" fmla="*/ 142 w 180"/>
                <a:gd name="T59" fmla="*/ 19 h 26"/>
                <a:gd name="T60" fmla="*/ 136 w 180"/>
                <a:gd name="T61" fmla="*/ 19 h 26"/>
                <a:gd name="T62" fmla="*/ 129 w 180"/>
                <a:gd name="T63" fmla="*/ 19 h 26"/>
                <a:gd name="T64" fmla="*/ 118 w 180"/>
                <a:gd name="T65" fmla="*/ 19 h 26"/>
                <a:gd name="T66" fmla="*/ 107 w 180"/>
                <a:gd name="T67" fmla="*/ 19 h 26"/>
                <a:gd name="T68" fmla="*/ 101 w 180"/>
                <a:gd name="T69" fmla="*/ 19 h 26"/>
                <a:gd name="T70" fmla="*/ 92 w 180"/>
                <a:gd name="T71" fmla="*/ 19 h 26"/>
                <a:gd name="T72" fmla="*/ 86 w 180"/>
                <a:gd name="T73" fmla="*/ 19 h 26"/>
                <a:gd name="T74" fmla="*/ 79 w 180"/>
                <a:gd name="T75" fmla="*/ 19 h 26"/>
                <a:gd name="T76" fmla="*/ 70 w 180"/>
                <a:gd name="T77" fmla="*/ 19 h 26"/>
                <a:gd name="T78" fmla="*/ 63 w 180"/>
                <a:gd name="T79" fmla="*/ 20 h 26"/>
                <a:gd name="T80" fmla="*/ 54 w 180"/>
                <a:gd name="T81" fmla="*/ 21 h 26"/>
                <a:gd name="T82" fmla="*/ 45 w 180"/>
                <a:gd name="T83" fmla="*/ 23 h 26"/>
                <a:gd name="T84" fmla="*/ 36 w 180"/>
                <a:gd name="T85" fmla="*/ 23 h 26"/>
                <a:gd name="T86" fmla="*/ 28 w 180"/>
                <a:gd name="T87" fmla="*/ 24 h 26"/>
                <a:gd name="T88" fmla="*/ 21 w 180"/>
                <a:gd name="T89" fmla="*/ 24 h 26"/>
                <a:gd name="T90" fmla="*/ 14 w 180"/>
                <a:gd name="T91" fmla="*/ 24 h 26"/>
                <a:gd name="T92" fmla="*/ 8 w 180"/>
                <a:gd name="T93" fmla="*/ 25 h 26"/>
                <a:gd name="T94" fmla="*/ 4 w 180"/>
                <a:gd name="T95" fmla="*/ 25 h 26"/>
                <a:gd name="T96" fmla="*/ 0 w 180"/>
                <a:gd name="T97" fmla="*/ 26 h 26"/>
                <a:gd name="T98" fmla="*/ 5 w 180"/>
                <a:gd name="T9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6">
                  <a:moveTo>
                    <a:pt x="5" y="11"/>
                  </a:moveTo>
                  <a:lnTo>
                    <a:pt x="5" y="10"/>
                  </a:lnTo>
                  <a:lnTo>
                    <a:pt x="8" y="10"/>
                  </a:lnTo>
                  <a:lnTo>
                    <a:pt x="10" y="9"/>
                  </a:lnTo>
                  <a:lnTo>
                    <a:pt x="14" y="9"/>
                  </a:lnTo>
                  <a:lnTo>
                    <a:pt x="19" y="7"/>
                  </a:lnTo>
                  <a:lnTo>
                    <a:pt x="24" y="6"/>
                  </a:lnTo>
                  <a:lnTo>
                    <a:pt x="28" y="6"/>
                  </a:lnTo>
                  <a:lnTo>
                    <a:pt x="32" y="5"/>
                  </a:lnTo>
                  <a:lnTo>
                    <a:pt x="35" y="5"/>
                  </a:lnTo>
                  <a:lnTo>
                    <a:pt x="38" y="5"/>
                  </a:lnTo>
                  <a:lnTo>
                    <a:pt x="42" y="3"/>
                  </a:lnTo>
                  <a:lnTo>
                    <a:pt x="45" y="3"/>
                  </a:lnTo>
                  <a:lnTo>
                    <a:pt x="49" y="2"/>
                  </a:lnTo>
                  <a:lnTo>
                    <a:pt x="53" y="2"/>
                  </a:lnTo>
                  <a:lnTo>
                    <a:pt x="56" y="2"/>
                  </a:lnTo>
                  <a:lnTo>
                    <a:pt x="60" y="1"/>
                  </a:lnTo>
                  <a:lnTo>
                    <a:pt x="64" y="1"/>
                  </a:lnTo>
                  <a:lnTo>
                    <a:pt x="69" y="1"/>
                  </a:lnTo>
                  <a:lnTo>
                    <a:pt x="72" y="1"/>
                  </a:lnTo>
                  <a:lnTo>
                    <a:pt x="75" y="0"/>
                  </a:lnTo>
                  <a:lnTo>
                    <a:pt x="79" y="0"/>
                  </a:lnTo>
                  <a:lnTo>
                    <a:pt x="83" y="0"/>
                  </a:lnTo>
                  <a:lnTo>
                    <a:pt x="87" y="0"/>
                  </a:lnTo>
                  <a:lnTo>
                    <a:pt x="91" y="0"/>
                  </a:lnTo>
                  <a:lnTo>
                    <a:pt x="95" y="0"/>
                  </a:lnTo>
                  <a:lnTo>
                    <a:pt x="98" y="1"/>
                  </a:lnTo>
                  <a:lnTo>
                    <a:pt x="101" y="1"/>
                  </a:lnTo>
                  <a:lnTo>
                    <a:pt x="104" y="1"/>
                  </a:lnTo>
                  <a:lnTo>
                    <a:pt x="107" y="1"/>
                  </a:lnTo>
                  <a:lnTo>
                    <a:pt x="111" y="1"/>
                  </a:lnTo>
                  <a:lnTo>
                    <a:pt x="114" y="1"/>
                  </a:lnTo>
                  <a:lnTo>
                    <a:pt x="118" y="1"/>
                  </a:lnTo>
                  <a:lnTo>
                    <a:pt x="121" y="1"/>
                  </a:lnTo>
                  <a:lnTo>
                    <a:pt x="125" y="2"/>
                  </a:lnTo>
                  <a:lnTo>
                    <a:pt x="128" y="2"/>
                  </a:lnTo>
                  <a:lnTo>
                    <a:pt x="132" y="2"/>
                  </a:lnTo>
                  <a:lnTo>
                    <a:pt x="136" y="2"/>
                  </a:lnTo>
                  <a:lnTo>
                    <a:pt x="138" y="2"/>
                  </a:lnTo>
                  <a:lnTo>
                    <a:pt x="142" y="2"/>
                  </a:lnTo>
                  <a:lnTo>
                    <a:pt x="144" y="2"/>
                  </a:lnTo>
                  <a:lnTo>
                    <a:pt x="148" y="2"/>
                  </a:lnTo>
                  <a:lnTo>
                    <a:pt x="151" y="2"/>
                  </a:lnTo>
                  <a:lnTo>
                    <a:pt x="157" y="1"/>
                  </a:lnTo>
                  <a:lnTo>
                    <a:pt x="162" y="1"/>
                  </a:lnTo>
                  <a:lnTo>
                    <a:pt x="167" y="1"/>
                  </a:lnTo>
                  <a:lnTo>
                    <a:pt x="171" y="1"/>
                  </a:lnTo>
                  <a:lnTo>
                    <a:pt x="174" y="1"/>
                  </a:lnTo>
                  <a:lnTo>
                    <a:pt x="178" y="1"/>
                  </a:lnTo>
                  <a:lnTo>
                    <a:pt x="179" y="1"/>
                  </a:lnTo>
                  <a:lnTo>
                    <a:pt x="180" y="1"/>
                  </a:lnTo>
                  <a:lnTo>
                    <a:pt x="173" y="20"/>
                  </a:lnTo>
                  <a:lnTo>
                    <a:pt x="171" y="20"/>
                  </a:lnTo>
                  <a:lnTo>
                    <a:pt x="170" y="20"/>
                  </a:lnTo>
                  <a:lnTo>
                    <a:pt x="166" y="20"/>
                  </a:lnTo>
                  <a:lnTo>
                    <a:pt x="162" y="20"/>
                  </a:lnTo>
                  <a:lnTo>
                    <a:pt x="159" y="19"/>
                  </a:lnTo>
                  <a:lnTo>
                    <a:pt x="153" y="19"/>
                  </a:lnTo>
                  <a:lnTo>
                    <a:pt x="147" y="19"/>
                  </a:lnTo>
                  <a:lnTo>
                    <a:pt x="142" y="19"/>
                  </a:lnTo>
                  <a:lnTo>
                    <a:pt x="138" y="19"/>
                  </a:lnTo>
                  <a:lnTo>
                    <a:pt x="136" y="19"/>
                  </a:lnTo>
                  <a:lnTo>
                    <a:pt x="132" y="19"/>
                  </a:lnTo>
                  <a:lnTo>
                    <a:pt x="129" y="19"/>
                  </a:lnTo>
                  <a:lnTo>
                    <a:pt x="123" y="19"/>
                  </a:lnTo>
                  <a:lnTo>
                    <a:pt x="118" y="19"/>
                  </a:lnTo>
                  <a:lnTo>
                    <a:pt x="113" y="19"/>
                  </a:lnTo>
                  <a:lnTo>
                    <a:pt x="107" y="19"/>
                  </a:lnTo>
                  <a:lnTo>
                    <a:pt x="104" y="19"/>
                  </a:lnTo>
                  <a:lnTo>
                    <a:pt x="101" y="19"/>
                  </a:lnTo>
                  <a:lnTo>
                    <a:pt x="97" y="19"/>
                  </a:lnTo>
                  <a:lnTo>
                    <a:pt x="92" y="19"/>
                  </a:lnTo>
                  <a:lnTo>
                    <a:pt x="90" y="19"/>
                  </a:lnTo>
                  <a:lnTo>
                    <a:pt x="86" y="19"/>
                  </a:lnTo>
                  <a:lnTo>
                    <a:pt x="82" y="19"/>
                  </a:lnTo>
                  <a:lnTo>
                    <a:pt x="79" y="19"/>
                  </a:lnTo>
                  <a:lnTo>
                    <a:pt x="74" y="19"/>
                  </a:lnTo>
                  <a:lnTo>
                    <a:pt x="70" y="19"/>
                  </a:lnTo>
                  <a:lnTo>
                    <a:pt x="67" y="20"/>
                  </a:lnTo>
                  <a:lnTo>
                    <a:pt x="63" y="20"/>
                  </a:lnTo>
                  <a:lnTo>
                    <a:pt x="58" y="20"/>
                  </a:lnTo>
                  <a:lnTo>
                    <a:pt x="54" y="21"/>
                  </a:lnTo>
                  <a:lnTo>
                    <a:pt x="49" y="21"/>
                  </a:lnTo>
                  <a:lnTo>
                    <a:pt x="45" y="23"/>
                  </a:lnTo>
                  <a:lnTo>
                    <a:pt x="41" y="23"/>
                  </a:lnTo>
                  <a:lnTo>
                    <a:pt x="36" y="23"/>
                  </a:lnTo>
                  <a:lnTo>
                    <a:pt x="32" y="23"/>
                  </a:lnTo>
                  <a:lnTo>
                    <a:pt x="28" y="24"/>
                  </a:lnTo>
                  <a:lnTo>
                    <a:pt x="24" y="24"/>
                  </a:lnTo>
                  <a:lnTo>
                    <a:pt x="21" y="24"/>
                  </a:lnTo>
                  <a:lnTo>
                    <a:pt x="17" y="24"/>
                  </a:lnTo>
                  <a:lnTo>
                    <a:pt x="14" y="24"/>
                  </a:lnTo>
                  <a:lnTo>
                    <a:pt x="10" y="24"/>
                  </a:lnTo>
                  <a:lnTo>
                    <a:pt x="8" y="25"/>
                  </a:lnTo>
                  <a:lnTo>
                    <a:pt x="5" y="25"/>
                  </a:lnTo>
                  <a:lnTo>
                    <a:pt x="4" y="25"/>
                  </a:lnTo>
                  <a:lnTo>
                    <a:pt x="1" y="25"/>
                  </a:lnTo>
                  <a:lnTo>
                    <a:pt x="0" y="26"/>
                  </a:lnTo>
                  <a:lnTo>
                    <a:pt x="5" y="11"/>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9"/>
            <p:cNvSpPr>
              <a:spLocks/>
            </p:cNvSpPr>
            <p:nvPr/>
          </p:nvSpPr>
          <p:spPr bwMode="auto">
            <a:xfrm>
              <a:off x="5905500" y="4400775"/>
              <a:ext cx="146050" cy="173038"/>
            </a:xfrm>
            <a:custGeom>
              <a:avLst/>
              <a:gdLst>
                <a:gd name="T0" fmla="*/ 71 w 92"/>
                <a:gd name="T1" fmla="*/ 1 h 109"/>
                <a:gd name="T2" fmla="*/ 66 w 92"/>
                <a:gd name="T3" fmla="*/ 9 h 109"/>
                <a:gd name="T4" fmla="*/ 58 w 92"/>
                <a:gd name="T5" fmla="*/ 17 h 109"/>
                <a:gd name="T6" fmla="*/ 53 w 92"/>
                <a:gd name="T7" fmla="*/ 23 h 109"/>
                <a:gd name="T8" fmla="*/ 47 w 92"/>
                <a:gd name="T9" fmla="*/ 31 h 109"/>
                <a:gd name="T10" fmla="*/ 41 w 92"/>
                <a:gd name="T11" fmla="*/ 38 h 109"/>
                <a:gd name="T12" fmla="*/ 35 w 92"/>
                <a:gd name="T13" fmla="*/ 47 h 109"/>
                <a:gd name="T14" fmla="*/ 29 w 92"/>
                <a:gd name="T15" fmla="*/ 55 h 109"/>
                <a:gd name="T16" fmla="*/ 21 w 92"/>
                <a:gd name="T17" fmla="*/ 63 h 109"/>
                <a:gd name="T18" fmla="*/ 16 w 92"/>
                <a:gd name="T19" fmla="*/ 70 h 109"/>
                <a:gd name="T20" fmla="*/ 10 w 92"/>
                <a:gd name="T21" fmla="*/ 77 h 109"/>
                <a:gd name="T22" fmla="*/ 6 w 92"/>
                <a:gd name="T23" fmla="*/ 83 h 109"/>
                <a:gd name="T24" fmla="*/ 1 w 92"/>
                <a:gd name="T25" fmla="*/ 90 h 109"/>
                <a:gd name="T26" fmla="*/ 0 w 92"/>
                <a:gd name="T27" fmla="*/ 96 h 109"/>
                <a:gd name="T28" fmla="*/ 2 w 92"/>
                <a:gd name="T29" fmla="*/ 102 h 109"/>
                <a:gd name="T30" fmla="*/ 9 w 92"/>
                <a:gd name="T31" fmla="*/ 106 h 109"/>
                <a:gd name="T32" fmla="*/ 14 w 92"/>
                <a:gd name="T33" fmla="*/ 109 h 109"/>
                <a:gd name="T34" fmla="*/ 15 w 92"/>
                <a:gd name="T35" fmla="*/ 107 h 109"/>
                <a:gd name="T36" fmla="*/ 20 w 92"/>
                <a:gd name="T37" fmla="*/ 100 h 109"/>
                <a:gd name="T38" fmla="*/ 24 w 92"/>
                <a:gd name="T39" fmla="*/ 92 h 109"/>
                <a:gd name="T40" fmla="*/ 29 w 92"/>
                <a:gd name="T41" fmla="*/ 84 h 109"/>
                <a:gd name="T42" fmla="*/ 35 w 92"/>
                <a:gd name="T43" fmla="*/ 75 h 109"/>
                <a:gd name="T44" fmla="*/ 41 w 92"/>
                <a:gd name="T45" fmla="*/ 68 h 109"/>
                <a:gd name="T46" fmla="*/ 44 w 92"/>
                <a:gd name="T47" fmla="*/ 61 h 109"/>
                <a:gd name="T48" fmla="*/ 47 w 92"/>
                <a:gd name="T49" fmla="*/ 56 h 109"/>
                <a:gd name="T50" fmla="*/ 52 w 92"/>
                <a:gd name="T51" fmla="*/ 49 h 109"/>
                <a:gd name="T52" fmla="*/ 60 w 92"/>
                <a:gd name="T53" fmla="*/ 40 h 109"/>
                <a:gd name="T54" fmla="*/ 69 w 92"/>
                <a:gd name="T55" fmla="*/ 28 h 109"/>
                <a:gd name="T56" fmla="*/ 78 w 92"/>
                <a:gd name="T57" fmla="*/ 18 h 109"/>
                <a:gd name="T58" fmla="*/ 85 w 92"/>
                <a:gd name="T59" fmla="*/ 9 h 109"/>
                <a:gd name="T60" fmla="*/ 92 w 92"/>
                <a:gd name="T61" fmla="*/ 0 h 109"/>
                <a:gd name="T62" fmla="*/ 72 w 92"/>
                <a:gd name="T63"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09">
                  <a:moveTo>
                    <a:pt x="72" y="1"/>
                  </a:moveTo>
                  <a:lnTo>
                    <a:pt x="71" y="1"/>
                  </a:lnTo>
                  <a:lnTo>
                    <a:pt x="69" y="4"/>
                  </a:lnTo>
                  <a:lnTo>
                    <a:pt x="66" y="9"/>
                  </a:lnTo>
                  <a:lnTo>
                    <a:pt x="61" y="14"/>
                  </a:lnTo>
                  <a:lnTo>
                    <a:pt x="58" y="17"/>
                  </a:lnTo>
                  <a:lnTo>
                    <a:pt x="56" y="21"/>
                  </a:lnTo>
                  <a:lnTo>
                    <a:pt x="53" y="23"/>
                  </a:lnTo>
                  <a:lnTo>
                    <a:pt x="51" y="27"/>
                  </a:lnTo>
                  <a:lnTo>
                    <a:pt x="47" y="31"/>
                  </a:lnTo>
                  <a:lnTo>
                    <a:pt x="44" y="35"/>
                  </a:lnTo>
                  <a:lnTo>
                    <a:pt x="41" y="38"/>
                  </a:lnTo>
                  <a:lnTo>
                    <a:pt x="38" y="44"/>
                  </a:lnTo>
                  <a:lnTo>
                    <a:pt x="35" y="47"/>
                  </a:lnTo>
                  <a:lnTo>
                    <a:pt x="32" y="51"/>
                  </a:lnTo>
                  <a:lnTo>
                    <a:pt x="29" y="55"/>
                  </a:lnTo>
                  <a:lnTo>
                    <a:pt x="25" y="59"/>
                  </a:lnTo>
                  <a:lnTo>
                    <a:pt x="21" y="63"/>
                  </a:lnTo>
                  <a:lnTo>
                    <a:pt x="19" y="67"/>
                  </a:lnTo>
                  <a:lnTo>
                    <a:pt x="16" y="70"/>
                  </a:lnTo>
                  <a:lnTo>
                    <a:pt x="14" y="74"/>
                  </a:lnTo>
                  <a:lnTo>
                    <a:pt x="10" y="77"/>
                  </a:lnTo>
                  <a:lnTo>
                    <a:pt x="9" y="81"/>
                  </a:lnTo>
                  <a:lnTo>
                    <a:pt x="6" y="83"/>
                  </a:lnTo>
                  <a:lnTo>
                    <a:pt x="5" y="86"/>
                  </a:lnTo>
                  <a:lnTo>
                    <a:pt x="1" y="90"/>
                  </a:lnTo>
                  <a:lnTo>
                    <a:pt x="1" y="93"/>
                  </a:lnTo>
                  <a:lnTo>
                    <a:pt x="0" y="96"/>
                  </a:lnTo>
                  <a:lnTo>
                    <a:pt x="1" y="100"/>
                  </a:lnTo>
                  <a:lnTo>
                    <a:pt x="2" y="102"/>
                  </a:lnTo>
                  <a:lnTo>
                    <a:pt x="6" y="105"/>
                  </a:lnTo>
                  <a:lnTo>
                    <a:pt x="9" y="106"/>
                  </a:lnTo>
                  <a:lnTo>
                    <a:pt x="11" y="107"/>
                  </a:lnTo>
                  <a:lnTo>
                    <a:pt x="14" y="109"/>
                  </a:lnTo>
                  <a:lnTo>
                    <a:pt x="14" y="109"/>
                  </a:lnTo>
                  <a:lnTo>
                    <a:pt x="15" y="107"/>
                  </a:lnTo>
                  <a:lnTo>
                    <a:pt x="18" y="104"/>
                  </a:lnTo>
                  <a:lnTo>
                    <a:pt x="20" y="100"/>
                  </a:lnTo>
                  <a:lnTo>
                    <a:pt x="21" y="96"/>
                  </a:lnTo>
                  <a:lnTo>
                    <a:pt x="24" y="92"/>
                  </a:lnTo>
                  <a:lnTo>
                    <a:pt x="28" y="88"/>
                  </a:lnTo>
                  <a:lnTo>
                    <a:pt x="29" y="84"/>
                  </a:lnTo>
                  <a:lnTo>
                    <a:pt x="33" y="79"/>
                  </a:lnTo>
                  <a:lnTo>
                    <a:pt x="35" y="75"/>
                  </a:lnTo>
                  <a:lnTo>
                    <a:pt x="38" y="72"/>
                  </a:lnTo>
                  <a:lnTo>
                    <a:pt x="41" y="68"/>
                  </a:lnTo>
                  <a:lnTo>
                    <a:pt x="42" y="64"/>
                  </a:lnTo>
                  <a:lnTo>
                    <a:pt x="44" y="61"/>
                  </a:lnTo>
                  <a:lnTo>
                    <a:pt x="46" y="60"/>
                  </a:lnTo>
                  <a:lnTo>
                    <a:pt x="47" y="56"/>
                  </a:lnTo>
                  <a:lnTo>
                    <a:pt x="50" y="52"/>
                  </a:lnTo>
                  <a:lnTo>
                    <a:pt x="52" y="49"/>
                  </a:lnTo>
                  <a:lnTo>
                    <a:pt x="57" y="45"/>
                  </a:lnTo>
                  <a:lnTo>
                    <a:pt x="60" y="40"/>
                  </a:lnTo>
                  <a:lnTo>
                    <a:pt x="65" y="35"/>
                  </a:lnTo>
                  <a:lnTo>
                    <a:pt x="69" y="28"/>
                  </a:lnTo>
                  <a:lnTo>
                    <a:pt x="74" y="24"/>
                  </a:lnTo>
                  <a:lnTo>
                    <a:pt x="78" y="18"/>
                  </a:lnTo>
                  <a:lnTo>
                    <a:pt x="81" y="13"/>
                  </a:lnTo>
                  <a:lnTo>
                    <a:pt x="85" y="9"/>
                  </a:lnTo>
                  <a:lnTo>
                    <a:pt x="89" y="4"/>
                  </a:lnTo>
                  <a:lnTo>
                    <a:pt x="92" y="0"/>
                  </a:lnTo>
                  <a:lnTo>
                    <a:pt x="72" y="1"/>
                  </a:lnTo>
                  <a:lnTo>
                    <a:pt x="7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0"/>
            <p:cNvSpPr>
              <a:spLocks/>
            </p:cNvSpPr>
            <p:nvPr/>
          </p:nvSpPr>
          <p:spPr bwMode="auto">
            <a:xfrm>
              <a:off x="5864225" y="4419825"/>
              <a:ext cx="209550" cy="104775"/>
            </a:xfrm>
            <a:custGeom>
              <a:avLst/>
              <a:gdLst>
                <a:gd name="T0" fmla="*/ 0 w 132"/>
                <a:gd name="T1" fmla="*/ 11 h 66"/>
                <a:gd name="T2" fmla="*/ 132 w 132"/>
                <a:gd name="T3" fmla="*/ 66 h 66"/>
                <a:gd name="T4" fmla="*/ 129 w 132"/>
                <a:gd name="T5" fmla="*/ 44 h 66"/>
                <a:gd name="T6" fmla="*/ 8 w 132"/>
                <a:gd name="T7" fmla="*/ 0 h 66"/>
                <a:gd name="T8" fmla="*/ 0 w 132"/>
                <a:gd name="T9" fmla="*/ 11 h 66"/>
                <a:gd name="T10" fmla="*/ 0 w 132"/>
                <a:gd name="T11" fmla="*/ 11 h 66"/>
              </a:gdLst>
              <a:ahLst/>
              <a:cxnLst>
                <a:cxn ang="0">
                  <a:pos x="T0" y="T1"/>
                </a:cxn>
                <a:cxn ang="0">
                  <a:pos x="T2" y="T3"/>
                </a:cxn>
                <a:cxn ang="0">
                  <a:pos x="T4" y="T5"/>
                </a:cxn>
                <a:cxn ang="0">
                  <a:pos x="T6" y="T7"/>
                </a:cxn>
                <a:cxn ang="0">
                  <a:pos x="T8" y="T9"/>
                </a:cxn>
                <a:cxn ang="0">
                  <a:pos x="T10" y="T11"/>
                </a:cxn>
              </a:cxnLst>
              <a:rect l="0" t="0" r="r" b="b"/>
              <a:pathLst>
                <a:path w="132" h="66">
                  <a:moveTo>
                    <a:pt x="0" y="11"/>
                  </a:moveTo>
                  <a:lnTo>
                    <a:pt x="132" y="66"/>
                  </a:lnTo>
                  <a:lnTo>
                    <a:pt x="129" y="44"/>
                  </a:lnTo>
                  <a:lnTo>
                    <a:pt x="8"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1"/>
            <p:cNvSpPr>
              <a:spLocks/>
            </p:cNvSpPr>
            <p:nvPr/>
          </p:nvSpPr>
          <p:spPr bwMode="auto">
            <a:xfrm>
              <a:off x="5938838" y="4380138"/>
              <a:ext cx="69850" cy="174625"/>
            </a:xfrm>
            <a:custGeom>
              <a:avLst/>
              <a:gdLst>
                <a:gd name="T0" fmla="*/ 0 w 44"/>
                <a:gd name="T1" fmla="*/ 0 h 110"/>
                <a:gd name="T2" fmla="*/ 0 w 44"/>
                <a:gd name="T3" fmla="*/ 2 h 110"/>
                <a:gd name="T4" fmla="*/ 2 w 44"/>
                <a:gd name="T5" fmla="*/ 6 h 110"/>
                <a:gd name="T6" fmla="*/ 2 w 44"/>
                <a:gd name="T7" fmla="*/ 8 h 110"/>
                <a:gd name="T8" fmla="*/ 3 w 44"/>
                <a:gd name="T9" fmla="*/ 12 h 110"/>
                <a:gd name="T10" fmla="*/ 4 w 44"/>
                <a:gd name="T11" fmla="*/ 16 h 110"/>
                <a:gd name="T12" fmla="*/ 6 w 44"/>
                <a:gd name="T13" fmla="*/ 21 h 110"/>
                <a:gd name="T14" fmla="*/ 7 w 44"/>
                <a:gd name="T15" fmla="*/ 25 h 110"/>
                <a:gd name="T16" fmla="*/ 8 w 44"/>
                <a:gd name="T17" fmla="*/ 30 h 110"/>
                <a:gd name="T18" fmla="*/ 9 w 44"/>
                <a:gd name="T19" fmla="*/ 35 h 110"/>
                <a:gd name="T20" fmla="*/ 11 w 44"/>
                <a:gd name="T21" fmla="*/ 40 h 110"/>
                <a:gd name="T22" fmla="*/ 12 w 44"/>
                <a:gd name="T23" fmla="*/ 45 h 110"/>
                <a:gd name="T24" fmla="*/ 14 w 44"/>
                <a:gd name="T25" fmla="*/ 51 h 110"/>
                <a:gd name="T26" fmla="*/ 16 w 44"/>
                <a:gd name="T27" fmla="*/ 58 h 110"/>
                <a:gd name="T28" fmla="*/ 17 w 44"/>
                <a:gd name="T29" fmla="*/ 63 h 110"/>
                <a:gd name="T30" fmla="*/ 20 w 44"/>
                <a:gd name="T31" fmla="*/ 68 h 110"/>
                <a:gd name="T32" fmla="*/ 21 w 44"/>
                <a:gd name="T33" fmla="*/ 73 h 110"/>
                <a:gd name="T34" fmla="*/ 22 w 44"/>
                <a:gd name="T35" fmla="*/ 78 h 110"/>
                <a:gd name="T36" fmla="*/ 23 w 44"/>
                <a:gd name="T37" fmla="*/ 85 h 110"/>
                <a:gd name="T38" fmla="*/ 26 w 44"/>
                <a:gd name="T39" fmla="*/ 88 h 110"/>
                <a:gd name="T40" fmla="*/ 27 w 44"/>
                <a:gd name="T41" fmla="*/ 92 h 110"/>
                <a:gd name="T42" fmla="*/ 29 w 44"/>
                <a:gd name="T43" fmla="*/ 97 h 110"/>
                <a:gd name="T44" fmla="*/ 31 w 44"/>
                <a:gd name="T45" fmla="*/ 101 h 110"/>
                <a:gd name="T46" fmla="*/ 32 w 44"/>
                <a:gd name="T47" fmla="*/ 104 h 110"/>
                <a:gd name="T48" fmla="*/ 34 w 44"/>
                <a:gd name="T49" fmla="*/ 106 h 110"/>
                <a:gd name="T50" fmla="*/ 36 w 44"/>
                <a:gd name="T51" fmla="*/ 108 h 110"/>
                <a:gd name="T52" fmla="*/ 37 w 44"/>
                <a:gd name="T53" fmla="*/ 110 h 110"/>
                <a:gd name="T54" fmla="*/ 39 w 44"/>
                <a:gd name="T55" fmla="*/ 110 h 110"/>
                <a:gd name="T56" fmla="*/ 43 w 44"/>
                <a:gd name="T57" fmla="*/ 108 h 110"/>
                <a:gd name="T58" fmla="*/ 43 w 44"/>
                <a:gd name="T59" fmla="*/ 105 h 110"/>
                <a:gd name="T60" fmla="*/ 43 w 44"/>
                <a:gd name="T61" fmla="*/ 103 h 110"/>
                <a:gd name="T62" fmla="*/ 43 w 44"/>
                <a:gd name="T63" fmla="*/ 100 h 110"/>
                <a:gd name="T64" fmla="*/ 44 w 44"/>
                <a:gd name="T65" fmla="*/ 96 h 110"/>
                <a:gd name="T66" fmla="*/ 43 w 44"/>
                <a:gd name="T67" fmla="*/ 92 h 110"/>
                <a:gd name="T68" fmla="*/ 43 w 44"/>
                <a:gd name="T69" fmla="*/ 88 h 110"/>
                <a:gd name="T70" fmla="*/ 43 w 44"/>
                <a:gd name="T71" fmla="*/ 85 h 110"/>
                <a:gd name="T72" fmla="*/ 41 w 44"/>
                <a:gd name="T73" fmla="*/ 81 h 110"/>
                <a:gd name="T74" fmla="*/ 40 w 44"/>
                <a:gd name="T75" fmla="*/ 77 h 110"/>
                <a:gd name="T76" fmla="*/ 39 w 44"/>
                <a:gd name="T77" fmla="*/ 72 h 110"/>
                <a:gd name="T78" fmla="*/ 39 w 44"/>
                <a:gd name="T79" fmla="*/ 68 h 110"/>
                <a:gd name="T80" fmla="*/ 37 w 44"/>
                <a:gd name="T81" fmla="*/ 63 h 110"/>
                <a:gd name="T82" fmla="*/ 36 w 44"/>
                <a:gd name="T83" fmla="*/ 58 h 110"/>
                <a:gd name="T84" fmla="*/ 36 w 44"/>
                <a:gd name="T85" fmla="*/ 54 h 110"/>
                <a:gd name="T86" fmla="*/ 35 w 44"/>
                <a:gd name="T87" fmla="*/ 49 h 110"/>
                <a:gd name="T88" fmla="*/ 34 w 44"/>
                <a:gd name="T89" fmla="*/ 45 h 110"/>
                <a:gd name="T90" fmla="*/ 31 w 44"/>
                <a:gd name="T91" fmla="*/ 40 h 110"/>
                <a:gd name="T92" fmla="*/ 31 w 44"/>
                <a:gd name="T93" fmla="*/ 36 h 110"/>
                <a:gd name="T94" fmla="*/ 29 w 44"/>
                <a:gd name="T95" fmla="*/ 31 h 110"/>
                <a:gd name="T96" fmla="*/ 29 w 44"/>
                <a:gd name="T97" fmla="*/ 27 h 110"/>
                <a:gd name="T98" fmla="*/ 26 w 44"/>
                <a:gd name="T99" fmla="*/ 23 h 110"/>
                <a:gd name="T100" fmla="*/ 25 w 44"/>
                <a:gd name="T101" fmla="*/ 20 h 110"/>
                <a:gd name="T102" fmla="*/ 23 w 44"/>
                <a:gd name="T103" fmla="*/ 17 h 110"/>
                <a:gd name="T104" fmla="*/ 23 w 44"/>
                <a:gd name="T105" fmla="*/ 13 h 110"/>
                <a:gd name="T106" fmla="*/ 22 w 44"/>
                <a:gd name="T107" fmla="*/ 11 h 110"/>
                <a:gd name="T108" fmla="*/ 21 w 44"/>
                <a:gd name="T109" fmla="*/ 8 h 110"/>
                <a:gd name="T110" fmla="*/ 20 w 44"/>
                <a:gd name="T111" fmla="*/ 6 h 110"/>
                <a:gd name="T112" fmla="*/ 20 w 44"/>
                <a:gd name="T113" fmla="*/ 4 h 110"/>
                <a:gd name="T114" fmla="*/ 18 w 44"/>
                <a:gd name="T115" fmla="*/ 2 h 110"/>
                <a:gd name="T116" fmla="*/ 18 w 44"/>
                <a:gd name="T117" fmla="*/ 0 h 110"/>
                <a:gd name="T118" fmla="*/ 0 w 44"/>
                <a:gd name="T119" fmla="*/ 0 h 110"/>
                <a:gd name="T120" fmla="*/ 0 w 44"/>
                <a:gd name="T1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110">
                  <a:moveTo>
                    <a:pt x="0" y="0"/>
                  </a:moveTo>
                  <a:lnTo>
                    <a:pt x="0" y="2"/>
                  </a:lnTo>
                  <a:lnTo>
                    <a:pt x="2" y="6"/>
                  </a:lnTo>
                  <a:lnTo>
                    <a:pt x="2" y="8"/>
                  </a:lnTo>
                  <a:lnTo>
                    <a:pt x="3" y="12"/>
                  </a:lnTo>
                  <a:lnTo>
                    <a:pt x="4" y="16"/>
                  </a:lnTo>
                  <a:lnTo>
                    <a:pt x="6" y="21"/>
                  </a:lnTo>
                  <a:lnTo>
                    <a:pt x="7" y="25"/>
                  </a:lnTo>
                  <a:lnTo>
                    <a:pt x="8" y="30"/>
                  </a:lnTo>
                  <a:lnTo>
                    <a:pt x="9" y="35"/>
                  </a:lnTo>
                  <a:lnTo>
                    <a:pt x="11" y="40"/>
                  </a:lnTo>
                  <a:lnTo>
                    <a:pt x="12" y="45"/>
                  </a:lnTo>
                  <a:lnTo>
                    <a:pt x="14" y="51"/>
                  </a:lnTo>
                  <a:lnTo>
                    <a:pt x="16" y="58"/>
                  </a:lnTo>
                  <a:lnTo>
                    <a:pt x="17" y="63"/>
                  </a:lnTo>
                  <a:lnTo>
                    <a:pt x="20" y="68"/>
                  </a:lnTo>
                  <a:lnTo>
                    <a:pt x="21" y="73"/>
                  </a:lnTo>
                  <a:lnTo>
                    <a:pt x="22" y="78"/>
                  </a:lnTo>
                  <a:lnTo>
                    <a:pt x="23" y="85"/>
                  </a:lnTo>
                  <a:lnTo>
                    <a:pt x="26" y="88"/>
                  </a:lnTo>
                  <a:lnTo>
                    <a:pt x="27" y="92"/>
                  </a:lnTo>
                  <a:lnTo>
                    <a:pt x="29" y="97"/>
                  </a:lnTo>
                  <a:lnTo>
                    <a:pt x="31" y="101"/>
                  </a:lnTo>
                  <a:lnTo>
                    <a:pt x="32" y="104"/>
                  </a:lnTo>
                  <a:lnTo>
                    <a:pt x="34" y="106"/>
                  </a:lnTo>
                  <a:lnTo>
                    <a:pt x="36" y="108"/>
                  </a:lnTo>
                  <a:lnTo>
                    <a:pt x="37" y="110"/>
                  </a:lnTo>
                  <a:lnTo>
                    <a:pt x="39" y="110"/>
                  </a:lnTo>
                  <a:lnTo>
                    <a:pt x="43" y="108"/>
                  </a:lnTo>
                  <a:lnTo>
                    <a:pt x="43" y="105"/>
                  </a:lnTo>
                  <a:lnTo>
                    <a:pt x="43" y="103"/>
                  </a:lnTo>
                  <a:lnTo>
                    <a:pt x="43" y="100"/>
                  </a:lnTo>
                  <a:lnTo>
                    <a:pt x="44" y="96"/>
                  </a:lnTo>
                  <a:lnTo>
                    <a:pt x="43" y="92"/>
                  </a:lnTo>
                  <a:lnTo>
                    <a:pt x="43" y="88"/>
                  </a:lnTo>
                  <a:lnTo>
                    <a:pt x="43" y="85"/>
                  </a:lnTo>
                  <a:lnTo>
                    <a:pt x="41" y="81"/>
                  </a:lnTo>
                  <a:lnTo>
                    <a:pt x="40" y="77"/>
                  </a:lnTo>
                  <a:lnTo>
                    <a:pt x="39" y="72"/>
                  </a:lnTo>
                  <a:lnTo>
                    <a:pt x="39" y="68"/>
                  </a:lnTo>
                  <a:lnTo>
                    <a:pt x="37" y="63"/>
                  </a:lnTo>
                  <a:lnTo>
                    <a:pt x="36" y="58"/>
                  </a:lnTo>
                  <a:lnTo>
                    <a:pt x="36" y="54"/>
                  </a:lnTo>
                  <a:lnTo>
                    <a:pt x="35" y="49"/>
                  </a:lnTo>
                  <a:lnTo>
                    <a:pt x="34" y="45"/>
                  </a:lnTo>
                  <a:lnTo>
                    <a:pt x="31" y="40"/>
                  </a:lnTo>
                  <a:lnTo>
                    <a:pt x="31" y="36"/>
                  </a:lnTo>
                  <a:lnTo>
                    <a:pt x="29" y="31"/>
                  </a:lnTo>
                  <a:lnTo>
                    <a:pt x="29" y="27"/>
                  </a:lnTo>
                  <a:lnTo>
                    <a:pt x="26" y="23"/>
                  </a:lnTo>
                  <a:lnTo>
                    <a:pt x="25" y="20"/>
                  </a:lnTo>
                  <a:lnTo>
                    <a:pt x="23" y="17"/>
                  </a:lnTo>
                  <a:lnTo>
                    <a:pt x="23" y="13"/>
                  </a:lnTo>
                  <a:lnTo>
                    <a:pt x="22" y="11"/>
                  </a:lnTo>
                  <a:lnTo>
                    <a:pt x="21" y="8"/>
                  </a:lnTo>
                  <a:lnTo>
                    <a:pt x="20" y="6"/>
                  </a:lnTo>
                  <a:lnTo>
                    <a:pt x="20" y="4"/>
                  </a:lnTo>
                  <a:lnTo>
                    <a:pt x="18" y="2"/>
                  </a:lnTo>
                  <a:lnTo>
                    <a:pt x="18"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2"/>
            <p:cNvSpPr>
              <a:spLocks/>
            </p:cNvSpPr>
            <p:nvPr/>
          </p:nvSpPr>
          <p:spPr bwMode="auto">
            <a:xfrm>
              <a:off x="7043738" y="4816476"/>
              <a:ext cx="173038" cy="95250"/>
            </a:xfrm>
            <a:custGeom>
              <a:avLst/>
              <a:gdLst>
                <a:gd name="T0" fmla="*/ 0 w 109"/>
                <a:gd name="T1" fmla="*/ 11 h 60"/>
                <a:gd name="T2" fmla="*/ 109 w 109"/>
                <a:gd name="T3" fmla="*/ 60 h 60"/>
                <a:gd name="T4" fmla="*/ 103 w 109"/>
                <a:gd name="T5" fmla="*/ 38 h 60"/>
                <a:gd name="T6" fmla="*/ 7 w 109"/>
                <a:gd name="T7" fmla="*/ 0 h 60"/>
                <a:gd name="T8" fmla="*/ 0 w 109"/>
                <a:gd name="T9" fmla="*/ 11 h 60"/>
                <a:gd name="T10" fmla="*/ 0 w 109"/>
                <a:gd name="T11" fmla="*/ 11 h 60"/>
              </a:gdLst>
              <a:ahLst/>
              <a:cxnLst>
                <a:cxn ang="0">
                  <a:pos x="T0" y="T1"/>
                </a:cxn>
                <a:cxn ang="0">
                  <a:pos x="T2" y="T3"/>
                </a:cxn>
                <a:cxn ang="0">
                  <a:pos x="T4" y="T5"/>
                </a:cxn>
                <a:cxn ang="0">
                  <a:pos x="T6" y="T7"/>
                </a:cxn>
                <a:cxn ang="0">
                  <a:pos x="T8" y="T9"/>
                </a:cxn>
                <a:cxn ang="0">
                  <a:pos x="T10" y="T11"/>
                </a:cxn>
              </a:cxnLst>
              <a:rect l="0" t="0" r="r" b="b"/>
              <a:pathLst>
                <a:path w="109" h="60">
                  <a:moveTo>
                    <a:pt x="0" y="11"/>
                  </a:moveTo>
                  <a:lnTo>
                    <a:pt x="109" y="60"/>
                  </a:lnTo>
                  <a:lnTo>
                    <a:pt x="103" y="38"/>
                  </a:lnTo>
                  <a:lnTo>
                    <a:pt x="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3"/>
            <p:cNvSpPr>
              <a:spLocks/>
            </p:cNvSpPr>
            <p:nvPr/>
          </p:nvSpPr>
          <p:spPr bwMode="auto">
            <a:xfrm>
              <a:off x="7112000" y="4783138"/>
              <a:ext cx="60325" cy="157163"/>
            </a:xfrm>
            <a:custGeom>
              <a:avLst/>
              <a:gdLst>
                <a:gd name="T0" fmla="*/ 0 w 38"/>
                <a:gd name="T1" fmla="*/ 0 h 99"/>
                <a:gd name="T2" fmla="*/ 0 w 38"/>
                <a:gd name="T3" fmla="*/ 0 h 99"/>
                <a:gd name="T4" fmla="*/ 1 w 38"/>
                <a:gd name="T5" fmla="*/ 4 h 99"/>
                <a:gd name="T6" fmla="*/ 1 w 38"/>
                <a:gd name="T7" fmla="*/ 7 h 99"/>
                <a:gd name="T8" fmla="*/ 2 w 38"/>
                <a:gd name="T9" fmla="*/ 10 h 99"/>
                <a:gd name="T10" fmla="*/ 2 w 38"/>
                <a:gd name="T11" fmla="*/ 13 h 99"/>
                <a:gd name="T12" fmla="*/ 3 w 38"/>
                <a:gd name="T13" fmla="*/ 18 h 99"/>
                <a:gd name="T14" fmla="*/ 5 w 38"/>
                <a:gd name="T15" fmla="*/ 21 h 99"/>
                <a:gd name="T16" fmla="*/ 5 w 38"/>
                <a:gd name="T17" fmla="*/ 26 h 99"/>
                <a:gd name="T18" fmla="*/ 6 w 38"/>
                <a:gd name="T19" fmla="*/ 31 h 99"/>
                <a:gd name="T20" fmla="*/ 9 w 38"/>
                <a:gd name="T21" fmla="*/ 36 h 99"/>
                <a:gd name="T22" fmla="*/ 10 w 38"/>
                <a:gd name="T23" fmla="*/ 40 h 99"/>
                <a:gd name="T24" fmla="*/ 11 w 38"/>
                <a:gd name="T25" fmla="*/ 45 h 99"/>
                <a:gd name="T26" fmla="*/ 12 w 38"/>
                <a:gd name="T27" fmla="*/ 51 h 99"/>
                <a:gd name="T28" fmla="*/ 15 w 38"/>
                <a:gd name="T29" fmla="*/ 56 h 99"/>
                <a:gd name="T30" fmla="*/ 16 w 38"/>
                <a:gd name="T31" fmla="*/ 60 h 99"/>
                <a:gd name="T32" fmla="*/ 17 w 38"/>
                <a:gd name="T33" fmla="*/ 65 h 99"/>
                <a:gd name="T34" fmla="*/ 19 w 38"/>
                <a:gd name="T35" fmla="*/ 70 h 99"/>
                <a:gd name="T36" fmla="*/ 20 w 38"/>
                <a:gd name="T37" fmla="*/ 76 h 99"/>
                <a:gd name="T38" fmla="*/ 21 w 38"/>
                <a:gd name="T39" fmla="*/ 79 h 99"/>
                <a:gd name="T40" fmla="*/ 24 w 38"/>
                <a:gd name="T41" fmla="*/ 83 h 99"/>
                <a:gd name="T42" fmla="*/ 25 w 38"/>
                <a:gd name="T43" fmla="*/ 87 h 99"/>
                <a:gd name="T44" fmla="*/ 26 w 38"/>
                <a:gd name="T45" fmla="*/ 91 h 99"/>
                <a:gd name="T46" fmla="*/ 29 w 38"/>
                <a:gd name="T47" fmla="*/ 95 h 99"/>
                <a:gd name="T48" fmla="*/ 33 w 38"/>
                <a:gd name="T49" fmla="*/ 99 h 99"/>
                <a:gd name="T50" fmla="*/ 34 w 38"/>
                <a:gd name="T51" fmla="*/ 99 h 99"/>
                <a:gd name="T52" fmla="*/ 37 w 38"/>
                <a:gd name="T53" fmla="*/ 97 h 99"/>
                <a:gd name="T54" fmla="*/ 37 w 38"/>
                <a:gd name="T55" fmla="*/ 95 h 99"/>
                <a:gd name="T56" fmla="*/ 37 w 38"/>
                <a:gd name="T57" fmla="*/ 92 h 99"/>
                <a:gd name="T58" fmla="*/ 37 w 38"/>
                <a:gd name="T59" fmla="*/ 88 h 99"/>
                <a:gd name="T60" fmla="*/ 38 w 38"/>
                <a:gd name="T61" fmla="*/ 86 h 99"/>
                <a:gd name="T62" fmla="*/ 37 w 38"/>
                <a:gd name="T63" fmla="*/ 82 h 99"/>
                <a:gd name="T64" fmla="*/ 37 w 38"/>
                <a:gd name="T65" fmla="*/ 79 h 99"/>
                <a:gd name="T66" fmla="*/ 37 w 38"/>
                <a:gd name="T67" fmla="*/ 76 h 99"/>
                <a:gd name="T68" fmla="*/ 37 w 38"/>
                <a:gd name="T69" fmla="*/ 72 h 99"/>
                <a:gd name="T70" fmla="*/ 35 w 38"/>
                <a:gd name="T71" fmla="*/ 68 h 99"/>
                <a:gd name="T72" fmla="*/ 35 w 38"/>
                <a:gd name="T73" fmla="*/ 64 h 99"/>
                <a:gd name="T74" fmla="*/ 34 w 38"/>
                <a:gd name="T75" fmla="*/ 59 h 99"/>
                <a:gd name="T76" fmla="*/ 33 w 38"/>
                <a:gd name="T77" fmla="*/ 56 h 99"/>
                <a:gd name="T78" fmla="*/ 32 w 38"/>
                <a:gd name="T79" fmla="*/ 51 h 99"/>
                <a:gd name="T80" fmla="*/ 32 w 38"/>
                <a:gd name="T81" fmla="*/ 47 h 99"/>
                <a:gd name="T82" fmla="*/ 29 w 38"/>
                <a:gd name="T83" fmla="*/ 44 h 99"/>
                <a:gd name="T84" fmla="*/ 29 w 38"/>
                <a:gd name="T85" fmla="*/ 40 h 99"/>
                <a:gd name="T86" fmla="*/ 28 w 38"/>
                <a:gd name="T87" fmla="*/ 36 h 99"/>
                <a:gd name="T88" fmla="*/ 26 w 38"/>
                <a:gd name="T89" fmla="*/ 32 h 99"/>
                <a:gd name="T90" fmla="*/ 25 w 38"/>
                <a:gd name="T91" fmla="*/ 27 h 99"/>
                <a:gd name="T92" fmla="*/ 24 w 38"/>
                <a:gd name="T93" fmla="*/ 23 h 99"/>
                <a:gd name="T94" fmla="*/ 21 w 38"/>
                <a:gd name="T95" fmla="*/ 21 h 99"/>
                <a:gd name="T96" fmla="*/ 21 w 38"/>
                <a:gd name="T97" fmla="*/ 17 h 99"/>
                <a:gd name="T98" fmla="*/ 20 w 38"/>
                <a:gd name="T99" fmla="*/ 14 h 99"/>
                <a:gd name="T100" fmla="*/ 20 w 38"/>
                <a:gd name="T101" fmla="*/ 12 h 99"/>
                <a:gd name="T102" fmla="*/ 17 w 38"/>
                <a:gd name="T103" fmla="*/ 5 h 99"/>
                <a:gd name="T104" fmla="*/ 16 w 38"/>
                <a:gd name="T105" fmla="*/ 3 h 99"/>
                <a:gd name="T106" fmla="*/ 15 w 38"/>
                <a:gd name="T107" fmla="*/ 0 h 99"/>
                <a:gd name="T108" fmla="*/ 15 w 38"/>
                <a:gd name="T109" fmla="*/ 0 h 99"/>
                <a:gd name="T110" fmla="*/ 0 w 38"/>
                <a:gd name="T111" fmla="*/ 0 h 99"/>
                <a:gd name="T112" fmla="*/ 0 w 38"/>
                <a:gd name="T11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 h="99">
                  <a:moveTo>
                    <a:pt x="0" y="0"/>
                  </a:moveTo>
                  <a:lnTo>
                    <a:pt x="0" y="0"/>
                  </a:lnTo>
                  <a:lnTo>
                    <a:pt x="1" y="4"/>
                  </a:lnTo>
                  <a:lnTo>
                    <a:pt x="1" y="7"/>
                  </a:lnTo>
                  <a:lnTo>
                    <a:pt x="2" y="10"/>
                  </a:lnTo>
                  <a:lnTo>
                    <a:pt x="2" y="13"/>
                  </a:lnTo>
                  <a:lnTo>
                    <a:pt x="3" y="18"/>
                  </a:lnTo>
                  <a:lnTo>
                    <a:pt x="5" y="21"/>
                  </a:lnTo>
                  <a:lnTo>
                    <a:pt x="5" y="26"/>
                  </a:lnTo>
                  <a:lnTo>
                    <a:pt x="6" y="31"/>
                  </a:lnTo>
                  <a:lnTo>
                    <a:pt x="9" y="36"/>
                  </a:lnTo>
                  <a:lnTo>
                    <a:pt x="10" y="40"/>
                  </a:lnTo>
                  <a:lnTo>
                    <a:pt x="11" y="45"/>
                  </a:lnTo>
                  <a:lnTo>
                    <a:pt x="12" y="51"/>
                  </a:lnTo>
                  <a:lnTo>
                    <a:pt x="15" y="56"/>
                  </a:lnTo>
                  <a:lnTo>
                    <a:pt x="16" y="60"/>
                  </a:lnTo>
                  <a:lnTo>
                    <a:pt x="17" y="65"/>
                  </a:lnTo>
                  <a:lnTo>
                    <a:pt x="19" y="70"/>
                  </a:lnTo>
                  <a:lnTo>
                    <a:pt x="20" y="76"/>
                  </a:lnTo>
                  <a:lnTo>
                    <a:pt x="21" y="79"/>
                  </a:lnTo>
                  <a:lnTo>
                    <a:pt x="24" y="83"/>
                  </a:lnTo>
                  <a:lnTo>
                    <a:pt x="25" y="87"/>
                  </a:lnTo>
                  <a:lnTo>
                    <a:pt x="26" y="91"/>
                  </a:lnTo>
                  <a:lnTo>
                    <a:pt x="29" y="95"/>
                  </a:lnTo>
                  <a:lnTo>
                    <a:pt x="33" y="99"/>
                  </a:lnTo>
                  <a:lnTo>
                    <a:pt x="34" y="99"/>
                  </a:lnTo>
                  <a:lnTo>
                    <a:pt x="37" y="97"/>
                  </a:lnTo>
                  <a:lnTo>
                    <a:pt x="37" y="95"/>
                  </a:lnTo>
                  <a:lnTo>
                    <a:pt x="37" y="92"/>
                  </a:lnTo>
                  <a:lnTo>
                    <a:pt x="37" y="88"/>
                  </a:lnTo>
                  <a:lnTo>
                    <a:pt x="38" y="86"/>
                  </a:lnTo>
                  <a:lnTo>
                    <a:pt x="37" y="82"/>
                  </a:lnTo>
                  <a:lnTo>
                    <a:pt x="37" y="79"/>
                  </a:lnTo>
                  <a:lnTo>
                    <a:pt x="37" y="76"/>
                  </a:lnTo>
                  <a:lnTo>
                    <a:pt x="37" y="72"/>
                  </a:lnTo>
                  <a:lnTo>
                    <a:pt x="35" y="68"/>
                  </a:lnTo>
                  <a:lnTo>
                    <a:pt x="35" y="64"/>
                  </a:lnTo>
                  <a:lnTo>
                    <a:pt x="34" y="59"/>
                  </a:lnTo>
                  <a:lnTo>
                    <a:pt x="33" y="56"/>
                  </a:lnTo>
                  <a:lnTo>
                    <a:pt x="32" y="51"/>
                  </a:lnTo>
                  <a:lnTo>
                    <a:pt x="32" y="47"/>
                  </a:lnTo>
                  <a:lnTo>
                    <a:pt x="29" y="44"/>
                  </a:lnTo>
                  <a:lnTo>
                    <a:pt x="29" y="40"/>
                  </a:lnTo>
                  <a:lnTo>
                    <a:pt x="28" y="36"/>
                  </a:lnTo>
                  <a:lnTo>
                    <a:pt x="26" y="32"/>
                  </a:lnTo>
                  <a:lnTo>
                    <a:pt x="25" y="27"/>
                  </a:lnTo>
                  <a:lnTo>
                    <a:pt x="24" y="23"/>
                  </a:lnTo>
                  <a:lnTo>
                    <a:pt x="21" y="21"/>
                  </a:lnTo>
                  <a:lnTo>
                    <a:pt x="21" y="17"/>
                  </a:lnTo>
                  <a:lnTo>
                    <a:pt x="20" y="14"/>
                  </a:lnTo>
                  <a:lnTo>
                    <a:pt x="20" y="12"/>
                  </a:lnTo>
                  <a:lnTo>
                    <a:pt x="17" y="5"/>
                  </a:lnTo>
                  <a:lnTo>
                    <a:pt x="16" y="3"/>
                  </a:lnTo>
                  <a:lnTo>
                    <a:pt x="15" y="0"/>
                  </a:lnTo>
                  <a:lnTo>
                    <a:pt x="15"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4"/>
            <p:cNvSpPr>
              <a:spLocks/>
            </p:cNvSpPr>
            <p:nvPr/>
          </p:nvSpPr>
          <p:spPr bwMode="auto">
            <a:xfrm>
              <a:off x="7064375" y="4813301"/>
              <a:ext cx="139700" cy="101600"/>
            </a:xfrm>
            <a:custGeom>
              <a:avLst/>
              <a:gdLst>
                <a:gd name="T0" fmla="*/ 77 w 88"/>
                <a:gd name="T1" fmla="*/ 0 h 64"/>
                <a:gd name="T2" fmla="*/ 74 w 88"/>
                <a:gd name="T3" fmla="*/ 0 h 64"/>
                <a:gd name="T4" fmla="*/ 72 w 88"/>
                <a:gd name="T5" fmla="*/ 2 h 64"/>
                <a:gd name="T6" fmla="*/ 69 w 88"/>
                <a:gd name="T7" fmla="*/ 4 h 64"/>
                <a:gd name="T8" fmla="*/ 67 w 88"/>
                <a:gd name="T9" fmla="*/ 6 h 64"/>
                <a:gd name="T10" fmla="*/ 64 w 88"/>
                <a:gd name="T11" fmla="*/ 7 h 64"/>
                <a:gd name="T12" fmla="*/ 62 w 88"/>
                <a:gd name="T13" fmla="*/ 9 h 64"/>
                <a:gd name="T14" fmla="*/ 58 w 88"/>
                <a:gd name="T15" fmla="*/ 12 h 64"/>
                <a:gd name="T16" fmla="*/ 55 w 88"/>
                <a:gd name="T17" fmla="*/ 14 h 64"/>
                <a:gd name="T18" fmla="*/ 50 w 88"/>
                <a:gd name="T19" fmla="*/ 17 h 64"/>
                <a:gd name="T20" fmla="*/ 47 w 88"/>
                <a:gd name="T21" fmla="*/ 21 h 64"/>
                <a:gd name="T22" fmla="*/ 42 w 88"/>
                <a:gd name="T23" fmla="*/ 23 h 64"/>
                <a:gd name="T24" fmla="*/ 40 w 88"/>
                <a:gd name="T25" fmla="*/ 26 h 64"/>
                <a:gd name="T26" fmla="*/ 35 w 88"/>
                <a:gd name="T27" fmla="*/ 28 h 64"/>
                <a:gd name="T28" fmla="*/ 32 w 88"/>
                <a:gd name="T29" fmla="*/ 32 h 64"/>
                <a:gd name="T30" fmla="*/ 27 w 88"/>
                <a:gd name="T31" fmla="*/ 35 h 64"/>
                <a:gd name="T32" fmla="*/ 23 w 88"/>
                <a:gd name="T33" fmla="*/ 37 h 64"/>
                <a:gd name="T34" fmla="*/ 21 w 88"/>
                <a:gd name="T35" fmla="*/ 40 h 64"/>
                <a:gd name="T36" fmla="*/ 17 w 88"/>
                <a:gd name="T37" fmla="*/ 44 h 64"/>
                <a:gd name="T38" fmla="*/ 13 w 88"/>
                <a:gd name="T39" fmla="*/ 46 h 64"/>
                <a:gd name="T40" fmla="*/ 10 w 88"/>
                <a:gd name="T41" fmla="*/ 49 h 64"/>
                <a:gd name="T42" fmla="*/ 7 w 88"/>
                <a:gd name="T43" fmla="*/ 51 h 64"/>
                <a:gd name="T44" fmla="*/ 5 w 88"/>
                <a:gd name="T45" fmla="*/ 54 h 64"/>
                <a:gd name="T46" fmla="*/ 1 w 88"/>
                <a:gd name="T47" fmla="*/ 58 h 64"/>
                <a:gd name="T48" fmla="*/ 0 w 88"/>
                <a:gd name="T49" fmla="*/ 62 h 64"/>
                <a:gd name="T50" fmla="*/ 0 w 88"/>
                <a:gd name="T51" fmla="*/ 64 h 64"/>
                <a:gd name="T52" fmla="*/ 4 w 88"/>
                <a:gd name="T53" fmla="*/ 64 h 64"/>
                <a:gd name="T54" fmla="*/ 8 w 88"/>
                <a:gd name="T55" fmla="*/ 64 h 64"/>
                <a:gd name="T56" fmla="*/ 13 w 88"/>
                <a:gd name="T57" fmla="*/ 62 h 64"/>
                <a:gd name="T58" fmla="*/ 16 w 88"/>
                <a:gd name="T59" fmla="*/ 60 h 64"/>
                <a:gd name="T60" fmla="*/ 19 w 88"/>
                <a:gd name="T61" fmla="*/ 59 h 64"/>
                <a:gd name="T62" fmla="*/ 23 w 88"/>
                <a:gd name="T63" fmla="*/ 58 h 64"/>
                <a:gd name="T64" fmla="*/ 26 w 88"/>
                <a:gd name="T65" fmla="*/ 57 h 64"/>
                <a:gd name="T66" fmla="*/ 30 w 88"/>
                <a:gd name="T67" fmla="*/ 54 h 64"/>
                <a:gd name="T68" fmla="*/ 32 w 88"/>
                <a:gd name="T69" fmla="*/ 53 h 64"/>
                <a:gd name="T70" fmla="*/ 36 w 88"/>
                <a:gd name="T71" fmla="*/ 50 h 64"/>
                <a:gd name="T72" fmla="*/ 40 w 88"/>
                <a:gd name="T73" fmla="*/ 48 h 64"/>
                <a:gd name="T74" fmla="*/ 42 w 88"/>
                <a:gd name="T75" fmla="*/ 45 h 64"/>
                <a:gd name="T76" fmla="*/ 46 w 88"/>
                <a:gd name="T77" fmla="*/ 43 h 64"/>
                <a:gd name="T78" fmla="*/ 50 w 88"/>
                <a:gd name="T79" fmla="*/ 40 h 64"/>
                <a:gd name="T80" fmla="*/ 54 w 88"/>
                <a:gd name="T81" fmla="*/ 39 h 64"/>
                <a:gd name="T82" fmla="*/ 56 w 88"/>
                <a:gd name="T83" fmla="*/ 36 h 64"/>
                <a:gd name="T84" fmla="*/ 60 w 88"/>
                <a:gd name="T85" fmla="*/ 34 h 64"/>
                <a:gd name="T86" fmla="*/ 63 w 88"/>
                <a:gd name="T87" fmla="*/ 31 h 64"/>
                <a:gd name="T88" fmla="*/ 67 w 88"/>
                <a:gd name="T89" fmla="*/ 28 h 64"/>
                <a:gd name="T90" fmla="*/ 72 w 88"/>
                <a:gd name="T91" fmla="*/ 23 h 64"/>
                <a:gd name="T92" fmla="*/ 78 w 88"/>
                <a:gd name="T93" fmla="*/ 21 h 64"/>
                <a:gd name="T94" fmla="*/ 82 w 88"/>
                <a:gd name="T95" fmla="*/ 17 h 64"/>
                <a:gd name="T96" fmla="*/ 84 w 88"/>
                <a:gd name="T97" fmla="*/ 14 h 64"/>
                <a:gd name="T98" fmla="*/ 87 w 88"/>
                <a:gd name="T99" fmla="*/ 12 h 64"/>
                <a:gd name="T100" fmla="*/ 88 w 88"/>
                <a:gd name="T101" fmla="*/ 12 h 64"/>
                <a:gd name="T102" fmla="*/ 77 w 88"/>
                <a:gd name="T103" fmla="*/ 0 h 64"/>
                <a:gd name="T104" fmla="*/ 77 w 88"/>
                <a:gd name="T10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64">
                  <a:moveTo>
                    <a:pt x="77" y="0"/>
                  </a:moveTo>
                  <a:lnTo>
                    <a:pt x="74" y="0"/>
                  </a:lnTo>
                  <a:lnTo>
                    <a:pt x="72" y="2"/>
                  </a:lnTo>
                  <a:lnTo>
                    <a:pt x="69" y="4"/>
                  </a:lnTo>
                  <a:lnTo>
                    <a:pt x="67" y="6"/>
                  </a:lnTo>
                  <a:lnTo>
                    <a:pt x="64" y="7"/>
                  </a:lnTo>
                  <a:lnTo>
                    <a:pt x="62" y="9"/>
                  </a:lnTo>
                  <a:lnTo>
                    <a:pt x="58" y="12"/>
                  </a:lnTo>
                  <a:lnTo>
                    <a:pt x="55" y="14"/>
                  </a:lnTo>
                  <a:lnTo>
                    <a:pt x="50" y="17"/>
                  </a:lnTo>
                  <a:lnTo>
                    <a:pt x="47" y="21"/>
                  </a:lnTo>
                  <a:lnTo>
                    <a:pt x="42" y="23"/>
                  </a:lnTo>
                  <a:lnTo>
                    <a:pt x="40" y="26"/>
                  </a:lnTo>
                  <a:lnTo>
                    <a:pt x="35" y="28"/>
                  </a:lnTo>
                  <a:lnTo>
                    <a:pt x="32" y="32"/>
                  </a:lnTo>
                  <a:lnTo>
                    <a:pt x="27" y="35"/>
                  </a:lnTo>
                  <a:lnTo>
                    <a:pt x="23" y="37"/>
                  </a:lnTo>
                  <a:lnTo>
                    <a:pt x="21" y="40"/>
                  </a:lnTo>
                  <a:lnTo>
                    <a:pt x="17" y="44"/>
                  </a:lnTo>
                  <a:lnTo>
                    <a:pt x="13" y="46"/>
                  </a:lnTo>
                  <a:lnTo>
                    <a:pt x="10" y="49"/>
                  </a:lnTo>
                  <a:lnTo>
                    <a:pt x="7" y="51"/>
                  </a:lnTo>
                  <a:lnTo>
                    <a:pt x="5" y="54"/>
                  </a:lnTo>
                  <a:lnTo>
                    <a:pt x="1" y="58"/>
                  </a:lnTo>
                  <a:lnTo>
                    <a:pt x="0" y="62"/>
                  </a:lnTo>
                  <a:lnTo>
                    <a:pt x="0" y="64"/>
                  </a:lnTo>
                  <a:lnTo>
                    <a:pt x="4" y="64"/>
                  </a:lnTo>
                  <a:lnTo>
                    <a:pt x="8" y="64"/>
                  </a:lnTo>
                  <a:lnTo>
                    <a:pt x="13" y="62"/>
                  </a:lnTo>
                  <a:lnTo>
                    <a:pt x="16" y="60"/>
                  </a:lnTo>
                  <a:lnTo>
                    <a:pt x="19" y="59"/>
                  </a:lnTo>
                  <a:lnTo>
                    <a:pt x="23" y="58"/>
                  </a:lnTo>
                  <a:lnTo>
                    <a:pt x="26" y="57"/>
                  </a:lnTo>
                  <a:lnTo>
                    <a:pt x="30" y="54"/>
                  </a:lnTo>
                  <a:lnTo>
                    <a:pt x="32" y="53"/>
                  </a:lnTo>
                  <a:lnTo>
                    <a:pt x="36" y="50"/>
                  </a:lnTo>
                  <a:lnTo>
                    <a:pt x="40" y="48"/>
                  </a:lnTo>
                  <a:lnTo>
                    <a:pt x="42" y="45"/>
                  </a:lnTo>
                  <a:lnTo>
                    <a:pt x="46" y="43"/>
                  </a:lnTo>
                  <a:lnTo>
                    <a:pt x="50" y="40"/>
                  </a:lnTo>
                  <a:lnTo>
                    <a:pt x="54" y="39"/>
                  </a:lnTo>
                  <a:lnTo>
                    <a:pt x="56" y="36"/>
                  </a:lnTo>
                  <a:lnTo>
                    <a:pt x="60" y="34"/>
                  </a:lnTo>
                  <a:lnTo>
                    <a:pt x="63" y="31"/>
                  </a:lnTo>
                  <a:lnTo>
                    <a:pt x="67" y="28"/>
                  </a:lnTo>
                  <a:lnTo>
                    <a:pt x="72" y="23"/>
                  </a:lnTo>
                  <a:lnTo>
                    <a:pt x="78" y="21"/>
                  </a:lnTo>
                  <a:lnTo>
                    <a:pt x="82" y="17"/>
                  </a:lnTo>
                  <a:lnTo>
                    <a:pt x="84" y="14"/>
                  </a:lnTo>
                  <a:lnTo>
                    <a:pt x="87" y="12"/>
                  </a:lnTo>
                  <a:lnTo>
                    <a:pt x="88" y="12"/>
                  </a:lnTo>
                  <a:lnTo>
                    <a:pt x="7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5"/>
            <p:cNvSpPr>
              <a:spLocks/>
            </p:cNvSpPr>
            <p:nvPr/>
          </p:nvSpPr>
          <p:spPr bwMode="auto">
            <a:xfrm>
              <a:off x="7050088" y="4408488"/>
              <a:ext cx="128588" cy="147638"/>
            </a:xfrm>
            <a:custGeom>
              <a:avLst/>
              <a:gdLst>
                <a:gd name="T0" fmla="*/ 4 w 81"/>
                <a:gd name="T1" fmla="*/ 12 h 93"/>
                <a:gd name="T2" fmla="*/ 13 w 81"/>
                <a:gd name="T3" fmla="*/ 6 h 93"/>
                <a:gd name="T4" fmla="*/ 27 w 81"/>
                <a:gd name="T5" fmla="*/ 1 h 93"/>
                <a:gd name="T6" fmla="*/ 42 w 81"/>
                <a:gd name="T7" fmla="*/ 0 h 93"/>
                <a:gd name="T8" fmla="*/ 59 w 81"/>
                <a:gd name="T9" fmla="*/ 5 h 93"/>
                <a:gd name="T10" fmla="*/ 67 w 81"/>
                <a:gd name="T11" fmla="*/ 13 h 93"/>
                <a:gd name="T12" fmla="*/ 73 w 81"/>
                <a:gd name="T13" fmla="*/ 22 h 93"/>
                <a:gd name="T14" fmla="*/ 78 w 81"/>
                <a:gd name="T15" fmla="*/ 32 h 93"/>
                <a:gd name="T16" fmla="*/ 81 w 81"/>
                <a:gd name="T17" fmla="*/ 42 h 93"/>
                <a:gd name="T18" fmla="*/ 81 w 81"/>
                <a:gd name="T19" fmla="*/ 52 h 93"/>
                <a:gd name="T20" fmla="*/ 79 w 81"/>
                <a:gd name="T21" fmla="*/ 61 h 93"/>
                <a:gd name="T22" fmla="*/ 74 w 81"/>
                <a:gd name="T23" fmla="*/ 74 h 93"/>
                <a:gd name="T24" fmla="*/ 62 w 81"/>
                <a:gd name="T25" fmla="*/ 87 h 93"/>
                <a:gd name="T26" fmla="*/ 53 w 81"/>
                <a:gd name="T27" fmla="*/ 91 h 93"/>
                <a:gd name="T28" fmla="*/ 42 w 81"/>
                <a:gd name="T29" fmla="*/ 93 h 93"/>
                <a:gd name="T30" fmla="*/ 32 w 81"/>
                <a:gd name="T31" fmla="*/ 92 h 93"/>
                <a:gd name="T32" fmla="*/ 22 w 81"/>
                <a:gd name="T33" fmla="*/ 91 h 93"/>
                <a:gd name="T34" fmla="*/ 8 w 81"/>
                <a:gd name="T35" fmla="*/ 84 h 93"/>
                <a:gd name="T36" fmla="*/ 3 w 81"/>
                <a:gd name="T37" fmla="*/ 75 h 93"/>
                <a:gd name="T38" fmla="*/ 0 w 81"/>
                <a:gd name="T39" fmla="*/ 65 h 93"/>
                <a:gd name="T40" fmla="*/ 4 w 81"/>
                <a:gd name="T41" fmla="*/ 55 h 93"/>
                <a:gd name="T42" fmla="*/ 9 w 81"/>
                <a:gd name="T43" fmla="*/ 46 h 93"/>
                <a:gd name="T44" fmla="*/ 17 w 81"/>
                <a:gd name="T45" fmla="*/ 41 h 93"/>
                <a:gd name="T46" fmla="*/ 27 w 81"/>
                <a:gd name="T47" fmla="*/ 41 h 93"/>
                <a:gd name="T48" fmla="*/ 40 w 81"/>
                <a:gd name="T49" fmla="*/ 46 h 93"/>
                <a:gd name="T50" fmla="*/ 39 w 81"/>
                <a:gd name="T51" fmla="*/ 63 h 93"/>
                <a:gd name="T52" fmla="*/ 33 w 81"/>
                <a:gd name="T53" fmla="*/ 58 h 93"/>
                <a:gd name="T54" fmla="*/ 23 w 81"/>
                <a:gd name="T55" fmla="*/ 55 h 93"/>
                <a:gd name="T56" fmla="*/ 18 w 81"/>
                <a:gd name="T57" fmla="*/ 59 h 93"/>
                <a:gd name="T58" fmla="*/ 14 w 81"/>
                <a:gd name="T59" fmla="*/ 70 h 93"/>
                <a:gd name="T60" fmla="*/ 27 w 81"/>
                <a:gd name="T61" fmla="*/ 77 h 93"/>
                <a:gd name="T62" fmla="*/ 42 w 81"/>
                <a:gd name="T63" fmla="*/ 78 h 93"/>
                <a:gd name="T64" fmla="*/ 53 w 81"/>
                <a:gd name="T65" fmla="*/ 74 h 93"/>
                <a:gd name="T66" fmla="*/ 63 w 81"/>
                <a:gd name="T67" fmla="*/ 64 h 93"/>
                <a:gd name="T68" fmla="*/ 64 w 81"/>
                <a:gd name="T69" fmla="*/ 49 h 93"/>
                <a:gd name="T70" fmla="*/ 64 w 81"/>
                <a:gd name="T71" fmla="*/ 38 h 93"/>
                <a:gd name="T72" fmla="*/ 62 w 81"/>
                <a:gd name="T73" fmla="*/ 29 h 93"/>
                <a:gd name="T74" fmla="*/ 54 w 81"/>
                <a:gd name="T75" fmla="*/ 18 h 93"/>
                <a:gd name="T76" fmla="*/ 44 w 81"/>
                <a:gd name="T77" fmla="*/ 14 h 93"/>
                <a:gd name="T78" fmla="*/ 31 w 81"/>
                <a:gd name="T79" fmla="*/ 14 h 93"/>
                <a:gd name="T80" fmla="*/ 18 w 81"/>
                <a:gd name="T81" fmla="*/ 18 h 93"/>
                <a:gd name="T82" fmla="*/ 8 w 81"/>
                <a:gd name="T83" fmla="*/ 24 h 93"/>
                <a:gd name="T84" fmla="*/ 3 w 81"/>
                <a:gd name="T85"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93">
                  <a:moveTo>
                    <a:pt x="3" y="14"/>
                  </a:moveTo>
                  <a:lnTo>
                    <a:pt x="3" y="13"/>
                  </a:lnTo>
                  <a:lnTo>
                    <a:pt x="4" y="12"/>
                  </a:lnTo>
                  <a:lnTo>
                    <a:pt x="5" y="10"/>
                  </a:lnTo>
                  <a:lnTo>
                    <a:pt x="9" y="9"/>
                  </a:lnTo>
                  <a:lnTo>
                    <a:pt x="13" y="6"/>
                  </a:lnTo>
                  <a:lnTo>
                    <a:pt x="17" y="5"/>
                  </a:lnTo>
                  <a:lnTo>
                    <a:pt x="21" y="3"/>
                  </a:lnTo>
                  <a:lnTo>
                    <a:pt x="27" y="1"/>
                  </a:lnTo>
                  <a:lnTo>
                    <a:pt x="32" y="0"/>
                  </a:lnTo>
                  <a:lnTo>
                    <a:pt x="37" y="0"/>
                  </a:lnTo>
                  <a:lnTo>
                    <a:pt x="42" y="0"/>
                  </a:lnTo>
                  <a:lnTo>
                    <a:pt x="49" y="1"/>
                  </a:lnTo>
                  <a:lnTo>
                    <a:pt x="54" y="1"/>
                  </a:lnTo>
                  <a:lnTo>
                    <a:pt x="59" y="5"/>
                  </a:lnTo>
                  <a:lnTo>
                    <a:pt x="62" y="6"/>
                  </a:lnTo>
                  <a:lnTo>
                    <a:pt x="64" y="10"/>
                  </a:lnTo>
                  <a:lnTo>
                    <a:pt x="67" y="13"/>
                  </a:lnTo>
                  <a:lnTo>
                    <a:pt x="71" y="15"/>
                  </a:lnTo>
                  <a:lnTo>
                    <a:pt x="72" y="18"/>
                  </a:lnTo>
                  <a:lnTo>
                    <a:pt x="73" y="22"/>
                  </a:lnTo>
                  <a:lnTo>
                    <a:pt x="76" y="26"/>
                  </a:lnTo>
                  <a:lnTo>
                    <a:pt x="77" y="28"/>
                  </a:lnTo>
                  <a:lnTo>
                    <a:pt x="78" y="32"/>
                  </a:lnTo>
                  <a:lnTo>
                    <a:pt x="79" y="36"/>
                  </a:lnTo>
                  <a:lnTo>
                    <a:pt x="79" y="38"/>
                  </a:lnTo>
                  <a:lnTo>
                    <a:pt x="81" y="42"/>
                  </a:lnTo>
                  <a:lnTo>
                    <a:pt x="81" y="46"/>
                  </a:lnTo>
                  <a:lnTo>
                    <a:pt x="81" y="49"/>
                  </a:lnTo>
                  <a:lnTo>
                    <a:pt x="81" y="52"/>
                  </a:lnTo>
                  <a:lnTo>
                    <a:pt x="81" y="56"/>
                  </a:lnTo>
                  <a:lnTo>
                    <a:pt x="79" y="59"/>
                  </a:lnTo>
                  <a:lnTo>
                    <a:pt x="79" y="61"/>
                  </a:lnTo>
                  <a:lnTo>
                    <a:pt x="78" y="65"/>
                  </a:lnTo>
                  <a:lnTo>
                    <a:pt x="77" y="69"/>
                  </a:lnTo>
                  <a:lnTo>
                    <a:pt x="74" y="74"/>
                  </a:lnTo>
                  <a:lnTo>
                    <a:pt x="71" y="79"/>
                  </a:lnTo>
                  <a:lnTo>
                    <a:pt x="65" y="83"/>
                  </a:lnTo>
                  <a:lnTo>
                    <a:pt x="62" y="87"/>
                  </a:lnTo>
                  <a:lnTo>
                    <a:pt x="59" y="88"/>
                  </a:lnTo>
                  <a:lnTo>
                    <a:pt x="56" y="89"/>
                  </a:lnTo>
                  <a:lnTo>
                    <a:pt x="53" y="91"/>
                  </a:lnTo>
                  <a:lnTo>
                    <a:pt x="50" y="92"/>
                  </a:lnTo>
                  <a:lnTo>
                    <a:pt x="46" y="92"/>
                  </a:lnTo>
                  <a:lnTo>
                    <a:pt x="42" y="93"/>
                  </a:lnTo>
                  <a:lnTo>
                    <a:pt x="40" y="93"/>
                  </a:lnTo>
                  <a:lnTo>
                    <a:pt x="36" y="93"/>
                  </a:lnTo>
                  <a:lnTo>
                    <a:pt x="32" y="92"/>
                  </a:lnTo>
                  <a:lnTo>
                    <a:pt x="28" y="92"/>
                  </a:lnTo>
                  <a:lnTo>
                    <a:pt x="25" y="91"/>
                  </a:lnTo>
                  <a:lnTo>
                    <a:pt x="22" y="91"/>
                  </a:lnTo>
                  <a:lnTo>
                    <a:pt x="17" y="88"/>
                  </a:lnTo>
                  <a:lnTo>
                    <a:pt x="13" y="87"/>
                  </a:lnTo>
                  <a:lnTo>
                    <a:pt x="8" y="84"/>
                  </a:lnTo>
                  <a:lnTo>
                    <a:pt x="5" y="82"/>
                  </a:lnTo>
                  <a:lnTo>
                    <a:pt x="4" y="78"/>
                  </a:lnTo>
                  <a:lnTo>
                    <a:pt x="3" y="75"/>
                  </a:lnTo>
                  <a:lnTo>
                    <a:pt x="0" y="72"/>
                  </a:lnTo>
                  <a:lnTo>
                    <a:pt x="0" y="69"/>
                  </a:lnTo>
                  <a:lnTo>
                    <a:pt x="0" y="65"/>
                  </a:lnTo>
                  <a:lnTo>
                    <a:pt x="2" y="61"/>
                  </a:lnTo>
                  <a:lnTo>
                    <a:pt x="3" y="59"/>
                  </a:lnTo>
                  <a:lnTo>
                    <a:pt x="4" y="55"/>
                  </a:lnTo>
                  <a:lnTo>
                    <a:pt x="5" y="52"/>
                  </a:lnTo>
                  <a:lnTo>
                    <a:pt x="8" y="49"/>
                  </a:lnTo>
                  <a:lnTo>
                    <a:pt x="9" y="46"/>
                  </a:lnTo>
                  <a:lnTo>
                    <a:pt x="12" y="44"/>
                  </a:lnTo>
                  <a:lnTo>
                    <a:pt x="14" y="42"/>
                  </a:lnTo>
                  <a:lnTo>
                    <a:pt x="17" y="41"/>
                  </a:lnTo>
                  <a:lnTo>
                    <a:pt x="21" y="41"/>
                  </a:lnTo>
                  <a:lnTo>
                    <a:pt x="23" y="41"/>
                  </a:lnTo>
                  <a:lnTo>
                    <a:pt x="27" y="41"/>
                  </a:lnTo>
                  <a:lnTo>
                    <a:pt x="30" y="42"/>
                  </a:lnTo>
                  <a:lnTo>
                    <a:pt x="36" y="45"/>
                  </a:lnTo>
                  <a:lnTo>
                    <a:pt x="40" y="46"/>
                  </a:lnTo>
                  <a:lnTo>
                    <a:pt x="44" y="49"/>
                  </a:lnTo>
                  <a:lnTo>
                    <a:pt x="45" y="49"/>
                  </a:lnTo>
                  <a:lnTo>
                    <a:pt x="39" y="63"/>
                  </a:lnTo>
                  <a:lnTo>
                    <a:pt x="37" y="61"/>
                  </a:lnTo>
                  <a:lnTo>
                    <a:pt x="36" y="60"/>
                  </a:lnTo>
                  <a:lnTo>
                    <a:pt x="33" y="58"/>
                  </a:lnTo>
                  <a:lnTo>
                    <a:pt x="32" y="56"/>
                  </a:lnTo>
                  <a:lnTo>
                    <a:pt x="28" y="55"/>
                  </a:lnTo>
                  <a:lnTo>
                    <a:pt x="23" y="55"/>
                  </a:lnTo>
                  <a:lnTo>
                    <a:pt x="22" y="55"/>
                  </a:lnTo>
                  <a:lnTo>
                    <a:pt x="21" y="58"/>
                  </a:lnTo>
                  <a:lnTo>
                    <a:pt x="18" y="59"/>
                  </a:lnTo>
                  <a:lnTo>
                    <a:pt x="16" y="61"/>
                  </a:lnTo>
                  <a:lnTo>
                    <a:pt x="13" y="66"/>
                  </a:lnTo>
                  <a:lnTo>
                    <a:pt x="14" y="70"/>
                  </a:lnTo>
                  <a:lnTo>
                    <a:pt x="17" y="74"/>
                  </a:lnTo>
                  <a:lnTo>
                    <a:pt x="22" y="75"/>
                  </a:lnTo>
                  <a:lnTo>
                    <a:pt x="27" y="77"/>
                  </a:lnTo>
                  <a:lnTo>
                    <a:pt x="32" y="78"/>
                  </a:lnTo>
                  <a:lnTo>
                    <a:pt x="37" y="78"/>
                  </a:lnTo>
                  <a:lnTo>
                    <a:pt x="42" y="78"/>
                  </a:lnTo>
                  <a:lnTo>
                    <a:pt x="45" y="78"/>
                  </a:lnTo>
                  <a:lnTo>
                    <a:pt x="49" y="77"/>
                  </a:lnTo>
                  <a:lnTo>
                    <a:pt x="53" y="74"/>
                  </a:lnTo>
                  <a:lnTo>
                    <a:pt x="56" y="72"/>
                  </a:lnTo>
                  <a:lnTo>
                    <a:pt x="59" y="68"/>
                  </a:lnTo>
                  <a:lnTo>
                    <a:pt x="63" y="64"/>
                  </a:lnTo>
                  <a:lnTo>
                    <a:pt x="64" y="58"/>
                  </a:lnTo>
                  <a:lnTo>
                    <a:pt x="65" y="52"/>
                  </a:lnTo>
                  <a:lnTo>
                    <a:pt x="64" y="49"/>
                  </a:lnTo>
                  <a:lnTo>
                    <a:pt x="64" y="46"/>
                  </a:lnTo>
                  <a:lnTo>
                    <a:pt x="64" y="42"/>
                  </a:lnTo>
                  <a:lnTo>
                    <a:pt x="64" y="38"/>
                  </a:lnTo>
                  <a:lnTo>
                    <a:pt x="64" y="36"/>
                  </a:lnTo>
                  <a:lnTo>
                    <a:pt x="63" y="32"/>
                  </a:lnTo>
                  <a:lnTo>
                    <a:pt x="62" y="29"/>
                  </a:lnTo>
                  <a:lnTo>
                    <a:pt x="62" y="27"/>
                  </a:lnTo>
                  <a:lnTo>
                    <a:pt x="58" y="22"/>
                  </a:lnTo>
                  <a:lnTo>
                    <a:pt x="54" y="18"/>
                  </a:lnTo>
                  <a:lnTo>
                    <a:pt x="50" y="17"/>
                  </a:lnTo>
                  <a:lnTo>
                    <a:pt x="48" y="15"/>
                  </a:lnTo>
                  <a:lnTo>
                    <a:pt x="44" y="14"/>
                  </a:lnTo>
                  <a:lnTo>
                    <a:pt x="40" y="14"/>
                  </a:lnTo>
                  <a:lnTo>
                    <a:pt x="35" y="14"/>
                  </a:lnTo>
                  <a:lnTo>
                    <a:pt x="31" y="14"/>
                  </a:lnTo>
                  <a:lnTo>
                    <a:pt x="27" y="15"/>
                  </a:lnTo>
                  <a:lnTo>
                    <a:pt x="23" y="17"/>
                  </a:lnTo>
                  <a:lnTo>
                    <a:pt x="18" y="18"/>
                  </a:lnTo>
                  <a:lnTo>
                    <a:pt x="13" y="21"/>
                  </a:lnTo>
                  <a:lnTo>
                    <a:pt x="9" y="22"/>
                  </a:lnTo>
                  <a:lnTo>
                    <a:pt x="8" y="24"/>
                  </a:lnTo>
                  <a:lnTo>
                    <a:pt x="5" y="26"/>
                  </a:lnTo>
                  <a:lnTo>
                    <a:pt x="5" y="27"/>
                  </a:lnTo>
                  <a:lnTo>
                    <a:pt x="3"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p:nvPr/>
          </p:nvSpPr>
          <p:spPr>
            <a:xfrm>
              <a:off x="5807075" y="4274290"/>
              <a:ext cx="825500" cy="289997"/>
            </a:xfrm>
            <a:prstGeom prst="rect">
              <a:avLst/>
            </a:prstGeom>
            <a:noFill/>
          </p:spPr>
          <p:txBody>
            <a:bodyPr wrap="none" lIns="91440" tIns="45720" rIns="91440" bIns="45720">
              <a:prstTxWarp prst="textArchUp">
                <a:avLst/>
              </a:prstTxWarp>
              <a:spAutoFit/>
            </a:bodyPr>
            <a:lstStyle/>
            <a:p>
              <a:pPr algn="ctr"/>
              <a:r>
                <a:rPr lang="en-US" sz="1400" b="0" cap="none" spc="0" dirty="0" smtClean="0">
                  <a:ln w="0"/>
                  <a:solidFill>
                    <a:schemeClr val="tx1"/>
                  </a:solidFill>
                  <a:effectLst>
                    <a:outerShdw blurRad="38100" dist="19050" dir="2700000" algn="tl" rotWithShape="0">
                      <a:schemeClr val="dk1">
                        <a:alpha val="40000"/>
                      </a:schemeClr>
                    </a:outerShdw>
                  </a:effectLst>
                  <a:latin typeface="Adobe Garamond Pro Bold" panose="02020702060506020403" pitchFamily="18" charset="0"/>
                </a:rPr>
                <a:t>Script</a:t>
              </a:r>
              <a:endParaRPr lang="en-US" sz="1400" b="0" cap="none" spc="0" dirty="0">
                <a:ln w="0"/>
                <a:solidFill>
                  <a:schemeClr val="tx1"/>
                </a:solidFill>
                <a:effectLst>
                  <a:outerShdw blurRad="38100" dist="19050" dir="2700000" algn="tl" rotWithShape="0">
                    <a:schemeClr val="dk1">
                      <a:alpha val="40000"/>
                    </a:schemeClr>
                  </a:outerShdw>
                </a:effectLst>
                <a:latin typeface="Adobe Garamond Pro Bold" panose="02020702060506020403" pitchFamily="18" charset="0"/>
              </a:endParaRPr>
            </a:p>
          </p:txBody>
        </p:sp>
      </p:grpSp>
    </p:spTree>
    <p:extLst>
      <p:ext uri="{BB962C8B-B14F-4D97-AF65-F5344CB8AC3E}">
        <p14:creationId xmlns:p14="http://schemas.microsoft.com/office/powerpoint/2010/main" val="101653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722313" y="2747962"/>
            <a:ext cx="8234362" cy="1362075"/>
          </a:xfrm>
        </p:spPr>
        <p:txBody>
          <a:bodyPr/>
          <a:lstStyle/>
          <a:p>
            <a:pPr indent="4763"/>
            <a:r>
              <a:rPr lang="en-US" altLang="en-US" sz="3800" dirty="0" smtClean="0"/>
              <a:t>Facilitate Agreement through Group Discussion</a:t>
            </a:r>
          </a:p>
        </p:txBody>
      </p:sp>
      <p:sp>
        <p:nvSpPr>
          <p:cNvPr id="5" name="Text Placeholder 4"/>
          <p:cNvSpPr>
            <a:spLocks noGrp="1"/>
          </p:cNvSpPr>
          <p:nvPr>
            <p:ph type="body" idx="1"/>
          </p:nvPr>
        </p:nvSpPr>
        <p:spPr/>
        <p:txBody>
          <a:bodyPr/>
          <a:lstStyle/>
          <a:p>
            <a:pPr>
              <a:buFont typeface="Arial" panose="020B0604020202020204" pitchFamily="34" charset="0"/>
              <a:buNone/>
              <a:defRPr/>
            </a:pPr>
            <a:r>
              <a:rPr lang="en-US" dirty="0" smtClean="0"/>
              <a:t>Interacting </a:t>
            </a:r>
            <a:r>
              <a:rPr lang="en-US" dirty="0"/>
              <a:t>with </a:t>
            </a:r>
            <a:r>
              <a:rPr lang="en-US" dirty="0" smtClean="0"/>
              <a:t>Stakeholder Groups to:</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0"/>
            <a:ext cx="6662057" cy="992188"/>
          </a:xfrm>
        </p:spPr>
        <p:txBody>
          <a:bodyPr/>
          <a:lstStyle/>
          <a:p>
            <a:r>
              <a:rPr lang="en-US" dirty="0" smtClean="0"/>
              <a:t>Preparing for and Conducting Role Plays</a:t>
            </a:r>
            <a:endParaRPr lang="en-US" dirty="0"/>
          </a:p>
        </p:txBody>
      </p:sp>
      <p:sp>
        <p:nvSpPr>
          <p:cNvPr id="5" name="Content Placeholder 4"/>
          <p:cNvSpPr>
            <a:spLocks noGrp="1"/>
          </p:cNvSpPr>
          <p:nvPr>
            <p:ph idx="1"/>
          </p:nvPr>
        </p:nvSpPr>
        <p:spPr/>
        <p:txBody>
          <a:bodyPr/>
          <a:lstStyle/>
          <a:p>
            <a:r>
              <a:rPr lang="en-US" dirty="0" smtClean="0"/>
              <a:t>Watch the demonstration role play</a:t>
            </a:r>
          </a:p>
          <a:p>
            <a:r>
              <a:rPr lang="en-US" dirty="0" smtClean="0"/>
              <a:t>Decide in your group who will play which character</a:t>
            </a:r>
          </a:p>
          <a:p>
            <a:r>
              <a:rPr lang="en-US" dirty="0" smtClean="0"/>
              <a:t>Read the background materials:</a:t>
            </a:r>
          </a:p>
          <a:p>
            <a:pPr lvl="1"/>
            <a:r>
              <a:rPr lang="en-US" sz="2200" dirty="0" smtClean="0"/>
              <a:t>General instructions for each role</a:t>
            </a:r>
          </a:p>
          <a:p>
            <a:pPr lvl="1"/>
            <a:r>
              <a:rPr lang="en-US" sz="2200" dirty="0" smtClean="0"/>
              <a:t>Scenario and/or specific instructions for your </a:t>
            </a:r>
            <a:r>
              <a:rPr lang="en-US" sz="2200" dirty="0"/>
              <a:t>character </a:t>
            </a:r>
            <a:endParaRPr lang="en-US" sz="2200" dirty="0" smtClean="0"/>
          </a:p>
          <a:p>
            <a:pPr lvl="1"/>
            <a:r>
              <a:rPr lang="en-US" sz="2200" dirty="0" smtClean="0"/>
              <a:t>Guidelines for giving and receiving feedback</a:t>
            </a:r>
            <a:endParaRPr lang="en-US" sz="2200" dirty="0"/>
          </a:p>
          <a:p>
            <a:r>
              <a:rPr lang="en-US" dirty="0" smtClean="0"/>
              <a:t>Conduct the role play</a:t>
            </a:r>
          </a:p>
          <a:p>
            <a:r>
              <a:rPr lang="en-US" dirty="0" smtClean="0"/>
              <a:t>Give each other feedback</a:t>
            </a:r>
          </a:p>
          <a:p>
            <a:r>
              <a:rPr lang="en-US" dirty="0" smtClean="0"/>
              <a:t>Debrief with the other small groups</a:t>
            </a:r>
            <a:endParaRPr lang="en-US" dirty="0"/>
          </a:p>
        </p:txBody>
      </p:sp>
    </p:spTree>
    <p:extLst>
      <p:ext uri="{BB962C8B-B14F-4D97-AF65-F5344CB8AC3E}">
        <p14:creationId xmlns:p14="http://schemas.microsoft.com/office/powerpoint/2010/main" val="196503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Objectives</a:t>
            </a:r>
          </a:p>
        </p:txBody>
      </p:sp>
      <p:sp>
        <p:nvSpPr>
          <p:cNvPr id="8195" name="Content Placeholder 2"/>
          <p:cNvSpPr>
            <a:spLocks noGrp="1"/>
          </p:cNvSpPr>
          <p:nvPr>
            <p:ph idx="1"/>
          </p:nvPr>
        </p:nvSpPr>
        <p:spPr>
          <a:xfrm>
            <a:off x="373063" y="1101725"/>
            <a:ext cx="8770937" cy="5280025"/>
          </a:xfrm>
        </p:spPr>
        <p:txBody>
          <a:bodyPr/>
          <a:lstStyle/>
          <a:p>
            <a:pPr marL="0" indent="0">
              <a:buFont typeface="Arial" charset="0"/>
              <a:buNone/>
            </a:pPr>
            <a:r>
              <a:rPr lang="en-US" altLang="en-US" sz="2400" dirty="0" smtClean="0"/>
              <a:t>By the end of this session, participants will be able to: </a:t>
            </a:r>
          </a:p>
          <a:p>
            <a:pPr marL="522288" lvl="1" indent="-514350">
              <a:buFont typeface="Calibri" pitchFamily="34" charset="0"/>
              <a:buAutoNum type="arabicPeriod"/>
            </a:pPr>
            <a:r>
              <a:rPr lang="en-US" altLang="en-US" sz="2400" dirty="0" smtClean="0"/>
              <a:t>Describe key features and components of the </a:t>
            </a:r>
            <a:r>
              <a:rPr lang="en-US" altLang="en-US" sz="2400" i="1" dirty="0" smtClean="0"/>
              <a:t>Toolkit,</a:t>
            </a:r>
            <a:r>
              <a:rPr lang="en-US" altLang="en-US" sz="2400" dirty="0" smtClean="0"/>
              <a:t> including the E-resources</a:t>
            </a:r>
          </a:p>
          <a:p>
            <a:pPr marL="522288" lvl="1" indent="-514350">
              <a:buFont typeface="Calibri" pitchFamily="34" charset="0"/>
              <a:buAutoNum type="arabicPeriod"/>
            </a:pPr>
            <a:r>
              <a:rPr lang="en-US" altLang="en-US" sz="2400" dirty="0" smtClean="0"/>
              <a:t>Identify and plan for socio-cultural and other issues/factors that impact research and stakeholder engagement activities</a:t>
            </a:r>
          </a:p>
          <a:p>
            <a:pPr marL="522288" lvl="1" indent="-514350">
              <a:buFont typeface="Calibri" pitchFamily="34" charset="0"/>
              <a:buAutoNum type="arabicPeriod"/>
            </a:pPr>
            <a:r>
              <a:rPr lang="en-US" altLang="en-US" sz="2400" dirty="0" smtClean="0"/>
              <a:t>Interact with stakeholder groups to:</a:t>
            </a:r>
          </a:p>
          <a:p>
            <a:pPr marL="914400" lvl="2" indent="-392113">
              <a:spcBef>
                <a:spcPts val="600"/>
              </a:spcBef>
            </a:pPr>
            <a:r>
              <a:rPr lang="en-US" altLang="en-US" sz="2200" dirty="0"/>
              <a:t>Assess knowledge/perceptions using the Agree/Disagree activity</a:t>
            </a:r>
          </a:p>
          <a:p>
            <a:pPr marL="914400" lvl="2" indent="-392113">
              <a:spcBef>
                <a:spcPts val="600"/>
              </a:spcBef>
            </a:pPr>
            <a:r>
              <a:rPr lang="en-US" altLang="en-US" sz="2200" dirty="0"/>
              <a:t>Establish group norms and guidelines</a:t>
            </a:r>
          </a:p>
          <a:p>
            <a:pPr marL="914400" lvl="2" indent="-392113">
              <a:spcBef>
                <a:spcPts val="600"/>
              </a:spcBef>
            </a:pPr>
            <a:r>
              <a:rPr lang="en-US" altLang="en-US" sz="2200" dirty="0" smtClean="0"/>
              <a:t>Build capacity using role plays</a:t>
            </a:r>
          </a:p>
          <a:p>
            <a:pPr marL="914400" lvl="2" indent="-392113">
              <a:spcBef>
                <a:spcPts val="600"/>
              </a:spcBef>
            </a:pPr>
            <a:r>
              <a:rPr lang="en-US" altLang="en-US" sz="2200" dirty="0" smtClean="0"/>
              <a:t>Facilitate agreement through group discussion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55429" cy="992188"/>
          </a:xfrm>
        </p:spPr>
        <p:txBody>
          <a:bodyPr/>
          <a:lstStyle/>
          <a:p>
            <a:r>
              <a:rPr lang="en-US" dirty="0" smtClean="0"/>
              <a:t>Post Role Play Discussion Questions for Small Groups</a:t>
            </a:r>
            <a:endParaRPr lang="en-US" dirty="0"/>
          </a:p>
        </p:txBody>
      </p:sp>
      <p:sp>
        <p:nvSpPr>
          <p:cNvPr id="3" name="Content Placeholder 2"/>
          <p:cNvSpPr>
            <a:spLocks noGrp="1"/>
          </p:cNvSpPr>
          <p:nvPr>
            <p:ph idx="1"/>
          </p:nvPr>
        </p:nvSpPr>
        <p:spPr/>
        <p:txBody>
          <a:bodyPr/>
          <a:lstStyle/>
          <a:p>
            <a:pPr marL="0" lvl="0" indent="0">
              <a:buNone/>
            </a:pPr>
            <a:r>
              <a:rPr lang="en-US" sz="2400" dirty="0" smtClean="0">
                <a:solidFill>
                  <a:srgbClr val="5C6F7A"/>
                </a:solidFill>
              </a:rPr>
              <a:t>Self-assessment</a:t>
            </a:r>
            <a:r>
              <a:rPr lang="en-US" sz="2400" dirty="0" smtClean="0"/>
              <a:t> </a:t>
            </a:r>
            <a:r>
              <a:rPr lang="en-US" sz="2400" dirty="0" smtClean="0">
                <a:solidFill>
                  <a:srgbClr val="92D050"/>
                </a:solidFill>
              </a:rPr>
              <a:t>•</a:t>
            </a:r>
            <a:r>
              <a:rPr lang="en-US" sz="2400" dirty="0" smtClean="0"/>
              <a:t> </a:t>
            </a:r>
            <a:r>
              <a:rPr lang="en-US" sz="2400" dirty="0" smtClean="0">
                <a:solidFill>
                  <a:srgbClr val="5C6F7A"/>
                </a:solidFill>
              </a:rPr>
              <a:t>Participant Perspective </a:t>
            </a:r>
            <a:r>
              <a:rPr lang="en-US" sz="2400" dirty="0" smtClean="0">
                <a:solidFill>
                  <a:srgbClr val="92D050"/>
                </a:solidFill>
              </a:rPr>
              <a:t>•</a:t>
            </a:r>
            <a:r>
              <a:rPr lang="en-US" sz="2400" dirty="0" smtClean="0"/>
              <a:t> </a:t>
            </a:r>
            <a:r>
              <a:rPr lang="en-US" sz="2400" dirty="0">
                <a:solidFill>
                  <a:srgbClr val="5C6F7A"/>
                </a:solidFill>
              </a:rPr>
              <a:t>Objective Feedback </a:t>
            </a:r>
            <a:r>
              <a:rPr lang="en-US" sz="2400" dirty="0" smtClean="0">
                <a:solidFill>
                  <a:srgbClr val="5C6F7A"/>
                </a:solidFill>
              </a:rPr>
              <a:t> </a:t>
            </a:r>
          </a:p>
          <a:p>
            <a:pPr lvl="0">
              <a:spcBef>
                <a:spcPts val="1200"/>
              </a:spcBef>
            </a:pPr>
            <a:r>
              <a:rPr lang="en-US" dirty="0" smtClean="0"/>
              <a:t>What did the CLO facilitator do in this situation that was most effective?</a:t>
            </a:r>
          </a:p>
          <a:p>
            <a:pPr lvl="0"/>
            <a:r>
              <a:rPr lang="en-US" dirty="0" smtClean="0"/>
              <a:t>What </a:t>
            </a:r>
            <a:r>
              <a:rPr lang="en-US" dirty="0"/>
              <a:t>might the </a:t>
            </a:r>
            <a:r>
              <a:rPr lang="en-US" dirty="0" smtClean="0"/>
              <a:t>CLO facilitator </a:t>
            </a:r>
            <a:r>
              <a:rPr lang="en-US" dirty="0"/>
              <a:t>consider doing differently?</a:t>
            </a:r>
          </a:p>
          <a:p>
            <a:pPr lvl="0"/>
            <a:r>
              <a:rPr lang="en-US" dirty="0" smtClean="0"/>
              <a:t>Did </a:t>
            </a:r>
            <a:r>
              <a:rPr lang="en-US" dirty="0"/>
              <a:t>the </a:t>
            </a:r>
            <a:r>
              <a:rPr lang="en-US" dirty="0" smtClean="0"/>
              <a:t>CLO facilitator complete the steps and meet the standards for the items included </a:t>
            </a:r>
            <a:r>
              <a:rPr lang="en-US" dirty="0"/>
              <a:t>on the Role Play Observation </a:t>
            </a:r>
            <a:r>
              <a:rPr lang="en-US" dirty="0" smtClean="0"/>
              <a:t>Checklist?  </a:t>
            </a:r>
            <a:endParaRPr lang="en-US" dirty="0"/>
          </a:p>
          <a:p>
            <a:endParaRPr lang="en-US" dirty="0"/>
          </a:p>
        </p:txBody>
      </p:sp>
    </p:spTree>
    <p:extLst>
      <p:ext uri="{BB962C8B-B14F-4D97-AF65-F5344CB8AC3E}">
        <p14:creationId xmlns:p14="http://schemas.microsoft.com/office/powerpoint/2010/main" val="1597982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 Discussion 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6193" y="2950189"/>
            <a:ext cx="2982685" cy="3526972"/>
          </a:xfrm>
        </p:spPr>
      </p:pic>
      <p:grpSp>
        <p:nvGrpSpPr>
          <p:cNvPr id="11" name="Group 10"/>
          <p:cNvGrpSpPr/>
          <p:nvPr/>
        </p:nvGrpSpPr>
        <p:grpSpPr>
          <a:xfrm>
            <a:off x="1193006" y="1208296"/>
            <a:ext cx="3045601" cy="3045601"/>
            <a:chOff x="1193006" y="1133296"/>
            <a:chExt cx="3045601" cy="304560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006" y="1133296"/>
              <a:ext cx="3045601" cy="3045601"/>
            </a:xfrm>
            <a:prstGeom prst="rect">
              <a:avLst/>
            </a:prstGeom>
          </p:spPr>
        </p:pic>
        <p:sp>
          <p:nvSpPr>
            <p:cNvPr id="7" name="TextBox 6"/>
            <p:cNvSpPr txBox="1"/>
            <p:nvPr/>
          </p:nvSpPr>
          <p:spPr>
            <a:xfrm>
              <a:off x="1848543" y="1833053"/>
              <a:ext cx="1894114" cy="923330"/>
            </a:xfrm>
            <a:prstGeom prst="rect">
              <a:avLst/>
            </a:prstGeom>
            <a:noFill/>
          </p:spPr>
          <p:txBody>
            <a:bodyPr wrap="square" rtlCol="0">
              <a:spAutoFit/>
            </a:bodyPr>
            <a:lstStyle/>
            <a:p>
              <a:pPr algn="ctr"/>
              <a:r>
                <a:rPr lang="en-US" i="1" dirty="0">
                  <a:latin typeface="Times New Roman" panose="02020603050405020304" pitchFamily="18" charset="0"/>
                  <a:ea typeface="Times New Roman" panose="02020603050405020304" pitchFamily="18" charset="0"/>
                </a:rPr>
                <a:t>While playing the role of the </a:t>
              </a:r>
              <a:r>
                <a:rPr lang="en-US" i="1" dirty="0" smtClean="0">
                  <a:latin typeface="Times New Roman" panose="02020603050405020304" pitchFamily="18" charset="0"/>
                  <a:ea typeface="Times New Roman" panose="02020603050405020304" pitchFamily="18" charset="0"/>
                </a:rPr>
                <a:t>CLO facilitator…</a:t>
              </a:r>
              <a:endParaRPr lang="en-US" dirty="0"/>
            </a:p>
          </p:txBody>
        </p:sp>
      </p:grpSp>
      <p:grpSp>
        <p:nvGrpSpPr>
          <p:cNvPr id="10" name="Group 9"/>
          <p:cNvGrpSpPr/>
          <p:nvPr/>
        </p:nvGrpSpPr>
        <p:grpSpPr>
          <a:xfrm>
            <a:off x="3583070" y="2163859"/>
            <a:ext cx="3104827" cy="3104827"/>
            <a:chOff x="3497442" y="1741714"/>
            <a:chExt cx="3104827" cy="310482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442" y="1741714"/>
              <a:ext cx="3104827" cy="3104827"/>
            </a:xfrm>
            <a:prstGeom prst="rect">
              <a:avLst/>
            </a:prstGeom>
          </p:spPr>
        </p:pic>
        <p:sp>
          <p:nvSpPr>
            <p:cNvPr id="8" name="TextBox 7"/>
            <p:cNvSpPr txBox="1"/>
            <p:nvPr/>
          </p:nvSpPr>
          <p:spPr>
            <a:xfrm>
              <a:off x="4152979" y="2189985"/>
              <a:ext cx="2114229" cy="1200329"/>
            </a:xfrm>
            <a:prstGeom prst="rect">
              <a:avLst/>
            </a:prstGeom>
            <a:noFill/>
          </p:spPr>
          <p:txBody>
            <a:bodyPr wrap="square" rtlCol="0">
              <a:spAutoFit/>
            </a:bodyPr>
            <a:lstStyle/>
            <a:p>
              <a:pPr algn="ctr"/>
              <a:r>
                <a:rPr lang="en-US" i="1" dirty="0">
                  <a:latin typeface="Times New Roman" panose="02020603050405020304" pitchFamily="18" charset="0"/>
                  <a:ea typeface="Times New Roman" panose="02020603050405020304" pitchFamily="18" charset="0"/>
                </a:rPr>
                <a:t>While playing the role of the </a:t>
              </a:r>
              <a:r>
                <a:rPr lang="en-US" i="1" dirty="0" smtClean="0">
                  <a:latin typeface="Times New Roman" panose="02020603050405020304" pitchFamily="18" charset="0"/>
                  <a:ea typeface="Times New Roman" panose="02020603050405020304" pitchFamily="18" charset="0"/>
                </a:rPr>
                <a:t>stakeholder meeting participant…</a:t>
              </a:r>
              <a:endParaRPr lang="en-US" dirty="0"/>
            </a:p>
          </p:txBody>
        </p:sp>
      </p:grpSp>
      <p:sp>
        <p:nvSpPr>
          <p:cNvPr id="9" name="TextBox 8"/>
          <p:cNvSpPr txBox="1"/>
          <p:nvPr/>
        </p:nvSpPr>
        <p:spPr>
          <a:xfrm>
            <a:off x="6636946" y="3649444"/>
            <a:ext cx="1707763" cy="923330"/>
          </a:xfrm>
          <a:prstGeom prst="rect">
            <a:avLst/>
          </a:prstGeom>
          <a:noFill/>
        </p:spPr>
        <p:txBody>
          <a:bodyPr wrap="square" rtlCol="0">
            <a:spAutoFit/>
          </a:bodyPr>
          <a:lstStyle/>
          <a:p>
            <a:pPr algn="ctr"/>
            <a:r>
              <a:rPr lang="en-US" i="1" dirty="0">
                <a:latin typeface="Times New Roman" panose="02020603050405020304" pitchFamily="18" charset="0"/>
                <a:ea typeface="Times New Roman" panose="02020603050405020304" pitchFamily="18" charset="0"/>
              </a:rPr>
              <a:t>While </a:t>
            </a:r>
            <a:r>
              <a:rPr lang="en-US" i="1" dirty="0" smtClean="0">
                <a:latin typeface="Times New Roman" panose="02020603050405020304" pitchFamily="18" charset="0"/>
                <a:ea typeface="Times New Roman" panose="02020603050405020304" pitchFamily="18" charset="0"/>
              </a:rPr>
              <a:t>playing </a:t>
            </a:r>
            <a:r>
              <a:rPr lang="en-US" i="1" dirty="0">
                <a:latin typeface="Times New Roman" panose="02020603050405020304" pitchFamily="18" charset="0"/>
                <a:ea typeface="Times New Roman" panose="02020603050405020304" pitchFamily="18" charset="0"/>
              </a:rPr>
              <a:t>the role of the </a:t>
            </a:r>
            <a:r>
              <a:rPr lang="en-US" i="1" dirty="0" smtClean="0">
                <a:latin typeface="Times New Roman" panose="02020603050405020304" pitchFamily="18" charset="0"/>
                <a:ea typeface="Times New Roman" panose="02020603050405020304" pitchFamily="18" charset="0"/>
              </a:rPr>
              <a:t>observer…</a:t>
            </a:r>
            <a:endParaRPr lang="en-US" dirty="0"/>
          </a:p>
        </p:txBody>
      </p:sp>
      <p:grpSp>
        <p:nvGrpSpPr>
          <p:cNvPr id="14" name="Group 4"/>
          <p:cNvGrpSpPr>
            <a:grpSpLocks noChangeAspect="1"/>
          </p:cNvGrpSpPr>
          <p:nvPr/>
        </p:nvGrpSpPr>
        <p:grpSpPr bwMode="auto">
          <a:xfrm>
            <a:off x="2257626" y="3256044"/>
            <a:ext cx="2235320" cy="2849791"/>
            <a:chOff x="1349" y="2613"/>
            <a:chExt cx="924" cy="1178"/>
          </a:xfrm>
        </p:grpSpPr>
        <p:sp>
          <p:nvSpPr>
            <p:cNvPr id="15" name="AutoShape 3"/>
            <p:cNvSpPr>
              <a:spLocks noChangeAspect="1" noChangeArrowheads="1" noTextEdit="1"/>
            </p:cNvSpPr>
            <p:nvPr/>
          </p:nvSpPr>
          <p:spPr bwMode="auto">
            <a:xfrm>
              <a:off x="1349" y="2613"/>
              <a:ext cx="924"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1349" y="3004"/>
              <a:ext cx="623" cy="787"/>
            </a:xfrm>
            <a:custGeom>
              <a:avLst/>
              <a:gdLst>
                <a:gd name="T0" fmla="*/ 45 w 623"/>
                <a:gd name="T1" fmla="*/ 769 h 787"/>
                <a:gd name="T2" fmla="*/ 0 w 623"/>
                <a:gd name="T3" fmla="*/ 687 h 787"/>
                <a:gd name="T4" fmla="*/ 8 w 623"/>
                <a:gd name="T5" fmla="*/ 480 h 787"/>
                <a:gd name="T6" fmla="*/ 80 w 623"/>
                <a:gd name="T7" fmla="*/ 422 h 787"/>
                <a:gd name="T8" fmla="*/ 172 w 623"/>
                <a:gd name="T9" fmla="*/ 420 h 787"/>
                <a:gd name="T10" fmla="*/ 191 w 623"/>
                <a:gd name="T11" fmla="*/ 412 h 787"/>
                <a:gd name="T12" fmla="*/ 201 w 623"/>
                <a:gd name="T13" fmla="*/ 388 h 787"/>
                <a:gd name="T14" fmla="*/ 170 w 623"/>
                <a:gd name="T15" fmla="*/ 312 h 787"/>
                <a:gd name="T16" fmla="*/ 133 w 623"/>
                <a:gd name="T17" fmla="*/ 246 h 787"/>
                <a:gd name="T18" fmla="*/ 125 w 623"/>
                <a:gd name="T19" fmla="*/ 189 h 787"/>
                <a:gd name="T20" fmla="*/ 148 w 623"/>
                <a:gd name="T21" fmla="*/ 99 h 787"/>
                <a:gd name="T22" fmla="*/ 209 w 623"/>
                <a:gd name="T23" fmla="*/ 33 h 787"/>
                <a:gd name="T24" fmla="*/ 295 w 623"/>
                <a:gd name="T25" fmla="*/ 2 h 787"/>
                <a:gd name="T26" fmla="*/ 352 w 623"/>
                <a:gd name="T27" fmla="*/ 4 h 787"/>
                <a:gd name="T28" fmla="*/ 434 w 623"/>
                <a:gd name="T29" fmla="*/ 43 h 787"/>
                <a:gd name="T30" fmla="*/ 486 w 623"/>
                <a:gd name="T31" fmla="*/ 115 h 787"/>
                <a:gd name="T32" fmla="*/ 502 w 623"/>
                <a:gd name="T33" fmla="*/ 189 h 787"/>
                <a:gd name="T34" fmla="*/ 483 w 623"/>
                <a:gd name="T35" fmla="*/ 271 h 787"/>
                <a:gd name="T36" fmla="*/ 432 w 623"/>
                <a:gd name="T37" fmla="*/ 336 h 787"/>
                <a:gd name="T38" fmla="*/ 408 w 623"/>
                <a:gd name="T39" fmla="*/ 342 h 787"/>
                <a:gd name="T40" fmla="*/ 387 w 623"/>
                <a:gd name="T41" fmla="*/ 332 h 787"/>
                <a:gd name="T42" fmla="*/ 389 w 623"/>
                <a:gd name="T43" fmla="*/ 291 h 787"/>
                <a:gd name="T44" fmla="*/ 412 w 623"/>
                <a:gd name="T45" fmla="*/ 267 h 787"/>
                <a:gd name="T46" fmla="*/ 438 w 623"/>
                <a:gd name="T47" fmla="*/ 203 h 787"/>
                <a:gd name="T48" fmla="*/ 438 w 623"/>
                <a:gd name="T49" fmla="*/ 164 h 787"/>
                <a:gd name="T50" fmla="*/ 402 w 623"/>
                <a:gd name="T51" fmla="*/ 99 h 787"/>
                <a:gd name="T52" fmla="*/ 338 w 623"/>
                <a:gd name="T53" fmla="*/ 66 h 787"/>
                <a:gd name="T54" fmla="*/ 301 w 623"/>
                <a:gd name="T55" fmla="*/ 64 h 787"/>
                <a:gd name="T56" fmla="*/ 242 w 623"/>
                <a:gd name="T57" fmla="*/ 84 h 787"/>
                <a:gd name="T58" fmla="*/ 193 w 623"/>
                <a:gd name="T59" fmla="*/ 152 h 787"/>
                <a:gd name="T60" fmla="*/ 188 w 623"/>
                <a:gd name="T61" fmla="*/ 189 h 787"/>
                <a:gd name="T62" fmla="*/ 215 w 623"/>
                <a:gd name="T63" fmla="*/ 269 h 787"/>
                <a:gd name="T64" fmla="*/ 246 w 623"/>
                <a:gd name="T65" fmla="*/ 297 h 787"/>
                <a:gd name="T66" fmla="*/ 264 w 623"/>
                <a:gd name="T67" fmla="*/ 388 h 787"/>
                <a:gd name="T68" fmla="*/ 232 w 623"/>
                <a:gd name="T69" fmla="*/ 459 h 787"/>
                <a:gd name="T70" fmla="*/ 164 w 623"/>
                <a:gd name="T71" fmla="*/ 482 h 787"/>
                <a:gd name="T72" fmla="*/ 86 w 623"/>
                <a:gd name="T73" fmla="*/ 484 h 787"/>
                <a:gd name="T74" fmla="*/ 64 w 623"/>
                <a:gd name="T75" fmla="*/ 512 h 787"/>
                <a:gd name="T76" fmla="*/ 64 w 623"/>
                <a:gd name="T77" fmla="*/ 695 h 787"/>
                <a:gd name="T78" fmla="*/ 86 w 623"/>
                <a:gd name="T79" fmla="*/ 721 h 787"/>
                <a:gd name="T80" fmla="*/ 524 w 623"/>
                <a:gd name="T81" fmla="*/ 724 h 787"/>
                <a:gd name="T82" fmla="*/ 555 w 623"/>
                <a:gd name="T83" fmla="*/ 707 h 787"/>
                <a:gd name="T84" fmla="*/ 561 w 623"/>
                <a:gd name="T85" fmla="*/ 539 h 787"/>
                <a:gd name="T86" fmla="*/ 553 w 623"/>
                <a:gd name="T87" fmla="*/ 508 h 787"/>
                <a:gd name="T88" fmla="*/ 529 w 623"/>
                <a:gd name="T89" fmla="*/ 482 h 787"/>
                <a:gd name="T90" fmla="*/ 481 w 623"/>
                <a:gd name="T91" fmla="*/ 480 h 787"/>
                <a:gd name="T92" fmla="*/ 455 w 623"/>
                <a:gd name="T93" fmla="*/ 480 h 787"/>
                <a:gd name="T94" fmla="*/ 430 w 623"/>
                <a:gd name="T95" fmla="*/ 449 h 787"/>
                <a:gd name="T96" fmla="*/ 440 w 623"/>
                <a:gd name="T97" fmla="*/ 428 h 787"/>
                <a:gd name="T98" fmla="*/ 461 w 623"/>
                <a:gd name="T99" fmla="*/ 418 h 787"/>
                <a:gd name="T100" fmla="*/ 551 w 623"/>
                <a:gd name="T101" fmla="*/ 422 h 787"/>
                <a:gd name="T102" fmla="*/ 586 w 623"/>
                <a:gd name="T103" fmla="*/ 447 h 787"/>
                <a:gd name="T104" fmla="*/ 617 w 623"/>
                <a:gd name="T105" fmla="*/ 500 h 787"/>
                <a:gd name="T106" fmla="*/ 623 w 623"/>
                <a:gd name="T107" fmla="*/ 687 h 787"/>
                <a:gd name="T108" fmla="*/ 580 w 623"/>
                <a:gd name="T109" fmla="*/ 769 h 787"/>
                <a:gd name="T110" fmla="*/ 100 w 623"/>
                <a:gd name="T111"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787">
                  <a:moveTo>
                    <a:pt x="100" y="787"/>
                  </a:moveTo>
                  <a:lnTo>
                    <a:pt x="100" y="787"/>
                  </a:lnTo>
                  <a:lnTo>
                    <a:pt x="80" y="785"/>
                  </a:lnTo>
                  <a:lnTo>
                    <a:pt x="61" y="779"/>
                  </a:lnTo>
                  <a:lnTo>
                    <a:pt x="45" y="769"/>
                  </a:lnTo>
                  <a:lnTo>
                    <a:pt x="29" y="758"/>
                  </a:lnTo>
                  <a:lnTo>
                    <a:pt x="18" y="742"/>
                  </a:lnTo>
                  <a:lnTo>
                    <a:pt x="8" y="726"/>
                  </a:lnTo>
                  <a:lnTo>
                    <a:pt x="2" y="707"/>
                  </a:lnTo>
                  <a:lnTo>
                    <a:pt x="0" y="687"/>
                  </a:lnTo>
                  <a:lnTo>
                    <a:pt x="0" y="687"/>
                  </a:lnTo>
                  <a:lnTo>
                    <a:pt x="0" y="519"/>
                  </a:lnTo>
                  <a:lnTo>
                    <a:pt x="0" y="519"/>
                  </a:lnTo>
                  <a:lnTo>
                    <a:pt x="2" y="500"/>
                  </a:lnTo>
                  <a:lnTo>
                    <a:pt x="8" y="480"/>
                  </a:lnTo>
                  <a:lnTo>
                    <a:pt x="18" y="463"/>
                  </a:lnTo>
                  <a:lnTo>
                    <a:pt x="29" y="449"/>
                  </a:lnTo>
                  <a:lnTo>
                    <a:pt x="45" y="437"/>
                  </a:lnTo>
                  <a:lnTo>
                    <a:pt x="61" y="428"/>
                  </a:lnTo>
                  <a:lnTo>
                    <a:pt x="80" y="422"/>
                  </a:lnTo>
                  <a:lnTo>
                    <a:pt x="100" y="420"/>
                  </a:lnTo>
                  <a:lnTo>
                    <a:pt x="100" y="420"/>
                  </a:lnTo>
                  <a:lnTo>
                    <a:pt x="164" y="420"/>
                  </a:lnTo>
                  <a:lnTo>
                    <a:pt x="164" y="420"/>
                  </a:lnTo>
                  <a:lnTo>
                    <a:pt x="172" y="420"/>
                  </a:lnTo>
                  <a:lnTo>
                    <a:pt x="180" y="418"/>
                  </a:lnTo>
                  <a:lnTo>
                    <a:pt x="188" y="414"/>
                  </a:lnTo>
                  <a:lnTo>
                    <a:pt x="191" y="412"/>
                  </a:lnTo>
                  <a:lnTo>
                    <a:pt x="191" y="412"/>
                  </a:lnTo>
                  <a:lnTo>
                    <a:pt x="191" y="412"/>
                  </a:lnTo>
                  <a:lnTo>
                    <a:pt x="195" y="408"/>
                  </a:lnTo>
                  <a:lnTo>
                    <a:pt x="197" y="404"/>
                  </a:lnTo>
                  <a:lnTo>
                    <a:pt x="199" y="398"/>
                  </a:lnTo>
                  <a:lnTo>
                    <a:pt x="201" y="388"/>
                  </a:lnTo>
                  <a:lnTo>
                    <a:pt x="201" y="388"/>
                  </a:lnTo>
                  <a:lnTo>
                    <a:pt x="201" y="342"/>
                  </a:lnTo>
                  <a:lnTo>
                    <a:pt x="201" y="342"/>
                  </a:lnTo>
                  <a:lnTo>
                    <a:pt x="186" y="330"/>
                  </a:lnTo>
                  <a:lnTo>
                    <a:pt x="170" y="312"/>
                  </a:lnTo>
                  <a:lnTo>
                    <a:pt x="170" y="312"/>
                  </a:lnTo>
                  <a:lnTo>
                    <a:pt x="170" y="312"/>
                  </a:lnTo>
                  <a:lnTo>
                    <a:pt x="154" y="291"/>
                  </a:lnTo>
                  <a:lnTo>
                    <a:pt x="147" y="277"/>
                  </a:lnTo>
                  <a:lnTo>
                    <a:pt x="139" y="261"/>
                  </a:lnTo>
                  <a:lnTo>
                    <a:pt x="133" y="246"/>
                  </a:lnTo>
                  <a:lnTo>
                    <a:pt x="129" y="228"/>
                  </a:lnTo>
                  <a:lnTo>
                    <a:pt x="125" y="209"/>
                  </a:lnTo>
                  <a:lnTo>
                    <a:pt x="125" y="189"/>
                  </a:lnTo>
                  <a:lnTo>
                    <a:pt x="125" y="189"/>
                  </a:lnTo>
                  <a:lnTo>
                    <a:pt x="125" y="189"/>
                  </a:lnTo>
                  <a:lnTo>
                    <a:pt x="125" y="170"/>
                  </a:lnTo>
                  <a:lnTo>
                    <a:pt x="129" y="150"/>
                  </a:lnTo>
                  <a:lnTo>
                    <a:pt x="133" y="133"/>
                  </a:lnTo>
                  <a:lnTo>
                    <a:pt x="141" y="115"/>
                  </a:lnTo>
                  <a:lnTo>
                    <a:pt x="148" y="99"/>
                  </a:lnTo>
                  <a:lnTo>
                    <a:pt x="156" y="84"/>
                  </a:lnTo>
                  <a:lnTo>
                    <a:pt x="168" y="68"/>
                  </a:lnTo>
                  <a:lnTo>
                    <a:pt x="180" y="56"/>
                  </a:lnTo>
                  <a:lnTo>
                    <a:pt x="193" y="43"/>
                  </a:lnTo>
                  <a:lnTo>
                    <a:pt x="209" y="33"/>
                  </a:lnTo>
                  <a:lnTo>
                    <a:pt x="223" y="23"/>
                  </a:lnTo>
                  <a:lnTo>
                    <a:pt x="240" y="15"/>
                  </a:lnTo>
                  <a:lnTo>
                    <a:pt x="258" y="9"/>
                  </a:lnTo>
                  <a:lnTo>
                    <a:pt x="275" y="4"/>
                  </a:lnTo>
                  <a:lnTo>
                    <a:pt x="295" y="2"/>
                  </a:lnTo>
                  <a:lnTo>
                    <a:pt x="313" y="0"/>
                  </a:lnTo>
                  <a:lnTo>
                    <a:pt x="313" y="0"/>
                  </a:lnTo>
                  <a:lnTo>
                    <a:pt x="313" y="0"/>
                  </a:lnTo>
                  <a:lnTo>
                    <a:pt x="332" y="2"/>
                  </a:lnTo>
                  <a:lnTo>
                    <a:pt x="352" y="4"/>
                  </a:lnTo>
                  <a:lnTo>
                    <a:pt x="369" y="9"/>
                  </a:lnTo>
                  <a:lnTo>
                    <a:pt x="387" y="15"/>
                  </a:lnTo>
                  <a:lnTo>
                    <a:pt x="402" y="23"/>
                  </a:lnTo>
                  <a:lnTo>
                    <a:pt x="418" y="33"/>
                  </a:lnTo>
                  <a:lnTo>
                    <a:pt x="434" y="43"/>
                  </a:lnTo>
                  <a:lnTo>
                    <a:pt x="447" y="56"/>
                  </a:lnTo>
                  <a:lnTo>
                    <a:pt x="459" y="68"/>
                  </a:lnTo>
                  <a:lnTo>
                    <a:pt x="469" y="84"/>
                  </a:lnTo>
                  <a:lnTo>
                    <a:pt x="479" y="99"/>
                  </a:lnTo>
                  <a:lnTo>
                    <a:pt x="486" y="115"/>
                  </a:lnTo>
                  <a:lnTo>
                    <a:pt x="494" y="133"/>
                  </a:lnTo>
                  <a:lnTo>
                    <a:pt x="498" y="150"/>
                  </a:lnTo>
                  <a:lnTo>
                    <a:pt x="500" y="170"/>
                  </a:lnTo>
                  <a:lnTo>
                    <a:pt x="502" y="189"/>
                  </a:lnTo>
                  <a:lnTo>
                    <a:pt x="502" y="189"/>
                  </a:lnTo>
                  <a:lnTo>
                    <a:pt x="502" y="189"/>
                  </a:lnTo>
                  <a:lnTo>
                    <a:pt x="500" y="211"/>
                  </a:lnTo>
                  <a:lnTo>
                    <a:pt x="496" y="232"/>
                  </a:lnTo>
                  <a:lnTo>
                    <a:pt x="490" y="252"/>
                  </a:lnTo>
                  <a:lnTo>
                    <a:pt x="483" y="271"/>
                  </a:lnTo>
                  <a:lnTo>
                    <a:pt x="473" y="289"/>
                  </a:lnTo>
                  <a:lnTo>
                    <a:pt x="461" y="306"/>
                  </a:lnTo>
                  <a:lnTo>
                    <a:pt x="447" y="322"/>
                  </a:lnTo>
                  <a:lnTo>
                    <a:pt x="432" y="336"/>
                  </a:lnTo>
                  <a:lnTo>
                    <a:pt x="432" y="336"/>
                  </a:lnTo>
                  <a:lnTo>
                    <a:pt x="432" y="336"/>
                  </a:lnTo>
                  <a:lnTo>
                    <a:pt x="432" y="336"/>
                  </a:lnTo>
                  <a:lnTo>
                    <a:pt x="426" y="340"/>
                  </a:lnTo>
                  <a:lnTo>
                    <a:pt x="420" y="342"/>
                  </a:lnTo>
                  <a:lnTo>
                    <a:pt x="408" y="342"/>
                  </a:lnTo>
                  <a:lnTo>
                    <a:pt x="397" y="340"/>
                  </a:lnTo>
                  <a:lnTo>
                    <a:pt x="393" y="336"/>
                  </a:lnTo>
                  <a:lnTo>
                    <a:pt x="387" y="332"/>
                  </a:lnTo>
                  <a:lnTo>
                    <a:pt x="387" y="332"/>
                  </a:lnTo>
                  <a:lnTo>
                    <a:pt x="387" y="332"/>
                  </a:lnTo>
                  <a:lnTo>
                    <a:pt x="385" y="326"/>
                  </a:lnTo>
                  <a:lnTo>
                    <a:pt x="383" y="320"/>
                  </a:lnTo>
                  <a:lnTo>
                    <a:pt x="381" y="308"/>
                  </a:lnTo>
                  <a:lnTo>
                    <a:pt x="385" y="297"/>
                  </a:lnTo>
                  <a:lnTo>
                    <a:pt x="389" y="291"/>
                  </a:lnTo>
                  <a:lnTo>
                    <a:pt x="393" y="287"/>
                  </a:lnTo>
                  <a:lnTo>
                    <a:pt x="393" y="287"/>
                  </a:lnTo>
                  <a:lnTo>
                    <a:pt x="393" y="287"/>
                  </a:lnTo>
                  <a:lnTo>
                    <a:pt x="402" y="277"/>
                  </a:lnTo>
                  <a:lnTo>
                    <a:pt x="412" y="267"/>
                  </a:lnTo>
                  <a:lnTo>
                    <a:pt x="420" y="256"/>
                  </a:lnTo>
                  <a:lnTo>
                    <a:pt x="426" y="244"/>
                  </a:lnTo>
                  <a:lnTo>
                    <a:pt x="432" y="230"/>
                  </a:lnTo>
                  <a:lnTo>
                    <a:pt x="436" y="219"/>
                  </a:lnTo>
                  <a:lnTo>
                    <a:pt x="438" y="203"/>
                  </a:lnTo>
                  <a:lnTo>
                    <a:pt x="440" y="189"/>
                  </a:lnTo>
                  <a:lnTo>
                    <a:pt x="440" y="189"/>
                  </a:lnTo>
                  <a:lnTo>
                    <a:pt x="440" y="189"/>
                  </a:lnTo>
                  <a:lnTo>
                    <a:pt x="440" y="176"/>
                  </a:lnTo>
                  <a:lnTo>
                    <a:pt x="438" y="164"/>
                  </a:lnTo>
                  <a:lnTo>
                    <a:pt x="434" y="152"/>
                  </a:lnTo>
                  <a:lnTo>
                    <a:pt x="430" y="140"/>
                  </a:lnTo>
                  <a:lnTo>
                    <a:pt x="424" y="129"/>
                  </a:lnTo>
                  <a:lnTo>
                    <a:pt x="418" y="119"/>
                  </a:lnTo>
                  <a:lnTo>
                    <a:pt x="402" y="99"/>
                  </a:lnTo>
                  <a:lnTo>
                    <a:pt x="383" y="84"/>
                  </a:lnTo>
                  <a:lnTo>
                    <a:pt x="373" y="78"/>
                  </a:lnTo>
                  <a:lnTo>
                    <a:pt x="363" y="72"/>
                  </a:lnTo>
                  <a:lnTo>
                    <a:pt x="352" y="68"/>
                  </a:lnTo>
                  <a:lnTo>
                    <a:pt x="338" y="66"/>
                  </a:lnTo>
                  <a:lnTo>
                    <a:pt x="326" y="64"/>
                  </a:lnTo>
                  <a:lnTo>
                    <a:pt x="313" y="62"/>
                  </a:lnTo>
                  <a:lnTo>
                    <a:pt x="313" y="62"/>
                  </a:lnTo>
                  <a:lnTo>
                    <a:pt x="313" y="62"/>
                  </a:lnTo>
                  <a:lnTo>
                    <a:pt x="301" y="64"/>
                  </a:lnTo>
                  <a:lnTo>
                    <a:pt x="287" y="66"/>
                  </a:lnTo>
                  <a:lnTo>
                    <a:pt x="275" y="68"/>
                  </a:lnTo>
                  <a:lnTo>
                    <a:pt x="264" y="72"/>
                  </a:lnTo>
                  <a:lnTo>
                    <a:pt x="254" y="78"/>
                  </a:lnTo>
                  <a:lnTo>
                    <a:pt x="242" y="84"/>
                  </a:lnTo>
                  <a:lnTo>
                    <a:pt x="225" y="99"/>
                  </a:lnTo>
                  <a:lnTo>
                    <a:pt x="209" y="119"/>
                  </a:lnTo>
                  <a:lnTo>
                    <a:pt x="203" y="129"/>
                  </a:lnTo>
                  <a:lnTo>
                    <a:pt x="197" y="140"/>
                  </a:lnTo>
                  <a:lnTo>
                    <a:pt x="193" y="152"/>
                  </a:lnTo>
                  <a:lnTo>
                    <a:pt x="189" y="164"/>
                  </a:lnTo>
                  <a:lnTo>
                    <a:pt x="188" y="176"/>
                  </a:lnTo>
                  <a:lnTo>
                    <a:pt x="188" y="189"/>
                  </a:lnTo>
                  <a:lnTo>
                    <a:pt x="188" y="189"/>
                  </a:lnTo>
                  <a:lnTo>
                    <a:pt x="188" y="189"/>
                  </a:lnTo>
                  <a:lnTo>
                    <a:pt x="188" y="203"/>
                  </a:lnTo>
                  <a:lnTo>
                    <a:pt x="189" y="215"/>
                  </a:lnTo>
                  <a:lnTo>
                    <a:pt x="195" y="236"/>
                  </a:lnTo>
                  <a:lnTo>
                    <a:pt x="205" y="254"/>
                  </a:lnTo>
                  <a:lnTo>
                    <a:pt x="215" y="269"/>
                  </a:lnTo>
                  <a:lnTo>
                    <a:pt x="215" y="269"/>
                  </a:lnTo>
                  <a:lnTo>
                    <a:pt x="215" y="269"/>
                  </a:lnTo>
                  <a:lnTo>
                    <a:pt x="225" y="281"/>
                  </a:lnTo>
                  <a:lnTo>
                    <a:pt x="234" y="289"/>
                  </a:lnTo>
                  <a:lnTo>
                    <a:pt x="246" y="297"/>
                  </a:lnTo>
                  <a:lnTo>
                    <a:pt x="246" y="297"/>
                  </a:lnTo>
                  <a:lnTo>
                    <a:pt x="246" y="297"/>
                  </a:lnTo>
                  <a:lnTo>
                    <a:pt x="264" y="306"/>
                  </a:lnTo>
                  <a:lnTo>
                    <a:pt x="264" y="388"/>
                  </a:lnTo>
                  <a:lnTo>
                    <a:pt x="264" y="388"/>
                  </a:lnTo>
                  <a:lnTo>
                    <a:pt x="262" y="410"/>
                  </a:lnTo>
                  <a:lnTo>
                    <a:pt x="254" y="429"/>
                  </a:lnTo>
                  <a:lnTo>
                    <a:pt x="244" y="445"/>
                  </a:lnTo>
                  <a:lnTo>
                    <a:pt x="232" y="459"/>
                  </a:lnTo>
                  <a:lnTo>
                    <a:pt x="232" y="459"/>
                  </a:lnTo>
                  <a:lnTo>
                    <a:pt x="232" y="459"/>
                  </a:lnTo>
                  <a:lnTo>
                    <a:pt x="217" y="471"/>
                  </a:lnTo>
                  <a:lnTo>
                    <a:pt x="199" y="476"/>
                  </a:lnTo>
                  <a:lnTo>
                    <a:pt x="182" y="480"/>
                  </a:lnTo>
                  <a:lnTo>
                    <a:pt x="164" y="482"/>
                  </a:lnTo>
                  <a:lnTo>
                    <a:pt x="164" y="482"/>
                  </a:lnTo>
                  <a:lnTo>
                    <a:pt x="100" y="482"/>
                  </a:lnTo>
                  <a:lnTo>
                    <a:pt x="100" y="482"/>
                  </a:lnTo>
                  <a:lnTo>
                    <a:pt x="92" y="482"/>
                  </a:lnTo>
                  <a:lnTo>
                    <a:pt x="86" y="484"/>
                  </a:lnTo>
                  <a:lnTo>
                    <a:pt x="80" y="488"/>
                  </a:lnTo>
                  <a:lnTo>
                    <a:pt x="74" y="494"/>
                  </a:lnTo>
                  <a:lnTo>
                    <a:pt x="68" y="498"/>
                  </a:lnTo>
                  <a:lnTo>
                    <a:pt x="66" y="506"/>
                  </a:lnTo>
                  <a:lnTo>
                    <a:pt x="64" y="512"/>
                  </a:lnTo>
                  <a:lnTo>
                    <a:pt x="63" y="519"/>
                  </a:lnTo>
                  <a:lnTo>
                    <a:pt x="63" y="519"/>
                  </a:lnTo>
                  <a:lnTo>
                    <a:pt x="63" y="687"/>
                  </a:lnTo>
                  <a:lnTo>
                    <a:pt x="63" y="687"/>
                  </a:lnTo>
                  <a:lnTo>
                    <a:pt x="64" y="695"/>
                  </a:lnTo>
                  <a:lnTo>
                    <a:pt x="66" y="701"/>
                  </a:lnTo>
                  <a:lnTo>
                    <a:pt x="68" y="707"/>
                  </a:lnTo>
                  <a:lnTo>
                    <a:pt x="74" y="713"/>
                  </a:lnTo>
                  <a:lnTo>
                    <a:pt x="80" y="719"/>
                  </a:lnTo>
                  <a:lnTo>
                    <a:pt x="86" y="721"/>
                  </a:lnTo>
                  <a:lnTo>
                    <a:pt x="92" y="723"/>
                  </a:lnTo>
                  <a:lnTo>
                    <a:pt x="100" y="724"/>
                  </a:lnTo>
                  <a:lnTo>
                    <a:pt x="100" y="724"/>
                  </a:lnTo>
                  <a:lnTo>
                    <a:pt x="524" y="724"/>
                  </a:lnTo>
                  <a:lnTo>
                    <a:pt x="524" y="724"/>
                  </a:lnTo>
                  <a:lnTo>
                    <a:pt x="531" y="723"/>
                  </a:lnTo>
                  <a:lnTo>
                    <a:pt x="539" y="721"/>
                  </a:lnTo>
                  <a:lnTo>
                    <a:pt x="545" y="719"/>
                  </a:lnTo>
                  <a:lnTo>
                    <a:pt x="551" y="713"/>
                  </a:lnTo>
                  <a:lnTo>
                    <a:pt x="555" y="707"/>
                  </a:lnTo>
                  <a:lnTo>
                    <a:pt x="559" y="701"/>
                  </a:lnTo>
                  <a:lnTo>
                    <a:pt x="561" y="695"/>
                  </a:lnTo>
                  <a:lnTo>
                    <a:pt x="561" y="687"/>
                  </a:lnTo>
                  <a:lnTo>
                    <a:pt x="561" y="687"/>
                  </a:lnTo>
                  <a:lnTo>
                    <a:pt x="561" y="539"/>
                  </a:lnTo>
                  <a:lnTo>
                    <a:pt x="561" y="539"/>
                  </a:lnTo>
                  <a:lnTo>
                    <a:pt x="559" y="525"/>
                  </a:lnTo>
                  <a:lnTo>
                    <a:pt x="553" y="508"/>
                  </a:lnTo>
                  <a:lnTo>
                    <a:pt x="553" y="508"/>
                  </a:lnTo>
                  <a:lnTo>
                    <a:pt x="553" y="508"/>
                  </a:lnTo>
                  <a:lnTo>
                    <a:pt x="543" y="494"/>
                  </a:lnTo>
                  <a:lnTo>
                    <a:pt x="535" y="484"/>
                  </a:lnTo>
                  <a:lnTo>
                    <a:pt x="535" y="484"/>
                  </a:lnTo>
                  <a:lnTo>
                    <a:pt x="535" y="484"/>
                  </a:lnTo>
                  <a:lnTo>
                    <a:pt x="529" y="482"/>
                  </a:lnTo>
                  <a:lnTo>
                    <a:pt x="527" y="480"/>
                  </a:lnTo>
                  <a:lnTo>
                    <a:pt x="527" y="480"/>
                  </a:lnTo>
                  <a:lnTo>
                    <a:pt x="527" y="480"/>
                  </a:lnTo>
                  <a:lnTo>
                    <a:pt x="481" y="480"/>
                  </a:lnTo>
                  <a:lnTo>
                    <a:pt x="481" y="480"/>
                  </a:lnTo>
                  <a:lnTo>
                    <a:pt x="481" y="480"/>
                  </a:lnTo>
                  <a:lnTo>
                    <a:pt x="461" y="480"/>
                  </a:lnTo>
                  <a:lnTo>
                    <a:pt x="461" y="480"/>
                  </a:lnTo>
                  <a:lnTo>
                    <a:pt x="461" y="480"/>
                  </a:lnTo>
                  <a:lnTo>
                    <a:pt x="455" y="480"/>
                  </a:lnTo>
                  <a:lnTo>
                    <a:pt x="449" y="478"/>
                  </a:lnTo>
                  <a:lnTo>
                    <a:pt x="440" y="472"/>
                  </a:lnTo>
                  <a:lnTo>
                    <a:pt x="432" y="463"/>
                  </a:lnTo>
                  <a:lnTo>
                    <a:pt x="430" y="457"/>
                  </a:lnTo>
                  <a:lnTo>
                    <a:pt x="430" y="449"/>
                  </a:lnTo>
                  <a:lnTo>
                    <a:pt x="430" y="449"/>
                  </a:lnTo>
                  <a:lnTo>
                    <a:pt x="430" y="449"/>
                  </a:lnTo>
                  <a:lnTo>
                    <a:pt x="430" y="443"/>
                  </a:lnTo>
                  <a:lnTo>
                    <a:pt x="432" y="437"/>
                  </a:lnTo>
                  <a:lnTo>
                    <a:pt x="440" y="428"/>
                  </a:lnTo>
                  <a:lnTo>
                    <a:pt x="449" y="422"/>
                  </a:lnTo>
                  <a:lnTo>
                    <a:pt x="455" y="420"/>
                  </a:lnTo>
                  <a:lnTo>
                    <a:pt x="461" y="418"/>
                  </a:lnTo>
                  <a:lnTo>
                    <a:pt x="461" y="418"/>
                  </a:lnTo>
                  <a:lnTo>
                    <a:pt x="461" y="418"/>
                  </a:lnTo>
                  <a:lnTo>
                    <a:pt x="527" y="418"/>
                  </a:lnTo>
                  <a:lnTo>
                    <a:pt x="527" y="418"/>
                  </a:lnTo>
                  <a:lnTo>
                    <a:pt x="527" y="418"/>
                  </a:lnTo>
                  <a:lnTo>
                    <a:pt x="539" y="420"/>
                  </a:lnTo>
                  <a:lnTo>
                    <a:pt x="551" y="422"/>
                  </a:lnTo>
                  <a:lnTo>
                    <a:pt x="561" y="428"/>
                  </a:lnTo>
                  <a:lnTo>
                    <a:pt x="570" y="433"/>
                  </a:lnTo>
                  <a:lnTo>
                    <a:pt x="570" y="433"/>
                  </a:lnTo>
                  <a:lnTo>
                    <a:pt x="570" y="433"/>
                  </a:lnTo>
                  <a:lnTo>
                    <a:pt x="586" y="447"/>
                  </a:lnTo>
                  <a:lnTo>
                    <a:pt x="600" y="463"/>
                  </a:lnTo>
                  <a:lnTo>
                    <a:pt x="600" y="463"/>
                  </a:lnTo>
                  <a:lnTo>
                    <a:pt x="600" y="463"/>
                  </a:lnTo>
                  <a:lnTo>
                    <a:pt x="609" y="480"/>
                  </a:lnTo>
                  <a:lnTo>
                    <a:pt x="617" y="500"/>
                  </a:lnTo>
                  <a:lnTo>
                    <a:pt x="621" y="519"/>
                  </a:lnTo>
                  <a:lnTo>
                    <a:pt x="623" y="539"/>
                  </a:lnTo>
                  <a:lnTo>
                    <a:pt x="623" y="539"/>
                  </a:lnTo>
                  <a:lnTo>
                    <a:pt x="623" y="687"/>
                  </a:lnTo>
                  <a:lnTo>
                    <a:pt x="623" y="687"/>
                  </a:lnTo>
                  <a:lnTo>
                    <a:pt x="621" y="707"/>
                  </a:lnTo>
                  <a:lnTo>
                    <a:pt x="615" y="726"/>
                  </a:lnTo>
                  <a:lnTo>
                    <a:pt x="608" y="742"/>
                  </a:lnTo>
                  <a:lnTo>
                    <a:pt x="594" y="758"/>
                  </a:lnTo>
                  <a:lnTo>
                    <a:pt x="580" y="769"/>
                  </a:lnTo>
                  <a:lnTo>
                    <a:pt x="563" y="779"/>
                  </a:lnTo>
                  <a:lnTo>
                    <a:pt x="545" y="785"/>
                  </a:lnTo>
                  <a:lnTo>
                    <a:pt x="524" y="787"/>
                  </a:lnTo>
                  <a:lnTo>
                    <a:pt x="524" y="787"/>
                  </a:lnTo>
                  <a:lnTo>
                    <a:pt x="100" y="787"/>
                  </a:lnTo>
                  <a:lnTo>
                    <a:pt x="100" y="787"/>
                  </a:lnTo>
                  <a:close/>
                </a:path>
              </a:pathLst>
            </a:custGeom>
            <a:solidFill>
              <a:srgbClr val="5C6F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36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tell us what you think…</a:t>
            </a:r>
            <a:endParaRPr lang="en-US" dirty="0"/>
          </a:p>
        </p:txBody>
      </p:sp>
      <p:sp>
        <p:nvSpPr>
          <p:cNvPr id="3" name="Content Placeholder 2"/>
          <p:cNvSpPr>
            <a:spLocks noGrp="1"/>
          </p:cNvSpPr>
          <p:nvPr>
            <p:ph idx="1"/>
          </p:nvPr>
        </p:nvSpPr>
        <p:spPr/>
        <p:txBody>
          <a:bodyPr/>
          <a:lstStyle/>
          <a:p>
            <a:r>
              <a:rPr lang="en-US" dirty="0" smtClean="0"/>
              <a:t>Use your green and red dots to VOTE!</a:t>
            </a:r>
            <a:endParaRPr lang="en-US" dirty="0"/>
          </a:p>
        </p:txBody>
      </p:sp>
      <p:sp>
        <p:nvSpPr>
          <p:cNvPr id="4" name="Oval 3"/>
          <p:cNvSpPr/>
          <p:nvPr/>
        </p:nvSpPr>
        <p:spPr>
          <a:xfrm>
            <a:off x="962526" y="2277979"/>
            <a:ext cx="1042737" cy="10427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253707" y="2277978"/>
            <a:ext cx="1042737" cy="10427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84156" y="3737811"/>
            <a:ext cx="2339102" cy="954107"/>
          </a:xfrm>
          <a:prstGeom prst="rect">
            <a:avLst/>
          </a:prstGeom>
          <a:noFill/>
        </p:spPr>
        <p:txBody>
          <a:bodyPr wrap="none" rtlCol="0">
            <a:spAutoFit/>
          </a:bodyPr>
          <a:lstStyle/>
          <a:p>
            <a:pPr algn="ctr"/>
            <a:r>
              <a:rPr lang="en-US" sz="2800" b="1" dirty="0" smtClean="0"/>
              <a:t>MOST </a:t>
            </a:r>
          </a:p>
          <a:p>
            <a:pPr algn="ctr"/>
            <a:r>
              <a:rPr lang="en-US" sz="2800" b="1" dirty="0" smtClean="0"/>
              <a:t>BENEFICIAL</a:t>
            </a:r>
            <a:endParaRPr lang="en-US" sz="2800" b="1" dirty="0"/>
          </a:p>
        </p:txBody>
      </p:sp>
      <p:sp>
        <p:nvSpPr>
          <p:cNvPr id="7" name="Oval 6"/>
          <p:cNvSpPr/>
          <p:nvPr/>
        </p:nvSpPr>
        <p:spPr>
          <a:xfrm>
            <a:off x="5310145" y="2277980"/>
            <a:ext cx="1042737" cy="1042737"/>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601326" y="2277979"/>
            <a:ext cx="1042737" cy="1042737"/>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327889" y="3737810"/>
            <a:ext cx="2339102" cy="954107"/>
          </a:xfrm>
          <a:prstGeom prst="rect">
            <a:avLst/>
          </a:prstGeom>
          <a:noFill/>
        </p:spPr>
        <p:txBody>
          <a:bodyPr wrap="none" rtlCol="0">
            <a:spAutoFit/>
          </a:bodyPr>
          <a:lstStyle/>
          <a:p>
            <a:pPr algn="ctr"/>
            <a:r>
              <a:rPr lang="en-US" sz="2800" b="1" dirty="0" smtClean="0"/>
              <a:t>LEAST </a:t>
            </a:r>
            <a:r>
              <a:rPr lang="en-US" sz="2800" b="1" dirty="0"/>
              <a:t/>
            </a:r>
            <a:br>
              <a:rPr lang="en-US" sz="2800" b="1" dirty="0"/>
            </a:br>
            <a:r>
              <a:rPr lang="en-US" sz="2800" b="1" dirty="0"/>
              <a:t>BENEFICIAL</a:t>
            </a:r>
          </a:p>
        </p:txBody>
      </p:sp>
    </p:spTree>
    <p:extLst>
      <p:ext uri="{BB962C8B-B14F-4D97-AF65-F5344CB8AC3E}">
        <p14:creationId xmlns:p14="http://schemas.microsoft.com/office/powerpoint/2010/main" val="4249704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Copies of the Toolkit </a:t>
            </a:r>
            <a:endParaRPr lang="en-US" dirty="0"/>
          </a:p>
        </p:txBody>
      </p:sp>
      <p:sp>
        <p:nvSpPr>
          <p:cNvPr id="3" name="Content Placeholder 2"/>
          <p:cNvSpPr>
            <a:spLocks noGrp="1"/>
          </p:cNvSpPr>
          <p:nvPr>
            <p:ph idx="1"/>
          </p:nvPr>
        </p:nvSpPr>
        <p:spPr>
          <a:xfrm>
            <a:off x="457200" y="1101725"/>
            <a:ext cx="7990764" cy="5024438"/>
          </a:xfrm>
        </p:spPr>
        <p:txBody>
          <a:bodyPr/>
          <a:lstStyle/>
          <a:p>
            <a:pPr>
              <a:spcBef>
                <a:spcPts val="900"/>
              </a:spcBef>
            </a:pPr>
            <a:endParaRPr lang="en-US" sz="525" dirty="0"/>
          </a:p>
          <a:p>
            <a:pPr>
              <a:spcBef>
                <a:spcPts val="900"/>
              </a:spcBef>
            </a:pPr>
            <a:r>
              <a:rPr lang="en-US" sz="2400" dirty="0"/>
              <a:t>L</a:t>
            </a:r>
            <a:r>
              <a:rPr lang="en-US" sz="2400" dirty="0" smtClean="0"/>
              <a:t>imited print </a:t>
            </a:r>
            <a:r>
              <a:rPr lang="en-US" sz="2400" dirty="0"/>
              <a:t>copies of the </a:t>
            </a:r>
            <a:r>
              <a:rPr lang="en-US" sz="2400" i="1" dirty="0"/>
              <a:t>Stakeholder Engagement Toolkit for HIV Prevention Trials </a:t>
            </a:r>
            <a:r>
              <a:rPr lang="en-US" sz="2400" dirty="0"/>
              <a:t>are available by request </a:t>
            </a:r>
            <a:r>
              <a:rPr lang="en-US" sz="2400" dirty="0" smtClean="0"/>
              <a:t>(</a:t>
            </a:r>
            <a:r>
              <a:rPr lang="en-US" sz="2400" dirty="0" smtClean="0">
                <a:hlinkClick r:id="rId3"/>
              </a:rPr>
              <a:t>publications@fhi360.org</a:t>
            </a:r>
            <a:r>
              <a:rPr lang="en-US" sz="2400" dirty="0" smtClean="0"/>
              <a:t>)</a:t>
            </a:r>
          </a:p>
          <a:p>
            <a:pPr lvl="1"/>
            <a:r>
              <a:rPr lang="en-US" sz="2400" dirty="0" smtClean="0"/>
              <a:t>includes </a:t>
            </a:r>
            <a:r>
              <a:rPr lang="en-US" sz="2400" dirty="0"/>
              <a:t>a CD with the 2014 Toolkit Quick </a:t>
            </a:r>
            <a:r>
              <a:rPr lang="en-US" sz="2400" dirty="0" smtClean="0"/>
              <a:t>Guide and additional resources</a:t>
            </a:r>
          </a:p>
          <a:p>
            <a:pPr>
              <a:spcBef>
                <a:spcPts val="1800"/>
              </a:spcBef>
            </a:pPr>
            <a:r>
              <a:rPr lang="en-US" sz="2400" dirty="0" smtClean="0"/>
              <a:t>Access </a:t>
            </a:r>
            <a:r>
              <a:rPr lang="en-US" sz="2400" dirty="0"/>
              <a:t>a </a:t>
            </a:r>
            <a:r>
              <a:rPr lang="en-US" sz="2400" dirty="0" smtClean="0"/>
              <a:t>web </a:t>
            </a:r>
            <a:r>
              <a:rPr lang="en-US" sz="2400" dirty="0"/>
              <a:t>version of the Toolkit Quick </a:t>
            </a:r>
            <a:r>
              <a:rPr lang="en-US" sz="2400" dirty="0" smtClean="0"/>
              <a:t>Guide at </a:t>
            </a:r>
            <a:r>
              <a:rPr lang="en-US" sz="2400" dirty="0" smtClean="0">
                <a:hlinkClick r:id="rId4"/>
              </a:rPr>
              <a:t>www.fhi360.org</a:t>
            </a:r>
            <a:endParaRPr lang="en-US" sz="2400" dirty="0" smtClean="0"/>
          </a:p>
          <a:p>
            <a:endParaRPr lang="en-US" dirty="0" smtClean="0"/>
          </a:p>
          <a:p>
            <a:endParaRPr lang="en-US" dirty="0" smtClean="0"/>
          </a:p>
          <a:p>
            <a:endParaRPr lang="en-US" dirty="0" smtClean="0"/>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919045" y="3977599"/>
            <a:ext cx="2930769"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79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722313" y="1755020"/>
            <a:ext cx="7772400" cy="1362075"/>
          </a:xfrm>
        </p:spPr>
        <p:txBody>
          <a:bodyPr/>
          <a:lstStyle/>
          <a:p>
            <a:r>
              <a:rPr lang="en-US" altLang="en-US" dirty="0" smtClean="0"/>
              <a:t>Toolkit’s Features and Components</a:t>
            </a:r>
          </a:p>
        </p:txBody>
      </p:sp>
      <p:sp>
        <p:nvSpPr>
          <p:cNvPr id="5" name="Text Placeholder 4"/>
          <p:cNvSpPr>
            <a:spLocks noGrp="1"/>
          </p:cNvSpPr>
          <p:nvPr>
            <p:ph type="body" idx="1"/>
          </p:nvPr>
        </p:nvSpPr>
        <p:spPr>
          <a:xfrm>
            <a:off x="722313" y="254833"/>
            <a:ext cx="7772400" cy="1500187"/>
          </a:xfrm>
        </p:spPr>
        <p:txBody>
          <a:bodyPr/>
          <a:lstStyle/>
          <a:p>
            <a:pPr>
              <a:buFont typeface="Arial" panose="020B0604020202020204" pitchFamily="34" charset="0"/>
              <a:buNone/>
              <a:defRPr/>
            </a:pPr>
            <a:r>
              <a:rPr lang="en-US" dirty="0" smtClean="0"/>
              <a:t>Introducing the</a:t>
            </a:r>
            <a:endParaRPr lang="en-US" dirty="0"/>
          </a:p>
        </p:txBody>
      </p:sp>
      <p:pic>
        <p:nvPicPr>
          <p:cNvPr id="4" name="Picture 3" descr="cover.jpg"/>
          <p:cNvPicPr>
            <a:picLocks noChangeAspect="1"/>
          </p:cNvPicPr>
          <p:nvPr/>
        </p:nvPicPr>
        <p:blipFill>
          <a:blip r:embed="rId3"/>
          <a:srcRect/>
          <a:stretch>
            <a:fillRect/>
          </a:stretch>
        </p:blipFill>
        <p:spPr bwMode="auto">
          <a:xfrm rot="183308">
            <a:off x="5267557" y="2443308"/>
            <a:ext cx="2709816" cy="3507230"/>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337" y="3622168"/>
            <a:ext cx="1566695" cy="15666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78140" cy="992188"/>
          </a:xfrm>
        </p:spPr>
        <p:txBody>
          <a:bodyPr/>
          <a:lstStyle/>
          <a:p>
            <a:r>
              <a:rPr lang="en-GB" altLang="en-US" dirty="0">
                <a:ea typeface="ヒラギノ明朝 ProN W3" charset="-128"/>
              </a:rPr>
              <a:t>Objectives of the S</a:t>
            </a:r>
            <a:r>
              <a:rPr lang="en-GB" altLang="en-US" dirty="0" smtClean="0">
                <a:ea typeface="ヒラギノ明朝 ProN W3" charset="-128"/>
              </a:rPr>
              <a:t>takeholder </a:t>
            </a:r>
            <a:r>
              <a:rPr lang="en-GB" altLang="en-US" dirty="0">
                <a:ea typeface="ヒラギノ明朝 ProN W3" charset="-128"/>
              </a:rPr>
              <a:t>E</a:t>
            </a:r>
            <a:r>
              <a:rPr lang="en-GB" altLang="en-US" dirty="0" smtClean="0">
                <a:ea typeface="ヒラギノ明朝 ProN W3" charset="-128"/>
              </a:rPr>
              <a:t>ngagement Toolkit</a:t>
            </a:r>
            <a:endParaRPr lang="en-US" dirty="0"/>
          </a:p>
        </p:txBody>
      </p:sp>
      <p:sp>
        <p:nvSpPr>
          <p:cNvPr id="3" name="Content Placeholder 2"/>
          <p:cNvSpPr>
            <a:spLocks noGrp="1"/>
          </p:cNvSpPr>
          <p:nvPr>
            <p:ph idx="1"/>
          </p:nvPr>
        </p:nvSpPr>
        <p:spPr/>
        <p:txBody>
          <a:bodyPr/>
          <a:lstStyle/>
          <a:p>
            <a:pPr eaLnBrk="1" hangingPunct="1">
              <a:lnSpc>
                <a:spcPct val="90000"/>
              </a:lnSpc>
            </a:pPr>
            <a:endParaRPr lang="en-GB" altLang="en-US" b="1" dirty="0" smtClean="0"/>
          </a:p>
          <a:p>
            <a:pPr eaLnBrk="1" hangingPunct="1">
              <a:lnSpc>
                <a:spcPct val="90000"/>
              </a:lnSpc>
            </a:pPr>
            <a:r>
              <a:rPr lang="en-GB" altLang="en-US" b="1" dirty="0" smtClean="0"/>
              <a:t>Provide </a:t>
            </a:r>
            <a:r>
              <a:rPr lang="en-GB" altLang="en-US" b="1" dirty="0"/>
              <a:t>step-by-step guidance </a:t>
            </a:r>
            <a:r>
              <a:rPr lang="en-GB" altLang="en-US" dirty="0"/>
              <a:t>to help HIV researchers engage stakeholders efficiently and transparently</a:t>
            </a:r>
            <a:br>
              <a:rPr lang="en-GB" altLang="en-US" dirty="0"/>
            </a:br>
            <a:endParaRPr lang="en-GB" altLang="en-US" dirty="0"/>
          </a:p>
          <a:p>
            <a:pPr eaLnBrk="1" hangingPunct="1">
              <a:lnSpc>
                <a:spcPct val="90000"/>
              </a:lnSpc>
            </a:pPr>
            <a:r>
              <a:rPr lang="en-GB" altLang="en-US" b="1" dirty="0"/>
              <a:t>Provide tools </a:t>
            </a:r>
            <a:r>
              <a:rPr lang="en-GB" altLang="en-US" dirty="0"/>
              <a:t>to help staff document their plans and experiences as they implement a </a:t>
            </a:r>
            <a:r>
              <a:rPr lang="en-GB" altLang="en-US" dirty="0" smtClean="0"/>
              <a:t>stakeholder engagement </a:t>
            </a:r>
            <a:r>
              <a:rPr lang="en-GB" altLang="en-US" dirty="0"/>
              <a:t>strategy</a:t>
            </a:r>
            <a:br>
              <a:rPr lang="en-GB" altLang="en-US" dirty="0"/>
            </a:br>
            <a:endParaRPr lang="en-GB" altLang="en-US" dirty="0"/>
          </a:p>
          <a:p>
            <a:pPr eaLnBrk="1" hangingPunct="1">
              <a:lnSpc>
                <a:spcPct val="90000"/>
              </a:lnSpc>
            </a:pPr>
            <a:r>
              <a:rPr lang="en-GB" altLang="en-US" dirty="0">
                <a:solidFill>
                  <a:srgbClr val="000000"/>
                </a:solidFill>
              </a:rPr>
              <a:t>Make it easier for research teams in different settings to </a:t>
            </a:r>
            <a:r>
              <a:rPr lang="en-GB" altLang="en-US" b="1" dirty="0">
                <a:solidFill>
                  <a:srgbClr val="000000"/>
                </a:solidFill>
              </a:rPr>
              <a:t>compare methods and identify best practices</a:t>
            </a:r>
          </a:p>
          <a:p>
            <a:endParaRPr lang="en-US" dirty="0"/>
          </a:p>
        </p:txBody>
      </p:sp>
    </p:spTree>
    <p:extLst>
      <p:ext uri="{BB962C8B-B14F-4D97-AF65-F5344CB8AC3E}">
        <p14:creationId xmlns:p14="http://schemas.microsoft.com/office/powerpoint/2010/main" val="2769088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明朝 ProN W3" charset="-128"/>
              </a:rPr>
              <a:t>Who is a Stakeholder?</a:t>
            </a:r>
            <a:endParaRPr lang="en-US" dirty="0"/>
          </a:p>
        </p:txBody>
      </p:sp>
      <p:pic>
        <p:nvPicPr>
          <p:cNvPr id="5" name="Picture 3" descr="HIV research trial.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2492" y="1328436"/>
            <a:ext cx="462520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2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23860" cy="992188"/>
          </a:xfrm>
        </p:spPr>
        <p:txBody>
          <a:bodyPr/>
          <a:lstStyle/>
          <a:p>
            <a:r>
              <a:rPr lang="en-US" altLang="en-US" sz="2700" dirty="0" smtClean="0">
                <a:ea typeface="ヒラギノ明朝 ProN W3" charset="-128"/>
              </a:rPr>
              <a:t>Stakeholder Engagement </a:t>
            </a:r>
            <a:r>
              <a:rPr lang="en-US" altLang="en-US" sz="2700" dirty="0">
                <a:ea typeface="ヒラギノ明朝 ProN W3" charset="-128"/>
              </a:rPr>
              <a:t>as an Ongoing Process</a:t>
            </a:r>
            <a:endParaRPr lang="en-US" sz="2700" dirty="0"/>
          </a:p>
        </p:txBody>
      </p:sp>
      <p:pic>
        <p:nvPicPr>
          <p:cNvPr id="4" name="Content Placeholder 3"/>
          <p:cNvPicPr>
            <a:picLocks noGrp="1" noChangeAspect="1"/>
          </p:cNvPicPr>
          <p:nvPr>
            <p:ph idx="1"/>
          </p:nvPr>
        </p:nvPicPr>
        <p:blipFill>
          <a:blip r:embed="rId3"/>
          <a:stretch>
            <a:fillRect/>
          </a:stretch>
        </p:blipFill>
        <p:spPr>
          <a:xfrm>
            <a:off x="1903405" y="1479443"/>
            <a:ext cx="5344965" cy="4297680"/>
          </a:xfrm>
          <a:prstGeom prst="rect">
            <a:avLst/>
          </a:prstGeom>
        </p:spPr>
      </p:pic>
      <p:sp>
        <p:nvSpPr>
          <p:cNvPr id="5" name="Rounded Rectangular Callout 4"/>
          <p:cNvSpPr/>
          <p:nvPr/>
        </p:nvSpPr>
        <p:spPr>
          <a:xfrm>
            <a:off x="5501285" y="1114001"/>
            <a:ext cx="1787678" cy="930442"/>
          </a:xfrm>
          <a:prstGeom prst="wedgeRoundRectCallout">
            <a:avLst>
              <a:gd name="adj1" fmla="val -58895"/>
              <a:gd name="adj2" fmla="val 23320"/>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solidFill>
                  <a:schemeClr val="bg1"/>
                </a:solidFill>
              </a:rPr>
              <a:t>predicting which </a:t>
            </a:r>
            <a:r>
              <a:rPr lang="en-US" sz="1000" dirty="0">
                <a:solidFill>
                  <a:schemeClr val="bg1"/>
                </a:solidFill>
              </a:rPr>
              <a:t>challenges might arise </a:t>
            </a:r>
            <a:r>
              <a:rPr lang="en-US" sz="1000" dirty="0" smtClean="0">
                <a:solidFill>
                  <a:schemeClr val="bg1"/>
                </a:solidFill>
              </a:rPr>
              <a:t>is difficult </a:t>
            </a:r>
          </a:p>
          <a:p>
            <a:pPr marL="114300" indent="-114300">
              <a:lnSpc>
                <a:spcPts val="1000"/>
              </a:lnSpc>
              <a:spcAft>
                <a:spcPts val="300"/>
              </a:spcAft>
              <a:buFont typeface="Arial" panose="020B0604020202020204" pitchFamily="34" charset="0"/>
              <a:buChar char="•"/>
            </a:pPr>
            <a:r>
              <a:rPr lang="en-US" sz="1000" dirty="0" smtClean="0">
                <a:solidFill>
                  <a:schemeClr val="bg1"/>
                </a:solidFill>
              </a:rPr>
              <a:t>resources </a:t>
            </a:r>
            <a:r>
              <a:rPr lang="en-US" sz="1000" dirty="0">
                <a:solidFill>
                  <a:schemeClr val="bg1"/>
                </a:solidFill>
              </a:rPr>
              <a:t>must be set aside for potential stakeholder engagement activities and to mitigate </a:t>
            </a:r>
            <a:r>
              <a:rPr lang="en-US" sz="1000" dirty="0" smtClean="0">
                <a:solidFill>
                  <a:schemeClr val="bg1"/>
                </a:solidFill>
              </a:rPr>
              <a:t>complications</a:t>
            </a:r>
            <a:endParaRPr lang="en-US" sz="1000" dirty="0">
              <a:solidFill>
                <a:schemeClr val="bg1"/>
              </a:solidFill>
            </a:endParaRPr>
          </a:p>
        </p:txBody>
      </p:sp>
      <p:sp>
        <p:nvSpPr>
          <p:cNvPr id="6" name="Rounded Rectangular Callout 5"/>
          <p:cNvSpPr/>
          <p:nvPr/>
        </p:nvSpPr>
        <p:spPr>
          <a:xfrm>
            <a:off x="7302259" y="2237024"/>
            <a:ext cx="1733789" cy="930442"/>
          </a:xfrm>
          <a:prstGeom prst="wedgeRoundRectCallout">
            <a:avLst>
              <a:gd name="adj1" fmla="val -59393"/>
              <a:gd name="adj2" fmla="val 25092"/>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solidFill>
                  <a:schemeClr val="bg1"/>
                </a:solidFill>
              </a:rPr>
              <a:t>research team must be committed and capable</a:t>
            </a:r>
          </a:p>
          <a:p>
            <a:pPr marL="114300" indent="-114300">
              <a:lnSpc>
                <a:spcPts val="1000"/>
              </a:lnSpc>
              <a:spcAft>
                <a:spcPts val="300"/>
              </a:spcAft>
              <a:buFont typeface="Arial" panose="020B0604020202020204" pitchFamily="34" charset="0"/>
              <a:buChar char="•"/>
            </a:pPr>
            <a:r>
              <a:rPr lang="en-US" sz="1000" dirty="0"/>
              <a:t>deficiencies </a:t>
            </a:r>
            <a:r>
              <a:rPr lang="en-US" sz="1000" dirty="0" smtClean="0"/>
              <a:t>in capacity </a:t>
            </a:r>
            <a:r>
              <a:rPr lang="en-US" sz="1000" dirty="0"/>
              <a:t>for stakeholder </a:t>
            </a:r>
            <a:r>
              <a:rPr lang="en-US" sz="1000" dirty="0" smtClean="0"/>
              <a:t>engagement must be addressed</a:t>
            </a:r>
            <a:endParaRPr lang="en-US" sz="1000" dirty="0">
              <a:solidFill>
                <a:schemeClr val="bg1"/>
              </a:solidFill>
            </a:endParaRPr>
          </a:p>
        </p:txBody>
      </p:sp>
      <p:sp>
        <p:nvSpPr>
          <p:cNvPr id="7" name="Rounded Rectangular Callout 6"/>
          <p:cNvSpPr/>
          <p:nvPr/>
        </p:nvSpPr>
        <p:spPr>
          <a:xfrm>
            <a:off x="7120428" y="4012623"/>
            <a:ext cx="1693372" cy="930442"/>
          </a:xfrm>
          <a:prstGeom prst="wedgeRoundRectCallout">
            <a:avLst>
              <a:gd name="adj1" fmla="val -60316"/>
              <a:gd name="adj2" fmla="val 8957"/>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determine </a:t>
            </a:r>
            <a:r>
              <a:rPr lang="en-US" sz="1000" dirty="0"/>
              <a:t>whether </a:t>
            </a:r>
            <a:r>
              <a:rPr lang="en-US" sz="1000" dirty="0" smtClean="0"/>
              <a:t>stakeholder </a:t>
            </a:r>
            <a:r>
              <a:rPr lang="en-US" sz="1000" dirty="0"/>
              <a:t>engagement efforts are effective and reflective of the time and resources </a:t>
            </a:r>
            <a:r>
              <a:rPr lang="en-US" sz="1000" dirty="0" smtClean="0"/>
              <a:t>involved</a:t>
            </a:r>
            <a:endParaRPr lang="en-US" sz="1000" dirty="0"/>
          </a:p>
        </p:txBody>
      </p:sp>
      <p:sp>
        <p:nvSpPr>
          <p:cNvPr id="8" name="Rounded Rectangular Callout 7"/>
          <p:cNvSpPr/>
          <p:nvPr/>
        </p:nvSpPr>
        <p:spPr>
          <a:xfrm>
            <a:off x="6438691" y="5092345"/>
            <a:ext cx="1787678" cy="930442"/>
          </a:xfrm>
          <a:prstGeom prst="wedgeRoundRectCallout">
            <a:avLst>
              <a:gd name="adj1" fmla="val -58966"/>
              <a:gd name="adj2" fmla="val 10694"/>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understand </a:t>
            </a:r>
            <a:r>
              <a:rPr lang="en-US" sz="1000" dirty="0"/>
              <a:t>the relationships between stakeholder groups and the context within which </a:t>
            </a:r>
            <a:r>
              <a:rPr lang="en-US" sz="1000" dirty="0" smtClean="0"/>
              <a:t>the trial takes place</a:t>
            </a:r>
          </a:p>
          <a:p>
            <a:pPr marL="114300" indent="-114300">
              <a:lnSpc>
                <a:spcPts val="1000"/>
              </a:lnSpc>
              <a:spcAft>
                <a:spcPts val="300"/>
              </a:spcAft>
              <a:buFont typeface="Arial" panose="020B0604020202020204" pitchFamily="34" charset="0"/>
              <a:buChar char="•"/>
            </a:pPr>
            <a:r>
              <a:rPr lang="en-US" sz="1000" dirty="0" smtClean="0"/>
              <a:t>prepare </a:t>
            </a:r>
            <a:r>
              <a:rPr lang="en-US" sz="1000" dirty="0"/>
              <a:t>accordingly</a:t>
            </a:r>
          </a:p>
        </p:txBody>
      </p:sp>
      <p:sp>
        <p:nvSpPr>
          <p:cNvPr id="9" name="Rounded Rectangular Callout 8"/>
          <p:cNvSpPr/>
          <p:nvPr/>
        </p:nvSpPr>
        <p:spPr>
          <a:xfrm>
            <a:off x="1023214" y="5075874"/>
            <a:ext cx="1787678" cy="930442"/>
          </a:xfrm>
          <a:prstGeom prst="wedgeRoundRectCallout">
            <a:avLst>
              <a:gd name="adj1" fmla="val 58451"/>
              <a:gd name="adj2" fmla="val 10886"/>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a:t>i</a:t>
            </a:r>
            <a:r>
              <a:rPr lang="en-US" sz="1000" dirty="0" smtClean="0"/>
              <a:t>dentify individuals </a:t>
            </a:r>
            <a:r>
              <a:rPr lang="en-US" sz="1000" dirty="0"/>
              <a:t>and organizations </a:t>
            </a:r>
            <a:r>
              <a:rPr lang="en-US" sz="1000" dirty="0" smtClean="0"/>
              <a:t>with </a:t>
            </a:r>
            <a:r>
              <a:rPr lang="en-US" sz="1000" dirty="0"/>
              <a:t>a stake in </a:t>
            </a:r>
            <a:r>
              <a:rPr lang="en-US" sz="1000" dirty="0" smtClean="0"/>
              <a:t>the project </a:t>
            </a:r>
          </a:p>
          <a:p>
            <a:pPr marL="114300" indent="-114300">
              <a:lnSpc>
                <a:spcPts val="1000"/>
              </a:lnSpc>
              <a:spcAft>
                <a:spcPts val="300"/>
              </a:spcAft>
              <a:buFont typeface="Arial" panose="020B0604020202020204" pitchFamily="34" charset="0"/>
              <a:buChar char="•"/>
            </a:pPr>
            <a:r>
              <a:rPr lang="en-US" sz="1000" dirty="0"/>
              <a:t>c</a:t>
            </a:r>
            <a:r>
              <a:rPr lang="en-US" sz="1000" dirty="0" smtClean="0"/>
              <a:t>ompile/organize relevant </a:t>
            </a:r>
            <a:r>
              <a:rPr lang="en-US" sz="1000" dirty="0"/>
              <a:t>information about </a:t>
            </a:r>
            <a:r>
              <a:rPr lang="en-US" sz="1000" dirty="0" smtClean="0"/>
              <a:t>them </a:t>
            </a:r>
            <a:r>
              <a:rPr lang="en-US" sz="1000" dirty="0"/>
              <a:t>in a way that makes sense</a:t>
            </a:r>
          </a:p>
        </p:txBody>
      </p:sp>
      <p:sp>
        <p:nvSpPr>
          <p:cNvPr id="10" name="Rounded Rectangular Callout 9"/>
          <p:cNvSpPr/>
          <p:nvPr/>
        </p:nvSpPr>
        <p:spPr>
          <a:xfrm>
            <a:off x="179698" y="4021039"/>
            <a:ext cx="1787678" cy="930442"/>
          </a:xfrm>
          <a:prstGeom prst="wedgeRoundRectCallout">
            <a:avLst>
              <a:gd name="adj1" fmla="val 61259"/>
              <a:gd name="adj2" fmla="val 9012"/>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ensure </a:t>
            </a:r>
            <a:r>
              <a:rPr lang="en-US" sz="1000" dirty="0"/>
              <a:t>that </a:t>
            </a:r>
            <a:r>
              <a:rPr lang="en-US" sz="1000" dirty="0" smtClean="0"/>
              <a:t>accurate </a:t>
            </a:r>
            <a:r>
              <a:rPr lang="en-US" sz="1000" dirty="0"/>
              <a:t>information </a:t>
            </a:r>
            <a:r>
              <a:rPr lang="en-US" sz="1000" dirty="0" smtClean="0"/>
              <a:t>about the trial reaches stakeholders </a:t>
            </a:r>
            <a:r>
              <a:rPr lang="en-US" sz="1000" dirty="0"/>
              <a:t>and the broader community </a:t>
            </a:r>
            <a:endParaRPr lang="en-US" sz="1000" dirty="0" smtClean="0"/>
          </a:p>
          <a:p>
            <a:pPr marL="114300" indent="-114300">
              <a:lnSpc>
                <a:spcPts val="1000"/>
              </a:lnSpc>
              <a:spcAft>
                <a:spcPts val="300"/>
              </a:spcAft>
              <a:buFont typeface="Arial" panose="020B0604020202020204" pitchFamily="34" charset="0"/>
              <a:buChar char="•"/>
            </a:pPr>
            <a:r>
              <a:rPr lang="en-US" sz="1000" dirty="0" smtClean="0"/>
              <a:t>combat misperceptions or </a:t>
            </a:r>
            <a:r>
              <a:rPr lang="en-US" sz="1000" dirty="0"/>
              <a:t>rumors that may exist </a:t>
            </a:r>
          </a:p>
        </p:txBody>
      </p:sp>
      <p:sp>
        <p:nvSpPr>
          <p:cNvPr id="11" name="Rounded Rectangular Callout 10"/>
          <p:cNvSpPr/>
          <p:nvPr/>
        </p:nvSpPr>
        <p:spPr>
          <a:xfrm>
            <a:off x="115727" y="2237024"/>
            <a:ext cx="1787678" cy="930442"/>
          </a:xfrm>
          <a:prstGeom prst="wedgeRoundRectCallout">
            <a:avLst>
              <a:gd name="adj1" fmla="val 58522"/>
              <a:gd name="adj2" fmla="val 27633"/>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a:t>a</a:t>
            </a:r>
            <a:r>
              <a:rPr lang="en-US" sz="1000" dirty="0" smtClean="0"/>
              <a:t>sses and develop </a:t>
            </a:r>
            <a:r>
              <a:rPr lang="en-US" sz="1000" dirty="0"/>
              <a:t>knowledge and skills </a:t>
            </a:r>
            <a:r>
              <a:rPr lang="en-US" sz="1000" dirty="0" smtClean="0"/>
              <a:t> </a:t>
            </a:r>
          </a:p>
          <a:p>
            <a:pPr marL="114300" indent="-114300">
              <a:lnSpc>
                <a:spcPts val="1000"/>
              </a:lnSpc>
              <a:spcAft>
                <a:spcPts val="300"/>
              </a:spcAft>
              <a:buFont typeface="Arial" panose="020B0604020202020204" pitchFamily="34" charset="0"/>
              <a:buChar char="•"/>
            </a:pPr>
            <a:r>
              <a:rPr lang="en-US" sz="1000" dirty="0" smtClean="0"/>
              <a:t>ensure everyone can </a:t>
            </a:r>
            <a:r>
              <a:rPr lang="en-US" sz="1000" dirty="0"/>
              <a:t>appropriately and effectively engage with the research and each other </a:t>
            </a:r>
          </a:p>
        </p:txBody>
      </p:sp>
    </p:spTree>
    <p:extLst>
      <p:ext uri="{BB962C8B-B14F-4D97-AF65-F5344CB8AC3E}">
        <p14:creationId xmlns:p14="http://schemas.microsoft.com/office/powerpoint/2010/main" val="35565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6" presetClass="emph" presetSubtype="0" fill="hold" grpId="1" nodeType="withEffect">
                                  <p:stCondLst>
                                    <p:cond delay="0"/>
                                  </p:stCondLst>
                                  <p:childTnLst>
                                    <p:animScale>
                                      <p:cBhvr>
                                        <p:cTn id="12" dur="2000" fill="hold"/>
                                        <p:tgtEl>
                                          <p:spTgt spid="5"/>
                                        </p:tgtEl>
                                      </p:cBhvr>
                                      <p:by x="125000" y="125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23" presetClass="entr" presetSubtype="52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par>
                                <p:cTn id="23" presetID="6" presetClass="emph" presetSubtype="0" fill="hold" grpId="1" nodeType="withEffect">
                                  <p:stCondLst>
                                    <p:cond delay="0"/>
                                  </p:stCondLst>
                                  <p:childTnLst>
                                    <p:animScale>
                                      <p:cBhvr>
                                        <p:cTn id="24" dur="2000" fill="hold"/>
                                        <p:tgtEl>
                                          <p:spTgt spid="6"/>
                                        </p:tgtEl>
                                      </p:cBhvr>
                                      <p:by x="125000" y="125000"/>
                                    </p:animScale>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53" presetClass="entr" presetSubtype="52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6" presetClass="emph" presetSubtype="0" fill="hold" grpId="1" nodeType="withEffect">
                                  <p:stCondLst>
                                    <p:cond delay="0"/>
                                  </p:stCondLst>
                                  <p:childTnLst>
                                    <p:animScale>
                                      <p:cBhvr>
                                        <p:cTn id="37" dur="2000" fill="hold"/>
                                        <p:tgtEl>
                                          <p:spTgt spid="7"/>
                                        </p:tgtEl>
                                      </p:cBhvr>
                                      <p:by x="125000" y="125000"/>
                                    </p:animScale>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53" presetClass="entr" presetSubtype="52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anim calcmode="lin" valueType="num">
                                      <p:cBhvr>
                                        <p:cTn id="47" dur="500" fill="hold"/>
                                        <p:tgtEl>
                                          <p:spTgt spid="8"/>
                                        </p:tgtEl>
                                        <p:attrNameLst>
                                          <p:attrName>ppt_x</p:attrName>
                                        </p:attrNameLst>
                                      </p:cBhvr>
                                      <p:tavLst>
                                        <p:tav tm="0">
                                          <p:val>
                                            <p:fltVal val="0.5"/>
                                          </p:val>
                                        </p:tav>
                                        <p:tav tm="100000">
                                          <p:val>
                                            <p:strVal val="#ppt_x"/>
                                          </p:val>
                                        </p:tav>
                                      </p:tavLst>
                                    </p:anim>
                                    <p:anim calcmode="lin" valueType="num">
                                      <p:cBhvr>
                                        <p:cTn id="48" dur="500" fill="hold"/>
                                        <p:tgtEl>
                                          <p:spTgt spid="8"/>
                                        </p:tgtEl>
                                        <p:attrNameLst>
                                          <p:attrName>ppt_y</p:attrName>
                                        </p:attrNameLst>
                                      </p:cBhvr>
                                      <p:tavLst>
                                        <p:tav tm="0">
                                          <p:val>
                                            <p:fltVal val="0.5"/>
                                          </p:val>
                                        </p:tav>
                                        <p:tav tm="100000">
                                          <p:val>
                                            <p:strVal val="#ppt_y"/>
                                          </p:val>
                                        </p:tav>
                                      </p:tavLst>
                                    </p:anim>
                                  </p:childTnLst>
                                </p:cTn>
                              </p:par>
                              <p:par>
                                <p:cTn id="49" presetID="6" presetClass="emph" presetSubtype="0" fill="hold" grpId="1" nodeType="withEffect">
                                  <p:stCondLst>
                                    <p:cond delay="0"/>
                                  </p:stCondLst>
                                  <p:childTnLst>
                                    <p:animScale>
                                      <p:cBhvr>
                                        <p:cTn id="50" dur="2000" fill="hold"/>
                                        <p:tgtEl>
                                          <p:spTgt spid="8"/>
                                        </p:tgtEl>
                                      </p:cBhvr>
                                      <p:by x="125000" y="125000"/>
                                    </p:animScale>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53" presetClass="entr" presetSubtype="52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anim calcmode="lin" valueType="num">
                                      <p:cBhvr>
                                        <p:cTn id="60" dur="500" fill="hold"/>
                                        <p:tgtEl>
                                          <p:spTgt spid="9"/>
                                        </p:tgtEl>
                                        <p:attrNameLst>
                                          <p:attrName>ppt_x</p:attrName>
                                        </p:attrNameLst>
                                      </p:cBhvr>
                                      <p:tavLst>
                                        <p:tav tm="0">
                                          <p:val>
                                            <p:fltVal val="0.5"/>
                                          </p:val>
                                        </p:tav>
                                        <p:tav tm="100000">
                                          <p:val>
                                            <p:strVal val="#ppt_x"/>
                                          </p:val>
                                        </p:tav>
                                      </p:tavLst>
                                    </p:anim>
                                    <p:anim calcmode="lin" valueType="num">
                                      <p:cBhvr>
                                        <p:cTn id="61" dur="500" fill="hold"/>
                                        <p:tgtEl>
                                          <p:spTgt spid="9"/>
                                        </p:tgtEl>
                                        <p:attrNameLst>
                                          <p:attrName>ppt_y</p:attrName>
                                        </p:attrNameLst>
                                      </p:cBhvr>
                                      <p:tavLst>
                                        <p:tav tm="0">
                                          <p:val>
                                            <p:fltVal val="0.5"/>
                                          </p:val>
                                        </p:tav>
                                        <p:tav tm="100000">
                                          <p:val>
                                            <p:strVal val="#ppt_y"/>
                                          </p:val>
                                        </p:tav>
                                      </p:tavLst>
                                    </p:anim>
                                  </p:childTnLst>
                                </p:cTn>
                              </p:par>
                              <p:par>
                                <p:cTn id="62" presetID="6" presetClass="emph" presetSubtype="0" fill="hold" grpId="1" nodeType="withEffect">
                                  <p:stCondLst>
                                    <p:cond delay="0"/>
                                  </p:stCondLst>
                                  <p:childTnLst>
                                    <p:animScale>
                                      <p:cBhvr>
                                        <p:cTn id="63" dur="2000" fill="hold"/>
                                        <p:tgtEl>
                                          <p:spTgt spid="9"/>
                                        </p:tgtEl>
                                      </p:cBhvr>
                                      <p:by x="125000" y="125000"/>
                                    </p:animScale>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2" nodeType="clickEffect">
                                  <p:stCondLst>
                                    <p:cond delay="0"/>
                                  </p:stCondLst>
                                  <p:childTnLst>
                                    <p:set>
                                      <p:cBhvr>
                                        <p:cTn id="67" dur="1" fill="hold">
                                          <p:stCondLst>
                                            <p:cond delay="0"/>
                                          </p:stCondLst>
                                        </p:cTn>
                                        <p:tgtEl>
                                          <p:spTgt spid="9"/>
                                        </p:tgtEl>
                                        <p:attrNameLst>
                                          <p:attrName>style.visibility</p:attrName>
                                        </p:attrNameLst>
                                      </p:cBhvr>
                                      <p:to>
                                        <p:strVal val="hidden"/>
                                      </p:to>
                                    </p:set>
                                  </p:childTnLst>
                                </p:cTn>
                              </p:par>
                              <p:par>
                                <p:cTn id="68" presetID="53" presetClass="entr" presetSubtype="528"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fltVal val="0.5"/>
                                          </p:val>
                                        </p:tav>
                                        <p:tav tm="100000">
                                          <p:val>
                                            <p:strVal val="#ppt_x"/>
                                          </p:val>
                                        </p:tav>
                                      </p:tavLst>
                                    </p:anim>
                                    <p:anim calcmode="lin" valueType="num">
                                      <p:cBhvr>
                                        <p:cTn id="74" dur="500" fill="hold"/>
                                        <p:tgtEl>
                                          <p:spTgt spid="10"/>
                                        </p:tgtEl>
                                        <p:attrNameLst>
                                          <p:attrName>ppt_y</p:attrName>
                                        </p:attrNameLst>
                                      </p:cBhvr>
                                      <p:tavLst>
                                        <p:tav tm="0">
                                          <p:val>
                                            <p:fltVal val="0.5"/>
                                          </p:val>
                                        </p:tav>
                                        <p:tav tm="100000">
                                          <p:val>
                                            <p:strVal val="#ppt_y"/>
                                          </p:val>
                                        </p:tav>
                                      </p:tavLst>
                                    </p:anim>
                                  </p:childTnLst>
                                </p:cTn>
                              </p:par>
                              <p:par>
                                <p:cTn id="75" presetID="6" presetClass="emph" presetSubtype="0" fill="hold" grpId="1" nodeType="withEffect">
                                  <p:stCondLst>
                                    <p:cond delay="0"/>
                                  </p:stCondLst>
                                  <p:childTnLst>
                                    <p:animScale>
                                      <p:cBhvr>
                                        <p:cTn id="76" dur="2000" fill="hold"/>
                                        <p:tgtEl>
                                          <p:spTgt spid="10"/>
                                        </p:tgtEl>
                                      </p:cBhvr>
                                      <p:by x="125000" y="125000"/>
                                    </p:animScale>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53" presetClass="entr" presetSubtype="528"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Effect transition="in" filter="fade">
                                      <p:cBhvr>
                                        <p:cTn id="85" dur="500"/>
                                        <p:tgtEl>
                                          <p:spTgt spid="11"/>
                                        </p:tgtEl>
                                      </p:cBhvr>
                                    </p:animEffect>
                                    <p:anim calcmode="lin" valueType="num">
                                      <p:cBhvr>
                                        <p:cTn id="86" dur="500" fill="hold"/>
                                        <p:tgtEl>
                                          <p:spTgt spid="11"/>
                                        </p:tgtEl>
                                        <p:attrNameLst>
                                          <p:attrName>ppt_x</p:attrName>
                                        </p:attrNameLst>
                                      </p:cBhvr>
                                      <p:tavLst>
                                        <p:tav tm="0">
                                          <p:val>
                                            <p:fltVal val="0.5"/>
                                          </p:val>
                                        </p:tav>
                                        <p:tav tm="100000">
                                          <p:val>
                                            <p:strVal val="#ppt_x"/>
                                          </p:val>
                                        </p:tav>
                                      </p:tavLst>
                                    </p:anim>
                                    <p:anim calcmode="lin" valueType="num">
                                      <p:cBhvr>
                                        <p:cTn id="87" dur="500" fill="hold"/>
                                        <p:tgtEl>
                                          <p:spTgt spid="11"/>
                                        </p:tgtEl>
                                        <p:attrNameLst>
                                          <p:attrName>ppt_y</p:attrName>
                                        </p:attrNameLst>
                                      </p:cBhvr>
                                      <p:tavLst>
                                        <p:tav tm="0">
                                          <p:val>
                                            <p:fltVal val="0.5"/>
                                          </p:val>
                                        </p:tav>
                                        <p:tav tm="100000">
                                          <p:val>
                                            <p:strVal val="#ppt_y"/>
                                          </p:val>
                                        </p:tav>
                                      </p:tavLst>
                                    </p:anim>
                                  </p:childTnLst>
                                </p:cTn>
                              </p:par>
                              <p:par>
                                <p:cTn id="88" presetID="6" presetClass="emph" presetSubtype="0" fill="hold" grpId="1" nodeType="withEffect">
                                  <p:stCondLst>
                                    <p:cond delay="0"/>
                                  </p:stCondLst>
                                  <p:childTnLst>
                                    <p:animScale>
                                      <p:cBhvr>
                                        <p:cTn id="89" dur="2000" fill="hold"/>
                                        <p:tgtEl>
                                          <p:spTgt spid="11"/>
                                        </p:tgtEl>
                                      </p:cBhvr>
                                      <p:by x="125000" y="125000"/>
                                    </p:animScale>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09"/>
            <a:ext cx="6329965" cy="744141"/>
          </a:xfrm>
        </p:spPr>
        <p:txBody>
          <a:bodyPr/>
          <a:lstStyle/>
          <a:p>
            <a:r>
              <a:rPr lang="en-US" altLang="en-US" dirty="0">
                <a:ea typeface="ヒラギノ明朝 ProN W3" charset="-128"/>
              </a:rPr>
              <a:t>Adapting the Toolkit for Different Needs</a:t>
            </a:r>
            <a:endParaRPr lang="en-US" dirty="0"/>
          </a:p>
        </p:txBody>
      </p:sp>
      <p:sp>
        <p:nvSpPr>
          <p:cNvPr id="3" name="Content Placeholder 2"/>
          <p:cNvSpPr>
            <a:spLocks noGrp="1"/>
          </p:cNvSpPr>
          <p:nvPr>
            <p:ph idx="1"/>
          </p:nvPr>
        </p:nvSpPr>
        <p:spPr/>
        <p:txBody>
          <a:bodyPr/>
          <a:lstStyle/>
          <a:p>
            <a:pPr eaLnBrk="1" hangingPunct="1"/>
            <a:endParaRPr lang="en-US" altLang="en-US" dirty="0" smtClean="0"/>
          </a:p>
          <a:p>
            <a:pPr eaLnBrk="1" hangingPunct="1"/>
            <a:r>
              <a:rPr lang="en-US" altLang="en-US" dirty="0" smtClean="0"/>
              <a:t>Research </a:t>
            </a:r>
            <a:r>
              <a:rPr lang="en-US" altLang="en-US" dirty="0"/>
              <a:t>teams planning to implement their first HIV-related clinical trial at a single site</a:t>
            </a:r>
            <a:br>
              <a:rPr lang="en-US" altLang="en-US" dirty="0"/>
            </a:br>
            <a:endParaRPr lang="en-US" altLang="en-US" dirty="0"/>
          </a:p>
          <a:p>
            <a:pPr eaLnBrk="1" hangingPunct="1"/>
            <a:r>
              <a:rPr lang="en-US" altLang="en-US" dirty="0"/>
              <a:t>Experienced research teams</a:t>
            </a:r>
            <a:br>
              <a:rPr lang="en-US" altLang="en-US" dirty="0"/>
            </a:br>
            <a:endParaRPr lang="en-US" altLang="en-US" dirty="0"/>
          </a:p>
          <a:p>
            <a:pPr eaLnBrk="1" hangingPunct="1"/>
            <a:r>
              <a:rPr lang="en-US" altLang="en-US" dirty="0"/>
              <a:t>Multi-site research teams</a:t>
            </a:r>
            <a:br>
              <a:rPr lang="en-US" altLang="en-US" dirty="0"/>
            </a:br>
            <a:endParaRPr lang="en-US" altLang="en-US" dirty="0"/>
          </a:p>
          <a:p>
            <a:pPr eaLnBrk="1" hangingPunct="1"/>
            <a:r>
              <a:rPr lang="en-US" altLang="en-US" dirty="0" smtClean="0"/>
              <a:t>Research </a:t>
            </a:r>
            <a:r>
              <a:rPr lang="en-US" altLang="en-US" dirty="0"/>
              <a:t>networks</a:t>
            </a:r>
          </a:p>
          <a:p>
            <a:endParaRPr lang="en-US" dirty="0"/>
          </a:p>
        </p:txBody>
      </p:sp>
    </p:spTree>
    <p:extLst>
      <p:ext uri="{BB962C8B-B14F-4D97-AF65-F5344CB8AC3E}">
        <p14:creationId xmlns:p14="http://schemas.microsoft.com/office/powerpoint/2010/main" val="85132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明朝 ProN W3" charset="-128"/>
              </a:rPr>
              <a:t>How the Toolkit is Organized</a:t>
            </a:r>
            <a:endParaRPr lang="en-US" dirty="0"/>
          </a:p>
        </p:txBody>
      </p:sp>
      <p:pic>
        <p:nvPicPr>
          <p:cNvPr id="4" name="Content Placeholder 3"/>
          <p:cNvPicPr>
            <a:picLocks noGrp="1" noChangeAspect="1"/>
          </p:cNvPicPr>
          <p:nvPr>
            <p:ph idx="1"/>
          </p:nvPr>
        </p:nvPicPr>
        <p:blipFill>
          <a:blip r:embed="rId3"/>
          <a:stretch>
            <a:fillRect/>
          </a:stretch>
        </p:blipFill>
        <p:spPr>
          <a:xfrm>
            <a:off x="3955042" y="1286789"/>
            <a:ext cx="4562267" cy="3977640"/>
          </a:xfrm>
          <a:prstGeom prst="rect">
            <a:avLst/>
          </a:prstGeom>
        </p:spPr>
      </p:pic>
      <p:sp>
        <p:nvSpPr>
          <p:cNvPr id="5" name="Rectangle 4"/>
          <p:cNvSpPr/>
          <p:nvPr/>
        </p:nvSpPr>
        <p:spPr>
          <a:xfrm>
            <a:off x="457200" y="1415742"/>
            <a:ext cx="4572000" cy="2077492"/>
          </a:xfrm>
          <a:prstGeom prst="rect">
            <a:avLst/>
          </a:prstGeom>
        </p:spPr>
        <p:txBody>
          <a:bodyPr>
            <a:spAutoFit/>
          </a:bodyPr>
          <a:lstStyle/>
          <a:p>
            <a:pPr defTabSz="342900">
              <a:spcBef>
                <a:spcPct val="20000"/>
              </a:spcBef>
              <a:buClr>
                <a:srgbClr val="AFBD21"/>
              </a:buClr>
              <a:buFont typeface="Arial" charset="0"/>
              <a:buChar char="•"/>
            </a:pPr>
            <a:r>
              <a:rPr lang="en-GB" altLang="en-US" sz="2100" dirty="0">
                <a:solidFill>
                  <a:prstClr val="black"/>
                </a:solidFill>
              </a:rPr>
              <a:t> Each step of the Toolkit contains:</a:t>
            </a:r>
          </a:p>
          <a:p>
            <a:pPr marL="557213" lvl="1" indent="-214313" defTabSz="342900">
              <a:spcBef>
                <a:spcPct val="20000"/>
              </a:spcBef>
              <a:buClr>
                <a:srgbClr val="AFBD21"/>
              </a:buClr>
              <a:buFont typeface="Arial" charset="0"/>
              <a:buChar char="–"/>
            </a:pPr>
            <a:r>
              <a:rPr lang="en-GB" altLang="en-US" dirty="0">
                <a:solidFill>
                  <a:prstClr val="black"/>
                </a:solidFill>
              </a:rPr>
              <a:t>Goals/rationale </a:t>
            </a:r>
          </a:p>
          <a:p>
            <a:pPr marL="557213" lvl="1" indent="-214313" defTabSz="342900">
              <a:spcBef>
                <a:spcPct val="20000"/>
              </a:spcBef>
              <a:buClr>
                <a:srgbClr val="AFBD21"/>
              </a:buClr>
              <a:buFont typeface="Arial" charset="0"/>
              <a:buChar char="–"/>
            </a:pPr>
            <a:r>
              <a:rPr lang="en-GB" altLang="en-US" dirty="0">
                <a:solidFill>
                  <a:prstClr val="black"/>
                </a:solidFill>
              </a:rPr>
              <a:t>Task list </a:t>
            </a:r>
          </a:p>
          <a:p>
            <a:pPr marL="557213" lvl="1" indent="-214313" defTabSz="342900">
              <a:spcBef>
                <a:spcPct val="20000"/>
              </a:spcBef>
              <a:buClr>
                <a:srgbClr val="AFBD21"/>
              </a:buClr>
              <a:buFont typeface="Arial" charset="0"/>
              <a:buChar char="–"/>
            </a:pPr>
            <a:r>
              <a:rPr lang="en-GB" altLang="en-US" dirty="0">
                <a:solidFill>
                  <a:prstClr val="black"/>
                </a:solidFill>
              </a:rPr>
              <a:t>Case </a:t>
            </a:r>
            <a:r>
              <a:rPr lang="en-GB" altLang="en-US" dirty="0" smtClean="0">
                <a:solidFill>
                  <a:prstClr val="black"/>
                </a:solidFill>
              </a:rPr>
              <a:t>studies, tips and quotes</a:t>
            </a:r>
            <a:endParaRPr lang="en-GB" altLang="en-US" dirty="0">
              <a:solidFill>
                <a:prstClr val="black"/>
              </a:solidFill>
            </a:endParaRPr>
          </a:p>
          <a:p>
            <a:pPr marL="557213" lvl="1" indent="-214313" defTabSz="342900">
              <a:spcBef>
                <a:spcPct val="20000"/>
              </a:spcBef>
              <a:buClr>
                <a:srgbClr val="AFBD21"/>
              </a:buClr>
              <a:buFont typeface="Arial" charset="0"/>
              <a:buChar char="–"/>
            </a:pPr>
            <a:r>
              <a:rPr lang="en-GB" altLang="en-US" dirty="0">
                <a:solidFill>
                  <a:prstClr val="black"/>
                </a:solidFill>
              </a:rPr>
              <a:t>Checklist </a:t>
            </a:r>
          </a:p>
          <a:p>
            <a:pPr marL="557213" lvl="1" indent="-214313" defTabSz="342900">
              <a:spcBef>
                <a:spcPct val="20000"/>
              </a:spcBef>
              <a:buClr>
                <a:srgbClr val="AFBD21"/>
              </a:buClr>
              <a:buFont typeface="Arial" charset="0"/>
              <a:buChar char="–"/>
            </a:pPr>
            <a:r>
              <a:rPr lang="en-GB" altLang="en-US" dirty="0">
                <a:solidFill>
                  <a:prstClr val="black"/>
                </a:solidFill>
              </a:rPr>
              <a:t>Tools (appendices) </a:t>
            </a:r>
          </a:p>
        </p:txBody>
      </p:sp>
    </p:spTree>
    <p:extLst>
      <p:ext uri="{BB962C8B-B14F-4D97-AF65-F5344CB8AC3E}">
        <p14:creationId xmlns:p14="http://schemas.microsoft.com/office/powerpoint/2010/main" val="45144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NAME" val="Footer"/>
</p:tagLst>
</file>

<file path=ppt/tags/tag2.xml><?xml version="1.0" encoding="utf-8"?>
<p:tagLst xmlns:a="http://schemas.openxmlformats.org/drawingml/2006/main" xmlns:r="http://schemas.openxmlformats.org/officeDocument/2006/relationships" xmlns:p="http://schemas.openxmlformats.org/presentationml/2006/main">
  <p:tag name="SHPNAME" val="DRAF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nt Thornton Report Template v3.0.1">
  <a:themeElements>
    <a:clrScheme name="Grant Thornton Purple">
      <a:dk1>
        <a:srgbClr val="000000"/>
      </a:dk1>
      <a:lt1>
        <a:srgbClr val="FFFFFF"/>
      </a:lt1>
      <a:dk2>
        <a:srgbClr val="DBDBDB"/>
      </a:dk2>
      <a:lt2>
        <a:srgbClr val="4D4D4D"/>
      </a:lt2>
      <a:accent1>
        <a:srgbClr val="4B2D7F"/>
      </a:accent1>
      <a:accent2>
        <a:srgbClr val="6F5799"/>
      </a:accent2>
      <a:accent3>
        <a:srgbClr val="816CA5"/>
      </a:accent3>
      <a:accent4>
        <a:srgbClr val="A596BF"/>
      </a:accent4>
      <a:accent5>
        <a:srgbClr val="B7ABCC"/>
      </a:accent5>
      <a:accent6>
        <a:srgbClr val="DBD3E5"/>
      </a:accent6>
      <a:hlink>
        <a:srgbClr val="B7ABCC"/>
      </a:hlink>
      <a:folHlink>
        <a:srgbClr val="DBD3E5"/>
      </a:folHlink>
    </a:clrScheme>
    <a:fontScheme name="Grant Thornton Report Template">
      <a:majorFont>
        <a:latin typeface="Arial"/>
        <a:ea typeface=""/>
        <a:cs typeface=""/>
      </a:majorFont>
      <a:minorFont>
        <a:latin typeface="Arial"/>
        <a:ea typeface=""/>
        <a:cs typeface=""/>
      </a:minorFont>
    </a:fontScheme>
    <a:fmtScheme name="Grant Thornton Report Template">
      <a:fillStyleLst>
        <a:solidFill>
          <a:schemeClr val="phClr"/>
        </a:solidFill>
        <a:solidFill>
          <a:schemeClr val="phClr">
            <a:tint val="80000"/>
          </a:schemeClr>
        </a:solidFill>
        <a:solidFill>
          <a:schemeClr val="phClr">
            <a:tint val="60000"/>
          </a:schemeClr>
        </a:solidFill>
      </a:fillStyleLst>
      <a:lnStyleLst>
        <a:ln w="3175" cap="flat" cmpd="sng" algn="ctr">
          <a:solidFill>
            <a:schemeClr val="phClr"/>
          </a:solidFill>
          <a:prstDash val="solid"/>
        </a:ln>
        <a:ln w="6350"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60000"/>
          </a:schemeClr>
        </a:solidFill>
        <a:solidFill>
          <a:schemeClr val="phClr">
            <a:tint val="80000"/>
          </a:schemeClr>
        </a:solidFill>
        <a:solidFill>
          <a:schemeClr val="phClr"/>
        </a:solidFill>
      </a:bgFillStyleLst>
    </a:fmtScheme>
  </a:themeElements>
  <a:objectDefaults>
    <a:spDef>
      <a:spPr bwMode="auto">
        <a:solidFill>
          <a:srgbClr val="DDDDDD"/>
        </a:solidFill>
        <a:ln w="3175" cap="flat" cmpd="sng" algn="ctr">
          <a:solidFill>
            <a:srgbClr val="808080"/>
          </a:solidFill>
          <a:prstDash val="solid"/>
          <a:round/>
          <a:headEnd type="none" w="med" len="med"/>
          <a:tailEnd type="none" w="med" len="med"/>
        </a:ln>
        <a:effectLst/>
      </a:spPr>
      <a:bodyPr vert="horz" wrap="none" lIns="54000" tIns="54000" rIns="54000" bIns="5400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900" b="0" i="0" u="none" strike="noStrike" cap="none" normalizeH="0" baseline="0" smtClean="0">
            <a:ln>
              <a:noFill/>
            </a:ln>
            <a:solidFill>
              <a:schemeClr val="tx1"/>
            </a:solidFill>
            <a:effectLst/>
            <a:latin typeface="Arial" charset="0"/>
          </a:defRPr>
        </a:defPPr>
      </a:lstStyle>
    </a:spDef>
    <a:lnDef>
      <a:spPr bwMode="auto">
        <a:solidFill>
          <a:srgbClr val="DDDDDD"/>
        </a:solidFill>
        <a:ln w="317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sz="1000" dirty="0" err="1" smtClean="0"/>
        </a:defPPr>
      </a:lstStyle>
    </a:txDef>
  </a:objectDefaults>
  <a:extraClrSchemeLst>
    <a:extraClrScheme>
      <a:clrScheme name="Grant Thornton Report Template v3.0.1 1">
        <a:dk1>
          <a:srgbClr val="DBDBDB"/>
        </a:dk1>
        <a:lt1>
          <a:srgbClr val="FFFFFF"/>
        </a:lt1>
        <a:dk2>
          <a:srgbClr val="000000"/>
        </a:dk2>
        <a:lt2>
          <a:srgbClr val="4D4D4D"/>
        </a:lt2>
        <a:accent1>
          <a:srgbClr val="4B2D7F"/>
        </a:accent1>
        <a:accent2>
          <a:srgbClr val="6F5799"/>
        </a:accent2>
        <a:accent3>
          <a:srgbClr val="AAAAAA"/>
        </a:accent3>
        <a:accent4>
          <a:srgbClr val="DADADA"/>
        </a:accent4>
        <a:accent5>
          <a:srgbClr val="B1ADC0"/>
        </a:accent5>
        <a:accent6>
          <a:srgbClr val="644E8A"/>
        </a:accent6>
        <a:hlink>
          <a:srgbClr val="B7ABCC"/>
        </a:hlink>
        <a:folHlink>
          <a:srgbClr val="DBD3E5"/>
        </a:folHlink>
      </a:clrScheme>
      <a:clrMap bg1="dk2" tx1="lt1" bg2="dk1" tx2="lt2" accent1="accent1" accent2="accent2" accent3="accent3" accent4="accent4" accent5="accent5" accent6="accent6" hlink="hlink" folHlink="folHlink"/>
    </a:extraClrScheme>
    <a:extraClrScheme>
      <a:clrScheme name="Grant Thornton Report Template v3.0.1 2">
        <a:dk1>
          <a:srgbClr val="DBDBDB"/>
        </a:dk1>
        <a:lt1>
          <a:srgbClr val="FFFFFF"/>
        </a:lt1>
        <a:dk2>
          <a:srgbClr val="000000"/>
        </a:dk2>
        <a:lt2>
          <a:srgbClr val="4D4D4D"/>
        </a:lt2>
        <a:accent1>
          <a:srgbClr val="0000CE"/>
        </a:accent1>
        <a:accent2>
          <a:srgbClr val="3333F2"/>
        </a:accent2>
        <a:accent3>
          <a:srgbClr val="AAAAAA"/>
        </a:accent3>
        <a:accent4>
          <a:srgbClr val="DADADA"/>
        </a:accent4>
        <a:accent5>
          <a:srgbClr val="AAAAE3"/>
        </a:accent5>
        <a:accent6>
          <a:srgbClr val="2D2DDB"/>
        </a:accent6>
        <a:hlink>
          <a:srgbClr val="8799FF"/>
        </a:hlink>
        <a:folHlink>
          <a:srgbClr val="BACCFF"/>
        </a:folHlink>
      </a:clrScheme>
      <a:clrMap bg1="dk2" tx1="lt1" bg2="dk1" tx2="lt2" accent1="accent1" accent2="accent2" accent3="accent3" accent4="accent4" accent5="accent5" accent6="accent6" hlink="hlink" folHlink="folHlink"/>
    </a:extraClrScheme>
    <a:extraClrScheme>
      <a:clrScheme name="Grant Thornton Report Template v3.0.1 3">
        <a:dk1>
          <a:srgbClr val="DBDBDB"/>
        </a:dk1>
        <a:lt1>
          <a:srgbClr val="FFFFFF"/>
        </a:lt1>
        <a:dk2>
          <a:srgbClr val="000000"/>
        </a:dk2>
        <a:lt2>
          <a:srgbClr val="4D4D4D"/>
        </a:lt2>
        <a:accent1>
          <a:srgbClr val="319C31"/>
        </a:accent1>
        <a:accent2>
          <a:srgbClr val="5AB05A"/>
        </a:accent2>
        <a:accent3>
          <a:srgbClr val="AAAAAA"/>
        </a:accent3>
        <a:accent4>
          <a:srgbClr val="DADADA"/>
        </a:accent4>
        <a:accent5>
          <a:srgbClr val="ADCBAD"/>
        </a:accent5>
        <a:accent6>
          <a:srgbClr val="519F51"/>
        </a:accent6>
        <a:hlink>
          <a:srgbClr val="ADD7AD"/>
        </a:hlink>
        <a:folHlink>
          <a:srgbClr val="D6EBD6"/>
        </a:folHlink>
      </a:clrScheme>
      <a:clrMap bg1="dk2" tx1="lt1" bg2="dk1" tx2="lt2" accent1="accent1" accent2="accent2" accent3="accent3" accent4="accent4" accent5="accent5" accent6="accent6" hlink="hlink" folHlink="folHlink"/>
    </a:extraClrScheme>
    <a:extraClrScheme>
      <a:clrScheme name="Grant Thornton Report Template v3.0.1 4">
        <a:dk1>
          <a:srgbClr val="DBDBDB"/>
        </a:dk1>
        <a:lt1>
          <a:srgbClr val="FFFFFF"/>
        </a:lt1>
        <a:dk2>
          <a:srgbClr val="000000"/>
        </a:dk2>
        <a:lt2>
          <a:srgbClr val="4D4D4D"/>
        </a:lt2>
        <a:accent1>
          <a:srgbClr val="FF6300"/>
        </a:accent1>
        <a:accent2>
          <a:srgbClr val="FF8233"/>
        </a:accent2>
        <a:accent3>
          <a:srgbClr val="AAAAAA"/>
        </a:accent3>
        <a:accent4>
          <a:srgbClr val="DADADA"/>
        </a:accent4>
        <a:accent5>
          <a:srgbClr val="FFB7AA"/>
        </a:accent5>
        <a:accent6>
          <a:srgbClr val="E7752D"/>
        </a:accent6>
        <a:hlink>
          <a:srgbClr val="FFC199"/>
        </a:hlink>
        <a:folHlink>
          <a:srgbClr val="FFE0CC"/>
        </a:folHlink>
      </a:clrScheme>
      <a:clrMap bg1="dk2" tx1="lt1" bg2="dk1" tx2="lt2" accent1="accent1" accent2="accent2" accent3="accent3" accent4="accent4" accent5="accent5" accent6="accent6" hlink="hlink" folHlink="folHlink"/>
    </a:extraClrScheme>
    <a:extraClrScheme>
      <a:clrScheme name="Grant Thornton Report Template v3.0.1 5">
        <a:dk1>
          <a:srgbClr val="DBDBDB"/>
        </a:dk1>
        <a:lt1>
          <a:srgbClr val="FFFFFF"/>
        </a:lt1>
        <a:dk2>
          <a:srgbClr val="000000"/>
        </a:dk2>
        <a:lt2>
          <a:srgbClr val="4D4D4D"/>
        </a:lt2>
        <a:accent1>
          <a:srgbClr val="CE0000"/>
        </a:accent1>
        <a:accent2>
          <a:srgbClr val="D83333"/>
        </a:accent2>
        <a:accent3>
          <a:srgbClr val="AAAAAA"/>
        </a:accent3>
        <a:accent4>
          <a:srgbClr val="DADADA"/>
        </a:accent4>
        <a:accent5>
          <a:srgbClr val="E3AAAA"/>
        </a:accent5>
        <a:accent6>
          <a:srgbClr val="C42D2D"/>
        </a:accent6>
        <a:hlink>
          <a:srgbClr val="EB9999"/>
        </a:hlink>
        <a:folHlink>
          <a:srgbClr val="F5CCCC"/>
        </a:folHlink>
      </a:clrScheme>
      <a:clrMap bg1="dk2" tx1="lt1" bg2="dk1" tx2="lt2" accent1="accent1" accent2="accent2" accent3="accent3" accent4="accent4" accent5="accent5" accent6="accent6" hlink="hlink" folHlink="folHlink"/>
    </a:extraClrScheme>
    <a:extraClrScheme>
      <a:clrScheme name="Grant Thornton Report Template v3.0.1 6">
        <a:dk1>
          <a:srgbClr val="DBDBDB"/>
        </a:dk1>
        <a:lt1>
          <a:srgbClr val="FFFFFF"/>
        </a:lt1>
        <a:dk2>
          <a:srgbClr val="000000"/>
        </a:dk2>
        <a:lt2>
          <a:srgbClr val="4D4D4D"/>
        </a:lt2>
        <a:accent1>
          <a:srgbClr val="CE009C"/>
        </a:accent1>
        <a:accent2>
          <a:srgbClr val="D833B0"/>
        </a:accent2>
        <a:accent3>
          <a:srgbClr val="AAAAAA"/>
        </a:accent3>
        <a:accent4>
          <a:srgbClr val="DADADA"/>
        </a:accent4>
        <a:accent5>
          <a:srgbClr val="E3AACB"/>
        </a:accent5>
        <a:accent6>
          <a:srgbClr val="C42D9F"/>
        </a:accent6>
        <a:hlink>
          <a:srgbClr val="EB99D7"/>
        </a:hlink>
        <a:folHlink>
          <a:srgbClr val="F5CCEB"/>
        </a:folHlink>
      </a:clrScheme>
      <a:clrMap bg1="dk2" tx1="lt1" bg2="dk1" tx2="lt2" accent1="accent1" accent2="accent2" accent3="accent3" accent4="accent4" accent5="accent5" accent6="accent6" hlink="hlink" folHlink="folHlink"/>
    </a:extraClrScheme>
    <a:extraClrScheme>
      <a:clrScheme name="Grant Thornton Report Template v3.0.1 7">
        <a:dk1>
          <a:srgbClr val="DBDBDB"/>
        </a:dk1>
        <a:lt1>
          <a:srgbClr val="FFFFFF"/>
        </a:lt1>
        <a:dk2>
          <a:srgbClr val="000000"/>
        </a:dk2>
        <a:lt2>
          <a:srgbClr val="4D4D4D"/>
        </a:lt2>
        <a:accent1>
          <a:srgbClr val="9C63FF"/>
        </a:accent1>
        <a:accent2>
          <a:srgbClr val="B082FF"/>
        </a:accent2>
        <a:accent3>
          <a:srgbClr val="AAAAAA"/>
        </a:accent3>
        <a:accent4>
          <a:srgbClr val="DADADA"/>
        </a:accent4>
        <a:accent5>
          <a:srgbClr val="CBB7FF"/>
        </a:accent5>
        <a:accent6>
          <a:srgbClr val="9F75E7"/>
        </a:accent6>
        <a:hlink>
          <a:srgbClr val="D7C1FF"/>
        </a:hlink>
        <a:folHlink>
          <a:srgbClr val="EBE0FF"/>
        </a:folHlink>
      </a:clrScheme>
      <a:clrMap bg1="dk2" tx1="lt1" bg2="dk1" tx2="lt2" accent1="accent1" accent2="accent2" accent3="accent3" accent4="accent4" accent5="accent5" accent6="accent6" hlink="hlink" folHlink="folHlink"/>
    </a:extraClrScheme>
    <a:extraClrScheme>
      <a:clrScheme name="Grant Thornton Report Template v3.0.1 8">
        <a:dk1>
          <a:srgbClr val="DBDBDB"/>
        </a:dk1>
        <a:lt1>
          <a:srgbClr val="FFFFFF"/>
        </a:lt1>
        <a:dk2>
          <a:srgbClr val="000000"/>
        </a:dk2>
        <a:lt2>
          <a:srgbClr val="4D4D4D"/>
        </a:lt2>
        <a:accent1>
          <a:srgbClr val="76B900"/>
        </a:accent1>
        <a:accent2>
          <a:srgbClr val="91C733"/>
        </a:accent2>
        <a:accent3>
          <a:srgbClr val="AAAAAA"/>
        </a:accent3>
        <a:accent4>
          <a:srgbClr val="DADADA"/>
        </a:accent4>
        <a:accent5>
          <a:srgbClr val="BDD9AA"/>
        </a:accent5>
        <a:accent6>
          <a:srgbClr val="83B42D"/>
        </a:accent6>
        <a:hlink>
          <a:srgbClr val="C8E399"/>
        </a:hlink>
        <a:folHlink>
          <a:srgbClr val="E4F1CC"/>
        </a:folHlink>
      </a:clrScheme>
      <a:clrMap bg1="dk2" tx1="lt1" bg2="dk1" tx2="lt2" accent1="accent1" accent2="accent2" accent3="accent3" accent4="accent4" accent5="accent5" accent6="accent6" hlink="hlink" folHlink="folHlink"/>
    </a:extraClrScheme>
    <a:extraClrScheme>
      <a:clrScheme name="Grant Thornton Report Template v3.0.1 9">
        <a:dk1>
          <a:srgbClr val="DBDBDB"/>
        </a:dk1>
        <a:lt1>
          <a:srgbClr val="FFFFFF"/>
        </a:lt1>
        <a:dk2>
          <a:srgbClr val="000000"/>
        </a:dk2>
        <a:lt2>
          <a:srgbClr val="4D4D4D"/>
        </a:lt2>
        <a:accent1>
          <a:srgbClr val="CD5807"/>
        </a:accent1>
        <a:accent2>
          <a:srgbClr val="D77939"/>
        </a:accent2>
        <a:accent3>
          <a:srgbClr val="AAAAAA"/>
        </a:accent3>
        <a:accent4>
          <a:srgbClr val="DADADA"/>
        </a:accent4>
        <a:accent5>
          <a:srgbClr val="E3B4AA"/>
        </a:accent5>
        <a:accent6>
          <a:srgbClr val="C36D33"/>
        </a:accent6>
        <a:hlink>
          <a:srgbClr val="EBBC9C"/>
        </a:hlink>
        <a:folHlink>
          <a:srgbClr val="F5DECD"/>
        </a:folHlink>
      </a:clrScheme>
      <a:clrMap bg1="dk2" tx1="lt1" bg2="dk1" tx2="lt2" accent1="accent1" accent2="accent2" accent3="accent3" accent4="accent4" accent5="accent5" accent6="accent6" hlink="hlink" folHlink="folHlink"/>
    </a:extraClrScheme>
    <a:extraClrScheme>
      <a:clrScheme name="Grant Thornton Report Template v3.0.1 10">
        <a:dk1>
          <a:srgbClr val="DBDBDB"/>
        </a:dk1>
        <a:lt1>
          <a:srgbClr val="FFFFFF"/>
        </a:lt1>
        <a:dk2>
          <a:srgbClr val="000000"/>
        </a:dk2>
        <a:lt2>
          <a:srgbClr val="4D4D4D"/>
        </a:lt2>
        <a:accent1>
          <a:srgbClr val="902147"/>
        </a:accent1>
        <a:accent2>
          <a:srgbClr val="A64D6C"/>
        </a:accent2>
        <a:accent3>
          <a:srgbClr val="AAAAAA"/>
        </a:accent3>
        <a:accent4>
          <a:srgbClr val="DADADA"/>
        </a:accent4>
        <a:accent5>
          <a:srgbClr val="C6ABB1"/>
        </a:accent5>
        <a:accent6>
          <a:srgbClr val="964561"/>
        </a:accent6>
        <a:hlink>
          <a:srgbClr val="D3A6B5"/>
        </a:hlink>
        <a:folHlink>
          <a:srgbClr val="E9D3DA"/>
        </a:folHlink>
      </a:clrScheme>
      <a:clrMap bg1="dk2" tx1="lt1" bg2="dk1" tx2="lt2" accent1="accent1" accent2="accent2" accent3="accent3" accent4="accent4" accent5="accent5" accent6="accent6" hlink="hlink" folHlink="folHlink"/>
    </a:extraClrScheme>
    <a:extraClrScheme>
      <a:clrScheme name="Grant Thornton Report Template v3.0.1 11">
        <a:dk1>
          <a:srgbClr val="DBDBDB"/>
        </a:dk1>
        <a:lt1>
          <a:srgbClr val="FFFFFF"/>
        </a:lt1>
        <a:dk2>
          <a:srgbClr val="000000"/>
        </a:dk2>
        <a:lt2>
          <a:srgbClr val="4D4D4D"/>
        </a:lt2>
        <a:accent1>
          <a:srgbClr val="8B9000"/>
        </a:accent1>
        <a:accent2>
          <a:srgbClr val="A2A633"/>
        </a:accent2>
        <a:accent3>
          <a:srgbClr val="AAAAAA"/>
        </a:accent3>
        <a:accent4>
          <a:srgbClr val="DADADA"/>
        </a:accent4>
        <a:accent5>
          <a:srgbClr val="C4C6AA"/>
        </a:accent5>
        <a:accent6>
          <a:srgbClr val="92962D"/>
        </a:accent6>
        <a:hlink>
          <a:srgbClr val="D1D399"/>
        </a:hlink>
        <a:folHlink>
          <a:srgbClr val="E8E9CC"/>
        </a:folHlink>
      </a:clrScheme>
      <a:clrMap bg1="dk2" tx1="lt1" bg2="dk1" tx2="lt2" accent1="accent1" accent2="accent2" accent3="accent3" accent4="accent4" accent5="accent5" accent6="accent6" hlink="hlink" folHlink="folHlink"/>
    </a:extraClrScheme>
    <a:extraClrScheme>
      <a:clrScheme name="Grant Thornton Report Template v3.0.1 12">
        <a:dk1>
          <a:srgbClr val="DBDBDB"/>
        </a:dk1>
        <a:lt1>
          <a:srgbClr val="FFFFFF"/>
        </a:lt1>
        <a:dk2>
          <a:srgbClr val="000000"/>
        </a:dk2>
        <a:lt2>
          <a:srgbClr val="4D4D4D"/>
        </a:lt2>
        <a:accent1>
          <a:srgbClr val="EBAB00"/>
        </a:accent1>
        <a:accent2>
          <a:srgbClr val="EFBC33"/>
        </a:accent2>
        <a:accent3>
          <a:srgbClr val="AAAAAA"/>
        </a:accent3>
        <a:accent4>
          <a:srgbClr val="DADADA"/>
        </a:accent4>
        <a:accent5>
          <a:srgbClr val="F3D2AA"/>
        </a:accent5>
        <a:accent6>
          <a:srgbClr val="D9AA2D"/>
        </a:accent6>
        <a:hlink>
          <a:srgbClr val="F7DD99"/>
        </a:hlink>
        <a:folHlink>
          <a:srgbClr val="FBEECC"/>
        </a:folHlink>
      </a:clrScheme>
      <a:clrMap bg1="dk2" tx1="lt1" bg2="dk1" tx2="lt2" accent1="accent1" accent2="accent2" accent3="accent3" accent4="accent4" accent5="accent5" accent6="accent6" hlink="hlink" folHlink="folHlink"/>
    </a:extraClrScheme>
    <a:extraClrScheme>
      <a:clrScheme name="Grant Thornton Report Template v3.0.1 13">
        <a:dk1>
          <a:srgbClr val="DBDBDB"/>
        </a:dk1>
        <a:lt1>
          <a:srgbClr val="FFFFFF"/>
        </a:lt1>
        <a:dk2>
          <a:srgbClr val="000000"/>
        </a:dk2>
        <a:lt2>
          <a:srgbClr val="4D4D4D"/>
        </a:lt2>
        <a:accent1>
          <a:srgbClr val="006652"/>
        </a:accent1>
        <a:accent2>
          <a:srgbClr val="338575"/>
        </a:accent2>
        <a:accent3>
          <a:srgbClr val="AAAAAA"/>
        </a:accent3>
        <a:accent4>
          <a:srgbClr val="DADADA"/>
        </a:accent4>
        <a:accent5>
          <a:srgbClr val="AAB8B3"/>
        </a:accent5>
        <a:accent6>
          <a:srgbClr val="2D7869"/>
        </a:accent6>
        <a:hlink>
          <a:srgbClr val="99C2BA"/>
        </a:hlink>
        <a:folHlink>
          <a:srgbClr val="CCE0D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VMDescription xmlns="85b172ae-93a2-46db-9f62-b2f8ab1e5642"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1" ma:contentTypeDescription="Create a new document." ma:contentTypeScope="" ma:versionID="c7b330efbe2a581dda1c0edb0cf85614">
  <xsd:schema xmlns:xsd="http://www.w3.org/2001/XMLSchema" xmlns:p="http://schemas.microsoft.com/office/2006/metadata/properties" xmlns:ns2="85b172ae-93a2-46db-9f62-b2f8ab1e5642" targetNamespace="http://schemas.microsoft.com/office/2006/metadata/properties" ma:root="true" ma:fieldsID="c2aa65ef3a8276e6d2a38bc40109b62d" ns2:_="">
    <xsd:import namespace="85b172ae-93a2-46db-9f62-b2f8ab1e5642"/>
    <xsd:element name="properties">
      <xsd:complexType>
        <xsd:sequence>
          <xsd:element name="documentManagement">
            <xsd:complexType>
              <xsd:all>
                <xsd:element ref="ns2:AVMDescription" minOccurs="0"/>
              </xsd:all>
            </xsd:complexType>
          </xsd:element>
        </xsd:sequence>
      </xsd:complexType>
    </xsd:element>
  </xsd:schema>
  <xsd:schema xmlns:xsd="http://www.w3.org/2001/XMLSchema" xmlns:dms="http://schemas.microsoft.com/office/2006/documentManagement/types" targetNamespace="85b172ae-93a2-46db-9f62-b2f8ab1e5642" elementFormDefault="qualified">
    <xsd:import namespace="http://schemas.microsoft.com/office/2006/documentManagement/types"/>
    <xsd:element name="AVMDescription" ma:index="8" nillable="true" ma:displayName="Description" ma:internalName="AVM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5AD1673-BDD2-4DE0-B1D1-A7BEFD82340A}">
  <ds:schemaRefs>
    <ds:schemaRef ds:uri="http://purl.org/dc/elements/1.1/"/>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5b172ae-93a2-46db-9f62-b2f8ab1e564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7D45129-5F72-4791-900B-5B8FED38499D}">
  <ds:schemaRefs>
    <ds:schemaRef ds:uri="http://schemas.microsoft.com/office/2006/metadata/longProperties"/>
  </ds:schemaRefs>
</ds:datastoreItem>
</file>

<file path=customXml/itemProps3.xml><?xml version="1.0" encoding="utf-8"?>
<ds:datastoreItem xmlns:ds="http://schemas.openxmlformats.org/officeDocument/2006/customXml" ds:itemID="{E88C6E7E-8140-43E6-8CF9-990199097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b172ae-93a2-46db-9f62-b2f8ab1e564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13251</TotalTime>
  <Words>6649</Words>
  <Application>Microsoft Office PowerPoint</Application>
  <PresentationFormat>On-screen Show (4:3)</PresentationFormat>
  <Paragraphs>477</Paragraphs>
  <Slides>33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MS Mincho</vt:lpstr>
      <vt:lpstr>ＭＳ Ｐゴシック</vt:lpstr>
      <vt:lpstr>Adobe Garamond Pro Bold</vt:lpstr>
      <vt:lpstr>Arial</vt:lpstr>
      <vt:lpstr>Arial Narrow</vt:lpstr>
      <vt:lpstr>Calibri</vt:lpstr>
      <vt:lpstr>Garamond</vt:lpstr>
      <vt:lpstr>Symbol</vt:lpstr>
      <vt:lpstr>Times New Roman</vt:lpstr>
      <vt:lpstr>Wingdings 2</vt:lpstr>
      <vt:lpstr>ヒラギノ明朝 ProN W3</vt:lpstr>
      <vt:lpstr>1_Office Theme</vt:lpstr>
      <vt:lpstr>Grant Thornton Report Template v3.0.1</vt:lpstr>
      <vt:lpstr>Stakeholder Engagement— Toolkit Orientation and  Practice Session </vt:lpstr>
      <vt:lpstr>Introductions</vt:lpstr>
      <vt:lpstr>Objectives</vt:lpstr>
      <vt:lpstr>Toolkit’s Features and Components</vt:lpstr>
      <vt:lpstr>Objectives of the Stakeholder Engagement Toolkit</vt:lpstr>
      <vt:lpstr>Who is a Stakeholder?</vt:lpstr>
      <vt:lpstr>Stakeholder Engagement as an Ongoing Process</vt:lpstr>
      <vt:lpstr>Adapting the Toolkit for Different Needs</vt:lpstr>
      <vt:lpstr>How the Toolkit is Organized</vt:lpstr>
      <vt:lpstr>Tools Available</vt:lpstr>
      <vt:lpstr>Toolkit Quick Guide</vt:lpstr>
      <vt:lpstr>Toolkit Quick Guide:  Reference Table </vt:lpstr>
      <vt:lpstr>Quick Guide: Expanded Instructions for Select Tasks</vt:lpstr>
      <vt:lpstr>Socio-cultural and Other Factors that Impact Research and Stakeholder Engagement Activities</vt:lpstr>
      <vt:lpstr>Discussion Question</vt:lpstr>
      <vt:lpstr>Benefits of Identifying and Planning for Socio-cultural Factors</vt:lpstr>
      <vt:lpstr>Small Group Activity</vt:lpstr>
      <vt:lpstr>Assess Knowledge/Perceptions Using the Agree/Disagree Activity</vt:lpstr>
      <vt:lpstr>Reflection</vt:lpstr>
      <vt:lpstr>Do you Agree? Or Disagree?  </vt:lpstr>
      <vt:lpstr>Establish Group Norms and Guidelines</vt:lpstr>
      <vt:lpstr>Reflection</vt:lpstr>
      <vt:lpstr>Discussion Questions</vt:lpstr>
      <vt:lpstr>Why establish norms/guidelines for stakeholder groups?</vt:lpstr>
      <vt:lpstr>Build Capacity Using Role Plays</vt:lpstr>
      <vt:lpstr>Reflection</vt:lpstr>
      <vt:lpstr>Building Capacity with Scripted Role Plays and Checklists</vt:lpstr>
      <vt:lpstr>Facilitate Agreement through Group Discussion</vt:lpstr>
      <vt:lpstr>Preparing for and Conducting Role Plays</vt:lpstr>
      <vt:lpstr>Post Role Play Discussion Questions for Small Groups</vt:lpstr>
      <vt:lpstr>Role Play Discussion Questions</vt:lpstr>
      <vt:lpstr>Please tell us what you think…</vt:lpstr>
      <vt:lpstr>Copies of the Toolkit </vt:lpstr>
    </vt:vector>
  </TitlesOfParts>
  <Company>Fathom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Natalie Eley</cp:lastModifiedBy>
  <cp:revision>572</cp:revision>
  <cp:lastPrinted>2014-06-13T03:42:51Z</cp:lastPrinted>
  <dcterms:created xsi:type="dcterms:W3CDTF">2011-07-07T20:14:53Z</dcterms:created>
  <dcterms:modified xsi:type="dcterms:W3CDTF">2014-12-02T17:18:59Z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_AdHocReviewCycleID">
    <vt:i4>-1542199536</vt:i4>
  </property>
  <property fmtid="{D5CDD505-2E9C-101B-9397-08002B2CF9AE}" pid="5" name="_NewReviewCycle">
    <vt:lpwstr/>
  </property>
  <property fmtid="{D5CDD505-2E9C-101B-9397-08002B2CF9AE}" pid="6" name="_EmailSubject">
    <vt:lpwstr>Stakeholder Engagement Toolkit training materials online</vt:lpwstr>
  </property>
  <property fmtid="{D5CDD505-2E9C-101B-9397-08002B2CF9AE}" pid="7" name="_AuthorEmail">
    <vt:lpwstr>NEley@fhi360.org</vt:lpwstr>
  </property>
  <property fmtid="{D5CDD505-2E9C-101B-9397-08002B2CF9AE}" pid="8" name="_AuthorEmailDisplayName">
    <vt:lpwstr>Natalie Eley</vt:lpwstr>
  </property>
  <property fmtid="{D5CDD505-2E9C-101B-9397-08002B2CF9AE}" pid="9" name="_PreviousAdHocReviewCycleID">
    <vt:i4>1250712655</vt:i4>
  </property>
</Properties>
</file>