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4"/>
  </p:sldMasterIdLst>
  <p:notesMasterIdLst>
    <p:notesMasterId r:id="rId4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Lst>
  <p:sldSz cx="9144000" cy="6858000" type="screen4x3"/>
  <p:notesSz cx="7010400" cy="9236075"/>
  <p:embeddedFontLst>
    <p:embeddedFont>
      <p:font typeface="Arial Black" panose="020B0A04020102020204" pitchFamily="34" charset="0"/>
      <p:regular r:id="rId46"/>
      <p:bold r:id="rId47"/>
    </p:embeddedFont>
    <p:embeddedFont>
      <p:font typeface="Arial Narrow" panose="020B0606020202030204" pitchFamily="34" charset="0"/>
      <p:regular r:id="rId48"/>
      <p:bold r:id="rId49"/>
      <p:italic r:id="rId50"/>
      <p:boldItalic r:id="rId51"/>
    </p:embeddedFont>
    <p:embeddedFont>
      <p:font typeface="Calibri" panose="020F0502020204030204" pitchFamily="34" charset="0"/>
      <p:regular r:id="rId52"/>
      <p:bold r:id="rId53"/>
      <p:italic r:id="rId54"/>
      <p:boldItalic r:id="rId55"/>
    </p:embeddedFont>
    <p:embeddedFont>
      <p:font typeface="Times" panose="02020603050405020304" pitchFamily="18"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720" userDrawn="1">
          <p15:clr>
            <a:srgbClr val="A4A3A4"/>
          </p15:clr>
        </p15:guide>
        <p15:guide id="2" pos="3504">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4" roundtripDataSignature="AMtx7mgCV2isccsPz5eguLzPLfdQeBgmA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ifer Mason" initials="" lastIdx="5" clrIdx="0"/>
  <p:cmAuthor id="1" name="Tishina Okegbe" initials="" lastIdx="7" clrIdx="1"/>
  <p:cmAuthor id="2" name="Meridith Mikulich" initials="" lastIdx="14" clrIdx="2"/>
  <p:cmAuthor id="3" name="Kate Dieringer" initials="" lastIdx="13" clrIdx="3"/>
  <p:cmAuthor id="4" name="Lucy Harber" initials="LH" lastIdx="47" clrIdx="4">
    <p:extLst>
      <p:ext uri="{19B8F6BF-5375-455C-9EA6-DF929625EA0E}">
        <p15:presenceInfo xmlns:p15="http://schemas.microsoft.com/office/powerpoint/2012/main" userId="43d7cc6d3c7d2ca8" providerId="Windows Live"/>
      </p:ext>
    </p:extLst>
  </p:cmAuthor>
  <p:cmAuthor id="5" name="Suzanne Fischer" initials="SF" lastIdx="3" clrIdx="5">
    <p:extLst>
      <p:ext uri="{19B8F6BF-5375-455C-9EA6-DF929625EA0E}">
        <p15:presenceInfo xmlns:p15="http://schemas.microsoft.com/office/powerpoint/2012/main" userId="S::SFischer@fhi360.org::3c3c5a57-40fa-477c-b868-5560e9617b1d" providerId="AD"/>
      </p:ext>
    </p:extLst>
  </p:cmAuthor>
  <p:cmAuthor id="6" name="Irina Yacobson" initials="IY" lastIdx="6" clrIdx="6">
    <p:extLst>
      <p:ext uri="{19B8F6BF-5375-455C-9EA6-DF929625EA0E}">
        <p15:presenceInfo xmlns:p15="http://schemas.microsoft.com/office/powerpoint/2012/main" userId="S::IYacobson@fhi360.org::23291031-6c17-4d60-a834-b425bfc74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6A7AA-488B-42E2-92A1-A4043F521ECD}">
  <a:tblStyle styleId="{0FA6A7AA-488B-42E2-92A1-A4043F521ECD}" styleName="Table_0">
    <a:wholeTbl>
      <a:tcTxStyle b="off" i="off">
        <a:font>
          <a:latin typeface="Times New Roman"/>
          <a:ea typeface="Times New Roman"/>
          <a:cs typeface="Times New Roman"/>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F6EF"/>
          </a:solidFill>
        </a:fill>
      </a:tcStyle>
    </a:wholeTbl>
    <a:band1H>
      <a:tcTxStyle/>
      <a:tcStyle>
        <a:tcBdr/>
        <a:fill>
          <a:solidFill>
            <a:srgbClr val="CAECDD"/>
          </a:solidFill>
        </a:fill>
      </a:tcStyle>
    </a:band1H>
    <a:band2H>
      <a:tcTxStyle/>
      <a:tcStyle>
        <a:tcBdr/>
      </a:tcStyle>
    </a:band2H>
    <a:band1V>
      <a:tcTxStyle/>
      <a:tcStyle>
        <a:tcBdr/>
        <a:fill>
          <a:solidFill>
            <a:srgbClr val="CAECDD"/>
          </a:solidFill>
        </a:fill>
      </a:tcStyle>
    </a:band1V>
    <a:band2V>
      <a:tcTxStyle/>
      <a:tcStyle>
        <a:tcBdr/>
      </a:tcStyle>
    </a:band2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imes New Roman"/>
          <a:ea typeface="Times New Roman"/>
          <a:cs typeface="Times New Roman"/>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5" autoAdjust="0"/>
    <p:restoredTop sz="87413" autoAdjust="0"/>
  </p:normalViewPr>
  <p:slideViewPr>
    <p:cSldViewPr snapToGrid="0">
      <p:cViewPr varScale="1">
        <p:scale>
          <a:sx n="73" d="100"/>
          <a:sy n="73" d="100"/>
        </p:scale>
        <p:origin x="60" y="312"/>
      </p:cViewPr>
      <p:guideLst>
        <p:guide orient="horz" pos="3720"/>
        <p:guide pos="3504"/>
      </p:guideLst>
    </p:cSldViewPr>
  </p:slideViewPr>
  <p:notesTextViewPr>
    <p:cViewPr>
      <p:scale>
        <a:sx n="1" d="1"/>
        <a:sy n="1" d="1"/>
      </p:scale>
      <p:origin x="0" y="0"/>
    </p:cViewPr>
  </p:notesTextViewPr>
  <p:sorterViewPr>
    <p:cViewPr>
      <p:scale>
        <a:sx n="200" d="100"/>
        <a:sy n="200" d="100"/>
      </p:scale>
      <p:origin x="0" y="-2478"/>
    </p:cViewPr>
  </p:sorterViewPr>
  <p:notesViewPr>
    <p:cSldViewPr snapToGrid="0">
      <p:cViewPr>
        <p:scale>
          <a:sx n="70" d="100"/>
          <a:sy n="70" d="100"/>
        </p:scale>
        <p:origin x="2100" y="48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8"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66" Type="http://schemas.openxmlformats.org/officeDocument/2006/relationships/presProps" Target="presProps.xml"/><Relationship Id="rId5" Type="http://schemas.openxmlformats.org/officeDocument/2006/relationships/slide" Target="slides/slid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3.fntdata"/><Relationship Id="rId56" Type="http://schemas.openxmlformats.org/officeDocument/2006/relationships/font" Target="fonts/font11.fntdata"/><Relationship Id="rId64" Type="http://customschemas.google.com/relationships/presentationmetadata" Target="metadata"/><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1.fntdata"/><Relationship Id="rId59" Type="http://schemas.openxmlformats.org/officeDocument/2006/relationships/font" Target="fonts/font14.fntdata"/><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7.fntdata"/><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9" name="Slide Image Placeholder 8">
            <a:extLst>
              <a:ext uri="{FF2B5EF4-FFF2-40B4-BE49-F238E27FC236}">
                <a16:creationId xmlns:a16="http://schemas.microsoft.com/office/drawing/2014/main" id="{8490DD02-35F4-455B-8D2A-B6DF14512C35}"/>
              </a:ext>
            </a:extLst>
          </p:cNvPr>
          <p:cNvSpPr>
            <a:spLocks noGrp="1" noRot="1" noChangeAspect="1"/>
          </p:cNvSpPr>
          <p:nvPr>
            <p:ph type="sldImg" idx="2"/>
          </p:nvPr>
        </p:nvSpPr>
        <p:spPr>
          <a:xfrm>
            <a:off x="701675" y="1154113"/>
            <a:ext cx="4156075" cy="3117850"/>
          </a:xfrm>
          <a:prstGeom prst="rect">
            <a:avLst/>
          </a:prstGeom>
          <a:noFill/>
          <a:ln w="12700">
            <a:solidFill>
              <a:schemeClr val="tx1"/>
            </a:solidFill>
          </a:ln>
        </p:spPr>
        <p:txBody>
          <a:bodyPr vert="horz" lIns="91440" tIns="45720" rIns="91440" bIns="45720" rtlCol="0" anchor="ctr"/>
          <a:lstStyle/>
          <a:p>
            <a:endParaRPr lang="en-US" dirty="0"/>
          </a:p>
        </p:txBody>
      </p:sp>
      <p:sp>
        <p:nvSpPr>
          <p:cNvPr id="12" name="Notes Placeholder 11">
            <a:extLst>
              <a:ext uri="{FF2B5EF4-FFF2-40B4-BE49-F238E27FC236}">
                <a16:creationId xmlns:a16="http://schemas.microsoft.com/office/drawing/2014/main" id="{C2B531B3-C7AC-47F4-A75D-3F227AD70C61}"/>
              </a:ext>
            </a:extLst>
          </p:cNvPr>
          <p:cNvSpPr>
            <a:spLocks noGrp="1"/>
          </p:cNvSpPr>
          <p:nvPr>
            <p:ph type="body" sz="quarter" idx="3"/>
          </p:nvPr>
        </p:nvSpPr>
        <p:spPr>
          <a:xfrm>
            <a:off x="701675" y="4445000"/>
            <a:ext cx="5607050" cy="3636963"/>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12">
            <a:extLst>
              <a:ext uri="{FF2B5EF4-FFF2-40B4-BE49-F238E27FC236}">
                <a16:creationId xmlns:a16="http://schemas.microsoft.com/office/drawing/2014/main" id="{E9008765-4496-45FE-A565-61C8F4F30FDF}"/>
              </a:ext>
            </a:extLst>
          </p:cNvPr>
          <p:cNvSpPr>
            <a:spLocks noGrp="1"/>
          </p:cNvSpPr>
          <p:nvPr>
            <p:ph type="sldNum" sz="quarter" idx="5"/>
          </p:nvPr>
        </p:nvSpPr>
        <p:spPr>
          <a:xfrm>
            <a:off x="3970338" y="8772525"/>
            <a:ext cx="3038475" cy="463550"/>
          </a:xfrm>
          <a:prstGeom prst="rect">
            <a:avLst/>
          </a:prstGeom>
        </p:spPr>
        <p:txBody>
          <a:bodyPr vert="horz" lIns="91440" tIns="45720" rIns="91440" bIns="45720" rtlCol="0" anchor="b"/>
          <a:lstStyle>
            <a:lvl1pPr algn="r">
              <a:defRPr sz="1200"/>
            </a:lvl1pPr>
          </a:lstStyle>
          <a:p>
            <a:fld id="{21958CB1-D291-41A8-B866-D4F72BF67EC6}" type="slidenum">
              <a:rPr lang="en-US" smtClean="0"/>
              <a:t>‹#›</a:t>
            </a:fld>
            <a:endParaRPr lang="en-US" dirty="0"/>
          </a:p>
        </p:txBody>
      </p:sp>
    </p:spTree>
  </p:cSld>
  <p:clrMap bg1="lt1" tx1="dk1" bg2="lt2" tx2="dk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2pPr>
    <a:lvl3pPr marR="0" lvl="2"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3pPr>
    <a:lvl4pPr marR="0" lvl="3"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4pPr>
    <a:lvl5pPr marR="0" lvl="4" algn="l" rtl="0">
      <a:lnSpc>
        <a:spcPct val="100000"/>
      </a:lnSpc>
      <a:spcBef>
        <a:spcPts val="600"/>
      </a:spcBef>
      <a:spcAft>
        <a:spcPts val="0"/>
      </a:spcAft>
      <a:buClr>
        <a:srgbClr val="000000"/>
      </a:buClr>
      <a:buFont typeface="Arial"/>
      <a:defRPr sz="12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Google Shape;48;p1:notes"/>
          <p:cNvSpPr txBox="1">
            <a:spLocks noGrp="1"/>
          </p:cNvSpPr>
          <p:nvPr>
            <p:ph type="sldNum" idx="12"/>
          </p:nvPr>
        </p:nvSpPr>
        <p:spPr/>
        <p:txBody>
          <a:bodyPr/>
          <a:lstStyle/>
          <a:p>
            <a:pPr lvl="0"/>
            <a:fld id="{00000000-1234-1234-1234-123412341234}" type="slidenum">
              <a:rPr lang="en-US">
                <a:sym typeface="Times New Roman"/>
              </a:rPr>
              <a:pPr lvl="0"/>
              <a:t>1</a:t>
            </a:fld>
            <a:endParaRPr lang="en-US" dirty="0">
              <a:sym typeface="Times New Roman"/>
            </a:endParaRPr>
          </a:p>
        </p:txBody>
      </p:sp>
      <p:sp>
        <p:nvSpPr>
          <p:cNvPr id="50" name="Google Shape;50;p1:notes"/>
          <p:cNvSpPr txBox="1">
            <a:spLocks noGrp="1"/>
          </p:cNvSpPr>
          <p:nvPr>
            <p:ph type="body" idx="1"/>
          </p:nvPr>
        </p:nvSpPr>
        <p:spPr/>
        <p:txBody>
          <a:bodyPr/>
          <a:lstStyle/>
          <a:p>
            <a:pPr lvl="0"/>
            <a:r>
              <a:rPr lang="en-US" dirty="0"/>
              <a:t>Production Notes: </a:t>
            </a:r>
          </a:p>
          <a:p>
            <a:pPr lvl="0"/>
            <a:r>
              <a:rPr lang="en-US" dirty="0"/>
              <a:t>Copy pages front and back in landscape page orientation and coil bind on the left edge.</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dirty="0"/>
              <a:t>Do </a:t>
            </a:r>
            <a:r>
              <a:rPr lang="en-US" u="sng" dirty="0"/>
              <a:t>not</a:t>
            </a:r>
            <a:r>
              <a:rPr lang="en-US" dirty="0"/>
              <a:t> bind the </a:t>
            </a:r>
            <a:r>
              <a:rPr lang="en-US" i="0" dirty="0"/>
              <a:t>visual aid which includes the </a:t>
            </a:r>
            <a:r>
              <a:rPr lang="en-US" dirty="0"/>
              <a:t>method chart (side one), </a:t>
            </a:r>
            <a:r>
              <a:rPr lang="en-US" i="1" dirty="0"/>
              <a:t>Think about which method you might like… </a:t>
            </a:r>
            <a:r>
              <a:rPr lang="en-US" dirty="0"/>
              <a:t>and prevention approaches (side two),</a:t>
            </a:r>
            <a:r>
              <a:rPr lang="en-US" i="1" dirty="0"/>
              <a:t> </a:t>
            </a:r>
            <a:r>
              <a:rPr lang="en-US" i="1" dirty="0">
                <a:effectLst/>
              </a:rPr>
              <a:t>...and how best to avoid pregnancy, HIV and other STIs </a:t>
            </a:r>
            <a:r>
              <a:rPr lang="en-US" dirty="0"/>
              <a:t>(last two pages in this PowerPoint file), with the other pages. </a:t>
            </a:r>
          </a:p>
          <a:p>
            <a:pPr lvl="0"/>
            <a:r>
              <a:rPr lang="en-US" dirty="0"/>
              <a:t>Print the visual aid and the front and back covers of the tool/manual on heavy card stock and laminate to ensure that the materials are sturdy and last a long time.  </a:t>
            </a:r>
          </a:p>
          <a:p>
            <a:pPr lvl="0"/>
            <a:r>
              <a:rPr lang="en-US" dirty="0"/>
              <a:t>Several pages in this PowerPoint file contain alternate illustrations on the pasteboard which can be used in lieu of those shown on the page. </a:t>
            </a:r>
          </a:p>
        </p:txBody>
      </p:sp>
      <p:sp>
        <p:nvSpPr>
          <p:cNvPr id="4" name="Slide Image Placeholder 3">
            <a:extLst>
              <a:ext uri="{FF2B5EF4-FFF2-40B4-BE49-F238E27FC236}">
                <a16:creationId xmlns:a16="http://schemas.microsoft.com/office/drawing/2014/main" id="{D5018739-1620-4B9E-81D1-4EE6281635CC}"/>
              </a:ext>
            </a:extLst>
          </p:cNvPr>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2" name="Google Shape;132;p10:notes"/>
          <p:cNvSpPr txBox="1">
            <a:spLocks noGrp="1"/>
          </p:cNvSpPr>
          <p:nvPr>
            <p:ph type="body" idx="1"/>
          </p:nvPr>
        </p:nvSpPr>
        <p:spPr/>
        <p:txBody>
          <a:bodyPr/>
          <a:lstStyle/>
          <a:p>
            <a:pPr lvl="0"/>
            <a:r>
              <a:rPr lang="en-US" dirty="0">
                <a:sym typeface="Arial"/>
              </a:rPr>
              <a:t>Adaptation Notes:</a:t>
            </a:r>
          </a:p>
          <a:p>
            <a:pPr lvl="0"/>
            <a:r>
              <a:rPr lang="en-US" dirty="0">
                <a:sym typeface="Arial"/>
              </a:rPr>
              <a:t>If services are not provided free-of-charge in the public sector, consider adding this bullet:</a:t>
            </a:r>
          </a:p>
          <a:p>
            <a:pPr marL="171450" lvl="0" indent="-171450">
              <a:buFont typeface="Arial" panose="020B0604020202020204" pitchFamily="34" charset="0"/>
              <a:buChar char="•"/>
            </a:pPr>
            <a:r>
              <a:rPr lang="en-US" dirty="0">
                <a:sym typeface="Arial"/>
              </a:rPr>
              <a:t>How much will it cost?</a:t>
            </a:r>
            <a:endParaRPr lang="en-US" dirty="0"/>
          </a:p>
          <a:p>
            <a:pPr lvl="0"/>
            <a:endParaRPr lang="en-US" dirty="0"/>
          </a:p>
        </p:txBody>
      </p:sp>
      <p:sp>
        <p:nvSpPr>
          <p:cNvPr id="133" name="Google Shape;133;p10:notes"/>
          <p:cNvSpPr txBox="1">
            <a:spLocks noGrp="1"/>
          </p:cNvSpPr>
          <p:nvPr>
            <p:ph type="sldNum" idx="12"/>
          </p:nvPr>
        </p:nvSpPr>
        <p:spPr/>
        <p:txBody>
          <a:bodyPr/>
          <a:lstStyle/>
          <a:p>
            <a:pPr lvl="0"/>
            <a:fld id="{00000000-1234-1234-1234-123412341234}" type="slidenum">
              <a:rPr lang="en-US">
                <a:sym typeface="Times New Roman"/>
              </a:rPr>
              <a:pPr lvl="0"/>
              <a:t>10</a:t>
            </a:fld>
            <a:endParaRPr lang="en-US" dirty="0">
              <a:sym typeface="Times New Roman"/>
            </a:endParaRPr>
          </a:p>
        </p:txBody>
      </p:sp>
      <p:sp>
        <p:nvSpPr>
          <p:cNvPr id="7" name="Slide Image Placeholder 6">
            <a:extLst>
              <a:ext uri="{FF2B5EF4-FFF2-40B4-BE49-F238E27FC236}">
                <a16:creationId xmlns:a16="http://schemas.microsoft.com/office/drawing/2014/main" id="{CF6F2F19-6DDE-440C-B571-9C281232B62A}"/>
              </a:ext>
            </a:extLst>
          </p:cNvPr>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4" name="Google Shape;144;p11:notes"/>
          <p:cNvSpPr txBox="1">
            <a:spLocks noGrp="1"/>
          </p:cNvSpPr>
          <p:nvPr>
            <p:ph type="sldNum" idx="12"/>
          </p:nvPr>
        </p:nvSpPr>
        <p:spPr/>
        <p:txBody>
          <a:bodyPr/>
          <a:lstStyle/>
          <a:p>
            <a:pPr lvl="0"/>
            <a:fld id="{00000000-1234-1234-1234-123412341234}" type="slidenum">
              <a:rPr lang="en-US">
                <a:sym typeface="Times New Roman"/>
              </a:rPr>
              <a:pPr lvl="0"/>
              <a:t>11</a:t>
            </a:fld>
            <a:endParaRPr lang="en-US" dirty="0">
              <a:sym typeface="Times New Roman"/>
            </a:endParaRPr>
          </a:p>
        </p:txBody>
      </p:sp>
      <p:sp>
        <p:nvSpPr>
          <p:cNvPr id="3" name="Slide Image Placeholder 2">
            <a:extLst>
              <a:ext uri="{FF2B5EF4-FFF2-40B4-BE49-F238E27FC236}">
                <a16:creationId xmlns:a16="http://schemas.microsoft.com/office/drawing/2014/main" id="{94E47332-8110-4124-B30C-7FBCA903474E}"/>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72E223F-1F52-40BC-B380-EBB819DD38C7}"/>
              </a:ext>
            </a:extLst>
          </p:cNvPr>
          <p:cNvSpPr>
            <a:spLocks noGrp="1"/>
          </p:cNvSpPr>
          <p:nvPr>
            <p:ph type="body" idx="1"/>
          </p:nvPr>
        </p:nvSpPr>
        <p:spPr/>
        <p:txBody>
          <a:bodyPr/>
          <a:lstStyle/>
          <a:p>
            <a:pPr lvl="0"/>
            <a:r>
              <a:rPr lang="en-US" dirty="0">
                <a:sym typeface="Arial"/>
              </a:rPr>
              <a:t>Adaptation Notes:</a:t>
            </a:r>
          </a:p>
          <a:p>
            <a:pPr lvl="0"/>
            <a:r>
              <a:rPr lang="en-US" dirty="0">
                <a:sym typeface="Arial"/>
              </a:rPr>
              <a:t>If PrEP is not available, remove the asterisk, the footnote, and do not include the prevention approaches in the visual aid. </a:t>
            </a:r>
            <a:endParaRPr lang="en-US" dirty="0"/>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2: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b="0" i="1" u="none">
                <a:solidFill>
                  <a:schemeClr val="dk1"/>
                </a:solidFill>
                <a:latin typeface="Times New Roman"/>
                <a:ea typeface="Times New Roman"/>
                <a:cs typeface="Times New Roman"/>
                <a:sym typeface="Times New Roman"/>
              </a:rPr>
              <a:t>12</a:t>
            </a:fld>
            <a:endParaRPr sz="1200" b="0" i="1" u="none" dirty="0">
              <a:solidFill>
                <a:schemeClr val="dk1"/>
              </a:solidFill>
              <a:latin typeface="Times New Roman"/>
              <a:ea typeface="Times New Roman"/>
              <a:cs typeface="Times New Roman"/>
              <a:sym typeface="Times New Roman"/>
            </a:endParaRPr>
          </a:p>
        </p:txBody>
      </p:sp>
      <p:sp>
        <p:nvSpPr>
          <p:cNvPr id="156" name="Google Shape;156;p12:notes"/>
          <p:cNvSpPr txBox="1">
            <a:spLocks noGrp="1"/>
          </p:cNvSpPr>
          <p:nvPr>
            <p:ph type="body" idx="1"/>
          </p:nvPr>
        </p:nvSpPr>
        <p:spPr/>
        <p:txBody>
          <a:bodyPr/>
          <a:lstStyle/>
          <a:p>
            <a:pPr lvl="0"/>
            <a:r>
              <a:rPr lang="en-US" dirty="0"/>
              <a:t>Adaptation Notes: </a:t>
            </a:r>
          </a:p>
          <a:p>
            <a:pPr lvl="0"/>
            <a:r>
              <a:rPr lang="en-US" dirty="0"/>
              <a:t>Include only the methods that are available to clients in your program. Ensure that the images and labels for the methods match the illustrations and terminology used elsewhere in the tool. </a:t>
            </a:r>
          </a:p>
          <a:p>
            <a:pPr lvl="0"/>
            <a:r>
              <a:rPr lang="en-US" dirty="0"/>
              <a:t>This iteration of the chart reflects the methods that are featured in this prototype tool. </a:t>
            </a:r>
          </a:p>
          <a:p>
            <a:pPr lvl="0"/>
            <a:r>
              <a:rPr lang="en-US" dirty="0">
                <a:sym typeface="Times New Roman"/>
              </a:rPr>
              <a:t>Several contraceptive methods are not included in the tool: spermicides, because frequent use increases the risk of HIV acquisition; and vasectomy, since it is not a practicable option with commercial partners. </a:t>
            </a:r>
            <a:endParaRPr lang="en-US" dirty="0"/>
          </a:p>
          <a:p>
            <a:pPr lvl="0"/>
            <a:endParaRPr lang="en-US" dirty="0"/>
          </a:p>
          <a:p>
            <a:pPr lvl="0"/>
            <a:r>
              <a:rPr lang="en-US" dirty="0"/>
              <a:t>Source: Global Handbook for Family Planning, 2018.</a:t>
            </a:r>
          </a:p>
          <a:p>
            <a:pPr lvl="0"/>
            <a:endParaRPr lang="en-US" dirty="0"/>
          </a:p>
        </p:txBody>
      </p:sp>
      <p:sp>
        <p:nvSpPr>
          <p:cNvPr id="3" name="Slide Image Placeholder 2">
            <a:extLst>
              <a:ext uri="{FF2B5EF4-FFF2-40B4-BE49-F238E27FC236}">
                <a16:creationId xmlns:a16="http://schemas.microsoft.com/office/drawing/2014/main" id="{2FA6264E-3AC0-4D47-BBA8-DE1ED3A8936D}"/>
              </a:ext>
            </a:extLst>
          </p:cNvPr>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3" name="Google Shape;193;p13:notes"/>
          <p:cNvSpPr txBox="1">
            <a:spLocks noGrp="1"/>
          </p:cNvSpPr>
          <p:nvPr>
            <p:ph type="body" idx="1"/>
          </p:nvPr>
        </p:nvSpPr>
        <p:spPr/>
        <p:txBody>
          <a:bodyPr/>
          <a:lstStyle/>
          <a:p>
            <a:pPr lvl="0"/>
            <a:r>
              <a:rPr lang="en-US" dirty="0"/>
              <a:t>Adaptation/Production Notes:</a:t>
            </a:r>
          </a:p>
          <a:p>
            <a:pPr lvl="0"/>
            <a:r>
              <a:rPr lang="en-US" dirty="0"/>
              <a:t>The list of concerns should be adjusted to include information related to methods available and myths/concerns that are prevalent in the community. </a:t>
            </a:r>
          </a:p>
          <a:p>
            <a:pPr lvl="0"/>
            <a:r>
              <a:rPr lang="en-US" dirty="0"/>
              <a:t>PEs should be instructed how to use this information to dispel myths about contraceptive methods. If an FSW peer raises any of these concerns during the session, share the facts provided; otherwise, avoid discussing specific myths and focus on the message that all methods are safe.</a:t>
            </a:r>
          </a:p>
        </p:txBody>
      </p:sp>
      <p:sp>
        <p:nvSpPr>
          <p:cNvPr id="194" name="Google Shape;194;p13:notes"/>
          <p:cNvSpPr txBox="1">
            <a:spLocks noGrp="1"/>
          </p:cNvSpPr>
          <p:nvPr>
            <p:ph type="sldNum" idx="12"/>
          </p:nvPr>
        </p:nvSpPr>
        <p:spPr/>
        <p:txBody>
          <a:bodyPr/>
          <a:lstStyle/>
          <a:p>
            <a:pPr lvl="0"/>
            <a:fld id="{00000000-1234-1234-1234-123412341234}" type="slidenum">
              <a:rPr lang="en-US">
                <a:sym typeface="Times New Roman"/>
              </a:rPr>
              <a:pPr lvl="0"/>
              <a:t>13</a:t>
            </a:fld>
            <a:endParaRPr lang="en-US" dirty="0">
              <a:sym typeface="Times New Roman"/>
            </a:endParaRPr>
          </a:p>
        </p:txBody>
      </p:sp>
      <p:sp>
        <p:nvSpPr>
          <p:cNvPr id="4" name="Slide Image Placeholder 3">
            <a:extLst>
              <a:ext uri="{FF2B5EF4-FFF2-40B4-BE49-F238E27FC236}">
                <a16:creationId xmlns:a16="http://schemas.microsoft.com/office/drawing/2014/main" id="{4E55913F-B49E-47A2-B443-DB33EE4C9D39}"/>
              </a:ext>
            </a:extLst>
          </p:cNvPr>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Times New Roman"/>
                <a:ea typeface="Times New Roman"/>
                <a:cs typeface="Times New Roman"/>
                <a:sym typeface="Times New Roman"/>
              </a:rPr>
              <a:t>14</a:t>
            </a:fld>
            <a:endParaRPr sz="1200" i="1" dirty="0">
              <a:solidFill>
                <a:schemeClr val="dk1"/>
              </a:solidFill>
              <a:latin typeface="Times New Roman"/>
              <a:ea typeface="Times New Roman"/>
              <a:cs typeface="Times New Roman"/>
              <a:sym typeface="Times New Roman"/>
            </a:endParaRPr>
          </a:p>
        </p:txBody>
      </p:sp>
      <p:sp>
        <p:nvSpPr>
          <p:cNvPr id="229" name="Google Shape;229;p14:notes"/>
          <p:cNvSpPr txBox="1">
            <a:spLocks noGrp="1"/>
          </p:cNvSpPr>
          <p:nvPr>
            <p:ph type="body" idx="1"/>
          </p:nvPr>
        </p:nvSpPr>
        <p:spPr/>
        <p:txBody>
          <a:bodyPr/>
          <a:lstStyle/>
          <a:p>
            <a:pPr lvl="0"/>
            <a:r>
              <a:rPr lang="en-US" dirty="0"/>
              <a:t>Adaptation Notes:</a:t>
            </a:r>
          </a:p>
          <a:p>
            <a:pPr lvl="0"/>
            <a:r>
              <a:rPr lang="en-US" dirty="0"/>
              <a:t>Modify the characteristics and illustrations depending on the type of implant offered.</a:t>
            </a:r>
          </a:p>
        </p:txBody>
      </p:sp>
      <p:sp>
        <p:nvSpPr>
          <p:cNvPr id="3" name="Slide Image Placeholder 2">
            <a:extLst>
              <a:ext uri="{FF2B5EF4-FFF2-40B4-BE49-F238E27FC236}">
                <a16:creationId xmlns:a16="http://schemas.microsoft.com/office/drawing/2014/main" id="{FE9DC8AE-26CA-4A0C-AA75-3E3618C8C5D2}"/>
              </a:ext>
            </a:extLst>
          </p:cNvPr>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Times New Roman"/>
                <a:ea typeface="Times New Roman"/>
                <a:cs typeface="Times New Roman"/>
                <a:sym typeface="Times New Roman"/>
              </a:rPr>
              <a:t>15</a:t>
            </a:fld>
            <a:endParaRPr sz="1200" i="1" dirty="0">
              <a:solidFill>
                <a:schemeClr val="dk1"/>
              </a:solidFill>
              <a:latin typeface="Times New Roman"/>
              <a:ea typeface="Times New Roman"/>
              <a:cs typeface="Times New Roman"/>
              <a:sym typeface="Times New Roman"/>
            </a:endParaRPr>
          </a:p>
        </p:txBody>
      </p:sp>
      <p:sp>
        <p:nvSpPr>
          <p:cNvPr id="2" name="Slide Image Placeholder 1">
            <a:extLst>
              <a:ext uri="{FF2B5EF4-FFF2-40B4-BE49-F238E27FC236}">
                <a16:creationId xmlns:a16="http://schemas.microsoft.com/office/drawing/2014/main" id="{86294D4C-1AEF-4E14-A655-23151E0E26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850433-7A17-48A5-88F7-23E0340CA497}"/>
              </a:ext>
            </a:extLst>
          </p:cNvPr>
          <p:cNvSpPr>
            <a:spLocks noGrp="1"/>
          </p:cNvSpPr>
          <p:nvPr>
            <p:ph type="body" idx="1"/>
          </p:nvPr>
        </p:nvSpPr>
        <p:spPr/>
        <p:txBody>
          <a:bodyPr/>
          <a:lstStyle/>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9" name="Google Shape;279;p16:notes"/>
          <p:cNvSpPr txBox="1">
            <a:spLocks noGrp="1"/>
          </p:cNvSpPr>
          <p:nvPr>
            <p:ph type="body" idx="1"/>
          </p:nvPr>
        </p:nvSpPr>
        <p:spPr/>
        <p:txBody>
          <a:bodyPr/>
          <a:lstStyle/>
          <a:p>
            <a:pPr lvl="0"/>
            <a:r>
              <a:rPr lang="en-US" dirty="0"/>
              <a:t>Adaptation Notes:</a:t>
            </a:r>
          </a:p>
          <a:p>
            <a:pPr lvl="0"/>
            <a:r>
              <a:rPr lang="en-US" dirty="0"/>
              <a:t>Modify the characteristics to match the type of IUDs offered; include the hormonal IUD pages if it is also available.</a:t>
            </a:r>
          </a:p>
          <a:p>
            <a:pPr lvl="0"/>
            <a:endParaRPr lang="en-US" dirty="0"/>
          </a:p>
        </p:txBody>
      </p:sp>
      <p:sp>
        <p:nvSpPr>
          <p:cNvPr id="280" name="Google Shape;280;p16:notes"/>
          <p:cNvSpPr txBox="1">
            <a:spLocks noGrp="1"/>
          </p:cNvSpPr>
          <p:nvPr>
            <p:ph type="sldNum" idx="12"/>
          </p:nvPr>
        </p:nvSpPr>
        <p:spPr/>
        <p:txBody>
          <a:bodyPr/>
          <a:lstStyle/>
          <a:p>
            <a:pPr lvl="0"/>
            <a:fld id="{00000000-1234-1234-1234-123412341234}" type="slidenum">
              <a:rPr lang="en-US"/>
              <a:pPr lvl="0"/>
              <a:t>16</a:t>
            </a:fld>
            <a:endParaRPr lang="en-US" dirty="0"/>
          </a:p>
        </p:txBody>
      </p:sp>
      <p:sp>
        <p:nvSpPr>
          <p:cNvPr id="4" name="Slide Image Placeholder 3">
            <a:extLst>
              <a:ext uri="{FF2B5EF4-FFF2-40B4-BE49-F238E27FC236}">
                <a16:creationId xmlns:a16="http://schemas.microsoft.com/office/drawing/2014/main" id="{84C8855A-E844-4721-8530-EEA1C5AFF343}"/>
              </a:ext>
            </a:extLst>
          </p:cNvPr>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8" name="Google Shape;298;p17:notes"/>
          <p:cNvSpPr txBox="1">
            <a:spLocks noGrp="1"/>
          </p:cNvSpPr>
          <p:nvPr>
            <p:ph type="body" idx="1"/>
          </p:nvPr>
        </p:nvSpPr>
        <p:spPr/>
        <p:txBody>
          <a:bodyPr/>
          <a:lstStyle/>
          <a:p>
            <a:pPr lvl="0"/>
            <a:r>
              <a:rPr lang="en-US" dirty="0"/>
              <a:t>Adaptation Notes:</a:t>
            </a:r>
          </a:p>
          <a:p>
            <a:pPr lvl="0"/>
            <a:r>
              <a:rPr lang="en-US" dirty="0">
                <a:sym typeface="Times New Roman"/>
              </a:rPr>
              <a:t>In locations where gonorrhoea and chlamydia are prevalent, but laboratory testing for STIs is limited, guidelines may recommend presumptive treatment with antibiotics for both gonorrhea and chlamydia in cases when FSWs want to initiate an IUD. This may reduce the risk of post-insertion pelvic inflammatory disease (PID). </a:t>
            </a:r>
          </a:p>
          <a:p>
            <a:pPr lvl="0"/>
            <a:r>
              <a:rPr lang="en-US" dirty="0"/>
              <a:t>Change the information on this page to match the national or program guidelines.</a:t>
            </a:r>
          </a:p>
        </p:txBody>
      </p:sp>
      <p:sp>
        <p:nvSpPr>
          <p:cNvPr id="299" name="Google Shape;299;p17:notes"/>
          <p:cNvSpPr txBox="1">
            <a:spLocks noGrp="1"/>
          </p:cNvSpPr>
          <p:nvPr>
            <p:ph type="sldNum" idx="12"/>
          </p:nvPr>
        </p:nvSpPr>
        <p:spPr/>
        <p:txBody>
          <a:bodyPr/>
          <a:lstStyle/>
          <a:p>
            <a:pPr lvl="0"/>
            <a:fld id="{00000000-1234-1234-1234-123412341234}" type="slidenum">
              <a:rPr lang="en-US"/>
              <a:pPr lvl="0"/>
              <a:t>17</a:t>
            </a:fld>
            <a:endParaRPr lang="en-US" dirty="0"/>
          </a:p>
        </p:txBody>
      </p:sp>
      <p:sp>
        <p:nvSpPr>
          <p:cNvPr id="4" name="Slide Image Placeholder 3">
            <a:extLst>
              <a:ext uri="{FF2B5EF4-FFF2-40B4-BE49-F238E27FC236}">
                <a16:creationId xmlns:a16="http://schemas.microsoft.com/office/drawing/2014/main" id="{D9191029-DB2D-4574-ADB0-7E0417184676}"/>
              </a:ext>
            </a:extLst>
          </p:cNvPr>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7" name="Google Shape;307;p18:notes"/>
          <p:cNvSpPr txBox="1">
            <a:spLocks noGrp="1"/>
          </p:cNvSpPr>
          <p:nvPr>
            <p:ph type="body" idx="1"/>
          </p:nvPr>
        </p:nvSpPr>
        <p:spPr/>
        <p:txBody>
          <a:bodyPr/>
          <a:lstStyle/>
          <a:p>
            <a:pPr lvl="0"/>
            <a:r>
              <a:rPr lang="en-US" dirty="0"/>
              <a:t>Adaptation Notes:</a:t>
            </a:r>
          </a:p>
          <a:p>
            <a:pPr lvl="0"/>
            <a:r>
              <a:rPr lang="en-US" dirty="0"/>
              <a:t>Modify the characteristics to match the type of hormonal-IUDs offered (e.g., duration of effectiveness). If hormonal-IUDs are not available, remove the hormonal-IUD pages.</a:t>
            </a:r>
          </a:p>
          <a:p>
            <a:pPr lvl="0"/>
            <a:endParaRPr lang="en-US" dirty="0"/>
          </a:p>
        </p:txBody>
      </p:sp>
      <p:sp>
        <p:nvSpPr>
          <p:cNvPr id="308" name="Google Shape;308;p18:notes"/>
          <p:cNvSpPr txBox="1">
            <a:spLocks noGrp="1"/>
          </p:cNvSpPr>
          <p:nvPr>
            <p:ph type="sldNum" idx="12"/>
          </p:nvPr>
        </p:nvSpPr>
        <p:spPr/>
        <p:txBody>
          <a:bodyPr/>
          <a:lstStyle/>
          <a:p>
            <a:pPr lvl="0"/>
            <a:fld id="{00000000-1234-1234-1234-123412341234}" type="slidenum">
              <a:rPr lang="en-US"/>
              <a:pPr lvl="0"/>
              <a:t>18</a:t>
            </a:fld>
            <a:endParaRPr lang="en-US" dirty="0"/>
          </a:p>
        </p:txBody>
      </p:sp>
      <p:sp>
        <p:nvSpPr>
          <p:cNvPr id="4" name="Slide Image Placeholder 3">
            <a:extLst>
              <a:ext uri="{FF2B5EF4-FFF2-40B4-BE49-F238E27FC236}">
                <a16:creationId xmlns:a16="http://schemas.microsoft.com/office/drawing/2014/main" id="{036A413F-FD89-45F2-81DA-187C8D3328C5}"/>
              </a:ext>
            </a:extLst>
          </p:cNvPr>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6" name="Google Shape;326;p19:notes"/>
          <p:cNvSpPr txBox="1">
            <a:spLocks noGrp="1"/>
          </p:cNvSpPr>
          <p:nvPr>
            <p:ph type="body" idx="1"/>
          </p:nvPr>
        </p:nvSpPr>
        <p:spPr/>
        <p:txBody>
          <a:bodyPr/>
          <a:lstStyle/>
          <a:p>
            <a:pPr lvl="0"/>
            <a:r>
              <a:rPr lang="en-US" dirty="0"/>
              <a:t>Adaptation Notes:</a:t>
            </a:r>
          </a:p>
          <a:p>
            <a:pPr lvl="0"/>
            <a:r>
              <a:rPr lang="en-US" dirty="0">
                <a:sym typeface="Times New Roman"/>
              </a:rPr>
              <a:t>In locations where gonorrhoea and chlamydia are prevalent, but laboratory testing for STIs is limited, </a:t>
            </a:r>
            <a:r>
              <a:rPr lang="en-US" dirty="0"/>
              <a:t>guidelines may recommend presumptive treatment with </a:t>
            </a:r>
            <a:r>
              <a:rPr lang="en-US" dirty="0">
                <a:sym typeface="Times New Roman"/>
              </a:rPr>
              <a:t>antibiotics for both gonorrhea and chlamydia in cases when FSWs want to initiate an IUD. This may </a:t>
            </a:r>
            <a:r>
              <a:rPr lang="en-US" dirty="0"/>
              <a:t>reduce the risk of post-insertion pelvic inflammatory disease (PID). </a:t>
            </a:r>
          </a:p>
          <a:p>
            <a:pPr lvl="0"/>
            <a:r>
              <a:rPr lang="en-US" dirty="0"/>
              <a:t>Change the information on this page to match the national or program guidelines.</a:t>
            </a:r>
          </a:p>
          <a:p>
            <a:pPr lvl="0"/>
            <a:endParaRPr lang="en-US" dirty="0"/>
          </a:p>
        </p:txBody>
      </p:sp>
      <p:sp>
        <p:nvSpPr>
          <p:cNvPr id="327" name="Google Shape;327;p19:notes"/>
          <p:cNvSpPr txBox="1">
            <a:spLocks noGrp="1"/>
          </p:cNvSpPr>
          <p:nvPr>
            <p:ph type="sldNum" idx="12"/>
          </p:nvPr>
        </p:nvSpPr>
        <p:spPr/>
        <p:txBody>
          <a:bodyPr/>
          <a:lstStyle/>
          <a:p>
            <a:pPr lvl="0"/>
            <a:fld id="{00000000-1234-1234-1234-123412341234}" type="slidenum">
              <a:rPr lang="en-US"/>
              <a:pPr lvl="0"/>
              <a:t>19</a:t>
            </a:fld>
            <a:endParaRPr lang="en-US" dirty="0"/>
          </a:p>
        </p:txBody>
      </p:sp>
      <p:sp>
        <p:nvSpPr>
          <p:cNvPr id="4" name="Slide Image Placeholder 3">
            <a:extLst>
              <a:ext uri="{FF2B5EF4-FFF2-40B4-BE49-F238E27FC236}">
                <a16:creationId xmlns:a16="http://schemas.microsoft.com/office/drawing/2014/main" id="{850C768E-B9C6-4F7A-A1FF-C0E6EAAFE08E}"/>
              </a:ext>
            </a:extLst>
          </p:cNvPr>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2" name="Google Shape;62;p2:notes"/>
          <p:cNvSpPr txBox="1">
            <a:spLocks noGrp="1"/>
          </p:cNvSpPr>
          <p:nvPr>
            <p:ph type="body" idx="1"/>
          </p:nvPr>
        </p:nvSpPr>
        <p:spPr/>
        <p:txBody>
          <a:bodyPr/>
          <a:lstStyle/>
          <a:p>
            <a:pPr lvl="0"/>
            <a:r>
              <a:rPr lang="en-US" dirty="0"/>
              <a:t>Adaptation/Production Notes:</a:t>
            </a:r>
          </a:p>
          <a:p>
            <a:pPr lvl="0"/>
            <a:r>
              <a:rPr lang="en-US" dirty="0"/>
              <a:t>Governments and other organizations may use and adapt these materials to suit their own needs and branding requirements. As appropriate, provide acknowledgements by citing the original source(s). </a:t>
            </a:r>
          </a:p>
        </p:txBody>
      </p:sp>
      <p:sp>
        <p:nvSpPr>
          <p:cNvPr id="63" name="Google Shape;63;p2:notes"/>
          <p:cNvSpPr txBox="1">
            <a:spLocks noGrp="1"/>
          </p:cNvSpPr>
          <p:nvPr>
            <p:ph type="sldNum" idx="12"/>
          </p:nvPr>
        </p:nvSpPr>
        <p:spPr/>
        <p:txBody>
          <a:bodyPr/>
          <a:lstStyle/>
          <a:p>
            <a:pPr lvl="0"/>
            <a:fld id="{00000000-1234-1234-1234-123412341234}" type="slidenum">
              <a:rPr lang="en-US">
                <a:sym typeface="Times New Roman"/>
              </a:rPr>
              <a:pPr lvl="0"/>
              <a:t>2</a:t>
            </a:fld>
            <a:endParaRPr lang="en-US" dirty="0">
              <a:sym typeface="Times New Roman"/>
            </a:endParaRPr>
          </a:p>
        </p:txBody>
      </p:sp>
      <p:sp>
        <p:nvSpPr>
          <p:cNvPr id="4" name="Slide Image Placeholder 3">
            <a:extLst>
              <a:ext uri="{FF2B5EF4-FFF2-40B4-BE49-F238E27FC236}">
                <a16:creationId xmlns:a16="http://schemas.microsoft.com/office/drawing/2014/main" id="{BCBB2ED7-F8DC-420C-8B21-3DF7B848385B}"/>
              </a:ext>
            </a:extLst>
          </p:cNvPr>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0: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Times New Roman"/>
                <a:ea typeface="Times New Roman"/>
                <a:cs typeface="Times New Roman"/>
                <a:sym typeface="Times New Roman"/>
              </a:rPr>
              <a:t>20</a:t>
            </a:fld>
            <a:endParaRPr sz="1200" i="1" dirty="0">
              <a:solidFill>
                <a:schemeClr val="dk1"/>
              </a:solidFill>
              <a:latin typeface="Times New Roman"/>
              <a:ea typeface="Times New Roman"/>
              <a:cs typeface="Times New Roman"/>
              <a:sym typeface="Times New Roman"/>
            </a:endParaRPr>
          </a:p>
        </p:txBody>
      </p:sp>
      <p:sp>
        <p:nvSpPr>
          <p:cNvPr id="336" name="Google Shape;336;p20:notes"/>
          <p:cNvSpPr txBox="1">
            <a:spLocks noGrp="1"/>
          </p:cNvSpPr>
          <p:nvPr>
            <p:ph type="body" idx="1"/>
          </p:nvPr>
        </p:nvSpPr>
        <p:spPr>
          <a:xfrm>
            <a:off x="701675" y="4445000"/>
            <a:ext cx="5312048" cy="3636963"/>
          </a:xfrm>
        </p:spPr>
        <p:txBody>
          <a:bodyPr/>
          <a:lstStyle/>
          <a:p>
            <a:pPr lvl="0"/>
            <a:r>
              <a:rPr lang="en-US" dirty="0"/>
              <a:t>Adaptation Notes:</a:t>
            </a:r>
          </a:p>
          <a:p>
            <a:pPr lvl="0"/>
            <a:r>
              <a:rPr lang="en-US" dirty="0"/>
              <a:t>Modify these pages to reflect the type(s) of progestin-only injectables available (e.g., include information on Sayana Press and modify characteristics and/or images accordingly).</a:t>
            </a:r>
          </a:p>
        </p:txBody>
      </p:sp>
      <p:sp>
        <p:nvSpPr>
          <p:cNvPr id="3" name="Slide Image Placeholder 2">
            <a:extLst>
              <a:ext uri="{FF2B5EF4-FFF2-40B4-BE49-F238E27FC236}">
                <a16:creationId xmlns:a16="http://schemas.microsoft.com/office/drawing/2014/main" id="{099DD9E6-6801-4954-A2BE-E6179406A0DF}"/>
              </a:ext>
            </a:extLst>
          </p:cNvPr>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1: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Arial"/>
                <a:ea typeface="Arial"/>
                <a:cs typeface="Arial"/>
                <a:sym typeface="Arial"/>
              </a:rPr>
              <a:t>21</a:t>
            </a:fld>
            <a:endParaRPr sz="1200" i="1" dirty="0">
              <a:solidFill>
                <a:schemeClr val="dk1"/>
              </a:solidFill>
              <a:latin typeface="Arial"/>
              <a:ea typeface="Arial"/>
              <a:cs typeface="Arial"/>
              <a:sym typeface="Arial"/>
            </a:endParaRPr>
          </a:p>
        </p:txBody>
      </p:sp>
      <p:sp>
        <p:nvSpPr>
          <p:cNvPr id="2" name="Slide Image Placeholder 1">
            <a:extLst>
              <a:ext uri="{FF2B5EF4-FFF2-40B4-BE49-F238E27FC236}">
                <a16:creationId xmlns:a16="http://schemas.microsoft.com/office/drawing/2014/main" id="{FA430EB2-3606-4279-8515-06B31FE0B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7BD31-376C-4C72-8BEA-E8B016FFE074}"/>
              </a:ext>
            </a:extLst>
          </p:cNvPr>
          <p:cNvSpPr>
            <a:spLocks noGrp="1"/>
          </p:cNvSpPr>
          <p:nvPr>
            <p:ph type="body" idx="1"/>
          </p:nvPr>
        </p:nvSpPr>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4" name="Google Shape;364;p22:notes"/>
          <p:cNvSpPr txBox="1">
            <a:spLocks noGrp="1"/>
          </p:cNvSpPr>
          <p:nvPr>
            <p:ph type="sldNum" idx="12"/>
          </p:nvPr>
        </p:nvSpPr>
        <p:spPr/>
        <p:txBody>
          <a:bodyPr/>
          <a:lstStyle/>
          <a:p>
            <a:pPr lvl="0"/>
            <a:fld id="{00000000-1234-1234-1234-123412341234}" type="slidenum">
              <a:rPr lang="en-US">
                <a:sym typeface="Times New Roman"/>
              </a:rPr>
              <a:pPr lvl="0"/>
              <a:t>22</a:t>
            </a:fld>
            <a:endParaRPr lang="en-US" dirty="0">
              <a:sym typeface="Times New Roman"/>
            </a:endParaRPr>
          </a:p>
        </p:txBody>
      </p:sp>
      <p:sp>
        <p:nvSpPr>
          <p:cNvPr id="3" name="Slide Image Placeholder 2">
            <a:extLst>
              <a:ext uri="{FF2B5EF4-FFF2-40B4-BE49-F238E27FC236}">
                <a16:creationId xmlns:a16="http://schemas.microsoft.com/office/drawing/2014/main" id="{C4B51D9F-5AAA-46FD-97D0-2F0FBD144CCC}"/>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01BCB387-DC40-4B36-8BF0-FAF06733D496}"/>
              </a:ext>
            </a:extLst>
          </p:cNvPr>
          <p:cNvSpPr>
            <a:spLocks noGrp="1"/>
          </p:cNvSpPr>
          <p:nvPr>
            <p:ph type="body" idx="1"/>
          </p:nvPr>
        </p:nvSpPr>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3: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Arial"/>
                <a:ea typeface="Arial"/>
                <a:cs typeface="Arial"/>
                <a:sym typeface="Arial"/>
              </a:rPr>
              <a:t>23</a:t>
            </a:fld>
            <a:endParaRPr sz="1200" i="1" dirty="0">
              <a:solidFill>
                <a:schemeClr val="dk1"/>
              </a:solidFill>
              <a:latin typeface="Arial"/>
              <a:ea typeface="Arial"/>
              <a:cs typeface="Arial"/>
              <a:sym typeface="Arial"/>
            </a:endParaRPr>
          </a:p>
        </p:txBody>
      </p:sp>
      <p:sp>
        <p:nvSpPr>
          <p:cNvPr id="376" name="Google Shape;376;p23:notes"/>
          <p:cNvSpPr txBox="1">
            <a:spLocks noGrp="1"/>
          </p:cNvSpPr>
          <p:nvPr>
            <p:ph type="body" idx="1"/>
          </p:nvPr>
        </p:nvSpPr>
        <p:spPr>
          <a:xfrm>
            <a:off x="701675" y="4445000"/>
            <a:ext cx="5607050" cy="4166737"/>
          </a:xfrm>
        </p:spPr>
        <p:txBody>
          <a:bodyPr/>
          <a:lstStyle/>
          <a:p>
            <a:pPr lvl="0"/>
            <a:r>
              <a:rPr lang="en-US" dirty="0"/>
              <a:t>Adaptation Notes:</a:t>
            </a:r>
          </a:p>
          <a:p>
            <a:pPr lvl="0"/>
            <a:r>
              <a:rPr lang="en-US" dirty="0"/>
              <a:t>If extended use of COCs is not allowed by country guidelines, remove the sentence referring to extended use: </a:t>
            </a:r>
            <a:r>
              <a:rPr lang="en-US" i="1" dirty="0"/>
              <a:t>Want to avoid having a period for 2-3 months (ask their provider).</a:t>
            </a:r>
          </a:p>
          <a:p>
            <a:pPr lvl="0"/>
            <a:r>
              <a:rPr lang="en-US" b="1" dirty="0">
                <a:sym typeface="Times New Roman"/>
              </a:rPr>
              <a:t>What is Extended Use? </a:t>
            </a:r>
            <a:endParaRPr lang="en-US" b="1" dirty="0"/>
          </a:p>
          <a:p>
            <a:pPr marL="171450" lvl="0" indent="-171450">
              <a:buFont typeface="Arial" panose="020B0604020202020204" pitchFamily="34" charset="0"/>
              <a:buChar char="•"/>
            </a:pPr>
            <a:r>
              <a:rPr lang="en-US" dirty="0">
                <a:sym typeface="Times New Roman"/>
              </a:rPr>
              <a:t>Women take hormonal pills for 12 weeks without a break, followed by one week of nonhormonal pills (or no pills). </a:t>
            </a:r>
            <a:endParaRPr lang="en-US" dirty="0"/>
          </a:p>
          <a:p>
            <a:pPr marL="171450" lvl="0" indent="-171450">
              <a:buFont typeface="Arial" panose="020B0604020202020204" pitchFamily="34" charset="0"/>
              <a:buChar char="•"/>
            </a:pPr>
            <a:r>
              <a:rPr lang="en-US" dirty="0">
                <a:sym typeface="Times New Roman"/>
              </a:rPr>
              <a:t>Monophasic pills are recommended for extended use.</a:t>
            </a:r>
            <a:endParaRPr lang="en-US" dirty="0"/>
          </a:p>
          <a:p>
            <a:pPr lvl="0"/>
            <a:r>
              <a:rPr lang="en-US" b="1" dirty="0">
                <a:sym typeface="Times New Roman"/>
              </a:rPr>
              <a:t>Benefits of Extended Use</a:t>
            </a:r>
            <a:endParaRPr lang="en-US" b="1" dirty="0"/>
          </a:p>
          <a:p>
            <a:pPr marL="171450" lvl="0" indent="-171450">
              <a:buFont typeface="Arial" panose="020B0604020202020204" pitchFamily="34" charset="0"/>
              <a:buChar char="•"/>
            </a:pPr>
            <a:r>
              <a:rPr lang="en-US" dirty="0">
                <a:sym typeface="Times New Roman"/>
              </a:rPr>
              <a:t>Women have vaginal bleeding only 4 times a year.</a:t>
            </a:r>
            <a:endParaRPr lang="en-US" dirty="0"/>
          </a:p>
          <a:p>
            <a:pPr marL="171450" lvl="0" indent="-171450">
              <a:buFont typeface="Arial" panose="020B0604020202020204" pitchFamily="34" charset="0"/>
              <a:buChar char="•"/>
            </a:pPr>
            <a:r>
              <a:rPr lang="en-US" dirty="0">
                <a:sym typeface="Times New Roman"/>
              </a:rPr>
              <a:t>Reduces how often some women suffer headaches, premenstrual syndrome, mood changes, and heavy or painful bleeding during the week without hormonal pills.</a:t>
            </a:r>
            <a:endParaRPr lang="en-US" dirty="0"/>
          </a:p>
          <a:p>
            <a:pPr lvl="0"/>
            <a:r>
              <a:rPr lang="en-US" b="1" dirty="0">
                <a:sym typeface="Times New Roman"/>
              </a:rPr>
              <a:t>Disadvantages of Extended Use</a:t>
            </a:r>
            <a:endParaRPr lang="en-US" b="1" dirty="0"/>
          </a:p>
          <a:p>
            <a:pPr marL="171450" lvl="0" indent="-171450">
              <a:buFont typeface="Arial" panose="020B0604020202020204" pitchFamily="34" charset="0"/>
              <a:buChar char="•"/>
            </a:pPr>
            <a:r>
              <a:rPr lang="en-US" dirty="0">
                <a:sym typeface="Times New Roman"/>
              </a:rPr>
              <a:t>Light, irregular bleeding/spotting may last as long as the first 6 months of use—especially among women who have never before used COCs.</a:t>
            </a:r>
            <a:endParaRPr lang="en-US" dirty="0"/>
          </a:p>
          <a:p>
            <a:pPr marL="171450" lvl="0" indent="-171450">
              <a:buFont typeface="Arial" panose="020B0604020202020204" pitchFamily="34" charset="0"/>
              <a:buChar char="•"/>
            </a:pPr>
            <a:r>
              <a:rPr lang="en-US" dirty="0">
                <a:sym typeface="Times New Roman"/>
              </a:rPr>
              <a:t>More supplies needed—15 packs every year instead of 13.</a:t>
            </a:r>
            <a:endParaRPr lang="en-US" dirty="0"/>
          </a:p>
          <a:p>
            <a:pPr lvl="0"/>
            <a:endParaRPr lang="en-US" dirty="0"/>
          </a:p>
        </p:txBody>
      </p:sp>
      <p:sp>
        <p:nvSpPr>
          <p:cNvPr id="3" name="Slide Image Placeholder 2">
            <a:extLst>
              <a:ext uri="{FF2B5EF4-FFF2-40B4-BE49-F238E27FC236}">
                <a16:creationId xmlns:a16="http://schemas.microsoft.com/office/drawing/2014/main" id="{B420ED8F-3EC5-4EA5-918D-C190E98C3131}"/>
              </a:ext>
            </a:extLst>
          </p:cNvPr>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6" name="Google Shape;386;p24:notes"/>
          <p:cNvSpPr txBox="1">
            <a:spLocks noGrp="1"/>
          </p:cNvSpPr>
          <p:nvPr>
            <p:ph type="sldNum" idx="12"/>
          </p:nvPr>
        </p:nvSpPr>
        <p:spPr/>
        <p:txBody>
          <a:bodyPr/>
          <a:lstStyle/>
          <a:p>
            <a:pPr lvl="0"/>
            <a:fld id="{00000000-1234-1234-1234-123412341234}" type="slidenum">
              <a:rPr lang="en-US">
                <a:sym typeface="Times New Roman"/>
              </a:rPr>
              <a:pPr lvl="0"/>
              <a:t>24</a:t>
            </a:fld>
            <a:endParaRPr lang="en-US" dirty="0">
              <a:sym typeface="Times New Roman"/>
            </a:endParaRPr>
          </a:p>
        </p:txBody>
      </p:sp>
      <p:sp>
        <p:nvSpPr>
          <p:cNvPr id="3" name="Slide Image Placeholder 2">
            <a:extLst>
              <a:ext uri="{FF2B5EF4-FFF2-40B4-BE49-F238E27FC236}">
                <a16:creationId xmlns:a16="http://schemas.microsoft.com/office/drawing/2014/main" id="{354473CB-C7F5-4AE3-9516-C99C82800B9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16BBCA44-B018-468F-B42A-AC4EBE5C5388}"/>
              </a:ext>
            </a:extLst>
          </p:cNvPr>
          <p:cNvSpPr>
            <a:spLocks noGrp="1"/>
          </p:cNvSpPr>
          <p:nvPr>
            <p:ph type="body" idx="1"/>
          </p:nvPr>
        </p:nvSpPr>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5:notes"/>
          <p:cNvSpPr txBox="1"/>
          <p:nvPr/>
        </p:nvSpPr>
        <p:spPr>
          <a:xfrm>
            <a:off x="3230563" y="8772525"/>
            <a:ext cx="3038475" cy="461963"/>
          </a:xfrm>
          <a:prstGeom prst="rect">
            <a:avLst/>
          </a:prstGeom>
          <a:noFill/>
          <a:ln>
            <a:noFill/>
          </a:ln>
        </p:spPr>
        <p:txBody>
          <a:bodyPr spcFirstLastPara="1" wrap="square" lIns="91925" tIns="45950" rIns="91925" bIns="45950" anchor="b" anchorCtr="0">
            <a:noAutofit/>
          </a:bodyPr>
          <a:lstStyle/>
          <a:p>
            <a:pPr marL="0" marR="0" lvl="0" indent="0" algn="r" rtl="0">
              <a:spcBef>
                <a:spcPts val="0"/>
              </a:spcBef>
              <a:spcAft>
                <a:spcPts val="0"/>
              </a:spcAft>
              <a:buNone/>
            </a:pPr>
            <a:fld id="{00000000-1234-1234-1234-123412341234}" type="slidenum">
              <a:rPr lang="en-US" sz="1200" i="1">
                <a:solidFill>
                  <a:schemeClr val="dk1"/>
                </a:solidFill>
                <a:latin typeface="Arial"/>
                <a:ea typeface="Arial"/>
                <a:cs typeface="Arial"/>
                <a:sym typeface="Arial"/>
              </a:rPr>
              <a:t>25</a:t>
            </a:fld>
            <a:endParaRPr sz="1200" i="1" dirty="0">
              <a:solidFill>
                <a:schemeClr val="dk1"/>
              </a:solidFill>
              <a:latin typeface="Arial"/>
              <a:ea typeface="Arial"/>
              <a:cs typeface="Arial"/>
              <a:sym typeface="Arial"/>
            </a:endParaRPr>
          </a:p>
        </p:txBody>
      </p:sp>
      <p:sp>
        <p:nvSpPr>
          <p:cNvPr id="2" name="Slide Image Placeholder 1">
            <a:extLst>
              <a:ext uri="{FF2B5EF4-FFF2-40B4-BE49-F238E27FC236}">
                <a16:creationId xmlns:a16="http://schemas.microsoft.com/office/drawing/2014/main" id="{2B4EBEDF-84C4-48A8-ADEE-F061C4133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E0A124-D4FC-4884-B1C1-1ED4249BC290}"/>
              </a:ext>
            </a:extLst>
          </p:cNvPr>
          <p:cNvSpPr>
            <a:spLocks noGrp="1"/>
          </p:cNvSpPr>
          <p:nvPr>
            <p:ph type="body" idx="1"/>
          </p:nvPr>
        </p:nvSpPr>
        <p:spPr/>
        <p:txBody>
          <a:bodyPr/>
          <a:lstStyle/>
          <a:p>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37331-49F8-41F4-9280-FAA8EE770C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2B9223-6420-43FD-B666-1FF061BD3323}"/>
              </a:ext>
            </a:extLst>
          </p:cNvPr>
          <p:cNvSpPr>
            <a:spLocks noGrp="1"/>
          </p:cNvSpPr>
          <p:nvPr>
            <p:ph type="body" idx="1"/>
          </p:nvPr>
        </p:nvSpPr>
        <p:spPr/>
        <p:txBody>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4" name="Google Shape;424;p27:notes"/>
          <p:cNvSpPr txBox="1">
            <a:spLocks noGrp="1"/>
          </p:cNvSpPr>
          <p:nvPr>
            <p:ph type="sldNum" idx="12"/>
          </p:nvPr>
        </p:nvSpPr>
        <p:spPr/>
        <p:txBody>
          <a:bodyPr/>
          <a:lstStyle/>
          <a:p>
            <a:pPr lvl="0"/>
            <a:fld id="{00000000-1234-1234-1234-123412341234}" type="slidenum">
              <a:rPr lang="en-US"/>
              <a:pPr lvl="0"/>
              <a:t>27</a:t>
            </a:fld>
            <a:endParaRPr lang="en-US" dirty="0"/>
          </a:p>
        </p:txBody>
      </p:sp>
      <p:sp>
        <p:nvSpPr>
          <p:cNvPr id="425" name="Google Shape;425;p27:notes"/>
          <p:cNvSpPr txBox="1">
            <a:spLocks noGrp="1"/>
          </p:cNvSpPr>
          <p:nvPr>
            <p:ph type="body" idx="1"/>
          </p:nvPr>
        </p:nvSpPr>
        <p:spPr/>
        <p:txBody>
          <a:bodyPr/>
          <a:lstStyle/>
          <a:p>
            <a:pPr lvl="0"/>
            <a:r>
              <a:rPr lang="en-US" dirty="0"/>
              <a:t>Adaptation Notes:</a:t>
            </a:r>
          </a:p>
          <a:p>
            <a:pPr lvl="0"/>
            <a:r>
              <a:rPr lang="en-US" dirty="0"/>
              <a:t>If necessary, substitute “dry sex” with the local term used to describe “the sexual practice of having sexual intercourse without vaginal lubrication.”</a:t>
            </a:r>
          </a:p>
          <a:p>
            <a:pPr lvl="0"/>
            <a:endParaRPr lang="en-US" dirty="0"/>
          </a:p>
        </p:txBody>
      </p:sp>
      <p:sp>
        <p:nvSpPr>
          <p:cNvPr id="4" name="Slide Image Placeholder 3">
            <a:extLst>
              <a:ext uri="{FF2B5EF4-FFF2-40B4-BE49-F238E27FC236}">
                <a16:creationId xmlns:a16="http://schemas.microsoft.com/office/drawing/2014/main" id="{1AA9159D-2AA1-4CAC-90E8-0CED98DF2E86}"/>
              </a:ext>
            </a:extLst>
          </p:cNvPr>
          <p:cNvSpPr>
            <a:spLocks noGrp="1" noRot="1" noChangeAspect="1"/>
          </p:cNvSpPr>
          <p:nvPr>
            <p:ph type="sldImg"/>
          </p:nvPr>
        </p:nvSpPr>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169E28-217E-43E0-B610-C6896C7C2A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CFE2FA-6AB8-45D0-AC85-783005DABF88}"/>
              </a:ext>
            </a:extLst>
          </p:cNvPr>
          <p:cNvSpPr>
            <a:spLocks noGrp="1"/>
          </p:cNvSpPr>
          <p:nvPr>
            <p:ph type="body" idx="1"/>
          </p:nvPr>
        </p:nvSpPr>
        <p:spPr/>
        <p:txBody>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5" name="Google Shape;465;p29:notes"/>
          <p:cNvSpPr txBox="1">
            <a:spLocks noGrp="1"/>
          </p:cNvSpPr>
          <p:nvPr>
            <p:ph type="sldNum" idx="12"/>
          </p:nvPr>
        </p:nvSpPr>
        <p:spPr/>
        <p:txBody>
          <a:bodyPr/>
          <a:lstStyle/>
          <a:p>
            <a:pPr lvl="0"/>
            <a:fld id="{00000000-1234-1234-1234-123412341234}" type="slidenum">
              <a:rPr lang="en-US"/>
              <a:pPr lvl="0"/>
              <a:t>29</a:t>
            </a:fld>
            <a:endParaRPr lang="en-US" dirty="0"/>
          </a:p>
        </p:txBody>
      </p:sp>
      <p:sp>
        <p:nvSpPr>
          <p:cNvPr id="3" name="Slide Image Placeholder 2">
            <a:extLst>
              <a:ext uri="{FF2B5EF4-FFF2-40B4-BE49-F238E27FC236}">
                <a16:creationId xmlns:a16="http://schemas.microsoft.com/office/drawing/2014/main" id="{ECA24584-1A55-4D3E-9FA8-E91AE2CA26BB}"/>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1F3B4247-4D30-4F88-90C9-2C8C2F1EEE9A}"/>
              </a:ext>
            </a:extLst>
          </p:cNvPr>
          <p:cNvSpPr>
            <a:spLocks noGrp="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3" name="Google Shape;73;p3:notes"/>
          <p:cNvSpPr txBox="1">
            <a:spLocks noGrp="1"/>
          </p:cNvSpPr>
          <p:nvPr>
            <p:ph type="body" idx="1"/>
          </p:nvPr>
        </p:nvSpPr>
        <p:spPr/>
        <p:txBody>
          <a:bodyPr/>
          <a:lstStyle/>
          <a:p>
            <a:pPr lvl="0"/>
            <a:r>
              <a:rPr lang="en-US" dirty="0"/>
              <a:t>Adaptation Notes:</a:t>
            </a:r>
          </a:p>
          <a:p>
            <a:pPr lvl="0"/>
            <a:r>
              <a:rPr lang="en-US" dirty="0"/>
              <a:t>Modify the contents and page numbers to reflect adaptations. </a:t>
            </a:r>
          </a:p>
        </p:txBody>
      </p:sp>
      <p:sp>
        <p:nvSpPr>
          <p:cNvPr id="74" name="Google Shape;74;p3:notes"/>
          <p:cNvSpPr txBox="1">
            <a:spLocks noGrp="1"/>
          </p:cNvSpPr>
          <p:nvPr>
            <p:ph type="sldNum" idx="12"/>
          </p:nvPr>
        </p:nvSpPr>
        <p:spPr/>
        <p:txBody>
          <a:bodyPr/>
          <a:lstStyle/>
          <a:p>
            <a:pPr lvl="0"/>
            <a:fld id="{00000000-1234-1234-1234-123412341234}" type="slidenum">
              <a:rPr lang="en-US"/>
              <a:pPr lvl="0"/>
              <a:t>3</a:t>
            </a:fld>
            <a:endParaRPr lang="en-US" dirty="0"/>
          </a:p>
        </p:txBody>
      </p:sp>
      <p:sp>
        <p:nvSpPr>
          <p:cNvPr id="4" name="Slide Image Placeholder 3">
            <a:extLst>
              <a:ext uri="{FF2B5EF4-FFF2-40B4-BE49-F238E27FC236}">
                <a16:creationId xmlns:a16="http://schemas.microsoft.com/office/drawing/2014/main" id="{849363CD-E1D1-4296-A9B8-ADE6E74750F0}"/>
              </a:ext>
            </a:extLst>
          </p:cNvPr>
          <p:cNvSpPr>
            <a:spLocks noGrp="1" noRot="1" noChangeAspect="1"/>
          </p:cNvSpPr>
          <p:nvPr>
            <p:ph type="sldImg"/>
          </p:nvPr>
        </p:nvSpPr>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30:notes"/>
          <p:cNvSpPr txBox="1">
            <a:spLocks noGrp="1"/>
          </p:cNvSpPr>
          <p:nvPr>
            <p:ph type="sldNum" idx="12"/>
          </p:nvPr>
        </p:nvSpPr>
        <p:spPr/>
        <p:txBody>
          <a:bodyPr/>
          <a:lstStyle/>
          <a:p>
            <a:pPr lvl="0"/>
            <a:fld id="{00000000-1234-1234-1234-123412341234}" type="slidenum">
              <a:rPr lang="en-US">
                <a:sym typeface="Times New Roman"/>
              </a:rPr>
              <a:pPr lvl="0"/>
              <a:t>30</a:t>
            </a:fld>
            <a:endParaRPr lang="en-US" dirty="0">
              <a:sym typeface="Times New Roman"/>
            </a:endParaRPr>
          </a:p>
        </p:txBody>
      </p:sp>
      <p:sp>
        <p:nvSpPr>
          <p:cNvPr id="3" name="Slide Image Placeholder 2">
            <a:extLst>
              <a:ext uri="{FF2B5EF4-FFF2-40B4-BE49-F238E27FC236}">
                <a16:creationId xmlns:a16="http://schemas.microsoft.com/office/drawing/2014/main" id="{4B107CC1-3EFB-4668-AAA2-60B1D3247A52}"/>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B738B2B6-BE98-4FC6-BB79-4E66053C8E22}"/>
              </a:ext>
            </a:extLst>
          </p:cNvPr>
          <p:cNvSpPr>
            <a:spLocks noGrp="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1:notes"/>
          <p:cNvSpPr txBox="1">
            <a:spLocks noGrp="1"/>
          </p:cNvSpPr>
          <p:nvPr>
            <p:ph type="sldNum" idx="12"/>
          </p:nvPr>
        </p:nvSpPr>
        <p:spPr/>
        <p:txBody>
          <a:bodyPr/>
          <a:lstStyle/>
          <a:p>
            <a:pPr lvl="0"/>
            <a:fld id="{00000000-1234-1234-1234-123412341234}" type="slidenum">
              <a:rPr lang="en-US">
                <a:sym typeface="Times New Roman"/>
              </a:rPr>
              <a:pPr lvl="0"/>
              <a:t>31</a:t>
            </a:fld>
            <a:endParaRPr lang="en-US" dirty="0">
              <a:sym typeface="Times New Roman"/>
            </a:endParaRPr>
          </a:p>
        </p:txBody>
      </p:sp>
      <p:sp>
        <p:nvSpPr>
          <p:cNvPr id="3" name="Slide Image Placeholder 2">
            <a:extLst>
              <a:ext uri="{FF2B5EF4-FFF2-40B4-BE49-F238E27FC236}">
                <a16:creationId xmlns:a16="http://schemas.microsoft.com/office/drawing/2014/main" id="{16167B72-8140-4556-A67E-97647768C785}"/>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1E03B11F-879D-4042-B8D8-2299865DC856}"/>
              </a:ext>
            </a:extLst>
          </p:cNvPr>
          <p:cNvSpPr>
            <a:spLocks noGrp="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32:notes"/>
          <p:cNvSpPr txBox="1">
            <a:spLocks noGrp="1"/>
          </p:cNvSpPr>
          <p:nvPr>
            <p:ph type="sldNum" idx="12"/>
          </p:nvPr>
        </p:nvSpPr>
        <p:spPr/>
        <p:txBody>
          <a:bodyPr/>
          <a:lstStyle/>
          <a:p>
            <a:pPr lvl="0"/>
            <a:fld id="{00000000-1234-1234-1234-123412341234}" type="slidenum">
              <a:rPr lang="en-US">
                <a:sym typeface="Arial"/>
              </a:rPr>
              <a:pPr lvl="0"/>
              <a:t>32</a:t>
            </a:fld>
            <a:endParaRPr lang="en-US" dirty="0">
              <a:sym typeface="Arial"/>
            </a:endParaRPr>
          </a:p>
        </p:txBody>
      </p:sp>
      <p:sp>
        <p:nvSpPr>
          <p:cNvPr id="574" name="Google Shape;574;p32:notes"/>
          <p:cNvSpPr txBox="1">
            <a:spLocks noGrp="1"/>
          </p:cNvSpPr>
          <p:nvPr>
            <p:ph type="body" idx="1"/>
          </p:nvPr>
        </p:nvSpPr>
        <p:spPr/>
        <p:txBody>
          <a:bodyPr/>
          <a:lstStyle/>
          <a:p>
            <a:pPr lvl="0"/>
            <a:r>
              <a:rPr lang="en-US" dirty="0"/>
              <a:t>Adaptation Notes:</a:t>
            </a:r>
          </a:p>
          <a:p>
            <a:pPr lvl="0"/>
            <a:r>
              <a:rPr lang="en-US" dirty="0"/>
              <a:t>Consider what term(s) is/are commonly used for LAM within the community. If terminology is changed here, ensure that consistent terminology is used throughout the tool. Many countries use the term exclusive breastfeeding, if that is what FSWs/clients are familiar with, use that in lieu of fully or nearly fully breastfeeding. </a:t>
            </a:r>
          </a:p>
          <a:p>
            <a:pPr lvl="0"/>
            <a:r>
              <a:rPr lang="en-US" dirty="0"/>
              <a:t>“Fully breastfeeding” includes both exclusive breastfeeding (the infant receives no other liquid or food, not even water, in addition to breast milk) and almost-exclusive breastfeeding (the infant receives vitamins, water, juice, or other nutrients once in a while in addition to breast milk).</a:t>
            </a:r>
          </a:p>
          <a:p>
            <a:pPr lvl="0"/>
            <a:r>
              <a:rPr lang="en-US" dirty="0"/>
              <a:t>“Nearly fully breastfeeding” means that the infant receives some liquid or food in addition to breast milk, but the majority of feedings (more than three-fourths of all feeds) are breast milk.</a:t>
            </a:r>
          </a:p>
          <a:p>
            <a:pPr lvl="0"/>
            <a:br>
              <a:rPr lang="en-US" dirty="0"/>
            </a:br>
            <a:r>
              <a:rPr lang="en-US" dirty="0"/>
              <a:t>Source: Global Handbook for Family Planning, 2018.</a:t>
            </a:r>
          </a:p>
          <a:p>
            <a:pPr lvl="0"/>
            <a:endParaRPr lang="en-US" dirty="0"/>
          </a:p>
          <a:p>
            <a:pPr lvl="0"/>
            <a:endParaRPr lang="en-US" dirty="0">
              <a:sym typeface="Arial"/>
            </a:endParaRPr>
          </a:p>
          <a:p>
            <a:pPr lvl="0"/>
            <a:endParaRPr lang="en-US" dirty="0">
              <a:sym typeface="Arial"/>
            </a:endParaRPr>
          </a:p>
        </p:txBody>
      </p:sp>
      <p:sp>
        <p:nvSpPr>
          <p:cNvPr id="4" name="Slide Image Placeholder 3">
            <a:extLst>
              <a:ext uri="{FF2B5EF4-FFF2-40B4-BE49-F238E27FC236}">
                <a16:creationId xmlns:a16="http://schemas.microsoft.com/office/drawing/2014/main" id="{75D6B708-7009-400A-946F-8B5EB5A7A97B}"/>
              </a:ext>
            </a:extLst>
          </p:cNvPr>
          <p:cNvSpPr>
            <a:spLocks noGrp="1" noRot="1" noChangeAspect="1"/>
          </p:cNvSpPr>
          <p:nvPr>
            <p:ph type="sldImg"/>
          </p:nvPr>
        </p:nvSpPr>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3:notes"/>
          <p:cNvSpPr txBox="1">
            <a:spLocks noGrp="1"/>
          </p:cNvSpPr>
          <p:nvPr>
            <p:ph type="sldNum" idx="12"/>
          </p:nvPr>
        </p:nvSpPr>
        <p:spPr/>
        <p:txBody>
          <a:bodyPr/>
          <a:lstStyle/>
          <a:p>
            <a:pPr lvl="0"/>
            <a:fld id="{00000000-1234-1234-1234-123412341234}" type="slidenum">
              <a:rPr lang="en-US">
                <a:sym typeface="Arial"/>
              </a:rPr>
              <a:pPr lvl="0"/>
              <a:t>33</a:t>
            </a:fld>
            <a:endParaRPr lang="en-US" dirty="0">
              <a:sym typeface="Arial"/>
            </a:endParaRPr>
          </a:p>
        </p:txBody>
      </p:sp>
      <p:sp>
        <p:nvSpPr>
          <p:cNvPr id="586" name="Google Shape;586;p33:notes"/>
          <p:cNvSpPr txBox="1">
            <a:spLocks noGrp="1"/>
          </p:cNvSpPr>
          <p:nvPr>
            <p:ph type="body" idx="1"/>
          </p:nvPr>
        </p:nvSpPr>
        <p:spPr/>
        <p:txBody>
          <a:bodyPr/>
          <a:lstStyle/>
          <a:p>
            <a:pPr lvl="0"/>
            <a:endParaRPr lang="en-US" dirty="0">
              <a:sym typeface="Arial"/>
            </a:endParaRPr>
          </a:p>
          <a:p>
            <a:pPr lvl="0"/>
            <a:endParaRPr lang="en-US" dirty="0">
              <a:sym typeface="Arial"/>
            </a:endParaRPr>
          </a:p>
          <a:p>
            <a:pPr lvl="0"/>
            <a:endParaRPr lang="en-US" dirty="0">
              <a:sym typeface="Arial"/>
            </a:endParaRPr>
          </a:p>
        </p:txBody>
      </p:sp>
      <p:sp>
        <p:nvSpPr>
          <p:cNvPr id="4" name="Slide Image Placeholder 3">
            <a:extLst>
              <a:ext uri="{FF2B5EF4-FFF2-40B4-BE49-F238E27FC236}">
                <a16:creationId xmlns:a16="http://schemas.microsoft.com/office/drawing/2014/main" id="{A50DF410-D23B-4883-8D48-C21828F9D4D3}"/>
              </a:ext>
            </a:extLst>
          </p:cNvPr>
          <p:cNvSpPr>
            <a:spLocks noGrp="1" noRot="1" noChangeAspect="1"/>
          </p:cNvSpPr>
          <p:nvPr>
            <p:ph type="sldImg"/>
          </p:nvPr>
        </p:nvSpPr>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34:notes"/>
          <p:cNvSpPr txBox="1">
            <a:spLocks noGrp="1"/>
          </p:cNvSpPr>
          <p:nvPr>
            <p:ph type="sldNum" idx="12"/>
          </p:nvPr>
        </p:nvSpPr>
        <p:spPr/>
        <p:txBody>
          <a:bodyPr/>
          <a:lstStyle/>
          <a:p>
            <a:pPr lvl="0"/>
            <a:fld id="{00000000-1234-1234-1234-123412341234}" type="slidenum">
              <a:rPr lang="en-US">
                <a:sym typeface="Arial"/>
              </a:rPr>
              <a:pPr lvl="0"/>
              <a:t>34</a:t>
            </a:fld>
            <a:endParaRPr lang="en-US" dirty="0">
              <a:sym typeface="Arial"/>
            </a:endParaRPr>
          </a:p>
        </p:txBody>
      </p:sp>
      <p:sp>
        <p:nvSpPr>
          <p:cNvPr id="3" name="Slide Image Placeholder 2">
            <a:extLst>
              <a:ext uri="{FF2B5EF4-FFF2-40B4-BE49-F238E27FC236}">
                <a16:creationId xmlns:a16="http://schemas.microsoft.com/office/drawing/2014/main" id="{8D8119B8-91CB-43ED-BE64-2722774A5BAA}"/>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18BFA6C-B3EB-49DA-A5E3-AF0F9AE90984}"/>
              </a:ext>
            </a:extLst>
          </p:cNvPr>
          <p:cNvSpPr>
            <a:spLocks noGrp="1"/>
          </p:cNvSpPr>
          <p:nvPr>
            <p:ph type="body" idx="1"/>
          </p:nvPr>
        </p:nvSpPr>
        <p:spPr/>
        <p:txBody>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35:notes"/>
          <p:cNvSpPr txBox="1">
            <a:spLocks noGrp="1"/>
          </p:cNvSpPr>
          <p:nvPr>
            <p:ph type="sldNum" idx="12"/>
          </p:nvPr>
        </p:nvSpPr>
        <p:spPr/>
        <p:txBody>
          <a:bodyPr/>
          <a:lstStyle/>
          <a:p>
            <a:pPr lvl="0"/>
            <a:fld id="{00000000-1234-1234-1234-123412341234}" type="slidenum">
              <a:rPr lang="en-US">
                <a:sym typeface="Arial"/>
              </a:rPr>
              <a:pPr lvl="0"/>
              <a:t>35</a:t>
            </a:fld>
            <a:endParaRPr lang="en-US" dirty="0">
              <a:sym typeface="Arial"/>
            </a:endParaRPr>
          </a:p>
        </p:txBody>
      </p:sp>
      <p:sp>
        <p:nvSpPr>
          <p:cNvPr id="608" name="Google Shape;608;p35:notes"/>
          <p:cNvSpPr txBox="1">
            <a:spLocks noGrp="1"/>
          </p:cNvSpPr>
          <p:nvPr>
            <p:ph type="body" idx="1"/>
          </p:nvPr>
        </p:nvSpPr>
        <p:spPr/>
        <p:txBody>
          <a:bodyPr/>
          <a:lstStyle/>
          <a:p>
            <a:pPr lvl="0"/>
            <a:endParaRPr lang="en-US" dirty="0">
              <a:sym typeface="Arial"/>
            </a:endParaRPr>
          </a:p>
          <a:p>
            <a:pPr lvl="0"/>
            <a:endParaRPr lang="en-US" dirty="0">
              <a:sym typeface="Arial"/>
            </a:endParaRPr>
          </a:p>
          <a:p>
            <a:pPr lvl="0"/>
            <a:endParaRPr lang="en-US" dirty="0">
              <a:sym typeface="Arial"/>
            </a:endParaRPr>
          </a:p>
        </p:txBody>
      </p:sp>
      <p:sp>
        <p:nvSpPr>
          <p:cNvPr id="4" name="Slide Image Placeholder 3">
            <a:extLst>
              <a:ext uri="{FF2B5EF4-FFF2-40B4-BE49-F238E27FC236}">
                <a16:creationId xmlns:a16="http://schemas.microsoft.com/office/drawing/2014/main" id="{00B51757-DD19-4FF6-879E-A9855075AD65}"/>
              </a:ext>
            </a:extLst>
          </p:cNvPr>
          <p:cNvSpPr>
            <a:spLocks noGrp="1" noRot="1" noChangeAspect="1"/>
          </p:cNvSpPr>
          <p:nvPr>
            <p:ph type="sldImg"/>
          </p:nvPr>
        </p:nvSpPr>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7" name="Google Shape;617;p36:notes"/>
          <p:cNvSpPr txBox="1">
            <a:spLocks noGrp="1"/>
          </p:cNvSpPr>
          <p:nvPr>
            <p:ph type="body" idx="1"/>
          </p:nvPr>
        </p:nvSpPr>
        <p:spPr/>
        <p:txBody>
          <a:bodyPr/>
          <a:lstStyle/>
          <a:p>
            <a:pPr lvl="0"/>
            <a:r>
              <a:rPr lang="en-US" dirty="0"/>
              <a:t>Adaptation Notes:</a:t>
            </a:r>
          </a:p>
          <a:p>
            <a:pPr lvl="0"/>
            <a:r>
              <a:rPr lang="en-US" dirty="0"/>
              <a:t>If the term “tubal ligation” is preferred, change “female sterilization” to “tubal ligation” throughout.  </a:t>
            </a:r>
          </a:p>
        </p:txBody>
      </p:sp>
      <p:sp>
        <p:nvSpPr>
          <p:cNvPr id="618" name="Google Shape;618;p36:notes"/>
          <p:cNvSpPr txBox="1">
            <a:spLocks noGrp="1"/>
          </p:cNvSpPr>
          <p:nvPr>
            <p:ph type="sldNum" idx="12"/>
          </p:nvPr>
        </p:nvSpPr>
        <p:spPr/>
        <p:txBody>
          <a:bodyPr/>
          <a:lstStyle/>
          <a:p>
            <a:pPr lvl="0"/>
            <a:fld id="{00000000-1234-1234-1234-123412341234}" type="slidenum">
              <a:rPr lang="en-US">
                <a:sym typeface="Times New Roman"/>
              </a:rPr>
              <a:pPr lvl="0"/>
              <a:t>36</a:t>
            </a:fld>
            <a:endParaRPr lang="en-US" dirty="0">
              <a:sym typeface="Times New Roman"/>
            </a:endParaRPr>
          </a:p>
        </p:txBody>
      </p:sp>
      <p:sp>
        <p:nvSpPr>
          <p:cNvPr id="4" name="Slide Image Placeholder 3">
            <a:extLst>
              <a:ext uri="{FF2B5EF4-FFF2-40B4-BE49-F238E27FC236}">
                <a16:creationId xmlns:a16="http://schemas.microsoft.com/office/drawing/2014/main" id="{17359807-1A81-4528-902F-7A4317707E1B}"/>
              </a:ext>
            </a:extLst>
          </p:cNvPr>
          <p:cNvSpPr>
            <a:spLocks noGrp="1" noRot="1" noChangeAspect="1"/>
          </p:cNvSpPr>
          <p:nvPr>
            <p:ph type="sldImg"/>
          </p:nvPr>
        </p:nvSpPr>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6" name="Google Shape;636;p37:notes"/>
          <p:cNvSpPr txBox="1">
            <a:spLocks noGrp="1"/>
          </p:cNvSpPr>
          <p:nvPr>
            <p:ph type="sldNum" idx="12"/>
          </p:nvPr>
        </p:nvSpPr>
        <p:spPr/>
        <p:txBody>
          <a:bodyPr/>
          <a:lstStyle/>
          <a:p>
            <a:pPr lvl="0"/>
            <a:fld id="{00000000-1234-1234-1234-123412341234}" type="slidenum">
              <a:rPr lang="en-US"/>
              <a:pPr lvl="0"/>
              <a:t>37</a:t>
            </a:fld>
            <a:endParaRPr lang="en-US" dirty="0"/>
          </a:p>
        </p:txBody>
      </p:sp>
      <p:sp>
        <p:nvSpPr>
          <p:cNvPr id="3" name="Slide Image Placeholder 2">
            <a:extLst>
              <a:ext uri="{FF2B5EF4-FFF2-40B4-BE49-F238E27FC236}">
                <a16:creationId xmlns:a16="http://schemas.microsoft.com/office/drawing/2014/main" id="{B7B91976-118B-47FB-AA06-43FC53B8BECF}"/>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CBD8BCBA-BB37-4A12-A8D3-39EFB073BAF8}"/>
              </a:ext>
            </a:extLst>
          </p:cNvPr>
          <p:cNvSpPr>
            <a:spLocks noGrp="1"/>
          </p:cNvSpPr>
          <p:nvPr>
            <p:ph type="body" idx="1"/>
          </p:nvPr>
        </p:nvSpPr>
        <p:spPr/>
        <p:txBody>
          <a:bodyPr/>
          <a:lstStyle/>
          <a:p>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4" name="Google Shape;644;p38:notes"/>
          <p:cNvSpPr txBox="1">
            <a:spLocks noGrp="1"/>
          </p:cNvSpPr>
          <p:nvPr>
            <p:ph type="body" idx="1"/>
          </p:nvPr>
        </p:nvSpPr>
        <p:spPr/>
        <p:txBody>
          <a:bodyPr/>
          <a:lstStyle/>
          <a:p>
            <a:pPr lvl="0"/>
            <a:r>
              <a:rPr lang="en-US" dirty="0">
                <a:sym typeface="Times New Roman"/>
              </a:rPr>
              <a:t>During training on how to use the tool, instruct PEs to write the names and contact information for the facilities in their communities in the spaces provided. Other services may include legal, violence prevention, shelter, nutrition, education, etc.</a:t>
            </a:r>
          </a:p>
          <a:p>
            <a:pPr lvl="0"/>
            <a:endParaRPr lang="en-US" dirty="0">
              <a:sym typeface="Times New Roman"/>
            </a:endParaRPr>
          </a:p>
        </p:txBody>
      </p:sp>
      <p:sp>
        <p:nvSpPr>
          <p:cNvPr id="645" name="Google Shape;645;p38:notes"/>
          <p:cNvSpPr txBox="1">
            <a:spLocks noGrp="1"/>
          </p:cNvSpPr>
          <p:nvPr>
            <p:ph type="sldNum" idx="12"/>
          </p:nvPr>
        </p:nvSpPr>
        <p:spPr/>
        <p:txBody>
          <a:bodyPr/>
          <a:lstStyle/>
          <a:p>
            <a:pPr lvl="0"/>
            <a:fld id="{00000000-1234-1234-1234-123412341234}" type="slidenum">
              <a:rPr lang="en-US"/>
              <a:pPr lvl="0"/>
              <a:t>38</a:t>
            </a:fld>
            <a:endParaRPr lang="en-US" dirty="0"/>
          </a:p>
        </p:txBody>
      </p:sp>
      <p:sp>
        <p:nvSpPr>
          <p:cNvPr id="4" name="Slide Image Placeholder 3">
            <a:extLst>
              <a:ext uri="{FF2B5EF4-FFF2-40B4-BE49-F238E27FC236}">
                <a16:creationId xmlns:a16="http://schemas.microsoft.com/office/drawing/2014/main" id="{BB6B0D94-BF92-4FF2-81E6-787DF5A5A6EA}"/>
              </a:ext>
            </a:extLst>
          </p:cNvPr>
          <p:cNvSpPr>
            <a:spLocks noGrp="1" noRot="1" noChangeAspect="1"/>
          </p:cNvSpPr>
          <p:nvPr>
            <p:ph type="sldImg"/>
          </p:nvPr>
        </p:nvSpPr>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60" name="Google Shape;660;p39:notes"/>
          <p:cNvSpPr txBox="1">
            <a:spLocks noGrp="1"/>
          </p:cNvSpPr>
          <p:nvPr>
            <p:ph type="body" idx="1"/>
          </p:nvPr>
        </p:nvSpPr>
        <p:spPr/>
        <p:txBody>
          <a:bodyPr/>
          <a:lstStyle/>
          <a:p>
            <a:pPr lvl="0"/>
            <a:r>
              <a:rPr lang="en-US" dirty="0">
                <a:sym typeface="Arial"/>
              </a:rPr>
              <a:t>Adaptation/Production Notes: </a:t>
            </a:r>
            <a:endParaRPr lang="en-US" dirty="0"/>
          </a:p>
          <a:p>
            <a:pPr lvl="0"/>
            <a:r>
              <a:rPr lang="en-US" dirty="0">
                <a:sym typeface="Arial"/>
              </a:rPr>
              <a:t>This is the visual aid, method choice chart. It should </a:t>
            </a:r>
            <a:r>
              <a:rPr lang="en-US" u="sng" dirty="0">
                <a:sym typeface="Arial"/>
              </a:rPr>
              <a:t>not</a:t>
            </a:r>
            <a:r>
              <a:rPr lang="en-US" dirty="0">
                <a:sym typeface="Arial"/>
              </a:rPr>
              <a:t> be bound with the other pages in the tool/manual. Print it double-sided with the prevention approaches (next page) on card stock and/or laminate it.</a:t>
            </a:r>
            <a:endParaRPr lang="en-US" dirty="0"/>
          </a:p>
          <a:p>
            <a:pPr lvl="0"/>
            <a:r>
              <a:rPr lang="en-US" dirty="0">
                <a:sym typeface="Arial"/>
              </a:rPr>
              <a:t>Adapt the chart to reflect the available method mix. The chart currently matches the method mix shown in this prototype.</a:t>
            </a:r>
          </a:p>
          <a:p>
            <a:pPr lvl="0"/>
            <a:r>
              <a:rPr lang="en-US" dirty="0">
                <a:sym typeface="Arial"/>
              </a:rPr>
              <a:t>The peer educator should give the FSW peer the chart to look at while they are discussing the various methods. </a:t>
            </a:r>
            <a:endParaRPr lang="en-US" dirty="0"/>
          </a:p>
          <a:p>
            <a:pPr lvl="0"/>
            <a:r>
              <a:rPr lang="en-US" dirty="0">
                <a:sym typeface="Arial"/>
              </a:rPr>
              <a:t>The order of the methods in the chart corresponds to the overall effectiveness of the methods facilitating the ability of the PEs to discuss effectiveness during the information-sharing process. </a:t>
            </a:r>
            <a:endParaRPr lang="en-US" dirty="0"/>
          </a:p>
        </p:txBody>
      </p:sp>
      <p:sp>
        <p:nvSpPr>
          <p:cNvPr id="3" name="Slide Image Placeholder 2">
            <a:extLst>
              <a:ext uri="{FF2B5EF4-FFF2-40B4-BE49-F238E27FC236}">
                <a16:creationId xmlns:a16="http://schemas.microsoft.com/office/drawing/2014/main" id="{B470200C-D85C-4D58-AEA9-C98AC72739CB}"/>
              </a:ext>
            </a:extLst>
          </p:cNvPr>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80" name="Google Shape;80;p4:notes"/>
          <p:cNvSpPr txBox="1">
            <a:spLocks noGrp="1"/>
          </p:cNvSpPr>
          <p:nvPr>
            <p:ph type="body" idx="1"/>
          </p:nvPr>
        </p:nvSpPr>
        <p:spPr/>
        <p:txBody>
          <a:bodyPr/>
          <a:lstStyle/>
          <a:p>
            <a:pPr lvl="0"/>
            <a:r>
              <a:rPr lang="en-US" dirty="0"/>
              <a:t>Adaptation Notes:</a:t>
            </a:r>
          </a:p>
          <a:p>
            <a:pPr lvl="0"/>
            <a:r>
              <a:rPr lang="en-US" dirty="0"/>
              <a:t>Identify the language and terms that the PEs feel most comfortable using regarding contraception and family planning (FP) services and adapt the terminology used throughout the tool. Be careful to maintain the accuracy of the information when modifying terminology.</a:t>
            </a:r>
          </a:p>
        </p:txBody>
      </p:sp>
      <p:sp>
        <p:nvSpPr>
          <p:cNvPr id="81" name="Google Shape;81;p4:notes"/>
          <p:cNvSpPr txBox="1">
            <a:spLocks noGrp="1"/>
          </p:cNvSpPr>
          <p:nvPr>
            <p:ph type="sldNum" idx="12"/>
          </p:nvPr>
        </p:nvSpPr>
        <p:spPr/>
        <p:txBody>
          <a:bodyPr/>
          <a:lstStyle/>
          <a:p>
            <a:pPr lvl="0"/>
            <a:fld id="{00000000-1234-1234-1234-123412341234}" type="slidenum">
              <a:rPr lang="en-US"/>
              <a:pPr lvl="0"/>
              <a:t>4</a:t>
            </a:fld>
            <a:endParaRPr lang="en-US" dirty="0"/>
          </a:p>
        </p:txBody>
      </p:sp>
      <p:sp>
        <p:nvSpPr>
          <p:cNvPr id="4" name="Slide Image Placeholder 3">
            <a:extLst>
              <a:ext uri="{FF2B5EF4-FFF2-40B4-BE49-F238E27FC236}">
                <a16:creationId xmlns:a16="http://schemas.microsoft.com/office/drawing/2014/main" id="{9A305565-AAAD-465C-99BB-CACDA3EFEC43}"/>
              </a:ext>
            </a:extLst>
          </p:cNvPr>
          <p:cNvSpPr>
            <a:spLocks noGrp="1" noRot="1" noChangeAspect="1"/>
          </p:cNvSpPr>
          <p:nvPr>
            <p:ph type="sldImg"/>
          </p:nvPr>
        </p:nvSpPr>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1:notes"/>
          <p:cNvSpPr>
            <a:spLocks noGrp="1" noRot="1" noChangeAspect="1"/>
          </p:cNvSpPr>
          <p:nvPr>
            <p:ph type="sldImg" idx="2"/>
          </p:nvPr>
        </p:nvSpPr>
        <p:spPr>
          <a:xfrm>
            <a:off x="1497013" y="1200150"/>
            <a:ext cx="4321175"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p31:notes"/>
          <p:cNvSpPr txBox="1">
            <a:spLocks noGrp="1"/>
          </p:cNvSpPr>
          <p:nvPr>
            <p:ph type="body" idx="1"/>
          </p:nvPr>
        </p:nvSpPr>
        <p:spPr>
          <a:xfrm>
            <a:off x="731519" y="4620576"/>
            <a:ext cx="5869577" cy="4198056"/>
          </a:xfrm>
          <a:prstGeom prst="rect">
            <a:avLst/>
          </a:prstGeom>
          <a:noFill/>
          <a:ln>
            <a:noFill/>
          </a:ln>
        </p:spPr>
        <p:txBody>
          <a:bodyPr spcFirstLastPara="1" wrap="square" lIns="96650" tIns="48325" rIns="96650" bIns="48325" anchor="t" anchorCtr="0">
            <a:noAutofit/>
          </a:bodyPr>
          <a:lstStyle/>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sym typeface="Arial"/>
              </a:rPr>
              <a:t>Adaptation/Production Notes: </a:t>
            </a: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lang="en-US" dirty="0">
                <a:sym typeface="Arial"/>
              </a:rPr>
              <a:t>This description of prevention approaches should be reproduced on the back side of the method choice chart (</a:t>
            </a:r>
            <a:r>
              <a:rPr lang="en-US" u="sng" dirty="0">
                <a:sym typeface="Arial"/>
              </a:rPr>
              <a:t>not</a:t>
            </a:r>
            <a:r>
              <a:rPr lang="en-US" dirty="0">
                <a:sym typeface="Arial"/>
              </a:rPr>
              <a:t> bound with the other pages in the tool/manual; printed on card stock and/or laminated). The peer educator should encourage the FSW peer to review this information while they are discussing the various approaches for preventing pregnancy, HIV, and other STIs. </a:t>
            </a:r>
            <a:r>
              <a:rPr lang="en-US" dirty="0"/>
              <a:t>If PrEP is not yet available/accessible, this page of the visual aid should not be used. If PrEP is available locally, PEs should provide contact information about PrEP providers to FSW peers who are considering PrEP. </a:t>
            </a:r>
          </a:p>
          <a:p>
            <a:pPr lvl="0"/>
            <a:endParaRPr lang="en-US" dirty="0"/>
          </a:p>
          <a:p>
            <a:pPr marL="0" indent="0"/>
            <a:endParaRPr dirty="0"/>
          </a:p>
        </p:txBody>
      </p:sp>
      <p:sp>
        <p:nvSpPr>
          <p:cNvPr id="294" name="Google Shape;294;p31: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40</a:t>
            </a:fld>
            <a:endParaRPr dirty="0"/>
          </a:p>
        </p:txBody>
      </p:sp>
    </p:spTree>
    <p:extLst>
      <p:ext uri="{BB962C8B-B14F-4D97-AF65-F5344CB8AC3E}">
        <p14:creationId xmlns:p14="http://schemas.microsoft.com/office/powerpoint/2010/main" val="6522108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8" name="Google Shape;88;p5:notes"/>
          <p:cNvSpPr txBox="1">
            <a:spLocks noGrp="1"/>
          </p:cNvSpPr>
          <p:nvPr>
            <p:ph type="body" idx="1"/>
          </p:nvPr>
        </p:nvSpPr>
        <p:spPr/>
        <p:txBody>
          <a:bodyPr/>
          <a:lstStyle/>
          <a:p>
            <a:pPr lvl="0"/>
            <a:r>
              <a:rPr lang="en-US" dirty="0"/>
              <a:t>Adaptation/Production Notes:</a:t>
            </a:r>
          </a:p>
          <a:p>
            <a:pPr lvl="0"/>
            <a:r>
              <a:rPr lang="en-US" dirty="0"/>
              <a:t>The references to page numbers are highlighted in red in the instructions. After making adaptations, adding or deleting pages from the tool, make the necessary adjustments to the page numbers and then change the font color to black. </a:t>
            </a:r>
          </a:p>
        </p:txBody>
      </p:sp>
      <p:sp>
        <p:nvSpPr>
          <p:cNvPr id="89" name="Google Shape;89;p5:notes"/>
          <p:cNvSpPr txBox="1">
            <a:spLocks noGrp="1"/>
          </p:cNvSpPr>
          <p:nvPr>
            <p:ph type="sldNum" idx="12"/>
          </p:nvPr>
        </p:nvSpPr>
        <p:spPr/>
        <p:txBody>
          <a:bodyPr/>
          <a:lstStyle/>
          <a:p>
            <a:pPr lvl="0"/>
            <a:fld id="{00000000-1234-1234-1234-123412341234}" type="slidenum">
              <a:rPr lang="en-US">
                <a:sym typeface="Times New Roman"/>
              </a:rPr>
              <a:pPr lvl="0"/>
              <a:t>5</a:t>
            </a:fld>
            <a:endParaRPr lang="en-US" dirty="0">
              <a:sym typeface="Times New Roman"/>
            </a:endParaRPr>
          </a:p>
        </p:txBody>
      </p:sp>
      <p:sp>
        <p:nvSpPr>
          <p:cNvPr id="4" name="Slide Image Placeholder 3">
            <a:extLst>
              <a:ext uri="{FF2B5EF4-FFF2-40B4-BE49-F238E27FC236}">
                <a16:creationId xmlns:a16="http://schemas.microsoft.com/office/drawing/2014/main" id="{EE2C1EBE-4E7B-4F78-9189-9BADD35E2809}"/>
              </a:ext>
            </a:extLst>
          </p:cNvPr>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6" name="Google Shape;96;p6:notes"/>
          <p:cNvSpPr txBox="1">
            <a:spLocks noGrp="1"/>
          </p:cNvSpPr>
          <p:nvPr>
            <p:ph type="body" idx="1"/>
          </p:nvPr>
        </p:nvSpPr>
        <p:spPr/>
        <p:txBody>
          <a:bodyPr/>
          <a:lstStyle/>
          <a:p>
            <a:pPr lvl="0"/>
            <a:r>
              <a:rPr lang="en-US" dirty="0"/>
              <a:t>Adaptation Notes:</a:t>
            </a:r>
          </a:p>
          <a:p>
            <a:pPr lvl="0"/>
            <a:r>
              <a:rPr lang="en-US" dirty="0"/>
              <a:t>Although the tool is designed primarily for one-on-one sessions, PEs could also use the tool to introduce contraceptive methods to FSW peers during small group discussion sessions. </a:t>
            </a:r>
          </a:p>
        </p:txBody>
      </p:sp>
      <p:sp>
        <p:nvSpPr>
          <p:cNvPr id="97" name="Google Shape;97;p6:notes"/>
          <p:cNvSpPr txBox="1">
            <a:spLocks noGrp="1"/>
          </p:cNvSpPr>
          <p:nvPr>
            <p:ph type="sldNum" idx="12"/>
          </p:nvPr>
        </p:nvSpPr>
        <p:spPr/>
        <p:txBody>
          <a:bodyPr/>
          <a:lstStyle/>
          <a:p>
            <a:pPr lvl="0"/>
            <a:fld id="{00000000-1234-1234-1234-123412341234}" type="slidenum">
              <a:rPr lang="en-US">
                <a:sym typeface="Times New Roman"/>
              </a:rPr>
              <a:pPr lvl="0"/>
              <a:t>6</a:t>
            </a:fld>
            <a:endParaRPr lang="en-US" dirty="0">
              <a:sym typeface="Times New Roman"/>
            </a:endParaRPr>
          </a:p>
        </p:txBody>
      </p:sp>
      <p:sp>
        <p:nvSpPr>
          <p:cNvPr id="4" name="Slide Image Placeholder 3">
            <a:extLst>
              <a:ext uri="{FF2B5EF4-FFF2-40B4-BE49-F238E27FC236}">
                <a16:creationId xmlns:a16="http://schemas.microsoft.com/office/drawing/2014/main" id="{225E7B2A-7AE8-49E0-9191-6C848CEB6082}"/>
              </a:ext>
            </a:extLst>
          </p:cNvPr>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7:notes"/>
          <p:cNvSpPr txBox="1">
            <a:spLocks noGrp="1"/>
          </p:cNvSpPr>
          <p:nvPr>
            <p:ph type="sldNum" idx="12"/>
          </p:nvPr>
        </p:nvSpPr>
        <p:spPr/>
        <p:txBody>
          <a:bodyPr/>
          <a:lstStyle/>
          <a:p>
            <a:pPr lvl="0"/>
            <a:fld id="{00000000-1234-1234-1234-123412341234}" type="slidenum">
              <a:rPr lang="en-US">
                <a:sym typeface="Times New Roman"/>
              </a:rPr>
              <a:pPr lvl="0"/>
              <a:t>7</a:t>
            </a:fld>
            <a:endParaRPr lang="en-US" dirty="0">
              <a:sym typeface="Times New Roman"/>
            </a:endParaRPr>
          </a:p>
        </p:txBody>
      </p:sp>
      <p:sp>
        <p:nvSpPr>
          <p:cNvPr id="106" name="Google Shape;106;p7:notes"/>
          <p:cNvSpPr txBox="1">
            <a:spLocks noGrp="1"/>
          </p:cNvSpPr>
          <p:nvPr>
            <p:ph type="body" idx="1"/>
          </p:nvPr>
        </p:nvSpPr>
        <p:spPr/>
        <p:txBody>
          <a:bodyPr/>
          <a:lstStyle/>
          <a:p>
            <a:pPr lvl="0"/>
            <a:r>
              <a:rPr lang="en-US" dirty="0"/>
              <a:t>Adaptation Notes:</a:t>
            </a:r>
          </a:p>
          <a:p>
            <a:pPr lvl="0"/>
            <a:r>
              <a:rPr lang="en-US" dirty="0"/>
              <a:t>If PEP or PrEP is not available, modify this list accordingly.</a:t>
            </a:r>
          </a:p>
        </p:txBody>
      </p:sp>
      <p:sp>
        <p:nvSpPr>
          <p:cNvPr id="4" name="Slide Image Placeholder 3">
            <a:extLst>
              <a:ext uri="{FF2B5EF4-FFF2-40B4-BE49-F238E27FC236}">
                <a16:creationId xmlns:a16="http://schemas.microsoft.com/office/drawing/2014/main" id="{8BE27FD8-5EE6-4EC1-B828-DBF237B4F434}"/>
              </a:ext>
            </a:extLst>
          </p:cNvPr>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8:notes"/>
          <p:cNvSpPr txBox="1">
            <a:spLocks noGrp="1"/>
          </p:cNvSpPr>
          <p:nvPr>
            <p:ph type="sldNum" idx="12"/>
          </p:nvPr>
        </p:nvSpPr>
        <p:spPr/>
        <p:txBody>
          <a:bodyPr/>
          <a:lstStyle/>
          <a:p>
            <a:pPr lvl="0"/>
            <a:fld id="{00000000-1234-1234-1234-123412341234}" type="slidenum">
              <a:rPr lang="en-US">
                <a:sym typeface="Times New Roman"/>
              </a:rPr>
              <a:pPr lvl="0"/>
              <a:t>8</a:t>
            </a:fld>
            <a:endParaRPr lang="en-US" dirty="0">
              <a:sym typeface="Times New Roman"/>
            </a:endParaRPr>
          </a:p>
        </p:txBody>
      </p:sp>
      <p:sp>
        <p:nvSpPr>
          <p:cNvPr id="3" name="Slide Image Placeholder 2">
            <a:extLst>
              <a:ext uri="{FF2B5EF4-FFF2-40B4-BE49-F238E27FC236}">
                <a16:creationId xmlns:a16="http://schemas.microsoft.com/office/drawing/2014/main" id="{02B6CC0C-6FF7-4990-9143-44B5EFE1CC2B}"/>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6D4F3524-3D87-4411-9F7E-A8CC8F264904}"/>
              </a:ext>
            </a:extLst>
          </p:cNvPr>
          <p:cNvSpPr>
            <a:spLocks noGrp="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5" name="Google Shape;125;p9:notes"/>
          <p:cNvSpPr txBox="1">
            <a:spLocks noGrp="1"/>
          </p:cNvSpPr>
          <p:nvPr>
            <p:ph type="sldNum" idx="12"/>
          </p:nvPr>
        </p:nvSpPr>
        <p:spPr/>
        <p:txBody>
          <a:bodyPr/>
          <a:lstStyle/>
          <a:p>
            <a:pPr lvl="0"/>
            <a:fld id="{00000000-1234-1234-1234-123412341234}" type="slidenum">
              <a:rPr lang="en-US">
                <a:sym typeface="Times New Roman"/>
              </a:rPr>
              <a:pPr lvl="0"/>
              <a:t>9</a:t>
            </a:fld>
            <a:endParaRPr lang="en-US" dirty="0">
              <a:sym typeface="Times New Roman"/>
            </a:endParaRPr>
          </a:p>
        </p:txBody>
      </p:sp>
      <p:sp>
        <p:nvSpPr>
          <p:cNvPr id="3" name="Slide Image Placeholder 2">
            <a:extLst>
              <a:ext uri="{FF2B5EF4-FFF2-40B4-BE49-F238E27FC236}">
                <a16:creationId xmlns:a16="http://schemas.microsoft.com/office/drawing/2014/main" id="{4947DFFA-CC3C-434F-A188-8A65205C5584}"/>
              </a:ext>
            </a:extLst>
          </p:cNvPr>
          <p:cNvSpPr>
            <a:spLocks noGrp="1" noRot="1" noChangeAspect="1"/>
          </p:cNvSpPr>
          <p:nvPr>
            <p:ph type="sldImg"/>
          </p:nvPr>
        </p:nvSpPr>
        <p:spPr/>
      </p:sp>
      <p:sp>
        <p:nvSpPr>
          <p:cNvPr id="4" name="Notes Placeholder 3">
            <a:extLst>
              <a:ext uri="{FF2B5EF4-FFF2-40B4-BE49-F238E27FC236}">
                <a16:creationId xmlns:a16="http://schemas.microsoft.com/office/drawing/2014/main" id="{8E364110-6689-4902-B9ED-1FDE100E651B}"/>
              </a:ext>
            </a:extLst>
          </p:cNvPr>
          <p:cNvSpPr>
            <a:spLocks noGrp="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
        <p:cNvGrpSpPr/>
        <p:nvPr/>
      </p:nvGrpSpPr>
      <p:grpSpPr>
        <a:xfrm>
          <a:off x="0" y="0"/>
          <a:ext cx="0" cy="0"/>
          <a:chOff x="0" y="0"/>
          <a:chExt cx="0" cy="0"/>
        </a:xfrm>
      </p:grpSpPr>
      <p:sp>
        <p:nvSpPr>
          <p:cNvPr id="13" name="Google Shape;13;p4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r">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r">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r">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r">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r">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r">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r">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r">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
        <p:cNvGrpSpPr/>
        <p:nvPr/>
      </p:nvGrpSpPr>
      <p:grpSpPr>
        <a:xfrm>
          <a:off x="0" y="0"/>
          <a:ext cx="0" cy="0"/>
          <a:chOff x="0" y="0"/>
          <a:chExt cx="0" cy="0"/>
        </a:xfrm>
      </p:grpSpPr>
      <p:sp>
        <p:nvSpPr>
          <p:cNvPr id="15" name="Google Shape;15;p42"/>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2"/>
          <p:cNvSpPr txBox="1">
            <a:spLocks noGrp="1"/>
          </p:cNvSpPr>
          <p:nvPr>
            <p:ph type="body" idx="1"/>
          </p:nvPr>
        </p:nvSpPr>
        <p:spPr>
          <a:xfrm>
            <a:off x="457200" y="1600203"/>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42"/>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r">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r">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r">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r">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r">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r">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r">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r">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
        <p:cNvGrpSpPr/>
        <p:nvPr/>
      </p:nvGrpSpPr>
      <p:grpSpPr>
        <a:xfrm>
          <a:off x="0" y="0"/>
          <a:ext cx="0" cy="0"/>
          <a:chOff x="0" y="0"/>
          <a:chExt cx="0" cy="0"/>
        </a:xfrm>
      </p:grpSpPr>
      <p:sp>
        <p:nvSpPr>
          <p:cNvPr id="19" name="Google Shape;19;p43"/>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3"/>
          <p:cNvSpPr txBox="1">
            <a:spLocks noGrp="1"/>
          </p:cNvSpPr>
          <p:nvPr>
            <p:ph type="body" idx="1"/>
          </p:nvPr>
        </p:nvSpPr>
        <p:spPr>
          <a:xfrm>
            <a:off x="457200" y="1600203"/>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1" name="Google Shape;21;p43"/>
          <p:cNvSpPr txBox="1">
            <a:spLocks noGrp="1"/>
          </p:cNvSpPr>
          <p:nvPr>
            <p:ph type="body" idx="2"/>
          </p:nvPr>
        </p:nvSpPr>
        <p:spPr>
          <a:xfrm>
            <a:off x="4648200" y="1600203"/>
            <a:ext cx="4038600" cy="452596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1pPr>
            <a:lvl2pPr marL="914400" marR="0" lvl="1"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2pPr>
            <a:lvl3pPr marL="1371600" marR="0" lvl="2"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3pPr>
            <a:lvl4pPr marL="1828800" marR="0" lvl="3"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4pPr>
            <a:lvl5pPr marL="2286000" marR="0" lvl="4"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5pPr>
            <a:lvl6pPr marL="2743200" marR="0" lvl="5"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6pPr>
            <a:lvl7pPr marL="3200400" marR="0" lvl="6"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7pPr>
            <a:lvl8pPr marL="3657600" marR="0" lvl="7"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8pPr>
            <a:lvl9pPr marL="4114800" marR="0" lvl="8"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9pPr>
          </a:lstStyle>
          <a:p>
            <a:endParaRPr/>
          </a:p>
        </p:txBody>
      </p:sp>
      <p:sp>
        <p:nvSpPr>
          <p:cNvPr id="22" name="Google Shape;22;p4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44"/>
          <p:cNvSpPr txBox="1">
            <a:spLocks noGrp="1"/>
          </p:cNvSpPr>
          <p:nvPr>
            <p:ph type="ctrTitle"/>
          </p:nvPr>
        </p:nvSpPr>
        <p:spPr>
          <a:xfrm>
            <a:off x="685800" y="2130428"/>
            <a:ext cx="7772400" cy="1470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New Roman"/>
              <a:buNone/>
              <a:defRPr sz="3200" b="0" i="0" u="none" strike="noStrike" cap="none">
                <a:solidFill>
                  <a:schemeClr val="dk1"/>
                </a:solidFill>
                <a:latin typeface="Times New Roman"/>
                <a:ea typeface="Times New Roman"/>
                <a:cs typeface="Times New Roman"/>
                <a:sym typeface="Times New Roman"/>
              </a:defRPr>
            </a:lvl1pPr>
            <a:lvl2pPr marR="0" lvl="1" algn="ctr" rtl="0">
              <a:spcBef>
                <a:spcPts val="560"/>
              </a:spcBef>
              <a:spcAft>
                <a:spcPts val="0"/>
              </a:spcAft>
              <a:buClr>
                <a:schemeClr val="dk1"/>
              </a:buClr>
              <a:buSzPts val="2800"/>
              <a:buFont typeface="Times New Roman"/>
              <a:buNone/>
              <a:defRPr sz="2800" b="0" i="0" u="none" strike="noStrike" cap="none">
                <a:solidFill>
                  <a:schemeClr val="dk1"/>
                </a:solidFill>
                <a:latin typeface="Times New Roman"/>
                <a:ea typeface="Times New Roman"/>
                <a:cs typeface="Times New Roman"/>
                <a:sym typeface="Times New Roman"/>
              </a:defRPr>
            </a:lvl2pPr>
            <a:lvl3pPr marR="0" lvl="2" algn="ctr" rtl="0">
              <a:spcBef>
                <a:spcPts val="480"/>
              </a:spcBef>
              <a:spcAft>
                <a:spcPts val="0"/>
              </a:spcAft>
              <a:buClr>
                <a:schemeClr val="dk1"/>
              </a:buClr>
              <a:buSzPts val="2400"/>
              <a:buFont typeface="Times New Roman"/>
              <a:buNone/>
              <a:defRPr sz="2400" b="0" i="0" u="none" strike="noStrike" cap="none">
                <a:solidFill>
                  <a:schemeClr val="dk1"/>
                </a:solidFill>
                <a:latin typeface="Times New Roman"/>
                <a:ea typeface="Times New Roman"/>
                <a:cs typeface="Times New Roman"/>
                <a:sym typeface="Times New Roman"/>
              </a:defRPr>
            </a:lvl3pPr>
            <a:lvl4pPr marR="0" lvl="3"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4pPr>
            <a:lvl5pPr marR="0" lvl="4"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5pPr>
            <a:lvl6pPr marR="0" lvl="5"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6pPr>
            <a:lvl7pPr marR="0" lvl="6"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7pPr>
            <a:lvl8pPr marR="0" lvl="7"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8pPr>
            <a:lvl9pPr marR="0" lvl="8" algn="ctr"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26" name="Google Shape;26;p44"/>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27"/>
        <p:cNvGrpSpPr/>
        <p:nvPr/>
      </p:nvGrpSpPr>
      <p:grpSpPr>
        <a:xfrm>
          <a:off x="0" y="0"/>
          <a:ext cx="0" cy="0"/>
          <a:chOff x="0" y="0"/>
          <a:chExt cx="0" cy="0"/>
        </a:xfrm>
      </p:grpSpPr>
      <p:sp>
        <p:nvSpPr>
          <p:cNvPr id="28" name="Google Shape;28;p45"/>
          <p:cNvSpPr txBox="1">
            <a:spLocks noGrp="1"/>
          </p:cNvSpPr>
          <p:nvPr>
            <p:ph type="title"/>
          </p:nvPr>
        </p:nvSpPr>
        <p:spPr>
          <a:xfrm>
            <a:off x="377835" y="314325"/>
            <a:ext cx="759619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5"/>
          <p:cNvSpPr txBox="1">
            <a:spLocks noGrp="1"/>
          </p:cNvSpPr>
          <p:nvPr>
            <p:ph type="body" idx="1"/>
          </p:nvPr>
        </p:nvSpPr>
        <p:spPr>
          <a:xfrm>
            <a:off x="457200" y="1600203"/>
            <a:ext cx="4038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0" name="Google Shape;30;p45"/>
          <p:cNvSpPr txBox="1">
            <a:spLocks noGrp="1"/>
          </p:cNvSpPr>
          <p:nvPr>
            <p:ph type="body" idx="2"/>
          </p:nvPr>
        </p:nvSpPr>
        <p:spPr>
          <a:xfrm>
            <a:off x="4648200" y="1600201"/>
            <a:ext cx="4038600" cy="2185988"/>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1" name="Google Shape;31;p45"/>
          <p:cNvSpPr txBox="1">
            <a:spLocks noGrp="1"/>
          </p:cNvSpPr>
          <p:nvPr>
            <p:ph type="body" idx="3"/>
          </p:nvPr>
        </p:nvSpPr>
        <p:spPr>
          <a:xfrm>
            <a:off x="4648200" y="3938591"/>
            <a:ext cx="4038600" cy="2187575"/>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32" name="Google Shape;32;p4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46"/>
          <p:cNvSpPr txBox="1">
            <a:spLocks noGrp="1"/>
          </p:cNvSpPr>
          <p:nvPr>
            <p:ph type="title"/>
          </p:nvPr>
        </p:nvSpPr>
        <p:spPr>
          <a:xfrm>
            <a:off x="722310" y="4406902"/>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46"/>
          <p:cNvSpPr txBox="1">
            <a:spLocks noGrp="1"/>
          </p:cNvSpPr>
          <p:nvPr>
            <p:ph type="body" idx="1"/>
          </p:nvPr>
        </p:nvSpPr>
        <p:spPr>
          <a:xfrm>
            <a:off x="722310" y="2906716"/>
            <a:ext cx="7772400" cy="1500187"/>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chemeClr val="dk1"/>
              </a:buClr>
              <a:buSzPts val="2000"/>
              <a:buFont typeface="Times New Roman"/>
              <a:buNone/>
              <a:defRPr sz="20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Clr>
                <a:schemeClr val="dk1"/>
              </a:buClr>
              <a:buSzPts val="1800"/>
              <a:buFont typeface="Times New Roman"/>
              <a:buNone/>
              <a:defRPr sz="18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20"/>
              </a:spcBef>
              <a:spcAft>
                <a:spcPts val="0"/>
              </a:spcAft>
              <a:buClr>
                <a:schemeClr val="dk1"/>
              </a:buClr>
              <a:buSzPts val="1600"/>
              <a:buFont typeface="Times New Roman"/>
              <a:buNone/>
              <a:defRPr sz="16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280"/>
              </a:spcBef>
              <a:spcAft>
                <a:spcPts val="0"/>
              </a:spcAft>
              <a:buClr>
                <a:schemeClr val="dk1"/>
              </a:buClr>
              <a:buSzPts val="1400"/>
              <a:buFont typeface="Times New Roman"/>
              <a:buNone/>
              <a:defRPr sz="1400" b="0" i="0" u="none" strike="noStrike" cap="none">
                <a:solidFill>
                  <a:schemeClr val="dk1"/>
                </a:solidFill>
                <a:latin typeface="Times New Roman"/>
                <a:ea typeface="Times New Roman"/>
                <a:cs typeface="Times New Roman"/>
                <a:sym typeface="Times New Roman"/>
              </a:defRPr>
            </a:lvl9pPr>
          </a:lstStyle>
          <a:p>
            <a:endParaRPr/>
          </a:p>
        </p:txBody>
      </p:sp>
      <p:sp>
        <p:nvSpPr>
          <p:cNvPr id="36" name="Google Shape;36;p46"/>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7"/>
          <p:cNvSpPr txBox="1">
            <a:spLocks noGrp="1"/>
          </p:cNvSpPr>
          <p:nvPr>
            <p:ph type="body" idx="1"/>
          </p:nvPr>
        </p:nvSpPr>
        <p:spPr>
          <a:xfrm>
            <a:off x="457205" y="1535113"/>
            <a:ext cx="404019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0" name="Google Shape;40;p47"/>
          <p:cNvSpPr txBox="1">
            <a:spLocks noGrp="1"/>
          </p:cNvSpPr>
          <p:nvPr>
            <p:ph type="body" idx="2"/>
          </p:nvPr>
        </p:nvSpPr>
        <p:spPr>
          <a:xfrm>
            <a:off x="457205" y="2174875"/>
            <a:ext cx="4040190"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1" name="Google Shape;41;p47"/>
          <p:cNvSpPr txBox="1">
            <a:spLocks noGrp="1"/>
          </p:cNvSpPr>
          <p:nvPr>
            <p:ph type="body" idx="3"/>
          </p:nvPr>
        </p:nvSpPr>
        <p:spPr>
          <a:xfrm>
            <a:off x="4645020" y="1535113"/>
            <a:ext cx="4041780" cy="639762"/>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Times New Roman"/>
              <a:buNone/>
              <a:defRPr sz="2400" b="1"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400"/>
              </a:spcBef>
              <a:spcAft>
                <a:spcPts val="0"/>
              </a:spcAft>
              <a:buClr>
                <a:schemeClr val="dk1"/>
              </a:buClr>
              <a:buSzPts val="2000"/>
              <a:buFont typeface="Times New Roman"/>
              <a:buNone/>
              <a:defRPr sz="2000" b="1"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Clr>
                <a:schemeClr val="dk1"/>
              </a:buClr>
              <a:buSzPts val="1800"/>
              <a:buFont typeface="Times New Roman"/>
              <a:buNone/>
              <a:defRPr sz="1800" b="1"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6pPr>
            <a:lvl7pPr marL="3200400" marR="0" lvl="6"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7pPr>
            <a:lvl8pPr marL="3657600" marR="0" lvl="7"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8pPr>
            <a:lvl9pPr marL="4114800" marR="0" lvl="8" indent="-228600" algn="l" rtl="0">
              <a:spcBef>
                <a:spcPts val="320"/>
              </a:spcBef>
              <a:spcAft>
                <a:spcPts val="0"/>
              </a:spcAft>
              <a:buClr>
                <a:schemeClr val="dk1"/>
              </a:buClr>
              <a:buSzPts val="1600"/>
              <a:buFont typeface="Times New Roman"/>
              <a:buNone/>
              <a:defRPr sz="1600" b="1" i="0" u="none" strike="noStrike" cap="none">
                <a:solidFill>
                  <a:schemeClr val="dk1"/>
                </a:solidFill>
                <a:latin typeface="Times New Roman"/>
                <a:ea typeface="Times New Roman"/>
                <a:cs typeface="Times New Roman"/>
                <a:sym typeface="Times New Roman"/>
              </a:defRPr>
            </a:lvl9pPr>
          </a:lstStyle>
          <a:p>
            <a:endParaRPr/>
          </a:p>
        </p:txBody>
      </p:sp>
      <p:sp>
        <p:nvSpPr>
          <p:cNvPr id="42" name="Google Shape;42;p47"/>
          <p:cNvSpPr txBox="1">
            <a:spLocks noGrp="1"/>
          </p:cNvSpPr>
          <p:nvPr>
            <p:ph type="body" idx="4"/>
          </p:nvPr>
        </p:nvSpPr>
        <p:spPr>
          <a:xfrm>
            <a:off x="4645020" y="2174875"/>
            <a:ext cx="4041780" cy="395128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1pPr>
            <a:lvl2pPr marL="914400" marR="0" lvl="1" indent="-355600" algn="l" rtl="0">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2pPr>
            <a:lvl3pPr marL="1371600" marR="0" lvl="2" indent="-342900" algn="l" rtl="0">
              <a:spcBef>
                <a:spcPts val="360"/>
              </a:spcBef>
              <a:spcAft>
                <a:spcPts val="0"/>
              </a:spcAft>
              <a:buClr>
                <a:schemeClr val="dk1"/>
              </a:buClr>
              <a:buSzPts val="1800"/>
              <a:buFont typeface="Times New Roman"/>
              <a:buChar char="•"/>
              <a:defRPr sz="1800" b="0" i="0" u="none" strike="noStrike" cap="none">
                <a:solidFill>
                  <a:schemeClr val="dk1"/>
                </a:solidFill>
                <a:latin typeface="Times New Roman"/>
                <a:ea typeface="Times New Roman"/>
                <a:cs typeface="Times New Roman"/>
                <a:sym typeface="Times New Roman"/>
              </a:defRPr>
            </a:lvl3pPr>
            <a:lvl4pPr marL="1828800" marR="0" lvl="3"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4pPr>
            <a:lvl5pPr marL="2286000" marR="0" lvl="4"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5pPr>
            <a:lvl6pPr marL="2743200" marR="0" lvl="5"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6pPr>
            <a:lvl7pPr marL="3200400" marR="0" lvl="6"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7pPr>
            <a:lvl8pPr marL="3657600" marR="0" lvl="7"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8pPr>
            <a:lvl9pPr marL="4114800" marR="0" lvl="8" indent="-330200" algn="l" rtl="0">
              <a:spcBef>
                <a:spcPts val="320"/>
              </a:spcBef>
              <a:spcAft>
                <a:spcPts val="0"/>
              </a:spcAft>
              <a:buClr>
                <a:schemeClr val="dk1"/>
              </a:buClr>
              <a:buSzPts val="1600"/>
              <a:buFont typeface="Times New Roman"/>
              <a:buChar char="»"/>
              <a:defRPr sz="1600" b="0" i="0" u="none" strike="noStrike" cap="none">
                <a:solidFill>
                  <a:schemeClr val="dk1"/>
                </a:solidFill>
                <a:latin typeface="Times New Roman"/>
                <a:ea typeface="Times New Roman"/>
                <a:cs typeface="Times New Roman"/>
                <a:sym typeface="Times New Roman"/>
              </a:defRPr>
            </a:lvl9pPr>
          </a:lstStyle>
          <a:p>
            <a:endParaRPr/>
          </a:p>
        </p:txBody>
      </p:sp>
      <p:sp>
        <p:nvSpPr>
          <p:cNvPr id="43" name="Google Shape;43;p4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48"/>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8"/>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a:spcBef>
                <a:spcPts val="0"/>
              </a:spcBef>
              <a:spcAft>
                <a:spcPts val="0"/>
              </a:spcAft>
              <a:buNone/>
              <a:defRPr sz="1400" b="1">
                <a:solidFill>
                  <a:schemeClr val="lt2"/>
                </a:solidFill>
                <a:latin typeface="Arial"/>
                <a:ea typeface="Arial"/>
                <a:cs typeface="Arial"/>
                <a:sym typeface="Arial"/>
              </a:defRPr>
            </a:lvl1pPr>
            <a:lvl2pPr marL="0" marR="0" lvl="1" indent="0" algn="r">
              <a:spcBef>
                <a:spcPts val="0"/>
              </a:spcBef>
              <a:spcAft>
                <a:spcPts val="0"/>
              </a:spcAft>
              <a:buNone/>
              <a:defRPr sz="1400" b="1">
                <a:solidFill>
                  <a:schemeClr val="lt2"/>
                </a:solidFill>
                <a:latin typeface="Arial"/>
                <a:ea typeface="Arial"/>
                <a:cs typeface="Arial"/>
                <a:sym typeface="Arial"/>
              </a:defRPr>
            </a:lvl2pPr>
            <a:lvl3pPr marL="0" marR="0" lvl="2" indent="0" algn="r">
              <a:spcBef>
                <a:spcPts val="0"/>
              </a:spcBef>
              <a:spcAft>
                <a:spcPts val="0"/>
              </a:spcAft>
              <a:buNone/>
              <a:defRPr sz="1400" b="1">
                <a:solidFill>
                  <a:schemeClr val="lt2"/>
                </a:solidFill>
                <a:latin typeface="Arial"/>
                <a:ea typeface="Arial"/>
                <a:cs typeface="Arial"/>
                <a:sym typeface="Arial"/>
              </a:defRPr>
            </a:lvl3pPr>
            <a:lvl4pPr marL="0" marR="0" lvl="3" indent="0" algn="r">
              <a:spcBef>
                <a:spcPts val="0"/>
              </a:spcBef>
              <a:spcAft>
                <a:spcPts val="0"/>
              </a:spcAft>
              <a:buNone/>
              <a:defRPr sz="1400" b="1">
                <a:solidFill>
                  <a:schemeClr val="lt2"/>
                </a:solidFill>
                <a:latin typeface="Arial"/>
                <a:ea typeface="Arial"/>
                <a:cs typeface="Arial"/>
                <a:sym typeface="Arial"/>
              </a:defRPr>
            </a:lvl4pPr>
            <a:lvl5pPr marL="0" marR="0" lvl="4" indent="0" algn="r">
              <a:spcBef>
                <a:spcPts val="0"/>
              </a:spcBef>
              <a:spcAft>
                <a:spcPts val="0"/>
              </a:spcAft>
              <a:buNone/>
              <a:defRPr sz="1400" b="1">
                <a:solidFill>
                  <a:schemeClr val="lt2"/>
                </a:solidFill>
                <a:latin typeface="Arial"/>
                <a:ea typeface="Arial"/>
                <a:cs typeface="Arial"/>
                <a:sym typeface="Arial"/>
              </a:defRPr>
            </a:lvl5pPr>
            <a:lvl6pPr marL="0" marR="0" lvl="5" indent="0" algn="r">
              <a:spcBef>
                <a:spcPts val="0"/>
              </a:spcBef>
              <a:spcAft>
                <a:spcPts val="0"/>
              </a:spcAft>
              <a:buNone/>
              <a:defRPr sz="1400" b="1">
                <a:solidFill>
                  <a:schemeClr val="lt2"/>
                </a:solidFill>
                <a:latin typeface="Arial"/>
                <a:ea typeface="Arial"/>
                <a:cs typeface="Arial"/>
                <a:sym typeface="Arial"/>
              </a:defRPr>
            </a:lvl6pPr>
            <a:lvl7pPr marL="0" marR="0" lvl="6" indent="0" algn="r">
              <a:spcBef>
                <a:spcPts val="0"/>
              </a:spcBef>
              <a:spcAft>
                <a:spcPts val="0"/>
              </a:spcAft>
              <a:buNone/>
              <a:defRPr sz="1400" b="1">
                <a:solidFill>
                  <a:schemeClr val="lt2"/>
                </a:solidFill>
                <a:latin typeface="Arial"/>
                <a:ea typeface="Arial"/>
                <a:cs typeface="Arial"/>
                <a:sym typeface="Arial"/>
              </a:defRPr>
            </a:lvl7pPr>
            <a:lvl8pPr marL="0" marR="0" lvl="7" indent="0" algn="r">
              <a:spcBef>
                <a:spcPts val="0"/>
              </a:spcBef>
              <a:spcAft>
                <a:spcPts val="0"/>
              </a:spcAft>
              <a:buNone/>
              <a:defRPr sz="1400" b="1">
                <a:solidFill>
                  <a:schemeClr val="lt2"/>
                </a:solidFill>
                <a:latin typeface="Arial"/>
                <a:ea typeface="Arial"/>
                <a:cs typeface="Arial"/>
                <a:sym typeface="Arial"/>
              </a:defRPr>
            </a:lvl8pPr>
            <a:lvl9pPr marL="0" marR="0" lvl="8" indent="0" algn="r">
              <a:spcBef>
                <a:spcPts val="0"/>
              </a:spcBef>
              <a:spcAft>
                <a:spcPts val="0"/>
              </a:spcAft>
              <a:buNone/>
              <a:defRPr sz="1400" b="1">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with Default Logos">
  <p:cSld name="Blank with Default Logos">
    <p:spTree>
      <p:nvGrpSpPr>
        <p:cNvPr id="1" name="Shape 17"/>
        <p:cNvGrpSpPr/>
        <p:nvPr/>
      </p:nvGrpSpPr>
      <p:grpSpPr>
        <a:xfrm>
          <a:off x="0" y="0"/>
          <a:ext cx="0" cy="0"/>
          <a:chOff x="0" y="0"/>
          <a:chExt cx="0" cy="0"/>
        </a:xfrm>
      </p:grpSpPr>
      <p:sp>
        <p:nvSpPr>
          <p:cNvPr id="19" name="Google Shape;19;p38"/>
          <p:cNvSpPr txBox="1">
            <a:spLocks noGrp="1"/>
          </p:cNvSpPr>
          <p:nvPr>
            <p:ph type="title"/>
          </p:nvPr>
        </p:nvSpPr>
        <p:spPr>
          <a:xfrm>
            <a:off x="467361" y="445197"/>
            <a:ext cx="8219440" cy="972441"/>
          </a:xfrm>
          <a:prstGeom prst="rect">
            <a:avLst/>
          </a:prstGeom>
          <a:noFill/>
          <a:ln>
            <a:noFill/>
          </a:ln>
        </p:spPr>
        <p:txBody>
          <a:bodyPr spcFirstLastPara="1" wrap="square" lIns="91425" tIns="45700" rIns="91425" bIns="45700" anchor="ctr" anchorCtr="0">
            <a:normAutofit/>
          </a:bodyPr>
          <a:lstStyle>
            <a:lvl1pPr lvl="0" algn="l">
              <a:spcBef>
                <a:spcPts val="0"/>
              </a:spcBef>
              <a:spcAft>
                <a:spcPts val="0"/>
              </a:spcAft>
              <a:buClr>
                <a:srgbClr val="595959"/>
              </a:buClr>
              <a:buSzPts val="3600"/>
              <a:buFont typeface="Calibri"/>
              <a:buNone/>
              <a:defRPr sz="3600">
                <a:solidFill>
                  <a:srgbClr val="595959"/>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38"/>
          <p:cNvSpPr txBox="1">
            <a:spLocks noGrp="1"/>
          </p:cNvSpPr>
          <p:nvPr>
            <p:ph type="body" idx="1"/>
          </p:nvPr>
        </p:nvSpPr>
        <p:spPr>
          <a:xfrm>
            <a:off x="467361" y="1767839"/>
            <a:ext cx="8219440" cy="464496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5000"/>
              </a:lnSpc>
              <a:spcBef>
                <a:spcPts val="1200"/>
              </a:spcBef>
              <a:spcAft>
                <a:spcPts val="0"/>
              </a:spcAft>
              <a:buClr>
                <a:schemeClr val="accent6"/>
              </a:buClr>
              <a:buSzPts val="2800"/>
              <a:buFont typeface="Arial"/>
              <a:buChar char="•"/>
              <a:defRPr sz="2800" b="0" i="0" u="none" strike="noStrike" cap="none">
                <a:solidFill>
                  <a:srgbClr val="535352"/>
                </a:solidFill>
                <a:latin typeface="Calibri"/>
                <a:ea typeface="Calibri"/>
                <a:cs typeface="Calibri"/>
                <a:sym typeface="Calibri"/>
              </a:defRPr>
            </a:lvl1pPr>
            <a:lvl2pPr marL="914400" marR="0" lvl="1" indent="-406400" algn="l" rtl="0">
              <a:lnSpc>
                <a:spcPct val="95000"/>
              </a:lnSpc>
              <a:spcBef>
                <a:spcPts val="600"/>
              </a:spcBef>
              <a:spcAft>
                <a:spcPts val="0"/>
              </a:spcAft>
              <a:buClr>
                <a:srgbClr val="535352"/>
              </a:buClr>
              <a:buSzPts val="2800"/>
              <a:buFont typeface="Arial"/>
              <a:buChar char="–"/>
              <a:defRPr sz="2800" b="0" i="0" u="none" strike="noStrike" cap="none">
                <a:solidFill>
                  <a:srgbClr val="535352"/>
                </a:solidFill>
                <a:latin typeface="Calibri"/>
                <a:ea typeface="Calibri"/>
                <a:cs typeface="Calibri"/>
                <a:sym typeface="Calibri"/>
              </a:defRPr>
            </a:lvl2pPr>
            <a:lvl3pPr marL="1371600" marR="0" lvl="2" indent="-355092" algn="l" rtl="0">
              <a:lnSpc>
                <a:spcPct val="95000"/>
              </a:lnSpc>
              <a:spcBef>
                <a:spcPts val="600"/>
              </a:spcBef>
              <a:spcAft>
                <a:spcPts val="0"/>
              </a:spcAft>
              <a:buClr>
                <a:srgbClr val="535352"/>
              </a:buClr>
              <a:buSzPts val="1992"/>
              <a:buFont typeface="Courier New"/>
              <a:buChar char="o"/>
              <a:defRPr sz="2400" b="0" i="0" u="none" strike="noStrike" cap="none">
                <a:solidFill>
                  <a:srgbClr val="535352"/>
                </a:solidFill>
                <a:latin typeface="Calibri"/>
                <a:ea typeface="Calibri"/>
                <a:cs typeface="Calibri"/>
                <a:sym typeface="Calibri"/>
              </a:defRPr>
            </a:lvl3pPr>
            <a:lvl4pPr marL="1828800" marR="0" lvl="3"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4pPr>
            <a:lvl5pPr marL="2286000" marR="0" lvl="4" indent="-355600" algn="l" rtl="0">
              <a:spcBef>
                <a:spcPts val="400"/>
              </a:spcBef>
              <a:spcAft>
                <a:spcPts val="0"/>
              </a:spcAft>
              <a:buClr>
                <a:srgbClr val="535352"/>
              </a:buClr>
              <a:buSzPts val="2000"/>
              <a:buFont typeface="Arial"/>
              <a:buChar char="»"/>
              <a:defRPr sz="2000" b="0" i="0" u="none" strike="noStrike" cap="none">
                <a:solidFill>
                  <a:srgbClr val="535352"/>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97398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40"/>
          <p:cNvSpPr txBox="1">
            <a:spLocks noGrp="1"/>
          </p:cNvSpPr>
          <p:nvPr>
            <p:ph type="title"/>
          </p:nvPr>
        </p:nvSpPr>
        <p:spPr>
          <a:xfrm>
            <a:off x="379413" y="314325"/>
            <a:ext cx="7594600" cy="11430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4000"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4000"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4000"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4000"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4000"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4000"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4000"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4000"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4000" b="1" i="0" u="none" strike="noStrike" cap="none">
                <a:solidFill>
                  <a:schemeClr val="dk2"/>
                </a:solidFill>
                <a:latin typeface="Arial"/>
                <a:ea typeface="Arial"/>
                <a:cs typeface="Arial"/>
                <a:sym typeface="Arial"/>
              </a:defRPr>
            </a:lvl9pPr>
          </a:lstStyle>
          <a:p>
            <a:endParaRPr/>
          </a:p>
        </p:txBody>
      </p:sp>
      <p:sp>
        <p:nvSpPr>
          <p:cNvPr id="11" name="Google Shape;11;p40"/>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1" i="0" u="none" strike="noStrike" cap="none">
                <a:solidFill>
                  <a:schemeClr val="lt2"/>
                </a:solidFill>
                <a:latin typeface="Arial"/>
                <a:ea typeface="Arial"/>
                <a:cs typeface="Arial"/>
                <a:sym typeface="Arial"/>
              </a:defRPr>
            </a:lvl1pPr>
            <a:lvl2pPr marL="0" marR="0" lvl="1" indent="0" algn="r" rtl="0">
              <a:spcBef>
                <a:spcPts val="0"/>
              </a:spcBef>
              <a:spcAft>
                <a:spcPts val="0"/>
              </a:spcAft>
              <a:buNone/>
              <a:defRPr sz="1400" b="1" i="0" u="none" strike="noStrike" cap="none">
                <a:solidFill>
                  <a:schemeClr val="lt2"/>
                </a:solidFill>
                <a:latin typeface="Arial"/>
                <a:ea typeface="Arial"/>
                <a:cs typeface="Arial"/>
                <a:sym typeface="Arial"/>
              </a:defRPr>
            </a:lvl2pPr>
            <a:lvl3pPr marL="0" marR="0" lvl="2" indent="0" algn="r" rtl="0">
              <a:spcBef>
                <a:spcPts val="0"/>
              </a:spcBef>
              <a:spcAft>
                <a:spcPts val="0"/>
              </a:spcAft>
              <a:buNone/>
              <a:defRPr sz="1400" b="1" i="0" u="none" strike="noStrike" cap="none">
                <a:solidFill>
                  <a:schemeClr val="lt2"/>
                </a:solidFill>
                <a:latin typeface="Arial"/>
                <a:ea typeface="Arial"/>
                <a:cs typeface="Arial"/>
                <a:sym typeface="Arial"/>
              </a:defRPr>
            </a:lvl3pPr>
            <a:lvl4pPr marL="0" marR="0" lvl="3" indent="0" algn="r" rtl="0">
              <a:spcBef>
                <a:spcPts val="0"/>
              </a:spcBef>
              <a:spcAft>
                <a:spcPts val="0"/>
              </a:spcAft>
              <a:buNone/>
              <a:defRPr sz="1400" b="1" i="0" u="none" strike="noStrike" cap="none">
                <a:solidFill>
                  <a:schemeClr val="lt2"/>
                </a:solidFill>
                <a:latin typeface="Arial"/>
                <a:ea typeface="Arial"/>
                <a:cs typeface="Arial"/>
                <a:sym typeface="Arial"/>
              </a:defRPr>
            </a:lvl4pPr>
            <a:lvl5pPr marL="0" marR="0" lvl="4" indent="0" algn="r" rtl="0">
              <a:spcBef>
                <a:spcPts val="0"/>
              </a:spcBef>
              <a:spcAft>
                <a:spcPts val="0"/>
              </a:spcAft>
              <a:buNone/>
              <a:defRPr sz="1400" b="1" i="0" u="none" strike="noStrike" cap="none">
                <a:solidFill>
                  <a:schemeClr val="lt2"/>
                </a:solidFill>
                <a:latin typeface="Arial"/>
                <a:ea typeface="Arial"/>
                <a:cs typeface="Arial"/>
                <a:sym typeface="Arial"/>
              </a:defRPr>
            </a:lvl5pPr>
            <a:lvl6pPr marL="0" marR="0" lvl="5" indent="0" algn="r" rtl="0">
              <a:spcBef>
                <a:spcPts val="0"/>
              </a:spcBef>
              <a:spcAft>
                <a:spcPts val="0"/>
              </a:spcAft>
              <a:buNone/>
              <a:defRPr sz="1400" b="1" i="0" u="none" strike="noStrike" cap="none">
                <a:solidFill>
                  <a:schemeClr val="lt2"/>
                </a:solidFill>
                <a:latin typeface="Arial"/>
                <a:ea typeface="Arial"/>
                <a:cs typeface="Arial"/>
                <a:sym typeface="Arial"/>
              </a:defRPr>
            </a:lvl6pPr>
            <a:lvl7pPr marL="0" marR="0" lvl="6" indent="0" algn="r" rtl="0">
              <a:spcBef>
                <a:spcPts val="0"/>
              </a:spcBef>
              <a:spcAft>
                <a:spcPts val="0"/>
              </a:spcAft>
              <a:buNone/>
              <a:defRPr sz="1400" b="1" i="0" u="none" strike="noStrike" cap="none">
                <a:solidFill>
                  <a:schemeClr val="lt2"/>
                </a:solidFill>
                <a:latin typeface="Arial"/>
                <a:ea typeface="Arial"/>
                <a:cs typeface="Arial"/>
                <a:sym typeface="Arial"/>
              </a:defRPr>
            </a:lvl7pPr>
            <a:lvl8pPr marL="0" marR="0" lvl="7" indent="0" algn="r" rtl="0">
              <a:spcBef>
                <a:spcPts val="0"/>
              </a:spcBef>
              <a:spcAft>
                <a:spcPts val="0"/>
              </a:spcAft>
              <a:buNone/>
              <a:defRPr sz="1400" b="1" i="0" u="none" strike="noStrike" cap="none">
                <a:solidFill>
                  <a:schemeClr val="lt2"/>
                </a:solidFill>
                <a:latin typeface="Arial"/>
                <a:ea typeface="Arial"/>
                <a:cs typeface="Arial"/>
                <a:sym typeface="Arial"/>
              </a:defRPr>
            </a:lvl8pPr>
            <a:lvl9pPr marL="0" marR="0" lvl="8" indent="0" algn="r" rtl="0">
              <a:spcBef>
                <a:spcPts val="0"/>
              </a:spcBef>
              <a:spcAft>
                <a:spcPts val="0"/>
              </a:spcAft>
              <a:buNone/>
              <a:defRPr sz="1400" b="1"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jp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0.wmf"/><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9.png"/></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68.png"/><Relationship Id="rId5" Type="http://schemas.openxmlformats.org/officeDocument/2006/relationships/image" Target="../media/image67.png"/><Relationship Id="rId10" Type="http://schemas.openxmlformats.org/officeDocument/2006/relationships/image" Target="../media/image72.jpeg"/><Relationship Id="rId4" Type="http://schemas.openxmlformats.org/officeDocument/2006/relationships/image" Target="../media/image66.png"/><Relationship Id="rId9" Type="http://schemas.openxmlformats.org/officeDocument/2006/relationships/image" Target="../media/image7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74.png"/></Relationships>
</file>

<file path=ppt/slides/_rels/slide3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image" Target="../media/image77.png"/><Relationship Id="rId4" Type="http://schemas.openxmlformats.org/officeDocument/2006/relationships/image" Target="../media/image76.png"/></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84.jpg"/></Relationships>
</file>

<file path=ppt/slides/_rels/slide39.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image" Target="../media/image15.png"/><Relationship Id="rId7" Type="http://schemas.openxmlformats.org/officeDocument/2006/relationships/image" Target="../media/image87.png"/><Relationship Id="rId12" Type="http://schemas.openxmlformats.org/officeDocument/2006/relationships/image" Target="../media/image91.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image" Target="../media/image90.png"/><Relationship Id="rId5" Type="http://schemas.openxmlformats.org/officeDocument/2006/relationships/image" Target="../media/image21.png"/><Relationship Id="rId10" Type="http://schemas.openxmlformats.org/officeDocument/2006/relationships/image" Target="../media/image89.png"/><Relationship Id="rId4" Type="http://schemas.openxmlformats.org/officeDocument/2006/relationships/image" Target="../media/image85.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0.xml"/><Relationship Id="rId1" Type="http://schemas.openxmlformats.org/officeDocument/2006/relationships/slideLayout" Target="../slideLayouts/slideLayout9.xml"/><Relationship Id="rId4" Type="http://schemas.openxmlformats.org/officeDocument/2006/relationships/image" Target="../media/image93.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a:t>
            </a:fld>
            <a:endParaRPr sz="1400" b="1" i="0" u="none" strike="noStrike" cap="none" dirty="0">
              <a:solidFill>
                <a:schemeClr val="lt2"/>
              </a:solidFill>
              <a:latin typeface="Arial"/>
              <a:ea typeface="Arial"/>
              <a:cs typeface="Arial"/>
              <a:sym typeface="Arial"/>
            </a:endParaRPr>
          </a:p>
        </p:txBody>
      </p:sp>
      <p:sp>
        <p:nvSpPr>
          <p:cNvPr id="53" name="Google Shape;53;p1"/>
          <p:cNvSpPr txBox="1">
            <a:spLocks noGrp="1"/>
          </p:cNvSpPr>
          <p:nvPr>
            <p:ph type="ctrTitle" idx="4294967295"/>
          </p:nvPr>
        </p:nvSpPr>
        <p:spPr>
          <a:xfrm>
            <a:off x="495300" y="1586753"/>
            <a:ext cx="7665720" cy="152644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200" b="1" i="0" u="none" strike="noStrike" cap="none" dirty="0">
                <a:solidFill>
                  <a:srgbClr val="000099"/>
                </a:solidFill>
                <a:latin typeface="Arial Black"/>
                <a:ea typeface="Arial Black"/>
                <a:cs typeface="Arial Black"/>
                <a:sym typeface="Arial Black"/>
              </a:rPr>
              <a:t>Peer Educator Tool for Informing Female Sex Workers about Contraceptive Options</a:t>
            </a:r>
            <a:br>
              <a:rPr lang="en-US" sz="3200" b="1" i="0" u="none" strike="noStrike" cap="none" dirty="0">
                <a:solidFill>
                  <a:srgbClr val="000099"/>
                </a:solidFill>
                <a:latin typeface="Arial Black"/>
                <a:ea typeface="Arial Black"/>
                <a:cs typeface="Arial Black"/>
                <a:sym typeface="Arial Black"/>
              </a:rPr>
            </a:br>
            <a:endParaRPr sz="3200" b="0" i="0" u="none" strike="noStrike" cap="none" dirty="0">
              <a:solidFill>
                <a:srgbClr val="000099"/>
              </a:solidFill>
              <a:latin typeface="Arial Black"/>
              <a:ea typeface="Arial Black"/>
              <a:cs typeface="Arial Black"/>
              <a:sym typeface="Arial Black"/>
            </a:endParaRPr>
          </a:p>
        </p:txBody>
      </p:sp>
      <p:sp>
        <p:nvSpPr>
          <p:cNvPr id="54" name="Google Shape;54;p1"/>
          <p:cNvSpPr/>
          <p:nvPr/>
        </p:nvSpPr>
        <p:spPr>
          <a:xfrm>
            <a:off x="463550" y="987425"/>
            <a:ext cx="8229600" cy="152400"/>
          </a:xfrm>
          <a:prstGeom prst="rect">
            <a:avLst/>
          </a:prstGeom>
          <a:gradFill>
            <a:gsLst>
              <a:gs pos="0">
                <a:srgbClr val="000099"/>
              </a:gs>
              <a:gs pos="50000">
                <a:srgbClr val="7BB6FD"/>
              </a:gs>
              <a:gs pos="100000">
                <a:srgbClr val="000099"/>
              </a:gs>
            </a:gsLst>
            <a:lin ang="5400000" scaled="0"/>
          </a:gradFill>
          <a:ln w="9525" cap="flat" cmpd="sng">
            <a:solidFill>
              <a:srgbClr val="3366C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b="0" i="0" u="none" strike="noStrike" cap="none" dirty="0">
              <a:solidFill>
                <a:schemeClr val="lt2"/>
              </a:solidFill>
              <a:latin typeface="Arial"/>
              <a:ea typeface="Arial"/>
              <a:cs typeface="Arial"/>
              <a:sym typeface="Arial"/>
            </a:endParaRPr>
          </a:p>
        </p:txBody>
      </p:sp>
      <p:sp>
        <p:nvSpPr>
          <p:cNvPr id="55" name="Google Shape;55;p1"/>
          <p:cNvSpPr/>
          <p:nvPr/>
        </p:nvSpPr>
        <p:spPr>
          <a:xfrm>
            <a:off x="8480425" y="6275388"/>
            <a:ext cx="538163" cy="457200"/>
          </a:xfrm>
          <a:prstGeom prst="rect">
            <a:avLst/>
          </a:prstGeom>
          <a:solidFill>
            <a:schemeClr val="lt1"/>
          </a:solidFill>
          <a:ln>
            <a:noFill/>
          </a:ln>
        </p:spPr>
        <p:txBody>
          <a:bodyPr spcFirstLastPara="1" wrap="square" lIns="54850" tIns="45700" rIns="54850" bIns="45700" anchor="ctr" anchorCtr="0">
            <a:noAutofit/>
          </a:bodyPr>
          <a:lstStyle/>
          <a:p>
            <a:pPr marL="0" marR="0" lvl="0" indent="0" algn="l" rtl="0">
              <a:spcBef>
                <a:spcPts val="0"/>
              </a:spcBef>
              <a:spcAft>
                <a:spcPts val="0"/>
              </a:spcAft>
              <a:buNone/>
            </a:pPr>
            <a:endParaRPr sz="1000" b="0" i="0" u="none" strike="noStrike" cap="none" dirty="0">
              <a:solidFill>
                <a:schemeClr val="lt2"/>
              </a:solidFill>
              <a:latin typeface="Arial"/>
              <a:ea typeface="Arial"/>
              <a:cs typeface="Arial"/>
              <a:sym typeface="Arial"/>
            </a:endParaRPr>
          </a:p>
        </p:txBody>
      </p:sp>
      <p:sp>
        <p:nvSpPr>
          <p:cNvPr id="56" name="Google Shape;56;p1"/>
          <p:cNvSpPr txBox="1"/>
          <p:nvPr/>
        </p:nvSpPr>
        <p:spPr>
          <a:xfrm>
            <a:off x="820285" y="6348554"/>
            <a:ext cx="7929221" cy="354012"/>
          </a:xfrm>
          <a:prstGeom prst="rect">
            <a:avLst/>
          </a:prstGeom>
          <a:noFill/>
          <a:ln>
            <a:noFill/>
          </a:ln>
        </p:spPr>
        <p:txBody>
          <a:bodyPr spcFirstLastPara="1" wrap="square" lIns="91425" tIns="45700" rIns="91425" bIns="45700" anchor="t" anchorCtr="0">
            <a:noAutofit/>
          </a:bodyPr>
          <a:lstStyle/>
          <a:p>
            <a:pPr marL="0" marR="0" lvl="0" indent="0" algn="r" rtl="0">
              <a:lnSpc>
                <a:spcPct val="95000"/>
              </a:lnSpc>
              <a:spcBef>
                <a:spcPts val="0"/>
              </a:spcBef>
              <a:spcAft>
                <a:spcPts val="0"/>
              </a:spcAft>
              <a:buClr>
                <a:srgbClr val="7F7F7F"/>
              </a:buClr>
              <a:buSzPts val="1200"/>
              <a:buFont typeface="Times New Roman"/>
              <a:buNone/>
            </a:pPr>
            <a:r>
              <a:rPr lang="en-US" sz="1200" b="0" i="1" u="none" strike="noStrike" cap="none" dirty="0">
                <a:solidFill>
                  <a:srgbClr val="7F7F7F"/>
                </a:solidFill>
                <a:latin typeface="Times New Roman"/>
                <a:ea typeface="Times New Roman"/>
                <a:cs typeface="Times New Roman"/>
                <a:sym typeface="Times New Roman"/>
              </a:rPr>
              <a:t>Version: December 2020</a:t>
            </a:r>
            <a:endParaRPr sz="1200" b="0" i="0" u="none" strike="noStrike" cap="none" dirty="0">
              <a:solidFill>
                <a:srgbClr val="7F7F7F"/>
              </a:solidFill>
              <a:latin typeface="Times New Roman"/>
              <a:ea typeface="Times New Roman"/>
              <a:cs typeface="Times New Roman"/>
              <a:sym typeface="Times New Roman"/>
            </a:endParaRPr>
          </a:p>
        </p:txBody>
      </p:sp>
      <p:grpSp>
        <p:nvGrpSpPr>
          <p:cNvPr id="57" name="Google Shape;57;p1"/>
          <p:cNvGrpSpPr/>
          <p:nvPr/>
        </p:nvGrpSpPr>
        <p:grpSpPr>
          <a:xfrm>
            <a:off x="3552443" y="3113201"/>
            <a:ext cx="3085382" cy="3074994"/>
            <a:chOff x="3552443" y="3113201"/>
            <a:chExt cx="3085382" cy="3074994"/>
          </a:xfrm>
        </p:grpSpPr>
        <p:pic>
          <p:nvPicPr>
            <p:cNvPr id="58" name="Google Shape;58;p1"/>
            <p:cNvPicPr preferRelativeResize="0"/>
            <p:nvPr/>
          </p:nvPicPr>
          <p:blipFill rotWithShape="1">
            <a:blip r:embed="rId3">
              <a:alphaModFix/>
            </a:blip>
            <a:srcRect/>
            <a:stretch/>
          </p:blipFill>
          <p:spPr>
            <a:xfrm>
              <a:off x="3552443" y="3113201"/>
              <a:ext cx="3085382" cy="3074994"/>
            </a:xfrm>
            <a:prstGeom prst="rect">
              <a:avLst/>
            </a:prstGeom>
            <a:noFill/>
            <a:ln>
              <a:noFill/>
            </a:ln>
          </p:spPr>
        </p:pic>
        <p:pic>
          <p:nvPicPr>
            <p:cNvPr id="59" name="Google Shape;59;p1"/>
            <p:cNvPicPr preferRelativeResize="0"/>
            <p:nvPr/>
          </p:nvPicPr>
          <p:blipFill rotWithShape="1">
            <a:blip r:embed="rId4">
              <a:alphaModFix/>
            </a:blip>
            <a:srcRect l="3763" t="4959" r="2442" b="2167"/>
            <a:stretch/>
          </p:blipFill>
          <p:spPr>
            <a:xfrm rot="-215399">
              <a:off x="5166688" y="4918860"/>
              <a:ext cx="1246311" cy="925569"/>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0"/>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10</a:t>
            </a:fld>
            <a:endParaRPr sz="1400" b="1" i="0" u="none" strike="noStrike" cap="none" dirty="0">
              <a:solidFill>
                <a:schemeClr val="lt2"/>
              </a:solidFill>
              <a:latin typeface="Arial"/>
              <a:ea typeface="Arial"/>
              <a:cs typeface="Arial"/>
              <a:sym typeface="Arial"/>
            </a:endParaRPr>
          </a:p>
        </p:txBody>
      </p:sp>
      <p:sp>
        <p:nvSpPr>
          <p:cNvPr id="136" name="Google Shape;136;p10"/>
          <p:cNvSpPr txBox="1"/>
          <p:nvPr/>
        </p:nvSpPr>
        <p:spPr>
          <a:xfrm>
            <a:off x="446088" y="1444362"/>
            <a:ext cx="8697912" cy="5078273"/>
          </a:xfrm>
          <a:prstGeom prst="rect">
            <a:avLst/>
          </a:prstGeom>
          <a:noFill/>
          <a:ln>
            <a:noFill/>
          </a:ln>
        </p:spPr>
        <p:txBody>
          <a:bodyPr spcFirstLastPara="1" wrap="square" lIns="91425" tIns="45700" rIns="91425" bIns="45700" anchor="t" anchorCtr="0">
            <a:spAutoFit/>
          </a:bodyPr>
          <a:lstStyle/>
          <a:p>
            <a:pPr marL="230188" indent="-230188">
              <a:buClr>
                <a:srgbClr val="C00000"/>
              </a:buClr>
              <a:buSzPts val="2000"/>
              <a:buFont typeface="Arial"/>
              <a:buChar char="•"/>
            </a:pPr>
            <a:r>
              <a:rPr lang="en-US" sz="1800" dirty="0">
                <a:solidFill>
                  <a:schemeClr val="dk1"/>
                </a:solidFill>
              </a:rPr>
              <a:t>How effective is the method?</a:t>
            </a:r>
            <a:r>
              <a:rPr lang="en-US" sz="1800" spc="-300" dirty="0">
                <a:solidFill>
                  <a:schemeClr val="dk1"/>
                </a:solidFill>
              </a:rPr>
              <a:t> </a:t>
            </a:r>
            <a:r>
              <a:rPr lang="en-US" sz="1800" b="1" dirty="0">
                <a:solidFill>
                  <a:srgbClr val="C00000"/>
                </a:solidFill>
              </a:rPr>
              <a:t>*</a:t>
            </a:r>
          </a:p>
          <a:p>
            <a:pPr marL="230188" indent="-230188">
              <a:spcBef>
                <a:spcPts val="1200"/>
              </a:spcBef>
              <a:buClr>
                <a:srgbClr val="C00000"/>
              </a:buClr>
              <a:buSzPts val="2000"/>
              <a:buFont typeface="Arial"/>
              <a:buChar char="•"/>
            </a:pPr>
            <a:r>
              <a:rPr lang="en-US" sz="1800" dirty="0">
                <a:solidFill>
                  <a:schemeClr val="dk1"/>
                </a:solidFill>
              </a:rPr>
              <a:t>Is it easy to use? Can I use it without others knowing?</a:t>
            </a:r>
          </a:p>
          <a:p>
            <a:pPr marL="230188" indent="-230188">
              <a:spcBef>
                <a:spcPts val="1200"/>
              </a:spcBef>
              <a:buClr>
                <a:srgbClr val="C00000"/>
              </a:buClr>
              <a:buSzPts val="2000"/>
              <a:buFont typeface="Arial"/>
              <a:buChar char="•"/>
            </a:pPr>
            <a:r>
              <a:rPr lang="en-US" sz="1800" dirty="0">
                <a:solidFill>
                  <a:schemeClr val="dk1"/>
                </a:solidFill>
              </a:rPr>
              <a:t>Does the method have any other health benefits?</a:t>
            </a:r>
            <a:endParaRPr lang="en-US"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Are there any unpleasant effects? What would it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be like for me if I have </a:t>
            </a:r>
            <a:r>
              <a:rPr lang="en-US" sz="18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3"/>
                  </a:ext>
                </a:extLst>
              </a:rPr>
              <a:t>them</a:t>
            </a:r>
            <a:r>
              <a:rPr lang="en-US" sz="1800" b="0" i="0" u="none" strike="noStrike" cap="none" dirty="0">
                <a:solidFill>
                  <a:schemeClr val="dk1"/>
                </a:solidFill>
                <a:latin typeface="Arial"/>
                <a:ea typeface="Arial"/>
                <a:cs typeface="Arial"/>
                <a:sym typeface="Arial"/>
              </a:rPr>
              <a:t>?</a:t>
            </a:r>
            <a:endParaRPr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How soon can I get it? Is there a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method I can use in the meantime? </a:t>
            </a:r>
            <a:endParaRPr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How long will it last?</a:t>
            </a:r>
            <a:r>
              <a:rPr lang="en-US" sz="1800" b="0" i="0" u="none" strike="noStrike" cap="none" dirty="0">
                <a:solidFill>
                  <a:schemeClr val="dk1"/>
                </a:solidFill>
                <a:latin typeface="Arial"/>
                <a:ea typeface="Arial"/>
                <a:cs typeface="Arial"/>
                <a:sym typeface="Arial"/>
              </a:rPr>
              <a:t> </a:t>
            </a:r>
            <a:endParaRPr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Does it prevent STIs and HIV? If I’m at risk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for STIs and HIV, what are my options?</a:t>
            </a:r>
            <a:endParaRPr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How soon can I get pregnant after I stop?</a:t>
            </a:r>
            <a:endParaRPr sz="1800" dirty="0"/>
          </a:p>
          <a:p>
            <a:pPr marL="230188" marR="0" lvl="0" indent="-230188" algn="l" rtl="0">
              <a:spcBef>
                <a:spcPts val="1200"/>
              </a:spcBef>
              <a:spcAft>
                <a:spcPts val="0"/>
              </a:spcAft>
              <a:buClr>
                <a:srgbClr val="C00000"/>
              </a:buClr>
              <a:buSzPts val="2000"/>
              <a:buFont typeface="Arial"/>
              <a:buChar char="•"/>
            </a:pPr>
            <a:r>
              <a:rPr lang="en-US" sz="1800" b="0" i="0" u="none" strike="noStrike" cap="none" dirty="0">
                <a:solidFill>
                  <a:schemeClr val="dk1"/>
                </a:solidFill>
                <a:latin typeface="Arial"/>
                <a:ea typeface="Arial"/>
                <a:cs typeface="Arial"/>
                <a:sym typeface="Arial"/>
              </a:rPr>
              <a:t>Do I need to consider emergency contraceptive pills (ECPs)?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Should I keep some on hand just in case?</a:t>
            </a:r>
            <a:endParaRPr sz="1800" b="0" i="0" u="none" strike="noStrike" cap="none" dirty="0">
              <a:solidFill>
                <a:schemeClr val="dk1"/>
              </a:solidFill>
              <a:latin typeface="Arial"/>
              <a:ea typeface="Arial"/>
              <a:cs typeface="Arial"/>
              <a:sym typeface="Arial"/>
            </a:endParaRPr>
          </a:p>
        </p:txBody>
      </p:sp>
      <p:pic>
        <p:nvPicPr>
          <p:cNvPr id="137" name="Google Shape;137;p10" descr="MC900434859[1]"/>
          <p:cNvPicPr preferRelativeResize="0"/>
          <p:nvPr/>
        </p:nvPicPr>
        <p:blipFill rotWithShape="1">
          <a:blip r:embed="rId3">
            <a:alphaModFix/>
          </a:blip>
          <a:srcRect/>
          <a:stretch/>
        </p:blipFill>
        <p:spPr>
          <a:xfrm>
            <a:off x="7177567" y="1709372"/>
            <a:ext cx="1394808" cy="1393360"/>
          </a:xfrm>
          <a:prstGeom prst="rect">
            <a:avLst/>
          </a:prstGeom>
          <a:noFill/>
          <a:ln>
            <a:noFill/>
          </a:ln>
        </p:spPr>
      </p:pic>
      <p:pic>
        <p:nvPicPr>
          <p:cNvPr id="138" name="Google Shape;138;p10" descr="AFThoughtfulClient"/>
          <p:cNvPicPr preferRelativeResize="0"/>
          <p:nvPr/>
        </p:nvPicPr>
        <p:blipFill rotWithShape="1">
          <a:blip r:embed="rId4">
            <a:alphaModFix/>
          </a:blip>
          <a:srcRect/>
          <a:stretch/>
        </p:blipFill>
        <p:spPr>
          <a:xfrm>
            <a:off x="6325907" y="3468321"/>
            <a:ext cx="1863725" cy="2130178"/>
          </a:xfrm>
          <a:prstGeom prst="rect">
            <a:avLst/>
          </a:prstGeom>
          <a:noFill/>
          <a:ln>
            <a:noFill/>
          </a:ln>
        </p:spPr>
      </p:pic>
      <p:sp>
        <p:nvSpPr>
          <p:cNvPr id="139" name="Google Shape;139;p10"/>
          <p:cNvSpPr/>
          <p:nvPr/>
        </p:nvSpPr>
        <p:spPr>
          <a:xfrm>
            <a:off x="7104908" y="1371343"/>
            <a:ext cx="1385422" cy="1907721"/>
          </a:xfrm>
          <a:prstGeom prst="cloudCallout">
            <a:avLst>
              <a:gd name="adj1" fmla="val -28023"/>
              <a:gd name="adj2" fmla="val 56769"/>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endParaRPr sz="1000" b="0" i="0" u="none" strike="noStrike" cap="none" dirty="0">
              <a:solidFill>
                <a:schemeClr val="lt2"/>
              </a:solidFill>
              <a:latin typeface="Arial"/>
              <a:ea typeface="Arial"/>
              <a:cs typeface="Arial"/>
              <a:sym typeface="Arial"/>
            </a:endParaRPr>
          </a:p>
        </p:txBody>
      </p:sp>
      <p:sp>
        <p:nvSpPr>
          <p:cNvPr id="140" name="Google Shape;140;p10"/>
          <p:cNvSpPr txBox="1"/>
          <p:nvPr/>
        </p:nvSpPr>
        <p:spPr>
          <a:xfrm>
            <a:off x="506413" y="425450"/>
            <a:ext cx="8142287" cy="978689"/>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3200" b="1" i="0" u="none" strike="noStrike" cap="none" dirty="0">
                <a:solidFill>
                  <a:srgbClr val="C00000"/>
                </a:solidFill>
                <a:latin typeface="Arial"/>
                <a:ea typeface="Arial"/>
                <a:cs typeface="Arial"/>
                <a:sym typeface="Arial"/>
              </a:rPr>
              <a:t>Here are some things to think about as you compare </a:t>
            </a:r>
            <a:r>
              <a:rPr lang="en-US" sz="3200" b="1" i="0" u="none" strike="noStrike" cap="none" dirty="0">
                <a:solidFill>
                  <a:srgbClr val="C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methods</a:t>
            </a:r>
            <a:r>
              <a:rPr lang="en-US" sz="3200" b="1" i="0" u="none" strike="noStrike" cap="none" dirty="0">
                <a:solidFill>
                  <a:srgbClr val="C00000"/>
                </a:solidFill>
                <a:latin typeface="Arial"/>
                <a:ea typeface="Arial"/>
                <a:cs typeface="Arial"/>
                <a:sym typeface="Arial"/>
              </a:rPr>
              <a:t>. </a:t>
            </a:r>
            <a:endParaRPr dirty="0"/>
          </a:p>
        </p:txBody>
      </p:sp>
      <p:sp>
        <p:nvSpPr>
          <p:cNvPr id="2" name="Google Shape;150;p11">
            <a:extLst>
              <a:ext uri="{FF2B5EF4-FFF2-40B4-BE49-F238E27FC236}">
                <a16:creationId xmlns:a16="http://schemas.microsoft.com/office/drawing/2014/main" id="{5BF81054-9378-41EA-B71E-BFC8BAF1F2E1}"/>
              </a:ext>
            </a:extLst>
          </p:cNvPr>
          <p:cNvSpPr txBox="1"/>
          <p:nvPr/>
        </p:nvSpPr>
        <p:spPr>
          <a:xfrm>
            <a:off x="399458" y="6261424"/>
            <a:ext cx="83887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dirty="0">
                <a:solidFill>
                  <a:srgbClr val="C00000"/>
                </a:solidFill>
                <a:latin typeface="Arial"/>
                <a:ea typeface="Arial"/>
                <a:cs typeface="Arial"/>
                <a:sym typeface="Arial"/>
              </a:rPr>
              <a:t>* </a:t>
            </a:r>
            <a:r>
              <a:rPr lang="en-US" sz="1200" b="0" u="none" strike="noStrike" cap="none" dirty="0">
                <a:solidFill>
                  <a:schemeClr val="tx1"/>
                </a:solidFill>
                <a:latin typeface="Arial"/>
                <a:ea typeface="Arial"/>
                <a:cs typeface="Arial"/>
                <a:sym typeface="Arial"/>
              </a:rPr>
              <a:t>Use page 12 and the visual aid, </a:t>
            </a:r>
            <a:r>
              <a:rPr lang="en-US" sz="1200" b="0" i="1" u="none" strike="noStrike" cap="none" dirty="0">
                <a:solidFill>
                  <a:schemeClr val="tx1"/>
                </a:solidFill>
                <a:latin typeface="Arial"/>
                <a:ea typeface="Arial"/>
                <a:cs typeface="Arial"/>
                <a:sym typeface="Arial"/>
              </a:rPr>
              <a:t>Think about which method you might like…</a:t>
            </a:r>
            <a:r>
              <a:rPr lang="en-US" sz="1200" b="0" u="none" strike="noStrike" cap="none" dirty="0">
                <a:solidFill>
                  <a:schemeClr val="tx1"/>
                </a:solidFill>
                <a:latin typeface="Arial"/>
                <a:ea typeface="Arial"/>
                <a:cs typeface="Arial"/>
                <a:sym typeface="Arial"/>
              </a:rPr>
              <a:t>to compare method effectiveness.    </a:t>
            </a:r>
            <a:endParaRPr lang="en-US" sz="120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11</a:t>
            </a:fld>
            <a:endParaRPr sz="1400" b="1" i="0" u="none" strike="noStrike" cap="none" dirty="0">
              <a:solidFill>
                <a:schemeClr val="lt2"/>
              </a:solidFill>
              <a:latin typeface="Arial"/>
              <a:ea typeface="Arial"/>
              <a:cs typeface="Arial"/>
              <a:sym typeface="Arial"/>
            </a:endParaRPr>
          </a:p>
        </p:txBody>
      </p:sp>
      <p:sp>
        <p:nvSpPr>
          <p:cNvPr id="147" name="Google Shape;147;p11"/>
          <p:cNvSpPr txBox="1"/>
          <p:nvPr/>
        </p:nvSpPr>
        <p:spPr>
          <a:xfrm>
            <a:off x="506411" y="1274929"/>
            <a:ext cx="7047519" cy="4721805"/>
          </a:xfrm>
          <a:prstGeom prst="rect">
            <a:avLst/>
          </a:prstGeom>
          <a:noFill/>
          <a:ln>
            <a:noFill/>
          </a:ln>
        </p:spPr>
        <p:txBody>
          <a:bodyPr spcFirstLastPara="1" wrap="square" lIns="91425" tIns="45700" rIns="91425" bIns="45700" anchor="t" anchorCtr="0">
            <a:spAutoFit/>
          </a:bodyPr>
          <a:lstStyle/>
          <a:p>
            <a:pPr marL="230188" marR="0" lvl="0" indent="-230188" algn="l" rtl="0">
              <a:spcAft>
                <a:spcPts val="0"/>
              </a:spcAft>
              <a:buClr>
                <a:srgbClr val="C00000"/>
              </a:buClr>
              <a:buSzPts val="2200"/>
              <a:buFont typeface="Arial"/>
              <a:buChar char="•"/>
            </a:pPr>
            <a:r>
              <a:rPr lang="en-US" sz="2200" b="0" i="0" u="none" strike="noStrike" cap="none" dirty="0">
                <a:solidFill>
                  <a:schemeClr val="dk1"/>
                </a:solidFill>
                <a:latin typeface="Arial"/>
                <a:ea typeface="Arial"/>
                <a:cs typeface="Arial"/>
                <a:sym typeface="Arial"/>
              </a:rPr>
              <a:t>If there are changes to my monthly bleeding, will it affect my ability to work?</a:t>
            </a:r>
            <a:endParaRPr dirty="0"/>
          </a:p>
          <a:p>
            <a:pPr marL="230188" marR="0" lvl="0" indent="-230188" algn="l" rtl="0">
              <a:spcBef>
                <a:spcPts val="1200"/>
              </a:spcBef>
              <a:spcAft>
                <a:spcPts val="0"/>
              </a:spcAft>
              <a:buClr>
                <a:srgbClr val="C00000"/>
              </a:buClr>
              <a:buSzPts val="2200"/>
              <a:buFont typeface="Arial"/>
              <a:buChar char="•"/>
            </a:pPr>
            <a:r>
              <a:rPr lang="en-US" sz="2200" b="0" i="0" u="none" strike="noStrike" cap="none" dirty="0">
                <a:solidFill>
                  <a:schemeClr val="dk1"/>
                </a:solidFill>
                <a:latin typeface="Arial"/>
                <a:ea typeface="Arial"/>
                <a:cs typeface="Arial"/>
                <a:sym typeface="Arial"/>
              </a:rPr>
              <a:t>Should I use one method/approach, or two, or three to prevent pregnancy, HIV, and other STIs?</a:t>
            </a:r>
            <a:r>
              <a:rPr lang="en-US" sz="2200" b="0" i="0" u="none" strike="noStrike" cap="none" spc="-300" dirty="0">
                <a:solidFill>
                  <a:schemeClr val="dk1"/>
                </a:solidFill>
                <a:latin typeface="Arial"/>
                <a:ea typeface="Arial"/>
                <a:cs typeface="Arial"/>
                <a:sym typeface="Arial"/>
              </a:rPr>
              <a:t> </a:t>
            </a:r>
            <a:r>
              <a:rPr lang="en-US" sz="2200" b="0" i="0" u="none" strike="noStrike" cap="none" dirty="0">
                <a:solidFill>
                  <a:srgbClr val="C00000"/>
                </a:solidFill>
                <a:latin typeface="Arial"/>
                <a:ea typeface="Arial"/>
                <a:cs typeface="Arial"/>
                <a:sym typeface="Arial"/>
              </a:rPr>
              <a:t>*</a:t>
            </a:r>
            <a:endParaRPr dirty="0">
              <a:solidFill>
                <a:srgbClr val="C00000"/>
              </a:solidFill>
            </a:endParaRPr>
          </a:p>
          <a:p>
            <a:pPr marL="230188" marR="0" lvl="0" indent="-230188" algn="l" rtl="0">
              <a:spcBef>
                <a:spcPts val="1200"/>
              </a:spcBef>
              <a:spcAft>
                <a:spcPts val="0"/>
              </a:spcAft>
              <a:buClr>
                <a:srgbClr val="C00000"/>
              </a:buClr>
              <a:buSzPts val="2200"/>
              <a:buFont typeface="Arial"/>
              <a:buChar char="•"/>
            </a:pPr>
            <a:r>
              <a:rPr lang="en-US" sz="2200" b="0" i="0" u="none" strike="noStrike" cap="none" dirty="0">
                <a:solidFill>
                  <a:schemeClr val="dk1"/>
                </a:solidFill>
                <a:latin typeface="Arial"/>
                <a:ea typeface="Arial"/>
                <a:cs typeface="Arial"/>
                <a:sym typeface="Arial"/>
              </a:rPr>
              <a:t>What facility can I go to for the method(s)? </a:t>
            </a:r>
            <a:endParaRPr dirty="0"/>
          </a:p>
          <a:p>
            <a:pPr marL="230188" marR="0" lvl="0" indent="-230188" algn="l" rtl="0">
              <a:spcBef>
                <a:spcPts val="1200"/>
              </a:spcBef>
              <a:spcAft>
                <a:spcPts val="0"/>
              </a:spcAft>
              <a:buClr>
                <a:srgbClr val="C00000"/>
              </a:buClr>
              <a:buSzPts val="2200"/>
              <a:buFont typeface="Arial"/>
              <a:buChar char="•"/>
            </a:pPr>
            <a:r>
              <a:rPr lang="en-US" sz="2200" b="0" i="0" u="none" strike="noStrike" cap="none" dirty="0">
                <a:solidFill>
                  <a:schemeClr val="dk1"/>
                </a:solidFill>
                <a:latin typeface="Arial"/>
                <a:ea typeface="Arial"/>
                <a:cs typeface="Arial"/>
                <a:sym typeface="Arial"/>
              </a:rPr>
              <a:t>Will the providers understand my needs, keep my information private, and not judge me? </a:t>
            </a:r>
            <a:endParaRPr dirty="0"/>
          </a:p>
          <a:p>
            <a:pPr marL="230188" marR="0" lvl="0" indent="-230188" algn="l" rtl="0">
              <a:spcBef>
                <a:spcPts val="1200"/>
              </a:spcBef>
              <a:spcAft>
                <a:spcPts val="0"/>
              </a:spcAft>
              <a:buClr>
                <a:srgbClr val="C00000"/>
              </a:buClr>
              <a:buSzPts val="2200"/>
              <a:buFont typeface="Arial"/>
              <a:buChar char="•"/>
            </a:pPr>
            <a:r>
              <a:rPr lang="en-US" sz="2200" b="0" i="0" u="none" strike="noStrike" cap="none" dirty="0">
                <a:solidFill>
                  <a:schemeClr val="dk1"/>
                </a:solidFill>
                <a:latin typeface="Arial"/>
                <a:ea typeface="Arial"/>
                <a:cs typeface="Arial"/>
                <a:sym typeface="Arial"/>
              </a:rPr>
              <a:t>Where is the facility located? When is it open?</a:t>
            </a:r>
            <a:endParaRPr dirty="0"/>
          </a:p>
          <a:p>
            <a:pPr marL="230188" marR="0" lvl="0" indent="-230188" algn="l" rtl="0">
              <a:spcBef>
                <a:spcPts val="1200"/>
              </a:spcBef>
              <a:spcAft>
                <a:spcPts val="0"/>
              </a:spcAft>
              <a:buClr>
                <a:srgbClr val="C00000"/>
              </a:buClr>
              <a:buSzPts val="2200"/>
              <a:buFont typeface="Arial"/>
              <a:buChar char="•"/>
            </a:pPr>
            <a:r>
              <a:rPr lang="en-US" sz="2200" b="0" i="0" u="none" strike="noStrike" cap="none" dirty="0">
                <a:solidFill>
                  <a:schemeClr val="dk1"/>
                </a:solidFill>
                <a:latin typeface="Arial"/>
                <a:ea typeface="Arial"/>
                <a:cs typeface="Arial"/>
                <a:sym typeface="Arial"/>
              </a:rPr>
              <a:t>Will knowing that I am protected from pregnancy make me less willing to discuss using condoms with clients for protection against HIV and other STIs?</a:t>
            </a:r>
            <a:endParaRPr sz="2000" b="0" i="0" u="none" strike="noStrike" cap="none" dirty="0">
              <a:solidFill>
                <a:schemeClr val="dk1"/>
              </a:solidFill>
              <a:latin typeface="Arial"/>
              <a:ea typeface="Arial"/>
              <a:cs typeface="Arial"/>
              <a:sym typeface="Arial"/>
            </a:endParaRPr>
          </a:p>
        </p:txBody>
      </p:sp>
      <p:pic>
        <p:nvPicPr>
          <p:cNvPr id="148" name="Google Shape;148;p11" descr="MC900434859[1]"/>
          <p:cNvPicPr preferRelativeResize="0"/>
          <p:nvPr/>
        </p:nvPicPr>
        <p:blipFill rotWithShape="1">
          <a:blip r:embed="rId3">
            <a:alphaModFix/>
          </a:blip>
          <a:srcRect/>
          <a:stretch/>
        </p:blipFill>
        <p:spPr>
          <a:xfrm>
            <a:off x="7440035" y="1352888"/>
            <a:ext cx="1394808" cy="1393360"/>
          </a:xfrm>
          <a:prstGeom prst="rect">
            <a:avLst/>
          </a:prstGeom>
          <a:noFill/>
          <a:ln>
            <a:noFill/>
          </a:ln>
        </p:spPr>
      </p:pic>
      <p:sp>
        <p:nvSpPr>
          <p:cNvPr id="149" name="Google Shape;149;p11"/>
          <p:cNvSpPr txBox="1"/>
          <p:nvPr/>
        </p:nvSpPr>
        <p:spPr>
          <a:xfrm>
            <a:off x="506413" y="488950"/>
            <a:ext cx="814228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i="0" u="none" strike="noStrike" cap="none" dirty="0">
                <a:solidFill>
                  <a:srgbClr val="C00000"/>
                </a:solidFill>
                <a:latin typeface="Arial"/>
                <a:ea typeface="Arial"/>
                <a:cs typeface="Arial"/>
                <a:sym typeface="Arial"/>
              </a:rPr>
              <a:t>A few more items for you think about... </a:t>
            </a:r>
            <a:endParaRPr dirty="0"/>
          </a:p>
        </p:txBody>
      </p:sp>
      <p:sp>
        <p:nvSpPr>
          <p:cNvPr id="150" name="Google Shape;150;p11"/>
          <p:cNvSpPr txBox="1"/>
          <p:nvPr/>
        </p:nvSpPr>
        <p:spPr>
          <a:xfrm>
            <a:off x="494379" y="5811157"/>
            <a:ext cx="838875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dirty="0">
                <a:solidFill>
                  <a:srgbClr val="C00000"/>
                </a:solidFill>
                <a:latin typeface="Arial"/>
                <a:ea typeface="Arial"/>
                <a:cs typeface="Arial"/>
                <a:sym typeface="Arial"/>
              </a:rPr>
              <a:t>Let’s learn about the methods you are interested in... </a:t>
            </a:r>
            <a:endParaRPr dirty="0"/>
          </a:p>
        </p:txBody>
      </p:sp>
      <p:pic>
        <p:nvPicPr>
          <p:cNvPr id="151" name="Google Shape;151;p11" descr="MC900434859[1]"/>
          <p:cNvPicPr preferRelativeResize="0"/>
          <p:nvPr/>
        </p:nvPicPr>
        <p:blipFill rotWithShape="1">
          <a:blip r:embed="rId3">
            <a:alphaModFix/>
          </a:blip>
          <a:srcRect/>
          <a:stretch/>
        </p:blipFill>
        <p:spPr>
          <a:xfrm>
            <a:off x="7440035" y="2799523"/>
            <a:ext cx="1394808" cy="1393360"/>
          </a:xfrm>
          <a:prstGeom prst="rect">
            <a:avLst/>
          </a:prstGeom>
          <a:noFill/>
          <a:ln>
            <a:noFill/>
          </a:ln>
        </p:spPr>
      </p:pic>
      <p:pic>
        <p:nvPicPr>
          <p:cNvPr id="152" name="Google Shape;152;p11" descr="MC900434859[1]"/>
          <p:cNvPicPr preferRelativeResize="0"/>
          <p:nvPr/>
        </p:nvPicPr>
        <p:blipFill rotWithShape="1">
          <a:blip r:embed="rId3">
            <a:alphaModFix/>
          </a:blip>
          <a:srcRect/>
          <a:stretch/>
        </p:blipFill>
        <p:spPr>
          <a:xfrm>
            <a:off x="7553930" y="4260731"/>
            <a:ext cx="1394808" cy="1393360"/>
          </a:xfrm>
          <a:prstGeom prst="rect">
            <a:avLst/>
          </a:prstGeom>
          <a:noFill/>
          <a:ln>
            <a:noFill/>
          </a:ln>
        </p:spPr>
      </p:pic>
      <p:sp>
        <p:nvSpPr>
          <p:cNvPr id="2" name="Google Shape;150;p11">
            <a:extLst>
              <a:ext uri="{FF2B5EF4-FFF2-40B4-BE49-F238E27FC236}">
                <a16:creationId xmlns:a16="http://schemas.microsoft.com/office/drawing/2014/main" id="{48B5646F-E1A6-45F9-A11A-318B7C81D39E}"/>
              </a:ext>
            </a:extLst>
          </p:cNvPr>
          <p:cNvSpPr txBox="1"/>
          <p:nvPr/>
        </p:nvSpPr>
        <p:spPr>
          <a:xfrm>
            <a:off x="426754" y="6247776"/>
            <a:ext cx="8388755"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0" i="1" u="none" strike="noStrike" cap="none" dirty="0">
                <a:solidFill>
                  <a:srgbClr val="C00000"/>
                </a:solidFill>
                <a:latin typeface="Arial"/>
                <a:ea typeface="Arial"/>
                <a:cs typeface="Arial"/>
                <a:sym typeface="Arial"/>
              </a:rPr>
              <a:t>* </a:t>
            </a:r>
            <a:r>
              <a:rPr lang="en-US" sz="1200" b="0" u="none" strike="noStrike" cap="none" dirty="0">
                <a:solidFill>
                  <a:schemeClr val="tx1"/>
                </a:solidFill>
                <a:latin typeface="Arial"/>
                <a:ea typeface="Arial"/>
                <a:cs typeface="Arial"/>
                <a:sym typeface="Arial"/>
              </a:rPr>
              <a:t>Use the visual aid, </a:t>
            </a:r>
            <a:r>
              <a:rPr lang="en-US" sz="1200" b="0" i="1" u="none" strike="noStrike" cap="none" dirty="0">
                <a:solidFill>
                  <a:schemeClr val="tx1"/>
                </a:solidFill>
                <a:latin typeface="Arial"/>
                <a:ea typeface="Arial"/>
                <a:cs typeface="Arial"/>
                <a:sym typeface="Arial"/>
              </a:rPr>
              <a:t>...and how best to avoid pregnancy, HIV, and other STIs </a:t>
            </a:r>
            <a:r>
              <a:rPr lang="en-US" sz="1200" b="0" u="none" strike="noStrike" cap="none" dirty="0">
                <a:solidFill>
                  <a:schemeClr val="tx1"/>
                </a:solidFill>
                <a:latin typeface="Arial"/>
                <a:ea typeface="Arial"/>
                <a:cs typeface="Arial"/>
                <a:sym typeface="Arial"/>
              </a:rPr>
              <a:t>to explain the approaches.    </a:t>
            </a:r>
            <a:endParaRPr lang="en-US" sz="1200" dirty="0">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2"/>
          <p:cNvSpPr txBox="1">
            <a:spLocks noGrp="1"/>
          </p:cNvSpPr>
          <p:nvPr>
            <p:ph type="sldNum" idx="12"/>
          </p:nvPr>
        </p:nvSpPr>
        <p:spPr>
          <a:xfrm>
            <a:off x="6725471"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12</a:t>
            </a:fld>
            <a:endParaRPr sz="1400" b="1" i="0" u="none" strike="noStrike" cap="none" dirty="0">
              <a:solidFill>
                <a:schemeClr val="lt2"/>
              </a:solidFill>
              <a:latin typeface="Arial"/>
              <a:ea typeface="Arial"/>
              <a:cs typeface="Arial"/>
              <a:sym typeface="Arial"/>
            </a:endParaRPr>
          </a:p>
        </p:txBody>
      </p:sp>
      <p:sp>
        <p:nvSpPr>
          <p:cNvPr id="159" name="Google Shape;159;p12"/>
          <p:cNvSpPr/>
          <p:nvPr/>
        </p:nvSpPr>
        <p:spPr>
          <a:xfrm>
            <a:off x="807666" y="471488"/>
            <a:ext cx="8329808" cy="638175"/>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3600" b="1" i="0" u="none" strike="noStrike" cap="none" dirty="0">
                <a:solidFill>
                  <a:srgbClr val="990000"/>
                </a:solidFill>
                <a:latin typeface="Arial"/>
                <a:ea typeface="Arial"/>
                <a:cs typeface="Arial"/>
                <a:sym typeface="Arial"/>
              </a:rPr>
              <a:t>Compare Method Effectiveness</a:t>
            </a:r>
            <a:endParaRPr dirty="0"/>
          </a:p>
        </p:txBody>
      </p:sp>
      <p:sp>
        <p:nvSpPr>
          <p:cNvPr id="160" name="Google Shape;160;p12"/>
          <p:cNvSpPr/>
          <p:nvPr/>
        </p:nvSpPr>
        <p:spPr>
          <a:xfrm>
            <a:off x="807666" y="1322669"/>
            <a:ext cx="1797050" cy="6889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none" dirty="0">
                <a:solidFill>
                  <a:srgbClr val="990000"/>
                </a:solidFill>
                <a:latin typeface="Arial"/>
                <a:ea typeface="Arial"/>
                <a:cs typeface="Arial"/>
                <a:sym typeface="Arial"/>
              </a:rPr>
              <a:t>More effective</a:t>
            </a:r>
            <a:endParaRPr dirty="0"/>
          </a:p>
          <a:p>
            <a:pPr marL="0" marR="0" lvl="0" indent="0" algn="ctr" rtl="0">
              <a:spcBef>
                <a:spcPts val="80"/>
              </a:spcBef>
              <a:spcAft>
                <a:spcPts val="0"/>
              </a:spcAft>
              <a:buNone/>
            </a:pPr>
            <a:r>
              <a:rPr lang="en-US" sz="1100" b="0" i="1" u="none" strike="noStrike" cap="none" dirty="0">
                <a:solidFill>
                  <a:schemeClr val="dk1"/>
                </a:solidFill>
                <a:latin typeface="Arial"/>
                <a:ea typeface="Arial"/>
                <a:cs typeface="Arial"/>
                <a:sym typeface="Arial"/>
              </a:rPr>
              <a:t>Less than 1 pregnancy per 100 women in 1 year</a:t>
            </a:r>
            <a:endParaRPr sz="1100" b="1" i="0" u="none" strike="noStrike" cap="none" dirty="0">
              <a:solidFill>
                <a:srgbClr val="990000"/>
              </a:solidFill>
              <a:latin typeface="Arial"/>
              <a:ea typeface="Arial"/>
              <a:cs typeface="Arial"/>
              <a:sym typeface="Arial"/>
            </a:endParaRPr>
          </a:p>
        </p:txBody>
      </p:sp>
      <p:sp>
        <p:nvSpPr>
          <p:cNvPr id="161" name="Google Shape;161;p12"/>
          <p:cNvSpPr txBox="1"/>
          <p:nvPr/>
        </p:nvSpPr>
        <p:spPr>
          <a:xfrm>
            <a:off x="760041" y="5590180"/>
            <a:ext cx="1892300" cy="62706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i="0" u="none" strike="noStrike" cap="none" dirty="0">
                <a:solidFill>
                  <a:srgbClr val="990000"/>
                </a:solidFill>
                <a:latin typeface="Arial"/>
                <a:ea typeface="Arial"/>
                <a:cs typeface="Arial"/>
                <a:sym typeface="Arial"/>
              </a:rPr>
              <a:t>Less effective</a:t>
            </a:r>
            <a:endParaRPr dirty="0"/>
          </a:p>
          <a:p>
            <a:pPr marL="0" marR="0" lvl="0" indent="0" algn="ctr" rtl="0">
              <a:lnSpc>
                <a:spcPct val="90000"/>
              </a:lnSpc>
              <a:spcBef>
                <a:spcPts val="80"/>
              </a:spcBef>
              <a:spcAft>
                <a:spcPts val="0"/>
              </a:spcAft>
              <a:buNone/>
            </a:pPr>
            <a:r>
              <a:rPr lang="en-US" sz="1100" b="0" i="1" u="none" strike="noStrike" cap="none" dirty="0">
                <a:solidFill>
                  <a:schemeClr val="dk1"/>
                </a:solidFill>
                <a:latin typeface="Arial"/>
                <a:ea typeface="Arial"/>
                <a:cs typeface="Arial"/>
                <a:sym typeface="Arial"/>
              </a:rPr>
              <a:t>About 20 pregnancies per 100 women in 1 year</a:t>
            </a:r>
            <a:endParaRPr sz="1100" b="0" i="0" u="none" strike="noStrike" cap="none" dirty="0">
              <a:solidFill>
                <a:srgbClr val="FF3300"/>
              </a:solidFill>
              <a:latin typeface="Times"/>
              <a:ea typeface="Times"/>
              <a:cs typeface="Times"/>
              <a:sym typeface="Times"/>
            </a:endParaRPr>
          </a:p>
        </p:txBody>
      </p:sp>
      <p:sp>
        <p:nvSpPr>
          <p:cNvPr id="162" name="Google Shape;162;p12"/>
          <p:cNvSpPr/>
          <p:nvPr/>
        </p:nvSpPr>
        <p:spPr>
          <a:xfrm>
            <a:off x="2862413" y="3748739"/>
            <a:ext cx="842962" cy="2460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dk1"/>
                </a:solidFill>
                <a:latin typeface="Arial"/>
                <a:ea typeface="Arial"/>
                <a:cs typeface="Arial"/>
                <a:sym typeface="Arial"/>
              </a:rPr>
              <a:t>Injectables</a:t>
            </a:r>
            <a:endParaRPr sz="1000" b="0" i="0" u="none" strike="noStrike" cap="none" dirty="0">
              <a:solidFill>
                <a:schemeClr val="dk1"/>
              </a:solidFill>
              <a:latin typeface="Arial"/>
              <a:ea typeface="Arial"/>
              <a:cs typeface="Arial"/>
              <a:sym typeface="Arial"/>
            </a:endParaRPr>
          </a:p>
        </p:txBody>
      </p:sp>
      <p:sp>
        <p:nvSpPr>
          <p:cNvPr id="163" name="Google Shape;163;p12"/>
          <p:cNvSpPr/>
          <p:nvPr/>
        </p:nvSpPr>
        <p:spPr>
          <a:xfrm>
            <a:off x="5344638" y="3748739"/>
            <a:ext cx="852601" cy="24622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i="0" u="none" strike="noStrike" cap="none" dirty="0">
                <a:solidFill>
                  <a:schemeClr val="dk1"/>
                </a:solidFill>
                <a:latin typeface="Arial"/>
                <a:ea typeface="Arial"/>
                <a:cs typeface="Arial"/>
                <a:sym typeface="Arial"/>
              </a:rPr>
              <a:t>COCs</a:t>
            </a:r>
            <a:endParaRPr sz="1000" b="0" i="0" u="none" strike="noStrike" cap="none" dirty="0">
              <a:solidFill>
                <a:schemeClr val="dk1"/>
              </a:solidFill>
              <a:latin typeface="Arial"/>
              <a:ea typeface="Arial"/>
              <a:cs typeface="Arial"/>
              <a:sym typeface="Arial"/>
            </a:endParaRPr>
          </a:p>
        </p:txBody>
      </p:sp>
      <p:sp>
        <p:nvSpPr>
          <p:cNvPr id="164" name="Google Shape;164;p12"/>
          <p:cNvSpPr/>
          <p:nvPr/>
        </p:nvSpPr>
        <p:spPr>
          <a:xfrm>
            <a:off x="2864123" y="4827203"/>
            <a:ext cx="841375" cy="36988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i="0" u="none" strike="noStrike" cap="none" dirty="0">
                <a:solidFill>
                  <a:schemeClr val="dk1"/>
                </a:solidFill>
                <a:latin typeface="Arial"/>
                <a:ea typeface="Arial"/>
                <a:cs typeface="Arial"/>
                <a:sym typeface="Arial"/>
              </a:rPr>
              <a:t>Male condoms</a:t>
            </a:r>
            <a:r>
              <a:rPr lang="en-US" sz="1000" b="0" i="0" u="none" strike="noStrike" cap="none" dirty="0">
                <a:solidFill>
                  <a:schemeClr val="dk1"/>
                </a:solidFill>
                <a:latin typeface="Arial"/>
                <a:ea typeface="Arial"/>
                <a:cs typeface="Arial"/>
                <a:sym typeface="Arial"/>
              </a:rPr>
              <a:t> </a:t>
            </a:r>
            <a:endParaRPr dirty="0"/>
          </a:p>
        </p:txBody>
      </p:sp>
      <p:sp>
        <p:nvSpPr>
          <p:cNvPr id="165" name="Google Shape;165;p12"/>
          <p:cNvSpPr/>
          <p:nvPr/>
        </p:nvSpPr>
        <p:spPr>
          <a:xfrm>
            <a:off x="5507476" y="4902101"/>
            <a:ext cx="790575" cy="342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None/>
            </a:pPr>
            <a:r>
              <a:rPr lang="en-US" sz="1000" b="1" i="0" u="none" strike="noStrike" cap="none" dirty="0">
                <a:solidFill>
                  <a:schemeClr val="dk1"/>
                </a:solidFill>
                <a:latin typeface="Arial"/>
                <a:ea typeface="Arial"/>
                <a:cs typeface="Arial"/>
                <a:sym typeface="Arial"/>
              </a:rPr>
              <a:t>Female condoms</a:t>
            </a:r>
            <a:endParaRPr sz="1000" b="0" i="0" u="none" strike="noStrike" cap="none" dirty="0">
              <a:solidFill>
                <a:schemeClr val="dk1"/>
              </a:solidFill>
              <a:latin typeface="Arial"/>
              <a:ea typeface="Arial"/>
              <a:cs typeface="Arial"/>
              <a:sym typeface="Arial"/>
            </a:endParaRPr>
          </a:p>
        </p:txBody>
      </p:sp>
      <p:cxnSp>
        <p:nvCxnSpPr>
          <p:cNvPr id="166" name="Google Shape;166;p12"/>
          <p:cNvCxnSpPr/>
          <p:nvPr/>
        </p:nvCxnSpPr>
        <p:spPr>
          <a:xfrm>
            <a:off x="2212277" y="4085754"/>
            <a:ext cx="5402439" cy="0"/>
          </a:xfrm>
          <a:prstGeom prst="straightConnector1">
            <a:avLst/>
          </a:prstGeom>
          <a:noFill/>
          <a:ln w="9525" cap="flat" cmpd="sng">
            <a:solidFill>
              <a:srgbClr val="990000"/>
            </a:solidFill>
            <a:prstDash val="solid"/>
            <a:round/>
            <a:headEnd type="none" w="med" len="med"/>
            <a:tailEnd type="none" w="med" len="med"/>
          </a:ln>
        </p:spPr>
      </p:cxnSp>
      <p:sp>
        <p:nvSpPr>
          <p:cNvPr id="167" name="Google Shape;167;p12"/>
          <p:cNvSpPr/>
          <p:nvPr/>
        </p:nvSpPr>
        <p:spPr>
          <a:xfrm>
            <a:off x="6041134" y="2308004"/>
            <a:ext cx="992187" cy="369888"/>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i="0" u="none" strike="noStrike" cap="none" dirty="0">
                <a:solidFill>
                  <a:schemeClr val="dk1"/>
                </a:solidFill>
                <a:latin typeface="Arial"/>
                <a:ea typeface="Arial"/>
                <a:cs typeface="Arial"/>
                <a:sym typeface="Arial"/>
              </a:rPr>
              <a:t>Female sterilization</a:t>
            </a:r>
            <a:endParaRPr sz="1000" b="0" i="0" u="none" strike="noStrike" cap="none" dirty="0">
              <a:solidFill>
                <a:schemeClr val="dk1"/>
              </a:solidFill>
              <a:latin typeface="Arial"/>
              <a:ea typeface="Arial"/>
              <a:cs typeface="Arial"/>
              <a:sym typeface="Arial"/>
            </a:endParaRPr>
          </a:p>
        </p:txBody>
      </p:sp>
      <p:cxnSp>
        <p:nvCxnSpPr>
          <p:cNvPr id="168" name="Google Shape;168;p12"/>
          <p:cNvCxnSpPr/>
          <p:nvPr/>
        </p:nvCxnSpPr>
        <p:spPr>
          <a:xfrm>
            <a:off x="2212277" y="2721256"/>
            <a:ext cx="5402439" cy="7674"/>
          </a:xfrm>
          <a:prstGeom prst="straightConnector1">
            <a:avLst/>
          </a:prstGeom>
          <a:noFill/>
          <a:ln w="9525" cap="flat" cmpd="sng">
            <a:solidFill>
              <a:srgbClr val="990000"/>
            </a:solidFill>
            <a:prstDash val="solid"/>
            <a:round/>
            <a:headEnd type="none" w="med" len="med"/>
            <a:tailEnd type="none" w="med" len="med"/>
          </a:ln>
        </p:spPr>
      </p:cxnSp>
      <p:sp>
        <p:nvSpPr>
          <p:cNvPr id="169" name="Google Shape;169;p12"/>
          <p:cNvSpPr txBox="1"/>
          <p:nvPr/>
        </p:nvSpPr>
        <p:spPr>
          <a:xfrm>
            <a:off x="3060575" y="2317396"/>
            <a:ext cx="711200"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i="0" u="none" strike="noStrike" cap="none" dirty="0">
                <a:solidFill>
                  <a:schemeClr val="dk1"/>
                </a:solidFill>
                <a:latin typeface="Arial"/>
                <a:ea typeface="Arial"/>
                <a:cs typeface="Arial"/>
                <a:sym typeface="Arial"/>
              </a:rPr>
              <a:t>Implants</a:t>
            </a:r>
            <a:endParaRPr dirty="0"/>
          </a:p>
        </p:txBody>
      </p:sp>
      <p:sp>
        <p:nvSpPr>
          <p:cNvPr id="170" name="Google Shape;170;p12"/>
          <p:cNvSpPr/>
          <p:nvPr/>
        </p:nvSpPr>
        <p:spPr>
          <a:xfrm>
            <a:off x="1193067" y="2030694"/>
            <a:ext cx="1026249" cy="3427989"/>
          </a:xfrm>
          <a:custGeom>
            <a:avLst/>
            <a:gdLst/>
            <a:ahLst/>
            <a:cxnLst/>
            <a:rect l="l" t="t" r="r" b="b"/>
            <a:pathLst>
              <a:path w="458" h="2722" extrusionOk="0">
                <a:moveTo>
                  <a:pt x="232" y="0"/>
                </a:moveTo>
                <a:lnTo>
                  <a:pt x="0" y="250"/>
                </a:lnTo>
                <a:lnTo>
                  <a:pt x="116" y="252"/>
                </a:lnTo>
                <a:lnTo>
                  <a:pt x="140" y="2722"/>
                </a:lnTo>
                <a:lnTo>
                  <a:pt x="350" y="2722"/>
                </a:lnTo>
                <a:lnTo>
                  <a:pt x="342" y="250"/>
                </a:lnTo>
                <a:lnTo>
                  <a:pt x="458" y="252"/>
                </a:lnTo>
                <a:lnTo>
                  <a:pt x="232" y="0"/>
                </a:lnTo>
                <a:close/>
              </a:path>
            </a:pathLst>
          </a:custGeom>
          <a:gradFill>
            <a:gsLst>
              <a:gs pos="0">
                <a:srgbClr val="990000"/>
              </a:gs>
              <a:gs pos="100000">
                <a:srgbClr val="FF8F8F"/>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171" name="Google Shape;171;p12"/>
          <p:cNvPicPr preferRelativeResize="0"/>
          <p:nvPr/>
        </p:nvPicPr>
        <p:blipFill rotWithShape="1">
          <a:blip r:embed="rId3">
            <a:alphaModFix/>
          </a:blip>
          <a:srcRect/>
          <a:stretch/>
        </p:blipFill>
        <p:spPr>
          <a:xfrm rot="3324133">
            <a:off x="5700560" y="4106181"/>
            <a:ext cx="339790" cy="878602"/>
          </a:xfrm>
          <a:prstGeom prst="rect">
            <a:avLst/>
          </a:prstGeom>
          <a:noFill/>
          <a:ln>
            <a:noFill/>
          </a:ln>
        </p:spPr>
      </p:pic>
      <p:sp>
        <p:nvSpPr>
          <p:cNvPr id="172" name="Google Shape;172;p12"/>
          <p:cNvSpPr/>
          <p:nvPr/>
        </p:nvSpPr>
        <p:spPr>
          <a:xfrm>
            <a:off x="6472158" y="4175262"/>
            <a:ext cx="2133600" cy="114170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600" b="0" i="1" u="none" dirty="0">
                <a:solidFill>
                  <a:srgbClr val="990000"/>
                </a:solidFill>
                <a:latin typeface="Arial"/>
                <a:ea typeface="Arial"/>
                <a:cs typeface="Arial"/>
                <a:sym typeface="Arial"/>
              </a:rPr>
              <a:t>Male and female condoms are the only methods that also prevent STIs/HIV.</a:t>
            </a:r>
            <a:endParaRPr dirty="0"/>
          </a:p>
        </p:txBody>
      </p:sp>
      <p:pic>
        <p:nvPicPr>
          <p:cNvPr id="173" name="Google Shape;173;p12"/>
          <p:cNvPicPr preferRelativeResize="0"/>
          <p:nvPr/>
        </p:nvPicPr>
        <p:blipFill rotWithShape="1">
          <a:blip r:embed="rId4">
            <a:alphaModFix/>
          </a:blip>
          <a:srcRect/>
          <a:stretch/>
        </p:blipFill>
        <p:spPr>
          <a:xfrm rot="6531256" flipH="1">
            <a:off x="3038019" y="4066850"/>
            <a:ext cx="470129" cy="1055130"/>
          </a:xfrm>
          <a:prstGeom prst="rect">
            <a:avLst/>
          </a:prstGeom>
          <a:noFill/>
          <a:ln>
            <a:noFill/>
          </a:ln>
        </p:spPr>
      </p:pic>
      <p:pic>
        <p:nvPicPr>
          <p:cNvPr id="174" name="Google Shape;174;p12"/>
          <p:cNvPicPr preferRelativeResize="0"/>
          <p:nvPr/>
        </p:nvPicPr>
        <p:blipFill rotWithShape="1">
          <a:blip r:embed="rId5">
            <a:alphaModFix/>
          </a:blip>
          <a:srcRect/>
          <a:stretch/>
        </p:blipFill>
        <p:spPr>
          <a:xfrm>
            <a:off x="3216131" y="1671734"/>
            <a:ext cx="513849" cy="565579"/>
          </a:xfrm>
          <a:prstGeom prst="rect">
            <a:avLst/>
          </a:prstGeom>
          <a:noFill/>
          <a:ln>
            <a:noFill/>
          </a:ln>
        </p:spPr>
      </p:pic>
      <p:grpSp>
        <p:nvGrpSpPr>
          <p:cNvPr id="175" name="Google Shape;175;p12"/>
          <p:cNvGrpSpPr/>
          <p:nvPr/>
        </p:nvGrpSpPr>
        <p:grpSpPr>
          <a:xfrm>
            <a:off x="6165252" y="1485250"/>
            <a:ext cx="788895" cy="793182"/>
            <a:chOff x="4730420" y="1381763"/>
            <a:chExt cx="652302" cy="655847"/>
          </a:xfrm>
        </p:grpSpPr>
        <p:pic>
          <p:nvPicPr>
            <p:cNvPr id="176" name="Google Shape;176;p12"/>
            <p:cNvPicPr preferRelativeResize="0"/>
            <p:nvPr/>
          </p:nvPicPr>
          <p:blipFill rotWithShape="1">
            <a:blip r:embed="rId6">
              <a:alphaModFix/>
            </a:blip>
            <a:srcRect/>
            <a:stretch/>
          </p:blipFill>
          <p:spPr>
            <a:xfrm>
              <a:off x="4730420" y="1381763"/>
              <a:ext cx="652302" cy="655847"/>
            </a:xfrm>
            <a:prstGeom prst="rect">
              <a:avLst/>
            </a:prstGeom>
            <a:noFill/>
            <a:ln>
              <a:noFill/>
            </a:ln>
          </p:spPr>
        </p:pic>
        <p:sp>
          <p:nvSpPr>
            <p:cNvPr id="177" name="Google Shape;177;p12"/>
            <p:cNvSpPr/>
            <p:nvPr/>
          </p:nvSpPr>
          <p:spPr>
            <a:xfrm>
              <a:off x="4888915" y="1615705"/>
              <a:ext cx="351740" cy="280139"/>
            </a:xfrm>
            <a:prstGeom prst="roundRect">
              <a:avLst>
                <a:gd name="adj" fmla="val 16667"/>
              </a:avLst>
            </a:prstGeom>
            <a:solidFill>
              <a:schemeClr val="lt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178" name="Google Shape;178;p12"/>
            <p:cNvPicPr preferRelativeResize="0"/>
            <p:nvPr/>
          </p:nvPicPr>
          <p:blipFill rotWithShape="1">
            <a:blip r:embed="rId7">
              <a:alphaModFix/>
            </a:blip>
            <a:srcRect/>
            <a:stretch/>
          </p:blipFill>
          <p:spPr>
            <a:xfrm>
              <a:off x="4877485" y="1621420"/>
              <a:ext cx="361514" cy="271300"/>
            </a:xfrm>
            <a:prstGeom prst="rect">
              <a:avLst/>
            </a:prstGeom>
            <a:noFill/>
            <a:ln>
              <a:noFill/>
            </a:ln>
          </p:spPr>
        </p:pic>
      </p:grpSp>
      <p:pic>
        <p:nvPicPr>
          <p:cNvPr id="179" name="Google Shape;179;p12"/>
          <p:cNvPicPr preferRelativeResize="0"/>
          <p:nvPr/>
        </p:nvPicPr>
        <p:blipFill rotWithShape="1">
          <a:blip r:embed="rId8">
            <a:alphaModFix/>
          </a:blip>
          <a:srcRect/>
          <a:stretch/>
        </p:blipFill>
        <p:spPr>
          <a:xfrm>
            <a:off x="5319404" y="3012373"/>
            <a:ext cx="877836" cy="589220"/>
          </a:xfrm>
          <a:prstGeom prst="rect">
            <a:avLst/>
          </a:prstGeom>
          <a:noFill/>
          <a:ln>
            <a:noFill/>
          </a:ln>
        </p:spPr>
      </p:pic>
      <p:pic>
        <p:nvPicPr>
          <p:cNvPr id="180" name="Google Shape;180;p12" descr="Injectable"/>
          <p:cNvPicPr preferRelativeResize="0"/>
          <p:nvPr/>
        </p:nvPicPr>
        <p:blipFill rotWithShape="1">
          <a:blip r:embed="rId9">
            <a:alphaModFix/>
          </a:blip>
          <a:srcRect/>
          <a:stretch/>
        </p:blipFill>
        <p:spPr>
          <a:xfrm>
            <a:off x="2811272" y="2862046"/>
            <a:ext cx="911054" cy="655077"/>
          </a:xfrm>
          <a:prstGeom prst="rect">
            <a:avLst/>
          </a:prstGeom>
          <a:noFill/>
          <a:ln>
            <a:noFill/>
          </a:ln>
        </p:spPr>
      </p:pic>
      <p:pic>
        <p:nvPicPr>
          <p:cNvPr id="181" name="Google Shape;181;p12"/>
          <p:cNvPicPr preferRelativeResize="0"/>
          <p:nvPr/>
        </p:nvPicPr>
        <p:blipFill rotWithShape="1">
          <a:blip r:embed="rId10">
            <a:alphaModFix/>
          </a:blip>
          <a:srcRect/>
          <a:stretch/>
        </p:blipFill>
        <p:spPr>
          <a:xfrm rot="7789127">
            <a:off x="2912365" y="3284259"/>
            <a:ext cx="382223" cy="553603"/>
          </a:xfrm>
          <a:prstGeom prst="rect">
            <a:avLst/>
          </a:prstGeom>
          <a:noFill/>
          <a:ln>
            <a:noFill/>
          </a:ln>
        </p:spPr>
      </p:pic>
      <p:sp>
        <p:nvSpPr>
          <p:cNvPr id="182" name="Google Shape;182;p12"/>
          <p:cNvSpPr txBox="1"/>
          <p:nvPr/>
        </p:nvSpPr>
        <p:spPr>
          <a:xfrm>
            <a:off x="4220770" y="2308004"/>
            <a:ext cx="1579278"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1" u="none" dirty="0">
                <a:solidFill>
                  <a:schemeClr val="dk1"/>
                </a:solidFill>
                <a:latin typeface="Arial"/>
                <a:ea typeface="Arial"/>
                <a:cs typeface="Arial"/>
                <a:sym typeface="Arial"/>
              </a:rPr>
              <a:t>IUDs </a:t>
            </a:r>
            <a:br>
              <a:rPr lang="en-US" sz="1000" b="1" u="none" dirty="0">
                <a:solidFill>
                  <a:schemeClr val="dk1"/>
                </a:solidFill>
                <a:latin typeface="Arial"/>
                <a:ea typeface="Arial"/>
                <a:cs typeface="Arial"/>
                <a:sym typeface="Arial"/>
              </a:rPr>
            </a:br>
            <a:r>
              <a:rPr lang="en-US" sz="1000" b="1" u="none" dirty="0">
                <a:solidFill>
                  <a:schemeClr val="dk1"/>
                </a:solidFill>
                <a:latin typeface="Arial"/>
                <a:ea typeface="Arial"/>
                <a:cs typeface="Arial"/>
                <a:sym typeface="Arial"/>
              </a:rPr>
              <a:t>(copper and hormonal)</a:t>
            </a:r>
            <a:endParaRPr dirty="0"/>
          </a:p>
        </p:txBody>
      </p:sp>
      <p:sp>
        <p:nvSpPr>
          <p:cNvPr id="183" name="Google Shape;183;p12"/>
          <p:cNvSpPr txBox="1"/>
          <p:nvPr/>
        </p:nvSpPr>
        <p:spPr>
          <a:xfrm>
            <a:off x="6634670" y="3748739"/>
            <a:ext cx="1164101"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u="none" dirty="0">
                <a:solidFill>
                  <a:schemeClr val="dk1"/>
                </a:solidFill>
                <a:latin typeface="Arial"/>
                <a:ea typeface="Arial"/>
                <a:cs typeface="Arial"/>
                <a:sym typeface="Arial"/>
              </a:rPr>
              <a:t>POPs (minipills)</a:t>
            </a:r>
            <a:endParaRPr dirty="0"/>
          </a:p>
        </p:txBody>
      </p:sp>
      <p:pic>
        <p:nvPicPr>
          <p:cNvPr id="184" name="Google Shape;184;p12"/>
          <p:cNvPicPr preferRelativeResize="0"/>
          <p:nvPr/>
        </p:nvPicPr>
        <p:blipFill rotWithShape="1">
          <a:blip r:embed="rId11">
            <a:alphaModFix/>
          </a:blip>
          <a:srcRect/>
          <a:stretch/>
        </p:blipFill>
        <p:spPr>
          <a:xfrm>
            <a:off x="6770011" y="3035104"/>
            <a:ext cx="888486" cy="575166"/>
          </a:xfrm>
          <a:prstGeom prst="rect">
            <a:avLst/>
          </a:prstGeom>
          <a:noFill/>
          <a:ln>
            <a:noFill/>
          </a:ln>
        </p:spPr>
      </p:pic>
      <p:pic>
        <p:nvPicPr>
          <p:cNvPr id="185" name="Google Shape;185;p12"/>
          <p:cNvPicPr preferRelativeResize="0"/>
          <p:nvPr/>
        </p:nvPicPr>
        <p:blipFill rotWithShape="1">
          <a:blip r:embed="rId12">
            <a:alphaModFix/>
          </a:blip>
          <a:srcRect/>
          <a:stretch/>
        </p:blipFill>
        <p:spPr>
          <a:xfrm rot="3757591">
            <a:off x="4439212" y="1469625"/>
            <a:ext cx="444970" cy="738852"/>
          </a:xfrm>
          <a:prstGeom prst="rect">
            <a:avLst/>
          </a:prstGeom>
          <a:noFill/>
          <a:ln>
            <a:noFill/>
          </a:ln>
        </p:spPr>
      </p:pic>
      <p:pic>
        <p:nvPicPr>
          <p:cNvPr id="186" name="Google Shape;186;p12"/>
          <p:cNvPicPr preferRelativeResize="0"/>
          <p:nvPr/>
        </p:nvPicPr>
        <p:blipFill rotWithShape="1">
          <a:blip r:embed="rId13">
            <a:alphaModFix/>
          </a:blip>
          <a:srcRect/>
          <a:stretch/>
        </p:blipFill>
        <p:spPr>
          <a:xfrm rot="-804287">
            <a:off x="4879810" y="1803499"/>
            <a:ext cx="502921" cy="606553"/>
          </a:xfrm>
          <a:prstGeom prst="rect">
            <a:avLst/>
          </a:prstGeom>
          <a:noFill/>
          <a:ln>
            <a:noFill/>
          </a:ln>
        </p:spPr>
      </p:pic>
      <p:sp>
        <p:nvSpPr>
          <p:cNvPr id="187" name="Google Shape;187;p12"/>
          <p:cNvSpPr/>
          <p:nvPr/>
        </p:nvSpPr>
        <p:spPr>
          <a:xfrm>
            <a:off x="4238075" y="3748739"/>
            <a:ext cx="533400" cy="230188"/>
          </a:xfrm>
          <a:prstGeom prst="rect">
            <a:avLst/>
          </a:prstGeom>
          <a:noFill/>
          <a:ln>
            <a:noFill/>
          </a:ln>
        </p:spPr>
        <p:txBody>
          <a:bodyPr spcFirstLastPara="1" wrap="square" lIns="91425" tIns="45700" rIns="91425" bIns="45700" anchor="t" anchorCtr="0">
            <a:spAutoFit/>
          </a:bodyPr>
          <a:lstStyle/>
          <a:p>
            <a:pPr marL="0" marR="0" lvl="0" indent="0" algn="l" rtl="0">
              <a:lnSpc>
                <a:spcPct val="90000"/>
              </a:lnSpc>
              <a:spcBef>
                <a:spcPts val="0"/>
              </a:spcBef>
              <a:spcAft>
                <a:spcPts val="0"/>
              </a:spcAft>
              <a:buNone/>
            </a:pPr>
            <a:r>
              <a:rPr lang="en-US" sz="1000" b="1" u="none" dirty="0">
                <a:solidFill>
                  <a:schemeClr val="dk1"/>
                </a:solidFill>
                <a:latin typeface="Arial"/>
                <a:ea typeface="Arial"/>
                <a:cs typeface="Arial"/>
                <a:sym typeface="Arial"/>
              </a:rPr>
              <a:t>LAM</a:t>
            </a:r>
            <a:endParaRPr sz="1000" b="0" u="none" dirty="0">
              <a:solidFill>
                <a:schemeClr val="dk1"/>
              </a:solidFill>
              <a:latin typeface="Arial"/>
              <a:ea typeface="Arial"/>
              <a:cs typeface="Arial"/>
              <a:sym typeface="Arial"/>
            </a:endParaRPr>
          </a:p>
        </p:txBody>
      </p:sp>
      <p:pic>
        <p:nvPicPr>
          <p:cNvPr id="188" name="Google Shape;188;p12"/>
          <p:cNvPicPr preferRelativeResize="0"/>
          <p:nvPr/>
        </p:nvPicPr>
        <p:blipFill rotWithShape="1">
          <a:blip r:embed="rId14">
            <a:alphaModFix/>
          </a:blip>
          <a:srcRect/>
          <a:stretch/>
        </p:blipFill>
        <p:spPr>
          <a:xfrm>
            <a:off x="4193801" y="2851506"/>
            <a:ext cx="577674" cy="868502"/>
          </a:xfrm>
          <a:prstGeom prst="rect">
            <a:avLst/>
          </a:prstGeom>
          <a:noFill/>
          <a:ln>
            <a:noFill/>
          </a:ln>
        </p:spPr>
      </p:pic>
      <p:pic>
        <p:nvPicPr>
          <p:cNvPr id="189" name="Google Shape;189;p12" descr="CycleBeads color drawing.jpg"/>
          <p:cNvPicPr preferRelativeResize="0"/>
          <p:nvPr/>
        </p:nvPicPr>
        <p:blipFill rotWithShape="1">
          <a:blip r:embed="rId15">
            <a:alphaModFix/>
          </a:blip>
          <a:srcRect/>
          <a:stretch/>
        </p:blipFill>
        <p:spPr>
          <a:xfrm>
            <a:off x="4043451" y="4201474"/>
            <a:ext cx="1098643" cy="1083066"/>
          </a:xfrm>
          <a:prstGeom prst="rect">
            <a:avLst/>
          </a:prstGeom>
          <a:noFill/>
          <a:ln>
            <a:noFill/>
          </a:ln>
        </p:spPr>
      </p:pic>
      <p:sp>
        <p:nvSpPr>
          <p:cNvPr id="190" name="Google Shape;190;p12"/>
          <p:cNvSpPr/>
          <p:nvPr/>
        </p:nvSpPr>
        <p:spPr>
          <a:xfrm>
            <a:off x="3904021" y="4612896"/>
            <a:ext cx="1369818" cy="369332"/>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None/>
            </a:pPr>
            <a:r>
              <a:rPr lang="en-US" sz="1000" b="1" u="none" dirty="0">
                <a:solidFill>
                  <a:schemeClr val="dk1"/>
                </a:solidFill>
                <a:latin typeface="Arial"/>
                <a:ea typeface="Arial"/>
                <a:cs typeface="Arial"/>
                <a:sym typeface="Arial"/>
              </a:rPr>
              <a:t>Standard Days Method</a:t>
            </a:r>
            <a:endParaRPr sz="1000" b="0" u="none" dirty="0">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p:nvPr/>
        </p:nvSpPr>
        <p:spPr>
          <a:xfrm>
            <a:off x="882684" y="1506611"/>
            <a:ext cx="600075" cy="600075"/>
          </a:xfrm>
          <a:prstGeom prst="roundRect">
            <a:avLst>
              <a:gd name="adj" fmla="val 16667"/>
            </a:avLst>
          </a:prstGeom>
          <a:noFill/>
          <a:ln w="38100" cap="flat" cmpd="sng">
            <a:solidFill>
              <a:srgbClr val="FF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197" name="Google Shape;197;p13"/>
          <p:cNvSpPr/>
          <p:nvPr/>
        </p:nvSpPr>
        <p:spPr>
          <a:xfrm>
            <a:off x="882684" y="2700028"/>
            <a:ext cx="600075" cy="600075"/>
          </a:xfrm>
          <a:prstGeom prst="roundRect">
            <a:avLst>
              <a:gd name="adj" fmla="val 16667"/>
            </a:avLst>
          </a:prstGeom>
          <a:solidFill>
            <a:schemeClr val="lt1"/>
          </a:solidFill>
          <a:ln w="38100" cap="flat" cmpd="sng">
            <a:solidFill>
              <a:srgbClr val="006699"/>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198" name="Google Shape;198;p13"/>
          <p:cNvSpPr/>
          <p:nvPr/>
        </p:nvSpPr>
        <p:spPr>
          <a:xfrm>
            <a:off x="882684" y="4097110"/>
            <a:ext cx="599783" cy="600075"/>
          </a:xfrm>
          <a:prstGeom prst="roundRect">
            <a:avLst>
              <a:gd name="adj" fmla="val 16667"/>
            </a:avLst>
          </a:prstGeom>
          <a:solidFill>
            <a:schemeClr val="lt1"/>
          </a:solidFill>
          <a:ln w="38100" cap="flat" cmpd="sng">
            <a:solidFill>
              <a:srgbClr val="FF00FF"/>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FF"/>
              </a:solidFill>
              <a:latin typeface="Arial"/>
              <a:ea typeface="Arial"/>
              <a:cs typeface="Arial"/>
              <a:sym typeface="Arial"/>
            </a:endParaRPr>
          </a:p>
        </p:txBody>
      </p:sp>
      <p:sp>
        <p:nvSpPr>
          <p:cNvPr id="199" name="Google Shape;199;p13"/>
          <p:cNvSpPr/>
          <p:nvPr/>
        </p:nvSpPr>
        <p:spPr>
          <a:xfrm>
            <a:off x="5576559" y="3156549"/>
            <a:ext cx="600075" cy="600075"/>
          </a:xfrm>
          <a:prstGeom prst="roundRect">
            <a:avLst>
              <a:gd name="adj" fmla="val 16667"/>
            </a:avLst>
          </a:prstGeom>
          <a:solidFill>
            <a:schemeClr val="lt1"/>
          </a:solidFill>
          <a:ln w="38100" cap="flat" cmpd="sng">
            <a:solidFill>
              <a:srgbClr val="A5002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FF"/>
              </a:solidFill>
              <a:latin typeface="Arial"/>
              <a:ea typeface="Arial"/>
              <a:cs typeface="Arial"/>
              <a:sym typeface="Arial"/>
            </a:endParaRPr>
          </a:p>
        </p:txBody>
      </p:sp>
      <p:sp>
        <p:nvSpPr>
          <p:cNvPr id="200" name="Google Shape;200;p13"/>
          <p:cNvSpPr/>
          <p:nvPr/>
        </p:nvSpPr>
        <p:spPr>
          <a:xfrm>
            <a:off x="882684" y="4789260"/>
            <a:ext cx="603587" cy="600075"/>
          </a:xfrm>
          <a:prstGeom prst="roundRect">
            <a:avLst>
              <a:gd name="adj" fmla="val 16667"/>
            </a:avLst>
          </a:prstGeom>
          <a:solidFill>
            <a:schemeClr val="lt1"/>
          </a:solidFill>
          <a:ln w="38100" cap="flat" cmpd="sng">
            <a:solidFill>
              <a:srgbClr val="0099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FF"/>
              </a:solidFill>
              <a:latin typeface="Arial"/>
              <a:ea typeface="Arial"/>
              <a:cs typeface="Arial"/>
              <a:sym typeface="Arial"/>
            </a:endParaRPr>
          </a:p>
        </p:txBody>
      </p:sp>
      <p:sp>
        <p:nvSpPr>
          <p:cNvPr id="201" name="Google Shape;201;p13"/>
          <p:cNvSpPr txBox="1">
            <a:spLocks noGrp="1"/>
          </p:cNvSpPr>
          <p:nvPr>
            <p:ph type="title"/>
          </p:nvPr>
        </p:nvSpPr>
        <p:spPr>
          <a:xfrm>
            <a:off x="574146" y="516435"/>
            <a:ext cx="8197711" cy="63810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C00000"/>
                </a:solidFill>
              </a:rPr>
              <a:t>Respond to Myths about Methods</a:t>
            </a:r>
            <a:endParaRPr dirty="0"/>
          </a:p>
        </p:txBody>
      </p:sp>
      <p:sp>
        <p:nvSpPr>
          <p:cNvPr id="202" name="Google Shape;202;p13"/>
          <p:cNvSpPr txBox="1">
            <a:spLocks noGrp="1"/>
          </p:cNvSpPr>
          <p:nvPr>
            <p:ph type="body" idx="1"/>
          </p:nvPr>
        </p:nvSpPr>
        <p:spPr>
          <a:xfrm>
            <a:off x="1454184" y="2582831"/>
            <a:ext cx="3853995" cy="3252333"/>
          </a:xfrm>
          <a:prstGeom prst="rect">
            <a:avLst/>
          </a:prstGeom>
          <a:noFill/>
          <a:ln>
            <a:noFill/>
          </a:ln>
        </p:spPr>
        <p:txBody>
          <a:bodyPr spcFirstLastPara="1" wrap="square" lIns="91425" tIns="45700" rIns="0" bIns="45700" anchor="t" anchorCtr="0">
            <a:noAutofit/>
          </a:bodyPr>
          <a:lstStyle/>
          <a:p>
            <a:pPr marL="184150" lvl="0" indent="-163195" algn="l" rtl="0">
              <a:lnSpc>
                <a:spcPct val="95000"/>
              </a:lnSpc>
              <a:spcBef>
                <a:spcPts val="0"/>
              </a:spcBef>
              <a:spcAft>
                <a:spcPts val="0"/>
              </a:spcAft>
              <a:buClr>
                <a:srgbClr val="C00000"/>
              </a:buClr>
              <a:buSzPts val="1400"/>
              <a:buFont typeface="Arial"/>
              <a:buChar char="•"/>
            </a:pPr>
            <a:r>
              <a:rPr lang="en-US" sz="1400" dirty="0">
                <a:latin typeface="Arial"/>
                <a:ea typeface="Arial"/>
                <a:cs typeface="Arial"/>
                <a:sym typeface="Arial"/>
              </a:rPr>
              <a:t>Pills, implants, and injectables: </a:t>
            </a:r>
            <a:endParaRPr sz="1400" dirty="0">
              <a:latin typeface="Arial"/>
              <a:ea typeface="Arial"/>
              <a:cs typeface="Arial"/>
              <a:sym typeface="Arial"/>
            </a:endParaRPr>
          </a:p>
          <a:p>
            <a:pPr marL="393700" lvl="1" indent="-163195" algn="l" rtl="0">
              <a:lnSpc>
                <a:spcPct val="95000"/>
              </a:lnSpc>
              <a:spcBef>
                <a:spcPts val="900"/>
              </a:spcBef>
              <a:spcAft>
                <a:spcPts val="0"/>
              </a:spcAft>
              <a:buClr>
                <a:srgbClr val="C00000"/>
              </a:buClr>
              <a:buSzPts val="1400"/>
              <a:buFont typeface="Arial"/>
              <a:buChar char="–"/>
            </a:pPr>
            <a:r>
              <a:rPr lang="en-US" sz="1400" dirty="0">
                <a:latin typeface="Arial"/>
                <a:ea typeface="Arial"/>
                <a:cs typeface="Arial"/>
                <a:sym typeface="Arial"/>
              </a:rPr>
              <a:t>Do not cause infertility; you can have </a:t>
            </a:r>
            <a:br>
              <a:rPr lang="en-US" sz="1400" dirty="0">
                <a:latin typeface="Arial"/>
                <a:ea typeface="Arial"/>
                <a:cs typeface="Arial"/>
                <a:sym typeface="Arial"/>
              </a:rPr>
            </a:br>
            <a:r>
              <a:rPr lang="en-US" sz="1400" dirty="0">
                <a:latin typeface="Arial"/>
                <a:ea typeface="Arial"/>
                <a:cs typeface="Arial"/>
                <a:sym typeface="Arial"/>
              </a:rPr>
              <a:t>babies after stopping. </a:t>
            </a:r>
            <a:endParaRPr sz="1400" dirty="0">
              <a:latin typeface="Arial"/>
              <a:ea typeface="Arial"/>
              <a:cs typeface="Arial"/>
              <a:sym typeface="Arial"/>
            </a:endParaRPr>
          </a:p>
          <a:p>
            <a:pPr marL="393700" lvl="1" indent="-163195" algn="l" rtl="0">
              <a:lnSpc>
                <a:spcPct val="95000"/>
              </a:lnSpc>
              <a:spcBef>
                <a:spcPts val="900"/>
              </a:spcBef>
              <a:spcAft>
                <a:spcPts val="0"/>
              </a:spcAft>
              <a:buClr>
                <a:srgbClr val="C00000"/>
              </a:buClr>
              <a:buSzPts val="1400"/>
              <a:buFont typeface="Arial"/>
              <a:buChar char="–"/>
            </a:pPr>
            <a:r>
              <a:rPr lang="en-US" sz="1400" dirty="0">
                <a:latin typeface="Arial"/>
                <a:ea typeface="Arial"/>
                <a:cs typeface="Arial"/>
                <a:sym typeface="Arial"/>
              </a:rPr>
              <a:t>Do not cause deformed babies if </a:t>
            </a:r>
            <a:br>
              <a:rPr lang="en-US" sz="1400" dirty="0">
                <a:latin typeface="Arial"/>
                <a:ea typeface="Arial"/>
                <a:cs typeface="Arial"/>
                <a:sym typeface="Arial"/>
              </a:rPr>
            </a:br>
            <a:r>
              <a:rPr lang="en-US" sz="1400" dirty="0">
                <a:latin typeface="Arial"/>
                <a:ea typeface="Arial"/>
                <a:cs typeface="Arial"/>
                <a:sym typeface="Arial"/>
              </a:rPr>
              <a:t>accidentally given to a pregnant woman.</a:t>
            </a:r>
            <a:endParaRPr sz="1400" dirty="0">
              <a:latin typeface="Arial"/>
              <a:ea typeface="Arial"/>
              <a:cs typeface="Arial"/>
              <a:sym typeface="Arial"/>
            </a:endParaRPr>
          </a:p>
          <a:p>
            <a:pPr marL="393700" lvl="1" indent="-163195" algn="l" rtl="0">
              <a:lnSpc>
                <a:spcPct val="95000"/>
              </a:lnSpc>
              <a:spcBef>
                <a:spcPts val="900"/>
              </a:spcBef>
              <a:spcAft>
                <a:spcPts val="0"/>
              </a:spcAft>
              <a:buClr>
                <a:srgbClr val="C00000"/>
              </a:buClr>
              <a:buSzPts val="1400"/>
              <a:buFont typeface="Arial"/>
              <a:buChar char="–"/>
            </a:pPr>
            <a:r>
              <a:rPr lang="en-US" sz="1400" dirty="0">
                <a:latin typeface="Arial"/>
                <a:ea typeface="Arial"/>
                <a:cs typeface="Arial"/>
                <a:sym typeface="Arial"/>
              </a:rPr>
              <a:t>Do not cause abortion.</a:t>
            </a:r>
            <a:endParaRPr sz="1400" dirty="0">
              <a:latin typeface="Arial"/>
              <a:ea typeface="Arial"/>
              <a:cs typeface="Arial"/>
              <a:sym typeface="Arial"/>
            </a:endParaRPr>
          </a:p>
          <a:p>
            <a:pPr marL="174625" lvl="1" indent="-174625">
              <a:lnSpc>
                <a:spcPct val="95000"/>
              </a:lnSpc>
              <a:spcBef>
                <a:spcPts val="900"/>
              </a:spcBef>
              <a:buClr>
                <a:srgbClr val="C00000"/>
              </a:buClr>
              <a:buSzPts val="1400"/>
              <a:buFont typeface="Arial" panose="020B0604020202020204" pitchFamily="34" charset="0"/>
              <a:buChar char="•"/>
            </a:pPr>
            <a:r>
              <a:rPr lang="en-US" sz="1400" dirty="0">
                <a:latin typeface="Arial"/>
                <a:ea typeface="Arial"/>
                <a:cs typeface="Arial"/>
                <a:sym typeface="Arial"/>
              </a:rPr>
              <a:t>Changes to monthly bleeding are normal and not harmful; regular bleeding returns when method use stops; takes longer for some methods.</a:t>
            </a:r>
            <a:endParaRPr dirty="0"/>
          </a:p>
          <a:p>
            <a:pPr marL="174625" lvl="1" indent="-174625" algn="l" rtl="0">
              <a:lnSpc>
                <a:spcPct val="95000"/>
              </a:lnSpc>
              <a:spcBef>
                <a:spcPts val="900"/>
              </a:spcBef>
              <a:spcAft>
                <a:spcPts val="0"/>
              </a:spcAft>
              <a:buClr>
                <a:srgbClr val="C00000"/>
              </a:buClr>
              <a:buSzPts val="1400"/>
              <a:buFont typeface="Arial" panose="020B0604020202020204" pitchFamily="34" charset="0"/>
              <a:buChar char="•"/>
            </a:pPr>
            <a:r>
              <a:rPr lang="en-US" sz="1400" dirty="0">
                <a:latin typeface="Arial"/>
                <a:ea typeface="Arial"/>
                <a:cs typeface="Arial"/>
                <a:sym typeface="Arial"/>
              </a:rPr>
              <a:t>No menses while on these methods does not mean a woman is pregnant; blood does not build up in a woman’s body.</a:t>
            </a:r>
            <a:endParaRPr sz="1400" dirty="0">
              <a:solidFill>
                <a:srgbClr val="000000"/>
              </a:solidFill>
            </a:endParaRPr>
          </a:p>
        </p:txBody>
      </p:sp>
      <p:sp>
        <p:nvSpPr>
          <p:cNvPr id="203" name="Google Shape;203;p13"/>
          <p:cNvSpPr txBox="1">
            <a:spLocks noGrp="1"/>
          </p:cNvSpPr>
          <p:nvPr>
            <p:ph type="body" idx="2"/>
          </p:nvPr>
        </p:nvSpPr>
        <p:spPr>
          <a:xfrm>
            <a:off x="6202985" y="3087724"/>
            <a:ext cx="2462550" cy="1947224"/>
          </a:xfrm>
          <a:prstGeom prst="rect">
            <a:avLst/>
          </a:prstGeom>
          <a:noFill/>
          <a:ln>
            <a:noFill/>
          </a:ln>
        </p:spPr>
        <p:txBody>
          <a:bodyPr spcFirstLastPara="1" wrap="square" lIns="91425" tIns="45700" rIns="91425" bIns="45700" anchor="t" anchorCtr="0">
            <a:noAutofit/>
          </a:bodyPr>
          <a:lstStyle/>
          <a:p>
            <a:pPr marL="163513" lvl="0" indent="-163513" algn="l" rtl="0">
              <a:lnSpc>
                <a:spcPct val="95000"/>
              </a:lnSpc>
              <a:spcBef>
                <a:spcPts val="0"/>
              </a:spcBef>
              <a:spcAft>
                <a:spcPts val="0"/>
              </a:spcAft>
              <a:buClr>
                <a:srgbClr val="C00000"/>
              </a:buClr>
              <a:buSzPts val="1400"/>
              <a:buFont typeface="Arial"/>
              <a:buChar char="•"/>
            </a:pPr>
            <a:r>
              <a:rPr lang="en-US" sz="1400" dirty="0">
                <a:solidFill>
                  <a:srgbClr val="000000"/>
                </a:solidFill>
                <a:latin typeface="Arial"/>
                <a:ea typeface="Arial"/>
                <a:cs typeface="Arial"/>
                <a:sym typeface="Arial"/>
              </a:rPr>
              <a:t>The womb is not removed during female sterilization.</a:t>
            </a:r>
            <a:endParaRPr dirty="0"/>
          </a:p>
          <a:p>
            <a:pPr marL="163513" lvl="0" indent="-163513" algn="l" rtl="0">
              <a:lnSpc>
                <a:spcPct val="95000"/>
              </a:lnSpc>
              <a:spcBef>
                <a:spcPts val="600"/>
              </a:spcBef>
              <a:spcAft>
                <a:spcPts val="0"/>
              </a:spcAft>
              <a:buClr>
                <a:srgbClr val="C00000"/>
              </a:buClr>
              <a:buSzPts val="1400"/>
              <a:buFont typeface="Arial"/>
              <a:buChar char="•"/>
            </a:pPr>
            <a:r>
              <a:rPr lang="en-US" sz="1400" dirty="0">
                <a:latin typeface="Arial"/>
                <a:ea typeface="Arial"/>
                <a:cs typeface="Arial"/>
                <a:sym typeface="Arial"/>
              </a:rPr>
              <a:t>It does not change a woman’s:</a:t>
            </a:r>
            <a:endParaRPr dirty="0"/>
          </a:p>
          <a:p>
            <a:pPr marL="339725" lvl="1" indent="-163512" algn="l" rtl="0">
              <a:lnSpc>
                <a:spcPct val="95000"/>
              </a:lnSpc>
              <a:spcBef>
                <a:spcPts val="600"/>
              </a:spcBef>
              <a:spcAft>
                <a:spcPts val="0"/>
              </a:spcAft>
              <a:buClr>
                <a:srgbClr val="C00000"/>
              </a:buClr>
              <a:buSzPts val="1400"/>
              <a:buFont typeface="Arial"/>
              <a:buChar char="–"/>
            </a:pPr>
            <a:r>
              <a:rPr lang="en-US" sz="1400" dirty="0">
                <a:latin typeface="Arial"/>
                <a:ea typeface="Arial"/>
                <a:cs typeface="Arial"/>
                <a:sym typeface="Arial"/>
              </a:rPr>
              <a:t>menstrual cycles, sexual behavior, or sex drive</a:t>
            </a:r>
            <a:endParaRPr dirty="0"/>
          </a:p>
          <a:p>
            <a:pPr marL="339725" lvl="1" indent="-163512" algn="l" rtl="0">
              <a:lnSpc>
                <a:spcPct val="95000"/>
              </a:lnSpc>
              <a:spcBef>
                <a:spcPts val="600"/>
              </a:spcBef>
              <a:spcAft>
                <a:spcPts val="0"/>
              </a:spcAft>
              <a:buClr>
                <a:srgbClr val="C00000"/>
              </a:buClr>
              <a:buSzPts val="1400"/>
              <a:buFont typeface="Arial"/>
              <a:buChar char="–"/>
            </a:pPr>
            <a:r>
              <a:rPr lang="en-US" sz="1400" dirty="0">
                <a:latin typeface="Arial"/>
                <a:ea typeface="Arial"/>
                <a:cs typeface="Arial"/>
                <a:sym typeface="Arial"/>
              </a:rPr>
              <a:t>weight, appetite, or appearance</a:t>
            </a:r>
            <a:endParaRPr dirty="0"/>
          </a:p>
        </p:txBody>
      </p:sp>
      <p:sp>
        <p:nvSpPr>
          <p:cNvPr id="204" name="Google Shape;204;p13"/>
          <p:cNvSpPr txBox="1">
            <a:spLocks noGrp="1"/>
          </p:cNvSpPr>
          <p:nvPr>
            <p:ph type="sldNum" idx="12"/>
          </p:nvPr>
        </p:nvSpPr>
        <p:spPr>
          <a:xfrm>
            <a:off x="6815138" y="628681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13</a:t>
            </a:fld>
            <a:endParaRPr sz="1400" b="1" dirty="0">
              <a:solidFill>
                <a:schemeClr val="lt2"/>
              </a:solidFill>
              <a:latin typeface="Arial"/>
              <a:ea typeface="Arial"/>
              <a:cs typeface="Arial"/>
              <a:sym typeface="Arial"/>
            </a:endParaRPr>
          </a:p>
        </p:txBody>
      </p:sp>
      <p:sp>
        <p:nvSpPr>
          <p:cNvPr id="205" name="Google Shape;205;p13"/>
          <p:cNvSpPr txBox="1"/>
          <p:nvPr/>
        </p:nvSpPr>
        <p:spPr>
          <a:xfrm>
            <a:off x="5514638" y="5204141"/>
            <a:ext cx="2752184"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dirty="0">
                <a:solidFill>
                  <a:srgbClr val="0066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Contraceptive methods do </a:t>
            </a:r>
            <a:r>
              <a:rPr lang="en-US" sz="1800" b="1" u="sng" dirty="0">
                <a:solidFill>
                  <a:srgbClr val="0066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7"/>
                  </a:ext>
                </a:extLst>
              </a:rPr>
              <a:t>not</a:t>
            </a:r>
            <a:r>
              <a:rPr lang="en-US" sz="1800" b="1" dirty="0">
                <a:solidFill>
                  <a:srgbClr val="0066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cause cancer.</a:t>
            </a:r>
            <a:endParaRPr dirty="0"/>
          </a:p>
          <a:p>
            <a:pPr marL="0" marR="0" lvl="0" indent="0" algn="l" rtl="0">
              <a:spcBef>
                <a:spcPts val="1200"/>
              </a:spcBef>
              <a:spcAft>
                <a:spcPts val="0"/>
              </a:spcAft>
              <a:buNone/>
            </a:pPr>
            <a:r>
              <a:rPr lang="en-US" sz="1800" b="1" i="1" dirty="0">
                <a:solidFill>
                  <a:srgbClr val="006699"/>
                </a:solidFill>
                <a:latin typeface="Arial"/>
                <a:ea typeface="Arial"/>
                <a:cs typeface="Arial"/>
                <a:sym typeface="Arial"/>
              </a:rPr>
              <a:t>All methods are safe.</a:t>
            </a:r>
            <a:endParaRPr dirty="0"/>
          </a:p>
        </p:txBody>
      </p:sp>
      <p:pic>
        <p:nvPicPr>
          <p:cNvPr id="206" name="Google Shape;206;p13" descr="Injectable"/>
          <p:cNvPicPr preferRelativeResize="0"/>
          <p:nvPr/>
        </p:nvPicPr>
        <p:blipFill rotWithShape="1">
          <a:blip r:embed="rId3">
            <a:alphaModFix/>
          </a:blip>
          <a:srcRect/>
          <a:stretch/>
        </p:blipFill>
        <p:spPr>
          <a:xfrm>
            <a:off x="931615" y="4846604"/>
            <a:ext cx="494953" cy="355887"/>
          </a:xfrm>
          <a:prstGeom prst="rect">
            <a:avLst/>
          </a:prstGeom>
          <a:noFill/>
          <a:ln>
            <a:noFill/>
          </a:ln>
        </p:spPr>
      </p:pic>
      <p:sp>
        <p:nvSpPr>
          <p:cNvPr id="207" name="Google Shape;207;p13"/>
          <p:cNvSpPr txBox="1"/>
          <p:nvPr/>
        </p:nvSpPr>
        <p:spPr>
          <a:xfrm rot="-1598076">
            <a:off x="1226564" y="4150749"/>
            <a:ext cx="17028" cy="22468"/>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208" name="Google Shape;208;p13"/>
          <p:cNvPicPr preferRelativeResize="0"/>
          <p:nvPr/>
        </p:nvPicPr>
        <p:blipFill rotWithShape="1">
          <a:blip r:embed="rId4">
            <a:alphaModFix/>
          </a:blip>
          <a:srcRect/>
          <a:stretch/>
        </p:blipFill>
        <p:spPr>
          <a:xfrm rot="8268147">
            <a:off x="1069642" y="5085477"/>
            <a:ext cx="221460" cy="320759"/>
          </a:xfrm>
          <a:prstGeom prst="rect">
            <a:avLst/>
          </a:prstGeom>
          <a:noFill/>
          <a:ln>
            <a:noFill/>
          </a:ln>
        </p:spPr>
      </p:pic>
      <p:pic>
        <p:nvPicPr>
          <p:cNvPr id="209" name="Google Shape;209;p13"/>
          <p:cNvPicPr preferRelativeResize="0"/>
          <p:nvPr/>
        </p:nvPicPr>
        <p:blipFill rotWithShape="1">
          <a:blip r:embed="rId5">
            <a:alphaModFix/>
          </a:blip>
          <a:srcRect/>
          <a:stretch/>
        </p:blipFill>
        <p:spPr>
          <a:xfrm>
            <a:off x="5606656" y="3248134"/>
            <a:ext cx="535726" cy="402039"/>
          </a:xfrm>
          <a:prstGeom prst="rect">
            <a:avLst/>
          </a:prstGeom>
          <a:noFill/>
          <a:ln>
            <a:noFill/>
          </a:ln>
        </p:spPr>
      </p:pic>
      <p:pic>
        <p:nvPicPr>
          <p:cNvPr id="210" name="Google Shape;210;p13"/>
          <p:cNvPicPr preferRelativeResize="0"/>
          <p:nvPr/>
        </p:nvPicPr>
        <p:blipFill rotWithShape="1">
          <a:blip r:embed="rId6">
            <a:alphaModFix/>
          </a:blip>
          <a:srcRect/>
          <a:stretch/>
        </p:blipFill>
        <p:spPr>
          <a:xfrm rot="2292130" flipH="1">
            <a:off x="972107" y="1464419"/>
            <a:ext cx="248334" cy="525826"/>
          </a:xfrm>
          <a:prstGeom prst="rect">
            <a:avLst/>
          </a:prstGeom>
          <a:noFill/>
          <a:ln>
            <a:noFill/>
          </a:ln>
        </p:spPr>
      </p:pic>
      <p:pic>
        <p:nvPicPr>
          <p:cNvPr id="211" name="Google Shape;211;p13"/>
          <p:cNvPicPr preferRelativeResize="0"/>
          <p:nvPr/>
        </p:nvPicPr>
        <p:blipFill rotWithShape="1">
          <a:blip r:embed="rId7">
            <a:alphaModFix/>
          </a:blip>
          <a:srcRect/>
          <a:stretch/>
        </p:blipFill>
        <p:spPr>
          <a:xfrm>
            <a:off x="933981" y="2825588"/>
            <a:ext cx="494679" cy="332038"/>
          </a:xfrm>
          <a:prstGeom prst="rect">
            <a:avLst/>
          </a:prstGeom>
          <a:noFill/>
          <a:ln>
            <a:noFill/>
          </a:ln>
        </p:spPr>
      </p:pic>
      <p:pic>
        <p:nvPicPr>
          <p:cNvPr id="212" name="Google Shape;212;p13"/>
          <p:cNvPicPr preferRelativeResize="0"/>
          <p:nvPr/>
        </p:nvPicPr>
        <p:blipFill rotWithShape="1">
          <a:blip r:embed="rId8">
            <a:alphaModFix/>
          </a:blip>
          <a:srcRect/>
          <a:stretch/>
        </p:blipFill>
        <p:spPr>
          <a:xfrm>
            <a:off x="1002636" y="4175842"/>
            <a:ext cx="394440" cy="434149"/>
          </a:xfrm>
          <a:prstGeom prst="rect">
            <a:avLst/>
          </a:prstGeom>
          <a:noFill/>
          <a:ln>
            <a:noFill/>
          </a:ln>
        </p:spPr>
      </p:pic>
      <p:sp>
        <p:nvSpPr>
          <p:cNvPr id="213" name="Google Shape;213;p13"/>
          <p:cNvSpPr/>
          <p:nvPr/>
        </p:nvSpPr>
        <p:spPr>
          <a:xfrm rot="-5400000">
            <a:off x="1346444" y="1979104"/>
            <a:ext cx="3380510" cy="4542963"/>
          </a:xfrm>
          <a:custGeom>
            <a:avLst/>
            <a:gdLst/>
            <a:ahLst/>
            <a:cxnLst/>
            <a:rect l="l" t="t" r="r" b="b"/>
            <a:pathLst>
              <a:path w="1985367" h="2382440" extrusionOk="0">
                <a:moveTo>
                  <a:pt x="1902643" y="1"/>
                </a:moveTo>
                <a:cubicBezTo>
                  <a:pt x="1948330" y="1"/>
                  <a:pt x="1985367" y="53333"/>
                  <a:pt x="1985367" y="119122"/>
                </a:cubicBezTo>
                <a:lnTo>
                  <a:pt x="1985367" y="2263318"/>
                </a:lnTo>
                <a:cubicBezTo>
                  <a:pt x="1985367" y="2329107"/>
                  <a:pt x="1948330" y="2382439"/>
                  <a:pt x="1902643" y="2382439"/>
                </a:cubicBezTo>
                <a:lnTo>
                  <a:pt x="82724" y="2382439"/>
                </a:lnTo>
                <a:cubicBezTo>
                  <a:pt x="37037" y="2382439"/>
                  <a:pt x="0" y="2329107"/>
                  <a:pt x="0" y="2263318"/>
                </a:cubicBezTo>
                <a:lnTo>
                  <a:pt x="0" y="119122"/>
                </a:lnTo>
                <a:cubicBezTo>
                  <a:pt x="0" y="53333"/>
                  <a:pt x="37037" y="1"/>
                  <a:pt x="82724" y="1"/>
                </a:cubicBezTo>
                <a:lnTo>
                  <a:pt x="1902643" y="1"/>
                </a:lnTo>
                <a:close/>
              </a:path>
            </a:pathLst>
          </a:custGeom>
          <a:noFill/>
          <a:ln w="9525" cap="flat" cmpd="sng">
            <a:solidFill>
              <a:srgbClr val="7F7F7F"/>
            </a:solidFill>
            <a:prstDash val="solid"/>
            <a:round/>
            <a:headEnd type="none" w="sm" len="sm"/>
            <a:tailEnd type="none" w="sm" len="sm"/>
          </a:ln>
        </p:spPr>
        <p:txBody>
          <a:bodyPr spcFirstLastPara="1" wrap="square" lIns="428825" tIns="78850" rIns="102225" bIns="1588275" anchor="t" anchorCtr="0">
            <a:noAutofit/>
          </a:bodyPr>
          <a:lstStyle/>
          <a:p>
            <a:pPr marL="0" marR="0" lvl="0" indent="0" algn="r" rtl="0">
              <a:lnSpc>
                <a:spcPct val="90000"/>
              </a:lnSpc>
              <a:spcBef>
                <a:spcPts val="0"/>
              </a:spcBef>
              <a:spcAft>
                <a:spcPts val="0"/>
              </a:spcAft>
              <a:buClr>
                <a:schemeClr val="lt2"/>
              </a:buClr>
              <a:buSzPts val="2300"/>
              <a:buFont typeface="Arial"/>
              <a:buNone/>
            </a:pPr>
            <a:endParaRPr sz="2300" dirty="0">
              <a:solidFill>
                <a:schemeClr val="lt1"/>
              </a:solidFill>
              <a:latin typeface="Arial"/>
              <a:ea typeface="Arial"/>
              <a:cs typeface="Arial"/>
              <a:sym typeface="Arial"/>
            </a:endParaRPr>
          </a:p>
        </p:txBody>
      </p:sp>
      <p:sp>
        <p:nvSpPr>
          <p:cNvPr id="214" name="Google Shape;214;p13"/>
          <p:cNvSpPr/>
          <p:nvPr/>
        </p:nvSpPr>
        <p:spPr>
          <a:xfrm>
            <a:off x="793352" y="1401548"/>
            <a:ext cx="4542964" cy="983399"/>
          </a:xfrm>
          <a:prstGeom prst="roundRect">
            <a:avLst>
              <a:gd name="adj" fmla="val 16667"/>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15" name="Google Shape;215;p13"/>
          <p:cNvSpPr/>
          <p:nvPr/>
        </p:nvSpPr>
        <p:spPr>
          <a:xfrm>
            <a:off x="5458693" y="3040361"/>
            <a:ext cx="3313164" cy="1994587"/>
          </a:xfrm>
          <a:prstGeom prst="roundRect">
            <a:avLst>
              <a:gd name="adj" fmla="val 16667"/>
            </a:avLst>
          </a:prstGeom>
          <a:noFill/>
          <a:ln w="9525"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16" name="Google Shape;216;p13"/>
          <p:cNvPicPr preferRelativeResize="0"/>
          <p:nvPr/>
        </p:nvPicPr>
        <p:blipFill rotWithShape="1">
          <a:blip r:embed="rId9">
            <a:alphaModFix/>
          </a:blip>
          <a:srcRect/>
          <a:stretch/>
        </p:blipFill>
        <p:spPr>
          <a:xfrm rot="2624001">
            <a:off x="1147823" y="1642475"/>
            <a:ext cx="183616" cy="474780"/>
          </a:xfrm>
          <a:prstGeom prst="rect">
            <a:avLst/>
          </a:prstGeom>
          <a:noFill/>
          <a:ln>
            <a:noFill/>
          </a:ln>
        </p:spPr>
      </p:pic>
      <p:sp>
        <p:nvSpPr>
          <p:cNvPr id="217" name="Google Shape;217;p13"/>
          <p:cNvSpPr txBox="1"/>
          <p:nvPr/>
        </p:nvSpPr>
        <p:spPr>
          <a:xfrm>
            <a:off x="1470799" y="1400207"/>
            <a:ext cx="3853995" cy="957023"/>
          </a:xfrm>
          <a:prstGeom prst="rect">
            <a:avLst/>
          </a:prstGeom>
          <a:noFill/>
          <a:ln>
            <a:noFill/>
          </a:ln>
        </p:spPr>
        <p:txBody>
          <a:bodyPr spcFirstLastPara="1" wrap="square" lIns="91425" tIns="45700" rIns="0" bIns="45700" anchor="t" anchorCtr="0">
            <a:noAutofit/>
          </a:bodyPr>
          <a:lstStyle/>
          <a:p>
            <a:pPr marL="184150" marR="0" lvl="0" indent="-163195" algn="l" rtl="0">
              <a:lnSpc>
                <a:spcPct val="95000"/>
              </a:lnSpc>
              <a:spcBef>
                <a:spcPts val="0"/>
              </a:spcBef>
              <a:spcAft>
                <a:spcPts val="0"/>
              </a:spcAft>
              <a:buClr>
                <a:srgbClr val="C00000"/>
              </a:buClr>
              <a:buSzPts val="1400"/>
              <a:buFont typeface="Arial"/>
              <a:buChar char="•"/>
            </a:pPr>
            <a:r>
              <a:rPr lang="en-US" dirty="0">
                <a:solidFill>
                  <a:schemeClr val="dk1"/>
                </a:solidFill>
                <a:latin typeface="Arial"/>
                <a:ea typeface="Arial"/>
                <a:cs typeface="Arial"/>
                <a:sym typeface="Arial"/>
              </a:rPr>
              <a:t>If used correctly, condoms do not break or </a:t>
            </a:r>
            <a:br>
              <a:rPr lang="en-US" dirty="0">
                <a:solidFill>
                  <a:schemeClr val="dk1"/>
                </a:solidFill>
                <a:latin typeface="Arial"/>
                <a:ea typeface="Arial"/>
                <a:cs typeface="Arial"/>
                <a:sym typeface="Arial"/>
              </a:rPr>
            </a:br>
            <a:r>
              <a:rPr lang="en-US" dirty="0">
                <a:solidFill>
                  <a:schemeClr val="dk1"/>
                </a:solidFill>
                <a:latin typeface="Arial"/>
                <a:ea typeface="Arial"/>
                <a:cs typeface="Arial"/>
                <a:sym typeface="Arial"/>
              </a:rPr>
              <a:t>get lost in the woman’s body.</a:t>
            </a:r>
            <a:endParaRPr dirty="0"/>
          </a:p>
          <a:p>
            <a:pPr marL="163513" marR="0" lvl="0" indent="-163513" algn="l" rtl="0">
              <a:lnSpc>
                <a:spcPct val="95000"/>
              </a:lnSpc>
              <a:spcBef>
                <a:spcPts val="600"/>
              </a:spcBef>
              <a:spcAft>
                <a:spcPts val="0"/>
              </a:spcAft>
              <a:buClr>
                <a:srgbClr val="C00000"/>
              </a:buClr>
              <a:buSzPts val="1400"/>
              <a:buFont typeface="Arial"/>
              <a:buChar char="•"/>
            </a:pPr>
            <a:r>
              <a:rPr lang="en-US" dirty="0"/>
              <a:t>They d</a:t>
            </a:r>
            <a:r>
              <a:rPr lang="en-US" dirty="0">
                <a:solidFill>
                  <a:srgbClr val="000000"/>
                </a:solidFill>
                <a:latin typeface="Arial"/>
                <a:ea typeface="Arial"/>
                <a:cs typeface="Arial"/>
                <a:sym typeface="Arial"/>
              </a:rPr>
              <a:t>o not have holes that HIV can pass through.</a:t>
            </a:r>
            <a:endParaRPr dirty="0"/>
          </a:p>
        </p:txBody>
      </p:sp>
      <p:sp>
        <p:nvSpPr>
          <p:cNvPr id="218" name="Google Shape;218;p13"/>
          <p:cNvSpPr/>
          <p:nvPr/>
        </p:nvSpPr>
        <p:spPr>
          <a:xfrm>
            <a:off x="897303" y="3404312"/>
            <a:ext cx="600075" cy="600075"/>
          </a:xfrm>
          <a:prstGeom prst="roundRect">
            <a:avLst>
              <a:gd name="adj" fmla="val 16667"/>
            </a:avLst>
          </a:prstGeom>
          <a:solidFill>
            <a:schemeClr val="lt1"/>
          </a:solidFill>
          <a:ln w="38100" cap="flat" cmpd="sng">
            <a:solidFill>
              <a:srgbClr val="FF958B"/>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rgbClr val="FF0000"/>
              </a:solidFill>
              <a:latin typeface="Arial"/>
              <a:ea typeface="Arial"/>
              <a:cs typeface="Arial"/>
              <a:sym typeface="Arial"/>
            </a:endParaRPr>
          </a:p>
        </p:txBody>
      </p:sp>
      <p:pic>
        <p:nvPicPr>
          <p:cNvPr id="219" name="Google Shape;219;p13"/>
          <p:cNvPicPr preferRelativeResize="0"/>
          <p:nvPr/>
        </p:nvPicPr>
        <p:blipFill rotWithShape="1">
          <a:blip r:embed="rId10">
            <a:alphaModFix/>
          </a:blip>
          <a:srcRect/>
          <a:stretch/>
        </p:blipFill>
        <p:spPr>
          <a:xfrm>
            <a:off x="960998" y="3537049"/>
            <a:ext cx="482409" cy="312290"/>
          </a:xfrm>
          <a:prstGeom prst="rect">
            <a:avLst/>
          </a:prstGeom>
          <a:noFill/>
          <a:ln>
            <a:noFill/>
          </a:ln>
        </p:spPr>
      </p:pic>
      <p:sp>
        <p:nvSpPr>
          <p:cNvPr id="220" name="Google Shape;220;p13"/>
          <p:cNvSpPr/>
          <p:nvPr/>
        </p:nvSpPr>
        <p:spPr>
          <a:xfrm>
            <a:off x="5607738" y="1470843"/>
            <a:ext cx="600075" cy="600075"/>
          </a:xfrm>
          <a:prstGeom prst="roundRect">
            <a:avLst>
              <a:gd name="adj" fmla="val 16667"/>
            </a:avLst>
          </a:prstGeom>
          <a:solidFill>
            <a:schemeClr val="lt1"/>
          </a:solidFill>
          <a:ln w="38100"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21" name="Google Shape;221;p13"/>
          <p:cNvSpPr txBox="1"/>
          <p:nvPr/>
        </p:nvSpPr>
        <p:spPr>
          <a:xfrm>
            <a:off x="6235685" y="1396256"/>
            <a:ext cx="2536172" cy="1355956"/>
          </a:xfrm>
          <a:prstGeom prst="rect">
            <a:avLst/>
          </a:prstGeom>
          <a:noFill/>
          <a:ln>
            <a:noFill/>
          </a:ln>
        </p:spPr>
        <p:txBody>
          <a:bodyPr spcFirstLastPara="1" wrap="square" lIns="91425" tIns="45700" rIns="91425" bIns="45700" anchor="t" anchorCtr="0">
            <a:noAutofit/>
          </a:bodyPr>
          <a:lstStyle/>
          <a:p>
            <a:pPr marL="163513" marR="0" lvl="0" indent="-163513" algn="l" rtl="0">
              <a:spcBef>
                <a:spcPts val="0"/>
              </a:spcBef>
              <a:spcAft>
                <a:spcPts val="0"/>
              </a:spcAft>
              <a:buClr>
                <a:srgbClr val="C00000"/>
              </a:buClr>
              <a:buSzPts val="1400"/>
              <a:buFont typeface="Arial"/>
              <a:buChar char="•"/>
            </a:pPr>
            <a:r>
              <a:rPr lang="en-US" sz="1400" dirty="0">
                <a:solidFill>
                  <a:schemeClr val="dk1"/>
                </a:solidFill>
                <a:latin typeface="Arial"/>
                <a:ea typeface="Arial"/>
                <a:cs typeface="Arial"/>
                <a:sym typeface="Arial"/>
              </a:rPr>
              <a:t>IUDs do not move to other parts of the body.</a:t>
            </a:r>
            <a:endParaRPr dirty="0"/>
          </a:p>
          <a:p>
            <a:pPr marL="163513" marR="0" lvl="0" indent="-163513" algn="l" rtl="0">
              <a:spcBef>
                <a:spcPts val="600"/>
              </a:spcBef>
              <a:spcAft>
                <a:spcPts val="0"/>
              </a:spcAft>
              <a:buClr>
                <a:srgbClr val="C00000"/>
              </a:buClr>
              <a:buSzPts val="1400"/>
              <a:buFont typeface="Arial"/>
              <a:buChar char="•"/>
            </a:pPr>
            <a:r>
              <a:rPr lang="en-US" sz="1400" dirty="0">
                <a:solidFill>
                  <a:schemeClr val="dk1"/>
                </a:solidFill>
                <a:latin typeface="Arial"/>
                <a:ea typeface="Arial"/>
                <a:cs typeface="Arial"/>
                <a:sym typeface="Arial"/>
              </a:rPr>
              <a:t>It does not cause discomfort during sex.</a:t>
            </a:r>
            <a:endParaRPr dirty="0"/>
          </a:p>
          <a:p>
            <a:pPr marL="163513" marR="0" lvl="0" indent="-163513" algn="l" rtl="0">
              <a:spcBef>
                <a:spcPts val="600"/>
              </a:spcBef>
              <a:spcAft>
                <a:spcPts val="0"/>
              </a:spcAft>
              <a:buClr>
                <a:srgbClr val="C00000"/>
              </a:buClr>
              <a:buSzPts val="1400"/>
              <a:buFont typeface="Arial"/>
              <a:buChar char="•"/>
            </a:pPr>
            <a:r>
              <a:rPr lang="en-US" sz="1400" dirty="0">
                <a:solidFill>
                  <a:schemeClr val="dk1"/>
                </a:solidFill>
                <a:latin typeface="Arial"/>
                <a:ea typeface="Arial"/>
                <a:cs typeface="Arial"/>
                <a:sym typeface="Arial"/>
              </a:rPr>
              <a:t>It can be removed any time.</a:t>
            </a:r>
            <a:endParaRPr dirty="0"/>
          </a:p>
        </p:txBody>
      </p:sp>
      <p:sp>
        <p:nvSpPr>
          <p:cNvPr id="222" name="Google Shape;222;p13"/>
          <p:cNvSpPr/>
          <p:nvPr/>
        </p:nvSpPr>
        <p:spPr>
          <a:xfrm rot="-5400000">
            <a:off x="6376009" y="471446"/>
            <a:ext cx="1514148" cy="3277551"/>
          </a:xfrm>
          <a:custGeom>
            <a:avLst/>
            <a:gdLst/>
            <a:ahLst/>
            <a:cxnLst/>
            <a:rect l="l" t="t" r="r" b="b"/>
            <a:pathLst>
              <a:path w="1985367" h="2382440" extrusionOk="0">
                <a:moveTo>
                  <a:pt x="1902643" y="1"/>
                </a:moveTo>
                <a:cubicBezTo>
                  <a:pt x="1948330" y="1"/>
                  <a:pt x="1985367" y="53333"/>
                  <a:pt x="1985367" y="119122"/>
                </a:cubicBezTo>
                <a:lnTo>
                  <a:pt x="1985367" y="2263318"/>
                </a:lnTo>
                <a:cubicBezTo>
                  <a:pt x="1985367" y="2329107"/>
                  <a:pt x="1948330" y="2382439"/>
                  <a:pt x="1902643" y="2382439"/>
                </a:cubicBezTo>
                <a:lnTo>
                  <a:pt x="82724" y="2382439"/>
                </a:lnTo>
                <a:cubicBezTo>
                  <a:pt x="37037" y="2382439"/>
                  <a:pt x="0" y="2329107"/>
                  <a:pt x="0" y="2263318"/>
                </a:cubicBezTo>
                <a:lnTo>
                  <a:pt x="0" y="119122"/>
                </a:lnTo>
                <a:cubicBezTo>
                  <a:pt x="0" y="53333"/>
                  <a:pt x="37037" y="1"/>
                  <a:pt x="82724" y="1"/>
                </a:cubicBezTo>
                <a:lnTo>
                  <a:pt x="1902643" y="1"/>
                </a:lnTo>
                <a:close/>
              </a:path>
            </a:pathLst>
          </a:custGeom>
          <a:noFill/>
          <a:ln w="9525" cap="flat" cmpd="sng">
            <a:solidFill>
              <a:srgbClr val="7F7F7F"/>
            </a:solidFill>
            <a:prstDash val="solid"/>
            <a:round/>
            <a:headEnd type="none" w="sm" len="sm"/>
            <a:tailEnd type="none" w="sm" len="sm"/>
          </a:ln>
        </p:spPr>
        <p:txBody>
          <a:bodyPr spcFirstLastPara="1" wrap="square" lIns="428825" tIns="78850" rIns="102225" bIns="1588275" anchor="t" anchorCtr="0">
            <a:noAutofit/>
          </a:bodyPr>
          <a:lstStyle/>
          <a:p>
            <a:pPr marL="0" marR="0" lvl="0" indent="0" algn="r" rtl="0">
              <a:lnSpc>
                <a:spcPct val="90000"/>
              </a:lnSpc>
              <a:spcBef>
                <a:spcPts val="0"/>
              </a:spcBef>
              <a:spcAft>
                <a:spcPts val="0"/>
              </a:spcAft>
              <a:buClr>
                <a:schemeClr val="lt2"/>
              </a:buClr>
              <a:buSzPts val="2300"/>
              <a:buFont typeface="Arial"/>
              <a:buNone/>
            </a:pPr>
            <a:endParaRPr sz="2300" dirty="0">
              <a:solidFill>
                <a:schemeClr val="lt1"/>
              </a:solidFill>
              <a:latin typeface="Arial"/>
              <a:ea typeface="Arial"/>
              <a:cs typeface="Arial"/>
              <a:sym typeface="Arial"/>
            </a:endParaRPr>
          </a:p>
        </p:txBody>
      </p:sp>
      <p:pic>
        <p:nvPicPr>
          <p:cNvPr id="223" name="Google Shape;223;p13"/>
          <p:cNvPicPr preferRelativeResize="0"/>
          <p:nvPr/>
        </p:nvPicPr>
        <p:blipFill rotWithShape="1">
          <a:blip r:embed="rId11">
            <a:alphaModFix/>
          </a:blip>
          <a:srcRect/>
          <a:stretch/>
        </p:blipFill>
        <p:spPr>
          <a:xfrm>
            <a:off x="5742552" y="1529019"/>
            <a:ext cx="335051" cy="480393"/>
          </a:xfrm>
          <a:prstGeom prst="rect">
            <a:avLst/>
          </a:prstGeom>
          <a:noFill/>
          <a:ln>
            <a:noFill/>
          </a:ln>
        </p:spPr>
      </p:pic>
      <p:sp>
        <p:nvSpPr>
          <p:cNvPr id="224" name="Google Shape;224;p13"/>
          <p:cNvSpPr/>
          <p:nvPr/>
        </p:nvSpPr>
        <p:spPr>
          <a:xfrm>
            <a:off x="5604826" y="2163022"/>
            <a:ext cx="600075" cy="600075"/>
          </a:xfrm>
          <a:prstGeom prst="roundRect">
            <a:avLst>
              <a:gd name="adj" fmla="val 16667"/>
            </a:avLst>
          </a:prstGeom>
          <a:solidFill>
            <a:schemeClr val="lt1"/>
          </a:solidFill>
          <a:ln w="38100" cap="flat" cmpd="sng">
            <a:solidFill>
              <a:srgbClr val="7676DE"/>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25" name="Google Shape;225;p13"/>
          <p:cNvPicPr preferRelativeResize="0"/>
          <p:nvPr/>
        </p:nvPicPr>
        <p:blipFill rotWithShape="1">
          <a:blip r:embed="rId12">
            <a:alphaModFix/>
          </a:blip>
          <a:srcRect/>
          <a:stretch/>
        </p:blipFill>
        <p:spPr>
          <a:xfrm>
            <a:off x="5707005" y="2243983"/>
            <a:ext cx="379933" cy="45822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4"/>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14</a:t>
            </a:fld>
            <a:endParaRPr sz="1400" b="1" dirty="0">
              <a:solidFill>
                <a:schemeClr val="lt2"/>
              </a:solidFill>
              <a:latin typeface="Arial"/>
              <a:ea typeface="Arial"/>
              <a:cs typeface="Arial"/>
              <a:sym typeface="Arial"/>
            </a:endParaRPr>
          </a:p>
        </p:txBody>
      </p:sp>
      <p:sp>
        <p:nvSpPr>
          <p:cNvPr id="233" name="Google Shape;233;p14"/>
          <p:cNvSpPr/>
          <p:nvPr/>
        </p:nvSpPr>
        <p:spPr>
          <a:xfrm>
            <a:off x="536349" y="924215"/>
            <a:ext cx="8075613" cy="65246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dirty="0">
                <a:solidFill>
                  <a:srgbClr val="FF00FF"/>
                </a:solidFill>
                <a:latin typeface="Arial"/>
                <a:ea typeface="Arial"/>
                <a:cs typeface="Arial"/>
                <a:sym typeface="Arial"/>
              </a:rPr>
              <a:t>Implants</a:t>
            </a:r>
            <a:endParaRPr dirty="0"/>
          </a:p>
        </p:txBody>
      </p:sp>
      <p:sp>
        <p:nvSpPr>
          <p:cNvPr id="234" name="Google Shape;234;p14"/>
          <p:cNvSpPr txBox="1"/>
          <p:nvPr/>
        </p:nvSpPr>
        <p:spPr>
          <a:xfrm>
            <a:off x="4078814" y="1694467"/>
            <a:ext cx="4485981" cy="4511786"/>
          </a:xfrm>
          <a:prstGeom prst="rect">
            <a:avLst/>
          </a:prstGeom>
          <a:noFill/>
          <a:ln>
            <a:noFill/>
          </a:ln>
        </p:spPr>
        <p:txBody>
          <a:bodyPr spcFirstLastPara="1" wrap="square" lIns="0" tIns="45700" rIns="91425" bIns="45700" anchor="t" anchorCtr="0">
            <a:noAutofit/>
          </a:bodyPr>
          <a:lstStyle/>
          <a:p>
            <a:pPr marL="228600" marR="0" lvl="0" indent="-228600" algn="l" rtl="0">
              <a:lnSpc>
                <a:spcPct val="95000"/>
              </a:lnSpc>
              <a:spcBef>
                <a:spcPts val="0"/>
              </a:spcBef>
              <a:spcAft>
                <a:spcPts val="0"/>
              </a:spcAft>
              <a:buClr>
                <a:srgbClr val="FF00FF"/>
              </a:buClr>
              <a:buSzPts val="2000"/>
              <a:buFont typeface="Arial"/>
              <a:buChar char="•"/>
            </a:pPr>
            <a:r>
              <a:rPr lang="en-US" sz="2000" dirty="0">
                <a:solidFill>
                  <a:schemeClr val="dk1"/>
                </a:solidFill>
                <a:latin typeface="Arial"/>
                <a:ea typeface="Arial"/>
                <a:cs typeface="Arial"/>
                <a:sym typeface="Arial"/>
              </a:rPr>
              <a:t>Small plastic capsules or rods placed under the skin of the inside upper arm (1 or 2 capsules or rods depending on type)</a:t>
            </a:r>
            <a:endParaRPr dirty="0"/>
          </a:p>
          <a:p>
            <a:pPr marL="228600" marR="0" lvl="0" indent="-228600" algn="l" rtl="0">
              <a:lnSpc>
                <a:spcPct val="95000"/>
              </a:lnSpc>
              <a:spcBef>
                <a:spcPts val="1400"/>
              </a:spcBef>
              <a:spcAft>
                <a:spcPts val="0"/>
              </a:spcAft>
              <a:buClr>
                <a:srgbClr val="FF00FF"/>
              </a:buClr>
              <a:buSzPts val="2000"/>
              <a:buFont typeface="Arial"/>
              <a:buChar char="•"/>
            </a:pPr>
            <a:r>
              <a:rPr lang="en-US" sz="2000" dirty="0">
                <a:solidFill>
                  <a:schemeClr val="dk1"/>
                </a:solidFill>
                <a:latin typeface="Arial"/>
                <a:ea typeface="Arial"/>
                <a:cs typeface="Arial"/>
                <a:sym typeface="Arial"/>
              </a:rPr>
              <a:t>Prevent eggs from leaving the ovaries and thicken cervical mucus</a:t>
            </a:r>
            <a:endParaRPr dirty="0"/>
          </a:p>
          <a:p>
            <a:pPr marL="228600" marR="0" lvl="0" indent="-228600" algn="l" rtl="0">
              <a:lnSpc>
                <a:spcPct val="95000"/>
              </a:lnSpc>
              <a:spcBef>
                <a:spcPts val="1400"/>
              </a:spcBef>
              <a:spcAft>
                <a:spcPts val="0"/>
              </a:spcAft>
              <a:buClr>
                <a:srgbClr val="FF00FF"/>
              </a:buClr>
              <a:buSzPts val="2000"/>
              <a:buFont typeface="Arial"/>
              <a:buChar char="•"/>
            </a:pPr>
            <a:r>
              <a:rPr lang="en-US" sz="2000" dirty="0">
                <a:solidFill>
                  <a:schemeClr val="dk1"/>
                </a:solidFill>
                <a:latin typeface="Arial"/>
                <a:ea typeface="Arial"/>
                <a:cs typeface="Arial"/>
                <a:sym typeface="Arial"/>
              </a:rPr>
              <a:t>Last 3 to 5 years; can be removed any time if you want to get pregnant</a:t>
            </a:r>
            <a:endParaRPr dirty="0"/>
          </a:p>
          <a:p>
            <a:pPr marL="228600" marR="0" lvl="0" indent="-228600" algn="l" rtl="0">
              <a:lnSpc>
                <a:spcPct val="95000"/>
              </a:lnSpc>
              <a:spcBef>
                <a:spcPts val="1400"/>
              </a:spcBef>
              <a:spcAft>
                <a:spcPts val="0"/>
              </a:spcAft>
              <a:buClr>
                <a:srgbClr val="FF00FF"/>
              </a:buClr>
              <a:buSzPts val="2000"/>
              <a:buFont typeface="Arial"/>
              <a:buChar char="•"/>
            </a:pPr>
            <a:r>
              <a:rPr lang="en-US" sz="2000" dirty="0">
                <a:solidFill>
                  <a:srgbClr val="000000"/>
                </a:solidFill>
                <a:latin typeface="Arial"/>
                <a:ea typeface="Arial"/>
                <a:cs typeface="Arial"/>
                <a:sym typeface="Arial"/>
              </a:rPr>
              <a:t>Can be used safely by most women, including those with HIV or AIDS</a:t>
            </a:r>
            <a:endParaRPr sz="2000" dirty="0">
              <a:solidFill>
                <a:schemeClr val="dk1"/>
              </a:solidFill>
              <a:latin typeface="Arial"/>
              <a:ea typeface="Arial"/>
              <a:cs typeface="Arial"/>
              <a:sym typeface="Arial"/>
            </a:endParaRPr>
          </a:p>
          <a:p>
            <a:pPr marL="228600" marR="0" lvl="0" indent="-228600" algn="l" rtl="0">
              <a:lnSpc>
                <a:spcPct val="95000"/>
              </a:lnSpc>
              <a:spcBef>
                <a:spcPts val="1400"/>
              </a:spcBef>
              <a:spcAft>
                <a:spcPts val="0"/>
              </a:spcAft>
              <a:buClr>
                <a:srgbClr val="FF00FF"/>
              </a:buClr>
              <a:buSzPts val="2000"/>
              <a:buFont typeface="Arial"/>
              <a:buChar char="•"/>
            </a:pPr>
            <a:r>
              <a:rPr lang="en-US" sz="2000" dirty="0">
                <a:solidFill>
                  <a:schemeClr val="dk1"/>
                </a:solidFill>
                <a:latin typeface="Arial"/>
                <a:ea typeface="Arial"/>
                <a:cs typeface="Arial"/>
                <a:sym typeface="Arial"/>
              </a:rPr>
              <a:t>No protection from HIV or other STIs; add other methods to protect yourself (condoms, PrEP)</a:t>
            </a:r>
            <a:endParaRPr dirty="0"/>
          </a:p>
        </p:txBody>
      </p:sp>
      <p:grpSp>
        <p:nvGrpSpPr>
          <p:cNvPr id="236" name="Google Shape;236;p14"/>
          <p:cNvGrpSpPr/>
          <p:nvPr/>
        </p:nvGrpSpPr>
        <p:grpSpPr>
          <a:xfrm>
            <a:off x="647700" y="2123432"/>
            <a:ext cx="2074863" cy="3033712"/>
            <a:chOff x="4352" y="2215"/>
            <a:chExt cx="1358" cy="1835"/>
          </a:xfrm>
        </p:grpSpPr>
        <p:pic>
          <p:nvPicPr>
            <p:cNvPr id="237" name="Google Shape;237;p14" descr="Implant(bentarmarrow)"/>
            <p:cNvPicPr preferRelativeResize="0"/>
            <p:nvPr/>
          </p:nvPicPr>
          <p:blipFill rotWithShape="1">
            <a:blip r:embed="rId3">
              <a:alphaModFix/>
            </a:blip>
            <a:srcRect/>
            <a:stretch/>
          </p:blipFill>
          <p:spPr>
            <a:xfrm>
              <a:off x="4352" y="2215"/>
              <a:ext cx="1358" cy="1835"/>
            </a:xfrm>
            <a:prstGeom prst="rect">
              <a:avLst/>
            </a:prstGeom>
            <a:noFill/>
            <a:ln>
              <a:noFill/>
            </a:ln>
          </p:spPr>
        </p:pic>
        <p:sp>
          <p:nvSpPr>
            <p:cNvPr id="238" name="Google Shape;238;p14"/>
            <p:cNvSpPr/>
            <p:nvPr/>
          </p:nvSpPr>
          <p:spPr>
            <a:xfrm>
              <a:off x="5346" y="2873"/>
              <a:ext cx="125" cy="99"/>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cxnSp>
          <p:nvCxnSpPr>
            <p:cNvPr id="239" name="Google Shape;239;p14"/>
            <p:cNvCxnSpPr/>
            <p:nvPr/>
          </p:nvCxnSpPr>
          <p:spPr>
            <a:xfrm>
              <a:off x="5391" y="2891"/>
              <a:ext cx="17" cy="67"/>
            </a:xfrm>
            <a:prstGeom prst="straightConnector1">
              <a:avLst/>
            </a:prstGeom>
            <a:noFill/>
            <a:ln w="9525" cap="flat" cmpd="sng">
              <a:solidFill>
                <a:schemeClr val="dk1"/>
              </a:solidFill>
              <a:prstDash val="solid"/>
              <a:round/>
              <a:headEnd type="none" w="med" len="med"/>
              <a:tailEnd type="none" w="med" len="med"/>
            </a:ln>
          </p:spPr>
        </p:cxnSp>
        <p:cxnSp>
          <p:nvCxnSpPr>
            <p:cNvPr id="240" name="Google Shape;240;p14"/>
            <p:cNvCxnSpPr/>
            <p:nvPr/>
          </p:nvCxnSpPr>
          <p:spPr>
            <a:xfrm rot="495322">
              <a:off x="5405" y="2888"/>
              <a:ext cx="17" cy="67"/>
            </a:xfrm>
            <a:prstGeom prst="straightConnector1">
              <a:avLst/>
            </a:prstGeom>
            <a:noFill/>
            <a:ln w="9525" cap="flat" cmpd="sng">
              <a:solidFill>
                <a:schemeClr val="dk1"/>
              </a:solidFill>
              <a:prstDash val="solid"/>
              <a:round/>
              <a:headEnd type="none" w="med" len="med"/>
              <a:tailEnd type="none" w="med" len="med"/>
            </a:ln>
          </p:spPr>
        </p:cxnSp>
      </p:grpSp>
      <p:sp>
        <p:nvSpPr>
          <p:cNvPr id="241" name="Google Shape;241;p14"/>
          <p:cNvSpPr/>
          <p:nvPr/>
        </p:nvSpPr>
        <p:spPr>
          <a:xfrm>
            <a:off x="0" y="-26988"/>
            <a:ext cx="1163638" cy="430213"/>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42" name="Google Shape;242;p14"/>
          <p:cNvSpPr/>
          <p:nvPr/>
        </p:nvSpPr>
        <p:spPr>
          <a:xfrm>
            <a:off x="-34835" y="-26988"/>
            <a:ext cx="9272588" cy="762001"/>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43" name="Google Shape;243;p14"/>
          <p:cNvSpPr txBox="1"/>
          <p:nvPr/>
        </p:nvSpPr>
        <p:spPr>
          <a:xfrm>
            <a:off x="647699" y="5378831"/>
            <a:ext cx="2646343" cy="767477"/>
          </a:xfrm>
          <a:prstGeom prst="rect">
            <a:avLst/>
          </a:prstGeom>
          <a:solidFill>
            <a:schemeClr val="lt1"/>
          </a:solidFill>
          <a:ln w="25400" cap="flat" cmpd="sng">
            <a:solidFill>
              <a:srgbClr val="FF00F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Benefits—Implants</a:t>
            </a:r>
            <a:r>
              <a:rPr lang="en-US" sz="1200" b="1" dirty="0">
                <a:solidFill>
                  <a:schemeClr val="dk1"/>
                </a:solidFill>
                <a:latin typeface="Arial Narrow"/>
                <a:ea typeface="Arial Narrow"/>
                <a:cs typeface="Arial Narrow"/>
                <a:sym typeface="Arial Narrow"/>
              </a:rPr>
              <a:t>:</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Both long-lasting and reversible.</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Do not require a woman to do anything.</a:t>
            </a:r>
            <a:endParaRPr dirty="0"/>
          </a:p>
        </p:txBody>
      </p:sp>
      <p:grpSp>
        <p:nvGrpSpPr>
          <p:cNvPr id="244" name="Google Shape;244;p14"/>
          <p:cNvGrpSpPr/>
          <p:nvPr/>
        </p:nvGrpSpPr>
        <p:grpSpPr>
          <a:xfrm rot="3867199">
            <a:off x="7808599" y="1351561"/>
            <a:ext cx="1254663" cy="450232"/>
            <a:chOff x="1149" y="3297"/>
            <a:chExt cx="684" cy="246"/>
          </a:xfrm>
        </p:grpSpPr>
        <p:sp>
          <p:nvSpPr>
            <p:cNvPr id="245" name="Google Shape;245;p14"/>
            <p:cNvSpPr/>
            <p:nvPr/>
          </p:nvSpPr>
          <p:spPr>
            <a:xfrm rot="-10181265" flipH="1">
              <a:off x="1212" y="3361"/>
              <a:ext cx="618" cy="39"/>
            </a:xfrm>
            <a:prstGeom prst="roundRect">
              <a:avLst>
                <a:gd name="adj" fmla="val 16667"/>
              </a:avLst>
            </a:prstGeom>
            <a:gradFill>
              <a:gsLst>
                <a:gs pos="0">
                  <a:srgbClr val="8888AE"/>
                </a:gs>
                <a:gs pos="50000">
                  <a:srgbClr val="F8F8F8"/>
                </a:gs>
                <a:gs pos="100000">
                  <a:srgbClr val="8888AE"/>
                </a:gs>
              </a:gsLst>
              <a:lin ang="5400000" scaled="0"/>
            </a:gradFill>
            <a:ln w="9525" cap="flat" cmpd="sng">
              <a:solidFill>
                <a:srgbClr val="EAEA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6" name="Google Shape;246;p14"/>
            <p:cNvSpPr txBox="1"/>
            <p:nvPr/>
          </p:nvSpPr>
          <p:spPr>
            <a:xfrm rot="618735" flipH="1">
              <a:off x="1202" y="3352"/>
              <a:ext cx="61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47" name="Google Shape;247;p14"/>
            <p:cNvSpPr/>
            <p:nvPr/>
          </p:nvSpPr>
          <p:spPr>
            <a:xfrm rot="-10181265" flipH="1">
              <a:off x="1167" y="3447"/>
              <a:ext cx="618" cy="39"/>
            </a:xfrm>
            <a:prstGeom prst="roundRect">
              <a:avLst>
                <a:gd name="adj" fmla="val 16667"/>
              </a:avLst>
            </a:prstGeom>
            <a:gradFill>
              <a:gsLst>
                <a:gs pos="0">
                  <a:srgbClr val="8888AE"/>
                </a:gs>
                <a:gs pos="50000">
                  <a:srgbClr val="F8F8F8"/>
                </a:gs>
                <a:gs pos="100000">
                  <a:srgbClr val="8888AE"/>
                </a:gs>
              </a:gsLst>
              <a:lin ang="5400000" scaled="0"/>
            </a:gradFill>
            <a:ln w="9525" cap="flat" cmpd="sng">
              <a:solidFill>
                <a:srgbClr val="EAEA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8" name="Google Shape;248;p14"/>
            <p:cNvSpPr txBox="1"/>
            <p:nvPr/>
          </p:nvSpPr>
          <p:spPr>
            <a:xfrm rot="618735" flipH="1">
              <a:off x="1152" y="3427"/>
              <a:ext cx="61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49" name="Google Shape;249;p14"/>
            <p:cNvSpPr/>
            <p:nvPr/>
          </p:nvSpPr>
          <p:spPr>
            <a:xfrm rot="-10181265" flipH="1">
              <a:off x="1792" y="3414"/>
              <a:ext cx="38"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0" name="Google Shape;250;p14"/>
            <p:cNvSpPr txBox="1"/>
            <p:nvPr/>
          </p:nvSpPr>
          <p:spPr>
            <a:xfrm rot="618735" flipH="1">
              <a:off x="1777" y="3402"/>
              <a:ext cx="3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51" name="Google Shape;251;p14"/>
            <p:cNvSpPr/>
            <p:nvPr/>
          </p:nvSpPr>
          <p:spPr>
            <a:xfrm rot="-10181265" flipH="1">
              <a:off x="1746" y="3501"/>
              <a:ext cx="38"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2" name="Google Shape;252;p14"/>
            <p:cNvSpPr txBox="1"/>
            <p:nvPr/>
          </p:nvSpPr>
          <p:spPr>
            <a:xfrm rot="618735" flipH="1">
              <a:off x="1727" y="3502"/>
              <a:ext cx="34"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53" name="Google Shape;253;p14"/>
            <p:cNvSpPr/>
            <p:nvPr/>
          </p:nvSpPr>
          <p:spPr>
            <a:xfrm rot="-10181265" flipH="1">
              <a:off x="1209" y="3306"/>
              <a:ext cx="39"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4" name="Google Shape;254;p14"/>
            <p:cNvSpPr txBox="1"/>
            <p:nvPr/>
          </p:nvSpPr>
          <p:spPr>
            <a:xfrm rot="618735" flipH="1">
              <a:off x="1202" y="3302"/>
              <a:ext cx="35"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255" name="Google Shape;255;p14"/>
            <p:cNvSpPr/>
            <p:nvPr/>
          </p:nvSpPr>
          <p:spPr>
            <a:xfrm rot="-10181265" flipH="1">
              <a:off x="1164" y="3392"/>
              <a:ext cx="39" cy="39"/>
            </a:xfrm>
            <a:prstGeom prst="roundRect">
              <a:avLst>
                <a:gd name="adj" fmla="val 16667"/>
              </a:avLst>
            </a:prstGeom>
            <a:gradFill>
              <a:gsLst>
                <a:gs pos="0">
                  <a:srgbClr val="8888AE"/>
                </a:gs>
                <a:gs pos="50000">
                  <a:srgbClr val="AFAFC9"/>
                </a:gs>
                <a:gs pos="100000">
                  <a:srgbClr val="8888AE"/>
                </a:gs>
              </a:gsLst>
              <a:lin ang="5400000" scaled="0"/>
            </a:gradFill>
            <a:ln w="9525" cap="flat" cmpd="sng">
              <a:solidFill>
                <a:srgbClr val="AFAFC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6" name="Google Shape;256;p14"/>
            <p:cNvSpPr txBox="1"/>
            <p:nvPr/>
          </p:nvSpPr>
          <p:spPr>
            <a:xfrm rot="618735" flipH="1">
              <a:off x="1152" y="3377"/>
              <a:ext cx="35" cy="3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nvGrpSpPr>
          <p:cNvPr id="257" name="Google Shape;257;p14"/>
          <p:cNvGrpSpPr/>
          <p:nvPr/>
        </p:nvGrpSpPr>
        <p:grpSpPr>
          <a:xfrm rot="974595">
            <a:off x="10269235" y="1592263"/>
            <a:ext cx="253986" cy="998905"/>
            <a:chOff x="3778" y="2887"/>
            <a:chExt cx="212" cy="831"/>
          </a:xfrm>
        </p:grpSpPr>
        <p:sp>
          <p:nvSpPr>
            <p:cNvPr id="258" name="Google Shape;258;p14"/>
            <p:cNvSpPr/>
            <p:nvPr/>
          </p:nvSpPr>
          <p:spPr>
            <a:xfrm rot="-6051808">
              <a:off x="3477" y="3281"/>
              <a:ext cx="813" cy="40"/>
            </a:xfrm>
            <a:prstGeom prst="roundRect">
              <a:avLst>
                <a:gd name="adj" fmla="val 16667"/>
              </a:avLst>
            </a:prstGeom>
            <a:gradFill>
              <a:gsLst>
                <a:gs pos="0">
                  <a:srgbClr val="8888AE"/>
                </a:gs>
                <a:gs pos="50000">
                  <a:srgbClr val="F8F8F8"/>
                </a:gs>
                <a:gs pos="100000">
                  <a:srgbClr val="8888AE"/>
                </a:gs>
              </a:gsLst>
              <a:lin ang="5400000" scaled="0"/>
            </a:gradFill>
            <a:ln w="9525" cap="flat" cmpd="sng">
              <a:solidFill>
                <a:srgbClr val="EAEAE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9" name="Google Shape;259;p14"/>
            <p:cNvSpPr txBox="1"/>
            <p:nvPr/>
          </p:nvSpPr>
          <p:spPr>
            <a:xfrm rot="-651808">
              <a:off x="3863" y="2890"/>
              <a:ext cx="36" cy="809"/>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nvGrpSpPr>
            <p:cNvPr id="260" name="Google Shape;260;p14"/>
            <p:cNvGrpSpPr/>
            <p:nvPr/>
          </p:nvGrpSpPr>
          <p:grpSpPr>
            <a:xfrm>
              <a:off x="3778" y="2887"/>
              <a:ext cx="59" cy="64"/>
              <a:chOff x="2383536" y="3785616"/>
              <a:chExt cx="60960" cy="67056"/>
            </a:xfrm>
          </p:grpSpPr>
          <p:pic>
            <p:nvPicPr>
              <p:cNvPr id="261" name="Google Shape;261;p14"/>
              <p:cNvPicPr preferRelativeResize="0"/>
              <p:nvPr/>
            </p:nvPicPr>
            <p:blipFill rotWithShape="1">
              <a:blip r:embed="rId4">
                <a:alphaModFix/>
              </a:blip>
              <a:srcRect/>
              <a:stretch/>
            </p:blipFill>
            <p:spPr>
              <a:xfrm>
                <a:off x="2383536" y="3785616"/>
                <a:ext cx="60960" cy="67056"/>
              </a:xfrm>
              <a:prstGeom prst="rect">
                <a:avLst/>
              </a:prstGeom>
              <a:noFill/>
              <a:ln>
                <a:noFill/>
              </a:ln>
            </p:spPr>
          </p:pic>
          <p:sp>
            <p:nvSpPr>
              <p:cNvPr id="262" name="Google Shape;262;p14"/>
              <p:cNvSpPr txBox="1"/>
              <p:nvPr/>
            </p:nvSpPr>
            <p:spPr>
              <a:xfrm rot="-651808">
                <a:off x="2398033" y="3797225"/>
                <a:ext cx="36553" cy="481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nvGrpSpPr>
            <p:cNvPr id="263" name="Google Shape;263;p14"/>
            <p:cNvGrpSpPr/>
            <p:nvPr/>
          </p:nvGrpSpPr>
          <p:grpSpPr>
            <a:xfrm>
              <a:off x="3931" y="3648"/>
              <a:ext cx="59" cy="70"/>
              <a:chOff x="2542032" y="4578096"/>
              <a:chExt cx="60960" cy="73152"/>
            </a:xfrm>
          </p:grpSpPr>
          <p:pic>
            <p:nvPicPr>
              <p:cNvPr id="264" name="Google Shape;264;p14"/>
              <p:cNvPicPr preferRelativeResize="0"/>
              <p:nvPr/>
            </p:nvPicPr>
            <p:blipFill rotWithShape="1">
              <a:blip r:embed="rId5">
                <a:alphaModFix/>
              </a:blip>
              <a:srcRect/>
              <a:stretch/>
            </p:blipFill>
            <p:spPr>
              <a:xfrm>
                <a:off x="2542032" y="4578096"/>
                <a:ext cx="60960" cy="73152"/>
              </a:xfrm>
              <a:prstGeom prst="rect">
                <a:avLst/>
              </a:prstGeom>
              <a:noFill/>
              <a:ln>
                <a:noFill/>
              </a:ln>
            </p:spPr>
          </p:pic>
          <p:sp>
            <p:nvSpPr>
              <p:cNvPr id="265" name="Google Shape;265;p14"/>
              <p:cNvSpPr txBox="1"/>
              <p:nvPr/>
            </p:nvSpPr>
            <p:spPr>
              <a:xfrm rot="-651808">
                <a:off x="2552789" y="4591307"/>
                <a:ext cx="36553" cy="48151"/>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sp>
        <p:nvSpPr>
          <p:cNvPr id="41" name="Oval 2">
            <a:extLst>
              <a:ext uri="{FF2B5EF4-FFF2-40B4-BE49-F238E27FC236}">
                <a16:creationId xmlns:a16="http://schemas.microsoft.com/office/drawing/2014/main" id="{D11F2B4B-42A6-4510-9AD9-8EB8566C2B95}"/>
              </a:ext>
            </a:extLst>
          </p:cNvPr>
          <p:cNvSpPr>
            <a:spLocks noChangeArrowheads="1"/>
          </p:cNvSpPr>
          <p:nvPr/>
        </p:nvSpPr>
        <p:spPr bwMode="auto">
          <a:xfrm rot="629132">
            <a:off x="1811011" y="1690889"/>
            <a:ext cx="1617931" cy="1279037"/>
          </a:xfrm>
          <a:prstGeom prst="ellipse">
            <a:avLst/>
          </a:prstGeom>
          <a:solidFill>
            <a:srgbClr val="FFCD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85000"/>
              </a:lnSpc>
              <a:spcBef>
                <a:spcPct val="0"/>
              </a:spcBef>
              <a:spcAft>
                <a:spcPct val="0"/>
              </a:spcAft>
              <a:buClrTx/>
              <a:buSzTx/>
              <a:buFontTx/>
              <a:buNone/>
              <a:tabLst/>
              <a:defRPr/>
            </a:pPr>
            <a:endParaRPr kumimoji="0" lang="en-US" altLang="en-US" sz="1000" b="0" i="0" u="none" strike="noStrike" kern="1200" cap="none" spc="0" normalizeH="0" baseline="0" noProof="0" dirty="0">
              <a:ln>
                <a:noFill/>
              </a:ln>
              <a:solidFill>
                <a:srgbClr val="808080"/>
              </a:solidFill>
              <a:effectLst/>
              <a:uLnTx/>
              <a:uFillTx/>
              <a:latin typeface="Arial" panose="020B0604020202020204" pitchFamily="34" charset="0"/>
              <a:ea typeface="+mn-ea"/>
              <a:cs typeface="+mn-cs"/>
            </a:endParaRPr>
          </a:p>
        </p:txBody>
      </p:sp>
      <p:pic>
        <p:nvPicPr>
          <p:cNvPr id="42" name="Picture 5" descr="Export Wizard-1 copy">
            <a:extLst>
              <a:ext uri="{FF2B5EF4-FFF2-40B4-BE49-F238E27FC236}">
                <a16:creationId xmlns:a16="http://schemas.microsoft.com/office/drawing/2014/main" id="{46478ABC-0CA6-42D5-806E-868D162E26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770043">
            <a:off x="2026820" y="1787252"/>
            <a:ext cx="1423295" cy="959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15</a:t>
            </a:fld>
            <a:endParaRPr sz="1400" b="1" dirty="0">
              <a:solidFill>
                <a:schemeClr val="lt2"/>
              </a:solidFill>
              <a:latin typeface="Arial"/>
              <a:ea typeface="Arial"/>
              <a:cs typeface="Arial"/>
              <a:sym typeface="Arial"/>
            </a:endParaRPr>
          </a:p>
        </p:txBody>
      </p:sp>
      <p:sp>
        <p:nvSpPr>
          <p:cNvPr id="272" name="Google Shape;272;p15"/>
          <p:cNvSpPr txBox="1">
            <a:spLocks noGrp="1"/>
          </p:cNvSpPr>
          <p:nvPr>
            <p:ph type="subTitle" idx="1"/>
          </p:nvPr>
        </p:nvSpPr>
        <p:spPr>
          <a:xfrm>
            <a:off x="721478" y="1206126"/>
            <a:ext cx="7701043" cy="5276003"/>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rgbClr val="FF00FF"/>
              </a:buClr>
              <a:buSzPts val="2000"/>
              <a:buFont typeface="Arial"/>
              <a:buNone/>
            </a:pPr>
            <a:r>
              <a:rPr lang="en-US" sz="2000" b="1" i="0" u="none" strike="noStrike" cap="none" dirty="0">
                <a:solidFill>
                  <a:srgbClr val="FF00FF"/>
                </a:solidFill>
                <a:latin typeface="Arial"/>
                <a:ea typeface="Arial"/>
                <a:cs typeface="Arial"/>
                <a:sym typeface="Arial"/>
              </a:rPr>
              <a:t>Normal changes some women may have:</a:t>
            </a:r>
            <a:endParaRPr sz="2000" b="1" i="0" u="none" strike="noStrike" cap="none" dirty="0">
              <a:solidFill>
                <a:srgbClr val="7030A0"/>
              </a:solidFill>
              <a:latin typeface="Arial"/>
              <a:ea typeface="Arial"/>
              <a:cs typeface="Arial"/>
              <a:sym typeface="Arial"/>
            </a:endParaRPr>
          </a:p>
          <a:p>
            <a:pPr marL="288925" marR="0" lvl="1" indent="-288925" algn="l" rtl="0">
              <a:lnSpc>
                <a:spcPct val="95000"/>
              </a:lnSpc>
              <a:spcBef>
                <a:spcPts val="600"/>
              </a:spcBef>
              <a:spcAft>
                <a:spcPts val="0"/>
              </a:spcAft>
              <a:buClr>
                <a:srgbClr val="FF00FF"/>
              </a:buClr>
              <a:buSzPts val="1800"/>
              <a:buFont typeface="Arial"/>
              <a:buChar char="•"/>
            </a:pPr>
            <a:r>
              <a:rPr lang="en-US" sz="1800" b="0" i="0" u="none" strike="noStrike" cap="none" dirty="0">
                <a:solidFill>
                  <a:schemeClr val="dk1"/>
                </a:solidFill>
                <a:latin typeface="Arial"/>
                <a:ea typeface="Arial"/>
                <a:cs typeface="Arial"/>
                <a:sym typeface="Arial"/>
              </a:rPr>
              <a:t>Bleeding changes are common and may </a:t>
            </a:r>
            <a:br>
              <a:rPr lang="en-US" sz="1800" b="0" i="0" u="none" strike="noStrike" cap="none" dirty="0">
                <a:solidFill>
                  <a:schemeClr val="dk1"/>
                </a:solidFill>
                <a:latin typeface="Arial"/>
                <a:ea typeface="Arial"/>
                <a:cs typeface="Arial"/>
                <a:sym typeface="Arial"/>
              </a:rPr>
            </a:br>
            <a:r>
              <a:rPr lang="en-US" sz="1800" b="0" i="0" u="none" strike="noStrike" cap="none" dirty="0">
                <a:solidFill>
                  <a:schemeClr val="dk1"/>
                </a:solidFill>
                <a:latin typeface="Arial"/>
                <a:ea typeface="Arial"/>
                <a:cs typeface="Arial"/>
                <a:sym typeface="Arial"/>
              </a:rPr>
              <a:t>include irregular spotting or no bleeding</a:t>
            </a:r>
          </a:p>
          <a:p>
            <a:pPr marL="288925" marR="0" lvl="1" indent="-288925" algn="l" rtl="0">
              <a:lnSpc>
                <a:spcPct val="95000"/>
              </a:lnSpc>
              <a:spcBef>
                <a:spcPts val="600"/>
              </a:spcBef>
              <a:spcAft>
                <a:spcPts val="0"/>
              </a:spcAft>
              <a:buClr>
                <a:srgbClr val="FF00FF"/>
              </a:buClr>
              <a:buSzPts val="1800"/>
              <a:buFont typeface="Arial"/>
              <a:buChar char="•"/>
            </a:pPr>
            <a:r>
              <a:rPr lang="en-US" sz="1800" b="0" i="0" u="none" strike="noStrike" cap="none" dirty="0">
                <a:solidFill>
                  <a:schemeClr val="dk1"/>
                </a:solidFill>
                <a:latin typeface="Arial"/>
                <a:ea typeface="Arial"/>
                <a:cs typeface="Arial"/>
                <a:sym typeface="Arial"/>
              </a:rPr>
              <a:t>Nausea</a:t>
            </a:r>
            <a:endParaRPr lang="en-US" sz="1800" dirty="0"/>
          </a:p>
          <a:p>
            <a:pPr marL="288925" marR="0" lvl="1" indent="-288925" algn="l" rtl="0">
              <a:lnSpc>
                <a:spcPct val="95000"/>
              </a:lnSpc>
              <a:spcBef>
                <a:spcPts val="600"/>
              </a:spcBef>
              <a:spcAft>
                <a:spcPts val="0"/>
              </a:spcAft>
              <a:buClr>
                <a:srgbClr val="FF00FF"/>
              </a:buClr>
              <a:buSzPts val="1800"/>
              <a:buFont typeface="Arial"/>
              <a:buChar char="•"/>
            </a:pPr>
            <a:r>
              <a:rPr lang="en-US" sz="1800" b="0" i="0" u="none" strike="noStrike" cap="none" dirty="0">
                <a:solidFill>
                  <a:schemeClr val="dk1"/>
                </a:solidFill>
                <a:latin typeface="Arial"/>
                <a:ea typeface="Arial"/>
                <a:cs typeface="Arial"/>
                <a:sym typeface="Arial"/>
              </a:rPr>
              <a:t>Headaches and dizziness</a:t>
            </a:r>
            <a:endParaRPr lang="en-US" sz="1800" dirty="0"/>
          </a:p>
          <a:p>
            <a:pPr marL="288925" marR="0" lvl="1" indent="-288925" algn="l" rtl="0">
              <a:lnSpc>
                <a:spcPct val="95000"/>
              </a:lnSpc>
              <a:spcBef>
                <a:spcPts val="600"/>
              </a:spcBef>
              <a:spcAft>
                <a:spcPts val="0"/>
              </a:spcAft>
              <a:buClr>
                <a:srgbClr val="FF00FF"/>
              </a:buClr>
              <a:buSzPts val="1800"/>
              <a:buFont typeface="Arial"/>
              <a:buChar char="•"/>
            </a:pPr>
            <a:r>
              <a:rPr lang="en-US" sz="1800" b="0" i="0" u="none" strike="noStrike" cap="none" dirty="0">
                <a:solidFill>
                  <a:schemeClr val="dk1"/>
                </a:solidFill>
                <a:latin typeface="Arial"/>
                <a:ea typeface="Arial"/>
                <a:cs typeface="Arial"/>
                <a:sym typeface="Arial"/>
              </a:rPr>
              <a:t>Breast tenderness or mood changes</a:t>
            </a:r>
          </a:p>
          <a:p>
            <a:pPr marL="288925" marR="0" lvl="1" indent="-288925" algn="l" rtl="0">
              <a:lnSpc>
                <a:spcPct val="95000"/>
              </a:lnSpc>
              <a:spcBef>
                <a:spcPts val="600"/>
              </a:spcBef>
              <a:spcAft>
                <a:spcPts val="0"/>
              </a:spcAft>
              <a:buClr>
                <a:srgbClr val="FF00FF"/>
              </a:buClr>
              <a:buSzPts val="1800"/>
              <a:buFont typeface="Arial"/>
              <a:buChar char="•"/>
            </a:pPr>
            <a:r>
              <a:rPr lang="en-US" sz="1800" dirty="0">
                <a:solidFill>
                  <a:schemeClr val="dk1"/>
                </a:solidFill>
              </a:rPr>
              <a:t>Abdominal discomfort</a:t>
            </a:r>
            <a:endParaRPr dirty="0"/>
          </a:p>
          <a:p>
            <a:pPr marL="0" marR="0" lvl="0" indent="0" algn="l" rtl="0">
              <a:lnSpc>
                <a:spcPct val="95000"/>
              </a:lnSpc>
              <a:spcBef>
                <a:spcPts val="1800"/>
              </a:spcBef>
              <a:spcAft>
                <a:spcPts val="0"/>
              </a:spcAft>
              <a:buClr>
                <a:srgbClr val="7030A0"/>
              </a:buClr>
              <a:buSzPts val="2000"/>
              <a:buFont typeface="Arial"/>
              <a:buNone/>
            </a:pPr>
            <a:r>
              <a:rPr lang="en-US" sz="2000" b="1" i="0" u="none" strike="noStrike" cap="none" dirty="0">
                <a:solidFill>
                  <a:srgbClr val="FF00FF"/>
                </a:solidFill>
                <a:latin typeface="Arial"/>
                <a:ea typeface="Arial"/>
                <a:cs typeface="Arial"/>
                <a:sym typeface="Arial"/>
              </a:rPr>
              <a:t>FSWs should consider whether they can:</a:t>
            </a:r>
            <a:endParaRPr sz="2000" b="1" i="0" u="none" strike="noStrike" cap="none" dirty="0">
              <a:solidFill>
                <a:srgbClr val="FF00FF"/>
              </a:solidFill>
              <a:latin typeface="Arial"/>
              <a:ea typeface="Arial"/>
              <a:cs typeface="Arial"/>
              <a:sym typeface="Arial"/>
            </a:endParaRPr>
          </a:p>
          <a:p>
            <a:pPr marL="288925" marR="0" lvl="1" indent="-288925" algn="l" rtl="0">
              <a:lnSpc>
                <a:spcPct val="95000"/>
              </a:lnSpc>
              <a:spcBef>
                <a:spcPts val="600"/>
              </a:spcBef>
              <a:spcAft>
                <a:spcPts val="0"/>
              </a:spcAft>
              <a:buClr>
                <a:srgbClr val="FF00FF"/>
              </a:buClr>
              <a:buSzPts val="1800"/>
              <a:buFont typeface="Arial"/>
              <a:buChar char="•"/>
            </a:pPr>
            <a:r>
              <a:rPr lang="en-US" sz="1800" b="0" i="0" u="none" strike="noStrike" cap="none" dirty="0">
                <a:solidFill>
                  <a:srgbClr val="000000"/>
                </a:solidFill>
                <a:latin typeface="Arial"/>
                <a:ea typeface="Arial"/>
                <a:cs typeface="Arial"/>
                <a:sym typeface="Arial"/>
              </a:rPr>
              <a:t>Cope with irregular bleeding and spotting, which can interfere with their work and limit their ability to solicit or accept clients</a:t>
            </a:r>
            <a:r>
              <a:rPr lang="en-US" sz="1800" b="0" i="0" u="none" strike="noStrike" cap="none" dirty="0">
                <a:solidFill>
                  <a:schemeClr val="dk1"/>
                </a:solidFill>
                <a:latin typeface="Arial"/>
                <a:ea typeface="Arial"/>
                <a:cs typeface="Arial"/>
                <a:sym typeface="Arial"/>
              </a:rPr>
              <a:t>.</a:t>
            </a:r>
            <a:endParaRPr dirty="0"/>
          </a:p>
          <a:p>
            <a:pPr marL="288925" marR="0" lvl="1" indent="-288925" algn="l" rtl="0">
              <a:lnSpc>
                <a:spcPct val="95000"/>
              </a:lnSpc>
              <a:spcBef>
                <a:spcPts val="1200"/>
              </a:spcBef>
              <a:spcAft>
                <a:spcPts val="0"/>
              </a:spcAft>
              <a:buClr>
                <a:srgbClr val="FF00FF"/>
              </a:buClr>
              <a:buSzPts val="1800"/>
              <a:buFont typeface="Arial"/>
              <a:buChar char="•"/>
            </a:pPr>
            <a:r>
              <a:rPr lang="en-US" sz="1800" b="0" i="0" u="none" strike="noStrike" cap="none" dirty="0">
                <a:solidFill>
                  <a:schemeClr val="dk1"/>
                </a:solidFill>
                <a:latin typeface="Arial"/>
                <a:ea typeface="Arial"/>
                <a:cs typeface="Arial"/>
                <a:sym typeface="Arial"/>
              </a:rPr>
              <a:t>Accept that others may know she is using implants; the rods can be felt when touched and, in some women, are visible under the skin.</a:t>
            </a:r>
            <a:endParaRPr dirty="0"/>
          </a:p>
          <a:p>
            <a:pPr marL="0" marR="0" lvl="1" indent="0" algn="l" rtl="0">
              <a:lnSpc>
                <a:spcPct val="95000"/>
              </a:lnSpc>
              <a:spcBef>
                <a:spcPts val="1800"/>
              </a:spcBef>
              <a:spcAft>
                <a:spcPts val="0"/>
              </a:spcAft>
              <a:buClr>
                <a:srgbClr val="006699"/>
              </a:buClr>
              <a:buSzPts val="2000"/>
              <a:buFont typeface="Arial"/>
              <a:buNone/>
            </a:pPr>
            <a:r>
              <a:rPr lang="en-US" sz="2000" b="1" i="0" u="none" strike="noStrike" cap="none" dirty="0">
                <a:solidFill>
                  <a:srgbClr val="FF00FF"/>
                </a:solidFill>
                <a:latin typeface="Arial"/>
                <a:ea typeface="Arial"/>
                <a:cs typeface="Arial"/>
                <a:sym typeface="Arial"/>
              </a:rPr>
              <a:t>Other considerations for women living with HIV or AIDS:</a:t>
            </a:r>
            <a:endParaRPr dirty="0"/>
          </a:p>
          <a:p>
            <a:pPr marL="288925" marR="0" lvl="1" indent="-288925" algn="l" rtl="0">
              <a:lnSpc>
                <a:spcPct val="95000"/>
              </a:lnSpc>
              <a:spcBef>
                <a:spcPts val="600"/>
              </a:spcBef>
              <a:spcAft>
                <a:spcPts val="0"/>
              </a:spcAft>
              <a:buClr>
                <a:srgbClr val="FF00FF"/>
              </a:buClr>
              <a:buSzPts val="1800"/>
              <a:buFont typeface="Arial"/>
              <a:buChar char="•"/>
            </a:pPr>
            <a:r>
              <a:rPr lang="en-US" sz="1800" b="0" i="0" u="none" strike="noStrike" cap="none" dirty="0">
                <a:solidFill>
                  <a:schemeClr val="dk1"/>
                </a:solidFill>
                <a:latin typeface="Arial"/>
                <a:ea typeface="Arial"/>
                <a:cs typeface="Arial"/>
                <a:sym typeface="Arial"/>
              </a:rPr>
              <a:t>If you are on ART or being treated for TB, tell your provider which drugs you take because they may reduce the effectiveness of implants. </a:t>
            </a:r>
            <a:endParaRPr dirty="0"/>
          </a:p>
        </p:txBody>
      </p:sp>
      <p:sp>
        <p:nvSpPr>
          <p:cNvPr id="273" name="Google Shape;273;p15"/>
          <p:cNvSpPr/>
          <p:nvPr/>
        </p:nvSpPr>
        <p:spPr>
          <a:xfrm rot="-390187">
            <a:off x="6484841" y="1171899"/>
            <a:ext cx="2109787" cy="1228725"/>
          </a:xfrm>
          <a:prstGeom prst="ellipse">
            <a:avLst/>
          </a:prstGeom>
          <a:solidFill>
            <a:srgbClr val="FFCD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74" name="Google Shape;274;p15" descr="ImplantInsertion(6-24-03)"/>
          <p:cNvPicPr preferRelativeResize="0"/>
          <p:nvPr/>
        </p:nvPicPr>
        <p:blipFill rotWithShape="1">
          <a:blip r:embed="rId3">
            <a:alphaModFix/>
          </a:blip>
          <a:srcRect/>
          <a:stretch/>
        </p:blipFill>
        <p:spPr>
          <a:xfrm>
            <a:off x="6503891" y="1063949"/>
            <a:ext cx="2155825" cy="1665288"/>
          </a:xfrm>
          <a:prstGeom prst="rect">
            <a:avLst/>
          </a:prstGeom>
          <a:noFill/>
          <a:ln>
            <a:noFill/>
          </a:ln>
        </p:spPr>
      </p:pic>
      <p:sp>
        <p:nvSpPr>
          <p:cNvPr id="275" name="Google Shape;275;p15"/>
          <p:cNvSpPr/>
          <p:nvPr/>
        </p:nvSpPr>
        <p:spPr>
          <a:xfrm>
            <a:off x="7980363" y="0"/>
            <a:ext cx="1163637" cy="430213"/>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76" name="Google Shape;276;p15"/>
          <p:cNvSpPr/>
          <p:nvPr/>
        </p:nvSpPr>
        <p:spPr>
          <a:xfrm>
            <a:off x="-76199" y="0"/>
            <a:ext cx="9274629" cy="762000"/>
          </a:xfrm>
          <a:prstGeom prst="rect">
            <a:avLst/>
          </a:prstGeom>
          <a:solidFill>
            <a:srgbClr val="FF00F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highlight>
                <a:srgbClr val="FFFF00"/>
              </a:highlight>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16" descr="IUDinUtero(wArms)8-15-03"/>
          <p:cNvPicPr preferRelativeResize="0"/>
          <p:nvPr/>
        </p:nvPicPr>
        <p:blipFill rotWithShape="1">
          <a:blip r:embed="rId3">
            <a:alphaModFix/>
          </a:blip>
          <a:srcRect/>
          <a:stretch/>
        </p:blipFill>
        <p:spPr>
          <a:xfrm>
            <a:off x="3365900" y="2686272"/>
            <a:ext cx="1236548" cy="1199077"/>
          </a:xfrm>
          <a:prstGeom prst="rect">
            <a:avLst/>
          </a:prstGeom>
          <a:noFill/>
          <a:ln>
            <a:noFill/>
          </a:ln>
        </p:spPr>
      </p:pic>
      <p:sp>
        <p:nvSpPr>
          <p:cNvPr id="283" name="Google Shape;283;p16"/>
          <p:cNvSpPr txBox="1">
            <a:spLocks noGrp="1"/>
          </p:cNvSpPr>
          <p:nvPr>
            <p:ph type="ctrTitle"/>
          </p:nvPr>
        </p:nvSpPr>
        <p:spPr>
          <a:xfrm>
            <a:off x="630555" y="858838"/>
            <a:ext cx="8066088" cy="8874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7030A0"/>
                </a:solidFill>
              </a:rPr>
              <a:t>IUD</a:t>
            </a:r>
            <a:br>
              <a:rPr lang="en-US" sz="3600" dirty="0">
                <a:solidFill>
                  <a:srgbClr val="7030A0"/>
                </a:solidFill>
              </a:rPr>
            </a:br>
            <a:r>
              <a:rPr lang="en-US" sz="1400" dirty="0">
                <a:solidFill>
                  <a:srgbClr val="7030A0"/>
                </a:solidFill>
              </a:rPr>
              <a:t>(copper)</a:t>
            </a:r>
            <a:endParaRPr sz="1400" dirty="0">
              <a:solidFill>
                <a:srgbClr val="7030A0"/>
              </a:solidFill>
            </a:endParaRPr>
          </a:p>
        </p:txBody>
      </p:sp>
      <p:sp>
        <p:nvSpPr>
          <p:cNvPr id="284" name="Google Shape;284;p16"/>
          <p:cNvSpPr txBox="1">
            <a:spLocks noGrp="1"/>
          </p:cNvSpPr>
          <p:nvPr>
            <p:ph type="subTitle" idx="1"/>
          </p:nvPr>
        </p:nvSpPr>
        <p:spPr>
          <a:xfrm>
            <a:off x="4987521" y="1132380"/>
            <a:ext cx="3478771" cy="5533115"/>
          </a:xfrm>
          <a:prstGeom prst="rect">
            <a:avLst/>
          </a:prstGeom>
          <a:noFill/>
          <a:ln>
            <a:noFill/>
          </a:ln>
        </p:spPr>
        <p:txBody>
          <a:bodyPr spcFirstLastPara="1" wrap="square" lIns="91425" tIns="45700" rIns="91425" bIns="45700" anchor="t" anchorCtr="0">
            <a:noAutofit/>
          </a:bodyPr>
          <a:lstStyle/>
          <a:p>
            <a:pPr marL="288925" lvl="0" indent="-288925" algn="l" rtl="0">
              <a:lnSpc>
                <a:spcPct val="95000"/>
              </a:lnSpc>
              <a:spcBef>
                <a:spcPts val="0"/>
              </a:spcBef>
              <a:spcAft>
                <a:spcPts val="0"/>
              </a:spcAft>
              <a:buClr>
                <a:srgbClr val="7030A0"/>
              </a:buClr>
              <a:buSzPts val="2000"/>
              <a:buFont typeface="Arial"/>
              <a:buChar char="•"/>
            </a:pPr>
            <a:r>
              <a:rPr lang="en-US" sz="2000" dirty="0">
                <a:latin typeface="Arial"/>
                <a:ea typeface="Arial"/>
                <a:cs typeface="Arial"/>
                <a:sym typeface="Arial"/>
              </a:rPr>
              <a:t>Small, plastic "T" wrapped in copper wire placed in the womb</a:t>
            </a:r>
            <a:endParaRPr dirty="0"/>
          </a:p>
          <a:p>
            <a:pPr marL="288925" lvl="0" indent="-288925" algn="l" rtl="0">
              <a:lnSpc>
                <a:spcPct val="95000"/>
              </a:lnSpc>
              <a:spcBef>
                <a:spcPts val="1200"/>
              </a:spcBef>
              <a:spcAft>
                <a:spcPts val="0"/>
              </a:spcAft>
              <a:buClr>
                <a:srgbClr val="7030A0"/>
              </a:buClr>
              <a:buSzPts val="2000"/>
              <a:buFont typeface="Arial"/>
              <a:buChar char="•"/>
            </a:pPr>
            <a:r>
              <a:rPr lang="en-US" sz="2000" dirty="0">
                <a:latin typeface="Arial"/>
                <a:ea typeface="Arial"/>
                <a:cs typeface="Arial"/>
                <a:sym typeface="Arial"/>
              </a:rPr>
              <a:t>Stops sperm from reaching egg</a:t>
            </a:r>
            <a:endParaRPr dirty="0"/>
          </a:p>
          <a:p>
            <a:pPr marL="288925" lvl="0" indent="-288925" algn="l" rtl="0">
              <a:lnSpc>
                <a:spcPct val="95000"/>
              </a:lnSpc>
              <a:spcBef>
                <a:spcPts val="1200"/>
              </a:spcBef>
              <a:spcAft>
                <a:spcPts val="0"/>
              </a:spcAft>
              <a:buClr>
                <a:srgbClr val="7030A0"/>
              </a:buClr>
              <a:buSzPts val="2000"/>
              <a:buFont typeface="Arial"/>
              <a:buChar char="•"/>
            </a:pPr>
            <a:r>
              <a:rPr lang="en-US" sz="2000" dirty="0">
                <a:latin typeface="Arial"/>
                <a:ea typeface="Arial"/>
                <a:cs typeface="Arial"/>
                <a:sym typeface="Arial"/>
              </a:rPr>
              <a:t>Can be used for up to </a:t>
            </a:r>
            <a:br>
              <a:rPr lang="en-US" sz="2000" dirty="0">
                <a:latin typeface="Arial"/>
                <a:ea typeface="Arial"/>
                <a:cs typeface="Arial"/>
                <a:sym typeface="Arial"/>
              </a:rPr>
            </a:br>
            <a:r>
              <a:rPr lang="en-US" sz="2000" dirty="0">
                <a:latin typeface="Arial"/>
                <a:ea typeface="Arial"/>
                <a:cs typeface="Arial"/>
                <a:sym typeface="Arial"/>
              </a:rPr>
              <a:t>12 years; can be removed any time if you want to get pregnant</a:t>
            </a:r>
            <a:endParaRPr sz="2000" dirty="0">
              <a:latin typeface="Arial"/>
              <a:ea typeface="Arial"/>
              <a:cs typeface="Arial"/>
              <a:sym typeface="Arial"/>
            </a:endParaRPr>
          </a:p>
          <a:p>
            <a:pPr marL="288925" lvl="0" indent="-288925" algn="l" rtl="0">
              <a:lnSpc>
                <a:spcPct val="95000"/>
              </a:lnSpc>
              <a:spcBef>
                <a:spcPts val="1200"/>
              </a:spcBef>
              <a:spcAft>
                <a:spcPts val="0"/>
              </a:spcAft>
              <a:buClr>
                <a:srgbClr val="7030A0"/>
              </a:buClr>
              <a:buSzPts val="2000"/>
              <a:buFont typeface="Arial"/>
              <a:buChar char="•"/>
            </a:pPr>
            <a:r>
              <a:rPr lang="en-US" sz="2000" dirty="0">
                <a:latin typeface="Arial"/>
                <a:ea typeface="Arial"/>
                <a:cs typeface="Arial"/>
                <a:sym typeface="Arial"/>
              </a:rPr>
              <a:t>Must be inserted and removed by trained nurse or doctor</a:t>
            </a:r>
            <a:endParaRPr dirty="0"/>
          </a:p>
          <a:p>
            <a:pPr marL="288925" lvl="1" indent="-288925" algn="l" rtl="0">
              <a:lnSpc>
                <a:spcPct val="95000"/>
              </a:lnSpc>
              <a:spcBef>
                <a:spcPts val="1200"/>
              </a:spcBef>
              <a:spcAft>
                <a:spcPts val="0"/>
              </a:spcAft>
              <a:buClr>
                <a:srgbClr val="7030A0"/>
              </a:buClr>
              <a:buSzPts val="2000"/>
              <a:buFont typeface="Arial"/>
              <a:buChar char="•"/>
            </a:pPr>
            <a:r>
              <a:rPr lang="en-US" sz="2000" dirty="0">
                <a:solidFill>
                  <a:srgbClr val="000000"/>
                </a:solidFill>
                <a:latin typeface="Arial"/>
                <a:ea typeface="Arial"/>
                <a:cs typeface="Arial"/>
                <a:sym typeface="Arial"/>
              </a:rPr>
              <a:t>No protection from HIV or other STIs; add other methods to protect yourself (condoms, PrEP)</a:t>
            </a:r>
            <a:endParaRPr dirty="0"/>
          </a:p>
        </p:txBody>
      </p:sp>
      <p:sp>
        <p:nvSpPr>
          <p:cNvPr id="285" name="Google Shape;285;p16"/>
          <p:cNvSpPr/>
          <p:nvPr/>
        </p:nvSpPr>
        <p:spPr>
          <a:xfrm rot="-1152277">
            <a:off x="2136017" y="1096366"/>
            <a:ext cx="1956238" cy="1348618"/>
          </a:xfrm>
          <a:prstGeom prst="ellipse">
            <a:avLst/>
          </a:prstGeom>
          <a:solidFill>
            <a:srgbClr val="D6BBE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grpSp>
        <p:nvGrpSpPr>
          <p:cNvPr id="286" name="Google Shape;286;p16"/>
          <p:cNvGrpSpPr/>
          <p:nvPr/>
        </p:nvGrpSpPr>
        <p:grpSpPr>
          <a:xfrm>
            <a:off x="2321779" y="1194713"/>
            <a:ext cx="2058632" cy="1044136"/>
            <a:chOff x="3710" y="1389"/>
            <a:chExt cx="1951" cy="1208"/>
          </a:xfrm>
        </p:grpSpPr>
        <p:pic>
          <p:nvPicPr>
            <p:cNvPr id="287" name="Google Shape;287;p16" descr="Implant(inHand)-copy"/>
            <p:cNvPicPr preferRelativeResize="0"/>
            <p:nvPr/>
          </p:nvPicPr>
          <p:blipFill rotWithShape="1">
            <a:blip r:embed="rId4">
              <a:alphaModFix/>
            </a:blip>
            <a:srcRect/>
            <a:stretch/>
          </p:blipFill>
          <p:spPr>
            <a:xfrm>
              <a:off x="3710" y="1389"/>
              <a:ext cx="1951" cy="1208"/>
            </a:xfrm>
            <a:prstGeom prst="rect">
              <a:avLst/>
            </a:prstGeom>
            <a:noFill/>
            <a:ln>
              <a:noFill/>
            </a:ln>
          </p:spPr>
        </p:pic>
        <p:sp>
          <p:nvSpPr>
            <p:cNvPr id="288" name="Google Shape;288;p16"/>
            <p:cNvSpPr/>
            <p:nvPr/>
          </p:nvSpPr>
          <p:spPr>
            <a:xfrm>
              <a:off x="4708" y="1797"/>
              <a:ext cx="545" cy="4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1" dirty="0">
                <a:solidFill>
                  <a:srgbClr val="FF3300"/>
                </a:solidFill>
                <a:latin typeface="Arial"/>
                <a:ea typeface="Arial"/>
                <a:cs typeface="Arial"/>
                <a:sym typeface="Arial"/>
              </a:endParaRPr>
            </a:p>
          </p:txBody>
        </p:sp>
      </p:grpSp>
      <p:sp>
        <p:nvSpPr>
          <p:cNvPr id="289" name="Google Shape;289;p16"/>
          <p:cNvSpPr/>
          <p:nvPr/>
        </p:nvSpPr>
        <p:spPr>
          <a:xfrm>
            <a:off x="0" y="0"/>
            <a:ext cx="1163638"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290" name="Google Shape;290;p16"/>
          <p:cNvSpPr/>
          <p:nvPr/>
        </p:nvSpPr>
        <p:spPr>
          <a:xfrm>
            <a:off x="-43544" y="-26988"/>
            <a:ext cx="9220200" cy="762001"/>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291" name="Google Shape;291;p16"/>
          <p:cNvPicPr preferRelativeResize="0"/>
          <p:nvPr/>
        </p:nvPicPr>
        <p:blipFill rotWithShape="1">
          <a:blip r:embed="rId5">
            <a:alphaModFix/>
          </a:blip>
          <a:srcRect/>
          <a:stretch/>
        </p:blipFill>
        <p:spPr>
          <a:xfrm>
            <a:off x="580609" y="2867146"/>
            <a:ext cx="2647493" cy="2129692"/>
          </a:xfrm>
          <a:prstGeom prst="rect">
            <a:avLst/>
          </a:prstGeom>
          <a:noFill/>
          <a:ln>
            <a:noFill/>
          </a:ln>
        </p:spPr>
      </p:pic>
      <p:sp>
        <p:nvSpPr>
          <p:cNvPr id="292" name="Google Shape;292;p16"/>
          <p:cNvSpPr txBox="1">
            <a:spLocks noGrp="1"/>
          </p:cNvSpPr>
          <p:nvPr>
            <p:ph type="sldNum" idx="12"/>
          </p:nvPr>
        </p:nvSpPr>
        <p:spPr>
          <a:xfrm>
            <a:off x="7321752" y="6332538"/>
            <a:ext cx="1548607"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16</a:t>
            </a:fld>
            <a:endParaRPr sz="1400" b="1" dirty="0">
              <a:solidFill>
                <a:schemeClr val="lt2"/>
              </a:solidFill>
              <a:latin typeface="Arial"/>
              <a:ea typeface="Arial"/>
              <a:cs typeface="Arial"/>
              <a:sym typeface="Arial"/>
            </a:endParaRPr>
          </a:p>
        </p:txBody>
      </p:sp>
      <p:cxnSp>
        <p:nvCxnSpPr>
          <p:cNvPr id="293" name="Google Shape;293;p16"/>
          <p:cNvCxnSpPr/>
          <p:nvPr/>
        </p:nvCxnSpPr>
        <p:spPr>
          <a:xfrm>
            <a:off x="3750973" y="1842071"/>
            <a:ext cx="246707" cy="1313536"/>
          </a:xfrm>
          <a:prstGeom prst="straightConnector1">
            <a:avLst/>
          </a:prstGeom>
          <a:noFill/>
          <a:ln w="12700" cap="flat" cmpd="sng">
            <a:solidFill>
              <a:schemeClr val="dk1"/>
            </a:solidFill>
            <a:prstDash val="solid"/>
            <a:round/>
            <a:headEnd type="none" w="med" len="med"/>
            <a:tailEnd type="stealth" w="med" len="med"/>
          </a:ln>
        </p:spPr>
      </p:cxnSp>
      <p:pic>
        <p:nvPicPr>
          <p:cNvPr id="294" name="Google Shape;294;p16" descr="IUD"/>
          <p:cNvPicPr preferRelativeResize="0"/>
          <p:nvPr/>
        </p:nvPicPr>
        <p:blipFill rotWithShape="1">
          <a:blip r:embed="rId6">
            <a:alphaModFix/>
          </a:blip>
          <a:srcRect/>
          <a:stretch/>
        </p:blipFill>
        <p:spPr>
          <a:xfrm rot="3345874">
            <a:off x="3453715" y="1476903"/>
            <a:ext cx="346429" cy="489689"/>
          </a:xfrm>
          <a:prstGeom prst="rect">
            <a:avLst/>
          </a:prstGeom>
          <a:noFill/>
          <a:ln>
            <a:noFill/>
          </a:ln>
        </p:spPr>
      </p:pic>
      <p:sp>
        <p:nvSpPr>
          <p:cNvPr id="295" name="Google Shape;295;p16"/>
          <p:cNvSpPr txBox="1"/>
          <p:nvPr/>
        </p:nvSpPr>
        <p:spPr>
          <a:xfrm>
            <a:off x="677708" y="5044680"/>
            <a:ext cx="3702703" cy="1287858"/>
          </a:xfrm>
          <a:prstGeom prst="rect">
            <a:avLst/>
          </a:prstGeom>
          <a:solidFill>
            <a:schemeClr val="lt1"/>
          </a:solidFill>
          <a:ln w="25400" cap="flat" cmpd="sng">
            <a:solidFill>
              <a:srgbClr val="7030A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Benefits—IUDs (copper):</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by women of any age, including adolescents.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Helps prevent certain types of cancer.</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Does not require a woman to do anything.</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privately.</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17"/>
          <p:cNvSpPr txBox="1">
            <a:spLocks noGrp="1"/>
          </p:cNvSpPr>
          <p:nvPr>
            <p:ph type="subTitle" idx="1"/>
          </p:nvPr>
        </p:nvSpPr>
        <p:spPr>
          <a:xfrm>
            <a:off x="800728" y="1176991"/>
            <a:ext cx="7854174" cy="49720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030A0"/>
              </a:buClr>
              <a:buSzPts val="1800"/>
              <a:buFont typeface="Arial"/>
              <a:buNone/>
            </a:pPr>
            <a:r>
              <a:rPr lang="en-US" sz="1800" b="1" dirty="0">
                <a:solidFill>
                  <a:srgbClr val="7030A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0"/>
                  </a:ext>
                </a:extLst>
              </a:rPr>
              <a:t>FSWs may not be good candidates for IUDs unless gonorrhea and chlamydia infection can be ruled out before insertion: </a:t>
            </a:r>
            <a:endParaRPr dirty="0"/>
          </a:p>
          <a:p>
            <a:pPr marL="288925" lvl="1" indent="-288925" algn="l" rtl="0">
              <a:spcBef>
                <a:spcPts val="600"/>
              </a:spcBef>
              <a:spcAft>
                <a:spcPts val="0"/>
              </a:spcAft>
              <a:buClr>
                <a:srgbClr val="7030A0"/>
              </a:buClr>
              <a:buSzPts val="1600"/>
              <a:buFont typeface="Arial"/>
              <a:buChar char="•"/>
            </a:pPr>
            <a:r>
              <a:rPr lang="en-US" sz="1600" dirty="0">
                <a:latin typeface="Arial"/>
                <a:ea typeface="Arial"/>
                <a:cs typeface="Arial"/>
                <a:sym typeface="Arial"/>
              </a:rPr>
              <a:t>Untreated gonorrhea or chlamydia increases the risk of developing a serious pelvic infection during the first month of IUD use. </a:t>
            </a:r>
            <a:endParaRPr dirty="0"/>
          </a:p>
          <a:p>
            <a:pPr marL="288925" lvl="1" indent="-288925" algn="l" rtl="0">
              <a:spcBef>
                <a:spcPts val="600"/>
              </a:spcBef>
              <a:spcAft>
                <a:spcPts val="0"/>
              </a:spcAft>
              <a:buClr>
                <a:srgbClr val="7030A0"/>
              </a:buClr>
              <a:buSzPts val="1600"/>
              <a:buFont typeface="Arial"/>
              <a:buChar char="•"/>
            </a:pPr>
            <a:r>
              <a:rPr lang="en-US" sz="1600" dirty="0">
                <a:latin typeface="Arial"/>
                <a:ea typeface="Arial"/>
                <a:cs typeface="Arial"/>
                <a:sym typeface="Arial"/>
              </a:rPr>
              <a:t>FSWs desiring to use an IUD should talk with a facility-based health provider.</a:t>
            </a:r>
            <a:endParaRPr dirty="0"/>
          </a:p>
          <a:p>
            <a:pPr marL="0" lvl="0" indent="0" algn="l" rtl="0">
              <a:spcBef>
                <a:spcPts val="1800"/>
              </a:spcBef>
              <a:spcAft>
                <a:spcPts val="0"/>
              </a:spcAft>
              <a:buClr>
                <a:srgbClr val="7030A0"/>
              </a:buClr>
              <a:buSzPts val="1800"/>
              <a:buFont typeface="Arial"/>
              <a:buNone/>
            </a:pPr>
            <a:r>
              <a:rPr lang="en-US" sz="1800" b="1" dirty="0">
                <a:solidFill>
                  <a:srgbClr val="7030A0"/>
                </a:solidFill>
                <a:latin typeface="Arial"/>
                <a:ea typeface="Arial"/>
                <a:cs typeface="Arial"/>
                <a:sym typeface="Arial"/>
              </a:rPr>
              <a:t>Other considerations for women living with HIV or AIDS: </a:t>
            </a:r>
            <a:endParaRPr sz="1800" b="1" dirty="0">
              <a:solidFill>
                <a:srgbClr val="7030A0"/>
              </a:solidFill>
              <a:latin typeface="Arial"/>
              <a:ea typeface="Arial"/>
              <a:cs typeface="Arial"/>
              <a:sym typeface="Arial"/>
            </a:endParaRPr>
          </a:p>
          <a:p>
            <a:pPr marL="288925" lvl="1" indent="-288925" algn="l" rtl="0">
              <a:spcBef>
                <a:spcPts val="600"/>
              </a:spcBef>
              <a:spcAft>
                <a:spcPts val="0"/>
              </a:spcAft>
              <a:buClr>
                <a:srgbClr val="7030A0"/>
              </a:buClr>
              <a:buSzPts val="1600"/>
              <a:buFont typeface="Arial"/>
              <a:buChar char="•"/>
            </a:pPr>
            <a:r>
              <a:rPr lang="en-US" sz="1600" dirty="0">
                <a:latin typeface="Arial"/>
                <a:ea typeface="Arial"/>
                <a:cs typeface="Arial"/>
                <a:sym typeface="Arial"/>
              </a:rPr>
              <a:t>Can generally use an IUD safely; however, women with AIDS must feel healthy on ARV therapy before starting an IUD. HIV-positive women who develop AIDS while using an IUD can continue using it. </a:t>
            </a:r>
            <a:endParaRPr dirty="0"/>
          </a:p>
          <a:p>
            <a:pPr marL="0" lvl="0" indent="0" algn="l" rtl="0">
              <a:spcBef>
                <a:spcPts val="2400"/>
              </a:spcBef>
              <a:spcAft>
                <a:spcPts val="0"/>
              </a:spcAft>
              <a:buClr>
                <a:srgbClr val="7030A0"/>
              </a:buClr>
              <a:buSzPts val="1800"/>
              <a:buFont typeface="Arial"/>
              <a:buNone/>
            </a:pPr>
            <a:r>
              <a:rPr lang="en-US" sz="1800" b="1" dirty="0">
                <a:solidFill>
                  <a:srgbClr val="7030A0"/>
                </a:solidFill>
                <a:latin typeface="Arial"/>
                <a:ea typeface="Arial"/>
                <a:cs typeface="Arial"/>
                <a:sym typeface="Arial"/>
              </a:rPr>
              <a:t>Normal changes some women may have:</a:t>
            </a:r>
            <a:endParaRPr dirty="0"/>
          </a:p>
          <a:p>
            <a:pPr marL="288925" lvl="1" indent="-288925" algn="l" rtl="0">
              <a:spcBef>
                <a:spcPts val="600"/>
              </a:spcBef>
              <a:spcAft>
                <a:spcPts val="0"/>
              </a:spcAft>
              <a:buClr>
                <a:srgbClr val="7030A0"/>
              </a:buClr>
              <a:buSzPts val="1600"/>
              <a:buFont typeface="Arial"/>
              <a:buChar char="•"/>
            </a:pPr>
            <a:r>
              <a:rPr lang="en-US" sz="1600" dirty="0">
                <a:latin typeface="Arial"/>
                <a:ea typeface="Arial"/>
                <a:cs typeface="Arial"/>
                <a:sym typeface="Arial"/>
              </a:rPr>
              <a:t>Cramps or menstrual spotting for a few days after insertion.</a:t>
            </a:r>
            <a:endParaRPr dirty="0"/>
          </a:p>
          <a:p>
            <a:pPr marL="288925" lvl="1" indent="-288925" algn="l" rtl="0">
              <a:spcBef>
                <a:spcPts val="600"/>
              </a:spcBef>
              <a:spcAft>
                <a:spcPts val="0"/>
              </a:spcAft>
              <a:buClr>
                <a:srgbClr val="7030A0"/>
              </a:buClr>
              <a:buSzPts val="1600"/>
              <a:buFont typeface="Arial"/>
              <a:buChar char="•"/>
            </a:pPr>
            <a:r>
              <a:rPr lang="en-US" sz="1600" dirty="0">
                <a:latin typeface="Arial"/>
                <a:ea typeface="Arial"/>
                <a:cs typeface="Arial"/>
                <a:sym typeface="Arial"/>
              </a:rPr>
              <a:t>Menses remain regular but may become somewhat heavier and/or longer, with or without cramps. </a:t>
            </a:r>
            <a:endParaRPr lang="en-US" dirty="0"/>
          </a:p>
          <a:p>
            <a:pPr marL="0" lvl="1" indent="0" algn="l" rtl="0">
              <a:spcBef>
                <a:spcPts val="1800"/>
              </a:spcBef>
              <a:spcAft>
                <a:spcPts val="0"/>
              </a:spcAft>
              <a:buClr>
                <a:srgbClr val="7030A0"/>
              </a:buClr>
              <a:buSzPts val="1400"/>
              <a:buFont typeface="Arial"/>
              <a:buNone/>
            </a:pPr>
            <a:r>
              <a:rPr lang="en-US" sz="1400" b="1" i="1" dirty="0">
                <a:solidFill>
                  <a:srgbClr val="7030A0"/>
                </a:solidFill>
                <a:latin typeface="Arial"/>
                <a:ea typeface="Arial"/>
                <a:cs typeface="Arial"/>
                <a:sym typeface="Arial"/>
              </a:rPr>
              <a:t>Can be used as emergency contraception if inserted within 5 days of unprotected sex.</a:t>
            </a:r>
            <a:endParaRPr lang="en-US" sz="1400" i="1" dirty="0">
              <a:latin typeface="Arial"/>
              <a:ea typeface="Arial"/>
              <a:cs typeface="Arial"/>
              <a:sym typeface="Arial"/>
            </a:endParaRPr>
          </a:p>
        </p:txBody>
      </p:sp>
      <p:sp>
        <p:nvSpPr>
          <p:cNvPr id="302" name="Google Shape;302;p17"/>
          <p:cNvSpPr/>
          <p:nvPr/>
        </p:nvSpPr>
        <p:spPr>
          <a:xfrm>
            <a:off x="7980363" y="0"/>
            <a:ext cx="1163637"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03" name="Google Shape;303;p17"/>
          <p:cNvSpPr/>
          <p:nvPr/>
        </p:nvSpPr>
        <p:spPr>
          <a:xfrm>
            <a:off x="-65313" y="0"/>
            <a:ext cx="9231086" cy="762000"/>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04" name="Google Shape;304;p1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17</a:t>
            </a:fld>
            <a:endParaRPr sz="1400" b="1" dirty="0">
              <a:solidFill>
                <a:schemeClr val="lt2"/>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8"/>
          <p:cNvSpPr txBox="1">
            <a:spLocks noGrp="1"/>
          </p:cNvSpPr>
          <p:nvPr>
            <p:ph type="ctrTitle"/>
          </p:nvPr>
        </p:nvSpPr>
        <p:spPr>
          <a:xfrm>
            <a:off x="600075" y="858838"/>
            <a:ext cx="8066088" cy="88741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7676DE"/>
                </a:solidFill>
              </a:rPr>
              <a:t>IUD</a:t>
            </a:r>
            <a:br>
              <a:rPr lang="en-US" sz="3600" dirty="0">
                <a:solidFill>
                  <a:srgbClr val="7676DE"/>
                </a:solidFill>
              </a:rPr>
            </a:br>
            <a:r>
              <a:rPr lang="en-US" sz="1400" dirty="0">
                <a:solidFill>
                  <a:srgbClr val="7676DE"/>
                </a:solidFill>
              </a:rPr>
              <a:t>(hormonal)</a:t>
            </a:r>
            <a:endParaRPr sz="3600" dirty="0">
              <a:solidFill>
                <a:srgbClr val="7676DE"/>
              </a:solidFill>
            </a:endParaRPr>
          </a:p>
        </p:txBody>
      </p:sp>
      <p:sp>
        <p:nvSpPr>
          <p:cNvPr id="311" name="Google Shape;311;p18"/>
          <p:cNvSpPr txBox="1">
            <a:spLocks noGrp="1"/>
          </p:cNvSpPr>
          <p:nvPr>
            <p:ph type="subTitle" idx="1"/>
          </p:nvPr>
        </p:nvSpPr>
        <p:spPr>
          <a:xfrm>
            <a:off x="5061886" y="1051151"/>
            <a:ext cx="3424960" cy="5542154"/>
          </a:xfrm>
          <a:prstGeom prst="rect">
            <a:avLst/>
          </a:prstGeom>
          <a:noFill/>
          <a:ln>
            <a:noFill/>
          </a:ln>
        </p:spPr>
        <p:txBody>
          <a:bodyPr spcFirstLastPara="1" wrap="square" lIns="91425" tIns="45700" rIns="91425" bIns="45700" anchor="t" anchorCtr="0">
            <a:noAutofit/>
          </a:bodyPr>
          <a:lstStyle/>
          <a:p>
            <a:pPr marL="288925" lvl="0" indent="-288925" algn="l" rtl="0">
              <a:lnSpc>
                <a:spcPct val="95000"/>
              </a:lnSpc>
              <a:spcBef>
                <a:spcPts val="0"/>
              </a:spcBef>
              <a:spcAft>
                <a:spcPts val="0"/>
              </a:spcAft>
              <a:buClr>
                <a:srgbClr val="7676DE"/>
              </a:buClr>
              <a:buSzPts val="2000"/>
              <a:buFont typeface="Arial"/>
              <a:buChar char="•"/>
            </a:pPr>
            <a:r>
              <a:rPr lang="en-US" sz="2000" dirty="0">
                <a:latin typeface="Arial"/>
                <a:ea typeface="Arial"/>
                <a:cs typeface="Arial"/>
                <a:sym typeface="Arial"/>
              </a:rPr>
              <a:t>Small, plastic "T" placed in the womb; slowly releases a hormone </a:t>
            </a:r>
            <a:endParaRPr dirty="0"/>
          </a:p>
          <a:p>
            <a:pPr marL="288925" lvl="0" indent="-288925" algn="l" rtl="0">
              <a:lnSpc>
                <a:spcPct val="95000"/>
              </a:lnSpc>
              <a:spcBef>
                <a:spcPts val="1200"/>
              </a:spcBef>
              <a:spcAft>
                <a:spcPts val="0"/>
              </a:spcAft>
              <a:buClr>
                <a:srgbClr val="7676DE"/>
              </a:buClr>
              <a:buSzPts val="2000"/>
              <a:buFont typeface="Arial"/>
              <a:buChar char="•"/>
            </a:pPr>
            <a:r>
              <a:rPr lang="en-US" sz="2000" dirty="0">
                <a:latin typeface="Arial"/>
                <a:ea typeface="Arial"/>
                <a:cs typeface="Arial"/>
                <a:sym typeface="Arial"/>
              </a:rPr>
              <a:t>Stops sperm from reaching egg</a:t>
            </a:r>
            <a:endParaRPr dirty="0"/>
          </a:p>
          <a:p>
            <a:pPr marL="288925" lvl="0" indent="-288925" algn="l" rtl="0">
              <a:lnSpc>
                <a:spcPct val="95000"/>
              </a:lnSpc>
              <a:spcBef>
                <a:spcPts val="1200"/>
              </a:spcBef>
              <a:spcAft>
                <a:spcPts val="0"/>
              </a:spcAft>
              <a:buClr>
                <a:srgbClr val="7676DE"/>
              </a:buClr>
              <a:buSzPts val="2000"/>
              <a:buFont typeface="Arial"/>
              <a:buChar char="•"/>
            </a:pPr>
            <a:r>
              <a:rPr lang="en-US" sz="2000" dirty="0">
                <a:latin typeface="Arial"/>
                <a:ea typeface="Arial"/>
                <a:cs typeface="Arial"/>
                <a:sym typeface="Arial"/>
              </a:rPr>
              <a:t>Can be used for up to </a:t>
            </a:r>
            <a:br>
              <a:rPr lang="en-US" sz="2000" dirty="0">
                <a:latin typeface="Arial"/>
                <a:ea typeface="Arial"/>
                <a:cs typeface="Arial"/>
                <a:sym typeface="Arial"/>
              </a:rPr>
            </a:br>
            <a:r>
              <a:rPr lang="en-US" sz="2000" dirty="0">
                <a:latin typeface="Arial"/>
                <a:ea typeface="Arial"/>
                <a:cs typeface="Arial"/>
                <a:sym typeface="Arial"/>
              </a:rPr>
              <a:t>3-5 years; can be removed any time if you want to get pregnant </a:t>
            </a:r>
            <a:endParaRPr dirty="0"/>
          </a:p>
          <a:p>
            <a:pPr marL="288925" lvl="0" indent="-288925" algn="l" rtl="0">
              <a:lnSpc>
                <a:spcPct val="95000"/>
              </a:lnSpc>
              <a:spcBef>
                <a:spcPts val="1200"/>
              </a:spcBef>
              <a:spcAft>
                <a:spcPts val="0"/>
              </a:spcAft>
              <a:buClr>
                <a:srgbClr val="7676DE"/>
              </a:buClr>
              <a:buSzPts val="2000"/>
              <a:buFont typeface="Arial"/>
              <a:buChar char="•"/>
            </a:pPr>
            <a:r>
              <a:rPr lang="en-US" sz="2000" dirty="0">
                <a:latin typeface="Arial"/>
                <a:ea typeface="Arial"/>
                <a:cs typeface="Arial"/>
                <a:sym typeface="Arial"/>
              </a:rPr>
              <a:t>Must be inserted and removed by trained nurse or doctor</a:t>
            </a:r>
            <a:endParaRPr dirty="0"/>
          </a:p>
          <a:p>
            <a:pPr marL="288925" lvl="1" indent="-288925" algn="l" rtl="0">
              <a:lnSpc>
                <a:spcPct val="95000"/>
              </a:lnSpc>
              <a:spcBef>
                <a:spcPts val="1200"/>
              </a:spcBef>
              <a:spcAft>
                <a:spcPts val="0"/>
              </a:spcAft>
              <a:buClr>
                <a:srgbClr val="7676DE"/>
              </a:buClr>
              <a:buSzPts val="2000"/>
              <a:buFont typeface="Arial"/>
              <a:buChar char="•"/>
            </a:pPr>
            <a:r>
              <a:rPr lang="en-US" sz="2000" dirty="0">
                <a:solidFill>
                  <a:srgbClr val="000000"/>
                </a:solidFill>
                <a:latin typeface="Arial"/>
                <a:ea typeface="Arial"/>
                <a:cs typeface="Arial"/>
                <a:sym typeface="Arial"/>
              </a:rPr>
              <a:t>No protection from HIV or other STIs; add other methods to protect yourself (condoms, PrEP)</a:t>
            </a:r>
            <a:endParaRPr dirty="0"/>
          </a:p>
        </p:txBody>
      </p:sp>
      <p:sp>
        <p:nvSpPr>
          <p:cNvPr id="312" name="Google Shape;312;p18"/>
          <p:cNvSpPr/>
          <p:nvPr/>
        </p:nvSpPr>
        <p:spPr>
          <a:xfrm rot="-1152277">
            <a:off x="2136017" y="1096366"/>
            <a:ext cx="1956238" cy="1348618"/>
          </a:xfrm>
          <a:prstGeom prst="ellipse">
            <a:avLst/>
          </a:prstGeom>
          <a:solidFill>
            <a:srgbClr val="D6BBE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grpSp>
        <p:nvGrpSpPr>
          <p:cNvPr id="313" name="Google Shape;313;p18"/>
          <p:cNvGrpSpPr/>
          <p:nvPr/>
        </p:nvGrpSpPr>
        <p:grpSpPr>
          <a:xfrm>
            <a:off x="2321779" y="1194713"/>
            <a:ext cx="2058632" cy="1044136"/>
            <a:chOff x="3710" y="1389"/>
            <a:chExt cx="1951" cy="1208"/>
          </a:xfrm>
        </p:grpSpPr>
        <p:pic>
          <p:nvPicPr>
            <p:cNvPr id="314" name="Google Shape;314;p18" descr="Implant(inHand)-copy"/>
            <p:cNvPicPr preferRelativeResize="0"/>
            <p:nvPr/>
          </p:nvPicPr>
          <p:blipFill rotWithShape="1">
            <a:blip r:embed="rId3">
              <a:alphaModFix/>
            </a:blip>
            <a:srcRect/>
            <a:stretch/>
          </p:blipFill>
          <p:spPr>
            <a:xfrm>
              <a:off x="3710" y="1389"/>
              <a:ext cx="1951" cy="1208"/>
            </a:xfrm>
            <a:prstGeom prst="rect">
              <a:avLst/>
            </a:prstGeom>
            <a:noFill/>
            <a:ln>
              <a:noFill/>
            </a:ln>
          </p:spPr>
        </p:pic>
        <p:sp>
          <p:nvSpPr>
            <p:cNvPr id="315" name="Google Shape;315;p18"/>
            <p:cNvSpPr/>
            <p:nvPr/>
          </p:nvSpPr>
          <p:spPr>
            <a:xfrm>
              <a:off x="4708" y="1797"/>
              <a:ext cx="545" cy="45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700" b="1" dirty="0">
                <a:solidFill>
                  <a:srgbClr val="FF3300"/>
                </a:solidFill>
                <a:latin typeface="Arial"/>
                <a:ea typeface="Arial"/>
                <a:cs typeface="Arial"/>
                <a:sym typeface="Arial"/>
              </a:endParaRPr>
            </a:p>
          </p:txBody>
        </p:sp>
      </p:grpSp>
      <p:sp>
        <p:nvSpPr>
          <p:cNvPr id="316" name="Google Shape;316;p18"/>
          <p:cNvSpPr/>
          <p:nvPr/>
        </p:nvSpPr>
        <p:spPr>
          <a:xfrm>
            <a:off x="0" y="0"/>
            <a:ext cx="1163638"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17" name="Google Shape;317;p18"/>
          <p:cNvSpPr/>
          <p:nvPr/>
        </p:nvSpPr>
        <p:spPr>
          <a:xfrm>
            <a:off x="-43544" y="-26988"/>
            <a:ext cx="9220200" cy="762001"/>
          </a:xfrm>
          <a:prstGeom prst="rect">
            <a:avLst/>
          </a:prstGeom>
          <a:solidFill>
            <a:srgbClr val="7676DE"/>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18" name="Google Shape;318;p18"/>
          <p:cNvPicPr preferRelativeResize="0"/>
          <p:nvPr/>
        </p:nvPicPr>
        <p:blipFill rotWithShape="1">
          <a:blip r:embed="rId4">
            <a:alphaModFix/>
          </a:blip>
          <a:srcRect/>
          <a:stretch/>
        </p:blipFill>
        <p:spPr>
          <a:xfrm>
            <a:off x="463071" y="3061119"/>
            <a:ext cx="2647493" cy="2129692"/>
          </a:xfrm>
          <a:prstGeom prst="rect">
            <a:avLst/>
          </a:prstGeom>
          <a:noFill/>
          <a:ln>
            <a:noFill/>
          </a:ln>
        </p:spPr>
      </p:pic>
      <p:sp>
        <p:nvSpPr>
          <p:cNvPr id="319" name="Google Shape;319;p18"/>
          <p:cNvSpPr txBox="1">
            <a:spLocks noGrp="1"/>
          </p:cNvSpPr>
          <p:nvPr>
            <p:ph type="sldNum" idx="12"/>
          </p:nvPr>
        </p:nvSpPr>
        <p:spPr>
          <a:xfrm>
            <a:off x="7321752" y="6332538"/>
            <a:ext cx="1548607"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18</a:t>
            </a:fld>
            <a:endParaRPr sz="1400" b="1" dirty="0">
              <a:solidFill>
                <a:schemeClr val="lt2"/>
              </a:solidFill>
              <a:latin typeface="Arial"/>
              <a:ea typeface="Arial"/>
              <a:cs typeface="Arial"/>
              <a:sym typeface="Arial"/>
            </a:endParaRPr>
          </a:p>
        </p:txBody>
      </p:sp>
      <p:pic>
        <p:nvPicPr>
          <p:cNvPr id="320" name="Google Shape;320;p18"/>
          <p:cNvPicPr preferRelativeResize="0"/>
          <p:nvPr/>
        </p:nvPicPr>
        <p:blipFill rotWithShape="1">
          <a:blip r:embed="rId5">
            <a:alphaModFix/>
          </a:blip>
          <a:srcRect/>
          <a:stretch/>
        </p:blipFill>
        <p:spPr>
          <a:xfrm>
            <a:off x="3179612" y="2638909"/>
            <a:ext cx="1691329" cy="1395691"/>
          </a:xfrm>
          <a:prstGeom prst="rect">
            <a:avLst/>
          </a:prstGeom>
          <a:noFill/>
          <a:ln>
            <a:noFill/>
          </a:ln>
        </p:spPr>
      </p:pic>
      <p:pic>
        <p:nvPicPr>
          <p:cNvPr id="321" name="Google Shape;321;p18"/>
          <p:cNvPicPr preferRelativeResize="0"/>
          <p:nvPr/>
        </p:nvPicPr>
        <p:blipFill rotWithShape="1">
          <a:blip r:embed="rId6">
            <a:alphaModFix/>
          </a:blip>
          <a:srcRect/>
          <a:stretch/>
        </p:blipFill>
        <p:spPr>
          <a:xfrm rot="-1392247">
            <a:off x="3546908" y="1543234"/>
            <a:ext cx="414770" cy="501854"/>
          </a:xfrm>
          <a:prstGeom prst="rect">
            <a:avLst/>
          </a:prstGeom>
          <a:noFill/>
          <a:ln>
            <a:noFill/>
          </a:ln>
        </p:spPr>
      </p:pic>
      <p:cxnSp>
        <p:nvCxnSpPr>
          <p:cNvPr id="322" name="Google Shape;322;p18"/>
          <p:cNvCxnSpPr/>
          <p:nvPr/>
        </p:nvCxnSpPr>
        <p:spPr>
          <a:xfrm>
            <a:off x="3750973" y="1842071"/>
            <a:ext cx="246707" cy="1313536"/>
          </a:xfrm>
          <a:prstGeom prst="straightConnector1">
            <a:avLst/>
          </a:prstGeom>
          <a:noFill/>
          <a:ln w="12700" cap="flat" cmpd="sng">
            <a:solidFill>
              <a:schemeClr val="dk1"/>
            </a:solidFill>
            <a:prstDash val="solid"/>
            <a:round/>
            <a:headEnd type="none" w="med" len="med"/>
            <a:tailEnd type="stealth" w="med" len="med"/>
          </a:ln>
        </p:spPr>
      </p:cxnSp>
      <p:sp>
        <p:nvSpPr>
          <p:cNvPr id="323" name="Google Shape;323;p18"/>
          <p:cNvSpPr txBox="1"/>
          <p:nvPr/>
        </p:nvSpPr>
        <p:spPr>
          <a:xfrm>
            <a:off x="556231" y="5243553"/>
            <a:ext cx="3703402" cy="1262127"/>
          </a:xfrm>
          <a:prstGeom prst="rect">
            <a:avLst/>
          </a:prstGeom>
          <a:solidFill>
            <a:schemeClr val="lt1"/>
          </a:solidFill>
          <a:ln w="25400" cap="flat" cmpd="sng">
            <a:solidFill>
              <a:srgbClr val="7676DE"/>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Benefits—IUDs (hormonal):</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by women of any age, including adolescents.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Helps prevent certain types of cancer.</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Does not require a woman to do anything.</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privately.</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9"/>
          <p:cNvSpPr txBox="1">
            <a:spLocks noGrp="1"/>
          </p:cNvSpPr>
          <p:nvPr>
            <p:ph type="subTitle" idx="1"/>
          </p:nvPr>
        </p:nvSpPr>
        <p:spPr>
          <a:xfrm>
            <a:off x="800728" y="1061244"/>
            <a:ext cx="7854174" cy="550480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030A0"/>
              </a:buClr>
              <a:buSzPts val="1800"/>
              <a:buFont typeface="Arial"/>
              <a:buNone/>
            </a:pPr>
            <a:r>
              <a:rPr lang="en-US" sz="1800" b="1" dirty="0">
                <a:solidFill>
                  <a:srgbClr val="7676DE"/>
                </a:solidFill>
                <a:latin typeface="Arial"/>
                <a:ea typeface="Arial"/>
                <a:cs typeface="Arial"/>
                <a:sym typeface="Arial"/>
              </a:rPr>
              <a:t>FSWs </a:t>
            </a:r>
            <a:r>
              <a:rPr lang="en-US" sz="1800" b="1" dirty="0">
                <a:solidFill>
                  <a:srgbClr val="7676DE"/>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may not be good candidates</a:t>
            </a:r>
            <a:r>
              <a:rPr lang="en-US" sz="1800" b="1" dirty="0">
                <a:solidFill>
                  <a:srgbClr val="7676DE"/>
                </a:solidFill>
                <a:latin typeface="Arial"/>
                <a:ea typeface="Arial"/>
                <a:cs typeface="Arial"/>
                <a:sym typeface="Arial"/>
              </a:rPr>
              <a:t> for IUDs unless gonorrhea and chlamydia infection can be ruled out before insertion: </a:t>
            </a:r>
            <a:endParaRPr dirty="0"/>
          </a:p>
          <a:p>
            <a:pPr marL="288925" lvl="1" indent="-288925" algn="l">
              <a:spcBef>
                <a:spcPts val="600"/>
              </a:spcBef>
              <a:buClr>
                <a:srgbClr val="7676DE"/>
              </a:buClr>
              <a:buSzPts val="1600"/>
              <a:buFont typeface="Arial"/>
              <a:buChar char="•"/>
            </a:pPr>
            <a:r>
              <a:rPr lang="en-US" sz="1600" dirty="0">
                <a:latin typeface="Arial"/>
                <a:cs typeface="Arial"/>
                <a:sym typeface="Arial"/>
              </a:rPr>
              <a:t>Untreated gonorrhea or chlamydia increases the risk of developing a serious pelvic infection during the first month of IUD use. </a:t>
            </a:r>
            <a:endParaRPr sz="1600" dirty="0">
              <a:latin typeface="Arial"/>
              <a:cs typeface="Arial"/>
            </a:endParaRPr>
          </a:p>
          <a:p>
            <a:pPr marL="288925" lvl="1" indent="-288925" algn="l">
              <a:spcBef>
                <a:spcPts val="600"/>
              </a:spcBef>
              <a:buClr>
                <a:srgbClr val="7676DE"/>
              </a:buClr>
              <a:buSzPts val="1600"/>
              <a:buFont typeface="Arial"/>
              <a:buChar char="•"/>
            </a:pPr>
            <a:r>
              <a:rPr lang="en-US" sz="1600" dirty="0">
                <a:latin typeface="Arial"/>
                <a:cs typeface="Arial"/>
                <a:sym typeface="Arial"/>
              </a:rPr>
              <a:t>FSWs desiring to use an IUD should talk with a facility-based health provider.</a:t>
            </a:r>
            <a:endParaRPr sz="1600" dirty="0">
              <a:latin typeface="Arial"/>
              <a:cs typeface="Arial"/>
            </a:endParaRPr>
          </a:p>
          <a:p>
            <a:pPr marL="0" marR="0" lvl="0" indent="0" algn="l" rtl="0">
              <a:lnSpc>
                <a:spcPct val="95000"/>
              </a:lnSpc>
              <a:spcBef>
                <a:spcPts val="1800"/>
              </a:spcBef>
              <a:spcAft>
                <a:spcPts val="0"/>
              </a:spcAft>
              <a:buClr>
                <a:srgbClr val="7030A0"/>
              </a:buClr>
              <a:buSzPts val="2000"/>
              <a:buFont typeface="Arial"/>
              <a:buNone/>
            </a:pPr>
            <a:r>
              <a:rPr lang="en-US" sz="1800" b="1" i="0" u="none" strike="noStrike" cap="none" dirty="0">
                <a:solidFill>
                  <a:srgbClr val="7676DE"/>
                </a:solidFill>
                <a:latin typeface="Arial"/>
                <a:ea typeface="Arial"/>
                <a:cs typeface="Arial"/>
                <a:sym typeface="Arial"/>
              </a:rPr>
              <a:t>FSWs should consider whether they can:</a:t>
            </a:r>
          </a:p>
          <a:p>
            <a:pPr marL="288925" lvl="1" indent="-288925" algn="l">
              <a:spcBef>
                <a:spcPts val="600"/>
              </a:spcBef>
              <a:buClr>
                <a:srgbClr val="7676DE"/>
              </a:buClr>
              <a:buSzPts val="1600"/>
              <a:buFont typeface="Arial"/>
              <a:buChar char="•"/>
            </a:pPr>
            <a:r>
              <a:rPr lang="en-US" sz="1600" dirty="0">
                <a:latin typeface="Arial"/>
                <a:cs typeface="Arial"/>
                <a:sym typeface="Arial"/>
              </a:rPr>
              <a:t>Cope with irregular bleeding and spotting which can interfere with their work and limit their ability to solicit or accept clients (eventually, less bleeding or no bleeding at all becomes more common, which many women view as beneficial). </a:t>
            </a:r>
            <a:endParaRPr lang="en-US" sz="1600" dirty="0">
              <a:latin typeface="Arial"/>
              <a:cs typeface="Arial"/>
            </a:endParaRPr>
          </a:p>
          <a:p>
            <a:pPr marL="0" lvl="0" indent="0" algn="l" rtl="0">
              <a:spcBef>
                <a:spcPts val="1700"/>
              </a:spcBef>
              <a:spcAft>
                <a:spcPts val="0"/>
              </a:spcAft>
              <a:buClr>
                <a:srgbClr val="7030A0"/>
              </a:buClr>
              <a:buSzPts val="1800"/>
              <a:buFont typeface="Arial"/>
              <a:buNone/>
            </a:pPr>
            <a:r>
              <a:rPr lang="en-US" sz="1800" b="1" dirty="0">
                <a:solidFill>
                  <a:srgbClr val="7676DE"/>
                </a:solidFill>
                <a:latin typeface="Arial"/>
                <a:ea typeface="Arial"/>
                <a:cs typeface="Arial"/>
                <a:sym typeface="Arial"/>
              </a:rPr>
              <a:t>Other considerations for women living with HIV or AIDS: </a:t>
            </a:r>
            <a:endParaRPr sz="1800" b="1" dirty="0">
              <a:solidFill>
                <a:srgbClr val="7676DE"/>
              </a:solidFill>
              <a:latin typeface="Arial"/>
              <a:ea typeface="Arial"/>
              <a:cs typeface="Arial"/>
              <a:sym typeface="Arial"/>
            </a:endParaRPr>
          </a:p>
          <a:p>
            <a:pPr marL="288925" lvl="1" indent="-288925" algn="l" rtl="0">
              <a:spcBef>
                <a:spcPts val="600"/>
              </a:spcBef>
              <a:spcAft>
                <a:spcPts val="0"/>
              </a:spcAft>
              <a:buClr>
                <a:srgbClr val="7676DE"/>
              </a:buClr>
              <a:buSzPts val="1600"/>
              <a:buFont typeface="Arial"/>
              <a:buChar char="•"/>
            </a:pPr>
            <a:r>
              <a:rPr lang="en-US" sz="1600" dirty="0">
                <a:latin typeface="Arial"/>
                <a:ea typeface="Arial"/>
                <a:cs typeface="Arial"/>
                <a:sym typeface="Arial"/>
              </a:rPr>
              <a:t>Can generally use an IUD safely; however, women with AIDS must feel healthy on ARV therapy before starting an IUD. HIV-positive women who develop AIDS while using an IUD, can continue using it. </a:t>
            </a:r>
            <a:endParaRPr dirty="0"/>
          </a:p>
          <a:p>
            <a:pPr marL="0" lvl="0" indent="0" algn="l" rtl="0">
              <a:spcBef>
                <a:spcPts val="1700"/>
              </a:spcBef>
              <a:spcAft>
                <a:spcPts val="0"/>
              </a:spcAft>
              <a:buClr>
                <a:srgbClr val="7030A0"/>
              </a:buClr>
              <a:buSzPts val="1800"/>
              <a:buFont typeface="Arial"/>
              <a:buNone/>
            </a:pPr>
            <a:r>
              <a:rPr lang="en-US" sz="1800" b="1" dirty="0">
                <a:solidFill>
                  <a:srgbClr val="7676DE"/>
                </a:solidFill>
                <a:latin typeface="Arial"/>
                <a:ea typeface="Arial"/>
                <a:cs typeface="Arial"/>
                <a:sym typeface="Arial"/>
              </a:rPr>
              <a:t>Normal changes some women may have:</a:t>
            </a:r>
            <a:endParaRPr dirty="0"/>
          </a:p>
          <a:p>
            <a:pPr marL="288925" lvl="1" indent="-288925" algn="l" rtl="0">
              <a:spcBef>
                <a:spcPts val="600"/>
              </a:spcBef>
              <a:spcAft>
                <a:spcPts val="0"/>
              </a:spcAft>
              <a:buClr>
                <a:srgbClr val="7676DE"/>
              </a:buClr>
              <a:buSzPts val="1600"/>
              <a:buFont typeface="Arial"/>
              <a:buChar char="•"/>
            </a:pPr>
            <a:r>
              <a:rPr lang="en-US" sz="1600" dirty="0">
                <a:latin typeface="Arial"/>
                <a:ea typeface="Arial"/>
                <a:cs typeface="Arial"/>
                <a:sym typeface="Arial"/>
              </a:rPr>
              <a:t>Cramps or menstrual spotting for a few days after insertion.</a:t>
            </a:r>
            <a:endParaRPr lang="en-US" dirty="0"/>
          </a:p>
          <a:p>
            <a:pPr marL="288925" lvl="1" indent="-288925" algn="l" rtl="0">
              <a:spcBef>
                <a:spcPts val="600"/>
              </a:spcBef>
              <a:spcAft>
                <a:spcPts val="0"/>
              </a:spcAft>
              <a:buClr>
                <a:srgbClr val="7676DE"/>
              </a:buClr>
              <a:buSzPts val="1600"/>
              <a:buFont typeface="Arial"/>
              <a:buChar char="•"/>
            </a:pPr>
            <a:r>
              <a:rPr lang="en-US" sz="1600" dirty="0">
                <a:latin typeface="Arial"/>
                <a:ea typeface="Arial"/>
                <a:cs typeface="Arial"/>
                <a:sym typeface="Arial"/>
              </a:rPr>
              <a:t>Bleeding changes are common but not harmful. Typically, lighter and fewer days of bleeding, or infrequent or irregular bleeding, or no bleeding.</a:t>
            </a:r>
            <a:endParaRPr dirty="0"/>
          </a:p>
        </p:txBody>
      </p:sp>
      <p:sp>
        <p:nvSpPr>
          <p:cNvPr id="330" name="Google Shape;330;p19"/>
          <p:cNvSpPr/>
          <p:nvPr/>
        </p:nvSpPr>
        <p:spPr>
          <a:xfrm>
            <a:off x="7980363" y="0"/>
            <a:ext cx="1163637" cy="430213"/>
          </a:xfrm>
          <a:prstGeom prst="rect">
            <a:avLst/>
          </a:prstGeom>
          <a:solidFill>
            <a:srgbClr val="7030A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31" name="Google Shape;331;p19"/>
          <p:cNvSpPr/>
          <p:nvPr/>
        </p:nvSpPr>
        <p:spPr>
          <a:xfrm>
            <a:off x="-65313" y="0"/>
            <a:ext cx="9231086" cy="762000"/>
          </a:xfrm>
          <a:prstGeom prst="rect">
            <a:avLst/>
          </a:prstGeom>
          <a:solidFill>
            <a:srgbClr val="7676DE"/>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32" name="Google Shape;332;p19"/>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19</a:t>
            </a:fld>
            <a:endParaRPr sz="1400" b="1" dirty="0">
              <a:solidFill>
                <a:schemeClr val="lt2"/>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2"/>
          <p:cNvSpPr txBox="1"/>
          <p:nvPr/>
        </p:nvSpPr>
        <p:spPr>
          <a:xfrm>
            <a:off x="750887" y="2911742"/>
            <a:ext cx="7694614" cy="1715854"/>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 2020</a:t>
            </a:r>
            <a:endParaRPr dirty="0"/>
          </a:p>
          <a:p>
            <a:pPr marL="0" marR="0" lvl="0" indent="0" algn="l" rtl="0">
              <a:lnSpc>
                <a:spcPct val="95000"/>
              </a:lnSpc>
              <a:spcBef>
                <a:spcPts val="120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This tool was initially created as part of the </a:t>
            </a:r>
            <a:r>
              <a:rPr lang="en-US" sz="1200" b="0" i="1" u="none" strike="noStrike" cap="none" dirty="0">
                <a:solidFill>
                  <a:schemeClr val="dk1"/>
                </a:solidFill>
                <a:latin typeface="Times New Roman"/>
                <a:ea typeface="Times New Roman"/>
                <a:cs typeface="Times New Roman"/>
                <a:sym typeface="Times New Roman"/>
              </a:rPr>
              <a:t>Training Resource Package for Family Planning;</a:t>
            </a:r>
            <a:r>
              <a:rPr lang="en-US" sz="1200" b="0" i="0" u="none" strike="noStrike" cap="none" dirty="0">
                <a:solidFill>
                  <a:schemeClr val="dk1"/>
                </a:solidFill>
                <a:latin typeface="Times New Roman"/>
                <a:ea typeface="Times New Roman"/>
                <a:cs typeface="Times New Roman"/>
                <a:sym typeface="Times New Roman"/>
              </a:rPr>
              <a:t> it has been adapted multiple times for various uses (see User Guide for background information). The tool reflects the </a:t>
            </a:r>
            <a:r>
              <a:rPr lang="en-US" sz="1200" b="0" i="1" u="none" strike="noStrike" cap="none" dirty="0">
                <a:solidFill>
                  <a:schemeClr val="dk1"/>
                </a:solidFill>
                <a:latin typeface="Times New Roman"/>
                <a:ea typeface="Times New Roman"/>
                <a:cs typeface="Times New Roman"/>
                <a:sym typeface="Times New Roman"/>
              </a:rPr>
              <a:t>Medical Eligibility Criteria for Contraceptive Use, </a:t>
            </a:r>
            <a:r>
              <a:rPr lang="en-US" sz="1200" b="0" i="0" u="none" strike="noStrike" cap="none" dirty="0">
                <a:solidFill>
                  <a:schemeClr val="dk1"/>
                </a:solidFill>
                <a:latin typeface="Times New Roman"/>
                <a:ea typeface="Times New Roman"/>
                <a:cs typeface="Times New Roman"/>
                <a:sym typeface="Times New Roman"/>
              </a:rPr>
              <a:t>published in 2015 by WHO. This iteration of the tool is a global prototype that has been tailored for use by peer educators working with female sex workers. </a:t>
            </a:r>
            <a:endParaRPr sz="1200" b="0" i="0" u="none" strike="sngStrike" cap="none" dirty="0">
              <a:solidFill>
                <a:schemeClr val="dk1"/>
              </a:solidFill>
              <a:latin typeface="Times New Roman"/>
              <a:ea typeface="Times New Roman"/>
              <a:cs typeface="Times New Roman"/>
              <a:sym typeface="Times New Roman"/>
            </a:endParaRPr>
          </a:p>
          <a:p>
            <a:pPr marL="0" marR="0" lvl="0" indent="0" algn="l" rtl="0">
              <a:lnSpc>
                <a:spcPct val="95000"/>
              </a:lnSpc>
              <a:spcBef>
                <a:spcPts val="1200"/>
              </a:spcBef>
              <a:spcAft>
                <a:spcPts val="0"/>
              </a:spcAft>
              <a:buNone/>
            </a:pPr>
            <a:r>
              <a:rPr lang="en-US" sz="1000" b="0" i="1" u="none" strike="noStrike" cap="none" dirty="0">
                <a:solidFill>
                  <a:schemeClr val="dk1"/>
                </a:solidFill>
                <a:latin typeface="Times New Roman"/>
                <a:ea typeface="Times New Roman"/>
                <a:cs typeface="Times New Roman"/>
                <a:sym typeface="Times New Roman"/>
              </a:rPr>
              <a:t>Credits for illustrations: Karim Diallo, designer/illustrator based in Mali (color illustrations of FSWs); Ambrose Hoona-Kab, illustrator based in Uganda (watercolor drawings), Institute for Reproductive Health (LAM illustrations), Female Health Foundation (female condom illustrations), Rafael Avila (illustrations created/adapted for Family Planning: A Global Handbook for Providers), PATH (Sayana Press images). </a:t>
            </a:r>
            <a:endParaRPr dirty="0"/>
          </a:p>
        </p:txBody>
      </p:sp>
      <p:pic>
        <p:nvPicPr>
          <p:cNvPr id="66" name="Google Shape;66;p2"/>
          <p:cNvPicPr preferRelativeResize="0"/>
          <p:nvPr/>
        </p:nvPicPr>
        <p:blipFill rotWithShape="1">
          <a:blip r:embed="rId3">
            <a:alphaModFix/>
          </a:blip>
          <a:srcRect/>
          <a:stretch/>
        </p:blipFill>
        <p:spPr>
          <a:xfrm>
            <a:off x="4912736" y="6059435"/>
            <a:ext cx="1021147" cy="423886"/>
          </a:xfrm>
          <a:prstGeom prst="rect">
            <a:avLst/>
          </a:prstGeom>
          <a:noFill/>
          <a:ln>
            <a:noFill/>
          </a:ln>
        </p:spPr>
      </p:pic>
      <p:pic>
        <p:nvPicPr>
          <p:cNvPr id="67" name="Google Shape;67;p2"/>
          <p:cNvPicPr preferRelativeResize="0"/>
          <p:nvPr/>
        </p:nvPicPr>
        <p:blipFill rotWithShape="1">
          <a:blip r:embed="rId4">
            <a:alphaModFix/>
          </a:blip>
          <a:srcRect l="8552" t="14026" r="7752" b="17612"/>
          <a:stretch/>
        </p:blipFill>
        <p:spPr>
          <a:xfrm>
            <a:off x="750887" y="6024851"/>
            <a:ext cx="1522095" cy="483235"/>
          </a:xfrm>
          <a:prstGeom prst="rect">
            <a:avLst/>
          </a:prstGeom>
          <a:noFill/>
          <a:ln>
            <a:noFill/>
          </a:ln>
        </p:spPr>
      </p:pic>
      <p:sp>
        <p:nvSpPr>
          <p:cNvPr id="68" name="Google Shape;68;p2"/>
          <p:cNvSpPr/>
          <p:nvPr/>
        </p:nvSpPr>
        <p:spPr>
          <a:xfrm>
            <a:off x="1043171" y="4913700"/>
            <a:ext cx="6977729" cy="823302"/>
          </a:xfrm>
          <a:prstGeom prst="rect">
            <a:avLst/>
          </a:prstGeom>
          <a:noFill/>
          <a:ln w="9525" cap="flat" cmpd="sng">
            <a:solidFill>
              <a:srgbClr val="7F7F7F"/>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US" sz="1000" b="0" i="0" u="none" strike="noStrike" cap="none" dirty="0">
                <a:solidFill>
                  <a:srgbClr val="000000"/>
                </a:solidFill>
                <a:latin typeface="Times New Roman"/>
                <a:ea typeface="Times New Roman"/>
                <a:cs typeface="Times New Roman"/>
                <a:sym typeface="Times New Roman"/>
              </a:rPr>
              <a:t>This work was made possible by the generous support of the American people through the United States Agency for International Development (USAID) and the U.S. President’s Emergency Plan for AIDS Relief (PEPFAR). The contents are the responsibility of the LINKAGES project and do not necessarily reflect the views of USAID, PEPFAR, or the United States Government. LINKAGES (cooperative agreement #AID-OAA-A-14-00045) is led by FHI 360 in partnership with IntraHealth International, Pact, and the University of North Carolina at Chapel Hill. </a:t>
            </a:r>
            <a:endParaRPr dirty="0"/>
          </a:p>
        </p:txBody>
      </p:sp>
      <p:pic>
        <p:nvPicPr>
          <p:cNvPr id="69" name="Google Shape;69;p2" descr="LINKAGES_Logo_v7.eps"/>
          <p:cNvPicPr preferRelativeResize="0"/>
          <p:nvPr/>
        </p:nvPicPr>
        <p:blipFill rotWithShape="1">
          <a:blip r:embed="rId5">
            <a:alphaModFix/>
          </a:blip>
          <a:srcRect/>
          <a:stretch/>
        </p:blipFill>
        <p:spPr>
          <a:xfrm>
            <a:off x="6910435" y="6024851"/>
            <a:ext cx="1364427" cy="483235"/>
          </a:xfrm>
          <a:prstGeom prst="rect">
            <a:avLst/>
          </a:prstGeom>
          <a:noFill/>
          <a:ln>
            <a:noFill/>
          </a:ln>
        </p:spPr>
      </p:pic>
      <p:pic>
        <p:nvPicPr>
          <p:cNvPr id="70" name="Google Shape;70;p2"/>
          <p:cNvPicPr preferRelativeResize="0"/>
          <p:nvPr/>
        </p:nvPicPr>
        <p:blipFill rotWithShape="1">
          <a:blip r:embed="rId6">
            <a:alphaModFix/>
          </a:blip>
          <a:srcRect/>
          <a:stretch/>
        </p:blipFill>
        <p:spPr>
          <a:xfrm>
            <a:off x="3198172" y="5984178"/>
            <a:ext cx="789374" cy="499143"/>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0"/>
          <p:cNvSpPr txBox="1">
            <a:spLocks noGrp="1"/>
          </p:cNvSpPr>
          <p:nvPr>
            <p:ph type="title" idx="4294967295"/>
          </p:nvPr>
        </p:nvSpPr>
        <p:spPr>
          <a:xfrm>
            <a:off x="558800" y="1052513"/>
            <a:ext cx="3811588" cy="800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09900"/>
                </a:solidFill>
              </a:rPr>
              <a:t>Injectables</a:t>
            </a:r>
            <a:br>
              <a:rPr lang="en-US" sz="3600" dirty="0">
                <a:solidFill>
                  <a:srgbClr val="009900"/>
                </a:solidFill>
              </a:rPr>
            </a:br>
            <a:r>
              <a:rPr lang="en-US" sz="1400" dirty="0">
                <a:solidFill>
                  <a:srgbClr val="009900"/>
                </a:solidFill>
              </a:rPr>
              <a:t>(DMPA IM and SC and NET-EN)</a:t>
            </a:r>
            <a:endParaRPr sz="3600" dirty="0">
              <a:solidFill>
                <a:srgbClr val="009900"/>
              </a:solidFill>
            </a:endParaRPr>
          </a:p>
        </p:txBody>
      </p:sp>
      <p:sp>
        <p:nvSpPr>
          <p:cNvPr id="339" name="Google Shape;339;p20"/>
          <p:cNvSpPr txBox="1">
            <a:spLocks noGrp="1"/>
          </p:cNvSpPr>
          <p:nvPr>
            <p:ph type="body" idx="1"/>
          </p:nvPr>
        </p:nvSpPr>
        <p:spPr>
          <a:xfrm>
            <a:off x="4114424" y="1289913"/>
            <a:ext cx="4689940" cy="5360285"/>
          </a:xfrm>
          <a:prstGeom prst="rect">
            <a:avLst/>
          </a:prstGeom>
          <a:solidFill>
            <a:srgbClr val="FFFFFF"/>
          </a:solidFill>
          <a:ln>
            <a:noFill/>
          </a:ln>
        </p:spPr>
        <p:txBody>
          <a:bodyPr spcFirstLastPara="1" wrap="square" lIns="91425" tIns="45700" rIns="91425" bIns="45700" anchor="t" anchorCtr="0">
            <a:noAutofit/>
          </a:bodyPr>
          <a:lstStyle/>
          <a:p>
            <a:pPr marL="342900" marR="0" lvl="0" indent="-342900" algn="l" rtl="0">
              <a:lnSpc>
                <a:spcPct val="95000"/>
              </a:lnSpc>
              <a:spcBef>
                <a:spcPts val="0"/>
              </a:spcBef>
              <a:spcAft>
                <a:spcPts val="0"/>
              </a:spcAft>
              <a:buClr>
                <a:srgbClr val="009900"/>
              </a:buClr>
              <a:buSzPts val="2200"/>
              <a:buFont typeface="Arial"/>
              <a:buChar char="•"/>
            </a:pPr>
            <a:r>
              <a:rPr lang="en-US" sz="2200" b="0" i="0" u="none" strike="noStrike" cap="none" dirty="0">
                <a:solidFill>
                  <a:srgbClr val="000000"/>
                </a:solidFill>
                <a:latin typeface="Arial"/>
                <a:ea typeface="Arial"/>
                <a:cs typeface="Arial"/>
                <a:sym typeface="Arial"/>
              </a:rPr>
              <a:t>Given by injection every </a:t>
            </a:r>
            <a:endParaRPr dirty="0"/>
          </a:p>
          <a:p>
            <a:pPr marL="742950" marR="0" lvl="1" indent="-285750" algn="l" rtl="0">
              <a:lnSpc>
                <a:spcPct val="95000"/>
              </a:lnSpc>
              <a:spcBef>
                <a:spcPts val="600"/>
              </a:spcBef>
              <a:spcAft>
                <a:spcPts val="0"/>
              </a:spcAft>
              <a:buClr>
                <a:srgbClr val="009900"/>
              </a:buClr>
              <a:buSzPts val="2200"/>
              <a:buFont typeface="Arial"/>
              <a:buChar char="–"/>
            </a:pPr>
            <a:r>
              <a:rPr lang="en-US" sz="2200" b="0" i="0" u="none" strike="noStrike" cap="none" dirty="0">
                <a:solidFill>
                  <a:srgbClr val="000000"/>
                </a:solidFill>
                <a:latin typeface="Arial"/>
                <a:ea typeface="Arial"/>
                <a:cs typeface="Arial"/>
                <a:sym typeface="Arial"/>
              </a:rPr>
              <a:t>13 weeks – DMPA </a:t>
            </a:r>
            <a:endParaRPr dirty="0"/>
          </a:p>
          <a:p>
            <a:pPr marL="742950" marR="0" lvl="1" indent="-285750" algn="l" rtl="0">
              <a:lnSpc>
                <a:spcPct val="95000"/>
              </a:lnSpc>
              <a:spcBef>
                <a:spcPts val="600"/>
              </a:spcBef>
              <a:spcAft>
                <a:spcPts val="0"/>
              </a:spcAft>
              <a:buClr>
                <a:srgbClr val="009900"/>
              </a:buClr>
              <a:buSzPts val="2200"/>
              <a:buFont typeface="Arial"/>
              <a:buChar char="–"/>
            </a:pPr>
            <a:r>
              <a:rPr lang="en-US" sz="2200" b="0" i="0" u="none" strike="noStrike" cap="none" dirty="0">
                <a:solidFill>
                  <a:schemeClr val="dk1"/>
                </a:solidFill>
                <a:latin typeface="Arial"/>
                <a:ea typeface="Arial"/>
                <a:cs typeface="Arial"/>
                <a:sym typeface="Arial"/>
              </a:rPr>
              <a:t>8 weeks – NET-EN </a:t>
            </a:r>
            <a:endParaRPr dirty="0"/>
          </a:p>
          <a:p>
            <a:pPr marL="342900" marR="0" lvl="0" indent="-342900" algn="l" rtl="0">
              <a:lnSpc>
                <a:spcPct val="95000"/>
              </a:lnSpc>
              <a:spcBef>
                <a:spcPts val="1200"/>
              </a:spcBef>
              <a:spcAft>
                <a:spcPts val="0"/>
              </a:spcAft>
              <a:buClr>
                <a:srgbClr val="009900"/>
              </a:buClr>
              <a:buSzPts val="2200"/>
              <a:buFont typeface="Arial"/>
              <a:buChar char="•"/>
            </a:pPr>
            <a:r>
              <a:rPr lang="en-US" sz="2200" b="0" i="0" u="none" strike="noStrike" cap="none" dirty="0">
                <a:solidFill>
                  <a:srgbClr val="000000"/>
                </a:solidFill>
                <a:latin typeface="Arial"/>
                <a:ea typeface="Arial"/>
                <a:cs typeface="Arial"/>
                <a:sym typeface="Arial"/>
              </a:rPr>
              <a:t>Prevent eggs from leaving </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the ovaries</a:t>
            </a:r>
            <a:endParaRPr dirty="0"/>
          </a:p>
          <a:p>
            <a:pPr marL="342900" marR="0" lvl="0" indent="-342900" algn="l" rtl="0">
              <a:lnSpc>
                <a:spcPct val="95000"/>
              </a:lnSpc>
              <a:spcBef>
                <a:spcPts val="1200"/>
              </a:spcBef>
              <a:spcAft>
                <a:spcPts val="0"/>
              </a:spcAft>
              <a:buClr>
                <a:srgbClr val="009900"/>
              </a:buClr>
              <a:buSzPts val="2200"/>
              <a:buFont typeface="Arial"/>
              <a:buChar char="•"/>
            </a:pPr>
            <a:r>
              <a:rPr lang="en-US" sz="2200" b="0" i="0" u="none" strike="noStrike" cap="none" dirty="0">
                <a:solidFill>
                  <a:srgbClr val="000000"/>
                </a:solidFill>
                <a:latin typeface="Arial"/>
                <a:ea typeface="Arial"/>
                <a:cs typeface="Arial"/>
                <a:sym typeface="Arial"/>
              </a:rPr>
              <a:t>May take </a:t>
            </a:r>
            <a:r>
              <a:rPr lang="en-US" sz="22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a few months longer </a:t>
            </a:r>
            <a:r>
              <a:rPr lang="en-US" sz="2200" b="0" i="0" u="none" strike="noStrike" cap="none" dirty="0">
                <a:solidFill>
                  <a:srgbClr val="000000"/>
                </a:solidFill>
                <a:latin typeface="Arial"/>
                <a:ea typeface="Arial"/>
                <a:cs typeface="Arial"/>
                <a:sym typeface="Arial"/>
              </a:rPr>
              <a:t>to become pregnant after stopping</a:t>
            </a:r>
            <a:endParaRPr dirty="0"/>
          </a:p>
          <a:p>
            <a:pPr marL="342900" marR="0" lvl="0" indent="-342900" algn="l" rtl="0">
              <a:lnSpc>
                <a:spcPct val="95000"/>
              </a:lnSpc>
              <a:spcBef>
                <a:spcPts val="1200"/>
              </a:spcBef>
              <a:spcAft>
                <a:spcPts val="0"/>
              </a:spcAft>
              <a:buClr>
                <a:srgbClr val="009900"/>
              </a:buClr>
              <a:buSzPts val="2200"/>
              <a:buFont typeface="Arial"/>
              <a:buChar char="•"/>
            </a:pPr>
            <a:r>
              <a:rPr lang="en-US" sz="2200" b="0" i="0" u="none" strike="noStrike" cap="none" dirty="0">
                <a:solidFill>
                  <a:srgbClr val="000000"/>
                </a:solidFill>
                <a:latin typeface="Arial"/>
                <a:ea typeface="Arial"/>
                <a:cs typeface="Arial"/>
                <a:sym typeface="Arial"/>
              </a:rPr>
              <a:t>Can be used safely by most women, including those with HIV or AIDS or on ART</a:t>
            </a:r>
            <a:endParaRPr dirty="0"/>
          </a:p>
          <a:p>
            <a:pPr marL="342900" marR="0" lvl="0" indent="-342900" algn="l" rtl="0">
              <a:lnSpc>
                <a:spcPct val="95000"/>
              </a:lnSpc>
              <a:spcBef>
                <a:spcPts val="1200"/>
              </a:spcBef>
              <a:spcAft>
                <a:spcPts val="0"/>
              </a:spcAft>
              <a:buClr>
                <a:srgbClr val="009900"/>
              </a:buClr>
              <a:buSzPts val="2200"/>
              <a:buFont typeface="Arial"/>
              <a:buChar char="•"/>
            </a:pPr>
            <a:r>
              <a:rPr lang="en-US" sz="2200" b="0" i="0" u="none" strike="noStrike" cap="none" dirty="0">
                <a:solidFill>
                  <a:srgbClr val="000000"/>
                </a:solidFill>
                <a:latin typeface="Arial"/>
                <a:ea typeface="Arial"/>
                <a:cs typeface="Arial"/>
                <a:sym typeface="Arial"/>
              </a:rPr>
              <a:t>No protection from HIV or other STIs; add other methods to protect yourself (condoms, PrEP)</a:t>
            </a:r>
            <a:endParaRPr dirty="0"/>
          </a:p>
        </p:txBody>
      </p:sp>
      <p:sp>
        <p:nvSpPr>
          <p:cNvPr id="340" name="Google Shape;340;p20"/>
          <p:cNvSpPr/>
          <p:nvPr/>
        </p:nvSpPr>
        <p:spPr>
          <a:xfrm rot="-1901358">
            <a:off x="2238420" y="2075979"/>
            <a:ext cx="1912938" cy="1573212"/>
          </a:xfrm>
          <a:prstGeom prst="ellipse">
            <a:avLst/>
          </a:prstGeom>
          <a:solidFill>
            <a:srgbClr val="D9FFD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41" name="Google Shape;341;p20" descr="p14 arm inject wo closeup"/>
          <p:cNvPicPr preferRelativeResize="0"/>
          <p:nvPr/>
        </p:nvPicPr>
        <p:blipFill rotWithShape="1">
          <a:blip r:embed="rId3">
            <a:alphaModFix/>
          </a:blip>
          <a:srcRect/>
          <a:stretch/>
        </p:blipFill>
        <p:spPr>
          <a:xfrm>
            <a:off x="390976" y="2833732"/>
            <a:ext cx="1887538" cy="2420937"/>
          </a:xfrm>
          <a:prstGeom prst="rect">
            <a:avLst/>
          </a:prstGeom>
          <a:noFill/>
          <a:ln>
            <a:noFill/>
          </a:ln>
        </p:spPr>
      </p:pic>
      <p:sp>
        <p:nvSpPr>
          <p:cNvPr id="342" name="Google Shape;342;p20"/>
          <p:cNvSpPr/>
          <p:nvPr/>
        </p:nvSpPr>
        <p:spPr>
          <a:xfrm>
            <a:off x="0" y="0"/>
            <a:ext cx="1163638" cy="430213"/>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43" name="Google Shape;343;p20"/>
          <p:cNvSpPr/>
          <p:nvPr/>
        </p:nvSpPr>
        <p:spPr>
          <a:xfrm>
            <a:off x="0" y="0"/>
            <a:ext cx="9144000" cy="762000"/>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44" name="Google Shape;344;p20"/>
          <p:cNvPicPr preferRelativeResize="0"/>
          <p:nvPr/>
        </p:nvPicPr>
        <p:blipFill rotWithShape="1">
          <a:blip r:embed="rId4">
            <a:alphaModFix/>
          </a:blip>
          <a:srcRect l="8050" t="11201" r="50070" b="72890"/>
          <a:stretch/>
        </p:blipFill>
        <p:spPr>
          <a:xfrm>
            <a:off x="9350443" y="1253875"/>
            <a:ext cx="2069515" cy="1018080"/>
          </a:xfrm>
          <a:prstGeom prst="rect">
            <a:avLst/>
          </a:prstGeom>
          <a:noFill/>
          <a:ln w="9525" cap="flat" cmpd="sng">
            <a:solidFill>
              <a:srgbClr val="000000"/>
            </a:solidFill>
            <a:prstDash val="solid"/>
            <a:miter lim="800000"/>
            <a:headEnd type="none" w="sm" len="sm"/>
            <a:tailEnd type="none" w="sm" len="sm"/>
          </a:ln>
        </p:spPr>
      </p:pic>
      <p:pic>
        <p:nvPicPr>
          <p:cNvPr id="345" name="Google Shape;345;p20"/>
          <p:cNvPicPr preferRelativeResize="0"/>
          <p:nvPr/>
        </p:nvPicPr>
        <p:blipFill rotWithShape="1">
          <a:blip r:embed="rId5">
            <a:alphaModFix/>
          </a:blip>
          <a:srcRect b="11905"/>
          <a:stretch/>
        </p:blipFill>
        <p:spPr>
          <a:xfrm>
            <a:off x="9295294" y="4085932"/>
            <a:ext cx="1332083" cy="1648045"/>
          </a:xfrm>
          <a:prstGeom prst="rect">
            <a:avLst/>
          </a:prstGeom>
          <a:noFill/>
          <a:ln w="12700" cap="flat" cmpd="sng">
            <a:solidFill>
              <a:srgbClr val="000000"/>
            </a:solidFill>
            <a:prstDash val="solid"/>
            <a:miter lim="800000"/>
            <a:headEnd type="none" w="sm" len="sm"/>
            <a:tailEnd type="none" w="sm" len="sm"/>
          </a:ln>
        </p:spPr>
      </p:pic>
      <p:sp>
        <p:nvSpPr>
          <p:cNvPr id="346" name="Google Shape;346;p20"/>
          <p:cNvSpPr txBox="1"/>
          <p:nvPr/>
        </p:nvSpPr>
        <p:spPr>
          <a:xfrm>
            <a:off x="9246995" y="5871618"/>
            <a:ext cx="2760763"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Arial"/>
                <a:ea typeface="Arial"/>
                <a:cs typeface="Arial"/>
                <a:sym typeface="Arial"/>
              </a:rPr>
              <a:t>Sayana Press illustrations/photo from PATH</a:t>
            </a:r>
            <a:endParaRPr sz="1000" dirty="0">
              <a:solidFill>
                <a:schemeClr val="dk1"/>
              </a:solidFill>
              <a:latin typeface="Arial"/>
              <a:ea typeface="Arial"/>
              <a:cs typeface="Arial"/>
              <a:sym typeface="Arial"/>
            </a:endParaRPr>
          </a:p>
        </p:txBody>
      </p:sp>
      <p:pic>
        <p:nvPicPr>
          <p:cNvPr id="347" name="Google Shape;347;p20"/>
          <p:cNvPicPr preferRelativeResize="0"/>
          <p:nvPr/>
        </p:nvPicPr>
        <p:blipFill rotWithShape="1">
          <a:blip r:embed="rId6">
            <a:alphaModFix/>
          </a:blip>
          <a:srcRect/>
          <a:stretch/>
        </p:blipFill>
        <p:spPr>
          <a:xfrm>
            <a:off x="9308056" y="2495993"/>
            <a:ext cx="1367246" cy="1329187"/>
          </a:xfrm>
          <a:prstGeom prst="rect">
            <a:avLst/>
          </a:prstGeom>
          <a:noFill/>
          <a:ln w="12700" cap="flat" cmpd="sng">
            <a:solidFill>
              <a:srgbClr val="000000"/>
            </a:solidFill>
            <a:prstDash val="solid"/>
            <a:miter lim="800000"/>
            <a:headEnd type="none" w="sm" len="sm"/>
            <a:tailEnd type="none" w="sm" len="sm"/>
          </a:ln>
        </p:spPr>
      </p:pic>
      <p:pic>
        <p:nvPicPr>
          <p:cNvPr id="348" name="Google Shape;348;p20" descr="Injectable"/>
          <p:cNvPicPr preferRelativeResize="0"/>
          <p:nvPr/>
        </p:nvPicPr>
        <p:blipFill rotWithShape="1">
          <a:blip r:embed="rId7">
            <a:alphaModFix/>
          </a:blip>
          <a:srcRect/>
          <a:stretch/>
        </p:blipFill>
        <p:spPr>
          <a:xfrm>
            <a:off x="2448696" y="2005890"/>
            <a:ext cx="1561931" cy="1123078"/>
          </a:xfrm>
          <a:prstGeom prst="rect">
            <a:avLst/>
          </a:prstGeom>
          <a:noFill/>
          <a:ln>
            <a:noFill/>
          </a:ln>
        </p:spPr>
      </p:pic>
      <p:pic>
        <p:nvPicPr>
          <p:cNvPr id="349" name="Google Shape;349;p20"/>
          <p:cNvPicPr preferRelativeResize="0"/>
          <p:nvPr/>
        </p:nvPicPr>
        <p:blipFill rotWithShape="1">
          <a:blip r:embed="rId8">
            <a:alphaModFix/>
          </a:blip>
          <a:srcRect/>
          <a:stretch/>
        </p:blipFill>
        <p:spPr>
          <a:xfrm rot="8948714">
            <a:off x="2717446" y="2934606"/>
            <a:ext cx="655291" cy="949109"/>
          </a:xfrm>
          <a:prstGeom prst="rect">
            <a:avLst/>
          </a:prstGeom>
          <a:noFill/>
          <a:ln>
            <a:noFill/>
          </a:ln>
        </p:spPr>
      </p:pic>
      <p:sp>
        <p:nvSpPr>
          <p:cNvPr id="350" name="Google Shape;350;p20"/>
          <p:cNvSpPr txBox="1"/>
          <p:nvPr/>
        </p:nvSpPr>
        <p:spPr>
          <a:xfrm>
            <a:off x="426348" y="5440804"/>
            <a:ext cx="3191528" cy="794983"/>
          </a:xfrm>
          <a:prstGeom prst="rect">
            <a:avLst/>
          </a:prstGeom>
          <a:solidFill>
            <a:schemeClr val="lt1"/>
          </a:solidFill>
          <a:ln w="25400" cap="flat" cmpd="sng">
            <a:solidFill>
              <a:srgbClr val="00B05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Benefits—Injectables: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May help prevent cancer in the lining of the womb. </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privately.</a:t>
            </a:r>
            <a:endParaRPr dirty="0"/>
          </a:p>
        </p:txBody>
      </p:sp>
      <p:sp>
        <p:nvSpPr>
          <p:cNvPr id="351" name="Google Shape;351;p20"/>
          <p:cNvSpPr txBox="1">
            <a:spLocks noGrp="1"/>
          </p:cNvSpPr>
          <p:nvPr>
            <p:ph type="sldNum" idx="12"/>
          </p:nvPr>
        </p:nvSpPr>
        <p:spPr>
          <a:xfrm>
            <a:off x="6697571"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20</a:t>
            </a:fld>
            <a:endParaRPr sz="1400" b="1" dirty="0">
              <a:solidFill>
                <a:schemeClr val="lt2"/>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2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21</a:t>
            </a:fld>
            <a:endParaRPr sz="1400" b="1" dirty="0">
              <a:solidFill>
                <a:schemeClr val="lt2"/>
              </a:solidFill>
              <a:latin typeface="Arial"/>
              <a:ea typeface="Arial"/>
              <a:cs typeface="Arial"/>
              <a:sym typeface="Arial"/>
            </a:endParaRPr>
          </a:p>
        </p:txBody>
      </p:sp>
      <p:sp>
        <p:nvSpPr>
          <p:cNvPr id="358" name="Google Shape;358;p21"/>
          <p:cNvSpPr/>
          <p:nvPr/>
        </p:nvSpPr>
        <p:spPr>
          <a:xfrm>
            <a:off x="700089" y="1074743"/>
            <a:ext cx="7732711" cy="5495920"/>
          </a:xfrm>
          <a:prstGeom prst="rect">
            <a:avLst/>
          </a:prstGeom>
          <a:noFill/>
          <a:ln>
            <a:noFill/>
          </a:ln>
        </p:spPr>
        <p:txBody>
          <a:bodyPr spcFirstLastPara="1" wrap="square" lIns="91425" tIns="45700" rIns="91425" bIns="45700" anchor="t" anchorCtr="0">
            <a:noAutofit/>
          </a:bodyPr>
          <a:lstStyle/>
          <a:p>
            <a:pPr marL="225425" marR="0" lvl="1" indent="-225425" algn="l" rtl="0">
              <a:lnSpc>
                <a:spcPct val="95000"/>
              </a:lnSpc>
              <a:spcBef>
                <a:spcPts val="0"/>
              </a:spcBef>
              <a:spcAft>
                <a:spcPts val="0"/>
              </a:spcAft>
              <a:buClr>
                <a:srgbClr val="009900"/>
              </a:buClr>
              <a:buSzPts val="2000"/>
              <a:buFont typeface="Arial"/>
              <a:buNone/>
            </a:pPr>
            <a:r>
              <a:rPr lang="en-US" sz="2000" b="1" i="0" u="none" strike="noStrike" cap="none" dirty="0">
                <a:solidFill>
                  <a:srgbClr val="009900"/>
                </a:solidFill>
                <a:latin typeface="Arial"/>
                <a:ea typeface="Arial"/>
                <a:cs typeface="Arial"/>
                <a:sym typeface="Arial"/>
              </a:rPr>
              <a:t>Normal changes some women may have:</a:t>
            </a:r>
            <a:endParaRPr sz="2000" b="0" i="0" u="none" strike="noStrike" cap="none" dirty="0">
              <a:solidFill>
                <a:srgbClr val="009900"/>
              </a:solidFill>
              <a:latin typeface="Arial"/>
              <a:ea typeface="Arial"/>
              <a:cs typeface="Arial"/>
              <a:sym typeface="Arial"/>
            </a:endParaRPr>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Bleeding changes such as prolonged or heavy bleeding, irregular bleeding or spotting, or no bleeding at all</a:t>
            </a:r>
            <a:endParaRPr dirty="0"/>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Headaches and dizziness</a:t>
            </a:r>
            <a:endParaRPr dirty="0"/>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Abdominal bloating and discomfort</a:t>
            </a:r>
            <a:endParaRPr dirty="0"/>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Changes in mood and sex drive </a:t>
            </a:r>
            <a:endParaRPr dirty="0"/>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Weight gain </a:t>
            </a:r>
            <a:endParaRPr dirty="0"/>
          </a:p>
          <a:p>
            <a:pPr marL="225425" marR="0" lvl="1" indent="-225425" algn="l" rtl="0">
              <a:lnSpc>
                <a:spcPct val="95000"/>
              </a:lnSpc>
              <a:spcBef>
                <a:spcPts val="1800"/>
              </a:spcBef>
              <a:spcAft>
                <a:spcPts val="0"/>
              </a:spcAft>
              <a:buClr>
                <a:srgbClr val="009900"/>
              </a:buClr>
              <a:buSzPts val="2000"/>
              <a:buFont typeface="Arial"/>
              <a:buNone/>
            </a:pPr>
            <a:r>
              <a:rPr lang="en-US" sz="2000" b="1" i="0" u="none" strike="noStrike" cap="none" dirty="0">
                <a:solidFill>
                  <a:srgbClr val="009900"/>
                </a:solidFill>
                <a:latin typeface="Arial"/>
                <a:ea typeface="Arial"/>
                <a:cs typeface="Arial"/>
                <a:sym typeface="Arial"/>
              </a:rPr>
              <a:t>FSWs should consider whether they can:</a:t>
            </a:r>
            <a:endParaRPr sz="2000" b="0" i="0" u="none" strike="noStrike" cap="none" dirty="0">
              <a:solidFill>
                <a:srgbClr val="009900"/>
              </a:solidFill>
              <a:latin typeface="Arial"/>
              <a:ea typeface="Arial"/>
              <a:cs typeface="Arial"/>
              <a:sym typeface="Arial"/>
            </a:endParaRPr>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Remember to come for re-injections on time. Return even if late.</a:t>
            </a:r>
            <a:endParaRPr sz="1800" b="0" i="0" u="none" strike="sngStrike" cap="none" dirty="0">
              <a:solidFill>
                <a:schemeClr val="dk1"/>
              </a:solidFill>
              <a:latin typeface="Arial"/>
              <a:ea typeface="Arial"/>
              <a:cs typeface="Arial"/>
              <a:sym typeface="Arial"/>
            </a:endParaRPr>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Cope with unpredictable bleeding. It could interfere with work and limit the ability to solicit or accept clients.</a:t>
            </a:r>
            <a:endParaRPr dirty="0"/>
          </a:p>
          <a:p>
            <a:pPr marL="0" marR="0" lvl="1" indent="0" algn="l" rtl="0">
              <a:lnSpc>
                <a:spcPct val="95000"/>
              </a:lnSpc>
              <a:spcBef>
                <a:spcPts val="1200"/>
              </a:spcBef>
              <a:spcAft>
                <a:spcPts val="0"/>
              </a:spcAft>
              <a:buNone/>
            </a:pPr>
            <a:r>
              <a:rPr lang="en-US" sz="2000" b="1" i="0" u="none" strike="noStrike" cap="none" dirty="0">
                <a:solidFill>
                  <a:srgbClr val="009900"/>
                </a:solidFill>
                <a:latin typeface="Arial"/>
                <a:ea typeface="Arial"/>
                <a:cs typeface="Arial"/>
                <a:sym typeface="Arial"/>
              </a:rPr>
              <a:t>Other considerations for women living with HIV or AIDS:</a:t>
            </a:r>
            <a:endParaRPr dirty="0"/>
          </a:p>
          <a:p>
            <a:pPr marL="225425" marR="0" lvl="1" indent="-225425" algn="l" rtl="0">
              <a:lnSpc>
                <a:spcPct val="95000"/>
              </a:lnSpc>
              <a:spcBef>
                <a:spcPts val="600"/>
              </a:spcBef>
              <a:spcAft>
                <a:spcPts val="0"/>
              </a:spcAft>
              <a:buClr>
                <a:srgbClr val="009900"/>
              </a:buClr>
              <a:buSzPts val="1800"/>
              <a:buFont typeface="Arial"/>
              <a:buChar char="•"/>
            </a:pPr>
            <a:r>
              <a:rPr lang="en-US" sz="1800" b="0" i="0" u="none" strike="noStrike" cap="none" dirty="0">
                <a:solidFill>
                  <a:schemeClr val="dk1"/>
                </a:solidFill>
                <a:latin typeface="Arial"/>
                <a:ea typeface="Arial"/>
                <a:cs typeface="Arial"/>
                <a:sym typeface="Arial"/>
              </a:rPr>
              <a:t>Effectiveness of injectable contraceptives is not reduced in women on ART or those receiving TB treatment.</a:t>
            </a:r>
            <a:endParaRPr dirty="0"/>
          </a:p>
        </p:txBody>
      </p:sp>
      <p:sp>
        <p:nvSpPr>
          <p:cNvPr id="359" name="Google Shape;359;p21"/>
          <p:cNvSpPr/>
          <p:nvPr/>
        </p:nvSpPr>
        <p:spPr>
          <a:xfrm>
            <a:off x="7980363" y="0"/>
            <a:ext cx="1163637" cy="430213"/>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60" name="Google Shape;360;p21"/>
          <p:cNvSpPr/>
          <p:nvPr/>
        </p:nvSpPr>
        <p:spPr>
          <a:xfrm>
            <a:off x="-54429" y="0"/>
            <a:ext cx="9220201" cy="762000"/>
          </a:xfrm>
          <a:prstGeom prst="rect">
            <a:avLst/>
          </a:prstGeom>
          <a:solidFill>
            <a:srgbClr val="00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2"/>
          <p:cNvSpPr/>
          <p:nvPr/>
        </p:nvSpPr>
        <p:spPr>
          <a:xfrm rot="3562120">
            <a:off x="547773" y="2292328"/>
            <a:ext cx="3167853" cy="2095631"/>
          </a:xfrm>
          <a:prstGeom prst="ellipse">
            <a:avLst/>
          </a:prstGeom>
          <a:solidFill>
            <a:srgbClr val="99CCF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67" name="Google Shape;367;p22"/>
          <p:cNvSpPr txBox="1">
            <a:spLocks noGrp="1"/>
          </p:cNvSpPr>
          <p:nvPr>
            <p:ph type="ctrTitle"/>
          </p:nvPr>
        </p:nvSpPr>
        <p:spPr>
          <a:xfrm>
            <a:off x="611366" y="903288"/>
            <a:ext cx="8066088"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006699"/>
                </a:solidFill>
              </a:rPr>
              <a:t>COCs (The pill)</a:t>
            </a:r>
            <a:endParaRPr sz="3600" dirty="0">
              <a:solidFill>
                <a:srgbClr val="006699"/>
              </a:solidFill>
            </a:endParaRPr>
          </a:p>
        </p:txBody>
      </p:sp>
      <p:sp>
        <p:nvSpPr>
          <p:cNvPr id="368" name="Google Shape;368;p22"/>
          <p:cNvSpPr txBox="1">
            <a:spLocks noGrp="1"/>
          </p:cNvSpPr>
          <p:nvPr>
            <p:ph type="subTitle" idx="1"/>
          </p:nvPr>
        </p:nvSpPr>
        <p:spPr>
          <a:xfrm>
            <a:off x="4585304" y="1408113"/>
            <a:ext cx="3827176" cy="5400675"/>
          </a:xfrm>
          <a:prstGeom prst="rect">
            <a:avLst/>
          </a:prstGeom>
          <a:noFill/>
          <a:ln>
            <a:noFill/>
          </a:ln>
        </p:spPr>
        <p:txBody>
          <a:bodyPr spcFirstLastPara="1" wrap="square" lIns="91425" tIns="45700" rIns="91425" bIns="45700" anchor="t" anchorCtr="0">
            <a:noAutofit/>
          </a:bodyPr>
          <a:lstStyle/>
          <a:p>
            <a:pPr marL="266700" lvl="0" indent="-266700" algn="l" rtl="0">
              <a:lnSpc>
                <a:spcPct val="95000"/>
              </a:lnSpc>
              <a:spcBef>
                <a:spcPts val="0"/>
              </a:spcBef>
              <a:spcAft>
                <a:spcPts val="0"/>
              </a:spcAft>
              <a:buClr>
                <a:srgbClr val="006699"/>
              </a:buClr>
              <a:buSzPts val="2200"/>
              <a:buFont typeface="Arial"/>
              <a:buChar char="•"/>
            </a:pPr>
            <a:r>
              <a:rPr lang="en-US" sz="2200" dirty="0">
                <a:latin typeface="Arial"/>
                <a:ea typeface="Arial"/>
                <a:cs typeface="Arial"/>
                <a:sym typeface="Arial"/>
              </a:rPr>
              <a:t>A pill taken every day to prevent pregnancy</a:t>
            </a:r>
            <a:endParaRPr dirty="0"/>
          </a:p>
          <a:p>
            <a:pPr marL="266700" lvl="0" indent="-266700" algn="l" rtl="0">
              <a:lnSpc>
                <a:spcPct val="95000"/>
              </a:lnSpc>
              <a:spcBef>
                <a:spcPts val="1500"/>
              </a:spcBef>
              <a:spcAft>
                <a:spcPts val="0"/>
              </a:spcAft>
              <a:buClr>
                <a:srgbClr val="006699"/>
              </a:buClr>
              <a:buSzPts val="2200"/>
              <a:buFont typeface="Arial"/>
              <a:buChar char="•"/>
            </a:pPr>
            <a:r>
              <a:rPr lang="en-US" sz="2200" dirty="0">
                <a:latin typeface="Arial"/>
                <a:ea typeface="Arial"/>
                <a:cs typeface="Arial"/>
                <a:sym typeface="Arial"/>
              </a:rPr>
              <a:t>Prevents eggs from leaving the ovaries</a:t>
            </a:r>
            <a:endParaRPr sz="2200" dirty="0">
              <a:latin typeface="Arial"/>
              <a:ea typeface="Arial"/>
              <a:cs typeface="Arial"/>
              <a:sym typeface="Arial"/>
            </a:endParaRPr>
          </a:p>
          <a:p>
            <a:pPr marL="266700" lvl="1" indent="-266700" algn="l" rtl="0">
              <a:lnSpc>
                <a:spcPct val="95000"/>
              </a:lnSpc>
              <a:spcBef>
                <a:spcPts val="1500"/>
              </a:spcBef>
              <a:spcAft>
                <a:spcPts val="0"/>
              </a:spcAft>
              <a:buClr>
                <a:srgbClr val="006699"/>
              </a:buClr>
              <a:buSzPts val="2200"/>
              <a:buFont typeface="Arial"/>
              <a:buChar char="•"/>
            </a:pPr>
            <a:r>
              <a:rPr lang="en-US" sz="2200" dirty="0">
                <a:latin typeface="Arial"/>
                <a:ea typeface="Arial"/>
                <a:cs typeface="Arial"/>
                <a:sym typeface="Arial"/>
              </a:rPr>
              <a:t>After stopping pills, can get pregnant without a delay</a:t>
            </a:r>
            <a:endParaRPr dirty="0"/>
          </a:p>
          <a:p>
            <a:pPr marL="266700" lvl="1" indent="-266700" algn="l" rtl="0">
              <a:lnSpc>
                <a:spcPct val="95000"/>
              </a:lnSpc>
              <a:spcBef>
                <a:spcPts val="1500"/>
              </a:spcBef>
              <a:spcAft>
                <a:spcPts val="0"/>
              </a:spcAft>
              <a:buClr>
                <a:srgbClr val="006699"/>
              </a:buClr>
              <a:buSzPts val="2200"/>
              <a:buFont typeface="Arial"/>
              <a:buChar char="•"/>
            </a:pPr>
            <a:r>
              <a:rPr lang="en-US" sz="2200" dirty="0">
                <a:solidFill>
                  <a:srgbClr val="000000"/>
                </a:solidFill>
                <a:latin typeface="Arial"/>
                <a:ea typeface="Arial"/>
                <a:cs typeface="Arial"/>
                <a:sym typeface="Arial"/>
              </a:rPr>
              <a:t>Can be used safely by most women, including those with HIV or AIDS </a:t>
            </a:r>
            <a:endParaRPr sz="2200" dirty="0">
              <a:latin typeface="Arial"/>
              <a:ea typeface="Arial"/>
              <a:cs typeface="Arial"/>
              <a:sym typeface="Arial"/>
            </a:endParaRPr>
          </a:p>
          <a:p>
            <a:pPr marL="266700" lvl="1" indent="-266700" algn="l" rtl="0">
              <a:lnSpc>
                <a:spcPct val="95000"/>
              </a:lnSpc>
              <a:spcBef>
                <a:spcPts val="1500"/>
              </a:spcBef>
              <a:spcAft>
                <a:spcPts val="0"/>
              </a:spcAft>
              <a:buClr>
                <a:srgbClr val="006699"/>
              </a:buClr>
              <a:buSzPts val="2200"/>
              <a:buFont typeface="Arial"/>
              <a:buChar char="•"/>
            </a:pPr>
            <a:r>
              <a:rPr lang="en-US" sz="2200" dirty="0">
                <a:solidFill>
                  <a:srgbClr val="000000"/>
                </a:solidFill>
                <a:latin typeface="Arial"/>
                <a:ea typeface="Arial"/>
                <a:cs typeface="Arial"/>
                <a:sym typeface="Arial"/>
              </a:rPr>
              <a:t>No protection from HIV or other STIs; add other methods to protect yourself (condoms, PrEP)</a:t>
            </a:r>
            <a:endParaRPr dirty="0"/>
          </a:p>
        </p:txBody>
      </p:sp>
      <p:pic>
        <p:nvPicPr>
          <p:cNvPr id="369" name="Google Shape;369;p22" descr="PillToMouth1"/>
          <p:cNvPicPr preferRelativeResize="0"/>
          <p:nvPr/>
        </p:nvPicPr>
        <p:blipFill rotWithShape="1">
          <a:blip r:embed="rId3">
            <a:alphaModFix/>
          </a:blip>
          <a:srcRect/>
          <a:stretch/>
        </p:blipFill>
        <p:spPr>
          <a:xfrm>
            <a:off x="1077839" y="1977522"/>
            <a:ext cx="1883022" cy="2960336"/>
          </a:xfrm>
          <a:prstGeom prst="rect">
            <a:avLst/>
          </a:prstGeom>
          <a:noFill/>
          <a:ln>
            <a:noFill/>
          </a:ln>
        </p:spPr>
      </p:pic>
      <p:sp>
        <p:nvSpPr>
          <p:cNvPr id="370" name="Google Shape;370;p22"/>
          <p:cNvSpPr/>
          <p:nvPr/>
        </p:nvSpPr>
        <p:spPr>
          <a:xfrm>
            <a:off x="-60478" y="0"/>
            <a:ext cx="9291564" cy="762000"/>
          </a:xfrm>
          <a:prstGeom prst="rect">
            <a:avLst/>
          </a:prstGeom>
          <a:solidFill>
            <a:srgbClr val="00669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71" name="Google Shape;371;p22"/>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22</a:t>
            </a:fld>
            <a:endParaRPr sz="1400" b="1" dirty="0">
              <a:solidFill>
                <a:schemeClr val="lt2"/>
              </a:solidFill>
              <a:latin typeface="Arial"/>
              <a:ea typeface="Arial"/>
              <a:cs typeface="Arial"/>
              <a:sym typeface="Arial"/>
            </a:endParaRPr>
          </a:p>
        </p:txBody>
      </p:sp>
      <p:sp>
        <p:nvSpPr>
          <p:cNvPr id="372" name="Google Shape;372;p22"/>
          <p:cNvSpPr txBox="1"/>
          <p:nvPr/>
        </p:nvSpPr>
        <p:spPr>
          <a:xfrm>
            <a:off x="925439" y="5248872"/>
            <a:ext cx="2709011" cy="767477"/>
          </a:xfrm>
          <a:prstGeom prst="rect">
            <a:avLst/>
          </a:prstGeom>
          <a:solidFill>
            <a:schemeClr val="lt1"/>
          </a:solidFill>
          <a:ln w="25400" cap="flat" cmpd="sng">
            <a:solidFill>
              <a:srgbClr val="006699"/>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Benefits—COCs: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Periods are usually very regular and light.</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Helps prevent certain types of cancer.</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2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23</a:t>
            </a:fld>
            <a:endParaRPr sz="1400" b="1" dirty="0">
              <a:solidFill>
                <a:schemeClr val="lt2"/>
              </a:solidFill>
              <a:latin typeface="Arial"/>
              <a:ea typeface="Arial"/>
              <a:cs typeface="Arial"/>
              <a:sym typeface="Arial"/>
            </a:endParaRPr>
          </a:p>
        </p:txBody>
      </p:sp>
      <p:sp>
        <p:nvSpPr>
          <p:cNvPr id="379" name="Google Shape;379;p23"/>
          <p:cNvSpPr/>
          <p:nvPr/>
        </p:nvSpPr>
        <p:spPr>
          <a:xfrm>
            <a:off x="571094" y="985263"/>
            <a:ext cx="8035181" cy="5727699"/>
          </a:xfrm>
          <a:prstGeom prst="rect">
            <a:avLst/>
          </a:prstGeom>
          <a:noFill/>
          <a:ln>
            <a:noFill/>
          </a:ln>
        </p:spPr>
        <p:txBody>
          <a:bodyPr spcFirstLastPara="1" wrap="square" lIns="91425" tIns="45700" rIns="91425" bIns="45700" anchor="t" anchorCtr="0">
            <a:noAutofit/>
          </a:bodyPr>
          <a:lstStyle/>
          <a:p>
            <a:pPr marL="225425" marR="0" lvl="1" indent="-225425" algn="l" rtl="0">
              <a:lnSpc>
                <a:spcPct val="95000"/>
              </a:lnSpc>
              <a:spcBef>
                <a:spcPts val="0"/>
              </a:spcBef>
              <a:spcAft>
                <a:spcPts val="0"/>
              </a:spcAft>
              <a:buClr>
                <a:srgbClr val="006699"/>
              </a:buClr>
              <a:buSzPts val="2000"/>
              <a:buFont typeface="Arial"/>
              <a:buNone/>
            </a:pPr>
            <a:r>
              <a:rPr lang="en-US" sz="2000" b="1" i="0" u="none" strike="noStrike" cap="none" dirty="0">
                <a:solidFill>
                  <a:srgbClr val="006699"/>
                </a:solidFill>
                <a:latin typeface="Arial"/>
                <a:ea typeface="Arial"/>
                <a:cs typeface="Arial"/>
                <a:sym typeface="Arial"/>
              </a:rPr>
              <a:t>Normal changes some women may have:</a:t>
            </a:r>
            <a:endParaRPr sz="2000" b="0" i="0" u="none" strike="noStrike" cap="none" dirty="0">
              <a:solidFill>
                <a:schemeClr val="dk1"/>
              </a:solidFill>
              <a:latin typeface="Arial"/>
              <a:ea typeface="Arial"/>
              <a:cs typeface="Arial"/>
              <a:sym typeface="Arial"/>
            </a:endParaRPr>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Nausea</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Headaches and dizziness</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Breast tenderness or mood changes</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Irregular spotting (rare)</a:t>
            </a:r>
            <a:endParaRPr dirty="0"/>
          </a:p>
          <a:p>
            <a:pPr marL="225425" marR="0" lvl="1" indent="-225425" algn="l" rtl="0">
              <a:lnSpc>
                <a:spcPct val="95000"/>
              </a:lnSpc>
              <a:spcBef>
                <a:spcPts val="1200"/>
              </a:spcBef>
              <a:spcAft>
                <a:spcPts val="0"/>
              </a:spcAft>
              <a:buClr>
                <a:srgbClr val="009900"/>
              </a:buClr>
              <a:buSzPts val="2000"/>
              <a:buFont typeface="Arial"/>
              <a:buNone/>
            </a:pPr>
            <a:r>
              <a:rPr lang="en-US" sz="2000" b="1" i="0" u="none" strike="noStrike" cap="none" dirty="0">
                <a:solidFill>
                  <a:srgbClr val="006699"/>
                </a:solidFill>
                <a:latin typeface="Arial"/>
                <a:ea typeface="Arial"/>
                <a:cs typeface="Arial"/>
                <a:sym typeface="Arial"/>
              </a:rPr>
              <a:t>FSWs should consider whether they:</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Can take a pill every day. Will an unpredictable work schedule, and/or use of</a:t>
            </a:r>
            <a:r>
              <a:rPr lang="en-US" sz="20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4"/>
                  </a:ext>
                </a:extLst>
              </a:rPr>
              <a:t> alcohol/other drugs</a:t>
            </a:r>
            <a:r>
              <a:rPr lang="en-US" sz="2000" b="0" i="0" u="none" strike="noStrike" cap="none" dirty="0">
                <a:solidFill>
                  <a:schemeClr val="dk1"/>
                </a:solidFill>
                <a:latin typeface="Arial"/>
                <a:ea typeface="Arial"/>
                <a:cs typeface="Arial"/>
                <a:sym typeface="Arial"/>
              </a:rPr>
              <a:t>, make it harder to maintain a </a:t>
            </a:r>
            <a:br>
              <a:rPr lang="en-US" sz="2000" b="0" i="0" u="none" strike="noStrike" cap="none" dirty="0">
                <a:solidFill>
                  <a:schemeClr val="dk1"/>
                </a:solidFill>
                <a:latin typeface="Arial"/>
                <a:ea typeface="Arial"/>
                <a:cs typeface="Arial"/>
                <a:sym typeface="Arial"/>
              </a:rPr>
            </a:br>
            <a:r>
              <a:rPr lang="en-US" sz="2000" b="0" i="0" u="none" strike="noStrike" cap="none" dirty="0">
                <a:solidFill>
                  <a:schemeClr val="dk1"/>
                </a:solidFill>
                <a:latin typeface="Arial"/>
                <a:ea typeface="Arial"/>
                <a:cs typeface="Arial"/>
                <a:sym typeface="Arial"/>
              </a:rPr>
              <a:t>pill-taking routine?</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Can cope with changes. Although normal and not harmful, changes may be unpleasant and interfere with</a:t>
            </a:r>
            <a:r>
              <a:rPr lang="en-US" sz="2000" b="0" i="0" u="none" strike="noStrike" cap="none" dirty="0">
                <a:solidFill>
                  <a:schemeClr val="tx1"/>
                </a:solidFill>
                <a:latin typeface="Arial"/>
                <a:ea typeface="Arial"/>
                <a:cs typeface="Arial"/>
                <a:sym typeface="Arial"/>
              </a:rPr>
              <a:t> an </a:t>
            </a:r>
            <a:r>
              <a:rPr lang="en-US" sz="2000" b="0" i="0" u="none" strike="noStrike" cap="none" dirty="0">
                <a:solidFill>
                  <a:schemeClr val="dk1"/>
                </a:solidFill>
                <a:latin typeface="Arial"/>
                <a:ea typeface="Arial"/>
                <a:cs typeface="Arial"/>
                <a:sym typeface="Arial"/>
              </a:rPr>
              <a:t>FSW’s daily activities.</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Want to avoid having a period for 2-3 months (ask their provider).  </a:t>
            </a:r>
            <a:endParaRPr dirty="0"/>
          </a:p>
          <a:p>
            <a:pPr marL="0" marR="0" lvl="1" indent="0" algn="l" rtl="0">
              <a:lnSpc>
                <a:spcPct val="95000"/>
              </a:lnSpc>
              <a:spcBef>
                <a:spcPts val="1200"/>
              </a:spcBef>
              <a:spcAft>
                <a:spcPts val="0"/>
              </a:spcAft>
              <a:buNone/>
            </a:pPr>
            <a:r>
              <a:rPr lang="en-US" sz="2000" b="1" i="0" u="none" strike="noStrike" cap="none" dirty="0">
                <a:solidFill>
                  <a:srgbClr val="006699"/>
                </a:solidFill>
                <a:latin typeface="Arial"/>
                <a:ea typeface="Arial"/>
                <a:cs typeface="Arial"/>
                <a:sym typeface="Arial"/>
              </a:rPr>
              <a:t>Other considerations for women living with HIV or AIDS:</a:t>
            </a:r>
            <a:endParaRPr dirty="0"/>
          </a:p>
          <a:p>
            <a:pPr marL="225425" marR="0" lvl="1" indent="-225425" algn="l" rtl="0">
              <a:lnSpc>
                <a:spcPct val="95000"/>
              </a:lnSpc>
              <a:spcBef>
                <a:spcPts val="600"/>
              </a:spcBef>
              <a:spcAft>
                <a:spcPts val="0"/>
              </a:spcAft>
              <a:buClr>
                <a:srgbClr val="006699"/>
              </a:buClr>
              <a:buSzPts val="2000"/>
              <a:buFont typeface="Arial"/>
              <a:buChar char="•"/>
            </a:pPr>
            <a:r>
              <a:rPr lang="en-US" sz="2000" b="0" i="0" u="none" strike="noStrike" cap="none" dirty="0">
                <a:solidFill>
                  <a:schemeClr val="dk1"/>
                </a:solidFill>
                <a:latin typeface="Arial"/>
                <a:ea typeface="Arial"/>
                <a:cs typeface="Arial"/>
                <a:sym typeface="Arial"/>
              </a:rPr>
              <a:t>If you are on ART or being treated for TB, tell your provider which drugs you take because they may reduce COC effectiveness.</a:t>
            </a:r>
            <a:endParaRPr dirty="0"/>
          </a:p>
        </p:txBody>
      </p:sp>
      <p:sp>
        <p:nvSpPr>
          <p:cNvPr id="380" name="Google Shape;380;p23"/>
          <p:cNvSpPr/>
          <p:nvPr/>
        </p:nvSpPr>
        <p:spPr>
          <a:xfrm>
            <a:off x="7980363" y="0"/>
            <a:ext cx="1163637" cy="430213"/>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81" name="Google Shape;381;p23"/>
          <p:cNvSpPr/>
          <p:nvPr/>
        </p:nvSpPr>
        <p:spPr>
          <a:xfrm>
            <a:off x="-79827" y="0"/>
            <a:ext cx="9245600" cy="762000"/>
          </a:xfrm>
          <a:prstGeom prst="rect">
            <a:avLst/>
          </a:prstGeom>
          <a:solidFill>
            <a:srgbClr val="00669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82" name="Google Shape;382;p23"/>
          <p:cNvPicPr preferRelativeResize="0"/>
          <p:nvPr/>
        </p:nvPicPr>
        <p:blipFill rotWithShape="1">
          <a:blip r:embed="rId3">
            <a:alphaModFix/>
          </a:blip>
          <a:srcRect/>
          <a:stretch/>
        </p:blipFill>
        <p:spPr>
          <a:xfrm rot="208686">
            <a:off x="6127368" y="1165912"/>
            <a:ext cx="2431637" cy="1632162"/>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4"/>
          <p:cNvSpPr/>
          <p:nvPr/>
        </p:nvSpPr>
        <p:spPr>
          <a:xfrm rot="4568019">
            <a:off x="502446" y="2586893"/>
            <a:ext cx="2989262" cy="1765300"/>
          </a:xfrm>
          <a:prstGeom prst="ellipse">
            <a:avLst/>
          </a:prstGeom>
          <a:solidFill>
            <a:srgbClr val="FFE1E1"/>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389" name="Google Shape;389;p24"/>
          <p:cNvSpPr txBox="1">
            <a:spLocks noGrp="1"/>
          </p:cNvSpPr>
          <p:nvPr>
            <p:ph type="ctrTitle"/>
          </p:nvPr>
        </p:nvSpPr>
        <p:spPr>
          <a:xfrm>
            <a:off x="611366" y="998538"/>
            <a:ext cx="8066088"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600" dirty="0">
                <a:solidFill>
                  <a:srgbClr val="FF958B"/>
                </a:solidFill>
              </a:rPr>
              <a:t>POPs (mini pills)</a:t>
            </a:r>
            <a:br>
              <a:rPr lang="en-US" sz="3600" dirty="0">
                <a:solidFill>
                  <a:srgbClr val="FF958B"/>
                </a:solidFill>
              </a:rPr>
            </a:br>
            <a:r>
              <a:rPr lang="en-US" sz="1400" dirty="0">
                <a:solidFill>
                  <a:srgbClr val="FF958B"/>
                </a:solidFill>
              </a:rPr>
              <a:t>progestin-only pills</a:t>
            </a:r>
            <a:endParaRPr sz="1400" dirty="0">
              <a:solidFill>
                <a:srgbClr val="FF958B"/>
              </a:solidFill>
            </a:endParaRPr>
          </a:p>
        </p:txBody>
      </p:sp>
      <p:sp>
        <p:nvSpPr>
          <p:cNvPr id="390" name="Google Shape;390;p24"/>
          <p:cNvSpPr txBox="1">
            <a:spLocks noGrp="1"/>
          </p:cNvSpPr>
          <p:nvPr>
            <p:ph type="subTitle" idx="1"/>
          </p:nvPr>
        </p:nvSpPr>
        <p:spPr>
          <a:xfrm>
            <a:off x="4152960" y="1537406"/>
            <a:ext cx="4223852" cy="4970073"/>
          </a:xfrm>
          <a:prstGeom prst="rect">
            <a:avLst/>
          </a:prstGeom>
          <a:noFill/>
          <a:ln>
            <a:noFill/>
          </a:ln>
        </p:spPr>
        <p:txBody>
          <a:bodyPr spcFirstLastPara="1" wrap="square" lIns="91425" tIns="45700" rIns="91425" bIns="45700" anchor="t" anchorCtr="0">
            <a:noAutofit/>
          </a:bodyPr>
          <a:lstStyle/>
          <a:p>
            <a:pPr marL="266700" lvl="0" indent="-266700" algn="l" rtl="0">
              <a:lnSpc>
                <a:spcPct val="95000"/>
              </a:lnSpc>
              <a:spcBef>
                <a:spcPts val="0"/>
              </a:spcBef>
              <a:spcAft>
                <a:spcPts val="0"/>
              </a:spcAft>
              <a:buClr>
                <a:srgbClr val="FF7E47"/>
              </a:buClr>
              <a:buSzPts val="2000"/>
              <a:buFont typeface="Arial"/>
              <a:buChar char="•"/>
            </a:pPr>
            <a:r>
              <a:rPr lang="en-US" sz="2000" dirty="0">
                <a:latin typeface="Arial"/>
                <a:ea typeface="Arial"/>
                <a:cs typeface="Arial"/>
                <a:sym typeface="Arial"/>
              </a:rPr>
              <a:t>A pill taken every day at the same time to prevent pregnancy</a:t>
            </a:r>
            <a:endParaRPr dirty="0"/>
          </a:p>
          <a:p>
            <a:pPr marL="266700" lvl="0" indent="-266700" algn="l" rtl="0">
              <a:lnSpc>
                <a:spcPct val="95000"/>
              </a:lnSpc>
              <a:spcBef>
                <a:spcPts val="1500"/>
              </a:spcBef>
              <a:spcAft>
                <a:spcPts val="0"/>
              </a:spcAft>
              <a:buClr>
                <a:srgbClr val="FF7E47"/>
              </a:buClr>
              <a:buSzPts val="2000"/>
              <a:buFont typeface="Arial"/>
              <a:buChar char="•"/>
            </a:pPr>
            <a:r>
              <a:rPr lang="en-US" sz="2000" dirty="0">
                <a:latin typeface="Arial"/>
                <a:ea typeface="Arial"/>
                <a:cs typeface="Arial"/>
                <a:sym typeface="Arial"/>
              </a:rPr>
              <a:t>Prevents eggs from leaving the ovaries and thickens cervical mucus that blocks sperm from meeting an egg </a:t>
            </a:r>
            <a:endParaRPr sz="2000" dirty="0">
              <a:latin typeface="Arial"/>
              <a:ea typeface="Arial"/>
              <a:cs typeface="Arial"/>
              <a:sym typeface="Arial"/>
            </a:endParaRPr>
          </a:p>
          <a:p>
            <a:pPr marL="266700" lvl="1" indent="-266700" algn="l" rtl="0">
              <a:lnSpc>
                <a:spcPct val="95000"/>
              </a:lnSpc>
              <a:spcBef>
                <a:spcPts val="1500"/>
              </a:spcBef>
              <a:spcAft>
                <a:spcPts val="0"/>
              </a:spcAft>
              <a:buClr>
                <a:srgbClr val="FF7E47"/>
              </a:buClr>
              <a:buSzPts val="2000"/>
              <a:buFont typeface="Arial"/>
              <a:buChar char="•"/>
            </a:pPr>
            <a:r>
              <a:rPr lang="en-US" sz="2000" dirty="0">
                <a:latin typeface="Arial"/>
                <a:ea typeface="Arial"/>
                <a:cs typeface="Arial"/>
                <a:sym typeface="Arial"/>
              </a:rPr>
              <a:t>After stopping pills, can get pregnant without a delay</a:t>
            </a:r>
            <a:endParaRPr dirty="0"/>
          </a:p>
          <a:p>
            <a:pPr marL="266700" lvl="1" indent="-266700" algn="l" rtl="0">
              <a:lnSpc>
                <a:spcPct val="95000"/>
              </a:lnSpc>
              <a:spcBef>
                <a:spcPts val="1500"/>
              </a:spcBef>
              <a:spcAft>
                <a:spcPts val="0"/>
              </a:spcAft>
              <a:buClr>
                <a:srgbClr val="FF7E47"/>
              </a:buClr>
              <a:buSzPts val="2000"/>
              <a:buFont typeface="Arial"/>
              <a:buChar char="•"/>
            </a:pPr>
            <a:r>
              <a:rPr lang="en-US" sz="2000" dirty="0">
                <a:latin typeface="Arial"/>
                <a:ea typeface="Arial"/>
                <a:cs typeface="Arial"/>
                <a:sym typeface="Arial"/>
              </a:rPr>
              <a:t>Can be used safely by most women, including those with HIV or AIDS </a:t>
            </a:r>
            <a:endParaRPr sz="2000" dirty="0">
              <a:latin typeface="Times New Roman"/>
              <a:ea typeface="Times New Roman"/>
              <a:cs typeface="Times New Roman"/>
              <a:sym typeface="Times New Roman"/>
            </a:endParaRPr>
          </a:p>
          <a:p>
            <a:pPr marL="266700" lvl="1" indent="-266700" algn="l" rtl="0">
              <a:lnSpc>
                <a:spcPct val="95000"/>
              </a:lnSpc>
              <a:spcBef>
                <a:spcPts val="1500"/>
              </a:spcBef>
              <a:spcAft>
                <a:spcPts val="0"/>
              </a:spcAft>
              <a:buClr>
                <a:srgbClr val="FF7E47"/>
              </a:buClr>
              <a:buSzPts val="2000"/>
              <a:buFont typeface="Arial"/>
              <a:buChar char="•"/>
            </a:pPr>
            <a:r>
              <a:rPr lang="en-US" sz="2000" dirty="0">
                <a:solidFill>
                  <a:srgbClr val="000000"/>
                </a:solidFill>
                <a:latin typeface="Arial"/>
                <a:ea typeface="Arial"/>
                <a:cs typeface="Arial"/>
                <a:sym typeface="Arial"/>
              </a:rPr>
              <a:t>No protection from HIV or other STIs; add other methods to protect yourself (condoms, PrEP)</a:t>
            </a:r>
            <a:endParaRPr dirty="0"/>
          </a:p>
        </p:txBody>
      </p:sp>
      <p:pic>
        <p:nvPicPr>
          <p:cNvPr id="391" name="Google Shape;391;p24" descr="PillToMouth1"/>
          <p:cNvPicPr preferRelativeResize="0"/>
          <p:nvPr/>
        </p:nvPicPr>
        <p:blipFill rotWithShape="1">
          <a:blip r:embed="rId3">
            <a:alphaModFix/>
          </a:blip>
          <a:srcRect/>
          <a:stretch/>
        </p:blipFill>
        <p:spPr>
          <a:xfrm>
            <a:off x="1127155" y="2431341"/>
            <a:ext cx="1766887" cy="2779712"/>
          </a:xfrm>
          <a:prstGeom prst="rect">
            <a:avLst/>
          </a:prstGeom>
          <a:noFill/>
          <a:ln>
            <a:noFill/>
          </a:ln>
        </p:spPr>
      </p:pic>
      <p:sp>
        <p:nvSpPr>
          <p:cNvPr id="392" name="Google Shape;392;p24"/>
          <p:cNvSpPr/>
          <p:nvPr/>
        </p:nvSpPr>
        <p:spPr>
          <a:xfrm>
            <a:off x="-60478" y="0"/>
            <a:ext cx="9291564" cy="762000"/>
          </a:xfrm>
          <a:prstGeom prst="rect">
            <a:avLst/>
          </a:prstGeom>
          <a:solidFill>
            <a:srgbClr val="FF958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393" name="Google Shape;393;p24"/>
          <p:cNvPicPr preferRelativeResize="0"/>
          <p:nvPr/>
        </p:nvPicPr>
        <p:blipFill rotWithShape="1">
          <a:blip r:embed="rId4">
            <a:alphaModFix/>
          </a:blip>
          <a:srcRect/>
          <a:stretch/>
        </p:blipFill>
        <p:spPr>
          <a:xfrm>
            <a:off x="-1289050" y="4749800"/>
            <a:ext cx="1157287" cy="1630363"/>
          </a:xfrm>
          <a:prstGeom prst="rect">
            <a:avLst/>
          </a:prstGeom>
          <a:noFill/>
          <a:ln>
            <a:noFill/>
          </a:ln>
        </p:spPr>
      </p:pic>
      <p:sp>
        <p:nvSpPr>
          <p:cNvPr id="394" name="Google Shape;394;p24"/>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24</a:t>
            </a:fld>
            <a:endParaRPr sz="1400" b="1" dirty="0">
              <a:solidFill>
                <a:schemeClr val="lt2"/>
              </a:solidFill>
              <a:latin typeface="Arial"/>
              <a:ea typeface="Arial"/>
              <a:cs typeface="Arial"/>
              <a:sym typeface="Arial"/>
            </a:endParaRPr>
          </a:p>
        </p:txBody>
      </p:sp>
      <p:pic>
        <p:nvPicPr>
          <p:cNvPr id="395" name="Google Shape;395;p24" descr="A close up of a clock&#10;&#10;Description generated with very high confidence"/>
          <p:cNvPicPr preferRelativeResize="0"/>
          <p:nvPr/>
        </p:nvPicPr>
        <p:blipFill rotWithShape="1">
          <a:blip r:embed="rId5">
            <a:alphaModFix/>
          </a:blip>
          <a:srcRect/>
          <a:stretch/>
        </p:blipFill>
        <p:spPr>
          <a:xfrm>
            <a:off x="2558901" y="2013828"/>
            <a:ext cx="1073150" cy="1073150"/>
          </a:xfrm>
          <a:prstGeom prst="rect">
            <a:avLst/>
          </a:prstGeom>
          <a:noFill/>
          <a:ln>
            <a:noFill/>
          </a:ln>
        </p:spPr>
      </p:pic>
      <p:cxnSp>
        <p:nvCxnSpPr>
          <p:cNvPr id="396" name="Google Shape;396;p24"/>
          <p:cNvCxnSpPr/>
          <p:nvPr/>
        </p:nvCxnSpPr>
        <p:spPr>
          <a:xfrm rot="10800000" flipH="1">
            <a:off x="3092081" y="2172232"/>
            <a:ext cx="12700" cy="361950"/>
          </a:xfrm>
          <a:prstGeom prst="straightConnector1">
            <a:avLst/>
          </a:prstGeom>
          <a:noFill/>
          <a:ln w="9525" cap="flat" cmpd="sng">
            <a:solidFill>
              <a:schemeClr val="accent4"/>
            </a:solidFill>
            <a:prstDash val="solid"/>
            <a:round/>
            <a:headEnd type="none" w="sm" len="sm"/>
            <a:tailEnd type="triangle" w="med" len="med"/>
          </a:ln>
        </p:spPr>
      </p:cxnSp>
      <p:cxnSp>
        <p:nvCxnSpPr>
          <p:cNvPr id="397" name="Google Shape;397;p24"/>
          <p:cNvCxnSpPr/>
          <p:nvPr/>
        </p:nvCxnSpPr>
        <p:spPr>
          <a:xfrm flipH="1">
            <a:off x="2742830" y="2553231"/>
            <a:ext cx="330200" cy="6350"/>
          </a:xfrm>
          <a:prstGeom prst="straightConnector1">
            <a:avLst/>
          </a:prstGeom>
          <a:noFill/>
          <a:ln w="9525" cap="flat" cmpd="sng">
            <a:solidFill>
              <a:schemeClr val="accent4"/>
            </a:solidFill>
            <a:prstDash val="solid"/>
            <a:round/>
            <a:headEnd type="none" w="sm" len="sm"/>
            <a:tailEnd type="triangle" w="med" len="med"/>
          </a:ln>
        </p:spPr>
      </p:cxnSp>
      <p:sp>
        <p:nvSpPr>
          <p:cNvPr id="398" name="Google Shape;398;p24"/>
          <p:cNvSpPr txBox="1"/>
          <p:nvPr/>
        </p:nvSpPr>
        <p:spPr>
          <a:xfrm>
            <a:off x="894602" y="5518341"/>
            <a:ext cx="2090969" cy="529592"/>
          </a:xfrm>
          <a:prstGeom prst="rect">
            <a:avLst/>
          </a:prstGeom>
          <a:solidFill>
            <a:schemeClr val="lt1"/>
          </a:solidFill>
          <a:ln w="25400" cap="flat" cmpd="sng">
            <a:solidFill>
              <a:srgbClr val="FF958B"/>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Benefits—POPs: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Safe for breastfeeding women.</a:t>
            </a: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25</a:t>
            </a:fld>
            <a:endParaRPr sz="1400" b="1" dirty="0">
              <a:solidFill>
                <a:schemeClr val="lt2"/>
              </a:solidFill>
              <a:latin typeface="Arial"/>
              <a:ea typeface="Arial"/>
              <a:cs typeface="Arial"/>
              <a:sym typeface="Arial"/>
            </a:endParaRPr>
          </a:p>
        </p:txBody>
      </p:sp>
      <p:sp>
        <p:nvSpPr>
          <p:cNvPr id="405" name="Google Shape;405;p25"/>
          <p:cNvSpPr/>
          <p:nvPr/>
        </p:nvSpPr>
        <p:spPr>
          <a:xfrm>
            <a:off x="757238" y="1171368"/>
            <a:ext cx="7396161" cy="4994275"/>
          </a:xfrm>
          <a:prstGeom prst="rect">
            <a:avLst/>
          </a:prstGeom>
          <a:noFill/>
          <a:ln>
            <a:noFill/>
          </a:ln>
        </p:spPr>
        <p:txBody>
          <a:bodyPr spcFirstLastPara="1" wrap="square" lIns="91425" tIns="45700" rIns="91425" bIns="45700" anchor="t" anchorCtr="0">
            <a:normAutofit/>
          </a:bodyPr>
          <a:lstStyle/>
          <a:p>
            <a:pPr marL="225425" marR="0" lvl="1" indent="-225425" algn="l" rtl="0">
              <a:lnSpc>
                <a:spcPct val="95000"/>
              </a:lnSpc>
              <a:spcBef>
                <a:spcPts val="0"/>
              </a:spcBef>
              <a:spcAft>
                <a:spcPts val="0"/>
              </a:spcAft>
              <a:buClr>
                <a:srgbClr val="006699"/>
              </a:buClr>
              <a:buSzPts val="2000"/>
              <a:buFont typeface="Arial"/>
              <a:buNone/>
            </a:pPr>
            <a:r>
              <a:rPr lang="en-US" sz="2000" b="1" i="0" u="none" strike="noStrike" cap="none" dirty="0">
                <a:solidFill>
                  <a:srgbClr val="FF958B"/>
                </a:solidFill>
                <a:latin typeface="Arial"/>
                <a:ea typeface="Arial"/>
                <a:cs typeface="Arial"/>
                <a:sym typeface="Arial"/>
              </a:rPr>
              <a:t>Normal changes some women may have:</a:t>
            </a:r>
            <a:endParaRPr sz="2000" b="0" i="0" u="none" strike="noStrike" cap="none" dirty="0">
              <a:solidFill>
                <a:srgbClr val="FF958B"/>
              </a:solidFill>
              <a:latin typeface="Arial"/>
              <a:ea typeface="Arial"/>
              <a:cs typeface="Arial"/>
              <a:sym typeface="Arial"/>
            </a:endParaRPr>
          </a:p>
          <a:p>
            <a:pPr marL="234950" marR="0" lvl="0" indent="-234950" algn="l" rtl="0">
              <a:spcBef>
                <a:spcPts val="600"/>
              </a:spcBef>
              <a:spcAft>
                <a:spcPts val="0"/>
              </a:spcAft>
              <a:buClr>
                <a:srgbClr val="FF958B"/>
              </a:buClr>
              <a:buSzPts val="1800"/>
              <a:buFont typeface="Arial"/>
              <a:buChar char="•"/>
            </a:pPr>
            <a:r>
              <a:rPr lang="en-US" sz="1800" dirty="0">
                <a:solidFill>
                  <a:schemeClr val="dk1"/>
                </a:solidFill>
                <a:latin typeface="Arial"/>
                <a:ea typeface="Arial"/>
                <a:cs typeface="Arial"/>
                <a:sym typeface="Arial"/>
              </a:rPr>
              <a:t>Nausea</a:t>
            </a:r>
            <a:endParaRPr sz="1000" dirty="0">
              <a:solidFill>
                <a:schemeClr val="dk1"/>
              </a:solidFill>
              <a:latin typeface="Arial"/>
              <a:ea typeface="Arial"/>
              <a:cs typeface="Arial"/>
              <a:sym typeface="Arial"/>
            </a:endParaRPr>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a:solidFill>
                  <a:schemeClr val="dk1"/>
                </a:solidFill>
                <a:latin typeface="Arial"/>
                <a:ea typeface="Arial"/>
                <a:cs typeface="Arial"/>
                <a:sym typeface="Arial"/>
              </a:rPr>
              <a:t>Headaches and dizziness</a:t>
            </a:r>
            <a:endParaRPr dirty="0"/>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a:solidFill>
                  <a:schemeClr val="dk1"/>
                </a:solidFill>
                <a:latin typeface="Arial"/>
                <a:ea typeface="Arial"/>
                <a:cs typeface="Arial"/>
                <a:sym typeface="Arial"/>
              </a:rPr>
              <a:t>Irregular spotting</a:t>
            </a:r>
            <a:endParaRPr dirty="0"/>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a:solidFill>
                  <a:schemeClr val="dk1"/>
                </a:solidFill>
                <a:latin typeface="Arial"/>
                <a:ea typeface="Arial"/>
                <a:cs typeface="Arial"/>
                <a:sym typeface="Arial"/>
              </a:rPr>
              <a:t>Breast tenderness or mood changes</a:t>
            </a:r>
            <a:endParaRPr dirty="0"/>
          </a:p>
          <a:p>
            <a:pPr marL="225425" marR="0" lvl="1" indent="-225425" algn="l" rtl="0">
              <a:lnSpc>
                <a:spcPct val="95000"/>
              </a:lnSpc>
              <a:spcBef>
                <a:spcPts val="1200"/>
              </a:spcBef>
              <a:spcAft>
                <a:spcPts val="0"/>
              </a:spcAft>
              <a:buNone/>
            </a:pPr>
            <a:r>
              <a:rPr lang="en-US" sz="2000" b="1" i="0" u="none" strike="noStrike" cap="none" dirty="0">
                <a:solidFill>
                  <a:srgbClr val="FF958B"/>
                </a:solidFill>
                <a:latin typeface="Arial"/>
                <a:ea typeface="Arial"/>
                <a:cs typeface="Arial"/>
                <a:sym typeface="Arial"/>
              </a:rPr>
              <a:t>FSWs should consider whether they can:</a:t>
            </a:r>
            <a:endParaRPr dirty="0"/>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a:solidFill>
                  <a:schemeClr val="dk1"/>
                </a:solidFill>
                <a:latin typeface="Arial"/>
                <a:ea typeface="Arial"/>
                <a:cs typeface="Arial"/>
                <a:sym typeface="Arial"/>
              </a:rPr>
              <a:t>Take a pill at the same time every day. Will an unpredictable work schedule, and/or use of alcohol/</a:t>
            </a:r>
            <a:r>
              <a:rPr lang="en-US" sz="18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5"/>
                  </a:ext>
                </a:extLst>
              </a:rPr>
              <a:t>other</a:t>
            </a:r>
            <a:r>
              <a:rPr lang="en-US" sz="1800" b="0" i="0" u="none" strike="noStrike" cap="none" dirty="0">
                <a:solidFill>
                  <a:schemeClr val="dk1"/>
                </a:solidFill>
                <a:latin typeface="Arial"/>
                <a:ea typeface="Arial"/>
                <a:cs typeface="Arial"/>
                <a:sym typeface="Arial"/>
              </a:rPr>
              <a:t> drugs, make it harder to maintain a pill-taking routine?</a:t>
            </a:r>
            <a:endParaRPr dirty="0"/>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a:solidFill>
                  <a:schemeClr val="dk1"/>
                </a:solidFill>
                <a:latin typeface="Arial"/>
                <a:ea typeface="Arial"/>
                <a:cs typeface="Arial"/>
                <a:sym typeface="Arial"/>
              </a:rPr>
              <a:t>Cope with changes. Although normal and not harmful, changes may be unpleasant and interfere </a:t>
            </a:r>
            <a:r>
              <a:rPr lang="en-US" sz="1800" b="0" i="0" u="none" strike="noStrike" cap="none" dirty="0">
                <a:solidFill>
                  <a:schemeClr val="tx1"/>
                </a:solidFill>
                <a:latin typeface="Arial"/>
                <a:ea typeface="Arial"/>
                <a:cs typeface="Arial"/>
                <a:sym typeface="Arial"/>
              </a:rPr>
              <a:t>with an FSW’s </a:t>
            </a:r>
            <a:r>
              <a:rPr lang="en-US" sz="1800" b="0" i="0" u="none" strike="noStrike" cap="none" dirty="0">
                <a:solidFill>
                  <a:schemeClr val="dk1"/>
                </a:solidFill>
                <a:latin typeface="Arial"/>
                <a:ea typeface="Arial"/>
                <a:cs typeface="Arial"/>
                <a:sym typeface="Arial"/>
              </a:rPr>
              <a:t>daily activities.</a:t>
            </a:r>
            <a:r>
              <a:rPr lang="en-US" sz="2000" b="1" i="0" u="none" strike="noStrike" cap="none" dirty="0">
                <a:solidFill>
                  <a:schemeClr val="dk1"/>
                </a:solidFill>
                <a:latin typeface="Arial"/>
                <a:ea typeface="Arial"/>
                <a:cs typeface="Arial"/>
                <a:sym typeface="Arial"/>
              </a:rPr>
              <a:t> </a:t>
            </a:r>
            <a:endParaRPr dirty="0"/>
          </a:p>
          <a:p>
            <a:pPr marL="342900" marR="0" lvl="0" indent="-342900" algn="l" rtl="0">
              <a:lnSpc>
                <a:spcPct val="95000"/>
              </a:lnSpc>
              <a:spcBef>
                <a:spcPts val="1200"/>
              </a:spcBef>
              <a:spcAft>
                <a:spcPts val="0"/>
              </a:spcAft>
              <a:buNone/>
            </a:pPr>
            <a:r>
              <a:rPr lang="en-US" sz="2000" b="1" dirty="0">
                <a:solidFill>
                  <a:srgbClr val="FF958B"/>
                </a:solidFill>
                <a:latin typeface="Arial"/>
                <a:ea typeface="Arial"/>
                <a:cs typeface="Arial"/>
                <a:sym typeface="Arial"/>
              </a:rPr>
              <a:t>Other considerations for women living with HIV or AIDS:</a:t>
            </a:r>
            <a:endParaRPr dirty="0"/>
          </a:p>
          <a:p>
            <a:pPr marL="225425" marR="0" lvl="1" indent="-225425" algn="l" rtl="0">
              <a:lnSpc>
                <a:spcPct val="95000"/>
              </a:lnSpc>
              <a:spcBef>
                <a:spcPts val="600"/>
              </a:spcBef>
              <a:spcAft>
                <a:spcPts val="0"/>
              </a:spcAft>
              <a:buClr>
                <a:srgbClr val="FF958B"/>
              </a:buClr>
              <a:buSzPts val="1800"/>
              <a:buFont typeface="Arial"/>
              <a:buChar char="•"/>
            </a:pPr>
            <a:r>
              <a:rPr lang="en-US" sz="1800" b="0" i="0" u="none" strike="noStrike" cap="none" dirty="0">
                <a:solidFill>
                  <a:schemeClr val="dk1"/>
                </a:solidFill>
                <a:latin typeface="Arial"/>
                <a:ea typeface="Arial"/>
                <a:cs typeface="Arial"/>
                <a:sym typeface="Arial"/>
              </a:rPr>
              <a:t>If you are on ART or being treated for TB, tell your provider which drugs you take because they may reduce POP effectiveness. </a:t>
            </a:r>
            <a:endParaRPr dirty="0"/>
          </a:p>
        </p:txBody>
      </p:sp>
      <p:sp>
        <p:nvSpPr>
          <p:cNvPr id="406" name="Google Shape;406;p25"/>
          <p:cNvSpPr/>
          <p:nvPr/>
        </p:nvSpPr>
        <p:spPr>
          <a:xfrm>
            <a:off x="7980363" y="0"/>
            <a:ext cx="1163637" cy="430213"/>
          </a:xfrm>
          <a:prstGeom prst="rect">
            <a:avLst/>
          </a:prstGeom>
          <a:solidFill>
            <a:srgbClr val="0070C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07" name="Google Shape;407;p25"/>
          <p:cNvSpPr/>
          <p:nvPr/>
        </p:nvSpPr>
        <p:spPr>
          <a:xfrm>
            <a:off x="-79827" y="0"/>
            <a:ext cx="9245600" cy="762000"/>
          </a:xfrm>
          <a:prstGeom prst="rect">
            <a:avLst/>
          </a:prstGeom>
          <a:solidFill>
            <a:srgbClr val="FF958B"/>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408" name="Google Shape;408;p25"/>
          <p:cNvPicPr preferRelativeResize="0"/>
          <p:nvPr/>
        </p:nvPicPr>
        <p:blipFill rotWithShape="1">
          <a:blip r:embed="rId3">
            <a:alphaModFix/>
          </a:blip>
          <a:srcRect/>
          <a:stretch/>
        </p:blipFill>
        <p:spPr>
          <a:xfrm rot="245964">
            <a:off x="6203613" y="1489778"/>
            <a:ext cx="2256508" cy="146076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26"/>
          <p:cNvSpPr txBox="1">
            <a:spLocks noGrp="1"/>
          </p:cNvSpPr>
          <p:nvPr>
            <p:ph type="ctrTitle"/>
          </p:nvPr>
        </p:nvSpPr>
        <p:spPr>
          <a:xfrm>
            <a:off x="508000" y="919163"/>
            <a:ext cx="8069263"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FF9900"/>
                </a:solidFill>
              </a:rPr>
              <a:t>Male Condom</a:t>
            </a:r>
            <a:endParaRPr sz="3200" dirty="0">
              <a:solidFill>
                <a:srgbClr val="FF9900"/>
              </a:solidFill>
            </a:endParaRPr>
          </a:p>
        </p:txBody>
      </p:sp>
      <p:sp>
        <p:nvSpPr>
          <p:cNvPr id="414" name="Google Shape;414;p26"/>
          <p:cNvSpPr/>
          <p:nvPr/>
        </p:nvSpPr>
        <p:spPr>
          <a:xfrm rot="-406171">
            <a:off x="534585" y="1814394"/>
            <a:ext cx="2790825" cy="1922463"/>
          </a:xfrm>
          <a:prstGeom prst="ellipse">
            <a:avLst/>
          </a:prstGeom>
          <a:solidFill>
            <a:srgbClr val="FFD89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15" name="Google Shape;415;p26"/>
          <p:cNvSpPr txBox="1"/>
          <p:nvPr/>
        </p:nvSpPr>
        <p:spPr>
          <a:xfrm>
            <a:off x="4566084" y="1574868"/>
            <a:ext cx="4189154" cy="4567404"/>
          </a:xfrm>
          <a:prstGeom prst="rect">
            <a:avLst/>
          </a:prstGeom>
          <a:noFill/>
          <a:ln>
            <a:noFill/>
          </a:ln>
        </p:spPr>
        <p:txBody>
          <a:bodyPr spcFirstLastPara="1" wrap="square" lIns="91425" tIns="45700" rIns="91425" bIns="45700" anchor="t" anchorCtr="0">
            <a:spAutoFit/>
          </a:bodyPr>
          <a:lstStyle/>
          <a:p>
            <a:pPr marL="288925" marR="0" lvl="0" indent="-288925" algn="l" rtl="0">
              <a:lnSpc>
                <a:spcPct val="95000"/>
              </a:lnSpc>
              <a:spcBef>
                <a:spcPts val="0"/>
              </a:spcBef>
              <a:spcAft>
                <a:spcPts val="0"/>
              </a:spcAft>
              <a:buClr>
                <a:srgbClr val="FF9900"/>
              </a:buClr>
              <a:buSzPts val="2200"/>
              <a:buFont typeface="Arial"/>
              <a:buChar char="•"/>
            </a:pPr>
            <a:r>
              <a:rPr lang="en-US" sz="2200" dirty="0">
                <a:solidFill>
                  <a:schemeClr val="dk1"/>
                </a:solidFill>
                <a:latin typeface="Arial"/>
                <a:ea typeface="Arial"/>
                <a:cs typeface="Arial"/>
                <a:sym typeface="Arial"/>
              </a:rPr>
              <a:t>A thin rubber cover that fits over the erect penis</a:t>
            </a:r>
            <a:endParaRPr dirty="0"/>
          </a:p>
          <a:p>
            <a:pPr marL="288925" marR="0" lvl="0" indent="-288925" algn="l" rtl="0">
              <a:lnSpc>
                <a:spcPct val="95000"/>
              </a:lnSpc>
              <a:spcBef>
                <a:spcPts val="1200"/>
              </a:spcBef>
              <a:spcAft>
                <a:spcPts val="0"/>
              </a:spcAft>
              <a:buClr>
                <a:srgbClr val="FF9900"/>
              </a:buClr>
              <a:buSzPts val="2200"/>
              <a:buFont typeface="Arial"/>
              <a:buChar char="•"/>
            </a:pPr>
            <a:r>
              <a:rPr lang="en-US" sz="2200" dirty="0">
                <a:solidFill>
                  <a:schemeClr val="dk1"/>
                </a:solidFill>
                <a:latin typeface="Arial"/>
                <a:ea typeface="Arial"/>
                <a:cs typeface="Arial"/>
                <a:sym typeface="Arial"/>
              </a:rPr>
              <a:t>Prevents pregnancy and sexually transmitted infections, including HIV </a:t>
            </a:r>
            <a:endParaRPr dirty="0"/>
          </a:p>
          <a:p>
            <a:pPr marL="288925" marR="0" lvl="0" indent="-288925" algn="l" rtl="0">
              <a:lnSpc>
                <a:spcPct val="95000"/>
              </a:lnSpc>
              <a:spcBef>
                <a:spcPts val="1200"/>
              </a:spcBef>
              <a:spcAft>
                <a:spcPts val="0"/>
              </a:spcAft>
              <a:buClr>
                <a:srgbClr val="FF9900"/>
              </a:buClr>
              <a:buSzPts val="2200"/>
              <a:buFont typeface="Arial"/>
              <a:buChar char="•"/>
            </a:pPr>
            <a:r>
              <a:rPr lang="en-US" sz="2200" dirty="0">
                <a:solidFill>
                  <a:schemeClr val="dk1"/>
                </a:solidFill>
                <a:latin typeface="Arial"/>
                <a:ea typeface="Arial"/>
                <a:cs typeface="Arial"/>
                <a:sym typeface="Arial"/>
              </a:rPr>
              <a:t>Effective when used correctly every time you have sex</a:t>
            </a:r>
            <a:endParaRPr dirty="0"/>
          </a:p>
          <a:p>
            <a:pPr marL="288925" marR="0" lvl="0" indent="-288925" algn="l" rtl="0">
              <a:lnSpc>
                <a:spcPct val="95000"/>
              </a:lnSpc>
              <a:spcBef>
                <a:spcPts val="1200"/>
              </a:spcBef>
              <a:spcAft>
                <a:spcPts val="0"/>
              </a:spcAft>
              <a:buClr>
                <a:srgbClr val="FF9900"/>
              </a:buClr>
              <a:buSzPts val="2200"/>
              <a:buFont typeface="Arial"/>
              <a:buChar char="•"/>
            </a:pPr>
            <a:r>
              <a:rPr lang="en-US" sz="2200" dirty="0">
                <a:solidFill>
                  <a:schemeClr val="dk1"/>
                </a:solidFill>
                <a:latin typeface="Arial"/>
                <a:ea typeface="Arial"/>
                <a:cs typeface="Arial"/>
                <a:sym typeface="Arial"/>
              </a:rPr>
              <a:t>Use alone or with another method</a:t>
            </a:r>
            <a:endParaRPr dirty="0"/>
          </a:p>
          <a:p>
            <a:pPr marL="288925" marR="0" lvl="0" indent="-288925" algn="l" rtl="0">
              <a:lnSpc>
                <a:spcPct val="95000"/>
              </a:lnSpc>
              <a:spcBef>
                <a:spcPts val="1200"/>
              </a:spcBef>
              <a:spcAft>
                <a:spcPts val="0"/>
              </a:spcAft>
              <a:buClr>
                <a:srgbClr val="FF9900"/>
              </a:buClr>
              <a:buSzPts val="2200"/>
              <a:buFont typeface="Arial"/>
              <a:buChar char="•"/>
            </a:pPr>
            <a:r>
              <a:rPr lang="en-US" sz="2200" dirty="0">
                <a:solidFill>
                  <a:schemeClr val="dk1"/>
                </a:solidFill>
                <a:latin typeface="Arial"/>
                <a:ea typeface="Arial"/>
                <a:cs typeface="Arial"/>
                <a:sym typeface="Arial"/>
              </a:rPr>
              <a:t>Can be used by any couple who agrees to use it, including married couples</a:t>
            </a:r>
            <a:endParaRPr dirty="0"/>
          </a:p>
        </p:txBody>
      </p:sp>
      <p:sp>
        <p:nvSpPr>
          <p:cNvPr id="416" name="Google Shape;416;p26"/>
          <p:cNvSpPr/>
          <p:nvPr/>
        </p:nvSpPr>
        <p:spPr>
          <a:xfrm>
            <a:off x="0" y="7938"/>
            <a:ext cx="1163638" cy="430212"/>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17" name="Google Shape;417;p26"/>
          <p:cNvSpPr/>
          <p:nvPr/>
        </p:nvSpPr>
        <p:spPr>
          <a:xfrm>
            <a:off x="-76200" y="0"/>
            <a:ext cx="9245600" cy="762000"/>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18" name="Google Shape;418;p26"/>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26</a:t>
            </a:fld>
            <a:endParaRPr sz="1400" b="1" dirty="0">
              <a:solidFill>
                <a:schemeClr val="lt2"/>
              </a:solidFill>
              <a:latin typeface="Arial"/>
              <a:ea typeface="Arial"/>
              <a:cs typeface="Arial"/>
              <a:sym typeface="Arial"/>
            </a:endParaRPr>
          </a:p>
        </p:txBody>
      </p:sp>
      <p:pic>
        <p:nvPicPr>
          <p:cNvPr id="419" name="Google Shape;419;p26"/>
          <p:cNvPicPr preferRelativeResize="0"/>
          <p:nvPr/>
        </p:nvPicPr>
        <p:blipFill rotWithShape="1">
          <a:blip r:embed="rId3">
            <a:alphaModFix/>
          </a:blip>
          <a:srcRect l="18846" t="3508" r="27354" b="5880"/>
          <a:stretch/>
        </p:blipFill>
        <p:spPr>
          <a:xfrm>
            <a:off x="1795095" y="2642221"/>
            <a:ext cx="2382827" cy="2432699"/>
          </a:xfrm>
          <a:prstGeom prst="rect">
            <a:avLst/>
          </a:prstGeom>
          <a:noFill/>
          <a:ln w="19050" cap="flat" cmpd="sng">
            <a:solidFill>
              <a:srgbClr val="FFD89F"/>
            </a:solidFill>
            <a:prstDash val="solid"/>
            <a:round/>
            <a:headEnd type="none" w="sm" len="sm"/>
            <a:tailEnd type="none" w="sm" len="sm"/>
          </a:ln>
        </p:spPr>
      </p:pic>
      <p:pic>
        <p:nvPicPr>
          <p:cNvPr id="420" name="Google Shape;420;p26"/>
          <p:cNvPicPr preferRelativeResize="0"/>
          <p:nvPr/>
        </p:nvPicPr>
        <p:blipFill rotWithShape="1">
          <a:blip r:embed="rId4">
            <a:alphaModFix/>
          </a:blip>
          <a:srcRect/>
          <a:stretch/>
        </p:blipFill>
        <p:spPr>
          <a:xfrm rot="3155575">
            <a:off x="1360915" y="1285977"/>
            <a:ext cx="1004604" cy="2458049"/>
          </a:xfrm>
          <a:prstGeom prst="rect">
            <a:avLst/>
          </a:prstGeom>
          <a:noFill/>
          <a:ln>
            <a:noFill/>
          </a:ln>
        </p:spPr>
      </p:pic>
      <p:sp>
        <p:nvSpPr>
          <p:cNvPr id="421" name="Google Shape;421;p26"/>
          <p:cNvSpPr txBox="1"/>
          <p:nvPr/>
        </p:nvSpPr>
        <p:spPr>
          <a:xfrm>
            <a:off x="999555" y="5413784"/>
            <a:ext cx="2997981" cy="606536"/>
          </a:xfrm>
          <a:prstGeom prst="rect">
            <a:avLst/>
          </a:prstGeom>
          <a:solidFill>
            <a:schemeClr val="lt1"/>
          </a:solidFill>
          <a:ln w="25400" cap="flat" cmpd="sng">
            <a:solidFill>
              <a:srgbClr val="FF99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Benefits—Male Condoms:</a:t>
            </a:r>
            <a:endParaRPr dirty="0"/>
          </a:p>
          <a:p>
            <a:pPr marL="171450" marR="0" lvl="0" indent="-171450" algn="l" rtl="0">
              <a:lnSpc>
                <a:spcPct val="108333"/>
              </a:lnSpc>
              <a:spcBef>
                <a:spcPts val="300"/>
              </a:spcBef>
              <a:spcAft>
                <a:spcPts val="60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Help protect against conditions caused by STIs.</a:t>
            </a: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7"/>
          <p:cNvSpPr/>
          <p:nvPr/>
        </p:nvSpPr>
        <p:spPr>
          <a:xfrm>
            <a:off x="7980363" y="0"/>
            <a:ext cx="1163637" cy="430213"/>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28" name="Google Shape;428;p27"/>
          <p:cNvSpPr/>
          <p:nvPr/>
        </p:nvSpPr>
        <p:spPr>
          <a:xfrm>
            <a:off x="0" y="0"/>
            <a:ext cx="9166225" cy="762000"/>
          </a:xfrm>
          <a:prstGeom prst="rect">
            <a:avLst/>
          </a:prstGeom>
          <a:solidFill>
            <a:srgbClr val="FF99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29" name="Google Shape;429;p27"/>
          <p:cNvSpPr txBox="1">
            <a:spLocks noGrp="1"/>
          </p:cNvSpPr>
          <p:nvPr>
            <p:ph type="sldNum" idx="12"/>
          </p:nvPr>
        </p:nvSpPr>
        <p:spPr>
          <a:xfrm>
            <a:off x="6837353" y="6389627"/>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27</a:t>
            </a:fld>
            <a:endParaRPr sz="1400" b="1" dirty="0">
              <a:solidFill>
                <a:schemeClr val="lt2"/>
              </a:solidFill>
              <a:latin typeface="Arial"/>
              <a:ea typeface="Arial"/>
              <a:cs typeface="Arial"/>
              <a:sym typeface="Arial"/>
            </a:endParaRPr>
          </a:p>
        </p:txBody>
      </p:sp>
      <p:sp>
        <p:nvSpPr>
          <p:cNvPr id="430" name="Google Shape;430;p27"/>
          <p:cNvSpPr txBox="1"/>
          <p:nvPr/>
        </p:nvSpPr>
        <p:spPr>
          <a:xfrm>
            <a:off x="493713" y="2674775"/>
            <a:ext cx="4116387" cy="1119298"/>
          </a:xfrm>
          <a:prstGeom prst="rect">
            <a:avLst/>
          </a:prstGeom>
          <a:noFill/>
          <a:ln>
            <a:noFill/>
          </a:ln>
        </p:spPr>
        <p:txBody>
          <a:bodyPr spcFirstLastPara="1" wrap="square" lIns="91425" tIns="45700" rIns="91425" bIns="45700" anchor="t" anchorCtr="0">
            <a:normAutofit/>
          </a:bodyPr>
          <a:lstStyle/>
          <a:p>
            <a:pPr marL="342900" marR="0" lvl="0" indent="-342900" algn="l" rtl="0">
              <a:spcBef>
                <a:spcPts val="0"/>
              </a:spcBef>
              <a:spcAft>
                <a:spcPts val="0"/>
              </a:spcAft>
              <a:buClr>
                <a:srgbClr val="FF9900"/>
              </a:buClr>
              <a:buSzPts val="1800"/>
              <a:buFont typeface="Arial"/>
              <a:buNone/>
            </a:pPr>
            <a:r>
              <a:rPr lang="en-US" sz="1800" b="1" dirty="0">
                <a:solidFill>
                  <a:srgbClr val="FF9900"/>
                </a:solidFill>
                <a:latin typeface="Arial"/>
                <a:ea typeface="Arial"/>
                <a:cs typeface="Arial"/>
                <a:sym typeface="Arial"/>
              </a:rPr>
              <a:t>What to Remember</a:t>
            </a:r>
            <a:endParaRPr dirty="0"/>
          </a:p>
          <a:p>
            <a:pPr marL="285750" marR="0" lvl="1" indent="-265113" algn="l" rtl="0">
              <a:spcBef>
                <a:spcPts val="340"/>
              </a:spcBef>
              <a:spcAft>
                <a:spcPts val="0"/>
              </a:spcAft>
              <a:buClr>
                <a:srgbClr val="FF9900"/>
              </a:buClr>
              <a:buSzPts val="1700"/>
              <a:buFont typeface="Arial"/>
              <a:buChar char="•"/>
            </a:pPr>
            <a:r>
              <a:rPr lang="en-US" sz="1700" b="0" i="0" u="none" strike="noStrike" cap="none" dirty="0">
                <a:solidFill>
                  <a:schemeClr val="dk1"/>
                </a:solidFill>
                <a:latin typeface="Arial"/>
                <a:ea typeface="Arial"/>
                <a:cs typeface="Arial"/>
                <a:sym typeface="Arial"/>
              </a:rPr>
              <a:t>Use water-based lubricants only.</a:t>
            </a:r>
            <a:endParaRPr dirty="0"/>
          </a:p>
          <a:p>
            <a:pPr marL="285750" marR="0" lvl="1" indent="-265113" algn="l" rtl="0">
              <a:spcBef>
                <a:spcPts val="340"/>
              </a:spcBef>
              <a:spcAft>
                <a:spcPts val="0"/>
              </a:spcAft>
              <a:buClr>
                <a:srgbClr val="FF9900"/>
              </a:buClr>
              <a:buSzPts val="1700"/>
              <a:buFont typeface="Arial"/>
              <a:buChar char="•"/>
            </a:pPr>
            <a:r>
              <a:rPr lang="en-US" sz="1700" b="0" i="0" u="none" strike="noStrike" cap="none" dirty="0">
                <a:solidFill>
                  <a:schemeClr val="dk1"/>
                </a:solidFill>
                <a:latin typeface="Arial"/>
                <a:ea typeface="Arial"/>
                <a:cs typeface="Arial"/>
                <a:sym typeface="Arial"/>
              </a:rPr>
              <a:t>Store in a cool dry place.</a:t>
            </a:r>
            <a:endParaRPr dirty="0"/>
          </a:p>
        </p:txBody>
      </p:sp>
      <p:sp>
        <p:nvSpPr>
          <p:cNvPr id="447" name="Google Shape;447;p27"/>
          <p:cNvSpPr txBox="1"/>
          <p:nvPr/>
        </p:nvSpPr>
        <p:spPr>
          <a:xfrm>
            <a:off x="497400" y="3695436"/>
            <a:ext cx="8459787" cy="341143"/>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00"/>
              </a:buClr>
              <a:buSzPts val="1800"/>
              <a:buFont typeface="Arial"/>
              <a:buNone/>
            </a:pPr>
            <a:r>
              <a:rPr lang="en-US" sz="1800" b="1" dirty="0">
                <a:solidFill>
                  <a:srgbClr val="FF9900"/>
                </a:solidFill>
                <a:latin typeface="Arial"/>
                <a:ea typeface="Arial"/>
                <a:cs typeface="Arial"/>
                <a:sym typeface="Arial"/>
              </a:rPr>
              <a:t>How to Use</a:t>
            </a:r>
            <a:endParaRPr dirty="0"/>
          </a:p>
        </p:txBody>
      </p:sp>
      <p:sp>
        <p:nvSpPr>
          <p:cNvPr id="448" name="Google Shape;448;p27"/>
          <p:cNvSpPr txBox="1"/>
          <p:nvPr/>
        </p:nvSpPr>
        <p:spPr>
          <a:xfrm>
            <a:off x="4133847" y="3038493"/>
            <a:ext cx="4246563" cy="618847"/>
          </a:xfrm>
          <a:prstGeom prst="rect">
            <a:avLst/>
          </a:prstGeom>
          <a:noFill/>
          <a:ln>
            <a:noFill/>
          </a:ln>
        </p:spPr>
        <p:txBody>
          <a:bodyPr spcFirstLastPara="1" wrap="square" lIns="91425" tIns="45700" rIns="91425" bIns="45700" anchor="t" anchorCtr="0">
            <a:normAutofit lnSpcReduction="10000"/>
          </a:bodyPr>
          <a:lstStyle/>
          <a:p>
            <a:pPr marL="285750" marR="0" lvl="1" indent="-265113" algn="l" rtl="0">
              <a:lnSpc>
                <a:spcPct val="105882"/>
              </a:lnSpc>
              <a:spcBef>
                <a:spcPts val="0"/>
              </a:spcBef>
              <a:spcAft>
                <a:spcPts val="0"/>
              </a:spcAft>
              <a:buClr>
                <a:srgbClr val="FF9900"/>
              </a:buClr>
              <a:buSzPts val="1700"/>
              <a:buFont typeface="Arial"/>
              <a:buChar char="•"/>
            </a:pPr>
            <a:r>
              <a:rPr lang="en-US" sz="1700" b="0" i="0" u="none" strike="noStrike" cap="none" dirty="0">
                <a:solidFill>
                  <a:schemeClr val="dk1"/>
                </a:solidFill>
                <a:latin typeface="Arial"/>
                <a:ea typeface="Arial"/>
                <a:cs typeface="Arial"/>
                <a:sym typeface="Arial"/>
              </a:rPr>
              <a:t>Emergency contraceptive pills (ECPs) can be used if condom breaks or slips.</a:t>
            </a:r>
            <a:endParaRPr dirty="0"/>
          </a:p>
        </p:txBody>
      </p:sp>
      <p:sp>
        <p:nvSpPr>
          <p:cNvPr id="449" name="Google Shape;449;p27"/>
          <p:cNvSpPr txBox="1"/>
          <p:nvPr/>
        </p:nvSpPr>
        <p:spPr>
          <a:xfrm>
            <a:off x="460375" y="837692"/>
            <a:ext cx="8459787" cy="1917318"/>
          </a:xfrm>
          <a:prstGeom prst="rect">
            <a:avLst/>
          </a:prstGeom>
          <a:noFill/>
          <a:ln>
            <a:noFill/>
          </a:ln>
        </p:spPr>
        <p:txBody>
          <a:bodyPr spcFirstLastPara="1" wrap="square" lIns="91425" tIns="45700" rIns="91425" bIns="45700" anchor="t" anchorCtr="0">
            <a:noAutofit/>
          </a:bodyPr>
          <a:lstStyle/>
          <a:p>
            <a:pPr marL="342900" marR="0" lvl="0" indent="-342900" algn="l" rtl="0">
              <a:spcBef>
                <a:spcPts val="0"/>
              </a:spcBef>
              <a:spcAft>
                <a:spcPts val="0"/>
              </a:spcAft>
              <a:buClr>
                <a:srgbClr val="FF9900"/>
              </a:buClr>
              <a:buSzPts val="1800"/>
              <a:buFont typeface="Arial"/>
              <a:buNone/>
            </a:pPr>
            <a:r>
              <a:rPr lang="en-US" sz="1800" b="1" dirty="0">
                <a:solidFill>
                  <a:srgbClr val="FF9900"/>
                </a:solidFill>
                <a:latin typeface="Arial"/>
                <a:ea typeface="Arial"/>
                <a:cs typeface="Arial"/>
                <a:sym typeface="Arial"/>
              </a:rPr>
              <a:t>FSWs should consider whether they can:</a:t>
            </a:r>
            <a:endParaRPr dirty="0"/>
          </a:p>
          <a:p>
            <a:pPr marL="285750" marR="0" lvl="1" indent="-265113" algn="l" rtl="0">
              <a:spcBef>
                <a:spcPts val="340"/>
              </a:spcBef>
              <a:spcAft>
                <a:spcPts val="0"/>
              </a:spcAft>
              <a:buClr>
                <a:srgbClr val="FF9900"/>
              </a:buClr>
              <a:buSzPts val="1700"/>
              <a:buFont typeface="Arial"/>
              <a:buChar char="•"/>
            </a:pPr>
            <a:r>
              <a:rPr lang="en-US" sz="1700" b="0" i="0" u="none" strike="noStrike" cap="none" dirty="0">
                <a:solidFill>
                  <a:schemeClr val="dk1"/>
                </a:solidFill>
                <a:latin typeface="Arial"/>
                <a:ea typeface="Arial"/>
                <a:cs typeface="Arial"/>
                <a:sym typeface="Arial"/>
              </a:rPr>
              <a:t>Negotiate condom use with clients without threat of violence or manipulation </a:t>
            </a:r>
            <a:br>
              <a:rPr lang="en-US" sz="1700" b="0" i="0" u="none" strike="noStrike" cap="none" dirty="0">
                <a:solidFill>
                  <a:schemeClr val="dk1"/>
                </a:solidFill>
                <a:latin typeface="Arial"/>
                <a:ea typeface="Arial"/>
                <a:cs typeface="Arial"/>
                <a:sym typeface="Arial"/>
              </a:rPr>
            </a:br>
            <a:r>
              <a:rPr lang="en-US" sz="1700" b="0" i="0" u="none" strike="noStrike" cap="none" dirty="0">
                <a:solidFill>
                  <a:schemeClr val="dk1"/>
                </a:solidFill>
                <a:latin typeface="Arial"/>
                <a:ea typeface="Arial"/>
                <a:cs typeface="Arial"/>
                <a:sym typeface="Arial"/>
              </a:rPr>
              <a:t>(e.g., client promises to pay more for sex without condom).</a:t>
            </a:r>
            <a:endParaRPr dirty="0"/>
          </a:p>
          <a:p>
            <a:pPr marL="285750" marR="0" lvl="1" indent="-265113" algn="l" rtl="0">
              <a:spcBef>
                <a:spcPts val="340"/>
              </a:spcBef>
              <a:spcAft>
                <a:spcPts val="0"/>
              </a:spcAft>
              <a:buClr>
                <a:srgbClr val="FF9900"/>
              </a:buClr>
              <a:buSzPts val="1700"/>
              <a:buFont typeface="Arial"/>
              <a:buChar char="•"/>
            </a:pPr>
            <a:r>
              <a:rPr lang="en-US" sz="1700" b="0" i="0" u="none" strike="noStrike" cap="none" dirty="0">
                <a:solidFill>
                  <a:schemeClr val="dk1"/>
                </a:solidFill>
                <a:latin typeface="Arial"/>
                <a:ea typeface="Arial"/>
                <a:cs typeface="Arial"/>
                <a:sym typeface="Arial"/>
              </a:rPr>
              <a:t>Consistently use condoms to avoid transmission/acquisition of STIs/HIV </a:t>
            </a:r>
            <a:br>
              <a:rPr lang="en-US" sz="1700" b="0" i="0" u="none" strike="noStrike" cap="none" dirty="0">
                <a:solidFill>
                  <a:schemeClr val="dk1"/>
                </a:solidFill>
                <a:latin typeface="Arial"/>
                <a:ea typeface="Arial"/>
                <a:cs typeface="Arial"/>
                <a:sym typeface="Arial"/>
              </a:rPr>
            </a:br>
            <a:r>
              <a:rPr lang="en-US" sz="1700" b="0" i="0" u="none" strike="noStrike" cap="none" dirty="0">
                <a:solidFill>
                  <a:schemeClr val="dk1"/>
                </a:solidFill>
                <a:latin typeface="Arial"/>
                <a:ea typeface="Arial"/>
                <a:cs typeface="Arial"/>
                <a:sym typeface="Arial"/>
              </a:rPr>
              <a:t>(or re-infection with a new strain of HIV).</a:t>
            </a:r>
            <a:endParaRPr dirty="0"/>
          </a:p>
          <a:p>
            <a:pPr marL="285750" marR="0" lvl="1" indent="-265113" algn="l" rtl="0">
              <a:spcBef>
                <a:spcPts val="340"/>
              </a:spcBef>
              <a:spcAft>
                <a:spcPts val="0"/>
              </a:spcAft>
              <a:buClr>
                <a:srgbClr val="FF9900"/>
              </a:buClr>
              <a:buSzPts val="1700"/>
              <a:buFont typeface="Arial"/>
              <a:buChar char="•"/>
            </a:pPr>
            <a:r>
              <a:rPr lang="en-US" sz="1700" b="0" i="0" u="none" strike="noStrike" cap="none" dirty="0">
                <a:solidFill>
                  <a:schemeClr val="dk1"/>
                </a:solidFill>
                <a:latin typeface="Arial"/>
                <a:ea typeface="Arial"/>
                <a:cs typeface="Arial"/>
                <a:sym typeface="Arial"/>
              </a:rPr>
              <a:t>Refuse “dry sex” to avoid vaginal tears and reduce STI/HIV risk. </a:t>
            </a:r>
            <a:endParaRPr sz="1700" b="0" i="0" u="none" strike="noStrike" cap="none" dirty="0">
              <a:solidFill>
                <a:schemeClr val="dk1"/>
              </a:solidFill>
              <a:latin typeface="Arial"/>
              <a:ea typeface="Arial"/>
              <a:cs typeface="Arial"/>
              <a:sym typeface="Arial"/>
            </a:endParaRPr>
          </a:p>
        </p:txBody>
      </p:sp>
      <p:grpSp>
        <p:nvGrpSpPr>
          <p:cNvPr id="41" name="Group 1">
            <a:extLst>
              <a:ext uri="{FF2B5EF4-FFF2-40B4-BE49-F238E27FC236}">
                <a16:creationId xmlns:a16="http://schemas.microsoft.com/office/drawing/2014/main" id="{10F24377-2AE0-40C4-9188-3343A5EA2608}"/>
              </a:ext>
            </a:extLst>
          </p:cNvPr>
          <p:cNvGrpSpPr>
            <a:grpSpLocks/>
          </p:cNvGrpSpPr>
          <p:nvPr/>
        </p:nvGrpSpPr>
        <p:grpSpPr bwMode="auto">
          <a:xfrm>
            <a:off x="502483" y="3956597"/>
            <a:ext cx="8196355" cy="2808074"/>
            <a:chOff x="505658" y="975849"/>
            <a:chExt cx="8196355" cy="2808396"/>
          </a:xfrm>
        </p:grpSpPr>
        <p:pic>
          <p:nvPicPr>
            <p:cNvPr id="42" name="Picture 23" descr="AFcondomStep4">
              <a:extLst>
                <a:ext uri="{FF2B5EF4-FFF2-40B4-BE49-F238E27FC236}">
                  <a16:creationId xmlns:a16="http://schemas.microsoft.com/office/drawing/2014/main" id="{2B7167AC-77D4-487C-8D55-5B8258DC1C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63" y="1062038"/>
              <a:ext cx="1271587"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4" descr="AFcondomStep5">
              <a:extLst>
                <a:ext uri="{FF2B5EF4-FFF2-40B4-BE49-F238E27FC236}">
                  <a16:creationId xmlns:a16="http://schemas.microsoft.com/office/drawing/2014/main" id="{D606D7B1-AF5C-4B66-98FB-D2AEDF5EF3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1063625"/>
              <a:ext cx="1290638"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5" descr="AFcondomStep3">
              <a:extLst>
                <a:ext uri="{FF2B5EF4-FFF2-40B4-BE49-F238E27FC236}">
                  <a16:creationId xmlns:a16="http://schemas.microsoft.com/office/drawing/2014/main" id="{D9533EFA-849D-4593-B2D3-1A56EF48DF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6838" y="1062038"/>
              <a:ext cx="1255712"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descr="AFcondomStep2">
              <a:extLst>
                <a:ext uri="{FF2B5EF4-FFF2-40B4-BE49-F238E27FC236}">
                  <a16:creationId xmlns:a16="http://schemas.microsoft.com/office/drawing/2014/main" id="{7C3989B4-5D7A-4D68-8C9F-CD28655AC0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1713" y="1060450"/>
              <a:ext cx="1231900"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7" descr="AFcondomStep1">
              <a:extLst>
                <a:ext uri="{FF2B5EF4-FFF2-40B4-BE49-F238E27FC236}">
                  <a16:creationId xmlns:a16="http://schemas.microsoft.com/office/drawing/2014/main" id="{3555C206-349C-414C-B827-AF9553E023C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200" y="1063625"/>
              <a:ext cx="12827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 Box 8">
              <a:extLst>
                <a:ext uri="{FF2B5EF4-FFF2-40B4-BE49-F238E27FC236}">
                  <a16:creationId xmlns:a16="http://schemas.microsoft.com/office/drawing/2014/main" id="{8FC3FF3D-07F0-47C7-8EE8-FB2EA7A3F087}"/>
                </a:ext>
              </a:extLst>
            </p:cNvPr>
            <p:cNvSpPr txBox="1">
              <a:spLocks noChangeArrowheads="1"/>
            </p:cNvSpPr>
            <p:nvPr/>
          </p:nvSpPr>
          <p:spPr bwMode="auto">
            <a:xfrm>
              <a:off x="505658" y="2814638"/>
              <a:ext cx="1463676" cy="7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a new condom for each sex act.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Make sure it is not expired.</a:t>
              </a:r>
            </a:p>
          </p:txBody>
        </p:sp>
        <p:sp>
          <p:nvSpPr>
            <p:cNvPr id="48" name="Text Box 9">
              <a:extLst>
                <a:ext uri="{FF2B5EF4-FFF2-40B4-BE49-F238E27FC236}">
                  <a16:creationId xmlns:a16="http://schemas.microsoft.com/office/drawing/2014/main" id="{D11C7DBD-B5F3-4CDD-9281-D059E3F666A5}"/>
                </a:ext>
              </a:extLst>
            </p:cNvPr>
            <p:cNvSpPr txBox="1">
              <a:spLocks noChangeArrowheads="1"/>
            </p:cNvSpPr>
            <p:nvPr/>
          </p:nvSpPr>
          <p:spPr bwMode="auto">
            <a:xfrm>
              <a:off x="2190751" y="2814638"/>
              <a:ext cx="1519235" cy="9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Before any contact, place the condom on the tip of the erect penis with the rolled side out.</a:t>
              </a:r>
            </a:p>
          </p:txBody>
        </p:sp>
        <p:sp>
          <p:nvSpPr>
            <p:cNvPr id="49" name="Text Box 10">
              <a:extLst>
                <a:ext uri="{FF2B5EF4-FFF2-40B4-BE49-F238E27FC236}">
                  <a16:creationId xmlns:a16="http://schemas.microsoft.com/office/drawing/2014/main" id="{C299C58A-FBD6-4CBB-8192-F576F1510637}"/>
                </a:ext>
              </a:extLst>
            </p:cNvPr>
            <p:cNvSpPr txBox="1">
              <a:spLocks noChangeArrowheads="1"/>
            </p:cNvSpPr>
            <p:nvPr/>
          </p:nvSpPr>
          <p:spPr bwMode="auto">
            <a:xfrm>
              <a:off x="3859211" y="2814638"/>
              <a:ext cx="1297448" cy="79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Unroll the condom all the way to the base of the penis.</a:t>
              </a:r>
            </a:p>
          </p:txBody>
        </p:sp>
        <p:sp>
          <p:nvSpPr>
            <p:cNvPr id="50" name="Text Box 11">
              <a:extLst>
                <a:ext uri="{FF2B5EF4-FFF2-40B4-BE49-F238E27FC236}">
                  <a16:creationId xmlns:a16="http://schemas.microsoft.com/office/drawing/2014/main" id="{B47C480A-7133-4B59-B209-8F698DCBF6A8}"/>
                </a:ext>
              </a:extLst>
            </p:cNvPr>
            <p:cNvSpPr txBox="1">
              <a:spLocks noChangeArrowheads="1"/>
            </p:cNvSpPr>
            <p:nvPr/>
          </p:nvSpPr>
          <p:spPr bwMode="auto">
            <a:xfrm>
              <a:off x="5480052" y="2814638"/>
              <a:ext cx="1584321" cy="96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After ejaculation, hold the rim of the condom in place and withdraw the penis while it is still hard.</a:t>
              </a:r>
            </a:p>
          </p:txBody>
        </p:sp>
        <p:sp>
          <p:nvSpPr>
            <p:cNvPr id="51" name="Text Box 12">
              <a:extLst>
                <a:ext uri="{FF2B5EF4-FFF2-40B4-BE49-F238E27FC236}">
                  <a16:creationId xmlns:a16="http://schemas.microsoft.com/office/drawing/2014/main" id="{F1226743-FE1F-4CAA-AA42-157956DBDA29}"/>
                </a:ext>
              </a:extLst>
            </p:cNvPr>
            <p:cNvSpPr txBox="1">
              <a:spLocks noChangeArrowheads="1"/>
            </p:cNvSpPr>
            <p:nvPr/>
          </p:nvSpPr>
          <p:spPr bwMode="auto">
            <a:xfrm>
              <a:off x="7277102" y="2814638"/>
              <a:ext cx="1271590"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Throw the used condom away safely.</a:t>
              </a:r>
            </a:p>
          </p:txBody>
        </p:sp>
        <p:sp>
          <p:nvSpPr>
            <p:cNvPr id="52" name="Text Box 13">
              <a:extLst>
                <a:ext uri="{FF2B5EF4-FFF2-40B4-BE49-F238E27FC236}">
                  <a16:creationId xmlns:a16="http://schemas.microsoft.com/office/drawing/2014/main" id="{D1F0D231-FB7E-4051-AA81-93C79D8EC5AC}"/>
                </a:ext>
              </a:extLst>
            </p:cNvPr>
            <p:cNvSpPr txBox="1">
              <a:spLocks noChangeArrowheads="1"/>
            </p:cNvSpPr>
            <p:nvPr/>
          </p:nvSpPr>
          <p:spPr bwMode="auto">
            <a:xfrm>
              <a:off x="1489535" y="985374"/>
              <a:ext cx="527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3" name="Text Box 14">
              <a:extLst>
                <a:ext uri="{FF2B5EF4-FFF2-40B4-BE49-F238E27FC236}">
                  <a16:creationId xmlns:a16="http://schemas.microsoft.com/office/drawing/2014/main" id="{9B62746F-F77E-45A5-AB24-97BBD7778AA7}"/>
                </a:ext>
              </a:extLst>
            </p:cNvPr>
            <p:cNvSpPr txBox="1">
              <a:spLocks noChangeArrowheads="1"/>
            </p:cNvSpPr>
            <p:nvPr/>
          </p:nvSpPr>
          <p:spPr bwMode="auto">
            <a:xfrm>
              <a:off x="3127836" y="976313"/>
              <a:ext cx="54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4" name="Text Box 15">
              <a:extLst>
                <a:ext uri="{FF2B5EF4-FFF2-40B4-BE49-F238E27FC236}">
                  <a16:creationId xmlns:a16="http://schemas.microsoft.com/office/drawing/2014/main" id="{F996A090-28AF-4CFD-83FD-14ED1B3704A1}"/>
                </a:ext>
              </a:extLst>
            </p:cNvPr>
            <p:cNvSpPr txBox="1">
              <a:spLocks noChangeArrowheads="1"/>
            </p:cNvSpPr>
            <p:nvPr/>
          </p:nvSpPr>
          <p:spPr bwMode="auto">
            <a:xfrm>
              <a:off x="4786777" y="975849"/>
              <a:ext cx="54769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5" name="Text Box 16">
              <a:extLst>
                <a:ext uri="{FF2B5EF4-FFF2-40B4-BE49-F238E27FC236}">
                  <a16:creationId xmlns:a16="http://schemas.microsoft.com/office/drawing/2014/main" id="{B6058382-EC60-4550-B7D8-E3146538220F}"/>
                </a:ext>
              </a:extLst>
            </p:cNvPr>
            <p:cNvSpPr txBox="1">
              <a:spLocks noChangeArrowheads="1"/>
            </p:cNvSpPr>
            <p:nvPr/>
          </p:nvSpPr>
          <p:spPr bwMode="auto">
            <a:xfrm>
              <a:off x="6466812" y="990600"/>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56" name="Text Box 17">
              <a:extLst>
                <a:ext uri="{FF2B5EF4-FFF2-40B4-BE49-F238E27FC236}">
                  <a16:creationId xmlns:a16="http://schemas.microsoft.com/office/drawing/2014/main" id="{8FC1FAD3-F1BE-4D78-B146-DDD2E67180D2}"/>
                </a:ext>
              </a:extLst>
            </p:cNvPr>
            <p:cNvSpPr txBox="1">
              <a:spLocks noChangeArrowheads="1"/>
            </p:cNvSpPr>
            <p:nvPr/>
          </p:nvSpPr>
          <p:spPr bwMode="auto">
            <a:xfrm>
              <a:off x="8152743" y="984910"/>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FF99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a:t>
              </a: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28"/>
          <p:cNvSpPr txBox="1">
            <a:spLocks noGrp="1"/>
          </p:cNvSpPr>
          <p:nvPr>
            <p:ph type="ctrTitle"/>
          </p:nvPr>
        </p:nvSpPr>
        <p:spPr>
          <a:xfrm>
            <a:off x="508000" y="919163"/>
            <a:ext cx="8069263" cy="5048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chemeClr val="accent1"/>
                </a:solidFill>
              </a:rPr>
              <a:t>Female Condom</a:t>
            </a:r>
            <a:endParaRPr sz="3200" dirty="0">
              <a:solidFill>
                <a:schemeClr val="accent1"/>
              </a:solidFill>
            </a:endParaRPr>
          </a:p>
        </p:txBody>
      </p:sp>
      <p:sp>
        <p:nvSpPr>
          <p:cNvPr id="455" name="Google Shape;455;p28"/>
          <p:cNvSpPr/>
          <p:nvPr/>
        </p:nvSpPr>
        <p:spPr>
          <a:xfrm rot="-1512858">
            <a:off x="397760" y="2570702"/>
            <a:ext cx="3483585" cy="2095387"/>
          </a:xfrm>
          <a:prstGeom prst="ellipse">
            <a:avLst/>
          </a:prstGeom>
          <a:solidFill>
            <a:srgbClr val="C1FEEF"/>
          </a:solidFill>
          <a:ln>
            <a:no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456" name="Google Shape;456;p28"/>
          <p:cNvSpPr txBox="1"/>
          <p:nvPr/>
        </p:nvSpPr>
        <p:spPr>
          <a:xfrm>
            <a:off x="4122520" y="1594561"/>
            <a:ext cx="4496997" cy="4567404"/>
          </a:xfrm>
          <a:prstGeom prst="rect">
            <a:avLst/>
          </a:prstGeom>
          <a:noFill/>
          <a:ln>
            <a:noFill/>
          </a:ln>
        </p:spPr>
        <p:txBody>
          <a:bodyPr spcFirstLastPara="1" wrap="square" lIns="91425" tIns="45700" rIns="91425" bIns="45700" anchor="t" anchorCtr="0">
            <a:spAutoFit/>
          </a:bodyPr>
          <a:lstStyle/>
          <a:p>
            <a:pPr marL="288925" marR="0" lvl="0" indent="-288925" algn="l" rtl="0">
              <a:lnSpc>
                <a:spcPct val="95000"/>
              </a:lnSpc>
              <a:spcBef>
                <a:spcPts val="0"/>
              </a:spcBef>
              <a:spcAft>
                <a:spcPts val="0"/>
              </a:spcAft>
              <a:buClr>
                <a:schemeClr val="accent1"/>
              </a:buClr>
              <a:buSzPts val="2200"/>
              <a:buFont typeface="Arial"/>
              <a:buChar char="•"/>
            </a:pPr>
            <a:r>
              <a:rPr lang="en-US" sz="2200" dirty="0">
                <a:solidFill>
                  <a:schemeClr val="dk1"/>
                </a:solidFill>
                <a:latin typeface="Arial"/>
                <a:ea typeface="Arial"/>
                <a:cs typeface="Arial"/>
                <a:sym typeface="Arial"/>
              </a:rPr>
              <a:t>A thin rubber lining that fits loosely inside a woman’s vagina</a:t>
            </a:r>
            <a:endParaRPr dirty="0"/>
          </a:p>
          <a:p>
            <a:pPr marL="288925" marR="0" lvl="0" indent="-288925" algn="l" rtl="0">
              <a:lnSpc>
                <a:spcPct val="95000"/>
              </a:lnSpc>
              <a:spcBef>
                <a:spcPts val="1200"/>
              </a:spcBef>
              <a:spcAft>
                <a:spcPts val="0"/>
              </a:spcAft>
              <a:buClr>
                <a:schemeClr val="accent1"/>
              </a:buClr>
              <a:buSzPts val="2200"/>
              <a:buFont typeface="Arial"/>
              <a:buChar char="•"/>
            </a:pPr>
            <a:r>
              <a:rPr lang="en-US" sz="2200" dirty="0">
                <a:solidFill>
                  <a:schemeClr val="dk1"/>
                </a:solidFill>
                <a:latin typeface="Arial"/>
                <a:ea typeface="Arial"/>
                <a:cs typeface="Arial"/>
                <a:sym typeface="Arial"/>
              </a:rPr>
              <a:t>Prevents pregnancy and sexually transmitted infections including HIV</a:t>
            </a:r>
            <a:endParaRPr dirty="0"/>
          </a:p>
          <a:p>
            <a:pPr marL="288925" marR="0" lvl="0" indent="-288925" algn="l" rtl="0">
              <a:lnSpc>
                <a:spcPct val="95000"/>
              </a:lnSpc>
              <a:spcBef>
                <a:spcPts val="1200"/>
              </a:spcBef>
              <a:spcAft>
                <a:spcPts val="0"/>
              </a:spcAft>
              <a:buClr>
                <a:schemeClr val="accent1"/>
              </a:buClr>
              <a:buSzPts val="2200"/>
              <a:buFont typeface="Arial"/>
              <a:buChar char="•"/>
            </a:pPr>
            <a:r>
              <a:rPr lang="en-US" sz="2200" dirty="0">
                <a:solidFill>
                  <a:schemeClr val="dk1"/>
                </a:solidFill>
                <a:latin typeface="Arial"/>
                <a:ea typeface="Arial"/>
                <a:cs typeface="Arial"/>
                <a:sym typeface="Arial"/>
              </a:rPr>
              <a:t>Effective when used correctly every time you have sex</a:t>
            </a:r>
            <a:endParaRPr dirty="0"/>
          </a:p>
          <a:p>
            <a:pPr marL="288925" marR="0" lvl="0" indent="-288925" algn="l" rtl="0">
              <a:lnSpc>
                <a:spcPct val="95000"/>
              </a:lnSpc>
              <a:spcBef>
                <a:spcPts val="1200"/>
              </a:spcBef>
              <a:spcAft>
                <a:spcPts val="0"/>
              </a:spcAft>
              <a:buClr>
                <a:schemeClr val="accent1"/>
              </a:buClr>
              <a:buSzPts val="2200"/>
              <a:buFont typeface="Arial"/>
              <a:buChar char="•"/>
            </a:pPr>
            <a:r>
              <a:rPr lang="en-US" sz="2200" dirty="0">
                <a:solidFill>
                  <a:schemeClr val="dk1"/>
                </a:solidFill>
                <a:latin typeface="Arial"/>
                <a:ea typeface="Arial"/>
                <a:cs typeface="Arial"/>
                <a:sym typeface="Arial"/>
              </a:rPr>
              <a:t>Use alone or with another method</a:t>
            </a:r>
            <a:endParaRPr dirty="0"/>
          </a:p>
          <a:p>
            <a:pPr marL="288925" marR="0" lvl="0" indent="-288925" algn="l" rtl="0">
              <a:lnSpc>
                <a:spcPct val="95000"/>
              </a:lnSpc>
              <a:spcBef>
                <a:spcPts val="1200"/>
              </a:spcBef>
              <a:spcAft>
                <a:spcPts val="0"/>
              </a:spcAft>
              <a:buClr>
                <a:schemeClr val="accent1"/>
              </a:buClr>
              <a:buSzPts val="2200"/>
              <a:buFont typeface="Arial"/>
              <a:buChar char="•"/>
            </a:pPr>
            <a:r>
              <a:rPr lang="en-US" sz="2200" dirty="0">
                <a:solidFill>
                  <a:schemeClr val="dk1"/>
                </a:solidFill>
                <a:latin typeface="Arial"/>
                <a:ea typeface="Arial"/>
                <a:cs typeface="Arial"/>
                <a:sym typeface="Arial"/>
              </a:rPr>
              <a:t>Can be used by any couple who agrees to use it, including married couples</a:t>
            </a:r>
            <a:endParaRPr dirty="0"/>
          </a:p>
        </p:txBody>
      </p:sp>
      <p:sp>
        <p:nvSpPr>
          <p:cNvPr id="457" name="Google Shape;457;p28"/>
          <p:cNvSpPr/>
          <p:nvPr/>
        </p:nvSpPr>
        <p:spPr>
          <a:xfrm>
            <a:off x="-73819" y="-25088"/>
            <a:ext cx="9232900" cy="762000"/>
          </a:xfrm>
          <a:prstGeom prst="rect">
            <a:avLst/>
          </a:prstGeom>
          <a:solidFill>
            <a:srgbClr val="00CC99"/>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458" name="Google Shape;458;p28"/>
          <p:cNvPicPr preferRelativeResize="0"/>
          <p:nvPr/>
        </p:nvPicPr>
        <p:blipFill rotWithShape="1">
          <a:blip r:embed="rId3">
            <a:alphaModFix/>
          </a:blip>
          <a:srcRect/>
          <a:stretch/>
        </p:blipFill>
        <p:spPr>
          <a:xfrm rot="1029476">
            <a:off x="1561223" y="2065897"/>
            <a:ext cx="1156656" cy="2990789"/>
          </a:xfrm>
          <a:prstGeom prst="rect">
            <a:avLst/>
          </a:prstGeom>
          <a:noFill/>
          <a:ln>
            <a:noFill/>
          </a:ln>
        </p:spPr>
      </p:pic>
      <p:sp>
        <p:nvSpPr>
          <p:cNvPr id="459" name="Google Shape;459;p28"/>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28</a:t>
            </a:fld>
            <a:endParaRPr sz="1400" b="1" dirty="0">
              <a:solidFill>
                <a:schemeClr val="lt2"/>
              </a:solidFill>
              <a:latin typeface="Arial"/>
              <a:ea typeface="Arial"/>
              <a:cs typeface="Arial"/>
              <a:sym typeface="Arial"/>
            </a:endParaRPr>
          </a:p>
        </p:txBody>
      </p:sp>
      <p:sp>
        <p:nvSpPr>
          <p:cNvPr id="460" name="Google Shape;460;p28"/>
          <p:cNvSpPr txBox="1"/>
          <p:nvPr/>
        </p:nvSpPr>
        <p:spPr>
          <a:xfrm>
            <a:off x="658333" y="5307579"/>
            <a:ext cx="3103439" cy="767477"/>
          </a:xfrm>
          <a:prstGeom prst="rect">
            <a:avLst/>
          </a:prstGeom>
          <a:solidFill>
            <a:schemeClr val="lt1"/>
          </a:solidFill>
          <a:ln w="25400"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Benefits—Female condoms: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Female controlled; can be inserted in advance.</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Feels more natural than male condoms.</a:t>
            </a:r>
            <a:endParaRP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8" name="Google Shape;468;p29"/>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29</a:t>
            </a:fld>
            <a:endParaRPr sz="1400" b="1" dirty="0">
              <a:solidFill>
                <a:schemeClr val="lt2"/>
              </a:solidFill>
              <a:latin typeface="Arial"/>
              <a:ea typeface="Arial"/>
              <a:cs typeface="Arial"/>
              <a:sym typeface="Arial"/>
            </a:endParaRPr>
          </a:p>
        </p:txBody>
      </p:sp>
      <p:sp>
        <p:nvSpPr>
          <p:cNvPr id="469" name="Google Shape;469;p29"/>
          <p:cNvSpPr/>
          <p:nvPr/>
        </p:nvSpPr>
        <p:spPr>
          <a:xfrm>
            <a:off x="-65314" y="0"/>
            <a:ext cx="9253311" cy="76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91" name="Rectangle 3">
            <a:extLst>
              <a:ext uri="{FF2B5EF4-FFF2-40B4-BE49-F238E27FC236}">
                <a16:creationId xmlns:a16="http://schemas.microsoft.com/office/drawing/2014/main" id="{0AF3C013-AA05-4DED-8396-6C94165DE3BB}"/>
              </a:ext>
            </a:extLst>
          </p:cNvPr>
          <p:cNvSpPr txBox="1">
            <a:spLocks noChangeArrowheads="1"/>
          </p:cNvSpPr>
          <p:nvPr/>
        </p:nvSpPr>
        <p:spPr>
          <a:xfrm>
            <a:off x="460375" y="872706"/>
            <a:ext cx="6382867" cy="805025"/>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US" sz="1600" b="1" i="0" u="none" strike="noStrike" kern="1200" cap="none" spc="0" normalizeH="0" baseline="0" noProof="0" dirty="0">
                <a:ln>
                  <a:noFill/>
                </a:ln>
                <a:solidFill>
                  <a:srgbClr val="00CC99"/>
                </a:solidFill>
                <a:effectLst/>
                <a:uLnTx/>
                <a:uFillTx/>
                <a:latin typeface="+mj-lt"/>
                <a:ea typeface="+mn-ea"/>
                <a:cs typeface="+mn-cs"/>
              </a:rPr>
              <a:t>FSWs should consider whether they can:</a:t>
            </a:r>
          </a:p>
          <a:p>
            <a:pPr marL="285750" marR="0" lvl="1" indent="-265113" algn="l" defTabSz="914400" rtl="0" eaLnBrk="1" fontAlgn="base" latinLnBrk="0" hangingPunct="1">
              <a:lnSpc>
                <a:spcPct val="95000"/>
              </a:lnSpc>
              <a:spcBef>
                <a:spcPts val="300"/>
              </a:spcBef>
              <a:spcAft>
                <a:spcPct val="0"/>
              </a:spcAft>
              <a:buClr>
                <a:srgbClr val="00CC99"/>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mj-lt"/>
                <a:ea typeface="+mn-ea"/>
                <a:cs typeface="+mn-cs"/>
              </a:rPr>
              <a:t>Negotiate female condom use with clients who refuse male condoms.</a:t>
            </a:r>
          </a:p>
          <a:p>
            <a:pPr marL="285750" marR="0" lvl="1" indent="-265113" algn="l" defTabSz="914400" rtl="0" eaLnBrk="1" fontAlgn="base" latinLnBrk="0" hangingPunct="1">
              <a:lnSpc>
                <a:spcPct val="95000"/>
              </a:lnSpc>
              <a:spcBef>
                <a:spcPts val="300"/>
              </a:spcBef>
              <a:spcAft>
                <a:spcPct val="0"/>
              </a:spcAft>
              <a:buClr>
                <a:srgbClr val="00CC99"/>
              </a:buClr>
              <a:buSzTx/>
              <a:buFont typeface="Arial" pitchFamily="34" charset="0"/>
              <a:buChar char="•"/>
              <a:tabLst/>
              <a:defRPr/>
            </a:pPr>
            <a:r>
              <a:rPr kumimoji="0" lang="en-US" sz="1400" b="0" i="0" u="none" strike="noStrike" kern="1200" cap="none" spc="0" normalizeH="0" baseline="0" noProof="0" dirty="0">
                <a:ln>
                  <a:noFill/>
                </a:ln>
                <a:solidFill>
                  <a:srgbClr val="000000"/>
                </a:solidFill>
                <a:effectLst/>
                <a:uLnTx/>
                <a:uFillTx/>
                <a:latin typeface="+mj-lt"/>
                <a:ea typeface="+mn-ea"/>
                <a:cs typeface="+mn-cs"/>
              </a:rPr>
              <a:t>Use emergency contraceptive pills (ECPs) if condom is used incorrectly.</a:t>
            </a:r>
          </a:p>
        </p:txBody>
      </p:sp>
      <p:sp>
        <p:nvSpPr>
          <p:cNvPr id="92" name="Rectangle 3">
            <a:extLst>
              <a:ext uri="{FF2B5EF4-FFF2-40B4-BE49-F238E27FC236}">
                <a16:creationId xmlns:a16="http://schemas.microsoft.com/office/drawing/2014/main" id="{4422BA81-032E-4E6A-ADC9-2334D3408680}"/>
              </a:ext>
            </a:extLst>
          </p:cNvPr>
          <p:cNvSpPr txBox="1">
            <a:spLocks noChangeArrowheads="1"/>
          </p:cNvSpPr>
          <p:nvPr/>
        </p:nvSpPr>
        <p:spPr>
          <a:xfrm>
            <a:off x="471673" y="5726247"/>
            <a:ext cx="6101553" cy="71775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n-GB" sz="1600" b="1" i="0" u="none" strike="noStrike" kern="1200" cap="none" spc="0" normalizeH="0" baseline="0" noProof="0" dirty="0">
                <a:ln>
                  <a:noFill/>
                </a:ln>
                <a:solidFill>
                  <a:srgbClr val="00CC99"/>
                </a:solidFill>
                <a:effectLst/>
                <a:uLnTx/>
                <a:uFillTx/>
                <a:latin typeface="+mj-lt"/>
                <a:ea typeface="+mn-ea"/>
                <a:cs typeface="+mn-cs"/>
              </a:rPr>
              <a:t>What to Remember</a:t>
            </a:r>
          </a:p>
          <a:p>
            <a:pPr marL="285750" marR="0" lvl="1" indent="-265113" algn="l" defTabSz="914400" rtl="0" eaLnBrk="1" fontAlgn="base" latinLnBrk="0" hangingPunct="1">
              <a:lnSpc>
                <a:spcPct val="100000"/>
              </a:lnSpc>
              <a:spcBef>
                <a:spcPts val="0"/>
              </a:spcBef>
              <a:spcAft>
                <a:spcPct val="0"/>
              </a:spcAft>
              <a:buClr>
                <a:srgbClr val="00CC99"/>
              </a:buClr>
              <a:buSzTx/>
              <a:buFont typeface="Arial" pitchFamily="34" charset="0"/>
              <a:buChar char="•"/>
              <a:tabLst/>
              <a:defRPr/>
            </a:pPr>
            <a:r>
              <a:rPr kumimoji="0" lang="en-GB" sz="1400" b="0" i="0" u="none" strike="noStrike" kern="1200" cap="none" spc="0" normalizeH="0" baseline="0" noProof="0" dirty="0">
                <a:ln>
                  <a:noFill/>
                </a:ln>
                <a:solidFill>
                  <a:srgbClr val="000000"/>
                </a:solidFill>
                <a:effectLst/>
                <a:uLnTx/>
                <a:uFillTx/>
                <a:latin typeface="+mj-lt"/>
                <a:ea typeface="+mn-ea"/>
                <a:cs typeface="+mn-cs"/>
              </a:rPr>
              <a:t>Be careful not to tear condom when inserting.</a:t>
            </a:r>
          </a:p>
          <a:p>
            <a:pPr marL="285750" marR="0" lvl="1" indent="-265113" algn="l" defTabSz="914400" rtl="0" eaLnBrk="1" fontAlgn="base" latinLnBrk="0" hangingPunct="1">
              <a:lnSpc>
                <a:spcPct val="100000"/>
              </a:lnSpc>
              <a:spcBef>
                <a:spcPts val="0"/>
              </a:spcBef>
              <a:spcAft>
                <a:spcPct val="0"/>
              </a:spcAft>
              <a:buClr>
                <a:srgbClr val="00CC99"/>
              </a:buClr>
              <a:buSzTx/>
              <a:buFont typeface="Arial" pitchFamily="34" charset="0"/>
              <a:buChar char="•"/>
              <a:tabLst/>
              <a:defRPr/>
            </a:pPr>
            <a:r>
              <a:rPr kumimoji="0" lang="en-GB" sz="1400" b="0" i="0" u="none" strike="noStrike" kern="1200" cap="none" spc="0" normalizeH="0" baseline="0" noProof="0" dirty="0">
                <a:ln>
                  <a:noFill/>
                </a:ln>
                <a:solidFill>
                  <a:srgbClr val="000000"/>
                </a:solidFill>
                <a:effectLst/>
                <a:uLnTx/>
                <a:uFillTx/>
                <a:latin typeface="+mj-lt"/>
                <a:ea typeface="+mn-ea"/>
                <a:cs typeface="+mn-cs"/>
              </a:rPr>
              <a:t>Keep ECPs on hand if condom fails or is not used.</a:t>
            </a:r>
            <a:endParaRPr kumimoji="0" lang="en-US" sz="1400" b="0" i="0" u="none" strike="noStrike" kern="1200" cap="none" spc="0" normalizeH="0" baseline="0" noProof="0" dirty="0">
              <a:ln>
                <a:noFill/>
              </a:ln>
              <a:solidFill>
                <a:srgbClr val="000000"/>
              </a:solidFill>
              <a:effectLst/>
              <a:uLnTx/>
              <a:uFillTx/>
              <a:latin typeface="+mj-lt"/>
              <a:ea typeface="+mn-ea"/>
              <a:cs typeface="+mn-cs"/>
            </a:endParaRPr>
          </a:p>
        </p:txBody>
      </p:sp>
      <p:sp>
        <p:nvSpPr>
          <p:cNvPr id="93" name="Text Box 8">
            <a:extLst>
              <a:ext uri="{FF2B5EF4-FFF2-40B4-BE49-F238E27FC236}">
                <a16:creationId xmlns:a16="http://schemas.microsoft.com/office/drawing/2014/main" id="{CA61A9A0-78BF-4C9A-9FCD-5490AB04A1FE}"/>
              </a:ext>
            </a:extLst>
          </p:cNvPr>
          <p:cNvSpPr txBox="1">
            <a:spLocks noChangeArrowheads="1"/>
          </p:cNvSpPr>
          <p:nvPr/>
        </p:nvSpPr>
        <p:spPr bwMode="auto">
          <a:xfrm>
            <a:off x="460375" y="3524726"/>
            <a:ext cx="1028900" cy="1870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marR="0" lvl="0" indent="-119063" defTabSz="914400" eaLnBrk="1" fontAlgn="base" latinLnBrk="0" hangingPunct="1">
              <a:lnSpc>
                <a:spcPct val="95000"/>
              </a:lnSpc>
              <a:spcBef>
                <a:spcPts val="300"/>
              </a:spcBef>
              <a:spcAft>
                <a:spcPct val="0"/>
              </a:spcAft>
              <a:buClr>
                <a:srgbClr val="00CC99"/>
              </a:buClr>
              <a:buSzTx/>
              <a:buFontTx/>
              <a:buNone/>
              <a:tabLst>
                <a:tab pos="119063" algn="l"/>
              </a:tabLst>
              <a:defRPr/>
            </a:pPr>
            <a:r>
              <a:rPr kumimoji="0" lang="en-US" altLang="en-US" sz="120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Use a new condom for each sex act.</a:t>
            </a:r>
          </a:p>
          <a:p>
            <a:pPr marL="119063" marR="0" lvl="0" indent="-119063" defTabSz="914400" eaLnBrk="1" fontAlgn="base" latinLnBrk="0" hangingPunct="1">
              <a:lnSpc>
                <a:spcPct val="95000"/>
              </a:lnSpc>
              <a:spcBef>
                <a:spcPts val="300"/>
              </a:spcBef>
              <a:spcAft>
                <a:spcPct val="0"/>
              </a:spcAft>
              <a:buClr>
                <a:srgbClr val="00CC99"/>
              </a:buClr>
              <a:buSzTx/>
              <a:buFontTx/>
              <a:buNone/>
              <a:tabLst>
                <a:tab pos="119063" algn="l"/>
              </a:tabLst>
              <a:defRPr/>
            </a:pPr>
            <a:r>
              <a:rPr kumimoji="0" lang="en-US" altLang="en-US" sz="120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Make sure it is not expired.</a:t>
            </a:r>
          </a:p>
          <a:p>
            <a:pPr marL="119063" marR="0" lvl="0" indent="-119063" defTabSz="914400" eaLnBrk="1" fontAlgn="base" latinLnBrk="0" hangingPunct="1">
              <a:lnSpc>
                <a:spcPct val="95000"/>
              </a:lnSpc>
              <a:spcBef>
                <a:spcPts val="300"/>
              </a:spcBef>
              <a:spcAft>
                <a:spcPct val="0"/>
              </a:spcAft>
              <a:buClr>
                <a:srgbClr val="00CC99"/>
              </a:buClr>
              <a:buSzTx/>
              <a:buFontTx/>
              <a:buNone/>
              <a:tabLst>
                <a:tab pos="119063" algn="l"/>
              </a:tabLst>
              <a:defRPr/>
            </a:pPr>
            <a:r>
              <a:rPr kumimoji="0" lang="en-US" altLang="en-US" sz="120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Wash hands if possible.</a:t>
            </a:r>
          </a:p>
        </p:txBody>
      </p:sp>
      <p:sp>
        <p:nvSpPr>
          <p:cNvPr id="94" name="Text Box 9">
            <a:extLst>
              <a:ext uri="{FF2B5EF4-FFF2-40B4-BE49-F238E27FC236}">
                <a16:creationId xmlns:a16="http://schemas.microsoft.com/office/drawing/2014/main" id="{D41A3FC6-EE8C-4861-9358-08AFEC47303F}"/>
              </a:ext>
            </a:extLst>
          </p:cNvPr>
          <p:cNvSpPr txBox="1">
            <a:spLocks noChangeArrowheads="1"/>
          </p:cNvSpPr>
          <p:nvPr/>
        </p:nvSpPr>
        <p:spPr bwMode="auto">
          <a:xfrm>
            <a:off x="1559711" y="3524727"/>
            <a:ext cx="1369756"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ts val="30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	</a:t>
            </a:r>
            <a:r>
              <a:rPr lang="en-US" altLang="en-US" sz="1200" kern="1200" dirty="0">
                <a:solidFill>
                  <a:srgbClr val="000000"/>
                </a:solidFill>
                <a:ea typeface="+mn-ea"/>
                <a:cs typeface="Arial" panose="020B0604020202020204" pitchFamily="34" charset="0"/>
              </a:rPr>
              <a:t>Insert condom before any physical contact. </a:t>
            </a:r>
          </a:p>
          <a:p>
            <a:pPr marL="119063" indent="-119063" fontAlgn="base">
              <a:lnSpc>
                <a:spcPct val="95000"/>
              </a:lnSpc>
              <a:spcBef>
                <a:spcPts val="30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a:t>
            </a:r>
            <a:r>
              <a:rPr lang="en-US" altLang="en-US" sz="1200" kern="1200" dirty="0">
                <a:solidFill>
                  <a:srgbClr val="000000"/>
                </a:solidFill>
                <a:ea typeface="+mn-ea"/>
                <a:cs typeface="Arial" panose="020B0604020202020204" pitchFamily="34" charset="0"/>
              </a:rPr>
              <a:t>	Can insert up to 8 hours before sex.</a:t>
            </a:r>
          </a:p>
          <a:p>
            <a:pPr marL="119063" indent="-119063" fontAlgn="base">
              <a:lnSpc>
                <a:spcPct val="95000"/>
              </a:lnSpc>
              <a:spcBef>
                <a:spcPts val="30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a:t>
            </a:r>
            <a:r>
              <a:rPr lang="en-US" altLang="en-US" sz="1200" kern="1200" dirty="0">
                <a:solidFill>
                  <a:srgbClr val="000000"/>
                </a:solidFill>
                <a:ea typeface="+mn-ea"/>
                <a:cs typeface="Arial" panose="020B0604020202020204" pitchFamily="34" charset="0"/>
              </a:rPr>
              <a:t>	Hold ring at closed end and squeeze it.</a:t>
            </a:r>
          </a:p>
        </p:txBody>
      </p:sp>
      <p:sp>
        <p:nvSpPr>
          <p:cNvPr id="95" name="Text Box 10">
            <a:extLst>
              <a:ext uri="{FF2B5EF4-FFF2-40B4-BE49-F238E27FC236}">
                <a16:creationId xmlns:a16="http://schemas.microsoft.com/office/drawing/2014/main" id="{4A697C69-BF14-4DE7-A482-5C518E32DF2F}"/>
              </a:ext>
            </a:extLst>
          </p:cNvPr>
          <p:cNvSpPr txBox="1">
            <a:spLocks noChangeArrowheads="1"/>
          </p:cNvSpPr>
          <p:nvPr/>
        </p:nvSpPr>
        <p:spPr bwMode="auto">
          <a:xfrm>
            <a:off x="3016851" y="3524727"/>
            <a:ext cx="1820046"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ct val="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a:t>
            </a:r>
            <a:r>
              <a:rPr lang="en-US" altLang="en-US" sz="1200" kern="1200" dirty="0">
                <a:solidFill>
                  <a:srgbClr val="00CC99">
                    <a:lumMod val="60000"/>
                    <a:lumOff val="40000"/>
                  </a:srgbClr>
                </a:solidFill>
                <a:ea typeface="+mn-ea"/>
                <a:cs typeface="Arial" panose="020B0604020202020204" pitchFamily="34" charset="0"/>
              </a:rPr>
              <a:t>	</a:t>
            </a:r>
            <a:r>
              <a:rPr lang="en-US" altLang="en-US" sz="1200" kern="1200" dirty="0">
                <a:solidFill>
                  <a:srgbClr val="000000"/>
                </a:solidFill>
                <a:ea typeface="+mn-ea"/>
                <a:cs typeface="Arial" panose="020B0604020202020204" pitchFamily="34" charset="0"/>
              </a:rPr>
              <a:t>Insert ring into vagina as far as it will go.</a:t>
            </a:r>
          </a:p>
        </p:txBody>
      </p:sp>
      <p:sp>
        <p:nvSpPr>
          <p:cNvPr id="96" name="Text Box 11">
            <a:extLst>
              <a:ext uri="{FF2B5EF4-FFF2-40B4-BE49-F238E27FC236}">
                <a16:creationId xmlns:a16="http://schemas.microsoft.com/office/drawing/2014/main" id="{E14C240F-F9BD-4308-9DD3-9D2456FA948F}"/>
              </a:ext>
            </a:extLst>
          </p:cNvPr>
          <p:cNvSpPr txBox="1">
            <a:spLocks noChangeArrowheads="1"/>
          </p:cNvSpPr>
          <p:nvPr/>
        </p:nvSpPr>
        <p:spPr bwMode="auto">
          <a:xfrm>
            <a:off x="4811811" y="3524727"/>
            <a:ext cx="2061309" cy="61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ct val="0"/>
              </a:spcBef>
              <a:spcAft>
                <a:spcPct val="0"/>
              </a:spcAft>
              <a:buClrTx/>
              <a:buFontTx/>
              <a:buNone/>
              <a:tabLst>
                <a:tab pos="119063" algn="l"/>
              </a:tabLst>
            </a:pPr>
            <a:r>
              <a:rPr lang="en-US" altLang="en-US" sz="1200" kern="1200" spc="-20" dirty="0">
                <a:solidFill>
                  <a:srgbClr val="00CC99"/>
                </a:solidFill>
                <a:ea typeface="+mn-ea"/>
                <a:cs typeface="Arial" panose="020B0604020202020204" pitchFamily="34" charset="0"/>
              </a:rPr>
              <a:t>•</a:t>
            </a:r>
            <a:r>
              <a:rPr lang="en-US" altLang="en-US" sz="1200" kern="1200" spc="-20" dirty="0">
                <a:solidFill>
                  <a:srgbClr val="00CC99">
                    <a:lumMod val="60000"/>
                    <a:lumOff val="40000"/>
                  </a:srgbClr>
                </a:solidFill>
                <a:ea typeface="+mn-ea"/>
                <a:cs typeface="Arial" panose="020B0604020202020204" pitchFamily="34" charset="0"/>
              </a:rPr>
              <a:t>	</a:t>
            </a:r>
            <a:r>
              <a:rPr lang="en-US" altLang="en-US" sz="1200" kern="1200" spc="-20" dirty="0">
                <a:solidFill>
                  <a:srgbClr val="000000"/>
                </a:solidFill>
                <a:ea typeface="+mn-ea"/>
                <a:cs typeface="Arial" panose="020B0604020202020204" pitchFamily="34" charset="0"/>
              </a:rPr>
              <a:t>Insert finger inside condom to push it into place.</a:t>
            </a:r>
          </a:p>
        </p:txBody>
      </p:sp>
      <p:sp>
        <p:nvSpPr>
          <p:cNvPr id="97" name="Text Box 12">
            <a:extLst>
              <a:ext uri="{FF2B5EF4-FFF2-40B4-BE49-F238E27FC236}">
                <a16:creationId xmlns:a16="http://schemas.microsoft.com/office/drawing/2014/main" id="{FFECF83B-28C2-4475-BDE8-1E451D2EE8B5}"/>
              </a:ext>
            </a:extLst>
          </p:cNvPr>
          <p:cNvSpPr txBox="1">
            <a:spLocks noChangeArrowheads="1"/>
          </p:cNvSpPr>
          <p:nvPr/>
        </p:nvSpPr>
        <p:spPr bwMode="auto">
          <a:xfrm>
            <a:off x="6823599" y="3524727"/>
            <a:ext cx="2028827" cy="58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marR="0" lvl="0" indent="-119063" defTabSz="914400" eaLnBrk="1" fontAlgn="base" latinLnBrk="0" hangingPunct="1">
              <a:lnSpc>
                <a:spcPct val="95000"/>
              </a:lnSpc>
              <a:spcBef>
                <a:spcPct val="0"/>
              </a:spcBef>
              <a:spcAft>
                <a:spcPct val="0"/>
              </a:spcAft>
              <a:buClrTx/>
              <a:buSzTx/>
              <a:buFontTx/>
              <a:buNone/>
              <a:tabLst>
                <a:tab pos="119063" algn="l"/>
              </a:tabLst>
              <a:defRPr/>
            </a:pPr>
            <a:r>
              <a:rPr kumimoji="0" lang="en-US" altLang="en-US" sz="120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a:t>
            </a:r>
            <a:r>
              <a:rPr kumimoji="0" lang="en-US" altLang="en-US" sz="1200" b="0" i="0" u="none" strike="noStrike" kern="1200" cap="none" spc="0" normalizeH="0" baseline="0" noProof="0" dirty="0">
                <a:ln>
                  <a:noFill/>
                </a:ln>
                <a:solidFill>
                  <a:srgbClr val="00CC99">
                    <a:lumMod val="60000"/>
                    <a:lumOff val="40000"/>
                  </a:srgbClr>
                </a:solidFill>
                <a:effectLst/>
                <a:uLnTx/>
                <a:uFillTx/>
                <a:latin typeface="Arial" panose="020B0604020202020204" pitchFamily="34" charset="0"/>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Ensure that penis enters and stays inside condom!</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8" name="Rectangle 3">
            <a:extLst>
              <a:ext uri="{FF2B5EF4-FFF2-40B4-BE49-F238E27FC236}">
                <a16:creationId xmlns:a16="http://schemas.microsoft.com/office/drawing/2014/main" id="{04A415EC-6B83-4FA2-B85E-36AEDD052F6F}"/>
              </a:ext>
            </a:extLst>
          </p:cNvPr>
          <p:cNvSpPr txBox="1">
            <a:spLocks noChangeArrowheads="1"/>
          </p:cNvSpPr>
          <p:nvPr/>
        </p:nvSpPr>
        <p:spPr>
          <a:xfrm>
            <a:off x="471674" y="1726093"/>
            <a:ext cx="4738502" cy="298969"/>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1" fontAlgn="auto" latinLnBrk="0" hangingPunct="1">
              <a:lnSpc>
                <a:spcPct val="100000"/>
              </a:lnSpc>
              <a:spcBef>
                <a:spcPts val="600"/>
              </a:spcBef>
              <a:spcAft>
                <a:spcPts val="0"/>
              </a:spcAft>
              <a:buClrTx/>
              <a:buSzTx/>
              <a:buFontTx/>
              <a:buNone/>
              <a:tabLst/>
              <a:defRPr/>
            </a:pPr>
            <a:r>
              <a:rPr kumimoji="0" lang="en-GB" sz="1600" b="1" i="0" u="none" strike="noStrike" kern="1200" cap="none" spc="0" normalizeH="0" baseline="0" noProof="0" dirty="0">
                <a:ln>
                  <a:noFill/>
                </a:ln>
                <a:solidFill>
                  <a:srgbClr val="00CC99"/>
                </a:solidFill>
                <a:effectLst/>
                <a:uLnTx/>
                <a:uFillTx/>
                <a:latin typeface="+mj-lt"/>
                <a:ea typeface="+mn-ea"/>
                <a:cs typeface="+mn-cs"/>
              </a:rPr>
              <a:t>How to Use</a:t>
            </a:r>
          </a:p>
        </p:txBody>
      </p:sp>
      <p:pic>
        <p:nvPicPr>
          <p:cNvPr id="99" name="Picture 5" descr="Description: T:\Rtp.Fits\FPTRP_ProjectFolder\Method Modules\Condoms_CHWs\1 Draft\Development Resources\Illustrations_photos\png-jpg files for Powerpoint\figure-B page 14.png">
            <a:extLst>
              <a:ext uri="{FF2B5EF4-FFF2-40B4-BE49-F238E27FC236}">
                <a16:creationId xmlns:a16="http://schemas.microsoft.com/office/drawing/2014/main" id="{E22E0D4E-F3E2-48F8-A627-A01554113F2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31662" t="5484" r="33853" b="4759"/>
          <a:stretch>
            <a:fillRect/>
          </a:stretch>
        </p:blipFill>
        <p:spPr bwMode="auto">
          <a:xfrm>
            <a:off x="547841" y="2056222"/>
            <a:ext cx="655637" cy="1431925"/>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0" name="Picture 5" descr="Description: T:\Rtp.Fits\FPTRP_ProjectFolder\Method Modules\Condoms_CHWs\1 Draft\Development Resources\Illustrations_photos\png-jpg files for Powerpoint\figure-C-page-23.png">
            <a:extLst>
              <a:ext uri="{FF2B5EF4-FFF2-40B4-BE49-F238E27FC236}">
                <a16:creationId xmlns:a16="http://schemas.microsoft.com/office/drawing/2014/main" id="{323FF2E2-DB91-4FB8-B559-CDFE91D487A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l="27074" t="2174" r="9349" b="4614"/>
          <a:stretch>
            <a:fillRect/>
          </a:stretch>
        </p:blipFill>
        <p:spPr bwMode="auto">
          <a:xfrm>
            <a:off x="1245749" y="2055067"/>
            <a:ext cx="1808627" cy="1436034"/>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1" name="Picture 6" descr="Description: T:\Rtp.Fits\FPTRP_ProjectFolder\Method Modules\Condoms_CHWs\1 Draft\Development Resources\Illustrations_photos\png-jpg files for Powerpoint\figure-D-page-24.png">
            <a:extLst>
              <a:ext uri="{FF2B5EF4-FFF2-40B4-BE49-F238E27FC236}">
                <a16:creationId xmlns:a16="http://schemas.microsoft.com/office/drawing/2014/main" id="{416A7C42-498D-4F48-B8A8-B01ED4C7C51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l="22993" r="18275" b="4568"/>
          <a:stretch>
            <a:fillRect/>
          </a:stretch>
        </p:blipFill>
        <p:spPr bwMode="auto">
          <a:xfrm>
            <a:off x="3105274" y="2055068"/>
            <a:ext cx="1782425" cy="1433080"/>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 name="Picture 7" descr="Description: T:\Rtp.Fits\FPTRP_ProjectFolder\Method Modules\Condoms_CHWs\1 Draft\Development Resources\Illustrations_photos\png-jpg files for Powerpoint\figure-E-page-24.png">
            <a:extLst>
              <a:ext uri="{FF2B5EF4-FFF2-40B4-BE49-F238E27FC236}">
                <a16:creationId xmlns:a16="http://schemas.microsoft.com/office/drawing/2014/main" id="{2C015920-0198-44AE-8F4F-8E58D99AF7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l="23503" t="2165" r="17894" b="4474"/>
          <a:stretch>
            <a:fillRect/>
          </a:stretch>
        </p:blipFill>
        <p:spPr bwMode="auto">
          <a:xfrm>
            <a:off x="4927038" y="2055248"/>
            <a:ext cx="1909622" cy="1432899"/>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3" name="Picture 6" descr="Description: T:\Rtp.Fits\FPTRP_ProjectFolder\Method Modules\Condoms_CHWs\1 Draft\Development Resources\Illustrations_photos\png-jpg files for Powerpoint\figure-G page 25.png">
            <a:extLst>
              <a:ext uri="{FF2B5EF4-FFF2-40B4-BE49-F238E27FC236}">
                <a16:creationId xmlns:a16="http://schemas.microsoft.com/office/drawing/2014/main" id="{83A053C2-13C5-48A0-AEED-9B9B4E1036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l="22038" r="20834"/>
          <a:stretch>
            <a:fillRect/>
          </a:stretch>
        </p:blipFill>
        <p:spPr bwMode="auto">
          <a:xfrm>
            <a:off x="6891336" y="1211378"/>
            <a:ext cx="1698257" cy="1438606"/>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4" name="Picture 7" descr="Description: T:\Rtp.Fits\FPTRP_ProjectFolder\Method Modules\Condoms_CHWs\1 Draft\Development Resources\Illustrations_photos\png-jpg files for Powerpoint\figure-H-page-26.png">
            <a:extLst>
              <a:ext uri="{FF2B5EF4-FFF2-40B4-BE49-F238E27FC236}">
                <a16:creationId xmlns:a16="http://schemas.microsoft.com/office/drawing/2014/main" id="{CB0B478B-0F0D-4409-884C-0B6803058DA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7613" t="52982" r="2011" b="2605"/>
          <a:stretch>
            <a:fillRect/>
          </a:stretch>
        </p:blipFill>
        <p:spPr bwMode="auto">
          <a:xfrm>
            <a:off x="7491680" y="2535999"/>
            <a:ext cx="1229858" cy="952148"/>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 name="Picture 5" descr="Description: T:\Rtp.Fits\FPTRP_ProjectFolder\Method Modules\Condoms_CHWs\1 Draft\Development Resources\Illustrations_photos\png-jpg files for Powerpoint\figure K page 27removal.png">
            <a:extLst>
              <a:ext uri="{FF2B5EF4-FFF2-40B4-BE49-F238E27FC236}">
                <a16:creationId xmlns:a16="http://schemas.microsoft.com/office/drawing/2014/main" id="{F383233E-66F7-448A-94A5-37ADEAEA9FD7}"/>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l="37222" r="21541" b="13464"/>
          <a:stretch>
            <a:fillRect/>
          </a:stretch>
        </p:blipFill>
        <p:spPr bwMode="auto">
          <a:xfrm>
            <a:off x="3557641" y="4197840"/>
            <a:ext cx="1352580" cy="1579089"/>
          </a:xfrm>
          <a:prstGeom prst="rect">
            <a:avLst/>
          </a:prstGeom>
          <a:noFill/>
          <a:ln w="9525">
            <a:solidFill>
              <a:srgbClr val="0D0A1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6" name="Text Box 12">
            <a:extLst>
              <a:ext uri="{FF2B5EF4-FFF2-40B4-BE49-F238E27FC236}">
                <a16:creationId xmlns:a16="http://schemas.microsoft.com/office/drawing/2014/main" id="{ED49D8EB-0613-4723-B3B4-BE8C2EBACAB5}"/>
              </a:ext>
            </a:extLst>
          </p:cNvPr>
          <p:cNvSpPr txBox="1">
            <a:spLocks noChangeArrowheads="1"/>
          </p:cNvSpPr>
          <p:nvPr/>
        </p:nvSpPr>
        <p:spPr bwMode="auto">
          <a:xfrm>
            <a:off x="4877992" y="4137055"/>
            <a:ext cx="1805191" cy="21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indent="-119063" fontAlgn="base">
              <a:lnSpc>
                <a:spcPct val="95000"/>
              </a:lnSpc>
              <a:spcBef>
                <a:spcPts val="30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	</a:t>
            </a:r>
            <a:r>
              <a:rPr lang="en-US" sz="1200" kern="1200" dirty="0">
                <a:solidFill>
                  <a:srgbClr val="000000"/>
                </a:solidFill>
                <a:ea typeface="+mn-ea"/>
                <a:cs typeface="Arial" panose="020B0604020202020204" pitchFamily="34" charset="0"/>
              </a:rPr>
              <a:t>After man withdraws penis, hold outer ring, twist to seal in fluids, and gently pull condom out.</a:t>
            </a:r>
          </a:p>
          <a:p>
            <a:pPr marL="119063" lvl="1" indent="-119063" fontAlgn="base">
              <a:lnSpc>
                <a:spcPct val="95000"/>
              </a:lnSpc>
              <a:spcBef>
                <a:spcPts val="30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a:t>
            </a:r>
            <a:r>
              <a:rPr lang="en-US" altLang="en-US" sz="1200" kern="1200" dirty="0">
                <a:solidFill>
                  <a:srgbClr val="00CC99">
                    <a:lumMod val="60000"/>
                    <a:lumOff val="40000"/>
                  </a:srgbClr>
                </a:solidFill>
                <a:ea typeface="+mn-ea"/>
                <a:cs typeface="Arial" panose="020B0604020202020204" pitchFamily="34" charset="0"/>
              </a:rPr>
              <a:t>	</a:t>
            </a:r>
            <a:r>
              <a:rPr lang="en-US" sz="1200" kern="1200" dirty="0">
                <a:solidFill>
                  <a:srgbClr val="000000"/>
                </a:solidFill>
                <a:ea typeface="+mn-ea"/>
                <a:cs typeface="Arial" panose="020B0604020202020204" pitchFamily="34" charset="0"/>
              </a:rPr>
              <a:t>Condom does not need to be removed immediately.</a:t>
            </a:r>
          </a:p>
          <a:p>
            <a:pPr marL="119063" indent="-119063" fontAlgn="base">
              <a:lnSpc>
                <a:spcPct val="95000"/>
              </a:lnSpc>
              <a:spcBef>
                <a:spcPts val="300"/>
              </a:spcBef>
              <a:spcAft>
                <a:spcPct val="0"/>
              </a:spcAft>
              <a:buClrTx/>
              <a:buFontTx/>
              <a:buNone/>
              <a:tabLst>
                <a:tab pos="119063" algn="l"/>
              </a:tabLst>
            </a:pPr>
            <a:r>
              <a:rPr lang="en-US" altLang="en-US" sz="1200" kern="1200" dirty="0">
                <a:solidFill>
                  <a:srgbClr val="00CC99"/>
                </a:solidFill>
                <a:ea typeface="+mn-ea"/>
                <a:cs typeface="Arial" panose="020B0604020202020204" pitchFamily="34" charset="0"/>
              </a:rPr>
              <a:t>•</a:t>
            </a:r>
            <a:r>
              <a:rPr lang="en-US" altLang="en-US" sz="1200" kern="1200" dirty="0">
                <a:solidFill>
                  <a:srgbClr val="00CC99">
                    <a:lumMod val="60000"/>
                    <a:lumOff val="40000"/>
                  </a:srgbClr>
                </a:solidFill>
                <a:ea typeface="+mn-ea"/>
                <a:cs typeface="Arial" panose="020B0604020202020204" pitchFamily="34" charset="0"/>
              </a:rPr>
              <a:t>	</a:t>
            </a:r>
            <a:r>
              <a:rPr lang="en-US" sz="1200" kern="1200" dirty="0">
                <a:solidFill>
                  <a:srgbClr val="000000"/>
                </a:solidFill>
                <a:ea typeface="+mn-ea"/>
                <a:cs typeface="Arial" panose="020B0604020202020204" pitchFamily="34" charset="0"/>
              </a:rPr>
              <a:t>Remove the condom before standing up, to avoid spilling semen.</a:t>
            </a:r>
          </a:p>
        </p:txBody>
      </p:sp>
      <p:pic>
        <p:nvPicPr>
          <p:cNvPr id="107" name="Picture 11" descr="Description: Wrap condom in package and put in rubbish or latrine">
            <a:extLst>
              <a:ext uri="{FF2B5EF4-FFF2-40B4-BE49-F238E27FC236}">
                <a16:creationId xmlns:a16="http://schemas.microsoft.com/office/drawing/2014/main" id="{DEE558BD-123D-4757-8CC2-D6EB4C33DB71}"/>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r="51252"/>
          <a:stretch/>
        </p:blipFill>
        <p:spPr bwMode="auto">
          <a:xfrm>
            <a:off x="6659433" y="4176689"/>
            <a:ext cx="1359691"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 name="Text Box 8">
            <a:extLst>
              <a:ext uri="{FF2B5EF4-FFF2-40B4-BE49-F238E27FC236}">
                <a16:creationId xmlns:a16="http://schemas.microsoft.com/office/drawing/2014/main" id="{E3430FE1-B2D3-4931-9C58-955E8139DD55}"/>
              </a:ext>
            </a:extLst>
          </p:cNvPr>
          <p:cNvSpPr txBox="1">
            <a:spLocks noChangeArrowheads="1"/>
          </p:cNvSpPr>
          <p:nvPr/>
        </p:nvSpPr>
        <p:spPr bwMode="auto">
          <a:xfrm>
            <a:off x="7958214" y="4137055"/>
            <a:ext cx="926201"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119063" marR="0" lvl="0" indent="-119063" defTabSz="914400" eaLnBrk="1" fontAlgn="base" latinLnBrk="0" hangingPunct="1">
              <a:lnSpc>
                <a:spcPct val="95000"/>
              </a:lnSpc>
              <a:spcBef>
                <a:spcPct val="0"/>
              </a:spcBef>
              <a:spcAft>
                <a:spcPct val="0"/>
              </a:spcAft>
              <a:buClrTx/>
              <a:buSzTx/>
              <a:buFontTx/>
              <a:buNone/>
              <a:tabLst>
                <a:tab pos="119063" algn="l"/>
              </a:tabLst>
              <a:defRPr/>
            </a:pPr>
            <a:r>
              <a:rPr kumimoji="0" lang="en-US" altLang="en-US" sz="1200" b="0" i="0" u="none" strike="noStrike" kern="1200" cap="none" spc="0" normalizeH="0" baseline="0" noProof="0" dirty="0">
                <a:ln>
                  <a:noFill/>
                </a:ln>
                <a:solidFill>
                  <a:srgbClr val="00CC99"/>
                </a:solidFill>
                <a:effectLst/>
                <a:uLnTx/>
                <a:uFillTx/>
                <a:latin typeface="Arial" panose="020B0604020202020204" pitchFamily="34" charset="0"/>
                <a:ea typeface="+mn-ea"/>
                <a:cs typeface="Arial" panose="020B0604020202020204" pitchFamily="34" charset="0"/>
              </a:rPr>
              <a:t>•	</a:t>
            </a: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Dispose of used condom safely.</a:t>
            </a:r>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9" name="Text Box 13">
            <a:extLst>
              <a:ext uri="{FF2B5EF4-FFF2-40B4-BE49-F238E27FC236}">
                <a16:creationId xmlns:a16="http://schemas.microsoft.com/office/drawing/2014/main" id="{CE85CFF8-746F-41C9-949C-5A914B4DF467}"/>
              </a:ext>
            </a:extLst>
          </p:cNvPr>
          <p:cNvSpPr txBox="1">
            <a:spLocks noChangeArrowheads="1"/>
          </p:cNvSpPr>
          <p:nvPr/>
        </p:nvSpPr>
        <p:spPr bwMode="auto">
          <a:xfrm>
            <a:off x="669141" y="2216700"/>
            <a:ext cx="52705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0" name="Text Box 14">
            <a:extLst>
              <a:ext uri="{FF2B5EF4-FFF2-40B4-BE49-F238E27FC236}">
                <a16:creationId xmlns:a16="http://schemas.microsoft.com/office/drawing/2014/main" id="{1D826F53-9500-41A2-8601-74EF8775CCF4}"/>
              </a:ext>
            </a:extLst>
          </p:cNvPr>
          <p:cNvSpPr txBox="1">
            <a:spLocks noChangeArrowheads="1"/>
          </p:cNvSpPr>
          <p:nvPr/>
        </p:nvSpPr>
        <p:spPr bwMode="auto">
          <a:xfrm>
            <a:off x="2652136" y="2047851"/>
            <a:ext cx="54769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1" name="Text Box 15">
            <a:extLst>
              <a:ext uri="{FF2B5EF4-FFF2-40B4-BE49-F238E27FC236}">
                <a16:creationId xmlns:a16="http://schemas.microsoft.com/office/drawing/2014/main" id="{70645BAD-0579-4142-AB44-61CFE53167A6}"/>
              </a:ext>
            </a:extLst>
          </p:cNvPr>
          <p:cNvSpPr txBox="1">
            <a:spLocks noChangeArrowheads="1"/>
          </p:cNvSpPr>
          <p:nvPr/>
        </p:nvSpPr>
        <p:spPr bwMode="auto">
          <a:xfrm>
            <a:off x="4287363" y="2047851"/>
            <a:ext cx="54769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2" name="Text Box 16">
            <a:extLst>
              <a:ext uri="{FF2B5EF4-FFF2-40B4-BE49-F238E27FC236}">
                <a16:creationId xmlns:a16="http://schemas.microsoft.com/office/drawing/2014/main" id="{87963131-C768-4C07-8C1B-94CD572A0965}"/>
              </a:ext>
            </a:extLst>
          </p:cNvPr>
          <p:cNvSpPr txBox="1">
            <a:spLocks noChangeArrowheads="1"/>
          </p:cNvSpPr>
          <p:nvPr/>
        </p:nvSpPr>
        <p:spPr bwMode="auto">
          <a:xfrm>
            <a:off x="6205454" y="2047851"/>
            <a:ext cx="54927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3" name="Text Box 17">
            <a:extLst>
              <a:ext uri="{FF2B5EF4-FFF2-40B4-BE49-F238E27FC236}">
                <a16:creationId xmlns:a16="http://schemas.microsoft.com/office/drawing/2014/main" id="{D4780528-FF6C-4FD9-831A-3D91D86E0EBE}"/>
              </a:ext>
            </a:extLst>
          </p:cNvPr>
          <p:cNvSpPr txBox="1">
            <a:spLocks noChangeArrowheads="1"/>
          </p:cNvSpPr>
          <p:nvPr/>
        </p:nvSpPr>
        <p:spPr bwMode="auto">
          <a:xfrm>
            <a:off x="7565806" y="1284813"/>
            <a:ext cx="549270" cy="46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4" name="Text Box 12">
            <a:extLst>
              <a:ext uri="{FF2B5EF4-FFF2-40B4-BE49-F238E27FC236}">
                <a16:creationId xmlns:a16="http://schemas.microsoft.com/office/drawing/2014/main" id="{09BA95E4-B4A8-4A1E-9BF9-1A89A9CFDCBB}"/>
              </a:ext>
            </a:extLst>
          </p:cNvPr>
          <p:cNvSpPr txBox="1">
            <a:spLocks noChangeArrowheads="1"/>
          </p:cNvSpPr>
          <p:nvPr/>
        </p:nvSpPr>
        <p:spPr bwMode="auto">
          <a:xfrm>
            <a:off x="6867532" y="2658488"/>
            <a:ext cx="624148" cy="93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marL="0" marR="0" lvl="0" indent="0" defTabSz="914400" eaLnBrk="1" fontAlgn="base" latinLnBrk="0" hangingPunct="1">
              <a:lnSpc>
                <a:spcPct val="95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Like this.</a:t>
            </a:r>
          </a:p>
          <a:p>
            <a:pPr marL="0" marR="0" lvl="0" indent="0" defTabSz="914400" eaLnBrk="1" fontAlgn="base" latinLnBrk="0" hangingPunct="1">
              <a:lnSpc>
                <a:spcPct val="95000"/>
              </a:lnSpc>
              <a:spcBef>
                <a:spcPct val="0"/>
              </a:spcBef>
              <a:spcAft>
                <a:spcPct val="0"/>
              </a:spcAft>
              <a:buClrTx/>
              <a:buSzTx/>
              <a:buFontTx/>
              <a:buNone/>
              <a:tabLst/>
              <a:defRPr/>
            </a:pP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defTabSz="914400" eaLnBrk="1" fontAlgn="base" latinLnBrk="0" hangingPunct="1">
              <a:lnSpc>
                <a:spcPct val="95000"/>
              </a:lnSpc>
              <a:spcBef>
                <a:spcPct val="0"/>
              </a:spcBef>
              <a:spcAft>
                <a:spcPct val="0"/>
              </a:spcAft>
              <a:buClrTx/>
              <a:buSzTx/>
              <a:buFontTx/>
              <a:buNone/>
              <a:tabLst/>
              <a:defRPr/>
            </a:pPr>
            <a:r>
              <a:rPr kumimoji="0" lang="en-US" alt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NOT like this!</a:t>
            </a:r>
          </a:p>
        </p:txBody>
      </p:sp>
      <p:cxnSp>
        <p:nvCxnSpPr>
          <p:cNvPr id="115" name="Straight Arrow Connector 114">
            <a:extLst>
              <a:ext uri="{FF2B5EF4-FFF2-40B4-BE49-F238E27FC236}">
                <a16:creationId xmlns:a16="http://schemas.microsoft.com/office/drawing/2014/main" id="{EF435E9F-5132-4110-B104-F849936236B8}"/>
              </a:ext>
            </a:extLst>
          </p:cNvPr>
          <p:cNvCxnSpPr/>
          <p:nvPr/>
        </p:nvCxnSpPr>
        <p:spPr bwMode="auto">
          <a:xfrm flipV="1">
            <a:off x="7238996" y="2487228"/>
            <a:ext cx="84667" cy="292824"/>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Arrow Connector 115">
            <a:extLst>
              <a:ext uri="{FF2B5EF4-FFF2-40B4-BE49-F238E27FC236}">
                <a16:creationId xmlns:a16="http://schemas.microsoft.com/office/drawing/2014/main" id="{BE328FEC-BA32-45FF-B3DA-88CC0B7D3365}"/>
              </a:ext>
            </a:extLst>
          </p:cNvPr>
          <p:cNvCxnSpPr/>
          <p:nvPr/>
        </p:nvCxnSpPr>
        <p:spPr bwMode="auto">
          <a:xfrm>
            <a:off x="7289798" y="3157145"/>
            <a:ext cx="339727" cy="0"/>
          </a:xfrm>
          <a:prstGeom prst="straightConnector1">
            <a:avLst/>
          </a:prstGeom>
          <a:noFill/>
          <a:ln w="28575" cap="flat" cmpd="sng" algn="ctr">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Text Box 17">
            <a:extLst>
              <a:ext uri="{FF2B5EF4-FFF2-40B4-BE49-F238E27FC236}">
                <a16:creationId xmlns:a16="http://schemas.microsoft.com/office/drawing/2014/main" id="{C41DD969-A1D6-474D-88C6-1A27AC7CF3D5}"/>
              </a:ext>
            </a:extLst>
          </p:cNvPr>
          <p:cNvSpPr txBox="1">
            <a:spLocks noChangeArrowheads="1"/>
          </p:cNvSpPr>
          <p:nvPr/>
        </p:nvSpPr>
        <p:spPr bwMode="auto">
          <a:xfrm>
            <a:off x="4520959" y="4110896"/>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sp>
        <p:nvSpPr>
          <p:cNvPr id="118" name="Text Box 17">
            <a:extLst>
              <a:ext uri="{FF2B5EF4-FFF2-40B4-BE49-F238E27FC236}">
                <a16:creationId xmlns:a16="http://schemas.microsoft.com/office/drawing/2014/main" id="{95C3F685-9CAF-4EA0-A7D4-93ED26635170}"/>
              </a:ext>
            </a:extLst>
          </p:cNvPr>
          <p:cNvSpPr txBox="1">
            <a:spLocks noChangeArrowheads="1"/>
          </p:cNvSpPr>
          <p:nvPr/>
        </p:nvSpPr>
        <p:spPr bwMode="auto">
          <a:xfrm>
            <a:off x="7619959" y="4128138"/>
            <a:ext cx="54927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000">
                <a:solidFill>
                  <a:schemeClr val="bg2"/>
                </a:solidFill>
                <a:latin typeface="Arial" panose="020B0604020202020204" pitchFamily="34" charset="0"/>
              </a:defRPr>
            </a:lvl1pPr>
            <a:lvl2pPr marL="742950" indent="-285750">
              <a:defRPr sz="1000">
                <a:solidFill>
                  <a:schemeClr val="bg2"/>
                </a:solidFill>
                <a:latin typeface="Arial" panose="020B0604020202020204" pitchFamily="34" charset="0"/>
              </a:defRPr>
            </a:lvl2pPr>
            <a:lvl3pPr marL="1143000" indent="-228600">
              <a:defRPr sz="1000">
                <a:solidFill>
                  <a:schemeClr val="bg2"/>
                </a:solidFill>
                <a:latin typeface="Arial" panose="020B0604020202020204" pitchFamily="34" charset="0"/>
              </a:defRPr>
            </a:lvl3pPr>
            <a:lvl4pPr marL="1600200" indent="-228600">
              <a:defRPr sz="1000">
                <a:solidFill>
                  <a:schemeClr val="bg2"/>
                </a:solidFill>
                <a:latin typeface="Arial" panose="020B0604020202020204" pitchFamily="34" charset="0"/>
              </a:defRPr>
            </a:lvl4pPr>
            <a:lvl5pPr marL="2057400" indent="-228600">
              <a:defRPr sz="1000">
                <a:solidFill>
                  <a:schemeClr val="bg2"/>
                </a:solidFill>
                <a:latin typeface="Arial" panose="020B0604020202020204" pitchFamily="34" charset="0"/>
              </a:defRPr>
            </a:lvl5pPr>
            <a:lvl6pPr marL="2514600" indent="-228600" eaLnBrk="0" fontAlgn="base" hangingPunct="0">
              <a:spcBef>
                <a:spcPct val="0"/>
              </a:spcBef>
              <a:spcAft>
                <a:spcPct val="0"/>
              </a:spcAft>
              <a:defRPr sz="1000">
                <a:solidFill>
                  <a:schemeClr val="bg2"/>
                </a:solidFill>
                <a:latin typeface="Arial" panose="020B0604020202020204" pitchFamily="34" charset="0"/>
              </a:defRPr>
            </a:lvl6pPr>
            <a:lvl7pPr marL="2971800" indent="-228600" eaLnBrk="0" fontAlgn="base" hangingPunct="0">
              <a:spcBef>
                <a:spcPct val="0"/>
              </a:spcBef>
              <a:spcAft>
                <a:spcPct val="0"/>
              </a:spcAft>
              <a:defRPr sz="1000">
                <a:solidFill>
                  <a:schemeClr val="bg2"/>
                </a:solidFill>
                <a:latin typeface="Arial" panose="020B0604020202020204" pitchFamily="34" charset="0"/>
              </a:defRPr>
            </a:lvl7pPr>
            <a:lvl8pPr marL="3429000" indent="-228600" eaLnBrk="0" fontAlgn="base" hangingPunct="0">
              <a:spcBef>
                <a:spcPct val="0"/>
              </a:spcBef>
              <a:spcAft>
                <a:spcPct val="0"/>
              </a:spcAft>
              <a:defRPr sz="1000">
                <a:solidFill>
                  <a:schemeClr val="bg2"/>
                </a:solidFill>
                <a:latin typeface="Arial" panose="020B0604020202020204" pitchFamily="34" charset="0"/>
              </a:defRPr>
            </a:lvl8pPr>
            <a:lvl9pPr marL="3886200" indent="-228600" eaLnBrk="0" fontAlgn="base" hangingPunct="0">
              <a:spcBef>
                <a:spcPct val="0"/>
              </a:spcBef>
              <a:spcAft>
                <a:spcPct val="0"/>
              </a:spcAft>
              <a:defRPr sz="1000">
                <a:solidFill>
                  <a:schemeClr val="bg2"/>
                </a:solidFill>
                <a:latin typeface="Arial" panose="020B0604020202020204" pitchFamily="34" charset="0"/>
              </a:defRPr>
            </a:lvl9pPr>
          </a:lstStyle>
          <a:p>
            <a:pPr fontAlgn="base">
              <a:spcBef>
                <a:spcPct val="50000"/>
              </a:spcBef>
              <a:spcAft>
                <a:spcPct val="0"/>
              </a:spcAft>
              <a:buClrTx/>
              <a:buFontTx/>
              <a:buNone/>
            </a:pPr>
            <a:r>
              <a:rPr lang="en-US" altLang="en-US" sz="2400" kern="1200" dirty="0">
                <a:solidFill>
                  <a:srgbClr val="00CC99"/>
                </a:solidFill>
                <a:latin typeface="Calibri" panose="020F0502020204030204" pitchFamily="34" charset="0"/>
                <a:ea typeface="+mn-ea"/>
                <a:cs typeface="Calibri" panose="020F0502020204030204" pitchFamily="34" charset="0"/>
                <a:sym typeface="Wingdings" panose="05000000000000000000" pitchFamily="2" charset="2"/>
              </a:rPr>
              <a:t></a:t>
            </a:r>
          </a:p>
        </p:txBody>
      </p:sp>
      <p:pic>
        <p:nvPicPr>
          <p:cNvPr id="119" name="Picture 11" descr="Description: Wrap condom in package and put in rubbish or latrine">
            <a:extLst>
              <a:ext uri="{FF2B5EF4-FFF2-40B4-BE49-F238E27FC236}">
                <a16:creationId xmlns:a16="http://schemas.microsoft.com/office/drawing/2014/main" id="{D5DB4CF5-FB16-4866-A34F-038D73779B8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49342"/>
          <a:stretch/>
        </p:blipFill>
        <p:spPr bwMode="auto">
          <a:xfrm>
            <a:off x="6632801" y="5349146"/>
            <a:ext cx="1412954"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3</a:t>
            </a:fld>
            <a:endParaRPr dirty="0"/>
          </a:p>
        </p:txBody>
      </p:sp>
      <p:graphicFrame>
        <p:nvGraphicFramePr>
          <p:cNvPr id="77" name="Google Shape;77;p3"/>
          <p:cNvGraphicFramePr/>
          <p:nvPr>
            <p:extLst>
              <p:ext uri="{D42A27DB-BD31-4B8C-83A1-F6EECF244321}">
                <p14:modId xmlns:p14="http://schemas.microsoft.com/office/powerpoint/2010/main" val="2854817826"/>
              </p:ext>
            </p:extLst>
          </p:nvPr>
        </p:nvGraphicFramePr>
        <p:xfrm>
          <a:off x="1577816" y="1078548"/>
          <a:ext cx="5988375" cy="4920000"/>
        </p:xfrm>
        <a:graphic>
          <a:graphicData uri="http://schemas.openxmlformats.org/drawingml/2006/table">
            <a:tbl>
              <a:tblPr firstRow="1" bandRow="1">
                <a:noFill/>
                <a:tableStyleId>{0FA6A7AA-488B-42E2-92A1-A4043F521ECD}</a:tableStyleId>
              </a:tblPr>
              <a:tblGrid>
                <a:gridCol w="3711900">
                  <a:extLst>
                    <a:ext uri="{9D8B030D-6E8A-4147-A177-3AD203B41FA5}">
                      <a16:colId xmlns:a16="http://schemas.microsoft.com/office/drawing/2014/main" val="20000"/>
                    </a:ext>
                  </a:extLst>
                </a:gridCol>
                <a:gridCol w="962025">
                  <a:extLst>
                    <a:ext uri="{9D8B030D-6E8A-4147-A177-3AD203B41FA5}">
                      <a16:colId xmlns:a16="http://schemas.microsoft.com/office/drawing/2014/main" val="20001"/>
                    </a:ext>
                  </a:extLst>
                </a:gridCol>
                <a:gridCol w="1314450">
                  <a:extLst>
                    <a:ext uri="{9D8B030D-6E8A-4147-A177-3AD203B41FA5}">
                      <a16:colId xmlns:a16="http://schemas.microsoft.com/office/drawing/2014/main" val="20002"/>
                    </a:ext>
                  </a:extLst>
                </a:gridCol>
              </a:tblGrid>
              <a:tr h="203200">
                <a:tc>
                  <a:txBody>
                    <a:bodyPr/>
                    <a:lstStyle/>
                    <a:p>
                      <a:pPr marL="0" marR="0" lvl="0" indent="0" algn="l" rtl="0">
                        <a:spcBef>
                          <a:spcPts val="0"/>
                        </a:spcBef>
                        <a:spcAft>
                          <a:spcPts val="0"/>
                        </a:spcAft>
                        <a:buNone/>
                      </a:pPr>
                      <a:r>
                        <a:rPr lang="en-US" sz="1600" b="1" i="0" u="none" strike="noStrike" cap="none" dirty="0">
                          <a:solidFill>
                            <a:srgbClr val="000000"/>
                          </a:solidFill>
                          <a:latin typeface="Arial"/>
                          <a:ea typeface="Arial"/>
                          <a:cs typeface="Arial"/>
                          <a:sym typeface="Arial"/>
                        </a:rPr>
                        <a:t>Table of Contents</a:t>
                      </a:r>
                      <a:endParaRPr sz="1800" u="none" strike="noStrike" cap="none"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b="0" i="0" u="none" strike="noStrike" cap="none" dirty="0">
                          <a:solidFill>
                            <a:srgbClr val="000000"/>
                          </a:solidFill>
                          <a:latin typeface="Arial"/>
                          <a:ea typeface="Arial"/>
                          <a:cs typeface="Arial"/>
                          <a:sym typeface="Arial"/>
                        </a:rPr>
                        <a:t>page</a:t>
                      </a:r>
                      <a:endParaRPr sz="1800" u="none" strike="noStrike" cap="none"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8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0"/>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Purpose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4</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1"/>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Instructions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2"/>
                  </a:ext>
                </a:extLst>
              </a:tr>
              <a:tr h="1511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What to expect during the session</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6</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3"/>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What are your needs?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4"/>
                  </a:ext>
                </a:extLst>
              </a:tr>
              <a:tr h="152400">
                <a:tc>
                  <a:txBody>
                    <a:bodyPr/>
                    <a:lstStyle/>
                    <a:p>
                      <a:pPr marL="0" marR="0" lvl="0" indent="0" algn="l" rtl="0">
                        <a:spcBef>
                          <a:spcPts val="0"/>
                        </a:spcBef>
                        <a:spcAft>
                          <a:spcPts val="0"/>
                        </a:spcAft>
                        <a:buNone/>
                      </a:pPr>
                      <a:r>
                        <a:rPr lang="en-US" sz="1200" u="none" strike="noStrike" cap="none" dirty="0">
                          <a:latin typeface="Arial"/>
                          <a:ea typeface="Arial"/>
                          <a:cs typeface="Arial"/>
                          <a:sym typeface="Arial"/>
                        </a:rPr>
                        <a:t>Benefits of family planning	</a:t>
                      </a:r>
                      <a:endParaRPr sz="1200" u="none" strike="noStrike" cap="none"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u="none" strike="noStrike" cap="none" dirty="0">
                          <a:latin typeface="Arial"/>
                          <a:ea typeface="Arial"/>
                          <a:cs typeface="Arial"/>
                          <a:sym typeface="Arial"/>
                        </a:rPr>
                        <a:t>8-9</a:t>
                      </a: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5"/>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Issues to consider</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10-11</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6"/>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Method effectiveness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12</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7"/>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Respond to myths about methods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13</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extLst>
                  <a:ext uri="{0D108BD9-81ED-4DB2-BD59-A6C34878D82A}">
                    <a16:rowId xmlns:a16="http://schemas.microsoft.com/office/drawing/2014/main" val="10008"/>
                  </a:ext>
                </a:extLst>
              </a:tr>
              <a:tr h="152400">
                <a:tc>
                  <a:txBody>
                    <a:bodyPr/>
                    <a:lstStyle/>
                    <a:p>
                      <a:pPr marL="0" marR="0" lvl="0" indent="0" algn="l" rtl="0">
                        <a:spcBef>
                          <a:spcPts val="0"/>
                        </a:spcBef>
                        <a:spcAft>
                          <a:spcPts val="0"/>
                        </a:spcAft>
                        <a:buNone/>
                      </a:pPr>
                      <a:r>
                        <a:rPr lang="en-US" sz="1200" u="none" strike="noStrike" cap="none" dirty="0">
                          <a:latin typeface="Arial"/>
                          <a:ea typeface="Arial"/>
                          <a:cs typeface="Arial"/>
                          <a:sym typeface="Arial"/>
                        </a:rPr>
                        <a:t>Implants</a:t>
                      </a:r>
                      <a:endParaRPr sz="1200" u="none" strike="noStrike" cap="none"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None/>
                      </a:pPr>
                      <a:r>
                        <a:rPr lang="en-US" sz="1200" u="none" strike="noStrike" cap="none" dirty="0">
                          <a:latin typeface="Arial"/>
                          <a:ea typeface="Arial"/>
                          <a:cs typeface="Arial"/>
                          <a:sym typeface="Arial"/>
                        </a:rPr>
                        <a:t>14-15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00FF"/>
                    </a:solidFill>
                  </a:tcPr>
                </a:tc>
                <a:extLst>
                  <a:ext uri="{0D108BD9-81ED-4DB2-BD59-A6C34878D82A}">
                    <a16:rowId xmlns:a16="http://schemas.microsoft.com/office/drawing/2014/main" val="10009"/>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solidFill>
                            <a:schemeClr val="dk1"/>
                          </a:solidFill>
                          <a:latin typeface="Arial"/>
                          <a:ea typeface="Arial"/>
                          <a:cs typeface="Arial"/>
                          <a:sym typeface="Arial"/>
                        </a:rPr>
                        <a:t>Intrauterine devices (IUDs) (copper) </a:t>
                      </a:r>
                      <a:endParaRPr sz="1200" b="1" i="1" u="none" strike="noStrike" cap="none" dirty="0">
                        <a:solidFill>
                          <a:schemeClr val="dk1"/>
                        </a:solidFill>
                        <a:latin typeface="Arial"/>
                        <a:ea typeface="Arial"/>
                        <a:cs typeface="Arial"/>
                        <a:sym typeface="Arial"/>
                      </a:endParaRPr>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16-17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solidFill>
                          <a:srgbClr val="7030A0"/>
                        </a:solidFill>
                      </a:endParaRPr>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7030A0"/>
                    </a:solidFill>
                  </a:tcPr>
                </a:tc>
                <a:extLst>
                  <a:ext uri="{0D108BD9-81ED-4DB2-BD59-A6C34878D82A}">
                    <a16:rowId xmlns:a16="http://schemas.microsoft.com/office/drawing/2014/main" val="10010"/>
                  </a:ext>
                </a:extLst>
              </a:tr>
              <a:tr h="152400">
                <a:tc>
                  <a:txBody>
                    <a:bodyPr/>
                    <a:lstStyle/>
                    <a:p>
                      <a:pPr marL="0" marR="0" lvl="0" indent="0" algn="l" rtl="0">
                        <a:spcBef>
                          <a:spcPts val="0"/>
                        </a:spcBef>
                        <a:spcAft>
                          <a:spcPts val="0"/>
                        </a:spcAft>
                        <a:buClr>
                          <a:schemeClr val="dk1"/>
                        </a:buClr>
                        <a:buSzPts val="1200"/>
                        <a:buFont typeface="Arial"/>
                        <a:buNone/>
                      </a:pPr>
                      <a:r>
                        <a:rPr lang="en-US" sz="1200" b="0" i="0" u="none" strike="noStrike" cap="none" dirty="0">
                          <a:solidFill>
                            <a:schemeClr val="dk1"/>
                          </a:solidFill>
                          <a:latin typeface="Arial"/>
                          <a:ea typeface="Arial"/>
                          <a:cs typeface="Arial"/>
                          <a:sym typeface="Arial"/>
                        </a:rPr>
                        <a:t>IUDs (hormonal)</a:t>
                      </a:r>
                      <a:endParaRPr sz="1200" b="1" i="1" u="none" strike="noStrike" cap="none" dirty="0">
                        <a:solidFill>
                          <a:schemeClr val="dk1"/>
                        </a:solidFill>
                        <a:latin typeface="Arial"/>
                        <a:ea typeface="Arial"/>
                        <a:cs typeface="Arial"/>
                        <a:sym typeface="Arial"/>
                      </a:endParaRPr>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18-19</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7878DE"/>
                    </a:solidFill>
                  </a:tcPr>
                </a:tc>
                <a:extLst>
                  <a:ext uri="{0D108BD9-81ED-4DB2-BD59-A6C34878D82A}">
                    <a16:rowId xmlns:a16="http://schemas.microsoft.com/office/drawing/2014/main" val="10011"/>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solidFill>
                            <a:schemeClr val="dk1"/>
                          </a:solidFill>
                          <a:latin typeface="Arial"/>
                          <a:ea typeface="Arial"/>
                          <a:cs typeface="Arial"/>
                          <a:sym typeface="Arial"/>
                        </a:rPr>
                        <a:t>Injectables (DMPA IM and SC) </a:t>
                      </a:r>
                      <a:r>
                        <a:rPr lang="en-US" sz="1200" b="0" u="none" strike="noStrike" cap="none" dirty="0">
                          <a:solidFill>
                            <a:schemeClr val="dk1"/>
                          </a:solidFill>
                          <a:latin typeface="Arial"/>
                          <a:ea typeface="Arial"/>
                          <a:cs typeface="Arial"/>
                          <a:sym typeface="Arial"/>
                        </a:rPr>
                        <a:t>and NET-EN</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20-21</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9900"/>
                    </a:solidFill>
                  </a:tcPr>
                </a:tc>
                <a:extLst>
                  <a:ext uri="{0D108BD9-81ED-4DB2-BD59-A6C34878D82A}">
                    <a16:rowId xmlns:a16="http://schemas.microsoft.com/office/drawing/2014/main" val="10012"/>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COCs (The pill)</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22-23</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6699"/>
                    </a:solidFill>
                  </a:tcPr>
                </a:tc>
                <a:extLst>
                  <a:ext uri="{0D108BD9-81ED-4DB2-BD59-A6C34878D82A}">
                    <a16:rowId xmlns:a16="http://schemas.microsoft.com/office/drawing/2014/main" val="10013"/>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solidFill>
                            <a:schemeClr val="dk1"/>
                          </a:solidFill>
                          <a:latin typeface="Arial"/>
                          <a:ea typeface="Arial"/>
                          <a:cs typeface="Arial"/>
                          <a:sym typeface="Arial"/>
                        </a:rPr>
                        <a:t>POPs (mini pills)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24-25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solidFill>
                          <a:srgbClr val="FF958B"/>
                        </a:solidFill>
                      </a:endParaRPr>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958B"/>
                    </a:solidFill>
                  </a:tcPr>
                </a:tc>
                <a:extLst>
                  <a:ext uri="{0D108BD9-81ED-4DB2-BD59-A6C34878D82A}">
                    <a16:rowId xmlns:a16="http://schemas.microsoft.com/office/drawing/2014/main" val="10014"/>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Male condoms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26-27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9900"/>
                    </a:solidFill>
                  </a:tcPr>
                </a:tc>
                <a:extLst>
                  <a:ext uri="{0D108BD9-81ED-4DB2-BD59-A6C34878D82A}">
                    <a16:rowId xmlns:a16="http://schemas.microsoft.com/office/drawing/2014/main" val="10015"/>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Female condoms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28-29</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00CC99"/>
                    </a:solidFill>
                  </a:tcPr>
                </a:tc>
                <a:extLst>
                  <a:ext uri="{0D108BD9-81ED-4DB2-BD59-A6C34878D82A}">
                    <a16:rowId xmlns:a16="http://schemas.microsoft.com/office/drawing/2014/main" val="10016"/>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Emergency contraceptive pills (ECPs)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30-31</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FF3300"/>
                    </a:solidFill>
                  </a:tcPr>
                </a:tc>
                <a:extLst>
                  <a:ext uri="{0D108BD9-81ED-4DB2-BD59-A6C34878D82A}">
                    <a16:rowId xmlns:a16="http://schemas.microsoft.com/office/drawing/2014/main" val="10017"/>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Lactational amenorrhea method (LAM) </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32-33</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74B32F"/>
                    </a:solidFill>
                  </a:tcPr>
                </a:tc>
                <a:extLst>
                  <a:ext uri="{0D108BD9-81ED-4DB2-BD59-A6C34878D82A}">
                    <a16:rowId xmlns:a16="http://schemas.microsoft.com/office/drawing/2014/main" val="10018"/>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Standard Days Method (SDM)</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34-35</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33CCCC"/>
                    </a:solidFill>
                  </a:tcPr>
                </a:tc>
                <a:extLst>
                  <a:ext uri="{0D108BD9-81ED-4DB2-BD59-A6C34878D82A}">
                    <a16:rowId xmlns:a16="http://schemas.microsoft.com/office/drawing/2014/main" val="10019"/>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Female sterilization</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36-37</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28575" cap="flat" cmpd="sng">
                      <a:solidFill>
                        <a:schemeClr val="lt1"/>
                      </a:solidFill>
                      <a:prstDash val="solid"/>
                      <a:round/>
                      <a:headEnd type="none" w="sm" len="sm"/>
                      <a:tailEnd type="none" w="sm" len="sm"/>
                    </a:lnB>
                    <a:solidFill>
                      <a:srgbClr val="A50021"/>
                    </a:solidFill>
                  </a:tcPr>
                </a:tc>
                <a:extLst>
                  <a:ext uri="{0D108BD9-81ED-4DB2-BD59-A6C34878D82A}">
                    <a16:rowId xmlns:a16="http://schemas.microsoft.com/office/drawing/2014/main" val="10020"/>
                  </a:ext>
                </a:extLst>
              </a:tr>
              <a:tr h="152400">
                <a:tc>
                  <a:txBody>
                    <a:bodyPr/>
                    <a:lstStyle/>
                    <a:p>
                      <a:pPr marL="0" marR="0" lvl="0" indent="0" algn="l"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Closing message/contact information for facilities</a:t>
                      </a:r>
                      <a:endParaRPr dirty="0"/>
                    </a:p>
                  </a:txBody>
                  <a:tcPr marL="91450" marR="91450" marT="18300" marB="18300" anchor="ctr">
                    <a:lnL w="9525" cap="flat" cmpd="sng">
                      <a:solidFill>
                        <a:srgbClr val="000000">
                          <a:alpha val="0"/>
                        </a:srgbClr>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ctr" rtl="0">
                        <a:spcBef>
                          <a:spcPts val="0"/>
                        </a:spcBef>
                        <a:spcAft>
                          <a:spcPts val="0"/>
                        </a:spcAft>
                        <a:buClr>
                          <a:schemeClr val="dk1"/>
                        </a:buClr>
                        <a:buSzPts val="1200"/>
                        <a:buFont typeface="Arial"/>
                        <a:buNone/>
                      </a:pPr>
                      <a:r>
                        <a:rPr lang="en-US" sz="1200" u="none" strike="noStrike" cap="none" dirty="0">
                          <a:latin typeface="Arial"/>
                          <a:ea typeface="Arial"/>
                          <a:cs typeface="Arial"/>
                          <a:sym typeface="Arial"/>
                        </a:rPr>
                        <a:t>38</a:t>
                      </a:r>
                      <a:endParaRPr dirty="0"/>
                    </a:p>
                  </a:txBody>
                  <a:tcPr marL="91450" marR="91450" marT="18300" marB="18300" anchor="ctr">
                    <a:lnL w="28575" cap="flat" cmpd="sng">
                      <a:solidFill>
                        <a:schemeClr val="lt1"/>
                      </a:solidFill>
                      <a:prstDash val="solid"/>
                      <a:round/>
                      <a:headEnd type="none" w="sm" len="sm"/>
                      <a:tailEnd type="none" w="sm" len="sm"/>
                    </a:lnL>
                    <a:lnR w="28575" cap="flat" cmpd="sng">
                      <a:solidFill>
                        <a:schemeClr val="lt1"/>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tc>
                  <a:txBody>
                    <a:bodyPr/>
                    <a:lstStyle/>
                    <a:p>
                      <a:pPr marL="0" marR="0" lvl="0" indent="0" algn="l" rtl="0">
                        <a:spcBef>
                          <a:spcPts val="0"/>
                        </a:spcBef>
                        <a:spcAft>
                          <a:spcPts val="0"/>
                        </a:spcAft>
                        <a:buNone/>
                      </a:pPr>
                      <a:endParaRPr sz="1200" u="none" strike="noStrike" cap="none" dirty="0"/>
                    </a:p>
                  </a:txBody>
                  <a:tcPr marL="91450" marR="91450" marT="18300" marB="18300" anchor="ctr">
                    <a:lnL w="28575" cap="flat" cmpd="sng">
                      <a:solidFill>
                        <a:schemeClr val="lt1"/>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28575" cap="flat" cmpd="sng">
                      <a:solidFill>
                        <a:schemeClr val="lt1"/>
                      </a:solidFill>
                      <a:prstDash val="solid"/>
                      <a:round/>
                      <a:headEnd type="none" w="sm" len="sm"/>
                      <a:tailEnd type="none" w="sm" len="sm"/>
                    </a:lnT>
                    <a:lnB w="9525" cap="flat" cmpd="sng">
                      <a:solidFill>
                        <a:srgbClr val="000000">
                          <a:alpha val="0"/>
                        </a:srgbClr>
                      </a:solidFill>
                      <a:prstDash val="solid"/>
                      <a:round/>
                      <a:headEnd type="none" w="sm" len="sm"/>
                      <a:tailEnd type="none" w="sm" len="sm"/>
                    </a:lnB>
                    <a:noFill/>
                  </a:tcPr>
                </a:tc>
                <a:extLst>
                  <a:ext uri="{0D108BD9-81ED-4DB2-BD59-A6C34878D82A}">
                    <a16:rowId xmlns:a16="http://schemas.microsoft.com/office/drawing/2014/main" val="10021"/>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0"/>
          <p:cNvSpPr/>
          <p:nvPr/>
        </p:nvSpPr>
        <p:spPr>
          <a:xfrm>
            <a:off x="6720051" y="1738313"/>
            <a:ext cx="2009383" cy="1164293"/>
          </a:xfrm>
          <a:prstGeom prst="ellipse">
            <a:avLst/>
          </a:prstGeom>
          <a:solidFill>
            <a:srgbClr val="FFDAD1"/>
          </a:solidFill>
          <a:ln w="28575" cap="flat" cmpd="sng">
            <a:solidFill>
              <a:srgbClr val="0C0C0C"/>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04" name="Google Shape;504;p30"/>
          <p:cNvSpPr txBox="1">
            <a:spLocks noGrp="1"/>
          </p:cNvSpPr>
          <p:nvPr>
            <p:ph type="title"/>
          </p:nvPr>
        </p:nvSpPr>
        <p:spPr>
          <a:xfrm>
            <a:off x="403224" y="676275"/>
            <a:ext cx="8545513"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US" sz="3600" dirty="0">
                <a:solidFill>
                  <a:srgbClr val="FF3300"/>
                </a:solidFill>
              </a:rPr>
              <a:t>Emergency Contraceptive Pills (ECPs)</a:t>
            </a:r>
            <a:endParaRPr sz="3600" i="1" dirty="0">
              <a:solidFill>
                <a:srgbClr val="FF3300"/>
              </a:solidFill>
            </a:endParaRPr>
          </a:p>
        </p:txBody>
      </p:sp>
      <p:sp>
        <p:nvSpPr>
          <p:cNvPr id="505" name="Google Shape;505;p30"/>
          <p:cNvSpPr txBox="1">
            <a:spLocks noGrp="1"/>
          </p:cNvSpPr>
          <p:nvPr>
            <p:ph type="body" idx="1"/>
          </p:nvPr>
        </p:nvSpPr>
        <p:spPr>
          <a:xfrm>
            <a:off x="403224" y="1749394"/>
            <a:ext cx="5210354" cy="3011333"/>
          </a:xfrm>
          <a:prstGeom prst="rect">
            <a:avLst/>
          </a:prstGeom>
          <a:noFill/>
          <a:ln>
            <a:noFill/>
          </a:ln>
        </p:spPr>
        <p:txBody>
          <a:bodyPr spcFirstLastPara="1" wrap="square" lIns="91425" tIns="45700" rIns="91425" bIns="45700" anchor="t" anchorCtr="0">
            <a:noAutofit/>
          </a:bodyPr>
          <a:lstStyle/>
          <a:p>
            <a:pPr marL="230188" lvl="0" indent="-230188" algn="l" rtl="0">
              <a:lnSpc>
                <a:spcPct val="90000"/>
              </a:lnSpc>
              <a:spcBef>
                <a:spcPts val="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Pills taken to prevent pregnancy after unprotected </a:t>
            </a:r>
            <a:r>
              <a:rPr lang="en-US" sz="2000"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6"/>
                  </a:ext>
                </a:extLst>
              </a:rPr>
              <a:t>sex</a:t>
            </a:r>
            <a:r>
              <a:rPr lang="en-US" sz="2000" dirty="0">
                <a:latin typeface="Arial"/>
                <a:ea typeface="Arial"/>
                <a:cs typeface="Arial"/>
                <a:sym typeface="Arial"/>
              </a:rPr>
              <a:t>* (effective if taken within 5 days; the sooner, the better)</a:t>
            </a:r>
            <a:endParaRPr dirty="0"/>
          </a:p>
          <a:p>
            <a:pPr marL="230188" lvl="0" indent="-230188" algn="l" rtl="0">
              <a:lnSpc>
                <a:spcPct val="95000"/>
              </a:lnSpc>
              <a:spcBef>
                <a:spcPts val="120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Work by preventing or delaying the release of eggs</a:t>
            </a:r>
            <a:endParaRPr dirty="0"/>
          </a:p>
          <a:p>
            <a:pPr marL="230188" lvl="0" indent="-230188" algn="l" rtl="0">
              <a:lnSpc>
                <a:spcPct val="95000"/>
              </a:lnSpc>
              <a:spcBef>
                <a:spcPts val="120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Is not a replacement for regular methods</a:t>
            </a:r>
            <a:endParaRPr dirty="0"/>
          </a:p>
          <a:p>
            <a:pPr marL="230188" lvl="0" indent="-230188" algn="l" rtl="0">
              <a:lnSpc>
                <a:spcPct val="95000"/>
              </a:lnSpc>
              <a:spcBef>
                <a:spcPts val="120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Safe for any woman including those with HIV or AIDS, and those on ART</a:t>
            </a:r>
            <a:endParaRPr dirty="0"/>
          </a:p>
        </p:txBody>
      </p:sp>
      <p:sp>
        <p:nvSpPr>
          <p:cNvPr id="506" name="Google Shape;506;p30"/>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30</a:t>
            </a:fld>
            <a:endParaRPr sz="1400" b="1" dirty="0">
              <a:solidFill>
                <a:schemeClr val="lt2"/>
              </a:solidFill>
              <a:latin typeface="Arial"/>
              <a:ea typeface="Arial"/>
              <a:cs typeface="Arial"/>
              <a:sym typeface="Arial"/>
            </a:endParaRPr>
          </a:p>
        </p:txBody>
      </p:sp>
      <p:pic>
        <p:nvPicPr>
          <p:cNvPr id="507" name="Google Shape;507;p30" descr="AFCoupleBedNOcondom"/>
          <p:cNvPicPr preferRelativeResize="0"/>
          <p:nvPr/>
        </p:nvPicPr>
        <p:blipFill rotWithShape="1">
          <a:blip r:embed="rId3">
            <a:alphaModFix/>
          </a:blip>
          <a:srcRect/>
          <a:stretch/>
        </p:blipFill>
        <p:spPr>
          <a:xfrm>
            <a:off x="6925793" y="1838326"/>
            <a:ext cx="1371841" cy="924211"/>
          </a:xfrm>
          <a:prstGeom prst="rect">
            <a:avLst/>
          </a:prstGeom>
          <a:noFill/>
          <a:ln>
            <a:noFill/>
          </a:ln>
        </p:spPr>
      </p:pic>
      <p:sp>
        <p:nvSpPr>
          <p:cNvPr id="508" name="Google Shape;508;p30"/>
          <p:cNvSpPr/>
          <p:nvPr/>
        </p:nvSpPr>
        <p:spPr>
          <a:xfrm>
            <a:off x="6105279" y="3525070"/>
            <a:ext cx="99102" cy="110237"/>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09" name="Google Shape;509;p30"/>
          <p:cNvSpPr/>
          <p:nvPr/>
        </p:nvSpPr>
        <p:spPr>
          <a:xfrm>
            <a:off x="6062558" y="3255061"/>
            <a:ext cx="129167" cy="143643"/>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0" name="Google Shape;510;p30"/>
          <p:cNvSpPr/>
          <p:nvPr/>
        </p:nvSpPr>
        <p:spPr>
          <a:xfrm>
            <a:off x="6109664" y="2923275"/>
            <a:ext cx="150323" cy="167026"/>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1" name="Google Shape;511;p30"/>
          <p:cNvSpPr/>
          <p:nvPr/>
        </p:nvSpPr>
        <p:spPr>
          <a:xfrm>
            <a:off x="6259033" y="2607362"/>
            <a:ext cx="158118" cy="175934"/>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2" name="Google Shape;512;p30"/>
          <p:cNvSpPr/>
          <p:nvPr/>
        </p:nvSpPr>
        <p:spPr>
          <a:xfrm>
            <a:off x="6392873" y="2293037"/>
            <a:ext cx="199318" cy="220474"/>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513" name="Google Shape;513;p30" descr="AFworriedCouple2"/>
          <p:cNvPicPr preferRelativeResize="0"/>
          <p:nvPr/>
        </p:nvPicPr>
        <p:blipFill rotWithShape="1">
          <a:blip r:embed="rId4">
            <a:alphaModFix/>
          </a:blip>
          <a:srcRect/>
          <a:stretch/>
        </p:blipFill>
        <p:spPr>
          <a:xfrm>
            <a:off x="5728390" y="3632557"/>
            <a:ext cx="2532116" cy="1828380"/>
          </a:xfrm>
          <a:prstGeom prst="rect">
            <a:avLst/>
          </a:prstGeom>
          <a:noFill/>
          <a:ln>
            <a:noFill/>
          </a:ln>
        </p:spPr>
      </p:pic>
      <p:sp>
        <p:nvSpPr>
          <p:cNvPr id="514" name="Google Shape;514;p30"/>
          <p:cNvSpPr/>
          <p:nvPr/>
        </p:nvSpPr>
        <p:spPr>
          <a:xfrm>
            <a:off x="7655333" y="3579902"/>
            <a:ext cx="106896" cy="118031"/>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5" name="Google Shape;515;p30"/>
          <p:cNvSpPr/>
          <p:nvPr/>
        </p:nvSpPr>
        <p:spPr>
          <a:xfrm>
            <a:off x="7849204" y="3352845"/>
            <a:ext cx="142529" cy="158118"/>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6" name="Google Shape;516;p30"/>
          <p:cNvSpPr/>
          <p:nvPr/>
        </p:nvSpPr>
        <p:spPr>
          <a:xfrm>
            <a:off x="8009948" y="3001918"/>
            <a:ext cx="199317" cy="220474"/>
          </a:xfrm>
          <a:prstGeom prst="ellipse">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7" name="Google Shape;517;p30"/>
          <p:cNvSpPr/>
          <p:nvPr/>
        </p:nvSpPr>
        <p:spPr>
          <a:xfrm>
            <a:off x="-43544" y="0"/>
            <a:ext cx="9309100" cy="7620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18" name="Google Shape;518;p30"/>
          <p:cNvSpPr txBox="1"/>
          <p:nvPr/>
        </p:nvSpPr>
        <p:spPr>
          <a:xfrm>
            <a:off x="5569366" y="5460937"/>
            <a:ext cx="3033069" cy="861774"/>
          </a:xfrm>
          <a:prstGeom prst="rect">
            <a:avLst/>
          </a:prstGeom>
          <a:noFill/>
          <a:ln>
            <a:noFill/>
          </a:ln>
        </p:spPr>
        <p:txBody>
          <a:bodyPr spcFirstLastPara="1" wrap="square" lIns="91425" tIns="45700" rIns="91425" bIns="45700" anchor="t" anchorCtr="0">
            <a:spAutoFit/>
          </a:bodyPr>
          <a:lstStyle/>
          <a:p>
            <a:pPr marL="112713" marR="0" lvl="0" indent="-112713" algn="l" rtl="0">
              <a:spcBef>
                <a:spcPts val="0"/>
              </a:spcBef>
              <a:spcAft>
                <a:spcPts val="0"/>
              </a:spcAft>
              <a:buNone/>
            </a:pPr>
            <a:r>
              <a:rPr lang="en-US" sz="1000" i="1" dirty="0">
                <a:solidFill>
                  <a:schemeClr val="dk1"/>
                </a:solidFill>
                <a:latin typeface="Arial"/>
                <a:ea typeface="Arial"/>
                <a:cs typeface="Arial"/>
                <a:sym typeface="Arial"/>
              </a:rPr>
              <a:t>* 	Unprotected sex means not using a method (including unplanned sex, forced sex, or rape), forgetting to use your regular method or using it incorrectly (missed pills or late injection), or your method fails (condom breaks). </a:t>
            </a:r>
            <a:endParaRPr sz="1000" dirty="0">
              <a:solidFill>
                <a:schemeClr val="dk1"/>
              </a:solidFill>
              <a:latin typeface="Arial"/>
              <a:ea typeface="Arial"/>
              <a:cs typeface="Arial"/>
              <a:sym typeface="Arial"/>
            </a:endParaRPr>
          </a:p>
        </p:txBody>
      </p:sp>
      <p:sp>
        <p:nvSpPr>
          <p:cNvPr id="519" name="Google Shape;519;p30"/>
          <p:cNvSpPr txBox="1"/>
          <p:nvPr/>
        </p:nvSpPr>
        <p:spPr>
          <a:xfrm>
            <a:off x="694927" y="4873523"/>
            <a:ext cx="3962133" cy="1005363"/>
          </a:xfrm>
          <a:prstGeom prst="rect">
            <a:avLst/>
          </a:prstGeom>
          <a:solidFill>
            <a:schemeClr val="lt1"/>
          </a:solidFill>
          <a:ln w="25400" cap="flat" cmpd="sng">
            <a:solidFill>
              <a:srgbClr val="FF33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Benefits—ECPs: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by women of any age, including adolescents.</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Second chance to prevent pregnancy; do not cause an abortion.</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Can be used more than once in a woman’s cycle.</a:t>
            </a: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1"/>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31</a:t>
            </a:fld>
            <a:endParaRPr sz="1400" b="1" dirty="0">
              <a:solidFill>
                <a:schemeClr val="lt2"/>
              </a:solidFill>
              <a:latin typeface="Arial"/>
              <a:ea typeface="Arial"/>
              <a:cs typeface="Arial"/>
              <a:sym typeface="Arial"/>
            </a:endParaRPr>
          </a:p>
        </p:txBody>
      </p:sp>
      <p:sp>
        <p:nvSpPr>
          <p:cNvPr id="526" name="Google Shape;526;p31"/>
          <p:cNvSpPr/>
          <p:nvPr/>
        </p:nvSpPr>
        <p:spPr>
          <a:xfrm>
            <a:off x="8110538" y="4673833"/>
            <a:ext cx="539750" cy="1349375"/>
          </a:xfrm>
          <a:custGeom>
            <a:avLst/>
            <a:gdLst/>
            <a:ahLst/>
            <a:cxnLst/>
            <a:rect l="l" t="t" r="r" b="b"/>
            <a:pathLst>
              <a:path w="810" h="1867" extrusionOk="0">
                <a:moveTo>
                  <a:pt x="381" y="0"/>
                </a:moveTo>
                <a:lnTo>
                  <a:pt x="376" y="2"/>
                </a:lnTo>
                <a:lnTo>
                  <a:pt x="373" y="3"/>
                </a:lnTo>
                <a:lnTo>
                  <a:pt x="371" y="6"/>
                </a:lnTo>
                <a:lnTo>
                  <a:pt x="370" y="11"/>
                </a:lnTo>
                <a:lnTo>
                  <a:pt x="371" y="16"/>
                </a:lnTo>
                <a:lnTo>
                  <a:pt x="373" y="19"/>
                </a:lnTo>
                <a:lnTo>
                  <a:pt x="376" y="21"/>
                </a:lnTo>
                <a:lnTo>
                  <a:pt x="381" y="22"/>
                </a:lnTo>
                <a:lnTo>
                  <a:pt x="783" y="22"/>
                </a:lnTo>
                <a:lnTo>
                  <a:pt x="362" y="1802"/>
                </a:lnTo>
                <a:lnTo>
                  <a:pt x="10" y="1845"/>
                </a:lnTo>
                <a:lnTo>
                  <a:pt x="5" y="1846"/>
                </a:lnTo>
                <a:lnTo>
                  <a:pt x="2" y="1849"/>
                </a:lnTo>
                <a:lnTo>
                  <a:pt x="0" y="1853"/>
                </a:lnTo>
                <a:lnTo>
                  <a:pt x="0" y="1857"/>
                </a:lnTo>
                <a:lnTo>
                  <a:pt x="2" y="1862"/>
                </a:lnTo>
                <a:lnTo>
                  <a:pt x="3" y="1864"/>
                </a:lnTo>
                <a:lnTo>
                  <a:pt x="6" y="1867"/>
                </a:lnTo>
                <a:lnTo>
                  <a:pt x="11" y="1867"/>
                </a:lnTo>
                <a:lnTo>
                  <a:pt x="379" y="1822"/>
                </a:lnTo>
                <a:lnTo>
                  <a:pt x="810" y="0"/>
                </a:lnTo>
                <a:lnTo>
                  <a:pt x="381"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27" name="Google Shape;527;p31"/>
          <p:cNvSpPr/>
          <p:nvPr/>
        </p:nvSpPr>
        <p:spPr>
          <a:xfrm>
            <a:off x="7761288" y="3814763"/>
            <a:ext cx="855662" cy="2435225"/>
          </a:xfrm>
          <a:custGeom>
            <a:avLst/>
            <a:gdLst/>
            <a:ahLst/>
            <a:cxnLst/>
            <a:rect l="l" t="t" r="r" b="b"/>
            <a:pathLst>
              <a:path w="930" h="2445" extrusionOk="0">
                <a:moveTo>
                  <a:pt x="0" y="2259"/>
                </a:moveTo>
                <a:lnTo>
                  <a:pt x="502" y="2445"/>
                </a:lnTo>
                <a:lnTo>
                  <a:pt x="503" y="2439"/>
                </a:lnTo>
                <a:lnTo>
                  <a:pt x="511" y="2423"/>
                </a:lnTo>
                <a:lnTo>
                  <a:pt x="521" y="2394"/>
                </a:lnTo>
                <a:lnTo>
                  <a:pt x="535" y="2358"/>
                </a:lnTo>
                <a:lnTo>
                  <a:pt x="552" y="2310"/>
                </a:lnTo>
                <a:lnTo>
                  <a:pt x="573" y="2254"/>
                </a:lnTo>
                <a:lnTo>
                  <a:pt x="595" y="2191"/>
                </a:lnTo>
                <a:lnTo>
                  <a:pt x="621" y="2119"/>
                </a:lnTo>
                <a:lnTo>
                  <a:pt x="646" y="2043"/>
                </a:lnTo>
                <a:lnTo>
                  <a:pt x="673" y="1959"/>
                </a:lnTo>
                <a:lnTo>
                  <a:pt x="700" y="1870"/>
                </a:lnTo>
                <a:lnTo>
                  <a:pt x="729" y="1776"/>
                </a:lnTo>
                <a:lnTo>
                  <a:pt x="756" y="1678"/>
                </a:lnTo>
                <a:lnTo>
                  <a:pt x="783" y="1578"/>
                </a:lnTo>
                <a:lnTo>
                  <a:pt x="808" y="1473"/>
                </a:lnTo>
                <a:lnTo>
                  <a:pt x="833" y="1366"/>
                </a:lnTo>
                <a:lnTo>
                  <a:pt x="849" y="1290"/>
                </a:lnTo>
                <a:lnTo>
                  <a:pt x="865" y="1215"/>
                </a:lnTo>
                <a:lnTo>
                  <a:pt x="879" y="1137"/>
                </a:lnTo>
                <a:lnTo>
                  <a:pt x="892" y="1061"/>
                </a:lnTo>
                <a:lnTo>
                  <a:pt x="903" y="985"/>
                </a:lnTo>
                <a:lnTo>
                  <a:pt x="913" y="909"/>
                </a:lnTo>
                <a:lnTo>
                  <a:pt x="919" y="834"/>
                </a:lnTo>
                <a:lnTo>
                  <a:pt x="925" y="759"/>
                </a:lnTo>
                <a:lnTo>
                  <a:pt x="930" y="648"/>
                </a:lnTo>
                <a:lnTo>
                  <a:pt x="930" y="540"/>
                </a:lnTo>
                <a:lnTo>
                  <a:pt x="924" y="435"/>
                </a:lnTo>
                <a:lnTo>
                  <a:pt x="911" y="337"/>
                </a:lnTo>
                <a:lnTo>
                  <a:pt x="892" y="241"/>
                </a:lnTo>
                <a:lnTo>
                  <a:pt x="867" y="154"/>
                </a:lnTo>
                <a:lnTo>
                  <a:pt x="833" y="73"/>
                </a:lnTo>
                <a:lnTo>
                  <a:pt x="791" y="0"/>
                </a:lnTo>
                <a:lnTo>
                  <a:pt x="0" y="2259"/>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28" name="Google Shape;528;p31"/>
          <p:cNvSpPr/>
          <p:nvPr/>
        </p:nvSpPr>
        <p:spPr>
          <a:xfrm>
            <a:off x="6261100" y="4045183"/>
            <a:ext cx="1189038" cy="1646237"/>
          </a:xfrm>
          <a:custGeom>
            <a:avLst/>
            <a:gdLst/>
            <a:ahLst/>
            <a:cxnLst/>
            <a:rect l="l" t="t" r="r" b="b"/>
            <a:pathLst>
              <a:path w="1294" h="1652" extrusionOk="0">
                <a:moveTo>
                  <a:pt x="1097" y="7"/>
                </a:moveTo>
                <a:lnTo>
                  <a:pt x="1010" y="0"/>
                </a:lnTo>
                <a:lnTo>
                  <a:pt x="1008" y="4"/>
                </a:lnTo>
                <a:lnTo>
                  <a:pt x="1005" y="15"/>
                </a:lnTo>
                <a:lnTo>
                  <a:pt x="1000" y="36"/>
                </a:lnTo>
                <a:lnTo>
                  <a:pt x="992" y="63"/>
                </a:lnTo>
                <a:lnTo>
                  <a:pt x="983" y="96"/>
                </a:lnTo>
                <a:lnTo>
                  <a:pt x="970" y="136"/>
                </a:lnTo>
                <a:lnTo>
                  <a:pt x="956" y="181"/>
                </a:lnTo>
                <a:lnTo>
                  <a:pt x="937" y="232"/>
                </a:lnTo>
                <a:lnTo>
                  <a:pt x="916" y="286"/>
                </a:lnTo>
                <a:lnTo>
                  <a:pt x="892" y="344"/>
                </a:lnTo>
                <a:lnTo>
                  <a:pt x="867" y="406"/>
                </a:lnTo>
                <a:lnTo>
                  <a:pt x="837" y="471"/>
                </a:lnTo>
                <a:lnTo>
                  <a:pt x="803" y="538"/>
                </a:lnTo>
                <a:lnTo>
                  <a:pt x="767" y="608"/>
                </a:lnTo>
                <a:lnTo>
                  <a:pt x="727" y="678"/>
                </a:lnTo>
                <a:lnTo>
                  <a:pt x="683" y="749"/>
                </a:lnTo>
                <a:lnTo>
                  <a:pt x="652" y="796"/>
                </a:lnTo>
                <a:lnTo>
                  <a:pt x="621" y="842"/>
                </a:lnTo>
                <a:lnTo>
                  <a:pt x="587" y="888"/>
                </a:lnTo>
                <a:lnTo>
                  <a:pt x="554" y="934"/>
                </a:lnTo>
                <a:lnTo>
                  <a:pt x="518" y="978"/>
                </a:lnTo>
                <a:lnTo>
                  <a:pt x="479" y="1024"/>
                </a:lnTo>
                <a:lnTo>
                  <a:pt x="440" y="1067"/>
                </a:lnTo>
                <a:lnTo>
                  <a:pt x="398" y="1112"/>
                </a:lnTo>
                <a:lnTo>
                  <a:pt x="354" y="1153"/>
                </a:lnTo>
                <a:lnTo>
                  <a:pt x="310" y="1194"/>
                </a:lnTo>
                <a:lnTo>
                  <a:pt x="264" y="1234"/>
                </a:lnTo>
                <a:lnTo>
                  <a:pt x="214" y="1274"/>
                </a:lnTo>
                <a:lnTo>
                  <a:pt x="164" y="1310"/>
                </a:lnTo>
                <a:lnTo>
                  <a:pt x="111" y="1347"/>
                </a:lnTo>
                <a:lnTo>
                  <a:pt x="57" y="1380"/>
                </a:lnTo>
                <a:lnTo>
                  <a:pt x="0" y="1412"/>
                </a:lnTo>
                <a:lnTo>
                  <a:pt x="6" y="1414"/>
                </a:lnTo>
                <a:lnTo>
                  <a:pt x="24" y="1422"/>
                </a:lnTo>
                <a:lnTo>
                  <a:pt x="51" y="1431"/>
                </a:lnTo>
                <a:lnTo>
                  <a:pt x="89" y="1445"/>
                </a:lnTo>
                <a:lnTo>
                  <a:pt x="133" y="1461"/>
                </a:lnTo>
                <a:lnTo>
                  <a:pt x="186" y="1480"/>
                </a:lnTo>
                <a:lnTo>
                  <a:pt x="244" y="1499"/>
                </a:lnTo>
                <a:lnTo>
                  <a:pt x="306" y="1520"/>
                </a:lnTo>
                <a:lnTo>
                  <a:pt x="373" y="1542"/>
                </a:lnTo>
                <a:lnTo>
                  <a:pt x="441" y="1563"/>
                </a:lnTo>
                <a:lnTo>
                  <a:pt x="511" y="1584"/>
                </a:lnTo>
                <a:lnTo>
                  <a:pt x="583" y="1601"/>
                </a:lnTo>
                <a:lnTo>
                  <a:pt x="651" y="1619"/>
                </a:lnTo>
                <a:lnTo>
                  <a:pt x="719" y="1633"/>
                </a:lnTo>
                <a:lnTo>
                  <a:pt x="783" y="1644"/>
                </a:lnTo>
                <a:lnTo>
                  <a:pt x="843" y="1652"/>
                </a:lnTo>
                <a:lnTo>
                  <a:pt x="1294" y="371"/>
                </a:lnTo>
                <a:lnTo>
                  <a:pt x="1097" y="7"/>
                </a:lnTo>
                <a:close/>
              </a:path>
            </a:pathLst>
          </a:custGeom>
          <a:solidFill>
            <a:srgbClr val="DDD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29" name="Google Shape;529;p31"/>
          <p:cNvSpPr/>
          <p:nvPr/>
        </p:nvSpPr>
        <p:spPr>
          <a:xfrm>
            <a:off x="6388100" y="4002320"/>
            <a:ext cx="2189163" cy="2406650"/>
          </a:xfrm>
          <a:custGeom>
            <a:avLst/>
            <a:gdLst/>
            <a:ahLst/>
            <a:cxnLst/>
            <a:rect l="l" t="t" r="r" b="b"/>
            <a:pathLst>
              <a:path w="2380" h="2415" extrusionOk="0">
                <a:moveTo>
                  <a:pt x="2342" y="79"/>
                </a:moveTo>
                <a:lnTo>
                  <a:pt x="2181" y="0"/>
                </a:lnTo>
                <a:lnTo>
                  <a:pt x="218" y="1514"/>
                </a:lnTo>
                <a:lnTo>
                  <a:pt x="0" y="1658"/>
                </a:lnTo>
                <a:lnTo>
                  <a:pt x="240" y="1738"/>
                </a:lnTo>
                <a:lnTo>
                  <a:pt x="116" y="1839"/>
                </a:lnTo>
                <a:lnTo>
                  <a:pt x="243" y="1881"/>
                </a:lnTo>
                <a:lnTo>
                  <a:pt x="1875" y="2415"/>
                </a:lnTo>
                <a:lnTo>
                  <a:pt x="1883" y="2400"/>
                </a:lnTo>
                <a:lnTo>
                  <a:pt x="1904" y="2359"/>
                </a:lnTo>
                <a:lnTo>
                  <a:pt x="1935" y="2291"/>
                </a:lnTo>
                <a:lnTo>
                  <a:pt x="1977" y="2202"/>
                </a:lnTo>
                <a:lnTo>
                  <a:pt x="2024" y="2091"/>
                </a:lnTo>
                <a:lnTo>
                  <a:pt x="2077" y="1960"/>
                </a:lnTo>
                <a:lnTo>
                  <a:pt x="2131" y="1812"/>
                </a:lnTo>
                <a:lnTo>
                  <a:pt x="2185" y="1650"/>
                </a:lnTo>
                <a:lnTo>
                  <a:pt x="2237" y="1476"/>
                </a:lnTo>
                <a:lnTo>
                  <a:pt x="2283" y="1291"/>
                </a:lnTo>
                <a:lnTo>
                  <a:pt x="2324" y="1098"/>
                </a:lnTo>
                <a:lnTo>
                  <a:pt x="2354" y="899"/>
                </a:lnTo>
                <a:lnTo>
                  <a:pt x="2373" y="694"/>
                </a:lnTo>
                <a:lnTo>
                  <a:pt x="2380" y="489"/>
                </a:lnTo>
                <a:lnTo>
                  <a:pt x="2370" y="282"/>
                </a:lnTo>
                <a:lnTo>
                  <a:pt x="2342" y="79"/>
                </a:lnTo>
                <a:close/>
              </a:path>
            </a:pathLst>
          </a:custGeom>
          <a:solidFill>
            <a:srgbClr val="DDD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0" name="Google Shape;530;p31"/>
          <p:cNvSpPr/>
          <p:nvPr/>
        </p:nvSpPr>
        <p:spPr>
          <a:xfrm>
            <a:off x="6626225" y="4016608"/>
            <a:ext cx="1882775" cy="2208212"/>
          </a:xfrm>
          <a:custGeom>
            <a:avLst/>
            <a:gdLst/>
            <a:ahLst/>
            <a:cxnLst/>
            <a:rect l="l" t="t" r="r" b="b"/>
            <a:pathLst>
              <a:path w="2045" h="2218" extrusionOk="0">
                <a:moveTo>
                  <a:pt x="2009" y="19"/>
                </a:moveTo>
                <a:lnTo>
                  <a:pt x="1944" y="81"/>
                </a:lnTo>
                <a:lnTo>
                  <a:pt x="1940" y="60"/>
                </a:lnTo>
                <a:lnTo>
                  <a:pt x="1937" y="40"/>
                </a:lnTo>
                <a:lnTo>
                  <a:pt x="1932" y="21"/>
                </a:lnTo>
                <a:lnTo>
                  <a:pt x="1929" y="0"/>
                </a:lnTo>
                <a:lnTo>
                  <a:pt x="189" y="1514"/>
                </a:lnTo>
                <a:lnTo>
                  <a:pt x="0" y="1622"/>
                </a:lnTo>
                <a:lnTo>
                  <a:pt x="1332" y="2037"/>
                </a:lnTo>
                <a:lnTo>
                  <a:pt x="88" y="1781"/>
                </a:lnTo>
                <a:lnTo>
                  <a:pt x="1499" y="2218"/>
                </a:lnTo>
                <a:lnTo>
                  <a:pt x="1507" y="2204"/>
                </a:lnTo>
                <a:lnTo>
                  <a:pt x="1529" y="2162"/>
                </a:lnTo>
                <a:lnTo>
                  <a:pt x="1564" y="2096"/>
                </a:lnTo>
                <a:lnTo>
                  <a:pt x="1607" y="2008"/>
                </a:lnTo>
                <a:lnTo>
                  <a:pt x="1658" y="1899"/>
                </a:lnTo>
                <a:lnTo>
                  <a:pt x="1713" y="1771"/>
                </a:lnTo>
                <a:lnTo>
                  <a:pt x="1772" y="1630"/>
                </a:lnTo>
                <a:lnTo>
                  <a:pt x="1831" y="1473"/>
                </a:lnTo>
                <a:lnTo>
                  <a:pt x="1886" y="1306"/>
                </a:lnTo>
                <a:lnTo>
                  <a:pt x="1937" y="1131"/>
                </a:lnTo>
                <a:lnTo>
                  <a:pt x="1980" y="948"/>
                </a:lnTo>
                <a:lnTo>
                  <a:pt x="2015" y="763"/>
                </a:lnTo>
                <a:lnTo>
                  <a:pt x="2037" y="574"/>
                </a:lnTo>
                <a:lnTo>
                  <a:pt x="2045" y="386"/>
                </a:lnTo>
                <a:lnTo>
                  <a:pt x="2036" y="200"/>
                </a:lnTo>
                <a:lnTo>
                  <a:pt x="2009" y="19"/>
                </a:lnTo>
                <a:close/>
              </a:path>
            </a:pathLst>
          </a:custGeom>
          <a:solidFill>
            <a:srgbClr val="7FBF7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1" name="Google Shape;531;p31"/>
          <p:cNvSpPr/>
          <p:nvPr/>
        </p:nvSpPr>
        <p:spPr>
          <a:xfrm>
            <a:off x="6477000" y="4022958"/>
            <a:ext cx="2003425" cy="2151062"/>
          </a:xfrm>
          <a:custGeom>
            <a:avLst/>
            <a:gdLst/>
            <a:ahLst/>
            <a:cxnLst/>
            <a:rect l="l" t="t" r="r" b="b"/>
            <a:pathLst>
              <a:path w="2182" h="2159" extrusionOk="0">
                <a:moveTo>
                  <a:pt x="2174" y="11"/>
                </a:moveTo>
                <a:lnTo>
                  <a:pt x="2172" y="6"/>
                </a:lnTo>
                <a:lnTo>
                  <a:pt x="2170" y="3"/>
                </a:lnTo>
                <a:lnTo>
                  <a:pt x="2166" y="1"/>
                </a:lnTo>
                <a:lnTo>
                  <a:pt x="2163" y="0"/>
                </a:lnTo>
                <a:lnTo>
                  <a:pt x="2158" y="1"/>
                </a:lnTo>
                <a:lnTo>
                  <a:pt x="2155" y="5"/>
                </a:lnTo>
                <a:lnTo>
                  <a:pt x="2153" y="8"/>
                </a:lnTo>
                <a:lnTo>
                  <a:pt x="2151" y="13"/>
                </a:lnTo>
                <a:lnTo>
                  <a:pt x="2159" y="230"/>
                </a:lnTo>
                <a:lnTo>
                  <a:pt x="2155" y="440"/>
                </a:lnTo>
                <a:lnTo>
                  <a:pt x="2137" y="640"/>
                </a:lnTo>
                <a:lnTo>
                  <a:pt x="2109" y="831"/>
                </a:lnTo>
                <a:lnTo>
                  <a:pt x="2074" y="1010"/>
                </a:lnTo>
                <a:lnTo>
                  <a:pt x="2031" y="1180"/>
                </a:lnTo>
                <a:lnTo>
                  <a:pt x="1982" y="1339"/>
                </a:lnTo>
                <a:lnTo>
                  <a:pt x="1931" y="1485"/>
                </a:lnTo>
                <a:lnTo>
                  <a:pt x="1878" y="1617"/>
                </a:lnTo>
                <a:lnTo>
                  <a:pt x="1824" y="1738"/>
                </a:lnTo>
                <a:lnTo>
                  <a:pt x="1774" y="1843"/>
                </a:lnTo>
                <a:lnTo>
                  <a:pt x="1726" y="1933"/>
                </a:lnTo>
                <a:lnTo>
                  <a:pt x="1685" y="2008"/>
                </a:lnTo>
                <a:lnTo>
                  <a:pt x="1648" y="2067"/>
                </a:lnTo>
                <a:lnTo>
                  <a:pt x="1621" y="2110"/>
                </a:lnTo>
                <a:lnTo>
                  <a:pt x="1605" y="2134"/>
                </a:lnTo>
                <a:lnTo>
                  <a:pt x="56" y="1630"/>
                </a:lnTo>
                <a:lnTo>
                  <a:pt x="78" y="1617"/>
                </a:lnTo>
                <a:lnTo>
                  <a:pt x="99" y="1605"/>
                </a:lnTo>
                <a:lnTo>
                  <a:pt x="121" y="1592"/>
                </a:lnTo>
                <a:lnTo>
                  <a:pt x="142" y="1579"/>
                </a:lnTo>
                <a:lnTo>
                  <a:pt x="164" y="1565"/>
                </a:lnTo>
                <a:lnTo>
                  <a:pt x="185" y="1551"/>
                </a:lnTo>
                <a:lnTo>
                  <a:pt x="205" y="1535"/>
                </a:lnTo>
                <a:lnTo>
                  <a:pt x="226" y="1519"/>
                </a:lnTo>
                <a:lnTo>
                  <a:pt x="229" y="1516"/>
                </a:lnTo>
                <a:lnTo>
                  <a:pt x="229" y="1511"/>
                </a:lnTo>
                <a:lnTo>
                  <a:pt x="229" y="1506"/>
                </a:lnTo>
                <a:lnTo>
                  <a:pt x="227" y="1503"/>
                </a:lnTo>
                <a:lnTo>
                  <a:pt x="224" y="1500"/>
                </a:lnTo>
                <a:lnTo>
                  <a:pt x="219" y="1498"/>
                </a:lnTo>
                <a:lnTo>
                  <a:pt x="216" y="1498"/>
                </a:lnTo>
                <a:lnTo>
                  <a:pt x="211" y="1501"/>
                </a:lnTo>
                <a:lnTo>
                  <a:pt x="189" y="1519"/>
                </a:lnTo>
                <a:lnTo>
                  <a:pt x="167" y="1536"/>
                </a:lnTo>
                <a:lnTo>
                  <a:pt x="143" y="1552"/>
                </a:lnTo>
                <a:lnTo>
                  <a:pt x="119" y="1568"/>
                </a:lnTo>
                <a:lnTo>
                  <a:pt x="96" y="1582"/>
                </a:lnTo>
                <a:lnTo>
                  <a:pt x="72" y="1597"/>
                </a:lnTo>
                <a:lnTo>
                  <a:pt x="48" y="1611"/>
                </a:lnTo>
                <a:lnTo>
                  <a:pt x="23" y="1624"/>
                </a:lnTo>
                <a:lnTo>
                  <a:pt x="0" y="1636"/>
                </a:lnTo>
                <a:lnTo>
                  <a:pt x="1613" y="2159"/>
                </a:lnTo>
                <a:lnTo>
                  <a:pt x="1618" y="2153"/>
                </a:lnTo>
                <a:lnTo>
                  <a:pt x="1620" y="2150"/>
                </a:lnTo>
                <a:lnTo>
                  <a:pt x="1626" y="2142"/>
                </a:lnTo>
                <a:lnTo>
                  <a:pt x="1634" y="2129"/>
                </a:lnTo>
                <a:lnTo>
                  <a:pt x="1647" y="2110"/>
                </a:lnTo>
                <a:lnTo>
                  <a:pt x="1661" y="2088"/>
                </a:lnTo>
                <a:lnTo>
                  <a:pt x="1678" y="2061"/>
                </a:lnTo>
                <a:lnTo>
                  <a:pt x="1697" y="2029"/>
                </a:lnTo>
                <a:lnTo>
                  <a:pt x="1720" y="1992"/>
                </a:lnTo>
                <a:lnTo>
                  <a:pt x="1742" y="1951"/>
                </a:lnTo>
                <a:lnTo>
                  <a:pt x="1766" y="1906"/>
                </a:lnTo>
                <a:lnTo>
                  <a:pt x="1793" y="1857"/>
                </a:lnTo>
                <a:lnTo>
                  <a:pt x="1818" y="1805"/>
                </a:lnTo>
                <a:lnTo>
                  <a:pt x="1845" y="1748"/>
                </a:lnTo>
                <a:lnTo>
                  <a:pt x="1874" y="1687"/>
                </a:lnTo>
                <a:lnTo>
                  <a:pt x="1901" y="1622"/>
                </a:lnTo>
                <a:lnTo>
                  <a:pt x="1929" y="1554"/>
                </a:lnTo>
                <a:lnTo>
                  <a:pt x="1955" y="1487"/>
                </a:lnTo>
                <a:lnTo>
                  <a:pt x="1980" y="1416"/>
                </a:lnTo>
                <a:lnTo>
                  <a:pt x="2007" y="1339"/>
                </a:lnTo>
                <a:lnTo>
                  <a:pt x="2031" y="1258"/>
                </a:lnTo>
                <a:lnTo>
                  <a:pt x="2056" y="1174"/>
                </a:lnTo>
                <a:lnTo>
                  <a:pt x="2078" y="1085"/>
                </a:lnTo>
                <a:lnTo>
                  <a:pt x="2101" y="993"/>
                </a:lnTo>
                <a:lnTo>
                  <a:pt x="2120" y="896"/>
                </a:lnTo>
                <a:lnTo>
                  <a:pt x="2137" y="797"/>
                </a:lnTo>
                <a:lnTo>
                  <a:pt x="2153" y="694"/>
                </a:lnTo>
                <a:lnTo>
                  <a:pt x="2164" y="588"/>
                </a:lnTo>
                <a:lnTo>
                  <a:pt x="2174" y="478"/>
                </a:lnTo>
                <a:lnTo>
                  <a:pt x="2180" y="365"/>
                </a:lnTo>
                <a:lnTo>
                  <a:pt x="2182" y="249"/>
                </a:lnTo>
                <a:lnTo>
                  <a:pt x="2180" y="132"/>
                </a:lnTo>
                <a:lnTo>
                  <a:pt x="2174"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2" name="Google Shape;532;p31"/>
          <p:cNvSpPr/>
          <p:nvPr/>
        </p:nvSpPr>
        <p:spPr>
          <a:xfrm>
            <a:off x="6596063" y="4068995"/>
            <a:ext cx="1933575" cy="2257425"/>
          </a:xfrm>
          <a:custGeom>
            <a:avLst/>
            <a:gdLst/>
            <a:ahLst/>
            <a:cxnLst/>
            <a:rect l="l" t="t" r="r" b="b"/>
            <a:pathLst>
              <a:path w="2101" h="2266" extrusionOk="0">
                <a:moveTo>
                  <a:pt x="2087" y="10"/>
                </a:moveTo>
                <a:lnTo>
                  <a:pt x="2086" y="5"/>
                </a:lnTo>
                <a:lnTo>
                  <a:pt x="2082" y="2"/>
                </a:lnTo>
                <a:lnTo>
                  <a:pt x="2079" y="0"/>
                </a:lnTo>
                <a:lnTo>
                  <a:pt x="2074" y="0"/>
                </a:lnTo>
                <a:lnTo>
                  <a:pt x="2070" y="2"/>
                </a:lnTo>
                <a:lnTo>
                  <a:pt x="2066" y="4"/>
                </a:lnTo>
                <a:lnTo>
                  <a:pt x="2065" y="8"/>
                </a:lnTo>
                <a:lnTo>
                  <a:pt x="2065" y="12"/>
                </a:lnTo>
                <a:lnTo>
                  <a:pt x="2079" y="221"/>
                </a:lnTo>
                <a:lnTo>
                  <a:pt x="2081" y="426"/>
                </a:lnTo>
                <a:lnTo>
                  <a:pt x="2070" y="626"/>
                </a:lnTo>
                <a:lnTo>
                  <a:pt x="2049" y="822"/>
                </a:lnTo>
                <a:lnTo>
                  <a:pt x="2019" y="1008"/>
                </a:lnTo>
                <a:lnTo>
                  <a:pt x="1984" y="1186"/>
                </a:lnTo>
                <a:lnTo>
                  <a:pt x="1943" y="1354"/>
                </a:lnTo>
                <a:lnTo>
                  <a:pt x="1897" y="1511"/>
                </a:lnTo>
                <a:lnTo>
                  <a:pt x="1851" y="1656"/>
                </a:lnTo>
                <a:lnTo>
                  <a:pt x="1803" y="1789"/>
                </a:lnTo>
                <a:lnTo>
                  <a:pt x="1757" y="1907"/>
                </a:lnTo>
                <a:lnTo>
                  <a:pt x="1714" y="2009"/>
                </a:lnTo>
                <a:lnTo>
                  <a:pt x="1676" y="2094"/>
                </a:lnTo>
                <a:lnTo>
                  <a:pt x="1644" y="2161"/>
                </a:lnTo>
                <a:lnTo>
                  <a:pt x="1619" y="2210"/>
                </a:lnTo>
                <a:lnTo>
                  <a:pt x="1604" y="2239"/>
                </a:lnTo>
                <a:lnTo>
                  <a:pt x="54" y="1737"/>
                </a:lnTo>
                <a:lnTo>
                  <a:pt x="65" y="1731"/>
                </a:lnTo>
                <a:lnTo>
                  <a:pt x="76" y="1724"/>
                </a:lnTo>
                <a:lnTo>
                  <a:pt x="87" y="1718"/>
                </a:lnTo>
                <a:lnTo>
                  <a:pt x="98" y="1712"/>
                </a:lnTo>
                <a:lnTo>
                  <a:pt x="109" y="1705"/>
                </a:lnTo>
                <a:lnTo>
                  <a:pt x="119" y="1699"/>
                </a:lnTo>
                <a:lnTo>
                  <a:pt x="130" y="1691"/>
                </a:lnTo>
                <a:lnTo>
                  <a:pt x="141" y="1685"/>
                </a:lnTo>
                <a:lnTo>
                  <a:pt x="144" y="1681"/>
                </a:lnTo>
                <a:lnTo>
                  <a:pt x="146" y="1678"/>
                </a:lnTo>
                <a:lnTo>
                  <a:pt x="146" y="1673"/>
                </a:lnTo>
                <a:lnTo>
                  <a:pt x="144" y="1669"/>
                </a:lnTo>
                <a:lnTo>
                  <a:pt x="141" y="1665"/>
                </a:lnTo>
                <a:lnTo>
                  <a:pt x="138" y="1664"/>
                </a:lnTo>
                <a:lnTo>
                  <a:pt x="133" y="1664"/>
                </a:lnTo>
                <a:lnTo>
                  <a:pt x="128" y="1665"/>
                </a:lnTo>
                <a:lnTo>
                  <a:pt x="115" y="1675"/>
                </a:lnTo>
                <a:lnTo>
                  <a:pt x="103" y="1683"/>
                </a:lnTo>
                <a:lnTo>
                  <a:pt x="88" y="1691"/>
                </a:lnTo>
                <a:lnTo>
                  <a:pt x="76" y="1700"/>
                </a:lnTo>
                <a:lnTo>
                  <a:pt x="63" y="1708"/>
                </a:lnTo>
                <a:lnTo>
                  <a:pt x="50" y="1716"/>
                </a:lnTo>
                <a:lnTo>
                  <a:pt x="36" y="1723"/>
                </a:lnTo>
                <a:lnTo>
                  <a:pt x="23" y="1731"/>
                </a:lnTo>
                <a:lnTo>
                  <a:pt x="0" y="1743"/>
                </a:lnTo>
                <a:lnTo>
                  <a:pt x="1616" y="2266"/>
                </a:lnTo>
                <a:lnTo>
                  <a:pt x="1619" y="2258"/>
                </a:lnTo>
                <a:lnTo>
                  <a:pt x="1620" y="2255"/>
                </a:lnTo>
                <a:lnTo>
                  <a:pt x="1625" y="2245"/>
                </a:lnTo>
                <a:lnTo>
                  <a:pt x="1635" y="2229"/>
                </a:lnTo>
                <a:lnTo>
                  <a:pt x="1644" y="2209"/>
                </a:lnTo>
                <a:lnTo>
                  <a:pt x="1658" y="2182"/>
                </a:lnTo>
                <a:lnTo>
                  <a:pt x="1674" y="2150"/>
                </a:lnTo>
                <a:lnTo>
                  <a:pt x="1692" y="2113"/>
                </a:lnTo>
                <a:lnTo>
                  <a:pt x="1711" y="2072"/>
                </a:lnTo>
                <a:lnTo>
                  <a:pt x="1731" y="2026"/>
                </a:lnTo>
                <a:lnTo>
                  <a:pt x="1754" y="1975"/>
                </a:lnTo>
                <a:lnTo>
                  <a:pt x="1776" y="1920"/>
                </a:lnTo>
                <a:lnTo>
                  <a:pt x="1800" y="1861"/>
                </a:lnTo>
                <a:lnTo>
                  <a:pt x="1824" y="1796"/>
                </a:lnTo>
                <a:lnTo>
                  <a:pt x="1849" y="1729"/>
                </a:lnTo>
                <a:lnTo>
                  <a:pt x="1874" y="1657"/>
                </a:lnTo>
                <a:lnTo>
                  <a:pt x="1898" y="1583"/>
                </a:lnTo>
                <a:lnTo>
                  <a:pt x="1944" y="1433"/>
                </a:lnTo>
                <a:lnTo>
                  <a:pt x="1987" y="1267"/>
                </a:lnTo>
                <a:lnTo>
                  <a:pt x="2027" y="1084"/>
                </a:lnTo>
                <a:lnTo>
                  <a:pt x="2062" y="889"/>
                </a:lnTo>
                <a:lnTo>
                  <a:pt x="2087" y="682"/>
                </a:lnTo>
                <a:lnTo>
                  <a:pt x="2101" y="464"/>
                </a:lnTo>
                <a:lnTo>
                  <a:pt x="2101" y="240"/>
                </a:lnTo>
                <a:lnTo>
                  <a:pt x="2087" y="1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3" name="Google Shape;533;p31"/>
          <p:cNvSpPr/>
          <p:nvPr/>
        </p:nvSpPr>
        <p:spPr>
          <a:xfrm>
            <a:off x="6372225" y="3957870"/>
            <a:ext cx="2060575" cy="1998663"/>
          </a:xfrm>
          <a:custGeom>
            <a:avLst/>
            <a:gdLst/>
            <a:ahLst/>
            <a:cxnLst/>
            <a:rect l="l" t="t" r="r" b="b"/>
            <a:pathLst>
              <a:path w="2243" h="2005" extrusionOk="0">
                <a:moveTo>
                  <a:pt x="2235" y="11"/>
                </a:moveTo>
                <a:lnTo>
                  <a:pt x="2235" y="0"/>
                </a:lnTo>
                <a:lnTo>
                  <a:pt x="938" y="0"/>
                </a:lnTo>
                <a:lnTo>
                  <a:pt x="937" y="10"/>
                </a:lnTo>
                <a:lnTo>
                  <a:pt x="934" y="24"/>
                </a:lnTo>
                <a:lnTo>
                  <a:pt x="927" y="59"/>
                </a:lnTo>
                <a:lnTo>
                  <a:pt x="914" y="115"/>
                </a:lnTo>
                <a:lnTo>
                  <a:pt x="897" y="188"/>
                </a:lnTo>
                <a:lnTo>
                  <a:pt x="872" y="275"/>
                </a:lnTo>
                <a:lnTo>
                  <a:pt x="840" y="374"/>
                </a:lnTo>
                <a:lnTo>
                  <a:pt x="802" y="483"/>
                </a:lnTo>
                <a:lnTo>
                  <a:pt x="754" y="598"/>
                </a:lnTo>
                <a:lnTo>
                  <a:pt x="699" y="718"/>
                </a:lnTo>
                <a:lnTo>
                  <a:pt x="633" y="841"/>
                </a:lnTo>
                <a:lnTo>
                  <a:pt x="559" y="961"/>
                </a:lnTo>
                <a:lnTo>
                  <a:pt x="475" y="1081"/>
                </a:lnTo>
                <a:lnTo>
                  <a:pt x="379" y="1193"/>
                </a:lnTo>
                <a:lnTo>
                  <a:pt x="273" y="1298"/>
                </a:lnTo>
                <a:lnTo>
                  <a:pt x="154" y="1392"/>
                </a:lnTo>
                <a:lnTo>
                  <a:pt x="24" y="1473"/>
                </a:lnTo>
                <a:lnTo>
                  <a:pt x="0" y="1484"/>
                </a:lnTo>
                <a:lnTo>
                  <a:pt x="1613" y="2005"/>
                </a:lnTo>
                <a:lnTo>
                  <a:pt x="1618" y="2000"/>
                </a:lnTo>
                <a:lnTo>
                  <a:pt x="1619" y="1997"/>
                </a:lnTo>
                <a:lnTo>
                  <a:pt x="1626" y="1991"/>
                </a:lnTo>
                <a:lnTo>
                  <a:pt x="1635" y="1980"/>
                </a:lnTo>
                <a:lnTo>
                  <a:pt x="1649" y="1966"/>
                </a:lnTo>
                <a:lnTo>
                  <a:pt x="1665" y="1946"/>
                </a:lnTo>
                <a:lnTo>
                  <a:pt x="1684" y="1923"/>
                </a:lnTo>
                <a:lnTo>
                  <a:pt x="1705" y="1896"/>
                </a:lnTo>
                <a:lnTo>
                  <a:pt x="1729" y="1865"/>
                </a:lnTo>
                <a:lnTo>
                  <a:pt x="1754" y="1830"/>
                </a:lnTo>
                <a:lnTo>
                  <a:pt x="1781" y="1791"/>
                </a:lnTo>
                <a:lnTo>
                  <a:pt x="1808" y="1748"/>
                </a:lnTo>
                <a:lnTo>
                  <a:pt x="1838" y="1702"/>
                </a:lnTo>
                <a:lnTo>
                  <a:pt x="1869" y="1653"/>
                </a:lnTo>
                <a:lnTo>
                  <a:pt x="1899" y="1598"/>
                </a:lnTo>
                <a:lnTo>
                  <a:pt x="1930" y="1540"/>
                </a:lnTo>
                <a:lnTo>
                  <a:pt x="1961" y="1479"/>
                </a:lnTo>
                <a:lnTo>
                  <a:pt x="1989" y="1419"/>
                </a:lnTo>
                <a:lnTo>
                  <a:pt x="2018" y="1354"/>
                </a:lnTo>
                <a:lnTo>
                  <a:pt x="2045" y="1284"/>
                </a:lnTo>
                <a:lnTo>
                  <a:pt x="2073" y="1209"/>
                </a:lnTo>
                <a:lnTo>
                  <a:pt x="2100" y="1131"/>
                </a:lnTo>
                <a:lnTo>
                  <a:pt x="2126" y="1049"/>
                </a:lnTo>
                <a:lnTo>
                  <a:pt x="2150" y="963"/>
                </a:lnTo>
                <a:lnTo>
                  <a:pt x="2172" y="872"/>
                </a:lnTo>
                <a:lnTo>
                  <a:pt x="2191" y="777"/>
                </a:lnTo>
                <a:lnTo>
                  <a:pt x="2208" y="679"/>
                </a:lnTo>
                <a:lnTo>
                  <a:pt x="2223" y="577"/>
                </a:lnTo>
                <a:lnTo>
                  <a:pt x="2232" y="470"/>
                </a:lnTo>
                <a:lnTo>
                  <a:pt x="2240" y="361"/>
                </a:lnTo>
                <a:lnTo>
                  <a:pt x="2243" y="248"/>
                </a:lnTo>
                <a:lnTo>
                  <a:pt x="2242" y="132"/>
                </a:lnTo>
                <a:lnTo>
                  <a:pt x="2235" y="1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4" name="Google Shape;534;p31"/>
          <p:cNvSpPr/>
          <p:nvPr/>
        </p:nvSpPr>
        <p:spPr>
          <a:xfrm>
            <a:off x="6421438" y="3980095"/>
            <a:ext cx="1992312" cy="1951038"/>
          </a:xfrm>
          <a:custGeom>
            <a:avLst/>
            <a:gdLst/>
            <a:ahLst/>
            <a:cxnLst/>
            <a:rect l="l" t="t" r="r" b="b"/>
            <a:pathLst>
              <a:path w="2165" h="1959" extrusionOk="0">
                <a:moveTo>
                  <a:pt x="1551" y="1959"/>
                </a:moveTo>
                <a:lnTo>
                  <a:pt x="0" y="1457"/>
                </a:lnTo>
                <a:lnTo>
                  <a:pt x="68" y="1416"/>
                </a:lnTo>
                <a:lnTo>
                  <a:pt x="133" y="1372"/>
                </a:lnTo>
                <a:lnTo>
                  <a:pt x="195" y="1322"/>
                </a:lnTo>
                <a:lnTo>
                  <a:pt x="254" y="1271"/>
                </a:lnTo>
                <a:lnTo>
                  <a:pt x="309" y="1219"/>
                </a:lnTo>
                <a:lnTo>
                  <a:pt x="360" y="1163"/>
                </a:lnTo>
                <a:lnTo>
                  <a:pt x="409" y="1106"/>
                </a:lnTo>
                <a:lnTo>
                  <a:pt x="455" y="1047"/>
                </a:lnTo>
                <a:lnTo>
                  <a:pt x="498" y="989"/>
                </a:lnTo>
                <a:lnTo>
                  <a:pt x="538" y="928"/>
                </a:lnTo>
                <a:lnTo>
                  <a:pt x="576" y="868"/>
                </a:lnTo>
                <a:lnTo>
                  <a:pt x="611" y="809"/>
                </a:lnTo>
                <a:lnTo>
                  <a:pt x="643" y="749"/>
                </a:lnTo>
                <a:lnTo>
                  <a:pt x="671" y="692"/>
                </a:lnTo>
                <a:lnTo>
                  <a:pt x="698" y="634"/>
                </a:lnTo>
                <a:lnTo>
                  <a:pt x="722" y="580"/>
                </a:lnTo>
                <a:lnTo>
                  <a:pt x="765" y="475"/>
                </a:lnTo>
                <a:lnTo>
                  <a:pt x="800" y="377"/>
                </a:lnTo>
                <a:lnTo>
                  <a:pt x="830" y="285"/>
                </a:lnTo>
                <a:lnTo>
                  <a:pt x="854" y="202"/>
                </a:lnTo>
                <a:lnTo>
                  <a:pt x="873" y="131"/>
                </a:lnTo>
                <a:lnTo>
                  <a:pt x="887" y="72"/>
                </a:lnTo>
                <a:lnTo>
                  <a:pt x="897" y="27"/>
                </a:lnTo>
                <a:lnTo>
                  <a:pt x="901" y="0"/>
                </a:lnTo>
                <a:lnTo>
                  <a:pt x="2159" y="0"/>
                </a:lnTo>
                <a:lnTo>
                  <a:pt x="2165" y="216"/>
                </a:lnTo>
                <a:lnTo>
                  <a:pt x="2157" y="420"/>
                </a:lnTo>
                <a:lnTo>
                  <a:pt x="2136" y="614"/>
                </a:lnTo>
                <a:lnTo>
                  <a:pt x="2105" y="795"/>
                </a:lnTo>
                <a:lnTo>
                  <a:pt x="2063" y="965"/>
                </a:lnTo>
                <a:lnTo>
                  <a:pt x="2016" y="1122"/>
                </a:lnTo>
                <a:lnTo>
                  <a:pt x="1963" y="1267"/>
                </a:lnTo>
                <a:lnTo>
                  <a:pt x="1906" y="1399"/>
                </a:lnTo>
                <a:lnTo>
                  <a:pt x="1847" y="1518"/>
                </a:lnTo>
                <a:lnTo>
                  <a:pt x="1789" y="1623"/>
                </a:lnTo>
                <a:lnTo>
                  <a:pt x="1733" y="1715"/>
                </a:lnTo>
                <a:lnTo>
                  <a:pt x="1681" y="1793"/>
                </a:lnTo>
                <a:lnTo>
                  <a:pt x="1635" y="1856"/>
                </a:lnTo>
                <a:lnTo>
                  <a:pt x="1597" y="1905"/>
                </a:lnTo>
                <a:lnTo>
                  <a:pt x="1568" y="1940"/>
                </a:lnTo>
                <a:lnTo>
                  <a:pt x="1551" y="1959"/>
                </a:lnTo>
                <a:close/>
              </a:path>
            </a:pathLst>
          </a:custGeom>
          <a:solidFill>
            <a:srgbClr val="DDDDB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5" name="Google Shape;535;p31"/>
          <p:cNvSpPr/>
          <p:nvPr/>
        </p:nvSpPr>
        <p:spPr>
          <a:xfrm>
            <a:off x="6421438" y="3980095"/>
            <a:ext cx="1987550" cy="1479550"/>
          </a:xfrm>
          <a:custGeom>
            <a:avLst/>
            <a:gdLst/>
            <a:ahLst/>
            <a:cxnLst/>
            <a:rect l="l" t="t" r="r" b="b"/>
            <a:pathLst>
              <a:path w="2160" h="1486" extrusionOk="0">
                <a:moveTo>
                  <a:pt x="758" y="638"/>
                </a:moveTo>
                <a:lnTo>
                  <a:pt x="801" y="534"/>
                </a:lnTo>
                <a:lnTo>
                  <a:pt x="836" y="434"/>
                </a:lnTo>
                <a:lnTo>
                  <a:pt x="866" y="344"/>
                </a:lnTo>
                <a:lnTo>
                  <a:pt x="890" y="261"/>
                </a:lnTo>
                <a:lnTo>
                  <a:pt x="909" y="189"/>
                </a:lnTo>
                <a:lnTo>
                  <a:pt x="924" y="131"/>
                </a:lnTo>
                <a:lnTo>
                  <a:pt x="933" y="86"/>
                </a:lnTo>
                <a:lnTo>
                  <a:pt x="938" y="59"/>
                </a:lnTo>
                <a:lnTo>
                  <a:pt x="2160" y="59"/>
                </a:lnTo>
                <a:lnTo>
                  <a:pt x="2160" y="43"/>
                </a:lnTo>
                <a:lnTo>
                  <a:pt x="2160" y="29"/>
                </a:lnTo>
                <a:lnTo>
                  <a:pt x="2159" y="15"/>
                </a:lnTo>
                <a:lnTo>
                  <a:pt x="2159" y="0"/>
                </a:lnTo>
                <a:lnTo>
                  <a:pt x="901" y="0"/>
                </a:lnTo>
                <a:lnTo>
                  <a:pt x="897" y="27"/>
                </a:lnTo>
                <a:lnTo>
                  <a:pt x="887" y="72"/>
                </a:lnTo>
                <a:lnTo>
                  <a:pt x="873" y="131"/>
                </a:lnTo>
                <a:lnTo>
                  <a:pt x="854" y="202"/>
                </a:lnTo>
                <a:lnTo>
                  <a:pt x="830" y="285"/>
                </a:lnTo>
                <a:lnTo>
                  <a:pt x="800" y="377"/>
                </a:lnTo>
                <a:lnTo>
                  <a:pt x="765" y="475"/>
                </a:lnTo>
                <a:lnTo>
                  <a:pt x="722" y="580"/>
                </a:lnTo>
                <a:lnTo>
                  <a:pt x="698" y="634"/>
                </a:lnTo>
                <a:lnTo>
                  <a:pt x="671" y="692"/>
                </a:lnTo>
                <a:lnTo>
                  <a:pt x="643" y="749"/>
                </a:lnTo>
                <a:lnTo>
                  <a:pt x="611" y="809"/>
                </a:lnTo>
                <a:lnTo>
                  <a:pt x="576" y="868"/>
                </a:lnTo>
                <a:lnTo>
                  <a:pt x="538" y="928"/>
                </a:lnTo>
                <a:lnTo>
                  <a:pt x="498" y="989"/>
                </a:lnTo>
                <a:lnTo>
                  <a:pt x="455" y="1047"/>
                </a:lnTo>
                <a:lnTo>
                  <a:pt x="409" y="1106"/>
                </a:lnTo>
                <a:lnTo>
                  <a:pt x="360" y="1163"/>
                </a:lnTo>
                <a:lnTo>
                  <a:pt x="309" y="1219"/>
                </a:lnTo>
                <a:lnTo>
                  <a:pt x="254" y="1271"/>
                </a:lnTo>
                <a:lnTo>
                  <a:pt x="195" y="1322"/>
                </a:lnTo>
                <a:lnTo>
                  <a:pt x="133" y="1372"/>
                </a:lnTo>
                <a:lnTo>
                  <a:pt x="68" y="1416"/>
                </a:lnTo>
                <a:lnTo>
                  <a:pt x="0" y="1457"/>
                </a:lnTo>
                <a:lnTo>
                  <a:pt x="85" y="1486"/>
                </a:lnTo>
                <a:lnTo>
                  <a:pt x="149" y="1443"/>
                </a:lnTo>
                <a:lnTo>
                  <a:pt x="208" y="1399"/>
                </a:lnTo>
                <a:lnTo>
                  <a:pt x="265" y="1351"/>
                </a:lnTo>
                <a:lnTo>
                  <a:pt x="319" y="1300"/>
                </a:lnTo>
                <a:lnTo>
                  <a:pt x="371" y="1249"/>
                </a:lnTo>
                <a:lnTo>
                  <a:pt x="419" y="1195"/>
                </a:lnTo>
                <a:lnTo>
                  <a:pt x="465" y="1140"/>
                </a:lnTo>
                <a:lnTo>
                  <a:pt x="508" y="1082"/>
                </a:lnTo>
                <a:lnTo>
                  <a:pt x="547" y="1027"/>
                </a:lnTo>
                <a:lnTo>
                  <a:pt x="585" y="970"/>
                </a:lnTo>
                <a:lnTo>
                  <a:pt x="620" y="912"/>
                </a:lnTo>
                <a:lnTo>
                  <a:pt x="652" y="855"/>
                </a:lnTo>
                <a:lnTo>
                  <a:pt x="682" y="798"/>
                </a:lnTo>
                <a:lnTo>
                  <a:pt x="709" y="744"/>
                </a:lnTo>
                <a:lnTo>
                  <a:pt x="735" y="690"/>
                </a:lnTo>
                <a:lnTo>
                  <a:pt x="758" y="638"/>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6" name="Google Shape;536;p31"/>
          <p:cNvSpPr/>
          <p:nvPr/>
        </p:nvSpPr>
        <p:spPr>
          <a:xfrm>
            <a:off x="7286625" y="3811820"/>
            <a:ext cx="236538" cy="304800"/>
          </a:xfrm>
          <a:custGeom>
            <a:avLst/>
            <a:gdLst/>
            <a:ahLst/>
            <a:cxnLst/>
            <a:rect l="l" t="t" r="r" b="b"/>
            <a:pathLst>
              <a:path w="258" h="305" extrusionOk="0">
                <a:moveTo>
                  <a:pt x="129" y="0"/>
                </a:moveTo>
                <a:lnTo>
                  <a:pt x="104" y="3"/>
                </a:lnTo>
                <a:lnTo>
                  <a:pt x="80" y="13"/>
                </a:lnTo>
                <a:lnTo>
                  <a:pt x="58" y="25"/>
                </a:lnTo>
                <a:lnTo>
                  <a:pt x="39" y="44"/>
                </a:lnTo>
                <a:lnTo>
                  <a:pt x="23" y="67"/>
                </a:lnTo>
                <a:lnTo>
                  <a:pt x="10" y="94"/>
                </a:lnTo>
                <a:lnTo>
                  <a:pt x="4" y="122"/>
                </a:lnTo>
                <a:lnTo>
                  <a:pt x="0" y="153"/>
                </a:lnTo>
                <a:lnTo>
                  <a:pt x="4" y="186"/>
                </a:lnTo>
                <a:lnTo>
                  <a:pt x="13" y="216"/>
                </a:lnTo>
                <a:lnTo>
                  <a:pt x="27" y="245"/>
                </a:lnTo>
                <a:lnTo>
                  <a:pt x="46" y="270"/>
                </a:lnTo>
                <a:lnTo>
                  <a:pt x="56" y="278"/>
                </a:lnTo>
                <a:lnTo>
                  <a:pt x="66" y="284"/>
                </a:lnTo>
                <a:lnTo>
                  <a:pt x="75" y="291"/>
                </a:lnTo>
                <a:lnTo>
                  <a:pt x="86" y="296"/>
                </a:lnTo>
                <a:lnTo>
                  <a:pt x="96" y="300"/>
                </a:lnTo>
                <a:lnTo>
                  <a:pt x="107" y="303"/>
                </a:lnTo>
                <a:lnTo>
                  <a:pt x="118" y="305"/>
                </a:lnTo>
                <a:lnTo>
                  <a:pt x="129" y="305"/>
                </a:lnTo>
                <a:lnTo>
                  <a:pt x="134" y="303"/>
                </a:lnTo>
                <a:lnTo>
                  <a:pt x="137" y="302"/>
                </a:lnTo>
                <a:lnTo>
                  <a:pt x="139" y="299"/>
                </a:lnTo>
                <a:lnTo>
                  <a:pt x="140" y="294"/>
                </a:lnTo>
                <a:lnTo>
                  <a:pt x="139" y="291"/>
                </a:lnTo>
                <a:lnTo>
                  <a:pt x="137" y="286"/>
                </a:lnTo>
                <a:lnTo>
                  <a:pt x="134" y="284"/>
                </a:lnTo>
                <a:lnTo>
                  <a:pt x="129" y="283"/>
                </a:lnTo>
                <a:lnTo>
                  <a:pt x="119" y="283"/>
                </a:lnTo>
                <a:lnTo>
                  <a:pt x="112" y="281"/>
                </a:lnTo>
                <a:lnTo>
                  <a:pt x="102" y="278"/>
                </a:lnTo>
                <a:lnTo>
                  <a:pt x="94" y="275"/>
                </a:lnTo>
                <a:lnTo>
                  <a:pt x="86" y="272"/>
                </a:lnTo>
                <a:lnTo>
                  <a:pt x="78" y="267"/>
                </a:lnTo>
                <a:lnTo>
                  <a:pt x="70" y="261"/>
                </a:lnTo>
                <a:lnTo>
                  <a:pt x="62" y="254"/>
                </a:lnTo>
                <a:lnTo>
                  <a:pt x="45" y="234"/>
                </a:lnTo>
                <a:lnTo>
                  <a:pt x="34" y="208"/>
                </a:lnTo>
                <a:lnTo>
                  <a:pt x="26" y="181"/>
                </a:lnTo>
                <a:lnTo>
                  <a:pt x="23" y="153"/>
                </a:lnTo>
                <a:lnTo>
                  <a:pt x="26" y="124"/>
                </a:lnTo>
                <a:lnTo>
                  <a:pt x="34" y="97"/>
                </a:lnTo>
                <a:lnTo>
                  <a:pt x="45" y="71"/>
                </a:lnTo>
                <a:lnTo>
                  <a:pt x="62" y="51"/>
                </a:lnTo>
                <a:lnTo>
                  <a:pt x="70" y="44"/>
                </a:lnTo>
                <a:lnTo>
                  <a:pt x="78" y="38"/>
                </a:lnTo>
                <a:lnTo>
                  <a:pt x="86" y="33"/>
                </a:lnTo>
                <a:lnTo>
                  <a:pt x="94" y="29"/>
                </a:lnTo>
                <a:lnTo>
                  <a:pt x="102" y="25"/>
                </a:lnTo>
                <a:lnTo>
                  <a:pt x="112" y="22"/>
                </a:lnTo>
                <a:lnTo>
                  <a:pt x="119" y="21"/>
                </a:lnTo>
                <a:lnTo>
                  <a:pt x="129" y="21"/>
                </a:lnTo>
                <a:lnTo>
                  <a:pt x="139" y="21"/>
                </a:lnTo>
                <a:lnTo>
                  <a:pt x="146" y="22"/>
                </a:lnTo>
                <a:lnTo>
                  <a:pt x="156" y="25"/>
                </a:lnTo>
                <a:lnTo>
                  <a:pt x="164" y="29"/>
                </a:lnTo>
                <a:lnTo>
                  <a:pt x="172" y="33"/>
                </a:lnTo>
                <a:lnTo>
                  <a:pt x="180" y="38"/>
                </a:lnTo>
                <a:lnTo>
                  <a:pt x="188" y="44"/>
                </a:lnTo>
                <a:lnTo>
                  <a:pt x="196" y="51"/>
                </a:lnTo>
                <a:lnTo>
                  <a:pt x="213" y="71"/>
                </a:lnTo>
                <a:lnTo>
                  <a:pt x="226" y="97"/>
                </a:lnTo>
                <a:lnTo>
                  <a:pt x="232" y="124"/>
                </a:lnTo>
                <a:lnTo>
                  <a:pt x="235" y="153"/>
                </a:lnTo>
                <a:lnTo>
                  <a:pt x="237" y="157"/>
                </a:lnTo>
                <a:lnTo>
                  <a:pt x="239" y="160"/>
                </a:lnTo>
                <a:lnTo>
                  <a:pt x="242" y="162"/>
                </a:lnTo>
                <a:lnTo>
                  <a:pt x="246" y="164"/>
                </a:lnTo>
                <a:lnTo>
                  <a:pt x="251" y="162"/>
                </a:lnTo>
                <a:lnTo>
                  <a:pt x="254" y="160"/>
                </a:lnTo>
                <a:lnTo>
                  <a:pt x="256" y="157"/>
                </a:lnTo>
                <a:lnTo>
                  <a:pt x="258" y="153"/>
                </a:lnTo>
                <a:lnTo>
                  <a:pt x="254" y="119"/>
                </a:lnTo>
                <a:lnTo>
                  <a:pt x="245" y="87"/>
                </a:lnTo>
                <a:lnTo>
                  <a:pt x="231" y="59"/>
                </a:lnTo>
                <a:lnTo>
                  <a:pt x="212" y="35"/>
                </a:lnTo>
                <a:lnTo>
                  <a:pt x="204" y="27"/>
                </a:lnTo>
                <a:lnTo>
                  <a:pt x="194" y="21"/>
                </a:lnTo>
                <a:lnTo>
                  <a:pt x="183" y="14"/>
                </a:lnTo>
                <a:lnTo>
                  <a:pt x="173" y="10"/>
                </a:lnTo>
                <a:lnTo>
                  <a:pt x="162" y="5"/>
                </a:lnTo>
                <a:lnTo>
                  <a:pt x="151" y="2"/>
                </a:lnTo>
                <a:lnTo>
                  <a:pt x="140" y="0"/>
                </a:lnTo>
                <a:lnTo>
                  <a:pt x="129"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7" name="Google Shape;537;p31"/>
          <p:cNvSpPr/>
          <p:nvPr/>
        </p:nvSpPr>
        <p:spPr>
          <a:xfrm>
            <a:off x="7559675" y="3811820"/>
            <a:ext cx="233363" cy="304800"/>
          </a:xfrm>
          <a:custGeom>
            <a:avLst/>
            <a:gdLst/>
            <a:ahLst/>
            <a:cxnLst/>
            <a:rect l="l" t="t" r="r" b="b"/>
            <a:pathLst>
              <a:path w="256" h="305" extrusionOk="0">
                <a:moveTo>
                  <a:pt x="127" y="0"/>
                </a:moveTo>
                <a:lnTo>
                  <a:pt x="102" y="3"/>
                </a:lnTo>
                <a:lnTo>
                  <a:pt x="78" y="13"/>
                </a:lnTo>
                <a:lnTo>
                  <a:pt x="56" y="25"/>
                </a:lnTo>
                <a:lnTo>
                  <a:pt x="38" y="44"/>
                </a:lnTo>
                <a:lnTo>
                  <a:pt x="23" y="67"/>
                </a:lnTo>
                <a:lnTo>
                  <a:pt x="10" y="94"/>
                </a:lnTo>
                <a:lnTo>
                  <a:pt x="3" y="122"/>
                </a:lnTo>
                <a:lnTo>
                  <a:pt x="0" y="153"/>
                </a:lnTo>
                <a:lnTo>
                  <a:pt x="3" y="186"/>
                </a:lnTo>
                <a:lnTo>
                  <a:pt x="11" y="216"/>
                </a:lnTo>
                <a:lnTo>
                  <a:pt x="26" y="245"/>
                </a:lnTo>
                <a:lnTo>
                  <a:pt x="46" y="270"/>
                </a:lnTo>
                <a:lnTo>
                  <a:pt x="54" y="278"/>
                </a:lnTo>
                <a:lnTo>
                  <a:pt x="64" y="284"/>
                </a:lnTo>
                <a:lnTo>
                  <a:pt x="73" y="291"/>
                </a:lnTo>
                <a:lnTo>
                  <a:pt x="84" y="296"/>
                </a:lnTo>
                <a:lnTo>
                  <a:pt x="94" y="300"/>
                </a:lnTo>
                <a:lnTo>
                  <a:pt x="105" y="303"/>
                </a:lnTo>
                <a:lnTo>
                  <a:pt x="116" y="305"/>
                </a:lnTo>
                <a:lnTo>
                  <a:pt x="127" y="305"/>
                </a:lnTo>
                <a:lnTo>
                  <a:pt x="132" y="303"/>
                </a:lnTo>
                <a:lnTo>
                  <a:pt x="135" y="302"/>
                </a:lnTo>
                <a:lnTo>
                  <a:pt x="137" y="299"/>
                </a:lnTo>
                <a:lnTo>
                  <a:pt x="138" y="294"/>
                </a:lnTo>
                <a:lnTo>
                  <a:pt x="137" y="291"/>
                </a:lnTo>
                <a:lnTo>
                  <a:pt x="135" y="286"/>
                </a:lnTo>
                <a:lnTo>
                  <a:pt x="132" y="284"/>
                </a:lnTo>
                <a:lnTo>
                  <a:pt x="127" y="283"/>
                </a:lnTo>
                <a:lnTo>
                  <a:pt x="118" y="283"/>
                </a:lnTo>
                <a:lnTo>
                  <a:pt x="110" y="281"/>
                </a:lnTo>
                <a:lnTo>
                  <a:pt x="100" y="278"/>
                </a:lnTo>
                <a:lnTo>
                  <a:pt x="92" y="275"/>
                </a:lnTo>
                <a:lnTo>
                  <a:pt x="84" y="272"/>
                </a:lnTo>
                <a:lnTo>
                  <a:pt x="76" y="267"/>
                </a:lnTo>
                <a:lnTo>
                  <a:pt x="69" y="261"/>
                </a:lnTo>
                <a:lnTo>
                  <a:pt x="61" y="254"/>
                </a:lnTo>
                <a:lnTo>
                  <a:pt x="45" y="234"/>
                </a:lnTo>
                <a:lnTo>
                  <a:pt x="32" y="208"/>
                </a:lnTo>
                <a:lnTo>
                  <a:pt x="24" y="181"/>
                </a:lnTo>
                <a:lnTo>
                  <a:pt x="21" y="153"/>
                </a:lnTo>
                <a:lnTo>
                  <a:pt x="24" y="124"/>
                </a:lnTo>
                <a:lnTo>
                  <a:pt x="32" y="97"/>
                </a:lnTo>
                <a:lnTo>
                  <a:pt x="45" y="71"/>
                </a:lnTo>
                <a:lnTo>
                  <a:pt x="61" y="51"/>
                </a:lnTo>
                <a:lnTo>
                  <a:pt x="69" y="44"/>
                </a:lnTo>
                <a:lnTo>
                  <a:pt x="76" y="38"/>
                </a:lnTo>
                <a:lnTo>
                  <a:pt x="84" y="33"/>
                </a:lnTo>
                <a:lnTo>
                  <a:pt x="92" y="29"/>
                </a:lnTo>
                <a:lnTo>
                  <a:pt x="100" y="25"/>
                </a:lnTo>
                <a:lnTo>
                  <a:pt x="110" y="22"/>
                </a:lnTo>
                <a:lnTo>
                  <a:pt x="118" y="21"/>
                </a:lnTo>
                <a:lnTo>
                  <a:pt x="127" y="21"/>
                </a:lnTo>
                <a:lnTo>
                  <a:pt x="137" y="21"/>
                </a:lnTo>
                <a:lnTo>
                  <a:pt x="146" y="22"/>
                </a:lnTo>
                <a:lnTo>
                  <a:pt x="154" y="25"/>
                </a:lnTo>
                <a:lnTo>
                  <a:pt x="164" y="29"/>
                </a:lnTo>
                <a:lnTo>
                  <a:pt x="172" y="33"/>
                </a:lnTo>
                <a:lnTo>
                  <a:pt x="180" y="38"/>
                </a:lnTo>
                <a:lnTo>
                  <a:pt x="188" y="44"/>
                </a:lnTo>
                <a:lnTo>
                  <a:pt x="196" y="51"/>
                </a:lnTo>
                <a:lnTo>
                  <a:pt x="211" y="71"/>
                </a:lnTo>
                <a:lnTo>
                  <a:pt x="224" y="97"/>
                </a:lnTo>
                <a:lnTo>
                  <a:pt x="230" y="124"/>
                </a:lnTo>
                <a:lnTo>
                  <a:pt x="234" y="153"/>
                </a:lnTo>
                <a:lnTo>
                  <a:pt x="235" y="157"/>
                </a:lnTo>
                <a:lnTo>
                  <a:pt x="237" y="160"/>
                </a:lnTo>
                <a:lnTo>
                  <a:pt x="242" y="162"/>
                </a:lnTo>
                <a:lnTo>
                  <a:pt x="245" y="164"/>
                </a:lnTo>
                <a:lnTo>
                  <a:pt x="250" y="162"/>
                </a:lnTo>
                <a:lnTo>
                  <a:pt x="253" y="160"/>
                </a:lnTo>
                <a:lnTo>
                  <a:pt x="254" y="157"/>
                </a:lnTo>
                <a:lnTo>
                  <a:pt x="256" y="153"/>
                </a:lnTo>
                <a:lnTo>
                  <a:pt x="253" y="119"/>
                </a:lnTo>
                <a:lnTo>
                  <a:pt x="245" y="87"/>
                </a:lnTo>
                <a:lnTo>
                  <a:pt x="230" y="59"/>
                </a:lnTo>
                <a:lnTo>
                  <a:pt x="210" y="35"/>
                </a:lnTo>
                <a:lnTo>
                  <a:pt x="202" y="27"/>
                </a:lnTo>
                <a:lnTo>
                  <a:pt x="192" y="21"/>
                </a:lnTo>
                <a:lnTo>
                  <a:pt x="181" y="14"/>
                </a:lnTo>
                <a:lnTo>
                  <a:pt x="172" y="10"/>
                </a:lnTo>
                <a:lnTo>
                  <a:pt x="161" y="5"/>
                </a:lnTo>
                <a:lnTo>
                  <a:pt x="150" y="2"/>
                </a:lnTo>
                <a:lnTo>
                  <a:pt x="138" y="0"/>
                </a:lnTo>
                <a:lnTo>
                  <a:pt x="127"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8" name="Google Shape;538;p31"/>
          <p:cNvSpPr/>
          <p:nvPr/>
        </p:nvSpPr>
        <p:spPr>
          <a:xfrm>
            <a:off x="7839075" y="3811820"/>
            <a:ext cx="238125" cy="304800"/>
          </a:xfrm>
          <a:custGeom>
            <a:avLst/>
            <a:gdLst/>
            <a:ahLst/>
            <a:cxnLst/>
            <a:rect l="l" t="t" r="r" b="b"/>
            <a:pathLst>
              <a:path w="257" h="305" extrusionOk="0">
                <a:moveTo>
                  <a:pt x="129" y="0"/>
                </a:moveTo>
                <a:lnTo>
                  <a:pt x="103" y="3"/>
                </a:lnTo>
                <a:lnTo>
                  <a:pt x="78" y="13"/>
                </a:lnTo>
                <a:lnTo>
                  <a:pt x="57" y="25"/>
                </a:lnTo>
                <a:lnTo>
                  <a:pt x="38" y="44"/>
                </a:lnTo>
                <a:lnTo>
                  <a:pt x="22" y="67"/>
                </a:lnTo>
                <a:lnTo>
                  <a:pt x="10" y="94"/>
                </a:lnTo>
                <a:lnTo>
                  <a:pt x="3" y="122"/>
                </a:lnTo>
                <a:lnTo>
                  <a:pt x="0" y="153"/>
                </a:lnTo>
                <a:lnTo>
                  <a:pt x="3" y="186"/>
                </a:lnTo>
                <a:lnTo>
                  <a:pt x="13" y="216"/>
                </a:lnTo>
                <a:lnTo>
                  <a:pt x="27" y="245"/>
                </a:lnTo>
                <a:lnTo>
                  <a:pt x="46" y="270"/>
                </a:lnTo>
                <a:lnTo>
                  <a:pt x="54" y="278"/>
                </a:lnTo>
                <a:lnTo>
                  <a:pt x="64" y="284"/>
                </a:lnTo>
                <a:lnTo>
                  <a:pt x="75" y="291"/>
                </a:lnTo>
                <a:lnTo>
                  <a:pt x="84" y="296"/>
                </a:lnTo>
                <a:lnTo>
                  <a:pt x="95" y="300"/>
                </a:lnTo>
                <a:lnTo>
                  <a:pt x="106" y="303"/>
                </a:lnTo>
                <a:lnTo>
                  <a:pt x="118" y="305"/>
                </a:lnTo>
                <a:lnTo>
                  <a:pt x="129" y="305"/>
                </a:lnTo>
                <a:lnTo>
                  <a:pt x="133" y="303"/>
                </a:lnTo>
                <a:lnTo>
                  <a:pt x="137" y="302"/>
                </a:lnTo>
                <a:lnTo>
                  <a:pt x="138" y="299"/>
                </a:lnTo>
                <a:lnTo>
                  <a:pt x="140" y="294"/>
                </a:lnTo>
                <a:lnTo>
                  <a:pt x="138" y="291"/>
                </a:lnTo>
                <a:lnTo>
                  <a:pt x="137" y="286"/>
                </a:lnTo>
                <a:lnTo>
                  <a:pt x="133" y="284"/>
                </a:lnTo>
                <a:lnTo>
                  <a:pt x="129" y="283"/>
                </a:lnTo>
                <a:lnTo>
                  <a:pt x="119" y="283"/>
                </a:lnTo>
                <a:lnTo>
                  <a:pt x="110" y="281"/>
                </a:lnTo>
                <a:lnTo>
                  <a:pt x="102" y="278"/>
                </a:lnTo>
                <a:lnTo>
                  <a:pt x="92" y="275"/>
                </a:lnTo>
                <a:lnTo>
                  <a:pt x="84" y="272"/>
                </a:lnTo>
                <a:lnTo>
                  <a:pt x="76" y="267"/>
                </a:lnTo>
                <a:lnTo>
                  <a:pt x="68" y="261"/>
                </a:lnTo>
                <a:lnTo>
                  <a:pt x="62" y="254"/>
                </a:lnTo>
                <a:lnTo>
                  <a:pt x="45" y="234"/>
                </a:lnTo>
                <a:lnTo>
                  <a:pt x="33" y="208"/>
                </a:lnTo>
                <a:lnTo>
                  <a:pt x="25" y="181"/>
                </a:lnTo>
                <a:lnTo>
                  <a:pt x="22" y="153"/>
                </a:lnTo>
                <a:lnTo>
                  <a:pt x="25" y="124"/>
                </a:lnTo>
                <a:lnTo>
                  <a:pt x="33" y="97"/>
                </a:lnTo>
                <a:lnTo>
                  <a:pt x="45" y="71"/>
                </a:lnTo>
                <a:lnTo>
                  <a:pt x="62" y="51"/>
                </a:lnTo>
                <a:lnTo>
                  <a:pt x="68" y="44"/>
                </a:lnTo>
                <a:lnTo>
                  <a:pt x="76" y="38"/>
                </a:lnTo>
                <a:lnTo>
                  <a:pt x="84" y="33"/>
                </a:lnTo>
                <a:lnTo>
                  <a:pt x="92" y="29"/>
                </a:lnTo>
                <a:lnTo>
                  <a:pt x="102" y="25"/>
                </a:lnTo>
                <a:lnTo>
                  <a:pt x="110" y="22"/>
                </a:lnTo>
                <a:lnTo>
                  <a:pt x="119" y="21"/>
                </a:lnTo>
                <a:lnTo>
                  <a:pt x="129" y="21"/>
                </a:lnTo>
                <a:lnTo>
                  <a:pt x="138" y="21"/>
                </a:lnTo>
                <a:lnTo>
                  <a:pt x="146" y="22"/>
                </a:lnTo>
                <a:lnTo>
                  <a:pt x="156" y="25"/>
                </a:lnTo>
                <a:lnTo>
                  <a:pt x="164" y="29"/>
                </a:lnTo>
                <a:lnTo>
                  <a:pt x="172" y="33"/>
                </a:lnTo>
                <a:lnTo>
                  <a:pt x="179" y="38"/>
                </a:lnTo>
                <a:lnTo>
                  <a:pt x="187" y="44"/>
                </a:lnTo>
                <a:lnTo>
                  <a:pt x="195" y="51"/>
                </a:lnTo>
                <a:lnTo>
                  <a:pt x="213" y="71"/>
                </a:lnTo>
                <a:lnTo>
                  <a:pt x="226" y="97"/>
                </a:lnTo>
                <a:lnTo>
                  <a:pt x="232" y="124"/>
                </a:lnTo>
                <a:lnTo>
                  <a:pt x="235" y="153"/>
                </a:lnTo>
                <a:lnTo>
                  <a:pt x="237" y="157"/>
                </a:lnTo>
                <a:lnTo>
                  <a:pt x="238" y="160"/>
                </a:lnTo>
                <a:lnTo>
                  <a:pt x="241" y="162"/>
                </a:lnTo>
                <a:lnTo>
                  <a:pt x="246" y="164"/>
                </a:lnTo>
                <a:lnTo>
                  <a:pt x="249" y="162"/>
                </a:lnTo>
                <a:lnTo>
                  <a:pt x="254" y="160"/>
                </a:lnTo>
                <a:lnTo>
                  <a:pt x="256" y="157"/>
                </a:lnTo>
                <a:lnTo>
                  <a:pt x="257" y="153"/>
                </a:lnTo>
                <a:lnTo>
                  <a:pt x="254" y="119"/>
                </a:lnTo>
                <a:lnTo>
                  <a:pt x="245" y="87"/>
                </a:lnTo>
                <a:lnTo>
                  <a:pt x="230" y="59"/>
                </a:lnTo>
                <a:lnTo>
                  <a:pt x="211" y="35"/>
                </a:lnTo>
                <a:lnTo>
                  <a:pt x="202" y="27"/>
                </a:lnTo>
                <a:lnTo>
                  <a:pt x="192" y="21"/>
                </a:lnTo>
                <a:lnTo>
                  <a:pt x="183" y="14"/>
                </a:lnTo>
                <a:lnTo>
                  <a:pt x="173" y="10"/>
                </a:lnTo>
                <a:lnTo>
                  <a:pt x="162" y="5"/>
                </a:lnTo>
                <a:lnTo>
                  <a:pt x="151" y="2"/>
                </a:lnTo>
                <a:lnTo>
                  <a:pt x="140" y="0"/>
                </a:lnTo>
                <a:lnTo>
                  <a:pt x="129" y="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39" name="Google Shape;539;p31"/>
          <p:cNvSpPr/>
          <p:nvPr/>
        </p:nvSpPr>
        <p:spPr>
          <a:xfrm>
            <a:off x="8112125" y="3811820"/>
            <a:ext cx="238125" cy="304800"/>
          </a:xfrm>
          <a:custGeom>
            <a:avLst/>
            <a:gdLst/>
            <a:ahLst/>
            <a:cxnLst/>
            <a:rect l="l" t="t" r="r" b="b"/>
            <a:pathLst>
              <a:path w="255" h="305" extrusionOk="0">
                <a:moveTo>
                  <a:pt x="209" y="35"/>
                </a:moveTo>
                <a:lnTo>
                  <a:pt x="201" y="27"/>
                </a:lnTo>
                <a:lnTo>
                  <a:pt x="192" y="21"/>
                </a:lnTo>
                <a:lnTo>
                  <a:pt x="181" y="14"/>
                </a:lnTo>
                <a:lnTo>
                  <a:pt x="171" y="10"/>
                </a:lnTo>
                <a:lnTo>
                  <a:pt x="160" y="5"/>
                </a:lnTo>
                <a:lnTo>
                  <a:pt x="149" y="2"/>
                </a:lnTo>
                <a:lnTo>
                  <a:pt x="138" y="0"/>
                </a:lnTo>
                <a:lnTo>
                  <a:pt x="127" y="0"/>
                </a:lnTo>
                <a:lnTo>
                  <a:pt x="101" y="3"/>
                </a:lnTo>
                <a:lnTo>
                  <a:pt x="77" y="13"/>
                </a:lnTo>
                <a:lnTo>
                  <a:pt x="55" y="25"/>
                </a:lnTo>
                <a:lnTo>
                  <a:pt x="38" y="44"/>
                </a:lnTo>
                <a:lnTo>
                  <a:pt x="22" y="67"/>
                </a:lnTo>
                <a:lnTo>
                  <a:pt x="9" y="94"/>
                </a:lnTo>
                <a:lnTo>
                  <a:pt x="3" y="122"/>
                </a:lnTo>
                <a:lnTo>
                  <a:pt x="0" y="153"/>
                </a:lnTo>
                <a:lnTo>
                  <a:pt x="3" y="186"/>
                </a:lnTo>
                <a:lnTo>
                  <a:pt x="11" y="216"/>
                </a:lnTo>
                <a:lnTo>
                  <a:pt x="25" y="245"/>
                </a:lnTo>
                <a:lnTo>
                  <a:pt x="46" y="270"/>
                </a:lnTo>
                <a:lnTo>
                  <a:pt x="54" y="278"/>
                </a:lnTo>
                <a:lnTo>
                  <a:pt x="63" y="284"/>
                </a:lnTo>
                <a:lnTo>
                  <a:pt x="73" y="291"/>
                </a:lnTo>
                <a:lnTo>
                  <a:pt x="84" y="296"/>
                </a:lnTo>
                <a:lnTo>
                  <a:pt x="93" y="300"/>
                </a:lnTo>
                <a:lnTo>
                  <a:pt x="104" y="303"/>
                </a:lnTo>
                <a:lnTo>
                  <a:pt x="115" y="305"/>
                </a:lnTo>
                <a:lnTo>
                  <a:pt x="127" y="305"/>
                </a:lnTo>
                <a:lnTo>
                  <a:pt x="131" y="303"/>
                </a:lnTo>
                <a:lnTo>
                  <a:pt x="134" y="302"/>
                </a:lnTo>
                <a:lnTo>
                  <a:pt x="136" y="299"/>
                </a:lnTo>
                <a:lnTo>
                  <a:pt x="138" y="294"/>
                </a:lnTo>
                <a:lnTo>
                  <a:pt x="136" y="291"/>
                </a:lnTo>
                <a:lnTo>
                  <a:pt x="134" y="286"/>
                </a:lnTo>
                <a:lnTo>
                  <a:pt x="131" y="284"/>
                </a:lnTo>
                <a:lnTo>
                  <a:pt x="127" y="283"/>
                </a:lnTo>
                <a:lnTo>
                  <a:pt x="117" y="283"/>
                </a:lnTo>
                <a:lnTo>
                  <a:pt x="109" y="281"/>
                </a:lnTo>
                <a:lnTo>
                  <a:pt x="100" y="278"/>
                </a:lnTo>
                <a:lnTo>
                  <a:pt x="92" y="275"/>
                </a:lnTo>
                <a:lnTo>
                  <a:pt x="84" y="272"/>
                </a:lnTo>
                <a:lnTo>
                  <a:pt x="76" y="267"/>
                </a:lnTo>
                <a:lnTo>
                  <a:pt x="68" y="261"/>
                </a:lnTo>
                <a:lnTo>
                  <a:pt x="60" y="254"/>
                </a:lnTo>
                <a:lnTo>
                  <a:pt x="42" y="234"/>
                </a:lnTo>
                <a:lnTo>
                  <a:pt x="31" y="208"/>
                </a:lnTo>
                <a:lnTo>
                  <a:pt x="23" y="181"/>
                </a:lnTo>
                <a:lnTo>
                  <a:pt x="20" y="153"/>
                </a:lnTo>
                <a:lnTo>
                  <a:pt x="23" y="124"/>
                </a:lnTo>
                <a:lnTo>
                  <a:pt x="31" y="97"/>
                </a:lnTo>
                <a:lnTo>
                  <a:pt x="42" y="71"/>
                </a:lnTo>
                <a:lnTo>
                  <a:pt x="60" y="51"/>
                </a:lnTo>
                <a:lnTo>
                  <a:pt x="68" y="44"/>
                </a:lnTo>
                <a:lnTo>
                  <a:pt x="76" y="38"/>
                </a:lnTo>
                <a:lnTo>
                  <a:pt x="84" y="33"/>
                </a:lnTo>
                <a:lnTo>
                  <a:pt x="92" y="29"/>
                </a:lnTo>
                <a:lnTo>
                  <a:pt x="100" y="25"/>
                </a:lnTo>
                <a:lnTo>
                  <a:pt x="109" y="22"/>
                </a:lnTo>
                <a:lnTo>
                  <a:pt x="117" y="21"/>
                </a:lnTo>
                <a:lnTo>
                  <a:pt x="127" y="21"/>
                </a:lnTo>
                <a:lnTo>
                  <a:pt x="136" y="21"/>
                </a:lnTo>
                <a:lnTo>
                  <a:pt x="146" y="22"/>
                </a:lnTo>
                <a:lnTo>
                  <a:pt x="154" y="25"/>
                </a:lnTo>
                <a:lnTo>
                  <a:pt x="163" y="29"/>
                </a:lnTo>
                <a:lnTo>
                  <a:pt x="171" y="33"/>
                </a:lnTo>
                <a:lnTo>
                  <a:pt x="179" y="38"/>
                </a:lnTo>
                <a:lnTo>
                  <a:pt x="187" y="44"/>
                </a:lnTo>
                <a:lnTo>
                  <a:pt x="195" y="51"/>
                </a:lnTo>
                <a:lnTo>
                  <a:pt x="211" y="71"/>
                </a:lnTo>
                <a:lnTo>
                  <a:pt x="223" y="97"/>
                </a:lnTo>
                <a:lnTo>
                  <a:pt x="230" y="124"/>
                </a:lnTo>
                <a:lnTo>
                  <a:pt x="233" y="153"/>
                </a:lnTo>
                <a:lnTo>
                  <a:pt x="234" y="157"/>
                </a:lnTo>
                <a:lnTo>
                  <a:pt x="236" y="160"/>
                </a:lnTo>
                <a:lnTo>
                  <a:pt x="241" y="162"/>
                </a:lnTo>
                <a:lnTo>
                  <a:pt x="244" y="164"/>
                </a:lnTo>
                <a:lnTo>
                  <a:pt x="249" y="162"/>
                </a:lnTo>
                <a:lnTo>
                  <a:pt x="252" y="160"/>
                </a:lnTo>
                <a:lnTo>
                  <a:pt x="254" y="157"/>
                </a:lnTo>
                <a:lnTo>
                  <a:pt x="255" y="153"/>
                </a:lnTo>
                <a:lnTo>
                  <a:pt x="252" y="119"/>
                </a:lnTo>
                <a:lnTo>
                  <a:pt x="244" y="87"/>
                </a:lnTo>
                <a:lnTo>
                  <a:pt x="230" y="59"/>
                </a:lnTo>
                <a:lnTo>
                  <a:pt x="209" y="35"/>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0" name="Google Shape;540;p31"/>
          <p:cNvSpPr/>
          <p:nvPr/>
        </p:nvSpPr>
        <p:spPr>
          <a:xfrm>
            <a:off x="6737350" y="5977170"/>
            <a:ext cx="798513" cy="358775"/>
          </a:xfrm>
          <a:custGeom>
            <a:avLst/>
            <a:gdLst/>
            <a:ahLst/>
            <a:cxnLst/>
            <a:rect l="l" t="t" r="r" b="b"/>
            <a:pathLst>
              <a:path w="865" h="361" extrusionOk="0">
                <a:moveTo>
                  <a:pt x="852" y="244"/>
                </a:moveTo>
                <a:lnTo>
                  <a:pt x="57" y="337"/>
                </a:lnTo>
                <a:lnTo>
                  <a:pt x="22" y="10"/>
                </a:lnTo>
                <a:lnTo>
                  <a:pt x="20" y="5"/>
                </a:lnTo>
                <a:lnTo>
                  <a:pt x="17" y="2"/>
                </a:lnTo>
                <a:lnTo>
                  <a:pt x="14" y="0"/>
                </a:lnTo>
                <a:lnTo>
                  <a:pt x="9" y="0"/>
                </a:lnTo>
                <a:lnTo>
                  <a:pt x="4" y="2"/>
                </a:lnTo>
                <a:lnTo>
                  <a:pt x="1" y="4"/>
                </a:lnTo>
                <a:lnTo>
                  <a:pt x="0" y="8"/>
                </a:lnTo>
                <a:lnTo>
                  <a:pt x="0" y="12"/>
                </a:lnTo>
                <a:lnTo>
                  <a:pt x="38" y="361"/>
                </a:lnTo>
                <a:lnTo>
                  <a:pt x="855" y="266"/>
                </a:lnTo>
                <a:lnTo>
                  <a:pt x="859" y="264"/>
                </a:lnTo>
                <a:lnTo>
                  <a:pt x="862" y="261"/>
                </a:lnTo>
                <a:lnTo>
                  <a:pt x="863" y="258"/>
                </a:lnTo>
                <a:lnTo>
                  <a:pt x="865" y="253"/>
                </a:lnTo>
                <a:lnTo>
                  <a:pt x="863" y="250"/>
                </a:lnTo>
                <a:lnTo>
                  <a:pt x="860" y="247"/>
                </a:lnTo>
                <a:lnTo>
                  <a:pt x="857" y="245"/>
                </a:lnTo>
                <a:lnTo>
                  <a:pt x="852" y="244"/>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1" name="Google Shape;541;p31"/>
          <p:cNvSpPr/>
          <p:nvPr/>
        </p:nvSpPr>
        <p:spPr>
          <a:xfrm>
            <a:off x="6727825" y="5075470"/>
            <a:ext cx="3175" cy="1588"/>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42" name="Google Shape;542;p31"/>
          <p:cNvSpPr/>
          <p:nvPr/>
        </p:nvSpPr>
        <p:spPr>
          <a:xfrm>
            <a:off x="7248525" y="4191233"/>
            <a:ext cx="1044575" cy="327025"/>
          </a:xfrm>
          <a:custGeom>
            <a:avLst/>
            <a:gdLst/>
            <a:ahLst/>
            <a:cxnLst/>
            <a:rect l="l" t="t" r="r" b="b"/>
            <a:pathLst>
              <a:path w="1135" h="327" extrusionOk="0">
                <a:moveTo>
                  <a:pt x="65" y="0"/>
                </a:moveTo>
                <a:lnTo>
                  <a:pt x="0" y="244"/>
                </a:lnTo>
                <a:lnTo>
                  <a:pt x="1086" y="327"/>
                </a:lnTo>
                <a:lnTo>
                  <a:pt x="1135" y="43"/>
                </a:lnTo>
                <a:lnTo>
                  <a:pt x="65" y="0"/>
                </a:lnTo>
                <a:close/>
              </a:path>
            </a:pathLst>
          </a:custGeom>
          <a:solidFill>
            <a:srgbClr val="BC722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3" name="Google Shape;543;p31"/>
          <p:cNvSpPr/>
          <p:nvPr/>
        </p:nvSpPr>
        <p:spPr>
          <a:xfrm>
            <a:off x="6718300" y="4550008"/>
            <a:ext cx="1493838" cy="1141412"/>
          </a:xfrm>
          <a:custGeom>
            <a:avLst/>
            <a:gdLst/>
            <a:ahLst/>
            <a:cxnLst/>
            <a:rect l="l" t="t" r="r" b="b"/>
            <a:pathLst>
              <a:path w="1625" h="1146" extrusionOk="0">
                <a:moveTo>
                  <a:pt x="578" y="0"/>
                </a:moveTo>
                <a:lnTo>
                  <a:pt x="575" y="8"/>
                </a:lnTo>
                <a:lnTo>
                  <a:pt x="567" y="29"/>
                </a:lnTo>
                <a:lnTo>
                  <a:pt x="554" y="61"/>
                </a:lnTo>
                <a:lnTo>
                  <a:pt x="535" y="104"/>
                </a:lnTo>
                <a:lnTo>
                  <a:pt x="511" y="154"/>
                </a:lnTo>
                <a:lnTo>
                  <a:pt x="484" y="213"/>
                </a:lnTo>
                <a:lnTo>
                  <a:pt x="452" y="277"/>
                </a:lnTo>
                <a:lnTo>
                  <a:pt x="416" y="344"/>
                </a:lnTo>
                <a:lnTo>
                  <a:pt x="376" y="413"/>
                </a:lnTo>
                <a:lnTo>
                  <a:pt x="332" y="483"/>
                </a:lnTo>
                <a:lnTo>
                  <a:pt x="284" y="552"/>
                </a:lnTo>
                <a:lnTo>
                  <a:pt x="233" y="617"/>
                </a:lnTo>
                <a:lnTo>
                  <a:pt x="179" y="679"/>
                </a:lnTo>
                <a:lnTo>
                  <a:pt x="122" y="733"/>
                </a:lnTo>
                <a:lnTo>
                  <a:pt x="62" y="780"/>
                </a:lnTo>
                <a:lnTo>
                  <a:pt x="0" y="819"/>
                </a:lnTo>
                <a:lnTo>
                  <a:pt x="1178" y="1146"/>
                </a:lnTo>
                <a:lnTo>
                  <a:pt x="1183" y="1141"/>
                </a:lnTo>
                <a:lnTo>
                  <a:pt x="1195" y="1125"/>
                </a:lnTo>
                <a:lnTo>
                  <a:pt x="1216" y="1101"/>
                </a:lnTo>
                <a:lnTo>
                  <a:pt x="1243" y="1066"/>
                </a:lnTo>
                <a:lnTo>
                  <a:pt x="1275" y="1024"/>
                </a:lnTo>
                <a:lnTo>
                  <a:pt x="1310" y="973"/>
                </a:lnTo>
                <a:lnTo>
                  <a:pt x="1348" y="914"/>
                </a:lnTo>
                <a:lnTo>
                  <a:pt x="1387" y="847"/>
                </a:lnTo>
                <a:lnTo>
                  <a:pt x="1427" y="774"/>
                </a:lnTo>
                <a:lnTo>
                  <a:pt x="1467" y="695"/>
                </a:lnTo>
                <a:lnTo>
                  <a:pt x="1505" y="607"/>
                </a:lnTo>
                <a:lnTo>
                  <a:pt x="1540" y="515"/>
                </a:lnTo>
                <a:lnTo>
                  <a:pt x="1570" y="418"/>
                </a:lnTo>
                <a:lnTo>
                  <a:pt x="1595" y="317"/>
                </a:lnTo>
                <a:lnTo>
                  <a:pt x="1614" y="210"/>
                </a:lnTo>
                <a:lnTo>
                  <a:pt x="1625" y="99"/>
                </a:lnTo>
                <a:lnTo>
                  <a:pt x="578" y="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4" name="Google Shape;544;p31"/>
          <p:cNvSpPr/>
          <p:nvPr/>
        </p:nvSpPr>
        <p:spPr>
          <a:xfrm>
            <a:off x="7275513" y="4254733"/>
            <a:ext cx="989012" cy="168275"/>
          </a:xfrm>
          <a:custGeom>
            <a:avLst/>
            <a:gdLst/>
            <a:ahLst/>
            <a:cxnLst/>
            <a:rect l="l" t="t" r="r" b="b"/>
            <a:pathLst>
              <a:path w="1076" h="170" extrusionOk="0">
                <a:moveTo>
                  <a:pt x="1073" y="43"/>
                </a:moveTo>
                <a:lnTo>
                  <a:pt x="1070" y="40"/>
                </a:lnTo>
                <a:lnTo>
                  <a:pt x="1065" y="40"/>
                </a:lnTo>
                <a:lnTo>
                  <a:pt x="1060" y="40"/>
                </a:lnTo>
                <a:lnTo>
                  <a:pt x="1057" y="43"/>
                </a:lnTo>
                <a:lnTo>
                  <a:pt x="1035" y="64"/>
                </a:lnTo>
                <a:lnTo>
                  <a:pt x="1013" y="84"/>
                </a:lnTo>
                <a:lnTo>
                  <a:pt x="989" y="104"/>
                </a:lnTo>
                <a:lnTo>
                  <a:pt x="965" y="119"/>
                </a:lnTo>
                <a:lnTo>
                  <a:pt x="943" y="134"/>
                </a:lnTo>
                <a:lnTo>
                  <a:pt x="924" y="143"/>
                </a:lnTo>
                <a:lnTo>
                  <a:pt x="908" y="148"/>
                </a:lnTo>
                <a:lnTo>
                  <a:pt x="897" y="148"/>
                </a:lnTo>
                <a:lnTo>
                  <a:pt x="890" y="142"/>
                </a:lnTo>
                <a:lnTo>
                  <a:pt x="886" y="132"/>
                </a:lnTo>
                <a:lnTo>
                  <a:pt x="879" y="118"/>
                </a:lnTo>
                <a:lnTo>
                  <a:pt x="874" y="104"/>
                </a:lnTo>
                <a:lnTo>
                  <a:pt x="870" y="89"/>
                </a:lnTo>
                <a:lnTo>
                  <a:pt x="865" y="75"/>
                </a:lnTo>
                <a:lnTo>
                  <a:pt x="859" y="62"/>
                </a:lnTo>
                <a:lnTo>
                  <a:pt x="852" y="50"/>
                </a:lnTo>
                <a:lnTo>
                  <a:pt x="843" y="38"/>
                </a:lnTo>
                <a:lnTo>
                  <a:pt x="833" y="30"/>
                </a:lnTo>
                <a:lnTo>
                  <a:pt x="820" y="26"/>
                </a:lnTo>
                <a:lnTo>
                  <a:pt x="806" y="24"/>
                </a:lnTo>
                <a:lnTo>
                  <a:pt x="793" y="26"/>
                </a:lnTo>
                <a:lnTo>
                  <a:pt x="782" y="30"/>
                </a:lnTo>
                <a:lnTo>
                  <a:pt x="770" y="35"/>
                </a:lnTo>
                <a:lnTo>
                  <a:pt x="757" y="43"/>
                </a:lnTo>
                <a:lnTo>
                  <a:pt x="746" y="53"/>
                </a:lnTo>
                <a:lnTo>
                  <a:pt x="733" y="62"/>
                </a:lnTo>
                <a:lnTo>
                  <a:pt x="720" y="72"/>
                </a:lnTo>
                <a:lnTo>
                  <a:pt x="708" y="83"/>
                </a:lnTo>
                <a:lnTo>
                  <a:pt x="697" y="92"/>
                </a:lnTo>
                <a:lnTo>
                  <a:pt x="686" y="100"/>
                </a:lnTo>
                <a:lnTo>
                  <a:pt x="674" y="110"/>
                </a:lnTo>
                <a:lnTo>
                  <a:pt x="663" y="118"/>
                </a:lnTo>
                <a:lnTo>
                  <a:pt x="654" y="124"/>
                </a:lnTo>
                <a:lnTo>
                  <a:pt x="644" y="129"/>
                </a:lnTo>
                <a:lnTo>
                  <a:pt x="635" y="131"/>
                </a:lnTo>
                <a:lnTo>
                  <a:pt x="627" y="131"/>
                </a:lnTo>
                <a:lnTo>
                  <a:pt x="617" y="126"/>
                </a:lnTo>
                <a:lnTo>
                  <a:pt x="608" y="119"/>
                </a:lnTo>
                <a:lnTo>
                  <a:pt x="597" y="110"/>
                </a:lnTo>
                <a:lnTo>
                  <a:pt x="587" y="100"/>
                </a:lnTo>
                <a:lnTo>
                  <a:pt x="578" y="89"/>
                </a:lnTo>
                <a:lnTo>
                  <a:pt x="568" y="78"/>
                </a:lnTo>
                <a:lnTo>
                  <a:pt x="559" y="67"/>
                </a:lnTo>
                <a:lnTo>
                  <a:pt x="551" y="56"/>
                </a:lnTo>
                <a:lnTo>
                  <a:pt x="539" y="40"/>
                </a:lnTo>
                <a:lnTo>
                  <a:pt x="530" y="27"/>
                </a:lnTo>
                <a:lnTo>
                  <a:pt x="520" y="19"/>
                </a:lnTo>
                <a:lnTo>
                  <a:pt x="512" y="15"/>
                </a:lnTo>
                <a:lnTo>
                  <a:pt x="492" y="8"/>
                </a:lnTo>
                <a:lnTo>
                  <a:pt x="471" y="7"/>
                </a:lnTo>
                <a:lnTo>
                  <a:pt x="454" y="11"/>
                </a:lnTo>
                <a:lnTo>
                  <a:pt x="438" y="19"/>
                </a:lnTo>
                <a:lnTo>
                  <a:pt x="422" y="29"/>
                </a:lnTo>
                <a:lnTo>
                  <a:pt x="408" y="42"/>
                </a:lnTo>
                <a:lnTo>
                  <a:pt x="393" y="56"/>
                </a:lnTo>
                <a:lnTo>
                  <a:pt x="381" y="69"/>
                </a:lnTo>
                <a:lnTo>
                  <a:pt x="371" y="78"/>
                </a:lnTo>
                <a:lnTo>
                  <a:pt x="362" y="88"/>
                </a:lnTo>
                <a:lnTo>
                  <a:pt x="354" y="96"/>
                </a:lnTo>
                <a:lnTo>
                  <a:pt x="346" y="102"/>
                </a:lnTo>
                <a:lnTo>
                  <a:pt x="336" y="107"/>
                </a:lnTo>
                <a:lnTo>
                  <a:pt x="328" y="110"/>
                </a:lnTo>
                <a:lnTo>
                  <a:pt x="320" y="111"/>
                </a:lnTo>
                <a:lnTo>
                  <a:pt x="311" y="110"/>
                </a:lnTo>
                <a:lnTo>
                  <a:pt x="300" y="104"/>
                </a:lnTo>
                <a:lnTo>
                  <a:pt x="290" y="91"/>
                </a:lnTo>
                <a:lnTo>
                  <a:pt x="279" y="77"/>
                </a:lnTo>
                <a:lnTo>
                  <a:pt x="270" y="61"/>
                </a:lnTo>
                <a:lnTo>
                  <a:pt x="260" y="45"/>
                </a:lnTo>
                <a:lnTo>
                  <a:pt x="251" y="29"/>
                </a:lnTo>
                <a:lnTo>
                  <a:pt x="241" y="16"/>
                </a:lnTo>
                <a:lnTo>
                  <a:pt x="228" y="8"/>
                </a:lnTo>
                <a:lnTo>
                  <a:pt x="201" y="0"/>
                </a:lnTo>
                <a:lnTo>
                  <a:pt x="171" y="2"/>
                </a:lnTo>
                <a:lnTo>
                  <a:pt x="143" y="10"/>
                </a:lnTo>
                <a:lnTo>
                  <a:pt x="112" y="24"/>
                </a:lnTo>
                <a:lnTo>
                  <a:pt x="84" y="42"/>
                </a:lnTo>
                <a:lnTo>
                  <a:pt x="57" y="62"/>
                </a:lnTo>
                <a:lnTo>
                  <a:pt x="30" y="81"/>
                </a:lnTo>
                <a:lnTo>
                  <a:pt x="6" y="97"/>
                </a:lnTo>
                <a:lnTo>
                  <a:pt x="3" y="100"/>
                </a:lnTo>
                <a:lnTo>
                  <a:pt x="0" y="104"/>
                </a:lnTo>
                <a:lnTo>
                  <a:pt x="0" y="108"/>
                </a:lnTo>
                <a:lnTo>
                  <a:pt x="1" y="111"/>
                </a:lnTo>
                <a:lnTo>
                  <a:pt x="4" y="115"/>
                </a:lnTo>
                <a:lnTo>
                  <a:pt x="9" y="116"/>
                </a:lnTo>
                <a:lnTo>
                  <a:pt x="14" y="116"/>
                </a:lnTo>
                <a:lnTo>
                  <a:pt x="17" y="115"/>
                </a:lnTo>
                <a:lnTo>
                  <a:pt x="25" y="108"/>
                </a:lnTo>
                <a:lnTo>
                  <a:pt x="35" y="102"/>
                </a:lnTo>
                <a:lnTo>
                  <a:pt x="44" y="96"/>
                </a:lnTo>
                <a:lnTo>
                  <a:pt x="55" y="89"/>
                </a:lnTo>
                <a:lnTo>
                  <a:pt x="76" y="75"/>
                </a:lnTo>
                <a:lnTo>
                  <a:pt x="97" y="61"/>
                </a:lnTo>
                <a:lnTo>
                  <a:pt x="117" y="46"/>
                </a:lnTo>
                <a:lnTo>
                  <a:pt x="139" y="35"/>
                </a:lnTo>
                <a:lnTo>
                  <a:pt x="160" y="27"/>
                </a:lnTo>
                <a:lnTo>
                  <a:pt x="181" y="23"/>
                </a:lnTo>
                <a:lnTo>
                  <a:pt x="201" y="23"/>
                </a:lnTo>
                <a:lnTo>
                  <a:pt x="219" y="29"/>
                </a:lnTo>
                <a:lnTo>
                  <a:pt x="227" y="35"/>
                </a:lnTo>
                <a:lnTo>
                  <a:pt x="235" y="45"/>
                </a:lnTo>
                <a:lnTo>
                  <a:pt x="243" y="57"/>
                </a:lnTo>
                <a:lnTo>
                  <a:pt x="251" y="72"/>
                </a:lnTo>
                <a:lnTo>
                  <a:pt x="257" y="81"/>
                </a:lnTo>
                <a:lnTo>
                  <a:pt x="262" y="91"/>
                </a:lnTo>
                <a:lnTo>
                  <a:pt x="268" y="100"/>
                </a:lnTo>
                <a:lnTo>
                  <a:pt x="274" y="108"/>
                </a:lnTo>
                <a:lnTo>
                  <a:pt x="281" y="116"/>
                </a:lnTo>
                <a:lnTo>
                  <a:pt x="289" y="123"/>
                </a:lnTo>
                <a:lnTo>
                  <a:pt x="297" y="127"/>
                </a:lnTo>
                <a:lnTo>
                  <a:pt x="305" y="131"/>
                </a:lnTo>
                <a:lnTo>
                  <a:pt x="317" y="134"/>
                </a:lnTo>
                <a:lnTo>
                  <a:pt x="330" y="132"/>
                </a:lnTo>
                <a:lnTo>
                  <a:pt x="343" y="129"/>
                </a:lnTo>
                <a:lnTo>
                  <a:pt x="354" y="123"/>
                </a:lnTo>
                <a:lnTo>
                  <a:pt x="365" y="115"/>
                </a:lnTo>
                <a:lnTo>
                  <a:pt x="376" y="105"/>
                </a:lnTo>
                <a:lnTo>
                  <a:pt x="387" y="94"/>
                </a:lnTo>
                <a:lnTo>
                  <a:pt x="397" y="83"/>
                </a:lnTo>
                <a:lnTo>
                  <a:pt x="409" y="70"/>
                </a:lnTo>
                <a:lnTo>
                  <a:pt x="422" y="57"/>
                </a:lnTo>
                <a:lnTo>
                  <a:pt x="433" y="48"/>
                </a:lnTo>
                <a:lnTo>
                  <a:pt x="446" y="38"/>
                </a:lnTo>
                <a:lnTo>
                  <a:pt x="459" y="32"/>
                </a:lnTo>
                <a:lnTo>
                  <a:pt x="473" y="29"/>
                </a:lnTo>
                <a:lnTo>
                  <a:pt x="487" y="29"/>
                </a:lnTo>
                <a:lnTo>
                  <a:pt x="503" y="34"/>
                </a:lnTo>
                <a:lnTo>
                  <a:pt x="509" y="38"/>
                </a:lnTo>
                <a:lnTo>
                  <a:pt x="516" y="46"/>
                </a:lnTo>
                <a:lnTo>
                  <a:pt x="525" y="57"/>
                </a:lnTo>
                <a:lnTo>
                  <a:pt x="533" y="69"/>
                </a:lnTo>
                <a:lnTo>
                  <a:pt x="543" y="81"/>
                </a:lnTo>
                <a:lnTo>
                  <a:pt x="554" y="94"/>
                </a:lnTo>
                <a:lnTo>
                  <a:pt x="563" y="105"/>
                </a:lnTo>
                <a:lnTo>
                  <a:pt x="574" y="118"/>
                </a:lnTo>
                <a:lnTo>
                  <a:pt x="586" y="129"/>
                </a:lnTo>
                <a:lnTo>
                  <a:pt x="597" y="138"/>
                </a:lnTo>
                <a:lnTo>
                  <a:pt x="609" y="146"/>
                </a:lnTo>
                <a:lnTo>
                  <a:pt x="620" y="151"/>
                </a:lnTo>
                <a:lnTo>
                  <a:pt x="633" y="153"/>
                </a:lnTo>
                <a:lnTo>
                  <a:pt x="644" y="151"/>
                </a:lnTo>
                <a:lnTo>
                  <a:pt x="657" y="146"/>
                </a:lnTo>
                <a:lnTo>
                  <a:pt x="670" y="140"/>
                </a:lnTo>
                <a:lnTo>
                  <a:pt x="682" y="132"/>
                </a:lnTo>
                <a:lnTo>
                  <a:pt x="695" y="121"/>
                </a:lnTo>
                <a:lnTo>
                  <a:pt x="708" y="110"/>
                </a:lnTo>
                <a:lnTo>
                  <a:pt x="722" y="99"/>
                </a:lnTo>
                <a:lnTo>
                  <a:pt x="733" y="89"/>
                </a:lnTo>
                <a:lnTo>
                  <a:pt x="744" y="80"/>
                </a:lnTo>
                <a:lnTo>
                  <a:pt x="755" y="72"/>
                </a:lnTo>
                <a:lnTo>
                  <a:pt x="766" y="62"/>
                </a:lnTo>
                <a:lnTo>
                  <a:pt x="778" y="56"/>
                </a:lnTo>
                <a:lnTo>
                  <a:pt x="787" y="51"/>
                </a:lnTo>
                <a:lnTo>
                  <a:pt x="797" y="48"/>
                </a:lnTo>
                <a:lnTo>
                  <a:pt x="806" y="46"/>
                </a:lnTo>
                <a:lnTo>
                  <a:pt x="816" y="46"/>
                </a:lnTo>
                <a:lnTo>
                  <a:pt x="822" y="50"/>
                </a:lnTo>
                <a:lnTo>
                  <a:pt x="828" y="56"/>
                </a:lnTo>
                <a:lnTo>
                  <a:pt x="835" y="64"/>
                </a:lnTo>
                <a:lnTo>
                  <a:pt x="840" y="73"/>
                </a:lnTo>
                <a:lnTo>
                  <a:pt x="844" y="83"/>
                </a:lnTo>
                <a:lnTo>
                  <a:pt x="849" y="96"/>
                </a:lnTo>
                <a:lnTo>
                  <a:pt x="854" y="110"/>
                </a:lnTo>
                <a:lnTo>
                  <a:pt x="860" y="131"/>
                </a:lnTo>
                <a:lnTo>
                  <a:pt x="868" y="148"/>
                </a:lnTo>
                <a:lnTo>
                  <a:pt x="878" y="161"/>
                </a:lnTo>
                <a:lnTo>
                  <a:pt x="890" y="169"/>
                </a:lnTo>
                <a:lnTo>
                  <a:pt x="909" y="170"/>
                </a:lnTo>
                <a:lnTo>
                  <a:pt x="933" y="162"/>
                </a:lnTo>
                <a:lnTo>
                  <a:pt x="959" y="150"/>
                </a:lnTo>
                <a:lnTo>
                  <a:pt x="984" y="132"/>
                </a:lnTo>
                <a:lnTo>
                  <a:pt x="1011" y="113"/>
                </a:lnTo>
                <a:lnTo>
                  <a:pt x="1035" y="92"/>
                </a:lnTo>
                <a:lnTo>
                  <a:pt x="1057" y="75"/>
                </a:lnTo>
                <a:lnTo>
                  <a:pt x="1073" y="59"/>
                </a:lnTo>
                <a:lnTo>
                  <a:pt x="1074" y="56"/>
                </a:lnTo>
                <a:lnTo>
                  <a:pt x="1076" y="51"/>
                </a:lnTo>
                <a:lnTo>
                  <a:pt x="1074" y="46"/>
                </a:lnTo>
                <a:lnTo>
                  <a:pt x="1073" y="43"/>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5" name="Google Shape;545;p31"/>
          <p:cNvSpPr/>
          <p:nvPr/>
        </p:nvSpPr>
        <p:spPr>
          <a:xfrm>
            <a:off x="7275513" y="4276958"/>
            <a:ext cx="989012" cy="168275"/>
          </a:xfrm>
          <a:custGeom>
            <a:avLst/>
            <a:gdLst/>
            <a:ahLst/>
            <a:cxnLst/>
            <a:rect l="l" t="t" r="r" b="b"/>
            <a:pathLst>
              <a:path w="1076" h="170" extrusionOk="0">
                <a:moveTo>
                  <a:pt x="1073" y="42"/>
                </a:moveTo>
                <a:lnTo>
                  <a:pt x="1070" y="39"/>
                </a:lnTo>
                <a:lnTo>
                  <a:pt x="1065" y="39"/>
                </a:lnTo>
                <a:lnTo>
                  <a:pt x="1060" y="39"/>
                </a:lnTo>
                <a:lnTo>
                  <a:pt x="1057" y="42"/>
                </a:lnTo>
                <a:lnTo>
                  <a:pt x="1035" y="63"/>
                </a:lnTo>
                <a:lnTo>
                  <a:pt x="1013" y="84"/>
                </a:lnTo>
                <a:lnTo>
                  <a:pt x="989" y="103"/>
                </a:lnTo>
                <a:lnTo>
                  <a:pt x="965" y="119"/>
                </a:lnTo>
                <a:lnTo>
                  <a:pt x="943" y="133"/>
                </a:lnTo>
                <a:lnTo>
                  <a:pt x="924" y="143"/>
                </a:lnTo>
                <a:lnTo>
                  <a:pt x="908" y="147"/>
                </a:lnTo>
                <a:lnTo>
                  <a:pt x="897" y="147"/>
                </a:lnTo>
                <a:lnTo>
                  <a:pt x="890" y="141"/>
                </a:lnTo>
                <a:lnTo>
                  <a:pt x="886" y="130"/>
                </a:lnTo>
                <a:lnTo>
                  <a:pt x="879" y="117"/>
                </a:lnTo>
                <a:lnTo>
                  <a:pt x="874" y="103"/>
                </a:lnTo>
                <a:lnTo>
                  <a:pt x="870" y="88"/>
                </a:lnTo>
                <a:lnTo>
                  <a:pt x="865" y="74"/>
                </a:lnTo>
                <a:lnTo>
                  <a:pt x="859" y="61"/>
                </a:lnTo>
                <a:lnTo>
                  <a:pt x="852" y="49"/>
                </a:lnTo>
                <a:lnTo>
                  <a:pt x="843" y="38"/>
                </a:lnTo>
                <a:lnTo>
                  <a:pt x="833" y="30"/>
                </a:lnTo>
                <a:lnTo>
                  <a:pt x="820" y="25"/>
                </a:lnTo>
                <a:lnTo>
                  <a:pt x="806" y="23"/>
                </a:lnTo>
                <a:lnTo>
                  <a:pt x="793" y="25"/>
                </a:lnTo>
                <a:lnTo>
                  <a:pt x="782" y="30"/>
                </a:lnTo>
                <a:lnTo>
                  <a:pt x="770" y="34"/>
                </a:lnTo>
                <a:lnTo>
                  <a:pt x="757" y="42"/>
                </a:lnTo>
                <a:lnTo>
                  <a:pt x="746" y="50"/>
                </a:lnTo>
                <a:lnTo>
                  <a:pt x="733" y="60"/>
                </a:lnTo>
                <a:lnTo>
                  <a:pt x="720" y="71"/>
                </a:lnTo>
                <a:lnTo>
                  <a:pt x="708" y="81"/>
                </a:lnTo>
                <a:lnTo>
                  <a:pt x="697" y="90"/>
                </a:lnTo>
                <a:lnTo>
                  <a:pt x="686" y="100"/>
                </a:lnTo>
                <a:lnTo>
                  <a:pt x="674" y="109"/>
                </a:lnTo>
                <a:lnTo>
                  <a:pt x="663" y="115"/>
                </a:lnTo>
                <a:lnTo>
                  <a:pt x="654" y="122"/>
                </a:lnTo>
                <a:lnTo>
                  <a:pt x="644" y="127"/>
                </a:lnTo>
                <a:lnTo>
                  <a:pt x="635" y="130"/>
                </a:lnTo>
                <a:lnTo>
                  <a:pt x="627" y="128"/>
                </a:lnTo>
                <a:lnTo>
                  <a:pt x="617" y="123"/>
                </a:lnTo>
                <a:lnTo>
                  <a:pt x="608" y="117"/>
                </a:lnTo>
                <a:lnTo>
                  <a:pt x="597" y="109"/>
                </a:lnTo>
                <a:lnTo>
                  <a:pt x="587" y="98"/>
                </a:lnTo>
                <a:lnTo>
                  <a:pt x="578" y="88"/>
                </a:lnTo>
                <a:lnTo>
                  <a:pt x="568" y="77"/>
                </a:lnTo>
                <a:lnTo>
                  <a:pt x="559" y="66"/>
                </a:lnTo>
                <a:lnTo>
                  <a:pt x="551" y="55"/>
                </a:lnTo>
                <a:lnTo>
                  <a:pt x="539" y="39"/>
                </a:lnTo>
                <a:lnTo>
                  <a:pt x="530" y="27"/>
                </a:lnTo>
                <a:lnTo>
                  <a:pt x="520" y="19"/>
                </a:lnTo>
                <a:lnTo>
                  <a:pt x="512" y="12"/>
                </a:lnTo>
                <a:lnTo>
                  <a:pt x="492" y="6"/>
                </a:lnTo>
                <a:lnTo>
                  <a:pt x="471" y="6"/>
                </a:lnTo>
                <a:lnTo>
                  <a:pt x="454" y="9"/>
                </a:lnTo>
                <a:lnTo>
                  <a:pt x="438" y="17"/>
                </a:lnTo>
                <a:lnTo>
                  <a:pt x="422" y="28"/>
                </a:lnTo>
                <a:lnTo>
                  <a:pt x="408" y="39"/>
                </a:lnTo>
                <a:lnTo>
                  <a:pt x="393" y="54"/>
                </a:lnTo>
                <a:lnTo>
                  <a:pt x="381" y="66"/>
                </a:lnTo>
                <a:lnTo>
                  <a:pt x="371" y="76"/>
                </a:lnTo>
                <a:lnTo>
                  <a:pt x="362" y="85"/>
                </a:lnTo>
                <a:lnTo>
                  <a:pt x="354" y="93"/>
                </a:lnTo>
                <a:lnTo>
                  <a:pt x="346" y="101"/>
                </a:lnTo>
                <a:lnTo>
                  <a:pt x="336" y="106"/>
                </a:lnTo>
                <a:lnTo>
                  <a:pt x="328" y="109"/>
                </a:lnTo>
                <a:lnTo>
                  <a:pt x="320" y="111"/>
                </a:lnTo>
                <a:lnTo>
                  <a:pt x="311" y="109"/>
                </a:lnTo>
                <a:lnTo>
                  <a:pt x="300" y="103"/>
                </a:lnTo>
                <a:lnTo>
                  <a:pt x="290" y="90"/>
                </a:lnTo>
                <a:lnTo>
                  <a:pt x="279" y="74"/>
                </a:lnTo>
                <a:lnTo>
                  <a:pt x="270" y="58"/>
                </a:lnTo>
                <a:lnTo>
                  <a:pt x="260" y="42"/>
                </a:lnTo>
                <a:lnTo>
                  <a:pt x="251" y="28"/>
                </a:lnTo>
                <a:lnTo>
                  <a:pt x="241" y="15"/>
                </a:lnTo>
                <a:lnTo>
                  <a:pt x="228" y="7"/>
                </a:lnTo>
                <a:lnTo>
                  <a:pt x="201" y="0"/>
                </a:lnTo>
                <a:lnTo>
                  <a:pt x="171" y="1"/>
                </a:lnTo>
                <a:lnTo>
                  <a:pt x="143" y="9"/>
                </a:lnTo>
                <a:lnTo>
                  <a:pt x="112" y="23"/>
                </a:lnTo>
                <a:lnTo>
                  <a:pt x="84" y="41"/>
                </a:lnTo>
                <a:lnTo>
                  <a:pt x="57" y="60"/>
                </a:lnTo>
                <a:lnTo>
                  <a:pt x="30" y="79"/>
                </a:lnTo>
                <a:lnTo>
                  <a:pt x="6" y="95"/>
                </a:lnTo>
                <a:lnTo>
                  <a:pt x="3" y="98"/>
                </a:lnTo>
                <a:lnTo>
                  <a:pt x="0" y="103"/>
                </a:lnTo>
                <a:lnTo>
                  <a:pt x="0" y="106"/>
                </a:lnTo>
                <a:lnTo>
                  <a:pt x="1" y="111"/>
                </a:lnTo>
                <a:lnTo>
                  <a:pt x="4" y="114"/>
                </a:lnTo>
                <a:lnTo>
                  <a:pt x="9" y="115"/>
                </a:lnTo>
                <a:lnTo>
                  <a:pt x="14" y="115"/>
                </a:lnTo>
                <a:lnTo>
                  <a:pt x="17" y="114"/>
                </a:lnTo>
                <a:lnTo>
                  <a:pt x="25" y="108"/>
                </a:lnTo>
                <a:lnTo>
                  <a:pt x="35" y="101"/>
                </a:lnTo>
                <a:lnTo>
                  <a:pt x="44" y="95"/>
                </a:lnTo>
                <a:lnTo>
                  <a:pt x="55" y="88"/>
                </a:lnTo>
                <a:lnTo>
                  <a:pt x="76" y="74"/>
                </a:lnTo>
                <a:lnTo>
                  <a:pt x="97" y="60"/>
                </a:lnTo>
                <a:lnTo>
                  <a:pt x="117" y="46"/>
                </a:lnTo>
                <a:lnTo>
                  <a:pt x="139" y="34"/>
                </a:lnTo>
                <a:lnTo>
                  <a:pt x="160" y="27"/>
                </a:lnTo>
                <a:lnTo>
                  <a:pt x="181" y="22"/>
                </a:lnTo>
                <a:lnTo>
                  <a:pt x="201" y="22"/>
                </a:lnTo>
                <a:lnTo>
                  <a:pt x="219" y="27"/>
                </a:lnTo>
                <a:lnTo>
                  <a:pt x="227" y="33"/>
                </a:lnTo>
                <a:lnTo>
                  <a:pt x="235" y="42"/>
                </a:lnTo>
                <a:lnTo>
                  <a:pt x="243" y="57"/>
                </a:lnTo>
                <a:lnTo>
                  <a:pt x="251" y="69"/>
                </a:lnTo>
                <a:lnTo>
                  <a:pt x="257" y="79"/>
                </a:lnTo>
                <a:lnTo>
                  <a:pt x="262" y="88"/>
                </a:lnTo>
                <a:lnTo>
                  <a:pt x="268" y="98"/>
                </a:lnTo>
                <a:lnTo>
                  <a:pt x="274" y="106"/>
                </a:lnTo>
                <a:lnTo>
                  <a:pt x="281" y="114"/>
                </a:lnTo>
                <a:lnTo>
                  <a:pt x="289" y="120"/>
                </a:lnTo>
                <a:lnTo>
                  <a:pt x="297" y="127"/>
                </a:lnTo>
                <a:lnTo>
                  <a:pt x="305" y="130"/>
                </a:lnTo>
                <a:lnTo>
                  <a:pt x="317" y="133"/>
                </a:lnTo>
                <a:lnTo>
                  <a:pt x="330" y="131"/>
                </a:lnTo>
                <a:lnTo>
                  <a:pt x="343" y="128"/>
                </a:lnTo>
                <a:lnTo>
                  <a:pt x="354" y="122"/>
                </a:lnTo>
                <a:lnTo>
                  <a:pt x="365" y="114"/>
                </a:lnTo>
                <a:lnTo>
                  <a:pt x="376" y="103"/>
                </a:lnTo>
                <a:lnTo>
                  <a:pt x="387" y="93"/>
                </a:lnTo>
                <a:lnTo>
                  <a:pt x="397" y="82"/>
                </a:lnTo>
                <a:lnTo>
                  <a:pt x="409" y="69"/>
                </a:lnTo>
                <a:lnTo>
                  <a:pt x="422" y="57"/>
                </a:lnTo>
                <a:lnTo>
                  <a:pt x="433" y="47"/>
                </a:lnTo>
                <a:lnTo>
                  <a:pt x="446" y="38"/>
                </a:lnTo>
                <a:lnTo>
                  <a:pt x="459" y="31"/>
                </a:lnTo>
                <a:lnTo>
                  <a:pt x="473" y="28"/>
                </a:lnTo>
                <a:lnTo>
                  <a:pt x="487" y="28"/>
                </a:lnTo>
                <a:lnTo>
                  <a:pt x="503" y="33"/>
                </a:lnTo>
                <a:lnTo>
                  <a:pt x="509" y="38"/>
                </a:lnTo>
                <a:lnTo>
                  <a:pt x="516" y="46"/>
                </a:lnTo>
                <a:lnTo>
                  <a:pt x="525" y="57"/>
                </a:lnTo>
                <a:lnTo>
                  <a:pt x="533" y="68"/>
                </a:lnTo>
                <a:lnTo>
                  <a:pt x="543" y="81"/>
                </a:lnTo>
                <a:lnTo>
                  <a:pt x="554" y="93"/>
                </a:lnTo>
                <a:lnTo>
                  <a:pt x="563" y="104"/>
                </a:lnTo>
                <a:lnTo>
                  <a:pt x="574" y="117"/>
                </a:lnTo>
                <a:lnTo>
                  <a:pt x="586" y="127"/>
                </a:lnTo>
                <a:lnTo>
                  <a:pt x="597" y="136"/>
                </a:lnTo>
                <a:lnTo>
                  <a:pt x="609" y="144"/>
                </a:lnTo>
                <a:lnTo>
                  <a:pt x="620" y="149"/>
                </a:lnTo>
                <a:lnTo>
                  <a:pt x="633" y="150"/>
                </a:lnTo>
                <a:lnTo>
                  <a:pt x="644" y="149"/>
                </a:lnTo>
                <a:lnTo>
                  <a:pt x="657" y="146"/>
                </a:lnTo>
                <a:lnTo>
                  <a:pt x="670" y="139"/>
                </a:lnTo>
                <a:lnTo>
                  <a:pt x="682" y="130"/>
                </a:lnTo>
                <a:lnTo>
                  <a:pt x="695" y="120"/>
                </a:lnTo>
                <a:lnTo>
                  <a:pt x="708" y="109"/>
                </a:lnTo>
                <a:lnTo>
                  <a:pt x="722" y="98"/>
                </a:lnTo>
                <a:lnTo>
                  <a:pt x="733" y="88"/>
                </a:lnTo>
                <a:lnTo>
                  <a:pt x="744" y="79"/>
                </a:lnTo>
                <a:lnTo>
                  <a:pt x="755" y="69"/>
                </a:lnTo>
                <a:lnTo>
                  <a:pt x="766" y="61"/>
                </a:lnTo>
                <a:lnTo>
                  <a:pt x="778" y="55"/>
                </a:lnTo>
                <a:lnTo>
                  <a:pt x="787" y="49"/>
                </a:lnTo>
                <a:lnTo>
                  <a:pt x="797" y="46"/>
                </a:lnTo>
                <a:lnTo>
                  <a:pt x="806" y="44"/>
                </a:lnTo>
                <a:lnTo>
                  <a:pt x="816" y="44"/>
                </a:lnTo>
                <a:lnTo>
                  <a:pt x="822" y="49"/>
                </a:lnTo>
                <a:lnTo>
                  <a:pt x="828" y="54"/>
                </a:lnTo>
                <a:lnTo>
                  <a:pt x="835" y="61"/>
                </a:lnTo>
                <a:lnTo>
                  <a:pt x="840" y="71"/>
                </a:lnTo>
                <a:lnTo>
                  <a:pt x="844" y="82"/>
                </a:lnTo>
                <a:lnTo>
                  <a:pt x="849" y="95"/>
                </a:lnTo>
                <a:lnTo>
                  <a:pt x="854" y="109"/>
                </a:lnTo>
                <a:lnTo>
                  <a:pt x="860" y="130"/>
                </a:lnTo>
                <a:lnTo>
                  <a:pt x="868" y="147"/>
                </a:lnTo>
                <a:lnTo>
                  <a:pt x="878" y="160"/>
                </a:lnTo>
                <a:lnTo>
                  <a:pt x="890" y="168"/>
                </a:lnTo>
                <a:lnTo>
                  <a:pt x="909" y="170"/>
                </a:lnTo>
                <a:lnTo>
                  <a:pt x="933" y="162"/>
                </a:lnTo>
                <a:lnTo>
                  <a:pt x="959" y="149"/>
                </a:lnTo>
                <a:lnTo>
                  <a:pt x="984" y="131"/>
                </a:lnTo>
                <a:lnTo>
                  <a:pt x="1011" y="112"/>
                </a:lnTo>
                <a:lnTo>
                  <a:pt x="1035" y="92"/>
                </a:lnTo>
                <a:lnTo>
                  <a:pt x="1057" y="74"/>
                </a:lnTo>
                <a:lnTo>
                  <a:pt x="1073" y="58"/>
                </a:lnTo>
                <a:lnTo>
                  <a:pt x="1074" y="55"/>
                </a:lnTo>
                <a:lnTo>
                  <a:pt x="1076" y="50"/>
                </a:lnTo>
                <a:lnTo>
                  <a:pt x="1074" y="46"/>
                </a:lnTo>
                <a:lnTo>
                  <a:pt x="1073" y="4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6" name="Google Shape;546;p31"/>
          <p:cNvSpPr/>
          <p:nvPr/>
        </p:nvSpPr>
        <p:spPr>
          <a:xfrm>
            <a:off x="8147050" y="4227745"/>
            <a:ext cx="431800" cy="2141538"/>
          </a:xfrm>
          <a:custGeom>
            <a:avLst/>
            <a:gdLst/>
            <a:ahLst/>
            <a:cxnLst/>
            <a:rect l="l" t="t" r="r" b="b"/>
            <a:pathLst>
              <a:path w="470" h="2149" extrusionOk="0">
                <a:moveTo>
                  <a:pt x="20" y="2143"/>
                </a:moveTo>
                <a:lnTo>
                  <a:pt x="27" y="2127"/>
                </a:lnTo>
                <a:lnTo>
                  <a:pt x="46" y="2088"/>
                </a:lnTo>
                <a:lnTo>
                  <a:pt x="73" y="2024"/>
                </a:lnTo>
                <a:lnTo>
                  <a:pt x="108" y="1938"/>
                </a:lnTo>
                <a:lnTo>
                  <a:pt x="147" y="1835"/>
                </a:lnTo>
                <a:lnTo>
                  <a:pt x="192" y="1713"/>
                </a:lnTo>
                <a:lnTo>
                  <a:pt x="238" y="1578"/>
                </a:lnTo>
                <a:lnTo>
                  <a:pt x="284" y="1428"/>
                </a:lnTo>
                <a:lnTo>
                  <a:pt x="330" y="1268"/>
                </a:lnTo>
                <a:lnTo>
                  <a:pt x="371" y="1098"/>
                </a:lnTo>
                <a:lnTo>
                  <a:pt x="408" y="923"/>
                </a:lnTo>
                <a:lnTo>
                  <a:pt x="438" y="742"/>
                </a:lnTo>
                <a:lnTo>
                  <a:pt x="458" y="558"/>
                </a:lnTo>
                <a:lnTo>
                  <a:pt x="470" y="373"/>
                </a:lnTo>
                <a:lnTo>
                  <a:pt x="468" y="189"/>
                </a:lnTo>
                <a:lnTo>
                  <a:pt x="452" y="9"/>
                </a:lnTo>
                <a:lnTo>
                  <a:pt x="450" y="5"/>
                </a:lnTo>
                <a:lnTo>
                  <a:pt x="447" y="1"/>
                </a:lnTo>
                <a:lnTo>
                  <a:pt x="444" y="0"/>
                </a:lnTo>
                <a:lnTo>
                  <a:pt x="439" y="0"/>
                </a:lnTo>
                <a:lnTo>
                  <a:pt x="435" y="1"/>
                </a:lnTo>
                <a:lnTo>
                  <a:pt x="433" y="3"/>
                </a:lnTo>
                <a:lnTo>
                  <a:pt x="430" y="8"/>
                </a:lnTo>
                <a:lnTo>
                  <a:pt x="430" y="13"/>
                </a:lnTo>
                <a:lnTo>
                  <a:pt x="446" y="191"/>
                </a:lnTo>
                <a:lnTo>
                  <a:pt x="447" y="373"/>
                </a:lnTo>
                <a:lnTo>
                  <a:pt x="436" y="556"/>
                </a:lnTo>
                <a:lnTo>
                  <a:pt x="416" y="739"/>
                </a:lnTo>
                <a:lnTo>
                  <a:pt x="387" y="920"/>
                </a:lnTo>
                <a:lnTo>
                  <a:pt x="350" y="1095"/>
                </a:lnTo>
                <a:lnTo>
                  <a:pt x="308" y="1263"/>
                </a:lnTo>
                <a:lnTo>
                  <a:pt x="263" y="1422"/>
                </a:lnTo>
                <a:lnTo>
                  <a:pt x="217" y="1570"/>
                </a:lnTo>
                <a:lnTo>
                  <a:pt x="171" y="1706"/>
                </a:lnTo>
                <a:lnTo>
                  <a:pt x="127" y="1827"/>
                </a:lnTo>
                <a:lnTo>
                  <a:pt x="87" y="1930"/>
                </a:lnTo>
                <a:lnTo>
                  <a:pt x="52" y="2014"/>
                </a:lnTo>
                <a:lnTo>
                  <a:pt x="25" y="2078"/>
                </a:lnTo>
                <a:lnTo>
                  <a:pt x="8" y="2118"/>
                </a:lnTo>
                <a:lnTo>
                  <a:pt x="0" y="2134"/>
                </a:lnTo>
                <a:lnTo>
                  <a:pt x="0" y="2138"/>
                </a:lnTo>
                <a:lnTo>
                  <a:pt x="0" y="2143"/>
                </a:lnTo>
                <a:lnTo>
                  <a:pt x="1" y="2146"/>
                </a:lnTo>
                <a:lnTo>
                  <a:pt x="4" y="2149"/>
                </a:lnTo>
                <a:lnTo>
                  <a:pt x="9" y="2149"/>
                </a:lnTo>
                <a:lnTo>
                  <a:pt x="14" y="2149"/>
                </a:lnTo>
                <a:lnTo>
                  <a:pt x="17" y="2146"/>
                </a:lnTo>
                <a:lnTo>
                  <a:pt x="20" y="2143"/>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7" name="Google Shape;547;p31"/>
          <p:cNvSpPr/>
          <p:nvPr/>
        </p:nvSpPr>
        <p:spPr>
          <a:xfrm rot="192028">
            <a:off x="6928179" y="4878133"/>
            <a:ext cx="966518" cy="266700"/>
          </a:xfrm>
          <a:custGeom>
            <a:avLst/>
            <a:gdLst/>
            <a:ahLst/>
            <a:cxnLst/>
            <a:rect l="l" t="t" r="r" b="b"/>
            <a:pathLst>
              <a:path w="10000" h="10000" extrusionOk="0">
                <a:moveTo>
                  <a:pt x="661" y="0"/>
                </a:moveTo>
                <a:cubicBezTo>
                  <a:pt x="370" y="2509"/>
                  <a:pt x="227" y="3882"/>
                  <a:pt x="0" y="6267"/>
                </a:cubicBezTo>
                <a:lnTo>
                  <a:pt x="9283" y="9944"/>
                </a:lnTo>
                <a:cubicBezTo>
                  <a:pt x="9288" y="10172"/>
                  <a:pt x="9279" y="9624"/>
                  <a:pt x="9284" y="9852"/>
                </a:cubicBezTo>
                <a:cubicBezTo>
                  <a:pt x="9523" y="7418"/>
                  <a:pt x="9761" y="4983"/>
                  <a:pt x="10000" y="2549"/>
                </a:cubicBezTo>
                <a:lnTo>
                  <a:pt x="661" y="0"/>
                </a:lnTo>
                <a:close/>
              </a:path>
            </a:pathLst>
          </a:custGeom>
          <a:solidFill>
            <a:srgbClr val="FFFF00"/>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8" name="Google Shape;548;p31"/>
          <p:cNvSpPr/>
          <p:nvPr/>
        </p:nvSpPr>
        <p:spPr>
          <a:xfrm>
            <a:off x="7197726" y="4550008"/>
            <a:ext cx="1133476" cy="112712"/>
          </a:xfrm>
          <a:custGeom>
            <a:avLst/>
            <a:gdLst/>
            <a:ahLst/>
            <a:cxnLst/>
            <a:rect l="l" t="t" r="r" b="b"/>
            <a:pathLst>
              <a:path w="1141" h="115" extrusionOk="0">
                <a:moveTo>
                  <a:pt x="9" y="21"/>
                </a:moveTo>
                <a:lnTo>
                  <a:pt x="1128" y="115"/>
                </a:lnTo>
                <a:lnTo>
                  <a:pt x="1133" y="113"/>
                </a:lnTo>
                <a:lnTo>
                  <a:pt x="1136" y="112"/>
                </a:lnTo>
                <a:lnTo>
                  <a:pt x="1139" y="108"/>
                </a:lnTo>
                <a:lnTo>
                  <a:pt x="1141" y="105"/>
                </a:lnTo>
                <a:lnTo>
                  <a:pt x="1139" y="100"/>
                </a:lnTo>
                <a:lnTo>
                  <a:pt x="1138" y="96"/>
                </a:lnTo>
                <a:lnTo>
                  <a:pt x="1135" y="94"/>
                </a:lnTo>
                <a:lnTo>
                  <a:pt x="1130" y="93"/>
                </a:lnTo>
                <a:lnTo>
                  <a:pt x="12" y="0"/>
                </a:lnTo>
                <a:lnTo>
                  <a:pt x="8" y="0"/>
                </a:lnTo>
                <a:lnTo>
                  <a:pt x="4" y="2"/>
                </a:lnTo>
                <a:lnTo>
                  <a:pt x="1" y="5"/>
                </a:lnTo>
                <a:lnTo>
                  <a:pt x="0" y="10"/>
                </a:lnTo>
                <a:lnTo>
                  <a:pt x="1" y="15"/>
                </a:lnTo>
                <a:lnTo>
                  <a:pt x="3" y="18"/>
                </a:lnTo>
                <a:lnTo>
                  <a:pt x="6" y="19"/>
                </a:lnTo>
                <a:lnTo>
                  <a:pt x="9"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49" name="Google Shape;549;p31"/>
          <p:cNvSpPr/>
          <p:nvPr/>
        </p:nvSpPr>
        <p:spPr>
          <a:xfrm>
            <a:off x="7140575" y="4713520"/>
            <a:ext cx="1146175" cy="136525"/>
          </a:xfrm>
          <a:custGeom>
            <a:avLst/>
            <a:gdLst/>
            <a:ahLst/>
            <a:cxnLst/>
            <a:rect l="l" t="t" r="r" b="b"/>
            <a:pathLst>
              <a:path w="1151" h="136" extrusionOk="0">
                <a:moveTo>
                  <a:pt x="9" y="20"/>
                </a:moveTo>
                <a:lnTo>
                  <a:pt x="1138" y="136"/>
                </a:lnTo>
                <a:lnTo>
                  <a:pt x="1143" y="135"/>
                </a:lnTo>
                <a:lnTo>
                  <a:pt x="1146" y="133"/>
                </a:lnTo>
                <a:lnTo>
                  <a:pt x="1149" y="130"/>
                </a:lnTo>
                <a:lnTo>
                  <a:pt x="1151" y="125"/>
                </a:lnTo>
                <a:lnTo>
                  <a:pt x="1151" y="122"/>
                </a:lnTo>
                <a:lnTo>
                  <a:pt x="1149" y="117"/>
                </a:lnTo>
                <a:lnTo>
                  <a:pt x="1146" y="116"/>
                </a:lnTo>
                <a:lnTo>
                  <a:pt x="1141" y="114"/>
                </a:lnTo>
                <a:lnTo>
                  <a:pt x="11" y="0"/>
                </a:lnTo>
                <a:lnTo>
                  <a:pt x="6" y="0"/>
                </a:lnTo>
                <a:lnTo>
                  <a:pt x="3" y="1"/>
                </a:lnTo>
                <a:lnTo>
                  <a:pt x="1" y="4"/>
                </a:lnTo>
                <a:lnTo>
                  <a:pt x="0" y="9"/>
                </a:lnTo>
                <a:lnTo>
                  <a:pt x="0" y="14"/>
                </a:lnTo>
                <a:lnTo>
                  <a:pt x="1" y="17"/>
                </a:lnTo>
                <a:lnTo>
                  <a:pt x="4" y="19"/>
                </a:lnTo>
                <a:lnTo>
                  <a:pt x="9" y="2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0" name="Google Shape;550;p31"/>
          <p:cNvSpPr/>
          <p:nvPr/>
        </p:nvSpPr>
        <p:spPr>
          <a:xfrm>
            <a:off x="7008019" y="4838660"/>
            <a:ext cx="1254919" cy="214353"/>
          </a:xfrm>
          <a:custGeom>
            <a:avLst/>
            <a:gdLst/>
            <a:ahLst/>
            <a:cxnLst/>
            <a:rect l="l" t="t" r="r" b="b"/>
            <a:pathLst>
              <a:path w="1162" h="170" extrusionOk="0">
                <a:moveTo>
                  <a:pt x="10" y="21"/>
                </a:moveTo>
                <a:lnTo>
                  <a:pt x="1150" y="170"/>
                </a:lnTo>
                <a:lnTo>
                  <a:pt x="1154" y="170"/>
                </a:lnTo>
                <a:lnTo>
                  <a:pt x="1159" y="169"/>
                </a:lnTo>
                <a:lnTo>
                  <a:pt x="1161" y="165"/>
                </a:lnTo>
                <a:lnTo>
                  <a:pt x="1162" y="161"/>
                </a:lnTo>
                <a:lnTo>
                  <a:pt x="1162" y="156"/>
                </a:lnTo>
                <a:lnTo>
                  <a:pt x="1161" y="153"/>
                </a:lnTo>
                <a:lnTo>
                  <a:pt x="1158" y="150"/>
                </a:lnTo>
                <a:lnTo>
                  <a:pt x="1153" y="148"/>
                </a:lnTo>
                <a:lnTo>
                  <a:pt x="13" y="0"/>
                </a:lnTo>
                <a:lnTo>
                  <a:pt x="8" y="0"/>
                </a:lnTo>
                <a:lnTo>
                  <a:pt x="5" y="2"/>
                </a:lnTo>
                <a:lnTo>
                  <a:pt x="2" y="5"/>
                </a:lnTo>
                <a:lnTo>
                  <a:pt x="0" y="10"/>
                </a:lnTo>
                <a:lnTo>
                  <a:pt x="0" y="13"/>
                </a:lnTo>
                <a:lnTo>
                  <a:pt x="2" y="18"/>
                </a:lnTo>
                <a:lnTo>
                  <a:pt x="5" y="19"/>
                </a:lnTo>
                <a:lnTo>
                  <a:pt x="10"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1" name="Google Shape;551;p31"/>
          <p:cNvSpPr/>
          <p:nvPr/>
        </p:nvSpPr>
        <p:spPr>
          <a:xfrm>
            <a:off x="6923087" y="4994508"/>
            <a:ext cx="1262063" cy="260582"/>
          </a:xfrm>
          <a:custGeom>
            <a:avLst/>
            <a:gdLst/>
            <a:ahLst/>
            <a:cxnLst/>
            <a:rect l="l" t="t" r="r" b="b"/>
            <a:pathLst>
              <a:path w="1168" h="216" extrusionOk="0">
                <a:moveTo>
                  <a:pt x="9" y="22"/>
                </a:moveTo>
                <a:lnTo>
                  <a:pt x="1156" y="216"/>
                </a:lnTo>
                <a:lnTo>
                  <a:pt x="1160" y="216"/>
                </a:lnTo>
                <a:lnTo>
                  <a:pt x="1165" y="215"/>
                </a:lnTo>
                <a:lnTo>
                  <a:pt x="1167" y="211"/>
                </a:lnTo>
                <a:lnTo>
                  <a:pt x="1168" y="207"/>
                </a:lnTo>
                <a:lnTo>
                  <a:pt x="1168" y="203"/>
                </a:lnTo>
                <a:lnTo>
                  <a:pt x="1167" y="199"/>
                </a:lnTo>
                <a:lnTo>
                  <a:pt x="1164" y="195"/>
                </a:lnTo>
                <a:lnTo>
                  <a:pt x="1160" y="194"/>
                </a:lnTo>
                <a:lnTo>
                  <a:pt x="13" y="0"/>
                </a:lnTo>
                <a:lnTo>
                  <a:pt x="8" y="0"/>
                </a:lnTo>
                <a:lnTo>
                  <a:pt x="5" y="2"/>
                </a:lnTo>
                <a:lnTo>
                  <a:pt x="2" y="5"/>
                </a:lnTo>
                <a:lnTo>
                  <a:pt x="0" y="10"/>
                </a:lnTo>
                <a:lnTo>
                  <a:pt x="0" y="14"/>
                </a:lnTo>
                <a:lnTo>
                  <a:pt x="2" y="18"/>
                </a:lnTo>
                <a:lnTo>
                  <a:pt x="5" y="21"/>
                </a:lnTo>
                <a:lnTo>
                  <a:pt x="9" y="22"/>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2" name="Google Shape;552;p31"/>
          <p:cNvSpPr/>
          <p:nvPr/>
        </p:nvSpPr>
        <p:spPr>
          <a:xfrm>
            <a:off x="6815138" y="5154613"/>
            <a:ext cx="1289050" cy="285982"/>
          </a:xfrm>
          <a:custGeom>
            <a:avLst/>
            <a:gdLst/>
            <a:ahLst/>
            <a:cxnLst/>
            <a:rect l="l" t="t" r="r" b="b"/>
            <a:pathLst>
              <a:path w="1195" h="261" extrusionOk="0">
                <a:moveTo>
                  <a:pt x="7" y="21"/>
                </a:moveTo>
                <a:lnTo>
                  <a:pt x="1181" y="261"/>
                </a:lnTo>
                <a:lnTo>
                  <a:pt x="1185" y="261"/>
                </a:lnTo>
                <a:lnTo>
                  <a:pt x="1190" y="259"/>
                </a:lnTo>
                <a:lnTo>
                  <a:pt x="1193" y="258"/>
                </a:lnTo>
                <a:lnTo>
                  <a:pt x="1195" y="253"/>
                </a:lnTo>
                <a:lnTo>
                  <a:pt x="1195" y="248"/>
                </a:lnTo>
                <a:lnTo>
                  <a:pt x="1193" y="245"/>
                </a:lnTo>
                <a:lnTo>
                  <a:pt x="1190" y="242"/>
                </a:lnTo>
                <a:lnTo>
                  <a:pt x="1185" y="240"/>
                </a:lnTo>
                <a:lnTo>
                  <a:pt x="12" y="0"/>
                </a:lnTo>
                <a:lnTo>
                  <a:pt x="7" y="0"/>
                </a:lnTo>
                <a:lnTo>
                  <a:pt x="4" y="2"/>
                </a:lnTo>
                <a:lnTo>
                  <a:pt x="1" y="3"/>
                </a:lnTo>
                <a:lnTo>
                  <a:pt x="0" y="8"/>
                </a:lnTo>
                <a:lnTo>
                  <a:pt x="0" y="13"/>
                </a:lnTo>
                <a:lnTo>
                  <a:pt x="1" y="16"/>
                </a:lnTo>
                <a:lnTo>
                  <a:pt x="4" y="19"/>
                </a:lnTo>
                <a:lnTo>
                  <a:pt x="7"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3" name="Google Shape;553;p31"/>
          <p:cNvSpPr/>
          <p:nvPr/>
        </p:nvSpPr>
        <p:spPr>
          <a:xfrm>
            <a:off x="6689725" y="5297720"/>
            <a:ext cx="1301749" cy="354013"/>
          </a:xfrm>
          <a:custGeom>
            <a:avLst/>
            <a:gdLst/>
            <a:ahLst/>
            <a:cxnLst/>
            <a:rect l="l" t="t" r="r" b="b"/>
            <a:pathLst>
              <a:path w="1227" h="335" extrusionOk="0">
                <a:moveTo>
                  <a:pt x="8" y="21"/>
                </a:moveTo>
                <a:lnTo>
                  <a:pt x="1213" y="335"/>
                </a:lnTo>
                <a:lnTo>
                  <a:pt x="1218" y="335"/>
                </a:lnTo>
                <a:lnTo>
                  <a:pt x="1222" y="334"/>
                </a:lnTo>
                <a:lnTo>
                  <a:pt x="1226" y="332"/>
                </a:lnTo>
                <a:lnTo>
                  <a:pt x="1227" y="327"/>
                </a:lnTo>
                <a:lnTo>
                  <a:pt x="1227" y="324"/>
                </a:lnTo>
                <a:lnTo>
                  <a:pt x="1226" y="319"/>
                </a:lnTo>
                <a:lnTo>
                  <a:pt x="1224" y="316"/>
                </a:lnTo>
                <a:lnTo>
                  <a:pt x="1219" y="315"/>
                </a:lnTo>
                <a:lnTo>
                  <a:pt x="13" y="0"/>
                </a:lnTo>
                <a:lnTo>
                  <a:pt x="10" y="0"/>
                </a:lnTo>
                <a:lnTo>
                  <a:pt x="5" y="0"/>
                </a:lnTo>
                <a:lnTo>
                  <a:pt x="2" y="3"/>
                </a:lnTo>
                <a:lnTo>
                  <a:pt x="0" y="6"/>
                </a:lnTo>
                <a:lnTo>
                  <a:pt x="0" y="11"/>
                </a:lnTo>
                <a:lnTo>
                  <a:pt x="2" y="16"/>
                </a:lnTo>
                <a:lnTo>
                  <a:pt x="3" y="19"/>
                </a:lnTo>
                <a:lnTo>
                  <a:pt x="8" y="21"/>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4" name="Google Shape;554;p31"/>
          <p:cNvSpPr/>
          <p:nvPr/>
        </p:nvSpPr>
        <p:spPr>
          <a:xfrm>
            <a:off x="6765132" y="4474835"/>
            <a:ext cx="590550" cy="914400"/>
          </a:xfrm>
          <a:custGeom>
            <a:avLst/>
            <a:gdLst/>
            <a:ahLst/>
            <a:cxnLst/>
            <a:rect l="l" t="t" r="r" b="b"/>
            <a:pathLst>
              <a:path w="643" h="918" extrusionOk="0">
                <a:moveTo>
                  <a:pt x="622" y="6"/>
                </a:moveTo>
                <a:lnTo>
                  <a:pt x="622" y="6"/>
                </a:lnTo>
                <a:lnTo>
                  <a:pt x="618" y="16"/>
                </a:lnTo>
                <a:lnTo>
                  <a:pt x="608" y="41"/>
                </a:lnTo>
                <a:lnTo>
                  <a:pt x="591" y="78"/>
                </a:lnTo>
                <a:lnTo>
                  <a:pt x="568" y="127"/>
                </a:lnTo>
                <a:lnTo>
                  <a:pt x="541" y="186"/>
                </a:lnTo>
                <a:lnTo>
                  <a:pt x="510" y="251"/>
                </a:lnTo>
                <a:lnTo>
                  <a:pt x="471" y="322"/>
                </a:lnTo>
                <a:lnTo>
                  <a:pt x="432" y="397"/>
                </a:lnTo>
                <a:lnTo>
                  <a:pt x="386" y="473"/>
                </a:lnTo>
                <a:lnTo>
                  <a:pt x="338" y="550"/>
                </a:lnTo>
                <a:lnTo>
                  <a:pt x="287" y="623"/>
                </a:lnTo>
                <a:lnTo>
                  <a:pt x="235" y="694"/>
                </a:lnTo>
                <a:lnTo>
                  <a:pt x="179" y="758"/>
                </a:lnTo>
                <a:lnTo>
                  <a:pt x="122" y="815"/>
                </a:lnTo>
                <a:lnTo>
                  <a:pt x="65" y="863"/>
                </a:lnTo>
                <a:lnTo>
                  <a:pt x="6" y="898"/>
                </a:lnTo>
                <a:lnTo>
                  <a:pt x="3" y="899"/>
                </a:lnTo>
                <a:lnTo>
                  <a:pt x="0" y="902"/>
                </a:lnTo>
                <a:lnTo>
                  <a:pt x="0" y="907"/>
                </a:lnTo>
                <a:lnTo>
                  <a:pt x="0" y="912"/>
                </a:lnTo>
                <a:lnTo>
                  <a:pt x="3" y="915"/>
                </a:lnTo>
                <a:lnTo>
                  <a:pt x="6" y="917"/>
                </a:lnTo>
                <a:lnTo>
                  <a:pt x="11" y="918"/>
                </a:lnTo>
                <a:lnTo>
                  <a:pt x="16" y="917"/>
                </a:lnTo>
                <a:lnTo>
                  <a:pt x="76" y="880"/>
                </a:lnTo>
                <a:lnTo>
                  <a:pt x="135" y="834"/>
                </a:lnTo>
                <a:lnTo>
                  <a:pt x="192" y="777"/>
                </a:lnTo>
                <a:lnTo>
                  <a:pt x="248" y="713"/>
                </a:lnTo>
                <a:lnTo>
                  <a:pt x="302" y="643"/>
                </a:lnTo>
                <a:lnTo>
                  <a:pt x="352" y="570"/>
                </a:lnTo>
                <a:lnTo>
                  <a:pt x="400" y="494"/>
                </a:lnTo>
                <a:lnTo>
                  <a:pt x="444" y="418"/>
                </a:lnTo>
                <a:lnTo>
                  <a:pt x="486" y="343"/>
                </a:lnTo>
                <a:lnTo>
                  <a:pt x="524" y="272"/>
                </a:lnTo>
                <a:lnTo>
                  <a:pt x="557" y="206"/>
                </a:lnTo>
                <a:lnTo>
                  <a:pt x="584" y="148"/>
                </a:lnTo>
                <a:lnTo>
                  <a:pt x="608" y="97"/>
                </a:lnTo>
                <a:lnTo>
                  <a:pt x="625" y="57"/>
                </a:lnTo>
                <a:lnTo>
                  <a:pt x="637" y="28"/>
                </a:lnTo>
                <a:lnTo>
                  <a:pt x="643" y="16"/>
                </a:lnTo>
                <a:lnTo>
                  <a:pt x="643" y="11"/>
                </a:lnTo>
                <a:lnTo>
                  <a:pt x="643" y="6"/>
                </a:lnTo>
                <a:lnTo>
                  <a:pt x="640" y="3"/>
                </a:lnTo>
                <a:lnTo>
                  <a:pt x="637" y="1"/>
                </a:lnTo>
                <a:lnTo>
                  <a:pt x="633" y="0"/>
                </a:lnTo>
                <a:lnTo>
                  <a:pt x="629" y="1"/>
                </a:lnTo>
                <a:lnTo>
                  <a:pt x="625" y="3"/>
                </a:lnTo>
                <a:lnTo>
                  <a:pt x="622"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5" name="Google Shape;555;p31"/>
          <p:cNvSpPr/>
          <p:nvPr/>
        </p:nvSpPr>
        <p:spPr>
          <a:xfrm>
            <a:off x="6921500" y="4521433"/>
            <a:ext cx="568325" cy="950912"/>
          </a:xfrm>
          <a:custGeom>
            <a:avLst/>
            <a:gdLst/>
            <a:ahLst/>
            <a:cxnLst/>
            <a:rect l="l" t="t" r="r" b="b"/>
            <a:pathLst>
              <a:path w="619" h="953" extrusionOk="0">
                <a:moveTo>
                  <a:pt x="598" y="6"/>
                </a:moveTo>
                <a:lnTo>
                  <a:pt x="598" y="6"/>
                </a:lnTo>
                <a:lnTo>
                  <a:pt x="595" y="16"/>
                </a:lnTo>
                <a:lnTo>
                  <a:pt x="585" y="43"/>
                </a:lnTo>
                <a:lnTo>
                  <a:pt x="569" y="81"/>
                </a:lnTo>
                <a:lnTo>
                  <a:pt x="549" y="133"/>
                </a:lnTo>
                <a:lnTo>
                  <a:pt x="522" y="194"/>
                </a:lnTo>
                <a:lnTo>
                  <a:pt x="492" y="262"/>
                </a:lnTo>
                <a:lnTo>
                  <a:pt x="457" y="337"/>
                </a:lnTo>
                <a:lnTo>
                  <a:pt x="419" y="414"/>
                </a:lnTo>
                <a:lnTo>
                  <a:pt x="376" y="494"/>
                </a:lnTo>
                <a:lnTo>
                  <a:pt x="331" y="573"/>
                </a:lnTo>
                <a:lnTo>
                  <a:pt x="282" y="651"/>
                </a:lnTo>
                <a:lnTo>
                  <a:pt x="231" y="724"/>
                </a:lnTo>
                <a:lnTo>
                  <a:pt x="177" y="791"/>
                </a:lnTo>
                <a:lnTo>
                  <a:pt x="122" y="848"/>
                </a:lnTo>
                <a:lnTo>
                  <a:pt x="65" y="897"/>
                </a:lnTo>
                <a:lnTo>
                  <a:pt x="6" y="932"/>
                </a:lnTo>
                <a:lnTo>
                  <a:pt x="3" y="936"/>
                </a:lnTo>
                <a:lnTo>
                  <a:pt x="1" y="939"/>
                </a:lnTo>
                <a:lnTo>
                  <a:pt x="0" y="944"/>
                </a:lnTo>
                <a:lnTo>
                  <a:pt x="1" y="947"/>
                </a:lnTo>
                <a:lnTo>
                  <a:pt x="4" y="950"/>
                </a:lnTo>
                <a:lnTo>
                  <a:pt x="7" y="953"/>
                </a:lnTo>
                <a:lnTo>
                  <a:pt x="12" y="953"/>
                </a:lnTo>
                <a:lnTo>
                  <a:pt x="15" y="951"/>
                </a:lnTo>
                <a:lnTo>
                  <a:pt x="76" y="915"/>
                </a:lnTo>
                <a:lnTo>
                  <a:pt x="133" y="867"/>
                </a:lnTo>
                <a:lnTo>
                  <a:pt x="190" y="808"/>
                </a:lnTo>
                <a:lnTo>
                  <a:pt x="244" y="742"/>
                </a:lnTo>
                <a:lnTo>
                  <a:pt x="296" y="670"/>
                </a:lnTo>
                <a:lnTo>
                  <a:pt x="346" y="594"/>
                </a:lnTo>
                <a:lnTo>
                  <a:pt x="392" y="515"/>
                </a:lnTo>
                <a:lnTo>
                  <a:pt x="435" y="435"/>
                </a:lnTo>
                <a:lnTo>
                  <a:pt x="473" y="357"/>
                </a:lnTo>
                <a:lnTo>
                  <a:pt x="508" y="283"/>
                </a:lnTo>
                <a:lnTo>
                  <a:pt x="539" y="214"/>
                </a:lnTo>
                <a:lnTo>
                  <a:pt x="565" y="152"/>
                </a:lnTo>
                <a:lnTo>
                  <a:pt x="587" y="98"/>
                </a:lnTo>
                <a:lnTo>
                  <a:pt x="603" y="57"/>
                </a:lnTo>
                <a:lnTo>
                  <a:pt x="614" y="28"/>
                </a:lnTo>
                <a:lnTo>
                  <a:pt x="619" y="14"/>
                </a:lnTo>
                <a:lnTo>
                  <a:pt x="619" y="9"/>
                </a:lnTo>
                <a:lnTo>
                  <a:pt x="619" y="5"/>
                </a:lnTo>
                <a:lnTo>
                  <a:pt x="615" y="1"/>
                </a:lnTo>
                <a:lnTo>
                  <a:pt x="612" y="0"/>
                </a:lnTo>
                <a:lnTo>
                  <a:pt x="608" y="0"/>
                </a:lnTo>
                <a:lnTo>
                  <a:pt x="603" y="0"/>
                </a:lnTo>
                <a:lnTo>
                  <a:pt x="600" y="3"/>
                </a:lnTo>
                <a:lnTo>
                  <a:pt x="598"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6" name="Google Shape;556;p31"/>
          <p:cNvSpPr/>
          <p:nvPr/>
        </p:nvSpPr>
        <p:spPr>
          <a:xfrm>
            <a:off x="7115175" y="4537308"/>
            <a:ext cx="544513" cy="984250"/>
          </a:xfrm>
          <a:custGeom>
            <a:avLst/>
            <a:gdLst/>
            <a:ahLst/>
            <a:cxnLst/>
            <a:rect l="l" t="t" r="r" b="b"/>
            <a:pathLst>
              <a:path w="593" h="988" extrusionOk="0">
                <a:moveTo>
                  <a:pt x="573" y="6"/>
                </a:moveTo>
                <a:lnTo>
                  <a:pt x="573" y="6"/>
                </a:lnTo>
                <a:lnTo>
                  <a:pt x="570" y="17"/>
                </a:lnTo>
                <a:lnTo>
                  <a:pt x="560" y="43"/>
                </a:lnTo>
                <a:lnTo>
                  <a:pt x="546" y="84"/>
                </a:lnTo>
                <a:lnTo>
                  <a:pt x="527" y="138"/>
                </a:lnTo>
                <a:lnTo>
                  <a:pt x="503" y="201"/>
                </a:lnTo>
                <a:lnTo>
                  <a:pt x="474" y="273"/>
                </a:lnTo>
                <a:lnTo>
                  <a:pt x="443" y="351"/>
                </a:lnTo>
                <a:lnTo>
                  <a:pt x="406" y="432"/>
                </a:lnTo>
                <a:lnTo>
                  <a:pt x="366" y="514"/>
                </a:lnTo>
                <a:lnTo>
                  <a:pt x="322" y="597"/>
                </a:lnTo>
                <a:lnTo>
                  <a:pt x="276" y="678"/>
                </a:lnTo>
                <a:lnTo>
                  <a:pt x="227" y="753"/>
                </a:lnTo>
                <a:lnTo>
                  <a:pt x="174" y="823"/>
                </a:lnTo>
                <a:lnTo>
                  <a:pt x="120" y="881"/>
                </a:lnTo>
                <a:lnTo>
                  <a:pt x="65" y="931"/>
                </a:lnTo>
                <a:lnTo>
                  <a:pt x="6" y="967"/>
                </a:lnTo>
                <a:lnTo>
                  <a:pt x="3" y="970"/>
                </a:lnTo>
                <a:lnTo>
                  <a:pt x="1" y="974"/>
                </a:lnTo>
                <a:lnTo>
                  <a:pt x="0" y="978"/>
                </a:lnTo>
                <a:lnTo>
                  <a:pt x="1" y="982"/>
                </a:lnTo>
                <a:lnTo>
                  <a:pt x="3" y="985"/>
                </a:lnTo>
                <a:lnTo>
                  <a:pt x="8" y="988"/>
                </a:lnTo>
                <a:lnTo>
                  <a:pt x="11" y="988"/>
                </a:lnTo>
                <a:lnTo>
                  <a:pt x="16" y="988"/>
                </a:lnTo>
                <a:lnTo>
                  <a:pt x="74" y="951"/>
                </a:lnTo>
                <a:lnTo>
                  <a:pt x="133" y="902"/>
                </a:lnTo>
                <a:lnTo>
                  <a:pt x="187" y="842"/>
                </a:lnTo>
                <a:lnTo>
                  <a:pt x="241" y="773"/>
                </a:lnTo>
                <a:lnTo>
                  <a:pt x="290" y="699"/>
                </a:lnTo>
                <a:lnTo>
                  <a:pt x="338" y="618"/>
                </a:lnTo>
                <a:lnTo>
                  <a:pt x="381" y="537"/>
                </a:lnTo>
                <a:lnTo>
                  <a:pt x="422" y="452"/>
                </a:lnTo>
                <a:lnTo>
                  <a:pt x="458" y="371"/>
                </a:lnTo>
                <a:lnTo>
                  <a:pt x="490" y="294"/>
                </a:lnTo>
                <a:lnTo>
                  <a:pt x="519" y="222"/>
                </a:lnTo>
                <a:lnTo>
                  <a:pt x="544" y="157"/>
                </a:lnTo>
                <a:lnTo>
                  <a:pt x="563" y="101"/>
                </a:lnTo>
                <a:lnTo>
                  <a:pt x="579" y="57"/>
                </a:lnTo>
                <a:lnTo>
                  <a:pt x="589" y="27"/>
                </a:lnTo>
                <a:lnTo>
                  <a:pt x="593" y="12"/>
                </a:lnTo>
                <a:lnTo>
                  <a:pt x="593" y="9"/>
                </a:lnTo>
                <a:lnTo>
                  <a:pt x="592" y="4"/>
                </a:lnTo>
                <a:lnTo>
                  <a:pt x="590" y="1"/>
                </a:lnTo>
                <a:lnTo>
                  <a:pt x="585" y="0"/>
                </a:lnTo>
                <a:lnTo>
                  <a:pt x="582" y="0"/>
                </a:lnTo>
                <a:lnTo>
                  <a:pt x="578" y="0"/>
                </a:lnTo>
                <a:lnTo>
                  <a:pt x="574" y="3"/>
                </a:lnTo>
                <a:lnTo>
                  <a:pt x="573" y="6"/>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7" name="Google Shape;557;p31"/>
          <p:cNvSpPr/>
          <p:nvPr/>
        </p:nvSpPr>
        <p:spPr>
          <a:xfrm>
            <a:off x="7310438" y="4551595"/>
            <a:ext cx="520700" cy="1020763"/>
          </a:xfrm>
          <a:custGeom>
            <a:avLst/>
            <a:gdLst/>
            <a:ahLst/>
            <a:cxnLst/>
            <a:rect l="l" t="t" r="r" b="b"/>
            <a:pathLst>
              <a:path w="568" h="1026" extrusionOk="0">
                <a:moveTo>
                  <a:pt x="546" y="8"/>
                </a:moveTo>
                <a:lnTo>
                  <a:pt x="546" y="8"/>
                </a:lnTo>
                <a:lnTo>
                  <a:pt x="543" y="19"/>
                </a:lnTo>
                <a:lnTo>
                  <a:pt x="535" y="46"/>
                </a:lnTo>
                <a:lnTo>
                  <a:pt x="522" y="89"/>
                </a:lnTo>
                <a:lnTo>
                  <a:pt x="505" y="145"/>
                </a:lnTo>
                <a:lnTo>
                  <a:pt x="482" y="211"/>
                </a:lnTo>
                <a:lnTo>
                  <a:pt x="457" y="286"/>
                </a:lnTo>
                <a:lnTo>
                  <a:pt x="427" y="367"/>
                </a:lnTo>
                <a:lnTo>
                  <a:pt x="394" y="451"/>
                </a:lnTo>
                <a:lnTo>
                  <a:pt x="355" y="537"/>
                </a:lnTo>
                <a:lnTo>
                  <a:pt x="314" y="624"/>
                </a:lnTo>
                <a:lnTo>
                  <a:pt x="270" y="707"/>
                </a:lnTo>
                <a:lnTo>
                  <a:pt x="222" y="785"/>
                </a:lnTo>
                <a:lnTo>
                  <a:pt x="171" y="856"/>
                </a:lnTo>
                <a:lnTo>
                  <a:pt x="119" y="918"/>
                </a:lnTo>
                <a:lnTo>
                  <a:pt x="63" y="969"/>
                </a:lnTo>
                <a:lnTo>
                  <a:pt x="6" y="1006"/>
                </a:lnTo>
                <a:lnTo>
                  <a:pt x="3" y="1007"/>
                </a:lnTo>
                <a:lnTo>
                  <a:pt x="0" y="1010"/>
                </a:lnTo>
                <a:lnTo>
                  <a:pt x="0" y="1015"/>
                </a:lnTo>
                <a:lnTo>
                  <a:pt x="0" y="1020"/>
                </a:lnTo>
                <a:lnTo>
                  <a:pt x="3" y="1023"/>
                </a:lnTo>
                <a:lnTo>
                  <a:pt x="6" y="1025"/>
                </a:lnTo>
                <a:lnTo>
                  <a:pt x="11" y="1026"/>
                </a:lnTo>
                <a:lnTo>
                  <a:pt x="16" y="1025"/>
                </a:lnTo>
                <a:lnTo>
                  <a:pt x="74" y="988"/>
                </a:lnTo>
                <a:lnTo>
                  <a:pt x="132" y="937"/>
                </a:lnTo>
                <a:lnTo>
                  <a:pt x="186" y="875"/>
                </a:lnTo>
                <a:lnTo>
                  <a:pt x="236" y="805"/>
                </a:lnTo>
                <a:lnTo>
                  <a:pt x="284" y="728"/>
                </a:lnTo>
                <a:lnTo>
                  <a:pt x="330" y="645"/>
                </a:lnTo>
                <a:lnTo>
                  <a:pt x="371" y="559"/>
                </a:lnTo>
                <a:lnTo>
                  <a:pt x="409" y="473"/>
                </a:lnTo>
                <a:lnTo>
                  <a:pt x="444" y="389"/>
                </a:lnTo>
                <a:lnTo>
                  <a:pt x="474" y="308"/>
                </a:lnTo>
                <a:lnTo>
                  <a:pt x="501" y="232"/>
                </a:lnTo>
                <a:lnTo>
                  <a:pt x="524" y="165"/>
                </a:lnTo>
                <a:lnTo>
                  <a:pt x="541" y="106"/>
                </a:lnTo>
                <a:lnTo>
                  <a:pt x="555" y="62"/>
                </a:lnTo>
                <a:lnTo>
                  <a:pt x="563" y="30"/>
                </a:lnTo>
                <a:lnTo>
                  <a:pt x="568" y="14"/>
                </a:lnTo>
                <a:lnTo>
                  <a:pt x="568" y="10"/>
                </a:lnTo>
                <a:lnTo>
                  <a:pt x="567" y="5"/>
                </a:lnTo>
                <a:lnTo>
                  <a:pt x="565" y="2"/>
                </a:lnTo>
                <a:lnTo>
                  <a:pt x="560" y="0"/>
                </a:lnTo>
                <a:lnTo>
                  <a:pt x="555" y="0"/>
                </a:lnTo>
                <a:lnTo>
                  <a:pt x="551" y="2"/>
                </a:lnTo>
                <a:lnTo>
                  <a:pt x="548" y="3"/>
                </a:lnTo>
                <a:lnTo>
                  <a:pt x="546" y="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8" name="Google Shape;558;p31"/>
          <p:cNvSpPr/>
          <p:nvPr/>
        </p:nvSpPr>
        <p:spPr>
          <a:xfrm>
            <a:off x="7502525" y="4567470"/>
            <a:ext cx="501650" cy="1055688"/>
          </a:xfrm>
          <a:custGeom>
            <a:avLst/>
            <a:gdLst/>
            <a:ahLst/>
            <a:cxnLst/>
            <a:rect l="l" t="t" r="r" b="b"/>
            <a:pathLst>
              <a:path w="543" h="1060" extrusionOk="0">
                <a:moveTo>
                  <a:pt x="521" y="8"/>
                </a:moveTo>
                <a:lnTo>
                  <a:pt x="521" y="8"/>
                </a:lnTo>
                <a:lnTo>
                  <a:pt x="517" y="19"/>
                </a:lnTo>
                <a:lnTo>
                  <a:pt x="511" y="49"/>
                </a:lnTo>
                <a:lnTo>
                  <a:pt x="500" y="94"/>
                </a:lnTo>
                <a:lnTo>
                  <a:pt x="484" y="151"/>
                </a:lnTo>
                <a:lnTo>
                  <a:pt x="464" y="221"/>
                </a:lnTo>
                <a:lnTo>
                  <a:pt x="440" y="299"/>
                </a:lnTo>
                <a:lnTo>
                  <a:pt x="411" y="383"/>
                </a:lnTo>
                <a:lnTo>
                  <a:pt x="379" y="470"/>
                </a:lnTo>
                <a:lnTo>
                  <a:pt x="344" y="559"/>
                </a:lnTo>
                <a:lnTo>
                  <a:pt x="306" y="648"/>
                </a:lnTo>
                <a:lnTo>
                  <a:pt x="263" y="734"/>
                </a:lnTo>
                <a:lnTo>
                  <a:pt x="217" y="815"/>
                </a:lnTo>
                <a:lnTo>
                  <a:pt x="168" y="890"/>
                </a:lnTo>
                <a:lnTo>
                  <a:pt x="117" y="952"/>
                </a:lnTo>
                <a:lnTo>
                  <a:pt x="62" y="1004"/>
                </a:lnTo>
                <a:lnTo>
                  <a:pt x="5" y="1041"/>
                </a:lnTo>
                <a:lnTo>
                  <a:pt x="2" y="1044"/>
                </a:lnTo>
                <a:lnTo>
                  <a:pt x="0" y="1047"/>
                </a:lnTo>
                <a:lnTo>
                  <a:pt x="0" y="1050"/>
                </a:lnTo>
                <a:lnTo>
                  <a:pt x="0" y="1053"/>
                </a:lnTo>
                <a:lnTo>
                  <a:pt x="3" y="1056"/>
                </a:lnTo>
                <a:lnTo>
                  <a:pt x="6" y="1058"/>
                </a:lnTo>
                <a:lnTo>
                  <a:pt x="11" y="1060"/>
                </a:lnTo>
                <a:lnTo>
                  <a:pt x="14" y="1058"/>
                </a:lnTo>
                <a:lnTo>
                  <a:pt x="73" y="1021"/>
                </a:lnTo>
                <a:lnTo>
                  <a:pt x="130" y="969"/>
                </a:lnTo>
                <a:lnTo>
                  <a:pt x="183" y="905"/>
                </a:lnTo>
                <a:lnTo>
                  <a:pt x="232" y="834"/>
                </a:lnTo>
                <a:lnTo>
                  <a:pt x="279" y="753"/>
                </a:lnTo>
                <a:lnTo>
                  <a:pt x="322" y="667"/>
                </a:lnTo>
                <a:lnTo>
                  <a:pt x="362" y="580"/>
                </a:lnTo>
                <a:lnTo>
                  <a:pt x="397" y="489"/>
                </a:lnTo>
                <a:lnTo>
                  <a:pt x="429" y="402"/>
                </a:lnTo>
                <a:lnTo>
                  <a:pt x="457" y="318"/>
                </a:lnTo>
                <a:lnTo>
                  <a:pt x="483" y="240"/>
                </a:lnTo>
                <a:lnTo>
                  <a:pt x="503" y="170"/>
                </a:lnTo>
                <a:lnTo>
                  <a:pt x="519" y="109"/>
                </a:lnTo>
                <a:lnTo>
                  <a:pt x="532" y="62"/>
                </a:lnTo>
                <a:lnTo>
                  <a:pt x="540" y="28"/>
                </a:lnTo>
                <a:lnTo>
                  <a:pt x="543" y="13"/>
                </a:lnTo>
                <a:lnTo>
                  <a:pt x="543" y="8"/>
                </a:lnTo>
                <a:lnTo>
                  <a:pt x="541" y="5"/>
                </a:lnTo>
                <a:lnTo>
                  <a:pt x="538" y="1"/>
                </a:lnTo>
                <a:lnTo>
                  <a:pt x="533" y="0"/>
                </a:lnTo>
                <a:lnTo>
                  <a:pt x="530" y="0"/>
                </a:lnTo>
                <a:lnTo>
                  <a:pt x="525" y="1"/>
                </a:lnTo>
                <a:lnTo>
                  <a:pt x="522" y="3"/>
                </a:lnTo>
                <a:lnTo>
                  <a:pt x="521" y="8"/>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59" name="Google Shape;559;p31"/>
          <p:cNvSpPr/>
          <p:nvPr/>
        </p:nvSpPr>
        <p:spPr>
          <a:xfrm>
            <a:off x="7694613" y="4581758"/>
            <a:ext cx="479425" cy="1090612"/>
          </a:xfrm>
          <a:custGeom>
            <a:avLst/>
            <a:gdLst/>
            <a:ahLst/>
            <a:cxnLst/>
            <a:rect l="l" t="t" r="r" b="b"/>
            <a:pathLst>
              <a:path w="519" h="1096" extrusionOk="0">
                <a:moveTo>
                  <a:pt x="496" y="10"/>
                </a:moveTo>
                <a:lnTo>
                  <a:pt x="496" y="10"/>
                </a:lnTo>
                <a:lnTo>
                  <a:pt x="495" y="21"/>
                </a:lnTo>
                <a:lnTo>
                  <a:pt x="488" y="53"/>
                </a:lnTo>
                <a:lnTo>
                  <a:pt x="477" y="99"/>
                </a:lnTo>
                <a:lnTo>
                  <a:pt x="463" y="159"/>
                </a:lnTo>
                <a:lnTo>
                  <a:pt x="446" y="231"/>
                </a:lnTo>
                <a:lnTo>
                  <a:pt x="423" y="312"/>
                </a:lnTo>
                <a:lnTo>
                  <a:pt x="398" y="397"/>
                </a:lnTo>
                <a:lnTo>
                  <a:pt x="368" y="490"/>
                </a:lnTo>
                <a:lnTo>
                  <a:pt x="334" y="582"/>
                </a:lnTo>
                <a:lnTo>
                  <a:pt x="298" y="674"/>
                </a:lnTo>
                <a:lnTo>
                  <a:pt x="258" y="763"/>
                </a:lnTo>
                <a:lnTo>
                  <a:pt x="214" y="845"/>
                </a:lnTo>
                <a:lnTo>
                  <a:pt x="168" y="922"/>
                </a:lnTo>
                <a:lnTo>
                  <a:pt x="117" y="987"/>
                </a:lnTo>
                <a:lnTo>
                  <a:pt x="63" y="1039"/>
                </a:lnTo>
                <a:lnTo>
                  <a:pt x="6" y="1076"/>
                </a:lnTo>
                <a:lnTo>
                  <a:pt x="3" y="1079"/>
                </a:lnTo>
                <a:lnTo>
                  <a:pt x="1" y="1082"/>
                </a:lnTo>
                <a:lnTo>
                  <a:pt x="0" y="1087"/>
                </a:lnTo>
                <a:lnTo>
                  <a:pt x="1" y="1090"/>
                </a:lnTo>
                <a:lnTo>
                  <a:pt x="4" y="1093"/>
                </a:lnTo>
                <a:lnTo>
                  <a:pt x="7" y="1096"/>
                </a:lnTo>
                <a:lnTo>
                  <a:pt x="12" y="1096"/>
                </a:lnTo>
                <a:lnTo>
                  <a:pt x="15" y="1096"/>
                </a:lnTo>
                <a:lnTo>
                  <a:pt x="74" y="1058"/>
                </a:lnTo>
                <a:lnTo>
                  <a:pt x="130" y="1006"/>
                </a:lnTo>
                <a:lnTo>
                  <a:pt x="182" y="941"/>
                </a:lnTo>
                <a:lnTo>
                  <a:pt x="230" y="866"/>
                </a:lnTo>
                <a:lnTo>
                  <a:pt x="274" y="782"/>
                </a:lnTo>
                <a:lnTo>
                  <a:pt x="315" y="694"/>
                </a:lnTo>
                <a:lnTo>
                  <a:pt x="352" y="602"/>
                </a:lnTo>
                <a:lnTo>
                  <a:pt x="385" y="509"/>
                </a:lnTo>
                <a:lnTo>
                  <a:pt x="415" y="418"/>
                </a:lnTo>
                <a:lnTo>
                  <a:pt x="441" y="331"/>
                </a:lnTo>
                <a:lnTo>
                  <a:pt x="463" y="250"/>
                </a:lnTo>
                <a:lnTo>
                  <a:pt x="482" y="177"/>
                </a:lnTo>
                <a:lnTo>
                  <a:pt x="496" y="113"/>
                </a:lnTo>
                <a:lnTo>
                  <a:pt x="508" y="64"/>
                </a:lnTo>
                <a:lnTo>
                  <a:pt x="515" y="30"/>
                </a:lnTo>
                <a:lnTo>
                  <a:pt x="519" y="13"/>
                </a:lnTo>
                <a:lnTo>
                  <a:pt x="519" y="10"/>
                </a:lnTo>
                <a:lnTo>
                  <a:pt x="517" y="5"/>
                </a:lnTo>
                <a:lnTo>
                  <a:pt x="514" y="2"/>
                </a:lnTo>
                <a:lnTo>
                  <a:pt x="509" y="0"/>
                </a:lnTo>
                <a:lnTo>
                  <a:pt x="504" y="0"/>
                </a:lnTo>
                <a:lnTo>
                  <a:pt x="501" y="2"/>
                </a:lnTo>
                <a:lnTo>
                  <a:pt x="498" y="5"/>
                </a:lnTo>
                <a:lnTo>
                  <a:pt x="496" y="1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60" name="Google Shape;560;p31"/>
          <p:cNvSpPr/>
          <p:nvPr/>
        </p:nvSpPr>
        <p:spPr>
          <a:xfrm flipH="1">
            <a:off x="6994525" y="4877033"/>
            <a:ext cx="93663" cy="98425"/>
          </a:xfrm>
          <a:prstGeom prst="star5">
            <a:avLst>
              <a:gd name="adj" fmla="val 19098"/>
              <a:gd name="hf" fmla="val 105146"/>
              <a:gd name="vf" fmla="val 110557"/>
            </a:avLst>
          </a:prstGeom>
          <a:solidFill>
            <a:srgbClr val="FF6600"/>
          </a:solidFill>
          <a:ln w="19050" cap="flat" cmpd="sng">
            <a:solidFill>
              <a:srgbClr val="FF6600"/>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61" name="Google Shape;561;p31"/>
          <p:cNvSpPr/>
          <p:nvPr/>
        </p:nvSpPr>
        <p:spPr>
          <a:xfrm flipH="1">
            <a:off x="7561263" y="3327633"/>
            <a:ext cx="231775" cy="1635125"/>
          </a:xfrm>
          <a:custGeom>
            <a:avLst/>
            <a:gdLst/>
            <a:ahLst/>
            <a:cxnLst/>
            <a:rect l="l" t="t" r="r" b="b"/>
            <a:pathLst>
              <a:path w="42" h="1001" extrusionOk="0">
                <a:moveTo>
                  <a:pt x="42" y="0"/>
                </a:moveTo>
                <a:lnTo>
                  <a:pt x="0" y="1001"/>
                </a:lnTo>
              </a:path>
            </a:pathLst>
          </a:custGeom>
          <a:noFill/>
          <a:ln w="38100" cap="flat" cmpd="sng">
            <a:solidFill>
              <a:schemeClr val="dk1"/>
            </a:solidFill>
            <a:prstDash val="solid"/>
            <a:round/>
            <a:headEnd type="none" w="med" len="med"/>
            <a:tailEnd type="triangle" w="lg" len="lg"/>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62" name="Google Shape;562;p31"/>
          <p:cNvSpPr/>
          <p:nvPr/>
        </p:nvSpPr>
        <p:spPr>
          <a:xfrm>
            <a:off x="7073900" y="3535869"/>
            <a:ext cx="527050" cy="1306240"/>
          </a:xfrm>
          <a:custGeom>
            <a:avLst/>
            <a:gdLst/>
            <a:ahLst/>
            <a:cxnLst/>
            <a:rect l="l" t="t" r="r" b="b"/>
            <a:pathLst>
              <a:path w="263" h="819" extrusionOk="0">
                <a:moveTo>
                  <a:pt x="263" y="0"/>
                </a:moveTo>
                <a:lnTo>
                  <a:pt x="0" y="819"/>
                </a:lnTo>
              </a:path>
            </a:pathLst>
          </a:custGeom>
          <a:noFill/>
          <a:ln w="38100" cap="flat" cmpd="sng">
            <a:solidFill>
              <a:schemeClr val="dk1"/>
            </a:solidFill>
            <a:prstDash val="solid"/>
            <a:round/>
            <a:headEnd type="none" w="med" len="med"/>
            <a:tailEnd type="triangle" w="lg" len="lg"/>
          </a:ln>
        </p:spPr>
        <p:txBody>
          <a:bodyPr spcFirstLastPara="1" wrap="square" lIns="91425" tIns="45700" rIns="91425" bIns="45700" anchor="t"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sp>
        <p:nvSpPr>
          <p:cNvPr id="563" name="Google Shape;563;p31"/>
          <p:cNvSpPr txBox="1"/>
          <p:nvPr/>
        </p:nvSpPr>
        <p:spPr>
          <a:xfrm>
            <a:off x="5964238" y="2986320"/>
            <a:ext cx="2139950" cy="523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chemeClr val="dk1"/>
                </a:solidFill>
                <a:latin typeface="Arial"/>
                <a:ea typeface="Arial"/>
                <a:cs typeface="Arial"/>
                <a:sym typeface="Arial"/>
              </a:rPr>
              <a:t>5 days to use EC after unprotected sex</a:t>
            </a:r>
            <a:endParaRPr dirty="0"/>
          </a:p>
        </p:txBody>
      </p:sp>
      <p:sp>
        <p:nvSpPr>
          <p:cNvPr id="564" name="Google Shape;564;p31"/>
          <p:cNvSpPr/>
          <p:nvPr/>
        </p:nvSpPr>
        <p:spPr>
          <a:xfrm>
            <a:off x="7980363" y="0"/>
            <a:ext cx="1163637" cy="430213"/>
          </a:xfrm>
          <a:prstGeom prst="rect">
            <a:avLst/>
          </a:prstGeom>
          <a:solidFill>
            <a:srgbClr val="9966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65" name="Google Shape;565;p31"/>
          <p:cNvSpPr/>
          <p:nvPr/>
        </p:nvSpPr>
        <p:spPr>
          <a:xfrm>
            <a:off x="-76199" y="-10886"/>
            <a:ext cx="9252857" cy="762000"/>
          </a:xfrm>
          <a:prstGeom prst="rect">
            <a:avLst/>
          </a:prstGeom>
          <a:solidFill>
            <a:srgbClr val="FF33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66" name="Google Shape;566;p31"/>
          <p:cNvSpPr/>
          <p:nvPr/>
        </p:nvSpPr>
        <p:spPr>
          <a:xfrm>
            <a:off x="5133848" y="3799120"/>
            <a:ext cx="1667002" cy="922338"/>
          </a:xfrm>
          <a:prstGeom prst="wedgeEllipseCallout">
            <a:avLst>
              <a:gd name="adj1" fmla="val 58032"/>
              <a:gd name="adj2" fmla="val 63787"/>
            </a:avLst>
          </a:prstGeom>
          <a:solidFill>
            <a:srgbClr val="FFB685"/>
          </a:solidFill>
          <a:ln w="12700" cap="flat" cmpd="sng">
            <a:solidFill>
              <a:srgbClr val="FF66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1" dirty="0">
              <a:solidFill>
                <a:schemeClr val="dk1"/>
              </a:solidFill>
              <a:latin typeface="Arial"/>
              <a:ea typeface="Arial"/>
              <a:cs typeface="Arial"/>
              <a:sym typeface="Arial"/>
            </a:endParaRPr>
          </a:p>
        </p:txBody>
      </p:sp>
      <p:pic>
        <p:nvPicPr>
          <p:cNvPr id="567" name="Google Shape;567;p31" descr="AFCoupleBedNOcondom"/>
          <p:cNvPicPr preferRelativeResize="0"/>
          <p:nvPr/>
        </p:nvPicPr>
        <p:blipFill rotWithShape="1">
          <a:blip r:embed="rId3">
            <a:alphaModFix/>
          </a:blip>
          <a:srcRect/>
          <a:stretch/>
        </p:blipFill>
        <p:spPr>
          <a:xfrm rot="155140">
            <a:off x="4985168" y="3999001"/>
            <a:ext cx="1442297" cy="1015095"/>
          </a:xfrm>
          <a:prstGeom prst="rect">
            <a:avLst/>
          </a:prstGeom>
          <a:noFill/>
          <a:ln>
            <a:noFill/>
          </a:ln>
        </p:spPr>
      </p:pic>
      <p:pic>
        <p:nvPicPr>
          <p:cNvPr id="568" name="Google Shape;568;p31"/>
          <p:cNvPicPr preferRelativeResize="0"/>
          <p:nvPr/>
        </p:nvPicPr>
        <p:blipFill rotWithShape="1">
          <a:blip r:embed="rId4">
            <a:alphaModFix/>
          </a:blip>
          <a:srcRect/>
          <a:stretch/>
        </p:blipFill>
        <p:spPr>
          <a:xfrm>
            <a:off x="9282340" y="1442102"/>
            <a:ext cx="1619075" cy="1123440"/>
          </a:xfrm>
          <a:prstGeom prst="rect">
            <a:avLst/>
          </a:prstGeom>
          <a:noFill/>
          <a:ln>
            <a:noFill/>
          </a:ln>
        </p:spPr>
      </p:pic>
      <p:pic>
        <p:nvPicPr>
          <p:cNvPr id="569" name="Google Shape;569;p31"/>
          <p:cNvPicPr preferRelativeResize="0"/>
          <p:nvPr/>
        </p:nvPicPr>
        <p:blipFill rotWithShape="1">
          <a:blip r:embed="rId5">
            <a:alphaModFix/>
          </a:blip>
          <a:srcRect l="58670" t="7008" r="6191" b="58899"/>
          <a:stretch/>
        </p:blipFill>
        <p:spPr>
          <a:xfrm>
            <a:off x="5713212" y="1156955"/>
            <a:ext cx="2542222" cy="1850014"/>
          </a:xfrm>
          <a:prstGeom prst="rect">
            <a:avLst/>
          </a:prstGeom>
          <a:noFill/>
          <a:ln>
            <a:noFill/>
          </a:ln>
        </p:spPr>
      </p:pic>
      <p:sp>
        <p:nvSpPr>
          <p:cNvPr id="570" name="Google Shape;570;p31"/>
          <p:cNvSpPr txBox="1">
            <a:spLocks noGrp="1"/>
          </p:cNvSpPr>
          <p:nvPr>
            <p:ph type="body" idx="1"/>
          </p:nvPr>
        </p:nvSpPr>
        <p:spPr>
          <a:xfrm>
            <a:off x="457199" y="1006530"/>
            <a:ext cx="4683127" cy="5402440"/>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FF3300"/>
              </a:buClr>
              <a:buSzPts val="2400"/>
              <a:buFont typeface="Arial"/>
              <a:buNone/>
            </a:pPr>
            <a:r>
              <a:rPr lang="en-US" sz="2400" b="1" dirty="0">
                <a:solidFill>
                  <a:srgbClr val="FF3300"/>
                </a:solidFill>
                <a:latin typeface="Arial"/>
                <a:ea typeface="Arial"/>
                <a:cs typeface="Arial"/>
                <a:sym typeface="Arial"/>
              </a:rPr>
              <a:t>What to Expect</a:t>
            </a:r>
            <a:endParaRPr dirty="0"/>
          </a:p>
          <a:p>
            <a:pPr marL="225425" lvl="0" indent="-225425" algn="l" rtl="0">
              <a:lnSpc>
                <a:spcPct val="95000"/>
              </a:lnSpc>
              <a:spcBef>
                <a:spcPts val="120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May </a:t>
            </a:r>
            <a:r>
              <a:rPr lang="en-US" sz="2000" dirty="0">
                <a:latin typeface="Arial"/>
                <a:ea typeface="Arial"/>
                <a:cs typeface="Arial"/>
                <a:sym typeface="Arial"/>
              </a:rPr>
              <a:t>cause nausea and vomiting and light spotting for a few days. N</a:t>
            </a:r>
            <a:r>
              <a:rPr lang="en-US" sz="2000" dirty="0">
                <a:solidFill>
                  <a:srgbClr val="000000"/>
                </a:solidFill>
                <a:latin typeface="Arial"/>
                <a:ea typeface="Arial"/>
                <a:cs typeface="Arial"/>
                <a:sym typeface="Arial"/>
              </a:rPr>
              <a:t>ext period may come a few days earlier or later.</a:t>
            </a:r>
            <a:r>
              <a:rPr lang="en-US" sz="2000" dirty="0">
                <a:solidFill>
                  <a:srgbClr val="FF3300"/>
                </a:solidFill>
                <a:latin typeface="Arial"/>
                <a:ea typeface="Arial"/>
                <a:cs typeface="Arial"/>
                <a:sym typeface="Arial"/>
              </a:rPr>
              <a:t> </a:t>
            </a:r>
            <a:endParaRPr dirty="0"/>
          </a:p>
          <a:p>
            <a:pPr marL="0" lvl="0" indent="0" algn="l" rtl="0">
              <a:lnSpc>
                <a:spcPct val="95000"/>
              </a:lnSpc>
              <a:spcBef>
                <a:spcPts val="2400"/>
              </a:spcBef>
              <a:spcAft>
                <a:spcPts val="0"/>
              </a:spcAft>
              <a:buClr>
                <a:srgbClr val="A50021"/>
              </a:buClr>
              <a:buSzPts val="2000"/>
              <a:buFont typeface="Arial"/>
              <a:buNone/>
            </a:pPr>
            <a:r>
              <a:rPr lang="en-US" sz="2000" b="1" dirty="0">
                <a:solidFill>
                  <a:srgbClr val="FF3300"/>
                </a:solidFill>
                <a:latin typeface="Arial"/>
                <a:ea typeface="Arial"/>
                <a:cs typeface="Arial"/>
                <a:sym typeface="Arial"/>
              </a:rPr>
              <a:t>FSWs should consider whether they: </a:t>
            </a:r>
            <a:endParaRPr dirty="0"/>
          </a:p>
          <a:p>
            <a:pPr marL="225425" lvl="1" indent="-225425" algn="l" rtl="0">
              <a:lnSpc>
                <a:spcPct val="95000"/>
              </a:lnSpc>
              <a:spcBef>
                <a:spcPts val="120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Were exposed to HIV. While ECPs do not increase FSWs’ risk for acquiring HIV, they provide no protection from HIV and other </a:t>
            </a:r>
            <a:r>
              <a:rPr lang="en-US" sz="2000"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STIs</a:t>
            </a:r>
            <a:r>
              <a:rPr lang="en-US" sz="2000" dirty="0">
                <a:solidFill>
                  <a:srgbClr val="000000"/>
                </a:solidFill>
                <a:latin typeface="Arial"/>
                <a:ea typeface="Arial"/>
                <a:cs typeface="Arial"/>
                <a:sym typeface="Arial"/>
              </a:rPr>
              <a:t>. </a:t>
            </a:r>
            <a:endParaRPr dirty="0"/>
          </a:p>
          <a:p>
            <a:pPr marL="225425" lvl="1" indent="-225425" algn="l" rtl="0">
              <a:lnSpc>
                <a:spcPct val="95000"/>
              </a:lnSpc>
              <a:spcBef>
                <a:spcPts val="1200"/>
              </a:spcBef>
              <a:spcAft>
                <a:spcPts val="0"/>
              </a:spcAft>
              <a:buClr>
                <a:srgbClr val="FF3300"/>
              </a:buClr>
              <a:buSzPts val="2000"/>
              <a:buFont typeface="Arial"/>
              <a:buChar char="•"/>
            </a:pPr>
            <a:r>
              <a:rPr lang="en-US" sz="2000" dirty="0">
                <a:solidFill>
                  <a:srgbClr val="000000"/>
                </a:solidFill>
                <a:latin typeface="Arial"/>
                <a:ea typeface="Arial"/>
                <a:cs typeface="Arial"/>
                <a:sym typeface="Arial"/>
              </a:rPr>
              <a:t>Should seek post-exposure prophylaxis (PEP) in addition to ECPs, if concerned about exposure to HIV due to unprotected intercourse.</a:t>
            </a: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6" name="Google Shape;576;p32"/>
          <p:cNvSpPr txBox="1">
            <a:spLocks noGrp="1"/>
          </p:cNvSpPr>
          <p:nvPr>
            <p:ph type="sldNum" idx="12"/>
          </p:nvPr>
        </p:nvSpPr>
        <p:spPr>
          <a:xfrm>
            <a:off x="6697571"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32</a:t>
            </a:fld>
            <a:endParaRPr sz="1400" b="1" dirty="0">
              <a:solidFill>
                <a:schemeClr val="lt2"/>
              </a:solidFill>
              <a:latin typeface="Arial"/>
              <a:ea typeface="Arial"/>
              <a:cs typeface="Arial"/>
              <a:sym typeface="Arial"/>
            </a:endParaRPr>
          </a:p>
        </p:txBody>
      </p:sp>
      <p:sp>
        <p:nvSpPr>
          <p:cNvPr id="577" name="Google Shape;577;p32"/>
          <p:cNvSpPr/>
          <p:nvPr/>
        </p:nvSpPr>
        <p:spPr>
          <a:xfrm>
            <a:off x="647700" y="873125"/>
            <a:ext cx="7604125" cy="1125538"/>
          </a:xfrm>
          <a:prstGeom prst="rect">
            <a:avLst/>
          </a:prstGeom>
          <a:noFill/>
          <a:ln>
            <a:noFill/>
          </a:ln>
        </p:spPr>
        <p:txBody>
          <a:bodyPr spcFirstLastPara="1" wrap="square" lIns="87250" tIns="43625" rIns="87250" bIns="43625" anchor="ctr" anchorCtr="0">
            <a:noAutofit/>
          </a:bodyPr>
          <a:lstStyle/>
          <a:p>
            <a:pPr marL="0" marR="0" lvl="0" indent="0" algn="l" rtl="0">
              <a:lnSpc>
                <a:spcPct val="90000"/>
              </a:lnSpc>
              <a:spcBef>
                <a:spcPts val="0"/>
              </a:spcBef>
              <a:spcAft>
                <a:spcPts val="0"/>
              </a:spcAft>
              <a:buNone/>
            </a:pPr>
            <a:r>
              <a:rPr lang="en-US" sz="3200" b="1" dirty="0">
                <a:solidFill>
                  <a:srgbClr val="6CA62C"/>
                </a:solidFill>
                <a:latin typeface="Arial"/>
                <a:ea typeface="Arial"/>
                <a:cs typeface="Arial"/>
                <a:sym typeface="Arial"/>
              </a:rPr>
              <a:t>Lactational Amenorrhea Method (LAM) </a:t>
            </a:r>
            <a:endParaRPr dirty="0"/>
          </a:p>
          <a:p>
            <a:pPr marL="0" marR="0" lvl="0" indent="0" algn="l" rtl="0">
              <a:lnSpc>
                <a:spcPct val="90000"/>
              </a:lnSpc>
              <a:spcBef>
                <a:spcPts val="0"/>
              </a:spcBef>
              <a:spcAft>
                <a:spcPts val="0"/>
              </a:spcAft>
              <a:buNone/>
            </a:pPr>
            <a:r>
              <a:rPr lang="en-US" sz="2000" dirty="0">
                <a:solidFill>
                  <a:srgbClr val="6CA62C"/>
                </a:solidFill>
                <a:latin typeface="Arial"/>
                <a:ea typeface="Arial"/>
                <a:cs typeface="Arial"/>
                <a:sym typeface="Arial"/>
              </a:rPr>
              <a:t>(for breastfeeding mothers)</a:t>
            </a:r>
            <a:endParaRPr dirty="0"/>
          </a:p>
        </p:txBody>
      </p:sp>
      <p:sp>
        <p:nvSpPr>
          <p:cNvPr id="578" name="Google Shape;578;p32"/>
          <p:cNvSpPr txBox="1"/>
          <p:nvPr/>
        </p:nvSpPr>
        <p:spPr>
          <a:xfrm>
            <a:off x="3802402" y="1990566"/>
            <a:ext cx="4779963" cy="4658608"/>
          </a:xfrm>
          <a:prstGeom prst="rect">
            <a:avLst/>
          </a:prstGeom>
          <a:noFill/>
          <a:ln>
            <a:noFill/>
          </a:ln>
        </p:spPr>
        <p:txBody>
          <a:bodyPr spcFirstLastPara="1" wrap="square" lIns="0" tIns="43625" rIns="0" bIns="43625" anchor="t" anchorCtr="0">
            <a:spAutoFit/>
          </a:bodyPr>
          <a:lstStyle/>
          <a:p>
            <a:pPr marL="355600" marR="0" lvl="0" indent="-342900" algn="l" rtl="0">
              <a:lnSpc>
                <a:spcPct val="90000"/>
              </a:lnSpc>
              <a:spcBef>
                <a:spcPts val="0"/>
              </a:spcBef>
              <a:spcAft>
                <a:spcPts val="0"/>
              </a:spcAft>
              <a:buClr>
                <a:srgbClr val="82C836"/>
              </a:buClr>
              <a:buSzPts val="2200"/>
              <a:buFont typeface="Arial"/>
              <a:buChar char="•"/>
            </a:pPr>
            <a:r>
              <a:rPr lang="en-US" sz="2200" dirty="0">
                <a:solidFill>
                  <a:schemeClr val="dk1"/>
                </a:solidFill>
                <a:latin typeface="Arial"/>
                <a:ea typeface="Arial"/>
                <a:cs typeface="Arial"/>
                <a:sym typeface="Arial"/>
              </a:rPr>
              <a:t>Breastfeed only, day and night, </a:t>
            </a:r>
            <a:br>
              <a:rPr lang="en-US" sz="2200" dirty="0">
                <a:solidFill>
                  <a:schemeClr val="dk1"/>
                </a:solidFill>
                <a:latin typeface="Arial"/>
                <a:ea typeface="Arial"/>
                <a:cs typeface="Arial"/>
                <a:sym typeface="Arial"/>
              </a:rPr>
            </a:br>
            <a:r>
              <a:rPr lang="en-US" sz="2200" dirty="0">
                <a:solidFill>
                  <a:schemeClr val="dk1"/>
                </a:solidFill>
                <a:latin typeface="Arial"/>
                <a:ea typeface="Arial"/>
                <a:cs typeface="Arial"/>
                <a:sym typeface="Arial"/>
              </a:rPr>
              <a:t>to prevent pregnancy </a:t>
            </a:r>
            <a:endParaRPr dirty="0"/>
          </a:p>
          <a:p>
            <a:pPr marL="355600" marR="0" lvl="0" indent="-342900" algn="l" rtl="0">
              <a:lnSpc>
                <a:spcPct val="90000"/>
              </a:lnSpc>
              <a:spcBef>
                <a:spcPts val="1320"/>
              </a:spcBef>
              <a:spcAft>
                <a:spcPts val="0"/>
              </a:spcAft>
              <a:buClr>
                <a:srgbClr val="82C836"/>
              </a:buClr>
              <a:buSzPts val="2200"/>
              <a:buFont typeface="Arial"/>
              <a:buChar char="•"/>
            </a:pPr>
            <a:r>
              <a:rPr lang="en-US" sz="2200" dirty="0">
                <a:solidFill>
                  <a:schemeClr val="dk1"/>
                </a:solidFill>
                <a:latin typeface="Arial"/>
                <a:ea typeface="Arial"/>
                <a:cs typeface="Arial"/>
                <a:sym typeface="Arial"/>
              </a:rPr>
              <a:t>Very effective for 6 months after birth if fully or nearly fully breastfeeding </a:t>
            </a:r>
            <a:r>
              <a:rPr lang="en-US" sz="2200" u="sng" dirty="0">
                <a:solidFill>
                  <a:schemeClr val="dk1"/>
                </a:solidFill>
                <a:latin typeface="Arial"/>
                <a:ea typeface="Arial"/>
                <a:cs typeface="Arial"/>
                <a:sym typeface="Arial"/>
              </a:rPr>
              <a:t>and</a:t>
            </a:r>
            <a:r>
              <a:rPr lang="en-US" sz="2200" dirty="0">
                <a:solidFill>
                  <a:schemeClr val="dk1"/>
                </a:solidFill>
                <a:latin typeface="Arial"/>
                <a:ea typeface="Arial"/>
                <a:cs typeface="Arial"/>
                <a:sym typeface="Arial"/>
              </a:rPr>
              <a:t> monthly bleeding has not returned</a:t>
            </a:r>
            <a:endParaRPr dirty="0"/>
          </a:p>
          <a:p>
            <a:pPr marL="355600" marR="0" lvl="1" indent="-342900" algn="l" rtl="0">
              <a:lnSpc>
                <a:spcPct val="90000"/>
              </a:lnSpc>
              <a:spcBef>
                <a:spcPts val="1320"/>
              </a:spcBef>
              <a:spcAft>
                <a:spcPts val="0"/>
              </a:spcAft>
              <a:buClr>
                <a:srgbClr val="82C836"/>
              </a:buClr>
              <a:buSzPts val="2200"/>
              <a:buFont typeface="Arial"/>
              <a:buChar char="•"/>
            </a:pPr>
            <a:r>
              <a:rPr lang="en-US" sz="2200" b="0" i="0" u="none" strike="noStrike" cap="none" dirty="0">
                <a:solidFill>
                  <a:schemeClr val="dk1"/>
                </a:solidFill>
                <a:latin typeface="Arial"/>
                <a:ea typeface="Arial"/>
                <a:cs typeface="Arial"/>
                <a:sym typeface="Arial"/>
              </a:rPr>
              <a:t>Do not use bottles, pacifiers or other artificial nipples; these discourage your baby from breastfeeding as frequently</a:t>
            </a:r>
            <a:endParaRPr dirty="0"/>
          </a:p>
          <a:p>
            <a:pPr marL="355600" marR="0" lvl="1" indent="-342900" algn="l" rtl="0">
              <a:lnSpc>
                <a:spcPct val="90000"/>
              </a:lnSpc>
              <a:spcBef>
                <a:spcPts val="1320"/>
              </a:spcBef>
              <a:spcAft>
                <a:spcPts val="0"/>
              </a:spcAft>
              <a:buClr>
                <a:srgbClr val="82C836"/>
              </a:buClr>
              <a:buSzPts val="2200"/>
              <a:buFont typeface="Arial"/>
              <a:buChar char="•"/>
            </a:pPr>
            <a:r>
              <a:rPr lang="en-US" sz="2200" b="0" i="0" u="none" strike="noStrike" cap="none" dirty="0">
                <a:solidFill>
                  <a:schemeClr val="dk1"/>
                </a:solidFill>
                <a:latin typeface="Arial"/>
                <a:ea typeface="Arial"/>
                <a:cs typeface="Arial"/>
                <a:sym typeface="Arial"/>
              </a:rPr>
              <a:t>No protection from HIV or other STIs; add other methods to protect yourself (condoms, PrEP)</a:t>
            </a:r>
            <a:endParaRPr dirty="0"/>
          </a:p>
        </p:txBody>
      </p:sp>
      <p:pic>
        <p:nvPicPr>
          <p:cNvPr id="579" name="Google Shape;579;p32" descr="p7 breastfeedingWomanAlone"/>
          <p:cNvPicPr preferRelativeResize="0"/>
          <p:nvPr/>
        </p:nvPicPr>
        <p:blipFill rotWithShape="1">
          <a:blip r:embed="rId3">
            <a:alphaModFix/>
          </a:blip>
          <a:srcRect/>
          <a:stretch/>
        </p:blipFill>
        <p:spPr>
          <a:xfrm>
            <a:off x="1123952" y="2140743"/>
            <a:ext cx="1979612" cy="2576513"/>
          </a:xfrm>
          <a:prstGeom prst="rect">
            <a:avLst/>
          </a:prstGeom>
          <a:noFill/>
          <a:ln>
            <a:noFill/>
          </a:ln>
        </p:spPr>
      </p:pic>
      <p:pic>
        <p:nvPicPr>
          <p:cNvPr id="580" name="Google Shape;580;p32"/>
          <p:cNvPicPr preferRelativeResize="0"/>
          <p:nvPr/>
        </p:nvPicPr>
        <p:blipFill rotWithShape="1">
          <a:blip r:embed="rId4">
            <a:alphaModFix/>
          </a:blip>
          <a:srcRect/>
          <a:stretch/>
        </p:blipFill>
        <p:spPr>
          <a:xfrm>
            <a:off x="9312275" y="3290888"/>
            <a:ext cx="1106488" cy="1144587"/>
          </a:xfrm>
          <a:prstGeom prst="rect">
            <a:avLst/>
          </a:prstGeom>
          <a:noFill/>
          <a:ln>
            <a:noFill/>
          </a:ln>
        </p:spPr>
      </p:pic>
      <p:sp>
        <p:nvSpPr>
          <p:cNvPr id="581" name="Google Shape;581;p32"/>
          <p:cNvSpPr/>
          <p:nvPr/>
        </p:nvSpPr>
        <p:spPr>
          <a:xfrm>
            <a:off x="0" y="0"/>
            <a:ext cx="9144000" cy="762000"/>
          </a:xfrm>
          <a:prstGeom prst="rect">
            <a:avLst/>
          </a:prstGeom>
          <a:solidFill>
            <a:srgbClr val="74B32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82" name="Google Shape;582;p32"/>
          <p:cNvSpPr txBox="1"/>
          <p:nvPr/>
        </p:nvSpPr>
        <p:spPr>
          <a:xfrm>
            <a:off x="850617" y="4987391"/>
            <a:ext cx="2663764" cy="767477"/>
          </a:xfrm>
          <a:prstGeom prst="rect">
            <a:avLst/>
          </a:prstGeom>
          <a:solidFill>
            <a:schemeClr val="lt1"/>
          </a:solidFill>
          <a:ln w="25400" cap="flat" cmpd="sng">
            <a:solidFill>
              <a:srgbClr val="6CA62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Benefits—LAM:</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Breastmilk is the best food for an infant.</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No need to spend money on formula.</a:t>
            </a: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33"/>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33</a:t>
            </a:fld>
            <a:endParaRPr sz="1400" b="1" dirty="0">
              <a:solidFill>
                <a:schemeClr val="lt2"/>
              </a:solidFill>
              <a:latin typeface="Arial"/>
              <a:ea typeface="Arial"/>
              <a:cs typeface="Arial"/>
              <a:sym typeface="Arial"/>
            </a:endParaRPr>
          </a:p>
        </p:txBody>
      </p:sp>
      <p:sp>
        <p:nvSpPr>
          <p:cNvPr id="589" name="Google Shape;589;p33"/>
          <p:cNvSpPr txBox="1"/>
          <p:nvPr/>
        </p:nvSpPr>
        <p:spPr>
          <a:xfrm>
            <a:off x="583363" y="1286148"/>
            <a:ext cx="5533690" cy="3427502"/>
          </a:xfrm>
          <a:prstGeom prst="rect">
            <a:avLst/>
          </a:prstGeom>
          <a:noFill/>
          <a:ln>
            <a:noFill/>
          </a:ln>
        </p:spPr>
        <p:txBody>
          <a:bodyPr spcFirstLastPara="1" wrap="square" lIns="0" tIns="43625" rIns="0" bIns="43625" anchor="t" anchorCtr="0">
            <a:spAutoFit/>
          </a:bodyPr>
          <a:lstStyle/>
          <a:p>
            <a:pPr marL="0" marR="0" lvl="0" indent="0" algn="l" rtl="0">
              <a:lnSpc>
                <a:spcPct val="90000"/>
              </a:lnSpc>
              <a:spcBef>
                <a:spcPts val="0"/>
              </a:spcBef>
              <a:spcAft>
                <a:spcPts val="0"/>
              </a:spcAft>
              <a:buNone/>
            </a:pPr>
            <a:r>
              <a:rPr lang="en-US" sz="2200" b="1" dirty="0">
                <a:solidFill>
                  <a:srgbClr val="6CA62C"/>
                </a:solidFill>
                <a:latin typeface="Arial"/>
                <a:ea typeface="Arial"/>
                <a:cs typeface="Arial"/>
                <a:sym typeface="Arial"/>
              </a:rPr>
              <a:t>FSWs should consider whether they can:</a:t>
            </a:r>
            <a:endParaRPr dirty="0"/>
          </a:p>
          <a:p>
            <a:pPr marL="285750" marR="0" lvl="1" indent="-285750" algn="l" rtl="0">
              <a:lnSpc>
                <a:spcPct val="95000"/>
              </a:lnSpc>
              <a:spcBef>
                <a:spcPts val="1200"/>
              </a:spcBef>
              <a:spcAft>
                <a:spcPts val="0"/>
              </a:spcAft>
              <a:buClr>
                <a:srgbClr val="82C836"/>
              </a:buClr>
              <a:buSzPts val="2200"/>
              <a:buFont typeface="Arial"/>
              <a:buChar char="•"/>
            </a:pPr>
            <a:r>
              <a:rPr lang="en-US" sz="2200" b="0" i="0" u="none" strike="noStrike" cap="none" dirty="0">
                <a:solidFill>
                  <a:schemeClr val="dk1"/>
                </a:solidFill>
                <a:latin typeface="Arial"/>
                <a:ea typeface="Arial"/>
                <a:cs typeface="Arial"/>
                <a:sym typeface="Arial"/>
              </a:rPr>
              <a:t>Meet the conditions required for LAM including breastfeeding often, day and night, even when your baby is sick or </a:t>
            </a:r>
            <a:br>
              <a:rPr lang="en-US" sz="2200" b="0" i="0" u="none" strike="noStrike" cap="none" dirty="0">
                <a:solidFill>
                  <a:schemeClr val="dk1"/>
                </a:solidFill>
                <a:latin typeface="Arial"/>
                <a:ea typeface="Arial"/>
                <a:cs typeface="Arial"/>
                <a:sym typeface="Arial"/>
              </a:rPr>
            </a:br>
            <a:r>
              <a:rPr lang="en-US" sz="2200" b="0" i="0" u="none" strike="noStrike" cap="none" dirty="0">
                <a:solidFill>
                  <a:schemeClr val="dk1"/>
                </a:solidFill>
                <a:latin typeface="Arial"/>
                <a:ea typeface="Arial"/>
                <a:cs typeface="Arial"/>
                <a:sym typeface="Arial"/>
              </a:rPr>
              <a:t>you need to work.</a:t>
            </a:r>
            <a:endParaRPr dirty="0"/>
          </a:p>
          <a:p>
            <a:pPr marL="285750" marR="0" lvl="1" indent="-285750" algn="l" rtl="0">
              <a:lnSpc>
                <a:spcPct val="95000"/>
              </a:lnSpc>
              <a:spcBef>
                <a:spcPts val="1200"/>
              </a:spcBef>
              <a:spcAft>
                <a:spcPts val="0"/>
              </a:spcAft>
              <a:buClr>
                <a:srgbClr val="82C836"/>
              </a:buClr>
              <a:buSzPts val="2200"/>
              <a:buFont typeface="Arial"/>
              <a:buChar char="•"/>
            </a:pPr>
            <a:r>
              <a:rPr lang="en-US" sz="22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Give the infant only breastmilk; no other food or liquids. </a:t>
            </a:r>
            <a:endParaRPr dirty="0"/>
          </a:p>
          <a:p>
            <a:pPr marL="285750" marR="0" lvl="1" indent="-285750" algn="l" rtl="0">
              <a:lnSpc>
                <a:spcPct val="95000"/>
              </a:lnSpc>
              <a:spcBef>
                <a:spcPts val="1200"/>
              </a:spcBef>
              <a:spcAft>
                <a:spcPts val="0"/>
              </a:spcAft>
              <a:buClr>
                <a:srgbClr val="82C836"/>
              </a:buClr>
              <a:buSzPts val="2200"/>
              <a:buFont typeface="Arial"/>
              <a:buChar char="•"/>
            </a:pPr>
            <a:r>
              <a:rPr lang="en-US" sz="2200" b="0" i="0" u="none" strike="noStrike" cap="none" dirty="0">
                <a:solidFill>
                  <a:schemeClr val="dk1"/>
                </a:solidFill>
                <a:latin typeface="Arial"/>
                <a:ea typeface="Arial"/>
                <a:cs typeface="Arial"/>
                <a:sym typeface="Arial"/>
              </a:rPr>
              <a:t>Be ready to switch to another method since LAM is temporary. </a:t>
            </a:r>
            <a:endParaRPr dirty="0"/>
          </a:p>
        </p:txBody>
      </p:sp>
      <p:sp>
        <p:nvSpPr>
          <p:cNvPr id="590" name="Google Shape;590;p33"/>
          <p:cNvSpPr/>
          <p:nvPr/>
        </p:nvSpPr>
        <p:spPr>
          <a:xfrm>
            <a:off x="7980363" y="197230"/>
            <a:ext cx="1163637" cy="43021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591" name="Google Shape;591;p33"/>
          <p:cNvSpPr/>
          <p:nvPr/>
        </p:nvSpPr>
        <p:spPr>
          <a:xfrm>
            <a:off x="-71717" y="0"/>
            <a:ext cx="9215718" cy="762000"/>
          </a:xfrm>
          <a:prstGeom prst="rect">
            <a:avLst/>
          </a:prstGeom>
          <a:solidFill>
            <a:srgbClr val="74B32F"/>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592" name="Google Shape;592;p33"/>
          <p:cNvPicPr preferRelativeResize="0"/>
          <p:nvPr/>
        </p:nvPicPr>
        <p:blipFill rotWithShape="1">
          <a:blip r:embed="rId3">
            <a:alphaModFix/>
          </a:blip>
          <a:srcRect t="2448" b="5398"/>
          <a:stretch/>
        </p:blipFill>
        <p:spPr>
          <a:xfrm>
            <a:off x="5804392" y="1702921"/>
            <a:ext cx="3052905" cy="2060568"/>
          </a:xfrm>
          <a:prstGeom prst="rect">
            <a:avLst/>
          </a:prstGeom>
          <a:noFill/>
          <a:ln>
            <a:noFill/>
          </a:ln>
        </p:spPr>
      </p:pic>
      <p:sp>
        <p:nvSpPr>
          <p:cNvPr id="593" name="Google Shape;593;p33"/>
          <p:cNvSpPr txBox="1"/>
          <p:nvPr/>
        </p:nvSpPr>
        <p:spPr>
          <a:xfrm>
            <a:off x="583363" y="4977135"/>
            <a:ext cx="7816358" cy="1206870"/>
          </a:xfrm>
          <a:prstGeom prst="rect">
            <a:avLst/>
          </a:prstGeom>
          <a:noFill/>
          <a:ln>
            <a:noFill/>
          </a:ln>
        </p:spPr>
        <p:txBody>
          <a:bodyPr spcFirstLastPara="1" wrap="square" lIns="0" tIns="43625" rIns="0" bIns="43625" anchor="t" anchorCtr="0">
            <a:spAutoFit/>
          </a:bodyPr>
          <a:lstStyle/>
          <a:p>
            <a:pPr marL="0" marR="0" lvl="1" indent="4763" algn="l" rtl="0">
              <a:lnSpc>
                <a:spcPct val="95000"/>
              </a:lnSpc>
              <a:spcBef>
                <a:spcPts val="0"/>
              </a:spcBef>
              <a:spcAft>
                <a:spcPts val="0"/>
              </a:spcAft>
              <a:buNone/>
            </a:pPr>
            <a:r>
              <a:rPr lang="en-US" sz="2200" b="1" i="0" u="none" strike="noStrike" cap="none" dirty="0">
                <a:solidFill>
                  <a:srgbClr val="6CA62C"/>
                </a:solidFill>
                <a:latin typeface="Arial"/>
                <a:ea typeface="Arial"/>
                <a:cs typeface="Arial"/>
                <a:sym typeface="Arial"/>
              </a:rPr>
              <a:t>Other considerations for women living with HIV</a:t>
            </a:r>
            <a:r>
              <a:rPr lang="en-US" sz="2200" b="1" dirty="0">
                <a:solidFill>
                  <a:srgbClr val="6CA62C"/>
                </a:solidFill>
              </a:rPr>
              <a:t> or </a:t>
            </a:r>
            <a:r>
              <a:rPr lang="en-US" sz="2200" b="1" i="0" u="none" strike="noStrike" cap="none" dirty="0">
                <a:solidFill>
                  <a:srgbClr val="6CA62C"/>
                </a:solidFill>
                <a:latin typeface="Arial"/>
                <a:ea typeface="Arial"/>
                <a:cs typeface="Arial"/>
                <a:sym typeface="Arial"/>
              </a:rPr>
              <a:t>AIDS:</a:t>
            </a:r>
            <a:endParaRPr dirty="0"/>
          </a:p>
          <a:p>
            <a:pPr marL="285750" marR="0" lvl="1" indent="-285750" algn="l" rtl="0">
              <a:lnSpc>
                <a:spcPct val="95000"/>
              </a:lnSpc>
              <a:spcBef>
                <a:spcPts val="1200"/>
              </a:spcBef>
              <a:spcAft>
                <a:spcPts val="0"/>
              </a:spcAft>
              <a:buClr>
                <a:srgbClr val="82C836"/>
              </a:buClr>
              <a:buSzPts val="2200"/>
              <a:buFont typeface="Arial"/>
              <a:buChar char="•"/>
            </a:pPr>
            <a:r>
              <a:rPr lang="en-US" sz="2200" b="0" i="0" u="none" strike="noStrike" cap="none" dirty="0">
                <a:solidFill>
                  <a:schemeClr val="dk1"/>
                </a:solidFill>
                <a:latin typeface="Arial"/>
                <a:ea typeface="Arial"/>
                <a:cs typeface="Arial"/>
                <a:sym typeface="Arial"/>
              </a:rPr>
              <a:t>Take </a:t>
            </a:r>
            <a:r>
              <a:rPr lang="en-US" sz="2200" b="0" i="0" u="none" strike="noStrike" cap="none" dirty="0">
                <a:solidFill>
                  <a:schemeClr val="dk1"/>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ARVs</a:t>
            </a:r>
            <a:r>
              <a:rPr lang="en-US" sz="2200" b="0" i="0" u="none" strike="noStrike" cap="none" dirty="0">
                <a:solidFill>
                  <a:schemeClr val="dk1"/>
                </a:solidFill>
                <a:latin typeface="Arial"/>
                <a:ea typeface="Arial"/>
                <a:cs typeface="Arial"/>
                <a:sym typeface="Arial"/>
              </a:rPr>
              <a:t> daily to reduce the risk of transmitting HIV to your infant.</a:t>
            </a: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34"/>
          <p:cNvSpPr txBox="1">
            <a:spLocks noGrp="1"/>
          </p:cNvSpPr>
          <p:nvPr>
            <p:ph type="sldNum" idx="12"/>
          </p:nvPr>
        </p:nvSpPr>
        <p:spPr>
          <a:xfrm>
            <a:off x="6697571" y="6332538"/>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08080"/>
              </a:buClr>
              <a:buSzPts val="1400"/>
              <a:buFont typeface="Arial"/>
              <a:buNone/>
            </a:pPr>
            <a:fld id="{00000000-1234-1234-1234-123412341234}" type="slidenum">
              <a:rPr lang="en-US" sz="1400" b="1" i="0" u="none" strike="noStrike" cap="none">
                <a:solidFill>
                  <a:srgbClr val="808080"/>
                </a:solidFill>
                <a:latin typeface="Arial"/>
                <a:ea typeface="Arial"/>
                <a:cs typeface="Arial"/>
                <a:sym typeface="Arial"/>
              </a:rPr>
              <a:t>34</a:t>
            </a:fld>
            <a:endParaRPr sz="1400" b="1" i="0" u="none" strike="noStrike" cap="none" dirty="0">
              <a:solidFill>
                <a:srgbClr val="808080"/>
              </a:solidFill>
              <a:latin typeface="Arial"/>
              <a:ea typeface="Arial"/>
              <a:cs typeface="Arial"/>
              <a:sym typeface="Arial"/>
            </a:endParaRPr>
          </a:p>
        </p:txBody>
      </p:sp>
      <p:sp>
        <p:nvSpPr>
          <p:cNvPr id="600" name="Google Shape;600;p34"/>
          <p:cNvSpPr/>
          <p:nvPr/>
        </p:nvSpPr>
        <p:spPr>
          <a:xfrm>
            <a:off x="481446" y="645521"/>
            <a:ext cx="7604125" cy="1125538"/>
          </a:xfrm>
          <a:prstGeom prst="rect">
            <a:avLst/>
          </a:prstGeom>
          <a:noFill/>
          <a:ln>
            <a:noFill/>
          </a:ln>
        </p:spPr>
        <p:txBody>
          <a:bodyPr spcFirstLastPara="1" wrap="square" lIns="87250" tIns="43625" rIns="87250" bIns="43625" anchor="ctr" anchorCtr="0">
            <a:noAutofit/>
          </a:bodyPr>
          <a:lstStyle/>
          <a:p>
            <a:pPr marL="0" marR="0" lvl="0" indent="0" algn="l" rtl="0">
              <a:lnSpc>
                <a:spcPct val="85000"/>
              </a:lnSpc>
              <a:spcBef>
                <a:spcPts val="0"/>
              </a:spcBef>
              <a:spcAft>
                <a:spcPts val="0"/>
              </a:spcAft>
              <a:buClr>
                <a:srgbClr val="33CCCC"/>
              </a:buClr>
              <a:buSzPts val="3600"/>
              <a:buFont typeface="Arial"/>
              <a:buNone/>
            </a:pPr>
            <a:r>
              <a:rPr lang="en-US" sz="3600" b="1" i="0" u="none" strike="noStrike" cap="none" dirty="0">
                <a:solidFill>
                  <a:srgbClr val="33CCCC"/>
                </a:solidFill>
                <a:latin typeface="Arial"/>
                <a:ea typeface="Arial"/>
                <a:cs typeface="Arial"/>
                <a:sym typeface="Arial"/>
              </a:rPr>
              <a:t>Standard Days Method (SDM)</a:t>
            </a:r>
            <a:endParaRPr dirty="0"/>
          </a:p>
        </p:txBody>
      </p:sp>
      <p:sp>
        <p:nvSpPr>
          <p:cNvPr id="601" name="Google Shape;601;p34"/>
          <p:cNvSpPr txBox="1"/>
          <p:nvPr/>
        </p:nvSpPr>
        <p:spPr>
          <a:xfrm>
            <a:off x="3522318" y="1589367"/>
            <a:ext cx="5044699" cy="5023299"/>
          </a:xfrm>
          <a:prstGeom prst="rect">
            <a:avLst/>
          </a:prstGeom>
          <a:noFill/>
          <a:ln>
            <a:noFill/>
          </a:ln>
        </p:spPr>
        <p:txBody>
          <a:bodyPr spcFirstLastPara="1" wrap="square" lIns="0" tIns="43625" rIns="0" bIns="43625" anchor="t" anchorCtr="0">
            <a:spAutoFit/>
          </a:bodyPr>
          <a:lstStyle/>
          <a:p>
            <a:pPr marL="355600" marR="0" lvl="0" indent="-342900" algn="l" rtl="0">
              <a:lnSpc>
                <a:spcPct val="90000"/>
              </a:lnSpc>
              <a:spcBef>
                <a:spcPts val="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Used with </a:t>
            </a:r>
            <a:r>
              <a:rPr lang="en-US" sz="22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CycleBeads</a:t>
            </a:r>
            <a:r>
              <a:rPr lang="en-US" sz="2200" b="0" i="0" u="none" strike="noStrike" cap="none" dirty="0">
                <a:solidFill>
                  <a:srgbClr val="000000"/>
                </a:solidFill>
                <a:latin typeface="Arial"/>
                <a:ea typeface="Arial"/>
                <a:cs typeface="Arial"/>
                <a:sym typeface="Arial"/>
              </a:rPr>
              <a:t>®, a color-coded string of beads to help you:</a:t>
            </a:r>
            <a:endParaRPr dirty="0"/>
          </a:p>
          <a:p>
            <a:pPr marL="639763" marR="0" lvl="2" indent="-301625" algn="l" rtl="0">
              <a:lnSpc>
                <a:spcPct val="90000"/>
              </a:lnSpc>
              <a:spcBef>
                <a:spcPts val="1200"/>
              </a:spcBef>
              <a:spcAft>
                <a:spcPts val="0"/>
              </a:spcAft>
              <a:buClr>
                <a:srgbClr val="33CCCC"/>
              </a:buClr>
              <a:buSzPts val="2000"/>
              <a:buFont typeface="Courier New"/>
              <a:buChar char="-"/>
            </a:pPr>
            <a:r>
              <a:rPr lang="en-US" sz="2000" b="0" i="0" u="none" strike="noStrike" cap="none" dirty="0">
                <a:solidFill>
                  <a:srgbClr val="000000"/>
                </a:solidFill>
                <a:latin typeface="Arial"/>
                <a:ea typeface="Arial"/>
                <a:cs typeface="Arial"/>
                <a:sym typeface="Arial"/>
              </a:rPr>
              <a:t>track the days of your monthly bleeding cycle by moving a ring from bead to bead</a:t>
            </a:r>
            <a:endParaRPr dirty="0"/>
          </a:p>
          <a:p>
            <a:pPr marL="639763" marR="0" lvl="2" indent="-301625" algn="l" rtl="0">
              <a:lnSpc>
                <a:spcPct val="90000"/>
              </a:lnSpc>
              <a:spcBef>
                <a:spcPts val="1200"/>
              </a:spcBef>
              <a:spcAft>
                <a:spcPts val="0"/>
              </a:spcAft>
              <a:buClr>
                <a:srgbClr val="33CCCC"/>
              </a:buClr>
              <a:buSzPts val="2000"/>
              <a:buFont typeface="Courier New"/>
              <a:buChar char="-"/>
            </a:pPr>
            <a:r>
              <a:rPr lang="en-US" sz="2000" b="0" i="0" u="none" strike="noStrike" cap="none" dirty="0">
                <a:solidFill>
                  <a:srgbClr val="000000"/>
                </a:solidFill>
                <a:latin typeface="Arial"/>
                <a:ea typeface="Arial"/>
                <a:cs typeface="Arial"/>
                <a:sym typeface="Arial"/>
              </a:rPr>
              <a:t>identify which days of the month you can get pregnant</a:t>
            </a:r>
            <a:endParaRPr dirty="0"/>
          </a:p>
          <a:p>
            <a:pPr marL="355600" marR="0" lvl="0" indent="-342900" algn="l" rtl="0">
              <a:lnSpc>
                <a:spcPct val="90000"/>
              </a:lnSpc>
              <a:spcBef>
                <a:spcPts val="126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Prevent pregnancy by using condoms or not having sex on days you can get pregnant</a:t>
            </a:r>
            <a:endParaRPr dirty="0"/>
          </a:p>
          <a:p>
            <a:pPr marL="355600" marR="0" lvl="0" indent="-342900" algn="l" rtl="0">
              <a:lnSpc>
                <a:spcPct val="90000"/>
              </a:lnSpc>
              <a:spcBef>
                <a:spcPts val="132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Effective if used correctly</a:t>
            </a:r>
            <a:endParaRPr dirty="0"/>
          </a:p>
          <a:p>
            <a:pPr marL="355600" marR="0" lvl="1" indent="-342900" algn="l" rtl="0">
              <a:lnSpc>
                <a:spcPct val="90000"/>
              </a:lnSpc>
              <a:spcBef>
                <a:spcPts val="132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No protection from HIV or other STIs; add other methods to protect yourself (condoms, PrEP)</a:t>
            </a:r>
            <a:endParaRPr sz="2200" b="0" i="0" u="none" strike="noStrike" cap="none" dirty="0">
              <a:solidFill>
                <a:srgbClr val="000000"/>
              </a:solidFill>
              <a:latin typeface="Arial"/>
              <a:ea typeface="Arial"/>
              <a:cs typeface="Arial"/>
              <a:sym typeface="Arial"/>
            </a:endParaRPr>
          </a:p>
        </p:txBody>
      </p:sp>
      <p:sp>
        <p:nvSpPr>
          <p:cNvPr id="602" name="Google Shape;602;p34"/>
          <p:cNvSpPr/>
          <p:nvPr/>
        </p:nvSpPr>
        <p:spPr>
          <a:xfrm>
            <a:off x="0" y="0"/>
            <a:ext cx="9144000" cy="762000"/>
          </a:xfrm>
          <a:prstGeom prst="rect">
            <a:avLst/>
          </a:prstGeom>
          <a:solidFill>
            <a:srgbClr val="33CCCC"/>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2"/>
              </a:buClr>
              <a:buSzPts val="1000"/>
              <a:buFont typeface="Arial"/>
              <a:buNone/>
            </a:pPr>
            <a:endParaRPr sz="1000" b="0" i="0" u="none" strike="noStrike" cap="none" dirty="0">
              <a:solidFill>
                <a:srgbClr val="808080"/>
              </a:solidFill>
              <a:latin typeface="Arial"/>
              <a:ea typeface="Arial"/>
              <a:cs typeface="Arial"/>
              <a:sym typeface="Arial"/>
            </a:endParaRPr>
          </a:p>
        </p:txBody>
      </p:sp>
      <p:sp>
        <p:nvSpPr>
          <p:cNvPr id="603" name="Google Shape;603;p34"/>
          <p:cNvSpPr txBox="1"/>
          <p:nvPr/>
        </p:nvSpPr>
        <p:spPr>
          <a:xfrm>
            <a:off x="1022692" y="5042693"/>
            <a:ext cx="1933160" cy="966891"/>
          </a:xfrm>
          <a:prstGeom prst="rect">
            <a:avLst/>
          </a:prstGeom>
          <a:solidFill>
            <a:schemeClr val="lt1"/>
          </a:solidFill>
          <a:ln w="25400" cap="flat" cmpd="sng">
            <a:solidFill>
              <a:srgbClr val="33CCCC"/>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Clr>
                <a:srgbClr val="000000"/>
              </a:buClr>
              <a:buSzPts val="1200"/>
              <a:buFont typeface="Arial Narrow"/>
              <a:buNone/>
            </a:pPr>
            <a:r>
              <a:rPr lang="en-US" sz="1200" b="1" i="0" u="none" strike="noStrike" cap="none" dirty="0">
                <a:solidFill>
                  <a:srgbClr val="000000"/>
                </a:solidFill>
                <a:latin typeface="Arial Narrow"/>
                <a:ea typeface="Arial Narrow"/>
                <a:cs typeface="Arial Narrow"/>
                <a:sym typeface="Arial Narrow"/>
              </a:rPr>
              <a:t>Benefits—SDM:</a:t>
            </a:r>
            <a:endParaRPr dirty="0"/>
          </a:p>
          <a:p>
            <a:pPr marL="171450" marR="0" lvl="0" indent="-171450" algn="l" rtl="0">
              <a:lnSpc>
                <a:spcPct val="108333"/>
              </a:lnSpc>
              <a:spcBef>
                <a:spcPts val="300"/>
              </a:spcBef>
              <a:spcAft>
                <a:spcPts val="0"/>
              </a:spcAft>
              <a:buClr>
                <a:srgbClr val="000000"/>
              </a:buClr>
              <a:buSzPts val="1200"/>
              <a:buFont typeface="Arial"/>
              <a:buChar char="•"/>
            </a:pPr>
            <a:r>
              <a:rPr lang="en-US" sz="1200" b="0" i="0" u="none" strike="noStrike" cap="none" dirty="0">
                <a:solidFill>
                  <a:srgbClr val="000000"/>
                </a:solidFill>
                <a:latin typeface="Arial Narrow"/>
                <a:ea typeface="Arial Narrow"/>
                <a:cs typeface="Arial Narrow"/>
                <a:sym typeface="Arial Narrow"/>
              </a:rPr>
              <a:t>Has no bleeding changes or other </a:t>
            </a:r>
            <a:r>
              <a:rPr lang="en-US" sz="1200" b="0" i="0" u="none" strike="noStrike" cap="none" dirty="0">
                <a:solidFill>
                  <a:srgbClr val="000000"/>
                </a:solidFill>
                <a:latin typeface="Arial Narrow"/>
                <a:ea typeface="Arial Narrow"/>
                <a:cs typeface="Arial Narrow"/>
                <a:sym typeface="Arial Narrow"/>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effects</a:t>
            </a:r>
            <a:r>
              <a:rPr lang="en-US" sz="1200" b="0" i="0" u="none" strike="noStrike" cap="none" dirty="0">
                <a:solidFill>
                  <a:srgbClr val="000000"/>
                </a:solidFill>
                <a:latin typeface="Arial Narrow"/>
                <a:ea typeface="Arial Narrow"/>
                <a:cs typeface="Arial Narrow"/>
                <a:sym typeface="Arial Narrow"/>
              </a:rPr>
              <a:t>.</a:t>
            </a:r>
            <a:endParaRPr dirty="0"/>
          </a:p>
          <a:p>
            <a:pPr marL="171450" marR="0" lvl="0" indent="-171450" algn="l" rtl="0">
              <a:lnSpc>
                <a:spcPct val="108333"/>
              </a:lnSpc>
              <a:spcBef>
                <a:spcPts val="300"/>
              </a:spcBef>
              <a:spcAft>
                <a:spcPts val="0"/>
              </a:spcAft>
              <a:buClr>
                <a:srgbClr val="000000"/>
              </a:buClr>
              <a:buSzPts val="1200"/>
              <a:buFont typeface="Arial"/>
              <a:buChar char="•"/>
            </a:pPr>
            <a:r>
              <a:rPr lang="en-US" sz="1200" b="0" i="0" u="none" strike="noStrike" cap="none" dirty="0">
                <a:solidFill>
                  <a:srgbClr val="000000"/>
                </a:solidFill>
                <a:latin typeface="Arial Narrow"/>
                <a:ea typeface="Arial Narrow"/>
                <a:cs typeface="Arial Narrow"/>
                <a:sym typeface="Arial Narrow"/>
              </a:rPr>
              <a:t>Requires no resupply.</a:t>
            </a:r>
            <a:endParaRPr dirty="0"/>
          </a:p>
        </p:txBody>
      </p:sp>
      <p:pic>
        <p:nvPicPr>
          <p:cNvPr id="604" name="Google Shape;604;p34"/>
          <p:cNvPicPr preferRelativeResize="0"/>
          <p:nvPr/>
        </p:nvPicPr>
        <p:blipFill rotWithShape="1">
          <a:blip r:embed="rId3">
            <a:alphaModFix/>
          </a:blip>
          <a:srcRect/>
          <a:stretch/>
        </p:blipFill>
        <p:spPr>
          <a:xfrm rot="2052409">
            <a:off x="533935" y="1990771"/>
            <a:ext cx="3097132" cy="215785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09"/>
        <p:cNvGrpSpPr/>
        <p:nvPr/>
      </p:nvGrpSpPr>
      <p:grpSpPr>
        <a:xfrm>
          <a:off x="0" y="0"/>
          <a:ext cx="0" cy="0"/>
          <a:chOff x="0" y="0"/>
          <a:chExt cx="0" cy="0"/>
        </a:xfrm>
      </p:grpSpPr>
      <p:sp>
        <p:nvSpPr>
          <p:cNvPr id="610" name="Google Shape;610;p3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808080"/>
              </a:buClr>
              <a:buSzPts val="1400"/>
              <a:buFont typeface="Arial"/>
              <a:buNone/>
            </a:pPr>
            <a:fld id="{00000000-1234-1234-1234-123412341234}" type="slidenum">
              <a:rPr lang="en-US" sz="1400" b="1" i="0" u="none" strike="noStrike" cap="none">
                <a:solidFill>
                  <a:srgbClr val="808080"/>
                </a:solidFill>
                <a:latin typeface="Arial"/>
                <a:ea typeface="Arial"/>
                <a:cs typeface="Arial"/>
                <a:sym typeface="Arial"/>
              </a:rPr>
              <a:t>35</a:t>
            </a:fld>
            <a:endParaRPr sz="1400" b="1" i="0" u="none" strike="noStrike" cap="none" dirty="0">
              <a:solidFill>
                <a:srgbClr val="808080"/>
              </a:solidFill>
              <a:latin typeface="Arial"/>
              <a:ea typeface="Arial"/>
              <a:cs typeface="Arial"/>
              <a:sym typeface="Arial"/>
            </a:endParaRPr>
          </a:p>
        </p:txBody>
      </p:sp>
      <p:sp>
        <p:nvSpPr>
          <p:cNvPr id="611" name="Google Shape;611;p35"/>
          <p:cNvSpPr txBox="1"/>
          <p:nvPr/>
        </p:nvSpPr>
        <p:spPr>
          <a:xfrm>
            <a:off x="684964" y="1148976"/>
            <a:ext cx="7273704" cy="3749128"/>
          </a:xfrm>
          <a:prstGeom prst="rect">
            <a:avLst/>
          </a:prstGeom>
          <a:noFill/>
          <a:ln>
            <a:noFill/>
          </a:ln>
        </p:spPr>
        <p:txBody>
          <a:bodyPr spcFirstLastPara="1" wrap="square" lIns="0" tIns="43625" rIns="0" bIns="43625" anchor="t" anchorCtr="0">
            <a:spAutoFit/>
          </a:bodyPr>
          <a:lstStyle/>
          <a:p>
            <a:pPr marL="0" marR="0" lvl="0" indent="0" algn="l" rtl="0">
              <a:lnSpc>
                <a:spcPct val="90000"/>
              </a:lnSpc>
              <a:spcBef>
                <a:spcPts val="0"/>
              </a:spcBef>
              <a:spcAft>
                <a:spcPts val="0"/>
              </a:spcAft>
              <a:buClr>
                <a:srgbClr val="82C836"/>
              </a:buClr>
              <a:buSzPts val="2200"/>
              <a:buFont typeface="Arial"/>
              <a:buNone/>
            </a:pPr>
            <a:r>
              <a:rPr lang="en-US" sz="2200" b="1" i="0" u="none" strike="noStrike" cap="none" dirty="0">
                <a:solidFill>
                  <a:srgbClr val="33CCCC"/>
                </a:solidFill>
                <a:latin typeface="Arial"/>
                <a:ea typeface="Arial"/>
                <a:cs typeface="Arial"/>
                <a:sym typeface="Arial"/>
              </a:rPr>
              <a:t>FSWs should consider whether they can:</a:t>
            </a:r>
            <a:endParaRPr dirty="0"/>
          </a:p>
          <a:p>
            <a:pPr marL="285750" marR="0" lvl="1" indent="-285750" algn="l" rtl="0">
              <a:lnSpc>
                <a:spcPct val="95000"/>
              </a:lnSpc>
              <a:spcBef>
                <a:spcPts val="120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Negotiate </a:t>
            </a:r>
            <a:r>
              <a:rPr lang="en-US" sz="22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condom use</a:t>
            </a:r>
            <a:r>
              <a:rPr lang="en-US" sz="2200" b="0" i="0" u="none" strike="noStrike" cap="none" dirty="0">
                <a:solidFill>
                  <a:srgbClr val="000000"/>
                </a:solidFill>
                <a:latin typeface="Arial"/>
                <a:ea typeface="Arial"/>
                <a:cs typeface="Arial"/>
                <a:sym typeface="Arial"/>
              </a:rPr>
              <a:t> with clients without threat of violence or manipulation (e.g., client promises to pay more for sex without condom) </a:t>
            </a:r>
            <a:r>
              <a:rPr lang="en-US" sz="2200" b="1" i="0" u="none" strike="noStrike" cap="none" dirty="0">
                <a:solidFill>
                  <a:srgbClr val="33CCCC"/>
                </a:solidFill>
                <a:latin typeface="Arial"/>
                <a:ea typeface="Arial"/>
                <a:cs typeface="Arial"/>
                <a:sym typeface="Arial"/>
              </a:rPr>
              <a:t>OR</a:t>
            </a:r>
            <a:endParaRPr dirty="0"/>
          </a:p>
          <a:p>
            <a:pPr marL="285750" marR="0" lvl="1" indent="-285750" algn="l" rtl="0">
              <a:lnSpc>
                <a:spcPct val="95000"/>
              </a:lnSpc>
              <a:spcBef>
                <a:spcPts val="120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Avoid unprotected sex for a large portion of the menstrual cycle (12 days) when pregnancy may occur.</a:t>
            </a:r>
            <a:endParaRPr dirty="0"/>
          </a:p>
          <a:p>
            <a:pPr marL="285750" marR="0" lvl="1" indent="-285750" algn="l" rtl="0">
              <a:lnSpc>
                <a:spcPct val="95000"/>
              </a:lnSpc>
              <a:spcBef>
                <a:spcPts val="120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Remember to move the ring to a new bead every day. </a:t>
            </a:r>
            <a:br>
              <a:rPr lang="en-US" sz="2200" b="0" i="0" u="none" strike="noStrike" cap="none" dirty="0">
                <a:solidFill>
                  <a:srgbClr val="000000"/>
                </a:solidFill>
                <a:latin typeface="Arial"/>
                <a:ea typeface="Arial"/>
                <a:cs typeface="Arial"/>
                <a:sym typeface="Arial"/>
              </a:rPr>
            </a:br>
            <a:r>
              <a:rPr lang="en-US" sz="2200" b="0" i="0" u="none" strike="noStrike" cap="none" dirty="0">
                <a:solidFill>
                  <a:srgbClr val="000000"/>
                </a:solidFill>
                <a:latin typeface="Arial"/>
                <a:ea typeface="Arial"/>
                <a:cs typeface="Arial"/>
                <a:sym typeface="Arial"/>
              </a:rPr>
              <a:t>Will an unpredictable work schedule, and/or </a:t>
            </a:r>
            <a:r>
              <a:rPr lang="en-US" sz="22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use of alcohol/other drugs</a:t>
            </a:r>
            <a:r>
              <a:rPr lang="en-US" sz="2200" b="0" i="0" u="none" strike="noStrike" cap="none" dirty="0">
                <a:solidFill>
                  <a:srgbClr val="000000"/>
                </a:solidFill>
                <a:latin typeface="Arial"/>
                <a:ea typeface="Arial"/>
                <a:cs typeface="Arial"/>
                <a:sym typeface="Arial"/>
              </a:rPr>
              <a:t>, make it harder to maintain the cycle-tracking routine?</a:t>
            </a:r>
            <a:endParaRPr dirty="0"/>
          </a:p>
        </p:txBody>
      </p:sp>
      <p:sp>
        <p:nvSpPr>
          <p:cNvPr id="612" name="Google Shape;612;p35"/>
          <p:cNvSpPr/>
          <p:nvPr/>
        </p:nvSpPr>
        <p:spPr>
          <a:xfrm>
            <a:off x="7980363" y="197230"/>
            <a:ext cx="1163637" cy="430213"/>
          </a:xfrm>
          <a:prstGeom prst="rect">
            <a:avLst/>
          </a:prstGeom>
          <a:solidFill>
            <a:srgbClr val="92D05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2"/>
              </a:buClr>
              <a:buSzPts val="1000"/>
              <a:buFont typeface="Arial"/>
              <a:buNone/>
            </a:pPr>
            <a:endParaRPr sz="1000" b="0" i="0" u="none" strike="noStrike" cap="none" dirty="0">
              <a:solidFill>
                <a:srgbClr val="808080"/>
              </a:solidFill>
              <a:latin typeface="Arial"/>
              <a:ea typeface="Arial"/>
              <a:cs typeface="Arial"/>
              <a:sym typeface="Arial"/>
            </a:endParaRPr>
          </a:p>
        </p:txBody>
      </p:sp>
      <p:sp>
        <p:nvSpPr>
          <p:cNvPr id="613" name="Google Shape;613;p35"/>
          <p:cNvSpPr/>
          <p:nvPr/>
        </p:nvSpPr>
        <p:spPr>
          <a:xfrm>
            <a:off x="-71717" y="0"/>
            <a:ext cx="9215718" cy="762000"/>
          </a:xfrm>
          <a:prstGeom prst="rect">
            <a:avLst/>
          </a:prstGeom>
          <a:solidFill>
            <a:srgbClr val="33CCCC"/>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Clr>
                <a:schemeClr val="lt2"/>
              </a:buClr>
              <a:buSzPts val="1000"/>
              <a:buFont typeface="Arial"/>
              <a:buNone/>
            </a:pPr>
            <a:endParaRPr sz="1000" b="0" i="0" u="none" strike="noStrike" cap="none" dirty="0">
              <a:solidFill>
                <a:srgbClr val="FF8679"/>
              </a:solidFill>
              <a:latin typeface="Arial"/>
              <a:ea typeface="Arial"/>
              <a:cs typeface="Arial"/>
              <a:sym typeface="Arial"/>
            </a:endParaRPr>
          </a:p>
        </p:txBody>
      </p:sp>
      <p:sp>
        <p:nvSpPr>
          <p:cNvPr id="614" name="Google Shape;614;p35"/>
          <p:cNvSpPr txBox="1"/>
          <p:nvPr/>
        </p:nvSpPr>
        <p:spPr>
          <a:xfrm>
            <a:off x="684964" y="5072709"/>
            <a:ext cx="7646236" cy="1360782"/>
          </a:xfrm>
          <a:prstGeom prst="rect">
            <a:avLst/>
          </a:prstGeom>
          <a:noFill/>
          <a:ln>
            <a:noFill/>
          </a:ln>
        </p:spPr>
        <p:txBody>
          <a:bodyPr spcFirstLastPara="1" wrap="square" lIns="0" tIns="43625" rIns="0" bIns="43625" anchor="t" anchorCtr="0">
            <a:spAutoFit/>
          </a:bodyPr>
          <a:lstStyle/>
          <a:p>
            <a:pPr marL="0" marR="0" lvl="1" indent="4763" algn="l" rtl="0">
              <a:lnSpc>
                <a:spcPct val="95000"/>
              </a:lnSpc>
              <a:spcBef>
                <a:spcPts val="0"/>
              </a:spcBef>
              <a:spcAft>
                <a:spcPts val="0"/>
              </a:spcAft>
              <a:buClr>
                <a:srgbClr val="82C836"/>
              </a:buClr>
              <a:buSzPts val="2200"/>
              <a:buFont typeface="Arial"/>
              <a:buNone/>
            </a:pPr>
            <a:r>
              <a:rPr lang="en-US" sz="2200" b="1" i="0" u="none" strike="noStrike" cap="none" dirty="0">
                <a:solidFill>
                  <a:srgbClr val="33CCCC"/>
                </a:solidFill>
                <a:latin typeface="Arial"/>
                <a:ea typeface="Arial"/>
                <a:cs typeface="Arial"/>
                <a:sym typeface="Arial"/>
              </a:rPr>
              <a:t>Other </a:t>
            </a:r>
            <a:r>
              <a:rPr lang="en-US" sz="2200" b="1" i="0" u="none" strike="noStrike" cap="none" dirty="0">
                <a:solidFill>
                  <a:srgbClr val="33CCCC"/>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considerations</a:t>
            </a:r>
            <a:r>
              <a:rPr lang="en-US" sz="2200" b="1" i="0" u="none" strike="noStrike" cap="none" dirty="0">
                <a:solidFill>
                  <a:srgbClr val="33CCCC"/>
                </a:solidFill>
                <a:latin typeface="Arial"/>
                <a:ea typeface="Arial"/>
                <a:cs typeface="Arial"/>
                <a:sym typeface="Arial"/>
              </a:rPr>
              <a:t>:</a:t>
            </a:r>
            <a:endParaRPr dirty="0"/>
          </a:p>
          <a:p>
            <a:pPr marL="285750" marR="0" lvl="1" indent="-285750" algn="l" rtl="0">
              <a:lnSpc>
                <a:spcPct val="95000"/>
              </a:lnSpc>
              <a:spcBef>
                <a:spcPts val="120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Less effective than most other contraceptives methods</a:t>
            </a:r>
            <a:endParaRPr dirty="0"/>
          </a:p>
          <a:p>
            <a:pPr marL="285750" marR="0" lvl="1" indent="-285750" algn="l" rtl="0">
              <a:lnSpc>
                <a:spcPct val="95000"/>
              </a:lnSpc>
              <a:spcBef>
                <a:spcPts val="1200"/>
              </a:spcBef>
              <a:spcAft>
                <a:spcPts val="0"/>
              </a:spcAft>
              <a:buClr>
                <a:srgbClr val="33CCCC"/>
              </a:buClr>
              <a:buSzPts val="2200"/>
              <a:buFont typeface="Arial"/>
              <a:buChar char="•"/>
            </a:pPr>
            <a:r>
              <a:rPr lang="en-US" sz="2200" b="0" i="0" u="none" strike="noStrike" cap="none" dirty="0">
                <a:solidFill>
                  <a:srgbClr val="000000"/>
                </a:solidFill>
                <a:latin typeface="Arial"/>
                <a:ea typeface="Arial"/>
                <a:cs typeface="Arial"/>
                <a:sym typeface="Arial"/>
              </a:rPr>
              <a:t>Women with </a:t>
            </a:r>
            <a:r>
              <a:rPr lang="en-US" sz="2200" b="0" i="0" u="none" strike="noStrike" cap="none"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irregular monthly bleeding</a:t>
            </a:r>
            <a:r>
              <a:rPr lang="en-US" sz="2200" b="0" i="0" u="none" strike="noStrike" cap="none" dirty="0">
                <a:solidFill>
                  <a:srgbClr val="000000"/>
                </a:solidFill>
                <a:latin typeface="Arial"/>
                <a:ea typeface="Arial"/>
                <a:cs typeface="Arial"/>
                <a:sym typeface="Arial"/>
              </a:rPr>
              <a:t> cannot use SDM</a:t>
            </a:r>
            <a:endParaRP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36"/>
          <p:cNvSpPr txBox="1">
            <a:spLocks noGrp="1"/>
          </p:cNvSpPr>
          <p:nvPr>
            <p:ph type="title"/>
          </p:nvPr>
        </p:nvSpPr>
        <p:spPr>
          <a:xfrm>
            <a:off x="439738" y="673100"/>
            <a:ext cx="7596187"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200" dirty="0">
                <a:solidFill>
                  <a:srgbClr val="A50021"/>
                </a:solidFill>
              </a:rPr>
              <a:t>Female Sterilization</a:t>
            </a:r>
            <a:endParaRPr sz="3200" dirty="0">
              <a:solidFill>
                <a:srgbClr val="A50021"/>
              </a:solidFill>
            </a:endParaRPr>
          </a:p>
        </p:txBody>
      </p:sp>
      <p:sp>
        <p:nvSpPr>
          <p:cNvPr id="621" name="Google Shape;621;p36"/>
          <p:cNvSpPr txBox="1">
            <a:spLocks noGrp="1"/>
          </p:cNvSpPr>
          <p:nvPr>
            <p:ph type="body" idx="1"/>
          </p:nvPr>
        </p:nvSpPr>
        <p:spPr>
          <a:xfrm>
            <a:off x="5002213" y="1435101"/>
            <a:ext cx="3794125" cy="4889381"/>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Clr>
                <a:srgbClr val="A50021"/>
              </a:buClr>
              <a:buSzPts val="2000"/>
              <a:buFont typeface="Arial"/>
              <a:buChar char="•"/>
            </a:pPr>
            <a:r>
              <a:rPr lang="en-US" sz="2000" dirty="0">
                <a:latin typeface="Arial"/>
                <a:ea typeface="Arial"/>
                <a:cs typeface="Arial"/>
                <a:sym typeface="Arial"/>
              </a:rPr>
              <a:t>Permanent method for women and couples who do not want more children (sterilization is also an option for men) </a:t>
            </a:r>
            <a:endParaRPr dirty="0"/>
          </a:p>
          <a:p>
            <a:pPr marL="342900" lvl="0" indent="-342900" algn="l" rtl="0">
              <a:lnSpc>
                <a:spcPct val="95000"/>
              </a:lnSpc>
              <a:spcBef>
                <a:spcPts val="1200"/>
              </a:spcBef>
              <a:spcAft>
                <a:spcPts val="0"/>
              </a:spcAft>
              <a:buClr>
                <a:srgbClr val="A50021"/>
              </a:buClr>
              <a:buSzPts val="2000"/>
              <a:buFont typeface="Arial"/>
              <a:buChar char="•"/>
            </a:pPr>
            <a:r>
              <a:rPr lang="en-US" sz="2000" dirty="0">
                <a:latin typeface="Arial"/>
                <a:ea typeface="Arial"/>
                <a:cs typeface="Arial"/>
                <a:sym typeface="Arial"/>
              </a:rPr>
              <a:t>Woman’s tubes that carry eggs to the womb are cut or blocked</a:t>
            </a:r>
            <a:endParaRPr sz="2000" dirty="0">
              <a:latin typeface="Arial"/>
              <a:ea typeface="Arial"/>
              <a:cs typeface="Arial"/>
              <a:sym typeface="Arial"/>
            </a:endParaRPr>
          </a:p>
          <a:p>
            <a:pPr marL="342900" lvl="0" indent="-342900" algn="l" rtl="0">
              <a:lnSpc>
                <a:spcPct val="95000"/>
              </a:lnSpc>
              <a:spcBef>
                <a:spcPts val="1200"/>
              </a:spcBef>
              <a:spcAft>
                <a:spcPts val="0"/>
              </a:spcAft>
              <a:buClr>
                <a:srgbClr val="A50021"/>
              </a:buClr>
              <a:buSzPts val="2000"/>
              <a:buFont typeface="Arial"/>
              <a:buChar char="•"/>
            </a:pPr>
            <a:r>
              <a:rPr lang="en-US" sz="2000" dirty="0">
                <a:latin typeface="Arial"/>
                <a:ea typeface="Arial"/>
                <a:cs typeface="Arial"/>
                <a:sym typeface="Arial"/>
              </a:rPr>
              <a:t>Simple surgery with minimal risk that must be performed by a trained clinical provider</a:t>
            </a:r>
            <a:endParaRPr dirty="0"/>
          </a:p>
          <a:p>
            <a:pPr marL="342900" lvl="1" indent="-342900" algn="l" rtl="0">
              <a:lnSpc>
                <a:spcPct val="95000"/>
              </a:lnSpc>
              <a:spcBef>
                <a:spcPts val="1200"/>
              </a:spcBef>
              <a:spcAft>
                <a:spcPts val="0"/>
              </a:spcAft>
              <a:buClr>
                <a:srgbClr val="A50021"/>
              </a:buClr>
              <a:buSzPts val="2000"/>
              <a:buFont typeface="Arial"/>
              <a:buChar char="•"/>
            </a:pPr>
            <a:r>
              <a:rPr lang="en-US" sz="2000" dirty="0">
                <a:solidFill>
                  <a:srgbClr val="000000"/>
                </a:solidFill>
                <a:latin typeface="Arial"/>
                <a:ea typeface="Arial"/>
                <a:cs typeface="Arial"/>
                <a:sym typeface="Arial"/>
              </a:rPr>
              <a:t>No protection from HIV or other STIs; add other methods to protect yourself (condoms, PrEP)</a:t>
            </a:r>
            <a:endParaRPr dirty="0"/>
          </a:p>
        </p:txBody>
      </p:sp>
      <p:sp>
        <p:nvSpPr>
          <p:cNvPr id="622" name="Google Shape;622;p36"/>
          <p:cNvSpPr txBox="1">
            <a:spLocks noGrp="1"/>
          </p:cNvSpPr>
          <p:nvPr>
            <p:ph type="sldNum" idx="12"/>
          </p:nvPr>
        </p:nvSpPr>
        <p:spPr>
          <a:xfrm>
            <a:off x="6710634"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36</a:t>
            </a:fld>
            <a:endParaRPr sz="1400" b="1" dirty="0">
              <a:solidFill>
                <a:schemeClr val="lt2"/>
              </a:solidFill>
              <a:latin typeface="Arial"/>
              <a:ea typeface="Arial"/>
              <a:cs typeface="Arial"/>
              <a:sym typeface="Arial"/>
            </a:endParaRPr>
          </a:p>
        </p:txBody>
      </p:sp>
      <p:grpSp>
        <p:nvGrpSpPr>
          <p:cNvPr id="623" name="Google Shape;623;p36"/>
          <p:cNvGrpSpPr/>
          <p:nvPr/>
        </p:nvGrpSpPr>
        <p:grpSpPr>
          <a:xfrm>
            <a:off x="485663" y="1816100"/>
            <a:ext cx="4287615" cy="2891259"/>
            <a:chOff x="3021" y="1370"/>
            <a:chExt cx="2416" cy="1550"/>
          </a:xfrm>
        </p:grpSpPr>
        <p:sp>
          <p:nvSpPr>
            <p:cNvPr id="624" name="Google Shape;624;p36"/>
            <p:cNvSpPr/>
            <p:nvPr/>
          </p:nvSpPr>
          <p:spPr>
            <a:xfrm>
              <a:off x="3021" y="1522"/>
              <a:ext cx="2169" cy="1348"/>
            </a:xfrm>
            <a:prstGeom prst="ellipse">
              <a:avLst/>
            </a:prstGeom>
            <a:solidFill>
              <a:srgbClr val="FBCABD"/>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pic>
          <p:nvPicPr>
            <p:cNvPr id="625" name="Google Shape;625;p36" descr="AFfemaleSterilization"/>
            <p:cNvPicPr preferRelativeResize="0"/>
            <p:nvPr/>
          </p:nvPicPr>
          <p:blipFill rotWithShape="1">
            <a:blip r:embed="rId3">
              <a:alphaModFix/>
            </a:blip>
            <a:srcRect/>
            <a:stretch/>
          </p:blipFill>
          <p:spPr>
            <a:xfrm>
              <a:off x="3392" y="1377"/>
              <a:ext cx="1486" cy="1543"/>
            </a:xfrm>
            <a:prstGeom prst="rect">
              <a:avLst/>
            </a:prstGeom>
            <a:noFill/>
            <a:ln>
              <a:noFill/>
            </a:ln>
          </p:spPr>
        </p:pic>
        <p:cxnSp>
          <p:nvCxnSpPr>
            <p:cNvPr id="626" name="Google Shape;626;p36"/>
            <p:cNvCxnSpPr/>
            <p:nvPr/>
          </p:nvCxnSpPr>
          <p:spPr>
            <a:xfrm flipH="1">
              <a:off x="3923" y="1696"/>
              <a:ext cx="791" cy="220"/>
            </a:xfrm>
            <a:prstGeom prst="straightConnector1">
              <a:avLst/>
            </a:prstGeom>
            <a:noFill/>
            <a:ln w="19050" cap="flat" cmpd="sng">
              <a:solidFill>
                <a:srgbClr val="CC0000"/>
              </a:solidFill>
              <a:prstDash val="solid"/>
              <a:round/>
              <a:headEnd type="none" w="med" len="med"/>
              <a:tailEnd type="triangle" w="med" len="med"/>
            </a:ln>
          </p:spPr>
        </p:cxnSp>
        <p:cxnSp>
          <p:nvCxnSpPr>
            <p:cNvPr id="627" name="Google Shape;627;p36"/>
            <p:cNvCxnSpPr/>
            <p:nvPr/>
          </p:nvCxnSpPr>
          <p:spPr>
            <a:xfrm flipH="1">
              <a:off x="4356" y="1575"/>
              <a:ext cx="563" cy="339"/>
            </a:xfrm>
            <a:prstGeom prst="straightConnector1">
              <a:avLst/>
            </a:prstGeom>
            <a:noFill/>
            <a:ln w="19050" cap="flat" cmpd="sng">
              <a:solidFill>
                <a:srgbClr val="CC0000"/>
              </a:solidFill>
              <a:prstDash val="solid"/>
              <a:round/>
              <a:headEnd type="none" w="med" len="med"/>
              <a:tailEnd type="triangle" w="med" len="med"/>
            </a:ln>
          </p:spPr>
        </p:cxnSp>
        <p:sp>
          <p:nvSpPr>
            <p:cNvPr id="628" name="Google Shape;628;p36"/>
            <p:cNvSpPr txBox="1"/>
            <p:nvPr/>
          </p:nvSpPr>
          <p:spPr>
            <a:xfrm>
              <a:off x="4934" y="1370"/>
              <a:ext cx="503" cy="303"/>
            </a:xfrm>
            <a:prstGeom prst="rect">
              <a:avLst/>
            </a:prstGeom>
            <a:no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200" dirty="0">
                  <a:solidFill>
                    <a:schemeClr val="dk2"/>
                  </a:solidFill>
                  <a:latin typeface="Arial"/>
                  <a:ea typeface="Arial"/>
                  <a:cs typeface="Arial"/>
                  <a:sym typeface="Arial"/>
                </a:rPr>
                <a:t>Tubes </a:t>
              </a:r>
              <a:br>
                <a:rPr lang="en-US" sz="1200" dirty="0">
                  <a:solidFill>
                    <a:schemeClr val="dk2"/>
                  </a:solidFill>
                  <a:latin typeface="Arial"/>
                  <a:ea typeface="Arial"/>
                  <a:cs typeface="Arial"/>
                  <a:sym typeface="Arial"/>
                </a:rPr>
              </a:br>
              <a:r>
                <a:rPr lang="en-US" sz="1200" dirty="0">
                  <a:solidFill>
                    <a:schemeClr val="dk2"/>
                  </a:solidFill>
                  <a:latin typeface="Arial"/>
                  <a:ea typeface="Arial"/>
                  <a:cs typeface="Arial"/>
                  <a:sym typeface="Arial"/>
                </a:rPr>
                <a:t>blocked or </a:t>
              </a:r>
              <a:br>
                <a:rPr lang="en-US" sz="1200" dirty="0">
                  <a:solidFill>
                    <a:schemeClr val="dk2"/>
                  </a:solidFill>
                  <a:latin typeface="Arial"/>
                  <a:ea typeface="Arial"/>
                  <a:cs typeface="Arial"/>
                  <a:sym typeface="Arial"/>
                </a:rPr>
              </a:br>
              <a:r>
                <a:rPr lang="en-US" sz="1200" dirty="0">
                  <a:solidFill>
                    <a:schemeClr val="dk2"/>
                  </a:solidFill>
                  <a:latin typeface="Arial"/>
                  <a:ea typeface="Arial"/>
                  <a:cs typeface="Arial"/>
                  <a:sym typeface="Arial"/>
                </a:rPr>
                <a:t>cut here</a:t>
              </a:r>
              <a:endParaRPr dirty="0"/>
            </a:p>
          </p:txBody>
        </p:sp>
      </p:grpSp>
      <p:sp>
        <p:nvSpPr>
          <p:cNvPr id="629" name="Google Shape;629;p36"/>
          <p:cNvSpPr/>
          <p:nvPr/>
        </p:nvSpPr>
        <p:spPr>
          <a:xfrm>
            <a:off x="-9525" y="-6350"/>
            <a:ext cx="1163638" cy="430213"/>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630" name="Google Shape;630;p36"/>
          <p:cNvSpPr/>
          <p:nvPr/>
        </p:nvSpPr>
        <p:spPr>
          <a:xfrm>
            <a:off x="-43544" y="-26988"/>
            <a:ext cx="9296400" cy="762001"/>
          </a:xfrm>
          <a:prstGeom prst="rect">
            <a:avLst/>
          </a:prstGeom>
          <a:solidFill>
            <a:srgbClr val="A5002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631" name="Google Shape;631;p36"/>
          <p:cNvSpPr txBox="1"/>
          <p:nvPr/>
        </p:nvSpPr>
        <p:spPr>
          <a:xfrm>
            <a:off x="765395" y="5031925"/>
            <a:ext cx="3115221" cy="767477"/>
          </a:xfrm>
          <a:prstGeom prst="rect">
            <a:avLst/>
          </a:prstGeom>
          <a:solidFill>
            <a:schemeClr val="lt1"/>
          </a:solidFill>
          <a:ln w="25400" cap="flat" cmpd="sng">
            <a:solidFill>
              <a:srgbClr val="A5002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8333"/>
              </a:lnSpc>
              <a:spcBef>
                <a:spcPts val="0"/>
              </a:spcBef>
              <a:spcAft>
                <a:spcPts val="0"/>
              </a:spcAft>
              <a:buNone/>
            </a:pPr>
            <a:r>
              <a:rPr lang="en-US" sz="1200" b="1" dirty="0">
                <a:solidFill>
                  <a:schemeClr val="dk1"/>
                </a:solidFill>
                <a:latin typeface="Arial Narrow"/>
                <a:ea typeface="Arial Narrow"/>
                <a:cs typeface="Arial Narrow"/>
                <a:sym typeface="Arial Narrow"/>
              </a:rPr>
              <a:t>Benefits—Female sterilization:</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May help prevent cancer of the ovary. </a:t>
            </a:r>
            <a:endParaRPr dirty="0"/>
          </a:p>
          <a:p>
            <a:pPr marL="171450" marR="0" lvl="0" indent="-171450" algn="l" rtl="0">
              <a:lnSpc>
                <a:spcPct val="108333"/>
              </a:lnSpc>
              <a:spcBef>
                <a:spcPts val="300"/>
              </a:spcBef>
              <a:spcAft>
                <a:spcPts val="0"/>
              </a:spcAft>
              <a:buClr>
                <a:schemeClr val="dk1"/>
              </a:buClr>
              <a:buSzPts val="1200"/>
              <a:buFont typeface="Arial"/>
              <a:buChar char="•"/>
            </a:pPr>
            <a:r>
              <a:rPr lang="en-US" sz="1200" dirty="0">
                <a:solidFill>
                  <a:schemeClr val="dk1"/>
                </a:solidFill>
                <a:latin typeface="Arial Narrow"/>
                <a:ea typeface="Arial Narrow"/>
                <a:cs typeface="Arial Narrow"/>
                <a:sym typeface="Arial Narrow"/>
              </a:rPr>
              <a:t>Helps protect from serious infection of the womb.</a:t>
            </a:r>
            <a:endParaRP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37"/>
          <p:cNvSpPr txBox="1">
            <a:spLocks noGrp="1"/>
          </p:cNvSpPr>
          <p:nvPr>
            <p:ph type="body" idx="1"/>
          </p:nvPr>
        </p:nvSpPr>
        <p:spPr>
          <a:xfrm>
            <a:off x="807584" y="1141414"/>
            <a:ext cx="7834140" cy="4870224"/>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A50021"/>
              </a:buClr>
              <a:buSzPts val="2000"/>
              <a:buFont typeface="Arial"/>
              <a:buNone/>
            </a:pPr>
            <a:r>
              <a:rPr lang="en-US" sz="2000" b="1" dirty="0">
                <a:solidFill>
                  <a:srgbClr val="A50021"/>
                </a:solidFill>
                <a:latin typeface="Arial"/>
                <a:ea typeface="Arial"/>
                <a:cs typeface="Arial"/>
                <a:sym typeface="Arial"/>
              </a:rPr>
              <a:t>What to Expect</a:t>
            </a:r>
            <a:endParaRPr dirty="0"/>
          </a:p>
          <a:p>
            <a:pPr marL="225425" lvl="1" indent="-225425" algn="l" rtl="0">
              <a:lnSpc>
                <a:spcPct val="95000"/>
              </a:lnSpc>
              <a:spcBef>
                <a:spcPts val="600"/>
              </a:spcBef>
              <a:spcAft>
                <a:spcPts val="0"/>
              </a:spcAft>
              <a:buClr>
                <a:srgbClr val="A50021"/>
              </a:buClr>
              <a:buSzPts val="1800"/>
              <a:buFont typeface="Arial"/>
              <a:buChar char="•"/>
            </a:pPr>
            <a:r>
              <a:rPr lang="en-US" sz="1800" dirty="0">
                <a:latin typeface="Arial"/>
                <a:ea typeface="Arial"/>
                <a:cs typeface="Arial"/>
                <a:sym typeface="Arial"/>
              </a:rPr>
              <a:t>Local pain killer is given. </a:t>
            </a:r>
            <a:endParaRPr dirty="0"/>
          </a:p>
          <a:p>
            <a:pPr marL="225425" lvl="1" indent="-225425" algn="l" rtl="0">
              <a:lnSpc>
                <a:spcPct val="95000"/>
              </a:lnSpc>
              <a:spcBef>
                <a:spcPts val="600"/>
              </a:spcBef>
              <a:spcAft>
                <a:spcPts val="0"/>
              </a:spcAft>
              <a:buClr>
                <a:srgbClr val="A50021"/>
              </a:buClr>
              <a:buSzPts val="1800"/>
              <a:buFont typeface="Arial"/>
              <a:buChar char="•"/>
            </a:pPr>
            <a:r>
              <a:rPr lang="en-US" sz="1800" dirty="0">
                <a:latin typeface="Arial"/>
                <a:ea typeface="Arial"/>
                <a:cs typeface="Arial"/>
                <a:sym typeface="Arial"/>
              </a:rPr>
              <a:t>Can go home after a few hours; may have soreness for a few days.</a:t>
            </a:r>
            <a:endParaRPr dirty="0"/>
          </a:p>
          <a:p>
            <a:pPr marL="225425" lvl="1" indent="-225425" algn="l" rtl="0">
              <a:lnSpc>
                <a:spcPct val="95000"/>
              </a:lnSpc>
              <a:spcBef>
                <a:spcPts val="600"/>
              </a:spcBef>
              <a:spcAft>
                <a:spcPts val="0"/>
              </a:spcAft>
              <a:buClr>
                <a:srgbClr val="A50021"/>
              </a:buClr>
              <a:buSzPts val="1800"/>
              <a:buFont typeface="Arial"/>
              <a:buChar char="•"/>
            </a:pPr>
            <a:r>
              <a:rPr lang="en-US" sz="1800" dirty="0">
                <a:latin typeface="Arial"/>
                <a:ea typeface="Arial"/>
                <a:cs typeface="Arial"/>
                <a:sym typeface="Arial"/>
              </a:rPr>
              <a:t>Monthly bleeding will continue as usual.</a:t>
            </a:r>
            <a:endParaRPr dirty="0"/>
          </a:p>
          <a:p>
            <a:pPr marL="0" lvl="0" indent="0" algn="l" rtl="0">
              <a:lnSpc>
                <a:spcPct val="95000"/>
              </a:lnSpc>
              <a:spcBef>
                <a:spcPts val="2400"/>
              </a:spcBef>
              <a:spcAft>
                <a:spcPts val="0"/>
              </a:spcAft>
              <a:buClr>
                <a:srgbClr val="A50021"/>
              </a:buClr>
              <a:buSzPts val="2000"/>
              <a:buFont typeface="Arial"/>
              <a:buNone/>
            </a:pPr>
            <a:r>
              <a:rPr lang="en-US" sz="2000" b="1" dirty="0">
                <a:solidFill>
                  <a:srgbClr val="A50021"/>
                </a:solidFill>
                <a:latin typeface="Arial"/>
                <a:ea typeface="Arial"/>
                <a:cs typeface="Arial"/>
                <a:sym typeface="Arial"/>
              </a:rPr>
              <a:t>FSWs should consider whether they can: </a:t>
            </a:r>
            <a:endParaRPr dirty="0"/>
          </a:p>
          <a:p>
            <a:pPr marL="225425" lvl="1" indent="-225425" algn="l" rtl="0">
              <a:lnSpc>
                <a:spcPct val="95000"/>
              </a:lnSpc>
              <a:spcBef>
                <a:spcPts val="600"/>
              </a:spcBef>
              <a:spcAft>
                <a:spcPts val="0"/>
              </a:spcAft>
              <a:buClr>
                <a:srgbClr val="A50021"/>
              </a:buClr>
              <a:buSzPts val="1800"/>
              <a:buFont typeface="Arial"/>
              <a:buChar char="•"/>
            </a:pPr>
            <a:r>
              <a:rPr lang="en-US" sz="1800" dirty="0">
                <a:solidFill>
                  <a:srgbClr val="000000"/>
                </a:solidFill>
                <a:latin typeface="Arial"/>
                <a:ea typeface="Arial"/>
                <a:cs typeface="Arial"/>
                <a:sym typeface="Arial"/>
              </a:rPr>
              <a:t>Allow ample recovery time; two-day rest (avoiding vigorous work) and avoiding sex for at least one week or, if pain persists, longer.</a:t>
            </a:r>
            <a:endParaRPr dirty="0"/>
          </a:p>
          <a:p>
            <a:pPr marL="225425" lvl="1" indent="-225425" algn="l" rtl="0">
              <a:lnSpc>
                <a:spcPct val="95000"/>
              </a:lnSpc>
              <a:spcBef>
                <a:spcPts val="600"/>
              </a:spcBef>
              <a:spcAft>
                <a:spcPts val="0"/>
              </a:spcAft>
              <a:buClr>
                <a:srgbClr val="A50021"/>
              </a:buClr>
              <a:buSzPts val="1800"/>
              <a:buFont typeface="Arial"/>
              <a:buChar char="•"/>
            </a:pPr>
            <a:r>
              <a:rPr lang="en-US" sz="1800" dirty="0">
                <a:solidFill>
                  <a:srgbClr val="000000"/>
                </a:solidFill>
                <a:latin typeface="Arial"/>
                <a:ea typeface="Arial"/>
                <a:cs typeface="Arial"/>
                <a:sym typeface="Arial"/>
              </a:rPr>
              <a:t>Convince partners and clients to continue using condoms for protection from HIV and other STIs.</a:t>
            </a:r>
            <a:endParaRPr dirty="0"/>
          </a:p>
          <a:p>
            <a:pPr marL="0" lvl="0" indent="0" algn="l" rtl="0">
              <a:lnSpc>
                <a:spcPct val="95000"/>
              </a:lnSpc>
              <a:spcBef>
                <a:spcPts val="2400"/>
              </a:spcBef>
              <a:spcAft>
                <a:spcPts val="0"/>
              </a:spcAft>
              <a:buClr>
                <a:srgbClr val="A50021"/>
              </a:buClr>
              <a:buSzPts val="2000"/>
              <a:buFont typeface="Arial"/>
              <a:buNone/>
            </a:pPr>
            <a:r>
              <a:rPr lang="en-US" sz="2000" b="1" dirty="0">
                <a:solidFill>
                  <a:srgbClr val="A50021"/>
                </a:solidFill>
                <a:latin typeface="Arial"/>
                <a:ea typeface="Arial"/>
                <a:cs typeface="Arial"/>
                <a:sym typeface="Arial"/>
              </a:rPr>
              <a:t>Other considerations for women living with HIV or AIDS: </a:t>
            </a:r>
            <a:endParaRPr sz="1800" dirty="0">
              <a:solidFill>
                <a:srgbClr val="000000"/>
              </a:solidFill>
              <a:latin typeface="Arial"/>
              <a:ea typeface="Arial"/>
              <a:cs typeface="Arial"/>
              <a:sym typeface="Arial"/>
            </a:endParaRPr>
          </a:p>
          <a:p>
            <a:pPr marL="225425" lvl="1" indent="-225425" algn="l" rtl="0">
              <a:lnSpc>
                <a:spcPct val="95000"/>
              </a:lnSpc>
              <a:spcBef>
                <a:spcPts val="600"/>
              </a:spcBef>
              <a:spcAft>
                <a:spcPts val="0"/>
              </a:spcAft>
              <a:buClr>
                <a:srgbClr val="A50021"/>
              </a:buClr>
              <a:buSzPts val="1800"/>
              <a:buFont typeface="Arial"/>
              <a:buChar char="•"/>
            </a:pPr>
            <a:r>
              <a:rPr lang="en-US" sz="1800" dirty="0">
                <a:latin typeface="Arial"/>
                <a:ea typeface="Arial"/>
                <a:cs typeface="Arial"/>
                <a:sym typeface="Arial"/>
              </a:rPr>
              <a:t>May need to postpone the procedure if there are any serious health problems related to HIV or AIDS; the health provider will decide when you are ready. </a:t>
            </a:r>
            <a:endParaRPr dirty="0"/>
          </a:p>
        </p:txBody>
      </p:sp>
      <p:sp>
        <p:nvSpPr>
          <p:cNvPr id="639" name="Google Shape;639;p3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37</a:t>
            </a:fld>
            <a:endParaRPr sz="1400" b="1" dirty="0">
              <a:solidFill>
                <a:schemeClr val="lt2"/>
              </a:solidFill>
              <a:latin typeface="Arial"/>
              <a:ea typeface="Arial"/>
              <a:cs typeface="Arial"/>
              <a:sym typeface="Arial"/>
            </a:endParaRPr>
          </a:p>
        </p:txBody>
      </p:sp>
      <p:sp>
        <p:nvSpPr>
          <p:cNvPr id="640" name="Google Shape;640;p37"/>
          <p:cNvSpPr/>
          <p:nvPr/>
        </p:nvSpPr>
        <p:spPr>
          <a:xfrm>
            <a:off x="7980363" y="0"/>
            <a:ext cx="1163637" cy="430213"/>
          </a:xfrm>
          <a:prstGeom prst="rect">
            <a:avLst/>
          </a:prstGeom>
          <a:solidFill>
            <a:srgbClr val="C00000"/>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
        <p:nvSpPr>
          <p:cNvPr id="641" name="Google Shape;641;p37"/>
          <p:cNvSpPr/>
          <p:nvPr/>
        </p:nvSpPr>
        <p:spPr>
          <a:xfrm>
            <a:off x="-97971" y="-10886"/>
            <a:ext cx="9318171" cy="762000"/>
          </a:xfrm>
          <a:prstGeom prst="rect">
            <a:avLst/>
          </a:prstGeom>
          <a:solidFill>
            <a:srgbClr val="A50021"/>
          </a:solid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endParaRPr sz="1000" dirty="0">
              <a:solidFill>
                <a:schemeClr val="lt2"/>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38"/>
          <p:cNvSpPr txBox="1">
            <a:spLocks noGrp="1"/>
          </p:cNvSpPr>
          <p:nvPr>
            <p:ph type="sldNum" idx="12"/>
          </p:nvPr>
        </p:nvSpPr>
        <p:spPr>
          <a:xfrm>
            <a:off x="6710634"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a:solidFill>
                  <a:schemeClr val="lt2"/>
                </a:solidFill>
                <a:latin typeface="Arial"/>
                <a:ea typeface="Arial"/>
                <a:cs typeface="Arial"/>
                <a:sym typeface="Arial"/>
              </a:rPr>
              <a:t>38</a:t>
            </a:fld>
            <a:endParaRPr sz="1400" b="1" dirty="0">
              <a:solidFill>
                <a:schemeClr val="lt2"/>
              </a:solidFill>
              <a:latin typeface="Arial"/>
              <a:ea typeface="Arial"/>
              <a:cs typeface="Arial"/>
              <a:sym typeface="Arial"/>
            </a:endParaRPr>
          </a:p>
        </p:txBody>
      </p:sp>
      <p:sp>
        <p:nvSpPr>
          <p:cNvPr id="648" name="Google Shape;648;p38"/>
          <p:cNvSpPr txBox="1"/>
          <p:nvPr/>
        </p:nvSpPr>
        <p:spPr>
          <a:xfrm>
            <a:off x="949644" y="439796"/>
            <a:ext cx="6874192" cy="772519"/>
          </a:xfrm>
          <a:prstGeom prst="rect">
            <a:avLst/>
          </a:prstGeom>
          <a:noFill/>
          <a:ln>
            <a:noFill/>
          </a:ln>
        </p:spPr>
        <p:txBody>
          <a:bodyPr spcFirstLastPara="1" wrap="square" lIns="91425" tIns="45700" rIns="91425" bIns="45700" anchor="t" anchorCtr="0">
            <a:spAutoFit/>
          </a:bodyPr>
          <a:lstStyle/>
          <a:p>
            <a:pPr marL="0" marR="0" lvl="0" indent="0" algn="ctr" rtl="0">
              <a:lnSpc>
                <a:spcPct val="85000"/>
              </a:lnSpc>
              <a:spcBef>
                <a:spcPts val="0"/>
              </a:spcBef>
              <a:spcAft>
                <a:spcPts val="0"/>
              </a:spcAft>
              <a:buNone/>
            </a:pPr>
            <a:r>
              <a:rPr lang="en-US" sz="2600" b="1" dirty="0">
                <a:solidFill>
                  <a:srgbClr val="006699"/>
                </a:solidFill>
                <a:latin typeface="Arial"/>
                <a:ea typeface="Arial"/>
                <a:cs typeface="Arial"/>
                <a:sym typeface="Arial"/>
              </a:rPr>
              <a:t>Seek services from a health care provider at one of these health centers. </a:t>
            </a:r>
            <a:endParaRPr dirty="0"/>
          </a:p>
        </p:txBody>
      </p:sp>
      <p:pic>
        <p:nvPicPr>
          <p:cNvPr id="649" name="Google Shape;649;p38"/>
          <p:cNvPicPr preferRelativeResize="0"/>
          <p:nvPr/>
        </p:nvPicPr>
        <p:blipFill rotWithShape="1">
          <a:blip r:embed="rId3">
            <a:alphaModFix/>
          </a:blip>
          <a:srcRect r="36030"/>
          <a:stretch/>
        </p:blipFill>
        <p:spPr>
          <a:xfrm>
            <a:off x="733296" y="1808061"/>
            <a:ext cx="3360620" cy="1101151"/>
          </a:xfrm>
          <a:prstGeom prst="rect">
            <a:avLst/>
          </a:prstGeom>
          <a:noFill/>
          <a:ln>
            <a:noFill/>
          </a:ln>
        </p:spPr>
      </p:pic>
      <p:pic>
        <p:nvPicPr>
          <p:cNvPr id="650" name="Google Shape;650;p38"/>
          <p:cNvPicPr preferRelativeResize="0"/>
          <p:nvPr/>
        </p:nvPicPr>
        <p:blipFill rotWithShape="1">
          <a:blip r:embed="rId3">
            <a:alphaModFix/>
          </a:blip>
          <a:srcRect r="36030"/>
          <a:stretch/>
        </p:blipFill>
        <p:spPr>
          <a:xfrm>
            <a:off x="733748" y="4727161"/>
            <a:ext cx="3360620" cy="1101151"/>
          </a:xfrm>
          <a:prstGeom prst="rect">
            <a:avLst/>
          </a:prstGeom>
          <a:noFill/>
          <a:ln>
            <a:noFill/>
          </a:ln>
        </p:spPr>
      </p:pic>
      <p:pic>
        <p:nvPicPr>
          <p:cNvPr id="651" name="Google Shape;651;p38"/>
          <p:cNvPicPr preferRelativeResize="0"/>
          <p:nvPr/>
        </p:nvPicPr>
        <p:blipFill rotWithShape="1">
          <a:blip r:embed="rId4">
            <a:alphaModFix/>
          </a:blip>
          <a:srcRect/>
          <a:stretch/>
        </p:blipFill>
        <p:spPr>
          <a:xfrm>
            <a:off x="4762399" y="1672736"/>
            <a:ext cx="3275799" cy="2577767"/>
          </a:xfrm>
          <a:prstGeom prst="rect">
            <a:avLst/>
          </a:prstGeom>
          <a:noFill/>
          <a:ln w="19050" cap="flat" cmpd="sng">
            <a:solidFill>
              <a:srgbClr val="006699"/>
            </a:solidFill>
            <a:prstDash val="solid"/>
            <a:round/>
            <a:headEnd type="none" w="sm" len="sm"/>
            <a:tailEnd type="none" w="sm" len="sm"/>
          </a:ln>
        </p:spPr>
      </p:pic>
      <p:pic>
        <p:nvPicPr>
          <p:cNvPr id="652" name="Google Shape;652;p38"/>
          <p:cNvPicPr preferRelativeResize="0"/>
          <p:nvPr/>
        </p:nvPicPr>
        <p:blipFill rotWithShape="1">
          <a:blip r:embed="rId3">
            <a:alphaModFix/>
          </a:blip>
          <a:srcRect r="36030"/>
          <a:stretch/>
        </p:blipFill>
        <p:spPr>
          <a:xfrm>
            <a:off x="733296" y="3299042"/>
            <a:ext cx="3360620" cy="1101151"/>
          </a:xfrm>
          <a:prstGeom prst="rect">
            <a:avLst/>
          </a:prstGeom>
          <a:noFill/>
          <a:ln>
            <a:noFill/>
          </a:ln>
        </p:spPr>
      </p:pic>
      <p:pic>
        <p:nvPicPr>
          <p:cNvPr id="653" name="Google Shape;653;p38"/>
          <p:cNvPicPr preferRelativeResize="0"/>
          <p:nvPr/>
        </p:nvPicPr>
        <p:blipFill rotWithShape="1">
          <a:blip r:embed="rId3">
            <a:alphaModFix/>
          </a:blip>
          <a:srcRect r="36030"/>
          <a:stretch/>
        </p:blipFill>
        <p:spPr>
          <a:xfrm>
            <a:off x="4719989" y="4756215"/>
            <a:ext cx="3360620" cy="1101151"/>
          </a:xfrm>
          <a:prstGeom prst="rect">
            <a:avLst/>
          </a:prstGeom>
          <a:noFill/>
          <a:ln>
            <a:noFill/>
          </a:ln>
        </p:spPr>
      </p:pic>
      <p:sp>
        <p:nvSpPr>
          <p:cNvPr id="654" name="Google Shape;654;p38"/>
          <p:cNvSpPr txBox="1"/>
          <p:nvPr/>
        </p:nvSpPr>
        <p:spPr>
          <a:xfrm>
            <a:off x="638614" y="1553263"/>
            <a:ext cx="238072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6699"/>
                </a:solidFill>
                <a:latin typeface="Arial"/>
                <a:ea typeface="Arial"/>
                <a:cs typeface="Arial"/>
                <a:sym typeface="Arial"/>
              </a:rPr>
              <a:t>Contraceptive services</a:t>
            </a:r>
            <a:endParaRPr sz="1200" b="1" dirty="0">
              <a:solidFill>
                <a:schemeClr val="lt2"/>
              </a:solidFill>
              <a:latin typeface="Arial"/>
              <a:ea typeface="Arial"/>
              <a:cs typeface="Arial"/>
              <a:sym typeface="Arial"/>
            </a:endParaRPr>
          </a:p>
        </p:txBody>
      </p:sp>
      <p:sp>
        <p:nvSpPr>
          <p:cNvPr id="655" name="Google Shape;655;p38"/>
          <p:cNvSpPr txBox="1"/>
          <p:nvPr/>
        </p:nvSpPr>
        <p:spPr>
          <a:xfrm>
            <a:off x="638613" y="3044244"/>
            <a:ext cx="4011926"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6699"/>
                </a:solidFill>
                <a:latin typeface="Arial"/>
                <a:ea typeface="Arial"/>
                <a:cs typeface="Arial"/>
                <a:sym typeface="Arial"/>
              </a:rPr>
              <a:t>HIV counseling/testing, PrEP, PMTCT, ART </a:t>
            </a:r>
            <a:r>
              <a:rPr lang="en-US" sz="1200" b="1" dirty="0">
                <a:solidFill>
                  <a:srgbClr val="006699"/>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services</a:t>
            </a:r>
            <a:endParaRPr sz="1200" b="1" dirty="0">
              <a:solidFill>
                <a:schemeClr val="lt2"/>
              </a:solidFill>
              <a:latin typeface="Arial"/>
              <a:ea typeface="Arial"/>
              <a:cs typeface="Arial"/>
              <a:sym typeface="Arial"/>
            </a:endParaRPr>
          </a:p>
        </p:txBody>
      </p:sp>
      <p:sp>
        <p:nvSpPr>
          <p:cNvPr id="656" name="Google Shape;656;p38"/>
          <p:cNvSpPr txBox="1"/>
          <p:nvPr/>
        </p:nvSpPr>
        <p:spPr>
          <a:xfrm>
            <a:off x="638614" y="4479216"/>
            <a:ext cx="35478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6699"/>
                </a:solidFill>
                <a:latin typeface="Arial"/>
                <a:ea typeface="Arial"/>
                <a:cs typeface="Arial"/>
                <a:sym typeface="Arial"/>
              </a:rPr>
              <a:t>STI testing and treatment services</a:t>
            </a:r>
            <a:endParaRPr sz="1200" b="1" dirty="0">
              <a:solidFill>
                <a:schemeClr val="lt2"/>
              </a:solidFill>
              <a:latin typeface="Arial"/>
              <a:ea typeface="Arial"/>
              <a:cs typeface="Arial"/>
              <a:sym typeface="Arial"/>
            </a:endParaRPr>
          </a:p>
        </p:txBody>
      </p:sp>
      <p:sp>
        <p:nvSpPr>
          <p:cNvPr id="657" name="Google Shape;657;p38"/>
          <p:cNvSpPr txBox="1"/>
          <p:nvPr/>
        </p:nvSpPr>
        <p:spPr>
          <a:xfrm>
            <a:off x="4626375" y="4480525"/>
            <a:ext cx="3547848"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rgbClr val="006699"/>
                </a:solidFill>
                <a:latin typeface="Arial"/>
                <a:ea typeface="Arial"/>
                <a:cs typeface="Arial"/>
                <a:sym typeface="Arial"/>
              </a:rPr>
              <a:t>Other services</a:t>
            </a:r>
            <a:endParaRPr sz="1200" b="1" dirty="0">
              <a:solidFill>
                <a:schemeClr val="lt2"/>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2" name="Google Shape;662;p39"/>
          <p:cNvSpPr txBox="1">
            <a:spLocks noGrp="1"/>
          </p:cNvSpPr>
          <p:nvPr>
            <p:ph type="title" idx="4294967295"/>
          </p:nvPr>
        </p:nvSpPr>
        <p:spPr>
          <a:xfrm>
            <a:off x="405097" y="369600"/>
            <a:ext cx="8094663" cy="6096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solidFill>
                  <a:schemeClr val="dk1"/>
                </a:solidFill>
              </a:rPr>
              <a:t>Think about which method you might like…</a:t>
            </a:r>
            <a:endParaRPr dirty="0"/>
          </a:p>
        </p:txBody>
      </p:sp>
      <p:sp>
        <p:nvSpPr>
          <p:cNvPr id="663" name="Google Shape;663;p39"/>
          <p:cNvSpPr txBox="1"/>
          <p:nvPr/>
        </p:nvSpPr>
        <p:spPr>
          <a:xfrm>
            <a:off x="545784" y="2376160"/>
            <a:ext cx="1969688" cy="276999"/>
          </a:xfrm>
          <a:prstGeom prst="rect">
            <a:avLst/>
          </a:prstGeom>
          <a:solidFill>
            <a:srgbClr val="FF00FF"/>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Implants</a:t>
            </a:r>
            <a:endParaRPr sz="1200" dirty="0">
              <a:solidFill>
                <a:schemeClr val="lt1"/>
              </a:solidFill>
              <a:latin typeface="Arial"/>
              <a:ea typeface="Arial"/>
              <a:cs typeface="Arial"/>
              <a:sym typeface="Arial"/>
            </a:endParaRPr>
          </a:p>
        </p:txBody>
      </p:sp>
      <p:sp>
        <p:nvSpPr>
          <p:cNvPr id="664" name="Google Shape;664;p39"/>
          <p:cNvSpPr/>
          <p:nvPr/>
        </p:nvSpPr>
        <p:spPr>
          <a:xfrm>
            <a:off x="545785" y="1072623"/>
            <a:ext cx="1969687" cy="1582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nvGrpSpPr>
          <p:cNvPr id="665" name="Google Shape;665;p39"/>
          <p:cNvGrpSpPr/>
          <p:nvPr/>
        </p:nvGrpSpPr>
        <p:grpSpPr>
          <a:xfrm>
            <a:off x="2652596" y="2858535"/>
            <a:ext cx="1973128" cy="1582125"/>
            <a:chOff x="4682588" y="3196035"/>
            <a:chExt cx="1710574" cy="1371600"/>
          </a:xfrm>
        </p:grpSpPr>
        <p:sp>
          <p:nvSpPr>
            <p:cNvPr id="666" name="Google Shape;666;p39"/>
            <p:cNvSpPr/>
            <p:nvPr/>
          </p:nvSpPr>
          <p:spPr>
            <a:xfrm>
              <a:off x="4682588" y="4326554"/>
              <a:ext cx="1710574" cy="240106"/>
            </a:xfrm>
            <a:prstGeom prst="rect">
              <a:avLst/>
            </a:prstGeom>
            <a:solidFill>
              <a:srgbClr val="00669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COCs (The pill)</a:t>
              </a:r>
              <a:endParaRPr sz="1200" b="1" dirty="0">
                <a:solidFill>
                  <a:schemeClr val="lt1"/>
                </a:solidFill>
                <a:latin typeface="Arial"/>
                <a:ea typeface="Arial"/>
                <a:cs typeface="Arial"/>
                <a:sym typeface="Arial"/>
              </a:endParaRPr>
            </a:p>
          </p:txBody>
        </p:sp>
        <p:sp>
          <p:nvSpPr>
            <p:cNvPr id="667" name="Google Shape;667;p39"/>
            <p:cNvSpPr/>
            <p:nvPr/>
          </p:nvSpPr>
          <p:spPr>
            <a:xfrm>
              <a:off x="4685571" y="3196035"/>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grpSp>
        <p:nvGrpSpPr>
          <p:cNvPr id="668" name="Google Shape;668;p39"/>
          <p:cNvGrpSpPr/>
          <p:nvPr/>
        </p:nvGrpSpPr>
        <p:grpSpPr>
          <a:xfrm>
            <a:off x="2643343" y="4646682"/>
            <a:ext cx="1969688" cy="1582125"/>
            <a:chOff x="5679444" y="4820875"/>
            <a:chExt cx="1707592" cy="1371600"/>
          </a:xfrm>
        </p:grpSpPr>
        <p:sp>
          <p:nvSpPr>
            <p:cNvPr id="669" name="Google Shape;669;p39"/>
            <p:cNvSpPr/>
            <p:nvPr/>
          </p:nvSpPr>
          <p:spPr>
            <a:xfrm>
              <a:off x="5679444" y="5932481"/>
              <a:ext cx="1707591" cy="258532"/>
            </a:xfrm>
            <a:prstGeom prst="rect">
              <a:avLst/>
            </a:prstGeom>
            <a:solidFill>
              <a:schemeClr val="accent1"/>
            </a:solid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200" b="1" dirty="0">
                  <a:solidFill>
                    <a:schemeClr val="lt1"/>
                  </a:solidFill>
                  <a:latin typeface="Arial"/>
                  <a:ea typeface="Arial"/>
                  <a:cs typeface="Arial"/>
                  <a:sym typeface="Arial"/>
                </a:rPr>
                <a:t>Female Condoms</a:t>
              </a:r>
              <a:r>
                <a:rPr lang="en-US" sz="1200" dirty="0">
                  <a:solidFill>
                    <a:schemeClr val="lt1"/>
                  </a:solidFill>
                  <a:latin typeface="Arial"/>
                  <a:ea typeface="Arial"/>
                  <a:cs typeface="Arial"/>
                  <a:sym typeface="Arial"/>
                </a:rPr>
                <a:t> </a:t>
              </a:r>
              <a:endParaRPr dirty="0"/>
            </a:p>
          </p:txBody>
        </p:sp>
        <p:pic>
          <p:nvPicPr>
            <p:cNvPr id="670" name="Google Shape;670;p39"/>
            <p:cNvPicPr preferRelativeResize="0"/>
            <p:nvPr/>
          </p:nvPicPr>
          <p:blipFill rotWithShape="1">
            <a:blip r:embed="rId3">
              <a:alphaModFix/>
            </a:blip>
            <a:srcRect/>
            <a:stretch/>
          </p:blipFill>
          <p:spPr>
            <a:xfrm rot="3224273">
              <a:off x="6325457" y="4851343"/>
              <a:ext cx="414008" cy="1070508"/>
            </a:xfrm>
            <a:prstGeom prst="rect">
              <a:avLst/>
            </a:prstGeom>
            <a:noFill/>
            <a:ln>
              <a:noFill/>
            </a:ln>
          </p:spPr>
        </p:pic>
        <p:sp>
          <p:nvSpPr>
            <p:cNvPr id="671" name="Google Shape;671;p39"/>
            <p:cNvSpPr/>
            <p:nvPr/>
          </p:nvSpPr>
          <p:spPr>
            <a:xfrm>
              <a:off x="5679445" y="4820875"/>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sp>
        <p:nvSpPr>
          <p:cNvPr id="672" name="Google Shape;672;p39"/>
          <p:cNvSpPr/>
          <p:nvPr/>
        </p:nvSpPr>
        <p:spPr>
          <a:xfrm>
            <a:off x="543689" y="5926128"/>
            <a:ext cx="1969686" cy="298214"/>
          </a:xfrm>
          <a:prstGeom prst="rect">
            <a:avLst/>
          </a:prstGeom>
          <a:solidFill>
            <a:srgbClr val="FF9900"/>
          </a:solid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200" b="1" dirty="0">
                <a:solidFill>
                  <a:schemeClr val="lt1"/>
                </a:solidFill>
                <a:latin typeface="Arial"/>
                <a:ea typeface="Arial"/>
                <a:cs typeface="Arial"/>
                <a:sym typeface="Arial"/>
              </a:rPr>
              <a:t>Male Condoms</a:t>
            </a:r>
            <a:r>
              <a:rPr lang="en-US" sz="1200" dirty="0">
                <a:solidFill>
                  <a:schemeClr val="lt1"/>
                </a:solidFill>
                <a:latin typeface="Arial"/>
                <a:ea typeface="Arial"/>
                <a:cs typeface="Arial"/>
                <a:sym typeface="Arial"/>
              </a:rPr>
              <a:t> </a:t>
            </a:r>
            <a:endParaRPr dirty="0"/>
          </a:p>
        </p:txBody>
      </p:sp>
      <p:sp>
        <p:nvSpPr>
          <p:cNvPr id="673" name="Google Shape;673;p39"/>
          <p:cNvSpPr/>
          <p:nvPr/>
        </p:nvSpPr>
        <p:spPr>
          <a:xfrm>
            <a:off x="543688" y="4646682"/>
            <a:ext cx="1969687" cy="1582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nvGrpSpPr>
          <p:cNvPr id="674" name="Google Shape;674;p39"/>
          <p:cNvGrpSpPr/>
          <p:nvPr/>
        </p:nvGrpSpPr>
        <p:grpSpPr>
          <a:xfrm>
            <a:off x="543713" y="2858536"/>
            <a:ext cx="1969688" cy="1587173"/>
            <a:chOff x="869304" y="3196035"/>
            <a:chExt cx="1707592" cy="1375976"/>
          </a:xfrm>
        </p:grpSpPr>
        <p:sp>
          <p:nvSpPr>
            <p:cNvPr id="675" name="Google Shape;675;p39"/>
            <p:cNvSpPr txBox="1"/>
            <p:nvPr/>
          </p:nvSpPr>
          <p:spPr>
            <a:xfrm>
              <a:off x="869304" y="4295012"/>
              <a:ext cx="1707591" cy="276999"/>
            </a:xfrm>
            <a:prstGeom prst="rect">
              <a:avLst/>
            </a:prstGeom>
            <a:solidFill>
              <a:srgbClr val="008E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Injectables</a:t>
              </a:r>
              <a:endParaRPr dirty="0"/>
            </a:p>
          </p:txBody>
        </p:sp>
        <p:sp>
          <p:nvSpPr>
            <p:cNvPr id="676" name="Google Shape;676;p39"/>
            <p:cNvSpPr/>
            <p:nvPr/>
          </p:nvSpPr>
          <p:spPr>
            <a:xfrm>
              <a:off x="869305" y="3196035"/>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pic>
        <p:nvPicPr>
          <p:cNvPr id="677" name="Google Shape;677;p39"/>
          <p:cNvPicPr preferRelativeResize="0"/>
          <p:nvPr/>
        </p:nvPicPr>
        <p:blipFill rotWithShape="1">
          <a:blip r:embed="rId4">
            <a:alphaModFix/>
          </a:blip>
          <a:srcRect/>
          <a:stretch/>
        </p:blipFill>
        <p:spPr>
          <a:xfrm rot="3519199">
            <a:off x="1262935" y="4640241"/>
            <a:ext cx="561104" cy="1420968"/>
          </a:xfrm>
          <a:prstGeom prst="rect">
            <a:avLst/>
          </a:prstGeom>
          <a:noFill/>
          <a:ln>
            <a:noFill/>
          </a:ln>
        </p:spPr>
      </p:pic>
      <p:pic>
        <p:nvPicPr>
          <p:cNvPr id="678" name="Google Shape;678;p39" descr="Injectable"/>
          <p:cNvPicPr preferRelativeResize="0"/>
          <p:nvPr/>
        </p:nvPicPr>
        <p:blipFill rotWithShape="1">
          <a:blip r:embed="rId5">
            <a:alphaModFix/>
          </a:blip>
          <a:srcRect/>
          <a:stretch/>
        </p:blipFill>
        <p:spPr>
          <a:xfrm>
            <a:off x="759588" y="3079236"/>
            <a:ext cx="1214677" cy="873391"/>
          </a:xfrm>
          <a:prstGeom prst="rect">
            <a:avLst/>
          </a:prstGeom>
          <a:noFill/>
          <a:ln>
            <a:noFill/>
          </a:ln>
        </p:spPr>
      </p:pic>
      <p:cxnSp>
        <p:nvCxnSpPr>
          <p:cNvPr id="679" name="Google Shape;679;p39"/>
          <p:cNvCxnSpPr/>
          <p:nvPr/>
        </p:nvCxnSpPr>
        <p:spPr>
          <a:xfrm>
            <a:off x="6205742" y="1557147"/>
            <a:ext cx="914400" cy="914400"/>
          </a:xfrm>
          <a:prstGeom prst="straightConnector1">
            <a:avLst/>
          </a:prstGeom>
          <a:noFill/>
          <a:ln>
            <a:noFill/>
          </a:ln>
        </p:spPr>
      </p:cxnSp>
      <p:grpSp>
        <p:nvGrpSpPr>
          <p:cNvPr id="680" name="Google Shape;680;p39"/>
          <p:cNvGrpSpPr/>
          <p:nvPr/>
        </p:nvGrpSpPr>
        <p:grpSpPr>
          <a:xfrm>
            <a:off x="4778378" y="1075004"/>
            <a:ext cx="1970548" cy="1582119"/>
            <a:chOff x="4700544" y="1529129"/>
            <a:chExt cx="1708337" cy="1371600"/>
          </a:xfrm>
        </p:grpSpPr>
        <p:sp>
          <p:nvSpPr>
            <p:cNvPr id="681" name="Google Shape;681;p39"/>
            <p:cNvSpPr/>
            <p:nvPr/>
          </p:nvSpPr>
          <p:spPr>
            <a:xfrm>
              <a:off x="4700544" y="2673328"/>
              <a:ext cx="1706435" cy="224131"/>
            </a:xfrm>
            <a:prstGeom prst="rect">
              <a:avLst/>
            </a:prstGeom>
            <a:solidFill>
              <a:srgbClr val="A50021"/>
            </a:solidFill>
            <a:ln>
              <a:noFill/>
            </a:ln>
          </p:spPr>
          <p:txBody>
            <a:bodyPr spcFirstLastPara="1" wrap="square" lIns="91425" tIns="45700" rIns="91425" bIns="45700" anchor="ctr" anchorCtr="0">
              <a:spAutoFit/>
            </a:bodyPr>
            <a:lstStyle/>
            <a:p>
              <a:pPr marL="0" marR="0" lvl="0" indent="0" algn="ctr" rtl="0">
                <a:lnSpc>
                  <a:spcPct val="90000"/>
                </a:lnSpc>
                <a:spcBef>
                  <a:spcPts val="0"/>
                </a:spcBef>
                <a:spcAft>
                  <a:spcPts val="0"/>
                </a:spcAft>
                <a:buNone/>
              </a:pPr>
              <a:r>
                <a:rPr lang="en-US" sz="1200" b="1" dirty="0">
                  <a:solidFill>
                    <a:schemeClr val="lt1"/>
                  </a:solidFill>
                  <a:latin typeface="Arial"/>
                  <a:ea typeface="Arial"/>
                  <a:cs typeface="Arial"/>
                  <a:sym typeface="Arial"/>
                </a:rPr>
                <a:t>Female Sterilization </a:t>
              </a:r>
              <a:endParaRPr sz="1200" dirty="0">
                <a:solidFill>
                  <a:schemeClr val="lt1"/>
                </a:solidFill>
                <a:latin typeface="Arial"/>
                <a:ea typeface="Arial"/>
                <a:cs typeface="Arial"/>
                <a:sym typeface="Arial"/>
              </a:endParaRPr>
            </a:p>
          </p:txBody>
        </p:sp>
        <p:sp>
          <p:nvSpPr>
            <p:cNvPr id="682" name="Google Shape;682;p39"/>
            <p:cNvSpPr/>
            <p:nvPr/>
          </p:nvSpPr>
          <p:spPr>
            <a:xfrm>
              <a:off x="4701290" y="1529129"/>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grpSp>
      <p:pic>
        <p:nvPicPr>
          <p:cNvPr id="683" name="Google Shape;683;p39"/>
          <p:cNvPicPr preferRelativeResize="0"/>
          <p:nvPr/>
        </p:nvPicPr>
        <p:blipFill rotWithShape="1">
          <a:blip r:embed="rId6">
            <a:alphaModFix/>
          </a:blip>
          <a:srcRect/>
          <a:stretch/>
        </p:blipFill>
        <p:spPr>
          <a:xfrm>
            <a:off x="5171919" y="1117710"/>
            <a:ext cx="1191078" cy="1195301"/>
          </a:xfrm>
          <a:prstGeom prst="rect">
            <a:avLst/>
          </a:prstGeom>
          <a:noFill/>
          <a:ln>
            <a:noFill/>
          </a:ln>
        </p:spPr>
      </p:pic>
      <p:pic>
        <p:nvPicPr>
          <p:cNvPr id="684" name="Google Shape;684;p39"/>
          <p:cNvPicPr preferRelativeResize="0"/>
          <p:nvPr/>
        </p:nvPicPr>
        <p:blipFill rotWithShape="1">
          <a:blip r:embed="rId7">
            <a:alphaModFix/>
          </a:blip>
          <a:srcRect/>
          <a:stretch/>
        </p:blipFill>
        <p:spPr>
          <a:xfrm>
            <a:off x="1222065" y="1333659"/>
            <a:ext cx="735276" cy="809297"/>
          </a:xfrm>
          <a:prstGeom prst="rect">
            <a:avLst/>
          </a:prstGeom>
          <a:noFill/>
          <a:ln>
            <a:noFill/>
          </a:ln>
        </p:spPr>
      </p:pic>
      <p:pic>
        <p:nvPicPr>
          <p:cNvPr id="685" name="Google Shape;685;p39"/>
          <p:cNvPicPr preferRelativeResize="0"/>
          <p:nvPr/>
        </p:nvPicPr>
        <p:blipFill rotWithShape="1">
          <a:blip r:embed="rId8">
            <a:alphaModFix/>
          </a:blip>
          <a:srcRect/>
          <a:stretch/>
        </p:blipFill>
        <p:spPr>
          <a:xfrm>
            <a:off x="3106881" y="3145025"/>
            <a:ext cx="1087281" cy="729804"/>
          </a:xfrm>
          <a:prstGeom prst="rect">
            <a:avLst/>
          </a:prstGeom>
          <a:noFill/>
          <a:ln>
            <a:noFill/>
          </a:ln>
        </p:spPr>
      </p:pic>
      <p:pic>
        <p:nvPicPr>
          <p:cNvPr id="686" name="Google Shape;686;p39"/>
          <p:cNvPicPr preferRelativeResize="0"/>
          <p:nvPr/>
        </p:nvPicPr>
        <p:blipFill rotWithShape="1">
          <a:blip r:embed="rId9">
            <a:alphaModFix/>
          </a:blip>
          <a:srcRect/>
          <a:stretch/>
        </p:blipFill>
        <p:spPr>
          <a:xfrm rot="7789127">
            <a:off x="1918233" y="3211847"/>
            <a:ext cx="410843" cy="595055"/>
          </a:xfrm>
          <a:prstGeom prst="rect">
            <a:avLst/>
          </a:prstGeom>
          <a:noFill/>
          <a:ln>
            <a:noFill/>
          </a:ln>
        </p:spPr>
      </p:pic>
      <p:sp>
        <p:nvSpPr>
          <p:cNvPr id="687" name="Google Shape;687;p39"/>
          <p:cNvSpPr txBox="1"/>
          <p:nvPr/>
        </p:nvSpPr>
        <p:spPr>
          <a:xfrm>
            <a:off x="6844068" y="4574073"/>
            <a:ext cx="2022625" cy="1760157"/>
          </a:xfrm>
          <a:prstGeom prst="rect">
            <a:avLst/>
          </a:prstGeom>
          <a:noFill/>
          <a:ln w="28575" cap="flat" cmpd="sng">
            <a:solidFill>
              <a:srgbClr val="FF3300"/>
            </a:solidFill>
            <a:prstDash val="dot"/>
            <a:miter lim="800000"/>
            <a:headEnd type="none" w="sm" len="sm"/>
            <a:tailEnd type="none" w="sm" len="sm"/>
          </a:ln>
        </p:spPr>
        <p:txBody>
          <a:bodyPr spcFirstLastPara="1" wrap="square" lIns="91425" tIns="91425" rIns="91425" bIns="91425" anchor="t" anchorCtr="0">
            <a:noAutofit/>
          </a:bodyPr>
          <a:lstStyle/>
          <a:p>
            <a:pPr marL="0" marR="0" lvl="0" indent="0" algn="ctr" rtl="0">
              <a:lnSpc>
                <a:spcPct val="90000"/>
              </a:lnSpc>
              <a:spcBef>
                <a:spcPts val="0"/>
              </a:spcBef>
              <a:spcAft>
                <a:spcPts val="0"/>
              </a:spcAft>
              <a:buClr>
                <a:srgbClr val="FF3300"/>
              </a:buClr>
              <a:buSzPts val="1400"/>
              <a:buFont typeface="Arial"/>
              <a:buNone/>
            </a:pPr>
            <a:r>
              <a:rPr lang="en-US" sz="1400" b="1" dirty="0">
                <a:solidFill>
                  <a:srgbClr val="FF3300"/>
                </a:solidFill>
                <a:latin typeface="Arial"/>
                <a:ea typeface="Arial"/>
                <a:cs typeface="Arial"/>
                <a:sym typeface="Arial"/>
              </a:rPr>
              <a:t>REMEMBER</a:t>
            </a:r>
            <a:endParaRPr dirty="0"/>
          </a:p>
          <a:p>
            <a:pPr marL="0" marR="0" lvl="0" indent="0" algn="l" rtl="0">
              <a:lnSpc>
                <a:spcPct val="95000"/>
              </a:lnSpc>
              <a:spcBef>
                <a:spcPts val="600"/>
              </a:spcBef>
              <a:spcAft>
                <a:spcPts val="0"/>
              </a:spcAft>
              <a:buClr>
                <a:srgbClr val="FF3300"/>
              </a:buClr>
              <a:buSzPts val="1100"/>
              <a:buFont typeface="Arial"/>
              <a:buNone/>
            </a:pPr>
            <a:r>
              <a:rPr lang="en-US" sz="1100" dirty="0">
                <a:solidFill>
                  <a:schemeClr val="dk1"/>
                </a:solidFill>
                <a:latin typeface="Arial"/>
                <a:ea typeface="Arial"/>
                <a:cs typeface="Arial"/>
                <a:sym typeface="Arial"/>
              </a:rPr>
              <a:t>Emergency contraceptive pills (ECPs) can be taken to prevent pregnancy up to </a:t>
            </a:r>
            <a:br>
              <a:rPr lang="en-US" sz="1100" dirty="0">
                <a:solidFill>
                  <a:schemeClr val="dk1"/>
                </a:solidFill>
                <a:latin typeface="Arial"/>
                <a:ea typeface="Arial"/>
                <a:cs typeface="Arial"/>
                <a:sym typeface="Arial"/>
              </a:rPr>
            </a:br>
            <a:r>
              <a:rPr lang="en-US" sz="1100" dirty="0">
                <a:solidFill>
                  <a:schemeClr val="dk1"/>
                </a:solidFill>
                <a:latin typeface="Arial"/>
                <a:ea typeface="Arial"/>
                <a:cs typeface="Arial"/>
                <a:sym typeface="Arial"/>
              </a:rPr>
              <a:t>5 days after unprotected sex. ECPs are not a replacement for regular methods.</a:t>
            </a:r>
            <a:endParaRPr dirty="0"/>
          </a:p>
          <a:p>
            <a:pPr marL="0" marR="0" lvl="0" indent="0" algn="l" rtl="0">
              <a:lnSpc>
                <a:spcPct val="90000"/>
              </a:lnSpc>
              <a:spcBef>
                <a:spcPts val="600"/>
              </a:spcBef>
              <a:spcAft>
                <a:spcPts val="0"/>
              </a:spcAft>
              <a:buClr>
                <a:srgbClr val="FF3300"/>
              </a:buClr>
              <a:buSzPts val="1200"/>
              <a:buFont typeface="Arial"/>
              <a:buNone/>
            </a:pPr>
            <a:r>
              <a:rPr lang="en-US" sz="1200" i="1" dirty="0">
                <a:solidFill>
                  <a:srgbClr val="000000"/>
                </a:solidFill>
                <a:latin typeface="Arial"/>
                <a:ea typeface="Arial"/>
                <a:cs typeface="Arial"/>
                <a:sym typeface="Arial"/>
              </a:rPr>
              <a:t>Keep some on hand—just in case.</a:t>
            </a:r>
            <a:endParaRPr dirty="0"/>
          </a:p>
        </p:txBody>
      </p:sp>
      <p:sp>
        <p:nvSpPr>
          <p:cNvPr id="688" name="Google Shape;688;p39"/>
          <p:cNvSpPr txBox="1"/>
          <p:nvPr/>
        </p:nvSpPr>
        <p:spPr>
          <a:xfrm>
            <a:off x="4673731" y="4601985"/>
            <a:ext cx="2022626" cy="1738796"/>
          </a:xfrm>
          <a:prstGeom prst="rect">
            <a:avLst/>
          </a:prstGeom>
          <a:noFill/>
          <a:ln>
            <a:noFill/>
          </a:ln>
        </p:spPr>
        <p:txBody>
          <a:bodyPr spcFirstLastPara="1" wrap="square" lIns="91425" tIns="45700" rIns="91425" bIns="45700" anchor="t" anchorCtr="0">
            <a:noAutofit/>
          </a:bodyPr>
          <a:lstStyle/>
          <a:p>
            <a:pPr marL="225425" marR="0" lvl="0" indent="-225425" algn="l" rtl="0">
              <a:lnSpc>
                <a:spcPct val="90000"/>
              </a:lnSpc>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Only methods that protect against both pregnancy and STIs/HIV.</a:t>
            </a:r>
            <a:endParaRPr dirty="0"/>
          </a:p>
          <a:p>
            <a:pPr marL="225425" marR="0" lvl="0" indent="-225425" algn="l" rtl="0">
              <a:lnSpc>
                <a:spcPct val="90000"/>
              </a:lnSpc>
              <a:spcBef>
                <a:spcPts val="60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Are effective ONLY if used correctly and consistently every time you have sex.</a:t>
            </a:r>
            <a:endParaRPr sz="1400" dirty="0">
              <a:solidFill>
                <a:schemeClr val="dk1"/>
              </a:solidFill>
              <a:highlight>
                <a:srgbClr val="FFFF00"/>
              </a:highlight>
              <a:latin typeface="Arial"/>
              <a:ea typeface="Arial"/>
              <a:cs typeface="Arial"/>
              <a:sym typeface="Arial"/>
            </a:endParaRPr>
          </a:p>
        </p:txBody>
      </p:sp>
      <p:sp>
        <p:nvSpPr>
          <p:cNvPr id="689" name="Google Shape;689;p39"/>
          <p:cNvSpPr txBox="1"/>
          <p:nvPr/>
        </p:nvSpPr>
        <p:spPr>
          <a:xfrm>
            <a:off x="6805323" y="1048761"/>
            <a:ext cx="1579089" cy="3153327"/>
          </a:xfrm>
          <a:prstGeom prst="rect">
            <a:avLst/>
          </a:prstGeom>
          <a:noFill/>
          <a:ln>
            <a:noFill/>
          </a:ln>
        </p:spPr>
        <p:txBody>
          <a:bodyPr spcFirstLastPara="1" wrap="square" lIns="91425" tIns="45700" rIns="91425" bIns="45700" anchor="t" anchorCtr="0">
            <a:noAutofit/>
          </a:bodyPr>
          <a:lstStyle/>
          <a:p>
            <a:pPr marL="225425" marR="0" lvl="0" indent="-225425" algn="l" rtl="0">
              <a:lnSpc>
                <a:spcPct val="95000"/>
              </a:lnSpc>
              <a:spcBef>
                <a:spcPts val="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Most effective methods</a:t>
            </a:r>
            <a:endParaRPr dirty="0"/>
          </a:p>
          <a:p>
            <a:pPr marL="225425" marR="0" lvl="0" indent="-225425" algn="l" rtl="0">
              <a:lnSpc>
                <a:spcPct val="95000"/>
              </a:lnSpc>
              <a:spcBef>
                <a:spcPts val="120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No need to remember anything</a:t>
            </a:r>
            <a:endParaRPr dirty="0"/>
          </a:p>
          <a:p>
            <a:pPr marL="0" marR="0" lvl="0" indent="0" algn="l" rtl="0">
              <a:lnSpc>
                <a:spcPct val="95000"/>
              </a:lnSpc>
              <a:spcBef>
                <a:spcPts val="1200"/>
              </a:spcBef>
              <a:spcAft>
                <a:spcPts val="0"/>
              </a:spcAft>
              <a:buClr>
                <a:schemeClr val="dk1"/>
              </a:buClr>
              <a:buSzPts val="1400"/>
              <a:buFont typeface="Times New Roman"/>
              <a:buNone/>
            </a:pPr>
            <a:endParaRPr sz="140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ts val="1400"/>
              <a:buFont typeface="Times New Roman"/>
              <a:buNone/>
            </a:pPr>
            <a:endParaRPr sz="1400" dirty="0">
              <a:solidFill>
                <a:schemeClr val="dk1"/>
              </a:solidFill>
              <a:latin typeface="Arial"/>
              <a:ea typeface="Arial"/>
              <a:cs typeface="Arial"/>
              <a:sym typeface="Arial"/>
            </a:endParaRPr>
          </a:p>
          <a:p>
            <a:pPr marL="225425" marR="0" lvl="0" indent="-225425" algn="l" rtl="0">
              <a:lnSpc>
                <a:spcPct val="95000"/>
              </a:lnSpc>
              <a:spcBef>
                <a:spcPts val="600"/>
              </a:spcBef>
              <a:spcAft>
                <a:spcPts val="0"/>
              </a:spcAft>
              <a:buClr>
                <a:schemeClr val="dk1"/>
              </a:buClr>
              <a:buSzPts val="1400"/>
              <a:buFont typeface="Arial"/>
              <a:buChar char="•"/>
            </a:pPr>
            <a:r>
              <a:rPr lang="en-US" sz="1400" dirty="0">
                <a:solidFill>
                  <a:schemeClr val="dk1"/>
                </a:solidFill>
                <a:latin typeface="Arial"/>
                <a:ea typeface="Arial"/>
                <a:cs typeface="Arial"/>
                <a:sym typeface="Arial"/>
              </a:rPr>
              <a:t>Must get injections on time or remember to take a pill each day</a:t>
            </a:r>
            <a:endParaRPr dirty="0"/>
          </a:p>
        </p:txBody>
      </p:sp>
      <p:grpSp>
        <p:nvGrpSpPr>
          <p:cNvPr id="690" name="Google Shape;690;p39"/>
          <p:cNvGrpSpPr/>
          <p:nvPr/>
        </p:nvGrpSpPr>
        <p:grpSpPr>
          <a:xfrm>
            <a:off x="4764920" y="2862017"/>
            <a:ext cx="1973128" cy="1582125"/>
            <a:chOff x="6606638" y="3205560"/>
            <a:chExt cx="1710574" cy="1371600"/>
          </a:xfrm>
        </p:grpSpPr>
        <p:sp>
          <p:nvSpPr>
            <p:cNvPr id="691" name="Google Shape;691;p39"/>
            <p:cNvSpPr/>
            <p:nvPr/>
          </p:nvSpPr>
          <p:spPr>
            <a:xfrm>
              <a:off x="6606638" y="4331416"/>
              <a:ext cx="1710574" cy="240106"/>
            </a:xfrm>
            <a:prstGeom prst="rect">
              <a:avLst/>
            </a:prstGeom>
            <a:solidFill>
              <a:srgbClr val="FF958B"/>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POPs (mini pill)</a:t>
              </a:r>
              <a:endParaRPr sz="1200" dirty="0">
                <a:solidFill>
                  <a:schemeClr val="lt1"/>
                </a:solidFill>
                <a:latin typeface="Arial"/>
                <a:ea typeface="Arial"/>
                <a:cs typeface="Arial"/>
                <a:sym typeface="Arial"/>
              </a:endParaRPr>
            </a:p>
          </p:txBody>
        </p:sp>
        <p:sp>
          <p:nvSpPr>
            <p:cNvPr id="692" name="Google Shape;692;p39"/>
            <p:cNvSpPr/>
            <p:nvPr/>
          </p:nvSpPr>
          <p:spPr>
            <a:xfrm>
              <a:off x="6609621" y="3205560"/>
              <a:ext cx="1707591" cy="13716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693" name="Google Shape;693;p39"/>
            <p:cNvPicPr preferRelativeResize="0"/>
            <p:nvPr/>
          </p:nvPicPr>
          <p:blipFill rotWithShape="1">
            <a:blip r:embed="rId10">
              <a:alphaModFix/>
            </a:blip>
            <a:srcRect/>
            <a:stretch/>
          </p:blipFill>
          <p:spPr>
            <a:xfrm>
              <a:off x="6952804" y="3440684"/>
              <a:ext cx="991133" cy="641615"/>
            </a:xfrm>
            <a:prstGeom prst="rect">
              <a:avLst/>
            </a:prstGeom>
            <a:noFill/>
            <a:ln>
              <a:noFill/>
            </a:ln>
          </p:spPr>
        </p:pic>
      </p:grpSp>
      <p:sp>
        <p:nvSpPr>
          <p:cNvPr id="694" name="Google Shape;694;p39"/>
          <p:cNvSpPr/>
          <p:nvPr/>
        </p:nvSpPr>
        <p:spPr>
          <a:xfrm>
            <a:off x="2661651" y="2380361"/>
            <a:ext cx="1970548" cy="276999"/>
          </a:xfrm>
          <a:prstGeom prst="rect">
            <a:avLst/>
          </a:prstGeom>
          <a:solidFill>
            <a:srgbClr val="7030A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b="1" dirty="0">
                <a:solidFill>
                  <a:schemeClr val="lt1"/>
                </a:solidFill>
                <a:latin typeface="Arial"/>
                <a:ea typeface="Arial"/>
                <a:cs typeface="Arial"/>
                <a:sym typeface="Arial"/>
              </a:rPr>
              <a:t>IUDs </a:t>
            </a:r>
            <a:r>
              <a:rPr lang="en-US" sz="1000" b="1" dirty="0">
                <a:solidFill>
                  <a:schemeClr val="lt1"/>
                </a:solidFill>
                <a:latin typeface="Arial"/>
                <a:ea typeface="Arial"/>
                <a:cs typeface="Arial"/>
                <a:sym typeface="Arial"/>
              </a:rPr>
              <a:t>(copper and hormonal)</a:t>
            </a:r>
            <a:endParaRPr sz="1000" dirty="0">
              <a:solidFill>
                <a:schemeClr val="lt1"/>
              </a:solidFill>
              <a:latin typeface="Arial"/>
              <a:ea typeface="Arial"/>
              <a:cs typeface="Arial"/>
              <a:sym typeface="Arial"/>
            </a:endParaRPr>
          </a:p>
        </p:txBody>
      </p:sp>
      <p:sp>
        <p:nvSpPr>
          <p:cNvPr id="695" name="Google Shape;695;p39"/>
          <p:cNvSpPr/>
          <p:nvPr/>
        </p:nvSpPr>
        <p:spPr>
          <a:xfrm>
            <a:off x="2662512" y="1072623"/>
            <a:ext cx="1969687" cy="158212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000" dirty="0">
              <a:solidFill>
                <a:schemeClr val="lt2"/>
              </a:solidFill>
              <a:latin typeface="Arial"/>
              <a:ea typeface="Arial"/>
              <a:cs typeface="Arial"/>
              <a:sym typeface="Arial"/>
            </a:endParaRPr>
          </a:p>
        </p:txBody>
      </p:sp>
      <p:pic>
        <p:nvPicPr>
          <p:cNvPr id="696" name="Google Shape;696;p39"/>
          <p:cNvPicPr preferRelativeResize="0"/>
          <p:nvPr/>
        </p:nvPicPr>
        <p:blipFill rotWithShape="1">
          <a:blip r:embed="rId11">
            <a:alphaModFix/>
          </a:blip>
          <a:srcRect/>
          <a:stretch/>
        </p:blipFill>
        <p:spPr>
          <a:xfrm rot="-441572">
            <a:off x="2918561" y="1337881"/>
            <a:ext cx="720373" cy="1032864"/>
          </a:xfrm>
          <a:prstGeom prst="rect">
            <a:avLst/>
          </a:prstGeom>
          <a:noFill/>
          <a:ln>
            <a:noFill/>
          </a:ln>
        </p:spPr>
      </p:pic>
      <p:pic>
        <p:nvPicPr>
          <p:cNvPr id="697" name="Google Shape;697;p39"/>
          <p:cNvPicPr preferRelativeResize="0"/>
          <p:nvPr/>
        </p:nvPicPr>
        <p:blipFill rotWithShape="1">
          <a:blip r:embed="rId12">
            <a:alphaModFix/>
          </a:blip>
          <a:srcRect/>
          <a:stretch/>
        </p:blipFill>
        <p:spPr>
          <a:xfrm>
            <a:off x="3645911" y="1321753"/>
            <a:ext cx="796133" cy="963286"/>
          </a:xfrm>
          <a:prstGeom prst="rect">
            <a:avLst/>
          </a:prstGeom>
          <a:noFill/>
          <a:ln>
            <a:noFill/>
          </a:ln>
        </p:spPr>
      </p:pic>
      <p:sp>
        <p:nvSpPr>
          <p:cNvPr id="698" name="Google Shape;698;p39"/>
          <p:cNvSpPr txBox="1"/>
          <p:nvPr/>
        </p:nvSpPr>
        <p:spPr>
          <a:xfrm>
            <a:off x="506108" y="6310064"/>
            <a:ext cx="8762069" cy="609600"/>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chemeClr val="dk1"/>
              </a:buClr>
              <a:buSzPts val="1300"/>
              <a:buFont typeface="Arial"/>
              <a:buNone/>
            </a:pPr>
            <a:r>
              <a:rPr lang="en-US" sz="1300" dirty="0">
                <a:solidFill>
                  <a:schemeClr val="dk1"/>
                </a:solidFill>
                <a:latin typeface="Arial"/>
                <a:ea typeface="Arial"/>
                <a:cs typeface="Arial"/>
                <a:sym typeface="Arial"/>
              </a:rPr>
              <a:t>LAM is a temporary option for breastfeeding women.</a:t>
            </a:r>
            <a:endParaRPr dirty="0"/>
          </a:p>
          <a:p>
            <a:pPr marL="0" marR="0" lvl="0" indent="0" algn="l" rtl="0">
              <a:lnSpc>
                <a:spcPct val="95000"/>
              </a:lnSpc>
              <a:spcBef>
                <a:spcPts val="0"/>
              </a:spcBef>
              <a:spcAft>
                <a:spcPts val="0"/>
              </a:spcAft>
              <a:buClr>
                <a:schemeClr val="dk1"/>
              </a:buClr>
              <a:buSzPts val="1300"/>
              <a:buFont typeface="Arial"/>
              <a:buNone/>
            </a:pPr>
            <a:r>
              <a:rPr lang="en-US" sz="1300" dirty="0">
                <a:solidFill>
                  <a:schemeClr val="dk1"/>
                </a:solidFill>
                <a:latin typeface="Arial"/>
                <a:ea typeface="Arial"/>
                <a:cs typeface="Arial"/>
                <a:sym typeface="Arial"/>
              </a:rPr>
              <a:t>SDM is a fertility awareness method; it requires regular cycles and avoiding sex or using condoms on fertile days.</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4"/>
          <p:cNvSpPr txBox="1">
            <a:spLocks noGrp="1"/>
          </p:cNvSpPr>
          <p:nvPr>
            <p:ph type="sldNum" idx="12"/>
          </p:nvPr>
        </p:nvSpPr>
        <p:spPr>
          <a:xfrm>
            <a:off x="6736760"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a:t>4</a:t>
            </a:fld>
            <a:endParaRPr dirty="0"/>
          </a:p>
        </p:txBody>
      </p:sp>
      <p:sp>
        <p:nvSpPr>
          <p:cNvPr id="84" name="Google Shape;84;p4"/>
          <p:cNvSpPr txBox="1"/>
          <p:nvPr/>
        </p:nvSpPr>
        <p:spPr>
          <a:xfrm>
            <a:off x="764357" y="866775"/>
            <a:ext cx="3534410" cy="5038725"/>
          </a:xfrm>
          <a:prstGeom prst="rect">
            <a:avLst/>
          </a:prstGeom>
          <a:noFill/>
          <a:ln>
            <a:noFill/>
          </a:ln>
        </p:spPr>
        <p:txBody>
          <a:bodyPr spcFirstLastPara="1" wrap="square" lIns="91425" tIns="45700" rIns="91425" bIns="45700" anchor="t" anchorCtr="0">
            <a:noAutofit/>
          </a:bodyPr>
          <a:lstStyle/>
          <a:p>
            <a:pPr marL="0" marR="0" lvl="0" indent="0" algn="l" rtl="0">
              <a:lnSpc>
                <a:spcPct val="95000"/>
              </a:lnSpc>
              <a:spcBef>
                <a:spcPts val="0"/>
              </a:spcBef>
              <a:spcAft>
                <a:spcPts val="0"/>
              </a:spcAft>
              <a:buClr>
                <a:schemeClr val="dk1"/>
              </a:buClr>
              <a:buSzPts val="1600"/>
              <a:buFont typeface="Arial"/>
              <a:buNone/>
            </a:pPr>
            <a:r>
              <a:rPr lang="en-US" sz="1600" b="1" i="0" u="none" strike="noStrike" cap="none" dirty="0">
                <a:solidFill>
                  <a:schemeClr val="dk1"/>
                </a:solidFill>
                <a:latin typeface="Arial"/>
                <a:ea typeface="Arial"/>
                <a:cs typeface="Arial"/>
                <a:sym typeface="Arial"/>
              </a:rPr>
              <a:t>Purpose</a:t>
            </a:r>
            <a:endParaRPr dirty="0"/>
          </a:p>
          <a:p>
            <a:pPr marL="0" marR="0" lvl="0" indent="0" algn="l" rtl="0">
              <a:lnSpc>
                <a:spcPct val="95000"/>
              </a:lnSpc>
              <a:spcBef>
                <a:spcPts val="350"/>
              </a:spcBef>
              <a:spcAft>
                <a:spcPts val="0"/>
              </a:spcAft>
              <a:buClr>
                <a:schemeClr val="dk1"/>
              </a:buClr>
              <a:buSzPts val="1400"/>
              <a:buFont typeface="Times New Roman"/>
              <a:buNone/>
            </a:pPr>
            <a:r>
              <a:rPr lang="en-US" sz="1400" b="0" i="0" u="none" strike="noStrike" cap="none" dirty="0">
                <a:solidFill>
                  <a:schemeClr val="dk1"/>
                </a:solidFill>
                <a:latin typeface="Times New Roman"/>
                <a:ea typeface="Times New Roman"/>
                <a:cs typeface="Times New Roman"/>
                <a:sym typeface="Times New Roman"/>
              </a:rPr>
              <a:t>The </a:t>
            </a:r>
            <a:r>
              <a:rPr lang="en-US" sz="1400" b="0" i="1" u="none" strike="noStrike" cap="none" dirty="0">
                <a:solidFill>
                  <a:schemeClr val="dk1"/>
                </a:solidFill>
                <a:latin typeface="Times New Roman"/>
                <a:ea typeface="Times New Roman"/>
                <a:cs typeface="Times New Roman"/>
                <a:sym typeface="Times New Roman"/>
              </a:rPr>
              <a:t>Peer Educator Tool for Informing Female Sex Workers about Contraceptive Options </a:t>
            </a:r>
            <a:r>
              <a:rPr lang="en-US" sz="1400" b="0" i="0" u="none" strike="noStrike" cap="none" dirty="0">
                <a:solidFill>
                  <a:schemeClr val="dk1"/>
                </a:solidFill>
                <a:latin typeface="Times New Roman"/>
                <a:ea typeface="Times New Roman"/>
                <a:cs typeface="Times New Roman"/>
                <a:sym typeface="Times New Roman"/>
              </a:rPr>
              <a:t>can be used by peer educators (PEs) to provide an overview of contraceptive methods for female sex workers (FSWs). </a:t>
            </a:r>
            <a:endParaRPr dirty="0"/>
          </a:p>
          <a:p>
            <a:pPr lvl="0">
              <a:lnSpc>
                <a:spcPct val="95000"/>
              </a:lnSpc>
              <a:spcBef>
                <a:spcPts val="1200"/>
              </a:spcBef>
              <a:buClr>
                <a:schemeClr val="dk1"/>
              </a:buClr>
              <a:buSzPts val="1400"/>
            </a:pPr>
            <a:r>
              <a:rPr lang="en-US" sz="1400" b="0" i="0" u="none" strike="noStrike" cap="none" dirty="0">
                <a:solidFill>
                  <a:schemeClr val="dk1"/>
                </a:solidFill>
                <a:latin typeface="Times New Roman"/>
                <a:ea typeface="Times New Roman"/>
                <a:cs typeface="Times New Roman"/>
                <a:sym typeface="Times New Roman"/>
              </a:rPr>
              <a:t>Use this tool (manual and the </a:t>
            </a:r>
            <a:r>
              <a:rPr lang="en-US" dirty="0">
                <a:solidFill>
                  <a:schemeClr val="tx1"/>
                </a:solidFill>
                <a:latin typeface="Times New Roman"/>
                <a:ea typeface="Times New Roman"/>
                <a:cs typeface="Times New Roman"/>
                <a:sym typeface="Times New Roman"/>
              </a:rPr>
              <a:t>visual aid with a methods </a:t>
            </a:r>
            <a:r>
              <a:rPr lang="en-US" sz="1400" b="0" i="0" u="none" strike="noStrike" cap="none" dirty="0">
                <a:solidFill>
                  <a:schemeClr val="tx1"/>
                </a:solidFill>
                <a:latin typeface="Times New Roman"/>
                <a:ea typeface="Times New Roman"/>
                <a:cs typeface="Times New Roman"/>
                <a:sym typeface="Times New Roman"/>
              </a:rPr>
              <a:t>chart and approaches for preventing pregnancy, HIV, and other STIs) to help </a:t>
            </a:r>
            <a:r>
              <a:rPr lang="en-US" sz="1400" b="0" i="0" u="none" strike="noStrike" cap="none" dirty="0">
                <a:solidFill>
                  <a:schemeClr val="dk1"/>
                </a:solidFill>
                <a:latin typeface="Times New Roman"/>
                <a:ea typeface="Times New Roman"/>
                <a:cs typeface="Times New Roman"/>
                <a:sym typeface="Times New Roman"/>
              </a:rPr>
              <a:t>FSWs learn about contraceptive methods that suit their needs. </a:t>
            </a:r>
            <a:endParaRPr dirty="0"/>
          </a:p>
          <a:p>
            <a:pPr marL="0" marR="0" lvl="0" indent="0" algn="l" rtl="0">
              <a:lnSpc>
                <a:spcPct val="95000"/>
              </a:lnSpc>
              <a:spcBef>
                <a:spcPts val="1200"/>
              </a:spcBef>
              <a:spcAft>
                <a:spcPts val="0"/>
              </a:spcAft>
              <a:buClr>
                <a:schemeClr val="dk1"/>
              </a:buClr>
              <a:buSzPts val="1400"/>
              <a:buFont typeface="Times New Roman"/>
              <a:buNone/>
            </a:pPr>
            <a:r>
              <a:rPr lang="en-US" sz="1400" b="0" i="0" u="none" strike="noStrike" cap="none" dirty="0">
                <a:solidFill>
                  <a:schemeClr val="dk1"/>
                </a:solidFill>
                <a:latin typeface="Times New Roman"/>
                <a:ea typeface="Times New Roman"/>
                <a:cs typeface="Times New Roman"/>
                <a:sym typeface="Times New Roman"/>
              </a:rPr>
              <a:t>The tool helps PEs use this general process to educate FSW peers: </a:t>
            </a:r>
            <a:endParaRPr dirty="0"/>
          </a:p>
          <a:p>
            <a:pPr marL="228600" marR="0" lvl="1" indent="-114300" algn="l" rtl="0">
              <a:lnSpc>
                <a:spcPct val="95000"/>
              </a:lnSpc>
              <a:spcBef>
                <a:spcPts val="350"/>
              </a:spcBef>
              <a:spcAft>
                <a:spcPts val="0"/>
              </a:spcAft>
              <a:buClr>
                <a:schemeClr val="dk1"/>
              </a:buClr>
              <a:buSzPts val="1400"/>
              <a:buFont typeface="Times New Roman"/>
              <a:buChar char="•"/>
            </a:pPr>
            <a:r>
              <a:rPr lang="en-US" sz="1400" b="0" i="0" u="none" strike="noStrike" cap="none" dirty="0">
                <a:solidFill>
                  <a:schemeClr val="dk1"/>
                </a:solidFill>
                <a:latin typeface="Times New Roman"/>
                <a:ea typeface="Times New Roman"/>
                <a:cs typeface="Times New Roman"/>
                <a:sym typeface="Times New Roman"/>
              </a:rPr>
              <a:t>encourage the FSW peer to think about and identify her contraceptive needs</a:t>
            </a:r>
            <a:endParaRPr dirty="0"/>
          </a:p>
          <a:p>
            <a:pPr marL="228600" marR="0" lvl="1" indent="-114300" algn="l" rtl="0">
              <a:lnSpc>
                <a:spcPct val="95000"/>
              </a:lnSpc>
              <a:spcBef>
                <a:spcPts val="350"/>
              </a:spcBef>
              <a:spcAft>
                <a:spcPts val="0"/>
              </a:spcAft>
              <a:buClr>
                <a:schemeClr val="dk1"/>
              </a:buClr>
              <a:buSzPts val="1400"/>
              <a:buFont typeface="Times New Roman"/>
              <a:buChar char="•"/>
            </a:pPr>
            <a:r>
              <a:rPr lang="en-US" sz="1400" b="0" i="0" u="none" strike="noStrike" cap="none" dirty="0">
                <a:solidFill>
                  <a:schemeClr val="dk1"/>
                </a:solidFill>
                <a:latin typeface="Times New Roman"/>
                <a:ea typeface="Times New Roman"/>
                <a:cs typeface="Times New Roman"/>
                <a:sym typeface="Times New Roman"/>
              </a:rPr>
              <a:t>present basic information on a range of options to help the FSW identify </a:t>
            </a:r>
            <a:r>
              <a:rPr lang="en-US" dirty="0">
                <a:solidFill>
                  <a:schemeClr val="dk1"/>
                </a:solidFill>
                <a:latin typeface="Times New Roman"/>
                <a:ea typeface="Times New Roman"/>
                <a:cs typeface="Times New Roman"/>
                <a:sym typeface="Times New Roman"/>
              </a:rPr>
              <a:t>possible </a:t>
            </a:r>
            <a:r>
              <a:rPr lang="en-US" sz="1400" b="0" i="0" u="none" strike="noStrike" cap="none" dirty="0">
                <a:solidFill>
                  <a:schemeClr val="dk1"/>
                </a:solidFill>
                <a:latin typeface="Times New Roman"/>
                <a:ea typeface="Times New Roman"/>
                <a:cs typeface="Times New Roman"/>
                <a:sym typeface="Times New Roman"/>
              </a:rPr>
              <a:t>methods for the prevention of pregnancy, HIV, and other STIs</a:t>
            </a:r>
            <a:endParaRPr dirty="0"/>
          </a:p>
          <a:p>
            <a:pPr marL="228600" marR="0" lvl="1" indent="-114300" algn="l" rtl="0">
              <a:lnSpc>
                <a:spcPct val="95000"/>
              </a:lnSpc>
              <a:spcBef>
                <a:spcPts val="350"/>
              </a:spcBef>
              <a:spcAft>
                <a:spcPts val="0"/>
              </a:spcAft>
              <a:buClr>
                <a:schemeClr val="dk1"/>
              </a:buClr>
              <a:buSzPts val="1400"/>
              <a:buFont typeface="Times New Roman"/>
              <a:buChar char="•"/>
            </a:pPr>
            <a:r>
              <a:rPr lang="en-US" sz="1400" b="0" i="0" u="none" strike="noStrike" cap="none" dirty="0">
                <a:solidFill>
                  <a:schemeClr val="dk1"/>
                </a:solidFill>
                <a:latin typeface="Times New Roman"/>
                <a:ea typeface="Times New Roman"/>
                <a:cs typeface="Times New Roman"/>
                <a:sym typeface="Times New Roman"/>
              </a:rPr>
              <a:t>give the FSW peer information about where she can obtain the method</a:t>
            </a:r>
            <a:endParaRPr dirty="0"/>
          </a:p>
        </p:txBody>
      </p:sp>
      <p:pic>
        <p:nvPicPr>
          <p:cNvPr id="85" name="Google Shape;85;p4"/>
          <p:cNvPicPr preferRelativeResize="0"/>
          <p:nvPr/>
        </p:nvPicPr>
        <p:blipFill rotWithShape="1">
          <a:blip r:embed="rId3">
            <a:alphaModFix/>
          </a:blip>
          <a:srcRect b="2010"/>
          <a:stretch/>
        </p:blipFill>
        <p:spPr>
          <a:xfrm>
            <a:off x="4684069" y="1155235"/>
            <a:ext cx="3974752" cy="3633129"/>
          </a:xfrm>
          <a:prstGeom prst="rect">
            <a:avLst/>
          </a:prstGeom>
          <a:noFill/>
          <a:ln w="19050" cap="flat" cmpd="sng">
            <a:solidFill>
              <a:srgbClr val="7F7F7F"/>
            </a:solidFill>
            <a:prstDash val="solid"/>
            <a:round/>
            <a:headEnd type="none" w="sm" len="sm"/>
            <a:tailEnd type="none" w="sm" len="sm"/>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91775" y="125317"/>
            <a:ext cx="8710532" cy="972441"/>
          </a:xfrm>
          <a:prstGeom prst="rect">
            <a:avLst/>
          </a:prstGeom>
          <a:noFill/>
          <a:ln>
            <a:noFill/>
          </a:ln>
        </p:spPr>
        <p:txBody>
          <a:bodyPr spcFirstLastPara="1" vert="horz" wrap="square" lIns="91425" tIns="45700" rIns="91425" bIns="45700" rtlCol="0" anchor="ctr" anchorCtr="0">
            <a:normAutofit/>
          </a:bodyPr>
          <a:lstStyle/>
          <a:p>
            <a:pPr>
              <a:lnSpc>
                <a:spcPct val="85000"/>
              </a:lnSpc>
              <a:buClr>
                <a:srgbClr val="000000"/>
              </a:buClr>
            </a:pPr>
            <a:r>
              <a:rPr lang="en-US" sz="2400" dirty="0">
                <a:solidFill>
                  <a:schemeClr val="tx1"/>
                </a:solidFill>
              </a:rPr>
              <a:t>...and how best to avoid pregnancy, HIV, and other STIs</a:t>
            </a:r>
          </a:p>
        </p:txBody>
      </p:sp>
      <p:sp>
        <p:nvSpPr>
          <p:cNvPr id="312" name="Google Shape;312;p31"/>
          <p:cNvSpPr txBox="1"/>
          <p:nvPr/>
        </p:nvSpPr>
        <p:spPr>
          <a:xfrm>
            <a:off x="224192" y="1113406"/>
            <a:ext cx="1755417" cy="369332"/>
          </a:xfrm>
          <a:prstGeom prst="rect">
            <a:avLst/>
          </a:prstGeom>
          <a:noFill/>
          <a:ln>
            <a:noFill/>
          </a:ln>
        </p:spPr>
        <p:txBody>
          <a:bodyPr spcFirstLastPara="1" wrap="square" lIns="91425" tIns="45700" rIns="91425" bIns="45700" anchor="t" anchorCtr="0">
            <a:spAutoFit/>
          </a:bodyPr>
          <a:lstStyle/>
          <a:p>
            <a:r>
              <a:rPr lang="en-US" b="1" dirty="0">
                <a:solidFill>
                  <a:schemeClr val="dk1"/>
                </a:solidFill>
                <a:latin typeface="Calibri"/>
                <a:ea typeface="Calibri"/>
                <a:cs typeface="Calibri"/>
                <a:sym typeface="Calibri"/>
              </a:rPr>
              <a:t>More protection</a:t>
            </a:r>
            <a:endParaRPr dirty="0"/>
          </a:p>
        </p:txBody>
      </p:sp>
      <p:sp>
        <p:nvSpPr>
          <p:cNvPr id="28" name="TextBox 27">
            <a:extLst>
              <a:ext uri="{FF2B5EF4-FFF2-40B4-BE49-F238E27FC236}">
                <a16:creationId xmlns:a16="http://schemas.microsoft.com/office/drawing/2014/main" id="{FB47361F-0976-42BC-950A-E2CA911231CC}"/>
              </a:ext>
            </a:extLst>
          </p:cNvPr>
          <p:cNvSpPr txBox="1"/>
          <p:nvPr/>
        </p:nvSpPr>
        <p:spPr>
          <a:xfrm>
            <a:off x="2901527" y="1386903"/>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29" name="TextBox 28">
            <a:extLst>
              <a:ext uri="{FF2B5EF4-FFF2-40B4-BE49-F238E27FC236}">
                <a16:creationId xmlns:a16="http://schemas.microsoft.com/office/drawing/2014/main" id="{8B40EAE2-5C9B-4543-BEE8-F4E1E082573A}"/>
              </a:ext>
            </a:extLst>
          </p:cNvPr>
          <p:cNvSpPr txBox="1"/>
          <p:nvPr/>
        </p:nvSpPr>
        <p:spPr>
          <a:xfrm>
            <a:off x="4246185" y="1392607"/>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30" name="TextBox 29">
            <a:extLst>
              <a:ext uri="{FF2B5EF4-FFF2-40B4-BE49-F238E27FC236}">
                <a16:creationId xmlns:a16="http://schemas.microsoft.com/office/drawing/2014/main" id="{0F002A8B-8F2A-4382-B5F1-59E95BF523DB}"/>
              </a:ext>
            </a:extLst>
          </p:cNvPr>
          <p:cNvSpPr txBox="1"/>
          <p:nvPr/>
        </p:nvSpPr>
        <p:spPr>
          <a:xfrm>
            <a:off x="5559667" y="1327648"/>
            <a:ext cx="644728" cy="1200329"/>
          </a:xfrm>
          <a:prstGeom prst="rect">
            <a:avLst/>
          </a:prstGeom>
          <a:noFill/>
        </p:spPr>
        <p:txBody>
          <a:bodyPr wrap="none" rtlCol="0">
            <a:spAutoFit/>
          </a:bodyPr>
          <a:lstStyle/>
          <a:p>
            <a:pPr defTabSz="457200">
              <a:defRPr/>
            </a:pPr>
            <a:r>
              <a:rPr lang="en-US" sz="7200" b="1" dirty="0">
                <a:solidFill>
                  <a:srgbClr val="3B352F"/>
                </a:solidFill>
                <a:latin typeface="Calibri"/>
              </a:rPr>
              <a:t>=</a:t>
            </a:r>
          </a:p>
        </p:txBody>
      </p:sp>
      <p:sp>
        <p:nvSpPr>
          <p:cNvPr id="31" name="TextBox 30">
            <a:extLst>
              <a:ext uri="{FF2B5EF4-FFF2-40B4-BE49-F238E27FC236}">
                <a16:creationId xmlns:a16="http://schemas.microsoft.com/office/drawing/2014/main" id="{ADEAB6EA-A3DA-44A1-B227-C46BA8F876E4}"/>
              </a:ext>
            </a:extLst>
          </p:cNvPr>
          <p:cNvSpPr txBox="1"/>
          <p:nvPr/>
        </p:nvSpPr>
        <p:spPr>
          <a:xfrm>
            <a:off x="5229495" y="4120885"/>
            <a:ext cx="3362291" cy="1015663"/>
          </a:xfrm>
          <a:prstGeom prst="rect">
            <a:avLst/>
          </a:prstGeom>
          <a:noFill/>
        </p:spPr>
        <p:txBody>
          <a:bodyPr wrap="square" rtlCol="0">
            <a:spAutoFit/>
          </a:bodyPr>
          <a:lstStyle/>
          <a:p>
            <a:pPr defTabSz="457200">
              <a:defRPr/>
            </a:pPr>
            <a:r>
              <a:rPr lang="en-US" sz="2000" b="1" dirty="0">
                <a:solidFill>
                  <a:srgbClr val="3B352F"/>
                </a:solidFill>
                <a:latin typeface="Calibri"/>
              </a:rPr>
              <a:t>Good protection from pregnancy and HIV; but,</a:t>
            </a:r>
            <a:br>
              <a:rPr lang="en-US" sz="2000" b="1" dirty="0">
                <a:solidFill>
                  <a:srgbClr val="3B352F"/>
                </a:solidFill>
                <a:latin typeface="Calibri"/>
              </a:rPr>
            </a:br>
            <a:r>
              <a:rPr lang="en-US" sz="2000" b="1" dirty="0">
                <a:solidFill>
                  <a:srgbClr val="3B352F"/>
                </a:solidFill>
                <a:latin typeface="Calibri"/>
              </a:rPr>
              <a:t>no protection from other STIs</a:t>
            </a:r>
          </a:p>
        </p:txBody>
      </p:sp>
      <p:sp>
        <p:nvSpPr>
          <p:cNvPr id="32" name="TextBox 31">
            <a:extLst>
              <a:ext uri="{FF2B5EF4-FFF2-40B4-BE49-F238E27FC236}">
                <a16:creationId xmlns:a16="http://schemas.microsoft.com/office/drawing/2014/main" id="{4B0E8A74-BDB0-49A4-BFD6-D1F76D3459A4}"/>
              </a:ext>
            </a:extLst>
          </p:cNvPr>
          <p:cNvSpPr txBox="1"/>
          <p:nvPr/>
        </p:nvSpPr>
        <p:spPr>
          <a:xfrm>
            <a:off x="1136724" y="4106098"/>
            <a:ext cx="3727318" cy="1015663"/>
          </a:xfrm>
          <a:prstGeom prst="rect">
            <a:avLst/>
          </a:prstGeom>
          <a:noFill/>
        </p:spPr>
        <p:txBody>
          <a:bodyPr wrap="square" rtlCol="0">
            <a:spAutoFit/>
          </a:bodyPr>
          <a:lstStyle/>
          <a:p>
            <a:pPr lvl="0">
              <a:defRPr/>
            </a:pPr>
            <a:r>
              <a:rPr lang="en-US" sz="2000" b="1" dirty="0">
                <a:solidFill>
                  <a:srgbClr val="3B352F"/>
                </a:solidFill>
                <a:latin typeface="Calibri" panose="020F0502020204030204" pitchFamily="34" charset="0"/>
                <a:cs typeface="Calibri" panose="020F0502020204030204" pitchFamily="34" charset="0"/>
              </a:rPr>
              <a:t>Good protection from pregnancy; and, if partner cooperates, HIV and other STIs</a:t>
            </a:r>
          </a:p>
        </p:txBody>
      </p:sp>
      <p:sp>
        <p:nvSpPr>
          <p:cNvPr id="33" name="TextBox 32">
            <a:extLst>
              <a:ext uri="{FF2B5EF4-FFF2-40B4-BE49-F238E27FC236}">
                <a16:creationId xmlns:a16="http://schemas.microsoft.com/office/drawing/2014/main" id="{0194A2C4-8FEF-428D-961C-86B92D652022}"/>
              </a:ext>
            </a:extLst>
          </p:cNvPr>
          <p:cNvSpPr txBox="1"/>
          <p:nvPr/>
        </p:nvSpPr>
        <p:spPr>
          <a:xfrm>
            <a:off x="6167964" y="1355697"/>
            <a:ext cx="2214036" cy="1015663"/>
          </a:xfrm>
          <a:prstGeom prst="rect">
            <a:avLst/>
          </a:prstGeom>
          <a:noFill/>
        </p:spPr>
        <p:txBody>
          <a:bodyPr wrap="square" rtlCol="0">
            <a:spAutoFit/>
          </a:bodyPr>
          <a:lstStyle/>
          <a:p>
            <a:pPr defTabSz="457200">
              <a:defRPr/>
            </a:pPr>
            <a:r>
              <a:rPr lang="en-US" sz="2000" b="1" dirty="0">
                <a:solidFill>
                  <a:srgbClr val="FF0000"/>
                </a:solidFill>
                <a:latin typeface="Calibri"/>
              </a:rPr>
              <a:t>BEST</a:t>
            </a:r>
            <a:r>
              <a:rPr lang="en-US" sz="2000" b="1" dirty="0">
                <a:solidFill>
                  <a:srgbClr val="3B352F"/>
                </a:solidFill>
                <a:latin typeface="Calibri"/>
              </a:rPr>
              <a:t> protection from pregnancy, HIV, and other STIs</a:t>
            </a:r>
          </a:p>
        </p:txBody>
      </p:sp>
      <p:pic>
        <p:nvPicPr>
          <p:cNvPr id="34" name="Picture 33" descr="A close up of a device&#10;&#10;Description automatically generated">
            <a:extLst>
              <a:ext uri="{FF2B5EF4-FFF2-40B4-BE49-F238E27FC236}">
                <a16:creationId xmlns:a16="http://schemas.microsoft.com/office/drawing/2014/main" id="{6AAD2535-DD8E-4112-8825-C765A57C9822}"/>
              </a:ext>
            </a:extLst>
          </p:cNvPr>
          <p:cNvPicPr>
            <a:picLocks noChangeAspect="1"/>
          </p:cNvPicPr>
          <p:nvPr/>
        </p:nvPicPr>
        <p:blipFill>
          <a:blip r:embed="rId3"/>
          <a:stretch>
            <a:fillRect/>
          </a:stretch>
        </p:blipFill>
        <p:spPr>
          <a:xfrm rot="1004238">
            <a:off x="4752634" y="1558591"/>
            <a:ext cx="800793" cy="779438"/>
          </a:xfrm>
          <a:prstGeom prst="rect">
            <a:avLst/>
          </a:prstGeom>
        </p:spPr>
      </p:pic>
      <p:sp>
        <p:nvSpPr>
          <p:cNvPr id="35" name="TextBox 34">
            <a:extLst>
              <a:ext uri="{FF2B5EF4-FFF2-40B4-BE49-F238E27FC236}">
                <a16:creationId xmlns:a16="http://schemas.microsoft.com/office/drawing/2014/main" id="{ED828588-1A8E-4D34-93C7-C3CF89878F3F}"/>
              </a:ext>
            </a:extLst>
          </p:cNvPr>
          <p:cNvSpPr txBox="1"/>
          <p:nvPr/>
        </p:nvSpPr>
        <p:spPr>
          <a:xfrm>
            <a:off x="3627565" y="5247378"/>
            <a:ext cx="644728" cy="1200329"/>
          </a:xfrm>
          <a:prstGeom prst="rect">
            <a:avLst/>
          </a:prstGeom>
          <a:noFill/>
        </p:spPr>
        <p:txBody>
          <a:bodyPr wrap="none" rtlCol="0">
            <a:spAutoFit/>
          </a:bodyPr>
          <a:lstStyle/>
          <a:p>
            <a:pPr defTabSz="457200">
              <a:defRPr/>
            </a:pPr>
            <a:r>
              <a:rPr lang="en-US" sz="7200" b="1" dirty="0">
                <a:solidFill>
                  <a:srgbClr val="3B352F"/>
                </a:solidFill>
                <a:latin typeface="Calibri"/>
              </a:rPr>
              <a:t>=</a:t>
            </a:r>
          </a:p>
        </p:txBody>
      </p:sp>
      <p:sp>
        <p:nvSpPr>
          <p:cNvPr id="36" name="TextBox 35">
            <a:extLst>
              <a:ext uri="{FF2B5EF4-FFF2-40B4-BE49-F238E27FC236}">
                <a16:creationId xmlns:a16="http://schemas.microsoft.com/office/drawing/2014/main" id="{0F0B6E45-C359-43D0-ABA4-198FB8FFC3FA}"/>
              </a:ext>
            </a:extLst>
          </p:cNvPr>
          <p:cNvSpPr txBox="1"/>
          <p:nvPr/>
        </p:nvSpPr>
        <p:spPr>
          <a:xfrm>
            <a:off x="4385486" y="5485702"/>
            <a:ext cx="3637818" cy="1015663"/>
          </a:xfrm>
          <a:prstGeom prst="rect">
            <a:avLst/>
          </a:prstGeom>
          <a:noFill/>
        </p:spPr>
        <p:txBody>
          <a:bodyPr wrap="square" rtlCol="0">
            <a:spAutoFit/>
          </a:bodyPr>
          <a:lstStyle/>
          <a:p>
            <a:pPr defTabSz="457200">
              <a:defRPr/>
            </a:pPr>
            <a:r>
              <a:rPr lang="en-US" sz="2000" b="1" dirty="0">
                <a:solidFill>
                  <a:srgbClr val="3B352F"/>
                </a:solidFill>
                <a:latin typeface="Calibri"/>
              </a:rPr>
              <a:t>Protection from pregnancy, HIV, and other STIs; but relies heavily on partner cooperation</a:t>
            </a:r>
          </a:p>
        </p:txBody>
      </p:sp>
      <p:sp>
        <p:nvSpPr>
          <p:cNvPr id="37" name="Freeform 57">
            <a:extLst>
              <a:ext uri="{FF2B5EF4-FFF2-40B4-BE49-F238E27FC236}">
                <a16:creationId xmlns:a16="http://schemas.microsoft.com/office/drawing/2014/main" id="{62392F51-ABB3-4328-825C-FDE51B859C62}"/>
              </a:ext>
            </a:extLst>
          </p:cNvPr>
          <p:cNvSpPr>
            <a:spLocks/>
          </p:cNvSpPr>
          <p:nvPr/>
        </p:nvSpPr>
        <p:spPr bwMode="auto">
          <a:xfrm>
            <a:off x="445805" y="1522346"/>
            <a:ext cx="727075" cy="4528889"/>
          </a:xfrm>
          <a:custGeom>
            <a:avLst/>
            <a:gdLst>
              <a:gd name="T0" fmla="*/ 368300 w 458"/>
              <a:gd name="T1" fmla="*/ 0 h 2722"/>
              <a:gd name="T2" fmla="*/ 0 w 458"/>
              <a:gd name="T3" fmla="*/ 386086 h 2722"/>
              <a:gd name="T4" fmla="*/ 184150 w 458"/>
              <a:gd name="T5" fmla="*/ 389174 h 2722"/>
              <a:gd name="T6" fmla="*/ 222250 w 458"/>
              <a:gd name="T7" fmla="*/ 4203700 h 2722"/>
              <a:gd name="T8" fmla="*/ 555625 w 458"/>
              <a:gd name="T9" fmla="*/ 4203700 h 2722"/>
              <a:gd name="T10" fmla="*/ 542925 w 458"/>
              <a:gd name="T11" fmla="*/ 386086 h 2722"/>
              <a:gd name="T12" fmla="*/ 727075 w 458"/>
              <a:gd name="T13" fmla="*/ 389174 h 2722"/>
              <a:gd name="T14" fmla="*/ 368300 w 458"/>
              <a:gd name="T15" fmla="*/ 0 h 272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58" h="2722">
                <a:moveTo>
                  <a:pt x="232" y="0"/>
                </a:moveTo>
                <a:lnTo>
                  <a:pt x="0" y="250"/>
                </a:lnTo>
                <a:lnTo>
                  <a:pt x="116" y="252"/>
                </a:lnTo>
                <a:lnTo>
                  <a:pt x="140" y="2722"/>
                </a:lnTo>
                <a:lnTo>
                  <a:pt x="350" y="2722"/>
                </a:lnTo>
                <a:lnTo>
                  <a:pt x="342" y="250"/>
                </a:lnTo>
                <a:lnTo>
                  <a:pt x="458" y="252"/>
                </a:lnTo>
                <a:lnTo>
                  <a:pt x="232" y="0"/>
                </a:lnTo>
                <a:close/>
              </a:path>
            </a:pathLst>
          </a:custGeom>
          <a:gradFill rotWithShape="1">
            <a:gsLst>
              <a:gs pos="0">
                <a:srgbClr val="990000"/>
              </a:gs>
              <a:gs pos="100000">
                <a:srgbClr val="FF8F8F"/>
              </a:gs>
            </a:gsLst>
            <a:lin ang="5400000" scaled="1"/>
          </a:gradFill>
          <a:ln>
            <a:noFill/>
          </a:ln>
          <a:effectLst/>
          <a:extLst>
            <a:ext uri="{91240B29-F687-4F45-9708-019B960494DF}">
              <a14:hiddenLine xmlns:a14="http://schemas.microsoft.com/office/drawing/2010/main" w="9525" cap="flat" cmpd="sng">
                <a:solidFill>
                  <a:srgbClr val="99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457200">
              <a:defRPr/>
            </a:pPr>
            <a:endParaRPr lang="en-US" dirty="0">
              <a:solidFill>
                <a:srgbClr val="3B352F"/>
              </a:solidFill>
              <a:latin typeface="Calibri"/>
            </a:endParaRPr>
          </a:p>
        </p:txBody>
      </p:sp>
      <p:sp>
        <p:nvSpPr>
          <p:cNvPr id="38" name="TextBox 37">
            <a:extLst>
              <a:ext uri="{FF2B5EF4-FFF2-40B4-BE49-F238E27FC236}">
                <a16:creationId xmlns:a16="http://schemas.microsoft.com/office/drawing/2014/main" id="{F2830D3C-4D43-4953-A2DA-769419C437D6}"/>
              </a:ext>
            </a:extLst>
          </p:cNvPr>
          <p:cNvSpPr txBox="1"/>
          <p:nvPr/>
        </p:nvSpPr>
        <p:spPr>
          <a:xfrm>
            <a:off x="224192" y="6132570"/>
            <a:ext cx="1631344" cy="369332"/>
          </a:xfrm>
          <a:prstGeom prst="rect">
            <a:avLst/>
          </a:prstGeom>
          <a:noFill/>
        </p:spPr>
        <p:txBody>
          <a:bodyPr wrap="none" rtlCol="0">
            <a:spAutoFit/>
          </a:bodyPr>
          <a:lstStyle/>
          <a:p>
            <a:pPr defTabSz="457200">
              <a:defRPr/>
            </a:pPr>
            <a:r>
              <a:rPr lang="en-US" b="1" dirty="0">
                <a:solidFill>
                  <a:srgbClr val="3B352F"/>
                </a:solidFill>
                <a:latin typeface="Calibri"/>
              </a:rPr>
              <a:t>Less protection</a:t>
            </a:r>
          </a:p>
        </p:txBody>
      </p:sp>
      <p:cxnSp>
        <p:nvCxnSpPr>
          <p:cNvPr id="40" name="Straight Connector 39">
            <a:extLst>
              <a:ext uri="{FF2B5EF4-FFF2-40B4-BE49-F238E27FC236}">
                <a16:creationId xmlns:a16="http://schemas.microsoft.com/office/drawing/2014/main" id="{B878F6EC-49FE-4144-8DC6-07C91FBF6766}"/>
              </a:ext>
            </a:extLst>
          </p:cNvPr>
          <p:cNvCxnSpPr>
            <a:cxnSpLocks/>
          </p:cNvCxnSpPr>
          <p:nvPr/>
        </p:nvCxnSpPr>
        <p:spPr>
          <a:xfrm flipV="1">
            <a:off x="1199802" y="2652732"/>
            <a:ext cx="7391982" cy="15839"/>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cxnSp>
        <p:nvCxnSpPr>
          <p:cNvPr id="41" name="Straight Connector 40">
            <a:extLst>
              <a:ext uri="{FF2B5EF4-FFF2-40B4-BE49-F238E27FC236}">
                <a16:creationId xmlns:a16="http://schemas.microsoft.com/office/drawing/2014/main" id="{9E80086F-184E-450C-A786-5D4BA99CA33D}"/>
              </a:ext>
            </a:extLst>
          </p:cNvPr>
          <p:cNvCxnSpPr>
            <a:cxnSpLocks/>
          </p:cNvCxnSpPr>
          <p:nvPr/>
        </p:nvCxnSpPr>
        <p:spPr>
          <a:xfrm>
            <a:off x="1167551" y="5331562"/>
            <a:ext cx="7382413" cy="0"/>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pic>
        <p:nvPicPr>
          <p:cNvPr id="42" name="Picture 41" descr="A close up of a sign&#10;&#10;Description automatically generated">
            <a:extLst>
              <a:ext uri="{FF2B5EF4-FFF2-40B4-BE49-F238E27FC236}">
                <a16:creationId xmlns:a16="http://schemas.microsoft.com/office/drawing/2014/main" id="{9EE400D1-82B8-46D5-B210-A4F0360454FC}"/>
              </a:ext>
            </a:extLst>
          </p:cNvPr>
          <p:cNvPicPr>
            <a:picLocks noChangeAspect="1"/>
          </p:cNvPicPr>
          <p:nvPr/>
        </p:nvPicPr>
        <p:blipFill>
          <a:blip r:embed="rId4"/>
          <a:stretch>
            <a:fillRect/>
          </a:stretch>
        </p:blipFill>
        <p:spPr>
          <a:xfrm rot="5400000">
            <a:off x="3178493" y="1708263"/>
            <a:ext cx="1407640" cy="563056"/>
          </a:xfrm>
          <a:prstGeom prst="rect">
            <a:avLst/>
          </a:prstGeom>
        </p:spPr>
      </p:pic>
      <p:sp>
        <p:nvSpPr>
          <p:cNvPr id="43" name="Flowchart: Alternate Process 42">
            <a:extLst>
              <a:ext uri="{FF2B5EF4-FFF2-40B4-BE49-F238E27FC236}">
                <a16:creationId xmlns:a16="http://schemas.microsoft.com/office/drawing/2014/main" id="{BC1FA1B8-C099-4481-BE34-84449A243447}"/>
              </a:ext>
            </a:extLst>
          </p:cNvPr>
          <p:cNvSpPr/>
          <p:nvPr/>
        </p:nvSpPr>
        <p:spPr>
          <a:xfrm>
            <a:off x="1632980" y="1522346"/>
            <a:ext cx="118471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defRPr/>
            </a:pPr>
            <a:r>
              <a:rPr lang="en-US" b="1" dirty="0">
                <a:solidFill>
                  <a:prstClr val="white"/>
                </a:solidFill>
                <a:latin typeface="Calibri"/>
              </a:rPr>
              <a:t>Effective FP method</a:t>
            </a:r>
          </a:p>
        </p:txBody>
      </p:sp>
      <p:grpSp>
        <p:nvGrpSpPr>
          <p:cNvPr id="44" name="Group 43">
            <a:extLst>
              <a:ext uri="{FF2B5EF4-FFF2-40B4-BE49-F238E27FC236}">
                <a16:creationId xmlns:a16="http://schemas.microsoft.com/office/drawing/2014/main" id="{19CAA279-39FD-4442-AA35-9AF6AF27ED67}"/>
              </a:ext>
            </a:extLst>
          </p:cNvPr>
          <p:cNvGrpSpPr/>
          <p:nvPr/>
        </p:nvGrpSpPr>
        <p:grpSpPr>
          <a:xfrm>
            <a:off x="5259085" y="2764308"/>
            <a:ext cx="3255427" cy="1407638"/>
            <a:chOff x="1132842" y="3936412"/>
            <a:chExt cx="3255427" cy="1407638"/>
          </a:xfrm>
        </p:grpSpPr>
        <p:sp>
          <p:nvSpPr>
            <p:cNvPr id="45" name="TextBox 44">
              <a:extLst>
                <a:ext uri="{FF2B5EF4-FFF2-40B4-BE49-F238E27FC236}">
                  <a16:creationId xmlns:a16="http://schemas.microsoft.com/office/drawing/2014/main" id="{396BBF86-4457-448C-B052-525DE2FFC728}"/>
                </a:ext>
              </a:extLst>
            </p:cNvPr>
            <p:cNvSpPr txBox="1"/>
            <p:nvPr/>
          </p:nvSpPr>
          <p:spPr>
            <a:xfrm>
              <a:off x="2403582" y="3946524"/>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46" name="TextBox 45">
              <a:extLst>
                <a:ext uri="{FF2B5EF4-FFF2-40B4-BE49-F238E27FC236}">
                  <a16:creationId xmlns:a16="http://schemas.microsoft.com/office/drawing/2014/main" id="{C0B1675A-FB94-4BE7-ABE0-EDF768145D19}"/>
                </a:ext>
              </a:extLst>
            </p:cNvPr>
            <p:cNvSpPr txBox="1"/>
            <p:nvPr/>
          </p:nvSpPr>
          <p:spPr>
            <a:xfrm>
              <a:off x="3782901" y="3940769"/>
              <a:ext cx="60536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pic>
          <p:nvPicPr>
            <p:cNvPr id="47" name="Picture 46" descr="A close up of a sign&#10;&#10;Description automatically generated">
              <a:extLst>
                <a:ext uri="{FF2B5EF4-FFF2-40B4-BE49-F238E27FC236}">
                  <a16:creationId xmlns:a16="http://schemas.microsoft.com/office/drawing/2014/main" id="{42E76571-A721-4412-A5C7-036CE2B32C21}"/>
                </a:ext>
              </a:extLst>
            </p:cNvPr>
            <p:cNvPicPr>
              <a:picLocks noChangeAspect="1"/>
            </p:cNvPicPr>
            <p:nvPr/>
          </p:nvPicPr>
          <p:blipFill>
            <a:blip r:embed="rId4"/>
            <a:stretch>
              <a:fillRect/>
            </a:stretch>
          </p:blipFill>
          <p:spPr>
            <a:xfrm rot="5400000">
              <a:off x="2675060" y="4358703"/>
              <a:ext cx="1407638" cy="563055"/>
            </a:xfrm>
            <a:prstGeom prst="rect">
              <a:avLst/>
            </a:prstGeom>
          </p:spPr>
        </p:pic>
        <p:sp>
          <p:nvSpPr>
            <p:cNvPr id="48" name="Flowchart: Alternate Process 47">
              <a:extLst>
                <a:ext uri="{FF2B5EF4-FFF2-40B4-BE49-F238E27FC236}">
                  <a16:creationId xmlns:a16="http://schemas.microsoft.com/office/drawing/2014/main" id="{5092EAC4-B295-477E-AD11-A4F8C0D20BB9}"/>
                </a:ext>
              </a:extLst>
            </p:cNvPr>
            <p:cNvSpPr/>
            <p:nvPr/>
          </p:nvSpPr>
          <p:spPr>
            <a:xfrm>
              <a:off x="1132842" y="4142579"/>
              <a:ext cx="118471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defRPr/>
              </a:pPr>
              <a:r>
                <a:rPr lang="en-US" b="1" dirty="0">
                  <a:solidFill>
                    <a:prstClr val="white"/>
                  </a:solidFill>
                  <a:latin typeface="Calibri"/>
                </a:rPr>
                <a:t>Effective FP method</a:t>
              </a:r>
            </a:p>
          </p:txBody>
        </p:sp>
      </p:grpSp>
      <p:grpSp>
        <p:nvGrpSpPr>
          <p:cNvPr id="49" name="Group 48">
            <a:extLst>
              <a:ext uri="{FF2B5EF4-FFF2-40B4-BE49-F238E27FC236}">
                <a16:creationId xmlns:a16="http://schemas.microsoft.com/office/drawing/2014/main" id="{F30B6E43-04DF-41E9-9253-6649E55820BE}"/>
              </a:ext>
            </a:extLst>
          </p:cNvPr>
          <p:cNvGrpSpPr/>
          <p:nvPr/>
        </p:nvGrpSpPr>
        <p:grpSpPr>
          <a:xfrm>
            <a:off x="1257805" y="2798864"/>
            <a:ext cx="3500043" cy="1228018"/>
            <a:chOff x="1143503" y="2798864"/>
            <a:chExt cx="3500043" cy="1228018"/>
          </a:xfrm>
        </p:grpSpPr>
        <p:sp>
          <p:nvSpPr>
            <p:cNvPr id="50" name="TextBox 49">
              <a:extLst>
                <a:ext uri="{FF2B5EF4-FFF2-40B4-BE49-F238E27FC236}">
                  <a16:creationId xmlns:a16="http://schemas.microsoft.com/office/drawing/2014/main" id="{DD90C36E-F37A-437F-8AB9-092AC5D41C67}"/>
                </a:ext>
              </a:extLst>
            </p:cNvPr>
            <p:cNvSpPr txBox="1"/>
            <p:nvPr/>
          </p:nvSpPr>
          <p:spPr>
            <a:xfrm>
              <a:off x="3998818" y="2798864"/>
              <a:ext cx="644728" cy="1200329"/>
            </a:xfrm>
            <a:prstGeom prst="rect">
              <a:avLst/>
            </a:prstGeom>
            <a:noFill/>
          </p:spPr>
          <p:txBody>
            <a:bodyPr wrap="none" rtlCol="0">
              <a:spAutoFit/>
            </a:bodyPr>
            <a:lstStyle/>
            <a:p>
              <a:pPr defTabSz="457200">
                <a:defRPr/>
              </a:pPr>
              <a:r>
                <a:rPr lang="en-US" sz="7200" b="1" dirty="0">
                  <a:solidFill>
                    <a:srgbClr val="3B352F"/>
                  </a:solidFill>
                  <a:latin typeface="Calibri"/>
                </a:rPr>
                <a:t>=</a:t>
              </a:r>
            </a:p>
          </p:txBody>
        </p:sp>
        <p:sp>
          <p:nvSpPr>
            <p:cNvPr id="51" name="TextBox 50">
              <a:extLst>
                <a:ext uri="{FF2B5EF4-FFF2-40B4-BE49-F238E27FC236}">
                  <a16:creationId xmlns:a16="http://schemas.microsoft.com/office/drawing/2014/main" id="{C11B63E0-F49B-4C7A-B0D8-78755A47B04F}"/>
                </a:ext>
              </a:extLst>
            </p:cNvPr>
            <p:cNvSpPr txBox="1"/>
            <p:nvPr/>
          </p:nvSpPr>
          <p:spPr>
            <a:xfrm>
              <a:off x="2410676" y="2826553"/>
              <a:ext cx="644728" cy="1200329"/>
            </a:xfrm>
            <a:prstGeom prst="rect">
              <a:avLst/>
            </a:prstGeom>
            <a:noFill/>
          </p:spPr>
          <p:txBody>
            <a:bodyPr wrap="square" rtlCol="0">
              <a:spAutoFit/>
            </a:bodyPr>
            <a:lstStyle/>
            <a:p>
              <a:pPr defTabSz="457200">
                <a:defRPr/>
              </a:pPr>
              <a:r>
                <a:rPr lang="en-US" sz="7200" b="1" dirty="0">
                  <a:solidFill>
                    <a:srgbClr val="3B352F"/>
                  </a:solidFill>
                  <a:latin typeface="Calibri"/>
                </a:rPr>
                <a:t>+</a:t>
              </a:r>
            </a:p>
          </p:txBody>
        </p:sp>
        <p:sp>
          <p:nvSpPr>
            <p:cNvPr id="52" name="Flowchart: Alternate Process 51">
              <a:extLst>
                <a:ext uri="{FF2B5EF4-FFF2-40B4-BE49-F238E27FC236}">
                  <a16:creationId xmlns:a16="http://schemas.microsoft.com/office/drawing/2014/main" id="{16FFA793-F52C-4E7E-8F07-82E52C238F12}"/>
                </a:ext>
              </a:extLst>
            </p:cNvPr>
            <p:cNvSpPr/>
            <p:nvPr/>
          </p:nvSpPr>
          <p:spPr>
            <a:xfrm>
              <a:off x="1143503" y="2964285"/>
              <a:ext cx="1184715" cy="937195"/>
            </a:xfrm>
            <a:prstGeom prst="flowChartAlternateProcess">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lnSpc>
                  <a:spcPct val="90000"/>
                </a:lnSpc>
                <a:defRPr/>
              </a:pPr>
              <a:r>
                <a:rPr lang="en-US" b="1" dirty="0">
                  <a:solidFill>
                    <a:prstClr val="white"/>
                  </a:solidFill>
                  <a:latin typeface="Calibri"/>
                </a:rPr>
                <a:t>Effective FP method</a:t>
              </a:r>
            </a:p>
          </p:txBody>
        </p:sp>
        <p:pic>
          <p:nvPicPr>
            <p:cNvPr id="53" name="Picture 52" descr="A close up of a device&#10;&#10;Description automatically generated">
              <a:extLst>
                <a:ext uri="{FF2B5EF4-FFF2-40B4-BE49-F238E27FC236}">
                  <a16:creationId xmlns:a16="http://schemas.microsoft.com/office/drawing/2014/main" id="{9038826E-CA56-48B0-B094-6EC846F44BBF}"/>
                </a:ext>
              </a:extLst>
            </p:cNvPr>
            <p:cNvPicPr>
              <a:picLocks noChangeAspect="1"/>
            </p:cNvPicPr>
            <p:nvPr/>
          </p:nvPicPr>
          <p:blipFill>
            <a:blip r:embed="rId3"/>
            <a:stretch>
              <a:fillRect/>
            </a:stretch>
          </p:blipFill>
          <p:spPr>
            <a:xfrm rot="1004238">
              <a:off x="3094394" y="3062534"/>
              <a:ext cx="800793" cy="779438"/>
            </a:xfrm>
            <a:prstGeom prst="rect">
              <a:avLst/>
            </a:prstGeom>
          </p:spPr>
        </p:pic>
      </p:grpSp>
      <p:pic>
        <p:nvPicPr>
          <p:cNvPr id="54" name="Picture 53" descr="A close up of a device&#10;&#10;Description automatically generated">
            <a:extLst>
              <a:ext uri="{FF2B5EF4-FFF2-40B4-BE49-F238E27FC236}">
                <a16:creationId xmlns:a16="http://schemas.microsoft.com/office/drawing/2014/main" id="{74041663-7CA8-4F62-AD70-EAACE7244ECE}"/>
              </a:ext>
            </a:extLst>
          </p:cNvPr>
          <p:cNvPicPr>
            <a:picLocks noChangeAspect="1"/>
          </p:cNvPicPr>
          <p:nvPr/>
        </p:nvPicPr>
        <p:blipFill>
          <a:blip r:embed="rId3"/>
          <a:stretch>
            <a:fillRect/>
          </a:stretch>
        </p:blipFill>
        <p:spPr>
          <a:xfrm rot="1004238">
            <a:off x="2745679" y="5599550"/>
            <a:ext cx="800793" cy="779438"/>
          </a:xfrm>
          <a:prstGeom prst="rect">
            <a:avLst/>
          </a:prstGeom>
        </p:spPr>
      </p:pic>
      <p:cxnSp>
        <p:nvCxnSpPr>
          <p:cNvPr id="55" name="Straight Connector 54">
            <a:extLst>
              <a:ext uri="{FF2B5EF4-FFF2-40B4-BE49-F238E27FC236}">
                <a16:creationId xmlns:a16="http://schemas.microsoft.com/office/drawing/2014/main" id="{D072B0B7-86A1-46B0-A43C-9F09E3895C16}"/>
              </a:ext>
            </a:extLst>
          </p:cNvPr>
          <p:cNvCxnSpPr>
            <a:cxnSpLocks/>
          </p:cNvCxnSpPr>
          <p:nvPr/>
        </p:nvCxnSpPr>
        <p:spPr>
          <a:xfrm flipV="1">
            <a:off x="4890913" y="2652732"/>
            <a:ext cx="0" cy="2678831"/>
          </a:xfrm>
          <a:prstGeom prst="line">
            <a:avLst/>
          </a:prstGeom>
          <a:ln>
            <a:headEnd type="none" w="med" len="med"/>
            <a:tailEnd type="none" w="med" len="med"/>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2858572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5004296" y="2011680"/>
            <a:ext cx="3929202" cy="3520440"/>
          </a:xfrm>
          <a:prstGeom prst="rect">
            <a:avLst/>
          </a:prstGeom>
          <a:noFill/>
          <a:ln>
            <a:noFill/>
          </a:ln>
        </p:spPr>
      </p:pic>
      <p:sp>
        <p:nvSpPr>
          <p:cNvPr id="92" name="Google Shape;92;p5"/>
          <p:cNvSpPr/>
          <p:nvPr/>
        </p:nvSpPr>
        <p:spPr>
          <a:xfrm>
            <a:off x="715877" y="557630"/>
            <a:ext cx="4592723" cy="5774908"/>
          </a:xfrm>
          <a:prstGeom prst="rect">
            <a:avLst/>
          </a:prstGeom>
          <a:noFill/>
          <a:ln>
            <a:noFill/>
          </a:ln>
        </p:spPr>
        <p:txBody>
          <a:bodyPr spcFirstLastPara="1" wrap="square" lIns="91425" tIns="45700" rIns="91425" bIns="45700" anchor="t" anchorCtr="0">
            <a:noAutofit/>
          </a:bodyPr>
          <a:lstStyle/>
          <a:p>
            <a:pPr marL="114300" marR="0" lvl="0" indent="-114300" algn="l" rtl="0">
              <a:lnSpc>
                <a:spcPct val="95000"/>
              </a:lnSpc>
              <a:spcBef>
                <a:spcPts val="0"/>
              </a:spcBef>
              <a:spcAft>
                <a:spcPts val="0"/>
              </a:spcAft>
              <a:buNone/>
            </a:pPr>
            <a:r>
              <a:rPr lang="en-US" sz="1600" b="1" i="0" u="none" strike="noStrike" cap="none" dirty="0">
                <a:solidFill>
                  <a:schemeClr val="dk1"/>
                </a:solidFill>
                <a:latin typeface="Arial"/>
                <a:ea typeface="Arial"/>
                <a:cs typeface="Arial"/>
                <a:sym typeface="Arial"/>
              </a:rPr>
              <a:t>Instructions</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Sit side-by-side so that you and </a:t>
            </a:r>
            <a:r>
              <a:rPr lang="en-US" sz="1300" dirty="0">
                <a:solidFill>
                  <a:schemeClr val="dk1"/>
                </a:solidFill>
                <a:latin typeface="Times New Roman"/>
                <a:ea typeface="Times New Roman"/>
                <a:cs typeface="Times New Roman"/>
                <a:sym typeface="Times New Roman"/>
              </a:rPr>
              <a:t>the FSW</a:t>
            </a:r>
            <a:r>
              <a:rPr lang="en-US" sz="1300" b="0" i="0" u="none" strike="noStrike" cap="none" dirty="0">
                <a:solidFill>
                  <a:schemeClr val="dk1"/>
                </a:solidFill>
                <a:latin typeface="Times New Roman"/>
                <a:ea typeface="Times New Roman"/>
                <a:cs typeface="Times New Roman"/>
                <a:sym typeface="Times New Roman"/>
              </a:rPr>
              <a:t> peer can see each other’s face and talk privately. </a:t>
            </a:r>
            <a:endParaRPr dirty="0"/>
          </a:p>
          <a:p>
            <a:pPr marL="114300" lvl="0" indent="-114300">
              <a:lnSpc>
                <a:spcPct val="95000"/>
              </a:lnSpc>
              <a:spcBef>
                <a:spcPts val="325"/>
              </a:spcBef>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Place </a:t>
            </a:r>
            <a:r>
              <a:rPr lang="en-US" sz="1300" dirty="0">
                <a:solidFill>
                  <a:schemeClr val="tx1"/>
                </a:solidFill>
                <a:latin typeface="Times New Roman"/>
                <a:ea typeface="Times New Roman"/>
                <a:cs typeface="Times New Roman"/>
                <a:sym typeface="Times New Roman"/>
              </a:rPr>
              <a:t>the visual aid with </a:t>
            </a:r>
            <a:r>
              <a:rPr lang="en-US" sz="1300" b="0" i="0" u="none" strike="noStrike" cap="none" dirty="0">
                <a:solidFill>
                  <a:schemeClr val="dk1"/>
                </a:solidFill>
                <a:latin typeface="Times New Roman"/>
                <a:ea typeface="Times New Roman"/>
                <a:cs typeface="Times New Roman"/>
                <a:sym typeface="Times New Roman"/>
              </a:rPr>
              <a:t>the </a:t>
            </a:r>
            <a:r>
              <a:rPr lang="en-US" sz="1300" b="0" i="0" u="none" strike="noStrike" cap="none" dirty="0">
                <a:solidFill>
                  <a:schemeClr val="tx1"/>
                </a:solidFill>
                <a:latin typeface="Times New Roman"/>
                <a:ea typeface="Times New Roman"/>
                <a:cs typeface="Times New Roman"/>
                <a:sym typeface="Times New Roman"/>
              </a:rPr>
              <a:t>method chart and </a:t>
            </a:r>
            <a:r>
              <a:rPr lang="en-US" sz="1300" dirty="0">
                <a:solidFill>
                  <a:schemeClr val="tx1"/>
                </a:solidFill>
                <a:latin typeface="Times New Roman"/>
                <a:ea typeface="Times New Roman"/>
                <a:cs typeface="Times New Roman"/>
                <a:sym typeface="Times New Roman"/>
              </a:rPr>
              <a:t>prevention </a:t>
            </a:r>
            <a:r>
              <a:rPr lang="en-US" sz="1300" b="0" i="0" u="none" strike="noStrike" cap="none" dirty="0">
                <a:solidFill>
                  <a:schemeClr val="tx1"/>
                </a:solidFill>
                <a:latin typeface="Times New Roman"/>
                <a:ea typeface="Times New Roman"/>
                <a:cs typeface="Times New Roman"/>
                <a:sym typeface="Times New Roman"/>
              </a:rPr>
              <a:t>approaches directly in front of the FSW peer with the tool where you can both see it (see illustration). </a:t>
            </a:r>
            <a:endParaRPr dirty="0">
              <a:solidFill>
                <a:schemeClr val="tx1"/>
              </a:solidFill>
            </a:endParaRPr>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tx1"/>
                </a:solidFill>
                <a:latin typeface="Times New Roman"/>
                <a:ea typeface="Times New Roman"/>
                <a:cs typeface="Times New Roman"/>
                <a:sym typeface="Times New Roman"/>
              </a:rPr>
              <a:t>Point to information on the visual aid and </a:t>
            </a:r>
            <a:r>
              <a:rPr lang="en-US" sz="1300" b="0" i="0" u="none" strike="noStrike" cap="none" dirty="0">
                <a:solidFill>
                  <a:schemeClr val="dk1"/>
                </a:solidFill>
                <a:latin typeface="Times New Roman"/>
                <a:ea typeface="Times New Roman"/>
                <a:cs typeface="Times New Roman"/>
                <a:sym typeface="Times New Roman"/>
              </a:rPr>
              <a:t>the tool pages to help explain key information. </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Use the color-coded bars to find information and move from one section to another in the tool.</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Use pages </a:t>
            </a:r>
            <a:r>
              <a:rPr lang="en-US" sz="1300" b="0" i="0" u="none" strike="noStrike" cap="none" dirty="0">
                <a:solidFill>
                  <a:srgbClr val="FF3300"/>
                </a:solidFill>
                <a:latin typeface="Times New Roman"/>
                <a:ea typeface="Times New Roman"/>
                <a:cs typeface="Times New Roman"/>
                <a:sym typeface="Times New Roman"/>
              </a:rPr>
              <a:t>6–9</a:t>
            </a:r>
            <a:r>
              <a:rPr lang="en-US" sz="1300" b="0" i="0" u="none" strike="noStrike" cap="none" dirty="0">
                <a:solidFill>
                  <a:schemeClr val="dk1"/>
                </a:solidFill>
                <a:latin typeface="Times New Roman"/>
                <a:ea typeface="Times New Roman"/>
                <a:cs typeface="Times New Roman"/>
                <a:sym typeface="Times New Roman"/>
              </a:rPr>
              <a:t> to tell the FSW peer what you will do during the session, learn more about what the FSW peer’s needs, and explain how the FSW peer can benefit from contraception. </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If the FSW peer knows what methods she is interested in learning about, focus your discussion on those methods.</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tx1"/>
                </a:solidFill>
                <a:latin typeface="Times New Roman"/>
                <a:ea typeface="Times New Roman"/>
                <a:cs typeface="Times New Roman"/>
                <a:sym typeface="Times New Roman"/>
              </a:rPr>
              <a:t>If the FSW peer does not know what method she’s interested in, listen to her describe her needs for preventing pregnancy, HIV, and other STIs</a:t>
            </a:r>
            <a:r>
              <a:rPr lang="en-US" sz="1300" dirty="0">
                <a:solidFill>
                  <a:schemeClr val="tx1"/>
                </a:solidFill>
                <a:latin typeface="Times New Roman"/>
                <a:ea typeface="Times New Roman"/>
                <a:cs typeface="Times New Roman"/>
                <a:sym typeface="Times New Roman"/>
              </a:rPr>
              <a:t>. U</a:t>
            </a:r>
            <a:r>
              <a:rPr lang="en-US" sz="1300" b="0" i="0" u="none" strike="noStrike" cap="none" dirty="0">
                <a:solidFill>
                  <a:schemeClr val="tx1"/>
                </a:solidFill>
                <a:latin typeface="Times New Roman"/>
                <a:ea typeface="Times New Roman"/>
                <a:cs typeface="Times New Roman"/>
                <a:sym typeface="Times New Roman"/>
              </a:rPr>
              <a:t>se the visual aid to provide an overview of all the contraceptive methods and prevention approaches; then focus your discussion on the methods/approaches that seem to meet her needs using appropriate pages from the tool.</a:t>
            </a:r>
            <a:endParaRPr dirty="0">
              <a:solidFill>
                <a:schemeClr val="tx1"/>
              </a:solidFill>
            </a:endParaRPr>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tx1"/>
                </a:solidFill>
                <a:latin typeface="Times New Roman"/>
                <a:ea typeface="Times New Roman"/>
                <a:cs typeface="Times New Roman"/>
                <a:sym typeface="Times New Roman"/>
              </a:rPr>
              <a:t>Use the first page dedicated to each specific </a:t>
            </a:r>
            <a:r>
              <a:rPr lang="en-US" sz="1300" b="0" i="0" u="none" strike="noStrike" cap="none" dirty="0">
                <a:solidFill>
                  <a:schemeClr val="dk1"/>
                </a:solidFill>
                <a:latin typeface="Times New Roman"/>
                <a:ea typeface="Times New Roman"/>
                <a:cs typeface="Times New Roman"/>
                <a:sym typeface="Times New Roman"/>
              </a:rPr>
              <a:t>method to provide an overview of the method. </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Use the second page of the method to describe additional features of the method that may make it more (or less) appealing to a female sex worker.</a:t>
            </a:r>
            <a:endParaRPr dirty="0"/>
          </a:p>
          <a:p>
            <a:pPr marL="114300" marR="0" lvl="0" indent="-114300" algn="l" rtl="0">
              <a:lnSpc>
                <a:spcPct val="95000"/>
              </a:lnSpc>
              <a:spcBef>
                <a:spcPts val="325"/>
              </a:spcBef>
              <a:spcAft>
                <a:spcPts val="0"/>
              </a:spcAft>
              <a:buClr>
                <a:schemeClr val="dk1"/>
              </a:buClr>
              <a:buSzPts val="1300"/>
              <a:buFont typeface="Arial"/>
              <a:buChar char="•"/>
            </a:pPr>
            <a:r>
              <a:rPr lang="en-US" sz="1300" b="0" i="0" u="none" strike="noStrike" cap="none" dirty="0">
                <a:solidFill>
                  <a:schemeClr val="dk1"/>
                </a:solidFill>
                <a:latin typeface="Times New Roman"/>
                <a:ea typeface="Times New Roman"/>
                <a:cs typeface="Times New Roman"/>
                <a:sym typeface="Times New Roman"/>
              </a:rPr>
              <a:t>At the end of the session (</a:t>
            </a:r>
            <a:r>
              <a:rPr lang="en-US" sz="1300" b="0" i="0" u="none" strike="noStrike" cap="none" dirty="0">
                <a:solidFill>
                  <a:srgbClr val="FF3300"/>
                </a:solidFill>
                <a:latin typeface="Times New Roman"/>
                <a:ea typeface="Times New Roman"/>
                <a:cs typeface="Times New Roman"/>
                <a:sym typeface="Times New Roman"/>
              </a:rPr>
              <a:t>page 38</a:t>
            </a:r>
            <a:r>
              <a:rPr lang="en-US" sz="1300" b="0" i="0" u="none" strike="noStrike" cap="none" dirty="0">
                <a:solidFill>
                  <a:schemeClr val="dk1"/>
                </a:solidFill>
                <a:latin typeface="Times New Roman"/>
                <a:ea typeface="Times New Roman"/>
                <a:cs typeface="Times New Roman"/>
                <a:sym typeface="Times New Roman"/>
              </a:rPr>
              <a:t>), give the FSW peer contact information for a facility that can fulfill her needs.</a:t>
            </a:r>
            <a:endParaRPr dirty="0"/>
          </a:p>
        </p:txBody>
      </p:sp>
      <p:sp>
        <p:nvSpPr>
          <p:cNvPr id="93" name="Google Shape;93;p5"/>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5</a:t>
            </a:fld>
            <a:endParaRPr sz="1400" b="1" i="0" u="none" strike="noStrike" cap="none" dirty="0">
              <a:solidFill>
                <a:schemeClr val="lt2"/>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6"/>
          <p:cNvSpPr txBox="1">
            <a:spLocks noGrp="1"/>
          </p:cNvSpPr>
          <p:nvPr>
            <p:ph type="body" idx="1"/>
          </p:nvPr>
        </p:nvSpPr>
        <p:spPr>
          <a:xfrm>
            <a:off x="692151" y="582612"/>
            <a:ext cx="7027086" cy="5749925"/>
          </a:xfrm>
          <a:prstGeom prst="rect">
            <a:avLst/>
          </a:prstGeom>
          <a:noFill/>
          <a:ln>
            <a:noFill/>
          </a:ln>
        </p:spPr>
        <p:txBody>
          <a:bodyPr spcFirstLastPara="1" wrap="square" lIns="91425" tIns="45700" rIns="91425" bIns="45700" anchor="t" anchorCtr="0">
            <a:noAutofit/>
          </a:bodyPr>
          <a:lstStyle/>
          <a:p>
            <a:pPr marL="225425" lvl="0" indent="-225425" algn="l" rtl="0">
              <a:spcBef>
                <a:spcPts val="0"/>
              </a:spcBef>
              <a:spcAft>
                <a:spcPts val="0"/>
              </a:spcAft>
              <a:buClr>
                <a:srgbClr val="008000"/>
              </a:buClr>
              <a:buSzPts val="3200"/>
              <a:buFont typeface="Arial"/>
              <a:buNone/>
            </a:pPr>
            <a:r>
              <a:rPr lang="en-US" b="1" dirty="0">
                <a:solidFill>
                  <a:srgbClr val="008000"/>
                </a:solidFill>
                <a:latin typeface="Arial"/>
                <a:ea typeface="Arial"/>
                <a:cs typeface="Arial"/>
                <a:sym typeface="Arial"/>
              </a:rPr>
              <a:t>During this </a:t>
            </a:r>
            <a:r>
              <a:rPr lang="en-US" b="1" dirty="0">
                <a:solidFill>
                  <a:srgbClr val="008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session…</a:t>
            </a:r>
            <a:endParaRPr dirty="0"/>
          </a:p>
          <a:p>
            <a:pPr marL="225425" lvl="0" indent="-225425" algn="l" rtl="0">
              <a:lnSpc>
                <a:spcPct val="95000"/>
              </a:lnSpc>
              <a:spcBef>
                <a:spcPts val="1200"/>
              </a:spcBef>
              <a:spcAft>
                <a:spcPts val="0"/>
              </a:spcAft>
              <a:buClr>
                <a:schemeClr val="dk1"/>
              </a:buClr>
              <a:buSzPts val="2400"/>
              <a:buFont typeface="Arial"/>
              <a:buChar char="•"/>
            </a:pPr>
            <a:r>
              <a:rPr lang="en-US" sz="2400" dirty="0">
                <a:latin typeface="Arial"/>
                <a:ea typeface="Arial"/>
                <a:cs typeface="Arial"/>
                <a:sym typeface="Arial"/>
              </a:rPr>
              <a:t>We will listen to each other. </a:t>
            </a:r>
            <a:endParaRPr dirty="0"/>
          </a:p>
          <a:p>
            <a:pPr marL="225425" lvl="0" indent="-225425" algn="l" rtl="0">
              <a:lnSpc>
                <a:spcPct val="95000"/>
              </a:lnSpc>
              <a:spcBef>
                <a:spcPts val="1200"/>
              </a:spcBef>
              <a:spcAft>
                <a:spcPts val="0"/>
              </a:spcAft>
              <a:buClr>
                <a:schemeClr val="dk1"/>
              </a:buClr>
              <a:buSzPts val="2400"/>
              <a:buFont typeface="Arial"/>
              <a:buChar char="•"/>
            </a:pPr>
            <a:r>
              <a:rPr lang="en-US" sz="2400" dirty="0">
                <a:latin typeface="Arial"/>
                <a:ea typeface="Arial"/>
                <a:cs typeface="Arial"/>
                <a:sym typeface="Arial"/>
              </a:rPr>
              <a:t>Ask questions about anything any time. </a:t>
            </a:r>
            <a:endParaRPr dirty="0"/>
          </a:p>
          <a:p>
            <a:pPr marL="225425" lvl="0" indent="-225425" algn="l" rtl="0">
              <a:lnSpc>
                <a:spcPct val="95000"/>
              </a:lnSpc>
              <a:spcBef>
                <a:spcPts val="1200"/>
              </a:spcBef>
              <a:spcAft>
                <a:spcPts val="0"/>
              </a:spcAft>
              <a:buClr>
                <a:schemeClr val="dk1"/>
              </a:buClr>
              <a:buSzPts val="2400"/>
              <a:buFont typeface="Arial"/>
              <a:buChar char="•"/>
            </a:pPr>
            <a:r>
              <a:rPr lang="en-US" sz="2400" dirty="0">
                <a:latin typeface="Arial"/>
                <a:ea typeface="Arial"/>
                <a:cs typeface="Arial"/>
                <a:sym typeface="Arial"/>
              </a:rPr>
              <a:t>If I do not know the answer, I will find it for you.</a:t>
            </a:r>
            <a:endParaRPr dirty="0"/>
          </a:p>
          <a:p>
            <a:pPr marL="225425" lvl="0" indent="-225425" algn="l" rtl="0">
              <a:lnSpc>
                <a:spcPct val="95000"/>
              </a:lnSpc>
              <a:spcBef>
                <a:spcPts val="1200"/>
              </a:spcBef>
              <a:spcAft>
                <a:spcPts val="0"/>
              </a:spcAft>
              <a:buClr>
                <a:schemeClr val="dk1"/>
              </a:buClr>
              <a:buSzPts val="2400"/>
              <a:buFont typeface="Arial"/>
              <a:buChar char="•"/>
            </a:pPr>
            <a:r>
              <a:rPr lang="en-US" sz="2400" dirty="0">
                <a:latin typeface="Arial"/>
                <a:ea typeface="Arial"/>
                <a:cs typeface="Arial"/>
                <a:sym typeface="Arial"/>
              </a:rPr>
              <a:t>Everything you say is private.</a:t>
            </a:r>
            <a:endParaRPr dirty="0"/>
          </a:p>
          <a:p>
            <a:pPr marL="225425" lvl="0" indent="-225425" algn="l" rtl="0">
              <a:lnSpc>
                <a:spcPct val="95000"/>
              </a:lnSpc>
              <a:spcBef>
                <a:spcPts val="1200"/>
              </a:spcBef>
              <a:spcAft>
                <a:spcPts val="0"/>
              </a:spcAft>
              <a:buClr>
                <a:schemeClr val="dk1"/>
              </a:buClr>
              <a:buSzPts val="2400"/>
              <a:buFont typeface="Arial"/>
              <a:buChar char="•"/>
            </a:pPr>
            <a:r>
              <a:rPr lang="en-US" sz="2400" dirty="0">
                <a:latin typeface="Arial"/>
                <a:ea typeface="Arial"/>
                <a:cs typeface="Arial"/>
                <a:sym typeface="Arial"/>
              </a:rPr>
              <a:t>We will use this guide to help:</a:t>
            </a:r>
            <a:endParaRPr dirty="0"/>
          </a:p>
          <a:p>
            <a:pPr marL="566737" lvl="1" indent="-342900" algn="l" rtl="0">
              <a:lnSpc>
                <a:spcPct val="95000"/>
              </a:lnSpc>
              <a:spcBef>
                <a:spcPts val="1200"/>
              </a:spcBef>
              <a:spcAft>
                <a:spcPts val="0"/>
              </a:spcAft>
              <a:buClr>
                <a:srgbClr val="000000"/>
              </a:buClr>
              <a:buSzPts val="2400"/>
              <a:buFont typeface="Arial"/>
              <a:buChar char="–"/>
            </a:pPr>
            <a:r>
              <a:rPr lang="en-US" sz="2000" dirty="0">
                <a:solidFill>
                  <a:srgbClr val="000000"/>
                </a:solidFill>
                <a:latin typeface="Arial"/>
                <a:ea typeface="Arial"/>
                <a:cs typeface="Arial"/>
                <a:sym typeface="Arial"/>
              </a:rPr>
              <a:t>talk about your </a:t>
            </a:r>
            <a:r>
              <a:rPr lang="en-US" sz="2000" dirty="0">
                <a:latin typeface="Arial"/>
                <a:ea typeface="Arial"/>
                <a:cs typeface="Arial"/>
                <a:sym typeface="Arial"/>
              </a:rPr>
              <a:t>needs and concerns </a:t>
            </a:r>
            <a:endParaRPr sz="2000" dirty="0"/>
          </a:p>
          <a:p>
            <a:pPr marL="566737" lvl="1" indent="-342900" algn="l" rtl="0">
              <a:lnSpc>
                <a:spcPct val="95000"/>
              </a:lnSpc>
              <a:spcBef>
                <a:spcPts val="1200"/>
              </a:spcBef>
              <a:spcAft>
                <a:spcPts val="0"/>
              </a:spcAft>
              <a:buClr>
                <a:srgbClr val="000000"/>
              </a:buClr>
              <a:buSzPts val="2400"/>
              <a:buFont typeface="Arial"/>
              <a:buChar char="–"/>
            </a:pPr>
            <a:r>
              <a:rPr lang="en-US" sz="2000" dirty="0">
                <a:solidFill>
                  <a:srgbClr val="000000"/>
                </a:solidFill>
                <a:latin typeface="Arial"/>
                <a:ea typeface="Arial"/>
                <a:cs typeface="Arial"/>
                <a:sym typeface="Arial"/>
              </a:rPr>
              <a:t>learn </a:t>
            </a:r>
            <a:r>
              <a:rPr lang="en-US" sz="2000" dirty="0">
                <a:solidFill>
                  <a:schemeClr val="tx1"/>
                </a:solidFill>
                <a:latin typeface="Arial"/>
                <a:ea typeface="Arial"/>
                <a:cs typeface="Arial"/>
                <a:sym typeface="Arial"/>
              </a:rPr>
              <a:t>about available contraceptive </a:t>
            </a:r>
            <a:br>
              <a:rPr lang="en-US" sz="2000" dirty="0">
                <a:solidFill>
                  <a:schemeClr val="tx1"/>
                </a:solidFill>
                <a:latin typeface="Arial"/>
                <a:ea typeface="Arial"/>
                <a:cs typeface="Arial"/>
                <a:sym typeface="Arial"/>
              </a:rPr>
            </a:br>
            <a:r>
              <a:rPr lang="en-US" sz="2000" dirty="0">
                <a:solidFill>
                  <a:schemeClr val="tx1"/>
                </a:solidFill>
                <a:latin typeface="Arial"/>
                <a:ea typeface="Arial"/>
                <a:cs typeface="Arial"/>
                <a:sym typeface="Arial"/>
              </a:rPr>
              <a:t>method options and approaches for </a:t>
            </a:r>
            <a:br>
              <a:rPr lang="en-US" sz="2000" dirty="0">
                <a:solidFill>
                  <a:schemeClr val="tx1"/>
                </a:solidFill>
                <a:latin typeface="Arial"/>
                <a:ea typeface="Arial"/>
                <a:cs typeface="Arial"/>
                <a:sym typeface="Arial"/>
              </a:rPr>
            </a:br>
            <a:r>
              <a:rPr lang="en-US" sz="2000" dirty="0">
                <a:solidFill>
                  <a:schemeClr val="tx1"/>
                </a:solidFill>
                <a:latin typeface="Arial"/>
                <a:ea typeface="Arial"/>
                <a:cs typeface="Arial"/>
                <a:sym typeface="Arial"/>
              </a:rPr>
              <a:t>preventing HIV and other STIs</a:t>
            </a:r>
            <a:endParaRPr sz="2000" dirty="0">
              <a:solidFill>
                <a:schemeClr val="tx1"/>
              </a:solidFill>
            </a:endParaRPr>
          </a:p>
          <a:p>
            <a:pPr marL="566737" lvl="1" indent="-342900" algn="l" rtl="0">
              <a:lnSpc>
                <a:spcPct val="95000"/>
              </a:lnSpc>
              <a:spcBef>
                <a:spcPts val="1200"/>
              </a:spcBef>
              <a:spcAft>
                <a:spcPts val="0"/>
              </a:spcAft>
              <a:buClr>
                <a:srgbClr val="000000"/>
              </a:buClr>
              <a:buSzPts val="2400"/>
              <a:buFont typeface="Arial"/>
              <a:buChar char="–"/>
            </a:pPr>
            <a:r>
              <a:rPr lang="en-US" sz="2000" dirty="0">
                <a:solidFill>
                  <a:srgbClr val="000000"/>
                </a:solidFill>
                <a:latin typeface="Arial"/>
                <a:ea typeface="Arial"/>
                <a:cs typeface="Arial"/>
                <a:sym typeface="Arial"/>
              </a:rPr>
              <a:t>give contact information for a provider who can help you to make an informed choice of a method (if you want to use one) or assist with other needs or concerns</a:t>
            </a:r>
            <a:endParaRPr sz="2000" dirty="0"/>
          </a:p>
        </p:txBody>
      </p:sp>
      <p:sp>
        <p:nvSpPr>
          <p:cNvPr id="100" name="Google Shape;100;p6"/>
          <p:cNvSpPr txBox="1">
            <a:spLocks noGrp="1"/>
          </p:cNvSpPr>
          <p:nvPr>
            <p:ph type="sldNum" idx="12"/>
          </p:nvPr>
        </p:nvSpPr>
        <p:spPr>
          <a:xfrm>
            <a:off x="6749823"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6</a:t>
            </a:fld>
            <a:endParaRPr sz="1400" b="1" i="0" u="none" strike="noStrike" cap="none" dirty="0">
              <a:solidFill>
                <a:schemeClr val="lt2"/>
              </a:solidFill>
              <a:latin typeface="Arial"/>
              <a:ea typeface="Arial"/>
              <a:cs typeface="Arial"/>
              <a:sym typeface="Arial"/>
            </a:endParaRPr>
          </a:p>
        </p:txBody>
      </p:sp>
      <p:pic>
        <p:nvPicPr>
          <p:cNvPr id="101" name="Google Shape;101;p6" descr="p13 provider explains to client"/>
          <p:cNvPicPr preferRelativeResize="0"/>
          <p:nvPr/>
        </p:nvPicPr>
        <p:blipFill rotWithShape="1">
          <a:blip r:embed="rId3">
            <a:alphaModFix/>
          </a:blip>
          <a:srcRect/>
          <a:stretch/>
        </p:blipFill>
        <p:spPr>
          <a:xfrm>
            <a:off x="5822776" y="2832233"/>
            <a:ext cx="2626636" cy="2201482"/>
          </a:xfrm>
          <a:prstGeom prst="rect">
            <a:avLst/>
          </a:prstGeom>
          <a:noFill/>
          <a:ln>
            <a:noFill/>
          </a:ln>
        </p:spPr>
      </p:pic>
      <p:pic>
        <p:nvPicPr>
          <p:cNvPr id="102" name="Google Shape;102;p6"/>
          <p:cNvPicPr preferRelativeResize="0"/>
          <p:nvPr/>
        </p:nvPicPr>
        <p:blipFill rotWithShape="1">
          <a:blip r:embed="rId4">
            <a:alphaModFix/>
          </a:blip>
          <a:srcRect/>
          <a:stretch/>
        </p:blipFill>
        <p:spPr>
          <a:xfrm>
            <a:off x="9310216" y="4081830"/>
            <a:ext cx="2991035" cy="2488833"/>
          </a:xfrm>
          <a:prstGeom prst="rect">
            <a:avLst/>
          </a:prstGeom>
          <a:noFill/>
          <a:ln w="19050" cap="flat" cmpd="sng">
            <a:solidFill>
              <a:srgbClr val="008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7"/>
          <p:cNvSpPr txBox="1">
            <a:spLocks noGrp="1"/>
          </p:cNvSpPr>
          <p:nvPr>
            <p:ph type="body" idx="1"/>
          </p:nvPr>
        </p:nvSpPr>
        <p:spPr>
          <a:xfrm>
            <a:off x="806366" y="1204023"/>
            <a:ext cx="7569591" cy="4997692"/>
          </a:xfrm>
          <a:prstGeom prst="rect">
            <a:avLst/>
          </a:prstGeom>
          <a:noFill/>
          <a:ln>
            <a:noFill/>
          </a:ln>
        </p:spPr>
        <p:txBody>
          <a:bodyPr spcFirstLastPara="1" wrap="square" lIns="91425" tIns="45700" rIns="91425" bIns="45700" anchor="t" anchorCtr="0">
            <a:noAutofit/>
          </a:bodyPr>
          <a:lstStyle/>
          <a:p>
            <a:pPr marL="227013" lvl="0" indent="-227013" algn="l" rtl="0">
              <a:lnSpc>
                <a:spcPct val="95000"/>
              </a:lnSpc>
              <a:spcBef>
                <a:spcPts val="0"/>
              </a:spcBef>
              <a:spcAft>
                <a:spcPts val="0"/>
              </a:spcAft>
              <a:buClr>
                <a:schemeClr val="dk1"/>
              </a:buClr>
              <a:buSzPts val="2200"/>
              <a:buFont typeface="Arial"/>
              <a:buChar char="•"/>
            </a:pPr>
            <a:r>
              <a:rPr lang="en-US" sz="2200" dirty="0">
                <a:latin typeface="+mj-lt"/>
                <a:ea typeface="Arial"/>
                <a:cs typeface="Calibri" panose="020F0502020204030204" pitchFamily="34" charset="0"/>
                <a:sym typeface="Arial"/>
              </a:rPr>
              <a:t>Prevent or delay pregnancy </a:t>
            </a:r>
            <a:br>
              <a:rPr lang="en-US" sz="2200" dirty="0">
                <a:latin typeface="+mj-lt"/>
                <a:ea typeface="Arial"/>
                <a:cs typeface="Calibri" panose="020F0502020204030204" pitchFamily="34" charset="0"/>
                <a:sym typeface="Arial"/>
              </a:rPr>
            </a:br>
            <a:r>
              <a:rPr lang="en-US" sz="2200" dirty="0">
                <a:latin typeface="+mj-lt"/>
                <a:ea typeface="Arial"/>
                <a:cs typeface="Calibri" panose="020F0502020204030204" pitchFamily="34" charset="0"/>
                <a:sym typeface="Arial"/>
              </a:rPr>
              <a:t>(</a:t>
            </a:r>
            <a:r>
              <a:rPr lang="en-US" sz="2200" dirty="0">
                <a:latin typeface="+mj-lt"/>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effective</a:t>
            </a:r>
            <a:r>
              <a:rPr lang="en-US" sz="2200" dirty="0">
                <a:latin typeface="+mj-lt"/>
                <a:ea typeface="Arial"/>
                <a:cs typeface="Calibri" panose="020F0502020204030204" pitchFamily="34" charset="0"/>
                <a:sym typeface="Arial"/>
              </a:rPr>
              <a:t> contraceptive methods)</a:t>
            </a:r>
            <a:endParaRPr sz="22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cs typeface="Calibri" panose="020F0502020204030204" pitchFamily="34" charset="0"/>
                <a:sym typeface="Arial"/>
              </a:rPr>
              <a:t>Prevent pregnancy after</a:t>
            </a:r>
            <a:endParaRPr lang="en-US" sz="2200" dirty="0">
              <a:latin typeface="+mj-lt"/>
              <a:cs typeface="Calibri" panose="020F0502020204030204" pitchFamily="34" charset="0"/>
            </a:endParaRPr>
          </a:p>
          <a:p>
            <a:pPr marL="0" lvl="0" indent="0" algn="l" rtl="0">
              <a:lnSpc>
                <a:spcPct val="95000"/>
              </a:lnSpc>
              <a:spcBef>
                <a:spcPts val="0"/>
              </a:spcBef>
              <a:spcAft>
                <a:spcPts val="0"/>
              </a:spcAft>
              <a:buClr>
                <a:schemeClr val="dk1"/>
              </a:buClr>
              <a:buSzPts val="2200"/>
              <a:buFont typeface="Arial"/>
              <a:buNone/>
            </a:pPr>
            <a:r>
              <a:rPr lang="en-US" sz="2200" dirty="0">
                <a:latin typeface="+mj-lt"/>
                <a:cs typeface="Calibri" panose="020F0502020204030204" pitchFamily="34" charset="0"/>
                <a:sym typeface="Arial"/>
              </a:rPr>
              <a:t>   unprotected sex (ECPs)</a:t>
            </a:r>
            <a:endParaRPr lang="en-US" sz="22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ea typeface="Arial"/>
                <a:cs typeface="Calibri" panose="020F0502020204030204" pitchFamily="34" charset="0"/>
                <a:sym typeface="Arial"/>
              </a:rPr>
              <a:t>STI protection (condoms)</a:t>
            </a:r>
            <a:endParaRPr sz="22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ea typeface="Arial"/>
                <a:cs typeface="Calibri" panose="020F0502020204030204" pitchFamily="34" charset="0"/>
                <a:sym typeface="Arial"/>
              </a:rPr>
              <a:t>Protect yourself from HIV (PrEP, condoms)</a:t>
            </a:r>
            <a:endParaRPr sz="22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ea typeface="Arial"/>
                <a:cs typeface="Calibri" panose="020F0502020204030204" pitchFamily="34" charset="0"/>
                <a:sym typeface="Arial"/>
              </a:rPr>
              <a:t>Prevent HIV if you were </a:t>
            </a:r>
            <a:r>
              <a:rPr lang="en-US" sz="2200" dirty="0">
                <a:latin typeface="+mj-lt"/>
                <a:ea typeface="Arial"/>
                <a:cs typeface="Calibri" panose="020F0502020204030204" pitchFamily="34" charset="0"/>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exposed</a:t>
            </a:r>
            <a:r>
              <a:rPr lang="en-US" sz="2200" dirty="0">
                <a:latin typeface="+mj-lt"/>
                <a:ea typeface="Arial"/>
                <a:cs typeface="Calibri" panose="020F0502020204030204" pitchFamily="34" charset="0"/>
                <a:sym typeface="Arial"/>
              </a:rPr>
              <a:t> (PEP)</a:t>
            </a:r>
            <a:endParaRPr sz="22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ea typeface="Arial"/>
                <a:cs typeface="Calibri" panose="020F0502020204030204" pitchFamily="34" charset="0"/>
                <a:sym typeface="Arial"/>
              </a:rPr>
              <a:t>Prevent HIV transmission and stay healthy, if HIV-positive (ART, condoms)</a:t>
            </a: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cs typeface="Calibri" panose="020F0502020204030204" pitchFamily="34" charset="0"/>
                <a:sym typeface="Arial"/>
              </a:rPr>
              <a:t>Address violence in client or partner relationships (refer)</a:t>
            </a:r>
            <a:endParaRPr lang="en-US" sz="2200" dirty="0">
              <a:latin typeface="+mj-lt"/>
              <a:cs typeface="Calibri" panose="020F0502020204030204" pitchFamily="34" charset="0"/>
            </a:endParaRPr>
          </a:p>
          <a:p>
            <a:pPr marL="227013" lvl="0" indent="-227013" algn="l" rtl="0">
              <a:lnSpc>
                <a:spcPct val="95000"/>
              </a:lnSpc>
              <a:spcBef>
                <a:spcPts val="1000"/>
              </a:spcBef>
              <a:spcAft>
                <a:spcPts val="0"/>
              </a:spcAft>
              <a:buClr>
                <a:schemeClr val="dk1"/>
              </a:buClr>
              <a:buSzPts val="2200"/>
              <a:buFont typeface="Arial"/>
              <a:buChar char="•"/>
            </a:pPr>
            <a:r>
              <a:rPr lang="en-US" sz="2200" dirty="0">
                <a:latin typeface="+mj-lt"/>
                <a:ea typeface="Arial"/>
                <a:cs typeface="Calibri" panose="020F0502020204030204" pitchFamily="34" charset="0"/>
                <a:sym typeface="Arial"/>
              </a:rPr>
              <a:t>Multiple needs (trying to decide which approach or combination of approaches is best for you) </a:t>
            </a:r>
            <a:endParaRPr sz="2200" dirty="0">
              <a:latin typeface="+mj-lt"/>
              <a:cs typeface="Calibri" panose="020F0502020204030204" pitchFamily="34" charset="0"/>
            </a:endParaRPr>
          </a:p>
        </p:txBody>
      </p:sp>
      <p:sp>
        <p:nvSpPr>
          <p:cNvPr id="109" name="Google Shape;109;p7"/>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7</a:t>
            </a:fld>
            <a:endParaRPr sz="1400" b="1" i="0" u="none" strike="noStrike" cap="none" dirty="0">
              <a:solidFill>
                <a:schemeClr val="lt2"/>
              </a:solidFill>
              <a:latin typeface="Arial"/>
              <a:ea typeface="Arial"/>
              <a:cs typeface="Arial"/>
              <a:sym typeface="Arial"/>
            </a:endParaRPr>
          </a:p>
        </p:txBody>
      </p:sp>
      <p:sp>
        <p:nvSpPr>
          <p:cNvPr id="110" name="Google Shape;110;p7"/>
          <p:cNvSpPr/>
          <p:nvPr/>
        </p:nvSpPr>
        <p:spPr>
          <a:xfrm>
            <a:off x="768042" y="480228"/>
            <a:ext cx="7739852" cy="862150"/>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3200" b="1" i="0" u="none" strike="noStrike" cap="none" dirty="0">
                <a:solidFill>
                  <a:srgbClr val="008000"/>
                </a:solidFill>
                <a:latin typeface="Arial"/>
                <a:ea typeface="Arial"/>
                <a:cs typeface="Arial"/>
                <a:sym typeface="Arial"/>
              </a:rPr>
              <a:t>What are your </a:t>
            </a:r>
            <a:r>
              <a:rPr lang="en-US" sz="3200" b="1" i="0" u="none" strike="noStrike" cap="none" dirty="0">
                <a:solidFill>
                  <a:srgbClr val="008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needs</a:t>
            </a:r>
            <a:r>
              <a:rPr lang="en-US" sz="3200" b="1" i="0" u="none" strike="noStrike" cap="none" dirty="0">
                <a:solidFill>
                  <a:srgbClr val="008000"/>
                </a:solidFill>
                <a:latin typeface="Arial"/>
                <a:ea typeface="Arial"/>
                <a:cs typeface="Arial"/>
                <a:sym typeface="Arial"/>
              </a:rPr>
              <a:t>? </a:t>
            </a:r>
            <a:endParaRPr dirty="0"/>
          </a:p>
        </p:txBody>
      </p:sp>
      <p:sp>
        <p:nvSpPr>
          <p:cNvPr id="111" name="Google Shape;111;p7"/>
          <p:cNvSpPr/>
          <p:nvPr/>
        </p:nvSpPr>
        <p:spPr>
          <a:xfrm>
            <a:off x="806366" y="6201715"/>
            <a:ext cx="8061948" cy="443198"/>
          </a:xfrm>
          <a:prstGeom prst="rect">
            <a:avLst/>
          </a:prstGeom>
          <a:noFill/>
          <a:ln>
            <a:noFill/>
          </a:ln>
        </p:spPr>
        <p:txBody>
          <a:bodyPr spcFirstLastPara="1" wrap="square" lIns="91425" tIns="45700" rIns="91425" bIns="45700" anchor="t" anchorCtr="0">
            <a:spAutoFit/>
          </a:bodyPr>
          <a:lstStyle/>
          <a:p>
            <a:pPr marL="0" marR="0" lvl="0" indent="0" algn="l" rtl="0">
              <a:lnSpc>
                <a:spcPct val="95000"/>
              </a:lnSpc>
              <a:spcBef>
                <a:spcPts val="0"/>
              </a:spcBef>
              <a:spcAft>
                <a:spcPts val="0"/>
              </a:spcAft>
              <a:buNone/>
            </a:pPr>
            <a:r>
              <a:rPr lang="en-US" sz="2400" b="1" i="1" u="none" strike="noStrike" cap="none" dirty="0">
                <a:solidFill>
                  <a:srgbClr val="008000"/>
                </a:solidFill>
                <a:latin typeface="Arial"/>
                <a:ea typeface="Arial"/>
                <a:cs typeface="Arial"/>
                <a:sym typeface="Arial"/>
              </a:rPr>
              <a:t>I can refer you to providers who can help.</a:t>
            </a:r>
            <a:endParaRPr dirty="0"/>
          </a:p>
        </p:txBody>
      </p:sp>
      <p:pic>
        <p:nvPicPr>
          <p:cNvPr id="112" name="Google Shape;112;p7"/>
          <p:cNvPicPr preferRelativeResize="0"/>
          <p:nvPr/>
        </p:nvPicPr>
        <p:blipFill rotWithShape="1">
          <a:blip r:embed="rId3">
            <a:alphaModFix/>
          </a:blip>
          <a:srcRect r="29300"/>
          <a:stretch/>
        </p:blipFill>
        <p:spPr>
          <a:xfrm>
            <a:off x="5490282" y="738428"/>
            <a:ext cx="2944671" cy="2436547"/>
          </a:xfrm>
          <a:prstGeom prst="rect">
            <a:avLst/>
          </a:prstGeom>
          <a:noFill/>
          <a:ln w="12700" cap="flat" cmpd="sng">
            <a:solidFill>
              <a:srgbClr val="008000"/>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8"/>
          <p:cNvSpPr txBox="1">
            <a:spLocks noGrp="1"/>
          </p:cNvSpPr>
          <p:nvPr>
            <p:ph type="body" idx="1"/>
          </p:nvPr>
        </p:nvSpPr>
        <p:spPr>
          <a:xfrm>
            <a:off x="617538" y="1143000"/>
            <a:ext cx="8183562" cy="5278437"/>
          </a:xfrm>
          <a:prstGeom prst="rect">
            <a:avLst/>
          </a:prstGeom>
          <a:noFill/>
          <a:ln>
            <a:noFill/>
          </a:ln>
        </p:spPr>
        <p:txBody>
          <a:bodyPr spcFirstLastPara="1" wrap="square" lIns="91425" tIns="45700" rIns="91425" bIns="45700" anchor="t" anchorCtr="0">
            <a:noAutofit/>
          </a:bodyPr>
          <a:lstStyle/>
          <a:p>
            <a:pPr marL="227013" lvl="0" indent="-227013" algn="l" rtl="0">
              <a:spcBef>
                <a:spcPts val="0"/>
              </a:spcBef>
              <a:spcAft>
                <a:spcPts val="0"/>
              </a:spcAft>
              <a:buClr>
                <a:schemeClr val="dk1"/>
              </a:buClr>
              <a:buSzPts val="2400"/>
              <a:buFont typeface="Arial"/>
              <a:buNone/>
            </a:pPr>
            <a:r>
              <a:rPr lang="en-US" sz="2000" dirty="0">
                <a:latin typeface="Arial"/>
                <a:ea typeface="Arial"/>
                <a:cs typeface="Arial"/>
                <a:sym typeface="Arial"/>
              </a:rPr>
              <a:t>Benefits to </a:t>
            </a:r>
            <a:r>
              <a:rPr lang="en-US" sz="2000" dirty="0">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6"/>
                  </a:ext>
                </a:extLst>
              </a:rPr>
              <a:t>woman (including adolescents)</a:t>
            </a:r>
            <a:r>
              <a:rPr lang="en-US" sz="2000" dirty="0">
                <a:latin typeface="Arial"/>
                <a:ea typeface="Arial"/>
                <a:cs typeface="Arial"/>
                <a:sym typeface="Arial"/>
              </a:rPr>
              <a:t>:</a:t>
            </a:r>
            <a:endParaRPr lang="en-US" sz="2000" dirty="0"/>
          </a:p>
          <a:p>
            <a:pPr marL="227013" lvl="0" indent="-227013" algn="l" rtl="0">
              <a:spcBef>
                <a:spcPts val="480"/>
              </a:spcBef>
              <a:spcAft>
                <a:spcPts val="0"/>
              </a:spcAft>
              <a:buClr>
                <a:schemeClr val="dk1"/>
              </a:buClr>
              <a:buSzPts val="2400"/>
              <a:buFont typeface="Arial"/>
              <a:buChar char="•"/>
            </a:pPr>
            <a:r>
              <a:rPr lang="en-US" sz="2000" dirty="0">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Allows choice about if, when, and how many children to have </a:t>
            </a:r>
          </a:p>
          <a:p>
            <a:pPr marL="227013" lvl="0" indent="-227013" algn="l" rtl="0">
              <a:spcBef>
                <a:spcPts val="480"/>
              </a:spcBef>
              <a:spcAft>
                <a:spcPts val="0"/>
              </a:spcAft>
              <a:buClr>
                <a:schemeClr val="dk1"/>
              </a:buClr>
              <a:buSzPts val="2400"/>
              <a:buFont typeface="Arial"/>
              <a:buChar char="•"/>
            </a:pPr>
            <a:r>
              <a:rPr lang="en-US" sz="2000" dirty="0">
                <a:latin typeface="Arial"/>
                <a:ea typeface="Arial"/>
                <a:cs typeface="Arial"/>
                <a:sym typeface="Arial"/>
                <a:extLst>
                  <a:ext uri="http://customooxmlschemas.google.com/">
                    <go:slidesCustomData xmlns:lc="http://schemas.openxmlformats.org/drawingml/2006/lockedCanvas"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7"/>
                  </a:ext>
                </a:extLst>
              </a:rPr>
              <a:t>Earning capacity and education</a:t>
            </a:r>
            <a:r>
              <a:rPr lang="en-US" sz="2000" dirty="0">
                <a:latin typeface="Arial"/>
                <a:ea typeface="Arial"/>
                <a:cs typeface="Arial"/>
                <a:sym typeface="Arial"/>
              </a:rPr>
              <a:t> is not adversely affected</a:t>
            </a:r>
            <a:endParaRPr lang="en-US" sz="2000" dirty="0"/>
          </a:p>
          <a:p>
            <a:pPr marL="227013" lvl="0" indent="-227013" algn="l" rtl="0">
              <a:spcBef>
                <a:spcPts val="1800"/>
              </a:spcBef>
              <a:spcAft>
                <a:spcPts val="0"/>
              </a:spcAft>
              <a:buClr>
                <a:schemeClr val="dk1"/>
              </a:buClr>
              <a:buSzPts val="2400"/>
              <a:buFont typeface="Arial"/>
              <a:buNone/>
            </a:pPr>
            <a:r>
              <a:rPr lang="en-US" sz="2000" dirty="0">
                <a:latin typeface="Arial"/>
                <a:ea typeface="Arial"/>
                <a:cs typeface="Arial"/>
                <a:sym typeface="Arial"/>
              </a:rPr>
              <a:t>Benefits to mother:</a:t>
            </a:r>
            <a:endParaRPr sz="2000" dirty="0"/>
          </a:p>
          <a:p>
            <a:pPr marL="227013" lvl="0" indent="-227013" algn="l" rtl="0">
              <a:spcBef>
                <a:spcPts val="480"/>
              </a:spcBef>
              <a:spcAft>
                <a:spcPts val="0"/>
              </a:spcAft>
              <a:buClr>
                <a:schemeClr val="dk1"/>
              </a:buClr>
              <a:buSzPts val="2400"/>
              <a:buFont typeface="Arial"/>
              <a:buChar char="•"/>
            </a:pPr>
            <a:r>
              <a:rPr lang="en-US" sz="2000" dirty="0">
                <a:latin typeface="Arial"/>
                <a:ea typeface="Arial"/>
                <a:cs typeface="Arial"/>
                <a:sym typeface="Arial"/>
              </a:rPr>
              <a:t>Regains her strength after childbirth</a:t>
            </a:r>
            <a:endParaRPr sz="2000" dirty="0"/>
          </a:p>
          <a:p>
            <a:pPr marL="227013" lvl="0" indent="-227013" algn="l" rtl="0">
              <a:spcBef>
                <a:spcPts val="480"/>
              </a:spcBef>
              <a:spcAft>
                <a:spcPts val="0"/>
              </a:spcAft>
              <a:buClr>
                <a:schemeClr val="dk1"/>
              </a:buClr>
              <a:buSzPts val="2400"/>
              <a:buFont typeface="Arial"/>
              <a:buChar char="•"/>
            </a:pPr>
            <a:r>
              <a:rPr lang="en-US" sz="2000" dirty="0">
                <a:latin typeface="Arial"/>
                <a:ea typeface="Arial"/>
                <a:cs typeface="Arial"/>
                <a:sym typeface="Arial"/>
              </a:rPr>
              <a:t>More time for baby and to care for the family</a:t>
            </a:r>
            <a:endParaRPr sz="2000" dirty="0"/>
          </a:p>
          <a:p>
            <a:pPr marL="227013" lvl="0" indent="-227013">
              <a:spcBef>
                <a:spcPts val="1800"/>
              </a:spcBef>
              <a:buSzPts val="2400"/>
              <a:buNone/>
            </a:pPr>
            <a:r>
              <a:rPr lang="en-US" sz="2000" dirty="0">
                <a:latin typeface="Arial"/>
                <a:ea typeface="Arial"/>
                <a:cs typeface="Arial"/>
                <a:sym typeface="Arial"/>
              </a:rPr>
              <a:t>Benefits to baby:</a:t>
            </a:r>
            <a:endParaRPr lang="en-US" sz="2000" dirty="0"/>
          </a:p>
          <a:p>
            <a:pPr marL="227013" lvl="0" indent="-227013">
              <a:spcBef>
                <a:spcPts val="480"/>
              </a:spcBef>
              <a:buSzPts val="2400"/>
              <a:buFont typeface="Arial"/>
              <a:buChar char="•"/>
            </a:pPr>
            <a:r>
              <a:rPr lang="en-US" sz="2000" dirty="0">
                <a:latin typeface="Arial"/>
                <a:ea typeface="Arial"/>
                <a:cs typeface="Arial"/>
                <a:sym typeface="Arial"/>
              </a:rPr>
              <a:t>Born healthy and strong</a:t>
            </a:r>
            <a:endParaRPr lang="en-US" sz="2000" dirty="0"/>
          </a:p>
          <a:p>
            <a:pPr marL="227013" lvl="0" indent="-227013">
              <a:spcBef>
                <a:spcPts val="480"/>
              </a:spcBef>
              <a:buSzPts val="2400"/>
              <a:buFont typeface="Arial"/>
              <a:buChar char="•"/>
            </a:pPr>
            <a:r>
              <a:rPr lang="en-US" sz="2000" dirty="0">
                <a:latin typeface="Arial"/>
                <a:ea typeface="Arial"/>
                <a:cs typeface="Arial"/>
                <a:sym typeface="Arial"/>
              </a:rPr>
              <a:t>Breastfeeds for a longer period and grows well</a:t>
            </a:r>
            <a:endParaRPr lang="en-US" sz="2000" dirty="0"/>
          </a:p>
          <a:p>
            <a:pPr marL="227013" lvl="0" indent="-227013" algn="l" rtl="0">
              <a:spcBef>
                <a:spcPts val="1800"/>
              </a:spcBef>
              <a:spcAft>
                <a:spcPts val="0"/>
              </a:spcAft>
              <a:buClr>
                <a:schemeClr val="dk1"/>
              </a:buClr>
              <a:buSzPts val="2400"/>
              <a:buFont typeface="Arial"/>
              <a:buNone/>
            </a:pPr>
            <a:r>
              <a:rPr lang="en-US" sz="2000" dirty="0">
                <a:latin typeface="Arial"/>
                <a:ea typeface="Arial"/>
                <a:cs typeface="Arial"/>
                <a:sym typeface="Arial"/>
              </a:rPr>
              <a:t>Benefits to </a:t>
            </a:r>
            <a:r>
              <a:rPr lang="en-US" sz="2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8"/>
                  </a:ext>
                </a:extLst>
              </a:rPr>
              <a:t>boyfriend, husband,</a:t>
            </a:r>
            <a:r>
              <a:rPr lang="en-US" sz="2000" dirty="0">
                <a:latin typeface="Arial"/>
                <a:ea typeface="Arial"/>
                <a:cs typeface="Arial"/>
                <a:sym typeface="Arial"/>
              </a:rPr>
              <a:t> and </a:t>
            </a:r>
            <a:r>
              <a:rPr lang="en-US" sz="2000" dirty="0">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family</a:t>
            </a:r>
            <a:r>
              <a:rPr lang="en-US" sz="2000" dirty="0">
                <a:latin typeface="Arial"/>
                <a:ea typeface="Arial"/>
                <a:cs typeface="Arial"/>
                <a:sym typeface="Arial"/>
              </a:rPr>
              <a:t>:</a:t>
            </a:r>
            <a:endParaRPr sz="2000" dirty="0"/>
          </a:p>
          <a:p>
            <a:pPr marL="227013" lvl="0" indent="-227013" algn="l" rtl="0">
              <a:spcBef>
                <a:spcPts val="480"/>
              </a:spcBef>
              <a:spcAft>
                <a:spcPts val="0"/>
              </a:spcAft>
              <a:buClr>
                <a:schemeClr val="dk1"/>
              </a:buClr>
              <a:buSzPts val="2400"/>
              <a:buFont typeface="Arial"/>
              <a:buChar char="•"/>
            </a:pPr>
            <a:r>
              <a:rPr lang="en-US" sz="2000" dirty="0">
                <a:latin typeface="Arial"/>
                <a:ea typeface="Arial"/>
                <a:cs typeface="Arial"/>
                <a:sym typeface="Arial"/>
              </a:rPr>
              <a:t>More resources for food, clothing, housing, and education</a:t>
            </a:r>
            <a:endParaRPr lang="en-US" sz="2000" dirty="0"/>
          </a:p>
          <a:p>
            <a:pPr marL="0" lvl="0" indent="0" algn="l" rtl="0">
              <a:spcBef>
                <a:spcPts val="1800"/>
              </a:spcBef>
              <a:spcAft>
                <a:spcPts val="0"/>
              </a:spcAft>
              <a:buClr>
                <a:srgbClr val="008000"/>
              </a:buClr>
              <a:buSzPts val="1800"/>
              <a:buFont typeface="Arial"/>
              <a:buNone/>
            </a:pPr>
            <a:r>
              <a:rPr lang="en-US" sz="1800" i="1" dirty="0">
                <a:solidFill>
                  <a:srgbClr val="008000"/>
                </a:solidFill>
                <a:latin typeface="Arial"/>
                <a:ea typeface="Arial"/>
                <a:cs typeface="Arial"/>
                <a:sym typeface="Arial"/>
              </a:rPr>
              <a:t>Young women, women with HIV, and women with disabilities can all benefit.</a:t>
            </a:r>
            <a:endParaRPr sz="2400" dirty="0"/>
          </a:p>
        </p:txBody>
      </p:sp>
      <p:sp>
        <p:nvSpPr>
          <p:cNvPr id="119" name="Google Shape;119;p8"/>
          <p:cNvSpPr txBox="1">
            <a:spLocks noGrp="1"/>
          </p:cNvSpPr>
          <p:nvPr>
            <p:ph type="sldNum" idx="12"/>
          </p:nvPr>
        </p:nvSpPr>
        <p:spPr>
          <a:xfrm>
            <a:off x="6723697"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8</a:t>
            </a:fld>
            <a:endParaRPr sz="1400" b="1" i="0" u="none" strike="noStrike" cap="none" dirty="0">
              <a:solidFill>
                <a:schemeClr val="lt2"/>
              </a:solidFill>
              <a:latin typeface="Arial"/>
              <a:ea typeface="Arial"/>
              <a:cs typeface="Arial"/>
              <a:sym typeface="Arial"/>
            </a:endParaRPr>
          </a:p>
        </p:txBody>
      </p:sp>
      <p:sp>
        <p:nvSpPr>
          <p:cNvPr id="120" name="Google Shape;120;p8"/>
          <p:cNvSpPr/>
          <p:nvPr/>
        </p:nvSpPr>
        <p:spPr>
          <a:xfrm>
            <a:off x="609019" y="436563"/>
            <a:ext cx="8192082" cy="841375"/>
          </a:xfrm>
          <a:prstGeom prst="rect">
            <a:avLst/>
          </a:prstGeom>
          <a:noFill/>
          <a:ln>
            <a:noFill/>
          </a:ln>
        </p:spPr>
        <p:txBody>
          <a:bodyPr spcFirstLastPara="1" wrap="square" lIns="91425" tIns="45700" rIns="91425" bIns="45700" anchor="ctr" anchorCtr="0">
            <a:noAutofit/>
          </a:bodyPr>
          <a:lstStyle/>
          <a:p>
            <a:pPr marL="0" marR="0" lvl="0" indent="0" algn="l" rtl="0">
              <a:lnSpc>
                <a:spcPct val="85000"/>
              </a:lnSpc>
              <a:spcBef>
                <a:spcPts val="0"/>
              </a:spcBef>
              <a:spcAft>
                <a:spcPts val="0"/>
              </a:spcAft>
              <a:buNone/>
            </a:pPr>
            <a:r>
              <a:rPr lang="en-US" sz="3200" b="1" i="0" u="none" strike="noStrike" cap="none" dirty="0">
                <a:solidFill>
                  <a:srgbClr val="008000"/>
                </a:solidFill>
                <a:latin typeface="Arial"/>
                <a:ea typeface="Arial"/>
                <a:cs typeface="Arial"/>
                <a:sym typeface="Arial"/>
              </a:rPr>
              <a:t>Family Planning Benefits </a:t>
            </a:r>
            <a:r>
              <a:rPr lang="en-US" sz="3200" b="1" i="0" u="none" strike="noStrike" cap="none" dirty="0">
                <a:solidFill>
                  <a:srgbClr val="008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0"/>
                  </a:ext>
                </a:extLst>
              </a:rPr>
              <a:t>Everyone</a:t>
            </a:r>
            <a:endParaRPr dirty="0"/>
          </a:p>
        </p:txBody>
      </p:sp>
      <p:pic>
        <p:nvPicPr>
          <p:cNvPr id="121" name="Google Shape;121;p8"/>
          <p:cNvPicPr preferRelativeResize="0"/>
          <p:nvPr/>
        </p:nvPicPr>
        <p:blipFill rotWithShape="1">
          <a:blip r:embed="rId3">
            <a:alphaModFix/>
          </a:blip>
          <a:srcRect r="6315"/>
          <a:stretch/>
        </p:blipFill>
        <p:spPr>
          <a:xfrm>
            <a:off x="6380292" y="2362200"/>
            <a:ext cx="2429327" cy="289851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9"/>
          <p:cNvSpPr txBox="1">
            <a:spLocks noGrp="1"/>
          </p:cNvSpPr>
          <p:nvPr>
            <p:ph type="title"/>
          </p:nvPr>
        </p:nvSpPr>
        <p:spPr>
          <a:xfrm>
            <a:off x="570919" y="393700"/>
            <a:ext cx="8334375"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000" dirty="0">
                <a:solidFill>
                  <a:srgbClr val="008000"/>
                </a:solidFill>
              </a:rPr>
              <a:t>Keep this in mind as you decide…</a:t>
            </a:r>
            <a:endParaRPr sz="3200" dirty="0">
              <a:solidFill>
                <a:srgbClr val="C00000"/>
              </a:solidFill>
            </a:endParaRPr>
          </a:p>
        </p:txBody>
      </p:sp>
      <p:sp>
        <p:nvSpPr>
          <p:cNvPr id="128" name="Google Shape;128;p9"/>
          <p:cNvSpPr txBox="1">
            <a:spLocks noGrp="1"/>
          </p:cNvSpPr>
          <p:nvPr>
            <p:ph type="body" idx="1"/>
          </p:nvPr>
        </p:nvSpPr>
        <p:spPr>
          <a:xfrm>
            <a:off x="695828" y="1430144"/>
            <a:ext cx="7752344" cy="4505826"/>
          </a:xfrm>
          <a:prstGeom prst="rect">
            <a:avLst/>
          </a:prstGeom>
          <a:noFill/>
          <a:ln>
            <a:noFill/>
          </a:ln>
        </p:spPr>
        <p:txBody>
          <a:bodyPr spcFirstLastPara="1" wrap="square" lIns="91425" tIns="45700" rIns="91425" bIns="45700" anchor="t" anchorCtr="0">
            <a:noAutofit/>
          </a:bodyPr>
          <a:lstStyle/>
          <a:p>
            <a:pPr marL="0" lvl="0" indent="0" algn="l" rtl="0">
              <a:lnSpc>
                <a:spcPct val="95000"/>
              </a:lnSpc>
              <a:spcBef>
                <a:spcPts val="0"/>
              </a:spcBef>
              <a:spcAft>
                <a:spcPts val="0"/>
              </a:spcAft>
              <a:buClr>
                <a:srgbClr val="000000"/>
              </a:buClr>
              <a:buSzPts val="2600"/>
              <a:buFont typeface="Arial"/>
              <a:buNone/>
            </a:pPr>
            <a:r>
              <a:rPr lang="en-US" sz="2600" dirty="0">
                <a:solidFill>
                  <a:srgbClr val="000000"/>
                </a:solidFill>
                <a:latin typeface="Arial"/>
                <a:ea typeface="Arial"/>
                <a:cs typeface="Arial"/>
                <a:sym typeface="Arial"/>
              </a:rPr>
              <a:t>Mothers and babies are healthier if women </a:t>
            </a:r>
            <a:br>
              <a:rPr lang="en-US" sz="2600" dirty="0">
                <a:solidFill>
                  <a:srgbClr val="000000"/>
                </a:solidFill>
                <a:latin typeface="Arial"/>
                <a:ea typeface="Arial"/>
                <a:cs typeface="Arial"/>
                <a:sym typeface="Arial"/>
              </a:rPr>
            </a:br>
            <a:r>
              <a:rPr lang="en-US" sz="2600" dirty="0">
                <a:solidFill>
                  <a:srgbClr val="000000"/>
                </a:solidFill>
                <a:latin typeface="Arial"/>
                <a:ea typeface="Arial"/>
                <a:cs typeface="Arial"/>
                <a:sym typeface="Arial"/>
              </a:rPr>
              <a:t>and </a:t>
            </a:r>
            <a:r>
              <a:rPr lang="en-US" sz="2600"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girls</a:t>
            </a:r>
            <a:r>
              <a:rPr lang="en-US" sz="2600" dirty="0">
                <a:solidFill>
                  <a:srgbClr val="000000"/>
                </a:solidFill>
                <a:latin typeface="Arial"/>
                <a:ea typeface="Arial"/>
                <a:cs typeface="Arial"/>
                <a:sym typeface="Arial"/>
              </a:rPr>
              <a:t>:</a:t>
            </a:r>
            <a:endParaRPr dirty="0"/>
          </a:p>
          <a:p>
            <a:pPr marL="400050" lvl="1" indent="-285750" algn="l" rtl="0">
              <a:lnSpc>
                <a:spcPct val="95000"/>
              </a:lnSpc>
              <a:spcBef>
                <a:spcPts val="1200"/>
              </a:spcBef>
              <a:spcAft>
                <a:spcPts val="0"/>
              </a:spcAft>
              <a:buClr>
                <a:srgbClr val="008000"/>
              </a:buClr>
              <a:buSzPts val="2600"/>
              <a:buFont typeface="Arial"/>
              <a:buChar char="•"/>
            </a:pPr>
            <a:r>
              <a:rPr lang="en-US" sz="2600" dirty="0">
                <a:solidFill>
                  <a:srgbClr val="000000"/>
                </a:solidFill>
                <a:latin typeface="Arial"/>
                <a:ea typeface="Arial"/>
                <a:cs typeface="Arial"/>
                <a:sym typeface="Arial"/>
              </a:rPr>
              <a:t>wait until they are 18 to get pregnant</a:t>
            </a:r>
            <a:endParaRPr dirty="0"/>
          </a:p>
          <a:p>
            <a:pPr marL="400050" lvl="1" indent="-285750" algn="l" rtl="0">
              <a:lnSpc>
                <a:spcPct val="95000"/>
              </a:lnSpc>
              <a:spcBef>
                <a:spcPts val="1200"/>
              </a:spcBef>
              <a:spcAft>
                <a:spcPts val="0"/>
              </a:spcAft>
              <a:buClr>
                <a:srgbClr val="008000"/>
              </a:buClr>
              <a:buSzPts val="2600"/>
              <a:buFont typeface="Arial"/>
              <a:buChar char="•"/>
            </a:pPr>
            <a:r>
              <a:rPr lang="en-US" sz="2600" dirty="0">
                <a:solidFill>
                  <a:srgbClr val="000000"/>
                </a:solidFill>
                <a:latin typeface="Arial"/>
                <a:ea typeface="Arial"/>
                <a:cs typeface="Arial"/>
                <a:sym typeface="Arial"/>
              </a:rPr>
              <a:t>wait 2 years after a birth before trying to get pregnant again</a:t>
            </a:r>
            <a:endParaRPr dirty="0"/>
          </a:p>
          <a:p>
            <a:pPr marL="400050" lvl="1" indent="-285750" algn="l" rtl="0">
              <a:lnSpc>
                <a:spcPct val="95000"/>
              </a:lnSpc>
              <a:spcBef>
                <a:spcPts val="1200"/>
              </a:spcBef>
              <a:spcAft>
                <a:spcPts val="0"/>
              </a:spcAft>
              <a:buClr>
                <a:srgbClr val="008000"/>
              </a:buClr>
              <a:buSzPts val="2600"/>
              <a:buFont typeface="Arial"/>
              <a:buChar char="•"/>
            </a:pPr>
            <a:r>
              <a:rPr lang="en-US" sz="2600" dirty="0">
                <a:solidFill>
                  <a:srgbClr val="000000"/>
                </a:solidFill>
                <a:latin typeface="Arial"/>
                <a:ea typeface="Arial"/>
                <a:cs typeface="Arial"/>
                <a:sym typeface="Arial"/>
              </a:rPr>
              <a:t>wait 6 months after a miscarriage or abortion </a:t>
            </a:r>
            <a:br>
              <a:rPr lang="en-US" sz="2600" dirty="0">
                <a:solidFill>
                  <a:srgbClr val="000000"/>
                </a:solidFill>
                <a:latin typeface="Arial"/>
                <a:ea typeface="Arial"/>
                <a:cs typeface="Arial"/>
                <a:sym typeface="Arial"/>
              </a:rPr>
            </a:br>
            <a:r>
              <a:rPr lang="en-US" sz="2600" dirty="0">
                <a:solidFill>
                  <a:srgbClr val="000000"/>
                </a:solidFill>
                <a:latin typeface="Arial"/>
                <a:ea typeface="Arial"/>
                <a:cs typeface="Arial"/>
                <a:sym typeface="Arial"/>
              </a:rPr>
              <a:t>to get pregnant </a:t>
            </a:r>
            <a:endParaRPr dirty="0"/>
          </a:p>
          <a:p>
            <a:pPr marL="400050" lvl="1" indent="-285750" algn="l" rtl="0">
              <a:lnSpc>
                <a:spcPct val="95000"/>
              </a:lnSpc>
              <a:spcBef>
                <a:spcPts val="1200"/>
              </a:spcBef>
              <a:spcAft>
                <a:spcPts val="0"/>
              </a:spcAft>
              <a:buClr>
                <a:srgbClr val="008000"/>
              </a:buClr>
              <a:buSzPts val="2600"/>
              <a:buFont typeface="Arial"/>
              <a:buChar char="•"/>
            </a:pPr>
            <a:r>
              <a:rPr lang="en-US" sz="2600" dirty="0">
                <a:solidFill>
                  <a:srgbClr val="000000"/>
                </a:solidFill>
                <a:latin typeface="Arial"/>
                <a:ea typeface="Arial"/>
                <a:cs typeface="Arial"/>
                <a:sym typeface="Arial"/>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have</a:t>
            </a:r>
            <a:r>
              <a:rPr lang="en-US" sz="2600" dirty="0">
                <a:solidFill>
                  <a:srgbClr val="000000"/>
                </a:solidFill>
                <a:latin typeface="Arial"/>
                <a:ea typeface="Arial"/>
                <a:cs typeface="Arial"/>
                <a:sym typeface="Arial"/>
              </a:rPr>
              <a:t> their children before age 35</a:t>
            </a:r>
            <a:endParaRPr dirty="0"/>
          </a:p>
          <a:p>
            <a:pPr marL="114300" lvl="1" indent="0" algn="l" rtl="0">
              <a:lnSpc>
                <a:spcPct val="95000"/>
              </a:lnSpc>
              <a:spcBef>
                <a:spcPts val="2400"/>
              </a:spcBef>
              <a:spcAft>
                <a:spcPts val="0"/>
              </a:spcAft>
              <a:buClr>
                <a:srgbClr val="008000"/>
              </a:buClr>
              <a:buSzPts val="1800"/>
              <a:buFont typeface="Arial"/>
              <a:buNone/>
            </a:pPr>
            <a:r>
              <a:rPr lang="en-US" sz="1800" i="1" dirty="0">
                <a:solidFill>
                  <a:srgbClr val="008000"/>
                </a:solidFill>
                <a:latin typeface="Arial"/>
                <a:ea typeface="Arial"/>
                <a:cs typeface="Arial"/>
                <a:sym typeface="Arial"/>
              </a:rPr>
              <a:t>Young women who delay getting pregnant are more likely to finish school. </a:t>
            </a:r>
            <a:endParaRPr sz="1800" i="1" dirty="0">
              <a:solidFill>
                <a:srgbClr val="008000"/>
              </a:solidFill>
              <a:latin typeface="Arial"/>
              <a:ea typeface="Arial"/>
              <a:cs typeface="Arial"/>
              <a:sym typeface="Arial"/>
            </a:endParaRPr>
          </a:p>
        </p:txBody>
      </p:sp>
      <p:sp>
        <p:nvSpPr>
          <p:cNvPr id="129" name="Google Shape;129;p9"/>
          <p:cNvSpPr txBox="1">
            <a:spLocks noGrp="1"/>
          </p:cNvSpPr>
          <p:nvPr>
            <p:ph type="sldNum" idx="12"/>
          </p:nvPr>
        </p:nvSpPr>
        <p:spPr>
          <a:xfrm>
            <a:off x="6815138" y="6332538"/>
            <a:ext cx="2133600" cy="47625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fld id="{00000000-1234-1234-1234-123412341234}" type="slidenum">
              <a:rPr lang="en-US" sz="1400" b="1" i="0" u="none" strike="noStrike" cap="none">
                <a:solidFill>
                  <a:schemeClr val="lt2"/>
                </a:solidFill>
                <a:latin typeface="Arial"/>
                <a:ea typeface="Arial"/>
                <a:cs typeface="Arial"/>
                <a:sym typeface="Arial"/>
              </a:rPr>
              <a:t>9</a:t>
            </a:fld>
            <a:endParaRPr sz="1400" b="1" i="0" u="none" strike="noStrike" cap="none" dirty="0">
              <a:solidFill>
                <a:schemeClr val="lt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D0944ADE06AB146AA0D79C6E29DE341" ma:contentTypeVersion="14" ma:contentTypeDescription="Create a new document." ma:contentTypeScope="" ma:versionID="dbba34e9ea6bdd466490e7e8c8f811ca">
  <xsd:schema xmlns:xsd="http://www.w3.org/2001/XMLSchema" xmlns:xs="http://www.w3.org/2001/XMLSchema" xmlns:p="http://schemas.microsoft.com/office/2006/metadata/properties" xmlns:ns1="http://schemas.microsoft.com/sharepoint/v3" xmlns:ns3="efdd9f9d-8bd7-4ab0-b5e4-c61552720f90" xmlns:ns4="266c30de-af30-4833-a4b8-7140979112d5" targetNamespace="http://schemas.microsoft.com/office/2006/metadata/properties" ma:root="true" ma:fieldsID="a1e6283933a1843e271169cdb9ec5245" ns1:_="" ns3:_="" ns4:_="">
    <xsd:import namespace="http://schemas.microsoft.com/sharepoint/v3"/>
    <xsd:import namespace="efdd9f9d-8bd7-4ab0-b5e4-c61552720f90"/>
    <xsd:import namespace="266c30de-af30-4833-a4b8-7140979112d5"/>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dd9f9d-8bd7-4ab0-b5e4-c61552720f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66c30de-af30-4833-a4b8-7140979112d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223943-4FF5-4464-A690-C9979063983B}">
  <ds:schemaRefs>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19FB44A7-C1B6-4357-B2E9-FEE1CD4B4CA4}">
  <ds:schemaRefs>
    <ds:schemaRef ds:uri="http://schemas.microsoft.com/sharepoint/v3/contenttype/forms"/>
  </ds:schemaRefs>
</ds:datastoreItem>
</file>

<file path=customXml/itemProps3.xml><?xml version="1.0" encoding="utf-8"?>
<ds:datastoreItem xmlns:ds="http://schemas.openxmlformats.org/officeDocument/2006/customXml" ds:itemID="{41FDD9F5-22D1-4398-9489-1D43921F53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fdd9f9d-8bd7-4ab0-b5e4-c61552720f90"/>
    <ds:schemaRef ds:uri="266c30de-af30-4833-a4b8-7140979112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5701</TotalTime>
  <Words>6377</Words>
  <Application>Microsoft Office PowerPoint</Application>
  <PresentationFormat>On-screen Show (4:3)</PresentationFormat>
  <Paragraphs>610</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Times New Roman</vt:lpstr>
      <vt:lpstr>Courier New</vt:lpstr>
      <vt:lpstr>Times</vt:lpstr>
      <vt:lpstr>Calibri</vt:lpstr>
      <vt:lpstr>Arial Narrow</vt:lpstr>
      <vt:lpstr>Arial Black</vt:lpstr>
      <vt:lpstr>Blank</vt:lpstr>
      <vt:lpstr>Peer Educator Tool for Informing Female Sex Workers about Contraceptive Options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Keep this in mind as you decide…</vt:lpstr>
      <vt:lpstr>PowerPoint Presentation</vt:lpstr>
      <vt:lpstr>PowerPoint Presentation</vt:lpstr>
      <vt:lpstr>PowerPoint Presentation</vt:lpstr>
      <vt:lpstr>Respond to Myths about Methods</vt:lpstr>
      <vt:lpstr>PowerPoint Presentation</vt:lpstr>
      <vt:lpstr>PowerPoint Presentation</vt:lpstr>
      <vt:lpstr>IUD (copper)</vt:lpstr>
      <vt:lpstr>PowerPoint Presentation</vt:lpstr>
      <vt:lpstr>IUD (hormonal)</vt:lpstr>
      <vt:lpstr>PowerPoint Presentation</vt:lpstr>
      <vt:lpstr>Injectables (DMPA IM and SC and NET-EN)</vt:lpstr>
      <vt:lpstr>PowerPoint Presentation</vt:lpstr>
      <vt:lpstr>COCs (The pill)</vt:lpstr>
      <vt:lpstr>PowerPoint Presentation</vt:lpstr>
      <vt:lpstr>POPs (mini pills) progestin-only pills</vt:lpstr>
      <vt:lpstr>PowerPoint Presentation</vt:lpstr>
      <vt:lpstr>Male Condom</vt:lpstr>
      <vt:lpstr>PowerPoint Presentation</vt:lpstr>
      <vt:lpstr>Female Condom</vt:lpstr>
      <vt:lpstr>PowerPoint Presentation</vt:lpstr>
      <vt:lpstr>Emergency Contraceptive Pills (ECPs)</vt:lpstr>
      <vt:lpstr>PowerPoint Presentation</vt:lpstr>
      <vt:lpstr>PowerPoint Presentation</vt:lpstr>
      <vt:lpstr>PowerPoint Presentation</vt:lpstr>
      <vt:lpstr>PowerPoint Presentation</vt:lpstr>
      <vt:lpstr>PowerPoint Presentation</vt:lpstr>
      <vt:lpstr>Female Sterilization</vt:lpstr>
      <vt:lpstr>PowerPoint Presentation</vt:lpstr>
      <vt:lpstr>PowerPoint Presentation</vt:lpstr>
      <vt:lpstr>Think about which method you might like…</vt:lpstr>
      <vt:lpstr>...and how best to avoid pregnancy, HIV, and other STIs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Peer Educator Tool for Informing Female Sex Workers (FSWs) about Contraceptive Options</dc:title>
  <dc:creator>Irina Yacobson</dc:creator>
  <cp:lastModifiedBy>Lucy Harber</cp:lastModifiedBy>
  <cp:revision>86</cp:revision>
  <dcterms:created xsi:type="dcterms:W3CDTF">2006-04-05T13:21:52Z</dcterms:created>
  <dcterms:modified xsi:type="dcterms:W3CDTF">2020-12-15T20:01:15Z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0x010100DD0944ADE06AB146AA0D79C6E29DE341</vt:lpwstr>
  </property>
</Properties>
</file>