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7010400" cy="9236075"/>
  <p:embeddedFontLst>
    <p:embeddedFont>
      <p:font typeface="Arial Black" panose="020B0A04020102020204" pitchFamily="34" charset="0"/>
      <p:regular r:id="rId46"/>
      <p:bold r:id="rId47"/>
    </p:embeddedFont>
    <p:embeddedFont>
      <p:font typeface="Arial Narrow" panose="020B060602020203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Times" panose="02020603050405020304" pitchFamily="18"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userDrawn="1">
          <p15:clr>
            <a:srgbClr val="A4A3A4"/>
          </p15:clr>
        </p15:guide>
        <p15:guide id="2" pos="336"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gCV2isccsPz5eguLzPLfdQeBgmA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Mason" initials="" lastIdx="5" clrIdx="0"/>
  <p:cmAuthor id="1" name="Tishina Okegbe" initials="" lastIdx="7" clrIdx="1"/>
  <p:cmAuthor id="2" name="Meridith Mikulich" initials="" lastIdx="14" clrIdx="2"/>
  <p:cmAuthor id="3" name="Kate Dieringer" initials="" lastIdx="13" clrIdx="3"/>
  <p:cmAuthor id="4" name="Lucy Harber" initials="LH" lastIdx="48" clrIdx="4">
    <p:extLst>
      <p:ext uri="{19B8F6BF-5375-455C-9EA6-DF929625EA0E}">
        <p15:presenceInfo xmlns:p15="http://schemas.microsoft.com/office/powerpoint/2012/main" userId="43d7cc6d3c7d2ca8" providerId="Windows Live"/>
      </p:ext>
    </p:extLst>
  </p:cmAuthor>
  <p:cmAuthor id="5" name="Suzanne Fischer" initials="SF" lastIdx="3" clrIdx="5">
    <p:extLst>
      <p:ext uri="{19B8F6BF-5375-455C-9EA6-DF929625EA0E}">
        <p15:presenceInfo xmlns:p15="http://schemas.microsoft.com/office/powerpoint/2012/main" userId="S::SFischer@fhi360.org::3c3c5a57-40fa-477c-b868-5560e9617b1d" providerId="AD"/>
      </p:ext>
    </p:extLst>
  </p:cmAuthor>
  <p:cmAuthor id="6" name="Irina Yacobson" initials="IY" lastIdx="6" clrIdx="6">
    <p:extLst>
      <p:ext uri="{19B8F6BF-5375-455C-9EA6-DF929625EA0E}">
        <p15:presenceInfo xmlns:p15="http://schemas.microsoft.com/office/powerpoint/2012/main" userId="S::IYacobson@fhi360.org::23291031-6c17-4d60-a834-b425bfc74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F3300"/>
    <a:srgbClr val="767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6A7AA-488B-42E2-92A1-A4043F521ECD}">
  <a:tblStyle styleId="{0FA6A7AA-488B-42E2-92A1-A4043F521ECD}"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347" autoAdjust="0"/>
    <p:restoredTop sz="87413" autoAdjust="0"/>
  </p:normalViewPr>
  <p:slideViewPr>
    <p:cSldViewPr snapToGrid="0">
      <p:cViewPr>
        <p:scale>
          <a:sx n="90" d="100"/>
          <a:sy n="90" d="100"/>
        </p:scale>
        <p:origin x="90" y="372"/>
      </p:cViewPr>
      <p:guideLst>
        <p:guide orient="horz" pos="3120"/>
        <p:guide pos="336"/>
      </p:guideLst>
    </p:cSldViewPr>
  </p:slideViewPr>
  <p:notesTextViewPr>
    <p:cViewPr>
      <p:scale>
        <a:sx n="1" d="1"/>
        <a:sy n="1" d="1"/>
      </p:scale>
      <p:origin x="0" y="0"/>
    </p:cViewPr>
  </p:notesTextViewPr>
  <p:sorterViewPr>
    <p:cViewPr>
      <p:scale>
        <a:sx n="200" d="100"/>
        <a:sy n="200" d="100"/>
      </p:scale>
      <p:origin x="0" y="-2478"/>
    </p:cViewPr>
  </p:sorterViewPr>
  <p:notesViewPr>
    <p:cSldViewPr snapToGrid="0">
      <p:cViewPr>
        <p:scale>
          <a:sx n="70" d="100"/>
          <a:sy n="70" d="100"/>
        </p:scale>
        <p:origin x="2100" y="48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customschemas.google.com/relationships/presentationmetadata" Target="meta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9" name="Slide Image Placeholder 8">
            <a:extLst>
              <a:ext uri="{FF2B5EF4-FFF2-40B4-BE49-F238E27FC236}">
                <a16:creationId xmlns:a16="http://schemas.microsoft.com/office/drawing/2014/main" id="{8490DD02-35F4-455B-8D2A-B6DF14512C35}"/>
              </a:ext>
            </a:extLst>
          </p:cNvPr>
          <p:cNvSpPr>
            <a:spLocks noGrp="1" noRot="1" noChangeAspect="1"/>
          </p:cNvSpPr>
          <p:nvPr>
            <p:ph type="sldImg" idx="2"/>
          </p:nvPr>
        </p:nvSpPr>
        <p:spPr>
          <a:xfrm>
            <a:off x="701675" y="1154113"/>
            <a:ext cx="4156075" cy="3117850"/>
          </a:xfrm>
          <a:prstGeom prst="rect">
            <a:avLst/>
          </a:prstGeom>
          <a:noFill/>
          <a:ln w="12700">
            <a:solidFill>
              <a:schemeClr val="tx1"/>
            </a:solidFill>
          </a:ln>
        </p:spPr>
        <p:txBody>
          <a:bodyPr vert="horz" lIns="91440" tIns="45720" rIns="91440" bIns="45720" rtlCol="0" anchor="ctr"/>
          <a:lstStyle/>
          <a:p>
            <a:endParaRPr lang="en-US" dirty="0"/>
          </a:p>
        </p:txBody>
      </p:sp>
      <p:sp>
        <p:nvSpPr>
          <p:cNvPr id="12" name="Notes Placeholder 11">
            <a:extLst>
              <a:ext uri="{FF2B5EF4-FFF2-40B4-BE49-F238E27FC236}">
                <a16:creationId xmlns:a16="http://schemas.microsoft.com/office/drawing/2014/main" id="{C2B531B3-C7AC-47F4-A75D-3F227AD70C61}"/>
              </a:ext>
            </a:extLst>
          </p:cNvPr>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E9008765-4496-45FE-A565-61C8F4F30FDF}"/>
              </a:ext>
            </a:extLst>
          </p:cNvPr>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21958CB1-D291-41A8-B866-D4F72BF67EC6}" type="slidenum">
              <a:rPr lang="en-US" smtClean="0"/>
              <a:t>‹#›</a:t>
            </a:fld>
            <a:endParaRPr lang="en-US" dirty="0"/>
          </a:p>
        </p:txBody>
      </p:sp>
    </p:spTree>
  </p:cSld>
  <p:clrMap bg1="lt1" tx1="dk1" bg2="lt2" tx2="dk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600"/>
      </a:spcBef>
      <a:spcAft>
        <a:spcPts val="0"/>
      </a:spcAft>
      <a:buClr>
        <a:srgbClr val="000000"/>
      </a:buClr>
      <a:buFont typeface="Arial"/>
      <a:defRPr sz="12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600"/>
      </a:spcBef>
      <a:spcAft>
        <a:spcPts val="0"/>
      </a:spcAft>
      <a:buClr>
        <a:srgbClr val="000000"/>
      </a:buClr>
      <a:buFont typeface="Arial"/>
      <a:defRPr sz="12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2pPr>
    <a:lvl3pPr marR="0" lvl="2" algn="l" rtl="0">
      <a:lnSpc>
        <a:spcPct val="100000"/>
      </a:lnSpc>
      <a:spcBef>
        <a:spcPts val="600"/>
      </a:spcBef>
      <a:spcAft>
        <a:spcPts val="0"/>
      </a:spcAft>
      <a:buClr>
        <a:srgbClr val="000000"/>
      </a:buClr>
      <a:buFont typeface="Arial"/>
      <a:defRPr sz="12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3pPr>
    <a:lvl4pPr marR="0" lvl="3" algn="l" rtl="0">
      <a:lnSpc>
        <a:spcPct val="100000"/>
      </a:lnSpc>
      <a:spcBef>
        <a:spcPts val="600"/>
      </a:spcBef>
      <a:spcAft>
        <a:spcPts val="0"/>
      </a:spcAft>
      <a:buClr>
        <a:srgbClr val="000000"/>
      </a:buClr>
      <a:buFont typeface="Arial"/>
      <a:defRPr sz="12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4pPr>
    <a:lvl5pPr marR="0" lvl="4" algn="l" rtl="0">
      <a:lnSpc>
        <a:spcPct val="100000"/>
      </a:lnSpc>
      <a:spcBef>
        <a:spcPts val="600"/>
      </a:spcBef>
      <a:spcAft>
        <a:spcPts val="0"/>
      </a:spcAft>
      <a:buClr>
        <a:srgbClr val="000000"/>
      </a:buClr>
      <a:buFont typeface="Arial"/>
      <a:defRPr sz="12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sldNum" idx="12"/>
          </p:nvPr>
        </p:nvSpPr>
        <p:spPr/>
        <p:txBody>
          <a:bodyPr/>
          <a:lstStyle/>
          <a:p>
            <a:pPr lvl="0"/>
            <a:fld id="{00000000-1234-1234-1234-123412341234}" type="slidenum">
              <a:rPr lang="en-US">
                <a:sym typeface="Times New Roman"/>
              </a:rPr>
              <a:pPr lvl="0"/>
              <a:t>1</a:t>
            </a:fld>
            <a:endParaRPr lang="en-US" dirty="0">
              <a:sym typeface="Times New Roman"/>
            </a:endParaRPr>
          </a:p>
        </p:txBody>
      </p:sp>
      <p:sp>
        <p:nvSpPr>
          <p:cNvPr id="50" name="Google Shape;50;p1:notes"/>
          <p:cNvSpPr txBox="1">
            <a:spLocks noGrp="1"/>
          </p:cNvSpPr>
          <p:nvPr>
            <p:ph type="body" idx="1"/>
          </p:nvPr>
        </p:nvSpPr>
        <p:spPr/>
        <p:txBody>
          <a:bodyPr/>
          <a:lstStyle/>
          <a:p>
            <a:pPr lvl="0"/>
            <a:r>
              <a:rPr lang="en-US" dirty="0"/>
              <a:t>Production Notes: </a:t>
            </a:r>
          </a:p>
          <a:p>
            <a:pPr lvl="0"/>
            <a:r>
              <a:rPr lang="en-US" dirty="0"/>
              <a:t>Copy pages front and back in landscape page orientation and coil bind on the left edge.</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n-US" dirty="0"/>
              <a:t>Do </a:t>
            </a:r>
            <a:r>
              <a:rPr lang="en-US" u="sng" dirty="0"/>
              <a:t>not</a:t>
            </a:r>
            <a:r>
              <a:rPr lang="en-US" dirty="0"/>
              <a:t> bind the </a:t>
            </a:r>
            <a:r>
              <a:rPr lang="en-US" i="0" dirty="0"/>
              <a:t>visual aid which includes the </a:t>
            </a:r>
            <a:r>
              <a:rPr lang="en-US" dirty="0"/>
              <a:t>method chart (side one), </a:t>
            </a:r>
            <a:r>
              <a:rPr lang="en-US" i="1" dirty="0"/>
              <a:t>Think about which method you might like… </a:t>
            </a:r>
            <a:r>
              <a:rPr lang="en-US" dirty="0"/>
              <a:t>and prevention approaches (side two),</a:t>
            </a:r>
            <a:r>
              <a:rPr lang="en-US" i="1" dirty="0"/>
              <a:t> </a:t>
            </a:r>
            <a:r>
              <a:rPr lang="en-US" i="1" dirty="0">
                <a:effectLst/>
              </a:rPr>
              <a:t>...and how best to avoid pregnancy, HIV and other STIs </a:t>
            </a:r>
            <a:r>
              <a:rPr lang="en-US" dirty="0"/>
              <a:t>(last two pages in this PowerPoint file), with the other pages. </a:t>
            </a:r>
          </a:p>
          <a:p>
            <a:pPr lvl="0"/>
            <a:r>
              <a:rPr lang="en-US" dirty="0"/>
              <a:t>Print the visual aid and the front and back covers of the tool/manual on heavy card stock and laminate to ensure that the materials are sturdy and last a long time.  </a:t>
            </a:r>
          </a:p>
          <a:p>
            <a:pPr lvl="0"/>
            <a:r>
              <a:rPr lang="en-US" dirty="0"/>
              <a:t>Several pages in this PowerPoint file contain alternate illustrations on the pasteboard which can be used in lieu of those shown on the page. </a:t>
            </a:r>
          </a:p>
        </p:txBody>
      </p:sp>
      <p:sp>
        <p:nvSpPr>
          <p:cNvPr id="4" name="Slide Image Placeholder 3">
            <a:extLst>
              <a:ext uri="{FF2B5EF4-FFF2-40B4-BE49-F238E27FC236}">
                <a16:creationId xmlns:a16="http://schemas.microsoft.com/office/drawing/2014/main" id="{D5018739-1620-4B9E-81D1-4EE6281635CC}"/>
              </a:ext>
            </a:extLst>
          </p:cNvPr>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2" name="Google Shape;132;p10:notes"/>
          <p:cNvSpPr txBox="1">
            <a:spLocks noGrp="1"/>
          </p:cNvSpPr>
          <p:nvPr>
            <p:ph type="body" idx="1"/>
          </p:nvPr>
        </p:nvSpPr>
        <p:spPr/>
        <p:txBody>
          <a:bodyPr/>
          <a:lstStyle/>
          <a:p>
            <a:pPr lvl="0"/>
            <a:r>
              <a:rPr lang="en-US" dirty="0">
                <a:sym typeface="Arial"/>
              </a:rPr>
              <a:t>Adaptation Notes:</a:t>
            </a:r>
          </a:p>
          <a:p>
            <a:pPr lvl="0"/>
            <a:r>
              <a:rPr lang="en-US" dirty="0">
                <a:sym typeface="Arial"/>
              </a:rPr>
              <a:t>If services are not provided free-of-charge in the public sector, consider adding this bullet:</a:t>
            </a:r>
          </a:p>
          <a:p>
            <a:pPr marL="171450" lvl="0" indent="-171450">
              <a:buFont typeface="Arial" panose="020B0604020202020204" pitchFamily="34" charset="0"/>
              <a:buChar char="•"/>
            </a:pPr>
            <a:r>
              <a:rPr lang="en-US" dirty="0">
                <a:sym typeface="Arial"/>
              </a:rPr>
              <a:t>How much will it cost?</a:t>
            </a:r>
            <a:endParaRPr lang="en-US" dirty="0"/>
          </a:p>
          <a:p>
            <a:pPr lvl="0"/>
            <a:endParaRPr lang="en-US" dirty="0"/>
          </a:p>
        </p:txBody>
      </p:sp>
      <p:sp>
        <p:nvSpPr>
          <p:cNvPr id="133" name="Google Shape;133;p10:notes"/>
          <p:cNvSpPr txBox="1">
            <a:spLocks noGrp="1"/>
          </p:cNvSpPr>
          <p:nvPr>
            <p:ph type="sldNum" idx="12"/>
          </p:nvPr>
        </p:nvSpPr>
        <p:spPr/>
        <p:txBody>
          <a:bodyPr/>
          <a:lstStyle/>
          <a:p>
            <a:pPr lvl="0"/>
            <a:fld id="{00000000-1234-1234-1234-123412341234}" type="slidenum">
              <a:rPr lang="en-US">
                <a:sym typeface="Times New Roman"/>
              </a:rPr>
              <a:pPr lvl="0"/>
              <a:t>10</a:t>
            </a:fld>
            <a:endParaRPr lang="en-US" dirty="0">
              <a:sym typeface="Times New Roman"/>
            </a:endParaRPr>
          </a:p>
        </p:txBody>
      </p:sp>
      <p:sp>
        <p:nvSpPr>
          <p:cNvPr id="7" name="Slide Image Placeholder 6">
            <a:extLst>
              <a:ext uri="{FF2B5EF4-FFF2-40B4-BE49-F238E27FC236}">
                <a16:creationId xmlns:a16="http://schemas.microsoft.com/office/drawing/2014/main" id="{CF6F2F19-6DDE-440C-B571-9C281232B62A}"/>
              </a:ext>
            </a:extLst>
          </p:cNvPr>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4" name="Google Shape;144;p11:notes"/>
          <p:cNvSpPr txBox="1">
            <a:spLocks noGrp="1"/>
          </p:cNvSpPr>
          <p:nvPr>
            <p:ph type="sldNum" idx="12"/>
          </p:nvPr>
        </p:nvSpPr>
        <p:spPr/>
        <p:txBody>
          <a:bodyPr/>
          <a:lstStyle/>
          <a:p>
            <a:pPr lvl="0"/>
            <a:fld id="{00000000-1234-1234-1234-123412341234}" type="slidenum">
              <a:rPr lang="en-US">
                <a:sym typeface="Times New Roman"/>
              </a:rPr>
              <a:pPr lvl="0"/>
              <a:t>11</a:t>
            </a:fld>
            <a:endParaRPr lang="en-US" dirty="0">
              <a:sym typeface="Times New Roman"/>
            </a:endParaRPr>
          </a:p>
        </p:txBody>
      </p:sp>
      <p:sp>
        <p:nvSpPr>
          <p:cNvPr id="3" name="Slide Image Placeholder 2">
            <a:extLst>
              <a:ext uri="{FF2B5EF4-FFF2-40B4-BE49-F238E27FC236}">
                <a16:creationId xmlns:a16="http://schemas.microsoft.com/office/drawing/2014/main" id="{94E47332-8110-4124-B30C-7FBCA903474E}"/>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C72E223F-1F52-40BC-B380-EBB819DD38C7}"/>
              </a:ext>
            </a:extLst>
          </p:cNvPr>
          <p:cNvSpPr>
            <a:spLocks noGrp="1"/>
          </p:cNvSpPr>
          <p:nvPr>
            <p:ph type="body" idx="1"/>
          </p:nvPr>
        </p:nvSpPr>
        <p:spPr/>
        <p:txBody>
          <a:bodyPr/>
          <a:lstStyle/>
          <a:p>
            <a:pPr lvl="0"/>
            <a:r>
              <a:rPr lang="en-US" dirty="0">
                <a:sym typeface="Arial"/>
              </a:rPr>
              <a:t>Adaptation Notes:</a:t>
            </a:r>
          </a:p>
          <a:p>
            <a:pPr lvl="0"/>
            <a:r>
              <a:rPr lang="en-US" dirty="0">
                <a:sym typeface="Arial"/>
              </a:rPr>
              <a:t>If PrEP is not available, remove the asterisk, the footnote, and do not include the prevention approaches in the visual aid. </a:t>
            </a:r>
            <a:endParaRPr lang="en-US"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b="0" i="1" u="none">
                <a:solidFill>
                  <a:schemeClr val="dk1"/>
                </a:solidFill>
                <a:latin typeface="Times New Roman"/>
                <a:ea typeface="Times New Roman"/>
                <a:cs typeface="Times New Roman"/>
                <a:sym typeface="Times New Roman"/>
              </a:rPr>
              <a:t>12</a:t>
            </a:fld>
            <a:endParaRPr sz="1200" b="0" i="1" u="none" dirty="0">
              <a:solidFill>
                <a:schemeClr val="dk1"/>
              </a:solidFill>
              <a:latin typeface="Times New Roman"/>
              <a:ea typeface="Times New Roman"/>
              <a:cs typeface="Times New Roman"/>
              <a:sym typeface="Times New Roman"/>
            </a:endParaRPr>
          </a:p>
        </p:txBody>
      </p:sp>
      <p:sp>
        <p:nvSpPr>
          <p:cNvPr id="156" name="Google Shape;156;p12:notes"/>
          <p:cNvSpPr txBox="1">
            <a:spLocks noGrp="1"/>
          </p:cNvSpPr>
          <p:nvPr>
            <p:ph type="body" idx="1"/>
          </p:nvPr>
        </p:nvSpPr>
        <p:spPr/>
        <p:txBody>
          <a:bodyPr/>
          <a:lstStyle/>
          <a:p>
            <a:pPr lvl="0"/>
            <a:r>
              <a:rPr lang="en-US" dirty="0"/>
              <a:t>Adaptation Notes: </a:t>
            </a:r>
          </a:p>
          <a:p>
            <a:pPr lvl="0"/>
            <a:r>
              <a:rPr lang="en-US" dirty="0"/>
              <a:t>Include only the methods that are available to clients in your program. Ensure that the images and labels for the methods match the illustrations and terminology used elsewhere in the tool. </a:t>
            </a:r>
          </a:p>
          <a:p>
            <a:pPr lvl="0"/>
            <a:r>
              <a:rPr lang="en-US" dirty="0"/>
              <a:t>This iteration of the chart reflects the methods that are featured in this prototype tool. </a:t>
            </a:r>
          </a:p>
          <a:p>
            <a:pPr lvl="0"/>
            <a:r>
              <a:rPr lang="en-US" dirty="0">
                <a:sym typeface="Times New Roman"/>
              </a:rPr>
              <a:t>Several contraceptive methods are not included in the tool: spermicides, because frequent use increases the risk of HIV acquisition; and vasectomy, since it is not a practicable option with commercial partners. </a:t>
            </a:r>
            <a:endParaRPr lang="en-US" dirty="0"/>
          </a:p>
          <a:p>
            <a:pPr lvl="0"/>
            <a:endParaRPr lang="en-US" dirty="0"/>
          </a:p>
          <a:p>
            <a:pPr lvl="0"/>
            <a:r>
              <a:rPr lang="en-US" dirty="0"/>
              <a:t>Source: Global Handbook for Family Planning, 2018.</a:t>
            </a:r>
          </a:p>
          <a:p>
            <a:pPr lvl="0"/>
            <a:endParaRPr lang="en-US" dirty="0"/>
          </a:p>
        </p:txBody>
      </p:sp>
      <p:sp>
        <p:nvSpPr>
          <p:cNvPr id="3" name="Slide Image Placeholder 2">
            <a:extLst>
              <a:ext uri="{FF2B5EF4-FFF2-40B4-BE49-F238E27FC236}">
                <a16:creationId xmlns:a16="http://schemas.microsoft.com/office/drawing/2014/main" id="{2FA6264E-3AC0-4D47-BBA8-DE1ED3A8936D}"/>
              </a:ext>
            </a:extLst>
          </p:cNvPr>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3" name="Google Shape;193;p13:notes"/>
          <p:cNvSpPr txBox="1">
            <a:spLocks noGrp="1"/>
          </p:cNvSpPr>
          <p:nvPr>
            <p:ph type="body" idx="1"/>
          </p:nvPr>
        </p:nvSpPr>
        <p:spPr/>
        <p:txBody>
          <a:bodyPr/>
          <a:lstStyle/>
          <a:p>
            <a:pPr lvl="0"/>
            <a:r>
              <a:rPr lang="en-US" dirty="0"/>
              <a:t>Adaptation/Production Notes:</a:t>
            </a:r>
          </a:p>
          <a:p>
            <a:pPr lvl="0"/>
            <a:r>
              <a:rPr lang="en-US" dirty="0"/>
              <a:t>The list of concerns should be adjusted to include information related to methods available and myths/concerns that are prevalent in the community. </a:t>
            </a:r>
          </a:p>
          <a:p>
            <a:pPr lvl="0"/>
            <a:r>
              <a:rPr lang="en-US" dirty="0"/>
              <a:t>PEs should be instructed how to use this information to dispel myths about contraceptive methods. If an FSW peer raises any of these concerns during the session, share the facts provided; otherwise, avoid discussing specific myths and focus on the message that all methods are safe.</a:t>
            </a:r>
          </a:p>
        </p:txBody>
      </p:sp>
      <p:sp>
        <p:nvSpPr>
          <p:cNvPr id="194" name="Google Shape;194;p13:notes"/>
          <p:cNvSpPr txBox="1">
            <a:spLocks noGrp="1"/>
          </p:cNvSpPr>
          <p:nvPr>
            <p:ph type="sldNum" idx="12"/>
          </p:nvPr>
        </p:nvSpPr>
        <p:spPr/>
        <p:txBody>
          <a:bodyPr/>
          <a:lstStyle/>
          <a:p>
            <a:pPr lvl="0"/>
            <a:fld id="{00000000-1234-1234-1234-123412341234}" type="slidenum">
              <a:rPr lang="en-US">
                <a:sym typeface="Times New Roman"/>
              </a:rPr>
              <a:pPr lvl="0"/>
              <a:t>13</a:t>
            </a:fld>
            <a:endParaRPr lang="en-US" dirty="0">
              <a:sym typeface="Times New Roman"/>
            </a:endParaRPr>
          </a:p>
        </p:txBody>
      </p:sp>
      <p:sp>
        <p:nvSpPr>
          <p:cNvPr id="4" name="Slide Image Placeholder 3">
            <a:extLst>
              <a:ext uri="{FF2B5EF4-FFF2-40B4-BE49-F238E27FC236}">
                <a16:creationId xmlns:a16="http://schemas.microsoft.com/office/drawing/2014/main" id="{4E55913F-B49E-47A2-B443-DB33EE4C9D39}"/>
              </a:ext>
            </a:extLst>
          </p:cNvPr>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i="1">
                <a:solidFill>
                  <a:schemeClr val="dk1"/>
                </a:solidFill>
                <a:latin typeface="Times New Roman"/>
                <a:ea typeface="Times New Roman"/>
                <a:cs typeface="Times New Roman"/>
                <a:sym typeface="Times New Roman"/>
              </a:rPr>
              <a:t>14</a:t>
            </a:fld>
            <a:endParaRPr sz="1200" i="1" dirty="0">
              <a:solidFill>
                <a:schemeClr val="dk1"/>
              </a:solidFill>
              <a:latin typeface="Times New Roman"/>
              <a:ea typeface="Times New Roman"/>
              <a:cs typeface="Times New Roman"/>
              <a:sym typeface="Times New Roman"/>
            </a:endParaRPr>
          </a:p>
        </p:txBody>
      </p:sp>
      <p:sp>
        <p:nvSpPr>
          <p:cNvPr id="229" name="Google Shape;229;p14:notes"/>
          <p:cNvSpPr txBox="1">
            <a:spLocks noGrp="1"/>
          </p:cNvSpPr>
          <p:nvPr>
            <p:ph type="body" idx="1"/>
          </p:nvPr>
        </p:nvSpPr>
        <p:spPr/>
        <p:txBody>
          <a:bodyPr/>
          <a:lstStyle/>
          <a:p>
            <a:pPr lvl="0"/>
            <a:r>
              <a:rPr lang="en-US" dirty="0"/>
              <a:t>Adaptation Notes:</a:t>
            </a:r>
          </a:p>
          <a:p>
            <a:pPr lvl="0"/>
            <a:r>
              <a:rPr lang="en-US" dirty="0"/>
              <a:t>Modify the characteristics and illustrations depending on the type of implant offered.</a:t>
            </a:r>
          </a:p>
        </p:txBody>
      </p:sp>
      <p:sp>
        <p:nvSpPr>
          <p:cNvPr id="3" name="Slide Image Placeholder 2">
            <a:extLst>
              <a:ext uri="{FF2B5EF4-FFF2-40B4-BE49-F238E27FC236}">
                <a16:creationId xmlns:a16="http://schemas.microsoft.com/office/drawing/2014/main" id="{FE9DC8AE-26CA-4A0C-AA75-3E3618C8C5D2}"/>
              </a:ext>
            </a:extLst>
          </p:cNvPr>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i="1">
                <a:solidFill>
                  <a:schemeClr val="dk1"/>
                </a:solidFill>
                <a:latin typeface="Times New Roman"/>
                <a:ea typeface="Times New Roman"/>
                <a:cs typeface="Times New Roman"/>
                <a:sym typeface="Times New Roman"/>
              </a:rPr>
              <a:t>15</a:t>
            </a:fld>
            <a:endParaRPr sz="1200" i="1" dirty="0">
              <a:solidFill>
                <a:schemeClr val="dk1"/>
              </a:solidFill>
              <a:latin typeface="Times New Roman"/>
              <a:ea typeface="Times New Roman"/>
              <a:cs typeface="Times New Roman"/>
              <a:sym typeface="Times New Roman"/>
            </a:endParaRPr>
          </a:p>
        </p:txBody>
      </p:sp>
      <p:sp>
        <p:nvSpPr>
          <p:cNvPr id="2" name="Slide Image Placeholder 1">
            <a:extLst>
              <a:ext uri="{FF2B5EF4-FFF2-40B4-BE49-F238E27FC236}">
                <a16:creationId xmlns:a16="http://schemas.microsoft.com/office/drawing/2014/main" id="{86294D4C-1AEF-4E14-A655-23151E0E2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50433-7A17-48A5-88F7-23E0340CA497}"/>
              </a:ext>
            </a:extLst>
          </p:cNvPr>
          <p:cNvSpPr>
            <a:spLocks noGrp="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9" name="Google Shape;279;p16:notes"/>
          <p:cNvSpPr txBox="1">
            <a:spLocks noGrp="1"/>
          </p:cNvSpPr>
          <p:nvPr>
            <p:ph type="body" idx="1"/>
          </p:nvPr>
        </p:nvSpPr>
        <p:spPr/>
        <p:txBody>
          <a:bodyPr/>
          <a:lstStyle/>
          <a:p>
            <a:pPr lvl="0"/>
            <a:r>
              <a:rPr lang="en-US" dirty="0"/>
              <a:t>Adaptation Notes:</a:t>
            </a:r>
          </a:p>
          <a:p>
            <a:pPr lvl="0"/>
            <a:r>
              <a:rPr lang="en-US" dirty="0"/>
              <a:t>Modify the characteristics to match the type of IUDs offered; include the hormonal IUD pages if it is also available.</a:t>
            </a:r>
          </a:p>
          <a:p>
            <a:pPr lvl="0"/>
            <a:endParaRPr lang="en-US" dirty="0"/>
          </a:p>
        </p:txBody>
      </p:sp>
      <p:sp>
        <p:nvSpPr>
          <p:cNvPr id="280" name="Google Shape;280;p16:notes"/>
          <p:cNvSpPr txBox="1">
            <a:spLocks noGrp="1"/>
          </p:cNvSpPr>
          <p:nvPr>
            <p:ph type="sldNum" idx="12"/>
          </p:nvPr>
        </p:nvSpPr>
        <p:spPr/>
        <p:txBody>
          <a:bodyPr/>
          <a:lstStyle/>
          <a:p>
            <a:pPr lvl="0"/>
            <a:fld id="{00000000-1234-1234-1234-123412341234}" type="slidenum">
              <a:rPr lang="en-US"/>
              <a:pPr lvl="0"/>
              <a:t>16</a:t>
            </a:fld>
            <a:endParaRPr lang="en-US" dirty="0"/>
          </a:p>
        </p:txBody>
      </p:sp>
      <p:sp>
        <p:nvSpPr>
          <p:cNvPr id="4" name="Slide Image Placeholder 3">
            <a:extLst>
              <a:ext uri="{FF2B5EF4-FFF2-40B4-BE49-F238E27FC236}">
                <a16:creationId xmlns:a16="http://schemas.microsoft.com/office/drawing/2014/main" id="{84C8855A-E844-4721-8530-EEA1C5AFF343}"/>
              </a:ext>
            </a:extLst>
          </p:cNvPr>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8" name="Google Shape;298;p17:notes"/>
          <p:cNvSpPr txBox="1">
            <a:spLocks noGrp="1"/>
          </p:cNvSpPr>
          <p:nvPr>
            <p:ph type="body" idx="1"/>
          </p:nvPr>
        </p:nvSpPr>
        <p:spPr/>
        <p:txBody>
          <a:bodyPr/>
          <a:lstStyle/>
          <a:p>
            <a:pPr lvl="0"/>
            <a:r>
              <a:rPr lang="en-US" dirty="0"/>
              <a:t>Adaptation Notes:</a:t>
            </a:r>
          </a:p>
          <a:p>
            <a:pPr lvl="0"/>
            <a:r>
              <a:rPr lang="en-US" dirty="0">
                <a:sym typeface="Times New Roman"/>
              </a:rPr>
              <a:t>In locations where gonorrhoea and chlamydia are prevalent, but laboratory testing for STIs is limited, guidelines may recommend presumptive treatment with antibiotics for both gonorrhea and chlamydia in cases when FSWs want to initiate an IUD. This may reduce the risk of post-insertion pelvic inflammatory disease (PID). </a:t>
            </a:r>
          </a:p>
          <a:p>
            <a:pPr lvl="0"/>
            <a:r>
              <a:rPr lang="en-US" dirty="0"/>
              <a:t>Change the information on this page to match the national or program guidelines.</a:t>
            </a:r>
          </a:p>
        </p:txBody>
      </p:sp>
      <p:sp>
        <p:nvSpPr>
          <p:cNvPr id="299" name="Google Shape;299;p17:notes"/>
          <p:cNvSpPr txBox="1">
            <a:spLocks noGrp="1"/>
          </p:cNvSpPr>
          <p:nvPr>
            <p:ph type="sldNum" idx="12"/>
          </p:nvPr>
        </p:nvSpPr>
        <p:spPr/>
        <p:txBody>
          <a:bodyPr/>
          <a:lstStyle/>
          <a:p>
            <a:pPr lvl="0"/>
            <a:fld id="{00000000-1234-1234-1234-123412341234}" type="slidenum">
              <a:rPr lang="en-US"/>
              <a:pPr lvl="0"/>
              <a:t>17</a:t>
            </a:fld>
            <a:endParaRPr lang="en-US" dirty="0"/>
          </a:p>
        </p:txBody>
      </p:sp>
      <p:sp>
        <p:nvSpPr>
          <p:cNvPr id="4" name="Slide Image Placeholder 3">
            <a:extLst>
              <a:ext uri="{FF2B5EF4-FFF2-40B4-BE49-F238E27FC236}">
                <a16:creationId xmlns:a16="http://schemas.microsoft.com/office/drawing/2014/main" id="{D9191029-DB2D-4574-ADB0-7E0417184676}"/>
              </a:ext>
            </a:extLst>
          </p:cNvPr>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7" name="Google Shape;307;p18:notes"/>
          <p:cNvSpPr txBox="1">
            <a:spLocks noGrp="1"/>
          </p:cNvSpPr>
          <p:nvPr>
            <p:ph type="body" idx="1"/>
          </p:nvPr>
        </p:nvSpPr>
        <p:spPr/>
        <p:txBody>
          <a:bodyPr/>
          <a:lstStyle/>
          <a:p>
            <a:pPr lvl="0"/>
            <a:r>
              <a:rPr lang="en-US" dirty="0"/>
              <a:t>Adaptation Notes:</a:t>
            </a:r>
          </a:p>
          <a:p>
            <a:pPr lvl="0"/>
            <a:r>
              <a:rPr lang="en-US" dirty="0"/>
              <a:t>Modify the characteristics to match the type of hormonal-IUDs offered (e.g., duration of effectiveness). If hormonal-IUDs are not available, remove the hormonal-IUD pages.</a:t>
            </a:r>
          </a:p>
          <a:p>
            <a:pPr lvl="0"/>
            <a:endParaRPr lang="en-US" dirty="0"/>
          </a:p>
        </p:txBody>
      </p:sp>
      <p:sp>
        <p:nvSpPr>
          <p:cNvPr id="308" name="Google Shape;308;p18:notes"/>
          <p:cNvSpPr txBox="1">
            <a:spLocks noGrp="1"/>
          </p:cNvSpPr>
          <p:nvPr>
            <p:ph type="sldNum" idx="12"/>
          </p:nvPr>
        </p:nvSpPr>
        <p:spPr/>
        <p:txBody>
          <a:bodyPr/>
          <a:lstStyle/>
          <a:p>
            <a:pPr lvl="0"/>
            <a:fld id="{00000000-1234-1234-1234-123412341234}" type="slidenum">
              <a:rPr lang="en-US"/>
              <a:pPr lvl="0"/>
              <a:t>18</a:t>
            </a:fld>
            <a:endParaRPr lang="en-US" dirty="0"/>
          </a:p>
        </p:txBody>
      </p:sp>
      <p:sp>
        <p:nvSpPr>
          <p:cNvPr id="4" name="Slide Image Placeholder 3">
            <a:extLst>
              <a:ext uri="{FF2B5EF4-FFF2-40B4-BE49-F238E27FC236}">
                <a16:creationId xmlns:a16="http://schemas.microsoft.com/office/drawing/2014/main" id="{036A413F-FD89-45F2-81DA-187C8D3328C5}"/>
              </a:ext>
            </a:extLst>
          </p:cNvPr>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6" name="Google Shape;326;p19:notes"/>
          <p:cNvSpPr txBox="1">
            <a:spLocks noGrp="1"/>
          </p:cNvSpPr>
          <p:nvPr>
            <p:ph type="body" idx="1"/>
          </p:nvPr>
        </p:nvSpPr>
        <p:spPr/>
        <p:txBody>
          <a:bodyPr/>
          <a:lstStyle/>
          <a:p>
            <a:pPr lvl="0"/>
            <a:r>
              <a:rPr lang="en-US" dirty="0"/>
              <a:t>Adaptation Notes:</a:t>
            </a:r>
          </a:p>
          <a:p>
            <a:pPr lvl="0"/>
            <a:r>
              <a:rPr lang="en-US" dirty="0">
                <a:sym typeface="Times New Roman"/>
              </a:rPr>
              <a:t>In locations where gonorrhoea and chlamydia are prevalent, but laboratory testing for STIs is limited, </a:t>
            </a:r>
            <a:r>
              <a:rPr lang="en-US" dirty="0"/>
              <a:t>guidelines may recommend presumptive treatment with </a:t>
            </a:r>
            <a:r>
              <a:rPr lang="en-US" dirty="0">
                <a:sym typeface="Times New Roman"/>
              </a:rPr>
              <a:t>antibiotics for both gonorrhea and chlamydia in cases when FSWs want to initiate an IUD. This may </a:t>
            </a:r>
            <a:r>
              <a:rPr lang="en-US" dirty="0"/>
              <a:t>reduce the risk of post-insertion pelvic inflammatory disease (PID). </a:t>
            </a:r>
          </a:p>
          <a:p>
            <a:pPr lvl="0"/>
            <a:r>
              <a:rPr lang="en-US" dirty="0"/>
              <a:t>Change the information on this page to match the national or program guidelines.</a:t>
            </a:r>
          </a:p>
          <a:p>
            <a:pPr lvl="0"/>
            <a:endParaRPr lang="en-US" dirty="0"/>
          </a:p>
        </p:txBody>
      </p:sp>
      <p:sp>
        <p:nvSpPr>
          <p:cNvPr id="327" name="Google Shape;327;p19:notes"/>
          <p:cNvSpPr txBox="1">
            <a:spLocks noGrp="1"/>
          </p:cNvSpPr>
          <p:nvPr>
            <p:ph type="sldNum" idx="12"/>
          </p:nvPr>
        </p:nvSpPr>
        <p:spPr/>
        <p:txBody>
          <a:bodyPr/>
          <a:lstStyle/>
          <a:p>
            <a:pPr lvl="0"/>
            <a:fld id="{00000000-1234-1234-1234-123412341234}" type="slidenum">
              <a:rPr lang="en-US"/>
              <a:pPr lvl="0"/>
              <a:t>19</a:t>
            </a:fld>
            <a:endParaRPr lang="en-US" dirty="0"/>
          </a:p>
        </p:txBody>
      </p:sp>
      <p:sp>
        <p:nvSpPr>
          <p:cNvPr id="4" name="Slide Image Placeholder 3">
            <a:extLst>
              <a:ext uri="{FF2B5EF4-FFF2-40B4-BE49-F238E27FC236}">
                <a16:creationId xmlns:a16="http://schemas.microsoft.com/office/drawing/2014/main" id="{850C768E-B9C6-4F7A-A1FF-C0E6EAAFE08E}"/>
              </a:ext>
            </a:extLst>
          </p:cNvPr>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2" name="Google Shape;62;p2:notes"/>
          <p:cNvSpPr txBox="1">
            <a:spLocks noGrp="1"/>
          </p:cNvSpPr>
          <p:nvPr>
            <p:ph type="body" idx="1"/>
          </p:nvPr>
        </p:nvSpPr>
        <p:spPr/>
        <p:txBody>
          <a:bodyPr/>
          <a:lstStyle/>
          <a:p>
            <a:pPr lvl="0"/>
            <a:r>
              <a:rPr lang="en-US" dirty="0"/>
              <a:t>Adaptation/Production Notes:</a:t>
            </a:r>
          </a:p>
          <a:p>
            <a:pPr lvl="0"/>
            <a:r>
              <a:rPr lang="en-US" dirty="0"/>
              <a:t>Governments and other organizations may use and adapt these materials to suit their own needs and branding requirements. As appropriate, provide acknowledgements by citing the original source(s). </a:t>
            </a:r>
          </a:p>
        </p:txBody>
      </p:sp>
      <p:sp>
        <p:nvSpPr>
          <p:cNvPr id="63" name="Google Shape;63;p2:notes"/>
          <p:cNvSpPr txBox="1">
            <a:spLocks noGrp="1"/>
          </p:cNvSpPr>
          <p:nvPr>
            <p:ph type="sldNum" idx="12"/>
          </p:nvPr>
        </p:nvSpPr>
        <p:spPr/>
        <p:txBody>
          <a:bodyPr/>
          <a:lstStyle/>
          <a:p>
            <a:pPr lvl="0"/>
            <a:fld id="{00000000-1234-1234-1234-123412341234}" type="slidenum">
              <a:rPr lang="en-US">
                <a:sym typeface="Times New Roman"/>
              </a:rPr>
              <a:pPr lvl="0"/>
              <a:t>2</a:t>
            </a:fld>
            <a:endParaRPr lang="en-US" dirty="0">
              <a:sym typeface="Times New Roman"/>
            </a:endParaRPr>
          </a:p>
        </p:txBody>
      </p:sp>
      <p:sp>
        <p:nvSpPr>
          <p:cNvPr id="4" name="Slide Image Placeholder 3">
            <a:extLst>
              <a:ext uri="{FF2B5EF4-FFF2-40B4-BE49-F238E27FC236}">
                <a16:creationId xmlns:a16="http://schemas.microsoft.com/office/drawing/2014/main" id="{BCBB2ED7-F8DC-420C-8B21-3DF7B848385B}"/>
              </a:ext>
            </a:extLst>
          </p:cNvPr>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i="1">
                <a:solidFill>
                  <a:schemeClr val="dk1"/>
                </a:solidFill>
                <a:latin typeface="Times New Roman"/>
                <a:ea typeface="Times New Roman"/>
                <a:cs typeface="Times New Roman"/>
                <a:sym typeface="Times New Roman"/>
              </a:rPr>
              <a:t>20</a:t>
            </a:fld>
            <a:endParaRPr sz="1200" i="1" dirty="0">
              <a:solidFill>
                <a:schemeClr val="dk1"/>
              </a:solidFill>
              <a:latin typeface="Times New Roman"/>
              <a:ea typeface="Times New Roman"/>
              <a:cs typeface="Times New Roman"/>
              <a:sym typeface="Times New Roman"/>
            </a:endParaRPr>
          </a:p>
        </p:txBody>
      </p:sp>
      <p:sp>
        <p:nvSpPr>
          <p:cNvPr id="336" name="Google Shape;336;p20:notes"/>
          <p:cNvSpPr txBox="1">
            <a:spLocks noGrp="1"/>
          </p:cNvSpPr>
          <p:nvPr>
            <p:ph type="body" idx="1"/>
          </p:nvPr>
        </p:nvSpPr>
        <p:spPr>
          <a:xfrm>
            <a:off x="701675" y="4445000"/>
            <a:ext cx="5312048" cy="3636963"/>
          </a:xfrm>
        </p:spPr>
        <p:txBody>
          <a:bodyPr/>
          <a:lstStyle/>
          <a:p>
            <a:pPr lvl="0"/>
            <a:r>
              <a:rPr lang="en-US" dirty="0"/>
              <a:t>Adaptation Notes:</a:t>
            </a:r>
          </a:p>
          <a:p>
            <a:pPr lvl="0"/>
            <a:r>
              <a:rPr lang="en-US" dirty="0"/>
              <a:t>Modify these pages to reflect the type(s) of progestin-only injectables available (e.g., include information on Sayana Press and modify characteristics and/or images accordingly).</a:t>
            </a:r>
          </a:p>
        </p:txBody>
      </p:sp>
      <p:sp>
        <p:nvSpPr>
          <p:cNvPr id="3" name="Slide Image Placeholder 2">
            <a:extLst>
              <a:ext uri="{FF2B5EF4-FFF2-40B4-BE49-F238E27FC236}">
                <a16:creationId xmlns:a16="http://schemas.microsoft.com/office/drawing/2014/main" id="{099DD9E6-6801-4954-A2BE-E6179406A0DF}"/>
              </a:ext>
            </a:extLst>
          </p:cNvPr>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i="1">
                <a:solidFill>
                  <a:schemeClr val="dk1"/>
                </a:solidFill>
                <a:latin typeface="Arial"/>
                <a:ea typeface="Arial"/>
                <a:cs typeface="Arial"/>
                <a:sym typeface="Arial"/>
              </a:rPr>
              <a:t>21</a:t>
            </a:fld>
            <a:endParaRPr sz="1200" i="1" dirty="0">
              <a:solidFill>
                <a:schemeClr val="dk1"/>
              </a:solidFill>
              <a:latin typeface="Arial"/>
              <a:ea typeface="Arial"/>
              <a:cs typeface="Arial"/>
              <a:sym typeface="Arial"/>
            </a:endParaRPr>
          </a:p>
        </p:txBody>
      </p:sp>
      <p:sp>
        <p:nvSpPr>
          <p:cNvPr id="2" name="Slide Image Placeholder 1">
            <a:extLst>
              <a:ext uri="{FF2B5EF4-FFF2-40B4-BE49-F238E27FC236}">
                <a16:creationId xmlns:a16="http://schemas.microsoft.com/office/drawing/2014/main" id="{FA430EB2-3606-4279-8515-06B31FE0B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7BD31-376C-4C72-8BEA-E8B016FFE074}"/>
              </a:ext>
            </a:extLst>
          </p:cNvPr>
          <p:cNvSpPr>
            <a:spLocks noGrp="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4" name="Google Shape;364;p22:notes"/>
          <p:cNvSpPr txBox="1">
            <a:spLocks noGrp="1"/>
          </p:cNvSpPr>
          <p:nvPr>
            <p:ph type="sldNum" idx="12"/>
          </p:nvPr>
        </p:nvSpPr>
        <p:spPr/>
        <p:txBody>
          <a:bodyPr/>
          <a:lstStyle/>
          <a:p>
            <a:pPr lvl="0"/>
            <a:fld id="{00000000-1234-1234-1234-123412341234}" type="slidenum">
              <a:rPr lang="en-US">
                <a:sym typeface="Times New Roman"/>
              </a:rPr>
              <a:pPr lvl="0"/>
              <a:t>22</a:t>
            </a:fld>
            <a:endParaRPr lang="en-US" dirty="0">
              <a:sym typeface="Times New Roman"/>
            </a:endParaRPr>
          </a:p>
        </p:txBody>
      </p:sp>
      <p:sp>
        <p:nvSpPr>
          <p:cNvPr id="3" name="Slide Image Placeholder 2">
            <a:extLst>
              <a:ext uri="{FF2B5EF4-FFF2-40B4-BE49-F238E27FC236}">
                <a16:creationId xmlns:a16="http://schemas.microsoft.com/office/drawing/2014/main" id="{C4B51D9F-5AAA-46FD-97D0-2F0FBD144CCC}"/>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01BCB387-DC40-4B36-8BF0-FAF06733D496}"/>
              </a:ext>
            </a:extLst>
          </p:cNvPr>
          <p:cNvSpPr>
            <a:spLocks noGrp="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3: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i="1">
                <a:solidFill>
                  <a:schemeClr val="dk1"/>
                </a:solidFill>
                <a:latin typeface="Arial"/>
                <a:ea typeface="Arial"/>
                <a:cs typeface="Arial"/>
                <a:sym typeface="Arial"/>
              </a:rPr>
              <a:t>23</a:t>
            </a:fld>
            <a:endParaRPr sz="1200" i="1" dirty="0">
              <a:solidFill>
                <a:schemeClr val="dk1"/>
              </a:solidFill>
              <a:latin typeface="Arial"/>
              <a:ea typeface="Arial"/>
              <a:cs typeface="Arial"/>
              <a:sym typeface="Arial"/>
            </a:endParaRPr>
          </a:p>
        </p:txBody>
      </p:sp>
      <p:sp>
        <p:nvSpPr>
          <p:cNvPr id="376" name="Google Shape;376;p23:notes"/>
          <p:cNvSpPr txBox="1">
            <a:spLocks noGrp="1"/>
          </p:cNvSpPr>
          <p:nvPr>
            <p:ph type="body" idx="1"/>
          </p:nvPr>
        </p:nvSpPr>
        <p:spPr>
          <a:xfrm>
            <a:off x="701675" y="4445000"/>
            <a:ext cx="5607050" cy="4166737"/>
          </a:xfrm>
        </p:spPr>
        <p:txBody>
          <a:bodyPr/>
          <a:lstStyle/>
          <a:p>
            <a:pPr lvl="0"/>
            <a:r>
              <a:rPr lang="en-US" dirty="0"/>
              <a:t>Adaptation Notes:</a:t>
            </a:r>
          </a:p>
          <a:p>
            <a:pPr lvl="0"/>
            <a:r>
              <a:rPr lang="en-US" dirty="0"/>
              <a:t>If extended use of COCs is not allowed by country guidelines, remove the sentence referring to extended use: </a:t>
            </a:r>
            <a:r>
              <a:rPr lang="en-US" i="1" dirty="0"/>
              <a:t>Want to avoid having a period for 2-3 months (ask their provider).</a:t>
            </a:r>
          </a:p>
          <a:p>
            <a:pPr lvl="0"/>
            <a:r>
              <a:rPr lang="en-US" b="1" dirty="0">
                <a:sym typeface="Times New Roman"/>
              </a:rPr>
              <a:t>What is Extended Use? </a:t>
            </a:r>
            <a:endParaRPr lang="en-US" b="1" dirty="0"/>
          </a:p>
          <a:p>
            <a:pPr marL="171450" lvl="0" indent="-171450">
              <a:buFont typeface="Arial" panose="020B0604020202020204" pitchFamily="34" charset="0"/>
              <a:buChar char="•"/>
            </a:pPr>
            <a:r>
              <a:rPr lang="en-US" dirty="0">
                <a:sym typeface="Times New Roman"/>
              </a:rPr>
              <a:t>Women take hormonal pills for 12 weeks without a break, followed by one week of nonhormonal pills (or no pills). </a:t>
            </a:r>
            <a:endParaRPr lang="en-US" dirty="0"/>
          </a:p>
          <a:p>
            <a:pPr marL="171450" lvl="0" indent="-171450">
              <a:buFont typeface="Arial" panose="020B0604020202020204" pitchFamily="34" charset="0"/>
              <a:buChar char="•"/>
            </a:pPr>
            <a:r>
              <a:rPr lang="en-US" dirty="0">
                <a:sym typeface="Times New Roman"/>
              </a:rPr>
              <a:t>Monophasic pills are recommended for extended use.</a:t>
            </a:r>
            <a:endParaRPr lang="en-US" dirty="0"/>
          </a:p>
          <a:p>
            <a:pPr lvl="0"/>
            <a:r>
              <a:rPr lang="en-US" b="1" dirty="0">
                <a:sym typeface="Times New Roman"/>
              </a:rPr>
              <a:t>Benefits of Extended Use</a:t>
            </a:r>
            <a:endParaRPr lang="en-US" b="1" dirty="0"/>
          </a:p>
          <a:p>
            <a:pPr marL="171450" lvl="0" indent="-171450">
              <a:buFont typeface="Arial" panose="020B0604020202020204" pitchFamily="34" charset="0"/>
              <a:buChar char="•"/>
            </a:pPr>
            <a:r>
              <a:rPr lang="en-US" dirty="0">
                <a:sym typeface="Times New Roman"/>
              </a:rPr>
              <a:t>Women have vaginal bleeding only 4 times a year.</a:t>
            </a:r>
            <a:endParaRPr lang="en-US" dirty="0"/>
          </a:p>
          <a:p>
            <a:pPr marL="171450" lvl="0" indent="-171450">
              <a:buFont typeface="Arial" panose="020B0604020202020204" pitchFamily="34" charset="0"/>
              <a:buChar char="•"/>
            </a:pPr>
            <a:r>
              <a:rPr lang="en-US" dirty="0">
                <a:sym typeface="Times New Roman"/>
              </a:rPr>
              <a:t>Reduces how often some women suffer headaches, premenstrual syndrome, mood changes, and heavy or painful bleeding during the week without hormonal pills.</a:t>
            </a:r>
            <a:endParaRPr lang="en-US" dirty="0"/>
          </a:p>
          <a:p>
            <a:pPr lvl="0"/>
            <a:r>
              <a:rPr lang="en-US" b="1" dirty="0">
                <a:sym typeface="Times New Roman"/>
              </a:rPr>
              <a:t>Disadvantages of Extended Use</a:t>
            </a:r>
            <a:endParaRPr lang="en-US" b="1" dirty="0"/>
          </a:p>
          <a:p>
            <a:pPr marL="171450" lvl="0" indent="-171450">
              <a:buFont typeface="Arial" panose="020B0604020202020204" pitchFamily="34" charset="0"/>
              <a:buChar char="•"/>
            </a:pPr>
            <a:r>
              <a:rPr lang="en-US" dirty="0">
                <a:sym typeface="Times New Roman"/>
              </a:rPr>
              <a:t>Light, irregular bleeding/spotting may last as long as the first 6 months of use—especially among women who have never before used COCs.</a:t>
            </a:r>
            <a:endParaRPr lang="en-US" dirty="0"/>
          </a:p>
          <a:p>
            <a:pPr marL="171450" lvl="0" indent="-171450">
              <a:buFont typeface="Arial" panose="020B0604020202020204" pitchFamily="34" charset="0"/>
              <a:buChar char="•"/>
            </a:pPr>
            <a:r>
              <a:rPr lang="en-US" dirty="0">
                <a:sym typeface="Times New Roman"/>
              </a:rPr>
              <a:t>More supplies needed—15 packs every year instead of 13.</a:t>
            </a:r>
            <a:endParaRPr lang="en-US" dirty="0"/>
          </a:p>
          <a:p>
            <a:pPr lvl="0"/>
            <a:endParaRPr lang="en-US" dirty="0"/>
          </a:p>
        </p:txBody>
      </p:sp>
      <p:sp>
        <p:nvSpPr>
          <p:cNvPr id="3" name="Slide Image Placeholder 2">
            <a:extLst>
              <a:ext uri="{FF2B5EF4-FFF2-40B4-BE49-F238E27FC236}">
                <a16:creationId xmlns:a16="http://schemas.microsoft.com/office/drawing/2014/main" id="{B420ED8F-3EC5-4EA5-918D-C190E98C3131}"/>
              </a:ext>
            </a:extLst>
          </p:cNvPr>
          <p:cNvSpPr>
            <a:spLocks noGrp="1" noRot="1" noChangeAspect="1"/>
          </p:cNvSpPr>
          <p:nvPr>
            <p:ph type="sldImg"/>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6" name="Google Shape;386;p24:notes"/>
          <p:cNvSpPr txBox="1">
            <a:spLocks noGrp="1"/>
          </p:cNvSpPr>
          <p:nvPr>
            <p:ph type="sldNum" idx="12"/>
          </p:nvPr>
        </p:nvSpPr>
        <p:spPr/>
        <p:txBody>
          <a:bodyPr/>
          <a:lstStyle/>
          <a:p>
            <a:pPr lvl="0"/>
            <a:fld id="{00000000-1234-1234-1234-123412341234}" type="slidenum">
              <a:rPr lang="en-US">
                <a:sym typeface="Times New Roman"/>
              </a:rPr>
              <a:pPr lvl="0"/>
              <a:t>24</a:t>
            </a:fld>
            <a:endParaRPr lang="en-US" dirty="0">
              <a:sym typeface="Times New Roman"/>
            </a:endParaRPr>
          </a:p>
        </p:txBody>
      </p:sp>
      <p:sp>
        <p:nvSpPr>
          <p:cNvPr id="3" name="Slide Image Placeholder 2">
            <a:extLst>
              <a:ext uri="{FF2B5EF4-FFF2-40B4-BE49-F238E27FC236}">
                <a16:creationId xmlns:a16="http://schemas.microsoft.com/office/drawing/2014/main" id="{354473CB-C7F5-4AE3-9516-C99C82800B9F}"/>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16BBCA44-B018-468F-B42A-AC4EBE5C5388}"/>
              </a:ext>
            </a:extLst>
          </p:cNvPr>
          <p:cNvSpPr>
            <a:spLocks noGrp="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5: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i="1">
                <a:solidFill>
                  <a:schemeClr val="dk1"/>
                </a:solidFill>
                <a:latin typeface="Arial"/>
                <a:ea typeface="Arial"/>
                <a:cs typeface="Arial"/>
                <a:sym typeface="Arial"/>
              </a:rPr>
              <a:t>25</a:t>
            </a:fld>
            <a:endParaRPr sz="1200" i="1" dirty="0">
              <a:solidFill>
                <a:schemeClr val="dk1"/>
              </a:solidFill>
              <a:latin typeface="Arial"/>
              <a:ea typeface="Arial"/>
              <a:cs typeface="Arial"/>
              <a:sym typeface="Arial"/>
            </a:endParaRPr>
          </a:p>
        </p:txBody>
      </p:sp>
      <p:sp>
        <p:nvSpPr>
          <p:cNvPr id="2" name="Slide Image Placeholder 1">
            <a:extLst>
              <a:ext uri="{FF2B5EF4-FFF2-40B4-BE49-F238E27FC236}">
                <a16:creationId xmlns:a16="http://schemas.microsoft.com/office/drawing/2014/main" id="{2B4EBEDF-84C4-48A8-ADEE-F061C4133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0A124-D4FC-4884-B1C1-1ED4249BC290}"/>
              </a:ext>
            </a:extLst>
          </p:cNvPr>
          <p:cNvSpPr>
            <a:spLocks noGrp="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37331-49F8-41F4-9280-FAA8EE770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B9223-6420-43FD-B666-1FF061BD3323}"/>
              </a:ext>
            </a:extLst>
          </p:cNvPr>
          <p:cNvSpPr>
            <a:spLocks noGrp="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4" name="Google Shape;424;p27:notes"/>
          <p:cNvSpPr txBox="1">
            <a:spLocks noGrp="1"/>
          </p:cNvSpPr>
          <p:nvPr>
            <p:ph type="sldNum" idx="12"/>
          </p:nvPr>
        </p:nvSpPr>
        <p:spPr/>
        <p:txBody>
          <a:bodyPr/>
          <a:lstStyle/>
          <a:p>
            <a:pPr lvl="0"/>
            <a:fld id="{00000000-1234-1234-1234-123412341234}" type="slidenum">
              <a:rPr lang="en-US"/>
              <a:pPr lvl="0"/>
              <a:t>27</a:t>
            </a:fld>
            <a:endParaRPr lang="en-US" dirty="0"/>
          </a:p>
        </p:txBody>
      </p:sp>
      <p:sp>
        <p:nvSpPr>
          <p:cNvPr id="425" name="Google Shape;425;p27:notes"/>
          <p:cNvSpPr txBox="1">
            <a:spLocks noGrp="1"/>
          </p:cNvSpPr>
          <p:nvPr>
            <p:ph type="body" idx="1"/>
          </p:nvPr>
        </p:nvSpPr>
        <p:spPr/>
        <p:txBody>
          <a:bodyPr/>
          <a:lstStyle/>
          <a:p>
            <a:pPr lvl="0"/>
            <a:r>
              <a:rPr lang="en-US" dirty="0"/>
              <a:t>Adaptation Notes:</a:t>
            </a:r>
          </a:p>
          <a:p>
            <a:pPr lvl="0"/>
            <a:r>
              <a:rPr lang="en-US" dirty="0"/>
              <a:t>If necessary, substitute “dry sex” with the local term used to describe “the sexual practice of having sexual intercourse without vaginal lubrication.”</a:t>
            </a:r>
          </a:p>
          <a:p>
            <a:pPr lvl="0"/>
            <a:endParaRPr lang="en-US" dirty="0"/>
          </a:p>
        </p:txBody>
      </p:sp>
      <p:sp>
        <p:nvSpPr>
          <p:cNvPr id="4" name="Slide Image Placeholder 3">
            <a:extLst>
              <a:ext uri="{FF2B5EF4-FFF2-40B4-BE49-F238E27FC236}">
                <a16:creationId xmlns:a16="http://schemas.microsoft.com/office/drawing/2014/main" id="{1AA9159D-2AA1-4CAC-90E8-0CED98DF2E86}"/>
              </a:ext>
            </a:extLst>
          </p:cNvPr>
          <p:cNvSpPr>
            <a:spLocks noGrp="1" noRot="1" noChangeAspect="1"/>
          </p:cNvSpPr>
          <p:nvPr>
            <p:ph type="sldImg"/>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69E28-217E-43E0-B610-C6896C7C2A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CFE2FA-6AB8-45D0-AC85-783005DABF88}"/>
              </a:ext>
            </a:extLst>
          </p:cNvPr>
          <p:cNvSpPr>
            <a:spLocks noGrp="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5" name="Google Shape;465;p29:notes"/>
          <p:cNvSpPr txBox="1">
            <a:spLocks noGrp="1"/>
          </p:cNvSpPr>
          <p:nvPr>
            <p:ph type="sldNum" idx="12"/>
          </p:nvPr>
        </p:nvSpPr>
        <p:spPr/>
        <p:txBody>
          <a:bodyPr/>
          <a:lstStyle/>
          <a:p>
            <a:pPr lvl="0"/>
            <a:fld id="{00000000-1234-1234-1234-123412341234}" type="slidenum">
              <a:rPr lang="en-US"/>
              <a:pPr lvl="0"/>
              <a:t>29</a:t>
            </a:fld>
            <a:endParaRPr lang="en-US" dirty="0"/>
          </a:p>
        </p:txBody>
      </p:sp>
      <p:sp>
        <p:nvSpPr>
          <p:cNvPr id="3" name="Slide Image Placeholder 2">
            <a:extLst>
              <a:ext uri="{FF2B5EF4-FFF2-40B4-BE49-F238E27FC236}">
                <a16:creationId xmlns:a16="http://schemas.microsoft.com/office/drawing/2014/main" id="{ECA24584-1A55-4D3E-9FA8-E91AE2CA26BB}"/>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1F3B4247-4D30-4F88-90C9-2C8C2F1EEE9A}"/>
              </a:ext>
            </a:extLst>
          </p:cNvPr>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3" name="Google Shape;73;p3:notes"/>
          <p:cNvSpPr txBox="1">
            <a:spLocks noGrp="1"/>
          </p:cNvSpPr>
          <p:nvPr>
            <p:ph type="body" idx="1"/>
          </p:nvPr>
        </p:nvSpPr>
        <p:spPr/>
        <p:txBody>
          <a:bodyPr/>
          <a:lstStyle/>
          <a:p>
            <a:pPr lvl="0"/>
            <a:r>
              <a:rPr lang="en-US" dirty="0"/>
              <a:t>Adaptation Notes:</a:t>
            </a:r>
          </a:p>
          <a:p>
            <a:pPr lvl="0"/>
            <a:r>
              <a:rPr lang="en-US" dirty="0"/>
              <a:t>Modify the contents and page numbers to reflect adaptations. </a:t>
            </a:r>
          </a:p>
        </p:txBody>
      </p:sp>
      <p:sp>
        <p:nvSpPr>
          <p:cNvPr id="74" name="Google Shape;74;p3:notes"/>
          <p:cNvSpPr txBox="1">
            <a:spLocks noGrp="1"/>
          </p:cNvSpPr>
          <p:nvPr>
            <p:ph type="sldNum" idx="12"/>
          </p:nvPr>
        </p:nvSpPr>
        <p:spPr/>
        <p:txBody>
          <a:bodyPr/>
          <a:lstStyle/>
          <a:p>
            <a:pPr lvl="0"/>
            <a:fld id="{00000000-1234-1234-1234-123412341234}" type="slidenum">
              <a:rPr lang="en-US"/>
              <a:pPr lvl="0"/>
              <a:t>3</a:t>
            </a:fld>
            <a:endParaRPr lang="en-US" dirty="0"/>
          </a:p>
        </p:txBody>
      </p:sp>
      <p:sp>
        <p:nvSpPr>
          <p:cNvPr id="4" name="Slide Image Placeholder 3">
            <a:extLst>
              <a:ext uri="{FF2B5EF4-FFF2-40B4-BE49-F238E27FC236}">
                <a16:creationId xmlns:a16="http://schemas.microsoft.com/office/drawing/2014/main" id="{849363CD-E1D1-4296-A9B8-ADE6E74750F0}"/>
              </a:ext>
            </a:extLst>
          </p:cNvPr>
          <p:cNvSpPr>
            <a:spLocks noGrp="1" noRot="1" noChangeAspect="1"/>
          </p:cNvSpPr>
          <p:nvPr>
            <p:ph type="sldImg"/>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0:notes"/>
          <p:cNvSpPr txBox="1">
            <a:spLocks noGrp="1"/>
          </p:cNvSpPr>
          <p:nvPr>
            <p:ph type="sldNum" idx="12"/>
          </p:nvPr>
        </p:nvSpPr>
        <p:spPr/>
        <p:txBody>
          <a:bodyPr/>
          <a:lstStyle/>
          <a:p>
            <a:pPr lvl="0"/>
            <a:fld id="{00000000-1234-1234-1234-123412341234}" type="slidenum">
              <a:rPr lang="en-US">
                <a:sym typeface="Times New Roman"/>
              </a:rPr>
              <a:pPr lvl="0"/>
              <a:t>30</a:t>
            </a:fld>
            <a:endParaRPr lang="en-US" dirty="0">
              <a:sym typeface="Times New Roman"/>
            </a:endParaRPr>
          </a:p>
        </p:txBody>
      </p:sp>
      <p:sp>
        <p:nvSpPr>
          <p:cNvPr id="3" name="Slide Image Placeholder 2">
            <a:extLst>
              <a:ext uri="{FF2B5EF4-FFF2-40B4-BE49-F238E27FC236}">
                <a16:creationId xmlns:a16="http://schemas.microsoft.com/office/drawing/2014/main" id="{4B107CC1-3EFB-4668-AAA2-60B1D3247A52}"/>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B738B2B6-BE98-4FC6-BB79-4E66053C8E22}"/>
              </a:ext>
            </a:extLst>
          </p:cNvPr>
          <p:cNvSpPr>
            <a:spLocks noGrp="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1:notes"/>
          <p:cNvSpPr txBox="1">
            <a:spLocks noGrp="1"/>
          </p:cNvSpPr>
          <p:nvPr>
            <p:ph type="sldNum" idx="12"/>
          </p:nvPr>
        </p:nvSpPr>
        <p:spPr/>
        <p:txBody>
          <a:bodyPr/>
          <a:lstStyle/>
          <a:p>
            <a:pPr lvl="0"/>
            <a:fld id="{00000000-1234-1234-1234-123412341234}" type="slidenum">
              <a:rPr lang="en-US">
                <a:sym typeface="Times New Roman"/>
              </a:rPr>
              <a:pPr lvl="0"/>
              <a:t>31</a:t>
            </a:fld>
            <a:endParaRPr lang="en-US" dirty="0">
              <a:sym typeface="Times New Roman"/>
            </a:endParaRPr>
          </a:p>
        </p:txBody>
      </p:sp>
      <p:sp>
        <p:nvSpPr>
          <p:cNvPr id="3" name="Slide Image Placeholder 2">
            <a:extLst>
              <a:ext uri="{FF2B5EF4-FFF2-40B4-BE49-F238E27FC236}">
                <a16:creationId xmlns:a16="http://schemas.microsoft.com/office/drawing/2014/main" id="{16167B72-8140-4556-A67E-97647768C785}"/>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1E03B11F-879D-4042-B8D8-2299865DC856}"/>
              </a:ext>
            </a:extLst>
          </p:cNvPr>
          <p:cNvSpPr>
            <a:spLocks noGrp="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2:notes"/>
          <p:cNvSpPr txBox="1">
            <a:spLocks noGrp="1"/>
          </p:cNvSpPr>
          <p:nvPr>
            <p:ph type="sldNum" idx="12"/>
          </p:nvPr>
        </p:nvSpPr>
        <p:spPr/>
        <p:txBody>
          <a:bodyPr/>
          <a:lstStyle/>
          <a:p>
            <a:pPr lvl="0"/>
            <a:fld id="{00000000-1234-1234-1234-123412341234}" type="slidenum">
              <a:rPr lang="en-US">
                <a:sym typeface="Arial"/>
              </a:rPr>
              <a:pPr lvl="0"/>
              <a:t>32</a:t>
            </a:fld>
            <a:endParaRPr lang="en-US" dirty="0">
              <a:sym typeface="Arial"/>
            </a:endParaRPr>
          </a:p>
        </p:txBody>
      </p:sp>
      <p:sp>
        <p:nvSpPr>
          <p:cNvPr id="574" name="Google Shape;574;p32:notes"/>
          <p:cNvSpPr txBox="1">
            <a:spLocks noGrp="1"/>
          </p:cNvSpPr>
          <p:nvPr>
            <p:ph type="body" idx="1"/>
          </p:nvPr>
        </p:nvSpPr>
        <p:spPr/>
        <p:txBody>
          <a:bodyPr/>
          <a:lstStyle/>
          <a:p>
            <a:pPr lvl="0"/>
            <a:r>
              <a:rPr lang="en-US" dirty="0"/>
              <a:t>Adaptation Notes:</a:t>
            </a:r>
          </a:p>
          <a:p>
            <a:pPr lvl="0"/>
            <a:r>
              <a:rPr lang="en-US" dirty="0"/>
              <a:t>Consider what term(s) is/are commonly used for LAM within the community. If terminology is changed here, ensure that consistent terminology is used throughout the tool. Many countries use the term exclusive breastfeeding, if that is what FSWs/clients are familiar with, use that in lieu of fully or nearly fully breastfeeding. </a:t>
            </a:r>
          </a:p>
          <a:p>
            <a:pPr lvl="0"/>
            <a:r>
              <a:rPr lang="en-US" dirty="0"/>
              <a:t>“Fully breastfeeding” includes both exclusive breastfeeding (the infant receives no other liquid or food, not even water, in addition to breast milk) and almost-exclusive breastfeeding (the infant receives vitamins, water, juice, or other nutrients once in a while in addition to breast milk).</a:t>
            </a:r>
          </a:p>
          <a:p>
            <a:pPr lvl="0"/>
            <a:r>
              <a:rPr lang="en-US" dirty="0"/>
              <a:t>“Nearly fully breastfeeding” means that the infant receives some liquid or food in addition to breast milk, but the majority of feedings (more than three-fourths of all feeds) are breast milk.</a:t>
            </a:r>
          </a:p>
          <a:p>
            <a:pPr lvl="0"/>
            <a:br>
              <a:rPr lang="en-US" dirty="0"/>
            </a:br>
            <a:r>
              <a:rPr lang="en-US" dirty="0"/>
              <a:t>Source: Global Handbook for Family Planning, 2018.</a:t>
            </a:r>
          </a:p>
          <a:p>
            <a:pPr lvl="0"/>
            <a:endParaRPr lang="en-US" dirty="0"/>
          </a:p>
          <a:p>
            <a:pPr lvl="0"/>
            <a:endParaRPr lang="en-US" dirty="0">
              <a:sym typeface="Arial"/>
            </a:endParaRPr>
          </a:p>
          <a:p>
            <a:pPr lvl="0"/>
            <a:endParaRPr lang="en-US" dirty="0">
              <a:sym typeface="Arial"/>
            </a:endParaRPr>
          </a:p>
        </p:txBody>
      </p:sp>
      <p:sp>
        <p:nvSpPr>
          <p:cNvPr id="4" name="Slide Image Placeholder 3">
            <a:extLst>
              <a:ext uri="{FF2B5EF4-FFF2-40B4-BE49-F238E27FC236}">
                <a16:creationId xmlns:a16="http://schemas.microsoft.com/office/drawing/2014/main" id="{75D6B708-7009-400A-946F-8B5EB5A7A97B}"/>
              </a:ext>
            </a:extLst>
          </p:cNvPr>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3:notes"/>
          <p:cNvSpPr txBox="1">
            <a:spLocks noGrp="1"/>
          </p:cNvSpPr>
          <p:nvPr>
            <p:ph type="sldNum" idx="12"/>
          </p:nvPr>
        </p:nvSpPr>
        <p:spPr/>
        <p:txBody>
          <a:bodyPr/>
          <a:lstStyle/>
          <a:p>
            <a:pPr lvl="0"/>
            <a:fld id="{00000000-1234-1234-1234-123412341234}" type="slidenum">
              <a:rPr lang="en-US">
                <a:sym typeface="Arial"/>
              </a:rPr>
              <a:pPr lvl="0"/>
              <a:t>33</a:t>
            </a:fld>
            <a:endParaRPr lang="en-US" dirty="0">
              <a:sym typeface="Arial"/>
            </a:endParaRPr>
          </a:p>
        </p:txBody>
      </p:sp>
      <p:sp>
        <p:nvSpPr>
          <p:cNvPr id="586" name="Google Shape;586;p33:notes"/>
          <p:cNvSpPr txBox="1">
            <a:spLocks noGrp="1"/>
          </p:cNvSpPr>
          <p:nvPr>
            <p:ph type="body" idx="1"/>
          </p:nvPr>
        </p:nvSpPr>
        <p:spPr/>
        <p:txBody>
          <a:bodyPr/>
          <a:lstStyle/>
          <a:p>
            <a:pPr lvl="0"/>
            <a:endParaRPr lang="en-US" dirty="0">
              <a:sym typeface="Arial"/>
            </a:endParaRPr>
          </a:p>
          <a:p>
            <a:pPr lvl="0"/>
            <a:endParaRPr lang="en-US" dirty="0">
              <a:sym typeface="Arial"/>
            </a:endParaRPr>
          </a:p>
          <a:p>
            <a:pPr lvl="0"/>
            <a:endParaRPr lang="en-US" dirty="0">
              <a:sym typeface="Arial"/>
            </a:endParaRPr>
          </a:p>
        </p:txBody>
      </p:sp>
      <p:sp>
        <p:nvSpPr>
          <p:cNvPr id="4" name="Slide Image Placeholder 3">
            <a:extLst>
              <a:ext uri="{FF2B5EF4-FFF2-40B4-BE49-F238E27FC236}">
                <a16:creationId xmlns:a16="http://schemas.microsoft.com/office/drawing/2014/main" id="{A50DF410-D23B-4883-8D48-C21828F9D4D3}"/>
              </a:ext>
            </a:extLst>
          </p:cNvPr>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4:notes"/>
          <p:cNvSpPr txBox="1">
            <a:spLocks noGrp="1"/>
          </p:cNvSpPr>
          <p:nvPr>
            <p:ph type="sldNum" idx="12"/>
          </p:nvPr>
        </p:nvSpPr>
        <p:spPr/>
        <p:txBody>
          <a:bodyPr/>
          <a:lstStyle/>
          <a:p>
            <a:pPr lvl="0"/>
            <a:fld id="{00000000-1234-1234-1234-123412341234}" type="slidenum">
              <a:rPr lang="en-US">
                <a:sym typeface="Arial"/>
              </a:rPr>
              <a:pPr lvl="0"/>
              <a:t>34</a:t>
            </a:fld>
            <a:endParaRPr lang="en-US" dirty="0">
              <a:sym typeface="Arial"/>
            </a:endParaRPr>
          </a:p>
        </p:txBody>
      </p:sp>
      <p:sp>
        <p:nvSpPr>
          <p:cNvPr id="3" name="Slide Image Placeholder 2">
            <a:extLst>
              <a:ext uri="{FF2B5EF4-FFF2-40B4-BE49-F238E27FC236}">
                <a16:creationId xmlns:a16="http://schemas.microsoft.com/office/drawing/2014/main" id="{8D8119B8-91CB-43ED-BE64-2722774A5BAA}"/>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C18BFA6C-B3EB-49DA-A5E3-AF0F9AE90984}"/>
              </a:ext>
            </a:extLst>
          </p:cNvPr>
          <p:cNvSpPr>
            <a:spLocks noGrp="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5:notes"/>
          <p:cNvSpPr txBox="1">
            <a:spLocks noGrp="1"/>
          </p:cNvSpPr>
          <p:nvPr>
            <p:ph type="sldNum" idx="12"/>
          </p:nvPr>
        </p:nvSpPr>
        <p:spPr/>
        <p:txBody>
          <a:bodyPr/>
          <a:lstStyle/>
          <a:p>
            <a:pPr lvl="0"/>
            <a:fld id="{00000000-1234-1234-1234-123412341234}" type="slidenum">
              <a:rPr lang="en-US">
                <a:sym typeface="Arial"/>
              </a:rPr>
              <a:pPr lvl="0"/>
              <a:t>35</a:t>
            </a:fld>
            <a:endParaRPr lang="en-US" dirty="0">
              <a:sym typeface="Arial"/>
            </a:endParaRPr>
          </a:p>
        </p:txBody>
      </p:sp>
      <p:sp>
        <p:nvSpPr>
          <p:cNvPr id="608" name="Google Shape;608;p35:notes"/>
          <p:cNvSpPr txBox="1">
            <a:spLocks noGrp="1"/>
          </p:cNvSpPr>
          <p:nvPr>
            <p:ph type="body" idx="1"/>
          </p:nvPr>
        </p:nvSpPr>
        <p:spPr/>
        <p:txBody>
          <a:bodyPr/>
          <a:lstStyle/>
          <a:p>
            <a:pPr lvl="0"/>
            <a:endParaRPr lang="en-US" dirty="0">
              <a:sym typeface="Arial"/>
            </a:endParaRPr>
          </a:p>
          <a:p>
            <a:pPr lvl="0"/>
            <a:endParaRPr lang="en-US" dirty="0">
              <a:sym typeface="Arial"/>
            </a:endParaRPr>
          </a:p>
          <a:p>
            <a:pPr lvl="0"/>
            <a:endParaRPr lang="en-US" dirty="0">
              <a:sym typeface="Arial"/>
            </a:endParaRPr>
          </a:p>
        </p:txBody>
      </p:sp>
      <p:sp>
        <p:nvSpPr>
          <p:cNvPr id="4" name="Slide Image Placeholder 3">
            <a:extLst>
              <a:ext uri="{FF2B5EF4-FFF2-40B4-BE49-F238E27FC236}">
                <a16:creationId xmlns:a16="http://schemas.microsoft.com/office/drawing/2014/main" id="{00B51757-DD19-4FF6-879E-A9855075AD65}"/>
              </a:ext>
            </a:extLst>
          </p:cNvPr>
          <p:cNvSpPr>
            <a:spLocks noGrp="1" noRot="1" noChangeAspect="1"/>
          </p:cNvSpPr>
          <p:nvPr>
            <p:ph type="sldImg"/>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7" name="Google Shape;617;p36:notes"/>
          <p:cNvSpPr txBox="1">
            <a:spLocks noGrp="1"/>
          </p:cNvSpPr>
          <p:nvPr>
            <p:ph type="body" idx="1"/>
          </p:nvPr>
        </p:nvSpPr>
        <p:spPr/>
        <p:txBody>
          <a:bodyPr/>
          <a:lstStyle/>
          <a:p>
            <a:pPr lvl="0"/>
            <a:r>
              <a:rPr lang="en-US" dirty="0"/>
              <a:t>Adaptation Notes:</a:t>
            </a:r>
          </a:p>
          <a:p>
            <a:pPr lvl="0"/>
            <a:r>
              <a:rPr lang="en-US" dirty="0"/>
              <a:t>If the term “tubal ligation” is preferred, change “female sterilization” to “tubal ligation” throughout.  </a:t>
            </a:r>
          </a:p>
        </p:txBody>
      </p:sp>
      <p:sp>
        <p:nvSpPr>
          <p:cNvPr id="618" name="Google Shape;618;p36:notes"/>
          <p:cNvSpPr txBox="1">
            <a:spLocks noGrp="1"/>
          </p:cNvSpPr>
          <p:nvPr>
            <p:ph type="sldNum" idx="12"/>
          </p:nvPr>
        </p:nvSpPr>
        <p:spPr/>
        <p:txBody>
          <a:bodyPr/>
          <a:lstStyle/>
          <a:p>
            <a:pPr lvl="0"/>
            <a:fld id="{00000000-1234-1234-1234-123412341234}" type="slidenum">
              <a:rPr lang="en-US">
                <a:sym typeface="Times New Roman"/>
              </a:rPr>
              <a:pPr lvl="0"/>
              <a:t>36</a:t>
            </a:fld>
            <a:endParaRPr lang="en-US" dirty="0">
              <a:sym typeface="Times New Roman"/>
            </a:endParaRPr>
          </a:p>
        </p:txBody>
      </p:sp>
      <p:sp>
        <p:nvSpPr>
          <p:cNvPr id="4" name="Slide Image Placeholder 3">
            <a:extLst>
              <a:ext uri="{FF2B5EF4-FFF2-40B4-BE49-F238E27FC236}">
                <a16:creationId xmlns:a16="http://schemas.microsoft.com/office/drawing/2014/main" id="{17359807-1A81-4528-902F-7A4317707E1B}"/>
              </a:ext>
            </a:extLst>
          </p:cNvPr>
          <p:cNvSpPr>
            <a:spLocks noGrp="1" noRot="1" noChangeAspect="1"/>
          </p:cNvSpPr>
          <p:nvPr>
            <p:ph type="sldImg"/>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6" name="Google Shape;636;p37:notes"/>
          <p:cNvSpPr txBox="1">
            <a:spLocks noGrp="1"/>
          </p:cNvSpPr>
          <p:nvPr>
            <p:ph type="sldNum" idx="12"/>
          </p:nvPr>
        </p:nvSpPr>
        <p:spPr/>
        <p:txBody>
          <a:bodyPr/>
          <a:lstStyle/>
          <a:p>
            <a:pPr lvl="0"/>
            <a:fld id="{00000000-1234-1234-1234-123412341234}" type="slidenum">
              <a:rPr lang="en-US"/>
              <a:pPr lvl="0"/>
              <a:t>37</a:t>
            </a:fld>
            <a:endParaRPr lang="en-US" dirty="0"/>
          </a:p>
        </p:txBody>
      </p:sp>
      <p:sp>
        <p:nvSpPr>
          <p:cNvPr id="3" name="Slide Image Placeholder 2">
            <a:extLst>
              <a:ext uri="{FF2B5EF4-FFF2-40B4-BE49-F238E27FC236}">
                <a16:creationId xmlns:a16="http://schemas.microsoft.com/office/drawing/2014/main" id="{B7B91976-118B-47FB-AA06-43FC53B8BECF}"/>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CBD8BCBA-BB37-4A12-A8D3-39EFB073BAF8}"/>
              </a:ext>
            </a:extLst>
          </p:cNvPr>
          <p:cNvSpPr>
            <a:spLocks noGrp="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4" name="Google Shape;644;p38:notes"/>
          <p:cNvSpPr txBox="1">
            <a:spLocks noGrp="1"/>
          </p:cNvSpPr>
          <p:nvPr>
            <p:ph type="body" idx="1"/>
          </p:nvPr>
        </p:nvSpPr>
        <p:spPr/>
        <p:txBody>
          <a:bodyPr/>
          <a:lstStyle/>
          <a:p>
            <a:pPr lvl="0"/>
            <a:r>
              <a:rPr lang="en-US" dirty="0">
                <a:sym typeface="Times New Roman"/>
              </a:rPr>
              <a:t>During training on how to use the tool, instruct PEs to write the names and contact information for the facilities in their communities in the spaces provided. Other services may include legal, violence prevention, shelter, nutrition, education, etc.</a:t>
            </a:r>
          </a:p>
          <a:p>
            <a:pPr lvl="0"/>
            <a:endParaRPr lang="en-US" dirty="0">
              <a:sym typeface="Times New Roman"/>
            </a:endParaRPr>
          </a:p>
        </p:txBody>
      </p:sp>
      <p:sp>
        <p:nvSpPr>
          <p:cNvPr id="645" name="Google Shape;645;p38:notes"/>
          <p:cNvSpPr txBox="1">
            <a:spLocks noGrp="1"/>
          </p:cNvSpPr>
          <p:nvPr>
            <p:ph type="sldNum" idx="12"/>
          </p:nvPr>
        </p:nvSpPr>
        <p:spPr/>
        <p:txBody>
          <a:bodyPr/>
          <a:lstStyle/>
          <a:p>
            <a:pPr lvl="0"/>
            <a:fld id="{00000000-1234-1234-1234-123412341234}" type="slidenum">
              <a:rPr lang="en-US"/>
              <a:pPr lvl="0"/>
              <a:t>38</a:t>
            </a:fld>
            <a:endParaRPr lang="en-US" dirty="0"/>
          </a:p>
        </p:txBody>
      </p:sp>
      <p:sp>
        <p:nvSpPr>
          <p:cNvPr id="4" name="Slide Image Placeholder 3">
            <a:extLst>
              <a:ext uri="{FF2B5EF4-FFF2-40B4-BE49-F238E27FC236}">
                <a16:creationId xmlns:a16="http://schemas.microsoft.com/office/drawing/2014/main" id="{BB6B0D94-BF92-4FF2-81E6-787DF5A5A6EA}"/>
              </a:ext>
            </a:extLst>
          </p:cNvPr>
          <p:cNvSpPr>
            <a:spLocks noGrp="1" noRot="1" noChangeAspect="1"/>
          </p:cNvSpPr>
          <p:nvPr>
            <p:ph type="sldImg"/>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60" name="Google Shape;660;p39:notes"/>
          <p:cNvSpPr txBox="1">
            <a:spLocks noGrp="1"/>
          </p:cNvSpPr>
          <p:nvPr>
            <p:ph type="body" idx="1"/>
          </p:nvPr>
        </p:nvSpPr>
        <p:spPr/>
        <p:txBody>
          <a:bodyPr/>
          <a:lstStyle/>
          <a:p>
            <a:pPr lvl="0"/>
            <a:r>
              <a:rPr lang="en-US" dirty="0">
                <a:sym typeface="Arial"/>
              </a:rPr>
              <a:t>Adaptation/Production Notes: </a:t>
            </a:r>
            <a:endParaRPr lang="en-US" dirty="0"/>
          </a:p>
          <a:p>
            <a:pPr lvl="0"/>
            <a:r>
              <a:rPr lang="en-US" dirty="0">
                <a:sym typeface="Arial"/>
              </a:rPr>
              <a:t>This is the visual aid, method choice chart. It should </a:t>
            </a:r>
            <a:r>
              <a:rPr lang="en-US" u="sng" dirty="0">
                <a:sym typeface="Arial"/>
              </a:rPr>
              <a:t>not</a:t>
            </a:r>
            <a:r>
              <a:rPr lang="en-US" dirty="0">
                <a:sym typeface="Arial"/>
              </a:rPr>
              <a:t> be bound with the other pages in the tool/manual. Print it double-sided with the prevention approaches (next page) on card stock and/or laminate it.</a:t>
            </a:r>
            <a:endParaRPr lang="en-US" dirty="0"/>
          </a:p>
          <a:p>
            <a:pPr lvl="0"/>
            <a:r>
              <a:rPr lang="en-US" dirty="0">
                <a:sym typeface="Arial"/>
              </a:rPr>
              <a:t>Adapt the chart to reflect the available method mix. The chart currently matches the method mix shown in this prototype.</a:t>
            </a:r>
          </a:p>
          <a:p>
            <a:pPr lvl="0"/>
            <a:r>
              <a:rPr lang="en-US" dirty="0">
                <a:sym typeface="Arial"/>
              </a:rPr>
              <a:t>The peer educator should give the FSW peer the chart to look at while they are discussing the various methods. </a:t>
            </a:r>
            <a:endParaRPr lang="en-US" dirty="0"/>
          </a:p>
          <a:p>
            <a:pPr lvl="0"/>
            <a:r>
              <a:rPr lang="en-US" dirty="0">
                <a:sym typeface="Arial"/>
              </a:rPr>
              <a:t>The order of the methods in the chart corresponds to the overall effectiveness of the methods facilitating the ability of the PEs to discuss effectiveness during the information-sharing process. </a:t>
            </a:r>
            <a:endParaRPr lang="en-US" dirty="0"/>
          </a:p>
        </p:txBody>
      </p:sp>
      <p:sp>
        <p:nvSpPr>
          <p:cNvPr id="3" name="Slide Image Placeholder 2">
            <a:extLst>
              <a:ext uri="{FF2B5EF4-FFF2-40B4-BE49-F238E27FC236}">
                <a16:creationId xmlns:a16="http://schemas.microsoft.com/office/drawing/2014/main" id="{B470200C-D85C-4D58-AEA9-C98AC72739CB}"/>
              </a:ext>
            </a:extLst>
          </p:cNvPr>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80" name="Google Shape;80;p4:notes"/>
          <p:cNvSpPr txBox="1">
            <a:spLocks noGrp="1"/>
          </p:cNvSpPr>
          <p:nvPr>
            <p:ph type="body" idx="1"/>
          </p:nvPr>
        </p:nvSpPr>
        <p:spPr/>
        <p:txBody>
          <a:bodyPr/>
          <a:lstStyle/>
          <a:p>
            <a:pPr lvl="0"/>
            <a:r>
              <a:rPr lang="en-US" dirty="0"/>
              <a:t>Adaptation Notes:</a:t>
            </a:r>
          </a:p>
          <a:p>
            <a:pPr lvl="0"/>
            <a:r>
              <a:rPr lang="en-US" dirty="0"/>
              <a:t>Identify the language and terms that the PEs feel most comfortable using regarding contraception and family planning (FP) services and adapt the terminology used throughout the tool. Be careful to maintain the accuracy of the information when modifying terminology.</a:t>
            </a:r>
          </a:p>
        </p:txBody>
      </p:sp>
      <p:sp>
        <p:nvSpPr>
          <p:cNvPr id="81" name="Google Shape;81;p4:notes"/>
          <p:cNvSpPr txBox="1">
            <a:spLocks noGrp="1"/>
          </p:cNvSpPr>
          <p:nvPr>
            <p:ph type="sldNum" idx="12"/>
          </p:nvPr>
        </p:nvSpPr>
        <p:spPr/>
        <p:txBody>
          <a:bodyPr/>
          <a:lstStyle/>
          <a:p>
            <a:pPr lvl="0"/>
            <a:fld id="{00000000-1234-1234-1234-123412341234}" type="slidenum">
              <a:rPr lang="en-US"/>
              <a:pPr lvl="0"/>
              <a:t>4</a:t>
            </a:fld>
            <a:endParaRPr lang="en-US" dirty="0"/>
          </a:p>
        </p:txBody>
      </p:sp>
      <p:sp>
        <p:nvSpPr>
          <p:cNvPr id="4" name="Slide Image Placeholder 3">
            <a:extLst>
              <a:ext uri="{FF2B5EF4-FFF2-40B4-BE49-F238E27FC236}">
                <a16:creationId xmlns:a16="http://schemas.microsoft.com/office/drawing/2014/main" id="{9A305565-AAAD-465C-99BB-CACDA3EFEC43}"/>
              </a:ext>
            </a:extLst>
          </p:cNvPr>
          <p:cNvSpPr>
            <a:spLocks noGrp="1" noRot="1" noChangeAspect="1"/>
          </p:cNvSpPr>
          <p:nvPr>
            <p:ph type="sldImg"/>
          </p:nvPr>
        </p:nvSpPr>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31:notes"/>
          <p:cNvSpPr txBox="1">
            <a:spLocks noGrp="1"/>
          </p:cNvSpPr>
          <p:nvPr>
            <p:ph type="body" idx="1"/>
          </p:nvPr>
        </p:nvSpPr>
        <p:spPr>
          <a:xfrm>
            <a:off x="731519" y="4620576"/>
            <a:ext cx="5869577" cy="4198056"/>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Adaptation/Production Notes: </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n-US" dirty="0">
                <a:sym typeface="Arial"/>
              </a:rPr>
              <a:t>This description of prevention approaches should be reproduced on the back side of the method choice chart (</a:t>
            </a:r>
            <a:r>
              <a:rPr lang="en-US" u="sng" dirty="0">
                <a:sym typeface="Arial"/>
              </a:rPr>
              <a:t>not</a:t>
            </a:r>
            <a:r>
              <a:rPr lang="en-US" dirty="0">
                <a:sym typeface="Arial"/>
              </a:rPr>
              <a:t> bound with the other pages in the tool/manual; printed on card stock and/or laminated). The peer educator should encourage the FSW peer to review this information while they are discussing the various approaches for preventing pregnancy, HIV, and other STIs. </a:t>
            </a:r>
            <a:r>
              <a:rPr lang="en-US" dirty="0"/>
              <a:t>If PrEP is not yet available/accessible, this page of the visual aid should not be used. If PrEP is available locally, PEs should provide contact information about PrEP providers to FSW peers who are considering PrEP. </a:t>
            </a:r>
          </a:p>
          <a:p>
            <a:pPr lvl="0"/>
            <a:endParaRPr lang="en-US" dirty="0"/>
          </a:p>
          <a:p>
            <a:pPr marL="0" indent="0"/>
            <a:endParaRPr dirty="0"/>
          </a:p>
        </p:txBody>
      </p:sp>
      <p:sp>
        <p:nvSpPr>
          <p:cNvPr id="294" name="Google Shape;294;p3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40</a:t>
            </a:fld>
            <a:endParaRPr dirty="0"/>
          </a:p>
        </p:txBody>
      </p:sp>
    </p:spTree>
    <p:extLst>
      <p:ext uri="{BB962C8B-B14F-4D97-AF65-F5344CB8AC3E}">
        <p14:creationId xmlns:p14="http://schemas.microsoft.com/office/powerpoint/2010/main" val="65221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8" name="Google Shape;88;p5:notes"/>
          <p:cNvSpPr txBox="1">
            <a:spLocks noGrp="1"/>
          </p:cNvSpPr>
          <p:nvPr>
            <p:ph type="body" idx="1"/>
          </p:nvPr>
        </p:nvSpPr>
        <p:spPr/>
        <p:txBody>
          <a:bodyPr/>
          <a:lstStyle/>
          <a:p>
            <a:pPr lvl="0"/>
            <a:r>
              <a:rPr lang="en-US" dirty="0"/>
              <a:t>Adaptation/Production Notes:</a:t>
            </a:r>
          </a:p>
          <a:p>
            <a:pPr lvl="0"/>
            <a:r>
              <a:rPr lang="en-US" dirty="0"/>
              <a:t>The references to page numbers are highlighted in red in the instructions. After making adaptations, adding or deleting pages from the tool, make the necessary adjustments to the page numbers and then change the font color to black. </a:t>
            </a:r>
          </a:p>
        </p:txBody>
      </p:sp>
      <p:sp>
        <p:nvSpPr>
          <p:cNvPr id="89" name="Google Shape;89;p5:notes"/>
          <p:cNvSpPr txBox="1">
            <a:spLocks noGrp="1"/>
          </p:cNvSpPr>
          <p:nvPr>
            <p:ph type="sldNum" idx="12"/>
          </p:nvPr>
        </p:nvSpPr>
        <p:spPr/>
        <p:txBody>
          <a:bodyPr/>
          <a:lstStyle/>
          <a:p>
            <a:pPr lvl="0"/>
            <a:fld id="{00000000-1234-1234-1234-123412341234}" type="slidenum">
              <a:rPr lang="en-US">
                <a:sym typeface="Times New Roman"/>
              </a:rPr>
              <a:pPr lvl="0"/>
              <a:t>5</a:t>
            </a:fld>
            <a:endParaRPr lang="en-US" dirty="0">
              <a:sym typeface="Times New Roman"/>
            </a:endParaRPr>
          </a:p>
        </p:txBody>
      </p:sp>
      <p:sp>
        <p:nvSpPr>
          <p:cNvPr id="4" name="Slide Image Placeholder 3">
            <a:extLst>
              <a:ext uri="{FF2B5EF4-FFF2-40B4-BE49-F238E27FC236}">
                <a16:creationId xmlns:a16="http://schemas.microsoft.com/office/drawing/2014/main" id="{EE2C1EBE-4E7B-4F78-9189-9BADD35E2809}"/>
              </a:ext>
            </a:extLst>
          </p:cNvPr>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6" name="Google Shape;96;p6:notes"/>
          <p:cNvSpPr txBox="1">
            <a:spLocks noGrp="1"/>
          </p:cNvSpPr>
          <p:nvPr>
            <p:ph type="body" idx="1"/>
          </p:nvPr>
        </p:nvSpPr>
        <p:spPr/>
        <p:txBody>
          <a:bodyPr/>
          <a:lstStyle/>
          <a:p>
            <a:pPr lvl="0"/>
            <a:r>
              <a:rPr lang="en-US" dirty="0"/>
              <a:t>Adaptation Notes:</a:t>
            </a:r>
          </a:p>
          <a:p>
            <a:pPr lvl="0"/>
            <a:r>
              <a:rPr lang="en-US" dirty="0"/>
              <a:t>Although the tool is designed primarily for one-on-one sessions, PEs could also use the tool to introduce contraceptive methods to FSW peers during small group discussion sessions. </a:t>
            </a:r>
          </a:p>
        </p:txBody>
      </p:sp>
      <p:sp>
        <p:nvSpPr>
          <p:cNvPr id="97" name="Google Shape;97;p6:notes"/>
          <p:cNvSpPr txBox="1">
            <a:spLocks noGrp="1"/>
          </p:cNvSpPr>
          <p:nvPr>
            <p:ph type="sldNum" idx="12"/>
          </p:nvPr>
        </p:nvSpPr>
        <p:spPr/>
        <p:txBody>
          <a:bodyPr/>
          <a:lstStyle/>
          <a:p>
            <a:pPr lvl="0"/>
            <a:fld id="{00000000-1234-1234-1234-123412341234}" type="slidenum">
              <a:rPr lang="en-US">
                <a:sym typeface="Times New Roman"/>
              </a:rPr>
              <a:pPr lvl="0"/>
              <a:t>6</a:t>
            </a:fld>
            <a:endParaRPr lang="en-US" dirty="0">
              <a:sym typeface="Times New Roman"/>
            </a:endParaRPr>
          </a:p>
        </p:txBody>
      </p:sp>
      <p:sp>
        <p:nvSpPr>
          <p:cNvPr id="4" name="Slide Image Placeholder 3">
            <a:extLst>
              <a:ext uri="{FF2B5EF4-FFF2-40B4-BE49-F238E27FC236}">
                <a16:creationId xmlns:a16="http://schemas.microsoft.com/office/drawing/2014/main" id="{225E7B2A-7AE8-49E0-9191-6C848CEB6082}"/>
              </a:ext>
            </a:extLst>
          </p:cNvPr>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txBox="1">
            <a:spLocks noGrp="1"/>
          </p:cNvSpPr>
          <p:nvPr>
            <p:ph type="sldNum" idx="12"/>
          </p:nvPr>
        </p:nvSpPr>
        <p:spPr/>
        <p:txBody>
          <a:bodyPr/>
          <a:lstStyle/>
          <a:p>
            <a:pPr lvl="0"/>
            <a:fld id="{00000000-1234-1234-1234-123412341234}" type="slidenum">
              <a:rPr lang="en-US">
                <a:sym typeface="Times New Roman"/>
              </a:rPr>
              <a:pPr lvl="0"/>
              <a:t>7</a:t>
            </a:fld>
            <a:endParaRPr lang="en-US" dirty="0">
              <a:sym typeface="Times New Roman"/>
            </a:endParaRPr>
          </a:p>
        </p:txBody>
      </p:sp>
      <p:sp>
        <p:nvSpPr>
          <p:cNvPr id="106" name="Google Shape;106;p7:notes"/>
          <p:cNvSpPr txBox="1">
            <a:spLocks noGrp="1"/>
          </p:cNvSpPr>
          <p:nvPr>
            <p:ph type="body" idx="1"/>
          </p:nvPr>
        </p:nvSpPr>
        <p:spPr/>
        <p:txBody>
          <a:bodyPr/>
          <a:lstStyle/>
          <a:p>
            <a:pPr lvl="0"/>
            <a:r>
              <a:rPr lang="en-US" dirty="0"/>
              <a:t>Adaptation Notes:</a:t>
            </a:r>
          </a:p>
          <a:p>
            <a:pPr lvl="0"/>
            <a:r>
              <a:rPr lang="en-US" dirty="0"/>
              <a:t>If PEP or PrEP is not available, modify this list accordingly.</a:t>
            </a:r>
          </a:p>
        </p:txBody>
      </p:sp>
      <p:sp>
        <p:nvSpPr>
          <p:cNvPr id="4" name="Slide Image Placeholder 3">
            <a:extLst>
              <a:ext uri="{FF2B5EF4-FFF2-40B4-BE49-F238E27FC236}">
                <a16:creationId xmlns:a16="http://schemas.microsoft.com/office/drawing/2014/main" id="{8BE27FD8-5EE6-4EC1-B828-DBF237B4F434}"/>
              </a:ext>
            </a:extLst>
          </p:cNvPr>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sldNum" idx="12"/>
          </p:nvPr>
        </p:nvSpPr>
        <p:spPr/>
        <p:txBody>
          <a:bodyPr/>
          <a:lstStyle/>
          <a:p>
            <a:pPr lvl="0"/>
            <a:fld id="{00000000-1234-1234-1234-123412341234}" type="slidenum">
              <a:rPr lang="en-US">
                <a:sym typeface="Times New Roman"/>
              </a:rPr>
              <a:pPr lvl="0"/>
              <a:t>8</a:t>
            </a:fld>
            <a:endParaRPr lang="en-US" dirty="0">
              <a:sym typeface="Times New Roman"/>
            </a:endParaRPr>
          </a:p>
        </p:txBody>
      </p:sp>
      <p:sp>
        <p:nvSpPr>
          <p:cNvPr id="3" name="Slide Image Placeholder 2">
            <a:extLst>
              <a:ext uri="{FF2B5EF4-FFF2-40B4-BE49-F238E27FC236}">
                <a16:creationId xmlns:a16="http://schemas.microsoft.com/office/drawing/2014/main" id="{02B6CC0C-6FF7-4990-9143-44B5EFE1CC2B}"/>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6D4F3524-3D87-4411-9F7E-A8CC8F264904}"/>
              </a:ext>
            </a:extLst>
          </p:cNvPr>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5" name="Google Shape;125;p9:notes"/>
          <p:cNvSpPr txBox="1">
            <a:spLocks noGrp="1"/>
          </p:cNvSpPr>
          <p:nvPr>
            <p:ph type="sldNum" idx="12"/>
          </p:nvPr>
        </p:nvSpPr>
        <p:spPr/>
        <p:txBody>
          <a:bodyPr/>
          <a:lstStyle/>
          <a:p>
            <a:pPr lvl="0"/>
            <a:fld id="{00000000-1234-1234-1234-123412341234}" type="slidenum">
              <a:rPr lang="en-US">
                <a:sym typeface="Times New Roman"/>
              </a:rPr>
              <a:pPr lvl="0"/>
              <a:t>9</a:t>
            </a:fld>
            <a:endParaRPr lang="en-US" dirty="0">
              <a:sym typeface="Times New Roman"/>
            </a:endParaRPr>
          </a:p>
        </p:txBody>
      </p:sp>
      <p:sp>
        <p:nvSpPr>
          <p:cNvPr id="3" name="Slide Image Placeholder 2">
            <a:extLst>
              <a:ext uri="{FF2B5EF4-FFF2-40B4-BE49-F238E27FC236}">
                <a16:creationId xmlns:a16="http://schemas.microsoft.com/office/drawing/2014/main" id="{4947DFFA-CC3C-434F-A188-8A65205C5584}"/>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8E364110-6689-4902-B9ED-1FDE100E651B}"/>
              </a:ext>
            </a:extLst>
          </p:cNvPr>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41"/>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i="0" u="none" strike="noStrike" cap="none">
                <a:solidFill>
                  <a:schemeClr val="lt2"/>
                </a:solidFill>
                <a:latin typeface="Arial"/>
                <a:ea typeface="Arial"/>
                <a:cs typeface="Arial"/>
                <a:sym typeface="Arial"/>
              </a:defRPr>
            </a:lvl1pPr>
            <a:lvl2pPr marL="0" marR="0" lvl="1" indent="0" algn="r">
              <a:spcBef>
                <a:spcPts val="0"/>
              </a:spcBef>
              <a:spcAft>
                <a:spcPts val="0"/>
              </a:spcAft>
              <a:buNone/>
              <a:defRPr sz="1400" b="1" i="0" u="none" strike="noStrike" cap="none">
                <a:solidFill>
                  <a:schemeClr val="lt2"/>
                </a:solidFill>
                <a:latin typeface="Arial"/>
                <a:ea typeface="Arial"/>
                <a:cs typeface="Arial"/>
                <a:sym typeface="Arial"/>
              </a:defRPr>
            </a:lvl2pPr>
            <a:lvl3pPr marL="0" marR="0" lvl="2" indent="0" algn="r">
              <a:spcBef>
                <a:spcPts val="0"/>
              </a:spcBef>
              <a:spcAft>
                <a:spcPts val="0"/>
              </a:spcAft>
              <a:buNone/>
              <a:defRPr sz="1400" b="1" i="0" u="none" strike="noStrike" cap="none">
                <a:solidFill>
                  <a:schemeClr val="lt2"/>
                </a:solidFill>
                <a:latin typeface="Arial"/>
                <a:ea typeface="Arial"/>
                <a:cs typeface="Arial"/>
                <a:sym typeface="Arial"/>
              </a:defRPr>
            </a:lvl3pPr>
            <a:lvl4pPr marL="0" marR="0" lvl="3" indent="0" algn="r">
              <a:spcBef>
                <a:spcPts val="0"/>
              </a:spcBef>
              <a:spcAft>
                <a:spcPts val="0"/>
              </a:spcAft>
              <a:buNone/>
              <a:defRPr sz="1400" b="1" i="0" u="none" strike="noStrike" cap="none">
                <a:solidFill>
                  <a:schemeClr val="lt2"/>
                </a:solidFill>
                <a:latin typeface="Arial"/>
                <a:ea typeface="Arial"/>
                <a:cs typeface="Arial"/>
                <a:sym typeface="Arial"/>
              </a:defRPr>
            </a:lvl4pPr>
            <a:lvl5pPr marL="0" marR="0" lvl="4" indent="0" algn="r">
              <a:spcBef>
                <a:spcPts val="0"/>
              </a:spcBef>
              <a:spcAft>
                <a:spcPts val="0"/>
              </a:spcAft>
              <a:buNone/>
              <a:defRPr sz="1400" b="1" i="0" u="none" strike="noStrike" cap="none">
                <a:solidFill>
                  <a:schemeClr val="lt2"/>
                </a:solidFill>
                <a:latin typeface="Arial"/>
                <a:ea typeface="Arial"/>
                <a:cs typeface="Arial"/>
                <a:sym typeface="Arial"/>
              </a:defRPr>
            </a:lvl5pPr>
            <a:lvl6pPr marL="0" marR="0" lvl="5" indent="0" algn="r">
              <a:spcBef>
                <a:spcPts val="0"/>
              </a:spcBef>
              <a:spcAft>
                <a:spcPts val="0"/>
              </a:spcAft>
              <a:buNone/>
              <a:defRPr sz="1400" b="1" i="0" u="none" strike="noStrike" cap="none">
                <a:solidFill>
                  <a:schemeClr val="lt2"/>
                </a:solidFill>
                <a:latin typeface="Arial"/>
                <a:ea typeface="Arial"/>
                <a:cs typeface="Arial"/>
                <a:sym typeface="Arial"/>
              </a:defRPr>
            </a:lvl6pPr>
            <a:lvl7pPr marL="0" marR="0" lvl="6" indent="0" algn="r">
              <a:spcBef>
                <a:spcPts val="0"/>
              </a:spcBef>
              <a:spcAft>
                <a:spcPts val="0"/>
              </a:spcAft>
              <a:buNone/>
              <a:defRPr sz="1400" b="1" i="0" u="none" strike="noStrike" cap="none">
                <a:solidFill>
                  <a:schemeClr val="lt2"/>
                </a:solidFill>
                <a:latin typeface="Arial"/>
                <a:ea typeface="Arial"/>
                <a:cs typeface="Arial"/>
                <a:sym typeface="Arial"/>
              </a:defRPr>
            </a:lvl7pPr>
            <a:lvl8pPr marL="0" marR="0" lvl="7" indent="0" algn="r">
              <a:spcBef>
                <a:spcPts val="0"/>
              </a:spcBef>
              <a:spcAft>
                <a:spcPts val="0"/>
              </a:spcAft>
              <a:buNone/>
              <a:defRPr sz="1400" b="1" i="0" u="none" strike="noStrike" cap="none">
                <a:solidFill>
                  <a:schemeClr val="lt2"/>
                </a:solidFill>
                <a:latin typeface="Arial"/>
                <a:ea typeface="Arial"/>
                <a:cs typeface="Arial"/>
                <a:sym typeface="Arial"/>
              </a:defRPr>
            </a:lvl8pPr>
            <a:lvl9pPr marL="0" marR="0" lvl="8" indent="0" algn="r">
              <a:spcBef>
                <a:spcPts val="0"/>
              </a:spcBef>
              <a:spcAft>
                <a:spcPts val="0"/>
              </a:spcAft>
              <a:buNone/>
              <a:defRPr sz="14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2"/>
          <p:cNvSpPr txBox="1">
            <a:spLocks noGrp="1"/>
          </p:cNvSpPr>
          <p:nvPr>
            <p:ph type="title"/>
          </p:nvPr>
        </p:nvSpPr>
        <p:spPr>
          <a:xfrm>
            <a:off x="379413" y="314325"/>
            <a:ext cx="7594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2"/>
          <p:cNvSpPr txBox="1">
            <a:spLocks noGrp="1"/>
          </p:cNvSpPr>
          <p:nvPr>
            <p:ph type="body" idx="1"/>
          </p:nvPr>
        </p:nvSpPr>
        <p:spPr>
          <a:xfrm>
            <a:off x="457200" y="1600203"/>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42"/>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i="0" u="none" strike="noStrike" cap="none">
                <a:solidFill>
                  <a:schemeClr val="lt2"/>
                </a:solidFill>
                <a:latin typeface="Arial"/>
                <a:ea typeface="Arial"/>
                <a:cs typeface="Arial"/>
                <a:sym typeface="Arial"/>
              </a:defRPr>
            </a:lvl1pPr>
            <a:lvl2pPr marL="0" marR="0" lvl="1" indent="0" algn="r">
              <a:spcBef>
                <a:spcPts val="0"/>
              </a:spcBef>
              <a:spcAft>
                <a:spcPts val="0"/>
              </a:spcAft>
              <a:buNone/>
              <a:defRPr sz="1400" b="1" i="0" u="none" strike="noStrike" cap="none">
                <a:solidFill>
                  <a:schemeClr val="lt2"/>
                </a:solidFill>
                <a:latin typeface="Arial"/>
                <a:ea typeface="Arial"/>
                <a:cs typeface="Arial"/>
                <a:sym typeface="Arial"/>
              </a:defRPr>
            </a:lvl2pPr>
            <a:lvl3pPr marL="0" marR="0" lvl="2" indent="0" algn="r">
              <a:spcBef>
                <a:spcPts val="0"/>
              </a:spcBef>
              <a:spcAft>
                <a:spcPts val="0"/>
              </a:spcAft>
              <a:buNone/>
              <a:defRPr sz="1400" b="1" i="0" u="none" strike="noStrike" cap="none">
                <a:solidFill>
                  <a:schemeClr val="lt2"/>
                </a:solidFill>
                <a:latin typeface="Arial"/>
                <a:ea typeface="Arial"/>
                <a:cs typeface="Arial"/>
                <a:sym typeface="Arial"/>
              </a:defRPr>
            </a:lvl3pPr>
            <a:lvl4pPr marL="0" marR="0" lvl="3" indent="0" algn="r">
              <a:spcBef>
                <a:spcPts val="0"/>
              </a:spcBef>
              <a:spcAft>
                <a:spcPts val="0"/>
              </a:spcAft>
              <a:buNone/>
              <a:defRPr sz="1400" b="1" i="0" u="none" strike="noStrike" cap="none">
                <a:solidFill>
                  <a:schemeClr val="lt2"/>
                </a:solidFill>
                <a:latin typeface="Arial"/>
                <a:ea typeface="Arial"/>
                <a:cs typeface="Arial"/>
                <a:sym typeface="Arial"/>
              </a:defRPr>
            </a:lvl4pPr>
            <a:lvl5pPr marL="0" marR="0" lvl="4" indent="0" algn="r">
              <a:spcBef>
                <a:spcPts val="0"/>
              </a:spcBef>
              <a:spcAft>
                <a:spcPts val="0"/>
              </a:spcAft>
              <a:buNone/>
              <a:defRPr sz="1400" b="1" i="0" u="none" strike="noStrike" cap="none">
                <a:solidFill>
                  <a:schemeClr val="lt2"/>
                </a:solidFill>
                <a:latin typeface="Arial"/>
                <a:ea typeface="Arial"/>
                <a:cs typeface="Arial"/>
                <a:sym typeface="Arial"/>
              </a:defRPr>
            </a:lvl5pPr>
            <a:lvl6pPr marL="0" marR="0" lvl="5" indent="0" algn="r">
              <a:spcBef>
                <a:spcPts val="0"/>
              </a:spcBef>
              <a:spcAft>
                <a:spcPts val="0"/>
              </a:spcAft>
              <a:buNone/>
              <a:defRPr sz="1400" b="1" i="0" u="none" strike="noStrike" cap="none">
                <a:solidFill>
                  <a:schemeClr val="lt2"/>
                </a:solidFill>
                <a:latin typeface="Arial"/>
                <a:ea typeface="Arial"/>
                <a:cs typeface="Arial"/>
                <a:sym typeface="Arial"/>
              </a:defRPr>
            </a:lvl6pPr>
            <a:lvl7pPr marL="0" marR="0" lvl="6" indent="0" algn="r">
              <a:spcBef>
                <a:spcPts val="0"/>
              </a:spcBef>
              <a:spcAft>
                <a:spcPts val="0"/>
              </a:spcAft>
              <a:buNone/>
              <a:defRPr sz="1400" b="1" i="0" u="none" strike="noStrike" cap="none">
                <a:solidFill>
                  <a:schemeClr val="lt2"/>
                </a:solidFill>
                <a:latin typeface="Arial"/>
                <a:ea typeface="Arial"/>
                <a:cs typeface="Arial"/>
                <a:sym typeface="Arial"/>
              </a:defRPr>
            </a:lvl7pPr>
            <a:lvl8pPr marL="0" marR="0" lvl="7" indent="0" algn="r">
              <a:spcBef>
                <a:spcPts val="0"/>
              </a:spcBef>
              <a:spcAft>
                <a:spcPts val="0"/>
              </a:spcAft>
              <a:buNone/>
              <a:defRPr sz="1400" b="1" i="0" u="none" strike="noStrike" cap="none">
                <a:solidFill>
                  <a:schemeClr val="lt2"/>
                </a:solidFill>
                <a:latin typeface="Arial"/>
                <a:ea typeface="Arial"/>
                <a:cs typeface="Arial"/>
                <a:sym typeface="Arial"/>
              </a:defRPr>
            </a:lvl8pPr>
            <a:lvl9pPr marL="0" marR="0" lvl="8" indent="0" algn="r">
              <a:spcBef>
                <a:spcPts val="0"/>
              </a:spcBef>
              <a:spcAft>
                <a:spcPts val="0"/>
              </a:spcAft>
              <a:buNone/>
              <a:defRPr sz="14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379413" y="314325"/>
            <a:ext cx="7594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3"/>
          <p:cNvSpPr txBox="1">
            <a:spLocks noGrp="1"/>
          </p:cNvSpPr>
          <p:nvPr>
            <p:ph type="body" idx="1"/>
          </p:nvPr>
        </p:nvSpPr>
        <p:spPr>
          <a:xfrm>
            <a:off x="457200" y="1600203"/>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1" name="Google Shape;21;p43"/>
          <p:cNvSpPr txBox="1">
            <a:spLocks noGrp="1"/>
          </p:cNvSpPr>
          <p:nvPr>
            <p:ph type="body" idx="2"/>
          </p:nvPr>
        </p:nvSpPr>
        <p:spPr>
          <a:xfrm>
            <a:off x="4648200" y="1600203"/>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43"/>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chemeClr val="lt2"/>
                </a:solidFill>
                <a:latin typeface="Arial"/>
                <a:ea typeface="Arial"/>
                <a:cs typeface="Arial"/>
                <a:sym typeface="Arial"/>
              </a:defRPr>
            </a:lvl1pPr>
            <a:lvl2pPr marL="0" marR="0" lvl="1" indent="0" algn="r">
              <a:spcBef>
                <a:spcPts val="0"/>
              </a:spcBef>
              <a:spcAft>
                <a:spcPts val="0"/>
              </a:spcAft>
              <a:buNone/>
              <a:defRPr sz="1400" b="1">
                <a:solidFill>
                  <a:schemeClr val="lt2"/>
                </a:solidFill>
                <a:latin typeface="Arial"/>
                <a:ea typeface="Arial"/>
                <a:cs typeface="Arial"/>
                <a:sym typeface="Arial"/>
              </a:defRPr>
            </a:lvl2pPr>
            <a:lvl3pPr marL="0" marR="0" lvl="2" indent="0" algn="r">
              <a:spcBef>
                <a:spcPts val="0"/>
              </a:spcBef>
              <a:spcAft>
                <a:spcPts val="0"/>
              </a:spcAft>
              <a:buNone/>
              <a:defRPr sz="1400" b="1">
                <a:solidFill>
                  <a:schemeClr val="lt2"/>
                </a:solidFill>
                <a:latin typeface="Arial"/>
                <a:ea typeface="Arial"/>
                <a:cs typeface="Arial"/>
                <a:sym typeface="Arial"/>
              </a:defRPr>
            </a:lvl3pPr>
            <a:lvl4pPr marL="0" marR="0" lvl="3" indent="0" algn="r">
              <a:spcBef>
                <a:spcPts val="0"/>
              </a:spcBef>
              <a:spcAft>
                <a:spcPts val="0"/>
              </a:spcAft>
              <a:buNone/>
              <a:defRPr sz="1400" b="1">
                <a:solidFill>
                  <a:schemeClr val="lt2"/>
                </a:solidFill>
                <a:latin typeface="Arial"/>
                <a:ea typeface="Arial"/>
                <a:cs typeface="Arial"/>
                <a:sym typeface="Arial"/>
              </a:defRPr>
            </a:lvl4pPr>
            <a:lvl5pPr marL="0" marR="0" lvl="4" indent="0" algn="r">
              <a:spcBef>
                <a:spcPts val="0"/>
              </a:spcBef>
              <a:spcAft>
                <a:spcPts val="0"/>
              </a:spcAft>
              <a:buNone/>
              <a:defRPr sz="1400" b="1">
                <a:solidFill>
                  <a:schemeClr val="lt2"/>
                </a:solidFill>
                <a:latin typeface="Arial"/>
                <a:ea typeface="Arial"/>
                <a:cs typeface="Arial"/>
                <a:sym typeface="Arial"/>
              </a:defRPr>
            </a:lvl5pPr>
            <a:lvl6pPr marL="0" marR="0" lvl="5" indent="0" algn="r">
              <a:spcBef>
                <a:spcPts val="0"/>
              </a:spcBef>
              <a:spcAft>
                <a:spcPts val="0"/>
              </a:spcAft>
              <a:buNone/>
              <a:defRPr sz="1400" b="1">
                <a:solidFill>
                  <a:schemeClr val="lt2"/>
                </a:solidFill>
                <a:latin typeface="Arial"/>
                <a:ea typeface="Arial"/>
                <a:cs typeface="Arial"/>
                <a:sym typeface="Arial"/>
              </a:defRPr>
            </a:lvl6pPr>
            <a:lvl7pPr marL="0" marR="0" lvl="6" indent="0" algn="r">
              <a:spcBef>
                <a:spcPts val="0"/>
              </a:spcBef>
              <a:spcAft>
                <a:spcPts val="0"/>
              </a:spcAft>
              <a:buNone/>
              <a:defRPr sz="1400" b="1">
                <a:solidFill>
                  <a:schemeClr val="lt2"/>
                </a:solidFill>
                <a:latin typeface="Arial"/>
                <a:ea typeface="Arial"/>
                <a:cs typeface="Arial"/>
                <a:sym typeface="Arial"/>
              </a:defRPr>
            </a:lvl7pPr>
            <a:lvl8pPr marL="0" marR="0" lvl="7" indent="0" algn="r">
              <a:spcBef>
                <a:spcPts val="0"/>
              </a:spcBef>
              <a:spcAft>
                <a:spcPts val="0"/>
              </a:spcAft>
              <a:buNone/>
              <a:defRPr sz="1400" b="1">
                <a:solidFill>
                  <a:schemeClr val="lt2"/>
                </a:solidFill>
                <a:latin typeface="Arial"/>
                <a:ea typeface="Arial"/>
                <a:cs typeface="Arial"/>
                <a:sym typeface="Arial"/>
              </a:defRPr>
            </a:lvl8pPr>
            <a:lvl9pPr marL="0" marR="0" lvl="8" indent="0" algn="r">
              <a:spcBef>
                <a:spcPts val="0"/>
              </a:spcBef>
              <a:spcAft>
                <a:spcPts val="0"/>
              </a:spcAft>
              <a:buNone/>
              <a:defRPr sz="14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44"/>
          <p:cNvSpPr txBox="1">
            <a:spLocks noGrp="1"/>
          </p:cNvSpPr>
          <p:nvPr>
            <p:ph type="ctrTitle"/>
          </p:nvPr>
        </p:nvSpPr>
        <p:spPr>
          <a:xfrm>
            <a:off x="685800" y="2130428"/>
            <a:ext cx="777240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44"/>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chemeClr val="lt2"/>
                </a:solidFill>
                <a:latin typeface="Arial"/>
                <a:ea typeface="Arial"/>
                <a:cs typeface="Arial"/>
                <a:sym typeface="Arial"/>
              </a:defRPr>
            </a:lvl1pPr>
            <a:lvl2pPr marL="0" marR="0" lvl="1" indent="0" algn="r">
              <a:spcBef>
                <a:spcPts val="0"/>
              </a:spcBef>
              <a:spcAft>
                <a:spcPts val="0"/>
              </a:spcAft>
              <a:buNone/>
              <a:defRPr sz="1400" b="1">
                <a:solidFill>
                  <a:schemeClr val="lt2"/>
                </a:solidFill>
                <a:latin typeface="Arial"/>
                <a:ea typeface="Arial"/>
                <a:cs typeface="Arial"/>
                <a:sym typeface="Arial"/>
              </a:defRPr>
            </a:lvl2pPr>
            <a:lvl3pPr marL="0" marR="0" lvl="2" indent="0" algn="r">
              <a:spcBef>
                <a:spcPts val="0"/>
              </a:spcBef>
              <a:spcAft>
                <a:spcPts val="0"/>
              </a:spcAft>
              <a:buNone/>
              <a:defRPr sz="1400" b="1">
                <a:solidFill>
                  <a:schemeClr val="lt2"/>
                </a:solidFill>
                <a:latin typeface="Arial"/>
                <a:ea typeface="Arial"/>
                <a:cs typeface="Arial"/>
                <a:sym typeface="Arial"/>
              </a:defRPr>
            </a:lvl3pPr>
            <a:lvl4pPr marL="0" marR="0" lvl="3" indent="0" algn="r">
              <a:spcBef>
                <a:spcPts val="0"/>
              </a:spcBef>
              <a:spcAft>
                <a:spcPts val="0"/>
              </a:spcAft>
              <a:buNone/>
              <a:defRPr sz="1400" b="1">
                <a:solidFill>
                  <a:schemeClr val="lt2"/>
                </a:solidFill>
                <a:latin typeface="Arial"/>
                <a:ea typeface="Arial"/>
                <a:cs typeface="Arial"/>
                <a:sym typeface="Arial"/>
              </a:defRPr>
            </a:lvl4pPr>
            <a:lvl5pPr marL="0" marR="0" lvl="4" indent="0" algn="r">
              <a:spcBef>
                <a:spcPts val="0"/>
              </a:spcBef>
              <a:spcAft>
                <a:spcPts val="0"/>
              </a:spcAft>
              <a:buNone/>
              <a:defRPr sz="1400" b="1">
                <a:solidFill>
                  <a:schemeClr val="lt2"/>
                </a:solidFill>
                <a:latin typeface="Arial"/>
                <a:ea typeface="Arial"/>
                <a:cs typeface="Arial"/>
                <a:sym typeface="Arial"/>
              </a:defRPr>
            </a:lvl5pPr>
            <a:lvl6pPr marL="0" marR="0" lvl="5" indent="0" algn="r">
              <a:spcBef>
                <a:spcPts val="0"/>
              </a:spcBef>
              <a:spcAft>
                <a:spcPts val="0"/>
              </a:spcAft>
              <a:buNone/>
              <a:defRPr sz="1400" b="1">
                <a:solidFill>
                  <a:schemeClr val="lt2"/>
                </a:solidFill>
                <a:latin typeface="Arial"/>
                <a:ea typeface="Arial"/>
                <a:cs typeface="Arial"/>
                <a:sym typeface="Arial"/>
              </a:defRPr>
            </a:lvl6pPr>
            <a:lvl7pPr marL="0" marR="0" lvl="6" indent="0" algn="r">
              <a:spcBef>
                <a:spcPts val="0"/>
              </a:spcBef>
              <a:spcAft>
                <a:spcPts val="0"/>
              </a:spcAft>
              <a:buNone/>
              <a:defRPr sz="1400" b="1">
                <a:solidFill>
                  <a:schemeClr val="lt2"/>
                </a:solidFill>
                <a:latin typeface="Arial"/>
                <a:ea typeface="Arial"/>
                <a:cs typeface="Arial"/>
                <a:sym typeface="Arial"/>
              </a:defRPr>
            </a:lvl7pPr>
            <a:lvl8pPr marL="0" marR="0" lvl="7" indent="0" algn="r">
              <a:spcBef>
                <a:spcPts val="0"/>
              </a:spcBef>
              <a:spcAft>
                <a:spcPts val="0"/>
              </a:spcAft>
              <a:buNone/>
              <a:defRPr sz="1400" b="1">
                <a:solidFill>
                  <a:schemeClr val="lt2"/>
                </a:solidFill>
                <a:latin typeface="Arial"/>
                <a:ea typeface="Arial"/>
                <a:cs typeface="Arial"/>
                <a:sym typeface="Arial"/>
              </a:defRPr>
            </a:lvl8pPr>
            <a:lvl9pPr marL="0" marR="0" lvl="8" indent="0" algn="r">
              <a:spcBef>
                <a:spcPts val="0"/>
              </a:spcBef>
              <a:spcAft>
                <a:spcPts val="0"/>
              </a:spcAft>
              <a:buNone/>
              <a:defRPr sz="14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377835" y="314325"/>
            <a:ext cx="759619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5"/>
          <p:cNvSpPr txBox="1">
            <a:spLocks noGrp="1"/>
          </p:cNvSpPr>
          <p:nvPr>
            <p:ph type="body" idx="1"/>
          </p:nvPr>
        </p:nvSpPr>
        <p:spPr>
          <a:xfrm>
            <a:off x="457200" y="1600203"/>
            <a:ext cx="4038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45"/>
          <p:cNvSpPr txBox="1">
            <a:spLocks noGrp="1"/>
          </p:cNvSpPr>
          <p:nvPr>
            <p:ph type="body" idx="2"/>
          </p:nvPr>
        </p:nvSpPr>
        <p:spPr>
          <a:xfrm>
            <a:off x="4648200" y="1600201"/>
            <a:ext cx="4038600" cy="218598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1" name="Google Shape;31;p45"/>
          <p:cNvSpPr txBox="1">
            <a:spLocks noGrp="1"/>
          </p:cNvSpPr>
          <p:nvPr>
            <p:ph type="body" idx="3"/>
          </p:nvPr>
        </p:nvSpPr>
        <p:spPr>
          <a:xfrm>
            <a:off x="4648200" y="3938591"/>
            <a:ext cx="4038600" cy="218757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2" name="Google Shape;32;p45"/>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chemeClr val="lt2"/>
                </a:solidFill>
                <a:latin typeface="Arial"/>
                <a:ea typeface="Arial"/>
                <a:cs typeface="Arial"/>
                <a:sym typeface="Arial"/>
              </a:defRPr>
            </a:lvl1pPr>
            <a:lvl2pPr marL="0" marR="0" lvl="1" indent="0" algn="r">
              <a:spcBef>
                <a:spcPts val="0"/>
              </a:spcBef>
              <a:spcAft>
                <a:spcPts val="0"/>
              </a:spcAft>
              <a:buNone/>
              <a:defRPr sz="1400" b="1">
                <a:solidFill>
                  <a:schemeClr val="lt2"/>
                </a:solidFill>
                <a:latin typeface="Arial"/>
                <a:ea typeface="Arial"/>
                <a:cs typeface="Arial"/>
                <a:sym typeface="Arial"/>
              </a:defRPr>
            </a:lvl2pPr>
            <a:lvl3pPr marL="0" marR="0" lvl="2" indent="0" algn="r">
              <a:spcBef>
                <a:spcPts val="0"/>
              </a:spcBef>
              <a:spcAft>
                <a:spcPts val="0"/>
              </a:spcAft>
              <a:buNone/>
              <a:defRPr sz="1400" b="1">
                <a:solidFill>
                  <a:schemeClr val="lt2"/>
                </a:solidFill>
                <a:latin typeface="Arial"/>
                <a:ea typeface="Arial"/>
                <a:cs typeface="Arial"/>
                <a:sym typeface="Arial"/>
              </a:defRPr>
            </a:lvl3pPr>
            <a:lvl4pPr marL="0" marR="0" lvl="3" indent="0" algn="r">
              <a:spcBef>
                <a:spcPts val="0"/>
              </a:spcBef>
              <a:spcAft>
                <a:spcPts val="0"/>
              </a:spcAft>
              <a:buNone/>
              <a:defRPr sz="1400" b="1">
                <a:solidFill>
                  <a:schemeClr val="lt2"/>
                </a:solidFill>
                <a:latin typeface="Arial"/>
                <a:ea typeface="Arial"/>
                <a:cs typeface="Arial"/>
                <a:sym typeface="Arial"/>
              </a:defRPr>
            </a:lvl4pPr>
            <a:lvl5pPr marL="0" marR="0" lvl="4" indent="0" algn="r">
              <a:spcBef>
                <a:spcPts val="0"/>
              </a:spcBef>
              <a:spcAft>
                <a:spcPts val="0"/>
              </a:spcAft>
              <a:buNone/>
              <a:defRPr sz="1400" b="1">
                <a:solidFill>
                  <a:schemeClr val="lt2"/>
                </a:solidFill>
                <a:latin typeface="Arial"/>
                <a:ea typeface="Arial"/>
                <a:cs typeface="Arial"/>
                <a:sym typeface="Arial"/>
              </a:defRPr>
            </a:lvl5pPr>
            <a:lvl6pPr marL="0" marR="0" lvl="5" indent="0" algn="r">
              <a:spcBef>
                <a:spcPts val="0"/>
              </a:spcBef>
              <a:spcAft>
                <a:spcPts val="0"/>
              </a:spcAft>
              <a:buNone/>
              <a:defRPr sz="1400" b="1">
                <a:solidFill>
                  <a:schemeClr val="lt2"/>
                </a:solidFill>
                <a:latin typeface="Arial"/>
                <a:ea typeface="Arial"/>
                <a:cs typeface="Arial"/>
                <a:sym typeface="Arial"/>
              </a:defRPr>
            </a:lvl6pPr>
            <a:lvl7pPr marL="0" marR="0" lvl="6" indent="0" algn="r">
              <a:spcBef>
                <a:spcPts val="0"/>
              </a:spcBef>
              <a:spcAft>
                <a:spcPts val="0"/>
              </a:spcAft>
              <a:buNone/>
              <a:defRPr sz="1400" b="1">
                <a:solidFill>
                  <a:schemeClr val="lt2"/>
                </a:solidFill>
                <a:latin typeface="Arial"/>
                <a:ea typeface="Arial"/>
                <a:cs typeface="Arial"/>
                <a:sym typeface="Arial"/>
              </a:defRPr>
            </a:lvl7pPr>
            <a:lvl8pPr marL="0" marR="0" lvl="7" indent="0" algn="r">
              <a:spcBef>
                <a:spcPts val="0"/>
              </a:spcBef>
              <a:spcAft>
                <a:spcPts val="0"/>
              </a:spcAft>
              <a:buNone/>
              <a:defRPr sz="1400" b="1">
                <a:solidFill>
                  <a:schemeClr val="lt2"/>
                </a:solidFill>
                <a:latin typeface="Arial"/>
                <a:ea typeface="Arial"/>
                <a:cs typeface="Arial"/>
                <a:sym typeface="Arial"/>
              </a:defRPr>
            </a:lvl8pPr>
            <a:lvl9pPr marL="0" marR="0" lvl="8" indent="0" algn="r">
              <a:spcBef>
                <a:spcPts val="0"/>
              </a:spcBef>
              <a:spcAft>
                <a:spcPts val="0"/>
              </a:spcAft>
              <a:buNone/>
              <a:defRPr sz="14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722310"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6"/>
          <p:cNvSpPr txBox="1">
            <a:spLocks noGrp="1"/>
          </p:cNvSpPr>
          <p:nvPr>
            <p:ph type="body" idx="1"/>
          </p:nvPr>
        </p:nvSpPr>
        <p:spPr>
          <a:xfrm>
            <a:off x="722310" y="2906716"/>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dk1"/>
              </a:buClr>
              <a:buSzPts val="1800"/>
              <a:buFont typeface="Times New Roman"/>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46"/>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chemeClr val="lt2"/>
                </a:solidFill>
                <a:latin typeface="Arial"/>
                <a:ea typeface="Arial"/>
                <a:cs typeface="Arial"/>
                <a:sym typeface="Arial"/>
              </a:defRPr>
            </a:lvl1pPr>
            <a:lvl2pPr marL="0" marR="0" lvl="1" indent="0" algn="r">
              <a:spcBef>
                <a:spcPts val="0"/>
              </a:spcBef>
              <a:spcAft>
                <a:spcPts val="0"/>
              </a:spcAft>
              <a:buNone/>
              <a:defRPr sz="1400" b="1">
                <a:solidFill>
                  <a:schemeClr val="lt2"/>
                </a:solidFill>
                <a:latin typeface="Arial"/>
                <a:ea typeface="Arial"/>
                <a:cs typeface="Arial"/>
                <a:sym typeface="Arial"/>
              </a:defRPr>
            </a:lvl2pPr>
            <a:lvl3pPr marL="0" marR="0" lvl="2" indent="0" algn="r">
              <a:spcBef>
                <a:spcPts val="0"/>
              </a:spcBef>
              <a:spcAft>
                <a:spcPts val="0"/>
              </a:spcAft>
              <a:buNone/>
              <a:defRPr sz="1400" b="1">
                <a:solidFill>
                  <a:schemeClr val="lt2"/>
                </a:solidFill>
                <a:latin typeface="Arial"/>
                <a:ea typeface="Arial"/>
                <a:cs typeface="Arial"/>
                <a:sym typeface="Arial"/>
              </a:defRPr>
            </a:lvl3pPr>
            <a:lvl4pPr marL="0" marR="0" lvl="3" indent="0" algn="r">
              <a:spcBef>
                <a:spcPts val="0"/>
              </a:spcBef>
              <a:spcAft>
                <a:spcPts val="0"/>
              </a:spcAft>
              <a:buNone/>
              <a:defRPr sz="1400" b="1">
                <a:solidFill>
                  <a:schemeClr val="lt2"/>
                </a:solidFill>
                <a:latin typeface="Arial"/>
                <a:ea typeface="Arial"/>
                <a:cs typeface="Arial"/>
                <a:sym typeface="Arial"/>
              </a:defRPr>
            </a:lvl4pPr>
            <a:lvl5pPr marL="0" marR="0" lvl="4" indent="0" algn="r">
              <a:spcBef>
                <a:spcPts val="0"/>
              </a:spcBef>
              <a:spcAft>
                <a:spcPts val="0"/>
              </a:spcAft>
              <a:buNone/>
              <a:defRPr sz="1400" b="1">
                <a:solidFill>
                  <a:schemeClr val="lt2"/>
                </a:solidFill>
                <a:latin typeface="Arial"/>
                <a:ea typeface="Arial"/>
                <a:cs typeface="Arial"/>
                <a:sym typeface="Arial"/>
              </a:defRPr>
            </a:lvl5pPr>
            <a:lvl6pPr marL="0" marR="0" lvl="5" indent="0" algn="r">
              <a:spcBef>
                <a:spcPts val="0"/>
              </a:spcBef>
              <a:spcAft>
                <a:spcPts val="0"/>
              </a:spcAft>
              <a:buNone/>
              <a:defRPr sz="1400" b="1">
                <a:solidFill>
                  <a:schemeClr val="lt2"/>
                </a:solidFill>
                <a:latin typeface="Arial"/>
                <a:ea typeface="Arial"/>
                <a:cs typeface="Arial"/>
                <a:sym typeface="Arial"/>
              </a:defRPr>
            </a:lvl6pPr>
            <a:lvl7pPr marL="0" marR="0" lvl="6" indent="0" algn="r">
              <a:spcBef>
                <a:spcPts val="0"/>
              </a:spcBef>
              <a:spcAft>
                <a:spcPts val="0"/>
              </a:spcAft>
              <a:buNone/>
              <a:defRPr sz="1400" b="1">
                <a:solidFill>
                  <a:schemeClr val="lt2"/>
                </a:solidFill>
                <a:latin typeface="Arial"/>
                <a:ea typeface="Arial"/>
                <a:cs typeface="Arial"/>
                <a:sym typeface="Arial"/>
              </a:defRPr>
            </a:lvl7pPr>
            <a:lvl8pPr marL="0" marR="0" lvl="7" indent="0" algn="r">
              <a:spcBef>
                <a:spcPts val="0"/>
              </a:spcBef>
              <a:spcAft>
                <a:spcPts val="0"/>
              </a:spcAft>
              <a:buNone/>
              <a:defRPr sz="1400" b="1">
                <a:solidFill>
                  <a:schemeClr val="lt2"/>
                </a:solidFill>
                <a:latin typeface="Arial"/>
                <a:ea typeface="Arial"/>
                <a:cs typeface="Arial"/>
                <a:sym typeface="Arial"/>
              </a:defRPr>
            </a:lvl8pPr>
            <a:lvl9pPr marL="0" marR="0" lvl="8" indent="0" algn="r">
              <a:spcBef>
                <a:spcPts val="0"/>
              </a:spcBef>
              <a:spcAft>
                <a:spcPts val="0"/>
              </a:spcAft>
              <a:buNone/>
              <a:defRPr sz="14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7"/>
          <p:cNvSpPr txBox="1">
            <a:spLocks noGrp="1"/>
          </p:cNvSpPr>
          <p:nvPr>
            <p:ph type="body" idx="1"/>
          </p:nvPr>
        </p:nvSpPr>
        <p:spPr>
          <a:xfrm>
            <a:off x="457205" y="1535113"/>
            <a:ext cx="4040190"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47"/>
          <p:cNvSpPr txBox="1">
            <a:spLocks noGrp="1"/>
          </p:cNvSpPr>
          <p:nvPr>
            <p:ph type="body" idx="2"/>
          </p:nvPr>
        </p:nvSpPr>
        <p:spPr>
          <a:xfrm>
            <a:off x="457205" y="2174875"/>
            <a:ext cx="4040190"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47"/>
          <p:cNvSpPr txBox="1">
            <a:spLocks noGrp="1"/>
          </p:cNvSpPr>
          <p:nvPr>
            <p:ph type="body" idx="3"/>
          </p:nvPr>
        </p:nvSpPr>
        <p:spPr>
          <a:xfrm>
            <a:off x="4645020" y="1535113"/>
            <a:ext cx="4041780"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47"/>
          <p:cNvSpPr txBox="1">
            <a:spLocks noGrp="1"/>
          </p:cNvSpPr>
          <p:nvPr>
            <p:ph type="body" idx="4"/>
          </p:nvPr>
        </p:nvSpPr>
        <p:spPr>
          <a:xfrm>
            <a:off x="4645020" y="2174875"/>
            <a:ext cx="4041780"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47"/>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chemeClr val="lt2"/>
                </a:solidFill>
                <a:latin typeface="Arial"/>
                <a:ea typeface="Arial"/>
                <a:cs typeface="Arial"/>
                <a:sym typeface="Arial"/>
              </a:defRPr>
            </a:lvl1pPr>
            <a:lvl2pPr marL="0" marR="0" lvl="1" indent="0" algn="r">
              <a:spcBef>
                <a:spcPts val="0"/>
              </a:spcBef>
              <a:spcAft>
                <a:spcPts val="0"/>
              </a:spcAft>
              <a:buNone/>
              <a:defRPr sz="1400" b="1">
                <a:solidFill>
                  <a:schemeClr val="lt2"/>
                </a:solidFill>
                <a:latin typeface="Arial"/>
                <a:ea typeface="Arial"/>
                <a:cs typeface="Arial"/>
                <a:sym typeface="Arial"/>
              </a:defRPr>
            </a:lvl2pPr>
            <a:lvl3pPr marL="0" marR="0" lvl="2" indent="0" algn="r">
              <a:spcBef>
                <a:spcPts val="0"/>
              </a:spcBef>
              <a:spcAft>
                <a:spcPts val="0"/>
              </a:spcAft>
              <a:buNone/>
              <a:defRPr sz="1400" b="1">
                <a:solidFill>
                  <a:schemeClr val="lt2"/>
                </a:solidFill>
                <a:latin typeface="Arial"/>
                <a:ea typeface="Arial"/>
                <a:cs typeface="Arial"/>
                <a:sym typeface="Arial"/>
              </a:defRPr>
            </a:lvl3pPr>
            <a:lvl4pPr marL="0" marR="0" lvl="3" indent="0" algn="r">
              <a:spcBef>
                <a:spcPts val="0"/>
              </a:spcBef>
              <a:spcAft>
                <a:spcPts val="0"/>
              </a:spcAft>
              <a:buNone/>
              <a:defRPr sz="1400" b="1">
                <a:solidFill>
                  <a:schemeClr val="lt2"/>
                </a:solidFill>
                <a:latin typeface="Arial"/>
                <a:ea typeface="Arial"/>
                <a:cs typeface="Arial"/>
                <a:sym typeface="Arial"/>
              </a:defRPr>
            </a:lvl4pPr>
            <a:lvl5pPr marL="0" marR="0" lvl="4" indent="0" algn="r">
              <a:spcBef>
                <a:spcPts val="0"/>
              </a:spcBef>
              <a:spcAft>
                <a:spcPts val="0"/>
              </a:spcAft>
              <a:buNone/>
              <a:defRPr sz="1400" b="1">
                <a:solidFill>
                  <a:schemeClr val="lt2"/>
                </a:solidFill>
                <a:latin typeface="Arial"/>
                <a:ea typeface="Arial"/>
                <a:cs typeface="Arial"/>
                <a:sym typeface="Arial"/>
              </a:defRPr>
            </a:lvl5pPr>
            <a:lvl6pPr marL="0" marR="0" lvl="5" indent="0" algn="r">
              <a:spcBef>
                <a:spcPts val="0"/>
              </a:spcBef>
              <a:spcAft>
                <a:spcPts val="0"/>
              </a:spcAft>
              <a:buNone/>
              <a:defRPr sz="1400" b="1">
                <a:solidFill>
                  <a:schemeClr val="lt2"/>
                </a:solidFill>
                <a:latin typeface="Arial"/>
                <a:ea typeface="Arial"/>
                <a:cs typeface="Arial"/>
                <a:sym typeface="Arial"/>
              </a:defRPr>
            </a:lvl6pPr>
            <a:lvl7pPr marL="0" marR="0" lvl="6" indent="0" algn="r">
              <a:spcBef>
                <a:spcPts val="0"/>
              </a:spcBef>
              <a:spcAft>
                <a:spcPts val="0"/>
              </a:spcAft>
              <a:buNone/>
              <a:defRPr sz="1400" b="1">
                <a:solidFill>
                  <a:schemeClr val="lt2"/>
                </a:solidFill>
                <a:latin typeface="Arial"/>
                <a:ea typeface="Arial"/>
                <a:cs typeface="Arial"/>
                <a:sym typeface="Arial"/>
              </a:defRPr>
            </a:lvl7pPr>
            <a:lvl8pPr marL="0" marR="0" lvl="7" indent="0" algn="r">
              <a:spcBef>
                <a:spcPts val="0"/>
              </a:spcBef>
              <a:spcAft>
                <a:spcPts val="0"/>
              </a:spcAft>
              <a:buNone/>
              <a:defRPr sz="1400" b="1">
                <a:solidFill>
                  <a:schemeClr val="lt2"/>
                </a:solidFill>
                <a:latin typeface="Arial"/>
                <a:ea typeface="Arial"/>
                <a:cs typeface="Arial"/>
                <a:sym typeface="Arial"/>
              </a:defRPr>
            </a:lvl8pPr>
            <a:lvl9pPr marL="0" marR="0" lvl="8" indent="0" algn="r">
              <a:spcBef>
                <a:spcPts val="0"/>
              </a:spcBef>
              <a:spcAft>
                <a:spcPts val="0"/>
              </a:spcAft>
              <a:buNone/>
              <a:defRPr sz="14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48"/>
          <p:cNvSpPr txBox="1">
            <a:spLocks noGrp="1"/>
          </p:cNvSpPr>
          <p:nvPr>
            <p:ph type="title"/>
          </p:nvPr>
        </p:nvSpPr>
        <p:spPr>
          <a:xfrm>
            <a:off x="379413" y="314325"/>
            <a:ext cx="7594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8"/>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chemeClr val="lt2"/>
                </a:solidFill>
                <a:latin typeface="Arial"/>
                <a:ea typeface="Arial"/>
                <a:cs typeface="Arial"/>
                <a:sym typeface="Arial"/>
              </a:defRPr>
            </a:lvl1pPr>
            <a:lvl2pPr marL="0" marR="0" lvl="1" indent="0" algn="r">
              <a:spcBef>
                <a:spcPts val="0"/>
              </a:spcBef>
              <a:spcAft>
                <a:spcPts val="0"/>
              </a:spcAft>
              <a:buNone/>
              <a:defRPr sz="1400" b="1">
                <a:solidFill>
                  <a:schemeClr val="lt2"/>
                </a:solidFill>
                <a:latin typeface="Arial"/>
                <a:ea typeface="Arial"/>
                <a:cs typeface="Arial"/>
                <a:sym typeface="Arial"/>
              </a:defRPr>
            </a:lvl2pPr>
            <a:lvl3pPr marL="0" marR="0" lvl="2" indent="0" algn="r">
              <a:spcBef>
                <a:spcPts val="0"/>
              </a:spcBef>
              <a:spcAft>
                <a:spcPts val="0"/>
              </a:spcAft>
              <a:buNone/>
              <a:defRPr sz="1400" b="1">
                <a:solidFill>
                  <a:schemeClr val="lt2"/>
                </a:solidFill>
                <a:latin typeface="Arial"/>
                <a:ea typeface="Arial"/>
                <a:cs typeface="Arial"/>
                <a:sym typeface="Arial"/>
              </a:defRPr>
            </a:lvl3pPr>
            <a:lvl4pPr marL="0" marR="0" lvl="3" indent="0" algn="r">
              <a:spcBef>
                <a:spcPts val="0"/>
              </a:spcBef>
              <a:spcAft>
                <a:spcPts val="0"/>
              </a:spcAft>
              <a:buNone/>
              <a:defRPr sz="1400" b="1">
                <a:solidFill>
                  <a:schemeClr val="lt2"/>
                </a:solidFill>
                <a:latin typeface="Arial"/>
                <a:ea typeface="Arial"/>
                <a:cs typeface="Arial"/>
                <a:sym typeface="Arial"/>
              </a:defRPr>
            </a:lvl4pPr>
            <a:lvl5pPr marL="0" marR="0" lvl="4" indent="0" algn="r">
              <a:spcBef>
                <a:spcPts val="0"/>
              </a:spcBef>
              <a:spcAft>
                <a:spcPts val="0"/>
              </a:spcAft>
              <a:buNone/>
              <a:defRPr sz="1400" b="1">
                <a:solidFill>
                  <a:schemeClr val="lt2"/>
                </a:solidFill>
                <a:latin typeface="Arial"/>
                <a:ea typeface="Arial"/>
                <a:cs typeface="Arial"/>
                <a:sym typeface="Arial"/>
              </a:defRPr>
            </a:lvl5pPr>
            <a:lvl6pPr marL="0" marR="0" lvl="5" indent="0" algn="r">
              <a:spcBef>
                <a:spcPts val="0"/>
              </a:spcBef>
              <a:spcAft>
                <a:spcPts val="0"/>
              </a:spcAft>
              <a:buNone/>
              <a:defRPr sz="1400" b="1">
                <a:solidFill>
                  <a:schemeClr val="lt2"/>
                </a:solidFill>
                <a:latin typeface="Arial"/>
                <a:ea typeface="Arial"/>
                <a:cs typeface="Arial"/>
                <a:sym typeface="Arial"/>
              </a:defRPr>
            </a:lvl6pPr>
            <a:lvl7pPr marL="0" marR="0" lvl="6" indent="0" algn="r">
              <a:spcBef>
                <a:spcPts val="0"/>
              </a:spcBef>
              <a:spcAft>
                <a:spcPts val="0"/>
              </a:spcAft>
              <a:buNone/>
              <a:defRPr sz="1400" b="1">
                <a:solidFill>
                  <a:schemeClr val="lt2"/>
                </a:solidFill>
                <a:latin typeface="Arial"/>
                <a:ea typeface="Arial"/>
                <a:cs typeface="Arial"/>
                <a:sym typeface="Arial"/>
              </a:defRPr>
            </a:lvl7pPr>
            <a:lvl8pPr marL="0" marR="0" lvl="7" indent="0" algn="r">
              <a:spcBef>
                <a:spcPts val="0"/>
              </a:spcBef>
              <a:spcAft>
                <a:spcPts val="0"/>
              </a:spcAft>
              <a:buNone/>
              <a:defRPr sz="1400" b="1">
                <a:solidFill>
                  <a:schemeClr val="lt2"/>
                </a:solidFill>
                <a:latin typeface="Arial"/>
                <a:ea typeface="Arial"/>
                <a:cs typeface="Arial"/>
                <a:sym typeface="Arial"/>
              </a:defRPr>
            </a:lvl8pPr>
            <a:lvl9pPr marL="0" marR="0" lvl="8" indent="0" algn="r">
              <a:spcBef>
                <a:spcPts val="0"/>
              </a:spcBef>
              <a:spcAft>
                <a:spcPts val="0"/>
              </a:spcAft>
              <a:buNone/>
              <a:defRPr sz="14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Default Logos">
  <p:cSld name="Blank with Default Logos">
    <p:spTree>
      <p:nvGrpSpPr>
        <p:cNvPr id="1" name="Shape 17"/>
        <p:cNvGrpSpPr/>
        <p:nvPr/>
      </p:nvGrpSpPr>
      <p:grpSpPr>
        <a:xfrm>
          <a:off x="0" y="0"/>
          <a:ext cx="0" cy="0"/>
          <a:chOff x="0" y="0"/>
          <a:chExt cx="0" cy="0"/>
        </a:xfrm>
      </p:grpSpPr>
      <p:sp>
        <p:nvSpPr>
          <p:cNvPr id="19" name="Google Shape;19;p38"/>
          <p:cNvSpPr txBox="1">
            <a:spLocks noGrp="1"/>
          </p:cNvSpPr>
          <p:nvPr>
            <p:ph type="title"/>
          </p:nvPr>
        </p:nvSpPr>
        <p:spPr>
          <a:xfrm>
            <a:off x="467361" y="445197"/>
            <a:ext cx="8219440" cy="97244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600"/>
              <a:buFont typeface="Calibri"/>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8"/>
          <p:cNvSpPr txBox="1">
            <a:spLocks noGrp="1"/>
          </p:cNvSpPr>
          <p:nvPr>
            <p:ph type="body" idx="1"/>
          </p:nvPr>
        </p:nvSpPr>
        <p:spPr>
          <a:xfrm>
            <a:off x="467361" y="1767839"/>
            <a:ext cx="8219440" cy="464496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5000"/>
              </a:lnSpc>
              <a:spcBef>
                <a:spcPts val="1200"/>
              </a:spcBef>
              <a:spcAft>
                <a:spcPts val="0"/>
              </a:spcAft>
              <a:buClr>
                <a:schemeClr val="accent6"/>
              </a:buClr>
              <a:buSzPts val="2800"/>
              <a:buFont typeface="Arial"/>
              <a:buChar char="•"/>
              <a:defRPr sz="2800" b="0" i="0" u="none" strike="noStrike" cap="none">
                <a:solidFill>
                  <a:srgbClr val="535352"/>
                </a:solidFill>
                <a:latin typeface="Calibri"/>
                <a:ea typeface="Calibri"/>
                <a:cs typeface="Calibri"/>
                <a:sym typeface="Calibri"/>
              </a:defRPr>
            </a:lvl1pPr>
            <a:lvl2pPr marL="914400" marR="0" lvl="1" indent="-406400" algn="l" rtl="0">
              <a:lnSpc>
                <a:spcPct val="95000"/>
              </a:lnSpc>
              <a:spcBef>
                <a:spcPts val="600"/>
              </a:spcBef>
              <a:spcAft>
                <a:spcPts val="0"/>
              </a:spcAft>
              <a:buClr>
                <a:srgbClr val="535352"/>
              </a:buClr>
              <a:buSzPts val="2800"/>
              <a:buFont typeface="Arial"/>
              <a:buChar char="–"/>
              <a:defRPr sz="2800" b="0" i="0" u="none" strike="noStrike" cap="none">
                <a:solidFill>
                  <a:srgbClr val="535352"/>
                </a:solidFill>
                <a:latin typeface="Calibri"/>
                <a:ea typeface="Calibri"/>
                <a:cs typeface="Calibri"/>
                <a:sym typeface="Calibri"/>
              </a:defRPr>
            </a:lvl2pPr>
            <a:lvl3pPr marL="1371600" marR="0" lvl="2" indent="-355092" algn="l" rtl="0">
              <a:lnSpc>
                <a:spcPct val="95000"/>
              </a:lnSpc>
              <a:spcBef>
                <a:spcPts val="600"/>
              </a:spcBef>
              <a:spcAft>
                <a:spcPts val="0"/>
              </a:spcAft>
              <a:buClr>
                <a:srgbClr val="535352"/>
              </a:buClr>
              <a:buSzPts val="1992"/>
              <a:buFont typeface="Courier New"/>
              <a:buChar char="o"/>
              <a:defRPr sz="2400" b="0" i="0" u="none" strike="noStrike" cap="none">
                <a:solidFill>
                  <a:srgbClr val="535352"/>
                </a:solidFill>
                <a:latin typeface="Calibri"/>
                <a:ea typeface="Calibri"/>
                <a:cs typeface="Calibri"/>
                <a:sym typeface="Calibri"/>
              </a:defRPr>
            </a:lvl3pPr>
            <a:lvl4pPr marL="1828800" marR="0" lvl="3" indent="-355600" algn="l" rtl="0">
              <a:spcBef>
                <a:spcPts val="400"/>
              </a:spcBef>
              <a:spcAft>
                <a:spcPts val="0"/>
              </a:spcAft>
              <a:buClr>
                <a:srgbClr val="535352"/>
              </a:buClr>
              <a:buSzPts val="2000"/>
              <a:buFont typeface="Arial"/>
              <a:buChar char="–"/>
              <a:defRPr sz="2000" b="0" i="0" u="none" strike="noStrike" cap="none">
                <a:solidFill>
                  <a:srgbClr val="535352"/>
                </a:solidFill>
                <a:latin typeface="Calibri"/>
                <a:ea typeface="Calibri"/>
                <a:cs typeface="Calibri"/>
                <a:sym typeface="Calibri"/>
              </a:defRPr>
            </a:lvl4pPr>
            <a:lvl5pPr marL="2286000" marR="0" lvl="4" indent="-355600" algn="l" rtl="0">
              <a:spcBef>
                <a:spcPts val="400"/>
              </a:spcBef>
              <a:spcAft>
                <a:spcPts val="0"/>
              </a:spcAft>
              <a:buClr>
                <a:srgbClr val="535352"/>
              </a:buClr>
              <a:buSzPts val="2000"/>
              <a:buFont typeface="Arial"/>
              <a:buChar char="»"/>
              <a:defRPr sz="2000" b="0" i="0" u="none" strike="noStrike" cap="none">
                <a:solidFill>
                  <a:srgbClr val="53535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398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379413" y="314325"/>
            <a:ext cx="7594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1" i="0" u="none" strike="noStrike" cap="none">
                <a:solidFill>
                  <a:schemeClr val="dk2"/>
                </a:solidFill>
                <a:latin typeface="Arial"/>
                <a:ea typeface="Arial"/>
                <a:cs typeface="Arial"/>
                <a:sym typeface="Arial"/>
              </a:defRPr>
            </a:lvl9pPr>
          </a:lstStyle>
          <a:p>
            <a:endParaRPr/>
          </a:p>
        </p:txBody>
      </p:sp>
      <p:sp>
        <p:nvSpPr>
          <p:cNvPr id="11" name="Google Shape;11;p40"/>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i="0" u="none" strike="noStrike" cap="none">
                <a:solidFill>
                  <a:schemeClr val="lt2"/>
                </a:solidFill>
                <a:latin typeface="Arial"/>
                <a:ea typeface="Arial"/>
                <a:cs typeface="Arial"/>
                <a:sym typeface="Arial"/>
              </a:defRPr>
            </a:lvl1pPr>
            <a:lvl2pPr marL="0" marR="0" lvl="1" indent="0" algn="r" rtl="0">
              <a:spcBef>
                <a:spcPts val="0"/>
              </a:spcBef>
              <a:spcAft>
                <a:spcPts val="0"/>
              </a:spcAft>
              <a:buNone/>
              <a:defRPr sz="1400" b="1" i="0" u="none" strike="noStrike" cap="none">
                <a:solidFill>
                  <a:schemeClr val="lt2"/>
                </a:solidFill>
                <a:latin typeface="Arial"/>
                <a:ea typeface="Arial"/>
                <a:cs typeface="Arial"/>
                <a:sym typeface="Arial"/>
              </a:defRPr>
            </a:lvl2pPr>
            <a:lvl3pPr marL="0" marR="0" lvl="2" indent="0" algn="r" rtl="0">
              <a:spcBef>
                <a:spcPts val="0"/>
              </a:spcBef>
              <a:spcAft>
                <a:spcPts val="0"/>
              </a:spcAft>
              <a:buNone/>
              <a:defRPr sz="1400" b="1" i="0" u="none" strike="noStrike" cap="none">
                <a:solidFill>
                  <a:schemeClr val="lt2"/>
                </a:solidFill>
                <a:latin typeface="Arial"/>
                <a:ea typeface="Arial"/>
                <a:cs typeface="Arial"/>
                <a:sym typeface="Arial"/>
              </a:defRPr>
            </a:lvl3pPr>
            <a:lvl4pPr marL="0" marR="0" lvl="3" indent="0" algn="r" rtl="0">
              <a:spcBef>
                <a:spcPts val="0"/>
              </a:spcBef>
              <a:spcAft>
                <a:spcPts val="0"/>
              </a:spcAft>
              <a:buNone/>
              <a:defRPr sz="1400" b="1" i="0" u="none" strike="noStrike" cap="none">
                <a:solidFill>
                  <a:schemeClr val="lt2"/>
                </a:solidFill>
                <a:latin typeface="Arial"/>
                <a:ea typeface="Arial"/>
                <a:cs typeface="Arial"/>
                <a:sym typeface="Arial"/>
              </a:defRPr>
            </a:lvl4pPr>
            <a:lvl5pPr marL="0" marR="0" lvl="4" indent="0" algn="r" rtl="0">
              <a:spcBef>
                <a:spcPts val="0"/>
              </a:spcBef>
              <a:spcAft>
                <a:spcPts val="0"/>
              </a:spcAft>
              <a:buNone/>
              <a:defRPr sz="1400" b="1" i="0" u="none" strike="noStrike" cap="none">
                <a:solidFill>
                  <a:schemeClr val="lt2"/>
                </a:solidFill>
                <a:latin typeface="Arial"/>
                <a:ea typeface="Arial"/>
                <a:cs typeface="Arial"/>
                <a:sym typeface="Arial"/>
              </a:defRPr>
            </a:lvl5pPr>
            <a:lvl6pPr marL="0" marR="0" lvl="5" indent="0" algn="r" rtl="0">
              <a:spcBef>
                <a:spcPts val="0"/>
              </a:spcBef>
              <a:spcAft>
                <a:spcPts val="0"/>
              </a:spcAft>
              <a:buNone/>
              <a:defRPr sz="1400" b="1" i="0" u="none" strike="noStrike" cap="none">
                <a:solidFill>
                  <a:schemeClr val="lt2"/>
                </a:solidFill>
                <a:latin typeface="Arial"/>
                <a:ea typeface="Arial"/>
                <a:cs typeface="Arial"/>
                <a:sym typeface="Arial"/>
              </a:defRPr>
            </a:lvl6pPr>
            <a:lvl7pPr marL="0" marR="0" lvl="6" indent="0" algn="r" rtl="0">
              <a:spcBef>
                <a:spcPts val="0"/>
              </a:spcBef>
              <a:spcAft>
                <a:spcPts val="0"/>
              </a:spcAft>
              <a:buNone/>
              <a:defRPr sz="1400" b="1" i="0" u="none" strike="noStrike" cap="none">
                <a:solidFill>
                  <a:schemeClr val="lt2"/>
                </a:solidFill>
                <a:latin typeface="Arial"/>
                <a:ea typeface="Arial"/>
                <a:cs typeface="Arial"/>
                <a:sym typeface="Arial"/>
              </a:defRPr>
            </a:lvl7pPr>
            <a:lvl8pPr marL="0" marR="0" lvl="7" indent="0" algn="r" rtl="0">
              <a:spcBef>
                <a:spcPts val="0"/>
              </a:spcBef>
              <a:spcAft>
                <a:spcPts val="0"/>
              </a:spcAft>
              <a:buNone/>
              <a:defRPr sz="1400" b="1" i="0" u="none" strike="noStrike" cap="none">
                <a:solidFill>
                  <a:schemeClr val="lt2"/>
                </a:solidFill>
                <a:latin typeface="Arial"/>
                <a:ea typeface="Arial"/>
                <a:cs typeface="Arial"/>
                <a:sym typeface="Arial"/>
              </a:defRPr>
            </a:lvl8pPr>
            <a:lvl9pPr marL="0" marR="0" lvl="8" indent="0" algn="r" rtl="0">
              <a:spcBef>
                <a:spcPts val="0"/>
              </a:spcBef>
              <a:spcAft>
                <a:spcPts val="0"/>
              </a:spcAft>
              <a:buNone/>
              <a:defRPr sz="14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jp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0.wmf"/><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jpeg"/><Relationship Id="rId4" Type="http://schemas.openxmlformats.org/officeDocument/2006/relationships/image" Target="../media/image66.png"/><Relationship Id="rId9" Type="http://schemas.openxmlformats.org/officeDocument/2006/relationships/image" Target="../media/image7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5.png"/><Relationship Id="rId7" Type="http://schemas.openxmlformats.org/officeDocument/2006/relationships/image" Target="../media/image86.png"/><Relationship Id="rId12" Type="http://schemas.openxmlformats.org/officeDocument/2006/relationships/image" Target="../media/image90.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image" Target="../media/image89.png"/><Relationship Id="rId5" Type="http://schemas.openxmlformats.org/officeDocument/2006/relationships/image" Target="../media/image21.png"/><Relationship Id="rId10" Type="http://schemas.openxmlformats.org/officeDocument/2006/relationships/image" Target="../media/image88.png"/><Relationship Id="rId4" Type="http://schemas.openxmlformats.org/officeDocument/2006/relationships/image" Target="../media/image84.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1</a:t>
            </a:fld>
            <a:endParaRPr sz="1400" b="1" i="0" u="none" strike="noStrike" cap="none" dirty="0">
              <a:solidFill>
                <a:schemeClr val="lt2"/>
              </a:solidFill>
              <a:latin typeface="Arial"/>
              <a:ea typeface="Arial"/>
              <a:cs typeface="Arial"/>
              <a:sym typeface="Arial"/>
            </a:endParaRPr>
          </a:p>
        </p:txBody>
      </p:sp>
      <p:sp>
        <p:nvSpPr>
          <p:cNvPr id="53" name="Google Shape;53;p1"/>
          <p:cNvSpPr txBox="1">
            <a:spLocks noGrp="1"/>
          </p:cNvSpPr>
          <p:nvPr>
            <p:ph type="ctrTitle" idx="4294967295"/>
          </p:nvPr>
        </p:nvSpPr>
        <p:spPr>
          <a:xfrm>
            <a:off x="495299" y="1761893"/>
            <a:ext cx="7985125" cy="14175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3200" b="1" i="0" u="none" strike="noStrike" cap="none" dirty="0">
                <a:solidFill>
                  <a:srgbClr val="000099"/>
                </a:solidFill>
                <a:latin typeface="Arial Black"/>
                <a:ea typeface="Arial Black"/>
                <a:cs typeface="Arial Black"/>
                <a:sym typeface="Arial Black"/>
              </a:rPr>
              <a:t>Outil destiné aux pairs éducateurs pour informer les professionnelles du sexe sur les options de contraception</a:t>
            </a:r>
            <a:br>
              <a:rPr lang="en-US" sz="3200" b="1" i="0" u="none" strike="noStrike" cap="none" dirty="0">
                <a:solidFill>
                  <a:srgbClr val="000099"/>
                </a:solidFill>
                <a:latin typeface="Arial Black"/>
                <a:ea typeface="Arial Black"/>
                <a:cs typeface="Arial Black"/>
                <a:sym typeface="Arial Black"/>
              </a:rPr>
            </a:br>
            <a:endParaRPr sz="3200" b="0" i="0" u="none" strike="noStrike" cap="none" dirty="0">
              <a:solidFill>
                <a:srgbClr val="000099"/>
              </a:solidFill>
              <a:latin typeface="Arial Black"/>
              <a:ea typeface="Arial Black"/>
              <a:cs typeface="Arial Black"/>
              <a:sym typeface="Arial Black"/>
            </a:endParaRPr>
          </a:p>
        </p:txBody>
      </p:sp>
      <p:sp>
        <p:nvSpPr>
          <p:cNvPr id="54" name="Google Shape;54;p1"/>
          <p:cNvSpPr/>
          <p:nvPr/>
        </p:nvSpPr>
        <p:spPr>
          <a:xfrm>
            <a:off x="463550" y="987425"/>
            <a:ext cx="8229600" cy="152400"/>
          </a:xfrm>
          <a:prstGeom prst="rect">
            <a:avLst/>
          </a:prstGeom>
          <a:gradFill>
            <a:gsLst>
              <a:gs pos="0">
                <a:srgbClr val="000099"/>
              </a:gs>
              <a:gs pos="50000">
                <a:srgbClr val="7BB6FD"/>
              </a:gs>
              <a:gs pos="100000">
                <a:srgbClr val="000099"/>
              </a:gs>
            </a:gsLst>
            <a:lin ang="5400000" scaled="0"/>
          </a:gradFill>
          <a:ln w="9525" cap="flat" cmpd="sng">
            <a:solidFill>
              <a:srgbClr val="3366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b="0" i="0" u="none" strike="noStrike" cap="none" dirty="0">
              <a:solidFill>
                <a:schemeClr val="lt2"/>
              </a:solidFill>
              <a:latin typeface="Arial"/>
              <a:ea typeface="Arial"/>
              <a:cs typeface="Arial"/>
              <a:sym typeface="Arial"/>
            </a:endParaRPr>
          </a:p>
        </p:txBody>
      </p:sp>
      <p:sp>
        <p:nvSpPr>
          <p:cNvPr id="55" name="Google Shape;55;p1"/>
          <p:cNvSpPr/>
          <p:nvPr/>
        </p:nvSpPr>
        <p:spPr>
          <a:xfrm>
            <a:off x="8480425" y="6275388"/>
            <a:ext cx="538163" cy="457200"/>
          </a:xfrm>
          <a:prstGeom prst="rect">
            <a:avLst/>
          </a:prstGeom>
          <a:solidFill>
            <a:schemeClr val="lt1"/>
          </a:solidFill>
          <a:ln>
            <a:noFill/>
          </a:ln>
        </p:spPr>
        <p:txBody>
          <a:bodyPr spcFirstLastPara="1" wrap="square" lIns="54850" tIns="45700" rIns="54850" bIns="45700" anchor="ctr" anchorCtr="0">
            <a:noAutofit/>
          </a:bodyPr>
          <a:lstStyle/>
          <a:p>
            <a:pPr marL="0" marR="0" lvl="0" indent="0" algn="l" rtl="0">
              <a:spcBef>
                <a:spcPts val="0"/>
              </a:spcBef>
              <a:spcAft>
                <a:spcPts val="0"/>
              </a:spcAft>
              <a:buNone/>
            </a:pPr>
            <a:endParaRPr sz="1000" b="0" i="0" u="none" strike="noStrike" cap="none" dirty="0">
              <a:solidFill>
                <a:schemeClr val="lt2"/>
              </a:solidFill>
              <a:latin typeface="Arial"/>
              <a:ea typeface="Arial"/>
              <a:cs typeface="Arial"/>
              <a:sym typeface="Arial"/>
            </a:endParaRPr>
          </a:p>
        </p:txBody>
      </p:sp>
      <p:sp>
        <p:nvSpPr>
          <p:cNvPr id="56" name="Google Shape;56;p1"/>
          <p:cNvSpPr txBox="1"/>
          <p:nvPr/>
        </p:nvSpPr>
        <p:spPr>
          <a:xfrm>
            <a:off x="820285" y="6348554"/>
            <a:ext cx="7929221" cy="354012"/>
          </a:xfrm>
          <a:prstGeom prst="rect">
            <a:avLst/>
          </a:prstGeom>
          <a:noFill/>
          <a:ln>
            <a:noFill/>
          </a:ln>
        </p:spPr>
        <p:txBody>
          <a:bodyPr spcFirstLastPara="1" wrap="square" lIns="91425" tIns="45700" rIns="91425" bIns="45700" anchor="t" anchorCtr="0">
            <a:noAutofit/>
          </a:bodyPr>
          <a:lstStyle/>
          <a:p>
            <a:pPr marL="0" marR="0" lvl="0" indent="0" algn="r" rtl="0">
              <a:lnSpc>
                <a:spcPct val="95000"/>
              </a:lnSpc>
              <a:spcBef>
                <a:spcPts val="0"/>
              </a:spcBef>
              <a:spcAft>
                <a:spcPts val="0"/>
              </a:spcAft>
              <a:buClr>
                <a:srgbClr val="7F7F7F"/>
              </a:buClr>
              <a:buSzPts val="1200"/>
              <a:buFont typeface="Times New Roman"/>
              <a:buNone/>
            </a:pPr>
            <a:r>
              <a:rPr lang="en-US" sz="1200" b="0" i="1" u="none" strike="noStrike" cap="none" dirty="0">
                <a:solidFill>
                  <a:srgbClr val="7F7F7F"/>
                </a:solidFill>
                <a:latin typeface="Times New Roman"/>
                <a:ea typeface="Times New Roman"/>
                <a:cs typeface="Times New Roman"/>
                <a:sym typeface="Times New Roman"/>
              </a:rPr>
              <a:t>Version : </a:t>
            </a:r>
            <a:r>
              <a:rPr lang="en-US" sz="1200" b="0" i="1" u="none" strike="noStrike" cap="none" dirty="0" err="1">
                <a:solidFill>
                  <a:srgbClr val="7F7F7F"/>
                </a:solidFill>
                <a:latin typeface="Times New Roman"/>
                <a:ea typeface="Times New Roman"/>
                <a:cs typeface="Times New Roman"/>
                <a:sym typeface="Times New Roman"/>
              </a:rPr>
              <a:t>Décembre</a:t>
            </a:r>
            <a:r>
              <a:rPr lang="en-US" sz="1200" b="0" i="1" u="none" strike="noStrike" cap="none" dirty="0">
                <a:solidFill>
                  <a:srgbClr val="7F7F7F"/>
                </a:solidFill>
                <a:latin typeface="Times New Roman"/>
                <a:ea typeface="Times New Roman"/>
                <a:cs typeface="Times New Roman"/>
                <a:sym typeface="Times New Roman"/>
              </a:rPr>
              <a:t>  2020</a:t>
            </a:r>
            <a:endParaRPr sz="1200" b="0" i="0" u="none" strike="noStrike" cap="none" dirty="0">
              <a:solidFill>
                <a:srgbClr val="7F7F7F"/>
              </a:solidFill>
              <a:latin typeface="Times New Roman"/>
              <a:ea typeface="Times New Roman"/>
              <a:cs typeface="Times New Roman"/>
              <a:sym typeface="Times New Roman"/>
            </a:endParaRPr>
          </a:p>
        </p:txBody>
      </p:sp>
      <p:grpSp>
        <p:nvGrpSpPr>
          <p:cNvPr id="57" name="Google Shape;57;p1"/>
          <p:cNvGrpSpPr/>
          <p:nvPr/>
        </p:nvGrpSpPr>
        <p:grpSpPr>
          <a:xfrm>
            <a:off x="3391542" y="3299790"/>
            <a:ext cx="3059063" cy="3048763"/>
            <a:chOff x="3552443" y="3113201"/>
            <a:chExt cx="3085382" cy="3074994"/>
          </a:xfrm>
        </p:grpSpPr>
        <p:pic>
          <p:nvPicPr>
            <p:cNvPr id="58" name="Google Shape;58;p1"/>
            <p:cNvPicPr preferRelativeResize="0"/>
            <p:nvPr/>
          </p:nvPicPr>
          <p:blipFill rotWithShape="1">
            <a:blip r:embed="rId3">
              <a:alphaModFix/>
            </a:blip>
            <a:srcRect/>
            <a:stretch/>
          </p:blipFill>
          <p:spPr>
            <a:xfrm>
              <a:off x="3552443" y="3113201"/>
              <a:ext cx="3085382" cy="3074994"/>
            </a:xfrm>
            <a:prstGeom prst="rect">
              <a:avLst/>
            </a:prstGeom>
            <a:noFill/>
            <a:ln>
              <a:noFill/>
            </a:ln>
          </p:spPr>
        </p:pic>
        <p:pic>
          <p:nvPicPr>
            <p:cNvPr id="59" name="Google Shape;59;p1"/>
            <p:cNvPicPr preferRelativeResize="0"/>
            <p:nvPr/>
          </p:nvPicPr>
          <p:blipFill rotWithShape="1">
            <a:blip r:embed="rId4">
              <a:alphaModFix/>
            </a:blip>
            <a:srcRect l="3763" t="4959" r="2442" b="2167"/>
            <a:stretch/>
          </p:blipFill>
          <p:spPr>
            <a:xfrm rot="-215399">
              <a:off x="5166688" y="4918860"/>
              <a:ext cx="1246311" cy="92556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sldNum" idx="12"/>
          </p:nvPr>
        </p:nvSpPr>
        <p:spPr>
          <a:xfrm>
            <a:off x="6736760"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10</a:t>
            </a:fld>
            <a:endParaRPr sz="1400" b="1" i="0" u="none" strike="noStrike" cap="none" dirty="0">
              <a:solidFill>
                <a:schemeClr val="lt2"/>
              </a:solidFill>
              <a:latin typeface="Arial"/>
              <a:ea typeface="Arial"/>
              <a:cs typeface="Arial"/>
              <a:sym typeface="Arial"/>
            </a:endParaRPr>
          </a:p>
        </p:txBody>
      </p:sp>
      <p:sp>
        <p:nvSpPr>
          <p:cNvPr id="136" name="Google Shape;136;p10"/>
          <p:cNvSpPr txBox="1"/>
          <p:nvPr/>
        </p:nvSpPr>
        <p:spPr>
          <a:xfrm>
            <a:off x="446088" y="1299399"/>
            <a:ext cx="8697912" cy="4924385"/>
          </a:xfrm>
          <a:prstGeom prst="rect">
            <a:avLst/>
          </a:prstGeom>
          <a:noFill/>
          <a:ln>
            <a:noFill/>
          </a:ln>
        </p:spPr>
        <p:txBody>
          <a:bodyPr spcFirstLastPara="1" wrap="square" lIns="91425" tIns="45700" rIns="91425" bIns="45700" anchor="t" anchorCtr="0">
            <a:spAutoFit/>
          </a:bodyPr>
          <a:lstStyle/>
          <a:p>
            <a:pPr marL="230188" indent="-230188">
              <a:buClr>
                <a:srgbClr val="C00000"/>
              </a:buClr>
              <a:buSzPts val="2000"/>
              <a:buFont typeface="Arial"/>
              <a:buChar char="•"/>
            </a:pPr>
            <a:r>
              <a:rPr lang="fr-FR" sz="1800" dirty="0">
                <a:solidFill>
                  <a:schemeClr val="dk1"/>
                </a:solidFill>
              </a:rPr>
              <a:t>Quel est le degré d’efficacité de la méthode </a:t>
            </a:r>
            <a:r>
              <a:rPr lang="en-US" sz="1800" dirty="0">
                <a:solidFill>
                  <a:schemeClr val="dk1"/>
                </a:solidFill>
              </a:rPr>
              <a:t>?</a:t>
            </a:r>
            <a:r>
              <a:rPr lang="en-US" sz="1800" spc="-300" dirty="0">
                <a:solidFill>
                  <a:schemeClr val="dk1"/>
                </a:solidFill>
              </a:rPr>
              <a:t> </a:t>
            </a:r>
            <a:r>
              <a:rPr lang="en-US" sz="1800" b="1" dirty="0">
                <a:solidFill>
                  <a:srgbClr val="C00000"/>
                </a:solidFill>
              </a:rPr>
              <a:t>*</a:t>
            </a:r>
          </a:p>
          <a:p>
            <a:pPr marL="230188" indent="-230188">
              <a:spcBef>
                <a:spcPts val="1200"/>
              </a:spcBef>
              <a:buClr>
                <a:srgbClr val="C00000"/>
              </a:buClr>
              <a:buSzPts val="2000"/>
              <a:buFont typeface="Arial"/>
              <a:buChar char="•"/>
            </a:pPr>
            <a:r>
              <a:rPr lang="fr-FR" sz="1800" dirty="0">
                <a:solidFill>
                  <a:schemeClr val="dk1"/>
                </a:solidFill>
              </a:rPr>
              <a:t>Est-elle facile à utiliser ? Puis-je l’utiliser à l’insu des autres ?</a:t>
            </a:r>
          </a:p>
          <a:p>
            <a:pPr marL="230188" indent="-230188">
              <a:spcBef>
                <a:spcPts val="1200"/>
              </a:spcBef>
              <a:buClr>
                <a:srgbClr val="C00000"/>
              </a:buClr>
              <a:buSzPts val="2000"/>
              <a:buFont typeface="Arial"/>
              <a:buChar char="•"/>
            </a:pPr>
            <a:r>
              <a:rPr lang="fr-FR" sz="1800" dirty="0">
                <a:solidFill>
                  <a:schemeClr val="dk1"/>
                </a:solidFill>
              </a:rPr>
              <a:t>La méthode présente-t-elle d’autres bénéfices sanitaires </a:t>
            </a:r>
            <a:r>
              <a:rPr lang="en-US" sz="1800" dirty="0">
                <a:solidFill>
                  <a:schemeClr val="dk1"/>
                </a:solidFill>
              </a:rPr>
              <a:t>?</a:t>
            </a:r>
          </a:p>
          <a:p>
            <a:pPr marL="230188" marR="0" lvl="0" indent="-230188" algn="l" rtl="0">
              <a:spcBef>
                <a:spcPts val="1200"/>
              </a:spcBef>
              <a:spcAft>
                <a:spcPts val="0"/>
              </a:spcAft>
              <a:buClr>
                <a:srgbClr val="C00000"/>
              </a:buClr>
              <a:buSzPts val="2000"/>
              <a:buFont typeface="Arial"/>
              <a:buChar char="•"/>
            </a:pPr>
            <a:r>
              <a:rPr lang="fr-FR" sz="1800" b="0" i="0" u="none" strike="noStrike" cap="none" dirty="0">
                <a:solidFill>
                  <a:schemeClr val="dk1"/>
                </a:solidFill>
                <a:latin typeface="Arial"/>
                <a:ea typeface="Arial"/>
                <a:cs typeface="Arial"/>
                <a:sym typeface="Arial"/>
              </a:rPr>
              <a:t>Présente-t-elle des effets désagréables ? </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À quoi ressembleraient-ils si j’en avais </a:t>
            </a:r>
            <a:r>
              <a:rPr lang="en-US" sz="1800" b="0" i="0" u="none" strike="noStrike" cap="none" dirty="0">
                <a:solidFill>
                  <a:schemeClr val="dk1"/>
                </a:solidFill>
                <a:latin typeface="Arial"/>
                <a:ea typeface="Arial"/>
                <a:cs typeface="Arial"/>
                <a:sym typeface="Arial"/>
              </a:rPr>
              <a:t>?</a:t>
            </a:r>
            <a:endParaRPr sz="1800" dirty="0"/>
          </a:p>
          <a:p>
            <a:pPr marL="230188" marR="0" lvl="0" indent="-230188" algn="l" rtl="0">
              <a:spcBef>
                <a:spcPts val="1200"/>
              </a:spcBef>
              <a:spcAft>
                <a:spcPts val="0"/>
              </a:spcAft>
              <a:buClr>
                <a:srgbClr val="C00000"/>
              </a:buClr>
              <a:buSzPts val="2000"/>
              <a:buFont typeface="Arial"/>
              <a:buChar char="•"/>
            </a:pPr>
            <a:r>
              <a:rPr lang="fr-FR" sz="1800" b="0" i="0" u="none" strike="noStrike" cap="none" dirty="0">
                <a:solidFill>
                  <a:schemeClr val="dk1"/>
                </a:solidFill>
                <a:latin typeface="Arial"/>
                <a:ea typeface="Arial"/>
                <a:cs typeface="Arial"/>
                <a:sym typeface="Arial"/>
              </a:rPr>
              <a:t>Dans quel délai puis-je l’obtenir ? Y a-t-il une méthode </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que je peux utiliser entre-temps </a:t>
            </a:r>
            <a:r>
              <a:rPr lang="en-US" sz="1800" b="0" i="0" u="none" strike="noStrike" cap="none" dirty="0">
                <a:solidFill>
                  <a:schemeClr val="dk1"/>
                </a:solidFill>
                <a:latin typeface="Arial"/>
                <a:ea typeface="Arial"/>
                <a:cs typeface="Arial"/>
                <a:sym typeface="Arial"/>
              </a:rPr>
              <a:t>? </a:t>
            </a:r>
            <a:endParaRPr sz="1800" dirty="0"/>
          </a:p>
          <a:p>
            <a:pPr marL="230188" marR="0" lvl="0" indent="-230188" algn="l" rtl="0">
              <a:spcBef>
                <a:spcPts val="1200"/>
              </a:spcBef>
              <a:spcAft>
                <a:spcPts val="0"/>
              </a:spcAft>
              <a:buClr>
                <a:srgbClr val="C00000"/>
              </a:buClr>
              <a:buSzPts val="2000"/>
              <a:buFont typeface="Arial"/>
              <a:buChar char="•"/>
            </a:pPr>
            <a:r>
              <a:rPr lang="en-US" sz="18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Combien</a:t>
            </a:r>
            <a:r>
              <a:rPr lang="en-US" sz="18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de temps </a:t>
            </a:r>
            <a:r>
              <a:rPr lang="en-US" sz="18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durera</a:t>
            </a:r>
            <a:r>
              <a:rPr lang="en-US" sz="18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-t-</a:t>
            </a:r>
            <a:r>
              <a:rPr lang="en-US" sz="18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elle</a:t>
            </a:r>
            <a:r>
              <a:rPr lang="en-US" sz="18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a:t>
            </a:r>
            <a:r>
              <a:rPr lang="en-US" sz="18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t>
            </a:r>
            <a:r>
              <a:rPr lang="en-US" sz="1800" b="0" i="0" u="none" strike="noStrike" cap="none" dirty="0">
                <a:solidFill>
                  <a:schemeClr val="dk1"/>
                </a:solidFill>
                <a:latin typeface="Arial"/>
                <a:ea typeface="Arial"/>
                <a:cs typeface="Arial"/>
                <a:sym typeface="Arial"/>
              </a:rPr>
              <a:t> </a:t>
            </a:r>
            <a:endParaRPr sz="1800" dirty="0"/>
          </a:p>
          <a:p>
            <a:pPr marL="230188" marR="0" lvl="0" indent="-230188" algn="l" rtl="0">
              <a:spcBef>
                <a:spcPts val="1200"/>
              </a:spcBef>
              <a:spcAft>
                <a:spcPts val="0"/>
              </a:spcAft>
              <a:buClr>
                <a:srgbClr val="C00000"/>
              </a:buClr>
              <a:buSzPts val="2000"/>
              <a:buFont typeface="Arial"/>
              <a:buChar char="•"/>
            </a:pPr>
            <a:r>
              <a:rPr lang="fr-FR" sz="1800" b="0" i="0" u="none" strike="noStrike" cap="none" dirty="0">
                <a:solidFill>
                  <a:schemeClr val="dk1"/>
                </a:solidFill>
                <a:latin typeface="Arial"/>
                <a:ea typeface="Arial"/>
                <a:cs typeface="Arial"/>
                <a:sym typeface="Arial"/>
              </a:rPr>
              <a:t>Permet-elle de prévenir les IST et le VIH ? Si je suis exposée </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au risque des IST et du HIV, quelles sont mes options </a:t>
            </a:r>
            <a:r>
              <a:rPr lang="en-US" sz="1800" b="0" i="0" u="none" strike="noStrike" cap="none" dirty="0">
                <a:solidFill>
                  <a:schemeClr val="dk1"/>
                </a:solidFill>
                <a:latin typeface="Arial"/>
                <a:ea typeface="Arial"/>
                <a:cs typeface="Arial"/>
                <a:sym typeface="Arial"/>
              </a:rPr>
              <a:t>?</a:t>
            </a:r>
            <a:endParaRPr sz="1800" dirty="0"/>
          </a:p>
          <a:p>
            <a:pPr marL="230188" marR="0" lvl="0" indent="-230188" algn="l" rtl="0">
              <a:spcBef>
                <a:spcPts val="1200"/>
              </a:spcBef>
              <a:spcAft>
                <a:spcPts val="0"/>
              </a:spcAft>
              <a:buClr>
                <a:srgbClr val="C00000"/>
              </a:buClr>
              <a:buSzPts val="2000"/>
              <a:buFont typeface="Arial"/>
              <a:buChar char="•"/>
            </a:pPr>
            <a:r>
              <a:rPr lang="fr-FR" sz="1800" b="0" i="0" u="none" strike="noStrike" cap="none" dirty="0">
                <a:solidFill>
                  <a:schemeClr val="dk1"/>
                </a:solidFill>
                <a:latin typeface="Arial"/>
                <a:ea typeface="Arial"/>
                <a:cs typeface="Arial"/>
                <a:sym typeface="Arial"/>
              </a:rPr>
              <a:t>Combien de temps après l’arrêt puis-je débuter une grossesse </a:t>
            </a:r>
            <a:r>
              <a:rPr lang="en-US" sz="1800" b="0" i="0" u="none" strike="noStrike" cap="none" dirty="0">
                <a:solidFill>
                  <a:schemeClr val="dk1"/>
                </a:solidFill>
                <a:latin typeface="Arial"/>
                <a:ea typeface="Arial"/>
                <a:cs typeface="Arial"/>
                <a:sym typeface="Arial"/>
              </a:rPr>
              <a:t>?</a:t>
            </a:r>
            <a:endParaRPr sz="1800" dirty="0"/>
          </a:p>
          <a:p>
            <a:pPr marL="230188" marR="0" lvl="0" indent="-230188" algn="l" rtl="0">
              <a:spcBef>
                <a:spcPts val="1200"/>
              </a:spcBef>
              <a:spcAft>
                <a:spcPts val="0"/>
              </a:spcAft>
              <a:buClr>
                <a:srgbClr val="C00000"/>
              </a:buClr>
              <a:buSzPts val="2000"/>
              <a:buFont typeface="Arial"/>
              <a:buChar char="•"/>
            </a:pPr>
            <a:r>
              <a:rPr lang="fr-FR" sz="1800" b="0" i="0" u="none" strike="noStrike" cap="none" dirty="0">
                <a:solidFill>
                  <a:schemeClr val="dk1"/>
                </a:solidFill>
                <a:latin typeface="Arial"/>
                <a:ea typeface="Arial"/>
                <a:cs typeface="Arial"/>
                <a:sym typeface="Arial"/>
              </a:rPr>
              <a:t>Dois-je envisager les pilules contraceptives d’urgence (PCU) ? </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Dois-je en garder à portée de main juste au cas où </a:t>
            </a:r>
            <a:r>
              <a:rPr lang="en-US" sz="1800" b="0" i="0"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p:txBody>
      </p:sp>
      <p:pic>
        <p:nvPicPr>
          <p:cNvPr id="137" name="Google Shape;137;p10" descr="MC900434859[1]"/>
          <p:cNvPicPr preferRelativeResize="0"/>
          <p:nvPr/>
        </p:nvPicPr>
        <p:blipFill rotWithShape="1">
          <a:blip r:embed="rId3">
            <a:alphaModFix/>
          </a:blip>
          <a:srcRect/>
          <a:stretch/>
        </p:blipFill>
        <p:spPr>
          <a:xfrm>
            <a:off x="7330607" y="1750744"/>
            <a:ext cx="1241767" cy="1240478"/>
          </a:xfrm>
          <a:prstGeom prst="rect">
            <a:avLst/>
          </a:prstGeom>
          <a:noFill/>
          <a:ln>
            <a:noFill/>
          </a:ln>
        </p:spPr>
      </p:pic>
      <p:pic>
        <p:nvPicPr>
          <p:cNvPr id="138" name="Google Shape;138;p10" descr="AFThoughtfulClient"/>
          <p:cNvPicPr preferRelativeResize="0"/>
          <p:nvPr/>
        </p:nvPicPr>
        <p:blipFill rotWithShape="1">
          <a:blip r:embed="rId4">
            <a:alphaModFix/>
          </a:blip>
          <a:srcRect/>
          <a:stretch/>
        </p:blipFill>
        <p:spPr>
          <a:xfrm>
            <a:off x="7102142" y="3467427"/>
            <a:ext cx="1470232" cy="1680428"/>
          </a:xfrm>
          <a:prstGeom prst="rect">
            <a:avLst/>
          </a:prstGeom>
          <a:noFill/>
          <a:ln>
            <a:noFill/>
          </a:ln>
        </p:spPr>
      </p:pic>
      <p:sp>
        <p:nvSpPr>
          <p:cNvPr id="139" name="Google Shape;139;p10"/>
          <p:cNvSpPr/>
          <p:nvPr/>
        </p:nvSpPr>
        <p:spPr>
          <a:xfrm>
            <a:off x="7281746" y="1503338"/>
            <a:ext cx="1208584" cy="1664216"/>
          </a:xfrm>
          <a:prstGeom prst="cloudCallout">
            <a:avLst>
              <a:gd name="adj1" fmla="val -7841"/>
              <a:gd name="adj2" fmla="val 64710"/>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000" b="0" i="0" u="none" strike="noStrike" cap="none" dirty="0">
              <a:solidFill>
                <a:schemeClr val="lt2"/>
              </a:solidFill>
              <a:latin typeface="Arial"/>
              <a:ea typeface="Arial"/>
              <a:cs typeface="Arial"/>
              <a:sym typeface="Arial"/>
            </a:endParaRPr>
          </a:p>
        </p:txBody>
      </p:sp>
      <p:sp>
        <p:nvSpPr>
          <p:cNvPr id="140" name="Google Shape;140;p10"/>
          <p:cNvSpPr txBox="1"/>
          <p:nvPr/>
        </p:nvSpPr>
        <p:spPr>
          <a:xfrm>
            <a:off x="461809" y="380846"/>
            <a:ext cx="8142287" cy="86789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fr-FR" sz="2800" b="1" i="0" u="none" strike="noStrike" cap="none" dirty="0">
                <a:solidFill>
                  <a:srgbClr val="C00000"/>
                </a:solidFill>
                <a:latin typeface="Arial"/>
                <a:ea typeface="Arial"/>
                <a:cs typeface="Arial"/>
                <a:sym typeface="Arial"/>
              </a:rPr>
              <a:t>Voici quelques éléments auxquels vous devez penser lorsque vous comparez les méthodes</a:t>
            </a:r>
            <a:r>
              <a:rPr lang="en-US" sz="2800" b="1" i="0" u="none" strike="noStrike" cap="none" dirty="0">
                <a:solidFill>
                  <a:srgbClr val="C00000"/>
                </a:solidFill>
                <a:latin typeface="Arial"/>
                <a:ea typeface="Arial"/>
                <a:cs typeface="Arial"/>
                <a:sym typeface="Arial"/>
              </a:rPr>
              <a:t>. </a:t>
            </a:r>
            <a:endParaRPr sz="2800" dirty="0"/>
          </a:p>
        </p:txBody>
      </p:sp>
      <p:sp>
        <p:nvSpPr>
          <p:cNvPr id="2" name="Google Shape;150;p11">
            <a:extLst>
              <a:ext uri="{FF2B5EF4-FFF2-40B4-BE49-F238E27FC236}">
                <a16:creationId xmlns:a16="http://schemas.microsoft.com/office/drawing/2014/main" id="{5BF81054-9378-41EA-B71E-BFC8BAF1F2E1}"/>
              </a:ext>
            </a:extLst>
          </p:cNvPr>
          <p:cNvSpPr txBox="1"/>
          <p:nvPr/>
        </p:nvSpPr>
        <p:spPr>
          <a:xfrm>
            <a:off x="399458" y="6060706"/>
            <a:ext cx="838875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1" u="none" strike="noStrike" cap="none" dirty="0">
                <a:solidFill>
                  <a:srgbClr val="C00000"/>
                </a:solidFill>
                <a:latin typeface="Arial"/>
                <a:ea typeface="Arial"/>
                <a:cs typeface="Arial"/>
                <a:sym typeface="Arial"/>
              </a:rPr>
              <a:t>* </a:t>
            </a:r>
            <a:r>
              <a:rPr lang="fr-FR" sz="1050" b="0" u="none" strike="noStrike" cap="none" dirty="0">
                <a:solidFill>
                  <a:schemeClr val="tx1"/>
                </a:solidFill>
                <a:latin typeface="Arial"/>
                <a:ea typeface="Arial"/>
                <a:cs typeface="Arial"/>
                <a:sym typeface="Arial"/>
              </a:rPr>
              <a:t>Utilisez la page 12 et le support visuel, </a:t>
            </a:r>
            <a:r>
              <a:rPr lang="fr-FR" sz="1050" b="0" i="1" u="none" strike="noStrike" cap="none" dirty="0">
                <a:solidFill>
                  <a:schemeClr val="tx1"/>
                </a:solidFill>
                <a:latin typeface="Arial"/>
                <a:ea typeface="Arial"/>
                <a:cs typeface="Arial"/>
                <a:sym typeface="Arial"/>
              </a:rPr>
              <a:t>réfléchissez à la méthode que vous pourriez aimer... </a:t>
            </a:r>
            <a:r>
              <a:rPr lang="fr-FR" sz="1050" b="0" u="none" strike="noStrike" cap="none" dirty="0">
                <a:solidFill>
                  <a:schemeClr val="tx1"/>
                </a:solidFill>
                <a:latin typeface="Arial"/>
                <a:ea typeface="Arial"/>
                <a:cs typeface="Arial"/>
                <a:sym typeface="Arial"/>
              </a:rPr>
              <a:t>pour comparer l’efficacité des méthodes</a:t>
            </a:r>
            <a:r>
              <a:rPr lang="en-US" sz="1050" b="0" u="none" strike="noStrike" cap="none" dirty="0">
                <a:solidFill>
                  <a:schemeClr val="tx1"/>
                </a:solidFill>
                <a:latin typeface="Arial"/>
                <a:ea typeface="Arial"/>
                <a:cs typeface="Arial"/>
                <a:sym typeface="Arial"/>
              </a:rPr>
              <a:t>.    </a:t>
            </a:r>
            <a:endParaRPr lang="en-US" sz="105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11</a:t>
            </a:fld>
            <a:endParaRPr sz="1400" b="1" i="0" u="none" strike="noStrike" cap="none" dirty="0">
              <a:solidFill>
                <a:schemeClr val="lt2"/>
              </a:solidFill>
              <a:latin typeface="Arial"/>
              <a:ea typeface="Arial"/>
              <a:cs typeface="Arial"/>
              <a:sym typeface="Arial"/>
            </a:endParaRPr>
          </a:p>
        </p:txBody>
      </p:sp>
      <p:sp>
        <p:nvSpPr>
          <p:cNvPr id="147" name="Google Shape;147;p11"/>
          <p:cNvSpPr txBox="1"/>
          <p:nvPr/>
        </p:nvSpPr>
        <p:spPr>
          <a:xfrm>
            <a:off x="506411" y="1274929"/>
            <a:ext cx="7047519" cy="4462720"/>
          </a:xfrm>
          <a:prstGeom prst="rect">
            <a:avLst/>
          </a:prstGeom>
          <a:noFill/>
          <a:ln>
            <a:noFill/>
          </a:ln>
        </p:spPr>
        <p:txBody>
          <a:bodyPr spcFirstLastPara="1" wrap="square" lIns="91425" tIns="45700" rIns="91425" bIns="45700" anchor="t" anchorCtr="0">
            <a:spAutoFit/>
          </a:bodyPr>
          <a:lstStyle/>
          <a:p>
            <a:pPr marL="230188" marR="0" lvl="0" indent="-230188" algn="l" rtl="0">
              <a:spcAft>
                <a:spcPts val="0"/>
              </a:spcAft>
              <a:buClr>
                <a:srgbClr val="C00000"/>
              </a:buClr>
              <a:buSzPts val="2200"/>
              <a:buFont typeface="Arial"/>
              <a:buChar char="•"/>
            </a:pPr>
            <a:r>
              <a:rPr lang="fr-FR" sz="1800" b="0" i="0" u="none" strike="noStrike" cap="none" dirty="0">
                <a:solidFill>
                  <a:schemeClr val="dk1"/>
                </a:solidFill>
                <a:latin typeface="Arial"/>
                <a:ea typeface="Arial"/>
                <a:cs typeface="Arial"/>
                <a:sym typeface="Arial"/>
              </a:rPr>
              <a:t>Si des changements interviennent dans mes saignements mensuels, ma capacité de travail en sera-t-elle affectée </a:t>
            </a:r>
            <a:r>
              <a:rPr lang="en-US" sz="1800" b="0" i="0" u="none" strike="noStrike" cap="none" dirty="0">
                <a:solidFill>
                  <a:schemeClr val="dk1"/>
                </a:solidFill>
                <a:latin typeface="Arial"/>
                <a:ea typeface="Arial"/>
                <a:cs typeface="Arial"/>
                <a:sym typeface="Arial"/>
              </a:rPr>
              <a:t>?</a:t>
            </a:r>
            <a:endParaRPr sz="1800" dirty="0"/>
          </a:p>
          <a:p>
            <a:pPr marL="230188" marR="0" lvl="0" indent="-230188" algn="l" rtl="0">
              <a:spcBef>
                <a:spcPts val="1200"/>
              </a:spcBef>
              <a:spcAft>
                <a:spcPts val="0"/>
              </a:spcAft>
              <a:buClr>
                <a:srgbClr val="C00000"/>
              </a:buClr>
              <a:buSzPts val="2200"/>
              <a:buFont typeface="Arial"/>
              <a:buChar char="•"/>
            </a:pPr>
            <a:r>
              <a:rPr lang="fr-FR" sz="1800" b="0" i="0" u="none" strike="noStrike" cap="none" dirty="0">
                <a:solidFill>
                  <a:schemeClr val="dk1"/>
                </a:solidFill>
                <a:latin typeface="Arial"/>
                <a:ea typeface="Arial"/>
                <a:cs typeface="Arial"/>
                <a:sym typeface="Arial"/>
              </a:rPr>
              <a:t>Dois-je utiliser une, ou deux ou trois méthode(s)/approche(s) pour prévenir la grossesse, le VIH et les autres IST </a:t>
            </a:r>
            <a:r>
              <a:rPr lang="en-US" sz="1800" b="0" i="0" u="none" strike="noStrike" cap="none" dirty="0">
                <a:solidFill>
                  <a:schemeClr val="dk1"/>
                </a:solidFill>
                <a:latin typeface="Arial"/>
                <a:ea typeface="Arial"/>
                <a:cs typeface="Arial"/>
                <a:sym typeface="Arial"/>
              </a:rPr>
              <a:t>?</a:t>
            </a:r>
            <a:r>
              <a:rPr lang="en-US" sz="1800" b="0" i="0" u="none" strike="noStrike" cap="none" spc="-300" dirty="0">
                <a:solidFill>
                  <a:schemeClr val="dk1"/>
                </a:solidFill>
                <a:latin typeface="Arial"/>
                <a:ea typeface="Arial"/>
                <a:cs typeface="Arial"/>
                <a:sym typeface="Arial"/>
              </a:rPr>
              <a:t> </a:t>
            </a:r>
            <a:r>
              <a:rPr lang="en-US" sz="1800" b="0" i="0" u="none" strike="noStrike" cap="none" dirty="0">
                <a:solidFill>
                  <a:srgbClr val="C00000"/>
                </a:solidFill>
                <a:latin typeface="Arial"/>
                <a:ea typeface="Arial"/>
                <a:cs typeface="Arial"/>
                <a:sym typeface="Arial"/>
              </a:rPr>
              <a:t>*</a:t>
            </a:r>
            <a:endParaRPr sz="1800" dirty="0">
              <a:solidFill>
                <a:srgbClr val="C00000"/>
              </a:solidFill>
            </a:endParaRPr>
          </a:p>
          <a:p>
            <a:pPr marL="230188" marR="0" lvl="0" indent="-230188" algn="l" rtl="0">
              <a:spcBef>
                <a:spcPts val="1200"/>
              </a:spcBef>
              <a:spcAft>
                <a:spcPts val="0"/>
              </a:spcAft>
              <a:buClr>
                <a:srgbClr val="C00000"/>
              </a:buClr>
              <a:buSzPts val="2200"/>
              <a:buFont typeface="Arial"/>
              <a:buChar char="•"/>
            </a:pPr>
            <a:r>
              <a:rPr lang="fr-FR" sz="1800" b="0" i="0" u="none" strike="noStrike" cap="none" dirty="0">
                <a:solidFill>
                  <a:schemeClr val="dk1"/>
                </a:solidFill>
                <a:latin typeface="Arial"/>
                <a:ea typeface="Arial"/>
                <a:cs typeface="Arial"/>
                <a:sym typeface="Arial"/>
              </a:rPr>
              <a:t>À quel établissement puis-je me rendre pour la/les méthode(s) </a:t>
            </a:r>
            <a:r>
              <a:rPr lang="en-US" sz="1800" b="0" i="0" u="none" strike="noStrike" cap="none" dirty="0">
                <a:solidFill>
                  <a:schemeClr val="dk1"/>
                </a:solidFill>
                <a:latin typeface="Arial"/>
                <a:ea typeface="Arial"/>
                <a:cs typeface="Arial"/>
                <a:sym typeface="Arial"/>
              </a:rPr>
              <a:t>? </a:t>
            </a:r>
            <a:endParaRPr sz="1800" dirty="0"/>
          </a:p>
          <a:p>
            <a:pPr marL="230188" marR="0" lvl="0" indent="-230188" algn="l" rtl="0">
              <a:spcBef>
                <a:spcPts val="1200"/>
              </a:spcBef>
              <a:spcAft>
                <a:spcPts val="0"/>
              </a:spcAft>
              <a:buClr>
                <a:srgbClr val="C00000"/>
              </a:buClr>
              <a:buSzPts val="2200"/>
              <a:buFont typeface="Arial"/>
              <a:buChar char="•"/>
            </a:pPr>
            <a:r>
              <a:rPr lang="fr-FR" sz="1800" b="0" i="0" u="none" strike="noStrike" cap="none" dirty="0">
                <a:solidFill>
                  <a:schemeClr val="dk1"/>
                </a:solidFill>
                <a:latin typeface="Arial"/>
                <a:ea typeface="Arial"/>
                <a:cs typeface="Arial"/>
                <a:sym typeface="Arial"/>
              </a:rPr>
              <a:t>Les prestataires comprendront-ils mes besoins, préserveront-ils la confidentialité de mes informations et ne me jugeront-ils pas </a:t>
            </a:r>
            <a:r>
              <a:rPr lang="en-US" sz="1800" b="0" i="0" u="none" strike="noStrike" cap="none" dirty="0">
                <a:solidFill>
                  <a:schemeClr val="dk1"/>
                </a:solidFill>
                <a:latin typeface="Arial"/>
                <a:ea typeface="Arial"/>
                <a:cs typeface="Arial"/>
                <a:sym typeface="Arial"/>
              </a:rPr>
              <a:t>? </a:t>
            </a:r>
            <a:endParaRPr sz="1800" dirty="0"/>
          </a:p>
          <a:p>
            <a:pPr marL="230188" marR="0" lvl="0" indent="-230188" algn="l" rtl="0">
              <a:spcBef>
                <a:spcPts val="1200"/>
              </a:spcBef>
              <a:spcAft>
                <a:spcPts val="0"/>
              </a:spcAft>
              <a:buClr>
                <a:srgbClr val="C00000"/>
              </a:buClr>
              <a:buSzPts val="2200"/>
              <a:buFont typeface="Arial"/>
              <a:buChar char="•"/>
            </a:pPr>
            <a:r>
              <a:rPr lang="fr-FR" sz="1800" b="0" i="0" u="none" strike="noStrike" cap="none" dirty="0">
                <a:solidFill>
                  <a:schemeClr val="dk1"/>
                </a:solidFill>
                <a:latin typeface="Arial"/>
                <a:ea typeface="Arial"/>
                <a:cs typeface="Arial"/>
                <a:sym typeface="Arial"/>
              </a:rPr>
              <a:t>Où se trouve l’établissement ? Quels sont ses horaires d’ouverture </a:t>
            </a:r>
            <a:r>
              <a:rPr lang="en-US" sz="1800" b="0" i="0" u="none" strike="noStrike" cap="none" dirty="0">
                <a:solidFill>
                  <a:schemeClr val="dk1"/>
                </a:solidFill>
                <a:latin typeface="Arial"/>
                <a:ea typeface="Arial"/>
                <a:cs typeface="Arial"/>
                <a:sym typeface="Arial"/>
              </a:rPr>
              <a:t>?</a:t>
            </a:r>
            <a:endParaRPr sz="1800" dirty="0"/>
          </a:p>
          <a:p>
            <a:pPr marL="230188" marR="0" lvl="0" indent="-230188" algn="l" rtl="0">
              <a:spcBef>
                <a:spcPts val="1200"/>
              </a:spcBef>
              <a:spcAft>
                <a:spcPts val="0"/>
              </a:spcAft>
              <a:buClr>
                <a:srgbClr val="C00000"/>
              </a:buClr>
              <a:buSzPts val="2200"/>
              <a:buFont typeface="Arial"/>
              <a:buChar char="•"/>
            </a:pPr>
            <a:r>
              <a:rPr lang="fr-FR" sz="1800" b="0" i="0" u="none" strike="noStrike" cap="none" dirty="0">
                <a:solidFill>
                  <a:schemeClr val="dk1"/>
                </a:solidFill>
                <a:latin typeface="Arial"/>
                <a:ea typeface="Arial"/>
                <a:cs typeface="Arial"/>
                <a:sym typeface="Arial"/>
              </a:rPr>
              <a:t>Le fait de savoir que je suis protégée contre la grossesse me rendra-t-il moins disposée à discuter de l’utilisation de préservatifs avec des clients pour la protection contre le VIH et les autres IST </a:t>
            </a:r>
            <a:r>
              <a:rPr lang="en-US" sz="1800" b="0" i="0"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p:txBody>
      </p:sp>
      <p:pic>
        <p:nvPicPr>
          <p:cNvPr id="148" name="Google Shape;148;p11" descr="MC900434859[1]"/>
          <p:cNvPicPr preferRelativeResize="0"/>
          <p:nvPr/>
        </p:nvPicPr>
        <p:blipFill rotWithShape="1">
          <a:blip r:embed="rId3">
            <a:alphaModFix/>
          </a:blip>
          <a:srcRect/>
          <a:stretch/>
        </p:blipFill>
        <p:spPr>
          <a:xfrm>
            <a:off x="7440035" y="1352888"/>
            <a:ext cx="1394808" cy="1393360"/>
          </a:xfrm>
          <a:prstGeom prst="rect">
            <a:avLst/>
          </a:prstGeom>
          <a:noFill/>
          <a:ln>
            <a:noFill/>
          </a:ln>
        </p:spPr>
      </p:pic>
      <p:sp>
        <p:nvSpPr>
          <p:cNvPr id="149" name="Google Shape;149;p11"/>
          <p:cNvSpPr txBox="1"/>
          <p:nvPr/>
        </p:nvSpPr>
        <p:spPr>
          <a:xfrm>
            <a:off x="506413" y="355138"/>
            <a:ext cx="8142287"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b="1" i="0" u="none" strike="noStrike" cap="none" dirty="0">
                <a:solidFill>
                  <a:srgbClr val="C00000"/>
                </a:solidFill>
                <a:latin typeface="Arial"/>
                <a:ea typeface="Arial"/>
                <a:cs typeface="Arial"/>
                <a:sym typeface="Arial"/>
              </a:rPr>
              <a:t>Quelques éléments supplémentaires auxquels vous pensez</a:t>
            </a:r>
            <a:r>
              <a:rPr lang="en-US" sz="2800" b="1" i="0" u="none" strike="noStrike" cap="none" dirty="0">
                <a:solidFill>
                  <a:srgbClr val="C00000"/>
                </a:solidFill>
                <a:latin typeface="Arial"/>
                <a:ea typeface="Arial"/>
                <a:cs typeface="Arial"/>
                <a:sym typeface="Arial"/>
              </a:rPr>
              <a:t>... </a:t>
            </a:r>
            <a:endParaRPr sz="2800" dirty="0"/>
          </a:p>
        </p:txBody>
      </p:sp>
      <p:sp>
        <p:nvSpPr>
          <p:cNvPr id="150" name="Google Shape;150;p11"/>
          <p:cNvSpPr txBox="1"/>
          <p:nvPr/>
        </p:nvSpPr>
        <p:spPr>
          <a:xfrm>
            <a:off x="483228" y="5699647"/>
            <a:ext cx="838875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0" i="1" u="none" strike="noStrike" cap="none" dirty="0">
                <a:solidFill>
                  <a:srgbClr val="C00000"/>
                </a:solidFill>
                <a:latin typeface="Arial"/>
                <a:ea typeface="Arial"/>
                <a:cs typeface="Arial"/>
                <a:sym typeface="Arial"/>
              </a:rPr>
              <a:t>Découvrons les méthodes qui vous intéressent</a:t>
            </a:r>
            <a:r>
              <a:rPr lang="en-US" sz="2400" b="0" i="1" u="none" strike="noStrike" cap="none" dirty="0">
                <a:solidFill>
                  <a:srgbClr val="C00000"/>
                </a:solidFill>
                <a:latin typeface="Arial"/>
                <a:ea typeface="Arial"/>
                <a:cs typeface="Arial"/>
                <a:sym typeface="Arial"/>
              </a:rPr>
              <a:t>... </a:t>
            </a:r>
            <a:endParaRPr dirty="0"/>
          </a:p>
        </p:txBody>
      </p:sp>
      <p:pic>
        <p:nvPicPr>
          <p:cNvPr id="151" name="Google Shape;151;p11" descr="MC900434859[1]"/>
          <p:cNvPicPr preferRelativeResize="0"/>
          <p:nvPr/>
        </p:nvPicPr>
        <p:blipFill rotWithShape="1">
          <a:blip r:embed="rId3">
            <a:alphaModFix/>
          </a:blip>
          <a:srcRect/>
          <a:stretch/>
        </p:blipFill>
        <p:spPr>
          <a:xfrm>
            <a:off x="7440035" y="2799523"/>
            <a:ext cx="1394808" cy="1393360"/>
          </a:xfrm>
          <a:prstGeom prst="rect">
            <a:avLst/>
          </a:prstGeom>
          <a:noFill/>
          <a:ln>
            <a:noFill/>
          </a:ln>
        </p:spPr>
      </p:pic>
      <p:pic>
        <p:nvPicPr>
          <p:cNvPr id="152" name="Google Shape;152;p11" descr="MC900434859[1]"/>
          <p:cNvPicPr preferRelativeResize="0"/>
          <p:nvPr/>
        </p:nvPicPr>
        <p:blipFill rotWithShape="1">
          <a:blip r:embed="rId3">
            <a:alphaModFix/>
          </a:blip>
          <a:srcRect/>
          <a:stretch/>
        </p:blipFill>
        <p:spPr>
          <a:xfrm>
            <a:off x="7553930" y="4260731"/>
            <a:ext cx="1394808" cy="1393360"/>
          </a:xfrm>
          <a:prstGeom prst="rect">
            <a:avLst/>
          </a:prstGeom>
          <a:noFill/>
          <a:ln>
            <a:noFill/>
          </a:ln>
        </p:spPr>
      </p:pic>
      <p:sp>
        <p:nvSpPr>
          <p:cNvPr id="2" name="Google Shape;150;p11">
            <a:extLst>
              <a:ext uri="{FF2B5EF4-FFF2-40B4-BE49-F238E27FC236}">
                <a16:creationId xmlns:a16="http://schemas.microsoft.com/office/drawing/2014/main" id="{48B5646F-E1A6-45F9-A11A-318B7C81D39E}"/>
              </a:ext>
            </a:extLst>
          </p:cNvPr>
          <p:cNvSpPr txBox="1"/>
          <p:nvPr/>
        </p:nvSpPr>
        <p:spPr>
          <a:xfrm>
            <a:off x="426754" y="6080511"/>
            <a:ext cx="838875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1" u="none" strike="noStrike" cap="none" dirty="0">
                <a:solidFill>
                  <a:srgbClr val="C00000"/>
                </a:solidFill>
                <a:latin typeface="Arial"/>
                <a:ea typeface="Arial"/>
                <a:cs typeface="Arial"/>
                <a:sym typeface="Arial"/>
              </a:rPr>
              <a:t>* </a:t>
            </a:r>
            <a:r>
              <a:rPr lang="fr-FR" sz="1100" b="0" u="none" strike="noStrike" cap="none" dirty="0">
                <a:solidFill>
                  <a:schemeClr val="tx1"/>
                </a:solidFill>
                <a:latin typeface="Arial"/>
                <a:ea typeface="Arial"/>
                <a:cs typeface="Arial"/>
                <a:sym typeface="Arial"/>
              </a:rPr>
              <a:t>Utilisez le support visuel</a:t>
            </a:r>
            <a:r>
              <a:rPr lang="fr-FR" sz="1100" b="0" i="1" u="none" strike="noStrike" cap="none" dirty="0">
                <a:solidFill>
                  <a:schemeClr val="tx1"/>
                </a:solidFill>
                <a:latin typeface="Arial"/>
                <a:ea typeface="Arial"/>
                <a:cs typeface="Arial"/>
                <a:sym typeface="Arial"/>
              </a:rPr>
              <a:t>,...et la meilleure manière d’éviter la grossesse, le VIH et les autres IST </a:t>
            </a:r>
            <a:r>
              <a:rPr lang="fr-FR" sz="1100" b="0" u="none" strike="noStrike" cap="none" dirty="0">
                <a:solidFill>
                  <a:schemeClr val="tx1"/>
                </a:solidFill>
                <a:latin typeface="Arial"/>
                <a:ea typeface="Arial"/>
                <a:cs typeface="Arial"/>
                <a:sym typeface="Arial"/>
              </a:rPr>
              <a:t>pour expliquer les approches</a:t>
            </a:r>
            <a:r>
              <a:rPr lang="en-US" sz="1100" b="0" u="none" strike="noStrike" cap="none" dirty="0">
                <a:solidFill>
                  <a:schemeClr val="tx1"/>
                </a:solidFill>
                <a:latin typeface="Arial"/>
                <a:ea typeface="Arial"/>
                <a:cs typeface="Arial"/>
                <a:sym typeface="Arial"/>
              </a:rPr>
              <a:t>.    </a:t>
            </a:r>
            <a:endParaRPr lang="en-US" sz="11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p:cNvSpPr txBox="1">
            <a:spLocks noGrp="1"/>
          </p:cNvSpPr>
          <p:nvPr>
            <p:ph type="sldNum" idx="12"/>
          </p:nvPr>
        </p:nvSpPr>
        <p:spPr>
          <a:xfrm>
            <a:off x="6725471"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12</a:t>
            </a:fld>
            <a:endParaRPr sz="1400" b="1" i="0" u="none" strike="noStrike" cap="none" dirty="0">
              <a:solidFill>
                <a:schemeClr val="lt2"/>
              </a:solidFill>
              <a:latin typeface="Arial"/>
              <a:ea typeface="Arial"/>
              <a:cs typeface="Arial"/>
              <a:sym typeface="Arial"/>
            </a:endParaRPr>
          </a:p>
        </p:txBody>
      </p:sp>
      <p:sp>
        <p:nvSpPr>
          <p:cNvPr id="159" name="Google Shape;159;p12"/>
          <p:cNvSpPr/>
          <p:nvPr/>
        </p:nvSpPr>
        <p:spPr>
          <a:xfrm>
            <a:off x="807666" y="471488"/>
            <a:ext cx="8329808" cy="638175"/>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sz="3600" b="1" i="0" u="none" strike="noStrike" cap="none" dirty="0">
                <a:solidFill>
                  <a:srgbClr val="990000"/>
                </a:solidFill>
                <a:latin typeface="Arial"/>
                <a:ea typeface="Arial"/>
                <a:cs typeface="Arial"/>
                <a:sym typeface="Arial"/>
              </a:rPr>
              <a:t>Comparer </a:t>
            </a:r>
            <a:r>
              <a:rPr lang="en-US" sz="3600" b="1" i="0" u="none" strike="noStrike" cap="none" dirty="0" err="1">
                <a:solidFill>
                  <a:srgbClr val="990000"/>
                </a:solidFill>
                <a:latin typeface="Arial"/>
                <a:ea typeface="Arial"/>
                <a:cs typeface="Arial"/>
                <a:sym typeface="Arial"/>
              </a:rPr>
              <a:t>l’efficacité</a:t>
            </a:r>
            <a:r>
              <a:rPr lang="en-US" sz="3600" b="1" i="0" u="none" strike="noStrike" cap="none" dirty="0">
                <a:solidFill>
                  <a:srgbClr val="990000"/>
                </a:solidFill>
                <a:latin typeface="Arial"/>
                <a:ea typeface="Arial"/>
                <a:cs typeface="Arial"/>
                <a:sym typeface="Arial"/>
              </a:rPr>
              <a:t> des </a:t>
            </a:r>
            <a:r>
              <a:rPr lang="en-US" sz="3600" b="1" i="0" u="none" strike="noStrike" cap="none" dirty="0" err="1">
                <a:solidFill>
                  <a:srgbClr val="990000"/>
                </a:solidFill>
                <a:latin typeface="Arial"/>
                <a:ea typeface="Arial"/>
                <a:cs typeface="Arial"/>
                <a:sym typeface="Arial"/>
              </a:rPr>
              <a:t>méthodes</a:t>
            </a:r>
            <a:endParaRPr lang="en-US" dirty="0"/>
          </a:p>
        </p:txBody>
      </p:sp>
      <p:sp>
        <p:nvSpPr>
          <p:cNvPr id="160" name="Google Shape;160;p12"/>
          <p:cNvSpPr/>
          <p:nvPr/>
        </p:nvSpPr>
        <p:spPr>
          <a:xfrm>
            <a:off x="807666" y="1322669"/>
            <a:ext cx="1797050" cy="6889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990000"/>
                </a:solidFill>
                <a:latin typeface="Arial"/>
                <a:ea typeface="Arial"/>
                <a:cs typeface="Arial"/>
                <a:sym typeface="Arial"/>
              </a:rPr>
              <a:t>Plus </a:t>
            </a:r>
            <a:r>
              <a:rPr lang="en-US" sz="1600" b="1" i="0" u="none" strike="noStrike" cap="none" dirty="0" err="1">
                <a:solidFill>
                  <a:srgbClr val="990000"/>
                </a:solidFill>
                <a:latin typeface="Arial"/>
                <a:ea typeface="Arial"/>
                <a:cs typeface="Arial"/>
                <a:sym typeface="Arial"/>
              </a:rPr>
              <a:t>efficaces</a:t>
            </a:r>
            <a:endParaRPr dirty="0"/>
          </a:p>
          <a:p>
            <a:pPr marL="0" marR="0" lvl="0" indent="0" algn="ctr" rtl="0">
              <a:spcBef>
                <a:spcPts val="80"/>
              </a:spcBef>
              <a:spcAft>
                <a:spcPts val="0"/>
              </a:spcAft>
              <a:buNone/>
            </a:pPr>
            <a:r>
              <a:rPr lang="fr-FR" sz="1100" b="0" i="1" u="none" strike="noStrike" cap="none" dirty="0">
                <a:solidFill>
                  <a:schemeClr val="dk1"/>
                </a:solidFill>
                <a:latin typeface="Arial"/>
                <a:ea typeface="Arial"/>
                <a:cs typeface="Arial"/>
                <a:sym typeface="Arial"/>
              </a:rPr>
              <a:t>Moins de 1 grossesse pour 100 femmes en 1 an</a:t>
            </a:r>
            <a:endParaRPr lang="en-US" sz="1100" b="1" i="0" u="none" strike="noStrike" cap="none" dirty="0">
              <a:solidFill>
                <a:srgbClr val="990000"/>
              </a:solidFill>
              <a:latin typeface="Arial"/>
              <a:ea typeface="Arial"/>
              <a:cs typeface="Arial"/>
              <a:sym typeface="Arial"/>
            </a:endParaRPr>
          </a:p>
        </p:txBody>
      </p:sp>
      <p:sp>
        <p:nvSpPr>
          <p:cNvPr id="161" name="Google Shape;161;p12"/>
          <p:cNvSpPr txBox="1"/>
          <p:nvPr/>
        </p:nvSpPr>
        <p:spPr>
          <a:xfrm>
            <a:off x="760041" y="5590180"/>
            <a:ext cx="1892300" cy="6270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dirty="0" err="1">
                <a:solidFill>
                  <a:srgbClr val="990000"/>
                </a:solidFill>
                <a:latin typeface="Arial"/>
                <a:ea typeface="Arial"/>
                <a:cs typeface="Arial"/>
                <a:sym typeface="Arial"/>
              </a:rPr>
              <a:t>Moins</a:t>
            </a:r>
            <a:r>
              <a:rPr lang="en-US" sz="1600" b="1" i="0" u="none" strike="noStrike" cap="none" dirty="0">
                <a:solidFill>
                  <a:srgbClr val="990000"/>
                </a:solidFill>
                <a:latin typeface="Arial"/>
                <a:ea typeface="Arial"/>
                <a:cs typeface="Arial"/>
                <a:sym typeface="Arial"/>
              </a:rPr>
              <a:t> </a:t>
            </a:r>
            <a:r>
              <a:rPr lang="en-US" sz="1600" b="1" i="0" u="none" strike="noStrike" cap="none" dirty="0" err="1">
                <a:solidFill>
                  <a:srgbClr val="990000"/>
                </a:solidFill>
                <a:latin typeface="Arial"/>
                <a:ea typeface="Arial"/>
                <a:cs typeface="Arial"/>
                <a:sym typeface="Arial"/>
              </a:rPr>
              <a:t>efficaces</a:t>
            </a:r>
            <a:endParaRPr dirty="0"/>
          </a:p>
          <a:p>
            <a:pPr marL="0" marR="0" lvl="0" indent="0" algn="ctr" rtl="0">
              <a:lnSpc>
                <a:spcPct val="90000"/>
              </a:lnSpc>
              <a:spcBef>
                <a:spcPts val="80"/>
              </a:spcBef>
              <a:spcAft>
                <a:spcPts val="0"/>
              </a:spcAft>
              <a:buNone/>
            </a:pPr>
            <a:r>
              <a:rPr lang="fr-FR" sz="1100" b="0" i="1" u="none" strike="noStrike" cap="none" dirty="0">
                <a:solidFill>
                  <a:schemeClr val="dk1"/>
                </a:solidFill>
                <a:latin typeface="Arial"/>
                <a:ea typeface="Arial"/>
                <a:cs typeface="Arial"/>
                <a:sym typeface="Arial"/>
              </a:rPr>
              <a:t>Environ 20 grossesses pour 100 femmes en 1 an</a:t>
            </a:r>
            <a:endParaRPr lang="en-US" sz="1100" b="0" i="0" u="none" strike="noStrike" cap="none" dirty="0">
              <a:solidFill>
                <a:srgbClr val="FF3300"/>
              </a:solidFill>
              <a:latin typeface="Times"/>
              <a:ea typeface="Times"/>
              <a:cs typeface="Times"/>
              <a:sym typeface="Times"/>
            </a:endParaRPr>
          </a:p>
        </p:txBody>
      </p:sp>
      <p:sp>
        <p:nvSpPr>
          <p:cNvPr id="162" name="Google Shape;162;p12"/>
          <p:cNvSpPr/>
          <p:nvPr/>
        </p:nvSpPr>
        <p:spPr>
          <a:xfrm>
            <a:off x="2623406" y="3726437"/>
            <a:ext cx="121578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i="0" u="none" strike="noStrike" cap="none" dirty="0" err="1">
                <a:solidFill>
                  <a:schemeClr val="dk1"/>
                </a:solidFill>
                <a:latin typeface="Arial"/>
                <a:ea typeface="Arial"/>
                <a:cs typeface="Arial"/>
                <a:sym typeface="Arial"/>
              </a:rPr>
              <a:t>Contraceptifs</a:t>
            </a:r>
            <a:r>
              <a:rPr lang="en-US" sz="1000" b="1" i="0" u="none" strike="noStrike" cap="none" dirty="0">
                <a:solidFill>
                  <a:schemeClr val="dk1"/>
                </a:solidFill>
                <a:latin typeface="Arial"/>
                <a:ea typeface="Arial"/>
                <a:cs typeface="Arial"/>
                <a:sym typeface="Arial"/>
              </a:rPr>
              <a:t> injectables</a:t>
            </a:r>
            <a:endParaRPr sz="1000" b="0" i="0" u="none" strike="noStrike" cap="none" dirty="0">
              <a:solidFill>
                <a:schemeClr val="dk1"/>
              </a:solidFill>
              <a:latin typeface="Arial"/>
              <a:ea typeface="Arial"/>
              <a:cs typeface="Arial"/>
              <a:sym typeface="Arial"/>
            </a:endParaRPr>
          </a:p>
        </p:txBody>
      </p:sp>
      <p:sp>
        <p:nvSpPr>
          <p:cNvPr id="163" name="Google Shape;163;p12"/>
          <p:cNvSpPr/>
          <p:nvPr/>
        </p:nvSpPr>
        <p:spPr>
          <a:xfrm>
            <a:off x="5271802" y="3726437"/>
            <a:ext cx="1026249"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i="0" u="none" strike="noStrike" cap="none" dirty="0" err="1">
                <a:solidFill>
                  <a:schemeClr val="dk1"/>
                </a:solidFill>
                <a:latin typeface="Arial"/>
                <a:ea typeface="Arial"/>
                <a:cs typeface="Arial"/>
                <a:sym typeface="Arial"/>
              </a:rPr>
              <a:t>Contraceptifs</a:t>
            </a:r>
            <a:r>
              <a:rPr lang="en-US" sz="1000" b="1" i="0" u="none" strike="noStrike" cap="none" dirty="0">
                <a:solidFill>
                  <a:schemeClr val="dk1"/>
                </a:solidFill>
                <a:latin typeface="Arial"/>
                <a:ea typeface="Arial"/>
                <a:cs typeface="Arial"/>
                <a:sym typeface="Arial"/>
              </a:rPr>
              <a:t> </a:t>
            </a:r>
            <a:r>
              <a:rPr lang="en-US" sz="1000" b="1" i="0" u="none" strike="noStrike" cap="none" dirty="0" err="1">
                <a:solidFill>
                  <a:schemeClr val="dk1"/>
                </a:solidFill>
                <a:latin typeface="Arial"/>
                <a:ea typeface="Arial"/>
                <a:cs typeface="Arial"/>
                <a:sym typeface="Arial"/>
              </a:rPr>
              <a:t>oraux</a:t>
            </a:r>
            <a:r>
              <a:rPr lang="en-US" sz="1000" b="1" i="0" u="none" strike="noStrike" cap="none" dirty="0">
                <a:solidFill>
                  <a:schemeClr val="dk1"/>
                </a:solidFill>
                <a:latin typeface="Arial"/>
                <a:ea typeface="Arial"/>
                <a:cs typeface="Arial"/>
                <a:sym typeface="Arial"/>
              </a:rPr>
              <a:t> </a:t>
            </a:r>
            <a:r>
              <a:rPr lang="en-US" sz="1000" b="1" i="0" u="none" strike="noStrike" cap="none" dirty="0" err="1">
                <a:solidFill>
                  <a:schemeClr val="dk1"/>
                </a:solidFill>
                <a:latin typeface="Arial"/>
                <a:ea typeface="Arial"/>
                <a:cs typeface="Arial"/>
                <a:sym typeface="Arial"/>
              </a:rPr>
              <a:t>combinés</a:t>
            </a:r>
            <a:endParaRPr sz="1000" b="0" i="0" u="none" strike="noStrike" cap="none" dirty="0">
              <a:solidFill>
                <a:schemeClr val="dk1"/>
              </a:solidFill>
              <a:latin typeface="Arial"/>
              <a:ea typeface="Arial"/>
              <a:cs typeface="Arial"/>
              <a:sym typeface="Arial"/>
            </a:endParaRPr>
          </a:p>
        </p:txBody>
      </p:sp>
      <p:sp>
        <p:nvSpPr>
          <p:cNvPr id="164" name="Google Shape;164;p12"/>
          <p:cNvSpPr/>
          <p:nvPr/>
        </p:nvSpPr>
        <p:spPr>
          <a:xfrm>
            <a:off x="2768493" y="5172884"/>
            <a:ext cx="937006"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000" b="1" i="0" u="none" strike="noStrike" cap="none" dirty="0" err="1">
                <a:solidFill>
                  <a:schemeClr val="dk1"/>
                </a:solidFill>
                <a:latin typeface="Arial"/>
                <a:ea typeface="Arial"/>
                <a:cs typeface="Arial"/>
                <a:sym typeface="Arial"/>
              </a:rPr>
              <a:t>Préservatifs</a:t>
            </a:r>
            <a:r>
              <a:rPr lang="en-US" sz="1000" b="1" i="0" u="none" strike="noStrike" cap="none" dirty="0">
                <a:solidFill>
                  <a:schemeClr val="dk1"/>
                </a:solidFill>
                <a:latin typeface="Arial"/>
                <a:ea typeface="Arial"/>
                <a:cs typeface="Arial"/>
                <a:sym typeface="Arial"/>
              </a:rPr>
              <a:t> </a:t>
            </a:r>
            <a:r>
              <a:rPr lang="en-US" sz="1000" b="1" i="0" u="none" strike="noStrike" cap="none" dirty="0" err="1">
                <a:solidFill>
                  <a:schemeClr val="dk1"/>
                </a:solidFill>
                <a:latin typeface="Arial"/>
                <a:ea typeface="Arial"/>
                <a:cs typeface="Arial"/>
                <a:sym typeface="Arial"/>
              </a:rPr>
              <a:t>masculins</a:t>
            </a:r>
            <a:endParaRPr lang="en-US" dirty="0"/>
          </a:p>
        </p:txBody>
      </p:sp>
      <p:sp>
        <p:nvSpPr>
          <p:cNvPr id="165" name="Google Shape;165;p12"/>
          <p:cNvSpPr/>
          <p:nvPr/>
        </p:nvSpPr>
        <p:spPr>
          <a:xfrm>
            <a:off x="5337240" y="5172884"/>
            <a:ext cx="960812" cy="342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000" b="1" i="0" u="none" strike="noStrike" cap="none" dirty="0" err="1">
                <a:solidFill>
                  <a:schemeClr val="dk1"/>
                </a:solidFill>
                <a:latin typeface="Arial"/>
                <a:ea typeface="Arial"/>
                <a:cs typeface="Arial"/>
                <a:sym typeface="Arial"/>
              </a:rPr>
              <a:t>Préservatifs</a:t>
            </a:r>
            <a:r>
              <a:rPr lang="en-US" sz="1000" b="1" i="0" u="none" strike="noStrike" cap="none" dirty="0">
                <a:solidFill>
                  <a:schemeClr val="dk1"/>
                </a:solidFill>
                <a:latin typeface="Arial"/>
                <a:ea typeface="Arial"/>
                <a:cs typeface="Arial"/>
                <a:sym typeface="Arial"/>
              </a:rPr>
              <a:t> </a:t>
            </a:r>
            <a:r>
              <a:rPr lang="en-US" sz="1000" b="1" i="0" u="none" strike="noStrike" cap="none" dirty="0" err="1">
                <a:solidFill>
                  <a:schemeClr val="dk1"/>
                </a:solidFill>
                <a:latin typeface="Arial"/>
                <a:ea typeface="Arial"/>
                <a:cs typeface="Arial"/>
                <a:sym typeface="Arial"/>
              </a:rPr>
              <a:t>féminins</a:t>
            </a:r>
            <a:endParaRPr lang="en-US" sz="1000" b="0" i="0" u="none" strike="noStrike" cap="none" dirty="0">
              <a:solidFill>
                <a:schemeClr val="dk1"/>
              </a:solidFill>
              <a:latin typeface="Arial"/>
              <a:ea typeface="Arial"/>
              <a:cs typeface="Arial"/>
              <a:sym typeface="Arial"/>
            </a:endParaRPr>
          </a:p>
        </p:txBody>
      </p:sp>
      <p:cxnSp>
        <p:nvCxnSpPr>
          <p:cNvPr id="166" name="Google Shape;166;p12"/>
          <p:cNvCxnSpPr/>
          <p:nvPr/>
        </p:nvCxnSpPr>
        <p:spPr>
          <a:xfrm>
            <a:off x="2212277" y="4286472"/>
            <a:ext cx="5402439" cy="0"/>
          </a:xfrm>
          <a:prstGeom prst="straightConnector1">
            <a:avLst/>
          </a:prstGeom>
          <a:noFill/>
          <a:ln w="9525" cap="flat" cmpd="sng">
            <a:solidFill>
              <a:srgbClr val="990000"/>
            </a:solidFill>
            <a:prstDash val="solid"/>
            <a:round/>
            <a:headEnd type="none" w="med" len="med"/>
            <a:tailEnd type="none" w="med" len="med"/>
          </a:ln>
        </p:spPr>
      </p:cxnSp>
      <p:sp>
        <p:nvSpPr>
          <p:cNvPr id="167" name="Google Shape;167;p12"/>
          <p:cNvSpPr/>
          <p:nvPr/>
        </p:nvSpPr>
        <p:spPr>
          <a:xfrm>
            <a:off x="6041134" y="2308004"/>
            <a:ext cx="992187" cy="36988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000" b="1" i="0" u="none" strike="noStrike" cap="none" dirty="0" err="1">
                <a:solidFill>
                  <a:schemeClr val="dk1"/>
                </a:solidFill>
                <a:latin typeface="Arial"/>
                <a:ea typeface="Arial"/>
                <a:cs typeface="Arial"/>
                <a:sym typeface="Arial"/>
              </a:rPr>
              <a:t>Stérilisation</a:t>
            </a:r>
            <a:r>
              <a:rPr lang="en-US" sz="1000" b="1" i="0" u="none" strike="noStrike" cap="none" dirty="0">
                <a:solidFill>
                  <a:schemeClr val="dk1"/>
                </a:solidFill>
                <a:latin typeface="Arial"/>
                <a:ea typeface="Arial"/>
                <a:cs typeface="Arial"/>
                <a:sym typeface="Arial"/>
              </a:rPr>
              <a:t> </a:t>
            </a:r>
            <a:r>
              <a:rPr lang="en-US" sz="1000" b="1" i="0" u="none" strike="noStrike" cap="none" dirty="0" err="1">
                <a:solidFill>
                  <a:schemeClr val="dk1"/>
                </a:solidFill>
                <a:latin typeface="Arial"/>
                <a:ea typeface="Arial"/>
                <a:cs typeface="Arial"/>
                <a:sym typeface="Arial"/>
              </a:rPr>
              <a:t>féminine</a:t>
            </a:r>
            <a:endParaRPr lang="en-US" sz="1000" b="0" i="0" u="none" strike="noStrike" cap="none" dirty="0">
              <a:solidFill>
                <a:schemeClr val="dk1"/>
              </a:solidFill>
              <a:latin typeface="Arial"/>
              <a:ea typeface="Arial"/>
              <a:cs typeface="Arial"/>
              <a:sym typeface="Arial"/>
            </a:endParaRPr>
          </a:p>
        </p:txBody>
      </p:sp>
      <p:cxnSp>
        <p:nvCxnSpPr>
          <p:cNvPr id="168" name="Google Shape;168;p12"/>
          <p:cNvCxnSpPr/>
          <p:nvPr/>
        </p:nvCxnSpPr>
        <p:spPr>
          <a:xfrm>
            <a:off x="2212277" y="2721256"/>
            <a:ext cx="5402439" cy="7674"/>
          </a:xfrm>
          <a:prstGeom prst="straightConnector1">
            <a:avLst/>
          </a:prstGeom>
          <a:noFill/>
          <a:ln w="9525" cap="flat" cmpd="sng">
            <a:solidFill>
              <a:srgbClr val="990000"/>
            </a:solidFill>
            <a:prstDash val="solid"/>
            <a:round/>
            <a:headEnd type="none" w="med" len="med"/>
            <a:tailEnd type="none" w="med" len="med"/>
          </a:ln>
        </p:spPr>
      </p:cxnSp>
      <p:sp>
        <p:nvSpPr>
          <p:cNvPr id="169" name="Google Shape;169;p12"/>
          <p:cNvSpPr txBox="1"/>
          <p:nvPr/>
        </p:nvSpPr>
        <p:spPr>
          <a:xfrm>
            <a:off x="3060575" y="2317396"/>
            <a:ext cx="7112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i="0" u="none" strike="noStrike" cap="none" dirty="0">
                <a:solidFill>
                  <a:schemeClr val="dk1"/>
                </a:solidFill>
                <a:latin typeface="Arial"/>
                <a:ea typeface="Arial"/>
                <a:cs typeface="Arial"/>
                <a:sym typeface="Arial"/>
              </a:rPr>
              <a:t>Implants</a:t>
            </a:r>
            <a:endParaRPr dirty="0"/>
          </a:p>
        </p:txBody>
      </p:sp>
      <p:sp>
        <p:nvSpPr>
          <p:cNvPr id="170" name="Google Shape;170;p12"/>
          <p:cNvSpPr/>
          <p:nvPr/>
        </p:nvSpPr>
        <p:spPr>
          <a:xfrm>
            <a:off x="1193067" y="2030694"/>
            <a:ext cx="1026249" cy="3427989"/>
          </a:xfrm>
          <a:custGeom>
            <a:avLst/>
            <a:gdLst/>
            <a:ahLst/>
            <a:cxnLst/>
            <a:rect l="l" t="t" r="r" b="b"/>
            <a:pathLst>
              <a:path w="458" h="2722" extrusionOk="0">
                <a:moveTo>
                  <a:pt x="232" y="0"/>
                </a:moveTo>
                <a:lnTo>
                  <a:pt x="0" y="250"/>
                </a:lnTo>
                <a:lnTo>
                  <a:pt x="116" y="252"/>
                </a:lnTo>
                <a:lnTo>
                  <a:pt x="140" y="2722"/>
                </a:lnTo>
                <a:lnTo>
                  <a:pt x="350" y="2722"/>
                </a:lnTo>
                <a:lnTo>
                  <a:pt x="342" y="250"/>
                </a:lnTo>
                <a:lnTo>
                  <a:pt x="458" y="252"/>
                </a:lnTo>
                <a:lnTo>
                  <a:pt x="232" y="0"/>
                </a:lnTo>
                <a:close/>
              </a:path>
            </a:pathLst>
          </a:custGeom>
          <a:gradFill>
            <a:gsLst>
              <a:gs pos="0">
                <a:srgbClr val="990000"/>
              </a:gs>
              <a:gs pos="100000">
                <a:srgbClr val="FF8F8F"/>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pic>
        <p:nvPicPr>
          <p:cNvPr id="171" name="Google Shape;171;p12"/>
          <p:cNvPicPr preferRelativeResize="0"/>
          <p:nvPr/>
        </p:nvPicPr>
        <p:blipFill rotWithShape="1">
          <a:blip r:embed="rId3">
            <a:alphaModFix/>
          </a:blip>
          <a:srcRect/>
          <a:stretch/>
        </p:blipFill>
        <p:spPr>
          <a:xfrm rot="3324133">
            <a:off x="5700560" y="4306899"/>
            <a:ext cx="339790" cy="878602"/>
          </a:xfrm>
          <a:prstGeom prst="rect">
            <a:avLst/>
          </a:prstGeom>
          <a:noFill/>
          <a:ln>
            <a:noFill/>
          </a:ln>
        </p:spPr>
      </p:pic>
      <p:sp>
        <p:nvSpPr>
          <p:cNvPr id="172" name="Google Shape;172;p12"/>
          <p:cNvSpPr/>
          <p:nvPr/>
        </p:nvSpPr>
        <p:spPr>
          <a:xfrm>
            <a:off x="6472158" y="4375980"/>
            <a:ext cx="1966174" cy="172373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600" b="0" i="1" u="none" dirty="0">
                <a:solidFill>
                  <a:srgbClr val="990000"/>
                </a:solidFill>
                <a:latin typeface="Arial"/>
                <a:ea typeface="Arial"/>
                <a:cs typeface="Arial"/>
                <a:sym typeface="Arial"/>
              </a:rPr>
              <a:t>Les préservatifs masculins et féminins sont les seules méthodes qui préviennent également les IST/le VIH</a:t>
            </a:r>
            <a:r>
              <a:rPr lang="en-US" sz="1600" b="0" i="1" u="none" dirty="0">
                <a:solidFill>
                  <a:srgbClr val="990000"/>
                </a:solidFill>
                <a:latin typeface="Arial"/>
                <a:ea typeface="Arial"/>
                <a:cs typeface="Arial"/>
                <a:sym typeface="Arial"/>
              </a:rPr>
              <a:t>.</a:t>
            </a:r>
            <a:endParaRPr dirty="0"/>
          </a:p>
        </p:txBody>
      </p:sp>
      <p:pic>
        <p:nvPicPr>
          <p:cNvPr id="173" name="Google Shape;173;p12"/>
          <p:cNvPicPr preferRelativeResize="0"/>
          <p:nvPr/>
        </p:nvPicPr>
        <p:blipFill rotWithShape="1">
          <a:blip r:embed="rId4">
            <a:alphaModFix/>
          </a:blip>
          <a:srcRect/>
          <a:stretch/>
        </p:blipFill>
        <p:spPr>
          <a:xfrm rot="6531256" flipH="1">
            <a:off x="3038019" y="4267568"/>
            <a:ext cx="470129" cy="1055130"/>
          </a:xfrm>
          <a:prstGeom prst="rect">
            <a:avLst/>
          </a:prstGeom>
          <a:noFill/>
          <a:ln>
            <a:noFill/>
          </a:ln>
        </p:spPr>
      </p:pic>
      <p:pic>
        <p:nvPicPr>
          <p:cNvPr id="174" name="Google Shape;174;p12"/>
          <p:cNvPicPr preferRelativeResize="0"/>
          <p:nvPr/>
        </p:nvPicPr>
        <p:blipFill rotWithShape="1">
          <a:blip r:embed="rId5">
            <a:alphaModFix/>
          </a:blip>
          <a:srcRect/>
          <a:stretch/>
        </p:blipFill>
        <p:spPr>
          <a:xfrm>
            <a:off x="3216131" y="1671734"/>
            <a:ext cx="513849" cy="565579"/>
          </a:xfrm>
          <a:prstGeom prst="rect">
            <a:avLst/>
          </a:prstGeom>
          <a:noFill/>
          <a:ln>
            <a:noFill/>
          </a:ln>
        </p:spPr>
      </p:pic>
      <p:grpSp>
        <p:nvGrpSpPr>
          <p:cNvPr id="175" name="Google Shape;175;p12"/>
          <p:cNvGrpSpPr/>
          <p:nvPr/>
        </p:nvGrpSpPr>
        <p:grpSpPr>
          <a:xfrm>
            <a:off x="6165252" y="1485250"/>
            <a:ext cx="788895" cy="793182"/>
            <a:chOff x="4730420" y="1381763"/>
            <a:chExt cx="652302" cy="655847"/>
          </a:xfrm>
        </p:grpSpPr>
        <p:pic>
          <p:nvPicPr>
            <p:cNvPr id="176" name="Google Shape;176;p12"/>
            <p:cNvPicPr preferRelativeResize="0"/>
            <p:nvPr/>
          </p:nvPicPr>
          <p:blipFill rotWithShape="1">
            <a:blip r:embed="rId6">
              <a:alphaModFix/>
            </a:blip>
            <a:srcRect/>
            <a:stretch/>
          </p:blipFill>
          <p:spPr>
            <a:xfrm>
              <a:off x="4730420" y="1381763"/>
              <a:ext cx="652302" cy="655847"/>
            </a:xfrm>
            <a:prstGeom prst="rect">
              <a:avLst/>
            </a:prstGeom>
            <a:noFill/>
            <a:ln>
              <a:noFill/>
            </a:ln>
          </p:spPr>
        </p:pic>
        <p:sp>
          <p:nvSpPr>
            <p:cNvPr id="177" name="Google Shape;177;p12"/>
            <p:cNvSpPr/>
            <p:nvPr/>
          </p:nvSpPr>
          <p:spPr>
            <a:xfrm>
              <a:off x="4888915" y="1615705"/>
              <a:ext cx="351740" cy="2801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178" name="Google Shape;178;p12"/>
            <p:cNvPicPr preferRelativeResize="0"/>
            <p:nvPr/>
          </p:nvPicPr>
          <p:blipFill rotWithShape="1">
            <a:blip r:embed="rId7">
              <a:alphaModFix/>
            </a:blip>
            <a:srcRect/>
            <a:stretch/>
          </p:blipFill>
          <p:spPr>
            <a:xfrm>
              <a:off x="4877485" y="1621420"/>
              <a:ext cx="361514" cy="271300"/>
            </a:xfrm>
            <a:prstGeom prst="rect">
              <a:avLst/>
            </a:prstGeom>
            <a:noFill/>
            <a:ln>
              <a:noFill/>
            </a:ln>
          </p:spPr>
        </p:pic>
      </p:grpSp>
      <p:pic>
        <p:nvPicPr>
          <p:cNvPr id="179" name="Google Shape;179;p12"/>
          <p:cNvPicPr preferRelativeResize="0"/>
          <p:nvPr/>
        </p:nvPicPr>
        <p:blipFill rotWithShape="1">
          <a:blip r:embed="rId8">
            <a:alphaModFix/>
          </a:blip>
          <a:srcRect/>
          <a:stretch/>
        </p:blipFill>
        <p:spPr>
          <a:xfrm>
            <a:off x="5319404" y="3012373"/>
            <a:ext cx="877836" cy="589220"/>
          </a:xfrm>
          <a:prstGeom prst="rect">
            <a:avLst/>
          </a:prstGeom>
          <a:noFill/>
          <a:ln>
            <a:noFill/>
          </a:ln>
        </p:spPr>
      </p:pic>
      <p:pic>
        <p:nvPicPr>
          <p:cNvPr id="180" name="Google Shape;180;p12" descr="Injectable"/>
          <p:cNvPicPr preferRelativeResize="0"/>
          <p:nvPr/>
        </p:nvPicPr>
        <p:blipFill rotWithShape="1">
          <a:blip r:embed="rId9">
            <a:alphaModFix/>
          </a:blip>
          <a:srcRect/>
          <a:stretch/>
        </p:blipFill>
        <p:spPr>
          <a:xfrm>
            <a:off x="2811272" y="2862046"/>
            <a:ext cx="911054" cy="655077"/>
          </a:xfrm>
          <a:prstGeom prst="rect">
            <a:avLst/>
          </a:prstGeom>
          <a:noFill/>
          <a:ln>
            <a:noFill/>
          </a:ln>
        </p:spPr>
      </p:pic>
      <p:pic>
        <p:nvPicPr>
          <p:cNvPr id="181" name="Google Shape;181;p12"/>
          <p:cNvPicPr preferRelativeResize="0"/>
          <p:nvPr/>
        </p:nvPicPr>
        <p:blipFill rotWithShape="1">
          <a:blip r:embed="rId10">
            <a:alphaModFix/>
          </a:blip>
          <a:srcRect/>
          <a:stretch/>
        </p:blipFill>
        <p:spPr>
          <a:xfrm rot="7789127">
            <a:off x="2912365" y="3284259"/>
            <a:ext cx="382223" cy="553603"/>
          </a:xfrm>
          <a:prstGeom prst="rect">
            <a:avLst/>
          </a:prstGeom>
          <a:noFill/>
          <a:ln>
            <a:noFill/>
          </a:ln>
        </p:spPr>
      </p:pic>
      <p:sp>
        <p:nvSpPr>
          <p:cNvPr id="182" name="Google Shape;182;p12"/>
          <p:cNvSpPr txBox="1"/>
          <p:nvPr/>
        </p:nvSpPr>
        <p:spPr>
          <a:xfrm>
            <a:off x="4043451" y="2308004"/>
            <a:ext cx="1756597"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u="none" dirty="0">
                <a:solidFill>
                  <a:schemeClr val="dk1"/>
                </a:solidFill>
                <a:latin typeface="Arial"/>
                <a:ea typeface="Arial"/>
                <a:cs typeface="Arial"/>
                <a:sym typeface="Arial"/>
              </a:rPr>
              <a:t>DIU </a:t>
            </a:r>
            <a:br>
              <a:rPr lang="en-US" sz="1000" b="1" u="none" dirty="0">
                <a:solidFill>
                  <a:schemeClr val="dk1"/>
                </a:solidFill>
                <a:latin typeface="Arial"/>
                <a:ea typeface="Arial"/>
                <a:cs typeface="Arial"/>
                <a:sym typeface="Arial"/>
              </a:rPr>
            </a:br>
            <a:r>
              <a:rPr lang="en-US" sz="1000" b="1" u="none" dirty="0">
                <a:solidFill>
                  <a:schemeClr val="dk1"/>
                </a:solidFill>
                <a:latin typeface="Arial"/>
                <a:ea typeface="Arial"/>
                <a:cs typeface="Arial"/>
                <a:sym typeface="Arial"/>
              </a:rPr>
              <a:t>(</a:t>
            </a:r>
            <a:r>
              <a:rPr lang="en-US" sz="1000" b="1" u="none" dirty="0" err="1">
                <a:solidFill>
                  <a:schemeClr val="dk1"/>
                </a:solidFill>
                <a:latin typeface="Arial"/>
                <a:ea typeface="Arial"/>
                <a:cs typeface="Arial"/>
                <a:sym typeface="Arial"/>
              </a:rPr>
              <a:t>en</a:t>
            </a:r>
            <a:r>
              <a:rPr lang="en-US" sz="1000" b="1" u="none" dirty="0">
                <a:solidFill>
                  <a:schemeClr val="dk1"/>
                </a:solidFill>
                <a:latin typeface="Arial"/>
                <a:ea typeface="Arial"/>
                <a:cs typeface="Arial"/>
                <a:sym typeface="Arial"/>
              </a:rPr>
              <a:t> </a:t>
            </a:r>
            <a:r>
              <a:rPr lang="en-US" sz="1000" b="1" u="none" dirty="0" err="1">
                <a:solidFill>
                  <a:schemeClr val="dk1"/>
                </a:solidFill>
                <a:latin typeface="Arial"/>
                <a:ea typeface="Arial"/>
                <a:cs typeface="Arial"/>
                <a:sym typeface="Arial"/>
              </a:rPr>
              <a:t>cuivre</a:t>
            </a:r>
            <a:r>
              <a:rPr lang="en-US" sz="1000" b="1" u="none" dirty="0">
                <a:solidFill>
                  <a:schemeClr val="dk1"/>
                </a:solidFill>
                <a:latin typeface="Arial"/>
                <a:ea typeface="Arial"/>
                <a:cs typeface="Arial"/>
                <a:sym typeface="Arial"/>
              </a:rPr>
              <a:t> et </a:t>
            </a:r>
            <a:r>
              <a:rPr lang="en-US" sz="1000" b="1" u="none" dirty="0" err="1">
                <a:solidFill>
                  <a:schemeClr val="dk1"/>
                </a:solidFill>
                <a:latin typeface="Arial"/>
                <a:ea typeface="Arial"/>
                <a:cs typeface="Arial"/>
                <a:sym typeface="Arial"/>
              </a:rPr>
              <a:t>hormonaux</a:t>
            </a:r>
            <a:r>
              <a:rPr lang="en-US" sz="1000" b="1" u="none" dirty="0">
                <a:solidFill>
                  <a:schemeClr val="dk1"/>
                </a:solidFill>
                <a:latin typeface="Arial"/>
                <a:ea typeface="Arial"/>
                <a:cs typeface="Arial"/>
                <a:sym typeface="Arial"/>
              </a:rPr>
              <a:t>)</a:t>
            </a:r>
            <a:endParaRPr lang="en-US" dirty="0"/>
          </a:p>
        </p:txBody>
      </p:sp>
      <p:sp>
        <p:nvSpPr>
          <p:cNvPr id="183" name="Google Shape;183;p12"/>
          <p:cNvSpPr txBox="1"/>
          <p:nvPr/>
        </p:nvSpPr>
        <p:spPr>
          <a:xfrm>
            <a:off x="6634670" y="3726437"/>
            <a:ext cx="1164101"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00" b="1" u="none" dirty="0">
                <a:solidFill>
                  <a:schemeClr val="dk1"/>
                </a:solidFill>
                <a:latin typeface="Arial"/>
                <a:ea typeface="Arial"/>
                <a:cs typeface="Arial"/>
                <a:sym typeface="Arial"/>
              </a:rPr>
              <a:t>Pilules à progestatif seul (mini pilules)</a:t>
            </a:r>
            <a:endParaRPr lang="en-US" dirty="0"/>
          </a:p>
        </p:txBody>
      </p:sp>
      <p:pic>
        <p:nvPicPr>
          <p:cNvPr id="184" name="Google Shape;184;p12"/>
          <p:cNvPicPr preferRelativeResize="0"/>
          <p:nvPr/>
        </p:nvPicPr>
        <p:blipFill rotWithShape="1">
          <a:blip r:embed="rId11">
            <a:alphaModFix/>
          </a:blip>
          <a:srcRect/>
          <a:stretch/>
        </p:blipFill>
        <p:spPr>
          <a:xfrm>
            <a:off x="6770011" y="3035104"/>
            <a:ext cx="888486" cy="575166"/>
          </a:xfrm>
          <a:prstGeom prst="rect">
            <a:avLst/>
          </a:prstGeom>
          <a:noFill/>
          <a:ln>
            <a:noFill/>
          </a:ln>
        </p:spPr>
      </p:pic>
      <p:pic>
        <p:nvPicPr>
          <p:cNvPr id="185" name="Google Shape;185;p12"/>
          <p:cNvPicPr preferRelativeResize="0"/>
          <p:nvPr/>
        </p:nvPicPr>
        <p:blipFill rotWithShape="1">
          <a:blip r:embed="rId12">
            <a:alphaModFix/>
          </a:blip>
          <a:srcRect/>
          <a:stretch/>
        </p:blipFill>
        <p:spPr>
          <a:xfrm rot="3757591">
            <a:off x="4439212" y="1469625"/>
            <a:ext cx="444970" cy="738852"/>
          </a:xfrm>
          <a:prstGeom prst="rect">
            <a:avLst/>
          </a:prstGeom>
          <a:noFill/>
          <a:ln>
            <a:noFill/>
          </a:ln>
        </p:spPr>
      </p:pic>
      <p:pic>
        <p:nvPicPr>
          <p:cNvPr id="186" name="Google Shape;186;p12"/>
          <p:cNvPicPr preferRelativeResize="0"/>
          <p:nvPr/>
        </p:nvPicPr>
        <p:blipFill rotWithShape="1">
          <a:blip r:embed="rId13">
            <a:alphaModFix/>
          </a:blip>
          <a:srcRect/>
          <a:stretch/>
        </p:blipFill>
        <p:spPr>
          <a:xfrm rot="-804287">
            <a:off x="4879810" y="1803499"/>
            <a:ext cx="502921" cy="606553"/>
          </a:xfrm>
          <a:prstGeom prst="rect">
            <a:avLst/>
          </a:prstGeom>
          <a:noFill/>
          <a:ln>
            <a:noFill/>
          </a:ln>
        </p:spPr>
      </p:pic>
      <p:sp>
        <p:nvSpPr>
          <p:cNvPr id="187" name="Google Shape;187;p12"/>
          <p:cNvSpPr/>
          <p:nvPr/>
        </p:nvSpPr>
        <p:spPr>
          <a:xfrm>
            <a:off x="3904021" y="3726437"/>
            <a:ext cx="1238073" cy="5077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000" b="1" u="none" dirty="0" err="1">
                <a:solidFill>
                  <a:schemeClr val="dk1"/>
                </a:solidFill>
                <a:latin typeface="Arial"/>
                <a:ea typeface="Arial"/>
                <a:cs typeface="Arial"/>
                <a:sym typeface="Arial"/>
              </a:rPr>
              <a:t>Méthode</a:t>
            </a:r>
            <a:r>
              <a:rPr lang="en-US" sz="1000" b="1" u="none" dirty="0">
                <a:solidFill>
                  <a:schemeClr val="dk1"/>
                </a:solidFill>
                <a:latin typeface="Arial"/>
                <a:ea typeface="Arial"/>
                <a:cs typeface="Arial"/>
                <a:sym typeface="Arial"/>
              </a:rPr>
              <a:t> de </a:t>
            </a:r>
            <a:r>
              <a:rPr lang="en-US" sz="1000" b="1" u="none" dirty="0" err="1">
                <a:solidFill>
                  <a:schemeClr val="dk1"/>
                </a:solidFill>
                <a:latin typeface="Arial"/>
                <a:ea typeface="Arial"/>
                <a:cs typeface="Arial"/>
                <a:sym typeface="Arial"/>
              </a:rPr>
              <a:t>l’aménorrhée</a:t>
            </a:r>
            <a:r>
              <a:rPr lang="en-US" sz="1000" b="1" u="none" dirty="0">
                <a:solidFill>
                  <a:schemeClr val="dk1"/>
                </a:solidFill>
                <a:latin typeface="Arial"/>
                <a:ea typeface="Arial"/>
                <a:cs typeface="Arial"/>
                <a:sym typeface="Arial"/>
              </a:rPr>
              <a:t> </a:t>
            </a:r>
            <a:r>
              <a:rPr lang="en-US" sz="1000" b="1" u="none" dirty="0" err="1">
                <a:solidFill>
                  <a:schemeClr val="dk1"/>
                </a:solidFill>
                <a:latin typeface="Arial"/>
                <a:ea typeface="Arial"/>
                <a:cs typeface="Arial"/>
                <a:sym typeface="Arial"/>
              </a:rPr>
              <a:t>lactationnelle</a:t>
            </a:r>
            <a:endParaRPr sz="1000" b="0" u="none" dirty="0">
              <a:solidFill>
                <a:schemeClr val="dk1"/>
              </a:solidFill>
              <a:latin typeface="Arial"/>
              <a:ea typeface="Arial"/>
              <a:cs typeface="Arial"/>
              <a:sym typeface="Arial"/>
            </a:endParaRPr>
          </a:p>
        </p:txBody>
      </p:sp>
      <p:pic>
        <p:nvPicPr>
          <p:cNvPr id="188" name="Google Shape;188;p12"/>
          <p:cNvPicPr preferRelativeResize="0"/>
          <p:nvPr/>
        </p:nvPicPr>
        <p:blipFill rotWithShape="1">
          <a:blip r:embed="rId14">
            <a:alphaModFix/>
          </a:blip>
          <a:srcRect/>
          <a:stretch/>
        </p:blipFill>
        <p:spPr>
          <a:xfrm>
            <a:off x="4193801" y="2851506"/>
            <a:ext cx="577674" cy="868502"/>
          </a:xfrm>
          <a:prstGeom prst="rect">
            <a:avLst/>
          </a:prstGeom>
          <a:noFill/>
          <a:ln>
            <a:noFill/>
          </a:ln>
        </p:spPr>
      </p:pic>
      <p:pic>
        <p:nvPicPr>
          <p:cNvPr id="189" name="Google Shape;189;p12" descr="CycleBeads color drawing.jpg"/>
          <p:cNvPicPr preferRelativeResize="0"/>
          <p:nvPr/>
        </p:nvPicPr>
        <p:blipFill rotWithShape="1">
          <a:blip r:embed="rId15">
            <a:alphaModFix/>
          </a:blip>
          <a:srcRect/>
          <a:stretch/>
        </p:blipFill>
        <p:spPr>
          <a:xfrm>
            <a:off x="4043451" y="4402192"/>
            <a:ext cx="1098643" cy="1083066"/>
          </a:xfrm>
          <a:prstGeom prst="rect">
            <a:avLst/>
          </a:prstGeom>
          <a:noFill/>
          <a:ln>
            <a:noFill/>
          </a:ln>
        </p:spPr>
      </p:pic>
      <p:sp>
        <p:nvSpPr>
          <p:cNvPr id="190" name="Google Shape;190;p12"/>
          <p:cNvSpPr/>
          <p:nvPr/>
        </p:nvSpPr>
        <p:spPr>
          <a:xfrm>
            <a:off x="3970927" y="4713255"/>
            <a:ext cx="127434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000" b="1" u="none" dirty="0" err="1">
                <a:solidFill>
                  <a:schemeClr val="dk1"/>
                </a:solidFill>
                <a:latin typeface="Arial"/>
                <a:ea typeface="Arial"/>
                <a:cs typeface="Arial"/>
                <a:sym typeface="Arial"/>
              </a:rPr>
              <a:t>Méthode</a:t>
            </a:r>
            <a:r>
              <a:rPr lang="en-US" sz="1000" b="1" u="none" dirty="0">
                <a:solidFill>
                  <a:schemeClr val="dk1"/>
                </a:solidFill>
                <a:latin typeface="Arial"/>
                <a:ea typeface="Arial"/>
                <a:cs typeface="Arial"/>
                <a:sym typeface="Arial"/>
              </a:rPr>
              <a:t> des </a:t>
            </a:r>
            <a:r>
              <a:rPr lang="en-US" sz="1000" b="1" u="none" dirty="0" err="1">
                <a:solidFill>
                  <a:schemeClr val="dk1"/>
                </a:solidFill>
                <a:latin typeface="Arial"/>
                <a:ea typeface="Arial"/>
                <a:cs typeface="Arial"/>
                <a:sym typeface="Arial"/>
              </a:rPr>
              <a:t>jours</a:t>
            </a:r>
            <a:r>
              <a:rPr lang="en-US" sz="1000" b="1" u="none" dirty="0">
                <a:solidFill>
                  <a:schemeClr val="dk1"/>
                </a:solidFill>
                <a:latin typeface="Arial"/>
                <a:ea typeface="Arial"/>
                <a:cs typeface="Arial"/>
                <a:sym typeface="Arial"/>
              </a:rPr>
              <a:t> standard</a:t>
            </a:r>
            <a:endParaRPr lang="en-US" sz="1000" b="0" u="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p:nvPr/>
        </p:nvSpPr>
        <p:spPr>
          <a:xfrm>
            <a:off x="701923" y="1506611"/>
            <a:ext cx="600075" cy="600075"/>
          </a:xfrm>
          <a:prstGeom prst="roundRect">
            <a:avLst>
              <a:gd name="adj" fmla="val 16667"/>
            </a:avLst>
          </a:prstGeom>
          <a:noFill/>
          <a:ln w="38100"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197" name="Google Shape;197;p13"/>
          <p:cNvSpPr/>
          <p:nvPr/>
        </p:nvSpPr>
        <p:spPr>
          <a:xfrm>
            <a:off x="701923" y="2778085"/>
            <a:ext cx="600075" cy="600075"/>
          </a:xfrm>
          <a:prstGeom prst="roundRect">
            <a:avLst>
              <a:gd name="adj" fmla="val 16667"/>
            </a:avLst>
          </a:prstGeom>
          <a:solidFill>
            <a:schemeClr val="lt1"/>
          </a:solidFill>
          <a:ln w="38100" cap="flat" cmpd="sng">
            <a:solidFill>
              <a:srgbClr val="0066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198" name="Google Shape;198;p13"/>
          <p:cNvSpPr/>
          <p:nvPr/>
        </p:nvSpPr>
        <p:spPr>
          <a:xfrm>
            <a:off x="701923" y="4175167"/>
            <a:ext cx="599783" cy="600075"/>
          </a:xfrm>
          <a:prstGeom prst="roundRect">
            <a:avLst>
              <a:gd name="adj" fmla="val 16667"/>
            </a:avLst>
          </a:prstGeom>
          <a:solidFill>
            <a:schemeClr val="lt1"/>
          </a:solidFill>
          <a:ln w="38100" cap="flat" cmpd="sng">
            <a:solidFill>
              <a:srgbClr val="FF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rgbClr val="FF00FF"/>
              </a:solidFill>
              <a:latin typeface="Arial"/>
              <a:ea typeface="Arial"/>
              <a:cs typeface="Arial"/>
              <a:sym typeface="Arial"/>
            </a:endParaRPr>
          </a:p>
        </p:txBody>
      </p:sp>
      <p:sp>
        <p:nvSpPr>
          <p:cNvPr id="199" name="Google Shape;199;p13"/>
          <p:cNvSpPr/>
          <p:nvPr/>
        </p:nvSpPr>
        <p:spPr>
          <a:xfrm>
            <a:off x="5395798" y="3156549"/>
            <a:ext cx="600075" cy="600075"/>
          </a:xfrm>
          <a:prstGeom prst="roundRect">
            <a:avLst>
              <a:gd name="adj" fmla="val 16667"/>
            </a:avLst>
          </a:prstGeom>
          <a:solidFill>
            <a:schemeClr val="lt1"/>
          </a:solidFill>
          <a:ln w="38100" cap="flat" cmpd="sng">
            <a:solidFill>
              <a:srgbClr val="A500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rgbClr val="FF00FF"/>
              </a:solidFill>
              <a:latin typeface="Arial"/>
              <a:ea typeface="Arial"/>
              <a:cs typeface="Arial"/>
              <a:sym typeface="Arial"/>
            </a:endParaRPr>
          </a:p>
        </p:txBody>
      </p:sp>
      <p:sp>
        <p:nvSpPr>
          <p:cNvPr id="200" name="Google Shape;200;p13"/>
          <p:cNvSpPr/>
          <p:nvPr/>
        </p:nvSpPr>
        <p:spPr>
          <a:xfrm>
            <a:off x="701923" y="4867317"/>
            <a:ext cx="603587" cy="600075"/>
          </a:xfrm>
          <a:prstGeom prst="roundRect">
            <a:avLst>
              <a:gd name="adj" fmla="val 16667"/>
            </a:avLst>
          </a:prstGeom>
          <a:solidFill>
            <a:schemeClr val="lt1"/>
          </a:solidFill>
          <a:ln w="38100" cap="flat" cmpd="sng">
            <a:solidFill>
              <a:srgbClr val="00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rgbClr val="FF00FF"/>
              </a:solidFill>
              <a:latin typeface="Arial"/>
              <a:ea typeface="Arial"/>
              <a:cs typeface="Arial"/>
              <a:sym typeface="Arial"/>
            </a:endParaRPr>
          </a:p>
        </p:txBody>
      </p:sp>
      <p:sp>
        <p:nvSpPr>
          <p:cNvPr id="201" name="Google Shape;201;p13"/>
          <p:cNvSpPr txBox="1">
            <a:spLocks noGrp="1"/>
          </p:cNvSpPr>
          <p:nvPr>
            <p:ph type="title"/>
          </p:nvPr>
        </p:nvSpPr>
        <p:spPr>
          <a:xfrm>
            <a:off x="574146" y="516435"/>
            <a:ext cx="8197711" cy="63810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sz="3200" dirty="0">
                <a:solidFill>
                  <a:srgbClr val="C00000"/>
                </a:solidFill>
              </a:rPr>
              <a:t>Répondre aux mythes sur les méthodes</a:t>
            </a:r>
            <a:endParaRPr lang="en-US" dirty="0"/>
          </a:p>
        </p:txBody>
      </p:sp>
      <p:sp>
        <p:nvSpPr>
          <p:cNvPr id="202" name="Google Shape;202;p13"/>
          <p:cNvSpPr txBox="1">
            <a:spLocks noGrp="1"/>
          </p:cNvSpPr>
          <p:nvPr>
            <p:ph type="body" idx="1"/>
          </p:nvPr>
        </p:nvSpPr>
        <p:spPr>
          <a:xfrm>
            <a:off x="1273423" y="2660888"/>
            <a:ext cx="3853995" cy="3252333"/>
          </a:xfrm>
          <a:prstGeom prst="rect">
            <a:avLst/>
          </a:prstGeom>
          <a:noFill/>
          <a:ln>
            <a:noFill/>
          </a:ln>
        </p:spPr>
        <p:txBody>
          <a:bodyPr spcFirstLastPara="1" wrap="square" lIns="91425" tIns="45700" rIns="0" bIns="45700" anchor="t" anchorCtr="0">
            <a:noAutofit/>
          </a:bodyPr>
          <a:lstStyle/>
          <a:p>
            <a:pPr marL="184150" lvl="0" indent="-163195" algn="l" rtl="0">
              <a:lnSpc>
                <a:spcPct val="95000"/>
              </a:lnSpc>
              <a:spcBef>
                <a:spcPts val="0"/>
              </a:spcBef>
              <a:spcAft>
                <a:spcPts val="0"/>
              </a:spcAft>
              <a:buClr>
                <a:srgbClr val="C00000"/>
              </a:buClr>
              <a:buSzPts val="1400"/>
              <a:buFont typeface="Arial"/>
              <a:buChar char="•"/>
            </a:pPr>
            <a:r>
              <a:rPr lang="fr-FR" sz="1200" dirty="0">
                <a:latin typeface="Arial"/>
                <a:ea typeface="Arial"/>
                <a:cs typeface="Arial"/>
                <a:sym typeface="Arial"/>
              </a:rPr>
              <a:t>Pilules, implants et contraceptifs injectables </a:t>
            </a:r>
            <a:r>
              <a:rPr lang="en-US" sz="1200" dirty="0">
                <a:latin typeface="Arial"/>
                <a:ea typeface="Arial"/>
                <a:cs typeface="Arial"/>
                <a:sym typeface="Arial"/>
              </a:rPr>
              <a:t>: </a:t>
            </a:r>
            <a:endParaRPr sz="1200" dirty="0">
              <a:latin typeface="Arial"/>
              <a:ea typeface="Arial"/>
              <a:cs typeface="Arial"/>
              <a:sym typeface="Arial"/>
            </a:endParaRPr>
          </a:p>
          <a:p>
            <a:pPr marL="393700" lvl="1" indent="-163195" algn="l" rtl="0">
              <a:lnSpc>
                <a:spcPct val="95000"/>
              </a:lnSpc>
              <a:spcBef>
                <a:spcPts val="600"/>
              </a:spcBef>
              <a:spcAft>
                <a:spcPts val="0"/>
              </a:spcAft>
              <a:buClr>
                <a:srgbClr val="C00000"/>
              </a:buClr>
              <a:buSzPts val="1400"/>
              <a:buFont typeface="Arial"/>
              <a:buChar char="–"/>
            </a:pPr>
            <a:r>
              <a:rPr lang="fr-FR" sz="1100" dirty="0">
                <a:latin typeface="Arial"/>
                <a:ea typeface="Arial"/>
                <a:cs typeface="Arial"/>
                <a:sym typeface="Arial"/>
              </a:rPr>
              <a:t>Ne provoquent pas la stérilité ; vous pouvez avoir des bébés après l’arrêt.</a:t>
            </a:r>
          </a:p>
          <a:p>
            <a:pPr marL="393700" lvl="1" indent="-163195" algn="l" rtl="0">
              <a:lnSpc>
                <a:spcPct val="95000"/>
              </a:lnSpc>
              <a:spcBef>
                <a:spcPts val="600"/>
              </a:spcBef>
              <a:spcAft>
                <a:spcPts val="0"/>
              </a:spcAft>
              <a:buClr>
                <a:srgbClr val="C00000"/>
              </a:buClr>
              <a:buSzPts val="1400"/>
              <a:buFont typeface="Arial"/>
              <a:buChar char="–"/>
            </a:pPr>
            <a:r>
              <a:rPr lang="fr-FR" sz="1100" dirty="0">
                <a:latin typeface="Arial"/>
                <a:ea typeface="Arial"/>
                <a:cs typeface="Arial"/>
                <a:sym typeface="Arial"/>
              </a:rPr>
              <a:t>Ne provoquent pas une malformation des bébés s’ils sont accidentellement administrés à une femme enceinte.</a:t>
            </a:r>
          </a:p>
          <a:p>
            <a:pPr marL="393700" lvl="1" indent="-163195" algn="l" rtl="0">
              <a:lnSpc>
                <a:spcPct val="95000"/>
              </a:lnSpc>
              <a:spcBef>
                <a:spcPts val="600"/>
              </a:spcBef>
              <a:spcAft>
                <a:spcPts val="0"/>
              </a:spcAft>
              <a:buClr>
                <a:srgbClr val="C00000"/>
              </a:buClr>
              <a:buSzPts val="1400"/>
              <a:buFont typeface="Arial"/>
              <a:buChar char="–"/>
            </a:pPr>
            <a:r>
              <a:rPr lang="fr-FR" sz="1100" dirty="0">
                <a:latin typeface="Arial"/>
                <a:ea typeface="Arial"/>
                <a:cs typeface="Arial"/>
                <a:sym typeface="Arial"/>
              </a:rPr>
              <a:t>Ne provoquent pas d’avortement</a:t>
            </a:r>
            <a:r>
              <a:rPr lang="en-US" sz="1100" dirty="0">
                <a:latin typeface="Arial"/>
                <a:ea typeface="Arial"/>
                <a:cs typeface="Arial"/>
                <a:sym typeface="Arial"/>
              </a:rPr>
              <a:t>.</a:t>
            </a:r>
          </a:p>
          <a:p>
            <a:pPr marL="174625" lvl="1" indent="-174625">
              <a:lnSpc>
                <a:spcPct val="95000"/>
              </a:lnSpc>
              <a:spcBef>
                <a:spcPts val="900"/>
              </a:spcBef>
              <a:buClr>
                <a:srgbClr val="C00000"/>
              </a:buClr>
              <a:buSzPts val="1400"/>
              <a:buFont typeface="Arial" panose="020B0604020202020204" pitchFamily="34" charset="0"/>
              <a:buChar char="•"/>
            </a:pPr>
            <a:r>
              <a:rPr lang="fr-FR" sz="1200" dirty="0">
                <a:latin typeface="Arial"/>
                <a:ea typeface="Arial"/>
                <a:cs typeface="Arial"/>
                <a:sym typeface="Arial"/>
              </a:rPr>
              <a:t>Les modifications des saignements mensuels sont normales et non nocives ; les saignements réguliers réapparaissent après l’arrêt de l’utilisation de la méthode ; cette réapparition prend plus de temps pour certaines méthodes</a:t>
            </a:r>
            <a:r>
              <a:rPr lang="en-US" sz="1200" dirty="0">
                <a:latin typeface="Arial"/>
                <a:ea typeface="Arial"/>
                <a:cs typeface="Arial"/>
                <a:sym typeface="Arial"/>
              </a:rPr>
              <a:t>.</a:t>
            </a:r>
            <a:endParaRPr sz="1200" dirty="0"/>
          </a:p>
          <a:p>
            <a:pPr marL="174625" lvl="1" indent="-174625" algn="l" rtl="0">
              <a:lnSpc>
                <a:spcPct val="95000"/>
              </a:lnSpc>
              <a:spcBef>
                <a:spcPts val="900"/>
              </a:spcBef>
              <a:spcAft>
                <a:spcPts val="0"/>
              </a:spcAft>
              <a:buClr>
                <a:srgbClr val="C00000"/>
              </a:buClr>
              <a:buSzPts val="1400"/>
              <a:buFont typeface="Arial" panose="020B0604020202020204" pitchFamily="34" charset="0"/>
              <a:buChar char="•"/>
            </a:pPr>
            <a:r>
              <a:rPr lang="fr-FR" sz="1200" dirty="0">
                <a:latin typeface="Arial"/>
                <a:ea typeface="Arial"/>
                <a:cs typeface="Arial"/>
                <a:sym typeface="Arial"/>
              </a:rPr>
              <a:t>L’absence de menstruation lors de l’utilisation de ces méthodes ne signifie nullement qu’une femme est enceinte ; le sang ne s’accumule pas dans l’organisme d’une femme</a:t>
            </a:r>
            <a:r>
              <a:rPr lang="en-US" sz="1200" dirty="0">
                <a:latin typeface="Arial"/>
                <a:ea typeface="Arial"/>
                <a:cs typeface="Arial"/>
                <a:sym typeface="Arial"/>
              </a:rPr>
              <a:t>.</a:t>
            </a:r>
            <a:endParaRPr sz="1200" dirty="0">
              <a:solidFill>
                <a:srgbClr val="000000"/>
              </a:solidFill>
            </a:endParaRPr>
          </a:p>
        </p:txBody>
      </p:sp>
      <p:sp>
        <p:nvSpPr>
          <p:cNvPr id="203" name="Google Shape;203;p13"/>
          <p:cNvSpPr txBox="1">
            <a:spLocks noGrp="1"/>
          </p:cNvSpPr>
          <p:nvPr>
            <p:ph type="body" idx="2"/>
          </p:nvPr>
        </p:nvSpPr>
        <p:spPr>
          <a:xfrm>
            <a:off x="6022224" y="3087724"/>
            <a:ext cx="2537320" cy="1947224"/>
          </a:xfrm>
          <a:prstGeom prst="rect">
            <a:avLst/>
          </a:prstGeom>
          <a:noFill/>
          <a:ln>
            <a:noFill/>
          </a:ln>
        </p:spPr>
        <p:txBody>
          <a:bodyPr spcFirstLastPara="1" wrap="square" lIns="91425" tIns="45700" rIns="91425" bIns="45700" anchor="t" anchorCtr="0">
            <a:noAutofit/>
          </a:bodyPr>
          <a:lstStyle/>
          <a:p>
            <a:pPr marL="163513" lvl="0" indent="-163513" algn="l" rtl="0">
              <a:lnSpc>
                <a:spcPct val="95000"/>
              </a:lnSpc>
              <a:spcBef>
                <a:spcPts val="0"/>
              </a:spcBef>
              <a:spcAft>
                <a:spcPts val="0"/>
              </a:spcAft>
              <a:buClr>
                <a:srgbClr val="C00000"/>
              </a:buClr>
              <a:buSzPts val="1400"/>
              <a:buFont typeface="Arial"/>
              <a:buChar char="•"/>
            </a:pPr>
            <a:r>
              <a:rPr lang="fr-FR" sz="1200" dirty="0">
                <a:solidFill>
                  <a:srgbClr val="000000"/>
                </a:solidFill>
                <a:latin typeface="+mj-lt"/>
                <a:ea typeface="Arial"/>
                <a:cs typeface="Arial"/>
                <a:sym typeface="Arial"/>
              </a:rPr>
              <a:t>L'utérus n'est pas retiré lors de la stérilisation féminine</a:t>
            </a:r>
            <a:r>
              <a:rPr lang="en-US" sz="1200" dirty="0">
                <a:solidFill>
                  <a:srgbClr val="000000"/>
                </a:solidFill>
                <a:latin typeface="+mj-lt"/>
                <a:ea typeface="Arial"/>
                <a:cs typeface="Arial"/>
                <a:sym typeface="Arial"/>
              </a:rPr>
              <a:t>.</a:t>
            </a:r>
            <a:endParaRPr sz="1200" dirty="0">
              <a:latin typeface="+mj-lt"/>
            </a:endParaRPr>
          </a:p>
          <a:p>
            <a:pPr marL="163513" lvl="0" indent="-163513" algn="l" rtl="0">
              <a:lnSpc>
                <a:spcPct val="95000"/>
              </a:lnSpc>
              <a:spcBef>
                <a:spcPts val="1200"/>
              </a:spcBef>
              <a:spcAft>
                <a:spcPts val="0"/>
              </a:spcAft>
              <a:buClr>
                <a:srgbClr val="C00000"/>
              </a:buClr>
              <a:buSzPts val="1400"/>
              <a:buFont typeface="Arial"/>
              <a:buChar char="•"/>
            </a:pPr>
            <a:r>
              <a:rPr lang="fr-FR" sz="1200" dirty="0">
                <a:latin typeface="+mj-lt"/>
                <a:ea typeface="Arial"/>
                <a:cs typeface="Arial"/>
                <a:sym typeface="Arial"/>
              </a:rPr>
              <a:t>Cela ne change pas </a:t>
            </a:r>
            <a:r>
              <a:rPr lang="en-US" sz="1200" dirty="0">
                <a:latin typeface="+mj-lt"/>
                <a:ea typeface="Arial"/>
                <a:cs typeface="Arial"/>
                <a:sym typeface="Arial"/>
              </a:rPr>
              <a:t>:</a:t>
            </a:r>
            <a:endParaRPr lang="en-US" sz="1200" dirty="0">
              <a:latin typeface="+mj-lt"/>
            </a:endParaRPr>
          </a:p>
          <a:p>
            <a:pPr marL="339725" lvl="1" indent="-163512" algn="l" rtl="0">
              <a:lnSpc>
                <a:spcPct val="95000"/>
              </a:lnSpc>
              <a:spcBef>
                <a:spcPts val="600"/>
              </a:spcBef>
              <a:spcAft>
                <a:spcPts val="0"/>
              </a:spcAft>
              <a:buClr>
                <a:srgbClr val="C00000"/>
              </a:buClr>
              <a:buSzPts val="1400"/>
              <a:buFont typeface="Arial"/>
              <a:buChar char="–"/>
            </a:pPr>
            <a:r>
              <a:rPr lang="fr-FR" sz="1200" dirty="0">
                <a:latin typeface="Arial"/>
                <a:ea typeface="Arial"/>
                <a:cs typeface="Arial"/>
                <a:sym typeface="Arial"/>
              </a:rPr>
              <a:t>Les cycles menstruels, le comportement sexuel ou le libido d’une femme </a:t>
            </a:r>
          </a:p>
          <a:p>
            <a:pPr marL="339725" lvl="1" indent="-163512" algn="l" rtl="0">
              <a:lnSpc>
                <a:spcPct val="95000"/>
              </a:lnSpc>
              <a:spcBef>
                <a:spcPts val="600"/>
              </a:spcBef>
              <a:spcAft>
                <a:spcPts val="0"/>
              </a:spcAft>
              <a:buClr>
                <a:srgbClr val="C00000"/>
              </a:buClr>
              <a:buSzPts val="1400"/>
              <a:buFont typeface="Arial"/>
              <a:buChar char="–"/>
            </a:pPr>
            <a:r>
              <a:rPr lang="fr-FR" sz="1200" dirty="0">
                <a:latin typeface="Arial"/>
                <a:ea typeface="Arial"/>
                <a:cs typeface="Arial"/>
                <a:sym typeface="Arial"/>
              </a:rPr>
              <a:t>Le poids, l’appétit ou l’apparence d’une femme</a:t>
            </a:r>
            <a:endParaRPr lang="en-US" dirty="0"/>
          </a:p>
        </p:txBody>
      </p:sp>
      <p:sp>
        <p:nvSpPr>
          <p:cNvPr id="204" name="Google Shape;204;p13"/>
          <p:cNvSpPr txBox="1">
            <a:spLocks noGrp="1"/>
          </p:cNvSpPr>
          <p:nvPr>
            <p:ph type="sldNum" idx="12"/>
          </p:nvPr>
        </p:nvSpPr>
        <p:spPr>
          <a:xfrm>
            <a:off x="6815138" y="628681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13</a:t>
            </a:fld>
            <a:endParaRPr sz="1400" b="1" dirty="0">
              <a:solidFill>
                <a:schemeClr val="lt2"/>
              </a:solidFill>
              <a:latin typeface="Arial"/>
              <a:ea typeface="Arial"/>
              <a:cs typeface="Arial"/>
              <a:sym typeface="Arial"/>
            </a:endParaRPr>
          </a:p>
        </p:txBody>
      </p:sp>
      <p:sp>
        <p:nvSpPr>
          <p:cNvPr id="205" name="Google Shape;205;p13"/>
          <p:cNvSpPr txBox="1"/>
          <p:nvPr/>
        </p:nvSpPr>
        <p:spPr>
          <a:xfrm>
            <a:off x="5333877" y="5112936"/>
            <a:ext cx="3138344"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b="1" dirty="0">
                <a:solidFill>
                  <a:srgbClr val="006699"/>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Les méthodes de contraception ne provoquent pas de cancer</a:t>
            </a:r>
            <a:r>
              <a:rPr lang="en-US" b="1" dirty="0">
                <a:solidFill>
                  <a:srgbClr val="006699"/>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a:t>
            </a:r>
            <a:endParaRPr dirty="0"/>
          </a:p>
          <a:p>
            <a:pPr marL="0" marR="0" lvl="0" indent="0" algn="l" rtl="0">
              <a:spcBef>
                <a:spcPts val="1200"/>
              </a:spcBef>
              <a:spcAft>
                <a:spcPts val="0"/>
              </a:spcAft>
              <a:buNone/>
            </a:pPr>
            <a:r>
              <a:rPr lang="fr-FR" b="1" i="1" dirty="0">
                <a:solidFill>
                  <a:srgbClr val="006699"/>
                </a:solidFill>
                <a:latin typeface="Arial"/>
                <a:ea typeface="Arial"/>
                <a:cs typeface="Arial"/>
                <a:sym typeface="Arial"/>
              </a:rPr>
              <a:t>Toutes les méthodes sont sûres</a:t>
            </a:r>
            <a:r>
              <a:rPr lang="en-US" b="1" i="1" dirty="0">
                <a:solidFill>
                  <a:srgbClr val="006699"/>
                </a:solidFill>
                <a:latin typeface="Arial"/>
                <a:ea typeface="Arial"/>
                <a:cs typeface="Arial"/>
                <a:sym typeface="Arial"/>
              </a:rPr>
              <a:t>.</a:t>
            </a:r>
            <a:endParaRPr dirty="0"/>
          </a:p>
        </p:txBody>
      </p:sp>
      <p:pic>
        <p:nvPicPr>
          <p:cNvPr id="206" name="Google Shape;206;p13" descr="Injectable"/>
          <p:cNvPicPr preferRelativeResize="0"/>
          <p:nvPr/>
        </p:nvPicPr>
        <p:blipFill rotWithShape="1">
          <a:blip r:embed="rId3">
            <a:alphaModFix/>
          </a:blip>
          <a:srcRect/>
          <a:stretch/>
        </p:blipFill>
        <p:spPr>
          <a:xfrm>
            <a:off x="750854" y="4924661"/>
            <a:ext cx="494953" cy="355887"/>
          </a:xfrm>
          <a:prstGeom prst="rect">
            <a:avLst/>
          </a:prstGeom>
          <a:noFill/>
          <a:ln>
            <a:noFill/>
          </a:ln>
        </p:spPr>
      </p:pic>
      <p:sp>
        <p:nvSpPr>
          <p:cNvPr id="207" name="Google Shape;207;p13"/>
          <p:cNvSpPr txBox="1"/>
          <p:nvPr/>
        </p:nvSpPr>
        <p:spPr>
          <a:xfrm rot="-1598076">
            <a:off x="1045803" y="4228806"/>
            <a:ext cx="17028" cy="224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pic>
        <p:nvPicPr>
          <p:cNvPr id="208" name="Google Shape;208;p13"/>
          <p:cNvPicPr preferRelativeResize="0"/>
          <p:nvPr/>
        </p:nvPicPr>
        <p:blipFill rotWithShape="1">
          <a:blip r:embed="rId4">
            <a:alphaModFix/>
          </a:blip>
          <a:srcRect/>
          <a:stretch/>
        </p:blipFill>
        <p:spPr>
          <a:xfrm rot="8268147">
            <a:off x="888881" y="5163534"/>
            <a:ext cx="221460" cy="320759"/>
          </a:xfrm>
          <a:prstGeom prst="rect">
            <a:avLst/>
          </a:prstGeom>
          <a:noFill/>
          <a:ln>
            <a:noFill/>
          </a:ln>
        </p:spPr>
      </p:pic>
      <p:pic>
        <p:nvPicPr>
          <p:cNvPr id="209" name="Google Shape;209;p13"/>
          <p:cNvPicPr preferRelativeResize="0"/>
          <p:nvPr/>
        </p:nvPicPr>
        <p:blipFill rotWithShape="1">
          <a:blip r:embed="rId5">
            <a:alphaModFix/>
          </a:blip>
          <a:srcRect/>
          <a:stretch/>
        </p:blipFill>
        <p:spPr>
          <a:xfrm>
            <a:off x="5425895" y="3248134"/>
            <a:ext cx="535726" cy="402039"/>
          </a:xfrm>
          <a:prstGeom prst="rect">
            <a:avLst/>
          </a:prstGeom>
          <a:noFill/>
          <a:ln>
            <a:noFill/>
          </a:ln>
        </p:spPr>
      </p:pic>
      <p:pic>
        <p:nvPicPr>
          <p:cNvPr id="210" name="Google Shape;210;p13"/>
          <p:cNvPicPr preferRelativeResize="0"/>
          <p:nvPr/>
        </p:nvPicPr>
        <p:blipFill rotWithShape="1">
          <a:blip r:embed="rId6">
            <a:alphaModFix/>
          </a:blip>
          <a:srcRect/>
          <a:stretch/>
        </p:blipFill>
        <p:spPr>
          <a:xfrm rot="2292130" flipH="1">
            <a:off x="791346" y="1464419"/>
            <a:ext cx="248334" cy="525826"/>
          </a:xfrm>
          <a:prstGeom prst="rect">
            <a:avLst/>
          </a:prstGeom>
          <a:noFill/>
          <a:ln>
            <a:noFill/>
          </a:ln>
        </p:spPr>
      </p:pic>
      <p:pic>
        <p:nvPicPr>
          <p:cNvPr id="211" name="Google Shape;211;p13"/>
          <p:cNvPicPr preferRelativeResize="0"/>
          <p:nvPr/>
        </p:nvPicPr>
        <p:blipFill rotWithShape="1">
          <a:blip r:embed="rId7">
            <a:alphaModFix/>
          </a:blip>
          <a:srcRect/>
          <a:stretch/>
        </p:blipFill>
        <p:spPr>
          <a:xfrm>
            <a:off x="753220" y="2903645"/>
            <a:ext cx="494679" cy="332038"/>
          </a:xfrm>
          <a:prstGeom prst="rect">
            <a:avLst/>
          </a:prstGeom>
          <a:noFill/>
          <a:ln>
            <a:noFill/>
          </a:ln>
        </p:spPr>
      </p:pic>
      <p:pic>
        <p:nvPicPr>
          <p:cNvPr id="212" name="Google Shape;212;p13"/>
          <p:cNvPicPr preferRelativeResize="0"/>
          <p:nvPr/>
        </p:nvPicPr>
        <p:blipFill rotWithShape="1">
          <a:blip r:embed="rId8">
            <a:alphaModFix/>
          </a:blip>
          <a:srcRect/>
          <a:stretch/>
        </p:blipFill>
        <p:spPr>
          <a:xfrm>
            <a:off x="821875" y="4253899"/>
            <a:ext cx="394440" cy="434149"/>
          </a:xfrm>
          <a:prstGeom prst="rect">
            <a:avLst/>
          </a:prstGeom>
          <a:noFill/>
          <a:ln>
            <a:noFill/>
          </a:ln>
        </p:spPr>
      </p:pic>
      <p:sp>
        <p:nvSpPr>
          <p:cNvPr id="213" name="Google Shape;213;p13"/>
          <p:cNvSpPr/>
          <p:nvPr/>
        </p:nvSpPr>
        <p:spPr>
          <a:xfrm rot="-5400000">
            <a:off x="1165683" y="2057161"/>
            <a:ext cx="3380510" cy="4542963"/>
          </a:xfrm>
          <a:custGeom>
            <a:avLst/>
            <a:gdLst/>
            <a:ahLst/>
            <a:cxnLst/>
            <a:rect l="l" t="t" r="r" b="b"/>
            <a:pathLst>
              <a:path w="1985367" h="2382440" extrusionOk="0">
                <a:moveTo>
                  <a:pt x="1902643" y="1"/>
                </a:moveTo>
                <a:cubicBezTo>
                  <a:pt x="1948330" y="1"/>
                  <a:pt x="1985367" y="53333"/>
                  <a:pt x="1985367" y="119122"/>
                </a:cubicBezTo>
                <a:lnTo>
                  <a:pt x="1985367" y="2263318"/>
                </a:lnTo>
                <a:cubicBezTo>
                  <a:pt x="1985367" y="2329107"/>
                  <a:pt x="1948330" y="2382439"/>
                  <a:pt x="1902643" y="2382439"/>
                </a:cubicBezTo>
                <a:lnTo>
                  <a:pt x="82724" y="2382439"/>
                </a:lnTo>
                <a:cubicBezTo>
                  <a:pt x="37037" y="2382439"/>
                  <a:pt x="0" y="2329107"/>
                  <a:pt x="0" y="2263318"/>
                </a:cubicBezTo>
                <a:lnTo>
                  <a:pt x="0" y="119122"/>
                </a:lnTo>
                <a:cubicBezTo>
                  <a:pt x="0" y="53333"/>
                  <a:pt x="37037" y="1"/>
                  <a:pt x="82724" y="1"/>
                </a:cubicBezTo>
                <a:lnTo>
                  <a:pt x="1902643" y="1"/>
                </a:lnTo>
                <a:close/>
              </a:path>
            </a:pathLst>
          </a:custGeom>
          <a:noFill/>
          <a:ln w="9525" cap="flat" cmpd="sng">
            <a:solidFill>
              <a:srgbClr val="7F7F7F"/>
            </a:solidFill>
            <a:prstDash val="solid"/>
            <a:round/>
            <a:headEnd type="none" w="sm" len="sm"/>
            <a:tailEnd type="none" w="sm" len="sm"/>
          </a:ln>
        </p:spPr>
        <p:txBody>
          <a:bodyPr spcFirstLastPara="1" wrap="square" lIns="428825" tIns="78850" rIns="102225" bIns="1588275" anchor="t" anchorCtr="0">
            <a:noAutofit/>
          </a:bodyPr>
          <a:lstStyle/>
          <a:p>
            <a:pPr marL="0" marR="0" lvl="0" indent="0" algn="r" rtl="0">
              <a:lnSpc>
                <a:spcPct val="90000"/>
              </a:lnSpc>
              <a:spcBef>
                <a:spcPts val="0"/>
              </a:spcBef>
              <a:spcAft>
                <a:spcPts val="0"/>
              </a:spcAft>
              <a:buClr>
                <a:schemeClr val="lt2"/>
              </a:buClr>
              <a:buSzPts val="2300"/>
              <a:buFont typeface="Arial"/>
              <a:buNone/>
            </a:pPr>
            <a:endParaRPr sz="2300" dirty="0">
              <a:solidFill>
                <a:schemeClr val="lt1"/>
              </a:solidFill>
              <a:latin typeface="Arial"/>
              <a:ea typeface="Arial"/>
              <a:cs typeface="Arial"/>
              <a:sym typeface="Arial"/>
            </a:endParaRPr>
          </a:p>
        </p:txBody>
      </p:sp>
      <p:sp>
        <p:nvSpPr>
          <p:cNvPr id="214" name="Google Shape;214;p13"/>
          <p:cNvSpPr/>
          <p:nvPr/>
        </p:nvSpPr>
        <p:spPr>
          <a:xfrm>
            <a:off x="612591" y="1401548"/>
            <a:ext cx="4542964" cy="1088419"/>
          </a:xfrm>
          <a:prstGeom prst="roundRect">
            <a:avLst>
              <a:gd name="adj" fmla="val 16667"/>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215" name="Google Shape;215;p13"/>
          <p:cNvSpPr/>
          <p:nvPr/>
        </p:nvSpPr>
        <p:spPr>
          <a:xfrm>
            <a:off x="5277932" y="3040362"/>
            <a:ext cx="3313164" cy="1907482"/>
          </a:xfrm>
          <a:prstGeom prst="roundRect">
            <a:avLst>
              <a:gd name="adj" fmla="val 16667"/>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216" name="Google Shape;216;p13"/>
          <p:cNvPicPr preferRelativeResize="0"/>
          <p:nvPr/>
        </p:nvPicPr>
        <p:blipFill rotWithShape="1">
          <a:blip r:embed="rId9">
            <a:alphaModFix/>
          </a:blip>
          <a:srcRect/>
          <a:stretch/>
        </p:blipFill>
        <p:spPr>
          <a:xfrm rot="2624001">
            <a:off x="967062" y="1642475"/>
            <a:ext cx="183616" cy="474780"/>
          </a:xfrm>
          <a:prstGeom prst="rect">
            <a:avLst/>
          </a:prstGeom>
          <a:noFill/>
          <a:ln>
            <a:noFill/>
          </a:ln>
        </p:spPr>
      </p:pic>
      <p:sp>
        <p:nvSpPr>
          <p:cNvPr id="217" name="Google Shape;217;p13"/>
          <p:cNvSpPr txBox="1"/>
          <p:nvPr/>
        </p:nvSpPr>
        <p:spPr>
          <a:xfrm>
            <a:off x="1290039" y="1400207"/>
            <a:ext cx="3837380" cy="957023"/>
          </a:xfrm>
          <a:prstGeom prst="rect">
            <a:avLst/>
          </a:prstGeom>
          <a:noFill/>
          <a:ln>
            <a:noFill/>
          </a:ln>
        </p:spPr>
        <p:txBody>
          <a:bodyPr spcFirstLastPara="1" wrap="square" lIns="91425" tIns="45700" rIns="0" bIns="45700" anchor="t" anchorCtr="0">
            <a:noAutofit/>
          </a:bodyPr>
          <a:lstStyle/>
          <a:p>
            <a:pPr marL="184150" marR="0" lvl="0" indent="-163195" algn="l" rtl="0">
              <a:lnSpc>
                <a:spcPct val="95000"/>
              </a:lnSpc>
              <a:spcBef>
                <a:spcPts val="0"/>
              </a:spcBef>
              <a:spcAft>
                <a:spcPts val="0"/>
              </a:spcAft>
              <a:buClr>
                <a:srgbClr val="C00000"/>
              </a:buClr>
              <a:buSzPts val="1400"/>
              <a:buFont typeface="Arial"/>
              <a:buChar char="•"/>
            </a:pPr>
            <a:r>
              <a:rPr lang="fr-FR" sz="1200" dirty="0">
                <a:solidFill>
                  <a:schemeClr val="dk1"/>
                </a:solidFill>
                <a:latin typeface="Arial"/>
                <a:ea typeface="Arial"/>
                <a:cs typeface="Arial"/>
                <a:sym typeface="Arial"/>
              </a:rPr>
              <a:t>S’ils sont utilisés correctement, les préservatifs ne se rompent pas et ne se perdent pas dans le corps de la femme.</a:t>
            </a:r>
          </a:p>
          <a:p>
            <a:pPr marL="184150" marR="0" lvl="0" indent="-163195" algn="l" rtl="0">
              <a:lnSpc>
                <a:spcPct val="95000"/>
              </a:lnSpc>
              <a:spcBef>
                <a:spcPts val="600"/>
              </a:spcBef>
              <a:spcAft>
                <a:spcPts val="0"/>
              </a:spcAft>
              <a:buClr>
                <a:srgbClr val="C00000"/>
              </a:buClr>
              <a:buSzPts val="1400"/>
              <a:buFont typeface="Arial"/>
              <a:buChar char="•"/>
            </a:pPr>
            <a:r>
              <a:rPr lang="fr-FR" sz="1200" dirty="0">
                <a:solidFill>
                  <a:schemeClr val="dk1"/>
                </a:solidFill>
                <a:latin typeface="Arial"/>
                <a:ea typeface="Arial"/>
                <a:cs typeface="Arial"/>
                <a:sym typeface="Arial"/>
              </a:rPr>
              <a:t>Ils n’ont pas de trous par lesquels le VIH peut traverser</a:t>
            </a:r>
            <a:r>
              <a:rPr lang="en-US" sz="1200" dirty="0">
                <a:solidFill>
                  <a:srgbClr val="000000"/>
                </a:solidFill>
                <a:latin typeface="Arial"/>
                <a:ea typeface="Arial"/>
                <a:cs typeface="Arial"/>
                <a:sym typeface="Arial"/>
              </a:rPr>
              <a:t>.</a:t>
            </a:r>
            <a:endParaRPr lang="en-US" sz="1200" dirty="0"/>
          </a:p>
        </p:txBody>
      </p:sp>
      <p:sp>
        <p:nvSpPr>
          <p:cNvPr id="218" name="Google Shape;218;p13"/>
          <p:cNvSpPr/>
          <p:nvPr/>
        </p:nvSpPr>
        <p:spPr>
          <a:xfrm>
            <a:off x="716542" y="3482369"/>
            <a:ext cx="600075" cy="600075"/>
          </a:xfrm>
          <a:prstGeom prst="roundRect">
            <a:avLst>
              <a:gd name="adj" fmla="val 16667"/>
            </a:avLst>
          </a:prstGeom>
          <a:solidFill>
            <a:schemeClr val="lt1"/>
          </a:solidFill>
          <a:ln w="38100" cap="flat" cmpd="sng">
            <a:solidFill>
              <a:srgbClr val="FF958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rgbClr val="FF0000"/>
              </a:solidFill>
              <a:latin typeface="Arial"/>
              <a:ea typeface="Arial"/>
              <a:cs typeface="Arial"/>
              <a:sym typeface="Arial"/>
            </a:endParaRPr>
          </a:p>
        </p:txBody>
      </p:sp>
      <p:pic>
        <p:nvPicPr>
          <p:cNvPr id="219" name="Google Shape;219;p13"/>
          <p:cNvPicPr preferRelativeResize="0"/>
          <p:nvPr/>
        </p:nvPicPr>
        <p:blipFill rotWithShape="1">
          <a:blip r:embed="rId10">
            <a:alphaModFix/>
          </a:blip>
          <a:srcRect/>
          <a:stretch/>
        </p:blipFill>
        <p:spPr>
          <a:xfrm>
            <a:off x="780237" y="3615106"/>
            <a:ext cx="482409" cy="312290"/>
          </a:xfrm>
          <a:prstGeom prst="rect">
            <a:avLst/>
          </a:prstGeom>
          <a:noFill/>
          <a:ln>
            <a:noFill/>
          </a:ln>
        </p:spPr>
      </p:pic>
      <p:sp>
        <p:nvSpPr>
          <p:cNvPr id="220" name="Google Shape;220;p13"/>
          <p:cNvSpPr/>
          <p:nvPr/>
        </p:nvSpPr>
        <p:spPr>
          <a:xfrm>
            <a:off x="5426977" y="1470843"/>
            <a:ext cx="600075" cy="600075"/>
          </a:xfrm>
          <a:prstGeom prst="roundRect">
            <a:avLst>
              <a:gd name="adj" fmla="val 16667"/>
            </a:avLst>
          </a:prstGeom>
          <a:solidFill>
            <a:schemeClr val="lt1"/>
          </a:solidFill>
          <a:ln w="381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221" name="Google Shape;221;p13"/>
          <p:cNvSpPr txBox="1"/>
          <p:nvPr/>
        </p:nvSpPr>
        <p:spPr>
          <a:xfrm>
            <a:off x="6054923" y="1428155"/>
            <a:ext cx="2557441" cy="1355956"/>
          </a:xfrm>
          <a:prstGeom prst="rect">
            <a:avLst/>
          </a:prstGeom>
          <a:noFill/>
          <a:ln>
            <a:noFill/>
          </a:ln>
        </p:spPr>
        <p:txBody>
          <a:bodyPr spcFirstLastPara="1" wrap="square" lIns="91425" tIns="45700" rIns="91425" bIns="45700" anchor="t" anchorCtr="0">
            <a:noAutofit/>
          </a:bodyPr>
          <a:lstStyle/>
          <a:p>
            <a:pPr marL="163513" marR="0" lvl="0" indent="-163513" algn="l" rtl="0">
              <a:spcBef>
                <a:spcPts val="600"/>
              </a:spcBef>
              <a:spcAft>
                <a:spcPts val="0"/>
              </a:spcAft>
              <a:buClr>
                <a:srgbClr val="C00000"/>
              </a:buClr>
              <a:buSzPts val="1400"/>
              <a:buFont typeface="Arial"/>
              <a:buChar char="•"/>
            </a:pPr>
            <a:r>
              <a:rPr lang="fr-FR" sz="1200" dirty="0">
                <a:solidFill>
                  <a:schemeClr val="dk1"/>
                </a:solidFill>
                <a:latin typeface="Arial"/>
                <a:ea typeface="Arial"/>
                <a:cs typeface="Arial"/>
                <a:sym typeface="Arial"/>
              </a:rPr>
              <a:t>Le DIU ne se déplace pas vers d'autres parties du corps.</a:t>
            </a:r>
          </a:p>
          <a:p>
            <a:pPr marL="163513" marR="0" lvl="0" indent="-163513" algn="l" rtl="0">
              <a:spcBef>
                <a:spcPts val="600"/>
              </a:spcBef>
              <a:spcAft>
                <a:spcPts val="0"/>
              </a:spcAft>
              <a:buClr>
                <a:srgbClr val="C00000"/>
              </a:buClr>
              <a:buSzPts val="1400"/>
              <a:buFont typeface="Arial"/>
              <a:buChar char="•"/>
            </a:pPr>
            <a:r>
              <a:rPr lang="fr-FR" sz="1200" dirty="0">
                <a:solidFill>
                  <a:schemeClr val="dk1"/>
                </a:solidFill>
                <a:latin typeface="Arial"/>
                <a:ea typeface="Arial"/>
                <a:cs typeface="Arial"/>
                <a:sym typeface="Arial"/>
              </a:rPr>
              <a:t>Il ne provoque pas de gêne pendant les rapports sexuels.</a:t>
            </a:r>
          </a:p>
          <a:p>
            <a:pPr marL="163513" marR="0" lvl="0" indent="-163513" algn="l" rtl="0">
              <a:spcBef>
                <a:spcPts val="600"/>
              </a:spcBef>
              <a:spcAft>
                <a:spcPts val="0"/>
              </a:spcAft>
              <a:buClr>
                <a:srgbClr val="C00000"/>
              </a:buClr>
              <a:buSzPts val="1400"/>
              <a:buFont typeface="Arial"/>
              <a:buChar char="•"/>
            </a:pPr>
            <a:r>
              <a:rPr lang="fr-FR" sz="1200" dirty="0">
                <a:solidFill>
                  <a:schemeClr val="dk1"/>
                </a:solidFill>
                <a:latin typeface="Arial"/>
                <a:ea typeface="Arial"/>
                <a:cs typeface="Arial"/>
                <a:sym typeface="Arial"/>
              </a:rPr>
              <a:t>Il peut être retiré à tout moment</a:t>
            </a:r>
            <a:r>
              <a:rPr lang="en-US" sz="1200" dirty="0">
                <a:solidFill>
                  <a:schemeClr val="dk1"/>
                </a:solidFill>
                <a:latin typeface="Arial"/>
                <a:ea typeface="Arial"/>
                <a:cs typeface="Arial"/>
                <a:sym typeface="Arial"/>
              </a:rPr>
              <a:t>.</a:t>
            </a:r>
            <a:endParaRPr sz="1200" dirty="0"/>
          </a:p>
        </p:txBody>
      </p:sp>
      <p:sp>
        <p:nvSpPr>
          <p:cNvPr id="222" name="Google Shape;222;p13"/>
          <p:cNvSpPr/>
          <p:nvPr/>
        </p:nvSpPr>
        <p:spPr>
          <a:xfrm rot="-5400000">
            <a:off x="6195248" y="471446"/>
            <a:ext cx="1514148" cy="3277551"/>
          </a:xfrm>
          <a:custGeom>
            <a:avLst/>
            <a:gdLst/>
            <a:ahLst/>
            <a:cxnLst/>
            <a:rect l="l" t="t" r="r" b="b"/>
            <a:pathLst>
              <a:path w="1985367" h="2382440" extrusionOk="0">
                <a:moveTo>
                  <a:pt x="1902643" y="1"/>
                </a:moveTo>
                <a:cubicBezTo>
                  <a:pt x="1948330" y="1"/>
                  <a:pt x="1985367" y="53333"/>
                  <a:pt x="1985367" y="119122"/>
                </a:cubicBezTo>
                <a:lnTo>
                  <a:pt x="1985367" y="2263318"/>
                </a:lnTo>
                <a:cubicBezTo>
                  <a:pt x="1985367" y="2329107"/>
                  <a:pt x="1948330" y="2382439"/>
                  <a:pt x="1902643" y="2382439"/>
                </a:cubicBezTo>
                <a:lnTo>
                  <a:pt x="82724" y="2382439"/>
                </a:lnTo>
                <a:cubicBezTo>
                  <a:pt x="37037" y="2382439"/>
                  <a:pt x="0" y="2329107"/>
                  <a:pt x="0" y="2263318"/>
                </a:cubicBezTo>
                <a:lnTo>
                  <a:pt x="0" y="119122"/>
                </a:lnTo>
                <a:cubicBezTo>
                  <a:pt x="0" y="53333"/>
                  <a:pt x="37037" y="1"/>
                  <a:pt x="82724" y="1"/>
                </a:cubicBezTo>
                <a:lnTo>
                  <a:pt x="1902643" y="1"/>
                </a:lnTo>
                <a:close/>
              </a:path>
            </a:pathLst>
          </a:custGeom>
          <a:noFill/>
          <a:ln w="9525" cap="flat" cmpd="sng">
            <a:solidFill>
              <a:srgbClr val="7F7F7F"/>
            </a:solidFill>
            <a:prstDash val="solid"/>
            <a:round/>
            <a:headEnd type="none" w="sm" len="sm"/>
            <a:tailEnd type="none" w="sm" len="sm"/>
          </a:ln>
        </p:spPr>
        <p:txBody>
          <a:bodyPr spcFirstLastPara="1" wrap="square" lIns="428825" tIns="78850" rIns="102225" bIns="1588275" anchor="t" anchorCtr="0">
            <a:noAutofit/>
          </a:bodyPr>
          <a:lstStyle/>
          <a:p>
            <a:pPr marL="0" marR="0" lvl="0" indent="0" algn="r" rtl="0">
              <a:lnSpc>
                <a:spcPct val="90000"/>
              </a:lnSpc>
              <a:spcBef>
                <a:spcPts val="0"/>
              </a:spcBef>
              <a:spcAft>
                <a:spcPts val="0"/>
              </a:spcAft>
              <a:buClr>
                <a:schemeClr val="lt2"/>
              </a:buClr>
              <a:buSzPts val="2300"/>
              <a:buFont typeface="Arial"/>
              <a:buNone/>
            </a:pPr>
            <a:endParaRPr sz="2300" dirty="0">
              <a:solidFill>
                <a:schemeClr val="lt1"/>
              </a:solidFill>
              <a:latin typeface="Arial"/>
              <a:ea typeface="Arial"/>
              <a:cs typeface="Arial"/>
              <a:sym typeface="Arial"/>
            </a:endParaRPr>
          </a:p>
        </p:txBody>
      </p:sp>
      <p:pic>
        <p:nvPicPr>
          <p:cNvPr id="223" name="Google Shape;223;p13"/>
          <p:cNvPicPr preferRelativeResize="0"/>
          <p:nvPr/>
        </p:nvPicPr>
        <p:blipFill rotWithShape="1">
          <a:blip r:embed="rId11">
            <a:alphaModFix/>
          </a:blip>
          <a:srcRect/>
          <a:stretch/>
        </p:blipFill>
        <p:spPr>
          <a:xfrm>
            <a:off x="5561791" y="1529019"/>
            <a:ext cx="335051" cy="480393"/>
          </a:xfrm>
          <a:prstGeom prst="rect">
            <a:avLst/>
          </a:prstGeom>
          <a:noFill/>
          <a:ln>
            <a:noFill/>
          </a:ln>
        </p:spPr>
      </p:pic>
      <p:sp>
        <p:nvSpPr>
          <p:cNvPr id="224" name="Google Shape;224;p13"/>
          <p:cNvSpPr/>
          <p:nvPr/>
        </p:nvSpPr>
        <p:spPr>
          <a:xfrm>
            <a:off x="5424065" y="2163022"/>
            <a:ext cx="600075" cy="600075"/>
          </a:xfrm>
          <a:prstGeom prst="roundRect">
            <a:avLst>
              <a:gd name="adj" fmla="val 16667"/>
            </a:avLst>
          </a:prstGeom>
          <a:solidFill>
            <a:schemeClr val="lt1"/>
          </a:solidFill>
          <a:ln w="38100" cap="flat" cmpd="sng">
            <a:solidFill>
              <a:srgbClr val="7676DE"/>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225" name="Google Shape;225;p13"/>
          <p:cNvPicPr preferRelativeResize="0"/>
          <p:nvPr/>
        </p:nvPicPr>
        <p:blipFill rotWithShape="1">
          <a:blip r:embed="rId12">
            <a:alphaModFix/>
          </a:blip>
          <a:srcRect/>
          <a:stretch/>
        </p:blipFill>
        <p:spPr>
          <a:xfrm>
            <a:off x="5526244" y="2243983"/>
            <a:ext cx="379933" cy="4582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sldNum" idx="12"/>
          </p:nvPr>
        </p:nvSpPr>
        <p:spPr>
          <a:xfrm>
            <a:off x="6723697"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14</a:t>
            </a:fld>
            <a:endParaRPr sz="1400" b="1" dirty="0">
              <a:solidFill>
                <a:schemeClr val="lt2"/>
              </a:solidFill>
              <a:latin typeface="Arial"/>
              <a:ea typeface="Arial"/>
              <a:cs typeface="Arial"/>
              <a:sym typeface="Arial"/>
            </a:endParaRPr>
          </a:p>
        </p:txBody>
      </p:sp>
      <p:sp>
        <p:nvSpPr>
          <p:cNvPr id="233" name="Google Shape;233;p14"/>
          <p:cNvSpPr/>
          <p:nvPr/>
        </p:nvSpPr>
        <p:spPr>
          <a:xfrm>
            <a:off x="536349" y="924215"/>
            <a:ext cx="8075613" cy="6524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dirty="0">
                <a:solidFill>
                  <a:srgbClr val="FF00FF"/>
                </a:solidFill>
                <a:latin typeface="Arial"/>
                <a:ea typeface="Arial"/>
                <a:cs typeface="Arial"/>
                <a:sym typeface="Arial"/>
              </a:rPr>
              <a:t>Implants</a:t>
            </a:r>
            <a:endParaRPr dirty="0"/>
          </a:p>
        </p:txBody>
      </p:sp>
      <p:sp>
        <p:nvSpPr>
          <p:cNvPr id="234" name="Google Shape;234;p14"/>
          <p:cNvSpPr txBox="1"/>
          <p:nvPr/>
        </p:nvSpPr>
        <p:spPr>
          <a:xfrm>
            <a:off x="3865413" y="1698714"/>
            <a:ext cx="4332855" cy="4511786"/>
          </a:xfrm>
          <a:prstGeom prst="rect">
            <a:avLst/>
          </a:prstGeom>
          <a:noFill/>
          <a:ln>
            <a:noFill/>
          </a:ln>
        </p:spPr>
        <p:txBody>
          <a:bodyPr spcFirstLastPara="1" wrap="square" lIns="0" tIns="45700" rIns="91425" bIns="45700" anchor="t" anchorCtr="0">
            <a:noAutofit/>
          </a:bodyPr>
          <a:lstStyle/>
          <a:p>
            <a:pPr marL="228600" marR="0" lvl="0" indent="-228600" algn="l" rtl="0">
              <a:lnSpc>
                <a:spcPct val="95000"/>
              </a:lnSpc>
              <a:spcBef>
                <a:spcPts val="0"/>
              </a:spcBef>
              <a:spcAft>
                <a:spcPts val="0"/>
              </a:spcAft>
              <a:buClr>
                <a:srgbClr val="FF00FF"/>
              </a:buClr>
              <a:buSzPts val="2000"/>
              <a:buFont typeface="Arial"/>
              <a:buChar char="•"/>
            </a:pPr>
            <a:r>
              <a:rPr lang="fr-FR" sz="1600" dirty="0">
                <a:solidFill>
                  <a:schemeClr val="dk1"/>
                </a:solidFill>
                <a:latin typeface="Arial"/>
                <a:ea typeface="Arial"/>
                <a:cs typeface="Arial"/>
                <a:sym typeface="Arial"/>
              </a:rPr>
              <a:t>Petites capsules ou petits tubes en plastique placés sous la peau dans la partie interne du haut du bras (1 ou 2 capsules ou tubes selon le type</a:t>
            </a:r>
            <a:r>
              <a:rPr lang="en-US" sz="1600" dirty="0">
                <a:solidFill>
                  <a:schemeClr val="dk1"/>
                </a:solidFill>
                <a:latin typeface="Arial"/>
                <a:ea typeface="Arial"/>
                <a:cs typeface="Arial"/>
                <a:sym typeface="Arial"/>
              </a:rPr>
              <a:t>)</a:t>
            </a:r>
            <a:endParaRPr sz="1600" dirty="0"/>
          </a:p>
          <a:p>
            <a:pPr marL="228600" marR="0" lvl="0" indent="-228600" algn="l" rtl="0">
              <a:lnSpc>
                <a:spcPct val="95000"/>
              </a:lnSpc>
              <a:spcBef>
                <a:spcPts val="1400"/>
              </a:spcBef>
              <a:spcAft>
                <a:spcPts val="0"/>
              </a:spcAft>
              <a:buClr>
                <a:srgbClr val="FF00FF"/>
              </a:buClr>
              <a:buSzPts val="2000"/>
              <a:buFont typeface="Arial"/>
              <a:buChar char="•"/>
            </a:pPr>
            <a:r>
              <a:rPr lang="fr-FR" sz="1600" dirty="0">
                <a:solidFill>
                  <a:schemeClr val="dk1"/>
                </a:solidFill>
                <a:latin typeface="Arial"/>
                <a:ea typeface="Arial"/>
                <a:cs typeface="Arial"/>
                <a:sym typeface="Arial"/>
              </a:rPr>
              <a:t>Empêchent les ovules de quitter les ovaires et épaississent la glaire cervicale</a:t>
            </a:r>
          </a:p>
          <a:p>
            <a:pPr marL="228600" marR="0" lvl="0" indent="-228600" algn="l" rtl="0">
              <a:lnSpc>
                <a:spcPct val="95000"/>
              </a:lnSpc>
              <a:spcBef>
                <a:spcPts val="1400"/>
              </a:spcBef>
              <a:spcAft>
                <a:spcPts val="0"/>
              </a:spcAft>
              <a:buClr>
                <a:srgbClr val="FF00FF"/>
              </a:buClr>
              <a:buSzPts val="2000"/>
              <a:buFont typeface="Arial"/>
              <a:buChar char="•"/>
            </a:pPr>
            <a:r>
              <a:rPr lang="fr-FR" sz="1600" dirty="0">
                <a:solidFill>
                  <a:schemeClr val="dk1"/>
                </a:solidFill>
                <a:latin typeface="Arial"/>
                <a:ea typeface="Arial"/>
                <a:cs typeface="Arial"/>
                <a:sym typeface="Arial"/>
              </a:rPr>
              <a:t>3 à 5 dernières années ; peuvent être retirés à tout moment si vous souhaitez débuter une grossesse</a:t>
            </a:r>
            <a:endParaRPr lang="en-US" sz="1600" dirty="0"/>
          </a:p>
          <a:p>
            <a:pPr marL="228600" marR="0" lvl="0" indent="-228600" algn="l" rtl="0">
              <a:lnSpc>
                <a:spcPct val="95000"/>
              </a:lnSpc>
              <a:spcBef>
                <a:spcPts val="1400"/>
              </a:spcBef>
              <a:spcAft>
                <a:spcPts val="0"/>
              </a:spcAft>
              <a:buClr>
                <a:srgbClr val="FF00FF"/>
              </a:buClr>
              <a:buSzPts val="2000"/>
              <a:buFont typeface="Arial"/>
              <a:buChar char="•"/>
            </a:pPr>
            <a:r>
              <a:rPr lang="fr-FR" sz="1600" dirty="0">
                <a:solidFill>
                  <a:srgbClr val="000000"/>
                </a:solidFill>
                <a:latin typeface="Arial"/>
                <a:ea typeface="Arial"/>
                <a:cs typeface="Arial"/>
                <a:sym typeface="Arial"/>
              </a:rPr>
              <a:t>Peuvent être utilisés en toute sécurité par la plupart des femmes, y compris celles atteintes du VIH ou du SIDA</a:t>
            </a:r>
            <a:endParaRPr sz="1600" dirty="0">
              <a:solidFill>
                <a:schemeClr val="dk1"/>
              </a:solidFill>
              <a:latin typeface="Arial"/>
              <a:ea typeface="Arial"/>
              <a:cs typeface="Arial"/>
              <a:sym typeface="Arial"/>
            </a:endParaRPr>
          </a:p>
          <a:p>
            <a:pPr marL="228600" marR="0" lvl="0" indent="-228600" algn="l" rtl="0">
              <a:lnSpc>
                <a:spcPct val="95000"/>
              </a:lnSpc>
              <a:spcBef>
                <a:spcPts val="1400"/>
              </a:spcBef>
              <a:spcAft>
                <a:spcPts val="0"/>
              </a:spcAft>
              <a:buClr>
                <a:srgbClr val="FF00FF"/>
              </a:buClr>
              <a:buSzPts val="2000"/>
              <a:buFont typeface="Arial"/>
              <a:buChar char="•"/>
            </a:pPr>
            <a:r>
              <a:rPr lang="fr-FR" sz="1600" dirty="0">
                <a:solidFill>
                  <a:schemeClr val="dk1"/>
                </a:solidFill>
                <a:latin typeface="Arial"/>
                <a:ea typeface="Arial"/>
                <a:cs typeface="Arial"/>
                <a:sym typeface="Arial"/>
              </a:rPr>
              <a:t>Aucune protection contre le VIH ou les autres IST ; ajoutez-y d’autres méthodes pour vous protéger (préservatifs, prophylaxie préexposition)</a:t>
            </a:r>
            <a:endParaRPr sz="1600" dirty="0"/>
          </a:p>
        </p:txBody>
      </p:sp>
      <p:grpSp>
        <p:nvGrpSpPr>
          <p:cNvPr id="236" name="Google Shape;236;p14"/>
          <p:cNvGrpSpPr/>
          <p:nvPr/>
        </p:nvGrpSpPr>
        <p:grpSpPr>
          <a:xfrm>
            <a:off x="647700" y="2123432"/>
            <a:ext cx="2074863" cy="3033712"/>
            <a:chOff x="4352" y="2215"/>
            <a:chExt cx="1358" cy="1835"/>
          </a:xfrm>
        </p:grpSpPr>
        <p:pic>
          <p:nvPicPr>
            <p:cNvPr id="237" name="Google Shape;237;p14" descr="Implant(bentarmarrow)"/>
            <p:cNvPicPr preferRelativeResize="0"/>
            <p:nvPr/>
          </p:nvPicPr>
          <p:blipFill rotWithShape="1">
            <a:blip r:embed="rId3">
              <a:alphaModFix/>
            </a:blip>
            <a:srcRect/>
            <a:stretch/>
          </p:blipFill>
          <p:spPr>
            <a:xfrm>
              <a:off x="4352" y="2215"/>
              <a:ext cx="1358" cy="1835"/>
            </a:xfrm>
            <a:prstGeom prst="rect">
              <a:avLst/>
            </a:prstGeom>
            <a:noFill/>
            <a:ln>
              <a:noFill/>
            </a:ln>
          </p:spPr>
        </p:pic>
        <p:sp>
          <p:nvSpPr>
            <p:cNvPr id="238" name="Google Shape;238;p14"/>
            <p:cNvSpPr/>
            <p:nvPr/>
          </p:nvSpPr>
          <p:spPr>
            <a:xfrm>
              <a:off x="5346" y="2873"/>
              <a:ext cx="125" cy="99"/>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cxnSp>
          <p:nvCxnSpPr>
            <p:cNvPr id="239" name="Google Shape;239;p14"/>
            <p:cNvCxnSpPr/>
            <p:nvPr/>
          </p:nvCxnSpPr>
          <p:spPr>
            <a:xfrm>
              <a:off x="5391" y="2891"/>
              <a:ext cx="17" cy="67"/>
            </a:xfrm>
            <a:prstGeom prst="straightConnector1">
              <a:avLst/>
            </a:prstGeom>
            <a:noFill/>
            <a:ln w="9525" cap="flat" cmpd="sng">
              <a:solidFill>
                <a:schemeClr val="dk1"/>
              </a:solidFill>
              <a:prstDash val="solid"/>
              <a:round/>
              <a:headEnd type="none" w="med" len="med"/>
              <a:tailEnd type="none" w="med" len="med"/>
            </a:ln>
          </p:spPr>
        </p:cxnSp>
        <p:cxnSp>
          <p:nvCxnSpPr>
            <p:cNvPr id="240" name="Google Shape;240;p14"/>
            <p:cNvCxnSpPr/>
            <p:nvPr/>
          </p:nvCxnSpPr>
          <p:spPr>
            <a:xfrm rot="495322">
              <a:off x="5405" y="2888"/>
              <a:ext cx="17" cy="67"/>
            </a:xfrm>
            <a:prstGeom prst="straightConnector1">
              <a:avLst/>
            </a:prstGeom>
            <a:noFill/>
            <a:ln w="9525" cap="flat" cmpd="sng">
              <a:solidFill>
                <a:schemeClr val="dk1"/>
              </a:solidFill>
              <a:prstDash val="solid"/>
              <a:round/>
              <a:headEnd type="none" w="med" len="med"/>
              <a:tailEnd type="none" w="med" len="med"/>
            </a:ln>
          </p:spPr>
        </p:cxnSp>
      </p:grpSp>
      <p:sp>
        <p:nvSpPr>
          <p:cNvPr id="241" name="Google Shape;241;p14"/>
          <p:cNvSpPr/>
          <p:nvPr/>
        </p:nvSpPr>
        <p:spPr>
          <a:xfrm>
            <a:off x="0" y="-26988"/>
            <a:ext cx="1163638" cy="430213"/>
          </a:xfrm>
          <a:prstGeom prst="rect">
            <a:avLst/>
          </a:prstGeom>
          <a:solidFill>
            <a:srgbClr val="FF00F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242" name="Google Shape;242;p14"/>
          <p:cNvSpPr/>
          <p:nvPr/>
        </p:nvSpPr>
        <p:spPr>
          <a:xfrm>
            <a:off x="-34835" y="-26988"/>
            <a:ext cx="9272588" cy="762001"/>
          </a:xfrm>
          <a:prstGeom prst="rect">
            <a:avLst/>
          </a:prstGeom>
          <a:solidFill>
            <a:srgbClr val="FF00F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243" name="Google Shape;243;p14"/>
          <p:cNvSpPr txBox="1"/>
          <p:nvPr/>
        </p:nvSpPr>
        <p:spPr>
          <a:xfrm>
            <a:off x="647699" y="5378831"/>
            <a:ext cx="2646343" cy="966891"/>
          </a:xfrm>
          <a:prstGeom prst="rect">
            <a:avLst/>
          </a:prstGeom>
          <a:solidFill>
            <a:schemeClr val="lt1"/>
          </a:solidFill>
          <a:ln w="25400" cap="flat" cmpd="sng">
            <a:solidFill>
              <a:srgbClr val="FF00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err="1">
                <a:solidFill>
                  <a:schemeClr val="dk1"/>
                </a:solidFill>
                <a:latin typeface="Arial Narrow"/>
                <a:ea typeface="Arial Narrow"/>
                <a:cs typeface="Arial Narrow"/>
                <a:sym typeface="Arial Narrow"/>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Bénéfices</a:t>
            </a:r>
            <a:r>
              <a:rPr lang="en-US" sz="1200" b="1" dirty="0">
                <a:solidFill>
                  <a:schemeClr val="dk1"/>
                </a:solidFill>
                <a:latin typeface="Arial Narrow"/>
                <a:ea typeface="Arial Narrow"/>
                <a:cs typeface="Arial Narrow"/>
                <a:sym typeface="Arial Narrow"/>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—Implants </a:t>
            </a:r>
            <a:r>
              <a:rPr lang="en-US" sz="1200" b="1" dirty="0">
                <a:solidFill>
                  <a:schemeClr val="dk1"/>
                </a:solidFill>
                <a:latin typeface="Arial Narrow"/>
                <a:ea typeface="Arial Narrow"/>
                <a:cs typeface="Arial Narrow"/>
                <a:sym typeface="Arial Narrow"/>
              </a:rPr>
              <a:t>:</a:t>
            </a:r>
            <a:endParaRPr dirty="0"/>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À la fois réversibles et durables.</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N’exigent aucune mesure supplémentaire de la part d’une femme</a:t>
            </a:r>
            <a:r>
              <a:rPr lang="en-US" sz="1200" dirty="0">
                <a:solidFill>
                  <a:schemeClr val="dk1"/>
                </a:solidFill>
                <a:latin typeface="Arial Narrow"/>
                <a:ea typeface="Arial Narrow"/>
                <a:cs typeface="Arial Narrow"/>
                <a:sym typeface="Arial Narrow"/>
              </a:rPr>
              <a:t>.</a:t>
            </a:r>
            <a:endParaRPr lang="en-US" dirty="0"/>
          </a:p>
        </p:txBody>
      </p:sp>
      <p:grpSp>
        <p:nvGrpSpPr>
          <p:cNvPr id="244" name="Google Shape;244;p14"/>
          <p:cNvGrpSpPr/>
          <p:nvPr/>
        </p:nvGrpSpPr>
        <p:grpSpPr>
          <a:xfrm rot="3867199">
            <a:off x="7808599" y="1351561"/>
            <a:ext cx="1254663" cy="450232"/>
            <a:chOff x="1149" y="3297"/>
            <a:chExt cx="684" cy="246"/>
          </a:xfrm>
        </p:grpSpPr>
        <p:sp>
          <p:nvSpPr>
            <p:cNvPr id="245" name="Google Shape;245;p14"/>
            <p:cNvSpPr/>
            <p:nvPr/>
          </p:nvSpPr>
          <p:spPr>
            <a:xfrm rot="-10181265" flipH="1">
              <a:off x="1212" y="3361"/>
              <a:ext cx="618" cy="39"/>
            </a:xfrm>
            <a:prstGeom prst="roundRect">
              <a:avLst>
                <a:gd name="adj" fmla="val 16667"/>
              </a:avLst>
            </a:prstGeom>
            <a:gradFill>
              <a:gsLst>
                <a:gs pos="0">
                  <a:srgbClr val="8888AE"/>
                </a:gs>
                <a:gs pos="50000">
                  <a:srgbClr val="F8F8F8"/>
                </a:gs>
                <a:gs pos="100000">
                  <a:srgbClr val="8888AE"/>
                </a:gs>
              </a:gsLst>
              <a:lin ang="5400000" scaled="0"/>
            </a:gradFill>
            <a:ln w="9525" cap="flat" cmpd="sng">
              <a:solidFill>
                <a:srgbClr val="EAEA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14"/>
            <p:cNvSpPr txBox="1"/>
            <p:nvPr/>
          </p:nvSpPr>
          <p:spPr>
            <a:xfrm rot="618735" flipH="1">
              <a:off x="1202" y="3352"/>
              <a:ext cx="614" cy="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247" name="Google Shape;247;p14"/>
            <p:cNvSpPr/>
            <p:nvPr/>
          </p:nvSpPr>
          <p:spPr>
            <a:xfrm rot="-10181265" flipH="1">
              <a:off x="1167" y="3447"/>
              <a:ext cx="618" cy="39"/>
            </a:xfrm>
            <a:prstGeom prst="roundRect">
              <a:avLst>
                <a:gd name="adj" fmla="val 16667"/>
              </a:avLst>
            </a:prstGeom>
            <a:gradFill>
              <a:gsLst>
                <a:gs pos="0">
                  <a:srgbClr val="8888AE"/>
                </a:gs>
                <a:gs pos="50000">
                  <a:srgbClr val="F8F8F8"/>
                </a:gs>
                <a:gs pos="100000">
                  <a:srgbClr val="8888AE"/>
                </a:gs>
              </a:gsLst>
              <a:lin ang="5400000" scaled="0"/>
            </a:gradFill>
            <a:ln w="9525" cap="flat" cmpd="sng">
              <a:solidFill>
                <a:srgbClr val="EAEA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14"/>
            <p:cNvSpPr txBox="1"/>
            <p:nvPr/>
          </p:nvSpPr>
          <p:spPr>
            <a:xfrm rot="618735" flipH="1">
              <a:off x="1152" y="3427"/>
              <a:ext cx="614" cy="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249" name="Google Shape;249;p14"/>
            <p:cNvSpPr/>
            <p:nvPr/>
          </p:nvSpPr>
          <p:spPr>
            <a:xfrm rot="-10181265" flipH="1">
              <a:off x="1792" y="3414"/>
              <a:ext cx="38" cy="39"/>
            </a:xfrm>
            <a:prstGeom prst="roundRect">
              <a:avLst>
                <a:gd name="adj" fmla="val 16667"/>
              </a:avLst>
            </a:prstGeom>
            <a:gradFill>
              <a:gsLst>
                <a:gs pos="0">
                  <a:srgbClr val="8888AE"/>
                </a:gs>
                <a:gs pos="50000">
                  <a:srgbClr val="AFAFC9"/>
                </a:gs>
                <a:gs pos="100000">
                  <a:srgbClr val="8888AE"/>
                </a:gs>
              </a:gsLst>
              <a:lin ang="5400000" scaled="0"/>
            </a:gradFill>
            <a:ln w="9525" cap="flat" cmpd="sng">
              <a:solidFill>
                <a:srgbClr val="AFAF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14"/>
            <p:cNvSpPr txBox="1"/>
            <p:nvPr/>
          </p:nvSpPr>
          <p:spPr>
            <a:xfrm rot="618735" flipH="1">
              <a:off x="1777" y="3402"/>
              <a:ext cx="34" cy="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251" name="Google Shape;251;p14"/>
            <p:cNvSpPr/>
            <p:nvPr/>
          </p:nvSpPr>
          <p:spPr>
            <a:xfrm rot="-10181265" flipH="1">
              <a:off x="1746" y="3501"/>
              <a:ext cx="38" cy="39"/>
            </a:xfrm>
            <a:prstGeom prst="roundRect">
              <a:avLst>
                <a:gd name="adj" fmla="val 16667"/>
              </a:avLst>
            </a:prstGeom>
            <a:gradFill>
              <a:gsLst>
                <a:gs pos="0">
                  <a:srgbClr val="8888AE"/>
                </a:gs>
                <a:gs pos="50000">
                  <a:srgbClr val="AFAFC9"/>
                </a:gs>
                <a:gs pos="100000">
                  <a:srgbClr val="8888AE"/>
                </a:gs>
              </a:gsLst>
              <a:lin ang="5400000" scaled="0"/>
            </a:gradFill>
            <a:ln w="9525" cap="flat" cmpd="sng">
              <a:solidFill>
                <a:srgbClr val="AFAF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14"/>
            <p:cNvSpPr txBox="1"/>
            <p:nvPr/>
          </p:nvSpPr>
          <p:spPr>
            <a:xfrm rot="618735" flipH="1">
              <a:off x="1727" y="3502"/>
              <a:ext cx="34" cy="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253" name="Google Shape;253;p14"/>
            <p:cNvSpPr/>
            <p:nvPr/>
          </p:nvSpPr>
          <p:spPr>
            <a:xfrm rot="-10181265" flipH="1">
              <a:off x="1209" y="3306"/>
              <a:ext cx="39" cy="39"/>
            </a:xfrm>
            <a:prstGeom prst="roundRect">
              <a:avLst>
                <a:gd name="adj" fmla="val 16667"/>
              </a:avLst>
            </a:prstGeom>
            <a:gradFill>
              <a:gsLst>
                <a:gs pos="0">
                  <a:srgbClr val="8888AE"/>
                </a:gs>
                <a:gs pos="50000">
                  <a:srgbClr val="AFAFC9"/>
                </a:gs>
                <a:gs pos="100000">
                  <a:srgbClr val="8888AE"/>
                </a:gs>
              </a:gsLst>
              <a:lin ang="5400000" scaled="0"/>
            </a:gradFill>
            <a:ln w="9525" cap="flat" cmpd="sng">
              <a:solidFill>
                <a:srgbClr val="AFAF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14"/>
            <p:cNvSpPr txBox="1"/>
            <p:nvPr/>
          </p:nvSpPr>
          <p:spPr>
            <a:xfrm rot="618735" flipH="1">
              <a:off x="1202" y="3302"/>
              <a:ext cx="35" cy="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255" name="Google Shape;255;p14"/>
            <p:cNvSpPr/>
            <p:nvPr/>
          </p:nvSpPr>
          <p:spPr>
            <a:xfrm rot="-10181265" flipH="1">
              <a:off x="1164" y="3392"/>
              <a:ext cx="39" cy="39"/>
            </a:xfrm>
            <a:prstGeom prst="roundRect">
              <a:avLst>
                <a:gd name="adj" fmla="val 16667"/>
              </a:avLst>
            </a:prstGeom>
            <a:gradFill>
              <a:gsLst>
                <a:gs pos="0">
                  <a:srgbClr val="8888AE"/>
                </a:gs>
                <a:gs pos="50000">
                  <a:srgbClr val="AFAFC9"/>
                </a:gs>
                <a:gs pos="100000">
                  <a:srgbClr val="8888AE"/>
                </a:gs>
              </a:gsLst>
              <a:lin ang="5400000" scaled="0"/>
            </a:gradFill>
            <a:ln w="9525" cap="flat" cmpd="sng">
              <a:solidFill>
                <a:srgbClr val="AFAF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14"/>
            <p:cNvSpPr txBox="1"/>
            <p:nvPr/>
          </p:nvSpPr>
          <p:spPr>
            <a:xfrm rot="618735" flipH="1">
              <a:off x="1152" y="3377"/>
              <a:ext cx="35" cy="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grpSp>
        <p:nvGrpSpPr>
          <p:cNvPr id="257" name="Google Shape;257;p14"/>
          <p:cNvGrpSpPr/>
          <p:nvPr/>
        </p:nvGrpSpPr>
        <p:grpSpPr>
          <a:xfrm rot="974595">
            <a:off x="10269235" y="1592263"/>
            <a:ext cx="253986" cy="998905"/>
            <a:chOff x="3778" y="2887"/>
            <a:chExt cx="212" cy="831"/>
          </a:xfrm>
        </p:grpSpPr>
        <p:sp>
          <p:nvSpPr>
            <p:cNvPr id="258" name="Google Shape;258;p14"/>
            <p:cNvSpPr/>
            <p:nvPr/>
          </p:nvSpPr>
          <p:spPr>
            <a:xfrm rot="-6051808">
              <a:off x="3477" y="3281"/>
              <a:ext cx="813" cy="40"/>
            </a:xfrm>
            <a:prstGeom prst="roundRect">
              <a:avLst>
                <a:gd name="adj" fmla="val 16667"/>
              </a:avLst>
            </a:prstGeom>
            <a:gradFill>
              <a:gsLst>
                <a:gs pos="0">
                  <a:srgbClr val="8888AE"/>
                </a:gs>
                <a:gs pos="50000">
                  <a:srgbClr val="F8F8F8"/>
                </a:gs>
                <a:gs pos="100000">
                  <a:srgbClr val="8888AE"/>
                </a:gs>
              </a:gsLst>
              <a:lin ang="5400000" scaled="0"/>
            </a:gradFill>
            <a:ln w="9525" cap="flat" cmpd="sng">
              <a:solidFill>
                <a:srgbClr val="EAEA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14"/>
            <p:cNvSpPr txBox="1"/>
            <p:nvPr/>
          </p:nvSpPr>
          <p:spPr>
            <a:xfrm rot="-651808">
              <a:off x="3863" y="2890"/>
              <a:ext cx="36" cy="80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nvGrpSpPr>
            <p:cNvPr id="260" name="Google Shape;260;p14"/>
            <p:cNvGrpSpPr/>
            <p:nvPr/>
          </p:nvGrpSpPr>
          <p:grpSpPr>
            <a:xfrm>
              <a:off x="3778" y="2887"/>
              <a:ext cx="59" cy="64"/>
              <a:chOff x="2383536" y="3785616"/>
              <a:chExt cx="60960" cy="67056"/>
            </a:xfrm>
          </p:grpSpPr>
          <p:pic>
            <p:nvPicPr>
              <p:cNvPr id="261" name="Google Shape;261;p14"/>
              <p:cNvPicPr preferRelativeResize="0"/>
              <p:nvPr/>
            </p:nvPicPr>
            <p:blipFill rotWithShape="1">
              <a:blip r:embed="rId4">
                <a:alphaModFix/>
              </a:blip>
              <a:srcRect/>
              <a:stretch/>
            </p:blipFill>
            <p:spPr>
              <a:xfrm>
                <a:off x="2383536" y="3785616"/>
                <a:ext cx="60960" cy="67056"/>
              </a:xfrm>
              <a:prstGeom prst="rect">
                <a:avLst/>
              </a:prstGeom>
              <a:noFill/>
              <a:ln>
                <a:noFill/>
              </a:ln>
            </p:spPr>
          </p:pic>
          <p:sp>
            <p:nvSpPr>
              <p:cNvPr id="262" name="Google Shape;262;p14"/>
              <p:cNvSpPr txBox="1"/>
              <p:nvPr/>
            </p:nvSpPr>
            <p:spPr>
              <a:xfrm rot="-651808">
                <a:off x="2398033" y="3797225"/>
                <a:ext cx="36553" cy="4815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grpSp>
          <p:nvGrpSpPr>
            <p:cNvPr id="263" name="Google Shape;263;p14"/>
            <p:cNvGrpSpPr/>
            <p:nvPr/>
          </p:nvGrpSpPr>
          <p:grpSpPr>
            <a:xfrm>
              <a:off x="3931" y="3648"/>
              <a:ext cx="59" cy="70"/>
              <a:chOff x="2542032" y="4578096"/>
              <a:chExt cx="60960" cy="73152"/>
            </a:xfrm>
          </p:grpSpPr>
          <p:pic>
            <p:nvPicPr>
              <p:cNvPr id="264" name="Google Shape;264;p14"/>
              <p:cNvPicPr preferRelativeResize="0"/>
              <p:nvPr/>
            </p:nvPicPr>
            <p:blipFill rotWithShape="1">
              <a:blip r:embed="rId5">
                <a:alphaModFix/>
              </a:blip>
              <a:srcRect/>
              <a:stretch/>
            </p:blipFill>
            <p:spPr>
              <a:xfrm>
                <a:off x="2542032" y="4578096"/>
                <a:ext cx="60960" cy="73152"/>
              </a:xfrm>
              <a:prstGeom prst="rect">
                <a:avLst/>
              </a:prstGeom>
              <a:noFill/>
              <a:ln>
                <a:noFill/>
              </a:ln>
            </p:spPr>
          </p:pic>
          <p:sp>
            <p:nvSpPr>
              <p:cNvPr id="265" name="Google Shape;265;p14"/>
              <p:cNvSpPr txBox="1"/>
              <p:nvPr/>
            </p:nvSpPr>
            <p:spPr>
              <a:xfrm rot="-651808">
                <a:off x="2552789" y="4591307"/>
                <a:ext cx="36553" cy="4815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grpSp>
      <p:sp>
        <p:nvSpPr>
          <p:cNvPr id="41" name="Oval 2">
            <a:extLst>
              <a:ext uri="{FF2B5EF4-FFF2-40B4-BE49-F238E27FC236}">
                <a16:creationId xmlns:a16="http://schemas.microsoft.com/office/drawing/2014/main" id="{D11F2B4B-42A6-4510-9AD9-8EB8566C2B95}"/>
              </a:ext>
            </a:extLst>
          </p:cNvPr>
          <p:cNvSpPr>
            <a:spLocks noChangeArrowheads="1"/>
          </p:cNvSpPr>
          <p:nvPr/>
        </p:nvSpPr>
        <p:spPr bwMode="auto">
          <a:xfrm rot="629132">
            <a:off x="1811011" y="1690889"/>
            <a:ext cx="1617931" cy="1279037"/>
          </a:xfrm>
          <a:prstGeom prst="ellipse">
            <a:avLst/>
          </a:prstGeom>
          <a:solidFill>
            <a:srgbClr val="FFCD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85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pic>
        <p:nvPicPr>
          <p:cNvPr id="42" name="Picture 5" descr="Export Wizard-1 copy">
            <a:extLst>
              <a:ext uri="{FF2B5EF4-FFF2-40B4-BE49-F238E27FC236}">
                <a16:creationId xmlns:a16="http://schemas.microsoft.com/office/drawing/2014/main" id="{46478ABC-0CA6-42D5-806E-868D162E26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70043">
            <a:off x="2026820" y="1787252"/>
            <a:ext cx="1423295" cy="95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15</a:t>
            </a:fld>
            <a:endParaRPr sz="1400" b="1" dirty="0">
              <a:solidFill>
                <a:schemeClr val="lt2"/>
              </a:solidFill>
              <a:latin typeface="Arial"/>
              <a:ea typeface="Arial"/>
              <a:cs typeface="Arial"/>
              <a:sym typeface="Arial"/>
            </a:endParaRPr>
          </a:p>
        </p:txBody>
      </p:sp>
      <p:sp>
        <p:nvSpPr>
          <p:cNvPr id="272" name="Google Shape;272;p15"/>
          <p:cNvSpPr txBox="1">
            <a:spLocks noGrp="1"/>
          </p:cNvSpPr>
          <p:nvPr>
            <p:ph type="subTitle" idx="1"/>
          </p:nvPr>
        </p:nvSpPr>
        <p:spPr>
          <a:xfrm>
            <a:off x="721478" y="1206126"/>
            <a:ext cx="7831507" cy="5276003"/>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FF00FF"/>
              </a:buClr>
              <a:buSzPts val="2000"/>
              <a:buFont typeface="Arial"/>
              <a:buNone/>
            </a:pPr>
            <a:r>
              <a:rPr lang="fr-FR" sz="1800" b="1" i="0" u="none" strike="noStrike" cap="none" dirty="0">
                <a:solidFill>
                  <a:srgbClr val="FF00FF"/>
                </a:solidFill>
                <a:latin typeface="Arial"/>
                <a:ea typeface="Arial"/>
                <a:cs typeface="Arial"/>
                <a:sym typeface="Arial"/>
              </a:rPr>
              <a:t>Changements normaux chez certaines femmes </a:t>
            </a:r>
            <a:r>
              <a:rPr lang="en-US" sz="1800" b="1" i="0" u="none" strike="noStrike" cap="none" dirty="0">
                <a:solidFill>
                  <a:srgbClr val="FF00FF"/>
                </a:solidFill>
                <a:latin typeface="Arial"/>
                <a:ea typeface="Arial"/>
                <a:cs typeface="Arial"/>
                <a:sym typeface="Arial"/>
              </a:rPr>
              <a:t>:</a:t>
            </a:r>
            <a:endParaRPr sz="1800" b="1" i="0" u="none" strike="noStrike" cap="none" dirty="0">
              <a:solidFill>
                <a:srgbClr val="7030A0"/>
              </a:solidFill>
              <a:latin typeface="Arial"/>
              <a:ea typeface="Arial"/>
              <a:cs typeface="Arial"/>
              <a:sym typeface="Arial"/>
            </a:endParaRPr>
          </a:p>
          <a:p>
            <a:pPr marL="288925" marR="0" lvl="1" indent="-288925" algn="l" rtl="0">
              <a:lnSpc>
                <a:spcPct val="95000"/>
              </a:lnSpc>
              <a:spcBef>
                <a:spcPts val="600"/>
              </a:spcBef>
              <a:spcAft>
                <a:spcPts val="0"/>
              </a:spcAft>
              <a:buClr>
                <a:srgbClr val="FF00FF"/>
              </a:buClr>
              <a:buSzPts val="1800"/>
              <a:buFont typeface="Arial"/>
              <a:buChar char="•"/>
            </a:pPr>
            <a:r>
              <a:rPr lang="fr-FR" sz="1600" b="0" i="0" u="none" strike="noStrike" cap="none" dirty="0">
                <a:solidFill>
                  <a:schemeClr val="dk1"/>
                </a:solidFill>
                <a:latin typeface="Arial"/>
                <a:ea typeface="Arial"/>
                <a:cs typeface="Arial"/>
                <a:sym typeface="Arial"/>
              </a:rPr>
              <a:t>Des changements au niveau des saignements sont </a:t>
            </a:r>
            <a:br>
              <a:rPr lang="fr-FR" sz="1600" b="0" i="0" u="none" strike="noStrike" cap="none" dirty="0">
                <a:solidFill>
                  <a:schemeClr val="dk1"/>
                </a:solidFill>
                <a:latin typeface="Arial"/>
                <a:ea typeface="Arial"/>
                <a:cs typeface="Arial"/>
                <a:sym typeface="Arial"/>
              </a:rPr>
            </a:br>
            <a:r>
              <a:rPr lang="fr-FR" sz="1600" b="0" i="0" u="none" strike="noStrike" cap="none" dirty="0">
                <a:solidFill>
                  <a:schemeClr val="dk1"/>
                </a:solidFill>
                <a:latin typeface="Arial"/>
                <a:ea typeface="Arial"/>
                <a:cs typeface="Arial"/>
                <a:sym typeface="Arial"/>
              </a:rPr>
              <a:t>fréquents et peuvent inclure des saignements irréguliers </a:t>
            </a:r>
            <a:br>
              <a:rPr lang="fr-FR" sz="1600" b="0" i="0" u="none" strike="noStrike" cap="none" dirty="0">
                <a:solidFill>
                  <a:schemeClr val="dk1"/>
                </a:solidFill>
                <a:latin typeface="Arial"/>
                <a:ea typeface="Arial"/>
                <a:cs typeface="Arial"/>
                <a:sym typeface="Arial"/>
              </a:rPr>
            </a:br>
            <a:r>
              <a:rPr lang="fr-FR" sz="1600" b="0" i="0" u="none" strike="noStrike" cap="none" dirty="0">
                <a:solidFill>
                  <a:schemeClr val="dk1"/>
                </a:solidFill>
                <a:latin typeface="Arial"/>
                <a:ea typeface="Arial"/>
                <a:cs typeface="Arial"/>
                <a:sym typeface="Arial"/>
              </a:rPr>
              <a:t>ou l’absence de saignements</a:t>
            </a:r>
            <a:endParaRPr lang="en-US" sz="1600" b="0" i="0" u="none" strike="noStrike" cap="none" dirty="0">
              <a:solidFill>
                <a:schemeClr val="dk1"/>
              </a:solidFill>
              <a:latin typeface="Arial"/>
              <a:ea typeface="Arial"/>
              <a:cs typeface="Arial"/>
              <a:sym typeface="Arial"/>
            </a:endParaRPr>
          </a:p>
          <a:p>
            <a:pPr marL="288925" marR="0" lvl="1" indent="-288925" algn="l" rtl="0">
              <a:lnSpc>
                <a:spcPct val="95000"/>
              </a:lnSpc>
              <a:spcBef>
                <a:spcPts val="600"/>
              </a:spcBef>
              <a:spcAft>
                <a:spcPts val="0"/>
              </a:spcAft>
              <a:buClr>
                <a:srgbClr val="FF00FF"/>
              </a:buClr>
              <a:buSzPts val="1800"/>
              <a:buFont typeface="Arial"/>
              <a:buChar char="•"/>
            </a:pPr>
            <a:r>
              <a:rPr lang="en-US" sz="1600" b="0" i="0" u="none" strike="noStrike" cap="none" dirty="0" err="1">
                <a:solidFill>
                  <a:schemeClr val="dk1"/>
                </a:solidFill>
                <a:latin typeface="Arial"/>
                <a:ea typeface="Arial"/>
                <a:cs typeface="Arial"/>
                <a:sym typeface="Arial"/>
              </a:rPr>
              <a:t>Nausées</a:t>
            </a:r>
            <a:endParaRPr lang="en-US" sz="1600" dirty="0"/>
          </a:p>
          <a:p>
            <a:pPr marL="288925" marR="0" lvl="1" indent="-288925" algn="l" rtl="0">
              <a:lnSpc>
                <a:spcPct val="95000"/>
              </a:lnSpc>
              <a:spcBef>
                <a:spcPts val="600"/>
              </a:spcBef>
              <a:spcAft>
                <a:spcPts val="0"/>
              </a:spcAft>
              <a:buClr>
                <a:srgbClr val="FF00FF"/>
              </a:buClr>
              <a:buSzPts val="1800"/>
              <a:buFont typeface="Arial"/>
              <a:buChar char="•"/>
            </a:pPr>
            <a:r>
              <a:rPr lang="fr-FR" sz="1600" b="0" i="0" u="none" strike="noStrike" cap="none" dirty="0">
                <a:solidFill>
                  <a:schemeClr val="dk1"/>
                </a:solidFill>
                <a:latin typeface="Arial"/>
                <a:ea typeface="Arial"/>
                <a:cs typeface="Arial"/>
                <a:sym typeface="Arial"/>
              </a:rPr>
              <a:t>Maux de tête et étourdissements</a:t>
            </a:r>
            <a:endParaRPr lang="en-US" sz="1600" dirty="0"/>
          </a:p>
          <a:p>
            <a:pPr marL="288925" marR="0" lvl="1" indent="-288925" algn="l" rtl="0">
              <a:lnSpc>
                <a:spcPct val="95000"/>
              </a:lnSpc>
              <a:spcBef>
                <a:spcPts val="600"/>
              </a:spcBef>
              <a:spcAft>
                <a:spcPts val="0"/>
              </a:spcAft>
              <a:buClr>
                <a:srgbClr val="FF00FF"/>
              </a:buClr>
              <a:buSzPts val="1800"/>
              <a:buFont typeface="Arial"/>
              <a:buChar char="•"/>
            </a:pPr>
            <a:r>
              <a:rPr lang="fr-FR" sz="1600" b="0" i="0" u="none" strike="noStrike" cap="none" dirty="0">
                <a:solidFill>
                  <a:schemeClr val="dk1"/>
                </a:solidFill>
                <a:latin typeface="Arial"/>
                <a:ea typeface="Arial"/>
                <a:cs typeface="Arial"/>
                <a:sym typeface="Arial"/>
              </a:rPr>
              <a:t>Sensibilité des seins ou changements d’humeur</a:t>
            </a:r>
            <a:endParaRPr lang="en-US" sz="1600" b="0" i="0" u="none" strike="noStrike" cap="none" dirty="0">
              <a:solidFill>
                <a:schemeClr val="dk1"/>
              </a:solidFill>
              <a:latin typeface="Arial"/>
              <a:ea typeface="Arial"/>
              <a:cs typeface="Arial"/>
              <a:sym typeface="Arial"/>
            </a:endParaRPr>
          </a:p>
          <a:p>
            <a:pPr marL="288925" marR="0" lvl="1" indent="-288925" algn="l" rtl="0">
              <a:lnSpc>
                <a:spcPct val="95000"/>
              </a:lnSpc>
              <a:spcBef>
                <a:spcPts val="600"/>
              </a:spcBef>
              <a:spcAft>
                <a:spcPts val="0"/>
              </a:spcAft>
              <a:buClr>
                <a:srgbClr val="FF00FF"/>
              </a:buClr>
              <a:buSzPts val="1800"/>
              <a:buFont typeface="Arial"/>
              <a:buChar char="•"/>
            </a:pPr>
            <a:r>
              <a:rPr lang="en-US" sz="1600" dirty="0" err="1">
                <a:solidFill>
                  <a:schemeClr val="dk1"/>
                </a:solidFill>
              </a:rPr>
              <a:t>Gêne</a:t>
            </a:r>
            <a:r>
              <a:rPr lang="en-US" sz="1600" dirty="0">
                <a:solidFill>
                  <a:schemeClr val="dk1"/>
                </a:solidFill>
              </a:rPr>
              <a:t> </a:t>
            </a:r>
            <a:r>
              <a:rPr lang="en-US" sz="1600" dirty="0" err="1">
                <a:solidFill>
                  <a:schemeClr val="dk1"/>
                </a:solidFill>
              </a:rPr>
              <a:t>abdominale</a:t>
            </a:r>
            <a:endParaRPr sz="1600" dirty="0"/>
          </a:p>
          <a:p>
            <a:pPr marL="0" marR="0" lvl="0" indent="0" algn="l" rtl="0">
              <a:lnSpc>
                <a:spcPct val="95000"/>
              </a:lnSpc>
              <a:spcBef>
                <a:spcPts val="1800"/>
              </a:spcBef>
              <a:spcAft>
                <a:spcPts val="0"/>
              </a:spcAft>
              <a:buClr>
                <a:srgbClr val="7030A0"/>
              </a:buClr>
              <a:buSzPts val="2000"/>
              <a:buFont typeface="Arial"/>
              <a:buNone/>
            </a:pPr>
            <a:r>
              <a:rPr lang="fr-FR" sz="1800" b="1" i="0" u="none" strike="noStrike" cap="none" dirty="0">
                <a:solidFill>
                  <a:srgbClr val="FF00FF"/>
                </a:solidFill>
                <a:latin typeface="Arial"/>
                <a:ea typeface="Arial"/>
                <a:cs typeface="Arial"/>
                <a:sym typeface="Arial"/>
              </a:rPr>
              <a:t>Les professionnelles du sexe doivent déterminer si elles peuvent </a:t>
            </a:r>
            <a:r>
              <a:rPr lang="en-US" sz="1800" b="1" i="0" u="none" strike="noStrike" cap="none" dirty="0">
                <a:solidFill>
                  <a:srgbClr val="FF00FF"/>
                </a:solidFill>
                <a:latin typeface="Arial"/>
                <a:ea typeface="Arial"/>
                <a:cs typeface="Arial"/>
                <a:sym typeface="Arial"/>
              </a:rPr>
              <a:t>:</a:t>
            </a:r>
            <a:endParaRPr sz="1800" b="1" i="0" u="none" strike="noStrike" cap="none" dirty="0">
              <a:solidFill>
                <a:srgbClr val="FF00FF"/>
              </a:solidFill>
              <a:latin typeface="Arial"/>
              <a:ea typeface="Arial"/>
              <a:cs typeface="Arial"/>
              <a:sym typeface="Arial"/>
            </a:endParaRPr>
          </a:p>
          <a:p>
            <a:pPr marL="288925" marR="0" lvl="1" indent="-288925" algn="l" rtl="0">
              <a:lnSpc>
                <a:spcPct val="95000"/>
              </a:lnSpc>
              <a:spcBef>
                <a:spcPts val="600"/>
              </a:spcBef>
              <a:spcAft>
                <a:spcPts val="0"/>
              </a:spcAft>
              <a:buClr>
                <a:srgbClr val="FF00FF"/>
              </a:buClr>
              <a:buSzPts val="1800"/>
              <a:buFont typeface="Arial"/>
              <a:buChar char="•"/>
            </a:pPr>
            <a:r>
              <a:rPr lang="fr-FR" sz="1600" b="0" i="0" u="none" strike="noStrike" cap="none" dirty="0">
                <a:solidFill>
                  <a:srgbClr val="000000"/>
                </a:solidFill>
                <a:latin typeface="Arial"/>
                <a:ea typeface="Arial"/>
                <a:cs typeface="Arial"/>
                <a:sym typeface="Arial"/>
              </a:rPr>
              <a:t>S’accommoder des saignements irréguliers et des </a:t>
            </a:r>
            <a:r>
              <a:rPr lang="fr-FR" sz="1600" b="0" i="0" u="none" strike="noStrike" cap="none" dirty="0" err="1">
                <a:solidFill>
                  <a:srgbClr val="000000"/>
                </a:solidFill>
                <a:latin typeface="Arial"/>
                <a:ea typeface="Arial"/>
                <a:cs typeface="Arial"/>
                <a:sym typeface="Arial"/>
              </a:rPr>
              <a:t>microrragies</a:t>
            </a:r>
            <a:r>
              <a:rPr lang="fr-FR" sz="1600" b="0" i="0" u="none" strike="noStrike" cap="none" dirty="0">
                <a:solidFill>
                  <a:srgbClr val="000000"/>
                </a:solidFill>
                <a:latin typeface="Arial"/>
                <a:ea typeface="Arial"/>
                <a:cs typeface="Arial"/>
                <a:sym typeface="Arial"/>
              </a:rPr>
              <a:t>, qui peuvent perturber leur travail et limiter leur capacité à solliciter ou accepter des clients</a:t>
            </a:r>
            <a:r>
              <a:rPr lang="en-US" sz="1600" b="0" i="0" u="none" strike="noStrike" cap="none" dirty="0">
                <a:solidFill>
                  <a:schemeClr val="dk1"/>
                </a:solidFill>
                <a:latin typeface="Arial"/>
                <a:ea typeface="Arial"/>
                <a:cs typeface="Arial"/>
                <a:sym typeface="Arial"/>
              </a:rPr>
              <a:t>.</a:t>
            </a:r>
            <a:endParaRPr sz="1600" dirty="0"/>
          </a:p>
          <a:p>
            <a:pPr marL="288925" marR="0" lvl="1" indent="-288925" algn="l" rtl="0">
              <a:lnSpc>
                <a:spcPct val="95000"/>
              </a:lnSpc>
              <a:spcBef>
                <a:spcPts val="600"/>
              </a:spcBef>
              <a:spcAft>
                <a:spcPts val="0"/>
              </a:spcAft>
              <a:buClr>
                <a:srgbClr val="FF00FF"/>
              </a:buClr>
              <a:buSzPts val="1800"/>
              <a:buFont typeface="Arial"/>
              <a:buChar char="•"/>
            </a:pPr>
            <a:r>
              <a:rPr lang="fr-FR" sz="1600" b="0" i="0" u="none" strike="noStrike" cap="none" dirty="0">
                <a:solidFill>
                  <a:schemeClr val="dk1"/>
                </a:solidFill>
                <a:latin typeface="Arial"/>
                <a:ea typeface="Arial"/>
                <a:cs typeface="Arial"/>
                <a:sym typeface="Arial"/>
              </a:rPr>
              <a:t>Accepter que d’autres personnes sachent qu’elles utilisent des implants ; les tubes peuvent être palpés au toucher et, chez certaines femmes, sont visibles sous la peau</a:t>
            </a:r>
            <a:r>
              <a:rPr lang="en-US" sz="1600" b="0" i="0" u="none" strike="noStrike" cap="none" dirty="0">
                <a:solidFill>
                  <a:schemeClr val="dk1"/>
                </a:solidFill>
                <a:latin typeface="Arial"/>
                <a:ea typeface="Arial"/>
                <a:cs typeface="Arial"/>
                <a:sym typeface="Arial"/>
              </a:rPr>
              <a:t>.</a:t>
            </a:r>
            <a:endParaRPr sz="1600" dirty="0"/>
          </a:p>
          <a:p>
            <a:pPr marL="0" marR="0" lvl="1" indent="0" algn="l" rtl="0">
              <a:lnSpc>
                <a:spcPct val="95000"/>
              </a:lnSpc>
              <a:spcBef>
                <a:spcPts val="1800"/>
              </a:spcBef>
              <a:spcAft>
                <a:spcPts val="0"/>
              </a:spcAft>
              <a:buClr>
                <a:srgbClr val="006699"/>
              </a:buClr>
              <a:buSzPts val="2000"/>
              <a:buFont typeface="Arial"/>
              <a:buNone/>
            </a:pPr>
            <a:r>
              <a:rPr lang="fr-FR" sz="1800" b="1" i="0" u="none" strike="noStrike" cap="none" dirty="0">
                <a:solidFill>
                  <a:srgbClr val="FF00FF"/>
                </a:solidFill>
                <a:latin typeface="Arial"/>
                <a:ea typeface="Arial"/>
                <a:cs typeface="Arial"/>
                <a:sym typeface="Arial"/>
              </a:rPr>
              <a:t>Autres considérations pour les femmes vivant avec le VIH ou le SIDA </a:t>
            </a:r>
            <a:r>
              <a:rPr lang="en-US" sz="1800" b="1" i="0" u="none" strike="noStrike" cap="none" dirty="0">
                <a:solidFill>
                  <a:srgbClr val="FF00FF"/>
                </a:solidFill>
                <a:latin typeface="Arial"/>
                <a:ea typeface="Arial"/>
                <a:cs typeface="Arial"/>
                <a:sym typeface="Arial"/>
              </a:rPr>
              <a:t>:</a:t>
            </a:r>
            <a:endParaRPr sz="1800" dirty="0"/>
          </a:p>
          <a:p>
            <a:pPr marL="288925" marR="0" lvl="1" indent="-288925" algn="l" rtl="0">
              <a:lnSpc>
                <a:spcPct val="95000"/>
              </a:lnSpc>
              <a:spcBef>
                <a:spcPts val="600"/>
              </a:spcBef>
              <a:spcAft>
                <a:spcPts val="0"/>
              </a:spcAft>
              <a:buClr>
                <a:srgbClr val="FF00FF"/>
              </a:buClr>
              <a:buSzPts val="1800"/>
              <a:buFont typeface="Arial"/>
              <a:buChar char="•"/>
            </a:pPr>
            <a:r>
              <a:rPr lang="fr-FR" sz="1600" b="0" i="0" u="none" strike="noStrike" cap="none" dirty="0">
                <a:solidFill>
                  <a:schemeClr val="dk1"/>
                </a:solidFill>
                <a:latin typeface="Arial"/>
                <a:ea typeface="Arial"/>
                <a:cs typeface="Arial"/>
                <a:sym typeface="Arial"/>
              </a:rPr>
              <a:t>Si vous êtes sous traitement antirétroviral ou si vous êtes traitée pour la tuberculose, indiquez à votre prestataire les médicaments que vous prenez, car ils peuvent réduire l’efficacité des implants</a:t>
            </a:r>
            <a:r>
              <a:rPr lang="en-US" sz="1600" b="0" i="0" u="none" strike="noStrike" cap="none" dirty="0">
                <a:solidFill>
                  <a:schemeClr val="dk1"/>
                </a:solidFill>
                <a:latin typeface="Arial"/>
                <a:ea typeface="Arial"/>
                <a:cs typeface="Arial"/>
                <a:sym typeface="Arial"/>
              </a:rPr>
              <a:t>. </a:t>
            </a:r>
            <a:endParaRPr sz="1600" dirty="0"/>
          </a:p>
        </p:txBody>
      </p:sp>
      <p:sp>
        <p:nvSpPr>
          <p:cNvPr id="273" name="Google Shape;273;p15"/>
          <p:cNvSpPr/>
          <p:nvPr/>
        </p:nvSpPr>
        <p:spPr>
          <a:xfrm rot="-390187">
            <a:off x="6484841" y="1171899"/>
            <a:ext cx="2109787" cy="1228725"/>
          </a:xfrm>
          <a:prstGeom prst="ellipse">
            <a:avLst/>
          </a:prstGeom>
          <a:solidFill>
            <a:srgbClr val="FFCDF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274" name="Google Shape;274;p15" descr="ImplantInsertion(6-24-03)"/>
          <p:cNvPicPr preferRelativeResize="0"/>
          <p:nvPr/>
        </p:nvPicPr>
        <p:blipFill rotWithShape="1">
          <a:blip r:embed="rId3">
            <a:alphaModFix/>
          </a:blip>
          <a:srcRect/>
          <a:stretch/>
        </p:blipFill>
        <p:spPr>
          <a:xfrm>
            <a:off x="6503891" y="1063949"/>
            <a:ext cx="2155825" cy="1665288"/>
          </a:xfrm>
          <a:prstGeom prst="rect">
            <a:avLst/>
          </a:prstGeom>
          <a:noFill/>
          <a:ln>
            <a:noFill/>
          </a:ln>
        </p:spPr>
      </p:pic>
      <p:sp>
        <p:nvSpPr>
          <p:cNvPr id="275" name="Google Shape;275;p15"/>
          <p:cNvSpPr/>
          <p:nvPr/>
        </p:nvSpPr>
        <p:spPr>
          <a:xfrm>
            <a:off x="7980363" y="0"/>
            <a:ext cx="1163637" cy="430213"/>
          </a:xfrm>
          <a:prstGeom prst="rect">
            <a:avLst/>
          </a:prstGeom>
          <a:solidFill>
            <a:srgbClr val="FF00F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276" name="Google Shape;276;p15"/>
          <p:cNvSpPr/>
          <p:nvPr/>
        </p:nvSpPr>
        <p:spPr>
          <a:xfrm>
            <a:off x="-76199" y="0"/>
            <a:ext cx="9274629" cy="762000"/>
          </a:xfrm>
          <a:prstGeom prst="rect">
            <a:avLst/>
          </a:prstGeom>
          <a:solidFill>
            <a:srgbClr val="FF00F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highlight>
                <a:srgbClr val="FFFF00"/>
              </a:highlight>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6" descr="IUDinUtero(wArms)8-15-03"/>
          <p:cNvPicPr preferRelativeResize="0"/>
          <p:nvPr/>
        </p:nvPicPr>
        <p:blipFill rotWithShape="1">
          <a:blip r:embed="rId3">
            <a:alphaModFix/>
          </a:blip>
          <a:srcRect/>
          <a:stretch/>
        </p:blipFill>
        <p:spPr>
          <a:xfrm>
            <a:off x="3365900" y="2686272"/>
            <a:ext cx="1236548" cy="1199077"/>
          </a:xfrm>
          <a:prstGeom prst="rect">
            <a:avLst/>
          </a:prstGeom>
          <a:noFill/>
          <a:ln>
            <a:noFill/>
          </a:ln>
        </p:spPr>
      </p:pic>
      <p:sp>
        <p:nvSpPr>
          <p:cNvPr id="283" name="Google Shape;283;p16"/>
          <p:cNvSpPr txBox="1">
            <a:spLocks noGrp="1"/>
          </p:cNvSpPr>
          <p:nvPr>
            <p:ph type="ctrTitle"/>
          </p:nvPr>
        </p:nvSpPr>
        <p:spPr>
          <a:xfrm>
            <a:off x="630555" y="858838"/>
            <a:ext cx="8066088" cy="8874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7030A0"/>
                </a:solidFill>
              </a:rPr>
              <a:t>DIU </a:t>
            </a:r>
            <a:br>
              <a:rPr lang="en-US" sz="3600" dirty="0">
                <a:solidFill>
                  <a:srgbClr val="7030A0"/>
                </a:solidFill>
              </a:rPr>
            </a:br>
            <a:r>
              <a:rPr lang="en-US" sz="1400" dirty="0">
                <a:solidFill>
                  <a:srgbClr val="7030A0"/>
                </a:solidFill>
              </a:rPr>
              <a:t>(</a:t>
            </a:r>
            <a:r>
              <a:rPr lang="en-US" sz="1400" dirty="0" err="1">
                <a:solidFill>
                  <a:srgbClr val="7030A0"/>
                </a:solidFill>
              </a:rPr>
              <a:t>cuivre</a:t>
            </a:r>
            <a:r>
              <a:rPr lang="en-US" sz="1400" dirty="0">
                <a:solidFill>
                  <a:srgbClr val="7030A0"/>
                </a:solidFill>
              </a:rPr>
              <a:t>)</a:t>
            </a:r>
            <a:endParaRPr sz="1400" dirty="0">
              <a:solidFill>
                <a:srgbClr val="7030A0"/>
              </a:solidFill>
            </a:endParaRPr>
          </a:p>
        </p:txBody>
      </p:sp>
      <p:sp>
        <p:nvSpPr>
          <p:cNvPr id="284" name="Google Shape;284;p16"/>
          <p:cNvSpPr txBox="1">
            <a:spLocks noGrp="1"/>
          </p:cNvSpPr>
          <p:nvPr>
            <p:ph type="subTitle" idx="1"/>
          </p:nvPr>
        </p:nvSpPr>
        <p:spPr>
          <a:xfrm>
            <a:off x="4891641" y="904975"/>
            <a:ext cx="3709122" cy="5533115"/>
          </a:xfrm>
          <a:prstGeom prst="rect">
            <a:avLst/>
          </a:prstGeom>
          <a:noFill/>
          <a:ln>
            <a:noFill/>
          </a:ln>
        </p:spPr>
        <p:txBody>
          <a:bodyPr spcFirstLastPara="1" wrap="square" lIns="91425" tIns="45700" rIns="91425" bIns="45700" anchor="t" anchorCtr="0">
            <a:noAutofit/>
          </a:bodyPr>
          <a:lstStyle/>
          <a:p>
            <a:pPr marL="288925" lvl="0" indent="-288925" algn="l" rtl="0">
              <a:lnSpc>
                <a:spcPct val="95000"/>
              </a:lnSpc>
              <a:spcBef>
                <a:spcPts val="1200"/>
              </a:spcBef>
              <a:spcAft>
                <a:spcPts val="0"/>
              </a:spcAft>
              <a:buClr>
                <a:srgbClr val="7030A0"/>
              </a:buClr>
              <a:buSzPts val="2000"/>
              <a:buFont typeface="Arial"/>
              <a:buChar char="•"/>
            </a:pPr>
            <a:r>
              <a:rPr lang="fr-FR" sz="1800" dirty="0">
                <a:latin typeface="Arial"/>
                <a:ea typeface="Arial"/>
                <a:cs typeface="Arial"/>
                <a:sym typeface="Arial"/>
              </a:rPr>
              <a:t>Petit « T » en plastique enroulé dans un fil de cuivre placé dans l’utérus</a:t>
            </a:r>
          </a:p>
          <a:p>
            <a:pPr marL="288925" lvl="0" indent="-288925" algn="l" rtl="0">
              <a:lnSpc>
                <a:spcPct val="95000"/>
              </a:lnSpc>
              <a:spcBef>
                <a:spcPts val="1200"/>
              </a:spcBef>
              <a:spcAft>
                <a:spcPts val="0"/>
              </a:spcAft>
              <a:buClr>
                <a:srgbClr val="7030A0"/>
              </a:buClr>
              <a:buSzPts val="2000"/>
              <a:buFont typeface="Arial"/>
              <a:buChar char="•"/>
            </a:pPr>
            <a:r>
              <a:rPr lang="fr-FR" sz="1800" dirty="0">
                <a:latin typeface="Arial"/>
                <a:ea typeface="Arial"/>
                <a:cs typeface="Arial"/>
                <a:sym typeface="Arial"/>
              </a:rPr>
              <a:t>Empêche le sperme d’atteindre l’ovule</a:t>
            </a:r>
          </a:p>
          <a:p>
            <a:pPr marL="288925" lvl="0" indent="-288925" algn="l" rtl="0">
              <a:lnSpc>
                <a:spcPct val="95000"/>
              </a:lnSpc>
              <a:spcBef>
                <a:spcPts val="1200"/>
              </a:spcBef>
              <a:spcAft>
                <a:spcPts val="0"/>
              </a:spcAft>
              <a:buClr>
                <a:srgbClr val="7030A0"/>
              </a:buClr>
              <a:buSzPts val="2000"/>
              <a:buFont typeface="Arial"/>
              <a:buChar char="•"/>
            </a:pPr>
            <a:r>
              <a:rPr lang="fr-FR" sz="1800" dirty="0">
                <a:latin typeface="Arial"/>
                <a:ea typeface="Arial"/>
                <a:cs typeface="Arial"/>
                <a:sym typeface="Arial"/>
              </a:rPr>
              <a:t>Peut être utilisé pendant une période pouvant aller jusqu’à 12 ans ; peut être retiré à tout moment si vous souhaitez débuter une grossesse</a:t>
            </a:r>
          </a:p>
          <a:p>
            <a:pPr marL="288925" lvl="0" indent="-288925" algn="l" rtl="0">
              <a:lnSpc>
                <a:spcPct val="95000"/>
              </a:lnSpc>
              <a:spcBef>
                <a:spcPts val="1200"/>
              </a:spcBef>
              <a:spcAft>
                <a:spcPts val="0"/>
              </a:spcAft>
              <a:buClr>
                <a:srgbClr val="7030A0"/>
              </a:buClr>
              <a:buSzPts val="2000"/>
              <a:buFont typeface="Arial"/>
              <a:buChar char="•"/>
            </a:pPr>
            <a:r>
              <a:rPr lang="fr-FR" sz="1800" dirty="0">
                <a:latin typeface="Arial"/>
                <a:ea typeface="Arial"/>
                <a:cs typeface="Arial"/>
                <a:sym typeface="Arial"/>
              </a:rPr>
              <a:t>Doit être inséré et retiré par un personnel infirmier ou un médecin formé</a:t>
            </a:r>
          </a:p>
          <a:p>
            <a:pPr marL="288925" lvl="0" indent="-288925" algn="l" rtl="0">
              <a:lnSpc>
                <a:spcPct val="95000"/>
              </a:lnSpc>
              <a:spcBef>
                <a:spcPts val="1200"/>
              </a:spcBef>
              <a:spcAft>
                <a:spcPts val="0"/>
              </a:spcAft>
              <a:buClr>
                <a:srgbClr val="7030A0"/>
              </a:buClr>
              <a:buSzPts val="2000"/>
              <a:buFont typeface="Arial"/>
              <a:buChar char="•"/>
            </a:pPr>
            <a:r>
              <a:rPr lang="fr-FR" sz="1800" dirty="0">
                <a:latin typeface="Arial"/>
                <a:ea typeface="Arial"/>
                <a:cs typeface="Arial"/>
                <a:sym typeface="Arial"/>
              </a:rPr>
              <a:t>Aucune protection contre le VIH ou les autres IST ; ajoutez-y d’autres méthodes pour vous protéger (préservatifs, prophylaxie préexposition</a:t>
            </a:r>
            <a:r>
              <a:rPr lang="en-US" sz="1800" dirty="0">
                <a:solidFill>
                  <a:srgbClr val="000000"/>
                </a:solidFill>
                <a:latin typeface="Arial"/>
                <a:ea typeface="Arial"/>
                <a:cs typeface="Arial"/>
                <a:sym typeface="Arial"/>
              </a:rPr>
              <a:t>)</a:t>
            </a:r>
            <a:endParaRPr lang="en-US" sz="1800" dirty="0"/>
          </a:p>
        </p:txBody>
      </p:sp>
      <p:sp>
        <p:nvSpPr>
          <p:cNvPr id="285" name="Google Shape;285;p16"/>
          <p:cNvSpPr/>
          <p:nvPr/>
        </p:nvSpPr>
        <p:spPr>
          <a:xfrm rot="-1152277">
            <a:off x="2136017" y="1096366"/>
            <a:ext cx="1956238" cy="1348618"/>
          </a:xfrm>
          <a:prstGeom prst="ellipse">
            <a:avLst/>
          </a:prstGeom>
          <a:solidFill>
            <a:srgbClr val="D6BBEB"/>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grpSp>
        <p:nvGrpSpPr>
          <p:cNvPr id="286" name="Google Shape;286;p16"/>
          <p:cNvGrpSpPr/>
          <p:nvPr/>
        </p:nvGrpSpPr>
        <p:grpSpPr>
          <a:xfrm>
            <a:off x="2321779" y="1194713"/>
            <a:ext cx="2058632" cy="1044136"/>
            <a:chOff x="3710" y="1389"/>
            <a:chExt cx="1951" cy="1208"/>
          </a:xfrm>
        </p:grpSpPr>
        <p:pic>
          <p:nvPicPr>
            <p:cNvPr id="287" name="Google Shape;287;p16" descr="Implant(inHand)-copy"/>
            <p:cNvPicPr preferRelativeResize="0"/>
            <p:nvPr/>
          </p:nvPicPr>
          <p:blipFill rotWithShape="1">
            <a:blip r:embed="rId4">
              <a:alphaModFix/>
            </a:blip>
            <a:srcRect/>
            <a:stretch/>
          </p:blipFill>
          <p:spPr>
            <a:xfrm>
              <a:off x="3710" y="1389"/>
              <a:ext cx="1951" cy="1208"/>
            </a:xfrm>
            <a:prstGeom prst="rect">
              <a:avLst/>
            </a:prstGeom>
            <a:noFill/>
            <a:ln>
              <a:noFill/>
            </a:ln>
          </p:spPr>
        </p:pic>
        <p:sp>
          <p:nvSpPr>
            <p:cNvPr id="288" name="Google Shape;288;p16"/>
            <p:cNvSpPr/>
            <p:nvPr/>
          </p:nvSpPr>
          <p:spPr>
            <a:xfrm>
              <a:off x="4708" y="1797"/>
              <a:ext cx="545" cy="4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b="1" dirty="0">
                <a:solidFill>
                  <a:srgbClr val="FF3300"/>
                </a:solidFill>
                <a:latin typeface="Arial"/>
                <a:ea typeface="Arial"/>
                <a:cs typeface="Arial"/>
                <a:sym typeface="Arial"/>
              </a:endParaRPr>
            </a:p>
          </p:txBody>
        </p:sp>
      </p:grpSp>
      <p:sp>
        <p:nvSpPr>
          <p:cNvPr id="289" name="Google Shape;289;p16"/>
          <p:cNvSpPr/>
          <p:nvPr/>
        </p:nvSpPr>
        <p:spPr>
          <a:xfrm>
            <a:off x="0" y="0"/>
            <a:ext cx="1163638" cy="430213"/>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290" name="Google Shape;290;p16"/>
          <p:cNvSpPr/>
          <p:nvPr/>
        </p:nvSpPr>
        <p:spPr>
          <a:xfrm>
            <a:off x="-43544" y="-26988"/>
            <a:ext cx="9220200" cy="762001"/>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291" name="Google Shape;291;p16"/>
          <p:cNvPicPr preferRelativeResize="0"/>
          <p:nvPr/>
        </p:nvPicPr>
        <p:blipFill rotWithShape="1">
          <a:blip r:embed="rId5">
            <a:alphaModFix/>
          </a:blip>
          <a:srcRect/>
          <a:stretch/>
        </p:blipFill>
        <p:spPr>
          <a:xfrm>
            <a:off x="580609" y="2789089"/>
            <a:ext cx="2647493" cy="2129692"/>
          </a:xfrm>
          <a:prstGeom prst="rect">
            <a:avLst/>
          </a:prstGeom>
          <a:noFill/>
          <a:ln>
            <a:noFill/>
          </a:ln>
        </p:spPr>
      </p:pic>
      <p:sp>
        <p:nvSpPr>
          <p:cNvPr id="292" name="Google Shape;292;p16"/>
          <p:cNvSpPr txBox="1">
            <a:spLocks noGrp="1"/>
          </p:cNvSpPr>
          <p:nvPr>
            <p:ph type="sldNum" idx="12"/>
          </p:nvPr>
        </p:nvSpPr>
        <p:spPr>
          <a:xfrm>
            <a:off x="7321752" y="6332538"/>
            <a:ext cx="1548607"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16</a:t>
            </a:fld>
            <a:endParaRPr sz="1400" b="1" dirty="0">
              <a:solidFill>
                <a:schemeClr val="lt2"/>
              </a:solidFill>
              <a:latin typeface="Arial"/>
              <a:ea typeface="Arial"/>
              <a:cs typeface="Arial"/>
              <a:sym typeface="Arial"/>
            </a:endParaRPr>
          </a:p>
        </p:txBody>
      </p:sp>
      <p:cxnSp>
        <p:nvCxnSpPr>
          <p:cNvPr id="293" name="Google Shape;293;p16"/>
          <p:cNvCxnSpPr/>
          <p:nvPr/>
        </p:nvCxnSpPr>
        <p:spPr>
          <a:xfrm>
            <a:off x="3750973" y="1842071"/>
            <a:ext cx="246707" cy="1313536"/>
          </a:xfrm>
          <a:prstGeom prst="straightConnector1">
            <a:avLst/>
          </a:prstGeom>
          <a:noFill/>
          <a:ln w="12700" cap="flat" cmpd="sng">
            <a:solidFill>
              <a:schemeClr val="dk1"/>
            </a:solidFill>
            <a:prstDash val="solid"/>
            <a:round/>
            <a:headEnd type="none" w="med" len="med"/>
            <a:tailEnd type="stealth" w="med" len="med"/>
          </a:ln>
        </p:spPr>
      </p:cxnSp>
      <p:pic>
        <p:nvPicPr>
          <p:cNvPr id="294" name="Google Shape;294;p16" descr="IUD"/>
          <p:cNvPicPr preferRelativeResize="0"/>
          <p:nvPr/>
        </p:nvPicPr>
        <p:blipFill rotWithShape="1">
          <a:blip r:embed="rId6">
            <a:alphaModFix/>
          </a:blip>
          <a:srcRect/>
          <a:stretch/>
        </p:blipFill>
        <p:spPr>
          <a:xfrm rot="3345874">
            <a:off x="3453715" y="1476903"/>
            <a:ext cx="346429" cy="489689"/>
          </a:xfrm>
          <a:prstGeom prst="rect">
            <a:avLst/>
          </a:prstGeom>
          <a:noFill/>
          <a:ln>
            <a:noFill/>
          </a:ln>
        </p:spPr>
      </p:pic>
      <p:sp>
        <p:nvSpPr>
          <p:cNvPr id="295" name="Google Shape;295;p16"/>
          <p:cNvSpPr txBox="1"/>
          <p:nvPr/>
        </p:nvSpPr>
        <p:spPr>
          <a:xfrm>
            <a:off x="677708" y="4966623"/>
            <a:ext cx="4028107" cy="1442662"/>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err="1">
                <a:solidFill>
                  <a:schemeClr val="dk1"/>
                </a:solidFill>
                <a:latin typeface="Arial Narrow"/>
                <a:ea typeface="Arial Narrow"/>
                <a:cs typeface="Arial Narrow"/>
                <a:sym typeface="Arial Narrow"/>
              </a:rPr>
              <a:t>Bénéfices</a:t>
            </a:r>
            <a:r>
              <a:rPr lang="en-US" sz="1200" b="1" dirty="0">
                <a:solidFill>
                  <a:schemeClr val="dk1"/>
                </a:solidFill>
                <a:latin typeface="Arial Narrow"/>
                <a:ea typeface="Arial Narrow"/>
                <a:cs typeface="Arial Narrow"/>
                <a:sym typeface="Arial Narrow"/>
              </a:rPr>
              <a:t>—DIU (</a:t>
            </a:r>
            <a:r>
              <a:rPr lang="en-US" sz="1200" b="1" dirty="0" err="1">
                <a:solidFill>
                  <a:schemeClr val="dk1"/>
                </a:solidFill>
                <a:latin typeface="Arial Narrow"/>
                <a:ea typeface="Arial Narrow"/>
                <a:cs typeface="Arial Narrow"/>
                <a:sym typeface="Arial Narrow"/>
              </a:rPr>
              <a:t>cuivre</a:t>
            </a:r>
            <a:r>
              <a:rPr lang="en-US" sz="1200" b="1" dirty="0">
                <a:solidFill>
                  <a:schemeClr val="dk1"/>
                </a:solidFill>
                <a:latin typeface="Arial Narrow"/>
                <a:ea typeface="Arial Narrow"/>
                <a:cs typeface="Arial Narrow"/>
                <a:sym typeface="Arial Narrow"/>
              </a:rPr>
              <a:t>) :</a:t>
            </a:r>
            <a:endParaRPr dirty="0"/>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Peuvent être utilisés par des femmes de tout âge, y compris les adolescentes.</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Permettent de prévenir certains types de cancer.</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N’exigent aucune mesure supplémentaire de la part d’une femme.</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Peuvent être utilisés de manière discrète</a:t>
            </a:r>
            <a:r>
              <a:rPr lang="en-US" sz="1200" dirty="0">
                <a:solidFill>
                  <a:schemeClr val="dk1"/>
                </a:solidFill>
                <a:latin typeface="Arial Narrow"/>
                <a:ea typeface="Arial Narrow"/>
                <a:cs typeface="Arial Narrow"/>
                <a:sym typeface="Arial Narrow"/>
              </a:rPr>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subTitle" idx="1"/>
          </p:nvPr>
        </p:nvSpPr>
        <p:spPr>
          <a:xfrm>
            <a:off x="756124" y="996931"/>
            <a:ext cx="7919526" cy="5573732"/>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rgbClr val="7030A0"/>
              </a:buClr>
              <a:buSzPts val="1800"/>
              <a:buFont typeface="Arial"/>
              <a:buNone/>
            </a:pPr>
            <a:r>
              <a:rPr lang="fr-FR" sz="1600" b="1" dirty="0">
                <a:solidFill>
                  <a:srgbClr val="7030A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Les professionnelles du sexe peuvent ne pas être de bonnes candidates pour les DIU, sauf si l’hypothèse de la gonorrhée et de l’infection à Chlamydia peut être exclue avant l’insertion </a:t>
            </a:r>
            <a:r>
              <a:rPr lang="en-US" sz="1600" b="1" dirty="0">
                <a:solidFill>
                  <a:srgbClr val="7030A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a:t>
            </a:r>
            <a:endParaRPr sz="1600" dirty="0"/>
          </a:p>
          <a:p>
            <a:pPr marL="288925" lvl="1" indent="-288925" algn="l" rtl="0">
              <a:lnSpc>
                <a:spcPct val="95000"/>
              </a:lnSpc>
              <a:spcBef>
                <a:spcPts val="600"/>
              </a:spcBef>
              <a:spcAft>
                <a:spcPts val="0"/>
              </a:spcAft>
              <a:buClr>
                <a:srgbClr val="7030A0"/>
              </a:buClr>
              <a:buSzPts val="1600"/>
              <a:buFont typeface="Arial"/>
              <a:buChar char="•"/>
            </a:pPr>
            <a:r>
              <a:rPr lang="fr-FR" sz="1600" dirty="0">
                <a:latin typeface="Arial"/>
                <a:ea typeface="Arial"/>
                <a:cs typeface="Arial"/>
                <a:sym typeface="Arial"/>
              </a:rPr>
              <a:t>En effet, une gonorrhée ou une infection à Chlamydia non traitée augmente le risque de développer une infection pelvienne grave au cours du premier mois d’utilisation du DIU</a:t>
            </a:r>
            <a:r>
              <a:rPr lang="en-US" sz="1600" dirty="0">
                <a:latin typeface="Arial"/>
                <a:ea typeface="Arial"/>
                <a:cs typeface="Arial"/>
                <a:sym typeface="Arial"/>
              </a:rPr>
              <a:t>. </a:t>
            </a:r>
            <a:endParaRPr sz="1600" dirty="0"/>
          </a:p>
          <a:p>
            <a:pPr marL="288925" lvl="1" indent="-288925" algn="l" rtl="0">
              <a:lnSpc>
                <a:spcPct val="95000"/>
              </a:lnSpc>
              <a:spcBef>
                <a:spcPts val="600"/>
              </a:spcBef>
              <a:spcAft>
                <a:spcPts val="0"/>
              </a:spcAft>
              <a:buClr>
                <a:srgbClr val="7030A0"/>
              </a:buClr>
              <a:buSzPts val="1600"/>
              <a:buFont typeface="Arial"/>
              <a:buChar char="•"/>
            </a:pPr>
            <a:r>
              <a:rPr lang="fr-FR" sz="1600" dirty="0">
                <a:latin typeface="Arial"/>
                <a:ea typeface="Arial"/>
                <a:cs typeface="Arial"/>
                <a:sym typeface="Arial"/>
              </a:rPr>
              <a:t>Les professionnelles du sexe qui souhaitent utiliser un DIU doivent en discuter avec un prestataire de soins de santé de l’établissement</a:t>
            </a:r>
            <a:r>
              <a:rPr lang="en-US" sz="1600" dirty="0">
                <a:latin typeface="Arial"/>
                <a:ea typeface="Arial"/>
                <a:cs typeface="Arial"/>
                <a:sym typeface="Arial"/>
              </a:rPr>
              <a:t>.</a:t>
            </a:r>
            <a:endParaRPr sz="1600" dirty="0"/>
          </a:p>
          <a:p>
            <a:pPr marL="0" lvl="0" indent="0" algn="l" rtl="0">
              <a:lnSpc>
                <a:spcPct val="95000"/>
              </a:lnSpc>
              <a:spcBef>
                <a:spcPts val="1200"/>
              </a:spcBef>
              <a:spcAft>
                <a:spcPts val="0"/>
              </a:spcAft>
              <a:buClr>
                <a:srgbClr val="7030A0"/>
              </a:buClr>
              <a:buSzPts val="1800"/>
              <a:buFont typeface="Arial"/>
              <a:buNone/>
            </a:pPr>
            <a:r>
              <a:rPr lang="fr-FR" sz="1600" b="1" dirty="0">
                <a:solidFill>
                  <a:srgbClr val="7030A0"/>
                </a:solidFill>
                <a:latin typeface="Arial"/>
                <a:ea typeface="Arial"/>
                <a:cs typeface="Arial"/>
                <a:sym typeface="Arial"/>
              </a:rPr>
              <a:t>Autres considérations pour les femmes vivant avec le VIH ou le SIDA </a:t>
            </a:r>
            <a:r>
              <a:rPr lang="en-US" sz="1600" b="1" dirty="0">
                <a:solidFill>
                  <a:srgbClr val="7030A0"/>
                </a:solidFill>
                <a:latin typeface="Arial"/>
                <a:ea typeface="Arial"/>
                <a:cs typeface="Arial"/>
                <a:sym typeface="Arial"/>
              </a:rPr>
              <a:t>: </a:t>
            </a:r>
            <a:endParaRPr sz="1600" b="1" dirty="0">
              <a:solidFill>
                <a:srgbClr val="7030A0"/>
              </a:solidFill>
              <a:latin typeface="Arial"/>
              <a:ea typeface="Arial"/>
              <a:cs typeface="Arial"/>
              <a:sym typeface="Arial"/>
            </a:endParaRPr>
          </a:p>
          <a:p>
            <a:pPr marL="288925" lvl="1" indent="-288925" algn="l" rtl="0">
              <a:lnSpc>
                <a:spcPct val="95000"/>
              </a:lnSpc>
              <a:spcBef>
                <a:spcPts val="600"/>
              </a:spcBef>
              <a:spcAft>
                <a:spcPts val="0"/>
              </a:spcAft>
              <a:buClr>
                <a:srgbClr val="7030A0"/>
              </a:buClr>
              <a:buSzPts val="1600"/>
              <a:buFont typeface="Arial"/>
              <a:buChar char="•"/>
            </a:pPr>
            <a:r>
              <a:rPr lang="fr-FR" sz="1600" dirty="0">
                <a:latin typeface="Arial"/>
                <a:ea typeface="Arial"/>
                <a:cs typeface="Arial"/>
                <a:sym typeface="Arial"/>
              </a:rPr>
              <a:t>Elles peuvent généralement utiliser un DIU en toute sécurité ; cependant, les femmes atteintes du SIDA doivent se sentir en bonne santé sous traitement antirétroviral avant l’insertion d’un DIU. Les femmes séropositives au VIH qui développent le SIDA pendant qu’elles utilisent un DIU peuvent continuer à l’utiliser</a:t>
            </a:r>
            <a:r>
              <a:rPr lang="en-US" sz="1600" dirty="0">
                <a:latin typeface="Arial"/>
                <a:ea typeface="Arial"/>
                <a:cs typeface="Arial"/>
                <a:sym typeface="Arial"/>
              </a:rPr>
              <a:t>. </a:t>
            </a:r>
            <a:endParaRPr sz="1600" dirty="0"/>
          </a:p>
          <a:p>
            <a:pPr marL="0" lvl="0" indent="0" algn="l" rtl="0">
              <a:lnSpc>
                <a:spcPct val="95000"/>
              </a:lnSpc>
              <a:spcBef>
                <a:spcPts val="1200"/>
              </a:spcBef>
              <a:spcAft>
                <a:spcPts val="0"/>
              </a:spcAft>
              <a:buClr>
                <a:srgbClr val="7030A0"/>
              </a:buClr>
              <a:buSzPts val="1800"/>
              <a:buFont typeface="Arial"/>
              <a:buNone/>
            </a:pPr>
            <a:r>
              <a:rPr lang="fr-FR" sz="1600" b="1" dirty="0">
                <a:solidFill>
                  <a:srgbClr val="7030A0"/>
                </a:solidFill>
                <a:latin typeface="Arial"/>
                <a:ea typeface="Arial"/>
                <a:cs typeface="Arial"/>
                <a:sym typeface="Arial"/>
              </a:rPr>
              <a:t>Changements normaux chez certaines femmes </a:t>
            </a:r>
            <a:r>
              <a:rPr lang="en-US" sz="1600" b="1" dirty="0">
                <a:solidFill>
                  <a:srgbClr val="7030A0"/>
                </a:solidFill>
                <a:latin typeface="Arial"/>
                <a:ea typeface="Arial"/>
                <a:cs typeface="Arial"/>
                <a:sym typeface="Arial"/>
              </a:rPr>
              <a:t>:</a:t>
            </a:r>
            <a:endParaRPr lang="en-US" sz="1600" dirty="0"/>
          </a:p>
          <a:p>
            <a:pPr marL="288925" lvl="1" indent="-288925" algn="l" rtl="0">
              <a:lnSpc>
                <a:spcPct val="95000"/>
              </a:lnSpc>
              <a:spcBef>
                <a:spcPts val="600"/>
              </a:spcBef>
              <a:spcAft>
                <a:spcPts val="0"/>
              </a:spcAft>
              <a:buClr>
                <a:srgbClr val="7030A0"/>
              </a:buClr>
              <a:buSzPts val="1600"/>
              <a:buFont typeface="Arial"/>
              <a:buChar char="•"/>
            </a:pPr>
            <a:r>
              <a:rPr lang="fr-FR" sz="1600" dirty="0">
                <a:latin typeface="Arial"/>
                <a:ea typeface="Arial"/>
                <a:cs typeface="Arial"/>
                <a:sym typeface="Arial"/>
              </a:rPr>
              <a:t>Des crampes ou des </a:t>
            </a:r>
            <a:r>
              <a:rPr lang="fr-FR" sz="1600" dirty="0" err="1">
                <a:latin typeface="Arial"/>
                <a:ea typeface="Arial"/>
                <a:cs typeface="Arial"/>
                <a:sym typeface="Arial"/>
              </a:rPr>
              <a:t>microrragies</a:t>
            </a:r>
            <a:r>
              <a:rPr lang="fr-FR" sz="1600" dirty="0">
                <a:latin typeface="Arial"/>
                <a:ea typeface="Arial"/>
                <a:cs typeface="Arial"/>
                <a:sym typeface="Arial"/>
              </a:rPr>
              <a:t> menstruelles pendant quelques jours après l’insertion</a:t>
            </a:r>
            <a:r>
              <a:rPr lang="en-US" sz="1600" dirty="0">
                <a:latin typeface="Arial"/>
                <a:ea typeface="Arial"/>
                <a:cs typeface="Arial"/>
                <a:sym typeface="Arial"/>
              </a:rPr>
              <a:t>.</a:t>
            </a:r>
            <a:endParaRPr lang="en-US" dirty="0"/>
          </a:p>
          <a:p>
            <a:pPr marL="288925" lvl="1" indent="-288925" algn="l" rtl="0">
              <a:lnSpc>
                <a:spcPct val="95000"/>
              </a:lnSpc>
              <a:spcBef>
                <a:spcPts val="600"/>
              </a:spcBef>
              <a:spcAft>
                <a:spcPts val="0"/>
              </a:spcAft>
              <a:buClr>
                <a:srgbClr val="7030A0"/>
              </a:buClr>
              <a:buSzPts val="1600"/>
              <a:buFont typeface="Arial"/>
              <a:buChar char="•"/>
            </a:pPr>
            <a:r>
              <a:rPr lang="fr-FR" sz="1600" dirty="0">
                <a:latin typeface="Arial"/>
                <a:ea typeface="Arial"/>
                <a:cs typeface="Arial"/>
                <a:sym typeface="Arial"/>
              </a:rPr>
              <a:t>Les règles restent régulières, mais peuvent devenir un peu plus lourdes et/ou durer plus longtemps, avec ou sans crampes</a:t>
            </a:r>
            <a:r>
              <a:rPr lang="en-US" sz="1600" dirty="0">
                <a:latin typeface="Arial"/>
                <a:ea typeface="Arial"/>
                <a:cs typeface="Arial"/>
                <a:sym typeface="Arial"/>
              </a:rPr>
              <a:t>. </a:t>
            </a:r>
            <a:endParaRPr lang="en-US" dirty="0"/>
          </a:p>
          <a:p>
            <a:pPr marL="0" lvl="1" indent="0" algn="l" rtl="0">
              <a:spcBef>
                <a:spcPts val="1200"/>
              </a:spcBef>
              <a:spcAft>
                <a:spcPts val="0"/>
              </a:spcAft>
              <a:buClr>
                <a:srgbClr val="7030A0"/>
              </a:buClr>
              <a:buSzPts val="1400"/>
              <a:buFont typeface="Arial"/>
              <a:buNone/>
            </a:pPr>
            <a:r>
              <a:rPr lang="fr-FR" sz="1600" b="1" i="1" dirty="0">
                <a:solidFill>
                  <a:srgbClr val="7030A0"/>
                </a:solidFill>
                <a:latin typeface="Arial"/>
                <a:ea typeface="Arial"/>
                <a:cs typeface="Arial"/>
                <a:sym typeface="Arial"/>
              </a:rPr>
              <a:t>Peuvent être utilisés comme contraception d’urgence s’ils sont insérés dans les 5 jours suivant un rapport sexuel non protégé</a:t>
            </a:r>
            <a:r>
              <a:rPr lang="en-US" sz="1600" b="1" i="1" dirty="0">
                <a:solidFill>
                  <a:srgbClr val="7030A0"/>
                </a:solidFill>
                <a:latin typeface="Arial"/>
                <a:ea typeface="Arial"/>
                <a:cs typeface="Arial"/>
                <a:sym typeface="Arial"/>
              </a:rPr>
              <a:t>.</a:t>
            </a:r>
            <a:endParaRPr lang="en-US" sz="1600" i="1" dirty="0">
              <a:latin typeface="Arial"/>
              <a:ea typeface="Arial"/>
              <a:cs typeface="Arial"/>
              <a:sym typeface="Arial"/>
            </a:endParaRPr>
          </a:p>
        </p:txBody>
      </p:sp>
      <p:sp>
        <p:nvSpPr>
          <p:cNvPr id="302" name="Google Shape;302;p17"/>
          <p:cNvSpPr/>
          <p:nvPr/>
        </p:nvSpPr>
        <p:spPr>
          <a:xfrm>
            <a:off x="7980363" y="0"/>
            <a:ext cx="1163637" cy="430213"/>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03" name="Google Shape;303;p17"/>
          <p:cNvSpPr/>
          <p:nvPr/>
        </p:nvSpPr>
        <p:spPr>
          <a:xfrm>
            <a:off x="-65313" y="0"/>
            <a:ext cx="9231086" cy="7620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04" name="Google Shape;304;p17"/>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17</a:t>
            </a:fld>
            <a:endParaRPr sz="1400" b="1" dirty="0">
              <a:solidFill>
                <a:schemeClr val="lt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8"/>
          <p:cNvSpPr txBox="1">
            <a:spLocks noGrp="1"/>
          </p:cNvSpPr>
          <p:nvPr>
            <p:ph type="ctrTitle"/>
          </p:nvPr>
        </p:nvSpPr>
        <p:spPr>
          <a:xfrm>
            <a:off x="600075" y="858838"/>
            <a:ext cx="8066088" cy="8874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7676DE"/>
                </a:solidFill>
              </a:rPr>
              <a:t>DIU </a:t>
            </a:r>
            <a:br>
              <a:rPr lang="en-US" sz="3600" dirty="0">
                <a:solidFill>
                  <a:srgbClr val="7676DE"/>
                </a:solidFill>
              </a:rPr>
            </a:br>
            <a:r>
              <a:rPr lang="en-US" sz="1400" dirty="0">
                <a:solidFill>
                  <a:srgbClr val="7676DE"/>
                </a:solidFill>
              </a:rPr>
              <a:t>(hormonal)</a:t>
            </a:r>
            <a:endParaRPr sz="3600" dirty="0">
              <a:solidFill>
                <a:srgbClr val="7676DE"/>
              </a:solidFill>
            </a:endParaRPr>
          </a:p>
        </p:txBody>
      </p:sp>
      <p:sp>
        <p:nvSpPr>
          <p:cNvPr id="311" name="Google Shape;311;p18"/>
          <p:cNvSpPr txBox="1">
            <a:spLocks noGrp="1"/>
          </p:cNvSpPr>
          <p:nvPr>
            <p:ph type="subTitle" idx="1"/>
          </p:nvPr>
        </p:nvSpPr>
        <p:spPr>
          <a:xfrm>
            <a:off x="4939648" y="1028509"/>
            <a:ext cx="3604277" cy="5542154"/>
          </a:xfrm>
          <a:prstGeom prst="rect">
            <a:avLst/>
          </a:prstGeom>
          <a:noFill/>
          <a:ln>
            <a:noFill/>
          </a:ln>
        </p:spPr>
        <p:txBody>
          <a:bodyPr spcFirstLastPara="1" wrap="square" lIns="91425" tIns="45700" rIns="91425" bIns="45700" anchor="t" anchorCtr="0">
            <a:noAutofit/>
          </a:bodyPr>
          <a:lstStyle/>
          <a:p>
            <a:pPr marL="288925" lvl="0" indent="-288925" algn="l" rtl="0">
              <a:lnSpc>
                <a:spcPct val="95000"/>
              </a:lnSpc>
              <a:spcBef>
                <a:spcPts val="600"/>
              </a:spcBef>
              <a:spcAft>
                <a:spcPts val="0"/>
              </a:spcAft>
              <a:buClr>
                <a:srgbClr val="7676DE"/>
              </a:buClr>
              <a:buSzPts val="2000"/>
              <a:buFont typeface="Arial"/>
              <a:buChar char="•"/>
            </a:pPr>
            <a:r>
              <a:rPr lang="fr-FR" sz="1800" dirty="0">
                <a:latin typeface="Arial"/>
                <a:ea typeface="Arial"/>
                <a:cs typeface="Arial"/>
                <a:sym typeface="Arial"/>
              </a:rPr>
              <a:t>Petit « T » en plastique placé dans l’utérus ; libère lentement une hormone</a:t>
            </a:r>
          </a:p>
          <a:p>
            <a:pPr marL="288925" lvl="0" indent="-288925" algn="l" rtl="0">
              <a:lnSpc>
                <a:spcPct val="95000"/>
              </a:lnSpc>
              <a:spcBef>
                <a:spcPts val="600"/>
              </a:spcBef>
              <a:spcAft>
                <a:spcPts val="0"/>
              </a:spcAft>
              <a:buClr>
                <a:srgbClr val="7676DE"/>
              </a:buClr>
              <a:buSzPts val="2000"/>
              <a:buFont typeface="Arial"/>
              <a:buChar char="•"/>
            </a:pPr>
            <a:r>
              <a:rPr lang="fr-FR" sz="1800" dirty="0">
                <a:latin typeface="Arial"/>
                <a:ea typeface="Arial"/>
                <a:cs typeface="Arial"/>
                <a:sym typeface="Arial"/>
              </a:rPr>
              <a:t>Empêche le sperme d’atteindre l’ovule</a:t>
            </a:r>
          </a:p>
          <a:p>
            <a:pPr marL="288925" lvl="0" indent="-288925" algn="l" rtl="0">
              <a:lnSpc>
                <a:spcPct val="95000"/>
              </a:lnSpc>
              <a:spcBef>
                <a:spcPts val="600"/>
              </a:spcBef>
              <a:spcAft>
                <a:spcPts val="0"/>
              </a:spcAft>
              <a:buClr>
                <a:srgbClr val="7676DE"/>
              </a:buClr>
              <a:buSzPts val="2000"/>
              <a:buFont typeface="Arial"/>
              <a:buChar char="•"/>
            </a:pPr>
            <a:r>
              <a:rPr lang="fr-FR" sz="1800" dirty="0">
                <a:latin typeface="Arial"/>
                <a:ea typeface="Arial"/>
                <a:cs typeface="Arial"/>
                <a:sym typeface="Arial"/>
              </a:rPr>
              <a:t>Peut être utilisé pendant une période pouvant aller jusqu’à </a:t>
            </a:r>
            <a:br>
              <a:rPr lang="fr-FR" sz="1800" dirty="0">
                <a:latin typeface="Arial"/>
                <a:ea typeface="Arial"/>
                <a:cs typeface="Arial"/>
                <a:sym typeface="Arial"/>
              </a:rPr>
            </a:br>
            <a:r>
              <a:rPr lang="fr-FR" sz="1800" dirty="0">
                <a:latin typeface="Arial"/>
                <a:ea typeface="Arial"/>
                <a:cs typeface="Arial"/>
                <a:sym typeface="Arial"/>
              </a:rPr>
              <a:t>3 à 5 ans ; peut être retiré à tout moment si vous souhaitez débuter une grossesse</a:t>
            </a:r>
          </a:p>
          <a:p>
            <a:pPr marL="288925" lvl="0" indent="-288925" algn="l" rtl="0">
              <a:lnSpc>
                <a:spcPct val="95000"/>
              </a:lnSpc>
              <a:spcBef>
                <a:spcPts val="600"/>
              </a:spcBef>
              <a:spcAft>
                <a:spcPts val="0"/>
              </a:spcAft>
              <a:buClr>
                <a:srgbClr val="7676DE"/>
              </a:buClr>
              <a:buSzPts val="2000"/>
              <a:buFont typeface="Arial"/>
              <a:buChar char="•"/>
            </a:pPr>
            <a:r>
              <a:rPr lang="fr-FR" sz="1800" dirty="0">
                <a:latin typeface="Arial"/>
                <a:ea typeface="Arial"/>
                <a:cs typeface="Arial"/>
                <a:sym typeface="Arial"/>
              </a:rPr>
              <a:t>Doit être inséré et retiré par un personnel infirmier ou un médecin formé</a:t>
            </a:r>
          </a:p>
          <a:p>
            <a:pPr marL="288925" lvl="0" indent="-288925" algn="l" rtl="0">
              <a:lnSpc>
                <a:spcPct val="95000"/>
              </a:lnSpc>
              <a:spcBef>
                <a:spcPts val="600"/>
              </a:spcBef>
              <a:spcAft>
                <a:spcPts val="0"/>
              </a:spcAft>
              <a:buClr>
                <a:srgbClr val="7676DE"/>
              </a:buClr>
              <a:buSzPts val="2000"/>
              <a:buFont typeface="Arial"/>
              <a:buChar char="•"/>
            </a:pPr>
            <a:r>
              <a:rPr lang="fr-FR" sz="1800" dirty="0">
                <a:latin typeface="Arial"/>
                <a:ea typeface="Arial"/>
                <a:cs typeface="Arial"/>
                <a:sym typeface="Arial"/>
              </a:rPr>
              <a:t>Aucune protection contre le VIH ou les autres IST ; ajoutez-y d’autres méthodes pour vous protéger (préservatifs, prophylaxie préexposition)</a:t>
            </a:r>
          </a:p>
        </p:txBody>
      </p:sp>
      <p:sp>
        <p:nvSpPr>
          <p:cNvPr id="312" name="Google Shape;312;p18"/>
          <p:cNvSpPr/>
          <p:nvPr/>
        </p:nvSpPr>
        <p:spPr>
          <a:xfrm rot="-1152277">
            <a:off x="2136017" y="1096366"/>
            <a:ext cx="1956238" cy="1348618"/>
          </a:xfrm>
          <a:prstGeom prst="ellipse">
            <a:avLst/>
          </a:prstGeom>
          <a:solidFill>
            <a:srgbClr val="D6BBEB"/>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grpSp>
        <p:nvGrpSpPr>
          <p:cNvPr id="313" name="Google Shape;313;p18"/>
          <p:cNvGrpSpPr/>
          <p:nvPr/>
        </p:nvGrpSpPr>
        <p:grpSpPr>
          <a:xfrm>
            <a:off x="2321779" y="1194713"/>
            <a:ext cx="2058632" cy="1044136"/>
            <a:chOff x="3710" y="1389"/>
            <a:chExt cx="1951" cy="1208"/>
          </a:xfrm>
        </p:grpSpPr>
        <p:pic>
          <p:nvPicPr>
            <p:cNvPr id="314" name="Google Shape;314;p18" descr="Implant(inHand)-copy"/>
            <p:cNvPicPr preferRelativeResize="0"/>
            <p:nvPr/>
          </p:nvPicPr>
          <p:blipFill rotWithShape="1">
            <a:blip r:embed="rId3">
              <a:alphaModFix/>
            </a:blip>
            <a:srcRect/>
            <a:stretch/>
          </p:blipFill>
          <p:spPr>
            <a:xfrm>
              <a:off x="3710" y="1389"/>
              <a:ext cx="1951" cy="1208"/>
            </a:xfrm>
            <a:prstGeom prst="rect">
              <a:avLst/>
            </a:prstGeom>
            <a:noFill/>
            <a:ln>
              <a:noFill/>
            </a:ln>
          </p:spPr>
        </p:pic>
        <p:sp>
          <p:nvSpPr>
            <p:cNvPr id="315" name="Google Shape;315;p18"/>
            <p:cNvSpPr/>
            <p:nvPr/>
          </p:nvSpPr>
          <p:spPr>
            <a:xfrm>
              <a:off x="4708" y="1797"/>
              <a:ext cx="545" cy="4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b="1" dirty="0">
                <a:solidFill>
                  <a:srgbClr val="FF3300"/>
                </a:solidFill>
                <a:latin typeface="Arial"/>
                <a:ea typeface="Arial"/>
                <a:cs typeface="Arial"/>
                <a:sym typeface="Arial"/>
              </a:endParaRPr>
            </a:p>
          </p:txBody>
        </p:sp>
      </p:grpSp>
      <p:sp>
        <p:nvSpPr>
          <p:cNvPr id="316" name="Google Shape;316;p18"/>
          <p:cNvSpPr/>
          <p:nvPr/>
        </p:nvSpPr>
        <p:spPr>
          <a:xfrm>
            <a:off x="0" y="0"/>
            <a:ext cx="1163638" cy="430213"/>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17" name="Google Shape;317;p18"/>
          <p:cNvSpPr/>
          <p:nvPr/>
        </p:nvSpPr>
        <p:spPr>
          <a:xfrm>
            <a:off x="-43544" y="-26988"/>
            <a:ext cx="9220200" cy="762001"/>
          </a:xfrm>
          <a:prstGeom prst="rect">
            <a:avLst/>
          </a:prstGeom>
          <a:solidFill>
            <a:srgbClr val="7676DE"/>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318" name="Google Shape;318;p18"/>
          <p:cNvPicPr preferRelativeResize="0"/>
          <p:nvPr/>
        </p:nvPicPr>
        <p:blipFill rotWithShape="1">
          <a:blip r:embed="rId4">
            <a:alphaModFix/>
          </a:blip>
          <a:srcRect/>
          <a:stretch/>
        </p:blipFill>
        <p:spPr>
          <a:xfrm>
            <a:off x="463071" y="2793495"/>
            <a:ext cx="2647493" cy="2129692"/>
          </a:xfrm>
          <a:prstGeom prst="rect">
            <a:avLst/>
          </a:prstGeom>
          <a:noFill/>
          <a:ln>
            <a:noFill/>
          </a:ln>
        </p:spPr>
      </p:pic>
      <p:sp>
        <p:nvSpPr>
          <p:cNvPr id="319" name="Google Shape;319;p18"/>
          <p:cNvSpPr txBox="1">
            <a:spLocks noGrp="1"/>
          </p:cNvSpPr>
          <p:nvPr>
            <p:ph type="sldNum" idx="12"/>
          </p:nvPr>
        </p:nvSpPr>
        <p:spPr>
          <a:xfrm>
            <a:off x="7321752" y="6332538"/>
            <a:ext cx="1548607"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18</a:t>
            </a:fld>
            <a:endParaRPr sz="1400" b="1" dirty="0">
              <a:solidFill>
                <a:schemeClr val="lt2"/>
              </a:solidFill>
              <a:latin typeface="Arial"/>
              <a:ea typeface="Arial"/>
              <a:cs typeface="Arial"/>
              <a:sym typeface="Arial"/>
            </a:endParaRPr>
          </a:p>
        </p:txBody>
      </p:sp>
      <p:pic>
        <p:nvPicPr>
          <p:cNvPr id="320" name="Google Shape;320;p18"/>
          <p:cNvPicPr preferRelativeResize="0"/>
          <p:nvPr/>
        </p:nvPicPr>
        <p:blipFill rotWithShape="1">
          <a:blip r:embed="rId5">
            <a:alphaModFix/>
          </a:blip>
          <a:srcRect/>
          <a:stretch/>
        </p:blipFill>
        <p:spPr>
          <a:xfrm>
            <a:off x="3179612" y="2638909"/>
            <a:ext cx="1691329" cy="1395691"/>
          </a:xfrm>
          <a:prstGeom prst="rect">
            <a:avLst/>
          </a:prstGeom>
          <a:noFill/>
          <a:ln>
            <a:noFill/>
          </a:ln>
        </p:spPr>
      </p:pic>
      <p:pic>
        <p:nvPicPr>
          <p:cNvPr id="321" name="Google Shape;321;p18"/>
          <p:cNvPicPr preferRelativeResize="0"/>
          <p:nvPr/>
        </p:nvPicPr>
        <p:blipFill rotWithShape="1">
          <a:blip r:embed="rId6">
            <a:alphaModFix/>
          </a:blip>
          <a:srcRect/>
          <a:stretch/>
        </p:blipFill>
        <p:spPr>
          <a:xfrm rot="-1392247">
            <a:off x="3546908" y="1543234"/>
            <a:ext cx="414770" cy="501854"/>
          </a:xfrm>
          <a:prstGeom prst="rect">
            <a:avLst/>
          </a:prstGeom>
          <a:noFill/>
          <a:ln>
            <a:noFill/>
          </a:ln>
        </p:spPr>
      </p:pic>
      <p:cxnSp>
        <p:nvCxnSpPr>
          <p:cNvPr id="322" name="Google Shape;322;p18"/>
          <p:cNvCxnSpPr/>
          <p:nvPr/>
        </p:nvCxnSpPr>
        <p:spPr>
          <a:xfrm>
            <a:off x="3750973" y="1842071"/>
            <a:ext cx="246707" cy="1313536"/>
          </a:xfrm>
          <a:prstGeom prst="straightConnector1">
            <a:avLst/>
          </a:prstGeom>
          <a:noFill/>
          <a:ln w="12700" cap="flat" cmpd="sng">
            <a:solidFill>
              <a:schemeClr val="dk1"/>
            </a:solidFill>
            <a:prstDash val="solid"/>
            <a:round/>
            <a:headEnd type="none" w="med" len="med"/>
            <a:tailEnd type="stealth" w="med" len="med"/>
          </a:ln>
        </p:spPr>
      </p:cxnSp>
      <p:sp>
        <p:nvSpPr>
          <p:cNvPr id="323" name="Google Shape;323;p18"/>
          <p:cNvSpPr txBox="1"/>
          <p:nvPr/>
        </p:nvSpPr>
        <p:spPr>
          <a:xfrm>
            <a:off x="556230" y="4975929"/>
            <a:ext cx="4056983" cy="1442662"/>
          </a:xfrm>
          <a:prstGeom prst="rect">
            <a:avLst/>
          </a:prstGeom>
          <a:solidFill>
            <a:schemeClr val="lt1"/>
          </a:solidFill>
          <a:ln w="25400" cap="flat" cmpd="sng">
            <a:solidFill>
              <a:srgbClr val="7676D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err="1">
                <a:solidFill>
                  <a:schemeClr val="dk1"/>
                </a:solidFill>
                <a:latin typeface="Arial Narrow"/>
                <a:ea typeface="Arial Narrow"/>
                <a:cs typeface="Arial Narrow"/>
                <a:sym typeface="Arial Narrow"/>
              </a:rPr>
              <a:t>Bénéfices</a:t>
            </a:r>
            <a:r>
              <a:rPr lang="en-US" sz="1200" b="1" dirty="0">
                <a:solidFill>
                  <a:schemeClr val="dk1"/>
                </a:solidFill>
                <a:latin typeface="Arial Narrow"/>
                <a:ea typeface="Arial Narrow"/>
                <a:cs typeface="Arial Narrow"/>
                <a:sym typeface="Arial Narrow"/>
              </a:rPr>
              <a:t>—DIU (</a:t>
            </a:r>
            <a:r>
              <a:rPr lang="en-US" sz="1200" b="1" dirty="0" err="1">
                <a:solidFill>
                  <a:schemeClr val="dk1"/>
                </a:solidFill>
                <a:latin typeface="Arial Narrow"/>
                <a:ea typeface="Arial Narrow"/>
                <a:cs typeface="Arial Narrow"/>
                <a:sym typeface="Arial Narrow"/>
              </a:rPr>
              <a:t>cuivre</a:t>
            </a:r>
            <a:r>
              <a:rPr lang="en-US" sz="1200" b="1" dirty="0">
                <a:solidFill>
                  <a:schemeClr val="dk1"/>
                </a:solidFill>
                <a:latin typeface="Arial Narrow"/>
                <a:ea typeface="Arial Narrow"/>
                <a:cs typeface="Arial Narrow"/>
                <a:sym typeface="Arial Narrow"/>
              </a:rPr>
              <a:t>) :</a:t>
            </a:r>
            <a:endParaRPr dirty="0"/>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Peuvent être utilisés par des femmes de tout âge, y compris les adolescentes.</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Permettent de prévenir certains types de cancer.</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N’exigent aucune mesure supplémentaire de la part d’une femme.</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Peuvent être utilisés de manière discrète</a:t>
            </a:r>
            <a:r>
              <a:rPr lang="en-US" sz="1200" dirty="0">
                <a:solidFill>
                  <a:schemeClr val="dk1"/>
                </a:solidFill>
                <a:latin typeface="Arial Narrow"/>
                <a:ea typeface="Arial Narrow"/>
                <a:cs typeface="Arial Narrow"/>
                <a:sym typeface="Arial Narrow"/>
              </a:rPr>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9"/>
          <p:cNvSpPr txBox="1">
            <a:spLocks noGrp="1"/>
          </p:cNvSpPr>
          <p:nvPr>
            <p:ph type="subTitle" idx="1"/>
          </p:nvPr>
        </p:nvSpPr>
        <p:spPr>
          <a:xfrm>
            <a:off x="800727" y="895991"/>
            <a:ext cx="7952979" cy="5660926"/>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rgbClr val="7030A0"/>
              </a:buClr>
              <a:buSzPts val="1800"/>
              <a:buFont typeface="Arial"/>
              <a:buNone/>
            </a:pPr>
            <a:r>
              <a:rPr lang="fr-FR" sz="1600" b="1" dirty="0">
                <a:solidFill>
                  <a:srgbClr val="7676DE"/>
                </a:solidFill>
                <a:latin typeface="Arial"/>
                <a:ea typeface="Arial"/>
                <a:cs typeface="Arial"/>
                <a:sym typeface="Arial"/>
              </a:rPr>
              <a:t>Les professionnelles du sexe peuvent ne pas être de bonnes candidates pour les DIU, sauf si l’hypothèse de la gonorrhée et de l’infection à Chlamydia peut être exclue avant l’insertion </a:t>
            </a:r>
            <a:r>
              <a:rPr lang="en-US" sz="1600" b="1" dirty="0">
                <a:solidFill>
                  <a:srgbClr val="7676DE"/>
                </a:solidFill>
                <a:latin typeface="Arial"/>
                <a:ea typeface="Arial"/>
                <a:cs typeface="Arial"/>
                <a:sym typeface="Arial"/>
              </a:rPr>
              <a:t>: </a:t>
            </a:r>
            <a:endParaRPr sz="1600" dirty="0"/>
          </a:p>
          <a:p>
            <a:pPr marL="288925" lvl="1" indent="-288925" algn="l">
              <a:lnSpc>
                <a:spcPct val="95000"/>
              </a:lnSpc>
              <a:spcBef>
                <a:spcPts val="600"/>
              </a:spcBef>
              <a:buClr>
                <a:srgbClr val="7676DE"/>
              </a:buClr>
              <a:buSzPts val="1600"/>
              <a:buFont typeface="Arial"/>
              <a:buChar char="•"/>
            </a:pPr>
            <a:r>
              <a:rPr lang="fr-FR" sz="1400" dirty="0">
                <a:latin typeface="Arial"/>
                <a:cs typeface="Arial"/>
                <a:sym typeface="Arial"/>
              </a:rPr>
              <a:t>Une gonorrhée ou une infection à Chlamydia non traitée augmente le risque de développer une infection pelvienne grave au cours du premier mois d’utilisation du DIU</a:t>
            </a:r>
            <a:r>
              <a:rPr lang="en-US" sz="1400" dirty="0">
                <a:latin typeface="Arial"/>
                <a:cs typeface="Arial"/>
                <a:sym typeface="Arial"/>
              </a:rPr>
              <a:t>. </a:t>
            </a:r>
            <a:endParaRPr sz="1400" dirty="0">
              <a:latin typeface="Arial"/>
              <a:cs typeface="Arial"/>
            </a:endParaRPr>
          </a:p>
          <a:p>
            <a:pPr marL="288925" lvl="1" indent="-288925" algn="l">
              <a:lnSpc>
                <a:spcPct val="95000"/>
              </a:lnSpc>
              <a:spcBef>
                <a:spcPts val="600"/>
              </a:spcBef>
              <a:buClr>
                <a:srgbClr val="7676DE"/>
              </a:buClr>
              <a:buSzPts val="1600"/>
              <a:buFont typeface="Arial"/>
              <a:buChar char="•"/>
            </a:pPr>
            <a:r>
              <a:rPr lang="fr-FR" sz="1400" dirty="0">
                <a:latin typeface="Arial"/>
                <a:cs typeface="Arial"/>
                <a:sym typeface="Arial"/>
              </a:rPr>
              <a:t>Les professionnelles du sexe qui souhaitent utiliser un DIU doivent en discuter avec un prestataire de soins de santé de l’établissement</a:t>
            </a:r>
            <a:r>
              <a:rPr lang="en-US" sz="1400" dirty="0">
                <a:latin typeface="Arial"/>
                <a:cs typeface="Arial"/>
                <a:sym typeface="Arial"/>
              </a:rPr>
              <a:t>.</a:t>
            </a:r>
            <a:endParaRPr sz="1400" dirty="0">
              <a:latin typeface="Arial"/>
              <a:cs typeface="Arial"/>
            </a:endParaRPr>
          </a:p>
          <a:p>
            <a:pPr marL="0" marR="0" lvl="0" indent="0" algn="l" rtl="0">
              <a:lnSpc>
                <a:spcPct val="95000"/>
              </a:lnSpc>
              <a:spcBef>
                <a:spcPts val="1200"/>
              </a:spcBef>
              <a:spcAft>
                <a:spcPts val="0"/>
              </a:spcAft>
              <a:buClr>
                <a:srgbClr val="7030A0"/>
              </a:buClr>
              <a:buSzPts val="2000"/>
              <a:buFont typeface="Arial"/>
              <a:buNone/>
            </a:pPr>
            <a:r>
              <a:rPr lang="fr-FR" sz="1600" b="1" i="0" u="none" strike="noStrike" cap="none" dirty="0">
                <a:solidFill>
                  <a:srgbClr val="7676DE"/>
                </a:solidFill>
                <a:latin typeface="Arial"/>
                <a:ea typeface="Arial"/>
                <a:cs typeface="Arial"/>
                <a:sym typeface="Arial"/>
              </a:rPr>
              <a:t>Les professionnelles du sexe doivent déterminer si elles peuvent </a:t>
            </a:r>
            <a:r>
              <a:rPr lang="en-US" sz="1600" b="1" i="0" u="none" strike="noStrike" cap="none" dirty="0">
                <a:solidFill>
                  <a:srgbClr val="7676DE"/>
                </a:solidFill>
                <a:latin typeface="Arial"/>
                <a:ea typeface="Arial"/>
                <a:cs typeface="Arial"/>
                <a:sym typeface="Arial"/>
              </a:rPr>
              <a:t>:</a:t>
            </a:r>
          </a:p>
          <a:p>
            <a:pPr marL="288925" lvl="1" indent="-288925" algn="l">
              <a:lnSpc>
                <a:spcPct val="95000"/>
              </a:lnSpc>
              <a:spcBef>
                <a:spcPts val="600"/>
              </a:spcBef>
              <a:buClr>
                <a:srgbClr val="7676DE"/>
              </a:buClr>
              <a:buSzPts val="1600"/>
              <a:buFont typeface="Arial"/>
              <a:buChar char="•"/>
            </a:pPr>
            <a:r>
              <a:rPr lang="fr-FR" sz="1400" dirty="0">
                <a:latin typeface="Arial"/>
                <a:cs typeface="Arial"/>
                <a:sym typeface="Arial"/>
              </a:rPr>
              <a:t>S’accommoder des saignements irréguliers et des </a:t>
            </a:r>
            <a:r>
              <a:rPr lang="fr-FR" sz="1400" dirty="0" err="1">
                <a:latin typeface="Arial"/>
                <a:cs typeface="Arial"/>
                <a:sym typeface="Arial"/>
              </a:rPr>
              <a:t>microrragies</a:t>
            </a:r>
            <a:r>
              <a:rPr lang="fr-FR" sz="1400" dirty="0">
                <a:latin typeface="Arial"/>
                <a:cs typeface="Arial"/>
                <a:sym typeface="Arial"/>
              </a:rPr>
              <a:t> qui peuvent perturber leur travail et limiter leur capacité à solliciter ou accepter des clients (à terme, la réduction, voire la disparition des saignements devient plus fréquente, situation que bon nombre de femmes considèrent comme bénéfique).</a:t>
            </a:r>
            <a:r>
              <a:rPr lang="en-US" sz="1400" dirty="0">
                <a:latin typeface="Arial"/>
                <a:cs typeface="Arial"/>
                <a:sym typeface="Arial"/>
              </a:rPr>
              <a:t> </a:t>
            </a:r>
            <a:endParaRPr lang="en-US" sz="1400" dirty="0">
              <a:latin typeface="Arial"/>
              <a:cs typeface="Arial"/>
            </a:endParaRPr>
          </a:p>
          <a:p>
            <a:pPr marL="0" lvl="0" indent="0" algn="l" rtl="0">
              <a:lnSpc>
                <a:spcPct val="95000"/>
              </a:lnSpc>
              <a:spcBef>
                <a:spcPts val="1200"/>
              </a:spcBef>
              <a:spcAft>
                <a:spcPts val="0"/>
              </a:spcAft>
              <a:buClr>
                <a:srgbClr val="7030A0"/>
              </a:buClr>
              <a:buSzPts val="1800"/>
              <a:buFont typeface="Arial"/>
              <a:buNone/>
            </a:pPr>
            <a:r>
              <a:rPr lang="fr-FR" sz="1600" b="1" dirty="0">
                <a:solidFill>
                  <a:srgbClr val="7676DE"/>
                </a:solidFill>
                <a:latin typeface="Arial"/>
                <a:ea typeface="Arial"/>
                <a:cs typeface="Arial"/>
                <a:sym typeface="Arial"/>
              </a:rPr>
              <a:t>Autres considérations pour les femmes vivant avec le VIH ou le SIDA </a:t>
            </a:r>
            <a:r>
              <a:rPr lang="en-US" sz="1600" b="1" dirty="0">
                <a:solidFill>
                  <a:srgbClr val="7676DE"/>
                </a:solidFill>
                <a:latin typeface="Arial"/>
                <a:ea typeface="Arial"/>
                <a:cs typeface="Arial"/>
                <a:sym typeface="Arial"/>
              </a:rPr>
              <a:t>: </a:t>
            </a:r>
            <a:endParaRPr sz="1600" b="1" dirty="0">
              <a:solidFill>
                <a:srgbClr val="7676DE"/>
              </a:solidFill>
              <a:latin typeface="Arial"/>
              <a:ea typeface="Arial"/>
              <a:cs typeface="Arial"/>
              <a:sym typeface="Arial"/>
            </a:endParaRPr>
          </a:p>
          <a:p>
            <a:pPr marL="288925" lvl="1" indent="-288925" algn="l" rtl="0">
              <a:lnSpc>
                <a:spcPct val="95000"/>
              </a:lnSpc>
              <a:spcBef>
                <a:spcPts val="600"/>
              </a:spcBef>
              <a:spcAft>
                <a:spcPts val="0"/>
              </a:spcAft>
              <a:buClr>
                <a:srgbClr val="7676DE"/>
              </a:buClr>
              <a:buSzPts val="1600"/>
              <a:buFont typeface="Arial"/>
              <a:buChar char="•"/>
            </a:pPr>
            <a:r>
              <a:rPr lang="fr-FR" sz="1400" dirty="0">
                <a:latin typeface="Arial"/>
                <a:ea typeface="Arial"/>
                <a:cs typeface="Arial"/>
                <a:sym typeface="Arial"/>
              </a:rPr>
              <a:t>Elles peuvent généralement utiliser un DIU en toute sécurité ; cependant, les femmes atteintes du SIDA doivent se sentir en bonne santé sous traitement antirétroviral avant l’insertion d’un DIU. Les femmes séropositives au VIH qui développent le SIDA pendant qu’elles utilisent un DIU peuvent continuer à l’utiliser</a:t>
            </a:r>
            <a:r>
              <a:rPr lang="en-US" sz="1400" dirty="0">
                <a:latin typeface="Arial"/>
                <a:ea typeface="Arial"/>
                <a:cs typeface="Arial"/>
                <a:sym typeface="Arial"/>
              </a:rPr>
              <a:t>. </a:t>
            </a:r>
            <a:endParaRPr sz="1400" dirty="0"/>
          </a:p>
          <a:p>
            <a:pPr marL="0" lvl="0" indent="0" algn="l" rtl="0">
              <a:lnSpc>
                <a:spcPct val="95000"/>
              </a:lnSpc>
              <a:spcBef>
                <a:spcPts val="1200"/>
              </a:spcBef>
              <a:spcAft>
                <a:spcPts val="0"/>
              </a:spcAft>
              <a:buClr>
                <a:srgbClr val="7030A0"/>
              </a:buClr>
              <a:buSzPts val="1800"/>
              <a:buFont typeface="Arial"/>
              <a:buNone/>
            </a:pPr>
            <a:r>
              <a:rPr lang="fr-FR" sz="1600" b="1" dirty="0">
                <a:solidFill>
                  <a:srgbClr val="7676DE"/>
                </a:solidFill>
                <a:latin typeface="Arial"/>
                <a:ea typeface="Arial"/>
                <a:cs typeface="Arial"/>
                <a:sym typeface="Arial"/>
              </a:rPr>
              <a:t>Changements normaux chez certaines femmes </a:t>
            </a:r>
            <a:r>
              <a:rPr lang="en-US" sz="1600" b="1" dirty="0">
                <a:solidFill>
                  <a:srgbClr val="7676DE"/>
                </a:solidFill>
                <a:latin typeface="Arial"/>
                <a:ea typeface="Arial"/>
                <a:cs typeface="Arial"/>
                <a:sym typeface="Arial"/>
              </a:rPr>
              <a:t>:</a:t>
            </a:r>
            <a:endParaRPr sz="1600" dirty="0"/>
          </a:p>
          <a:p>
            <a:pPr marL="288925" lvl="1" indent="-288925" algn="l" rtl="0">
              <a:lnSpc>
                <a:spcPct val="95000"/>
              </a:lnSpc>
              <a:spcBef>
                <a:spcPts val="600"/>
              </a:spcBef>
              <a:spcAft>
                <a:spcPts val="0"/>
              </a:spcAft>
              <a:buClr>
                <a:srgbClr val="7676DE"/>
              </a:buClr>
              <a:buSzPts val="1600"/>
              <a:buFont typeface="Arial"/>
              <a:buChar char="•"/>
            </a:pPr>
            <a:r>
              <a:rPr lang="fr-FR" sz="1400" dirty="0">
                <a:latin typeface="Arial"/>
                <a:ea typeface="Arial"/>
                <a:cs typeface="Arial"/>
                <a:sym typeface="Arial"/>
              </a:rPr>
              <a:t>Des crampes ou des </a:t>
            </a:r>
            <a:r>
              <a:rPr lang="fr-FR" sz="1400" dirty="0" err="1">
                <a:latin typeface="Arial"/>
                <a:ea typeface="Arial"/>
                <a:cs typeface="Arial"/>
                <a:sym typeface="Arial"/>
              </a:rPr>
              <a:t>microrragies</a:t>
            </a:r>
            <a:r>
              <a:rPr lang="fr-FR" sz="1400" dirty="0">
                <a:latin typeface="Arial"/>
                <a:ea typeface="Arial"/>
                <a:cs typeface="Arial"/>
                <a:sym typeface="Arial"/>
              </a:rPr>
              <a:t> menstruelles pendant quelques jours après l’insertion</a:t>
            </a:r>
            <a:r>
              <a:rPr lang="en-US" sz="1400" dirty="0">
                <a:latin typeface="Arial"/>
                <a:ea typeface="Arial"/>
                <a:cs typeface="Arial"/>
                <a:sym typeface="Arial"/>
              </a:rPr>
              <a:t>.</a:t>
            </a:r>
            <a:endParaRPr lang="en-US" sz="1400" dirty="0"/>
          </a:p>
          <a:p>
            <a:pPr marL="288925" lvl="1" indent="-288925" algn="l" rtl="0">
              <a:lnSpc>
                <a:spcPct val="95000"/>
              </a:lnSpc>
              <a:spcBef>
                <a:spcPts val="600"/>
              </a:spcBef>
              <a:spcAft>
                <a:spcPts val="0"/>
              </a:spcAft>
              <a:buClr>
                <a:srgbClr val="7676DE"/>
              </a:buClr>
              <a:buSzPts val="1600"/>
              <a:buFont typeface="Arial"/>
              <a:buChar char="•"/>
            </a:pPr>
            <a:r>
              <a:rPr lang="fr-FR" sz="1400" dirty="0">
                <a:latin typeface="Arial"/>
                <a:ea typeface="Arial"/>
                <a:cs typeface="Arial"/>
                <a:sym typeface="Arial"/>
              </a:rPr>
              <a:t>Des changements de saignements sont fréquents, mais pas nocifs. En général, des saignements plus légers et durant moins de jours, ou des saignements peu fréquents ou irréguliers, voire l’absence de saignements</a:t>
            </a:r>
            <a:r>
              <a:rPr lang="en-US" sz="1400" dirty="0">
                <a:latin typeface="Arial"/>
                <a:ea typeface="Arial"/>
                <a:cs typeface="Arial"/>
                <a:sym typeface="Arial"/>
              </a:rPr>
              <a:t>.</a:t>
            </a:r>
            <a:endParaRPr sz="1400" dirty="0"/>
          </a:p>
        </p:txBody>
      </p:sp>
      <p:sp>
        <p:nvSpPr>
          <p:cNvPr id="330" name="Google Shape;330;p19"/>
          <p:cNvSpPr/>
          <p:nvPr/>
        </p:nvSpPr>
        <p:spPr>
          <a:xfrm>
            <a:off x="7980363" y="0"/>
            <a:ext cx="1163637" cy="430213"/>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31" name="Google Shape;331;p19"/>
          <p:cNvSpPr/>
          <p:nvPr/>
        </p:nvSpPr>
        <p:spPr>
          <a:xfrm>
            <a:off x="-65313" y="0"/>
            <a:ext cx="9231086" cy="762000"/>
          </a:xfrm>
          <a:prstGeom prst="rect">
            <a:avLst/>
          </a:prstGeom>
          <a:solidFill>
            <a:srgbClr val="7676DE"/>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32" name="Google Shape;332;p19"/>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19</a:t>
            </a:fld>
            <a:endParaRPr sz="1400" b="1" dirty="0">
              <a:solidFill>
                <a:schemeClr val="lt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p:nvPr/>
        </p:nvSpPr>
        <p:spPr>
          <a:xfrm>
            <a:off x="912387" y="2723072"/>
            <a:ext cx="7232153" cy="2037440"/>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 2020</a:t>
            </a:r>
            <a:endParaRPr dirty="0"/>
          </a:p>
          <a:p>
            <a:pPr marL="0" marR="0" lvl="0" indent="0" algn="l" rtl="0">
              <a:lnSpc>
                <a:spcPct val="95000"/>
              </a:lnSpc>
              <a:spcBef>
                <a:spcPts val="1200"/>
              </a:spcBef>
              <a:spcAft>
                <a:spcPts val="0"/>
              </a:spcAft>
              <a:buNone/>
            </a:pPr>
            <a:r>
              <a:rPr lang="fr-FR" sz="1200" b="0" i="0" u="none" strike="noStrike" cap="none" dirty="0">
                <a:solidFill>
                  <a:schemeClr val="dk1"/>
                </a:solidFill>
                <a:latin typeface="Times New Roman"/>
                <a:ea typeface="Times New Roman"/>
                <a:cs typeface="Times New Roman"/>
                <a:sym typeface="Times New Roman"/>
              </a:rPr>
              <a:t>Cet outil a été initialement créé dans le cadre du Paquet de ressources de formation pour la planification familiale ; il a été adapté plusieurs fois pour diverses utilisations (voir le Guide de l’utilisateur pour des informations contextuelles). L’outil reflète l’ouvrage Critères d’éligibilité médicale pour l’utilisation de contraceptifs, publié en 2015 par l’OMS. Cette version de l’outil est un prototype mondial qui a été adapté pour être utilisé par les pairs éducateurs travaillant avec les professionnelles du sexe</a:t>
            </a:r>
            <a:r>
              <a:rPr lang="en-US" sz="1200" b="0" i="0" u="none" strike="noStrike" cap="none" dirty="0">
                <a:solidFill>
                  <a:schemeClr val="dk1"/>
                </a:solidFill>
                <a:latin typeface="Times New Roman"/>
                <a:ea typeface="Times New Roman"/>
                <a:cs typeface="Times New Roman"/>
                <a:sym typeface="Times New Roman"/>
              </a:rPr>
              <a:t>. </a:t>
            </a:r>
            <a:endParaRPr sz="1200" b="0" i="0" u="none" strike="sngStrike" cap="none" dirty="0">
              <a:solidFill>
                <a:schemeClr val="dk1"/>
              </a:solidFill>
              <a:latin typeface="Times New Roman"/>
              <a:ea typeface="Times New Roman"/>
              <a:cs typeface="Times New Roman"/>
              <a:sym typeface="Times New Roman"/>
            </a:endParaRPr>
          </a:p>
          <a:p>
            <a:pPr marL="0" marR="0" lvl="0" indent="0" algn="l" rtl="0">
              <a:lnSpc>
                <a:spcPct val="95000"/>
              </a:lnSpc>
              <a:spcBef>
                <a:spcPts val="1200"/>
              </a:spcBef>
              <a:spcAft>
                <a:spcPts val="0"/>
              </a:spcAft>
              <a:buNone/>
            </a:pPr>
            <a:r>
              <a:rPr lang="en-US" sz="1000" b="0" i="1" u="none" strike="noStrike" cap="none" dirty="0" err="1">
                <a:solidFill>
                  <a:schemeClr val="dk1"/>
                </a:solidFill>
                <a:latin typeface="Times New Roman"/>
                <a:ea typeface="Times New Roman"/>
                <a:cs typeface="Times New Roman"/>
                <a:sym typeface="Times New Roman"/>
              </a:rPr>
              <a:t>Crédits</a:t>
            </a:r>
            <a:r>
              <a:rPr lang="en-US" sz="1000" b="0" i="1" u="none" strike="noStrike" cap="none" dirty="0">
                <a:solidFill>
                  <a:schemeClr val="dk1"/>
                </a:solidFill>
                <a:latin typeface="Times New Roman"/>
                <a:ea typeface="Times New Roman"/>
                <a:cs typeface="Times New Roman"/>
                <a:sym typeface="Times New Roman"/>
              </a:rPr>
              <a:t> pour les illustrations : Karim Diallo, </a:t>
            </a:r>
            <a:r>
              <a:rPr lang="en-US" sz="1000" b="0" i="1" u="none" strike="noStrike" cap="none" dirty="0" err="1">
                <a:solidFill>
                  <a:schemeClr val="dk1"/>
                </a:solidFill>
                <a:latin typeface="Times New Roman"/>
                <a:ea typeface="Times New Roman"/>
                <a:cs typeface="Times New Roman"/>
                <a:sym typeface="Times New Roman"/>
              </a:rPr>
              <a:t>concepteur</a:t>
            </a:r>
            <a:r>
              <a:rPr lang="en-US" sz="1000" b="0" i="1" u="none" strike="noStrike" cap="none" dirty="0">
                <a:solidFill>
                  <a:schemeClr val="dk1"/>
                </a:solidFill>
                <a:latin typeface="Times New Roman"/>
                <a:ea typeface="Times New Roman"/>
                <a:cs typeface="Times New Roman"/>
                <a:sym typeface="Times New Roman"/>
              </a:rPr>
              <a:t>/</a:t>
            </a:r>
            <a:r>
              <a:rPr lang="en-US" sz="1000" b="0" i="1" u="none" strike="noStrike" cap="none" dirty="0" err="1">
                <a:solidFill>
                  <a:schemeClr val="dk1"/>
                </a:solidFill>
                <a:latin typeface="Times New Roman"/>
                <a:ea typeface="Times New Roman"/>
                <a:cs typeface="Times New Roman"/>
                <a:sym typeface="Times New Roman"/>
              </a:rPr>
              <a:t>illustrateur</a:t>
            </a:r>
            <a:r>
              <a:rPr lang="en-US" sz="1000" b="0" i="1" u="none" strike="noStrike" cap="none" dirty="0">
                <a:solidFill>
                  <a:schemeClr val="dk1"/>
                </a:solidFill>
                <a:latin typeface="Times New Roman"/>
                <a:ea typeface="Times New Roman"/>
                <a:cs typeface="Times New Roman"/>
                <a:sym typeface="Times New Roman"/>
              </a:rPr>
              <a:t> </a:t>
            </a:r>
            <a:r>
              <a:rPr lang="en-US" sz="1000" b="0" i="1" u="none" strike="noStrike" cap="none" dirty="0" err="1">
                <a:solidFill>
                  <a:schemeClr val="dk1"/>
                </a:solidFill>
                <a:latin typeface="Times New Roman"/>
                <a:ea typeface="Times New Roman"/>
                <a:cs typeface="Times New Roman"/>
                <a:sym typeface="Times New Roman"/>
              </a:rPr>
              <a:t>basé</a:t>
            </a:r>
            <a:r>
              <a:rPr lang="en-US" sz="1000" b="0" i="1" u="none" strike="noStrike" cap="none" dirty="0">
                <a:solidFill>
                  <a:schemeClr val="dk1"/>
                </a:solidFill>
                <a:latin typeface="Times New Roman"/>
                <a:ea typeface="Times New Roman"/>
                <a:cs typeface="Times New Roman"/>
                <a:sym typeface="Times New Roman"/>
              </a:rPr>
              <a:t> au Mali (illustrations </a:t>
            </a:r>
            <a:r>
              <a:rPr lang="en-US" sz="1000" b="0" i="1" u="none" strike="noStrike" cap="none" dirty="0" err="1">
                <a:solidFill>
                  <a:schemeClr val="dk1"/>
                </a:solidFill>
                <a:latin typeface="Times New Roman"/>
                <a:ea typeface="Times New Roman"/>
                <a:cs typeface="Times New Roman"/>
                <a:sym typeface="Times New Roman"/>
              </a:rPr>
              <a:t>en</a:t>
            </a:r>
            <a:r>
              <a:rPr lang="en-US" sz="1000" b="0" i="1" u="none" strike="noStrike" cap="none" dirty="0">
                <a:solidFill>
                  <a:schemeClr val="dk1"/>
                </a:solidFill>
                <a:latin typeface="Times New Roman"/>
                <a:ea typeface="Times New Roman"/>
                <a:cs typeface="Times New Roman"/>
                <a:sym typeface="Times New Roman"/>
              </a:rPr>
              <a:t> couleur des </a:t>
            </a:r>
            <a:r>
              <a:rPr lang="en-US" sz="1000" b="0" i="1" u="none" strike="noStrike" cap="none" dirty="0" err="1">
                <a:solidFill>
                  <a:schemeClr val="dk1"/>
                </a:solidFill>
                <a:latin typeface="Times New Roman"/>
                <a:ea typeface="Times New Roman"/>
                <a:cs typeface="Times New Roman"/>
                <a:sym typeface="Times New Roman"/>
              </a:rPr>
              <a:t>professionnelles</a:t>
            </a:r>
            <a:r>
              <a:rPr lang="en-US" sz="1000" b="0" i="1" u="none" strike="noStrike" cap="none" dirty="0">
                <a:solidFill>
                  <a:schemeClr val="dk1"/>
                </a:solidFill>
                <a:latin typeface="Times New Roman"/>
                <a:ea typeface="Times New Roman"/>
                <a:cs typeface="Times New Roman"/>
                <a:sym typeface="Times New Roman"/>
              </a:rPr>
              <a:t> du </a:t>
            </a:r>
            <a:r>
              <a:rPr lang="en-US" sz="1000" b="0" i="1" u="none" strike="noStrike" cap="none" dirty="0" err="1">
                <a:solidFill>
                  <a:schemeClr val="dk1"/>
                </a:solidFill>
                <a:latin typeface="Times New Roman"/>
                <a:ea typeface="Times New Roman"/>
                <a:cs typeface="Times New Roman"/>
                <a:sym typeface="Times New Roman"/>
              </a:rPr>
              <a:t>sexe</a:t>
            </a:r>
            <a:r>
              <a:rPr lang="en-US" sz="1000" b="0" i="1" u="none" strike="noStrike" cap="none" dirty="0">
                <a:solidFill>
                  <a:schemeClr val="dk1"/>
                </a:solidFill>
                <a:latin typeface="Times New Roman"/>
                <a:ea typeface="Times New Roman"/>
                <a:cs typeface="Times New Roman"/>
                <a:sym typeface="Times New Roman"/>
              </a:rPr>
              <a:t>) ; </a:t>
            </a:r>
            <a:br>
              <a:rPr lang="en-US" sz="1000" b="0" i="1" u="none" strike="noStrike" cap="none" dirty="0">
                <a:solidFill>
                  <a:schemeClr val="dk1"/>
                </a:solidFill>
                <a:latin typeface="Times New Roman"/>
                <a:ea typeface="Times New Roman"/>
                <a:cs typeface="Times New Roman"/>
                <a:sym typeface="Times New Roman"/>
              </a:rPr>
            </a:br>
            <a:r>
              <a:rPr lang="en-US" sz="1000" b="0" i="1" u="none" strike="noStrike" cap="none" dirty="0">
                <a:solidFill>
                  <a:schemeClr val="dk1"/>
                </a:solidFill>
                <a:latin typeface="Times New Roman"/>
                <a:ea typeface="Times New Roman"/>
                <a:cs typeface="Times New Roman"/>
                <a:sym typeface="Times New Roman"/>
              </a:rPr>
              <a:t>Ambrose </a:t>
            </a:r>
            <a:r>
              <a:rPr lang="en-US" sz="1000" b="0" i="1" u="none" strike="noStrike" cap="none" dirty="0" err="1">
                <a:solidFill>
                  <a:schemeClr val="dk1"/>
                </a:solidFill>
                <a:latin typeface="Times New Roman"/>
                <a:ea typeface="Times New Roman"/>
                <a:cs typeface="Times New Roman"/>
                <a:sym typeface="Times New Roman"/>
              </a:rPr>
              <a:t>Hoona-Kab</a:t>
            </a:r>
            <a:r>
              <a:rPr lang="en-US" sz="1000" b="0" i="1" u="none" strike="noStrike" cap="none" dirty="0">
                <a:solidFill>
                  <a:schemeClr val="dk1"/>
                </a:solidFill>
                <a:latin typeface="Times New Roman"/>
                <a:ea typeface="Times New Roman"/>
                <a:cs typeface="Times New Roman"/>
                <a:sym typeface="Times New Roman"/>
              </a:rPr>
              <a:t>, </a:t>
            </a:r>
            <a:r>
              <a:rPr lang="en-US" sz="1000" b="0" i="1" u="none" strike="noStrike" cap="none" dirty="0" err="1">
                <a:solidFill>
                  <a:schemeClr val="dk1"/>
                </a:solidFill>
                <a:latin typeface="Times New Roman"/>
                <a:ea typeface="Times New Roman"/>
                <a:cs typeface="Times New Roman"/>
                <a:sym typeface="Times New Roman"/>
              </a:rPr>
              <a:t>illustrateur</a:t>
            </a:r>
            <a:r>
              <a:rPr lang="en-US" sz="1000" b="0" i="1" u="none" strike="noStrike" cap="none" dirty="0">
                <a:solidFill>
                  <a:schemeClr val="dk1"/>
                </a:solidFill>
                <a:latin typeface="Times New Roman"/>
                <a:ea typeface="Times New Roman"/>
                <a:cs typeface="Times New Roman"/>
                <a:sym typeface="Times New Roman"/>
              </a:rPr>
              <a:t> </a:t>
            </a:r>
            <a:r>
              <a:rPr lang="en-US" sz="1000" b="0" i="1" u="none" strike="noStrike" cap="none" dirty="0" err="1">
                <a:solidFill>
                  <a:schemeClr val="dk1"/>
                </a:solidFill>
                <a:latin typeface="Times New Roman"/>
                <a:ea typeface="Times New Roman"/>
                <a:cs typeface="Times New Roman"/>
                <a:sym typeface="Times New Roman"/>
              </a:rPr>
              <a:t>basé</a:t>
            </a:r>
            <a:r>
              <a:rPr lang="en-US" sz="1000" b="0" i="1" u="none" strike="noStrike" cap="none" dirty="0">
                <a:solidFill>
                  <a:schemeClr val="dk1"/>
                </a:solidFill>
                <a:latin typeface="Times New Roman"/>
                <a:ea typeface="Times New Roman"/>
                <a:cs typeface="Times New Roman"/>
                <a:sym typeface="Times New Roman"/>
              </a:rPr>
              <a:t> </a:t>
            </a:r>
            <a:r>
              <a:rPr lang="en-US" sz="1000" b="0" i="1" u="none" strike="noStrike" cap="none" dirty="0" err="1">
                <a:solidFill>
                  <a:schemeClr val="dk1"/>
                </a:solidFill>
                <a:latin typeface="Times New Roman"/>
                <a:ea typeface="Times New Roman"/>
                <a:cs typeface="Times New Roman"/>
                <a:sym typeface="Times New Roman"/>
              </a:rPr>
              <a:t>en</a:t>
            </a:r>
            <a:r>
              <a:rPr lang="en-US" sz="1000" b="0" i="1" u="none" strike="noStrike" cap="none" dirty="0">
                <a:solidFill>
                  <a:schemeClr val="dk1"/>
                </a:solidFill>
                <a:latin typeface="Times New Roman"/>
                <a:ea typeface="Times New Roman"/>
                <a:cs typeface="Times New Roman"/>
                <a:sym typeface="Times New Roman"/>
              </a:rPr>
              <a:t> </a:t>
            </a:r>
            <a:r>
              <a:rPr lang="en-US" sz="1000" b="0" i="1" u="none" strike="noStrike" cap="none" dirty="0" err="1">
                <a:solidFill>
                  <a:schemeClr val="dk1"/>
                </a:solidFill>
                <a:latin typeface="Times New Roman"/>
                <a:ea typeface="Times New Roman"/>
                <a:cs typeface="Times New Roman"/>
                <a:sym typeface="Times New Roman"/>
              </a:rPr>
              <a:t>Ouganda</a:t>
            </a:r>
            <a:r>
              <a:rPr lang="en-US" sz="1000" b="0" i="1" u="none" strike="noStrike" cap="none" dirty="0">
                <a:solidFill>
                  <a:schemeClr val="dk1"/>
                </a:solidFill>
                <a:latin typeface="Times New Roman"/>
                <a:ea typeface="Times New Roman"/>
                <a:cs typeface="Times New Roman"/>
                <a:sym typeface="Times New Roman"/>
              </a:rPr>
              <a:t> (dessins </a:t>
            </a:r>
            <a:r>
              <a:rPr lang="en-US" sz="1000" b="0" i="1" u="none" strike="noStrike" cap="none" dirty="0" err="1">
                <a:solidFill>
                  <a:schemeClr val="dk1"/>
                </a:solidFill>
                <a:latin typeface="Times New Roman"/>
                <a:ea typeface="Times New Roman"/>
                <a:cs typeface="Times New Roman"/>
                <a:sym typeface="Times New Roman"/>
              </a:rPr>
              <a:t>en</a:t>
            </a:r>
            <a:r>
              <a:rPr lang="en-US" sz="1000" b="0" i="1" u="none" strike="noStrike" cap="none" dirty="0">
                <a:solidFill>
                  <a:schemeClr val="dk1"/>
                </a:solidFill>
                <a:latin typeface="Times New Roman"/>
                <a:ea typeface="Times New Roman"/>
                <a:cs typeface="Times New Roman"/>
                <a:sym typeface="Times New Roman"/>
              </a:rPr>
              <a:t> aquarelle), Institute for Reproductive Health (LAM illustrations), Female Health Foundation (illustrations des </a:t>
            </a:r>
            <a:r>
              <a:rPr lang="en-US" sz="1000" b="0" i="1" u="none" strike="noStrike" cap="none" dirty="0" err="1">
                <a:solidFill>
                  <a:schemeClr val="dk1"/>
                </a:solidFill>
                <a:latin typeface="Times New Roman"/>
                <a:ea typeface="Times New Roman"/>
                <a:cs typeface="Times New Roman"/>
                <a:sym typeface="Times New Roman"/>
              </a:rPr>
              <a:t>préservatifs</a:t>
            </a:r>
            <a:r>
              <a:rPr lang="en-US" sz="1000" b="0" i="1" u="none" strike="noStrike" cap="none" dirty="0">
                <a:solidFill>
                  <a:schemeClr val="dk1"/>
                </a:solidFill>
                <a:latin typeface="Times New Roman"/>
                <a:ea typeface="Times New Roman"/>
                <a:cs typeface="Times New Roman"/>
                <a:sym typeface="Times New Roman"/>
              </a:rPr>
              <a:t> </a:t>
            </a:r>
            <a:r>
              <a:rPr lang="en-US" sz="1000" b="0" i="1" u="none" strike="noStrike" cap="none" dirty="0" err="1">
                <a:solidFill>
                  <a:schemeClr val="dk1"/>
                </a:solidFill>
                <a:latin typeface="Times New Roman"/>
                <a:ea typeface="Times New Roman"/>
                <a:cs typeface="Times New Roman"/>
                <a:sym typeface="Times New Roman"/>
              </a:rPr>
              <a:t>féminins</a:t>
            </a:r>
            <a:r>
              <a:rPr lang="en-US" sz="1000" b="0" i="1" u="none" strike="noStrike" cap="none" dirty="0">
                <a:solidFill>
                  <a:schemeClr val="dk1"/>
                </a:solidFill>
                <a:latin typeface="Times New Roman"/>
                <a:ea typeface="Times New Roman"/>
                <a:cs typeface="Times New Roman"/>
                <a:sym typeface="Times New Roman"/>
              </a:rPr>
              <a:t>), Rafael Avila (illustrations </a:t>
            </a:r>
            <a:r>
              <a:rPr lang="en-US" sz="1000" b="0" i="1" u="none" strike="noStrike" cap="none" dirty="0" err="1">
                <a:solidFill>
                  <a:schemeClr val="dk1"/>
                </a:solidFill>
                <a:latin typeface="Times New Roman"/>
                <a:ea typeface="Times New Roman"/>
                <a:cs typeface="Times New Roman"/>
                <a:sym typeface="Times New Roman"/>
              </a:rPr>
              <a:t>créées</a:t>
            </a:r>
            <a:r>
              <a:rPr lang="en-US" sz="1000" b="0" i="1" u="none" strike="noStrike" cap="none" dirty="0">
                <a:solidFill>
                  <a:schemeClr val="dk1"/>
                </a:solidFill>
                <a:latin typeface="Times New Roman"/>
                <a:ea typeface="Times New Roman"/>
                <a:cs typeface="Times New Roman"/>
                <a:sym typeface="Times New Roman"/>
              </a:rPr>
              <a:t>/</a:t>
            </a:r>
            <a:r>
              <a:rPr lang="en-US" sz="1000" b="0" i="1" u="none" strike="noStrike" cap="none" dirty="0" err="1">
                <a:solidFill>
                  <a:schemeClr val="dk1"/>
                </a:solidFill>
                <a:latin typeface="Times New Roman"/>
                <a:ea typeface="Times New Roman"/>
                <a:cs typeface="Times New Roman"/>
                <a:sym typeface="Times New Roman"/>
              </a:rPr>
              <a:t>adaptées</a:t>
            </a:r>
            <a:r>
              <a:rPr lang="en-US" sz="1000" b="0" i="1" u="none" strike="noStrike" cap="none" dirty="0">
                <a:solidFill>
                  <a:schemeClr val="dk1"/>
                </a:solidFill>
                <a:latin typeface="Times New Roman"/>
                <a:ea typeface="Times New Roman"/>
                <a:cs typeface="Times New Roman"/>
                <a:sym typeface="Times New Roman"/>
              </a:rPr>
              <a:t> pour </a:t>
            </a:r>
            <a:r>
              <a:rPr lang="en-US" sz="1000" b="0" i="1" u="none" strike="noStrike" cap="none" dirty="0" err="1">
                <a:solidFill>
                  <a:schemeClr val="dk1"/>
                </a:solidFill>
                <a:latin typeface="Times New Roman"/>
                <a:ea typeface="Times New Roman"/>
                <a:cs typeface="Times New Roman"/>
                <a:sym typeface="Times New Roman"/>
              </a:rPr>
              <a:t>l’ouvrage</a:t>
            </a:r>
            <a:r>
              <a:rPr lang="en-US" sz="1000" b="0" i="1" u="none" strike="noStrike" cap="none" dirty="0">
                <a:solidFill>
                  <a:schemeClr val="dk1"/>
                </a:solidFill>
                <a:latin typeface="Times New Roman"/>
                <a:ea typeface="Times New Roman"/>
                <a:cs typeface="Times New Roman"/>
                <a:sym typeface="Times New Roman"/>
              </a:rPr>
              <a:t> Family Planning: A Global Handbook for Providers), PATH (</a:t>
            </a:r>
            <a:r>
              <a:rPr lang="en-US" sz="1000" b="0" i="1" u="none" strike="noStrike" cap="none" dirty="0" err="1">
                <a:solidFill>
                  <a:schemeClr val="dk1"/>
                </a:solidFill>
                <a:latin typeface="Times New Roman"/>
                <a:ea typeface="Times New Roman"/>
                <a:cs typeface="Times New Roman"/>
                <a:sym typeface="Times New Roman"/>
              </a:rPr>
              <a:t>Sayana</a:t>
            </a:r>
            <a:r>
              <a:rPr lang="en-US" sz="1000" b="0" i="1" u="none" strike="noStrike" cap="none" dirty="0">
                <a:solidFill>
                  <a:schemeClr val="dk1"/>
                </a:solidFill>
                <a:latin typeface="Times New Roman"/>
                <a:ea typeface="Times New Roman"/>
                <a:cs typeface="Times New Roman"/>
                <a:sym typeface="Times New Roman"/>
              </a:rPr>
              <a:t> Press images). </a:t>
            </a:r>
            <a:endParaRPr dirty="0"/>
          </a:p>
        </p:txBody>
      </p:sp>
      <p:pic>
        <p:nvPicPr>
          <p:cNvPr id="66" name="Google Shape;66;p2"/>
          <p:cNvPicPr preferRelativeResize="0"/>
          <p:nvPr/>
        </p:nvPicPr>
        <p:blipFill rotWithShape="1">
          <a:blip r:embed="rId3">
            <a:alphaModFix/>
          </a:blip>
          <a:srcRect/>
          <a:stretch/>
        </p:blipFill>
        <p:spPr>
          <a:xfrm>
            <a:off x="4912736" y="6059435"/>
            <a:ext cx="1021147" cy="423886"/>
          </a:xfrm>
          <a:prstGeom prst="rect">
            <a:avLst/>
          </a:prstGeom>
          <a:noFill/>
          <a:ln>
            <a:noFill/>
          </a:ln>
        </p:spPr>
      </p:pic>
      <p:pic>
        <p:nvPicPr>
          <p:cNvPr id="67" name="Google Shape;67;p2"/>
          <p:cNvPicPr preferRelativeResize="0"/>
          <p:nvPr/>
        </p:nvPicPr>
        <p:blipFill rotWithShape="1">
          <a:blip r:embed="rId4">
            <a:alphaModFix/>
          </a:blip>
          <a:srcRect l="8552" t="14026" r="7752" b="17612"/>
          <a:stretch/>
        </p:blipFill>
        <p:spPr>
          <a:xfrm>
            <a:off x="750887" y="6024851"/>
            <a:ext cx="1522095" cy="483235"/>
          </a:xfrm>
          <a:prstGeom prst="rect">
            <a:avLst/>
          </a:prstGeom>
          <a:noFill/>
          <a:ln>
            <a:noFill/>
          </a:ln>
        </p:spPr>
      </p:pic>
      <p:sp>
        <p:nvSpPr>
          <p:cNvPr id="68" name="Google Shape;68;p2"/>
          <p:cNvSpPr/>
          <p:nvPr/>
        </p:nvSpPr>
        <p:spPr>
          <a:xfrm>
            <a:off x="1376768" y="4919052"/>
            <a:ext cx="6442851" cy="823302"/>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fr-FR" sz="1000" b="0" i="0" u="none" strike="noStrike" cap="none" dirty="0">
                <a:solidFill>
                  <a:srgbClr val="000000"/>
                </a:solidFill>
                <a:latin typeface="Times New Roman"/>
                <a:ea typeface="Times New Roman"/>
                <a:cs typeface="Times New Roman"/>
                <a:sym typeface="Times New Roman"/>
              </a:rPr>
              <a:t>Ce travail a été rendu possible grâce au soutien généreux du peuple américain à travers l’Agence des États-Unis pour le développement international (USAID) et le Plan d’urgence du président américain pour la lutte contre le sida (PEPFAR). Le contenu est la responsabilité du projet LINKAGES et ne reflète pas nécessairement l’opinion de l’USAID, du PEPFAR ou du gouvernement des États-Unis. Le projet LINKAGES (accord de coopération n° AID-OAA-A-14-00045) est mené par FHI 360 en partenariat avec IntraHealth International, </a:t>
            </a:r>
            <a:r>
              <a:rPr lang="fr-FR" sz="1000" b="0" i="0" u="none" strike="noStrike" cap="none" dirty="0" err="1">
                <a:solidFill>
                  <a:srgbClr val="000000"/>
                </a:solidFill>
                <a:latin typeface="Times New Roman"/>
                <a:ea typeface="Times New Roman"/>
                <a:cs typeface="Times New Roman"/>
                <a:sym typeface="Times New Roman"/>
              </a:rPr>
              <a:t>Pact</a:t>
            </a:r>
            <a:r>
              <a:rPr lang="fr-FR" sz="1000" b="0" i="0" u="none" strike="noStrike" cap="none" dirty="0">
                <a:solidFill>
                  <a:srgbClr val="000000"/>
                </a:solidFill>
                <a:latin typeface="Times New Roman"/>
                <a:ea typeface="Times New Roman"/>
                <a:cs typeface="Times New Roman"/>
                <a:sym typeface="Times New Roman"/>
              </a:rPr>
              <a:t> et l’Université de Caroline du Nord à Chapel Hill</a:t>
            </a:r>
            <a:r>
              <a:rPr lang="en-US" sz="1000" b="0" i="0" u="none" strike="noStrike" cap="none" dirty="0">
                <a:solidFill>
                  <a:srgbClr val="000000"/>
                </a:solidFill>
                <a:latin typeface="Times New Roman"/>
                <a:ea typeface="Times New Roman"/>
                <a:cs typeface="Times New Roman"/>
                <a:sym typeface="Times New Roman"/>
              </a:rPr>
              <a:t>. </a:t>
            </a:r>
            <a:endParaRPr dirty="0"/>
          </a:p>
        </p:txBody>
      </p:sp>
      <p:pic>
        <p:nvPicPr>
          <p:cNvPr id="69" name="Google Shape;69;p2" descr="LINKAGES_Logo_v7.eps"/>
          <p:cNvPicPr preferRelativeResize="0"/>
          <p:nvPr/>
        </p:nvPicPr>
        <p:blipFill rotWithShape="1">
          <a:blip r:embed="rId5">
            <a:alphaModFix/>
          </a:blip>
          <a:srcRect/>
          <a:stretch/>
        </p:blipFill>
        <p:spPr>
          <a:xfrm>
            <a:off x="6910435" y="6024851"/>
            <a:ext cx="1364427" cy="483235"/>
          </a:xfrm>
          <a:prstGeom prst="rect">
            <a:avLst/>
          </a:prstGeom>
          <a:noFill/>
          <a:ln>
            <a:noFill/>
          </a:ln>
        </p:spPr>
      </p:pic>
      <p:pic>
        <p:nvPicPr>
          <p:cNvPr id="70" name="Google Shape;70;p2"/>
          <p:cNvPicPr preferRelativeResize="0"/>
          <p:nvPr/>
        </p:nvPicPr>
        <p:blipFill rotWithShape="1">
          <a:blip r:embed="rId6">
            <a:alphaModFix/>
          </a:blip>
          <a:srcRect/>
          <a:stretch/>
        </p:blipFill>
        <p:spPr>
          <a:xfrm>
            <a:off x="3198172" y="5984178"/>
            <a:ext cx="789374" cy="4991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txBox="1">
            <a:spLocks noGrp="1"/>
          </p:cNvSpPr>
          <p:nvPr>
            <p:ph type="title" idx="4294967295"/>
          </p:nvPr>
        </p:nvSpPr>
        <p:spPr>
          <a:xfrm>
            <a:off x="558800" y="1052512"/>
            <a:ext cx="3452629" cy="1093173"/>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None/>
            </a:pPr>
            <a:r>
              <a:rPr lang="en-US" sz="3600" dirty="0" err="1">
                <a:solidFill>
                  <a:srgbClr val="009900"/>
                </a:solidFill>
              </a:rPr>
              <a:t>Contraceptifs</a:t>
            </a:r>
            <a:r>
              <a:rPr lang="en-US" sz="3600" dirty="0">
                <a:solidFill>
                  <a:srgbClr val="009900"/>
                </a:solidFill>
              </a:rPr>
              <a:t> injectables</a:t>
            </a:r>
            <a:br>
              <a:rPr lang="en-US" sz="3600" dirty="0">
                <a:solidFill>
                  <a:srgbClr val="009900"/>
                </a:solidFill>
              </a:rPr>
            </a:br>
            <a:r>
              <a:rPr lang="en-US" sz="1400" dirty="0">
                <a:solidFill>
                  <a:srgbClr val="009900"/>
                </a:solidFill>
              </a:rPr>
              <a:t>(DMPA IM et SC et NET-EN)</a:t>
            </a:r>
            <a:endParaRPr sz="3600" dirty="0">
              <a:solidFill>
                <a:srgbClr val="009900"/>
              </a:solidFill>
            </a:endParaRPr>
          </a:p>
        </p:txBody>
      </p:sp>
      <p:sp>
        <p:nvSpPr>
          <p:cNvPr id="339" name="Google Shape;339;p20"/>
          <p:cNvSpPr txBox="1">
            <a:spLocks noGrp="1"/>
          </p:cNvSpPr>
          <p:nvPr>
            <p:ph type="body" idx="1"/>
          </p:nvPr>
        </p:nvSpPr>
        <p:spPr>
          <a:xfrm>
            <a:off x="4114424" y="1208627"/>
            <a:ext cx="4328646" cy="5360285"/>
          </a:xfrm>
          <a:prstGeom prst="rect">
            <a:avLst/>
          </a:prstGeom>
          <a:solidFill>
            <a:srgbClr val="FFFFFF"/>
          </a:solidFill>
          <a:ln>
            <a:noFill/>
          </a:ln>
        </p:spPr>
        <p:txBody>
          <a:bodyPr spcFirstLastPara="1" wrap="square" lIns="91425" tIns="45700" rIns="91425" bIns="45700" anchor="t" anchorCtr="0">
            <a:noAutofit/>
          </a:bodyPr>
          <a:lstStyle/>
          <a:p>
            <a:pPr marL="342900" marR="0" lvl="0" indent="-342900" algn="l" rtl="0">
              <a:lnSpc>
                <a:spcPct val="95000"/>
              </a:lnSpc>
              <a:spcBef>
                <a:spcPts val="0"/>
              </a:spcBef>
              <a:spcAft>
                <a:spcPts val="0"/>
              </a:spcAft>
              <a:buClr>
                <a:srgbClr val="009900"/>
              </a:buClr>
              <a:buSzPts val="2200"/>
              <a:buFont typeface="Arial"/>
              <a:buChar char="•"/>
            </a:pPr>
            <a:r>
              <a:rPr lang="fr-FR" sz="1800" b="0" i="0" u="none" strike="noStrike" cap="none" dirty="0">
                <a:solidFill>
                  <a:srgbClr val="000000"/>
                </a:solidFill>
                <a:latin typeface="Arial"/>
                <a:ea typeface="Arial"/>
                <a:cs typeface="Arial"/>
                <a:sym typeface="Arial"/>
              </a:rPr>
              <a:t>Administrés par injection toutes les</a:t>
            </a:r>
            <a:r>
              <a:rPr lang="en-US" sz="1800" b="0" i="0" u="none" strike="noStrike" cap="none" dirty="0">
                <a:solidFill>
                  <a:srgbClr val="000000"/>
                </a:solidFill>
                <a:latin typeface="Arial"/>
                <a:ea typeface="Arial"/>
                <a:cs typeface="Arial"/>
                <a:sym typeface="Arial"/>
              </a:rPr>
              <a:t> </a:t>
            </a:r>
            <a:endParaRPr sz="1800" dirty="0"/>
          </a:p>
          <a:p>
            <a:pPr marL="568325" marR="0" lvl="1" indent="-234950" algn="l" rtl="0">
              <a:lnSpc>
                <a:spcPct val="95000"/>
              </a:lnSpc>
              <a:spcBef>
                <a:spcPts val="600"/>
              </a:spcBef>
              <a:spcAft>
                <a:spcPts val="0"/>
              </a:spcAft>
              <a:buClr>
                <a:srgbClr val="009900"/>
              </a:buClr>
              <a:buSzPts val="2200"/>
              <a:buFont typeface="Arial"/>
              <a:buChar char="–"/>
            </a:pPr>
            <a:r>
              <a:rPr lang="en-US" sz="1800" b="0" i="0" u="none" strike="noStrike" cap="none" dirty="0">
                <a:solidFill>
                  <a:srgbClr val="000000"/>
                </a:solidFill>
                <a:latin typeface="Arial"/>
                <a:ea typeface="Arial"/>
                <a:cs typeface="Arial"/>
                <a:sym typeface="Arial"/>
              </a:rPr>
              <a:t>13 </a:t>
            </a:r>
            <a:r>
              <a:rPr lang="en-US" sz="1800" b="0" i="0" u="none" strike="noStrike" cap="none" dirty="0" err="1">
                <a:solidFill>
                  <a:srgbClr val="000000"/>
                </a:solidFill>
                <a:latin typeface="Arial"/>
                <a:ea typeface="Arial"/>
                <a:cs typeface="Arial"/>
                <a:sym typeface="Arial"/>
              </a:rPr>
              <a:t>semaines</a:t>
            </a:r>
            <a:r>
              <a:rPr lang="en-US" sz="1800" b="0" i="0" u="none" strike="noStrike" cap="none" dirty="0">
                <a:solidFill>
                  <a:srgbClr val="000000"/>
                </a:solidFill>
                <a:latin typeface="Arial"/>
                <a:ea typeface="Arial"/>
                <a:cs typeface="Arial"/>
                <a:sym typeface="Arial"/>
              </a:rPr>
              <a:t> – DMPA </a:t>
            </a:r>
            <a:endParaRPr sz="1800" dirty="0"/>
          </a:p>
          <a:p>
            <a:pPr marL="568325" marR="0" lvl="1" indent="-234950" algn="l" rtl="0">
              <a:lnSpc>
                <a:spcPct val="95000"/>
              </a:lnSpc>
              <a:spcBef>
                <a:spcPts val="600"/>
              </a:spcBef>
              <a:spcAft>
                <a:spcPts val="0"/>
              </a:spcAft>
              <a:buClr>
                <a:srgbClr val="009900"/>
              </a:buClr>
              <a:buSzPts val="2200"/>
              <a:buFont typeface="Arial"/>
              <a:buChar char="–"/>
            </a:pPr>
            <a:r>
              <a:rPr lang="en-US" sz="1800" b="0" i="0" u="none" strike="noStrike" cap="none" dirty="0">
                <a:solidFill>
                  <a:schemeClr val="dk1"/>
                </a:solidFill>
                <a:latin typeface="Arial"/>
                <a:ea typeface="Arial"/>
                <a:cs typeface="Arial"/>
                <a:sym typeface="Arial"/>
              </a:rPr>
              <a:t>8 </a:t>
            </a:r>
            <a:r>
              <a:rPr lang="en-US" sz="1800" b="0" i="0" u="none" strike="noStrike" cap="none" dirty="0" err="1">
                <a:solidFill>
                  <a:schemeClr val="dk1"/>
                </a:solidFill>
                <a:latin typeface="Arial"/>
                <a:ea typeface="Arial"/>
                <a:cs typeface="Arial"/>
                <a:sym typeface="Arial"/>
              </a:rPr>
              <a:t>semaines</a:t>
            </a:r>
            <a:r>
              <a:rPr lang="en-US" sz="1800" b="0" i="0" u="none" strike="noStrike" cap="none" dirty="0">
                <a:solidFill>
                  <a:schemeClr val="dk1"/>
                </a:solidFill>
                <a:latin typeface="Arial"/>
                <a:ea typeface="Arial"/>
                <a:cs typeface="Arial"/>
                <a:sym typeface="Arial"/>
              </a:rPr>
              <a:t> – NET-EN </a:t>
            </a:r>
            <a:endParaRPr sz="1800" dirty="0"/>
          </a:p>
          <a:p>
            <a:pPr marL="342900" marR="0" lvl="0" indent="-342900" algn="l" rtl="0">
              <a:lnSpc>
                <a:spcPct val="95000"/>
              </a:lnSpc>
              <a:spcBef>
                <a:spcPts val="1200"/>
              </a:spcBef>
              <a:spcAft>
                <a:spcPts val="0"/>
              </a:spcAft>
              <a:buClr>
                <a:srgbClr val="009900"/>
              </a:buClr>
              <a:buSzPts val="2200"/>
              <a:buFont typeface="Arial"/>
              <a:buChar char="•"/>
            </a:pPr>
            <a:r>
              <a:rPr lang="fr-FR" sz="1800" b="0" i="0" u="none" strike="noStrike" cap="none" dirty="0">
                <a:solidFill>
                  <a:srgbClr val="000000"/>
                </a:solidFill>
                <a:latin typeface="Arial"/>
                <a:ea typeface="Arial"/>
                <a:cs typeface="Arial"/>
                <a:sym typeface="Arial"/>
              </a:rPr>
              <a:t>Empêchent les ovules de quitter les ovaires</a:t>
            </a:r>
          </a:p>
          <a:p>
            <a:pPr marL="342900" marR="0" lvl="0" indent="-342900" algn="l" rtl="0">
              <a:lnSpc>
                <a:spcPct val="95000"/>
              </a:lnSpc>
              <a:spcBef>
                <a:spcPts val="1200"/>
              </a:spcBef>
              <a:spcAft>
                <a:spcPts val="0"/>
              </a:spcAft>
              <a:buClr>
                <a:srgbClr val="009900"/>
              </a:buClr>
              <a:buSzPts val="2200"/>
              <a:buFont typeface="Arial"/>
              <a:buChar char="•"/>
            </a:pPr>
            <a:r>
              <a:rPr lang="fr-FR" sz="1800" b="0" i="0" u="none" strike="noStrike" cap="none" dirty="0">
                <a:solidFill>
                  <a:srgbClr val="000000"/>
                </a:solidFill>
                <a:latin typeface="Arial"/>
                <a:ea typeface="Arial"/>
                <a:cs typeface="Arial"/>
                <a:sym typeface="Arial"/>
              </a:rPr>
              <a:t>Peuvent nécessiter quelques mois de plus pour débuter une grossesse après l’arrêt</a:t>
            </a:r>
          </a:p>
          <a:p>
            <a:pPr marL="342900" marR="0" lvl="0" indent="-342900" algn="l" rtl="0">
              <a:lnSpc>
                <a:spcPct val="95000"/>
              </a:lnSpc>
              <a:spcBef>
                <a:spcPts val="1200"/>
              </a:spcBef>
              <a:spcAft>
                <a:spcPts val="0"/>
              </a:spcAft>
              <a:buClr>
                <a:srgbClr val="009900"/>
              </a:buClr>
              <a:buSzPts val="2200"/>
              <a:buFont typeface="Arial"/>
              <a:buChar char="•"/>
            </a:pPr>
            <a:r>
              <a:rPr lang="fr-FR" sz="1800" b="0" i="0" u="none" strike="noStrike" cap="none" dirty="0">
                <a:solidFill>
                  <a:srgbClr val="000000"/>
                </a:solidFill>
                <a:latin typeface="Arial"/>
                <a:ea typeface="Arial"/>
                <a:cs typeface="Arial"/>
                <a:sym typeface="Arial"/>
              </a:rPr>
              <a:t>Peuvent être utilisés en toute sécurité par la plupart des femmes, y compris celles atteintes du VIH ou du SIDA ou sous traitement antirétroviral</a:t>
            </a:r>
          </a:p>
          <a:p>
            <a:pPr marL="342900" marR="0" lvl="0" indent="-342900" algn="l" rtl="0">
              <a:lnSpc>
                <a:spcPct val="95000"/>
              </a:lnSpc>
              <a:spcBef>
                <a:spcPts val="1200"/>
              </a:spcBef>
              <a:spcAft>
                <a:spcPts val="0"/>
              </a:spcAft>
              <a:buClr>
                <a:srgbClr val="009900"/>
              </a:buClr>
              <a:buSzPts val="2200"/>
              <a:buFont typeface="Arial"/>
              <a:buChar char="•"/>
            </a:pPr>
            <a:r>
              <a:rPr lang="fr-FR" sz="1800" b="0" i="0" u="none" strike="noStrike" cap="none" dirty="0">
                <a:solidFill>
                  <a:srgbClr val="000000"/>
                </a:solidFill>
                <a:latin typeface="Arial"/>
                <a:ea typeface="Arial"/>
                <a:cs typeface="Arial"/>
                <a:sym typeface="Arial"/>
              </a:rPr>
              <a:t>Aucune protection contre le VIH ou les autres IST ; ajoutez-y d’autres méthodes pour vous protéger (préservatifs, prophylaxie préexposition)</a:t>
            </a:r>
            <a:endParaRPr lang="en-US" sz="1800" dirty="0"/>
          </a:p>
        </p:txBody>
      </p:sp>
      <p:sp>
        <p:nvSpPr>
          <p:cNvPr id="340" name="Google Shape;340;p20"/>
          <p:cNvSpPr/>
          <p:nvPr/>
        </p:nvSpPr>
        <p:spPr>
          <a:xfrm rot="-1901358">
            <a:off x="2182665" y="2265546"/>
            <a:ext cx="1912938" cy="1573212"/>
          </a:xfrm>
          <a:prstGeom prst="ellipse">
            <a:avLst/>
          </a:prstGeom>
          <a:solidFill>
            <a:srgbClr val="D9FFD9"/>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341" name="Google Shape;341;p20" descr="p14 arm inject wo closeup"/>
          <p:cNvPicPr preferRelativeResize="0"/>
          <p:nvPr/>
        </p:nvPicPr>
        <p:blipFill rotWithShape="1">
          <a:blip r:embed="rId3">
            <a:alphaModFix/>
          </a:blip>
          <a:srcRect/>
          <a:stretch/>
        </p:blipFill>
        <p:spPr>
          <a:xfrm>
            <a:off x="390976" y="2833732"/>
            <a:ext cx="1887538" cy="2420937"/>
          </a:xfrm>
          <a:prstGeom prst="rect">
            <a:avLst/>
          </a:prstGeom>
          <a:noFill/>
          <a:ln>
            <a:noFill/>
          </a:ln>
        </p:spPr>
      </p:pic>
      <p:sp>
        <p:nvSpPr>
          <p:cNvPr id="342" name="Google Shape;342;p20"/>
          <p:cNvSpPr/>
          <p:nvPr/>
        </p:nvSpPr>
        <p:spPr>
          <a:xfrm>
            <a:off x="0" y="0"/>
            <a:ext cx="1163638" cy="430213"/>
          </a:xfrm>
          <a:prstGeom prst="rect">
            <a:avLst/>
          </a:prstGeom>
          <a:solidFill>
            <a:srgbClr val="00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43" name="Google Shape;343;p20"/>
          <p:cNvSpPr/>
          <p:nvPr/>
        </p:nvSpPr>
        <p:spPr>
          <a:xfrm>
            <a:off x="0" y="0"/>
            <a:ext cx="9144000" cy="762000"/>
          </a:xfrm>
          <a:prstGeom prst="rect">
            <a:avLst/>
          </a:prstGeom>
          <a:solidFill>
            <a:srgbClr val="00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344" name="Google Shape;344;p20"/>
          <p:cNvPicPr preferRelativeResize="0"/>
          <p:nvPr/>
        </p:nvPicPr>
        <p:blipFill rotWithShape="1">
          <a:blip r:embed="rId4">
            <a:alphaModFix/>
          </a:blip>
          <a:srcRect l="8050" t="11201" r="50070" b="72890"/>
          <a:stretch/>
        </p:blipFill>
        <p:spPr>
          <a:xfrm>
            <a:off x="9350443" y="1253875"/>
            <a:ext cx="2069515" cy="1018080"/>
          </a:xfrm>
          <a:prstGeom prst="rect">
            <a:avLst/>
          </a:prstGeom>
          <a:noFill/>
          <a:ln w="9525" cap="flat" cmpd="sng">
            <a:solidFill>
              <a:srgbClr val="000000"/>
            </a:solidFill>
            <a:prstDash val="solid"/>
            <a:miter lim="800000"/>
            <a:headEnd type="none" w="sm" len="sm"/>
            <a:tailEnd type="none" w="sm" len="sm"/>
          </a:ln>
        </p:spPr>
      </p:pic>
      <p:pic>
        <p:nvPicPr>
          <p:cNvPr id="345" name="Google Shape;345;p20"/>
          <p:cNvPicPr preferRelativeResize="0"/>
          <p:nvPr/>
        </p:nvPicPr>
        <p:blipFill rotWithShape="1">
          <a:blip r:embed="rId5">
            <a:alphaModFix/>
          </a:blip>
          <a:srcRect b="11905"/>
          <a:stretch/>
        </p:blipFill>
        <p:spPr>
          <a:xfrm>
            <a:off x="9295294" y="4085932"/>
            <a:ext cx="1332083" cy="1648045"/>
          </a:xfrm>
          <a:prstGeom prst="rect">
            <a:avLst/>
          </a:prstGeom>
          <a:noFill/>
          <a:ln w="12700" cap="flat" cmpd="sng">
            <a:solidFill>
              <a:srgbClr val="000000"/>
            </a:solidFill>
            <a:prstDash val="solid"/>
            <a:miter lim="800000"/>
            <a:headEnd type="none" w="sm" len="sm"/>
            <a:tailEnd type="none" w="sm" len="sm"/>
          </a:ln>
        </p:spPr>
      </p:pic>
      <p:sp>
        <p:nvSpPr>
          <p:cNvPr id="346" name="Google Shape;346;p20"/>
          <p:cNvSpPr txBox="1"/>
          <p:nvPr/>
        </p:nvSpPr>
        <p:spPr>
          <a:xfrm>
            <a:off x="9246995" y="5871618"/>
            <a:ext cx="276076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Arial"/>
                <a:ea typeface="Arial"/>
                <a:cs typeface="Arial"/>
                <a:sym typeface="Arial"/>
              </a:rPr>
              <a:t>Sayana Press illustrations/photo from PATH</a:t>
            </a:r>
            <a:endParaRPr sz="1000" dirty="0">
              <a:solidFill>
                <a:schemeClr val="dk1"/>
              </a:solidFill>
              <a:latin typeface="Arial"/>
              <a:ea typeface="Arial"/>
              <a:cs typeface="Arial"/>
              <a:sym typeface="Arial"/>
            </a:endParaRPr>
          </a:p>
        </p:txBody>
      </p:sp>
      <p:pic>
        <p:nvPicPr>
          <p:cNvPr id="347" name="Google Shape;347;p20"/>
          <p:cNvPicPr preferRelativeResize="0"/>
          <p:nvPr/>
        </p:nvPicPr>
        <p:blipFill rotWithShape="1">
          <a:blip r:embed="rId6">
            <a:alphaModFix/>
          </a:blip>
          <a:srcRect/>
          <a:stretch/>
        </p:blipFill>
        <p:spPr>
          <a:xfrm>
            <a:off x="9308056" y="2495993"/>
            <a:ext cx="1367246" cy="1329187"/>
          </a:xfrm>
          <a:prstGeom prst="rect">
            <a:avLst/>
          </a:prstGeom>
          <a:noFill/>
          <a:ln w="12700" cap="flat" cmpd="sng">
            <a:solidFill>
              <a:srgbClr val="000000"/>
            </a:solidFill>
            <a:prstDash val="solid"/>
            <a:miter lim="800000"/>
            <a:headEnd type="none" w="sm" len="sm"/>
            <a:tailEnd type="none" w="sm" len="sm"/>
          </a:ln>
        </p:spPr>
      </p:pic>
      <p:pic>
        <p:nvPicPr>
          <p:cNvPr id="348" name="Google Shape;348;p20" descr="Injectable"/>
          <p:cNvPicPr preferRelativeResize="0"/>
          <p:nvPr/>
        </p:nvPicPr>
        <p:blipFill rotWithShape="1">
          <a:blip r:embed="rId7">
            <a:alphaModFix/>
          </a:blip>
          <a:srcRect/>
          <a:stretch/>
        </p:blipFill>
        <p:spPr>
          <a:xfrm>
            <a:off x="2392941" y="2195457"/>
            <a:ext cx="1561931" cy="1123078"/>
          </a:xfrm>
          <a:prstGeom prst="rect">
            <a:avLst/>
          </a:prstGeom>
          <a:noFill/>
          <a:ln>
            <a:noFill/>
          </a:ln>
        </p:spPr>
      </p:pic>
      <p:pic>
        <p:nvPicPr>
          <p:cNvPr id="349" name="Google Shape;349;p20"/>
          <p:cNvPicPr preferRelativeResize="0"/>
          <p:nvPr/>
        </p:nvPicPr>
        <p:blipFill rotWithShape="1">
          <a:blip r:embed="rId8">
            <a:alphaModFix/>
          </a:blip>
          <a:srcRect/>
          <a:stretch/>
        </p:blipFill>
        <p:spPr>
          <a:xfrm rot="8948714">
            <a:off x="2661691" y="3124173"/>
            <a:ext cx="655291" cy="949109"/>
          </a:xfrm>
          <a:prstGeom prst="rect">
            <a:avLst/>
          </a:prstGeom>
          <a:noFill/>
          <a:ln>
            <a:noFill/>
          </a:ln>
        </p:spPr>
      </p:pic>
      <p:sp>
        <p:nvSpPr>
          <p:cNvPr id="350" name="Google Shape;350;p20"/>
          <p:cNvSpPr txBox="1"/>
          <p:nvPr/>
        </p:nvSpPr>
        <p:spPr>
          <a:xfrm>
            <a:off x="426348" y="5440804"/>
            <a:ext cx="2662540" cy="966891"/>
          </a:xfrm>
          <a:prstGeom prst="rect">
            <a:avLst/>
          </a:prstGeom>
          <a:solidFill>
            <a:schemeClr val="lt1"/>
          </a:solidFill>
          <a:ln w="254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err="1">
                <a:solidFill>
                  <a:schemeClr val="dk1"/>
                </a:solidFill>
                <a:latin typeface="Arial Narrow"/>
                <a:ea typeface="Arial Narrow"/>
                <a:cs typeface="Arial Narrow"/>
                <a:sym typeface="Arial Narrow"/>
              </a:rPr>
              <a:t>Bénéfices</a:t>
            </a:r>
            <a:r>
              <a:rPr lang="en-US" sz="1200" b="1" dirty="0">
                <a:solidFill>
                  <a:schemeClr val="dk1"/>
                </a:solidFill>
                <a:latin typeface="Arial Narrow"/>
                <a:ea typeface="Arial Narrow"/>
                <a:cs typeface="Arial Narrow"/>
                <a:sym typeface="Arial Narrow"/>
              </a:rPr>
              <a:t>—</a:t>
            </a:r>
            <a:r>
              <a:rPr lang="en-US" sz="1200" b="1" dirty="0" err="1">
                <a:solidFill>
                  <a:schemeClr val="dk1"/>
                </a:solidFill>
                <a:latin typeface="Arial Narrow"/>
                <a:ea typeface="Arial Narrow"/>
                <a:cs typeface="Arial Narrow"/>
                <a:sym typeface="Arial Narrow"/>
              </a:rPr>
              <a:t>contraceptifs</a:t>
            </a:r>
            <a:r>
              <a:rPr lang="en-US" sz="1200" b="1" dirty="0">
                <a:solidFill>
                  <a:schemeClr val="dk1"/>
                </a:solidFill>
                <a:latin typeface="Arial Narrow"/>
                <a:ea typeface="Arial Narrow"/>
                <a:cs typeface="Arial Narrow"/>
                <a:sym typeface="Arial Narrow"/>
              </a:rPr>
              <a:t> injectables :</a:t>
            </a:r>
            <a:endParaRPr dirty="0"/>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Peuvent aider à prévenir le cancer de la muqueuse de l’utérus.</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Peuvent être utilisés de manière discrète</a:t>
            </a:r>
            <a:r>
              <a:rPr lang="en-US" sz="1200" dirty="0">
                <a:solidFill>
                  <a:schemeClr val="dk1"/>
                </a:solidFill>
                <a:latin typeface="Arial Narrow"/>
                <a:ea typeface="Arial Narrow"/>
                <a:cs typeface="Arial Narrow"/>
                <a:sym typeface="Arial Narrow"/>
              </a:rPr>
              <a:t>.</a:t>
            </a:r>
            <a:endParaRPr lang="en-US" dirty="0"/>
          </a:p>
        </p:txBody>
      </p:sp>
      <p:sp>
        <p:nvSpPr>
          <p:cNvPr id="351" name="Google Shape;351;p20"/>
          <p:cNvSpPr txBox="1">
            <a:spLocks noGrp="1"/>
          </p:cNvSpPr>
          <p:nvPr>
            <p:ph type="sldNum" idx="12"/>
          </p:nvPr>
        </p:nvSpPr>
        <p:spPr>
          <a:xfrm>
            <a:off x="6697571"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20</a:t>
            </a:fld>
            <a:endParaRPr sz="1400" b="1" dirty="0">
              <a:solidFill>
                <a:schemeClr val="lt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1"/>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21</a:t>
            </a:fld>
            <a:endParaRPr sz="1400" b="1" dirty="0">
              <a:solidFill>
                <a:schemeClr val="lt2"/>
              </a:solidFill>
              <a:latin typeface="Arial"/>
              <a:ea typeface="Arial"/>
              <a:cs typeface="Arial"/>
              <a:sym typeface="Arial"/>
            </a:endParaRPr>
          </a:p>
        </p:txBody>
      </p:sp>
      <p:sp>
        <p:nvSpPr>
          <p:cNvPr id="358" name="Google Shape;358;p21"/>
          <p:cNvSpPr/>
          <p:nvPr/>
        </p:nvSpPr>
        <p:spPr>
          <a:xfrm>
            <a:off x="700089" y="1074743"/>
            <a:ext cx="7875199" cy="5495920"/>
          </a:xfrm>
          <a:prstGeom prst="rect">
            <a:avLst/>
          </a:prstGeom>
          <a:noFill/>
          <a:ln>
            <a:noFill/>
          </a:ln>
        </p:spPr>
        <p:txBody>
          <a:bodyPr spcFirstLastPara="1" wrap="square" lIns="91425" tIns="45700" rIns="91425" bIns="45700" anchor="t" anchorCtr="0">
            <a:noAutofit/>
          </a:bodyPr>
          <a:lstStyle/>
          <a:p>
            <a:pPr marL="225425" marR="0" lvl="1" indent="-225425" algn="l" rtl="0">
              <a:lnSpc>
                <a:spcPct val="95000"/>
              </a:lnSpc>
              <a:spcBef>
                <a:spcPts val="0"/>
              </a:spcBef>
              <a:spcAft>
                <a:spcPts val="0"/>
              </a:spcAft>
              <a:buClr>
                <a:srgbClr val="009900"/>
              </a:buClr>
              <a:buSzPts val="2000"/>
              <a:buFont typeface="Arial"/>
              <a:buNone/>
            </a:pPr>
            <a:r>
              <a:rPr lang="fr-FR" sz="1900" b="1" i="0" u="none" strike="noStrike" cap="none" dirty="0">
                <a:solidFill>
                  <a:srgbClr val="009900"/>
                </a:solidFill>
                <a:latin typeface="Arial"/>
                <a:ea typeface="Arial"/>
                <a:cs typeface="Arial"/>
                <a:sym typeface="Arial"/>
              </a:rPr>
              <a:t>Changements normaux chez certaines femmes </a:t>
            </a:r>
            <a:r>
              <a:rPr lang="en-US" sz="1900" b="1" i="0" u="none" strike="noStrike" cap="none" dirty="0">
                <a:solidFill>
                  <a:srgbClr val="009900"/>
                </a:solidFill>
                <a:latin typeface="Arial"/>
                <a:ea typeface="Arial"/>
                <a:cs typeface="Arial"/>
                <a:sym typeface="Arial"/>
              </a:rPr>
              <a:t>:</a:t>
            </a:r>
            <a:endParaRPr sz="1900" b="0" i="0" u="none" strike="noStrike" cap="none" dirty="0">
              <a:solidFill>
                <a:srgbClr val="009900"/>
              </a:solidFill>
              <a:latin typeface="Arial"/>
              <a:ea typeface="Arial"/>
              <a:cs typeface="Arial"/>
              <a:sym typeface="Arial"/>
            </a:endParaRPr>
          </a:p>
          <a:p>
            <a:pPr marL="225425" marR="0" lvl="1" indent="-225425" algn="l" rtl="0">
              <a:lnSpc>
                <a:spcPct val="95000"/>
              </a:lnSpc>
              <a:spcBef>
                <a:spcPts val="600"/>
              </a:spcBef>
              <a:spcAft>
                <a:spcPts val="0"/>
              </a:spcAft>
              <a:buClr>
                <a:srgbClr val="009900"/>
              </a:buClr>
              <a:buSzPts val="1800"/>
              <a:buFont typeface="Arial"/>
              <a:buChar char="•"/>
            </a:pPr>
            <a:r>
              <a:rPr lang="fr-FR" sz="1600" b="0" i="0" u="none" strike="noStrike" cap="none" dirty="0">
                <a:solidFill>
                  <a:schemeClr val="dk1"/>
                </a:solidFill>
                <a:latin typeface="Arial"/>
                <a:ea typeface="Arial"/>
                <a:cs typeface="Arial"/>
                <a:sym typeface="Arial"/>
              </a:rPr>
              <a:t>Des changements de saignements comme les saignements prolongés ou abondants, les saignements irréguliers ou les </a:t>
            </a:r>
            <a:r>
              <a:rPr lang="fr-FR" sz="1600" b="0" i="0" u="none" strike="noStrike" cap="none" dirty="0" err="1">
                <a:solidFill>
                  <a:schemeClr val="dk1"/>
                </a:solidFill>
                <a:latin typeface="Arial"/>
                <a:ea typeface="Arial"/>
                <a:cs typeface="Arial"/>
                <a:sym typeface="Arial"/>
              </a:rPr>
              <a:t>microrragies</a:t>
            </a:r>
            <a:r>
              <a:rPr lang="fr-FR" sz="1600" b="0" i="0" u="none" strike="noStrike" cap="none" dirty="0">
                <a:solidFill>
                  <a:schemeClr val="dk1"/>
                </a:solidFill>
                <a:latin typeface="Arial"/>
                <a:ea typeface="Arial"/>
                <a:cs typeface="Arial"/>
                <a:sym typeface="Arial"/>
              </a:rPr>
              <a:t>, voire l’absence de saignements</a:t>
            </a:r>
            <a:endParaRPr sz="1600" dirty="0"/>
          </a:p>
          <a:p>
            <a:pPr marL="225425" marR="0" lvl="1" indent="-225425" algn="l" rtl="0">
              <a:lnSpc>
                <a:spcPct val="95000"/>
              </a:lnSpc>
              <a:spcBef>
                <a:spcPts val="600"/>
              </a:spcBef>
              <a:spcAft>
                <a:spcPts val="0"/>
              </a:spcAft>
              <a:buClr>
                <a:srgbClr val="009900"/>
              </a:buClr>
              <a:buSzPts val="1800"/>
              <a:buFont typeface="Arial"/>
              <a:buChar char="•"/>
            </a:pPr>
            <a:r>
              <a:rPr lang="fr-FR" sz="1600" b="0" i="0" u="none" strike="noStrike" cap="none" dirty="0">
                <a:solidFill>
                  <a:schemeClr val="dk1"/>
                </a:solidFill>
                <a:latin typeface="Arial"/>
                <a:ea typeface="Arial"/>
                <a:cs typeface="Arial"/>
                <a:sym typeface="Arial"/>
              </a:rPr>
              <a:t>Maux de tête et étourdissements</a:t>
            </a:r>
            <a:endParaRPr sz="1600" dirty="0"/>
          </a:p>
          <a:p>
            <a:pPr marL="225425" marR="0" lvl="1" indent="-225425" algn="l" rtl="0">
              <a:lnSpc>
                <a:spcPct val="95000"/>
              </a:lnSpc>
              <a:spcBef>
                <a:spcPts val="600"/>
              </a:spcBef>
              <a:spcAft>
                <a:spcPts val="0"/>
              </a:spcAft>
              <a:buClr>
                <a:srgbClr val="009900"/>
              </a:buClr>
              <a:buSzPts val="1800"/>
              <a:buFont typeface="Arial"/>
              <a:buChar char="•"/>
            </a:pPr>
            <a:r>
              <a:rPr lang="fr-FR" sz="1600" b="0" i="0" u="none" strike="noStrike" cap="none" dirty="0">
                <a:solidFill>
                  <a:schemeClr val="dk1"/>
                </a:solidFill>
                <a:latin typeface="Arial"/>
                <a:ea typeface="Arial"/>
                <a:cs typeface="Arial"/>
                <a:sym typeface="Arial"/>
              </a:rPr>
              <a:t>Ballonnements abdominaux et gêne abdominale</a:t>
            </a:r>
            <a:endParaRPr sz="1600" dirty="0"/>
          </a:p>
          <a:p>
            <a:pPr marL="225425" marR="0" lvl="1" indent="-225425" algn="l" rtl="0">
              <a:lnSpc>
                <a:spcPct val="95000"/>
              </a:lnSpc>
              <a:spcBef>
                <a:spcPts val="600"/>
              </a:spcBef>
              <a:spcAft>
                <a:spcPts val="0"/>
              </a:spcAft>
              <a:buClr>
                <a:srgbClr val="009900"/>
              </a:buClr>
              <a:buSzPts val="1800"/>
              <a:buFont typeface="Arial"/>
              <a:buChar char="•"/>
            </a:pPr>
            <a:r>
              <a:rPr lang="fr-FR" sz="1600" b="0" i="0" u="none" strike="noStrike" cap="none" dirty="0">
                <a:solidFill>
                  <a:schemeClr val="dk1"/>
                </a:solidFill>
                <a:latin typeface="Arial"/>
                <a:ea typeface="Arial"/>
                <a:cs typeface="Arial"/>
                <a:sym typeface="Arial"/>
              </a:rPr>
              <a:t>Changements d’humeur et de libido</a:t>
            </a:r>
            <a:r>
              <a:rPr lang="en-US" sz="1600" b="0" i="0" u="none" strike="noStrike" cap="none" dirty="0">
                <a:solidFill>
                  <a:schemeClr val="dk1"/>
                </a:solidFill>
                <a:latin typeface="Arial"/>
                <a:ea typeface="Arial"/>
                <a:cs typeface="Arial"/>
                <a:sym typeface="Arial"/>
              </a:rPr>
              <a:t> </a:t>
            </a:r>
            <a:endParaRPr sz="1600" dirty="0"/>
          </a:p>
          <a:p>
            <a:pPr marL="225425" marR="0" lvl="1" indent="-225425" algn="l" rtl="0">
              <a:lnSpc>
                <a:spcPct val="95000"/>
              </a:lnSpc>
              <a:spcBef>
                <a:spcPts val="600"/>
              </a:spcBef>
              <a:spcAft>
                <a:spcPts val="0"/>
              </a:spcAft>
              <a:buClr>
                <a:srgbClr val="009900"/>
              </a:buClr>
              <a:buSzPts val="1800"/>
              <a:buFont typeface="Arial"/>
              <a:buChar char="•"/>
            </a:pPr>
            <a:r>
              <a:rPr lang="en-US" sz="1600" b="0" i="0" u="none" strike="noStrike" cap="none" dirty="0" err="1">
                <a:solidFill>
                  <a:schemeClr val="dk1"/>
                </a:solidFill>
                <a:latin typeface="Arial"/>
                <a:ea typeface="Arial"/>
                <a:cs typeface="Arial"/>
                <a:sym typeface="Arial"/>
              </a:rPr>
              <a:t>Prise</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poids</a:t>
            </a:r>
            <a:r>
              <a:rPr lang="en-US" sz="1600" b="0" i="0" u="none" strike="noStrike" cap="none" dirty="0">
                <a:solidFill>
                  <a:schemeClr val="dk1"/>
                </a:solidFill>
                <a:latin typeface="Arial"/>
                <a:ea typeface="Arial"/>
                <a:cs typeface="Arial"/>
                <a:sym typeface="Arial"/>
              </a:rPr>
              <a:t> </a:t>
            </a:r>
            <a:endParaRPr sz="1600" dirty="0"/>
          </a:p>
          <a:p>
            <a:pPr marL="225425" marR="0" lvl="1" indent="-225425" algn="l" rtl="0">
              <a:lnSpc>
                <a:spcPct val="95000"/>
              </a:lnSpc>
              <a:spcBef>
                <a:spcPts val="1800"/>
              </a:spcBef>
              <a:spcAft>
                <a:spcPts val="0"/>
              </a:spcAft>
              <a:buClr>
                <a:srgbClr val="009900"/>
              </a:buClr>
              <a:buSzPts val="2000"/>
              <a:buFont typeface="Arial"/>
              <a:buNone/>
            </a:pPr>
            <a:r>
              <a:rPr lang="fr-FR" sz="1900" b="1" i="0" u="none" strike="noStrike" cap="none" dirty="0">
                <a:solidFill>
                  <a:srgbClr val="009900"/>
                </a:solidFill>
                <a:latin typeface="Arial"/>
                <a:ea typeface="Arial"/>
                <a:cs typeface="Arial"/>
                <a:sym typeface="Arial"/>
              </a:rPr>
              <a:t>Les professionnelles du sexe doivent déterminer si elles peuvent </a:t>
            </a:r>
            <a:r>
              <a:rPr lang="en-US" sz="1900" b="1" i="0" u="none" strike="noStrike" cap="none" dirty="0">
                <a:solidFill>
                  <a:srgbClr val="009900"/>
                </a:solidFill>
                <a:latin typeface="Arial"/>
                <a:ea typeface="Arial"/>
                <a:cs typeface="Arial"/>
                <a:sym typeface="Arial"/>
              </a:rPr>
              <a:t>:</a:t>
            </a:r>
            <a:endParaRPr sz="1900" b="0" i="0" u="none" strike="noStrike" cap="none" dirty="0">
              <a:solidFill>
                <a:srgbClr val="009900"/>
              </a:solidFill>
              <a:latin typeface="Arial"/>
              <a:ea typeface="Arial"/>
              <a:cs typeface="Arial"/>
              <a:sym typeface="Arial"/>
            </a:endParaRPr>
          </a:p>
          <a:p>
            <a:pPr marL="225425" marR="0" lvl="1" indent="-225425" algn="l" rtl="0">
              <a:lnSpc>
                <a:spcPct val="95000"/>
              </a:lnSpc>
              <a:spcBef>
                <a:spcPts val="600"/>
              </a:spcBef>
              <a:spcAft>
                <a:spcPts val="0"/>
              </a:spcAft>
              <a:buClr>
                <a:srgbClr val="009900"/>
              </a:buClr>
              <a:buSzPts val="1800"/>
              <a:buFont typeface="Arial"/>
              <a:buChar char="•"/>
            </a:pPr>
            <a:r>
              <a:rPr lang="fr-FR" sz="1600" b="0" i="0" u="none" strike="noStrike" cap="none" dirty="0">
                <a:solidFill>
                  <a:schemeClr val="dk1"/>
                </a:solidFill>
                <a:latin typeface="Arial"/>
                <a:ea typeface="Arial"/>
                <a:cs typeface="Arial"/>
                <a:sym typeface="Arial"/>
              </a:rPr>
              <a:t>Se souvenir de renouveler les injections à temps. Revenir à l’établissement, même en cas de retard</a:t>
            </a:r>
            <a:r>
              <a:rPr lang="en-US" sz="1600" b="0" i="0" u="none" strike="noStrike" cap="none" dirty="0">
                <a:solidFill>
                  <a:schemeClr val="dk1"/>
                </a:solidFill>
                <a:latin typeface="Arial"/>
                <a:ea typeface="Arial"/>
                <a:cs typeface="Arial"/>
                <a:sym typeface="Arial"/>
              </a:rPr>
              <a:t>.</a:t>
            </a:r>
            <a:endParaRPr sz="1600" b="0" i="0" u="none" strike="sngStrike" cap="none" dirty="0">
              <a:solidFill>
                <a:schemeClr val="dk1"/>
              </a:solidFill>
              <a:latin typeface="Arial"/>
              <a:ea typeface="Arial"/>
              <a:cs typeface="Arial"/>
              <a:sym typeface="Arial"/>
            </a:endParaRPr>
          </a:p>
          <a:p>
            <a:pPr marL="225425" marR="0" lvl="1" indent="-225425" algn="l" rtl="0">
              <a:lnSpc>
                <a:spcPct val="95000"/>
              </a:lnSpc>
              <a:spcBef>
                <a:spcPts val="600"/>
              </a:spcBef>
              <a:spcAft>
                <a:spcPts val="0"/>
              </a:spcAft>
              <a:buClr>
                <a:srgbClr val="009900"/>
              </a:buClr>
              <a:buSzPts val="1800"/>
              <a:buFont typeface="Arial"/>
              <a:buChar char="•"/>
            </a:pPr>
            <a:r>
              <a:rPr lang="fr-FR" sz="1600" b="0" i="0" u="none" strike="noStrike" cap="none" dirty="0">
                <a:solidFill>
                  <a:schemeClr val="dk1"/>
                </a:solidFill>
                <a:latin typeface="Arial"/>
                <a:ea typeface="Arial"/>
                <a:cs typeface="Arial"/>
                <a:sym typeface="Arial"/>
              </a:rPr>
              <a:t>S’accommoder des saignements imprévisibles. Cette situation est susceptible de perturber le travail et de limiter la capacité à solliciter ou accepter des clients</a:t>
            </a:r>
            <a:r>
              <a:rPr lang="en-US" sz="1600" b="0" i="0" u="none" strike="noStrike" cap="none" dirty="0">
                <a:solidFill>
                  <a:schemeClr val="dk1"/>
                </a:solidFill>
                <a:latin typeface="Arial"/>
                <a:ea typeface="Arial"/>
                <a:cs typeface="Arial"/>
                <a:sym typeface="Arial"/>
              </a:rPr>
              <a:t>.</a:t>
            </a:r>
            <a:endParaRPr sz="1600" dirty="0"/>
          </a:p>
          <a:p>
            <a:pPr marL="0" marR="0" lvl="1" indent="0" algn="l" rtl="0">
              <a:lnSpc>
                <a:spcPct val="95000"/>
              </a:lnSpc>
              <a:spcBef>
                <a:spcPts val="1200"/>
              </a:spcBef>
              <a:spcAft>
                <a:spcPts val="0"/>
              </a:spcAft>
              <a:buNone/>
            </a:pPr>
            <a:r>
              <a:rPr lang="fr-FR" sz="1900" b="1" i="0" u="none" strike="noStrike" cap="none" dirty="0">
                <a:solidFill>
                  <a:srgbClr val="009900"/>
                </a:solidFill>
                <a:latin typeface="Arial"/>
                <a:ea typeface="Arial"/>
                <a:cs typeface="Arial"/>
                <a:sym typeface="Arial"/>
              </a:rPr>
              <a:t>Autres considérations pour les femmes vivant avec le VIH ou </a:t>
            </a:r>
            <a:br>
              <a:rPr lang="fr-FR" sz="1900" b="1" i="0" u="none" strike="noStrike" cap="none" dirty="0">
                <a:solidFill>
                  <a:srgbClr val="009900"/>
                </a:solidFill>
                <a:latin typeface="Arial"/>
                <a:ea typeface="Arial"/>
                <a:cs typeface="Arial"/>
                <a:sym typeface="Arial"/>
              </a:rPr>
            </a:br>
            <a:r>
              <a:rPr lang="fr-FR" sz="1900" b="1" i="0" u="none" strike="noStrike" cap="none" dirty="0">
                <a:solidFill>
                  <a:srgbClr val="009900"/>
                </a:solidFill>
                <a:latin typeface="Arial"/>
                <a:ea typeface="Arial"/>
                <a:cs typeface="Arial"/>
                <a:sym typeface="Arial"/>
              </a:rPr>
              <a:t>le SIDA </a:t>
            </a:r>
            <a:r>
              <a:rPr lang="en-US" sz="1900" b="1" i="0" u="none" strike="noStrike" cap="none" dirty="0">
                <a:solidFill>
                  <a:srgbClr val="009900"/>
                </a:solidFill>
                <a:latin typeface="Arial"/>
                <a:ea typeface="Arial"/>
                <a:cs typeface="Arial"/>
                <a:sym typeface="Arial"/>
              </a:rPr>
              <a:t>:</a:t>
            </a:r>
            <a:endParaRPr sz="1900" dirty="0"/>
          </a:p>
          <a:p>
            <a:pPr marL="225425" marR="0" lvl="1" indent="-225425" algn="l" rtl="0">
              <a:lnSpc>
                <a:spcPct val="95000"/>
              </a:lnSpc>
              <a:spcBef>
                <a:spcPts val="600"/>
              </a:spcBef>
              <a:spcAft>
                <a:spcPts val="0"/>
              </a:spcAft>
              <a:buClr>
                <a:srgbClr val="009900"/>
              </a:buClr>
              <a:buSzPts val="1800"/>
              <a:buFont typeface="Arial"/>
              <a:buChar char="•"/>
            </a:pPr>
            <a:r>
              <a:rPr lang="fr-FR" sz="1600" b="0" i="0" u="none" strike="noStrike" cap="none" dirty="0">
                <a:solidFill>
                  <a:schemeClr val="dk1"/>
                </a:solidFill>
                <a:latin typeface="Arial"/>
                <a:ea typeface="Arial"/>
                <a:cs typeface="Arial"/>
                <a:sym typeface="Arial"/>
              </a:rPr>
              <a:t>L’efficacité des contraceptifs injectables n’est pas réduite chez les femmes sous traitement antirétroviral ou celles recevant un traitement antituberculeux</a:t>
            </a:r>
            <a:r>
              <a:rPr lang="en-US" sz="1600" b="0" i="0" u="none" strike="noStrike" cap="none" dirty="0">
                <a:solidFill>
                  <a:schemeClr val="dk1"/>
                </a:solidFill>
                <a:latin typeface="Arial"/>
                <a:ea typeface="Arial"/>
                <a:cs typeface="Arial"/>
                <a:sym typeface="Arial"/>
              </a:rPr>
              <a:t>.</a:t>
            </a:r>
            <a:endParaRPr sz="1600" dirty="0"/>
          </a:p>
        </p:txBody>
      </p:sp>
      <p:sp>
        <p:nvSpPr>
          <p:cNvPr id="359" name="Google Shape;359;p21"/>
          <p:cNvSpPr/>
          <p:nvPr/>
        </p:nvSpPr>
        <p:spPr>
          <a:xfrm>
            <a:off x="7980363" y="0"/>
            <a:ext cx="1163637" cy="430213"/>
          </a:xfrm>
          <a:prstGeom prst="rect">
            <a:avLst/>
          </a:prstGeom>
          <a:solidFill>
            <a:srgbClr val="00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60" name="Google Shape;360;p21"/>
          <p:cNvSpPr/>
          <p:nvPr/>
        </p:nvSpPr>
        <p:spPr>
          <a:xfrm>
            <a:off x="-54429" y="0"/>
            <a:ext cx="9220201" cy="762000"/>
          </a:xfrm>
          <a:prstGeom prst="rect">
            <a:avLst/>
          </a:prstGeom>
          <a:solidFill>
            <a:srgbClr val="00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2"/>
          <p:cNvSpPr/>
          <p:nvPr/>
        </p:nvSpPr>
        <p:spPr>
          <a:xfrm rot="3562120">
            <a:off x="547773" y="2638012"/>
            <a:ext cx="3167853" cy="2095631"/>
          </a:xfrm>
          <a:prstGeom prst="ellipse">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67" name="Google Shape;367;p22"/>
          <p:cNvSpPr txBox="1">
            <a:spLocks noGrp="1"/>
          </p:cNvSpPr>
          <p:nvPr>
            <p:ph type="ctrTitle"/>
          </p:nvPr>
        </p:nvSpPr>
        <p:spPr>
          <a:xfrm>
            <a:off x="538956" y="1116245"/>
            <a:ext cx="8066088" cy="5048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sz="3600" dirty="0">
                <a:solidFill>
                  <a:srgbClr val="006699"/>
                </a:solidFill>
              </a:rPr>
              <a:t>Contraceptifs oraux combinés </a:t>
            </a:r>
            <a:br>
              <a:rPr lang="fr-FR" sz="3600" dirty="0">
                <a:solidFill>
                  <a:srgbClr val="006699"/>
                </a:solidFill>
              </a:rPr>
            </a:br>
            <a:r>
              <a:rPr lang="fr-FR" sz="3600" dirty="0">
                <a:solidFill>
                  <a:srgbClr val="006699"/>
                </a:solidFill>
              </a:rPr>
              <a:t>(la pilule</a:t>
            </a:r>
            <a:r>
              <a:rPr lang="en-US" sz="3600" dirty="0">
                <a:solidFill>
                  <a:srgbClr val="006699"/>
                </a:solidFill>
              </a:rPr>
              <a:t>)</a:t>
            </a:r>
            <a:endParaRPr sz="3600" dirty="0">
              <a:solidFill>
                <a:srgbClr val="006699"/>
              </a:solidFill>
            </a:endParaRPr>
          </a:p>
        </p:txBody>
      </p:sp>
      <p:sp>
        <p:nvSpPr>
          <p:cNvPr id="368" name="Google Shape;368;p22"/>
          <p:cNvSpPr txBox="1">
            <a:spLocks noGrp="1"/>
          </p:cNvSpPr>
          <p:nvPr>
            <p:ph type="subTitle" idx="1"/>
          </p:nvPr>
        </p:nvSpPr>
        <p:spPr>
          <a:xfrm>
            <a:off x="4404732" y="1408113"/>
            <a:ext cx="4007748" cy="5400675"/>
          </a:xfrm>
          <a:prstGeom prst="rect">
            <a:avLst/>
          </a:prstGeom>
          <a:noFill/>
          <a:ln>
            <a:noFill/>
          </a:ln>
        </p:spPr>
        <p:txBody>
          <a:bodyPr spcFirstLastPara="1" wrap="square" lIns="91425" tIns="45700" rIns="91425" bIns="45700" anchor="t" anchorCtr="0">
            <a:noAutofit/>
          </a:bodyPr>
          <a:lstStyle/>
          <a:p>
            <a:pPr marL="266700" lvl="0" indent="-266700" algn="l" rtl="0">
              <a:lnSpc>
                <a:spcPct val="95000"/>
              </a:lnSpc>
              <a:spcBef>
                <a:spcPts val="600"/>
              </a:spcBef>
              <a:spcAft>
                <a:spcPts val="0"/>
              </a:spcAft>
              <a:buClr>
                <a:srgbClr val="006699"/>
              </a:buClr>
              <a:buSzPts val="2200"/>
              <a:buFont typeface="Arial"/>
              <a:buChar char="•"/>
            </a:pPr>
            <a:r>
              <a:rPr lang="fr-FR" sz="2000" dirty="0">
                <a:latin typeface="Arial"/>
                <a:ea typeface="Arial"/>
                <a:cs typeface="Arial"/>
                <a:sym typeface="Arial"/>
              </a:rPr>
              <a:t>Une pilule prise chaque jour pour prévenir la grossesse</a:t>
            </a:r>
          </a:p>
          <a:p>
            <a:pPr marL="266700" lvl="0" indent="-266700" algn="l" rtl="0">
              <a:lnSpc>
                <a:spcPct val="95000"/>
              </a:lnSpc>
              <a:spcBef>
                <a:spcPts val="600"/>
              </a:spcBef>
              <a:spcAft>
                <a:spcPts val="0"/>
              </a:spcAft>
              <a:buClr>
                <a:srgbClr val="006699"/>
              </a:buClr>
              <a:buSzPts val="2200"/>
              <a:buFont typeface="Arial"/>
              <a:buChar char="•"/>
            </a:pPr>
            <a:r>
              <a:rPr lang="fr-FR" sz="2000" dirty="0">
                <a:latin typeface="Arial"/>
                <a:ea typeface="Arial"/>
                <a:cs typeface="Arial"/>
                <a:sym typeface="Arial"/>
              </a:rPr>
              <a:t>Empêche les ovules de quitter les ovaires</a:t>
            </a:r>
          </a:p>
          <a:p>
            <a:pPr marL="266700" lvl="0" indent="-266700" algn="l" rtl="0">
              <a:lnSpc>
                <a:spcPct val="95000"/>
              </a:lnSpc>
              <a:spcBef>
                <a:spcPts val="600"/>
              </a:spcBef>
              <a:spcAft>
                <a:spcPts val="0"/>
              </a:spcAft>
              <a:buClr>
                <a:srgbClr val="006699"/>
              </a:buClr>
              <a:buSzPts val="2200"/>
              <a:buFont typeface="Arial"/>
              <a:buChar char="•"/>
            </a:pPr>
            <a:r>
              <a:rPr lang="fr-FR" sz="2000" dirty="0">
                <a:latin typeface="Arial"/>
                <a:ea typeface="Arial"/>
                <a:cs typeface="Arial"/>
                <a:sym typeface="Arial"/>
              </a:rPr>
              <a:t>Après l’arrêt des pilules, il est possible de débuter une grossesse sans tarder</a:t>
            </a:r>
          </a:p>
          <a:p>
            <a:pPr marL="266700" lvl="0" indent="-266700" algn="l" rtl="0">
              <a:lnSpc>
                <a:spcPct val="95000"/>
              </a:lnSpc>
              <a:spcBef>
                <a:spcPts val="600"/>
              </a:spcBef>
              <a:spcAft>
                <a:spcPts val="0"/>
              </a:spcAft>
              <a:buClr>
                <a:srgbClr val="006699"/>
              </a:buClr>
              <a:buSzPts val="2200"/>
              <a:buFont typeface="Arial"/>
              <a:buChar char="•"/>
            </a:pPr>
            <a:r>
              <a:rPr lang="fr-FR" sz="2000" dirty="0">
                <a:latin typeface="Arial"/>
                <a:ea typeface="Arial"/>
                <a:cs typeface="Arial"/>
                <a:sym typeface="Arial"/>
              </a:rPr>
              <a:t>Peuvent être utilisés en toute sécurité par la plupart des femmes, y compris celles atteintes du VIH ou du SIDA</a:t>
            </a:r>
          </a:p>
          <a:p>
            <a:pPr marL="266700" lvl="0" indent="-266700" algn="l" rtl="0">
              <a:lnSpc>
                <a:spcPct val="95000"/>
              </a:lnSpc>
              <a:spcBef>
                <a:spcPts val="600"/>
              </a:spcBef>
              <a:spcAft>
                <a:spcPts val="0"/>
              </a:spcAft>
              <a:buClr>
                <a:srgbClr val="006699"/>
              </a:buClr>
              <a:buSzPts val="2200"/>
              <a:buFont typeface="Arial"/>
              <a:buChar char="•"/>
            </a:pPr>
            <a:r>
              <a:rPr lang="fr-FR" sz="2000" dirty="0">
                <a:latin typeface="Arial"/>
                <a:ea typeface="Arial"/>
                <a:cs typeface="Arial"/>
                <a:sym typeface="Arial"/>
              </a:rPr>
              <a:t>Aucune protection contre le VIH ou les autres IST ; ajoutez-y d’autres méthodes pour vous protéger (préservatifs, prophylaxie préexposition</a:t>
            </a:r>
            <a:r>
              <a:rPr lang="en-US" sz="2000" dirty="0">
                <a:solidFill>
                  <a:srgbClr val="000000"/>
                </a:solidFill>
                <a:latin typeface="Arial"/>
                <a:ea typeface="Arial"/>
                <a:cs typeface="Arial"/>
                <a:sym typeface="Arial"/>
              </a:rPr>
              <a:t>)</a:t>
            </a:r>
            <a:endParaRPr lang="en-US" sz="2000" dirty="0"/>
          </a:p>
        </p:txBody>
      </p:sp>
      <p:pic>
        <p:nvPicPr>
          <p:cNvPr id="369" name="Google Shape;369;p22" descr="PillToMouth1"/>
          <p:cNvPicPr preferRelativeResize="0"/>
          <p:nvPr/>
        </p:nvPicPr>
        <p:blipFill rotWithShape="1">
          <a:blip r:embed="rId3">
            <a:alphaModFix/>
          </a:blip>
          <a:srcRect/>
          <a:stretch/>
        </p:blipFill>
        <p:spPr>
          <a:xfrm>
            <a:off x="1077839" y="2323206"/>
            <a:ext cx="1883022" cy="2960336"/>
          </a:xfrm>
          <a:prstGeom prst="rect">
            <a:avLst/>
          </a:prstGeom>
          <a:noFill/>
          <a:ln>
            <a:noFill/>
          </a:ln>
        </p:spPr>
      </p:pic>
      <p:sp>
        <p:nvSpPr>
          <p:cNvPr id="370" name="Google Shape;370;p22"/>
          <p:cNvSpPr/>
          <p:nvPr/>
        </p:nvSpPr>
        <p:spPr>
          <a:xfrm>
            <a:off x="-60478" y="0"/>
            <a:ext cx="9291564" cy="762000"/>
          </a:xfrm>
          <a:prstGeom prst="rect">
            <a:avLst/>
          </a:prstGeom>
          <a:solidFill>
            <a:srgbClr val="006699"/>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71" name="Google Shape;371;p22"/>
          <p:cNvSpPr txBox="1">
            <a:spLocks noGrp="1"/>
          </p:cNvSpPr>
          <p:nvPr>
            <p:ph type="sldNum" idx="12"/>
          </p:nvPr>
        </p:nvSpPr>
        <p:spPr>
          <a:xfrm>
            <a:off x="6736760"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22</a:t>
            </a:fld>
            <a:endParaRPr sz="1400" b="1" dirty="0">
              <a:solidFill>
                <a:schemeClr val="lt2"/>
              </a:solidFill>
              <a:latin typeface="Arial"/>
              <a:ea typeface="Arial"/>
              <a:cs typeface="Arial"/>
              <a:sym typeface="Arial"/>
            </a:endParaRPr>
          </a:p>
        </p:txBody>
      </p:sp>
      <p:sp>
        <p:nvSpPr>
          <p:cNvPr id="372" name="Google Shape;372;p22"/>
          <p:cNvSpPr txBox="1"/>
          <p:nvPr/>
        </p:nvSpPr>
        <p:spPr>
          <a:xfrm>
            <a:off x="903137" y="5459853"/>
            <a:ext cx="3144756" cy="966891"/>
          </a:xfrm>
          <a:prstGeom prst="rect">
            <a:avLst/>
          </a:prstGeom>
          <a:solidFill>
            <a:schemeClr val="lt1"/>
          </a:solidFill>
          <a:ln w="25400" cap="flat" cmpd="sng">
            <a:solidFill>
              <a:srgbClr val="00669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err="1">
                <a:solidFill>
                  <a:schemeClr val="dk1"/>
                </a:solidFill>
                <a:latin typeface="Arial Narrow"/>
                <a:ea typeface="Arial Narrow"/>
                <a:cs typeface="Arial Narrow"/>
                <a:sym typeface="Arial Narrow"/>
              </a:rPr>
              <a:t>Bénéfices</a:t>
            </a:r>
            <a:r>
              <a:rPr lang="en-US" sz="1200" b="1" dirty="0">
                <a:solidFill>
                  <a:schemeClr val="dk1"/>
                </a:solidFill>
                <a:latin typeface="Arial Narrow"/>
                <a:ea typeface="Arial Narrow"/>
                <a:cs typeface="Arial Narrow"/>
                <a:sym typeface="Arial Narrow"/>
              </a:rPr>
              <a:t>—</a:t>
            </a:r>
            <a:r>
              <a:rPr lang="en-US" sz="1200" b="1" dirty="0" err="1">
                <a:solidFill>
                  <a:schemeClr val="dk1"/>
                </a:solidFill>
                <a:latin typeface="Arial Narrow"/>
                <a:ea typeface="Arial Narrow"/>
                <a:cs typeface="Arial Narrow"/>
                <a:sym typeface="Arial Narrow"/>
              </a:rPr>
              <a:t>Contraceptifs</a:t>
            </a:r>
            <a:r>
              <a:rPr lang="en-US" sz="1200" b="1" dirty="0">
                <a:solidFill>
                  <a:schemeClr val="dk1"/>
                </a:solidFill>
                <a:latin typeface="Arial Narrow"/>
                <a:ea typeface="Arial Narrow"/>
                <a:cs typeface="Arial Narrow"/>
                <a:sym typeface="Arial Narrow"/>
              </a:rPr>
              <a:t> </a:t>
            </a:r>
            <a:r>
              <a:rPr lang="en-US" sz="1200" b="1" dirty="0" err="1">
                <a:solidFill>
                  <a:schemeClr val="dk1"/>
                </a:solidFill>
                <a:latin typeface="Arial Narrow"/>
                <a:ea typeface="Arial Narrow"/>
                <a:cs typeface="Arial Narrow"/>
                <a:sym typeface="Arial Narrow"/>
              </a:rPr>
              <a:t>oraux</a:t>
            </a:r>
            <a:r>
              <a:rPr lang="en-US" sz="1200" b="1" dirty="0">
                <a:solidFill>
                  <a:schemeClr val="dk1"/>
                </a:solidFill>
                <a:latin typeface="Arial Narrow"/>
                <a:ea typeface="Arial Narrow"/>
                <a:cs typeface="Arial Narrow"/>
                <a:sym typeface="Arial Narrow"/>
              </a:rPr>
              <a:t> </a:t>
            </a:r>
            <a:r>
              <a:rPr lang="en-US" sz="1200" b="1" dirty="0" err="1">
                <a:solidFill>
                  <a:schemeClr val="dk1"/>
                </a:solidFill>
                <a:latin typeface="Arial Narrow"/>
                <a:ea typeface="Arial Narrow"/>
                <a:cs typeface="Arial Narrow"/>
                <a:sym typeface="Arial Narrow"/>
              </a:rPr>
              <a:t>combinés</a:t>
            </a:r>
            <a:r>
              <a:rPr lang="en-US" sz="1200" b="1" dirty="0">
                <a:solidFill>
                  <a:schemeClr val="dk1"/>
                </a:solidFill>
                <a:latin typeface="Arial Narrow"/>
                <a:ea typeface="Arial Narrow"/>
                <a:cs typeface="Arial Narrow"/>
                <a:sym typeface="Arial Narrow"/>
              </a:rPr>
              <a:t> :</a:t>
            </a:r>
            <a:endParaRPr dirty="0"/>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Les règles sont généralement très régulières </a:t>
            </a:r>
            <a:br>
              <a:rPr lang="fr-FR" sz="1200" dirty="0">
                <a:solidFill>
                  <a:schemeClr val="dk1"/>
                </a:solidFill>
                <a:latin typeface="Arial Narrow"/>
                <a:ea typeface="Arial Narrow"/>
                <a:cs typeface="Arial Narrow"/>
                <a:sym typeface="Arial Narrow"/>
              </a:rPr>
            </a:br>
            <a:r>
              <a:rPr lang="fr-FR" sz="1200" dirty="0">
                <a:solidFill>
                  <a:schemeClr val="dk1"/>
                </a:solidFill>
                <a:latin typeface="Arial Narrow"/>
                <a:ea typeface="Arial Narrow"/>
                <a:cs typeface="Arial Narrow"/>
                <a:sym typeface="Arial Narrow"/>
              </a:rPr>
              <a:t>et légères.</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Permettent de prévenir certains types de cancer</a:t>
            </a:r>
            <a:r>
              <a:rPr lang="en-US" sz="1200" dirty="0">
                <a:solidFill>
                  <a:schemeClr val="dk1"/>
                </a:solidFill>
                <a:latin typeface="Arial Narrow"/>
                <a:ea typeface="Arial Narrow"/>
                <a:cs typeface="Arial Narrow"/>
                <a:sym typeface="Arial Narrow"/>
              </a:rPr>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3"/>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23</a:t>
            </a:fld>
            <a:endParaRPr sz="1400" b="1" dirty="0">
              <a:solidFill>
                <a:schemeClr val="lt2"/>
              </a:solidFill>
              <a:latin typeface="Arial"/>
              <a:ea typeface="Arial"/>
              <a:cs typeface="Arial"/>
              <a:sym typeface="Arial"/>
            </a:endParaRPr>
          </a:p>
        </p:txBody>
      </p:sp>
      <p:sp>
        <p:nvSpPr>
          <p:cNvPr id="379" name="Google Shape;379;p23"/>
          <p:cNvSpPr/>
          <p:nvPr/>
        </p:nvSpPr>
        <p:spPr>
          <a:xfrm>
            <a:off x="537641" y="951810"/>
            <a:ext cx="8204916" cy="5727699"/>
          </a:xfrm>
          <a:prstGeom prst="rect">
            <a:avLst/>
          </a:prstGeom>
          <a:noFill/>
          <a:ln>
            <a:noFill/>
          </a:ln>
        </p:spPr>
        <p:txBody>
          <a:bodyPr spcFirstLastPara="1" wrap="square" lIns="91425" tIns="45700" rIns="91425" bIns="45700" anchor="t" anchorCtr="0">
            <a:noAutofit/>
          </a:bodyPr>
          <a:lstStyle/>
          <a:p>
            <a:pPr marL="225425" marR="0" lvl="1" indent="-225425" algn="l" rtl="0">
              <a:lnSpc>
                <a:spcPct val="95000"/>
              </a:lnSpc>
              <a:spcBef>
                <a:spcPts val="0"/>
              </a:spcBef>
              <a:spcAft>
                <a:spcPts val="0"/>
              </a:spcAft>
              <a:buClr>
                <a:srgbClr val="006699"/>
              </a:buClr>
              <a:buSzPts val="2000"/>
              <a:buFont typeface="Arial"/>
              <a:buNone/>
            </a:pPr>
            <a:r>
              <a:rPr lang="fr-FR" sz="1800" b="1" i="0" u="none" strike="noStrike" cap="none" dirty="0">
                <a:solidFill>
                  <a:srgbClr val="006699"/>
                </a:solidFill>
                <a:latin typeface="Arial"/>
                <a:ea typeface="Arial"/>
                <a:cs typeface="Arial"/>
                <a:sym typeface="Arial"/>
              </a:rPr>
              <a:t>Changements normaux que certaines femmes peuvent présenter </a:t>
            </a:r>
            <a:r>
              <a:rPr lang="en-US" sz="1800" b="1" i="0" u="none" strike="noStrike" cap="none" dirty="0">
                <a:solidFill>
                  <a:srgbClr val="006699"/>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a:p>
            <a:pPr marL="225425" marR="0" lvl="1" indent="-225425" algn="l" rtl="0">
              <a:lnSpc>
                <a:spcPct val="95000"/>
              </a:lnSpc>
              <a:spcBef>
                <a:spcPts val="600"/>
              </a:spcBef>
              <a:spcAft>
                <a:spcPts val="0"/>
              </a:spcAft>
              <a:buClr>
                <a:srgbClr val="006699"/>
              </a:buClr>
              <a:buSzPts val="2000"/>
              <a:buFont typeface="Arial"/>
              <a:buChar char="•"/>
            </a:pPr>
            <a:r>
              <a:rPr lang="en-US" sz="1800" b="0" i="0" u="none" strike="noStrike" cap="none" dirty="0" err="1">
                <a:solidFill>
                  <a:schemeClr val="dk1"/>
                </a:solidFill>
                <a:latin typeface="Arial"/>
                <a:ea typeface="Arial"/>
                <a:cs typeface="Arial"/>
                <a:sym typeface="Arial"/>
              </a:rPr>
              <a:t>Nausées</a:t>
            </a:r>
            <a:endParaRPr sz="1800" dirty="0"/>
          </a:p>
          <a:p>
            <a:pPr marL="225425" marR="0" lvl="1" indent="-225425" algn="l" rtl="0">
              <a:lnSpc>
                <a:spcPct val="95000"/>
              </a:lnSpc>
              <a:spcBef>
                <a:spcPts val="600"/>
              </a:spcBef>
              <a:spcAft>
                <a:spcPts val="0"/>
              </a:spcAft>
              <a:buClr>
                <a:srgbClr val="006699"/>
              </a:buClr>
              <a:buSzPts val="2000"/>
              <a:buFont typeface="Arial"/>
              <a:buChar char="•"/>
            </a:pPr>
            <a:r>
              <a:rPr lang="fr-FR" sz="1800" b="0" i="0" u="none" strike="noStrike" cap="none" dirty="0">
                <a:solidFill>
                  <a:schemeClr val="dk1"/>
                </a:solidFill>
                <a:latin typeface="Arial"/>
                <a:ea typeface="Arial"/>
                <a:cs typeface="Arial"/>
                <a:sym typeface="Arial"/>
              </a:rPr>
              <a:t>Maux de tête et étourdissements</a:t>
            </a:r>
            <a:endParaRPr sz="1800" dirty="0"/>
          </a:p>
          <a:p>
            <a:pPr marL="225425" marR="0" lvl="1" indent="-225425" algn="l" rtl="0">
              <a:lnSpc>
                <a:spcPct val="95000"/>
              </a:lnSpc>
              <a:spcBef>
                <a:spcPts val="600"/>
              </a:spcBef>
              <a:spcAft>
                <a:spcPts val="0"/>
              </a:spcAft>
              <a:buClr>
                <a:srgbClr val="006699"/>
              </a:buClr>
              <a:buSzPts val="2000"/>
              <a:buFont typeface="Arial"/>
              <a:buChar char="•"/>
            </a:pPr>
            <a:r>
              <a:rPr lang="fr-FR" sz="1800" b="0" i="0" u="none" strike="noStrike" cap="none" dirty="0">
                <a:solidFill>
                  <a:schemeClr val="dk1"/>
                </a:solidFill>
                <a:latin typeface="Arial"/>
                <a:ea typeface="Arial"/>
                <a:cs typeface="Arial"/>
                <a:sym typeface="Arial"/>
              </a:rPr>
              <a:t>Sensibilité des seins ou changements d’humeur</a:t>
            </a:r>
            <a:endParaRPr sz="1800" dirty="0"/>
          </a:p>
          <a:p>
            <a:pPr marL="225425" marR="0" lvl="1" indent="-225425" algn="l" rtl="0">
              <a:lnSpc>
                <a:spcPct val="95000"/>
              </a:lnSpc>
              <a:spcBef>
                <a:spcPts val="600"/>
              </a:spcBef>
              <a:spcAft>
                <a:spcPts val="0"/>
              </a:spcAft>
              <a:buClr>
                <a:srgbClr val="006699"/>
              </a:buClr>
              <a:buSzPts val="2000"/>
              <a:buFont typeface="Arial"/>
              <a:buChar char="•"/>
            </a:pPr>
            <a:r>
              <a:rPr lang="en-US" sz="1800" b="0" i="0" u="none" strike="noStrike" cap="none" dirty="0" err="1">
                <a:solidFill>
                  <a:schemeClr val="dk1"/>
                </a:solidFill>
                <a:latin typeface="Arial"/>
                <a:ea typeface="Arial"/>
                <a:cs typeface="Arial"/>
                <a:sym typeface="Arial"/>
              </a:rPr>
              <a:t>Microrragie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irrégulière</a:t>
            </a:r>
            <a:r>
              <a:rPr lang="en-US" sz="1800" b="0" i="0" u="none" strike="noStrike" cap="none" dirty="0">
                <a:solidFill>
                  <a:schemeClr val="dk1"/>
                </a:solidFill>
                <a:latin typeface="Arial"/>
                <a:ea typeface="Arial"/>
                <a:cs typeface="Arial"/>
                <a:sym typeface="Arial"/>
              </a:rPr>
              <a:t> (rare)</a:t>
            </a:r>
            <a:endParaRPr sz="1800" dirty="0"/>
          </a:p>
          <a:p>
            <a:pPr marL="225425" marR="0" lvl="1" indent="-225425" algn="l" rtl="0">
              <a:lnSpc>
                <a:spcPct val="95000"/>
              </a:lnSpc>
              <a:spcBef>
                <a:spcPts val="1200"/>
              </a:spcBef>
              <a:spcAft>
                <a:spcPts val="0"/>
              </a:spcAft>
              <a:buClr>
                <a:srgbClr val="009900"/>
              </a:buClr>
              <a:buSzPts val="2000"/>
              <a:buFont typeface="Arial"/>
              <a:buNone/>
            </a:pPr>
            <a:r>
              <a:rPr lang="fr-FR" sz="1800" b="1" i="0" u="none" strike="noStrike" cap="none" dirty="0">
                <a:solidFill>
                  <a:srgbClr val="006699"/>
                </a:solidFill>
                <a:latin typeface="Arial"/>
                <a:ea typeface="Arial"/>
                <a:cs typeface="Arial"/>
                <a:sym typeface="Arial"/>
              </a:rPr>
              <a:t>Les professionnelles du sexe doivent déterminer si elles </a:t>
            </a:r>
            <a:r>
              <a:rPr lang="en-US" sz="1800" b="1" i="0" u="none" strike="noStrike" cap="none" dirty="0">
                <a:solidFill>
                  <a:srgbClr val="006699"/>
                </a:solidFill>
                <a:latin typeface="Arial"/>
                <a:ea typeface="Arial"/>
                <a:cs typeface="Arial"/>
                <a:sym typeface="Arial"/>
              </a:rPr>
              <a:t>:</a:t>
            </a:r>
            <a:endParaRPr sz="1800" dirty="0"/>
          </a:p>
          <a:p>
            <a:pPr marL="225425" marR="0" lvl="1" indent="-225425" algn="l" rtl="0">
              <a:lnSpc>
                <a:spcPct val="95000"/>
              </a:lnSpc>
              <a:spcBef>
                <a:spcPts val="600"/>
              </a:spcBef>
              <a:spcAft>
                <a:spcPts val="0"/>
              </a:spcAft>
              <a:buClr>
                <a:srgbClr val="006699"/>
              </a:buClr>
              <a:buSzPts val="2000"/>
              <a:buFont typeface="Arial"/>
              <a:buChar char="•"/>
            </a:pPr>
            <a:r>
              <a:rPr lang="fr-FR" sz="1800" b="0" i="0" u="none" strike="noStrike" cap="none" dirty="0">
                <a:solidFill>
                  <a:schemeClr val="dk1"/>
                </a:solidFill>
                <a:latin typeface="Arial"/>
                <a:ea typeface="Arial"/>
                <a:cs typeface="Arial"/>
                <a:sym typeface="Arial"/>
              </a:rPr>
              <a:t>Peuvent prendre une pilule chaque jour. Est-ce qu’un horaire de travail imprévisible et/ou la consommation d’alcool/d’autres drogues rendront plus difficile la prise quotidienne de la pilule </a:t>
            </a:r>
            <a:r>
              <a:rPr lang="en-US" sz="1800" b="0" i="0" u="none" strike="noStrike" cap="none" dirty="0">
                <a:solidFill>
                  <a:schemeClr val="dk1"/>
                </a:solidFill>
                <a:latin typeface="Arial"/>
                <a:ea typeface="Arial"/>
                <a:cs typeface="Arial"/>
                <a:sym typeface="Arial"/>
              </a:rPr>
              <a:t>?</a:t>
            </a:r>
            <a:endParaRPr sz="1800" dirty="0"/>
          </a:p>
          <a:p>
            <a:pPr marL="225425" marR="0" lvl="1" indent="-225425" algn="l" rtl="0">
              <a:lnSpc>
                <a:spcPct val="95000"/>
              </a:lnSpc>
              <a:spcBef>
                <a:spcPts val="600"/>
              </a:spcBef>
              <a:spcAft>
                <a:spcPts val="0"/>
              </a:spcAft>
              <a:buClr>
                <a:srgbClr val="006699"/>
              </a:buClr>
              <a:buSzPts val="2000"/>
              <a:buFont typeface="Arial"/>
              <a:buChar char="•"/>
            </a:pPr>
            <a:r>
              <a:rPr lang="fr-FR" sz="1800" b="0" i="0" u="none" strike="noStrike" cap="none" dirty="0">
                <a:solidFill>
                  <a:schemeClr val="dk1"/>
                </a:solidFill>
                <a:latin typeface="Arial"/>
                <a:ea typeface="Arial"/>
                <a:cs typeface="Arial"/>
                <a:sym typeface="Arial"/>
              </a:rPr>
              <a:t>Peuvent s’accommoder des changements. Même s’ils sont normaux et inoffensifs, les changements peuvent être désagréables et perturber les activités quotidiennes d’une professionnelle du sexe</a:t>
            </a:r>
            <a:r>
              <a:rPr lang="en-US" sz="1800" b="0" i="0" u="none" strike="noStrike" cap="none" dirty="0">
                <a:solidFill>
                  <a:schemeClr val="dk1"/>
                </a:solidFill>
                <a:latin typeface="Arial"/>
                <a:ea typeface="Arial"/>
                <a:cs typeface="Arial"/>
                <a:sym typeface="Arial"/>
              </a:rPr>
              <a:t>.</a:t>
            </a:r>
            <a:endParaRPr sz="1800" dirty="0"/>
          </a:p>
          <a:p>
            <a:pPr marL="225425" marR="0" lvl="1" indent="-225425" algn="l" rtl="0">
              <a:lnSpc>
                <a:spcPct val="95000"/>
              </a:lnSpc>
              <a:spcBef>
                <a:spcPts val="600"/>
              </a:spcBef>
              <a:spcAft>
                <a:spcPts val="0"/>
              </a:spcAft>
              <a:buClr>
                <a:srgbClr val="006699"/>
              </a:buClr>
              <a:buSzPts val="2000"/>
              <a:buFont typeface="Arial"/>
              <a:buChar char="•"/>
            </a:pPr>
            <a:r>
              <a:rPr lang="fr-FR" sz="1800" b="0" i="0" u="none" strike="noStrike" cap="none" dirty="0">
                <a:solidFill>
                  <a:schemeClr val="dk1"/>
                </a:solidFill>
                <a:latin typeface="Arial"/>
                <a:ea typeface="Arial"/>
                <a:cs typeface="Arial"/>
                <a:sym typeface="Arial"/>
              </a:rPr>
              <a:t>Souhaitent éviter d’avoir des règles pendant 2 à 3 mois (demander au prestataire</a:t>
            </a:r>
            <a:r>
              <a:rPr lang="en-US" sz="1800" b="0" i="0" u="none" strike="noStrike" cap="none" dirty="0">
                <a:solidFill>
                  <a:schemeClr val="dk1"/>
                </a:solidFill>
                <a:latin typeface="Arial"/>
                <a:ea typeface="Arial"/>
                <a:cs typeface="Arial"/>
                <a:sym typeface="Arial"/>
              </a:rPr>
              <a:t>).  </a:t>
            </a:r>
            <a:endParaRPr sz="1800" dirty="0"/>
          </a:p>
          <a:p>
            <a:pPr marL="0" marR="0" lvl="1" indent="0" algn="l" rtl="0">
              <a:lnSpc>
                <a:spcPct val="95000"/>
              </a:lnSpc>
              <a:spcBef>
                <a:spcPts val="1200"/>
              </a:spcBef>
              <a:spcAft>
                <a:spcPts val="0"/>
              </a:spcAft>
              <a:buNone/>
            </a:pPr>
            <a:r>
              <a:rPr lang="fr-FR" sz="1800" b="1" i="0" u="none" strike="noStrike" cap="none" dirty="0">
                <a:solidFill>
                  <a:srgbClr val="006699"/>
                </a:solidFill>
                <a:latin typeface="Arial"/>
                <a:ea typeface="Arial"/>
                <a:cs typeface="Arial"/>
                <a:sym typeface="Arial"/>
              </a:rPr>
              <a:t>Autres considérations pour les femmes vivant avec le VIH ou le SIDA </a:t>
            </a:r>
            <a:r>
              <a:rPr lang="en-US" sz="1800" b="1" i="0" u="none" strike="noStrike" cap="none" dirty="0">
                <a:solidFill>
                  <a:srgbClr val="006699"/>
                </a:solidFill>
                <a:latin typeface="Arial"/>
                <a:ea typeface="Arial"/>
                <a:cs typeface="Arial"/>
                <a:sym typeface="Arial"/>
              </a:rPr>
              <a:t>:</a:t>
            </a:r>
            <a:endParaRPr sz="1800" dirty="0"/>
          </a:p>
          <a:p>
            <a:pPr marL="225425" marR="0" lvl="1" indent="-225425" algn="l" rtl="0">
              <a:lnSpc>
                <a:spcPct val="95000"/>
              </a:lnSpc>
              <a:spcBef>
                <a:spcPts val="600"/>
              </a:spcBef>
              <a:spcAft>
                <a:spcPts val="0"/>
              </a:spcAft>
              <a:buClr>
                <a:srgbClr val="006699"/>
              </a:buClr>
              <a:buSzPts val="2000"/>
              <a:buFont typeface="Arial"/>
              <a:buChar char="•"/>
            </a:pPr>
            <a:r>
              <a:rPr lang="fr-FR" sz="1800" b="0" i="0" u="none" strike="noStrike" cap="none" dirty="0">
                <a:solidFill>
                  <a:schemeClr val="dk1"/>
                </a:solidFill>
                <a:latin typeface="Arial"/>
                <a:ea typeface="Arial"/>
                <a:cs typeface="Arial"/>
                <a:sym typeface="Arial"/>
              </a:rPr>
              <a:t>Si vous êtes sous traitement antirétroviral ou si vous êtes traitée pour la tuberculose, indiquez à votre prestataire les médicaments que vous prenez, car ils peuvent réduire l’efficacité des contraceptifs oraux combinés</a:t>
            </a:r>
            <a:r>
              <a:rPr lang="en-US" sz="1800" b="0" i="0" u="none" strike="noStrike" cap="none" dirty="0">
                <a:solidFill>
                  <a:schemeClr val="dk1"/>
                </a:solidFill>
                <a:latin typeface="Arial"/>
                <a:ea typeface="Arial"/>
                <a:cs typeface="Arial"/>
                <a:sym typeface="Arial"/>
              </a:rPr>
              <a:t>.</a:t>
            </a:r>
            <a:endParaRPr sz="1800" dirty="0"/>
          </a:p>
        </p:txBody>
      </p:sp>
      <p:sp>
        <p:nvSpPr>
          <p:cNvPr id="380" name="Google Shape;380;p23"/>
          <p:cNvSpPr/>
          <p:nvPr/>
        </p:nvSpPr>
        <p:spPr>
          <a:xfrm>
            <a:off x="7980363" y="0"/>
            <a:ext cx="1163637" cy="430213"/>
          </a:xfrm>
          <a:prstGeom prst="rect">
            <a:avLst/>
          </a:prstGeom>
          <a:solidFill>
            <a:srgbClr val="0070C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81" name="Google Shape;381;p23"/>
          <p:cNvSpPr/>
          <p:nvPr/>
        </p:nvSpPr>
        <p:spPr>
          <a:xfrm>
            <a:off x="-79827" y="0"/>
            <a:ext cx="9245600" cy="762000"/>
          </a:xfrm>
          <a:prstGeom prst="rect">
            <a:avLst/>
          </a:prstGeom>
          <a:solidFill>
            <a:srgbClr val="006699"/>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382" name="Google Shape;382;p23"/>
          <p:cNvPicPr preferRelativeResize="0"/>
          <p:nvPr/>
        </p:nvPicPr>
        <p:blipFill rotWithShape="1">
          <a:blip r:embed="rId3">
            <a:alphaModFix/>
          </a:blip>
          <a:srcRect/>
          <a:stretch/>
        </p:blipFill>
        <p:spPr>
          <a:xfrm rot="208686">
            <a:off x="6686592" y="1405663"/>
            <a:ext cx="2060514" cy="13830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4"/>
          <p:cNvSpPr/>
          <p:nvPr/>
        </p:nvSpPr>
        <p:spPr>
          <a:xfrm rot="4568019">
            <a:off x="502446" y="2586893"/>
            <a:ext cx="2989262" cy="1765300"/>
          </a:xfrm>
          <a:prstGeom prst="ellipse">
            <a:avLst/>
          </a:prstGeom>
          <a:solidFill>
            <a:srgbClr val="FFE1E1"/>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89" name="Google Shape;389;p24"/>
          <p:cNvSpPr txBox="1">
            <a:spLocks noGrp="1"/>
          </p:cNvSpPr>
          <p:nvPr>
            <p:ph type="ctrTitle"/>
          </p:nvPr>
        </p:nvSpPr>
        <p:spPr>
          <a:xfrm>
            <a:off x="611366" y="998538"/>
            <a:ext cx="8532634" cy="5048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sz="3400" dirty="0">
                <a:solidFill>
                  <a:srgbClr val="FF958B"/>
                </a:solidFill>
              </a:rPr>
              <a:t>Pilules à progestatif seul (mini pilules</a:t>
            </a:r>
            <a:r>
              <a:rPr lang="en-US" sz="3400" dirty="0">
                <a:solidFill>
                  <a:srgbClr val="FF958B"/>
                </a:solidFill>
              </a:rPr>
              <a:t>)</a:t>
            </a:r>
            <a:br>
              <a:rPr lang="en-US" sz="3400" dirty="0">
                <a:solidFill>
                  <a:srgbClr val="FF958B"/>
                </a:solidFill>
              </a:rPr>
            </a:br>
            <a:r>
              <a:rPr lang="en-US" sz="1400" dirty="0" err="1">
                <a:solidFill>
                  <a:srgbClr val="FF958B"/>
                </a:solidFill>
              </a:rPr>
              <a:t>pilules</a:t>
            </a:r>
            <a:r>
              <a:rPr lang="en-US" sz="1400" dirty="0">
                <a:solidFill>
                  <a:srgbClr val="FF958B"/>
                </a:solidFill>
              </a:rPr>
              <a:t> à </a:t>
            </a:r>
            <a:r>
              <a:rPr lang="en-US" sz="1400" dirty="0" err="1">
                <a:solidFill>
                  <a:srgbClr val="FF958B"/>
                </a:solidFill>
              </a:rPr>
              <a:t>progestatif</a:t>
            </a:r>
            <a:r>
              <a:rPr lang="en-US" sz="1400" dirty="0">
                <a:solidFill>
                  <a:srgbClr val="FF958B"/>
                </a:solidFill>
              </a:rPr>
              <a:t> </a:t>
            </a:r>
            <a:r>
              <a:rPr lang="en-US" sz="1400" dirty="0" err="1">
                <a:solidFill>
                  <a:srgbClr val="FF958B"/>
                </a:solidFill>
              </a:rPr>
              <a:t>seul</a:t>
            </a:r>
            <a:endParaRPr sz="1400" dirty="0">
              <a:solidFill>
                <a:srgbClr val="FF958B"/>
              </a:solidFill>
            </a:endParaRPr>
          </a:p>
        </p:txBody>
      </p:sp>
      <p:sp>
        <p:nvSpPr>
          <p:cNvPr id="390" name="Google Shape;390;p24"/>
          <p:cNvSpPr txBox="1">
            <a:spLocks noGrp="1"/>
          </p:cNvSpPr>
          <p:nvPr>
            <p:ph type="subTitle" idx="1"/>
          </p:nvPr>
        </p:nvSpPr>
        <p:spPr>
          <a:xfrm>
            <a:off x="4152960" y="1537406"/>
            <a:ext cx="4422328" cy="4970073"/>
          </a:xfrm>
          <a:prstGeom prst="rect">
            <a:avLst/>
          </a:prstGeom>
          <a:noFill/>
          <a:ln>
            <a:noFill/>
          </a:ln>
        </p:spPr>
        <p:txBody>
          <a:bodyPr spcFirstLastPara="1" wrap="square" lIns="91425" tIns="45700" rIns="91425" bIns="45700" anchor="t" anchorCtr="0">
            <a:noAutofit/>
          </a:bodyPr>
          <a:lstStyle/>
          <a:p>
            <a:pPr marL="266700" lvl="0" indent="-266700" algn="l" rtl="0">
              <a:lnSpc>
                <a:spcPct val="95000"/>
              </a:lnSpc>
              <a:spcBef>
                <a:spcPts val="600"/>
              </a:spcBef>
              <a:spcAft>
                <a:spcPts val="0"/>
              </a:spcAft>
              <a:buClr>
                <a:srgbClr val="FF7E47"/>
              </a:buClr>
              <a:buSzPts val="2000"/>
              <a:buFont typeface="Arial"/>
              <a:buChar char="•"/>
            </a:pPr>
            <a:r>
              <a:rPr lang="fr-FR" sz="1800" dirty="0">
                <a:latin typeface="Arial"/>
                <a:ea typeface="Arial"/>
                <a:cs typeface="Arial"/>
                <a:sym typeface="Arial"/>
              </a:rPr>
              <a:t>Une pilule prise chaque jour à la même heure pour prévenir la grossesse</a:t>
            </a:r>
          </a:p>
          <a:p>
            <a:pPr marL="266700" lvl="0" indent="-266700" algn="l" rtl="0">
              <a:lnSpc>
                <a:spcPct val="95000"/>
              </a:lnSpc>
              <a:spcBef>
                <a:spcPts val="1200"/>
              </a:spcBef>
              <a:spcAft>
                <a:spcPts val="0"/>
              </a:spcAft>
              <a:buClr>
                <a:srgbClr val="FF7E47"/>
              </a:buClr>
              <a:buSzPts val="2000"/>
              <a:buFont typeface="Arial"/>
              <a:buChar char="•"/>
            </a:pPr>
            <a:r>
              <a:rPr lang="fr-FR" sz="1800" dirty="0">
                <a:latin typeface="Arial"/>
                <a:ea typeface="Arial"/>
                <a:cs typeface="Arial"/>
                <a:sym typeface="Arial"/>
              </a:rPr>
              <a:t>Empêche les ovules de quitter les ovaires et épaissit la glaire cervicale qui empêche le sperme de rencontrer un ovule</a:t>
            </a:r>
          </a:p>
          <a:p>
            <a:pPr marL="266700" lvl="0" indent="-266700" algn="l" rtl="0">
              <a:lnSpc>
                <a:spcPct val="95000"/>
              </a:lnSpc>
              <a:spcBef>
                <a:spcPts val="1200"/>
              </a:spcBef>
              <a:spcAft>
                <a:spcPts val="0"/>
              </a:spcAft>
              <a:buClr>
                <a:srgbClr val="FF7E47"/>
              </a:buClr>
              <a:buSzPts val="2000"/>
              <a:buFont typeface="Arial"/>
              <a:buChar char="•"/>
            </a:pPr>
            <a:r>
              <a:rPr lang="fr-FR" sz="1800" dirty="0">
                <a:latin typeface="Arial"/>
                <a:ea typeface="Arial"/>
                <a:cs typeface="Arial"/>
                <a:sym typeface="Arial"/>
              </a:rPr>
              <a:t>Après l’arrêt des pilules, il est possible de débuter une grossesse sans tarder</a:t>
            </a:r>
          </a:p>
          <a:p>
            <a:pPr marL="266700" lvl="0" indent="-266700" algn="l" rtl="0">
              <a:lnSpc>
                <a:spcPct val="95000"/>
              </a:lnSpc>
              <a:spcBef>
                <a:spcPts val="1200"/>
              </a:spcBef>
              <a:spcAft>
                <a:spcPts val="0"/>
              </a:spcAft>
              <a:buClr>
                <a:srgbClr val="FF7E47"/>
              </a:buClr>
              <a:buSzPts val="2000"/>
              <a:buFont typeface="Arial"/>
              <a:buChar char="•"/>
            </a:pPr>
            <a:r>
              <a:rPr lang="fr-FR" sz="1800" dirty="0">
                <a:latin typeface="Arial"/>
                <a:ea typeface="Arial"/>
                <a:cs typeface="Arial"/>
                <a:sym typeface="Arial"/>
              </a:rPr>
              <a:t>Peuvent être utilisés en toute sécurité par la plupart des femmes, y compris celles atteintes du VIH ou du SIDA</a:t>
            </a:r>
          </a:p>
          <a:p>
            <a:pPr marL="266700" lvl="0" indent="-266700" algn="l" rtl="0">
              <a:lnSpc>
                <a:spcPct val="95000"/>
              </a:lnSpc>
              <a:spcBef>
                <a:spcPts val="1200"/>
              </a:spcBef>
              <a:spcAft>
                <a:spcPts val="0"/>
              </a:spcAft>
              <a:buClr>
                <a:srgbClr val="FF7E47"/>
              </a:buClr>
              <a:buSzPts val="2000"/>
              <a:buFont typeface="Arial"/>
              <a:buChar char="•"/>
            </a:pPr>
            <a:r>
              <a:rPr lang="fr-FR" sz="1800" dirty="0">
                <a:latin typeface="Arial"/>
                <a:ea typeface="Arial"/>
                <a:cs typeface="Arial"/>
                <a:sym typeface="Arial"/>
              </a:rPr>
              <a:t>Aucune protection contre le VIH ou les autres IST ; ajoutez-y d’autres méthodes pour vous protéger (préservatifs, prophylaxie préexposition</a:t>
            </a:r>
            <a:r>
              <a:rPr lang="en-US" sz="1800" dirty="0">
                <a:solidFill>
                  <a:srgbClr val="000000"/>
                </a:solidFill>
                <a:latin typeface="Arial"/>
                <a:ea typeface="Arial"/>
                <a:cs typeface="Arial"/>
                <a:sym typeface="Arial"/>
              </a:rPr>
              <a:t>)</a:t>
            </a:r>
            <a:endParaRPr lang="en-US" sz="1800" dirty="0"/>
          </a:p>
        </p:txBody>
      </p:sp>
      <p:pic>
        <p:nvPicPr>
          <p:cNvPr id="391" name="Google Shape;391;p24" descr="PillToMouth1"/>
          <p:cNvPicPr preferRelativeResize="0"/>
          <p:nvPr/>
        </p:nvPicPr>
        <p:blipFill rotWithShape="1">
          <a:blip r:embed="rId3">
            <a:alphaModFix/>
          </a:blip>
          <a:srcRect/>
          <a:stretch/>
        </p:blipFill>
        <p:spPr>
          <a:xfrm>
            <a:off x="1127155" y="2431341"/>
            <a:ext cx="1766887" cy="2779712"/>
          </a:xfrm>
          <a:prstGeom prst="rect">
            <a:avLst/>
          </a:prstGeom>
          <a:noFill/>
          <a:ln>
            <a:noFill/>
          </a:ln>
        </p:spPr>
      </p:pic>
      <p:sp>
        <p:nvSpPr>
          <p:cNvPr id="392" name="Google Shape;392;p24"/>
          <p:cNvSpPr/>
          <p:nvPr/>
        </p:nvSpPr>
        <p:spPr>
          <a:xfrm>
            <a:off x="-60478" y="0"/>
            <a:ext cx="9291564" cy="762000"/>
          </a:xfrm>
          <a:prstGeom prst="rect">
            <a:avLst/>
          </a:prstGeom>
          <a:solidFill>
            <a:srgbClr val="FF958B"/>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393" name="Google Shape;393;p24"/>
          <p:cNvPicPr preferRelativeResize="0"/>
          <p:nvPr/>
        </p:nvPicPr>
        <p:blipFill rotWithShape="1">
          <a:blip r:embed="rId4">
            <a:alphaModFix/>
          </a:blip>
          <a:srcRect/>
          <a:stretch/>
        </p:blipFill>
        <p:spPr>
          <a:xfrm>
            <a:off x="-1289050" y="4749800"/>
            <a:ext cx="1157287" cy="1630363"/>
          </a:xfrm>
          <a:prstGeom prst="rect">
            <a:avLst/>
          </a:prstGeom>
          <a:noFill/>
          <a:ln>
            <a:noFill/>
          </a:ln>
        </p:spPr>
      </p:pic>
      <p:sp>
        <p:nvSpPr>
          <p:cNvPr id="394" name="Google Shape;394;p24"/>
          <p:cNvSpPr txBox="1">
            <a:spLocks noGrp="1"/>
          </p:cNvSpPr>
          <p:nvPr>
            <p:ph type="sldNum" idx="12"/>
          </p:nvPr>
        </p:nvSpPr>
        <p:spPr>
          <a:xfrm>
            <a:off x="6736760"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24</a:t>
            </a:fld>
            <a:endParaRPr sz="1400" b="1" dirty="0">
              <a:solidFill>
                <a:schemeClr val="lt2"/>
              </a:solidFill>
              <a:latin typeface="Arial"/>
              <a:ea typeface="Arial"/>
              <a:cs typeface="Arial"/>
              <a:sym typeface="Arial"/>
            </a:endParaRPr>
          </a:p>
        </p:txBody>
      </p:sp>
      <p:pic>
        <p:nvPicPr>
          <p:cNvPr id="395" name="Google Shape;395;p24" descr="A close up of a clock&#10;&#10;Description generated with very high confidence"/>
          <p:cNvPicPr preferRelativeResize="0"/>
          <p:nvPr/>
        </p:nvPicPr>
        <p:blipFill rotWithShape="1">
          <a:blip r:embed="rId5">
            <a:alphaModFix/>
          </a:blip>
          <a:srcRect/>
          <a:stretch/>
        </p:blipFill>
        <p:spPr>
          <a:xfrm>
            <a:off x="2558901" y="2013828"/>
            <a:ext cx="1073150" cy="1073150"/>
          </a:xfrm>
          <a:prstGeom prst="rect">
            <a:avLst/>
          </a:prstGeom>
          <a:noFill/>
          <a:ln>
            <a:noFill/>
          </a:ln>
        </p:spPr>
      </p:pic>
      <p:cxnSp>
        <p:nvCxnSpPr>
          <p:cNvPr id="396" name="Google Shape;396;p24"/>
          <p:cNvCxnSpPr/>
          <p:nvPr/>
        </p:nvCxnSpPr>
        <p:spPr>
          <a:xfrm rot="10800000" flipH="1">
            <a:off x="3092081" y="2172232"/>
            <a:ext cx="12700" cy="361950"/>
          </a:xfrm>
          <a:prstGeom prst="straightConnector1">
            <a:avLst/>
          </a:prstGeom>
          <a:noFill/>
          <a:ln w="9525" cap="flat" cmpd="sng">
            <a:solidFill>
              <a:schemeClr val="accent4"/>
            </a:solidFill>
            <a:prstDash val="solid"/>
            <a:round/>
            <a:headEnd type="none" w="sm" len="sm"/>
            <a:tailEnd type="triangle" w="med" len="med"/>
          </a:ln>
        </p:spPr>
      </p:cxnSp>
      <p:cxnSp>
        <p:nvCxnSpPr>
          <p:cNvPr id="397" name="Google Shape;397;p24"/>
          <p:cNvCxnSpPr/>
          <p:nvPr/>
        </p:nvCxnSpPr>
        <p:spPr>
          <a:xfrm flipH="1">
            <a:off x="2742830" y="2553231"/>
            <a:ext cx="330200" cy="6350"/>
          </a:xfrm>
          <a:prstGeom prst="straightConnector1">
            <a:avLst/>
          </a:prstGeom>
          <a:noFill/>
          <a:ln w="9525" cap="flat" cmpd="sng">
            <a:solidFill>
              <a:schemeClr val="accent4"/>
            </a:solidFill>
            <a:prstDash val="solid"/>
            <a:round/>
            <a:headEnd type="none" w="sm" len="sm"/>
            <a:tailEnd type="triangle" w="med" len="med"/>
          </a:ln>
        </p:spPr>
      </p:cxnSp>
      <p:sp>
        <p:nvSpPr>
          <p:cNvPr id="398" name="Google Shape;398;p24"/>
          <p:cNvSpPr txBox="1"/>
          <p:nvPr/>
        </p:nvSpPr>
        <p:spPr>
          <a:xfrm>
            <a:off x="894602" y="5518341"/>
            <a:ext cx="2551125" cy="729005"/>
          </a:xfrm>
          <a:prstGeom prst="rect">
            <a:avLst/>
          </a:prstGeom>
          <a:solidFill>
            <a:schemeClr val="lt1"/>
          </a:solidFill>
          <a:ln w="25400" cap="flat" cmpd="sng">
            <a:solidFill>
              <a:srgbClr val="FF95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err="1">
                <a:solidFill>
                  <a:schemeClr val="dk1"/>
                </a:solidFill>
                <a:latin typeface="Arial Narrow"/>
                <a:ea typeface="Arial Narrow"/>
                <a:cs typeface="Arial Narrow"/>
                <a:sym typeface="Arial Narrow"/>
              </a:rPr>
              <a:t>Bénéfices</a:t>
            </a:r>
            <a:r>
              <a:rPr lang="en-US" sz="1200" b="1" dirty="0">
                <a:solidFill>
                  <a:schemeClr val="dk1"/>
                </a:solidFill>
                <a:latin typeface="Arial Narrow"/>
                <a:ea typeface="Arial Narrow"/>
                <a:cs typeface="Arial Narrow"/>
                <a:sym typeface="Arial Narrow"/>
              </a:rPr>
              <a:t>—</a:t>
            </a:r>
            <a:r>
              <a:rPr lang="en-US" sz="1200" b="1" dirty="0" err="1">
                <a:solidFill>
                  <a:schemeClr val="dk1"/>
                </a:solidFill>
                <a:latin typeface="Arial Narrow"/>
                <a:ea typeface="Arial Narrow"/>
                <a:cs typeface="Arial Narrow"/>
                <a:sym typeface="Arial Narrow"/>
              </a:rPr>
              <a:t>Pilules</a:t>
            </a:r>
            <a:r>
              <a:rPr lang="en-US" sz="1200" b="1" dirty="0">
                <a:solidFill>
                  <a:schemeClr val="dk1"/>
                </a:solidFill>
                <a:latin typeface="Arial Narrow"/>
                <a:ea typeface="Arial Narrow"/>
                <a:cs typeface="Arial Narrow"/>
                <a:sym typeface="Arial Narrow"/>
              </a:rPr>
              <a:t> à </a:t>
            </a:r>
            <a:r>
              <a:rPr lang="en-US" sz="1200" b="1" dirty="0" err="1">
                <a:solidFill>
                  <a:schemeClr val="dk1"/>
                </a:solidFill>
                <a:latin typeface="Arial Narrow"/>
                <a:ea typeface="Arial Narrow"/>
                <a:cs typeface="Arial Narrow"/>
                <a:sym typeface="Arial Narrow"/>
              </a:rPr>
              <a:t>progestatif</a:t>
            </a:r>
            <a:r>
              <a:rPr lang="en-US" sz="1200" b="1" dirty="0">
                <a:solidFill>
                  <a:schemeClr val="dk1"/>
                </a:solidFill>
                <a:latin typeface="Arial Narrow"/>
                <a:ea typeface="Arial Narrow"/>
                <a:cs typeface="Arial Narrow"/>
                <a:sym typeface="Arial Narrow"/>
              </a:rPr>
              <a:t> </a:t>
            </a:r>
            <a:r>
              <a:rPr lang="en-US" sz="1200" b="1" dirty="0" err="1">
                <a:solidFill>
                  <a:schemeClr val="dk1"/>
                </a:solidFill>
                <a:latin typeface="Arial Narrow"/>
                <a:ea typeface="Arial Narrow"/>
                <a:cs typeface="Arial Narrow"/>
                <a:sym typeface="Arial Narrow"/>
              </a:rPr>
              <a:t>seul</a:t>
            </a:r>
            <a:r>
              <a:rPr lang="en-US" sz="1200" b="1" dirty="0">
                <a:solidFill>
                  <a:schemeClr val="dk1"/>
                </a:solidFill>
                <a:latin typeface="Arial Narrow"/>
                <a:ea typeface="Arial Narrow"/>
                <a:cs typeface="Arial Narrow"/>
                <a:sym typeface="Arial Narrow"/>
              </a:rPr>
              <a:t> :</a:t>
            </a:r>
            <a:endParaRPr dirty="0"/>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Sans danger pour les femmes qui allaitent au sein</a:t>
            </a:r>
            <a:r>
              <a:rPr lang="en-US" sz="1200" dirty="0">
                <a:solidFill>
                  <a:schemeClr val="dk1"/>
                </a:solidFill>
                <a:latin typeface="Arial Narrow"/>
                <a:ea typeface="Arial Narrow"/>
                <a:cs typeface="Arial Narrow"/>
                <a:sym typeface="Arial Narrow"/>
              </a:rPr>
              <a: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5"/>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25</a:t>
            </a:fld>
            <a:endParaRPr sz="1400" b="1" dirty="0">
              <a:solidFill>
                <a:schemeClr val="lt2"/>
              </a:solidFill>
              <a:latin typeface="Arial"/>
              <a:ea typeface="Arial"/>
              <a:cs typeface="Arial"/>
              <a:sym typeface="Arial"/>
            </a:endParaRPr>
          </a:p>
        </p:txBody>
      </p:sp>
      <p:sp>
        <p:nvSpPr>
          <p:cNvPr id="405" name="Google Shape;405;p25"/>
          <p:cNvSpPr/>
          <p:nvPr/>
        </p:nvSpPr>
        <p:spPr>
          <a:xfrm>
            <a:off x="757238" y="1171368"/>
            <a:ext cx="7873806" cy="4994275"/>
          </a:xfrm>
          <a:prstGeom prst="rect">
            <a:avLst/>
          </a:prstGeom>
          <a:noFill/>
          <a:ln>
            <a:noFill/>
          </a:ln>
        </p:spPr>
        <p:txBody>
          <a:bodyPr spcFirstLastPara="1" wrap="square" lIns="91425" tIns="45700" rIns="91425" bIns="45700" anchor="t" anchorCtr="0">
            <a:normAutofit lnSpcReduction="10000"/>
          </a:bodyPr>
          <a:lstStyle/>
          <a:p>
            <a:pPr marL="225425" marR="0" lvl="1" indent="-225425" algn="l" rtl="0">
              <a:lnSpc>
                <a:spcPct val="95000"/>
              </a:lnSpc>
              <a:spcBef>
                <a:spcPts val="0"/>
              </a:spcBef>
              <a:spcAft>
                <a:spcPts val="0"/>
              </a:spcAft>
              <a:buClr>
                <a:srgbClr val="006699"/>
              </a:buClr>
              <a:buSzPts val="2000"/>
              <a:buFont typeface="Arial"/>
              <a:buNone/>
            </a:pPr>
            <a:r>
              <a:rPr lang="fr-FR" sz="1800" b="1" i="0" u="none" strike="noStrike" cap="none" dirty="0">
                <a:solidFill>
                  <a:srgbClr val="FF958B"/>
                </a:solidFill>
                <a:latin typeface="Arial"/>
                <a:ea typeface="Arial"/>
                <a:cs typeface="Arial"/>
                <a:sym typeface="Arial"/>
              </a:rPr>
              <a:t>Changements normaux que certaines femmes peuvent présenter </a:t>
            </a:r>
            <a:r>
              <a:rPr lang="en-US" sz="1800" b="1" i="0" u="none" strike="noStrike" cap="none" dirty="0">
                <a:solidFill>
                  <a:srgbClr val="FF958B"/>
                </a:solidFill>
                <a:latin typeface="Arial"/>
                <a:ea typeface="Arial"/>
                <a:cs typeface="Arial"/>
                <a:sym typeface="Arial"/>
              </a:rPr>
              <a:t>:</a:t>
            </a:r>
            <a:endParaRPr sz="1800" b="0" i="0" u="none" strike="noStrike" cap="none" dirty="0">
              <a:solidFill>
                <a:srgbClr val="FF958B"/>
              </a:solidFill>
              <a:latin typeface="Arial"/>
              <a:ea typeface="Arial"/>
              <a:cs typeface="Arial"/>
              <a:sym typeface="Arial"/>
            </a:endParaRPr>
          </a:p>
          <a:p>
            <a:pPr marL="234950" marR="0" lvl="0" indent="-234950" algn="l" rtl="0">
              <a:spcBef>
                <a:spcPts val="600"/>
              </a:spcBef>
              <a:spcAft>
                <a:spcPts val="0"/>
              </a:spcAft>
              <a:buClr>
                <a:srgbClr val="FF958B"/>
              </a:buClr>
              <a:buSzPts val="1800"/>
              <a:buFont typeface="Arial"/>
              <a:buChar char="•"/>
            </a:pPr>
            <a:r>
              <a:rPr lang="en-US" sz="1800" dirty="0" err="1">
                <a:solidFill>
                  <a:schemeClr val="dk1"/>
                </a:solidFill>
                <a:latin typeface="Arial"/>
                <a:ea typeface="Arial"/>
                <a:cs typeface="Arial"/>
                <a:sym typeface="Arial"/>
              </a:rPr>
              <a:t>Nausées</a:t>
            </a:r>
            <a:endParaRPr sz="1000" dirty="0">
              <a:solidFill>
                <a:schemeClr val="dk1"/>
              </a:solidFill>
              <a:latin typeface="Arial"/>
              <a:ea typeface="Arial"/>
              <a:cs typeface="Arial"/>
              <a:sym typeface="Arial"/>
            </a:endParaRPr>
          </a:p>
          <a:p>
            <a:pPr marL="225425" marR="0" lvl="1" indent="-225425" algn="l" rtl="0">
              <a:lnSpc>
                <a:spcPct val="95000"/>
              </a:lnSpc>
              <a:spcBef>
                <a:spcPts val="600"/>
              </a:spcBef>
              <a:spcAft>
                <a:spcPts val="0"/>
              </a:spcAft>
              <a:buClr>
                <a:srgbClr val="FF958B"/>
              </a:buClr>
              <a:buSzPts val="1800"/>
              <a:buFont typeface="Arial"/>
              <a:buChar char="•"/>
            </a:pPr>
            <a:r>
              <a:rPr lang="fr-FR" sz="1800" b="0" i="0" u="none" strike="noStrike" cap="none" dirty="0">
                <a:solidFill>
                  <a:schemeClr val="dk1"/>
                </a:solidFill>
                <a:latin typeface="Arial"/>
                <a:ea typeface="Arial"/>
                <a:cs typeface="Arial"/>
                <a:sym typeface="Arial"/>
              </a:rPr>
              <a:t>Maux de tête et étourdissements</a:t>
            </a:r>
            <a:endParaRPr dirty="0"/>
          </a:p>
          <a:p>
            <a:pPr marL="225425" marR="0" lvl="1" indent="-225425" algn="l" rtl="0">
              <a:lnSpc>
                <a:spcPct val="95000"/>
              </a:lnSpc>
              <a:spcBef>
                <a:spcPts val="600"/>
              </a:spcBef>
              <a:spcAft>
                <a:spcPts val="0"/>
              </a:spcAft>
              <a:buClr>
                <a:srgbClr val="FF958B"/>
              </a:buClr>
              <a:buSzPts val="1800"/>
              <a:buFont typeface="Arial"/>
              <a:buChar char="•"/>
            </a:pPr>
            <a:r>
              <a:rPr lang="en-US" sz="1800" b="0" i="0" u="none" strike="noStrike" cap="none" dirty="0" err="1">
                <a:solidFill>
                  <a:schemeClr val="dk1"/>
                </a:solidFill>
                <a:latin typeface="Arial"/>
                <a:ea typeface="Arial"/>
                <a:cs typeface="Arial"/>
                <a:sym typeface="Arial"/>
              </a:rPr>
              <a:t>Microrragie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irrégulière</a:t>
            </a:r>
            <a:endParaRPr dirty="0"/>
          </a:p>
          <a:p>
            <a:pPr marL="225425" marR="0" lvl="1" indent="-225425" algn="l" rtl="0">
              <a:lnSpc>
                <a:spcPct val="95000"/>
              </a:lnSpc>
              <a:spcBef>
                <a:spcPts val="600"/>
              </a:spcBef>
              <a:spcAft>
                <a:spcPts val="0"/>
              </a:spcAft>
              <a:buClr>
                <a:srgbClr val="FF958B"/>
              </a:buClr>
              <a:buSzPts val="1800"/>
              <a:buFont typeface="Arial"/>
              <a:buChar char="•"/>
            </a:pPr>
            <a:r>
              <a:rPr lang="fr-FR" sz="1800" b="0" i="0" u="none" strike="noStrike" cap="none" dirty="0">
                <a:solidFill>
                  <a:schemeClr val="dk1"/>
                </a:solidFill>
                <a:latin typeface="Arial"/>
                <a:ea typeface="Arial"/>
                <a:cs typeface="Arial"/>
                <a:sym typeface="Arial"/>
              </a:rPr>
              <a:t>Sensibilité des seins ou changements d’humeur</a:t>
            </a:r>
            <a:endParaRPr dirty="0"/>
          </a:p>
          <a:p>
            <a:pPr marL="225425" marR="0" lvl="1" indent="-225425" algn="l" rtl="0">
              <a:lnSpc>
                <a:spcPct val="95000"/>
              </a:lnSpc>
              <a:spcBef>
                <a:spcPts val="1200"/>
              </a:spcBef>
              <a:spcAft>
                <a:spcPts val="0"/>
              </a:spcAft>
              <a:buNone/>
            </a:pPr>
            <a:r>
              <a:rPr lang="fr-FR" sz="1800" b="1" i="0" u="none" strike="noStrike" cap="none" dirty="0">
                <a:solidFill>
                  <a:srgbClr val="FF958B"/>
                </a:solidFill>
                <a:latin typeface="Arial"/>
                <a:ea typeface="Arial"/>
                <a:cs typeface="Arial"/>
                <a:sym typeface="Arial"/>
              </a:rPr>
              <a:t>Les professionnelles du sexe doivent déterminer si elles peuvent </a:t>
            </a:r>
            <a:r>
              <a:rPr lang="en-US" sz="1800" b="1" i="0" u="none" strike="noStrike" cap="none" dirty="0">
                <a:solidFill>
                  <a:srgbClr val="FF958B"/>
                </a:solidFill>
                <a:latin typeface="Arial"/>
                <a:ea typeface="Arial"/>
                <a:cs typeface="Arial"/>
                <a:sym typeface="Arial"/>
              </a:rPr>
              <a:t>:</a:t>
            </a:r>
            <a:endParaRPr sz="1800" dirty="0"/>
          </a:p>
          <a:p>
            <a:pPr marL="225425" marR="0" lvl="1" indent="-225425" algn="l" rtl="0">
              <a:lnSpc>
                <a:spcPct val="95000"/>
              </a:lnSpc>
              <a:spcBef>
                <a:spcPts val="600"/>
              </a:spcBef>
              <a:spcAft>
                <a:spcPts val="0"/>
              </a:spcAft>
              <a:buClr>
                <a:srgbClr val="FF958B"/>
              </a:buClr>
              <a:buSzPts val="1800"/>
              <a:buFont typeface="Arial"/>
              <a:buChar char="•"/>
            </a:pPr>
            <a:r>
              <a:rPr lang="fr-FR" sz="1800" b="0" i="0" u="none" strike="noStrike" cap="none" dirty="0">
                <a:solidFill>
                  <a:schemeClr val="dk1"/>
                </a:solidFill>
                <a:latin typeface="Arial"/>
                <a:ea typeface="Arial"/>
                <a:cs typeface="Arial"/>
                <a:sym typeface="Arial"/>
              </a:rPr>
              <a:t>Prendre une pilule à la même heure chaque jour. Est-ce qu’un horaire </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de travail imprévisible et/ou la consommation d’alcool/d’autres drogues rendront plus difficile la prise quotidienne de la pilule </a:t>
            </a:r>
            <a:r>
              <a:rPr lang="en-US" sz="1800" b="0" i="0" u="none" strike="noStrike" cap="none" dirty="0">
                <a:solidFill>
                  <a:schemeClr val="dk1"/>
                </a:solidFill>
                <a:latin typeface="Arial"/>
                <a:ea typeface="Arial"/>
                <a:cs typeface="Arial"/>
                <a:sym typeface="Arial"/>
              </a:rPr>
              <a:t>?</a:t>
            </a:r>
            <a:endParaRPr dirty="0"/>
          </a:p>
          <a:p>
            <a:pPr marL="225425" marR="0" lvl="1" indent="-225425" algn="l" rtl="0">
              <a:lnSpc>
                <a:spcPct val="95000"/>
              </a:lnSpc>
              <a:spcBef>
                <a:spcPts val="600"/>
              </a:spcBef>
              <a:spcAft>
                <a:spcPts val="0"/>
              </a:spcAft>
              <a:buClr>
                <a:srgbClr val="FF958B"/>
              </a:buClr>
              <a:buSzPts val="1800"/>
              <a:buFont typeface="Arial"/>
              <a:buChar char="•"/>
            </a:pPr>
            <a:r>
              <a:rPr lang="fr-FR" sz="1800" b="0" i="0" u="none" strike="noStrike" cap="none" dirty="0">
                <a:solidFill>
                  <a:schemeClr val="dk1"/>
                </a:solidFill>
                <a:latin typeface="Arial"/>
                <a:ea typeface="Arial"/>
                <a:cs typeface="Arial"/>
                <a:sym typeface="Arial"/>
              </a:rPr>
              <a:t>S’accommoder des changements. Même s’ils sont normaux et </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inoffensifs, les changements peuvent être désagréables et perturber </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les activités quotidiennes d’une professionnelle du sexe</a:t>
            </a:r>
            <a:r>
              <a:rPr lang="en-US" sz="1800" b="0" i="0" u="none" strike="noStrike" cap="none" dirty="0">
                <a:solidFill>
                  <a:schemeClr val="dk1"/>
                </a:solidFill>
                <a:latin typeface="Arial"/>
                <a:ea typeface="Arial"/>
                <a:cs typeface="Arial"/>
                <a:sym typeface="Arial"/>
              </a:rPr>
              <a:t>.</a:t>
            </a:r>
            <a:r>
              <a:rPr lang="en-US" sz="2000" b="1" i="0" u="none" strike="noStrike" cap="none" dirty="0">
                <a:solidFill>
                  <a:schemeClr val="dk1"/>
                </a:solidFill>
                <a:latin typeface="Arial"/>
                <a:ea typeface="Arial"/>
                <a:cs typeface="Arial"/>
                <a:sym typeface="Arial"/>
              </a:rPr>
              <a:t> </a:t>
            </a:r>
            <a:endParaRPr dirty="0"/>
          </a:p>
          <a:p>
            <a:pPr marL="342900" marR="0" lvl="0" indent="-342900" algn="l" rtl="0">
              <a:lnSpc>
                <a:spcPct val="95000"/>
              </a:lnSpc>
              <a:spcBef>
                <a:spcPts val="1200"/>
              </a:spcBef>
              <a:spcAft>
                <a:spcPts val="0"/>
              </a:spcAft>
              <a:buNone/>
            </a:pPr>
            <a:r>
              <a:rPr lang="fr-FR" sz="1800" b="1" dirty="0">
                <a:solidFill>
                  <a:srgbClr val="FF958B"/>
                </a:solidFill>
                <a:latin typeface="Arial"/>
                <a:ea typeface="Arial"/>
                <a:cs typeface="Arial"/>
                <a:sym typeface="Arial"/>
              </a:rPr>
              <a:t>Autres considérations pour les femmes vivant avec le VIH ou le SIDA </a:t>
            </a:r>
            <a:r>
              <a:rPr lang="en-US" sz="1800" b="1" dirty="0">
                <a:solidFill>
                  <a:srgbClr val="FF958B"/>
                </a:solidFill>
                <a:latin typeface="Arial"/>
                <a:ea typeface="Arial"/>
                <a:cs typeface="Arial"/>
                <a:sym typeface="Arial"/>
              </a:rPr>
              <a:t>:</a:t>
            </a:r>
            <a:endParaRPr sz="1800" dirty="0"/>
          </a:p>
          <a:p>
            <a:pPr marL="225425" marR="0" lvl="1" indent="-225425" algn="l" rtl="0">
              <a:lnSpc>
                <a:spcPct val="95000"/>
              </a:lnSpc>
              <a:spcBef>
                <a:spcPts val="600"/>
              </a:spcBef>
              <a:spcAft>
                <a:spcPts val="0"/>
              </a:spcAft>
              <a:buClr>
                <a:srgbClr val="FF958B"/>
              </a:buClr>
              <a:buSzPts val="1800"/>
              <a:buFont typeface="Arial"/>
              <a:buChar char="•"/>
            </a:pPr>
            <a:r>
              <a:rPr lang="fr-FR" sz="1800" b="0" i="0" u="none" strike="noStrike" cap="none" dirty="0">
                <a:solidFill>
                  <a:schemeClr val="dk1"/>
                </a:solidFill>
                <a:latin typeface="Arial"/>
                <a:ea typeface="Arial"/>
                <a:cs typeface="Arial"/>
                <a:sym typeface="Arial"/>
              </a:rPr>
              <a:t>Si vous êtes sous traitement antirétroviral ou si vous êtes traitée pour la tuberculose, indiquez à votre prestataire les médicaments que vous prenez, car ils peuvent réduire l’efficacité des pilules à progestatif seul</a:t>
            </a:r>
            <a:r>
              <a:rPr lang="en-US" sz="1800" b="0" i="0" u="none" strike="noStrike" cap="none" dirty="0">
                <a:solidFill>
                  <a:schemeClr val="dk1"/>
                </a:solidFill>
                <a:latin typeface="Arial"/>
                <a:ea typeface="Arial"/>
                <a:cs typeface="Arial"/>
                <a:sym typeface="Arial"/>
              </a:rPr>
              <a:t>. </a:t>
            </a:r>
            <a:endParaRPr dirty="0"/>
          </a:p>
        </p:txBody>
      </p:sp>
      <p:sp>
        <p:nvSpPr>
          <p:cNvPr id="406" name="Google Shape;406;p25"/>
          <p:cNvSpPr/>
          <p:nvPr/>
        </p:nvSpPr>
        <p:spPr>
          <a:xfrm>
            <a:off x="7980363" y="0"/>
            <a:ext cx="1163637" cy="430213"/>
          </a:xfrm>
          <a:prstGeom prst="rect">
            <a:avLst/>
          </a:prstGeom>
          <a:solidFill>
            <a:srgbClr val="0070C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07" name="Google Shape;407;p25"/>
          <p:cNvSpPr/>
          <p:nvPr/>
        </p:nvSpPr>
        <p:spPr>
          <a:xfrm>
            <a:off x="-79827" y="0"/>
            <a:ext cx="9245600" cy="762000"/>
          </a:xfrm>
          <a:prstGeom prst="rect">
            <a:avLst/>
          </a:prstGeom>
          <a:solidFill>
            <a:srgbClr val="FF958B"/>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408" name="Google Shape;408;p25"/>
          <p:cNvPicPr preferRelativeResize="0"/>
          <p:nvPr/>
        </p:nvPicPr>
        <p:blipFill rotWithShape="1">
          <a:blip r:embed="rId3">
            <a:alphaModFix/>
          </a:blip>
          <a:srcRect/>
          <a:stretch/>
        </p:blipFill>
        <p:spPr>
          <a:xfrm rot="174936">
            <a:off x="6639120" y="1538929"/>
            <a:ext cx="1957721" cy="12673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6"/>
          <p:cNvSpPr txBox="1">
            <a:spLocks noGrp="1"/>
          </p:cNvSpPr>
          <p:nvPr>
            <p:ph type="ctrTitle"/>
          </p:nvPr>
        </p:nvSpPr>
        <p:spPr>
          <a:xfrm>
            <a:off x="508000" y="919163"/>
            <a:ext cx="8069263" cy="5048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err="1">
                <a:solidFill>
                  <a:srgbClr val="FF9900"/>
                </a:solidFill>
              </a:rPr>
              <a:t>Préservatif</a:t>
            </a:r>
            <a:r>
              <a:rPr lang="en-US" sz="3200" dirty="0">
                <a:solidFill>
                  <a:srgbClr val="FF9900"/>
                </a:solidFill>
              </a:rPr>
              <a:t> </a:t>
            </a:r>
            <a:r>
              <a:rPr lang="en-US" sz="3200" dirty="0" err="1">
                <a:solidFill>
                  <a:srgbClr val="FF9900"/>
                </a:solidFill>
              </a:rPr>
              <a:t>masculin</a:t>
            </a:r>
            <a:endParaRPr lang="en-US" sz="3200" dirty="0">
              <a:solidFill>
                <a:srgbClr val="FF9900"/>
              </a:solidFill>
            </a:endParaRPr>
          </a:p>
        </p:txBody>
      </p:sp>
      <p:sp>
        <p:nvSpPr>
          <p:cNvPr id="414" name="Google Shape;414;p26"/>
          <p:cNvSpPr/>
          <p:nvPr/>
        </p:nvSpPr>
        <p:spPr>
          <a:xfrm rot="-406171">
            <a:off x="534585" y="1914753"/>
            <a:ext cx="2790825" cy="1922463"/>
          </a:xfrm>
          <a:prstGeom prst="ellipse">
            <a:avLst/>
          </a:prstGeom>
          <a:solidFill>
            <a:srgbClr val="FFD89F"/>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15" name="Google Shape;415;p26"/>
          <p:cNvSpPr txBox="1"/>
          <p:nvPr/>
        </p:nvSpPr>
        <p:spPr>
          <a:xfrm>
            <a:off x="4566084" y="1474509"/>
            <a:ext cx="4189154" cy="5313722"/>
          </a:xfrm>
          <a:prstGeom prst="rect">
            <a:avLst/>
          </a:prstGeom>
          <a:noFill/>
          <a:ln>
            <a:noFill/>
          </a:ln>
        </p:spPr>
        <p:txBody>
          <a:bodyPr spcFirstLastPara="1" wrap="square" lIns="91425" tIns="45700" rIns="91425" bIns="45700" anchor="t" anchorCtr="0">
            <a:spAutoFit/>
          </a:bodyPr>
          <a:lstStyle/>
          <a:p>
            <a:pPr marL="288925" marR="0" lvl="0" indent="-288925" algn="l" rtl="0">
              <a:lnSpc>
                <a:spcPct val="95000"/>
              </a:lnSpc>
              <a:spcBef>
                <a:spcPts val="1200"/>
              </a:spcBef>
              <a:spcAft>
                <a:spcPts val="0"/>
              </a:spcAft>
              <a:buClr>
                <a:srgbClr val="FF9900"/>
              </a:buClr>
              <a:buSzPts val="2200"/>
              <a:buFont typeface="Arial"/>
              <a:buChar char="•"/>
            </a:pPr>
            <a:r>
              <a:rPr lang="fr-FR" sz="2000" dirty="0">
                <a:solidFill>
                  <a:schemeClr val="dk1"/>
                </a:solidFill>
                <a:latin typeface="Arial"/>
                <a:ea typeface="Arial"/>
                <a:cs typeface="Arial"/>
                <a:sym typeface="Arial"/>
              </a:rPr>
              <a:t>Une fine gaine en caoutchouc qui s’adapte sur le pénis en érection</a:t>
            </a:r>
          </a:p>
          <a:p>
            <a:pPr marL="288925" marR="0" lvl="0" indent="-288925" algn="l" rtl="0">
              <a:lnSpc>
                <a:spcPct val="95000"/>
              </a:lnSpc>
              <a:spcBef>
                <a:spcPts val="1200"/>
              </a:spcBef>
              <a:spcAft>
                <a:spcPts val="0"/>
              </a:spcAft>
              <a:buClr>
                <a:srgbClr val="FF9900"/>
              </a:buClr>
              <a:buSzPts val="2200"/>
              <a:buFont typeface="Arial"/>
              <a:buChar char="•"/>
            </a:pPr>
            <a:r>
              <a:rPr lang="fr-FR" sz="2000" dirty="0">
                <a:solidFill>
                  <a:schemeClr val="dk1"/>
                </a:solidFill>
                <a:latin typeface="Arial"/>
                <a:ea typeface="Arial"/>
                <a:cs typeface="Arial"/>
                <a:sym typeface="Arial"/>
              </a:rPr>
              <a:t>Prévient la grossesse et les infections sexuellement transmissibles, y compris le VIH</a:t>
            </a:r>
          </a:p>
          <a:p>
            <a:pPr marL="288925" marR="0" lvl="0" indent="-288925" algn="l" rtl="0">
              <a:lnSpc>
                <a:spcPct val="95000"/>
              </a:lnSpc>
              <a:spcBef>
                <a:spcPts val="1200"/>
              </a:spcBef>
              <a:spcAft>
                <a:spcPts val="0"/>
              </a:spcAft>
              <a:buClr>
                <a:srgbClr val="FF9900"/>
              </a:buClr>
              <a:buSzPts val="2200"/>
              <a:buFont typeface="Arial"/>
              <a:buChar char="•"/>
            </a:pPr>
            <a:r>
              <a:rPr lang="fr-FR" sz="2000" dirty="0">
                <a:solidFill>
                  <a:schemeClr val="dk1"/>
                </a:solidFill>
                <a:latin typeface="Arial"/>
                <a:ea typeface="Arial"/>
                <a:cs typeface="Arial"/>
                <a:sym typeface="Arial"/>
              </a:rPr>
              <a:t>Efficace lorsqu’il est utilisé correctement chaque fois que vous avez des rapports sexuels</a:t>
            </a:r>
          </a:p>
          <a:p>
            <a:pPr marL="288925" marR="0" lvl="0" indent="-288925" algn="l" rtl="0">
              <a:lnSpc>
                <a:spcPct val="95000"/>
              </a:lnSpc>
              <a:spcBef>
                <a:spcPts val="1200"/>
              </a:spcBef>
              <a:spcAft>
                <a:spcPts val="0"/>
              </a:spcAft>
              <a:buClr>
                <a:srgbClr val="FF9900"/>
              </a:buClr>
              <a:buSzPts val="2200"/>
              <a:buFont typeface="Arial"/>
              <a:buChar char="•"/>
            </a:pPr>
            <a:r>
              <a:rPr lang="fr-FR" sz="2000" dirty="0">
                <a:solidFill>
                  <a:schemeClr val="dk1"/>
                </a:solidFill>
                <a:latin typeface="Arial"/>
                <a:ea typeface="Arial"/>
                <a:cs typeface="Arial"/>
                <a:sym typeface="Arial"/>
              </a:rPr>
              <a:t>Utiliser seul ou en combinaison avec une autre méthode</a:t>
            </a:r>
          </a:p>
          <a:p>
            <a:pPr marL="288925" marR="0" lvl="0" indent="-288925" algn="l" rtl="0">
              <a:lnSpc>
                <a:spcPct val="95000"/>
              </a:lnSpc>
              <a:spcBef>
                <a:spcPts val="1200"/>
              </a:spcBef>
              <a:spcAft>
                <a:spcPts val="0"/>
              </a:spcAft>
              <a:buClr>
                <a:srgbClr val="FF9900"/>
              </a:buClr>
              <a:buSzPts val="2200"/>
              <a:buFont typeface="Arial"/>
              <a:buChar char="•"/>
            </a:pPr>
            <a:r>
              <a:rPr lang="fr-FR" sz="2000" dirty="0">
                <a:solidFill>
                  <a:schemeClr val="dk1"/>
                </a:solidFill>
                <a:latin typeface="Arial"/>
                <a:ea typeface="Arial"/>
                <a:cs typeface="Arial"/>
                <a:sym typeface="Arial"/>
              </a:rPr>
              <a:t>Peut être utilisé par tout couple qui accepte de l’utiliser, y compris les couples mariés</a:t>
            </a:r>
          </a:p>
          <a:p>
            <a:pPr marL="288925" marR="0" lvl="0" indent="-288925" algn="l" rtl="0">
              <a:lnSpc>
                <a:spcPct val="95000"/>
              </a:lnSpc>
              <a:spcBef>
                <a:spcPts val="1200"/>
              </a:spcBef>
              <a:spcAft>
                <a:spcPts val="0"/>
              </a:spcAft>
              <a:buClr>
                <a:srgbClr val="FF9900"/>
              </a:buClr>
              <a:buSzPts val="2200"/>
              <a:buFont typeface="Arial"/>
              <a:buChar char="•"/>
            </a:pPr>
            <a:endParaRPr lang="en-US" dirty="0"/>
          </a:p>
        </p:txBody>
      </p:sp>
      <p:sp>
        <p:nvSpPr>
          <p:cNvPr id="416" name="Google Shape;416;p26"/>
          <p:cNvSpPr/>
          <p:nvPr/>
        </p:nvSpPr>
        <p:spPr>
          <a:xfrm>
            <a:off x="0" y="7938"/>
            <a:ext cx="1163638" cy="430212"/>
          </a:xfrm>
          <a:prstGeom prst="rect">
            <a:avLst/>
          </a:prstGeom>
          <a:solidFill>
            <a:srgbClr val="FF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17" name="Google Shape;417;p26"/>
          <p:cNvSpPr/>
          <p:nvPr/>
        </p:nvSpPr>
        <p:spPr>
          <a:xfrm>
            <a:off x="-76200" y="0"/>
            <a:ext cx="9245600" cy="762000"/>
          </a:xfrm>
          <a:prstGeom prst="rect">
            <a:avLst/>
          </a:prstGeom>
          <a:solidFill>
            <a:srgbClr val="FF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18" name="Google Shape;418;p26"/>
          <p:cNvSpPr txBox="1">
            <a:spLocks noGrp="1"/>
          </p:cNvSpPr>
          <p:nvPr>
            <p:ph type="sldNum" idx="12"/>
          </p:nvPr>
        </p:nvSpPr>
        <p:spPr>
          <a:xfrm>
            <a:off x="6736760"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26</a:t>
            </a:fld>
            <a:endParaRPr sz="1400" b="1" dirty="0">
              <a:solidFill>
                <a:schemeClr val="lt2"/>
              </a:solidFill>
              <a:latin typeface="Arial"/>
              <a:ea typeface="Arial"/>
              <a:cs typeface="Arial"/>
              <a:sym typeface="Arial"/>
            </a:endParaRPr>
          </a:p>
        </p:txBody>
      </p:sp>
      <p:pic>
        <p:nvPicPr>
          <p:cNvPr id="419" name="Google Shape;419;p26"/>
          <p:cNvPicPr preferRelativeResize="0"/>
          <p:nvPr/>
        </p:nvPicPr>
        <p:blipFill rotWithShape="1">
          <a:blip r:embed="rId3">
            <a:alphaModFix/>
          </a:blip>
          <a:srcRect l="18846" t="3508" r="27354" b="5880"/>
          <a:stretch/>
        </p:blipFill>
        <p:spPr>
          <a:xfrm>
            <a:off x="1795095" y="2742580"/>
            <a:ext cx="2382827" cy="2432699"/>
          </a:xfrm>
          <a:prstGeom prst="rect">
            <a:avLst/>
          </a:prstGeom>
          <a:noFill/>
          <a:ln w="19050" cap="flat" cmpd="sng">
            <a:solidFill>
              <a:srgbClr val="FFD89F"/>
            </a:solidFill>
            <a:prstDash val="solid"/>
            <a:round/>
            <a:headEnd type="none" w="sm" len="sm"/>
            <a:tailEnd type="none" w="sm" len="sm"/>
          </a:ln>
        </p:spPr>
      </p:pic>
      <p:pic>
        <p:nvPicPr>
          <p:cNvPr id="420" name="Google Shape;420;p26"/>
          <p:cNvPicPr preferRelativeResize="0"/>
          <p:nvPr/>
        </p:nvPicPr>
        <p:blipFill rotWithShape="1">
          <a:blip r:embed="rId4">
            <a:alphaModFix/>
          </a:blip>
          <a:srcRect/>
          <a:stretch/>
        </p:blipFill>
        <p:spPr>
          <a:xfrm rot="3155575">
            <a:off x="1360915" y="1386336"/>
            <a:ext cx="1004604" cy="2458049"/>
          </a:xfrm>
          <a:prstGeom prst="rect">
            <a:avLst/>
          </a:prstGeom>
          <a:noFill/>
          <a:ln>
            <a:noFill/>
          </a:ln>
        </p:spPr>
      </p:pic>
      <p:sp>
        <p:nvSpPr>
          <p:cNvPr id="421" name="Google Shape;421;p26"/>
          <p:cNvSpPr txBox="1"/>
          <p:nvPr/>
        </p:nvSpPr>
        <p:spPr>
          <a:xfrm>
            <a:off x="999555" y="5494492"/>
            <a:ext cx="2997981" cy="805949"/>
          </a:xfrm>
          <a:prstGeom prst="rect">
            <a:avLst/>
          </a:prstGeom>
          <a:solidFill>
            <a:schemeClr val="lt1"/>
          </a:solidFill>
          <a:ln w="25400" cap="flat" cmpd="sng">
            <a:solidFill>
              <a:srgbClr val="FF99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err="1">
                <a:solidFill>
                  <a:schemeClr val="dk1"/>
                </a:solidFill>
                <a:latin typeface="Arial Narrow"/>
                <a:ea typeface="Arial Narrow"/>
                <a:cs typeface="Arial Narrow"/>
                <a:sym typeface="Arial Narrow"/>
              </a:rPr>
              <a:t>Bénéfices</a:t>
            </a:r>
            <a:r>
              <a:rPr lang="en-US" sz="1200" b="1" dirty="0">
                <a:solidFill>
                  <a:schemeClr val="dk1"/>
                </a:solidFill>
                <a:latin typeface="Arial Narrow"/>
                <a:ea typeface="Arial Narrow"/>
                <a:cs typeface="Arial Narrow"/>
                <a:sym typeface="Arial Narrow"/>
              </a:rPr>
              <a:t>—</a:t>
            </a:r>
            <a:r>
              <a:rPr lang="en-US" sz="1200" b="1" dirty="0" err="1">
                <a:solidFill>
                  <a:schemeClr val="dk1"/>
                </a:solidFill>
                <a:latin typeface="Arial Narrow"/>
                <a:ea typeface="Arial Narrow"/>
                <a:cs typeface="Arial Narrow"/>
                <a:sym typeface="Arial Narrow"/>
              </a:rPr>
              <a:t>Préservatifs</a:t>
            </a:r>
            <a:r>
              <a:rPr lang="en-US" sz="1200" b="1" dirty="0">
                <a:solidFill>
                  <a:schemeClr val="dk1"/>
                </a:solidFill>
                <a:latin typeface="Arial Narrow"/>
                <a:ea typeface="Arial Narrow"/>
                <a:cs typeface="Arial Narrow"/>
                <a:sym typeface="Arial Narrow"/>
              </a:rPr>
              <a:t> </a:t>
            </a:r>
            <a:r>
              <a:rPr lang="en-US" sz="1200" b="1" dirty="0" err="1">
                <a:solidFill>
                  <a:schemeClr val="dk1"/>
                </a:solidFill>
                <a:latin typeface="Arial Narrow"/>
                <a:ea typeface="Arial Narrow"/>
                <a:cs typeface="Arial Narrow"/>
                <a:sym typeface="Arial Narrow"/>
              </a:rPr>
              <a:t>masculins</a:t>
            </a:r>
            <a:r>
              <a:rPr lang="en-US" sz="1200" b="1" dirty="0">
                <a:solidFill>
                  <a:schemeClr val="dk1"/>
                </a:solidFill>
                <a:latin typeface="Arial Narrow"/>
                <a:ea typeface="Arial Narrow"/>
                <a:cs typeface="Arial Narrow"/>
                <a:sym typeface="Arial Narrow"/>
              </a:rPr>
              <a:t> :</a:t>
            </a:r>
            <a:endParaRPr dirty="0"/>
          </a:p>
          <a:p>
            <a:pPr marL="171450" marR="0" lvl="0" indent="-171450" algn="l" rtl="0">
              <a:lnSpc>
                <a:spcPct val="108333"/>
              </a:lnSpc>
              <a:spcBef>
                <a:spcPts val="300"/>
              </a:spcBef>
              <a:spcAft>
                <a:spcPts val="60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Permettent de se protéger contre les maladies dues aux IST</a:t>
            </a:r>
            <a:r>
              <a:rPr lang="en-US" sz="1200" dirty="0">
                <a:solidFill>
                  <a:schemeClr val="dk1"/>
                </a:solidFill>
                <a:latin typeface="Arial Narrow"/>
                <a:ea typeface="Arial Narrow"/>
                <a:cs typeface="Arial Narrow"/>
                <a:sym typeface="Arial Narrow"/>
              </a:rPr>
              <a: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7"/>
          <p:cNvSpPr/>
          <p:nvPr/>
        </p:nvSpPr>
        <p:spPr>
          <a:xfrm>
            <a:off x="7980363" y="0"/>
            <a:ext cx="1163637" cy="430213"/>
          </a:xfrm>
          <a:prstGeom prst="rect">
            <a:avLst/>
          </a:prstGeom>
          <a:solidFill>
            <a:srgbClr val="FF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28" name="Google Shape;428;p27"/>
          <p:cNvSpPr/>
          <p:nvPr/>
        </p:nvSpPr>
        <p:spPr>
          <a:xfrm>
            <a:off x="0" y="0"/>
            <a:ext cx="9166225" cy="762000"/>
          </a:xfrm>
          <a:prstGeom prst="rect">
            <a:avLst/>
          </a:prstGeom>
          <a:solidFill>
            <a:srgbClr val="FF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29" name="Google Shape;429;p27"/>
          <p:cNvSpPr txBox="1">
            <a:spLocks noGrp="1"/>
          </p:cNvSpPr>
          <p:nvPr>
            <p:ph type="sldNum" idx="12"/>
          </p:nvPr>
        </p:nvSpPr>
        <p:spPr>
          <a:xfrm>
            <a:off x="6837353" y="6389627"/>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27</a:t>
            </a:fld>
            <a:endParaRPr sz="1400" b="1" dirty="0">
              <a:solidFill>
                <a:schemeClr val="lt2"/>
              </a:solidFill>
              <a:latin typeface="Arial"/>
              <a:ea typeface="Arial"/>
              <a:cs typeface="Arial"/>
              <a:sym typeface="Arial"/>
            </a:endParaRPr>
          </a:p>
        </p:txBody>
      </p:sp>
      <p:sp>
        <p:nvSpPr>
          <p:cNvPr id="430" name="Google Shape;430;p27"/>
          <p:cNvSpPr txBox="1"/>
          <p:nvPr/>
        </p:nvSpPr>
        <p:spPr>
          <a:xfrm>
            <a:off x="493713" y="2674775"/>
            <a:ext cx="3989077" cy="1119298"/>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rtl="0">
              <a:spcBef>
                <a:spcPts val="0"/>
              </a:spcBef>
              <a:spcAft>
                <a:spcPts val="0"/>
              </a:spcAft>
              <a:buClr>
                <a:srgbClr val="FF9900"/>
              </a:buClr>
              <a:buSzPts val="1800"/>
              <a:buFont typeface="Arial"/>
              <a:buNone/>
            </a:pPr>
            <a:r>
              <a:rPr lang="fr-FR" sz="1800" b="1" dirty="0">
                <a:solidFill>
                  <a:srgbClr val="FF9900"/>
                </a:solidFill>
                <a:latin typeface="Arial"/>
                <a:ea typeface="Arial"/>
                <a:cs typeface="Arial"/>
                <a:sym typeface="Arial"/>
              </a:rPr>
              <a:t>Éléments à ne pas oublier</a:t>
            </a:r>
            <a:endParaRPr lang="en-US" dirty="0"/>
          </a:p>
          <a:p>
            <a:pPr marL="285750" marR="0" lvl="1" indent="-265113" algn="l" rtl="0">
              <a:spcBef>
                <a:spcPts val="340"/>
              </a:spcBef>
              <a:spcAft>
                <a:spcPts val="0"/>
              </a:spcAft>
              <a:buClr>
                <a:srgbClr val="FF9900"/>
              </a:buClr>
              <a:buSzPts val="1700"/>
              <a:buFont typeface="Arial"/>
              <a:buChar char="•"/>
            </a:pPr>
            <a:r>
              <a:rPr lang="fr-FR" sz="1700" b="0" i="0" u="none" strike="noStrike" cap="none" dirty="0">
                <a:solidFill>
                  <a:schemeClr val="dk1"/>
                </a:solidFill>
                <a:latin typeface="Arial"/>
                <a:ea typeface="Arial"/>
                <a:cs typeface="Arial"/>
                <a:sym typeface="Arial"/>
              </a:rPr>
              <a:t>Utiliser uniquement des lubrifiants à base d’eau.</a:t>
            </a:r>
          </a:p>
          <a:p>
            <a:pPr marL="285750" marR="0" lvl="1" indent="-265113" algn="l" rtl="0">
              <a:spcBef>
                <a:spcPts val="340"/>
              </a:spcBef>
              <a:spcAft>
                <a:spcPts val="0"/>
              </a:spcAft>
              <a:buClr>
                <a:srgbClr val="FF9900"/>
              </a:buClr>
              <a:buSzPts val="1700"/>
              <a:buFont typeface="Arial"/>
              <a:buChar char="•"/>
            </a:pPr>
            <a:r>
              <a:rPr lang="fr-FR" sz="1700" b="0" i="0" u="none" strike="noStrike" cap="none" dirty="0">
                <a:solidFill>
                  <a:schemeClr val="dk1"/>
                </a:solidFill>
                <a:latin typeface="Arial"/>
                <a:ea typeface="Arial"/>
                <a:cs typeface="Arial"/>
                <a:sym typeface="Arial"/>
              </a:rPr>
              <a:t>Conserver dans un endroit frais et sec</a:t>
            </a:r>
            <a:r>
              <a:rPr lang="en-US" sz="1700" b="0" i="0" u="none" strike="noStrike" cap="none" dirty="0">
                <a:solidFill>
                  <a:schemeClr val="dk1"/>
                </a:solidFill>
                <a:latin typeface="Arial"/>
                <a:ea typeface="Arial"/>
                <a:cs typeface="Arial"/>
                <a:sym typeface="Arial"/>
              </a:rPr>
              <a:t>.</a:t>
            </a:r>
            <a:endParaRPr lang="en-US" dirty="0"/>
          </a:p>
        </p:txBody>
      </p:sp>
      <p:sp>
        <p:nvSpPr>
          <p:cNvPr id="447" name="Google Shape;447;p27"/>
          <p:cNvSpPr txBox="1"/>
          <p:nvPr/>
        </p:nvSpPr>
        <p:spPr>
          <a:xfrm>
            <a:off x="497400" y="3695436"/>
            <a:ext cx="8459787" cy="34114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00"/>
              </a:buClr>
              <a:buSzPts val="1800"/>
              <a:buFont typeface="Arial"/>
              <a:buNone/>
            </a:pPr>
            <a:r>
              <a:rPr lang="en-US" sz="1800" b="1" dirty="0">
                <a:solidFill>
                  <a:srgbClr val="FF9900"/>
                </a:solidFill>
                <a:latin typeface="Arial"/>
                <a:ea typeface="Arial"/>
                <a:cs typeface="Arial"/>
                <a:sym typeface="Arial"/>
              </a:rPr>
              <a:t>Mode </a:t>
            </a:r>
            <a:r>
              <a:rPr lang="en-US" sz="1800" b="1" dirty="0" err="1">
                <a:solidFill>
                  <a:srgbClr val="FF9900"/>
                </a:solidFill>
                <a:latin typeface="Arial"/>
                <a:ea typeface="Arial"/>
                <a:cs typeface="Arial"/>
                <a:sym typeface="Arial"/>
              </a:rPr>
              <a:t>d’emploi</a:t>
            </a:r>
            <a:endParaRPr dirty="0"/>
          </a:p>
        </p:txBody>
      </p:sp>
      <p:sp>
        <p:nvSpPr>
          <p:cNvPr id="448" name="Google Shape;448;p27"/>
          <p:cNvSpPr txBox="1"/>
          <p:nvPr/>
        </p:nvSpPr>
        <p:spPr>
          <a:xfrm>
            <a:off x="4562144" y="2917358"/>
            <a:ext cx="3888837" cy="878274"/>
          </a:xfrm>
          <a:prstGeom prst="rect">
            <a:avLst/>
          </a:prstGeom>
          <a:noFill/>
          <a:ln>
            <a:noFill/>
          </a:ln>
        </p:spPr>
        <p:txBody>
          <a:bodyPr spcFirstLastPara="1" wrap="square" lIns="91425" tIns="45700" rIns="91425" bIns="45700" anchor="t" anchorCtr="0">
            <a:noAutofit/>
          </a:bodyPr>
          <a:lstStyle/>
          <a:p>
            <a:pPr marL="285750" marR="0" lvl="1" indent="-265113" algn="l" rtl="0">
              <a:lnSpc>
                <a:spcPct val="105882"/>
              </a:lnSpc>
              <a:spcBef>
                <a:spcPts val="0"/>
              </a:spcBef>
              <a:spcAft>
                <a:spcPts val="0"/>
              </a:spcAft>
              <a:buClr>
                <a:srgbClr val="FF9900"/>
              </a:buClr>
              <a:buSzPts val="1700"/>
              <a:buFont typeface="Arial"/>
              <a:buChar char="•"/>
            </a:pPr>
            <a:r>
              <a:rPr lang="fr-FR" sz="1600" b="0" i="0" u="none" strike="noStrike" cap="none" dirty="0">
                <a:solidFill>
                  <a:schemeClr val="dk1"/>
                </a:solidFill>
                <a:latin typeface="Arial"/>
                <a:ea typeface="Arial"/>
                <a:cs typeface="Arial"/>
                <a:sym typeface="Arial"/>
              </a:rPr>
              <a:t>Les pilules contraceptives d’urgence (PCU) peuvent être utilisées si le préservatif se rompt ou glisse</a:t>
            </a:r>
            <a:r>
              <a:rPr lang="en-US" sz="1600" b="0" i="0" u="none" strike="noStrike" cap="none" dirty="0">
                <a:solidFill>
                  <a:schemeClr val="dk1"/>
                </a:solidFill>
                <a:latin typeface="Arial"/>
                <a:ea typeface="Arial"/>
                <a:cs typeface="Arial"/>
                <a:sym typeface="Arial"/>
              </a:rPr>
              <a:t>.</a:t>
            </a:r>
            <a:endParaRPr sz="1600" dirty="0"/>
          </a:p>
        </p:txBody>
      </p:sp>
      <p:sp>
        <p:nvSpPr>
          <p:cNvPr id="449" name="Google Shape;449;p27"/>
          <p:cNvSpPr txBox="1"/>
          <p:nvPr/>
        </p:nvSpPr>
        <p:spPr>
          <a:xfrm>
            <a:off x="460375" y="837692"/>
            <a:ext cx="8238463" cy="191731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00"/>
              </a:buClr>
              <a:buSzPts val="1800"/>
              <a:buFont typeface="Arial"/>
              <a:buNone/>
            </a:pPr>
            <a:r>
              <a:rPr lang="fr-FR" sz="1800" b="1" dirty="0">
                <a:solidFill>
                  <a:srgbClr val="FF9900"/>
                </a:solidFill>
                <a:latin typeface="Arial"/>
                <a:ea typeface="Arial"/>
                <a:cs typeface="Arial"/>
                <a:sym typeface="Arial"/>
              </a:rPr>
              <a:t>Les professionnelles du sexe doivent déterminer si elles peuvent </a:t>
            </a:r>
            <a:r>
              <a:rPr lang="en-US" sz="1800" b="1" dirty="0">
                <a:solidFill>
                  <a:srgbClr val="FF9900"/>
                </a:solidFill>
                <a:latin typeface="Arial"/>
                <a:ea typeface="Arial"/>
                <a:cs typeface="Arial"/>
                <a:sym typeface="Arial"/>
              </a:rPr>
              <a:t>:</a:t>
            </a:r>
            <a:endParaRPr dirty="0"/>
          </a:p>
          <a:p>
            <a:pPr marL="285750" marR="0" lvl="1" indent="-265113" algn="l" rtl="0">
              <a:spcBef>
                <a:spcPts val="340"/>
              </a:spcBef>
              <a:spcAft>
                <a:spcPts val="0"/>
              </a:spcAft>
              <a:buClr>
                <a:srgbClr val="FF9900"/>
              </a:buClr>
              <a:buSzPts val="1700"/>
              <a:buFont typeface="Arial"/>
              <a:buChar char="•"/>
            </a:pPr>
            <a:r>
              <a:rPr lang="fr-FR" b="0" i="0" u="none" strike="noStrike" cap="none" dirty="0">
                <a:solidFill>
                  <a:schemeClr val="dk1"/>
                </a:solidFill>
                <a:latin typeface="Arial"/>
                <a:ea typeface="Arial"/>
                <a:cs typeface="Arial"/>
                <a:sym typeface="Arial"/>
              </a:rPr>
              <a:t>Négocier l’utilisation du préservatif avec des clients sans menace de violence ni de manipulation (par exemple, le client promet de payer plus pour des rapports sexuels sans préservatif</a:t>
            </a:r>
            <a:r>
              <a:rPr lang="en-US" b="0" i="0" u="none" strike="noStrike" cap="none" dirty="0">
                <a:solidFill>
                  <a:schemeClr val="dk1"/>
                </a:solidFill>
                <a:latin typeface="Arial"/>
                <a:ea typeface="Arial"/>
                <a:cs typeface="Arial"/>
                <a:sym typeface="Arial"/>
              </a:rPr>
              <a:t>).</a:t>
            </a:r>
            <a:endParaRPr dirty="0"/>
          </a:p>
          <a:p>
            <a:pPr marL="285750" marR="0" lvl="1" indent="-265113" algn="l" rtl="0">
              <a:spcBef>
                <a:spcPts val="340"/>
              </a:spcBef>
              <a:spcAft>
                <a:spcPts val="0"/>
              </a:spcAft>
              <a:buClr>
                <a:srgbClr val="FF9900"/>
              </a:buClr>
              <a:buSzPts val="1700"/>
              <a:buFont typeface="Arial"/>
              <a:buChar char="•"/>
            </a:pPr>
            <a:r>
              <a:rPr lang="fr-FR" b="0" i="0" u="none" strike="noStrike" cap="none" dirty="0">
                <a:solidFill>
                  <a:schemeClr val="dk1"/>
                </a:solidFill>
                <a:latin typeface="Arial"/>
                <a:ea typeface="Arial"/>
                <a:cs typeface="Arial"/>
                <a:sym typeface="Arial"/>
              </a:rPr>
              <a:t>Utiliser systématiquement des préservatifs pour éviter la transmission/l’acquisition des IST/du VIH (ou la réinfection par une nouvelle souche de VIH</a:t>
            </a:r>
            <a:r>
              <a:rPr lang="en-US" b="0" i="0" u="none" strike="noStrike" cap="none" dirty="0">
                <a:solidFill>
                  <a:schemeClr val="dk1"/>
                </a:solidFill>
                <a:latin typeface="Arial"/>
                <a:ea typeface="Arial"/>
                <a:cs typeface="Arial"/>
                <a:sym typeface="Arial"/>
              </a:rPr>
              <a:t>).</a:t>
            </a:r>
            <a:endParaRPr dirty="0"/>
          </a:p>
          <a:p>
            <a:pPr marL="285750" marR="0" lvl="1" indent="-265113" algn="l" rtl="0">
              <a:spcBef>
                <a:spcPts val="340"/>
              </a:spcBef>
              <a:spcAft>
                <a:spcPts val="0"/>
              </a:spcAft>
              <a:buClr>
                <a:srgbClr val="FF9900"/>
              </a:buClr>
              <a:buSzPts val="1700"/>
              <a:buFont typeface="Arial"/>
              <a:buChar char="•"/>
            </a:pPr>
            <a:r>
              <a:rPr lang="fr-FR" b="0" i="0" u="none" strike="noStrike" cap="none" dirty="0">
                <a:solidFill>
                  <a:schemeClr val="dk1"/>
                </a:solidFill>
                <a:latin typeface="Arial"/>
                <a:ea typeface="Arial"/>
                <a:cs typeface="Arial"/>
                <a:sym typeface="Arial"/>
              </a:rPr>
              <a:t>Refuser les « rapports sexuels sans lubrification » pour éviter les lésions vaginales et réduire le risque d’IST/de VIH</a:t>
            </a:r>
            <a:r>
              <a:rPr lang="en-US" b="0" i="0" u="none" strike="noStrike" cap="none" dirty="0">
                <a:solidFill>
                  <a:schemeClr val="dk1"/>
                </a:solidFill>
                <a:latin typeface="Arial"/>
                <a:ea typeface="Arial"/>
                <a:cs typeface="Arial"/>
                <a:sym typeface="Arial"/>
              </a:rPr>
              <a:t>. </a:t>
            </a:r>
            <a:endParaRPr b="0" i="0" u="none" strike="noStrike" cap="none" dirty="0">
              <a:solidFill>
                <a:schemeClr val="dk1"/>
              </a:solidFill>
              <a:latin typeface="Arial"/>
              <a:ea typeface="Arial"/>
              <a:cs typeface="Arial"/>
              <a:sym typeface="Arial"/>
            </a:endParaRPr>
          </a:p>
        </p:txBody>
      </p:sp>
      <p:grpSp>
        <p:nvGrpSpPr>
          <p:cNvPr id="41" name="Group 1">
            <a:extLst>
              <a:ext uri="{FF2B5EF4-FFF2-40B4-BE49-F238E27FC236}">
                <a16:creationId xmlns:a16="http://schemas.microsoft.com/office/drawing/2014/main" id="{10F24377-2AE0-40C4-9188-3343A5EA2608}"/>
              </a:ext>
            </a:extLst>
          </p:cNvPr>
          <p:cNvGrpSpPr>
            <a:grpSpLocks/>
          </p:cNvGrpSpPr>
          <p:nvPr/>
        </p:nvGrpSpPr>
        <p:grpSpPr bwMode="auto">
          <a:xfrm>
            <a:off x="502482" y="3956597"/>
            <a:ext cx="8196356" cy="2734977"/>
            <a:chOff x="505657" y="975849"/>
            <a:chExt cx="8196356" cy="2735291"/>
          </a:xfrm>
        </p:grpSpPr>
        <p:pic>
          <p:nvPicPr>
            <p:cNvPr id="42" name="Picture 23" descr="AFcondomStep4">
              <a:extLst>
                <a:ext uri="{FF2B5EF4-FFF2-40B4-BE49-F238E27FC236}">
                  <a16:creationId xmlns:a16="http://schemas.microsoft.com/office/drawing/2014/main" id="{2B7167AC-77D4-487C-8D55-5B8258DC1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363" y="1062038"/>
              <a:ext cx="127158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AFcondomStep5">
              <a:extLst>
                <a:ext uri="{FF2B5EF4-FFF2-40B4-BE49-F238E27FC236}">
                  <a16:creationId xmlns:a16="http://schemas.microsoft.com/office/drawing/2014/main" id="{D606D7B1-AF5C-4B66-98FB-D2AEDF5EF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063625"/>
              <a:ext cx="129063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AFcondomStep3">
              <a:extLst>
                <a:ext uri="{FF2B5EF4-FFF2-40B4-BE49-F238E27FC236}">
                  <a16:creationId xmlns:a16="http://schemas.microsoft.com/office/drawing/2014/main" id="{D9533EFA-849D-4593-B2D3-1A56EF48DF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2309" y="1062038"/>
              <a:ext cx="1280241" cy="174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AFcondomStep2">
              <a:extLst>
                <a:ext uri="{FF2B5EF4-FFF2-40B4-BE49-F238E27FC236}">
                  <a16:creationId xmlns:a16="http://schemas.microsoft.com/office/drawing/2014/main" id="{7C3989B4-5D7A-4D68-8C9F-CD28655AC0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026" y="1060450"/>
              <a:ext cx="1271587" cy="176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7" descr="AFcondomStep1">
              <a:extLst>
                <a:ext uri="{FF2B5EF4-FFF2-40B4-BE49-F238E27FC236}">
                  <a16:creationId xmlns:a16="http://schemas.microsoft.com/office/drawing/2014/main" id="{3555C206-349C-414C-B827-AF9553E023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 y="1063625"/>
              <a:ext cx="1282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8">
              <a:extLst>
                <a:ext uri="{FF2B5EF4-FFF2-40B4-BE49-F238E27FC236}">
                  <a16:creationId xmlns:a16="http://schemas.microsoft.com/office/drawing/2014/main" id="{8FC3FF3D-07F0-47C7-8EE8-FB2EA7A3F087}"/>
                </a:ext>
              </a:extLst>
            </p:cNvPr>
            <p:cNvSpPr txBox="1">
              <a:spLocks noChangeArrowheads="1"/>
            </p:cNvSpPr>
            <p:nvPr/>
          </p:nvSpPr>
          <p:spPr bwMode="auto">
            <a:xfrm>
              <a:off x="505657" y="2814638"/>
              <a:ext cx="1510928" cy="89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lnSpc>
                  <a:spcPct val="95000"/>
                </a:lnSpc>
                <a:spcBef>
                  <a:spcPct val="0"/>
                </a:spcBef>
                <a:spcAft>
                  <a:spcPct val="0"/>
                </a:spcAft>
                <a:buClrTx/>
                <a:defRPr/>
              </a:pPr>
              <a:r>
                <a:rPr lang="fr-FR" altLang="en-US" sz="1100" kern="1200" spc="-20" dirty="0">
                  <a:solidFill>
                    <a:srgbClr val="000000"/>
                  </a:solidFill>
                  <a:ea typeface="+mn-ea"/>
                  <a:cs typeface="Arial" panose="020B0604020202020204" pitchFamily="34" charset="0"/>
                </a:rPr>
                <a:t>Utilisez un nouveau préservatif pour chaque rapport sexuel. Assurez-vous qu’il n’est pas périmé</a:t>
              </a:r>
              <a:r>
                <a:rPr lang="en-US" altLang="en-US" sz="1100" kern="1200" spc="-20" dirty="0">
                  <a:solidFill>
                    <a:srgbClr val="000000"/>
                  </a:solidFill>
                  <a:ea typeface="+mn-ea"/>
                  <a:cs typeface="Arial" panose="020B0604020202020204" pitchFamily="34" charset="0"/>
                </a:rPr>
                <a:t>.</a:t>
              </a:r>
            </a:p>
          </p:txBody>
        </p:sp>
        <p:sp>
          <p:nvSpPr>
            <p:cNvPr id="48" name="Text Box 9">
              <a:extLst>
                <a:ext uri="{FF2B5EF4-FFF2-40B4-BE49-F238E27FC236}">
                  <a16:creationId xmlns:a16="http://schemas.microsoft.com/office/drawing/2014/main" id="{D11C7DBD-B5F3-4CDD-9281-D059E3F666A5}"/>
                </a:ext>
              </a:extLst>
            </p:cNvPr>
            <p:cNvSpPr txBox="1">
              <a:spLocks noChangeArrowheads="1"/>
            </p:cNvSpPr>
            <p:nvPr/>
          </p:nvSpPr>
          <p:spPr bwMode="auto">
            <a:xfrm>
              <a:off x="2090392" y="2814638"/>
              <a:ext cx="1824574" cy="89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95000"/>
                </a:lnSpc>
                <a:spcBef>
                  <a:spcPct val="0"/>
                </a:spcBef>
                <a:spcAft>
                  <a:spcPct val="0"/>
                </a:spcAft>
                <a:buClrTx/>
                <a:buSzTx/>
                <a:buFontTx/>
                <a:buNone/>
                <a:tabLst/>
                <a:defRPr/>
              </a:pPr>
              <a:r>
                <a:rPr kumimoji="0" lang="fr-FR" altLang="en-US" sz="1100" b="0" i="0" u="none" strike="noStrike" kern="1200" cap="none" spc="-20" normalizeH="0" noProof="0" dirty="0">
                  <a:ln>
                    <a:noFill/>
                  </a:ln>
                  <a:solidFill>
                    <a:srgbClr val="000000"/>
                  </a:solidFill>
                  <a:effectLst/>
                  <a:uLnTx/>
                  <a:uFillTx/>
                  <a:latin typeface="Arial" panose="020B0604020202020204" pitchFamily="34" charset="0"/>
                  <a:ea typeface="+mn-ea"/>
                  <a:cs typeface="Arial" panose="020B0604020202020204" pitchFamily="34" charset="0"/>
                </a:rPr>
                <a:t>Avant tout contact, placez le préservatif sur l’extrémité du pénis en érection en tournant le côté enroulé vers l’extérieur</a:t>
              </a:r>
              <a:r>
                <a:rPr kumimoji="0" lang="en-US" altLang="en-US" sz="1100" b="0" i="0" u="none" strike="noStrike" kern="1200" cap="none" spc="-20" normalizeH="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49" name="Text Box 10">
              <a:extLst>
                <a:ext uri="{FF2B5EF4-FFF2-40B4-BE49-F238E27FC236}">
                  <a16:creationId xmlns:a16="http://schemas.microsoft.com/office/drawing/2014/main" id="{C299C58A-FBD6-4CBB-8192-F576F1510637}"/>
                </a:ext>
              </a:extLst>
            </p:cNvPr>
            <p:cNvSpPr txBox="1">
              <a:spLocks noChangeArrowheads="1"/>
            </p:cNvSpPr>
            <p:nvPr/>
          </p:nvSpPr>
          <p:spPr bwMode="auto">
            <a:xfrm>
              <a:off x="3959570" y="2814638"/>
              <a:ext cx="1211251" cy="73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lnSpc>
                  <a:spcPct val="95000"/>
                </a:lnSpc>
                <a:spcBef>
                  <a:spcPct val="0"/>
                </a:spcBef>
                <a:spcAft>
                  <a:spcPct val="0"/>
                </a:spcAft>
                <a:buClrTx/>
                <a:defRPr/>
              </a:pPr>
              <a:r>
                <a:rPr lang="fr-FR" altLang="en-US" sz="1100" kern="1200" spc="-20" dirty="0">
                  <a:solidFill>
                    <a:srgbClr val="000000"/>
                  </a:solidFill>
                  <a:ea typeface="+mn-ea"/>
                  <a:cs typeface="Arial" panose="020B0604020202020204" pitchFamily="34" charset="0"/>
                </a:rPr>
                <a:t>Déroulez le préservatif jusqu’à la base du pénis</a:t>
              </a:r>
              <a:r>
                <a:rPr lang="en-US" altLang="en-US" sz="1100" kern="1200" spc="-20" dirty="0">
                  <a:solidFill>
                    <a:srgbClr val="000000"/>
                  </a:solidFill>
                  <a:ea typeface="+mn-ea"/>
                  <a:cs typeface="Arial" panose="020B0604020202020204" pitchFamily="34" charset="0"/>
                </a:rPr>
                <a:t>.</a:t>
              </a:r>
            </a:p>
          </p:txBody>
        </p:sp>
        <p:sp>
          <p:nvSpPr>
            <p:cNvPr id="50" name="Text Box 11">
              <a:extLst>
                <a:ext uri="{FF2B5EF4-FFF2-40B4-BE49-F238E27FC236}">
                  <a16:creationId xmlns:a16="http://schemas.microsoft.com/office/drawing/2014/main" id="{B47C480A-7133-4B59-B209-8F698DCBF6A8}"/>
                </a:ext>
              </a:extLst>
            </p:cNvPr>
            <p:cNvSpPr txBox="1">
              <a:spLocks noChangeArrowheads="1"/>
            </p:cNvSpPr>
            <p:nvPr/>
          </p:nvSpPr>
          <p:spPr bwMode="auto">
            <a:xfrm>
              <a:off x="5480052" y="2814638"/>
              <a:ext cx="1824574" cy="89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lnSpc>
                  <a:spcPct val="95000"/>
                </a:lnSpc>
                <a:spcBef>
                  <a:spcPct val="0"/>
                </a:spcBef>
                <a:spcAft>
                  <a:spcPct val="0"/>
                </a:spcAft>
                <a:buClrTx/>
                <a:defRPr/>
              </a:pPr>
              <a:r>
                <a:rPr lang="fr-FR" altLang="en-US" sz="1100" kern="1200" spc="-20" dirty="0">
                  <a:solidFill>
                    <a:srgbClr val="000000"/>
                  </a:solidFill>
                  <a:ea typeface="+mn-ea"/>
                  <a:cs typeface="Arial" panose="020B0604020202020204" pitchFamily="34" charset="0"/>
                </a:rPr>
                <a:t>Après l’éjaculation, maintenez le bord du préservatif en place et retirez le pénis pendant qu’il est encore en érection</a:t>
              </a:r>
              <a:r>
                <a:rPr lang="en-US" altLang="en-US" sz="1100" kern="1200" spc="-20" dirty="0">
                  <a:solidFill>
                    <a:srgbClr val="000000"/>
                  </a:solidFill>
                  <a:ea typeface="+mn-ea"/>
                  <a:cs typeface="Arial" panose="020B0604020202020204" pitchFamily="34" charset="0"/>
                </a:rPr>
                <a:t>.</a:t>
              </a:r>
            </a:p>
          </p:txBody>
        </p:sp>
        <p:sp>
          <p:nvSpPr>
            <p:cNvPr id="51" name="Text Box 12">
              <a:extLst>
                <a:ext uri="{FF2B5EF4-FFF2-40B4-BE49-F238E27FC236}">
                  <a16:creationId xmlns:a16="http://schemas.microsoft.com/office/drawing/2014/main" id="{F1226743-FE1F-4CAA-AA42-157956DBDA29}"/>
                </a:ext>
              </a:extLst>
            </p:cNvPr>
            <p:cNvSpPr txBox="1">
              <a:spLocks noChangeArrowheads="1"/>
            </p:cNvSpPr>
            <p:nvPr/>
          </p:nvSpPr>
          <p:spPr bwMode="auto">
            <a:xfrm>
              <a:off x="7277102" y="2814638"/>
              <a:ext cx="1271590" cy="57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lnSpc>
                  <a:spcPct val="95000"/>
                </a:lnSpc>
                <a:spcBef>
                  <a:spcPct val="0"/>
                </a:spcBef>
                <a:spcAft>
                  <a:spcPct val="0"/>
                </a:spcAft>
                <a:buClrTx/>
                <a:defRPr/>
              </a:pPr>
              <a:r>
                <a:rPr lang="fr-FR" altLang="en-US" sz="1100" kern="1200" spc="-20" dirty="0">
                  <a:solidFill>
                    <a:srgbClr val="000000"/>
                  </a:solidFill>
                  <a:ea typeface="+mn-ea"/>
                  <a:cs typeface="Arial" panose="020B0604020202020204" pitchFamily="34" charset="0"/>
                </a:rPr>
                <a:t>Jetez le préservatif usagé en toute sécurité</a:t>
              </a:r>
              <a:r>
                <a:rPr lang="en-US" altLang="en-US" sz="1100" kern="1200" spc="-20" dirty="0">
                  <a:solidFill>
                    <a:srgbClr val="000000"/>
                  </a:solidFill>
                  <a:ea typeface="+mn-ea"/>
                  <a:cs typeface="Arial" panose="020B0604020202020204" pitchFamily="34" charset="0"/>
                </a:rPr>
                <a:t>.</a:t>
              </a:r>
            </a:p>
          </p:txBody>
        </p:sp>
        <p:sp>
          <p:nvSpPr>
            <p:cNvPr id="52" name="Text Box 13">
              <a:extLst>
                <a:ext uri="{FF2B5EF4-FFF2-40B4-BE49-F238E27FC236}">
                  <a16:creationId xmlns:a16="http://schemas.microsoft.com/office/drawing/2014/main" id="{D1F0D231-FB7E-4051-AA81-93C79D8EC5AC}"/>
                </a:ext>
              </a:extLst>
            </p:cNvPr>
            <p:cNvSpPr txBox="1">
              <a:spLocks noChangeArrowheads="1"/>
            </p:cNvSpPr>
            <p:nvPr/>
          </p:nvSpPr>
          <p:spPr bwMode="auto">
            <a:xfrm>
              <a:off x="1489535" y="985374"/>
              <a:ext cx="527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53" name="Text Box 14">
              <a:extLst>
                <a:ext uri="{FF2B5EF4-FFF2-40B4-BE49-F238E27FC236}">
                  <a16:creationId xmlns:a16="http://schemas.microsoft.com/office/drawing/2014/main" id="{9B62746F-F77E-45A5-AB24-97BBD7778AA7}"/>
                </a:ext>
              </a:extLst>
            </p:cNvPr>
            <p:cNvSpPr txBox="1">
              <a:spLocks noChangeArrowheads="1"/>
            </p:cNvSpPr>
            <p:nvPr/>
          </p:nvSpPr>
          <p:spPr bwMode="auto">
            <a:xfrm>
              <a:off x="3127836" y="976313"/>
              <a:ext cx="547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54" name="Text Box 15">
              <a:extLst>
                <a:ext uri="{FF2B5EF4-FFF2-40B4-BE49-F238E27FC236}">
                  <a16:creationId xmlns:a16="http://schemas.microsoft.com/office/drawing/2014/main" id="{F996A090-28AF-4CFD-83FD-14ED1B3704A1}"/>
                </a:ext>
              </a:extLst>
            </p:cNvPr>
            <p:cNvSpPr txBox="1">
              <a:spLocks noChangeArrowheads="1"/>
            </p:cNvSpPr>
            <p:nvPr/>
          </p:nvSpPr>
          <p:spPr bwMode="auto">
            <a:xfrm>
              <a:off x="4786777" y="975849"/>
              <a:ext cx="547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55" name="Text Box 16">
              <a:extLst>
                <a:ext uri="{FF2B5EF4-FFF2-40B4-BE49-F238E27FC236}">
                  <a16:creationId xmlns:a16="http://schemas.microsoft.com/office/drawing/2014/main" id="{B6058382-EC60-4550-B7D8-E3146538220F}"/>
                </a:ext>
              </a:extLst>
            </p:cNvPr>
            <p:cNvSpPr txBox="1">
              <a:spLocks noChangeArrowheads="1"/>
            </p:cNvSpPr>
            <p:nvPr/>
          </p:nvSpPr>
          <p:spPr bwMode="auto">
            <a:xfrm>
              <a:off x="6466812" y="990600"/>
              <a:ext cx="54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56" name="Text Box 17">
              <a:extLst>
                <a:ext uri="{FF2B5EF4-FFF2-40B4-BE49-F238E27FC236}">
                  <a16:creationId xmlns:a16="http://schemas.microsoft.com/office/drawing/2014/main" id="{8FC1FAD3-F1BE-4D78-B146-DDD2E67180D2}"/>
                </a:ext>
              </a:extLst>
            </p:cNvPr>
            <p:cNvSpPr txBox="1">
              <a:spLocks noChangeArrowheads="1"/>
            </p:cNvSpPr>
            <p:nvPr/>
          </p:nvSpPr>
          <p:spPr bwMode="auto">
            <a:xfrm>
              <a:off x="8152743" y="984910"/>
              <a:ext cx="54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8"/>
          <p:cNvSpPr txBox="1">
            <a:spLocks noGrp="1"/>
          </p:cNvSpPr>
          <p:nvPr>
            <p:ph type="ctrTitle"/>
          </p:nvPr>
        </p:nvSpPr>
        <p:spPr>
          <a:xfrm>
            <a:off x="508000" y="919163"/>
            <a:ext cx="8069263" cy="5048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err="1">
                <a:solidFill>
                  <a:schemeClr val="accent1"/>
                </a:solidFill>
              </a:rPr>
              <a:t>Préservatif</a:t>
            </a:r>
            <a:r>
              <a:rPr lang="en-US" sz="3200" dirty="0">
                <a:solidFill>
                  <a:schemeClr val="accent1"/>
                </a:solidFill>
              </a:rPr>
              <a:t> </a:t>
            </a:r>
            <a:r>
              <a:rPr lang="en-US" sz="3200" dirty="0" err="1">
                <a:solidFill>
                  <a:schemeClr val="accent1"/>
                </a:solidFill>
              </a:rPr>
              <a:t>féminin</a:t>
            </a:r>
            <a:endParaRPr lang="en-US" sz="3200" dirty="0">
              <a:solidFill>
                <a:schemeClr val="accent1"/>
              </a:solidFill>
            </a:endParaRPr>
          </a:p>
        </p:txBody>
      </p:sp>
      <p:sp>
        <p:nvSpPr>
          <p:cNvPr id="455" name="Google Shape;455;p28"/>
          <p:cNvSpPr/>
          <p:nvPr/>
        </p:nvSpPr>
        <p:spPr>
          <a:xfrm rot="-1512858">
            <a:off x="397760" y="2459192"/>
            <a:ext cx="3483585" cy="2095387"/>
          </a:xfrm>
          <a:prstGeom prst="ellipse">
            <a:avLst/>
          </a:prstGeom>
          <a:solidFill>
            <a:srgbClr val="C1FEEF"/>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56" name="Google Shape;456;p28"/>
          <p:cNvSpPr txBox="1"/>
          <p:nvPr/>
        </p:nvSpPr>
        <p:spPr>
          <a:xfrm>
            <a:off x="4122520" y="1226574"/>
            <a:ext cx="4734777" cy="5723065"/>
          </a:xfrm>
          <a:prstGeom prst="rect">
            <a:avLst/>
          </a:prstGeom>
          <a:noFill/>
          <a:ln>
            <a:noFill/>
          </a:ln>
        </p:spPr>
        <p:txBody>
          <a:bodyPr spcFirstLastPara="1" wrap="square" lIns="91425" tIns="45700" rIns="91425" bIns="45700" anchor="t" anchorCtr="0">
            <a:spAutoFit/>
          </a:bodyPr>
          <a:lstStyle/>
          <a:p>
            <a:pPr marL="288925" marR="0" lvl="0" indent="-288925" algn="l" rtl="0">
              <a:lnSpc>
                <a:spcPct val="95000"/>
              </a:lnSpc>
              <a:spcBef>
                <a:spcPts val="1200"/>
              </a:spcBef>
              <a:spcAft>
                <a:spcPts val="0"/>
              </a:spcAft>
              <a:buClr>
                <a:schemeClr val="accent1"/>
              </a:buClr>
              <a:buSzPts val="2200"/>
              <a:buFont typeface="Arial"/>
              <a:buChar char="•"/>
            </a:pPr>
            <a:r>
              <a:rPr lang="fr-FR" sz="2200" dirty="0">
                <a:solidFill>
                  <a:schemeClr val="dk1"/>
                </a:solidFill>
                <a:latin typeface="Arial"/>
                <a:ea typeface="Arial"/>
                <a:cs typeface="Arial"/>
                <a:sym typeface="Arial"/>
              </a:rPr>
              <a:t>Une fine membrane en caoutchouc qui s’insère librement dans le vagin d’une femme</a:t>
            </a:r>
          </a:p>
          <a:p>
            <a:pPr marL="288925" marR="0" lvl="0" indent="-288925" algn="l" rtl="0">
              <a:lnSpc>
                <a:spcPct val="95000"/>
              </a:lnSpc>
              <a:spcBef>
                <a:spcPts val="1200"/>
              </a:spcBef>
              <a:spcAft>
                <a:spcPts val="0"/>
              </a:spcAft>
              <a:buClr>
                <a:schemeClr val="accent1"/>
              </a:buClr>
              <a:buSzPts val="2200"/>
              <a:buFont typeface="Arial"/>
              <a:buChar char="•"/>
            </a:pPr>
            <a:r>
              <a:rPr lang="fr-FR" sz="2200" dirty="0">
                <a:solidFill>
                  <a:schemeClr val="dk1"/>
                </a:solidFill>
                <a:latin typeface="Arial"/>
                <a:ea typeface="Arial"/>
                <a:cs typeface="Arial"/>
                <a:sym typeface="Arial"/>
              </a:rPr>
              <a:t>Prévient la grossesse et les infections sexuellement transmissibles, y compris le VIH</a:t>
            </a:r>
          </a:p>
          <a:p>
            <a:pPr marL="288925" marR="0" lvl="0" indent="-288925" algn="l" rtl="0">
              <a:lnSpc>
                <a:spcPct val="95000"/>
              </a:lnSpc>
              <a:spcBef>
                <a:spcPts val="1200"/>
              </a:spcBef>
              <a:spcAft>
                <a:spcPts val="0"/>
              </a:spcAft>
              <a:buClr>
                <a:schemeClr val="accent1"/>
              </a:buClr>
              <a:buSzPts val="2200"/>
              <a:buFont typeface="Arial"/>
              <a:buChar char="•"/>
            </a:pPr>
            <a:r>
              <a:rPr lang="fr-FR" sz="2200" dirty="0">
                <a:solidFill>
                  <a:schemeClr val="dk1"/>
                </a:solidFill>
                <a:latin typeface="Arial"/>
                <a:ea typeface="Arial"/>
                <a:cs typeface="Arial"/>
                <a:sym typeface="Arial"/>
              </a:rPr>
              <a:t>Efficace lorsqu’il est utilisé correctement chaque fois que vous avez des rapports sexuels</a:t>
            </a:r>
          </a:p>
          <a:p>
            <a:pPr marL="288925" marR="0" lvl="0" indent="-288925" algn="l" rtl="0">
              <a:lnSpc>
                <a:spcPct val="95000"/>
              </a:lnSpc>
              <a:spcBef>
                <a:spcPts val="1200"/>
              </a:spcBef>
              <a:spcAft>
                <a:spcPts val="0"/>
              </a:spcAft>
              <a:buClr>
                <a:schemeClr val="accent1"/>
              </a:buClr>
              <a:buSzPts val="2200"/>
              <a:buFont typeface="Arial"/>
              <a:buChar char="•"/>
            </a:pPr>
            <a:r>
              <a:rPr lang="fr-FR" sz="2200" dirty="0">
                <a:solidFill>
                  <a:schemeClr val="dk1"/>
                </a:solidFill>
                <a:latin typeface="Arial"/>
                <a:ea typeface="Arial"/>
                <a:cs typeface="Arial"/>
                <a:sym typeface="Arial"/>
              </a:rPr>
              <a:t>Utiliser seul ou en combinaison avec une autre méthode</a:t>
            </a:r>
          </a:p>
          <a:p>
            <a:pPr marL="288925" marR="0" lvl="0" indent="-288925" algn="l" rtl="0">
              <a:lnSpc>
                <a:spcPct val="95000"/>
              </a:lnSpc>
              <a:spcBef>
                <a:spcPts val="1200"/>
              </a:spcBef>
              <a:spcAft>
                <a:spcPts val="0"/>
              </a:spcAft>
              <a:buClr>
                <a:schemeClr val="accent1"/>
              </a:buClr>
              <a:buSzPts val="2200"/>
              <a:buFont typeface="Arial"/>
              <a:buChar char="•"/>
            </a:pPr>
            <a:r>
              <a:rPr lang="fr-FR" sz="2200" dirty="0">
                <a:solidFill>
                  <a:schemeClr val="dk1"/>
                </a:solidFill>
                <a:latin typeface="Arial"/>
                <a:ea typeface="Arial"/>
                <a:cs typeface="Arial"/>
                <a:sym typeface="Arial"/>
              </a:rPr>
              <a:t>Peut être utilisé par tout couple qui accepte de l’utiliser, y compris les couples mariés</a:t>
            </a:r>
          </a:p>
          <a:p>
            <a:pPr marL="288925" marR="0" lvl="0" indent="-288925" algn="l" rtl="0">
              <a:lnSpc>
                <a:spcPct val="95000"/>
              </a:lnSpc>
              <a:spcBef>
                <a:spcPts val="1200"/>
              </a:spcBef>
              <a:spcAft>
                <a:spcPts val="0"/>
              </a:spcAft>
              <a:buClr>
                <a:schemeClr val="accent1"/>
              </a:buClr>
              <a:buSzPts val="2200"/>
              <a:buFont typeface="Arial"/>
              <a:buChar char="•"/>
            </a:pPr>
            <a:endParaRPr lang="en-US" dirty="0"/>
          </a:p>
        </p:txBody>
      </p:sp>
      <p:sp>
        <p:nvSpPr>
          <p:cNvPr id="457" name="Google Shape;457;p28"/>
          <p:cNvSpPr/>
          <p:nvPr/>
        </p:nvSpPr>
        <p:spPr>
          <a:xfrm>
            <a:off x="-73819" y="-25088"/>
            <a:ext cx="9232900" cy="762000"/>
          </a:xfrm>
          <a:prstGeom prst="rect">
            <a:avLst/>
          </a:prstGeom>
          <a:solidFill>
            <a:srgbClr val="00CC99"/>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458" name="Google Shape;458;p28"/>
          <p:cNvPicPr preferRelativeResize="0"/>
          <p:nvPr/>
        </p:nvPicPr>
        <p:blipFill rotWithShape="1">
          <a:blip r:embed="rId3">
            <a:alphaModFix/>
          </a:blip>
          <a:srcRect/>
          <a:stretch/>
        </p:blipFill>
        <p:spPr>
          <a:xfrm rot="1029476">
            <a:off x="1561223" y="1954387"/>
            <a:ext cx="1156656" cy="2990789"/>
          </a:xfrm>
          <a:prstGeom prst="rect">
            <a:avLst/>
          </a:prstGeom>
          <a:noFill/>
          <a:ln>
            <a:noFill/>
          </a:ln>
        </p:spPr>
      </p:pic>
      <p:sp>
        <p:nvSpPr>
          <p:cNvPr id="459" name="Google Shape;459;p28"/>
          <p:cNvSpPr txBox="1">
            <a:spLocks noGrp="1"/>
          </p:cNvSpPr>
          <p:nvPr>
            <p:ph type="sldNum" idx="12"/>
          </p:nvPr>
        </p:nvSpPr>
        <p:spPr>
          <a:xfrm>
            <a:off x="6723697"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28</a:t>
            </a:fld>
            <a:endParaRPr sz="1400" b="1" dirty="0">
              <a:solidFill>
                <a:schemeClr val="lt2"/>
              </a:solidFill>
              <a:latin typeface="Arial"/>
              <a:ea typeface="Arial"/>
              <a:cs typeface="Arial"/>
              <a:sym typeface="Arial"/>
            </a:endParaRPr>
          </a:p>
        </p:txBody>
      </p:sp>
      <p:sp>
        <p:nvSpPr>
          <p:cNvPr id="460" name="Google Shape;460;p28"/>
          <p:cNvSpPr txBox="1"/>
          <p:nvPr/>
        </p:nvSpPr>
        <p:spPr>
          <a:xfrm>
            <a:off x="678947" y="5272595"/>
            <a:ext cx="2921208" cy="116630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err="1">
                <a:solidFill>
                  <a:schemeClr val="dk1"/>
                </a:solidFill>
                <a:latin typeface="Arial Narrow"/>
                <a:ea typeface="Arial Narrow"/>
                <a:cs typeface="Arial Narrow"/>
                <a:sym typeface="Arial Narrow"/>
              </a:rPr>
              <a:t>Bénéfices</a:t>
            </a:r>
            <a:r>
              <a:rPr lang="en-US" sz="1200" b="1" dirty="0">
                <a:solidFill>
                  <a:schemeClr val="dk1"/>
                </a:solidFill>
                <a:latin typeface="Arial Narrow"/>
                <a:ea typeface="Arial Narrow"/>
                <a:cs typeface="Arial Narrow"/>
                <a:sym typeface="Arial Narrow"/>
              </a:rPr>
              <a:t>—</a:t>
            </a:r>
            <a:r>
              <a:rPr lang="en-US" sz="1200" b="1" dirty="0" err="1">
                <a:solidFill>
                  <a:schemeClr val="dk1"/>
                </a:solidFill>
                <a:latin typeface="Arial Narrow"/>
                <a:ea typeface="Arial Narrow"/>
                <a:cs typeface="Arial Narrow"/>
                <a:sym typeface="Arial Narrow"/>
              </a:rPr>
              <a:t>Préservatifs</a:t>
            </a:r>
            <a:r>
              <a:rPr lang="en-US" sz="1200" b="1" dirty="0">
                <a:solidFill>
                  <a:schemeClr val="dk1"/>
                </a:solidFill>
                <a:latin typeface="Arial Narrow"/>
                <a:ea typeface="Arial Narrow"/>
                <a:cs typeface="Arial Narrow"/>
                <a:sym typeface="Arial Narrow"/>
              </a:rPr>
              <a:t> </a:t>
            </a:r>
            <a:r>
              <a:rPr lang="en-US" sz="1200" b="1" dirty="0" err="1">
                <a:solidFill>
                  <a:schemeClr val="dk1"/>
                </a:solidFill>
                <a:latin typeface="Arial Narrow"/>
                <a:ea typeface="Arial Narrow"/>
                <a:cs typeface="Arial Narrow"/>
                <a:sym typeface="Arial Narrow"/>
              </a:rPr>
              <a:t>féminins</a:t>
            </a:r>
            <a:r>
              <a:rPr lang="en-US" sz="1200" b="1" dirty="0">
                <a:solidFill>
                  <a:schemeClr val="dk1"/>
                </a:solidFill>
                <a:latin typeface="Arial Narrow"/>
                <a:ea typeface="Arial Narrow"/>
                <a:cs typeface="Arial Narrow"/>
                <a:sym typeface="Arial Narrow"/>
              </a:rPr>
              <a:t> :</a:t>
            </a:r>
            <a:endParaRPr dirty="0"/>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La femme garde le contrôle ; peuvent être insérés à l’avance.</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Procurent une sensation plus naturelle que les préservatifs masculins</a:t>
            </a:r>
            <a:r>
              <a:rPr lang="en-US" sz="1200" dirty="0">
                <a:solidFill>
                  <a:schemeClr val="dk1"/>
                </a:solidFill>
                <a:latin typeface="Arial Narrow"/>
                <a:ea typeface="Arial Narrow"/>
                <a:cs typeface="Arial Narrow"/>
                <a:sym typeface="Arial Narrow"/>
              </a:rPr>
              <a: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8" name="Google Shape;468;p29"/>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29</a:t>
            </a:fld>
            <a:endParaRPr sz="1400" b="1" dirty="0">
              <a:solidFill>
                <a:schemeClr val="lt2"/>
              </a:solidFill>
              <a:latin typeface="Arial"/>
              <a:ea typeface="Arial"/>
              <a:cs typeface="Arial"/>
              <a:sym typeface="Arial"/>
            </a:endParaRPr>
          </a:p>
        </p:txBody>
      </p:sp>
      <p:sp>
        <p:nvSpPr>
          <p:cNvPr id="469" name="Google Shape;469;p29"/>
          <p:cNvSpPr/>
          <p:nvPr/>
        </p:nvSpPr>
        <p:spPr>
          <a:xfrm>
            <a:off x="-65314" y="0"/>
            <a:ext cx="9253311" cy="76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91" name="Rectangle 3">
            <a:extLst>
              <a:ext uri="{FF2B5EF4-FFF2-40B4-BE49-F238E27FC236}">
                <a16:creationId xmlns:a16="http://schemas.microsoft.com/office/drawing/2014/main" id="{0AF3C013-AA05-4DED-8396-6C94165DE3BB}"/>
              </a:ext>
            </a:extLst>
          </p:cNvPr>
          <p:cNvSpPr txBox="1">
            <a:spLocks noChangeArrowheads="1"/>
          </p:cNvSpPr>
          <p:nvPr/>
        </p:nvSpPr>
        <p:spPr>
          <a:xfrm>
            <a:off x="460375" y="872706"/>
            <a:ext cx="6630914" cy="80502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sz="1500" b="1" i="0" u="none" strike="noStrike" kern="1200" cap="none" spc="0" normalizeH="0" baseline="0" noProof="0" dirty="0">
                <a:ln>
                  <a:noFill/>
                </a:ln>
                <a:solidFill>
                  <a:srgbClr val="00CC99"/>
                </a:solidFill>
                <a:effectLst/>
                <a:uLnTx/>
                <a:uFillTx/>
                <a:latin typeface="+mj-lt"/>
                <a:ea typeface="+mn-ea"/>
                <a:cs typeface="+mn-cs"/>
              </a:rPr>
              <a:t>Les professionnelles du sexe doivent déterminer si elles peuvent </a:t>
            </a:r>
            <a:r>
              <a:rPr kumimoji="0" lang="en-US" sz="1500" b="1" i="0" u="none" strike="noStrike" kern="1200" cap="none" spc="0" normalizeH="0" baseline="0" noProof="0" dirty="0">
                <a:ln>
                  <a:noFill/>
                </a:ln>
                <a:solidFill>
                  <a:srgbClr val="00CC99"/>
                </a:solidFill>
                <a:effectLst/>
                <a:uLnTx/>
                <a:uFillTx/>
                <a:latin typeface="+mj-lt"/>
                <a:ea typeface="+mn-ea"/>
                <a:cs typeface="+mn-cs"/>
              </a:rPr>
              <a:t>:</a:t>
            </a:r>
          </a:p>
          <a:p>
            <a:pPr marL="169863" marR="0" lvl="1" indent="-168275" algn="l" defTabSz="914400" rtl="0" eaLnBrk="1" fontAlgn="base" latinLnBrk="0" hangingPunct="1">
              <a:lnSpc>
                <a:spcPct val="95000"/>
              </a:lnSpc>
              <a:spcBef>
                <a:spcPts val="300"/>
              </a:spcBef>
              <a:spcAft>
                <a:spcPct val="0"/>
              </a:spcAft>
              <a:buClr>
                <a:srgbClr val="00CC99"/>
              </a:buClr>
              <a:buSzTx/>
              <a:buFont typeface="Arial" pitchFamily="34" charset="0"/>
              <a:buChar char="•"/>
              <a:tabLst/>
              <a:defRPr/>
            </a:pPr>
            <a:r>
              <a:rPr kumimoji="0" lang="fr-FR" sz="1100" b="0" i="0" u="none" strike="noStrike" kern="1200" cap="none" spc="0" normalizeH="0" baseline="0" noProof="0" dirty="0">
                <a:ln>
                  <a:noFill/>
                </a:ln>
                <a:solidFill>
                  <a:srgbClr val="000000"/>
                </a:solidFill>
                <a:effectLst/>
                <a:uLnTx/>
                <a:uFillTx/>
                <a:latin typeface="+mj-lt"/>
                <a:ea typeface="+mn-ea"/>
                <a:cs typeface="+mn-cs"/>
              </a:rPr>
              <a:t>Négocier l’utilisation des préservatifs féminins avec des clients qui refusent les préservatifs masculins</a:t>
            </a:r>
            <a:r>
              <a:rPr kumimoji="0" lang="en-US" sz="1100" b="0" i="0" u="none" strike="noStrike" kern="1200" cap="none" spc="0" normalizeH="0" baseline="0" noProof="0" dirty="0">
                <a:ln>
                  <a:noFill/>
                </a:ln>
                <a:solidFill>
                  <a:srgbClr val="000000"/>
                </a:solidFill>
                <a:effectLst/>
                <a:uLnTx/>
                <a:uFillTx/>
                <a:latin typeface="+mj-lt"/>
                <a:ea typeface="+mn-ea"/>
                <a:cs typeface="+mn-cs"/>
              </a:rPr>
              <a:t>.</a:t>
            </a:r>
          </a:p>
          <a:p>
            <a:pPr marL="169863" marR="0" lvl="1" indent="-168275" algn="l" defTabSz="914400" rtl="0" eaLnBrk="1" fontAlgn="base" latinLnBrk="0" hangingPunct="1">
              <a:lnSpc>
                <a:spcPct val="95000"/>
              </a:lnSpc>
              <a:spcBef>
                <a:spcPts val="300"/>
              </a:spcBef>
              <a:spcAft>
                <a:spcPct val="0"/>
              </a:spcAft>
              <a:buClr>
                <a:srgbClr val="00CC99"/>
              </a:buClr>
              <a:buSzTx/>
              <a:buFont typeface="Arial" pitchFamily="34" charset="0"/>
              <a:buChar char="•"/>
              <a:tabLst/>
              <a:defRPr/>
            </a:pPr>
            <a:r>
              <a:rPr kumimoji="0" lang="fr-FR" sz="1100" b="0" i="0" u="none" strike="noStrike" kern="1200" cap="none" spc="0" normalizeH="0" baseline="0" noProof="0" dirty="0">
                <a:ln>
                  <a:noFill/>
                </a:ln>
                <a:solidFill>
                  <a:srgbClr val="000000"/>
                </a:solidFill>
                <a:effectLst/>
                <a:uLnTx/>
                <a:uFillTx/>
                <a:latin typeface="+mj-lt"/>
                <a:ea typeface="+mn-ea"/>
                <a:cs typeface="+mn-cs"/>
              </a:rPr>
              <a:t>Utiliser des pilules contraceptives d’urgence (PCU) si le préservatif n’est pas utilisé correctement</a:t>
            </a:r>
            <a:r>
              <a:rPr kumimoji="0" lang="en-US" sz="1100" b="0" i="0" u="none" strike="noStrike" kern="1200" cap="none" spc="0" normalizeH="0" baseline="0" noProof="0" dirty="0">
                <a:ln>
                  <a:noFill/>
                </a:ln>
                <a:solidFill>
                  <a:srgbClr val="000000"/>
                </a:solidFill>
                <a:effectLst/>
                <a:uLnTx/>
                <a:uFillTx/>
                <a:latin typeface="+mj-lt"/>
                <a:ea typeface="+mn-ea"/>
                <a:cs typeface="+mn-cs"/>
              </a:rPr>
              <a:t>.</a:t>
            </a:r>
          </a:p>
        </p:txBody>
      </p:sp>
      <p:sp>
        <p:nvSpPr>
          <p:cNvPr id="92" name="Rectangle 3">
            <a:extLst>
              <a:ext uri="{FF2B5EF4-FFF2-40B4-BE49-F238E27FC236}">
                <a16:creationId xmlns:a16="http://schemas.microsoft.com/office/drawing/2014/main" id="{4422BA81-032E-4E6A-ADC9-2334D3408680}"/>
              </a:ext>
            </a:extLst>
          </p:cNvPr>
          <p:cNvSpPr txBox="1">
            <a:spLocks noChangeArrowheads="1"/>
          </p:cNvSpPr>
          <p:nvPr/>
        </p:nvSpPr>
        <p:spPr>
          <a:xfrm>
            <a:off x="471673" y="5726247"/>
            <a:ext cx="4455365" cy="71775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sz="1500" b="1" i="0" u="none" strike="noStrike" kern="1200" cap="none" spc="0" normalizeH="0" baseline="0" noProof="0" dirty="0">
                <a:ln>
                  <a:noFill/>
                </a:ln>
                <a:solidFill>
                  <a:srgbClr val="00CC99"/>
                </a:solidFill>
                <a:effectLst/>
                <a:uLnTx/>
                <a:uFillTx/>
                <a:latin typeface="+mj-lt"/>
                <a:ea typeface="+mn-ea"/>
                <a:cs typeface="+mn-cs"/>
              </a:rPr>
              <a:t>Éléments à ne pas oublier</a:t>
            </a:r>
            <a:endParaRPr kumimoji="0" lang="en-GB" sz="1500" b="1" i="0" u="none" strike="noStrike" kern="1200" cap="none" spc="0" normalizeH="0" baseline="0" noProof="0" dirty="0">
              <a:ln>
                <a:noFill/>
              </a:ln>
              <a:solidFill>
                <a:srgbClr val="00CC99"/>
              </a:solidFill>
              <a:effectLst/>
              <a:uLnTx/>
              <a:uFillTx/>
              <a:latin typeface="+mj-lt"/>
              <a:ea typeface="+mn-ea"/>
              <a:cs typeface="+mn-cs"/>
            </a:endParaRPr>
          </a:p>
          <a:p>
            <a:pPr marL="174625" marR="0" lvl="1" indent="-174625" algn="l" defTabSz="914400" rtl="0" eaLnBrk="1" fontAlgn="base" latinLnBrk="0" hangingPunct="1">
              <a:lnSpc>
                <a:spcPct val="100000"/>
              </a:lnSpc>
              <a:spcBef>
                <a:spcPts val="0"/>
              </a:spcBef>
              <a:spcAft>
                <a:spcPct val="0"/>
              </a:spcAft>
              <a:buClr>
                <a:srgbClr val="00CC99"/>
              </a:buClr>
              <a:buSzTx/>
              <a:buFont typeface="Arial" pitchFamily="34" charset="0"/>
              <a:buChar char="•"/>
              <a:tabLst/>
              <a:defRPr/>
            </a:pPr>
            <a:r>
              <a:rPr kumimoji="0" lang="fr-FR" sz="1200" b="0" i="0" u="none" strike="noStrike" kern="1200" cap="none" spc="0" normalizeH="0" baseline="0" noProof="0" dirty="0">
                <a:ln>
                  <a:noFill/>
                </a:ln>
                <a:solidFill>
                  <a:srgbClr val="000000"/>
                </a:solidFill>
                <a:effectLst/>
                <a:uLnTx/>
                <a:uFillTx/>
                <a:latin typeface="+mj-lt"/>
                <a:ea typeface="+mn-ea"/>
                <a:cs typeface="+mn-cs"/>
              </a:rPr>
              <a:t>Veillez à ne pas déchirer le préservatif lors de l’insertion</a:t>
            </a:r>
            <a:r>
              <a:rPr kumimoji="0" lang="en-GB" sz="1200" b="0" i="0" u="none" strike="noStrike" kern="1200" cap="none" spc="0" normalizeH="0" baseline="0" noProof="0" dirty="0">
                <a:ln>
                  <a:noFill/>
                </a:ln>
                <a:solidFill>
                  <a:srgbClr val="000000"/>
                </a:solidFill>
                <a:effectLst/>
                <a:uLnTx/>
                <a:uFillTx/>
                <a:latin typeface="+mj-lt"/>
                <a:ea typeface="+mn-ea"/>
                <a:cs typeface="+mn-cs"/>
              </a:rPr>
              <a:t>.</a:t>
            </a:r>
          </a:p>
          <a:p>
            <a:pPr marL="174625" marR="0" lvl="1" indent="-174625" algn="l" defTabSz="914400" rtl="0" eaLnBrk="1" fontAlgn="base" latinLnBrk="0" hangingPunct="1">
              <a:lnSpc>
                <a:spcPct val="100000"/>
              </a:lnSpc>
              <a:spcBef>
                <a:spcPts val="0"/>
              </a:spcBef>
              <a:spcAft>
                <a:spcPct val="0"/>
              </a:spcAft>
              <a:buClr>
                <a:srgbClr val="00CC99"/>
              </a:buClr>
              <a:buSzTx/>
              <a:buFont typeface="Arial" pitchFamily="34" charset="0"/>
              <a:buChar char="•"/>
              <a:tabLst/>
              <a:defRPr/>
            </a:pPr>
            <a:r>
              <a:rPr kumimoji="0" lang="fr-FR" sz="1200" b="0" i="0" u="none" strike="noStrike" kern="1200" cap="none" spc="0" normalizeH="0" baseline="0" noProof="0" dirty="0">
                <a:ln>
                  <a:noFill/>
                </a:ln>
                <a:solidFill>
                  <a:srgbClr val="000000"/>
                </a:solidFill>
                <a:effectLst/>
                <a:uLnTx/>
                <a:uFillTx/>
                <a:latin typeface="+mj-lt"/>
                <a:ea typeface="+mn-ea"/>
                <a:cs typeface="+mn-cs"/>
              </a:rPr>
              <a:t>Gardez les pilules contraceptives d’urgence à portée de main si le préservatif échoue ou n’est pas utilisé</a:t>
            </a:r>
            <a:r>
              <a:rPr kumimoji="0" lang="en-GB" sz="1200" b="0" i="0" u="none" strike="noStrike" kern="1200" cap="none" spc="0" normalizeH="0" baseline="0" noProof="0" dirty="0">
                <a:ln>
                  <a:noFill/>
                </a:ln>
                <a:solidFill>
                  <a:srgbClr val="000000"/>
                </a:solidFill>
                <a:effectLst/>
                <a:uLnTx/>
                <a:uFillTx/>
                <a:latin typeface="+mj-lt"/>
                <a:ea typeface="+mn-ea"/>
                <a:cs typeface="+mn-cs"/>
              </a:rPr>
              <a:t>.</a:t>
            </a:r>
            <a:endParaRPr kumimoji="0" lang="en-US" sz="1200" b="0" i="0" u="none" strike="noStrike" kern="1200" cap="none" spc="0" normalizeH="0" baseline="0" noProof="0" dirty="0">
              <a:ln>
                <a:noFill/>
              </a:ln>
              <a:solidFill>
                <a:srgbClr val="000000"/>
              </a:solidFill>
              <a:effectLst/>
              <a:uLnTx/>
              <a:uFillTx/>
              <a:latin typeface="+mj-lt"/>
              <a:ea typeface="+mn-ea"/>
              <a:cs typeface="+mn-cs"/>
            </a:endParaRPr>
          </a:p>
        </p:txBody>
      </p:sp>
      <p:sp>
        <p:nvSpPr>
          <p:cNvPr id="93" name="Text Box 8">
            <a:extLst>
              <a:ext uri="{FF2B5EF4-FFF2-40B4-BE49-F238E27FC236}">
                <a16:creationId xmlns:a16="http://schemas.microsoft.com/office/drawing/2014/main" id="{CA61A9A0-78BF-4C9A-9FCD-5490AB04A1FE}"/>
              </a:ext>
            </a:extLst>
          </p:cNvPr>
          <p:cNvSpPr txBox="1">
            <a:spLocks noChangeArrowheads="1"/>
          </p:cNvSpPr>
          <p:nvPr/>
        </p:nvSpPr>
        <p:spPr bwMode="auto">
          <a:xfrm>
            <a:off x="460374" y="3524726"/>
            <a:ext cx="1072705" cy="21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marR="0" lvl="0" indent="-119063" defTabSz="914400" eaLnBrk="1" fontAlgn="base" latinLnBrk="0" hangingPunct="1">
              <a:lnSpc>
                <a:spcPct val="95000"/>
              </a:lnSpc>
              <a:spcBef>
                <a:spcPts val="300"/>
              </a:spcBef>
              <a:spcAft>
                <a:spcPct val="0"/>
              </a:spcAft>
              <a:buClr>
                <a:srgbClr val="00CC99"/>
              </a:buClr>
              <a:buSzTx/>
              <a:buFontTx/>
              <a:buNone/>
              <a:tabLst>
                <a:tab pos="119063" algn="l"/>
              </a:tabLst>
              <a:defRPr/>
            </a:pPr>
            <a:r>
              <a:rPr kumimoji="0" lang="en-US" altLang="en-US" sz="1050" b="0" i="0" u="none" strike="noStrike" kern="1200" cap="none" spc="0" normalizeH="0" baseline="0" noProof="0" dirty="0">
                <a:ln>
                  <a:noFill/>
                </a:ln>
                <a:solidFill>
                  <a:srgbClr val="00CC99"/>
                </a:solidFill>
                <a:effectLst/>
                <a:uLnTx/>
                <a:uFillTx/>
                <a:latin typeface="Arial" panose="020B0604020202020204" pitchFamily="34" charset="0"/>
                <a:ea typeface="+mn-ea"/>
                <a:cs typeface="Arial" panose="020B0604020202020204" pitchFamily="34" charset="0"/>
              </a:rPr>
              <a:t>•	</a:t>
            </a:r>
            <a:r>
              <a:rPr kumimoji="0" lang="fr-FR"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Utilisez un nouveau préservatif pour chaque rapport sexuel</a:t>
            </a:r>
            <a:r>
              <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119063" marR="0" lvl="0" indent="-119063" defTabSz="914400" eaLnBrk="1" fontAlgn="base" latinLnBrk="0" hangingPunct="1">
              <a:lnSpc>
                <a:spcPct val="95000"/>
              </a:lnSpc>
              <a:spcBef>
                <a:spcPts val="300"/>
              </a:spcBef>
              <a:spcAft>
                <a:spcPct val="0"/>
              </a:spcAft>
              <a:buClr>
                <a:srgbClr val="00CC99"/>
              </a:buClr>
              <a:buSzTx/>
              <a:buFontTx/>
              <a:buNone/>
              <a:tabLst>
                <a:tab pos="119063" algn="l"/>
              </a:tabLst>
              <a:defRPr/>
            </a:pPr>
            <a:r>
              <a:rPr kumimoji="0" lang="en-US" altLang="en-US" sz="1050" b="0" i="0" u="none" strike="noStrike" kern="1200" cap="none" spc="0" normalizeH="0" baseline="0" noProof="0" dirty="0">
                <a:ln>
                  <a:noFill/>
                </a:ln>
                <a:solidFill>
                  <a:srgbClr val="00CC99"/>
                </a:solidFill>
                <a:effectLst/>
                <a:uLnTx/>
                <a:uFillTx/>
                <a:latin typeface="Arial" panose="020B0604020202020204" pitchFamily="34" charset="0"/>
                <a:ea typeface="+mn-ea"/>
                <a:cs typeface="Arial" panose="020B0604020202020204" pitchFamily="34" charset="0"/>
              </a:rPr>
              <a:t>•</a:t>
            </a:r>
            <a:r>
              <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Assurez-vous qu’il n’est pas périmé</a:t>
            </a:r>
            <a:r>
              <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119063" marR="0" lvl="0" indent="-119063" defTabSz="914400" eaLnBrk="1" fontAlgn="base" latinLnBrk="0" hangingPunct="1">
              <a:lnSpc>
                <a:spcPct val="95000"/>
              </a:lnSpc>
              <a:spcBef>
                <a:spcPts val="300"/>
              </a:spcBef>
              <a:spcAft>
                <a:spcPct val="0"/>
              </a:spcAft>
              <a:buClr>
                <a:srgbClr val="00CC99"/>
              </a:buClr>
              <a:buSzTx/>
              <a:buFontTx/>
              <a:buNone/>
              <a:tabLst>
                <a:tab pos="119063" algn="l"/>
              </a:tabLst>
              <a:defRPr/>
            </a:pPr>
            <a:r>
              <a:rPr kumimoji="0" lang="en-US" altLang="en-US" sz="1050" b="0" i="0" u="none" strike="noStrike" kern="1200" cap="none" spc="0" normalizeH="0" baseline="0" noProof="0" dirty="0">
                <a:ln>
                  <a:noFill/>
                </a:ln>
                <a:solidFill>
                  <a:srgbClr val="00CC99"/>
                </a:solidFill>
                <a:effectLst/>
                <a:uLnTx/>
                <a:uFillTx/>
                <a:latin typeface="Arial" panose="020B0604020202020204" pitchFamily="34" charset="0"/>
                <a:ea typeface="+mn-ea"/>
                <a:cs typeface="Arial" panose="020B0604020202020204" pitchFamily="34" charset="0"/>
              </a:rPr>
              <a:t>•</a:t>
            </a:r>
            <a:r>
              <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Lavez-vous les mains si possible</a:t>
            </a:r>
            <a:r>
              <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94" name="Text Box 9">
            <a:extLst>
              <a:ext uri="{FF2B5EF4-FFF2-40B4-BE49-F238E27FC236}">
                <a16:creationId xmlns:a16="http://schemas.microsoft.com/office/drawing/2014/main" id="{D41A3FC6-EE8C-4861-9358-08AFEC47303F}"/>
              </a:ext>
            </a:extLst>
          </p:cNvPr>
          <p:cNvSpPr txBox="1">
            <a:spLocks noChangeArrowheads="1"/>
          </p:cNvSpPr>
          <p:nvPr/>
        </p:nvSpPr>
        <p:spPr bwMode="auto">
          <a:xfrm>
            <a:off x="1559711" y="3524727"/>
            <a:ext cx="1319295" cy="211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indent="-119063" fontAlgn="base">
              <a:lnSpc>
                <a:spcPct val="95000"/>
              </a:lnSpc>
              <a:spcBef>
                <a:spcPts val="300"/>
              </a:spcBef>
              <a:spcAft>
                <a:spcPct val="0"/>
              </a:spcAft>
              <a:buClrTx/>
              <a:buFontTx/>
              <a:buNone/>
              <a:tabLst>
                <a:tab pos="119063" algn="l"/>
              </a:tabLst>
            </a:pPr>
            <a:r>
              <a:rPr lang="en-US" altLang="en-US" sz="1050" kern="1200" dirty="0">
                <a:solidFill>
                  <a:srgbClr val="00CC99"/>
                </a:solidFill>
                <a:ea typeface="+mn-ea"/>
                <a:cs typeface="Arial" panose="020B0604020202020204" pitchFamily="34" charset="0"/>
              </a:rPr>
              <a:t>•	</a:t>
            </a:r>
            <a:r>
              <a:rPr lang="fr-FR" altLang="en-US" sz="1050" kern="1200" dirty="0">
                <a:solidFill>
                  <a:srgbClr val="000000"/>
                </a:solidFill>
                <a:ea typeface="+mn-ea"/>
                <a:cs typeface="Arial" panose="020B0604020202020204" pitchFamily="34" charset="0"/>
              </a:rPr>
              <a:t>Insérez le préservatif avant tout contact physique</a:t>
            </a:r>
            <a:r>
              <a:rPr lang="en-US" altLang="en-US" sz="1050" kern="1200" dirty="0">
                <a:solidFill>
                  <a:srgbClr val="000000"/>
                </a:solidFill>
                <a:ea typeface="+mn-ea"/>
                <a:cs typeface="Arial" panose="020B0604020202020204" pitchFamily="34" charset="0"/>
              </a:rPr>
              <a:t>. </a:t>
            </a:r>
          </a:p>
          <a:p>
            <a:pPr marL="119063" indent="-119063" fontAlgn="base">
              <a:lnSpc>
                <a:spcPct val="95000"/>
              </a:lnSpc>
              <a:spcBef>
                <a:spcPts val="300"/>
              </a:spcBef>
              <a:spcAft>
                <a:spcPct val="0"/>
              </a:spcAft>
              <a:buClrTx/>
              <a:buFontTx/>
              <a:buNone/>
              <a:tabLst>
                <a:tab pos="119063" algn="l"/>
              </a:tabLst>
            </a:pPr>
            <a:r>
              <a:rPr lang="en-US" altLang="en-US" sz="1050" kern="1200" dirty="0">
                <a:solidFill>
                  <a:srgbClr val="00CC99"/>
                </a:solidFill>
                <a:ea typeface="+mn-ea"/>
                <a:cs typeface="Arial" panose="020B0604020202020204" pitchFamily="34" charset="0"/>
              </a:rPr>
              <a:t>•</a:t>
            </a:r>
            <a:r>
              <a:rPr lang="en-US" altLang="en-US" sz="1050" kern="1200" dirty="0">
                <a:solidFill>
                  <a:srgbClr val="000000"/>
                </a:solidFill>
                <a:ea typeface="+mn-ea"/>
                <a:cs typeface="Arial" panose="020B0604020202020204" pitchFamily="34" charset="0"/>
              </a:rPr>
              <a:t>	</a:t>
            </a:r>
            <a:r>
              <a:rPr lang="fr-FR" altLang="en-US" sz="1050" kern="1200" dirty="0">
                <a:solidFill>
                  <a:srgbClr val="000000"/>
                </a:solidFill>
                <a:ea typeface="+mn-ea"/>
                <a:cs typeface="Arial" panose="020B0604020202020204" pitchFamily="34" charset="0"/>
              </a:rPr>
              <a:t>Peut être inséré jusqu’à 8 heures avant le rapport sexuel</a:t>
            </a:r>
            <a:r>
              <a:rPr lang="en-US" altLang="en-US" sz="1050" kern="1200" dirty="0">
                <a:solidFill>
                  <a:srgbClr val="000000"/>
                </a:solidFill>
                <a:ea typeface="+mn-ea"/>
                <a:cs typeface="Arial" panose="020B0604020202020204" pitchFamily="34" charset="0"/>
              </a:rPr>
              <a:t>.</a:t>
            </a:r>
          </a:p>
          <a:p>
            <a:pPr marL="119063" indent="-119063" fontAlgn="base">
              <a:lnSpc>
                <a:spcPct val="95000"/>
              </a:lnSpc>
              <a:spcBef>
                <a:spcPts val="300"/>
              </a:spcBef>
              <a:spcAft>
                <a:spcPct val="0"/>
              </a:spcAft>
              <a:buClrTx/>
              <a:buFontTx/>
              <a:buNone/>
              <a:tabLst>
                <a:tab pos="119063" algn="l"/>
              </a:tabLst>
            </a:pPr>
            <a:r>
              <a:rPr lang="en-US" altLang="en-US" sz="1050" kern="1200" dirty="0">
                <a:solidFill>
                  <a:srgbClr val="00CC99"/>
                </a:solidFill>
                <a:ea typeface="+mn-ea"/>
                <a:cs typeface="Arial" panose="020B0604020202020204" pitchFamily="34" charset="0"/>
              </a:rPr>
              <a:t>•</a:t>
            </a:r>
            <a:r>
              <a:rPr lang="en-US" altLang="en-US" sz="1050" kern="1200" dirty="0">
                <a:solidFill>
                  <a:srgbClr val="000000"/>
                </a:solidFill>
                <a:ea typeface="+mn-ea"/>
                <a:cs typeface="Arial" panose="020B0604020202020204" pitchFamily="34" charset="0"/>
              </a:rPr>
              <a:t>	</a:t>
            </a:r>
            <a:r>
              <a:rPr lang="fr-FR" altLang="en-US" sz="1050" kern="1200" dirty="0">
                <a:solidFill>
                  <a:srgbClr val="000000"/>
                </a:solidFill>
                <a:ea typeface="+mn-ea"/>
                <a:cs typeface="Arial" panose="020B0604020202020204" pitchFamily="34" charset="0"/>
              </a:rPr>
              <a:t>Tenez l’anneau par l’extrémité fermée et serrez-le</a:t>
            </a:r>
            <a:r>
              <a:rPr lang="en-US" altLang="en-US" sz="1050" kern="1200" dirty="0">
                <a:solidFill>
                  <a:srgbClr val="000000"/>
                </a:solidFill>
                <a:ea typeface="+mn-ea"/>
                <a:cs typeface="Arial" panose="020B0604020202020204" pitchFamily="34" charset="0"/>
              </a:rPr>
              <a:t>.</a:t>
            </a:r>
          </a:p>
        </p:txBody>
      </p:sp>
      <p:sp>
        <p:nvSpPr>
          <p:cNvPr id="95" name="Text Box 10">
            <a:extLst>
              <a:ext uri="{FF2B5EF4-FFF2-40B4-BE49-F238E27FC236}">
                <a16:creationId xmlns:a16="http://schemas.microsoft.com/office/drawing/2014/main" id="{4A697C69-BF14-4DE7-A482-5C518E32DF2F}"/>
              </a:ext>
            </a:extLst>
          </p:cNvPr>
          <p:cNvSpPr txBox="1">
            <a:spLocks noChangeArrowheads="1"/>
          </p:cNvSpPr>
          <p:nvPr/>
        </p:nvSpPr>
        <p:spPr bwMode="auto">
          <a:xfrm>
            <a:off x="3016851" y="3524727"/>
            <a:ext cx="1723296"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indent="-119063" fontAlgn="base">
              <a:lnSpc>
                <a:spcPct val="95000"/>
              </a:lnSpc>
              <a:spcBef>
                <a:spcPct val="0"/>
              </a:spcBef>
              <a:spcAft>
                <a:spcPct val="0"/>
              </a:spcAft>
              <a:buClrTx/>
              <a:buFontTx/>
              <a:buNone/>
              <a:tabLst>
                <a:tab pos="119063" algn="l"/>
              </a:tabLst>
            </a:pPr>
            <a:r>
              <a:rPr lang="en-US" altLang="en-US" sz="1050" kern="1200" dirty="0">
                <a:solidFill>
                  <a:srgbClr val="00CC99"/>
                </a:solidFill>
                <a:ea typeface="+mn-ea"/>
                <a:cs typeface="Arial" panose="020B0604020202020204" pitchFamily="34" charset="0"/>
              </a:rPr>
              <a:t>•</a:t>
            </a:r>
            <a:r>
              <a:rPr lang="en-US" altLang="en-US" sz="1050" kern="1200" dirty="0">
                <a:solidFill>
                  <a:srgbClr val="00CC99">
                    <a:lumMod val="60000"/>
                    <a:lumOff val="40000"/>
                  </a:srgbClr>
                </a:solidFill>
                <a:ea typeface="+mn-ea"/>
                <a:cs typeface="Arial" panose="020B0604020202020204" pitchFamily="34" charset="0"/>
              </a:rPr>
              <a:t>	</a:t>
            </a:r>
            <a:r>
              <a:rPr lang="fr-FR" altLang="en-US" sz="1050" kern="1200" dirty="0">
                <a:solidFill>
                  <a:srgbClr val="000000"/>
                </a:solidFill>
                <a:ea typeface="+mn-ea"/>
                <a:cs typeface="Arial" panose="020B0604020202020204" pitchFamily="34" charset="0"/>
              </a:rPr>
              <a:t>Insérez l’anneau aussi loin que possible dans le vagin</a:t>
            </a:r>
            <a:r>
              <a:rPr lang="en-US" altLang="en-US" sz="1050" kern="1200" dirty="0">
                <a:solidFill>
                  <a:srgbClr val="000000"/>
                </a:solidFill>
                <a:ea typeface="+mn-ea"/>
                <a:cs typeface="Arial" panose="020B0604020202020204" pitchFamily="34" charset="0"/>
              </a:rPr>
              <a:t>.</a:t>
            </a:r>
          </a:p>
        </p:txBody>
      </p:sp>
      <p:sp>
        <p:nvSpPr>
          <p:cNvPr id="96" name="Text Box 11">
            <a:extLst>
              <a:ext uri="{FF2B5EF4-FFF2-40B4-BE49-F238E27FC236}">
                <a16:creationId xmlns:a16="http://schemas.microsoft.com/office/drawing/2014/main" id="{E14C240F-F9BD-4308-9DD3-9D2456FA948F}"/>
              </a:ext>
            </a:extLst>
          </p:cNvPr>
          <p:cNvSpPr txBox="1">
            <a:spLocks noChangeArrowheads="1"/>
          </p:cNvSpPr>
          <p:nvPr/>
        </p:nvSpPr>
        <p:spPr bwMode="auto">
          <a:xfrm>
            <a:off x="4811811" y="3524727"/>
            <a:ext cx="188035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indent="-119063" fontAlgn="base">
              <a:lnSpc>
                <a:spcPct val="95000"/>
              </a:lnSpc>
              <a:spcBef>
                <a:spcPct val="0"/>
              </a:spcBef>
              <a:spcAft>
                <a:spcPct val="0"/>
              </a:spcAft>
              <a:buClrTx/>
              <a:buFontTx/>
              <a:buNone/>
              <a:tabLst>
                <a:tab pos="119063" algn="l"/>
              </a:tabLst>
            </a:pPr>
            <a:r>
              <a:rPr lang="en-US" altLang="en-US" sz="1050" kern="1200" spc="-20" dirty="0">
                <a:solidFill>
                  <a:srgbClr val="00CC99"/>
                </a:solidFill>
                <a:ea typeface="+mn-ea"/>
                <a:cs typeface="Arial" panose="020B0604020202020204" pitchFamily="34" charset="0"/>
              </a:rPr>
              <a:t>•</a:t>
            </a:r>
            <a:r>
              <a:rPr lang="en-US" altLang="en-US" sz="1050" kern="1200" spc="-20" dirty="0">
                <a:solidFill>
                  <a:srgbClr val="00CC99">
                    <a:lumMod val="60000"/>
                    <a:lumOff val="40000"/>
                  </a:srgbClr>
                </a:solidFill>
                <a:ea typeface="+mn-ea"/>
                <a:cs typeface="Arial" panose="020B0604020202020204" pitchFamily="34" charset="0"/>
              </a:rPr>
              <a:t>	</a:t>
            </a:r>
            <a:r>
              <a:rPr lang="fr-FR" altLang="en-US" sz="1050" kern="1200" spc="-20" dirty="0">
                <a:solidFill>
                  <a:srgbClr val="000000"/>
                </a:solidFill>
                <a:ea typeface="+mn-ea"/>
                <a:cs typeface="Arial" panose="020B0604020202020204" pitchFamily="34" charset="0"/>
              </a:rPr>
              <a:t>Insérez le doigt dans le préservatif pour le mettre en place correctement</a:t>
            </a:r>
            <a:r>
              <a:rPr lang="en-US" altLang="en-US" sz="1050" kern="1200" spc="-20" dirty="0">
                <a:solidFill>
                  <a:srgbClr val="000000"/>
                </a:solidFill>
                <a:ea typeface="+mn-ea"/>
                <a:cs typeface="Arial" panose="020B0604020202020204" pitchFamily="34" charset="0"/>
              </a:rPr>
              <a:t>.</a:t>
            </a:r>
          </a:p>
        </p:txBody>
      </p:sp>
      <p:sp>
        <p:nvSpPr>
          <p:cNvPr id="97" name="Text Box 12">
            <a:extLst>
              <a:ext uri="{FF2B5EF4-FFF2-40B4-BE49-F238E27FC236}">
                <a16:creationId xmlns:a16="http://schemas.microsoft.com/office/drawing/2014/main" id="{FFECF83B-28C2-4475-BDE8-1E451D2EE8B5}"/>
              </a:ext>
            </a:extLst>
          </p:cNvPr>
          <p:cNvSpPr txBox="1">
            <a:spLocks noChangeArrowheads="1"/>
          </p:cNvSpPr>
          <p:nvPr/>
        </p:nvSpPr>
        <p:spPr bwMode="auto">
          <a:xfrm>
            <a:off x="6823599" y="3524727"/>
            <a:ext cx="2028827" cy="58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marR="0" lvl="0" indent="-119063" defTabSz="914400" eaLnBrk="1" fontAlgn="base" latinLnBrk="0" hangingPunct="1">
              <a:lnSpc>
                <a:spcPct val="95000"/>
              </a:lnSpc>
              <a:spcBef>
                <a:spcPct val="0"/>
              </a:spcBef>
              <a:spcAft>
                <a:spcPct val="0"/>
              </a:spcAft>
              <a:buClrTx/>
              <a:buSzTx/>
              <a:buFontTx/>
              <a:buNone/>
              <a:tabLst>
                <a:tab pos="119063" algn="l"/>
              </a:tabLst>
              <a:defRPr/>
            </a:pPr>
            <a:r>
              <a:rPr kumimoji="0" lang="en-US" altLang="en-US" sz="1050" b="0" i="0" u="none" strike="noStrike" kern="1200" cap="none" spc="0" normalizeH="0" baseline="0" noProof="0" dirty="0">
                <a:ln>
                  <a:noFill/>
                </a:ln>
                <a:solidFill>
                  <a:srgbClr val="00CC99"/>
                </a:solidFill>
                <a:effectLst/>
                <a:uLnTx/>
                <a:uFillTx/>
                <a:latin typeface="Arial" panose="020B0604020202020204" pitchFamily="34" charset="0"/>
                <a:ea typeface="+mn-ea"/>
                <a:cs typeface="Arial" panose="020B0604020202020204" pitchFamily="34" charset="0"/>
              </a:rPr>
              <a:t>•</a:t>
            </a:r>
            <a:r>
              <a:rPr kumimoji="0" lang="en-US" altLang="en-US" sz="1050" b="0" i="0" u="none" strike="noStrike" kern="1200" cap="none" spc="0" normalizeH="0" baseline="0" noProof="0" dirty="0">
                <a:ln>
                  <a:noFill/>
                </a:ln>
                <a:solidFill>
                  <a:srgbClr val="00CC99">
                    <a:lumMod val="60000"/>
                    <a:lumOff val="40000"/>
                  </a:srgbClr>
                </a:solidFill>
                <a:effectLst/>
                <a:uLnTx/>
                <a:uFillTx/>
                <a:latin typeface="Arial" panose="020B0604020202020204" pitchFamily="34" charset="0"/>
                <a:ea typeface="+mn-ea"/>
                <a:cs typeface="Arial" panose="020B0604020202020204" pitchFamily="34" charset="0"/>
              </a:rPr>
              <a:t>	</a:t>
            </a:r>
            <a:r>
              <a:rPr kumimoji="0" lang="fr-FR"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Assurez-vous que le pénis entre et reste dans le préservatif !</a:t>
            </a:r>
            <a:endPar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8" name="Rectangle 3">
            <a:extLst>
              <a:ext uri="{FF2B5EF4-FFF2-40B4-BE49-F238E27FC236}">
                <a16:creationId xmlns:a16="http://schemas.microsoft.com/office/drawing/2014/main" id="{04A415EC-6B83-4FA2-B85E-36AEDD052F6F}"/>
              </a:ext>
            </a:extLst>
          </p:cNvPr>
          <p:cNvSpPr txBox="1">
            <a:spLocks noChangeArrowheads="1"/>
          </p:cNvSpPr>
          <p:nvPr/>
        </p:nvSpPr>
        <p:spPr>
          <a:xfrm>
            <a:off x="471674" y="1726093"/>
            <a:ext cx="4738502" cy="29896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auto" latinLnBrk="0" hangingPunct="1">
              <a:lnSpc>
                <a:spcPct val="100000"/>
              </a:lnSpc>
              <a:spcBef>
                <a:spcPts val="600"/>
              </a:spcBef>
              <a:spcAft>
                <a:spcPts val="0"/>
              </a:spcAft>
              <a:buClrTx/>
              <a:buSzTx/>
              <a:buFontTx/>
              <a:buNone/>
              <a:tabLst/>
              <a:defRPr/>
            </a:pPr>
            <a:r>
              <a:rPr kumimoji="0" lang="en-GB" sz="1500" b="1" i="0" u="none" strike="noStrike" kern="1200" cap="none" spc="0" normalizeH="0" baseline="0" noProof="0" dirty="0">
                <a:ln>
                  <a:noFill/>
                </a:ln>
                <a:solidFill>
                  <a:srgbClr val="00CC99"/>
                </a:solidFill>
                <a:effectLst/>
                <a:uLnTx/>
                <a:uFillTx/>
                <a:latin typeface="+mj-lt"/>
                <a:ea typeface="+mn-ea"/>
                <a:cs typeface="+mn-cs"/>
              </a:rPr>
              <a:t>Mode </a:t>
            </a:r>
            <a:r>
              <a:rPr kumimoji="0" lang="en-GB" sz="1500" b="1" i="0" u="none" strike="noStrike" kern="1200" cap="none" spc="0" normalizeH="0" baseline="0" noProof="0" dirty="0" err="1">
                <a:ln>
                  <a:noFill/>
                </a:ln>
                <a:solidFill>
                  <a:srgbClr val="00CC99"/>
                </a:solidFill>
                <a:effectLst/>
                <a:uLnTx/>
                <a:uFillTx/>
                <a:latin typeface="+mj-lt"/>
                <a:ea typeface="+mn-ea"/>
                <a:cs typeface="+mn-cs"/>
              </a:rPr>
              <a:t>d’emploi</a:t>
            </a:r>
            <a:endParaRPr kumimoji="0" lang="en-GB" sz="1500" b="1" i="0" u="none" strike="noStrike" kern="1200" cap="none" spc="0" normalizeH="0" baseline="0" noProof="0" dirty="0">
              <a:ln>
                <a:noFill/>
              </a:ln>
              <a:solidFill>
                <a:srgbClr val="00CC99"/>
              </a:solidFill>
              <a:effectLst/>
              <a:uLnTx/>
              <a:uFillTx/>
              <a:latin typeface="+mj-lt"/>
              <a:ea typeface="+mn-ea"/>
              <a:cs typeface="+mn-cs"/>
            </a:endParaRPr>
          </a:p>
        </p:txBody>
      </p:sp>
      <p:pic>
        <p:nvPicPr>
          <p:cNvPr id="99" name="Picture 5" descr="Description: T:\Rtp.Fits\FPTRP_ProjectFolder\Method Modules\Condoms_CHWs\1 Draft\Development Resources\Illustrations_photos\png-jpg files for Powerpoint\figure-B page 14.png">
            <a:extLst>
              <a:ext uri="{FF2B5EF4-FFF2-40B4-BE49-F238E27FC236}">
                <a16:creationId xmlns:a16="http://schemas.microsoft.com/office/drawing/2014/main" id="{E22E0D4E-F3E2-48F8-A627-A01554113F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1662" t="5484" r="33853" b="4759"/>
          <a:stretch>
            <a:fillRect/>
          </a:stretch>
        </p:blipFill>
        <p:spPr bwMode="auto">
          <a:xfrm>
            <a:off x="547841" y="2056222"/>
            <a:ext cx="655637" cy="1431925"/>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0" name="Picture 5" descr="Description: T:\Rtp.Fits\FPTRP_ProjectFolder\Method Modules\Condoms_CHWs\1 Draft\Development Resources\Illustrations_photos\png-jpg files for Powerpoint\figure-C-page-23.png">
            <a:extLst>
              <a:ext uri="{FF2B5EF4-FFF2-40B4-BE49-F238E27FC236}">
                <a16:creationId xmlns:a16="http://schemas.microsoft.com/office/drawing/2014/main" id="{323FF2E2-DB91-4FB8-B559-CDFE91D487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7074" t="2174" r="9349" b="4614"/>
          <a:stretch>
            <a:fillRect/>
          </a:stretch>
        </p:blipFill>
        <p:spPr bwMode="auto">
          <a:xfrm>
            <a:off x="1245749" y="2055067"/>
            <a:ext cx="1808627" cy="1436034"/>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1" name="Picture 6" descr="Description: T:\Rtp.Fits\FPTRP_ProjectFolder\Method Modules\Condoms_CHWs\1 Draft\Development Resources\Illustrations_photos\png-jpg files for Powerpoint\figure-D-page-24.png">
            <a:extLst>
              <a:ext uri="{FF2B5EF4-FFF2-40B4-BE49-F238E27FC236}">
                <a16:creationId xmlns:a16="http://schemas.microsoft.com/office/drawing/2014/main" id="{416A7C42-498D-4F48-B8A8-B01ED4C7C5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2993" r="18275" b="4568"/>
          <a:stretch>
            <a:fillRect/>
          </a:stretch>
        </p:blipFill>
        <p:spPr bwMode="auto">
          <a:xfrm>
            <a:off x="3105274" y="2055068"/>
            <a:ext cx="1782425" cy="1433080"/>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 name="Picture 7" descr="Description: T:\Rtp.Fits\FPTRP_ProjectFolder\Method Modules\Condoms_CHWs\1 Draft\Development Resources\Illustrations_photos\png-jpg files for Powerpoint\figure-E-page-24.png">
            <a:extLst>
              <a:ext uri="{FF2B5EF4-FFF2-40B4-BE49-F238E27FC236}">
                <a16:creationId xmlns:a16="http://schemas.microsoft.com/office/drawing/2014/main" id="{2C015920-0198-44AE-8F4F-8E58D99AF7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3503" t="2165" r="17894" b="4474"/>
          <a:stretch>
            <a:fillRect/>
          </a:stretch>
        </p:blipFill>
        <p:spPr bwMode="auto">
          <a:xfrm>
            <a:off x="4927038" y="2055248"/>
            <a:ext cx="1909622" cy="1432899"/>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 name="Picture 6" descr="Description: T:\Rtp.Fits\FPTRP_ProjectFolder\Method Modules\Condoms_CHWs\1 Draft\Development Resources\Illustrations_photos\png-jpg files for Powerpoint\figure-G page 25.png">
            <a:extLst>
              <a:ext uri="{FF2B5EF4-FFF2-40B4-BE49-F238E27FC236}">
                <a16:creationId xmlns:a16="http://schemas.microsoft.com/office/drawing/2014/main" id="{83A053C2-13C5-48A0-AEED-9B9B4E1036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2038" r="20834"/>
          <a:stretch>
            <a:fillRect/>
          </a:stretch>
        </p:blipFill>
        <p:spPr bwMode="auto">
          <a:xfrm>
            <a:off x="6891336" y="1211378"/>
            <a:ext cx="1698257" cy="1438606"/>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4" name="Picture 7" descr="Description: T:\Rtp.Fits\FPTRP_ProjectFolder\Method Modules\Condoms_CHWs\1 Draft\Development Resources\Illustrations_photos\png-jpg files for Powerpoint\figure-H-page-26.png">
            <a:extLst>
              <a:ext uri="{FF2B5EF4-FFF2-40B4-BE49-F238E27FC236}">
                <a16:creationId xmlns:a16="http://schemas.microsoft.com/office/drawing/2014/main" id="{CB0B478B-0F0D-4409-884C-0B6803058D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57613" t="52982" r="2011" b="2605"/>
          <a:stretch>
            <a:fillRect/>
          </a:stretch>
        </p:blipFill>
        <p:spPr bwMode="auto">
          <a:xfrm>
            <a:off x="7491680" y="2535999"/>
            <a:ext cx="1229858" cy="952148"/>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 name="Picture 5" descr="Description: T:\Rtp.Fits\FPTRP_ProjectFolder\Method Modules\Condoms_CHWs\1 Draft\Development Resources\Illustrations_photos\png-jpg files for Powerpoint\figure K page 27removal.png">
            <a:extLst>
              <a:ext uri="{FF2B5EF4-FFF2-40B4-BE49-F238E27FC236}">
                <a16:creationId xmlns:a16="http://schemas.microsoft.com/office/drawing/2014/main" id="{F383233E-66F7-448A-94A5-37ADEAEA9FD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7222" r="21541" b="13464"/>
          <a:stretch>
            <a:fillRect/>
          </a:stretch>
        </p:blipFill>
        <p:spPr bwMode="auto">
          <a:xfrm>
            <a:off x="3557641" y="4197840"/>
            <a:ext cx="1352580" cy="1579089"/>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 name="Text Box 12">
            <a:extLst>
              <a:ext uri="{FF2B5EF4-FFF2-40B4-BE49-F238E27FC236}">
                <a16:creationId xmlns:a16="http://schemas.microsoft.com/office/drawing/2014/main" id="{ED49D8EB-0613-4723-B3B4-BE8C2EBACAB5}"/>
              </a:ext>
            </a:extLst>
          </p:cNvPr>
          <p:cNvSpPr txBox="1">
            <a:spLocks noChangeArrowheads="1"/>
          </p:cNvSpPr>
          <p:nvPr/>
        </p:nvSpPr>
        <p:spPr bwMode="auto">
          <a:xfrm>
            <a:off x="4877993" y="4137055"/>
            <a:ext cx="1674182" cy="24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indent="-119063" fontAlgn="base">
              <a:lnSpc>
                <a:spcPct val="95000"/>
              </a:lnSpc>
              <a:spcBef>
                <a:spcPts val="300"/>
              </a:spcBef>
              <a:spcAft>
                <a:spcPct val="0"/>
              </a:spcAft>
              <a:buClrTx/>
              <a:buFontTx/>
              <a:buNone/>
              <a:tabLst>
                <a:tab pos="119063" algn="l"/>
              </a:tabLst>
            </a:pPr>
            <a:r>
              <a:rPr lang="en-US" altLang="en-US" sz="1050" kern="1200" dirty="0">
                <a:solidFill>
                  <a:srgbClr val="00CC99"/>
                </a:solidFill>
                <a:ea typeface="+mn-ea"/>
                <a:cs typeface="Arial" panose="020B0604020202020204" pitchFamily="34" charset="0"/>
              </a:rPr>
              <a:t>•	</a:t>
            </a:r>
            <a:r>
              <a:rPr lang="fr-FR" sz="1050" kern="1200" dirty="0">
                <a:solidFill>
                  <a:srgbClr val="000000"/>
                </a:solidFill>
                <a:ea typeface="+mn-ea"/>
                <a:cs typeface="Arial" panose="020B0604020202020204" pitchFamily="34" charset="0"/>
              </a:rPr>
              <a:t>Après le retrait du pénis de l’homme, tenez l’anneau externe, tournez-le pour sceller les liquides à l’intérieur et retirez délicatement le préservatif</a:t>
            </a:r>
            <a:r>
              <a:rPr lang="en-US" sz="1050" kern="1200" dirty="0">
                <a:solidFill>
                  <a:srgbClr val="000000"/>
                </a:solidFill>
                <a:ea typeface="+mn-ea"/>
                <a:cs typeface="Arial" panose="020B0604020202020204" pitchFamily="34" charset="0"/>
              </a:rPr>
              <a:t>.</a:t>
            </a:r>
          </a:p>
          <a:p>
            <a:pPr marL="119063" lvl="1" indent="-119063" fontAlgn="base">
              <a:lnSpc>
                <a:spcPct val="95000"/>
              </a:lnSpc>
              <a:spcBef>
                <a:spcPts val="300"/>
              </a:spcBef>
              <a:spcAft>
                <a:spcPct val="0"/>
              </a:spcAft>
              <a:buClrTx/>
              <a:buFontTx/>
              <a:buNone/>
              <a:tabLst>
                <a:tab pos="119063" algn="l"/>
              </a:tabLst>
            </a:pPr>
            <a:r>
              <a:rPr lang="en-US" altLang="en-US" sz="1050" kern="1200" dirty="0">
                <a:solidFill>
                  <a:srgbClr val="00CC99"/>
                </a:solidFill>
                <a:ea typeface="+mn-ea"/>
                <a:cs typeface="Arial" panose="020B0604020202020204" pitchFamily="34" charset="0"/>
              </a:rPr>
              <a:t>•</a:t>
            </a:r>
            <a:r>
              <a:rPr lang="en-US" altLang="en-US" sz="1050" kern="1200" dirty="0">
                <a:solidFill>
                  <a:srgbClr val="00CC99">
                    <a:lumMod val="60000"/>
                    <a:lumOff val="40000"/>
                  </a:srgbClr>
                </a:solidFill>
                <a:ea typeface="+mn-ea"/>
                <a:cs typeface="Arial" panose="020B0604020202020204" pitchFamily="34" charset="0"/>
              </a:rPr>
              <a:t>	</a:t>
            </a:r>
            <a:r>
              <a:rPr lang="fr-FR" sz="1050" kern="1200" dirty="0">
                <a:solidFill>
                  <a:srgbClr val="000000"/>
                </a:solidFill>
                <a:ea typeface="+mn-ea"/>
                <a:cs typeface="Arial" panose="020B0604020202020204" pitchFamily="34" charset="0"/>
              </a:rPr>
              <a:t>Il n’est pas nécessaire de retirer le préservatif immédiatement</a:t>
            </a:r>
            <a:r>
              <a:rPr lang="en-US" sz="1050" kern="1200" dirty="0">
                <a:solidFill>
                  <a:srgbClr val="000000"/>
                </a:solidFill>
                <a:ea typeface="+mn-ea"/>
                <a:cs typeface="Arial" panose="020B0604020202020204" pitchFamily="34" charset="0"/>
              </a:rPr>
              <a:t>.</a:t>
            </a:r>
          </a:p>
          <a:p>
            <a:pPr marL="119063" indent="-119063" fontAlgn="base">
              <a:lnSpc>
                <a:spcPct val="95000"/>
              </a:lnSpc>
              <a:spcBef>
                <a:spcPts val="300"/>
              </a:spcBef>
              <a:spcAft>
                <a:spcPct val="0"/>
              </a:spcAft>
              <a:buClrTx/>
              <a:buFontTx/>
              <a:buNone/>
              <a:tabLst>
                <a:tab pos="119063" algn="l"/>
              </a:tabLst>
            </a:pPr>
            <a:r>
              <a:rPr lang="en-US" altLang="en-US" sz="1050" kern="1200" dirty="0">
                <a:solidFill>
                  <a:srgbClr val="00CC99"/>
                </a:solidFill>
                <a:ea typeface="+mn-ea"/>
                <a:cs typeface="Arial" panose="020B0604020202020204" pitchFamily="34" charset="0"/>
              </a:rPr>
              <a:t>•</a:t>
            </a:r>
            <a:r>
              <a:rPr lang="en-US" altLang="en-US" sz="1050" kern="1200" dirty="0">
                <a:solidFill>
                  <a:srgbClr val="00CC99">
                    <a:lumMod val="60000"/>
                    <a:lumOff val="40000"/>
                  </a:srgbClr>
                </a:solidFill>
                <a:ea typeface="+mn-ea"/>
                <a:cs typeface="Arial" panose="020B0604020202020204" pitchFamily="34" charset="0"/>
              </a:rPr>
              <a:t>	</a:t>
            </a:r>
            <a:r>
              <a:rPr lang="fr-FR" sz="1050" kern="1200" dirty="0">
                <a:solidFill>
                  <a:srgbClr val="000000"/>
                </a:solidFill>
                <a:ea typeface="+mn-ea"/>
                <a:cs typeface="Arial" panose="020B0604020202020204" pitchFamily="34" charset="0"/>
              </a:rPr>
              <a:t>Retirez le préservatif avant de vous lever, pour éviter toute fuite de sperme</a:t>
            </a:r>
            <a:r>
              <a:rPr lang="en-US" sz="1050" kern="1200" dirty="0">
                <a:solidFill>
                  <a:srgbClr val="000000"/>
                </a:solidFill>
                <a:ea typeface="+mn-ea"/>
                <a:cs typeface="Arial" panose="020B0604020202020204" pitchFamily="34" charset="0"/>
              </a:rPr>
              <a:t>.</a:t>
            </a:r>
          </a:p>
        </p:txBody>
      </p:sp>
      <p:pic>
        <p:nvPicPr>
          <p:cNvPr id="107" name="Picture 11" descr="Description: Wrap condom in package and put in rubbish or latrine">
            <a:extLst>
              <a:ext uri="{FF2B5EF4-FFF2-40B4-BE49-F238E27FC236}">
                <a16:creationId xmlns:a16="http://schemas.microsoft.com/office/drawing/2014/main" id="{DEE558BD-123D-4757-8CC2-D6EB4C33DB7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51252"/>
          <a:stretch/>
        </p:blipFill>
        <p:spPr bwMode="auto">
          <a:xfrm>
            <a:off x="6659433" y="4176689"/>
            <a:ext cx="1359691"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Text Box 8">
            <a:extLst>
              <a:ext uri="{FF2B5EF4-FFF2-40B4-BE49-F238E27FC236}">
                <a16:creationId xmlns:a16="http://schemas.microsoft.com/office/drawing/2014/main" id="{E3430FE1-B2D3-4931-9C58-955E8139DD55}"/>
              </a:ext>
            </a:extLst>
          </p:cNvPr>
          <p:cNvSpPr txBox="1">
            <a:spLocks noChangeArrowheads="1"/>
          </p:cNvSpPr>
          <p:nvPr/>
        </p:nvSpPr>
        <p:spPr bwMode="auto">
          <a:xfrm>
            <a:off x="7958214" y="4181658"/>
            <a:ext cx="973913" cy="84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marR="0" lvl="0" indent="-119063" defTabSz="914400" eaLnBrk="1" fontAlgn="base" latinLnBrk="0" hangingPunct="1">
              <a:lnSpc>
                <a:spcPct val="95000"/>
              </a:lnSpc>
              <a:spcBef>
                <a:spcPct val="0"/>
              </a:spcBef>
              <a:spcAft>
                <a:spcPct val="0"/>
              </a:spcAft>
              <a:buClrTx/>
              <a:buSzTx/>
              <a:buFontTx/>
              <a:buNone/>
              <a:tabLst>
                <a:tab pos="119063" algn="l"/>
              </a:tabLst>
              <a:defRPr/>
            </a:pPr>
            <a:r>
              <a:rPr kumimoji="0" lang="en-US" altLang="en-US" sz="1050" b="0" i="0" u="none" strike="noStrike" kern="1200" cap="none" spc="0" normalizeH="0" baseline="0" noProof="0" dirty="0">
                <a:ln>
                  <a:noFill/>
                </a:ln>
                <a:solidFill>
                  <a:srgbClr val="00CC99"/>
                </a:solidFill>
                <a:effectLst/>
                <a:uLnTx/>
                <a:uFillTx/>
                <a:latin typeface="Arial" panose="020B0604020202020204" pitchFamily="34" charset="0"/>
                <a:ea typeface="+mn-ea"/>
                <a:cs typeface="Arial" panose="020B0604020202020204" pitchFamily="34" charset="0"/>
              </a:rPr>
              <a:t>•	</a:t>
            </a:r>
            <a:r>
              <a:rPr kumimoji="0" lang="fr-FR"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Jetez le préservatif usagé en toute sécurité</a:t>
            </a:r>
            <a:r>
              <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9" name="Text Box 13">
            <a:extLst>
              <a:ext uri="{FF2B5EF4-FFF2-40B4-BE49-F238E27FC236}">
                <a16:creationId xmlns:a16="http://schemas.microsoft.com/office/drawing/2014/main" id="{CE85CFF8-746F-41C9-949C-5A914B4DF467}"/>
              </a:ext>
            </a:extLst>
          </p:cNvPr>
          <p:cNvSpPr txBox="1">
            <a:spLocks noChangeArrowheads="1"/>
          </p:cNvSpPr>
          <p:nvPr/>
        </p:nvSpPr>
        <p:spPr bwMode="auto">
          <a:xfrm>
            <a:off x="669141" y="2216700"/>
            <a:ext cx="527050"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110" name="Text Box 14">
            <a:extLst>
              <a:ext uri="{FF2B5EF4-FFF2-40B4-BE49-F238E27FC236}">
                <a16:creationId xmlns:a16="http://schemas.microsoft.com/office/drawing/2014/main" id="{1D826F53-9500-41A2-8601-74EF8775CCF4}"/>
              </a:ext>
            </a:extLst>
          </p:cNvPr>
          <p:cNvSpPr txBox="1">
            <a:spLocks noChangeArrowheads="1"/>
          </p:cNvSpPr>
          <p:nvPr/>
        </p:nvSpPr>
        <p:spPr bwMode="auto">
          <a:xfrm>
            <a:off x="2652136" y="2047851"/>
            <a:ext cx="547690"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111" name="Text Box 15">
            <a:extLst>
              <a:ext uri="{FF2B5EF4-FFF2-40B4-BE49-F238E27FC236}">
                <a16:creationId xmlns:a16="http://schemas.microsoft.com/office/drawing/2014/main" id="{70645BAD-0579-4142-AB44-61CFE53167A6}"/>
              </a:ext>
            </a:extLst>
          </p:cNvPr>
          <p:cNvSpPr txBox="1">
            <a:spLocks noChangeArrowheads="1"/>
          </p:cNvSpPr>
          <p:nvPr/>
        </p:nvSpPr>
        <p:spPr bwMode="auto">
          <a:xfrm>
            <a:off x="4287363" y="2047851"/>
            <a:ext cx="547690"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112" name="Text Box 16">
            <a:extLst>
              <a:ext uri="{FF2B5EF4-FFF2-40B4-BE49-F238E27FC236}">
                <a16:creationId xmlns:a16="http://schemas.microsoft.com/office/drawing/2014/main" id="{87963131-C768-4C07-8C1B-94CD572A0965}"/>
              </a:ext>
            </a:extLst>
          </p:cNvPr>
          <p:cNvSpPr txBox="1">
            <a:spLocks noChangeArrowheads="1"/>
          </p:cNvSpPr>
          <p:nvPr/>
        </p:nvSpPr>
        <p:spPr bwMode="auto">
          <a:xfrm>
            <a:off x="6205454" y="2047851"/>
            <a:ext cx="549270"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113" name="Text Box 17">
            <a:extLst>
              <a:ext uri="{FF2B5EF4-FFF2-40B4-BE49-F238E27FC236}">
                <a16:creationId xmlns:a16="http://schemas.microsoft.com/office/drawing/2014/main" id="{D4780528-FF6C-4FD9-831A-3D91D86E0EBE}"/>
              </a:ext>
            </a:extLst>
          </p:cNvPr>
          <p:cNvSpPr txBox="1">
            <a:spLocks noChangeArrowheads="1"/>
          </p:cNvSpPr>
          <p:nvPr/>
        </p:nvSpPr>
        <p:spPr bwMode="auto">
          <a:xfrm>
            <a:off x="7565806" y="1284813"/>
            <a:ext cx="549270"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114" name="Text Box 12">
            <a:extLst>
              <a:ext uri="{FF2B5EF4-FFF2-40B4-BE49-F238E27FC236}">
                <a16:creationId xmlns:a16="http://schemas.microsoft.com/office/drawing/2014/main" id="{09BA95E4-B4A8-4A1E-9BF9-1A89A9CFDCBB}"/>
              </a:ext>
            </a:extLst>
          </p:cNvPr>
          <p:cNvSpPr txBox="1">
            <a:spLocks noChangeArrowheads="1"/>
          </p:cNvSpPr>
          <p:nvPr/>
        </p:nvSpPr>
        <p:spPr bwMode="auto">
          <a:xfrm>
            <a:off x="6830733" y="2658488"/>
            <a:ext cx="727854" cy="93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95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 </a:t>
            </a:r>
            <a:r>
              <a:rPr kumimoji="0" lang="en-US" sz="9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cette</a:t>
            </a: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manière.</a:t>
            </a:r>
          </a:p>
          <a:p>
            <a:pPr marL="0" marR="0" lvl="0" indent="0" defTabSz="914400" eaLnBrk="1" fontAlgn="base" latinLnBrk="0" hangingPunct="1">
              <a:lnSpc>
                <a:spcPct val="95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defTabSz="914400" eaLnBrk="1" fontAlgn="base" latinLnBrk="0" hangingPunct="1">
              <a:lnSpc>
                <a:spcPct val="95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PAS de </a:t>
            </a:r>
            <a:r>
              <a:rPr kumimoji="0" lang="en-US" altLang="en-US" sz="9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cette</a:t>
            </a:r>
            <a:r>
              <a:rPr kumimoji="0" lang="en-US" alt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manière!</a:t>
            </a:r>
          </a:p>
        </p:txBody>
      </p:sp>
      <p:cxnSp>
        <p:nvCxnSpPr>
          <p:cNvPr id="115" name="Straight Arrow Connector 114">
            <a:extLst>
              <a:ext uri="{FF2B5EF4-FFF2-40B4-BE49-F238E27FC236}">
                <a16:creationId xmlns:a16="http://schemas.microsoft.com/office/drawing/2014/main" id="{EF435E9F-5132-4110-B104-F849936236B8}"/>
              </a:ext>
            </a:extLst>
          </p:cNvPr>
          <p:cNvCxnSpPr/>
          <p:nvPr/>
        </p:nvCxnSpPr>
        <p:spPr bwMode="auto">
          <a:xfrm flipV="1">
            <a:off x="7254611" y="2392453"/>
            <a:ext cx="179649" cy="298856"/>
          </a:xfrm>
          <a:prstGeom prst="straightConnector1">
            <a:avLst/>
          </a:prstGeom>
          <a:noFill/>
          <a:ln w="2857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Arrow Connector 115">
            <a:extLst>
              <a:ext uri="{FF2B5EF4-FFF2-40B4-BE49-F238E27FC236}">
                <a16:creationId xmlns:a16="http://schemas.microsoft.com/office/drawing/2014/main" id="{BE328FEC-BA32-45FF-B3DA-88CC0B7D3365}"/>
              </a:ext>
            </a:extLst>
          </p:cNvPr>
          <p:cNvCxnSpPr/>
          <p:nvPr/>
        </p:nvCxnSpPr>
        <p:spPr bwMode="auto">
          <a:xfrm flipV="1">
            <a:off x="7238996" y="3157145"/>
            <a:ext cx="390529" cy="132465"/>
          </a:xfrm>
          <a:prstGeom prst="straightConnector1">
            <a:avLst/>
          </a:prstGeom>
          <a:noFill/>
          <a:ln w="2857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 Box 17">
            <a:extLst>
              <a:ext uri="{FF2B5EF4-FFF2-40B4-BE49-F238E27FC236}">
                <a16:creationId xmlns:a16="http://schemas.microsoft.com/office/drawing/2014/main" id="{C41DD969-A1D6-474D-88C6-1A27AC7CF3D5}"/>
              </a:ext>
            </a:extLst>
          </p:cNvPr>
          <p:cNvSpPr txBox="1">
            <a:spLocks noChangeArrowheads="1"/>
          </p:cNvSpPr>
          <p:nvPr/>
        </p:nvSpPr>
        <p:spPr bwMode="auto">
          <a:xfrm>
            <a:off x="4520959" y="4110896"/>
            <a:ext cx="54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118" name="Text Box 17">
            <a:extLst>
              <a:ext uri="{FF2B5EF4-FFF2-40B4-BE49-F238E27FC236}">
                <a16:creationId xmlns:a16="http://schemas.microsoft.com/office/drawing/2014/main" id="{95C3F685-9CAF-4EA0-A7D4-93ED26635170}"/>
              </a:ext>
            </a:extLst>
          </p:cNvPr>
          <p:cNvSpPr txBox="1">
            <a:spLocks noChangeArrowheads="1"/>
          </p:cNvSpPr>
          <p:nvPr/>
        </p:nvSpPr>
        <p:spPr bwMode="auto">
          <a:xfrm>
            <a:off x="7619959" y="4128138"/>
            <a:ext cx="54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pic>
        <p:nvPicPr>
          <p:cNvPr id="119" name="Picture 11" descr="Description: Wrap condom in package and put in rubbish or latrine">
            <a:extLst>
              <a:ext uri="{FF2B5EF4-FFF2-40B4-BE49-F238E27FC236}">
                <a16:creationId xmlns:a16="http://schemas.microsoft.com/office/drawing/2014/main" id="{D5DB4CF5-FB16-4866-A34F-038D73779B8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9342"/>
          <a:stretch/>
        </p:blipFill>
        <p:spPr bwMode="auto">
          <a:xfrm>
            <a:off x="6632801" y="5349146"/>
            <a:ext cx="1412954"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dirty="0"/>
          </a:p>
        </p:txBody>
      </p:sp>
      <p:graphicFrame>
        <p:nvGraphicFramePr>
          <p:cNvPr id="77" name="Google Shape;77;p3"/>
          <p:cNvGraphicFramePr/>
          <p:nvPr>
            <p:extLst>
              <p:ext uri="{D42A27DB-BD31-4B8C-83A1-F6EECF244321}">
                <p14:modId xmlns:p14="http://schemas.microsoft.com/office/powerpoint/2010/main" val="3341916517"/>
              </p:ext>
            </p:extLst>
          </p:nvPr>
        </p:nvGraphicFramePr>
        <p:xfrm>
          <a:off x="1215483" y="1078548"/>
          <a:ext cx="6350710" cy="4920000"/>
        </p:xfrm>
        <a:graphic>
          <a:graphicData uri="http://schemas.openxmlformats.org/drawingml/2006/table">
            <a:tbl>
              <a:tblPr firstRow="1" bandRow="1">
                <a:noFill/>
                <a:tableStyleId>{0FA6A7AA-488B-42E2-92A1-A4043F521ECD}</a:tableStyleId>
              </a:tblPr>
              <a:tblGrid>
                <a:gridCol w="3936493">
                  <a:extLst>
                    <a:ext uri="{9D8B030D-6E8A-4147-A177-3AD203B41FA5}">
                      <a16:colId xmlns:a16="http://schemas.microsoft.com/office/drawing/2014/main" val="20000"/>
                    </a:ext>
                  </a:extLst>
                </a:gridCol>
                <a:gridCol w="1020234">
                  <a:extLst>
                    <a:ext uri="{9D8B030D-6E8A-4147-A177-3AD203B41FA5}">
                      <a16:colId xmlns:a16="http://schemas.microsoft.com/office/drawing/2014/main" val="20001"/>
                    </a:ext>
                  </a:extLst>
                </a:gridCol>
                <a:gridCol w="1393983">
                  <a:extLst>
                    <a:ext uri="{9D8B030D-6E8A-4147-A177-3AD203B41FA5}">
                      <a16:colId xmlns:a16="http://schemas.microsoft.com/office/drawing/2014/main" val="20002"/>
                    </a:ext>
                  </a:extLst>
                </a:gridCol>
              </a:tblGrid>
              <a:tr h="203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Table des matières</a:t>
                      </a:r>
                      <a:endParaRPr sz="1800" u="none" strike="noStrike" cap="none"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Arial"/>
                          <a:ea typeface="Arial"/>
                          <a:cs typeface="Arial"/>
                          <a:sym typeface="Arial"/>
                        </a:rPr>
                        <a:t>page</a:t>
                      </a:r>
                      <a:endParaRPr sz="1800" u="none" strike="noStrike" cap="none"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8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0"/>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Objectif	</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4</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1"/>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Instructions	</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5</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2"/>
                  </a:ext>
                </a:extLst>
              </a:tr>
              <a:tr h="151100">
                <a:tc>
                  <a:txBody>
                    <a:bodyPr/>
                    <a:lstStyle/>
                    <a:p>
                      <a:pPr marL="0" marR="0" lvl="0" indent="0" algn="l" rtl="0">
                        <a:spcBef>
                          <a:spcPts val="0"/>
                        </a:spcBef>
                        <a:spcAft>
                          <a:spcPts val="0"/>
                        </a:spcAft>
                        <a:buClr>
                          <a:schemeClr val="dk1"/>
                        </a:buClr>
                        <a:buSzPts val="1200"/>
                        <a:buFont typeface="Arial"/>
                        <a:buNone/>
                      </a:pPr>
                      <a:r>
                        <a:rPr lang="fr-FR" sz="1200" u="none" strike="noStrike" cap="none" dirty="0">
                          <a:latin typeface="Arial"/>
                          <a:ea typeface="Arial"/>
                          <a:cs typeface="Arial"/>
                          <a:sym typeface="Arial"/>
                        </a:rPr>
                        <a:t>À quoi s’attendre pendant la session</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6</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3"/>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err="1">
                          <a:latin typeface="Arial"/>
                          <a:ea typeface="Arial"/>
                          <a:cs typeface="Arial"/>
                          <a:sym typeface="Arial"/>
                        </a:rPr>
                        <a:t>Quels</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sont</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vos</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besoins</a:t>
                      </a:r>
                      <a:r>
                        <a:rPr lang="en-US" sz="1200" u="none" strike="noStrike" cap="none" dirty="0">
                          <a:latin typeface="Arial"/>
                          <a:ea typeface="Arial"/>
                          <a:cs typeface="Arial"/>
                          <a:sym typeface="Arial"/>
                        </a:rPr>
                        <a:t> ?</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7</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4"/>
                  </a:ext>
                </a:extLst>
              </a:tr>
              <a:tr h="152400">
                <a:tc>
                  <a:txBody>
                    <a:bodyPr/>
                    <a:lstStyle/>
                    <a:p>
                      <a:pPr marL="0" marR="0" lvl="0" indent="0" algn="l" rtl="0">
                        <a:spcBef>
                          <a:spcPts val="0"/>
                        </a:spcBef>
                        <a:spcAft>
                          <a:spcPts val="0"/>
                        </a:spcAft>
                        <a:buNone/>
                      </a:pPr>
                      <a:r>
                        <a:rPr lang="fr-FR" sz="1200" u="none" strike="noStrike" cap="none" dirty="0">
                          <a:latin typeface="Arial"/>
                          <a:ea typeface="Arial"/>
                          <a:cs typeface="Arial"/>
                          <a:sym typeface="Arial"/>
                        </a:rPr>
                        <a:t>Bénéfices de la planification familiale</a:t>
                      </a:r>
                      <a:r>
                        <a:rPr lang="en-US" sz="1200" u="none" strike="noStrike" cap="none" dirty="0">
                          <a:latin typeface="Arial"/>
                          <a:ea typeface="Arial"/>
                          <a:cs typeface="Arial"/>
                          <a:sym typeface="Arial"/>
                        </a:rPr>
                        <a:t>	</a:t>
                      </a:r>
                      <a:endParaRPr sz="1200" u="none" strike="noStrike" cap="none"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u="none" strike="noStrike" cap="none" dirty="0">
                          <a:latin typeface="Arial"/>
                          <a:ea typeface="Arial"/>
                          <a:cs typeface="Arial"/>
                          <a:sym typeface="Arial"/>
                        </a:rPr>
                        <a:t>8-9</a:t>
                      </a: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5"/>
                  </a:ext>
                </a:extLst>
              </a:tr>
              <a:tr h="152400">
                <a:tc>
                  <a:txBody>
                    <a:bodyPr/>
                    <a:lstStyle/>
                    <a:p>
                      <a:pPr marL="0" marR="0" lvl="0" indent="0" algn="l" rtl="0">
                        <a:spcBef>
                          <a:spcPts val="0"/>
                        </a:spcBef>
                        <a:spcAft>
                          <a:spcPts val="0"/>
                        </a:spcAft>
                        <a:buClr>
                          <a:schemeClr val="dk1"/>
                        </a:buClr>
                        <a:buSzPts val="1200"/>
                        <a:buFont typeface="Arial"/>
                        <a:buNone/>
                      </a:pPr>
                      <a:r>
                        <a:rPr lang="fr-FR" sz="1200" u="none" strike="noStrike" cap="none" dirty="0">
                          <a:latin typeface="Arial"/>
                          <a:ea typeface="Arial"/>
                          <a:cs typeface="Arial"/>
                          <a:sym typeface="Arial"/>
                        </a:rPr>
                        <a:t>Enjeux à prendre en compte</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10-11</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6"/>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err="1">
                          <a:latin typeface="Arial"/>
                          <a:ea typeface="Arial"/>
                          <a:cs typeface="Arial"/>
                          <a:sym typeface="Arial"/>
                        </a:rPr>
                        <a:t>Efficacité</a:t>
                      </a:r>
                      <a:r>
                        <a:rPr lang="en-US" sz="1200" u="none" strike="noStrike" cap="none" dirty="0">
                          <a:latin typeface="Arial"/>
                          <a:ea typeface="Arial"/>
                          <a:cs typeface="Arial"/>
                          <a:sym typeface="Arial"/>
                        </a:rPr>
                        <a:t> des </a:t>
                      </a:r>
                      <a:r>
                        <a:rPr lang="en-US" sz="1200" u="none" strike="noStrike" cap="none" dirty="0" err="1">
                          <a:latin typeface="Arial"/>
                          <a:ea typeface="Arial"/>
                          <a:cs typeface="Arial"/>
                          <a:sym typeface="Arial"/>
                        </a:rPr>
                        <a:t>méthodes</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12</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7"/>
                  </a:ext>
                </a:extLst>
              </a:tr>
              <a:tr h="152400">
                <a:tc>
                  <a:txBody>
                    <a:bodyPr/>
                    <a:lstStyle/>
                    <a:p>
                      <a:pPr marL="0" marR="0" lvl="0" indent="0" algn="l" rtl="0">
                        <a:spcBef>
                          <a:spcPts val="0"/>
                        </a:spcBef>
                        <a:spcAft>
                          <a:spcPts val="0"/>
                        </a:spcAft>
                        <a:buClr>
                          <a:schemeClr val="dk1"/>
                        </a:buClr>
                        <a:buSzPts val="1200"/>
                        <a:buFont typeface="Arial"/>
                        <a:buNone/>
                      </a:pPr>
                      <a:r>
                        <a:rPr lang="fr-FR" sz="1200" u="none" strike="noStrike" cap="none" dirty="0">
                          <a:latin typeface="Arial"/>
                          <a:ea typeface="Arial"/>
                          <a:cs typeface="Arial"/>
                          <a:sym typeface="Arial"/>
                        </a:rPr>
                        <a:t>Répondre aux mythes sur les méthodes</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13</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8"/>
                  </a:ext>
                </a:extLst>
              </a:tr>
              <a:tr h="152400">
                <a:tc>
                  <a:txBody>
                    <a:bodyPr/>
                    <a:lstStyle/>
                    <a:p>
                      <a:pPr marL="0" marR="0" lvl="0" indent="0" algn="l" rtl="0">
                        <a:spcBef>
                          <a:spcPts val="0"/>
                        </a:spcBef>
                        <a:spcAft>
                          <a:spcPts val="0"/>
                        </a:spcAft>
                        <a:buNone/>
                      </a:pPr>
                      <a:r>
                        <a:rPr lang="en-US" sz="1200" u="none" strike="noStrike" cap="none" dirty="0">
                          <a:latin typeface="Arial"/>
                          <a:ea typeface="Arial"/>
                          <a:cs typeface="Arial"/>
                          <a:sym typeface="Arial"/>
                        </a:rPr>
                        <a:t>Implants</a:t>
                      </a:r>
                      <a:endParaRPr sz="1200" u="none" strike="noStrike" cap="none"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u="none" strike="noStrike" cap="none" dirty="0">
                          <a:latin typeface="Arial"/>
                          <a:ea typeface="Arial"/>
                          <a:cs typeface="Arial"/>
                          <a:sym typeface="Arial"/>
                        </a:rPr>
                        <a:t>14-15</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00FF"/>
                    </a:solidFill>
                  </a:tcPr>
                </a:tc>
                <a:extLst>
                  <a:ext uri="{0D108BD9-81ED-4DB2-BD59-A6C34878D82A}">
                    <a16:rowId xmlns:a16="http://schemas.microsoft.com/office/drawing/2014/main" val="10009"/>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err="1">
                          <a:solidFill>
                            <a:schemeClr val="dk1"/>
                          </a:solidFill>
                          <a:latin typeface="Arial"/>
                          <a:ea typeface="Arial"/>
                          <a:cs typeface="Arial"/>
                          <a:sym typeface="Arial"/>
                        </a:rPr>
                        <a:t>Dispositifs</a:t>
                      </a:r>
                      <a:r>
                        <a:rPr lang="en-US" sz="1200" u="none" strike="noStrike" cap="none" dirty="0">
                          <a:solidFill>
                            <a:schemeClr val="dk1"/>
                          </a:solidFill>
                          <a:latin typeface="Arial"/>
                          <a:ea typeface="Arial"/>
                          <a:cs typeface="Arial"/>
                          <a:sym typeface="Arial"/>
                        </a:rPr>
                        <a:t> intra-</a:t>
                      </a:r>
                      <a:r>
                        <a:rPr lang="en-US" sz="1200" u="none" strike="noStrike" cap="none" dirty="0" err="1">
                          <a:solidFill>
                            <a:schemeClr val="dk1"/>
                          </a:solidFill>
                          <a:latin typeface="Arial"/>
                          <a:ea typeface="Arial"/>
                          <a:cs typeface="Arial"/>
                          <a:sym typeface="Arial"/>
                        </a:rPr>
                        <a:t>utérins</a:t>
                      </a:r>
                      <a:r>
                        <a:rPr lang="en-US" sz="1200" u="none" strike="noStrike" cap="none" dirty="0">
                          <a:solidFill>
                            <a:schemeClr val="dk1"/>
                          </a:solidFill>
                          <a:latin typeface="Arial"/>
                          <a:ea typeface="Arial"/>
                          <a:cs typeface="Arial"/>
                          <a:sym typeface="Arial"/>
                        </a:rPr>
                        <a:t> (DIU) (</a:t>
                      </a:r>
                      <a:r>
                        <a:rPr lang="en-US" sz="1200" u="none" strike="noStrike" cap="none" dirty="0" err="1">
                          <a:solidFill>
                            <a:schemeClr val="dk1"/>
                          </a:solidFill>
                          <a:latin typeface="Arial"/>
                          <a:ea typeface="Arial"/>
                          <a:cs typeface="Arial"/>
                          <a:sym typeface="Arial"/>
                        </a:rPr>
                        <a:t>cuivre</a:t>
                      </a:r>
                      <a:r>
                        <a:rPr lang="en-US" sz="1200" u="none" strike="noStrike" cap="none" dirty="0">
                          <a:solidFill>
                            <a:schemeClr val="dk1"/>
                          </a:solidFill>
                          <a:latin typeface="Arial"/>
                          <a:ea typeface="Arial"/>
                          <a:cs typeface="Arial"/>
                          <a:sym typeface="Arial"/>
                        </a:rPr>
                        <a:t>) </a:t>
                      </a:r>
                      <a:endParaRPr sz="1200" b="1" i="1" u="none" strike="noStrike" cap="none" dirty="0">
                        <a:solidFill>
                          <a:schemeClr val="dk1"/>
                        </a:solidFill>
                        <a:latin typeface="Arial"/>
                        <a:ea typeface="Arial"/>
                        <a:cs typeface="Arial"/>
                        <a:sym typeface="Arial"/>
                      </a:endParaRPr>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16-17</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solidFill>
                          <a:srgbClr val="7030A0"/>
                        </a:solidFill>
                      </a:endParaRPr>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7030A0"/>
                    </a:solidFill>
                  </a:tcPr>
                </a:tc>
                <a:extLst>
                  <a:ext uri="{0D108BD9-81ED-4DB2-BD59-A6C34878D82A}">
                    <a16:rowId xmlns:a16="http://schemas.microsoft.com/office/drawing/2014/main" val="10010"/>
                  </a:ext>
                </a:extLst>
              </a:tr>
              <a:tr h="152400">
                <a:tc>
                  <a:txBody>
                    <a:bodyPr/>
                    <a:lstStyle/>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DIU (</a:t>
                      </a:r>
                      <a:r>
                        <a:rPr lang="en-US" sz="1200" b="0" i="0" u="none" strike="noStrike" cap="none" dirty="0" err="1">
                          <a:solidFill>
                            <a:schemeClr val="dk1"/>
                          </a:solidFill>
                          <a:latin typeface="Arial"/>
                          <a:ea typeface="Arial"/>
                          <a:cs typeface="Arial"/>
                          <a:sym typeface="Arial"/>
                        </a:rPr>
                        <a:t>hormonaux</a:t>
                      </a:r>
                      <a:r>
                        <a:rPr lang="en-US" sz="1200" b="0" i="0" u="none" strike="noStrike" cap="none" dirty="0">
                          <a:solidFill>
                            <a:schemeClr val="dk1"/>
                          </a:solidFill>
                          <a:latin typeface="Arial"/>
                          <a:ea typeface="Arial"/>
                          <a:cs typeface="Arial"/>
                          <a:sym typeface="Arial"/>
                        </a:rPr>
                        <a:t>)</a:t>
                      </a:r>
                      <a:endParaRPr sz="1200" b="1" i="1" u="none" strike="noStrike" cap="none" dirty="0">
                        <a:solidFill>
                          <a:schemeClr val="dk1"/>
                        </a:solidFill>
                        <a:latin typeface="Arial"/>
                        <a:ea typeface="Arial"/>
                        <a:cs typeface="Arial"/>
                        <a:sym typeface="Arial"/>
                      </a:endParaRPr>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18-19</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7878DE"/>
                    </a:solidFill>
                  </a:tcPr>
                </a:tc>
                <a:extLst>
                  <a:ext uri="{0D108BD9-81ED-4DB2-BD59-A6C34878D82A}">
                    <a16:rowId xmlns:a16="http://schemas.microsoft.com/office/drawing/2014/main" val="10011"/>
                  </a:ext>
                </a:extLst>
              </a:tr>
              <a:tr h="152400">
                <a:tc>
                  <a:txBody>
                    <a:bodyPr/>
                    <a:lstStyle/>
                    <a:p>
                      <a:pPr marL="0" marR="0" lvl="0" indent="0" algn="l" rtl="0">
                        <a:spcBef>
                          <a:spcPts val="0"/>
                        </a:spcBef>
                        <a:spcAft>
                          <a:spcPts val="0"/>
                        </a:spcAft>
                        <a:buClr>
                          <a:schemeClr val="dk1"/>
                        </a:buClr>
                        <a:buSzPts val="1200"/>
                        <a:buFont typeface="Arial"/>
                        <a:buNone/>
                      </a:pPr>
                      <a:r>
                        <a:rPr lang="fr-FR" sz="1200" u="none" strike="noStrike" cap="none" dirty="0">
                          <a:solidFill>
                            <a:schemeClr val="dk1"/>
                          </a:solidFill>
                          <a:latin typeface="Arial"/>
                          <a:ea typeface="Arial"/>
                          <a:cs typeface="Arial"/>
                          <a:sym typeface="Arial"/>
                        </a:rPr>
                        <a:t>Contraceptifs injectables (DMPA IM et SC) et NET-EN</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20-21</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9900"/>
                    </a:solidFill>
                  </a:tcPr>
                </a:tc>
                <a:extLst>
                  <a:ext uri="{0D108BD9-81ED-4DB2-BD59-A6C34878D82A}">
                    <a16:rowId xmlns:a16="http://schemas.microsoft.com/office/drawing/2014/main" val="10012"/>
                  </a:ext>
                </a:extLst>
              </a:tr>
              <a:tr h="152400">
                <a:tc>
                  <a:txBody>
                    <a:bodyPr/>
                    <a:lstStyle/>
                    <a:p>
                      <a:pPr marL="0" marR="0" lvl="0" indent="0" algn="l" rtl="0">
                        <a:spcBef>
                          <a:spcPts val="0"/>
                        </a:spcBef>
                        <a:spcAft>
                          <a:spcPts val="0"/>
                        </a:spcAft>
                        <a:buClr>
                          <a:schemeClr val="dk1"/>
                        </a:buClr>
                        <a:buSzPts val="1200"/>
                        <a:buFont typeface="Arial"/>
                        <a:buNone/>
                      </a:pPr>
                      <a:r>
                        <a:rPr lang="fr-FR" sz="1200" u="none" strike="noStrike" cap="none" dirty="0">
                          <a:latin typeface="Arial"/>
                          <a:ea typeface="Arial"/>
                          <a:cs typeface="Arial"/>
                          <a:sym typeface="Arial"/>
                        </a:rPr>
                        <a:t>Contraceptifs oraux combinés (la pilule)</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22-23</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6699"/>
                    </a:solidFill>
                  </a:tcPr>
                </a:tc>
                <a:extLst>
                  <a:ext uri="{0D108BD9-81ED-4DB2-BD59-A6C34878D82A}">
                    <a16:rowId xmlns:a16="http://schemas.microsoft.com/office/drawing/2014/main" val="10013"/>
                  </a:ext>
                </a:extLst>
              </a:tr>
              <a:tr h="152400">
                <a:tc>
                  <a:txBody>
                    <a:bodyPr/>
                    <a:lstStyle/>
                    <a:p>
                      <a:pPr marL="0" marR="0" lvl="0" indent="0" algn="l" rtl="0">
                        <a:spcBef>
                          <a:spcPts val="0"/>
                        </a:spcBef>
                        <a:spcAft>
                          <a:spcPts val="0"/>
                        </a:spcAft>
                        <a:buClr>
                          <a:schemeClr val="dk1"/>
                        </a:buClr>
                        <a:buSzPts val="1200"/>
                        <a:buFont typeface="Arial"/>
                        <a:buNone/>
                      </a:pPr>
                      <a:r>
                        <a:rPr lang="fr-FR" sz="1200" u="none" strike="noStrike" cap="none" dirty="0">
                          <a:solidFill>
                            <a:schemeClr val="dk1"/>
                          </a:solidFill>
                          <a:latin typeface="Arial"/>
                          <a:ea typeface="Arial"/>
                          <a:cs typeface="Arial"/>
                          <a:sym typeface="Arial"/>
                        </a:rPr>
                        <a:t>Pilules à progestatif seul (mini pilules)</a:t>
                      </a:r>
                      <a:r>
                        <a:rPr lang="en-US" sz="1200" u="none" strike="noStrike" cap="none" dirty="0">
                          <a:solidFill>
                            <a:schemeClr val="dk1"/>
                          </a:solidFill>
                          <a:latin typeface="Arial"/>
                          <a:ea typeface="Arial"/>
                          <a:cs typeface="Arial"/>
                          <a:sym typeface="Arial"/>
                        </a:rPr>
                        <a:t> </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24-25</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solidFill>
                          <a:srgbClr val="FF958B"/>
                        </a:solidFill>
                      </a:endParaRPr>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958B"/>
                    </a:solidFill>
                  </a:tcPr>
                </a:tc>
                <a:extLst>
                  <a:ext uri="{0D108BD9-81ED-4DB2-BD59-A6C34878D82A}">
                    <a16:rowId xmlns:a16="http://schemas.microsoft.com/office/drawing/2014/main" val="10014"/>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err="1">
                          <a:latin typeface="Arial"/>
                          <a:ea typeface="Arial"/>
                          <a:cs typeface="Arial"/>
                          <a:sym typeface="Arial"/>
                        </a:rPr>
                        <a:t>Préservatifs</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masculins</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26-27</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9900"/>
                    </a:solidFill>
                  </a:tcPr>
                </a:tc>
                <a:extLst>
                  <a:ext uri="{0D108BD9-81ED-4DB2-BD59-A6C34878D82A}">
                    <a16:rowId xmlns:a16="http://schemas.microsoft.com/office/drawing/2014/main" val="10015"/>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err="1">
                          <a:latin typeface="Arial"/>
                          <a:ea typeface="Arial"/>
                          <a:cs typeface="Arial"/>
                          <a:sym typeface="Arial"/>
                        </a:rPr>
                        <a:t>Préservatifs</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féminins</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28-29</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CC99"/>
                    </a:solidFill>
                  </a:tcPr>
                </a:tc>
                <a:extLst>
                  <a:ext uri="{0D108BD9-81ED-4DB2-BD59-A6C34878D82A}">
                    <a16:rowId xmlns:a16="http://schemas.microsoft.com/office/drawing/2014/main" val="10016"/>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err="1">
                          <a:latin typeface="Arial"/>
                          <a:ea typeface="Arial"/>
                          <a:cs typeface="Arial"/>
                          <a:sym typeface="Arial"/>
                        </a:rPr>
                        <a:t>Pilules</a:t>
                      </a:r>
                      <a:r>
                        <a:rPr lang="en-US" sz="1200" u="none" strike="noStrike" cap="none" dirty="0">
                          <a:latin typeface="Arial"/>
                          <a:ea typeface="Arial"/>
                          <a:cs typeface="Arial"/>
                          <a:sym typeface="Arial"/>
                        </a:rPr>
                        <a:t> contraceptives </a:t>
                      </a:r>
                      <a:r>
                        <a:rPr lang="en-US" sz="1200" u="none" strike="noStrike" cap="none" dirty="0" err="1">
                          <a:latin typeface="Arial"/>
                          <a:ea typeface="Arial"/>
                          <a:cs typeface="Arial"/>
                          <a:sym typeface="Arial"/>
                        </a:rPr>
                        <a:t>d’urgence</a:t>
                      </a:r>
                      <a:r>
                        <a:rPr lang="en-US" sz="1200" u="none" strike="noStrike" cap="none" dirty="0">
                          <a:latin typeface="Arial"/>
                          <a:ea typeface="Arial"/>
                          <a:cs typeface="Arial"/>
                          <a:sym typeface="Arial"/>
                        </a:rPr>
                        <a:t> (PCU)</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30-31</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3300"/>
                    </a:solidFill>
                  </a:tcPr>
                </a:tc>
                <a:extLst>
                  <a:ext uri="{0D108BD9-81ED-4DB2-BD59-A6C34878D82A}">
                    <a16:rowId xmlns:a16="http://schemas.microsoft.com/office/drawing/2014/main" val="10017"/>
                  </a:ext>
                </a:extLst>
              </a:tr>
              <a:tr h="152400">
                <a:tc>
                  <a:txBody>
                    <a:bodyPr/>
                    <a:lstStyle/>
                    <a:p>
                      <a:pPr marL="0" marR="0" lvl="0" indent="0" algn="l" rtl="0">
                        <a:spcBef>
                          <a:spcPts val="0"/>
                        </a:spcBef>
                        <a:spcAft>
                          <a:spcPts val="0"/>
                        </a:spcAft>
                        <a:buClr>
                          <a:schemeClr val="dk1"/>
                        </a:buClr>
                        <a:buSzPts val="1200"/>
                        <a:buFont typeface="Arial"/>
                        <a:buNone/>
                      </a:pPr>
                      <a:r>
                        <a:rPr lang="fr-FR" sz="1200" u="none" strike="noStrike" cap="none" dirty="0">
                          <a:latin typeface="Arial"/>
                          <a:ea typeface="Arial"/>
                          <a:cs typeface="Arial"/>
                          <a:sym typeface="Arial"/>
                        </a:rPr>
                        <a:t>Méthode de l’aménorrhée lactationnelle (MAMA)</a:t>
                      </a:r>
                      <a:r>
                        <a:rPr lang="en-US" sz="1200" u="none" strike="noStrike" cap="none" dirty="0">
                          <a:latin typeface="Arial"/>
                          <a:ea typeface="Arial"/>
                          <a:cs typeface="Arial"/>
                          <a:sym typeface="Arial"/>
                        </a:rPr>
                        <a:t> </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32-33</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74B32F"/>
                    </a:solidFill>
                  </a:tcPr>
                </a:tc>
                <a:extLst>
                  <a:ext uri="{0D108BD9-81ED-4DB2-BD59-A6C34878D82A}">
                    <a16:rowId xmlns:a16="http://schemas.microsoft.com/office/drawing/2014/main" val="10018"/>
                  </a:ext>
                </a:extLst>
              </a:tr>
              <a:tr h="152400">
                <a:tc>
                  <a:txBody>
                    <a:bodyPr/>
                    <a:lstStyle/>
                    <a:p>
                      <a:pPr marL="0" marR="0" lvl="0" indent="0" algn="l" rtl="0">
                        <a:spcBef>
                          <a:spcPts val="0"/>
                        </a:spcBef>
                        <a:spcAft>
                          <a:spcPts val="0"/>
                        </a:spcAft>
                        <a:buClr>
                          <a:schemeClr val="dk1"/>
                        </a:buClr>
                        <a:buSzPts val="1200"/>
                        <a:buFont typeface="Arial"/>
                        <a:buNone/>
                      </a:pPr>
                      <a:r>
                        <a:rPr lang="fr-FR" sz="1200" u="none" strike="noStrike" cap="none" dirty="0">
                          <a:latin typeface="Arial"/>
                          <a:ea typeface="Arial"/>
                          <a:cs typeface="Arial"/>
                          <a:sym typeface="Arial"/>
                        </a:rPr>
                        <a:t>Méthode des jours standard (SDM)</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34-35</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33CCCC"/>
                    </a:solidFill>
                  </a:tcPr>
                </a:tc>
                <a:extLst>
                  <a:ext uri="{0D108BD9-81ED-4DB2-BD59-A6C34878D82A}">
                    <a16:rowId xmlns:a16="http://schemas.microsoft.com/office/drawing/2014/main" val="10019"/>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err="1">
                          <a:latin typeface="Arial"/>
                          <a:ea typeface="Arial"/>
                          <a:cs typeface="Arial"/>
                          <a:sym typeface="Arial"/>
                        </a:rPr>
                        <a:t>Stérilisation</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féminine</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36-37</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A50021"/>
                    </a:solidFill>
                  </a:tcPr>
                </a:tc>
                <a:extLst>
                  <a:ext uri="{0D108BD9-81ED-4DB2-BD59-A6C34878D82A}">
                    <a16:rowId xmlns:a16="http://schemas.microsoft.com/office/drawing/2014/main" val="10020"/>
                  </a:ext>
                </a:extLst>
              </a:tr>
              <a:tr h="152400">
                <a:tc>
                  <a:txBody>
                    <a:bodyPr/>
                    <a:lstStyle/>
                    <a:p>
                      <a:pPr marL="0" marR="0" lvl="0" indent="0" algn="l" rtl="0">
                        <a:spcBef>
                          <a:spcPts val="0"/>
                        </a:spcBef>
                        <a:spcAft>
                          <a:spcPts val="0"/>
                        </a:spcAft>
                        <a:buClr>
                          <a:schemeClr val="dk1"/>
                        </a:buClr>
                        <a:buSzPts val="1200"/>
                        <a:buFont typeface="Arial"/>
                        <a:buNone/>
                      </a:pPr>
                      <a:r>
                        <a:rPr lang="fr-FR" sz="1200" u="none" strike="noStrike" cap="none" dirty="0">
                          <a:latin typeface="Arial"/>
                          <a:ea typeface="Arial"/>
                          <a:cs typeface="Arial"/>
                          <a:sym typeface="Arial"/>
                        </a:rPr>
                        <a:t>Message de clôture/coordonnées des établissements</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38</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0"/>
          <p:cNvSpPr/>
          <p:nvPr/>
        </p:nvSpPr>
        <p:spPr>
          <a:xfrm>
            <a:off x="6720051" y="1626803"/>
            <a:ext cx="2009383" cy="1164293"/>
          </a:xfrm>
          <a:prstGeom prst="ellipse">
            <a:avLst/>
          </a:prstGeom>
          <a:solidFill>
            <a:srgbClr val="FFDAD1"/>
          </a:solidFill>
          <a:ln w="28575"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04" name="Google Shape;504;p30"/>
          <p:cNvSpPr txBox="1">
            <a:spLocks noGrp="1"/>
          </p:cNvSpPr>
          <p:nvPr>
            <p:ph type="title"/>
          </p:nvPr>
        </p:nvSpPr>
        <p:spPr>
          <a:xfrm>
            <a:off x="403224" y="676275"/>
            <a:ext cx="8545513"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400" dirty="0" err="1">
                <a:solidFill>
                  <a:srgbClr val="FF3300"/>
                </a:solidFill>
              </a:rPr>
              <a:t>Pilules</a:t>
            </a:r>
            <a:r>
              <a:rPr lang="en-US" sz="3400" dirty="0">
                <a:solidFill>
                  <a:srgbClr val="FF3300"/>
                </a:solidFill>
              </a:rPr>
              <a:t> contraceptives </a:t>
            </a:r>
            <a:r>
              <a:rPr lang="en-US" sz="3400" dirty="0" err="1">
                <a:solidFill>
                  <a:srgbClr val="FF3300"/>
                </a:solidFill>
              </a:rPr>
              <a:t>d’urgence</a:t>
            </a:r>
            <a:r>
              <a:rPr lang="en-US" sz="3400" dirty="0">
                <a:solidFill>
                  <a:srgbClr val="FF3300"/>
                </a:solidFill>
              </a:rPr>
              <a:t> (PCU)</a:t>
            </a:r>
            <a:endParaRPr sz="3400" i="1" dirty="0">
              <a:solidFill>
                <a:srgbClr val="FF3300"/>
              </a:solidFill>
            </a:endParaRPr>
          </a:p>
        </p:txBody>
      </p:sp>
      <p:sp>
        <p:nvSpPr>
          <p:cNvPr id="505" name="Google Shape;505;p30"/>
          <p:cNvSpPr txBox="1">
            <a:spLocks noGrp="1"/>
          </p:cNvSpPr>
          <p:nvPr>
            <p:ph type="body" idx="1"/>
          </p:nvPr>
        </p:nvSpPr>
        <p:spPr>
          <a:xfrm>
            <a:off x="403224" y="1570978"/>
            <a:ext cx="5270256" cy="3743665"/>
          </a:xfrm>
          <a:prstGeom prst="rect">
            <a:avLst/>
          </a:prstGeom>
          <a:noFill/>
          <a:ln>
            <a:noFill/>
          </a:ln>
        </p:spPr>
        <p:txBody>
          <a:bodyPr spcFirstLastPara="1" wrap="square" lIns="91425" tIns="45700" rIns="91425" bIns="45700" anchor="t" anchorCtr="0">
            <a:noAutofit/>
          </a:bodyPr>
          <a:lstStyle/>
          <a:p>
            <a:pPr marL="230188" lvl="0" indent="-230188" algn="l" rtl="0">
              <a:lnSpc>
                <a:spcPct val="90000"/>
              </a:lnSpc>
              <a:spcBef>
                <a:spcPts val="0"/>
              </a:spcBef>
              <a:spcAft>
                <a:spcPts val="0"/>
              </a:spcAft>
              <a:buClr>
                <a:srgbClr val="FF3300"/>
              </a:buClr>
              <a:buSzPts val="2000"/>
              <a:buFont typeface="Arial"/>
              <a:buChar char="•"/>
            </a:pPr>
            <a:r>
              <a:rPr lang="fr-FR" sz="2000" dirty="0">
                <a:solidFill>
                  <a:srgbClr val="000000"/>
                </a:solidFill>
                <a:latin typeface="Arial"/>
                <a:ea typeface="Arial"/>
                <a:cs typeface="Arial"/>
                <a:sym typeface="Arial"/>
              </a:rPr>
              <a:t>Pilules prises pour éviter la grossesse après des rapports sexuels non protégés* (efficaces si elles sont prises dans un délai de 5 jours ; le plus tôt étant le mieux</a:t>
            </a:r>
            <a:r>
              <a:rPr lang="en-US" sz="2000" dirty="0">
                <a:latin typeface="Arial"/>
                <a:ea typeface="Arial"/>
                <a:cs typeface="Arial"/>
                <a:sym typeface="Arial"/>
              </a:rPr>
              <a:t>)</a:t>
            </a:r>
            <a:endParaRPr dirty="0"/>
          </a:p>
          <a:p>
            <a:pPr marL="230188" lvl="0" indent="-230188" algn="l" rtl="0">
              <a:lnSpc>
                <a:spcPct val="95000"/>
              </a:lnSpc>
              <a:spcBef>
                <a:spcPts val="1200"/>
              </a:spcBef>
              <a:spcAft>
                <a:spcPts val="0"/>
              </a:spcAft>
              <a:buClr>
                <a:srgbClr val="FF3300"/>
              </a:buClr>
              <a:buSzPts val="2000"/>
              <a:buFont typeface="Arial"/>
              <a:buChar char="•"/>
            </a:pPr>
            <a:r>
              <a:rPr lang="fr-FR" sz="2000" dirty="0">
                <a:solidFill>
                  <a:srgbClr val="000000"/>
                </a:solidFill>
                <a:latin typeface="Arial"/>
                <a:ea typeface="Arial"/>
                <a:cs typeface="Arial"/>
                <a:sym typeface="Arial"/>
              </a:rPr>
              <a:t>Elles agissent en empêchant ou en retardant la libération des ovocytes</a:t>
            </a:r>
            <a:endParaRPr dirty="0"/>
          </a:p>
          <a:p>
            <a:pPr marL="230188" lvl="0" indent="-230188" algn="l" rtl="0">
              <a:lnSpc>
                <a:spcPct val="95000"/>
              </a:lnSpc>
              <a:spcBef>
                <a:spcPts val="1200"/>
              </a:spcBef>
              <a:spcAft>
                <a:spcPts val="0"/>
              </a:spcAft>
              <a:buClr>
                <a:srgbClr val="FF3300"/>
              </a:buClr>
              <a:buSzPts val="2000"/>
              <a:buFont typeface="Arial"/>
              <a:buChar char="•"/>
            </a:pPr>
            <a:r>
              <a:rPr lang="fr-FR" sz="2000" dirty="0">
                <a:solidFill>
                  <a:srgbClr val="000000"/>
                </a:solidFill>
                <a:latin typeface="Arial"/>
                <a:ea typeface="Arial"/>
                <a:cs typeface="Arial"/>
                <a:sym typeface="Arial"/>
              </a:rPr>
              <a:t>Il ne s’agit pas d’un substitut des </a:t>
            </a:r>
            <a:br>
              <a:rPr lang="fr-FR" sz="2000" dirty="0">
                <a:solidFill>
                  <a:srgbClr val="000000"/>
                </a:solidFill>
                <a:latin typeface="Arial"/>
                <a:ea typeface="Arial"/>
                <a:cs typeface="Arial"/>
                <a:sym typeface="Arial"/>
              </a:rPr>
            </a:br>
            <a:r>
              <a:rPr lang="fr-FR" sz="2000" dirty="0">
                <a:solidFill>
                  <a:srgbClr val="000000"/>
                </a:solidFill>
                <a:latin typeface="Arial"/>
                <a:ea typeface="Arial"/>
                <a:cs typeface="Arial"/>
                <a:sym typeface="Arial"/>
              </a:rPr>
              <a:t>méthodes classiques</a:t>
            </a:r>
            <a:endParaRPr dirty="0"/>
          </a:p>
          <a:p>
            <a:pPr marL="230188" lvl="0" indent="-230188" algn="l" rtl="0">
              <a:lnSpc>
                <a:spcPct val="95000"/>
              </a:lnSpc>
              <a:spcBef>
                <a:spcPts val="1200"/>
              </a:spcBef>
              <a:spcAft>
                <a:spcPts val="0"/>
              </a:spcAft>
              <a:buClr>
                <a:srgbClr val="FF3300"/>
              </a:buClr>
              <a:buSzPts val="2000"/>
              <a:buFont typeface="Arial"/>
              <a:buChar char="•"/>
            </a:pPr>
            <a:r>
              <a:rPr lang="fr-FR" sz="2000" dirty="0">
                <a:solidFill>
                  <a:srgbClr val="000000"/>
                </a:solidFill>
                <a:latin typeface="Arial"/>
                <a:ea typeface="Arial"/>
                <a:cs typeface="Arial"/>
                <a:sym typeface="Arial"/>
              </a:rPr>
              <a:t>Sans danger pour toutes les femmes, y compris celles atteintes du VIH ou du SIDA et celles sous traitement antirétroviral</a:t>
            </a:r>
            <a:endParaRPr lang="en-US" dirty="0"/>
          </a:p>
        </p:txBody>
      </p:sp>
      <p:sp>
        <p:nvSpPr>
          <p:cNvPr id="506" name="Google Shape;506;p30"/>
          <p:cNvSpPr txBox="1">
            <a:spLocks noGrp="1"/>
          </p:cNvSpPr>
          <p:nvPr>
            <p:ph type="sldNum" idx="12"/>
          </p:nvPr>
        </p:nvSpPr>
        <p:spPr>
          <a:xfrm>
            <a:off x="6723697"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30</a:t>
            </a:fld>
            <a:endParaRPr sz="1400" b="1" dirty="0">
              <a:solidFill>
                <a:schemeClr val="lt2"/>
              </a:solidFill>
              <a:latin typeface="Arial"/>
              <a:ea typeface="Arial"/>
              <a:cs typeface="Arial"/>
              <a:sym typeface="Arial"/>
            </a:endParaRPr>
          </a:p>
        </p:txBody>
      </p:sp>
      <p:pic>
        <p:nvPicPr>
          <p:cNvPr id="507" name="Google Shape;507;p30" descr="AFCoupleBedNOcondom"/>
          <p:cNvPicPr preferRelativeResize="0"/>
          <p:nvPr/>
        </p:nvPicPr>
        <p:blipFill rotWithShape="1">
          <a:blip r:embed="rId3">
            <a:alphaModFix/>
          </a:blip>
          <a:srcRect/>
          <a:stretch/>
        </p:blipFill>
        <p:spPr>
          <a:xfrm>
            <a:off x="6925793" y="1726816"/>
            <a:ext cx="1371841" cy="924211"/>
          </a:xfrm>
          <a:prstGeom prst="rect">
            <a:avLst/>
          </a:prstGeom>
          <a:noFill/>
          <a:ln>
            <a:noFill/>
          </a:ln>
        </p:spPr>
      </p:pic>
      <p:sp>
        <p:nvSpPr>
          <p:cNvPr id="508" name="Google Shape;508;p30"/>
          <p:cNvSpPr/>
          <p:nvPr/>
        </p:nvSpPr>
        <p:spPr>
          <a:xfrm>
            <a:off x="6105279" y="3413560"/>
            <a:ext cx="99102" cy="110237"/>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09" name="Google Shape;509;p30"/>
          <p:cNvSpPr/>
          <p:nvPr/>
        </p:nvSpPr>
        <p:spPr>
          <a:xfrm>
            <a:off x="6062558" y="3143551"/>
            <a:ext cx="129167" cy="143643"/>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0" name="Google Shape;510;p30"/>
          <p:cNvSpPr/>
          <p:nvPr/>
        </p:nvSpPr>
        <p:spPr>
          <a:xfrm>
            <a:off x="6109664" y="2811765"/>
            <a:ext cx="150323" cy="167026"/>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1" name="Google Shape;511;p30"/>
          <p:cNvSpPr/>
          <p:nvPr/>
        </p:nvSpPr>
        <p:spPr>
          <a:xfrm>
            <a:off x="6259033" y="2495852"/>
            <a:ext cx="158118" cy="175934"/>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2" name="Google Shape;512;p30"/>
          <p:cNvSpPr/>
          <p:nvPr/>
        </p:nvSpPr>
        <p:spPr>
          <a:xfrm>
            <a:off x="6392873" y="2181527"/>
            <a:ext cx="199318" cy="220474"/>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513" name="Google Shape;513;p30" descr="AFworriedCouple2"/>
          <p:cNvPicPr preferRelativeResize="0"/>
          <p:nvPr/>
        </p:nvPicPr>
        <p:blipFill rotWithShape="1">
          <a:blip r:embed="rId4">
            <a:alphaModFix/>
          </a:blip>
          <a:srcRect/>
          <a:stretch/>
        </p:blipFill>
        <p:spPr>
          <a:xfrm>
            <a:off x="5728390" y="3521047"/>
            <a:ext cx="2532116" cy="1828380"/>
          </a:xfrm>
          <a:prstGeom prst="rect">
            <a:avLst/>
          </a:prstGeom>
          <a:noFill/>
          <a:ln>
            <a:noFill/>
          </a:ln>
        </p:spPr>
      </p:pic>
      <p:sp>
        <p:nvSpPr>
          <p:cNvPr id="514" name="Google Shape;514;p30"/>
          <p:cNvSpPr/>
          <p:nvPr/>
        </p:nvSpPr>
        <p:spPr>
          <a:xfrm>
            <a:off x="7655333" y="3468392"/>
            <a:ext cx="106896" cy="118031"/>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5" name="Google Shape;515;p30"/>
          <p:cNvSpPr/>
          <p:nvPr/>
        </p:nvSpPr>
        <p:spPr>
          <a:xfrm>
            <a:off x="7849204" y="3241335"/>
            <a:ext cx="142529" cy="158118"/>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6" name="Google Shape;516;p30"/>
          <p:cNvSpPr/>
          <p:nvPr/>
        </p:nvSpPr>
        <p:spPr>
          <a:xfrm>
            <a:off x="8009948" y="2890408"/>
            <a:ext cx="199317" cy="220474"/>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7" name="Google Shape;517;p30"/>
          <p:cNvSpPr/>
          <p:nvPr/>
        </p:nvSpPr>
        <p:spPr>
          <a:xfrm>
            <a:off x="-43544" y="0"/>
            <a:ext cx="9309100" cy="7620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8" name="Google Shape;518;p30"/>
          <p:cNvSpPr txBox="1"/>
          <p:nvPr/>
        </p:nvSpPr>
        <p:spPr>
          <a:xfrm>
            <a:off x="5569366" y="5314643"/>
            <a:ext cx="3287931" cy="1169511"/>
          </a:xfrm>
          <a:prstGeom prst="rect">
            <a:avLst/>
          </a:prstGeom>
          <a:noFill/>
          <a:ln>
            <a:noFill/>
          </a:ln>
        </p:spPr>
        <p:txBody>
          <a:bodyPr spcFirstLastPara="1" wrap="square" lIns="91425" tIns="45700" rIns="91425" bIns="45700" anchor="t" anchorCtr="0">
            <a:spAutoFit/>
          </a:bodyPr>
          <a:lstStyle/>
          <a:p>
            <a:pPr marL="112713" marR="0" lvl="0" indent="-112713" algn="l" rtl="0">
              <a:spcBef>
                <a:spcPts val="0"/>
              </a:spcBef>
              <a:spcAft>
                <a:spcPts val="0"/>
              </a:spcAft>
              <a:buNone/>
            </a:pPr>
            <a:r>
              <a:rPr lang="en-US" sz="1000" i="1" dirty="0">
                <a:solidFill>
                  <a:schemeClr val="dk1"/>
                </a:solidFill>
                <a:latin typeface="Arial"/>
                <a:ea typeface="Arial"/>
                <a:cs typeface="Arial"/>
                <a:sym typeface="Arial"/>
              </a:rPr>
              <a:t>* 	</a:t>
            </a:r>
            <a:r>
              <a:rPr lang="fr-FR" sz="1000" i="1" dirty="0">
                <a:solidFill>
                  <a:schemeClr val="dk1"/>
                </a:solidFill>
                <a:latin typeface="Arial"/>
                <a:ea typeface="Arial"/>
                <a:cs typeface="Arial"/>
                <a:sym typeface="Arial"/>
              </a:rPr>
              <a:t>Les rapports sexuels non protégés signifient la non-utilisation d’une méthode (y compris les rapports sexuels occasionnels, les rapports sexuels forcés ou le viol), l’oubli de l’utilisation de votre méthode habituelle ou une utilisation incorrecte de celle-ci (pilules oubliées ou injection tardive) ou un échec de votre méthode (rupture du préservatif</a:t>
            </a:r>
            <a:r>
              <a:rPr lang="en-US" sz="1000" i="1" dirty="0">
                <a:solidFill>
                  <a:schemeClr val="dk1"/>
                </a:solidFill>
                <a:latin typeface="Arial"/>
                <a:ea typeface="Arial"/>
                <a:cs typeface="Arial"/>
                <a:sym typeface="Arial"/>
              </a:rPr>
              <a:t>). </a:t>
            </a:r>
            <a:endParaRPr sz="1000" dirty="0">
              <a:solidFill>
                <a:schemeClr val="dk1"/>
              </a:solidFill>
              <a:latin typeface="Arial"/>
              <a:ea typeface="Arial"/>
              <a:cs typeface="Arial"/>
              <a:sym typeface="Arial"/>
            </a:endParaRPr>
          </a:p>
        </p:txBody>
      </p:sp>
      <p:sp>
        <p:nvSpPr>
          <p:cNvPr id="519" name="Google Shape;519;p30"/>
          <p:cNvSpPr txBox="1"/>
          <p:nvPr/>
        </p:nvSpPr>
        <p:spPr>
          <a:xfrm>
            <a:off x="713847" y="5333178"/>
            <a:ext cx="4772553" cy="1204777"/>
          </a:xfrm>
          <a:prstGeom prst="rect">
            <a:avLst/>
          </a:prstGeom>
          <a:solidFill>
            <a:schemeClr val="lt1"/>
          </a:solidFill>
          <a:ln w="25400" cap="flat" cmpd="sng">
            <a:solidFill>
              <a:srgbClr val="FF33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err="1">
                <a:solidFill>
                  <a:schemeClr val="dk1"/>
                </a:solidFill>
                <a:latin typeface="Arial Narrow"/>
                <a:ea typeface="Arial Narrow"/>
                <a:cs typeface="Arial Narrow"/>
                <a:sym typeface="Arial Narrow"/>
              </a:rPr>
              <a:t>Bénéfices</a:t>
            </a:r>
            <a:r>
              <a:rPr lang="en-US" sz="1200" b="1" dirty="0">
                <a:solidFill>
                  <a:schemeClr val="dk1"/>
                </a:solidFill>
                <a:latin typeface="Arial Narrow"/>
                <a:ea typeface="Arial Narrow"/>
                <a:cs typeface="Arial Narrow"/>
                <a:sym typeface="Arial Narrow"/>
              </a:rPr>
              <a:t>—</a:t>
            </a:r>
            <a:r>
              <a:rPr lang="en-US" sz="1200" b="1" dirty="0" err="1">
                <a:solidFill>
                  <a:schemeClr val="dk1"/>
                </a:solidFill>
                <a:latin typeface="Arial Narrow"/>
                <a:ea typeface="Arial Narrow"/>
                <a:cs typeface="Arial Narrow"/>
                <a:sym typeface="Arial Narrow"/>
              </a:rPr>
              <a:t>Pilules</a:t>
            </a:r>
            <a:r>
              <a:rPr lang="en-US" sz="1200" b="1" dirty="0">
                <a:solidFill>
                  <a:schemeClr val="dk1"/>
                </a:solidFill>
                <a:latin typeface="Arial Narrow"/>
                <a:ea typeface="Arial Narrow"/>
                <a:cs typeface="Arial Narrow"/>
                <a:sym typeface="Arial Narrow"/>
              </a:rPr>
              <a:t> contraceptives </a:t>
            </a:r>
            <a:r>
              <a:rPr lang="en-US" sz="1200" b="1" dirty="0" err="1">
                <a:solidFill>
                  <a:schemeClr val="dk1"/>
                </a:solidFill>
                <a:latin typeface="Arial Narrow"/>
                <a:ea typeface="Arial Narrow"/>
                <a:cs typeface="Arial Narrow"/>
                <a:sym typeface="Arial Narrow"/>
              </a:rPr>
              <a:t>d’urgence</a:t>
            </a:r>
            <a:r>
              <a:rPr lang="en-US" sz="1200" b="1" dirty="0">
                <a:solidFill>
                  <a:schemeClr val="dk1"/>
                </a:solidFill>
                <a:latin typeface="Arial Narrow"/>
                <a:ea typeface="Arial Narrow"/>
                <a:cs typeface="Arial Narrow"/>
                <a:sym typeface="Arial Narrow"/>
              </a:rPr>
              <a:t> :</a:t>
            </a:r>
            <a:endParaRPr dirty="0"/>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Peuvent être utilisés par des femmes de tout âge, y compris les adolescentes.</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Deuxième chance de prévention de la grossesse ; ne provoquent pas d’avortement.</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Peuvent être utilisées plus d’une fois dans le cycle d’une femme</a:t>
            </a:r>
            <a:r>
              <a:rPr lang="en-US" sz="1200" dirty="0">
                <a:solidFill>
                  <a:schemeClr val="dk1"/>
                </a:solidFill>
                <a:latin typeface="Arial Narrow"/>
                <a:ea typeface="Arial Narrow"/>
                <a:cs typeface="Arial Narrow"/>
                <a:sym typeface="Arial Narrow"/>
              </a:rPr>
              <a: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1"/>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31</a:t>
            </a:fld>
            <a:endParaRPr sz="1400" b="1" dirty="0">
              <a:solidFill>
                <a:schemeClr val="lt2"/>
              </a:solidFill>
              <a:latin typeface="Arial"/>
              <a:ea typeface="Arial"/>
              <a:cs typeface="Arial"/>
              <a:sym typeface="Arial"/>
            </a:endParaRPr>
          </a:p>
        </p:txBody>
      </p:sp>
      <p:sp>
        <p:nvSpPr>
          <p:cNvPr id="526" name="Google Shape;526;p31"/>
          <p:cNvSpPr/>
          <p:nvPr/>
        </p:nvSpPr>
        <p:spPr>
          <a:xfrm>
            <a:off x="8110538" y="4673833"/>
            <a:ext cx="539750" cy="1349375"/>
          </a:xfrm>
          <a:custGeom>
            <a:avLst/>
            <a:gdLst/>
            <a:ahLst/>
            <a:cxnLst/>
            <a:rect l="l" t="t" r="r" b="b"/>
            <a:pathLst>
              <a:path w="810" h="1867" extrusionOk="0">
                <a:moveTo>
                  <a:pt x="381" y="0"/>
                </a:moveTo>
                <a:lnTo>
                  <a:pt x="376" y="2"/>
                </a:lnTo>
                <a:lnTo>
                  <a:pt x="373" y="3"/>
                </a:lnTo>
                <a:lnTo>
                  <a:pt x="371" y="6"/>
                </a:lnTo>
                <a:lnTo>
                  <a:pt x="370" y="11"/>
                </a:lnTo>
                <a:lnTo>
                  <a:pt x="371" y="16"/>
                </a:lnTo>
                <a:lnTo>
                  <a:pt x="373" y="19"/>
                </a:lnTo>
                <a:lnTo>
                  <a:pt x="376" y="21"/>
                </a:lnTo>
                <a:lnTo>
                  <a:pt x="381" y="22"/>
                </a:lnTo>
                <a:lnTo>
                  <a:pt x="783" y="22"/>
                </a:lnTo>
                <a:lnTo>
                  <a:pt x="362" y="1802"/>
                </a:lnTo>
                <a:lnTo>
                  <a:pt x="10" y="1845"/>
                </a:lnTo>
                <a:lnTo>
                  <a:pt x="5" y="1846"/>
                </a:lnTo>
                <a:lnTo>
                  <a:pt x="2" y="1849"/>
                </a:lnTo>
                <a:lnTo>
                  <a:pt x="0" y="1853"/>
                </a:lnTo>
                <a:lnTo>
                  <a:pt x="0" y="1857"/>
                </a:lnTo>
                <a:lnTo>
                  <a:pt x="2" y="1862"/>
                </a:lnTo>
                <a:lnTo>
                  <a:pt x="3" y="1864"/>
                </a:lnTo>
                <a:lnTo>
                  <a:pt x="6" y="1867"/>
                </a:lnTo>
                <a:lnTo>
                  <a:pt x="11" y="1867"/>
                </a:lnTo>
                <a:lnTo>
                  <a:pt x="379" y="1822"/>
                </a:lnTo>
                <a:lnTo>
                  <a:pt x="810" y="0"/>
                </a:lnTo>
                <a:lnTo>
                  <a:pt x="38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27" name="Google Shape;527;p31"/>
          <p:cNvSpPr/>
          <p:nvPr/>
        </p:nvSpPr>
        <p:spPr>
          <a:xfrm>
            <a:off x="7761288" y="3814763"/>
            <a:ext cx="855662" cy="2435225"/>
          </a:xfrm>
          <a:custGeom>
            <a:avLst/>
            <a:gdLst/>
            <a:ahLst/>
            <a:cxnLst/>
            <a:rect l="l" t="t" r="r" b="b"/>
            <a:pathLst>
              <a:path w="930" h="2445" extrusionOk="0">
                <a:moveTo>
                  <a:pt x="0" y="2259"/>
                </a:moveTo>
                <a:lnTo>
                  <a:pt x="502" y="2445"/>
                </a:lnTo>
                <a:lnTo>
                  <a:pt x="503" y="2439"/>
                </a:lnTo>
                <a:lnTo>
                  <a:pt x="511" y="2423"/>
                </a:lnTo>
                <a:lnTo>
                  <a:pt x="521" y="2394"/>
                </a:lnTo>
                <a:lnTo>
                  <a:pt x="535" y="2358"/>
                </a:lnTo>
                <a:lnTo>
                  <a:pt x="552" y="2310"/>
                </a:lnTo>
                <a:lnTo>
                  <a:pt x="573" y="2254"/>
                </a:lnTo>
                <a:lnTo>
                  <a:pt x="595" y="2191"/>
                </a:lnTo>
                <a:lnTo>
                  <a:pt x="621" y="2119"/>
                </a:lnTo>
                <a:lnTo>
                  <a:pt x="646" y="2043"/>
                </a:lnTo>
                <a:lnTo>
                  <a:pt x="673" y="1959"/>
                </a:lnTo>
                <a:lnTo>
                  <a:pt x="700" y="1870"/>
                </a:lnTo>
                <a:lnTo>
                  <a:pt x="729" y="1776"/>
                </a:lnTo>
                <a:lnTo>
                  <a:pt x="756" y="1678"/>
                </a:lnTo>
                <a:lnTo>
                  <a:pt x="783" y="1578"/>
                </a:lnTo>
                <a:lnTo>
                  <a:pt x="808" y="1473"/>
                </a:lnTo>
                <a:lnTo>
                  <a:pt x="833" y="1366"/>
                </a:lnTo>
                <a:lnTo>
                  <a:pt x="849" y="1290"/>
                </a:lnTo>
                <a:lnTo>
                  <a:pt x="865" y="1215"/>
                </a:lnTo>
                <a:lnTo>
                  <a:pt x="879" y="1137"/>
                </a:lnTo>
                <a:lnTo>
                  <a:pt x="892" y="1061"/>
                </a:lnTo>
                <a:lnTo>
                  <a:pt x="903" y="985"/>
                </a:lnTo>
                <a:lnTo>
                  <a:pt x="913" y="909"/>
                </a:lnTo>
                <a:lnTo>
                  <a:pt x="919" y="834"/>
                </a:lnTo>
                <a:lnTo>
                  <a:pt x="925" y="759"/>
                </a:lnTo>
                <a:lnTo>
                  <a:pt x="930" y="648"/>
                </a:lnTo>
                <a:lnTo>
                  <a:pt x="930" y="540"/>
                </a:lnTo>
                <a:lnTo>
                  <a:pt x="924" y="435"/>
                </a:lnTo>
                <a:lnTo>
                  <a:pt x="911" y="337"/>
                </a:lnTo>
                <a:lnTo>
                  <a:pt x="892" y="241"/>
                </a:lnTo>
                <a:lnTo>
                  <a:pt x="867" y="154"/>
                </a:lnTo>
                <a:lnTo>
                  <a:pt x="833" y="73"/>
                </a:lnTo>
                <a:lnTo>
                  <a:pt x="791" y="0"/>
                </a:lnTo>
                <a:lnTo>
                  <a:pt x="0" y="225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28" name="Google Shape;528;p31"/>
          <p:cNvSpPr/>
          <p:nvPr/>
        </p:nvSpPr>
        <p:spPr>
          <a:xfrm>
            <a:off x="6261100" y="4045183"/>
            <a:ext cx="1189038" cy="1646237"/>
          </a:xfrm>
          <a:custGeom>
            <a:avLst/>
            <a:gdLst/>
            <a:ahLst/>
            <a:cxnLst/>
            <a:rect l="l" t="t" r="r" b="b"/>
            <a:pathLst>
              <a:path w="1294" h="1652" extrusionOk="0">
                <a:moveTo>
                  <a:pt x="1097" y="7"/>
                </a:moveTo>
                <a:lnTo>
                  <a:pt x="1010" y="0"/>
                </a:lnTo>
                <a:lnTo>
                  <a:pt x="1008" y="4"/>
                </a:lnTo>
                <a:lnTo>
                  <a:pt x="1005" y="15"/>
                </a:lnTo>
                <a:lnTo>
                  <a:pt x="1000" y="36"/>
                </a:lnTo>
                <a:lnTo>
                  <a:pt x="992" y="63"/>
                </a:lnTo>
                <a:lnTo>
                  <a:pt x="983" y="96"/>
                </a:lnTo>
                <a:lnTo>
                  <a:pt x="970" y="136"/>
                </a:lnTo>
                <a:lnTo>
                  <a:pt x="956" y="181"/>
                </a:lnTo>
                <a:lnTo>
                  <a:pt x="937" y="232"/>
                </a:lnTo>
                <a:lnTo>
                  <a:pt x="916" y="286"/>
                </a:lnTo>
                <a:lnTo>
                  <a:pt x="892" y="344"/>
                </a:lnTo>
                <a:lnTo>
                  <a:pt x="867" y="406"/>
                </a:lnTo>
                <a:lnTo>
                  <a:pt x="837" y="471"/>
                </a:lnTo>
                <a:lnTo>
                  <a:pt x="803" y="538"/>
                </a:lnTo>
                <a:lnTo>
                  <a:pt x="767" y="608"/>
                </a:lnTo>
                <a:lnTo>
                  <a:pt x="727" y="678"/>
                </a:lnTo>
                <a:lnTo>
                  <a:pt x="683" y="749"/>
                </a:lnTo>
                <a:lnTo>
                  <a:pt x="652" y="796"/>
                </a:lnTo>
                <a:lnTo>
                  <a:pt x="621" y="842"/>
                </a:lnTo>
                <a:lnTo>
                  <a:pt x="587" y="888"/>
                </a:lnTo>
                <a:lnTo>
                  <a:pt x="554" y="934"/>
                </a:lnTo>
                <a:lnTo>
                  <a:pt x="518" y="978"/>
                </a:lnTo>
                <a:lnTo>
                  <a:pt x="479" y="1024"/>
                </a:lnTo>
                <a:lnTo>
                  <a:pt x="440" y="1067"/>
                </a:lnTo>
                <a:lnTo>
                  <a:pt x="398" y="1112"/>
                </a:lnTo>
                <a:lnTo>
                  <a:pt x="354" y="1153"/>
                </a:lnTo>
                <a:lnTo>
                  <a:pt x="310" y="1194"/>
                </a:lnTo>
                <a:lnTo>
                  <a:pt x="264" y="1234"/>
                </a:lnTo>
                <a:lnTo>
                  <a:pt x="214" y="1274"/>
                </a:lnTo>
                <a:lnTo>
                  <a:pt x="164" y="1310"/>
                </a:lnTo>
                <a:lnTo>
                  <a:pt x="111" y="1347"/>
                </a:lnTo>
                <a:lnTo>
                  <a:pt x="57" y="1380"/>
                </a:lnTo>
                <a:lnTo>
                  <a:pt x="0" y="1412"/>
                </a:lnTo>
                <a:lnTo>
                  <a:pt x="6" y="1414"/>
                </a:lnTo>
                <a:lnTo>
                  <a:pt x="24" y="1422"/>
                </a:lnTo>
                <a:lnTo>
                  <a:pt x="51" y="1431"/>
                </a:lnTo>
                <a:lnTo>
                  <a:pt x="89" y="1445"/>
                </a:lnTo>
                <a:lnTo>
                  <a:pt x="133" y="1461"/>
                </a:lnTo>
                <a:lnTo>
                  <a:pt x="186" y="1480"/>
                </a:lnTo>
                <a:lnTo>
                  <a:pt x="244" y="1499"/>
                </a:lnTo>
                <a:lnTo>
                  <a:pt x="306" y="1520"/>
                </a:lnTo>
                <a:lnTo>
                  <a:pt x="373" y="1542"/>
                </a:lnTo>
                <a:lnTo>
                  <a:pt x="441" y="1563"/>
                </a:lnTo>
                <a:lnTo>
                  <a:pt x="511" y="1584"/>
                </a:lnTo>
                <a:lnTo>
                  <a:pt x="583" y="1601"/>
                </a:lnTo>
                <a:lnTo>
                  <a:pt x="651" y="1619"/>
                </a:lnTo>
                <a:lnTo>
                  <a:pt x="719" y="1633"/>
                </a:lnTo>
                <a:lnTo>
                  <a:pt x="783" y="1644"/>
                </a:lnTo>
                <a:lnTo>
                  <a:pt x="843" y="1652"/>
                </a:lnTo>
                <a:lnTo>
                  <a:pt x="1294" y="371"/>
                </a:lnTo>
                <a:lnTo>
                  <a:pt x="1097" y="7"/>
                </a:lnTo>
                <a:close/>
              </a:path>
            </a:pathLst>
          </a:custGeom>
          <a:solidFill>
            <a:srgbClr val="DDD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29" name="Google Shape;529;p31"/>
          <p:cNvSpPr/>
          <p:nvPr/>
        </p:nvSpPr>
        <p:spPr>
          <a:xfrm>
            <a:off x="6388100" y="4002320"/>
            <a:ext cx="2189163" cy="2406650"/>
          </a:xfrm>
          <a:custGeom>
            <a:avLst/>
            <a:gdLst/>
            <a:ahLst/>
            <a:cxnLst/>
            <a:rect l="l" t="t" r="r" b="b"/>
            <a:pathLst>
              <a:path w="2380" h="2415" extrusionOk="0">
                <a:moveTo>
                  <a:pt x="2342" y="79"/>
                </a:moveTo>
                <a:lnTo>
                  <a:pt x="2181" y="0"/>
                </a:lnTo>
                <a:lnTo>
                  <a:pt x="218" y="1514"/>
                </a:lnTo>
                <a:lnTo>
                  <a:pt x="0" y="1658"/>
                </a:lnTo>
                <a:lnTo>
                  <a:pt x="240" y="1738"/>
                </a:lnTo>
                <a:lnTo>
                  <a:pt x="116" y="1839"/>
                </a:lnTo>
                <a:lnTo>
                  <a:pt x="243" y="1881"/>
                </a:lnTo>
                <a:lnTo>
                  <a:pt x="1875" y="2415"/>
                </a:lnTo>
                <a:lnTo>
                  <a:pt x="1883" y="2400"/>
                </a:lnTo>
                <a:lnTo>
                  <a:pt x="1904" y="2359"/>
                </a:lnTo>
                <a:lnTo>
                  <a:pt x="1935" y="2291"/>
                </a:lnTo>
                <a:lnTo>
                  <a:pt x="1977" y="2202"/>
                </a:lnTo>
                <a:lnTo>
                  <a:pt x="2024" y="2091"/>
                </a:lnTo>
                <a:lnTo>
                  <a:pt x="2077" y="1960"/>
                </a:lnTo>
                <a:lnTo>
                  <a:pt x="2131" y="1812"/>
                </a:lnTo>
                <a:lnTo>
                  <a:pt x="2185" y="1650"/>
                </a:lnTo>
                <a:lnTo>
                  <a:pt x="2237" y="1476"/>
                </a:lnTo>
                <a:lnTo>
                  <a:pt x="2283" y="1291"/>
                </a:lnTo>
                <a:lnTo>
                  <a:pt x="2324" y="1098"/>
                </a:lnTo>
                <a:lnTo>
                  <a:pt x="2354" y="899"/>
                </a:lnTo>
                <a:lnTo>
                  <a:pt x="2373" y="694"/>
                </a:lnTo>
                <a:lnTo>
                  <a:pt x="2380" y="489"/>
                </a:lnTo>
                <a:lnTo>
                  <a:pt x="2370" y="282"/>
                </a:lnTo>
                <a:lnTo>
                  <a:pt x="2342" y="79"/>
                </a:lnTo>
                <a:close/>
              </a:path>
            </a:pathLst>
          </a:custGeom>
          <a:solidFill>
            <a:srgbClr val="DDD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0" name="Google Shape;530;p31"/>
          <p:cNvSpPr/>
          <p:nvPr/>
        </p:nvSpPr>
        <p:spPr>
          <a:xfrm>
            <a:off x="6626225" y="4016608"/>
            <a:ext cx="1882775" cy="2208212"/>
          </a:xfrm>
          <a:custGeom>
            <a:avLst/>
            <a:gdLst/>
            <a:ahLst/>
            <a:cxnLst/>
            <a:rect l="l" t="t" r="r" b="b"/>
            <a:pathLst>
              <a:path w="2045" h="2218" extrusionOk="0">
                <a:moveTo>
                  <a:pt x="2009" y="19"/>
                </a:moveTo>
                <a:lnTo>
                  <a:pt x="1944" y="81"/>
                </a:lnTo>
                <a:lnTo>
                  <a:pt x="1940" y="60"/>
                </a:lnTo>
                <a:lnTo>
                  <a:pt x="1937" y="40"/>
                </a:lnTo>
                <a:lnTo>
                  <a:pt x="1932" y="21"/>
                </a:lnTo>
                <a:lnTo>
                  <a:pt x="1929" y="0"/>
                </a:lnTo>
                <a:lnTo>
                  <a:pt x="189" y="1514"/>
                </a:lnTo>
                <a:lnTo>
                  <a:pt x="0" y="1622"/>
                </a:lnTo>
                <a:lnTo>
                  <a:pt x="1332" y="2037"/>
                </a:lnTo>
                <a:lnTo>
                  <a:pt x="88" y="1781"/>
                </a:lnTo>
                <a:lnTo>
                  <a:pt x="1499" y="2218"/>
                </a:lnTo>
                <a:lnTo>
                  <a:pt x="1507" y="2204"/>
                </a:lnTo>
                <a:lnTo>
                  <a:pt x="1529" y="2162"/>
                </a:lnTo>
                <a:lnTo>
                  <a:pt x="1564" y="2096"/>
                </a:lnTo>
                <a:lnTo>
                  <a:pt x="1607" y="2008"/>
                </a:lnTo>
                <a:lnTo>
                  <a:pt x="1658" y="1899"/>
                </a:lnTo>
                <a:lnTo>
                  <a:pt x="1713" y="1771"/>
                </a:lnTo>
                <a:lnTo>
                  <a:pt x="1772" y="1630"/>
                </a:lnTo>
                <a:lnTo>
                  <a:pt x="1831" y="1473"/>
                </a:lnTo>
                <a:lnTo>
                  <a:pt x="1886" y="1306"/>
                </a:lnTo>
                <a:lnTo>
                  <a:pt x="1937" y="1131"/>
                </a:lnTo>
                <a:lnTo>
                  <a:pt x="1980" y="948"/>
                </a:lnTo>
                <a:lnTo>
                  <a:pt x="2015" y="763"/>
                </a:lnTo>
                <a:lnTo>
                  <a:pt x="2037" y="574"/>
                </a:lnTo>
                <a:lnTo>
                  <a:pt x="2045" y="386"/>
                </a:lnTo>
                <a:lnTo>
                  <a:pt x="2036" y="200"/>
                </a:lnTo>
                <a:lnTo>
                  <a:pt x="2009" y="19"/>
                </a:lnTo>
                <a:close/>
              </a:path>
            </a:pathLst>
          </a:custGeom>
          <a:solidFill>
            <a:srgbClr val="7FB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1" name="Google Shape;531;p31"/>
          <p:cNvSpPr/>
          <p:nvPr/>
        </p:nvSpPr>
        <p:spPr>
          <a:xfrm>
            <a:off x="6477000" y="4022958"/>
            <a:ext cx="2003425" cy="2151062"/>
          </a:xfrm>
          <a:custGeom>
            <a:avLst/>
            <a:gdLst/>
            <a:ahLst/>
            <a:cxnLst/>
            <a:rect l="l" t="t" r="r" b="b"/>
            <a:pathLst>
              <a:path w="2182" h="2159" extrusionOk="0">
                <a:moveTo>
                  <a:pt x="2174" y="11"/>
                </a:moveTo>
                <a:lnTo>
                  <a:pt x="2172" y="6"/>
                </a:lnTo>
                <a:lnTo>
                  <a:pt x="2170" y="3"/>
                </a:lnTo>
                <a:lnTo>
                  <a:pt x="2166" y="1"/>
                </a:lnTo>
                <a:lnTo>
                  <a:pt x="2163" y="0"/>
                </a:lnTo>
                <a:lnTo>
                  <a:pt x="2158" y="1"/>
                </a:lnTo>
                <a:lnTo>
                  <a:pt x="2155" y="5"/>
                </a:lnTo>
                <a:lnTo>
                  <a:pt x="2153" y="8"/>
                </a:lnTo>
                <a:lnTo>
                  <a:pt x="2151" y="13"/>
                </a:lnTo>
                <a:lnTo>
                  <a:pt x="2159" y="230"/>
                </a:lnTo>
                <a:lnTo>
                  <a:pt x="2155" y="440"/>
                </a:lnTo>
                <a:lnTo>
                  <a:pt x="2137" y="640"/>
                </a:lnTo>
                <a:lnTo>
                  <a:pt x="2109" y="831"/>
                </a:lnTo>
                <a:lnTo>
                  <a:pt x="2074" y="1010"/>
                </a:lnTo>
                <a:lnTo>
                  <a:pt x="2031" y="1180"/>
                </a:lnTo>
                <a:lnTo>
                  <a:pt x="1982" y="1339"/>
                </a:lnTo>
                <a:lnTo>
                  <a:pt x="1931" y="1485"/>
                </a:lnTo>
                <a:lnTo>
                  <a:pt x="1878" y="1617"/>
                </a:lnTo>
                <a:lnTo>
                  <a:pt x="1824" y="1738"/>
                </a:lnTo>
                <a:lnTo>
                  <a:pt x="1774" y="1843"/>
                </a:lnTo>
                <a:lnTo>
                  <a:pt x="1726" y="1933"/>
                </a:lnTo>
                <a:lnTo>
                  <a:pt x="1685" y="2008"/>
                </a:lnTo>
                <a:lnTo>
                  <a:pt x="1648" y="2067"/>
                </a:lnTo>
                <a:lnTo>
                  <a:pt x="1621" y="2110"/>
                </a:lnTo>
                <a:lnTo>
                  <a:pt x="1605" y="2134"/>
                </a:lnTo>
                <a:lnTo>
                  <a:pt x="56" y="1630"/>
                </a:lnTo>
                <a:lnTo>
                  <a:pt x="78" y="1617"/>
                </a:lnTo>
                <a:lnTo>
                  <a:pt x="99" y="1605"/>
                </a:lnTo>
                <a:lnTo>
                  <a:pt x="121" y="1592"/>
                </a:lnTo>
                <a:lnTo>
                  <a:pt x="142" y="1579"/>
                </a:lnTo>
                <a:lnTo>
                  <a:pt x="164" y="1565"/>
                </a:lnTo>
                <a:lnTo>
                  <a:pt x="185" y="1551"/>
                </a:lnTo>
                <a:lnTo>
                  <a:pt x="205" y="1535"/>
                </a:lnTo>
                <a:lnTo>
                  <a:pt x="226" y="1519"/>
                </a:lnTo>
                <a:lnTo>
                  <a:pt x="229" y="1516"/>
                </a:lnTo>
                <a:lnTo>
                  <a:pt x="229" y="1511"/>
                </a:lnTo>
                <a:lnTo>
                  <a:pt x="229" y="1506"/>
                </a:lnTo>
                <a:lnTo>
                  <a:pt x="227" y="1503"/>
                </a:lnTo>
                <a:lnTo>
                  <a:pt x="224" y="1500"/>
                </a:lnTo>
                <a:lnTo>
                  <a:pt x="219" y="1498"/>
                </a:lnTo>
                <a:lnTo>
                  <a:pt x="216" y="1498"/>
                </a:lnTo>
                <a:lnTo>
                  <a:pt x="211" y="1501"/>
                </a:lnTo>
                <a:lnTo>
                  <a:pt x="189" y="1519"/>
                </a:lnTo>
                <a:lnTo>
                  <a:pt x="167" y="1536"/>
                </a:lnTo>
                <a:lnTo>
                  <a:pt x="143" y="1552"/>
                </a:lnTo>
                <a:lnTo>
                  <a:pt x="119" y="1568"/>
                </a:lnTo>
                <a:lnTo>
                  <a:pt x="96" y="1582"/>
                </a:lnTo>
                <a:lnTo>
                  <a:pt x="72" y="1597"/>
                </a:lnTo>
                <a:lnTo>
                  <a:pt x="48" y="1611"/>
                </a:lnTo>
                <a:lnTo>
                  <a:pt x="23" y="1624"/>
                </a:lnTo>
                <a:lnTo>
                  <a:pt x="0" y="1636"/>
                </a:lnTo>
                <a:lnTo>
                  <a:pt x="1613" y="2159"/>
                </a:lnTo>
                <a:lnTo>
                  <a:pt x="1618" y="2153"/>
                </a:lnTo>
                <a:lnTo>
                  <a:pt x="1620" y="2150"/>
                </a:lnTo>
                <a:lnTo>
                  <a:pt x="1626" y="2142"/>
                </a:lnTo>
                <a:lnTo>
                  <a:pt x="1634" y="2129"/>
                </a:lnTo>
                <a:lnTo>
                  <a:pt x="1647" y="2110"/>
                </a:lnTo>
                <a:lnTo>
                  <a:pt x="1661" y="2088"/>
                </a:lnTo>
                <a:lnTo>
                  <a:pt x="1678" y="2061"/>
                </a:lnTo>
                <a:lnTo>
                  <a:pt x="1697" y="2029"/>
                </a:lnTo>
                <a:lnTo>
                  <a:pt x="1720" y="1992"/>
                </a:lnTo>
                <a:lnTo>
                  <a:pt x="1742" y="1951"/>
                </a:lnTo>
                <a:lnTo>
                  <a:pt x="1766" y="1906"/>
                </a:lnTo>
                <a:lnTo>
                  <a:pt x="1793" y="1857"/>
                </a:lnTo>
                <a:lnTo>
                  <a:pt x="1818" y="1805"/>
                </a:lnTo>
                <a:lnTo>
                  <a:pt x="1845" y="1748"/>
                </a:lnTo>
                <a:lnTo>
                  <a:pt x="1874" y="1687"/>
                </a:lnTo>
                <a:lnTo>
                  <a:pt x="1901" y="1622"/>
                </a:lnTo>
                <a:lnTo>
                  <a:pt x="1929" y="1554"/>
                </a:lnTo>
                <a:lnTo>
                  <a:pt x="1955" y="1487"/>
                </a:lnTo>
                <a:lnTo>
                  <a:pt x="1980" y="1416"/>
                </a:lnTo>
                <a:lnTo>
                  <a:pt x="2007" y="1339"/>
                </a:lnTo>
                <a:lnTo>
                  <a:pt x="2031" y="1258"/>
                </a:lnTo>
                <a:lnTo>
                  <a:pt x="2056" y="1174"/>
                </a:lnTo>
                <a:lnTo>
                  <a:pt x="2078" y="1085"/>
                </a:lnTo>
                <a:lnTo>
                  <a:pt x="2101" y="993"/>
                </a:lnTo>
                <a:lnTo>
                  <a:pt x="2120" y="896"/>
                </a:lnTo>
                <a:lnTo>
                  <a:pt x="2137" y="797"/>
                </a:lnTo>
                <a:lnTo>
                  <a:pt x="2153" y="694"/>
                </a:lnTo>
                <a:lnTo>
                  <a:pt x="2164" y="588"/>
                </a:lnTo>
                <a:lnTo>
                  <a:pt x="2174" y="478"/>
                </a:lnTo>
                <a:lnTo>
                  <a:pt x="2180" y="365"/>
                </a:lnTo>
                <a:lnTo>
                  <a:pt x="2182" y="249"/>
                </a:lnTo>
                <a:lnTo>
                  <a:pt x="2180" y="132"/>
                </a:lnTo>
                <a:lnTo>
                  <a:pt x="2174" y="1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2" name="Google Shape;532;p31"/>
          <p:cNvSpPr/>
          <p:nvPr/>
        </p:nvSpPr>
        <p:spPr>
          <a:xfrm>
            <a:off x="6596063" y="4068995"/>
            <a:ext cx="1933575" cy="2257425"/>
          </a:xfrm>
          <a:custGeom>
            <a:avLst/>
            <a:gdLst/>
            <a:ahLst/>
            <a:cxnLst/>
            <a:rect l="l" t="t" r="r" b="b"/>
            <a:pathLst>
              <a:path w="2101" h="2266" extrusionOk="0">
                <a:moveTo>
                  <a:pt x="2087" y="10"/>
                </a:moveTo>
                <a:lnTo>
                  <a:pt x="2086" y="5"/>
                </a:lnTo>
                <a:lnTo>
                  <a:pt x="2082" y="2"/>
                </a:lnTo>
                <a:lnTo>
                  <a:pt x="2079" y="0"/>
                </a:lnTo>
                <a:lnTo>
                  <a:pt x="2074" y="0"/>
                </a:lnTo>
                <a:lnTo>
                  <a:pt x="2070" y="2"/>
                </a:lnTo>
                <a:lnTo>
                  <a:pt x="2066" y="4"/>
                </a:lnTo>
                <a:lnTo>
                  <a:pt x="2065" y="8"/>
                </a:lnTo>
                <a:lnTo>
                  <a:pt x="2065" y="12"/>
                </a:lnTo>
                <a:lnTo>
                  <a:pt x="2079" y="221"/>
                </a:lnTo>
                <a:lnTo>
                  <a:pt x="2081" y="426"/>
                </a:lnTo>
                <a:lnTo>
                  <a:pt x="2070" y="626"/>
                </a:lnTo>
                <a:lnTo>
                  <a:pt x="2049" y="822"/>
                </a:lnTo>
                <a:lnTo>
                  <a:pt x="2019" y="1008"/>
                </a:lnTo>
                <a:lnTo>
                  <a:pt x="1984" y="1186"/>
                </a:lnTo>
                <a:lnTo>
                  <a:pt x="1943" y="1354"/>
                </a:lnTo>
                <a:lnTo>
                  <a:pt x="1897" y="1511"/>
                </a:lnTo>
                <a:lnTo>
                  <a:pt x="1851" y="1656"/>
                </a:lnTo>
                <a:lnTo>
                  <a:pt x="1803" y="1789"/>
                </a:lnTo>
                <a:lnTo>
                  <a:pt x="1757" y="1907"/>
                </a:lnTo>
                <a:lnTo>
                  <a:pt x="1714" y="2009"/>
                </a:lnTo>
                <a:lnTo>
                  <a:pt x="1676" y="2094"/>
                </a:lnTo>
                <a:lnTo>
                  <a:pt x="1644" y="2161"/>
                </a:lnTo>
                <a:lnTo>
                  <a:pt x="1619" y="2210"/>
                </a:lnTo>
                <a:lnTo>
                  <a:pt x="1604" y="2239"/>
                </a:lnTo>
                <a:lnTo>
                  <a:pt x="54" y="1737"/>
                </a:lnTo>
                <a:lnTo>
                  <a:pt x="65" y="1731"/>
                </a:lnTo>
                <a:lnTo>
                  <a:pt x="76" y="1724"/>
                </a:lnTo>
                <a:lnTo>
                  <a:pt x="87" y="1718"/>
                </a:lnTo>
                <a:lnTo>
                  <a:pt x="98" y="1712"/>
                </a:lnTo>
                <a:lnTo>
                  <a:pt x="109" y="1705"/>
                </a:lnTo>
                <a:lnTo>
                  <a:pt x="119" y="1699"/>
                </a:lnTo>
                <a:lnTo>
                  <a:pt x="130" y="1691"/>
                </a:lnTo>
                <a:lnTo>
                  <a:pt x="141" y="1685"/>
                </a:lnTo>
                <a:lnTo>
                  <a:pt x="144" y="1681"/>
                </a:lnTo>
                <a:lnTo>
                  <a:pt x="146" y="1678"/>
                </a:lnTo>
                <a:lnTo>
                  <a:pt x="146" y="1673"/>
                </a:lnTo>
                <a:lnTo>
                  <a:pt x="144" y="1669"/>
                </a:lnTo>
                <a:lnTo>
                  <a:pt x="141" y="1665"/>
                </a:lnTo>
                <a:lnTo>
                  <a:pt x="138" y="1664"/>
                </a:lnTo>
                <a:lnTo>
                  <a:pt x="133" y="1664"/>
                </a:lnTo>
                <a:lnTo>
                  <a:pt x="128" y="1665"/>
                </a:lnTo>
                <a:lnTo>
                  <a:pt x="115" y="1675"/>
                </a:lnTo>
                <a:lnTo>
                  <a:pt x="103" y="1683"/>
                </a:lnTo>
                <a:lnTo>
                  <a:pt x="88" y="1691"/>
                </a:lnTo>
                <a:lnTo>
                  <a:pt x="76" y="1700"/>
                </a:lnTo>
                <a:lnTo>
                  <a:pt x="63" y="1708"/>
                </a:lnTo>
                <a:lnTo>
                  <a:pt x="50" y="1716"/>
                </a:lnTo>
                <a:lnTo>
                  <a:pt x="36" y="1723"/>
                </a:lnTo>
                <a:lnTo>
                  <a:pt x="23" y="1731"/>
                </a:lnTo>
                <a:lnTo>
                  <a:pt x="0" y="1743"/>
                </a:lnTo>
                <a:lnTo>
                  <a:pt x="1616" y="2266"/>
                </a:lnTo>
                <a:lnTo>
                  <a:pt x="1619" y="2258"/>
                </a:lnTo>
                <a:lnTo>
                  <a:pt x="1620" y="2255"/>
                </a:lnTo>
                <a:lnTo>
                  <a:pt x="1625" y="2245"/>
                </a:lnTo>
                <a:lnTo>
                  <a:pt x="1635" y="2229"/>
                </a:lnTo>
                <a:lnTo>
                  <a:pt x="1644" y="2209"/>
                </a:lnTo>
                <a:lnTo>
                  <a:pt x="1658" y="2182"/>
                </a:lnTo>
                <a:lnTo>
                  <a:pt x="1674" y="2150"/>
                </a:lnTo>
                <a:lnTo>
                  <a:pt x="1692" y="2113"/>
                </a:lnTo>
                <a:lnTo>
                  <a:pt x="1711" y="2072"/>
                </a:lnTo>
                <a:lnTo>
                  <a:pt x="1731" y="2026"/>
                </a:lnTo>
                <a:lnTo>
                  <a:pt x="1754" y="1975"/>
                </a:lnTo>
                <a:lnTo>
                  <a:pt x="1776" y="1920"/>
                </a:lnTo>
                <a:lnTo>
                  <a:pt x="1800" y="1861"/>
                </a:lnTo>
                <a:lnTo>
                  <a:pt x="1824" y="1796"/>
                </a:lnTo>
                <a:lnTo>
                  <a:pt x="1849" y="1729"/>
                </a:lnTo>
                <a:lnTo>
                  <a:pt x="1874" y="1657"/>
                </a:lnTo>
                <a:lnTo>
                  <a:pt x="1898" y="1583"/>
                </a:lnTo>
                <a:lnTo>
                  <a:pt x="1944" y="1433"/>
                </a:lnTo>
                <a:lnTo>
                  <a:pt x="1987" y="1267"/>
                </a:lnTo>
                <a:lnTo>
                  <a:pt x="2027" y="1084"/>
                </a:lnTo>
                <a:lnTo>
                  <a:pt x="2062" y="889"/>
                </a:lnTo>
                <a:lnTo>
                  <a:pt x="2087" y="682"/>
                </a:lnTo>
                <a:lnTo>
                  <a:pt x="2101" y="464"/>
                </a:lnTo>
                <a:lnTo>
                  <a:pt x="2101" y="240"/>
                </a:lnTo>
                <a:lnTo>
                  <a:pt x="2087" y="1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3" name="Google Shape;533;p31"/>
          <p:cNvSpPr/>
          <p:nvPr/>
        </p:nvSpPr>
        <p:spPr>
          <a:xfrm>
            <a:off x="6372225" y="3957870"/>
            <a:ext cx="2060575" cy="1998663"/>
          </a:xfrm>
          <a:custGeom>
            <a:avLst/>
            <a:gdLst/>
            <a:ahLst/>
            <a:cxnLst/>
            <a:rect l="l" t="t" r="r" b="b"/>
            <a:pathLst>
              <a:path w="2243" h="2005" extrusionOk="0">
                <a:moveTo>
                  <a:pt x="2235" y="11"/>
                </a:moveTo>
                <a:lnTo>
                  <a:pt x="2235" y="0"/>
                </a:lnTo>
                <a:lnTo>
                  <a:pt x="938" y="0"/>
                </a:lnTo>
                <a:lnTo>
                  <a:pt x="937" y="10"/>
                </a:lnTo>
                <a:lnTo>
                  <a:pt x="934" y="24"/>
                </a:lnTo>
                <a:lnTo>
                  <a:pt x="927" y="59"/>
                </a:lnTo>
                <a:lnTo>
                  <a:pt x="914" y="115"/>
                </a:lnTo>
                <a:lnTo>
                  <a:pt x="897" y="188"/>
                </a:lnTo>
                <a:lnTo>
                  <a:pt x="872" y="275"/>
                </a:lnTo>
                <a:lnTo>
                  <a:pt x="840" y="374"/>
                </a:lnTo>
                <a:lnTo>
                  <a:pt x="802" y="483"/>
                </a:lnTo>
                <a:lnTo>
                  <a:pt x="754" y="598"/>
                </a:lnTo>
                <a:lnTo>
                  <a:pt x="699" y="718"/>
                </a:lnTo>
                <a:lnTo>
                  <a:pt x="633" y="841"/>
                </a:lnTo>
                <a:lnTo>
                  <a:pt x="559" y="961"/>
                </a:lnTo>
                <a:lnTo>
                  <a:pt x="475" y="1081"/>
                </a:lnTo>
                <a:lnTo>
                  <a:pt x="379" y="1193"/>
                </a:lnTo>
                <a:lnTo>
                  <a:pt x="273" y="1298"/>
                </a:lnTo>
                <a:lnTo>
                  <a:pt x="154" y="1392"/>
                </a:lnTo>
                <a:lnTo>
                  <a:pt x="24" y="1473"/>
                </a:lnTo>
                <a:lnTo>
                  <a:pt x="0" y="1484"/>
                </a:lnTo>
                <a:lnTo>
                  <a:pt x="1613" y="2005"/>
                </a:lnTo>
                <a:lnTo>
                  <a:pt x="1618" y="2000"/>
                </a:lnTo>
                <a:lnTo>
                  <a:pt x="1619" y="1997"/>
                </a:lnTo>
                <a:lnTo>
                  <a:pt x="1626" y="1991"/>
                </a:lnTo>
                <a:lnTo>
                  <a:pt x="1635" y="1980"/>
                </a:lnTo>
                <a:lnTo>
                  <a:pt x="1649" y="1966"/>
                </a:lnTo>
                <a:lnTo>
                  <a:pt x="1665" y="1946"/>
                </a:lnTo>
                <a:lnTo>
                  <a:pt x="1684" y="1923"/>
                </a:lnTo>
                <a:lnTo>
                  <a:pt x="1705" y="1896"/>
                </a:lnTo>
                <a:lnTo>
                  <a:pt x="1729" y="1865"/>
                </a:lnTo>
                <a:lnTo>
                  <a:pt x="1754" y="1830"/>
                </a:lnTo>
                <a:lnTo>
                  <a:pt x="1781" y="1791"/>
                </a:lnTo>
                <a:lnTo>
                  <a:pt x="1808" y="1748"/>
                </a:lnTo>
                <a:lnTo>
                  <a:pt x="1838" y="1702"/>
                </a:lnTo>
                <a:lnTo>
                  <a:pt x="1869" y="1653"/>
                </a:lnTo>
                <a:lnTo>
                  <a:pt x="1899" y="1598"/>
                </a:lnTo>
                <a:lnTo>
                  <a:pt x="1930" y="1540"/>
                </a:lnTo>
                <a:lnTo>
                  <a:pt x="1961" y="1479"/>
                </a:lnTo>
                <a:lnTo>
                  <a:pt x="1989" y="1419"/>
                </a:lnTo>
                <a:lnTo>
                  <a:pt x="2018" y="1354"/>
                </a:lnTo>
                <a:lnTo>
                  <a:pt x="2045" y="1284"/>
                </a:lnTo>
                <a:lnTo>
                  <a:pt x="2073" y="1209"/>
                </a:lnTo>
                <a:lnTo>
                  <a:pt x="2100" y="1131"/>
                </a:lnTo>
                <a:lnTo>
                  <a:pt x="2126" y="1049"/>
                </a:lnTo>
                <a:lnTo>
                  <a:pt x="2150" y="963"/>
                </a:lnTo>
                <a:lnTo>
                  <a:pt x="2172" y="872"/>
                </a:lnTo>
                <a:lnTo>
                  <a:pt x="2191" y="777"/>
                </a:lnTo>
                <a:lnTo>
                  <a:pt x="2208" y="679"/>
                </a:lnTo>
                <a:lnTo>
                  <a:pt x="2223" y="577"/>
                </a:lnTo>
                <a:lnTo>
                  <a:pt x="2232" y="470"/>
                </a:lnTo>
                <a:lnTo>
                  <a:pt x="2240" y="361"/>
                </a:lnTo>
                <a:lnTo>
                  <a:pt x="2243" y="248"/>
                </a:lnTo>
                <a:lnTo>
                  <a:pt x="2242" y="132"/>
                </a:lnTo>
                <a:lnTo>
                  <a:pt x="2235" y="1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4" name="Google Shape;534;p31"/>
          <p:cNvSpPr/>
          <p:nvPr/>
        </p:nvSpPr>
        <p:spPr>
          <a:xfrm>
            <a:off x="6421438" y="3980095"/>
            <a:ext cx="1992312" cy="1951038"/>
          </a:xfrm>
          <a:custGeom>
            <a:avLst/>
            <a:gdLst/>
            <a:ahLst/>
            <a:cxnLst/>
            <a:rect l="l" t="t" r="r" b="b"/>
            <a:pathLst>
              <a:path w="2165" h="1959" extrusionOk="0">
                <a:moveTo>
                  <a:pt x="1551" y="1959"/>
                </a:moveTo>
                <a:lnTo>
                  <a:pt x="0" y="1457"/>
                </a:lnTo>
                <a:lnTo>
                  <a:pt x="68" y="1416"/>
                </a:lnTo>
                <a:lnTo>
                  <a:pt x="133" y="1372"/>
                </a:lnTo>
                <a:lnTo>
                  <a:pt x="195" y="1322"/>
                </a:lnTo>
                <a:lnTo>
                  <a:pt x="254" y="1271"/>
                </a:lnTo>
                <a:lnTo>
                  <a:pt x="309" y="1219"/>
                </a:lnTo>
                <a:lnTo>
                  <a:pt x="360" y="1163"/>
                </a:lnTo>
                <a:lnTo>
                  <a:pt x="409" y="1106"/>
                </a:lnTo>
                <a:lnTo>
                  <a:pt x="455" y="1047"/>
                </a:lnTo>
                <a:lnTo>
                  <a:pt x="498" y="989"/>
                </a:lnTo>
                <a:lnTo>
                  <a:pt x="538" y="928"/>
                </a:lnTo>
                <a:lnTo>
                  <a:pt x="576" y="868"/>
                </a:lnTo>
                <a:lnTo>
                  <a:pt x="611" y="809"/>
                </a:lnTo>
                <a:lnTo>
                  <a:pt x="643" y="749"/>
                </a:lnTo>
                <a:lnTo>
                  <a:pt x="671" y="692"/>
                </a:lnTo>
                <a:lnTo>
                  <a:pt x="698" y="634"/>
                </a:lnTo>
                <a:lnTo>
                  <a:pt x="722" y="580"/>
                </a:lnTo>
                <a:lnTo>
                  <a:pt x="765" y="475"/>
                </a:lnTo>
                <a:lnTo>
                  <a:pt x="800" y="377"/>
                </a:lnTo>
                <a:lnTo>
                  <a:pt x="830" y="285"/>
                </a:lnTo>
                <a:lnTo>
                  <a:pt x="854" y="202"/>
                </a:lnTo>
                <a:lnTo>
                  <a:pt x="873" y="131"/>
                </a:lnTo>
                <a:lnTo>
                  <a:pt x="887" y="72"/>
                </a:lnTo>
                <a:lnTo>
                  <a:pt x="897" y="27"/>
                </a:lnTo>
                <a:lnTo>
                  <a:pt x="901" y="0"/>
                </a:lnTo>
                <a:lnTo>
                  <a:pt x="2159" y="0"/>
                </a:lnTo>
                <a:lnTo>
                  <a:pt x="2165" y="216"/>
                </a:lnTo>
                <a:lnTo>
                  <a:pt x="2157" y="420"/>
                </a:lnTo>
                <a:lnTo>
                  <a:pt x="2136" y="614"/>
                </a:lnTo>
                <a:lnTo>
                  <a:pt x="2105" y="795"/>
                </a:lnTo>
                <a:lnTo>
                  <a:pt x="2063" y="965"/>
                </a:lnTo>
                <a:lnTo>
                  <a:pt x="2016" y="1122"/>
                </a:lnTo>
                <a:lnTo>
                  <a:pt x="1963" y="1267"/>
                </a:lnTo>
                <a:lnTo>
                  <a:pt x="1906" y="1399"/>
                </a:lnTo>
                <a:lnTo>
                  <a:pt x="1847" y="1518"/>
                </a:lnTo>
                <a:lnTo>
                  <a:pt x="1789" y="1623"/>
                </a:lnTo>
                <a:lnTo>
                  <a:pt x="1733" y="1715"/>
                </a:lnTo>
                <a:lnTo>
                  <a:pt x="1681" y="1793"/>
                </a:lnTo>
                <a:lnTo>
                  <a:pt x="1635" y="1856"/>
                </a:lnTo>
                <a:lnTo>
                  <a:pt x="1597" y="1905"/>
                </a:lnTo>
                <a:lnTo>
                  <a:pt x="1568" y="1940"/>
                </a:lnTo>
                <a:lnTo>
                  <a:pt x="1551" y="1959"/>
                </a:lnTo>
                <a:close/>
              </a:path>
            </a:pathLst>
          </a:custGeom>
          <a:solidFill>
            <a:srgbClr val="DDD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5" name="Google Shape;535;p31"/>
          <p:cNvSpPr/>
          <p:nvPr/>
        </p:nvSpPr>
        <p:spPr>
          <a:xfrm>
            <a:off x="6421438" y="3980095"/>
            <a:ext cx="1987550" cy="1479550"/>
          </a:xfrm>
          <a:custGeom>
            <a:avLst/>
            <a:gdLst/>
            <a:ahLst/>
            <a:cxnLst/>
            <a:rect l="l" t="t" r="r" b="b"/>
            <a:pathLst>
              <a:path w="2160" h="1486" extrusionOk="0">
                <a:moveTo>
                  <a:pt x="758" y="638"/>
                </a:moveTo>
                <a:lnTo>
                  <a:pt x="801" y="534"/>
                </a:lnTo>
                <a:lnTo>
                  <a:pt x="836" y="434"/>
                </a:lnTo>
                <a:lnTo>
                  <a:pt x="866" y="344"/>
                </a:lnTo>
                <a:lnTo>
                  <a:pt x="890" y="261"/>
                </a:lnTo>
                <a:lnTo>
                  <a:pt x="909" y="189"/>
                </a:lnTo>
                <a:lnTo>
                  <a:pt x="924" y="131"/>
                </a:lnTo>
                <a:lnTo>
                  <a:pt x="933" y="86"/>
                </a:lnTo>
                <a:lnTo>
                  <a:pt x="938" y="59"/>
                </a:lnTo>
                <a:lnTo>
                  <a:pt x="2160" y="59"/>
                </a:lnTo>
                <a:lnTo>
                  <a:pt x="2160" y="43"/>
                </a:lnTo>
                <a:lnTo>
                  <a:pt x="2160" y="29"/>
                </a:lnTo>
                <a:lnTo>
                  <a:pt x="2159" y="15"/>
                </a:lnTo>
                <a:lnTo>
                  <a:pt x="2159" y="0"/>
                </a:lnTo>
                <a:lnTo>
                  <a:pt x="901" y="0"/>
                </a:lnTo>
                <a:lnTo>
                  <a:pt x="897" y="27"/>
                </a:lnTo>
                <a:lnTo>
                  <a:pt x="887" y="72"/>
                </a:lnTo>
                <a:lnTo>
                  <a:pt x="873" y="131"/>
                </a:lnTo>
                <a:lnTo>
                  <a:pt x="854" y="202"/>
                </a:lnTo>
                <a:lnTo>
                  <a:pt x="830" y="285"/>
                </a:lnTo>
                <a:lnTo>
                  <a:pt x="800" y="377"/>
                </a:lnTo>
                <a:lnTo>
                  <a:pt x="765" y="475"/>
                </a:lnTo>
                <a:lnTo>
                  <a:pt x="722" y="580"/>
                </a:lnTo>
                <a:lnTo>
                  <a:pt x="698" y="634"/>
                </a:lnTo>
                <a:lnTo>
                  <a:pt x="671" y="692"/>
                </a:lnTo>
                <a:lnTo>
                  <a:pt x="643" y="749"/>
                </a:lnTo>
                <a:lnTo>
                  <a:pt x="611" y="809"/>
                </a:lnTo>
                <a:lnTo>
                  <a:pt x="576" y="868"/>
                </a:lnTo>
                <a:lnTo>
                  <a:pt x="538" y="928"/>
                </a:lnTo>
                <a:lnTo>
                  <a:pt x="498" y="989"/>
                </a:lnTo>
                <a:lnTo>
                  <a:pt x="455" y="1047"/>
                </a:lnTo>
                <a:lnTo>
                  <a:pt x="409" y="1106"/>
                </a:lnTo>
                <a:lnTo>
                  <a:pt x="360" y="1163"/>
                </a:lnTo>
                <a:lnTo>
                  <a:pt x="309" y="1219"/>
                </a:lnTo>
                <a:lnTo>
                  <a:pt x="254" y="1271"/>
                </a:lnTo>
                <a:lnTo>
                  <a:pt x="195" y="1322"/>
                </a:lnTo>
                <a:lnTo>
                  <a:pt x="133" y="1372"/>
                </a:lnTo>
                <a:lnTo>
                  <a:pt x="68" y="1416"/>
                </a:lnTo>
                <a:lnTo>
                  <a:pt x="0" y="1457"/>
                </a:lnTo>
                <a:lnTo>
                  <a:pt x="85" y="1486"/>
                </a:lnTo>
                <a:lnTo>
                  <a:pt x="149" y="1443"/>
                </a:lnTo>
                <a:lnTo>
                  <a:pt x="208" y="1399"/>
                </a:lnTo>
                <a:lnTo>
                  <a:pt x="265" y="1351"/>
                </a:lnTo>
                <a:lnTo>
                  <a:pt x="319" y="1300"/>
                </a:lnTo>
                <a:lnTo>
                  <a:pt x="371" y="1249"/>
                </a:lnTo>
                <a:lnTo>
                  <a:pt x="419" y="1195"/>
                </a:lnTo>
                <a:lnTo>
                  <a:pt x="465" y="1140"/>
                </a:lnTo>
                <a:lnTo>
                  <a:pt x="508" y="1082"/>
                </a:lnTo>
                <a:lnTo>
                  <a:pt x="547" y="1027"/>
                </a:lnTo>
                <a:lnTo>
                  <a:pt x="585" y="970"/>
                </a:lnTo>
                <a:lnTo>
                  <a:pt x="620" y="912"/>
                </a:lnTo>
                <a:lnTo>
                  <a:pt x="652" y="855"/>
                </a:lnTo>
                <a:lnTo>
                  <a:pt x="682" y="798"/>
                </a:lnTo>
                <a:lnTo>
                  <a:pt x="709" y="744"/>
                </a:lnTo>
                <a:lnTo>
                  <a:pt x="735" y="690"/>
                </a:lnTo>
                <a:lnTo>
                  <a:pt x="758" y="63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6" name="Google Shape;536;p31"/>
          <p:cNvSpPr/>
          <p:nvPr/>
        </p:nvSpPr>
        <p:spPr>
          <a:xfrm>
            <a:off x="7286625" y="3811820"/>
            <a:ext cx="236538" cy="304800"/>
          </a:xfrm>
          <a:custGeom>
            <a:avLst/>
            <a:gdLst/>
            <a:ahLst/>
            <a:cxnLst/>
            <a:rect l="l" t="t" r="r" b="b"/>
            <a:pathLst>
              <a:path w="258" h="305" extrusionOk="0">
                <a:moveTo>
                  <a:pt x="129" y="0"/>
                </a:moveTo>
                <a:lnTo>
                  <a:pt x="104" y="3"/>
                </a:lnTo>
                <a:lnTo>
                  <a:pt x="80" y="13"/>
                </a:lnTo>
                <a:lnTo>
                  <a:pt x="58" y="25"/>
                </a:lnTo>
                <a:lnTo>
                  <a:pt x="39" y="44"/>
                </a:lnTo>
                <a:lnTo>
                  <a:pt x="23" y="67"/>
                </a:lnTo>
                <a:lnTo>
                  <a:pt x="10" y="94"/>
                </a:lnTo>
                <a:lnTo>
                  <a:pt x="4" y="122"/>
                </a:lnTo>
                <a:lnTo>
                  <a:pt x="0" y="153"/>
                </a:lnTo>
                <a:lnTo>
                  <a:pt x="4" y="186"/>
                </a:lnTo>
                <a:lnTo>
                  <a:pt x="13" y="216"/>
                </a:lnTo>
                <a:lnTo>
                  <a:pt x="27" y="245"/>
                </a:lnTo>
                <a:lnTo>
                  <a:pt x="46" y="270"/>
                </a:lnTo>
                <a:lnTo>
                  <a:pt x="56" y="278"/>
                </a:lnTo>
                <a:lnTo>
                  <a:pt x="66" y="284"/>
                </a:lnTo>
                <a:lnTo>
                  <a:pt x="75" y="291"/>
                </a:lnTo>
                <a:lnTo>
                  <a:pt x="86" y="296"/>
                </a:lnTo>
                <a:lnTo>
                  <a:pt x="96" y="300"/>
                </a:lnTo>
                <a:lnTo>
                  <a:pt x="107" y="303"/>
                </a:lnTo>
                <a:lnTo>
                  <a:pt x="118" y="305"/>
                </a:lnTo>
                <a:lnTo>
                  <a:pt x="129" y="305"/>
                </a:lnTo>
                <a:lnTo>
                  <a:pt x="134" y="303"/>
                </a:lnTo>
                <a:lnTo>
                  <a:pt x="137" y="302"/>
                </a:lnTo>
                <a:lnTo>
                  <a:pt x="139" y="299"/>
                </a:lnTo>
                <a:lnTo>
                  <a:pt x="140" y="294"/>
                </a:lnTo>
                <a:lnTo>
                  <a:pt x="139" y="291"/>
                </a:lnTo>
                <a:lnTo>
                  <a:pt x="137" y="286"/>
                </a:lnTo>
                <a:lnTo>
                  <a:pt x="134" y="284"/>
                </a:lnTo>
                <a:lnTo>
                  <a:pt x="129" y="283"/>
                </a:lnTo>
                <a:lnTo>
                  <a:pt x="119" y="283"/>
                </a:lnTo>
                <a:lnTo>
                  <a:pt x="112" y="281"/>
                </a:lnTo>
                <a:lnTo>
                  <a:pt x="102" y="278"/>
                </a:lnTo>
                <a:lnTo>
                  <a:pt x="94" y="275"/>
                </a:lnTo>
                <a:lnTo>
                  <a:pt x="86" y="272"/>
                </a:lnTo>
                <a:lnTo>
                  <a:pt x="78" y="267"/>
                </a:lnTo>
                <a:lnTo>
                  <a:pt x="70" y="261"/>
                </a:lnTo>
                <a:lnTo>
                  <a:pt x="62" y="254"/>
                </a:lnTo>
                <a:lnTo>
                  <a:pt x="45" y="234"/>
                </a:lnTo>
                <a:lnTo>
                  <a:pt x="34" y="208"/>
                </a:lnTo>
                <a:lnTo>
                  <a:pt x="26" y="181"/>
                </a:lnTo>
                <a:lnTo>
                  <a:pt x="23" y="153"/>
                </a:lnTo>
                <a:lnTo>
                  <a:pt x="26" y="124"/>
                </a:lnTo>
                <a:lnTo>
                  <a:pt x="34" y="97"/>
                </a:lnTo>
                <a:lnTo>
                  <a:pt x="45" y="71"/>
                </a:lnTo>
                <a:lnTo>
                  <a:pt x="62" y="51"/>
                </a:lnTo>
                <a:lnTo>
                  <a:pt x="70" y="44"/>
                </a:lnTo>
                <a:lnTo>
                  <a:pt x="78" y="38"/>
                </a:lnTo>
                <a:lnTo>
                  <a:pt x="86" y="33"/>
                </a:lnTo>
                <a:lnTo>
                  <a:pt x="94" y="29"/>
                </a:lnTo>
                <a:lnTo>
                  <a:pt x="102" y="25"/>
                </a:lnTo>
                <a:lnTo>
                  <a:pt x="112" y="22"/>
                </a:lnTo>
                <a:lnTo>
                  <a:pt x="119" y="21"/>
                </a:lnTo>
                <a:lnTo>
                  <a:pt x="129" y="21"/>
                </a:lnTo>
                <a:lnTo>
                  <a:pt x="139" y="21"/>
                </a:lnTo>
                <a:lnTo>
                  <a:pt x="146" y="22"/>
                </a:lnTo>
                <a:lnTo>
                  <a:pt x="156" y="25"/>
                </a:lnTo>
                <a:lnTo>
                  <a:pt x="164" y="29"/>
                </a:lnTo>
                <a:lnTo>
                  <a:pt x="172" y="33"/>
                </a:lnTo>
                <a:lnTo>
                  <a:pt x="180" y="38"/>
                </a:lnTo>
                <a:lnTo>
                  <a:pt x="188" y="44"/>
                </a:lnTo>
                <a:lnTo>
                  <a:pt x="196" y="51"/>
                </a:lnTo>
                <a:lnTo>
                  <a:pt x="213" y="71"/>
                </a:lnTo>
                <a:lnTo>
                  <a:pt x="226" y="97"/>
                </a:lnTo>
                <a:lnTo>
                  <a:pt x="232" y="124"/>
                </a:lnTo>
                <a:lnTo>
                  <a:pt x="235" y="153"/>
                </a:lnTo>
                <a:lnTo>
                  <a:pt x="237" y="157"/>
                </a:lnTo>
                <a:lnTo>
                  <a:pt x="239" y="160"/>
                </a:lnTo>
                <a:lnTo>
                  <a:pt x="242" y="162"/>
                </a:lnTo>
                <a:lnTo>
                  <a:pt x="246" y="164"/>
                </a:lnTo>
                <a:lnTo>
                  <a:pt x="251" y="162"/>
                </a:lnTo>
                <a:lnTo>
                  <a:pt x="254" y="160"/>
                </a:lnTo>
                <a:lnTo>
                  <a:pt x="256" y="157"/>
                </a:lnTo>
                <a:lnTo>
                  <a:pt x="258" y="153"/>
                </a:lnTo>
                <a:lnTo>
                  <a:pt x="254" y="119"/>
                </a:lnTo>
                <a:lnTo>
                  <a:pt x="245" y="87"/>
                </a:lnTo>
                <a:lnTo>
                  <a:pt x="231" y="59"/>
                </a:lnTo>
                <a:lnTo>
                  <a:pt x="212" y="35"/>
                </a:lnTo>
                <a:lnTo>
                  <a:pt x="204" y="27"/>
                </a:lnTo>
                <a:lnTo>
                  <a:pt x="194" y="21"/>
                </a:lnTo>
                <a:lnTo>
                  <a:pt x="183" y="14"/>
                </a:lnTo>
                <a:lnTo>
                  <a:pt x="173" y="10"/>
                </a:lnTo>
                <a:lnTo>
                  <a:pt x="162" y="5"/>
                </a:lnTo>
                <a:lnTo>
                  <a:pt x="151" y="2"/>
                </a:lnTo>
                <a:lnTo>
                  <a:pt x="140" y="0"/>
                </a:lnTo>
                <a:lnTo>
                  <a:pt x="129"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7" name="Google Shape;537;p31"/>
          <p:cNvSpPr/>
          <p:nvPr/>
        </p:nvSpPr>
        <p:spPr>
          <a:xfrm>
            <a:off x="7559675" y="3811820"/>
            <a:ext cx="233363" cy="304800"/>
          </a:xfrm>
          <a:custGeom>
            <a:avLst/>
            <a:gdLst/>
            <a:ahLst/>
            <a:cxnLst/>
            <a:rect l="l" t="t" r="r" b="b"/>
            <a:pathLst>
              <a:path w="256" h="305" extrusionOk="0">
                <a:moveTo>
                  <a:pt x="127" y="0"/>
                </a:moveTo>
                <a:lnTo>
                  <a:pt x="102" y="3"/>
                </a:lnTo>
                <a:lnTo>
                  <a:pt x="78" y="13"/>
                </a:lnTo>
                <a:lnTo>
                  <a:pt x="56" y="25"/>
                </a:lnTo>
                <a:lnTo>
                  <a:pt x="38" y="44"/>
                </a:lnTo>
                <a:lnTo>
                  <a:pt x="23" y="67"/>
                </a:lnTo>
                <a:lnTo>
                  <a:pt x="10" y="94"/>
                </a:lnTo>
                <a:lnTo>
                  <a:pt x="3" y="122"/>
                </a:lnTo>
                <a:lnTo>
                  <a:pt x="0" y="153"/>
                </a:lnTo>
                <a:lnTo>
                  <a:pt x="3" y="186"/>
                </a:lnTo>
                <a:lnTo>
                  <a:pt x="11" y="216"/>
                </a:lnTo>
                <a:lnTo>
                  <a:pt x="26" y="245"/>
                </a:lnTo>
                <a:lnTo>
                  <a:pt x="46" y="270"/>
                </a:lnTo>
                <a:lnTo>
                  <a:pt x="54" y="278"/>
                </a:lnTo>
                <a:lnTo>
                  <a:pt x="64" y="284"/>
                </a:lnTo>
                <a:lnTo>
                  <a:pt x="73" y="291"/>
                </a:lnTo>
                <a:lnTo>
                  <a:pt x="84" y="296"/>
                </a:lnTo>
                <a:lnTo>
                  <a:pt x="94" y="300"/>
                </a:lnTo>
                <a:lnTo>
                  <a:pt x="105" y="303"/>
                </a:lnTo>
                <a:lnTo>
                  <a:pt x="116" y="305"/>
                </a:lnTo>
                <a:lnTo>
                  <a:pt x="127" y="305"/>
                </a:lnTo>
                <a:lnTo>
                  <a:pt x="132" y="303"/>
                </a:lnTo>
                <a:lnTo>
                  <a:pt x="135" y="302"/>
                </a:lnTo>
                <a:lnTo>
                  <a:pt x="137" y="299"/>
                </a:lnTo>
                <a:lnTo>
                  <a:pt x="138" y="294"/>
                </a:lnTo>
                <a:lnTo>
                  <a:pt x="137" y="291"/>
                </a:lnTo>
                <a:lnTo>
                  <a:pt x="135" y="286"/>
                </a:lnTo>
                <a:lnTo>
                  <a:pt x="132" y="284"/>
                </a:lnTo>
                <a:lnTo>
                  <a:pt x="127" y="283"/>
                </a:lnTo>
                <a:lnTo>
                  <a:pt x="118" y="283"/>
                </a:lnTo>
                <a:lnTo>
                  <a:pt x="110" y="281"/>
                </a:lnTo>
                <a:lnTo>
                  <a:pt x="100" y="278"/>
                </a:lnTo>
                <a:lnTo>
                  <a:pt x="92" y="275"/>
                </a:lnTo>
                <a:lnTo>
                  <a:pt x="84" y="272"/>
                </a:lnTo>
                <a:lnTo>
                  <a:pt x="76" y="267"/>
                </a:lnTo>
                <a:lnTo>
                  <a:pt x="69" y="261"/>
                </a:lnTo>
                <a:lnTo>
                  <a:pt x="61" y="254"/>
                </a:lnTo>
                <a:lnTo>
                  <a:pt x="45" y="234"/>
                </a:lnTo>
                <a:lnTo>
                  <a:pt x="32" y="208"/>
                </a:lnTo>
                <a:lnTo>
                  <a:pt x="24" y="181"/>
                </a:lnTo>
                <a:lnTo>
                  <a:pt x="21" y="153"/>
                </a:lnTo>
                <a:lnTo>
                  <a:pt x="24" y="124"/>
                </a:lnTo>
                <a:lnTo>
                  <a:pt x="32" y="97"/>
                </a:lnTo>
                <a:lnTo>
                  <a:pt x="45" y="71"/>
                </a:lnTo>
                <a:lnTo>
                  <a:pt x="61" y="51"/>
                </a:lnTo>
                <a:lnTo>
                  <a:pt x="69" y="44"/>
                </a:lnTo>
                <a:lnTo>
                  <a:pt x="76" y="38"/>
                </a:lnTo>
                <a:lnTo>
                  <a:pt x="84" y="33"/>
                </a:lnTo>
                <a:lnTo>
                  <a:pt x="92" y="29"/>
                </a:lnTo>
                <a:lnTo>
                  <a:pt x="100" y="25"/>
                </a:lnTo>
                <a:lnTo>
                  <a:pt x="110" y="22"/>
                </a:lnTo>
                <a:lnTo>
                  <a:pt x="118" y="21"/>
                </a:lnTo>
                <a:lnTo>
                  <a:pt x="127" y="21"/>
                </a:lnTo>
                <a:lnTo>
                  <a:pt x="137" y="21"/>
                </a:lnTo>
                <a:lnTo>
                  <a:pt x="146" y="22"/>
                </a:lnTo>
                <a:lnTo>
                  <a:pt x="154" y="25"/>
                </a:lnTo>
                <a:lnTo>
                  <a:pt x="164" y="29"/>
                </a:lnTo>
                <a:lnTo>
                  <a:pt x="172" y="33"/>
                </a:lnTo>
                <a:lnTo>
                  <a:pt x="180" y="38"/>
                </a:lnTo>
                <a:lnTo>
                  <a:pt x="188" y="44"/>
                </a:lnTo>
                <a:lnTo>
                  <a:pt x="196" y="51"/>
                </a:lnTo>
                <a:lnTo>
                  <a:pt x="211" y="71"/>
                </a:lnTo>
                <a:lnTo>
                  <a:pt x="224" y="97"/>
                </a:lnTo>
                <a:lnTo>
                  <a:pt x="230" y="124"/>
                </a:lnTo>
                <a:lnTo>
                  <a:pt x="234" y="153"/>
                </a:lnTo>
                <a:lnTo>
                  <a:pt x="235" y="157"/>
                </a:lnTo>
                <a:lnTo>
                  <a:pt x="237" y="160"/>
                </a:lnTo>
                <a:lnTo>
                  <a:pt x="242" y="162"/>
                </a:lnTo>
                <a:lnTo>
                  <a:pt x="245" y="164"/>
                </a:lnTo>
                <a:lnTo>
                  <a:pt x="250" y="162"/>
                </a:lnTo>
                <a:lnTo>
                  <a:pt x="253" y="160"/>
                </a:lnTo>
                <a:lnTo>
                  <a:pt x="254" y="157"/>
                </a:lnTo>
                <a:lnTo>
                  <a:pt x="256" y="153"/>
                </a:lnTo>
                <a:lnTo>
                  <a:pt x="253" y="119"/>
                </a:lnTo>
                <a:lnTo>
                  <a:pt x="245" y="87"/>
                </a:lnTo>
                <a:lnTo>
                  <a:pt x="230" y="59"/>
                </a:lnTo>
                <a:lnTo>
                  <a:pt x="210" y="35"/>
                </a:lnTo>
                <a:lnTo>
                  <a:pt x="202" y="27"/>
                </a:lnTo>
                <a:lnTo>
                  <a:pt x="192" y="21"/>
                </a:lnTo>
                <a:lnTo>
                  <a:pt x="181" y="14"/>
                </a:lnTo>
                <a:lnTo>
                  <a:pt x="172" y="10"/>
                </a:lnTo>
                <a:lnTo>
                  <a:pt x="161" y="5"/>
                </a:lnTo>
                <a:lnTo>
                  <a:pt x="150" y="2"/>
                </a:lnTo>
                <a:lnTo>
                  <a:pt x="138" y="0"/>
                </a:lnTo>
                <a:lnTo>
                  <a:pt x="127"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8" name="Google Shape;538;p31"/>
          <p:cNvSpPr/>
          <p:nvPr/>
        </p:nvSpPr>
        <p:spPr>
          <a:xfrm>
            <a:off x="7839075" y="3811820"/>
            <a:ext cx="238125" cy="304800"/>
          </a:xfrm>
          <a:custGeom>
            <a:avLst/>
            <a:gdLst/>
            <a:ahLst/>
            <a:cxnLst/>
            <a:rect l="l" t="t" r="r" b="b"/>
            <a:pathLst>
              <a:path w="257" h="305" extrusionOk="0">
                <a:moveTo>
                  <a:pt x="129" y="0"/>
                </a:moveTo>
                <a:lnTo>
                  <a:pt x="103" y="3"/>
                </a:lnTo>
                <a:lnTo>
                  <a:pt x="78" y="13"/>
                </a:lnTo>
                <a:lnTo>
                  <a:pt x="57" y="25"/>
                </a:lnTo>
                <a:lnTo>
                  <a:pt x="38" y="44"/>
                </a:lnTo>
                <a:lnTo>
                  <a:pt x="22" y="67"/>
                </a:lnTo>
                <a:lnTo>
                  <a:pt x="10" y="94"/>
                </a:lnTo>
                <a:lnTo>
                  <a:pt x="3" y="122"/>
                </a:lnTo>
                <a:lnTo>
                  <a:pt x="0" y="153"/>
                </a:lnTo>
                <a:lnTo>
                  <a:pt x="3" y="186"/>
                </a:lnTo>
                <a:lnTo>
                  <a:pt x="13" y="216"/>
                </a:lnTo>
                <a:lnTo>
                  <a:pt x="27" y="245"/>
                </a:lnTo>
                <a:lnTo>
                  <a:pt x="46" y="270"/>
                </a:lnTo>
                <a:lnTo>
                  <a:pt x="54" y="278"/>
                </a:lnTo>
                <a:lnTo>
                  <a:pt x="64" y="284"/>
                </a:lnTo>
                <a:lnTo>
                  <a:pt x="75" y="291"/>
                </a:lnTo>
                <a:lnTo>
                  <a:pt x="84" y="296"/>
                </a:lnTo>
                <a:lnTo>
                  <a:pt x="95" y="300"/>
                </a:lnTo>
                <a:lnTo>
                  <a:pt x="106" y="303"/>
                </a:lnTo>
                <a:lnTo>
                  <a:pt x="118" y="305"/>
                </a:lnTo>
                <a:lnTo>
                  <a:pt x="129" y="305"/>
                </a:lnTo>
                <a:lnTo>
                  <a:pt x="133" y="303"/>
                </a:lnTo>
                <a:lnTo>
                  <a:pt x="137" y="302"/>
                </a:lnTo>
                <a:lnTo>
                  <a:pt x="138" y="299"/>
                </a:lnTo>
                <a:lnTo>
                  <a:pt x="140" y="294"/>
                </a:lnTo>
                <a:lnTo>
                  <a:pt x="138" y="291"/>
                </a:lnTo>
                <a:lnTo>
                  <a:pt x="137" y="286"/>
                </a:lnTo>
                <a:lnTo>
                  <a:pt x="133" y="284"/>
                </a:lnTo>
                <a:lnTo>
                  <a:pt x="129" y="283"/>
                </a:lnTo>
                <a:lnTo>
                  <a:pt x="119" y="283"/>
                </a:lnTo>
                <a:lnTo>
                  <a:pt x="110" y="281"/>
                </a:lnTo>
                <a:lnTo>
                  <a:pt x="102" y="278"/>
                </a:lnTo>
                <a:lnTo>
                  <a:pt x="92" y="275"/>
                </a:lnTo>
                <a:lnTo>
                  <a:pt x="84" y="272"/>
                </a:lnTo>
                <a:lnTo>
                  <a:pt x="76" y="267"/>
                </a:lnTo>
                <a:lnTo>
                  <a:pt x="68" y="261"/>
                </a:lnTo>
                <a:lnTo>
                  <a:pt x="62" y="254"/>
                </a:lnTo>
                <a:lnTo>
                  <a:pt x="45" y="234"/>
                </a:lnTo>
                <a:lnTo>
                  <a:pt x="33" y="208"/>
                </a:lnTo>
                <a:lnTo>
                  <a:pt x="25" y="181"/>
                </a:lnTo>
                <a:lnTo>
                  <a:pt x="22" y="153"/>
                </a:lnTo>
                <a:lnTo>
                  <a:pt x="25" y="124"/>
                </a:lnTo>
                <a:lnTo>
                  <a:pt x="33" y="97"/>
                </a:lnTo>
                <a:lnTo>
                  <a:pt x="45" y="71"/>
                </a:lnTo>
                <a:lnTo>
                  <a:pt x="62" y="51"/>
                </a:lnTo>
                <a:lnTo>
                  <a:pt x="68" y="44"/>
                </a:lnTo>
                <a:lnTo>
                  <a:pt x="76" y="38"/>
                </a:lnTo>
                <a:lnTo>
                  <a:pt x="84" y="33"/>
                </a:lnTo>
                <a:lnTo>
                  <a:pt x="92" y="29"/>
                </a:lnTo>
                <a:lnTo>
                  <a:pt x="102" y="25"/>
                </a:lnTo>
                <a:lnTo>
                  <a:pt x="110" y="22"/>
                </a:lnTo>
                <a:lnTo>
                  <a:pt x="119" y="21"/>
                </a:lnTo>
                <a:lnTo>
                  <a:pt x="129" y="21"/>
                </a:lnTo>
                <a:lnTo>
                  <a:pt x="138" y="21"/>
                </a:lnTo>
                <a:lnTo>
                  <a:pt x="146" y="22"/>
                </a:lnTo>
                <a:lnTo>
                  <a:pt x="156" y="25"/>
                </a:lnTo>
                <a:lnTo>
                  <a:pt x="164" y="29"/>
                </a:lnTo>
                <a:lnTo>
                  <a:pt x="172" y="33"/>
                </a:lnTo>
                <a:lnTo>
                  <a:pt x="179" y="38"/>
                </a:lnTo>
                <a:lnTo>
                  <a:pt x="187" y="44"/>
                </a:lnTo>
                <a:lnTo>
                  <a:pt x="195" y="51"/>
                </a:lnTo>
                <a:lnTo>
                  <a:pt x="213" y="71"/>
                </a:lnTo>
                <a:lnTo>
                  <a:pt x="226" y="97"/>
                </a:lnTo>
                <a:lnTo>
                  <a:pt x="232" y="124"/>
                </a:lnTo>
                <a:lnTo>
                  <a:pt x="235" y="153"/>
                </a:lnTo>
                <a:lnTo>
                  <a:pt x="237" y="157"/>
                </a:lnTo>
                <a:lnTo>
                  <a:pt x="238" y="160"/>
                </a:lnTo>
                <a:lnTo>
                  <a:pt x="241" y="162"/>
                </a:lnTo>
                <a:lnTo>
                  <a:pt x="246" y="164"/>
                </a:lnTo>
                <a:lnTo>
                  <a:pt x="249" y="162"/>
                </a:lnTo>
                <a:lnTo>
                  <a:pt x="254" y="160"/>
                </a:lnTo>
                <a:lnTo>
                  <a:pt x="256" y="157"/>
                </a:lnTo>
                <a:lnTo>
                  <a:pt x="257" y="153"/>
                </a:lnTo>
                <a:lnTo>
                  <a:pt x="254" y="119"/>
                </a:lnTo>
                <a:lnTo>
                  <a:pt x="245" y="87"/>
                </a:lnTo>
                <a:lnTo>
                  <a:pt x="230" y="59"/>
                </a:lnTo>
                <a:lnTo>
                  <a:pt x="211" y="35"/>
                </a:lnTo>
                <a:lnTo>
                  <a:pt x="202" y="27"/>
                </a:lnTo>
                <a:lnTo>
                  <a:pt x="192" y="21"/>
                </a:lnTo>
                <a:lnTo>
                  <a:pt x="183" y="14"/>
                </a:lnTo>
                <a:lnTo>
                  <a:pt x="173" y="10"/>
                </a:lnTo>
                <a:lnTo>
                  <a:pt x="162" y="5"/>
                </a:lnTo>
                <a:lnTo>
                  <a:pt x="151" y="2"/>
                </a:lnTo>
                <a:lnTo>
                  <a:pt x="140" y="0"/>
                </a:lnTo>
                <a:lnTo>
                  <a:pt x="129"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9" name="Google Shape;539;p31"/>
          <p:cNvSpPr/>
          <p:nvPr/>
        </p:nvSpPr>
        <p:spPr>
          <a:xfrm>
            <a:off x="8112125" y="3811820"/>
            <a:ext cx="238125" cy="304800"/>
          </a:xfrm>
          <a:custGeom>
            <a:avLst/>
            <a:gdLst/>
            <a:ahLst/>
            <a:cxnLst/>
            <a:rect l="l" t="t" r="r" b="b"/>
            <a:pathLst>
              <a:path w="255" h="305" extrusionOk="0">
                <a:moveTo>
                  <a:pt x="209" y="35"/>
                </a:moveTo>
                <a:lnTo>
                  <a:pt x="201" y="27"/>
                </a:lnTo>
                <a:lnTo>
                  <a:pt x="192" y="21"/>
                </a:lnTo>
                <a:lnTo>
                  <a:pt x="181" y="14"/>
                </a:lnTo>
                <a:lnTo>
                  <a:pt x="171" y="10"/>
                </a:lnTo>
                <a:lnTo>
                  <a:pt x="160" y="5"/>
                </a:lnTo>
                <a:lnTo>
                  <a:pt x="149" y="2"/>
                </a:lnTo>
                <a:lnTo>
                  <a:pt x="138" y="0"/>
                </a:lnTo>
                <a:lnTo>
                  <a:pt x="127" y="0"/>
                </a:lnTo>
                <a:lnTo>
                  <a:pt x="101" y="3"/>
                </a:lnTo>
                <a:lnTo>
                  <a:pt x="77" y="13"/>
                </a:lnTo>
                <a:lnTo>
                  <a:pt x="55" y="25"/>
                </a:lnTo>
                <a:lnTo>
                  <a:pt x="38" y="44"/>
                </a:lnTo>
                <a:lnTo>
                  <a:pt x="22" y="67"/>
                </a:lnTo>
                <a:lnTo>
                  <a:pt x="9" y="94"/>
                </a:lnTo>
                <a:lnTo>
                  <a:pt x="3" y="122"/>
                </a:lnTo>
                <a:lnTo>
                  <a:pt x="0" y="153"/>
                </a:lnTo>
                <a:lnTo>
                  <a:pt x="3" y="186"/>
                </a:lnTo>
                <a:lnTo>
                  <a:pt x="11" y="216"/>
                </a:lnTo>
                <a:lnTo>
                  <a:pt x="25" y="245"/>
                </a:lnTo>
                <a:lnTo>
                  <a:pt x="46" y="270"/>
                </a:lnTo>
                <a:lnTo>
                  <a:pt x="54" y="278"/>
                </a:lnTo>
                <a:lnTo>
                  <a:pt x="63" y="284"/>
                </a:lnTo>
                <a:lnTo>
                  <a:pt x="73" y="291"/>
                </a:lnTo>
                <a:lnTo>
                  <a:pt x="84" y="296"/>
                </a:lnTo>
                <a:lnTo>
                  <a:pt x="93" y="300"/>
                </a:lnTo>
                <a:lnTo>
                  <a:pt x="104" y="303"/>
                </a:lnTo>
                <a:lnTo>
                  <a:pt x="115" y="305"/>
                </a:lnTo>
                <a:lnTo>
                  <a:pt x="127" y="305"/>
                </a:lnTo>
                <a:lnTo>
                  <a:pt x="131" y="303"/>
                </a:lnTo>
                <a:lnTo>
                  <a:pt x="134" y="302"/>
                </a:lnTo>
                <a:lnTo>
                  <a:pt x="136" y="299"/>
                </a:lnTo>
                <a:lnTo>
                  <a:pt x="138" y="294"/>
                </a:lnTo>
                <a:lnTo>
                  <a:pt x="136" y="291"/>
                </a:lnTo>
                <a:lnTo>
                  <a:pt x="134" y="286"/>
                </a:lnTo>
                <a:lnTo>
                  <a:pt x="131" y="284"/>
                </a:lnTo>
                <a:lnTo>
                  <a:pt x="127" y="283"/>
                </a:lnTo>
                <a:lnTo>
                  <a:pt x="117" y="283"/>
                </a:lnTo>
                <a:lnTo>
                  <a:pt x="109" y="281"/>
                </a:lnTo>
                <a:lnTo>
                  <a:pt x="100" y="278"/>
                </a:lnTo>
                <a:lnTo>
                  <a:pt x="92" y="275"/>
                </a:lnTo>
                <a:lnTo>
                  <a:pt x="84" y="272"/>
                </a:lnTo>
                <a:lnTo>
                  <a:pt x="76" y="267"/>
                </a:lnTo>
                <a:lnTo>
                  <a:pt x="68" y="261"/>
                </a:lnTo>
                <a:lnTo>
                  <a:pt x="60" y="254"/>
                </a:lnTo>
                <a:lnTo>
                  <a:pt x="42" y="234"/>
                </a:lnTo>
                <a:lnTo>
                  <a:pt x="31" y="208"/>
                </a:lnTo>
                <a:lnTo>
                  <a:pt x="23" y="181"/>
                </a:lnTo>
                <a:lnTo>
                  <a:pt x="20" y="153"/>
                </a:lnTo>
                <a:lnTo>
                  <a:pt x="23" y="124"/>
                </a:lnTo>
                <a:lnTo>
                  <a:pt x="31" y="97"/>
                </a:lnTo>
                <a:lnTo>
                  <a:pt x="42" y="71"/>
                </a:lnTo>
                <a:lnTo>
                  <a:pt x="60" y="51"/>
                </a:lnTo>
                <a:lnTo>
                  <a:pt x="68" y="44"/>
                </a:lnTo>
                <a:lnTo>
                  <a:pt x="76" y="38"/>
                </a:lnTo>
                <a:lnTo>
                  <a:pt x="84" y="33"/>
                </a:lnTo>
                <a:lnTo>
                  <a:pt x="92" y="29"/>
                </a:lnTo>
                <a:lnTo>
                  <a:pt x="100" y="25"/>
                </a:lnTo>
                <a:lnTo>
                  <a:pt x="109" y="22"/>
                </a:lnTo>
                <a:lnTo>
                  <a:pt x="117" y="21"/>
                </a:lnTo>
                <a:lnTo>
                  <a:pt x="127" y="21"/>
                </a:lnTo>
                <a:lnTo>
                  <a:pt x="136" y="21"/>
                </a:lnTo>
                <a:lnTo>
                  <a:pt x="146" y="22"/>
                </a:lnTo>
                <a:lnTo>
                  <a:pt x="154" y="25"/>
                </a:lnTo>
                <a:lnTo>
                  <a:pt x="163" y="29"/>
                </a:lnTo>
                <a:lnTo>
                  <a:pt x="171" y="33"/>
                </a:lnTo>
                <a:lnTo>
                  <a:pt x="179" y="38"/>
                </a:lnTo>
                <a:lnTo>
                  <a:pt x="187" y="44"/>
                </a:lnTo>
                <a:lnTo>
                  <a:pt x="195" y="51"/>
                </a:lnTo>
                <a:lnTo>
                  <a:pt x="211" y="71"/>
                </a:lnTo>
                <a:lnTo>
                  <a:pt x="223" y="97"/>
                </a:lnTo>
                <a:lnTo>
                  <a:pt x="230" y="124"/>
                </a:lnTo>
                <a:lnTo>
                  <a:pt x="233" y="153"/>
                </a:lnTo>
                <a:lnTo>
                  <a:pt x="234" y="157"/>
                </a:lnTo>
                <a:lnTo>
                  <a:pt x="236" y="160"/>
                </a:lnTo>
                <a:lnTo>
                  <a:pt x="241" y="162"/>
                </a:lnTo>
                <a:lnTo>
                  <a:pt x="244" y="164"/>
                </a:lnTo>
                <a:lnTo>
                  <a:pt x="249" y="162"/>
                </a:lnTo>
                <a:lnTo>
                  <a:pt x="252" y="160"/>
                </a:lnTo>
                <a:lnTo>
                  <a:pt x="254" y="157"/>
                </a:lnTo>
                <a:lnTo>
                  <a:pt x="255" y="153"/>
                </a:lnTo>
                <a:lnTo>
                  <a:pt x="252" y="119"/>
                </a:lnTo>
                <a:lnTo>
                  <a:pt x="244" y="87"/>
                </a:lnTo>
                <a:lnTo>
                  <a:pt x="230" y="59"/>
                </a:lnTo>
                <a:lnTo>
                  <a:pt x="209" y="3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0" name="Google Shape;540;p31"/>
          <p:cNvSpPr/>
          <p:nvPr/>
        </p:nvSpPr>
        <p:spPr>
          <a:xfrm>
            <a:off x="6737350" y="5977170"/>
            <a:ext cx="798513" cy="358775"/>
          </a:xfrm>
          <a:custGeom>
            <a:avLst/>
            <a:gdLst/>
            <a:ahLst/>
            <a:cxnLst/>
            <a:rect l="l" t="t" r="r" b="b"/>
            <a:pathLst>
              <a:path w="865" h="361" extrusionOk="0">
                <a:moveTo>
                  <a:pt x="852" y="244"/>
                </a:moveTo>
                <a:lnTo>
                  <a:pt x="57" y="337"/>
                </a:lnTo>
                <a:lnTo>
                  <a:pt x="22" y="10"/>
                </a:lnTo>
                <a:lnTo>
                  <a:pt x="20" y="5"/>
                </a:lnTo>
                <a:lnTo>
                  <a:pt x="17" y="2"/>
                </a:lnTo>
                <a:lnTo>
                  <a:pt x="14" y="0"/>
                </a:lnTo>
                <a:lnTo>
                  <a:pt x="9" y="0"/>
                </a:lnTo>
                <a:lnTo>
                  <a:pt x="4" y="2"/>
                </a:lnTo>
                <a:lnTo>
                  <a:pt x="1" y="4"/>
                </a:lnTo>
                <a:lnTo>
                  <a:pt x="0" y="8"/>
                </a:lnTo>
                <a:lnTo>
                  <a:pt x="0" y="12"/>
                </a:lnTo>
                <a:lnTo>
                  <a:pt x="38" y="361"/>
                </a:lnTo>
                <a:lnTo>
                  <a:pt x="855" y="266"/>
                </a:lnTo>
                <a:lnTo>
                  <a:pt x="859" y="264"/>
                </a:lnTo>
                <a:lnTo>
                  <a:pt x="862" y="261"/>
                </a:lnTo>
                <a:lnTo>
                  <a:pt x="863" y="258"/>
                </a:lnTo>
                <a:lnTo>
                  <a:pt x="865" y="253"/>
                </a:lnTo>
                <a:lnTo>
                  <a:pt x="863" y="250"/>
                </a:lnTo>
                <a:lnTo>
                  <a:pt x="860" y="247"/>
                </a:lnTo>
                <a:lnTo>
                  <a:pt x="857" y="245"/>
                </a:lnTo>
                <a:lnTo>
                  <a:pt x="852" y="2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1" name="Google Shape;541;p31"/>
          <p:cNvSpPr/>
          <p:nvPr/>
        </p:nvSpPr>
        <p:spPr>
          <a:xfrm>
            <a:off x="6848744" y="4885055"/>
            <a:ext cx="3175" cy="1588"/>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42" name="Google Shape;542;p31"/>
          <p:cNvSpPr/>
          <p:nvPr/>
        </p:nvSpPr>
        <p:spPr>
          <a:xfrm>
            <a:off x="7248525" y="4191233"/>
            <a:ext cx="1044575" cy="327025"/>
          </a:xfrm>
          <a:custGeom>
            <a:avLst/>
            <a:gdLst/>
            <a:ahLst/>
            <a:cxnLst/>
            <a:rect l="l" t="t" r="r" b="b"/>
            <a:pathLst>
              <a:path w="1135" h="327" extrusionOk="0">
                <a:moveTo>
                  <a:pt x="65" y="0"/>
                </a:moveTo>
                <a:lnTo>
                  <a:pt x="0" y="244"/>
                </a:lnTo>
                <a:lnTo>
                  <a:pt x="1086" y="327"/>
                </a:lnTo>
                <a:lnTo>
                  <a:pt x="1135" y="43"/>
                </a:lnTo>
                <a:lnTo>
                  <a:pt x="65" y="0"/>
                </a:lnTo>
                <a:close/>
              </a:path>
            </a:pathLst>
          </a:custGeom>
          <a:solidFill>
            <a:srgbClr val="BC72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3" name="Google Shape;543;p31"/>
          <p:cNvSpPr/>
          <p:nvPr/>
        </p:nvSpPr>
        <p:spPr>
          <a:xfrm>
            <a:off x="6718300" y="4550008"/>
            <a:ext cx="1493838" cy="1141412"/>
          </a:xfrm>
          <a:custGeom>
            <a:avLst/>
            <a:gdLst/>
            <a:ahLst/>
            <a:cxnLst/>
            <a:rect l="l" t="t" r="r" b="b"/>
            <a:pathLst>
              <a:path w="1625" h="1146" extrusionOk="0">
                <a:moveTo>
                  <a:pt x="578" y="0"/>
                </a:moveTo>
                <a:lnTo>
                  <a:pt x="575" y="8"/>
                </a:lnTo>
                <a:lnTo>
                  <a:pt x="567" y="29"/>
                </a:lnTo>
                <a:lnTo>
                  <a:pt x="554" y="61"/>
                </a:lnTo>
                <a:lnTo>
                  <a:pt x="535" y="104"/>
                </a:lnTo>
                <a:lnTo>
                  <a:pt x="511" y="154"/>
                </a:lnTo>
                <a:lnTo>
                  <a:pt x="484" y="213"/>
                </a:lnTo>
                <a:lnTo>
                  <a:pt x="452" y="277"/>
                </a:lnTo>
                <a:lnTo>
                  <a:pt x="416" y="344"/>
                </a:lnTo>
                <a:lnTo>
                  <a:pt x="376" y="413"/>
                </a:lnTo>
                <a:lnTo>
                  <a:pt x="332" y="483"/>
                </a:lnTo>
                <a:lnTo>
                  <a:pt x="284" y="552"/>
                </a:lnTo>
                <a:lnTo>
                  <a:pt x="233" y="617"/>
                </a:lnTo>
                <a:lnTo>
                  <a:pt x="179" y="679"/>
                </a:lnTo>
                <a:lnTo>
                  <a:pt x="122" y="733"/>
                </a:lnTo>
                <a:lnTo>
                  <a:pt x="62" y="780"/>
                </a:lnTo>
                <a:lnTo>
                  <a:pt x="0" y="819"/>
                </a:lnTo>
                <a:lnTo>
                  <a:pt x="1178" y="1146"/>
                </a:lnTo>
                <a:lnTo>
                  <a:pt x="1183" y="1141"/>
                </a:lnTo>
                <a:lnTo>
                  <a:pt x="1195" y="1125"/>
                </a:lnTo>
                <a:lnTo>
                  <a:pt x="1216" y="1101"/>
                </a:lnTo>
                <a:lnTo>
                  <a:pt x="1243" y="1066"/>
                </a:lnTo>
                <a:lnTo>
                  <a:pt x="1275" y="1024"/>
                </a:lnTo>
                <a:lnTo>
                  <a:pt x="1310" y="973"/>
                </a:lnTo>
                <a:lnTo>
                  <a:pt x="1348" y="914"/>
                </a:lnTo>
                <a:lnTo>
                  <a:pt x="1387" y="847"/>
                </a:lnTo>
                <a:lnTo>
                  <a:pt x="1427" y="774"/>
                </a:lnTo>
                <a:lnTo>
                  <a:pt x="1467" y="695"/>
                </a:lnTo>
                <a:lnTo>
                  <a:pt x="1505" y="607"/>
                </a:lnTo>
                <a:lnTo>
                  <a:pt x="1540" y="515"/>
                </a:lnTo>
                <a:lnTo>
                  <a:pt x="1570" y="418"/>
                </a:lnTo>
                <a:lnTo>
                  <a:pt x="1595" y="317"/>
                </a:lnTo>
                <a:lnTo>
                  <a:pt x="1614" y="210"/>
                </a:lnTo>
                <a:lnTo>
                  <a:pt x="1625" y="99"/>
                </a:lnTo>
                <a:lnTo>
                  <a:pt x="57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4" name="Google Shape;544;p31"/>
          <p:cNvSpPr/>
          <p:nvPr/>
        </p:nvSpPr>
        <p:spPr>
          <a:xfrm>
            <a:off x="7275513" y="4254733"/>
            <a:ext cx="989012" cy="168275"/>
          </a:xfrm>
          <a:custGeom>
            <a:avLst/>
            <a:gdLst/>
            <a:ahLst/>
            <a:cxnLst/>
            <a:rect l="l" t="t" r="r" b="b"/>
            <a:pathLst>
              <a:path w="1076" h="170" extrusionOk="0">
                <a:moveTo>
                  <a:pt x="1073" y="43"/>
                </a:moveTo>
                <a:lnTo>
                  <a:pt x="1070" y="40"/>
                </a:lnTo>
                <a:lnTo>
                  <a:pt x="1065" y="40"/>
                </a:lnTo>
                <a:lnTo>
                  <a:pt x="1060" y="40"/>
                </a:lnTo>
                <a:lnTo>
                  <a:pt x="1057" y="43"/>
                </a:lnTo>
                <a:lnTo>
                  <a:pt x="1035" y="64"/>
                </a:lnTo>
                <a:lnTo>
                  <a:pt x="1013" y="84"/>
                </a:lnTo>
                <a:lnTo>
                  <a:pt x="989" y="104"/>
                </a:lnTo>
                <a:lnTo>
                  <a:pt x="965" y="119"/>
                </a:lnTo>
                <a:lnTo>
                  <a:pt x="943" y="134"/>
                </a:lnTo>
                <a:lnTo>
                  <a:pt x="924" y="143"/>
                </a:lnTo>
                <a:lnTo>
                  <a:pt x="908" y="148"/>
                </a:lnTo>
                <a:lnTo>
                  <a:pt x="897" y="148"/>
                </a:lnTo>
                <a:lnTo>
                  <a:pt x="890" y="142"/>
                </a:lnTo>
                <a:lnTo>
                  <a:pt x="886" y="132"/>
                </a:lnTo>
                <a:lnTo>
                  <a:pt x="879" y="118"/>
                </a:lnTo>
                <a:lnTo>
                  <a:pt x="874" y="104"/>
                </a:lnTo>
                <a:lnTo>
                  <a:pt x="870" y="89"/>
                </a:lnTo>
                <a:lnTo>
                  <a:pt x="865" y="75"/>
                </a:lnTo>
                <a:lnTo>
                  <a:pt x="859" y="62"/>
                </a:lnTo>
                <a:lnTo>
                  <a:pt x="852" y="50"/>
                </a:lnTo>
                <a:lnTo>
                  <a:pt x="843" y="38"/>
                </a:lnTo>
                <a:lnTo>
                  <a:pt x="833" y="30"/>
                </a:lnTo>
                <a:lnTo>
                  <a:pt x="820" y="26"/>
                </a:lnTo>
                <a:lnTo>
                  <a:pt x="806" y="24"/>
                </a:lnTo>
                <a:lnTo>
                  <a:pt x="793" y="26"/>
                </a:lnTo>
                <a:lnTo>
                  <a:pt x="782" y="30"/>
                </a:lnTo>
                <a:lnTo>
                  <a:pt x="770" y="35"/>
                </a:lnTo>
                <a:lnTo>
                  <a:pt x="757" y="43"/>
                </a:lnTo>
                <a:lnTo>
                  <a:pt x="746" y="53"/>
                </a:lnTo>
                <a:lnTo>
                  <a:pt x="733" y="62"/>
                </a:lnTo>
                <a:lnTo>
                  <a:pt x="720" y="72"/>
                </a:lnTo>
                <a:lnTo>
                  <a:pt x="708" y="83"/>
                </a:lnTo>
                <a:lnTo>
                  <a:pt x="697" y="92"/>
                </a:lnTo>
                <a:lnTo>
                  <a:pt x="686" y="100"/>
                </a:lnTo>
                <a:lnTo>
                  <a:pt x="674" y="110"/>
                </a:lnTo>
                <a:lnTo>
                  <a:pt x="663" y="118"/>
                </a:lnTo>
                <a:lnTo>
                  <a:pt x="654" y="124"/>
                </a:lnTo>
                <a:lnTo>
                  <a:pt x="644" y="129"/>
                </a:lnTo>
                <a:lnTo>
                  <a:pt x="635" y="131"/>
                </a:lnTo>
                <a:lnTo>
                  <a:pt x="627" y="131"/>
                </a:lnTo>
                <a:lnTo>
                  <a:pt x="617" y="126"/>
                </a:lnTo>
                <a:lnTo>
                  <a:pt x="608" y="119"/>
                </a:lnTo>
                <a:lnTo>
                  <a:pt x="597" y="110"/>
                </a:lnTo>
                <a:lnTo>
                  <a:pt x="587" y="100"/>
                </a:lnTo>
                <a:lnTo>
                  <a:pt x="578" y="89"/>
                </a:lnTo>
                <a:lnTo>
                  <a:pt x="568" y="78"/>
                </a:lnTo>
                <a:lnTo>
                  <a:pt x="559" y="67"/>
                </a:lnTo>
                <a:lnTo>
                  <a:pt x="551" y="56"/>
                </a:lnTo>
                <a:lnTo>
                  <a:pt x="539" y="40"/>
                </a:lnTo>
                <a:lnTo>
                  <a:pt x="530" y="27"/>
                </a:lnTo>
                <a:lnTo>
                  <a:pt x="520" y="19"/>
                </a:lnTo>
                <a:lnTo>
                  <a:pt x="512" y="15"/>
                </a:lnTo>
                <a:lnTo>
                  <a:pt x="492" y="8"/>
                </a:lnTo>
                <a:lnTo>
                  <a:pt x="471" y="7"/>
                </a:lnTo>
                <a:lnTo>
                  <a:pt x="454" y="11"/>
                </a:lnTo>
                <a:lnTo>
                  <a:pt x="438" y="19"/>
                </a:lnTo>
                <a:lnTo>
                  <a:pt x="422" y="29"/>
                </a:lnTo>
                <a:lnTo>
                  <a:pt x="408" y="42"/>
                </a:lnTo>
                <a:lnTo>
                  <a:pt x="393" y="56"/>
                </a:lnTo>
                <a:lnTo>
                  <a:pt x="381" y="69"/>
                </a:lnTo>
                <a:lnTo>
                  <a:pt x="371" y="78"/>
                </a:lnTo>
                <a:lnTo>
                  <a:pt x="362" y="88"/>
                </a:lnTo>
                <a:lnTo>
                  <a:pt x="354" y="96"/>
                </a:lnTo>
                <a:lnTo>
                  <a:pt x="346" y="102"/>
                </a:lnTo>
                <a:lnTo>
                  <a:pt x="336" y="107"/>
                </a:lnTo>
                <a:lnTo>
                  <a:pt x="328" y="110"/>
                </a:lnTo>
                <a:lnTo>
                  <a:pt x="320" y="111"/>
                </a:lnTo>
                <a:lnTo>
                  <a:pt x="311" y="110"/>
                </a:lnTo>
                <a:lnTo>
                  <a:pt x="300" y="104"/>
                </a:lnTo>
                <a:lnTo>
                  <a:pt x="290" y="91"/>
                </a:lnTo>
                <a:lnTo>
                  <a:pt x="279" y="77"/>
                </a:lnTo>
                <a:lnTo>
                  <a:pt x="270" y="61"/>
                </a:lnTo>
                <a:lnTo>
                  <a:pt x="260" y="45"/>
                </a:lnTo>
                <a:lnTo>
                  <a:pt x="251" y="29"/>
                </a:lnTo>
                <a:lnTo>
                  <a:pt x="241" y="16"/>
                </a:lnTo>
                <a:lnTo>
                  <a:pt x="228" y="8"/>
                </a:lnTo>
                <a:lnTo>
                  <a:pt x="201" y="0"/>
                </a:lnTo>
                <a:lnTo>
                  <a:pt x="171" y="2"/>
                </a:lnTo>
                <a:lnTo>
                  <a:pt x="143" y="10"/>
                </a:lnTo>
                <a:lnTo>
                  <a:pt x="112" y="24"/>
                </a:lnTo>
                <a:lnTo>
                  <a:pt x="84" y="42"/>
                </a:lnTo>
                <a:lnTo>
                  <a:pt x="57" y="62"/>
                </a:lnTo>
                <a:lnTo>
                  <a:pt x="30" y="81"/>
                </a:lnTo>
                <a:lnTo>
                  <a:pt x="6" y="97"/>
                </a:lnTo>
                <a:lnTo>
                  <a:pt x="3" y="100"/>
                </a:lnTo>
                <a:lnTo>
                  <a:pt x="0" y="104"/>
                </a:lnTo>
                <a:lnTo>
                  <a:pt x="0" y="108"/>
                </a:lnTo>
                <a:lnTo>
                  <a:pt x="1" y="111"/>
                </a:lnTo>
                <a:lnTo>
                  <a:pt x="4" y="115"/>
                </a:lnTo>
                <a:lnTo>
                  <a:pt x="9" y="116"/>
                </a:lnTo>
                <a:lnTo>
                  <a:pt x="14" y="116"/>
                </a:lnTo>
                <a:lnTo>
                  <a:pt x="17" y="115"/>
                </a:lnTo>
                <a:lnTo>
                  <a:pt x="25" y="108"/>
                </a:lnTo>
                <a:lnTo>
                  <a:pt x="35" y="102"/>
                </a:lnTo>
                <a:lnTo>
                  <a:pt x="44" y="96"/>
                </a:lnTo>
                <a:lnTo>
                  <a:pt x="55" y="89"/>
                </a:lnTo>
                <a:lnTo>
                  <a:pt x="76" y="75"/>
                </a:lnTo>
                <a:lnTo>
                  <a:pt x="97" y="61"/>
                </a:lnTo>
                <a:lnTo>
                  <a:pt x="117" y="46"/>
                </a:lnTo>
                <a:lnTo>
                  <a:pt x="139" y="35"/>
                </a:lnTo>
                <a:lnTo>
                  <a:pt x="160" y="27"/>
                </a:lnTo>
                <a:lnTo>
                  <a:pt x="181" y="23"/>
                </a:lnTo>
                <a:lnTo>
                  <a:pt x="201" y="23"/>
                </a:lnTo>
                <a:lnTo>
                  <a:pt x="219" y="29"/>
                </a:lnTo>
                <a:lnTo>
                  <a:pt x="227" y="35"/>
                </a:lnTo>
                <a:lnTo>
                  <a:pt x="235" y="45"/>
                </a:lnTo>
                <a:lnTo>
                  <a:pt x="243" y="57"/>
                </a:lnTo>
                <a:lnTo>
                  <a:pt x="251" y="72"/>
                </a:lnTo>
                <a:lnTo>
                  <a:pt x="257" y="81"/>
                </a:lnTo>
                <a:lnTo>
                  <a:pt x="262" y="91"/>
                </a:lnTo>
                <a:lnTo>
                  <a:pt x="268" y="100"/>
                </a:lnTo>
                <a:lnTo>
                  <a:pt x="274" y="108"/>
                </a:lnTo>
                <a:lnTo>
                  <a:pt x="281" y="116"/>
                </a:lnTo>
                <a:lnTo>
                  <a:pt x="289" y="123"/>
                </a:lnTo>
                <a:lnTo>
                  <a:pt x="297" y="127"/>
                </a:lnTo>
                <a:lnTo>
                  <a:pt x="305" y="131"/>
                </a:lnTo>
                <a:lnTo>
                  <a:pt x="317" y="134"/>
                </a:lnTo>
                <a:lnTo>
                  <a:pt x="330" y="132"/>
                </a:lnTo>
                <a:lnTo>
                  <a:pt x="343" y="129"/>
                </a:lnTo>
                <a:lnTo>
                  <a:pt x="354" y="123"/>
                </a:lnTo>
                <a:lnTo>
                  <a:pt x="365" y="115"/>
                </a:lnTo>
                <a:lnTo>
                  <a:pt x="376" y="105"/>
                </a:lnTo>
                <a:lnTo>
                  <a:pt x="387" y="94"/>
                </a:lnTo>
                <a:lnTo>
                  <a:pt x="397" y="83"/>
                </a:lnTo>
                <a:lnTo>
                  <a:pt x="409" y="70"/>
                </a:lnTo>
                <a:lnTo>
                  <a:pt x="422" y="57"/>
                </a:lnTo>
                <a:lnTo>
                  <a:pt x="433" y="48"/>
                </a:lnTo>
                <a:lnTo>
                  <a:pt x="446" y="38"/>
                </a:lnTo>
                <a:lnTo>
                  <a:pt x="459" y="32"/>
                </a:lnTo>
                <a:lnTo>
                  <a:pt x="473" y="29"/>
                </a:lnTo>
                <a:lnTo>
                  <a:pt x="487" y="29"/>
                </a:lnTo>
                <a:lnTo>
                  <a:pt x="503" y="34"/>
                </a:lnTo>
                <a:lnTo>
                  <a:pt x="509" y="38"/>
                </a:lnTo>
                <a:lnTo>
                  <a:pt x="516" y="46"/>
                </a:lnTo>
                <a:lnTo>
                  <a:pt x="525" y="57"/>
                </a:lnTo>
                <a:lnTo>
                  <a:pt x="533" y="69"/>
                </a:lnTo>
                <a:lnTo>
                  <a:pt x="543" y="81"/>
                </a:lnTo>
                <a:lnTo>
                  <a:pt x="554" y="94"/>
                </a:lnTo>
                <a:lnTo>
                  <a:pt x="563" y="105"/>
                </a:lnTo>
                <a:lnTo>
                  <a:pt x="574" y="118"/>
                </a:lnTo>
                <a:lnTo>
                  <a:pt x="586" y="129"/>
                </a:lnTo>
                <a:lnTo>
                  <a:pt x="597" y="138"/>
                </a:lnTo>
                <a:lnTo>
                  <a:pt x="609" y="146"/>
                </a:lnTo>
                <a:lnTo>
                  <a:pt x="620" y="151"/>
                </a:lnTo>
                <a:lnTo>
                  <a:pt x="633" y="153"/>
                </a:lnTo>
                <a:lnTo>
                  <a:pt x="644" y="151"/>
                </a:lnTo>
                <a:lnTo>
                  <a:pt x="657" y="146"/>
                </a:lnTo>
                <a:lnTo>
                  <a:pt x="670" y="140"/>
                </a:lnTo>
                <a:lnTo>
                  <a:pt x="682" y="132"/>
                </a:lnTo>
                <a:lnTo>
                  <a:pt x="695" y="121"/>
                </a:lnTo>
                <a:lnTo>
                  <a:pt x="708" y="110"/>
                </a:lnTo>
                <a:lnTo>
                  <a:pt x="722" y="99"/>
                </a:lnTo>
                <a:lnTo>
                  <a:pt x="733" y="89"/>
                </a:lnTo>
                <a:lnTo>
                  <a:pt x="744" y="80"/>
                </a:lnTo>
                <a:lnTo>
                  <a:pt x="755" y="72"/>
                </a:lnTo>
                <a:lnTo>
                  <a:pt x="766" y="62"/>
                </a:lnTo>
                <a:lnTo>
                  <a:pt x="778" y="56"/>
                </a:lnTo>
                <a:lnTo>
                  <a:pt x="787" y="51"/>
                </a:lnTo>
                <a:lnTo>
                  <a:pt x="797" y="48"/>
                </a:lnTo>
                <a:lnTo>
                  <a:pt x="806" y="46"/>
                </a:lnTo>
                <a:lnTo>
                  <a:pt x="816" y="46"/>
                </a:lnTo>
                <a:lnTo>
                  <a:pt x="822" y="50"/>
                </a:lnTo>
                <a:lnTo>
                  <a:pt x="828" y="56"/>
                </a:lnTo>
                <a:lnTo>
                  <a:pt x="835" y="64"/>
                </a:lnTo>
                <a:lnTo>
                  <a:pt x="840" y="73"/>
                </a:lnTo>
                <a:lnTo>
                  <a:pt x="844" y="83"/>
                </a:lnTo>
                <a:lnTo>
                  <a:pt x="849" y="96"/>
                </a:lnTo>
                <a:lnTo>
                  <a:pt x="854" y="110"/>
                </a:lnTo>
                <a:lnTo>
                  <a:pt x="860" y="131"/>
                </a:lnTo>
                <a:lnTo>
                  <a:pt x="868" y="148"/>
                </a:lnTo>
                <a:lnTo>
                  <a:pt x="878" y="161"/>
                </a:lnTo>
                <a:lnTo>
                  <a:pt x="890" y="169"/>
                </a:lnTo>
                <a:lnTo>
                  <a:pt x="909" y="170"/>
                </a:lnTo>
                <a:lnTo>
                  <a:pt x="933" y="162"/>
                </a:lnTo>
                <a:lnTo>
                  <a:pt x="959" y="150"/>
                </a:lnTo>
                <a:lnTo>
                  <a:pt x="984" y="132"/>
                </a:lnTo>
                <a:lnTo>
                  <a:pt x="1011" y="113"/>
                </a:lnTo>
                <a:lnTo>
                  <a:pt x="1035" y="92"/>
                </a:lnTo>
                <a:lnTo>
                  <a:pt x="1057" y="75"/>
                </a:lnTo>
                <a:lnTo>
                  <a:pt x="1073" y="59"/>
                </a:lnTo>
                <a:lnTo>
                  <a:pt x="1074" y="56"/>
                </a:lnTo>
                <a:lnTo>
                  <a:pt x="1076" y="51"/>
                </a:lnTo>
                <a:lnTo>
                  <a:pt x="1074" y="46"/>
                </a:lnTo>
                <a:lnTo>
                  <a:pt x="1073" y="4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5" name="Google Shape;545;p31"/>
          <p:cNvSpPr/>
          <p:nvPr/>
        </p:nvSpPr>
        <p:spPr>
          <a:xfrm>
            <a:off x="7275513" y="4276958"/>
            <a:ext cx="989012" cy="168275"/>
          </a:xfrm>
          <a:custGeom>
            <a:avLst/>
            <a:gdLst/>
            <a:ahLst/>
            <a:cxnLst/>
            <a:rect l="l" t="t" r="r" b="b"/>
            <a:pathLst>
              <a:path w="1076" h="170" extrusionOk="0">
                <a:moveTo>
                  <a:pt x="1073" y="42"/>
                </a:moveTo>
                <a:lnTo>
                  <a:pt x="1070" y="39"/>
                </a:lnTo>
                <a:lnTo>
                  <a:pt x="1065" y="39"/>
                </a:lnTo>
                <a:lnTo>
                  <a:pt x="1060" y="39"/>
                </a:lnTo>
                <a:lnTo>
                  <a:pt x="1057" y="42"/>
                </a:lnTo>
                <a:lnTo>
                  <a:pt x="1035" y="63"/>
                </a:lnTo>
                <a:lnTo>
                  <a:pt x="1013" y="84"/>
                </a:lnTo>
                <a:lnTo>
                  <a:pt x="989" y="103"/>
                </a:lnTo>
                <a:lnTo>
                  <a:pt x="965" y="119"/>
                </a:lnTo>
                <a:lnTo>
                  <a:pt x="943" y="133"/>
                </a:lnTo>
                <a:lnTo>
                  <a:pt x="924" y="143"/>
                </a:lnTo>
                <a:lnTo>
                  <a:pt x="908" y="147"/>
                </a:lnTo>
                <a:lnTo>
                  <a:pt x="897" y="147"/>
                </a:lnTo>
                <a:lnTo>
                  <a:pt x="890" y="141"/>
                </a:lnTo>
                <a:lnTo>
                  <a:pt x="886" y="130"/>
                </a:lnTo>
                <a:lnTo>
                  <a:pt x="879" y="117"/>
                </a:lnTo>
                <a:lnTo>
                  <a:pt x="874" y="103"/>
                </a:lnTo>
                <a:lnTo>
                  <a:pt x="870" y="88"/>
                </a:lnTo>
                <a:lnTo>
                  <a:pt x="865" y="74"/>
                </a:lnTo>
                <a:lnTo>
                  <a:pt x="859" y="61"/>
                </a:lnTo>
                <a:lnTo>
                  <a:pt x="852" y="49"/>
                </a:lnTo>
                <a:lnTo>
                  <a:pt x="843" y="38"/>
                </a:lnTo>
                <a:lnTo>
                  <a:pt x="833" y="30"/>
                </a:lnTo>
                <a:lnTo>
                  <a:pt x="820" y="25"/>
                </a:lnTo>
                <a:lnTo>
                  <a:pt x="806" y="23"/>
                </a:lnTo>
                <a:lnTo>
                  <a:pt x="793" y="25"/>
                </a:lnTo>
                <a:lnTo>
                  <a:pt x="782" y="30"/>
                </a:lnTo>
                <a:lnTo>
                  <a:pt x="770" y="34"/>
                </a:lnTo>
                <a:lnTo>
                  <a:pt x="757" y="42"/>
                </a:lnTo>
                <a:lnTo>
                  <a:pt x="746" y="50"/>
                </a:lnTo>
                <a:lnTo>
                  <a:pt x="733" y="60"/>
                </a:lnTo>
                <a:lnTo>
                  <a:pt x="720" y="71"/>
                </a:lnTo>
                <a:lnTo>
                  <a:pt x="708" y="81"/>
                </a:lnTo>
                <a:lnTo>
                  <a:pt x="697" y="90"/>
                </a:lnTo>
                <a:lnTo>
                  <a:pt x="686" y="100"/>
                </a:lnTo>
                <a:lnTo>
                  <a:pt x="674" y="109"/>
                </a:lnTo>
                <a:lnTo>
                  <a:pt x="663" y="115"/>
                </a:lnTo>
                <a:lnTo>
                  <a:pt x="654" y="122"/>
                </a:lnTo>
                <a:lnTo>
                  <a:pt x="644" y="127"/>
                </a:lnTo>
                <a:lnTo>
                  <a:pt x="635" y="130"/>
                </a:lnTo>
                <a:lnTo>
                  <a:pt x="627" y="128"/>
                </a:lnTo>
                <a:lnTo>
                  <a:pt x="617" y="123"/>
                </a:lnTo>
                <a:lnTo>
                  <a:pt x="608" y="117"/>
                </a:lnTo>
                <a:lnTo>
                  <a:pt x="597" y="109"/>
                </a:lnTo>
                <a:lnTo>
                  <a:pt x="587" y="98"/>
                </a:lnTo>
                <a:lnTo>
                  <a:pt x="578" y="88"/>
                </a:lnTo>
                <a:lnTo>
                  <a:pt x="568" y="77"/>
                </a:lnTo>
                <a:lnTo>
                  <a:pt x="559" y="66"/>
                </a:lnTo>
                <a:lnTo>
                  <a:pt x="551" y="55"/>
                </a:lnTo>
                <a:lnTo>
                  <a:pt x="539" y="39"/>
                </a:lnTo>
                <a:lnTo>
                  <a:pt x="530" y="27"/>
                </a:lnTo>
                <a:lnTo>
                  <a:pt x="520" y="19"/>
                </a:lnTo>
                <a:lnTo>
                  <a:pt x="512" y="12"/>
                </a:lnTo>
                <a:lnTo>
                  <a:pt x="492" y="6"/>
                </a:lnTo>
                <a:lnTo>
                  <a:pt x="471" y="6"/>
                </a:lnTo>
                <a:lnTo>
                  <a:pt x="454" y="9"/>
                </a:lnTo>
                <a:lnTo>
                  <a:pt x="438" y="17"/>
                </a:lnTo>
                <a:lnTo>
                  <a:pt x="422" y="28"/>
                </a:lnTo>
                <a:lnTo>
                  <a:pt x="408" y="39"/>
                </a:lnTo>
                <a:lnTo>
                  <a:pt x="393" y="54"/>
                </a:lnTo>
                <a:lnTo>
                  <a:pt x="381" y="66"/>
                </a:lnTo>
                <a:lnTo>
                  <a:pt x="371" y="76"/>
                </a:lnTo>
                <a:lnTo>
                  <a:pt x="362" y="85"/>
                </a:lnTo>
                <a:lnTo>
                  <a:pt x="354" y="93"/>
                </a:lnTo>
                <a:lnTo>
                  <a:pt x="346" y="101"/>
                </a:lnTo>
                <a:lnTo>
                  <a:pt x="336" y="106"/>
                </a:lnTo>
                <a:lnTo>
                  <a:pt x="328" y="109"/>
                </a:lnTo>
                <a:lnTo>
                  <a:pt x="320" y="111"/>
                </a:lnTo>
                <a:lnTo>
                  <a:pt x="311" y="109"/>
                </a:lnTo>
                <a:lnTo>
                  <a:pt x="300" y="103"/>
                </a:lnTo>
                <a:lnTo>
                  <a:pt x="290" y="90"/>
                </a:lnTo>
                <a:lnTo>
                  <a:pt x="279" y="74"/>
                </a:lnTo>
                <a:lnTo>
                  <a:pt x="270" y="58"/>
                </a:lnTo>
                <a:lnTo>
                  <a:pt x="260" y="42"/>
                </a:lnTo>
                <a:lnTo>
                  <a:pt x="251" y="28"/>
                </a:lnTo>
                <a:lnTo>
                  <a:pt x="241" y="15"/>
                </a:lnTo>
                <a:lnTo>
                  <a:pt x="228" y="7"/>
                </a:lnTo>
                <a:lnTo>
                  <a:pt x="201" y="0"/>
                </a:lnTo>
                <a:lnTo>
                  <a:pt x="171" y="1"/>
                </a:lnTo>
                <a:lnTo>
                  <a:pt x="143" y="9"/>
                </a:lnTo>
                <a:lnTo>
                  <a:pt x="112" y="23"/>
                </a:lnTo>
                <a:lnTo>
                  <a:pt x="84" y="41"/>
                </a:lnTo>
                <a:lnTo>
                  <a:pt x="57" y="60"/>
                </a:lnTo>
                <a:lnTo>
                  <a:pt x="30" y="79"/>
                </a:lnTo>
                <a:lnTo>
                  <a:pt x="6" y="95"/>
                </a:lnTo>
                <a:lnTo>
                  <a:pt x="3" y="98"/>
                </a:lnTo>
                <a:lnTo>
                  <a:pt x="0" y="103"/>
                </a:lnTo>
                <a:lnTo>
                  <a:pt x="0" y="106"/>
                </a:lnTo>
                <a:lnTo>
                  <a:pt x="1" y="111"/>
                </a:lnTo>
                <a:lnTo>
                  <a:pt x="4" y="114"/>
                </a:lnTo>
                <a:lnTo>
                  <a:pt x="9" y="115"/>
                </a:lnTo>
                <a:lnTo>
                  <a:pt x="14" y="115"/>
                </a:lnTo>
                <a:lnTo>
                  <a:pt x="17" y="114"/>
                </a:lnTo>
                <a:lnTo>
                  <a:pt x="25" y="108"/>
                </a:lnTo>
                <a:lnTo>
                  <a:pt x="35" y="101"/>
                </a:lnTo>
                <a:lnTo>
                  <a:pt x="44" y="95"/>
                </a:lnTo>
                <a:lnTo>
                  <a:pt x="55" y="88"/>
                </a:lnTo>
                <a:lnTo>
                  <a:pt x="76" y="74"/>
                </a:lnTo>
                <a:lnTo>
                  <a:pt x="97" y="60"/>
                </a:lnTo>
                <a:lnTo>
                  <a:pt x="117" y="46"/>
                </a:lnTo>
                <a:lnTo>
                  <a:pt x="139" y="34"/>
                </a:lnTo>
                <a:lnTo>
                  <a:pt x="160" y="27"/>
                </a:lnTo>
                <a:lnTo>
                  <a:pt x="181" y="22"/>
                </a:lnTo>
                <a:lnTo>
                  <a:pt x="201" y="22"/>
                </a:lnTo>
                <a:lnTo>
                  <a:pt x="219" y="27"/>
                </a:lnTo>
                <a:lnTo>
                  <a:pt x="227" y="33"/>
                </a:lnTo>
                <a:lnTo>
                  <a:pt x="235" y="42"/>
                </a:lnTo>
                <a:lnTo>
                  <a:pt x="243" y="57"/>
                </a:lnTo>
                <a:lnTo>
                  <a:pt x="251" y="69"/>
                </a:lnTo>
                <a:lnTo>
                  <a:pt x="257" y="79"/>
                </a:lnTo>
                <a:lnTo>
                  <a:pt x="262" y="88"/>
                </a:lnTo>
                <a:lnTo>
                  <a:pt x="268" y="98"/>
                </a:lnTo>
                <a:lnTo>
                  <a:pt x="274" y="106"/>
                </a:lnTo>
                <a:lnTo>
                  <a:pt x="281" y="114"/>
                </a:lnTo>
                <a:lnTo>
                  <a:pt x="289" y="120"/>
                </a:lnTo>
                <a:lnTo>
                  <a:pt x="297" y="127"/>
                </a:lnTo>
                <a:lnTo>
                  <a:pt x="305" y="130"/>
                </a:lnTo>
                <a:lnTo>
                  <a:pt x="317" y="133"/>
                </a:lnTo>
                <a:lnTo>
                  <a:pt x="330" y="131"/>
                </a:lnTo>
                <a:lnTo>
                  <a:pt x="343" y="128"/>
                </a:lnTo>
                <a:lnTo>
                  <a:pt x="354" y="122"/>
                </a:lnTo>
                <a:lnTo>
                  <a:pt x="365" y="114"/>
                </a:lnTo>
                <a:lnTo>
                  <a:pt x="376" y="103"/>
                </a:lnTo>
                <a:lnTo>
                  <a:pt x="387" y="93"/>
                </a:lnTo>
                <a:lnTo>
                  <a:pt x="397" y="82"/>
                </a:lnTo>
                <a:lnTo>
                  <a:pt x="409" y="69"/>
                </a:lnTo>
                <a:lnTo>
                  <a:pt x="422" y="57"/>
                </a:lnTo>
                <a:lnTo>
                  <a:pt x="433" y="47"/>
                </a:lnTo>
                <a:lnTo>
                  <a:pt x="446" y="38"/>
                </a:lnTo>
                <a:lnTo>
                  <a:pt x="459" y="31"/>
                </a:lnTo>
                <a:lnTo>
                  <a:pt x="473" y="28"/>
                </a:lnTo>
                <a:lnTo>
                  <a:pt x="487" y="28"/>
                </a:lnTo>
                <a:lnTo>
                  <a:pt x="503" y="33"/>
                </a:lnTo>
                <a:lnTo>
                  <a:pt x="509" y="38"/>
                </a:lnTo>
                <a:lnTo>
                  <a:pt x="516" y="46"/>
                </a:lnTo>
                <a:lnTo>
                  <a:pt x="525" y="57"/>
                </a:lnTo>
                <a:lnTo>
                  <a:pt x="533" y="68"/>
                </a:lnTo>
                <a:lnTo>
                  <a:pt x="543" y="81"/>
                </a:lnTo>
                <a:lnTo>
                  <a:pt x="554" y="93"/>
                </a:lnTo>
                <a:lnTo>
                  <a:pt x="563" y="104"/>
                </a:lnTo>
                <a:lnTo>
                  <a:pt x="574" y="117"/>
                </a:lnTo>
                <a:lnTo>
                  <a:pt x="586" y="127"/>
                </a:lnTo>
                <a:lnTo>
                  <a:pt x="597" y="136"/>
                </a:lnTo>
                <a:lnTo>
                  <a:pt x="609" y="144"/>
                </a:lnTo>
                <a:lnTo>
                  <a:pt x="620" y="149"/>
                </a:lnTo>
                <a:lnTo>
                  <a:pt x="633" y="150"/>
                </a:lnTo>
                <a:lnTo>
                  <a:pt x="644" y="149"/>
                </a:lnTo>
                <a:lnTo>
                  <a:pt x="657" y="146"/>
                </a:lnTo>
                <a:lnTo>
                  <a:pt x="670" y="139"/>
                </a:lnTo>
                <a:lnTo>
                  <a:pt x="682" y="130"/>
                </a:lnTo>
                <a:lnTo>
                  <a:pt x="695" y="120"/>
                </a:lnTo>
                <a:lnTo>
                  <a:pt x="708" y="109"/>
                </a:lnTo>
                <a:lnTo>
                  <a:pt x="722" y="98"/>
                </a:lnTo>
                <a:lnTo>
                  <a:pt x="733" y="88"/>
                </a:lnTo>
                <a:lnTo>
                  <a:pt x="744" y="79"/>
                </a:lnTo>
                <a:lnTo>
                  <a:pt x="755" y="69"/>
                </a:lnTo>
                <a:lnTo>
                  <a:pt x="766" y="61"/>
                </a:lnTo>
                <a:lnTo>
                  <a:pt x="778" y="55"/>
                </a:lnTo>
                <a:lnTo>
                  <a:pt x="787" y="49"/>
                </a:lnTo>
                <a:lnTo>
                  <a:pt x="797" y="46"/>
                </a:lnTo>
                <a:lnTo>
                  <a:pt x="806" y="44"/>
                </a:lnTo>
                <a:lnTo>
                  <a:pt x="816" y="44"/>
                </a:lnTo>
                <a:lnTo>
                  <a:pt x="822" y="49"/>
                </a:lnTo>
                <a:lnTo>
                  <a:pt x="828" y="54"/>
                </a:lnTo>
                <a:lnTo>
                  <a:pt x="835" y="61"/>
                </a:lnTo>
                <a:lnTo>
                  <a:pt x="840" y="71"/>
                </a:lnTo>
                <a:lnTo>
                  <a:pt x="844" y="82"/>
                </a:lnTo>
                <a:lnTo>
                  <a:pt x="849" y="95"/>
                </a:lnTo>
                <a:lnTo>
                  <a:pt x="854" y="109"/>
                </a:lnTo>
                <a:lnTo>
                  <a:pt x="860" y="130"/>
                </a:lnTo>
                <a:lnTo>
                  <a:pt x="868" y="147"/>
                </a:lnTo>
                <a:lnTo>
                  <a:pt x="878" y="160"/>
                </a:lnTo>
                <a:lnTo>
                  <a:pt x="890" y="168"/>
                </a:lnTo>
                <a:lnTo>
                  <a:pt x="909" y="170"/>
                </a:lnTo>
                <a:lnTo>
                  <a:pt x="933" y="162"/>
                </a:lnTo>
                <a:lnTo>
                  <a:pt x="959" y="149"/>
                </a:lnTo>
                <a:lnTo>
                  <a:pt x="984" y="131"/>
                </a:lnTo>
                <a:lnTo>
                  <a:pt x="1011" y="112"/>
                </a:lnTo>
                <a:lnTo>
                  <a:pt x="1035" y="92"/>
                </a:lnTo>
                <a:lnTo>
                  <a:pt x="1057" y="74"/>
                </a:lnTo>
                <a:lnTo>
                  <a:pt x="1073" y="58"/>
                </a:lnTo>
                <a:lnTo>
                  <a:pt x="1074" y="55"/>
                </a:lnTo>
                <a:lnTo>
                  <a:pt x="1076" y="50"/>
                </a:lnTo>
                <a:lnTo>
                  <a:pt x="1074" y="46"/>
                </a:lnTo>
                <a:lnTo>
                  <a:pt x="1073" y="4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6" name="Google Shape;546;p31"/>
          <p:cNvSpPr/>
          <p:nvPr/>
        </p:nvSpPr>
        <p:spPr>
          <a:xfrm>
            <a:off x="8147050" y="4227745"/>
            <a:ext cx="431800" cy="2141538"/>
          </a:xfrm>
          <a:custGeom>
            <a:avLst/>
            <a:gdLst/>
            <a:ahLst/>
            <a:cxnLst/>
            <a:rect l="l" t="t" r="r" b="b"/>
            <a:pathLst>
              <a:path w="470" h="2149" extrusionOk="0">
                <a:moveTo>
                  <a:pt x="20" y="2143"/>
                </a:moveTo>
                <a:lnTo>
                  <a:pt x="27" y="2127"/>
                </a:lnTo>
                <a:lnTo>
                  <a:pt x="46" y="2088"/>
                </a:lnTo>
                <a:lnTo>
                  <a:pt x="73" y="2024"/>
                </a:lnTo>
                <a:lnTo>
                  <a:pt x="108" y="1938"/>
                </a:lnTo>
                <a:lnTo>
                  <a:pt x="147" y="1835"/>
                </a:lnTo>
                <a:lnTo>
                  <a:pt x="192" y="1713"/>
                </a:lnTo>
                <a:lnTo>
                  <a:pt x="238" y="1578"/>
                </a:lnTo>
                <a:lnTo>
                  <a:pt x="284" y="1428"/>
                </a:lnTo>
                <a:lnTo>
                  <a:pt x="330" y="1268"/>
                </a:lnTo>
                <a:lnTo>
                  <a:pt x="371" y="1098"/>
                </a:lnTo>
                <a:lnTo>
                  <a:pt x="408" y="923"/>
                </a:lnTo>
                <a:lnTo>
                  <a:pt x="438" y="742"/>
                </a:lnTo>
                <a:lnTo>
                  <a:pt x="458" y="558"/>
                </a:lnTo>
                <a:lnTo>
                  <a:pt x="470" y="373"/>
                </a:lnTo>
                <a:lnTo>
                  <a:pt x="468" y="189"/>
                </a:lnTo>
                <a:lnTo>
                  <a:pt x="452" y="9"/>
                </a:lnTo>
                <a:lnTo>
                  <a:pt x="450" y="5"/>
                </a:lnTo>
                <a:lnTo>
                  <a:pt x="447" y="1"/>
                </a:lnTo>
                <a:lnTo>
                  <a:pt x="444" y="0"/>
                </a:lnTo>
                <a:lnTo>
                  <a:pt x="439" y="0"/>
                </a:lnTo>
                <a:lnTo>
                  <a:pt x="435" y="1"/>
                </a:lnTo>
                <a:lnTo>
                  <a:pt x="433" y="3"/>
                </a:lnTo>
                <a:lnTo>
                  <a:pt x="430" y="8"/>
                </a:lnTo>
                <a:lnTo>
                  <a:pt x="430" y="13"/>
                </a:lnTo>
                <a:lnTo>
                  <a:pt x="446" y="191"/>
                </a:lnTo>
                <a:lnTo>
                  <a:pt x="447" y="373"/>
                </a:lnTo>
                <a:lnTo>
                  <a:pt x="436" y="556"/>
                </a:lnTo>
                <a:lnTo>
                  <a:pt x="416" y="739"/>
                </a:lnTo>
                <a:lnTo>
                  <a:pt x="387" y="920"/>
                </a:lnTo>
                <a:lnTo>
                  <a:pt x="350" y="1095"/>
                </a:lnTo>
                <a:lnTo>
                  <a:pt x="308" y="1263"/>
                </a:lnTo>
                <a:lnTo>
                  <a:pt x="263" y="1422"/>
                </a:lnTo>
                <a:lnTo>
                  <a:pt x="217" y="1570"/>
                </a:lnTo>
                <a:lnTo>
                  <a:pt x="171" y="1706"/>
                </a:lnTo>
                <a:lnTo>
                  <a:pt x="127" y="1827"/>
                </a:lnTo>
                <a:lnTo>
                  <a:pt x="87" y="1930"/>
                </a:lnTo>
                <a:lnTo>
                  <a:pt x="52" y="2014"/>
                </a:lnTo>
                <a:lnTo>
                  <a:pt x="25" y="2078"/>
                </a:lnTo>
                <a:lnTo>
                  <a:pt x="8" y="2118"/>
                </a:lnTo>
                <a:lnTo>
                  <a:pt x="0" y="2134"/>
                </a:lnTo>
                <a:lnTo>
                  <a:pt x="0" y="2138"/>
                </a:lnTo>
                <a:lnTo>
                  <a:pt x="0" y="2143"/>
                </a:lnTo>
                <a:lnTo>
                  <a:pt x="1" y="2146"/>
                </a:lnTo>
                <a:lnTo>
                  <a:pt x="4" y="2149"/>
                </a:lnTo>
                <a:lnTo>
                  <a:pt x="9" y="2149"/>
                </a:lnTo>
                <a:lnTo>
                  <a:pt x="14" y="2149"/>
                </a:lnTo>
                <a:lnTo>
                  <a:pt x="17" y="2146"/>
                </a:lnTo>
                <a:lnTo>
                  <a:pt x="20" y="214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7" name="Google Shape;547;p31"/>
          <p:cNvSpPr/>
          <p:nvPr/>
        </p:nvSpPr>
        <p:spPr>
          <a:xfrm rot="192028">
            <a:off x="6928179" y="4878133"/>
            <a:ext cx="966518" cy="266700"/>
          </a:xfrm>
          <a:custGeom>
            <a:avLst/>
            <a:gdLst/>
            <a:ahLst/>
            <a:cxnLst/>
            <a:rect l="l" t="t" r="r" b="b"/>
            <a:pathLst>
              <a:path w="10000" h="10000" extrusionOk="0">
                <a:moveTo>
                  <a:pt x="661" y="0"/>
                </a:moveTo>
                <a:cubicBezTo>
                  <a:pt x="370" y="2509"/>
                  <a:pt x="227" y="3882"/>
                  <a:pt x="0" y="6267"/>
                </a:cubicBezTo>
                <a:lnTo>
                  <a:pt x="9283" y="9944"/>
                </a:lnTo>
                <a:cubicBezTo>
                  <a:pt x="9288" y="10172"/>
                  <a:pt x="9279" y="9624"/>
                  <a:pt x="9284" y="9852"/>
                </a:cubicBezTo>
                <a:cubicBezTo>
                  <a:pt x="9523" y="7418"/>
                  <a:pt x="9761" y="4983"/>
                  <a:pt x="10000" y="2549"/>
                </a:cubicBezTo>
                <a:lnTo>
                  <a:pt x="661" y="0"/>
                </a:lnTo>
                <a:close/>
              </a:path>
            </a:pathLst>
          </a:custGeom>
          <a:solidFill>
            <a:srgbClr val="FFFF00"/>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8" name="Google Shape;548;p31"/>
          <p:cNvSpPr/>
          <p:nvPr/>
        </p:nvSpPr>
        <p:spPr>
          <a:xfrm>
            <a:off x="7197726" y="4550008"/>
            <a:ext cx="1133476" cy="112712"/>
          </a:xfrm>
          <a:custGeom>
            <a:avLst/>
            <a:gdLst/>
            <a:ahLst/>
            <a:cxnLst/>
            <a:rect l="l" t="t" r="r" b="b"/>
            <a:pathLst>
              <a:path w="1141" h="115" extrusionOk="0">
                <a:moveTo>
                  <a:pt x="9" y="21"/>
                </a:moveTo>
                <a:lnTo>
                  <a:pt x="1128" y="115"/>
                </a:lnTo>
                <a:lnTo>
                  <a:pt x="1133" y="113"/>
                </a:lnTo>
                <a:lnTo>
                  <a:pt x="1136" y="112"/>
                </a:lnTo>
                <a:lnTo>
                  <a:pt x="1139" y="108"/>
                </a:lnTo>
                <a:lnTo>
                  <a:pt x="1141" y="105"/>
                </a:lnTo>
                <a:lnTo>
                  <a:pt x="1139" y="100"/>
                </a:lnTo>
                <a:lnTo>
                  <a:pt x="1138" y="96"/>
                </a:lnTo>
                <a:lnTo>
                  <a:pt x="1135" y="94"/>
                </a:lnTo>
                <a:lnTo>
                  <a:pt x="1130" y="93"/>
                </a:lnTo>
                <a:lnTo>
                  <a:pt x="12" y="0"/>
                </a:lnTo>
                <a:lnTo>
                  <a:pt x="8" y="0"/>
                </a:lnTo>
                <a:lnTo>
                  <a:pt x="4" y="2"/>
                </a:lnTo>
                <a:lnTo>
                  <a:pt x="1" y="5"/>
                </a:lnTo>
                <a:lnTo>
                  <a:pt x="0" y="10"/>
                </a:lnTo>
                <a:lnTo>
                  <a:pt x="1" y="15"/>
                </a:lnTo>
                <a:lnTo>
                  <a:pt x="3" y="18"/>
                </a:lnTo>
                <a:lnTo>
                  <a:pt x="6" y="19"/>
                </a:lnTo>
                <a:lnTo>
                  <a:pt x="9" y="2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9" name="Google Shape;549;p31"/>
          <p:cNvSpPr/>
          <p:nvPr/>
        </p:nvSpPr>
        <p:spPr>
          <a:xfrm>
            <a:off x="7140575" y="4713520"/>
            <a:ext cx="1146175" cy="136525"/>
          </a:xfrm>
          <a:custGeom>
            <a:avLst/>
            <a:gdLst/>
            <a:ahLst/>
            <a:cxnLst/>
            <a:rect l="l" t="t" r="r" b="b"/>
            <a:pathLst>
              <a:path w="1151" h="136" extrusionOk="0">
                <a:moveTo>
                  <a:pt x="9" y="20"/>
                </a:moveTo>
                <a:lnTo>
                  <a:pt x="1138" y="136"/>
                </a:lnTo>
                <a:lnTo>
                  <a:pt x="1143" y="135"/>
                </a:lnTo>
                <a:lnTo>
                  <a:pt x="1146" y="133"/>
                </a:lnTo>
                <a:lnTo>
                  <a:pt x="1149" y="130"/>
                </a:lnTo>
                <a:lnTo>
                  <a:pt x="1151" y="125"/>
                </a:lnTo>
                <a:lnTo>
                  <a:pt x="1151" y="122"/>
                </a:lnTo>
                <a:lnTo>
                  <a:pt x="1149" y="117"/>
                </a:lnTo>
                <a:lnTo>
                  <a:pt x="1146" y="116"/>
                </a:lnTo>
                <a:lnTo>
                  <a:pt x="1141" y="114"/>
                </a:lnTo>
                <a:lnTo>
                  <a:pt x="11" y="0"/>
                </a:lnTo>
                <a:lnTo>
                  <a:pt x="6" y="0"/>
                </a:lnTo>
                <a:lnTo>
                  <a:pt x="3" y="1"/>
                </a:lnTo>
                <a:lnTo>
                  <a:pt x="1" y="4"/>
                </a:lnTo>
                <a:lnTo>
                  <a:pt x="0" y="9"/>
                </a:lnTo>
                <a:lnTo>
                  <a:pt x="0" y="14"/>
                </a:lnTo>
                <a:lnTo>
                  <a:pt x="1" y="17"/>
                </a:lnTo>
                <a:lnTo>
                  <a:pt x="4" y="19"/>
                </a:lnTo>
                <a:lnTo>
                  <a:pt x="9" y="2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0" name="Google Shape;550;p31"/>
          <p:cNvSpPr/>
          <p:nvPr/>
        </p:nvSpPr>
        <p:spPr>
          <a:xfrm>
            <a:off x="7008019" y="4838660"/>
            <a:ext cx="1254919" cy="214353"/>
          </a:xfrm>
          <a:custGeom>
            <a:avLst/>
            <a:gdLst/>
            <a:ahLst/>
            <a:cxnLst/>
            <a:rect l="l" t="t" r="r" b="b"/>
            <a:pathLst>
              <a:path w="1162" h="170" extrusionOk="0">
                <a:moveTo>
                  <a:pt x="10" y="21"/>
                </a:moveTo>
                <a:lnTo>
                  <a:pt x="1150" y="170"/>
                </a:lnTo>
                <a:lnTo>
                  <a:pt x="1154" y="170"/>
                </a:lnTo>
                <a:lnTo>
                  <a:pt x="1159" y="169"/>
                </a:lnTo>
                <a:lnTo>
                  <a:pt x="1161" y="165"/>
                </a:lnTo>
                <a:lnTo>
                  <a:pt x="1162" y="161"/>
                </a:lnTo>
                <a:lnTo>
                  <a:pt x="1162" y="156"/>
                </a:lnTo>
                <a:lnTo>
                  <a:pt x="1161" y="153"/>
                </a:lnTo>
                <a:lnTo>
                  <a:pt x="1158" y="150"/>
                </a:lnTo>
                <a:lnTo>
                  <a:pt x="1153" y="148"/>
                </a:lnTo>
                <a:lnTo>
                  <a:pt x="13" y="0"/>
                </a:lnTo>
                <a:lnTo>
                  <a:pt x="8" y="0"/>
                </a:lnTo>
                <a:lnTo>
                  <a:pt x="5" y="2"/>
                </a:lnTo>
                <a:lnTo>
                  <a:pt x="2" y="5"/>
                </a:lnTo>
                <a:lnTo>
                  <a:pt x="0" y="10"/>
                </a:lnTo>
                <a:lnTo>
                  <a:pt x="0" y="13"/>
                </a:lnTo>
                <a:lnTo>
                  <a:pt x="2" y="18"/>
                </a:lnTo>
                <a:lnTo>
                  <a:pt x="5" y="19"/>
                </a:lnTo>
                <a:lnTo>
                  <a:pt x="10" y="2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1" name="Google Shape;551;p31"/>
          <p:cNvSpPr/>
          <p:nvPr/>
        </p:nvSpPr>
        <p:spPr>
          <a:xfrm>
            <a:off x="6923087" y="4994508"/>
            <a:ext cx="1262063" cy="260582"/>
          </a:xfrm>
          <a:custGeom>
            <a:avLst/>
            <a:gdLst/>
            <a:ahLst/>
            <a:cxnLst/>
            <a:rect l="l" t="t" r="r" b="b"/>
            <a:pathLst>
              <a:path w="1168" h="216" extrusionOk="0">
                <a:moveTo>
                  <a:pt x="9" y="22"/>
                </a:moveTo>
                <a:lnTo>
                  <a:pt x="1156" y="216"/>
                </a:lnTo>
                <a:lnTo>
                  <a:pt x="1160" y="216"/>
                </a:lnTo>
                <a:lnTo>
                  <a:pt x="1165" y="215"/>
                </a:lnTo>
                <a:lnTo>
                  <a:pt x="1167" y="211"/>
                </a:lnTo>
                <a:lnTo>
                  <a:pt x="1168" y="207"/>
                </a:lnTo>
                <a:lnTo>
                  <a:pt x="1168" y="203"/>
                </a:lnTo>
                <a:lnTo>
                  <a:pt x="1167" y="199"/>
                </a:lnTo>
                <a:lnTo>
                  <a:pt x="1164" y="195"/>
                </a:lnTo>
                <a:lnTo>
                  <a:pt x="1160" y="194"/>
                </a:lnTo>
                <a:lnTo>
                  <a:pt x="13" y="0"/>
                </a:lnTo>
                <a:lnTo>
                  <a:pt x="8" y="0"/>
                </a:lnTo>
                <a:lnTo>
                  <a:pt x="5" y="2"/>
                </a:lnTo>
                <a:lnTo>
                  <a:pt x="2" y="5"/>
                </a:lnTo>
                <a:lnTo>
                  <a:pt x="0" y="10"/>
                </a:lnTo>
                <a:lnTo>
                  <a:pt x="0" y="14"/>
                </a:lnTo>
                <a:lnTo>
                  <a:pt x="2" y="18"/>
                </a:lnTo>
                <a:lnTo>
                  <a:pt x="5" y="21"/>
                </a:lnTo>
                <a:lnTo>
                  <a:pt x="9" y="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2" name="Google Shape;552;p31"/>
          <p:cNvSpPr/>
          <p:nvPr/>
        </p:nvSpPr>
        <p:spPr>
          <a:xfrm>
            <a:off x="6815138" y="5154613"/>
            <a:ext cx="1289050" cy="285982"/>
          </a:xfrm>
          <a:custGeom>
            <a:avLst/>
            <a:gdLst/>
            <a:ahLst/>
            <a:cxnLst/>
            <a:rect l="l" t="t" r="r" b="b"/>
            <a:pathLst>
              <a:path w="1195" h="261" extrusionOk="0">
                <a:moveTo>
                  <a:pt x="7" y="21"/>
                </a:moveTo>
                <a:lnTo>
                  <a:pt x="1181" y="261"/>
                </a:lnTo>
                <a:lnTo>
                  <a:pt x="1185" y="261"/>
                </a:lnTo>
                <a:lnTo>
                  <a:pt x="1190" y="259"/>
                </a:lnTo>
                <a:lnTo>
                  <a:pt x="1193" y="258"/>
                </a:lnTo>
                <a:lnTo>
                  <a:pt x="1195" y="253"/>
                </a:lnTo>
                <a:lnTo>
                  <a:pt x="1195" y="248"/>
                </a:lnTo>
                <a:lnTo>
                  <a:pt x="1193" y="245"/>
                </a:lnTo>
                <a:lnTo>
                  <a:pt x="1190" y="242"/>
                </a:lnTo>
                <a:lnTo>
                  <a:pt x="1185" y="240"/>
                </a:lnTo>
                <a:lnTo>
                  <a:pt x="12" y="0"/>
                </a:lnTo>
                <a:lnTo>
                  <a:pt x="7" y="0"/>
                </a:lnTo>
                <a:lnTo>
                  <a:pt x="4" y="2"/>
                </a:lnTo>
                <a:lnTo>
                  <a:pt x="1" y="3"/>
                </a:lnTo>
                <a:lnTo>
                  <a:pt x="0" y="8"/>
                </a:lnTo>
                <a:lnTo>
                  <a:pt x="0" y="13"/>
                </a:lnTo>
                <a:lnTo>
                  <a:pt x="1" y="16"/>
                </a:lnTo>
                <a:lnTo>
                  <a:pt x="4" y="19"/>
                </a:lnTo>
                <a:lnTo>
                  <a:pt x="7" y="2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3" name="Google Shape;553;p31"/>
          <p:cNvSpPr/>
          <p:nvPr/>
        </p:nvSpPr>
        <p:spPr>
          <a:xfrm>
            <a:off x="6689725" y="5297720"/>
            <a:ext cx="1301749" cy="354013"/>
          </a:xfrm>
          <a:custGeom>
            <a:avLst/>
            <a:gdLst/>
            <a:ahLst/>
            <a:cxnLst/>
            <a:rect l="l" t="t" r="r" b="b"/>
            <a:pathLst>
              <a:path w="1227" h="335" extrusionOk="0">
                <a:moveTo>
                  <a:pt x="8" y="21"/>
                </a:moveTo>
                <a:lnTo>
                  <a:pt x="1213" y="335"/>
                </a:lnTo>
                <a:lnTo>
                  <a:pt x="1218" y="335"/>
                </a:lnTo>
                <a:lnTo>
                  <a:pt x="1222" y="334"/>
                </a:lnTo>
                <a:lnTo>
                  <a:pt x="1226" y="332"/>
                </a:lnTo>
                <a:lnTo>
                  <a:pt x="1227" y="327"/>
                </a:lnTo>
                <a:lnTo>
                  <a:pt x="1227" y="324"/>
                </a:lnTo>
                <a:lnTo>
                  <a:pt x="1226" y="319"/>
                </a:lnTo>
                <a:lnTo>
                  <a:pt x="1224" y="316"/>
                </a:lnTo>
                <a:lnTo>
                  <a:pt x="1219" y="315"/>
                </a:lnTo>
                <a:lnTo>
                  <a:pt x="13" y="0"/>
                </a:lnTo>
                <a:lnTo>
                  <a:pt x="10" y="0"/>
                </a:lnTo>
                <a:lnTo>
                  <a:pt x="5" y="0"/>
                </a:lnTo>
                <a:lnTo>
                  <a:pt x="2" y="3"/>
                </a:lnTo>
                <a:lnTo>
                  <a:pt x="0" y="6"/>
                </a:lnTo>
                <a:lnTo>
                  <a:pt x="0" y="11"/>
                </a:lnTo>
                <a:lnTo>
                  <a:pt x="2" y="16"/>
                </a:lnTo>
                <a:lnTo>
                  <a:pt x="3" y="19"/>
                </a:lnTo>
                <a:lnTo>
                  <a:pt x="8" y="2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4" name="Google Shape;554;p31"/>
          <p:cNvSpPr/>
          <p:nvPr/>
        </p:nvSpPr>
        <p:spPr>
          <a:xfrm>
            <a:off x="6765132" y="4474835"/>
            <a:ext cx="590550" cy="914400"/>
          </a:xfrm>
          <a:custGeom>
            <a:avLst/>
            <a:gdLst/>
            <a:ahLst/>
            <a:cxnLst/>
            <a:rect l="l" t="t" r="r" b="b"/>
            <a:pathLst>
              <a:path w="643" h="918" extrusionOk="0">
                <a:moveTo>
                  <a:pt x="622" y="6"/>
                </a:moveTo>
                <a:lnTo>
                  <a:pt x="622" y="6"/>
                </a:lnTo>
                <a:lnTo>
                  <a:pt x="618" y="16"/>
                </a:lnTo>
                <a:lnTo>
                  <a:pt x="608" y="41"/>
                </a:lnTo>
                <a:lnTo>
                  <a:pt x="591" y="78"/>
                </a:lnTo>
                <a:lnTo>
                  <a:pt x="568" y="127"/>
                </a:lnTo>
                <a:lnTo>
                  <a:pt x="541" y="186"/>
                </a:lnTo>
                <a:lnTo>
                  <a:pt x="510" y="251"/>
                </a:lnTo>
                <a:lnTo>
                  <a:pt x="471" y="322"/>
                </a:lnTo>
                <a:lnTo>
                  <a:pt x="432" y="397"/>
                </a:lnTo>
                <a:lnTo>
                  <a:pt x="386" y="473"/>
                </a:lnTo>
                <a:lnTo>
                  <a:pt x="338" y="550"/>
                </a:lnTo>
                <a:lnTo>
                  <a:pt x="287" y="623"/>
                </a:lnTo>
                <a:lnTo>
                  <a:pt x="235" y="694"/>
                </a:lnTo>
                <a:lnTo>
                  <a:pt x="179" y="758"/>
                </a:lnTo>
                <a:lnTo>
                  <a:pt x="122" y="815"/>
                </a:lnTo>
                <a:lnTo>
                  <a:pt x="65" y="863"/>
                </a:lnTo>
                <a:lnTo>
                  <a:pt x="6" y="898"/>
                </a:lnTo>
                <a:lnTo>
                  <a:pt x="3" y="899"/>
                </a:lnTo>
                <a:lnTo>
                  <a:pt x="0" y="902"/>
                </a:lnTo>
                <a:lnTo>
                  <a:pt x="0" y="907"/>
                </a:lnTo>
                <a:lnTo>
                  <a:pt x="0" y="912"/>
                </a:lnTo>
                <a:lnTo>
                  <a:pt x="3" y="915"/>
                </a:lnTo>
                <a:lnTo>
                  <a:pt x="6" y="917"/>
                </a:lnTo>
                <a:lnTo>
                  <a:pt x="11" y="918"/>
                </a:lnTo>
                <a:lnTo>
                  <a:pt x="16" y="917"/>
                </a:lnTo>
                <a:lnTo>
                  <a:pt x="76" y="880"/>
                </a:lnTo>
                <a:lnTo>
                  <a:pt x="135" y="834"/>
                </a:lnTo>
                <a:lnTo>
                  <a:pt x="192" y="777"/>
                </a:lnTo>
                <a:lnTo>
                  <a:pt x="248" y="713"/>
                </a:lnTo>
                <a:lnTo>
                  <a:pt x="302" y="643"/>
                </a:lnTo>
                <a:lnTo>
                  <a:pt x="352" y="570"/>
                </a:lnTo>
                <a:lnTo>
                  <a:pt x="400" y="494"/>
                </a:lnTo>
                <a:lnTo>
                  <a:pt x="444" y="418"/>
                </a:lnTo>
                <a:lnTo>
                  <a:pt x="486" y="343"/>
                </a:lnTo>
                <a:lnTo>
                  <a:pt x="524" y="272"/>
                </a:lnTo>
                <a:lnTo>
                  <a:pt x="557" y="206"/>
                </a:lnTo>
                <a:lnTo>
                  <a:pt x="584" y="148"/>
                </a:lnTo>
                <a:lnTo>
                  <a:pt x="608" y="97"/>
                </a:lnTo>
                <a:lnTo>
                  <a:pt x="625" y="57"/>
                </a:lnTo>
                <a:lnTo>
                  <a:pt x="637" y="28"/>
                </a:lnTo>
                <a:lnTo>
                  <a:pt x="643" y="16"/>
                </a:lnTo>
                <a:lnTo>
                  <a:pt x="643" y="11"/>
                </a:lnTo>
                <a:lnTo>
                  <a:pt x="643" y="6"/>
                </a:lnTo>
                <a:lnTo>
                  <a:pt x="640" y="3"/>
                </a:lnTo>
                <a:lnTo>
                  <a:pt x="637" y="1"/>
                </a:lnTo>
                <a:lnTo>
                  <a:pt x="633" y="0"/>
                </a:lnTo>
                <a:lnTo>
                  <a:pt x="629" y="1"/>
                </a:lnTo>
                <a:lnTo>
                  <a:pt x="625" y="3"/>
                </a:lnTo>
                <a:lnTo>
                  <a:pt x="622" y="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5" name="Google Shape;555;p31"/>
          <p:cNvSpPr/>
          <p:nvPr/>
        </p:nvSpPr>
        <p:spPr>
          <a:xfrm>
            <a:off x="6921500" y="4521433"/>
            <a:ext cx="568325" cy="950912"/>
          </a:xfrm>
          <a:custGeom>
            <a:avLst/>
            <a:gdLst/>
            <a:ahLst/>
            <a:cxnLst/>
            <a:rect l="l" t="t" r="r" b="b"/>
            <a:pathLst>
              <a:path w="619" h="953" extrusionOk="0">
                <a:moveTo>
                  <a:pt x="598" y="6"/>
                </a:moveTo>
                <a:lnTo>
                  <a:pt x="598" y="6"/>
                </a:lnTo>
                <a:lnTo>
                  <a:pt x="595" y="16"/>
                </a:lnTo>
                <a:lnTo>
                  <a:pt x="585" y="43"/>
                </a:lnTo>
                <a:lnTo>
                  <a:pt x="569" y="81"/>
                </a:lnTo>
                <a:lnTo>
                  <a:pt x="549" y="133"/>
                </a:lnTo>
                <a:lnTo>
                  <a:pt x="522" y="194"/>
                </a:lnTo>
                <a:lnTo>
                  <a:pt x="492" y="262"/>
                </a:lnTo>
                <a:lnTo>
                  <a:pt x="457" y="337"/>
                </a:lnTo>
                <a:lnTo>
                  <a:pt x="419" y="414"/>
                </a:lnTo>
                <a:lnTo>
                  <a:pt x="376" y="494"/>
                </a:lnTo>
                <a:lnTo>
                  <a:pt x="331" y="573"/>
                </a:lnTo>
                <a:lnTo>
                  <a:pt x="282" y="651"/>
                </a:lnTo>
                <a:lnTo>
                  <a:pt x="231" y="724"/>
                </a:lnTo>
                <a:lnTo>
                  <a:pt x="177" y="791"/>
                </a:lnTo>
                <a:lnTo>
                  <a:pt x="122" y="848"/>
                </a:lnTo>
                <a:lnTo>
                  <a:pt x="65" y="897"/>
                </a:lnTo>
                <a:lnTo>
                  <a:pt x="6" y="932"/>
                </a:lnTo>
                <a:lnTo>
                  <a:pt x="3" y="936"/>
                </a:lnTo>
                <a:lnTo>
                  <a:pt x="1" y="939"/>
                </a:lnTo>
                <a:lnTo>
                  <a:pt x="0" y="944"/>
                </a:lnTo>
                <a:lnTo>
                  <a:pt x="1" y="947"/>
                </a:lnTo>
                <a:lnTo>
                  <a:pt x="4" y="950"/>
                </a:lnTo>
                <a:lnTo>
                  <a:pt x="7" y="953"/>
                </a:lnTo>
                <a:lnTo>
                  <a:pt x="12" y="953"/>
                </a:lnTo>
                <a:lnTo>
                  <a:pt x="15" y="951"/>
                </a:lnTo>
                <a:lnTo>
                  <a:pt x="76" y="915"/>
                </a:lnTo>
                <a:lnTo>
                  <a:pt x="133" y="867"/>
                </a:lnTo>
                <a:lnTo>
                  <a:pt x="190" y="808"/>
                </a:lnTo>
                <a:lnTo>
                  <a:pt x="244" y="742"/>
                </a:lnTo>
                <a:lnTo>
                  <a:pt x="296" y="670"/>
                </a:lnTo>
                <a:lnTo>
                  <a:pt x="346" y="594"/>
                </a:lnTo>
                <a:lnTo>
                  <a:pt x="392" y="515"/>
                </a:lnTo>
                <a:lnTo>
                  <a:pt x="435" y="435"/>
                </a:lnTo>
                <a:lnTo>
                  <a:pt x="473" y="357"/>
                </a:lnTo>
                <a:lnTo>
                  <a:pt x="508" y="283"/>
                </a:lnTo>
                <a:lnTo>
                  <a:pt x="539" y="214"/>
                </a:lnTo>
                <a:lnTo>
                  <a:pt x="565" y="152"/>
                </a:lnTo>
                <a:lnTo>
                  <a:pt x="587" y="98"/>
                </a:lnTo>
                <a:lnTo>
                  <a:pt x="603" y="57"/>
                </a:lnTo>
                <a:lnTo>
                  <a:pt x="614" y="28"/>
                </a:lnTo>
                <a:lnTo>
                  <a:pt x="619" y="14"/>
                </a:lnTo>
                <a:lnTo>
                  <a:pt x="619" y="9"/>
                </a:lnTo>
                <a:lnTo>
                  <a:pt x="619" y="5"/>
                </a:lnTo>
                <a:lnTo>
                  <a:pt x="615" y="1"/>
                </a:lnTo>
                <a:lnTo>
                  <a:pt x="612" y="0"/>
                </a:lnTo>
                <a:lnTo>
                  <a:pt x="608" y="0"/>
                </a:lnTo>
                <a:lnTo>
                  <a:pt x="603" y="0"/>
                </a:lnTo>
                <a:lnTo>
                  <a:pt x="600" y="3"/>
                </a:lnTo>
                <a:lnTo>
                  <a:pt x="598" y="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6" name="Google Shape;556;p31"/>
          <p:cNvSpPr/>
          <p:nvPr/>
        </p:nvSpPr>
        <p:spPr>
          <a:xfrm>
            <a:off x="7115175" y="4537308"/>
            <a:ext cx="544513" cy="984250"/>
          </a:xfrm>
          <a:custGeom>
            <a:avLst/>
            <a:gdLst/>
            <a:ahLst/>
            <a:cxnLst/>
            <a:rect l="l" t="t" r="r" b="b"/>
            <a:pathLst>
              <a:path w="593" h="988" extrusionOk="0">
                <a:moveTo>
                  <a:pt x="573" y="6"/>
                </a:moveTo>
                <a:lnTo>
                  <a:pt x="573" y="6"/>
                </a:lnTo>
                <a:lnTo>
                  <a:pt x="570" y="17"/>
                </a:lnTo>
                <a:lnTo>
                  <a:pt x="560" y="43"/>
                </a:lnTo>
                <a:lnTo>
                  <a:pt x="546" y="84"/>
                </a:lnTo>
                <a:lnTo>
                  <a:pt x="527" y="138"/>
                </a:lnTo>
                <a:lnTo>
                  <a:pt x="503" y="201"/>
                </a:lnTo>
                <a:lnTo>
                  <a:pt x="474" y="273"/>
                </a:lnTo>
                <a:lnTo>
                  <a:pt x="443" y="351"/>
                </a:lnTo>
                <a:lnTo>
                  <a:pt x="406" y="432"/>
                </a:lnTo>
                <a:lnTo>
                  <a:pt x="366" y="514"/>
                </a:lnTo>
                <a:lnTo>
                  <a:pt x="322" y="597"/>
                </a:lnTo>
                <a:lnTo>
                  <a:pt x="276" y="678"/>
                </a:lnTo>
                <a:lnTo>
                  <a:pt x="227" y="753"/>
                </a:lnTo>
                <a:lnTo>
                  <a:pt x="174" y="823"/>
                </a:lnTo>
                <a:lnTo>
                  <a:pt x="120" y="881"/>
                </a:lnTo>
                <a:lnTo>
                  <a:pt x="65" y="931"/>
                </a:lnTo>
                <a:lnTo>
                  <a:pt x="6" y="967"/>
                </a:lnTo>
                <a:lnTo>
                  <a:pt x="3" y="970"/>
                </a:lnTo>
                <a:lnTo>
                  <a:pt x="1" y="974"/>
                </a:lnTo>
                <a:lnTo>
                  <a:pt x="0" y="978"/>
                </a:lnTo>
                <a:lnTo>
                  <a:pt x="1" y="982"/>
                </a:lnTo>
                <a:lnTo>
                  <a:pt x="3" y="985"/>
                </a:lnTo>
                <a:lnTo>
                  <a:pt x="8" y="988"/>
                </a:lnTo>
                <a:lnTo>
                  <a:pt x="11" y="988"/>
                </a:lnTo>
                <a:lnTo>
                  <a:pt x="16" y="988"/>
                </a:lnTo>
                <a:lnTo>
                  <a:pt x="74" y="951"/>
                </a:lnTo>
                <a:lnTo>
                  <a:pt x="133" y="902"/>
                </a:lnTo>
                <a:lnTo>
                  <a:pt x="187" y="842"/>
                </a:lnTo>
                <a:lnTo>
                  <a:pt x="241" y="773"/>
                </a:lnTo>
                <a:lnTo>
                  <a:pt x="290" y="699"/>
                </a:lnTo>
                <a:lnTo>
                  <a:pt x="338" y="618"/>
                </a:lnTo>
                <a:lnTo>
                  <a:pt x="381" y="537"/>
                </a:lnTo>
                <a:lnTo>
                  <a:pt x="422" y="452"/>
                </a:lnTo>
                <a:lnTo>
                  <a:pt x="458" y="371"/>
                </a:lnTo>
                <a:lnTo>
                  <a:pt x="490" y="294"/>
                </a:lnTo>
                <a:lnTo>
                  <a:pt x="519" y="222"/>
                </a:lnTo>
                <a:lnTo>
                  <a:pt x="544" y="157"/>
                </a:lnTo>
                <a:lnTo>
                  <a:pt x="563" y="101"/>
                </a:lnTo>
                <a:lnTo>
                  <a:pt x="579" y="57"/>
                </a:lnTo>
                <a:lnTo>
                  <a:pt x="589" y="27"/>
                </a:lnTo>
                <a:lnTo>
                  <a:pt x="593" y="12"/>
                </a:lnTo>
                <a:lnTo>
                  <a:pt x="593" y="9"/>
                </a:lnTo>
                <a:lnTo>
                  <a:pt x="592" y="4"/>
                </a:lnTo>
                <a:lnTo>
                  <a:pt x="590" y="1"/>
                </a:lnTo>
                <a:lnTo>
                  <a:pt x="585" y="0"/>
                </a:lnTo>
                <a:lnTo>
                  <a:pt x="582" y="0"/>
                </a:lnTo>
                <a:lnTo>
                  <a:pt x="578" y="0"/>
                </a:lnTo>
                <a:lnTo>
                  <a:pt x="574" y="3"/>
                </a:lnTo>
                <a:lnTo>
                  <a:pt x="573" y="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7" name="Google Shape;557;p31"/>
          <p:cNvSpPr/>
          <p:nvPr/>
        </p:nvSpPr>
        <p:spPr>
          <a:xfrm>
            <a:off x="7310438" y="4551595"/>
            <a:ext cx="520700" cy="1020763"/>
          </a:xfrm>
          <a:custGeom>
            <a:avLst/>
            <a:gdLst/>
            <a:ahLst/>
            <a:cxnLst/>
            <a:rect l="l" t="t" r="r" b="b"/>
            <a:pathLst>
              <a:path w="568" h="1026" extrusionOk="0">
                <a:moveTo>
                  <a:pt x="546" y="8"/>
                </a:moveTo>
                <a:lnTo>
                  <a:pt x="546" y="8"/>
                </a:lnTo>
                <a:lnTo>
                  <a:pt x="543" y="19"/>
                </a:lnTo>
                <a:lnTo>
                  <a:pt x="535" y="46"/>
                </a:lnTo>
                <a:lnTo>
                  <a:pt x="522" y="89"/>
                </a:lnTo>
                <a:lnTo>
                  <a:pt x="505" y="145"/>
                </a:lnTo>
                <a:lnTo>
                  <a:pt x="482" y="211"/>
                </a:lnTo>
                <a:lnTo>
                  <a:pt x="457" y="286"/>
                </a:lnTo>
                <a:lnTo>
                  <a:pt x="427" y="367"/>
                </a:lnTo>
                <a:lnTo>
                  <a:pt x="394" y="451"/>
                </a:lnTo>
                <a:lnTo>
                  <a:pt x="355" y="537"/>
                </a:lnTo>
                <a:lnTo>
                  <a:pt x="314" y="624"/>
                </a:lnTo>
                <a:lnTo>
                  <a:pt x="270" y="707"/>
                </a:lnTo>
                <a:lnTo>
                  <a:pt x="222" y="785"/>
                </a:lnTo>
                <a:lnTo>
                  <a:pt x="171" y="856"/>
                </a:lnTo>
                <a:lnTo>
                  <a:pt x="119" y="918"/>
                </a:lnTo>
                <a:lnTo>
                  <a:pt x="63" y="969"/>
                </a:lnTo>
                <a:lnTo>
                  <a:pt x="6" y="1006"/>
                </a:lnTo>
                <a:lnTo>
                  <a:pt x="3" y="1007"/>
                </a:lnTo>
                <a:lnTo>
                  <a:pt x="0" y="1010"/>
                </a:lnTo>
                <a:lnTo>
                  <a:pt x="0" y="1015"/>
                </a:lnTo>
                <a:lnTo>
                  <a:pt x="0" y="1020"/>
                </a:lnTo>
                <a:lnTo>
                  <a:pt x="3" y="1023"/>
                </a:lnTo>
                <a:lnTo>
                  <a:pt x="6" y="1025"/>
                </a:lnTo>
                <a:lnTo>
                  <a:pt x="11" y="1026"/>
                </a:lnTo>
                <a:lnTo>
                  <a:pt x="16" y="1025"/>
                </a:lnTo>
                <a:lnTo>
                  <a:pt x="74" y="988"/>
                </a:lnTo>
                <a:lnTo>
                  <a:pt x="132" y="937"/>
                </a:lnTo>
                <a:lnTo>
                  <a:pt x="186" y="875"/>
                </a:lnTo>
                <a:lnTo>
                  <a:pt x="236" y="805"/>
                </a:lnTo>
                <a:lnTo>
                  <a:pt x="284" y="728"/>
                </a:lnTo>
                <a:lnTo>
                  <a:pt x="330" y="645"/>
                </a:lnTo>
                <a:lnTo>
                  <a:pt x="371" y="559"/>
                </a:lnTo>
                <a:lnTo>
                  <a:pt x="409" y="473"/>
                </a:lnTo>
                <a:lnTo>
                  <a:pt x="444" y="389"/>
                </a:lnTo>
                <a:lnTo>
                  <a:pt x="474" y="308"/>
                </a:lnTo>
                <a:lnTo>
                  <a:pt x="501" y="232"/>
                </a:lnTo>
                <a:lnTo>
                  <a:pt x="524" y="165"/>
                </a:lnTo>
                <a:lnTo>
                  <a:pt x="541" y="106"/>
                </a:lnTo>
                <a:lnTo>
                  <a:pt x="555" y="62"/>
                </a:lnTo>
                <a:lnTo>
                  <a:pt x="563" y="30"/>
                </a:lnTo>
                <a:lnTo>
                  <a:pt x="568" y="14"/>
                </a:lnTo>
                <a:lnTo>
                  <a:pt x="568" y="10"/>
                </a:lnTo>
                <a:lnTo>
                  <a:pt x="567" y="5"/>
                </a:lnTo>
                <a:lnTo>
                  <a:pt x="565" y="2"/>
                </a:lnTo>
                <a:lnTo>
                  <a:pt x="560" y="0"/>
                </a:lnTo>
                <a:lnTo>
                  <a:pt x="555" y="0"/>
                </a:lnTo>
                <a:lnTo>
                  <a:pt x="551" y="2"/>
                </a:lnTo>
                <a:lnTo>
                  <a:pt x="548" y="3"/>
                </a:lnTo>
                <a:lnTo>
                  <a:pt x="546" y="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8" name="Google Shape;558;p31"/>
          <p:cNvSpPr/>
          <p:nvPr/>
        </p:nvSpPr>
        <p:spPr>
          <a:xfrm>
            <a:off x="7502525" y="4567470"/>
            <a:ext cx="501650" cy="1055688"/>
          </a:xfrm>
          <a:custGeom>
            <a:avLst/>
            <a:gdLst/>
            <a:ahLst/>
            <a:cxnLst/>
            <a:rect l="l" t="t" r="r" b="b"/>
            <a:pathLst>
              <a:path w="543" h="1060" extrusionOk="0">
                <a:moveTo>
                  <a:pt x="521" y="8"/>
                </a:moveTo>
                <a:lnTo>
                  <a:pt x="521" y="8"/>
                </a:lnTo>
                <a:lnTo>
                  <a:pt x="517" y="19"/>
                </a:lnTo>
                <a:lnTo>
                  <a:pt x="511" y="49"/>
                </a:lnTo>
                <a:lnTo>
                  <a:pt x="500" y="94"/>
                </a:lnTo>
                <a:lnTo>
                  <a:pt x="484" y="151"/>
                </a:lnTo>
                <a:lnTo>
                  <a:pt x="464" y="221"/>
                </a:lnTo>
                <a:lnTo>
                  <a:pt x="440" y="299"/>
                </a:lnTo>
                <a:lnTo>
                  <a:pt x="411" y="383"/>
                </a:lnTo>
                <a:lnTo>
                  <a:pt x="379" y="470"/>
                </a:lnTo>
                <a:lnTo>
                  <a:pt x="344" y="559"/>
                </a:lnTo>
                <a:lnTo>
                  <a:pt x="306" y="648"/>
                </a:lnTo>
                <a:lnTo>
                  <a:pt x="263" y="734"/>
                </a:lnTo>
                <a:lnTo>
                  <a:pt x="217" y="815"/>
                </a:lnTo>
                <a:lnTo>
                  <a:pt x="168" y="890"/>
                </a:lnTo>
                <a:lnTo>
                  <a:pt x="117" y="952"/>
                </a:lnTo>
                <a:lnTo>
                  <a:pt x="62" y="1004"/>
                </a:lnTo>
                <a:lnTo>
                  <a:pt x="5" y="1041"/>
                </a:lnTo>
                <a:lnTo>
                  <a:pt x="2" y="1044"/>
                </a:lnTo>
                <a:lnTo>
                  <a:pt x="0" y="1047"/>
                </a:lnTo>
                <a:lnTo>
                  <a:pt x="0" y="1050"/>
                </a:lnTo>
                <a:lnTo>
                  <a:pt x="0" y="1053"/>
                </a:lnTo>
                <a:lnTo>
                  <a:pt x="3" y="1056"/>
                </a:lnTo>
                <a:lnTo>
                  <a:pt x="6" y="1058"/>
                </a:lnTo>
                <a:lnTo>
                  <a:pt x="11" y="1060"/>
                </a:lnTo>
                <a:lnTo>
                  <a:pt x="14" y="1058"/>
                </a:lnTo>
                <a:lnTo>
                  <a:pt x="73" y="1021"/>
                </a:lnTo>
                <a:lnTo>
                  <a:pt x="130" y="969"/>
                </a:lnTo>
                <a:lnTo>
                  <a:pt x="183" y="905"/>
                </a:lnTo>
                <a:lnTo>
                  <a:pt x="232" y="834"/>
                </a:lnTo>
                <a:lnTo>
                  <a:pt x="279" y="753"/>
                </a:lnTo>
                <a:lnTo>
                  <a:pt x="322" y="667"/>
                </a:lnTo>
                <a:lnTo>
                  <a:pt x="362" y="580"/>
                </a:lnTo>
                <a:lnTo>
                  <a:pt x="397" y="489"/>
                </a:lnTo>
                <a:lnTo>
                  <a:pt x="429" y="402"/>
                </a:lnTo>
                <a:lnTo>
                  <a:pt x="457" y="318"/>
                </a:lnTo>
                <a:lnTo>
                  <a:pt x="483" y="240"/>
                </a:lnTo>
                <a:lnTo>
                  <a:pt x="503" y="170"/>
                </a:lnTo>
                <a:lnTo>
                  <a:pt x="519" y="109"/>
                </a:lnTo>
                <a:lnTo>
                  <a:pt x="532" y="62"/>
                </a:lnTo>
                <a:lnTo>
                  <a:pt x="540" y="28"/>
                </a:lnTo>
                <a:lnTo>
                  <a:pt x="543" y="13"/>
                </a:lnTo>
                <a:lnTo>
                  <a:pt x="543" y="8"/>
                </a:lnTo>
                <a:lnTo>
                  <a:pt x="541" y="5"/>
                </a:lnTo>
                <a:lnTo>
                  <a:pt x="538" y="1"/>
                </a:lnTo>
                <a:lnTo>
                  <a:pt x="533" y="0"/>
                </a:lnTo>
                <a:lnTo>
                  <a:pt x="530" y="0"/>
                </a:lnTo>
                <a:lnTo>
                  <a:pt x="525" y="1"/>
                </a:lnTo>
                <a:lnTo>
                  <a:pt x="522" y="3"/>
                </a:lnTo>
                <a:lnTo>
                  <a:pt x="521" y="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9" name="Google Shape;559;p31"/>
          <p:cNvSpPr/>
          <p:nvPr/>
        </p:nvSpPr>
        <p:spPr>
          <a:xfrm>
            <a:off x="7694613" y="4581758"/>
            <a:ext cx="479425" cy="1090612"/>
          </a:xfrm>
          <a:custGeom>
            <a:avLst/>
            <a:gdLst/>
            <a:ahLst/>
            <a:cxnLst/>
            <a:rect l="l" t="t" r="r" b="b"/>
            <a:pathLst>
              <a:path w="519" h="1096" extrusionOk="0">
                <a:moveTo>
                  <a:pt x="496" y="10"/>
                </a:moveTo>
                <a:lnTo>
                  <a:pt x="496" y="10"/>
                </a:lnTo>
                <a:lnTo>
                  <a:pt x="495" y="21"/>
                </a:lnTo>
                <a:lnTo>
                  <a:pt x="488" y="53"/>
                </a:lnTo>
                <a:lnTo>
                  <a:pt x="477" y="99"/>
                </a:lnTo>
                <a:lnTo>
                  <a:pt x="463" y="159"/>
                </a:lnTo>
                <a:lnTo>
                  <a:pt x="446" y="231"/>
                </a:lnTo>
                <a:lnTo>
                  <a:pt x="423" y="312"/>
                </a:lnTo>
                <a:lnTo>
                  <a:pt x="398" y="397"/>
                </a:lnTo>
                <a:lnTo>
                  <a:pt x="368" y="490"/>
                </a:lnTo>
                <a:lnTo>
                  <a:pt x="334" y="582"/>
                </a:lnTo>
                <a:lnTo>
                  <a:pt x="298" y="674"/>
                </a:lnTo>
                <a:lnTo>
                  <a:pt x="258" y="763"/>
                </a:lnTo>
                <a:lnTo>
                  <a:pt x="214" y="845"/>
                </a:lnTo>
                <a:lnTo>
                  <a:pt x="168" y="922"/>
                </a:lnTo>
                <a:lnTo>
                  <a:pt x="117" y="987"/>
                </a:lnTo>
                <a:lnTo>
                  <a:pt x="63" y="1039"/>
                </a:lnTo>
                <a:lnTo>
                  <a:pt x="6" y="1076"/>
                </a:lnTo>
                <a:lnTo>
                  <a:pt x="3" y="1079"/>
                </a:lnTo>
                <a:lnTo>
                  <a:pt x="1" y="1082"/>
                </a:lnTo>
                <a:lnTo>
                  <a:pt x="0" y="1087"/>
                </a:lnTo>
                <a:lnTo>
                  <a:pt x="1" y="1090"/>
                </a:lnTo>
                <a:lnTo>
                  <a:pt x="4" y="1093"/>
                </a:lnTo>
                <a:lnTo>
                  <a:pt x="7" y="1096"/>
                </a:lnTo>
                <a:lnTo>
                  <a:pt x="12" y="1096"/>
                </a:lnTo>
                <a:lnTo>
                  <a:pt x="15" y="1096"/>
                </a:lnTo>
                <a:lnTo>
                  <a:pt x="74" y="1058"/>
                </a:lnTo>
                <a:lnTo>
                  <a:pt x="130" y="1006"/>
                </a:lnTo>
                <a:lnTo>
                  <a:pt x="182" y="941"/>
                </a:lnTo>
                <a:lnTo>
                  <a:pt x="230" y="866"/>
                </a:lnTo>
                <a:lnTo>
                  <a:pt x="274" y="782"/>
                </a:lnTo>
                <a:lnTo>
                  <a:pt x="315" y="694"/>
                </a:lnTo>
                <a:lnTo>
                  <a:pt x="352" y="602"/>
                </a:lnTo>
                <a:lnTo>
                  <a:pt x="385" y="509"/>
                </a:lnTo>
                <a:lnTo>
                  <a:pt x="415" y="418"/>
                </a:lnTo>
                <a:lnTo>
                  <a:pt x="441" y="331"/>
                </a:lnTo>
                <a:lnTo>
                  <a:pt x="463" y="250"/>
                </a:lnTo>
                <a:lnTo>
                  <a:pt x="482" y="177"/>
                </a:lnTo>
                <a:lnTo>
                  <a:pt x="496" y="113"/>
                </a:lnTo>
                <a:lnTo>
                  <a:pt x="508" y="64"/>
                </a:lnTo>
                <a:lnTo>
                  <a:pt x="515" y="30"/>
                </a:lnTo>
                <a:lnTo>
                  <a:pt x="519" y="13"/>
                </a:lnTo>
                <a:lnTo>
                  <a:pt x="519" y="10"/>
                </a:lnTo>
                <a:lnTo>
                  <a:pt x="517" y="5"/>
                </a:lnTo>
                <a:lnTo>
                  <a:pt x="514" y="2"/>
                </a:lnTo>
                <a:lnTo>
                  <a:pt x="509" y="0"/>
                </a:lnTo>
                <a:lnTo>
                  <a:pt x="504" y="0"/>
                </a:lnTo>
                <a:lnTo>
                  <a:pt x="501" y="2"/>
                </a:lnTo>
                <a:lnTo>
                  <a:pt x="498" y="5"/>
                </a:lnTo>
                <a:lnTo>
                  <a:pt x="496" y="1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60" name="Google Shape;560;p31"/>
          <p:cNvSpPr/>
          <p:nvPr/>
        </p:nvSpPr>
        <p:spPr>
          <a:xfrm flipH="1">
            <a:off x="6994525" y="4877033"/>
            <a:ext cx="93663" cy="98425"/>
          </a:xfrm>
          <a:prstGeom prst="star5">
            <a:avLst>
              <a:gd name="adj" fmla="val 19098"/>
              <a:gd name="hf" fmla="val 105146"/>
              <a:gd name="vf" fmla="val 110557"/>
            </a:avLst>
          </a:prstGeom>
          <a:solidFill>
            <a:srgbClr val="FF6600"/>
          </a:solidFill>
          <a:ln w="19050" cap="flat" cmpd="sng">
            <a:solidFill>
              <a:srgbClr val="FF6600"/>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61" name="Google Shape;561;p31"/>
          <p:cNvSpPr/>
          <p:nvPr/>
        </p:nvSpPr>
        <p:spPr>
          <a:xfrm flipH="1">
            <a:off x="7561263" y="3327633"/>
            <a:ext cx="231775" cy="1635125"/>
          </a:xfrm>
          <a:custGeom>
            <a:avLst/>
            <a:gdLst/>
            <a:ahLst/>
            <a:cxnLst/>
            <a:rect l="l" t="t" r="r" b="b"/>
            <a:pathLst>
              <a:path w="42" h="1001" extrusionOk="0">
                <a:moveTo>
                  <a:pt x="42" y="0"/>
                </a:moveTo>
                <a:lnTo>
                  <a:pt x="0" y="1001"/>
                </a:lnTo>
              </a:path>
            </a:pathLst>
          </a:custGeom>
          <a:noFill/>
          <a:ln w="38100" cap="flat" cmpd="sng">
            <a:solidFill>
              <a:schemeClr val="dk1"/>
            </a:solidFill>
            <a:prstDash val="solid"/>
            <a:round/>
            <a:headEnd type="none" w="med" len="med"/>
            <a:tailEnd type="triangle" w="lg" len="lg"/>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62" name="Google Shape;562;p31"/>
          <p:cNvSpPr/>
          <p:nvPr/>
        </p:nvSpPr>
        <p:spPr>
          <a:xfrm>
            <a:off x="7073900" y="3535869"/>
            <a:ext cx="527050" cy="1306240"/>
          </a:xfrm>
          <a:custGeom>
            <a:avLst/>
            <a:gdLst/>
            <a:ahLst/>
            <a:cxnLst/>
            <a:rect l="l" t="t" r="r" b="b"/>
            <a:pathLst>
              <a:path w="263" h="819" extrusionOk="0">
                <a:moveTo>
                  <a:pt x="263" y="0"/>
                </a:moveTo>
                <a:lnTo>
                  <a:pt x="0" y="819"/>
                </a:lnTo>
              </a:path>
            </a:pathLst>
          </a:custGeom>
          <a:noFill/>
          <a:ln w="38100" cap="flat" cmpd="sng">
            <a:solidFill>
              <a:schemeClr val="dk1"/>
            </a:solidFill>
            <a:prstDash val="solid"/>
            <a:round/>
            <a:headEnd type="none" w="med" len="med"/>
            <a:tailEnd type="triangle" w="lg" len="lg"/>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63" name="Google Shape;563;p31"/>
          <p:cNvSpPr txBox="1"/>
          <p:nvPr/>
        </p:nvSpPr>
        <p:spPr>
          <a:xfrm>
            <a:off x="6153123" y="2698215"/>
            <a:ext cx="2392796"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b="1" dirty="0">
                <a:solidFill>
                  <a:schemeClr val="dk1"/>
                </a:solidFill>
                <a:latin typeface="Arial"/>
                <a:ea typeface="Arial"/>
                <a:cs typeface="Arial"/>
                <a:sym typeface="Arial"/>
              </a:rPr>
              <a:t>Délai de 5 jours pour utiliser la contraception d’urgence après un rapport sexuel non protégé</a:t>
            </a:r>
            <a:endParaRPr lang="en-US" sz="1100" dirty="0"/>
          </a:p>
        </p:txBody>
      </p:sp>
      <p:sp>
        <p:nvSpPr>
          <p:cNvPr id="564" name="Google Shape;564;p31"/>
          <p:cNvSpPr/>
          <p:nvPr/>
        </p:nvSpPr>
        <p:spPr>
          <a:xfrm>
            <a:off x="7980363" y="0"/>
            <a:ext cx="1163637" cy="430213"/>
          </a:xfrm>
          <a:prstGeom prst="rect">
            <a:avLst/>
          </a:prstGeom>
          <a:solidFill>
            <a:srgbClr val="9966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65" name="Google Shape;565;p31"/>
          <p:cNvSpPr/>
          <p:nvPr/>
        </p:nvSpPr>
        <p:spPr>
          <a:xfrm>
            <a:off x="-76199" y="-10886"/>
            <a:ext cx="9252857" cy="7620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66" name="Google Shape;566;p31"/>
          <p:cNvSpPr/>
          <p:nvPr/>
        </p:nvSpPr>
        <p:spPr>
          <a:xfrm>
            <a:off x="5254767" y="3608705"/>
            <a:ext cx="1667002" cy="922338"/>
          </a:xfrm>
          <a:prstGeom prst="wedgeEllipseCallout">
            <a:avLst>
              <a:gd name="adj1" fmla="val 51343"/>
              <a:gd name="adj2" fmla="val 89176"/>
            </a:avLst>
          </a:prstGeom>
          <a:solidFill>
            <a:srgbClr val="FFB685"/>
          </a:solidFill>
          <a:ln w="12700" cap="flat" cmpd="sng">
            <a:solidFill>
              <a:srgbClr val="FF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dirty="0">
              <a:solidFill>
                <a:schemeClr val="dk1"/>
              </a:solidFill>
              <a:latin typeface="Arial"/>
              <a:ea typeface="Arial"/>
              <a:cs typeface="Arial"/>
              <a:sym typeface="Arial"/>
            </a:endParaRPr>
          </a:p>
        </p:txBody>
      </p:sp>
      <p:pic>
        <p:nvPicPr>
          <p:cNvPr id="567" name="Google Shape;567;p31" descr="AFCoupleBedNOcondom"/>
          <p:cNvPicPr preferRelativeResize="0"/>
          <p:nvPr/>
        </p:nvPicPr>
        <p:blipFill rotWithShape="1">
          <a:blip r:embed="rId3">
            <a:alphaModFix/>
          </a:blip>
          <a:srcRect/>
          <a:stretch/>
        </p:blipFill>
        <p:spPr>
          <a:xfrm rot="155140">
            <a:off x="5106087" y="3808586"/>
            <a:ext cx="1442297" cy="1015095"/>
          </a:xfrm>
          <a:prstGeom prst="rect">
            <a:avLst/>
          </a:prstGeom>
          <a:noFill/>
          <a:ln>
            <a:noFill/>
          </a:ln>
        </p:spPr>
      </p:pic>
      <p:pic>
        <p:nvPicPr>
          <p:cNvPr id="568" name="Google Shape;568;p31"/>
          <p:cNvPicPr preferRelativeResize="0"/>
          <p:nvPr/>
        </p:nvPicPr>
        <p:blipFill rotWithShape="1">
          <a:blip r:embed="rId4">
            <a:alphaModFix/>
          </a:blip>
          <a:srcRect/>
          <a:stretch/>
        </p:blipFill>
        <p:spPr>
          <a:xfrm>
            <a:off x="9282340" y="1442102"/>
            <a:ext cx="1619075" cy="1123440"/>
          </a:xfrm>
          <a:prstGeom prst="rect">
            <a:avLst/>
          </a:prstGeom>
          <a:noFill/>
          <a:ln>
            <a:noFill/>
          </a:ln>
        </p:spPr>
      </p:pic>
      <p:pic>
        <p:nvPicPr>
          <p:cNvPr id="569" name="Google Shape;569;p31"/>
          <p:cNvPicPr preferRelativeResize="0"/>
          <p:nvPr/>
        </p:nvPicPr>
        <p:blipFill rotWithShape="1">
          <a:blip r:embed="rId5">
            <a:alphaModFix/>
          </a:blip>
          <a:srcRect l="58670" t="7008" r="6191" b="58899"/>
          <a:stretch/>
        </p:blipFill>
        <p:spPr>
          <a:xfrm>
            <a:off x="6046993" y="901467"/>
            <a:ext cx="2542222" cy="1850014"/>
          </a:xfrm>
          <a:prstGeom prst="rect">
            <a:avLst/>
          </a:prstGeom>
          <a:noFill/>
          <a:ln>
            <a:noFill/>
          </a:ln>
        </p:spPr>
      </p:pic>
      <p:sp>
        <p:nvSpPr>
          <p:cNvPr id="570" name="Google Shape;570;p31"/>
          <p:cNvSpPr txBox="1">
            <a:spLocks noGrp="1"/>
          </p:cNvSpPr>
          <p:nvPr>
            <p:ph type="body" idx="1"/>
          </p:nvPr>
        </p:nvSpPr>
        <p:spPr>
          <a:xfrm>
            <a:off x="457198" y="1006530"/>
            <a:ext cx="5589795" cy="540244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rgbClr val="FF3300"/>
              </a:buClr>
              <a:buSzPts val="2400"/>
              <a:buFont typeface="Arial"/>
              <a:buNone/>
            </a:pPr>
            <a:r>
              <a:rPr lang="en-US" sz="2000" b="1" dirty="0">
                <a:solidFill>
                  <a:srgbClr val="FF3300"/>
                </a:solidFill>
                <a:latin typeface="Arial"/>
                <a:ea typeface="Arial"/>
                <a:cs typeface="Arial"/>
                <a:sym typeface="Arial"/>
              </a:rPr>
              <a:t>À quoi </a:t>
            </a:r>
            <a:r>
              <a:rPr lang="en-US" sz="2000" b="1" dirty="0" err="1">
                <a:solidFill>
                  <a:srgbClr val="FF3300"/>
                </a:solidFill>
                <a:latin typeface="Arial"/>
                <a:ea typeface="Arial"/>
                <a:cs typeface="Arial"/>
                <a:sym typeface="Arial"/>
              </a:rPr>
              <a:t>s’attendre</a:t>
            </a:r>
            <a:endParaRPr lang="en-US" sz="2000" dirty="0"/>
          </a:p>
          <a:p>
            <a:pPr marL="225425" lvl="0" indent="-225425" algn="l" rtl="0">
              <a:lnSpc>
                <a:spcPct val="95000"/>
              </a:lnSpc>
              <a:spcBef>
                <a:spcPts val="1200"/>
              </a:spcBef>
              <a:spcAft>
                <a:spcPts val="0"/>
              </a:spcAft>
              <a:buClr>
                <a:srgbClr val="FF3300"/>
              </a:buClr>
              <a:buSzPts val="2000"/>
              <a:buFont typeface="Arial"/>
              <a:buChar char="•"/>
            </a:pPr>
            <a:r>
              <a:rPr lang="fr-FR" sz="1800" dirty="0">
                <a:solidFill>
                  <a:srgbClr val="000000"/>
                </a:solidFill>
                <a:latin typeface="Arial"/>
                <a:ea typeface="Arial"/>
                <a:cs typeface="Arial"/>
                <a:sym typeface="Arial"/>
              </a:rPr>
              <a:t>Peuvent provoquer des nausées et des vomissements, ainsi que des </a:t>
            </a:r>
            <a:r>
              <a:rPr lang="fr-FR" sz="1800" dirty="0" err="1">
                <a:solidFill>
                  <a:srgbClr val="000000"/>
                </a:solidFill>
                <a:latin typeface="Arial"/>
                <a:ea typeface="Arial"/>
                <a:cs typeface="Arial"/>
                <a:sym typeface="Arial"/>
              </a:rPr>
              <a:t>microrragies</a:t>
            </a:r>
            <a:r>
              <a:rPr lang="fr-FR" sz="1800" dirty="0">
                <a:solidFill>
                  <a:srgbClr val="000000"/>
                </a:solidFill>
                <a:latin typeface="Arial"/>
                <a:ea typeface="Arial"/>
                <a:cs typeface="Arial"/>
                <a:sym typeface="Arial"/>
              </a:rPr>
              <a:t> pendant quelques jours. Les prochaines règles peuvent survenir quelques jours plus tôt ou plus tard</a:t>
            </a:r>
            <a:r>
              <a:rPr lang="en-US" sz="1800" dirty="0">
                <a:solidFill>
                  <a:srgbClr val="000000"/>
                </a:solidFill>
                <a:latin typeface="Arial"/>
                <a:ea typeface="Arial"/>
                <a:cs typeface="Arial"/>
                <a:sym typeface="Arial"/>
              </a:rPr>
              <a:t>.</a:t>
            </a:r>
            <a:r>
              <a:rPr lang="en-US" sz="1800" dirty="0">
                <a:solidFill>
                  <a:srgbClr val="FF3300"/>
                </a:solidFill>
                <a:latin typeface="Arial"/>
                <a:ea typeface="Arial"/>
                <a:cs typeface="Arial"/>
                <a:sym typeface="Arial"/>
              </a:rPr>
              <a:t> </a:t>
            </a:r>
            <a:endParaRPr lang="en-US" sz="1800" dirty="0"/>
          </a:p>
          <a:p>
            <a:pPr marL="0" lvl="0" indent="0" algn="l" rtl="0">
              <a:lnSpc>
                <a:spcPct val="95000"/>
              </a:lnSpc>
              <a:spcBef>
                <a:spcPts val="2400"/>
              </a:spcBef>
              <a:spcAft>
                <a:spcPts val="0"/>
              </a:spcAft>
              <a:buClr>
                <a:srgbClr val="A50021"/>
              </a:buClr>
              <a:buSzPts val="2000"/>
              <a:buFont typeface="Arial"/>
              <a:buNone/>
            </a:pPr>
            <a:r>
              <a:rPr lang="fr-FR" sz="2000" b="1" dirty="0">
                <a:solidFill>
                  <a:srgbClr val="FF3300"/>
                </a:solidFill>
                <a:latin typeface="Arial"/>
                <a:ea typeface="Arial"/>
                <a:cs typeface="Arial"/>
                <a:sym typeface="Arial"/>
              </a:rPr>
              <a:t>Les professionnelles du sexe doivent déterminer si elles </a:t>
            </a:r>
            <a:r>
              <a:rPr lang="en-US" sz="2000" b="1" dirty="0">
                <a:solidFill>
                  <a:srgbClr val="FF3300"/>
                </a:solidFill>
                <a:latin typeface="Arial"/>
                <a:ea typeface="Arial"/>
                <a:cs typeface="Arial"/>
                <a:sym typeface="Arial"/>
              </a:rPr>
              <a:t>: </a:t>
            </a:r>
            <a:endParaRPr sz="2000" dirty="0"/>
          </a:p>
          <a:p>
            <a:pPr marL="225425" lvl="1" indent="-225425" algn="l" rtl="0">
              <a:lnSpc>
                <a:spcPct val="95000"/>
              </a:lnSpc>
              <a:spcBef>
                <a:spcPts val="1200"/>
              </a:spcBef>
              <a:spcAft>
                <a:spcPts val="0"/>
              </a:spcAft>
              <a:buClr>
                <a:srgbClr val="FF3300"/>
              </a:buClr>
              <a:buSzPts val="2000"/>
              <a:buFont typeface="Arial"/>
              <a:buChar char="•"/>
            </a:pPr>
            <a:r>
              <a:rPr lang="fr-FR" sz="1800" dirty="0">
                <a:solidFill>
                  <a:srgbClr val="000000"/>
                </a:solidFill>
                <a:latin typeface="Arial"/>
                <a:ea typeface="Arial"/>
                <a:cs typeface="Arial"/>
                <a:sym typeface="Arial"/>
              </a:rPr>
              <a:t>Ont été exposés au VIH. Si les pilules contraceptives d’urgence n’augmentent </a:t>
            </a:r>
            <a:br>
              <a:rPr lang="fr-FR" sz="1800" dirty="0">
                <a:solidFill>
                  <a:srgbClr val="000000"/>
                </a:solidFill>
                <a:latin typeface="Arial"/>
                <a:ea typeface="Arial"/>
                <a:cs typeface="Arial"/>
                <a:sym typeface="Arial"/>
              </a:rPr>
            </a:br>
            <a:r>
              <a:rPr lang="fr-FR" sz="1800" dirty="0">
                <a:solidFill>
                  <a:srgbClr val="000000"/>
                </a:solidFill>
                <a:latin typeface="Arial"/>
                <a:ea typeface="Arial"/>
                <a:cs typeface="Arial"/>
                <a:sym typeface="Arial"/>
              </a:rPr>
              <a:t>pas le risque de contracter le VIH chez les professionnelles du sexe, elles n’offrent </a:t>
            </a:r>
            <a:br>
              <a:rPr lang="fr-FR" sz="1800" dirty="0">
                <a:solidFill>
                  <a:srgbClr val="000000"/>
                </a:solidFill>
                <a:latin typeface="Arial"/>
                <a:ea typeface="Arial"/>
                <a:cs typeface="Arial"/>
                <a:sym typeface="Arial"/>
              </a:rPr>
            </a:br>
            <a:r>
              <a:rPr lang="fr-FR" sz="1800" dirty="0">
                <a:solidFill>
                  <a:srgbClr val="000000"/>
                </a:solidFill>
                <a:latin typeface="Arial"/>
                <a:ea typeface="Arial"/>
                <a:cs typeface="Arial"/>
                <a:sym typeface="Arial"/>
              </a:rPr>
              <a:t>aucune protection contre le VIH et les autres IST</a:t>
            </a:r>
            <a:r>
              <a:rPr lang="en-US" sz="1800" dirty="0">
                <a:solidFill>
                  <a:srgbClr val="000000"/>
                </a:solidFill>
                <a:latin typeface="Arial"/>
                <a:ea typeface="Arial"/>
                <a:cs typeface="Arial"/>
                <a:sym typeface="Arial"/>
              </a:rPr>
              <a:t>. </a:t>
            </a:r>
            <a:endParaRPr sz="1800" dirty="0"/>
          </a:p>
          <a:p>
            <a:pPr marL="225425" lvl="1" indent="-225425" algn="l" rtl="0">
              <a:lnSpc>
                <a:spcPct val="95000"/>
              </a:lnSpc>
              <a:spcBef>
                <a:spcPts val="1200"/>
              </a:spcBef>
              <a:spcAft>
                <a:spcPts val="0"/>
              </a:spcAft>
              <a:buClr>
                <a:srgbClr val="FF3300"/>
              </a:buClr>
              <a:buSzPts val="2000"/>
              <a:buFont typeface="Arial"/>
              <a:buChar char="•"/>
            </a:pPr>
            <a:r>
              <a:rPr lang="fr-FR" sz="1800" dirty="0">
                <a:solidFill>
                  <a:srgbClr val="000000"/>
                </a:solidFill>
                <a:latin typeface="Arial"/>
                <a:ea typeface="Arial"/>
                <a:cs typeface="Arial"/>
                <a:sym typeface="Arial"/>
              </a:rPr>
              <a:t>Nécessité d’un recours à la prophylaxie post-exposition (PEP) en plus des pilules contraceptives d’urgence, en cas de préoccupation par rapport à l’exposition au VIH du fait de rapports sexuels non protégés</a:t>
            </a:r>
            <a:r>
              <a:rPr lang="en-US" sz="1800" dirty="0">
                <a:solidFill>
                  <a:srgbClr val="000000"/>
                </a:solidFill>
                <a:latin typeface="Arial"/>
                <a:ea typeface="Arial"/>
                <a:cs typeface="Arial"/>
                <a:sym typeface="Arial"/>
              </a:rPr>
              <a:t>.</a:t>
            </a:r>
            <a:endParaRPr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2"/>
          <p:cNvSpPr txBox="1">
            <a:spLocks noGrp="1"/>
          </p:cNvSpPr>
          <p:nvPr>
            <p:ph type="sldNum" idx="12"/>
          </p:nvPr>
        </p:nvSpPr>
        <p:spPr>
          <a:xfrm>
            <a:off x="6697571"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32</a:t>
            </a:fld>
            <a:endParaRPr sz="1400" b="1" dirty="0">
              <a:solidFill>
                <a:schemeClr val="lt2"/>
              </a:solidFill>
              <a:latin typeface="Arial"/>
              <a:ea typeface="Arial"/>
              <a:cs typeface="Arial"/>
              <a:sym typeface="Arial"/>
            </a:endParaRPr>
          </a:p>
        </p:txBody>
      </p:sp>
      <p:sp>
        <p:nvSpPr>
          <p:cNvPr id="577" name="Google Shape;577;p32"/>
          <p:cNvSpPr/>
          <p:nvPr/>
        </p:nvSpPr>
        <p:spPr>
          <a:xfrm>
            <a:off x="647700" y="873125"/>
            <a:ext cx="7604125" cy="1125538"/>
          </a:xfrm>
          <a:prstGeom prst="rect">
            <a:avLst/>
          </a:prstGeom>
          <a:noFill/>
          <a:ln>
            <a:noFill/>
          </a:ln>
        </p:spPr>
        <p:txBody>
          <a:bodyPr spcFirstLastPara="1" wrap="square" lIns="87250" tIns="43625" rIns="87250" bIns="43625" anchor="ctr" anchorCtr="0">
            <a:noAutofit/>
          </a:bodyPr>
          <a:lstStyle/>
          <a:p>
            <a:pPr marL="0" marR="0" lvl="0" indent="0" algn="l" rtl="0">
              <a:lnSpc>
                <a:spcPct val="90000"/>
              </a:lnSpc>
              <a:spcBef>
                <a:spcPts val="0"/>
              </a:spcBef>
              <a:spcAft>
                <a:spcPts val="0"/>
              </a:spcAft>
              <a:buNone/>
            </a:pPr>
            <a:r>
              <a:rPr lang="en-US" sz="3200" b="1" dirty="0" err="1">
                <a:solidFill>
                  <a:srgbClr val="6CA62C"/>
                </a:solidFill>
                <a:latin typeface="Arial"/>
                <a:ea typeface="Arial"/>
                <a:cs typeface="Arial"/>
                <a:sym typeface="Arial"/>
              </a:rPr>
              <a:t>Méthode</a:t>
            </a:r>
            <a:r>
              <a:rPr lang="en-US" sz="3200" b="1" dirty="0">
                <a:solidFill>
                  <a:srgbClr val="6CA62C"/>
                </a:solidFill>
                <a:latin typeface="Arial"/>
                <a:ea typeface="Arial"/>
                <a:cs typeface="Arial"/>
                <a:sym typeface="Arial"/>
              </a:rPr>
              <a:t> de </a:t>
            </a:r>
            <a:r>
              <a:rPr lang="en-US" sz="3200" b="1" dirty="0" err="1">
                <a:solidFill>
                  <a:srgbClr val="6CA62C"/>
                </a:solidFill>
                <a:latin typeface="Arial"/>
                <a:ea typeface="Arial"/>
                <a:cs typeface="Arial"/>
                <a:sym typeface="Arial"/>
              </a:rPr>
              <a:t>l’aménorrhée</a:t>
            </a:r>
            <a:r>
              <a:rPr lang="en-US" sz="3200" b="1" dirty="0">
                <a:solidFill>
                  <a:srgbClr val="6CA62C"/>
                </a:solidFill>
                <a:latin typeface="Arial"/>
                <a:ea typeface="Arial"/>
                <a:cs typeface="Arial"/>
                <a:sym typeface="Arial"/>
              </a:rPr>
              <a:t> </a:t>
            </a:r>
            <a:r>
              <a:rPr lang="en-US" sz="3200" b="1" dirty="0" err="1">
                <a:solidFill>
                  <a:srgbClr val="6CA62C"/>
                </a:solidFill>
                <a:latin typeface="Arial"/>
                <a:ea typeface="Arial"/>
                <a:cs typeface="Arial"/>
                <a:sym typeface="Arial"/>
              </a:rPr>
              <a:t>lactationnelle</a:t>
            </a:r>
            <a:r>
              <a:rPr lang="en-US" sz="3200" b="1" dirty="0">
                <a:solidFill>
                  <a:srgbClr val="6CA62C"/>
                </a:solidFill>
                <a:latin typeface="Arial"/>
                <a:ea typeface="Arial"/>
                <a:cs typeface="Arial"/>
                <a:sym typeface="Arial"/>
              </a:rPr>
              <a:t> (MAMA) </a:t>
            </a:r>
            <a:endParaRPr dirty="0"/>
          </a:p>
          <a:p>
            <a:pPr marL="0" marR="0" lvl="0" indent="0" algn="l" rtl="0">
              <a:lnSpc>
                <a:spcPct val="90000"/>
              </a:lnSpc>
              <a:spcBef>
                <a:spcPts val="0"/>
              </a:spcBef>
              <a:spcAft>
                <a:spcPts val="0"/>
              </a:spcAft>
              <a:buNone/>
            </a:pPr>
            <a:r>
              <a:rPr lang="en-US" sz="2000" dirty="0">
                <a:solidFill>
                  <a:srgbClr val="6CA62C"/>
                </a:solidFill>
                <a:latin typeface="Arial"/>
                <a:ea typeface="Arial"/>
                <a:cs typeface="Arial"/>
                <a:sym typeface="Arial"/>
              </a:rPr>
              <a:t>(pour les </a:t>
            </a:r>
            <a:r>
              <a:rPr lang="en-US" sz="2000" dirty="0" err="1">
                <a:solidFill>
                  <a:srgbClr val="6CA62C"/>
                </a:solidFill>
                <a:latin typeface="Arial"/>
                <a:ea typeface="Arial"/>
                <a:cs typeface="Arial"/>
                <a:sym typeface="Arial"/>
              </a:rPr>
              <a:t>mères</a:t>
            </a:r>
            <a:r>
              <a:rPr lang="en-US" sz="2000" dirty="0">
                <a:solidFill>
                  <a:srgbClr val="6CA62C"/>
                </a:solidFill>
                <a:latin typeface="Arial"/>
                <a:ea typeface="Arial"/>
                <a:cs typeface="Arial"/>
                <a:sym typeface="Arial"/>
              </a:rPr>
              <a:t> </a:t>
            </a:r>
            <a:r>
              <a:rPr lang="en-US" sz="2000" dirty="0" err="1">
                <a:solidFill>
                  <a:srgbClr val="6CA62C"/>
                </a:solidFill>
                <a:latin typeface="Arial"/>
                <a:ea typeface="Arial"/>
                <a:cs typeface="Arial"/>
                <a:sym typeface="Arial"/>
              </a:rPr>
              <a:t>allaitantes</a:t>
            </a:r>
            <a:r>
              <a:rPr lang="en-US" sz="2000" dirty="0">
                <a:solidFill>
                  <a:srgbClr val="6CA62C"/>
                </a:solidFill>
                <a:latin typeface="Arial"/>
                <a:ea typeface="Arial"/>
                <a:cs typeface="Arial"/>
                <a:sym typeface="Arial"/>
              </a:rPr>
              <a:t>)</a:t>
            </a:r>
            <a:endParaRPr dirty="0"/>
          </a:p>
        </p:txBody>
      </p:sp>
      <p:sp>
        <p:nvSpPr>
          <p:cNvPr id="578" name="Google Shape;578;p32"/>
          <p:cNvSpPr txBox="1"/>
          <p:nvPr/>
        </p:nvSpPr>
        <p:spPr>
          <a:xfrm>
            <a:off x="3514382" y="1990566"/>
            <a:ext cx="5395442" cy="4550862"/>
          </a:xfrm>
          <a:prstGeom prst="rect">
            <a:avLst/>
          </a:prstGeom>
          <a:noFill/>
          <a:ln>
            <a:noFill/>
          </a:ln>
        </p:spPr>
        <p:txBody>
          <a:bodyPr spcFirstLastPara="1" wrap="square" lIns="0" tIns="43625" rIns="0" bIns="43625" anchor="t" anchorCtr="0">
            <a:spAutoFit/>
          </a:bodyPr>
          <a:lstStyle/>
          <a:p>
            <a:pPr marL="355600" marR="0" lvl="0" indent="-342900" algn="l" rtl="0">
              <a:lnSpc>
                <a:spcPct val="90000"/>
              </a:lnSpc>
              <a:spcBef>
                <a:spcPts val="600"/>
              </a:spcBef>
              <a:spcAft>
                <a:spcPts val="0"/>
              </a:spcAft>
              <a:buClr>
                <a:srgbClr val="82C836"/>
              </a:buClr>
              <a:buSzPts val="2200"/>
              <a:buFont typeface="Arial"/>
              <a:buChar char="•"/>
            </a:pPr>
            <a:r>
              <a:rPr lang="fr-FR" sz="2000" dirty="0">
                <a:solidFill>
                  <a:schemeClr val="dk1"/>
                </a:solidFill>
                <a:latin typeface="Arial"/>
                <a:ea typeface="Arial"/>
                <a:cs typeface="Arial"/>
                <a:sym typeface="Arial"/>
              </a:rPr>
              <a:t>Allaitement exclusivement au sein, de </a:t>
            </a:r>
            <a:br>
              <a:rPr lang="fr-FR" sz="2000" dirty="0">
                <a:solidFill>
                  <a:schemeClr val="dk1"/>
                </a:solidFill>
                <a:latin typeface="Arial"/>
                <a:ea typeface="Arial"/>
                <a:cs typeface="Arial"/>
                <a:sym typeface="Arial"/>
              </a:rPr>
            </a:br>
            <a:r>
              <a:rPr lang="fr-FR" sz="2000" dirty="0">
                <a:solidFill>
                  <a:schemeClr val="dk1"/>
                </a:solidFill>
                <a:latin typeface="Arial"/>
                <a:ea typeface="Arial"/>
                <a:cs typeface="Arial"/>
                <a:sym typeface="Arial"/>
              </a:rPr>
              <a:t>jour comme de nuit, visant à éviter une grossesse</a:t>
            </a:r>
          </a:p>
          <a:p>
            <a:pPr marL="355600" marR="0" lvl="0" indent="-342900" algn="l" rtl="0">
              <a:lnSpc>
                <a:spcPct val="90000"/>
              </a:lnSpc>
              <a:spcBef>
                <a:spcPts val="600"/>
              </a:spcBef>
              <a:spcAft>
                <a:spcPts val="0"/>
              </a:spcAft>
              <a:buClr>
                <a:srgbClr val="82C836"/>
              </a:buClr>
              <a:buSzPts val="2200"/>
              <a:buFont typeface="Arial"/>
              <a:buChar char="•"/>
            </a:pPr>
            <a:r>
              <a:rPr lang="fr-FR" sz="2000" dirty="0">
                <a:solidFill>
                  <a:schemeClr val="dk1"/>
                </a:solidFill>
                <a:latin typeface="Arial"/>
                <a:ea typeface="Arial"/>
                <a:cs typeface="Arial"/>
                <a:sym typeface="Arial"/>
              </a:rPr>
              <a:t>Très efficace pendant 6 mois après la naissance si l’allaitement se fait exclusivement ou quasi-exclusivement </a:t>
            </a:r>
            <a:br>
              <a:rPr lang="fr-FR" sz="2000" dirty="0">
                <a:solidFill>
                  <a:schemeClr val="dk1"/>
                </a:solidFill>
                <a:latin typeface="Arial"/>
                <a:ea typeface="Arial"/>
                <a:cs typeface="Arial"/>
                <a:sym typeface="Arial"/>
              </a:rPr>
            </a:br>
            <a:r>
              <a:rPr lang="fr-FR" sz="2000" dirty="0">
                <a:solidFill>
                  <a:schemeClr val="dk1"/>
                </a:solidFill>
                <a:latin typeface="Arial"/>
                <a:ea typeface="Arial"/>
                <a:cs typeface="Arial"/>
                <a:sym typeface="Arial"/>
              </a:rPr>
              <a:t>au sein et s’il n’y a pas eu de retour des couches</a:t>
            </a:r>
          </a:p>
          <a:p>
            <a:pPr marL="355600" marR="0" lvl="0" indent="-342900" algn="l" rtl="0">
              <a:lnSpc>
                <a:spcPct val="90000"/>
              </a:lnSpc>
              <a:spcBef>
                <a:spcPts val="600"/>
              </a:spcBef>
              <a:spcAft>
                <a:spcPts val="0"/>
              </a:spcAft>
              <a:buClr>
                <a:srgbClr val="82C836"/>
              </a:buClr>
              <a:buSzPts val="2200"/>
              <a:buFont typeface="Arial"/>
              <a:buChar char="•"/>
            </a:pPr>
            <a:r>
              <a:rPr lang="fr-FR" sz="2000" dirty="0">
                <a:solidFill>
                  <a:schemeClr val="dk1"/>
                </a:solidFill>
                <a:latin typeface="Arial"/>
                <a:ea typeface="Arial"/>
                <a:cs typeface="Arial"/>
                <a:sym typeface="Arial"/>
              </a:rPr>
              <a:t>N’utilisez pas de biberons, de tétines ou autres mamelons artificiels ; ceux-ci inhibent la fréquence des tétées de votre bébé</a:t>
            </a:r>
          </a:p>
          <a:p>
            <a:pPr marL="355600" marR="0" lvl="0" indent="-342900" algn="l" rtl="0">
              <a:lnSpc>
                <a:spcPct val="90000"/>
              </a:lnSpc>
              <a:spcBef>
                <a:spcPts val="600"/>
              </a:spcBef>
              <a:spcAft>
                <a:spcPts val="0"/>
              </a:spcAft>
              <a:buClr>
                <a:srgbClr val="82C836"/>
              </a:buClr>
              <a:buSzPts val="2200"/>
              <a:buFont typeface="Arial"/>
              <a:buChar char="•"/>
            </a:pPr>
            <a:r>
              <a:rPr lang="fr-FR" sz="2000" dirty="0">
                <a:solidFill>
                  <a:schemeClr val="dk1"/>
                </a:solidFill>
                <a:latin typeface="Arial"/>
                <a:ea typeface="Arial"/>
                <a:cs typeface="Arial"/>
                <a:sym typeface="Arial"/>
              </a:rPr>
              <a:t>Aucune protection contre le VIH ou les autres IST ; ajoutez-y d’autres méthodes pour vous protéger (préservatifs, prophylaxie préexposition</a:t>
            </a:r>
            <a:r>
              <a:rPr lang="en-US" sz="2000" b="0" i="0" u="none" strike="noStrike" cap="none" dirty="0">
                <a:solidFill>
                  <a:schemeClr val="dk1"/>
                </a:solidFill>
                <a:latin typeface="Arial"/>
                <a:ea typeface="Arial"/>
                <a:cs typeface="Arial"/>
                <a:sym typeface="Arial"/>
              </a:rPr>
              <a:t>)</a:t>
            </a:r>
            <a:endParaRPr lang="en-US" sz="2000" dirty="0"/>
          </a:p>
        </p:txBody>
      </p:sp>
      <p:pic>
        <p:nvPicPr>
          <p:cNvPr id="579" name="Google Shape;579;p32" descr="p7 breastfeedingWomanAlone"/>
          <p:cNvPicPr preferRelativeResize="0"/>
          <p:nvPr/>
        </p:nvPicPr>
        <p:blipFill rotWithShape="1">
          <a:blip r:embed="rId3">
            <a:alphaModFix/>
          </a:blip>
          <a:srcRect/>
          <a:stretch/>
        </p:blipFill>
        <p:spPr>
          <a:xfrm>
            <a:off x="1091235" y="2294191"/>
            <a:ext cx="1979612" cy="2576513"/>
          </a:xfrm>
          <a:prstGeom prst="rect">
            <a:avLst/>
          </a:prstGeom>
          <a:noFill/>
          <a:ln>
            <a:noFill/>
          </a:ln>
        </p:spPr>
      </p:pic>
      <p:pic>
        <p:nvPicPr>
          <p:cNvPr id="580" name="Google Shape;580;p32"/>
          <p:cNvPicPr preferRelativeResize="0"/>
          <p:nvPr/>
        </p:nvPicPr>
        <p:blipFill rotWithShape="1">
          <a:blip r:embed="rId4">
            <a:alphaModFix/>
          </a:blip>
          <a:srcRect/>
          <a:stretch/>
        </p:blipFill>
        <p:spPr>
          <a:xfrm>
            <a:off x="9312275" y="3290888"/>
            <a:ext cx="1106488" cy="1144587"/>
          </a:xfrm>
          <a:prstGeom prst="rect">
            <a:avLst/>
          </a:prstGeom>
          <a:noFill/>
          <a:ln>
            <a:noFill/>
          </a:ln>
        </p:spPr>
      </p:pic>
      <p:sp>
        <p:nvSpPr>
          <p:cNvPr id="581" name="Google Shape;581;p32"/>
          <p:cNvSpPr/>
          <p:nvPr/>
        </p:nvSpPr>
        <p:spPr>
          <a:xfrm>
            <a:off x="0" y="0"/>
            <a:ext cx="9144000" cy="762000"/>
          </a:xfrm>
          <a:prstGeom prst="rect">
            <a:avLst/>
          </a:prstGeom>
          <a:solidFill>
            <a:srgbClr val="74B32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82" name="Google Shape;582;p32"/>
          <p:cNvSpPr txBox="1"/>
          <p:nvPr/>
        </p:nvSpPr>
        <p:spPr>
          <a:xfrm>
            <a:off x="781876" y="5166233"/>
            <a:ext cx="2663764" cy="1166305"/>
          </a:xfrm>
          <a:prstGeom prst="rect">
            <a:avLst/>
          </a:prstGeom>
          <a:solidFill>
            <a:schemeClr val="lt1"/>
          </a:solidFill>
          <a:ln w="25400" cap="flat" cmpd="sng">
            <a:solidFill>
              <a:srgbClr val="6CA62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err="1">
                <a:solidFill>
                  <a:schemeClr val="dk1"/>
                </a:solidFill>
                <a:latin typeface="Arial Narrow"/>
                <a:ea typeface="Arial Narrow"/>
                <a:cs typeface="Arial Narrow"/>
                <a:sym typeface="Arial Narrow"/>
              </a:rPr>
              <a:t>Bénéfices</a:t>
            </a:r>
            <a:r>
              <a:rPr lang="en-US" sz="1200" b="1" dirty="0">
                <a:solidFill>
                  <a:schemeClr val="dk1"/>
                </a:solidFill>
                <a:latin typeface="Arial Narrow"/>
                <a:ea typeface="Arial Narrow"/>
                <a:cs typeface="Arial Narrow"/>
                <a:sym typeface="Arial Narrow"/>
              </a:rPr>
              <a:t>—MAMA :</a:t>
            </a:r>
            <a:endParaRPr dirty="0"/>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Le lait maternel est le meilleur aliment pour un nourrisson.</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Pas besoin de dépenser de l’argent pour des préparations pour nourrissons</a:t>
            </a:r>
            <a:r>
              <a:rPr lang="en-US" sz="1200" dirty="0">
                <a:solidFill>
                  <a:schemeClr val="dk1"/>
                </a:solidFill>
                <a:latin typeface="Arial Narrow"/>
                <a:ea typeface="Arial Narrow"/>
                <a:cs typeface="Arial Narrow"/>
                <a:sym typeface="Arial Narrow"/>
              </a:rPr>
              <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3"/>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33</a:t>
            </a:fld>
            <a:endParaRPr sz="1400" b="1" dirty="0">
              <a:solidFill>
                <a:schemeClr val="lt2"/>
              </a:solidFill>
              <a:latin typeface="Arial"/>
              <a:ea typeface="Arial"/>
              <a:cs typeface="Arial"/>
              <a:sym typeface="Arial"/>
            </a:endParaRPr>
          </a:p>
        </p:txBody>
      </p:sp>
      <p:sp>
        <p:nvSpPr>
          <p:cNvPr id="589" name="Google Shape;589;p33"/>
          <p:cNvSpPr txBox="1"/>
          <p:nvPr/>
        </p:nvSpPr>
        <p:spPr>
          <a:xfrm>
            <a:off x="583363" y="1063127"/>
            <a:ext cx="5761682" cy="3886065"/>
          </a:xfrm>
          <a:prstGeom prst="rect">
            <a:avLst/>
          </a:prstGeom>
          <a:noFill/>
          <a:ln>
            <a:noFill/>
          </a:ln>
        </p:spPr>
        <p:txBody>
          <a:bodyPr spcFirstLastPara="1" wrap="square" lIns="0" tIns="43625" rIns="0" bIns="43625" anchor="t" anchorCtr="0">
            <a:spAutoFit/>
          </a:bodyPr>
          <a:lstStyle/>
          <a:p>
            <a:pPr marL="0" marR="0" lvl="0" indent="0" algn="l" rtl="0">
              <a:lnSpc>
                <a:spcPct val="95000"/>
              </a:lnSpc>
              <a:spcBef>
                <a:spcPts val="0"/>
              </a:spcBef>
              <a:spcAft>
                <a:spcPts val="0"/>
              </a:spcAft>
              <a:buNone/>
            </a:pPr>
            <a:r>
              <a:rPr lang="fr-FR" sz="2200" b="1" dirty="0">
                <a:solidFill>
                  <a:srgbClr val="6CA62C"/>
                </a:solidFill>
                <a:latin typeface="Arial"/>
                <a:ea typeface="Arial"/>
                <a:cs typeface="Arial"/>
                <a:sym typeface="Arial"/>
              </a:rPr>
              <a:t>Les professionnelles du sexe doivent déterminer si elles peuvent </a:t>
            </a:r>
            <a:r>
              <a:rPr lang="en-US" sz="2200" b="1" dirty="0">
                <a:solidFill>
                  <a:srgbClr val="6CA62C"/>
                </a:solidFill>
                <a:latin typeface="Arial"/>
                <a:ea typeface="Arial"/>
                <a:cs typeface="Arial"/>
                <a:sym typeface="Arial"/>
              </a:rPr>
              <a:t>:</a:t>
            </a:r>
            <a:endParaRPr dirty="0"/>
          </a:p>
          <a:p>
            <a:pPr marL="285750" marR="0" lvl="1" indent="-285750" algn="l" rtl="0">
              <a:lnSpc>
                <a:spcPct val="95000"/>
              </a:lnSpc>
              <a:spcBef>
                <a:spcPts val="600"/>
              </a:spcBef>
              <a:spcAft>
                <a:spcPts val="0"/>
              </a:spcAft>
              <a:buClr>
                <a:srgbClr val="82C836"/>
              </a:buClr>
              <a:buSzPts val="2200"/>
              <a:buFont typeface="Arial"/>
              <a:buChar char="•"/>
            </a:pPr>
            <a:r>
              <a:rPr lang="fr-FR" sz="2000" b="0" i="0" u="none" strike="noStrike" cap="none" dirty="0">
                <a:solidFill>
                  <a:schemeClr val="dk1"/>
                </a:solidFill>
                <a:latin typeface="Arial"/>
                <a:ea typeface="Arial"/>
                <a:cs typeface="Arial"/>
                <a:sym typeface="Arial"/>
              </a:rPr>
              <a:t>Satisfaire aux conditions requises pour la méthode de l’aménorrhée lactationnelle, y compris les tétées fréquentes, de jour comme de nuit, même lorsque leur bébé est malade ou si elles ont besoin de travailler</a:t>
            </a:r>
            <a:r>
              <a:rPr lang="en-US" sz="2000" b="0" i="0" u="none" strike="noStrike" cap="none" dirty="0">
                <a:solidFill>
                  <a:schemeClr val="dk1"/>
                </a:solidFill>
                <a:latin typeface="Arial"/>
                <a:ea typeface="Arial"/>
                <a:cs typeface="Arial"/>
                <a:sym typeface="Arial"/>
              </a:rPr>
              <a:t>.</a:t>
            </a:r>
            <a:endParaRPr sz="2000" dirty="0"/>
          </a:p>
          <a:p>
            <a:pPr marL="285750" marR="0" lvl="1" indent="-285750" algn="l" rtl="0">
              <a:lnSpc>
                <a:spcPct val="95000"/>
              </a:lnSpc>
              <a:spcBef>
                <a:spcPts val="600"/>
              </a:spcBef>
              <a:spcAft>
                <a:spcPts val="0"/>
              </a:spcAft>
              <a:buClr>
                <a:srgbClr val="82C836"/>
              </a:buClr>
              <a:buSzPts val="2200"/>
              <a:buFont typeface="Arial"/>
              <a:buChar char="•"/>
            </a:pPr>
            <a:r>
              <a:rPr lang="fr-FR" sz="20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Donner au nourrisson exclusivement le lait maternel ; pas d’autres aliments ou liquides</a:t>
            </a:r>
            <a:r>
              <a:rPr lang="en-US" sz="20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endParaRPr sz="2000" dirty="0"/>
          </a:p>
          <a:p>
            <a:pPr marL="285750" marR="0" lvl="1" indent="-285750" algn="l" rtl="0">
              <a:lnSpc>
                <a:spcPct val="95000"/>
              </a:lnSpc>
              <a:spcBef>
                <a:spcPts val="600"/>
              </a:spcBef>
              <a:spcAft>
                <a:spcPts val="0"/>
              </a:spcAft>
              <a:buClr>
                <a:srgbClr val="82C836"/>
              </a:buClr>
              <a:buSzPts val="2200"/>
              <a:buFont typeface="Arial"/>
              <a:buChar char="•"/>
            </a:pPr>
            <a:r>
              <a:rPr lang="fr-FR" sz="2000" b="0" i="0" u="none" strike="noStrike" cap="none" dirty="0">
                <a:solidFill>
                  <a:schemeClr val="dk1"/>
                </a:solidFill>
                <a:latin typeface="Arial"/>
                <a:ea typeface="Arial"/>
                <a:cs typeface="Arial"/>
                <a:sym typeface="Arial"/>
              </a:rPr>
              <a:t>Être prête à passer à une autre méthode, puisque la méthode de l’aménorrhée lactationnelle est temporaire</a:t>
            </a:r>
            <a:r>
              <a:rPr lang="en-US" sz="2000" b="0" i="0" u="none" strike="noStrike" cap="none" dirty="0">
                <a:solidFill>
                  <a:schemeClr val="dk1"/>
                </a:solidFill>
                <a:latin typeface="Arial"/>
                <a:ea typeface="Arial"/>
                <a:cs typeface="Arial"/>
                <a:sym typeface="Arial"/>
              </a:rPr>
              <a:t>. </a:t>
            </a:r>
            <a:endParaRPr sz="2000" dirty="0"/>
          </a:p>
        </p:txBody>
      </p:sp>
      <p:sp>
        <p:nvSpPr>
          <p:cNvPr id="590" name="Google Shape;590;p33"/>
          <p:cNvSpPr/>
          <p:nvPr/>
        </p:nvSpPr>
        <p:spPr>
          <a:xfrm>
            <a:off x="7980363" y="197230"/>
            <a:ext cx="1163637" cy="430213"/>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91" name="Google Shape;591;p33"/>
          <p:cNvSpPr/>
          <p:nvPr/>
        </p:nvSpPr>
        <p:spPr>
          <a:xfrm>
            <a:off x="-71717" y="0"/>
            <a:ext cx="9215718" cy="762000"/>
          </a:xfrm>
          <a:prstGeom prst="rect">
            <a:avLst/>
          </a:prstGeom>
          <a:solidFill>
            <a:srgbClr val="74B32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592" name="Google Shape;592;p33"/>
          <p:cNvPicPr preferRelativeResize="0"/>
          <p:nvPr/>
        </p:nvPicPr>
        <p:blipFill rotWithShape="1">
          <a:blip r:embed="rId3">
            <a:alphaModFix/>
          </a:blip>
          <a:srcRect t="2448" b="5398"/>
          <a:stretch/>
        </p:blipFill>
        <p:spPr>
          <a:xfrm>
            <a:off x="6010504" y="1063127"/>
            <a:ext cx="2915928" cy="1968115"/>
          </a:xfrm>
          <a:prstGeom prst="rect">
            <a:avLst/>
          </a:prstGeom>
          <a:noFill/>
          <a:ln>
            <a:noFill/>
          </a:ln>
        </p:spPr>
      </p:pic>
      <p:sp>
        <p:nvSpPr>
          <p:cNvPr id="593" name="Google Shape;593;p33"/>
          <p:cNvSpPr txBox="1"/>
          <p:nvPr/>
        </p:nvSpPr>
        <p:spPr>
          <a:xfrm>
            <a:off x="583362" y="5098335"/>
            <a:ext cx="7601633" cy="1393075"/>
          </a:xfrm>
          <a:prstGeom prst="rect">
            <a:avLst/>
          </a:prstGeom>
          <a:noFill/>
          <a:ln>
            <a:noFill/>
          </a:ln>
        </p:spPr>
        <p:txBody>
          <a:bodyPr spcFirstLastPara="1" wrap="square" lIns="0" tIns="43625" rIns="0" bIns="43625" anchor="t" anchorCtr="0">
            <a:spAutoFit/>
          </a:bodyPr>
          <a:lstStyle/>
          <a:p>
            <a:pPr marL="0" marR="0" lvl="1" indent="4763" algn="l" rtl="0">
              <a:lnSpc>
                <a:spcPct val="95000"/>
              </a:lnSpc>
              <a:spcBef>
                <a:spcPts val="0"/>
              </a:spcBef>
              <a:spcAft>
                <a:spcPts val="0"/>
              </a:spcAft>
              <a:buNone/>
            </a:pPr>
            <a:r>
              <a:rPr lang="fr-FR" sz="2200" b="1" i="0" u="none" strike="noStrike" cap="none" dirty="0">
                <a:solidFill>
                  <a:srgbClr val="6CA62C"/>
                </a:solidFill>
                <a:latin typeface="Arial"/>
                <a:ea typeface="Arial"/>
                <a:cs typeface="Arial"/>
                <a:sym typeface="Arial"/>
              </a:rPr>
              <a:t>Autres considérations pour les femmes vivant avec le VIH ou le SIDA </a:t>
            </a:r>
            <a:r>
              <a:rPr lang="en-US" sz="2200" b="1" i="0" u="none" strike="noStrike" cap="none" dirty="0">
                <a:solidFill>
                  <a:srgbClr val="6CA62C"/>
                </a:solidFill>
                <a:latin typeface="Arial"/>
                <a:ea typeface="Arial"/>
                <a:cs typeface="Arial"/>
                <a:sym typeface="Arial"/>
              </a:rPr>
              <a:t>:</a:t>
            </a:r>
            <a:endParaRPr sz="2200" dirty="0"/>
          </a:p>
          <a:p>
            <a:pPr marL="285750" marR="0" lvl="1" indent="-285750" algn="l" rtl="0">
              <a:lnSpc>
                <a:spcPct val="95000"/>
              </a:lnSpc>
              <a:spcBef>
                <a:spcPts val="600"/>
              </a:spcBef>
              <a:spcAft>
                <a:spcPts val="0"/>
              </a:spcAft>
              <a:buClr>
                <a:srgbClr val="82C836"/>
              </a:buClr>
              <a:buSzPts val="2200"/>
              <a:buFont typeface="Arial"/>
              <a:buChar char="•"/>
            </a:pPr>
            <a:r>
              <a:rPr lang="fr-FR" sz="2000" b="0" i="0" u="none" strike="noStrike" cap="none" dirty="0">
                <a:solidFill>
                  <a:schemeClr val="dk1"/>
                </a:solidFill>
                <a:latin typeface="Arial"/>
                <a:ea typeface="Arial"/>
                <a:cs typeface="Arial"/>
                <a:sym typeface="Arial"/>
              </a:rPr>
              <a:t>Prendre des antirétroviraux quotidiennement pour réduire le risque de transmission du VIH à votre nourrisson</a:t>
            </a:r>
            <a:r>
              <a:rPr lang="en-US" sz="2000" b="0" i="0" u="none" strike="noStrike" cap="none" dirty="0">
                <a:solidFill>
                  <a:schemeClr val="dk1"/>
                </a:solidFill>
                <a:latin typeface="Arial"/>
                <a:ea typeface="Arial"/>
                <a:cs typeface="Arial"/>
                <a:sym typeface="Arial"/>
              </a:rPr>
              <a:t>.</a:t>
            </a:r>
            <a:endParaRPr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4"/>
          <p:cNvSpPr txBox="1">
            <a:spLocks noGrp="1"/>
          </p:cNvSpPr>
          <p:nvPr>
            <p:ph type="sldNum" idx="12"/>
          </p:nvPr>
        </p:nvSpPr>
        <p:spPr>
          <a:xfrm>
            <a:off x="6697571" y="6332538"/>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808080"/>
              </a:buClr>
              <a:buSzPts val="1400"/>
              <a:buFont typeface="Arial"/>
              <a:buNone/>
            </a:pPr>
            <a:fld id="{00000000-1234-1234-1234-123412341234}" type="slidenum">
              <a:rPr lang="en-US" sz="1400" b="1" i="0" u="none" strike="noStrike" cap="none">
                <a:solidFill>
                  <a:srgbClr val="808080"/>
                </a:solidFill>
                <a:latin typeface="Arial"/>
                <a:ea typeface="Arial"/>
                <a:cs typeface="Arial"/>
                <a:sym typeface="Arial"/>
              </a:rPr>
              <a:t>34</a:t>
            </a:fld>
            <a:endParaRPr sz="1400" b="1" i="0" u="none" strike="noStrike" cap="none" dirty="0">
              <a:solidFill>
                <a:srgbClr val="808080"/>
              </a:solidFill>
              <a:latin typeface="Arial"/>
              <a:ea typeface="Arial"/>
              <a:cs typeface="Arial"/>
              <a:sym typeface="Arial"/>
            </a:endParaRPr>
          </a:p>
        </p:txBody>
      </p:sp>
      <p:sp>
        <p:nvSpPr>
          <p:cNvPr id="600" name="Google Shape;600;p34"/>
          <p:cNvSpPr/>
          <p:nvPr/>
        </p:nvSpPr>
        <p:spPr>
          <a:xfrm>
            <a:off x="481446" y="645521"/>
            <a:ext cx="7848515" cy="1125538"/>
          </a:xfrm>
          <a:prstGeom prst="rect">
            <a:avLst/>
          </a:prstGeom>
          <a:noFill/>
          <a:ln>
            <a:noFill/>
          </a:ln>
        </p:spPr>
        <p:txBody>
          <a:bodyPr spcFirstLastPara="1" wrap="square" lIns="87250" tIns="43625" rIns="87250" bIns="43625" anchor="ctr" anchorCtr="0">
            <a:noAutofit/>
          </a:bodyPr>
          <a:lstStyle/>
          <a:p>
            <a:pPr marL="0" marR="0" lvl="0" indent="0" algn="l" rtl="0">
              <a:lnSpc>
                <a:spcPct val="85000"/>
              </a:lnSpc>
              <a:spcBef>
                <a:spcPts val="0"/>
              </a:spcBef>
              <a:spcAft>
                <a:spcPts val="0"/>
              </a:spcAft>
              <a:buClr>
                <a:srgbClr val="33CCCC"/>
              </a:buClr>
              <a:buSzPts val="3600"/>
              <a:buFont typeface="Arial"/>
              <a:buNone/>
            </a:pPr>
            <a:r>
              <a:rPr lang="en-US" sz="3600" b="1" i="0" u="none" strike="noStrike" cap="none" dirty="0" err="1">
                <a:solidFill>
                  <a:srgbClr val="33CCCC"/>
                </a:solidFill>
                <a:latin typeface="Arial"/>
                <a:ea typeface="Arial"/>
                <a:cs typeface="Arial"/>
                <a:sym typeface="Arial"/>
              </a:rPr>
              <a:t>Méthode</a:t>
            </a:r>
            <a:r>
              <a:rPr lang="en-US" sz="3600" b="1" i="0" u="none" strike="noStrike" cap="none" dirty="0">
                <a:solidFill>
                  <a:srgbClr val="33CCCC"/>
                </a:solidFill>
                <a:latin typeface="Arial"/>
                <a:ea typeface="Arial"/>
                <a:cs typeface="Arial"/>
                <a:sym typeface="Arial"/>
              </a:rPr>
              <a:t> des </a:t>
            </a:r>
            <a:r>
              <a:rPr lang="en-US" sz="3600" b="1" i="0" u="none" strike="noStrike" cap="none" dirty="0" err="1">
                <a:solidFill>
                  <a:srgbClr val="33CCCC"/>
                </a:solidFill>
                <a:latin typeface="Arial"/>
                <a:ea typeface="Arial"/>
                <a:cs typeface="Arial"/>
                <a:sym typeface="Arial"/>
              </a:rPr>
              <a:t>jours</a:t>
            </a:r>
            <a:r>
              <a:rPr lang="en-US" sz="3600" b="1" i="0" u="none" strike="noStrike" cap="none" dirty="0">
                <a:solidFill>
                  <a:srgbClr val="33CCCC"/>
                </a:solidFill>
                <a:latin typeface="Arial"/>
                <a:ea typeface="Arial"/>
                <a:cs typeface="Arial"/>
                <a:sym typeface="Arial"/>
              </a:rPr>
              <a:t> standard (SDM)</a:t>
            </a:r>
            <a:endParaRPr dirty="0"/>
          </a:p>
        </p:txBody>
      </p:sp>
      <p:sp>
        <p:nvSpPr>
          <p:cNvPr id="601" name="Google Shape;601;p34"/>
          <p:cNvSpPr txBox="1"/>
          <p:nvPr/>
        </p:nvSpPr>
        <p:spPr>
          <a:xfrm>
            <a:off x="3522318" y="1619289"/>
            <a:ext cx="5289089" cy="5189499"/>
          </a:xfrm>
          <a:prstGeom prst="rect">
            <a:avLst/>
          </a:prstGeom>
          <a:noFill/>
          <a:ln>
            <a:noFill/>
          </a:ln>
        </p:spPr>
        <p:txBody>
          <a:bodyPr spcFirstLastPara="1" wrap="square" lIns="0" tIns="43625" rIns="0" bIns="43625" anchor="t" anchorCtr="0">
            <a:spAutoFit/>
          </a:bodyPr>
          <a:lstStyle/>
          <a:p>
            <a:pPr marL="355600" marR="0" lvl="0" indent="-342900" algn="l" rtl="0">
              <a:lnSpc>
                <a:spcPct val="90000"/>
              </a:lnSpc>
              <a:spcBef>
                <a:spcPts val="0"/>
              </a:spcBef>
              <a:spcAft>
                <a:spcPts val="0"/>
              </a:spcAft>
              <a:buClr>
                <a:srgbClr val="33CCCC"/>
              </a:buClr>
              <a:buSzPts val="2200"/>
              <a:buFont typeface="Arial"/>
              <a:buChar char="•"/>
            </a:pPr>
            <a:r>
              <a:rPr lang="fr-FR" sz="2000" b="0" i="0" u="none" strike="noStrike" cap="none" dirty="0">
                <a:solidFill>
                  <a:srgbClr val="000000"/>
                </a:solidFill>
                <a:latin typeface="Arial"/>
                <a:ea typeface="Arial"/>
                <a:cs typeface="Arial"/>
                <a:sym typeface="Arial"/>
              </a:rPr>
              <a:t>Utilisée avec </a:t>
            </a:r>
            <a:r>
              <a:rPr lang="fr-FR" sz="2000" b="0" i="0" u="none" strike="noStrike" cap="none" dirty="0" err="1">
                <a:solidFill>
                  <a:srgbClr val="000000"/>
                </a:solidFill>
                <a:latin typeface="Arial"/>
                <a:ea typeface="Arial"/>
                <a:cs typeface="Arial"/>
                <a:sym typeface="Arial"/>
              </a:rPr>
              <a:t>CycleBeads</a:t>
            </a:r>
            <a:r>
              <a:rPr lang="fr-FR" sz="2000" b="0" i="0" u="none" strike="noStrike" cap="none" dirty="0">
                <a:solidFill>
                  <a:srgbClr val="000000"/>
                </a:solidFill>
                <a:latin typeface="Arial"/>
                <a:ea typeface="Arial"/>
                <a:cs typeface="Arial"/>
                <a:sym typeface="Arial"/>
              </a:rPr>
              <a:t>®, une chaîne de billes à code couleur pour vous aider à </a:t>
            </a:r>
            <a:r>
              <a:rPr lang="en-US" sz="2000" b="0" i="0" u="none" strike="noStrike" cap="none" dirty="0">
                <a:solidFill>
                  <a:srgbClr val="000000"/>
                </a:solidFill>
                <a:latin typeface="Arial"/>
                <a:ea typeface="Arial"/>
                <a:cs typeface="Arial"/>
                <a:sym typeface="Arial"/>
              </a:rPr>
              <a:t>:</a:t>
            </a:r>
            <a:endParaRPr sz="2000" dirty="0"/>
          </a:p>
          <a:p>
            <a:pPr marL="639763" marR="0" lvl="2" indent="-301625" algn="l" rtl="0">
              <a:lnSpc>
                <a:spcPct val="90000"/>
              </a:lnSpc>
              <a:spcBef>
                <a:spcPts val="600"/>
              </a:spcBef>
              <a:spcAft>
                <a:spcPts val="0"/>
              </a:spcAft>
              <a:buClr>
                <a:srgbClr val="33CCCC"/>
              </a:buClr>
              <a:buSzPts val="2000"/>
              <a:buFont typeface="Courier New"/>
              <a:buChar char="-"/>
            </a:pPr>
            <a:r>
              <a:rPr lang="fr-FR" sz="1800" b="0" i="0" u="none" strike="noStrike" cap="none" dirty="0">
                <a:solidFill>
                  <a:srgbClr val="000000"/>
                </a:solidFill>
                <a:latin typeface="Arial"/>
                <a:ea typeface="Arial"/>
                <a:cs typeface="Arial"/>
                <a:sym typeface="Arial"/>
              </a:rPr>
              <a:t>suivre les jours de votre cycle de saignement mensuel en déplaçant un anneau d’une bille à l’autre</a:t>
            </a:r>
          </a:p>
          <a:p>
            <a:pPr marL="639763" marR="0" lvl="2" indent="-301625" algn="l" rtl="0">
              <a:lnSpc>
                <a:spcPct val="90000"/>
              </a:lnSpc>
              <a:spcBef>
                <a:spcPts val="600"/>
              </a:spcBef>
              <a:spcAft>
                <a:spcPts val="0"/>
              </a:spcAft>
              <a:buClr>
                <a:srgbClr val="33CCCC"/>
              </a:buClr>
              <a:buSzPts val="2000"/>
              <a:buFont typeface="Courier New"/>
              <a:buChar char="-"/>
            </a:pPr>
            <a:r>
              <a:rPr lang="fr-FR" sz="1800" b="0" i="0" u="none" strike="noStrike" cap="none" dirty="0">
                <a:solidFill>
                  <a:srgbClr val="000000"/>
                </a:solidFill>
                <a:latin typeface="Arial"/>
                <a:ea typeface="Arial"/>
                <a:cs typeface="Arial"/>
                <a:sym typeface="Arial"/>
              </a:rPr>
              <a:t>identifier les jours du mois où vous pouvez concevoir</a:t>
            </a:r>
            <a:endParaRPr lang="en-US" sz="1800" dirty="0"/>
          </a:p>
          <a:p>
            <a:pPr marL="355600" marR="0" lvl="0" indent="-342900" algn="l" rtl="0">
              <a:lnSpc>
                <a:spcPct val="90000"/>
              </a:lnSpc>
              <a:spcBef>
                <a:spcPts val="1260"/>
              </a:spcBef>
              <a:spcAft>
                <a:spcPts val="0"/>
              </a:spcAft>
              <a:buClr>
                <a:srgbClr val="33CCCC"/>
              </a:buClr>
              <a:buSzPts val="2200"/>
              <a:buFont typeface="Arial"/>
              <a:buChar char="•"/>
            </a:pPr>
            <a:r>
              <a:rPr lang="fr-FR" sz="2000" b="0" i="0" u="none" strike="noStrike" cap="none" dirty="0">
                <a:solidFill>
                  <a:srgbClr val="000000"/>
                </a:solidFill>
                <a:latin typeface="Arial"/>
                <a:ea typeface="Arial"/>
                <a:cs typeface="Arial"/>
                <a:sym typeface="Arial"/>
              </a:rPr>
              <a:t>Prévenir la grossesse en utilisant des préservatifs ou en vous abstenant de rapports sexuels les jours où vous pouvez concevoir</a:t>
            </a:r>
          </a:p>
          <a:p>
            <a:pPr marL="355600" marR="0" lvl="0" indent="-342900" algn="l" rtl="0">
              <a:lnSpc>
                <a:spcPct val="90000"/>
              </a:lnSpc>
              <a:spcBef>
                <a:spcPts val="1260"/>
              </a:spcBef>
              <a:spcAft>
                <a:spcPts val="0"/>
              </a:spcAft>
              <a:buClr>
                <a:srgbClr val="33CCCC"/>
              </a:buClr>
              <a:buSzPts val="2200"/>
              <a:buFont typeface="Arial"/>
              <a:buChar char="•"/>
            </a:pPr>
            <a:r>
              <a:rPr lang="fr-FR" sz="2000" b="0" i="0" u="none" strike="noStrike" cap="none" dirty="0">
                <a:solidFill>
                  <a:srgbClr val="000000"/>
                </a:solidFill>
                <a:latin typeface="Arial"/>
                <a:ea typeface="Arial"/>
                <a:cs typeface="Arial"/>
                <a:sym typeface="Arial"/>
              </a:rPr>
              <a:t>Efficace si elle est utilisée correctement</a:t>
            </a:r>
          </a:p>
          <a:p>
            <a:pPr marL="355600" marR="0" lvl="0" indent="-342900" algn="l" rtl="0">
              <a:lnSpc>
                <a:spcPct val="90000"/>
              </a:lnSpc>
              <a:spcBef>
                <a:spcPts val="1260"/>
              </a:spcBef>
              <a:spcAft>
                <a:spcPts val="0"/>
              </a:spcAft>
              <a:buClr>
                <a:srgbClr val="33CCCC"/>
              </a:buClr>
              <a:buSzPts val="2200"/>
              <a:buFont typeface="Arial"/>
              <a:buChar char="•"/>
            </a:pPr>
            <a:r>
              <a:rPr lang="fr-FR" sz="2000" b="0" i="0" u="none" strike="noStrike" cap="none" dirty="0">
                <a:solidFill>
                  <a:srgbClr val="000000"/>
                </a:solidFill>
                <a:latin typeface="Arial"/>
                <a:ea typeface="Arial"/>
                <a:cs typeface="Arial"/>
                <a:sym typeface="Arial"/>
              </a:rPr>
              <a:t>Aucune protection contre le VIH ou les autres IST ; ajoutez-y d’autres méthodes pour vous protéger (préservatifs, prophylaxie préexposition</a:t>
            </a:r>
            <a:r>
              <a:rPr lang="en-US" sz="2000" b="0" i="0" u="none" strike="noStrike" cap="none" dirty="0">
                <a:solidFill>
                  <a:srgbClr val="000000"/>
                </a:solidFill>
                <a:latin typeface="Arial"/>
                <a:ea typeface="Arial"/>
                <a:cs typeface="Arial"/>
                <a:sym typeface="Arial"/>
              </a:rPr>
              <a:t>)</a:t>
            </a:r>
          </a:p>
        </p:txBody>
      </p:sp>
      <p:sp>
        <p:nvSpPr>
          <p:cNvPr id="602" name="Google Shape;602;p34"/>
          <p:cNvSpPr/>
          <p:nvPr/>
        </p:nvSpPr>
        <p:spPr>
          <a:xfrm>
            <a:off x="0" y="0"/>
            <a:ext cx="9144000" cy="762000"/>
          </a:xfrm>
          <a:prstGeom prst="rect">
            <a:avLst/>
          </a:prstGeom>
          <a:solidFill>
            <a:srgbClr val="33CCCC"/>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lt2"/>
              </a:buClr>
              <a:buSzPts val="1000"/>
              <a:buFont typeface="Arial"/>
              <a:buNone/>
            </a:pPr>
            <a:endParaRPr sz="1000" b="0" i="0" u="none" strike="noStrike" cap="none" dirty="0">
              <a:solidFill>
                <a:srgbClr val="808080"/>
              </a:solidFill>
              <a:latin typeface="Arial"/>
              <a:ea typeface="Arial"/>
              <a:cs typeface="Arial"/>
              <a:sym typeface="Arial"/>
            </a:endParaRPr>
          </a:p>
        </p:txBody>
      </p:sp>
      <p:sp>
        <p:nvSpPr>
          <p:cNvPr id="603" name="Google Shape;603;p34"/>
          <p:cNvSpPr txBox="1"/>
          <p:nvPr/>
        </p:nvSpPr>
        <p:spPr>
          <a:xfrm>
            <a:off x="965769" y="5404358"/>
            <a:ext cx="2233464" cy="1166305"/>
          </a:xfrm>
          <a:prstGeom prst="rect">
            <a:avLst/>
          </a:prstGeom>
          <a:solidFill>
            <a:schemeClr val="lt1"/>
          </a:solidFill>
          <a:ln w="25400" cap="flat" cmpd="sng">
            <a:solidFill>
              <a:srgbClr val="33CCC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Clr>
                <a:srgbClr val="000000"/>
              </a:buClr>
              <a:buSzPts val="1200"/>
              <a:buFont typeface="Arial Narrow"/>
              <a:buNone/>
            </a:pPr>
            <a:r>
              <a:rPr lang="en-US" sz="1200" b="1" i="0" u="none" strike="noStrike" cap="none" dirty="0" err="1">
                <a:solidFill>
                  <a:srgbClr val="000000"/>
                </a:solidFill>
                <a:latin typeface="Arial Narrow"/>
                <a:ea typeface="Arial Narrow"/>
                <a:cs typeface="Arial Narrow"/>
                <a:sym typeface="Arial Narrow"/>
              </a:rPr>
              <a:t>Bénéfices</a:t>
            </a:r>
            <a:r>
              <a:rPr lang="en-US" sz="1200" b="1" i="0" u="none" strike="noStrike" cap="none" dirty="0">
                <a:solidFill>
                  <a:srgbClr val="000000"/>
                </a:solidFill>
                <a:latin typeface="Arial Narrow"/>
                <a:ea typeface="Arial Narrow"/>
                <a:cs typeface="Arial Narrow"/>
                <a:sym typeface="Arial Narrow"/>
              </a:rPr>
              <a:t>—SDM:</a:t>
            </a:r>
            <a:endParaRPr dirty="0"/>
          </a:p>
          <a:p>
            <a:pPr marL="171450" marR="0" lvl="0" indent="-171450" algn="l" rtl="0">
              <a:lnSpc>
                <a:spcPct val="108333"/>
              </a:lnSpc>
              <a:spcBef>
                <a:spcPts val="300"/>
              </a:spcBef>
              <a:spcAft>
                <a:spcPts val="0"/>
              </a:spcAft>
              <a:buClr>
                <a:srgbClr val="000000"/>
              </a:buClr>
              <a:buSzPts val="1200"/>
              <a:buFont typeface="Arial"/>
              <a:buChar char="•"/>
            </a:pPr>
            <a:r>
              <a:rPr lang="fr-FR" sz="1200" b="0" i="0" u="none" strike="noStrike" cap="none" dirty="0">
                <a:solidFill>
                  <a:srgbClr val="000000"/>
                </a:solidFill>
                <a:latin typeface="Arial Narrow"/>
                <a:ea typeface="Arial Narrow"/>
                <a:cs typeface="Arial Narrow"/>
                <a:sym typeface="Arial Narrow"/>
              </a:rPr>
              <a:t>N’induit pas des changements de saignements ou d’autres effets.</a:t>
            </a:r>
          </a:p>
          <a:p>
            <a:pPr marL="171450" marR="0" lvl="0" indent="-171450" algn="l" rtl="0">
              <a:lnSpc>
                <a:spcPct val="108333"/>
              </a:lnSpc>
              <a:spcBef>
                <a:spcPts val="300"/>
              </a:spcBef>
              <a:spcAft>
                <a:spcPts val="0"/>
              </a:spcAft>
              <a:buClr>
                <a:srgbClr val="000000"/>
              </a:buClr>
              <a:buSzPts val="1200"/>
              <a:buFont typeface="Arial"/>
              <a:buChar char="•"/>
            </a:pPr>
            <a:r>
              <a:rPr lang="fr-FR" sz="1200" b="0" i="0" u="none" strike="noStrike" cap="none" dirty="0">
                <a:solidFill>
                  <a:srgbClr val="000000"/>
                </a:solidFill>
                <a:latin typeface="Arial Narrow"/>
                <a:ea typeface="Arial Narrow"/>
                <a:cs typeface="Arial Narrow"/>
                <a:sym typeface="Arial Narrow"/>
              </a:rPr>
              <a:t>Ne nécessite aucun réapprovisionnement</a:t>
            </a:r>
            <a:r>
              <a:rPr lang="en-US" sz="1200" b="0" i="0" u="none" strike="noStrike" cap="none" dirty="0">
                <a:solidFill>
                  <a:srgbClr val="000000"/>
                </a:solidFill>
                <a:latin typeface="Arial Narrow"/>
                <a:ea typeface="Arial Narrow"/>
                <a:cs typeface="Arial Narrow"/>
                <a:sym typeface="Arial Narrow"/>
              </a:rPr>
              <a:t>.</a:t>
            </a:r>
            <a:endParaRPr lang="en-US" dirty="0"/>
          </a:p>
        </p:txBody>
      </p:sp>
      <p:pic>
        <p:nvPicPr>
          <p:cNvPr id="604" name="Google Shape;604;p34"/>
          <p:cNvPicPr preferRelativeResize="0"/>
          <p:nvPr/>
        </p:nvPicPr>
        <p:blipFill rotWithShape="1">
          <a:blip r:embed="rId3">
            <a:alphaModFix/>
          </a:blip>
          <a:srcRect/>
          <a:stretch/>
        </p:blipFill>
        <p:spPr>
          <a:xfrm rot="2052409">
            <a:off x="533935" y="1990771"/>
            <a:ext cx="3097132" cy="21578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5"/>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808080"/>
              </a:buClr>
              <a:buSzPts val="1400"/>
              <a:buFont typeface="Arial"/>
              <a:buNone/>
            </a:pPr>
            <a:fld id="{00000000-1234-1234-1234-123412341234}" type="slidenum">
              <a:rPr lang="en-US" sz="1400" b="1" i="0" u="none" strike="noStrike" cap="none">
                <a:solidFill>
                  <a:srgbClr val="808080"/>
                </a:solidFill>
                <a:latin typeface="Arial"/>
                <a:ea typeface="Arial"/>
                <a:cs typeface="Arial"/>
                <a:sym typeface="Arial"/>
              </a:rPr>
              <a:t>35</a:t>
            </a:fld>
            <a:endParaRPr sz="1400" b="1" i="0" u="none" strike="noStrike" cap="none" dirty="0">
              <a:solidFill>
                <a:srgbClr val="808080"/>
              </a:solidFill>
              <a:latin typeface="Arial"/>
              <a:ea typeface="Arial"/>
              <a:cs typeface="Arial"/>
              <a:sym typeface="Arial"/>
            </a:endParaRPr>
          </a:p>
        </p:txBody>
      </p:sp>
      <p:sp>
        <p:nvSpPr>
          <p:cNvPr id="611" name="Google Shape;611;p35"/>
          <p:cNvSpPr txBox="1"/>
          <p:nvPr/>
        </p:nvSpPr>
        <p:spPr>
          <a:xfrm>
            <a:off x="684964" y="1148976"/>
            <a:ext cx="7646236" cy="3722943"/>
          </a:xfrm>
          <a:prstGeom prst="rect">
            <a:avLst/>
          </a:prstGeom>
          <a:noFill/>
          <a:ln>
            <a:noFill/>
          </a:ln>
        </p:spPr>
        <p:txBody>
          <a:bodyPr spcFirstLastPara="1" wrap="square" lIns="0" tIns="43625" rIns="0" bIns="43625" anchor="t" anchorCtr="0">
            <a:spAutoFit/>
          </a:bodyPr>
          <a:lstStyle/>
          <a:p>
            <a:pPr marL="0" marR="0" lvl="0" indent="0" algn="l" rtl="0">
              <a:lnSpc>
                <a:spcPct val="90000"/>
              </a:lnSpc>
              <a:spcBef>
                <a:spcPts val="0"/>
              </a:spcBef>
              <a:spcAft>
                <a:spcPts val="0"/>
              </a:spcAft>
              <a:buClr>
                <a:srgbClr val="82C836"/>
              </a:buClr>
              <a:buSzPts val="2200"/>
              <a:buFont typeface="Arial"/>
              <a:buNone/>
            </a:pPr>
            <a:r>
              <a:rPr lang="fr-FR" sz="1900" b="1" i="0" u="none" strike="noStrike" cap="none" dirty="0">
                <a:solidFill>
                  <a:srgbClr val="33CCCC"/>
                </a:solidFill>
                <a:latin typeface="Arial"/>
                <a:ea typeface="Arial"/>
                <a:cs typeface="Arial"/>
                <a:sym typeface="Arial"/>
              </a:rPr>
              <a:t>Les professionnelles du sexe doivent déterminer si elles peuvent </a:t>
            </a:r>
            <a:r>
              <a:rPr lang="en-US" sz="1900" b="1" i="0" u="none" strike="noStrike" cap="none" dirty="0">
                <a:solidFill>
                  <a:srgbClr val="33CCCC"/>
                </a:solidFill>
                <a:latin typeface="Arial"/>
                <a:ea typeface="Arial"/>
                <a:cs typeface="Arial"/>
                <a:sym typeface="Arial"/>
              </a:rPr>
              <a:t>:</a:t>
            </a:r>
            <a:endParaRPr sz="1900" dirty="0"/>
          </a:p>
          <a:p>
            <a:pPr marL="285750" marR="0" lvl="1" indent="-285750" algn="l" rtl="0">
              <a:lnSpc>
                <a:spcPct val="95000"/>
              </a:lnSpc>
              <a:spcBef>
                <a:spcPts val="1200"/>
              </a:spcBef>
              <a:spcAft>
                <a:spcPts val="0"/>
              </a:spcAft>
              <a:buClr>
                <a:srgbClr val="33CCCC"/>
              </a:buClr>
              <a:buSzPts val="2200"/>
              <a:buFont typeface="Arial"/>
              <a:buChar char="•"/>
            </a:pPr>
            <a:r>
              <a:rPr lang="fr-FR" sz="2000" b="0" i="0" u="none" strike="noStrike" cap="none" dirty="0">
                <a:solidFill>
                  <a:srgbClr val="000000"/>
                </a:solidFill>
                <a:latin typeface="Arial"/>
                <a:ea typeface="Arial"/>
                <a:cs typeface="Arial"/>
                <a:sym typeface="Arial"/>
              </a:rPr>
              <a:t>Négocier l’utilisation du préservatif avec des clients sans menace de violence ni de manipulation (par exemple, le client promet de payer plus pour des rapports sexuels sans préservatif) </a:t>
            </a:r>
            <a:r>
              <a:rPr lang="en-US" sz="2000" b="1" i="0" u="none" strike="noStrike" cap="none" dirty="0">
                <a:solidFill>
                  <a:srgbClr val="33CCCC"/>
                </a:solidFill>
                <a:latin typeface="Arial"/>
                <a:ea typeface="Arial"/>
                <a:cs typeface="Arial"/>
                <a:sym typeface="Arial"/>
              </a:rPr>
              <a:t>OU</a:t>
            </a:r>
            <a:endParaRPr sz="2000" dirty="0"/>
          </a:p>
          <a:p>
            <a:pPr marL="285750" marR="0" lvl="1" indent="-285750" algn="l" rtl="0">
              <a:lnSpc>
                <a:spcPct val="95000"/>
              </a:lnSpc>
              <a:spcBef>
                <a:spcPts val="1200"/>
              </a:spcBef>
              <a:spcAft>
                <a:spcPts val="0"/>
              </a:spcAft>
              <a:buClr>
                <a:srgbClr val="33CCCC"/>
              </a:buClr>
              <a:buSzPts val="2200"/>
              <a:buFont typeface="Arial"/>
              <a:buChar char="•"/>
            </a:pPr>
            <a:r>
              <a:rPr lang="fr-FR" sz="2000" b="0" i="0" u="none" strike="noStrike" cap="none" dirty="0">
                <a:solidFill>
                  <a:srgbClr val="000000"/>
                </a:solidFill>
                <a:latin typeface="Arial"/>
                <a:ea typeface="Arial"/>
                <a:cs typeface="Arial"/>
                <a:sym typeface="Arial"/>
              </a:rPr>
              <a:t>Éviter les rapports sexuels non protégés pendant une grande partie du cycle menstruel (12 jours) lorsqu’il y a risque de grossesse</a:t>
            </a:r>
            <a:r>
              <a:rPr lang="en-US" sz="2000" b="0" i="0" u="none" strike="noStrike" cap="none" dirty="0">
                <a:solidFill>
                  <a:srgbClr val="000000"/>
                </a:solidFill>
                <a:latin typeface="Arial"/>
                <a:ea typeface="Arial"/>
                <a:cs typeface="Arial"/>
                <a:sym typeface="Arial"/>
              </a:rPr>
              <a:t>.</a:t>
            </a:r>
            <a:endParaRPr sz="2000" dirty="0"/>
          </a:p>
          <a:p>
            <a:pPr marL="285750" marR="0" lvl="1" indent="-285750" algn="l" rtl="0">
              <a:lnSpc>
                <a:spcPct val="95000"/>
              </a:lnSpc>
              <a:spcBef>
                <a:spcPts val="1200"/>
              </a:spcBef>
              <a:spcAft>
                <a:spcPts val="0"/>
              </a:spcAft>
              <a:buClr>
                <a:srgbClr val="33CCCC"/>
              </a:buClr>
              <a:buSzPts val="2200"/>
              <a:buFont typeface="Arial"/>
              <a:buChar char="•"/>
            </a:pPr>
            <a:r>
              <a:rPr lang="fr-FR" sz="2000" b="0" i="0" u="none" strike="noStrike" cap="none" dirty="0">
                <a:solidFill>
                  <a:srgbClr val="000000"/>
                </a:solidFill>
                <a:latin typeface="Arial"/>
                <a:ea typeface="Arial"/>
                <a:cs typeface="Arial"/>
                <a:sym typeface="Arial"/>
              </a:rPr>
              <a:t>Ne pas oublier de déplacer l’anneau vers une nouvelle bille chaque jour. Est-ce qu’un horaire de travail imprévisible et/ou la consommation d’alcool/d’autres drogues rendront plus difficile le suivi quotidien du cycle </a:t>
            </a:r>
            <a:r>
              <a:rPr lang="en-US" sz="2000" b="0" i="0" u="none" strike="noStrike" cap="none" dirty="0">
                <a:solidFill>
                  <a:srgbClr val="000000"/>
                </a:solidFill>
                <a:latin typeface="Arial"/>
                <a:ea typeface="Arial"/>
                <a:cs typeface="Arial"/>
                <a:sym typeface="Arial"/>
              </a:rPr>
              <a:t>?</a:t>
            </a:r>
            <a:endParaRPr sz="2000" dirty="0"/>
          </a:p>
        </p:txBody>
      </p:sp>
      <p:sp>
        <p:nvSpPr>
          <p:cNvPr id="612" name="Google Shape;612;p35"/>
          <p:cNvSpPr/>
          <p:nvPr/>
        </p:nvSpPr>
        <p:spPr>
          <a:xfrm>
            <a:off x="7980363" y="197230"/>
            <a:ext cx="1163637" cy="430213"/>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lt2"/>
              </a:buClr>
              <a:buSzPts val="1000"/>
              <a:buFont typeface="Arial"/>
              <a:buNone/>
            </a:pPr>
            <a:endParaRPr sz="1000" b="0" i="0" u="none" strike="noStrike" cap="none" dirty="0">
              <a:solidFill>
                <a:srgbClr val="808080"/>
              </a:solidFill>
              <a:latin typeface="Arial"/>
              <a:ea typeface="Arial"/>
              <a:cs typeface="Arial"/>
              <a:sym typeface="Arial"/>
            </a:endParaRPr>
          </a:p>
        </p:txBody>
      </p:sp>
      <p:sp>
        <p:nvSpPr>
          <p:cNvPr id="613" name="Google Shape;613;p35"/>
          <p:cNvSpPr/>
          <p:nvPr/>
        </p:nvSpPr>
        <p:spPr>
          <a:xfrm>
            <a:off x="-71717" y="0"/>
            <a:ext cx="9215718" cy="762000"/>
          </a:xfrm>
          <a:prstGeom prst="rect">
            <a:avLst/>
          </a:prstGeom>
          <a:solidFill>
            <a:srgbClr val="33CCCC"/>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lt2"/>
              </a:buClr>
              <a:buSzPts val="1000"/>
              <a:buFont typeface="Arial"/>
              <a:buNone/>
            </a:pPr>
            <a:endParaRPr sz="1000" b="0" i="0" u="none" strike="noStrike" cap="none" dirty="0">
              <a:solidFill>
                <a:srgbClr val="FF8679"/>
              </a:solidFill>
              <a:latin typeface="Arial"/>
              <a:ea typeface="Arial"/>
              <a:cs typeface="Arial"/>
              <a:sym typeface="Arial"/>
            </a:endParaRPr>
          </a:p>
        </p:txBody>
      </p:sp>
      <p:sp>
        <p:nvSpPr>
          <p:cNvPr id="614" name="Google Shape;614;p35"/>
          <p:cNvSpPr txBox="1"/>
          <p:nvPr/>
        </p:nvSpPr>
        <p:spPr>
          <a:xfrm>
            <a:off x="684964" y="4927746"/>
            <a:ext cx="8057592" cy="1594668"/>
          </a:xfrm>
          <a:prstGeom prst="rect">
            <a:avLst/>
          </a:prstGeom>
          <a:noFill/>
          <a:ln>
            <a:noFill/>
          </a:ln>
        </p:spPr>
        <p:txBody>
          <a:bodyPr spcFirstLastPara="1" wrap="square" lIns="0" tIns="43625" rIns="0" bIns="43625" anchor="t" anchorCtr="0">
            <a:spAutoFit/>
          </a:bodyPr>
          <a:lstStyle/>
          <a:p>
            <a:pPr marL="0" marR="0" lvl="1" indent="4763" algn="l" rtl="0">
              <a:lnSpc>
                <a:spcPct val="95000"/>
              </a:lnSpc>
              <a:spcBef>
                <a:spcPts val="0"/>
              </a:spcBef>
              <a:spcAft>
                <a:spcPts val="0"/>
              </a:spcAft>
              <a:buClr>
                <a:srgbClr val="82C836"/>
              </a:buClr>
              <a:buSzPts val="2200"/>
              <a:buFont typeface="Arial"/>
              <a:buNone/>
            </a:pPr>
            <a:r>
              <a:rPr lang="en-US" sz="1900" b="1" i="0" u="none" strike="noStrike" cap="none" dirty="0" err="1">
                <a:solidFill>
                  <a:srgbClr val="33CCCC"/>
                </a:solidFill>
                <a:latin typeface="Arial"/>
                <a:ea typeface="Arial"/>
                <a:cs typeface="Arial"/>
                <a:sym typeface="Arial"/>
              </a:rPr>
              <a:t>Autres</a:t>
            </a:r>
            <a:r>
              <a:rPr lang="en-US" sz="1900" b="1" i="0" u="none" strike="noStrike" cap="none" dirty="0">
                <a:solidFill>
                  <a:srgbClr val="33CCCC"/>
                </a:solidFill>
                <a:latin typeface="Arial"/>
                <a:ea typeface="Arial"/>
                <a:cs typeface="Arial"/>
                <a:sym typeface="Arial"/>
              </a:rPr>
              <a:t> </a:t>
            </a:r>
            <a:r>
              <a:rPr lang="en-US" sz="1900" b="1" i="0" u="none" strike="noStrike" cap="none" dirty="0" err="1">
                <a:solidFill>
                  <a:srgbClr val="33CCCC"/>
                </a:solidFill>
                <a:latin typeface="Arial"/>
                <a:ea typeface="Arial"/>
                <a:cs typeface="Arial"/>
                <a:sym typeface="Arial"/>
              </a:rPr>
              <a:t>considérations</a:t>
            </a:r>
            <a:r>
              <a:rPr lang="en-US" sz="1900" b="1" i="0" u="none" strike="noStrike" cap="none" dirty="0">
                <a:solidFill>
                  <a:srgbClr val="33CCCC"/>
                </a:solidFill>
                <a:latin typeface="Arial"/>
                <a:ea typeface="Arial"/>
                <a:cs typeface="Arial"/>
                <a:sym typeface="Arial"/>
              </a:rPr>
              <a:t> :</a:t>
            </a:r>
            <a:endParaRPr sz="1900" dirty="0"/>
          </a:p>
          <a:p>
            <a:pPr marL="285750" marR="0" lvl="1" indent="-285750" algn="l" rtl="0">
              <a:lnSpc>
                <a:spcPct val="95000"/>
              </a:lnSpc>
              <a:spcBef>
                <a:spcPts val="1200"/>
              </a:spcBef>
              <a:spcAft>
                <a:spcPts val="0"/>
              </a:spcAft>
              <a:buClr>
                <a:srgbClr val="33CCCC"/>
              </a:buClr>
              <a:buSzPts val="2200"/>
              <a:buFont typeface="Arial"/>
              <a:buChar char="•"/>
            </a:pPr>
            <a:r>
              <a:rPr lang="fr-FR" sz="2000" b="0" i="0" u="none" strike="noStrike" cap="none" dirty="0">
                <a:solidFill>
                  <a:srgbClr val="000000"/>
                </a:solidFill>
                <a:latin typeface="Arial"/>
                <a:ea typeface="Arial"/>
                <a:cs typeface="Arial"/>
                <a:sym typeface="Arial"/>
              </a:rPr>
              <a:t>Moins efficace que la plupart des autres méthodes de contraception</a:t>
            </a:r>
            <a:endParaRPr sz="2000" dirty="0"/>
          </a:p>
          <a:p>
            <a:pPr marL="285750" marR="0" lvl="1" indent="-285750" algn="l" rtl="0">
              <a:lnSpc>
                <a:spcPct val="95000"/>
              </a:lnSpc>
              <a:spcBef>
                <a:spcPts val="1200"/>
              </a:spcBef>
              <a:spcAft>
                <a:spcPts val="0"/>
              </a:spcAft>
              <a:buClr>
                <a:srgbClr val="33CCCC"/>
              </a:buClr>
              <a:buSzPts val="2200"/>
              <a:buFont typeface="Arial"/>
              <a:buChar char="•"/>
            </a:pPr>
            <a:r>
              <a:rPr lang="fr-FR" sz="2000" b="0" i="0" u="none" strike="noStrike" cap="none" dirty="0">
                <a:solidFill>
                  <a:srgbClr val="000000"/>
                </a:solidFill>
                <a:latin typeface="Arial"/>
                <a:ea typeface="Arial"/>
                <a:cs typeface="Arial"/>
                <a:sym typeface="Arial"/>
              </a:rPr>
              <a:t>Les femmes présentant des saignements mensuels irréguliers ne peuvent pas utiliser la méthode des jours standard</a:t>
            </a:r>
            <a:endParaRPr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36"/>
          <p:cNvSpPr txBox="1">
            <a:spLocks noGrp="1"/>
          </p:cNvSpPr>
          <p:nvPr>
            <p:ph type="title"/>
          </p:nvPr>
        </p:nvSpPr>
        <p:spPr>
          <a:xfrm>
            <a:off x="439738" y="673100"/>
            <a:ext cx="7596187"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err="1">
                <a:solidFill>
                  <a:srgbClr val="A50021"/>
                </a:solidFill>
              </a:rPr>
              <a:t>Stérilisation</a:t>
            </a:r>
            <a:r>
              <a:rPr lang="en-US" sz="3200" dirty="0">
                <a:solidFill>
                  <a:srgbClr val="A50021"/>
                </a:solidFill>
              </a:rPr>
              <a:t> </a:t>
            </a:r>
            <a:r>
              <a:rPr lang="en-US" sz="3200" dirty="0" err="1">
                <a:solidFill>
                  <a:srgbClr val="A50021"/>
                </a:solidFill>
              </a:rPr>
              <a:t>féminine</a:t>
            </a:r>
            <a:endParaRPr lang="en-US" sz="3200" dirty="0">
              <a:solidFill>
                <a:srgbClr val="A50021"/>
              </a:solidFill>
            </a:endParaRPr>
          </a:p>
        </p:txBody>
      </p:sp>
      <p:sp>
        <p:nvSpPr>
          <p:cNvPr id="621" name="Google Shape;621;p36"/>
          <p:cNvSpPr txBox="1">
            <a:spLocks noGrp="1"/>
          </p:cNvSpPr>
          <p:nvPr>
            <p:ph type="body" idx="1"/>
          </p:nvPr>
        </p:nvSpPr>
        <p:spPr>
          <a:xfrm>
            <a:off x="4686543" y="1473319"/>
            <a:ext cx="4141787" cy="4889381"/>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1200"/>
              </a:spcBef>
              <a:spcAft>
                <a:spcPts val="0"/>
              </a:spcAft>
              <a:buClr>
                <a:srgbClr val="A50021"/>
              </a:buClr>
              <a:buSzPts val="2000"/>
              <a:buFont typeface="Arial"/>
              <a:buChar char="•"/>
            </a:pPr>
            <a:r>
              <a:rPr lang="fr-FR" sz="1800" dirty="0">
                <a:latin typeface="Arial"/>
                <a:ea typeface="Arial"/>
                <a:cs typeface="Arial"/>
                <a:sym typeface="Arial"/>
              </a:rPr>
              <a:t>Méthode permanente pour les femmes et les couples qui ne souhaitent pas avoir plus d’enfants (la stérilisation est également une option pour les hommes)</a:t>
            </a:r>
          </a:p>
          <a:p>
            <a:pPr marL="342900" lvl="0" indent="-342900" algn="l" rtl="0">
              <a:lnSpc>
                <a:spcPct val="95000"/>
              </a:lnSpc>
              <a:spcBef>
                <a:spcPts val="1200"/>
              </a:spcBef>
              <a:spcAft>
                <a:spcPts val="0"/>
              </a:spcAft>
              <a:buClr>
                <a:srgbClr val="A50021"/>
              </a:buClr>
              <a:buSzPts val="2000"/>
              <a:buFont typeface="Arial"/>
              <a:buChar char="•"/>
            </a:pPr>
            <a:r>
              <a:rPr lang="fr-FR" sz="1800" dirty="0">
                <a:latin typeface="Arial"/>
                <a:ea typeface="Arial"/>
                <a:cs typeface="Arial"/>
                <a:sym typeface="Arial"/>
              </a:rPr>
              <a:t>Les trompes de la femme qui transportent les ovules jusqu’à l’utérus sont ligaturées ou bloquées</a:t>
            </a:r>
          </a:p>
          <a:p>
            <a:pPr marL="342900" lvl="0" indent="-342900" algn="l" rtl="0">
              <a:lnSpc>
                <a:spcPct val="95000"/>
              </a:lnSpc>
              <a:spcBef>
                <a:spcPts val="1200"/>
              </a:spcBef>
              <a:spcAft>
                <a:spcPts val="0"/>
              </a:spcAft>
              <a:buClr>
                <a:srgbClr val="A50021"/>
              </a:buClr>
              <a:buSzPts val="2000"/>
              <a:buFont typeface="Arial"/>
              <a:buChar char="•"/>
            </a:pPr>
            <a:r>
              <a:rPr lang="fr-FR" sz="1800" dirty="0">
                <a:latin typeface="Arial"/>
                <a:ea typeface="Arial"/>
                <a:cs typeface="Arial"/>
                <a:sym typeface="Arial"/>
              </a:rPr>
              <a:t>Chirurgie simple avec un risque minimal qui doit être réalisée par un prestataire clinique formé</a:t>
            </a:r>
          </a:p>
          <a:p>
            <a:pPr marL="342900" lvl="0" indent="-342900" algn="l" rtl="0">
              <a:lnSpc>
                <a:spcPct val="95000"/>
              </a:lnSpc>
              <a:spcBef>
                <a:spcPts val="1200"/>
              </a:spcBef>
              <a:spcAft>
                <a:spcPts val="0"/>
              </a:spcAft>
              <a:buClr>
                <a:srgbClr val="A50021"/>
              </a:buClr>
              <a:buSzPts val="2000"/>
              <a:buFont typeface="Arial"/>
              <a:buChar char="•"/>
            </a:pPr>
            <a:r>
              <a:rPr lang="fr-FR" sz="1800" dirty="0">
                <a:latin typeface="Arial"/>
                <a:ea typeface="Arial"/>
                <a:cs typeface="Arial"/>
                <a:sym typeface="Arial"/>
              </a:rPr>
              <a:t>Aucune protection contre le VIH ou les autres IST ; ajoutez-y d’autres méthodes pour vous protéger (préservatifs, prophylaxie préexposition</a:t>
            </a:r>
            <a:r>
              <a:rPr lang="en-US" sz="1800" dirty="0">
                <a:solidFill>
                  <a:srgbClr val="000000"/>
                </a:solidFill>
                <a:latin typeface="Arial"/>
                <a:ea typeface="Arial"/>
                <a:cs typeface="Arial"/>
                <a:sym typeface="Arial"/>
              </a:rPr>
              <a:t>)</a:t>
            </a:r>
            <a:endParaRPr lang="en-US" sz="1800" dirty="0"/>
          </a:p>
        </p:txBody>
      </p:sp>
      <p:sp>
        <p:nvSpPr>
          <p:cNvPr id="622" name="Google Shape;622;p36"/>
          <p:cNvSpPr txBox="1">
            <a:spLocks noGrp="1"/>
          </p:cNvSpPr>
          <p:nvPr>
            <p:ph type="sldNum" idx="12"/>
          </p:nvPr>
        </p:nvSpPr>
        <p:spPr>
          <a:xfrm>
            <a:off x="6710634"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36</a:t>
            </a:fld>
            <a:endParaRPr sz="1400" b="1" dirty="0">
              <a:solidFill>
                <a:schemeClr val="lt2"/>
              </a:solidFill>
              <a:latin typeface="Arial"/>
              <a:ea typeface="Arial"/>
              <a:cs typeface="Arial"/>
              <a:sym typeface="Arial"/>
            </a:endParaRPr>
          </a:p>
        </p:txBody>
      </p:sp>
      <p:grpSp>
        <p:nvGrpSpPr>
          <p:cNvPr id="623" name="Google Shape;623;p36"/>
          <p:cNvGrpSpPr/>
          <p:nvPr/>
        </p:nvGrpSpPr>
        <p:grpSpPr>
          <a:xfrm>
            <a:off x="485663" y="1996422"/>
            <a:ext cx="4445561" cy="2878202"/>
            <a:chOff x="3021" y="1377"/>
            <a:chExt cx="2505" cy="1543"/>
          </a:xfrm>
        </p:grpSpPr>
        <p:sp>
          <p:nvSpPr>
            <p:cNvPr id="624" name="Google Shape;624;p36"/>
            <p:cNvSpPr/>
            <p:nvPr/>
          </p:nvSpPr>
          <p:spPr>
            <a:xfrm>
              <a:off x="3021" y="1522"/>
              <a:ext cx="2169" cy="1348"/>
            </a:xfrm>
            <a:prstGeom prst="ellipse">
              <a:avLst/>
            </a:prstGeom>
            <a:solidFill>
              <a:srgbClr val="FBCABD"/>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625" name="Google Shape;625;p36" descr="AFfemaleSterilization"/>
            <p:cNvPicPr preferRelativeResize="0"/>
            <p:nvPr/>
          </p:nvPicPr>
          <p:blipFill rotWithShape="1">
            <a:blip r:embed="rId3">
              <a:alphaModFix/>
            </a:blip>
            <a:srcRect/>
            <a:stretch/>
          </p:blipFill>
          <p:spPr>
            <a:xfrm>
              <a:off x="3392" y="1377"/>
              <a:ext cx="1486" cy="1543"/>
            </a:xfrm>
            <a:prstGeom prst="rect">
              <a:avLst/>
            </a:prstGeom>
            <a:noFill/>
            <a:ln>
              <a:noFill/>
            </a:ln>
          </p:spPr>
        </p:pic>
        <p:cxnSp>
          <p:nvCxnSpPr>
            <p:cNvPr id="626" name="Google Shape;626;p36"/>
            <p:cNvCxnSpPr/>
            <p:nvPr/>
          </p:nvCxnSpPr>
          <p:spPr>
            <a:xfrm flipH="1">
              <a:off x="3923" y="1696"/>
              <a:ext cx="791" cy="220"/>
            </a:xfrm>
            <a:prstGeom prst="straightConnector1">
              <a:avLst/>
            </a:prstGeom>
            <a:noFill/>
            <a:ln w="19050" cap="flat" cmpd="sng">
              <a:solidFill>
                <a:srgbClr val="CC0000"/>
              </a:solidFill>
              <a:prstDash val="solid"/>
              <a:round/>
              <a:headEnd type="none" w="med" len="med"/>
              <a:tailEnd type="triangle" w="med" len="med"/>
            </a:ln>
          </p:spPr>
        </p:cxnSp>
        <p:cxnSp>
          <p:nvCxnSpPr>
            <p:cNvPr id="627" name="Google Shape;627;p36"/>
            <p:cNvCxnSpPr/>
            <p:nvPr/>
          </p:nvCxnSpPr>
          <p:spPr>
            <a:xfrm flipH="1">
              <a:off x="4356" y="1575"/>
              <a:ext cx="563" cy="339"/>
            </a:xfrm>
            <a:prstGeom prst="straightConnector1">
              <a:avLst/>
            </a:prstGeom>
            <a:noFill/>
            <a:ln w="19050" cap="flat" cmpd="sng">
              <a:solidFill>
                <a:srgbClr val="CC0000"/>
              </a:solidFill>
              <a:prstDash val="solid"/>
              <a:round/>
              <a:headEnd type="none" w="med" len="med"/>
              <a:tailEnd type="triangle" w="med" len="med"/>
            </a:ln>
          </p:spPr>
        </p:cxnSp>
        <p:sp>
          <p:nvSpPr>
            <p:cNvPr id="628" name="Google Shape;628;p36"/>
            <p:cNvSpPr txBox="1"/>
            <p:nvPr/>
          </p:nvSpPr>
          <p:spPr>
            <a:xfrm>
              <a:off x="4904" y="1429"/>
              <a:ext cx="622" cy="317"/>
            </a:xfrm>
            <a:prstGeom prst="rect">
              <a:avLst/>
            </a:prstGeom>
            <a:noFill/>
            <a:ln>
              <a:noFill/>
            </a:ln>
          </p:spPr>
          <p:txBody>
            <a:bodyPr spcFirstLastPara="1" wrap="square" lIns="91425" tIns="45700" rIns="91425" bIns="45700" anchor="ctr" anchorCtr="0">
              <a:spAutoFit/>
            </a:bodyPr>
            <a:lstStyle/>
            <a:p>
              <a:pPr marL="0" marR="0" lvl="0" indent="0" rtl="0">
                <a:lnSpc>
                  <a:spcPct val="90000"/>
                </a:lnSpc>
                <a:spcBef>
                  <a:spcPts val="0"/>
                </a:spcBef>
                <a:spcAft>
                  <a:spcPts val="0"/>
                </a:spcAft>
                <a:buNone/>
              </a:pPr>
              <a:r>
                <a:rPr lang="fr-FR" sz="1200" dirty="0">
                  <a:solidFill>
                    <a:schemeClr val="dk2"/>
                  </a:solidFill>
                  <a:latin typeface="Arial"/>
                  <a:ea typeface="Arial"/>
                  <a:cs typeface="Arial"/>
                  <a:sym typeface="Arial"/>
                </a:rPr>
                <a:t>Trompes bloquées ou ligaturées ici</a:t>
              </a:r>
              <a:endParaRPr lang="en-US" dirty="0"/>
            </a:p>
          </p:txBody>
        </p:sp>
      </p:grpSp>
      <p:sp>
        <p:nvSpPr>
          <p:cNvPr id="629" name="Google Shape;629;p36"/>
          <p:cNvSpPr/>
          <p:nvPr/>
        </p:nvSpPr>
        <p:spPr>
          <a:xfrm>
            <a:off x="-9525" y="-6350"/>
            <a:ext cx="1163638" cy="430213"/>
          </a:xfrm>
          <a:prstGeom prst="rect">
            <a:avLst/>
          </a:prstGeom>
          <a:solidFill>
            <a:srgbClr val="C000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630" name="Google Shape;630;p36"/>
          <p:cNvSpPr/>
          <p:nvPr/>
        </p:nvSpPr>
        <p:spPr>
          <a:xfrm>
            <a:off x="-43544" y="-26988"/>
            <a:ext cx="9296400" cy="762001"/>
          </a:xfrm>
          <a:prstGeom prst="rect">
            <a:avLst/>
          </a:prstGeom>
          <a:solidFill>
            <a:srgbClr val="A50021"/>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631" name="Google Shape;631;p36"/>
          <p:cNvSpPr txBox="1"/>
          <p:nvPr/>
        </p:nvSpPr>
        <p:spPr>
          <a:xfrm>
            <a:off x="1200744" y="5213217"/>
            <a:ext cx="2724793" cy="966891"/>
          </a:xfrm>
          <a:prstGeom prst="rect">
            <a:avLst/>
          </a:prstGeom>
          <a:solidFill>
            <a:schemeClr val="lt1"/>
          </a:solidFill>
          <a:ln w="25400" cap="flat" cmpd="sng">
            <a:solidFill>
              <a:srgbClr val="A5002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err="1">
                <a:solidFill>
                  <a:schemeClr val="dk1"/>
                </a:solidFill>
                <a:latin typeface="Arial Narrow"/>
                <a:ea typeface="Arial Narrow"/>
                <a:cs typeface="Arial Narrow"/>
                <a:sym typeface="Arial Narrow"/>
              </a:rPr>
              <a:t>Bénéfices</a:t>
            </a:r>
            <a:r>
              <a:rPr lang="en-US" sz="1200" b="1" dirty="0">
                <a:solidFill>
                  <a:schemeClr val="dk1"/>
                </a:solidFill>
                <a:latin typeface="Arial Narrow"/>
                <a:ea typeface="Arial Narrow"/>
                <a:cs typeface="Arial Narrow"/>
                <a:sym typeface="Arial Narrow"/>
              </a:rPr>
              <a:t>—</a:t>
            </a:r>
            <a:r>
              <a:rPr lang="en-US" sz="1200" b="1" dirty="0" err="1">
                <a:solidFill>
                  <a:schemeClr val="dk1"/>
                </a:solidFill>
                <a:latin typeface="Arial Narrow"/>
                <a:ea typeface="Arial Narrow"/>
                <a:cs typeface="Arial Narrow"/>
                <a:sym typeface="Arial Narrow"/>
              </a:rPr>
              <a:t>Stérilisation</a:t>
            </a:r>
            <a:r>
              <a:rPr lang="en-US" sz="1200" b="1" dirty="0">
                <a:solidFill>
                  <a:schemeClr val="dk1"/>
                </a:solidFill>
                <a:latin typeface="Arial Narrow"/>
                <a:ea typeface="Arial Narrow"/>
                <a:cs typeface="Arial Narrow"/>
                <a:sym typeface="Arial Narrow"/>
              </a:rPr>
              <a:t> </a:t>
            </a:r>
            <a:r>
              <a:rPr lang="en-US" sz="1200" b="1" dirty="0" err="1">
                <a:solidFill>
                  <a:schemeClr val="dk1"/>
                </a:solidFill>
                <a:latin typeface="Arial Narrow"/>
                <a:ea typeface="Arial Narrow"/>
                <a:cs typeface="Arial Narrow"/>
                <a:sym typeface="Arial Narrow"/>
              </a:rPr>
              <a:t>féminine</a:t>
            </a:r>
            <a:r>
              <a:rPr lang="en-US" sz="1200" b="1" dirty="0">
                <a:solidFill>
                  <a:schemeClr val="dk1"/>
                </a:solidFill>
                <a:latin typeface="Arial Narrow"/>
                <a:ea typeface="Arial Narrow"/>
                <a:cs typeface="Arial Narrow"/>
                <a:sym typeface="Arial Narrow"/>
              </a:rPr>
              <a:t> :</a:t>
            </a:r>
            <a:endParaRPr dirty="0"/>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Peut aider à prévenir le cancer de l’ovaire.</a:t>
            </a:r>
          </a:p>
          <a:p>
            <a:pPr marL="171450" marR="0" lvl="0" indent="-171450" algn="l" rtl="0">
              <a:lnSpc>
                <a:spcPct val="108333"/>
              </a:lnSpc>
              <a:spcBef>
                <a:spcPts val="300"/>
              </a:spcBef>
              <a:spcAft>
                <a:spcPts val="0"/>
              </a:spcAft>
              <a:buClr>
                <a:schemeClr val="dk1"/>
              </a:buClr>
              <a:buSzPts val="1200"/>
              <a:buFont typeface="Arial"/>
              <a:buChar char="•"/>
            </a:pPr>
            <a:r>
              <a:rPr lang="fr-FR" sz="1200" dirty="0">
                <a:solidFill>
                  <a:schemeClr val="dk1"/>
                </a:solidFill>
                <a:latin typeface="Arial Narrow"/>
                <a:ea typeface="Arial Narrow"/>
                <a:cs typeface="Arial Narrow"/>
                <a:sym typeface="Arial Narrow"/>
              </a:rPr>
              <a:t>Permet de se protéger contre une infection grave de l’utérus</a:t>
            </a:r>
            <a:r>
              <a:rPr lang="en-US" sz="1200" dirty="0">
                <a:solidFill>
                  <a:schemeClr val="dk1"/>
                </a:solidFill>
                <a:latin typeface="Arial Narrow"/>
                <a:ea typeface="Arial Narrow"/>
                <a:cs typeface="Arial Narrow"/>
                <a:sym typeface="Arial Narrow"/>
              </a:rPr>
              <a: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7"/>
          <p:cNvSpPr txBox="1">
            <a:spLocks noGrp="1"/>
          </p:cNvSpPr>
          <p:nvPr>
            <p:ph type="body" idx="1"/>
          </p:nvPr>
        </p:nvSpPr>
        <p:spPr>
          <a:xfrm>
            <a:off x="807584" y="1141414"/>
            <a:ext cx="7823460" cy="546010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rgbClr val="A50021"/>
              </a:buClr>
              <a:buSzPts val="2000"/>
              <a:buFont typeface="Arial"/>
              <a:buNone/>
            </a:pPr>
            <a:r>
              <a:rPr lang="en-US" sz="1800" b="1" dirty="0">
                <a:solidFill>
                  <a:srgbClr val="A50021"/>
                </a:solidFill>
                <a:latin typeface="Arial"/>
                <a:ea typeface="Arial"/>
                <a:cs typeface="Arial"/>
                <a:sym typeface="Arial"/>
              </a:rPr>
              <a:t>À quoi </a:t>
            </a:r>
            <a:r>
              <a:rPr lang="en-US" sz="1800" b="1" dirty="0" err="1">
                <a:solidFill>
                  <a:srgbClr val="A50021"/>
                </a:solidFill>
                <a:latin typeface="Arial"/>
                <a:ea typeface="Arial"/>
                <a:cs typeface="Arial"/>
                <a:sym typeface="Arial"/>
              </a:rPr>
              <a:t>s’attendre</a:t>
            </a:r>
            <a:endParaRPr sz="1800" dirty="0"/>
          </a:p>
          <a:p>
            <a:pPr marL="225425" lvl="1" indent="-225425" algn="l" rtl="0">
              <a:lnSpc>
                <a:spcPct val="95000"/>
              </a:lnSpc>
              <a:spcBef>
                <a:spcPts val="600"/>
              </a:spcBef>
              <a:spcAft>
                <a:spcPts val="0"/>
              </a:spcAft>
              <a:buClr>
                <a:srgbClr val="A50021"/>
              </a:buClr>
              <a:buSzPts val="1800"/>
              <a:buFont typeface="Arial"/>
              <a:buChar char="•"/>
            </a:pPr>
            <a:r>
              <a:rPr lang="fr-FR" sz="1800" dirty="0">
                <a:latin typeface="Arial"/>
                <a:ea typeface="Arial"/>
                <a:cs typeface="Arial"/>
                <a:sym typeface="Arial"/>
              </a:rPr>
              <a:t>Un analgésique local est administré</a:t>
            </a:r>
            <a:r>
              <a:rPr lang="en-US" sz="1800" dirty="0">
                <a:latin typeface="Arial"/>
                <a:ea typeface="Arial"/>
                <a:cs typeface="Arial"/>
                <a:sym typeface="Arial"/>
              </a:rPr>
              <a:t>. </a:t>
            </a:r>
            <a:endParaRPr dirty="0"/>
          </a:p>
          <a:p>
            <a:pPr marL="225425" lvl="1" indent="-225425" algn="l" rtl="0">
              <a:lnSpc>
                <a:spcPct val="95000"/>
              </a:lnSpc>
              <a:spcBef>
                <a:spcPts val="600"/>
              </a:spcBef>
              <a:spcAft>
                <a:spcPts val="0"/>
              </a:spcAft>
              <a:buClr>
                <a:srgbClr val="A50021"/>
              </a:buClr>
              <a:buSzPts val="1800"/>
              <a:buFont typeface="Arial"/>
              <a:buChar char="•"/>
            </a:pPr>
            <a:r>
              <a:rPr lang="fr-FR" sz="1800" dirty="0">
                <a:latin typeface="Arial"/>
                <a:ea typeface="Arial"/>
                <a:cs typeface="Arial"/>
                <a:sym typeface="Arial"/>
              </a:rPr>
              <a:t>La patiente peut regagner son domicile après quelques heures ; </a:t>
            </a:r>
            <a:br>
              <a:rPr lang="fr-FR" sz="1800" dirty="0">
                <a:latin typeface="Arial"/>
                <a:ea typeface="Arial"/>
                <a:cs typeface="Arial"/>
                <a:sym typeface="Arial"/>
              </a:rPr>
            </a:br>
            <a:r>
              <a:rPr lang="fr-FR" sz="1800" dirty="0">
                <a:latin typeface="Arial"/>
                <a:ea typeface="Arial"/>
                <a:cs typeface="Arial"/>
                <a:sym typeface="Arial"/>
              </a:rPr>
              <a:t>peut ressentir de la douleur pendant quelques jours</a:t>
            </a:r>
            <a:r>
              <a:rPr lang="en-US" sz="1800" dirty="0">
                <a:latin typeface="Arial"/>
                <a:ea typeface="Arial"/>
                <a:cs typeface="Arial"/>
                <a:sym typeface="Arial"/>
              </a:rPr>
              <a:t>.</a:t>
            </a:r>
            <a:endParaRPr dirty="0"/>
          </a:p>
          <a:p>
            <a:pPr marL="225425" lvl="1" indent="-225425" algn="l" rtl="0">
              <a:lnSpc>
                <a:spcPct val="95000"/>
              </a:lnSpc>
              <a:spcBef>
                <a:spcPts val="600"/>
              </a:spcBef>
              <a:spcAft>
                <a:spcPts val="0"/>
              </a:spcAft>
              <a:buClr>
                <a:srgbClr val="A50021"/>
              </a:buClr>
              <a:buSzPts val="1800"/>
              <a:buFont typeface="Arial"/>
              <a:buChar char="•"/>
            </a:pPr>
            <a:r>
              <a:rPr lang="fr-FR" sz="1800" dirty="0">
                <a:latin typeface="Arial"/>
                <a:ea typeface="Arial"/>
                <a:cs typeface="Arial"/>
                <a:sym typeface="Arial"/>
              </a:rPr>
              <a:t>Les saignements mensuels continueront comme d’habitude</a:t>
            </a:r>
            <a:r>
              <a:rPr lang="en-US" sz="1800" dirty="0">
                <a:latin typeface="Arial"/>
                <a:ea typeface="Arial"/>
                <a:cs typeface="Arial"/>
                <a:sym typeface="Arial"/>
              </a:rPr>
              <a:t>.</a:t>
            </a:r>
            <a:endParaRPr dirty="0"/>
          </a:p>
          <a:p>
            <a:pPr marL="0" lvl="0" indent="0" algn="l" rtl="0">
              <a:lnSpc>
                <a:spcPct val="95000"/>
              </a:lnSpc>
              <a:spcBef>
                <a:spcPts val="2400"/>
              </a:spcBef>
              <a:spcAft>
                <a:spcPts val="0"/>
              </a:spcAft>
              <a:buClr>
                <a:srgbClr val="A50021"/>
              </a:buClr>
              <a:buSzPts val="2000"/>
              <a:buFont typeface="Arial"/>
              <a:buNone/>
            </a:pPr>
            <a:r>
              <a:rPr lang="fr-FR" sz="1800" b="1" dirty="0">
                <a:solidFill>
                  <a:srgbClr val="A50021"/>
                </a:solidFill>
                <a:latin typeface="Arial"/>
                <a:ea typeface="Arial"/>
                <a:cs typeface="Arial"/>
                <a:sym typeface="Arial"/>
              </a:rPr>
              <a:t>Les professionnelles du sexe doivent déterminer si elles peuvent </a:t>
            </a:r>
            <a:r>
              <a:rPr lang="en-US" sz="1800" b="1" dirty="0">
                <a:solidFill>
                  <a:srgbClr val="A50021"/>
                </a:solidFill>
                <a:latin typeface="Arial"/>
                <a:ea typeface="Arial"/>
                <a:cs typeface="Arial"/>
                <a:sym typeface="Arial"/>
              </a:rPr>
              <a:t>: </a:t>
            </a:r>
            <a:endParaRPr sz="1800" dirty="0"/>
          </a:p>
          <a:p>
            <a:pPr marL="225425" lvl="1" indent="-225425" algn="l" rtl="0">
              <a:lnSpc>
                <a:spcPct val="95000"/>
              </a:lnSpc>
              <a:spcBef>
                <a:spcPts val="600"/>
              </a:spcBef>
              <a:spcAft>
                <a:spcPts val="0"/>
              </a:spcAft>
              <a:buClr>
                <a:srgbClr val="A50021"/>
              </a:buClr>
              <a:buSzPts val="1800"/>
              <a:buFont typeface="Arial"/>
              <a:buChar char="•"/>
            </a:pPr>
            <a:r>
              <a:rPr lang="fr-FR" sz="1800" dirty="0">
                <a:solidFill>
                  <a:srgbClr val="000000"/>
                </a:solidFill>
                <a:latin typeface="Arial"/>
                <a:ea typeface="Arial"/>
                <a:cs typeface="Arial"/>
                <a:sym typeface="Arial"/>
              </a:rPr>
              <a:t>Laisser suffisamment de temps de récupération ; deux jours de repos </a:t>
            </a:r>
            <a:br>
              <a:rPr lang="fr-FR" sz="1800" dirty="0">
                <a:solidFill>
                  <a:srgbClr val="000000"/>
                </a:solidFill>
                <a:latin typeface="Arial"/>
                <a:ea typeface="Arial"/>
                <a:cs typeface="Arial"/>
                <a:sym typeface="Arial"/>
              </a:rPr>
            </a:br>
            <a:r>
              <a:rPr lang="fr-FR" sz="1800" dirty="0">
                <a:solidFill>
                  <a:srgbClr val="000000"/>
                </a:solidFill>
                <a:latin typeface="Arial"/>
                <a:ea typeface="Arial"/>
                <a:cs typeface="Arial"/>
                <a:sym typeface="Arial"/>
              </a:rPr>
              <a:t>(en évitant les travaux vigoureux) et en s’abstenant des rapports </a:t>
            </a:r>
            <a:br>
              <a:rPr lang="fr-FR" sz="1800" dirty="0">
                <a:solidFill>
                  <a:srgbClr val="000000"/>
                </a:solidFill>
                <a:latin typeface="Arial"/>
                <a:ea typeface="Arial"/>
                <a:cs typeface="Arial"/>
                <a:sym typeface="Arial"/>
              </a:rPr>
            </a:br>
            <a:r>
              <a:rPr lang="fr-FR" sz="1800" dirty="0">
                <a:solidFill>
                  <a:srgbClr val="000000"/>
                </a:solidFill>
                <a:latin typeface="Arial"/>
                <a:ea typeface="Arial"/>
                <a:cs typeface="Arial"/>
                <a:sym typeface="Arial"/>
              </a:rPr>
              <a:t>sexuels pendant au moins une semaine ou, si la douleur persiste, </a:t>
            </a:r>
            <a:br>
              <a:rPr lang="fr-FR" sz="1800" dirty="0">
                <a:solidFill>
                  <a:srgbClr val="000000"/>
                </a:solidFill>
                <a:latin typeface="Arial"/>
                <a:ea typeface="Arial"/>
                <a:cs typeface="Arial"/>
                <a:sym typeface="Arial"/>
              </a:rPr>
            </a:br>
            <a:r>
              <a:rPr lang="fr-FR" sz="1800" dirty="0">
                <a:solidFill>
                  <a:srgbClr val="000000"/>
                </a:solidFill>
                <a:latin typeface="Arial"/>
                <a:ea typeface="Arial"/>
                <a:cs typeface="Arial"/>
                <a:sym typeface="Arial"/>
              </a:rPr>
              <a:t>plus longtemps</a:t>
            </a:r>
            <a:r>
              <a:rPr lang="en-US" sz="1800" dirty="0">
                <a:solidFill>
                  <a:srgbClr val="000000"/>
                </a:solidFill>
                <a:latin typeface="Arial"/>
                <a:ea typeface="Arial"/>
                <a:cs typeface="Arial"/>
                <a:sym typeface="Arial"/>
              </a:rPr>
              <a:t>.</a:t>
            </a:r>
            <a:endParaRPr dirty="0"/>
          </a:p>
          <a:p>
            <a:pPr marL="225425" lvl="1" indent="-225425" algn="l" rtl="0">
              <a:lnSpc>
                <a:spcPct val="95000"/>
              </a:lnSpc>
              <a:spcBef>
                <a:spcPts val="600"/>
              </a:spcBef>
              <a:spcAft>
                <a:spcPts val="0"/>
              </a:spcAft>
              <a:buClr>
                <a:srgbClr val="A50021"/>
              </a:buClr>
              <a:buSzPts val="1800"/>
              <a:buFont typeface="Arial"/>
              <a:buChar char="•"/>
            </a:pPr>
            <a:r>
              <a:rPr lang="fr-FR" sz="1800" dirty="0">
                <a:solidFill>
                  <a:srgbClr val="000000"/>
                </a:solidFill>
                <a:latin typeface="Arial"/>
                <a:ea typeface="Arial"/>
                <a:cs typeface="Arial"/>
                <a:sym typeface="Arial"/>
              </a:rPr>
              <a:t>Convaincre les partenaires et les clients de continuer à utiliser des préservatifs pour la protection contre le VIH et les autres IST</a:t>
            </a:r>
            <a:r>
              <a:rPr lang="en-US" sz="1800" dirty="0">
                <a:solidFill>
                  <a:srgbClr val="000000"/>
                </a:solidFill>
                <a:latin typeface="Arial"/>
                <a:ea typeface="Arial"/>
                <a:cs typeface="Arial"/>
                <a:sym typeface="Arial"/>
              </a:rPr>
              <a:t>.</a:t>
            </a:r>
            <a:endParaRPr dirty="0"/>
          </a:p>
          <a:p>
            <a:pPr marL="0" lvl="0" indent="0" algn="l" rtl="0">
              <a:lnSpc>
                <a:spcPct val="95000"/>
              </a:lnSpc>
              <a:spcBef>
                <a:spcPts val="2400"/>
              </a:spcBef>
              <a:spcAft>
                <a:spcPts val="0"/>
              </a:spcAft>
              <a:buClr>
                <a:srgbClr val="A50021"/>
              </a:buClr>
              <a:buSzPts val="2000"/>
              <a:buFont typeface="Arial"/>
              <a:buNone/>
            </a:pPr>
            <a:r>
              <a:rPr lang="fr-FR" sz="1800" b="1" dirty="0">
                <a:solidFill>
                  <a:srgbClr val="A50021"/>
                </a:solidFill>
                <a:latin typeface="Arial"/>
                <a:ea typeface="Arial"/>
                <a:cs typeface="Arial"/>
                <a:sym typeface="Arial"/>
              </a:rPr>
              <a:t>Autres considérations pour les femmes vivant avec le VIH ou le SIDA </a:t>
            </a:r>
            <a:r>
              <a:rPr lang="en-US" sz="1800" b="1" dirty="0">
                <a:solidFill>
                  <a:srgbClr val="A50021"/>
                </a:solidFill>
                <a:latin typeface="Arial"/>
                <a:ea typeface="Arial"/>
                <a:cs typeface="Arial"/>
                <a:sym typeface="Arial"/>
              </a:rPr>
              <a:t>: </a:t>
            </a:r>
            <a:endParaRPr sz="1800" dirty="0">
              <a:solidFill>
                <a:srgbClr val="000000"/>
              </a:solidFill>
              <a:latin typeface="Arial"/>
              <a:ea typeface="Arial"/>
              <a:cs typeface="Arial"/>
              <a:sym typeface="Arial"/>
            </a:endParaRPr>
          </a:p>
          <a:p>
            <a:pPr marL="225425" lvl="1" indent="-225425" algn="l" rtl="0">
              <a:lnSpc>
                <a:spcPct val="95000"/>
              </a:lnSpc>
              <a:spcBef>
                <a:spcPts val="600"/>
              </a:spcBef>
              <a:spcAft>
                <a:spcPts val="0"/>
              </a:spcAft>
              <a:buClr>
                <a:srgbClr val="A50021"/>
              </a:buClr>
              <a:buSzPts val="1800"/>
              <a:buFont typeface="Arial"/>
              <a:buChar char="•"/>
            </a:pPr>
            <a:r>
              <a:rPr lang="fr-FR" sz="1800" dirty="0">
                <a:latin typeface="Arial"/>
                <a:ea typeface="Arial"/>
                <a:cs typeface="Arial"/>
                <a:sym typeface="Arial"/>
              </a:rPr>
              <a:t>Il peut s’avérer nécessaire de reporter la procédure en cas de problèmes de santé graves liés au VIH ou au SIDA ; le prestataire de soins de santé décidera lorsque vous serez prête</a:t>
            </a:r>
            <a:r>
              <a:rPr lang="en-US" sz="1800" dirty="0">
                <a:latin typeface="Arial"/>
                <a:ea typeface="Arial"/>
                <a:cs typeface="Arial"/>
                <a:sym typeface="Arial"/>
              </a:rPr>
              <a:t>. </a:t>
            </a:r>
            <a:endParaRPr dirty="0"/>
          </a:p>
        </p:txBody>
      </p:sp>
      <p:sp>
        <p:nvSpPr>
          <p:cNvPr id="639" name="Google Shape;639;p37"/>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37</a:t>
            </a:fld>
            <a:endParaRPr sz="1400" b="1" dirty="0">
              <a:solidFill>
                <a:schemeClr val="lt2"/>
              </a:solidFill>
              <a:latin typeface="Arial"/>
              <a:ea typeface="Arial"/>
              <a:cs typeface="Arial"/>
              <a:sym typeface="Arial"/>
            </a:endParaRPr>
          </a:p>
        </p:txBody>
      </p:sp>
      <p:sp>
        <p:nvSpPr>
          <p:cNvPr id="640" name="Google Shape;640;p37"/>
          <p:cNvSpPr/>
          <p:nvPr/>
        </p:nvSpPr>
        <p:spPr>
          <a:xfrm>
            <a:off x="7980363" y="0"/>
            <a:ext cx="1163637" cy="430213"/>
          </a:xfrm>
          <a:prstGeom prst="rect">
            <a:avLst/>
          </a:prstGeom>
          <a:solidFill>
            <a:srgbClr val="C000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641" name="Google Shape;641;p37"/>
          <p:cNvSpPr/>
          <p:nvPr/>
        </p:nvSpPr>
        <p:spPr>
          <a:xfrm>
            <a:off x="-97971" y="-10886"/>
            <a:ext cx="9318171" cy="762000"/>
          </a:xfrm>
          <a:prstGeom prst="rect">
            <a:avLst/>
          </a:prstGeom>
          <a:solidFill>
            <a:srgbClr val="A50021"/>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8"/>
          <p:cNvSpPr txBox="1">
            <a:spLocks noGrp="1"/>
          </p:cNvSpPr>
          <p:nvPr>
            <p:ph type="sldNum" idx="12"/>
          </p:nvPr>
        </p:nvSpPr>
        <p:spPr>
          <a:xfrm>
            <a:off x="6710634"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38</a:t>
            </a:fld>
            <a:endParaRPr sz="1400" b="1" dirty="0">
              <a:solidFill>
                <a:schemeClr val="lt2"/>
              </a:solidFill>
              <a:latin typeface="Arial"/>
              <a:ea typeface="Arial"/>
              <a:cs typeface="Arial"/>
              <a:sym typeface="Arial"/>
            </a:endParaRPr>
          </a:p>
        </p:txBody>
      </p:sp>
      <p:sp>
        <p:nvSpPr>
          <p:cNvPr id="648" name="Google Shape;648;p38"/>
          <p:cNvSpPr txBox="1"/>
          <p:nvPr/>
        </p:nvSpPr>
        <p:spPr>
          <a:xfrm>
            <a:off x="489828" y="586194"/>
            <a:ext cx="7641269" cy="720157"/>
          </a:xfrm>
          <a:prstGeom prst="rect">
            <a:avLst/>
          </a:prstGeom>
          <a:noFill/>
          <a:ln>
            <a:noFill/>
          </a:ln>
        </p:spPr>
        <p:txBody>
          <a:bodyPr spcFirstLastPara="1" wrap="square" lIns="91425" tIns="45700" rIns="91425" bIns="45700" anchor="t" anchorCtr="0">
            <a:spAutoFit/>
          </a:bodyPr>
          <a:lstStyle/>
          <a:p>
            <a:pPr marL="0" marR="0" lvl="0" indent="0" algn="ctr" rtl="0">
              <a:lnSpc>
                <a:spcPct val="85000"/>
              </a:lnSpc>
              <a:spcBef>
                <a:spcPts val="0"/>
              </a:spcBef>
              <a:spcAft>
                <a:spcPts val="0"/>
              </a:spcAft>
              <a:buNone/>
            </a:pPr>
            <a:r>
              <a:rPr lang="fr-FR" sz="2400" b="1" dirty="0">
                <a:solidFill>
                  <a:srgbClr val="006699"/>
                </a:solidFill>
                <a:latin typeface="Arial"/>
                <a:ea typeface="Arial"/>
                <a:cs typeface="Arial"/>
                <a:sym typeface="Arial"/>
              </a:rPr>
              <a:t>Solliciter les services d’un professionnel de santé auprès de l’un des centres de santé suivants</a:t>
            </a:r>
            <a:r>
              <a:rPr lang="en-US" sz="2400" b="1" dirty="0">
                <a:solidFill>
                  <a:srgbClr val="006699"/>
                </a:solidFill>
                <a:latin typeface="Arial"/>
                <a:ea typeface="Arial"/>
                <a:cs typeface="Arial"/>
                <a:sym typeface="Arial"/>
              </a:rPr>
              <a:t>. </a:t>
            </a:r>
            <a:endParaRPr sz="2400" dirty="0"/>
          </a:p>
        </p:txBody>
      </p:sp>
      <p:pic>
        <p:nvPicPr>
          <p:cNvPr id="651" name="Google Shape;651;p38"/>
          <p:cNvPicPr preferRelativeResize="0"/>
          <p:nvPr/>
        </p:nvPicPr>
        <p:blipFill rotWithShape="1">
          <a:blip r:embed="rId3">
            <a:alphaModFix/>
          </a:blip>
          <a:srcRect/>
          <a:stretch/>
        </p:blipFill>
        <p:spPr>
          <a:xfrm>
            <a:off x="4762399" y="1672736"/>
            <a:ext cx="3275799" cy="2577767"/>
          </a:xfrm>
          <a:prstGeom prst="rect">
            <a:avLst/>
          </a:prstGeom>
          <a:noFill/>
          <a:ln w="19050" cap="flat" cmpd="sng">
            <a:solidFill>
              <a:srgbClr val="006699"/>
            </a:solidFill>
            <a:prstDash val="solid"/>
            <a:round/>
            <a:headEnd type="none" w="sm" len="sm"/>
            <a:tailEnd type="none" w="sm" len="sm"/>
          </a:ln>
        </p:spPr>
      </p:pic>
      <p:sp>
        <p:nvSpPr>
          <p:cNvPr id="654" name="Google Shape;654;p38"/>
          <p:cNvSpPr txBox="1"/>
          <p:nvPr/>
        </p:nvSpPr>
        <p:spPr>
          <a:xfrm>
            <a:off x="584240" y="1553263"/>
            <a:ext cx="3933386" cy="14311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6699"/>
                </a:solidFill>
                <a:latin typeface="Arial"/>
                <a:ea typeface="Arial"/>
                <a:cs typeface="Arial"/>
                <a:sym typeface="Arial"/>
              </a:rPr>
              <a:t>Services de contraception</a:t>
            </a:r>
          </a:p>
          <a:p>
            <a:pPr marL="0" marR="0" lvl="0" indent="0" algn="l" rtl="0">
              <a:spcBef>
                <a:spcPts val="0"/>
              </a:spcBef>
              <a:spcAft>
                <a:spcPts val="0"/>
              </a:spcAft>
              <a:buNone/>
            </a:pPr>
            <a:r>
              <a:rPr lang="en-US" sz="1200" b="1" dirty="0" err="1">
                <a:solidFill>
                  <a:srgbClr val="006699"/>
                </a:solidFill>
                <a:latin typeface="Arial Narrow" panose="020B0606020202030204" pitchFamily="34" charset="0"/>
                <a:sym typeface="Arial"/>
              </a:rPr>
              <a:t>Coordonnées</a:t>
            </a:r>
            <a:endParaRPr lang="en-US" sz="1200" b="1" dirty="0">
              <a:solidFill>
                <a:srgbClr val="006699"/>
              </a:solidFill>
              <a:latin typeface="Arial Narrow" panose="020B0606020202030204" pitchFamily="34" charset="0"/>
              <a:sym typeface="Arial"/>
            </a:endParaRPr>
          </a:p>
          <a:p>
            <a:pPr lvl="1">
              <a:spcBef>
                <a:spcPts val="600"/>
              </a:spcBef>
              <a:tabLst>
                <a:tab pos="3311525" algn="r"/>
              </a:tabLst>
            </a:pPr>
            <a:r>
              <a:rPr lang="en-US" sz="1200" dirty="0" err="1">
                <a:solidFill>
                  <a:srgbClr val="006699"/>
                </a:solidFill>
                <a:latin typeface="Arial Narrow" panose="020B0606020202030204" pitchFamily="34" charset="0"/>
                <a:sym typeface="Arial"/>
              </a:rPr>
              <a:t>Établissement</a:t>
            </a:r>
            <a:r>
              <a:rPr lang="en-US" sz="1200" dirty="0">
                <a:solidFill>
                  <a:srgbClr val="006699"/>
                </a:solidFill>
                <a:latin typeface="Arial Narrow" panose="020B0606020202030204" pitchFamily="34" charset="0"/>
                <a:sym typeface="Arial"/>
              </a:rPr>
              <a:t> : ________________________________________</a:t>
            </a:r>
          </a:p>
          <a:p>
            <a:pPr lvl="1">
              <a:spcBef>
                <a:spcPts val="600"/>
              </a:spcBef>
              <a:tabLst>
                <a:tab pos="3255963" algn="r"/>
              </a:tabLst>
            </a:pPr>
            <a:r>
              <a:rPr lang="en-US" sz="1200" dirty="0" err="1">
                <a:solidFill>
                  <a:srgbClr val="006699"/>
                </a:solidFill>
                <a:latin typeface="Arial Narrow" panose="020B0606020202030204" pitchFamily="34" charset="0"/>
                <a:sym typeface="Arial"/>
              </a:rPr>
              <a:t>Adresse</a:t>
            </a:r>
            <a:r>
              <a:rPr lang="en-US" sz="1200" dirty="0">
                <a:solidFill>
                  <a:srgbClr val="006699"/>
                </a:solidFill>
                <a:latin typeface="Arial Narrow" panose="020B0606020202030204" pitchFamily="34" charset="0"/>
                <a:sym typeface="Arial"/>
              </a:rPr>
              <a:t> : _____________________________________________</a:t>
            </a:r>
          </a:p>
          <a:p>
            <a:pPr lvl="1">
              <a:spcBef>
                <a:spcPts val="600"/>
              </a:spcBef>
              <a:tabLst>
                <a:tab pos="3255963" algn="r"/>
              </a:tabLst>
            </a:pPr>
            <a:r>
              <a:rPr lang="en-US" sz="1200" dirty="0" err="1">
                <a:solidFill>
                  <a:srgbClr val="006699"/>
                </a:solidFill>
                <a:latin typeface="Arial Narrow" panose="020B0606020202030204" pitchFamily="34" charset="0"/>
                <a:sym typeface="Arial"/>
              </a:rPr>
              <a:t>Téléphone</a:t>
            </a:r>
            <a:r>
              <a:rPr lang="en-US" sz="1200" dirty="0">
                <a:solidFill>
                  <a:srgbClr val="006699"/>
                </a:solidFill>
                <a:latin typeface="Arial Narrow" panose="020B0606020202030204" pitchFamily="34" charset="0"/>
                <a:sym typeface="Arial"/>
              </a:rPr>
              <a:t> : ___________________________________________</a:t>
            </a:r>
          </a:p>
          <a:p>
            <a:pPr marL="0" marR="0" lvl="0" indent="0" algn="l" rtl="0">
              <a:spcBef>
                <a:spcPts val="0"/>
              </a:spcBef>
              <a:spcAft>
                <a:spcPts val="0"/>
              </a:spcAft>
              <a:buNone/>
            </a:pPr>
            <a:endParaRPr sz="1200" b="1" dirty="0">
              <a:solidFill>
                <a:srgbClr val="006699"/>
              </a:solidFill>
              <a:latin typeface="Arial"/>
              <a:ea typeface="Arial"/>
              <a:cs typeface="Arial"/>
              <a:sym typeface="Arial"/>
            </a:endParaRPr>
          </a:p>
        </p:txBody>
      </p:sp>
      <p:sp>
        <p:nvSpPr>
          <p:cNvPr id="13" name="Google Shape;654;p38">
            <a:extLst>
              <a:ext uri="{FF2B5EF4-FFF2-40B4-BE49-F238E27FC236}">
                <a16:creationId xmlns:a16="http://schemas.microsoft.com/office/drawing/2014/main" id="{0F537F34-6059-4823-B5CD-5BE125DD82C9}"/>
              </a:ext>
            </a:extLst>
          </p:cNvPr>
          <p:cNvSpPr txBox="1"/>
          <p:nvPr/>
        </p:nvSpPr>
        <p:spPr>
          <a:xfrm>
            <a:off x="584240" y="3064822"/>
            <a:ext cx="3933386" cy="14311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dirty="0">
                <a:solidFill>
                  <a:srgbClr val="006699"/>
                </a:solidFill>
                <a:latin typeface="Arial"/>
                <a:ea typeface="Arial"/>
                <a:cs typeface="Arial"/>
                <a:sym typeface="Arial"/>
              </a:rPr>
              <a:t>Conseils/tests VIH, PrEP, PTME, services de TAR</a:t>
            </a:r>
          </a:p>
          <a:p>
            <a:pPr marL="0" marR="0" lvl="0" indent="0" algn="l" rtl="0">
              <a:spcBef>
                <a:spcPts val="0"/>
              </a:spcBef>
              <a:spcAft>
                <a:spcPts val="0"/>
              </a:spcAft>
              <a:buNone/>
            </a:pPr>
            <a:r>
              <a:rPr lang="en-US" sz="1200" b="1" dirty="0" err="1">
                <a:solidFill>
                  <a:srgbClr val="006699"/>
                </a:solidFill>
                <a:latin typeface="Arial Narrow" panose="020B0606020202030204" pitchFamily="34" charset="0"/>
                <a:sym typeface="Arial"/>
              </a:rPr>
              <a:t>Coordonnées</a:t>
            </a:r>
            <a:endParaRPr lang="en-US" sz="1200" b="1" dirty="0">
              <a:solidFill>
                <a:srgbClr val="006699"/>
              </a:solidFill>
              <a:latin typeface="Arial Narrow" panose="020B0606020202030204" pitchFamily="34" charset="0"/>
              <a:sym typeface="Arial"/>
            </a:endParaRPr>
          </a:p>
          <a:p>
            <a:pPr lvl="1">
              <a:spcBef>
                <a:spcPts val="600"/>
              </a:spcBef>
              <a:tabLst>
                <a:tab pos="3311525" algn="r"/>
              </a:tabLst>
            </a:pPr>
            <a:r>
              <a:rPr lang="en-US" sz="1200" dirty="0" err="1">
                <a:solidFill>
                  <a:srgbClr val="006699"/>
                </a:solidFill>
                <a:latin typeface="Arial Narrow" panose="020B0606020202030204" pitchFamily="34" charset="0"/>
                <a:sym typeface="Arial"/>
              </a:rPr>
              <a:t>Établissement</a:t>
            </a:r>
            <a:r>
              <a:rPr lang="en-US" sz="1200" dirty="0">
                <a:solidFill>
                  <a:srgbClr val="006699"/>
                </a:solidFill>
                <a:latin typeface="Arial Narrow" panose="020B0606020202030204" pitchFamily="34" charset="0"/>
                <a:sym typeface="Arial"/>
              </a:rPr>
              <a:t> : ________________________________________</a:t>
            </a:r>
          </a:p>
          <a:p>
            <a:pPr lvl="1">
              <a:spcBef>
                <a:spcPts val="600"/>
              </a:spcBef>
              <a:tabLst>
                <a:tab pos="3255963" algn="r"/>
              </a:tabLst>
            </a:pPr>
            <a:r>
              <a:rPr lang="en-US" sz="1200" dirty="0" err="1">
                <a:solidFill>
                  <a:srgbClr val="006699"/>
                </a:solidFill>
                <a:latin typeface="Arial Narrow" panose="020B0606020202030204" pitchFamily="34" charset="0"/>
                <a:sym typeface="Arial"/>
              </a:rPr>
              <a:t>Adresse</a:t>
            </a:r>
            <a:r>
              <a:rPr lang="en-US" sz="1200" dirty="0">
                <a:solidFill>
                  <a:srgbClr val="006699"/>
                </a:solidFill>
                <a:latin typeface="Arial Narrow" panose="020B0606020202030204" pitchFamily="34" charset="0"/>
                <a:sym typeface="Arial"/>
              </a:rPr>
              <a:t> : _____________________________________________</a:t>
            </a:r>
          </a:p>
          <a:p>
            <a:pPr lvl="1">
              <a:spcBef>
                <a:spcPts val="600"/>
              </a:spcBef>
              <a:tabLst>
                <a:tab pos="3255963" algn="r"/>
              </a:tabLst>
            </a:pPr>
            <a:r>
              <a:rPr lang="en-US" sz="1200" dirty="0" err="1">
                <a:solidFill>
                  <a:srgbClr val="006699"/>
                </a:solidFill>
                <a:latin typeface="Arial Narrow" panose="020B0606020202030204" pitchFamily="34" charset="0"/>
                <a:sym typeface="Arial"/>
              </a:rPr>
              <a:t>Téléphone</a:t>
            </a:r>
            <a:r>
              <a:rPr lang="en-US" sz="1200" dirty="0">
                <a:solidFill>
                  <a:srgbClr val="006699"/>
                </a:solidFill>
                <a:latin typeface="Arial Narrow" panose="020B0606020202030204" pitchFamily="34" charset="0"/>
                <a:sym typeface="Arial"/>
              </a:rPr>
              <a:t> : ___________________________________________</a:t>
            </a:r>
          </a:p>
          <a:p>
            <a:pPr marL="0" marR="0" lvl="0" indent="0" algn="l" rtl="0">
              <a:spcBef>
                <a:spcPts val="0"/>
              </a:spcBef>
              <a:spcAft>
                <a:spcPts val="0"/>
              </a:spcAft>
              <a:buNone/>
            </a:pPr>
            <a:endParaRPr sz="1200" b="1" dirty="0">
              <a:solidFill>
                <a:srgbClr val="006699"/>
              </a:solidFill>
              <a:latin typeface="Arial"/>
              <a:ea typeface="Arial"/>
              <a:cs typeface="Arial"/>
              <a:sym typeface="Arial"/>
            </a:endParaRPr>
          </a:p>
        </p:txBody>
      </p:sp>
      <p:sp>
        <p:nvSpPr>
          <p:cNvPr id="14" name="Google Shape;654;p38">
            <a:extLst>
              <a:ext uri="{FF2B5EF4-FFF2-40B4-BE49-F238E27FC236}">
                <a16:creationId xmlns:a16="http://schemas.microsoft.com/office/drawing/2014/main" id="{813E7821-E088-4441-84F0-1C0057279B80}"/>
              </a:ext>
            </a:extLst>
          </p:cNvPr>
          <p:cNvSpPr txBox="1"/>
          <p:nvPr/>
        </p:nvSpPr>
        <p:spPr>
          <a:xfrm>
            <a:off x="584240" y="4576381"/>
            <a:ext cx="3933386" cy="14311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dirty="0">
                <a:solidFill>
                  <a:srgbClr val="006699"/>
                </a:solidFill>
                <a:latin typeface="Arial"/>
                <a:ea typeface="Arial"/>
                <a:cs typeface="Arial"/>
                <a:sym typeface="Arial"/>
              </a:rPr>
              <a:t>Services de dépistage et de traitement des IST</a:t>
            </a:r>
          </a:p>
          <a:p>
            <a:pPr marL="0" marR="0" lvl="0" indent="0" algn="l" rtl="0">
              <a:spcBef>
                <a:spcPts val="0"/>
              </a:spcBef>
              <a:spcAft>
                <a:spcPts val="0"/>
              </a:spcAft>
              <a:buNone/>
            </a:pPr>
            <a:r>
              <a:rPr lang="en-US" sz="1200" b="1" dirty="0" err="1">
                <a:solidFill>
                  <a:srgbClr val="006699"/>
                </a:solidFill>
                <a:latin typeface="Arial Narrow" panose="020B0606020202030204" pitchFamily="34" charset="0"/>
                <a:sym typeface="Arial"/>
              </a:rPr>
              <a:t>Coordonnées</a:t>
            </a:r>
            <a:endParaRPr lang="en-US" sz="1200" b="1" dirty="0">
              <a:solidFill>
                <a:srgbClr val="006699"/>
              </a:solidFill>
              <a:latin typeface="Arial Narrow" panose="020B0606020202030204" pitchFamily="34" charset="0"/>
              <a:sym typeface="Arial"/>
            </a:endParaRPr>
          </a:p>
          <a:p>
            <a:pPr lvl="1">
              <a:spcBef>
                <a:spcPts val="600"/>
              </a:spcBef>
              <a:tabLst>
                <a:tab pos="3311525" algn="r"/>
              </a:tabLst>
            </a:pPr>
            <a:r>
              <a:rPr lang="en-US" sz="1200" dirty="0" err="1">
                <a:solidFill>
                  <a:srgbClr val="006699"/>
                </a:solidFill>
                <a:latin typeface="Arial Narrow" panose="020B0606020202030204" pitchFamily="34" charset="0"/>
                <a:sym typeface="Arial"/>
              </a:rPr>
              <a:t>Établissement</a:t>
            </a:r>
            <a:r>
              <a:rPr lang="en-US" sz="1200" dirty="0">
                <a:solidFill>
                  <a:srgbClr val="006699"/>
                </a:solidFill>
                <a:latin typeface="Arial Narrow" panose="020B0606020202030204" pitchFamily="34" charset="0"/>
                <a:sym typeface="Arial"/>
              </a:rPr>
              <a:t> : ________________________________________</a:t>
            </a:r>
          </a:p>
          <a:p>
            <a:pPr lvl="1">
              <a:spcBef>
                <a:spcPts val="600"/>
              </a:spcBef>
              <a:tabLst>
                <a:tab pos="3255963" algn="r"/>
              </a:tabLst>
            </a:pPr>
            <a:r>
              <a:rPr lang="en-US" sz="1200" dirty="0" err="1">
                <a:solidFill>
                  <a:srgbClr val="006699"/>
                </a:solidFill>
                <a:latin typeface="Arial Narrow" panose="020B0606020202030204" pitchFamily="34" charset="0"/>
                <a:sym typeface="Arial"/>
              </a:rPr>
              <a:t>Adresse</a:t>
            </a:r>
            <a:r>
              <a:rPr lang="en-US" sz="1200" dirty="0">
                <a:solidFill>
                  <a:srgbClr val="006699"/>
                </a:solidFill>
                <a:latin typeface="Arial Narrow" panose="020B0606020202030204" pitchFamily="34" charset="0"/>
                <a:sym typeface="Arial"/>
              </a:rPr>
              <a:t> : _____________________________________________</a:t>
            </a:r>
          </a:p>
          <a:p>
            <a:pPr lvl="1">
              <a:spcBef>
                <a:spcPts val="600"/>
              </a:spcBef>
              <a:tabLst>
                <a:tab pos="3255963" algn="r"/>
              </a:tabLst>
            </a:pPr>
            <a:r>
              <a:rPr lang="en-US" sz="1200" dirty="0" err="1">
                <a:solidFill>
                  <a:srgbClr val="006699"/>
                </a:solidFill>
                <a:latin typeface="Arial Narrow" panose="020B0606020202030204" pitchFamily="34" charset="0"/>
                <a:sym typeface="Arial"/>
              </a:rPr>
              <a:t>Téléphone</a:t>
            </a:r>
            <a:r>
              <a:rPr lang="en-US" sz="1200" dirty="0">
                <a:solidFill>
                  <a:srgbClr val="006699"/>
                </a:solidFill>
                <a:latin typeface="Arial Narrow" panose="020B0606020202030204" pitchFamily="34" charset="0"/>
                <a:sym typeface="Arial"/>
              </a:rPr>
              <a:t> : ___________________________________________</a:t>
            </a:r>
          </a:p>
          <a:p>
            <a:pPr marL="0" marR="0" lvl="0" indent="0" algn="l" rtl="0">
              <a:spcBef>
                <a:spcPts val="0"/>
              </a:spcBef>
              <a:spcAft>
                <a:spcPts val="0"/>
              </a:spcAft>
              <a:buNone/>
            </a:pPr>
            <a:endParaRPr sz="1200" b="1" dirty="0">
              <a:solidFill>
                <a:srgbClr val="006699"/>
              </a:solidFill>
              <a:latin typeface="Arial"/>
              <a:ea typeface="Arial"/>
              <a:cs typeface="Arial"/>
              <a:sym typeface="Arial"/>
            </a:endParaRPr>
          </a:p>
        </p:txBody>
      </p:sp>
      <p:sp>
        <p:nvSpPr>
          <p:cNvPr id="15" name="Google Shape;654;p38">
            <a:extLst>
              <a:ext uri="{FF2B5EF4-FFF2-40B4-BE49-F238E27FC236}">
                <a16:creationId xmlns:a16="http://schemas.microsoft.com/office/drawing/2014/main" id="{98667F6A-3C7C-499E-9178-69F9413003AA}"/>
              </a:ext>
            </a:extLst>
          </p:cNvPr>
          <p:cNvSpPr txBox="1"/>
          <p:nvPr/>
        </p:nvSpPr>
        <p:spPr>
          <a:xfrm>
            <a:off x="4626376" y="4574000"/>
            <a:ext cx="3933386" cy="14311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dirty="0">
                <a:solidFill>
                  <a:srgbClr val="006699"/>
                </a:solidFill>
                <a:latin typeface="Arial"/>
                <a:ea typeface="Arial"/>
                <a:cs typeface="Arial"/>
                <a:sym typeface="Arial"/>
              </a:rPr>
              <a:t>Autres services</a:t>
            </a:r>
          </a:p>
          <a:p>
            <a:pPr marL="0" marR="0" lvl="0" indent="0" algn="l" rtl="0">
              <a:spcBef>
                <a:spcPts val="0"/>
              </a:spcBef>
              <a:spcAft>
                <a:spcPts val="0"/>
              </a:spcAft>
              <a:buNone/>
            </a:pPr>
            <a:r>
              <a:rPr lang="en-US" sz="1200" b="1" dirty="0" err="1">
                <a:solidFill>
                  <a:srgbClr val="006699"/>
                </a:solidFill>
                <a:latin typeface="Arial Narrow" panose="020B0606020202030204" pitchFamily="34" charset="0"/>
                <a:sym typeface="Arial"/>
              </a:rPr>
              <a:t>Coordonnées</a:t>
            </a:r>
            <a:endParaRPr lang="en-US" sz="1200" b="1" dirty="0">
              <a:solidFill>
                <a:srgbClr val="006699"/>
              </a:solidFill>
              <a:latin typeface="Arial Narrow" panose="020B0606020202030204" pitchFamily="34" charset="0"/>
              <a:sym typeface="Arial"/>
            </a:endParaRPr>
          </a:p>
          <a:p>
            <a:pPr lvl="1">
              <a:spcBef>
                <a:spcPts val="600"/>
              </a:spcBef>
              <a:tabLst>
                <a:tab pos="3311525" algn="r"/>
              </a:tabLst>
            </a:pPr>
            <a:r>
              <a:rPr lang="en-US" sz="1200" dirty="0" err="1">
                <a:solidFill>
                  <a:srgbClr val="006699"/>
                </a:solidFill>
                <a:latin typeface="Arial Narrow" panose="020B0606020202030204" pitchFamily="34" charset="0"/>
                <a:sym typeface="Arial"/>
              </a:rPr>
              <a:t>Établissement</a:t>
            </a:r>
            <a:r>
              <a:rPr lang="en-US" sz="1200" dirty="0">
                <a:solidFill>
                  <a:srgbClr val="006699"/>
                </a:solidFill>
                <a:latin typeface="Arial Narrow" panose="020B0606020202030204" pitchFamily="34" charset="0"/>
                <a:sym typeface="Arial"/>
              </a:rPr>
              <a:t> : ________________________________________</a:t>
            </a:r>
          </a:p>
          <a:p>
            <a:pPr lvl="1">
              <a:spcBef>
                <a:spcPts val="600"/>
              </a:spcBef>
              <a:tabLst>
                <a:tab pos="3255963" algn="r"/>
              </a:tabLst>
            </a:pPr>
            <a:r>
              <a:rPr lang="en-US" sz="1200" dirty="0" err="1">
                <a:solidFill>
                  <a:srgbClr val="006699"/>
                </a:solidFill>
                <a:latin typeface="Arial Narrow" panose="020B0606020202030204" pitchFamily="34" charset="0"/>
                <a:sym typeface="Arial"/>
              </a:rPr>
              <a:t>Adresse</a:t>
            </a:r>
            <a:r>
              <a:rPr lang="en-US" sz="1200" dirty="0">
                <a:solidFill>
                  <a:srgbClr val="006699"/>
                </a:solidFill>
                <a:latin typeface="Arial Narrow" panose="020B0606020202030204" pitchFamily="34" charset="0"/>
                <a:sym typeface="Arial"/>
              </a:rPr>
              <a:t> : _____________________________________________</a:t>
            </a:r>
          </a:p>
          <a:p>
            <a:pPr lvl="1">
              <a:spcBef>
                <a:spcPts val="600"/>
              </a:spcBef>
              <a:tabLst>
                <a:tab pos="3255963" algn="r"/>
              </a:tabLst>
            </a:pPr>
            <a:r>
              <a:rPr lang="en-US" sz="1200" dirty="0" err="1">
                <a:solidFill>
                  <a:srgbClr val="006699"/>
                </a:solidFill>
                <a:latin typeface="Arial Narrow" panose="020B0606020202030204" pitchFamily="34" charset="0"/>
                <a:sym typeface="Arial"/>
              </a:rPr>
              <a:t>Téléphone</a:t>
            </a:r>
            <a:r>
              <a:rPr lang="en-US" sz="1200" dirty="0">
                <a:solidFill>
                  <a:srgbClr val="006699"/>
                </a:solidFill>
                <a:latin typeface="Arial Narrow" panose="020B0606020202030204" pitchFamily="34" charset="0"/>
                <a:sym typeface="Arial"/>
              </a:rPr>
              <a:t> : ___________________________________________</a:t>
            </a:r>
          </a:p>
          <a:p>
            <a:pPr marL="0" marR="0" lvl="0" indent="0" algn="l" rtl="0">
              <a:spcBef>
                <a:spcPts val="0"/>
              </a:spcBef>
              <a:spcAft>
                <a:spcPts val="0"/>
              </a:spcAft>
              <a:buNone/>
            </a:pPr>
            <a:endParaRPr sz="1200" b="1" dirty="0">
              <a:solidFill>
                <a:srgbClr val="006699"/>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9"/>
          <p:cNvSpPr txBox="1">
            <a:spLocks noGrp="1"/>
          </p:cNvSpPr>
          <p:nvPr>
            <p:ph type="title" idx="4294967295"/>
          </p:nvPr>
        </p:nvSpPr>
        <p:spPr>
          <a:xfrm>
            <a:off x="438550" y="291543"/>
            <a:ext cx="8370913" cy="60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sz="2400" dirty="0">
                <a:solidFill>
                  <a:schemeClr val="dk1"/>
                </a:solidFill>
              </a:rPr>
              <a:t>Réfléchissez à la méthode que vous pourriez préférer</a:t>
            </a:r>
            <a:r>
              <a:rPr lang="en-US" sz="2400" dirty="0">
                <a:solidFill>
                  <a:schemeClr val="dk1"/>
                </a:solidFill>
              </a:rPr>
              <a:t>…</a:t>
            </a:r>
            <a:endParaRPr sz="2400" dirty="0"/>
          </a:p>
        </p:txBody>
      </p:sp>
      <p:sp>
        <p:nvSpPr>
          <p:cNvPr id="663" name="Google Shape;663;p39"/>
          <p:cNvSpPr txBox="1"/>
          <p:nvPr/>
        </p:nvSpPr>
        <p:spPr>
          <a:xfrm>
            <a:off x="545784" y="2175442"/>
            <a:ext cx="1969688" cy="274320"/>
          </a:xfrm>
          <a:prstGeom prst="rect">
            <a:avLst/>
          </a:prstGeom>
          <a:solidFill>
            <a:srgbClr val="FF00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Implants</a:t>
            </a:r>
            <a:endParaRPr sz="1100" dirty="0">
              <a:solidFill>
                <a:schemeClr val="lt1"/>
              </a:solidFill>
              <a:latin typeface="Arial"/>
              <a:ea typeface="Arial"/>
              <a:cs typeface="Arial"/>
              <a:sym typeface="Arial"/>
            </a:endParaRPr>
          </a:p>
        </p:txBody>
      </p:sp>
      <p:sp>
        <p:nvSpPr>
          <p:cNvPr id="664" name="Google Shape;664;p39"/>
          <p:cNvSpPr/>
          <p:nvPr/>
        </p:nvSpPr>
        <p:spPr>
          <a:xfrm>
            <a:off x="545785" y="871905"/>
            <a:ext cx="1969687" cy="15821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nvGrpSpPr>
          <p:cNvPr id="665" name="Google Shape;665;p39"/>
          <p:cNvGrpSpPr/>
          <p:nvPr/>
        </p:nvGrpSpPr>
        <p:grpSpPr>
          <a:xfrm>
            <a:off x="2652596" y="2635512"/>
            <a:ext cx="1973128" cy="1582124"/>
            <a:chOff x="4682588" y="3196035"/>
            <a:chExt cx="1710574" cy="1371600"/>
          </a:xfrm>
        </p:grpSpPr>
        <p:sp>
          <p:nvSpPr>
            <p:cNvPr id="666" name="Google Shape;666;p39"/>
            <p:cNvSpPr/>
            <p:nvPr/>
          </p:nvSpPr>
          <p:spPr>
            <a:xfrm>
              <a:off x="4682588" y="4220143"/>
              <a:ext cx="1710574" cy="344166"/>
            </a:xfrm>
            <a:prstGeom prst="rect">
              <a:avLst/>
            </a:prstGeom>
            <a:solidFill>
              <a:srgbClr val="006699"/>
            </a:solidFill>
            <a:ln>
              <a:noFill/>
            </a:ln>
          </p:spPr>
          <p:txBody>
            <a:bodyPr spcFirstLastPara="1" wrap="square" lIns="91425" tIns="45700" rIns="91425" bIns="45700" anchor="t" anchorCtr="0">
              <a:spAutoFit/>
            </a:bodyPr>
            <a:lstStyle/>
            <a:p>
              <a:pPr algn="ctr">
                <a:lnSpc>
                  <a:spcPct val="90000"/>
                </a:lnSpc>
              </a:pPr>
              <a:r>
                <a:rPr lang="fr-FR" sz="1100" b="1" dirty="0">
                  <a:solidFill>
                    <a:schemeClr val="lt1"/>
                  </a:solidFill>
                </a:rPr>
                <a:t>Contraceptifs oraux combinés (la pilule)</a:t>
              </a:r>
              <a:endParaRPr lang="en-US" sz="1100" b="1" dirty="0">
                <a:solidFill>
                  <a:schemeClr val="lt1"/>
                </a:solidFill>
              </a:endParaRPr>
            </a:p>
          </p:txBody>
        </p:sp>
        <p:sp>
          <p:nvSpPr>
            <p:cNvPr id="667" name="Google Shape;667;p39"/>
            <p:cNvSpPr/>
            <p:nvPr/>
          </p:nvSpPr>
          <p:spPr>
            <a:xfrm>
              <a:off x="4685571" y="3196035"/>
              <a:ext cx="1707591"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grpSp>
        <p:nvGrpSpPr>
          <p:cNvPr id="668" name="Google Shape;668;p39"/>
          <p:cNvGrpSpPr/>
          <p:nvPr/>
        </p:nvGrpSpPr>
        <p:grpSpPr>
          <a:xfrm>
            <a:off x="2643343" y="4401350"/>
            <a:ext cx="1969688" cy="1582124"/>
            <a:chOff x="5679444" y="4820875"/>
            <a:chExt cx="1707592" cy="1371600"/>
          </a:xfrm>
        </p:grpSpPr>
        <p:sp>
          <p:nvSpPr>
            <p:cNvPr id="669" name="Google Shape;669;p39"/>
            <p:cNvSpPr/>
            <p:nvPr/>
          </p:nvSpPr>
          <p:spPr>
            <a:xfrm>
              <a:off x="5679444" y="5874773"/>
              <a:ext cx="1707591" cy="317090"/>
            </a:xfrm>
            <a:prstGeom prst="rect">
              <a:avLst/>
            </a:prstGeom>
            <a:solidFill>
              <a:schemeClr val="accent1"/>
            </a:solid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US" sz="1200" b="1" dirty="0" err="1">
                  <a:solidFill>
                    <a:schemeClr val="lt1"/>
                  </a:solidFill>
                  <a:latin typeface="Arial"/>
                  <a:ea typeface="Arial"/>
                  <a:cs typeface="Arial"/>
                  <a:sym typeface="Arial"/>
                </a:rPr>
                <a:t>Préservatifs</a:t>
              </a:r>
              <a:r>
                <a:rPr lang="en-US" sz="1200" b="1" dirty="0">
                  <a:solidFill>
                    <a:schemeClr val="lt1"/>
                  </a:solidFill>
                  <a:latin typeface="Arial"/>
                  <a:ea typeface="Arial"/>
                  <a:cs typeface="Arial"/>
                  <a:sym typeface="Arial"/>
                </a:rPr>
                <a:t> </a:t>
              </a:r>
              <a:br>
                <a:rPr lang="en-US" sz="1200" b="1" dirty="0">
                  <a:solidFill>
                    <a:schemeClr val="lt1"/>
                  </a:solidFill>
                  <a:latin typeface="Arial"/>
                  <a:ea typeface="Arial"/>
                  <a:cs typeface="Arial"/>
                  <a:sym typeface="Arial"/>
                </a:rPr>
              </a:br>
              <a:r>
                <a:rPr lang="en-US" sz="1200" b="1" dirty="0" err="1">
                  <a:solidFill>
                    <a:schemeClr val="lt1"/>
                  </a:solidFill>
                  <a:latin typeface="Arial"/>
                  <a:ea typeface="Arial"/>
                  <a:cs typeface="Arial"/>
                  <a:sym typeface="Arial"/>
                </a:rPr>
                <a:t>féminins</a:t>
              </a:r>
              <a:endParaRPr lang="en-US" dirty="0"/>
            </a:p>
          </p:txBody>
        </p:sp>
        <p:pic>
          <p:nvPicPr>
            <p:cNvPr id="670" name="Google Shape;670;p39"/>
            <p:cNvPicPr preferRelativeResize="0"/>
            <p:nvPr/>
          </p:nvPicPr>
          <p:blipFill rotWithShape="1">
            <a:blip r:embed="rId3">
              <a:alphaModFix/>
            </a:blip>
            <a:srcRect/>
            <a:stretch/>
          </p:blipFill>
          <p:spPr>
            <a:xfrm rot="3224273">
              <a:off x="6325457" y="4822341"/>
              <a:ext cx="414008" cy="1070508"/>
            </a:xfrm>
            <a:prstGeom prst="rect">
              <a:avLst/>
            </a:prstGeom>
            <a:noFill/>
            <a:ln>
              <a:noFill/>
            </a:ln>
          </p:spPr>
        </p:pic>
        <p:sp>
          <p:nvSpPr>
            <p:cNvPr id="671" name="Google Shape;671;p39"/>
            <p:cNvSpPr/>
            <p:nvPr/>
          </p:nvSpPr>
          <p:spPr>
            <a:xfrm>
              <a:off x="5679445" y="4820875"/>
              <a:ext cx="1707591"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sp>
        <p:nvSpPr>
          <p:cNvPr id="672" name="Google Shape;672;p39"/>
          <p:cNvSpPr/>
          <p:nvPr/>
        </p:nvSpPr>
        <p:spPr>
          <a:xfrm>
            <a:off x="543689" y="5615902"/>
            <a:ext cx="1969686" cy="365760"/>
          </a:xfrm>
          <a:prstGeom prst="rect">
            <a:avLst/>
          </a:prstGeom>
          <a:solidFill>
            <a:srgbClr val="FF9900"/>
          </a:solid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US" sz="1100" b="1" dirty="0" err="1">
                <a:solidFill>
                  <a:schemeClr val="lt1"/>
                </a:solidFill>
                <a:latin typeface="Arial"/>
                <a:ea typeface="Arial"/>
                <a:cs typeface="Arial"/>
                <a:sym typeface="Arial"/>
              </a:rPr>
              <a:t>Préservatifs</a:t>
            </a:r>
            <a:r>
              <a:rPr lang="en-US" sz="1100" b="1" dirty="0">
                <a:solidFill>
                  <a:schemeClr val="lt1"/>
                </a:solidFill>
                <a:latin typeface="Arial"/>
                <a:ea typeface="Arial"/>
                <a:cs typeface="Arial"/>
                <a:sym typeface="Arial"/>
              </a:rPr>
              <a:t> </a:t>
            </a:r>
            <a:br>
              <a:rPr lang="en-US" sz="1100" b="1" dirty="0">
                <a:solidFill>
                  <a:schemeClr val="lt1"/>
                </a:solidFill>
                <a:latin typeface="Arial"/>
                <a:ea typeface="Arial"/>
                <a:cs typeface="Arial"/>
                <a:sym typeface="Arial"/>
              </a:rPr>
            </a:br>
            <a:r>
              <a:rPr lang="en-US" sz="1100" b="1" dirty="0" err="1">
                <a:solidFill>
                  <a:schemeClr val="lt1"/>
                </a:solidFill>
                <a:latin typeface="Arial"/>
                <a:ea typeface="Arial"/>
                <a:cs typeface="Arial"/>
                <a:sym typeface="Arial"/>
              </a:rPr>
              <a:t>masculins</a:t>
            </a:r>
            <a:endParaRPr lang="en-US" sz="1100" dirty="0"/>
          </a:p>
        </p:txBody>
      </p:sp>
      <p:sp>
        <p:nvSpPr>
          <p:cNvPr id="673" name="Google Shape;673;p39"/>
          <p:cNvSpPr/>
          <p:nvPr/>
        </p:nvSpPr>
        <p:spPr>
          <a:xfrm>
            <a:off x="543688" y="4401360"/>
            <a:ext cx="1969687" cy="15821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nvGrpSpPr>
          <p:cNvPr id="674" name="Google Shape;674;p39"/>
          <p:cNvGrpSpPr/>
          <p:nvPr/>
        </p:nvGrpSpPr>
        <p:grpSpPr>
          <a:xfrm>
            <a:off x="543713" y="2635517"/>
            <a:ext cx="1969688" cy="1582125"/>
            <a:chOff x="869304" y="3196035"/>
            <a:chExt cx="1707592" cy="1371600"/>
          </a:xfrm>
        </p:grpSpPr>
        <p:sp>
          <p:nvSpPr>
            <p:cNvPr id="675" name="Google Shape;675;p39"/>
            <p:cNvSpPr txBox="1"/>
            <p:nvPr/>
          </p:nvSpPr>
          <p:spPr>
            <a:xfrm>
              <a:off x="869304" y="4220355"/>
              <a:ext cx="1707591" cy="344166"/>
            </a:xfrm>
            <a:prstGeom prst="rect">
              <a:avLst/>
            </a:prstGeom>
            <a:solidFill>
              <a:srgbClr val="008E00"/>
            </a:solidFill>
            <a:ln>
              <a:noFill/>
            </a:ln>
          </p:spPr>
          <p:txBody>
            <a:bodyPr spcFirstLastPara="1" wrap="square" lIns="91425" tIns="45700" rIns="91425" bIns="45700" anchor="t" anchorCtr="0">
              <a:spAutoFit/>
            </a:bodyPr>
            <a:lstStyle/>
            <a:p>
              <a:pPr algn="ctr">
                <a:lnSpc>
                  <a:spcPct val="90000"/>
                </a:lnSpc>
              </a:pPr>
              <a:r>
                <a:rPr lang="en-US" sz="1100" b="1" dirty="0" err="1">
                  <a:solidFill>
                    <a:schemeClr val="lt1"/>
                  </a:solidFill>
                </a:rPr>
                <a:t>Contraceptifs</a:t>
              </a:r>
              <a:r>
                <a:rPr lang="en-US" sz="1100" b="1" dirty="0">
                  <a:solidFill>
                    <a:schemeClr val="lt1"/>
                  </a:solidFill>
                </a:rPr>
                <a:t> </a:t>
              </a:r>
              <a:br>
                <a:rPr lang="en-US" sz="1100" b="1" dirty="0">
                  <a:solidFill>
                    <a:schemeClr val="lt1"/>
                  </a:solidFill>
                </a:rPr>
              </a:br>
              <a:r>
                <a:rPr lang="en-US" sz="1100" b="1" dirty="0">
                  <a:solidFill>
                    <a:schemeClr val="lt1"/>
                  </a:solidFill>
                </a:rPr>
                <a:t>injectables</a:t>
              </a:r>
            </a:p>
          </p:txBody>
        </p:sp>
        <p:sp>
          <p:nvSpPr>
            <p:cNvPr id="676" name="Google Shape;676;p39"/>
            <p:cNvSpPr/>
            <p:nvPr/>
          </p:nvSpPr>
          <p:spPr>
            <a:xfrm>
              <a:off x="869305" y="3196035"/>
              <a:ext cx="1707591"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pic>
        <p:nvPicPr>
          <p:cNvPr id="677" name="Google Shape;677;p39"/>
          <p:cNvPicPr preferRelativeResize="0"/>
          <p:nvPr/>
        </p:nvPicPr>
        <p:blipFill rotWithShape="1">
          <a:blip r:embed="rId4">
            <a:alphaModFix/>
          </a:blip>
          <a:srcRect/>
          <a:stretch/>
        </p:blipFill>
        <p:spPr>
          <a:xfrm rot="3519199">
            <a:off x="1262935" y="4316862"/>
            <a:ext cx="561104" cy="1420968"/>
          </a:xfrm>
          <a:prstGeom prst="rect">
            <a:avLst/>
          </a:prstGeom>
          <a:noFill/>
          <a:ln>
            <a:noFill/>
          </a:ln>
        </p:spPr>
      </p:pic>
      <p:pic>
        <p:nvPicPr>
          <p:cNvPr id="678" name="Google Shape;678;p39" descr="Injectable"/>
          <p:cNvPicPr preferRelativeResize="0"/>
          <p:nvPr/>
        </p:nvPicPr>
        <p:blipFill rotWithShape="1">
          <a:blip r:embed="rId5">
            <a:alphaModFix/>
          </a:blip>
          <a:srcRect/>
          <a:stretch/>
        </p:blipFill>
        <p:spPr>
          <a:xfrm>
            <a:off x="759588" y="2789310"/>
            <a:ext cx="1214677" cy="873391"/>
          </a:xfrm>
          <a:prstGeom prst="rect">
            <a:avLst/>
          </a:prstGeom>
          <a:noFill/>
          <a:ln>
            <a:noFill/>
          </a:ln>
        </p:spPr>
      </p:pic>
      <p:cxnSp>
        <p:nvCxnSpPr>
          <p:cNvPr id="679" name="Google Shape;679;p39"/>
          <p:cNvCxnSpPr/>
          <p:nvPr/>
        </p:nvCxnSpPr>
        <p:spPr>
          <a:xfrm>
            <a:off x="6205742" y="1356429"/>
            <a:ext cx="914400" cy="914400"/>
          </a:xfrm>
          <a:prstGeom prst="straightConnector1">
            <a:avLst/>
          </a:prstGeom>
          <a:noFill/>
          <a:ln>
            <a:noFill/>
          </a:ln>
        </p:spPr>
      </p:cxnSp>
      <p:grpSp>
        <p:nvGrpSpPr>
          <p:cNvPr id="680" name="Google Shape;680;p39"/>
          <p:cNvGrpSpPr/>
          <p:nvPr/>
        </p:nvGrpSpPr>
        <p:grpSpPr>
          <a:xfrm>
            <a:off x="4778378" y="874284"/>
            <a:ext cx="1970548" cy="1585208"/>
            <a:chOff x="4700544" y="1529129"/>
            <a:chExt cx="1708337" cy="1374278"/>
          </a:xfrm>
        </p:grpSpPr>
        <p:sp>
          <p:nvSpPr>
            <p:cNvPr id="681" name="Google Shape;681;p39"/>
            <p:cNvSpPr/>
            <p:nvPr/>
          </p:nvSpPr>
          <p:spPr>
            <a:xfrm>
              <a:off x="4700544" y="2665588"/>
              <a:ext cx="1706435" cy="237819"/>
            </a:xfrm>
            <a:prstGeom prst="rect">
              <a:avLst/>
            </a:prstGeom>
            <a:solidFill>
              <a:srgbClr val="A50021"/>
            </a:solid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US" sz="1100" b="1" dirty="0" err="1">
                  <a:solidFill>
                    <a:schemeClr val="lt1"/>
                  </a:solidFill>
                  <a:latin typeface="Arial"/>
                  <a:ea typeface="Arial"/>
                  <a:cs typeface="Arial"/>
                  <a:sym typeface="Arial"/>
                </a:rPr>
                <a:t>Stérilisation</a:t>
              </a:r>
              <a:r>
                <a:rPr lang="en-US" sz="1100" b="1" dirty="0">
                  <a:solidFill>
                    <a:schemeClr val="lt1"/>
                  </a:solidFill>
                  <a:latin typeface="Arial"/>
                  <a:ea typeface="Arial"/>
                  <a:cs typeface="Arial"/>
                  <a:sym typeface="Arial"/>
                </a:rPr>
                <a:t> </a:t>
              </a:r>
              <a:r>
                <a:rPr lang="en-US" sz="1100" b="1" dirty="0" err="1">
                  <a:solidFill>
                    <a:schemeClr val="lt1"/>
                  </a:solidFill>
                  <a:latin typeface="Arial"/>
                  <a:ea typeface="Arial"/>
                  <a:cs typeface="Arial"/>
                  <a:sym typeface="Arial"/>
                </a:rPr>
                <a:t>féminine</a:t>
              </a:r>
              <a:endParaRPr lang="en-US" sz="1100" dirty="0">
                <a:solidFill>
                  <a:schemeClr val="lt1"/>
                </a:solidFill>
                <a:latin typeface="Arial"/>
                <a:ea typeface="Arial"/>
                <a:cs typeface="Arial"/>
                <a:sym typeface="Arial"/>
              </a:endParaRPr>
            </a:p>
          </p:txBody>
        </p:sp>
        <p:sp>
          <p:nvSpPr>
            <p:cNvPr id="682" name="Google Shape;682;p39"/>
            <p:cNvSpPr/>
            <p:nvPr/>
          </p:nvSpPr>
          <p:spPr>
            <a:xfrm>
              <a:off x="4701290" y="1529129"/>
              <a:ext cx="1707591"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pic>
        <p:nvPicPr>
          <p:cNvPr id="683" name="Google Shape;683;p39"/>
          <p:cNvPicPr preferRelativeResize="0"/>
          <p:nvPr/>
        </p:nvPicPr>
        <p:blipFill rotWithShape="1">
          <a:blip r:embed="rId6">
            <a:alphaModFix/>
          </a:blip>
          <a:srcRect/>
          <a:stretch/>
        </p:blipFill>
        <p:spPr>
          <a:xfrm>
            <a:off x="5171919" y="916992"/>
            <a:ext cx="1191078" cy="1195301"/>
          </a:xfrm>
          <a:prstGeom prst="rect">
            <a:avLst/>
          </a:prstGeom>
          <a:noFill/>
          <a:ln>
            <a:noFill/>
          </a:ln>
        </p:spPr>
      </p:pic>
      <p:pic>
        <p:nvPicPr>
          <p:cNvPr id="684" name="Google Shape;684;p39"/>
          <p:cNvPicPr preferRelativeResize="0"/>
          <p:nvPr/>
        </p:nvPicPr>
        <p:blipFill rotWithShape="1">
          <a:blip r:embed="rId7">
            <a:alphaModFix/>
          </a:blip>
          <a:srcRect/>
          <a:stretch/>
        </p:blipFill>
        <p:spPr>
          <a:xfrm>
            <a:off x="1222065" y="1132941"/>
            <a:ext cx="735276" cy="809297"/>
          </a:xfrm>
          <a:prstGeom prst="rect">
            <a:avLst/>
          </a:prstGeom>
          <a:noFill/>
          <a:ln>
            <a:noFill/>
          </a:ln>
        </p:spPr>
      </p:pic>
      <p:pic>
        <p:nvPicPr>
          <p:cNvPr id="685" name="Google Shape;685;p39"/>
          <p:cNvPicPr preferRelativeResize="0"/>
          <p:nvPr/>
        </p:nvPicPr>
        <p:blipFill rotWithShape="1">
          <a:blip r:embed="rId8">
            <a:alphaModFix/>
          </a:blip>
          <a:srcRect/>
          <a:stretch/>
        </p:blipFill>
        <p:spPr>
          <a:xfrm>
            <a:off x="3106881" y="2922005"/>
            <a:ext cx="1087281" cy="729804"/>
          </a:xfrm>
          <a:prstGeom prst="rect">
            <a:avLst/>
          </a:prstGeom>
          <a:noFill/>
          <a:ln>
            <a:noFill/>
          </a:ln>
        </p:spPr>
      </p:pic>
      <p:pic>
        <p:nvPicPr>
          <p:cNvPr id="686" name="Google Shape;686;p39"/>
          <p:cNvPicPr preferRelativeResize="0"/>
          <p:nvPr/>
        </p:nvPicPr>
        <p:blipFill rotWithShape="1">
          <a:blip r:embed="rId9">
            <a:alphaModFix/>
          </a:blip>
          <a:srcRect/>
          <a:stretch/>
        </p:blipFill>
        <p:spPr>
          <a:xfrm rot="7789127">
            <a:off x="1918233" y="2899619"/>
            <a:ext cx="410843" cy="595055"/>
          </a:xfrm>
          <a:prstGeom prst="rect">
            <a:avLst/>
          </a:prstGeom>
          <a:noFill/>
          <a:ln>
            <a:noFill/>
          </a:ln>
        </p:spPr>
      </p:pic>
      <p:sp>
        <p:nvSpPr>
          <p:cNvPr id="687" name="Google Shape;687;p39"/>
          <p:cNvSpPr txBox="1"/>
          <p:nvPr/>
        </p:nvSpPr>
        <p:spPr>
          <a:xfrm>
            <a:off x="6844069" y="4300173"/>
            <a:ext cx="1793822" cy="2324461"/>
          </a:xfrm>
          <a:prstGeom prst="rect">
            <a:avLst/>
          </a:prstGeom>
          <a:noFill/>
          <a:ln w="28575" cap="flat" cmpd="sng">
            <a:solidFill>
              <a:srgbClr val="FF3300"/>
            </a:solidFill>
            <a:prstDash val="dot"/>
            <a:miter lim="800000"/>
            <a:headEnd type="none" w="sm" len="sm"/>
            <a:tailEnd type="none" w="sm" len="sm"/>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FF3300"/>
              </a:buClr>
              <a:buSzPts val="1400"/>
              <a:buFont typeface="Arial"/>
              <a:buNone/>
            </a:pPr>
            <a:r>
              <a:rPr lang="en-US" sz="1400" b="1" dirty="0">
                <a:solidFill>
                  <a:srgbClr val="FF3300"/>
                </a:solidFill>
                <a:latin typeface="Arial"/>
                <a:ea typeface="Arial"/>
                <a:cs typeface="Arial"/>
                <a:sym typeface="Arial"/>
              </a:rPr>
              <a:t>RAPPEL</a:t>
            </a:r>
            <a:endParaRPr lang="en-US" dirty="0"/>
          </a:p>
          <a:p>
            <a:pPr marL="0" marR="0" lvl="0" indent="0" algn="l" rtl="0">
              <a:lnSpc>
                <a:spcPct val="95000"/>
              </a:lnSpc>
              <a:spcBef>
                <a:spcPts val="600"/>
              </a:spcBef>
              <a:spcAft>
                <a:spcPts val="0"/>
              </a:spcAft>
              <a:buClr>
                <a:srgbClr val="FF3300"/>
              </a:buClr>
              <a:buSzPts val="1100"/>
              <a:buFont typeface="Arial"/>
              <a:buNone/>
            </a:pPr>
            <a:r>
              <a:rPr lang="fr-FR" sz="1050" dirty="0">
                <a:solidFill>
                  <a:schemeClr val="dk1"/>
                </a:solidFill>
                <a:latin typeface="Arial"/>
                <a:ea typeface="Arial"/>
                <a:cs typeface="Arial"/>
                <a:sym typeface="Arial"/>
              </a:rPr>
              <a:t>Des pilules contraceptives d’urgence (PCU) peuvent être prises pour prévenir une grossesse jusqu’à </a:t>
            </a:r>
            <a:br>
              <a:rPr lang="fr-FR" sz="1050" dirty="0">
                <a:solidFill>
                  <a:schemeClr val="dk1"/>
                </a:solidFill>
                <a:latin typeface="Arial"/>
                <a:ea typeface="Arial"/>
                <a:cs typeface="Arial"/>
                <a:sym typeface="Arial"/>
              </a:rPr>
            </a:br>
            <a:r>
              <a:rPr lang="fr-FR" sz="1050" dirty="0">
                <a:solidFill>
                  <a:schemeClr val="dk1"/>
                </a:solidFill>
                <a:latin typeface="Arial"/>
                <a:ea typeface="Arial"/>
                <a:cs typeface="Arial"/>
                <a:sym typeface="Arial"/>
              </a:rPr>
              <a:t>5 jours après un rapport sexuel non protégé. Les pilules contraceptives d’urgence ne constituent pas un substitut des méthodes classiques</a:t>
            </a:r>
            <a:r>
              <a:rPr lang="en-US" sz="900" dirty="0">
                <a:solidFill>
                  <a:schemeClr val="dk1"/>
                </a:solidFill>
                <a:latin typeface="Arial"/>
                <a:ea typeface="Arial"/>
                <a:cs typeface="Arial"/>
                <a:sym typeface="Arial"/>
              </a:rPr>
              <a:t>.</a:t>
            </a:r>
            <a:endParaRPr sz="900" dirty="0"/>
          </a:p>
          <a:p>
            <a:pPr marL="0" marR="0" lvl="0" indent="0" algn="l" rtl="0">
              <a:lnSpc>
                <a:spcPct val="95000"/>
              </a:lnSpc>
              <a:spcBef>
                <a:spcPts val="600"/>
              </a:spcBef>
              <a:spcAft>
                <a:spcPts val="0"/>
              </a:spcAft>
              <a:buClr>
                <a:srgbClr val="FF3300"/>
              </a:buClr>
              <a:buSzPts val="1200"/>
              <a:buFont typeface="Arial"/>
              <a:buNone/>
            </a:pPr>
            <a:r>
              <a:rPr lang="fr-FR" sz="1050" i="1" dirty="0">
                <a:solidFill>
                  <a:srgbClr val="000000"/>
                </a:solidFill>
                <a:ea typeface="Arial"/>
                <a:cs typeface="Arial"/>
                <a:sym typeface="Arial"/>
              </a:rPr>
              <a:t>Gardez-en à portée de main – juste au cas où.</a:t>
            </a:r>
            <a:endParaRPr lang="fr-FR" sz="1050" dirty="0"/>
          </a:p>
        </p:txBody>
      </p:sp>
      <p:sp>
        <p:nvSpPr>
          <p:cNvPr id="688" name="Google Shape;688;p39"/>
          <p:cNvSpPr txBox="1"/>
          <p:nvPr/>
        </p:nvSpPr>
        <p:spPr>
          <a:xfrm>
            <a:off x="4629127" y="4434720"/>
            <a:ext cx="2170336" cy="1654188"/>
          </a:xfrm>
          <a:prstGeom prst="rect">
            <a:avLst/>
          </a:prstGeom>
          <a:noFill/>
          <a:ln>
            <a:noFill/>
          </a:ln>
        </p:spPr>
        <p:txBody>
          <a:bodyPr spcFirstLastPara="1" wrap="square" lIns="91425" tIns="45700" rIns="91425" bIns="45700" anchor="t" anchorCtr="0">
            <a:noAutofit/>
          </a:bodyPr>
          <a:lstStyle/>
          <a:p>
            <a:pPr marL="225425" marR="0" lvl="0" indent="-225425" algn="l" rtl="0">
              <a:lnSpc>
                <a:spcPct val="90000"/>
              </a:lnSpc>
              <a:spcBef>
                <a:spcPts val="0"/>
              </a:spcBef>
              <a:spcAft>
                <a:spcPts val="0"/>
              </a:spcAft>
              <a:buClr>
                <a:schemeClr val="dk1"/>
              </a:buClr>
              <a:buSzPts val="1400"/>
              <a:buFont typeface="Arial"/>
              <a:buChar char="•"/>
            </a:pPr>
            <a:r>
              <a:rPr lang="fr-FR" sz="1100" dirty="0">
                <a:solidFill>
                  <a:schemeClr val="dk1"/>
                </a:solidFill>
                <a:latin typeface="Arial"/>
                <a:ea typeface="Arial"/>
                <a:cs typeface="Arial"/>
                <a:sym typeface="Arial"/>
              </a:rPr>
              <a:t>Seules méthodes qui protègent contre la grossesse et les IST/le VIH</a:t>
            </a:r>
            <a:r>
              <a:rPr lang="en-US" sz="1100" dirty="0">
                <a:solidFill>
                  <a:schemeClr val="dk1"/>
                </a:solidFill>
                <a:latin typeface="Arial"/>
                <a:ea typeface="Arial"/>
                <a:cs typeface="Arial"/>
                <a:sym typeface="Arial"/>
              </a:rPr>
              <a:t>.</a:t>
            </a:r>
            <a:endParaRPr sz="1100" dirty="0"/>
          </a:p>
          <a:p>
            <a:pPr marL="225425" marR="0" lvl="0" indent="-225425" algn="l" rtl="0">
              <a:lnSpc>
                <a:spcPct val="90000"/>
              </a:lnSpc>
              <a:spcBef>
                <a:spcPts val="1200"/>
              </a:spcBef>
              <a:spcAft>
                <a:spcPts val="0"/>
              </a:spcAft>
              <a:buClr>
                <a:schemeClr val="dk1"/>
              </a:buClr>
              <a:buSzPts val="1400"/>
              <a:buFont typeface="Arial"/>
              <a:buChar char="•"/>
            </a:pPr>
            <a:r>
              <a:rPr lang="fr-FR" sz="1100" dirty="0">
                <a:solidFill>
                  <a:schemeClr val="dk1"/>
                </a:solidFill>
                <a:latin typeface="Arial"/>
                <a:ea typeface="Arial"/>
                <a:cs typeface="Arial"/>
                <a:sym typeface="Arial"/>
              </a:rPr>
              <a:t>Sont efficaces UNIQUEMENT si elles sont utilisées correctement et systématiquement chaque fois que vous avez des rapports sexuels</a:t>
            </a:r>
            <a:r>
              <a:rPr lang="en-US" sz="1100" dirty="0">
                <a:solidFill>
                  <a:schemeClr val="dk1"/>
                </a:solidFill>
                <a:latin typeface="Arial"/>
                <a:ea typeface="Arial"/>
                <a:cs typeface="Arial"/>
                <a:sym typeface="Arial"/>
              </a:rPr>
              <a:t>.</a:t>
            </a:r>
            <a:endParaRPr sz="1100" dirty="0">
              <a:solidFill>
                <a:schemeClr val="dk1"/>
              </a:solidFill>
              <a:highlight>
                <a:srgbClr val="FFFF00"/>
              </a:highlight>
              <a:latin typeface="Arial"/>
              <a:ea typeface="Arial"/>
              <a:cs typeface="Arial"/>
              <a:sym typeface="Arial"/>
            </a:endParaRPr>
          </a:p>
        </p:txBody>
      </p:sp>
      <p:sp>
        <p:nvSpPr>
          <p:cNvPr id="689" name="Google Shape;689;p39"/>
          <p:cNvSpPr txBox="1"/>
          <p:nvPr/>
        </p:nvSpPr>
        <p:spPr>
          <a:xfrm>
            <a:off x="6805323" y="881608"/>
            <a:ext cx="1741322" cy="3388878"/>
          </a:xfrm>
          <a:prstGeom prst="rect">
            <a:avLst/>
          </a:prstGeom>
          <a:noFill/>
          <a:ln>
            <a:noFill/>
          </a:ln>
        </p:spPr>
        <p:txBody>
          <a:bodyPr spcFirstLastPara="1" wrap="square" lIns="91425" tIns="45700" rIns="91425" bIns="45700" anchor="t" anchorCtr="0">
            <a:noAutofit/>
          </a:bodyPr>
          <a:lstStyle/>
          <a:p>
            <a:pPr marL="225425" marR="0" lvl="0" indent="-225425" algn="l" rtl="0">
              <a:lnSpc>
                <a:spcPct val="95000"/>
              </a:lnSpc>
              <a:spcBef>
                <a:spcPts val="0"/>
              </a:spcBef>
              <a:spcAft>
                <a:spcPts val="0"/>
              </a:spcAft>
              <a:buClr>
                <a:schemeClr val="dk1"/>
              </a:buClr>
              <a:buSzPts val="1400"/>
              <a:buFont typeface="Arial"/>
              <a:buChar char="•"/>
            </a:pPr>
            <a:r>
              <a:rPr lang="fr-FR" sz="1400" dirty="0">
                <a:solidFill>
                  <a:schemeClr val="dk1"/>
                </a:solidFill>
                <a:latin typeface="Arial"/>
                <a:ea typeface="Arial"/>
                <a:cs typeface="Arial"/>
                <a:sym typeface="Arial"/>
              </a:rPr>
              <a:t>Les méthodes les plus efficaces</a:t>
            </a:r>
            <a:endParaRPr dirty="0"/>
          </a:p>
          <a:p>
            <a:pPr marL="225425" marR="0" lvl="0" indent="-225425" algn="l" rtl="0">
              <a:lnSpc>
                <a:spcPct val="95000"/>
              </a:lnSpc>
              <a:spcBef>
                <a:spcPts val="1200"/>
              </a:spcBef>
              <a:spcAft>
                <a:spcPts val="0"/>
              </a:spcAft>
              <a:buClr>
                <a:schemeClr val="dk1"/>
              </a:buClr>
              <a:buSzPts val="1400"/>
              <a:buFont typeface="Arial"/>
              <a:buChar char="•"/>
            </a:pPr>
            <a:r>
              <a:rPr lang="fr-FR" sz="1400" dirty="0">
                <a:solidFill>
                  <a:schemeClr val="dk1"/>
                </a:solidFill>
                <a:latin typeface="Arial"/>
                <a:ea typeface="Arial"/>
                <a:cs typeface="Arial"/>
                <a:sym typeface="Arial"/>
              </a:rPr>
              <a:t>Pas besoin de se souvenir de quoi que ce soit</a:t>
            </a:r>
            <a:endParaRPr dirty="0"/>
          </a:p>
          <a:p>
            <a:pPr marL="0" marR="0" lvl="0" indent="0" algn="l" rtl="0">
              <a:lnSpc>
                <a:spcPct val="95000"/>
              </a:lnSpc>
              <a:spcBef>
                <a:spcPts val="1200"/>
              </a:spcBef>
              <a:spcAft>
                <a:spcPts val="0"/>
              </a:spcAft>
              <a:buClr>
                <a:schemeClr val="dk1"/>
              </a:buClr>
              <a:buSzPts val="1400"/>
              <a:buFont typeface="Times New Roman"/>
              <a:buNone/>
            </a:pPr>
            <a:endParaRPr sz="1400" dirty="0">
              <a:solidFill>
                <a:schemeClr val="dk1"/>
              </a:solidFill>
              <a:latin typeface="Arial"/>
              <a:ea typeface="Arial"/>
              <a:cs typeface="Arial"/>
              <a:sym typeface="Arial"/>
            </a:endParaRPr>
          </a:p>
          <a:p>
            <a:pPr marL="225425" marR="0" lvl="0" indent="-225425" algn="l" rtl="0">
              <a:lnSpc>
                <a:spcPct val="95000"/>
              </a:lnSpc>
              <a:spcBef>
                <a:spcPts val="600"/>
              </a:spcBef>
              <a:spcAft>
                <a:spcPts val="0"/>
              </a:spcAft>
              <a:buClr>
                <a:schemeClr val="dk1"/>
              </a:buClr>
              <a:buSzPts val="1400"/>
              <a:buFont typeface="Arial"/>
              <a:buChar char="•"/>
            </a:pPr>
            <a:r>
              <a:rPr lang="fr-FR" sz="1400" dirty="0">
                <a:solidFill>
                  <a:schemeClr val="dk1"/>
                </a:solidFill>
                <a:latin typeface="Arial"/>
                <a:ea typeface="Arial"/>
                <a:cs typeface="Arial"/>
                <a:sym typeface="Arial"/>
              </a:rPr>
              <a:t>Nécessité de recevoir des injections à temps ou de se souvenir de la prise d’une pilule chaque jour</a:t>
            </a:r>
            <a:endParaRPr lang="en-US" dirty="0"/>
          </a:p>
        </p:txBody>
      </p:sp>
      <p:grpSp>
        <p:nvGrpSpPr>
          <p:cNvPr id="690" name="Google Shape;690;p39"/>
          <p:cNvGrpSpPr/>
          <p:nvPr/>
        </p:nvGrpSpPr>
        <p:grpSpPr>
          <a:xfrm>
            <a:off x="4768360" y="2638990"/>
            <a:ext cx="1977638" cy="1584038"/>
            <a:chOff x="6609621" y="3205560"/>
            <a:chExt cx="1714484" cy="1373260"/>
          </a:xfrm>
        </p:grpSpPr>
        <p:sp>
          <p:nvSpPr>
            <p:cNvPr id="691" name="Google Shape;691;p39"/>
            <p:cNvSpPr/>
            <p:nvPr/>
          </p:nvSpPr>
          <p:spPr>
            <a:xfrm>
              <a:off x="6613531" y="4234654"/>
              <a:ext cx="1710574" cy="344166"/>
            </a:xfrm>
            <a:prstGeom prst="rect">
              <a:avLst/>
            </a:prstGeom>
            <a:solidFill>
              <a:srgbClr val="FF958B"/>
            </a:solidFill>
            <a:ln>
              <a:noFill/>
            </a:ln>
          </p:spPr>
          <p:txBody>
            <a:bodyPr spcFirstLastPara="1" wrap="square" lIns="91425" tIns="45700" rIns="91425" bIns="45700" anchor="t" anchorCtr="0">
              <a:spAutoFit/>
            </a:bodyPr>
            <a:lstStyle/>
            <a:p>
              <a:pPr algn="ctr">
                <a:lnSpc>
                  <a:spcPct val="90000"/>
                </a:lnSpc>
              </a:pPr>
              <a:r>
                <a:rPr lang="fr-FR" sz="1100" b="1" dirty="0">
                  <a:solidFill>
                    <a:schemeClr val="lt1"/>
                  </a:solidFill>
                </a:rPr>
                <a:t>Pilules à progestatif seul (mini pilule</a:t>
              </a:r>
              <a:r>
                <a:rPr lang="en-US" sz="1100" b="1" dirty="0">
                  <a:solidFill>
                    <a:schemeClr val="lt1"/>
                  </a:solidFill>
                </a:rPr>
                <a:t>)</a:t>
              </a:r>
              <a:endParaRPr sz="1100" b="1" dirty="0">
                <a:solidFill>
                  <a:schemeClr val="lt1"/>
                </a:solidFill>
              </a:endParaRPr>
            </a:p>
          </p:txBody>
        </p:sp>
        <p:sp>
          <p:nvSpPr>
            <p:cNvPr id="692" name="Google Shape;692;p39"/>
            <p:cNvSpPr/>
            <p:nvPr/>
          </p:nvSpPr>
          <p:spPr>
            <a:xfrm>
              <a:off x="6609621" y="3205560"/>
              <a:ext cx="1707591"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pic>
          <p:nvPicPr>
            <p:cNvPr id="693" name="Google Shape;693;p39"/>
            <p:cNvPicPr preferRelativeResize="0"/>
            <p:nvPr/>
          </p:nvPicPr>
          <p:blipFill rotWithShape="1">
            <a:blip r:embed="rId10">
              <a:alphaModFix/>
            </a:blip>
            <a:srcRect/>
            <a:stretch/>
          </p:blipFill>
          <p:spPr>
            <a:xfrm>
              <a:off x="6952804" y="3440684"/>
              <a:ext cx="991133" cy="641615"/>
            </a:xfrm>
            <a:prstGeom prst="rect">
              <a:avLst/>
            </a:prstGeom>
            <a:noFill/>
            <a:ln>
              <a:noFill/>
            </a:ln>
          </p:spPr>
        </p:pic>
      </p:grpSp>
      <p:sp>
        <p:nvSpPr>
          <p:cNvPr id="694" name="Google Shape;694;p39"/>
          <p:cNvSpPr/>
          <p:nvPr/>
        </p:nvSpPr>
        <p:spPr>
          <a:xfrm>
            <a:off x="2661651" y="2179642"/>
            <a:ext cx="1970548" cy="274320"/>
          </a:xfrm>
          <a:prstGeom prst="rect">
            <a:avLst/>
          </a:prstGeom>
          <a:solidFill>
            <a:srgbClr val="7030A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DIU</a:t>
            </a:r>
            <a:r>
              <a:rPr lang="en-US" sz="1200" b="1" dirty="0">
                <a:solidFill>
                  <a:schemeClr val="lt1"/>
                </a:solidFill>
                <a:latin typeface="Arial"/>
                <a:ea typeface="Arial"/>
                <a:cs typeface="Arial"/>
                <a:sym typeface="Arial"/>
              </a:rPr>
              <a:t> </a:t>
            </a:r>
            <a:r>
              <a:rPr lang="en-US" sz="900" b="1" dirty="0">
                <a:solidFill>
                  <a:schemeClr val="lt1"/>
                </a:solidFill>
                <a:latin typeface="Arial"/>
                <a:ea typeface="Arial"/>
                <a:cs typeface="Arial"/>
                <a:sym typeface="Arial"/>
              </a:rPr>
              <a:t>(</a:t>
            </a:r>
            <a:r>
              <a:rPr lang="en-US" sz="900" b="1" dirty="0" err="1">
                <a:solidFill>
                  <a:schemeClr val="lt1"/>
                </a:solidFill>
                <a:latin typeface="Arial"/>
                <a:ea typeface="Arial"/>
                <a:cs typeface="Arial"/>
                <a:sym typeface="Arial"/>
              </a:rPr>
              <a:t>en</a:t>
            </a:r>
            <a:r>
              <a:rPr lang="en-US" sz="900" b="1" dirty="0">
                <a:solidFill>
                  <a:schemeClr val="lt1"/>
                </a:solidFill>
                <a:latin typeface="Arial"/>
                <a:ea typeface="Arial"/>
                <a:cs typeface="Arial"/>
                <a:sym typeface="Arial"/>
              </a:rPr>
              <a:t> </a:t>
            </a:r>
            <a:r>
              <a:rPr lang="en-US" sz="900" b="1" dirty="0" err="1">
                <a:solidFill>
                  <a:schemeClr val="lt1"/>
                </a:solidFill>
                <a:latin typeface="Arial"/>
                <a:ea typeface="Arial"/>
                <a:cs typeface="Arial"/>
                <a:sym typeface="Arial"/>
              </a:rPr>
              <a:t>cuivre</a:t>
            </a:r>
            <a:r>
              <a:rPr lang="en-US" sz="900" b="1" dirty="0">
                <a:solidFill>
                  <a:schemeClr val="lt1"/>
                </a:solidFill>
                <a:latin typeface="Arial"/>
                <a:ea typeface="Arial"/>
                <a:cs typeface="Arial"/>
                <a:sym typeface="Arial"/>
              </a:rPr>
              <a:t> et </a:t>
            </a:r>
            <a:r>
              <a:rPr lang="en-US" sz="900" b="1" dirty="0" err="1">
                <a:solidFill>
                  <a:schemeClr val="lt1"/>
                </a:solidFill>
                <a:latin typeface="Arial"/>
                <a:ea typeface="Arial"/>
                <a:cs typeface="Arial"/>
                <a:sym typeface="Arial"/>
              </a:rPr>
              <a:t>hormonaux</a:t>
            </a:r>
            <a:r>
              <a:rPr lang="en-US" sz="900" b="1" dirty="0">
                <a:solidFill>
                  <a:schemeClr val="lt1"/>
                </a:solidFill>
                <a:latin typeface="Arial"/>
                <a:ea typeface="Arial"/>
                <a:cs typeface="Arial"/>
                <a:sym typeface="Arial"/>
              </a:rPr>
              <a:t>)</a:t>
            </a:r>
            <a:endParaRPr sz="900" dirty="0">
              <a:solidFill>
                <a:schemeClr val="lt1"/>
              </a:solidFill>
              <a:latin typeface="Arial"/>
              <a:ea typeface="Arial"/>
              <a:cs typeface="Arial"/>
              <a:sym typeface="Arial"/>
            </a:endParaRPr>
          </a:p>
        </p:txBody>
      </p:sp>
      <p:sp>
        <p:nvSpPr>
          <p:cNvPr id="695" name="Google Shape;695;p39"/>
          <p:cNvSpPr/>
          <p:nvPr/>
        </p:nvSpPr>
        <p:spPr>
          <a:xfrm>
            <a:off x="2662512" y="871905"/>
            <a:ext cx="1969687" cy="15821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pic>
        <p:nvPicPr>
          <p:cNvPr id="696" name="Google Shape;696;p39"/>
          <p:cNvPicPr preferRelativeResize="0"/>
          <p:nvPr/>
        </p:nvPicPr>
        <p:blipFill rotWithShape="1">
          <a:blip r:embed="rId11">
            <a:alphaModFix/>
          </a:blip>
          <a:srcRect/>
          <a:stretch/>
        </p:blipFill>
        <p:spPr>
          <a:xfrm rot="-441572">
            <a:off x="2918561" y="1137163"/>
            <a:ext cx="720373" cy="1032864"/>
          </a:xfrm>
          <a:prstGeom prst="rect">
            <a:avLst/>
          </a:prstGeom>
          <a:noFill/>
          <a:ln>
            <a:noFill/>
          </a:ln>
        </p:spPr>
      </p:pic>
      <p:pic>
        <p:nvPicPr>
          <p:cNvPr id="697" name="Google Shape;697;p39"/>
          <p:cNvPicPr preferRelativeResize="0"/>
          <p:nvPr/>
        </p:nvPicPr>
        <p:blipFill rotWithShape="1">
          <a:blip r:embed="rId12">
            <a:alphaModFix/>
          </a:blip>
          <a:srcRect/>
          <a:stretch/>
        </p:blipFill>
        <p:spPr>
          <a:xfrm>
            <a:off x="3645911" y="1121035"/>
            <a:ext cx="796133" cy="963286"/>
          </a:xfrm>
          <a:prstGeom prst="rect">
            <a:avLst/>
          </a:prstGeom>
          <a:noFill/>
          <a:ln>
            <a:noFill/>
          </a:ln>
        </p:spPr>
      </p:pic>
      <p:sp>
        <p:nvSpPr>
          <p:cNvPr id="698" name="Google Shape;698;p39"/>
          <p:cNvSpPr txBox="1"/>
          <p:nvPr/>
        </p:nvSpPr>
        <p:spPr>
          <a:xfrm>
            <a:off x="444190" y="5997836"/>
            <a:ext cx="6293354" cy="609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600"/>
              </a:spcBef>
              <a:spcAft>
                <a:spcPts val="0"/>
              </a:spcAft>
              <a:buClr>
                <a:schemeClr val="dk1"/>
              </a:buClr>
              <a:buSzPts val="1300"/>
              <a:buFont typeface="Arial"/>
              <a:buNone/>
            </a:pPr>
            <a:r>
              <a:rPr lang="fr-FR" sz="1100" dirty="0">
                <a:solidFill>
                  <a:schemeClr val="dk1"/>
                </a:solidFill>
                <a:latin typeface="Arial"/>
                <a:ea typeface="Arial"/>
                <a:cs typeface="Arial"/>
                <a:sym typeface="Arial"/>
              </a:rPr>
              <a:t>La méthode de l’aménorrhée lactationnelle est une option temporaire pour les femmes allaitantes</a:t>
            </a:r>
            <a:r>
              <a:rPr lang="en-US" sz="1100" dirty="0">
                <a:solidFill>
                  <a:schemeClr val="dk1"/>
                </a:solidFill>
                <a:latin typeface="Arial"/>
                <a:ea typeface="Arial"/>
                <a:cs typeface="Arial"/>
                <a:sym typeface="Arial"/>
              </a:rPr>
              <a:t>.</a:t>
            </a:r>
            <a:endParaRPr sz="1100" dirty="0"/>
          </a:p>
          <a:p>
            <a:pPr marL="0" marR="0" lvl="0" indent="0" algn="l" rtl="0">
              <a:lnSpc>
                <a:spcPct val="90000"/>
              </a:lnSpc>
              <a:spcBef>
                <a:spcPts val="600"/>
              </a:spcBef>
              <a:spcAft>
                <a:spcPts val="0"/>
              </a:spcAft>
              <a:buClr>
                <a:schemeClr val="dk1"/>
              </a:buClr>
              <a:buSzPts val="1300"/>
              <a:buFont typeface="Arial"/>
              <a:buNone/>
            </a:pPr>
            <a:r>
              <a:rPr lang="fr-FR" sz="1100" dirty="0">
                <a:solidFill>
                  <a:schemeClr val="dk1"/>
                </a:solidFill>
                <a:latin typeface="Arial"/>
                <a:ea typeface="Arial"/>
                <a:cs typeface="Arial"/>
                <a:sym typeface="Arial"/>
              </a:rPr>
              <a:t>La méthode des jours standard est une méthode de sensibilisation à la fertilité ; elle nécessite des cycles réguliers et l’abstinence des rapports sexuels ou l’utilisation de préservatifs les jours fertiles</a:t>
            </a:r>
            <a:r>
              <a:rPr lang="en-US" sz="1100" dirty="0">
                <a:solidFill>
                  <a:schemeClr val="dk1"/>
                </a:solidFill>
                <a:latin typeface="Arial"/>
                <a:ea typeface="Arial"/>
                <a:cs typeface="Arial"/>
                <a:sym typeface="Arial"/>
              </a:rPr>
              <a:t>.</a:t>
            </a:r>
            <a:endParaRPr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sldNum" idx="12"/>
          </p:nvPr>
        </p:nvSpPr>
        <p:spPr>
          <a:xfrm>
            <a:off x="6736760"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dirty="0"/>
          </a:p>
        </p:txBody>
      </p:sp>
      <p:sp>
        <p:nvSpPr>
          <p:cNvPr id="84" name="Google Shape;84;p4"/>
          <p:cNvSpPr txBox="1"/>
          <p:nvPr/>
        </p:nvSpPr>
        <p:spPr>
          <a:xfrm>
            <a:off x="764357" y="866775"/>
            <a:ext cx="4309448" cy="5038725"/>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chemeClr val="dk1"/>
              </a:buClr>
              <a:buSzPts val="1600"/>
              <a:buFont typeface="Arial"/>
              <a:buNone/>
            </a:pPr>
            <a:r>
              <a:rPr lang="en-US" sz="1600" b="1" i="0" u="none" strike="noStrike" cap="none" dirty="0">
                <a:solidFill>
                  <a:schemeClr val="dk1"/>
                </a:solidFill>
                <a:latin typeface="Arial"/>
                <a:ea typeface="Arial"/>
                <a:cs typeface="Arial"/>
                <a:sym typeface="Arial"/>
              </a:rPr>
              <a:t>Objectif</a:t>
            </a:r>
            <a:endParaRPr dirty="0"/>
          </a:p>
          <a:p>
            <a:pPr marL="0" marR="0" lvl="0" indent="0" algn="l" rtl="0">
              <a:lnSpc>
                <a:spcPct val="95000"/>
              </a:lnSpc>
              <a:spcBef>
                <a:spcPts val="350"/>
              </a:spcBef>
              <a:spcAft>
                <a:spcPts val="0"/>
              </a:spcAft>
              <a:buClr>
                <a:schemeClr val="dk1"/>
              </a:buClr>
              <a:buSzPts val="1400"/>
              <a:buFont typeface="Times New Roman"/>
              <a:buNone/>
            </a:pPr>
            <a:r>
              <a:rPr lang="fr-FR" sz="1400" b="0" i="0" u="none" strike="noStrike" cap="none" dirty="0">
                <a:solidFill>
                  <a:schemeClr val="dk1"/>
                </a:solidFill>
                <a:latin typeface="Times New Roman"/>
                <a:ea typeface="Times New Roman"/>
                <a:cs typeface="Times New Roman"/>
                <a:sym typeface="Times New Roman"/>
              </a:rPr>
              <a:t>L’outil destiné aux </a:t>
            </a:r>
            <a:r>
              <a:rPr lang="fr-FR" sz="1400" b="0" i="0" u="none" strike="noStrike" cap="none" dirty="0" err="1">
                <a:solidFill>
                  <a:schemeClr val="dk1"/>
                </a:solidFill>
                <a:latin typeface="Times New Roman"/>
                <a:ea typeface="Times New Roman"/>
                <a:cs typeface="Times New Roman"/>
                <a:sym typeface="Times New Roman"/>
              </a:rPr>
              <a:t>mation</a:t>
            </a:r>
            <a:r>
              <a:rPr lang="fr-FR" sz="1400" b="0" i="0" u="none" strike="noStrike" cap="none" dirty="0">
                <a:solidFill>
                  <a:schemeClr val="dk1"/>
                </a:solidFill>
                <a:latin typeface="Times New Roman"/>
                <a:ea typeface="Times New Roman"/>
                <a:cs typeface="Times New Roman"/>
                <a:sym typeface="Times New Roman"/>
              </a:rPr>
              <a:t> des </a:t>
            </a:r>
            <a:r>
              <a:rPr lang="fr-FR" sz="1400" b="0" i="1" u="none" strike="noStrike" cap="none" dirty="0">
                <a:solidFill>
                  <a:schemeClr val="dk1"/>
                </a:solidFill>
                <a:latin typeface="Times New Roman"/>
                <a:ea typeface="Times New Roman"/>
                <a:cs typeface="Times New Roman"/>
                <a:sym typeface="Times New Roman"/>
              </a:rPr>
              <a:t>Outil destiné aux pairs éducateurs pour informer les professionnelles du sexe sur les options de contraception </a:t>
            </a:r>
            <a:r>
              <a:rPr lang="fr-FR" sz="1400" b="0" i="0" u="none" strike="noStrike" cap="none" dirty="0">
                <a:solidFill>
                  <a:schemeClr val="dk1"/>
                </a:solidFill>
                <a:latin typeface="Times New Roman"/>
                <a:ea typeface="Times New Roman"/>
                <a:cs typeface="Times New Roman"/>
                <a:sym typeface="Times New Roman"/>
              </a:rPr>
              <a:t>peut être utilisé par les pairs éducateurs (PE) pour donner un aperçu des méthodes de contraception aux professionnelles du sexe (PS</a:t>
            </a:r>
            <a:r>
              <a:rPr lang="en-US" sz="1400" b="0" i="0" u="none" strike="noStrike" cap="none" dirty="0">
                <a:solidFill>
                  <a:schemeClr val="dk1"/>
                </a:solidFill>
                <a:latin typeface="Times New Roman"/>
                <a:ea typeface="Times New Roman"/>
                <a:cs typeface="Times New Roman"/>
                <a:sym typeface="Times New Roman"/>
              </a:rPr>
              <a:t>). </a:t>
            </a:r>
            <a:endParaRPr dirty="0"/>
          </a:p>
          <a:p>
            <a:pPr lvl="0">
              <a:lnSpc>
                <a:spcPct val="95000"/>
              </a:lnSpc>
              <a:spcBef>
                <a:spcPts val="1200"/>
              </a:spcBef>
              <a:buClr>
                <a:schemeClr val="dk1"/>
              </a:buClr>
              <a:buSzPts val="1400"/>
            </a:pPr>
            <a:r>
              <a:rPr lang="fr-FR" sz="1400" b="0" i="0" u="none" strike="noStrike" cap="none" dirty="0">
                <a:solidFill>
                  <a:schemeClr val="dk1"/>
                </a:solidFill>
                <a:latin typeface="Times New Roman"/>
                <a:ea typeface="Times New Roman"/>
                <a:cs typeface="Times New Roman"/>
                <a:sym typeface="Times New Roman"/>
              </a:rPr>
              <a:t>Utilisez cet outil (manuel et support visuel avec un tableau des méthodes et des approches pour la prévention de la grossesse, du VIH et des autres IST) pour aider les professionnelles du sexe à s’informer sur les méthodes de contraception qui répondent à leurs besoins</a:t>
            </a:r>
            <a:r>
              <a:rPr lang="en-US" sz="1400" b="0" i="0" u="none" strike="noStrike" cap="none" dirty="0">
                <a:solidFill>
                  <a:schemeClr val="dk1"/>
                </a:solidFill>
                <a:latin typeface="Times New Roman"/>
                <a:ea typeface="Times New Roman"/>
                <a:cs typeface="Times New Roman"/>
                <a:sym typeface="Times New Roman"/>
              </a:rPr>
              <a:t>. </a:t>
            </a:r>
            <a:endParaRPr dirty="0"/>
          </a:p>
          <a:p>
            <a:pPr marL="0" marR="0" lvl="0" indent="0" algn="l" rtl="0">
              <a:lnSpc>
                <a:spcPct val="95000"/>
              </a:lnSpc>
              <a:spcBef>
                <a:spcPts val="1200"/>
              </a:spcBef>
              <a:spcAft>
                <a:spcPts val="0"/>
              </a:spcAft>
              <a:buClr>
                <a:schemeClr val="dk1"/>
              </a:buClr>
              <a:buSzPts val="1400"/>
              <a:buFont typeface="Times New Roman"/>
              <a:buNone/>
            </a:pPr>
            <a:r>
              <a:rPr lang="fr-FR" sz="1400" b="0" i="0" u="none" strike="noStrike" cap="none" dirty="0">
                <a:solidFill>
                  <a:schemeClr val="dk1"/>
                </a:solidFill>
                <a:latin typeface="Times New Roman"/>
                <a:ea typeface="Times New Roman"/>
                <a:cs typeface="Times New Roman"/>
                <a:sym typeface="Times New Roman"/>
              </a:rPr>
              <a:t>L’outil permet aux pairs éducateurs d’utiliser ce processus général pour éduquer les pairs professionnelles du sexe </a:t>
            </a:r>
            <a:r>
              <a:rPr lang="en-US" sz="1400" b="0" i="0" u="none" strike="noStrike" cap="none" dirty="0">
                <a:solidFill>
                  <a:schemeClr val="dk1"/>
                </a:solidFill>
                <a:latin typeface="Times New Roman"/>
                <a:ea typeface="Times New Roman"/>
                <a:cs typeface="Times New Roman"/>
                <a:sym typeface="Times New Roman"/>
              </a:rPr>
              <a:t>: </a:t>
            </a:r>
            <a:endParaRPr dirty="0"/>
          </a:p>
          <a:p>
            <a:pPr marL="228600" marR="0" lvl="1" indent="-114300" algn="l" rtl="0">
              <a:lnSpc>
                <a:spcPct val="95000"/>
              </a:lnSpc>
              <a:spcBef>
                <a:spcPts val="350"/>
              </a:spcBef>
              <a:spcAft>
                <a:spcPts val="0"/>
              </a:spcAft>
              <a:buClr>
                <a:schemeClr val="dk1"/>
              </a:buClr>
              <a:buSzPts val="1400"/>
              <a:buFont typeface="Times New Roman"/>
              <a:buChar char="•"/>
            </a:pPr>
            <a:r>
              <a:rPr lang="fr-FR" sz="1400" b="0" i="0" u="none" strike="noStrike" cap="none" dirty="0">
                <a:solidFill>
                  <a:schemeClr val="dk1"/>
                </a:solidFill>
                <a:latin typeface="Times New Roman"/>
                <a:ea typeface="Times New Roman"/>
                <a:cs typeface="Times New Roman"/>
                <a:sym typeface="Times New Roman"/>
              </a:rPr>
              <a:t>encourager le pair professionnelle du sexe à réfléchir sur ses besoins en matière de contraception et à les identifier</a:t>
            </a:r>
          </a:p>
          <a:p>
            <a:pPr marL="228600" marR="0" lvl="1" indent="-114300" algn="l" rtl="0">
              <a:lnSpc>
                <a:spcPct val="95000"/>
              </a:lnSpc>
              <a:spcBef>
                <a:spcPts val="350"/>
              </a:spcBef>
              <a:spcAft>
                <a:spcPts val="0"/>
              </a:spcAft>
              <a:buClr>
                <a:schemeClr val="dk1"/>
              </a:buClr>
              <a:buSzPts val="1400"/>
              <a:buFont typeface="Times New Roman"/>
              <a:buChar char="•"/>
            </a:pPr>
            <a:r>
              <a:rPr lang="fr-FR" sz="1400" b="0" i="0" u="none" strike="noStrike" cap="none" dirty="0">
                <a:solidFill>
                  <a:schemeClr val="dk1"/>
                </a:solidFill>
                <a:latin typeface="Times New Roman"/>
                <a:ea typeface="Times New Roman"/>
                <a:cs typeface="Times New Roman"/>
                <a:sym typeface="Times New Roman"/>
              </a:rPr>
              <a:t>présenter des informations de base sur un éventail d’options pour aider la professionnelle du sexe à identifier les méthodes possibles pour la prévention de la grossesse, du VIH et des autres IST</a:t>
            </a:r>
            <a:endParaRPr lang="en-US" dirty="0"/>
          </a:p>
          <a:p>
            <a:pPr marL="228600" marR="0" lvl="1" indent="-114300" algn="l" rtl="0">
              <a:lnSpc>
                <a:spcPct val="95000"/>
              </a:lnSpc>
              <a:spcBef>
                <a:spcPts val="350"/>
              </a:spcBef>
              <a:spcAft>
                <a:spcPts val="0"/>
              </a:spcAft>
              <a:buClr>
                <a:schemeClr val="dk1"/>
              </a:buClr>
              <a:buSzPts val="1400"/>
              <a:buFont typeface="Times New Roman"/>
              <a:buChar char="•"/>
            </a:pPr>
            <a:r>
              <a:rPr lang="fr-FR" sz="1400" b="0" i="0" u="none" strike="noStrike" cap="none" dirty="0">
                <a:solidFill>
                  <a:schemeClr val="dk1"/>
                </a:solidFill>
                <a:latin typeface="Times New Roman"/>
                <a:ea typeface="Times New Roman"/>
                <a:cs typeface="Times New Roman"/>
                <a:sym typeface="Times New Roman"/>
              </a:rPr>
              <a:t>donner au pair professionnelle du sexe des informations sur les endroits où elle peut obtenir la méthode</a:t>
            </a:r>
            <a:endParaRPr dirty="0"/>
          </a:p>
        </p:txBody>
      </p:sp>
      <p:pic>
        <p:nvPicPr>
          <p:cNvPr id="85" name="Google Shape;85;p4"/>
          <p:cNvPicPr preferRelativeResize="0"/>
          <p:nvPr/>
        </p:nvPicPr>
        <p:blipFill rotWithShape="1">
          <a:blip r:embed="rId3">
            <a:alphaModFix/>
          </a:blip>
          <a:srcRect b="2010"/>
          <a:stretch/>
        </p:blipFill>
        <p:spPr>
          <a:xfrm>
            <a:off x="5213571" y="1155236"/>
            <a:ext cx="3445250" cy="3149136"/>
          </a:xfrm>
          <a:prstGeom prst="rect">
            <a:avLst/>
          </a:prstGeom>
          <a:noFill/>
          <a:ln w="19050" cap="flat" cmpd="sng">
            <a:solidFill>
              <a:srgbClr val="7F7F7F"/>
            </a:solidFill>
            <a:prstDash val="solid"/>
            <a:round/>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285888" y="525971"/>
            <a:ext cx="8710532" cy="490275"/>
          </a:xfrm>
          <a:prstGeom prst="rect">
            <a:avLst/>
          </a:prstGeom>
          <a:noFill/>
          <a:ln>
            <a:noFill/>
          </a:ln>
        </p:spPr>
        <p:txBody>
          <a:bodyPr spcFirstLastPara="1" vert="horz" wrap="square" lIns="91425" tIns="45700" rIns="91425" bIns="45700" rtlCol="0" anchor="ctr" anchorCtr="0">
            <a:normAutofit/>
          </a:bodyPr>
          <a:lstStyle/>
          <a:p>
            <a:pPr>
              <a:lnSpc>
                <a:spcPct val="85000"/>
              </a:lnSpc>
              <a:buClr>
                <a:srgbClr val="000000"/>
              </a:buClr>
            </a:pPr>
            <a:r>
              <a:rPr lang="en-US" sz="2000" dirty="0">
                <a:solidFill>
                  <a:schemeClr val="tx1"/>
                </a:solidFill>
              </a:rPr>
              <a:t>...</a:t>
            </a:r>
            <a:r>
              <a:rPr lang="fr-FR" sz="2000" dirty="0">
                <a:solidFill>
                  <a:schemeClr val="tx1"/>
                </a:solidFill>
              </a:rPr>
              <a:t> et comment éviter au mieux la grossesse, le VIH et les autres IST</a:t>
            </a:r>
            <a:endParaRPr lang="en-US" sz="2000" dirty="0">
              <a:solidFill>
                <a:schemeClr val="tx1"/>
              </a:solidFill>
            </a:endParaRPr>
          </a:p>
        </p:txBody>
      </p:sp>
      <p:sp>
        <p:nvSpPr>
          <p:cNvPr id="312" name="Google Shape;312;p31"/>
          <p:cNvSpPr txBox="1"/>
          <p:nvPr/>
        </p:nvSpPr>
        <p:spPr>
          <a:xfrm>
            <a:off x="224192" y="1113406"/>
            <a:ext cx="1755417" cy="307736"/>
          </a:xfrm>
          <a:prstGeom prst="rect">
            <a:avLst/>
          </a:prstGeom>
          <a:noFill/>
          <a:ln>
            <a:noFill/>
          </a:ln>
        </p:spPr>
        <p:txBody>
          <a:bodyPr spcFirstLastPara="1" wrap="square" lIns="91425" tIns="45700" rIns="91425" bIns="45700" anchor="t" anchorCtr="0">
            <a:spAutoFit/>
          </a:bodyPr>
          <a:lstStyle/>
          <a:p>
            <a:r>
              <a:rPr lang="en-US" b="1" dirty="0">
                <a:solidFill>
                  <a:schemeClr val="dk1"/>
                </a:solidFill>
                <a:latin typeface="Calibri"/>
                <a:ea typeface="Calibri"/>
                <a:cs typeface="Calibri"/>
                <a:sym typeface="Calibri"/>
              </a:rPr>
              <a:t>Plus de protection</a:t>
            </a:r>
            <a:endParaRPr lang="en-US" dirty="0"/>
          </a:p>
        </p:txBody>
      </p:sp>
      <p:sp>
        <p:nvSpPr>
          <p:cNvPr id="28" name="TextBox 27">
            <a:extLst>
              <a:ext uri="{FF2B5EF4-FFF2-40B4-BE49-F238E27FC236}">
                <a16:creationId xmlns:a16="http://schemas.microsoft.com/office/drawing/2014/main" id="{FB47361F-0976-42BC-950A-E2CA911231CC}"/>
              </a:ext>
            </a:extLst>
          </p:cNvPr>
          <p:cNvSpPr txBox="1"/>
          <p:nvPr/>
        </p:nvSpPr>
        <p:spPr>
          <a:xfrm>
            <a:off x="2901527" y="1386903"/>
            <a:ext cx="644728" cy="1200329"/>
          </a:xfrm>
          <a:prstGeom prst="rect">
            <a:avLst/>
          </a:prstGeom>
          <a:noFill/>
        </p:spPr>
        <p:txBody>
          <a:bodyPr wrap="square" rtlCol="0">
            <a:spAutoFit/>
          </a:bodyPr>
          <a:lstStyle/>
          <a:p>
            <a:pPr defTabSz="457200">
              <a:defRPr/>
            </a:pPr>
            <a:r>
              <a:rPr lang="en-US" sz="7200" b="1" dirty="0">
                <a:solidFill>
                  <a:srgbClr val="3B352F"/>
                </a:solidFill>
                <a:latin typeface="Calibri"/>
              </a:rPr>
              <a:t>+</a:t>
            </a:r>
          </a:p>
        </p:txBody>
      </p:sp>
      <p:sp>
        <p:nvSpPr>
          <p:cNvPr id="29" name="TextBox 28">
            <a:extLst>
              <a:ext uri="{FF2B5EF4-FFF2-40B4-BE49-F238E27FC236}">
                <a16:creationId xmlns:a16="http://schemas.microsoft.com/office/drawing/2014/main" id="{8B40EAE2-5C9B-4543-BEE8-F4E1E082573A}"/>
              </a:ext>
            </a:extLst>
          </p:cNvPr>
          <p:cNvSpPr txBox="1"/>
          <p:nvPr/>
        </p:nvSpPr>
        <p:spPr>
          <a:xfrm>
            <a:off x="4246185" y="1392607"/>
            <a:ext cx="644728" cy="1200329"/>
          </a:xfrm>
          <a:prstGeom prst="rect">
            <a:avLst/>
          </a:prstGeom>
          <a:noFill/>
        </p:spPr>
        <p:txBody>
          <a:bodyPr wrap="square" rtlCol="0">
            <a:spAutoFit/>
          </a:bodyPr>
          <a:lstStyle/>
          <a:p>
            <a:pPr defTabSz="457200">
              <a:defRPr/>
            </a:pPr>
            <a:r>
              <a:rPr lang="en-US" sz="7200" b="1" dirty="0">
                <a:solidFill>
                  <a:srgbClr val="3B352F"/>
                </a:solidFill>
                <a:latin typeface="Calibri"/>
              </a:rPr>
              <a:t>+</a:t>
            </a:r>
          </a:p>
        </p:txBody>
      </p:sp>
      <p:sp>
        <p:nvSpPr>
          <p:cNvPr id="30" name="TextBox 29">
            <a:extLst>
              <a:ext uri="{FF2B5EF4-FFF2-40B4-BE49-F238E27FC236}">
                <a16:creationId xmlns:a16="http://schemas.microsoft.com/office/drawing/2014/main" id="{0F002A8B-8F2A-4382-B5F1-59E95BF523DB}"/>
              </a:ext>
            </a:extLst>
          </p:cNvPr>
          <p:cNvSpPr txBox="1"/>
          <p:nvPr/>
        </p:nvSpPr>
        <p:spPr>
          <a:xfrm>
            <a:off x="5559667" y="1327648"/>
            <a:ext cx="644728" cy="1200329"/>
          </a:xfrm>
          <a:prstGeom prst="rect">
            <a:avLst/>
          </a:prstGeom>
          <a:noFill/>
        </p:spPr>
        <p:txBody>
          <a:bodyPr wrap="none" rtlCol="0">
            <a:spAutoFit/>
          </a:bodyPr>
          <a:lstStyle/>
          <a:p>
            <a:pPr defTabSz="457200">
              <a:defRPr/>
            </a:pPr>
            <a:r>
              <a:rPr lang="en-US" sz="7200" b="1" dirty="0">
                <a:solidFill>
                  <a:srgbClr val="3B352F"/>
                </a:solidFill>
                <a:latin typeface="Calibri"/>
              </a:rPr>
              <a:t>=</a:t>
            </a:r>
          </a:p>
        </p:txBody>
      </p:sp>
      <p:sp>
        <p:nvSpPr>
          <p:cNvPr id="31" name="TextBox 30">
            <a:extLst>
              <a:ext uri="{FF2B5EF4-FFF2-40B4-BE49-F238E27FC236}">
                <a16:creationId xmlns:a16="http://schemas.microsoft.com/office/drawing/2014/main" id="{ADEAB6EA-A3DA-44A1-B227-C46BA8F876E4}"/>
              </a:ext>
            </a:extLst>
          </p:cNvPr>
          <p:cNvSpPr txBox="1"/>
          <p:nvPr/>
        </p:nvSpPr>
        <p:spPr>
          <a:xfrm>
            <a:off x="4989020" y="4106098"/>
            <a:ext cx="3963594" cy="1015663"/>
          </a:xfrm>
          <a:prstGeom prst="rect">
            <a:avLst/>
          </a:prstGeom>
          <a:noFill/>
        </p:spPr>
        <p:txBody>
          <a:bodyPr wrap="square" rtlCol="0">
            <a:spAutoFit/>
          </a:bodyPr>
          <a:lstStyle/>
          <a:p>
            <a:pPr defTabSz="457200">
              <a:defRPr/>
            </a:pPr>
            <a:r>
              <a:rPr lang="fr-FR" sz="2000" b="1" dirty="0">
                <a:solidFill>
                  <a:srgbClr val="3B352F"/>
                </a:solidFill>
                <a:latin typeface="Calibri"/>
              </a:rPr>
              <a:t>Bonne protection contre la grossesse et le VIH ; mais aucune protection contre les autres IST</a:t>
            </a:r>
            <a:endParaRPr lang="en-US" sz="2000" b="1" dirty="0">
              <a:solidFill>
                <a:srgbClr val="3B352F"/>
              </a:solidFill>
              <a:latin typeface="Calibri"/>
            </a:endParaRPr>
          </a:p>
        </p:txBody>
      </p:sp>
      <p:sp>
        <p:nvSpPr>
          <p:cNvPr id="32" name="TextBox 31">
            <a:extLst>
              <a:ext uri="{FF2B5EF4-FFF2-40B4-BE49-F238E27FC236}">
                <a16:creationId xmlns:a16="http://schemas.microsoft.com/office/drawing/2014/main" id="{4B0E8A74-BDB0-49A4-BFD6-D1F76D3459A4}"/>
              </a:ext>
            </a:extLst>
          </p:cNvPr>
          <p:cNvSpPr txBox="1"/>
          <p:nvPr/>
        </p:nvSpPr>
        <p:spPr>
          <a:xfrm>
            <a:off x="1136724" y="4106098"/>
            <a:ext cx="3727318" cy="1015663"/>
          </a:xfrm>
          <a:prstGeom prst="rect">
            <a:avLst/>
          </a:prstGeom>
          <a:noFill/>
        </p:spPr>
        <p:txBody>
          <a:bodyPr wrap="square" rtlCol="0">
            <a:spAutoFit/>
          </a:bodyPr>
          <a:lstStyle/>
          <a:p>
            <a:pPr lvl="0">
              <a:defRPr/>
            </a:pPr>
            <a:r>
              <a:rPr lang="fr-FR" sz="2000" b="1" dirty="0">
                <a:solidFill>
                  <a:srgbClr val="3B352F"/>
                </a:solidFill>
                <a:latin typeface="Calibri" panose="020F0502020204030204" pitchFamily="34" charset="0"/>
                <a:cs typeface="Calibri" panose="020F0502020204030204" pitchFamily="34" charset="0"/>
              </a:rPr>
              <a:t>Bonne protection contre la grossesse ; et, si le partenaire coopère, le VIH et les autres IST</a:t>
            </a:r>
            <a:endParaRPr lang="en-US" sz="2000" b="1" dirty="0">
              <a:solidFill>
                <a:srgbClr val="3B352F"/>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194A2C4-8FEF-428D-961C-86B92D652022}"/>
              </a:ext>
            </a:extLst>
          </p:cNvPr>
          <p:cNvSpPr txBox="1"/>
          <p:nvPr/>
        </p:nvSpPr>
        <p:spPr>
          <a:xfrm>
            <a:off x="6167964" y="1291899"/>
            <a:ext cx="2214036" cy="1323439"/>
          </a:xfrm>
          <a:prstGeom prst="rect">
            <a:avLst/>
          </a:prstGeom>
          <a:noFill/>
        </p:spPr>
        <p:txBody>
          <a:bodyPr wrap="square" rtlCol="0">
            <a:spAutoFit/>
          </a:bodyPr>
          <a:lstStyle/>
          <a:p>
            <a:pPr defTabSz="457200">
              <a:defRPr/>
            </a:pPr>
            <a:r>
              <a:rPr lang="en-US" sz="2000" b="1" dirty="0">
                <a:solidFill>
                  <a:srgbClr val="FF0000"/>
                </a:solidFill>
                <a:latin typeface="Calibri"/>
              </a:rPr>
              <a:t>MEILLEURE </a:t>
            </a:r>
            <a:r>
              <a:rPr lang="en-US" sz="2000" b="1" dirty="0">
                <a:solidFill>
                  <a:srgbClr val="3B352F"/>
                </a:solidFill>
                <a:latin typeface="Calibri"/>
              </a:rPr>
              <a:t> </a:t>
            </a:r>
            <a:r>
              <a:rPr lang="fr-FR" sz="2000" b="1" dirty="0">
                <a:solidFill>
                  <a:srgbClr val="3B352F"/>
                </a:solidFill>
                <a:latin typeface="Calibri"/>
              </a:rPr>
              <a:t>protection contre la grossesse, le VIH et les autres IST</a:t>
            </a:r>
            <a:endParaRPr lang="en-US" sz="2000" b="1" dirty="0">
              <a:solidFill>
                <a:srgbClr val="3B352F"/>
              </a:solidFill>
              <a:latin typeface="Calibri"/>
            </a:endParaRPr>
          </a:p>
        </p:txBody>
      </p:sp>
      <p:pic>
        <p:nvPicPr>
          <p:cNvPr id="34" name="Picture 33" descr="A close up of a device&#10;&#10;Description automatically generated">
            <a:extLst>
              <a:ext uri="{FF2B5EF4-FFF2-40B4-BE49-F238E27FC236}">
                <a16:creationId xmlns:a16="http://schemas.microsoft.com/office/drawing/2014/main" id="{6AAD2535-DD8E-4112-8825-C765A57C9822}"/>
              </a:ext>
            </a:extLst>
          </p:cNvPr>
          <p:cNvPicPr>
            <a:picLocks noChangeAspect="1"/>
          </p:cNvPicPr>
          <p:nvPr/>
        </p:nvPicPr>
        <p:blipFill>
          <a:blip r:embed="rId3"/>
          <a:stretch>
            <a:fillRect/>
          </a:stretch>
        </p:blipFill>
        <p:spPr>
          <a:xfrm rot="1004238">
            <a:off x="4752634" y="1558591"/>
            <a:ext cx="800793" cy="779438"/>
          </a:xfrm>
          <a:prstGeom prst="rect">
            <a:avLst/>
          </a:prstGeom>
        </p:spPr>
      </p:pic>
      <p:sp>
        <p:nvSpPr>
          <p:cNvPr id="35" name="TextBox 34">
            <a:extLst>
              <a:ext uri="{FF2B5EF4-FFF2-40B4-BE49-F238E27FC236}">
                <a16:creationId xmlns:a16="http://schemas.microsoft.com/office/drawing/2014/main" id="{ED828588-1A8E-4D34-93C7-C3CF89878F3F}"/>
              </a:ext>
            </a:extLst>
          </p:cNvPr>
          <p:cNvSpPr txBox="1"/>
          <p:nvPr/>
        </p:nvSpPr>
        <p:spPr>
          <a:xfrm>
            <a:off x="3106561" y="5247378"/>
            <a:ext cx="644728" cy="1200329"/>
          </a:xfrm>
          <a:prstGeom prst="rect">
            <a:avLst/>
          </a:prstGeom>
          <a:noFill/>
        </p:spPr>
        <p:txBody>
          <a:bodyPr wrap="none" rtlCol="0">
            <a:spAutoFit/>
          </a:bodyPr>
          <a:lstStyle/>
          <a:p>
            <a:pPr defTabSz="457200">
              <a:defRPr/>
            </a:pPr>
            <a:r>
              <a:rPr lang="en-US" sz="7200" b="1" dirty="0">
                <a:solidFill>
                  <a:srgbClr val="3B352F"/>
                </a:solidFill>
                <a:latin typeface="Calibri"/>
              </a:rPr>
              <a:t>=</a:t>
            </a:r>
          </a:p>
        </p:txBody>
      </p:sp>
      <p:sp>
        <p:nvSpPr>
          <p:cNvPr id="36" name="TextBox 35">
            <a:extLst>
              <a:ext uri="{FF2B5EF4-FFF2-40B4-BE49-F238E27FC236}">
                <a16:creationId xmlns:a16="http://schemas.microsoft.com/office/drawing/2014/main" id="{0F0B6E45-C359-43D0-ABA4-198FB8FFC3FA}"/>
              </a:ext>
            </a:extLst>
          </p:cNvPr>
          <p:cNvSpPr txBox="1"/>
          <p:nvPr/>
        </p:nvSpPr>
        <p:spPr>
          <a:xfrm>
            <a:off x="3864481" y="5485702"/>
            <a:ext cx="4716821" cy="1015663"/>
          </a:xfrm>
          <a:prstGeom prst="rect">
            <a:avLst/>
          </a:prstGeom>
          <a:noFill/>
        </p:spPr>
        <p:txBody>
          <a:bodyPr wrap="square" rtlCol="0">
            <a:spAutoFit/>
          </a:bodyPr>
          <a:lstStyle/>
          <a:p>
            <a:pPr defTabSz="457200">
              <a:defRPr/>
            </a:pPr>
            <a:r>
              <a:rPr lang="fr-FR" sz="2000" b="1" dirty="0">
                <a:solidFill>
                  <a:srgbClr val="3B352F"/>
                </a:solidFill>
                <a:latin typeface="Calibri"/>
              </a:rPr>
              <a:t>Protection contre la grossesse, le VIH et les autres IST ; mais est fortement tributaire de la coopération des partenaires</a:t>
            </a:r>
            <a:endParaRPr lang="en-US" sz="2000" b="1" dirty="0">
              <a:solidFill>
                <a:srgbClr val="3B352F"/>
              </a:solidFill>
              <a:latin typeface="Calibri"/>
            </a:endParaRPr>
          </a:p>
        </p:txBody>
      </p:sp>
      <p:sp>
        <p:nvSpPr>
          <p:cNvPr id="37" name="Freeform 57">
            <a:extLst>
              <a:ext uri="{FF2B5EF4-FFF2-40B4-BE49-F238E27FC236}">
                <a16:creationId xmlns:a16="http://schemas.microsoft.com/office/drawing/2014/main" id="{62392F51-ABB3-4328-825C-FDE51B859C62}"/>
              </a:ext>
            </a:extLst>
          </p:cNvPr>
          <p:cNvSpPr>
            <a:spLocks/>
          </p:cNvSpPr>
          <p:nvPr/>
        </p:nvSpPr>
        <p:spPr bwMode="auto">
          <a:xfrm>
            <a:off x="445805" y="1522346"/>
            <a:ext cx="727075" cy="4528889"/>
          </a:xfrm>
          <a:custGeom>
            <a:avLst/>
            <a:gdLst>
              <a:gd name="T0" fmla="*/ 368300 w 458"/>
              <a:gd name="T1" fmla="*/ 0 h 2722"/>
              <a:gd name="T2" fmla="*/ 0 w 458"/>
              <a:gd name="T3" fmla="*/ 386086 h 2722"/>
              <a:gd name="T4" fmla="*/ 184150 w 458"/>
              <a:gd name="T5" fmla="*/ 389174 h 2722"/>
              <a:gd name="T6" fmla="*/ 222250 w 458"/>
              <a:gd name="T7" fmla="*/ 4203700 h 2722"/>
              <a:gd name="T8" fmla="*/ 555625 w 458"/>
              <a:gd name="T9" fmla="*/ 4203700 h 2722"/>
              <a:gd name="T10" fmla="*/ 542925 w 458"/>
              <a:gd name="T11" fmla="*/ 386086 h 2722"/>
              <a:gd name="T12" fmla="*/ 727075 w 458"/>
              <a:gd name="T13" fmla="*/ 389174 h 2722"/>
              <a:gd name="T14" fmla="*/ 368300 w 458"/>
              <a:gd name="T15" fmla="*/ 0 h 2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8" h="2722">
                <a:moveTo>
                  <a:pt x="232" y="0"/>
                </a:moveTo>
                <a:lnTo>
                  <a:pt x="0" y="250"/>
                </a:lnTo>
                <a:lnTo>
                  <a:pt x="116" y="252"/>
                </a:lnTo>
                <a:lnTo>
                  <a:pt x="140" y="2722"/>
                </a:lnTo>
                <a:lnTo>
                  <a:pt x="350" y="2722"/>
                </a:lnTo>
                <a:lnTo>
                  <a:pt x="342" y="250"/>
                </a:lnTo>
                <a:lnTo>
                  <a:pt x="458" y="252"/>
                </a:lnTo>
                <a:lnTo>
                  <a:pt x="232" y="0"/>
                </a:lnTo>
                <a:close/>
              </a:path>
            </a:pathLst>
          </a:custGeom>
          <a:gradFill rotWithShape="1">
            <a:gsLst>
              <a:gs pos="0">
                <a:srgbClr val="990000"/>
              </a:gs>
              <a:gs pos="100000">
                <a:srgbClr val="FF8F8F"/>
              </a:gs>
            </a:gsLst>
            <a:lin ang="5400000" scaled="1"/>
          </a:gradFill>
          <a:ln>
            <a:noFill/>
          </a:ln>
          <a:effectLst/>
          <a:extLst>
            <a:ext uri="{91240B29-F687-4F45-9708-019B960494DF}">
              <a14:hiddenLine xmlns:a14="http://schemas.microsoft.com/office/drawing/2010/main" w="9525" cap="flat" cmpd="sng">
                <a:solidFill>
                  <a:srgbClr val="99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dirty="0">
              <a:solidFill>
                <a:srgbClr val="3B352F"/>
              </a:solidFill>
              <a:latin typeface="Calibri"/>
            </a:endParaRPr>
          </a:p>
        </p:txBody>
      </p:sp>
      <p:sp>
        <p:nvSpPr>
          <p:cNvPr id="38" name="TextBox 37">
            <a:extLst>
              <a:ext uri="{FF2B5EF4-FFF2-40B4-BE49-F238E27FC236}">
                <a16:creationId xmlns:a16="http://schemas.microsoft.com/office/drawing/2014/main" id="{F2830D3C-4D43-4953-A2DA-769419C437D6}"/>
              </a:ext>
            </a:extLst>
          </p:cNvPr>
          <p:cNvSpPr txBox="1"/>
          <p:nvPr/>
        </p:nvSpPr>
        <p:spPr>
          <a:xfrm>
            <a:off x="224192" y="6132570"/>
            <a:ext cx="1701107" cy="307777"/>
          </a:xfrm>
          <a:prstGeom prst="rect">
            <a:avLst/>
          </a:prstGeom>
          <a:noFill/>
        </p:spPr>
        <p:txBody>
          <a:bodyPr wrap="none" rtlCol="0">
            <a:spAutoFit/>
          </a:bodyPr>
          <a:lstStyle/>
          <a:p>
            <a:pPr defTabSz="457200">
              <a:defRPr/>
            </a:pPr>
            <a:r>
              <a:rPr lang="en-US" b="1" dirty="0" err="1">
                <a:solidFill>
                  <a:srgbClr val="3B352F"/>
                </a:solidFill>
                <a:latin typeface="Calibri"/>
              </a:rPr>
              <a:t>Moins</a:t>
            </a:r>
            <a:r>
              <a:rPr lang="en-US" b="1" dirty="0">
                <a:solidFill>
                  <a:srgbClr val="3B352F"/>
                </a:solidFill>
                <a:latin typeface="Calibri"/>
              </a:rPr>
              <a:t> de protection</a:t>
            </a:r>
          </a:p>
        </p:txBody>
      </p:sp>
      <p:cxnSp>
        <p:nvCxnSpPr>
          <p:cNvPr id="40" name="Straight Connector 39">
            <a:extLst>
              <a:ext uri="{FF2B5EF4-FFF2-40B4-BE49-F238E27FC236}">
                <a16:creationId xmlns:a16="http://schemas.microsoft.com/office/drawing/2014/main" id="{B878F6EC-49FE-4144-8DC6-07C91FBF6766}"/>
              </a:ext>
            </a:extLst>
          </p:cNvPr>
          <p:cNvCxnSpPr>
            <a:cxnSpLocks/>
          </p:cNvCxnSpPr>
          <p:nvPr/>
        </p:nvCxnSpPr>
        <p:spPr>
          <a:xfrm flipV="1">
            <a:off x="1199802" y="2652732"/>
            <a:ext cx="7391982" cy="15839"/>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41" name="Straight Connector 40">
            <a:extLst>
              <a:ext uri="{FF2B5EF4-FFF2-40B4-BE49-F238E27FC236}">
                <a16:creationId xmlns:a16="http://schemas.microsoft.com/office/drawing/2014/main" id="{9E80086F-184E-450C-A786-5D4BA99CA33D}"/>
              </a:ext>
            </a:extLst>
          </p:cNvPr>
          <p:cNvCxnSpPr>
            <a:cxnSpLocks/>
          </p:cNvCxnSpPr>
          <p:nvPr/>
        </p:nvCxnSpPr>
        <p:spPr>
          <a:xfrm>
            <a:off x="1167551" y="5331562"/>
            <a:ext cx="7382413" cy="0"/>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42" name="Picture 41" descr="A close up of a sign&#10;&#10;Description automatically generated">
            <a:extLst>
              <a:ext uri="{FF2B5EF4-FFF2-40B4-BE49-F238E27FC236}">
                <a16:creationId xmlns:a16="http://schemas.microsoft.com/office/drawing/2014/main" id="{9EE400D1-82B8-46D5-B210-A4F0360454FC}"/>
              </a:ext>
            </a:extLst>
          </p:cNvPr>
          <p:cNvPicPr>
            <a:picLocks noChangeAspect="1"/>
          </p:cNvPicPr>
          <p:nvPr/>
        </p:nvPicPr>
        <p:blipFill>
          <a:blip r:embed="rId4"/>
          <a:stretch>
            <a:fillRect/>
          </a:stretch>
        </p:blipFill>
        <p:spPr>
          <a:xfrm rot="5400000">
            <a:off x="3178493" y="1708263"/>
            <a:ext cx="1407640" cy="563056"/>
          </a:xfrm>
          <a:prstGeom prst="rect">
            <a:avLst/>
          </a:prstGeom>
        </p:spPr>
      </p:pic>
      <p:sp>
        <p:nvSpPr>
          <p:cNvPr id="43" name="Flowchart: Alternate Process 42">
            <a:extLst>
              <a:ext uri="{FF2B5EF4-FFF2-40B4-BE49-F238E27FC236}">
                <a16:creationId xmlns:a16="http://schemas.microsoft.com/office/drawing/2014/main" id="{BC1FA1B8-C099-4481-BE34-84449A243447}"/>
              </a:ext>
            </a:extLst>
          </p:cNvPr>
          <p:cNvSpPr/>
          <p:nvPr/>
        </p:nvSpPr>
        <p:spPr>
          <a:xfrm>
            <a:off x="1505702" y="1522346"/>
            <a:ext cx="1311994" cy="937195"/>
          </a:xfrm>
          <a:prstGeom prst="flowChartAlternate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defRPr/>
            </a:pPr>
            <a:r>
              <a:rPr lang="fr-FR" b="1" dirty="0">
                <a:solidFill>
                  <a:prstClr val="white"/>
                </a:solidFill>
                <a:latin typeface="Calibri"/>
              </a:rPr>
              <a:t>Méthode de planification familiale efficace</a:t>
            </a:r>
            <a:endParaRPr lang="en-US" b="1" dirty="0">
              <a:solidFill>
                <a:prstClr val="white"/>
              </a:solidFill>
              <a:latin typeface="Calibri"/>
            </a:endParaRPr>
          </a:p>
        </p:txBody>
      </p:sp>
      <p:grpSp>
        <p:nvGrpSpPr>
          <p:cNvPr id="44" name="Group 43">
            <a:extLst>
              <a:ext uri="{FF2B5EF4-FFF2-40B4-BE49-F238E27FC236}">
                <a16:creationId xmlns:a16="http://schemas.microsoft.com/office/drawing/2014/main" id="{19CAA279-39FD-4442-AA35-9AF6AF27ED67}"/>
              </a:ext>
            </a:extLst>
          </p:cNvPr>
          <p:cNvGrpSpPr/>
          <p:nvPr/>
        </p:nvGrpSpPr>
        <p:grpSpPr>
          <a:xfrm>
            <a:off x="5229495" y="2764308"/>
            <a:ext cx="3285017" cy="1407638"/>
            <a:chOff x="1103252" y="3936412"/>
            <a:chExt cx="3285017" cy="1407638"/>
          </a:xfrm>
        </p:grpSpPr>
        <p:sp>
          <p:nvSpPr>
            <p:cNvPr id="45" name="TextBox 44">
              <a:extLst>
                <a:ext uri="{FF2B5EF4-FFF2-40B4-BE49-F238E27FC236}">
                  <a16:creationId xmlns:a16="http://schemas.microsoft.com/office/drawing/2014/main" id="{396BBF86-4457-448C-B052-525DE2FFC728}"/>
                </a:ext>
              </a:extLst>
            </p:cNvPr>
            <p:cNvSpPr txBox="1"/>
            <p:nvPr/>
          </p:nvSpPr>
          <p:spPr>
            <a:xfrm>
              <a:off x="2403582" y="3946524"/>
              <a:ext cx="644728" cy="1200329"/>
            </a:xfrm>
            <a:prstGeom prst="rect">
              <a:avLst/>
            </a:prstGeom>
            <a:noFill/>
          </p:spPr>
          <p:txBody>
            <a:bodyPr wrap="square" rtlCol="0">
              <a:spAutoFit/>
            </a:bodyPr>
            <a:lstStyle/>
            <a:p>
              <a:pPr defTabSz="457200">
                <a:defRPr/>
              </a:pPr>
              <a:r>
                <a:rPr lang="en-US" sz="7200" b="1" dirty="0">
                  <a:solidFill>
                    <a:srgbClr val="3B352F"/>
                  </a:solidFill>
                  <a:latin typeface="Calibri"/>
                </a:rPr>
                <a:t>+</a:t>
              </a:r>
            </a:p>
          </p:txBody>
        </p:sp>
        <p:sp>
          <p:nvSpPr>
            <p:cNvPr id="46" name="TextBox 45">
              <a:extLst>
                <a:ext uri="{FF2B5EF4-FFF2-40B4-BE49-F238E27FC236}">
                  <a16:creationId xmlns:a16="http://schemas.microsoft.com/office/drawing/2014/main" id="{C0B1675A-FB94-4BE7-ABE0-EDF768145D19}"/>
                </a:ext>
              </a:extLst>
            </p:cNvPr>
            <p:cNvSpPr txBox="1"/>
            <p:nvPr/>
          </p:nvSpPr>
          <p:spPr>
            <a:xfrm>
              <a:off x="3782901" y="3940769"/>
              <a:ext cx="605368" cy="1200329"/>
            </a:xfrm>
            <a:prstGeom prst="rect">
              <a:avLst/>
            </a:prstGeom>
            <a:noFill/>
          </p:spPr>
          <p:txBody>
            <a:bodyPr wrap="square" rtlCol="0">
              <a:spAutoFit/>
            </a:bodyPr>
            <a:lstStyle/>
            <a:p>
              <a:pPr defTabSz="457200">
                <a:defRPr/>
              </a:pPr>
              <a:r>
                <a:rPr lang="en-US" sz="7200" b="1" dirty="0">
                  <a:solidFill>
                    <a:srgbClr val="3B352F"/>
                  </a:solidFill>
                  <a:latin typeface="Calibri"/>
                </a:rPr>
                <a:t>=</a:t>
              </a:r>
            </a:p>
          </p:txBody>
        </p:sp>
        <p:pic>
          <p:nvPicPr>
            <p:cNvPr id="47" name="Picture 46" descr="A close up of a sign&#10;&#10;Description automatically generated">
              <a:extLst>
                <a:ext uri="{FF2B5EF4-FFF2-40B4-BE49-F238E27FC236}">
                  <a16:creationId xmlns:a16="http://schemas.microsoft.com/office/drawing/2014/main" id="{42E76571-A721-4412-A5C7-036CE2B32C21}"/>
                </a:ext>
              </a:extLst>
            </p:cNvPr>
            <p:cNvPicPr>
              <a:picLocks noChangeAspect="1"/>
            </p:cNvPicPr>
            <p:nvPr/>
          </p:nvPicPr>
          <p:blipFill>
            <a:blip r:embed="rId4"/>
            <a:stretch>
              <a:fillRect/>
            </a:stretch>
          </p:blipFill>
          <p:spPr>
            <a:xfrm rot="5400000">
              <a:off x="2675060" y="4358703"/>
              <a:ext cx="1407638" cy="563055"/>
            </a:xfrm>
            <a:prstGeom prst="rect">
              <a:avLst/>
            </a:prstGeom>
          </p:spPr>
        </p:pic>
        <p:sp>
          <p:nvSpPr>
            <p:cNvPr id="48" name="Flowchart: Alternate Process 47">
              <a:extLst>
                <a:ext uri="{FF2B5EF4-FFF2-40B4-BE49-F238E27FC236}">
                  <a16:creationId xmlns:a16="http://schemas.microsoft.com/office/drawing/2014/main" id="{5092EAC4-B295-477E-AD11-A4F8C0D20BB9}"/>
                </a:ext>
              </a:extLst>
            </p:cNvPr>
            <p:cNvSpPr/>
            <p:nvPr/>
          </p:nvSpPr>
          <p:spPr>
            <a:xfrm>
              <a:off x="1103252" y="4142579"/>
              <a:ext cx="1214305" cy="937195"/>
            </a:xfrm>
            <a:prstGeom prst="flowChartAlternate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defRPr/>
              </a:pPr>
              <a:r>
                <a:rPr lang="fr-FR" b="1" dirty="0">
                  <a:solidFill>
                    <a:prstClr val="white"/>
                  </a:solidFill>
                  <a:latin typeface="Calibri"/>
                </a:rPr>
                <a:t>Méthode de planification familiale efficace</a:t>
              </a:r>
              <a:endParaRPr lang="en-US" b="1" dirty="0">
                <a:solidFill>
                  <a:prstClr val="white"/>
                </a:solidFill>
                <a:latin typeface="Calibri"/>
              </a:endParaRPr>
            </a:p>
          </p:txBody>
        </p:sp>
      </p:grpSp>
      <p:grpSp>
        <p:nvGrpSpPr>
          <p:cNvPr id="49" name="Group 48">
            <a:extLst>
              <a:ext uri="{FF2B5EF4-FFF2-40B4-BE49-F238E27FC236}">
                <a16:creationId xmlns:a16="http://schemas.microsoft.com/office/drawing/2014/main" id="{F30B6E43-04DF-41E9-9253-6649E55820BE}"/>
              </a:ext>
            </a:extLst>
          </p:cNvPr>
          <p:cNvGrpSpPr/>
          <p:nvPr/>
        </p:nvGrpSpPr>
        <p:grpSpPr>
          <a:xfrm>
            <a:off x="1231863" y="2798864"/>
            <a:ext cx="3525985" cy="1228018"/>
            <a:chOff x="1117561" y="2798864"/>
            <a:chExt cx="3525985" cy="1228018"/>
          </a:xfrm>
        </p:grpSpPr>
        <p:sp>
          <p:nvSpPr>
            <p:cNvPr id="50" name="TextBox 49">
              <a:extLst>
                <a:ext uri="{FF2B5EF4-FFF2-40B4-BE49-F238E27FC236}">
                  <a16:creationId xmlns:a16="http://schemas.microsoft.com/office/drawing/2014/main" id="{DD90C36E-F37A-437F-8AB9-092AC5D41C67}"/>
                </a:ext>
              </a:extLst>
            </p:cNvPr>
            <p:cNvSpPr txBox="1"/>
            <p:nvPr/>
          </p:nvSpPr>
          <p:spPr>
            <a:xfrm>
              <a:off x="3998818" y="2798864"/>
              <a:ext cx="644728" cy="1200329"/>
            </a:xfrm>
            <a:prstGeom prst="rect">
              <a:avLst/>
            </a:prstGeom>
            <a:noFill/>
          </p:spPr>
          <p:txBody>
            <a:bodyPr wrap="none" rtlCol="0">
              <a:spAutoFit/>
            </a:bodyPr>
            <a:lstStyle/>
            <a:p>
              <a:pPr defTabSz="457200">
                <a:defRPr/>
              </a:pPr>
              <a:r>
                <a:rPr lang="en-US" sz="7200" b="1" dirty="0">
                  <a:solidFill>
                    <a:srgbClr val="3B352F"/>
                  </a:solidFill>
                  <a:latin typeface="Calibri"/>
                </a:rPr>
                <a:t>=</a:t>
              </a:r>
            </a:p>
          </p:txBody>
        </p:sp>
        <p:sp>
          <p:nvSpPr>
            <p:cNvPr id="51" name="TextBox 50">
              <a:extLst>
                <a:ext uri="{FF2B5EF4-FFF2-40B4-BE49-F238E27FC236}">
                  <a16:creationId xmlns:a16="http://schemas.microsoft.com/office/drawing/2014/main" id="{C11B63E0-F49B-4C7A-B0D8-78755A47B04F}"/>
                </a:ext>
              </a:extLst>
            </p:cNvPr>
            <p:cNvSpPr txBox="1"/>
            <p:nvPr/>
          </p:nvSpPr>
          <p:spPr>
            <a:xfrm>
              <a:off x="2410676" y="2826553"/>
              <a:ext cx="644728" cy="1200329"/>
            </a:xfrm>
            <a:prstGeom prst="rect">
              <a:avLst/>
            </a:prstGeom>
            <a:noFill/>
          </p:spPr>
          <p:txBody>
            <a:bodyPr wrap="square" rtlCol="0">
              <a:spAutoFit/>
            </a:bodyPr>
            <a:lstStyle/>
            <a:p>
              <a:pPr defTabSz="457200">
                <a:defRPr/>
              </a:pPr>
              <a:r>
                <a:rPr lang="en-US" sz="7200" b="1" dirty="0">
                  <a:solidFill>
                    <a:srgbClr val="3B352F"/>
                  </a:solidFill>
                  <a:latin typeface="Calibri"/>
                </a:rPr>
                <a:t>+</a:t>
              </a:r>
            </a:p>
          </p:txBody>
        </p:sp>
        <p:sp>
          <p:nvSpPr>
            <p:cNvPr id="52" name="Flowchart: Alternate Process 51">
              <a:extLst>
                <a:ext uri="{FF2B5EF4-FFF2-40B4-BE49-F238E27FC236}">
                  <a16:creationId xmlns:a16="http://schemas.microsoft.com/office/drawing/2014/main" id="{16FFA793-F52C-4E7E-8F07-82E52C238F12}"/>
                </a:ext>
              </a:extLst>
            </p:cNvPr>
            <p:cNvSpPr/>
            <p:nvPr/>
          </p:nvSpPr>
          <p:spPr>
            <a:xfrm>
              <a:off x="1117561" y="2964285"/>
              <a:ext cx="1210657" cy="937195"/>
            </a:xfrm>
            <a:prstGeom prst="flowChartAlternate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defRPr/>
              </a:pPr>
              <a:r>
                <a:rPr lang="fr-FR" b="1" dirty="0">
                  <a:solidFill>
                    <a:prstClr val="white"/>
                  </a:solidFill>
                  <a:latin typeface="Calibri"/>
                </a:rPr>
                <a:t>Méthode de planification familiale efficace</a:t>
              </a:r>
              <a:endParaRPr lang="en-US" b="1" dirty="0">
                <a:solidFill>
                  <a:prstClr val="white"/>
                </a:solidFill>
                <a:latin typeface="Calibri"/>
              </a:endParaRPr>
            </a:p>
          </p:txBody>
        </p:sp>
        <p:pic>
          <p:nvPicPr>
            <p:cNvPr id="53" name="Picture 52" descr="A close up of a device&#10;&#10;Description automatically generated">
              <a:extLst>
                <a:ext uri="{FF2B5EF4-FFF2-40B4-BE49-F238E27FC236}">
                  <a16:creationId xmlns:a16="http://schemas.microsoft.com/office/drawing/2014/main" id="{9038826E-CA56-48B0-B094-6EC846F44BBF}"/>
                </a:ext>
              </a:extLst>
            </p:cNvPr>
            <p:cNvPicPr>
              <a:picLocks noChangeAspect="1"/>
            </p:cNvPicPr>
            <p:nvPr/>
          </p:nvPicPr>
          <p:blipFill>
            <a:blip r:embed="rId3"/>
            <a:stretch>
              <a:fillRect/>
            </a:stretch>
          </p:blipFill>
          <p:spPr>
            <a:xfrm rot="1004238">
              <a:off x="3094394" y="3062534"/>
              <a:ext cx="800793" cy="779438"/>
            </a:xfrm>
            <a:prstGeom prst="rect">
              <a:avLst/>
            </a:prstGeom>
          </p:spPr>
        </p:pic>
      </p:grpSp>
      <p:pic>
        <p:nvPicPr>
          <p:cNvPr id="54" name="Picture 53" descr="A close up of a device&#10;&#10;Description automatically generated">
            <a:extLst>
              <a:ext uri="{FF2B5EF4-FFF2-40B4-BE49-F238E27FC236}">
                <a16:creationId xmlns:a16="http://schemas.microsoft.com/office/drawing/2014/main" id="{74041663-7CA8-4F62-AD70-EAACE7244ECE}"/>
              </a:ext>
            </a:extLst>
          </p:cNvPr>
          <p:cNvPicPr>
            <a:picLocks noChangeAspect="1"/>
          </p:cNvPicPr>
          <p:nvPr/>
        </p:nvPicPr>
        <p:blipFill>
          <a:blip r:embed="rId3"/>
          <a:stretch>
            <a:fillRect/>
          </a:stretch>
        </p:blipFill>
        <p:spPr>
          <a:xfrm rot="1004238">
            <a:off x="2224675" y="5599550"/>
            <a:ext cx="800793" cy="779438"/>
          </a:xfrm>
          <a:prstGeom prst="rect">
            <a:avLst/>
          </a:prstGeom>
        </p:spPr>
      </p:pic>
      <p:cxnSp>
        <p:nvCxnSpPr>
          <p:cNvPr id="55" name="Straight Connector 54">
            <a:extLst>
              <a:ext uri="{FF2B5EF4-FFF2-40B4-BE49-F238E27FC236}">
                <a16:creationId xmlns:a16="http://schemas.microsoft.com/office/drawing/2014/main" id="{D072B0B7-86A1-46B0-A43C-9F09E3895C16}"/>
              </a:ext>
            </a:extLst>
          </p:cNvPr>
          <p:cNvCxnSpPr>
            <a:cxnSpLocks/>
          </p:cNvCxnSpPr>
          <p:nvPr/>
        </p:nvCxnSpPr>
        <p:spPr>
          <a:xfrm flipV="1">
            <a:off x="4890913" y="2652732"/>
            <a:ext cx="0" cy="2678831"/>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5857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5"/>
          <p:cNvPicPr preferRelativeResize="0"/>
          <p:nvPr/>
        </p:nvPicPr>
        <p:blipFill rotWithShape="1">
          <a:blip r:embed="rId3">
            <a:alphaModFix/>
          </a:blip>
          <a:srcRect/>
          <a:stretch/>
        </p:blipFill>
        <p:spPr>
          <a:xfrm>
            <a:off x="5417498" y="1387943"/>
            <a:ext cx="3391964" cy="3039092"/>
          </a:xfrm>
          <a:prstGeom prst="rect">
            <a:avLst/>
          </a:prstGeom>
          <a:noFill/>
          <a:ln>
            <a:noFill/>
          </a:ln>
        </p:spPr>
      </p:pic>
      <p:sp>
        <p:nvSpPr>
          <p:cNvPr id="92" name="Google Shape;92;p5"/>
          <p:cNvSpPr/>
          <p:nvPr/>
        </p:nvSpPr>
        <p:spPr>
          <a:xfrm>
            <a:off x="715877" y="557630"/>
            <a:ext cx="5060455" cy="6300370"/>
          </a:xfrm>
          <a:prstGeom prst="rect">
            <a:avLst/>
          </a:prstGeom>
          <a:noFill/>
          <a:ln>
            <a:noFill/>
          </a:ln>
        </p:spPr>
        <p:txBody>
          <a:bodyPr spcFirstLastPara="1" wrap="square" lIns="91425" tIns="45700" rIns="91425" bIns="45700" anchor="t" anchorCtr="0">
            <a:noAutofit/>
          </a:bodyPr>
          <a:lstStyle/>
          <a:p>
            <a:pPr marL="114300" marR="0" lvl="0" indent="-114300" algn="l" rtl="0">
              <a:lnSpc>
                <a:spcPct val="95000"/>
              </a:lnSpc>
              <a:spcBef>
                <a:spcPts val="0"/>
              </a:spcBef>
              <a:spcAft>
                <a:spcPts val="0"/>
              </a:spcAft>
              <a:buNone/>
            </a:pPr>
            <a:r>
              <a:rPr lang="en-US" sz="1600" b="1" i="0" u="none" strike="noStrike" cap="none" dirty="0">
                <a:solidFill>
                  <a:schemeClr val="dk1"/>
                </a:solidFill>
                <a:latin typeface="Arial"/>
                <a:ea typeface="Arial"/>
                <a:cs typeface="Arial"/>
                <a:sym typeface="Arial"/>
              </a:rPr>
              <a:t>Instructions</a:t>
            </a:r>
            <a:endParaRPr dirty="0"/>
          </a:p>
          <a:p>
            <a:pPr marL="114300" marR="0" lvl="0" indent="-114300" algn="l" rtl="0">
              <a:lnSpc>
                <a:spcPct val="95000"/>
              </a:lnSpc>
              <a:spcBef>
                <a:spcPts val="325"/>
              </a:spcBef>
              <a:spcAft>
                <a:spcPts val="0"/>
              </a:spcAft>
              <a:buClr>
                <a:schemeClr val="dk1"/>
              </a:buClr>
              <a:buSzPts val="1300"/>
              <a:buFont typeface="Arial"/>
              <a:buChar char="•"/>
            </a:pPr>
            <a:r>
              <a:rPr lang="fr-FR" sz="1200" b="0" i="0" u="none" strike="noStrike" cap="none" dirty="0">
                <a:solidFill>
                  <a:schemeClr val="dk1"/>
                </a:solidFill>
                <a:latin typeface="Times New Roman"/>
                <a:ea typeface="Times New Roman"/>
                <a:cs typeface="Times New Roman"/>
                <a:sym typeface="Times New Roman"/>
              </a:rPr>
              <a:t>Asseyez-vous côte à côte de sorte que vous et le pair professionnelle du sexe puissiez voir le visage de l’autre et discuter en privé</a:t>
            </a:r>
            <a:r>
              <a:rPr lang="en-US" sz="1200" b="0" i="0" u="none" strike="noStrike" cap="none" dirty="0">
                <a:solidFill>
                  <a:schemeClr val="dk1"/>
                </a:solidFill>
                <a:latin typeface="Times New Roman"/>
                <a:ea typeface="Times New Roman"/>
                <a:cs typeface="Times New Roman"/>
                <a:sym typeface="Times New Roman"/>
              </a:rPr>
              <a:t>. </a:t>
            </a:r>
            <a:endParaRPr sz="1200" dirty="0"/>
          </a:p>
          <a:p>
            <a:pPr marL="114300" lvl="0" indent="-114300">
              <a:lnSpc>
                <a:spcPct val="95000"/>
              </a:lnSpc>
              <a:spcBef>
                <a:spcPts val="600"/>
              </a:spcBef>
              <a:buClr>
                <a:schemeClr val="dk1"/>
              </a:buClr>
              <a:buSzPts val="1300"/>
              <a:buFont typeface="Arial"/>
              <a:buChar char="•"/>
            </a:pPr>
            <a:r>
              <a:rPr lang="fr-FR" sz="1200" b="0" i="0" u="none" strike="noStrike" cap="none" dirty="0">
                <a:solidFill>
                  <a:schemeClr val="dk1"/>
                </a:solidFill>
                <a:latin typeface="Times New Roman"/>
                <a:ea typeface="Times New Roman"/>
                <a:cs typeface="Times New Roman"/>
                <a:sym typeface="Times New Roman"/>
              </a:rPr>
              <a:t>Placez le support visuel avec le tableau des méthodes et les approches de prévention directement devant le pair professionnelle du sexe avec l’outil dans une position où vous pouvez tous les deux le voir (voir illustration).</a:t>
            </a:r>
            <a:endParaRPr sz="1200" dirty="0">
              <a:solidFill>
                <a:schemeClr val="tx1"/>
              </a:solidFill>
            </a:endParaRPr>
          </a:p>
          <a:p>
            <a:pPr marL="114300" marR="0" lvl="0" indent="-114300" algn="l" rtl="0">
              <a:lnSpc>
                <a:spcPct val="95000"/>
              </a:lnSpc>
              <a:spcBef>
                <a:spcPts val="600"/>
              </a:spcBef>
              <a:spcAft>
                <a:spcPts val="0"/>
              </a:spcAft>
              <a:buClr>
                <a:schemeClr val="dk1"/>
              </a:buClr>
              <a:buSzPts val="1300"/>
              <a:buFont typeface="Arial"/>
              <a:buChar char="•"/>
            </a:pPr>
            <a:r>
              <a:rPr lang="fr-FR" sz="1200" b="0" i="0" u="none" strike="noStrike" cap="none" dirty="0">
                <a:solidFill>
                  <a:schemeClr val="tx1"/>
                </a:solidFill>
                <a:latin typeface="Times New Roman"/>
                <a:ea typeface="Times New Roman"/>
                <a:cs typeface="Times New Roman"/>
                <a:sym typeface="Times New Roman"/>
              </a:rPr>
              <a:t>Pointez vers des informations figurant sur les pages de l’outil et sur le support visuel pour aider à expliquer les informations clés</a:t>
            </a:r>
            <a:r>
              <a:rPr lang="en-US" sz="1200" b="0" i="0" u="none" strike="noStrike" cap="none" dirty="0">
                <a:solidFill>
                  <a:schemeClr val="dk1"/>
                </a:solidFill>
                <a:latin typeface="Times New Roman"/>
                <a:ea typeface="Times New Roman"/>
                <a:cs typeface="Times New Roman"/>
                <a:sym typeface="Times New Roman"/>
              </a:rPr>
              <a:t>. </a:t>
            </a:r>
            <a:endParaRPr sz="1200" dirty="0"/>
          </a:p>
          <a:p>
            <a:pPr marL="114300" marR="0" lvl="0" indent="-114300" algn="l" rtl="0">
              <a:lnSpc>
                <a:spcPct val="95000"/>
              </a:lnSpc>
              <a:spcBef>
                <a:spcPts val="600"/>
              </a:spcBef>
              <a:spcAft>
                <a:spcPts val="0"/>
              </a:spcAft>
              <a:buClr>
                <a:schemeClr val="dk1"/>
              </a:buClr>
              <a:buSzPts val="1300"/>
              <a:buFont typeface="Arial"/>
              <a:buChar char="•"/>
            </a:pPr>
            <a:r>
              <a:rPr lang="fr-FR" sz="1200" b="0" i="0" u="none" strike="noStrike" cap="none" dirty="0">
                <a:solidFill>
                  <a:schemeClr val="dk1"/>
                </a:solidFill>
                <a:latin typeface="Times New Roman"/>
                <a:ea typeface="Times New Roman"/>
                <a:cs typeface="Times New Roman"/>
                <a:sym typeface="Times New Roman"/>
              </a:rPr>
              <a:t>Utilisez les barres à code couleur pour trouver des informations et passer d’une section à l’autre dans l’outil</a:t>
            </a:r>
            <a:r>
              <a:rPr lang="en-US" sz="1200" b="0" i="0" u="none" strike="noStrike" cap="none" dirty="0">
                <a:solidFill>
                  <a:schemeClr val="dk1"/>
                </a:solidFill>
                <a:latin typeface="Times New Roman"/>
                <a:ea typeface="Times New Roman"/>
                <a:cs typeface="Times New Roman"/>
                <a:sym typeface="Times New Roman"/>
              </a:rPr>
              <a:t>.</a:t>
            </a:r>
            <a:endParaRPr sz="1200" dirty="0"/>
          </a:p>
          <a:p>
            <a:pPr marL="114300" marR="0" lvl="0" indent="-114300" algn="l" rtl="0">
              <a:lnSpc>
                <a:spcPct val="95000"/>
              </a:lnSpc>
              <a:spcBef>
                <a:spcPts val="600"/>
              </a:spcBef>
              <a:spcAft>
                <a:spcPts val="0"/>
              </a:spcAft>
              <a:buClr>
                <a:schemeClr val="dk1"/>
              </a:buClr>
              <a:buSzPts val="1300"/>
              <a:buFont typeface="Arial"/>
              <a:buChar char="•"/>
            </a:pPr>
            <a:r>
              <a:rPr lang="fr-FR" sz="1200" b="0" i="0" u="none" strike="noStrike" cap="none" dirty="0">
                <a:solidFill>
                  <a:schemeClr val="dk1"/>
                </a:solidFill>
                <a:latin typeface="Times New Roman"/>
                <a:ea typeface="Times New Roman"/>
                <a:cs typeface="Times New Roman"/>
                <a:sym typeface="Times New Roman"/>
              </a:rPr>
              <a:t>Utilisez les pages </a:t>
            </a:r>
            <a:r>
              <a:rPr lang="fr-FR" sz="1200" b="0" i="0" u="none" strike="noStrike" cap="none" dirty="0">
                <a:solidFill>
                  <a:srgbClr val="FF3300"/>
                </a:solidFill>
                <a:latin typeface="Times New Roman"/>
                <a:ea typeface="Times New Roman"/>
                <a:cs typeface="Times New Roman"/>
                <a:sym typeface="Times New Roman"/>
              </a:rPr>
              <a:t>6 à 9</a:t>
            </a:r>
            <a:r>
              <a:rPr lang="fr-FR" sz="1200" b="0" i="0" u="none" strike="noStrike" cap="none" dirty="0">
                <a:solidFill>
                  <a:schemeClr val="dk1"/>
                </a:solidFill>
                <a:latin typeface="Times New Roman"/>
                <a:ea typeface="Times New Roman"/>
                <a:cs typeface="Times New Roman"/>
                <a:sym typeface="Times New Roman"/>
              </a:rPr>
              <a:t> pour dire au pair professionnelle du sexe ce vous ferez pendant la session, en savoir plus sur les besoins du pair professionnelle du sexe et expliquer comment elle peut bénéficier de la contraception</a:t>
            </a:r>
            <a:r>
              <a:rPr lang="en-US" sz="1200" b="0" i="0" u="none" strike="noStrike" cap="none" dirty="0">
                <a:solidFill>
                  <a:schemeClr val="dk1"/>
                </a:solidFill>
                <a:latin typeface="Times New Roman"/>
                <a:ea typeface="Times New Roman"/>
                <a:cs typeface="Times New Roman"/>
                <a:sym typeface="Times New Roman"/>
              </a:rPr>
              <a:t>. </a:t>
            </a:r>
            <a:endParaRPr sz="1200" dirty="0"/>
          </a:p>
          <a:p>
            <a:pPr marL="114300" marR="0" lvl="0" indent="-114300" algn="l" rtl="0">
              <a:lnSpc>
                <a:spcPct val="95000"/>
              </a:lnSpc>
              <a:spcBef>
                <a:spcPts val="600"/>
              </a:spcBef>
              <a:spcAft>
                <a:spcPts val="0"/>
              </a:spcAft>
              <a:buClr>
                <a:schemeClr val="dk1"/>
              </a:buClr>
              <a:buSzPts val="1300"/>
              <a:buFont typeface="Arial"/>
              <a:buChar char="•"/>
            </a:pPr>
            <a:r>
              <a:rPr lang="fr-FR" sz="1200" b="0" i="0" u="none" strike="noStrike" cap="none" dirty="0">
                <a:solidFill>
                  <a:schemeClr val="dk1"/>
                </a:solidFill>
                <a:latin typeface="Times New Roman"/>
                <a:ea typeface="Times New Roman"/>
                <a:cs typeface="Times New Roman"/>
                <a:sym typeface="Times New Roman"/>
              </a:rPr>
              <a:t>Si le pair professionnelle du sexe connaît les méthodes sur lesquelles elle souhaite s’informer, concentrez votre discussion sur ces méthodes</a:t>
            </a:r>
            <a:r>
              <a:rPr lang="en-US" sz="1200" b="0" i="0" u="none" strike="noStrike" cap="none" dirty="0">
                <a:solidFill>
                  <a:schemeClr val="dk1"/>
                </a:solidFill>
                <a:latin typeface="Times New Roman"/>
                <a:ea typeface="Times New Roman"/>
                <a:cs typeface="Times New Roman"/>
                <a:sym typeface="Times New Roman"/>
              </a:rPr>
              <a:t>.</a:t>
            </a:r>
            <a:endParaRPr sz="1200" dirty="0"/>
          </a:p>
          <a:p>
            <a:pPr marL="114300" marR="0" lvl="0" indent="-114300" algn="l" rtl="0">
              <a:lnSpc>
                <a:spcPct val="95000"/>
              </a:lnSpc>
              <a:spcBef>
                <a:spcPts val="600"/>
              </a:spcBef>
              <a:spcAft>
                <a:spcPts val="0"/>
              </a:spcAft>
              <a:buClr>
                <a:schemeClr val="dk1"/>
              </a:buClr>
              <a:buSzPts val="1300"/>
              <a:buFont typeface="Arial"/>
              <a:buChar char="•"/>
            </a:pPr>
            <a:r>
              <a:rPr lang="fr-FR" sz="1200" b="0" i="0" u="none" strike="noStrike" cap="none" dirty="0">
                <a:solidFill>
                  <a:schemeClr val="tx1"/>
                </a:solidFill>
                <a:latin typeface="Times New Roman"/>
                <a:ea typeface="Times New Roman"/>
                <a:cs typeface="Times New Roman"/>
                <a:sym typeface="Times New Roman"/>
              </a:rPr>
              <a:t>Si le pair professionnelle du sexe ne connaît pas la méthode qui l’intéresse, écoutez-la décrire ses besoins en matière de prévention de la grossesse, du VIH, et des autres IST. À l’aide du support visuel, donnez un aperçu de toutes les méthodes de contraception et approches de prévention ; concentrez ensuite votre discussion sur les méthodes/approches qui semblent répondre à ses besoins en utilisant les pages appropriées de l’outil.</a:t>
            </a:r>
            <a:endParaRPr sz="1200" dirty="0">
              <a:solidFill>
                <a:schemeClr val="tx1"/>
              </a:solidFill>
            </a:endParaRPr>
          </a:p>
          <a:p>
            <a:pPr marL="114300" marR="0" lvl="0" indent="-114300" algn="l" rtl="0">
              <a:lnSpc>
                <a:spcPct val="95000"/>
              </a:lnSpc>
              <a:spcBef>
                <a:spcPts val="600"/>
              </a:spcBef>
              <a:spcAft>
                <a:spcPts val="0"/>
              </a:spcAft>
              <a:buClr>
                <a:schemeClr val="dk1"/>
              </a:buClr>
              <a:buSzPts val="1300"/>
              <a:buFont typeface="Arial"/>
              <a:buChar char="•"/>
            </a:pPr>
            <a:r>
              <a:rPr lang="fr-FR" sz="1200" b="0" i="0" u="none" strike="noStrike" cap="none" dirty="0">
                <a:solidFill>
                  <a:schemeClr val="tx1"/>
                </a:solidFill>
                <a:latin typeface="Times New Roman"/>
                <a:ea typeface="Times New Roman"/>
                <a:cs typeface="Times New Roman"/>
                <a:sym typeface="Times New Roman"/>
              </a:rPr>
              <a:t>Utilisez la première page dédiée à chaque méthode spécifique pour en donner un aperçu</a:t>
            </a:r>
            <a:r>
              <a:rPr lang="en-US" sz="1200" b="0" i="0" u="none" strike="noStrike" cap="none" dirty="0">
                <a:solidFill>
                  <a:schemeClr val="dk1"/>
                </a:solidFill>
                <a:latin typeface="Times New Roman"/>
                <a:ea typeface="Times New Roman"/>
                <a:cs typeface="Times New Roman"/>
                <a:sym typeface="Times New Roman"/>
              </a:rPr>
              <a:t>. </a:t>
            </a:r>
            <a:endParaRPr sz="1200" dirty="0"/>
          </a:p>
          <a:p>
            <a:pPr marL="114300" marR="0" lvl="0" indent="-114300" algn="l" rtl="0">
              <a:lnSpc>
                <a:spcPct val="95000"/>
              </a:lnSpc>
              <a:spcBef>
                <a:spcPts val="600"/>
              </a:spcBef>
              <a:spcAft>
                <a:spcPts val="0"/>
              </a:spcAft>
              <a:buClr>
                <a:schemeClr val="dk1"/>
              </a:buClr>
              <a:buSzPts val="1300"/>
              <a:buFont typeface="Arial"/>
              <a:buChar char="•"/>
            </a:pPr>
            <a:r>
              <a:rPr lang="fr-FR" sz="1200" b="0" i="0" u="none" strike="noStrike" cap="none" dirty="0">
                <a:solidFill>
                  <a:schemeClr val="dk1"/>
                </a:solidFill>
                <a:latin typeface="Times New Roman"/>
                <a:ea typeface="Times New Roman"/>
                <a:cs typeface="Times New Roman"/>
                <a:sym typeface="Times New Roman"/>
              </a:rPr>
              <a:t>Utilisez la deuxième page dédiée à la méthode pour décrire ses caractéristiques supplémentaires qui peuvent la rendre plus (ou moins) attrayante pour une professionnelle du sexe</a:t>
            </a:r>
            <a:r>
              <a:rPr lang="en-US" sz="1200" b="0" i="0" u="none" strike="noStrike" cap="none" dirty="0">
                <a:solidFill>
                  <a:schemeClr val="dk1"/>
                </a:solidFill>
                <a:latin typeface="Times New Roman"/>
                <a:ea typeface="Times New Roman"/>
                <a:cs typeface="Times New Roman"/>
                <a:sym typeface="Times New Roman"/>
              </a:rPr>
              <a:t>.</a:t>
            </a:r>
            <a:endParaRPr sz="1200" dirty="0"/>
          </a:p>
          <a:p>
            <a:pPr marL="114300" marR="0" lvl="0" indent="-114300" algn="l" rtl="0">
              <a:lnSpc>
                <a:spcPct val="95000"/>
              </a:lnSpc>
              <a:spcBef>
                <a:spcPts val="600"/>
              </a:spcBef>
              <a:spcAft>
                <a:spcPts val="0"/>
              </a:spcAft>
              <a:buClr>
                <a:schemeClr val="dk1"/>
              </a:buClr>
              <a:buSzPts val="1300"/>
              <a:buFont typeface="Arial"/>
              <a:buChar char="•"/>
            </a:pPr>
            <a:r>
              <a:rPr lang="fr-FR" sz="1200" b="0" i="0" u="none" strike="noStrike" cap="none" dirty="0">
                <a:solidFill>
                  <a:schemeClr val="dk1"/>
                </a:solidFill>
                <a:latin typeface="Times New Roman"/>
                <a:ea typeface="Times New Roman"/>
                <a:cs typeface="Times New Roman"/>
                <a:sym typeface="Times New Roman"/>
              </a:rPr>
              <a:t>À la fin de la session (page </a:t>
            </a:r>
            <a:r>
              <a:rPr lang="fr-FR" sz="1200" b="0" i="0" u="none" strike="noStrike" cap="none" dirty="0">
                <a:solidFill>
                  <a:srgbClr val="FF3300"/>
                </a:solidFill>
                <a:latin typeface="Times New Roman"/>
                <a:ea typeface="Times New Roman"/>
                <a:cs typeface="Times New Roman"/>
                <a:sym typeface="Times New Roman"/>
              </a:rPr>
              <a:t>38</a:t>
            </a:r>
            <a:r>
              <a:rPr lang="fr-FR" sz="1200" b="0" i="0" u="none" strike="noStrike" cap="none" dirty="0">
                <a:solidFill>
                  <a:schemeClr val="dk1"/>
                </a:solidFill>
                <a:latin typeface="Times New Roman"/>
                <a:ea typeface="Times New Roman"/>
                <a:cs typeface="Times New Roman"/>
                <a:sym typeface="Times New Roman"/>
              </a:rPr>
              <a:t>), donnez au pair professionnelle du sexe les coordonnées d’un établissement qui peut répondre à ses besoins</a:t>
            </a:r>
            <a:r>
              <a:rPr lang="en-US" sz="1300" b="0" i="0" u="none" strike="noStrike" cap="none" dirty="0">
                <a:solidFill>
                  <a:schemeClr val="dk1"/>
                </a:solidFill>
                <a:latin typeface="Times New Roman"/>
                <a:ea typeface="Times New Roman"/>
                <a:cs typeface="Times New Roman"/>
                <a:sym typeface="Times New Roman"/>
              </a:rPr>
              <a:t>.</a:t>
            </a:r>
            <a:endParaRPr dirty="0"/>
          </a:p>
        </p:txBody>
      </p:sp>
      <p:sp>
        <p:nvSpPr>
          <p:cNvPr id="93" name="Google Shape;93;p5"/>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5</a:t>
            </a:fld>
            <a:endParaRPr sz="1400" b="1" i="0" u="none" strike="noStrike" cap="none" dirty="0">
              <a:solidFill>
                <a:schemeClr val="lt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body" idx="1"/>
          </p:nvPr>
        </p:nvSpPr>
        <p:spPr>
          <a:xfrm>
            <a:off x="692150" y="582612"/>
            <a:ext cx="7760473" cy="5749925"/>
          </a:xfrm>
          <a:prstGeom prst="rect">
            <a:avLst/>
          </a:prstGeom>
          <a:noFill/>
          <a:ln>
            <a:noFill/>
          </a:ln>
        </p:spPr>
        <p:txBody>
          <a:bodyPr spcFirstLastPara="1" wrap="square" lIns="91425" tIns="45700" rIns="91425" bIns="45700" anchor="t" anchorCtr="0">
            <a:noAutofit/>
          </a:bodyPr>
          <a:lstStyle/>
          <a:p>
            <a:pPr marL="225425" lvl="0" indent="-225425" algn="l" rtl="0">
              <a:spcBef>
                <a:spcPts val="0"/>
              </a:spcBef>
              <a:spcAft>
                <a:spcPts val="0"/>
              </a:spcAft>
              <a:buClr>
                <a:srgbClr val="008000"/>
              </a:buClr>
              <a:buSzPts val="3200"/>
              <a:buFont typeface="Arial"/>
              <a:buNone/>
            </a:pPr>
            <a:r>
              <a:rPr lang="fr-FR" b="1" dirty="0">
                <a:solidFill>
                  <a:srgbClr val="008000"/>
                </a:solidFill>
                <a:latin typeface="Arial"/>
                <a:ea typeface="Arial"/>
                <a:cs typeface="Arial"/>
                <a:sym typeface="Arial"/>
              </a:rPr>
              <a:t>Au cours de cette session</a:t>
            </a:r>
            <a:r>
              <a:rPr lang="en-US" b="1" dirty="0">
                <a:solidFill>
                  <a:srgbClr val="008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endParaRPr dirty="0"/>
          </a:p>
          <a:p>
            <a:pPr marL="225425" lvl="0" indent="-225425" algn="l" rtl="0">
              <a:lnSpc>
                <a:spcPct val="95000"/>
              </a:lnSpc>
              <a:spcBef>
                <a:spcPts val="1200"/>
              </a:spcBef>
              <a:spcAft>
                <a:spcPts val="0"/>
              </a:spcAft>
              <a:buClr>
                <a:schemeClr val="dk1"/>
              </a:buClr>
              <a:buSzPts val="2400"/>
              <a:buFont typeface="Arial"/>
              <a:buChar char="•"/>
            </a:pPr>
            <a:r>
              <a:rPr lang="fr-FR" sz="2200" dirty="0">
                <a:latin typeface="Arial"/>
                <a:ea typeface="Arial"/>
                <a:cs typeface="Arial"/>
                <a:sym typeface="Arial"/>
              </a:rPr>
              <a:t>Nous nous écouterons les uns les autres</a:t>
            </a:r>
            <a:r>
              <a:rPr lang="en-US" sz="2200" dirty="0">
                <a:latin typeface="Arial"/>
                <a:ea typeface="Arial"/>
                <a:cs typeface="Arial"/>
                <a:sym typeface="Arial"/>
              </a:rPr>
              <a:t>. </a:t>
            </a:r>
            <a:endParaRPr sz="2200" dirty="0"/>
          </a:p>
          <a:p>
            <a:pPr marL="225425" lvl="0" indent="-225425" algn="l" rtl="0">
              <a:lnSpc>
                <a:spcPct val="95000"/>
              </a:lnSpc>
              <a:spcBef>
                <a:spcPts val="1200"/>
              </a:spcBef>
              <a:spcAft>
                <a:spcPts val="0"/>
              </a:spcAft>
              <a:buClr>
                <a:schemeClr val="dk1"/>
              </a:buClr>
              <a:buSzPts val="2400"/>
              <a:buFont typeface="Arial"/>
              <a:buChar char="•"/>
            </a:pPr>
            <a:r>
              <a:rPr lang="fr-FR" sz="2200" dirty="0">
                <a:latin typeface="Arial"/>
                <a:ea typeface="Arial"/>
                <a:cs typeface="Arial"/>
                <a:sym typeface="Arial"/>
              </a:rPr>
              <a:t>Posez des questions sur tout sujet à tout moment</a:t>
            </a:r>
            <a:r>
              <a:rPr lang="en-US" sz="2200" dirty="0">
                <a:latin typeface="Arial"/>
                <a:ea typeface="Arial"/>
                <a:cs typeface="Arial"/>
                <a:sym typeface="Arial"/>
              </a:rPr>
              <a:t>. </a:t>
            </a:r>
            <a:endParaRPr sz="2200" dirty="0"/>
          </a:p>
          <a:p>
            <a:pPr marL="225425" lvl="0" indent="-225425" algn="l" rtl="0">
              <a:lnSpc>
                <a:spcPct val="95000"/>
              </a:lnSpc>
              <a:spcBef>
                <a:spcPts val="1200"/>
              </a:spcBef>
              <a:spcAft>
                <a:spcPts val="0"/>
              </a:spcAft>
              <a:buClr>
                <a:schemeClr val="dk1"/>
              </a:buClr>
              <a:buSzPts val="2400"/>
              <a:buFont typeface="Arial"/>
              <a:buChar char="•"/>
            </a:pPr>
            <a:r>
              <a:rPr lang="fr-FR" sz="2200" dirty="0">
                <a:latin typeface="Arial"/>
                <a:ea typeface="Arial"/>
                <a:cs typeface="Arial"/>
                <a:sym typeface="Arial"/>
              </a:rPr>
              <a:t>Si je ne connais pas la réponse, je la chercherai pour vous</a:t>
            </a:r>
            <a:r>
              <a:rPr lang="en-US" sz="2200" dirty="0">
                <a:latin typeface="Arial"/>
                <a:ea typeface="Arial"/>
                <a:cs typeface="Arial"/>
                <a:sym typeface="Arial"/>
              </a:rPr>
              <a:t>.</a:t>
            </a:r>
            <a:endParaRPr sz="2200" dirty="0"/>
          </a:p>
          <a:p>
            <a:pPr marL="225425" lvl="0" indent="-225425" algn="l" rtl="0">
              <a:lnSpc>
                <a:spcPct val="95000"/>
              </a:lnSpc>
              <a:spcBef>
                <a:spcPts val="1200"/>
              </a:spcBef>
              <a:spcAft>
                <a:spcPts val="0"/>
              </a:spcAft>
              <a:buClr>
                <a:schemeClr val="dk1"/>
              </a:buClr>
              <a:buSzPts val="2400"/>
              <a:buFont typeface="Arial"/>
              <a:buChar char="•"/>
            </a:pPr>
            <a:r>
              <a:rPr lang="fr-FR" sz="2200" dirty="0">
                <a:latin typeface="Arial"/>
                <a:ea typeface="Arial"/>
                <a:cs typeface="Arial"/>
                <a:sym typeface="Arial"/>
              </a:rPr>
              <a:t>Tout ce que vous dites est confidentiel</a:t>
            </a:r>
            <a:r>
              <a:rPr lang="en-US" sz="2200" dirty="0">
                <a:latin typeface="Arial"/>
                <a:ea typeface="Arial"/>
                <a:cs typeface="Arial"/>
                <a:sym typeface="Arial"/>
              </a:rPr>
              <a:t>.</a:t>
            </a:r>
            <a:endParaRPr sz="2200" dirty="0"/>
          </a:p>
          <a:p>
            <a:pPr marL="225425" lvl="0" indent="-225425" algn="l" rtl="0">
              <a:lnSpc>
                <a:spcPct val="95000"/>
              </a:lnSpc>
              <a:spcBef>
                <a:spcPts val="1200"/>
              </a:spcBef>
              <a:spcAft>
                <a:spcPts val="0"/>
              </a:spcAft>
              <a:buClr>
                <a:schemeClr val="dk1"/>
              </a:buClr>
              <a:buSzPts val="2400"/>
              <a:buFont typeface="Arial"/>
              <a:buChar char="•"/>
            </a:pPr>
            <a:r>
              <a:rPr lang="fr-FR" sz="2200" dirty="0">
                <a:latin typeface="Arial"/>
                <a:ea typeface="Arial"/>
                <a:cs typeface="Arial"/>
                <a:sym typeface="Arial"/>
              </a:rPr>
              <a:t>Nous utiliserons ce guide pour aider à </a:t>
            </a:r>
            <a:r>
              <a:rPr lang="en-US" sz="2200" dirty="0">
                <a:latin typeface="Arial"/>
                <a:ea typeface="Arial"/>
                <a:cs typeface="Arial"/>
                <a:sym typeface="Arial"/>
              </a:rPr>
              <a:t>:</a:t>
            </a:r>
            <a:endParaRPr sz="2200" dirty="0"/>
          </a:p>
          <a:p>
            <a:pPr marL="566737" lvl="1" indent="-342900" algn="l" rtl="0">
              <a:lnSpc>
                <a:spcPct val="95000"/>
              </a:lnSpc>
              <a:spcBef>
                <a:spcPts val="1200"/>
              </a:spcBef>
              <a:spcAft>
                <a:spcPts val="0"/>
              </a:spcAft>
              <a:buClr>
                <a:srgbClr val="000000"/>
              </a:buClr>
              <a:buSzPts val="2400"/>
              <a:buFont typeface="Arial"/>
              <a:buChar char="–"/>
            </a:pPr>
            <a:r>
              <a:rPr lang="fr-FR" sz="2000" dirty="0">
                <a:solidFill>
                  <a:srgbClr val="000000"/>
                </a:solidFill>
                <a:latin typeface="+mn-lt"/>
                <a:ea typeface="Arial"/>
                <a:cs typeface="Arial"/>
                <a:sym typeface="Arial"/>
              </a:rPr>
              <a:t>parler de vos besoins et préoccupations</a:t>
            </a:r>
            <a:r>
              <a:rPr lang="en-US" sz="2000" dirty="0">
                <a:latin typeface="+mn-lt"/>
                <a:ea typeface="Arial"/>
                <a:cs typeface="Arial"/>
                <a:sym typeface="Arial"/>
              </a:rPr>
              <a:t> </a:t>
            </a:r>
            <a:endParaRPr sz="2000" dirty="0">
              <a:latin typeface="+mn-lt"/>
            </a:endParaRPr>
          </a:p>
          <a:p>
            <a:pPr marL="566737" lvl="1" indent="-342900" algn="l" rtl="0">
              <a:lnSpc>
                <a:spcPct val="95000"/>
              </a:lnSpc>
              <a:spcBef>
                <a:spcPts val="1200"/>
              </a:spcBef>
              <a:spcAft>
                <a:spcPts val="0"/>
              </a:spcAft>
              <a:buClr>
                <a:srgbClr val="000000"/>
              </a:buClr>
              <a:buSzPts val="2400"/>
              <a:buFont typeface="Arial"/>
              <a:buChar char="–"/>
            </a:pPr>
            <a:r>
              <a:rPr lang="fr-FR" sz="2000" dirty="0">
                <a:solidFill>
                  <a:srgbClr val="000000"/>
                </a:solidFill>
                <a:latin typeface="+mn-lt"/>
                <a:ea typeface="Arial"/>
                <a:cs typeface="Arial"/>
                <a:sym typeface="Arial"/>
              </a:rPr>
              <a:t>découvrir les options de méthodes de </a:t>
            </a:r>
            <a:br>
              <a:rPr lang="fr-FR" sz="2000" dirty="0">
                <a:solidFill>
                  <a:srgbClr val="000000"/>
                </a:solidFill>
                <a:latin typeface="+mn-lt"/>
                <a:ea typeface="Arial"/>
                <a:cs typeface="Arial"/>
                <a:sym typeface="Arial"/>
              </a:rPr>
            </a:br>
            <a:r>
              <a:rPr lang="fr-FR" sz="2000" dirty="0">
                <a:solidFill>
                  <a:srgbClr val="000000"/>
                </a:solidFill>
                <a:latin typeface="+mn-lt"/>
                <a:ea typeface="Arial"/>
                <a:cs typeface="Arial"/>
                <a:sym typeface="Arial"/>
              </a:rPr>
              <a:t>contraception et les approches disponibles </a:t>
            </a:r>
            <a:br>
              <a:rPr lang="fr-FR" sz="2000" dirty="0">
                <a:solidFill>
                  <a:srgbClr val="000000"/>
                </a:solidFill>
                <a:latin typeface="+mn-lt"/>
                <a:ea typeface="Arial"/>
                <a:cs typeface="Arial"/>
                <a:sym typeface="Arial"/>
              </a:rPr>
            </a:br>
            <a:r>
              <a:rPr lang="fr-FR" sz="2000" dirty="0">
                <a:solidFill>
                  <a:srgbClr val="000000"/>
                </a:solidFill>
                <a:latin typeface="+mn-lt"/>
                <a:ea typeface="Arial"/>
                <a:cs typeface="Arial"/>
                <a:sym typeface="Arial"/>
              </a:rPr>
              <a:t>pour prévenir le VIH et les autres IST</a:t>
            </a:r>
          </a:p>
          <a:p>
            <a:pPr marL="566737" lvl="1" indent="-342900" algn="l" rtl="0">
              <a:lnSpc>
                <a:spcPct val="95000"/>
              </a:lnSpc>
              <a:spcBef>
                <a:spcPts val="1200"/>
              </a:spcBef>
              <a:spcAft>
                <a:spcPts val="0"/>
              </a:spcAft>
              <a:buClr>
                <a:srgbClr val="000000"/>
              </a:buClr>
              <a:buSzPts val="2400"/>
              <a:buFont typeface="Arial"/>
              <a:buChar char="–"/>
            </a:pPr>
            <a:r>
              <a:rPr lang="fr-FR" sz="2000" dirty="0">
                <a:effectLst/>
                <a:latin typeface="+mn-lt"/>
                <a:ea typeface="Times New Roman" panose="02020603050405020304" pitchFamily="18" charset="0"/>
              </a:rPr>
              <a:t>donner les coordonnées d’un prestataire qui peut vous aider à faire un choix éclairé d’une méthode (si vous souhaitez en utiliser une) ou vous aider pour d’autres besoins ou préoccupations</a:t>
            </a:r>
            <a:endParaRPr lang="en-US" sz="2000" dirty="0">
              <a:latin typeface="+mn-lt"/>
            </a:endParaRPr>
          </a:p>
        </p:txBody>
      </p:sp>
      <p:sp>
        <p:nvSpPr>
          <p:cNvPr id="100" name="Google Shape;100;p6"/>
          <p:cNvSpPr txBox="1">
            <a:spLocks noGrp="1"/>
          </p:cNvSpPr>
          <p:nvPr>
            <p:ph type="sldNum" idx="12"/>
          </p:nvPr>
        </p:nvSpPr>
        <p:spPr>
          <a:xfrm>
            <a:off x="6749823"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6</a:t>
            </a:fld>
            <a:endParaRPr sz="1400" b="1" i="0" u="none" strike="noStrike" cap="none" dirty="0">
              <a:solidFill>
                <a:schemeClr val="lt2"/>
              </a:solidFill>
              <a:latin typeface="Arial"/>
              <a:ea typeface="Arial"/>
              <a:cs typeface="Arial"/>
              <a:sym typeface="Arial"/>
            </a:endParaRPr>
          </a:p>
        </p:txBody>
      </p:sp>
      <p:pic>
        <p:nvPicPr>
          <p:cNvPr id="101" name="Google Shape;101;p6" descr="p13 provider explains to client"/>
          <p:cNvPicPr preferRelativeResize="0"/>
          <p:nvPr/>
        </p:nvPicPr>
        <p:blipFill rotWithShape="1">
          <a:blip r:embed="rId3">
            <a:alphaModFix/>
          </a:blip>
          <a:srcRect/>
          <a:stretch/>
        </p:blipFill>
        <p:spPr>
          <a:xfrm>
            <a:off x="6207116" y="2789480"/>
            <a:ext cx="2460907" cy="2062579"/>
          </a:xfrm>
          <a:prstGeom prst="rect">
            <a:avLst/>
          </a:prstGeom>
          <a:noFill/>
          <a:ln>
            <a:noFill/>
          </a:ln>
        </p:spPr>
      </p:pic>
      <p:pic>
        <p:nvPicPr>
          <p:cNvPr id="102" name="Google Shape;102;p6"/>
          <p:cNvPicPr preferRelativeResize="0"/>
          <p:nvPr/>
        </p:nvPicPr>
        <p:blipFill rotWithShape="1">
          <a:blip r:embed="rId4">
            <a:alphaModFix/>
          </a:blip>
          <a:srcRect/>
          <a:stretch/>
        </p:blipFill>
        <p:spPr>
          <a:xfrm>
            <a:off x="9310216" y="4081830"/>
            <a:ext cx="2991035" cy="2488833"/>
          </a:xfrm>
          <a:prstGeom prst="rect">
            <a:avLst/>
          </a:prstGeom>
          <a:noFill/>
          <a:ln w="19050" cap="flat" cmpd="sng">
            <a:solidFill>
              <a:srgbClr val="008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a:spLocks noGrp="1"/>
          </p:cNvSpPr>
          <p:nvPr>
            <p:ph type="body" idx="1"/>
          </p:nvPr>
        </p:nvSpPr>
        <p:spPr>
          <a:xfrm>
            <a:off x="806366" y="1204023"/>
            <a:ext cx="8142372" cy="4997692"/>
          </a:xfrm>
          <a:prstGeom prst="rect">
            <a:avLst/>
          </a:prstGeom>
          <a:noFill/>
          <a:ln>
            <a:noFill/>
          </a:ln>
        </p:spPr>
        <p:txBody>
          <a:bodyPr spcFirstLastPara="1" wrap="square" lIns="91425" tIns="45700" rIns="91425" bIns="45700" anchor="t" anchorCtr="0">
            <a:noAutofit/>
          </a:bodyPr>
          <a:lstStyle/>
          <a:p>
            <a:pPr marL="227013" lvl="0" indent="-227013" algn="l" rtl="0">
              <a:lnSpc>
                <a:spcPct val="95000"/>
              </a:lnSpc>
              <a:spcBef>
                <a:spcPts val="0"/>
              </a:spcBef>
              <a:spcAft>
                <a:spcPts val="0"/>
              </a:spcAft>
              <a:buClr>
                <a:schemeClr val="dk1"/>
              </a:buClr>
              <a:buSzPts val="2200"/>
              <a:buFont typeface="Arial"/>
              <a:buChar char="•"/>
            </a:pPr>
            <a:r>
              <a:rPr lang="fr-FR" sz="1800" dirty="0">
                <a:latin typeface="+mj-lt"/>
                <a:ea typeface="Arial"/>
                <a:cs typeface="Calibri" panose="020F0502020204030204" pitchFamily="34" charset="0"/>
                <a:sym typeface="Arial"/>
              </a:rPr>
              <a:t>Prévenir ou retarder la grossesse </a:t>
            </a:r>
            <a:br>
              <a:rPr lang="fr-FR" sz="1800" dirty="0">
                <a:latin typeface="+mj-lt"/>
                <a:ea typeface="Arial"/>
                <a:cs typeface="Calibri" panose="020F0502020204030204" pitchFamily="34" charset="0"/>
                <a:sym typeface="Arial"/>
              </a:rPr>
            </a:br>
            <a:r>
              <a:rPr lang="fr-FR" sz="1800" dirty="0">
                <a:latin typeface="+mj-lt"/>
                <a:ea typeface="Arial"/>
                <a:cs typeface="Calibri" panose="020F0502020204030204" pitchFamily="34" charset="0"/>
                <a:sym typeface="Arial"/>
              </a:rPr>
              <a:t>(méthodes de contraception efficaces)</a:t>
            </a:r>
            <a:endParaRPr sz="1800" dirty="0">
              <a:latin typeface="+mj-lt"/>
              <a:cs typeface="Calibri" panose="020F0502020204030204" pitchFamily="34" charset="0"/>
            </a:endParaRPr>
          </a:p>
          <a:p>
            <a:pPr marL="227013" lvl="0" indent="-227013" algn="l" rtl="0">
              <a:lnSpc>
                <a:spcPct val="95000"/>
              </a:lnSpc>
              <a:spcBef>
                <a:spcPts val="1000"/>
              </a:spcBef>
              <a:spcAft>
                <a:spcPts val="0"/>
              </a:spcAft>
              <a:buClr>
                <a:schemeClr val="dk1"/>
              </a:buClr>
              <a:buSzPts val="2200"/>
              <a:buFont typeface="Arial"/>
              <a:buChar char="•"/>
            </a:pPr>
            <a:r>
              <a:rPr lang="fr-FR" sz="1800" dirty="0">
                <a:latin typeface="+mj-lt"/>
                <a:cs typeface="Calibri" panose="020F0502020204030204" pitchFamily="34" charset="0"/>
                <a:sym typeface="Arial"/>
              </a:rPr>
              <a:t>Prévenir la grossesse après des rapports </a:t>
            </a:r>
            <a:br>
              <a:rPr lang="fr-FR" sz="1800" dirty="0">
                <a:latin typeface="+mj-lt"/>
                <a:cs typeface="Calibri" panose="020F0502020204030204" pitchFamily="34" charset="0"/>
                <a:sym typeface="Arial"/>
              </a:rPr>
            </a:br>
            <a:r>
              <a:rPr lang="fr-FR" sz="1800" dirty="0">
                <a:latin typeface="+mj-lt"/>
                <a:cs typeface="Calibri" panose="020F0502020204030204" pitchFamily="34" charset="0"/>
                <a:sym typeface="Arial"/>
              </a:rPr>
              <a:t>sexuels non protégés (pilules contraceptives </a:t>
            </a:r>
            <a:br>
              <a:rPr lang="fr-FR" sz="1800" dirty="0">
                <a:latin typeface="+mj-lt"/>
                <a:cs typeface="Calibri" panose="020F0502020204030204" pitchFamily="34" charset="0"/>
                <a:sym typeface="Arial"/>
              </a:rPr>
            </a:br>
            <a:r>
              <a:rPr lang="fr-FR" sz="1800" dirty="0">
                <a:latin typeface="+mj-lt"/>
                <a:cs typeface="Calibri" panose="020F0502020204030204" pitchFamily="34" charset="0"/>
                <a:sym typeface="Arial"/>
              </a:rPr>
              <a:t>d’urgence)</a:t>
            </a:r>
            <a:endParaRPr lang="en-US" sz="1800" dirty="0">
              <a:latin typeface="+mj-lt"/>
              <a:cs typeface="Calibri" panose="020F0502020204030204" pitchFamily="34" charset="0"/>
            </a:endParaRPr>
          </a:p>
          <a:p>
            <a:pPr marL="227013" lvl="0" indent="-227013" algn="l" rtl="0">
              <a:lnSpc>
                <a:spcPct val="95000"/>
              </a:lnSpc>
              <a:spcBef>
                <a:spcPts val="1000"/>
              </a:spcBef>
              <a:spcAft>
                <a:spcPts val="0"/>
              </a:spcAft>
              <a:buClr>
                <a:schemeClr val="dk1"/>
              </a:buClr>
              <a:buSzPts val="2200"/>
              <a:buFont typeface="Arial"/>
              <a:buChar char="•"/>
            </a:pPr>
            <a:r>
              <a:rPr lang="fr-FR" sz="1800" dirty="0">
                <a:latin typeface="+mj-lt"/>
                <a:ea typeface="Arial"/>
                <a:cs typeface="Calibri" panose="020F0502020204030204" pitchFamily="34" charset="0"/>
                <a:sym typeface="Arial"/>
              </a:rPr>
              <a:t>Protection contre les IST (préservatifs)</a:t>
            </a:r>
            <a:endParaRPr sz="1800" dirty="0">
              <a:latin typeface="+mj-lt"/>
              <a:cs typeface="Calibri" panose="020F0502020204030204" pitchFamily="34" charset="0"/>
            </a:endParaRPr>
          </a:p>
          <a:p>
            <a:pPr marL="227013" lvl="0" indent="-227013" algn="l" rtl="0">
              <a:lnSpc>
                <a:spcPct val="95000"/>
              </a:lnSpc>
              <a:spcBef>
                <a:spcPts val="1000"/>
              </a:spcBef>
              <a:spcAft>
                <a:spcPts val="0"/>
              </a:spcAft>
              <a:buClr>
                <a:schemeClr val="dk1"/>
              </a:buClr>
              <a:buSzPts val="2200"/>
              <a:buFont typeface="Arial"/>
              <a:buChar char="•"/>
            </a:pPr>
            <a:r>
              <a:rPr lang="fr-FR" sz="1800" dirty="0">
                <a:latin typeface="+mj-lt"/>
                <a:ea typeface="Arial"/>
                <a:cs typeface="Calibri" panose="020F0502020204030204" pitchFamily="34" charset="0"/>
                <a:sym typeface="Arial"/>
              </a:rPr>
              <a:t>Vous protéger contre le VIH (prophylaxie préexposition, préservatifs)</a:t>
            </a:r>
          </a:p>
          <a:p>
            <a:pPr marL="227013" lvl="0" indent="-227013" algn="l" rtl="0">
              <a:lnSpc>
                <a:spcPct val="95000"/>
              </a:lnSpc>
              <a:spcBef>
                <a:spcPts val="1000"/>
              </a:spcBef>
              <a:spcAft>
                <a:spcPts val="0"/>
              </a:spcAft>
              <a:buClr>
                <a:schemeClr val="dk1"/>
              </a:buClr>
              <a:buSzPts val="2200"/>
              <a:buFont typeface="Arial"/>
              <a:buChar char="•"/>
            </a:pPr>
            <a:r>
              <a:rPr lang="fr-FR" sz="1800" dirty="0">
                <a:latin typeface="+mj-lt"/>
                <a:ea typeface="Arial"/>
                <a:cs typeface="Calibri" panose="020F0502020204030204" pitchFamily="34" charset="0"/>
                <a:sym typeface="Arial"/>
              </a:rPr>
              <a:t>Prévenir le VIH si vous avez été exposée (prophylaxie post-exposition)</a:t>
            </a:r>
          </a:p>
          <a:p>
            <a:pPr marL="227013" lvl="0" indent="-227013" algn="l" rtl="0">
              <a:lnSpc>
                <a:spcPct val="95000"/>
              </a:lnSpc>
              <a:spcBef>
                <a:spcPts val="1000"/>
              </a:spcBef>
              <a:spcAft>
                <a:spcPts val="0"/>
              </a:spcAft>
              <a:buClr>
                <a:schemeClr val="dk1"/>
              </a:buClr>
              <a:buSzPts val="2200"/>
              <a:buFont typeface="Arial"/>
              <a:buChar char="•"/>
            </a:pPr>
            <a:r>
              <a:rPr lang="fr-FR" sz="1800" dirty="0">
                <a:latin typeface="+mj-lt"/>
                <a:ea typeface="Arial"/>
                <a:cs typeface="Calibri" panose="020F0502020204030204" pitchFamily="34" charset="0"/>
                <a:sym typeface="Arial"/>
              </a:rPr>
              <a:t>Prévenir la transmission du VIH et rester en bonne santé, en cas de séropositivité au VIH (traitement antirétroviral, préservatifs</a:t>
            </a:r>
            <a:r>
              <a:rPr lang="en-US" sz="1800" dirty="0">
                <a:latin typeface="+mj-lt"/>
                <a:ea typeface="Arial"/>
                <a:cs typeface="Calibri" panose="020F0502020204030204" pitchFamily="34" charset="0"/>
                <a:sym typeface="Arial"/>
              </a:rPr>
              <a:t>)</a:t>
            </a:r>
          </a:p>
          <a:p>
            <a:pPr marL="227013" lvl="0" indent="-227013" algn="l" rtl="0">
              <a:lnSpc>
                <a:spcPct val="95000"/>
              </a:lnSpc>
              <a:spcBef>
                <a:spcPts val="1000"/>
              </a:spcBef>
              <a:spcAft>
                <a:spcPts val="0"/>
              </a:spcAft>
              <a:buClr>
                <a:schemeClr val="dk1"/>
              </a:buClr>
              <a:buSzPts val="2200"/>
              <a:buFont typeface="Arial"/>
              <a:buChar char="•"/>
            </a:pPr>
            <a:r>
              <a:rPr lang="fr-FR" sz="1800" dirty="0">
                <a:latin typeface="+mj-lt"/>
                <a:cs typeface="Calibri" panose="020F0502020204030204" pitchFamily="34" charset="0"/>
                <a:sym typeface="Arial"/>
              </a:rPr>
              <a:t>Lutter contre la violence dans les relations avec les clients ou les partenaires (orienter</a:t>
            </a:r>
            <a:r>
              <a:rPr lang="en-US" sz="1800" dirty="0">
                <a:latin typeface="+mj-lt"/>
                <a:cs typeface="Calibri" panose="020F0502020204030204" pitchFamily="34" charset="0"/>
                <a:sym typeface="Arial"/>
              </a:rPr>
              <a:t>)</a:t>
            </a:r>
            <a:endParaRPr lang="en-US" sz="1800" dirty="0">
              <a:latin typeface="+mj-lt"/>
              <a:cs typeface="Calibri" panose="020F0502020204030204" pitchFamily="34" charset="0"/>
            </a:endParaRPr>
          </a:p>
          <a:p>
            <a:pPr marL="227013" lvl="0" indent="-227013" algn="l" rtl="0">
              <a:lnSpc>
                <a:spcPct val="95000"/>
              </a:lnSpc>
              <a:spcBef>
                <a:spcPts val="1000"/>
              </a:spcBef>
              <a:spcAft>
                <a:spcPts val="0"/>
              </a:spcAft>
              <a:buClr>
                <a:schemeClr val="dk1"/>
              </a:buClr>
              <a:buSzPts val="2200"/>
              <a:buFont typeface="Arial"/>
              <a:buChar char="•"/>
            </a:pPr>
            <a:r>
              <a:rPr lang="fr-FR" sz="1800" dirty="0">
                <a:latin typeface="+mj-lt"/>
                <a:ea typeface="Arial"/>
                <a:cs typeface="Calibri" panose="020F0502020204030204" pitchFamily="34" charset="0"/>
                <a:sym typeface="Arial"/>
              </a:rPr>
              <a:t>Multiplicité des besoins (essayer de décider de la meilleure approche ou combinaison d’approches pour vous</a:t>
            </a:r>
            <a:r>
              <a:rPr lang="en-US" sz="1800" dirty="0">
                <a:latin typeface="+mj-lt"/>
                <a:ea typeface="Arial"/>
                <a:cs typeface="Calibri" panose="020F0502020204030204" pitchFamily="34" charset="0"/>
                <a:sym typeface="Arial"/>
              </a:rPr>
              <a:t>) </a:t>
            </a:r>
            <a:endParaRPr sz="1800" dirty="0">
              <a:latin typeface="+mj-lt"/>
              <a:cs typeface="Calibri" panose="020F0502020204030204" pitchFamily="34" charset="0"/>
            </a:endParaRPr>
          </a:p>
        </p:txBody>
      </p:sp>
      <p:sp>
        <p:nvSpPr>
          <p:cNvPr id="109" name="Google Shape;109;p7"/>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7</a:t>
            </a:fld>
            <a:endParaRPr sz="1400" b="1" i="0" u="none" strike="noStrike" cap="none" dirty="0">
              <a:solidFill>
                <a:schemeClr val="lt2"/>
              </a:solidFill>
              <a:latin typeface="Arial"/>
              <a:ea typeface="Arial"/>
              <a:cs typeface="Arial"/>
              <a:sym typeface="Arial"/>
            </a:endParaRPr>
          </a:p>
        </p:txBody>
      </p:sp>
      <p:sp>
        <p:nvSpPr>
          <p:cNvPr id="110" name="Google Shape;110;p7"/>
          <p:cNvSpPr/>
          <p:nvPr/>
        </p:nvSpPr>
        <p:spPr>
          <a:xfrm>
            <a:off x="768042" y="480228"/>
            <a:ext cx="7739852" cy="86215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en-US" sz="3000" b="1" i="0" u="none" strike="noStrike" cap="none" dirty="0" err="1">
                <a:solidFill>
                  <a:srgbClr val="008000"/>
                </a:solidFill>
                <a:latin typeface="Arial"/>
                <a:ea typeface="Arial"/>
                <a:cs typeface="Arial"/>
                <a:sym typeface="Arial"/>
              </a:rPr>
              <a:t>Quels</a:t>
            </a:r>
            <a:r>
              <a:rPr lang="en-US" sz="3000" b="1" i="0" u="none" strike="noStrike" cap="none" dirty="0">
                <a:solidFill>
                  <a:srgbClr val="008000"/>
                </a:solidFill>
                <a:latin typeface="Arial"/>
                <a:ea typeface="Arial"/>
                <a:cs typeface="Arial"/>
                <a:sym typeface="Arial"/>
              </a:rPr>
              <a:t> </a:t>
            </a:r>
            <a:r>
              <a:rPr lang="en-US" sz="3000" b="1" i="0" u="none" strike="noStrike" cap="none" dirty="0" err="1">
                <a:solidFill>
                  <a:srgbClr val="008000"/>
                </a:solidFill>
                <a:latin typeface="Arial"/>
                <a:ea typeface="Arial"/>
                <a:cs typeface="Arial"/>
                <a:sym typeface="Arial"/>
              </a:rPr>
              <a:t>sont</a:t>
            </a:r>
            <a:r>
              <a:rPr lang="en-US" sz="3000" b="1" i="0" u="none" strike="noStrike" cap="none" dirty="0">
                <a:solidFill>
                  <a:srgbClr val="008000"/>
                </a:solidFill>
                <a:latin typeface="Arial"/>
                <a:ea typeface="Arial"/>
                <a:cs typeface="Arial"/>
                <a:sym typeface="Arial"/>
              </a:rPr>
              <a:t> </a:t>
            </a:r>
            <a:r>
              <a:rPr lang="en-US" sz="3000" b="1" i="0" u="none" strike="noStrike" cap="none" dirty="0" err="1">
                <a:solidFill>
                  <a:srgbClr val="008000"/>
                </a:solidFill>
                <a:latin typeface="Arial"/>
                <a:ea typeface="Arial"/>
                <a:cs typeface="Arial"/>
                <a:sym typeface="Arial"/>
              </a:rPr>
              <a:t>vos</a:t>
            </a:r>
            <a:r>
              <a:rPr lang="en-US" sz="3000" b="1" i="0" u="none" strike="noStrike" cap="none" dirty="0">
                <a:solidFill>
                  <a:srgbClr val="008000"/>
                </a:solidFill>
                <a:latin typeface="Arial"/>
                <a:ea typeface="Arial"/>
                <a:cs typeface="Arial"/>
                <a:sym typeface="Arial"/>
              </a:rPr>
              <a:t> </a:t>
            </a:r>
            <a:r>
              <a:rPr lang="en-US" sz="3000" b="1" i="0" u="none" strike="noStrike" cap="none" dirty="0" err="1">
                <a:solidFill>
                  <a:srgbClr val="008000"/>
                </a:solidFill>
                <a:latin typeface="Arial"/>
                <a:ea typeface="Arial"/>
                <a:cs typeface="Arial"/>
                <a:sym typeface="Arial"/>
              </a:rPr>
              <a:t>besoins</a:t>
            </a:r>
            <a:r>
              <a:rPr lang="en-US" sz="3000" b="1" i="0" u="none" strike="noStrike" cap="none" dirty="0">
                <a:solidFill>
                  <a:srgbClr val="008000"/>
                </a:solidFill>
                <a:latin typeface="Arial"/>
                <a:ea typeface="Arial"/>
                <a:cs typeface="Arial"/>
                <a:sym typeface="Arial"/>
              </a:rPr>
              <a:t> ? </a:t>
            </a:r>
            <a:endParaRPr sz="3000" dirty="0"/>
          </a:p>
        </p:txBody>
      </p:sp>
      <p:sp>
        <p:nvSpPr>
          <p:cNvPr id="111" name="Google Shape;111;p7"/>
          <p:cNvSpPr/>
          <p:nvPr/>
        </p:nvSpPr>
        <p:spPr>
          <a:xfrm>
            <a:off x="806366" y="6022330"/>
            <a:ext cx="8061948" cy="355442"/>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fr-FR" sz="1800" b="1" i="1" u="none" strike="noStrike" cap="none" dirty="0">
                <a:solidFill>
                  <a:srgbClr val="008000"/>
                </a:solidFill>
                <a:latin typeface="Arial"/>
                <a:ea typeface="Arial"/>
                <a:cs typeface="Arial"/>
                <a:sym typeface="Arial"/>
              </a:rPr>
              <a:t>Je peux vous orienter vers des prestataires qui peuvent vous aider. </a:t>
            </a:r>
            <a:endParaRPr lang="en-US" sz="1800" dirty="0"/>
          </a:p>
        </p:txBody>
      </p:sp>
      <p:pic>
        <p:nvPicPr>
          <p:cNvPr id="112" name="Google Shape;112;p7"/>
          <p:cNvPicPr preferRelativeResize="0"/>
          <p:nvPr/>
        </p:nvPicPr>
        <p:blipFill rotWithShape="1">
          <a:blip r:embed="rId3">
            <a:alphaModFix/>
          </a:blip>
          <a:srcRect r="29300"/>
          <a:stretch/>
        </p:blipFill>
        <p:spPr>
          <a:xfrm>
            <a:off x="5882835" y="734344"/>
            <a:ext cx="2778183" cy="2298788"/>
          </a:xfrm>
          <a:prstGeom prst="rect">
            <a:avLst/>
          </a:prstGeom>
          <a:noFill/>
          <a:ln w="12700" cap="flat" cmpd="sng">
            <a:solidFill>
              <a:srgbClr val="008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1" name="Google Shape;121;p8"/>
          <p:cNvPicPr preferRelativeResize="0"/>
          <p:nvPr/>
        </p:nvPicPr>
        <p:blipFill rotWithShape="1">
          <a:blip r:embed="rId3">
            <a:alphaModFix/>
          </a:blip>
          <a:srcRect r="6315"/>
          <a:stretch/>
        </p:blipFill>
        <p:spPr>
          <a:xfrm>
            <a:off x="6660018" y="2330604"/>
            <a:ext cx="2329579" cy="2779497"/>
          </a:xfrm>
          <a:prstGeom prst="rect">
            <a:avLst/>
          </a:prstGeom>
          <a:noFill/>
          <a:ln>
            <a:noFill/>
          </a:ln>
        </p:spPr>
      </p:pic>
      <p:sp>
        <p:nvSpPr>
          <p:cNvPr id="118" name="Google Shape;118;p8"/>
          <p:cNvSpPr txBox="1">
            <a:spLocks noGrp="1"/>
          </p:cNvSpPr>
          <p:nvPr>
            <p:ph type="body" idx="1"/>
          </p:nvPr>
        </p:nvSpPr>
        <p:spPr>
          <a:xfrm>
            <a:off x="617538" y="1276812"/>
            <a:ext cx="8183562" cy="5278437"/>
          </a:xfrm>
          <a:prstGeom prst="rect">
            <a:avLst/>
          </a:prstGeom>
          <a:noFill/>
          <a:ln>
            <a:noFill/>
          </a:ln>
        </p:spPr>
        <p:txBody>
          <a:bodyPr spcFirstLastPara="1" wrap="square" lIns="91425" tIns="45700" rIns="91425" bIns="45700" anchor="t" anchorCtr="0">
            <a:noAutofit/>
          </a:bodyPr>
          <a:lstStyle/>
          <a:p>
            <a:pPr marL="227013" lvl="0" indent="-227013" algn="l" rtl="0">
              <a:spcBef>
                <a:spcPts val="0"/>
              </a:spcBef>
              <a:spcAft>
                <a:spcPts val="0"/>
              </a:spcAft>
              <a:buClr>
                <a:schemeClr val="dk1"/>
              </a:buClr>
              <a:buSzPts val="2400"/>
              <a:buFont typeface="Arial"/>
              <a:buNone/>
            </a:pPr>
            <a:r>
              <a:rPr lang="fr-FR" sz="1800" dirty="0">
                <a:latin typeface="Arial"/>
                <a:ea typeface="Arial"/>
                <a:cs typeface="Arial"/>
                <a:sym typeface="Arial"/>
              </a:rPr>
              <a:t>Bénéfices pour les femmes (y compris les adolescentes) </a:t>
            </a:r>
            <a:r>
              <a:rPr lang="en-US" sz="1800" dirty="0">
                <a:latin typeface="Arial"/>
                <a:ea typeface="Arial"/>
                <a:cs typeface="Arial"/>
                <a:sym typeface="Arial"/>
              </a:rPr>
              <a:t>:</a:t>
            </a:r>
            <a:endParaRPr lang="en-US" sz="1800" dirty="0"/>
          </a:p>
          <a:p>
            <a:pPr marL="227013" lvl="0" indent="-227013" algn="l" rtl="0">
              <a:spcBef>
                <a:spcPts val="480"/>
              </a:spcBef>
              <a:spcAft>
                <a:spcPts val="0"/>
              </a:spcAft>
              <a:buClr>
                <a:schemeClr val="dk1"/>
              </a:buClr>
              <a:buSzPts val="2400"/>
              <a:buFont typeface="Arial"/>
              <a:buChar char="•"/>
            </a:pPr>
            <a:r>
              <a:rPr lang="fr-FR" sz="1800" dirty="0">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Permet de choisir si l’on souhaite avoir des enfants, quand et combien</a:t>
            </a:r>
            <a:r>
              <a:rPr lang="en-US" sz="1800" dirty="0">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p>
          <a:p>
            <a:pPr marL="227013" lvl="0" indent="-227013" algn="l" rtl="0">
              <a:spcBef>
                <a:spcPts val="480"/>
              </a:spcBef>
              <a:spcAft>
                <a:spcPts val="0"/>
              </a:spcAft>
              <a:buClr>
                <a:schemeClr val="dk1"/>
              </a:buClr>
              <a:buSzPts val="2400"/>
              <a:buFont typeface="Arial"/>
              <a:buChar char="•"/>
            </a:pPr>
            <a:r>
              <a:rPr lang="fr-FR" sz="1800" dirty="0">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Les possibilités de revenus et les études ne sont pas affectées négativement</a:t>
            </a:r>
            <a:endParaRPr lang="en-US" sz="1800" dirty="0"/>
          </a:p>
          <a:p>
            <a:pPr marL="227013" lvl="0" indent="-227013" algn="l" rtl="0">
              <a:spcBef>
                <a:spcPts val="1200"/>
              </a:spcBef>
              <a:spcAft>
                <a:spcPts val="0"/>
              </a:spcAft>
              <a:buClr>
                <a:schemeClr val="dk1"/>
              </a:buClr>
              <a:buSzPts val="2400"/>
              <a:buFont typeface="Arial"/>
              <a:buNone/>
            </a:pPr>
            <a:r>
              <a:rPr lang="en-US" sz="1800" dirty="0" err="1">
                <a:latin typeface="Arial"/>
                <a:ea typeface="Arial"/>
                <a:cs typeface="Arial"/>
                <a:sym typeface="Arial"/>
              </a:rPr>
              <a:t>Bénéfices</a:t>
            </a:r>
            <a:r>
              <a:rPr lang="en-US" sz="1800" dirty="0">
                <a:latin typeface="Arial"/>
                <a:ea typeface="Arial"/>
                <a:cs typeface="Arial"/>
                <a:sym typeface="Arial"/>
              </a:rPr>
              <a:t> pour la </a:t>
            </a:r>
            <a:r>
              <a:rPr lang="en-US" sz="1800" dirty="0" err="1">
                <a:latin typeface="Arial"/>
                <a:ea typeface="Arial"/>
                <a:cs typeface="Arial"/>
                <a:sym typeface="Arial"/>
              </a:rPr>
              <a:t>mère</a:t>
            </a:r>
            <a:r>
              <a:rPr lang="en-US" sz="1800" dirty="0">
                <a:latin typeface="Arial"/>
                <a:ea typeface="Arial"/>
                <a:cs typeface="Arial"/>
                <a:sym typeface="Arial"/>
              </a:rPr>
              <a:t> :</a:t>
            </a:r>
            <a:endParaRPr sz="1800" dirty="0"/>
          </a:p>
          <a:p>
            <a:pPr marL="227013" lvl="0" indent="-227013" algn="l" rtl="0">
              <a:spcBef>
                <a:spcPts val="480"/>
              </a:spcBef>
              <a:spcAft>
                <a:spcPts val="0"/>
              </a:spcAft>
              <a:buClr>
                <a:schemeClr val="dk1"/>
              </a:buClr>
              <a:buSzPts val="2400"/>
              <a:buFont typeface="Arial"/>
              <a:buChar char="•"/>
            </a:pPr>
            <a:r>
              <a:rPr lang="fr-FR" sz="1800" dirty="0">
                <a:latin typeface="Arial"/>
                <a:ea typeface="Arial"/>
                <a:cs typeface="Arial"/>
                <a:sym typeface="Arial"/>
              </a:rPr>
              <a:t>Retrouve ses forces après l’accouchement</a:t>
            </a:r>
            <a:endParaRPr sz="1800" dirty="0"/>
          </a:p>
          <a:p>
            <a:pPr marL="227013" lvl="0" indent="-227013" algn="l" rtl="0">
              <a:spcBef>
                <a:spcPts val="480"/>
              </a:spcBef>
              <a:spcAft>
                <a:spcPts val="0"/>
              </a:spcAft>
              <a:buClr>
                <a:schemeClr val="dk1"/>
              </a:buClr>
              <a:buSzPts val="2400"/>
              <a:buFont typeface="Arial"/>
              <a:buChar char="•"/>
            </a:pPr>
            <a:r>
              <a:rPr lang="fr-FR" sz="1800" dirty="0">
                <a:latin typeface="Arial"/>
                <a:ea typeface="Arial"/>
                <a:cs typeface="Arial"/>
                <a:sym typeface="Arial"/>
              </a:rPr>
              <a:t>Plus de temps pour le bébé et pour s’occuper de la famille</a:t>
            </a:r>
            <a:endParaRPr sz="1800" dirty="0"/>
          </a:p>
          <a:p>
            <a:pPr marL="227013" lvl="0" indent="-227013">
              <a:spcBef>
                <a:spcPts val="1200"/>
              </a:spcBef>
              <a:buSzPts val="2400"/>
              <a:buNone/>
            </a:pPr>
            <a:r>
              <a:rPr lang="en-US" sz="1800" dirty="0" err="1">
                <a:latin typeface="Arial"/>
                <a:ea typeface="Arial"/>
                <a:cs typeface="Arial"/>
                <a:sym typeface="Arial"/>
              </a:rPr>
              <a:t>Bénéfices</a:t>
            </a:r>
            <a:r>
              <a:rPr lang="en-US" sz="1800" dirty="0">
                <a:latin typeface="Arial"/>
                <a:ea typeface="Arial"/>
                <a:cs typeface="Arial"/>
                <a:sym typeface="Arial"/>
              </a:rPr>
              <a:t> pour le </a:t>
            </a:r>
            <a:r>
              <a:rPr lang="en-US" sz="1800" dirty="0" err="1">
                <a:latin typeface="Arial"/>
                <a:ea typeface="Arial"/>
                <a:cs typeface="Arial"/>
                <a:sym typeface="Arial"/>
              </a:rPr>
              <a:t>bébé</a:t>
            </a:r>
            <a:r>
              <a:rPr lang="en-US" sz="1800" dirty="0">
                <a:latin typeface="Arial"/>
                <a:ea typeface="Arial"/>
                <a:cs typeface="Arial"/>
                <a:sym typeface="Arial"/>
              </a:rPr>
              <a:t> :</a:t>
            </a:r>
            <a:endParaRPr lang="en-US" sz="1800" dirty="0"/>
          </a:p>
          <a:p>
            <a:pPr marL="227013" lvl="0" indent="-227013">
              <a:spcBef>
                <a:spcPts val="480"/>
              </a:spcBef>
              <a:buSzPts val="2400"/>
              <a:buFont typeface="Arial"/>
              <a:buChar char="•"/>
            </a:pPr>
            <a:r>
              <a:rPr lang="en-US" sz="1800" dirty="0">
                <a:latin typeface="Arial"/>
                <a:ea typeface="Arial"/>
                <a:cs typeface="Arial"/>
                <a:sym typeface="Arial"/>
              </a:rPr>
              <a:t>Né </a:t>
            </a:r>
            <a:r>
              <a:rPr lang="en-US" sz="1800" dirty="0" err="1">
                <a:latin typeface="Arial"/>
                <a:ea typeface="Arial"/>
                <a:cs typeface="Arial"/>
                <a:sym typeface="Arial"/>
              </a:rPr>
              <a:t>sain</a:t>
            </a:r>
            <a:r>
              <a:rPr lang="en-US" sz="1800" dirty="0">
                <a:latin typeface="Arial"/>
                <a:ea typeface="Arial"/>
                <a:cs typeface="Arial"/>
                <a:sym typeface="Arial"/>
              </a:rPr>
              <a:t> et fort</a:t>
            </a:r>
            <a:endParaRPr lang="en-US" sz="1800" dirty="0"/>
          </a:p>
          <a:p>
            <a:pPr marL="227013" lvl="0" indent="-227013">
              <a:spcBef>
                <a:spcPts val="480"/>
              </a:spcBef>
              <a:buSzPts val="2400"/>
              <a:buFont typeface="Arial"/>
              <a:buChar char="•"/>
            </a:pPr>
            <a:r>
              <a:rPr lang="fr-FR" sz="1800" dirty="0">
                <a:latin typeface="Arial"/>
                <a:ea typeface="Arial"/>
                <a:cs typeface="Arial"/>
                <a:sym typeface="Arial"/>
              </a:rPr>
              <a:t>Est nourri au sein plus longtemps et grandit bien</a:t>
            </a:r>
            <a:endParaRPr lang="en-US" sz="1800" dirty="0"/>
          </a:p>
          <a:p>
            <a:pPr marL="227013" lvl="0" indent="-227013" algn="l" rtl="0">
              <a:spcBef>
                <a:spcPts val="1200"/>
              </a:spcBef>
              <a:spcAft>
                <a:spcPts val="0"/>
              </a:spcAft>
              <a:buClr>
                <a:schemeClr val="dk1"/>
              </a:buClr>
              <a:buSzPts val="2400"/>
              <a:buFont typeface="Arial"/>
              <a:buNone/>
            </a:pPr>
            <a:r>
              <a:rPr lang="fr-FR" sz="1800" dirty="0">
                <a:latin typeface="Arial"/>
                <a:ea typeface="Arial"/>
                <a:cs typeface="Arial"/>
                <a:sym typeface="Arial"/>
              </a:rPr>
              <a:t>Avantages pour le petit ami, le mari et la famille </a:t>
            </a:r>
            <a:r>
              <a:rPr lang="en-US" sz="1800" dirty="0">
                <a:latin typeface="Arial"/>
                <a:ea typeface="Arial"/>
                <a:cs typeface="Arial"/>
                <a:sym typeface="Arial"/>
              </a:rPr>
              <a:t>:</a:t>
            </a:r>
            <a:endParaRPr lang="en-US" sz="1800" dirty="0"/>
          </a:p>
          <a:p>
            <a:pPr marL="227013" lvl="0" indent="-227013" algn="l" rtl="0">
              <a:spcBef>
                <a:spcPts val="480"/>
              </a:spcBef>
              <a:spcAft>
                <a:spcPts val="0"/>
              </a:spcAft>
              <a:buClr>
                <a:schemeClr val="dk1"/>
              </a:buClr>
              <a:buSzPts val="2400"/>
              <a:buFont typeface="Arial"/>
              <a:buChar char="•"/>
            </a:pPr>
            <a:r>
              <a:rPr lang="fr-FR" sz="1800" dirty="0">
                <a:latin typeface="Arial"/>
                <a:ea typeface="Arial"/>
                <a:cs typeface="Arial"/>
                <a:sym typeface="Arial"/>
              </a:rPr>
              <a:t>Plus de ressources pour la nourriture, l’habillement, le logement et l’éducation</a:t>
            </a:r>
            <a:endParaRPr lang="en-US" sz="1800" dirty="0"/>
          </a:p>
          <a:p>
            <a:pPr marL="0" lvl="0" indent="0" algn="l" rtl="0">
              <a:spcBef>
                <a:spcPts val="1200"/>
              </a:spcBef>
              <a:spcAft>
                <a:spcPts val="0"/>
              </a:spcAft>
              <a:buClr>
                <a:srgbClr val="008000"/>
              </a:buClr>
              <a:buSzPts val="1800"/>
              <a:buFont typeface="Arial"/>
              <a:buNone/>
            </a:pPr>
            <a:r>
              <a:rPr lang="fr-FR" sz="1800" i="1" dirty="0">
                <a:solidFill>
                  <a:srgbClr val="008000"/>
                </a:solidFill>
                <a:latin typeface="Arial"/>
                <a:ea typeface="Arial"/>
                <a:cs typeface="Arial"/>
                <a:sym typeface="Arial"/>
              </a:rPr>
              <a:t>Les jeunes femmes, les femmes séropositives au VIH et les femmes handicapées peuvent toutes en bénéficier</a:t>
            </a:r>
            <a:r>
              <a:rPr lang="en-US" sz="1800" i="1" dirty="0">
                <a:solidFill>
                  <a:srgbClr val="008000"/>
                </a:solidFill>
                <a:latin typeface="Arial"/>
                <a:ea typeface="Arial"/>
                <a:cs typeface="Arial"/>
                <a:sym typeface="Arial"/>
              </a:rPr>
              <a:t>.</a:t>
            </a:r>
            <a:endParaRPr sz="1800" dirty="0"/>
          </a:p>
        </p:txBody>
      </p:sp>
      <p:sp>
        <p:nvSpPr>
          <p:cNvPr id="119" name="Google Shape;119;p8"/>
          <p:cNvSpPr txBox="1">
            <a:spLocks noGrp="1"/>
          </p:cNvSpPr>
          <p:nvPr>
            <p:ph type="sldNum" idx="12"/>
          </p:nvPr>
        </p:nvSpPr>
        <p:spPr>
          <a:xfrm>
            <a:off x="6723697"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8</a:t>
            </a:fld>
            <a:endParaRPr sz="1400" b="1" i="0" u="none" strike="noStrike" cap="none" dirty="0">
              <a:solidFill>
                <a:schemeClr val="lt2"/>
              </a:solidFill>
              <a:latin typeface="Arial"/>
              <a:ea typeface="Arial"/>
              <a:cs typeface="Arial"/>
              <a:sym typeface="Arial"/>
            </a:endParaRPr>
          </a:p>
        </p:txBody>
      </p:sp>
      <p:sp>
        <p:nvSpPr>
          <p:cNvPr id="120" name="Google Shape;120;p8"/>
          <p:cNvSpPr/>
          <p:nvPr/>
        </p:nvSpPr>
        <p:spPr>
          <a:xfrm>
            <a:off x="609019" y="436563"/>
            <a:ext cx="7286044" cy="841375"/>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fr-FR" sz="2800" b="1" i="0" u="none" strike="noStrike" cap="none" dirty="0">
                <a:solidFill>
                  <a:srgbClr val="008000"/>
                </a:solidFill>
                <a:latin typeface="Arial"/>
                <a:ea typeface="Arial"/>
                <a:cs typeface="Arial"/>
                <a:sym typeface="Arial"/>
              </a:rPr>
              <a:t>Bénéfices de la planification familiale pour tout le monde</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txBox="1">
            <a:spLocks noGrp="1"/>
          </p:cNvSpPr>
          <p:nvPr>
            <p:ph type="title"/>
          </p:nvPr>
        </p:nvSpPr>
        <p:spPr>
          <a:xfrm>
            <a:off x="570919" y="393700"/>
            <a:ext cx="7877253"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sz="2800" dirty="0">
                <a:solidFill>
                  <a:srgbClr val="008000"/>
                </a:solidFill>
              </a:rPr>
              <a:t>Gardez cette réalité à l’esprit lorsque vous décidez</a:t>
            </a:r>
            <a:r>
              <a:rPr lang="en-US" sz="2800" dirty="0">
                <a:solidFill>
                  <a:srgbClr val="008000"/>
                </a:solidFill>
              </a:rPr>
              <a:t>…</a:t>
            </a:r>
            <a:endParaRPr sz="2800" dirty="0">
              <a:solidFill>
                <a:srgbClr val="C00000"/>
              </a:solidFill>
            </a:endParaRPr>
          </a:p>
        </p:txBody>
      </p:sp>
      <p:sp>
        <p:nvSpPr>
          <p:cNvPr id="128" name="Google Shape;128;p9"/>
          <p:cNvSpPr txBox="1">
            <a:spLocks noGrp="1"/>
          </p:cNvSpPr>
          <p:nvPr>
            <p:ph type="body" idx="1"/>
          </p:nvPr>
        </p:nvSpPr>
        <p:spPr>
          <a:xfrm>
            <a:off x="695828" y="1536700"/>
            <a:ext cx="7752344" cy="4505826"/>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rgbClr val="000000"/>
              </a:buClr>
              <a:buSzPts val="2600"/>
              <a:buFont typeface="Arial"/>
              <a:buNone/>
            </a:pPr>
            <a:r>
              <a:rPr lang="fr-FR" sz="2400" dirty="0">
                <a:solidFill>
                  <a:srgbClr val="000000"/>
                </a:solidFill>
                <a:latin typeface="Arial"/>
                <a:ea typeface="Arial"/>
                <a:cs typeface="Arial"/>
                <a:sym typeface="Arial"/>
              </a:rPr>
              <a:t>Les mères et les bébés sont en meilleure santé si les femmes et les filles </a:t>
            </a:r>
            <a:r>
              <a:rPr lang="en-US" sz="2400" dirty="0">
                <a:solidFill>
                  <a:srgbClr val="000000"/>
                </a:solidFill>
                <a:latin typeface="Arial"/>
                <a:ea typeface="Arial"/>
                <a:cs typeface="Arial"/>
                <a:sym typeface="Arial"/>
              </a:rPr>
              <a:t>:</a:t>
            </a:r>
            <a:endParaRPr sz="2400" dirty="0"/>
          </a:p>
          <a:p>
            <a:pPr marL="400050" lvl="1" indent="-285750" algn="l" rtl="0">
              <a:lnSpc>
                <a:spcPct val="95000"/>
              </a:lnSpc>
              <a:spcBef>
                <a:spcPts val="1200"/>
              </a:spcBef>
              <a:spcAft>
                <a:spcPts val="0"/>
              </a:spcAft>
              <a:buClr>
                <a:srgbClr val="008000"/>
              </a:buClr>
              <a:buSzPts val="2600"/>
              <a:buFont typeface="Arial"/>
              <a:buChar char="•"/>
            </a:pPr>
            <a:r>
              <a:rPr lang="fr-FR" sz="2400" dirty="0">
                <a:solidFill>
                  <a:srgbClr val="000000"/>
                </a:solidFill>
                <a:latin typeface="Arial"/>
                <a:ea typeface="Arial"/>
                <a:cs typeface="Arial"/>
                <a:sym typeface="Arial"/>
              </a:rPr>
              <a:t>attendent d’avoir 18 ans pour débuter une grossesse</a:t>
            </a:r>
            <a:endParaRPr sz="2400" dirty="0"/>
          </a:p>
          <a:p>
            <a:pPr marL="400050" lvl="1" indent="-285750" algn="l" rtl="0">
              <a:lnSpc>
                <a:spcPct val="95000"/>
              </a:lnSpc>
              <a:spcBef>
                <a:spcPts val="1200"/>
              </a:spcBef>
              <a:spcAft>
                <a:spcPts val="0"/>
              </a:spcAft>
              <a:buClr>
                <a:srgbClr val="008000"/>
              </a:buClr>
              <a:buSzPts val="2600"/>
              <a:buFont typeface="Arial"/>
              <a:buChar char="•"/>
            </a:pPr>
            <a:r>
              <a:rPr lang="fr-FR" sz="2400" dirty="0">
                <a:solidFill>
                  <a:srgbClr val="000000"/>
                </a:solidFill>
                <a:latin typeface="Arial"/>
                <a:ea typeface="Arial"/>
                <a:cs typeface="Arial"/>
                <a:sym typeface="Arial"/>
              </a:rPr>
              <a:t>espacent les naissances d’au moins 2 ans</a:t>
            </a:r>
            <a:endParaRPr sz="2400" dirty="0"/>
          </a:p>
          <a:p>
            <a:pPr marL="400050" lvl="1" indent="-285750" algn="l" rtl="0">
              <a:lnSpc>
                <a:spcPct val="95000"/>
              </a:lnSpc>
              <a:spcBef>
                <a:spcPts val="1200"/>
              </a:spcBef>
              <a:spcAft>
                <a:spcPts val="0"/>
              </a:spcAft>
              <a:buClr>
                <a:srgbClr val="008000"/>
              </a:buClr>
              <a:buSzPts val="2600"/>
              <a:buFont typeface="Arial"/>
              <a:buChar char="•"/>
            </a:pPr>
            <a:r>
              <a:rPr lang="fr-FR" sz="2400" dirty="0">
                <a:solidFill>
                  <a:srgbClr val="000000"/>
                </a:solidFill>
                <a:latin typeface="Arial"/>
                <a:ea typeface="Arial"/>
                <a:cs typeface="Arial"/>
                <a:sym typeface="Arial"/>
              </a:rPr>
              <a:t>attendent 6 mois après une fausse couche ou un avortement pour débuter une nouvelle grossesse</a:t>
            </a:r>
            <a:r>
              <a:rPr lang="en-US" sz="2400" dirty="0">
                <a:solidFill>
                  <a:srgbClr val="000000"/>
                </a:solidFill>
                <a:latin typeface="Arial"/>
                <a:ea typeface="Arial"/>
                <a:cs typeface="Arial"/>
                <a:sym typeface="Arial"/>
              </a:rPr>
              <a:t> </a:t>
            </a:r>
            <a:endParaRPr sz="2400" dirty="0"/>
          </a:p>
          <a:p>
            <a:pPr marL="400050" lvl="1" indent="-285750" algn="l" rtl="0">
              <a:lnSpc>
                <a:spcPct val="95000"/>
              </a:lnSpc>
              <a:spcBef>
                <a:spcPts val="1200"/>
              </a:spcBef>
              <a:spcAft>
                <a:spcPts val="0"/>
              </a:spcAft>
              <a:buClr>
                <a:srgbClr val="008000"/>
              </a:buClr>
              <a:buSzPts val="2600"/>
              <a:buFont typeface="Arial"/>
              <a:buChar char="•"/>
            </a:pPr>
            <a:r>
              <a:rPr lang="fr-FR" sz="2400"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font leurs enfants avant l’âge de 35 ans</a:t>
            </a:r>
            <a:endParaRPr sz="2400" dirty="0"/>
          </a:p>
          <a:p>
            <a:pPr marL="114300" lvl="1" indent="0" algn="l" rtl="0">
              <a:lnSpc>
                <a:spcPct val="95000"/>
              </a:lnSpc>
              <a:spcBef>
                <a:spcPts val="2400"/>
              </a:spcBef>
              <a:spcAft>
                <a:spcPts val="0"/>
              </a:spcAft>
              <a:buClr>
                <a:srgbClr val="008000"/>
              </a:buClr>
              <a:buSzPts val="1800"/>
              <a:buFont typeface="Arial"/>
              <a:buNone/>
            </a:pPr>
            <a:r>
              <a:rPr lang="fr-FR" sz="2000" i="1" dirty="0">
                <a:solidFill>
                  <a:srgbClr val="008000"/>
                </a:solidFill>
                <a:latin typeface="Arial"/>
                <a:ea typeface="Arial"/>
                <a:cs typeface="Arial"/>
                <a:sym typeface="Arial"/>
              </a:rPr>
              <a:t>Les jeunes femmes qui retardent la grossesse ont plus de chances de mener à bien leurs études</a:t>
            </a:r>
            <a:r>
              <a:rPr lang="en-US" sz="2000" i="1" dirty="0">
                <a:solidFill>
                  <a:srgbClr val="008000"/>
                </a:solidFill>
                <a:latin typeface="Arial"/>
                <a:ea typeface="Arial"/>
                <a:cs typeface="Arial"/>
                <a:sym typeface="Arial"/>
              </a:rPr>
              <a:t>. </a:t>
            </a:r>
            <a:endParaRPr sz="2000" i="1" dirty="0">
              <a:solidFill>
                <a:srgbClr val="008000"/>
              </a:solidFill>
              <a:latin typeface="Arial"/>
              <a:ea typeface="Arial"/>
              <a:cs typeface="Arial"/>
              <a:sym typeface="Arial"/>
            </a:endParaRPr>
          </a:p>
        </p:txBody>
      </p:sp>
      <p:sp>
        <p:nvSpPr>
          <p:cNvPr id="129" name="Google Shape;129;p9"/>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9</a:t>
            </a:fld>
            <a:endParaRPr sz="1400" b="1" i="0" u="none" strike="noStrike" cap="none" dirty="0">
              <a:solidFill>
                <a:schemeClr val="lt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0944ADE06AB146AA0D79C6E29DE341" ma:contentTypeVersion="14" ma:contentTypeDescription="Create a new document." ma:contentTypeScope="" ma:versionID="dbba34e9ea6bdd466490e7e8c8f811ca">
  <xsd:schema xmlns:xsd="http://www.w3.org/2001/XMLSchema" xmlns:xs="http://www.w3.org/2001/XMLSchema" xmlns:p="http://schemas.microsoft.com/office/2006/metadata/properties" xmlns:ns1="http://schemas.microsoft.com/sharepoint/v3" xmlns:ns3="efdd9f9d-8bd7-4ab0-b5e4-c61552720f90" xmlns:ns4="266c30de-af30-4833-a4b8-7140979112d5" targetNamespace="http://schemas.microsoft.com/office/2006/metadata/properties" ma:root="true" ma:fieldsID="a1e6283933a1843e271169cdb9ec5245" ns1:_="" ns3:_="" ns4:_="">
    <xsd:import namespace="http://schemas.microsoft.com/sharepoint/v3"/>
    <xsd:import namespace="efdd9f9d-8bd7-4ab0-b5e4-c61552720f90"/>
    <xsd:import namespace="266c30de-af30-4833-a4b8-7140979112d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dd9f9d-8bd7-4ab0-b5e4-c61552720f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6c30de-af30-4833-a4b8-7140979112d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FDD9F5-22D1-4398-9489-1D43921F5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fdd9f9d-8bd7-4ab0-b5e4-c61552720f90"/>
    <ds:schemaRef ds:uri="266c30de-af30-4833-a4b8-714097911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223943-4FF5-4464-A690-C9979063983B}">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19FB44A7-C1B6-4357-B2E9-FEE1CD4B4C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6762</TotalTime>
  <Words>7434</Words>
  <Application>Microsoft Office PowerPoint</Application>
  <PresentationFormat>On-screen Show (4:3)</PresentationFormat>
  <Paragraphs>624</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 Narrow</vt:lpstr>
      <vt:lpstr>Calibri</vt:lpstr>
      <vt:lpstr>Times</vt:lpstr>
      <vt:lpstr>Arial</vt:lpstr>
      <vt:lpstr>Times New Roman</vt:lpstr>
      <vt:lpstr>Arial Black</vt:lpstr>
      <vt:lpstr>Courier New</vt:lpstr>
      <vt:lpstr>Blank</vt:lpstr>
      <vt:lpstr>Outil destiné aux pairs éducateurs pour informer les professionnelles du sexe sur les options de contraception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Gardez cette réalité à l’esprit lorsque vous décidez…</vt:lpstr>
      <vt:lpstr>PowerPoint Presentation</vt:lpstr>
      <vt:lpstr>PowerPoint Presentation</vt:lpstr>
      <vt:lpstr>PowerPoint Presentation</vt:lpstr>
      <vt:lpstr>Répondre aux mythes sur les méthodes</vt:lpstr>
      <vt:lpstr>PowerPoint Presentation</vt:lpstr>
      <vt:lpstr>PowerPoint Presentation</vt:lpstr>
      <vt:lpstr>DIU  (cuivre)</vt:lpstr>
      <vt:lpstr>PowerPoint Presentation</vt:lpstr>
      <vt:lpstr>DIU  (hormonal)</vt:lpstr>
      <vt:lpstr>PowerPoint Presentation</vt:lpstr>
      <vt:lpstr>Contraceptifs injectables (DMPA IM et SC et NET-EN)</vt:lpstr>
      <vt:lpstr>PowerPoint Presentation</vt:lpstr>
      <vt:lpstr>Contraceptifs oraux combinés  (la pilule)</vt:lpstr>
      <vt:lpstr>PowerPoint Presentation</vt:lpstr>
      <vt:lpstr>Pilules à progestatif seul (mini pilules) pilules à progestatif seul</vt:lpstr>
      <vt:lpstr>PowerPoint Presentation</vt:lpstr>
      <vt:lpstr>Préservatif masculin</vt:lpstr>
      <vt:lpstr>PowerPoint Presentation</vt:lpstr>
      <vt:lpstr>Préservatif féminin</vt:lpstr>
      <vt:lpstr>PowerPoint Presentation</vt:lpstr>
      <vt:lpstr>Pilules contraceptives d’urgence (PCU)</vt:lpstr>
      <vt:lpstr>PowerPoint Presentation</vt:lpstr>
      <vt:lpstr>PowerPoint Presentation</vt:lpstr>
      <vt:lpstr>PowerPoint Presentation</vt:lpstr>
      <vt:lpstr>PowerPoint Presentation</vt:lpstr>
      <vt:lpstr>PowerPoint Presentation</vt:lpstr>
      <vt:lpstr>Stérilisation féminine</vt:lpstr>
      <vt:lpstr>PowerPoint Presentation</vt:lpstr>
      <vt:lpstr>PowerPoint Presentation</vt:lpstr>
      <vt:lpstr>Réfléchissez à la méthode que vous pourriez préférer…</vt:lpstr>
      <vt:lpstr>... et comment éviter au mieux la grossesse, le VIH et les autres 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Educator Tool for Informing Female Sex Workers (FSWs) about Contraceptive Options</dc:title>
  <dc:creator>Irina Yacobson</dc:creator>
  <cp:lastModifiedBy>Lucy Harber</cp:lastModifiedBy>
  <cp:revision>107</cp:revision>
  <dcterms:created xsi:type="dcterms:W3CDTF">2006-04-05T13:21:52Z</dcterms:created>
  <dcterms:modified xsi:type="dcterms:W3CDTF">2021-09-14T17:21:56Z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0x010100DD0944ADE06AB146AA0D79C6E29DE341</vt:lpwstr>
  </property>
</Properties>
</file>