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4"/>
  </p:sldMasterIdLst>
  <p:notesMasterIdLst>
    <p:notesMasterId r:id="rId214"/>
  </p:notesMasterIdLst>
  <p:handoutMasterIdLst>
    <p:handoutMasterId r:id="rId215"/>
  </p:handoutMasterIdLst>
  <p:sldIdLst>
    <p:sldId id="316" r:id="rId5"/>
    <p:sldId id="1059" r:id="rId6"/>
    <p:sldId id="423" r:id="rId7"/>
    <p:sldId id="434" r:id="rId8"/>
    <p:sldId id="421" r:id="rId9"/>
    <p:sldId id="1190" r:id="rId10"/>
    <p:sldId id="435" r:id="rId11"/>
    <p:sldId id="1191" r:id="rId12"/>
    <p:sldId id="1192" r:id="rId13"/>
    <p:sldId id="436" r:id="rId14"/>
    <p:sldId id="1201" r:id="rId15"/>
    <p:sldId id="1202" r:id="rId16"/>
    <p:sldId id="1268" r:id="rId17"/>
    <p:sldId id="1195" r:id="rId18"/>
    <p:sldId id="1196" r:id="rId19"/>
    <p:sldId id="438" r:id="rId20"/>
    <p:sldId id="1085" r:id="rId21"/>
    <p:sldId id="550" r:id="rId22"/>
    <p:sldId id="1203" r:id="rId23"/>
    <p:sldId id="452" r:id="rId24"/>
    <p:sldId id="1104" r:id="rId25"/>
    <p:sldId id="454" r:id="rId26"/>
    <p:sldId id="1288" r:id="rId27"/>
    <p:sldId id="1289" r:id="rId28"/>
    <p:sldId id="1290" r:id="rId29"/>
    <p:sldId id="455" r:id="rId30"/>
    <p:sldId id="1206" r:id="rId31"/>
    <p:sldId id="719" r:id="rId32"/>
    <p:sldId id="460" r:id="rId33"/>
    <p:sldId id="1026" r:id="rId34"/>
    <p:sldId id="700" r:id="rId35"/>
    <p:sldId id="620" r:id="rId36"/>
    <p:sldId id="622" r:id="rId37"/>
    <p:sldId id="623" r:id="rId38"/>
    <p:sldId id="1182" r:id="rId39"/>
    <p:sldId id="624" r:id="rId40"/>
    <p:sldId id="590" r:id="rId41"/>
    <p:sldId id="1027" r:id="rId42"/>
    <p:sldId id="1197" r:id="rId43"/>
    <p:sldId id="474" r:id="rId44"/>
    <p:sldId id="475" r:id="rId45"/>
    <p:sldId id="1269" r:id="rId46"/>
    <p:sldId id="477" r:id="rId47"/>
    <p:sldId id="479" r:id="rId48"/>
    <p:sldId id="480" r:id="rId49"/>
    <p:sldId id="481" r:id="rId50"/>
    <p:sldId id="614" r:id="rId51"/>
    <p:sldId id="597" r:id="rId52"/>
    <p:sldId id="1198" r:id="rId53"/>
    <p:sldId id="794" r:id="rId54"/>
    <p:sldId id="621" r:id="rId55"/>
    <p:sldId id="1086" r:id="rId56"/>
    <p:sldId id="485" r:id="rId57"/>
    <p:sldId id="2317" r:id="rId58"/>
    <p:sldId id="1069" r:id="rId59"/>
    <p:sldId id="1209" r:id="rId60"/>
    <p:sldId id="489" r:id="rId61"/>
    <p:sldId id="490" r:id="rId62"/>
    <p:sldId id="1210" r:id="rId63"/>
    <p:sldId id="486" r:id="rId64"/>
    <p:sldId id="1211" r:id="rId65"/>
    <p:sldId id="1200" r:id="rId66"/>
    <p:sldId id="504" r:id="rId67"/>
    <p:sldId id="505" r:id="rId68"/>
    <p:sldId id="1089" r:id="rId69"/>
    <p:sldId id="509" r:id="rId70"/>
    <p:sldId id="510" r:id="rId71"/>
    <p:sldId id="606" r:id="rId72"/>
    <p:sldId id="1105" r:id="rId73"/>
    <p:sldId id="1306" r:id="rId74"/>
    <p:sldId id="1307" r:id="rId75"/>
    <p:sldId id="497" r:id="rId76"/>
    <p:sldId id="1308" r:id="rId77"/>
    <p:sldId id="498" r:id="rId78"/>
    <p:sldId id="1310" r:id="rId79"/>
    <p:sldId id="1315" r:id="rId80"/>
    <p:sldId id="1316" r:id="rId81"/>
    <p:sldId id="604" r:id="rId82"/>
    <p:sldId id="1229" r:id="rId83"/>
    <p:sldId id="720" r:id="rId84"/>
    <p:sldId id="1230" r:id="rId85"/>
    <p:sldId id="654" r:id="rId86"/>
    <p:sldId id="534" r:id="rId87"/>
    <p:sldId id="535" r:id="rId88"/>
    <p:sldId id="1311" r:id="rId89"/>
    <p:sldId id="536" r:id="rId90"/>
    <p:sldId id="625" r:id="rId91"/>
    <p:sldId id="1312" r:id="rId92"/>
    <p:sldId id="616" r:id="rId93"/>
    <p:sldId id="1313" r:id="rId94"/>
    <p:sldId id="1273" r:id="rId95"/>
    <p:sldId id="539" r:id="rId96"/>
    <p:sldId id="540" r:id="rId97"/>
    <p:sldId id="861" r:id="rId98"/>
    <p:sldId id="863" r:id="rId99"/>
    <p:sldId id="864" r:id="rId100"/>
    <p:sldId id="545" r:id="rId101"/>
    <p:sldId id="1305" r:id="rId102"/>
    <p:sldId id="1231" r:id="rId103"/>
    <p:sldId id="1236" r:id="rId104"/>
    <p:sldId id="1237" r:id="rId105"/>
    <p:sldId id="1184" r:id="rId106"/>
    <p:sldId id="1226" r:id="rId107"/>
    <p:sldId id="1024" r:id="rId108"/>
    <p:sldId id="525" r:id="rId109"/>
    <p:sldId id="526" r:id="rId110"/>
    <p:sldId id="527" r:id="rId111"/>
    <p:sldId id="528" r:id="rId112"/>
    <p:sldId id="1238" r:id="rId113"/>
    <p:sldId id="1111" r:id="rId114"/>
    <p:sldId id="1239" r:id="rId115"/>
    <p:sldId id="1240" r:id="rId116"/>
    <p:sldId id="1138" r:id="rId117"/>
    <p:sldId id="2368" r:id="rId118"/>
    <p:sldId id="2236" r:id="rId119"/>
    <p:sldId id="1241" r:id="rId120"/>
    <p:sldId id="1137" r:id="rId121"/>
    <p:sldId id="1242" r:id="rId122"/>
    <p:sldId id="1159" r:id="rId123"/>
    <p:sldId id="1146" r:id="rId124"/>
    <p:sldId id="1148" r:id="rId125"/>
    <p:sldId id="1074" r:id="rId126"/>
    <p:sldId id="684" r:id="rId127"/>
    <p:sldId id="1187" r:id="rId128"/>
    <p:sldId id="549" r:id="rId129"/>
    <p:sldId id="1293" r:id="rId130"/>
    <p:sldId id="551" r:id="rId131"/>
    <p:sldId id="670" r:id="rId132"/>
    <p:sldId id="1260" r:id="rId133"/>
    <p:sldId id="1098" r:id="rId134"/>
    <p:sldId id="1100" r:id="rId135"/>
    <p:sldId id="671" r:id="rId136"/>
    <p:sldId id="699" r:id="rId137"/>
    <p:sldId id="553" r:id="rId138"/>
    <p:sldId id="896" r:id="rId139"/>
    <p:sldId id="1246" r:id="rId140"/>
    <p:sldId id="1255" r:id="rId141"/>
    <p:sldId id="1256" r:id="rId142"/>
    <p:sldId id="715" r:id="rId143"/>
    <p:sldId id="1286" r:id="rId144"/>
    <p:sldId id="1287" r:id="rId145"/>
    <p:sldId id="603" r:id="rId146"/>
    <p:sldId id="613" r:id="rId147"/>
    <p:sldId id="1257" r:id="rId148"/>
    <p:sldId id="716" r:id="rId149"/>
    <p:sldId id="1076" r:id="rId150"/>
    <p:sldId id="996" r:id="rId151"/>
    <p:sldId id="1247" r:id="rId152"/>
    <p:sldId id="2337" r:id="rId153"/>
    <p:sldId id="1219" r:id="rId154"/>
    <p:sldId id="517" r:id="rId155"/>
    <p:sldId id="557" r:id="rId156"/>
    <p:sldId id="519" r:id="rId157"/>
    <p:sldId id="558" r:id="rId158"/>
    <p:sldId id="1300" r:id="rId159"/>
    <p:sldId id="1291" r:id="rId160"/>
    <p:sldId id="1292" r:id="rId161"/>
    <p:sldId id="563" r:id="rId162"/>
    <p:sldId id="1271" r:id="rId163"/>
    <p:sldId id="2283" r:id="rId164"/>
    <p:sldId id="2315" r:id="rId165"/>
    <p:sldId id="2284" r:id="rId166"/>
    <p:sldId id="2285" r:id="rId167"/>
    <p:sldId id="2324" r:id="rId168"/>
    <p:sldId id="2329" r:id="rId169"/>
    <p:sldId id="1248" r:id="rId170"/>
    <p:sldId id="1139" r:id="rId171"/>
    <p:sldId id="2367" r:id="rId172"/>
    <p:sldId id="1304" r:id="rId173"/>
    <p:sldId id="2291" r:id="rId174"/>
    <p:sldId id="2282" r:id="rId175"/>
    <p:sldId id="2303" r:id="rId176"/>
    <p:sldId id="2304" r:id="rId177"/>
    <p:sldId id="2369" r:id="rId178"/>
    <p:sldId id="2371" r:id="rId179"/>
    <p:sldId id="1220" r:id="rId180"/>
    <p:sldId id="1275" r:id="rId181"/>
    <p:sldId id="1296" r:id="rId182"/>
    <p:sldId id="2370" r:id="rId183"/>
    <p:sldId id="1301" r:id="rId184"/>
    <p:sldId id="1298" r:id="rId185"/>
    <p:sldId id="1299" r:id="rId186"/>
    <p:sldId id="1249" r:id="rId187"/>
    <p:sldId id="1221" r:id="rId188"/>
    <p:sldId id="574" r:id="rId189"/>
    <p:sldId id="577" r:id="rId190"/>
    <p:sldId id="579" r:id="rId191"/>
    <p:sldId id="1119" r:id="rId192"/>
    <p:sldId id="1131" r:id="rId193"/>
    <p:sldId id="582" r:id="rId194"/>
    <p:sldId id="583" r:id="rId195"/>
    <p:sldId id="1314" r:id="rId196"/>
    <p:sldId id="2372" r:id="rId197"/>
    <p:sldId id="1276" r:id="rId198"/>
    <p:sldId id="584" r:id="rId199"/>
    <p:sldId id="585" r:id="rId200"/>
    <p:sldId id="586" r:id="rId201"/>
    <p:sldId id="1277" r:id="rId202"/>
    <p:sldId id="587" r:id="rId203"/>
    <p:sldId id="589" r:id="rId204"/>
    <p:sldId id="1250" r:id="rId205"/>
    <p:sldId id="591" r:id="rId206"/>
    <p:sldId id="1251" r:id="rId207"/>
    <p:sldId id="618" r:id="rId208"/>
    <p:sldId id="619" r:id="rId209"/>
    <p:sldId id="1272" r:id="rId210"/>
    <p:sldId id="424" r:id="rId211"/>
    <p:sldId id="425" r:id="rId212"/>
    <p:sldId id="426" r:id="rId21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56" userDrawn="1">
          <p15:clr>
            <a:srgbClr val="A4A3A4"/>
          </p15:clr>
        </p15:guide>
        <p15:guide id="2" pos="21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113904-DA08-FC58-49A6-411414BDF210}" name="Maggie McCarten-Gibbs" initials="MMG" userId="S::MMcCarten-Gibbs@fhi360.org::fd821b9e-9ef6-4f27-99e9-82e251a6d48e" providerId="AD"/>
  <p188:author id="{8D50E4AA-1346-E124-06DA-BD682487967E}" name="Lucy Harber" initials="LH" userId="43d7cc6d3c7d2ca8" providerId="Windows Live"/>
  <p188:author id="{A60673E0-133D-5C66-CA2A-6386C1F404E4}" name="Robyn Dayton" initials="RD" userId="S::RLDayton@fhi360.org::a1bd0b29-5607-4b6b-b7e3-eefecc01fd8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tevie Daniels" initials="SD [2]" lastIdx="13" clrIdx="6">
    <p:extLst>
      <p:ext uri="{19B8F6BF-5375-455C-9EA6-DF929625EA0E}">
        <p15:presenceInfo xmlns:p15="http://schemas.microsoft.com/office/powerpoint/2012/main" userId="S::sdaniels@fhi360.org::8d7c1f30-1a59-46dc-a08c-f8b023872669" providerId="AD"/>
      </p:ext>
    </p:extLst>
  </p:cmAuthor>
  <p:cmAuthor id="1" name="Alice Olawo" initials="AO" lastIdx="2" clrIdx="0">
    <p:extLst>
      <p:ext uri="{19B8F6BF-5375-455C-9EA6-DF929625EA0E}">
        <p15:presenceInfo xmlns:p15="http://schemas.microsoft.com/office/powerpoint/2012/main" userId="S-1-5-21-1243839619-360867507-2608077863-72118" providerId="AD"/>
      </p:ext>
    </p:extLst>
  </p:cmAuthor>
  <p:cmAuthor id="8" name="Giuliana Morales" initials="GM [2]" lastIdx="5" clrIdx="7">
    <p:extLst>
      <p:ext uri="{19B8F6BF-5375-455C-9EA6-DF929625EA0E}">
        <p15:presenceInfo xmlns:p15="http://schemas.microsoft.com/office/powerpoint/2012/main" userId="S::GMorales@fhi360.org::26d8f61b-ce81-43b7-aa92-5a0196c808ca" providerId="AD"/>
      </p:ext>
    </p:extLst>
  </p:cmAuthor>
  <p:cmAuthor id="2" name="Kimberly Dixon" initials="KD" lastIdx="8" clrIdx="1">
    <p:extLst>
      <p:ext uri="{19B8F6BF-5375-455C-9EA6-DF929625EA0E}">
        <p15:presenceInfo xmlns:p15="http://schemas.microsoft.com/office/powerpoint/2012/main" userId="984b91c63c982dc7" providerId="Windows Live"/>
      </p:ext>
    </p:extLst>
  </p:cmAuthor>
  <p:cmAuthor id="9" name="Robyn Dayton" initials="RD [2]" lastIdx="2" clrIdx="8">
    <p:extLst>
      <p:ext uri="{19B8F6BF-5375-455C-9EA6-DF929625EA0E}">
        <p15:presenceInfo xmlns:p15="http://schemas.microsoft.com/office/powerpoint/2012/main" userId="S::RLDayton@fhi360.org::a1bd0b29-5607-4b6b-b7e3-eefecc01fd82" providerId="AD"/>
      </p:ext>
    </p:extLst>
  </p:cmAuthor>
  <p:cmAuthor id="3" name="Giuliana Morales" initials="GM" lastIdx="4" clrIdx="2">
    <p:extLst>
      <p:ext uri="{19B8F6BF-5375-455C-9EA6-DF929625EA0E}">
        <p15:presenceInfo xmlns:p15="http://schemas.microsoft.com/office/powerpoint/2012/main" userId="S-1-5-21-3003367119-45151493-406046460-38016" providerId="AD"/>
      </p:ext>
    </p:extLst>
  </p:cmAuthor>
  <p:cmAuthor id="4" name="Rose Wilcher" initials="RW" lastIdx="3" clrIdx="3">
    <p:extLst>
      <p:ext uri="{19B8F6BF-5375-455C-9EA6-DF929625EA0E}">
        <p15:presenceInfo xmlns:p15="http://schemas.microsoft.com/office/powerpoint/2012/main" userId="S-1-5-21-3003367119-45151493-406046460-41773" providerId="AD"/>
      </p:ext>
    </p:extLst>
  </p:cmAuthor>
  <p:cmAuthor id="5" name="Robyn Dayton" initials="RD" lastIdx="30" clrIdx="4">
    <p:extLst>
      <p:ext uri="{19B8F6BF-5375-455C-9EA6-DF929625EA0E}">
        <p15:presenceInfo xmlns:p15="http://schemas.microsoft.com/office/powerpoint/2012/main" userId="S-1-5-21-3003367119-45151493-406046460-41271" providerId="AD"/>
      </p:ext>
    </p:extLst>
  </p:cmAuthor>
  <p:cmAuthor id="6" name="Stevie Daniels" initials="SD" lastIdx="85" clrIdx="5">
    <p:extLst>
      <p:ext uri="{19B8F6BF-5375-455C-9EA6-DF929625EA0E}">
        <p15:presenceInfo xmlns:p15="http://schemas.microsoft.com/office/powerpoint/2012/main" userId="S-1-5-21-3003367119-45151493-406046460-379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BDEA"/>
    <a:srgbClr val="C9EEFF"/>
    <a:srgbClr val="DDF4FF"/>
    <a:srgbClr val="EDEDED"/>
    <a:srgbClr val="D1EBDE"/>
    <a:srgbClr val="427C5F"/>
    <a:srgbClr val="C1E5D3"/>
    <a:srgbClr val="7EC9A3"/>
    <a:srgbClr val="DCDCDC"/>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9" autoAdjust="0"/>
    <p:restoredTop sz="95942" autoAdjust="0"/>
  </p:normalViewPr>
  <p:slideViewPr>
    <p:cSldViewPr snapToGrid="0">
      <p:cViewPr varScale="1">
        <p:scale>
          <a:sx n="113" d="100"/>
          <a:sy n="113" d="100"/>
        </p:scale>
        <p:origin x="372" y="114"/>
      </p:cViewPr>
      <p:guideLst>
        <p:guide orient="horz" pos="1656"/>
        <p:guide pos="216"/>
      </p:guideLst>
    </p:cSldViewPr>
  </p:slideViewPr>
  <p:outlineViewPr>
    <p:cViewPr>
      <p:scale>
        <a:sx n="33" d="100"/>
        <a:sy n="33" d="100"/>
      </p:scale>
      <p:origin x="0" y="-15868"/>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58" d="100"/>
          <a:sy n="58" d="100"/>
        </p:scale>
        <p:origin x="100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commentAuthors" Target="commentAuthor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presProps" Target="presProps.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viewProps" Target="viewProps.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theme" Target="theme/theme1.xml"/><Relationship Id="rId3" Type="http://schemas.openxmlformats.org/officeDocument/2006/relationships/customXml" Target="../customXml/item3.xml"/><Relationship Id="rId214" Type="http://schemas.openxmlformats.org/officeDocument/2006/relationships/notesMaster" Target="notesMasters/notesMaster1.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handoutMaster" Target="handoutMasters/handoutMaster1.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microsoft.com/office/2018/10/relationships/authors" Target="authors.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 Type="http://schemas.openxmlformats.org/officeDocument/2006/relationships/customXml" Target="../customXml/item2.xml"/><Relationship Id="rId29" Type="http://schemas.openxmlformats.org/officeDocument/2006/relationships/slide" Target="slides/slide25.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EDABC3-1607-417D-BFBF-E59D9DDBC3D6}"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DC99E8F7-E2A8-492C-924E-4C2908370F30}">
      <dgm:prSet phldrT="[Text]" custT="1"/>
      <dgm:spPr/>
      <dgm:t>
        <a:bodyPr/>
        <a:lstStyle/>
        <a:p>
          <a:r>
            <a:rPr lang="en-US" sz="2200" b="1" dirty="0"/>
            <a:t>DISTINGUISHING AND LABELING DIFFERENCES</a:t>
          </a:r>
        </a:p>
        <a:p>
          <a:r>
            <a:rPr lang="en-US" sz="1800" dirty="0"/>
            <a:t>(HIV status)</a:t>
          </a:r>
        </a:p>
      </dgm:t>
    </dgm:pt>
    <dgm:pt modelId="{B26F5840-BAA2-4656-9D48-4B2A8249E5B9}" type="parTrans" cxnId="{E41CCF11-03CC-4964-B9BD-1DD8F8BD6AE7}">
      <dgm:prSet/>
      <dgm:spPr/>
      <dgm:t>
        <a:bodyPr/>
        <a:lstStyle/>
        <a:p>
          <a:endParaRPr lang="en-US"/>
        </a:p>
      </dgm:t>
    </dgm:pt>
    <dgm:pt modelId="{19FEB419-4BDA-4E11-A102-135B1CFE87A8}" type="sibTrans" cxnId="{E41CCF11-03CC-4964-B9BD-1DD8F8BD6AE7}">
      <dgm:prSet/>
      <dgm:spPr/>
      <dgm:t>
        <a:bodyPr/>
        <a:lstStyle/>
        <a:p>
          <a:endParaRPr lang="en-US" dirty="0"/>
        </a:p>
      </dgm:t>
    </dgm:pt>
    <dgm:pt modelId="{492388FD-070F-4A7F-BFCB-9A92EEB48784}">
      <dgm:prSet phldrT="[Text]" custT="1"/>
      <dgm:spPr/>
      <dgm:t>
        <a:bodyPr/>
        <a:lstStyle/>
        <a:p>
          <a:r>
            <a:rPr lang="en-US" sz="2200" b="1" dirty="0"/>
            <a:t>ASSOCIATING NEGATIVE ATTRIBUTES</a:t>
          </a:r>
        </a:p>
        <a:p>
          <a:r>
            <a:rPr lang="en-US" sz="1800" dirty="0"/>
            <a:t>(immoral, promiscuous)	</a:t>
          </a:r>
        </a:p>
      </dgm:t>
    </dgm:pt>
    <dgm:pt modelId="{719BFC9E-9E28-46EF-A952-2BA83D0ABAFD}" type="parTrans" cxnId="{B4C099FE-CA7D-4647-BB36-F04ADA231FB9}">
      <dgm:prSet/>
      <dgm:spPr/>
      <dgm:t>
        <a:bodyPr/>
        <a:lstStyle/>
        <a:p>
          <a:endParaRPr lang="en-US"/>
        </a:p>
      </dgm:t>
    </dgm:pt>
    <dgm:pt modelId="{4C71AD89-C44A-4F9B-9990-0488ABA8EA5E}" type="sibTrans" cxnId="{B4C099FE-CA7D-4647-BB36-F04ADA231FB9}">
      <dgm:prSet/>
      <dgm:spPr/>
      <dgm:t>
        <a:bodyPr/>
        <a:lstStyle/>
        <a:p>
          <a:endParaRPr lang="en-US" dirty="0"/>
        </a:p>
      </dgm:t>
    </dgm:pt>
    <dgm:pt modelId="{D57C3822-AA64-4719-BE20-CFAA5C9F273D}">
      <dgm:prSet phldrT="[Text]" custT="1"/>
      <dgm:spPr/>
      <dgm:t>
        <a:bodyPr/>
        <a:lstStyle/>
        <a:p>
          <a:r>
            <a:rPr lang="en-US" sz="2200" b="1" dirty="0"/>
            <a:t>SEPARATING “US” FROM “THEM”</a:t>
          </a:r>
        </a:p>
        <a:p>
          <a:r>
            <a:rPr lang="en-US" sz="1800" dirty="0"/>
            <a:t>(isolate physically and socially)	</a:t>
          </a:r>
        </a:p>
      </dgm:t>
    </dgm:pt>
    <dgm:pt modelId="{753C4E86-0C0E-4E36-BD05-24C724D5F891}" type="parTrans" cxnId="{02C2A95A-5EA0-472F-930F-D01F439CDE99}">
      <dgm:prSet/>
      <dgm:spPr/>
      <dgm:t>
        <a:bodyPr/>
        <a:lstStyle/>
        <a:p>
          <a:endParaRPr lang="en-US"/>
        </a:p>
      </dgm:t>
    </dgm:pt>
    <dgm:pt modelId="{5458C31A-C5DF-4F77-8845-5F8DC3F80977}" type="sibTrans" cxnId="{02C2A95A-5EA0-472F-930F-D01F439CDE99}">
      <dgm:prSet/>
      <dgm:spPr/>
      <dgm:t>
        <a:bodyPr/>
        <a:lstStyle/>
        <a:p>
          <a:endParaRPr lang="en-US" dirty="0"/>
        </a:p>
      </dgm:t>
    </dgm:pt>
    <dgm:pt modelId="{E5AAED27-975F-4498-ADE0-528B31266BA8}">
      <dgm:prSet custT="1"/>
      <dgm:spPr/>
      <dgm:t>
        <a:bodyPr/>
        <a:lstStyle/>
        <a:p>
          <a:r>
            <a:rPr lang="en-US" sz="2200" b="1" dirty="0"/>
            <a:t>STATUS LOSS AND DISCRIMINATION</a:t>
          </a:r>
        </a:p>
        <a:p>
          <a:r>
            <a:rPr lang="en-US" sz="1800" dirty="0"/>
            <a:t>(denial of family support, denial of health care, violence)</a:t>
          </a:r>
        </a:p>
      </dgm:t>
    </dgm:pt>
    <dgm:pt modelId="{47FC24BD-D235-4AED-86EA-7CFA2D507835}" type="parTrans" cxnId="{4D48EB41-A4B4-4527-B35F-FDA30FF0720D}">
      <dgm:prSet/>
      <dgm:spPr/>
      <dgm:t>
        <a:bodyPr/>
        <a:lstStyle/>
        <a:p>
          <a:endParaRPr lang="en-US"/>
        </a:p>
      </dgm:t>
    </dgm:pt>
    <dgm:pt modelId="{46CB3C42-31BB-4427-8C6D-9A4A3380DD6E}" type="sibTrans" cxnId="{4D48EB41-A4B4-4527-B35F-FDA30FF0720D}">
      <dgm:prSet/>
      <dgm:spPr/>
      <dgm:t>
        <a:bodyPr/>
        <a:lstStyle/>
        <a:p>
          <a:endParaRPr lang="en-US"/>
        </a:p>
      </dgm:t>
    </dgm:pt>
    <dgm:pt modelId="{ABEB60AD-CA66-4CBC-AB96-9065B48098D1}" type="pres">
      <dgm:prSet presAssocID="{D9EDABC3-1607-417D-BFBF-E59D9DDBC3D6}" presName="outerComposite" presStyleCnt="0">
        <dgm:presLayoutVars>
          <dgm:chMax val="5"/>
          <dgm:dir/>
          <dgm:resizeHandles val="exact"/>
        </dgm:presLayoutVars>
      </dgm:prSet>
      <dgm:spPr/>
    </dgm:pt>
    <dgm:pt modelId="{DA97ED82-6F74-4379-9816-865A7A400BE5}" type="pres">
      <dgm:prSet presAssocID="{D9EDABC3-1607-417D-BFBF-E59D9DDBC3D6}" presName="dummyMaxCanvas" presStyleCnt="0">
        <dgm:presLayoutVars/>
      </dgm:prSet>
      <dgm:spPr/>
    </dgm:pt>
    <dgm:pt modelId="{9F94784C-9D65-414A-970E-D8A76AFF61DC}" type="pres">
      <dgm:prSet presAssocID="{D9EDABC3-1607-417D-BFBF-E59D9DDBC3D6}" presName="FourNodes_1" presStyleLbl="node1" presStyleIdx="0" presStyleCnt="4">
        <dgm:presLayoutVars>
          <dgm:bulletEnabled val="1"/>
        </dgm:presLayoutVars>
      </dgm:prSet>
      <dgm:spPr/>
    </dgm:pt>
    <dgm:pt modelId="{448633E2-B67B-4DD1-9920-B3524FD218A1}" type="pres">
      <dgm:prSet presAssocID="{D9EDABC3-1607-417D-BFBF-E59D9DDBC3D6}" presName="FourNodes_2" presStyleLbl="node1" presStyleIdx="1" presStyleCnt="4">
        <dgm:presLayoutVars>
          <dgm:bulletEnabled val="1"/>
        </dgm:presLayoutVars>
      </dgm:prSet>
      <dgm:spPr/>
    </dgm:pt>
    <dgm:pt modelId="{77D17F76-3E88-4FFC-A356-494694663F01}" type="pres">
      <dgm:prSet presAssocID="{D9EDABC3-1607-417D-BFBF-E59D9DDBC3D6}" presName="FourNodes_3" presStyleLbl="node1" presStyleIdx="2" presStyleCnt="4">
        <dgm:presLayoutVars>
          <dgm:bulletEnabled val="1"/>
        </dgm:presLayoutVars>
      </dgm:prSet>
      <dgm:spPr/>
    </dgm:pt>
    <dgm:pt modelId="{C7C406EF-70DE-4361-B72E-71EE828F1CFD}" type="pres">
      <dgm:prSet presAssocID="{D9EDABC3-1607-417D-BFBF-E59D9DDBC3D6}" presName="FourNodes_4" presStyleLbl="node1" presStyleIdx="3" presStyleCnt="4">
        <dgm:presLayoutVars>
          <dgm:bulletEnabled val="1"/>
        </dgm:presLayoutVars>
      </dgm:prSet>
      <dgm:spPr/>
    </dgm:pt>
    <dgm:pt modelId="{F0F5BF25-C9E7-4A89-B453-B35F26C8523F}" type="pres">
      <dgm:prSet presAssocID="{D9EDABC3-1607-417D-BFBF-E59D9DDBC3D6}" presName="FourConn_1-2" presStyleLbl="fgAccFollowNode1" presStyleIdx="0" presStyleCnt="3">
        <dgm:presLayoutVars>
          <dgm:bulletEnabled val="1"/>
        </dgm:presLayoutVars>
      </dgm:prSet>
      <dgm:spPr/>
    </dgm:pt>
    <dgm:pt modelId="{E182A182-A861-4660-975B-E3EF11A530B4}" type="pres">
      <dgm:prSet presAssocID="{D9EDABC3-1607-417D-BFBF-E59D9DDBC3D6}" presName="FourConn_2-3" presStyleLbl="fgAccFollowNode1" presStyleIdx="1" presStyleCnt="3">
        <dgm:presLayoutVars>
          <dgm:bulletEnabled val="1"/>
        </dgm:presLayoutVars>
      </dgm:prSet>
      <dgm:spPr/>
    </dgm:pt>
    <dgm:pt modelId="{28BEEB99-A0B5-41E1-A35D-D19874C63F0B}" type="pres">
      <dgm:prSet presAssocID="{D9EDABC3-1607-417D-BFBF-E59D9DDBC3D6}" presName="FourConn_3-4" presStyleLbl="fgAccFollowNode1" presStyleIdx="2" presStyleCnt="3">
        <dgm:presLayoutVars>
          <dgm:bulletEnabled val="1"/>
        </dgm:presLayoutVars>
      </dgm:prSet>
      <dgm:spPr/>
    </dgm:pt>
    <dgm:pt modelId="{AA2730A5-3819-4FA1-971E-765ADA76F5ED}" type="pres">
      <dgm:prSet presAssocID="{D9EDABC3-1607-417D-BFBF-E59D9DDBC3D6}" presName="FourNodes_1_text" presStyleLbl="node1" presStyleIdx="3" presStyleCnt="4">
        <dgm:presLayoutVars>
          <dgm:bulletEnabled val="1"/>
        </dgm:presLayoutVars>
      </dgm:prSet>
      <dgm:spPr/>
    </dgm:pt>
    <dgm:pt modelId="{23CC1268-B18F-4ABC-9E2C-759EAED419F6}" type="pres">
      <dgm:prSet presAssocID="{D9EDABC3-1607-417D-BFBF-E59D9DDBC3D6}" presName="FourNodes_2_text" presStyleLbl="node1" presStyleIdx="3" presStyleCnt="4">
        <dgm:presLayoutVars>
          <dgm:bulletEnabled val="1"/>
        </dgm:presLayoutVars>
      </dgm:prSet>
      <dgm:spPr/>
    </dgm:pt>
    <dgm:pt modelId="{43D2584A-3990-461F-B9B4-27B4F569E0A3}" type="pres">
      <dgm:prSet presAssocID="{D9EDABC3-1607-417D-BFBF-E59D9DDBC3D6}" presName="FourNodes_3_text" presStyleLbl="node1" presStyleIdx="3" presStyleCnt="4">
        <dgm:presLayoutVars>
          <dgm:bulletEnabled val="1"/>
        </dgm:presLayoutVars>
      </dgm:prSet>
      <dgm:spPr/>
    </dgm:pt>
    <dgm:pt modelId="{E15E7842-6216-4C7B-9378-B93AC3DA7C83}" type="pres">
      <dgm:prSet presAssocID="{D9EDABC3-1607-417D-BFBF-E59D9DDBC3D6}" presName="FourNodes_4_text" presStyleLbl="node1" presStyleIdx="3" presStyleCnt="4">
        <dgm:presLayoutVars>
          <dgm:bulletEnabled val="1"/>
        </dgm:presLayoutVars>
      </dgm:prSet>
      <dgm:spPr/>
    </dgm:pt>
  </dgm:ptLst>
  <dgm:cxnLst>
    <dgm:cxn modelId="{C8989C01-929E-482F-8F02-877DCC6399B2}" type="presOf" srcId="{D57C3822-AA64-4719-BE20-CFAA5C9F273D}" destId="{43D2584A-3990-461F-B9B4-27B4F569E0A3}" srcOrd="1" destOrd="0" presId="urn:microsoft.com/office/officeart/2005/8/layout/vProcess5"/>
    <dgm:cxn modelId="{E41CCF11-03CC-4964-B9BD-1DD8F8BD6AE7}" srcId="{D9EDABC3-1607-417D-BFBF-E59D9DDBC3D6}" destId="{DC99E8F7-E2A8-492C-924E-4C2908370F30}" srcOrd="0" destOrd="0" parTransId="{B26F5840-BAA2-4656-9D48-4B2A8249E5B9}" sibTransId="{19FEB419-4BDA-4E11-A102-135B1CFE87A8}"/>
    <dgm:cxn modelId="{6A6C0414-943F-40F6-B3C5-08F6BAEAF03D}" type="presOf" srcId="{5458C31A-C5DF-4F77-8845-5F8DC3F80977}" destId="{28BEEB99-A0B5-41E1-A35D-D19874C63F0B}" srcOrd="0" destOrd="0" presId="urn:microsoft.com/office/officeart/2005/8/layout/vProcess5"/>
    <dgm:cxn modelId="{7821AD16-EF63-4830-8BD2-AF2C0D353998}" type="presOf" srcId="{4C71AD89-C44A-4F9B-9990-0488ABA8EA5E}" destId="{E182A182-A861-4660-975B-E3EF11A530B4}" srcOrd="0" destOrd="0" presId="urn:microsoft.com/office/officeart/2005/8/layout/vProcess5"/>
    <dgm:cxn modelId="{B52A641B-666C-4D82-B233-D0C08A9DF93A}" type="presOf" srcId="{D9EDABC3-1607-417D-BFBF-E59D9DDBC3D6}" destId="{ABEB60AD-CA66-4CBC-AB96-9065B48098D1}" srcOrd="0" destOrd="0" presId="urn:microsoft.com/office/officeart/2005/8/layout/vProcess5"/>
    <dgm:cxn modelId="{226AD621-A2BE-4E3F-AF57-865517293FC4}" type="presOf" srcId="{492388FD-070F-4A7F-BFCB-9A92EEB48784}" destId="{23CC1268-B18F-4ABC-9E2C-759EAED419F6}" srcOrd="1" destOrd="0" presId="urn:microsoft.com/office/officeart/2005/8/layout/vProcess5"/>
    <dgm:cxn modelId="{4B955D25-4173-46F8-B371-191BAD0EF664}" type="presOf" srcId="{D57C3822-AA64-4719-BE20-CFAA5C9F273D}" destId="{77D17F76-3E88-4FFC-A356-494694663F01}" srcOrd="0" destOrd="0" presId="urn:microsoft.com/office/officeart/2005/8/layout/vProcess5"/>
    <dgm:cxn modelId="{4D48EB41-A4B4-4527-B35F-FDA30FF0720D}" srcId="{D9EDABC3-1607-417D-BFBF-E59D9DDBC3D6}" destId="{E5AAED27-975F-4498-ADE0-528B31266BA8}" srcOrd="3" destOrd="0" parTransId="{47FC24BD-D235-4AED-86EA-7CFA2D507835}" sibTransId="{46CB3C42-31BB-4427-8C6D-9A4A3380DD6E}"/>
    <dgm:cxn modelId="{D60C1473-E0EE-453C-8FD7-1DC61FBDE67E}" type="presOf" srcId="{E5AAED27-975F-4498-ADE0-528B31266BA8}" destId="{E15E7842-6216-4C7B-9378-B93AC3DA7C83}" srcOrd="1" destOrd="0" presId="urn:microsoft.com/office/officeart/2005/8/layout/vProcess5"/>
    <dgm:cxn modelId="{02C2A95A-5EA0-472F-930F-D01F439CDE99}" srcId="{D9EDABC3-1607-417D-BFBF-E59D9DDBC3D6}" destId="{D57C3822-AA64-4719-BE20-CFAA5C9F273D}" srcOrd="2" destOrd="0" parTransId="{753C4E86-0C0E-4E36-BD05-24C724D5F891}" sibTransId="{5458C31A-C5DF-4F77-8845-5F8DC3F80977}"/>
    <dgm:cxn modelId="{47806A87-658C-475C-83FA-40C6D3C6F7BE}" type="presOf" srcId="{DC99E8F7-E2A8-492C-924E-4C2908370F30}" destId="{9F94784C-9D65-414A-970E-D8A76AFF61DC}" srcOrd="0" destOrd="0" presId="urn:microsoft.com/office/officeart/2005/8/layout/vProcess5"/>
    <dgm:cxn modelId="{FF4780CE-CD54-464E-8E73-FA8D3BBA39F3}" type="presOf" srcId="{492388FD-070F-4A7F-BFCB-9A92EEB48784}" destId="{448633E2-B67B-4DD1-9920-B3524FD218A1}" srcOrd="0" destOrd="0" presId="urn:microsoft.com/office/officeart/2005/8/layout/vProcess5"/>
    <dgm:cxn modelId="{0E9F22D7-E33F-48B1-840C-D265E5B3AA3A}" type="presOf" srcId="{DC99E8F7-E2A8-492C-924E-4C2908370F30}" destId="{AA2730A5-3819-4FA1-971E-765ADA76F5ED}" srcOrd="1" destOrd="0" presId="urn:microsoft.com/office/officeart/2005/8/layout/vProcess5"/>
    <dgm:cxn modelId="{47B234E8-5158-4A32-9584-656F353C1583}" type="presOf" srcId="{E5AAED27-975F-4498-ADE0-528B31266BA8}" destId="{C7C406EF-70DE-4361-B72E-71EE828F1CFD}" srcOrd="0" destOrd="0" presId="urn:microsoft.com/office/officeart/2005/8/layout/vProcess5"/>
    <dgm:cxn modelId="{771321F5-30DC-4A5F-B920-B79085A250F6}" type="presOf" srcId="{19FEB419-4BDA-4E11-A102-135B1CFE87A8}" destId="{F0F5BF25-C9E7-4A89-B453-B35F26C8523F}" srcOrd="0" destOrd="0" presId="urn:microsoft.com/office/officeart/2005/8/layout/vProcess5"/>
    <dgm:cxn modelId="{B4C099FE-CA7D-4647-BB36-F04ADA231FB9}" srcId="{D9EDABC3-1607-417D-BFBF-E59D9DDBC3D6}" destId="{492388FD-070F-4A7F-BFCB-9A92EEB48784}" srcOrd="1" destOrd="0" parTransId="{719BFC9E-9E28-46EF-A952-2BA83D0ABAFD}" sibTransId="{4C71AD89-C44A-4F9B-9990-0488ABA8EA5E}"/>
    <dgm:cxn modelId="{0455A646-EE85-4FB5-B7EB-F94E8A465AB1}" type="presParOf" srcId="{ABEB60AD-CA66-4CBC-AB96-9065B48098D1}" destId="{DA97ED82-6F74-4379-9816-865A7A400BE5}" srcOrd="0" destOrd="0" presId="urn:microsoft.com/office/officeart/2005/8/layout/vProcess5"/>
    <dgm:cxn modelId="{972C7457-0D59-406A-BE47-52CD1725EC9F}" type="presParOf" srcId="{ABEB60AD-CA66-4CBC-AB96-9065B48098D1}" destId="{9F94784C-9D65-414A-970E-D8A76AFF61DC}" srcOrd="1" destOrd="0" presId="urn:microsoft.com/office/officeart/2005/8/layout/vProcess5"/>
    <dgm:cxn modelId="{35FFD328-42F7-4614-A42C-E0E8CD9723A5}" type="presParOf" srcId="{ABEB60AD-CA66-4CBC-AB96-9065B48098D1}" destId="{448633E2-B67B-4DD1-9920-B3524FD218A1}" srcOrd="2" destOrd="0" presId="urn:microsoft.com/office/officeart/2005/8/layout/vProcess5"/>
    <dgm:cxn modelId="{0CD0DB6B-C9B8-4D6E-A162-E90A8B1F3B2E}" type="presParOf" srcId="{ABEB60AD-CA66-4CBC-AB96-9065B48098D1}" destId="{77D17F76-3E88-4FFC-A356-494694663F01}" srcOrd="3" destOrd="0" presId="urn:microsoft.com/office/officeart/2005/8/layout/vProcess5"/>
    <dgm:cxn modelId="{86ED4BCB-2BF1-48DD-92E9-E03F96ED8745}" type="presParOf" srcId="{ABEB60AD-CA66-4CBC-AB96-9065B48098D1}" destId="{C7C406EF-70DE-4361-B72E-71EE828F1CFD}" srcOrd="4" destOrd="0" presId="urn:microsoft.com/office/officeart/2005/8/layout/vProcess5"/>
    <dgm:cxn modelId="{81B6771D-8236-4F7C-9F82-3AD8926209C7}" type="presParOf" srcId="{ABEB60AD-CA66-4CBC-AB96-9065B48098D1}" destId="{F0F5BF25-C9E7-4A89-B453-B35F26C8523F}" srcOrd="5" destOrd="0" presId="urn:microsoft.com/office/officeart/2005/8/layout/vProcess5"/>
    <dgm:cxn modelId="{DD6B8295-3090-4E0A-9796-947F5CDCB301}" type="presParOf" srcId="{ABEB60AD-CA66-4CBC-AB96-9065B48098D1}" destId="{E182A182-A861-4660-975B-E3EF11A530B4}" srcOrd="6" destOrd="0" presId="urn:microsoft.com/office/officeart/2005/8/layout/vProcess5"/>
    <dgm:cxn modelId="{E9795DE3-F52D-426F-B05E-BD005AC3ECB5}" type="presParOf" srcId="{ABEB60AD-CA66-4CBC-AB96-9065B48098D1}" destId="{28BEEB99-A0B5-41E1-A35D-D19874C63F0B}" srcOrd="7" destOrd="0" presId="urn:microsoft.com/office/officeart/2005/8/layout/vProcess5"/>
    <dgm:cxn modelId="{E21AE4C5-D97B-413C-9B3D-CCFDED693DB0}" type="presParOf" srcId="{ABEB60AD-CA66-4CBC-AB96-9065B48098D1}" destId="{AA2730A5-3819-4FA1-971E-765ADA76F5ED}" srcOrd="8" destOrd="0" presId="urn:microsoft.com/office/officeart/2005/8/layout/vProcess5"/>
    <dgm:cxn modelId="{32A2307A-A4DF-47F4-8871-8BB19F756857}" type="presParOf" srcId="{ABEB60AD-CA66-4CBC-AB96-9065B48098D1}" destId="{23CC1268-B18F-4ABC-9E2C-759EAED419F6}" srcOrd="9" destOrd="0" presId="urn:microsoft.com/office/officeart/2005/8/layout/vProcess5"/>
    <dgm:cxn modelId="{B2AE7766-6F79-4283-BBE7-EBE6DE200261}" type="presParOf" srcId="{ABEB60AD-CA66-4CBC-AB96-9065B48098D1}" destId="{43D2584A-3990-461F-B9B4-27B4F569E0A3}" srcOrd="10" destOrd="0" presId="urn:microsoft.com/office/officeart/2005/8/layout/vProcess5"/>
    <dgm:cxn modelId="{3CF9B689-2A5D-44BE-A882-5494B87BB5CD}" type="presParOf" srcId="{ABEB60AD-CA66-4CBC-AB96-9065B48098D1}" destId="{E15E7842-6216-4C7B-9378-B93AC3DA7C83}"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EDABC3-1607-417D-BFBF-E59D9DDBC3D6}"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DC99E8F7-E2A8-492C-924E-4C2908370F30}">
      <dgm:prSet phldrT="[Text]" custT="1"/>
      <dgm:spPr/>
      <dgm:t>
        <a:bodyPr/>
        <a:lstStyle/>
        <a:p>
          <a:r>
            <a:rPr lang="en-US" sz="2200" b="1" dirty="0"/>
            <a:t>DISTINGUISHING AND LABELING DIFFERENCES </a:t>
          </a:r>
          <a:r>
            <a:rPr lang="en-US" sz="2200" b="1" dirty="0">
              <a:solidFill>
                <a:srgbClr val="0070C0"/>
              </a:solidFill>
            </a:rPr>
            <a:t>using gender norms</a:t>
          </a:r>
        </a:p>
        <a:p>
          <a:r>
            <a:rPr lang="en-US" sz="1800" strike="sngStrike" dirty="0"/>
            <a:t>(HIV status) </a:t>
          </a:r>
          <a:r>
            <a:rPr lang="en-US" sz="1800" strike="noStrike" dirty="0"/>
            <a:t> </a:t>
          </a:r>
          <a:r>
            <a:rPr lang="en-US" sz="1800" dirty="0">
              <a:solidFill>
                <a:srgbClr val="0070C0"/>
              </a:solidFill>
            </a:rPr>
            <a:t>(she doesn’t “act like a lady”)</a:t>
          </a:r>
        </a:p>
      </dgm:t>
    </dgm:pt>
    <dgm:pt modelId="{B26F5840-BAA2-4656-9D48-4B2A8249E5B9}" type="parTrans" cxnId="{E41CCF11-03CC-4964-B9BD-1DD8F8BD6AE7}">
      <dgm:prSet/>
      <dgm:spPr/>
      <dgm:t>
        <a:bodyPr/>
        <a:lstStyle/>
        <a:p>
          <a:endParaRPr lang="en-US"/>
        </a:p>
      </dgm:t>
    </dgm:pt>
    <dgm:pt modelId="{19FEB419-4BDA-4E11-A102-135B1CFE87A8}" type="sibTrans" cxnId="{E41CCF11-03CC-4964-B9BD-1DD8F8BD6AE7}">
      <dgm:prSet/>
      <dgm:spPr/>
      <dgm:t>
        <a:bodyPr/>
        <a:lstStyle/>
        <a:p>
          <a:endParaRPr lang="en-US" dirty="0"/>
        </a:p>
      </dgm:t>
    </dgm:pt>
    <dgm:pt modelId="{492388FD-070F-4A7F-BFCB-9A92EEB48784}">
      <dgm:prSet phldrT="[Text]" custT="1"/>
      <dgm:spPr/>
      <dgm:t>
        <a:bodyPr/>
        <a:lstStyle/>
        <a:p>
          <a:r>
            <a:rPr lang="en-US" sz="2200" b="1" dirty="0"/>
            <a:t>ASSOCIATING NEGATIVE ATTRIBUTES</a:t>
          </a:r>
        </a:p>
        <a:p>
          <a:r>
            <a:rPr lang="en-US" sz="1800" dirty="0"/>
            <a:t>(immoral, promiscuous) 	</a:t>
          </a:r>
        </a:p>
      </dgm:t>
    </dgm:pt>
    <dgm:pt modelId="{719BFC9E-9E28-46EF-A952-2BA83D0ABAFD}" type="parTrans" cxnId="{B4C099FE-CA7D-4647-BB36-F04ADA231FB9}">
      <dgm:prSet/>
      <dgm:spPr/>
      <dgm:t>
        <a:bodyPr/>
        <a:lstStyle/>
        <a:p>
          <a:endParaRPr lang="en-US"/>
        </a:p>
      </dgm:t>
    </dgm:pt>
    <dgm:pt modelId="{4C71AD89-C44A-4F9B-9990-0488ABA8EA5E}" type="sibTrans" cxnId="{B4C099FE-CA7D-4647-BB36-F04ADA231FB9}">
      <dgm:prSet/>
      <dgm:spPr/>
      <dgm:t>
        <a:bodyPr/>
        <a:lstStyle/>
        <a:p>
          <a:endParaRPr lang="en-US" dirty="0"/>
        </a:p>
      </dgm:t>
    </dgm:pt>
    <dgm:pt modelId="{D57C3822-AA64-4719-BE20-CFAA5C9F273D}">
      <dgm:prSet phldrT="[Text]" custT="1"/>
      <dgm:spPr/>
      <dgm:t>
        <a:bodyPr/>
        <a:lstStyle/>
        <a:p>
          <a:r>
            <a:rPr lang="en-US" sz="2200" b="1" dirty="0"/>
            <a:t>SEPARATING “US” FROM “THEM”</a:t>
          </a:r>
        </a:p>
        <a:p>
          <a:r>
            <a:rPr lang="en-US" sz="1800" dirty="0"/>
            <a:t>(isolate physically and socially)	</a:t>
          </a:r>
        </a:p>
      </dgm:t>
    </dgm:pt>
    <dgm:pt modelId="{753C4E86-0C0E-4E36-BD05-24C724D5F891}" type="parTrans" cxnId="{02C2A95A-5EA0-472F-930F-D01F439CDE99}">
      <dgm:prSet/>
      <dgm:spPr/>
      <dgm:t>
        <a:bodyPr/>
        <a:lstStyle/>
        <a:p>
          <a:endParaRPr lang="en-US"/>
        </a:p>
      </dgm:t>
    </dgm:pt>
    <dgm:pt modelId="{5458C31A-C5DF-4F77-8845-5F8DC3F80977}" type="sibTrans" cxnId="{02C2A95A-5EA0-472F-930F-D01F439CDE99}">
      <dgm:prSet/>
      <dgm:spPr/>
      <dgm:t>
        <a:bodyPr/>
        <a:lstStyle/>
        <a:p>
          <a:endParaRPr lang="en-US" dirty="0"/>
        </a:p>
      </dgm:t>
    </dgm:pt>
    <dgm:pt modelId="{E5AAED27-975F-4498-ADE0-528B31266BA8}">
      <dgm:prSet custT="1"/>
      <dgm:spPr/>
      <dgm:t>
        <a:bodyPr/>
        <a:lstStyle/>
        <a:p>
          <a:r>
            <a:rPr lang="en-US" sz="2200" b="1" dirty="0"/>
            <a:t>STATUS LOSS AND DISCRIMINATION</a:t>
          </a:r>
        </a:p>
        <a:p>
          <a:r>
            <a:rPr lang="en-US" sz="1800" dirty="0"/>
            <a:t>(denial of family support, denial of health care, violence)</a:t>
          </a:r>
        </a:p>
      </dgm:t>
    </dgm:pt>
    <dgm:pt modelId="{47FC24BD-D235-4AED-86EA-7CFA2D507835}" type="parTrans" cxnId="{4D48EB41-A4B4-4527-B35F-FDA30FF0720D}">
      <dgm:prSet/>
      <dgm:spPr/>
      <dgm:t>
        <a:bodyPr/>
        <a:lstStyle/>
        <a:p>
          <a:endParaRPr lang="en-US"/>
        </a:p>
      </dgm:t>
    </dgm:pt>
    <dgm:pt modelId="{46CB3C42-31BB-4427-8C6D-9A4A3380DD6E}" type="sibTrans" cxnId="{4D48EB41-A4B4-4527-B35F-FDA30FF0720D}">
      <dgm:prSet/>
      <dgm:spPr/>
      <dgm:t>
        <a:bodyPr/>
        <a:lstStyle/>
        <a:p>
          <a:endParaRPr lang="en-US"/>
        </a:p>
      </dgm:t>
    </dgm:pt>
    <dgm:pt modelId="{ABEB60AD-CA66-4CBC-AB96-9065B48098D1}" type="pres">
      <dgm:prSet presAssocID="{D9EDABC3-1607-417D-BFBF-E59D9DDBC3D6}" presName="outerComposite" presStyleCnt="0">
        <dgm:presLayoutVars>
          <dgm:chMax val="5"/>
          <dgm:dir/>
          <dgm:resizeHandles val="exact"/>
        </dgm:presLayoutVars>
      </dgm:prSet>
      <dgm:spPr/>
    </dgm:pt>
    <dgm:pt modelId="{DA97ED82-6F74-4379-9816-865A7A400BE5}" type="pres">
      <dgm:prSet presAssocID="{D9EDABC3-1607-417D-BFBF-E59D9DDBC3D6}" presName="dummyMaxCanvas" presStyleCnt="0">
        <dgm:presLayoutVars/>
      </dgm:prSet>
      <dgm:spPr/>
    </dgm:pt>
    <dgm:pt modelId="{9F94784C-9D65-414A-970E-D8A76AFF61DC}" type="pres">
      <dgm:prSet presAssocID="{D9EDABC3-1607-417D-BFBF-E59D9DDBC3D6}" presName="FourNodes_1" presStyleLbl="node1" presStyleIdx="0" presStyleCnt="4" custLinFactNeighborX="-9581" custLinFactNeighborY="-11250">
        <dgm:presLayoutVars>
          <dgm:bulletEnabled val="1"/>
        </dgm:presLayoutVars>
      </dgm:prSet>
      <dgm:spPr/>
    </dgm:pt>
    <dgm:pt modelId="{448633E2-B67B-4DD1-9920-B3524FD218A1}" type="pres">
      <dgm:prSet presAssocID="{D9EDABC3-1607-417D-BFBF-E59D9DDBC3D6}" presName="FourNodes_2" presStyleLbl="node1" presStyleIdx="1" presStyleCnt="4">
        <dgm:presLayoutVars>
          <dgm:bulletEnabled val="1"/>
        </dgm:presLayoutVars>
      </dgm:prSet>
      <dgm:spPr/>
    </dgm:pt>
    <dgm:pt modelId="{77D17F76-3E88-4FFC-A356-494694663F01}" type="pres">
      <dgm:prSet presAssocID="{D9EDABC3-1607-417D-BFBF-E59D9DDBC3D6}" presName="FourNodes_3" presStyleLbl="node1" presStyleIdx="2" presStyleCnt="4">
        <dgm:presLayoutVars>
          <dgm:bulletEnabled val="1"/>
        </dgm:presLayoutVars>
      </dgm:prSet>
      <dgm:spPr/>
    </dgm:pt>
    <dgm:pt modelId="{C7C406EF-70DE-4361-B72E-71EE828F1CFD}" type="pres">
      <dgm:prSet presAssocID="{D9EDABC3-1607-417D-BFBF-E59D9DDBC3D6}" presName="FourNodes_4" presStyleLbl="node1" presStyleIdx="3" presStyleCnt="4">
        <dgm:presLayoutVars>
          <dgm:bulletEnabled val="1"/>
        </dgm:presLayoutVars>
      </dgm:prSet>
      <dgm:spPr/>
    </dgm:pt>
    <dgm:pt modelId="{F0F5BF25-C9E7-4A89-B453-B35F26C8523F}" type="pres">
      <dgm:prSet presAssocID="{D9EDABC3-1607-417D-BFBF-E59D9DDBC3D6}" presName="FourConn_1-2" presStyleLbl="fgAccFollowNode1" presStyleIdx="0" presStyleCnt="3">
        <dgm:presLayoutVars>
          <dgm:bulletEnabled val="1"/>
        </dgm:presLayoutVars>
      </dgm:prSet>
      <dgm:spPr/>
    </dgm:pt>
    <dgm:pt modelId="{E182A182-A861-4660-975B-E3EF11A530B4}" type="pres">
      <dgm:prSet presAssocID="{D9EDABC3-1607-417D-BFBF-E59D9DDBC3D6}" presName="FourConn_2-3" presStyleLbl="fgAccFollowNode1" presStyleIdx="1" presStyleCnt="3">
        <dgm:presLayoutVars>
          <dgm:bulletEnabled val="1"/>
        </dgm:presLayoutVars>
      </dgm:prSet>
      <dgm:spPr/>
    </dgm:pt>
    <dgm:pt modelId="{28BEEB99-A0B5-41E1-A35D-D19874C63F0B}" type="pres">
      <dgm:prSet presAssocID="{D9EDABC3-1607-417D-BFBF-E59D9DDBC3D6}" presName="FourConn_3-4" presStyleLbl="fgAccFollowNode1" presStyleIdx="2" presStyleCnt="3">
        <dgm:presLayoutVars>
          <dgm:bulletEnabled val="1"/>
        </dgm:presLayoutVars>
      </dgm:prSet>
      <dgm:spPr/>
    </dgm:pt>
    <dgm:pt modelId="{AA2730A5-3819-4FA1-971E-765ADA76F5ED}" type="pres">
      <dgm:prSet presAssocID="{D9EDABC3-1607-417D-BFBF-E59D9DDBC3D6}" presName="FourNodes_1_text" presStyleLbl="node1" presStyleIdx="3" presStyleCnt="4">
        <dgm:presLayoutVars>
          <dgm:bulletEnabled val="1"/>
        </dgm:presLayoutVars>
      </dgm:prSet>
      <dgm:spPr/>
    </dgm:pt>
    <dgm:pt modelId="{23CC1268-B18F-4ABC-9E2C-759EAED419F6}" type="pres">
      <dgm:prSet presAssocID="{D9EDABC3-1607-417D-BFBF-E59D9DDBC3D6}" presName="FourNodes_2_text" presStyleLbl="node1" presStyleIdx="3" presStyleCnt="4">
        <dgm:presLayoutVars>
          <dgm:bulletEnabled val="1"/>
        </dgm:presLayoutVars>
      </dgm:prSet>
      <dgm:spPr/>
    </dgm:pt>
    <dgm:pt modelId="{43D2584A-3990-461F-B9B4-27B4F569E0A3}" type="pres">
      <dgm:prSet presAssocID="{D9EDABC3-1607-417D-BFBF-E59D9DDBC3D6}" presName="FourNodes_3_text" presStyleLbl="node1" presStyleIdx="3" presStyleCnt="4">
        <dgm:presLayoutVars>
          <dgm:bulletEnabled val="1"/>
        </dgm:presLayoutVars>
      </dgm:prSet>
      <dgm:spPr/>
    </dgm:pt>
    <dgm:pt modelId="{E15E7842-6216-4C7B-9378-B93AC3DA7C83}" type="pres">
      <dgm:prSet presAssocID="{D9EDABC3-1607-417D-BFBF-E59D9DDBC3D6}" presName="FourNodes_4_text" presStyleLbl="node1" presStyleIdx="3" presStyleCnt="4">
        <dgm:presLayoutVars>
          <dgm:bulletEnabled val="1"/>
        </dgm:presLayoutVars>
      </dgm:prSet>
      <dgm:spPr/>
    </dgm:pt>
  </dgm:ptLst>
  <dgm:cxnLst>
    <dgm:cxn modelId="{C8989C01-929E-482F-8F02-877DCC6399B2}" type="presOf" srcId="{D57C3822-AA64-4719-BE20-CFAA5C9F273D}" destId="{43D2584A-3990-461F-B9B4-27B4F569E0A3}" srcOrd="1" destOrd="0" presId="urn:microsoft.com/office/officeart/2005/8/layout/vProcess5"/>
    <dgm:cxn modelId="{E41CCF11-03CC-4964-B9BD-1DD8F8BD6AE7}" srcId="{D9EDABC3-1607-417D-BFBF-E59D9DDBC3D6}" destId="{DC99E8F7-E2A8-492C-924E-4C2908370F30}" srcOrd="0" destOrd="0" parTransId="{B26F5840-BAA2-4656-9D48-4B2A8249E5B9}" sibTransId="{19FEB419-4BDA-4E11-A102-135B1CFE87A8}"/>
    <dgm:cxn modelId="{6A6C0414-943F-40F6-B3C5-08F6BAEAF03D}" type="presOf" srcId="{5458C31A-C5DF-4F77-8845-5F8DC3F80977}" destId="{28BEEB99-A0B5-41E1-A35D-D19874C63F0B}" srcOrd="0" destOrd="0" presId="urn:microsoft.com/office/officeart/2005/8/layout/vProcess5"/>
    <dgm:cxn modelId="{7821AD16-EF63-4830-8BD2-AF2C0D353998}" type="presOf" srcId="{4C71AD89-C44A-4F9B-9990-0488ABA8EA5E}" destId="{E182A182-A861-4660-975B-E3EF11A530B4}" srcOrd="0" destOrd="0" presId="urn:microsoft.com/office/officeart/2005/8/layout/vProcess5"/>
    <dgm:cxn modelId="{B52A641B-666C-4D82-B233-D0C08A9DF93A}" type="presOf" srcId="{D9EDABC3-1607-417D-BFBF-E59D9DDBC3D6}" destId="{ABEB60AD-CA66-4CBC-AB96-9065B48098D1}" srcOrd="0" destOrd="0" presId="urn:microsoft.com/office/officeart/2005/8/layout/vProcess5"/>
    <dgm:cxn modelId="{226AD621-A2BE-4E3F-AF57-865517293FC4}" type="presOf" srcId="{492388FD-070F-4A7F-BFCB-9A92EEB48784}" destId="{23CC1268-B18F-4ABC-9E2C-759EAED419F6}" srcOrd="1" destOrd="0" presId="urn:microsoft.com/office/officeart/2005/8/layout/vProcess5"/>
    <dgm:cxn modelId="{4B955D25-4173-46F8-B371-191BAD0EF664}" type="presOf" srcId="{D57C3822-AA64-4719-BE20-CFAA5C9F273D}" destId="{77D17F76-3E88-4FFC-A356-494694663F01}" srcOrd="0" destOrd="0" presId="urn:microsoft.com/office/officeart/2005/8/layout/vProcess5"/>
    <dgm:cxn modelId="{4D48EB41-A4B4-4527-B35F-FDA30FF0720D}" srcId="{D9EDABC3-1607-417D-BFBF-E59D9DDBC3D6}" destId="{E5AAED27-975F-4498-ADE0-528B31266BA8}" srcOrd="3" destOrd="0" parTransId="{47FC24BD-D235-4AED-86EA-7CFA2D507835}" sibTransId="{46CB3C42-31BB-4427-8C6D-9A4A3380DD6E}"/>
    <dgm:cxn modelId="{D60C1473-E0EE-453C-8FD7-1DC61FBDE67E}" type="presOf" srcId="{E5AAED27-975F-4498-ADE0-528B31266BA8}" destId="{E15E7842-6216-4C7B-9378-B93AC3DA7C83}" srcOrd="1" destOrd="0" presId="urn:microsoft.com/office/officeart/2005/8/layout/vProcess5"/>
    <dgm:cxn modelId="{02C2A95A-5EA0-472F-930F-D01F439CDE99}" srcId="{D9EDABC3-1607-417D-BFBF-E59D9DDBC3D6}" destId="{D57C3822-AA64-4719-BE20-CFAA5C9F273D}" srcOrd="2" destOrd="0" parTransId="{753C4E86-0C0E-4E36-BD05-24C724D5F891}" sibTransId="{5458C31A-C5DF-4F77-8845-5F8DC3F80977}"/>
    <dgm:cxn modelId="{47806A87-658C-475C-83FA-40C6D3C6F7BE}" type="presOf" srcId="{DC99E8F7-E2A8-492C-924E-4C2908370F30}" destId="{9F94784C-9D65-414A-970E-D8A76AFF61DC}" srcOrd="0" destOrd="0" presId="urn:microsoft.com/office/officeart/2005/8/layout/vProcess5"/>
    <dgm:cxn modelId="{FF4780CE-CD54-464E-8E73-FA8D3BBA39F3}" type="presOf" srcId="{492388FD-070F-4A7F-BFCB-9A92EEB48784}" destId="{448633E2-B67B-4DD1-9920-B3524FD218A1}" srcOrd="0" destOrd="0" presId="urn:microsoft.com/office/officeart/2005/8/layout/vProcess5"/>
    <dgm:cxn modelId="{0E9F22D7-E33F-48B1-840C-D265E5B3AA3A}" type="presOf" srcId="{DC99E8F7-E2A8-492C-924E-4C2908370F30}" destId="{AA2730A5-3819-4FA1-971E-765ADA76F5ED}" srcOrd="1" destOrd="0" presId="urn:microsoft.com/office/officeart/2005/8/layout/vProcess5"/>
    <dgm:cxn modelId="{47B234E8-5158-4A32-9584-656F353C1583}" type="presOf" srcId="{E5AAED27-975F-4498-ADE0-528B31266BA8}" destId="{C7C406EF-70DE-4361-B72E-71EE828F1CFD}" srcOrd="0" destOrd="0" presId="urn:microsoft.com/office/officeart/2005/8/layout/vProcess5"/>
    <dgm:cxn modelId="{771321F5-30DC-4A5F-B920-B79085A250F6}" type="presOf" srcId="{19FEB419-4BDA-4E11-A102-135B1CFE87A8}" destId="{F0F5BF25-C9E7-4A89-B453-B35F26C8523F}" srcOrd="0" destOrd="0" presId="urn:microsoft.com/office/officeart/2005/8/layout/vProcess5"/>
    <dgm:cxn modelId="{B4C099FE-CA7D-4647-BB36-F04ADA231FB9}" srcId="{D9EDABC3-1607-417D-BFBF-E59D9DDBC3D6}" destId="{492388FD-070F-4A7F-BFCB-9A92EEB48784}" srcOrd="1" destOrd="0" parTransId="{719BFC9E-9E28-46EF-A952-2BA83D0ABAFD}" sibTransId="{4C71AD89-C44A-4F9B-9990-0488ABA8EA5E}"/>
    <dgm:cxn modelId="{0455A646-EE85-4FB5-B7EB-F94E8A465AB1}" type="presParOf" srcId="{ABEB60AD-CA66-4CBC-AB96-9065B48098D1}" destId="{DA97ED82-6F74-4379-9816-865A7A400BE5}" srcOrd="0" destOrd="0" presId="urn:microsoft.com/office/officeart/2005/8/layout/vProcess5"/>
    <dgm:cxn modelId="{972C7457-0D59-406A-BE47-52CD1725EC9F}" type="presParOf" srcId="{ABEB60AD-CA66-4CBC-AB96-9065B48098D1}" destId="{9F94784C-9D65-414A-970E-D8A76AFF61DC}" srcOrd="1" destOrd="0" presId="urn:microsoft.com/office/officeart/2005/8/layout/vProcess5"/>
    <dgm:cxn modelId="{35FFD328-42F7-4614-A42C-E0E8CD9723A5}" type="presParOf" srcId="{ABEB60AD-CA66-4CBC-AB96-9065B48098D1}" destId="{448633E2-B67B-4DD1-9920-B3524FD218A1}" srcOrd="2" destOrd="0" presId="urn:microsoft.com/office/officeart/2005/8/layout/vProcess5"/>
    <dgm:cxn modelId="{0CD0DB6B-C9B8-4D6E-A162-E90A8B1F3B2E}" type="presParOf" srcId="{ABEB60AD-CA66-4CBC-AB96-9065B48098D1}" destId="{77D17F76-3E88-4FFC-A356-494694663F01}" srcOrd="3" destOrd="0" presId="urn:microsoft.com/office/officeart/2005/8/layout/vProcess5"/>
    <dgm:cxn modelId="{86ED4BCB-2BF1-48DD-92E9-E03F96ED8745}" type="presParOf" srcId="{ABEB60AD-CA66-4CBC-AB96-9065B48098D1}" destId="{C7C406EF-70DE-4361-B72E-71EE828F1CFD}" srcOrd="4" destOrd="0" presId="urn:microsoft.com/office/officeart/2005/8/layout/vProcess5"/>
    <dgm:cxn modelId="{81B6771D-8236-4F7C-9F82-3AD8926209C7}" type="presParOf" srcId="{ABEB60AD-CA66-4CBC-AB96-9065B48098D1}" destId="{F0F5BF25-C9E7-4A89-B453-B35F26C8523F}" srcOrd="5" destOrd="0" presId="urn:microsoft.com/office/officeart/2005/8/layout/vProcess5"/>
    <dgm:cxn modelId="{DD6B8295-3090-4E0A-9796-947F5CDCB301}" type="presParOf" srcId="{ABEB60AD-CA66-4CBC-AB96-9065B48098D1}" destId="{E182A182-A861-4660-975B-E3EF11A530B4}" srcOrd="6" destOrd="0" presId="urn:microsoft.com/office/officeart/2005/8/layout/vProcess5"/>
    <dgm:cxn modelId="{E9795DE3-F52D-426F-B05E-BD005AC3ECB5}" type="presParOf" srcId="{ABEB60AD-CA66-4CBC-AB96-9065B48098D1}" destId="{28BEEB99-A0B5-41E1-A35D-D19874C63F0B}" srcOrd="7" destOrd="0" presId="urn:microsoft.com/office/officeart/2005/8/layout/vProcess5"/>
    <dgm:cxn modelId="{E21AE4C5-D97B-413C-9B3D-CCFDED693DB0}" type="presParOf" srcId="{ABEB60AD-CA66-4CBC-AB96-9065B48098D1}" destId="{AA2730A5-3819-4FA1-971E-765ADA76F5ED}" srcOrd="8" destOrd="0" presId="urn:microsoft.com/office/officeart/2005/8/layout/vProcess5"/>
    <dgm:cxn modelId="{32A2307A-A4DF-47F4-8871-8BB19F756857}" type="presParOf" srcId="{ABEB60AD-CA66-4CBC-AB96-9065B48098D1}" destId="{23CC1268-B18F-4ABC-9E2C-759EAED419F6}" srcOrd="9" destOrd="0" presId="urn:microsoft.com/office/officeart/2005/8/layout/vProcess5"/>
    <dgm:cxn modelId="{B2AE7766-6F79-4283-BBE7-EBE6DE200261}" type="presParOf" srcId="{ABEB60AD-CA66-4CBC-AB96-9065B48098D1}" destId="{43D2584A-3990-461F-B9B4-27B4F569E0A3}" srcOrd="10" destOrd="0" presId="urn:microsoft.com/office/officeart/2005/8/layout/vProcess5"/>
    <dgm:cxn modelId="{3CF9B689-2A5D-44BE-A882-5494B87BB5CD}" type="presParOf" srcId="{ABEB60AD-CA66-4CBC-AB96-9065B48098D1}" destId="{E15E7842-6216-4C7B-9378-B93AC3DA7C83}"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4784C-9D65-414A-970E-D8A76AFF61DC}">
      <dsp:nvSpPr>
        <dsp:cNvPr id="0" name=""/>
        <dsp:cNvSpPr/>
      </dsp:nvSpPr>
      <dsp:spPr>
        <a:xfrm>
          <a:off x="0" y="0"/>
          <a:ext cx="5852160" cy="109629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DISTINGUISHING AND LABELING DIFFERENCES</a:t>
          </a:r>
        </a:p>
        <a:p>
          <a:pPr marL="0" lvl="0" indent="0" algn="l" defTabSz="977900">
            <a:lnSpc>
              <a:spcPct val="90000"/>
            </a:lnSpc>
            <a:spcBef>
              <a:spcPct val="0"/>
            </a:spcBef>
            <a:spcAft>
              <a:spcPct val="35000"/>
            </a:spcAft>
            <a:buNone/>
          </a:pPr>
          <a:r>
            <a:rPr lang="en-US" sz="1800" kern="1200" dirty="0"/>
            <a:t>(HIV status)</a:t>
          </a:r>
        </a:p>
      </dsp:txBody>
      <dsp:txXfrm>
        <a:off x="32109" y="32109"/>
        <a:ext cx="4576535" cy="1032077"/>
      </dsp:txXfrm>
    </dsp:sp>
    <dsp:sp modelId="{448633E2-B67B-4DD1-9920-B3524FD218A1}">
      <dsp:nvSpPr>
        <dsp:cNvPr id="0" name=""/>
        <dsp:cNvSpPr/>
      </dsp:nvSpPr>
      <dsp:spPr>
        <a:xfrm>
          <a:off x="490118" y="1295622"/>
          <a:ext cx="5852160" cy="109629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ASSOCIATING NEGATIVE ATTRIBUTES</a:t>
          </a:r>
        </a:p>
        <a:p>
          <a:pPr marL="0" lvl="0" indent="0" algn="l" defTabSz="977900">
            <a:lnSpc>
              <a:spcPct val="90000"/>
            </a:lnSpc>
            <a:spcBef>
              <a:spcPct val="0"/>
            </a:spcBef>
            <a:spcAft>
              <a:spcPct val="35000"/>
            </a:spcAft>
            <a:buNone/>
          </a:pPr>
          <a:r>
            <a:rPr lang="en-US" sz="1800" kern="1200" dirty="0"/>
            <a:t>(immoral, promiscuous)	</a:t>
          </a:r>
        </a:p>
      </dsp:txBody>
      <dsp:txXfrm>
        <a:off x="522227" y="1327731"/>
        <a:ext cx="4585231" cy="1032077"/>
      </dsp:txXfrm>
    </dsp:sp>
    <dsp:sp modelId="{77D17F76-3E88-4FFC-A356-494694663F01}">
      <dsp:nvSpPr>
        <dsp:cNvPr id="0" name=""/>
        <dsp:cNvSpPr/>
      </dsp:nvSpPr>
      <dsp:spPr>
        <a:xfrm>
          <a:off x="972921" y="2591244"/>
          <a:ext cx="5852160" cy="109629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SEPARATING “US” FROM “THEM”</a:t>
          </a:r>
        </a:p>
        <a:p>
          <a:pPr marL="0" lvl="0" indent="0" algn="l" defTabSz="977900">
            <a:lnSpc>
              <a:spcPct val="90000"/>
            </a:lnSpc>
            <a:spcBef>
              <a:spcPct val="0"/>
            </a:spcBef>
            <a:spcAft>
              <a:spcPct val="35000"/>
            </a:spcAft>
            <a:buNone/>
          </a:pPr>
          <a:r>
            <a:rPr lang="en-US" sz="1800" kern="1200" dirty="0"/>
            <a:t>(isolate physically and socially)	</a:t>
          </a:r>
        </a:p>
      </dsp:txBody>
      <dsp:txXfrm>
        <a:off x="1005030" y="2623353"/>
        <a:ext cx="4592546" cy="1032077"/>
      </dsp:txXfrm>
    </dsp:sp>
    <dsp:sp modelId="{C7C406EF-70DE-4361-B72E-71EE828F1CFD}">
      <dsp:nvSpPr>
        <dsp:cNvPr id="0" name=""/>
        <dsp:cNvSpPr/>
      </dsp:nvSpPr>
      <dsp:spPr>
        <a:xfrm>
          <a:off x="1463039" y="3886867"/>
          <a:ext cx="5852160" cy="109629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STATUS LOSS AND DISCRIMINATION</a:t>
          </a:r>
        </a:p>
        <a:p>
          <a:pPr marL="0" lvl="0" indent="0" algn="l" defTabSz="977900">
            <a:lnSpc>
              <a:spcPct val="90000"/>
            </a:lnSpc>
            <a:spcBef>
              <a:spcPct val="0"/>
            </a:spcBef>
            <a:spcAft>
              <a:spcPct val="35000"/>
            </a:spcAft>
            <a:buNone/>
          </a:pPr>
          <a:r>
            <a:rPr lang="en-US" sz="1800" kern="1200" dirty="0"/>
            <a:t>(denial of family support, denial of health care, violence)</a:t>
          </a:r>
        </a:p>
      </dsp:txBody>
      <dsp:txXfrm>
        <a:off x="1495148" y="3918976"/>
        <a:ext cx="4585231" cy="1032077"/>
      </dsp:txXfrm>
    </dsp:sp>
    <dsp:sp modelId="{F0F5BF25-C9E7-4A89-B453-B35F26C8523F}">
      <dsp:nvSpPr>
        <dsp:cNvPr id="0" name=""/>
        <dsp:cNvSpPr/>
      </dsp:nvSpPr>
      <dsp:spPr>
        <a:xfrm>
          <a:off x="5139567" y="839662"/>
          <a:ext cx="712592" cy="712592"/>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5299900" y="839662"/>
        <a:ext cx="391926" cy="536225"/>
      </dsp:txXfrm>
    </dsp:sp>
    <dsp:sp modelId="{E182A182-A861-4660-975B-E3EF11A530B4}">
      <dsp:nvSpPr>
        <dsp:cNvPr id="0" name=""/>
        <dsp:cNvSpPr/>
      </dsp:nvSpPr>
      <dsp:spPr>
        <a:xfrm>
          <a:off x="5629686" y="2135285"/>
          <a:ext cx="712592" cy="712592"/>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5790019" y="2135285"/>
        <a:ext cx="391926" cy="536225"/>
      </dsp:txXfrm>
    </dsp:sp>
    <dsp:sp modelId="{28BEEB99-A0B5-41E1-A35D-D19874C63F0B}">
      <dsp:nvSpPr>
        <dsp:cNvPr id="0" name=""/>
        <dsp:cNvSpPr/>
      </dsp:nvSpPr>
      <dsp:spPr>
        <a:xfrm>
          <a:off x="6112489" y="3430907"/>
          <a:ext cx="712592" cy="712592"/>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6272822" y="3430907"/>
        <a:ext cx="391926" cy="5362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4784C-9D65-414A-970E-D8A76AFF61DC}">
      <dsp:nvSpPr>
        <dsp:cNvPr id="0" name=""/>
        <dsp:cNvSpPr/>
      </dsp:nvSpPr>
      <dsp:spPr>
        <a:xfrm>
          <a:off x="0" y="0"/>
          <a:ext cx="5852160" cy="109629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DISTINGUISHING AND LABELING DIFFERENCES </a:t>
          </a:r>
          <a:r>
            <a:rPr lang="en-US" sz="2200" b="1" kern="1200" dirty="0">
              <a:solidFill>
                <a:srgbClr val="0070C0"/>
              </a:solidFill>
            </a:rPr>
            <a:t>using gender norms</a:t>
          </a:r>
        </a:p>
        <a:p>
          <a:pPr marL="0" lvl="0" indent="0" algn="l" defTabSz="977900">
            <a:lnSpc>
              <a:spcPct val="90000"/>
            </a:lnSpc>
            <a:spcBef>
              <a:spcPct val="0"/>
            </a:spcBef>
            <a:spcAft>
              <a:spcPct val="35000"/>
            </a:spcAft>
            <a:buNone/>
          </a:pPr>
          <a:r>
            <a:rPr lang="en-US" sz="1800" strike="sngStrike" kern="1200" dirty="0"/>
            <a:t>(HIV status) </a:t>
          </a:r>
          <a:r>
            <a:rPr lang="en-US" sz="1800" strike="noStrike" kern="1200" dirty="0"/>
            <a:t> </a:t>
          </a:r>
          <a:r>
            <a:rPr lang="en-US" sz="1800" kern="1200" dirty="0">
              <a:solidFill>
                <a:srgbClr val="0070C0"/>
              </a:solidFill>
            </a:rPr>
            <a:t>(she doesn’t “act like a lady”)</a:t>
          </a:r>
        </a:p>
      </dsp:txBody>
      <dsp:txXfrm>
        <a:off x="32109" y="32109"/>
        <a:ext cx="4576535" cy="1032077"/>
      </dsp:txXfrm>
    </dsp:sp>
    <dsp:sp modelId="{448633E2-B67B-4DD1-9920-B3524FD218A1}">
      <dsp:nvSpPr>
        <dsp:cNvPr id="0" name=""/>
        <dsp:cNvSpPr/>
      </dsp:nvSpPr>
      <dsp:spPr>
        <a:xfrm>
          <a:off x="490118" y="1295622"/>
          <a:ext cx="5852160" cy="1096295"/>
        </a:xfrm>
        <a:prstGeom prst="roundRect">
          <a:avLst>
            <a:gd name="adj" fmla="val 10000"/>
          </a:avLst>
        </a:prstGeom>
        <a:solidFill>
          <a:schemeClr val="accent2">
            <a:hueOff val="833409"/>
            <a:satOff val="-6492"/>
            <a:lumOff val="-35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ASSOCIATING NEGATIVE ATTRIBUTES</a:t>
          </a:r>
        </a:p>
        <a:p>
          <a:pPr marL="0" lvl="0" indent="0" algn="l" defTabSz="977900">
            <a:lnSpc>
              <a:spcPct val="90000"/>
            </a:lnSpc>
            <a:spcBef>
              <a:spcPct val="0"/>
            </a:spcBef>
            <a:spcAft>
              <a:spcPct val="35000"/>
            </a:spcAft>
            <a:buNone/>
          </a:pPr>
          <a:r>
            <a:rPr lang="en-US" sz="1800" kern="1200" dirty="0"/>
            <a:t>(immoral, promiscuous) 	</a:t>
          </a:r>
        </a:p>
      </dsp:txBody>
      <dsp:txXfrm>
        <a:off x="522227" y="1327731"/>
        <a:ext cx="4585231" cy="1032077"/>
      </dsp:txXfrm>
    </dsp:sp>
    <dsp:sp modelId="{77D17F76-3E88-4FFC-A356-494694663F01}">
      <dsp:nvSpPr>
        <dsp:cNvPr id="0" name=""/>
        <dsp:cNvSpPr/>
      </dsp:nvSpPr>
      <dsp:spPr>
        <a:xfrm>
          <a:off x="972921" y="2591244"/>
          <a:ext cx="5852160" cy="1096295"/>
        </a:xfrm>
        <a:prstGeom prst="roundRect">
          <a:avLst>
            <a:gd name="adj" fmla="val 10000"/>
          </a:avLst>
        </a:prstGeom>
        <a:solidFill>
          <a:schemeClr val="accent2">
            <a:hueOff val="1666819"/>
            <a:satOff val="-12983"/>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SEPARATING “US” FROM “THEM”</a:t>
          </a:r>
        </a:p>
        <a:p>
          <a:pPr marL="0" lvl="0" indent="0" algn="l" defTabSz="977900">
            <a:lnSpc>
              <a:spcPct val="90000"/>
            </a:lnSpc>
            <a:spcBef>
              <a:spcPct val="0"/>
            </a:spcBef>
            <a:spcAft>
              <a:spcPct val="35000"/>
            </a:spcAft>
            <a:buNone/>
          </a:pPr>
          <a:r>
            <a:rPr lang="en-US" sz="1800" kern="1200" dirty="0"/>
            <a:t>(isolate physically and socially)	</a:t>
          </a:r>
        </a:p>
      </dsp:txBody>
      <dsp:txXfrm>
        <a:off x="1005030" y="2623353"/>
        <a:ext cx="4592546" cy="1032077"/>
      </dsp:txXfrm>
    </dsp:sp>
    <dsp:sp modelId="{C7C406EF-70DE-4361-B72E-71EE828F1CFD}">
      <dsp:nvSpPr>
        <dsp:cNvPr id="0" name=""/>
        <dsp:cNvSpPr/>
      </dsp:nvSpPr>
      <dsp:spPr>
        <a:xfrm>
          <a:off x="1463039" y="3886866"/>
          <a:ext cx="5852160" cy="1096295"/>
        </a:xfrm>
        <a:prstGeom prst="roundRect">
          <a:avLst>
            <a:gd name="adj" fmla="val 10000"/>
          </a:avLst>
        </a:prstGeom>
        <a:solidFill>
          <a:schemeClr val="accent2">
            <a:hueOff val="2500228"/>
            <a:satOff val="-19475"/>
            <a:lumOff val="-10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STATUS LOSS AND DISCRIMINATION</a:t>
          </a:r>
        </a:p>
        <a:p>
          <a:pPr marL="0" lvl="0" indent="0" algn="l" defTabSz="977900">
            <a:lnSpc>
              <a:spcPct val="90000"/>
            </a:lnSpc>
            <a:spcBef>
              <a:spcPct val="0"/>
            </a:spcBef>
            <a:spcAft>
              <a:spcPct val="35000"/>
            </a:spcAft>
            <a:buNone/>
          </a:pPr>
          <a:r>
            <a:rPr lang="en-US" sz="1800" kern="1200" dirty="0"/>
            <a:t>(denial of family support, denial of health care, violence)</a:t>
          </a:r>
        </a:p>
      </dsp:txBody>
      <dsp:txXfrm>
        <a:off x="1495148" y="3918975"/>
        <a:ext cx="4585231" cy="1032077"/>
      </dsp:txXfrm>
    </dsp:sp>
    <dsp:sp modelId="{F0F5BF25-C9E7-4A89-B453-B35F26C8523F}">
      <dsp:nvSpPr>
        <dsp:cNvPr id="0" name=""/>
        <dsp:cNvSpPr/>
      </dsp:nvSpPr>
      <dsp:spPr>
        <a:xfrm>
          <a:off x="5139567" y="839662"/>
          <a:ext cx="712592" cy="712592"/>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5299900" y="839662"/>
        <a:ext cx="391926" cy="536225"/>
      </dsp:txXfrm>
    </dsp:sp>
    <dsp:sp modelId="{E182A182-A861-4660-975B-E3EF11A530B4}">
      <dsp:nvSpPr>
        <dsp:cNvPr id="0" name=""/>
        <dsp:cNvSpPr/>
      </dsp:nvSpPr>
      <dsp:spPr>
        <a:xfrm>
          <a:off x="5629686" y="2135284"/>
          <a:ext cx="712592" cy="712592"/>
        </a:xfrm>
        <a:prstGeom prst="downArrow">
          <a:avLst>
            <a:gd name="adj1" fmla="val 55000"/>
            <a:gd name="adj2" fmla="val 45000"/>
          </a:avLst>
        </a:prstGeom>
        <a:solidFill>
          <a:schemeClr val="accent2">
            <a:tint val="40000"/>
            <a:alpha val="90000"/>
            <a:hueOff val="1709062"/>
            <a:satOff val="-23122"/>
            <a:lumOff val="-1836"/>
            <a:alphaOff val="0"/>
          </a:schemeClr>
        </a:solidFill>
        <a:ln w="25400" cap="flat" cmpd="sng" algn="ctr">
          <a:solidFill>
            <a:schemeClr val="accent2">
              <a:tint val="40000"/>
              <a:alpha val="90000"/>
              <a:hueOff val="1709062"/>
              <a:satOff val="-23122"/>
              <a:lumOff val="-18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5790019" y="2135284"/>
        <a:ext cx="391926" cy="536225"/>
      </dsp:txXfrm>
    </dsp:sp>
    <dsp:sp modelId="{28BEEB99-A0B5-41E1-A35D-D19874C63F0B}">
      <dsp:nvSpPr>
        <dsp:cNvPr id="0" name=""/>
        <dsp:cNvSpPr/>
      </dsp:nvSpPr>
      <dsp:spPr>
        <a:xfrm>
          <a:off x="6112489" y="3430907"/>
          <a:ext cx="712592" cy="712592"/>
        </a:xfrm>
        <a:prstGeom prst="downArrow">
          <a:avLst>
            <a:gd name="adj1" fmla="val 55000"/>
            <a:gd name="adj2" fmla="val 45000"/>
          </a:avLst>
        </a:prstGeom>
        <a:solidFill>
          <a:schemeClr val="accent2">
            <a:tint val="40000"/>
            <a:alpha val="90000"/>
            <a:hueOff val="3418125"/>
            <a:satOff val="-46244"/>
            <a:lumOff val="-3671"/>
            <a:alphaOff val="0"/>
          </a:schemeClr>
        </a:solidFill>
        <a:ln w="25400" cap="flat" cmpd="sng" algn="ctr">
          <a:solidFill>
            <a:schemeClr val="accent2">
              <a:tint val="40000"/>
              <a:alpha val="90000"/>
              <a:hueOff val="3418125"/>
              <a:satOff val="-46244"/>
              <a:lumOff val="-36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dirty="0"/>
        </a:p>
      </dsp:txBody>
      <dsp:txXfrm>
        <a:off x="6272822" y="3430907"/>
        <a:ext cx="391926" cy="53622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630" cy="464268"/>
          </a:xfrm>
          <a:prstGeom prst="rect">
            <a:avLst/>
          </a:prstGeom>
        </p:spPr>
        <p:txBody>
          <a:bodyPr vert="horz" lIns="90957" tIns="45478" rIns="90957" bIns="45478" rtlCol="0"/>
          <a:lstStyle>
            <a:lvl1pPr algn="l">
              <a:defRPr sz="1200"/>
            </a:lvl1pPr>
          </a:lstStyle>
          <a:p>
            <a:endParaRPr lang="en-US" dirty="0"/>
          </a:p>
        </p:txBody>
      </p:sp>
      <p:sp>
        <p:nvSpPr>
          <p:cNvPr id="3" name="Date Placeholder 2"/>
          <p:cNvSpPr>
            <a:spLocks noGrp="1"/>
          </p:cNvSpPr>
          <p:nvPr>
            <p:ph type="dt" sz="quarter" idx="1"/>
          </p:nvPr>
        </p:nvSpPr>
        <p:spPr>
          <a:xfrm>
            <a:off x="3971193" y="0"/>
            <a:ext cx="3037630" cy="464268"/>
          </a:xfrm>
          <a:prstGeom prst="rect">
            <a:avLst/>
          </a:prstGeom>
        </p:spPr>
        <p:txBody>
          <a:bodyPr vert="horz" lIns="90957" tIns="45478" rIns="90957" bIns="45478" rtlCol="0"/>
          <a:lstStyle>
            <a:lvl1pPr algn="r">
              <a:defRPr sz="1200"/>
            </a:lvl1pPr>
          </a:lstStyle>
          <a:p>
            <a:fld id="{FED48C15-38C2-4A23-9F19-89391F68FAA4}" type="datetimeFigureOut">
              <a:rPr lang="en-US" smtClean="0"/>
              <a:pPr/>
              <a:t>4/13/2022</a:t>
            </a:fld>
            <a:endParaRPr lang="en-US" dirty="0"/>
          </a:p>
        </p:txBody>
      </p:sp>
      <p:sp>
        <p:nvSpPr>
          <p:cNvPr id="4" name="Footer Placeholder 3"/>
          <p:cNvSpPr>
            <a:spLocks noGrp="1"/>
          </p:cNvSpPr>
          <p:nvPr>
            <p:ph type="ftr" sz="quarter" idx="2"/>
          </p:nvPr>
        </p:nvSpPr>
        <p:spPr>
          <a:xfrm>
            <a:off x="0" y="8755932"/>
            <a:ext cx="7162799" cy="464268"/>
          </a:xfrm>
          <a:prstGeom prst="rect">
            <a:avLst/>
          </a:prstGeom>
        </p:spPr>
        <p:txBody>
          <a:bodyPr vert="horz" lIns="90957" tIns="45478" rIns="90957" bIns="45478" rtlCol="0" anchor="b"/>
          <a:lstStyle>
            <a:lvl1pPr algn="l">
              <a:defRPr sz="1200"/>
            </a:lvl1pPr>
          </a:lstStyle>
          <a:p>
            <a:r>
              <a:rPr lang="en-US" sz="1050" dirty="0"/>
              <a:t>Peer and Outreach Worker Training: Preventing and Responding to Violence against Key Populations</a:t>
            </a:r>
          </a:p>
        </p:txBody>
      </p:sp>
      <p:sp>
        <p:nvSpPr>
          <p:cNvPr id="5" name="Slide Number Placeholder 4"/>
          <p:cNvSpPr>
            <a:spLocks noGrp="1"/>
          </p:cNvSpPr>
          <p:nvPr>
            <p:ph type="sldNum" sz="quarter" idx="3"/>
          </p:nvPr>
        </p:nvSpPr>
        <p:spPr>
          <a:xfrm>
            <a:off x="3971193" y="8763000"/>
            <a:ext cx="3037630" cy="464268"/>
          </a:xfrm>
          <a:prstGeom prst="rect">
            <a:avLst/>
          </a:prstGeom>
        </p:spPr>
        <p:txBody>
          <a:bodyPr vert="horz" lIns="90957" tIns="45478" rIns="90957" bIns="45478" rtlCol="0" anchor="b"/>
          <a:lstStyle>
            <a:lvl1pPr algn="r">
              <a:defRPr sz="1200"/>
            </a:lvl1pPr>
          </a:lstStyle>
          <a:p>
            <a:fld id="{1C92C71A-CE2D-4514-B786-F1A28EFB4677}" type="slidenum">
              <a:rPr lang="en-US" smtClean="0"/>
              <a:pPr/>
              <a:t>‹#›</a:t>
            </a:fld>
            <a:endParaRPr lang="en-US" dirty="0"/>
          </a:p>
        </p:txBody>
      </p:sp>
    </p:spTree>
    <p:extLst>
      <p:ext uri="{BB962C8B-B14F-4D97-AF65-F5344CB8AC3E}">
        <p14:creationId xmlns:p14="http://schemas.microsoft.com/office/powerpoint/2010/main" val="33245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68" tIns="46584" rIns="93168" bIns="46584" rtlCol="0"/>
          <a:lstStyle>
            <a:lvl1pPr algn="l">
              <a:defRPr sz="1200"/>
            </a:lvl1pPr>
          </a:lstStyle>
          <a:p>
            <a:pPr>
              <a:defRPr/>
            </a:pPr>
            <a:endParaRPr lang="en-US" dirty="0"/>
          </a:p>
        </p:txBody>
      </p:sp>
      <p:sp>
        <p:nvSpPr>
          <p:cNvPr id="3" name="Date Placeholder 2"/>
          <p:cNvSpPr>
            <a:spLocks noGrp="1"/>
          </p:cNvSpPr>
          <p:nvPr>
            <p:ph type="dt" idx="1"/>
          </p:nvPr>
        </p:nvSpPr>
        <p:spPr>
          <a:xfrm>
            <a:off x="3970939" y="1"/>
            <a:ext cx="3037840" cy="464820"/>
          </a:xfrm>
          <a:prstGeom prst="rect">
            <a:avLst/>
          </a:prstGeom>
        </p:spPr>
        <p:txBody>
          <a:bodyPr vert="horz" lIns="93168" tIns="46584" rIns="93168" bIns="46584" rtlCol="0"/>
          <a:lstStyle>
            <a:lvl1pPr algn="r">
              <a:defRPr sz="1200"/>
            </a:lvl1pPr>
          </a:lstStyle>
          <a:p>
            <a:pPr>
              <a:defRPr/>
            </a:pPr>
            <a:fld id="{70B4E627-521C-47D2-9B4F-5D612B2E4FFE}" type="datetimeFigureOut">
              <a:rPr lang="en-US"/>
              <a:pPr>
                <a:defRPr/>
              </a:pPr>
              <a:t>4/13/2022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8" tIns="46584" rIns="93168" bIns="46584"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8" tIns="46584" rIns="93168" bIns="4658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7012"/>
            <a:ext cx="7010400" cy="303188"/>
          </a:xfrm>
          <a:prstGeom prst="rect">
            <a:avLst/>
          </a:prstGeom>
        </p:spPr>
        <p:txBody>
          <a:bodyPr vert="horz" lIns="93168" tIns="46584" rIns="93168" bIns="46584" rtlCol="0" anchor="b"/>
          <a:lstStyle>
            <a:lvl1pPr algn="l">
              <a:defRPr sz="1050"/>
            </a:lvl1pPr>
          </a:lstStyle>
          <a:p>
            <a:pPr>
              <a:defRPr/>
            </a:pPr>
            <a:r>
              <a:rPr lang="en-US" dirty="0"/>
              <a:t>Peer and Outreach Worker Training: Preventing and Responding to Violence against Key Populations</a:t>
            </a:r>
          </a:p>
        </p:txBody>
      </p:sp>
      <p:sp>
        <p:nvSpPr>
          <p:cNvPr id="7" name="Slide Number Placeholder 6"/>
          <p:cNvSpPr>
            <a:spLocks noGrp="1"/>
          </p:cNvSpPr>
          <p:nvPr>
            <p:ph type="sldNum" sz="quarter" idx="5"/>
          </p:nvPr>
        </p:nvSpPr>
        <p:spPr>
          <a:xfrm>
            <a:off x="3970939" y="8763000"/>
            <a:ext cx="3037840" cy="464820"/>
          </a:xfrm>
          <a:prstGeom prst="rect">
            <a:avLst/>
          </a:prstGeom>
        </p:spPr>
        <p:txBody>
          <a:bodyPr vert="horz" lIns="93168" tIns="46584" rIns="93168" bIns="46584" rtlCol="0" anchor="b"/>
          <a:lstStyle>
            <a:lvl1pPr algn="r">
              <a:defRPr sz="1200"/>
            </a:lvl1pPr>
          </a:lstStyle>
          <a:p>
            <a:pPr>
              <a:defRPr/>
            </a:pPr>
            <a:fld id="{417D96A4-77C4-4FED-8A7B-214747F6ACED}" type="slidenum">
              <a:rPr lang="en-US"/>
              <a:pPr>
                <a:defRPr/>
              </a:pPr>
              <a:t>‹#›</a:t>
            </a:fld>
            <a:endParaRPr lang="en-US" dirty="0"/>
          </a:p>
        </p:txBody>
      </p:sp>
    </p:spTree>
    <p:extLst>
      <p:ext uri="{BB962C8B-B14F-4D97-AF65-F5344CB8AC3E}">
        <p14:creationId xmlns:p14="http://schemas.microsoft.com/office/powerpoint/2010/main" val="7575787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a:t>
            </a:fld>
            <a:endParaRPr lang="en-US" dirty="0"/>
          </a:p>
        </p:txBody>
      </p:sp>
    </p:spTree>
    <p:extLst>
      <p:ext uri="{BB962C8B-B14F-4D97-AF65-F5344CB8AC3E}">
        <p14:creationId xmlns:p14="http://schemas.microsoft.com/office/powerpoint/2010/main" val="688879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17</a:t>
            </a:fld>
            <a:endParaRPr lang="en-US" dirty="0"/>
          </a:p>
        </p:txBody>
      </p:sp>
    </p:spTree>
    <p:extLst>
      <p:ext uri="{BB962C8B-B14F-4D97-AF65-F5344CB8AC3E}">
        <p14:creationId xmlns:p14="http://schemas.microsoft.com/office/powerpoint/2010/main" val="225007977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466E0-0366-FE4D-8716-9453F7A07CCD}" type="slidenum">
              <a:rPr lang="en-US" smtClean="0"/>
              <a:t>132</a:t>
            </a:fld>
            <a:endParaRPr lang="en-US"/>
          </a:p>
        </p:txBody>
      </p:sp>
    </p:spTree>
    <p:extLst>
      <p:ext uri="{BB962C8B-B14F-4D97-AF65-F5344CB8AC3E}">
        <p14:creationId xmlns:p14="http://schemas.microsoft.com/office/powerpoint/2010/main" val="211031052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133</a:t>
            </a:fld>
            <a:endParaRPr lang="en-US" dirty="0"/>
          </a:p>
        </p:txBody>
      </p:sp>
    </p:spTree>
    <p:extLst>
      <p:ext uri="{BB962C8B-B14F-4D97-AF65-F5344CB8AC3E}">
        <p14:creationId xmlns:p14="http://schemas.microsoft.com/office/powerpoint/2010/main" val="193349205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EF6A6F5-C05B-44BE-A855-78A385532D70}" type="slidenum">
              <a:rPr lang="en-US" smtClean="0"/>
              <a:pPr/>
              <a:t>134</a:t>
            </a:fld>
            <a:endParaRPr lang="en-US" dirty="0"/>
          </a:p>
        </p:txBody>
      </p:sp>
      <p:sp>
        <p:nvSpPr>
          <p:cNvPr id="8" name="Slide Image Placeholder 7">
            <a:extLst>
              <a:ext uri="{FF2B5EF4-FFF2-40B4-BE49-F238E27FC236}">
                <a16:creationId xmlns:a16="http://schemas.microsoft.com/office/drawing/2014/main" id="{DB714F42-E889-496F-B149-B07330C389A4}"/>
              </a:ext>
            </a:extLst>
          </p:cNvPr>
          <p:cNvSpPr>
            <a:spLocks noGrp="1" noRot="1" noChangeAspect="1"/>
          </p:cNvSpPr>
          <p:nvPr>
            <p:ph type="sldImg"/>
          </p:nvPr>
        </p:nvSpPr>
        <p:spPr>
          <a:xfrm>
            <a:off x="1417638" y="741363"/>
            <a:ext cx="4187825" cy="3141662"/>
          </a:xfrm>
        </p:spPr>
      </p:sp>
      <p:sp>
        <p:nvSpPr>
          <p:cNvPr id="9" name="Notes Placeholder 8">
            <a:extLst>
              <a:ext uri="{FF2B5EF4-FFF2-40B4-BE49-F238E27FC236}">
                <a16:creationId xmlns:a16="http://schemas.microsoft.com/office/drawing/2014/main" id="{AA5001B9-00E4-4E98-9E9B-39D282CE5E13}"/>
              </a:ext>
            </a:extLst>
          </p:cNvPr>
          <p:cNvSpPr>
            <a:spLocks noGrp="1"/>
          </p:cNvSpPr>
          <p:nvPr>
            <p:ph type="body" idx="1"/>
          </p:nvPr>
        </p:nvSpPr>
        <p:spPr/>
        <p:txBody>
          <a:bodyPr/>
          <a:lstStyle/>
          <a:p>
            <a:pPr lvl="0"/>
            <a:endParaRPr lang="en-US" dirty="0"/>
          </a:p>
        </p:txBody>
      </p:sp>
    </p:spTree>
    <p:extLst>
      <p:ext uri="{BB962C8B-B14F-4D97-AF65-F5344CB8AC3E}">
        <p14:creationId xmlns:p14="http://schemas.microsoft.com/office/powerpoint/2010/main" val="308898456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466E0-0366-FE4D-8716-9453F7A07CCD}" type="slidenum">
              <a:rPr lang="en-US" smtClean="0"/>
              <a:t>136</a:t>
            </a:fld>
            <a:endParaRPr lang="en-US"/>
          </a:p>
        </p:txBody>
      </p:sp>
    </p:spTree>
    <p:extLst>
      <p:ext uri="{BB962C8B-B14F-4D97-AF65-F5344CB8AC3E}">
        <p14:creationId xmlns:p14="http://schemas.microsoft.com/office/powerpoint/2010/main" val="125768822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466E0-0366-FE4D-8716-9453F7A07CCD}" type="slidenum">
              <a:rPr lang="en-US" smtClean="0"/>
              <a:t>137</a:t>
            </a:fld>
            <a:endParaRPr lang="en-US"/>
          </a:p>
        </p:txBody>
      </p:sp>
    </p:spTree>
    <p:extLst>
      <p:ext uri="{BB962C8B-B14F-4D97-AF65-F5344CB8AC3E}">
        <p14:creationId xmlns:p14="http://schemas.microsoft.com/office/powerpoint/2010/main" val="177835010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139</a:t>
            </a:fld>
            <a:endParaRPr lang="en-US" dirty="0"/>
          </a:p>
        </p:txBody>
      </p:sp>
    </p:spTree>
    <p:extLst>
      <p:ext uri="{BB962C8B-B14F-4D97-AF65-F5344CB8AC3E}">
        <p14:creationId xmlns:p14="http://schemas.microsoft.com/office/powerpoint/2010/main" val="246293498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466E0-0366-FE4D-8716-9453F7A07CCD}" type="slidenum">
              <a:rPr lang="en-US" smtClean="0"/>
              <a:t>142</a:t>
            </a:fld>
            <a:endParaRPr lang="en-US"/>
          </a:p>
        </p:txBody>
      </p:sp>
    </p:spTree>
    <p:extLst>
      <p:ext uri="{BB962C8B-B14F-4D97-AF65-F5344CB8AC3E}">
        <p14:creationId xmlns:p14="http://schemas.microsoft.com/office/powerpoint/2010/main" val="184920264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145</a:t>
            </a:fld>
            <a:endParaRPr lang="en-US" dirty="0"/>
          </a:p>
        </p:txBody>
      </p:sp>
    </p:spTree>
    <p:extLst>
      <p:ext uri="{BB962C8B-B14F-4D97-AF65-F5344CB8AC3E}">
        <p14:creationId xmlns:p14="http://schemas.microsoft.com/office/powerpoint/2010/main" val="144365874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solidFill>
                  <a:prstClr val="black"/>
                </a:solidFill>
              </a:rPr>
              <a:pPr>
                <a:defRPr/>
              </a:pPr>
              <a:t>146</a:t>
            </a:fld>
            <a:endParaRPr lang="en-US" dirty="0">
              <a:solidFill>
                <a:prstClr val="black"/>
              </a:solidFill>
            </a:endParaRPr>
          </a:p>
        </p:txBody>
      </p:sp>
    </p:spTree>
    <p:extLst>
      <p:ext uri="{BB962C8B-B14F-4D97-AF65-F5344CB8AC3E}">
        <p14:creationId xmlns:p14="http://schemas.microsoft.com/office/powerpoint/2010/main" val="261456319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147</a:t>
            </a:fld>
            <a:endParaRPr lang="en-US" dirty="0"/>
          </a:p>
        </p:txBody>
      </p:sp>
    </p:spTree>
    <p:extLst>
      <p:ext uri="{BB962C8B-B14F-4D97-AF65-F5344CB8AC3E}">
        <p14:creationId xmlns:p14="http://schemas.microsoft.com/office/powerpoint/2010/main" val="2916953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18</a:t>
            </a:fld>
            <a:endParaRPr lang="en-US" dirty="0"/>
          </a:p>
        </p:txBody>
      </p:sp>
    </p:spTree>
    <p:extLst>
      <p:ext uri="{BB962C8B-B14F-4D97-AF65-F5344CB8AC3E}">
        <p14:creationId xmlns:p14="http://schemas.microsoft.com/office/powerpoint/2010/main" val="209311540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149</a:t>
            </a:fld>
            <a:endParaRPr lang="en-US" dirty="0"/>
          </a:p>
        </p:txBody>
      </p:sp>
    </p:spTree>
    <p:extLst>
      <p:ext uri="{BB962C8B-B14F-4D97-AF65-F5344CB8AC3E}">
        <p14:creationId xmlns:p14="http://schemas.microsoft.com/office/powerpoint/2010/main" val="135284623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a:xfrm>
            <a:off x="685800" y="4023361"/>
            <a:ext cx="5486400" cy="4872445"/>
          </a:xfrm>
        </p:spPr>
        <p:txBody>
          <a:bodyPr>
            <a:normAutofit/>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151</a:t>
            </a:fld>
            <a:endParaRPr lang="en-US" dirty="0"/>
          </a:p>
        </p:txBody>
      </p:sp>
    </p:spTree>
    <p:extLst>
      <p:ext uri="{BB962C8B-B14F-4D97-AF65-F5344CB8AC3E}">
        <p14:creationId xmlns:p14="http://schemas.microsoft.com/office/powerpoint/2010/main" val="415072766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152</a:t>
            </a:fld>
            <a:endParaRPr lang="en-US" dirty="0"/>
          </a:p>
        </p:txBody>
      </p:sp>
    </p:spTree>
    <p:extLst>
      <p:ext uri="{BB962C8B-B14F-4D97-AF65-F5344CB8AC3E}">
        <p14:creationId xmlns:p14="http://schemas.microsoft.com/office/powerpoint/2010/main" val="333649674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153</a:t>
            </a:fld>
            <a:endParaRPr lang="en-US" dirty="0"/>
          </a:p>
        </p:txBody>
      </p:sp>
    </p:spTree>
    <p:extLst>
      <p:ext uri="{BB962C8B-B14F-4D97-AF65-F5344CB8AC3E}">
        <p14:creationId xmlns:p14="http://schemas.microsoft.com/office/powerpoint/2010/main" val="368583016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154</a:t>
            </a:fld>
            <a:endParaRPr lang="en-US" dirty="0"/>
          </a:p>
        </p:txBody>
      </p:sp>
    </p:spTree>
    <p:extLst>
      <p:ext uri="{BB962C8B-B14F-4D97-AF65-F5344CB8AC3E}">
        <p14:creationId xmlns:p14="http://schemas.microsoft.com/office/powerpoint/2010/main" val="319453517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156</a:t>
            </a:fld>
            <a:endParaRPr lang="en-US" dirty="0"/>
          </a:p>
        </p:txBody>
      </p:sp>
    </p:spTree>
    <p:extLst>
      <p:ext uri="{BB962C8B-B14F-4D97-AF65-F5344CB8AC3E}">
        <p14:creationId xmlns:p14="http://schemas.microsoft.com/office/powerpoint/2010/main" val="313648391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a:xfrm>
            <a:off x="685800" y="4036423"/>
            <a:ext cx="5715000" cy="4833257"/>
          </a:xfrm>
        </p:spPr>
        <p:txBody>
          <a:bodyPr/>
          <a:lstStyle/>
          <a:p>
            <a:pPr lvl="0"/>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6F565A2-6E27-4723-9ED5-FDFCC5775F54}" type="slidenum">
              <a:rPr lang="en-US" smtClean="0"/>
              <a:t>158</a:t>
            </a:fld>
            <a:endParaRPr lang="en-US" dirty="0"/>
          </a:p>
        </p:txBody>
      </p:sp>
    </p:spTree>
    <p:extLst>
      <p:ext uri="{BB962C8B-B14F-4D97-AF65-F5344CB8AC3E}">
        <p14:creationId xmlns:p14="http://schemas.microsoft.com/office/powerpoint/2010/main" val="302863725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6F565A2-6E27-4723-9ED5-FDFCC5775F54}" type="slidenum">
              <a:rPr lang="en-US" smtClean="0"/>
              <a:t>159</a:t>
            </a:fld>
            <a:endParaRPr lang="en-US" dirty="0"/>
          </a:p>
        </p:txBody>
      </p:sp>
    </p:spTree>
    <p:extLst>
      <p:ext uri="{BB962C8B-B14F-4D97-AF65-F5344CB8AC3E}">
        <p14:creationId xmlns:p14="http://schemas.microsoft.com/office/powerpoint/2010/main" val="182947439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p>
        </p:txBody>
      </p:sp>
      <p:sp>
        <p:nvSpPr>
          <p:cNvPr id="4" name="Slide Number Placeholder 3"/>
          <p:cNvSpPr>
            <a:spLocks noGrp="1"/>
          </p:cNvSpPr>
          <p:nvPr>
            <p:ph type="sldNum" sz="quarter" idx="5"/>
          </p:nvPr>
        </p:nvSpPr>
        <p:spPr/>
        <p:txBody>
          <a:bodyPr/>
          <a:lstStyle/>
          <a:p>
            <a:fld id="{8D8D3582-6D6B-438A-82FF-FE0768558734}" type="slidenum">
              <a:rPr lang="en-US" smtClean="0"/>
              <a:t>160</a:t>
            </a:fld>
            <a:endParaRPr lang="en-US" dirty="0"/>
          </a:p>
        </p:txBody>
      </p:sp>
    </p:spTree>
    <p:extLst>
      <p:ext uri="{BB962C8B-B14F-4D97-AF65-F5344CB8AC3E}">
        <p14:creationId xmlns:p14="http://schemas.microsoft.com/office/powerpoint/2010/main" val="269724979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8D8D3582-6D6B-438A-82FF-FE0768558734}" type="slidenum">
              <a:rPr lang="en-US" smtClean="0"/>
              <a:t>161</a:t>
            </a:fld>
            <a:endParaRPr lang="en-US"/>
          </a:p>
        </p:txBody>
      </p:sp>
    </p:spTree>
    <p:extLst>
      <p:ext uri="{BB962C8B-B14F-4D97-AF65-F5344CB8AC3E}">
        <p14:creationId xmlns:p14="http://schemas.microsoft.com/office/powerpoint/2010/main" val="2886187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6F565A2-6E27-4723-9ED5-FDFCC5775F54}" type="slidenum">
              <a:rPr lang="en-US" smtClean="0"/>
              <a:t>20</a:t>
            </a:fld>
            <a:endParaRPr lang="en-US" dirty="0"/>
          </a:p>
        </p:txBody>
      </p:sp>
    </p:spTree>
    <p:extLst>
      <p:ext uri="{BB962C8B-B14F-4D97-AF65-F5344CB8AC3E}">
        <p14:creationId xmlns:p14="http://schemas.microsoft.com/office/powerpoint/2010/main" val="16394223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8D8D3582-6D6B-438A-82FF-FE0768558734}" type="slidenum">
              <a:rPr lang="en-US" smtClean="0"/>
              <a:t>162</a:t>
            </a:fld>
            <a:endParaRPr lang="en-US" dirty="0"/>
          </a:p>
        </p:txBody>
      </p:sp>
    </p:spTree>
    <p:extLst>
      <p:ext uri="{BB962C8B-B14F-4D97-AF65-F5344CB8AC3E}">
        <p14:creationId xmlns:p14="http://schemas.microsoft.com/office/powerpoint/2010/main" val="43747461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8D8D3582-6D6B-438A-82FF-FE0768558734}" type="slidenum">
              <a:rPr lang="en-US" smtClean="0"/>
              <a:t>163</a:t>
            </a:fld>
            <a:endParaRPr lang="en-US" dirty="0"/>
          </a:p>
        </p:txBody>
      </p:sp>
    </p:spTree>
    <p:extLst>
      <p:ext uri="{BB962C8B-B14F-4D97-AF65-F5344CB8AC3E}">
        <p14:creationId xmlns:p14="http://schemas.microsoft.com/office/powerpoint/2010/main" val="339545115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8D8D3582-6D6B-438A-82FF-FE0768558734}" type="slidenum">
              <a:rPr lang="en-US" smtClean="0"/>
              <a:t>164</a:t>
            </a:fld>
            <a:endParaRPr lang="en-US"/>
          </a:p>
        </p:txBody>
      </p:sp>
    </p:spTree>
    <p:extLst>
      <p:ext uri="{BB962C8B-B14F-4D97-AF65-F5344CB8AC3E}">
        <p14:creationId xmlns:p14="http://schemas.microsoft.com/office/powerpoint/2010/main" val="33053718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8D8D3582-6D6B-438A-82FF-FE0768558734}" type="slidenum">
              <a:rPr lang="en-US" smtClean="0"/>
              <a:t>165</a:t>
            </a:fld>
            <a:endParaRPr lang="en-US"/>
          </a:p>
        </p:txBody>
      </p:sp>
    </p:spTree>
    <p:extLst>
      <p:ext uri="{BB962C8B-B14F-4D97-AF65-F5344CB8AC3E}">
        <p14:creationId xmlns:p14="http://schemas.microsoft.com/office/powerpoint/2010/main" val="366660043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7D96A4-77C4-4FED-8A7B-214747F6ACED}" type="slidenum">
              <a:rPr lang="en-US" smtClean="0"/>
              <a:pPr>
                <a:defRPr/>
              </a:pPr>
              <a:t>166</a:t>
            </a:fld>
            <a:endParaRPr lang="en-US" dirty="0"/>
          </a:p>
        </p:txBody>
      </p:sp>
    </p:spTree>
    <p:extLst>
      <p:ext uri="{BB962C8B-B14F-4D97-AF65-F5344CB8AC3E}">
        <p14:creationId xmlns:p14="http://schemas.microsoft.com/office/powerpoint/2010/main" val="46322872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167</a:t>
            </a:fld>
            <a:endParaRPr lang="en-US" dirty="0"/>
          </a:p>
        </p:txBody>
      </p:sp>
    </p:spTree>
    <p:extLst>
      <p:ext uri="{BB962C8B-B14F-4D97-AF65-F5344CB8AC3E}">
        <p14:creationId xmlns:p14="http://schemas.microsoft.com/office/powerpoint/2010/main" val="235304946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7D96A4-77C4-4FED-8A7B-214747F6ACED}" type="slidenum">
              <a:rPr lang="en-US" smtClean="0"/>
              <a:pPr>
                <a:defRPr/>
              </a:pPr>
              <a:t>168</a:t>
            </a:fld>
            <a:endParaRPr lang="en-US" dirty="0"/>
          </a:p>
        </p:txBody>
      </p:sp>
    </p:spTree>
    <p:extLst>
      <p:ext uri="{BB962C8B-B14F-4D97-AF65-F5344CB8AC3E}">
        <p14:creationId xmlns:p14="http://schemas.microsoft.com/office/powerpoint/2010/main" val="116914274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7D96A4-77C4-4FED-8A7B-214747F6ACED}" type="slidenum">
              <a:rPr lang="en-US" smtClean="0"/>
              <a:pPr>
                <a:defRPr/>
              </a:pPr>
              <a:t>169</a:t>
            </a:fld>
            <a:endParaRPr lang="en-US" dirty="0"/>
          </a:p>
        </p:txBody>
      </p:sp>
    </p:spTree>
    <p:extLst>
      <p:ext uri="{BB962C8B-B14F-4D97-AF65-F5344CB8AC3E}">
        <p14:creationId xmlns:p14="http://schemas.microsoft.com/office/powerpoint/2010/main" val="330584346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5"/>
          </p:nvPr>
        </p:nvSpPr>
        <p:spPr/>
        <p:txBody>
          <a:bodyPr/>
          <a:lstStyle/>
          <a:p>
            <a:fld id="{8D8D3582-6D6B-438A-82FF-FE0768558734}" type="slidenum">
              <a:rPr lang="en-US" smtClean="0"/>
              <a:t>170</a:t>
            </a:fld>
            <a:endParaRPr lang="en-US"/>
          </a:p>
        </p:txBody>
      </p:sp>
    </p:spTree>
    <p:extLst>
      <p:ext uri="{BB962C8B-B14F-4D97-AF65-F5344CB8AC3E}">
        <p14:creationId xmlns:p14="http://schemas.microsoft.com/office/powerpoint/2010/main" val="14643248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8D8D3582-6D6B-438A-82FF-FE0768558734}" type="slidenum">
              <a:rPr lang="en-US" smtClean="0"/>
              <a:t>171</a:t>
            </a:fld>
            <a:endParaRPr lang="en-US"/>
          </a:p>
        </p:txBody>
      </p:sp>
    </p:spTree>
    <p:extLst>
      <p:ext uri="{BB962C8B-B14F-4D97-AF65-F5344CB8AC3E}">
        <p14:creationId xmlns:p14="http://schemas.microsoft.com/office/powerpoint/2010/main" val="755624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21</a:t>
            </a:fld>
            <a:endParaRPr lang="en-US" dirty="0"/>
          </a:p>
        </p:txBody>
      </p:sp>
    </p:spTree>
    <p:extLst>
      <p:ext uri="{BB962C8B-B14F-4D97-AF65-F5344CB8AC3E}">
        <p14:creationId xmlns:p14="http://schemas.microsoft.com/office/powerpoint/2010/main" val="401999959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8D3582-6D6B-438A-82FF-FE0768558734}" type="slidenum">
              <a:rPr lang="en-US" smtClean="0"/>
              <a:t>172</a:t>
            </a:fld>
            <a:endParaRPr lang="en-US"/>
          </a:p>
        </p:txBody>
      </p:sp>
    </p:spTree>
    <p:extLst>
      <p:ext uri="{BB962C8B-B14F-4D97-AF65-F5344CB8AC3E}">
        <p14:creationId xmlns:p14="http://schemas.microsoft.com/office/powerpoint/2010/main" val="263260289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0" dirty="0"/>
          </a:p>
        </p:txBody>
      </p:sp>
      <p:sp>
        <p:nvSpPr>
          <p:cNvPr id="4" name="Slide Number Placeholder 3"/>
          <p:cNvSpPr>
            <a:spLocks noGrp="1"/>
          </p:cNvSpPr>
          <p:nvPr>
            <p:ph type="sldNum" sz="quarter" idx="5"/>
          </p:nvPr>
        </p:nvSpPr>
        <p:spPr/>
        <p:txBody>
          <a:bodyPr/>
          <a:lstStyle/>
          <a:p>
            <a:fld id="{8D8D3582-6D6B-438A-82FF-FE0768558734}" type="slidenum">
              <a:rPr lang="en-US" smtClean="0"/>
              <a:t>173</a:t>
            </a:fld>
            <a:endParaRPr lang="en-US"/>
          </a:p>
        </p:txBody>
      </p:sp>
    </p:spTree>
    <p:extLst>
      <p:ext uri="{BB962C8B-B14F-4D97-AF65-F5344CB8AC3E}">
        <p14:creationId xmlns:p14="http://schemas.microsoft.com/office/powerpoint/2010/main" val="241359622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7D96A4-77C4-4FED-8A7B-214747F6ACED}" type="slidenum">
              <a:rPr lang="en-US" smtClean="0"/>
              <a:pPr>
                <a:defRPr/>
              </a:pPr>
              <a:t>174</a:t>
            </a:fld>
            <a:endParaRPr lang="en-US" dirty="0"/>
          </a:p>
        </p:txBody>
      </p:sp>
    </p:spTree>
    <p:extLst>
      <p:ext uri="{BB962C8B-B14F-4D97-AF65-F5344CB8AC3E}">
        <p14:creationId xmlns:p14="http://schemas.microsoft.com/office/powerpoint/2010/main" val="341748410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176</a:t>
            </a:fld>
            <a:endParaRPr lang="en-US" dirty="0"/>
          </a:p>
        </p:txBody>
      </p:sp>
    </p:spTree>
    <p:extLst>
      <p:ext uri="{BB962C8B-B14F-4D97-AF65-F5344CB8AC3E}">
        <p14:creationId xmlns:p14="http://schemas.microsoft.com/office/powerpoint/2010/main" val="148845440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7D96A4-77C4-4FED-8A7B-214747F6ACED}" type="slidenum">
              <a:rPr lang="en-US" smtClean="0"/>
              <a:pPr>
                <a:defRPr/>
              </a:pPr>
              <a:t>179</a:t>
            </a:fld>
            <a:endParaRPr lang="en-US" dirty="0"/>
          </a:p>
        </p:txBody>
      </p:sp>
    </p:spTree>
    <p:extLst>
      <p:ext uri="{BB962C8B-B14F-4D97-AF65-F5344CB8AC3E}">
        <p14:creationId xmlns:p14="http://schemas.microsoft.com/office/powerpoint/2010/main" val="188124343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184</a:t>
            </a:fld>
            <a:endParaRPr lang="en-US" dirty="0"/>
          </a:p>
        </p:txBody>
      </p:sp>
    </p:spTree>
    <p:extLst>
      <p:ext uri="{BB962C8B-B14F-4D97-AF65-F5344CB8AC3E}">
        <p14:creationId xmlns:p14="http://schemas.microsoft.com/office/powerpoint/2010/main" val="173017588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3EBE9A-FCE8-42AC-A6A7-1FC1EFE97FEB}" type="slidenum">
              <a:rPr lang="en-US" smtClean="0"/>
              <a:pPr/>
              <a:t>185</a:t>
            </a:fld>
            <a:endParaRPr lang="en-US" dirty="0"/>
          </a:p>
        </p:txBody>
      </p:sp>
    </p:spTree>
    <p:extLst>
      <p:ext uri="{BB962C8B-B14F-4D97-AF65-F5344CB8AC3E}">
        <p14:creationId xmlns:p14="http://schemas.microsoft.com/office/powerpoint/2010/main" val="372435671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3EBE9A-FCE8-42AC-A6A7-1FC1EFE97FEB}" type="slidenum">
              <a:rPr lang="en-US" smtClean="0"/>
              <a:pPr/>
              <a:t>186</a:t>
            </a:fld>
            <a:endParaRPr lang="en-US" dirty="0"/>
          </a:p>
        </p:txBody>
      </p:sp>
    </p:spTree>
    <p:extLst>
      <p:ext uri="{BB962C8B-B14F-4D97-AF65-F5344CB8AC3E}">
        <p14:creationId xmlns:p14="http://schemas.microsoft.com/office/powerpoint/2010/main" val="352951892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3EBE9A-FCE8-42AC-A6A7-1FC1EFE97FEB}" type="slidenum">
              <a:rPr lang="en-US" smtClean="0"/>
              <a:pPr/>
              <a:t>187</a:t>
            </a:fld>
            <a:endParaRPr lang="en-US" dirty="0"/>
          </a:p>
        </p:txBody>
      </p:sp>
    </p:spTree>
    <p:extLst>
      <p:ext uri="{BB962C8B-B14F-4D97-AF65-F5344CB8AC3E}">
        <p14:creationId xmlns:p14="http://schemas.microsoft.com/office/powerpoint/2010/main" val="262151454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3EBE9A-FCE8-42AC-A6A7-1FC1EFE97FEB}" type="slidenum">
              <a:rPr lang="en-US" smtClean="0"/>
              <a:pPr/>
              <a:t>190</a:t>
            </a:fld>
            <a:endParaRPr lang="en-US" dirty="0"/>
          </a:p>
        </p:txBody>
      </p:sp>
    </p:spTree>
    <p:extLst>
      <p:ext uri="{BB962C8B-B14F-4D97-AF65-F5344CB8AC3E}">
        <p14:creationId xmlns:p14="http://schemas.microsoft.com/office/powerpoint/2010/main" val="705887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22</a:t>
            </a:fld>
            <a:endParaRPr lang="en-US" dirty="0"/>
          </a:p>
        </p:txBody>
      </p:sp>
    </p:spTree>
    <p:extLst>
      <p:ext uri="{BB962C8B-B14F-4D97-AF65-F5344CB8AC3E}">
        <p14:creationId xmlns:p14="http://schemas.microsoft.com/office/powerpoint/2010/main" val="25187209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191</a:t>
            </a:fld>
            <a:endParaRPr lang="en-US" dirty="0"/>
          </a:p>
        </p:txBody>
      </p:sp>
    </p:spTree>
    <p:extLst>
      <p:ext uri="{BB962C8B-B14F-4D97-AF65-F5344CB8AC3E}">
        <p14:creationId xmlns:p14="http://schemas.microsoft.com/office/powerpoint/2010/main" val="240025103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7D96A4-77C4-4FED-8A7B-214747F6ACED}" type="slidenum">
              <a:rPr lang="en-US" smtClean="0"/>
              <a:pPr>
                <a:defRPr/>
              </a:pPr>
              <a:t>193</a:t>
            </a:fld>
            <a:endParaRPr lang="en-US" dirty="0"/>
          </a:p>
        </p:txBody>
      </p:sp>
    </p:spTree>
    <p:extLst>
      <p:ext uri="{BB962C8B-B14F-4D97-AF65-F5344CB8AC3E}">
        <p14:creationId xmlns:p14="http://schemas.microsoft.com/office/powerpoint/2010/main" val="108273226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195</a:t>
            </a:fld>
            <a:endParaRPr lang="en-US" dirty="0"/>
          </a:p>
        </p:txBody>
      </p:sp>
    </p:spTree>
    <p:extLst>
      <p:ext uri="{BB962C8B-B14F-4D97-AF65-F5344CB8AC3E}">
        <p14:creationId xmlns:p14="http://schemas.microsoft.com/office/powerpoint/2010/main" val="32679830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3EBE9A-FCE8-42AC-A6A7-1FC1EFE97FEB}" type="slidenum">
              <a:rPr lang="en-US" smtClean="0"/>
              <a:pPr/>
              <a:t>196</a:t>
            </a:fld>
            <a:endParaRPr lang="en-US" dirty="0"/>
          </a:p>
        </p:txBody>
      </p:sp>
    </p:spTree>
    <p:extLst>
      <p:ext uri="{BB962C8B-B14F-4D97-AF65-F5344CB8AC3E}">
        <p14:creationId xmlns:p14="http://schemas.microsoft.com/office/powerpoint/2010/main" val="4193746820"/>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197</a:t>
            </a:fld>
            <a:endParaRPr lang="en-US" dirty="0"/>
          </a:p>
        </p:txBody>
      </p:sp>
    </p:spTree>
    <p:extLst>
      <p:ext uri="{BB962C8B-B14F-4D97-AF65-F5344CB8AC3E}">
        <p14:creationId xmlns:p14="http://schemas.microsoft.com/office/powerpoint/2010/main" val="164517716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7D96A4-77C4-4FED-8A7B-214747F6ACED}" type="slidenum">
              <a:rPr lang="en-US" smtClean="0"/>
              <a:pPr>
                <a:defRPr/>
              </a:pPr>
              <a:t>198</a:t>
            </a:fld>
            <a:endParaRPr lang="en-US" dirty="0"/>
          </a:p>
        </p:txBody>
      </p:sp>
    </p:spTree>
    <p:extLst>
      <p:ext uri="{BB962C8B-B14F-4D97-AF65-F5344CB8AC3E}">
        <p14:creationId xmlns:p14="http://schemas.microsoft.com/office/powerpoint/2010/main" val="266066852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199</a:t>
            </a:fld>
            <a:endParaRPr lang="en-US" dirty="0"/>
          </a:p>
        </p:txBody>
      </p:sp>
    </p:spTree>
    <p:extLst>
      <p:ext uri="{BB962C8B-B14F-4D97-AF65-F5344CB8AC3E}">
        <p14:creationId xmlns:p14="http://schemas.microsoft.com/office/powerpoint/2010/main" val="1853283128"/>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200</a:t>
            </a:fld>
            <a:endParaRPr lang="en-US" dirty="0"/>
          </a:p>
        </p:txBody>
      </p:sp>
    </p:spTree>
    <p:extLst>
      <p:ext uri="{BB962C8B-B14F-4D97-AF65-F5344CB8AC3E}">
        <p14:creationId xmlns:p14="http://schemas.microsoft.com/office/powerpoint/2010/main" val="236814350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3EBE9A-FCE8-42AC-A6A7-1FC1EFE97FEB}" type="slidenum">
              <a:rPr lang="en-US" smtClean="0"/>
              <a:pPr/>
              <a:t>201</a:t>
            </a:fld>
            <a:endParaRPr lang="en-US" dirty="0"/>
          </a:p>
        </p:txBody>
      </p:sp>
    </p:spTree>
    <p:extLst>
      <p:ext uri="{BB962C8B-B14F-4D97-AF65-F5344CB8AC3E}">
        <p14:creationId xmlns:p14="http://schemas.microsoft.com/office/powerpoint/2010/main" val="1657754607"/>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202</a:t>
            </a:fld>
            <a:endParaRPr lang="en-US" dirty="0"/>
          </a:p>
        </p:txBody>
      </p:sp>
    </p:spTree>
    <p:extLst>
      <p:ext uri="{BB962C8B-B14F-4D97-AF65-F5344CB8AC3E}">
        <p14:creationId xmlns:p14="http://schemas.microsoft.com/office/powerpoint/2010/main" val="1260572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3EBE9A-FCE8-42AC-A6A7-1FC1EFE97FEB}" type="slidenum">
              <a:rPr lang="en-US" smtClean="0"/>
              <a:pPr/>
              <a:t>23</a:t>
            </a:fld>
            <a:endParaRPr lang="en-US" dirty="0"/>
          </a:p>
        </p:txBody>
      </p:sp>
    </p:spTree>
    <p:extLst>
      <p:ext uri="{BB962C8B-B14F-4D97-AF65-F5344CB8AC3E}">
        <p14:creationId xmlns:p14="http://schemas.microsoft.com/office/powerpoint/2010/main" val="2034783493"/>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204</a:t>
            </a:fld>
            <a:endParaRPr lang="en-US" dirty="0"/>
          </a:p>
        </p:txBody>
      </p:sp>
    </p:spTree>
    <p:extLst>
      <p:ext uri="{BB962C8B-B14F-4D97-AF65-F5344CB8AC3E}">
        <p14:creationId xmlns:p14="http://schemas.microsoft.com/office/powerpoint/2010/main" val="3107853738"/>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205</a:t>
            </a:fld>
            <a:endParaRPr lang="en-US" dirty="0"/>
          </a:p>
        </p:txBody>
      </p:sp>
    </p:spTree>
    <p:extLst>
      <p:ext uri="{BB962C8B-B14F-4D97-AF65-F5344CB8AC3E}">
        <p14:creationId xmlns:p14="http://schemas.microsoft.com/office/powerpoint/2010/main" val="13226402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206</a:t>
            </a:fld>
            <a:endParaRPr lang="en-US" dirty="0"/>
          </a:p>
        </p:txBody>
      </p:sp>
    </p:spTree>
    <p:extLst>
      <p:ext uri="{BB962C8B-B14F-4D97-AF65-F5344CB8AC3E}">
        <p14:creationId xmlns:p14="http://schemas.microsoft.com/office/powerpoint/2010/main" val="3532077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24</a:t>
            </a:fld>
            <a:endParaRPr lang="en-US" dirty="0"/>
          </a:p>
        </p:txBody>
      </p:sp>
    </p:spTree>
    <p:extLst>
      <p:ext uri="{BB962C8B-B14F-4D97-AF65-F5344CB8AC3E}">
        <p14:creationId xmlns:p14="http://schemas.microsoft.com/office/powerpoint/2010/main" val="328002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3EBE9A-FCE8-42AC-A6A7-1FC1EFE97FEB}" type="slidenum">
              <a:rPr lang="en-US" smtClean="0"/>
              <a:pPr/>
              <a:t>25</a:t>
            </a:fld>
            <a:endParaRPr lang="en-US" dirty="0"/>
          </a:p>
        </p:txBody>
      </p:sp>
    </p:spTree>
    <p:extLst>
      <p:ext uri="{BB962C8B-B14F-4D97-AF65-F5344CB8AC3E}">
        <p14:creationId xmlns:p14="http://schemas.microsoft.com/office/powerpoint/2010/main" val="1773537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11A674-2F11-4F8C-B88D-99FD57179DC0}" type="slidenum">
              <a:rPr lang="en-US" smtClean="0"/>
              <a:t>26</a:t>
            </a:fld>
            <a:endParaRPr lang="en-US"/>
          </a:p>
        </p:txBody>
      </p:sp>
    </p:spTree>
    <p:extLst>
      <p:ext uri="{BB962C8B-B14F-4D97-AF65-F5344CB8AC3E}">
        <p14:creationId xmlns:p14="http://schemas.microsoft.com/office/powerpoint/2010/main" val="396605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28</a:t>
            </a:fld>
            <a:endParaRPr lang="en-US" dirty="0"/>
          </a:p>
        </p:txBody>
      </p:sp>
    </p:spTree>
    <p:extLst>
      <p:ext uri="{BB962C8B-B14F-4D97-AF65-F5344CB8AC3E}">
        <p14:creationId xmlns:p14="http://schemas.microsoft.com/office/powerpoint/2010/main" val="238087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3978132" y="8842030"/>
            <a:ext cx="3043343" cy="467071"/>
          </a:xfrm>
          <a:prstGeom prst="rect">
            <a:avLst/>
          </a:prstGeom>
        </p:spPr>
        <p:txBody>
          <a:bodyPr/>
          <a:lstStyle/>
          <a:p>
            <a:fld id="{A6F565A2-6E27-4723-9ED5-FDFCC5775F54}" type="slidenum">
              <a:rPr lang="en-US" smtClean="0"/>
              <a:t>3</a:t>
            </a:fld>
            <a:endParaRPr lang="en-US"/>
          </a:p>
        </p:txBody>
      </p:sp>
    </p:spTree>
    <p:extLst>
      <p:ext uri="{BB962C8B-B14F-4D97-AF65-F5344CB8AC3E}">
        <p14:creationId xmlns:p14="http://schemas.microsoft.com/office/powerpoint/2010/main" val="869521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6F565A2-6E27-4723-9ED5-FDFCC5775F54}" type="slidenum">
              <a:rPr lang="en-US" smtClean="0"/>
              <a:t>29</a:t>
            </a:fld>
            <a:endParaRPr lang="en-US" dirty="0"/>
          </a:p>
        </p:txBody>
      </p:sp>
      <p:sp>
        <p:nvSpPr>
          <p:cNvPr id="3" name="Notes Placeholder 2">
            <a:extLst>
              <a:ext uri="{FF2B5EF4-FFF2-40B4-BE49-F238E27FC236}">
                <a16:creationId xmlns:a16="http://schemas.microsoft.com/office/drawing/2014/main" id="{3E54BBBA-CC50-4843-BF0C-DD70DD63017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4038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30</a:t>
            </a:fld>
            <a:endParaRPr lang="en-US" dirty="0"/>
          </a:p>
        </p:txBody>
      </p:sp>
    </p:spTree>
    <p:extLst>
      <p:ext uri="{BB962C8B-B14F-4D97-AF65-F5344CB8AC3E}">
        <p14:creationId xmlns:p14="http://schemas.microsoft.com/office/powerpoint/2010/main" val="2257403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31</a:t>
            </a:fld>
            <a:endParaRPr lang="en-US" dirty="0"/>
          </a:p>
        </p:txBody>
      </p:sp>
    </p:spTree>
    <p:extLst>
      <p:ext uri="{BB962C8B-B14F-4D97-AF65-F5344CB8AC3E}">
        <p14:creationId xmlns:p14="http://schemas.microsoft.com/office/powerpoint/2010/main" val="3166018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32</a:t>
            </a:fld>
            <a:endParaRPr lang="en-US" dirty="0"/>
          </a:p>
        </p:txBody>
      </p:sp>
    </p:spTree>
    <p:extLst>
      <p:ext uri="{BB962C8B-B14F-4D97-AF65-F5344CB8AC3E}">
        <p14:creationId xmlns:p14="http://schemas.microsoft.com/office/powerpoint/2010/main" val="4242499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33</a:t>
            </a:fld>
            <a:endParaRPr lang="en-US" dirty="0"/>
          </a:p>
        </p:txBody>
      </p:sp>
    </p:spTree>
    <p:extLst>
      <p:ext uri="{BB962C8B-B14F-4D97-AF65-F5344CB8AC3E}">
        <p14:creationId xmlns:p14="http://schemas.microsoft.com/office/powerpoint/2010/main" val="3181733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34</a:t>
            </a:fld>
            <a:endParaRPr lang="en-US" dirty="0"/>
          </a:p>
        </p:txBody>
      </p:sp>
    </p:spTree>
    <p:extLst>
      <p:ext uri="{BB962C8B-B14F-4D97-AF65-F5344CB8AC3E}">
        <p14:creationId xmlns:p14="http://schemas.microsoft.com/office/powerpoint/2010/main" val="3581473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6F565A2-6E27-4723-9ED5-FDFCC5775F54}" type="slidenum">
              <a:rPr lang="en-US" smtClean="0"/>
              <a:t>35</a:t>
            </a:fld>
            <a:endParaRPr lang="en-US" dirty="0"/>
          </a:p>
        </p:txBody>
      </p:sp>
      <p:pic>
        <p:nvPicPr>
          <p:cNvPr id="5" name="Picture 4" descr="DHS ICONS - Activity v5 navy.jpg"/>
          <p:cNvPicPr/>
          <p:nvPr/>
        </p:nvPicPr>
        <p:blipFill>
          <a:blip r:embed="rId3" cstate="print"/>
          <a:srcRect/>
          <a:stretch>
            <a:fillRect/>
          </a:stretch>
        </p:blipFill>
        <p:spPr bwMode="auto">
          <a:xfrm>
            <a:off x="214630" y="4400550"/>
            <a:ext cx="471170" cy="438785"/>
          </a:xfrm>
          <a:prstGeom prst="rect">
            <a:avLst/>
          </a:prstGeom>
          <a:noFill/>
          <a:ln w="9525">
            <a:noFill/>
            <a:miter lim="800000"/>
            <a:headEnd/>
            <a:tailEnd/>
          </a:ln>
        </p:spPr>
      </p:pic>
    </p:spTree>
    <p:extLst>
      <p:ext uri="{BB962C8B-B14F-4D97-AF65-F5344CB8AC3E}">
        <p14:creationId xmlns:p14="http://schemas.microsoft.com/office/powerpoint/2010/main" val="1966596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36</a:t>
            </a:fld>
            <a:endParaRPr lang="en-US" dirty="0"/>
          </a:p>
        </p:txBody>
      </p:sp>
    </p:spTree>
    <p:extLst>
      <p:ext uri="{BB962C8B-B14F-4D97-AF65-F5344CB8AC3E}">
        <p14:creationId xmlns:p14="http://schemas.microsoft.com/office/powerpoint/2010/main" val="8293141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37</a:t>
            </a:fld>
            <a:endParaRPr lang="en-US" dirty="0"/>
          </a:p>
        </p:txBody>
      </p:sp>
    </p:spTree>
    <p:extLst>
      <p:ext uri="{BB962C8B-B14F-4D97-AF65-F5344CB8AC3E}">
        <p14:creationId xmlns:p14="http://schemas.microsoft.com/office/powerpoint/2010/main" val="893963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38</a:t>
            </a:fld>
            <a:endParaRPr lang="en-US" dirty="0"/>
          </a:p>
        </p:txBody>
      </p:sp>
    </p:spTree>
    <p:extLst>
      <p:ext uri="{BB962C8B-B14F-4D97-AF65-F5344CB8AC3E}">
        <p14:creationId xmlns:p14="http://schemas.microsoft.com/office/powerpoint/2010/main" val="456120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4</a:t>
            </a:fld>
            <a:endParaRPr lang="en-US" dirty="0"/>
          </a:p>
        </p:txBody>
      </p:sp>
    </p:spTree>
    <p:extLst>
      <p:ext uri="{BB962C8B-B14F-4D97-AF65-F5344CB8AC3E}">
        <p14:creationId xmlns:p14="http://schemas.microsoft.com/office/powerpoint/2010/main" val="26846056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417D96A4-77C4-4FED-8A7B-214747F6ACED}" type="slidenum">
              <a:rPr lang="en-US" smtClean="0"/>
              <a:pPr>
                <a:defRPr/>
              </a:pPr>
              <a:t>40</a:t>
            </a:fld>
            <a:endParaRPr lang="en-US" dirty="0"/>
          </a:p>
        </p:txBody>
      </p:sp>
    </p:spTree>
    <p:extLst>
      <p:ext uri="{BB962C8B-B14F-4D97-AF65-F5344CB8AC3E}">
        <p14:creationId xmlns:p14="http://schemas.microsoft.com/office/powerpoint/2010/main" val="10255220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417D96A4-77C4-4FED-8A7B-214747F6ACED}" type="slidenum">
              <a:rPr lang="en-US" smtClean="0"/>
              <a:pPr>
                <a:defRPr/>
              </a:pPr>
              <a:t>41</a:t>
            </a:fld>
            <a:endParaRPr lang="en-US" dirty="0"/>
          </a:p>
        </p:txBody>
      </p:sp>
    </p:spTree>
    <p:extLst>
      <p:ext uri="{BB962C8B-B14F-4D97-AF65-F5344CB8AC3E}">
        <p14:creationId xmlns:p14="http://schemas.microsoft.com/office/powerpoint/2010/main" val="27741061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7D96A4-77C4-4FED-8A7B-214747F6ACED}" type="slidenum">
              <a:rPr lang="en-US" smtClean="0"/>
              <a:pPr>
                <a:defRPr/>
              </a:pPr>
              <a:t>42</a:t>
            </a:fld>
            <a:endParaRPr lang="en-US" dirty="0"/>
          </a:p>
        </p:txBody>
      </p:sp>
    </p:spTree>
    <p:extLst>
      <p:ext uri="{BB962C8B-B14F-4D97-AF65-F5344CB8AC3E}">
        <p14:creationId xmlns:p14="http://schemas.microsoft.com/office/powerpoint/2010/main" val="32483899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417D96A4-77C4-4FED-8A7B-214747F6ACED}" type="slidenum">
              <a:rPr lang="en-US" smtClean="0"/>
              <a:pPr>
                <a:defRPr/>
              </a:pPr>
              <a:t>43</a:t>
            </a:fld>
            <a:endParaRPr lang="en-US" dirty="0"/>
          </a:p>
        </p:txBody>
      </p:sp>
    </p:spTree>
    <p:extLst>
      <p:ext uri="{BB962C8B-B14F-4D97-AF65-F5344CB8AC3E}">
        <p14:creationId xmlns:p14="http://schemas.microsoft.com/office/powerpoint/2010/main" val="42699613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417D96A4-77C4-4FED-8A7B-214747F6ACED}" type="slidenum">
              <a:rPr lang="en-US" smtClean="0"/>
              <a:pPr>
                <a:defRPr/>
              </a:pPr>
              <a:t>44</a:t>
            </a:fld>
            <a:endParaRPr lang="en-US" dirty="0"/>
          </a:p>
        </p:txBody>
      </p:sp>
    </p:spTree>
    <p:extLst>
      <p:ext uri="{BB962C8B-B14F-4D97-AF65-F5344CB8AC3E}">
        <p14:creationId xmlns:p14="http://schemas.microsoft.com/office/powerpoint/2010/main" val="2586071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a:pPr>
                <a:defRPr/>
              </a:pPr>
              <a:t>45</a:t>
            </a:fld>
            <a:endParaRPr lang="en-US" dirty="0"/>
          </a:p>
        </p:txBody>
      </p:sp>
    </p:spTree>
    <p:extLst>
      <p:ext uri="{BB962C8B-B14F-4D97-AF65-F5344CB8AC3E}">
        <p14:creationId xmlns:p14="http://schemas.microsoft.com/office/powerpoint/2010/main" val="29357834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noAutofit/>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a:pPr>
                <a:defRPr/>
              </a:pPr>
              <a:t>46</a:t>
            </a:fld>
            <a:endParaRPr lang="en-US" dirty="0"/>
          </a:p>
        </p:txBody>
      </p:sp>
    </p:spTree>
    <p:extLst>
      <p:ext uri="{BB962C8B-B14F-4D97-AF65-F5344CB8AC3E}">
        <p14:creationId xmlns:p14="http://schemas.microsoft.com/office/powerpoint/2010/main" val="24210043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50</a:t>
            </a:fld>
            <a:endParaRPr lang="en-US" dirty="0"/>
          </a:p>
        </p:txBody>
      </p:sp>
    </p:spTree>
    <p:extLst>
      <p:ext uri="{BB962C8B-B14F-4D97-AF65-F5344CB8AC3E}">
        <p14:creationId xmlns:p14="http://schemas.microsoft.com/office/powerpoint/2010/main" val="39664825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52</a:t>
            </a:fld>
            <a:endParaRPr lang="en-US" dirty="0"/>
          </a:p>
        </p:txBody>
      </p:sp>
    </p:spTree>
    <p:extLst>
      <p:ext uri="{BB962C8B-B14F-4D97-AF65-F5344CB8AC3E}">
        <p14:creationId xmlns:p14="http://schemas.microsoft.com/office/powerpoint/2010/main" val="29222389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6F565A2-6E27-4723-9ED5-FDFCC5775F54}" type="slidenum">
              <a:rPr lang="en-US" smtClean="0"/>
              <a:t>53</a:t>
            </a:fld>
            <a:endParaRPr lang="en-US" dirty="0"/>
          </a:p>
        </p:txBody>
      </p:sp>
      <p:sp>
        <p:nvSpPr>
          <p:cNvPr id="3" name="Notes Placeholder 2">
            <a:extLst>
              <a:ext uri="{FF2B5EF4-FFF2-40B4-BE49-F238E27FC236}">
                <a16:creationId xmlns:a16="http://schemas.microsoft.com/office/drawing/2014/main" id="{1AF05D29-AD33-46E3-9EB5-C3B632D4996D}"/>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578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21159675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97630"/>
          </a:xfrm>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8D8D3582-6D6B-438A-82FF-FE0768558734}" type="slidenum">
              <a:rPr lang="en-US" smtClean="0"/>
              <a:t>54</a:t>
            </a:fld>
            <a:endParaRPr lang="en-US"/>
          </a:p>
        </p:txBody>
      </p:sp>
    </p:spTree>
    <p:extLst>
      <p:ext uri="{BB962C8B-B14F-4D97-AF65-F5344CB8AC3E}">
        <p14:creationId xmlns:p14="http://schemas.microsoft.com/office/powerpoint/2010/main" val="23599557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55</a:t>
            </a:fld>
            <a:endParaRPr lang="en-US" dirty="0"/>
          </a:p>
        </p:txBody>
      </p:sp>
    </p:spTree>
    <p:extLst>
      <p:ext uri="{BB962C8B-B14F-4D97-AF65-F5344CB8AC3E}">
        <p14:creationId xmlns:p14="http://schemas.microsoft.com/office/powerpoint/2010/main" val="7926064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9491CB4-CF8E-4E37-8A97-B06BF91E8ABE}" type="slidenum">
              <a:rPr lang="en-US" smtClean="0"/>
              <a:pPr/>
              <a:t>56</a:t>
            </a:fld>
            <a:endParaRPr lang="en-US" dirty="0"/>
          </a:p>
        </p:txBody>
      </p:sp>
      <p:sp>
        <p:nvSpPr>
          <p:cNvPr id="7" name="Slide Image Placeholder 6">
            <a:extLst>
              <a:ext uri="{FF2B5EF4-FFF2-40B4-BE49-F238E27FC236}">
                <a16:creationId xmlns:a16="http://schemas.microsoft.com/office/drawing/2014/main" id="{7991BA83-76B4-4CC6-81CC-BEE42D97EDF4}"/>
              </a:ext>
            </a:extLst>
          </p:cNvPr>
          <p:cNvSpPr>
            <a:spLocks noGrp="1" noRot="1" noChangeAspect="1"/>
          </p:cNvSpPr>
          <p:nvPr>
            <p:ph type="sldImg"/>
          </p:nvPr>
        </p:nvSpPr>
        <p:spPr>
          <a:xfrm>
            <a:off x="1371600" y="727075"/>
            <a:ext cx="4114800" cy="3086100"/>
          </a:xfrm>
        </p:spPr>
      </p:sp>
    </p:spTree>
    <p:extLst>
      <p:ext uri="{BB962C8B-B14F-4D97-AF65-F5344CB8AC3E}">
        <p14:creationId xmlns:p14="http://schemas.microsoft.com/office/powerpoint/2010/main" val="38975655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a:xfrm>
            <a:off x="702310" y="4118304"/>
            <a:ext cx="5618480" cy="4935209"/>
          </a:xfrm>
        </p:spPr>
        <p:txBody>
          <a:bodyPr/>
          <a:lstStyle/>
          <a:p>
            <a:endParaRPr lang="en-US" dirty="0"/>
          </a:p>
        </p:txBody>
      </p:sp>
      <p:sp>
        <p:nvSpPr>
          <p:cNvPr id="4" name="Slide Number Placeholder 3"/>
          <p:cNvSpPr>
            <a:spLocks noGrp="1"/>
          </p:cNvSpPr>
          <p:nvPr>
            <p:ph type="sldNum" sz="quarter" idx="10"/>
          </p:nvPr>
        </p:nvSpPr>
        <p:spPr/>
        <p:txBody>
          <a:bodyPr/>
          <a:lstStyle/>
          <a:p>
            <a:fld id="{DFD3ED62-E871-4D6B-8552-55DB62BCBC98}" type="slidenum">
              <a:rPr lang="en-US" smtClean="0"/>
              <a:t>57</a:t>
            </a:fld>
            <a:endParaRPr lang="en-US"/>
          </a:p>
        </p:txBody>
      </p:sp>
    </p:spTree>
    <p:extLst>
      <p:ext uri="{BB962C8B-B14F-4D97-AF65-F5344CB8AC3E}">
        <p14:creationId xmlns:p14="http://schemas.microsoft.com/office/powerpoint/2010/main" val="18030639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91CB4-CF8E-4E37-8A97-B06BF91E8ABE}" type="slidenum">
              <a:rPr lang="en-US" smtClean="0"/>
              <a:t>58</a:t>
            </a:fld>
            <a:endParaRPr lang="en-US" dirty="0"/>
          </a:p>
        </p:txBody>
      </p:sp>
    </p:spTree>
    <p:extLst>
      <p:ext uri="{BB962C8B-B14F-4D97-AF65-F5344CB8AC3E}">
        <p14:creationId xmlns:p14="http://schemas.microsoft.com/office/powerpoint/2010/main" val="20885895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59</a:t>
            </a:fld>
            <a:endParaRPr lang="en-US" dirty="0"/>
          </a:p>
        </p:txBody>
      </p:sp>
    </p:spTree>
    <p:extLst>
      <p:ext uri="{BB962C8B-B14F-4D97-AF65-F5344CB8AC3E}">
        <p14:creationId xmlns:p14="http://schemas.microsoft.com/office/powerpoint/2010/main" val="21118596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60</a:t>
            </a:fld>
            <a:endParaRPr lang="en-US" dirty="0"/>
          </a:p>
        </p:txBody>
      </p:sp>
    </p:spTree>
    <p:extLst>
      <p:ext uri="{BB962C8B-B14F-4D97-AF65-F5344CB8AC3E}">
        <p14:creationId xmlns:p14="http://schemas.microsoft.com/office/powerpoint/2010/main" val="1925544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3EBE9A-FCE8-42AC-A6A7-1FC1EFE97FEB}" type="slidenum">
              <a:rPr lang="en-US" smtClean="0"/>
              <a:pPr/>
              <a:t>61</a:t>
            </a:fld>
            <a:endParaRPr lang="en-US" dirty="0"/>
          </a:p>
        </p:txBody>
      </p:sp>
    </p:spTree>
    <p:extLst>
      <p:ext uri="{BB962C8B-B14F-4D97-AF65-F5344CB8AC3E}">
        <p14:creationId xmlns:p14="http://schemas.microsoft.com/office/powerpoint/2010/main" val="41157252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63</a:t>
            </a:fld>
            <a:endParaRPr lang="en-US" dirty="0"/>
          </a:p>
        </p:txBody>
      </p:sp>
    </p:spTree>
    <p:extLst>
      <p:ext uri="{BB962C8B-B14F-4D97-AF65-F5344CB8AC3E}">
        <p14:creationId xmlns:p14="http://schemas.microsoft.com/office/powerpoint/2010/main" val="148945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64</a:t>
            </a:fld>
            <a:endParaRPr lang="en-US" dirty="0"/>
          </a:p>
        </p:txBody>
      </p:sp>
    </p:spTree>
    <p:extLst>
      <p:ext uri="{BB962C8B-B14F-4D97-AF65-F5344CB8AC3E}">
        <p14:creationId xmlns:p14="http://schemas.microsoft.com/office/powerpoint/2010/main" val="3441711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3978132" y="8842030"/>
            <a:ext cx="3043343" cy="467071"/>
          </a:xfrm>
          <a:prstGeom prst="rect">
            <a:avLst/>
          </a:prstGeom>
        </p:spPr>
        <p:txBody>
          <a:bodyPr/>
          <a:lstStyle/>
          <a:p>
            <a:fld id="{A6F565A2-6E27-4723-9ED5-FDFCC5775F54}" type="slidenum">
              <a:rPr lang="en-US" smtClean="0"/>
              <a:t>6</a:t>
            </a:fld>
            <a:endParaRPr lang="en-US"/>
          </a:p>
        </p:txBody>
      </p:sp>
    </p:spTree>
    <p:extLst>
      <p:ext uri="{BB962C8B-B14F-4D97-AF65-F5344CB8AC3E}">
        <p14:creationId xmlns:p14="http://schemas.microsoft.com/office/powerpoint/2010/main" val="8125919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a:pPr>
                <a:defRPr/>
              </a:pPr>
              <a:t>65</a:t>
            </a:fld>
            <a:endParaRPr lang="en-US" dirty="0"/>
          </a:p>
        </p:txBody>
      </p:sp>
    </p:spTree>
    <p:extLst>
      <p:ext uri="{BB962C8B-B14F-4D97-AF65-F5344CB8AC3E}">
        <p14:creationId xmlns:p14="http://schemas.microsoft.com/office/powerpoint/2010/main" val="37432262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a:xfrm>
            <a:off x="685800" y="4036423"/>
            <a:ext cx="5486400" cy="4965809"/>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a:pPr>
                <a:defRPr/>
              </a:pPr>
              <a:t>66</a:t>
            </a:fld>
            <a:endParaRPr lang="en-US" dirty="0"/>
          </a:p>
        </p:txBody>
      </p:sp>
    </p:spTree>
    <p:extLst>
      <p:ext uri="{BB962C8B-B14F-4D97-AF65-F5344CB8AC3E}">
        <p14:creationId xmlns:p14="http://schemas.microsoft.com/office/powerpoint/2010/main" val="32756199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17D96A4-77C4-4FED-8A7B-214747F6ACED}" type="slidenum">
              <a:rPr lang="en-US" smtClean="0"/>
              <a:pPr/>
              <a:t>67</a:t>
            </a:fld>
            <a:endParaRPr lang="en-US" dirty="0"/>
          </a:p>
        </p:txBody>
      </p:sp>
      <p:sp>
        <p:nvSpPr>
          <p:cNvPr id="8" name="Slide Image Placeholder 7">
            <a:extLst>
              <a:ext uri="{FF2B5EF4-FFF2-40B4-BE49-F238E27FC236}">
                <a16:creationId xmlns:a16="http://schemas.microsoft.com/office/drawing/2014/main" id="{92236F9E-FAF4-4E18-83FC-9FE646D4AC1A}"/>
              </a:ext>
            </a:extLst>
          </p:cNvPr>
          <p:cNvSpPr>
            <a:spLocks noGrp="1" noRot="1" noChangeAspect="1"/>
          </p:cNvSpPr>
          <p:nvPr>
            <p:ph type="sldImg"/>
          </p:nvPr>
        </p:nvSpPr>
        <p:spPr>
          <a:xfrm>
            <a:off x="1371600" y="727075"/>
            <a:ext cx="4114800" cy="3086100"/>
          </a:xfrm>
        </p:spPr>
      </p:sp>
    </p:spTree>
    <p:extLst>
      <p:ext uri="{BB962C8B-B14F-4D97-AF65-F5344CB8AC3E}">
        <p14:creationId xmlns:p14="http://schemas.microsoft.com/office/powerpoint/2010/main" val="21802374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69</a:t>
            </a:fld>
            <a:endParaRPr lang="en-US" dirty="0"/>
          </a:p>
        </p:txBody>
      </p:sp>
    </p:spTree>
    <p:extLst>
      <p:ext uri="{BB962C8B-B14F-4D97-AF65-F5344CB8AC3E}">
        <p14:creationId xmlns:p14="http://schemas.microsoft.com/office/powerpoint/2010/main" val="1774641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6F565A2-6E27-4723-9ED5-FDFCC5775F54}" type="slidenum">
              <a:rPr lang="en-US" smtClean="0"/>
              <a:t>70</a:t>
            </a:fld>
            <a:endParaRPr lang="en-US" dirty="0"/>
          </a:p>
        </p:txBody>
      </p:sp>
    </p:spTree>
    <p:extLst>
      <p:ext uri="{BB962C8B-B14F-4D97-AF65-F5344CB8AC3E}">
        <p14:creationId xmlns:p14="http://schemas.microsoft.com/office/powerpoint/2010/main" val="28902118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pPr marL="347472" indent="-171450">
              <a:buFont typeface="Courier New" panose="02070309020205020404" pitchFamily="49" charset="0"/>
              <a:buChar char="o"/>
            </a:pPr>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71</a:t>
            </a:fld>
            <a:endParaRPr lang="en-US" dirty="0"/>
          </a:p>
        </p:txBody>
      </p:sp>
    </p:spTree>
    <p:extLst>
      <p:ext uri="{BB962C8B-B14F-4D97-AF65-F5344CB8AC3E}">
        <p14:creationId xmlns:p14="http://schemas.microsoft.com/office/powerpoint/2010/main" val="38565220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2310" y="4118304"/>
            <a:ext cx="5618480" cy="4935209"/>
          </a:xfrm>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6F565A2-6E27-4723-9ED5-FDFCC5775F54}" type="slidenum">
              <a:rPr lang="en-US" smtClean="0"/>
              <a:pPr/>
              <a:t>72</a:t>
            </a:fld>
            <a:endParaRPr lang="en-US" dirty="0"/>
          </a:p>
        </p:txBody>
      </p:sp>
      <p:sp>
        <p:nvSpPr>
          <p:cNvPr id="7" name="Slide Image Placeholder 6">
            <a:extLst>
              <a:ext uri="{FF2B5EF4-FFF2-40B4-BE49-F238E27FC236}">
                <a16:creationId xmlns:a16="http://schemas.microsoft.com/office/drawing/2014/main" id="{D8B74841-EA7E-4A1A-BB68-A44AE164A9A4}"/>
              </a:ext>
            </a:extLst>
          </p:cNvPr>
          <p:cNvSpPr>
            <a:spLocks noGrp="1" noRot="1" noChangeAspect="1"/>
          </p:cNvSpPr>
          <p:nvPr>
            <p:ph type="sldImg"/>
          </p:nvPr>
        </p:nvSpPr>
        <p:spPr>
          <a:xfrm>
            <a:off x="1371600" y="727075"/>
            <a:ext cx="4114800" cy="3086100"/>
          </a:xfrm>
        </p:spPr>
      </p:sp>
    </p:spTree>
    <p:extLst>
      <p:ext uri="{BB962C8B-B14F-4D97-AF65-F5344CB8AC3E}">
        <p14:creationId xmlns:p14="http://schemas.microsoft.com/office/powerpoint/2010/main" val="5878927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74</a:t>
            </a:fld>
            <a:endParaRPr lang="en-US" dirty="0"/>
          </a:p>
        </p:txBody>
      </p:sp>
    </p:spTree>
    <p:extLst>
      <p:ext uri="{BB962C8B-B14F-4D97-AF65-F5344CB8AC3E}">
        <p14:creationId xmlns:p14="http://schemas.microsoft.com/office/powerpoint/2010/main" val="15408010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7D96A4-77C4-4FED-8A7B-214747F6ACED}" type="slidenum">
              <a:rPr lang="en-US" smtClean="0"/>
              <a:pPr>
                <a:defRPr/>
              </a:pPr>
              <a:t>76</a:t>
            </a:fld>
            <a:endParaRPr lang="en-US" dirty="0"/>
          </a:p>
        </p:txBody>
      </p:sp>
    </p:spTree>
    <p:extLst>
      <p:ext uri="{BB962C8B-B14F-4D97-AF65-F5344CB8AC3E}">
        <p14:creationId xmlns:p14="http://schemas.microsoft.com/office/powerpoint/2010/main" val="38932438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80</a:t>
            </a:fld>
            <a:endParaRPr lang="en-US" dirty="0"/>
          </a:p>
        </p:txBody>
      </p:sp>
    </p:spTree>
    <p:extLst>
      <p:ext uri="{BB962C8B-B14F-4D97-AF65-F5344CB8AC3E}">
        <p14:creationId xmlns:p14="http://schemas.microsoft.com/office/powerpoint/2010/main" val="1629767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7</a:t>
            </a:fld>
            <a:endParaRPr lang="en-US" dirty="0"/>
          </a:p>
        </p:txBody>
      </p:sp>
    </p:spTree>
    <p:extLst>
      <p:ext uri="{BB962C8B-B14F-4D97-AF65-F5344CB8AC3E}">
        <p14:creationId xmlns:p14="http://schemas.microsoft.com/office/powerpoint/2010/main" val="36035691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82</a:t>
            </a:fld>
            <a:endParaRPr lang="en-US" dirty="0"/>
          </a:p>
        </p:txBody>
      </p:sp>
    </p:spTree>
    <p:extLst>
      <p:ext uri="{BB962C8B-B14F-4D97-AF65-F5344CB8AC3E}">
        <p14:creationId xmlns:p14="http://schemas.microsoft.com/office/powerpoint/2010/main" val="32425833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6F565A2-6E27-4723-9ED5-FDFCC5775F54}" type="slidenum">
              <a:rPr lang="en-US" smtClean="0"/>
              <a:t>83</a:t>
            </a:fld>
            <a:endParaRPr lang="en-US" dirty="0"/>
          </a:p>
        </p:txBody>
      </p:sp>
    </p:spTree>
    <p:extLst>
      <p:ext uri="{BB962C8B-B14F-4D97-AF65-F5344CB8AC3E}">
        <p14:creationId xmlns:p14="http://schemas.microsoft.com/office/powerpoint/2010/main" val="20173609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DF0258-FF47-43C5-B24B-41F72246503A}" type="slidenum">
              <a:rPr lang="en-US" smtClean="0"/>
              <a:t>84</a:t>
            </a:fld>
            <a:endParaRPr lang="en-US"/>
          </a:p>
        </p:txBody>
      </p:sp>
    </p:spTree>
    <p:extLst>
      <p:ext uri="{BB962C8B-B14F-4D97-AF65-F5344CB8AC3E}">
        <p14:creationId xmlns:p14="http://schemas.microsoft.com/office/powerpoint/2010/main" val="26111014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DF0258-FF47-43C5-B24B-41F72246503A}" type="slidenum">
              <a:rPr lang="en-US" smtClean="0"/>
              <a:t>85</a:t>
            </a:fld>
            <a:endParaRPr lang="en-US"/>
          </a:p>
        </p:txBody>
      </p:sp>
    </p:spTree>
    <p:extLst>
      <p:ext uri="{BB962C8B-B14F-4D97-AF65-F5344CB8AC3E}">
        <p14:creationId xmlns:p14="http://schemas.microsoft.com/office/powerpoint/2010/main" val="26111014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EF6A6F5-C05B-44BE-A855-78A385532D70}" type="slidenum">
              <a:rPr lang="en-US" smtClean="0"/>
              <a:t>86</a:t>
            </a:fld>
            <a:endParaRPr lang="en-US" dirty="0"/>
          </a:p>
        </p:txBody>
      </p:sp>
    </p:spTree>
    <p:extLst>
      <p:ext uri="{BB962C8B-B14F-4D97-AF65-F5344CB8AC3E}">
        <p14:creationId xmlns:p14="http://schemas.microsoft.com/office/powerpoint/2010/main" val="8484869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7D96A4-77C4-4FED-8A7B-214747F6ACED}" type="slidenum">
              <a:rPr lang="en-US" smtClean="0"/>
              <a:pPr>
                <a:defRPr/>
              </a:pPr>
              <a:t>87</a:t>
            </a:fld>
            <a:endParaRPr lang="en-US" dirty="0"/>
          </a:p>
        </p:txBody>
      </p:sp>
    </p:spTree>
    <p:extLst>
      <p:ext uri="{BB962C8B-B14F-4D97-AF65-F5344CB8AC3E}">
        <p14:creationId xmlns:p14="http://schemas.microsoft.com/office/powerpoint/2010/main" val="2628752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a:spcAft>
                <a:spcPts val="450"/>
              </a:spcAft>
            </a:pPr>
            <a:endParaRPr lang="en-US" sz="2000"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92</a:t>
            </a:fld>
            <a:endParaRPr lang="en-US" dirty="0"/>
          </a:p>
        </p:txBody>
      </p:sp>
      <p:sp>
        <p:nvSpPr>
          <p:cNvPr id="7" name="Slide Image Placeholder 6">
            <a:extLst>
              <a:ext uri="{FF2B5EF4-FFF2-40B4-BE49-F238E27FC236}">
                <a16:creationId xmlns:a16="http://schemas.microsoft.com/office/drawing/2014/main" id="{80A0FD9D-0F6C-468D-96F9-7A7A41D8FFBD}"/>
              </a:ext>
            </a:extLst>
          </p:cNvPr>
          <p:cNvSpPr>
            <a:spLocks noGrp="1" noRot="1" noChangeAspect="1"/>
          </p:cNvSpPr>
          <p:nvPr>
            <p:ph type="sldImg"/>
          </p:nvPr>
        </p:nvSpPr>
        <p:spPr>
          <a:xfrm>
            <a:off x="1371600" y="727075"/>
            <a:ext cx="4114800" cy="3086100"/>
          </a:xfrm>
        </p:spPr>
      </p:sp>
    </p:spTree>
    <p:extLst>
      <p:ext uri="{BB962C8B-B14F-4D97-AF65-F5344CB8AC3E}">
        <p14:creationId xmlns:p14="http://schemas.microsoft.com/office/powerpoint/2010/main" val="33166257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EF6A6F5-C05B-44BE-A855-78A385532D70}" type="slidenum">
              <a:rPr lang="en-US" smtClean="0"/>
              <a:t>93</a:t>
            </a:fld>
            <a:endParaRPr lang="en-US" dirty="0"/>
          </a:p>
        </p:txBody>
      </p:sp>
    </p:spTree>
    <p:extLst>
      <p:ext uri="{BB962C8B-B14F-4D97-AF65-F5344CB8AC3E}">
        <p14:creationId xmlns:p14="http://schemas.microsoft.com/office/powerpoint/2010/main" val="297129082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94</a:t>
            </a:fld>
            <a:endParaRPr lang="en-US" dirty="0"/>
          </a:p>
        </p:txBody>
      </p:sp>
    </p:spTree>
    <p:extLst>
      <p:ext uri="{BB962C8B-B14F-4D97-AF65-F5344CB8AC3E}">
        <p14:creationId xmlns:p14="http://schemas.microsoft.com/office/powerpoint/2010/main" val="13029269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95</a:t>
            </a:fld>
            <a:endParaRPr lang="en-US" dirty="0"/>
          </a:p>
        </p:txBody>
      </p:sp>
    </p:spTree>
    <p:extLst>
      <p:ext uri="{BB962C8B-B14F-4D97-AF65-F5344CB8AC3E}">
        <p14:creationId xmlns:p14="http://schemas.microsoft.com/office/powerpoint/2010/main" val="3772755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10</a:t>
            </a:fld>
            <a:endParaRPr lang="en-US" dirty="0"/>
          </a:p>
        </p:txBody>
      </p:sp>
    </p:spTree>
    <p:extLst>
      <p:ext uri="{BB962C8B-B14F-4D97-AF65-F5344CB8AC3E}">
        <p14:creationId xmlns:p14="http://schemas.microsoft.com/office/powerpoint/2010/main" val="6535942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96</a:t>
            </a:fld>
            <a:endParaRPr lang="en-US" dirty="0"/>
          </a:p>
        </p:txBody>
      </p:sp>
    </p:spTree>
    <p:extLst>
      <p:ext uri="{BB962C8B-B14F-4D97-AF65-F5344CB8AC3E}">
        <p14:creationId xmlns:p14="http://schemas.microsoft.com/office/powerpoint/2010/main" val="14984095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a:xfrm>
            <a:off x="685800" y="4075611"/>
            <a:ext cx="5486400" cy="4832861"/>
          </a:xfrm>
        </p:spPr>
        <p:txBody>
          <a:bodyPr>
            <a:normAutofit/>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97</a:t>
            </a:fld>
            <a:endParaRPr lang="en-US" dirty="0"/>
          </a:p>
        </p:txBody>
      </p:sp>
    </p:spTree>
    <p:extLst>
      <p:ext uri="{BB962C8B-B14F-4D97-AF65-F5344CB8AC3E}">
        <p14:creationId xmlns:p14="http://schemas.microsoft.com/office/powerpoint/2010/main" val="289338503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17D96A4-77C4-4FED-8A7B-214747F6ACED}" type="slidenum">
              <a:rPr lang="en-US" smtClean="0"/>
              <a:pPr>
                <a:defRPr/>
              </a:pPr>
              <a:t>102</a:t>
            </a:fld>
            <a:endParaRPr lang="en-US" dirty="0"/>
          </a:p>
        </p:txBody>
      </p:sp>
    </p:spTree>
    <p:extLst>
      <p:ext uri="{BB962C8B-B14F-4D97-AF65-F5344CB8AC3E}">
        <p14:creationId xmlns:p14="http://schemas.microsoft.com/office/powerpoint/2010/main" val="31383482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17D96A4-77C4-4FED-8A7B-214747F6ACED}" type="slidenum">
              <a:rPr lang="en-US" smtClean="0"/>
              <a:pPr>
                <a:defRPr/>
              </a:pPr>
              <a:t>103</a:t>
            </a:fld>
            <a:endParaRPr lang="en-US" dirty="0"/>
          </a:p>
        </p:txBody>
      </p:sp>
    </p:spTree>
    <p:extLst>
      <p:ext uri="{BB962C8B-B14F-4D97-AF65-F5344CB8AC3E}">
        <p14:creationId xmlns:p14="http://schemas.microsoft.com/office/powerpoint/2010/main" val="33677851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104</a:t>
            </a:fld>
            <a:endParaRPr lang="en-US" dirty="0"/>
          </a:p>
        </p:txBody>
      </p:sp>
    </p:spTree>
    <p:extLst>
      <p:ext uri="{BB962C8B-B14F-4D97-AF65-F5344CB8AC3E}">
        <p14:creationId xmlns:p14="http://schemas.microsoft.com/office/powerpoint/2010/main" val="7994193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105</a:t>
            </a:fld>
            <a:endParaRPr lang="en-US" dirty="0"/>
          </a:p>
        </p:txBody>
      </p:sp>
    </p:spTree>
    <p:extLst>
      <p:ext uri="{BB962C8B-B14F-4D97-AF65-F5344CB8AC3E}">
        <p14:creationId xmlns:p14="http://schemas.microsoft.com/office/powerpoint/2010/main" val="27514420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a:pPr>
                <a:defRPr/>
              </a:pPr>
              <a:t>106</a:t>
            </a:fld>
            <a:endParaRPr lang="en-US" dirty="0"/>
          </a:p>
        </p:txBody>
      </p:sp>
    </p:spTree>
    <p:extLst>
      <p:ext uri="{BB962C8B-B14F-4D97-AF65-F5344CB8AC3E}">
        <p14:creationId xmlns:p14="http://schemas.microsoft.com/office/powerpoint/2010/main" val="354284164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107</a:t>
            </a:fld>
            <a:endParaRPr lang="en-US" dirty="0"/>
          </a:p>
        </p:txBody>
      </p:sp>
    </p:spTree>
    <p:extLst>
      <p:ext uri="{BB962C8B-B14F-4D97-AF65-F5344CB8AC3E}">
        <p14:creationId xmlns:p14="http://schemas.microsoft.com/office/powerpoint/2010/main" val="25170276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a:pPr>
                <a:defRPr/>
              </a:pPr>
              <a:t>108</a:t>
            </a:fld>
            <a:endParaRPr lang="en-US" dirty="0"/>
          </a:p>
        </p:txBody>
      </p:sp>
    </p:spTree>
    <p:extLst>
      <p:ext uri="{BB962C8B-B14F-4D97-AF65-F5344CB8AC3E}">
        <p14:creationId xmlns:p14="http://schemas.microsoft.com/office/powerpoint/2010/main" val="37165702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17D96A4-77C4-4FED-8A7B-214747F6ACED}" type="slidenum">
              <a:rPr lang="en-US" smtClean="0"/>
              <a:pPr>
                <a:defRPr/>
              </a:pPr>
              <a:t>109</a:t>
            </a:fld>
            <a:endParaRPr lang="en-US" dirty="0"/>
          </a:p>
        </p:txBody>
      </p:sp>
    </p:spTree>
    <p:extLst>
      <p:ext uri="{BB962C8B-B14F-4D97-AF65-F5344CB8AC3E}">
        <p14:creationId xmlns:p14="http://schemas.microsoft.com/office/powerpoint/2010/main" val="4291900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7D96A4-77C4-4FED-8A7B-214747F6ACED}" type="slidenum">
              <a:rPr lang="en-US" smtClean="0"/>
              <a:pPr>
                <a:defRPr/>
              </a:pPr>
              <a:t>11</a:t>
            </a:fld>
            <a:endParaRPr lang="en-US" dirty="0"/>
          </a:p>
        </p:txBody>
      </p:sp>
    </p:spTree>
    <p:extLst>
      <p:ext uri="{BB962C8B-B14F-4D97-AF65-F5344CB8AC3E}">
        <p14:creationId xmlns:p14="http://schemas.microsoft.com/office/powerpoint/2010/main" val="224884428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110</a:t>
            </a:fld>
            <a:endParaRPr lang="en-US" dirty="0"/>
          </a:p>
        </p:txBody>
      </p:sp>
    </p:spTree>
    <p:extLst>
      <p:ext uri="{BB962C8B-B14F-4D97-AF65-F5344CB8AC3E}">
        <p14:creationId xmlns:p14="http://schemas.microsoft.com/office/powerpoint/2010/main" val="206827664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17D96A4-77C4-4FED-8A7B-214747F6ACED}" type="slidenum">
              <a:rPr lang="en-US" smtClean="0"/>
              <a:pPr>
                <a:defRPr/>
              </a:pPr>
              <a:t>111</a:t>
            </a:fld>
            <a:endParaRPr lang="en-US" dirty="0"/>
          </a:p>
        </p:txBody>
      </p:sp>
    </p:spTree>
    <p:extLst>
      <p:ext uri="{BB962C8B-B14F-4D97-AF65-F5344CB8AC3E}">
        <p14:creationId xmlns:p14="http://schemas.microsoft.com/office/powerpoint/2010/main" val="48215837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17D96A4-77C4-4FED-8A7B-214747F6ACED}" type="slidenum">
              <a:rPr lang="en-US" smtClean="0"/>
              <a:pPr>
                <a:defRPr/>
              </a:pPr>
              <a:t>112</a:t>
            </a:fld>
            <a:endParaRPr lang="en-US" dirty="0"/>
          </a:p>
        </p:txBody>
      </p:sp>
    </p:spTree>
    <p:extLst>
      <p:ext uri="{BB962C8B-B14F-4D97-AF65-F5344CB8AC3E}">
        <p14:creationId xmlns:p14="http://schemas.microsoft.com/office/powerpoint/2010/main" val="329874760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417D96A4-77C4-4FED-8A7B-214747F6ACED}" type="slidenum">
              <a:rPr lang="en-US" smtClean="0"/>
              <a:pPr>
                <a:defRPr/>
              </a:pPr>
              <a:t>113</a:t>
            </a:fld>
            <a:endParaRPr lang="en-US" dirty="0"/>
          </a:p>
        </p:txBody>
      </p:sp>
    </p:spTree>
    <p:extLst>
      <p:ext uri="{BB962C8B-B14F-4D97-AF65-F5344CB8AC3E}">
        <p14:creationId xmlns:p14="http://schemas.microsoft.com/office/powerpoint/2010/main" val="141747170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17D96A4-77C4-4FED-8A7B-214747F6ACED}" type="slidenum">
              <a:rPr lang="en-US" smtClean="0"/>
              <a:pPr>
                <a:defRPr/>
              </a:pPr>
              <a:t>114</a:t>
            </a:fld>
            <a:endParaRPr lang="en-US" dirty="0"/>
          </a:p>
        </p:txBody>
      </p:sp>
    </p:spTree>
    <p:extLst>
      <p:ext uri="{BB962C8B-B14F-4D97-AF65-F5344CB8AC3E}">
        <p14:creationId xmlns:p14="http://schemas.microsoft.com/office/powerpoint/2010/main" val="60923049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115</a:t>
            </a:fld>
            <a:endParaRPr lang="en-US"/>
          </a:p>
        </p:txBody>
      </p:sp>
    </p:spTree>
    <p:extLst>
      <p:ext uri="{BB962C8B-B14F-4D97-AF65-F5344CB8AC3E}">
        <p14:creationId xmlns:p14="http://schemas.microsoft.com/office/powerpoint/2010/main" val="294694116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17D96A4-77C4-4FED-8A7B-214747F6ACED}" type="slidenum">
              <a:rPr lang="en-US" smtClean="0"/>
              <a:pPr>
                <a:defRPr/>
              </a:pPr>
              <a:t>116</a:t>
            </a:fld>
            <a:endParaRPr lang="en-US" dirty="0"/>
          </a:p>
        </p:txBody>
      </p:sp>
    </p:spTree>
    <p:extLst>
      <p:ext uri="{BB962C8B-B14F-4D97-AF65-F5344CB8AC3E}">
        <p14:creationId xmlns:p14="http://schemas.microsoft.com/office/powerpoint/2010/main" val="373545678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117</a:t>
            </a:fld>
            <a:endParaRPr lang="en-US" dirty="0"/>
          </a:p>
        </p:txBody>
      </p:sp>
    </p:spTree>
    <p:extLst>
      <p:ext uri="{BB962C8B-B14F-4D97-AF65-F5344CB8AC3E}">
        <p14:creationId xmlns:p14="http://schemas.microsoft.com/office/powerpoint/2010/main" val="238426891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120</a:t>
            </a:fld>
            <a:endParaRPr lang="en-US" dirty="0"/>
          </a:p>
        </p:txBody>
      </p:sp>
    </p:spTree>
    <p:extLst>
      <p:ext uri="{BB962C8B-B14F-4D97-AF65-F5344CB8AC3E}">
        <p14:creationId xmlns:p14="http://schemas.microsoft.com/office/powerpoint/2010/main" val="332663945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121</a:t>
            </a:fld>
            <a:endParaRPr lang="en-US" dirty="0"/>
          </a:p>
        </p:txBody>
      </p:sp>
    </p:spTree>
    <p:extLst>
      <p:ext uri="{BB962C8B-B14F-4D97-AF65-F5344CB8AC3E}">
        <p14:creationId xmlns:p14="http://schemas.microsoft.com/office/powerpoint/2010/main" val="3665859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16</a:t>
            </a:fld>
            <a:endParaRPr lang="en-US" dirty="0"/>
          </a:p>
        </p:txBody>
      </p:sp>
    </p:spTree>
    <p:extLst>
      <p:ext uri="{BB962C8B-B14F-4D97-AF65-F5344CB8AC3E}">
        <p14:creationId xmlns:p14="http://schemas.microsoft.com/office/powerpoint/2010/main" val="326260703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solidFill>
                  <a:prstClr val="black"/>
                </a:solidFill>
              </a:rPr>
              <a:pPr>
                <a:defRPr/>
              </a:pPr>
              <a:t>122</a:t>
            </a:fld>
            <a:endParaRPr lang="en-US" dirty="0">
              <a:solidFill>
                <a:prstClr val="black"/>
              </a:solidFill>
            </a:endParaRPr>
          </a:p>
        </p:txBody>
      </p:sp>
    </p:spTree>
    <p:extLst>
      <p:ext uri="{BB962C8B-B14F-4D97-AF65-F5344CB8AC3E}">
        <p14:creationId xmlns:p14="http://schemas.microsoft.com/office/powerpoint/2010/main" val="345590529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anose="020B0604020202020204" pitchFamily="34" charset="0"/>
              <a:buNone/>
            </a:pP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123</a:t>
            </a:fld>
            <a:endParaRPr lang="en-US" dirty="0"/>
          </a:p>
        </p:txBody>
      </p:sp>
    </p:spTree>
    <p:extLst>
      <p:ext uri="{BB962C8B-B14F-4D97-AF65-F5344CB8AC3E}">
        <p14:creationId xmlns:p14="http://schemas.microsoft.com/office/powerpoint/2010/main" val="276883957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dirty="0"/>
          </a:p>
          <a:p>
            <a:pPr lvl="0"/>
            <a:endParaRPr lang="en-US" sz="11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124</a:t>
            </a:fld>
            <a:endParaRPr lang="en-US" dirty="0"/>
          </a:p>
        </p:txBody>
      </p:sp>
    </p:spTree>
    <p:extLst>
      <p:ext uri="{BB962C8B-B14F-4D97-AF65-F5344CB8AC3E}">
        <p14:creationId xmlns:p14="http://schemas.microsoft.com/office/powerpoint/2010/main" val="389537659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27075"/>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125</a:t>
            </a:fld>
            <a:endParaRPr lang="en-US" dirty="0"/>
          </a:p>
        </p:txBody>
      </p:sp>
    </p:spTree>
    <p:extLst>
      <p:ext uri="{BB962C8B-B14F-4D97-AF65-F5344CB8AC3E}">
        <p14:creationId xmlns:p14="http://schemas.microsoft.com/office/powerpoint/2010/main" val="354563357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741363"/>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EF6A6F5-C05B-44BE-A855-78A385532D70}" type="slidenum">
              <a:rPr lang="en-US" smtClean="0"/>
              <a:t>126</a:t>
            </a:fld>
            <a:endParaRPr lang="en-US" dirty="0"/>
          </a:p>
        </p:txBody>
      </p:sp>
    </p:spTree>
    <p:extLst>
      <p:ext uri="{BB962C8B-B14F-4D97-AF65-F5344CB8AC3E}">
        <p14:creationId xmlns:p14="http://schemas.microsoft.com/office/powerpoint/2010/main" val="394996011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EF6A6F5-C05B-44BE-A855-78A385532D70}" type="slidenum">
              <a:rPr lang="en-US" smtClean="0"/>
              <a:pPr/>
              <a:t>127</a:t>
            </a:fld>
            <a:endParaRPr lang="en-US" dirty="0"/>
          </a:p>
        </p:txBody>
      </p:sp>
      <p:sp>
        <p:nvSpPr>
          <p:cNvPr id="7" name="Slide Image Placeholder 6">
            <a:extLst>
              <a:ext uri="{FF2B5EF4-FFF2-40B4-BE49-F238E27FC236}">
                <a16:creationId xmlns:a16="http://schemas.microsoft.com/office/drawing/2014/main" id="{73FF6D4A-0B01-4CFD-9159-E27C6CB2840B}"/>
              </a:ext>
            </a:extLst>
          </p:cNvPr>
          <p:cNvSpPr>
            <a:spLocks noGrp="1" noRot="1" noChangeAspect="1"/>
          </p:cNvSpPr>
          <p:nvPr>
            <p:ph type="sldImg"/>
          </p:nvPr>
        </p:nvSpPr>
        <p:spPr>
          <a:xfrm>
            <a:off x="1417638" y="741363"/>
            <a:ext cx="4187825" cy="3141662"/>
          </a:xfrm>
        </p:spPr>
      </p:sp>
      <p:sp>
        <p:nvSpPr>
          <p:cNvPr id="8" name="Notes Placeholder 7">
            <a:extLst>
              <a:ext uri="{FF2B5EF4-FFF2-40B4-BE49-F238E27FC236}">
                <a16:creationId xmlns:a16="http://schemas.microsoft.com/office/drawing/2014/main" id="{C694AB38-324C-493C-AA9A-CC2C0895037A}"/>
              </a:ext>
            </a:extLst>
          </p:cNvPr>
          <p:cNvSpPr>
            <a:spLocks noGrp="1"/>
          </p:cNvSpPr>
          <p:nvPr>
            <p:ph type="body" idx="1"/>
          </p:nvPr>
        </p:nvSpPr>
        <p:spPr/>
        <p:txBody>
          <a:bodyPr/>
          <a:lstStyle/>
          <a:p>
            <a:pPr lvl="0"/>
            <a:endParaRPr lang="en-US" dirty="0"/>
          </a:p>
        </p:txBody>
      </p:sp>
    </p:spTree>
    <p:extLst>
      <p:ext uri="{BB962C8B-B14F-4D97-AF65-F5344CB8AC3E}">
        <p14:creationId xmlns:p14="http://schemas.microsoft.com/office/powerpoint/2010/main" val="140288148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466E0-0366-FE4D-8716-9453F7A07CCD}" type="slidenum">
              <a:rPr lang="en-US" smtClean="0"/>
              <a:t>128</a:t>
            </a:fld>
            <a:endParaRPr lang="en-US"/>
          </a:p>
        </p:txBody>
      </p:sp>
    </p:spTree>
    <p:extLst>
      <p:ext uri="{BB962C8B-B14F-4D97-AF65-F5344CB8AC3E}">
        <p14:creationId xmlns:p14="http://schemas.microsoft.com/office/powerpoint/2010/main" val="149834574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129</a:t>
            </a:fld>
            <a:endParaRPr lang="en-US" dirty="0"/>
          </a:p>
        </p:txBody>
      </p:sp>
    </p:spTree>
    <p:extLst>
      <p:ext uri="{BB962C8B-B14F-4D97-AF65-F5344CB8AC3E}">
        <p14:creationId xmlns:p14="http://schemas.microsoft.com/office/powerpoint/2010/main" val="52708691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130</a:t>
            </a:fld>
            <a:endParaRPr lang="en-US" dirty="0"/>
          </a:p>
        </p:txBody>
      </p:sp>
    </p:spTree>
    <p:extLst>
      <p:ext uri="{BB962C8B-B14F-4D97-AF65-F5344CB8AC3E}">
        <p14:creationId xmlns:p14="http://schemas.microsoft.com/office/powerpoint/2010/main" val="329497857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131</a:t>
            </a:fld>
            <a:endParaRPr lang="en-US" dirty="0"/>
          </a:p>
        </p:txBody>
      </p:sp>
    </p:spTree>
    <p:extLst>
      <p:ext uri="{BB962C8B-B14F-4D97-AF65-F5344CB8AC3E}">
        <p14:creationId xmlns:p14="http://schemas.microsoft.com/office/powerpoint/2010/main" val="619906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LINKAGES_Logo_v7.eps">
            <a:extLst>
              <a:ext uri="{FF2B5EF4-FFF2-40B4-BE49-F238E27FC236}">
                <a16:creationId xmlns:a16="http://schemas.microsoft.com/office/drawing/2014/main" id="{1B51E926-EEAC-4154-BDB5-0999F21EC3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17995" y="6095549"/>
            <a:ext cx="1462047" cy="517808"/>
          </a:xfrm>
          <a:prstGeom prst="rect">
            <a:avLst/>
          </a:prstGeom>
        </p:spPr>
      </p:pic>
      <p:pic>
        <p:nvPicPr>
          <p:cNvPr id="11" name="Picture 10" descr="FHI360_Logo_NewTag_Horiz_rgb.png">
            <a:extLst>
              <a:ext uri="{FF2B5EF4-FFF2-40B4-BE49-F238E27FC236}">
                <a16:creationId xmlns:a16="http://schemas.microsoft.com/office/drawing/2014/main" id="{9C70776C-02A8-4286-B58E-8AB7346BD2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9960" y="6114189"/>
            <a:ext cx="1079033" cy="480529"/>
          </a:xfrm>
          <a:prstGeom prst="rect">
            <a:avLst/>
          </a:prstGeom>
        </p:spPr>
      </p:pic>
      <p:pic>
        <p:nvPicPr>
          <p:cNvPr id="12" name="Picture 11" descr="USAID logo.jpg">
            <a:extLst>
              <a:ext uri="{FF2B5EF4-FFF2-40B4-BE49-F238E27FC236}">
                <a16:creationId xmlns:a16="http://schemas.microsoft.com/office/drawing/2014/main" id="{54D87F98-669D-45D4-9D48-B038DDC1ECE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0276" t="17658" r="7447" b="12882"/>
          <a:stretch/>
        </p:blipFill>
        <p:spPr>
          <a:xfrm>
            <a:off x="421688" y="6125053"/>
            <a:ext cx="1775534" cy="583093"/>
          </a:xfrm>
          <a:prstGeom prst="rect">
            <a:avLst/>
          </a:prstGeom>
        </p:spPr>
      </p:pic>
      <p:pic>
        <p:nvPicPr>
          <p:cNvPr id="15" name="Picture 14">
            <a:extLst>
              <a:ext uri="{FF2B5EF4-FFF2-40B4-BE49-F238E27FC236}">
                <a16:creationId xmlns:a16="http://schemas.microsoft.com/office/drawing/2014/main" id="{4F55349A-4F64-436A-8EAD-D449ADD43E78}"/>
              </a:ext>
            </a:extLst>
          </p:cNvPr>
          <p:cNvPicPr>
            <a:picLocks noChangeAspect="1"/>
          </p:cNvPicPr>
          <p:nvPr userDrawn="1"/>
        </p:nvPicPr>
        <p:blipFill>
          <a:blip r:embed="rId5"/>
          <a:stretch>
            <a:fillRect/>
          </a:stretch>
        </p:blipFill>
        <p:spPr>
          <a:xfrm>
            <a:off x="3132644" y="5995471"/>
            <a:ext cx="1135433" cy="717965"/>
          </a:xfrm>
          <a:prstGeom prst="rect">
            <a:avLst/>
          </a:prstGeom>
        </p:spPr>
      </p:pic>
      <p:sp>
        <p:nvSpPr>
          <p:cNvPr id="20" name="Rectangle 19">
            <a:extLst>
              <a:ext uri="{FF2B5EF4-FFF2-40B4-BE49-F238E27FC236}">
                <a16:creationId xmlns:a16="http://schemas.microsoft.com/office/drawing/2014/main" id="{DFE24571-DF9B-4609-89C3-25217C6E280E}"/>
              </a:ext>
            </a:extLst>
          </p:cNvPr>
          <p:cNvSpPr/>
          <p:nvPr userDrawn="1"/>
        </p:nvSpPr>
        <p:spPr>
          <a:xfrm flipV="1">
            <a:off x="0" y="5688999"/>
            <a:ext cx="9144000" cy="189880"/>
          </a:xfrm>
          <a:prstGeom prst="rect">
            <a:avLst/>
          </a:prstGeom>
          <a:solidFill>
            <a:srgbClr val="5C6F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pic>
        <p:nvPicPr>
          <p:cNvPr id="13" name="Picture 12"/>
          <p:cNvPicPr>
            <a:picLocks noChangeAspect="1"/>
          </p:cNvPicPr>
          <p:nvPr userDrawn="1"/>
        </p:nvPicPr>
        <p:blipFill rotWithShape="1">
          <a:blip r:embed="rId6" cstate="print">
            <a:extLst>
              <a:ext uri="{28A0092B-C50C-407E-A947-70E740481C1C}">
                <a14:useLocalDpi xmlns:a14="http://schemas.microsoft.com/office/drawing/2010/main" val="0"/>
              </a:ext>
            </a:extLst>
          </a:blip>
          <a:srcRect t="46282" r="32229"/>
          <a:stretch/>
        </p:blipFill>
        <p:spPr>
          <a:xfrm>
            <a:off x="-8626" y="-86265"/>
            <a:ext cx="9169879" cy="5797105"/>
          </a:xfrm>
          <a:prstGeom prst="rect">
            <a:avLst/>
          </a:prstGeom>
        </p:spPr>
      </p:pic>
      <p:sp>
        <p:nvSpPr>
          <p:cNvPr id="21" name="Title 16">
            <a:extLst>
              <a:ext uri="{FF2B5EF4-FFF2-40B4-BE49-F238E27FC236}">
                <a16:creationId xmlns:a16="http://schemas.microsoft.com/office/drawing/2014/main" id="{5D693D65-171E-43A8-9BC3-0BA3A0A320D8}"/>
              </a:ext>
            </a:extLst>
          </p:cNvPr>
          <p:cNvSpPr>
            <a:spLocks noGrp="1"/>
          </p:cNvSpPr>
          <p:nvPr>
            <p:ph type="title"/>
          </p:nvPr>
        </p:nvSpPr>
        <p:spPr>
          <a:xfrm>
            <a:off x="747888" y="2114876"/>
            <a:ext cx="7648222" cy="1560960"/>
          </a:xfrm>
        </p:spPr>
        <p:txBody>
          <a:bodyPr>
            <a:normAutofit/>
          </a:bodyPr>
          <a:lstStyle>
            <a:lvl1pPr algn="ctr">
              <a:defRPr sz="4400" b="1">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Tree>
    <p:extLst>
      <p:ext uri="{BB962C8B-B14F-4D97-AF65-F5344CB8AC3E}">
        <p14:creationId xmlns:p14="http://schemas.microsoft.com/office/powerpoint/2010/main" val="134352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Content_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9144000"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588494"/>
            <a:ext cx="7886700" cy="800039"/>
          </a:xfrm>
          <a:prstGeom prst="rect">
            <a:avLst/>
          </a:prstGeom>
        </p:spPr>
        <p:txBody>
          <a:bodyPr anchor="b"/>
          <a:lstStyle>
            <a:lvl1pPr>
              <a:defRPr sz="27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2"/>
          <p:cNvSpPr>
            <a:spLocks noGrp="1"/>
          </p:cNvSpPr>
          <p:nvPr>
            <p:ph idx="1"/>
          </p:nvPr>
        </p:nvSpPr>
        <p:spPr>
          <a:xfrm>
            <a:off x="628650" y="1636730"/>
            <a:ext cx="7886700" cy="4932746"/>
          </a:xfrm>
          <a:prstGeom prst="rect">
            <a:avLst/>
          </a:prstGeom>
        </p:spPr>
        <p:txBody>
          <a:bodyPr>
            <a:noAutofit/>
          </a:bodyPr>
          <a:lstStyle>
            <a:lvl1pPr marL="259556" indent="-259556">
              <a:lnSpc>
                <a:spcPct val="95000"/>
              </a:lnSpc>
              <a:spcBef>
                <a:spcPts val="135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514350" indent="-254794">
              <a:lnSpc>
                <a:spcPct val="95000"/>
              </a:lnSpc>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685800" indent="-171450">
              <a:lnSpc>
                <a:spcPct val="95000"/>
              </a:lnSpc>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200150" indent="-17145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1543050" indent="-17145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50100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Custom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Title 1"/>
          <p:cNvSpPr>
            <a:spLocks noGrp="1"/>
          </p:cNvSpPr>
          <p:nvPr>
            <p:ph type="title"/>
          </p:nvPr>
        </p:nvSpPr>
        <p:spPr>
          <a:xfrm>
            <a:off x="628650" y="588494"/>
            <a:ext cx="7886700" cy="800039"/>
          </a:xfrm>
          <a:prstGeom prst="rect">
            <a:avLst/>
          </a:prstGeom>
        </p:spPr>
        <p:txBody>
          <a:bodyPr anchor="b"/>
          <a:lstStyle>
            <a:lvl1pPr>
              <a:defRPr sz="27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545177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Content_wGraphi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9144000"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588494"/>
            <a:ext cx="6407944" cy="800039"/>
          </a:xfrm>
          <a:prstGeom prst="rect">
            <a:avLst/>
          </a:prstGeom>
        </p:spPr>
        <p:txBody>
          <a:bodyPr anchor="b"/>
          <a:lstStyle>
            <a:lvl1pPr>
              <a:defRPr sz="27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2"/>
          <p:cNvSpPr>
            <a:spLocks noGrp="1"/>
          </p:cNvSpPr>
          <p:nvPr>
            <p:ph idx="1"/>
          </p:nvPr>
        </p:nvSpPr>
        <p:spPr>
          <a:xfrm>
            <a:off x="628650" y="1636730"/>
            <a:ext cx="6407944" cy="4932746"/>
          </a:xfrm>
          <a:prstGeom prst="rect">
            <a:avLst/>
          </a:prstGeom>
        </p:spPr>
        <p:txBody>
          <a:bodyPr>
            <a:noAutofit/>
          </a:bodyPr>
          <a:lstStyle>
            <a:lvl1pPr marL="259556" indent="-259556">
              <a:lnSpc>
                <a:spcPct val="95000"/>
              </a:lnSpc>
              <a:spcBef>
                <a:spcPts val="135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514350" indent="-254794">
              <a:lnSpc>
                <a:spcPct val="95000"/>
              </a:lnSpc>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685800" indent="-171450">
              <a:lnSpc>
                <a:spcPct val="95000"/>
              </a:lnSpc>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200150" indent="-17145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1543050" indent="-17145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7BAB9B2F-F28D-B24A-888B-C4AF3D81D898}"/>
              </a:ext>
            </a:extLst>
          </p:cNvPr>
          <p:cNvPicPr>
            <a:picLocks noChangeAspect="1"/>
          </p:cNvPicPr>
          <p:nvPr userDrawn="1"/>
        </p:nvPicPr>
        <p:blipFill rotWithShape="1">
          <a:blip r:embed="rId2">
            <a:alphaModFix amt="40000"/>
          </a:blip>
          <a:srcRect l="-476" t="-4739" r="45636" b="42707"/>
          <a:stretch/>
        </p:blipFill>
        <p:spPr>
          <a:xfrm rot="16200000">
            <a:off x="5993001" y="469530"/>
            <a:ext cx="3608226" cy="2693773"/>
          </a:xfrm>
          <a:prstGeom prst="rect">
            <a:avLst/>
          </a:prstGeom>
        </p:spPr>
      </p:pic>
    </p:spTree>
    <p:extLst>
      <p:ext uri="{BB962C8B-B14F-4D97-AF65-F5344CB8AC3E}">
        <p14:creationId xmlns:p14="http://schemas.microsoft.com/office/powerpoint/2010/main" val="1513199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with Default Logo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B598D27-79B7-4742-8000-7688B16631B0}"/>
              </a:ext>
            </a:extLst>
          </p:cNvPr>
          <p:cNvSpPr>
            <a:spLocks noGrp="1"/>
          </p:cNvSpPr>
          <p:nvPr>
            <p:ph type="title"/>
          </p:nvPr>
        </p:nvSpPr>
        <p:spPr>
          <a:xfrm>
            <a:off x="467360" y="445196"/>
            <a:ext cx="8219440" cy="972441"/>
          </a:xfrm>
          <a:prstGeom prst="rect">
            <a:avLst/>
          </a:prstGeom>
        </p:spPr>
        <p:txBody>
          <a:bodyPr vert="horz">
            <a:normAutofit/>
          </a:bodyPr>
          <a:lstStyle>
            <a:lvl1pPr algn="l">
              <a:defRPr sz="3600">
                <a:solidFill>
                  <a:srgbClr val="595959"/>
                </a:solidFill>
              </a:defRPr>
            </a:lvl1pPr>
          </a:lstStyle>
          <a:p>
            <a:r>
              <a:rPr lang="en-US" dirty="0"/>
              <a:t>Click to edit Master title style</a:t>
            </a:r>
          </a:p>
        </p:txBody>
      </p:sp>
      <p:sp>
        <p:nvSpPr>
          <p:cNvPr id="11" name="Text Placeholder 3">
            <a:extLst>
              <a:ext uri="{FF2B5EF4-FFF2-40B4-BE49-F238E27FC236}">
                <a16:creationId xmlns:a16="http://schemas.microsoft.com/office/drawing/2014/main" id="{73A8C209-65CF-489B-90B3-DC65B97359A6}"/>
              </a:ext>
            </a:extLst>
          </p:cNvPr>
          <p:cNvSpPr>
            <a:spLocks noGrp="1"/>
          </p:cNvSpPr>
          <p:nvPr>
            <p:ph type="body" sz="quarter" idx="10"/>
          </p:nvPr>
        </p:nvSpPr>
        <p:spPr>
          <a:xfrm>
            <a:off x="467360" y="1767839"/>
            <a:ext cx="8219440" cy="4176851"/>
          </a:xfrm>
          <a:prstGeom prst="rect">
            <a:avLst/>
          </a:prstGeom>
        </p:spPr>
        <p:txBody>
          <a:bodyPr vert="horz"/>
          <a:lstStyle>
            <a:lvl1pPr>
              <a:buClr>
                <a:srgbClr val="32BDEA"/>
              </a:buClr>
              <a:buSzPct val="100000"/>
              <a:buFont typeface="Arial"/>
              <a:buChar char="•"/>
              <a:defRPr sz="2800" b="0" spc="0">
                <a:solidFill>
                  <a:srgbClr val="535352"/>
                </a:solidFill>
                <a:latin typeface="Calibri"/>
                <a:cs typeface="Calibri"/>
              </a:defRPr>
            </a:lvl1pPr>
            <a:lvl2pPr>
              <a:buClr>
                <a:srgbClr val="32BDEA"/>
              </a:buClr>
              <a:defRPr>
                <a:solidFill>
                  <a:srgbClr val="535352"/>
                </a:solidFill>
                <a:latin typeface="Calibri"/>
                <a:cs typeface="Calibri"/>
              </a:defRPr>
            </a:lvl2pPr>
            <a:lvl3pPr marL="1143000" indent="-228600">
              <a:buClr>
                <a:srgbClr val="32BDEA"/>
              </a:buClr>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p:txBody>
      </p:sp>
      <p:pic>
        <p:nvPicPr>
          <p:cNvPr id="16" name="Picture 15" descr="LINKAGES_Logo_v7.eps">
            <a:extLst>
              <a:ext uri="{FF2B5EF4-FFF2-40B4-BE49-F238E27FC236}">
                <a16:creationId xmlns:a16="http://schemas.microsoft.com/office/drawing/2014/main" id="{118D3D51-E591-4CF8-8E27-2A2B67EB8E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0995" y="6154344"/>
            <a:ext cx="1141752" cy="404370"/>
          </a:xfrm>
          <a:prstGeom prst="rect">
            <a:avLst/>
          </a:prstGeom>
        </p:spPr>
      </p:pic>
      <p:pic>
        <p:nvPicPr>
          <p:cNvPr id="17" name="Picture 16" descr="FHI360_Logo_NewTag_Horiz_rgb.png">
            <a:extLst>
              <a:ext uri="{FF2B5EF4-FFF2-40B4-BE49-F238E27FC236}">
                <a16:creationId xmlns:a16="http://schemas.microsoft.com/office/drawing/2014/main" id="{F449AE0B-D440-42EE-A8EA-2C4D6EDD44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482" y="6154344"/>
            <a:ext cx="842646" cy="375258"/>
          </a:xfrm>
          <a:prstGeom prst="rect">
            <a:avLst/>
          </a:prstGeom>
        </p:spPr>
      </p:pic>
      <p:pic>
        <p:nvPicPr>
          <p:cNvPr id="18" name="Picture 17" descr="USAID logo.jpg">
            <a:extLst>
              <a:ext uri="{FF2B5EF4-FFF2-40B4-BE49-F238E27FC236}">
                <a16:creationId xmlns:a16="http://schemas.microsoft.com/office/drawing/2014/main" id="{F974FE56-8228-4A08-AC7F-5906122C138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7658" b="12882"/>
          <a:stretch/>
        </p:blipFill>
        <p:spPr>
          <a:xfrm>
            <a:off x="78900" y="6122372"/>
            <a:ext cx="1795650" cy="485187"/>
          </a:xfrm>
          <a:prstGeom prst="rect">
            <a:avLst/>
          </a:prstGeom>
        </p:spPr>
      </p:pic>
      <p:pic>
        <p:nvPicPr>
          <p:cNvPr id="19" name="Picture 18">
            <a:extLst>
              <a:ext uri="{FF2B5EF4-FFF2-40B4-BE49-F238E27FC236}">
                <a16:creationId xmlns:a16="http://schemas.microsoft.com/office/drawing/2014/main" id="{C7616FCB-EDB5-4DB5-A52F-BC1965EB7258}"/>
              </a:ext>
            </a:extLst>
          </p:cNvPr>
          <p:cNvPicPr>
            <a:picLocks noChangeAspect="1"/>
          </p:cNvPicPr>
          <p:nvPr userDrawn="1"/>
        </p:nvPicPr>
        <p:blipFill>
          <a:blip r:embed="rId5"/>
          <a:stretch>
            <a:fillRect/>
          </a:stretch>
        </p:blipFill>
        <p:spPr>
          <a:xfrm>
            <a:off x="2869324" y="6006050"/>
            <a:ext cx="939291" cy="593939"/>
          </a:xfrm>
          <a:prstGeom prst="rect">
            <a:avLst/>
          </a:prstGeom>
        </p:spPr>
      </p:pic>
      <p:sp>
        <p:nvSpPr>
          <p:cNvPr id="12" name="Rectangle 11"/>
          <p:cNvSpPr/>
          <p:nvPr userDrawn="1"/>
        </p:nvSpPr>
        <p:spPr>
          <a:xfrm flipV="1">
            <a:off x="0" y="6691304"/>
            <a:ext cx="9189720" cy="195470"/>
          </a:xfrm>
          <a:prstGeom prst="rect">
            <a:avLst/>
          </a:prstGeom>
          <a:solidFill>
            <a:srgbClr val="32BD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1059204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ace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02D7D2C-0D72-4568-A05A-B31DD3AF3D15}"/>
              </a:ext>
            </a:extLst>
          </p:cNvPr>
          <p:cNvSpPr>
            <a:spLocks noGrp="1"/>
          </p:cNvSpPr>
          <p:nvPr>
            <p:ph type="title"/>
          </p:nvPr>
        </p:nvSpPr>
        <p:spPr>
          <a:xfrm>
            <a:off x="1656080" y="211516"/>
            <a:ext cx="7030720" cy="972441"/>
          </a:xfrm>
          <a:prstGeom prst="rect">
            <a:avLst/>
          </a:prstGeom>
        </p:spPr>
        <p:txBody>
          <a:bodyPr vert="horz">
            <a:normAutofit/>
          </a:bodyPr>
          <a:lstStyle>
            <a:lvl1pPr algn="l">
              <a:defRPr sz="3600">
                <a:solidFill>
                  <a:srgbClr val="595959"/>
                </a:solidFill>
              </a:defRPr>
            </a:lvl1pPr>
          </a:lstStyle>
          <a:p>
            <a:r>
              <a:rPr lang="en-US" dirty="0"/>
              <a:t>Click to edit Master title style</a:t>
            </a:r>
          </a:p>
        </p:txBody>
      </p:sp>
      <p:sp>
        <p:nvSpPr>
          <p:cNvPr id="9" name="Text Placeholder 3">
            <a:extLst>
              <a:ext uri="{FF2B5EF4-FFF2-40B4-BE49-F238E27FC236}">
                <a16:creationId xmlns:a16="http://schemas.microsoft.com/office/drawing/2014/main" id="{F2CFB108-5A93-4C7F-9013-429D0971D0EB}"/>
              </a:ext>
            </a:extLst>
          </p:cNvPr>
          <p:cNvSpPr>
            <a:spLocks noGrp="1"/>
          </p:cNvSpPr>
          <p:nvPr>
            <p:ph type="body" sz="quarter" idx="10"/>
          </p:nvPr>
        </p:nvSpPr>
        <p:spPr>
          <a:xfrm>
            <a:off x="1656080" y="1584325"/>
            <a:ext cx="7030720" cy="4360366"/>
          </a:xfrm>
          <a:prstGeom prst="rect">
            <a:avLst/>
          </a:prstGeom>
        </p:spPr>
        <p:txBody>
          <a:bodyPr vert="horz"/>
          <a:lstStyle>
            <a:lvl1pPr>
              <a:buClr>
                <a:srgbClr val="7EC9A3"/>
              </a:buClr>
              <a:buSzPct val="100000"/>
              <a:buFont typeface="Arial"/>
              <a:buChar char="•"/>
              <a:defRPr sz="2800" b="0" spc="0">
                <a:solidFill>
                  <a:srgbClr val="535352"/>
                </a:solidFill>
                <a:latin typeface="Calibri"/>
                <a:cs typeface="Calibri"/>
              </a:defRPr>
            </a:lvl1pPr>
            <a:lvl2pPr>
              <a:buClr>
                <a:srgbClr val="7EC9A3"/>
              </a:buClr>
              <a:defRPr>
                <a:solidFill>
                  <a:srgbClr val="535352"/>
                </a:solidFill>
                <a:latin typeface="Calibri"/>
                <a:cs typeface="Calibri"/>
              </a:defRPr>
            </a:lvl2pPr>
            <a:lvl3pPr marL="1143000" indent="-228600">
              <a:buClr>
                <a:srgbClr val="7EC9A3"/>
              </a:buClr>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p:txBody>
      </p:sp>
      <p:cxnSp>
        <p:nvCxnSpPr>
          <p:cNvPr id="11" name="Straight Connector 10"/>
          <p:cNvCxnSpPr/>
          <p:nvPr userDrawn="1"/>
        </p:nvCxnSpPr>
        <p:spPr>
          <a:xfrm>
            <a:off x="1212191" y="1148080"/>
            <a:ext cx="2397760" cy="0"/>
          </a:xfrm>
          <a:prstGeom prst="line">
            <a:avLst/>
          </a:prstGeom>
          <a:ln w="76200" cap="flat" cmpd="sng" algn="ctr">
            <a:solidFill>
              <a:srgbClr val="32BDE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0"/>
            <a:ext cx="838199"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68630" b="1949"/>
          <a:stretch/>
        </p:blipFill>
        <p:spPr>
          <a:xfrm>
            <a:off x="53327" y="51762"/>
            <a:ext cx="741591" cy="6659591"/>
          </a:xfrm>
          <a:prstGeom prst="rect">
            <a:avLst/>
          </a:prstGeom>
        </p:spPr>
      </p:pic>
      <p:sp>
        <p:nvSpPr>
          <p:cNvPr id="17" name="Rectangle 16"/>
          <p:cNvSpPr/>
          <p:nvPr userDrawn="1"/>
        </p:nvSpPr>
        <p:spPr>
          <a:xfrm flipV="1">
            <a:off x="0" y="6495690"/>
            <a:ext cx="9144000" cy="370936"/>
          </a:xfrm>
          <a:prstGeom prst="rect">
            <a:avLst/>
          </a:prstGeom>
          <a:solidFill>
            <a:srgbClr val="32BD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535954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7E164B-517F-4977-BA0B-98C66FBE9B39}"/>
              </a:ext>
            </a:extLst>
          </p:cNvPr>
          <p:cNvSpPr>
            <a:spLocks noGrp="1"/>
          </p:cNvSpPr>
          <p:nvPr>
            <p:ph type="title"/>
          </p:nvPr>
        </p:nvSpPr>
        <p:spPr>
          <a:xfrm>
            <a:off x="467360" y="445196"/>
            <a:ext cx="8219440" cy="972441"/>
          </a:xfrm>
          <a:prstGeom prst="rect">
            <a:avLst/>
          </a:prstGeom>
        </p:spPr>
        <p:txBody>
          <a:bodyPr vert="horz">
            <a:normAutofit/>
          </a:bodyPr>
          <a:lstStyle>
            <a:lvl1pPr algn="l">
              <a:defRPr sz="3600">
                <a:solidFill>
                  <a:srgbClr val="595959"/>
                </a:solidFill>
              </a:defRPr>
            </a:lvl1pPr>
          </a:lstStyle>
          <a:p>
            <a:r>
              <a:rPr lang="en-US" dirty="0"/>
              <a:t>Click to edit Master title style</a:t>
            </a:r>
          </a:p>
        </p:txBody>
      </p:sp>
      <p:sp>
        <p:nvSpPr>
          <p:cNvPr id="8" name="Text Placeholder 3">
            <a:extLst>
              <a:ext uri="{FF2B5EF4-FFF2-40B4-BE49-F238E27FC236}">
                <a16:creationId xmlns:a16="http://schemas.microsoft.com/office/drawing/2014/main" id="{B4BD30E7-8AC6-436D-806C-3DFC3EF0BB04}"/>
              </a:ext>
            </a:extLst>
          </p:cNvPr>
          <p:cNvSpPr>
            <a:spLocks noGrp="1"/>
          </p:cNvSpPr>
          <p:nvPr>
            <p:ph type="body" sz="quarter" idx="10"/>
          </p:nvPr>
        </p:nvSpPr>
        <p:spPr>
          <a:xfrm>
            <a:off x="467360" y="1590283"/>
            <a:ext cx="8219440" cy="4176851"/>
          </a:xfrm>
          <a:prstGeom prst="rect">
            <a:avLst/>
          </a:prstGeom>
        </p:spPr>
        <p:txBody>
          <a:bodyPr vert="horz"/>
          <a:lstStyle>
            <a:lvl1pPr>
              <a:lnSpc>
                <a:spcPts val="3000"/>
              </a:lnSpc>
              <a:spcBef>
                <a:spcPts val="1200"/>
              </a:spcBef>
              <a:buClr>
                <a:srgbClr val="32BDEA"/>
              </a:buClr>
              <a:buSzPct val="100000"/>
              <a:buFont typeface="Arial"/>
              <a:buChar char="•"/>
              <a:defRPr sz="2800" b="0" spc="0">
                <a:solidFill>
                  <a:srgbClr val="535352"/>
                </a:solidFill>
                <a:latin typeface="Calibri"/>
                <a:cs typeface="Calibri"/>
              </a:defRPr>
            </a:lvl1pPr>
            <a:lvl2pPr>
              <a:buClr>
                <a:srgbClr val="32BDEA"/>
              </a:buClr>
              <a:defRPr>
                <a:solidFill>
                  <a:srgbClr val="535352"/>
                </a:solidFill>
                <a:latin typeface="Calibri"/>
                <a:cs typeface="Calibri"/>
              </a:defRPr>
            </a:lvl2pPr>
            <a:lvl3pPr marL="1143000" indent="-228600">
              <a:buClr>
                <a:srgbClr val="32BDEA"/>
              </a:buClr>
              <a:buSzPct val="83000"/>
              <a:buFont typeface="Calibri" panose="020F0502020204030204" pitchFamily="34" charset="0"/>
              <a:buChar char="‐"/>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p:txBody>
      </p:sp>
      <p:sp>
        <p:nvSpPr>
          <p:cNvPr id="5" name="Rectangle 4"/>
          <p:cNvSpPr/>
          <p:nvPr userDrawn="1"/>
        </p:nvSpPr>
        <p:spPr>
          <a:xfrm flipV="1">
            <a:off x="0" y="6708060"/>
            <a:ext cx="9144000" cy="178714"/>
          </a:xfrm>
          <a:prstGeom prst="rect">
            <a:avLst/>
          </a:prstGeom>
          <a:solidFill>
            <a:srgbClr val="32BD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2446335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10" name="Rectangle 9"/>
          <p:cNvSpPr/>
          <p:nvPr userDrawn="1"/>
        </p:nvSpPr>
        <p:spPr>
          <a:xfrm flipV="1">
            <a:off x="0" y="6495690"/>
            <a:ext cx="9144000" cy="362310"/>
          </a:xfrm>
          <a:prstGeom prst="rect">
            <a:avLst/>
          </a:prstGeom>
          <a:solidFill>
            <a:srgbClr val="32BD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userDrawn="1"/>
        </p:nvSpPr>
        <p:spPr>
          <a:xfrm>
            <a:off x="1"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68630" b="1949"/>
          <a:stretch/>
        </p:blipFill>
        <p:spPr>
          <a:xfrm>
            <a:off x="53328" y="51762"/>
            <a:ext cx="737748" cy="6625083"/>
          </a:xfrm>
          <a:prstGeom prst="rect">
            <a:avLst/>
          </a:prstGeom>
        </p:spPr>
      </p:pic>
      <p:sp>
        <p:nvSpPr>
          <p:cNvPr id="13" name="Rectangle 12"/>
          <p:cNvSpPr/>
          <p:nvPr userDrawn="1"/>
        </p:nvSpPr>
        <p:spPr>
          <a:xfrm flipV="1">
            <a:off x="0" y="6495690"/>
            <a:ext cx="9144000" cy="370936"/>
          </a:xfrm>
          <a:prstGeom prst="rect">
            <a:avLst/>
          </a:prstGeom>
          <a:solidFill>
            <a:srgbClr val="32BD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4" name="Title 16">
            <a:extLst>
              <a:ext uri="{FF2B5EF4-FFF2-40B4-BE49-F238E27FC236}">
                <a16:creationId xmlns:a16="http://schemas.microsoft.com/office/drawing/2014/main" id="{96204277-59E9-41E4-891C-B98311664AAA}"/>
              </a:ext>
            </a:extLst>
          </p:cNvPr>
          <p:cNvSpPr>
            <a:spLocks noGrp="1"/>
          </p:cNvSpPr>
          <p:nvPr>
            <p:ph type="title"/>
          </p:nvPr>
        </p:nvSpPr>
        <p:spPr>
          <a:xfrm>
            <a:off x="1379110" y="2467365"/>
            <a:ext cx="6929120" cy="1560960"/>
          </a:xfrm>
        </p:spPr>
        <p:txBody>
          <a:bodyPr>
            <a:normAutofit/>
          </a:bodyPr>
          <a:lstStyle>
            <a:lvl1pPr algn="l">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98433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111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ubtitle">
    <p:spTree>
      <p:nvGrpSpPr>
        <p:cNvPr id="1" name=""/>
        <p:cNvGrpSpPr/>
        <p:nvPr/>
      </p:nvGrpSpPr>
      <p:grpSpPr>
        <a:xfrm>
          <a:off x="0" y="0"/>
          <a:ext cx="0" cy="0"/>
          <a:chOff x="0" y="0"/>
          <a:chExt cx="0" cy="0"/>
        </a:xfrm>
      </p:grpSpPr>
      <p:sp>
        <p:nvSpPr>
          <p:cNvPr id="4" name="Title 16">
            <a:extLst>
              <a:ext uri="{FF2B5EF4-FFF2-40B4-BE49-F238E27FC236}">
                <a16:creationId xmlns:a16="http://schemas.microsoft.com/office/drawing/2014/main" id="{1AF38549-3228-4F86-8748-1B05F52C6282}"/>
              </a:ext>
            </a:extLst>
          </p:cNvPr>
          <p:cNvSpPr>
            <a:spLocks noGrp="1"/>
          </p:cNvSpPr>
          <p:nvPr>
            <p:ph type="title"/>
          </p:nvPr>
        </p:nvSpPr>
        <p:spPr>
          <a:xfrm>
            <a:off x="1617649" y="1712767"/>
            <a:ext cx="6929120" cy="1560960"/>
          </a:xfrm>
        </p:spPr>
        <p:txBody>
          <a:bodyPr>
            <a:normAutofit/>
          </a:bodyPr>
          <a:lstStyle>
            <a:lvl1pPr algn="l">
              <a:defRPr lang="en-US" sz="4400" kern="1200" dirty="0">
                <a:solidFill>
                  <a:srgbClr val="595959"/>
                </a:solidFill>
                <a:latin typeface="+mj-lt"/>
                <a:ea typeface="+mj-ea"/>
                <a:cs typeface="+mj-cs"/>
              </a:defRPr>
            </a:lvl1pPr>
          </a:lstStyle>
          <a:p>
            <a:r>
              <a:rPr lang="en-US" dirty="0"/>
              <a:t>Click to edit Master title style</a:t>
            </a:r>
          </a:p>
        </p:txBody>
      </p:sp>
      <p:sp>
        <p:nvSpPr>
          <p:cNvPr id="6" name="Rectangle 5"/>
          <p:cNvSpPr/>
          <p:nvPr userDrawn="1"/>
        </p:nvSpPr>
        <p:spPr>
          <a:xfrm>
            <a:off x="0" y="0"/>
            <a:ext cx="838199"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68630" b="1949"/>
          <a:stretch/>
        </p:blipFill>
        <p:spPr>
          <a:xfrm>
            <a:off x="53327" y="51763"/>
            <a:ext cx="717575" cy="6443928"/>
          </a:xfrm>
          <a:prstGeom prst="rect">
            <a:avLst/>
          </a:prstGeom>
        </p:spPr>
      </p:pic>
      <p:sp>
        <p:nvSpPr>
          <p:cNvPr id="11" name="Rectangle 10"/>
          <p:cNvSpPr/>
          <p:nvPr userDrawn="1"/>
        </p:nvSpPr>
        <p:spPr>
          <a:xfrm flipV="1">
            <a:off x="0" y="6495690"/>
            <a:ext cx="9144000" cy="370936"/>
          </a:xfrm>
          <a:prstGeom prst="rect">
            <a:avLst/>
          </a:prstGeom>
          <a:solidFill>
            <a:srgbClr val="32BD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3533953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9579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8510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7345"/>
            <a:ext cx="82296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04717230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5" r:id="rId6"/>
    <p:sldLayoutId id="2147483754" r:id="rId7"/>
    <p:sldLayoutId id="2147483756" r:id="rId8"/>
    <p:sldLayoutId id="2147483757" r:id="rId9"/>
    <p:sldLayoutId id="2147483758" r:id="rId10"/>
    <p:sldLayoutId id="2147483759" r:id="rId11"/>
    <p:sldLayoutId id="2147483760"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hyperlink" Target="https://www.fhi360.org/resource/adverse-event-prevention-monitoring-investigation-and-response-index-testing" TargetMode="External"/><Relationship Id="rId2" Type="http://schemas.openxmlformats.org/officeDocument/2006/relationships/notesSlide" Target="../notesSlides/notesSlide85.xml"/><Relationship Id="rId1" Type="http://schemas.openxmlformats.org/officeDocument/2006/relationships/slideLayout" Target="../slideLayouts/slideLayout4.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svg"/><Relationship Id="rId9" Type="http://schemas.openxmlformats.org/officeDocument/2006/relationships/image" Target="../media/image30.png"/></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5.xml"/></Relationships>
</file>

<file path=ppt/slides/_rels/slide16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6.xml"/><Relationship Id="rId1" Type="http://schemas.openxmlformats.org/officeDocument/2006/relationships/slideLayout" Target="../slideLayouts/slideLayout4.xml"/><Relationship Id="rId4" Type="http://schemas.openxmlformats.org/officeDocument/2006/relationships/hyperlink" Target="https://www.fhi360.org/resource/index-testing-and-risk-network-referral-program-implementation-orientation-and-training" TargetMode="Externa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8.xml"/><Relationship Id="rId1" Type="http://schemas.openxmlformats.org/officeDocument/2006/relationships/slideLayout" Target="../slideLayouts/slideLayout11.xml"/><Relationship Id="rId5" Type="http://schemas.openxmlformats.org/officeDocument/2006/relationships/image" Target="../media/image38.jpeg"/><Relationship Id="rId4" Type="http://schemas.openxmlformats.org/officeDocument/2006/relationships/hyperlink" Target="https://static1.squarespace.com/static/5a29b53af9a61e9d04a1cb10/t/5f0dc6bdef4364521ca79299/1594738368582/Guidance+for+Implementing+Safe+and+Ethical+Index+Testing+Services_PublicPost.pdf" TargetMode="Externa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3" Type="http://schemas.openxmlformats.org/officeDocument/2006/relationships/hyperlink" Target="https://static1.squarespace.com/static/5a29b53af9a61e9d04a1cb10/t/5f0dc6bdef4364521ca79299/1594738368582/Guidance+for+Implementing+Safe+and+Ethical+Index+Testing+Services_PublicPost.pdf" TargetMode="External"/><Relationship Id="rId2" Type="http://schemas.openxmlformats.org/officeDocument/2006/relationships/notesSlide" Target="../notesSlides/notesSlide130.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3" Type="http://schemas.openxmlformats.org/officeDocument/2006/relationships/hyperlink" Target="https://www.fhi360.org/resource/adverse-event-prevention-monitoring-investigation-and-response-index-testing" TargetMode="External"/><Relationship Id="rId2" Type="http://schemas.openxmlformats.org/officeDocument/2006/relationships/notesSlide" Target="../notesSlides/notesSlide132.xml"/><Relationship Id="rId1" Type="http://schemas.openxmlformats.org/officeDocument/2006/relationships/slideLayout" Target="../slideLayouts/slideLayout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5.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4.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5.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4.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4.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4.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4.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4.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4.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5.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4.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4.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4.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5.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4.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5.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4.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4.xml"/></Relationships>
</file>

<file path=ppt/slides/_rels/slide206.xml.rels><?xml version="1.0" encoding="UTF-8" standalone="yes"?>
<Relationships xmlns="http://schemas.openxmlformats.org/package/2006/relationships"><Relationship Id="rId3" Type="http://schemas.openxmlformats.org/officeDocument/2006/relationships/hyperlink" Target="https://www.ohchr.org/EN/UDHR/Documents/UDHR_Translations/eng.pdf" TargetMode="External"/><Relationship Id="rId2" Type="http://schemas.openxmlformats.org/officeDocument/2006/relationships/notesSlide" Target="../notesSlides/notesSlide152.xml"/><Relationship Id="rId1" Type="http://schemas.openxmlformats.org/officeDocument/2006/relationships/slideLayout" Target="../slideLayouts/slideLayout4.xml"/><Relationship Id="rId4" Type="http://schemas.openxmlformats.org/officeDocument/2006/relationships/hyperlink" Target="https://www.npr.org/2018/02/07/583910310/why-metoo-happened-in-2017" TargetMode="Externa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8.xml.rels><?xml version="1.0" encoding="UTF-8" standalone="yes"?>
<Relationships xmlns="http://schemas.openxmlformats.org/package/2006/relationships"><Relationship Id="rId3" Type="http://schemas.openxmlformats.org/officeDocument/2006/relationships/hyperlink" Target="http://www.fhi360.org/sites/default/files/media/documents/linkages-newsletter-jan15.pdf" TargetMode="External"/><Relationship Id="rId2" Type="http://schemas.openxmlformats.org/officeDocument/2006/relationships/hyperlink" Target="http://fhi360.us9.list-manage.com/subscribe?u=92222f8f3ad2bfe9c770cf4b0&amp;id=8f29ac1fc3" TargetMode="Externa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hyperlink" Target="http://us9.campaign-archive2.com/?u=92222f8f3ad2bfe9c770cf4b0&amp;id=50cfd8421b&amp;e=6baafd5fb3" TargetMode="External"/></Relationships>
</file>

<file path=ppt/slides/_rels/slide20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45.png"/><Relationship Id="rId7" Type="http://schemas.openxmlformats.org/officeDocument/2006/relationships/image" Target="../media/image49.jpeg"/><Relationship Id="rId2" Type="http://schemas.openxmlformats.org/officeDocument/2006/relationships/image" Target="../media/image1.emf"/><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5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hyperlink" Target="https://www.fhi360.org/sites/default/files/media/documents/resource-linkages-safety-security-toolkit.pdf" TargetMode="External"/><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251" y="1996542"/>
            <a:ext cx="8223990" cy="1560960"/>
          </a:xfrm>
        </p:spPr>
        <p:txBody>
          <a:bodyPr>
            <a:normAutofit fontScale="90000"/>
          </a:bodyPr>
          <a:lstStyle/>
          <a:p>
            <a:r>
              <a:rPr lang="en-US" dirty="0"/>
              <a:t>Peer and Outreach Worker Training: Preventing and Responding to Violence against Key Populations</a:t>
            </a:r>
          </a:p>
        </p:txBody>
      </p:sp>
    </p:spTree>
    <p:extLst>
      <p:ext uri="{BB962C8B-B14F-4D97-AF65-F5344CB8AC3E}">
        <p14:creationId xmlns:p14="http://schemas.microsoft.com/office/powerpoint/2010/main" val="2856758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31F8F-A6CE-4020-AE01-89B80D5EF312}"/>
              </a:ext>
            </a:extLst>
          </p:cNvPr>
          <p:cNvSpPr>
            <a:spLocks noGrp="1"/>
          </p:cNvSpPr>
          <p:nvPr>
            <p:ph type="title"/>
          </p:nvPr>
        </p:nvSpPr>
        <p:spPr/>
        <p:txBody>
          <a:bodyPr/>
          <a:lstStyle/>
          <a:p>
            <a:r>
              <a:rPr lang="en-US" dirty="0"/>
              <a:t>Objective </a:t>
            </a:r>
          </a:p>
        </p:txBody>
      </p:sp>
      <p:sp>
        <p:nvSpPr>
          <p:cNvPr id="3" name="Text Placeholder 2">
            <a:extLst>
              <a:ext uri="{FF2B5EF4-FFF2-40B4-BE49-F238E27FC236}">
                <a16:creationId xmlns:a16="http://schemas.microsoft.com/office/drawing/2014/main" id="{D94CCF94-4926-4FE5-B2D0-D4937C1EECD1}"/>
              </a:ext>
            </a:extLst>
          </p:cNvPr>
          <p:cNvSpPr>
            <a:spLocks noGrp="1"/>
          </p:cNvSpPr>
          <p:nvPr>
            <p:ph type="body" sz="quarter" idx="10"/>
          </p:nvPr>
        </p:nvSpPr>
        <p:spPr>
          <a:xfrm>
            <a:off x="466725" y="1590675"/>
            <a:ext cx="8220075" cy="4176713"/>
          </a:xfrm>
        </p:spPr>
        <p:txBody>
          <a:bodyPr/>
          <a:lstStyle/>
          <a:p>
            <a:pPr marL="0" indent="0">
              <a:buNone/>
            </a:pPr>
            <a:r>
              <a:rPr lang="en-US" dirty="0"/>
              <a:t>Review training goal and objectives and discuss how modules will help us achieve all objectives</a:t>
            </a:r>
          </a:p>
        </p:txBody>
      </p:sp>
    </p:spTree>
    <p:extLst>
      <p:ext uri="{BB962C8B-B14F-4D97-AF65-F5344CB8AC3E}">
        <p14:creationId xmlns:p14="http://schemas.microsoft.com/office/powerpoint/2010/main" val="8758559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882F46-ADAE-4C19-92B6-AFF164368EFB}"/>
              </a:ext>
            </a:extLst>
          </p:cNvPr>
          <p:cNvSpPr>
            <a:spLocks noGrp="1"/>
          </p:cNvSpPr>
          <p:nvPr>
            <p:ph type="title"/>
          </p:nvPr>
        </p:nvSpPr>
        <p:spPr>
          <a:xfrm>
            <a:off x="1717040" y="2648520"/>
            <a:ext cx="6929120" cy="1560960"/>
          </a:xfrm>
        </p:spPr>
        <p:txBody>
          <a:bodyPr>
            <a:normAutofit fontScale="90000"/>
          </a:bodyPr>
          <a:lstStyle/>
          <a:p>
            <a:r>
              <a:rPr lang="en-US" b="1" dirty="0"/>
              <a:t>SESSION 3.2</a:t>
            </a:r>
            <a:br>
              <a:rPr lang="en-US" dirty="0"/>
            </a:br>
            <a:r>
              <a:rPr lang="en-US" dirty="0"/>
              <a:t>Barriers to Disclosing Violence </a:t>
            </a:r>
          </a:p>
        </p:txBody>
      </p:sp>
    </p:spTree>
    <p:extLst>
      <p:ext uri="{BB962C8B-B14F-4D97-AF65-F5344CB8AC3E}">
        <p14:creationId xmlns:p14="http://schemas.microsoft.com/office/powerpoint/2010/main" val="260192274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F1892E-47FD-41F1-A93F-EE9FFF6B96D0}"/>
              </a:ext>
            </a:extLst>
          </p:cNvPr>
          <p:cNvSpPr>
            <a:spLocks noGrp="1"/>
          </p:cNvSpPr>
          <p:nvPr>
            <p:ph type="title"/>
          </p:nvPr>
        </p:nvSpPr>
        <p:spPr/>
        <p:txBody>
          <a:bodyPr/>
          <a:lstStyle/>
          <a:p>
            <a:r>
              <a:rPr lang="en-US" dirty="0"/>
              <a:t>Objective</a:t>
            </a:r>
          </a:p>
        </p:txBody>
      </p:sp>
      <p:sp>
        <p:nvSpPr>
          <p:cNvPr id="5" name="Text Placeholder 4">
            <a:extLst>
              <a:ext uri="{FF2B5EF4-FFF2-40B4-BE49-F238E27FC236}">
                <a16:creationId xmlns:a16="http://schemas.microsoft.com/office/drawing/2014/main" id="{77D9D766-4F6B-4FD5-AE42-41804B655F82}"/>
              </a:ext>
            </a:extLst>
          </p:cNvPr>
          <p:cNvSpPr>
            <a:spLocks noGrp="1"/>
          </p:cNvSpPr>
          <p:nvPr>
            <p:ph type="body" sz="quarter" idx="10"/>
          </p:nvPr>
        </p:nvSpPr>
        <p:spPr>
          <a:xfrm>
            <a:off x="466725" y="1590675"/>
            <a:ext cx="8220075" cy="4176713"/>
          </a:xfrm>
        </p:spPr>
        <p:txBody>
          <a:bodyPr/>
          <a:lstStyle/>
          <a:p>
            <a:pPr marL="0" indent="0">
              <a:buNone/>
            </a:pPr>
            <a:r>
              <a:rPr lang="en-US" dirty="0"/>
              <a:t>Recognize the barriers to disclosing violence for KP members, including victim blaming, and recognize victim blaming as counterproductive to the well-being of the survivor</a:t>
            </a:r>
          </a:p>
        </p:txBody>
      </p:sp>
    </p:spTree>
    <p:extLst>
      <p:ext uri="{BB962C8B-B14F-4D97-AF65-F5344CB8AC3E}">
        <p14:creationId xmlns:p14="http://schemas.microsoft.com/office/powerpoint/2010/main" val="7235527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65E5E-E405-460D-B5CC-A5F7F437D8D0}"/>
              </a:ext>
            </a:extLst>
          </p:cNvPr>
          <p:cNvSpPr>
            <a:spLocks noGrp="1"/>
          </p:cNvSpPr>
          <p:nvPr>
            <p:ph type="title"/>
          </p:nvPr>
        </p:nvSpPr>
        <p:spPr/>
        <p:txBody>
          <a:bodyPr/>
          <a:lstStyle/>
          <a:p>
            <a:r>
              <a:rPr lang="en-US" dirty="0"/>
              <a:t>Activity: Standing in her shoes</a:t>
            </a:r>
          </a:p>
        </p:txBody>
      </p:sp>
      <p:sp>
        <p:nvSpPr>
          <p:cNvPr id="3" name="Text Placeholder 2">
            <a:extLst>
              <a:ext uri="{FF2B5EF4-FFF2-40B4-BE49-F238E27FC236}">
                <a16:creationId xmlns:a16="http://schemas.microsoft.com/office/drawing/2014/main" id="{1908F442-57D4-4BD0-A47D-2C67727E44AF}"/>
              </a:ext>
            </a:extLst>
          </p:cNvPr>
          <p:cNvSpPr>
            <a:spLocks noGrp="1"/>
          </p:cNvSpPr>
          <p:nvPr>
            <p:ph type="body" sz="quarter" idx="10"/>
          </p:nvPr>
        </p:nvSpPr>
        <p:spPr>
          <a:xfrm>
            <a:off x="466726" y="1590675"/>
            <a:ext cx="7907254" cy="4176713"/>
          </a:xfrm>
        </p:spPr>
        <p:txBody>
          <a:bodyPr/>
          <a:lstStyle/>
          <a:p>
            <a:r>
              <a:rPr lang="en-US" dirty="0"/>
              <a:t>Nine volunteers </a:t>
            </a:r>
          </a:p>
          <a:p>
            <a:r>
              <a:rPr lang="en-US" dirty="0"/>
              <a:t>Stand in a line</a:t>
            </a:r>
          </a:p>
          <a:p>
            <a:r>
              <a:rPr lang="en-US" dirty="0"/>
              <a:t>Volunteer 1 reads their card to each person one at a time</a:t>
            </a:r>
          </a:p>
          <a:p>
            <a:r>
              <a:rPr lang="en-US" dirty="0"/>
              <a:t>Each person responds by reading their card and taking the action described</a:t>
            </a:r>
          </a:p>
        </p:txBody>
      </p:sp>
    </p:spTree>
    <p:extLst>
      <p:ext uri="{BB962C8B-B14F-4D97-AF65-F5344CB8AC3E}">
        <p14:creationId xmlns:p14="http://schemas.microsoft.com/office/powerpoint/2010/main" val="316155978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4349-7084-473C-AE7A-B8906964F9A7}"/>
              </a:ext>
            </a:extLst>
          </p:cNvPr>
          <p:cNvSpPr>
            <a:spLocks noGrp="1"/>
          </p:cNvSpPr>
          <p:nvPr>
            <p:ph type="title"/>
          </p:nvPr>
        </p:nvSpPr>
        <p:spPr/>
        <p:txBody>
          <a:bodyPr/>
          <a:lstStyle/>
          <a:p>
            <a:r>
              <a:rPr lang="en-US" dirty="0"/>
              <a:t>Activity: Standing in her shoes (debrief)</a:t>
            </a:r>
          </a:p>
        </p:txBody>
      </p:sp>
      <p:sp>
        <p:nvSpPr>
          <p:cNvPr id="3" name="Text Placeholder 2">
            <a:extLst>
              <a:ext uri="{FF2B5EF4-FFF2-40B4-BE49-F238E27FC236}">
                <a16:creationId xmlns:a16="http://schemas.microsoft.com/office/drawing/2014/main" id="{C1B45C97-610E-4950-B6B7-BF62C2E3CB37}"/>
              </a:ext>
            </a:extLst>
          </p:cNvPr>
          <p:cNvSpPr>
            <a:spLocks noGrp="1"/>
          </p:cNvSpPr>
          <p:nvPr>
            <p:ph type="body" sz="quarter" idx="10"/>
          </p:nvPr>
        </p:nvSpPr>
        <p:spPr>
          <a:xfrm>
            <a:off x="466725" y="1590675"/>
            <a:ext cx="8220075" cy="4176713"/>
          </a:xfrm>
        </p:spPr>
        <p:txBody>
          <a:bodyPr/>
          <a:lstStyle/>
          <a:p>
            <a:r>
              <a:rPr lang="en-US"/>
              <a:t>Observations from the participants in the drama</a:t>
            </a:r>
          </a:p>
          <a:p>
            <a:r>
              <a:rPr lang="en-US"/>
              <a:t>Observations from the group</a:t>
            </a:r>
            <a:endParaRPr lang="en-US" dirty="0"/>
          </a:p>
        </p:txBody>
      </p:sp>
    </p:spTree>
    <p:extLst>
      <p:ext uri="{BB962C8B-B14F-4D97-AF65-F5344CB8AC3E}">
        <p14:creationId xmlns:p14="http://schemas.microsoft.com/office/powerpoint/2010/main" val="52355176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importance of your response</a:t>
            </a:r>
            <a:endParaRPr lang="en-US" dirty="0"/>
          </a:p>
        </p:txBody>
      </p:sp>
      <p:sp>
        <p:nvSpPr>
          <p:cNvPr id="3" name="Content Placeholder 2"/>
          <p:cNvSpPr>
            <a:spLocks noGrp="1"/>
          </p:cNvSpPr>
          <p:nvPr>
            <p:ph type="body" sz="quarter" idx="10"/>
          </p:nvPr>
        </p:nvSpPr>
        <p:spPr>
          <a:xfrm>
            <a:off x="466725" y="1590675"/>
            <a:ext cx="8220075" cy="4176713"/>
          </a:xfrm>
        </p:spPr>
        <p:txBody>
          <a:bodyPr>
            <a:noAutofit/>
          </a:bodyPr>
          <a:lstStyle/>
          <a:p>
            <a:pPr marL="0" indent="0">
              <a:buNone/>
            </a:pPr>
            <a:r>
              <a:rPr lang="en-US" sz="2400" dirty="0"/>
              <a:t>“A survivor is often in a heightened state of awareness and very emotional after an assault due to circulating stress hormones; events may be recalled in dramatic detail. </a:t>
            </a:r>
            <a:r>
              <a:rPr lang="en-US" sz="2400" b="1" dirty="0"/>
              <a:t>Many survivors of sexual assault have described the kindness of the treating personnel as being beneficial to their recovery. Conversely, many describe comments made by police, doctors, counsellors and other persons with whom they have had contact as a result of the assault that have haunted them for years</a:t>
            </a:r>
            <a:r>
              <a:rPr lang="en-US" sz="2400" dirty="0"/>
              <a:t>.”</a:t>
            </a:r>
          </a:p>
        </p:txBody>
      </p:sp>
      <p:sp>
        <p:nvSpPr>
          <p:cNvPr id="4" name="Rectangle 3">
            <a:extLst>
              <a:ext uri="{FF2B5EF4-FFF2-40B4-BE49-F238E27FC236}">
                <a16:creationId xmlns:a16="http://schemas.microsoft.com/office/drawing/2014/main" id="{59989ED2-C4ED-496A-B486-5E7E55B40694}"/>
              </a:ext>
            </a:extLst>
          </p:cNvPr>
          <p:cNvSpPr/>
          <p:nvPr/>
        </p:nvSpPr>
        <p:spPr>
          <a:xfrm>
            <a:off x="466725" y="6274304"/>
            <a:ext cx="4572000" cy="276999"/>
          </a:xfrm>
          <a:prstGeom prst="rect">
            <a:avLst/>
          </a:prstGeom>
        </p:spPr>
        <p:txBody>
          <a:bodyPr>
            <a:spAutoFit/>
          </a:bodyPr>
          <a:lstStyle/>
          <a:p>
            <a:pPr marL="0" indent="0">
              <a:buNone/>
            </a:pPr>
            <a:r>
              <a:rPr lang="en-US" sz="1200" dirty="0">
                <a:latin typeface="+mn-lt"/>
              </a:rPr>
              <a:t>Source: WHO, 2003.</a:t>
            </a:r>
          </a:p>
        </p:txBody>
      </p:sp>
    </p:spTree>
    <p:extLst>
      <p:ext uri="{BB962C8B-B14F-4D97-AF65-F5344CB8AC3E}">
        <p14:creationId xmlns:p14="http://schemas.microsoft.com/office/powerpoint/2010/main" val="395348882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FDA9-6537-4AA0-9F56-E9D6AC81DAB8}"/>
              </a:ext>
            </a:extLst>
          </p:cNvPr>
          <p:cNvSpPr>
            <a:spLocks noGrp="1"/>
          </p:cNvSpPr>
          <p:nvPr>
            <p:ph type="title"/>
          </p:nvPr>
        </p:nvSpPr>
        <p:spPr/>
        <p:txBody>
          <a:bodyPr/>
          <a:lstStyle/>
          <a:p>
            <a:r>
              <a:rPr lang="en-US" dirty="0"/>
              <a:t>What happens when we blame survivors?</a:t>
            </a:r>
          </a:p>
        </p:txBody>
      </p:sp>
      <p:sp>
        <p:nvSpPr>
          <p:cNvPr id="3" name="Text Placeholder 2">
            <a:extLst>
              <a:ext uri="{FF2B5EF4-FFF2-40B4-BE49-F238E27FC236}">
                <a16:creationId xmlns:a16="http://schemas.microsoft.com/office/drawing/2014/main" id="{25BEA794-48EF-462C-B9BA-F065DDE5C8F8}"/>
              </a:ext>
            </a:extLst>
          </p:cNvPr>
          <p:cNvSpPr>
            <a:spLocks noGrp="1"/>
          </p:cNvSpPr>
          <p:nvPr>
            <p:ph type="body" sz="quarter" idx="10"/>
          </p:nvPr>
        </p:nvSpPr>
        <p:spPr>
          <a:xfrm>
            <a:off x="466725" y="1590675"/>
            <a:ext cx="8220075" cy="4176713"/>
          </a:xfrm>
        </p:spPr>
        <p:txBody>
          <a:bodyPr/>
          <a:lstStyle/>
          <a:p>
            <a:pPr>
              <a:spcBef>
                <a:spcPts val="1800"/>
              </a:spcBef>
            </a:pPr>
            <a:r>
              <a:rPr lang="en-US" dirty="0"/>
              <a:t>We discourage people from disclosing violence and seeking help.</a:t>
            </a:r>
          </a:p>
          <a:p>
            <a:pPr>
              <a:spcBef>
                <a:spcPts val="1800"/>
              </a:spcBef>
            </a:pPr>
            <a:r>
              <a:rPr lang="en-US" dirty="0"/>
              <a:t>We harm the mental health of survivors of violence.</a:t>
            </a:r>
          </a:p>
          <a:p>
            <a:pPr>
              <a:spcBef>
                <a:spcPts val="1800"/>
              </a:spcBef>
            </a:pPr>
            <a:r>
              <a:rPr lang="en-US" dirty="0"/>
              <a:t>We place the entire solution to the problem on the shoulders of the person who has been victimized.</a:t>
            </a:r>
          </a:p>
          <a:p>
            <a:pPr>
              <a:spcBef>
                <a:spcPts val="1800"/>
              </a:spcBef>
            </a:pPr>
            <a:r>
              <a:rPr lang="en-US" dirty="0"/>
              <a:t>We do not place responsibility on the actual perpetrators (excusing behavior and creating impunity).</a:t>
            </a:r>
          </a:p>
          <a:p>
            <a:endParaRPr lang="en-US" dirty="0"/>
          </a:p>
        </p:txBody>
      </p:sp>
    </p:spTree>
    <p:extLst>
      <p:ext uri="{BB962C8B-B14F-4D97-AF65-F5344CB8AC3E}">
        <p14:creationId xmlns:p14="http://schemas.microsoft.com/office/powerpoint/2010/main" val="306257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 that blame</a:t>
            </a:r>
          </a:p>
        </p:txBody>
      </p:sp>
      <p:sp>
        <p:nvSpPr>
          <p:cNvPr id="3" name="Content Placeholder 2"/>
          <p:cNvSpPr>
            <a:spLocks noGrp="1"/>
          </p:cNvSpPr>
          <p:nvPr>
            <p:ph type="body" sz="quarter" idx="10"/>
          </p:nvPr>
        </p:nvSpPr>
        <p:spPr>
          <a:xfrm>
            <a:off x="466726" y="1590675"/>
            <a:ext cx="7919286" cy="4176713"/>
          </a:xfrm>
        </p:spPr>
        <p:txBody>
          <a:bodyPr/>
          <a:lstStyle/>
          <a:p>
            <a:pPr>
              <a:spcBef>
                <a:spcPts val="1800"/>
              </a:spcBef>
            </a:pPr>
            <a:r>
              <a:rPr lang="en-US" dirty="0"/>
              <a:t>Why were you alone? Why were you walking in that neighborhood? </a:t>
            </a:r>
          </a:p>
          <a:p>
            <a:pPr>
              <a:spcBef>
                <a:spcPts val="1800"/>
              </a:spcBef>
            </a:pPr>
            <a:r>
              <a:rPr lang="en-US" dirty="0"/>
              <a:t>Why were you wearing such revealing clothes?</a:t>
            </a:r>
          </a:p>
          <a:p>
            <a:pPr>
              <a:spcBef>
                <a:spcPts val="1800"/>
              </a:spcBef>
            </a:pPr>
            <a:r>
              <a:rPr lang="en-US" dirty="0"/>
              <a:t>What did you do to make him angry? </a:t>
            </a:r>
          </a:p>
          <a:p>
            <a:pPr>
              <a:spcBef>
                <a:spcPts val="1800"/>
              </a:spcBef>
            </a:pPr>
            <a:r>
              <a:rPr lang="en-US" dirty="0"/>
              <a:t>If you were really afraid, why didn’t you run or scream? </a:t>
            </a:r>
          </a:p>
          <a:p>
            <a:pPr>
              <a:spcBef>
                <a:spcPts val="1800"/>
              </a:spcBef>
            </a:pPr>
            <a:r>
              <a:rPr lang="en-US" dirty="0"/>
              <a:t>Why do you choose to put yourself in risky situations?</a:t>
            </a:r>
          </a:p>
          <a:p>
            <a:endParaRPr lang="en-US" dirty="0"/>
          </a:p>
        </p:txBody>
      </p:sp>
    </p:spTree>
    <p:extLst>
      <p:ext uri="{BB962C8B-B14F-4D97-AF65-F5344CB8AC3E}">
        <p14:creationId xmlns:p14="http://schemas.microsoft.com/office/powerpoint/2010/main" val="343816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0FEE3-2A92-4555-AF27-6226979EC4AD}"/>
              </a:ext>
            </a:extLst>
          </p:cNvPr>
          <p:cNvSpPr>
            <a:spLocks noGrp="1"/>
          </p:cNvSpPr>
          <p:nvPr>
            <p:ph type="title"/>
          </p:nvPr>
        </p:nvSpPr>
        <p:spPr/>
        <p:txBody>
          <a:bodyPr/>
          <a:lstStyle/>
          <a:p>
            <a:r>
              <a:rPr lang="en-US" dirty="0"/>
              <a:t>Our response to one survivor affects others</a:t>
            </a:r>
          </a:p>
        </p:txBody>
      </p:sp>
      <p:sp>
        <p:nvSpPr>
          <p:cNvPr id="3" name="Text Placeholder 2">
            <a:extLst>
              <a:ext uri="{FF2B5EF4-FFF2-40B4-BE49-F238E27FC236}">
                <a16:creationId xmlns:a16="http://schemas.microsoft.com/office/drawing/2014/main" id="{24A9ED08-C10D-4A2B-81DD-0CB7DFC711C2}"/>
              </a:ext>
            </a:extLst>
          </p:cNvPr>
          <p:cNvSpPr>
            <a:spLocks noGrp="1"/>
          </p:cNvSpPr>
          <p:nvPr>
            <p:ph type="body" sz="quarter" idx="10"/>
          </p:nvPr>
        </p:nvSpPr>
        <p:spPr>
          <a:xfrm>
            <a:off x="466725" y="1590675"/>
            <a:ext cx="8220075" cy="4176713"/>
          </a:xfrm>
        </p:spPr>
        <p:txBody>
          <a:bodyPr/>
          <a:lstStyle/>
          <a:p>
            <a:r>
              <a:rPr lang="en-US" dirty="0"/>
              <a:t>Blaming any survivor also makes others’ disclosures less likely.</a:t>
            </a:r>
          </a:p>
          <a:p>
            <a:r>
              <a:rPr lang="en-US" dirty="0"/>
              <a:t>One of the predictors for whether someone will come forward to disclose violence is what they have seen happen to others upon disclosure.</a:t>
            </a:r>
          </a:p>
          <a:p>
            <a:r>
              <a:rPr lang="en-US" dirty="0"/>
              <a:t>This is a phenomena called “social proof.”</a:t>
            </a:r>
            <a:r>
              <a:rPr lang="en-US" baseline="30000" dirty="0"/>
              <a:t>1</a:t>
            </a:r>
          </a:p>
          <a:p>
            <a:r>
              <a:rPr lang="en-US" dirty="0"/>
              <a:t>Each time you respond appropriately to a survivor of violence and support them, you make it more likely that others will also come forward.</a:t>
            </a:r>
          </a:p>
        </p:txBody>
      </p:sp>
      <p:sp>
        <p:nvSpPr>
          <p:cNvPr id="5" name="TextBox 4">
            <a:extLst>
              <a:ext uri="{FF2B5EF4-FFF2-40B4-BE49-F238E27FC236}">
                <a16:creationId xmlns:a16="http://schemas.microsoft.com/office/drawing/2014/main" id="{84C867D3-ABF4-4CF1-A8DC-37D26E3CD64B}"/>
              </a:ext>
            </a:extLst>
          </p:cNvPr>
          <p:cNvSpPr txBox="1"/>
          <p:nvPr/>
        </p:nvSpPr>
        <p:spPr>
          <a:xfrm>
            <a:off x="835985" y="6274304"/>
            <a:ext cx="6832359" cy="276999"/>
          </a:xfrm>
          <a:prstGeom prst="rect">
            <a:avLst/>
          </a:prstGeom>
          <a:noFill/>
        </p:spPr>
        <p:txBody>
          <a:bodyPr wrap="square" rtlCol="0">
            <a:spAutoFit/>
          </a:bodyPr>
          <a:lstStyle/>
          <a:p>
            <a:r>
              <a:rPr lang="en-US" sz="1200" dirty="0"/>
              <a:t>Source: 1. </a:t>
            </a:r>
            <a:r>
              <a:rPr lang="en-US" sz="1200" dirty="0" err="1"/>
              <a:t>Vedantam</a:t>
            </a:r>
            <a:r>
              <a:rPr lang="en-US" sz="1200" dirty="0"/>
              <a:t>, 2017. </a:t>
            </a:r>
            <a:endParaRPr lang="en-US" dirty="0"/>
          </a:p>
        </p:txBody>
      </p:sp>
    </p:spTree>
    <p:extLst>
      <p:ext uri="{BB962C8B-B14F-4D97-AF65-F5344CB8AC3E}">
        <p14:creationId xmlns:p14="http://schemas.microsoft.com/office/powerpoint/2010/main" val="265501984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Why do we blame survivors?</a:t>
            </a:r>
          </a:p>
        </p:txBody>
      </p:sp>
      <p:sp>
        <p:nvSpPr>
          <p:cNvPr id="3" name="Content Placeholder 2"/>
          <p:cNvSpPr>
            <a:spLocks noGrp="1"/>
          </p:cNvSpPr>
          <p:nvPr>
            <p:ph type="body" sz="quarter" idx="10"/>
          </p:nvPr>
        </p:nvSpPr>
        <p:spPr>
          <a:xfrm>
            <a:off x="466725" y="1590675"/>
            <a:ext cx="8220075" cy="4176713"/>
          </a:xfrm>
        </p:spPr>
        <p:txBody>
          <a:bodyPr/>
          <a:lstStyle/>
          <a:p>
            <a:pPr>
              <a:spcBef>
                <a:spcPts val="1800"/>
              </a:spcBef>
            </a:pPr>
            <a:r>
              <a:rPr lang="en-US" dirty="0"/>
              <a:t>Gender and other societal norms and myths that make violence the fault of women and individuals who are seen as nonconforming to gender norms</a:t>
            </a:r>
            <a:r>
              <a:rPr lang="en-US" baseline="30000" dirty="0"/>
              <a:t>1-3</a:t>
            </a:r>
          </a:p>
          <a:p>
            <a:pPr>
              <a:spcBef>
                <a:spcPts val="1800"/>
              </a:spcBef>
            </a:pPr>
            <a:r>
              <a:rPr lang="en-US" dirty="0"/>
              <a:t>To feel safe ourselves</a:t>
            </a:r>
            <a:r>
              <a:rPr lang="en-US" baseline="30000" dirty="0"/>
              <a:t>4</a:t>
            </a:r>
          </a:p>
          <a:p>
            <a:pPr>
              <a:spcBef>
                <a:spcPts val="1800"/>
              </a:spcBef>
            </a:pPr>
            <a:r>
              <a:rPr lang="en-US" dirty="0"/>
              <a:t>To feel that the world is just</a:t>
            </a:r>
            <a:r>
              <a:rPr lang="en-US" baseline="30000" dirty="0"/>
              <a:t>5,6</a:t>
            </a:r>
          </a:p>
          <a:p>
            <a:pPr>
              <a:spcBef>
                <a:spcPts val="1800"/>
              </a:spcBef>
            </a:pPr>
            <a:r>
              <a:rPr lang="en-US" dirty="0"/>
              <a:t>In an effort to be helpful</a:t>
            </a:r>
          </a:p>
        </p:txBody>
      </p:sp>
      <p:sp>
        <p:nvSpPr>
          <p:cNvPr id="5" name="TextBox 4">
            <a:extLst>
              <a:ext uri="{FF2B5EF4-FFF2-40B4-BE49-F238E27FC236}">
                <a16:creationId xmlns:a16="http://schemas.microsoft.com/office/drawing/2014/main" id="{E60A3BF3-DA12-49B4-876B-32DC60BC374A}"/>
              </a:ext>
            </a:extLst>
          </p:cNvPr>
          <p:cNvSpPr txBox="1"/>
          <p:nvPr/>
        </p:nvSpPr>
        <p:spPr>
          <a:xfrm>
            <a:off x="839146" y="6181971"/>
            <a:ext cx="7706139" cy="461665"/>
          </a:xfrm>
          <a:prstGeom prst="rect">
            <a:avLst/>
          </a:prstGeom>
          <a:noFill/>
        </p:spPr>
        <p:txBody>
          <a:bodyPr wrap="square" rtlCol="0">
            <a:spAutoFit/>
          </a:bodyPr>
          <a:lstStyle/>
          <a:p>
            <a:r>
              <a:rPr lang="en-US" sz="1200" dirty="0">
                <a:latin typeface="+mn-lt"/>
              </a:rPr>
              <a:t>Sources: 1. Cortina et al., 2018.    2. LINKAGES, 2016a.    3. LINKAGES, 2016b.    4. </a:t>
            </a:r>
            <a:r>
              <a:rPr lang="en-US" sz="1200" dirty="0" err="1">
                <a:latin typeface="+mn-lt"/>
              </a:rPr>
              <a:t>Janoff</a:t>
            </a:r>
            <a:r>
              <a:rPr lang="en-US" sz="1200" dirty="0">
                <a:latin typeface="+mn-lt"/>
              </a:rPr>
              <a:t>-Bulman, 2010.    5. Lerner, 1980.    </a:t>
            </a:r>
          </a:p>
          <a:p>
            <a:r>
              <a:rPr lang="en-US" sz="1200" dirty="0">
                <a:latin typeface="+mn-lt"/>
              </a:rPr>
              <a:t>6. Lerner &amp; Simmons, 1966.</a:t>
            </a:r>
          </a:p>
        </p:txBody>
      </p:sp>
    </p:spTree>
    <p:extLst>
      <p:ext uri="{BB962C8B-B14F-4D97-AF65-F5344CB8AC3E}">
        <p14:creationId xmlns:p14="http://schemas.microsoft.com/office/powerpoint/2010/main" val="45117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853CD-4C27-4826-A72A-DE516FAA2038}"/>
              </a:ext>
            </a:extLst>
          </p:cNvPr>
          <p:cNvSpPr>
            <a:spLocks noGrp="1"/>
          </p:cNvSpPr>
          <p:nvPr>
            <p:ph type="title"/>
          </p:nvPr>
        </p:nvSpPr>
        <p:spPr/>
        <p:txBody>
          <a:bodyPr/>
          <a:lstStyle/>
          <a:p>
            <a:r>
              <a:rPr lang="en-US"/>
              <a:t>Questions and reflections</a:t>
            </a:r>
            <a:endParaRPr lang="en-US" dirty="0"/>
          </a:p>
        </p:txBody>
      </p:sp>
      <p:sp>
        <p:nvSpPr>
          <p:cNvPr id="4" name="Text Placeholder 3">
            <a:extLst>
              <a:ext uri="{FF2B5EF4-FFF2-40B4-BE49-F238E27FC236}">
                <a16:creationId xmlns:a16="http://schemas.microsoft.com/office/drawing/2014/main" id="{BB8D4F56-0FC2-400F-A623-1BB1A98255D9}"/>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501171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5BE68-99EB-407E-B5C7-5371301B3461}"/>
              </a:ext>
            </a:extLst>
          </p:cNvPr>
          <p:cNvSpPr>
            <a:spLocks noGrp="1"/>
          </p:cNvSpPr>
          <p:nvPr>
            <p:ph type="title"/>
          </p:nvPr>
        </p:nvSpPr>
        <p:spPr/>
        <p:txBody>
          <a:bodyPr/>
          <a:lstStyle/>
          <a:p>
            <a:r>
              <a:rPr lang="en-US"/>
              <a:t>Training goal</a:t>
            </a:r>
            <a:endParaRPr lang="en-US" dirty="0"/>
          </a:p>
        </p:txBody>
      </p:sp>
      <p:sp>
        <p:nvSpPr>
          <p:cNvPr id="3" name="Text Placeholder 2">
            <a:extLst>
              <a:ext uri="{FF2B5EF4-FFF2-40B4-BE49-F238E27FC236}">
                <a16:creationId xmlns:a16="http://schemas.microsoft.com/office/drawing/2014/main" id="{0CEA37DF-3BC7-4625-BC8A-D3C92716BA25}"/>
              </a:ext>
            </a:extLst>
          </p:cNvPr>
          <p:cNvSpPr>
            <a:spLocks noGrp="1"/>
          </p:cNvSpPr>
          <p:nvPr>
            <p:ph type="body" sz="quarter" idx="10"/>
          </p:nvPr>
        </p:nvSpPr>
        <p:spPr>
          <a:xfrm>
            <a:off x="529145" y="1479070"/>
            <a:ext cx="8108229" cy="5032939"/>
          </a:xfrm>
        </p:spPr>
        <p:txBody>
          <a:bodyPr/>
          <a:lstStyle/>
          <a:p>
            <a:pPr marL="0" indent="0">
              <a:buNone/>
            </a:pPr>
            <a:r>
              <a:rPr lang="en-US" sz="2200" b="1" dirty="0"/>
              <a:t>To equip </a:t>
            </a:r>
            <a:r>
              <a:rPr lang="en-US" sz="2200" b="1" dirty="0">
                <a:solidFill>
                  <a:srgbClr val="00B050"/>
                </a:solidFill>
              </a:rPr>
              <a:t>[peer educators, navigators, outreach workers] </a:t>
            </a:r>
            <a:r>
              <a:rPr lang="en-US" sz="2200" b="1" dirty="0"/>
              <a:t>with the knowledge and skills they need to understand, assess, and appropriately respond to violence in key population (KP) members’ lives, including through improving KP members’ access to HIV and other violence response services and supporting violence prevention efforts. </a:t>
            </a:r>
          </a:p>
          <a:p>
            <a:pPr marL="0" indent="0">
              <a:buNone/>
            </a:pPr>
            <a:r>
              <a:rPr lang="en-US" sz="2200" dirty="0"/>
              <a:t>Key populations are</a:t>
            </a:r>
          </a:p>
          <a:p>
            <a:r>
              <a:rPr lang="en-US" sz="2200" dirty="0"/>
              <a:t>Men who have sex with men</a:t>
            </a:r>
          </a:p>
          <a:p>
            <a:r>
              <a:rPr lang="en-US" sz="2200" dirty="0"/>
              <a:t>Sex workers</a:t>
            </a:r>
          </a:p>
          <a:p>
            <a:r>
              <a:rPr lang="en-US" sz="2200" dirty="0"/>
              <a:t>People who inject drugs</a:t>
            </a:r>
          </a:p>
          <a:p>
            <a:r>
              <a:rPr lang="en-US" sz="2200" dirty="0"/>
              <a:t>Transgender (trans) people</a:t>
            </a:r>
          </a:p>
        </p:txBody>
      </p:sp>
    </p:spTree>
    <p:extLst>
      <p:ext uri="{BB962C8B-B14F-4D97-AF65-F5344CB8AC3E}">
        <p14:creationId xmlns:p14="http://schemas.microsoft.com/office/powerpoint/2010/main" val="296975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79110" y="1564106"/>
            <a:ext cx="6929120" cy="3681662"/>
          </a:xfrm>
        </p:spPr>
        <p:txBody>
          <a:bodyPr>
            <a:normAutofit fontScale="90000"/>
          </a:bodyPr>
          <a:lstStyle/>
          <a:p>
            <a:r>
              <a:rPr lang="en-US" b="1" dirty="0"/>
              <a:t>SESSION 3.3</a:t>
            </a:r>
            <a:br>
              <a:rPr lang="en-US" dirty="0"/>
            </a:br>
            <a:r>
              <a:rPr lang="en-US" dirty="0"/>
              <a:t>The Importance of Peer Educators, Navigators, and Outreach Workers in Violence Prevention and Response</a:t>
            </a:r>
            <a:endParaRPr lang="es-DO" dirty="0"/>
          </a:p>
        </p:txBody>
      </p:sp>
    </p:spTree>
    <p:extLst>
      <p:ext uri="{BB962C8B-B14F-4D97-AF65-F5344CB8AC3E}">
        <p14:creationId xmlns:p14="http://schemas.microsoft.com/office/powerpoint/2010/main" val="323723082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9ABC92-3085-4E8A-BEE1-BCB03674A068}"/>
              </a:ext>
            </a:extLst>
          </p:cNvPr>
          <p:cNvSpPr>
            <a:spLocks noGrp="1"/>
          </p:cNvSpPr>
          <p:nvPr>
            <p:ph type="title"/>
          </p:nvPr>
        </p:nvSpPr>
        <p:spPr/>
        <p:txBody>
          <a:bodyPr/>
          <a:lstStyle/>
          <a:p>
            <a:r>
              <a:rPr lang="en-US" dirty="0"/>
              <a:t>Objective</a:t>
            </a:r>
          </a:p>
        </p:txBody>
      </p:sp>
      <p:sp>
        <p:nvSpPr>
          <p:cNvPr id="5" name="Text Placeholder 4">
            <a:extLst>
              <a:ext uri="{FF2B5EF4-FFF2-40B4-BE49-F238E27FC236}">
                <a16:creationId xmlns:a16="http://schemas.microsoft.com/office/drawing/2014/main" id="{585528A7-83E5-4B64-8D13-480B3B44DE53}"/>
              </a:ext>
            </a:extLst>
          </p:cNvPr>
          <p:cNvSpPr>
            <a:spLocks noGrp="1"/>
          </p:cNvSpPr>
          <p:nvPr>
            <p:ph type="body" sz="quarter" idx="10"/>
          </p:nvPr>
        </p:nvSpPr>
        <p:spPr>
          <a:xfrm>
            <a:off x="466725" y="1590675"/>
            <a:ext cx="8220075" cy="4176713"/>
          </a:xfrm>
        </p:spPr>
        <p:txBody>
          <a:bodyPr/>
          <a:lstStyle/>
          <a:p>
            <a:pPr marL="0" indent="0">
              <a:buNone/>
            </a:pPr>
            <a:r>
              <a:rPr lang="en-US" dirty="0"/>
              <a:t>Explain why it is important for </a:t>
            </a:r>
            <a:r>
              <a:rPr lang="en-US" dirty="0">
                <a:solidFill>
                  <a:srgbClr val="00B050"/>
                </a:solidFill>
              </a:rPr>
              <a:t>[peer educators, navigators, outreach workers]</a:t>
            </a:r>
            <a:r>
              <a:rPr lang="en-US" dirty="0"/>
              <a:t> to be part of violence prevention and response, especially to support KP members</a:t>
            </a:r>
          </a:p>
          <a:p>
            <a:pPr marL="0" indent="0">
              <a:buNone/>
            </a:pPr>
            <a:endParaRPr lang="en-US" dirty="0"/>
          </a:p>
        </p:txBody>
      </p:sp>
    </p:spTree>
    <p:extLst>
      <p:ext uri="{BB962C8B-B14F-4D97-AF65-F5344CB8AC3E}">
        <p14:creationId xmlns:p14="http://schemas.microsoft.com/office/powerpoint/2010/main" val="13270045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8A6D2D-B4B4-46B5-A03A-E52E298FD2FD}"/>
              </a:ext>
            </a:extLst>
          </p:cNvPr>
          <p:cNvSpPr>
            <a:spLocks noGrp="1"/>
          </p:cNvSpPr>
          <p:nvPr>
            <p:ph type="title"/>
          </p:nvPr>
        </p:nvSpPr>
        <p:spPr/>
        <p:txBody>
          <a:bodyPr>
            <a:normAutofit fontScale="90000"/>
          </a:bodyPr>
          <a:lstStyle/>
          <a:p>
            <a:r>
              <a:rPr lang="en-US" dirty="0"/>
              <a:t>Why </a:t>
            </a:r>
            <a:r>
              <a:rPr lang="en-US" dirty="0">
                <a:solidFill>
                  <a:srgbClr val="00B050"/>
                </a:solidFill>
              </a:rPr>
              <a:t>[peer educators, navigators, outreach workers]</a:t>
            </a:r>
            <a:r>
              <a:rPr lang="en-US" dirty="0"/>
              <a:t>?</a:t>
            </a:r>
          </a:p>
        </p:txBody>
      </p:sp>
      <p:sp>
        <p:nvSpPr>
          <p:cNvPr id="6" name="Text Placeholder 5">
            <a:extLst>
              <a:ext uri="{FF2B5EF4-FFF2-40B4-BE49-F238E27FC236}">
                <a16:creationId xmlns:a16="http://schemas.microsoft.com/office/drawing/2014/main" id="{A84480BB-E4EE-4F1A-88A5-3FDF521071E5}"/>
              </a:ext>
            </a:extLst>
          </p:cNvPr>
          <p:cNvSpPr>
            <a:spLocks noGrp="1"/>
          </p:cNvSpPr>
          <p:nvPr>
            <p:ph type="body" sz="quarter" idx="10"/>
          </p:nvPr>
        </p:nvSpPr>
        <p:spPr>
          <a:xfrm>
            <a:off x="466725" y="1530515"/>
            <a:ext cx="7979443" cy="4882289"/>
          </a:xfrm>
        </p:spPr>
        <p:txBody>
          <a:bodyPr/>
          <a:lstStyle/>
          <a:p>
            <a:r>
              <a:rPr lang="en-US" sz="2400" dirty="0"/>
              <a:t>They are often respected, objective arbiters; survivors (especially KP members) may fear law enforcement</a:t>
            </a:r>
          </a:p>
          <a:p>
            <a:r>
              <a:rPr lang="en-US" sz="2400" dirty="0"/>
              <a:t>They live and work with KP members who experience violence and have an unmet need for services</a:t>
            </a:r>
          </a:p>
          <a:p>
            <a:r>
              <a:rPr lang="en-US" sz="2400" dirty="0"/>
              <a:t>They are best placed to share information about rights, types of violence, and violence response services available in their communities</a:t>
            </a:r>
          </a:p>
          <a:p>
            <a:r>
              <a:rPr lang="en-US" sz="2400" dirty="0"/>
              <a:t>Interactions during outreach activities are an opportunity to link survivors to support if an appropriate approach is taken</a:t>
            </a:r>
          </a:p>
          <a:p>
            <a:r>
              <a:rPr lang="en-US" sz="2400" dirty="0"/>
              <a:t>They may observe or learn of adverse events related to index testing during outreach</a:t>
            </a:r>
          </a:p>
        </p:txBody>
      </p:sp>
    </p:spTree>
    <p:extLst>
      <p:ext uri="{BB962C8B-B14F-4D97-AF65-F5344CB8AC3E}">
        <p14:creationId xmlns:p14="http://schemas.microsoft.com/office/powerpoint/2010/main" val="294689739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solidFill>
                  <a:srgbClr val="00B050"/>
                </a:solidFill>
              </a:rPr>
              <a:t>[Peer educator, navigator, outreach worker] </a:t>
            </a:r>
            <a:r>
              <a:rPr lang="en-US" dirty="0"/>
              <a:t>potential</a:t>
            </a:r>
            <a:r>
              <a:rPr lang="en-US" dirty="0">
                <a:solidFill>
                  <a:srgbClr val="00B050"/>
                </a:solidFill>
              </a:rPr>
              <a:t> </a:t>
            </a:r>
            <a:r>
              <a:rPr lang="en-US" dirty="0"/>
              <a:t>roles</a:t>
            </a:r>
          </a:p>
        </p:txBody>
      </p:sp>
      <p:sp>
        <p:nvSpPr>
          <p:cNvPr id="3" name="Text Placeholder 2"/>
          <p:cNvSpPr>
            <a:spLocks noGrp="1"/>
          </p:cNvSpPr>
          <p:nvPr>
            <p:ph type="body" sz="quarter" idx="10"/>
          </p:nvPr>
        </p:nvSpPr>
        <p:spPr>
          <a:xfrm>
            <a:off x="466724" y="1590675"/>
            <a:ext cx="8219441" cy="5034977"/>
          </a:xfrm>
        </p:spPr>
        <p:txBody>
          <a:bodyPr>
            <a:noAutofit/>
          </a:bodyPr>
          <a:lstStyle/>
          <a:p>
            <a:pPr lvl="0">
              <a:lnSpc>
                <a:spcPct val="90000"/>
              </a:lnSpc>
              <a:spcBef>
                <a:spcPts val="1800"/>
              </a:spcBef>
            </a:pPr>
            <a:r>
              <a:rPr lang="en-US" sz="2200" dirty="0">
                <a:solidFill>
                  <a:srgbClr val="00B050"/>
                </a:solidFill>
              </a:rPr>
              <a:t>Sensitize KP members about their rights, the links between violence and HIV, and violence response services available</a:t>
            </a:r>
          </a:p>
          <a:p>
            <a:pPr lvl="0">
              <a:lnSpc>
                <a:spcPct val="90000"/>
              </a:lnSpc>
              <a:spcBef>
                <a:spcPts val="1800"/>
              </a:spcBef>
            </a:pPr>
            <a:r>
              <a:rPr lang="en-US" sz="2200" dirty="0">
                <a:solidFill>
                  <a:srgbClr val="00B050"/>
                </a:solidFill>
              </a:rPr>
              <a:t>Give KP members the opportunity to disclose violence</a:t>
            </a:r>
          </a:p>
          <a:p>
            <a:pPr lvl="0">
              <a:lnSpc>
                <a:spcPct val="90000"/>
              </a:lnSpc>
              <a:spcBef>
                <a:spcPts val="1800"/>
              </a:spcBef>
            </a:pPr>
            <a:r>
              <a:rPr lang="en-US" sz="2200" dirty="0">
                <a:solidFill>
                  <a:srgbClr val="00B050"/>
                </a:solidFill>
              </a:rPr>
              <a:t>Actively listen to and validate the experiences of KP members who disclose violence</a:t>
            </a:r>
          </a:p>
          <a:p>
            <a:pPr lvl="0">
              <a:lnSpc>
                <a:spcPct val="90000"/>
              </a:lnSpc>
              <a:spcBef>
                <a:spcPts val="1800"/>
              </a:spcBef>
            </a:pPr>
            <a:r>
              <a:rPr lang="en-US" sz="2200" dirty="0">
                <a:solidFill>
                  <a:srgbClr val="00B050"/>
                </a:solidFill>
              </a:rPr>
              <a:t>Engage in conversations to enhance safety </a:t>
            </a:r>
          </a:p>
          <a:p>
            <a:pPr lvl="0">
              <a:lnSpc>
                <a:spcPct val="90000"/>
              </a:lnSpc>
              <a:spcBef>
                <a:spcPts val="1800"/>
              </a:spcBef>
            </a:pPr>
            <a:r>
              <a:rPr lang="en-US" sz="2200" dirty="0">
                <a:solidFill>
                  <a:srgbClr val="00B050"/>
                </a:solidFill>
              </a:rPr>
              <a:t>Accompany/refer to violence response services including health, social, and justice/legal services (this can occur in partnership with health care workers who receive disclosures of violence and call upon peers for support of the survivor)</a:t>
            </a:r>
          </a:p>
          <a:p>
            <a:pPr lvl="0">
              <a:lnSpc>
                <a:spcPct val="90000"/>
              </a:lnSpc>
              <a:spcBef>
                <a:spcPts val="1800"/>
              </a:spcBef>
            </a:pPr>
            <a:r>
              <a:rPr lang="en-US" sz="2200" dirty="0">
                <a:solidFill>
                  <a:srgbClr val="00B050"/>
                </a:solidFill>
              </a:rPr>
              <a:t>Tailor content or frequency of outreach visits to acknowledge the impact of past or present violence on individuals or at the hot spot</a:t>
            </a:r>
          </a:p>
        </p:txBody>
      </p:sp>
    </p:spTree>
    <p:extLst>
      <p:ext uri="{BB962C8B-B14F-4D97-AF65-F5344CB8AC3E}">
        <p14:creationId xmlns:p14="http://schemas.microsoft.com/office/powerpoint/2010/main" val="100267879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10221-5A24-4B40-AD59-ACD1D82AEEF0}"/>
              </a:ext>
            </a:extLst>
          </p:cNvPr>
          <p:cNvSpPr>
            <a:spLocks noGrp="1"/>
          </p:cNvSpPr>
          <p:nvPr>
            <p:ph type="title"/>
          </p:nvPr>
        </p:nvSpPr>
        <p:spPr/>
        <p:txBody>
          <a:bodyPr/>
          <a:lstStyle/>
          <a:p>
            <a:r>
              <a:rPr lang="en-US" dirty="0"/>
              <a:t>When defining your role…</a:t>
            </a:r>
          </a:p>
        </p:txBody>
      </p:sp>
      <p:sp>
        <p:nvSpPr>
          <p:cNvPr id="3" name="Text Placeholder 2">
            <a:extLst>
              <a:ext uri="{FF2B5EF4-FFF2-40B4-BE49-F238E27FC236}">
                <a16:creationId xmlns:a16="http://schemas.microsoft.com/office/drawing/2014/main" id="{BDA736D1-D92B-4A8E-B6D9-30D40BC139B1}"/>
              </a:ext>
            </a:extLst>
          </p:cNvPr>
          <p:cNvSpPr>
            <a:spLocks noGrp="1"/>
          </p:cNvSpPr>
          <p:nvPr>
            <p:ph type="body" sz="quarter" idx="10"/>
          </p:nvPr>
        </p:nvSpPr>
        <p:spPr>
          <a:xfrm>
            <a:off x="467360" y="1590283"/>
            <a:ext cx="8316032" cy="4527182"/>
          </a:xfrm>
        </p:spPr>
        <p:txBody>
          <a:bodyPr/>
          <a:lstStyle/>
          <a:p>
            <a:r>
              <a:rPr lang="en-US" sz="2400" dirty="0"/>
              <a:t>Consider what you feel equipped to do</a:t>
            </a:r>
          </a:p>
          <a:p>
            <a:r>
              <a:rPr lang="en-US" sz="2400" dirty="0"/>
              <a:t>Be familiar with the structures in place in health care settings, so that you can help others access them (see next slide)</a:t>
            </a:r>
          </a:p>
          <a:p>
            <a:r>
              <a:rPr lang="en-US" sz="2400" dirty="0"/>
              <a:t>Know who can help you to help others</a:t>
            </a:r>
          </a:p>
          <a:p>
            <a:pPr lvl="1"/>
            <a:r>
              <a:rPr lang="en-US" sz="2400" dirty="0"/>
              <a:t>For example, if someone tells you about violence in their lives and you can’t handle the issue, can your supervisor or CSO director play a supportive role?</a:t>
            </a:r>
          </a:p>
          <a:p>
            <a:r>
              <a:rPr lang="en-US" sz="2400" dirty="0"/>
              <a:t>Know who can help you help yourself</a:t>
            </a:r>
          </a:p>
          <a:p>
            <a:pPr lvl="1"/>
            <a:r>
              <a:rPr lang="en-US" sz="2400" dirty="0"/>
              <a:t>Hearing about violence can be difficult. </a:t>
            </a:r>
            <a:r>
              <a:rPr lang="en-US" sz="2400" dirty="0">
                <a:solidFill>
                  <a:srgbClr val="00B050"/>
                </a:solidFill>
              </a:rPr>
              <a:t>Module 4 </a:t>
            </a:r>
            <a:r>
              <a:rPr lang="en-US" sz="2400" dirty="0"/>
              <a:t>describes the support available to you.</a:t>
            </a:r>
          </a:p>
        </p:txBody>
      </p:sp>
    </p:spTree>
    <p:extLst>
      <p:ext uri="{BB962C8B-B14F-4D97-AF65-F5344CB8AC3E}">
        <p14:creationId xmlns:p14="http://schemas.microsoft.com/office/powerpoint/2010/main" val="163962303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4CC0F38-F000-49F8-A0A1-6AD586CFCA32}"/>
              </a:ext>
            </a:extLst>
          </p:cNvPr>
          <p:cNvGraphicFramePr>
            <a:graphicFrameLocks noGrp="1"/>
          </p:cNvGraphicFramePr>
          <p:nvPr>
            <p:extLst>
              <p:ext uri="{D42A27DB-BD31-4B8C-83A1-F6EECF244321}">
                <p14:modId xmlns:p14="http://schemas.microsoft.com/office/powerpoint/2010/main" val="143537447"/>
              </p:ext>
            </p:extLst>
          </p:nvPr>
        </p:nvGraphicFramePr>
        <p:xfrm>
          <a:off x="438341" y="2120433"/>
          <a:ext cx="2105406" cy="3884508"/>
        </p:xfrm>
        <a:graphic>
          <a:graphicData uri="http://schemas.openxmlformats.org/drawingml/2006/table">
            <a:tbl>
              <a:tblPr firstRow="1" firstCol="1" bandRow="1"/>
              <a:tblGrid>
                <a:gridCol w="2105406">
                  <a:extLst>
                    <a:ext uri="{9D8B030D-6E8A-4147-A177-3AD203B41FA5}">
                      <a16:colId xmlns:a16="http://schemas.microsoft.com/office/drawing/2014/main" val="529000481"/>
                    </a:ext>
                  </a:extLst>
                </a:gridCol>
              </a:tblGrid>
              <a:tr h="3884508">
                <a:tc>
                  <a:txBody>
                    <a:bodyPr/>
                    <a:lstStyle/>
                    <a:p>
                      <a:pPr marL="0" marR="0" algn="l">
                        <a:spcBef>
                          <a:spcPts val="1200"/>
                        </a:spcBef>
                        <a:spcAft>
                          <a:spcPts val="2400"/>
                        </a:spcAft>
                      </a:pPr>
                      <a:endParaRPr lang="en-US" sz="800" dirty="0">
                        <a:effectLst/>
                        <a:latin typeface="Calibri Light" panose="020F0302020204030204" pitchFamily="34" charset="0"/>
                        <a:ea typeface="MS Mincho" panose="02020609040205080304" pitchFamily="49" charset="-128"/>
                        <a:cs typeface="Mangal" panose="02040503050203030202" pitchFamily="18" charset="0"/>
                      </a:endParaRPr>
                    </a:p>
                    <a:p>
                      <a:pPr marL="0" marR="0" lvl="0" indent="0" algn="l" defTabSz="457200" rtl="0" eaLnBrk="1" fontAlgn="auto" latinLnBrk="0" hangingPunct="1">
                        <a:lnSpc>
                          <a:spcPct val="100000"/>
                        </a:lnSpc>
                        <a:spcBef>
                          <a:spcPts val="2400"/>
                        </a:spcBef>
                        <a:spcAft>
                          <a:spcPts val="1200"/>
                        </a:spcAft>
                        <a:buClrTx/>
                        <a:buSzTx/>
                        <a:buFontTx/>
                        <a:buNone/>
                        <a:tabLst/>
                        <a:defRPr/>
                      </a:pPr>
                      <a:r>
                        <a:rPr lang="en-US" sz="1500" b="1" kern="1200" dirty="0">
                          <a:solidFill>
                            <a:schemeClr val="tx1"/>
                          </a:solidFill>
                          <a:effectLst/>
                          <a:latin typeface="Calibri Light" panose="020F0302020204030204" pitchFamily="34" charset="0"/>
                          <a:ea typeface="+mn-ea"/>
                          <a:cs typeface="Calibri Light" panose="020F0302020204030204" pitchFamily="34" charset="0"/>
                        </a:rPr>
                        <a:t>In PEPFAR programs, index testing, secondary distribution of self-testing, and PrEP services all </a:t>
                      </a:r>
                      <a:r>
                        <a:rPr lang="en-US" sz="1500" b="1" kern="1200" dirty="0">
                          <a:solidFill>
                            <a:schemeClr val="tx1"/>
                          </a:solidFill>
                          <a:effectLst/>
                          <a:latin typeface="Calibri Light" panose="020F0302020204030204" pitchFamily="34" charset="0"/>
                          <a:ea typeface="MS Mincho" panose="02020609040205080304" pitchFamily="49" charset="-128"/>
                          <a:cs typeface="Mangal" panose="02040503050203030202" pitchFamily="18" charset="0"/>
                        </a:rPr>
                        <a:t>must include a step in which the client is asked</a:t>
                      </a:r>
                      <a:r>
                        <a:rPr lang="en-US" sz="1500" b="1" dirty="0">
                          <a:effectLst/>
                          <a:latin typeface="Calibri Light" panose="020F0302020204030204" pitchFamily="34" charset="0"/>
                          <a:ea typeface="MS Mincho" panose="02020609040205080304" pitchFamily="49" charset="-128"/>
                          <a:cs typeface="Mangal" panose="02040503050203030202" pitchFamily="18" charset="0"/>
                        </a:rPr>
                        <a:t> about IPV. </a:t>
                      </a:r>
                      <a:r>
                        <a:rPr lang="en-US" sz="1500" dirty="0">
                          <a:effectLst/>
                          <a:latin typeface="Calibri Light" panose="020F0302020204030204" pitchFamily="34" charset="0"/>
                          <a:ea typeface="MS Mincho" panose="02020609040205080304" pitchFamily="49" charset="-128"/>
                          <a:cs typeface="Mangal" panose="02040503050203030202" pitchFamily="18" charset="0"/>
                        </a:rPr>
                        <a:t>Providers cannot ask about IPV unless the following supportive elements are in place to limit the potential for harm to survivors.</a:t>
                      </a:r>
                      <a:endParaRPr lang="en-US" sz="1500" u="sng" dirty="0">
                        <a:effectLst/>
                        <a:latin typeface="Calibri Light" panose="020F0302020204030204" pitchFamily="34" charset="0"/>
                        <a:ea typeface="MS Mincho" panose="02020609040205080304" pitchFamily="49" charset="-128"/>
                        <a:cs typeface="Mangal" panose="02040503050203030202" pitchFamily="18" charset="0"/>
                      </a:endParaRPr>
                    </a:p>
                  </a:txBody>
                  <a:tcPr marL="102870" marR="102870" marT="0" marB="0">
                    <a:lnL>
                      <a:noFill/>
                    </a:lnL>
                    <a:lnR>
                      <a:noFill/>
                    </a:lnR>
                    <a:lnT>
                      <a:noFill/>
                    </a:lnT>
                    <a:lnB>
                      <a:noFill/>
                    </a:lnB>
                    <a:solidFill>
                      <a:srgbClr val="EDEDED"/>
                    </a:solidFill>
                  </a:tcPr>
                </a:tc>
                <a:extLst>
                  <a:ext uri="{0D108BD9-81ED-4DB2-BD59-A6C34878D82A}">
                    <a16:rowId xmlns:a16="http://schemas.microsoft.com/office/drawing/2014/main" val="1504055104"/>
                  </a:ext>
                </a:extLst>
              </a:tr>
            </a:tbl>
          </a:graphicData>
        </a:graphic>
      </p:graphicFrame>
      <p:pic>
        <p:nvPicPr>
          <p:cNvPr id="3" name="Graphic 2" descr="Warning">
            <a:extLst>
              <a:ext uri="{FF2B5EF4-FFF2-40B4-BE49-F238E27FC236}">
                <a16:creationId xmlns:a16="http://schemas.microsoft.com/office/drawing/2014/main" id="{DE3F068F-971C-4981-907C-D7F8A77666F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6766" y="2239103"/>
            <a:ext cx="428261" cy="428261"/>
          </a:xfrm>
          <a:prstGeom prst="rect">
            <a:avLst/>
          </a:prstGeom>
        </p:spPr>
      </p:pic>
      <p:grpSp>
        <p:nvGrpSpPr>
          <p:cNvPr id="7" name="Google Shape;152;p27">
            <a:extLst>
              <a:ext uri="{FF2B5EF4-FFF2-40B4-BE49-F238E27FC236}">
                <a16:creationId xmlns:a16="http://schemas.microsoft.com/office/drawing/2014/main" id="{C5C9005D-1A62-4379-B6B4-D8087D7366DC}"/>
              </a:ext>
            </a:extLst>
          </p:cNvPr>
          <p:cNvGrpSpPr/>
          <p:nvPr/>
        </p:nvGrpSpPr>
        <p:grpSpPr>
          <a:xfrm>
            <a:off x="2784443" y="2719305"/>
            <a:ext cx="5729208" cy="2117014"/>
            <a:chOff x="-1807" y="2042744"/>
            <a:chExt cx="12050578" cy="4243338"/>
          </a:xfrm>
        </p:grpSpPr>
        <p:pic>
          <p:nvPicPr>
            <p:cNvPr id="8" name="Google Shape;153;p27">
              <a:extLst>
                <a:ext uri="{FF2B5EF4-FFF2-40B4-BE49-F238E27FC236}">
                  <a16:creationId xmlns:a16="http://schemas.microsoft.com/office/drawing/2014/main" id="{CD5966C1-0B28-463D-AD59-A22251A8C8DB}"/>
                </a:ext>
              </a:extLst>
            </p:cNvPr>
            <p:cNvPicPr preferRelativeResize="0"/>
            <p:nvPr/>
          </p:nvPicPr>
          <p:blipFill rotWithShape="1">
            <a:blip r:embed="rId5" cstate="email">
              <a:alphaModFix/>
              <a:extLst>
                <a:ext uri="{28A0092B-C50C-407E-A947-70E740481C1C}">
                  <a14:useLocalDpi xmlns:a14="http://schemas.microsoft.com/office/drawing/2010/main"/>
                </a:ext>
              </a:extLst>
            </a:blip>
            <a:srcRect l="8156" r="9453"/>
            <a:stretch/>
          </p:blipFill>
          <p:spPr>
            <a:xfrm>
              <a:off x="155650" y="2057702"/>
              <a:ext cx="1317970" cy="1599646"/>
            </a:xfrm>
            <a:prstGeom prst="rect">
              <a:avLst/>
            </a:prstGeom>
            <a:noFill/>
            <a:ln>
              <a:noFill/>
            </a:ln>
          </p:spPr>
        </p:pic>
        <p:sp>
          <p:nvSpPr>
            <p:cNvPr id="9" name="Google Shape;154;p27">
              <a:extLst>
                <a:ext uri="{FF2B5EF4-FFF2-40B4-BE49-F238E27FC236}">
                  <a16:creationId xmlns:a16="http://schemas.microsoft.com/office/drawing/2014/main" id="{D3A0E222-F7C6-4778-BEAB-30D67101F9FC}"/>
                </a:ext>
              </a:extLst>
            </p:cNvPr>
            <p:cNvSpPr txBox="1"/>
            <p:nvPr/>
          </p:nvSpPr>
          <p:spPr>
            <a:xfrm>
              <a:off x="-1807" y="3795094"/>
              <a:ext cx="1817529" cy="2490988"/>
            </a:xfrm>
            <a:prstGeom prst="rect">
              <a:avLst/>
            </a:prstGeom>
            <a:solidFill>
              <a:srgbClr val="427C5F"/>
            </a:solidFill>
            <a:ln w="9525" cap="flat" cmpd="sng">
              <a:noFill/>
              <a:prstDash val="solid"/>
              <a:round/>
              <a:headEnd type="none" w="sm" len="sm"/>
              <a:tailEnd type="none" w="sm" len="sm"/>
            </a:ln>
          </p:spPr>
          <p:txBody>
            <a:bodyPr spcFirstLastPara="1" wrap="square" lIns="34290" tIns="68580" rIns="34290" bIns="19280" anchor="t" anchorCtr="0">
              <a:noAutofit/>
            </a:bodyPr>
            <a:lstStyle/>
            <a:p>
              <a:pPr algn="ctr"/>
              <a:r>
                <a:rPr lang="en" sz="900" b="1" dirty="0">
                  <a:solidFill>
                    <a:schemeClr val="lt1"/>
                  </a:solidFill>
                  <a:latin typeface="Calibri"/>
                  <a:ea typeface="Calibri"/>
                  <a:cs typeface="Calibri"/>
                  <a:sym typeface="Calibri"/>
                </a:rPr>
                <a:t>Written protocol/</a:t>
              </a:r>
            </a:p>
            <a:p>
              <a:pPr algn="ctr"/>
              <a:r>
                <a:rPr lang="en" sz="900" b="1" dirty="0">
                  <a:solidFill>
                    <a:schemeClr val="lt1"/>
                  </a:solidFill>
                  <a:latin typeface="Calibri"/>
                  <a:ea typeface="Calibri"/>
                  <a:cs typeface="Calibri"/>
                  <a:sym typeface="Calibri"/>
                </a:rPr>
                <a:t>SOP for the provision of </a:t>
              </a:r>
              <a:r>
                <a:rPr lang="en-US" sz="900" b="1" dirty="0">
                  <a:solidFill>
                    <a:schemeClr val="lt1"/>
                  </a:solidFill>
                  <a:latin typeface="Calibri"/>
                  <a:ea typeface="Calibri"/>
                  <a:cs typeface="Calibri"/>
                  <a:sym typeface="Calibri"/>
                </a:rPr>
                <a:t>violence response</a:t>
              </a:r>
              <a:r>
                <a:rPr lang="en" sz="900" b="1" dirty="0">
                  <a:solidFill>
                    <a:schemeClr val="lt1"/>
                  </a:solidFill>
                  <a:latin typeface="Calibri"/>
                  <a:ea typeface="Calibri"/>
                  <a:cs typeface="Calibri"/>
                  <a:sym typeface="Calibri"/>
                </a:rPr>
                <a:t> services </a:t>
              </a:r>
              <a:r>
                <a:rPr lang="en-US" sz="900" b="1" dirty="0">
                  <a:solidFill>
                    <a:schemeClr val="lt1"/>
                  </a:solidFill>
                  <a:latin typeface="Calibri"/>
                  <a:ea typeface="Calibri"/>
                  <a:cs typeface="Calibri"/>
                  <a:sym typeface="Calibri"/>
                </a:rPr>
                <a:t>is in place</a:t>
              </a:r>
              <a:endParaRPr sz="900" dirty="0"/>
            </a:p>
          </p:txBody>
        </p:sp>
        <p:pic>
          <p:nvPicPr>
            <p:cNvPr id="10" name="Google Shape;155;p27" descr="Image result for transparent training icon">
              <a:extLst>
                <a:ext uri="{FF2B5EF4-FFF2-40B4-BE49-F238E27FC236}">
                  <a16:creationId xmlns:a16="http://schemas.microsoft.com/office/drawing/2014/main" id="{68AD28F1-9375-4FCD-B866-7FE57923252B}"/>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302795" y="2078102"/>
              <a:ext cx="1599648" cy="1537883"/>
            </a:xfrm>
            <a:prstGeom prst="rect">
              <a:avLst/>
            </a:prstGeom>
            <a:noFill/>
            <a:ln>
              <a:noFill/>
            </a:ln>
          </p:spPr>
        </p:pic>
        <p:sp>
          <p:nvSpPr>
            <p:cNvPr id="11" name="Google Shape;156;p27">
              <a:extLst>
                <a:ext uri="{FF2B5EF4-FFF2-40B4-BE49-F238E27FC236}">
                  <a16:creationId xmlns:a16="http://schemas.microsoft.com/office/drawing/2014/main" id="{BE5CBC3B-72FF-4829-99BE-D8C0F7150AAA}"/>
                </a:ext>
              </a:extLst>
            </p:cNvPr>
            <p:cNvSpPr txBox="1"/>
            <p:nvPr/>
          </p:nvSpPr>
          <p:spPr>
            <a:xfrm>
              <a:off x="6336086" y="3795095"/>
              <a:ext cx="1599647" cy="2490987"/>
            </a:xfrm>
            <a:prstGeom prst="rect">
              <a:avLst/>
            </a:prstGeom>
            <a:solidFill>
              <a:srgbClr val="427C5F"/>
            </a:solidFill>
            <a:ln w="9525" cap="flat" cmpd="sng">
              <a:noFill/>
              <a:prstDash val="solid"/>
              <a:round/>
              <a:headEnd type="none" w="sm" len="sm"/>
              <a:tailEnd type="none" w="sm" len="sm"/>
            </a:ln>
          </p:spPr>
          <p:txBody>
            <a:bodyPr spcFirstLastPara="1" wrap="square" lIns="34290" tIns="68580" rIns="34290" bIns="19280" anchor="t" anchorCtr="0">
              <a:noAutofit/>
            </a:bodyPr>
            <a:lstStyle/>
            <a:p>
              <a:pPr algn="ctr"/>
              <a:r>
                <a:rPr lang="en" sz="900" b="1" dirty="0">
                  <a:solidFill>
                    <a:schemeClr val="lt1"/>
                  </a:solidFill>
                  <a:latin typeface="Calibri"/>
                  <a:ea typeface="Calibri"/>
                  <a:cs typeface="Calibri"/>
                  <a:sym typeface="Calibri"/>
                </a:rPr>
                <a:t>Providers offer first-line support (LIVES)</a:t>
              </a:r>
              <a:endParaRPr sz="900" dirty="0"/>
            </a:p>
            <a:p>
              <a:pPr algn="ctr"/>
              <a:endParaRPr sz="900" b="1" dirty="0">
                <a:solidFill>
                  <a:schemeClr val="lt1"/>
                </a:solidFill>
                <a:latin typeface="Calibri"/>
                <a:ea typeface="Calibri"/>
                <a:cs typeface="Calibri"/>
                <a:sym typeface="Calibri"/>
              </a:endParaRPr>
            </a:p>
            <a:p>
              <a:pPr algn="ctr"/>
              <a:endParaRPr sz="900" b="1" dirty="0">
                <a:solidFill>
                  <a:schemeClr val="lt1"/>
                </a:solidFill>
                <a:latin typeface="Calibri"/>
                <a:ea typeface="Calibri"/>
                <a:cs typeface="Calibri"/>
                <a:sym typeface="Calibri"/>
              </a:endParaRPr>
            </a:p>
          </p:txBody>
        </p:sp>
        <p:pic>
          <p:nvPicPr>
            <p:cNvPr id="12" name="Google Shape;157;p27" descr="Image result for transparent list icon">
              <a:extLst>
                <a:ext uri="{FF2B5EF4-FFF2-40B4-BE49-F238E27FC236}">
                  <a16:creationId xmlns:a16="http://schemas.microsoft.com/office/drawing/2014/main" id="{AA62E5D9-22B4-409E-867D-F233CB3A4ACC}"/>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339780" y="2097297"/>
              <a:ext cx="1317970" cy="1520456"/>
            </a:xfrm>
            <a:prstGeom prst="rect">
              <a:avLst/>
            </a:prstGeom>
            <a:noFill/>
            <a:ln>
              <a:noFill/>
            </a:ln>
          </p:spPr>
        </p:pic>
        <p:sp>
          <p:nvSpPr>
            <p:cNvPr id="13" name="Google Shape;158;p27">
              <a:extLst>
                <a:ext uri="{FF2B5EF4-FFF2-40B4-BE49-F238E27FC236}">
                  <a16:creationId xmlns:a16="http://schemas.microsoft.com/office/drawing/2014/main" id="{3CB68BD3-E856-47CB-9574-B6DDB7606A6B}"/>
                </a:ext>
              </a:extLst>
            </p:cNvPr>
            <p:cNvSpPr txBox="1"/>
            <p:nvPr/>
          </p:nvSpPr>
          <p:spPr>
            <a:xfrm>
              <a:off x="2090603" y="3795095"/>
              <a:ext cx="1816325" cy="2490987"/>
            </a:xfrm>
            <a:prstGeom prst="rect">
              <a:avLst/>
            </a:prstGeom>
            <a:solidFill>
              <a:srgbClr val="427C5F"/>
            </a:solidFill>
            <a:ln w="9525" cap="flat" cmpd="sng">
              <a:noFill/>
              <a:prstDash val="solid"/>
              <a:round/>
              <a:headEnd type="none" w="sm" len="sm"/>
              <a:tailEnd type="none" w="sm" len="sm"/>
            </a:ln>
          </p:spPr>
          <p:txBody>
            <a:bodyPr spcFirstLastPara="1" wrap="square" lIns="34290" tIns="68580" rIns="34290" bIns="19280" anchor="t" anchorCtr="0">
              <a:noAutofit/>
            </a:bodyPr>
            <a:lstStyle/>
            <a:p>
              <a:pPr algn="ctr"/>
              <a:r>
                <a:rPr lang="en-US" sz="900" b="1" dirty="0">
                  <a:solidFill>
                    <a:schemeClr val="lt1"/>
                  </a:solidFill>
                  <a:latin typeface="Calibri"/>
                  <a:ea typeface="Calibri"/>
                  <a:cs typeface="Calibri"/>
                  <a:sym typeface="Calibri"/>
                </a:rPr>
                <a:t>Standard set of questions are used to facilitate documentation, and safe storage mechanisms are in place</a:t>
              </a:r>
              <a:endParaRPr sz="900" dirty="0"/>
            </a:p>
          </p:txBody>
        </p:sp>
        <p:pic>
          <p:nvPicPr>
            <p:cNvPr id="14" name="Google Shape;159;p27" descr="Image result for transparent interview icon">
              <a:extLst>
                <a:ext uri="{FF2B5EF4-FFF2-40B4-BE49-F238E27FC236}">
                  <a16:creationId xmlns:a16="http://schemas.microsoft.com/office/drawing/2014/main" id="{886D7AF4-894B-4B0A-80BC-7A8DC2011563}"/>
                </a:ext>
              </a:extLst>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8517312" y="2057702"/>
              <a:ext cx="1516800" cy="1558281"/>
            </a:xfrm>
            <a:prstGeom prst="rect">
              <a:avLst/>
            </a:prstGeom>
            <a:noFill/>
            <a:ln>
              <a:noFill/>
            </a:ln>
          </p:spPr>
        </p:pic>
        <p:sp>
          <p:nvSpPr>
            <p:cNvPr id="15" name="Google Shape;160;p27">
              <a:extLst>
                <a:ext uri="{FF2B5EF4-FFF2-40B4-BE49-F238E27FC236}">
                  <a16:creationId xmlns:a16="http://schemas.microsoft.com/office/drawing/2014/main" id="{F593DC2D-0A98-4CDB-9E37-A9245D175DC8}"/>
                </a:ext>
              </a:extLst>
            </p:cNvPr>
            <p:cNvSpPr txBox="1"/>
            <p:nvPr/>
          </p:nvSpPr>
          <p:spPr>
            <a:xfrm>
              <a:off x="8475134" y="3795094"/>
              <a:ext cx="1601156" cy="2490978"/>
            </a:xfrm>
            <a:prstGeom prst="rect">
              <a:avLst/>
            </a:prstGeom>
            <a:solidFill>
              <a:srgbClr val="427C5F"/>
            </a:solidFill>
            <a:ln w="9525" cap="flat" cmpd="sng">
              <a:noFill/>
              <a:prstDash val="solid"/>
              <a:round/>
              <a:headEnd type="none" w="sm" len="sm"/>
              <a:tailEnd type="none" w="sm" len="sm"/>
            </a:ln>
          </p:spPr>
          <p:txBody>
            <a:bodyPr spcFirstLastPara="1" wrap="square" lIns="34290" tIns="68580" rIns="34290" bIns="19280" anchor="t" anchorCtr="0">
              <a:noAutofit/>
            </a:bodyPr>
            <a:lstStyle/>
            <a:p>
              <a:pPr algn="ctr"/>
              <a:r>
                <a:rPr lang="en" sz="863" b="1" dirty="0">
                  <a:solidFill>
                    <a:schemeClr val="lt1"/>
                  </a:solidFill>
                  <a:latin typeface="Calibri"/>
                  <a:ea typeface="Calibri"/>
                  <a:cs typeface="Calibri"/>
                  <a:sym typeface="Calibri"/>
                </a:rPr>
                <a:t>Providers only ask about </a:t>
              </a:r>
              <a:r>
                <a:rPr lang="en-US" sz="863" b="1" dirty="0">
                  <a:solidFill>
                    <a:schemeClr val="lt1"/>
                  </a:solidFill>
                  <a:latin typeface="Calibri"/>
                  <a:ea typeface="Calibri"/>
                  <a:cs typeface="Calibri"/>
                  <a:sym typeface="Calibri"/>
                </a:rPr>
                <a:t>violence</a:t>
              </a:r>
              <a:r>
                <a:rPr lang="en" sz="863" b="1" dirty="0">
                  <a:solidFill>
                    <a:schemeClr val="lt1"/>
                  </a:solidFill>
                  <a:latin typeface="Calibri"/>
                  <a:ea typeface="Calibri"/>
                  <a:cs typeface="Calibri"/>
                  <a:sym typeface="Calibri"/>
                </a:rPr>
                <a:t> in a private setting, confidentiality ensured</a:t>
              </a:r>
              <a:endParaRPr sz="863" dirty="0"/>
            </a:p>
          </p:txBody>
        </p:sp>
        <p:sp>
          <p:nvSpPr>
            <p:cNvPr id="16" name="Google Shape;161;p27">
              <a:extLst>
                <a:ext uri="{FF2B5EF4-FFF2-40B4-BE49-F238E27FC236}">
                  <a16:creationId xmlns:a16="http://schemas.microsoft.com/office/drawing/2014/main" id="{4EDE8E69-CE0F-4812-A917-CA6F1CB84E51}"/>
                </a:ext>
              </a:extLst>
            </p:cNvPr>
            <p:cNvSpPr txBox="1"/>
            <p:nvPr/>
          </p:nvSpPr>
          <p:spPr>
            <a:xfrm>
              <a:off x="4302797" y="3795095"/>
              <a:ext cx="1599647" cy="2490987"/>
            </a:xfrm>
            <a:prstGeom prst="rect">
              <a:avLst/>
            </a:prstGeom>
            <a:solidFill>
              <a:srgbClr val="427C5F"/>
            </a:solidFill>
            <a:ln w="9525" cap="flat" cmpd="sng">
              <a:noFill/>
              <a:prstDash val="solid"/>
              <a:round/>
              <a:headEnd type="none" w="sm" len="sm"/>
              <a:tailEnd type="none" w="sm" len="sm"/>
            </a:ln>
          </p:spPr>
          <p:txBody>
            <a:bodyPr spcFirstLastPara="1" wrap="square" lIns="34290" tIns="68580" rIns="34290" bIns="19280" anchor="t" anchorCtr="0">
              <a:noAutofit/>
            </a:bodyPr>
            <a:lstStyle/>
            <a:p>
              <a:pPr algn="ctr"/>
              <a:r>
                <a:rPr lang="en" sz="900" b="1" dirty="0">
                  <a:solidFill>
                    <a:schemeClr val="lt1"/>
                  </a:solidFill>
                  <a:latin typeface="Calibri"/>
                  <a:ea typeface="Calibri"/>
                  <a:cs typeface="Calibri"/>
                  <a:sym typeface="Calibri"/>
                </a:rPr>
                <a:t>Providers are trained on how to identify, ask about, </a:t>
              </a:r>
              <a:r>
                <a:rPr lang="en-US" sz="900" b="1" dirty="0">
                  <a:solidFill>
                    <a:schemeClr val="lt1"/>
                  </a:solidFill>
                  <a:latin typeface="Calibri"/>
                  <a:ea typeface="Calibri"/>
                  <a:cs typeface="Calibri"/>
                  <a:sym typeface="Calibri"/>
                </a:rPr>
                <a:t>and respond to</a:t>
              </a:r>
              <a:r>
                <a:rPr lang="en" sz="900" b="1" dirty="0">
                  <a:solidFill>
                    <a:schemeClr val="lt1"/>
                  </a:solidFill>
                  <a:latin typeface="Calibri"/>
                  <a:ea typeface="Calibri"/>
                  <a:cs typeface="Calibri"/>
                  <a:sym typeface="Calibri"/>
                </a:rPr>
                <a:t> </a:t>
              </a:r>
              <a:r>
                <a:rPr lang="en-US" sz="900" b="1" dirty="0">
                  <a:solidFill>
                    <a:schemeClr val="lt1"/>
                  </a:solidFill>
                  <a:latin typeface="Calibri"/>
                  <a:ea typeface="Calibri"/>
                  <a:cs typeface="Calibri"/>
                  <a:sym typeface="Calibri"/>
                </a:rPr>
                <a:t>violence</a:t>
              </a:r>
              <a:endParaRPr sz="900" dirty="0"/>
            </a:p>
          </p:txBody>
        </p:sp>
        <p:grpSp>
          <p:nvGrpSpPr>
            <p:cNvPr id="17" name="Google Shape;162;p27">
              <a:extLst>
                <a:ext uri="{FF2B5EF4-FFF2-40B4-BE49-F238E27FC236}">
                  <a16:creationId xmlns:a16="http://schemas.microsoft.com/office/drawing/2014/main" id="{315EFF2C-5751-4301-8960-E496016D6E50}"/>
                </a:ext>
              </a:extLst>
            </p:cNvPr>
            <p:cNvGrpSpPr/>
            <p:nvPr/>
          </p:nvGrpSpPr>
          <p:grpSpPr>
            <a:xfrm>
              <a:off x="10568266" y="2154396"/>
              <a:ext cx="1349238" cy="1474936"/>
              <a:chOff x="10526589" y="1949192"/>
              <a:chExt cx="1349238" cy="1474936"/>
            </a:xfrm>
          </p:grpSpPr>
          <p:pic>
            <p:nvPicPr>
              <p:cNvPr id="23" name="Google Shape;163;p27">
                <a:extLst>
                  <a:ext uri="{FF2B5EF4-FFF2-40B4-BE49-F238E27FC236}">
                    <a16:creationId xmlns:a16="http://schemas.microsoft.com/office/drawing/2014/main" id="{BCE458F2-1DA7-4925-921A-A9370839ABFA}"/>
                  </a:ext>
                </a:extLst>
              </p:cNvP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0987084" y="2368748"/>
                <a:ext cx="440372" cy="567147"/>
              </a:xfrm>
              <a:prstGeom prst="rect">
                <a:avLst/>
              </a:prstGeom>
              <a:noFill/>
              <a:ln>
                <a:noFill/>
              </a:ln>
            </p:spPr>
          </p:pic>
          <p:pic>
            <p:nvPicPr>
              <p:cNvPr id="24" name="Google Shape;164;p27">
                <a:extLst>
                  <a:ext uri="{FF2B5EF4-FFF2-40B4-BE49-F238E27FC236}">
                    <a16:creationId xmlns:a16="http://schemas.microsoft.com/office/drawing/2014/main" id="{D6BF2E8C-8523-487C-B94B-59134FE3E46F}"/>
                  </a:ext>
                </a:extLst>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0526589" y="1949192"/>
                <a:ext cx="440372" cy="567146"/>
              </a:xfrm>
              <a:prstGeom prst="rect">
                <a:avLst/>
              </a:prstGeom>
              <a:noFill/>
              <a:ln>
                <a:noFill/>
              </a:ln>
            </p:spPr>
          </p:pic>
          <p:pic>
            <p:nvPicPr>
              <p:cNvPr id="25" name="Google Shape;165;p27">
                <a:extLst>
                  <a:ext uri="{FF2B5EF4-FFF2-40B4-BE49-F238E27FC236}">
                    <a16:creationId xmlns:a16="http://schemas.microsoft.com/office/drawing/2014/main" id="{46CB6420-86C6-483B-9920-1C1C29B1866A}"/>
                  </a:ext>
                </a:extLst>
              </p:cNvP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1435455" y="1961914"/>
                <a:ext cx="440372" cy="567146"/>
              </a:xfrm>
              <a:prstGeom prst="rect">
                <a:avLst/>
              </a:prstGeom>
              <a:noFill/>
              <a:ln>
                <a:noFill/>
              </a:ln>
            </p:spPr>
          </p:pic>
          <p:pic>
            <p:nvPicPr>
              <p:cNvPr id="26" name="Google Shape;166;p27">
                <a:extLst>
                  <a:ext uri="{FF2B5EF4-FFF2-40B4-BE49-F238E27FC236}">
                    <a16:creationId xmlns:a16="http://schemas.microsoft.com/office/drawing/2014/main" id="{A65715E0-2BE8-4B9E-824A-33D2DEEDF92D}"/>
                  </a:ext>
                </a:extLst>
              </p:cNvP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1427457" y="2856982"/>
                <a:ext cx="440372" cy="567146"/>
              </a:xfrm>
              <a:prstGeom prst="rect">
                <a:avLst/>
              </a:prstGeom>
              <a:noFill/>
              <a:ln>
                <a:noFill/>
              </a:ln>
            </p:spPr>
          </p:pic>
          <p:pic>
            <p:nvPicPr>
              <p:cNvPr id="27" name="Google Shape;167;p27">
                <a:extLst>
                  <a:ext uri="{FF2B5EF4-FFF2-40B4-BE49-F238E27FC236}">
                    <a16:creationId xmlns:a16="http://schemas.microsoft.com/office/drawing/2014/main" id="{88D76801-DD73-4F78-A01C-2A1008FE278F}"/>
                  </a:ext>
                </a:extLst>
              </p:cNvP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0538715" y="2856982"/>
                <a:ext cx="440372" cy="567146"/>
              </a:xfrm>
              <a:prstGeom prst="rect">
                <a:avLst/>
              </a:prstGeom>
              <a:noFill/>
              <a:ln>
                <a:noFill/>
              </a:ln>
            </p:spPr>
          </p:pic>
          <p:cxnSp>
            <p:nvCxnSpPr>
              <p:cNvPr id="28" name="Google Shape;168;p27">
                <a:extLst>
                  <a:ext uri="{FF2B5EF4-FFF2-40B4-BE49-F238E27FC236}">
                    <a16:creationId xmlns:a16="http://schemas.microsoft.com/office/drawing/2014/main" id="{A4122B91-09D6-4D2B-9434-2C004F45DA26}"/>
                  </a:ext>
                </a:extLst>
              </p:cNvPr>
              <p:cNvCxnSpPr/>
              <p:nvPr/>
            </p:nvCxnSpPr>
            <p:spPr>
              <a:xfrm>
                <a:off x="10919048" y="2539202"/>
                <a:ext cx="83539" cy="132931"/>
              </a:xfrm>
              <a:prstGeom prst="straightConnector1">
                <a:avLst/>
              </a:prstGeom>
              <a:noFill/>
              <a:ln w="76200" cap="flat" cmpd="sng">
                <a:solidFill>
                  <a:schemeClr val="dk1"/>
                </a:solidFill>
                <a:prstDash val="solid"/>
                <a:miter lim="800000"/>
                <a:headEnd type="none" w="sm" len="sm"/>
                <a:tailEnd type="none" w="sm" len="sm"/>
              </a:ln>
            </p:spPr>
          </p:cxnSp>
          <p:cxnSp>
            <p:nvCxnSpPr>
              <p:cNvPr id="29" name="Google Shape;169;p27">
                <a:extLst>
                  <a:ext uri="{FF2B5EF4-FFF2-40B4-BE49-F238E27FC236}">
                    <a16:creationId xmlns:a16="http://schemas.microsoft.com/office/drawing/2014/main" id="{4081D754-1A3C-46DF-950E-59E625EC06CC}"/>
                  </a:ext>
                </a:extLst>
              </p:cNvPr>
              <p:cNvCxnSpPr/>
              <p:nvPr/>
            </p:nvCxnSpPr>
            <p:spPr>
              <a:xfrm>
                <a:off x="11340867" y="3035641"/>
                <a:ext cx="83539" cy="132931"/>
              </a:xfrm>
              <a:prstGeom prst="straightConnector1">
                <a:avLst/>
              </a:prstGeom>
              <a:noFill/>
              <a:ln w="76200" cap="flat" cmpd="sng">
                <a:solidFill>
                  <a:schemeClr val="dk1"/>
                </a:solidFill>
                <a:prstDash val="solid"/>
                <a:miter lim="800000"/>
                <a:headEnd type="none" w="sm" len="sm"/>
                <a:tailEnd type="none" w="sm" len="sm"/>
              </a:ln>
            </p:spPr>
          </p:cxnSp>
          <p:cxnSp>
            <p:nvCxnSpPr>
              <p:cNvPr id="30" name="Google Shape;170;p27">
                <a:extLst>
                  <a:ext uri="{FF2B5EF4-FFF2-40B4-BE49-F238E27FC236}">
                    <a16:creationId xmlns:a16="http://schemas.microsoft.com/office/drawing/2014/main" id="{AB5F7406-21D3-40BD-A8B8-DC92AD3E2698}"/>
                  </a:ext>
                </a:extLst>
              </p:cNvPr>
              <p:cNvCxnSpPr/>
              <p:nvPr/>
            </p:nvCxnSpPr>
            <p:spPr>
              <a:xfrm rot="10800000" flipH="1">
                <a:off x="10953066" y="3045312"/>
                <a:ext cx="117320" cy="123260"/>
              </a:xfrm>
              <a:prstGeom prst="straightConnector1">
                <a:avLst/>
              </a:prstGeom>
              <a:noFill/>
              <a:ln w="76200" cap="flat" cmpd="sng">
                <a:solidFill>
                  <a:schemeClr val="dk1"/>
                </a:solidFill>
                <a:prstDash val="solid"/>
                <a:miter lim="800000"/>
                <a:headEnd type="none" w="sm" len="sm"/>
                <a:tailEnd type="none" w="sm" len="sm"/>
              </a:ln>
            </p:spPr>
          </p:cxnSp>
          <p:cxnSp>
            <p:nvCxnSpPr>
              <p:cNvPr id="31" name="Google Shape;171;p27">
                <a:extLst>
                  <a:ext uri="{FF2B5EF4-FFF2-40B4-BE49-F238E27FC236}">
                    <a16:creationId xmlns:a16="http://schemas.microsoft.com/office/drawing/2014/main" id="{AB8D9ED6-3938-4705-8C10-446B4C9B2E4B}"/>
                  </a:ext>
                </a:extLst>
              </p:cNvPr>
              <p:cNvCxnSpPr/>
              <p:nvPr/>
            </p:nvCxnSpPr>
            <p:spPr>
              <a:xfrm rot="10800000" flipH="1">
                <a:off x="11368797" y="2533578"/>
                <a:ext cx="117320" cy="123260"/>
              </a:xfrm>
              <a:prstGeom prst="straightConnector1">
                <a:avLst/>
              </a:prstGeom>
              <a:noFill/>
              <a:ln w="76200" cap="flat" cmpd="sng">
                <a:solidFill>
                  <a:schemeClr val="dk1"/>
                </a:solidFill>
                <a:prstDash val="solid"/>
                <a:miter lim="800000"/>
                <a:headEnd type="none" w="sm" len="sm"/>
                <a:tailEnd type="none" w="sm" len="sm"/>
              </a:ln>
            </p:spPr>
          </p:cxnSp>
        </p:grpSp>
        <p:sp>
          <p:nvSpPr>
            <p:cNvPr id="18" name="Google Shape;172;p27">
              <a:extLst>
                <a:ext uri="{FF2B5EF4-FFF2-40B4-BE49-F238E27FC236}">
                  <a16:creationId xmlns:a16="http://schemas.microsoft.com/office/drawing/2014/main" id="{43335B9F-8585-493A-BD43-DA3F27261BE0}"/>
                </a:ext>
              </a:extLst>
            </p:cNvPr>
            <p:cNvSpPr txBox="1"/>
            <p:nvPr/>
          </p:nvSpPr>
          <p:spPr>
            <a:xfrm>
              <a:off x="10449124" y="3795094"/>
              <a:ext cx="1599647" cy="2490975"/>
            </a:xfrm>
            <a:prstGeom prst="rect">
              <a:avLst/>
            </a:prstGeom>
            <a:solidFill>
              <a:srgbClr val="427C5F"/>
            </a:solidFill>
            <a:ln w="9525" cap="flat" cmpd="sng">
              <a:noFill/>
              <a:prstDash val="solid"/>
              <a:round/>
              <a:headEnd type="none" w="sm" len="sm"/>
              <a:tailEnd type="none" w="sm" len="sm"/>
            </a:ln>
          </p:spPr>
          <p:txBody>
            <a:bodyPr spcFirstLastPara="1" wrap="square" lIns="34290" tIns="68580" rIns="34290" bIns="19280" anchor="t" anchorCtr="0">
              <a:noAutofit/>
            </a:bodyPr>
            <a:lstStyle/>
            <a:p>
              <a:pPr algn="ctr"/>
              <a:r>
                <a:rPr lang="en" sz="900" b="1" dirty="0">
                  <a:solidFill>
                    <a:schemeClr val="lt1"/>
                  </a:solidFill>
                  <a:latin typeface="Calibri"/>
                  <a:ea typeface="Calibri"/>
                  <a:cs typeface="Calibri"/>
                  <a:sym typeface="Calibri"/>
                </a:rPr>
                <a:t>System for referrals to </a:t>
              </a:r>
              <a:r>
                <a:rPr lang="en-US" sz="900" b="1" dirty="0">
                  <a:solidFill>
                    <a:schemeClr val="lt1"/>
                  </a:solidFill>
                  <a:latin typeface="Calibri"/>
                  <a:ea typeface="Calibri"/>
                  <a:cs typeface="Calibri"/>
                  <a:sym typeface="Calibri"/>
                </a:rPr>
                <a:t>violence response </a:t>
              </a:r>
              <a:r>
                <a:rPr lang="en" sz="900" b="1" dirty="0">
                  <a:solidFill>
                    <a:schemeClr val="lt1"/>
                  </a:solidFill>
                  <a:latin typeface="Calibri"/>
                  <a:ea typeface="Calibri"/>
                  <a:cs typeface="Calibri"/>
                  <a:sym typeface="Calibri"/>
                </a:rPr>
                <a:t>services is in place</a:t>
              </a:r>
              <a:endParaRPr sz="900" b="1" dirty="0">
                <a:solidFill>
                  <a:schemeClr val="lt1"/>
                </a:solidFill>
                <a:latin typeface="Calibri"/>
                <a:ea typeface="Calibri"/>
                <a:cs typeface="Calibri"/>
                <a:sym typeface="Calibri"/>
              </a:endParaRPr>
            </a:p>
          </p:txBody>
        </p:sp>
        <p:pic>
          <p:nvPicPr>
            <p:cNvPr id="19" name="Google Shape;173;p27" descr="Image result for transparent help icon">
              <a:extLst>
                <a:ext uri="{FF2B5EF4-FFF2-40B4-BE49-F238E27FC236}">
                  <a16:creationId xmlns:a16="http://schemas.microsoft.com/office/drawing/2014/main" id="{AA745978-60D5-44AC-A607-03BAE43102D7}"/>
                </a:ext>
              </a:extLst>
            </p:cNvPr>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6336855" y="2042744"/>
              <a:ext cx="1598109" cy="1598108"/>
            </a:xfrm>
            <a:prstGeom prst="rect">
              <a:avLst/>
            </a:prstGeom>
            <a:noFill/>
            <a:ln>
              <a:noFill/>
            </a:ln>
          </p:spPr>
        </p:pic>
        <p:pic>
          <p:nvPicPr>
            <p:cNvPr id="21" name="Google Shape;155;p27" descr="Image result for transparent training icon">
              <a:extLst>
                <a:ext uri="{FF2B5EF4-FFF2-40B4-BE49-F238E27FC236}">
                  <a16:creationId xmlns:a16="http://schemas.microsoft.com/office/drawing/2014/main" id="{6B637052-6DF0-465F-8F77-54D33198D423}"/>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302795" y="2114752"/>
              <a:ext cx="1599648" cy="1537883"/>
            </a:xfrm>
            <a:prstGeom prst="rect">
              <a:avLst/>
            </a:prstGeom>
            <a:noFill/>
            <a:ln>
              <a:noFill/>
            </a:ln>
          </p:spPr>
        </p:pic>
        <p:pic>
          <p:nvPicPr>
            <p:cNvPr id="22" name="Google Shape;157;p27" descr="Image result for transparent list icon">
              <a:extLst>
                <a:ext uri="{FF2B5EF4-FFF2-40B4-BE49-F238E27FC236}">
                  <a16:creationId xmlns:a16="http://schemas.microsoft.com/office/drawing/2014/main" id="{8D62A0A5-8A4E-4158-BFCB-B3D6206BF242}"/>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339780" y="2133948"/>
              <a:ext cx="1317970" cy="1520456"/>
            </a:xfrm>
            <a:prstGeom prst="rect">
              <a:avLst/>
            </a:prstGeom>
            <a:noFill/>
            <a:ln>
              <a:noFill/>
            </a:ln>
          </p:spPr>
        </p:pic>
      </p:grpSp>
      <p:sp>
        <p:nvSpPr>
          <p:cNvPr id="33" name="Google Shape;175;p27">
            <a:extLst>
              <a:ext uri="{FF2B5EF4-FFF2-40B4-BE49-F238E27FC236}">
                <a16:creationId xmlns:a16="http://schemas.microsoft.com/office/drawing/2014/main" id="{FD20DC91-69EA-4655-A77B-01313B53105A}"/>
              </a:ext>
            </a:extLst>
          </p:cNvPr>
          <p:cNvSpPr txBox="1"/>
          <p:nvPr/>
        </p:nvSpPr>
        <p:spPr>
          <a:xfrm>
            <a:off x="2764286" y="4940667"/>
            <a:ext cx="5027745" cy="543206"/>
          </a:xfrm>
          <a:prstGeom prst="rect">
            <a:avLst/>
          </a:prstGeom>
          <a:noFill/>
          <a:ln>
            <a:noFill/>
          </a:ln>
        </p:spPr>
        <p:txBody>
          <a:bodyPr spcFirstLastPara="1" wrap="square" lIns="38573" tIns="19280" rIns="38573" bIns="19280" anchor="t" anchorCtr="0">
            <a:noAutofit/>
          </a:bodyPr>
          <a:lstStyle/>
          <a:p>
            <a:r>
              <a:rPr lang="en-US" sz="900" dirty="0">
                <a:solidFill>
                  <a:srgbClr val="595959"/>
                </a:solidFill>
                <a:ea typeface="+mj-ea"/>
                <a:cs typeface="+mj-cs"/>
              </a:rPr>
              <a:t>Source: Adapted from USAID, Office of HIV/AIDS, Gender and Sexual Diversity Branch</a:t>
            </a:r>
            <a:endParaRPr sz="900" dirty="0">
              <a:solidFill>
                <a:srgbClr val="595959"/>
              </a:solidFill>
              <a:ea typeface="+mj-ea"/>
              <a:cs typeface="+mj-cs"/>
            </a:endParaRPr>
          </a:p>
        </p:txBody>
      </p:sp>
      <p:sp>
        <p:nvSpPr>
          <p:cNvPr id="6" name="Title 5">
            <a:extLst>
              <a:ext uri="{FF2B5EF4-FFF2-40B4-BE49-F238E27FC236}">
                <a16:creationId xmlns:a16="http://schemas.microsoft.com/office/drawing/2014/main" id="{C1722391-3DCB-4FC9-B98E-E3C7019DE2F1}"/>
              </a:ext>
            </a:extLst>
          </p:cNvPr>
          <p:cNvSpPr>
            <a:spLocks noGrp="1"/>
          </p:cNvSpPr>
          <p:nvPr>
            <p:ph type="title"/>
          </p:nvPr>
        </p:nvSpPr>
        <p:spPr>
          <a:xfrm>
            <a:off x="467360" y="660611"/>
            <a:ext cx="8460072" cy="972441"/>
          </a:xfrm>
        </p:spPr>
        <p:txBody>
          <a:bodyPr>
            <a:normAutofit fontScale="90000"/>
          </a:bodyPr>
          <a:lstStyle/>
          <a:p>
            <a:r>
              <a:rPr lang="en-US" dirty="0"/>
              <a:t>Minimum requirements that must be in place in a health care facility before asking about violence</a:t>
            </a:r>
          </a:p>
        </p:txBody>
      </p:sp>
      <p:sp>
        <p:nvSpPr>
          <p:cNvPr id="5" name="TextBox 4">
            <a:extLst>
              <a:ext uri="{FF2B5EF4-FFF2-40B4-BE49-F238E27FC236}">
                <a16:creationId xmlns:a16="http://schemas.microsoft.com/office/drawing/2014/main" id="{6E35EB53-7750-4270-8DA9-53C470FC02CE}"/>
              </a:ext>
            </a:extLst>
          </p:cNvPr>
          <p:cNvSpPr txBox="1"/>
          <p:nvPr/>
        </p:nvSpPr>
        <p:spPr>
          <a:xfrm>
            <a:off x="2768873" y="6244933"/>
            <a:ext cx="5330470" cy="338554"/>
          </a:xfrm>
          <a:prstGeom prst="rect">
            <a:avLst/>
          </a:prstGeom>
          <a:noFill/>
        </p:spPr>
        <p:txBody>
          <a:bodyPr wrap="square" rtlCol="0">
            <a:spAutoFit/>
          </a:bodyPr>
          <a:lstStyle/>
          <a:p>
            <a:r>
              <a:rPr lang="en-US" sz="800" dirty="0">
                <a:solidFill>
                  <a:srgbClr val="00B050"/>
                </a:solidFill>
              </a:rPr>
              <a:t>If your project does not have the required SOPs, consider adapting those found here: </a:t>
            </a:r>
            <a:r>
              <a:rPr lang="en-US" sz="800" dirty="0">
                <a:solidFill>
                  <a:srgbClr val="00B050"/>
                </a:solidFill>
                <a:hlinkClick r:id="rId12">
                  <a:extLst>
                    <a:ext uri="{A12FA001-AC4F-418D-AE19-62706E023703}">
                      <ahyp:hlinkClr xmlns:ahyp="http://schemas.microsoft.com/office/drawing/2018/hyperlinkcolor" val="tx"/>
                    </a:ext>
                  </a:extLst>
                </a:hlinkClick>
              </a:rPr>
              <a:t>https://www.fhi360.org/resource/adverse-event-prevention-monitoring-investigation-and-response-index-testing</a:t>
            </a:r>
            <a:r>
              <a:rPr lang="en-US" sz="800" dirty="0">
                <a:solidFill>
                  <a:srgbClr val="00B050"/>
                </a:solidFill>
              </a:rPr>
              <a:t> </a:t>
            </a:r>
          </a:p>
        </p:txBody>
      </p:sp>
    </p:spTree>
    <p:extLst>
      <p:ext uri="{BB962C8B-B14F-4D97-AF65-F5344CB8AC3E}">
        <p14:creationId xmlns:p14="http://schemas.microsoft.com/office/powerpoint/2010/main" val="230876333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853CD-4C27-4826-A72A-DE516FAA2038}"/>
              </a:ext>
            </a:extLst>
          </p:cNvPr>
          <p:cNvSpPr>
            <a:spLocks noGrp="1"/>
          </p:cNvSpPr>
          <p:nvPr>
            <p:ph type="title"/>
          </p:nvPr>
        </p:nvSpPr>
        <p:spPr/>
        <p:txBody>
          <a:bodyPr/>
          <a:lstStyle/>
          <a:p>
            <a:r>
              <a:rPr lang="en-US"/>
              <a:t>Questions and reflections</a:t>
            </a:r>
            <a:endParaRPr lang="en-US" dirty="0"/>
          </a:p>
        </p:txBody>
      </p:sp>
      <p:sp>
        <p:nvSpPr>
          <p:cNvPr id="4" name="Text Placeholder 3">
            <a:extLst>
              <a:ext uri="{FF2B5EF4-FFF2-40B4-BE49-F238E27FC236}">
                <a16:creationId xmlns:a16="http://schemas.microsoft.com/office/drawing/2014/main" id="{FBF5E4FB-3E7A-48C1-945C-69CC96593EAD}"/>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8982836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b="1" dirty="0"/>
              <a:t>Session 3.4</a:t>
            </a:r>
            <a:br>
              <a:rPr lang="en-US" dirty="0"/>
            </a:br>
            <a:r>
              <a:rPr lang="en-US" dirty="0"/>
              <a:t>Asking about and Responding to Violence</a:t>
            </a:r>
            <a:endParaRPr lang="es-DO" dirty="0"/>
          </a:p>
        </p:txBody>
      </p:sp>
    </p:spTree>
    <p:extLst>
      <p:ext uri="{BB962C8B-B14F-4D97-AF65-F5344CB8AC3E}">
        <p14:creationId xmlns:p14="http://schemas.microsoft.com/office/powerpoint/2010/main" val="239701586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EE1A37-3DFB-475D-8EC3-A8653CA6516E}"/>
              </a:ext>
            </a:extLst>
          </p:cNvPr>
          <p:cNvSpPr>
            <a:spLocks noGrp="1"/>
          </p:cNvSpPr>
          <p:nvPr>
            <p:ph type="title"/>
          </p:nvPr>
        </p:nvSpPr>
        <p:spPr/>
        <p:txBody>
          <a:bodyPr/>
          <a:lstStyle/>
          <a:p>
            <a:r>
              <a:rPr lang="en-US" dirty="0"/>
              <a:t>Objectives</a:t>
            </a:r>
          </a:p>
        </p:txBody>
      </p:sp>
      <p:sp>
        <p:nvSpPr>
          <p:cNvPr id="5" name="Text Placeholder 4">
            <a:extLst>
              <a:ext uri="{FF2B5EF4-FFF2-40B4-BE49-F238E27FC236}">
                <a16:creationId xmlns:a16="http://schemas.microsoft.com/office/drawing/2014/main" id="{6268B324-03A2-40E4-8A1E-2152B829D1A5}"/>
              </a:ext>
            </a:extLst>
          </p:cNvPr>
          <p:cNvSpPr>
            <a:spLocks noGrp="1"/>
          </p:cNvSpPr>
          <p:nvPr>
            <p:ph type="body" sz="quarter" idx="10"/>
          </p:nvPr>
        </p:nvSpPr>
        <p:spPr>
          <a:xfrm>
            <a:off x="466725" y="1590675"/>
            <a:ext cx="8220075" cy="4176713"/>
          </a:xfrm>
        </p:spPr>
        <p:txBody>
          <a:bodyPr/>
          <a:lstStyle/>
          <a:p>
            <a:pPr>
              <a:spcBef>
                <a:spcPts val="1800"/>
              </a:spcBef>
            </a:pPr>
            <a:r>
              <a:rPr lang="en-US" dirty="0"/>
              <a:t>Describe the goal and steps of asking about violence, particularly for members of key populations</a:t>
            </a:r>
          </a:p>
          <a:p>
            <a:pPr>
              <a:spcBef>
                <a:spcPts val="1800"/>
              </a:spcBef>
            </a:pPr>
            <a:r>
              <a:rPr lang="en-US" dirty="0"/>
              <a:t>Identify and practice skills to provide first-line support (LIVES) to individuals who disclose violence, particularly members of key populations</a:t>
            </a:r>
          </a:p>
          <a:p>
            <a:pPr marL="0" indent="0">
              <a:buNone/>
            </a:pPr>
            <a:endParaRPr lang="en-US" dirty="0"/>
          </a:p>
        </p:txBody>
      </p:sp>
    </p:spTree>
    <p:extLst>
      <p:ext uri="{BB962C8B-B14F-4D97-AF65-F5344CB8AC3E}">
        <p14:creationId xmlns:p14="http://schemas.microsoft.com/office/powerpoint/2010/main" val="117332452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An important note on asking about violence</a:t>
            </a:r>
            <a:endParaRPr lang="en-US" dirty="0"/>
          </a:p>
        </p:txBody>
      </p:sp>
      <p:sp>
        <p:nvSpPr>
          <p:cNvPr id="3" name="Content Placeholder 2"/>
          <p:cNvSpPr>
            <a:spLocks noGrp="1"/>
          </p:cNvSpPr>
          <p:nvPr>
            <p:ph type="body" sz="quarter" idx="10"/>
          </p:nvPr>
        </p:nvSpPr>
        <p:spPr>
          <a:xfrm>
            <a:off x="466725" y="1590675"/>
            <a:ext cx="8220075" cy="4176713"/>
          </a:xfrm>
        </p:spPr>
        <p:txBody>
          <a:bodyPr/>
          <a:lstStyle/>
          <a:p>
            <a:r>
              <a:rPr lang="en-US" dirty="0"/>
              <a:t>The end goal is NOT simply to tick a box.</a:t>
            </a:r>
          </a:p>
          <a:p>
            <a:r>
              <a:rPr lang="en-US" b="1" dirty="0">
                <a:solidFill>
                  <a:schemeClr val="tx2"/>
                </a:solidFill>
              </a:rPr>
              <a:t>Asking about violence is an intervention.</a:t>
            </a:r>
          </a:p>
          <a:p>
            <a:r>
              <a:rPr lang="en-US" dirty="0"/>
              <a:t>We ask about violence to educate on the topic and let KP members know about available services and that they are not alone. </a:t>
            </a:r>
          </a:p>
          <a:p>
            <a:r>
              <a:rPr lang="en-US" dirty="0"/>
              <a:t>If someone discloses, we can better plan and provide them with information about critical services.</a:t>
            </a:r>
          </a:p>
          <a:p>
            <a:r>
              <a:rPr lang="en-US" b="1" dirty="0">
                <a:solidFill>
                  <a:schemeClr val="tx2"/>
                </a:solidFill>
              </a:rPr>
              <a:t>BUT if someone does not disclose violence, asking about violence is NOT a wasted exercise.</a:t>
            </a:r>
          </a:p>
          <a:p>
            <a:r>
              <a:rPr lang="en-US" dirty="0"/>
              <a:t>No one should ever be pressed to disclose violence. </a:t>
            </a:r>
          </a:p>
        </p:txBody>
      </p:sp>
    </p:spTree>
    <p:extLst>
      <p:ext uri="{BB962C8B-B14F-4D97-AF65-F5344CB8AC3E}">
        <p14:creationId xmlns:p14="http://schemas.microsoft.com/office/powerpoint/2010/main" val="2312293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4D266-7477-4923-9D53-66B67EACD917}"/>
              </a:ext>
            </a:extLst>
          </p:cNvPr>
          <p:cNvSpPr>
            <a:spLocks noGrp="1"/>
          </p:cNvSpPr>
          <p:nvPr>
            <p:ph type="title"/>
          </p:nvPr>
        </p:nvSpPr>
        <p:spPr/>
        <p:txBody>
          <a:bodyPr/>
          <a:lstStyle/>
          <a:p>
            <a:r>
              <a:rPr lang="en-US" dirty="0"/>
              <a:t>Training objectives</a:t>
            </a:r>
          </a:p>
        </p:txBody>
      </p:sp>
      <p:sp>
        <p:nvSpPr>
          <p:cNvPr id="3" name="Text Placeholder 2">
            <a:extLst>
              <a:ext uri="{FF2B5EF4-FFF2-40B4-BE49-F238E27FC236}">
                <a16:creationId xmlns:a16="http://schemas.microsoft.com/office/drawing/2014/main" id="{F50C4EAC-4406-4D9E-8A9D-E962F16F19E9}"/>
              </a:ext>
            </a:extLst>
          </p:cNvPr>
          <p:cNvSpPr>
            <a:spLocks noGrp="1"/>
          </p:cNvSpPr>
          <p:nvPr>
            <p:ph type="body" sz="quarter" idx="10"/>
          </p:nvPr>
        </p:nvSpPr>
        <p:spPr>
          <a:xfrm>
            <a:off x="466725" y="1478915"/>
            <a:ext cx="8220075" cy="4176713"/>
          </a:xfrm>
        </p:spPr>
        <p:txBody>
          <a:bodyPr>
            <a:noAutofit/>
          </a:bodyPr>
          <a:lstStyle/>
          <a:p>
            <a:r>
              <a:rPr lang="en-US" sz="2200" dirty="0"/>
              <a:t>Explore the underlying causes of stigma, discrimination, and violence against KP members and the connection with HIV</a:t>
            </a:r>
          </a:p>
          <a:p>
            <a:r>
              <a:rPr lang="en-US" sz="2200" dirty="0"/>
              <a:t>Identify interaction with </a:t>
            </a:r>
            <a:r>
              <a:rPr lang="en-US" sz="2200" dirty="0">
                <a:solidFill>
                  <a:srgbClr val="00B050"/>
                </a:solidFill>
              </a:rPr>
              <a:t>[peer educators, navigators, outreach workers] </a:t>
            </a:r>
            <a:r>
              <a:rPr lang="en-US" sz="2200" dirty="0"/>
              <a:t>as a key entry point into violence response services</a:t>
            </a:r>
          </a:p>
          <a:p>
            <a:r>
              <a:rPr lang="en-US" sz="2200" dirty="0"/>
              <a:t>Learn to create an environment in which disclosure of violence can safely occur</a:t>
            </a:r>
          </a:p>
          <a:p>
            <a:r>
              <a:rPr lang="en-US" sz="2200" dirty="0"/>
              <a:t>Build skills for asking about violence and providing first-line support</a:t>
            </a:r>
          </a:p>
          <a:p>
            <a:r>
              <a:rPr lang="en-US" sz="2200" dirty="0"/>
              <a:t>Understand the range of health, social, and justice/legal services KP survivors may need and make appropriate referrals</a:t>
            </a:r>
          </a:p>
          <a:p>
            <a:r>
              <a:rPr lang="en-US" sz="2200" dirty="0"/>
              <a:t>Discuss best practices for safe data collection and management</a:t>
            </a:r>
          </a:p>
        </p:txBody>
      </p:sp>
    </p:spTree>
    <p:extLst>
      <p:ext uri="{BB962C8B-B14F-4D97-AF65-F5344CB8AC3E}">
        <p14:creationId xmlns:p14="http://schemas.microsoft.com/office/powerpoint/2010/main" val="366557281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Asking about violence during outreach</a:t>
            </a:r>
          </a:p>
        </p:txBody>
      </p:sp>
      <p:sp>
        <p:nvSpPr>
          <p:cNvPr id="7" name="Text Placeholder 6"/>
          <p:cNvSpPr>
            <a:spLocks noGrp="1"/>
          </p:cNvSpPr>
          <p:nvPr>
            <p:ph type="body" sz="quarter" idx="10"/>
          </p:nvPr>
        </p:nvSpPr>
        <p:spPr>
          <a:xfrm>
            <a:off x="466725" y="1494978"/>
            <a:ext cx="8220075" cy="4942472"/>
          </a:xfrm>
        </p:spPr>
        <p:txBody>
          <a:bodyPr/>
          <a:lstStyle/>
          <a:p>
            <a:pPr marL="0" indent="0">
              <a:buNone/>
            </a:pPr>
            <a:r>
              <a:rPr lang="en-US" dirty="0"/>
              <a:t>It is recommended that </a:t>
            </a:r>
            <a:r>
              <a:rPr lang="en-US" dirty="0">
                <a:solidFill>
                  <a:srgbClr val="00B050"/>
                </a:solidFill>
              </a:rPr>
              <a:t>[peer educators, navigators, outreach workers]</a:t>
            </a:r>
            <a:r>
              <a:rPr lang="en-US" dirty="0"/>
              <a:t> provide all KP members reached through HIV programs with the opportunity to disclose by asking about violence. </a:t>
            </a:r>
          </a:p>
          <a:p>
            <a:pPr marL="0" indent="0">
              <a:spcBef>
                <a:spcPts val="1800"/>
              </a:spcBef>
              <a:buNone/>
            </a:pPr>
            <a:r>
              <a:rPr lang="en-US" dirty="0">
                <a:solidFill>
                  <a:srgbClr val="00B050"/>
                </a:solidFill>
              </a:rPr>
              <a:t>[Peer educators, navigators, outreach workers]</a:t>
            </a:r>
            <a:r>
              <a:rPr lang="en-US" dirty="0"/>
              <a:t> should only ask about violence if:</a:t>
            </a:r>
          </a:p>
          <a:p>
            <a:pPr marL="288925" indent="-282575">
              <a:lnSpc>
                <a:spcPts val="2400"/>
              </a:lnSpc>
              <a:spcBef>
                <a:spcPts val="600"/>
              </a:spcBef>
              <a:buFont typeface="Arial" panose="020B0604020202020204" pitchFamily="34" charset="0"/>
              <a:buChar char="•"/>
            </a:pPr>
            <a:r>
              <a:rPr lang="en-US" sz="2400" dirty="0"/>
              <a:t>	They have been trained to do so</a:t>
            </a:r>
          </a:p>
          <a:p>
            <a:pPr marL="288925" indent="-282575">
              <a:lnSpc>
                <a:spcPts val="2400"/>
              </a:lnSpc>
              <a:spcBef>
                <a:spcPts val="600"/>
              </a:spcBef>
              <a:buFont typeface="Arial" panose="020B0604020202020204" pitchFamily="34" charset="0"/>
              <a:buChar char="•"/>
            </a:pPr>
            <a:r>
              <a:rPr lang="en-US" sz="2400" dirty="0"/>
              <a:t>	They have someone to call upon to support them as needed</a:t>
            </a:r>
          </a:p>
          <a:p>
            <a:pPr marL="288925" indent="-282575">
              <a:lnSpc>
                <a:spcPts val="2400"/>
              </a:lnSpc>
              <a:spcBef>
                <a:spcPts val="600"/>
              </a:spcBef>
              <a:buFont typeface="Arial" panose="020B0604020202020204" pitchFamily="34" charset="0"/>
              <a:buChar char="•"/>
            </a:pPr>
            <a:r>
              <a:rPr lang="en-US" sz="2400" dirty="0"/>
              <a:t>	A client consents to talk about violence</a:t>
            </a:r>
          </a:p>
          <a:p>
            <a:pPr marL="288925" indent="-282575">
              <a:lnSpc>
                <a:spcPts val="2400"/>
              </a:lnSpc>
              <a:spcBef>
                <a:spcPts val="600"/>
              </a:spcBef>
              <a:buFont typeface="Arial" panose="020B0604020202020204" pitchFamily="34" charset="0"/>
              <a:buChar char="•"/>
            </a:pPr>
            <a:r>
              <a:rPr lang="en-US" sz="2400" dirty="0"/>
              <a:t>	The discussion can occur in a private place</a:t>
            </a:r>
          </a:p>
          <a:p>
            <a:pPr marL="288925" indent="-282575">
              <a:lnSpc>
                <a:spcPts val="2400"/>
              </a:lnSpc>
              <a:spcBef>
                <a:spcPts val="600"/>
              </a:spcBef>
              <a:buFont typeface="Arial" panose="020B0604020202020204" pitchFamily="34" charset="0"/>
              <a:buChar char="•"/>
            </a:pPr>
            <a:r>
              <a:rPr lang="en-US" sz="2400" dirty="0"/>
              <a:t>	There is a protocol, including a referral system, to guide the 	response to violence</a:t>
            </a:r>
          </a:p>
          <a:p>
            <a:pPr marL="0" indent="0">
              <a:lnSpc>
                <a:spcPts val="2900"/>
              </a:lnSpc>
              <a:spcBef>
                <a:spcPts val="0"/>
              </a:spcBef>
              <a:buNone/>
            </a:pPr>
            <a:r>
              <a:rPr lang="en-US" sz="2400" dirty="0"/>
              <a:t>	</a:t>
            </a:r>
          </a:p>
        </p:txBody>
      </p:sp>
      <p:sp>
        <p:nvSpPr>
          <p:cNvPr id="3" name="AutoShape 2"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00839412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59" y="445196"/>
            <a:ext cx="8484135" cy="972441"/>
          </a:xfrm>
        </p:spPr>
        <p:txBody>
          <a:bodyPr>
            <a:normAutofit fontScale="90000"/>
          </a:bodyPr>
          <a:lstStyle/>
          <a:p>
            <a:r>
              <a:rPr lang="en-US" dirty="0"/>
              <a:t>Steps for asking about and responding to violence</a:t>
            </a:r>
          </a:p>
        </p:txBody>
      </p:sp>
      <p:sp>
        <p:nvSpPr>
          <p:cNvPr id="3" name="Text Placeholder 2"/>
          <p:cNvSpPr>
            <a:spLocks noGrp="1"/>
          </p:cNvSpPr>
          <p:nvPr>
            <p:ph type="body" sz="quarter" idx="10"/>
          </p:nvPr>
        </p:nvSpPr>
        <p:spPr>
          <a:xfrm>
            <a:off x="466725" y="1410195"/>
            <a:ext cx="8220075" cy="5110914"/>
          </a:xfrm>
        </p:spPr>
        <p:txBody>
          <a:bodyPr>
            <a:noAutofit/>
          </a:bodyPr>
          <a:lstStyle/>
          <a:p>
            <a:pPr>
              <a:lnSpc>
                <a:spcPct val="100000"/>
              </a:lnSpc>
            </a:pPr>
            <a:r>
              <a:rPr lang="en-US" sz="2000" dirty="0"/>
              <a:t>Explain types of violence and the relevance of violence to the KP member’s health. Ask KP member if they would be willing to answer questions about violence.</a:t>
            </a:r>
          </a:p>
          <a:p>
            <a:pPr>
              <a:lnSpc>
                <a:spcPct val="100000"/>
              </a:lnSpc>
              <a:spcBef>
                <a:spcPts val="1800"/>
              </a:spcBef>
            </a:pPr>
            <a:r>
              <a:rPr lang="en-US" sz="2000" dirty="0"/>
              <a:t>If yes, ask KP member about:</a:t>
            </a:r>
          </a:p>
          <a:p>
            <a:pPr lvl="1"/>
            <a:r>
              <a:rPr lang="en-US" sz="2000" dirty="0"/>
              <a:t>The types of violence* they have experienced</a:t>
            </a:r>
          </a:p>
          <a:p>
            <a:pPr lvl="1"/>
            <a:r>
              <a:rPr lang="en-US" sz="2000" dirty="0"/>
              <a:t>When the most recent violence occurred and if there are injuries</a:t>
            </a:r>
          </a:p>
          <a:p>
            <a:pPr marL="457200" lvl="1" indent="0">
              <a:buNone/>
            </a:pPr>
            <a:r>
              <a:rPr lang="en-US" sz="2000" b="1" dirty="0">
                <a:solidFill>
                  <a:schemeClr val="tx2"/>
                </a:solidFill>
              </a:rPr>
              <a:t>* For sexual violence, explain medical options and timelines</a:t>
            </a:r>
          </a:p>
          <a:p>
            <a:pPr>
              <a:lnSpc>
                <a:spcPct val="100000"/>
              </a:lnSpc>
              <a:spcBef>
                <a:spcPts val="1800"/>
              </a:spcBef>
            </a:pPr>
            <a:r>
              <a:rPr lang="en-US" sz="2000" dirty="0"/>
              <a:t>If violence is disclosed, provide first-line support (LIVES):</a:t>
            </a:r>
          </a:p>
          <a:p>
            <a:pPr lvl="1"/>
            <a:r>
              <a:rPr lang="en-US" sz="2000" b="1" dirty="0"/>
              <a:t>L</a:t>
            </a:r>
            <a:r>
              <a:rPr lang="en-US" sz="2000" dirty="0"/>
              <a:t>isten close with empathy and no judgment</a:t>
            </a:r>
          </a:p>
          <a:p>
            <a:pPr lvl="1"/>
            <a:r>
              <a:rPr lang="en-US" sz="2000" b="1" dirty="0"/>
              <a:t>I</a:t>
            </a:r>
            <a:r>
              <a:rPr lang="en-US" sz="2000" dirty="0"/>
              <a:t>nquire about their needs and concerns</a:t>
            </a:r>
          </a:p>
          <a:p>
            <a:pPr lvl="1"/>
            <a:r>
              <a:rPr lang="en-US" sz="2000" b="1" dirty="0"/>
              <a:t>V</a:t>
            </a:r>
            <a:r>
              <a:rPr lang="en-US" sz="2000" dirty="0"/>
              <a:t>alidate their experiences </a:t>
            </a:r>
          </a:p>
          <a:p>
            <a:pPr lvl="1"/>
            <a:r>
              <a:rPr lang="en-US" sz="2000" b="1" dirty="0"/>
              <a:t>E</a:t>
            </a:r>
            <a:r>
              <a:rPr lang="en-US" sz="2000" dirty="0"/>
              <a:t>nhance their safety</a:t>
            </a:r>
          </a:p>
          <a:p>
            <a:pPr lvl="1"/>
            <a:r>
              <a:rPr lang="en-US" sz="2000" b="1" dirty="0"/>
              <a:t>S</a:t>
            </a:r>
            <a:r>
              <a:rPr lang="en-US" sz="2000" dirty="0"/>
              <a:t>upport them to connect with additional services</a:t>
            </a:r>
          </a:p>
        </p:txBody>
      </p:sp>
    </p:spTree>
    <p:extLst>
      <p:ext uri="{BB962C8B-B14F-4D97-AF65-F5344CB8AC3E}">
        <p14:creationId xmlns:p14="http://schemas.microsoft.com/office/powerpoint/2010/main" val="401602305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561AB-A460-4597-A765-C648D1393FC7}"/>
              </a:ext>
            </a:extLst>
          </p:cNvPr>
          <p:cNvSpPr>
            <a:spLocks noGrp="1"/>
          </p:cNvSpPr>
          <p:nvPr>
            <p:ph type="title"/>
          </p:nvPr>
        </p:nvSpPr>
        <p:spPr/>
        <p:txBody>
          <a:bodyPr/>
          <a:lstStyle/>
          <a:p>
            <a:r>
              <a:rPr lang="en-US" dirty="0"/>
              <a:t>What asking about violence can look like</a:t>
            </a:r>
          </a:p>
        </p:txBody>
      </p:sp>
      <p:sp>
        <p:nvSpPr>
          <p:cNvPr id="7" name="Text Box 15"/>
          <p:cNvSpPr txBox="1">
            <a:spLocks noGrp="1" noChangeArrowheads="1"/>
          </p:cNvSpPr>
          <p:nvPr>
            <p:ph type="body" sz="quarter" idx="10"/>
          </p:nvPr>
        </p:nvSpPr>
        <p:spPr>
          <a:xfrm>
            <a:off x="479005" y="1320087"/>
            <a:ext cx="8220075" cy="5429629"/>
          </a:xfrm>
        </p:spPr>
        <p:txBody>
          <a:bodyPr>
            <a:noAutofit/>
          </a:bodyPr>
          <a:lstStyle/>
          <a:p>
            <a:pPr marL="0" indent="0">
              <a:lnSpc>
                <a:spcPct val="95000"/>
              </a:lnSpc>
              <a:buNone/>
            </a:pPr>
            <a:r>
              <a:rPr lang="en-US" sz="2000" b="1" dirty="0"/>
              <a:t>Initial Contact (first time meeting a service user) </a:t>
            </a:r>
          </a:p>
          <a:p>
            <a:pPr>
              <a:lnSpc>
                <a:spcPct val="95000"/>
              </a:lnSpc>
            </a:pPr>
            <a:r>
              <a:rPr lang="en-US" sz="1800" dirty="0"/>
              <a:t>Many people tell me they have been emotionally, physically, or sexually harmed. Some have been threatened, robbed, denied money that is due to them, made to pay money to avoid arrest, or denied services.</a:t>
            </a:r>
          </a:p>
          <a:p>
            <a:pPr>
              <a:lnSpc>
                <a:spcPct val="95000"/>
              </a:lnSpc>
            </a:pPr>
            <a:r>
              <a:rPr lang="en-US" sz="1800" dirty="0"/>
              <a:t>Since violence and abuse can cause health problems, </a:t>
            </a:r>
            <a:r>
              <a:rPr lang="en-US" sz="1800" b="1" dirty="0">
                <a:solidFill>
                  <a:schemeClr val="tx2"/>
                </a:solidFill>
              </a:rPr>
              <a:t>I’d like to ask you about your experiences. Is that okay?</a:t>
            </a:r>
          </a:p>
          <a:p>
            <a:pPr>
              <a:lnSpc>
                <a:spcPct val="95000"/>
              </a:lnSpc>
              <a:spcBef>
                <a:spcPts val="1800"/>
              </a:spcBef>
            </a:pPr>
            <a:r>
              <a:rPr lang="en-US" sz="1800" dirty="0"/>
              <a:t>In the past </a:t>
            </a:r>
            <a:r>
              <a:rPr lang="en-US" sz="1800" dirty="0">
                <a:solidFill>
                  <a:srgbClr val="00B050"/>
                </a:solidFill>
              </a:rPr>
              <a:t>[number] </a:t>
            </a:r>
            <a:r>
              <a:rPr lang="en-US" sz="1800" dirty="0"/>
              <a:t>months has anyone:</a:t>
            </a:r>
          </a:p>
          <a:p>
            <a:pPr lvl="1">
              <a:lnSpc>
                <a:spcPct val="95000"/>
              </a:lnSpc>
              <a:spcBef>
                <a:spcPts val="600"/>
              </a:spcBef>
            </a:pPr>
            <a:r>
              <a:rPr lang="en-US" sz="1800" dirty="0"/>
              <a:t>Hit, kicked, slapped or otherwise physically harmed you?</a:t>
            </a:r>
          </a:p>
          <a:p>
            <a:pPr lvl="1">
              <a:lnSpc>
                <a:spcPct val="95000"/>
              </a:lnSpc>
              <a:spcBef>
                <a:spcPts val="600"/>
              </a:spcBef>
            </a:pPr>
            <a:r>
              <a:rPr lang="en-US" sz="1800" dirty="0"/>
              <a:t>Threatened to harm you, controlled your movements, or humiliated you in front of others?</a:t>
            </a:r>
          </a:p>
          <a:p>
            <a:pPr lvl="1">
              <a:lnSpc>
                <a:spcPct val="95000"/>
              </a:lnSpc>
              <a:spcBef>
                <a:spcPts val="600"/>
              </a:spcBef>
            </a:pPr>
            <a:r>
              <a:rPr lang="en-US" sz="1800" dirty="0"/>
              <a:t>Robbed you, blackmailed you, refused to pay you, or forced you to pay to avoid arrest?</a:t>
            </a:r>
          </a:p>
          <a:p>
            <a:pPr lvl="1">
              <a:lnSpc>
                <a:spcPct val="95000"/>
              </a:lnSpc>
              <a:spcBef>
                <a:spcPts val="600"/>
              </a:spcBef>
            </a:pPr>
            <a:r>
              <a:rPr lang="en-US" sz="1800" dirty="0"/>
              <a:t>Forced you to do anything sexual that you did not wish to do?</a:t>
            </a:r>
          </a:p>
          <a:p>
            <a:pPr marL="0" indent="0">
              <a:lnSpc>
                <a:spcPct val="95000"/>
              </a:lnSpc>
              <a:buNone/>
            </a:pPr>
            <a:r>
              <a:rPr lang="en-US" sz="2000" b="1" dirty="0">
                <a:latin typeface="Calibri" panose="020F0502020204030204" pitchFamily="34" charset="0"/>
                <a:ea typeface="MS Mincho"/>
                <a:cs typeface="Mangal"/>
              </a:rPr>
              <a:t>Follow-up Contacts: </a:t>
            </a:r>
            <a:r>
              <a:rPr lang="en-US" sz="1800" dirty="0">
                <a:latin typeface="Calibri" panose="020F0502020204030204" pitchFamily="34" charset="0"/>
                <a:ea typeface="MS Mincho"/>
                <a:cs typeface="Mangal"/>
              </a:rPr>
              <a:t>Last time, I asked you about violence and abuse. Has anything new happened since we met? </a:t>
            </a:r>
          </a:p>
        </p:txBody>
      </p:sp>
    </p:spTree>
    <p:extLst>
      <p:ext uri="{BB962C8B-B14F-4D97-AF65-F5344CB8AC3E}">
        <p14:creationId xmlns:p14="http://schemas.microsoft.com/office/powerpoint/2010/main" val="367327086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respond to a service user who discloses violence: first-line support</a:t>
            </a:r>
          </a:p>
        </p:txBody>
      </p:sp>
      <p:sp>
        <p:nvSpPr>
          <p:cNvPr id="3" name="AutoShape 2"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Footer Placeholder 3">
            <a:extLst>
              <a:ext uri="{FF2B5EF4-FFF2-40B4-BE49-F238E27FC236}">
                <a16:creationId xmlns:a16="http://schemas.microsoft.com/office/drawing/2014/main" id="{F051A67A-08EC-4079-BBC8-8DC5E56FB43C}"/>
              </a:ext>
            </a:extLst>
          </p:cNvPr>
          <p:cNvSpPr txBox="1">
            <a:spLocks/>
          </p:cNvSpPr>
          <p:nvPr/>
        </p:nvSpPr>
        <p:spPr>
          <a:xfrm>
            <a:off x="581891" y="6276279"/>
            <a:ext cx="4332288" cy="273050"/>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dirty="0">
                <a:latin typeface="+mn-lt"/>
              </a:rPr>
              <a:t>Source: WHO, 2014.</a:t>
            </a:r>
          </a:p>
        </p:txBody>
      </p:sp>
      <p:graphicFrame>
        <p:nvGraphicFramePr>
          <p:cNvPr id="5" name="Table 4">
            <a:extLst>
              <a:ext uri="{FF2B5EF4-FFF2-40B4-BE49-F238E27FC236}">
                <a16:creationId xmlns:a16="http://schemas.microsoft.com/office/drawing/2014/main" id="{1F4DFCAF-A5CA-4A45-98B5-60046E50E31B}"/>
              </a:ext>
            </a:extLst>
          </p:cNvPr>
          <p:cNvGraphicFramePr>
            <a:graphicFrameLocks noGrp="1"/>
          </p:cNvGraphicFramePr>
          <p:nvPr>
            <p:extLst>
              <p:ext uri="{D42A27DB-BD31-4B8C-83A1-F6EECF244321}">
                <p14:modId xmlns:p14="http://schemas.microsoft.com/office/powerpoint/2010/main" val="2130281876"/>
              </p:ext>
            </p:extLst>
          </p:nvPr>
        </p:nvGraphicFramePr>
        <p:xfrm>
          <a:off x="917591" y="1745629"/>
          <a:ext cx="7287953" cy="3571240"/>
        </p:xfrm>
        <a:graphic>
          <a:graphicData uri="http://schemas.openxmlformats.org/drawingml/2006/table">
            <a:tbl>
              <a:tblPr firstRow="1" bandRow="1">
                <a:tableStyleId>{5C22544A-7EE6-4342-B048-85BDC9FD1C3A}</a:tableStyleId>
              </a:tblPr>
              <a:tblGrid>
                <a:gridCol w="2330942">
                  <a:extLst>
                    <a:ext uri="{9D8B030D-6E8A-4147-A177-3AD203B41FA5}">
                      <a16:colId xmlns:a16="http://schemas.microsoft.com/office/drawing/2014/main" val="1756839787"/>
                    </a:ext>
                  </a:extLst>
                </a:gridCol>
                <a:gridCol w="4957011">
                  <a:extLst>
                    <a:ext uri="{9D8B030D-6E8A-4147-A177-3AD203B41FA5}">
                      <a16:colId xmlns:a16="http://schemas.microsoft.com/office/drawing/2014/main" val="2373836967"/>
                    </a:ext>
                  </a:extLst>
                </a:gridCol>
              </a:tblGrid>
              <a:tr h="370840">
                <a:tc>
                  <a:txBody>
                    <a:bodyPr/>
                    <a:lstStyle/>
                    <a:p>
                      <a:r>
                        <a:rPr lang="en-US" dirty="0"/>
                        <a:t>Task</a:t>
                      </a:r>
                    </a:p>
                  </a:txBody>
                  <a:tcPr>
                    <a:solidFill>
                      <a:schemeClr val="tx2"/>
                    </a:solidFill>
                  </a:tcPr>
                </a:tc>
                <a:tc>
                  <a:txBody>
                    <a:bodyPr/>
                    <a:lstStyle/>
                    <a:p>
                      <a:r>
                        <a:rPr lang="en-US" dirty="0"/>
                        <a:t>Explanation</a:t>
                      </a:r>
                    </a:p>
                  </a:txBody>
                  <a:tcPr>
                    <a:solidFill>
                      <a:schemeClr val="tx2"/>
                    </a:solidFill>
                  </a:tcPr>
                </a:tc>
                <a:extLst>
                  <a:ext uri="{0D108BD9-81ED-4DB2-BD59-A6C34878D82A}">
                    <a16:rowId xmlns:a16="http://schemas.microsoft.com/office/drawing/2014/main" val="2491337047"/>
                  </a:ext>
                </a:extLst>
              </a:tr>
              <a:tr h="370840">
                <a:tc>
                  <a:txBody>
                    <a:bodyPr/>
                    <a:lstStyle/>
                    <a:p>
                      <a:r>
                        <a:rPr lang="en-US" sz="2000" b="1" dirty="0">
                          <a:solidFill>
                            <a:schemeClr val="tx1"/>
                          </a:solidFill>
                        </a:rPr>
                        <a:t>L</a:t>
                      </a:r>
                      <a:r>
                        <a:rPr lang="en-US" sz="2000" dirty="0">
                          <a:solidFill>
                            <a:schemeClr val="tx1"/>
                          </a:solidFill>
                        </a:rPr>
                        <a:t>isten</a:t>
                      </a:r>
                      <a:endParaRPr lang="en-US" sz="2000" dirty="0">
                        <a:solidFill>
                          <a:schemeClr val="tx1"/>
                        </a:solidFill>
                        <a:latin typeface="Arial" panose="020B0604020202020204" pitchFamily="34" charset="0"/>
                      </a:endParaRPr>
                    </a:p>
                  </a:txBody>
                  <a:tcPr>
                    <a:solidFill>
                      <a:srgbClr val="EDEDED"/>
                    </a:solidFill>
                  </a:tcPr>
                </a:tc>
                <a:tc>
                  <a:txBody>
                    <a:bodyPr/>
                    <a:lstStyle/>
                    <a:p>
                      <a:r>
                        <a:rPr lang="en-US" sz="2000" dirty="0"/>
                        <a:t>Listen closely with empathy and no judgment</a:t>
                      </a:r>
                      <a:endParaRPr lang="en-US" sz="2000" b="0" dirty="0">
                        <a:solidFill>
                          <a:schemeClr val="tx1"/>
                        </a:solidFill>
                        <a:latin typeface="Arial" panose="020B0604020202020204" pitchFamily="34" charset="0"/>
                      </a:endParaRPr>
                    </a:p>
                  </a:txBody>
                  <a:tcPr>
                    <a:solidFill>
                      <a:srgbClr val="EDEDED"/>
                    </a:solidFill>
                  </a:tcPr>
                </a:tc>
                <a:extLst>
                  <a:ext uri="{0D108BD9-81ED-4DB2-BD59-A6C34878D82A}">
                    <a16:rowId xmlns:a16="http://schemas.microsoft.com/office/drawing/2014/main" val="331020810"/>
                  </a:ext>
                </a:extLst>
              </a:tr>
              <a:tr h="370840">
                <a:tc>
                  <a:txBody>
                    <a:bodyPr/>
                    <a:lstStyle/>
                    <a:p>
                      <a:r>
                        <a:rPr lang="en-US" sz="2000" b="1" dirty="0">
                          <a:solidFill>
                            <a:schemeClr val="tx1"/>
                          </a:solidFill>
                        </a:rPr>
                        <a:t>I</a:t>
                      </a:r>
                      <a:r>
                        <a:rPr lang="en-US" sz="2000" dirty="0">
                          <a:solidFill>
                            <a:schemeClr val="tx1"/>
                          </a:solidFill>
                        </a:rPr>
                        <a:t>nquire about needs and concerns</a:t>
                      </a:r>
                    </a:p>
                  </a:txBody>
                  <a:tcPr>
                    <a:solidFill>
                      <a:srgbClr val="DDF4FF"/>
                    </a:solidFill>
                  </a:tcPr>
                </a:tc>
                <a:tc>
                  <a:txBody>
                    <a:bodyPr/>
                    <a:lstStyle/>
                    <a:p>
                      <a:r>
                        <a:rPr lang="en-US" sz="2000" dirty="0"/>
                        <a:t>Assess and respond to various needs and concerns—emotional, physical, social, safety</a:t>
                      </a:r>
                      <a:endParaRPr lang="en-US" sz="2000" b="0" dirty="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a:txBody>
                  <a:tcPr>
                    <a:solidFill>
                      <a:srgbClr val="DDF4FF"/>
                    </a:solidFill>
                  </a:tcPr>
                </a:tc>
                <a:extLst>
                  <a:ext uri="{0D108BD9-81ED-4DB2-BD59-A6C34878D82A}">
                    <a16:rowId xmlns:a16="http://schemas.microsoft.com/office/drawing/2014/main" val="1958439156"/>
                  </a:ext>
                </a:extLst>
              </a:tr>
              <a:tr h="370840">
                <a:tc>
                  <a:txBody>
                    <a:bodyPr/>
                    <a:lstStyle/>
                    <a:p>
                      <a:r>
                        <a:rPr lang="en-US" sz="2000" b="1" dirty="0">
                          <a:solidFill>
                            <a:schemeClr val="tx1"/>
                          </a:solidFill>
                        </a:rPr>
                        <a:t>V</a:t>
                      </a:r>
                      <a:r>
                        <a:rPr lang="en-US" sz="2000" dirty="0">
                          <a:solidFill>
                            <a:schemeClr val="tx1"/>
                          </a:solidFill>
                        </a:rPr>
                        <a:t>alidate their experiences</a:t>
                      </a:r>
                    </a:p>
                  </a:txBody>
                  <a:tcPr>
                    <a:solidFill>
                      <a:srgbClr val="EDEDED"/>
                    </a:solidFill>
                  </a:tcPr>
                </a:tc>
                <a:tc>
                  <a:txBody>
                    <a:bodyPr/>
                    <a:lstStyle/>
                    <a:p>
                      <a:r>
                        <a:rPr lang="en-US" sz="2000" dirty="0"/>
                        <a:t>Show you believe and understand, assure survivor that they are not to blame</a:t>
                      </a:r>
                      <a:endParaRPr lang="en-US" sz="2000" b="0" dirty="0">
                        <a:solidFill>
                          <a:schemeClr val="tx1"/>
                        </a:solidFill>
                        <a:latin typeface="Arial" panose="020B0604020202020204" pitchFamily="34" charset="0"/>
                      </a:endParaRPr>
                    </a:p>
                  </a:txBody>
                  <a:tcPr>
                    <a:solidFill>
                      <a:srgbClr val="EDEDED"/>
                    </a:solidFill>
                  </a:tcPr>
                </a:tc>
                <a:extLst>
                  <a:ext uri="{0D108BD9-81ED-4DB2-BD59-A6C34878D82A}">
                    <a16:rowId xmlns:a16="http://schemas.microsoft.com/office/drawing/2014/main" val="2488916490"/>
                  </a:ext>
                </a:extLst>
              </a:tr>
              <a:tr h="370840">
                <a:tc>
                  <a:txBody>
                    <a:bodyPr/>
                    <a:lstStyle/>
                    <a:p>
                      <a:r>
                        <a:rPr lang="en-US" sz="2000" b="1" dirty="0">
                          <a:solidFill>
                            <a:schemeClr val="tx1"/>
                          </a:solidFill>
                        </a:rPr>
                        <a:t>E</a:t>
                      </a:r>
                      <a:r>
                        <a:rPr lang="en-US" sz="2000" dirty="0">
                          <a:solidFill>
                            <a:schemeClr val="tx1"/>
                          </a:solidFill>
                        </a:rPr>
                        <a:t>nhance safety</a:t>
                      </a:r>
                    </a:p>
                  </a:txBody>
                  <a:tcPr>
                    <a:solidFill>
                      <a:srgbClr val="DDF4FF"/>
                    </a:solidFill>
                  </a:tcPr>
                </a:tc>
                <a:tc>
                  <a:txBody>
                    <a:bodyPr/>
                    <a:lstStyle/>
                    <a:p>
                      <a:r>
                        <a:rPr lang="en-US" sz="2000" dirty="0"/>
                        <a:t>Discuss a plan to protect the survivor from further harm if violence occurs again</a:t>
                      </a:r>
                      <a:endParaRPr lang="en-US" sz="2000" b="0" dirty="0">
                        <a:solidFill>
                          <a:schemeClr val="tx1"/>
                        </a:solidFill>
                        <a:latin typeface="Arial" panose="020B0604020202020204" pitchFamily="34" charset="0"/>
                      </a:endParaRPr>
                    </a:p>
                  </a:txBody>
                  <a:tcPr>
                    <a:solidFill>
                      <a:srgbClr val="DDF4FF"/>
                    </a:solidFill>
                  </a:tcPr>
                </a:tc>
                <a:extLst>
                  <a:ext uri="{0D108BD9-81ED-4DB2-BD59-A6C34878D82A}">
                    <a16:rowId xmlns:a16="http://schemas.microsoft.com/office/drawing/2014/main" val="182388091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kern="1200" dirty="0">
                          <a:solidFill>
                            <a:schemeClr val="tx1"/>
                          </a:solidFill>
                          <a:latin typeface="+mn-lt"/>
                          <a:ea typeface="+mn-ea"/>
                          <a:cs typeface="+mn-cs"/>
                        </a:rPr>
                        <a:t>S</a:t>
                      </a:r>
                      <a:r>
                        <a:rPr lang="en-US" sz="2000" kern="1200" dirty="0">
                          <a:solidFill>
                            <a:schemeClr val="tx1"/>
                          </a:solidFill>
                          <a:latin typeface="+mn-lt"/>
                          <a:ea typeface="+mn-ea"/>
                          <a:cs typeface="+mn-cs"/>
                        </a:rPr>
                        <a:t>upport</a:t>
                      </a:r>
                    </a:p>
                  </a:txBody>
                  <a:tcPr>
                    <a:solidFill>
                      <a:srgbClr val="EDEDED"/>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ysClr val="windowText" lastClr="000000"/>
                          </a:solidFill>
                        </a:rPr>
                        <a:t>Support the survivor to connect with additional services</a:t>
                      </a:r>
                      <a:endParaRPr lang="en-US" sz="2000" b="0" dirty="0">
                        <a:solidFill>
                          <a:sysClr val="windowText" lastClr="000000"/>
                        </a:solidFill>
                        <a:latin typeface="Arial" panose="020B0604020202020204" pitchFamily="34" charset="0"/>
                      </a:endParaRPr>
                    </a:p>
                  </a:txBody>
                  <a:tcPr>
                    <a:solidFill>
                      <a:srgbClr val="EDEDED"/>
                    </a:solidFill>
                  </a:tcPr>
                </a:tc>
                <a:extLst>
                  <a:ext uri="{0D108BD9-81ED-4DB2-BD59-A6C34878D82A}">
                    <a16:rowId xmlns:a16="http://schemas.microsoft.com/office/drawing/2014/main" val="2964941564"/>
                  </a:ext>
                </a:extLst>
              </a:tr>
            </a:tbl>
          </a:graphicData>
        </a:graphic>
      </p:graphicFrame>
    </p:spTree>
    <p:extLst>
      <p:ext uri="{BB962C8B-B14F-4D97-AF65-F5344CB8AC3E}">
        <p14:creationId xmlns:p14="http://schemas.microsoft.com/office/powerpoint/2010/main" val="143683560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Listen closely with empathy and no judgment</a:t>
            </a:r>
            <a:endParaRPr lang="en-US" noProof="0" dirty="0"/>
          </a:p>
        </p:txBody>
      </p:sp>
      <p:sp>
        <p:nvSpPr>
          <p:cNvPr id="10" name="Text Placeholder 9"/>
          <p:cNvSpPr>
            <a:spLocks noGrp="1"/>
          </p:cNvSpPr>
          <p:nvPr>
            <p:ph type="body" sz="quarter" idx="10"/>
          </p:nvPr>
        </p:nvSpPr>
        <p:spPr>
          <a:xfrm>
            <a:off x="467360" y="1590283"/>
            <a:ext cx="8111156" cy="4176851"/>
          </a:xfrm>
        </p:spPr>
        <p:txBody>
          <a:bodyPr/>
          <a:lstStyle/>
          <a:p>
            <a:pPr marL="0" indent="0">
              <a:buNone/>
            </a:pPr>
            <a:r>
              <a:rPr lang="en-US" dirty="0"/>
              <a:t>Purpose</a:t>
            </a:r>
          </a:p>
          <a:p>
            <a:pPr marL="0" indent="0">
              <a:buNone/>
            </a:pPr>
            <a:r>
              <a:rPr lang="en-US" dirty="0"/>
              <a:t>Give the survivor a chance to share their experiences in a safe and private place to a caring person who wants to help.</a:t>
            </a:r>
          </a:p>
        </p:txBody>
      </p:sp>
      <p:sp>
        <p:nvSpPr>
          <p:cNvPr id="3" name="AutoShape 2"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dirty="0"/>
          </a:p>
        </p:txBody>
      </p:sp>
      <p:sp>
        <p:nvSpPr>
          <p:cNvPr id="4" name="AutoShape 4"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1320253" y="90158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dirty="0"/>
          </a:p>
        </p:txBody>
      </p:sp>
      <p:sp>
        <p:nvSpPr>
          <p:cNvPr id="8" name="Footer Placeholder 3">
            <a:extLst>
              <a:ext uri="{FF2B5EF4-FFF2-40B4-BE49-F238E27FC236}">
                <a16:creationId xmlns:a16="http://schemas.microsoft.com/office/drawing/2014/main" id="{52F30B10-9732-44E1-BF22-C7583D6A684E}"/>
              </a:ext>
            </a:extLst>
          </p:cNvPr>
          <p:cNvSpPr txBox="1">
            <a:spLocks/>
          </p:cNvSpPr>
          <p:nvPr/>
        </p:nvSpPr>
        <p:spPr>
          <a:xfrm>
            <a:off x="581891" y="6276279"/>
            <a:ext cx="4332288" cy="273050"/>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dirty="0">
                <a:latin typeface="+mn-lt"/>
              </a:rPr>
              <a:t>Source: WHO, 2014.</a:t>
            </a:r>
          </a:p>
        </p:txBody>
      </p:sp>
    </p:spTree>
    <p:extLst>
      <p:ext uri="{BB962C8B-B14F-4D97-AF65-F5344CB8AC3E}">
        <p14:creationId xmlns:p14="http://schemas.microsoft.com/office/powerpoint/2010/main" val="352455069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Skills of a good listener</a:t>
            </a:r>
          </a:p>
        </p:txBody>
      </p:sp>
      <p:sp>
        <p:nvSpPr>
          <p:cNvPr id="3" name="Text Placeholder 2"/>
          <p:cNvSpPr>
            <a:spLocks noGrp="1"/>
          </p:cNvSpPr>
          <p:nvPr>
            <p:ph type="body" sz="quarter" idx="10"/>
          </p:nvPr>
        </p:nvSpPr>
        <p:spPr>
          <a:xfrm>
            <a:off x="466725" y="1590675"/>
            <a:ext cx="8220075" cy="4176713"/>
          </a:xfrm>
        </p:spPr>
        <p:txBody>
          <a:bodyPr/>
          <a:lstStyle/>
          <a:p>
            <a:r>
              <a:rPr lang="en-US" dirty="0"/>
              <a:t>You’ve had a bad day. Your sister is ill, and her children are staying with you. You are working an extra job to help with her medical costs. You are exhausted, and your work has suffered. You also had to pay late fees on your phone bill today because your payment was overdue. </a:t>
            </a:r>
          </a:p>
          <a:p>
            <a:pPr>
              <a:spcBef>
                <a:spcPts val="1800"/>
              </a:spcBef>
            </a:pPr>
            <a:r>
              <a:rPr lang="en-US" dirty="0"/>
              <a:t>In pairs, discuss:</a:t>
            </a:r>
          </a:p>
          <a:p>
            <a:pPr lvl="1"/>
            <a:r>
              <a:rPr lang="en-US" dirty="0"/>
              <a:t>Who would you talk to about your day?</a:t>
            </a:r>
          </a:p>
          <a:p>
            <a:pPr lvl="1"/>
            <a:r>
              <a:rPr lang="en-US" dirty="0"/>
              <a:t>Why would you choose this person?</a:t>
            </a:r>
          </a:p>
        </p:txBody>
      </p:sp>
    </p:spTree>
    <p:extLst>
      <p:ext uri="{BB962C8B-B14F-4D97-AF65-F5344CB8AC3E}">
        <p14:creationId xmlns:p14="http://schemas.microsoft.com/office/powerpoint/2010/main" val="7893395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Activity: Brainstorm listener do’s and don’ts</a:t>
            </a:r>
          </a:p>
        </p:txBody>
      </p:sp>
      <p:graphicFrame>
        <p:nvGraphicFramePr>
          <p:cNvPr id="4" name="Table 3"/>
          <p:cNvGraphicFramePr>
            <a:graphicFrameLocks noGrp="1"/>
          </p:cNvGraphicFramePr>
          <p:nvPr>
            <p:extLst>
              <p:ext uri="{D42A27DB-BD31-4B8C-83A1-F6EECF244321}">
                <p14:modId xmlns:p14="http://schemas.microsoft.com/office/powerpoint/2010/main" val="3269776529"/>
              </p:ext>
            </p:extLst>
          </p:nvPr>
        </p:nvGraphicFramePr>
        <p:xfrm>
          <a:off x="603228" y="1459482"/>
          <a:ext cx="8023412" cy="4820970"/>
        </p:xfrm>
        <a:graphic>
          <a:graphicData uri="http://schemas.openxmlformats.org/drawingml/2006/table">
            <a:tbl>
              <a:tblPr firstRow="1" bandRow="1">
                <a:tableStyleId>{5C22544A-7EE6-4342-B048-85BDC9FD1C3A}</a:tableStyleId>
              </a:tblPr>
              <a:tblGrid>
                <a:gridCol w="4011706">
                  <a:extLst>
                    <a:ext uri="{9D8B030D-6E8A-4147-A177-3AD203B41FA5}">
                      <a16:colId xmlns:a16="http://schemas.microsoft.com/office/drawing/2014/main" val="20000"/>
                    </a:ext>
                  </a:extLst>
                </a:gridCol>
                <a:gridCol w="4011706">
                  <a:extLst>
                    <a:ext uri="{9D8B030D-6E8A-4147-A177-3AD203B41FA5}">
                      <a16:colId xmlns:a16="http://schemas.microsoft.com/office/drawing/2014/main" val="20001"/>
                    </a:ext>
                  </a:extLst>
                </a:gridCol>
              </a:tblGrid>
              <a:tr h="886208">
                <a:tc>
                  <a:txBody>
                    <a:bodyPr/>
                    <a:lstStyle/>
                    <a:p>
                      <a:pPr algn="ctr"/>
                      <a:r>
                        <a:rPr lang="en-US" sz="2200" dirty="0"/>
                        <a:t>Things you want the </a:t>
                      </a:r>
                      <a:br>
                        <a:rPr lang="en-US" sz="2200" dirty="0"/>
                      </a:br>
                      <a:r>
                        <a:rPr lang="en-US" sz="2200" dirty="0"/>
                        <a:t>listener to do</a:t>
                      </a:r>
                    </a:p>
                  </a:txBody>
                  <a:tcPr>
                    <a:solidFill>
                      <a:schemeClr val="tx2"/>
                    </a:solidFill>
                  </a:tcPr>
                </a:tc>
                <a:tc>
                  <a:txBody>
                    <a:bodyPr/>
                    <a:lstStyle/>
                    <a:p>
                      <a:pPr algn="ctr"/>
                      <a:r>
                        <a:rPr lang="en-US" sz="2200" dirty="0"/>
                        <a:t>Things you don’t want the listener to do</a:t>
                      </a:r>
                    </a:p>
                  </a:txBody>
                  <a:tcPr>
                    <a:solidFill>
                      <a:schemeClr val="tx2"/>
                    </a:solidFill>
                  </a:tcPr>
                </a:tc>
                <a:extLst>
                  <a:ext uri="{0D108BD9-81ED-4DB2-BD59-A6C34878D82A}">
                    <a16:rowId xmlns:a16="http://schemas.microsoft.com/office/drawing/2014/main" val="10000"/>
                  </a:ext>
                </a:extLst>
              </a:tr>
              <a:tr h="3934762">
                <a:tc>
                  <a:txBody>
                    <a:bodyPr/>
                    <a:lstStyle/>
                    <a:p>
                      <a:endParaRPr lang="en-US" sz="2200" dirty="0"/>
                    </a:p>
                  </a:txBody>
                  <a:tcPr>
                    <a:solidFill>
                      <a:srgbClr val="DDF4FF"/>
                    </a:solidFill>
                  </a:tcPr>
                </a:tc>
                <a:tc>
                  <a:txBody>
                    <a:bodyPr/>
                    <a:lstStyle/>
                    <a:p>
                      <a:endParaRPr lang="en-US" sz="2100" dirty="0"/>
                    </a:p>
                  </a:txBody>
                  <a:tcPr>
                    <a:solidFill>
                      <a:srgbClr val="DDF4FF"/>
                    </a:solidFill>
                  </a:tcPr>
                </a:tc>
                <a:extLst>
                  <a:ext uri="{0D108BD9-81ED-4DB2-BD59-A6C34878D82A}">
                    <a16:rowId xmlns:a16="http://schemas.microsoft.com/office/drawing/2014/main" val="10001"/>
                  </a:ext>
                </a:extLst>
              </a:tr>
            </a:tbl>
          </a:graphicData>
        </a:graphic>
      </p:graphicFrame>
      <p:sp>
        <p:nvSpPr>
          <p:cNvPr id="3" name="Rectangle 2">
            <a:extLst>
              <a:ext uri="{FF2B5EF4-FFF2-40B4-BE49-F238E27FC236}">
                <a16:creationId xmlns:a16="http://schemas.microsoft.com/office/drawing/2014/main" id="{27352B77-755E-4272-BC89-E412B8604937}"/>
              </a:ext>
            </a:extLst>
          </p:cNvPr>
          <p:cNvSpPr/>
          <p:nvPr/>
        </p:nvSpPr>
        <p:spPr>
          <a:xfrm>
            <a:off x="663389" y="2490227"/>
            <a:ext cx="4034118" cy="395647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342900" indent="-342900">
              <a:lnSpc>
                <a:spcPts val="2200"/>
              </a:lnSpc>
              <a:spcAft>
                <a:spcPts val="300"/>
              </a:spcAft>
              <a:buFont typeface="Arial" panose="020B0604020202020204" pitchFamily="34" charset="0"/>
              <a:buChar char="•"/>
            </a:pPr>
            <a:r>
              <a:rPr lang="en-US" sz="2100" dirty="0"/>
              <a:t>Be patient and calm</a:t>
            </a:r>
          </a:p>
          <a:p>
            <a:pPr marL="342900" indent="-342900">
              <a:lnSpc>
                <a:spcPts val="2200"/>
              </a:lnSpc>
              <a:spcAft>
                <a:spcPts val="300"/>
              </a:spcAft>
              <a:buFont typeface="Arial" panose="020B0604020202020204" pitchFamily="34" charset="0"/>
              <a:buChar char="•"/>
            </a:pPr>
            <a:r>
              <a:rPr lang="en-US" sz="2100" dirty="0"/>
              <a:t>Let you know that they’re listening (nod head, make eye contact, etc.)</a:t>
            </a:r>
          </a:p>
          <a:p>
            <a:pPr marL="342900" indent="-342900">
              <a:lnSpc>
                <a:spcPts val="2200"/>
              </a:lnSpc>
              <a:spcAft>
                <a:spcPts val="300"/>
              </a:spcAft>
              <a:buFont typeface="Arial" panose="020B0604020202020204" pitchFamily="34" charset="0"/>
              <a:buChar char="•"/>
            </a:pPr>
            <a:r>
              <a:rPr lang="en-US" sz="2100" dirty="0"/>
              <a:t>Acknowledge how you’re feeling</a:t>
            </a:r>
          </a:p>
          <a:p>
            <a:pPr marL="342900" indent="-342900">
              <a:lnSpc>
                <a:spcPts val="2200"/>
              </a:lnSpc>
              <a:spcAft>
                <a:spcPts val="300"/>
              </a:spcAft>
              <a:buFont typeface="Arial" panose="020B0604020202020204" pitchFamily="34" charset="0"/>
              <a:buChar char="•"/>
            </a:pPr>
            <a:r>
              <a:rPr lang="en-US" sz="2100" dirty="0"/>
              <a:t>Let you tell the story at your own pace</a:t>
            </a:r>
          </a:p>
          <a:p>
            <a:pPr marL="342900" indent="-342900">
              <a:lnSpc>
                <a:spcPts val="2200"/>
              </a:lnSpc>
              <a:spcAft>
                <a:spcPts val="300"/>
              </a:spcAft>
              <a:buFont typeface="Arial" panose="020B0604020202020204" pitchFamily="34" charset="0"/>
              <a:buChar char="•"/>
            </a:pPr>
            <a:r>
              <a:rPr lang="en-US" sz="2100" dirty="0"/>
              <a:t>Encourage you to share </a:t>
            </a:r>
          </a:p>
          <a:p>
            <a:pPr marL="342900" indent="-342900">
              <a:lnSpc>
                <a:spcPts val="2200"/>
              </a:lnSpc>
              <a:spcAft>
                <a:spcPts val="300"/>
              </a:spcAft>
              <a:buFont typeface="Arial" panose="020B0604020202020204" pitchFamily="34" charset="0"/>
              <a:buChar char="•"/>
            </a:pPr>
            <a:r>
              <a:rPr lang="en-US" sz="2100" dirty="0"/>
              <a:t>Give you time to think</a:t>
            </a:r>
          </a:p>
          <a:p>
            <a:pPr marL="342900" indent="-342900">
              <a:lnSpc>
                <a:spcPts val="2200"/>
              </a:lnSpc>
              <a:spcAft>
                <a:spcPts val="300"/>
              </a:spcAft>
              <a:buFont typeface="Arial" panose="020B0604020202020204" pitchFamily="34" charset="0"/>
              <a:buChar char="•"/>
            </a:pPr>
            <a:r>
              <a:rPr lang="en-US" sz="2100" dirty="0"/>
              <a:t>Stay focused on you</a:t>
            </a:r>
          </a:p>
          <a:p>
            <a:pPr marL="342900" indent="-342900">
              <a:lnSpc>
                <a:spcPts val="2200"/>
              </a:lnSpc>
              <a:spcAft>
                <a:spcPts val="300"/>
              </a:spcAft>
              <a:buFont typeface="Arial" panose="020B0604020202020204" pitchFamily="34" charset="0"/>
              <a:buChar char="•"/>
            </a:pPr>
            <a:r>
              <a:rPr lang="en-US" sz="2100" dirty="0"/>
              <a:t>Respect your wishes</a:t>
            </a:r>
          </a:p>
          <a:p>
            <a:pPr algn="ctr"/>
            <a:endParaRPr lang="en-US" sz="2100" dirty="0">
              <a:solidFill>
                <a:schemeClr val="bg1"/>
              </a:solidFill>
            </a:endParaRPr>
          </a:p>
        </p:txBody>
      </p:sp>
      <p:sp>
        <p:nvSpPr>
          <p:cNvPr id="5" name="Rectangle 4">
            <a:extLst>
              <a:ext uri="{FF2B5EF4-FFF2-40B4-BE49-F238E27FC236}">
                <a16:creationId xmlns:a16="http://schemas.microsoft.com/office/drawing/2014/main" id="{4A0B0D81-9CD0-4214-80DE-3E1A99DE0ADC}"/>
              </a:ext>
            </a:extLst>
          </p:cNvPr>
          <p:cNvSpPr/>
          <p:nvPr/>
        </p:nvSpPr>
        <p:spPr>
          <a:xfrm>
            <a:off x="4697507" y="2323976"/>
            <a:ext cx="3989293" cy="395647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342900" indent="-342900">
              <a:lnSpc>
                <a:spcPts val="2200"/>
              </a:lnSpc>
              <a:spcAft>
                <a:spcPts val="300"/>
              </a:spcAft>
              <a:buFont typeface="Arial" panose="020B0604020202020204" pitchFamily="34" charset="0"/>
              <a:buChar char="•"/>
            </a:pPr>
            <a:r>
              <a:rPr lang="en-US" sz="2100" dirty="0"/>
              <a:t>Pressure you </a:t>
            </a:r>
          </a:p>
          <a:p>
            <a:pPr marL="342900" indent="-342900">
              <a:lnSpc>
                <a:spcPts val="2200"/>
              </a:lnSpc>
              <a:spcAft>
                <a:spcPts val="300"/>
              </a:spcAft>
              <a:buFont typeface="Arial" panose="020B0604020202020204" pitchFamily="34" charset="0"/>
              <a:buChar char="•"/>
            </a:pPr>
            <a:r>
              <a:rPr lang="en-US" sz="2100" dirty="0"/>
              <a:t>Look at their watch or seem distracted</a:t>
            </a:r>
          </a:p>
          <a:p>
            <a:pPr marL="342900" indent="-342900">
              <a:lnSpc>
                <a:spcPts val="2200"/>
              </a:lnSpc>
              <a:spcAft>
                <a:spcPts val="300"/>
              </a:spcAft>
              <a:buFont typeface="Arial" panose="020B0604020202020204" pitchFamily="34" charset="0"/>
              <a:buChar char="•"/>
            </a:pPr>
            <a:r>
              <a:rPr lang="en-US" sz="2100" dirty="0"/>
              <a:t>Judge you</a:t>
            </a:r>
          </a:p>
          <a:p>
            <a:pPr marL="342900" indent="-342900">
              <a:lnSpc>
                <a:spcPts val="2200"/>
              </a:lnSpc>
              <a:spcAft>
                <a:spcPts val="300"/>
              </a:spcAft>
              <a:buFont typeface="Arial" panose="020B0604020202020204" pitchFamily="34" charset="0"/>
              <a:buChar char="•"/>
            </a:pPr>
            <a:r>
              <a:rPr lang="en-US" sz="2100" dirty="0"/>
              <a:t>Rush you</a:t>
            </a:r>
          </a:p>
          <a:p>
            <a:pPr marL="342900" indent="-342900">
              <a:lnSpc>
                <a:spcPts val="2200"/>
              </a:lnSpc>
              <a:spcAft>
                <a:spcPts val="300"/>
              </a:spcAft>
              <a:buFont typeface="Arial" panose="020B0604020202020204" pitchFamily="34" charset="0"/>
              <a:buChar char="•"/>
            </a:pPr>
            <a:r>
              <a:rPr lang="en-US" sz="2100" dirty="0"/>
              <a:t>Assume they know best</a:t>
            </a:r>
          </a:p>
          <a:p>
            <a:pPr marL="342900" indent="-342900">
              <a:lnSpc>
                <a:spcPts val="2200"/>
              </a:lnSpc>
              <a:spcAft>
                <a:spcPts val="300"/>
              </a:spcAft>
              <a:buFont typeface="Arial" panose="020B0604020202020204" pitchFamily="34" charset="0"/>
              <a:buChar char="•"/>
            </a:pPr>
            <a:r>
              <a:rPr lang="en-US" sz="2100" dirty="0"/>
              <a:t>Interrupt</a:t>
            </a:r>
          </a:p>
          <a:p>
            <a:pPr marL="342900" indent="-342900">
              <a:lnSpc>
                <a:spcPts val="2200"/>
              </a:lnSpc>
              <a:spcAft>
                <a:spcPts val="300"/>
              </a:spcAft>
              <a:buFont typeface="Arial" panose="020B0604020202020204" pitchFamily="34" charset="0"/>
              <a:buChar char="•"/>
            </a:pPr>
            <a:r>
              <a:rPr lang="en-US" sz="2100" dirty="0"/>
              <a:t>Finish your thoughts for you</a:t>
            </a:r>
          </a:p>
          <a:p>
            <a:pPr marL="342900" indent="-342900">
              <a:lnSpc>
                <a:spcPts val="2200"/>
              </a:lnSpc>
              <a:spcAft>
                <a:spcPts val="300"/>
              </a:spcAft>
              <a:buFont typeface="Arial" panose="020B0604020202020204" pitchFamily="34" charset="0"/>
              <a:buChar char="•"/>
            </a:pPr>
            <a:r>
              <a:rPr lang="en-US" sz="2100" dirty="0"/>
              <a:t>Tell you their own troubles or someone else’s</a:t>
            </a:r>
          </a:p>
          <a:p>
            <a:pPr marL="342900" indent="-342900">
              <a:lnSpc>
                <a:spcPts val="2200"/>
              </a:lnSpc>
              <a:spcAft>
                <a:spcPts val="300"/>
              </a:spcAft>
              <a:buFont typeface="Arial" panose="020B0604020202020204" pitchFamily="34" charset="0"/>
              <a:buChar char="•"/>
            </a:pPr>
            <a:r>
              <a:rPr lang="en-US" sz="2100" dirty="0"/>
              <a:t>Think and act as if they can solve your problems</a:t>
            </a:r>
          </a:p>
        </p:txBody>
      </p:sp>
    </p:spTree>
    <p:extLst>
      <p:ext uri="{BB962C8B-B14F-4D97-AF65-F5344CB8AC3E}">
        <p14:creationId xmlns:p14="http://schemas.microsoft.com/office/powerpoint/2010/main" val="18273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Discussion: Demonstrating listening skills</a:t>
            </a:r>
          </a:p>
        </p:txBody>
      </p:sp>
      <p:sp>
        <p:nvSpPr>
          <p:cNvPr id="3" name="Text Placeholder 2"/>
          <p:cNvSpPr>
            <a:spLocks noGrp="1"/>
          </p:cNvSpPr>
          <p:nvPr>
            <p:ph type="body" sz="quarter" idx="10"/>
          </p:nvPr>
        </p:nvSpPr>
        <p:spPr>
          <a:xfrm>
            <a:off x="466725" y="1590675"/>
            <a:ext cx="8220075" cy="4822129"/>
          </a:xfrm>
        </p:spPr>
        <p:txBody>
          <a:bodyPr/>
          <a:lstStyle/>
          <a:p>
            <a:pPr marL="0" indent="0">
              <a:lnSpc>
                <a:spcPct val="100000"/>
              </a:lnSpc>
              <a:buNone/>
            </a:pPr>
            <a:r>
              <a:rPr lang="en-US" sz="2400" dirty="0"/>
              <a:t>How do we show that we’re good listeners?</a:t>
            </a:r>
          </a:p>
          <a:p>
            <a:pPr>
              <a:lnSpc>
                <a:spcPct val="100000"/>
              </a:lnSpc>
            </a:pPr>
            <a:r>
              <a:rPr lang="en-US" sz="2400" dirty="0"/>
              <a:t>Nodding and saying “uh huh” </a:t>
            </a:r>
          </a:p>
          <a:p>
            <a:pPr>
              <a:lnSpc>
                <a:spcPct val="100000"/>
              </a:lnSpc>
            </a:pPr>
            <a:r>
              <a:rPr lang="en-US" sz="2400" dirty="0"/>
              <a:t>Leaning closer</a:t>
            </a:r>
          </a:p>
          <a:p>
            <a:pPr>
              <a:lnSpc>
                <a:spcPct val="100000"/>
              </a:lnSpc>
            </a:pPr>
            <a:r>
              <a:rPr lang="en-US" sz="2400" dirty="0"/>
              <a:t>Making eye contact</a:t>
            </a:r>
          </a:p>
          <a:p>
            <a:pPr>
              <a:lnSpc>
                <a:spcPct val="100000"/>
              </a:lnSpc>
            </a:pPr>
            <a:r>
              <a:rPr lang="en-US" sz="2400" dirty="0"/>
              <a:t>Avoiding distractions (watch, phone, computer)</a:t>
            </a:r>
          </a:p>
          <a:p>
            <a:pPr>
              <a:lnSpc>
                <a:spcPct val="100000"/>
              </a:lnSpc>
            </a:pPr>
            <a:r>
              <a:rPr lang="en-US" sz="2400" dirty="0"/>
              <a:t>Giving the person time to tell their story at their own pace</a:t>
            </a:r>
          </a:p>
          <a:p>
            <a:pPr>
              <a:lnSpc>
                <a:spcPct val="100000"/>
              </a:lnSpc>
            </a:pPr>
            <a:r>
              <a:rPr lang="en-US" sz="2400" dirty="0"/>
              <a:t>Being comfortable with silence and pauses (not interrupting, giving person time to think)</a:t>
            </a:r>
          </a:p>
          <a:p>
            <a:pPr>
              <a:lnSpc>
                <a:spcPct val="100000"/>
              </a:lnSpc>
            </a:pPr>
            <a:r>
              <a:rPr lang="en-US" sz="2400" dirty="0"/>
              <a:t>Asking open-ended questions (“Would you like to tell me more?”)</a:t>
            </a:r>
          </a:p>
        </p:txBody>
      </p:sp>
    </p:spTree>
    <p:extLst>
      <p:ext uri="{BB962C8B-B14F-4D97-AF65-F5344CB8AC3E}">
        <p14:creationId xmlns:p14="http://schemas.microsoft.com/office/powerpoint/2010/main" val="152334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Inquire about needs and concerns</a:t>
            </a:r>
            <a:endParaRPr lang="en-US" dirty="0"/>
          </a:p>
        </p:txBody>
      </p:sp>
      <p:sp>
        <p:nvSpPr>
          <p:cNvPr id="3" name="Content Placeholder 2"/>
          <p:cNvSpPr>
            <a:spLocks noGrp="1"/>
          </p:cNvSpPr>
          <p:nvPr>
            <p:ph type="body" sz="quarter" idx="10"/>
          </p:nvPr>
        </p:nvSpPr>
        <p:spPr>
          <a:xfrm>
            <a:off x="466725" y="1590675"/>
            <a:ext cx="7954261" cy="4176713"/>
          </a:xfrm>
        </p:spPr>
        <p:txBody>
          <a:bodyPr/>
          <a:lstStyle/>
          <a:p>
            <a:pPr marL="0" indent="0">
              <a:buNone/>
            </a:pPr>
            <a:r>
              <a:rPr lang="en-US" dirty="0"/>
              <a:t>Purpose </a:t>
            </a:r>
          </a:p>
          <a:p>
            <a:pPr marL="0" indent="0">
              <a:buNone/>
            </a:pPr>
            <a:r>
              <a:rPr lang="en-US" dirty="0"/>
              <a:t>Learn what is most important for the survivor. Respect their wishes and respond to their needs.</a:t>
            </a:r>
          </a:p>
        </p:txBody>
      </p:sp>
      <p:sp>
        <p:nvSpPr>
          <p:cNvPr id="4" name="Footer Placeholder 3">
            <a:extLst>
              <a:ext uri="{FF2B5EF4-FFF2-40B4-BE49-F238E27FC236}">
                <a16:creationId xmlns:a16="http://schemas.microsoft.com/office/drawing/2014/main" id="{9D92AC41-5B70-42EC-9D4E-8889BB68CDF7}"/>
              </a:ext>
            </a:extLst>
          </p:cNvPr>
          <p:cNvSpPr txBox="1">
            <a:spLocks/>
          </p:cNvSpPr>
          <p:nvPr/>
        </p:nvSpPr>
        <p:spPr>
          <a:xfrm>
            <a:off x="581891" y="6285515"/>
            <a:ext cx="4332288" cy="273050"/>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dirty="0">
                <a:latin typeface="+mn-lt"/>
              </a:rPr>
              <a:t>Source: WHO, 2014.</a:t>
            </a:r>
          </a:p>
        </p:txBody>
      </p:sp>
    </p:spTree>
    <p:extLst>
      <p:ext uri="{BB962C8B-B14F-4D97-AF65-F5344CB8AC3E}">
        <p14:creationId xmlns:p14="http://schemas.microsoft.com/office/powerpoint/2010/main" val="380648340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A5855-E02C-4D95-93EF-25DB9E999F58}"/>
              </a:ext>
            </a:extLst>
          </p:cNvPr>
          <p:cNvSpPr>
            <a:spLocks noGrp="1"/>
          </p:cNvSpPr>
          <p:nvPr>
            <p:ph type="title"/>
          </p:nvPr>
        </p:nvSpPr>
        <p:spPr/>
        <p:txBody>
          <a:bodyPr>
            <a:normAutofit fontScale="90000"/>
          </a:bodyPr>
          <a:lstStyle/>
          <a:p>
            <a:r>
              <a:rPr lang="en-US" dirty="0"/>
              <a:t>Techniques to inquire about needs and concerns</a:t>
            </a:r>
          </a:p>
        </p:txBody>
      </p:sp>
      <p:graphicFrame>
        <p:nvGraphicFramePr>
          <p:cNvPr id="4" name="Table 3">
            <a:extLst>
              <a:ext uri="{FF2B5EF4-FFF2-40B4-BE49-F238E27FC236}">
                <a16:creationId xmlns:a16="http://schemas.microsoft.com/office/drawing/2014/main" id="{42BD995E-0E8F-4A65-8D88-AAB6345724B1}"/>
              </a:ext>
            </a:extLst>
          </p:cNvPr>
          <p:cNvGraphicFramePr>
            <a:graphicFrameLocks noGrp="1"/>
          </p:cNvGraphicFramePr>
          <p:nvPr>
            <p:extLst>
              <p:ext uri="{D42A27DB-BD31-4B8C-83A1-F6EECF244321}">
                <p14:modId xmlns:p14="http://schemas.microsoft.com/office/powerpoint/2010/main" val="2125618596"/>
              </p:ext>
            </p:extLst>
          </p:nvPr>
        </p:nvGraphicFramePr>
        <p:xfrm>
          <a:off x="616041" y="1538099"/>
          <a:ext cx="8219440" cy="4389120"/>
        </p:xfrm>
        <a:graphic>
          <a:graphicData uri="http://schemas.openxmlformats.org/drawingml/2006/table">
            <a:tbl>
              <a:tblPr firstRow="1" bandRow="1">
                <a:tableStyleId>{5C22544A-7EE6-4342-B048-85BDC9FD1C3A}</a:tableStyleId>
              </a:tblPr>
              <a:tblGrid>
                <a:gridCol w="4455695">
                  <a:extLst>
                    <a:ext uri="{9D8B030D-6E8A-4147-A177-3AD203B41FA5}">
                      <a16:colId xmlns:a16="http://schemas.microsoft.com/office/drawing/2014/main" val="43887432"/>
                    </a:ext>
                  </a:extLst>
                </a:gridCol>
                <a:gridCol w="3763745">
                  <a:extLst>
                    <a:ext uri="{9D8B030D-6E8A-4147-A177-3AD203B41FA5}">
                      <a16:colId xmlns:a16="http://schemas.microsoft.com/office/drawing/2014/main" val="931881373"/>
                    </a:ext>
                  </a:extLst>
                </a:gridCol>
              </a:tblGrid>
              <a:tr h="0">
                <a:tc>
                  <a:txBody>
                    <a:bodyPr/>
                    <a:lstStyle/>
                    <a:p>
                      <a:r>
                        <a:rPr lang="en-US" dirty="0"/>
                        <a:t>Technique</a:t>
                      </a:r>
                    </a:p>
                  </a:txBody>
                  <a:tcPr>
                    <a:solidFill>
                      <a:schemeClr val="tx2"/>
                    </a:solidFill>
                  </a:tcPr>
                </a:tc>
                <a:tc>
                  <a:txBody>
                    <a:bodyPr/>
                    <a:lstStyle/>
                    <a:p>
                      <a:r>
                        <a:rPr lang="en-US" dirty="0"/>
                        <a:t>Example</a:t>
                      </a:r>
                    </a:p>
                  </a:txBody>
                  <a:tcPr>
                    <a:solidFill>
                      <a:schemeClr val="tx2"/>
                    </a:solidFill>
                  </a:tcPr>
                </a:tc>
                <a:extLst>
                  <a:ext uri="{0D108BD9-81ED-4DB2-BD59-A6C34878D82A}">
                    <a16:rowId xmlns:a16="http://schemas.microsoft.com/office/drawing/2014/main" val="896585879"/>
                  </a:ext>
                </a:extLst>
              </a:tr>
              <a:tr h="0">
                <a:tc>
                  <a:txBody>
                    <a:bodyPr/>
                    <a:lstStyle/>
                    <a:p>
                      <a:pPr marL="0" lvl="0" indent="0">
                        <a:buNone/>
                      </a:pPr>
                      <a:r>
                        <a:rPr lang="en-US" dirty="0"/>
                        <a:t>Phrase your questions as invitations to speak</a:t>
                      </a:r>
                    </a:p>
                  </a:txBody>
                  <a:tcPr>
                    <a:solidFill>
                      <a:srgbClr val="EDEDED"/>
                    </a:solidFill>
                  </a:tcPr>
                </a:tc>
                <a:tc>
                  <a:txBody>
                    <a:bodyPr/>
                    <a:lstStyle/>
                    <a:p>
                      <a:r>
                        <a:rPr lang="en-US" dirty="0"/>
                        <a:t>What would you like to talk about?</a:t>
                      </a:r>
                    </a:p>
                  </a:txBody>
                  <a:tcPr>
                    <a:solidFill>
                      <a:srgbClr val="EDEDED"/>
                    </a:solidFill>
                  </a:tcPr>
                </a:tc>
                <a:extLst>
                  <a:ext uri="{0D108BD9-81ED-4DB2-BD59-A6C34878D82A}">
                    <a16:rowId xmlns:a16="http://schemas.microsoft.com/office/drawing/2014/main" val="4057646724"/>
                  </a:ext>
                </a:extLst>
              </a:tr>
              <a:tr h="580353">
                <a:tc>
                  <a:txBody>
                    <a:bodyPr/>
                    <a:lstStyle/>
                    <a:p>
                      <a:pPr marL="0" lvl="0" indent="0">
                        <a:buNone/>
                      </a:pPr>
                      <a:r>
                        <a:rPr lang="en-US" dirty="0"/>
                        <a:t>Ask open-ended questions that encourage the survivor to talk</a:t>
                      </a:r>
                    </a:p>
                  </a:txBody>
                  <a:tcPr>
                    <a:solidFill>
                      <a:srgbClr val="DDF4FF"/>
                    </a:solidFill>
                  </a:tcPr>
                </a:tc>
                <a:tc>
                  <a:txBody>
                    <a:bodyPr/>
                    <a:lstStyle/>
                    <a:p>
                      <a:r>
                        <a:rPr lang="en-US" dirty="0"/>
                        <a:t>How do you feel about that?</a:t>
                      </a:r>
                    </a:p>
                  </a:txBody>
                  <a:tcPr>
                    <a:solidFill>
                      <a:srgbClr val="DDF4FF"/>
                    </a:solidFill>
                  </a:tcPr>
                </a:tc>
                <a:extLst>
                  <a:ext uri="{0D108BD9-81ED-4DB2-BD59-A6C34878D82A}">
                    <a16:rowId xmlns:a16="http://schemas.microsoft.com/office/drawing/2014/main" val="4151741746"/>
                  </a:ext>
                </a:extLst>
              </a:tr>
              <a:tr h="580353">
                <a:tc>
                  <a:txBody>
                    <a:bodyPr/>
                    <a:lstStyle/>
                    <a:p>
                      <a:pPr marL="0" indent="0">
                        <a:buNone/>
                      </a:pPr>
                      <a:r>
                        <a:rPr lang="en-US" dirty="0"/>
                        <a:t>Verify your understanding by restating what the survivor says</a:t>
                      </a:r>
                    </a:p>
                  </a:txBody>
                  <a:tcPr>
                    <a:solidFill>
                      <a:srgbClr val="EDEDED"/>
                    </a:solidFill>
                  </a:tcPr>
                </a:tc>
                <a:tc>
                  <a:txBody>
                    <a:bodyPr/>
                    <a:lstStyle/>
                    <a:p>
                      <a:r>
                        <a:rPr lang="en-US" dirty="0"/>
                        <a:t>You mentioned that you feel very frustrated.</a:t>
                      </a:r>
                    </a:p>
                  </a:txBody>
                  <a:tcPr>
                    <a:solidFill>
                      <a:srgbClr val="EDEDED"/>
                    </a:solidFill>
                  </a:tcPr>
                </a:tc>
                <a:extLst>
                  <a:ext uri="{0D108BD9-81ED-4DB2-BD59-A6C34878D82A}">
                    <a16:rowId xmlns:a16="http://schemas.microsoft.com/office/drawing/2014/main" val="2657474123"/>
                  </a:ext>
                </a:extLst>
              </a:tr>
              <a:tr h="580353">
                <a:tc>
                  <a:txBody>
                    <a:bodyPr/>
                    <a:lstStyle/>
                    <a:p>
                      <a:pPr marL="0" indent="0">
                        <a:buNone/>
                      </a:pPr>
                      <a:r>
                        <a:rPr lang="en-US" dirty="0"/>
                        <a:t>Reflect back the feelings the survivor expresses</a:t>
                      </a:r>
                    </a:p>
                  </a:txBody>
                  <a:tcPr>
                    <a:solidFill>
                      <a:srgbClr val="DDF4FF"/>
                    </a:solidFill>
                  </a:tcPr>
                </a:tc>
                <a:tc>
                  <a:txBody>
                    <a:bodyPr/>
                    <a:lstStyle/>
                    <a:p>
                      <a:r>
                        <a:rPr lang="en-US" dirty="0"/>
                        <a:t>It sounds as if you are feeling angry about that.</a:t>
                      </a:r>
                    </a:p>
                  </a:txBody>
                  <a:tcPr>
                    <a:solidFill>
                      <a:srgbClr val="DDF4FF"/>
                    </a:solidFill>
                  </a:tcPr>
                </a:tc>
                <a:extLst>
                  <a:ext uri="{0D108BD9-81ED-4DB2-BD59-A6C34878D82A}">
                    <a16:rowId xmlns:a16="http://schemas.microsoft.com/office/drawing/2014/main" val="697671411"/>
                  </a:ext>
                </a:extLst>
              </a:tr>
              <a:tr h="0">
                <a:tc>
                  <a:txBody>
                    <a:bodyPr/>
                    <a:lstStyle/>
                    <a:p>
                      <a:pPr marL="0" lvl="0" indent="0">
                        <a:buNone/>
                      </a:pPr>
                      <a:r>
                        <a:rPr lang="en-US" dirty="0"/>
                        <a:t>Explore as needed</a:t>
                      </a:r>
                    </a:p>
                  </a:txBody>
                  <a:tcPr>
                    <a:solidFill>
                      <a:srgbClr val="EDEDED"/>
                    </a:solidFill>
                  </a:tcPr>
                </a:tc>
                <a:tc>
                  <a:txBody>
                    <a:bodyPr/>
                    <a:lstStyle/>
                    <a:p>
                      <a:r>
                        <a:rPr lang="en-US" dirty="0"/>
                        <a:t>Could you tell me more about that?</a:t>
                      </a:r>
                    </a:p>
                  </a:txBody>
                  <a:tcPr>
                    <a:solidFill>
                      <a:srgbClr val="EDEDED"/>
                    </a:solidFill>
                  </a:tcPr>
                </a:tc>
                <a:extLst>
                  <a:ext uri="{0D108BD9-81ED-4DB2-BD59-A6C34878D82A}">
                    <a16:rowId xmlns:a16="http://schemas.microsoft.com/office/drawing/2014/main" val="96754861"/>
                  </a:ext>
                </a:extLst>
              </a:tr>
              <a:tr h="0">
                <a:tc>
                  <a:txBody>
                    <a:bodyPr/>
                    <a:lstStyle/>
                    <a:p>
                      <a:pPr marL="0" lvl="0" indent="0">
                        <a:buNone/>
                      </a:pPr>
                      <a:r>
                        <a:rPr lang="en-US" dirty="0"/>
                        <a:t>Ask for clarification if you don’t understand</a:t>
                      </a:r>
                    </a:p>
                  </a:txBody>
                  <a:tcPr>
                    <a:solidFill>
                      <a:srgbClr val="DDF4FF"/>
                    </a:solidFill>
                  </a:tcPr>
                </a:tc>
                <a:tc>
                  <a:txBody>
                    <a:bodyPr/>
                    <a:lstStyle/>
                    <a:p>
                      <a:r>
                        <a:rPr lang="en-US" dirty="0"/>
                        <a:t>Can you explain that again, please?</a:t>
                      </a:r>
                    </a:p>
                  </a:txBody>
                  <a:tcPr>
                    <a:solidFill>
                      <a:srgbClr val="DDF4FF"/>
                    </a:solidFill>
                  </a:tcPr>
                </a:tc>
                <a:extLst>
                  <a:ext uri="{0D108BD9-81ED-4DB2-BD59-A6C34878D82A}">
                    <a16:rowId xmlns:a16="http://schemas.microsoft.com/office/drawing/2014/main" val="1563123052"/>
                  </a:ext>
                </a:extLst>
              </a:tr>
              <a:tr h="580353">
                <a:tc>
                  <a:txBody>
                    <a:bodyPr/>
                    <a:lstStyle/>
                    <a:p>
                      <a:pPr marL="0" lvl="0" indent="0">
                        <a:buNone/>
                      </a:pPr>
                      <a:r>
                        <a:rPr lang="en-US" dirty="0"/>
                        <a:t>Help the survivor identify and express needs and concerns</a:t>
                      </a:r>
                    </a:p>
                  </a:txBody>
                  <a:tcPr>
                    <a:solidFill>
                      <a:srgbClr val="EDEDED"/>
                    </a:solidFill>
                  </a:tcPr>
                </a:tc>
                <a:tc>
                  <a:txBody>
                    <a:bodyPr/>
                    <a:lstStyle/>
                    <a:p>
                      <a:r>
                        <a:rPr lang="en-US" dirty="0"/>
                        <a:t>Is there anything that you need or are concerned about?</a:t>
                      </a:r>
                    </a:p>
                  </a:txBody>
                  <a:tcPr>
                    <a:solidFill>
                      <a:srgbClr val="EDEDED"/>
                    </a:solidFill>
                  </a:tcPr>
                </a:tc>
                <a:extLst>
                  <a:ext uri="{0D108BD9-81ED-4DB2-BD59-A6C34878D82A}">
                    <a16:rowId xmlns:a16="http://schemas.microsoft.com/office/drawing/2014/main" val="1933386309"/>
                  </a:ext>
                </a:extLst>
              </a:tr>
              <a:tr h="3618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Summarize what the survivor expressed</a:t>
                      </a:r>
                    </a:p>
                  </a:txBody>
                  <a:tcPr>
                    <a:solidFill>
                      <a:srgbClr val="DDF4FF"/>
                    </a:solidFill>
                  </a:tcPr>
                </a:tc>
                <a:tc>
                  <a:txBody>
                    <a:bodyPr/>
                    <a:lstStyle/>
                    <a:p>
                      <a:r>
                        <a:rPr lang="en-US" dirty="0"/>
                        <a:t>You seem to be saying that…</a:t>
                      </a:r>
                    </a:p>
                  </a:txBody>
                  <a:tcPr>
                    <a:solidFill>
                      <a:srgbClr val="DDF4FF"/>
                    </a:solidFill>
                  </a:tcPr>
                </a:tc>
                <a:extLst>
                  <a:ext uri="{0D108BD9-81ED-4DB2-BD59-A6C34878D82A}">
                    <a16:rowId xmlns:a16="http://schemas.microsoft.com/office/drawing/2014/main" val="1692493159"/>
                  </a:ext>
                </a:extLst>
              </a:tr>
            </a:tbl>
          </a:graphicData>
        </a:graphic>
      </p:graphicFrame>
      <p:sp>
        <p:nvSpPr>
          <p:cNvPr id="3" name="Rectangle 2">
            <a:extLst>
              <a:ext uri="{FF2B5EF4-FFF2-40B4-BE49-F238E27FC236}">
                <a16:creationId xmlns:a16="http://schemas.microsoft.com/office/drawing/2014/main" id="{9875BBA0-8CCB-426F-A8F9-5B8B14DA9CCA}"/>
              </a:ext>
            </a:extLst>
          </p:cNvPr>
          <p:cNvSpPr/>
          <p:nvPr/>
        </p:nvSpPr>
        <p:spPr>
          <a:xfrm>
            <a:off x="616041" y="6274304"/>
            <a:ext cx="1480470" cy="276999"/>
          </a:xfrm>
          <a:prstGeom prst="rect">
            <a:avLst/>
          </a:prstGeom>
        </p:spPr>
        <p:txBody>
          <a:bodyPr wrap="none">
            <a:spAutoFit/>
          </a:bodyPr>
          <a:lstStyle/>
          <a:p>
            <a:r>
              <a:rPr lang="en-US" sz="1200" dirty="0">
                <a:latin typeface="+mn-lt"/>
              </a:rPr>
              <a:t>Source: WHO, 2014. </a:t>
            </a:r>
          </a:p>
        </p:txBody>
      </p:sp>
    </p:spTree>
    <p:extLst>
      <p:ext uri="{BB962C8B-B14F-4D97-AF65-F5344CB8AC3E}">
        <p14:creationId xmlns:p14="http://schemas.microsoft.com/office/powerpoint/2010/main" val="3852136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CE45C-2F27-449A-8E14-22061475066D}"/>
              </a:ext>
            </a:extLst>
          </p:cNvPr>
          <p:cNvSpPr>
            <a:spLocks noGrp="1"/>
          </p:cNvSpPr>
          <p:nvPr>
            <p:ph type="title"/>
          </p:nvPr>
        </p:nvSpPr>
        <p:spPr/>
        <p:txBody>
          <a:bodyPr/>
          <a:lstStyle/>
          <a:p>
            <a:r>
              <a:rPr lang="en-US" dirty="0"/>
              <a:t>Discussion: Expectations</a:t>
            </a:r>
          </a:p>
        </p:txBody>
      </p:sp>
      <p:sp>
        <p:nvSpPr>
          <p:cNvPr id="3" name="Text Placeholder 2">
            <a:extLst>
              <a:ext uri="{FF2B5EF4-FFF2-40B4-BE49-F238E27FC236}">
                <a16:creationId xmlns:a16="http://schemas.microsoft.com/office/drawing/2014/main" id="{7DB4A6CE-DD25-47E2-B460-14A651F8B010}"/>
              </a:ext>
            </a:extLst>
          </p:cNvPr>
          <p:cNvSpPr>
            <a:spLocks noGrp="1"/>
          </p:cNvSpPr>
          <p:nvPr>
            <p:ph type="body" sz="quarter" idx="10"/>
          </p:nvPr>
        </p:nvSpPr>
        <p:spPr>
          <a:xfrm>
            <a:off x="466725" y="1590675"/>
            <a:ext cx="8220075" cy="4176713"/>
          </a:xfrm>
        </p:spPr>
        <p:txBody>
          <a:bodyPr/>
          <a:lstStyle/>
          <a:p>
            <a:pPr marL="0" indent="0">
              <a:buNone/>
            </a:pPr>
            <a:r>
              <a:rPr lang="en-US" dirty="0"/>
              <a:t>What do you want to get out of the training?</a:t>
            </a:r>
          </a:p>
        </p:txBody>
      </p:sp>
    </p:spTree>
    <p:extLst>
      <p:ext uri="{BB962C8B-B14F-4D97-AF65-F5344CB8AC3E}">
        <p14:creationId xmlns:p14="http://schemas.microsoft.com/office/powerpoint/2010/main" val="317558254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Inquire about needs and concerns </a:t>
            </a:r>
          </a:p>
        </p:txBody>
      </p:sp>
      <p:sp>
        <p:nvSpPr>
          <p:cNvPr id="3" name="Text Placeholder 2"/>
          <p:cNvSpPr>
            <a:spLocks noGrp="1"/>
          </p:cNvSpPr>
          <p:nvPr>
            <p:ph type="body" sz="quarter" idx="10"/>
          </p:nvPr>
        </p:nvSpPr>
        <p:spPr>
          <a:xfrm>
            <a:off x="466725" y="1590675"/>
            <a:ext cx="8220075" cy="4176713"/>
          </a:xfrm>
        </p:spPr>
        <p:txBody>
          <a:bodyPr/>
          <a:lstStyle/>
          <a:p>
            <a:pPr marL="0" indent="0">
              <a:buNone/>
            </a:pPr>
            <a:r>
              <a:rPr lang="en-US" dirty="0"/>
              <a:t>Survivor statement #1: “Ever since they raped me, </a:t>
            </a:r>
            <a:br>
              <a:rPr lang="en-US" dirty="0"/>
            </a:br>
            <a:r>
              <a:rPr lang="en-US" dirty="0"/>
              <a:t>I don’t want to eat or talk to anybody. I just want to sleep and stay in bed.”</a:t>
            </a:r>
          </a:p>
          <a:p>
            <a:pPr marL="0" indent="0">
              <a:buNone/>
            </a:pPr>
            <a:endParaRPr lang="en-US" dirty="0"/>
          </a:p>
          <a:p>
            <a:pPr marL="0" indent="0">
              <a:buNone/>
            </a:pPr>
            <a:r>
              <a:rPr lang="en-US" b="1" dirty="0"/>
              <a:t>Technique: Reflect back the feelings the survivor expresses </a:t>
            </a:r>
          </a:p>
          <a:p>
            <a:pPr marL="0" indent="0">
              <a:buNone/>
            </a:pPr>
            <a:r>
              <a:rPr lang="en-US" i="1" dirty="0"/>
              <a:t>“It sounds like you’re in a lot of emotional pain.”</a:t>
            </a:r>
          </a:p>
        </p:txBody>
      </p:sp>
    </p:spTree>
    <p:extLst>
      <p:ext uri="{BB962C8B-B14F-4D97-AF65-F5344CB8AC3E}">
        <p14:creationId xmlns:p14="http://schemas.microsoft.com/office/powerpoint/2010/main" val="284427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Activity: Inquire about needs and concerns  (continued)</a:t>
            </a:r>
          </a:p>
        </p:txBody>
      </p:sp>
      <p:sp>
        <p:nvSpPr>
          <p:cNvPr id="3" name="Text Placeholder 2"/>
          <p:cNvSpPr>
            <a:spLocks noGrp="1"/>
          </p:cNvSpPr>
          <p:nvPr>
            <p:ph type="body" sz="quarter" idx="10"/>
          </p:nvPr>
        </p:nvSpPr>
        <p:spPr>
          <a:xfrm>
            <a:off x="466725" y="1590675"/>
            <a:ext cx="8220075" cy="4176713"/>
          </a:xfrm>
        </p:spPr>
        <p:txBody>
          <a:bodyPr/>
          <a:lstStyle/>
          <a:p>
            <a:pPr marL="0" indent="0">
              <a:buNone/>
            </a:pPr>
            <a:r>
              <a:rPr lang="en-US" dirty="0"/>
              <a:t>Survivor statement #2: “My partner threatens to beat me at any little thing lately. I try to do things the way he likes them, but he only gets angrier. I don’t know what he will do next.”</a:t>
            </a:r>
          </a:p>
          <a:p>
            <a:pPr marL="0" indent="0">
              <a:buNone/>
            </a:pPr>
            <a:endParaRPr lang="en-US" dirty="0"/>
          </a:p>
          <a:p>
            <a:pPr marL="0" indent="0">
              <a:buNone/>
            </a:pPr>
            <a:r>
              <a:rPr lang="en-US" b="1" dirty="0"/>
              <a:t>Technique: Help the survivor identify and express needs and concerns</a:t>
            </a:r>
            <a:endParaRPr lang="en-US" dirty="0"/>
          </a:p>
          <a:p>
            <a:pPr marL="0" indent="0">
              <a:buNone/>
            </a:pPr>
            <a:r>
              <a:rPr lang="en-US" i="1" dirty="0"/>
              <a:t>“It sounds like you’re worried about your safety. Is there anywhere that you feel safe?”</a:t>
            </a:r>
          </a:p>
          <a:p>
            <a:pPr marL="0" indent="0">
              <a:buNone/>
            </a:pPr>
            <a:endParaRPr lang="en-US" i="1" dirty="0"/>
          </a:p>
          <a:p>
            <a:pPr marL="0" indent="0">
              <a:buNone/>
            </a:pPr>
            <a:endParaRPr lang="en-US" i="1" dirty="0"/>
          </a:p>
        </p:txBody>
      </p:sp>
    </p:spTree>
    <p:extLst>
      <p:ext uri="{BB962C8B-B14F-4D97-AF65-F5344CB8AC3E}">
        <p14:creationId xmlns:p14="http://schemas.microsoft.com/office/powerpoint/2010/main" val="164087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Validate</a:t>
            </a:r>
            <a:endParaRPr lang="en-US" dirty="0"/>
          </a:p>
        </p:txBody>
      </p:sp>
      <p:sp>
        <p:nvSpPr>
          <p:cNvPr id="3" name="Content Placeholder 2"/>
          <p:cNvSpPr>
            <a:spLocks noGrp="1"/>
          </p:cNvSpPr>
          <p:nvPr>
            <p:ph type="body" sz="quarter" idx="10"/>
          </p:nvPr>
        </p:nvSpPr>
        <p:spPr/>
        <p:txBody>
          <a:bodyPr/>
          <a:lstStyle/>
          <a:p>
            <a:pPr marL="0" indent="0">
              <a:buNone/>
            </a:pPr>
            <a:r>
              <a:rPr lang="en-US" dirty="0"/>
              <a:t>Purpose</a:t>
            </a:r>
          </a:p>
          <a:p>
            <a:pPr marL="0" indent="0">
              <a:buNone/>
            </a:pPr>
            <a:r>
              <a:rPr lang="en-US" dirty="0"/>
              <a:t>Let the survivor know that their feelings are common, that it is safe to express them, and that everyone has a right to live without violence. </a:t>
            </a:r>
          </a:p>
        </p:txBody>
      </p:sp>
      <p:sp>
        <p:nvSpPr>
          <p:cNvPr id="4" name="Footer Placeholder 3">
            <a:extLst>
              <a:ext uri="{FF2B5EF4-FFF2-40B4-BE49-F238E27FC236}">
                <a16:creationId xmlns:a16="http://schemas.microsoft.com/office/drawing/2014/main" id="{FC468846-DA68-4195-86F7-E984CD64F828}"/>
              </a:ext>
            </a:extLst>
          </p:cNvPr>
          <p:cNvSpPr txBox="1">
            <a:spLocks/>
          </p:cNvSpPr>
          <p:nvPr/>
        </p:nvSpPr>
        <p:spPr>
          <a:xfrm>
            <a:off x="581891" y="6276279"/>
            <a:ext cx="4332288" cy="273050"/>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dirty="0">
                <a:latin typeface="+mn-lt"/>
              </a:rPr>
              <a:t>Source: WHO, 2014.</a:t>
            </a:r>
          </a:p>
        </p:txBody>
      </p:sp>
    </p:spTree>
    <p:extLst>
      <p:ext uri="{BB962C8B-B14F-4D97-AF65-F5344CB8AC3E}">
        <p14:creationId xmlns:p14="http://schemas.microsoft.com/office/powerpoint/2010/main" val="428053578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Validate: Messages to use</a:t>
            </a:r>
            <a:endParaRPr lang="en-US" dirty="0"/>
          </a:p>
        </p:txBody>
      </p:sp>
      <p:sp>
        <p:nvSpPr>
          <p:cNvPr id="7" name="Text Placeholder 6"/>
          <p:cNvSpPr>
            <a:spLocks noGrp="1"/>
          </p:cNvSpPr>
          <p:nvPr>
            <p:ph type="body" sz="quarter" idx="10"/>
          </p:nvPr>
        </p:nvSpPr>
        <p:spPr>
          <a:xfrm>
            <a:off x="466725" y="1448117"/>
            <a:ext cx="8220075" cy="5074603"/>
          </a:xfrm>
        </p:spPr>
        <p:txBody>
          <a:bodyPr>
            <a:noAutofit/>
          </a:bodyPr>
          <a:lstStyle/>
          <a:p>
            <a:pPr lvl="0">
              <a:lnSpc>
                <a:spcPct val="100000"/>
              </a:lnSpc>
              <a:spcBef>
                <a:spcPts val="1800"/>
              </a:spcBef>
            </a:pPr>
            <a:r>
              <a:rPr lang="en-US" sz="2200" dirty="0"/>
              <a:t>“Thank you for sharing that with me.”</a:t>
            </a:r>
          </a:p>
          <a:p>
            <a:pPr lvl="0">
              <a:lnSpc>
                <a:spcPct val="100000"/>
              </a:lnSpc>
              <a:spcBef>
                <a:spcPts val="1800"/>
              </a:spcBef>
            </a:pPr>
            <a:r>
              <a:rPr lang="en-US" sz="2200" dirty="0"/>
              <a:t>“I’m sorry that happened to you.”</a:t>
            </a:r>
          </a:p>
          <a:p>
            <a:pPr lvl="0">
              <a:lnSpc>
                <a:spcPct val="100000"/>
              </a:lnSpc>
              <a:spcBef>
                <a:spcPts val="1800"/>
              </a:spcBef>
            </a:pPr>
            <a:r>
              <a:rPr lang="en-US" sz="2200" dirty="0"/>
              <a:t>“Many people experience violence, and even though they may be blamed for what happened, it is never their fault.”</a:t>
            </a:r>
          </a:p>
          <a:p>
            <a:pPr lvl="0">
              <a:lnSpc>
                <a:spcPct val="100000"/>
              </a:lnSpc>
              <a:spcBef>
                <a:spcPts val="1800"/>
              </a:spcBef>
            </a:pPr>
            <a:r>
              <a:rPr lang="en-US" sz="2200" dirty="0"/>
              <a:t>“Everyone has the right to live free from violence.”</a:t>
            </a:r>
          </a:p>
          <a:p>
            <a:pPr lvl="0">
              <a:lnSpc>
                <a:spcPct val="100000"/>
              </a:lnSpc>
              <a:spcBef>
                <a:spcPts val="1800"/>
              </a:spcBef>
            </a:pPr>
            <a:r>
              <a:rPr lang="en-US" sz="2200" dirty="0"/>
              <a:t>“I am here to support you and explain your options.”</a:t>
            </a:r>
          </a:p>
          <a:p>
            <a:pPr lvl="0">
              <a:lnSpc>
                <a:spcPct val="100000"/>
              </a:lnSpc>
              <a:spcBef>
                <a:spcPts val="1800"/>
              </a:spcBef>
            </a:pPr>
            <a:r>
              <a:rPr lang="en-US" sz="2200" dirty="0"/>
              <a:t>“It’s not your fault.”</a:t>
            </a:r>
          </a:p>
          <a:p>
            <a:pPr lvl="0">
              <a:lnSpc>
                <a:spcPct val="100000"/>
              </a:lnSpc>
              <a:spcBef>
                <a:spcPts val="1800"/>
              </a:spcBef>
            </a:pPr>
            <a:r>
              <a:rPr lang="en-US" sz="2200" dirty="0"/>
              <a:t>“This was a violation of your rights, and you did not deserve to be treated this way.”</a:t>
            </a:r>
          </a:p>
          <a:p>
            <a:pPr lvl="0">
              <a:lnSpc>
                <a:spcPct val="100000"/>
              </a:lnSpc>
              <a:spcBef>
                <a:spcPts val="1800"/>
              </a:spcBef>
            </a:pPr>
            <a:r>
              <a:rPr lang="en-US" sz="2200" dirty="0"/>
              <a:t>“You are brave to talk me about it.”</a:t>
            </a:r>
          </a:p>
        </p:txBody>
      </p:sp>
      <p:sp>
        <p:nvSpPr>
          <p:cNvPr id="3" name="AutoShape 2"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677007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Validate: Messages to avoid</a:t>
            </a:r>
            <a:endParaRPr lang="en-US" dirty="0"/>
          </a:p>
        </p:txBody>
      </p:sp>
      <p:sp>
        <p:nvSpPr>
          <p:cNvPr id="3" name="Text Placeholder 2"/>
          <p:cNvSpPr>
            <a:spLocks noGrp="1"/>
          </p:cNvSpPr>
          <p:nvPr>
            <p:ph type="body" sz="quarter" idx="10"/>
          </p:nvPr>
        </p:nvSpPr>
        <p:spPr>
          <a:xfrm>
            <a:off x="467361" y="1590145"/>
            <a:ext cx="4104640" cy="4176851"/>
          </a:xfrm>
        </p:spPr>
        <p:txBody>
          <a:bodyPr/>
          <a:lstStyle/>
          <a:p>
            <a:pPr marL="0" indent="0">
              <a:lnSpc>
                <a:spcPct val="100000"/>
              </a:lnSpc>
              <a:spcBef>
                <a:spcPts val="1800"/>
              </a:spcBef>
              <a:buNone/>
            </a:pPr>
            <a:r>
              <a:rPr lang="en-US" sz="1800" b="1" dirty="0"/>
              <a:t>Avoid statements that</a:t>
            </a:r>
          </a:p>
          <a:p>
            <a:pPr>
              <a:lnSpc>
                <a:spcPct val="100000"/>
              </a:lnSpc>
              <a:spcBef>
                <a:spcPts val="1800"/>
              </a:spcBef>
            </a:pPr>
            <a:r>
              <a:rPr lang="en-US" sz="1800" dirty="0"/>
              <a:t>Place blame on the survivor</a:t>
            </a:r>
          </a:p>
          <a:p>
            <a:pPr>
              <a:lnSpc>
                <a:spcPct val="100000"/>
              </a:lnSpc>
              <a:spcBef>
                <a:spcPts val="1800"/>
              </a:spcBef>
            </a:pPr>
            <a:r>
              <a:rPr lang="en-US" sz="1800" dirty="0"/>
              <a:t>Say anything that judges what the survivor has done or will do</a:t>
            </a:r>
          </a:p>
          <a:p>
            <a:pPr>
              <a:lnSpc>
                <a:spcPct val="100000"/>
              </a:lnSpc>
              <a:spcBef>
                <a:spcPts val="1800"/>
              </a:spcBef>
            </a:pPr>
            <a:r>
              <a:rPr lang="en-US" sz="1800" dirty="0"/>
              <a:t>Question the survivor’s story (doubting) or interrogate the survivor</a:t>
            </a:r>
          </a:p>
          <a:p>
            <a:pPr>
              <a:lnSpc>
                <a:spcPct val="100000"/>
              </a:lnSpc>
              <a:spcBef>
                <a:spcPts val="1800"/>
              </a:spcBef>
            </a:pPr>
            <a:r>
              <a:rPr lang="en-US" sz="1800" dirty="0"/>
              <a:t>Say anything that minimizes how the survivor feels</a:t>
            </a:r>
          </a:p>
          <a:p>
            <a:pPr>
              <a:lnSpc>
                <a:spcPct val="100000"/>
              </a:lnSpc>
              <a:spcBef>
                <a:spcPts val="1800"/>
              </a:spcBef>
            </a:pPr>
            <a:r>
              <a:rPr lang="en-US" sz="1800" dirty="0"/>
              <a:t>Lecture, command, or advise</a:t>
            </a:r>
          </a:p>
          <a:p>
            <a:pPr>
              <a:lnSpc>
                <a:spcPct val="100000"/>
              </a:lnSpc>
              <a:spcBef>
                <a:spcPts val="1800"/>
              </a:spcBef>
            </a:pPr>
            <a:r>
              <a:rPr lang="en-US" sz="1800" dirty="0"/>
              <a:t>Recommend that they change their profession, sexual orientation, or gender identity to avoid violence</a:t>
            </a:r>
          </a:p>
        </p:txBody>
      </p:sp>
      <p:sp>
        <p:nvSpPr>
          <p:cNvPr id="4" name="Text Placeholder 2">
            <a:extLst>
              <a:ext uri="{FF2B5EF4-FFF2-40B4-BE49-F238E27FC236}">
                <a16:creationId xmlns:a16="http://schemas.microsoft.com/office/drawing/2014/main" id="{48464DD1-10B1-4930-8EFD-2BCEF36EB31E}"/>
              </a:ext>
            </a:extLst>
          </p:cNvPr>
          <p:cNvSpPr txBox="1">
            <a:spLocks/>
          </p:cNvSpPr>
          <p:nvPr/>
        </p:nvSpPr>
        <p:spPr>
          <a:xfrm>
            <a:off x="5023457" y="1590145"/>
            <a:ext cx="3786810" cy="4176713"/>
          </a:xfrm>
          <a:prstGeom prst="rect">
            <a:avLst/>
          </a:prstGeom>
        </p:spPr>
        <p:txBody>
          <a:bodyPr vert="horz" numCol="1">
            <a:noAutofit/>
          </a:bodyPr>
          <a:lstStyle>
            <a:lvl1pPr marL="342900" indent="-342900" algn="l" defTabSz="457200" rtl="0" eaLnBrk="1" latinLnBrk="0" hangingPunct="1">
              <a:lnSpc>
                <a:spcPts val="3000"/>
              </a:lnSpc>
              <a:spcBef>
                <a:spcPts val="1200"/>
              </a:spcBef>
              <a:buClr>
                <a:srgbClr val="7EC9A3"/>
              </a:buClr>
              <a:buSzPct val="100000"/>
              <a:buFont typeface="Arial"/>
              <a:buChar char="•"/>
              <a:defRPr sz="2800" b="0" kern="1200" spc="0">
                <a:solidFill>
                  <a:srgbClr val="535352"/>
                </a:solidFill>
                <a:latin typeface="Calibri"/>
                <a:ea typeface="+mn-ea"/>
                <a:cs typeface="Calibri"/>
              </a:defRPr>
            </a:lvl1pPr>
            <a:lvl2pPr marL="742950" indent="-285750" algn="l" defTabSz="457200" rtl="0" eaLnBrk="1" latinLnBrk="0" hangingPunct="1">
              <a:spcBef>
                <a:spcPct val="20000"/>
              </a:spcBef>
              <a:buClr>
                <a:srgbClr val="7EC9A3"/>
              </a:buClr>
              <a:buFont typeface="Arial"/>
              <a:buChar char="–"/>
              <a:defRPr sz="2800" kern="1200">
                <a:solidFill>
                  <a:srgbClr val="535352"/>
                </a:solidFill>
                <a:latin typeface="Calibri"/>
                <a:ea typeface="+mn-ea"/>
                <a:cs typeface="Calibri"/>
              </a:defRPr>
            </a:lvl2pPr>
            <a:lvl3pPr marL="1143000" indent="-228600" algn="l" defTabSz="457200" rtl="0" eaLnBrk="1" latinLnBrk="0" hangingPunct="1">
              <a:spcBef>
                <a:spcPct val="20000"/>
              </a:spcBef>
              <a:buClr>
                <a:srgbClr val="7EC9A3"/>
              </a:buClr>
              <a:buSzPct val="83000"/>
              <a:buFont typeface="Calibri" panose="020F0502020204030204" pitchFamily="34" charset="0"/>
              <a:buChar char="‐"/>
              <a:defRPr sz="2400" kern="1200">
                <a:solidFill>
                  <a:srgbClr val="535352"/>
                </a:solidFill>
                <a:latin typeface="Calibri"/>
                <a:ea typeface="+mn-ea"/>
                <a:cs typeface="Calibri"/>
              </a:defRPr>
            </a:lvl3pPr>
            <a:lvl4pPr marL="1600200" indent="-228600" algn="l" defTabSz="457200" rtl="0" eaLnBrk="1" latinLnBrk="0" hangingPunct="1">
              <a:spcBef>
                <a:spcPct val="20000"/>
              </a:spcBef>
              <a:buFont typeface="Arial"/>
              <a:buChar char="–"/>
              <a:defRPr sz="2000" kern="1200">
                <a:solidFill>
                  <a:srgbClr val="535352"/>
                </a:solidFill>
                <a:latin typeface="Calibri"/>
                <a:ea typeface="+mn-ea"/>
                <a:cs typeface="Calibri"/>
              </a:defRPr>
            </a:lvl4pPr>
            <a:lvl5pPr marL="2057400" indent="-228600" algn="l" defTabSz="457200" rtl="0" eaLnBrk="1" latinLnBrk="0" hangingPunct="1">
              <a:spcBef>
                <a:spcPct val="20000"/>
              </a:spcBef>
              <a:buFont typeface="Arial"/>
              <a:buChar char="»"/>
              <a:defRPr sz="2000" kern="1200">
                <a:solidFill>
                  <a:srgbClr val="53535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lnSpc>
                <a:spcPts val="2600"/>
              </a:lnSpc>
              <a:spcAft>
                <a:spcPts val="0"/>
              </a:spcAft>
              <a:buFont typeface="Arial"/>
              <a:buNone/>
            </a:pPr>
            <a:r>
              <a:rPr lang="en-US" sz="1800" b="1" dirty="0"/>
              <a:t>Avoid questions that suggest fault</a:t>
            </a:r>
          </a:p>
          <a:p>
            <a:pPr fontAlgn="auto">
              <a:lnSpc>
                <a:spcPct val="100000"/>
              </a:lnSpc>
              <a:spcBef>
                <a:spcPts val="1800"/>
              </a:spcBef>
              <a:spcAft>
                <a:spcPts val="0"/>
              </a:spcAft>
              <a:buClr>
                <a:srgbClr val="32BDEA"/>
              </a:buClr>
            </a:pPr>
            <a:r>
              <a:rPr lang="en-US" sz="1800" dirty="0"/>
              <a:t>Why were you wearing such revealing clothes?</a:t>
            </a:r>
          </a:p>
          <a:p>
            <a:pPr fontAlgn="auto">
              <a:lnSpc>
                <a:spcPct val="100000"/>
              </a:lnSpc>
              <a:spcBef>
                <a:spcPts val="1800"/>
              </a:spcBef>
              <a:spcAft>
                <a:spcPts val="0"/>
              </a:spcAft>
              <a:buClr>
                <a:srgbClr val="32BDEA"/>
              </a:buClr>
            </a:pPr>
            <a:r>
              <a:rPr lang="en-US" sz="1800" dirty="0"/>
              <a:t>What did you do to make the perpetrator angry? </a:t>
            </a:r>
          </a:p>
          <a:p>
            <a:pPr fontAlgn="auto">
              <a:lnSpc>
                <a:spcPct val="100000"/>
              </a:lnSpc>
              <a:spcBef>
                <a:spcPts val="1800"/>
              </a:spcBef>
              <a:spcAft>
                <a:spcPts val="0"/>
              </a:spcAft>
              <a:buClr>
                <a:srgbClr val="32BDEA"/>
              </a:buClr>
            </a:pPr>
            <a:r>
              <a:rPr lang="en-US" sz="1800" dirty="0"/>
              <a:t>If you were really afraid, why didn’t you run or scream? </a:t>
            </a:r>
          </a:p>
          <a:p>
            <a:pPr fontAlgn="auto">
              <a:lnSpc>
                <a:spcPct val="100000"/>
              </a:lnSpc>
              <a:spcBef>
                <a:spcPts val="1800"/>
              </a:spcBef>
              <a:spcAft>
                <a:spcPts val="0"/>
              </a:spcAft>
              <a:buClr>
                <a:srgbClr val="32BDEA"/>
              </a:buClr>
            </a:pPr>
            <a:r>
              <a:rPr lang="en-US" sz="1800" dirty="0"/>
              <a:t>Why do you choose to put yourself in risky situations? </a:t>
            </a:r>
          </a:p>
        </p:txBody>
      </p:sp>
    </p:spTree>
    <p:extLst>
      <p:ext uri="{BB962C8B-B14F-4D97-AF65-F5344CB8AC3E}">
        <p14:creationId xmlns:p14="http://schemas.microsoft.com/office/powerpoint/2010/main" val="75858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Revisit standing in her shoes</a:t>
            </a:r>
          </a:p>
        </p:txBody>
      </p:sp>
      <p:sp>
        <p:nvSpPr>
          <p:cNvPr id="3" name="Content Placeholder 2"/>
          <p:cNvSpPr>
            <a:spLocks noGrp="1"/>
          </p:cNvSpPr>
          <p:nvPr>
            <p:ph type="body" sz="quarter" idx="10"/>
          </p:nvPr>
        </p:nvSpPr>
        <p:spPr>
          <a:xfrm>
            <a:off x="466725" y="1590675"/>
            <a:ext cx="8220075" cy="4176713"/>
          </a:xfrm>
        </p:spPr>
        <p:txBody>
          <a:bodyPr/>
          <a:lstStyle/>
          <a:p>
            <a:pPr marL="0" indent="0">
              <a:buNone/>
            </a:pPr>
            <a:r>
              <a:rPr lang="en-US" dirty="0"/>
              <a:t>Repeat standing in her shoes activity. This time, instead of rejecting the survivor, deliver a validating message.</a:t>
            </a:r>
          </a:p>
        </p:txBody>
      </p:sp>
    </p:spTree>
    <p:extLst>
      <p:ext uri="{BB962C8B-B14F-4D97-AF65-F5344CB8AC3E}">
        <p14:creationId xmlns:p14="http://schemas.microsoft.com/office/powerpoint/2010/main" val="128681496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Enhance safety</a:t>
            </a:r>
            <a:endParaRPr lang="en-US" dirty="0"/>
          </a:p>
        </p:txBody>
      </p:sp>
      <p:sp>
        <p:nvSpPr>
          <p:cNvPr id="3" name="Content Placeholder 2"/>
          <p:cNvSpPr>
            <a:spLocks noGrp="1"/>
          </p:cNvSpPr>
          <p:nvPr>
            <p:ph type="body" sz="quarter" idx="10"/>
          </p:nvPr>
        </p:nvSpPr>
        <p:spPr/>
        <p:txBody>
          <a:bodyPr/>
          <a:lstStyle/>
          <a:p>
            <a:pPr marL="0" indent="0">
              <a:buNone/>
            </a:pPr>
            <a:r>
              <a:rPr lang="en-US" dirty="0"/>
              <a:t>Purpose</a:t>
            </a:r>
          </a:p>
          <a:p>
            <a:pPr marL="0" indent="0">
              <a:buNone/>
            </a:pPr>
            <a:r>
              <a:rPr lang="en-US" dirty="0"/>
              <a:t>Help assess the survivor’s situation and make a plan for their future safety. </a:t>
            </a:r>
          </a:p>
        </p:txBody>
      </p:sp>
      <p:sp>
        <p:nvSpPr>
          <p:cNvPr id="4" name="Footer Placeholder 3">
            <a:extLst>
              <a:ext uri="{FF2B5EF4-FFF2-40B4-BE49-F238E27FC236}">
                <a16:creationId xmlns:a16="http://schemas.microsoft.com/office/drawing/2014/main" id="{1CF44719-5DC2-4CDD-B5D4-A3987AFE1016}"/>
              </a:ext>
            </a:extLst>
          </p:cNvPr>
          <p:cNvSpPr txBox="1">
            <a:spLocks/>
          </p:cNvSpPr>
          <p:nvPr/>
        </p:nvSpPr>
        <p:spPr>
          <a:xfrm>
            <a:off x="581891" y="6276279"/>
            <a:ext cx="4332288" cy="273050"/>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dirty="0">
                <a:latin typeface="+mn-lt"/>
              </a:rPr>
              <a:t>Source: WHO, 2014.</a:t>
            </a:r>
          </a:p>
        </p:txBody>
      </p:sp>
    </p:spTree>
    <p:extLst>
      <p:ext uri="{BB962C8B-B14F-4D97-AF65-F5344CB8AC3E}">
        <p14:creationId xmlns:p14="http://schemas.microsoft.com/office/powerpoint/2010/main" val="411126210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Ask about safety</a:t>
            </a:r>
          </a:p>
        </p:txBody>
      </p:sp>
      <p:sp>
        <p:nvSpPr>
          <p:cNvPr id="3" name="Content Placeholder 2"/>
          <p:cNvSpPr>
            <a:spLocks noGrp="1"/>
          </p:cNvSpPr>
          <p:nvPr>
            <p:ph type="body" sz="quarter" idx="10"/>
          </p:nvPr>
        </p:nvSpPr>
        <p:spPr/>
        <p:txBody>
          <a:bodyPr>
            <a:normAutofit/>
          </a:bodyPr>
          <a:lstStyle/>
          <a:p>
            <a:pPr marL="0" lvl="0" indent="0">
              <a:buNone/>
            </a:pPr>
            <a:r>
              <a:rPr lang="en-US" dirty="0"/>
              <a:t>Do you have any concerns about your safety or the safety of your children (if relevant)?</a:t>
            </a:r>
          </a:p>
        </p:txBody>
      </p:sp>
    </p:spTree>
    <p:extLst>
      <p:ext uri="{BB962C8B-B14F-4D97-AF65-F5344CB8AC3E}">
        <p14:creationId xmlns:p14="http://schemas.microsoft.com/office/powerpoint/2010/main" val="196465002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59DF2-E34B-4F37-9EC0-F23D6E810C70}"/>
              </a:ext>
            </a:extLst>
          </p:cNvPr>
          <p:cNvSpPr>
            <a:spLocks noGrp="1"/>
          </p:cNvSpPr>
          <p:nvPr>
            <p:ph type="title"/>
          </p:nvPr>
        </p:nvSpPr>
        <p:spPr/>
        <p:txBody>
          <a:bodyPr/>
          <a:lstStyle/>
          <a:p>
            <a:r>
              <a:rPr lang="en-US" dirty="0"/>
              <a:t>Activity: Safety planning</a:t>
            </a:r>
          </a:p>
        </p:txBody>
      </p:sp>
      <p:sp>
        <p:nvSpPr>
          <p:cNvPr id="3" name="Text Placeholder 2">
            <a:extLst>
              <a:ext uri="{FF2B5EF4-FFF2-40B4-BE49-F238E27FC236}">
                <a16:creationId xmlns:a16="http://schemas.microsoft.com/office/drawing/2014/main" id="{D2912AE3-CB27-488E-8E88-24270D667C93}"/>
              </a:ext>
            </a:extLst>
          </p:cNvPr>
          <p:cNvSpPr>
            <a:spLocks noGrp="1"/>
          </p:cNvSpPr>
          <p:nvPr>
            <p:ph type="body" sz="quarter" idx="10"/>
          </p:nvPr>
        </p:nvSpPr>
        <p:spPr>
          <a:xfrm>
            <a:off x="466726" y="1590675"/>
            <a:ext cx="4015468" cy="4176713"/>
          </a:xfrm>
        </p:spPr>
        <p:txBody>
          <a:bodyPr/>
          <a:lstStyle/>
          <a:p>
            <a:r>
              <a:rPr lang="en-US" dirty="0"/>
              <a:t>Break into pairs</a:t>
            </a:r>
          </a:p>
          <a:p>
            <a:r>
              <a:rPr lang="en-US" dirty="0"/>
              <a:t>One person pretends to be a survivor of violence</a:t>
            </a:r>
          </a:p>
          <a:p>
            <a:r>
              <a:rPr lang="en-US" dirty="0"/>
              <a:t>The other is a </a:t>
            </a:r>
            <a:r>
              <a:rPr lang="en-US" dirty="0">
                <a:solidFill>
                  <a:srgbClr val="00B050"/>
                </a:solidFill>
              </a:rPr>
              <a:t>[peer educator, navigator, outreach worker] </a:t>
            </a:r>
            <a:r>
              <a:rPr lang="en-US" dirty="0"/>
              <a:t>who asks these questions</a:t>
            </a:r>
          </a:p>
        </p:txBody>
      </p:sp>
      <p:pic>
        <p:nvPicPr>
          <p:cNvPr id="5" name="Content Placeholder 3" descr="Screen Shot 2017-10-12 at 2.53.22 PM.png">
            <a:extLst>
              <a:ext uri="{FF2B5EF4-FFF2-40B4-BE49-F238E27FC236}">
                <a16:creationId xmlns:a16="http://schemas.microsoft.com/office/drawing/2014/main" id="{251EF8A2-143B-4E0F-A1A3-AB64FED4646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964" r="-103"/>
          <a:stretch/>
        </p:blipFill>
        <p:spPr>
          <a:xfrm>
            <a:off x="4482194" y="1210291"/>
            <a:ext cx="4421661" cy="5339038"/>
          </a:xfrm>
          <a:prstGeom prst="rect">
            <a:avLst/>
          </a:prstGeom>
        </p:spPr>
      </p:pic>
      <p:sp>
        <p:nvSpPr>
          <p:cNvPr id="6" name="Footer Placeholder 3">
            <a:extLst>
              <a:ext uri="{FF2B5EF4-FFF2-40B4-BE49-F238E27FC236}">
                <a16:creationId xmlns:a16="http://schemas.microsoft.com/office/drawing/2014/main" id="{F4C97922-C189-4497-BCB7-315101D4FA48}"/>
              </a:ext>
            </a:extLst>
          </p:cNvPr>
          <p:cNvSpPr txBox="1">
            <a:spLocks/>
          </p:cNvSpPr>
          <p:nvPr/>
        </p:nvSpPr>
        <p:spPr>
          <a:xfrm>
            <a:off x="581891" y="6276279"/>
            <a:ext cx="4332288" cy="273050"/>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dirty="0">
                <a:latin typeface="+mn-lt"/>
              </a:rPr>
              <a:t>Source: WHO, 2014.</a:t>
            </a:r>
          </a:p>
        </p:txBody>
      </p:sp>
    </p:spTree>
    <p:extLst>
      <p:ext uri="{BB962C8B-B14F-4D97-AF65-F5344CB8AC3E}">
        <p14:creationId xmlns:p14="http://schemas.microsoft.com/office/powerpoint/2010/main" val="153225555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2E775-E07F-4466-92D6-AD37718D886D}"/>
              </a:ext>
            </a:extLst>
          </p:cNvPr>
          <p:cNvSpPr>
            <a:spLocks noGrp="1"/>
          </p:cNvSpPr>
          <p:nvPr>
            <p:ph type="title"/>
          </p:nvPr>
        </p:nvSpPr>
        <p:spPr/>
        <p:txBody>
          <a:bodyPr/>
          <a:lstStyle/>
          <a:p>
            <a:r>
              <a:rPr lang="en-US" dirty="0"/>
              <a:t>Explore safety strategies</a:t>
            </a:r>
          </a:p>
        </p:txBody>
      </p:sp>
      <p:sp>
        <p:nvSpPr>
          <p:cNvPr id="7" name="Text Placeholder 6"/>
          <p:cNvSpPr>
            <a:spLocks noGrp="1"/>
          </p:cNvSpPr>
          <p:nvPr>
            <p:ph type="body" sz="quarter" idx="10"/>
          </p:nvPr>
        </p:nvSpPr>
        <p:spPr>
          <a:xfrm>
            <a:off x="466726" y="1590675"/>
            <a:ext cx="5270397" cy="4176713"/>
          </a:xfrm>
        </p:spPr>
        <p:txBody>
          <a:bodyPr/>
          <a:lstStyle/>
          <a:p>
            <a:r>
              <a:rPr lang="en-US" dirty="0"/>
              <a:t>Identify emergency shelters</a:t>
            </a:r>
          </a:p>
          <a:p>
            <a:r>
              <a:rPr lang="en-US" dirty="0"/>
              <a:t>Carry emergency phone numbers</a:t>
            </a:r>
          </a:p>
          <a:p>
            <a:r>
              <a:rPr lang="en-US" dirty="0"/>
              <a:t>Contact international funds that may be able to help with relocation or other costs</a:t>
            </a:r>
          </a:p>
        </p:txBody>
      </p:sp>
      <p:sp>
        <p:nvSpPr>
          <p:cNvPr id="3" name="AutoShape 2"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8" name="Table 7">
            <a:extLst>
              <a:ext uri="{FF2B5EF4-FFF2-40B4-BE49-F238E27FC236}">
                <a16:creationId xmlns:a16="http://schemas.microsoft.com/office/drawing/2014/main" id="{997752DF-91D9-4210-9FE8-AA52ACB3DDEE}"/>
              </a:ext>
            </a:extLst>
          </p:cNvPr>
          <p:cNvGraphicFramePr>
            <a:graphicFrameLocks noGrp="1"/>
          </p:cNvGraphicFramePr>
          <p:nvPr>
            <p:extLst>
              <p:ext uri="{D42A27DB-BD31-4B8C-83A1-F6EECF244321}">
                <p14:modId xmlns:p14="http://schemas.microsoft.com/office/powerpoint/2010/main" val="1495835010"/>
              </p:ext>
            </p:extLst>
          </p:nvPr>
        </p:nvGraphicFramePr>
        <p:xfrm>
          <a:off x="5758701" y="1590673"/>
          <a:ext cx="2661071" cy="4653715"/>
        </p:xfrm>
        <a:graphic>
          <a:graphicData uri="http://schemas.openxmlformats.org/drawingml/2006/table">
            <a:tbl>
              <a:tblPr firstRow="1" firstCol="1" bandRow="1"/>
              <a:tblGrid>
                <a:gridCol w="2661071">
                  <a:extLst>
                    <a:ext uri="{9D8B030D-6E8A-4147-A177-3AD203B41FA5}">
                      <a16:colId xmlns:a16="http://schemas.microsoft.com/office/drawing/2014/main" val="529000481"/>
                    </a:ext>
                  </a:extLst>
                </a:gridCol>
              </a:tblGrid>
              <a:tr h="4653715">
                <a:tc>
                  <a:txBody>
                    <a:bodyPr/>
                    <a:lstStyle/>
                    <a:p>
                      <a:pPr marL="0" marR="0" algn="l">
                        <a:spcBef>
                          <a:spcPts val="1200"/>
                        </a:spcBef>
                        <a:spcAft>
                          <a:spcPts val="2400"/>
                        </a:spcAft>
                      </a:pPr>
                      <a:endParaRPr lang="en-US" sz="1000" dirty="0">
                        <a:effectLst/>
                        <a:latin typeface="Calibri Light" panose="020F0302020204030204" pitchFamily="34" charset="0"/>
                        <a:ea typeface="MS Mincho" panose="02020609040205080304" pitchFamily="49" charset="-128"/>
                        <a:cs typeface="Mangal" panose="02040503050203030202" pitchFamily="18" charset="0"/>
                      </a:endParaRPr>
                    </a:p>
                    <a:p>
                      <a:pPr marL="0" marR="0" algn="l">
                        <a:spcBef>
                          <a:spcPts val="1200"/>
                        </a:spcBef>
                        <a:spcAft>
                          <a:spcPts val="1200"/>
                        </a:spcAft>
                      </a:pPr>
                      <a:r>
                        <a:rPr lang="en-US" sz="1800" dirty="0">
                          <a:effectLst/>
                          <a:latin typeface="Calibri Light" panose="020F0302020204030204" pitchFamily="34" charset="0"/>
                          <a:ea typeface="MS Mincho" panose="02020609040205080304" pitchFamily="49" charset="-128"/>
                          <a:cs typeface="Mangal" panose="02040503050203030202" pitchFamily="18" charset="0"/>
                        </a:rPr>
                        <a:t>It is important that peer educators, navigators and outreach workers do not tell KP service users how to stay safe. Safety planning is a conversation in which the service provider asks questions to help KP service users determine what is best for them. If specific safety strategies are mentioned, they should be brought up as questions. </a:t>
                      </a:r>
                    </a:p>
                  </a:txBody>
                  <a:tcPr marL="137160" marR="137160" marT="0" marB="0">
                    <a:lnL>
                      <a:noFill/>
                    </a:lnL>
                    <a:lnR>
                      <a:noFill/>
                    </a:lnR>
                    <a:lnT>
                      <a:noFill/>
                    </a:lnT>
                    <a:lnB>
                      <a:noFill/>
                    </a:lnB>
                    <a:solidFill>
                      <a:srgbClr val="EDEDED"/>
                    </a:solidFill>
                  </a:tcPr>
                </a:tc>
                <a:extLst>
                  <a:ext uri="{0D108BD9-81ED-4DB2-BD59-A6C34878D82A}">
                    <a16:rowId xmlns:a16="http://schemas.microsoft.com/office/drawing/2014/main" val="1504055104"/>
                  </a:ext>
                </a:extLst>
              </a:tr>
            </a:tbl>
          </a:graphicData>
        </a:graphic>
      </p:graphicFrame>
      <p:sp>
        <p:nvSpPr>
          <p:cNvPr id="10" name="Isosceles Triangle 9"/>
          <p:cNvSpPr/>
          <p:nvPr/>
        </p:nvSpPr>
        <p:spPr>
          <a:xfrm>
            <a:off x="5996002" y="1745591"/>
            <a:ext cx="405048" cy="367862"/>
          </a:xfrm>
          <a:prstGeom prst="triangle">
            <a:avLst/>
          </a:prstGeom>
          <a:solidFill>
            <a:schemeClr val="tx2"/>
          </a:solidFill>
          <a:ln>
            <a:noFill/>
          </a:ln>
          <a:effectLst/>
          <a:scene3d>
            <a:camera prst="orthographicFront"/>
            <a:lightRig rig="threePt" dir="t"/>
          </a:scene3d>
          <a:sp3d contourW="76200">
            <a:extrusionClr>
              <a:schemeClr val="bg1"/>
            </a:extrusionClr>
            <a:contourClr>
              <a:schemeClr val="tx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lnSpc>
                <a:spcPct val="65000"/>
              </a:lnSpc>
            </a:pPr>
            <a:r>
              <a:rPr lang="en-US" sz="3200" b="1" dirty="0">
                <a:solidFill>
                  <a:schemeClr val="bg1"/>
                </a:solidFill>
              </a:rPr>
              <a:t>!</a:t>
            </a:r>
          </a:p>
        </p:txBody>
      </p:sp>
    </p:spTree>
    <p:extLst>
      <p:ext uri="{BB962C8B-B14F-4D97-AF65-F5344CB8AC3E}">
        <p14:creationId xmlns:p14="http://schemas.microsoft.com/office/powerpoint/2010/main" val="2883624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73CE1-83C1-40BF-BECF-A5ECA7F158F0}"/>
              </a:ext>
            </a:extLst>
          </p:cNvPr>
          <p:cNvSpPr>
            <a:spLocks noGrp="1"/>
          </p:cNvSpPr>
          <p:nvPr>
            <p:ph type="title"/>
          </p:nvPr>
        </p:nvSpPr>
        <p:spPr/>
        <p:txBody>
          <a:bodyPr/>
          <a:lstStyle/>
          <a:p>
            <a:r>
              <a:rPr lang="en-US"/>
              <a:t>Agenda review</a:t>
            </a:r>
            <a:endParaRPr lang="en-US" dirty="0"/>
          </a:p>
        </p:txBody>
      </p:sp>
      <p:sp>
        <p:nvSpPr>
          <p:cNvPr id="3" name="Text Placeholder 2">
            <a:extLst>
              <a:ext uri="{FF2B5EF4-FFF2-40B4-BE49-F238E27FC236}">
                <a16:creationId xmlns:a16="http://schemas.microsoft.com/office/drawing/2014/main" id="{A70EDB7C-ACE3-4BB3-8A3F-F4DCB2CD2982}"/>
              </a:ext>
            </a:extLst>
          </p:cNvPr>
          <p:cNvSpPr>
            <a:spLocks noGrp="1"/>
          </p:cNvSpPr>
          <p:nvPr>
            <p:ph type="body" sz="quarter" idx="10"/>
          </p:nvPr>
        </p:nvSpPr>
        <p:spPr>
          <a:xfrm>
            <a:off x="466725" y="1590675"/>
            <a:ext cx="8220075" cy="4176713"/>
          </a:xfrm>
        </p:spPr>
        <p:txBody>
          <a:bodyPr/>
          <a:lstStyle/>
          <a:p>
            <a:r>
              <a:rPr lang="en-US" dirty="0"/>
              <a:t>Module 1: Setting the Stage</a:t>
            </a:r>
          </a:p>
          <a:p>
            <a:r>
              <a:rPr lang="en-US" dirty="0"/>
              <a:t>Module 2: Building Core Knowledge</a:t>
            </a:r>
          </a:p>
          <a:p>
            <a:r>
              <a:rPr lang="en-US" dirty="0"/>
              <a:t>Module 3: Applying Principles and Building Skills </a:t>
            </a:r>
          </a:p>
          <a:p>
            <a:r>
              <a:rPr lang="en-US" dirty="0"/>
              <a:t>Module 4: Using What We Have Learned</a:t>
            </a:r>
          </a:p>
        </p:txBody>
      </p:sp>
    </p:spTree>
    <p:extLst>
      <p:ext uri="{BB962C8B-B14F-4D97-AF65-F5344CB8AC3E}">
        <p14:creationId xmlns:p14="http://schemas.microsoft.com/office/powerpoint/2010/main" val="359742377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CC93B-380D-47D3-923D-99AA28E89F0E}"/>
              </a:ext>
            </a:extLst>
          </p:cNvPr>
          <p:cNvSpPr>
            <a:spLocks noGrp="1"/>
          </p:cNvSpPr>
          <p:nvPr>
            <p:ph type="title"/>
          </p:nvPr>
        </p:nvSpPr>
        <p:spPr/>
        <p:txBody>
          <a:bodyPr>
            <a:normAutofit/>
          </a:bodyPr>
          <a:lstStyle/>
          <a:p>
            <a:r>
              <a:rPr lang="en-US" dirty="0"/>
              <a:t>What are safety tips for sex workers?</a:t>
            </a:r>
          </a:p>
        </p:txBody>
      </p:sp>
      <p:sp>
        <p:nvSpPr>
          <p:cNvPr id="3" name="Text Placeholder 2">
            <a:extLst>
              <a:ext uri="{FF2B5EF4-FFF2-40B4-BE49-F238E27FC236}">
                <a16:creationId xmlns:a16="http://schemas.microsoft.com/office/drawing/2014/main" id="{141AA63A-9179-4445-9BB4-9C52CA14D705}"/>
              </a:ext>
            </a:extLst>
          </p:cNvPr>
          <p:cNvSpPr>
            <a:spLocks noGrp="1"/>
          </p:cNvSpPr>
          <p:nvPr>
            <p:ph type="body" sz="quarter" idx="10"/>
          </p:nvPr>
        </p:nvSpPr>
        <p:spPr>
          <a:xfrm>
            <a:off x="467361" y="1506059"/>
            <a:ext cx="4632959" cy="5027085"/>
          </a:xfrm>
        </p:spPr>
        <p:txBody>
          <a:bodyPr/>
          <a:lstStyle/>
          <a:p>
            <a:pPr>
              <a:lnSpc>
                <a:spcPct val="100000"/>
              </a:lnSpc>
              <a:spcBef>
                <a:spcPts val="1800"/>
              </a:spcBef>
            </a:pPr>
            <a:r>
              <a:rPr lang="en-US" sz="2200" dirty="0"/>
              <a:t>Negotiating payment up front </a:t>
            </a:r>
          </a:p>
          <a:p>
            <a:pPr>
              <a:lnSpc>
                <a:spcPct val="100000"/>
              </a:lnSpc>
              <a:spcBef>
                <a:spcPts val="1800"/>
              </a:spcBef>
            </a:pPr>
            <a:r>
              <a:rPr lang="en-US" sz="2200" dirty="0"/>
              <a:t>Screening clients and work locations</a:t>
            </a:r>
          </a:p>
          <a:p>
            <a:pPr>
              <a:lnSpc>
                <a:spcPct val="100000"/>
              </a:lnSpc>
              <a:spcBef>
                <a:spcPts val="1800"/>
              </a:spcBef>
            </a:pPr>
            <a:r>
              <a:rPr lang="en-US" sz="2200" dirty="0"/>
              <a:t>Working in own space or well-known locations </a:t>
            </a:r>
          </a:p>
          <a:p>
            <a:pPr>
              <a:lnSpc>
                <a:spcPct val="100000"/>
              </a:lnSpc>
              <a:spcBef>
                <a:spcPts val="1800"/>
              </a:spcBef>
            </a:pPr>
            <a:r>
              <a:rPr lang="en-US" sz="2200" dirty="0"/>
              <a:t>Avoiding drunk clients</a:t>
            </a:r>
          </a:p>
          <a:p>
            <a:pPr>
              <a:lnSpc>
                <a:spcPct val="100000"/>
              </a:lnSpc>
              <a:spcBef>
                <a:spcPts val="1800"/>
              </a:spcBef>
            </a:pPr>
            <a:r>
              <a:rPr lang="en-US" sz="2200" dirty="0"/>
              <a:t>Writing down client’s car registration number, color, </a:t>
            </a:r>
            <a:br>
              <a:rPr lang="en-US" sz="2200" dirty="0"/>
            </a:br>
            <a:r>
              <a:rPr lang="en-US" sz="2200" dirty="0"/>
              <a:t>and make</a:t>
            </a:r>
          </a:p>
        </p:txBody>
      </p:sp>
      <p:pic>
        <p:nvPicPr>
          <p:cNvPr id="5" name="Picture 4">
            <a:extLst>
              <a:ext uri="{FF2B5EF4-FFF2-40B4-BE49-F238E27FC236}">
                <a16:creationId xmlns:a16="http://schemas.microsoft.com/office/drawing/2014/main" id="{F47804E9-3522-4340-889A-7D0DCF5FD8E7}"/>
              </a:ext>
            </a:extLst>
          </p:cNvPr>
          <p:cNvPicPr>
            <a:picLocks noChangeAspect="1"/>
          </p:cNvPicPr>
          <p:nvPr/>
        </p:nvPicPr>
        <p:blipFill>
          <a:blip r:embed="rId2"/>
          <a:stretch>
            <a:fillRect/>
          </a:stretch>
        </p:blipFill>
        <p:spPr>
          <a:xfrm>
            <a:off x="5273963" y="1590283"/>
            <a:ext cx="3611414" cy="2527249"/>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FFE8BB61-C7F4-455B-99F2-4BD0A15D263C}"/>
              </a:ext>
            </a:extLst>
          </p:cNvPr>
          <p:cNvSpPr/>
          <p:nvPr/>
        </p:nvSpPr>
        <p:spPr>
          <a:xfrm>
            <a:off x="5273963" y="4290178"/>
            <a:ext cx="3190553" cy="276999"/>
          </a:xfrm>
          <a:prstGeom prst="rect">
            <a:avLst/>
          </a:prstGeom>
        </p:spPr>
        <p:txBody>
          <a:bodyPr wrap="none">
            <a:spAutoFit/>
          </a:bodyPr>
          <a:lstStyle/>
          <a:p>
            <a:r>
              <a:rPr lang="en-US" sz="1200" dirty="0">
                <a:latin typeface="+mj-lt"/>
              </a:rPr>
              <a:t>Source: UK Network of Sex Work Projects, 2018.</a:t>
            </a:r>
          </a:p>
        </p:txBody>
      </p:sp>
      <p:sp>
        <p:nvSpPr>
          <p:cNvPr id="6" name="Text Placeholder 2">
            <a:extLst>
              <a:ext uri="{FF2B5EF4-FFF2-40B4-BE49-F238E27FC236}">
                <a16:creationId xmlns:a16="http://schemas.microsoft.com/office/drawing/2014/main" id="{94D679E7-95F1-4E5F-9384-D2D49C0757AB}"/>
              </a:ext>
            </a:extLst>
          </p:cNvPr>
          <p:cNvSpPr txBox="1">
            <a:spLocks/>
          </p:cNvSpPr>
          <p:nvPr/>
        </p:nvSpPr>
        <p:spPr>
          <a:xfrm>
            <a:off x="467360" y="5293300"/>
            <a:ext cx="7904480" cy="1328266"/>
          </a:xfrm>
          <a:prstGeom prst="rect">
            <a:avLst/>
          </a:prstGeom>
        </p:spPr>
        <p:txBody>
          <a:bodyPr vert="horz"/>
          <a:lstStyle>
            <a:lvl1pPr marL="342900" indent="-342900" algn="l" defTabSz="457200" rtl="0" eaLnBrk="1" latinLnBrk="0" hangingPunct="1">
              <a:lnSpc>
                <a:spcPts val="3000"/>
              </a:lnSpc>
              <a:spcBef>
                <a:spcPts val="1200"/>
              </a:spcBef>
              <a:buClr>
                <a:srgbClr val="32BDEA"/>
              </a:buClr>
              <a:buSzPct val="100000"/>
              <a:buFont typeface="Arial"/>
              <a:buChar char="•"/>
              <a:defRPr sz="2800" b="0" kern="1200" spc="0">
                <a:solidFill>
                  <a:srgbClr val="535352"/>
                </a:solidFill>
                <a:latin typeface="Calibri"/>
                <a:ea typeface="+mn-ea"/>
                <a:cs typeface="Calibri"/>
              </a:defRPr>
            </a:lvl1pPr>
            <a:lvl2pPr marL="742950" indent="-285750" algn="l" defTabSz="457200" rtl="0" eaLnBrk="1" latinLnBrk="0" hangingPunct="1">
              <a:spcBef>
                <a:spcPct val="20000"/>
              </a:spcBef>
              <a:buClr>
                <a:srgbClr val="32BDEA"/>
              </a:buClr>
              <a:buFont typeface="Arial"/>
              <a:buChar char="–"/>
              <a:defRPr sz="2800" kern="1200">
                <a:solidFill>
                  <a:srgbClr val="535352"/>
                </a:solidFill>
                <a:latin typeface="Calibri"/>
                <a:ea typeface="+mn-ea"/>
                <a:cs typeface="Calibri"/>
              </a:defRPr>
            </a:lvl2pPr>
            <a:lvl3pPr marL="1143000" indent="-228600" algn="l" defTabSz="457200" rtl="0" eaLnBrk="1" latinLnBrk="0" hangingPunct="1">
              <a:spcBef>
                <a:spcPct val="20000"/>
              </a:spcBef>
              <a:buClr>
                <a:srgbClr val="32BDEA"/>
              </a:buClr>
              <a:buSzPct val="83000"/>
              <a:buFont typeface="Calibri" panose="020F0502020204030204" pitchFamily="34" charset="0"/>
              <a:buChar char="‐"/>
              <a:defRPr sz="2400" kern="1200">
                <a:solidFill>
                  <a:srgbClr val="535352"/>
                </a:solidFill>
                <a:latin typeface="Calibri"/>
                <a:ea typeface="+mn-ea"/>
                <a:cs typeface="Calibri"/>
              </a:defRPr>
            </a:lvl3pPr>
            <a:lvl4pPr marL="1600200" indent="-228600" algn="l" defTabSz="457200" rtl="0" eaLnBrk="1" latinLnBrk="0" hangingPunct="1">
              <a:spcBef>
                <a:spcPct val="20000"/>
              </a:spcBef>
              <a:buFont typeface="Arial"/>
              <a:buChar char="–"/>
              <a:defRPr sz="2000" kern="1200">
                <a:solidFill>
                  <a:srgbClr val="535352"/>
                </a:solidFill>
                <a:latin typeface="Calibri"/>
                <a:ea typeface="+mn-ea"/>
                <a:cs typeface="Calibri"/>
              </a:defRPr>
            </a:lvl4pPr>
            <a:lvl5pPr marL="2057400" indent="-228600" algn="l" defTabSz="457200" rtl="0" eaLnBrk="1" latinLnBrk="0" hangingPunct="1">
              <a:spcBef>
                <a:spcPct val="20000"/>
              </a:spcBef>
              <a:buFont typeface="Arial"/>
              <a:buChar char="»"/>
              <a:defRPr sz="2000" kern="1200">
                <a:solidFill>
                  <a:srgbClr val="53535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lnSpc>
                <a:spcPct val="100000"/>
              </a:lnSpc>
              <a:spcBef>
                <a:spcPts val="1800"/>
              </a:spcBef>
              <a:spcAft>
                <a:spcPts val="0"/>
              </a:spcAft>
            </a:pPr>
            <a:r>
              <a:rPr lang="en-US" sz="2200" dirty="0"/>
              <a:t>Avoiding getting into cars with more than one person in them </a:t>
            </a:r>
          </a:p>
          <a:p>
            <a:pPr fontAlgn="auto">
              <a:lnSpc>
                <a:spcPct val="100000"/>
              </a:lnSpc>
              <a:spcBef>
                <a:spcPts val="1800"/>
              </a:spcBef>
              <a:spcAft>
                <a:spcPts val="0"/>
              </a:spcAft>
            </a:pPr>
            <a:r>
              <a:rPr lang="en-US" sz="2200" dirty="0"/>
              <a:t>Working near another sex worker who can hear you or having them on “speed dial” so that they can intervene if needed</a:t>
            </a:r>
          </a:p>
        </p:txBody>
      </p:sp>
    </p:spTree>
    <p:extLst>
      <p:ext uri="{BB962C8B-B14F-4D97-AF65-F5344CB8AC3E}">
        <p14:creationId xmlns:p14="http://schemas.microsoft.com/office/powerpoint/2010/main" val="70724641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3CF45-F363-4A24-9EB8-F035B60F454C}"/>
              </a:ext>
            </a:extLst>
          </p:cNvPr>
          <p:cNvSpPr>
            <a:spLocks noGrp="1"/>
          </p:cNvSpPr>
          <p:nvPr>
            <p:ph type="title"/>
          </p:nvPr>
        </p:nvSpPr>
        <p:spPr/>
        <p:txBody>
          <a:bodyPr/>
          <a:lstStyle/>
          <a:p>
            <a:r>
              <a:rPr lang="en-US" dirty="0"/>
              <a:t>Avoid putting survivor at risk</a:t>
            </a:r>
          </a:p>
        </p:txBody>
      </p:sp>
      <p:sp>
        <p:nvSpPr>
          <p:cNvPr id="3" name="Text Placeholder 2">
            <a:extLst>
              <a:ext uri="{FF2B5EF4-FFF2-40B4-BE49-F238E27FC236}">
                <a16:creationId xmlns:a16="http://schemas.microsoft.com/office/drawing/2014/main" id="{755FB486-CC34-4F21-9796-F25D2C1297A0}"/>
              </a:ext>
            </a:extLst>
          </p:cNvPr>
          <p:cNvSpPr>
            <a:spLocks noGrp="1"/>
          </p:cNvSpPr>
          <p:nvPr>
            <p:ph type="body" sz="quarter" idx="10"/>
          </p:nvPr>
        </p:nvSpPr>
        <p:spPr>
          <a:xfrm>
            <a:off x="467360" y="1590283"/>
            <a:ext cx="7914640" cy="4739397"/>
          </a:xfrm>
        </p:spPr>
        <p:txBody>
          <a:bodyPr/>
          <a:lstStyle/>
          <a:p>
            <a:pPr>
              <a:lnSpc>
                <a:spcPct val="100000"/>
              </a:lnSpc>
              <a:spcBef>
                <a:spcPts val="1800"/>
              </a:spcBef>
            </a:pPr>
            <a:r>
              <a:rPr lang="en-US" dirty="0"/>
              <a:t>Talk about violence only when you and the survivor are alone</a:t>
            </a:r>
          </a:p>
          <a:p>
            <a:pPr>
              <a:lnSpc>
                <a:spcPct val="100000"/>
              </a:lnSpc>
              <a:spcBef>
                <a:spcPts val="1800"/>
              </a:spcBef>
            </a:pPr>
            <a:r>
              <a:rPr lang="en-US" dirty="0"/>
              <a:t>Maintain the confidentiality of the survivor’s health records</a:t>
            </a:r>
          </a:p>
          <a:p>
            <a:pPr>
              <a:lnSpc>
                <a:spcPct val="100000"/>
              </a:lnSpc>
              <a:spcBef>
                <a:spcPts val="1800"/>
              </a:spcBef>
            </a:pPr>
            <a:r>
              <a:rPr lang="en-US" dirty="0"/>
              <a:t>If the survivor lives with an abuser:</a:t>
            </a:r>
          </a:p>
          <a:p>
            <a:pPr lvl="1"/>
            <a:r>
              <a:rPr lang="en-US" dirty="0"/>
              <a:t>Discuss how the survivor will explain where they have been</a:t>
            </a:r>
          </a:p>
          <a:p>
            <a:pPr lvl="1"/>
            <a:r>
              <a:rPr lang="en-US" dirty="0"/>
              <a:t>Caution the survivor about taking home printed materials about violence</a:t>
            </a:r>
          </a:p>
        </p:txBody>
      </p:sp>
    </p:spTree>
    <p:extLst>
      <p:ext uri="{BB962C8B-B14F-4D97-AF65-F5344CB8AC3E}">
        <p14:creationId xmlns:p14="http://schemas.microsoft.com/office/powerpoint/2010/main" val="123446628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616" y="445196"/>
            <a:ext cx="8075058" cy="972441"/>
          </a:xfrm>
        </p:spPr>
        <p:txBody>
          <a:bodyPr/>
          <a:lstStyle/>
          <a:p>
            <a:r>
              <a:rPr lang="en-US"/>
              <a:t>Support</a:t>
            </a:r>
            <a:endParaRPr lang="en-US" dirty="0"/>
          </a:p>
        </p:txBody>
      </p:sp>
      <p:sp>
        <p:nvSpPr>
          <p:cNvPr id="3" name="Content Placeholder 2"/>
          <p:cNvSpPr>
            <a:spLocks noGrp="1"/>
          </p:cNvSpPr>
          <p:nvPr>
            <p:ph type="body" sz="quarter" idx="10"/>
          </p:nvPr>
        </p:nvSpPr>
        <p:spPr>
          <a:xfrm>
            <a:off x="563616" y="1590283"/>
            <a:ext cx="7615184" cy="4176851"/>
          </a:xfrm>
        </p:spPr>
        <p:txBody>
          <a:bodyPr/>
          <a:lstStyle/>
          <a:p>
            <a:pPr marL="0" indent="0">
              <a:buNone/>
            </a:pPr>
            <a:r>
              <a:rPr lang="en-US" dirty="0"/>
              <a:t>Purpose</a:t>
            </a:r>
          </a:p>
          <a:p>
            <a:pPr marL="0" indent="0">
              <a:buNone/>
            </a:pPr>
            <a:r>
              <a:rPr lang="en-US" dirty="0"/>
              <a:t>Connect survivor with other resources for their health, social, and justice/legal needs as their needs are generally beyond what you can provide during outreach.</a:t>
            </a:r>
          </a:p>
          <a:p>
            <a:endParaRPr lang="en-US" dirty="0"/>
          </a:p>
          <a:p>
            <a:endParaRPr lang="en-US" dirty="0"/>
          </a:p>
        </p:txBody>
      </p:sp>
      <p:sp>
        <p:nvSpPr>
          <p:cNvPr id="4" name="Footer Placeholder 3">
            <a:extLst>
              <a:ext uri="{FF2B5EF4-FFF2-40B4-BE49-F238E27FC236}">
                <a16:creationId xmlns:a16="http://schemas.microsoft.com/office/drawing/2014/main" id="{EBBE2D4B-7E3B-49CB-B03D-741F97173FE3}"/>
              </a:ext>
            </a:extLst>
          </p:cNvPr>
          <p:cNvSpPr txBox="1">
            <a:spLocks/>
          </p:cNvSpPr>
          <p:nvPr/>
        </p:nvSpPr>
        <p:spPr>
          <a:xfrm>
            <a:off x="581891" y="6276279"/>
            <a:ext cx="4332288" cy="273050"/>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dirty="0">
                <a:latin typeface="+mn-lt"/>
              </a:rPr>
              <a:t>Source: WHO, 2014.</a:t>
            </a:r>
          </a:p>
        </p:txBody>
      </p:sp>
    </p:spTree>
    <p:extLst>
      <p:ext uri="{BB962C8B-B14F-4D97-AF65-F5344CB8AC3E}">
        <p14:creationId xmlns:p14="http://schemas.microsoft.com/office/powerpoint/2010/main" val="344127589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1B49E-5327-487D-9E35-998BA35A0707}"/>
              </a:ext>
            </a:extLst>
          </p:cNvPr>
          <p:cNvSpPr>
            <a:spLocks noGrp="1"/>
          </p:cNvSpPr>
          <p:nvPr>
            <p:ph type="title"/>
          </p:nvPr>
        </p:nvSpPr>
        <p:spPr/>
        <p:txBody>
          <a:bodyPr/>
          <a:lstStyle/>
          <a:p>
            <a:r>
              <a:rPr lang="en-US" dirty="0"/>
              <a:t>Ask about immediate needs</a:t>
            </a:r>
          </a:p>
        </p:txBody>
      </p:sp>
      <p:sp>
        <p:nvSpPr>
          <p:cNvPr id="3" name="Text Placeholder 2">
            <a:extLst>
              <a:ext uri="{FF2B5EF4-FFF2-40B4-BE49-F238E27FC236}">
                <a16:creationId xmlns:a16="http://schemas.microsoft.com/office/drawing/2014/main" id="{A320E5F2-B128-4EC7-98DB-2604EF5F0C5F}"/>
              </a:ext>
            </a:extLst>
          </p:cNvPr>
          <p:cNvSpPr>
            <a:spLocks noGrp="1"/>
          </p:cNvSpPr>
          <p:nvPr>
            <p:ph type="body" sz="quarter" idx="10"/>
          </p:nvPr>
        </p:nvSpPr>
        <p:spPr/>
        <p:txBody>
          <a:bodyPr/>
          <a:lstStyle/>
          <a:p>
            <a:pPr marL="0" indent="0">
              <a:buNone/>
            </a:pPr>
            <a:r>
              <a:rPr lang="en-US" dirty="0"/>
              <a:t>Consider</a:t>
            </a:r>
          </a:p>
          <a:p>
            <a:r>
              <a:rPr lang="en-US" dirty="0"/>
              <a:t>Physical health (including time-bound services following sexual assault)</a:t>
            </a:r>
          </a:p>
          <a:p>
            <a:pPr lvl="1"/>
            <a:r>
              <a:rPr lang="en-US" dirty="0"/>
              <a:t>PEP (72 hours)</a:t>
            </a:r>
          </a:p>
          <a:p>
            <a:pPr lvl="1"/>
            <a:r>
              <a:rPr lang="en-US" dirty="0"/>
              <a:t>Emergency contraception (120 hours)</a:t>
            </a:r>
          </a:p>
          <a:p>
            <a:r>
              <a:rPr lang="en-US" dirty="0"/>
              <a:t>Mental health</a:t>
            </a:r>
          </a:p>
          <a:p>
            <a:r>
              <a:rPr lang="en-US" dirty="0"/>
              <a:t>Social services </a:t>
            </a:r>
          </a:p>
          <a:p>
            <a:r>
              <a:rPr lang="en-US" dirty="0"/>
              <a:t>Child protection</a:t>
            </a:r>
          </a:p>
        </p:txBody>
      </p:sp>
    </p:spTree>
    <p:extLst>
      <p:ext uri="{BB962C8B-B14F-4D97-AF65-F5344CB8AC3E}">
        <p14:creationId xmlns:p14="http://schemas.microsoft.com/office/powerpoint/2010/main" val="207168232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AD984-4A43-4C42-B050-524C6F172DC8}"/>
              </a:ext>
            </a:extLst>
          </p:cNvPr>
          <p:cNvSpPr>
            <a:spLocks noGrp="1"/>
          </p:cNvSpPr>
          <p:nvPr>
            <p:ph type="title"/>
          </p:nvPr>
        </p:nvSpPr>
        <p:spPr/>
        <p:txBody>
          <a:bodyPr>
            <a:normAutofit fontScale="90000"/>
          </a:bodyPr>
          <a:lstStyle/>
          <a:p>
            <a:r>
              <a:rPr lang="en-US" dirty="0"/>
              <a:t>Provide information and make referrals to available resources</a:t>
            </a:r>
          </a:p>
        </p:txBody>
      </p:sp>
      <p:sp>
        <p:nvSpPr>
          <p:cNvPr id="3" name="Text Placeholder 2">
            <a:extLst>
              <a:ext uri="{FF2B5EF4-FFF2-40B4-BE49-F238E27FC236}">
                <a16:creationId xmlns:a16="http://schemas.microsoft.com/office/drawing/2014/main" id="{FA51031D-D7F3-439D-B7B6-324A20B99063}"/>
              </a:ext>
            </a:extLst>
          </p:cNvPr>
          <p:cNvSpPr>
            <a:spLocks noGrp="1"/>
          </p:cNvSpPr>
          <p:nvPr>
            <p:ph type="body" sz="quarter" idx="10"/>
          </p:nvPr>
        </p:nvSpPr>
        <p:spPr>
          <a:xfrm>
            <a:off x="466725" y="1590675"/>
            <a:ext cx="8220075" cy="4822129"/>
          </a:xfrm>
        </p:spPr>
        <p:txBody>
          <a:bodyPr/>
          <a:lstStyle/>
          <a:p>
            <a:pPr marL="0" indent="0">
              <a:buNone/>
            </a:pPr>
            <a:r>
              <a:rPr lang="en-US" dirty="0"/>
              <a:t>When providing information and making referrals</a:t>
            </a:r>
          </a:p>
          <a:p>
            <a:r>
              <a:rPr lang="en-US" dirty="0"/>
              <a:t>Offer printed information (but remember to offer a warning in case materials could come to the attention of an abuser)</a:t>
            </a:r>
          </a:p>
          <a:p>
            <a:r>
              <a:rPr lang="en-US" dirty="0"/>
              <a:t>Know specific information about referral points</a:t>
            </a:r>
          </a:p>
          <a:p>
            <a:r>
              <a:rPr lang="en-US" dirty="0"/>
              <a:t>Ask survivor if they want accompaniment to resources and, if so, make arrangements</a:t>
            </a:r>
          </a:p>
          <a:p>
            <a:r>
              <a:rPr lang="en-US" dirty="0"/>
              <a:t>Do not pressure survivor to accept a referral or to give details about an incident</a:t>
            </a:r>
          </a:p>
          <a:p>
            <a:r>
              <a:rPr lang="en-US" dirty="0"/>
              <a:t>Offer yourself as a resource to access other services</a:t>
            </a:r>
          </a:p>
        </p:txBody>
      </p:sp>
    </p:spTree>
    <p:extLst>
      <p:ext uri="{BB962C8B-B14F-4D97-AF65-F5344CB8AC3E}">
        <p14:creationId xmlns:p14="http://schemas.microsoft.com/office/powerpoint/2010/main" val="228066800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Identify existing strengths and networks</a:t>
            </a:r>
            <a:endParaRPr lang="en-US" dirty="0"/>
          </a:p>
        </p:txBody>
      </p:sp>
      <p:sp>
        <p:nvSpPr>
          <p:cNvPr id="7" name="Text Placeholder 6"/>
          <p:cNvSpPr>
            <a:spLocks noGrp="1"/>
          </p:cNvSpPr>
          <p:nvPr>
            <p:ph type="body" sz="quarter" idx="10"/>
          </p:nvPr>
        </p:nvSpPr>
        <p:spPr>
          <a:xfrm>
            <a:off x="466725" y="1590675"/>
            <a:ext cx="8220075" cy="4176713"/>
          </a:xfrm>
        </p:spPr>
        <p:txBody>
          <a:bodyPr>
            <a:normAutofit fontScale="85000" lnSpcReduction="10000"/>
          </a:bodyPr>
          <a:lstStyle/>
          <a:p>
            <a:pPr lvl="0"/>
            <a:r>
              <a:rPr lang="en-US" b="1" dirty="0"/>
              <a:t>Help KP members identify and use their existing strengths: </a:t>
            </a:r>
          </a:p>
          <a:p>
            <a:pPr lvl="1"/>
            <a:r>
              <a:rPr lang="en-US" dirty="0"/>
              <a:t>“What helped you cope with hard times in the past?”</a:t>
            </a:r>
          </a:p>
          <a:p>
            <a:pPr lvl="1"/>
            <a:r>
              <a:rPr lang="en-US" dirty="0"/>
              <a:t>“What activities help you when you’re feeling anxious?”</a:t>
            </a:r>
          </a:p>
          <a:p>
            <a:pPr lvl="1"/>
            <a:r>
              <a:rPr lang="en-US" dirty="0"/>
              <a:t>“How could what has helped in the past be helpful now?”</a:t>
            </a:r>
          </a:p>
          <a:p>
            <a:pPr lvl="0"/>
            <a:r>
              <a:rPr lang="en-US" b="1" dirty="0"/>
              <a:t>Help KP members explore existing support networks: </a:t>
            </a:r>
          </a:p>
          <a:p>
            <a:pPr lvl="1"/>
            <a:r>
              <a:rPr lang="en-US" dirty="0"/>
              <a:t>“When you’re not feeling well, who do you like to be with?”</a:t>
            </a:r>
          </a:p>
          <a:p>
            <a:pPr lvl="1"/>
            <a:r>
              <a:rPr lang="en-US" dirty="0"/>
              <a:t>“Who helped you in the past? Could they be helpful now?”</a:t>
            </a:r>
          </a:p>
          <a:p>
            <a:pPr lvl="1"/>
            <a:r>
              <a:rPr lang="en-US" dirty="0"/>
              <a:t>“Are there people you trust that you can talk to?”</a:t>
            </a:r>
          </a:p>
        </p:txBody>
      </p:sp>
      <p:sp>
        <p:nvSpPr>
          <p:cNvPr id="3" name="AutoShape 2"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0700810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C1761-7AC0-4A7C-BC76-2B0B90F60A2E}"/>
              </a:ext>
            </a:extLst>
          </p:cNvPr>
          <p:cNvSpPr>
            <a:spLocks noGrp="1"/>
          </p:cNvSpPr>
          <p:nvPr>
            <p:ph type="title"/>
          </p:nvPr>
        </p:nvSpPr>
        <p:spPr/>
        <p:txBody>
          <a:bodyPr>
            <a:normAutofit fontScale="90000"/>
          </a:bodyPr>
          <a:lstStyle/>
          <a:p>
            <a:r>
              <a:rPr lang="en-US" dirty="0"/>
              <a:t>How to respond when a service user says they have NOT experienced violence</a:t>
            </a:r>
          </a:p>
        </p:txBody>
      </p:sp>
      <p:graphicFrame>
        <p:nvGraphicFramePr>
          <p:cNvPr id="5" name="Table 4">
            <a:extLst>
              <a:ext uri="{FF2B5EF4-FFF2-40B4-BE49-F238E27FC236}">
                <a16:creationId xmlns:a16="http://schemas.microsoft.com/office/drawing/2014/main" id="{533665E6-3401-4125-B78A-38A0754796B7}"/>
              </a:ext>
            </a:extLst>
          </p:cNvPr>
          <p:cNvGraphicFramePr>
            <a:graphicFrameLocks noGrp="1"/>
          </p:cNvGraphicFramePr>
          <p:nvPr>
            <p:extLst>
              <p:ext uri="{D42A27DB-BD31-4B8C-83A1-F6EECF244321}">
                <p14:modId xmlns:p14="http://schemas.microsoft.com/office/powerpoint/2010/main" val="2833484553"/>
              </p:ext>
            </p:extLst>
          </p:nvPr>
        </p:nvGraphicFramePr>
        <p:xfrm>
          <a:off x="644053" y="1784797"/>
          <a:ext cx="7855893" cy="3997960"/>
        </p:xfrm>
        <a:graphic>
          <a:graphicData uri="http://schemas.openxmlformats.org/drawingml/2006/table">
            <a:tbl>
              <a:tblPr firstRow="1" bandRow="1">
                <a:tableStyleId>{5C22544A-7EE6-4342-B048-85BDC9FD1C3A}</a:tableStyleId>
              </a:tblPr>
              <a:tblGrid>
                <a:gridCol w="2459898">
                  <a:extLst>
                    <a:ext uri="{9D8B030D-6E8A-4147-A177-3AD203B41FA5}">
                      <a16:colId xmlns:a16="http://schemas.microsoft.com/office/drawing/2014/main" val="1756839787"/>
                    </a:ext>
                  </a:extLst>
                </a:gridCol>
                <a:gridCol w="5395995">
                  <a:extLst>
                    <a:ext uri="{9D8B030D-6E8A-4147-A177-3AD203B41FA5}">
                      <a16:colId xmlns:a16="http://schemas.microsoft.com/office/drawing/2014/main" val="2373836967"/>
                    </a:ext>
                  </a:extLst>
                </a:gridCol>
              </a:tblGrid>
              <a:tr h="370840">
                <a:tc>
                  <a:txBody>
                    <a:bodyPr/>
                    <a:lstStyle/>
                    <a:p>
                      <a:r>
                        <a:rPr lang="en-US" dirty="0"/>
                        <a:t>Task</a:t>
                      </a:r>
                    </a:p>
                  </a:txBody>
                  <a:tcPr>
                    <a:solidFill>
                      <a:schemeClr val="tx2"/>
                    </a:solidFill>
                  </a:tcPr>
                </a:tc>
                <a:tc>
                  <a:txBody>
                    <a:bodyPr/>
                    <a:lstStyle/>
                    <a:p>
                      <a:r>
                        <a:rPr lang="en-US" dirty="0"/>
                        <a:t>Message</a:t>
                      </a:r>
                    </a:p>
                  </a:txBody>
                  <a:tcPr>
                    <a:solidFill>
                      <a:schemeClr val="tx2"/>
                    </a:solidFill>
                  </a:tcPr>
                </a:tc>
                <a:extLst>
                  <a:ext uri="{0D108BD9-81ED-4DB2-BD59-A6C34878D82A}">
                    <a16:rowId xmlns:a16="http://schemas.microsoft.com/office/drawing/2014/main" val="2491337047"/>
                  </a:ext>
                </a:extLst>
              </a:tr>
              <a:tr h="370840">
                <a:tc>
                  <a:txBody>
                    <a:bodyPr/>
                    <a:lstStyle/>
                    <a:p>
                      <a:r>
                        <a:rPr lang="en-US" sz="2000" dirty="0">
                          <a:solidFill>
                            <a:schemeClr val="tx1"/>
                          </a:solidFill>
                        </a:rPr>
                        <a:t>Deliver violence prevention and response messages</a:t>
                      </a:r>
                      <a:endParaRPr lang="en-US" sz="2000" dirty="0">
                        <a:solidFill>
                          <a:schemeClr val="tx1"/>
                        </a:solidFill>
                        <a:latin typeface="Arial" panose="020B0604020202020204" pitchFamily="34" charset="0"/>
                      </a:endParaRPr>
                    </a:p>
                  </a:txBody>
                  <a:tcPr>
                    <a:solidFill>
                      <a:srgbClr val="EDEDED"/>
                    </a:solidFill>
                  </a:tcPr>
                </a:tc>
                <a:tc>
                  <a:txBody>
                    <a:bodyPr/>
                    <a:lstStyle/>
                    <a:p>
                      <a:r>
                        <a:rPr lang="en-US" sz="2000" dirty="0"/>
                        <a:t>“If you experience violence or abuse in the future, I am here to support you. Many people have these experiences but everyone has the right to live free from violence and abuse.”</a:t>
                      </a:r>
                      <a:endParaRPr lang="en-US" sz="2000" b="0" dirty="0">
                        <a:solidFill>
                          <a:schemeClr val="tx1"/>
                        </a:solidFill>
                        <a:latin typeface="Arial" panose="020B0604020202020204" pitchFamily="34" charset="0"/>
                      </a:endParaRPr>
                    </a:p>
                  </a:txBody>
                  <a:tcPr>
                    <a:solidFill>
                      <a:srgbClr val="EDEDED"/>
                    </a:solidFill>
                  </a:tcPr>
                </a:tc>
                <a:extLst>
                  <a:ext uri="{0D108BD9-81ED-4DB2-BD59-A6C34878D82A}">
                    <a16:rowId xmlns:a16="http://schemas.microsoft.com/office/drawing/2014/main" val="331020810"/>
                  </a:ext>
                </a:extLst>
              </a:tr>
              <a:tr h="370840">
                <a:tc>
                  <a:txBody>
                    <a:bodyPr/>
                    <a:lstStyle/>
                    <a:p>
                      <a:r>
                        <a:rPr lang="en-US" sz="2000" dirty="0">
                          <a:solidFill>
                            <a:schemeClr val="tx1"/>
                          </a:solidFill>
                        </a:rPr>
                        <a:t>Provide information about medical options for sexual violence </a:t>
                      </a:r>
                    </a:p>
                  </a:txBody>
                  <a:tcPr>
                    <a:solidFill>
                      <a:srgbClr val="DDF4FF"/>
                    </a:solidFill>
                  </a:tcPr>
                </a:tc>
                <a:tc>
                  <a:txBody>
                    <a:bodyPr/>
                    <a:lstStyle/>
                    <a:p>
                      <a:r>
                        <a:rPr lang="en-US" sz="2000" dirty="0"/>
                        <a:t>“If sexual violence occurs, it is important to seek help quickly. There are medical options that can be used within three days after the assault that can reduce risk of HIV infection and within five days to reduce risk of pregnancy.”</a:t>
                      </a:r>
                    </a:p>
                  </a:txBody>
                  <a:tcPr>
                    <a:solidFill>
                      <a:srgbClr val="DDF4FF"/>
                    </a:solidFill>
                  </a:tcPr>
                </a:tc>
                <a:extLst>
                  <a:ext uri="{0D108BD9-81ED-4DB2-BD59-A6C34878D82A}">
                    <a16:rowId xmlns:a16="http://schemas.microsoft.com/office/drawing/2014/main" val="1958439156"/>
                  </a:ext>
                </a:extLst>
              </a:tr>
              <a:tr h="370840">
                <a:tc>
                  <a:txBody>
                    <a:bodyPr/>
                    <a:lstStyle/>
                    <a:p>
                      <a:r>
                        <a:rPr lang="en-US" sz="2000" dirty="0">
                          <a:solidFill>
                            <a:schemeClr val="tx1"/>
                          </a:solidFill>
                        </a:rPr>
                        <a:t>Share resources</a:t>
                      </a:r>
                    </a:p>
                  </a:txBody>
                  <a:tcPr>
                    <a:solidFill>
                      <a:srgbClr val="EDEDED"/>
                    </a:solidFill>
                  </a:tcPr>
                </a:tc>
                <a:tc>
                  <a:txBody>
                    <a:bodyPr/>
                    <a:lstStyle/>
                    <a:p>
                      <a:r>
                        <a:rPr lang="en-US" sz="2000" i="0" dirty="0">
                          <a:effectLst/>
                          <a:latin typeface="Calibri" panose="020F0502020204030204" pitchFamily="34" charset="0"/>
                          <a:ea typeface="Calibri" panose="020F0502020204030204" pitchFamily="34" charset="0"/>
                          <a:cs typeface="Times New Roman" panose="02020603050405020304" pitchFamily="18" charset="0"/>
                        </a:rPr>
                        <a:t>“I’d like to share resources in case you ever need them. Is that okay?”</a:t>
                      </a:r>
                      <a:endParaRPr lang="en-US" sz="2000" b="0" i="0" dirty="0">
                        <a:solidFill>
                          <a:schemeClr val="tx1"/>
                        </a:solidFill>
                        <a:latin typeface="Arial" panose="020B0604020202020204" pitchFamily="34" charset="0"/>
                      </a:endParaRPr>
                    </a:p>
                  </a:txBody>
                  <a:tcPr>
                    <a:solidFill>
                      <a:srgbClr val="EDEDED"/>
                    </a:solidFill>
                  </a:tcPr>
                </a:tc>
                <a:extLst>
                  <a:ext uri="{0D108BD9-81ED-4DB2-BD59-A6C34878D82A}">
                    <a16:rowId xmlns:a16="http://schemas.microsoft.com/office/drawing/2014/main" val="2488916490"/>
                  </a:ext>
                </a:extLst>
              </a:tr>
            </a:tbl>
          </a:graphicData>
        </a:graphic>
      </p:graphicFrame>
    </p:spTree>
    <p:extLst>
      <p:ext uri="{BB962C8B-B14F-4D97-AF65-F5344CB8AC3E}">
        <p14:creationId xmlns:p14="http://schemas.microsoft.com/office/powerpoint/2010/main" val="238987421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Review tool to ask about and respond to violence</a:t>
            </a:r>
          </a:p>
        </p:txBody>
      </p:sp>
      <p:pic>
        <p:nvPicPr>
          <p:cNvPr id="1028" name="Picture 4" descr="Pheomena Bisengo 35, a sexual and gender-based violence (SGBV) psychosocial counselo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83279" y="2079383"/>
            <a:ext cx="5777442" cy="3851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42309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853CD-4C27-4826-A72A-DE516FAA2038}"/>
              </a:ext>
            </a:extLst>
          </p:cNvPr>
          <p:cNvSpPr>
            <a:spLocks noGrp="1"/>
          </p:cNvSpPr>
          <p:nvPr>
            <p:ph type="title"/>
          </p:nvPr>
        </p:nvSpPr>
        <p:spPr/>
        <p:txBody>
          <a:bodyPr/>
          <a:lstStyle/>
          <a:p>
            <a:r>
              <a:rPr lang="en-US"/>
              <a:t>Questions and reflections</a:t>
            </a:r>
            <a:endParaRPr lang="en-US" dirty="0"/>
          </a:p>
        </p:txBody>
      </p:sp>
      <p:sp>
        <p:nvSpPr>
          <p:cNvPr id="4" name="Text Placeholder 3">
            <a:extLst>
              <a:ext uri="{FF2B5EF4-FFF2-40B4-BE49-F238E27FC236}">
                <a16:creationId xmlns:a16="http://schemas.microsoft.com/office/drawing/2014/main" id="{2AFF35B8-67EA-4E2C-B289-8C820AAFFFFF}"/>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02496837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Session 3.5</a:t>
            </a:r>
            <a:br>
              <a:rPr lang="en-US" dirty="0"/>
            </a:br>
            <a:r>
              <a:rPr lang="en-US" dirty="0"/>
              <a:t>Referring Effectively: Overview of Recommended Health, Social, and Justice/Legal Services and Improving Access to Each One</a:t>
            </a:r>
            <a:endParaRPr lang="es-DO" dirty="0"/>
          </a:p>
        </p:txBody>
      </p:sp>
    </p:spTree>
    <p:extLst>
      <p:ext uri="{BB962C8B-B14F-4D97-AF65-F5344CB8AC3E}">
        <p14:creationId xmlns:p14="http://schemas.microsoft.com/office/powerpoint/2010/main" val="575934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30ECDF-E1E7-445A-A088-0BFBAC2E53B0}"/>
              </a:ext>
            </a:extLst>
          </p:cNvPr>
          <p:cNvSpPr>
            <a:spLocks noGrp="1"/>
          </p:cNvSpPr>
          <p:nvPr>
            <p:ph type="title"/>
          </p:nvPr>
        </p:nvSpPr>
        <p:spPr/>
        <p:txBody>
          <a:bodyPr/>
          <a:lstStyle/>
          <a:p>
            <a:r>
              <a:rPr lang="en-US" b="1" dirty="0"/>
              <a:t>Session 1.4</a:t>
            </a:r>
            <a:br>
              <a:rPr lang="en-US" dirty="0"/>
            </a:br>
            <a:r>
              <a:rPr lang="en-US" dirty="0"/>
              <a:t>Group Norms</a:t>
            </a:r>
          </a:p>
        </p:txBody>
      </p:sp>
    </p:spTree>
    <p:extLst>
      <p:ext uri="{BB962C8B-B14F-4D97-AF65-F5344CB8AC3E}">
        <p14:creationId xmlns:p14="http://schemas.microsoft.com/office/powerpoint/2010/main" val="358123404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38FE5A-C346-4338-98A2-7BBB930BBAD2}"/>
              </a:ext>
            </a:extLst>
          </p:cNvPr>
          <p:cNvSpPr>
            <a:spLocks noGrp="1"/>
          </p:cNvSpPr>
          <p:nvPr>
            <p:ph type="title"/>
          </p:nvPr>
        </p:nvSpPr>
        <p:spPr/>
        <p:txBody>
          <a:bodyPr/>
          <a:lstStyle/>
          <a:p>
            <a:r>
              <a:rPr lang="en-US" dirty="0"/>
              <a:t>Objectives</a:t>
            </a:r>
          </a:p>
        </p:txBody>
      </p:sp>
      <p:sp>
        <p:nvSpPr>
          <p:cNvPr id="4" name="Text Placeholder 3">
            <a:extLst>
              <a:ext uri="{FF2B5EF4-FFF2-40B4-BE49-F238E27FC236}">
                <a16:creationId xmlns:a16="http://schemas.microsoft.com/office/drawing/2014/main" id="{45370B50-1C10-44EC-9CC1-9A3D4EC4483C}"/>
              </a:ext>
            </a:extLst>
          </p:cNvPr>
          <p:cNvSpPr>
            <a:spLocks noGrp="1"/>
          </p:cNvSpPr>
          <p:nvPr>
            <p:ph type="body" sz="quarter" idx="10"/>
          </p:nvPr>
        </p:nvSpPr>
        <p:spPr>
          <a:xfrm>
            <a:off x="466725" y="1590675"/>
            <a:ext cx="8220075" cy="4176713"/>
          </a:xfrm>
        </p:spPr>
        <p:txBody>
          <a:bodyPr/>
          <a:lstStyle/>
          <a:p>
            <a:pPr>
              <a:lnSpc>
                <a:spcPct val="100000"/>
              </a:lnSpc>
              <a:spcBef>
                <a:spcPts val="1800"/>
              </a:spcBef>
            </a:pPr>
            <a:r>
              <a:rPr lang="en-US" dirty="0"/>
              <a:t>List the services that should be offered to survivors of violence and describe the importance of each</a:t>
            </a:r>
          </a:p>
          <a:p>
            <a:pPr>
              <a:lnSpc>
                <a:spcPct val="100000"/>
              </a:lnSpc>
              <a:spcBef>
                <a:spcPts val="1800"/>
              </a:spcBef>
            </a:pPr>
            <a:r>
              <a:rPr lang="en-US" dirty="0"/>
              <a:t>Describe the process of referral for all available services</a:t>
            </a:r>
          </a:p>
          <a:p>
            <a:pPr>
              <a:lnSpc>
                <a:spcPct val="100000"/>
              </a:lnSpc>
              <a:spcBef>
                <a:spcPts val="1800"/>
              </a:spcBef>
            </a:pPr>
            <a:r>
              <a:rPr lang="en-US" dirty="0"/>
              <a:t>Discuss which of these services KP members can safely be referred to</a:t>
            </a:r>
          </a:p>
        </p:txBody>
      </p:sp>
    </p:spTree>
    <p:extLst>
      <p:ext uri="{BB962C8B-B14F-4D97-AF65-F5344CB8AC3E}">
        <p14:creationId xmlns:p14="http://schemas.microsoft.com/office/powerpoint/2010/main" val="273651502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761" y="243204"/>
            <a:ext cx="8219440" cy="972441"/>
          </a:xfrm>
        </p:spPr>
        <p:txBody>
          <a:bodyPr/>
          <a:lstStyle/>
          <a:p>
            <a:r>
              <a:rPr lang="en-US" dirty="0"/>
              <a:t>Discussion: Meeting survivors’ needs</a:t>
            </a:r>
          </a:p>
        </p:txBody>
      </p:sp>
      <p:sp>
        <p:nvSpPr>
          <p:cNvPr id="4" name="Text Placeholder 3">
            <a:extLst>
              <a:ext uri="{FF2B5EF4-FFF2-40B4-BE49-F238E27FC236}">
                <a16:creationId xmlns:a16="http://schemas.microsoft.com/office/drawing/2014/main" id="{02750E67-5DF1-4BEB-BFDD-8C8C25BFB8BC}"/>
              </a:ext>
            </a:extLst>
          </p:cNvPr>
          <p:cNvSpPr>
            <a:spLocks noGrp="1"/>
          </p:cNvSpPr>
          <p:nvPr>
            <p:ph type="body" sz="quarter" idx="10"/>
          </p:nvPr>
        </p:nvSpPr>
        <p:spPr/>
        <p:txBody>
          <a:bodyPr/>
          <a:lstStyle/>
          <a:p>
            <a:endParaRPr lang="en-US"/>
          </a:p>
        </p:txBody>
      </p:sp>
      <p:graphicFrame>
        <p:nvGraphicFramePr>
          <p:cNvPr id="7" name="Table 6">
            <a:extLst>
              <a:ext uri="{FF2B5EF4-FFF2-40B4-BE49-F238E27FC236}">
                <a16:creationId xmlns:a16="http://schemas.microsoft.com/office/drawing/2014/main" id="{C5663EC3-D9D9-4E3D-A22B-CF3A68902E92}"/>
              </a:ext>
            </a:extLst>
          </p:cNvPr>
          <p:cNvGraphicFramePr>
            <a:graphicFrameLocks noGrp="1"/>
          </p:cNvGraphicFramePr>
          <p:nvPr>
            <p:extLst>
              <p:ext uri="{D42A27DB-BD31-4B8C-83A1-F6EECF244321}">
                <p14:modId xmlns:p14="http://schemas.microsoft.com/office/powerpoint/2010/main" val="3679364234"/>
              </p:ext>
            </p:extLst>
          </p:nvPr>
        </p:nvGraphicFramePr>
        <p:xfrm>
          <a:off x="324252" y="1172072"/>
          <a:ext cx="8495495" cy="5455920"/>
        </p:xfrm>
        <a:graphic>
          <a:graphicData uri="http://schemas.openxmlformats.org/drawingml/2006/table">
            <a:tbl>
              <a:tblPr firstRow="1" firstCol="1" bandRow="1">
                <a:tableStyleId>{5C22544A-7EE6-4342-B048-85BDC9FD1C3A}</a:tableStyleId>
              </a:tblPr>
              <a:tblGrid>
                <a:gridCol w="828437">
                  <a:extLst>
                    <a:ext uri="{9D8B030D-6E8A-4147-A177-3AD203B41FA5}">
                      <a16:colId xmlns:a16="http://schemas.microsoft.com/office/drawing/2014/main" val="1954361719"/>
                    </a:ext>
                  </a:extLst>
                </a:gridCol>
                <a:gridCol w="4175449">
                  <a:extLst>
                    <a:ext uri="{9D8B030D-6E8A-4147-A177-3AD203B41FA5}">
                      <a16:colId xmlns:a16="http://schemas.microsoft.com/office/drawing/2014/main" val="1611687006"/>
                    </a:ext>
                  </a:extLst>
                </a:gridCol>
                <a:gridCol w="1846385">
                  <a:extLst>
                    <a:ext uri="{9D8B030D-6E8A-4147-A177-3AD203B41FA5}">
                      <a16:colId xmlns:a16="http://schemas.microsoft.com/office/drawing/2014/main" val="1248924323"/>
                    </a:ext>
                  </a:extLst>
                </a:gridCol>
                <a:gridCol w="1645224">
                  <a:extLst>
                    <a:ext uri="{9D8B030D-6E8A-4147-A177-3AD203B41FA5}">
                      <a16:colId xmlns:a16="http://schemas.microsoft.com/office/drawing/2014/main" val="2266014990"/>
                    </a:ext>
                  </a:extLst>
                </a:gridCol>
              </a:tblGrid>
              <a:tr h="0">
                <a:tc>
                  <a:txBody>
                    <a:bodyPr/>
                    <a:lstStyle/>
                    <a:p>
                      <a:pPr marL="0" marR="0">
                        <a:spcBef>
                          <a:spcPts val="0"/>
                        </a:spcBef>
                        <a:spcAft>
                          <a:spcPts val="0"/>
                        </a:spcAft>
                      </a:pPr>
                      <a:r>
                        <a:rPr lang="en-US" sz="1600" dirty="0">
                          <a:effectLst/>
                        </a:rPr>
                        <a:t> </a:t>
                      </a:r>
                      <a:endParaRPr lang="en-US" sz="1600" dirty="0">
                        <a:effectLst/>
                        <a:latin typeface="Calibri" panose="020F0502020204030204" pitchFamily="34" charset="0"/>
                        <a:ea typeface="MS Mincho" panose="02020609040205080304" pitchFamily="49" charset="-128"/>
                        <a:cs typeface="Mangal" panose="02040503050203030202" pitchFamily="18" charset="0"/>
                      </a:endParaRPr>
                    </a:p>
                  </a:txBody>
                  <a:tcPr marL="68580" marR="68580">
                    <a:solidFill>
                      <a:schemeClr val="tx2"/>
                    </a:solidFill>
                  </a:tcPr>
                </a:tc>
                <a:tc>
                  <a:txBody>
                    <a:bodyPr/>
                    <a:lstStyle/>
                    <a:p>
                      <a:pPr marL="0" marR="0">
                        <a:spcBef>
                          <a:spcPts val="0"/>
                        </a:spcBef>
                        <a:spcAft>
                          <a:spcPts val="0"/>
                        </a:spcAft>
                      </a:pPr>
                      <a:r>
                        <a:rPr lang="en-US" sz="1600" dirty="0">
                          <a:effectLst/>
                        </a:rPr>
                        <a:t>Services (potentially) needed</a:t>
                      </a:r>
                      <a:endParaRPr lang="en-US" sz="1600" dirty="0">
                        <a:effectLst/>
                        <a:latin typeface="Calibri" panose="020F0502020204030204" pitchFamily="34" charset="0"/>
                        <a:ea typeface="MS Mincho" panose="02020609040205080304" pitchFamily="49" charset="-128"/>
                        <a:cs typeface="Mangal" panose="02040503050203030202" pitchFamily="18" charset="0"/>
                      </a:endParaRPr>
                    </a:p>
                  </a:txBody>
                  <a:tcPr marL="68580" marR="68580" anchor="ctr">
                    <a:solidFill>
                      <a:schemeClr val="tx2"/>
                    </a:solidFill>
                  </a:tcPr>
                </a:tc>
                <a:tc>
                  <a:txBody>
                    <a:bodyPr/>
                    <a:lstStyle/>
                    <a:p>
                      <a:pPr marL="0" marR="0">
                        <a:lnSpc>
                          <a:spcPts val="1800"/>
                        </a:lnSpc>
                        <a:spcBef>
                          <a:spcPts val="0"/>
                        </a:spcBef>
                        <a:spcAft>
                          <a:spcPts val="0"/>
                        </a:spcAft>
                      </a:pPr>
                      <a:r>
                        <a:rPr lang="en-US" sz="1600" dirty="0">
                          <a:effectLst/>
                          <a:latin typeface="Calibri" panose="020F0502020204030204" pitchFamily="34" charset="0"/>
                          <a:ea typeface="MS Mincho" panose="02020609040205080304" pitchFamily="49" charset="-128"/>
                          <a:cs typeface="Mangal" panose="02040503050203030202" pitchFamily="18" charset="0"/>
                        </a:rPr>
                        <a:t>Where available</a:t>
                      </a:r>
                    </a:p>
                  </a:txBody>
                  <a:tcPr marL="68580" marR="68580" anchor="ctr">
                    <a:solidFill>
                      <a:schemeClr val="tx2"/>
                    </a:solidFill>
                  </a:tcPr>
                </a:tc>
                <a:tc>
                  <a:txBody>
                    <a:bodyPr/>
                    <a:lstStyle/>
                    <a:p>
                      <a:pPr marL="0" marR="0">
                        <a:spcBef>
                          <a:spcPts val="0"/>
                        </a:spcBef>
                        <a:spcAft>
                          <a:spcPts val="0"/>
                        </a:spcAft>
                      </a:pPr>
                      <a:r>
                        <a:rPr lang="en-US" sz="1600" dirty="0">
                          <a:effectLst/>
                          <a:latin typeface="Calibri" panose="020F0502020204030204" pitchFamily="34" charset="0"/>
                          <a:ea typeface="MS Mincho" panose="02020609040205080304" pitchFamily="49" charset="-128"/>
                          <a:cs typeface="Mangal" panose="02040503050203030202" pitchFamily="18" charset="0"/>
                        </a:rPr>
                        <a:t>Details</a:t>
                      </a:r>
                    </a:p>
                  </a:txBody>
                  <a:tcPr marL="68580" marR="68580" anchor="ctr">
                    <a:solidFill>
                      <a:schemeClr val="tx2"/>
                    </a:solidFill>
                  </a:tcPr>
                </a:tc>
                <a:extLst>
                  <a:ext uri="{0D108BD9-81ED-4DB2-BD59-A6C34878D82A}">
                    <a16:rowId xmlns:a16="http://schemas.microsoft.com/office/drawing/2014/main" val="67134797"/>
                  </a:ext>
                </a:extLst>
              </a:tr>
              <a:tr h="1322490">
                <a:tc>
                  <a:txBody>
                    <a:bodyPr/>
                    <a:lstStyle/>
                    <a:p>
                      <a:pPr marL="0" marR="0">
                        <a:lnSpc>
                          <a:spcPts val="1800"/>
                        </a:lnSpc>
                        <a:spcBef>
                          <a:spcPts val="0"/>
                        </a:spcBef>
                        <a:spcAft>
                          <a:spcPts val="0"/>
                        </a:spcAft>
                      </a:pPr>
                      <a:r>
                        <a:rPr lang="en-US" sz="1600" dirty="0">
                          <a:effectLst/>
                          <a:latin typeface="+mn-lt"/>
                        </a:rPr>
                        <a:t>Physical and mental health services</a:t>
                      </a:r>
                      <a:endParaRPr lang="en-US" sz="1600" dirty="0">
                        <a:effectLst/>
                        <a:latin typeface="+mn-lt"/>
                        <a:ea typeface="MS Mincho" panose="02020609040205080304" pitchFamily="49" charset="-128"/>
                        <a:cs typeface="Mangal" panose="02040503050203030202" pitchFamily="18" charset="0"/>
                      </a:endParaRPr>
                    </a:p>
                  </a:txBody>
                  <a:tcPr marL="68580" marR="68580" marT="91440" marB="91440">
                    <a:solidFill>
                      <a:schemeClr val="tx2"/>
                    </a:solidFill>
                  </a:tcPr>
                </a:tc>
                <a:tc>
                  <a:txBody>
                    <a:bodyPr/>
                    <a:lstStyle/>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Emergency injury treatment</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HIV and STI testing/prophylaxis/care</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Emergency contraception</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Rape kits/forensic examination</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Relevant vaccines</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Mental health screening/treatment for depression and post-traumatic stress disorder</a:t>
                      </a:r>
                    </a:p>
                  </a:txBody>
                  <a:tcPr marL="68580" marR="68580" marT="91440" marB="91440">
                    <a:solidFill>
                      <a:srgbClr val="DDF4FF"/>
                    </a:solidFill>
                  </a:tcPr>
                </a:tc>
                <a:tc>
                  <a:txBody>
                    <a:bodyPr/>
                    <a:lstStyle/>
                    <a:p>
                      <a:pPr marL="0" marR="0">
                        <a:spcBef>
                          <a:spcPts val="0"/>
                        </a:spcBef>
                        <a:spcAft>
                          <a:spcPts val="0"/>
                        </a:spcAft>
                      </a:pPr>
                      <a:endParaRPr lang="en-US" sz="1600" dirty="0">
                        <a:effectLst/>
                        <a:latin typeface="Calibri" panose="020F0502020204030204" pitchFamily="34" charset="0"/>
                        <a:ea typeface="MS Mincho" panose="02020609040205080304" pitchFamily="49" charset="-128"/>
                        <a:cs typeface="Mangal" panose="02040503050203030202" pitchFamily="18" charset="0"/>
                      </a:endParaRPr>
                    </a:p>
                  </a:txBody>
                  <a:tcPr marL="68580" marR="68580" marT="91440" marB="91440">
                    <a:solidFill>
                      <a:srgbClr val="DDF4FF"/>
                    </a:solidFill>
                  </a:tcPr>
                </a:tc>
                <a:tc>
                  <a:txBody>
                    <a:bodyPr/>
                    <a:lstStyle/>
                    <a:p>
                      <a:pPr marL="0" marR="0">
                        <a:spcBef>
                          <a:spcPts val="0"/>
                        </a:spcBef>
                        <a:spcAft>
                          <a:spcPts val="0"/>
                        </a:spcAft>
                      </a:pPr>
                      <a:endParaRPr lang="en-US" sz="1600" dirty="0">
                        <a:effectLst/>
                        <a:latin typeface="Calibri" panose="020F0502020204030204" pitchFamily="34" charset="0"/>
                        <a:ea typeface="MS Mincho" panose="02020609040205080304" pitchFamily="49" charset="-128"/>
                        <a:cs typeface="Mangal" panose="02040503050203030202" pitchFamily="18" charset="0"/>
                      </a:endParaRPr>
                    </a:p>
                  </a:txBody>
                  <a:tcPr marL="68580" marR="68580" marT="91440" marB="91440">
                    <a:solidFill>
                      <a:srgbClr val="DDF4FF"/>
                    </a:solidFill>
                  </a:tcPr>
                </a:tc>
                <a:extLst>
                  <a:ext uri="{0D108BD9-81ED-4DB2-BD59-A6C34878D82A}">
                    <a16:rowId xmlns:a16="http://schemas.microsoft.com/office/drawing/2014/main" val="2543499359"/>
                  </a:ext>
                </a:extLst>
              </a:tr>
              <a:tr h="1318674">
                <a:tc>
                  <a:txBody>
                    <a:bodyPr/>
                    <a:lstStyle/>
                    <a:p>
                      <a:pPr marL="0" marR="0">
                        <a:lnSpc>
                          <a:spcPts val="1800"/>
                        </a:lnSpc>
                        <a:spcBef>
                          <a:spcPts val="0"/>
                        </a:spcBef>
                        <a:spcAft>
                          <a:spcPts val="0"/>
                        </a:spcAft>
                      </a:pPr>
                      <a:r>
                        <a:rPr lang="en-US" sz="1600" dirty="0">
                          <a:effectLst/>
                          <a:latin typeface="+mn-lt"/>
                          <a:ea typeface="MS Mincho" panose="02020609040205080304" pitchFamily="49" charset="-128"/>
                          <a:cs typeface="Mangal" panose="02040503050203030202" pitchFamily="18" charset="0"/>
                        </a:rPr>
                        <a:t>Social services</a:t>
                      </a:r>
                    </a:p>
                  </a:txBody>
                  <a:tcPr marL="68580" marR="68580" marT="91440" marB="91440">
                    <a:solidFill>
                      <a:schemeClr val="tx2"/>
                    </a:solidFill>
                  </a:tcPr>
                </a:tc>
                <a:tc>
                  <a:txBody>
                    <a:bodyPr/>
                    <a:lstStyle/>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Psychosocial support (support groups, crisis counseling)</a:t>
                      </a:r>
                    </a:p>
                    <a:p>
                      <a:pPr marL="174625" marR="0" lvl="0" indent="-173038" algn="l" defTabSz="457200" rtl="0" eaLnBrk="1" fontAlgn="auto" latinLnBrk="0" hangingPunct="1">
                        <a:lnSpc>
                          <a:spcPts val="1800"/>
                        </a:lnSpc>
                        <a:spcBef>
                          <a:spcPts val="0"/>
                        </a:spcBef>
                        <a:spcAft>
                          <a:spcPts val="0"/>
                        </a:spcAft>
                        <a:buClrTx/>
                        <a:buSzTx/>
                        <a:buFont typeface="Arial" panose="020B0604020202020204" pitchFamily="34" charset="0"/>
                        <a:buChar char="•"/>
                        <a:tabLst/>
                        <a:defRPr/>
                      </a:pPr>
                      <a:r>
                        <a:rPr lang="en-US" sz="1600" kern="1200" dirty="0">
                          <a:solidFill>
                            <a:schemeClr val="dk1"/>
                          </a:solidFill>
                          <a:effectLst/>
                          <a:latin typeface="+mn-lt"/>
                          <a:ea typeface="+mn-ea"/>
                          <a:cs typeface="+mn-cs"/>
                        </a:rPr>
                        <a:t>Securing/replacing ID documents</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Shelter                      	</a:t>
                      </a:r>
                      <a:r>
                        <a:rPr lang="en-US" sz="1400" kern="1200" dirty="0">
                          <a:solidFill>
                            <a:schemeClr val="dk1"/>
                          </a:solidFill>
                          <a:effectLst/>
                          <a:latin typeface="Alright Sans Medium" panose="02000503040000020004" pitchFamily="50" charset="0"/>
                          <a:ea typeface="+mn-ea"/>
                          <a:cs typeface="+mn-cs"/>
                        </a:rPr>
                        <a:t></a:t>
                      </a:r>
                      <a:r>
                        <a:rPr lang="en-US" sz="1600" kern="1200" dirty="0">
                          <a:solidFill>
                            <a:schemeClr val="dk1"/>
                          </a:solidFill>
                          <a:effectLst/>
                          <a:latin typeface="+mn-lt"/>
                          <a:ea typeface="+mn-ea"/>
                          <a:cs typeface="+mn-cs"/>
                        </a:rPr>
                        <a:t> Educational assistance</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Financial aid            	</a:t>
                      </a:r>
                      <a:r>
                        <a:rPr lang="en-US" sz="1400" kern="1200" dirty="0">
                          <a:solidFill>
                            <a:schemeClr val="dk1"/>
                          </a:solidFill>
                          <a:effectLst/>
                          <a:latin typeface="Alright Sans Medium" panose="02000503040000020004" pitchFamily="50" charset="0"/>
                          <a:ea typeface="+mn-ea"/>
                          <a:cs typeface="+mn-cs"/>
                        </a:rPr>
                        <a:t></a:t>
                      </a:r>
                      <a:r>
                        <a:rPr lang="en-US" sz="1600" kern="1200" dirty="0">
                          <a:solidFill>
                            <a:schemeClr val="dk1"/>
                          </a:solidFill>
                          <a:effectLst/>
                          <a:latin typeface="+mn-lt"/>
                          <a:ea typeface="+mn-ea"/>
                          <a:cs typeface="+mn-cs"/>
                        </a:rPr>
                        <a:t> Food assistance</a:t>
                      </a:r>
                    </a:p>
                    <a:p>
                      <a:pPr marL="174625" marR="0" lvl="0" indent="-173038" algn="l" defTabSz="457200" rtl="0" eaLnBrk="1" fontAlgn="auto" latinLnBrk="0" hangingPunct="1">
                        <a:lnSpc>
                          <a:spcPts val="1800"/>
                        </a:lnSpc>
                        <a:spcBef>
                          <a:spcPts val="0"/>
                        </a:spcBef>
                        <a:spcAft>
                          <a:spcPts val="0"/>
                        </a:spcAft>
                        <a:buClrTx/>
                        <a:buSzTx/>
                        <a:buFont typeface="Arial" panose="020B0604020202020204" pitchFamily="34" charset="0"/>
                        <a:buChar char="•"/>
                        <a:tabLst/>
                        <a:defRPr/>
                      </a:pPr>
                      <a:r>
                        <a:rPr lang="en-US" sz="1600" kern="1200" dirty="0">
                          <a:solidFill>
                            <a:schemeClr val="dk1"/>
                          </a:solidFill>
                          <a:effectLst/>
                          <a:latin typeface="+mn-lt"/>
                          <a:ea typeface="+mn-ea"/>
                          <a:cs typeface="+mn-cs"/>
                        </a:rPr>
                        <a:t>Child care                 	</a:t>
                      </a:r>
                      <a:r>
                        <a:rPr lang="en-US" sz="1400" kern="1200" dirty="0">
                          <a:solidFill>
                            <a:schemeClr val="dk1"/>
                          </a:solidFill>
                          <a:effectLst/>
                          <a:latin typeface="Alright Sans Medium" panose="02000503040000020004" pitchFamily="50" charset="0"/>
                          <a:ea typeface="+mn-ea"/>
                          <a:cs typeface="+mn-cs"/>
                        </a:rPr>
                        <a:t></a:t>
                      </a:r>
                      <a:r>
                        <a:rPr lang="en-US" sz="1600" kern="1200" dirty="0">
                          <a:solidFill>
                            <a:schemeClr val="dk1"/>
                          </a:solidFill>
                          <a:effectLst/>
                          <a:latin typeface="+mn-lt"/>
                          <a:ea typeface="+mn-ea"/>
                          <a:cs typeface="+mn-cs"/>
                        </a:rPr>
                        <a:t> Interpreters</a:t>
                      </a:r>
                    </a:p>
                  </a:txBody>
                  <a:tcPr marL="68580" marR="68580" marT="91440" marB="91440">
                    <a:solidFill>
                      <a:srgbClr val="EDEDED"/>
                    </a:solidFill>
                  </a:tcPr>
                </a:tc>
                <a:tc>
                  <a:txBody>
                    <a:bodyPr/>
                    <a:lstStyle/>
                    <a:p>
                      <a:pPr marL="0" marR="0">
                        <a:spcBef>
                          <a:spcPts val="0"/>
                        </a:spcBef>
                        <a:spcAft>
                          <a:spcPts val="0"/>
                        </a:spcAft>
                      </a:pPr>
                      <a:endParaRPr lang="en-US" sz="1600" kern="1200" dirty="0">
                        <a:solidFill>
                          <a:schemeClr val="dk1"/>
                        </a:solidFill>
                        <a:effectLst/>
                        <a:latin typeface="Calibri" panose="020F0502020204030204" pitchFamily="34" charset="0"/>
                        <a:ea typeface="MS Mincho" panose="02020609040205080304" pitchFamily="49" charset="-128"/>
                        <a:cs typeface="Mangal" panose="02040503050203030202" pitchFamily="18" charset="0"/>
                      </a:endParaRPr>
                    </a:p>
                  </a:txBody>
                  <a:tcPr marL="68580" marR="68580" marT="91440" marB="91440">
                    <a:solidFill>
                      <a:srgbClr val="EDEDED"/>
                    </a:solidFill>
                  </a:tcPr>
                </a:tc>
                <a:tc>
                  <a:txBody>
                    <a:bodyPr/>
                    <a:lstStyle/>
                    <a:p>
                      <a:pPr marL="0" marR="0">
                        <a:spcBef>
                          <a:spcPts val="0"/>
                        </a:spcBef>
                        <a:spcAft>
                          <a:spcPts val="0"/>
                        </a:spcAft>
                      </a:pPr>
                      <a:endParaRPr lang="en-US" sz="1600" dirty="0">
                        <a:effectLst/>
                        <a:latin typeface="Calibri" panose="020F0502020204030204" pitchFamily="34" charset="0"/>
                        <a:ea typeface="MS Mincho" panose="02020609040205080304" pitchFamily="49" charset="-128"/>
                        <a:cs typeface="Mangal" panose="02040503050203030202" pitchFamily="18" charset="0"/>
                      </a:endParaRPr>
                    </a:p>
                  </a:txBody>
                  <a:tcPr marL="68580" marR="68580" marT="91440" marB="91440">
                    <a:solidFill>
                      <a:srgbClr val="EDEDED"/>
                    </a:solidFill>
                  </a:tcPr>
                </a:tc>
                <a:extLst>
                  <a:ext uri="{0D108BD9-81ED-4DB2-BD59-A6C34878D82A}">
                    <a16:rowId xmlns:a16="http://schemas.microsoft.com/office/drawing/2014/main" val="3888684421"/>
                  </a:ext>
                </a:extLst>
              </a:tr>
              <a:tr h="1593398">
                <a:tc>
                  <a:txBody>
                    <a:bodyPr/>
                    <a:lstStyle/>
                    <a:p>
                      <a:pPr marL="0" marR="0">
                        <a:lnSpc>
                          <a:spcPts val="1800"/>
                        </a:lnSpc>
                        <a:spcBef>
                          <a:spcPts val="0"/>
                        </a:spcBef>
                        <a:spcAft>
                          <a:spcPts val="0"/>
                        </a:spcAft>
                      </a:pPr>
                      <a:r>
                        <a:rPr lang="en-US" sz="1600" dirty="0">
                          <a:effectLst/>
                          <a:latin typeface="+mn-lt"/>
                          <a:ea typeface="MS Mincho" panose="02020609040205080304" pitchFamily="49" charset="-128"/>
                          <a:cs typeface="Mangal" panose="02040503050203030202" pitchFamily="18" charset="0"/>
                        </a:rPr>
                        <a:t>Legal/ justice services</a:t>
                      </a:r>
                    </a:p>
                  </a:txBody>
                  <a:tcPr marL="68580" marR="68580" marT="91440" marB="91440">
                    <a:solidFill>
                      <a:schemeClr val="tx2"/>
                    </a:solidFill>
                  </a:tcPr>
                </a:tc>
                <a:tc>
                  <a:txBody>
                    <a:bodyPr/>
                    <a:lstStyle/>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Information on their rights</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Information on law enforcement procedures</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Support from law enforcement</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Legal counsel</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Ability to give a statement/document the case </a:t>
                      </a:r>
                    </a:p>
                    <a:p>
                      <a:pPr marL="174625" marR="0" indent="-173038" algn="l" defTabSz="457200" rtl="0" eaLnBrk="1" latinLnBrk="0" hangingPunct="1">
                        <a:lnSpc>
                          <a:spcPts val="1800"/>
                        </a:lnSpc>
                        <a:spcBef>
                          <a:spcPts val="0"/>
                        </a:spcBef>
                        <a:spcAft>
                          <a:spcPts val="0"/>
                        </a:spcAft>
                        <a:buFont typeface="Arial" panose="020B0604020202020204" pitchFamily="34" charset="0"/>
                        <a:buChar char="•"/>
                      </a:pPr>
                      <a:r>
                        <a:rPr lang="en-US" sz="1600" kern="1200" dirty="0">
                          <a:solidFill>
                            <a:schemeClr val="dk1"/>
                          </a:solidFill>
                          <a:effectLst/>
                          <a:latin typeface="+mn-lt"/>
                          <a:ea typeface="+mn-ea"/>
                          <a:cs typeface="+mn-cs"/>
                        </a:rPr>
                        <a:t>Ability to seek redress when wrongly arrested</a:t>
                      </a:r>
                    </a:p>
                    <a:p>
                      <a:pPr marL="174625" marR="0" lvl="0" indent="-173038" algn="l" defTabSz="457200" rtl="0" eaLnBrk="1" fontAlgn="auto" latinLnBrk="0" hangingPunct="1">
                        <a:lnSpc>
                          <a:spcPts val="1800"/>
                        </a:lnSpc>
                        <a:spcBef>
                          <a:spcPts val="0"/>
                        </a:spcBef>
                        <a:spcAft>
                          <a:spcPts val="0"/>
                        </a:spcAft>
                        <a:buClrTx/>
                        <a:buSzTx/>
                        <a:buFont typeface="Arial" panose="020B0604020202020204" pitchFamily="34" charset="0"/>
                        <a:buChar char="•"/>
                        <a:tabLst/>
                        <a:defRPr/>
                      </a:pPr>
                      <a:r>
                        <a:rPr lang="en-US" sz="1600" kern="1200" dirty="0">
                          <a:solidFill>
                            <a:schemeClr val="dk1"/>
                          </a:solidFill>
                          <a:effectLst/>
                          <a:latin typeface="+mn-lt"/>
                          <a:ea typeface="+mn-ea"/>
                          <a:cs typeface="+mn-cs"/>
                        </a:rPr>
                        <a:t>Access to ARVs even while incarcerated </a:t>
                      </a:r>
                    </a:p>
                  </a:txBody>
                  <a:tcPr marL="68580" marR="68580" marT="91440" marB="91440">
                    <a:solidFill>
                      <a:srgbClr val="DDF4FF"/>
                    </a:solidFill>
                  </a:tcPr>
                </a:tc>
                <a:tc>
                  <a:txBody>
                    <a:bodyPr/>
                    <a:lstStyle/>
                    <a:p>
                      <a:endParaRPr lang="en-US" sz="1600" dirty="0"/>
                    </a:p>
                  </a:txBody>
                  <a:tcPr marL="68580" marR="68580" marT="91440" marB="91440">
                    <a:solidFill>
                      <a:srgbClr val="DDF4FF"/>
                    </a:solidFill>
                  </a:tcPr>
                </a:tc>
                <a:tc>
                  <a:txBody>
                    <a:bodyPr/>
                    <a:lstStyle/>
                    <a:p>
                      <a:endParaRPr lang="en-US" sz="1600" dirty="0"/>
                    </a:p>
                  </a:txBody>
                  <a:tcPr marL="68580" marR="68580" marT="91440" marB="91440">
                    <a:solidFill>
                      <a:srgbClr val="DDF4FF"/>
                    </a:solidFill>
                  </a:tcPr>
                </a:tc>
                <a:extLst>
                  <a:ext uri="{0D108BD9-81ED-4DB2-BD59-A6C34878D82A}">
                    <a16:rowId xmlns:a16="http://schemas.microsoft.com/office/drawing/2014/main" val="682636185"/>
                  </a:ext>
                </a:extLst>
              </a:tr>
            </a:tbl>
          </a:graphicData>
        </a:graphic>
      </p:graphicFrame>
    </p:spTree>
    <p:extLst>
      <p:ext uri="{BB962C8B-B14F-4D97-AF65-F5344CB8AC3E}">
        <p14:creationId xmlns:p14="http://schemas.microsoft.com/office/powerpoint/2010/main" val="403365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DCCAA-0E87-46B5-921B-59BF77E4FBDA}"/>
              </a:ext>
            </a:extLst>
          </p:cNvPr>
          <p:cNvSpPr>
            <a:spLocks noGrp="1"/>
          </p:cNvSpPr>
          <p:nvPr>
            <p:ph type="title"/>
          </p:nvPr>
        </p:nvSpPr>
        <p:spPr/>
        <p:txBody>
          <a:bodyPr>
            <a:normAutofit/>
          </a:bodyPr>
          <a:lstStyle/>
          <a:p>
            <a:r>
              <a:rPr lang="en-US" dirty="0"/>
              <a:t>A note about immediate clinical services</a:t>
            </a:r>
          </a:p>
        </p:txBody>
      </p:sp>
      <p:sp>
        <p:nvSpPr>
          <p:cNvPr id="3" name="Text Placeholder 2">
            <a:extLst>
              <a:ext uri="{FF2B5EF4-FFF2-40B4-BE49-F238E27FC236}">
                <a16:creationId xmlns:a16="http://schemas.microsoft.com/office/drawing/2014/main" id="{8BE8DA44-B57F-44CB-82CD-8849A17D5729}"/>
              </a:ext>
            </a:extLst>
          </p:cNvPr>
          <p:cNvSpPr>
            <a:spLocks noGrp="1"/>
          </p:cNvSpPr>
          <p:nvPr>
            <p:ph type="body" sz="quarter" idx="10"/>
          </p:nvPr>
        </p:nvSpPr>
        <p:spPr>
          <a:xfrm>
            <a:off x="466725" y="1485165"/>
            <a:ext cx="8220075" cy="4822129"/>
          </a:xfrm>
        </p:spPr>
        <p:txBody>
          <a:bodyPr>
            <a:normAutofit fontScale="70000" lnSpcReduction="20000"/>
          </a:bodyPr>
          <a:lstStyle/>
          <a:p>
            <a:pPr>
              <a:lnSpc>
                <a:spcPct val="120000"/>
              </a:lnSpc>
            </a:pPr>
            <a:r>
              <a:rPr lang="en-US" sz="3400" dirty="0"/>
              <a:t>PEP can prevent HIV infection.</a:t>
            </a:r>
          </a:p>
          <a:p>
            <a:pPr lvl="1">
              <a:lnSpc>
                <a:spcPct val="120000"/>
              </a:lnSpc>
            </a:pPr>
            <a:r>
              <a:rPr lang="en-US" sz="3400" dirty="0"/>
              <a:t>If someone may have been exposed to HIV (for example, through rape), they need to begin PEP within 72 hours.</a:t>
            </a:r>
          </a:p>
          <a:p>
            <a:pPr>
              <a:lnSpc>
                <a:spcPct val="120000"/>
              </a:lnSpc>
              <a:spcBef>
                <a:spcPts val="1800"/>
              </a:spcBef>
            </a:pPr>
            <a:r>
              <a:rPr lang="en-US" sz="3400" dirty="0"/>
              <a:t>Emergency contraception prevents ovulation to prevent an unplanned pregnancy. </a:t>
            </a:r>
          </a:p>
          <a:p>
            <a:pPr lvl="1">
              <a:lnSpc>
                <a:spcPct val="120000"/>
              </a:lnSpc>
            </a:pPr>
            <a:r>
              <a:rPr lang="en-US" sz="3400" dirty="0"/>
              <a:t>If a woman is at risk for an unplanned pregnancy (for example, due to rape), emergency contraception will be effective up to five days after the incident.</a:t>
            </a:r>
          </a:p>
          <a:p>
            <a:pPr marL="0" indent="0">
              <a:lnSpc>
                <a:spcPct val="120000"/>
              </a:lnSpc>
              <a:buNone/>
            </a:pPr>
            <a:endParaRPr lang="en-US" dirty="0"/>
          </a:p>
          <a:p>
            <a:pPr marL="0" indent="0">
              <a:lnSpc>
                <a:spcPct val="120000"/>
              </a:lnSpc>
              <a:buNone/>
            </a:pPr>
            <a:r>
              <a:rPr lang="en-US" dirty="0">
                <a:solidFill>
                  <a:srgbClr val="00B050"/>
                </a:solidFill>
              </a:rPr>
              <a:t>[Country team to include information on the local procedure for accessing PEP and emergency contraception]</a:t>
            </a:r>
          </a:p>
        </p:txBody>
      </p:sp>
    </p:spTree>
    <p:extLst>
      <p:ext uri="{BB962C8B-B14F-4D97-AF65-F5344CB8AC3E}">
        <p14:creationId xmlns:p14="http://schemas.microsoft.com/office/powerpoint/2010/main" val="105063128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Referral process in </a:t>
            </a:r>
            <a:r>
              <a:rPr lang="en-US" dirty="0">
                <a:solidFill>
                  <a:srgbClr val="00B050"/>
                </a:solidFill>
              </a:rPr>
              <a:t>[Country]</a:t>
            </a:r>
          </a:p>
        </p:txBody>
      </p:sp>
      <p:sp>
        <p:nvSpPr>
          <p:cNvPr id="3" name="Text Placeholder 2"/>
          <p:cNvSpPr>
            <a:spLocks noGrp="1"/>
          </p:cNvSpPr>
          <p:nvPr>
            <p:ph type="body" sz="quarter" idx="10"/>
          </p:nvPr>
        </p:nvSpPr>
        <p:spPr>
          <a:xfrm>
            <a:off x="466725" y="1452807"/>
            <a:ext cx="8220075" cy="4881245"/>
          </a:xfrm>
        </p:spPr>
        <p:txBody>
          <a:bodyPr/>
          <a:lstStyle/>
          <a:p>
            <a:pPr marL="0" indent="0">
              <a:buNone/>
            </a:pPr>
            <a:r>
              <a:rPr lang="en-US" dirty="0">
                <a:solidFill>
                  <a:srgbClr val="00B050"/>
                </a:solidFill>
              </a:rPr>
              <a:t>[Country team to add information on referral process for post-violence services if one is established.]</a:t>
            </a:r>
          </a:p>
        </p:txBody>
      </p:sp>
      <p:graphicFrame>
        <p:nvGraphicFramePr>
          <p:cNvPr id="5" name="Table 4">
            <a:extLst>
              <a:ext uri="{FF2B5EF4-FFF2-40B4-BE49-F238E27FC236}">
                <a16:creationId xmlns:a16="http://schemas.microsoft.com/office/drawing/2014/main" id="{731FB6DE-9AC2-4BB9-BDD1-4A970190410A}"/>
              </a:ext>
            </a:extLst>
          </p:cNvPr>
          <p:cNvGraphicFramePr>
            <a:graphicFrameLocks noGrp="1"/>
          </p:cNvGraphicFramePr>
          <p:nvPr>
            <p:extLst>
              <p:ext uri="{D42A27DB-BD31-4B8C-83A1-F6EECF244321}">
                <p14:modId xmlns:p14="http://schemas.microsoft.com/office/powerpoint/2010/main" val="351495161"/>
              </p:ext>
            </p:extLst>
          </p:nvPr>
        </p:nvGraphicFramePr>
        <p:xfrm>
          <a:off x="577697" y="2458417"/>
          <a:ext cx="7937652" cy="3962400"/>
        </p:xfrm>
        <a:graphic>
          <a:graphicData uri="http://schemas.openxmlformats.org/drawingml/2006/table">
            <a:tbl>
              <a:tblPr firstRow="1" bandRow="1">
                <a:tableStyleId>{5C22544A-7EE6-4342-B048-85BDC9FD1C3A}</a:tableStyleId>
              </a:tblPr>
              <a:tblGrid>
                <a:gridCol w="2645884">
                  <a:extLst>
                    <a:ext uri="{9D8B030D-6E8A-4147-A177-3AD203B41FA5}">
                      <a16:colId xmlns:a16="http://schemas.microsoft.com/office/drawing/2014/main" val="1590768146"/>
                    </a:ext>
                  </a:extLst>
                </a:gridCol>
                <a:gridCol w="2645884">
                  <a:extLst>
                    <a:ext uri="{9D8B030D-6E8A-4147-A177-3AD203B41FA5}">
                      <a16:colId xmlns:a16="http://schemas.microsoft.com/office/drawing/2014/main" val="4280322874"/>
                    </a:ext>
                  </a:extLst>
                </a:gridCol>
                <a:gridCol w="2645884">
                  <a:extLst>
                    <a:ext uri="{9D8B030D-6E8A-4147-A177-3AD203B41FA5}">
                      <a16:colId xmlns:a16="http://schemas.microsoft.com/office/drawing/2014/main" val="8306329"/>
                    </a:ext>
                  </a:extLst>
                </a:gridCol>
              </a:tblGrid>
              <a:tr h="267133">
                <a:tc>
                  <a:txBody>
                    <a:bodyPr/>
                    <a:lstStyle/>
                    <a:p>
                      <a:r>
                        <a:rPr lang="en-US" sz="1800" b="1" i="0" u="none" strike="noStrike" kern="1200" baseline="0" dirty="0">
                          <a:solidFill>
                            <a:schemeClr val="lt1"/>
                          </a:solidFill>
                          <a:latin typeface="+mn-lt"/>
                          <a:ea typeface="+mn-ea"/>
                          <a:cs typeface="+mn-cs"/>
                        </a:rPr>
                        <a:t>HEALTH SERVICES </a:t>
                      </a:r>
                      <a:endParaRPr lang="en-US" sz="1800" b="0" i="0" u="none" strike="noStrike" kern="1200" baseline="0" dirty="0">
                        <a:solidFill>
                          <a:schemeClr val="lt1"/>
                        </a:solidFill>
                        <a:latin typeface="+mn-lt"/>
                        <a:ea typeface="+mn-ea"/>
                        <a:cs typeface="+mn-cs"/>
                      </a:endParaRPr>
                    </a:p>
                  </a:txBody>
                  <a:tcPr>
                    <a:solidFill>
                      <a:schemeClr val="tx2"/>
                    </a:solidFill>
                  </a:tcPr>
                </a:tc>
                <a:tc>
                  <a:txBody>
                    <a:bodyPr/>
                    <a:lstStyle/>
                    <a:p>
                      <a:r>
                        <a:rPr lang="en-US" sz="1800" b="1" i="0" u="none" strike="noStrike" kern="1200" baseline="0" dirty="0">
                          <a:solidFill>
                            <a:schemeClr val="lt1"/>
                          </a:solidFill>
                          <a:latin typeface="+mn-lt"/>
                          <a:ea typeface="+mn-ea"/>
                          <a:cs typeface="+mn-cs"/>
                        </a:rPr>
                        <a:t>SOCIAL SERVICES </a:t>
                      </a:r>
                      <a:endParaRPr lang="en-US" sz="1800" b="0" i="0" u="none" strike="noStrike" kern="1200" baseline="0" dirty="0">
                        <a:solidFill>
                          <a:schemeClr val="lt1"/>
                        </a:solidFill>
                        <a:latin typeface="+mn-lt"/>
                        <a:ea typeface="+mn-ea"/>
                        <a:cs typeface="+mn-cs"/>
                      </a:endParaRPr>
                    </a:p>
                  </a:txBody>
                  <a:tcPr>
                    <a:solidFill>
                      <a:schemeClr val="tx2"/>
                    </a:solidFill>
                  </a:tcPr>
                </a:tc>
                <a:tc>
                  <a:txBody>
                    <a:bodyPr/>
                    <a:lstStyle/>
                    <a:p>
                      <a:pPr marL="0" marR="0" lvl="0" indent="0" algn="ctr" defTabSz="457200" rtl="0" eaLnBrk="1" fontAlgn="auto" latinLnBrk="0" hangingPunct="1">
                        <a:lnSpc>
                          <a:spcPts val="2000"/>
                        </a:lnSpc>
                        <a:spcBef>
                          <a:spcPts val="0"/>
                        </a:spcBef>
                        <a:spcAft>
                          <a:spcPts val="0"/>
                        </a:spcAft>
                        <a:buClrTx/>
                        <a:buSzTx/>
                        <a:buFontTx/>
                        <a:buNone/>
                        <a:tabLst/>
                        <a:defRPr/>
                      </a:pPr>
                      <a:r>
                        <a:rPr lang="en-US" sz="1800" b="1" i="0" u="none" strike="noStrike" kern="1200" baseline="0" dirty="0">
                          <a:solidFill>
                            <a:schemeClr val="lt1"/>
                          </a:solidFill>
                          <a:latin typeface="+mn-lt"/>
                          <a:ea typeface="+mn-ea"/>
                          <a:cs typeface="+mn-cs"/>
                        </a:rPr>
                        <a:t>JUSTICE/LEGAL SERVICES</a:t>
                      </a:r>
                      <a:endParaRPr lang="en-US" dirty="0"/>
                    </a:p>
                  </a:txBody>
                  <a:tcPr>
                    <a:solidFill>
                      <a:schemeClr val="tx2"/>
                    </a:solidFill>
                  </a:tcPr>
                </a:tc>
                <a:extLst>
                  <a:ext uri="{0D108BD9-81ED-4DB2-BD59-A6C34878D82A}">
                    <a16:rowId xmlns:a16="http://schemas.microsoft.com/office/drawing/2014/main" val="1232636100"/>
                  </a:ext>
                </a:extLst>
              </a:tr>
              <a:tr h="1498531">
                <a:tc>
                  <a:txBody>
                    <a:bodyPr/>
                    <a:lstStyle/>
                    <a:p>
                      <a:r>
                        <a:rPr lang="en-US" sz="1400" b="1" i="0" u="none" strike="noStrike" kern="1200" baseline="0" dirty="0">
                          <a:solidFill>
                            <a:schemeClr val="dk1"/>
                          </a:solidFill>
                          <a:latin typeface="+mn-lt"/>
                          <a:ea typeface="+mn-ea"/>
                          <a:cs typeface="+mn-cs"/>
                        </a:rPr>
                        <a:t>[Name of Organization/Facility] </a:t>
                      </a:r>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Hours:</a:t>
                      </a:r>
                    </a:p>
                    <a:p>
                      <a:r>
                        <a:rPr lang="en-US" sz="1400" b="0" i="0" u="none" strike="noStrike" kern="1200" baseline="0" dirty="0">
                          <a:solidFill>
                            <a:schemeClr val="dk1"/>
                          </a:solidFill>
                          <a:latin typeface="+mn-lt"/>
                          <a:ea typeface="+mn-ea"/>
                          <a:cs typeface="+mn-cs"/>
                        </a:rPr>
                        <a:t>Location: </a:t>
                      </a:r>
                    </a:p>
                    <a:p>
                      <a:r>
                        <a:rPr lang="en-US" sz="1400" b="0" i="0" u="none" strike="noStrike" kern="1200" baseline="0" dirty="0">
                          <a:solidFill>
                            <a:schemeClr val="dk1"/>
                          </a:solidFill>
                          <a:latin typeface="+mn-lt"/>
                          <a:ea typeface="+mn-ea"/>
                          <a:cs typeface="+mn-cs"/>
                        </a:rPr>
                        <a:t>Focal Point: </a:t>
                      </a:r>
                    </a:p>
                    <a:p>
                      <a:r>
                        <a:rPr lang="en-US" sz="1400" b="0" i="0" u="none" strike="noStrike" kern="1200" baseline="0" dirty="0">
                          <a:solidFill>
                            <a:schemeClr val="dk1"/>
                          </a:solidFill>
                          <a:latin typeface="+mn-lt"/>
                          <a:ea typeface="+mn-ea"/>
                          <a:cs typeface="+mn-cs"/>
                        </a:rPr>
                        <a:t>Phone: </a:t>
                      </a:r>
                    </a:p>
                    <a:p>
                      <a:r>
                        <a:rPr lang="en-US" sz="1400" b="0" i="0" u="none" strike="noStrike" kern="1200" baseline="0" dirty="0">
                          <a:solidFill>
                            <a:schemeClr val="dk1"/>
                          </a:solidFill>
                          <a:latin typeface="+mn-lt"/>
                          <a:ea typeface="+mn-ea"/>
                          <a:cs typeface="+mn-cs"/>
                        </a:rPr>
                        <a:t>Email: </a:t>
                      </a:r>
                    </a:p>
                    <a:p>
                      <a:r>
                        <a:rPr lang="en-US" sz="1400" b="0" i="0" u="none" strike="noStrike" kern="1200" baseline="0" dirty="0">
                          <a:solidFill>
                            <a:schemeClr val="dk1"/>
                          </a:solidFill>
                          <a:latin typeface="+mn-lt"/>
                          <a:ea typeface="+mn-ea"/>
                          <a:cs typeface="+mn-cs"/>
                        </a:rPr>
                        <a:t>Services available: </a:t>
                      </a:r>
                    </a:p>
                    <a:p>
                      <a:r>
                        <a:rPr lang="en-US" sz="1400" b="0" i="0" u="none" strike="noStrike" kern="1200" baseline="0" dirty="0">
                          <a:solidFill>
                            <a:schemeClr val="dk1"/>
                          </a:solidFill>
                          <a:latin typeface="+mn-lt"/>
                          <a:ea typeface="+mn-ea"/>
                          <a:cs typeface="+mn-cs"/>
                        </a:rPr>
                        <a:t>Population served:</a:t>
                      </a:r>
                      <a:endParaRPr lang="en-US" sz="1400" dirty="0"/>
                    </a:p>
                  </a:txBody>
                  <a:tcPr>
                    <a:solidFill>
                      <a:srgbClr val="EDEDED"/>
                    </a:solidFill>
                  </a:tcPr>
                </a:tc>
                <a:tc>
                  <a:txBody>
                    <a:bodyPr/>
                    <a:lstStyle/>
                    <a:p>
                      <a:r>
                        <a:rPr lang="en-US" sz="1400" b="1" i="0" u="none" strike="noStrike" kern="1200" baseline="0" dirty="0">
                          <a:solidFill>
                            <a:schemeClr val="dk1"/>
                          </a:solidFill>
                          <a:latin typeface="+mn-lt"/>
                          <a:ea typeface="+mn-ea"/>
                          <a:cs typeface="+mn-cs"/>
                        </a:rPr>
                        <a:t>[Name of Organization/Facility] </a:t>
                      </a:r>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Hours:</a:t>
                      </a:r>
                    </a:p>
                    <a:p>
                      <a:r>
                        <a:rPr lang="en-US" sz="1400" b="0" i="0" u="none" strike="noStrike" kern="1200" baseline="0" dirty="0">
                          <a:solidFill>
                            <a:schemeClr val="dk1"/>
                          </a:solidFill>
                          <a:latin typeface="+mn-lt"/>
                          <a:ea typeface="+mn-ea"/>
                          <a:cs typeface="+mn-cs"/>
                        </a:rPr>
                        <a:t>Location: </a:t>
                      </a:r>
                    </a:p>
                    <a:p>
                      <a:r>
                        <a:rPr lang="en-US" sz="1400" b="0" i="0" u="none" strike="noStrike" kern="1200" baseline="0" dirty="0">
                          <a:solidFill>
                            <a:schemeClr val="dk1"/>
                          </a:solidFill>
                          <a:latin typeface="+mn-lt"/>
                          <a:ea typeface="+mn-ea"/>
                          <a:cs typeface="+mn-cs"/>
                        </a:rPr>
                        <a:t>Focal Point: </a:t>
                      </a:r>
                    </a:p>
                    <a:p>
                      <a:r>
                        <a:rPr lang="en-US" sz="1400" b="0" i="0" u="none" strike="noStrike" kern="1200" baseline="0" dirty="0">
                          <a:solidFill>
                            <a:schemeClr val="dk1"/>
                          </a:solidFill>
                          <a:latin typeface="+mn-lt"/>
                          <a:ea typeface="+mn-ea"/>
                          <a:cs typeface="+mn-cs"/>
                        </a:rPr>
                        <a:t>Phone: </a:t>
                      </a:r>
                    </a:p>
                    <a:p>
                      <a:r>
                        <a:rPr lang="en-US" sz="1400" b="0" i="0" u="none" strike="noStrike" kern="1200" baseline="0" dirty="0">
                          <a:solidFill>
                            <a:schemeClr val="dk1"/>
                          </a:solidFill>
                          <a:latin typeface="+mn-lt"/>
                          <a:ea typeface="+mn-ea"/>
                          <a:cs typeface="+mn-cs"/>
                        </a:rPr>
                        <a:t>Email: </a:t>
                      </a:r>
                    </a:p>
                    <a:p>
                      <a:r>
                        <a:rPr lang="en-US" sz="1400" b="0" i="0" u="none" strike="noStrike" kern="1200" baseline="0" dirty="0">
                          <a:solidFill>
                            <a:schemeClr val="dk1"/>
                          </a:solidFill>
                          <a:latin typeface="+mn-lt"/>
                          <a:ea typeface="+mn-ea"/>
                          <a:cs typeface="+mn-cs"/>
                        </a:rPr>
                        <a:t>Services available: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Population served:</a:t>
                      </a:r>
                      <a:endParaRPr lang="en-US" sz="1400" dirty="0"/>
                    </a:p>
                  </a:txBody>
                  <a:tcPr>
                    <a:solidFill>
                      <a:srgbClr val="EDEDED"/>
                    </a:solidFill>
                  </a:tcPr>
                </a:tc>
                <a:tc>
                  <a:txBody>
                    <a:bodyPr/>
                    <a:lstStyle/>
                    <a:p>
                      <a:r>
                        <a:rPr lang="en-US" sz="1400" b="1" i="0" u="none" strike="noStrike" kern="1200" baseline="0" dirty="0">
                          <a:solidFill>
                            <a:schemeClr val="dk1"/>
                          </a:solidFill>
                          <a:latin typeface="+mn-lt"/>
                          <a:ea typeface="+mn-ea"/>
                          <a:cs typeface="+mn-cs"/>
                        </a:rPr>
                        <a:t>[Name of Organization/Facility] </a:t>
                      </a:r>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Hours:</a:t>
                      </a:r>
                    </a:p>
                    <a:p>
                      <a:r>
                        <a:rPr lang="en-US" sz="1400" b="0" i="0" u="none" strike="noStrike" kern="1200" baseline="0" dirty="0">
                          <a:solidFill>
                            <a:schemeClr val="dk1"/>
                          </a:solidFill>
                          <a:latin typeface="+mn-lt"/>
                          <a:ea typeface="+mn-ea"/>
                          <a:cs typeface="+mn-cs"/>
                        </a:rPr>
                        <a:t>Location: </a:t>
                      </a:r>
                    </a:p>
                    <a:p>
                      <a:r>
                        <a:rPr lang="en-US" sz="1400" b="0" i="0" u="none" strike="noStrike" kern="1200" baseline="0" dirty="0">
                          <a:solidFill>
                            <a:schemeClr val="dk1"/>
                          </a:solidFill>
                          <a:latin typeface="+mn-lt"/>
                          <a:ea typeface="+mn-ea"/>
                          <a:cs typeface="+mn-cs"/>
                        </a:rPr>
                        <a:t>Focal Point: </a:t>
                      </a:r>
                    </a:p>
                    <a:p>
                      <a:r>
                        <a:rPr lang="en-US" sz="1400" b="0" i="0" u="none" strike="noStrike" kern="1200" baseline="0" dirty="0">
                          <a:solidFill>
                            <a:schemeClr val="dk1"/>
                          </a:solidFill>
                          <a:latin typeface="+mn-lt"/>
                          <a:ea typeface="+mn-ea"/>
                          <a:cs typeface="+mn-cs"/>
                        </a:rPr>
                        <a:t>Phone: </a:t>
                      </a:r>
                    </a:p>
                    <a:p>
                      <a:r>
                        <a:rPr lang="en-US" sz="1400" b="0" i="0" u="none" strike="noStrike" kern="1200" baseline="0" dirty="0">
                          <a:solidFill>
                            <a:schemeClr val="dk1"/>
                          </a:solidFill>
                          <a:latin typeface="+mn-lt"/>
                          <a:ea typeface="+mn-ea"/>
                          <a:cs typeface="+mn-cs"/>
                        </a:rPr>
                        <a:t>Email: </a:t>
                      </a:r>
                    </a:p>
                    <a:p>
                      <a:r>
                        <a:rPr lang="en-US" sz="1400" b="0" i="0" u="none" strike="noStrike" kern="1200" baseline="0" dirty="0">
                          <a:solidFill>
                            <a:schemeClr val="dk1"/>
                          </a:solidFill>
                          <a:latin typeface="+mn-lt"/>
                          <a:ea typeface="+mn-ea"/>
                          <a:cs typeface="+mn-cs"/>
                        </a:rPr>
                        <a:t>Services available: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Population served:</a:t>
                      </a:r>
                      <a:endParaRPr lang="en-US" sz="1400" dirty="0"/>
                    </a:p>
                  </a:txBody>
                  <a:tcPr>
                    <a:solidFill>
                      <a:srgbClr val="EDEDED"/>
                    </a:solidFill>
                  </a:tcPr>
                </a:tc>
                <a:extLst>
                  <a:ext uri="{0D108BD9-81ED-4DB2-BD59-A6C34878D82A}">
                    <a16:rowId xmlns:a16="http://schemas.microsoft.com/office/drawing/2014/main" val="10001"/>
                  </a:ext>
                </a:extLst>
              </a:tr>
              <a:tr h="1498531">
                <a:tc>
                  <a:txBody>
                    <a:bodyPr/>
                    <a:lstStyle/>
                    <a:p>
                      <a:r>
                        <a:rPr lang="en-US" sz="1400" b="1" i="0" u="none" strike="noStrike" kern="1200" baseline="0" dirty="0">
                          <a:solidFill>
                            <a:schemeClr val="dk1"/>
                          </a:solidFill>
                          <a:latin typeface="+mn-lt"/>
                          <a:ea typeface="+mn-ea"/>
                          <a:cs typeface="+mn-cs"/>
                        </a:rPr>
                        <a:t>[Name of Organization/Facility] </a:t>
                      </a:r>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Hours:</a:t>
                      </a:r>
                    </a:p>
                    <a:p>
                      <a:r>
                        <a:rPr lang="en-US" sz="1400" b="0" i="0" u="none" strike="noStrike" kern="1200" baseline="0" dirty="0">
                          <a:solidFill>
                            <a:schemeClr val="dk1"/>
                          </a:solidFill>
                          <a:latin typeface="+mn-lt"/>
                          <a:ea typeface="+mn-ea"/>
                          <a:cs typeface="+mn-cs"/>
                        </a:rPr>
                        <a:t>Location: </a:t>
                      </a:r>
                    </a:p>
                    <a:p>
                      <a:r>
                        <a:rPr lang="en-US" sz="1400" b="0" i="0" u="none" strike="noStrike" kern="1200" baseline="0" dirty="0">
                          <a:solidFill>
                            <a:schemeClr val="dk1"/>
                          </a:solidFill>
                          <a:latin typeface="+mn-lt"/>
                          <a:ea typeface="+mn-ea"/>
                          <a:cs typeface="+mn-cs"/>
                        </a:rPr>
                        <a:t>Focal Point: </a:t>
                      </a:r>
                    </a:p>
                    <a:p>
                      <a:r>
                        <a:rPr lang="en-US" sz="1400" b="0" i="0" u="none" strike="noStrike" kern="1200" baseline="0" dirty="0">
                          <a:solidFill>
                            <a:schemeClr val="dk1"/>
                          </a:solidFill>
                          <a:latin typeface="+mn-lt"/>
                          <a:ea typeface="+mn-ea"/>
                          <a:cs typeface="+mn-cs"/>
                        </a:rPr>
                        <a:t>Phone: </a:t>
                      </a:r>
                    </a:p>
                    <a:p>
                      <a:r>
                        <a:rPr lang="en-US" sz="1400" b="0" i="0" u="none" strike="noStrike" kern="1200" baseline="0" dirty="0">
                          <a:solidFill>
                            <a:schemeClr val="dk1"/>
                          </a:solidFill>
                          <a:latin typeface="+mn-lt"/>
                          <a:ea typeface="+mn-ea"/>
                          <a:cs typeface="+mn-cs"/>
                        </a:rPr>
                        <a:t>Email: </a:t>
                      </a:r>
                    </a:p>
                    <a:p>
                      <a:r>
                        <a:rPr lang="en-US" sz="1400" b="0" i="0" u="none" strike="noStrike" kern="1200" baseline="0" dirty="0">
                          <a:solidFill>
                            <a:schemeClr val="dk1"/>
                          </a:solidFill>
                          <a:latin typeface="+mn-lt"/>
                          <a:ea typeface="+mn-ea"/>
                          <a:cs typeface="+mn-cs"/>
                        </a:rPr>
                        <a:t>Services available: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Population served:</a:t>
                      </a:r>
                      <a:endParaRPr lang="en-US" sz="1400" dirty="0"/>
                    </a:p>
                  </a:txBody>
                  <a:tcPr>
                    <a:solidFill>
                      <a:srgbClr val="DDF4FF"/>
                    </a:solidFill>
                  </a:tcPr>
                </a:tc>
                <a:tc>
                  <a:txBody>
                    <a:bodyPr/>
                    <a:lstStyle/>
                    <a:p>
                      <a:r>
                        <a:rPr lang="en-US" sz="1400" b="1" i="0" u="none" strike="noStrike" kern="1200" baseline="0" dirty="0">
                          <a:solidFill>
                            <a:schemeClr val="dk1"/>
                          </a:solidFill>
                          <a:latin typeface="+mn-lt"/>
                          <a:ea typeface="+mn-ea"/>
                          <a:cs typeface="+mn-cs"/>
                        </a:rPr>
                        <a:t>[Name of Organization/Facility] </a:t>
                      </a:r>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Hours:</a:t>
                      </a:r>
                    </a:p>
                    <a:p>
                      <a:r>
                        <a:rPr lang="en-US" sz="1400" b="0" i="0" u="none" strike="noStrike" kern="1200" baseline="0" dirty="0">
                          <a:solidFill>
                            <a:schemeClr val="dk1"/>
                          </a:solidFill>
                          <a:latin typeface="+mn-lt"/>
                          <a:ea typeface="+mn-ea"/>
                          <a:cs typeface="+mn-cs"/>
                        </a:rPr>
                        <a:t>Location: </a:t>
                      </a:r>
                    </a:p>
                    <a:p>
                      <a:r>
                        <a:rPr lang="en-US" sz="1400" b="0" i="0" u="none" strike="noStrike" kern="1200" baseline="0" dirty="0">
                          <a:solidFill>
                            <a:schemeClr val="dk1"/>
                          </a:solidFill>
                          <a:latin typeface="+mn-lt"/>
                          <a:ea typeface="+mn-ea"/>
                          <a:cs typeface="+mn-cs"/>
                        </a:rPr>
                        <a:t>Focal Point: </a:t>
                      </a:r>
                    </a:p>
                    <a:p>
                      <a:r>
                        <a:rPr lang="en-US" sz="1400" b="0" i="0" u="none" strike="noStrike" kern="1200" baseline="0" dirty="0">
                          <a:solidFill>
                            <a:schemeClr val="dk1"/>
                          </a:solidFill>
                          <a:latin typeface="+mn-lt"/>
                          <a:ea typeface="+mn-ea"/>
                          <a:cs typeface="+mn-cs"/>
                        </a:rPr>
                        <a:t>Phone: </a:t>
                      </a:r>
                    </a:p>
                    <a:p>
                      <a:r>
                        <a:rPr lang="en-US" sz="1400" b="0" i="0" u="none" strike="noStrike" kern="1200" baseline="0" dirty="0">
                          <a:solidFill>
                            <a:schemeClr val="dk1"/>
                          </a:solidFill>
                          <a:latin typeface="+mn-lt"/>
                          <a:ea typeface="+mn-ea"/>
                          <a:cs typeface="+mn-cs"/>
                        </a:rPr>
                        <a:t>Email: </a:t>
                      </a:r>
                    </a:p>
                    <a:p>
                      <a:r>
                        <a:rPr lang="en-US" sz="1400" b="0" i="0" u="none" strike="noStrike" kern="1200" baseline="0" dirty="0">
                          <a:solidFill>
                            <a:schemeClr val="dk1"/>
                          </a:solidFill>
                          <a:latin typeface="+mn-lt"/>
                          <a:ea typeface="+mn-ea"/>
                          <a:cs typeface="+mn-cs"/>
                        </a:rPr>
                        <a:t>Services available: </a:t>
                      </a:r>
                      <a:endParaRPr lang="en-US" sz="14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Population served:</a:t>
                      </a:r>
                      <a:endParaRPr lang="en-US" sz="1400" dirty="0"/>
                    </a:p>
                  </a:txBody>
                  <a:tcPr>
                    <a:solidFill>
                      <a:srgbClr val="DDF4FF"/>
                    </a:solidFill>
                  </a:tcPr>
                </a:tc>
                <a:tc>
                  <a:txBody>
                    <a:bodyPr/>
                    <a:lstStyle/>
                    <a:p>
                      <a:r>
                        <a:rPr lang="en-US" sz="1400" b="1" i="0" u="none" strike="noStrike" kern="1200" baseline="0" dirty="0">
                          <a:solidFill>
                            <a:schemeClr val="dk1"/>
                          </a:solidFill>
                          <a:latin typeface="+mn-lt"/>
                          <a:ea typeface="+mn-ea"/>
                          <a:cs typeface="+mn-cs"/>
                        </a:rPr>
                        <a:t>[Name of Organization/Facility] </a:t>
                      </a:r>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Hours:</a:t>
                      </a:r>
                    </a:p>
                    <a:p>
                      <a:r>
                        <a:rPr lang="en-US" sz="1400" b="0" i="0" u="none" strike="noStrike" kern="1200" baseline="0" dirty="0">
                          <a:solidFill>
                            <a:schemeClr val="dk1"/>
                          </a:solidFill>
                          <a:latin typeface="+mn-lt"/>
                          <a:ea typeface="+mn-ea"/>
                          <a:cs typeface="+mn-cs"/>
                        </a:rPr>
                        <a:t>Location: </a:t>
                      </a:r>
                    </a:p>
                    <a:p>
                      <a:r>
                        <a:rPr lang="en-US" sz="1400" b="0" i="0" u="none" strike="noStrike" kern="1200" baseline="0" dirty="0">
                          <a:solidFill>
                            <a:schemeClr val="dk1"/>
                          </a:solidFill>
                          <a:latin typeface="+mn-lt"/>
                          <a:ea typeface="+mn-ea"/>
                          <a:cs typeface="+mn-cs"/>
                        </a:rPr>
                        <a:t>Focal Point: </a:t>
                      </a:r>
                    </a:p>
                    <a:p>
                      <a:r>
                        <a:rPr lang="en-US" sz="1400" b="0" i="0" u="none" strike="noStrike" kern="1200" baseline="0" dirty="0">
                          <a:solidFill>
                            <a:schemeClr val="dk1"/>
                          </a:solidFill>
                          <a:latin typeface="+mn-lt"/>
                          <a:ea typeface="+mn-ea"/>
                          <a:cs typeface="+mn-cs"/>
                        </a:rPr>
                        <a:t>Phone: </a:t>
                      </a:r>
                    </a:p>
                    <a:p>
                      <a:r>
                        <a:rPr lang="en-US" sz="1400" b="0" i="0" u="none" strike="noStrike" kern="1200" baseline="0" dirty="0">
                          <a:solidFill>
                            <a:schemeClr val="dk1"/>
                          </a:solidFill>
                          <a:latin typeface="+mn-lt"/>
                          <a:ea typeface="+mn-ea"/>
                          <a:cs typeface="+mn-cs"/>
                        </a:rPr>
                        <a:t>Email: </a:t>
                      </a:r>
                    </a:p>
                    <a:p>
                      <a:r>
                        <a:rPr lang="en-US" sz="1400" b="0" i="0" u="none" strike="noStrike" kern="1200" baseline="0" dirty="0">
                          <a:solidFill>
                            <a:schemeClr val="dk1"/>
                          </a:solidFill>
                          <a:latin typeface="+mn-lt"/>
                          <a:ea typeface="+mn-ea"/>
                          <a:cs typeface="+mn-cs"/>
                        </a:rPr>
                        <a:t>Services available: </a:t>
                      </a:r>
                      <a:endParaRPr lang="en-US" sz="14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mn-lt"/>
                          <a:ea typeface="+mn-ea"/>
                          <a:cs typeface="+mn-cs"/>
                        </a:rPr>
                        <a:t>Population served:</a:t>
                      </a:r>
                      <a:endParaRPr lang="en-US" sz="1400" dirty="0"/>
                    </a:p>
                  </a:txBody>
                  <a:tcPr>
                    <a:solidFill>
                      <a:srgbClr val="DDF4FF"/>
                    </a:solidFill>
                  </a:tcPr>
                </a:tc>
                <a:extLst>
                  <a:ext uri="{0D108BD9-81ED-4DB2-BD59-A6C34878D82A}">
                    <a16:rowId xmlns:a16="http://schemas.microsoft.com/office/drawing/2014/main" val="3772837966"/>
                  </a:ext>
                </a:extLst>
              </a:tr>
            </a:tbl>
          </a:graphicData>
        </a:graphic>
      </p:graphicFrame>
    </p:spTree>
    <p:extLst>
      <p:ext uri="{BB962C8B-B14F-4D97-AF65-F5344CB8AC3E}">
        <p14:creationId xmlns:p14="http://schemas.microsoft.com/office/powerpoint/2010/main" val="219461599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Recognizing you as a resource</a:t>
            </a:r>
          </a:p>
        </p:txBody>
      </p:sp>
      <p:sp>
        <p:nvSpPr>
          <p:cNvPr id="3" name="Text Placeholder 2"/>
          <p:cNvSpPr>
            <a:spLocks noGrp="1"/>
          </p:cNvSpPr>
          <p:nvPr>
            <p:ph type="body" sz="quarter" idx="10"/>
          </p:nvPr>
        </p:nvSpPr>
        <p:spPr/>
        <p:txBody>
          <a:bodyPr>
            <a:normAutofit/>
          </a:bodyPr>
          <a:lstStyle/>
          <a:p>
            <a:pPr>
              <a:lnSpc>
                <a:spcPct val="95000"/>
              </a:lnSpc>
            </a:pPr>
            <a:r>
              <a:rPr lang="en-US" dirty="0"/>
              <a:t>Ideally someone is able to come back to you or your program if they experience future violence.</a:t>
            </a:r>
          </a:p>
          <a:p>
            <a:pPr>
              <a:lnSpc>
                <a:spcPct val="95000"/>
              </a:lnSpc>
              <a:spcBef>
                <a:spcPts val="1800"/>
              </a:spcBef>
            </a:pPr>
            <a:r>
              <a:rPr lang="en-US" dirty="0"/>
              <a:t>If appropriate, you can end conversations by saying, “Please come back if we can support you in any other way.”</a:t>
            </a:r>
          </a:p>
        </p:txBody>
      </p:sp>
    </p:spTree>
    <p:extLst>
      <p:ext uri="{BB962C8B-B14F-4D97-AF65-F5344CB8AC3E}">
        <p14:creationId xmlns:p14="http://schemas.microsoft.com/office/powerpoint/2010/main" val="424987985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853CD-4C27-4826-A72A-DE516FAA2038}"/>
              </a:ext>
            </a:extLst>
          </p:cNvPr>
          <p:cNvSpPr>
            <a:spLocks noGrp="1"/>
          </p:cNvSpPr>
          <p:nvPr>
            <p:ph type="title"/>
          </p:nvPr>
        </p:nvSpPr>
        <p:spPr/>
        <p:txBody>
          <a:bodyPr/>
          <a:lstStyle/>
          <a:p>
            <a:r>
              <a:rPr lang="en-US"/>
              <a:t>Questions and reflections</a:t>
            </a:r>
            <a:endParaRPr lang="en-US" dirty="0"/>
          </a:p>
        </p:txBody>
      </p:sp>
      <p:sp>
        <p:nvSpPr>
          <p:cNvPr id="4" name="Text Placeholder 3">
            <a:extLst>
              <a:ext uri="{FF2B5EF4-FFF2-40B4-BE49-F238E27FC236}">
                <a16:creationId xmlns:a16="http://schemas.microsoft.com/office/drawing/2014/main" id="{2AFF35B8-67EA-4E2C-B289-8C820AAFFFFF}"/>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87887719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a:t>Session 3.6</a:t>
            </a:r>
            <a:br>
              <a:rPr lang="en-US" dirty="0"/>
            </a:br>
            <a:r>
              <a:rPr lang="en-US" dirty="0"/>
              <a:t>Putting It All Together</a:t>
            </a:r>
            <a:endParaRPr lang="es-DO" dirty="0"/>
          </a:p>
        </p:txBody>
      </p:sp>
    </p:spTree>
    <p:extLst>
      <p:ext uri="{BB962C8B-B14F-4D97-AF65-F5344CB8AC3E}">
        <p14:creationId xmlns:p14="http://schemas.microsoft.com/office/powerpoint/2010/main" val="399290560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247A1-A5F3-482F-804F-C29B5010FDBD}"/>
              </a:ext>
            </a:extLst>
          </p:cNvPr>
          <p:cNvSpPr>
            <a:spLocks noGrp="1"/>
          </p:cNvSpPr>
          <p:nvPr>
            <p:ph type="title"/>
          </p:nvPr>
        </p:nvSpPr>
        <p:spPr/>
        <p:txBody>
          <a:bodyPr/>
          <a:lstStyle/>
          <a:p>
            <a:r>
              <a:rPr lang="en-US" dirty="0"/>
              <a:t>Objective</a:t>
            </a:r>
          </a:p>
        </p:txBody>
      </p:sp>
      <p:sp>
        <p:nvSpPr>
          <p:cNvPr id="3" name="Text Placeholder 2">
            <a:extLst>
              <a:ext uri="{FF2B5EF4-FFF2-40B4-BE49-F238E27FC236}">
                <a16:creationId xmlns:a16="http://schemas.microsoft.com/office/drawing/2014/main" id="{3AD6E622-B805-41CC-91DD-0B1EFE073DA8}"/>
              </a:ext>
            </a:extLst>
          </p:cNvPr>
          <p:cNvSpPr>
            <a:spLocks noGrp="1"/>
          </p:cNvSpPr>
          <p:nvPr>
            <p:ph type="body" sz="quarter" idx="10"/>
          </p:nvPr>
        </p:nvSpPr>
        <p:spPr/>
        <p:txBody>
          <a:bodyPr/>
          <a:lstStyle/>
          <a:p>
            <a:pPr marL="0" indent="0">
              <a:buNone/>
            </a:pPr>
            <a:r>
              <a:rPr lang="en-US" dirty="0"/>
              <a:t>Practice asking about and responding to disclosures of violence appropriately</a:t>
            </a:r>
          </a:p>
          <a:p>
            <a:pPr marL="0" indent="0">
              <a:buNone/>
            </a:pPr>
            <a:endParaRPr lang="en-US" dirty="0"/>
          </a:p>
        </p:txBody>
      </p:sp>
    </p:spTree>
    <p:extLst>
      <p:ext uri="{BB962C8B-B14F-4D97-AF65-F5344CB8AC3E}">
        <p14:creationId xmlns:p14="http://schemas.microsoft.com/office/powerpoint/2010/main" val="141594985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Practice responding to violence</a:t>
            </a:r>
          </a:p>
        </p:txBody>
      </p:sp>
      <p:sp>
        <p:nvSpPr>
          <p:cNvPr id="3" name="Text Placeholder 2"/>
          <p:cNvSpPr>
            <a:spLocks noGrp="1"/>
          </p:cNvSpPr>
          <p:nvPr>
            <p:ph type="body" sz="quarter" idx="10"/>
          </p:nvPr>
        </p:nvSpPr>
        <p:spPr>
          <a:xfrm>
            <a:off x="466726" y="1590675"/>
            <a:ext cx="4967828" cy="5043805"/>
          </a:xfrm>
        </p:spPr>
        <p:txBody>
          <a:bodyPr>
            <a:normAutofit fontScale="85000" lnSpcReduction="10000"/>
          </a:bodyPr>
          <a:lstStyle/>
          <a:p>
            <a:pPr>
              <a:lnSpc>
                <a:spcPts val="2800"/>
              </a:lnSpc>
            </a:pPr>
            <a:r>
              <a:rPr lang="en-US" sz="2300" dirty="0"/>
              <a:t>In groups of three, rotate so that each person is a survivor, a </a:t>
            </a:r>
            <a:r>
              <a:rPr lang="en-US" sz="2300" dirty="0">
                <a:solidFill>
                  <a:srgbClr val="00B050"/>
                </a:solidFill>
              </a:rPr>
              <a:t>[peer educator, navigator, outreach worker]</a:t>
            </a:r>
            <a:r>
              <a:rPr lang="en-US" sz="2300" dirty="0"/>
              <a:t>, and an observer one time</a:t>
            </a:r>
          </a:p>
          <a:p>
            <a:pPr>
              <a:lnSpc>
                <a:spcPts val="2800"/>
              </a:lnSpc>
            </a:pPr>
            <a:r>
              <a:rPr lang="en-US" sz="2300" dirty="0"/>
              <a:t>During the interaction, the </a:t>
            </a:r>
            <a:r>
              <a:rPr lang="en-US" sz="2300" dirty="0">
                <a:solidFill>
                  <a:srgbClr val="00B050"/>
                </a:solidFill>
              </a:rPr>
              <a:t>[peer educator, navigator, outreach worker] </a:t>
            </a:r>
            <a:r>
              <a:rPr lang="en-US" sz="2300" dirty="0"/>
              <a:t>will use their skills to ask about violence and provide first-line response, including making referrals as desired by the survivor</a:t>
            </a:r>
          </a:p>
          <a:p>
            <a:pPr>
              <a:lnSpc>
                <a:spcPts val="2800"/>
              </a:lnSpc>
            </a:pPr>
            <a:r>
              <a:rPr lang="en-US" sz="2300" dirty="0"/>
              <a:t>After each interaction is complete, the observer provides their feedback on what went well and what could be improved</a:t>
            </a:r>
          </a:p>
        </p:txBody>
      </p:sp>
      <p:sp>
        <p:nvSpPr>
          <p:cNvPr id="5" name="Rectangle 4">
            <a:extLst>
              <a:ext uri="{FF2B5EF4-FFF2-40B4-BE49-F238E27FC236}">
                <a16:creationId xmlns:a16="http://schemas.microsoft.com/office/drawing/2014/main" id="{296D3AE9-26D5-417D-9AF8-FB64BFE3B105}"/>
              </a:ext>
            </a:extLst>
          </p:cNvPr>
          <p:cNvSpPr/>
          <p:nvPr/>
        </p:nvSpPr>
        <p:spPr>
          <a:xfrm>
            <a:off x="5593579" y="1590675"/>
            <a:ext cx="3252247" cy="41768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Observer Checklist</a:t>
            </a:r>
          </a:p>
          <a:p>
            <a:pPr lvl="1" indent="-400050">
              <a:spcBef>
                <a:spcPts val="600"/>
              </a:spcBef>
              <a:spcAft>
                <a:spcPts val="1200"/>
              </a:spcAft>
              <a:buFont typeface="Wingdings" panose="05000000000000000000" pitchFamily="2" charset="2"/>
              <a:buChar char=""/>
            </a:pPr>
            <a:r>
              <a:rPr lang="en-US" sz="1600" dirty="0"/>
              <a:t>Ask about violence</a:t>
            </a:r>
          </a:p>
          <a:p>
            <a:pPr lvl="1" indent="-400050">
              <a:spcBef>
                <a:spcPts val="600"/>
              </a:spcBef>
              <a:spcAft>
                <a:spcPts val="1200"/>
              </a:spcAft>
              <a:buFont typeface="Wingdings" panose="05000000000000000000" pitchFamily="2" charset="2"/>
              <a:buChar char=""/>
            </a:pPr>
            <a:r>
              <a:rPr lang="en-US" sz="1600" dirty="0"/>
              <a:t>Listen closely with empathy and no judgment</a:t>
            </a:r>
          </a:p>
          <a:p>
            <a:pPr lvl="1" indent="-400050">
              <a:spcBef>
                <a:spcPts val="600"/>
              </a:spcBef>
              <a:spcAft>
                <a:spcPts val="1200"/>
              </a:spcAft>
              <a:buFont typeface="Wingdings" panose="05000000000000000000" pitchFamily="2" charset="2"/>
              <a:buChar char=""/>
            </a:pPr>
            <a:r>
              <a:rPr lang="en-US" sz="1600" dirty="0"/>
              <a:t>Inquire about their needs and concerns</a:t>
            </a:r>
          </a:p>
          <a:p>
            <a:pPr lvl="1" indent="-400050">
              <a:spcBef>
                <a:spcPts val="600"/>
              </a:spcBef>
              <a:spcAft>
                <a:spcPts val="1200"/>
              </a:spcAft>
              <a:buFont typeface="Wingdings" panose="05000000000000000000" pitchFamily="2" charset="2"/>
              <a:buChar char=""/>
            </a:pPr>
            <a:r>
              <a:rPr lang="en-US" sz="1600" dirty="0"/>
              <a:t>Validate their experiences</a:t>
            </a:r>
          </a:p>
          <a:p>
            <a:pPr lvl="1" indent="-400050">
              <a:spcBef>
                <a:spcPts val="600"/>
              </a:spcBef>
              <a:spcAft>
                <a:spcPts val="1200"/>
              </a:spcAft>
              <a:buFont typeface="Wingdings" panose="05000000000000000000" pitchFamily="2" charset="2"/>
              <a:buChar char=""/>
            </a:pPr>
            <a:r>
              <a:rPr lang="en-US" sz="1600" dirty="0"/>
              <a:t>Enhance their safety</a:t>
            </a:r>
          </a:p>
          <a:p>
            <a:pPr lvl="1" indent="-400050">
              <a:spcBef>
                <a:spcPts val="600"/>
              </a:spcBef>
              <a:spcAft>
                <a:spcPts val="1200"/>
              </a:spcAft>
              <a:buFont typeface="Wingdings" panose="05000000000000000000" pitchFamily="2" charset="2"/>
              <a:buChar char=""/>
            </a:pPr>
            <a:r>
              <a:rPr lang="en-US" sz="1600" dirty="0"/>
              <a:t>Support them to connect with additional services</a:t>
            </a:r>
          </a:p>
        </p:txBody>
      </p:sp>
    </p:spTree>
    <p:extLst>
      <p:ext uri="{BB962C8B-B14F-4D97-AF65-F5344CB8AC3E}">
        <p14:creationId xmlns:p14="http://schemas.microsoft.com/office/powerpoint/2010/main" val="127320381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Activity: Practice responding to and documenting violence (debrief)</a:t>
            </a:r>
          </a:p>
        </p:txBody>
      </p:sp>
      <p:sp>
        <p:nvSpPr>
          <p:cNvPr id="3" name="Text Placeholder 2"/>
          <p:cNvSpPr>
            <a:spLocks noGrp="1"/>
          </p:cNvSpPr>
          <p:nvPr>
            <p:ph type="body" sz="quarter" idx="10"/>
          </p:nvPr>
        </p:nvSpPr>
        <p:spPr/>
        <p:txBody>
          <a:bodyPr/>
          <a:lstStyle/>
          <a:p>
            <a:r>
              <a:rPr lang="en-US" dirty="0"/>
              <a:t>How did each of these go?</a:t>
            </a:r>
          </a:p>
          <a:p>
            <a:pPr marL="800100" lvl="1" indent="-457200">
              <a:buFont typeface="Wingdings" panose="05000000000000000000" pitchFamily="2" charset="2"/>
              <a:buChar char="¨"/>
              <a:tabLst>
                <a:tab pos="800100" algn="l"/>
              </a:tabLst>
            </a:pPr>
            <a:r>
              <a:rPr lang="en-US" sz="2400" dirty="0"/>
              <a:t>Ask about violence</a:t>
            </a:r>
          </a:p>
          <a:p>
            <a:pPr marL="800100" lvl="1" indent="-457200">
              <a:buFont typeface="Wingdings" panose="05000000000000000000" pitchFamily="2" charset="2"/>
              <a:buChar char="¨"/>
              <a:tabLst>
                <a:tab pos="800100" algn="l"/>
              </a:tabLst>
            </a:pPr>
            <a:r>
              <a:rPr lang="en-US" sz="2400" dirty="0"/>
              <a:t>Listen closely with empathy and no judgment</a:t>
            </a:r>
          </a:p>
          <a:p>
            <a:pPr marL="800100" lvl="1" indent="-457200">
              <a:buFont typeface="Wingdings" panose="05000000000000000000" pitchFamily="2" charset="2"/>
              <a:buChar char="¨"/>
              <a:tabLst>
                <a:tab pos="800100" algn="l"/>
              </a:tabLst>
            </a:pPr>
            <a:r>
              <a:rPr lang="en-US" sz="2400" dirty="0"/>
              <a:t>Inquire about their needs and concerns</a:t>
            </a:r>
          </a:p>
          <a:p>
            <a:pPr marL="800100" lvl="1" indent="-457200">
              <a:buFont typeface="Wingdings" panose="05000000000000000000" pitchFamily="2" charset="2"/>
              <a:buChar char="¨"/>
              <a:tabLst>
                <a:tab pos="800100" algn="l"/>
              </a:tabLst>
            </a:pPr>
            <a:r>
              <a:rPr lang="en-US" sz="2400" dirty="0"/>
              <a:t>Validate their experiences</a:t>
            </a:r>
          </a:p>
          <a:p>
            <a:pPr marL="800100" lvl="1" indent="-457200">
              <a:buFont typeface="Wingdings" panose="05000000000000000000" pitchFamily="2" charset="2"/>
              <a:buChar char="¨"/>
              <a:tabLst>
                <a:tab pos="800100" algn="l"/>
              </a:tabLst>
            </a:pPr>
            <a:r>
              <a:rPr lang="en-US" sz="2400" dirty="0"/>
              <a:t>Enhance their safety</a:t>
            </a:r>
          </a:p>
          <a:p>
            <a:pPr marL="800100" lvl="1" indent="-457200">
              <a:buFont typeface="Wingdings" panose="05000000000000000000" pitchFamily="2" charset="2"/>
              <a:buChar char="¨"/>
              <a:tabLst>
                <a:tab pos="800100" algn="l"/>
              </a:tabLst>
            </a:pPr>
            <a:r>
              <a:rPr lang="en-US" sz="2400" dirty="0"/>
              <a:t>Support them to connect with additional services</a:t>
            </a:r>
          </a:p>
          <a:p>
            <a:pPr>
              <a:spcBef>
                <a:spcPts val="1800"/>
              </a:spcBef>
            </a:pPr>
            <a:r>
              <a:rPr lang="en-US" dirty="0"/>
              <a:t>What worked well?</a:t>
            </a:r>
          </a:p>
          <a:p>
            <a:r>
              <a:rPr lang="en-US" dirty="0"/>
              <a:t>What areas need improvement?</a:t>
            </a:r>
          </a:p>
        </p:txBody>
      </p:sp>
    </p:spTree>
    <p:extLst>
      <p:ext uri="{BB962C8B-B14F-4D97-AF65-F5344CB8AC3E}">
        <p14:creationId xmlns:p14="http://schemas.microsoft.com/office/powerpoint/2010/main" val="480749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6A209-697D-48F9-B133-AC7D58AFBE26}"/>
              </a:ext>
            </a:extLst>
          </p:cNvPr>
          <p:cNvSpPr>
            <a:spLocks noGrp="1"/>
          </p:cNvSpPr>
          <p:nvPr>
            <p:ph type="title"/>
          </p:nvPr>
        </p:nvSpPr>
        <p:spPr/>
        <p:txBody>
          <a:bodyPr/>
          <a:lstStyle/>
          <a:p>
            <a:r>
              <a:rPr lang="en-US" dirty="0"/>
              <a:t>Objective</a:t>
            </a:r>
          </a:p>
        </p:txBody>
      </p:sp>
      <p:sp>
        <p:nvSpPr>
          <p:cNvPr id="3" name="Text Placeholder 2">
            <a:extLst>
              <a:ext uri="{FF2B5EF4-FFF2-40B4-BE49-F238E27FC236}">
                <a16:creationId xmlns:a16="http://schemas.microsoft.com/office/drawing/2014/main" id="{7DCD82F4-0B95-416A-B39E-982007B0609F}"/>
              </a:ext>
            </a:extLst>
          </p:cNvPr>
          <p:cNvSpPr>
            <a:spLocks noGrp="1"/>
          </p:cNvSpPr>
          <p:nvPr>
            <p:ph type="body" sz="quarter" idx="10"/>
          </p:nvPr>
        </p:nvSpPr>
        <p:spPr>
          <a:xfrm>
            <a:off x="466725" y="1590675"/>
            <a:ext cx="8220075" cy="4176713"/>
          </a:xfrm>
        </p:spPr>
        <p:txBody>
          <a:bodyPr/>
          <a:lstStyle/>
          <a:p>
            <a:pPr marL="0" indent="0">
              <a:buNone/>
            </a:pPr>
            <a:r>
              <a:rPr lang="en-US" dirty="0"/>
              <a:t>Develop and agree upon norms to guide the training</a:t>
            </a:r>
          </a:p>
        </p:txBody>
      </p:sp>
    </p:spTree>
    <p:extLst>
      <p:ext uri="{BB962C8B-B14F-4D97-AF65-F5344CB8AC3E}">
        <p14:creationId xmlns:p14="http://schemas.microsoft.com/office/powerpoint/2010/main" val="119523373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5FCC0-AAA2-49E7-A8CE-0616B93E0BF6}"/>
              </a:ext>
            </a:extLst>
          </p:cNvPr>
          <p:cNvSpPr>
            <a:spLocks noGrp="1"/>
          </p:cNvSpPr>
          <p:nvPr>
            <p:ph type="title"/>
          </p:nvPr>
        </p:nvSpPr>
        <p:spPr/>
        <p:txBody>
          <a:bodyPr>
            <a:normAutofit/>
          </a:bodyPr>
          <a:lstStyle/>
          <a:p>
            <a:r>
              <a:rPr lang="en-US" dirty="0"/>
              <a:t>Activity: Frequently asked questions (FAQs)</a:t>
            </a:r>
          </a:p>
        </p:txBody>
      </p:sp>
      <p:sp>
        <p:nvSpPr>
          <p:cNvPr id="3" name="Text Placeholder 2">
            <a:extLst>
              <a:ext uri="{FF2B5EF4-FFF2-40B4-BE49-F238E27FC236}">
                <a16:creationId xmlns:a16="http://schemas.microsoft.com/office/drawing/2014/main" id="{9015D3F2-0C71-4C55-AE6D-5D17812709F6}"/>
              </a:ext>
            </a:extLst>
          </p:cNvPr>
          <p:cNvSpPr>
            <a:spLocks noGrp="1"/>
          </p:cNvSpPr>
          <p:nvPr>
            <p:ph type="body" sz="quarter" idx="10"/>
          </p:nvPr>
        </p:nvSpPr>
        <p:spPr>
          <a:xfrm>
            <a:off x="467359" y="1590283"/>
            <a:ext cx="6190615" cy="4176851"/>
          </a:xfrm>
        </p:spPr>
        <p:txBody>
          <a:bodyPr>
            <a:noAutofit/>
          </a:bodyPr>
          <a:lstStyle/>
          <a:p>
            <a:pPr marL="260747" indent="-260747">
              <a:lnSpc>
                <a:spcPct val="95000"/>
              </a:lnSpc>
              <a:buFont typeface="+mj-lt"/>
              <a:buAutoNum type="arabicPeriod"/>
            </a:pPr>
            <a:r>
              <a:rPr lang="en-US" sz="2400" dirty="0"/>
              <a:t>What if the client says there is no violence, but I know or believe that there is violence?</a:t>
            </a:r>
          </a:p>
          <a:p>
            <a:pPr marL="260747" indent="-260747">
              <a:lnSpc>
                <a:spcPct val="95000"/>
              </a:lnSpc>
              <a:buFont typeface="+mj-lt"/>
              <a:buAutoNum type="arabicPeriod"/>
            </a:pPr>
            <a:r>
              <a:rPr lang="en-US" sz="2400" dirty="0"/>
              <a:t>What if the client doesn’t see their experience as violence?</a:t>
            </a:r>
          </a:p>
          <a:p>
            <a:pPr marL="260747" indent="-260747">
              <a:lnSpc>
                <a:spcPct val="95000"/>
              </a:lnSpc>
              <a:buFont typeface="+mj-lt"/>
              <a:buAutoNum type="arabicPeriod"/>
            </a:pPr>
            <a:r>
              <a:rPr lang="en-US" sz="2400" dirty="0"/>
              <a:t>What if the client does not want any support services?</a:t>
            </a:r>
          </a:p>
          <a:p>
            <a:pPr marL="260747" indent="-260747">
              <a:lnSpc>
                <a:spcPct val="95000"/>
              </a:lnSpc>
              <a:buFont typeface="+mj-lt"/>
              <a:buAutoNum type="arabicPeriod"/>
            </a:pPr>
            <a:r>
              <a:rPr lang="en-US" sz="2400" dirty="0"/>
              <a:t>What if I am obligated to tell law enforcement about disclosures of violence?</a:t>
            </a:r>
          </a:p>
          <a:p>
            <a:pPr marL="260747" indent="-260747">
              <a:lnSpc>
                <a:spcPct val="95000"/>
              </a:lnSpc>
              <a:buFont typeface="+mj-lt"/>
              <a:buAutoNum type="arabicPeriod"/>
            </a:pPr>
            <a:r>
              <a:rPr lang="en-US" sz="2400" dirty="0"/>
              <a:t>How do I know what GBV services are available to the survivor? </a:t>
            </a:r>
          </a:p>
        </p:txBody>
      </p:sp>
      <p:sp>
        <p:nvSpPr>
          <p:cNvPr id="5" name="TextBox 4">
            <a:extLst>
              <a:ext uri="{FF2B5EF4-FFF2-40B4-BE49-F238E27FC236}">
                <a16:creationId xmlns:a16="http://schemas.microsoft.com/office/drawing/2014/main" id="{85C4239F-D465-4DDC-B84E-A70B154ECB7B}"/>
              </a:ext>
            </a:extLst>
          </p:cNvPr>
          <p:cNvSpPr txBox="1"/>
          <p:nvPr/>
        </p:nvSpPr>
        <p:spPr>
          <a:xfrm>
            <a:off x="6993748" y="1629279"/>
            <a:ext cx="1534610" cy="3370153"/>
          </a:xfrm>
          <a:prstGeom prst="rect">
            <a:avLst/>
          </a:prstGeom>
          <a:noFill/>
        </p:spPr>
        <p:txBody>
          <a:bodyPr wrap="square" rtlCol="0">
            <a:spAutoFit/>
          </a:bodyPr>
          <a:lstStyle/>
          <a:p>
            <a:pPr>
              <a:spcAft>
                <a:spcPts val="900"/>
              </a:spcAft>
            </a:pPr>
            <a:r>
              <a:rPr lang="en-US" sz="1650" b="1" dirty="0">
                <a:solidFill>
                  <a:schemeClr val="accent1">
                    <a:lumMod val="75000"/>
                  </a:schemeClr>
                </a:solidFill>
              </a:rPr>
              <a:t>As a group, review your assigned question.</a:t>
            </a:r>
          </a:p>
          <a:p>
            <a:pPr>
              <a:spcAft>
                <a:spcPts val="900"/>
              </a:spcAft>
            </a:pPr>
            <a:r>
              <a:rPr lang="en-US" sz="1650" b="1" dirty="0">
                <a:solidFill>
                  <a:schemeClr val="accent1">
                    <a:lumMod val="75000"/>
                  </a:schemeClr>
                </a:solidFill>
              </a:rPr>
              <a:t>Take four minutes to discuss your response.</a:t>
            </a:r>
          </a:p>
          <a:p>
            <a:pPr>
              <a:spcAft>
                <a:spcPts val="900"/>
              </a:spcAft>
            </a:pPr>
            <a:r>
              <a:rPr lang="en-US" sz="1650" b="1" dirty="0">
                <a:solidFill>
                  <a:schemeClr val="accent1">
                    <a:lumMod val="75000"/>
                  </a:schemeClr>
                </a:solidFill>
              </a:rPr>
              <a:t>You will have one minute to share your suggestions.</a:t>
            </a:r>
          </a:p>
        </p:txBody>
      </p:sp>
    </p:spTree>
    <p:extLst>
      <p:ext uri="{BB962C8B-B14F-4D97-AF65-F5344CB8AC3E}">
        <p14:creationId xmlns:p14="http://schemas.microsoft.com/office/powerpoint/2010/main" val="51738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2FBA3-48CD-48D0-8899-D18CE5E7A893}"/>
              </a:ext>
            </a:extLst>
          </p:cNvPr>
          <p:cNvSpPr>
            <a:spLocks noGrp="1"/>
          </p:cNvSpPr>
          <p:nvPr>
            <p:ph type="title"/>
          </p:nvPr>
        </p:nvSpPr>
        <p:spPr/>
        <p:txBody>
          <a:bodyPr/>
          <a:lstStyle/>
          <a:p>
            <a:r>
              <a:rPr lang="en-US" dirty="0"/>
              <a:t>Activity: FAQ 1</a:t>
            </a:r>
          </a:p>
        </p:txBody>
      </p:sp>
      <p:sp>
        <p:nvSpPr>
          <p:cNvPr id="3" name="Text Placeholder 2">
            <a:extLst>
              <a:ext uri="{FF2B5EF4-FFF2-40B4-BE49-F238E27FC236}">
                <a16:creationId xmlns:a16="http://schemas.microsoft.com/office/drawing/2014/main" id="{68C95A11-FBF8-4A22-8316-3B275DCE7BE9}"/>
              </a:ext>
            </a:extLst>
          </p:cNvPr>
          <p:cNvSpPr>
            <a:spLocks noGrp="1"/>
          </p:cNvSpPr>
          <p:nvPr>
            <p:ph type="body" sz="quarter" idx="10"/>
          </p:nvPr>
        </p:nvSpPr>
        <p:spPr>
          <a:xfrm>
            <a:off x="467360" y="1590283"/>
            <a:ext cx="8219440" cy="4365349"/>
          </a:xfrm>
        </p:spPr>
        <p:txBody>
          <a:bodyPr>
            <a:normAutofit fontScale="85000" lnSpcReduction="10000"/>
          </a:bodyPr>
          <a:lstStyle/>
          <a:p>
            <a:pPr marL="0" indent="0">
              <a:lnSpc>
                <a:spcPct val="105000"/>
              </a:lnSpc>
              <a:spcBef>
                <a:spcPts val="900"/>
              </a:spcBef>
              <a:buNone/>
            </a:pPr>
            <a:r>
              <a:rPr lang="en-US" b="1" dirty="0"/>
              <a:t>What if the client says there is no violence, but I know or believe that there is violence?</a:t>
            </a:r>
          </a:p>
          <a:p>
            <a:pPr>
              <a:lnSpc>
                <a:spcPct val="105000"/>
              </a:lnSpc>
            </a:pPr>
            <a:r>
              <a:rPr lang="en-US" dirty="0"/>
              <a:t>If the client does not wish to share, do not pressure them.</a:t>
            </a:r>
          </a:p>
          <a:p>
            <a:pPr>
              <a:lnSpc>
                <a:spcPct val="105000"/>
              </a:lnSpc>
            </a:pPr>
            <a:r>
              <a:rPr lang="en-US" dirty="0"/>
              <a:t>Remind them of the health harms that can come from violence (such as difficulty adhering to ARVs).</a:t>
            </a:r>
          </a:p>
          <a:p>
            <a:pPr>
              <a:lnSpc>
                <a:spcPct val="105000"/>
              </a:lnSpc>
            </a:pPr>
            <a:r>
              <a:rPr lang="en-US" dirty="0"/>
              <a:t>Let them know about the services available to someone experiencing violence.</a:t>
            </a:r>
          </a:p>
          <a:p>
            <a:pPr>
              <a:lnSpc>
                <a:spcPct val="105000"/>
              </a:lnSpc>
            </a:pPr>
            <a:r>
              <a:rPr lang="en-US" dirty="0"/>
              <a:t>Let them know they can come back at any time to share, for example, if they have a new experience of violence or remember something they wish to share.</a:t>
            </a:r>
          </a:p>
        </p:txBody>
      </p:sp>
    </p:spTree>
    <p:extLst>
      <p:ext uri="{BB962C8B-B14F-4D97-AF65-F5344CB8AC3E}">
        <p14:creationId xmlns:p14="http://schemas.microsoft.com/office/powerpoint/2010/main" val="315144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5FCC0-AAA2-49E7-A8CE-0616B93E0BF6}"/>
              </a:ext>
            </a:extLst>
          </p:cNvPr>
          <p:cNvSpPr>
            <a:spLocks noGrp="1"/>
          </p:cNvSpPr>
          <p:nvPr>
            <p:ph type="title"/>
          </p:nvPr>
        </p:nvSpPr>
        <p:spPr/>
        <p:txBody>
          <a:bodyPr/>
          <a:lstStyle/>
          <a:p>
            <a:r>
              <a:rPr lang="en-US" dirty="0"/>
              <a:t>Activity: FAQ 2</a:t>
            </a:r>
          </a:p>
        </p:txBody>
      </p:sp>
      <p:sp>
        <p:nvSpPr>
          <p:cNvPr id="3" name="Text Placeholder 2">
            <a:extLst>
              <a:ext uri="{FF2B5EF4-FFF2-40B4-BE49-F238E27FC236}">
                <a16:creationId xmlns:a16="http://schemas.microsoft.com/office/drawing/2014/main" id="{9015D3F2-0C71-4C55-AE6D-5D17812709F6}"/>
              </a:ext>
            </a:extLst>
          </p:cNvPr>
          <p:cNvSpPr>
            <a:spLocks noGrp="1"/>
          </p:cNvSpPr>
          <p:nvPr>
            <p:ph type="body" sz="quarter" idx="10"/>
          </p:nvPr>
        </p:nvSpPr>
        <p:spPr>
          <a:xfrm>
            <a:off x="467360" y="1590283"/>
            <a:ext cx="8219440" cy="4930833"/>
          </a:xfrm>
        </p:spPr>
        <p:txBody>
          <a:bodyPr>
            <a:noAutofit/>
          </a:bodyPr>
          <a:lstStyle/>
          <a:p>
            <a:pPr marL="0" indent="0">
              <a:lnSpc>
                <a:spcPct val="95000"/>
              </a:lnSpc>
              <a:buNone/>
            </a:pPr>
            <a:r>
              <a:rPr lang="en-US" sz="2400" b="1" dirty="0"/>
              <a:t>What if the client doesn’t see their experience as violence?</a:t>
            </a:r>
          </a:p>
          <a:p>
            <a:pPr>
              <a:lnSpc>
                <a:spcPct val="95000"/>
              </a:lnSpc>
            </a:pPr>
            <a:r>
              <a:rPr lang="en-US" sz="2400" dirty="0"/>
              <a:t>Sometimes people normalize the violence they experience, especially emotional violence. </a:t>
            </a:r>
          </a:p>
          <a:p>
            <a:pPr>
              <a:lnSpc>
                <a:spcPct val="95000"/>
              </a:lnSpc>
            </a:pPr>
            <a:r>
              <a:rPr lang="en-US" sz="2400" dirty="0"/>
              <a:t>Your responses can let the client know that they deserve to be treated respectfully and to feel safe in their own home.</a:t>
            </a:r>
          </a:p>
          <a:p>
            <a:pPr>
              <a:lnSpc>
                <a:spcPct val="95000"/>
              </a:lnSpc>
            </a:pPr>
            <a:r>
              <a:rPr lang="en-US" sz="2400" dirty="0"/>
              <a:t>Let the client know that what they are experiencing can cause harm, including health issues, and that you are concerned for their health.</a:t>
            </a:r>
          </a:p>
          <a:p>
            <a:pPr>
              <a:lnSpc>
                <a:spcPct val="95000"/>
              </a:lnSpc>
            </a:pPr>
            <a:r>
              <a:rPr lang="en-US" sz="2400" dirty="0"/>
              <a:t>Tell them that if they want to be connected to services or talk more about the issue in the future, you will be there for them. </a:t>
            </a:r>
          </a:p>
          <a:p>
            <a:pPr>
              <a:lnSpc>
                <a:spcPct val="95000"/>
              </a:lnSpc>
            </a:pPr>
            <a:r>
              <a:rPr lang="en-US" sz="2400" dirty="0"/>
              <a:t>Explain the services available.</a:t>
            </a:r>
          </a:p>
        </p:txBody>
      </p:sp>
    </p:spTree>
    <p:extLst>
      <p:ext uri="{BB962C8B-B14F-4D97-AF65-F5344CB8AC3E}">
        <p14:creationId xmlns:p14="http://schemas.microsoft.com/office/powerpoint/2010/main" val="36972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5FCC0-AAA2-49E7-A8CE-0616B93E0BF6}"/>
              </a:ext>
            </a:extLst>
          </p:cNvPr>
          <p:cNvSpPr>
            <a:spLocks noGrp="1"/>
          </p:cNvSpPr>
          <p:nvPr>
            <p:ph type="title"/>
          </p:nvPr>
        </p:nvSpPr>
        <p:spPr/>
        <p:txBody>
          <a:bodyPr/>
          <a:lstStyle/>
          <a:p>
            <a:r>
              <a:rPr lang="en-US" dirty="0"/>
              <a:t>Activity: FAQ 3</a:t>
            </a:r>
          </a:p>
        </p:txBody>
      </p:sp>
      <p:sp>
        <p:nvSpPr>
          <p:cNvPr id="3" name="Text Placeholder 2">
            <a:extLst>
              <a:ext uri="{FF2B5EF4-FFF2-40B4-BE49-F238E27FC236}">
                <a16:creationId xmlns:a16="http://schemas.microsoft.com/office/drawing/2014/main" id="{9015D3F2-0C71-4C55-AE6D-5D17812709F6}"/>
              </a:ext>
            </a:extLst>
          </p:cNvPr>
          <p:cNvSpPr>
            <a:spLocks noGrp="1"/>
          </p:cNvSpPr>
          <p:nvPr>
            <p:ph type="body" sz="quarter" idx="10"/>
          </p:nvPr>
        </p:nvSpPr>
        <p:spPr>
          <a:xfrm>
            <a:off x="467360" y="1457919"/>
            <a:ext cx="7918651" cy="4954885"/>
          </a:xfrm>
        </p:spPr>
        <p:txBody>
          <a:bodyPr>
            <a:noAutofit/>
          </a:bodyPr>
          <a:lstStyle/>
          <a:p>
            <a:pPr marL="0" indent="0">
              <a:lnSpc>
                <a:spcPct val="95000"/>
              </a:lnSpc>
              <a:buNone/>
            </a:pPr>
            <a:r>
              <a:rPr lang="en-US" sz="2400" b="1" dirty="0"/>
              <a:t>What if the client does not want any support services?</a:t>
            </a:r>
          </a:p>
          <a:p>
            <a:pPr>
              <a:lnSpc>
                <a:spcPct val="95000"/>
              </a:lnSpc>
            </a:pPr>
            <a:r>
              <a:rPr lang="en-US" sz="2000" dirty="0"/>
              <a:t>The provider gives information and asks questions to help the client make a decision. The provider does not make the decisions. This returns power to the client. </a:t>
            </a:r>
          </a:p>
          <a:p>
            <a:pPr>
              <a:lnSpc>
                <a:spcPct val="95000"/>
              </a:lnSpc>
            </a:pPr>
            <a:r>
              <a:rPr lang="en-US" sz="2000" dirty="0"/>
              <a:t>Pushing someone to accept services is not effective. It may mean that the client: </a:t>
            </a:r>
          </a:p>
          <a:p>
            <a:pPr lvl="1">
              <a:lnSpc>
                <a:spcPct val="95000"/>
              </a:lnSpc>
              <a:spcBef>
                <a:spcPts val="600"/>
              </a:spcBef>
            </a:pPr>
            <a:r>
              <a:rPr lang="en-US" sz="2000" dirty="0"/>
              <a:t>promises to go to a service and then simply does not AND/OR</a:t>
            </a:r>
          </a:p>
          <a:p>
            <a:pPr lvl="1">
              <a:lnSpc>
                <a:spcPct val="95000"/>
              </a:lnSpc>
              <a:spcBef>
                <a:spcPts val="600"/>
              </a:spcBef>
            </a:pPr>
            <a:r>
              <a:rPr lang="en-US" sz="2000" dirty="0"/>
              <a:t>worries that they have let you down by not going and then doesn’t come back to you in the future </a:t>
            </a:r>
          </a:p>
          <a:p>
            <a:pPr>
              <a:lnSpc>
                <a:spcPct val="95000"/>
              </a:lnSpc>
            </a:pPr>
            <a:r>
              <a:rPr lang="en-US" sz="2000" dirty="0"/>
              <a:t>If you have explained the availability and benefit of the services available and the client does not want to use those services, this is fine.</a:t>
            </a:r>
          </a:p>
          <a:p>
            <a:pPr>
              <a:lnSpc>
                <a:spcPct val="95000"/>
              </a:lnSpc>
            </a:pPr>
            <a:r>
              <a:rPr lang="en-US" sz="2000" dirty="0"/>
              <a:t>Let the client know that you are there for them in the future, including if they decide they would like to be linked to support services.</a:t>
            </a:r>
          </a:p>
        </p:txBody>
      </p:sp>
    </p:spTree>
    <p:extLst>
      <p:ext uri="{BB962C8B-B14F-4D97-AF65-F5344CB8AC3E}">
        <p14:creationId xmlns:p14="http://schemas.microsoft.com/office/powerpoint/2010/main" val="23765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92128-8960-4E20-84DA-3F89A91FC2E2}"/>
              </a:ext>
            </a:extLst>
          </p:cNvPr>
          <p:cNvSpPr>
            <a:spLocks noGrp="1"/>
          </p:cNvSpPr>
          <p:nvPr>
            <p:ph type="title"/>
          </p:nvPr>
        </p:nvSpPr>
        <p:spPr/>
        <p:txBody>
          <a:bodyPr/>
          <a:lstStyle/>
          <a:p>
            <a:r>
              <a:rPr lang="en-US" dirty="0"/>
              <a:t>Activity: FAQ 4</a:t>
            </a:r>
          </a:p>
        </p:txBody>
      </p:sp>
      <p:sp>
        <p:nvSpPr>
          <p:cNvPr id="3" name="Text Placeholder 2">
            <a:extLst>
              <a:ext uri="{FF2B5EF4-FFF2-40B4-BE49-F238E27FC236}">
                <a16:creationId xmlns:a16="http://schemas.microsoft.com/office/drawing/2014/main" id="{DD19AE5C-D8DA-4121-BC0B-602F3C4DB524}"/>
              </a:ext>
            </a:extLst>
          </p:cNvPr>
          <p:cNvSpPr>
            <a:spLocks noGrp="1"/>
          </p:cNvSpPr>
          <p:nvPr>
            <p:ph type="body" sz="quarter" idx="10"/>
          </p:nvPr>
        </p:nvSpPr>
        <p:spPr>
          <a:xfrm>
            <a:off x="467360" y="1542155"/>
            <a:ext cx="8219440" cy="4176851"/>
          </a:xfrm>
        </p:spPr>
        <p:txBody>
          <a:bodyPr>
            <a:noAutofit/>
          </a:bodyPr>
          <a:lstStyle/>
          <a:p>
            <a:pPr marL="0" indent="0">
              <a:lnSpc>
                <a:spcPct val="95000"/>
              </a:lnSpc>
              <a:buNone/>
            </a:pPr>
            <a:r>
              <a:rPr lang="en-US" sz="2400" b="1" dirty="0"/>
              <a:t>What if I am obligated to tell law enforcement about disclosures of violence?</a:t>
            </a:r>
          </a:p>
          <a:p>
            <a:pPr>
              <a:lnSpc>
                <a:spcPct val="95000"/>
              </a:lnSpc>
            </a:pPr>
            <a:r>
              <a:rPr lang="en-US" sz="2400" dirty="0"/>
              <a:t>If your law requires you to report violence to law enforcement, you must tell the client this before you ask them about their experiences of violence. You can say, for example, “What you tell me is confidential. That means I won’t tell anyone else about what you share with me. The only exception to this is…”</a:t>
            </a:r>
          </a:p>
          <a:p>
            <a:pPr>
              <a:lnSpc>
                <a:spcPct val="95000"/>
              </a:lnSpc>
            </a:pPr>
            <a:r>
              <a:rPr lang="en-US" sz="2400" dirty="0"/>
              <a:t>Assure the client that, outside of this required reporting, you will not tell anyone else without the client’s permission.</a:t>
            </a:r>
          </a:p>
        </p:txBody>
      </p:sp>
    </p:spTree>
    <p:extLst>
      <p:ext uri="{BB962C8B-B14F-4D97-AF65-F5344CB8AC3E}">
        <p14:creationId xmlns:p14="http://schemas.microsoft.com/office/powerpoint/2010/main" val="299193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3CE0-214A-4432-A8A0-00DF76706DC2}"/>
              </a:ext>
            </a:extLst>
          </p:cNvPr>
          <p:cNvSpPr>
            <a:spLocks noGrp="1"/>
          </p:cNvSpPr>
          <p:nvPr>
            <p:ph type="title"/>
          </p:nvPr>
        </p:nvSpPr>
        <p:spPr/>
        <p:txBody>
          <a:bodyPr/>
          <a:lstStyle/>
          <a:p>
            <a:r>
              <a:rPr lang="en-US" dirty="0"/>
              <a:t>Activity: FAQ 5</a:t>
            </a:r>
          </a:p>
        </p:txBody>
      </p:sp>
      <p:sp>
        <p:nvSpPr>
          <p:cNvPr id="3" name="Text Placeholder 2">
            <a:extLst>
              <a:ext uri="{FF2B5EF4-FFF2-40B4-BE49-F238E27FC236}">
                <a16:creationId xmlns:a16="http://schemas.microsoft.com/office/drawing/2014/main" id="{4052166B-F421-4819-8C73-C4BE181BFAF6}"/>
              </a:ext>
            </a:extLst>
          </p:cNvPr>
          <p:cNvSpPr>
            <a:spLocks noGrp="1"/>
          </p:cNvSpPr>
          <p:nvPr>
            <p:ph type="body" sz="quarter" idx="10"/>
          </p:nvPr>
        </p:nvSpPr>
        <p:spPr>
          <a:xfrm>
            <a:off x="467360" y="1445899"/>
            <a:ext cx="8219440" cy="4176851"/>
          </a:xfrm>
        </p:spPr>
        <p:txBody>
          <a:bodyPr>
            <a:noAutofit/>
          </a:bodyPr>
          <a:lstStyle/>
          <a:p>
            <a:pPr marL="0" indent="0">
              <a:buNone/>
            </a:pPr>
            <a:r>
              <a:rPr lang="en-US" sz="2400" b="1" dirty="0"/>
              <a:t>How do I know what GBV services are available to the survivor?</a:t>
            </a:r>
          </a:p>
          <a:p>
            <a:r>
              <a:rPr lang="en-US" sz="2400" dirty="0"/>
              <a:t>You can connect with clinics. They should have a service directory that lists the local GBV services. </a:t>
            </a:r>
          </a:p>
          <a:p>
            <a:r>
              <a:rPr lang="en-US" sz="2400" dirty="0"/>
              <a:t>Helping to connect clients to other GBV services is one of a provider’s central roles so you must be familiar with referral services.</a:t>
            </a:r>
          </a:p>
        </p:txBody>
      </p:sp>
      <p:graphicFrame>
        <p:nvGraphicFramePr>
          <p:cNvPr id="7" name="Table 6">
            <a:extLst>
              <a:ext uri="{FF2B5EF4-FFF2-40B4-BE49-F238E27FC236}">
                <a16:creationId xmlns:a16="http://schemas.microsoft.com/office/drawing/2014/main" id="{C981E823-0CCB-4A43-8634-5376CA481E4A}"/>
              </a:ext>
            </a:extLst>
          </p:cNvPr>
          <p:cNvGraphicFramePr>
            <a:graphicFrameLocks noGrp="1"/>
          </p:cNvGraphicFramePr>
          <p:nvPr>
            <p:extLst>
              <p:ext uri="{D42A27DB-BD31-4B8C-83A1-F6EECF244321}">
                <p14:modId xmlns:p14="http://schemas.microsoft.com/office/powerpoint/2010/main" val="768887415"/>
              </p:ext>
            </p:extLst>
          </p:nvPr>
        </p:nvGraphicFramePr>
        <p:xfrm>
          <a:off x="3670962" y="3921126"/>
          <a:ext cx="4840163" cy="2650708"/>
        </p:xfrm>
        <a:graphic>
          <a:graphicData uri="http://schemas.openxmlformats.org/drawingml/2006/table">
            <a:tbl>
              <a:tblPr firstRow="1" bandRow="1">
                <a:tableStyleId>{5C22544A-7EE6-4342-B048-85BDC9FD1C3A}</a:tableStyleId>
              </a:tblPr>
              <a:tblGrid>
                <a:gridCol w="1604287">
                  <a:extLst>
                    <a:ext uri="{9D8B030D-6E8A-4147-A177-3AD203B41FA5}">
                      <a16:colId xmlns:a16="http://schemas.microsoft.com/office/drawing/2014/main" val="1590768146"/>
                    </a:ext>
                  </a:extLst>
                </a:gridCol>
                <a:gridCol w="1629332">
                  <a:extLst>
                    <a:ext uri="{9D8B030D-6E8A-4147-A177-3AD203B41FA5}">
                      <a16:colId xmlns:a16="http://schemas.microsoft.com/office/drawing/2014/main" val="4280322874"/>
                    </a:ext>
                  </a:extLst>
                </a:gridCol>
                <a:gridCol w="1606544">
                  <a:extLst>
                    <a:ext uri="{9D8B030D-6E8A-4147-A177-3AD203B41FA5}">
                      <a16:colId xmlns:a16="http://schemas.microsoft.com/office/drawing/2014/main" val="8306329"/>
                    </a:ext>
                  </a:extLst>
                </a:gridCol>
              </a:tblGrid>
              <a:tr h="394632">
                <a:tc>
                  <a:txBody>
                    <a:bodyPr/>
                    <a:lstStyle/>
                    <a:p>
                      <a:pPr algn="l">
                        <a:lnSpc>
                          <a:spcPct val="100000"/>
                        </a:lnSpc>
                      </a:pPr>
                      <a:r>
                        <a:rPr lang="en-US" sz="1000" b="1" u="none" strike="noStrike" kern="1200" baseline="0" dirty="0">
                          <a:solidFill>
                            <a:schemeClr val="lt1"/>
                          </a:solidFill>
                        </a:rPr>
                        <a:t>HEALTH SERVICES </a:t>
                      </a:r>
                      <a:endParaRPr lang="en-US" sz="1000" b="0" i="0" u="none" strike="noStrike" kern="1200" baseline="0" dirty="0">
                        <a:solidFill>
                          <a:schemeClr val="lt1"/>
                        </a:solidFill>
                        <a:latin typeface="+mn-lt"/>
                        <a:ea typeface="+mn-ea"/>
                        <a:cs typeface="+mn-cs"/>
                      </a:endParaRPr>
                    </a:p>
                  </a:txBody>
                  <a:tcPr marL="114509" marR="76339" marT="76339" marB="76339" anchor="ctr"/>
                </a:tc>
                <a:tc>
                  <a:txBody>
                    <a:bodyPr/>
                    <a:lstStyle/>
                    <a:p>
                      <a:pPr algn="l">
                        <a:lnSpc>
                          <a:spcPct val="100000"/>
                        </a:lnSpc>
                      </a:pPr>
                      <a:r>
                        <a:rPr lang="en-US" sz="1000" b="1" u="none" strike="noStrike" kern="1200" baseline="0" dirty="0">
                          <a:solidFill>
                            <a:schemeClr val="lt1"/>
                          </a:solidFill>
                        </a:rPr>
                        <a:t>SOCIAL SERVICES </a:t>
                      </a:r>
                      <a:endParaRPr lang="en-US" sz="1000" b="0" i="0" u="none" strike="noStrike" kern="1200" baseline="0" dirty="0">
                        <a:solidFill>
                          <a:schemeClr val="lt1"/>
                        </a:solidFill>
                        <a:latin typeface="+mn-lt"/>
                        <a:ea typeface="+mn-ea"/>
                        <a:cs typeface="+mn-cs"/>
                      </a:endParaRPr>
                    </a:p>
                  </a:txBody>
                  <a:tcPr marL="114509" marR="76339" marT="76339" marB="76339"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u="none" strike="noStrike" kern="1200" baseline="0" dirty="0">
                          <a:solidFill>
                            <a:schemeClr val="lt1"/>
                          </a:solidFill>
                        </a:rPr>
                        <a:t>JUSTICE/LEGAL SERVICES</a:t>
                      </a:r>
                      <a:endParaRPr lang="en-US" sz="1000" dirty="0"/>
                    </a:p>
                  </a:txBody>
                  <a:tcPr marL="114509" marR="76339" marT="76339" marB="76339" anchor="ctr"/>
                </a:tc>
                <a:extLst>
                  <a:ext uri="{0D108BD9-81ED-4DB2-BD59-A6C34878D82A}">
                    <a16:rowId xmlns:a16="http://schemas.microsoft.com/office/drawing/2014/main" val="1232636100"/>
                  </a:ext>
                </a:extLst>
              </a:tr>
              <a:tr h="1102679">
                <a:tc>
                  <a:txBody>
                    <a:bodyPr/>
                    <a:lstStyle/>
                    <a:p>
                      <a:r>
                        <a:rPr lang="en-US" sz="800" b="1" u="none" strike="noStrike" kern="1200" baseline="0" dirty="0">
                          <a:solidFill>
                            <a:schemeClr val="dk1"/>
                          </a:solidFill>
                        </a:rPr>
                        <a:t>[Name of Organization/Facility] </a:t>
                      </a:r>
                      <a:endParaRPr lang="en-US" sz="800" b="0" u="none" strike="noStrike" kern="1200" baseline="0" dirty="0">
                        <a:solidFill>
                          <a:schemeClr val="dk1"/>
                        </a:solidFill>
                      </a:endParaRPr>
                    </a:p>
                    <a:p>
                      <a:r>
                        <a:rPr lang="en-US" sz="800" b="0" u="none" strike="noStrike" kern="1200" baseline="0" dirty="0">
                          <a:solidFill>
                            <a:schemeClr val="dk1"/>
                          </a:solidFill>
                        </a:rPr>
                        <a:t>Hours:</a:t>
                      </a:r>
                    </a:p>
                    <a:p>
                      <a:r>
                        <a:rPr lang="en-US" sz="800" b="0" u="none" strike="noStrike" kern="1200" baseline="0" dirty="0">
                          <a:solidFill>
                            <a:schemeClr val="dk1"/>
                          </a:solidFill>
                        </a:rPr>
                        <a:t>Location: </a:t>
                      </a:r>
                    </a:p>
                    <a:p>
                      <a:r>
                        <a:rPr lang="en-US" sz="800" b="0" u="none" strike="noStrike" kern="1200" baseline="0" dirty="0">
                          <a:solidFill>
                            <a:schemeClr val="dk1"/>
                          </a:solidFill>
                        </a:rPr>
                        <a:t>Focal Point: </a:t>
                      </a:r>
                    </a:p>
                    <a:p>
                      <a:r>
                        <a:rPr lang="en-US" sz="800" b="0" u="none" strike="noStrike" kern="1200" baseline="0" dirty="0">
                          <a:solidFill>
                            <a:schemeClr val="dk1"/>
                          </a:solidFill>
                        </a:rPr>
                        <a:t>Phone: </a:t>
                      </a:r>
                    </a:p>
                    <a:p>
                      <a:r>
                        <a:rPr lang="en-US" sz="800" b="0" u="none" strike="noStrike" kern="1200" baseline="0" dirty="0">
                          <a:solidFill>
                            <a:schemeClr val="dk1"/>
                          </a:solidFill>
                        </a:rPr>
                        <a:t>Email: </a:t>
                      </a:r>
                    </a:p>
                    <a:p>
                      <a:r>
                        <a:rPr lang="en-US" sz="800" b="0" u="none" strike="noStrike" kern="1200" baseline="0" dirty="0">
                          <a:solidFill>
                            <a:schemeClr val="dk1"/>
                          </a:solidFill>
                        </a:rPr>
                        <a:t>Services available: </a:t>
                      </a:r>
                    </a:p>
                    <a:p>
                      <a:r>
                        <a:rPr lang="en-US" sz="800" b="0" u="none" strike="noStrike" kern="1200" baseline="0" dirty="0">
                          <a:solidFill>
                            <a:schemeClr val="dk1"/>
                          </a:solidFill>
                        </a:rPr>
                        <a:t>Populations served:</a:t>
                      </a:r>
                      <a:endParaRPr lang="en-US" sz="800" dirty="0"/>
                    </a:p>
                  </a:txBody>
                  <a:tcPr marL="114509" marR="76339" marT="76339" marB="76339">
                    <a:solidFill>
                      <a:schemeClr val="accent5">
                        <a:lumMod val="20000"/>
                        <a:lumOff val="80000"/>
                      </a:schemeClr>
                    </a:solidFill>
                  </a:tcPr>
                </a:tc>
                <a:tc>
                  <a:txBody>
                    <a:bodyPr/>
                    <a:lstStyle/>
                    <a:p>
                      <a:r>
                        <a:rPr lang="en-US" sz="800" b="1" u="none" strike="noStrike" kern="1200" baseline="0" dirty="0">
                          <a:solidFill>
                            <a:schemeClr val="dk1"/>
                          </a:solidFill>
                        </a:rPr>
                        <a:t>[Name of Organization/Facility] </a:t>
                      </a:r>
                      <a:endParaRPr lang="en-US" sz="800" b="0" u="none" strike="noStrike" kern="1200" baseline="0" dirty="0">
                        <a:solidFill>
                          <a:schemeClr val="dk1"/>
                        </a:solidFill>
                      </a:endParaRPr>
                    </a:p>
                    <a:p>
                      <a:r>
                        <a:rPr lang="en-US" sz="800" b="0" u="none" strike="noStrike" kern="1200" baseline="0" dirty="0">
                          <a:solidFill>
                            <a:schemeClr val="dk1"/>
                          </a:solidFill>
                        </a:rPr>
                        <a:t>Hours:</a:t>
                      </a:r>
                    </a:p>
                    <a:p>
                      <a:r>
                        <a:rPr lang="en-US" sz="800" b="0" u="none" strike="noStrike" kern="1200" baseline="0" dirty="0">
                          <a:solidFill>
                            <a:schemeClr val="dk1"/>
                          </a:solidFill>
                        </a:rPr>
                        <a:t>Location: </a:t>
                      </a:r>
                    </a:p>
                    <a:p>
                      <a:r>
                        <a:rPr lang="en-US" sz="800" b="0" u="none" strike="noStrike" kern="1200" baseline="0" dirty="0">
                          <a:solidFill>
                            <a:schemeClr val="dk1"/>
                          </a:solidFill>
                        </a:rPr>
                        <a:t>Focal Point: </a:t>
                      </a:r>
                    </a:p>
                    <a:p>
                      <a:r>
                        <a:rPr lang="en-US" sz="800" b="0" u="none" strike="noStrike" kern="1200" baseline="0" dirty="0">
                          <a:solidFill>
                            <a:schemeClr val="dk1"/>
                          </a:solidFill>
                        </a:rPr>
                        <a:t>Phone: </a:t>
                      </a:r>
                    </a:p>
                    <a:p>
                      <a:r>
                        <a:rPr lang="en-US" sz="800" b="0" u="none" strike="noStrike" kern="1200" baseline="0" dirty="0">
                          <a:solidFill>
                            <a:schemeClr val="dk1"/>
                          </a:solidFill>
                        </a:rPr>
                        <a:t>Email: </a:t>
                      </a:r>
                    </a:p>
                    <a:p>
                      <a:r>
                        <a:rPr lang="en-US" sz="800" b="0" u="none" strike="noStrike" kern="1200" baseline="0" dirty="0">
                          <a:solidFill>
                            <a:schemeClr val="dk1"/>
                          </a:solidFill>
                        </a:rPr>
                        <a:t>Services available: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u="none" strike="noStrike" kern="1200" baseline="0" dirty="0">
                          <a:solidFill>
                            <a:schemeClr val="dk1"/>
                          </a:solidFill>
                        </a:rPr>
                        <a:t>Populations served:</a:t>
                      </a:r>
                      <a:endParaRPr lang="en-US" sz="800" dirty="0"/>
                    </a:p>
                  </a:txBody>
                  <a:tcPr marL="114509" marR="76339" marT="76339" marB="76339">
                    <a:solidFill>
                      <a:schemeClr val="accent5">
                        <a:lumMod val="20000"/>
                        <a:lumOff val="80000"/>
                      </a:schemeClr>
                    </a:solidFill>
                  </a:tcPr>
                </a:tc>
                <a:tc>
                  <a:txBody>
                    <a:bodyPr/>
                    <a:lstStyle/>
                    <a:p>
                      <a:r>
                        <a:rPr lang="en-US" sz="800" b="1" u="none" strike="noStrike" kern="1200" baseline="0" dirty="0">
                          <a:solidFill>
                            <a:schemeClr val="dk1"/>
                          </a:solidFill>
                        </a:rPr>
                        <a:t>[Name of Organization/Facility] </a:t>
                      </a:r>
                      <a:endParaRPr lang="en-US" sz="800" b="0" u="none" strike="noStrike" kern="1200" baseline="0" dirty="0">
                        <a:solidFill>
                          <a:schemeClr val="dk1"/>
                        </a:solidFill>
                      </a:endParaRPr>
                    </a:p>
                    <a:p>
                      <a:r>
                        <a:rPr lang="en-US" sz="800" b="0" u="none" strike="noStrike" kern="1200" baseline="0" dirty="0">
                          <a:solidFill>
                            <a:schemeClr val="dk1"/>
                          </a:solidFill>
                        </a:rPr>
                        <a:t>Hours:</a:t>
                      </a:r>
                    </a:p>
                    <a:p>
                      <a:r>
                        <a:rPr lang="en-US" sz="800" b="0" u="none" strike="noStrike" kern="1200" baseline="0" dirty="0">
                          <a:solidFill>
                            <a:schemeClr val="dk1"/>
                          </a:solidFill>
                        </a:rPr>
                        <a:t>Location: </a:t>
                      </a:r>
                    </a:p>
                    <a:p>
                      <a:r>
                        <a:rPr lang="en-US" sz="800" b="0" u="none" strike="noStrike" kern="1200" baseline="0" dirty="0">
                          <a:solidFill>
                            <a:schemeClr val="dk1"/>
                          </a:solidFill>
                        </a:rPr>
                        <a:t>Focal Point: </a:t>
                      </a:r>
                    </a:p>
                    <a:p>
                      <a:r>
                        <a:rPr lang="en-US" sz="800" b="0" u="none" strike="noStrike" kern="1200" baseline="0" dirty="0">
                          <a:solidFill>
                            <a:schemeClr val="dk1"/>
                          </a:solidFill>
                        </a:rPr>
                        <a:t>Phone: </a:t>
                      </a:r>
                    </a:p>
                    <a:p>
                      <a:r>
                        <a:rPr lang="en-US" sz="800" b="0" u="none" strike="noStrike" kern="1200" baseline="0" dirty="0">
                          <a:solidFill>
                            <a:schemeClr val="dk1"/>
                          </a:solidFill>
                        </a:rPr>
                        <a:t>Email: </a:t>
                      </a:r>
                    </a:p>
                    <a:p>
                      <a:r>
                        <a:rPr lang="en-US" sz="800" b="0" u="none" strike="noStrike" kern="1200" baseline="0" dirty="0">
                          <a:solidFill>
                            <a:schemeClr val="dk1"/>
                          </a:solidFill>
                        </a:rPr>
                        <a:t>Services available: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u="none" strike="noStrike" kern="1200" baseline="0" dirty="0">
                          <a:solidFill>
                            <a:schemeClr val="dk1"/>
                          </a:solidFill>
                        </a:rPr>
                        <a:t>Populations served:</a:t>
                      </a:r>
                      <a:endParaRPr lang="en-US" sz="800" dirty="0"/>
                    </a:p>
                  </a:txBody>
                  <a:tcPr marL="114509" marR="76339" marT="76339" marB="76339">
                    <a:solidFill>
                      <a:schemeClr val="accent5">
                        <a:lumMod val="20000"/>
                        <a:lumOff val="80000"/>
                      </a:schemeClr>
                    </a:solidFill>
                  </a:tcPr>
                </a:tc>
                <a:extLst>
                  <a:ext uri="{0D108BD9-81ED-4DB2-BD59-A6C34878D82A}">
                    <a16:rowId xmlns:a16="http://schemas.microsoft.com/office/drawing/2014/main" val="10001"/>
                  </a:ext>
                </a:extLst>
              </a:tr>
              <a:tr h="1102679">
                <a:tc>
                  <a:txBody>
                    <a:bodyPr/>
                    <a:lstStyle/>
                    <a:p>
                      <a:r>
                        <a:rPr lang="en-US" sz="800" b="1" u="none" strike="noStrike" kern="1200" baseline="0" dirty="0">
                          <a:solidFill>
                            <a:schemeClr val="dk1"/>
                          </a:solidFill>
                        </a:rPr>
                        <a:t>[Name of Organization/Facility] </a:t>
                      </a:r>
                      <a:endParaRPr lang="en-US" sz="800" b="0" u="none" strike="noStrike" kern="1200" baseline="0" dirty="0">
                        <a:solidFill>
                          <a:schemeClr val="dk1"/>
                        </a:solidFill>
                      </a:endParaRPr>
                    </a:p>
                    <a:p>
                      <a:r>
                        <a:rPr lang="en-US" sz="800" b="0" u="none" strike="noStrike" kern="1200" baseline="0" dirty="0">
                          <a:solidFill>
                            <a:schemeClr val="dk1"/>
                          </a:solidFill>
                        </a:rPr>
                        <a:t>Hours:</a:t>
                      </a:r>
                    </a:p>
                    <a:p>
                      <a:r>
                        <a:rPr lang="en-US" sz="800" b="0" u="none" strike="noStrike" kern="1200" baseline="0" dirty="0">
                          <a:solidFill>
                            <a:schemeClr val="dk1"/>
                          </a:solidFill>
                        </a:rPr>
                        <a:t>Location: </a:t>
                      </a:r>
                    </a:p>
                    <a:p>
                      <a:r>
                        <a:rPr lang="en-US" sz="800" b="0" u="none" strike="noStrike" kern="1200" baseline="0" dirty="0">
                          <a:solidFill>
                            <a:schemeClr val="dk1"/>
                          </a:solidFill>
                        </a:rPr>
                        <a:t>Focal Point: </a:t>
                      </a:r>
                    </a:p>
                    <a:p>
                      <a:r>
                        <a:rPr lang="en-US" sz="800" b="0" u="none" strike="noStrike" kern="1200" baseline="0" dirty="0">
                          <a:solidFill>
                            <a:schemeClr val="dk1"/>
                          </a:solidFill>
                        </a:rPr>
                        <a:t>Phone: </a:t>
                      </a:r>
                    </a:p>
                    <a:p>
                      <a:r>
                        <a:rPr lang="en-US" sz="800" b="0" u="none" strike="noStrike" kern="1200" baseline="0" dirty="0">
                          <a:solidFill>
                            <a:schemeClr val="dk1"/>
                          </a:solidFill>
                        </a:rPr>
                        <a:t>Email: </a:t>
                      </a:r>
                    </a:p>
                    <a:p>
                      <a:r>
                        <a:rPr lang="en-US" sz="800" b="0" u="none" strike="noStrike" kern="1200" baseline="0" dirty="0">
                          <a:solidFill>
                            <a:schemeClr val="dk1"/>
                          </a:solidFill>
                        </a:rPr>
                        <a:t>Services available: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u="none" strike="noStrike" kern="1200" baseline="0" dirty="0">
                          <a:solidFill>
                            <a:schemeClr val="dk1"/>
                          </a:solidFill>
                        </a:rPr>
                        <a:t>Populations served:</a:t>
                      </a:r>
                      <a:endParaRPr lang="en-US" sz="800" dirty="0"/>
                    </a:p>
                  </a:txBody>
                  <a:tcPr marL="114509" marR="76339" marT="76339" marB="76339">
                    <a:solidFill>
                      <a:schemeClr val="accent5">
                        <a:lumMod val="20000"/>
                        <a:lumOff val="80000"/>
                      </a:schemeClr>
                    </a:solidFill>
                  </a:tcPr>
                </a:tc>
                <a:tc>
                  <a:txBody>
                    <a:bodyPr/>
                    <a:lstStyle/>
                    <a:p>
                      <a:r>
                        <a:rPr lang="en-US" sz="800" b="1" u="none" strike="noStrike" kern="1200" baseline="0" dirty="0">
                          <a:solidFill>
                            <a:schemeClr val="dk1"/>
                          </a:solidFill>
                        </a:rPr>
                        <a:t>[Name of Organization/Facility] </a:t>
                      </a:r>
                      <a:endParaRPr lang="en-US" sz="800" b="0" u="none" strike="noStrike" kern="1200" baseline="0" dirty="0">
                        <a:solidFill>
                          <a:schemeClr val="dk1"/>
                        </a:solidFill>
                      </a:endParaRPr>
                    </a:p>
                    <a:p>
                      <a:r>
                        <a:rPr lang="en-US" sz="800" b="0" u="none" strike="noStrike" kern="1200" baseline="0" dirty="0">
                          <a:solidFill>
                            <a:schemeClr val="dk1"/>
                          </a:solidFill>
                        </a:rPr>
                        <a:t>Hours:</a:t>
                      </a:r>
                    </a:p>
                    <a:p>
                      <a:r>
                        <a:rPr lang="en-US" sz="800" b="0" u="none" strike="noStrike" kern="1200" baseline="0" dirty="0">
                          <a:solidFill>
                            <a:schemeClr val="dk1"/>
                          </a:solidFill>
                        </a:rPr>
                        <a:t>Location: </a:t>
                      </a:r>
                    </a:p>
                    <a:p>
                      <a:r>
                        <a:rPr lang="en-US" sz="800" b="0" u="none" strike="noStrike" kern="1200" baseline="0" dirty="0">
                          <a:solidFill>
                            <a:schemeClr val="dk1"/>
                          </a:solidFill>
                        </a:rPr>
                        <a:t>Focal Point: </a:t>
                      </a:r>
                    </a:p>
                    <a:p>
                      <a:r>
                        <a:rPr lang="en-US" sz="800" b="0" u="none" strike="noStrike" kern="1200" baseline="0" dirty="0">
                          <a:solidFill>
                            <a:schemeClr val="dk1"/>
                          </a:solidFill>
                        </a:rPr>
                        <a:t>Phone: </a:t>
                      </a:r>
                    </a:p>
                    <a:p>
                      <a:r>
                        <a:rPr lang="en-US" sz="800" b="0" u="none" strike="noStrike" kern="1200" baseline="0" dirty="0">
                          <a:solidFill>
                            <a:schemeClr val="dk1"/>
                          </a:solidFill>
                        </a:rPr>
                        <a:t>Email: </a:t>
                      </a:r>
                    </a:p>
                    <a:p>
                      <a:r>
                        <a:rPr lang="en-US" sz="800" b="0" u="none" strike="noStrike" kern="1200" baseline="0" dirty="0">
                          <a:solidFill>
                            <a:schemeClr val="dk1"/>
                          </a:solidFill>
                        </a:rPr>
                        <a:t>Services available: </a:t>
                      </a: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u="none" strike="noStrike" kern="1200" baseline="0" dirty="0">
                          <a:solidFill>
                            <a:schemeClr val="dk1"/>
                          </a:solidFill>
                        </a:rPr>
                        <a:t>Populations served:</a:t>
                      </a:r>
                      <a:endParaRPr lang="en-US" sz="800" dirty="0"/>
                    </a:p>
                  </a:txBody>
                  <a:tcPr marL="114509" marR="76339" marT="76339" marB="76339">
                    <a:solidFill>
                      <a:schemeClr val="accent5">
                        <a:lumMod val="20000"/>
                        <a:lumOff val="80000"/>
                      </a:schemeClr>
                    </a:solidFill>
                  </a:tcPr>
                </a:tc>
                <a:tc>
                  <a:txBody>
                    <a:bodyPr/>
                    <a:lstStyle/>
                    <a:p>
                      <a:r>
                        <a:rPr lang="en-US" sz="800" b="1" u="none" strike="noStrike" kern="1200" baseline="0" dirty="0">
                          <a:solidFill>
                            <a:schemeClr val="dk1"/>
                          </a:solidFill>
                        </a:rPr>
                        <a:t>[Name of Organization/Facility] </a:t>
                      </a:r>
                      <a:endParaRPr lang="en-US" sz="800" b="0" u="none" strike="noStrike" kern="1200" baseline="0" dirty="0">
                        <a:solidFill>
                          <a:schemeClr val="dk1"/>
                        </a:solidFill>
                      </a:endParaRPr>
                    </a:p>
                    <a:p>
                      <a:r>
                        <a:rPr lang="en-US" sz="800" b="0" u="none" strike="noStrike" kern="1200" baseline="0" dirty="0">
                          <a:solidFill>
                            <a:schemeClr val="dk1"/>
                          </a:solidFill>
                        </a:rPr>
                        <a:t>Hours:</a:t>
                      </a:r>
                    </a:p>
                    <a:p>
                      <a:r>
                        <a:rPr lang="en-US" sz="800" b="0" u="none" strike="noStrike" kern="1200" baseline="0" dirty="0">
                          <a:solidFill>
                            <a:schemeClr val="dk1"/>
                          </a:solidFill>
                        </a:rPr>
                        <a:t>Location: </a:t>
                      </a:r>
                    </a:p>
                    <a:p>
                      <a:r>
                        <a:rPr lang="en-US" sz="800" b="0" u="none" strike="noStrike" kern="1200" baseline="0" dirty="0">
                          <a:solidFill>
                            <a:schemeClr val="dk1"/>
                          </a:solidFill>
                        </a:rPr>
                        <a:t>Focal Point: </a:t>
                      </a:r>
                    </a:p>
                    <a:p>
                      <a:r>
                        <a:rPr lang="en-US" sz="800" b="0" u="none" strike="noStrike" kern="1200" baseline="0" dirty="0">
                          <a:solidFill>
                            <a:schemeClr val="dk1"/>
                          </a:solidFill>
                        </a:rPr>
                        <a:t>Phone: </a:t>
                      </a:r>
                    </a:p>
                    <a:p>
                      <a:r>
                        <a:rPr lang="en-US" sz="800" b="0" u="none" strike="noStrike" kern="1200" baseline="0" dirty="0">
                          <a:solidFill>
                            <a:schemeClr val="dk1"/>
                          </a:solidFill>
                        </a:rPr>
                        <a:t>Email: </a:t>
                      </a:r>
                    </a:p>
                    <a:p>
                      <a:r>
                        <a:rPr lang="en-US" sz="800" b="0" u="none" strike="noStrike" kern="1200" baseline="0" dirty="0">
                          <a:solidFill>
                            <a:schemeClr val="dk1"/>
                          </a:solidFill>
                        </a:rPr>
                        <a:t>Services available: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u="none" strike="noStrike" kern="1200" baseline="0" dirty="0">
                          <a:solidFill>
                            <a:schemeClr val="dk1"/>
                          </a:solidFill>
                        </a:rPr>
                        <a:t>Populations served:</a:t>
                      </a:r>
                      <a:endParaRPr lang="en-US" sz="800" dirty="0"/>
                    </a:p>
                  </a:txBody>
                  <a:tcPr marL="114509" marR="76339" marT="76339" marB="76339">
                    <a:solidFill>
                      <a:schemeClr val="accent5">
                        <a:lumMod val="20000"/>
                        <a:lumOff val="80000"/>
                      </a:schemeClr>
                    </a:solidFill>
                  </a:tcPr>
                </a:tc>
                <a:extLst>
                  <a:ext uri="{0D108BD9-81ED-4DB2-BD59-A6C34878D82A}">
                    <a16:rowId xmlns:a16="http://schemas.microsoft.com/office/drawing/2014/main" val="3772837966"/>
                  </a:ext>
                </a:extLst>
              </a:tr>
            </a:tbl>
          </a:graphicData>
        </a:graphic>
      </p:graphicFrame>
    </p:spTree>
    <p:extLst>
      <p:ext uri="{BB962C8B-B14F-4D97-AF65-F5344CB8AC3E}">
        <p14:creationId xmlns:p14="http://schemas.microsoft.com/office/powerpoint/2010/main" val="81657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853CD-4C27-4826-A72A-DE516FAA2038}"/>
              </a:ext>
            </a:extLst>
          </p:cNvPr>
          <p:cNvSpPr>
            <a:spLocks noGrp="1"/>
          </p:cNvSpPr>
          <p:nvPr>
            <p:ph type="title"/>
          </p:nvPr>
        </p:nvSpPr>
        <p:spPr/>
        <p:txBody>
          <a:bodyPr/>
          <a:lstStyle/>
          <a:p>
            <a:r>
              <a:rPr lang="en-US"/>
              <a:t>Questions and reflections</a:t>
            </a:r>
            <a:endParaRPr lang="en-US" dirty="0"/>
          </a:p>
        </p:txBody>
      </p:sp>
      <p:sp>
        <p:nvSpPr>
          <p:cNvPr id="4" name="Text Placeholder 3">
            <a:extLst>
              <a:ext uri="{FF2B5EF4-FFF2-40B4-BE49-F238E27FC236}">
                <a16:creationId xmlns:a16="http://schemas.microsoft.com/office/drawing/2014/main" id="{FA1AE89C-E917-447F-87F8-94AE6E57A615}"/>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3410519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a:t>Session 3.7</a:t>
            </a:r>
            <a:br>
              <a:rPr lang="en-US" dirty="0"/>
            </a:br>
            <a:r>
              <a:rPr lang="en-US" dirty="0"/>
              <a:t>Focus on Index Testing</a:t>
            </a:r>
            <a:endParaRPr lang="es-DO" dirty="0"/>
          </a:p>
        </p:txBody>
      </p:sp>
    </p:spTree>
    <p:extLst>
      <p:ext uri="{BB962C8B-B14F-4D97-AF65-F5344CB8AC3E}">
        <p14:creationId xmlns:p14="http://schemas.microsoft.com/office/powerpoint/2010/main" val="5579127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9ABC92-3085-4E8A-BEE1-BCB03674A068}"/>
              </a:ext>
            </a:extLst>
          </p:cNvPr>
          <p:cNvSpPr>
            <a:spLocks noGrp="1"/>
          </p:cNvSpPr>
          <p:nvPr>
            <p:ph type="title"/>
          </p:nvPr>
        </p:nvSpPr>
        <p:spPr/>
        <p:txBody>
          <a:bodyPr/>
          <a:lstStyle/>
          <a:p>
            <a:r>
              <a:rPr lang="en-US" dirty="0"/>
              <a:t>Objective</a:t>
            </a:r>
          </a:p>
        </p:txBody>
      </p:sp>
      <p:sp>
        <p:nvSpPr>
          <p:cNvPr id="5" name="Text Placeholder 4">
            <a:extLst>
              <a:ext uri="{FF2B5EF4-FFF2-40B4-BE49-F238E27FC236}">
                <a16:creationId xmlns:a16="http://schemas.microsoft.com/office/drawing/2014/main" id="{585528A7-83E5-4B64-8D13-480B3B44DE53}"/>
              </a:ext>
            </a:extLst>
          </p:cNvPr>
          <p:cNvSpPr>
            <a:spLocks noGrp="1"/>
          </p:cNvSpPr>
          <p:nvPr>
            <p:ph type="body" sz="quarter" idx="10"/>
          </p:nvPr>
        </p:nvSpPr>
        <p:spPr>
          <a:xfrm>
            <a:off x="466725" y="1590675"/>
            <a:ext cx="8220075" cy="4176713"/>
          </a:xfrm>
        </p:spPr>
        <p:txBody>
          <a:bodyPr/>
          <a:lstStyle/>
          <a:p>
            <a:pPr marL="0" indent="0">
              <a:buNone/>
            </a:pPr>
            <a:r>
              <a:rPr lang="en-US" dirty="0"/>
              <a:t>Explain the process of index testing and PEPFAR guidance on safe and ethical index testing as it relates to IPV and “adverse events.”</a:t>
            </a:r>
          </a:p>
          <a:p>
            <a:pPr marL="0" indent="0">
              <a:buNone/>
            </a:pPr>
            <a:endParaRPr lang="en-US" dirty="0"/>
          </a:p>
          <a:p>
            <a:pPr marL="0" indent="0">
              <a:buNone/>
            </a:pPr>
            <a:endParaRPr lang="en-US" dirty="0"/>
          </a:p>
        </p:txBody>
      </p:sp>
      <p:pic>
        <p:nvPicPr>
          <p:cNvPr id="3" name="Picture 2">
            <a:extLst>
              <a:ext uri="{FF2B5EF4-FFF2-40B4-BE49-F238E27FC236}">
                <a16:creationId xmlns:a16="http://schemas.microsoft.com/office/drawing/2014/main" id="{5B064D1F-34B1-4F4E-800D-07094505697C}"/>
              </a:ext>
            </a:extLst>
          </p:cNvPr>
          <p:cNvPicPr>
            <a:picLocks noChangeAspect="1"/>
          </p:cNvPicPr>
          <p:nvPr/>
        </p:nvPicPr>
        <p:blipFill>
          <a:blip r:embed="rId3"/>
          <a:stretch>
            <a:fillRect/>
          </a:stretch>
        </p:blipFill>
        <p:spPr>
          <a:xfrm>
            <a:off x="6048156" y="2543127"/>
            <a:ext cx="2629119" cy="342900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37EB3459-F766-4443-B123-25423DE09591}"/>
              </a:ext>
            </a:extLst>
          </p:cNvPr>
          <p:cNvSpPr txBox="1"/>
          <p:nvPr/>
        </p:nvSpPr>
        <p:spPr>
          <a:xfrm>
            <a:off x="6048155" y="6055567"/>
            <a:ext cx="2638645" cy="461665"/>
          </a:xfrm>
          <a:prstGeom prst="rect">
            <a:avLst/>
          </a:prstGeom>
          <a:noFill/>
        </p:spPr>
        <p:txBody>
          <a:bodyPr wrap="square" rtlCol="0">
            <a:spAutoFit/>
          </a:bodyPr>
          <a:lstStyle/>
          <a:p>
            <a:r>
              <a:rPr lang="en-US" sz="800" dirty="0">
                <a:hlinkClick r:id="rId4"/>
              </a:rPr>
              <a:t>https://www.fhi360.org/resource/index-testing-and-risk-network-referral-program-implementation-orientation-and-training</a:t>
            </a:r>
            <a:endParaRPr lang="en-US" sz="800" dirty="0"/>
          </a:p>
        </p:txBody>
      </p:sp>
    </p:spTree>
    <p:extLst>
      <p:ext uri="{BB962C8B-B14F-4D97-AF65-F5344CB8AC3E}">
        <p14:creationId xmlns:p14="http://schemas.microsoft.com/office/powerpoint/2010/main" val="300762012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D6ACC-C6C5-4DB9-8FEB-686C3F41A476}"/>
              </a:ext>
            </a:extLst>
          </p:cNvPr>
          <p:cNvSpPr>
            <a:spLocks noGrp="1"/>
          </p:cNvSpPr>
          <p:nvPr>
            <p:ph type="title"/>
          </p:nvPr>
        </p:nvSpPr>
        <p:spPr/>
        <p:txBody>
          <a:bodyPr/>
          <a:lstStyle/>
          <a:p>
            <a:r>
              <a:rPr lang="en-US" dirty="0"/>
              <a:t>Index testing</a:t>
            </a:r>
          </a:p>
        </p:txBody>
      </p:sp>
      <p:sp>
        <p:nvSpPr>
          <p:cNvPr id="3" name="Text Placeholder 2">
            <a:extLst>
              <a:ext uri="{FF2B5EF4-FFF2-40B4-BE49-F238E27FC236}">
                <a16:creationId xmlns:a16="http://schemas.microsoft.com/office/drawing/2014/main" id="{549E6C27-CAD2-4401-BA36-56440732993A}"/>
              </a:ext>
            </a:extLst>
          </p:cNvPr>
          <p:cNvSpPr>
            <a:spLocks noGrp="1"/>
          </p:cNvSpPr>
          <p:nvPr>
            <p:ph type="body" sz="quarter" idx="10"/>
          </p:nvPr>
        </p:nvSpPr>
        <p:spPr>
          <a:xfrm>
            <a:off x="467360" y="1458203"/>
            <a:ext cx="8219440" cy="4176851"/>
          </a:xfrm>
        </p:spPr>
        <p:txBody>
          <a:bodyPr/>
          <a:lstStyle/>
          <a:p>
            <a:r>
              <a:rPr lang="en-US" sz="2600" dirty="0"/>
              <a:t>The index testing approach, also called partner notification, involves asking a person who is HIV positive (the “index” client) to provide the names and contact information of their sexual and needle-sharing partners. </a:t>
            </a:r>
          </a:p>
          <a:p>
            <a:r>
              <a:rPr lang="en-US" sz="2600" dirty="0"/>
              <a:t>One required step is asking the index service user about violence from any of those partners.</a:t>
            </a:r>
          </a:p>
          <a:p>
            <a:r>
              <a:rPr lang="en-US" sz="2600" dirty="0"/>
              <a:t>Information about violence should be used to determine which partner notification approach is most appropriate or whether to proceed with partner notification at all. </a:t>
            </a:r>
            <a:endParaRPr lang="en-US" dirty="0"/>
          </a:p>
        </p:txBody>
      </p:sp>
      <p:sp>
        <p:nvSpPr>
          <p:cNvPr id="4" name="TextBox 3">
            <a:extLst>
              <a:ext uri="{FF2B5EF4-FFF2-40B4-BE49-F238E27FC236}">
                <a16:creationId xmlns:a16="http://schemas.microsoft.com/office/drawing/2014/main" id="{F01D3ABD-A771-4938-A120-CEC0D81337B0}"/>
              </a:ext>
            </a:extLst>
          </p:cNvPr>
          <p:cNvSpPr txBox="1"/>
          <p:nvPr/>
        </p:nvSpPr>
        <p:spPr>
          <a:xfrm>
            <a:off x="599077" y="6198714"/>
            <a:ext cx="8403409" cy="276999"/>
          </a:xfrm>
          <a:prstGeom prst="rect">
            <a:avLst/>
          </a:prstGeom>
          <a:noFill/>
        </p:spPr>
        <p:txBody>
          <a:bodyPr wrap="square" rtlCol="0">
            <a:spAutoFit/>
          </a:bodyPr>
          <a:lstStyle/>
          <a:p>
            <a:r>
              <a:rPr lang="en-US" sz="1200" dirty="0">
                <a:latin typeface="+mn-lt"/>
              </a:rPr>
              <a:t>Source: WHO, 2016.</a:t>
            </a:r>
          </a:p>
        </p:txBody>
      </p:sp>
    </p:spTree>
    <p:extLst>
      <p:ext uri="{BB962C8B-B14F-4D97-AF65-F5344CB8AC3E}">
        <p14:creationId xmlns:p14="http://schemas.microsoft.com/office/powerpoint/2010/main" val="3045099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Module 2</a:t>
            </a:r>
            <a:br>
              <a:rPr lang="en-US"/>
            </a:br>
            <a:r>
              <a:rPr lang="en-US"/>
              <a:t>Building Core Knowledge</a:t>
            </a:r>
            <a:endParaRPr lang="en-US" dirty="0"/>
          </a:p>
        </p:txBody>
      </p:sp>
    </p:spTree>
    <p:extLst>
      <p:ext uri="{BB962C8B-B14F-4D97-AF65-F5344CB8AC3E}">
        <p14:creationId xmlns:p14="http://schemas.microsoft.com/office/powerpoint/2010/main" val="268411537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005E83-F12D-4553-B221-A4FEE201AE05}"/>
              </a:ext>
            </a:extLst>
          </p:cNvPr>
          <p:cNvPicPr>
            <a:picLocks noChangeAspect="1"/>
          </p:cNvPicPr>
          <p:nvPr/>
        </p:nvPicPr>
        <p:blipFill>
          <a:blip r:embed="rId3"/>
          <a:stretch>
            <a:fillRect/>
          </a:stretch>
        </p:blipFill>
        <p:spPr>
          <a:xfrm>
            <a:off x="0" y="895905"/>
            <a:ext cx="9144000" cy="5066190"/>
          </a:xfrm>
          <a:prstGeom prst="rect">
            <a:avLst/>
          </a:prstGeom>
        </p:spPr>
      </p:pic>
      <p:pic>
        <p:nvPicPr>
          <p:cNvPr id="6" name="Picture 5">
            <a:hlinkClick r:id="rId4"/>
            <a:extLst>
              <a:ext uri="{FF2B5EF4-FFF2-40B4-BE49-F238E27FC236}">
                <a16:creationId xmlns:a16="http://schemas.microsoft.com/office/drawing/2014/main" id="{5CB66FE6-F0FB-46C4-B87A-F5F02BA85B3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5250" y="5152025"/>
            <a:ext cx="1308116" cy="735723"/>
          </a:xfrm>
          <a:prstGeom prst="rect">
            <a:avLst/>
          </a:prstGeom>
        </p:spPr>
      </p:pic>
      <p:sp>
        <p:nvSpPr>
          <p:cNvPr id="7" name="TextBox 6">
            <a:extLst>
              <a:ext uri="{FF2B5EF4-FFF2-40B4-BE49-F238E27FC236}">
                <a16:creationId xmlns:a16="http://schemas.microsoft.com/office/drawing/2014/main" id="{F608905C-1283-4C95-B4B9-F2389E5A0AFB}"/>
              </a:ext>
            </a:extLst>
          </p:cNvPr>
          <p:cNvSpPr txBox="1"/>
          <p:nvPr/>
        </p:nvSpPr>
        <p:spPr>
          <a:xfrm>
            <a:off x="41854" y="4936289"/>
            <a:ext cx="828675" cy="230832"/>
          </a:xfrm>
          <a:prstGeom prst="rect">
            <a:avLst/>
          </a:prstGeom>
          <a:noFill/>
        </p:spPr>
        <p:txBody>
          <a:bodyPr wrap="square" rtlCol="0">
            <a:spAutoFit/>
          </a:bodyPr>
          <a:lstStyle/>
          <a:p>
            <a:r>
              <a:rPr lang="en-US" sz="900" dirty="0"/>
              <a:t>Taken from</a:t>
            </a:r>
          </a:p>
        </p:txBody>
      </p:sp>
    </p:spTree>
    <p:extLst>
      <p:ext uri="{BB962C8B-B14F-4D97-AF65-F5344CB8AC3E}">
        <p14:creationId xmlns:p14="http://schemas.microsoft.com/office/powerpoint/2010/main" val="290532993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A128C-DFBA-4019-9D4F-B0670CE383C5}"/>
              </a:ext>
            </a:extLst>
          </p:cNvPr>
          <p:cNvSpPr>
            <a:spLocks noGrp="1"/>
          </p:cNvSpPr>
          <p:nvPr>
            <p:ph type="title"/>
          </p:nvPr>
        </p:nvSpPr>
        <p:spPr/>
        <p:txBody>
          <a:bodyPr/>
          <a:lstStyle/>
          <a:p>
            <a:r>
              <a:rPr lang="en-US" dirty="0"/>
              <a:t>Asking about violence within index testing</a:t>
            </a:r>
          </a:p>
        </p:txBody>
      </p:sp>
      <p:sp>
        <p:nvSpPr>
          <p:cNvPr id="3" name="Text Placeholder 2">
            <a:extLst>
              <a:ext uri="{FF2B5EF4-FFF2-40B4-BE49-F238E27FC236}">
                <a16:creationId xmlns:a16="http://schemas.microsoft.com/office/drawing/2014/main" id="{43C52D4E-3350-446C-9A7D-7190FECEF0FB}"/>
              </a:ext>
            </a:extLst>
          </p:cNvPr>
          <p:cNvSpPr>
            <a:spLocks noGrp="1"/>
          </p:cNvSpPr>
          <p:nvPr>
            <p:ph type="body" sz="quarter" idx="10"/>
          </p:nvPr>
        </p:nvSpPr>
        <p:spPr>
          <a:xfrm>
            <a:off x="575648" y="1340574"/>
            <a:ext cx="8026935" cy="5216637"/>
          </a:xfrm>
        </p:spPr>
        <p:txBody>
          <a:bodyPr>
            <a:noAutofit/>
          </a:bodyPr>
          <a:lstStyle/>
          <a:p>
            <a:pPr marL="0" indent="0">
              <a:lnSpc>
                <a:spcPct val="95000"/>
              </a:lnSpc>
              <a:buNone/>
            </a:pPr>
            <a:r>
              <a:rPr lang="en-US" sz="2200" dirty="0"/>
              <a:t>“Many people experience problems with their spouse or partner. This may include violence. Violence from a partner can negatively affect your health and because I care about your health and well-being, I want to ask you the following questions before we talk about partner notification. I want you to know that I will keep anything you tell me between us, unless you give me permission to share it.” </a:t>
            </a:r>
          </a:p>
          <a:p>
            <a:pPr marL="0" indent="0">
              <a:lnSpc>
                <a:spcPct val="95000"/>
              </a:lnSpc>
              <a:buNone/>
            </a:pPr>
            <a:r>
              <a:rPr lang="en-US" sz="2200" dirty="0"/>
              <a:t>Because your safety is important to me, I would like to ask you the following questions:</a:t>
            </a:r>
          </a:p>
          <a:p>
            <a:pPr>
              <a:lnSpc>
                <a:spcPct val="95000"/>
              </a:lnSpc>
            </a:pPr>
            <a:r>
              <a:rPr lang="en-US" sz="2200" dirty="0"/>
              <a:t>Has [partner] ever hit, kicked, or slapped you?</a:t>
            </a:r>
          </a:p>
          <a:p>
            <a:pPr>
              <a:lnSpc>
                <a:spcPct val="95000"/>
              </a:lnSpc>
            </a:pPr>
            <a:r>
              <a:rPr lang="en-US" sz="2200" dirty="0"/>
              <a:t>Has [partner] ever threatened to harm you, humiliated you, or controlled your movements?</a:t>
            </a:r>
          </a:p>
          <a:p>
            <a:pPr>
              <a:lnSpc>
                <a:spcPct val="95000"/>
              </a:lnSpc>
            </a:pPr>
            <a:r>
              <a:rPr lang="en-US" sz="2200" dirty="0"/>
              <a:t>Has [partner] ever forced you to do anything sexual that made you feel uncomfortable?</a:t>
            </a:r>
          </a:p>
        </p:txBody>
      </p:sp>
    </p:spTree>
    <p:extLst>
      <p:ext uri="{BB962C8B-B14F-4D97-AF65-F5344CB8AC3E}">
        <p14:creationId xmlns:p14="http://schemas.microsoft.com/office/powerpoint/2010/main" val="21977634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12A08B-6536-48A4-836C-0D855B771469}"/>
              </a:ext>
            </a:extLst>
          </p:cNvPr>
          <p:cNvSpPr txBox="1"/>
          <p:nvPr/>
        </p:nvSpPr>
        <p:spPr>
          <a:xfrm>
            <a:off x="409949" y="5692120"/>
            <a:ext cx="5866482" cy="507831"/>
          </a:xfrm>
          <a:prstGeom prst="rect">
            <a:avLst/>
          </a:prstGeom>
          <a:noFill/>
        </p:spPr>
        <p:txBody>
          <a:bodyPr wrap="square" rtlCol="0">
            <a:spAutoFit/>
          </a:bodyPr>
          <a:lstStyle/>
          <a:p>
            <a:r>
              <a:rPr lang="en-US" sz="900" dirty="0"/>
              <a:t>Source: </a:t>
            </a:r>
            <a:r>
              <a:rPr lang="en-US" sz="900" dirty="0">
                <a:hlinkClick r:id="rId3"/>
              </a:rPr>
              <a:t>PEPFAR. Guidance for Implementing Safe and Ethical Index Testing Services. July 13, 2020</a:t>
            </a:r>
            <a:r>
              <a:rPr lang="en-US" sz="900" dirty="0"/>
              <a:t>.</a:t>
            </a:r>
            <a:br>
              <a:rPr lang="en-US" dirty="0"/>
            </a:br>
            <a:endParaRPr lang="en-US" dirty="0"/>
          </a:p>
        </p:txBody>
      </p:sp>
      <p:pic>
        <p:nvPicPr>
          <p:cNvPr id="6" name="Picture 5">
            <a:extLst>
              <a:ext uri="{FF2B5EF4-FFF2-40B4-BE49-F238E27FC236}">
                <a16:creationId xmlns:a16="http://schemas.microsoft.com/office/drawing/2014/main" id="{C8028C8A-29E7-4C2F-954E-02391AD0EA95}"/>
              </a:ext>
            </a:extLst>
          </p:cNvPr>
          <p:cNvPicPr>
            <a:picLocks noChangeAspect="1"/>
          </p:cNvPicPr>
          <p:nvPr/>
        </p:nvPicPr>
        <p:blipFill>
          <a:blip r:embed="rId4"/>
          <a:stretch>
            <a:fillRect/>
          </a:stretch>
        </p:blipFill>
        <p:spPr>
          <a:xfrm>
            <a:off x="409949" y="400443"/>
            <a:ext cx="8447465" cy="4941577"/>
          </a:xfrm>
          <a:prstGeom prst="rect">
            <a:avLst/>
          </a:prstGeom>
          <a:ln>
            <a:noFill/>
          </a:ln>
          <a:effectLst>
            <a:outerShdw blurRad="292100" dist="139700" dir="2700000" algn="tl" rotWithShape="0">
              <a:srgbClr val="333333">
                <a:alpha val="65000"/>
              </a:srgbClr>
            </a:outerShdw>
          </a:effectLst>
        </p:spPr>
      </p:pic>
      <p:sp>
        <p:nvSpPr>
          <p:cNvPr id="13" name="Arrow: Right 12">
            <a:extLst>
              <a:ext uri="{FF2B5EF4-FFF2-40B4-BE49-F238E27FC236}">
                <a16:creationId xmlns:a16="http://schemas.microsoft.com/office/drawing/2014/main" id="{AC2B088D-644E-4E49-8E6D-65A83D76A76F}"/>
              </a:ext>
            </a:extLst>
          </p:cNvPr>
          <p:cNvSpPr/>
          <p:nvPr/>
        </p:nvSpPr>
        <p:spPr>
          <a:xfrm rot="16200000">
            <a:off x="6145170" y="5095372"/>
            <a:ext cx="493295" cy="604015"/>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4" name="Arrow: Right 13">
            <a:extLst>
              <a:ext uri="{FF2B5EF4-FFF2-40B4-BE49-F238E27FC236}">
                <a16:creationId xmlns:a16="http://schemas.microsoft.com/office/drawing/2014/main" id="{EF405EA1-4254-482A-AA26-0567009FB673}"/>
              </a:ext>
            </a:extLst>
          </p:cNvPr>
          <p:cNvSpPr/>
          <p:nvPr/>
        </p:nvSpPr>
        <p:spPr>
          <a:xfrm rot="16200000">
            <a:off x="7657137" y="5095371"/>
            <a:ext cx="493295" cy="604015"/>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95854195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C673A-CD62-46D7-9343-5B4CBFC53623}"/>
              </a:ext>
            </a:extLst>
          </p:cNvPr>
          <p:cNvSpPr>
            <a:spLocks noGrp="1"/>
          </p:cNvSpPr>
          <p:nvPr>
            <p:ph type="title"/>
          </p:nvPr>
        </p:nvSpPr>
        <p:spPr>
          <a:xfrm>
            <a:off x="467360" y="445196"/>
            <a:ext cx="8327724" cy="972441"/>
          </a:xfrm>
        </p:spPr>
        <p:txBody>
          <a:bodyPr>
            <a:noAutofit/>
          </a:bodyPr>
          <a:lstStyle/>
          <a:p>
            <a:r>
              <a:rPr lang="en-US" sz="2400" dirty="0"/>
              <a:t>An adverse event related to index testing is an incident that results in harm to the client or others </a:t>
            </a:r>
            <a:r>
              <a:rPr lang="en-US" sz="2400" i="1" dirty="0"/>
              <a:t>as a result of their participation in index testing services</a:t>
            </a:r>
            <a:r>
              <a:rPr lang="en-US" sz="2400" dirty="0"/>
              <a:t>. </a:t>
            </a:r>
          </a:p>
        </p:txBody>
      </p:sp>
      <p:sp>
        <p:nvSpPr>
          <p:cNvPr id="3" name="Text Placeholder 2">
            <a:extLst>
              <a:ext uri="{FF2B5EF4-FFF2-40B4-BE49-F238E27FC236}">
                <a16:creationId xmlns:a16="http://schemas.microsoft.com/office/drawing/2014/main" id="{396173EB-17ED-448C-AB3A-1ADECDCF8087}"/>
              </a:ext>
            </a:extLst>
          </p:cNvPr>
          <p:cNvSpPr>
            <a:spLocks noGrp="1"/>
          </p:cNvSpPr>
          <p:nvPr>
            <p:ph type="body" sz="quarter" idx="10"/>
          </p:nvPr>
        </p:nvSpPr>
        <p:spPr>
          <a:xfrm>
            <a:off x="467360" y="1590283"/>
            <a:ext cx="8219440" cy="5171464"/>
          </a:xfrm>
        </p:spPr>
        <p:txBody>
          <a:bodyPr>
            <a:noAutofit/>
          </a:bodyPr>
          <a:lstStyle/>
          <a:p>
            <a:pPr marL="257175" indent="-257175">
              <a:lnSpc>
                <a:spcPct val="95000"/>
              </a:lnSpc>
              <a:spcBef>
                <a:spcPts val="0"/>
              </a:spcBef>
              <a:spcAft>
                <a:spcPts val="450"/>
              </a:spcAft>
              <a:buFont typeface="+mj-lt"/>
              <a:buAutoNum type="arabicPeriod"/>
            </a:pPr>
            <a:r>
              <a:rPr lang="en-US" sz="1800" dirty="0">
                <a:latin typeface="Calibri" panose="020F0502020204030204" pitchFamily="34" charset="0"/>
                <a:ea typeface="Calibri" panose="020F0502020204030204" pitchFamily="34" charset="0"/>
                <a:cs typeface="Mangal" panose="02040503050203030202" pitchFamily="18" charset="0"/>
              </a:rPr>
              <a:t>Threats of physical, sexual, or emotional harm to </a:t>
            </a:r>
            <a:r>
              <a:rPr lang="en-US" sz="1800" i="1" dirty="0">
                <a:latin typeface="Calibri" panose="020F0502020204030204" pitchFamily="34" charset="0"/>
                <a:ea typeface="Calibri" panose="020F0502020204030204" pitchFamily="34" charset="0"/>
                <a:cs typeface="Mangal" panose="02040503050203030202" pitchFamily="18" charset="0"/>
              </a:rPr>
              <a:t>the index client, their partner(s), or family members, or to the index testing provider</a:t>
            </a:r>
          </a:p>
          <a:p>
            <a:pPr marL="257175" indent="-257175">
              <a:lnSpc>
                <a:spcPct val="95000"/>
              </a:lnSpc>
              <a:spcBef>
                <a:spcPts val="0"/>
              </a:spcBef>
              <a:spcAft>
                <a:spcPts val="450"/>
              </a:spcAft>
              <a:buFont typeface="+mj-lt"/>
              <a:buAutoNum type="arabicPeriod"/>
            </a:pPr>
            <a:r>
              <a:rPr lang="en-US" sz="1800" dirty="0">
                <a:latin typeface="Calibri" panose="020F0502020204030204" pitchFamily="34" charset="0"/>
                <a:ea typeface="Calibri" panose="020F0502020204030204" pitchFamily="34" charset="0"/>
                <a:cs typeface="Mangal" panose="02040503050203030202" pitchFamily="18" charset="0"/>
              </a:rPr>
              <a:t>Occurrences of physical, sexual, or emotional harm to the index client, their sexual or drug-injecting partner(s), or family members, or the index testing provider</a:t>
            </a:r>
          </a:p>
          <a:p>
            <a:pPr marL="257175" indent="-257175">
              <a:lnSpc>
                <a:spcPct val="95000"/>
              </a:lnSpc>
              <a:spcBef>
                <a:spcPts val="0"/>
              </a:spcBef>
              <a:spcAft>
                <a:spcPts val="450"/>
              </a:spcAft>
              <a:buFont typeface="+mj-lt"/>
              <a:buAutoNum type="arabicPeriod"/>
            </a:pPr>
            <a:r>
              <a:rPr lang="en-US" sz="1800" dirty="0">
                <a:latin typeface="Calibri" panose="020F0502020204030204" pitchFamily="34" charset="0"/>
                <a:ea typeface="Calibri" panose="020F0502020204030204" pitchFamily="34" charset="0"/>
                <a:cs typeface="Mangal" panose="02040503050203030202" pitchFamily="18" charset="0"/>
              </a:rPr>
              <a:t>Threats or occurrences of economic harm (e.g., loss of employment or income) to the index client, their partner(s), or family members</a:t>
            </a:r>
          </a:p>
          <a:p>
            <a:pPr marL="257175" indent="-257175">
              <a:lnSpc>
                <a:spcPct val="95000"/>
              </a:lnSpc>
              <a:spcBef>
                <a:spcPts val="0"/>
              </a:spcBef>
              <a:spcAft>
                <a:spcPts val="450"/>
              </a:spcAft>
              <a:buFont typeface="+mj-lt"/>
              <a:buAutoNum type="arabicPeriod"/>
            </a:pPr>
            <a:r>
              <a:rPr lang="en-US" sz="1800" dirty="0">
                <a:latin typeface="Calibri" panose="020F0502020204030204" pitchFamily="34" charset="0"/>
                <a:ea typeface="Calibri" panose="020F0502020204030204" pitchFamily="34" charset="0"/>
                <a:cs typeface="Mangal" panose="02040503050203030202" pitchFamily="18" charset="0"/>
              </a:rPr>
              <a:t>Abandonment or forced removal of children less than 19 years old from the home</a:t>
            </a:r>
          </a:p>
          <a:p>
            <a:pPr marL="257175" indent="-257175">
              <a:lnSpc>
                <a:spcPct val="95000"/>
              </a:lnSpc>
              <a:spcBef>
                <a:spcPts val="0"/>
              </a:spcBef>
              <a:spcAft>
                <a:spcPts val="450"/>
              </a:spcAft>
              <a:buFont typeface="+mj-lt"/>
              <a:buAutoNum type="arabicPeriod"/>
            </a:pPr>
            <a:r>
              <a:rPr lang="en-US" sz="1800" dirty="0">
                <a:latin typeface="Calibri" panose="020F0502020204030204" pitchFamily="34" charset="0"/>
                <a:ea typeface="Calibri" panose="020F0502020204030204" pitchFamily="34" charset="0"/>
                <a:cs typeface="Mangal" panose="02040503050203030202" pitchFamily="18" charset="0"/>
              </a:rPr>
              <a:t>Withholding HIV treatment or other services from the person offered index testing, their partners, or family members</a:t>
            </a:r>
          </a:p>
          <a:p>
            <a:pPr marL="257175" indent="-257175">
              <a:lnSpc>
                <a:spcPct val="95000"/>
              </a:lnSpc>
              <a:spcBef>
                <a:spcPts val="0"/>
              </a:spcBef>
              <a:spcAft>
                <a:spcPts val="450"/>
              </a:spcAft>
              <a:buFont typeface="+mj-lt"/>
              <a:buAutoNum type="arabicPeriod"/>
            </a:pPr>
            <a:r>
              <a:rPr lang="en-US" sz="1800" dirty="0">
                <a:latin typeface="Calibri" panose="020F0502020204030204" pitchFamily="34" charset="0"/>
                <a:ea typeface="Calibri" panose="020F0502020204030204" pitchFamily="34" charset="0"/>
                <a:cs typeface="Mangal" panose="02040503050203030202" pitchFamily="18" charset="0"/>
              </a:rPr>
              <a:t>Forced or unauthorized disclosure of client’s or contact’s name or personal information</a:t>
            </a:r>
          </a:p>
          <a:p>
            <a:pPr marL="257175" indent="-257175">
              <a:lnSpc>
                <a:spcPct val="95000"/>
              </a:lnSpc>
              <a:spcBef>
                <a:spcPts val="0"/>
              </a:spcBef>
              <a:spcAft>
                <a:spcPts val="450"/>
              </a:spcAft>
              <a:buFont typeface="+mj-lt"/>
              <a:buAutoNum type="arabicPeriod"/>
            </a:pPr>
            <a:r>
              <a:rPr lang="en-US" sz="1800" dirty="0">
                <a:latin typeface="Calibri" panose="020F0502020204030204" pitchFamily="34" charset="0"/>
                <a:ea typeface="Calibri" panose="020F0502020204030204" pitchFamily="34" charset="0"/>
                <a:cs typeface="Mangal" panose="02040503050203030202" pitchFamily="18" charset="0"/>
              </a:rPr>
              <a:t>Contacting partners without obtaining consent for participation in index testing and/or for notifying partners </a:t>
            </a:r>
          </a:p>
          <a:p>
            <a:pPr marL="257175" indent="-257175">
              <a:lnSpc>
                <a:spcPct val="95000"/>
              </a:lnSpc>
              <a:spcBef>
                <a:spcPts val="0"/>
              </a:spcBef>
              <a:spcAft>
                <a:spcPts val="450"/>
              </a:spcAft>
              <a:buFont typeface="+mj-lt"/>
              <a:buAutoNum type="arabicPeriod"/>
            </a:pPr>
            <a:r>
              <a:rPr lang="en-US" sz="1800" dirty="0">
                <a:latin typeface="Calibri" panose="020F0502020204030204" pitchFamily="34" charset="0"/>
                <a:ea typeface="Calibri" panose="020F0502020204030204" pitchFamily="34" charset="0"/>
                <a:cs typeface="Mangal" panose="02040503050203030202" pitchFamily="18" charset="0"/>
              </a:rPr>
              <a:t>Stigma perpetrated by health site staff (e.g., intentionally prolonging clients’ wait times, discriminatory behavior) or criminalization (e.g., sharing personal information with the criminal justice system about a KP member and/or person living with HIV who is seeking care)</a:t>
            </a:r>
            <a:endParaRPr lang="en-US" sz="1800" dirty="0"/>
          </a:p>
        </p:txBody>
      </p:sp>
    </p:spTree>
    <p:extLst>
      <p:ext uri="{BB962C8B-B14F-4D97-AF65-F5344CB8AC3E}">
        <p14:creationId xmlns:p14="http://schemas.microsoft.com/office/powerpoint/2010/main" val="201143472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94C5F-F2B2-487E-9847-DD44551FB696}"/>
              </a:ext>
            </a:extLst>
          </p:cNvPr>
          <p:cNvSpPr>
            <a:spLocks noGrp="1"/>
          </p:cNvSpPr>
          <p:nvPr>
            <p:ph type="title"/>
          </p:nvPr>
        </p:nvSpPr>
        <p:spPr/>
        <p:txBody>
          <a:bodyPr>
            <a:normAutofit fontScale="90000"/>
          </a:bodyPr>
          <a:lstStyle/>
          <a:p>
            <a:r>
              <a:rPr lang="en-US" dirty="0">
                <a:solidFill>
                  <a:srgbClr val="00B050"/>
                </a:solidFill>
              </a:rPr>
              <a:t>Present local adverse event monitoring plan</a:t>
            </a:r>
          </a:p>
        </p:txBody>
      </p:sp>
      <p:sp>
        <p:nvSpPr>
          <p:cNvPr id="3" name="Text Placeholder 2">
            <a:extLst>
              <a:ext uri="{FF2B5EF4-FFF2-40B4-BE49-F238E27FC236}">
                <a16:creationId xmlns:a16="http://schemas.microsoft.com/office/drawing/2014/main" id="{56DB0ACA-D150-4A03-92ED-9427689EFEA3}"/>
              </a:ext>
            </a:extLst>
          </p:cNvPr>
          <p:cNvSpPr>
            <a:spLocks noGrp="1"/>
          </p:cNvSpPr>
          <p:nvPr>
            <p:ph type="body" sz="quarter" idx="10"/>
          </p:nvPr>
        </p:nvSpPr>
        <p:spPr/>
        <p:txBody>
          <a:bodyPr/>
          <a:lstStyle/>
          <a:p>
            <a:r>
              <a:rPr lang="en-US" dirty="0">
                <a:solidFill>
                  <a:srgbClr val="00B050"/>
                </a:solidFill>
              </a:rPr>
              <a:t>If your project does not have an adverse event monitoring plan, consider adapting the protocol found here: </a:t>
            </a:r>
            <a:r>
              <a:rPr lang="en-US" dirty="0">
                <a:hlinkClick r:id="rId3"/>
              </a:rPr>
              <a:t>https://www.fhi360.org/resource/adverse-event-prevention-monitoring-investigation-and-response-index-testing</a:t>
            </a:r>
            <a:r>
              <a:rPr lang="en-US" dirty="0"/>
              <a:t> </a:t>
            </a:r>
          </a:p>
        </p:txBody>
      </p:sp>
    </p:spTree>
    <p:extLst>
      <p:ext uri="{BB962C8B-B14F-4D97-AF65-F5344CB8AC3E}">
        <p14:creationId xmlns:p14="http://schemas.microsoft.com/office/powerpoint/2010/main" val="248764445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8613A-8C8B-43CD-B4A9-EEDE481D2D25}"/>
              </a:ext>
            </a:extLst>
          </p:cNvPr>
          <p:cNvSpPr>
            <a:spLocks noGrp="1"/>
          </p:cNvSpPr>
          <p:nvPr>
            <p:ph type="title"/>
          </p:nvPr>
        </p:nvSpPr>
        <p:spPr/>
        <p:txBody>
          <a:bodyPr/>
          <a:lstStyle/>
          <a:p>
            <a:r>
              <a:rPr lang="en-US" dirty="0"/>
              <a:t>Questions and reflections</a:t>
            </a:r>
          </a:p>
        </p:txBody>
      </p:sp>
      <p:sp>
        <p:nvSpPr>
          <p:cNvPr id="3" name="Text Placeholder 2">
            <a:extLst>
              <a:ext uri="{FF2B5EF4-FFF2-40B4-BE49-F238E27FC236}">
                <a16:creationId xmlns:a16="http://schemas.microsoft.com/office/drawing/2014/main" id="{95DF6C05-8EC2-40CE-A2BB-7599D5BBBAC7}"/>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1916084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Session 3.8</a:t>
            </a:r>
            <a:br>
              <a:rPr lang="en-US" dirty="0"/>
            </a:br>
            <a:r>
              <a:rPr lang="en-US" dirty="0"/>
              <a:t>Data Collection and Sharing</a:t>
            </a:r>
            <a:endParaRPr lang="es-DO" dirty="0"/>
          </a:p>
        </p:txBody>
      </p:sp>
    </p:spTree>
    <p:extLst>
      <p:ext uri="{BB962C8B-B14F-4D97-AF65-F5344CB8AC3E}">
        <p14:creationId xmlns:p14="http://schemas.microsoft.com/office/powerpoint/2010/main" val="149206425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6E5C88-CA47-4194-BE9E-2014CC3A9BD5}"/>
              </a:ext>
            </a:extLst>
          </p:cNvPr>
          <p:cNvSpPr>
            <a:spLocks noGrp="1"/>
          </p:cNvSpPr>
          <p:nvPr>
            <p:ph type="title"/>
          </p:nvPr>
        </p:nvSpPr>
        <p:spPr/>
        <p:txBody>
          <a:bodyPr/>
          <a:lstStyle/>
          <a:p>
            <a:r>
              <a:rPr lang="en-US" dirty="0"/>
              <a:t>Objectives</a:t>
            </a:r>
          </a:p>
        </p:txBody>
      </p:sp>
      <p:sp>
        <p:nvSpPr>
          <p:cNvPr id="4" name="Text Placeholder 3">
            <a:extLst>
              <a:ext uri="{FF2B5EF4-FFF2-40B4-BE49-F238E27FC236}">
                <a16:creationId xmlns:a16="http://schemas.microsoft.com/office/drawing/2014/main" id="{0AF06877-6800-4312-9241-D70921B68507}"/>
              </a:ext>
            </a:extLst>
          </p:cNvPr>
          <p:cNvSpPr>
            <a:spLocks noGrp="1"/>
          </p:cNvSpPr>
          <p:nvPr>
            <p:ph type="body" sz="quarter" idx="10"/>
          </p:nvPr>
        </p:nvSpPr>
        <p:spPr/>
        <p:txBody>
          <a:bodyPr/>
          <a:lstStyle/>
          <a:p>
            <a:r>
              <a:rPr lang="en-US" dirty="0"/>
              <a:t>Discuss the importance of documenting violence against KP members</a:t>
            </a:r>
          </a:p>
          <a:p>
            <a:pPr>
              <a:spcBef>
                <a:spcPts val="1800"/>
              </a:spcBef>
            </a:pPr>
            <a:r>
              <a:rPr lang="en-US" dirty="0"/>
              <a:t>Identify practices for safe data collection and management in cases of violence</a:t>
            </a:r>
          </a:p>
        </p:txBody>
      </p:sp>
    </p:spTree>
    <p:extLst>
      <p:ext uri="{BB962C8B-B14F-4D97-AF65-F5344CB8AC3E}">
        <p14:creationId xmlns:p14="http://schemas.microsoft.com/office/powerpoint/2010/main" val="96266592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C2161-8DED-48D0-987E-F9F3EC3AA2DC}"/>
              </a:ext>
            </a:extLst>
          </p:cNvPr>
          <p:cNvSpPr>
            <a:spLocks noGrp="1"/>
          </p:cNvSpPr>
          <p:nvPr>
            <p:ph type="title"/>
          </p:nvPr>
        </p:nvSpPr>
        <p:spPr/>
        <p:txBody>
          <a:bodyPr>
            <a:normAutofit fontScale="90000"/>
          </a:bodyPr>
          <a:lstStyle/>
          <a:p>
            <a:r>
              <a:rPr lang="en-US" dirty="0"/>
              <a:t>Discussion: Why do </a:t>
            </a:r>
            <a:r>
              <a:rPr lang="en-US" dirty="0">
                <a:solidFill>
                  <a:srgbClr val="00B050"/>
                </a:solidFill>
              </a:rPr>
              <a:t>[peer educators, navigators, outreach workers]</a:t>
            </a:r>
            <a:r>
              <a:rPr lang="en-US" dirty="0"/>
              <a:t> document cases of violence?</a:t>
            </a:r>
          </a:p>
        </p:txBody>
      </p:sp>
      <p:sp>
        <p:nvSpPr>
          <p:cNvPr id="3" name="Text Placeholder 2">
            <a:extLst>
              <a:ext uri="{FF2B5EF4-FFF2-40B4-BE49-F238E27FC236}">
                <a16:creationId xmlns:a16="http://schemas.microsoft.com/office/drawing/2014/main" id="{31FCC5E4-385F-40EF-BF5B-CC0663DCB137}"/>
              </a:ext>
            </a:extLst>
          </p:cNvPr>
          <p:cNvSpPr>
            <a:spLocks noGrp="1"/>
          </p:cNvSpPr>
          <p:nvPr>
            <p:ph type="body" sz="quarter" idx="10"/>
          </p:nvPr>
        </p:nvSpPr>
        <p:spPr>
          <a:xfrm>
            <a:off x="467360" y="1590283"/>
            <a:ext cx="8002872" cy="4942864"/>
          </a:xfrm>
        </p:spPr>
        <p:txBody>
          <a:bodyPr/>
          <a:lstStyle/>
          <a:p>
            <a:pPr>
              <a:lnSpc>
                <a:spcPct val="95000"/>
              </a:lnSpc>
              <a:spcBef>
                <a:spcPts val="1800"/>
              </a:spcBef>
            </a:pPr>
            <a:r>
              <a:rPr lang="en-US" sz="2700" dirty="0"/>
              <a:t>To capture information about the violence experienced (type, perpetrator, injuries)</a:t>
            </a:r>
          </a:p>
          <a:p>
            <a:pPr>
              <a:lnSpc>
                <a:spcPct val="95000"/>
              </a:lnSpc>
              <a:spcBef>
                <a:spcPts val="1800"/>
              </a:spcBef>
            </a:pPr>
            <a:r>
              <a:rPr lang="en-US" sz="2700" dirty="0"/>
              <a:t>So that the survivor doesn’t have to repeat their story to others if they decide to seek additional services</a:t>
            </a:r>
          </a:p>
          <a:p>
            <a:pPr>
              <a:lnSpc>
                <a:spcPct val="95000"/>
              </a:lnSpc>
              <a:spcBef>
                <a:spcPts val="1800"/>
              </a:spcBef>
            </a:pPr>
            <a:r>
              <a:rPr lang="en-US" sz="2700" dirty="0"/>
              <a:t>To record the services provided to the survivor and any referrals made</a:t>
            </a:r>
          </a:p>
          <a:p>
            <a:pPr>
              <a:lnSpc>
                <a:spcPct val="95000"/>
              </a:lnSpc>
              <a:spcBef>
                <a:spcPts val="1800"/>
              </a:spcBef>
            </a:pPr>
            <a:r>
              <a:rPr lang="en-US" sz="2700" dirty="0"/>
              <a:t>To manage the survivor’s care immediately and longer term</a:t>
            </a:r>
          </a:p>
          <a:p>
            <a:pPr>
              <a:lnSpc>
                <a:spcPct val="95000"/>
              </a:lnSpc>
              <a:spcBef>
                <a:spcPts val="1800"/>
              </a:spcBef>
            </a:pPr>
            <a:r>
              <a:rPr lang="en-US" sz="2700" dirty="0"/>
              <a:t>To advocate for violence prevention and response services</a:t>
            </a:r>
          </a:p>
        </p:txBody>
      </p:sp>
    </p:spTree>
    <p:extLst>
      <p:ext uri="{BB962C8B-B14F-4D97-AF65-F5344CB8AC3E}">
        <p14:creationId xmlns:p14="http://schemas.microsoft.com/office/powerpoint/2010/main" val="352016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07CB8-2741-4674-8773-2928CAD01AD5}"/>
              </a:ext>
            </a:extLst>
          </p:cNvPr>
          <p:cNvSpPr>
            <a:spLocks noGrp="1"/>
          </p:cNvSpPr>
          <p:nvPr>
            <p:ph type="title"/>
          </p:nvPr>
        </p:nvSpPr>
        <p:spPr/>
        <p:txBody>
          <a:bodyPr>
            <a:normAutofit fontScale="90000"/>
          </a:bodyPr>
          <a:lstStyle/>
          <a:p>
            <a:r>
              <a:rPr lang="en-US" dirty="0">
                <a:solidFill>
                  <a:srgbClr val="00B050"/>
                </a:solidFill>
              </a:rPr>
              <a:t>Data collection tools can cover violence and adverse events</a:t>
            </a:r>
          </a:p>
        </p:txBody>
      </p:sp>
      <p:pic>
        <p:nvPicPr>
          <p:cNvPr id="4" name="Picture 3">
            <a:extLst>
              <a:ext uri="{FF2B5EF4-FFF2-40B4-BE49-F238E27FC236}">
                <a16:creationId xmlns:a16="http://schemas.microsoft.com/office/drawing/2014/main" id="{14B57431-7205-4055-8169-4C403E1112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280" t="7271" r="4919" b="7284"/>
          <a:stretch/>
        </p:blipFill>
        <p:spPr>
          <a:xfrm>
            <a:off x="558231" y="2481943"/>
            <a:ext cx="3244171" cy="4085704"/>
          </a:xfrm>
          <a:prstGeom prst="rect">
            <a:avLst/>
          </a:prstGeom>
          <a:ln w="6350">
            <a:solidFill>
              <a:schemeClr val="bg1">
                <a:lumMod val="50000"/>
              </a:schemeClr>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4FD0EBD8-DFBD-4969-8B25-51BB2846927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777" t="5907" r="5302" b="8790"/>
          <a:stretch/>
        </p:blipFill>
        <p:spPr>
          <a:xfrm>
            <a:off x="2946772" y="1501861"/>
            <a:ext cx="3424651" cy="4299842"/>
          </a:xfrm>
          <a:prstGeom prst="rect">
            <a:avLst/>
          </a:prstGeom>
          <a:ln w="6350">
            <a:solidFill>
              <a:schemeClr val="bg1">
                <a:lumMod val="50000"/>
              </a:schemeClr>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C97C6F28-393B-4158-85C0-C1C9AD81FD9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851" t="6582" r="5951" b="34081"/>
          <a:stretch/>
        </p:blipFill>
        <p:spPr>
          <a:xfrm>
            <a:off x="5219991" y="3054257"/>
            <a:ext cx="3466809" cy="3088306"/>
          </a:xfrm>
          <a:prstGeom prst="rect">
            <a:avLst/>
          </a:prstGeom>
          <a:ln w="6350">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4096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SESSION 2.1</a:t>
            </a:r>
            <a:br>
              <a:rPr lang="en-US" dirty="0"/>
            </a:br>
            <a:r>
              <a:rPr lang="en-US" dirty="0"/>
              <a:t>The HIV Epidemic in [Country]</a:t>
            </a:r>
          </a:p>
        </p:txBody>
      </p:sp>
    </p:spTree>
    <p:extLst>
      <p:ext uri="{BB962C8B-B14F-4D97-AF65-F5344CB8AC3E}">
        <p14:creationId xmlns:p14="http://schemas.microsoft.com/office/powerpoint/2010/main" val="3154413358"/>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90CF4-3C8A-4184-9E77-866C78E26221}"/>
              </a:ext>
            </a:extLst>
          </p:cNvPr>
          <p:cNvSpPr>
            <a:spLocks noGrp="1"/>
          </p:cNvSpPr>
          <p:nvPr>
            <p:ph type="title"/>
          </p:nvPr>
        </p:nvSpPr>
        <p:spPr/>
        <p:txBody>
          <a:bodyPr>
            <a:normAutofit fontScale="90000"/>
          </a:bodyPr>
          <a:lstStyle/>
          <a:p>
            <a:r>
              <a:rPr lang="en-US" dirty="0"/>
              <a:t>Discussion: What could happen if </a:t>
            </a:r>
            <a:r>
              <a:rPr lang="en-US" dirty="0">
                <a:solidFill>
                  <a:srgbClr val="00B050"/>
                </a:solidFill>
              </a:rPr>
              <a:t>[peer educators, navigators, outreach workers] </a:t>
            </a:r>
            <a:r>
              <a:rPr lang="en-US" dirty="0"/>
              <a:t>don’t protect service users’ data?</a:t>
            </a:r>
          </a:p>
        </p:txBody>
      </p:sp>
      <p:sp>
        <p:nvSpPr>
          <p:cNvPr id="3" name="Text Placeholder 2">
            <a:extLst>
              <a:ext uri="{FF2B5EF4-FFF2-40B4-BE49-F238E27FC236}">
                <a16:creationId xmlns:a16="http://schemas.microsoft.com/office/drawing/2014/main" id="{A39AA7CD-5B5A-4DDD-B807-D48C3E1087C3}"/>
              </a:ext>
            </a:extLst>
          </p:cNvPr>
          <p:cNvSpPr>
            <a:spLocks noGrp="1"/>
          </p:cNvSpPr>
          <p:nvPr>
            <p:ph type="body" sz="quarter" idx="10"/>
          </p:nvPr>
        </p:nvSpPr>
        <p:spPr/>
        <p:txBody>
          <a:bodyPr/>
          <a:lstStyle/>
          <a:p>
            <a:pPr marL="0" indent="0">
              <a:spcBef>
                <a:spcPts val="1800"/>
              </a:spcBef>
              <a:buNone/>
            </a:pPr>
            <a:endParaRPr lang="en-US" dirty="0"/>
          </a:p>
          <a:p>
            <a:pPr>
              <a:spcBef>
                <a:spcPts val="1800"/>
              </a:spcBef>
            </a:pPr>
            <a:r>
              <a:rPr lang="en-US" dirty="0"/>
              <a:t>Stigma and discrimination</a:t>
            </a:r>
          </a:p>
          <a:p>
            <a:pPr>
              <a:spcBef>
                <a:spcPts val="1800"/>
              </a:spcBef>
            </a:pPr>
            <a:r>
              <a:rPr lang="en-US" dirty="0"/>
              <a:t>Retaliation by the perpetrator</a:t>
            </a:r>
          </a:p>
          <a:p>
            <a:pPr>
              <a:spcBef>
                <a:spcPts val="1800"/>
              </a:spcBef>
            </a:pPr>
            <a:r>
              <a:rPr lang="en-US" dirty="0"/>
              <a:t>Theft of service users’ files </a:t>
            </a:r>
          </a:p>
          <a:p>
            <a:endParaRPr lang="en-US" dirty="0"/>
          </a:p>
        </p:txBody>
      </p:sp>
    </p:spTree>
    <p:extLst>
      <p:ext uri="{BB962C8B-B14F-4D97-AF65-F5344CB8AC3E}">
        <p14:creationId xmlns:p14="http://schemas.microsoft.com/office/powerpoint/2010/main" val="350361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5CF6D-A219-4ADD-BAD0-1DE87F54904E}"/>
              </a:ext>
            </a:extLst>
          </p:cNvPr>
          <p:cNvSpPr>
            <a:spLocks noGrp="1"/>
          </p:cNvSpPr>
          <p:nvPr>
            <p:ph type="title"/>
          </p:nvPr>
        </p:nvSpPr>
        <p:spPr>
          <a:xfrm>
            <a:off x="467360" y="445196"/>
            <a:ext cx="7983913" cy="972441"/>
          </a:xfrm>
        </p:spPr>
        <p:txBody>
          <a:bodyPr>
            <a:normAutofit fontScale="90000"/>
          </a:bodyPr>
          <a:lstStyle/>
          <a:p>
            <a:r>
              <a:rPr lang="en-US" dirty="0"/>
              <a:t>Privacy and confidentiality in data collection and sharing</a:t>
            </a:r>
          </a:p>
        </p:txBody>
      </p:sp>
      <p:sp>
        <p:nvSpPr>
          <p:cNvPr id="3" name="Text Placeholder 2">
            <a:extLst>
              <a:ext uri="{FF2B5EF4-FFF2-40B4-BE49-F238E27FC236}">
                <a16:creationId xmlns:a16="http://schemas.microsoft.com/office/drawing/2014/main" id="{45A65400-3467-474B-9F08-0A47EB9C8C78}"/>
              </a:ext>
            </a:extLst>
          </p:cNvPr>
          <p:cNvSpPr>
            <a:spLocks noGrp="1"/>
          </p:cNvSpPr>
          <p:nvPr>
            <p:ph type="body" sz="quarter" idx="10"/>
          </p:nvPr>
        </p:nvSpPr>
        <p:spPr>
          <a:xfrm>
            <a:off x="467360" y="1590283"/>
            <a:ext cx="8123187" cy="4176851"/>
          </a:xfrm>
        </p:spPr>
        <p:txBody>
          <a:bodyPr/>
          <a:lstStyle/>
          <a:p>
            <a:r>
              <a:rPr lang="en-US" sz="2400" dirty="0">
                <a:solidFill>
                  <a:srgbClr val="00B050"/>
                </a:solidFill>
              </a:rPr>
              <a:t>Who is responsible for collecting and recording information?</a:t>
            </a:r>
          </a:p>
          <a:p>
            <a:r>
              <a:rPr lang="en-US" sz="2400" dirty="0">
                <a:solidFill>
                  <a:srgbClr val="00B050"/>
                </a:solidFill>
              </a:rPr>
              <a:t>Where and how is information collected and recorded?</a:t>
            </a:r>
          </a:p>
          <a:p>
            <a:r>
              <a:rPr lang="en-US" sz="2400" dirty="0">
                <a:solidFill>
                  <a:srgbClr val="00B050"/>
                </a:solidFill>
              </a:rPr>
              <a:t>How is information stored?</a:t>
            </a:r>
          </a:p>
          <a:p>
            <a:r>
              <a:rPr lang="en-US" sz="2400" dirty="0">
                <a:solidFill>
                  <a:srgbClr val="00B050"/>
                </a:solidFill>
              </a:rPr>
              <a:t>Who has access to the information, including what information is shared within the health facility or with referral points?</a:t>
            </a:r>
          </a:p>
          <a:p>
            <a:r>
              <a:rPr lang="en-US" sz="2400" dirty="0">
                <a:solidFill>
                  <a:srgbClr val="00B050"/>
                </a:solidFill>
              </a:rPr>
              <a:t>How do peers obtain service users’ consent before sharing any information and inform them about limits to confidentiality where applicable (e.g., mandatory reporting)?</a:t>
            </a:r>
          </a:p>
        </p:txBody>
      </p:sp>
    </p:spTree>
    <p:extLst>
      <p:ext uri="{BB962C8B-B14F-4D97-AF65-F5344CB8AC3E}">
        <p14:creationId xmlns:p14="http://schemas.microsoft.com/office/powerpoint/2010/main" val="20625159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8613A-8C8B-43CD-B4A9-EEDE481D2D25}"/>
              </a:ext>
            </a:extLst>
          </p:cNvPr>
          <p:cNvSpPr>
            <a:spLocks noGrp="1"/>
          </p:cNvSpPr>
          <p:nvPr>
            <p:ph type="title"/>
          </p:nvPr>
        </p:nvSpPr>
        <p:spPr/>
        <p:txBody>
          <a:bodyPr/>
          <a:lstStyle/>
          <a:p>
            <a:r>
              <a:rPr lang="en-US" dirty="0"/>
              <a:t>Questions and reflections</a:t>
            </a:r>
          </a:p>
        </p:txBody>
      </p:sp>
      <p:sp>
        <p:nvSpPr>
          <p:cNvPr id="3" name="Text Placeholder 2">
            <a:extLst>
              <a:ext uri="{FF2B5EF4-FFF2-40B4-BE49-F238E27FC236}">
                <a16:creationId xmlns:a16="http://schemas.microsoft.com/office/drawing/2014/main" id="{95DF6C05-8EC2-40CE-A2BB-7599D5BBBAC7}"/>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84712924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CCF5C1-A616-47B1-80E6-491E99371160}"/>
              </a:ext>
            </a:extLst>
          </p:cNvPr>
          <p:cNvSpPr>
            <a:spLocks noGrp="1"/>
          </p:cNvSpPr>
          <p:nvPr>
            <p:ph type="title"/>
          </p:nvPr>
        </p:nvSpPr>
        <p:spPr/>
        <p:txBody>
          <a:bodyPr>
            <a:normAutofit/>
          </a:bodyPr>
          <a:lstStyle/>
          <a:p>
            <a:r>
              <a:rPr lang="en-US" dirty="0"/>
              <a:t>Module 4</a:t>
            </a:r>
            <a:br>
              <a:rPr lang="en-US" dirty="0"/>
            </a:br>
            <a:r>
              <a:rPr lang="en-US" dirty="0"/>
              <a:t>Using What We Have Learned </a:t>
            </a:r>
          </a:p>
        </p:txBody>
      </p:sp>
    </p:spTree>
    <p:extLst>
      <p:ext uri="{BB962C8B-B14F-4D97-AF65-F5344CB8AC3E}">
        <p14:creationId xmlns:p14="http://schemas.microsoft.com/office/powerpoint/2010/main" val="25313006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a:t>Session 4.1</a:t>
            </a:r>
            <a:br>
              <a:rPr lang="en-US" dirty="0"/>
            </a:br>
            <a:r>
              <a:rPr lang="en-US" dirty="0"/>
              <a:t>Taking Care of Ourselves</a:t>
            </a:r>
            <a:endParaRPr lang="es-DO" dirty="0"/>
          </a:p>
        </p:txBody>
      </p:sp>
    </p:spTree>
    <p:extLst>
      <p:ext uri="{BB962C8B-B14F-4D97-AF65-F5344CB8AC3E}">
        <p14:creationId xmlns:p14="http://schemas.microsoft.com/office/powerpoint/2010/main" val="221722469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35608-A3AC-4DE2-BD89-FB0124AF1401}"/>
              </a:ext>
            </a:extLst>
          </p:cNvPr>
          <p:cNvSpPr>
            <a:spLocks noGrp="1"/>
          </p:cNvSpPr>
          <p:nvPr>
            <p:ph type="title"/>
          </p:nvPr>
        </p:nvSpPr>
        <p:spPr/>
        <p:txBody>
          <a:bodyPr/>
          <a:lstStyle/>
          <a:p>
            <a:r>
              <a:rPr lang="en-US" dirty="0"/>
              <a:t>Objectives</a:t>
            </a:r>
          </a:p>
        </p:txBody>
      </p:sp>
      <p:sp>
        <p:nvSpPr>
          <p:cNvPr id="3" name="Text Placeholder 2">
            <a:extLst>
              <a:ext uri="{FF2B5EF4-FFF2-40B4-BE49-F238E27FC236}">
                <a16:creationId xmlns:a16="http://schemas.microsoft.com/office/drawing/2014/main" id="{AEEFB428-D875-4B5E-87C8-F244826EBFDD}"/>
              </a:ext>
            </a:extLst>
          </p:cNvPr>
          <p:cNvSpPr>
            <a:spLocks noGrp="1"/>
          </p:cNvSpPr>
          <p:nvPr>
            <p:ph type="body" sz="quarter" idx="10"/>
          </p:nvPr>
        </p:nvSpPr>
        <p:spPr>
          <a:xfrm>
            <a:off x="467360" y="1590283"/>
            <a:ext cx="8075061" cy="4176851"/>
          </a:xfrm>
        </p:spPr>
        <p:txBody>
          <a:bodyPr/>
          <a:lstStyle/>
          <a:p>
            <a:r>
              <a:rPr lang="en-US" dirty="0"/>
              <a:t>Identify ways to counter the impacts of work-related stress</a:t>
            </a:r>
          </a:p>
          <a:p>
            <a:r>
              <a:rPr lang="en-US" dirty="0"/>
              <a:t>Discuss the security of </a:t>
            </a:r>
            <a:r>
              <a:rPr lang="en-US" dirty="0">
                <a:solidFill>
                  <a:srgbClr val="00B050"/>
                </a:solidFill>
              </a:rPr>
              <a:t>[peer educators, navigators, outreach workers]</a:t>
            </a:r>
            <a:r>
              <a:rPr lang="en-US" dirty="0"/>
              <a:t> who are implementing violence response services</a:t>
            </a:r>
          </a:p>
        </p:txBody>
      </p:sp>
    </p:spTree>
    <p:extLst>
      <p:ext uri="{BB962C8B-B14F-4D97-AF65-F5344CB8AC3E}">
        <p14:creationId xmlns:p14="http://schemas.microsoft.com/office/powerpoint/2010/main" val="137233368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E8A7C-D03F-4E84-A415-8A5A06629CB8}"/>
              </a:ext>
            </a:extLst>
          </p:cNvPr>
          <p:cNvSpPr>
            <a:spLocks noGrp="1"/>
          </p:cNvSpPr>
          <p:nvPr>
            <p:ph type="title"/>
          </p:nvPr>
        </p:nvSpPr>
        <p:spPr/>
        <p:txBody>
          <a:bodyPr/>
          <a:lstStyle/>
          <a:p>
            <a:r>
              <a:rPr lang="en-JM"/>
              <a:t>Self-care</a:t>
            </a:r>
            <a:endParaRPr lang="en-JM" dirty="0"/>
          </a:p>
        </p:txBody>
      </p:sp>
      <p:sp>
        <p:nvSpPr>
          <p:cNvPr id="3" name="Text Placeholder 2">
            <a:extLst>
              <a:ext uri="{FF2B5EF4-FFF2-40B4-BE49-F238E27FC236}">
                <a16:creationId xmlns:a16="http://schemas.microsoft.com/office/drawing/2014/main" id="{30D75FBA-5680-4B5F-AA4A-6CD571F13686}"/>
              </a:ext>
            </a:extLst>
          </p:cNvPr>
          <p:cNvSpPr>
            <a:spLocks noGrp="1"/>
          </p:cNvSpPr>
          <p:nvPr>
            <p:ph type="body" sz="quarter" idx="10"/>
          </p:nvPr>
        </p:nvSpPr>
        <p:spPr>
          <a:xfrm>
            <a:off x="466725" y="1590675"/>
            <a:ext cx="8220075" cy="4176713"/>
          </a:xfrm>
        </p:spPr>
        <p:txBody>
          <a:bodyPr/>
          <a:lstStyle/>
          <a:p>
            <a:pPr marL="0" indent="0">
              <a:buNone/>
            </a:pPr>
            <a:r>
              <a:rPr lang="en-JM" dirty="0"/>
              <a:t>Self-care is the </a:t>
            </a:r>
            <a:r>
              <a:rPr lang="en-JM" i="1" dirty="0"/>
              <a:t>intentional</a:t>
            </a:r>
            <a:r>
              <a:rPr lang="en-JM" dirty="0"/>
              <a:t> time taken by an individual to </a:t>
            </a:r>
            <a:r>
              <a:rPr lang="en-JM" i="1" dirty="0"/>
              <a:t>nurture</a:t>
            </a:r>
            <a:r>
              <a:rPr lang="en-JM" dirty="0"/>
              <a:t> themselves physically, mentally, spiritually, and emotionally on a </a:t>
            </a:r>
            <a:r>
              <a:rPr lang="en-JM" i="1" dirty="0"/>
              <a:t>daily basis</a:t>
            </a:r>
            <a:r>
              <a:rPr lang="en-JM" dirty="0"/>
              <a:t>.</a:t>
            </a:r>
          </a:p>
        </p:txBody>
      </p:sp>
    </p:spTree>
    <p:extLst>
      <p:ext uri="{BB962C8B-B14F-4D97-AF65-F5344CB8AC3E}">
        <p14:creationId xmlns:p14="http://schemas.microsoft.com/office/powerpoint/2010/main" val="406191289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18FC0-B4E3-4DEA-B694-CD3621877C69}"/>
              </a:ext>
            </a:extLst>
          </p:cNvPr>
          <p:cNvSpPr>
            <a:spLocks noGrp="1"/>
          </p:cNvSpPr>
          <p:nvPr>
            <p:ph type="title"/>
          </p:nvPr>
        </p:nvSpPr>
        <p:spPr/>
        <p:txBody>
          <a:bodyPr/>
          <a:lstStyle/>
          <a:p>
            <a:r>
              <a:rPr lang="en-JM"/>
              <a:t>Consequences of poor self-care</a:t>
            </a:r>
            <a:endParaRPr lang="en-JM" dirty="0"/>
          </a:p>
        </p:txBody>
      </p:sp>
      <p:graphicFrame>
        <p:nvGraphicFramePr>
          <p:cNvPr id="4" name="Table 3">
            <a:extLst>
              <a:ext uri="{FF2B5EF4-FFF2-40B4-BE49-F238E27FC236}">
                <a16:creationId xmlns:a16="http://schemas.microsoft.com/office/drawing/2014/main" id="{200B15E2-8096-4448-8F1F-F660694E0843}"/>
              </a:ext>
            </a:extLst>
          </p:cNvPr>
          <p:cNvGraphicFramePr>
            <a:graphicFrameLocks noGrp="1"/>
          </p:cNvGraphicFramePr>
          <p:nvPr>
            <p:extLst>
              <p:ext uri="{D42A27DB-BD31-4B8C-83A1-F6EECF244321}">
                <p14:modId xmlns:p14="http://schemas.microsoft.com/office/powerpoint/2010/main" val="3385481224"/>
              </p:ext>
            </p:extLst>
          </p:nvPr>
        </p:nvGraphicFramePr>
        <p:xfrm>
          <a:off x="916556" y="1537246"/>
          <a:ext cx="7310888" cy="4023360"/>
        </p:xfrm>
        <a:graphic>
          <a:graphicData uri="http://schemas.openxmlformats.org/drawingml/2006/table">
            <a:tbl>
              <a:tblPr firstRow="1" bandRow="1">
                <a:tableStyleId>{5C22544A-7EE6-4342-B048-85BDC9FD1C3A}</a:tableStyleId>
              </a:tblPr>
              <a:tblGrid>
                <a:gridCol w="1764179">
                  <a:extLst>
                    <a:ext uri="{9D8B030D-6E8A-4147-A177-3AD203B41FA5}">
                      <a16:colId xmlns:a16="http://schemas.microsoft.com/office/drawing/2014/main" val="3997054713"/>
                    </a:ext>
                  </a:extLst>
                </a:gridCol>
                <a:gridCol w="5546709">
                  <a:extLst>
                    <a:ext uri="{9D8B030D-6E8A-4147-A177-3AD203B41FA5}">
                      <a16:colId xmlns:a16="http://schemas.microsoft.com/office/drawing/2014/main" val="276250944"/>
                    </a:ext>
                  </a:extLst>
                </a:gridCol>
              </a:tblGrid>
              <a:tr h="1000214">
                <a:tc>
                  <a:txBody>
                    <a:bodyPr/>
                    <a:lstStyle/>
                    <a:p>
                      <a:r>
                        <a:rPr lang="en-JM" sz="1800" b="1" dirty="0">
                          <a:solidFill>
                            <a:schemeClr val="bg1"/>
                          </a:solidFill>
                        </a:rPr>
                        <a:t>Mental health</a:t>
                      </a:r>
                    </a:p>
                    <a:p>
                      <a:endParaRPr lang="en-JM" sz="1800" b="1" dirty="0">
                        <a:solidFill>
                          <a:schemeClr val="bg1"/>
                        </a:solidFill>
                      </a:endParaRPr>
                    </a:p>
                  </a:txBody>
                  <a:tcPr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solidFill>
                  </a:tcPr>
                </a:tc>
                <a:tc>
                  <a:txBody>
                    <a:bodyPr/>
                    <a:lstStyle/>
                    <a:p>
                      <a:r>
                        <a:rPr lang="en-JM" sz="1800" b="0" dirty="0">
                          <a:solidFill>
                            <a:schemeClr val="tx1"/>
                          </a:solidFill>
                        </a:rPr>
                        <a:t>Frustration, irritability, anxiety/fear, confusion, poor concentration, helplessness, hopelessness, depression, low morale, pessimism, compassion fatigue, guilt, etc.</a:t>
                      </a:r>
                    </a:p>
                  </a:txBody>
                  <a:tcPr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D"/>
                    </a:solidFill>
                  </a:tcPr>
                </a:tc>
                <a:extLst>
                  <a:ext uri="{0D108BD9-81ED-4DB2-BD59-A6C34878D82A}">
                    <a16:rowId xmlns:a16="http://schemas.microsoft.com/office/drawing/2014/main" val="3652446203"/>
                  </a:ext>
                </a:extLst>
              </a:tr>
              <a:tr h="1000214">
                <a:tc>
                  <a:txBody>
                    <a:bodyPr/>
                    <a:lstStyle/>
                    <a:p>
                      <a:r>
                        <a:rPr lang="en-JM" sz="1800" b="1" dirty="0">
                          <a:solidFill>
                            <a:schemeClr val="bg1"/>
                          </a:solidFill>
                        </a:rPr>
                        <a:t>Physical health</a:t>
                      </a:r>
                    </a:p>
                    <a:p>
                      <a:endParaRPr lang="en-JM" sz="1800" b="1" dirty="0">
                        <a:solidFill>
                          <a:schemeClr val="bg1"/>
                        </a:solidFill>
                      </a:endParaRPr>
                    </a:p>
                  </a:txBody>
                  <a:tcPr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solidFill>
                  </a:tcPr>
                </a:tc>
                <a:tc>
                  <a:txBody>
                    <a:bodyPr/>
                    <a:lstStyle/>
                    <a:p>
                      <a:r>
                        <a:rPr lang="en-JM" sz="1800" dirty="0"/>
                        <a:t>Stress-related illness (hypertension, ulcers, acid</a:t>
                      </a:r>
                    </a:p>
                    <a:p>
                      <a:r>
                        <a:rPr lang="en-JM" sz="1800" dirty="0"/>
                        <a:t>reflux/heartburn, skin rash, etc.); caregivers often experience headaches, back pain, insomnia, and arthritis</a:t>
                      </a:r>
                    </a:p>
                  </a:txBody>
                  <a:tcPr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DF4FF"/>
                    </a:solidFill>
                  </a:tcPr>
                </a:tc>
                <a:extLst>
                  <a:ext uri="{0D108BD9-81ED-4DB2-BD59-A6C34878D82A}">
                    <a16:rowId xmlns:a16="http://schemas.microsoft.com/office/drawing/2014/main" val="4169704909"/>
                  </a:ext>
                </a:extLst>
              </a:tr>
              <a:tr h="763704">
                <a:tc>
                  <a:txBody>
                    <a:bodyPr/>
                    <a:lstStyle/>
                    <a:p>
                      <a:r>
                        <a:rPr lang="en-JM" sz="1800" b="1" dirty="0">
                          <a:solidFill>
                            <a:schemeClr val="bg1"/>
                          </a:solidFill>
                        </a:rPr>
                        <a:t>Relationships (personal and professional)</a:t>
                      </a:r>
                    </a:p>
                  </a:txBody>
                  <a:tcPr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solidFill>
                  </a:tcPr>
                </a:tc>
                <a:tc>
                  <a:txBody>
                    <a:bodyPr/>
                    <a:lstStyle/>
                    <a:p>
                      <a:r>
                        <a:rPr lang="en-JM" sz="1800" dirty="0"/>
                        <a:t>Conflict, tension, misunderstanding, anger, emotional or physical abuse</a:t>
                      </a:r>
                    </a:p>
                  </a:txBody>
                  <a:tcPr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EDEDED"/>
                    </a:solidFill>
                  </a:tcPr>
                </a:tc>
                <a:extLst>
                  <a:ext uri="{0D108BD9-81ED-4DB2-BD59-A6C34878D82A}">
                    <a16:rowId xmlns:a16="http://schemas.microsoft.com/office/drawing/2014/main" val="1558760298"/>
                  </a:ext>
                </a:extLst>
              </a:tr>
              <a:tr h="769396">
                <a:tc>
                  <a:txBody>
                    <a:bodyPr/>
                    <a:lstStyle/>
                    <a:p>
                      <a:r>
                        <a:rPr lang="en-JM" sz="1800" b="1" dirty="0">
                          <a:solidFill>
                            <a:schemeClr val="bg1"/>
                          </a:solidFill>
                        </a:rPr>
                        <a:t>Organizational health</a:t>
                      </a:r>
                    </a:p>
                    <a:p>
                      <a:endParaRPr lang="en-JM" sz="1800" b="1" dirty="0">
                        <a:solidFill>
                          <a:schemeClr val="bg1"/>
                        </a:solidFill>
                      </a:endParaRPr>
                    </a:p>
                  </a:txBody>
                  <a:tcPr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2"/>
                    </a:solidFill>
                  </a:tcPr>
                </a:tc>
                <a:tc>
                  <a:txBody>
                    <a:bodyPr/>
                    <a:lstStyle/>
                    <a:p>
                      <a:r>
                        <a:rPr lang="en-JM" sz="1800" dirty="0"/>
                        <a:t>Increased absenteeism, diminished productivity, team</a:t>
                      </a:r>
                    </a:p>
                    <a:p>
                      <a:r>
                        <a:rPr lang="en-JM" sz="1800" dirty="0"/>
                        <a:t>conflict, turnover</a:t>
                      </a:r>
                    </a:p>
                  </a:txBody>
                  <a:tcPr marT="91440" marB="9144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DF4FF"/>
                    </a:solidFill>
                  </a:tcPr>
                </a:tc>
                <a:extLst>
                  <a:ext uri="{0D108BD9-81ED-4DB2-BD59-A6C34878D82A}">
                    <a16:rowId xmlns:a16="http://schemas.microsoft.com/office/drawing/2014/main" val="1486575811"/>
                  </a:ext>
                </a:extLst>
              </a:tr>
            </a:tbl>
          </a:graphicData>
        </a:graphic>
      </p:graphicFrame>
    </p:spTree>
    <p:extLst>
      <p:ext uri="{BB962C8B-B14F-4D97-AF65-F5344CB8AC3E}">
        <p14:creationId xmlns:p14="http://schemas.microsoft.com/office/powerpoint/2010/main" val="74621355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Recommendations for self-care</a:t>
            </a:r>
            <a:endParaRPr lang="en-US" dirty="0"/>
          </a:p>
        </p:txBody>
      </p:sp>
      <p:sp>
        <p:nvSpPr>
          <p:cNvPr id="3" name="Text Placeholder 2"/>
          <p:cNvSpPr>
            <a:spLocks noGrp="1"/>
          </p:cNvSpPr>
          <p:nvPr>
            <p:ph type="body" sz="quarter" idx="10"/>
          </p:nvPr>
        </p:nvSpPr>
        <p:spPr>
          <a:xfrm>
            <a:off x="466725" y="1590675"/>
            <a:ext cx="8220075" cy="4176713"/>
          </a:xfrm>
        </p:spPr>
        <p:txBody>
          <a:bodyPr/>
          <a:lstStyle/>
          <a:p>
            <a:pPr marL="514350" lvl="0" indent="-514350">
              <a:buFont typeface="+mj-lt"/>
              <a:buAutoNum type="arabicPeriod"/>
            </a:pPr>
            <a:r>
              <a:rPr lang="en-US" dirty="0"/>
              <a:t>Be aware of our own emotional reactions and distress when confronting others’ traumatic experiences (know what traumatic material may trigger us).</a:t>
            </a:r>
          </a:p>
          <a:p>
            <a:pPr marL="514350" lvl="0" indent="-514350">
              <a:spcBef>
                <a:spcPts val="1800"/>
              </a:spcBef>
              <a:buFont typeface="+mj-lt"/>
              <a:buAutoNum type="arabicPeriod"/>
            </a:pPr>
            <a:r>
              <a:rPr lang="en-US" dirty="0"/>
              <a:t>Connect with trusted colleagues or other supportive people and talk about our reactions.</a:t>
            </a:r>
          </a:p>
          <a:p>
            <a:pPr marL="514350" lvl="0" indent="-514350">
              <a:spcBef>
                <a:spcPts val="1800"/>
              </a:spcBef>
              <a:buFont typeface="+mj-lt"/>
              <a:buAutoNum type="arabicPeriod"/>
            </a:pPr>
            <a:r>
              <a:rPr lang="en-US" dirty="0"/>
              <a:t>Maintain a balance between our professional and personal lives, with a focus on self-care (e.g., relaxation, exercise, stress management) to prevent and lessen the effects of workplace stress.</a:t>
            </a:r>
          </a:p>
          <a:p>
            <a:endParaRPr lang="en-US" dirty="0"/>
          </a:p>
        </p:txBody>
      </p:sp>
    </p:spTree>
    <p:extLst>
      <p:ext uri="{BB962C8B-B14F-4D97-AF65-F5344CB8AC3E}">
        <p14:creationId xmlns:p14="http://schemas.microsoft.com/office/powerpoint/2010/main" val="230673384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Discussion: Strategies for coping with stress</a:t>
            </a:r>
          </a:p>
        </p:txBody>
      </p:sp>
      <p:sp>
        <p:nvSpPr>
          <p:cNvPr id="3" name="Content Placeholder 2"/>
          <p:cNvSpPr>
            <a:spLocks noGrp="1"/>
          </p:cNvSpPr>
          <p:nvPr>
            <p:ph type="body" sz="quarter" idx="10"/>
          </p:nvPr>
        </p:nvSpPr>
        <p:spPr>
          <a:xfrm>
            <a:off x="466725" y="1590675"/>
            <a:ext cx="8220075" cy="4176713"/>
          </a:xfrm>
        </p:spPr>
        <p:txBody>
          <a:bodyPr/>
          <a:lstStyle/>
          <a:p>
            <a:pPr marL="0" indent="0">
              <a:buNone/>
            </a:pPr>
            <a:r>
              <a:rPr lang="en-US" dirty="0"/>
              <a:t>Turn to the person next to you and discuss:</a:t>
            </a:r>
          </a:p>
          <a:p>
            <a:pPr>
              <a:spcBef>
                <a:spcPts val="1800"/>
              </a:spcBef>
            </a:pPr>
            <a:r>
              <a:rPr lang="en-US" dirty="0"/>
              <a:t>What do you do when you’re feeling stressed? </a:t>
            </a:r>
          </a:p>
          <a:p>
            <a:pPr>
              <a:spcBef>
                <a:spcPts val="1800"/>
              </a:spcBef>
            </a:pPr>
            <a:r>
              <a:rPr lang="en-US" dirty="0"/>
              <a:t>Which of these activities do you think is the most effective at helping you feel better? </a:t>
            </a:r>
          </a:p>
          <a:p>
            <a:endParaRPr lang="en-US" dirty="0"/>
          </a:p>
        </p:txBody>
      </p:sp>
    </p:spTree>
    <p:extLst>
      <p:ext uri="{BB962C8B-B14F-4D97-AF65-F5344CB8AC3E}">
        <p14:creationId xmlns:p14="http://schemas.microsoft.com/office/powerpoint/2010/main" val="2603300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93C502-79E9-40D3-9F02-E229BB795B39}"/>
              </a:ext>
            </a:extLst>
          </p:cNvPr>
          <p:cNvSpPr>
            <a:spLocks noGrp="1"/>
          </p:cNvSpPr>
          <p:nvPr>
            <p:ph type="title"/>
          </p:nvPr>
        </p:nvSpPr>
        <p:spPr/>
        <p:txBody>
          <a:bodyPr/>
          <a:lstStyle/>
          <a:p>
            <a:r>
              <a:rPr lang="en-US" dirty="0"/>
              <a:t>Objectives</a:t>
            </a:r>
          </a:p>
        </p:txBody>
      </p:sp>
      <p:sp>
        <p:nvSpPr>
          <p:cNvPr id="5" name="Text Placeholder 4">
            <a:extLst>
              <a:ext uri="{FF2B5EF4-FFF2-40B4-BE49-F238E27FC236}">
                <a16:creationId xmlns:a16="http://schemas.microsoft.com/office/drawing/2014/main" id="{3B6190CB-3B1D-4C3D-9F82-5BD9BE0A2264}"/>
              </a:ext>
            </a:extLst>
          </p:cNvPr>
          <p:cNvSpPr>
            <a:spLocks noGrp="1"/>
          </p:cNvSpPr>
          <p:nvPr>
            <p:ph type="body" sz="quarter" idx="10"/>
          </p:nvPr>
        </p:nvSpPr>
        <p:spPr/>
        <p:txBody>
          <a:bodyPr/>
          <a:lstStyle/>
          <a:p>
            <a:r>
              <a:rPr lang="en-US" dirty="0"/>
              <a:t>Review the HIV epidemic in </a:t>
            </a:r>
            <a:r>
              <a:rPr lang="en-US" dirty="0">
                <a:solidFill>
                  <a:srgbClr val="00B050"/>
                </a:solidFill>
              </a:rPr>
              <a:t>[country]</a:t>
            </a:r>
            <a:r>
              <a:rPr lang="en-US" dirty="0"/>
              <a:t>, including HIV prevalence levels among key populations</a:t>
            </a:r>
          </a:p>
          <a:p>
            <a:pPr>
              <a:spcBef>
                <a:spcPts val="1800"/>
              </a:spcBef>
            </a:pPr>
            <a:r>
              <a:rPr lang="en-US" dirty="0"/>
              <a:t>Review national strategic plan (e.g., from the Ministry of Health) to understand KP programs’ goals and approaches</a:t>
            </a:r>
          </a:p>
        </p:txBody>
      </p:sp>
    </p:spTree>
    <p:extLst>
      <p:ext uri="{BB962C8B-B14F-4D97-AF65-F5344CB8AC3E}">
        <p14:creationId xmlns:p14="http://schemas.microsoft.com/office/powerpoint/2010/main" val="143391953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0F8B0-49A7-420A-A58B-E8087907D8C1}"/>
              </a:ext>
            </a:extLst>
          </p:cNvPr>
          <p:cNvSpPr>
            <a:spLocks noGrp="1"/>
          </p:cNvSpPr>
          <p:nvPr>
            <p:ph type="title"/>
          </p:nvPr>
        </p:nvSpPr>
        <p:spPr/>
        <p:txBody>
          <a:bodyPr/>
          <a:lstStyle/>
          <a:p>
            <a:r>
              <a:rPr lang="en-JM" dirty="0"/>
              <a:t>Some examples of self care</a:t>
            </a:r>
          </a:p>
        </p:txBody>
      </p:sp>
      <p:sp>
        <p:nvSpPr>
          <p:cNvPr id="3" name="Text Placeholder 2">
            <a:extLst>
              <a:ext uri="{FF2B5EF4-FFF2-40B4-BE49-F238E27FC236}">
                <a16:creationId xmlns:a16="http://schemas.microsoft.com/office/drawing/2014/main" id="{120001DC-C7BA-488C-8043-04B3AA41DBF8}"/>
              </a:ext>
            </a:extLst>
          </p:cNvPr>
          <p:cNvSpPr>
            <a:spLocks noGrp="1"/>
          </p:cNvSpPr>
          <p:nvPr>
            <p:ph type="body" sz="quarter" idx="10"/>
          </p:nvPr>
        </p:nvSpPr>
        <p:spPr>
          <a:xfrm>
            <a:off x="466725" y="1417637"/>
            <a:ext cx="8340391" cy="5125085"/>
          </a:xfrm>
        </p:spPr>
        <p:txBody>
          <a:bodyPr>
            <a:noAutofit/>
          </a:bodyPr>
          <a:lstStyle/>
          <a:p>
            <a:pPr>
              <a:lnSpc>
                <a:spcPct val="95000"/>
              </a:lnSpc>
            </a:pPr>
            <a:r>
              <a:rPr lang="en-JM" sz="2400" dirty="0"/>
              <a:t>Quiet walks by yourself</a:t>
            </a:r>
          </a:p>
          <a:p>
            <a:pPr>
              <a:lnSpc>
                <a:spcPct val="95000"/>
              </a:lnSpc>
            </a:pPr>
            <a:r>
              <a:rPr lang="en-JM" sz="2400" dirty="0"/>
              <a:t>Little meditative periods (waiting for something, a cancellation of a session, a brief illness) are opportunities for a quiet, reflective, peaceful time</a:t>
            </a:r>
          </a:p>
          <a:p>
            <a:pPr>
              <a:lnSpc>
                <a:spcPct val="95000"/>
              </a:lnSpc>
            </a:pPr>
            <a:r>
              <a:rPr lang="en-JM" sz="2400" dirty="0"/>
              <a:t>Time and space for meditation</a:t>
            </a:r>
          </a:p>
          <a:p>
            <a:pPr>
              <a:lnSpc>
                <a:spcPct val="95000"/>
              </a:lnSpc>
            </a:pPr>
            <a:r>
              <a:rPr lang="en-JM" sz="2400" dirty="0"/>
              <a:t>Reading (spiritual, fiction, biographies)</a:t>
            </a:r>
          </a:p>
          <a:p>
            <a:pPr>
              <a:lnSpc>
                <a:spcPct val="95000"/>
              </a:lnSpc>
            </a:pPr>
            <a:r>
              <a:rPr lang="en-JM" sz="2400" dirty="0"/>
              <a:t>Some light exercise</a:t>
            </a:r>
          </a:p>
          <a:p>
            <a:pPr>
              <a:lnSpc>
                <a:spcPct val="95000"/>
              </a:lnSpc>
            </a:pPr>
            <a:r>
              <a:rPr lang="en-JM" sz="2400" dirty="0"/>
              <a:t>Opportunities to laugh in the company of cheerful friends </a:t>
            </a:r>
          </a:p>
          <a:p>
            <a:pPr>
              <a:lnSpc>
                <a:spcPct val="95000"/>
              </a:lnSpc>
            </a:pPr>
            <a:r>
              <a:rPr lang="en-JM" sz="2400" dirty="0"/>
              <a:t>A hobby</a:t>
            </a:r>
          </a:p>
          <a:p>
            <a:pPr>
              <a:lnSpc>
                <a:spcPct val="95000"/>
              </a:lnSpc>
            </a:pPr>
            <a:r>
              <a:rPr lang="en-JM" sz="2400" dirty="0"/>
              <a:t>Listening to music you enjoy</a:t>
            </a:r>
          </a:p>
        </p:txBody>
      </p:sp>
    </p:spTree>
    <p:extLst>
      <p:ext uri="{BB962C8B-B14F-4D97-AF65-F5344CB8AC3E}">
        <p14:creationId xmlns:p14="http://schemas.microsoft.com/office/powerpoint/2010/main" val="30627723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86CCC-EC6C-4842-9F8E-ED54733CEF68}"/>
              </a:ext>
            </a:extLst>
          </p:cNvPr>
          <p:cNvSpPr>
            <a:spLocks noGrp="1"/>
          </p:cNvSpPr>
          <p:nvPr>
            <p:ph type="title"/>
          </p:nvPr>
        </p:nvSpPr>
        <p:spPr/>
        <p:txBody>
          <a:bodyPr/>
          <a:lstStyle/>
          <a:p>
            <a:r>
              <a:rPr lang="en-US" dirty="0"/>
              <a:t>Activity: Stress relief</a:t>
            </a:r>
          </a:p>
        </p:txBody>
      </p:sp>
      <p:sp>
        <p:nvSpPr>
          <p:cNvPr id="4" name="Text Placeholder 3">
            <a:extLst>
              <a:ext uri="{FF2B5EF4-FFF2-40B4-BE49-F238E27FC236}">
                <a16:creationId xmlns:a16="http://schemas.microsoft.com/office/drawing/2014/main" id="{8319B3BC-90CA-4866-B8A3-EE8E120261E1}"/>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55668473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93524-892E-4731-9ECF-C836AA306523}"/>
              </a:ext>
            </a:extLst>
          </p:cNvPr>
          <p:cNvSpPr>
            <a:spLocks noGrp="1"/>
          </p:cNvSpPr>
          <p:nvPr>
            <p:ph type="title"/>
          </p:nvPr>
        </p:nvSpPr>
        <p:spPr/>
        <p:txBody>
          <a:bodyPr/>
          <a:lstStyle/>
          <a:p>
            <a:r>
              <a:rPr lang="en-US" dirty="0"/>
              <a:t>Strategies to increase security</a:t>
            </a:r>
          </a:p>
        </p:txBody>
      </p:sp>
      <p:sp>
        <p:nvSpPr>
          <p:cNvPr id="3" name="Text Placeholder 2">
            <a:extLst>
              <a:ext uri="{FF2B5EF4-FFF2-40B4-BE49-F238E27FC236}">
                <a16:creationId xmlns:a16="http://schemas.microsoft.com/office/drawing/2014/main" id="{8A6C71BA-D4F7-4E6B-817C-881934FC5814}"/>
              </a:ext>
            </a:extLst>
          </p:cNvPr>
          <p:cNvSpPr>
            <a:spLocks noGrp="1"/>
          </p:cNvSpPr>
          <p:nvPr>
            <p:ph type="body" sz="quarter" idx="10"/>
          </p:nvPr>
        </p:nvSpPr>
        <p:spPr>
          <a:xfrm>
            <a:off x="467360" y="1590283"/>
            <a:ext cx="8026935" cy="4822521"/>
          </a:xfrm>
        </p:spPr>
        <p:txBody>
          <a:bodyPr/>
          <a:lstStyle/>
          <a:p>
            <a:pPr>
              <a:lnSpc>
                <a:spcPct val="95000"/>
              </a:lnSpc>
            </a:pPr>
            <a:r>
              <a:rPr lang="en-US" sz="2200" dirty="0"/>
              <a:t>Conduct outreach in pairs or groups of three</a:t>
            </a:r>
          </a:p>
          <a:p>
            <a:pPr>
              <a:lnSpc>
                <a:spcPct val="95000"/>
              </a:lnSpc>
            </a:pPr>
            <a:r>
              <a:rPr lang="en-US" sz="2200" dirty="0"/>
              <a:t>Always let a supervisor know where you are, checking in regularly</a:t>
            </a:r>
          </a:p>
          <a:p>
            <a:pPr>
              <a:lnSpc>
                <a:spcPct val="95000"/>
              </a:lnSpc>
            </a:pPr>
            <a:r>
              <a:rPr lang="en-US" sz="2200" dirty="0"/>
              <a:t>If someone discloses violence that occurred at the outreach site, talk to them about finding another safer place for future interactions</a:t>
            </a:r>
          </a:p>
          <a:p>
            <a:pPr>
              <a:lnSpc>
                <a:spcPct val="95000"/>
              </a:lnSpc>
            </a:pPr>
            <a:r>
              <a:rPr lang="en-US" sz="2200" dirty="0"/>
              <a:t>When giving materials on violence, first ask whether there is a safe place that such materials can be stored (one that will not be found by the perpetrator)</a:t>
            </a:r>
          </a:p>
          <a:p>
            <a:pPr>
              <a:lnSpc>
                <a:spcPct val="95000"/>
              </a:lnSpc>
            </a:pPr>
            <a:r>
              <a:rPr lang="en-US" sz="2200" dirty="0"/>
              <a:t>If you also work at a drop-in center or other facility, the center should require that all those visiting show identification and be accompanied while in the building</a:t>
            </a:r>
          </a:p>
          <a:p>
            <a:pPr>
              <a:lnSpc>
                <a:spcPct val="95000"/>
              </a:lnSpc>
            </a:pPr>
            <a:r>
              <a:rPr lang="en-US" sz="2200" dirty="0"/>
              <a:t>Others?</a:t>
            </a:r>
          </a:p>
        </p:txBody>
      </p:sp>
    </p:spTree>
    <p:extLst>
      <p:ext uri="{BB962C8B-B14F-4D97-AF65-F5344CB8AC3E}">
        <p14:creationId xmlns:p14="http://schemas.microsoft.com/office/powerpoint/2010/main" val="70954468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41E00-B96D-40EF-BB62-F76193C9DCD9}"/>
              </a:ext>
            </a:extLst>
          </p:cNvPr>
          <p:cNvSpPr>
            <a:spLocks noGrp="1"/>
          </p:cNvSpPr>
          <p:nvPr>
            <p:ph type="title"/>
          </p:nvPr>
        </p:nvSpPr>
        <p:spPr/>
        <p:txBody>
          <a:bodyPr>
            <a:normAutofit/>
          </a:bodyPr>
          <a:lstStyle/>
          <a:p>
            <a:r>
              <a:rPr lang="en-US" dirty="0">
                <a:solidFill>
                  <a:srgbClr val="00B050"/>
                </a:solidFill>
              </a:rPr>
              <a:t>Project resources to care for care givers</a:t>
            </a:r>
          </a:p>
        </p:txBody>
      </p:sp>
      <p:sp>
        <p:nvSpPr>
          <p:cNvPr id="3" name="Text Placeholder 2">
            <a:extLst>
              <a:ext uri="{FF2B5EF4-FFF2-40B4-BE49-F238E27FC236}">
                <a16:creationId xmlns:a16="http://schemas.microsoft.com/office/drawing/2014/main" id="{E05EA4E4-039B-4CC5-B120-32DE2F2E001A}"/>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76012167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307D1-EFB8-4E2D-B895-BC28F7C56FA6}"/>
              </a:ext>
            </a:extLst>
          </p:cNvPr>
          <p:cNvSpPr>
            <a:spLocks noGrp="1"/>
          </p:cNvSpPr>
          <p:nvPr>
            <p:ph type="title"/>
          </p:nvPr>
        </p:nvSpPr>
        <p:spPr/>
        <p:txBody>
          <a:bodyPr/>
          <a:lstStyle/>
          <a:p>
            <a:r>
              <a:rPr lang="en-US" dirty="0"/>
              <a:t>Questions and reflections</a:t>
            </a:r>
          </a:p>
        </p:txBody>
      </p:sp>
      <p:sp>
        <p:nvSpPr>
          <p:cNvPr id="3" name="Text Placeholder 2">
            <a:extLst>
              <a:ext uri="{FF2B5EF4-FFF2-40B4-BE49-F238E27FC236}">
                <a16:creationId xmlns:a16="http://schemas.microsoft.com/office/drawing/2014/main" id="{827CF65E-058A-4EB5-B2D5-D299BAD0C811}"/>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49204026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Session 4.2</a:t>
            </a:r>
            <a:br>
              <a:rPr lang="en-US" dirty="0"/>
            </a:br>
            <a:r>
              <a:rPr lang="en-US" dirty="0"/>
              <a:t>Reflections on What We Have Learned and How to Integrate It into Our Work</a:t>
            </a:r>
          </a:p>
        </p:txBody>
      </p:sp>
    </p:spTree>
    <p:extLst>
      <p:ext uri="{BB962C8B-B14F-4D97-AF65-F5344CB8AC3E}">
        <p14:creationId xmlns:p14="http://schemas.microsoft.com/office/powerpoint/2010/main" val="272916417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E1984-3837-4C50-861B-42AE44ADA263}"/>
              </a:ext>
            </a:extLst>
          </p:cNvPr>
          <p:cNvSpPr>
            <a:spLocks noGrp="1"/>
          </p:cNvSpPr>
          <p:nvPr>
            <p:ph type="title"/>
          </p:nvPr>
        </p:nvSpPr>
        <p:spPr/>
        <p:txBody>
          <a:bodyPr/>
          <a:lstStyle/>
          <a:p>
            <a:r>
              <a:rPr lang="en-US" dirty="0"/>
              <a:t>Objective</a:t>
            </a:r>
          </a:p>
        </p:txBody>
      </p:sp>
      <p:sp>
        <p:nvSpPr>
          <p:cNvPr id="3" name="Text Placeholder 2">
            <a:extLst>
              <a:ext uri="{FF2B5EF4-FFF2-40B4-BE49-F238E27FC236}">
                <a16:creationId xmlns:a16="http://schemas.microsoft.com/office/drawing/2014/main" id="{FF9D53B6-7996-407F-BC31-041B4EED0FAB}"/>
              </a:ext>
            </a:extLst>
          </p:cNvPr>
          <p:cNvSpPr>
            <a:spLocks noGrp="1"/>
          </p:cNvSpPr>
          <p:nvPr>
            <p:ph type="body" sz="quarter" idx="10"/>
          </p:nvPr>
        </p:nvSpPr>
        <p:spPr/>
        <p:txBody>
          <a:bodyPr/>
          <a:lstStyle/>
          <a:p>
            <a:pPr marL="0" indent="0">
              <a:buNone/>
            </a:pPr>
            <a:r>
              <a:rPr lang="en-US" dirty="0"/>
              <a:t>Identify and discuss specific “asks” of </a:t>
            </a:r>
            <a:r>
              <a:rPr lang="en-US" dirty="0">
                <a:solidFill>
                  <a:srgbClr val="00B050"/>
                </a:solidFill>
              </a:rPr>
              <a:t>[peer educators, navigators, outreach workers] </a:t>
            </a:r>
            <a:r>
              <a:rPr lang="en-US" dirty="0"/>
              <a:t>going forward</a:t>
            </a:r>
          </a:p>
        </p:txBody>
      </p:sp>
    </p:spTree>
    <p:extLst>
      <p:ext uri="{BB962C8B-B14F-4D97-AF65-F5344CB8AC3E}">
        <p14:creationId xmlns:p14="http://schemas.microsoft.com/office/powerpoint/2010/main" val="149852030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B1105-2A9C-41EC-A133-7C50B16B64D0}"/>
              </a:ext>
            </a:extLst>
          </p:cNvPr>
          <p:cNvSpPr>
            <a:spLocks noGrp="1"/>
          </p:cNvSpPr>
          <p:nvPr>
            <p:ph type="title"/>
          </p:nvPr>
        </p:nvSpPr>
        <p:spPr>
          <a:xfrm>
            <a:off x="467360" y="373004"/>
            <a:ext cx="8219440" cy="972441"/>
          </a:xfrm>
        </p:spPr>
        <p:txBody>
          <a:bodyPr>
            <a:normAutofit/>
          </a:bodyPr>
          <a:lstStyle/>
          <a:p>
            <a:r>
              <a:rPr lang="en-US" dirty="0"/>
              <a:t>What we are asking of each of you</a:t>
            </a:r>
          </a:p>
        </p:txBody>
      </p:sp>
      <p:sp>
        <p:nvSpPr>
          <p:cNvPr id="3" name="Text Placeholder 2">
            <a:extLst>
              <a:ext uri="{FF2B5EF4-FFF2-40B4-BE49-F238E27FC236}">
                <a16:creationId xmlns:a16="http://schemas.microsoft.com/office/drawing/2014/main" id="{2C908FBA-4C55-4026-A483-34109F19841B}"/>
              </a:ext>
            </a:extLst>
          </p:cNvPr>
          <p:cNvSpPr>
            <a:spLocks noGrp="1"/>
          </p:cNvSpPr>
          <p:nvPr>
            <p:ph type="body" sz="quarter" idx="10"/>
          </p:nvPr>
        </p:nvSpPr>
        <p:spPr>
          <a:xfrm>
            <a:off x="575648" y="1345445"/>
            <a:ext cx="7786303" cy="5440363"/>
          </a:xfrm>
        </p:spPr>
        <p:txBody>
          <a:bodyPr/>
          <a:lstStyle/>
          <a:p>
            <a:pPr marL="0" indent="0">
              <a:lnSpc>
                <a:spcPct val="95000"/>
              </a:lnSpc>
              <a:spcBef>
                <a:spcPts val="600"/>
              </a:spcBef>
              <a:buNone/>
            </a:pPr>
            <a:r>
              <a:rPr lang="en-US" sz="2000" b="1" dirty="0"/>
              <a:t>Consistently</a:t>
            </a:r>
            <a:r>
              <a:rPr lang="en-US" sz="1800" b="1" dirty="0"/>
              <a:t> </a:t>
            </a:r>
          </a:p>
          <a:p>
            <a:pPr>
              <a:lnSpc>
                <a:spcPct val="95000"/>
              </a:lnSpc>
              <a:spcBef>
                <a:spcPts val="600"/>
              </a:spcBef>
            </a:pPr>
            <a:r>
              <a:rPr lang="en-US" sz="1800" dirty="0"/>
              <a:t>Educate program beneficiaries on the connection between violence and HIV.</a:t>
            </a:r>
          </a:p>
          <a:p>
            <a:pPr>
              <a:lnSpc>
                <a:spcPct val="95000"/>
              </a:lnSpc>
              <a:spcBef>
                <a:spcPts val="600"/>
              </a:spcBef>
            </a:pPr>
            <a:r>
              <a:rPr lang="en-US" sz="1800" dirty="0"/>
              <a:t>Create an environment that allows for disclosure.</a:t>
            </a:r>
          </a:p>
          <a:p>
            <a:pPr>
              <a:lnSpc>
                <a:spcPct val="95000"/>
              </a:lnSpc>
              <a:spcBef>
                <a:spcPts val="600"/>
              </a:spcBef>
            </a:pPr>
            <a:r>
              <a:rPr lang="en-US" sz="1800" dirty="0"/>
              <a:t>Ask about adverse events related to index testing as relevant.</a:t>
            </a:r>
            <a:endParaRPr lang="en-US" sz="1800" dirty="0">
              <a:solidFill>
                <a:srgbClr val="00B050"/>
              </a:solidFill>
            </a:endParaRPr>
          </a:p>
          <a:p>
            <a:pPr marL="0" indent="0">
              <a:lnSpc>
                <a:spcPct val="95000"/>
              </a:lnSpc>
              <a:spcBef>
                <a:spcPts val="600"/>
              </a:spcBef>
              <a:buFont typeface="Arial"/>
              <a:buNone/>
            </a:pPr>
            <a:r>
              <a:rPr lang="en-US" sz="2000" b="1" dirty="0"/>
              <a:t>When someone discloses violence</a:t>
            </a:r>
          </a:p>
          <a:p>
            <a:pPr lvl="0">
              <a:lnSpc>
                <a:spcPct val="95000"/>
              </a:lnSpc>
              <a:spcBef>
                <a:spcPts val="600"/>
              </a:spcBef>
            </a:pPr>
            <a:r>
              <a:rPr lang="en-US" sz="1800" dirty="0">
                <a:solidFill>
                  <a:srgbClr val="00B050"/>
                </a:solidFill>
              </a:rPr>
              <a:t>Provide </a:t>
            </a:r>
            <a:r>
              <a:rPr lang="en-US" sz="1800" b="1" dirty="0">
                <a:solidFill>
                  <a:srgbClr val="00B050"/>
                </a:solidFill>
              </a:rPr>
              <a:t>LIV</a:t>
            </a:r>
            <a:r>
              <a:rPr lang="en-US" sz="1800" dirty="0">
                <a:solidFill>
                  <a:srgbClr val="00B050"/>
                </a:solidFill>
              </a:rPr>
              <a:t>. If additional support is available, and the survivor is willing to share with someone else, connect this person to another for </a:t>
            </a:r>
            <a:r>
              <a:rPr lang="en-US" sz="1800" b="1" dirty="0">
                <a:solidFill>
                  <a:srgbClr val="00B050"/>
                </a:solidFill>
              </a:rPr>
              <a:t>E</a:t>
            </a:r>
            <a:r>
              <a:rPr lang="en-US" sz="1800" dirty="0">
                <a:solidFill>
                  <a:srgbClr val="00B050"/>
                </a:solidFill>
              </a:rPr>
              <a:t> and </a:t>
            </a:r>
            <a:r>
              <a:rPr lang="en-US" sz="1800" b="1" dirty="0">
                <a:solidFill>
                  <a:srgbClr val="00B050"/>
                </a:solidFill>
              </a:rPr>
              <a:t>S</a:t>
            </a:r>
            <a:r>
              <a:rPr lang="en-US" sz="1800" dirty="0">
                <a:solidFill>
                  <a:srgbClr val="00B050"/>
                </a:solidFill>
              </a:rPr>
              <a:t> of </a:t>
            </a:r>
            <a:r>
              <a:rPr lang="en-US" sz="1800" b="1" dirty="0">
                <a:solidFill>
                  <a:srgbClr val="00B050"/>
                </a:solidFill>
              </a:rPr>
              <a:t>LIVES</a:t>
            </a:r>
            <a:r>
              <a:rPr lang="en-US" sz="1800" dirty="0">
                <a:solidFill>
                  <a:srgbClr val="00B050"/>
                </a:solidFill>
              </a:rPr>
              <a:t>.</a:t>
            </a:r>
          </a:p>
          <a:p>
            <a:pPr lvl="0">
              <a:lnSpc>
                <a:spcPct val="95000"/>
              </a:lnSpc>
              <a:spcBef>
                <a:spcPts val="600"/>
              </a:spcBef>
            </a:pPr>
            <a:r>
              <a:rPr lang="en-US" sz="1800" dirty="0">
                <a:solidFill>
                  <a:srgbClr val="00B050"/>
                </a:solidFill>
              </a:rPr>
              <a:t>Be prepared to discuss “</a:t>
            </a:r>
            <a:r>
              <a:rPr lang="en-US" sz="1800" b="1" dirty="0">
                <a:solidFill>
                  <a:srgbClr val="00B050"/>
                </a:solidFill>
              </a:rPr>
              <a:t>E</a:t>
            </a:r>
            <a:r>
              <a:rPr lang="en-US" sz="1800" dirty="0">
                <a:solidFill>
                  <a:srgbClr val="00B050"/>
                </a:solidFill>
              </a:rPr>
              <a:t>” and “</a:t>
            </a:r>
            <a:r>
              <a:rPr lang="en-US" sz="1800" b="1" dirty="0">
                <a:solidFill>
                  <a:srgbClr val="00B050"/>
                </a:solidFill>
              </a:rPr>
              <a:t>S</a:t>
            </a:r>
            <a:r>
              <a:rPr lang="en-US" sz="1800" dirty="0">
                <a:solidFill>
                  <a:srgbClr val="00B050"/>
                </a:solidFill>
              </a:rPr>
              <a:t>” if it is not possible to engage a supervisor or outreach coordinator.</a:t>
            </a:r>
          </a:p>
          <a:p>
            <a:pPr lvl="0">
              <a:lnSpc>
                <a:spcPct val="95000"/>
              </a:lnSpc>
              <a:spcBef>
                <a:spcPts val="600"/>
              </a:spcBef>
            </a:pPr>
            <a:r>
              <a:rPr lang="en-US" sz="1800" dirty="0">
                <a:solidFill>
                  <a:srgbClr val="00B050"/>
                </a:solidFill>
              </a:rPr>
              <a:t>Support any desired linkages to other services, including to a supervisor that can discuss safety and referral in more detail.</a:t>
            </a:r>
          </a:p>
          <a:p>
            <a:pPr>
              <a:lnSpc>
                <a:spcPct val="95000"/>
              </a:lnSpc>
              <a:spcBef>
                <a:spcPts val="600"/>
              </a:spcBef>
            </a:pPr>
            <a:r>
              <a:rPr lang="en-US" sz="1800" dirty="0">
                <a:solidFill>
                  <a:srgbClr val="00B050"/>
                </a:solidFill>
              </a:rPr>
              <a:t>When someone discloses violence to a health care provider, be available to accompany the survivor to other services and/or act as a case manager for the survivor.</a:t>
            </a:r>
          </a:p>
          <a:p>
            <a:pPr>
              <a:lnSpc>
                <a:spcPct val="95000"/>
              </a:lnSpc>
              <a:spcBef>
                <a:spcPts val="600"/>
              </a:spcBef>
            </a:pPr>
            <a:r>
              <a:rPr lang="en-US" sz="1800" dirty="0">
                <a:solidFill>
                  <a:srgbClr val="00B050"/>
                </a:solidFill>
              </a:rPr>
              <a:t>Tailor content or frequency of outreach visits to acknowledge the impact of past or present violence on individuals or at the hot spot.</a:t>
            </a:r>
          </a:p>
          <a:p>
            <a:pPr marL="0" indent="0">
              <a:lnSpc>
                <a:spcPct val="95000"/>
              </a:lnSpc>
              <a:spcBef>
                <a:spcPts val="600"/>
              </a:spcBef>
              <a:buNone/>
            </a:pPr>
            <a:endParaRPr lang="en-US" sz="1800" dirty="0"/>
          </a:p>
        </p:txBody>
      </p:sp>
    </p:spTree>
    <p:extLst>
      <p:ext uri="{BB962C8B-B14F-4D97-AF65-F5344CB8AC3E}">
        <p14:creationId xmlns:p14="http://schemas.microsoft.com/office/powerpoint/2010/main" val="213940461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F4644-C5D4-437A-98F6-6AE305E1BDC1}"/>
              </a:ext>
            </a:extLst>
          </p:cNvPr>
          <p:cNvSpPr>
            <a:spLocks noGrp="1"/>
          </p:cNvSpPr>
          <p:nvPr>
            <p:ph type="title"/>
          </p:nvPr>
        </p:nvSpPr>
        <p:spPr/>
        <p:txBody>
          <a:bodyPr/>
          <a:lstStyle/>
          <a:p>
            <a:r>
              <a:rPr lang="en-US" dirty="0">
                <a:solidFill>
                  <a:srgbClr val="00B050"/>
                </a:solidFill>
              </a:rPr>
              <a:t>How we will support you</a:t>
            </a:r>
          </a:p>
        </p:txBody>
      </p:sp>
      <p:sp>
        <p:nvSpPr>
          <p:cNvPr id="3" name="Text Placeholder 2">
            <a:extLst>
              <a:ext uri="{FF2B5EF4-FFF2-40B4-BE49-F238E27FC236}">
                <a16:creationId xmlns:a16="http://schemas.microsoft.com/office/drawing/2014/main" id="{0DF673EB-4C00-4CA7-9323-68DF3E1B76F4}"/>
              </a:ext>
            </a:extLst>
          </p:cNvPr>
          <p:cNvSpPr>
            <a:spLocks noGrp="1"/>
          </p:cNvSpPr>
          <p:nvPr>
            <p:ph type="body" sz="quarter" idx="10"/>
          </p:nvPr>
        </p:nvSpPr>
        <p:spPr>
          <a:xfrm>
            <a:off x="467360" y="1494031"/>
            <a:ext cx="8219440" cy="4176851"/>
          </a:xfrm>
        </p:spPr>
        <p:txBody>
          <a:bodyPr/>
          <a:lstStyle/>
          <a:p>
            <a:pPr>
              <a:lnSpc>
                <a:spcPct val="95000"/>
              </a:lnSpc>
              <a:spcBef>
                <a:spcPts val="1800"/>
              </a:spcBef>
            </a:pPr>
            <a:r>
              <a:rPr lang="en-US" sz="2000" dirty="0">
                <a:solidFill>
                  <a:srgbClr val="00B050"/>
                </a:solidFill>
              </a:rPr>
              <a:t>Updates to protocols/SOPs for the provision of violence response services</a:t>
            </a:r>
          </a:p>
          <a:p>
            <a:pPr>
              <a:lnSpc>
                <a:spcPct val="95000"/>
              </a:lnSpc>
              <a:spcBef>
                <a:spcPts val="1800"/>
              </a:spcBef>
            </a:pPr>
            <a:r>
              <a:rPr lang="en-US" sz="2000" dirty="0">
                <a:solidFill>
                  <a:srgbClr val="00B050"/>
                </a:solidFill>
              </a:rPr>
              <a:t>Updates to standardized questions to facilitate documentation and safe storage mechanisms</a:t>
            </a:r>
          </a:p>
          <a:p>
            <a:pPr>
              <a:lnSpc>
                <a:spcPct val="95000"/>
              </a:lnSpc>
              <a:spcBef>
                <a:spcPts val="1800"/>
              </a:spcBef>
            </a:pPr>
            <a:r>
              <a:rPr lang="en-US" sz="2000" dirty="0">
                <a:solidFill>
                  <a:srgbClr val="00B050"/>
                </a:solidFill>
              </a:rPr>
              <a:t>Updates to referral system for violence response services including health, social, and justice/legal services</a:t>
            </a:r>
          </a:p>
          <a:p>
            <a:pPr>
              <a:lnSpc>
                <a:spcPct val="95000"/>
              </a:lnSpc>
              <a:spcBef>
                <a:spcPts val="1800"/>
              </a:spcBef>
            </a:pPr>
            <a:r>
              <a:rPr lang="en-US" sz="2000" dirty="0">
                <a:solidFill>
                  <a:srgbClr val="00B050"/>
                </a:solidFill>
              </a:rPr>
              <a:t>Continued training or expanded training on preventing, asking about, and responding to violence for other health care workers</a:t>
            </a:r>
          </a:p>
          <a:p>
            <a:pPr>
              <a:lnSpc>
                <a:spcPct val="95000"/>
              </a:lnSpc>
              <a:spcBef>
                <a:spcPts val="1800"/>
              </a:spcBef>
            </a:pPr>
            <a:r>
              <a:rPr lang="en-US" sz="2000" dirty="0">
                <a:solidFill>
                  <a:srgbClr val="00B050"/>
                </a:solidFill>
              </a:rPr>
              <a:t>Ongoing supportive supervision for peer educators, navigators, and outreach workers</a:t>
            </a:r>
          </a:p>
          <a:p>
            <a:pPr>
              <a:lnSpc>
                <a:spcPct val="95000"/>
              </a:lnSpc>
              <a:spcBef>
                <a:spcPts val="1800"/>
              </a:spcBef>
            </a:pPr>
            <a:r>
              <a:rPr lang="en-US" sz="2000" dirty="0">
                <a:solidFill>
                  <a:srgbClr val="00B050"/>
                </a:solidFill>
              </a:rPr>
              <a:t>Track outreach staff and provide safety procedures at drop-in centers or other facilities</a:t>
            </a:r>
          </a:p>
        </p:txBody>
      </p:sp>
    </p:spTree>
    <p:extLst>
      <p:ext uri="{BB962C8B-B14F-4D97-AF65-F5344CB8AC3E}">
        <p14:creationId xmlns:p14="http://schemas.microsoft.com/office/powerpoint/2010/main" val="350198402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6E8B2-22BF-4C7A-8BF3-AB292FAF4407}"/>
              </a:ext>
            </a:extLst>
          </p:cNvPr>
          <p:cNvSpPr>
            <a:spLocks noGrp="1"/>
          </p:cNvSpPr>
          <p:nvPr>
            <p:ph type="title"/>
          </p:nvPr>
        </p:nvSpPr>
        <p:spPr/>
        <p:txBody>
          <a:bodyPr/>
          <a:lstStyle/>
          <a:p>
            <a:r>
              <a:rPr lang="en-US" dirty="0"/>
              <a:t>Activity: Tasks and follow-up support</a:t>
            </a:r>
          </a:p>
        </p:txBody>
      </p:sp>
      <p:sp>
        <p:nvSpPr>
          <p:cNvPr id="3" name="Text Placeholder 2">
            <a:extLst>
              <a:ext uri="{FF2B5EF4-FFF2-40B4-BE49-F238E27FC236}">
                <a16:creationId xmlns:a16="http://schemas.microsoft.com/office/drawing/2014/main" id="{CD520D8E-A8C2-48C8-BF2A-A1D1EF261B22}"/>
              </a:ext>
            </a:extLst>
          </p:cNvPr>
          <p:cNvSpPr>
            <a:spLocks noGrp="1"/>
          </p:cNvSpPr>
          <p:nvPr>
            <p:ph type="body" sz="quarter" idx="10"/>
          </p:nvPr>
        </p:nvSpPr>
        <p:spPr>
          <a:xfrm>
            <a:off x="467360" y="1590283"/>
            <a:ext cx="8049319" cy="4176851"/>
          </a:xfrm>
        </p:spPr>
        <p:txBody>
          <a:bodyPr/>
          <a:lstStyle/>
          <a:p>
            <a:pPr>
              <a:spcBef>
                <a:spcPts val="1800"/>
              </a:spcBef>
            </a:pPr>
            <a:r>
              <a:rPr lang="en-US" dirty="0"/>
              <a:t>What tasks do you feel you can perform?</a:t>
            </a:r>
          </a:p>
          <a:p>
            <a:pPr>
              <a:spcBef>
                <a:spcPts val="1800"/>
              </a:spcBef>
            </a:pPr>
            <a:r>
              <a:rPr lang="en-US" dirty="0"/>
              <a:t>What other support do you think you will need?</a:t>
            </a:r>
          </a:p>
        </p:txBody>
      </p:sp>
    </p:spTree>
    <p:extLst>
      <p:ext uri="{BB962C8B-B14F-4D97-AF65-F5344CB8AC3E}">
        <p14:creationId xmlns:p14="http://schemas.microsoft.com/office/powerpoint/2010/main" val="2404555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Module 1</a:t>
            </a:r>
            <a:br>
              <a:rPr lang="en-US"/>
            </a:br>
            <a:r>
              <a:rPr lang="en-US"/>
              <a:t>Setting the Stage</a:t>
            </a:r>
            <a:endParaRPr lang="en-US" dirty="0"/>
          </a:p>
        </p:txBody>
      </p:sp>
    </p:spTree>
    <p:extLst>
      <p:ext uri="{BB962C8B-B14F-4D97-AF65-F5344CB8AC3E}">
        <p14:creationId xmlns:p14="http://schemas.microsoft.com/office/powerpoint/2010/main" val="438327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epidemic in </a:t>
            </a:r>
            <a:r>
              <a:rPr lang="en-US" dirty="0">
                <a:solidFill>
                  <a:srgbClr val="00B050"/>
                </a:solidFill>
              </a:rPr>
              <a:t>[country]</a:t>
            </a:r>
          </a:p>
        </p:txBody>
      </p:sp>
      <p:sp>
        <p:nvSpPr>
          <p:cNvPr id="3" name="Text Placeholder 2"/>
          <p:cNvSpPr>
            <a:spLocks noGrp="1"/>
          </p:cNvSpPr>
          <p:nvPr>
            <p:ph type="body" sz="quarter" idx="10"/>
          </p:nvPr>
        </p:nvSpPr>
        <p:spPr>
          <a:xfrm>
            <a:off x="467360" y="1590283"/>
            <a:ext cx="8021732" cy="4176851"/>
          </a:xfrm>
        </p:spPr>
        <p:txBody>
          <a:bodyPr/>
          <a:lstStyle/>
          <a:p>
            <a:pPr marL="0" indent="0">
              <a:buNone/>
            </a:pPr>
            <a:r>
              <a:rPr lang="en-US" dirty="0">
                <a:solidFill>
                  <a:srgbClr val="00B050"/>
                </a:solidFill>
              </a:rPr>
              <a:t>[Country team to add data on the HIV epidemic in their country. Key-population-specific data should be included on a later slide.]</a:t>
            </a:r>
          </a:p>
        </p:txBody>
      </p:sp>
    </p:spTree>
    <p:extLst>
      <p:ext uri="{BB962C8B-B14F-4D97-AF65-F5344CB8AC3E}">
        <p14:creationId xmlns:p14="http://schemas.microsoft.com/office/powerpoint/2010/main" val="289408278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Session 4.3</a:t>
            </a:r>
            <a:br>
              <a:rPr lang="en-US" dirty="0"/>
            </a:br>
            <a:r>
              <a:rPr lang="en-US" dirty="0"/>
              <a:t>Post-Test and Training Evaluation</a:t>
            </a:r>
          </a:p>
        </p:txBody>
      </p:sp>
    </p:spTree>
    <p:extLst>
      <p:ext uri="{BB962C8B-B14F-4D97-AF65-F5344CB8AC3E}">
        <p14:creationId xmlns:p14="http://schemas.microsoft.com/office/powerpoint/2010/main" val="426241929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6BCA9-C963-4FF8-A743-7BBF6E551AC3}"/>
              </a:ext>
            </a:extLst>
          </p:cNvPr>
          <p:cNvSpPr>
            <a:spLocks noGrp="1"/>
          </p:cNvSpPr>
          <p:nvPr>
            <p:ph type="title"/>
          </p:nvPr>
        </p:nvSpPr>
        <p:spPr/>
        <p:txBody>
          <a:bodyPr/>
          <a:lstStyle/>
          <a:p>
            <a:r>
              <a:rPr lang="en-US" dirty="0"/>
              <a:t>Objectives</a:t>
            </a:r>
          </a:p>
        </p:txBody>
      </p:sp>
      <p:sp>
        <p:nvSpPr>
          <p:cNvPr id="3" name="Text Placeholder 2">
            <a:extLst>
              <a:ext uri="{FF2B5EF4-FFF2-40B4-BE49-F238E27FC236}">
                <a16:creationId xmlns:a16="http://schemas.microsoft.com/office/drawing/2014/main" id="{422E1C26-CD24-4ED8-B2C3-7AF26E5E653C}"/>
              </a:ext>
            </a:extLst>
          </p:cNvPr>
          <p:cNvSpPr>
            <a:spLocks noGrp="1"/>
          </p:cNvSpPr>
          <p:nvPr>
            <p:ph type="body" sz="quarter" idx="10"/>
          </p:nvPr>
        </p:nvSpPr>
        <p:spPr>
          <a:xfrm>
            <a:off x="466725" y="1590675"/>
            <a:ext cx="8220075" cy="4176713"/>
          </a:xfrm>
        </p:spPr>
        <p:txBody>
          <a:bodyPr/>
          <a:lstStyle/>
          <a:p>
            <a:r>
              <a:rPr lang="en-US" dirty="0"/>
              <a:t>Assess newly acquired knowledge and attitudes </a:t>
            </a:r>
          </a:p>
          <a:p>
            <a:pPr>
              <a:spcBef>
                <a:spcPts val="1800"/>
              </a:spcBef>
            </a:pPr>
            <a:r>
              <a:rPr lang="en-US" dirty="0"/>
              <a:t>Provide feedback on the training</a:t>
            </a:r>
          </a:p>
        </p:txBody>
      </p:sp>
    </p:spTree>
    <p:extLst>
      <p:ext uri="{BB962C8B-B14F-4D97-AF65-F5344CB8AC3E}">
        <p14:creationId xmlns:p14="http://schemas.microsoft.com/office/powerpoint/2010/main" val="413353856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Session 4.4</a:t>
            </a:r>
            <a:br>
              <a:rPr lang="en-US" dirty="0"/>
            </a:br>
            <a:r>
              <a:rPr lang="en-US" dirty="0"/>
              <a:t>Closing Ceremony and Final Words</a:t>
            </a:r>
          </a:p>
        </p:txBody>
      </p:sp>
    </p:spTree>
    <p:extLst>
      <p:ext uri="{BB962C8B-B14F-4D97-AF65-F5344CB8AC3E}">
        <p14:creationId xmlns:p14="http://schemas.microsoft.com/office/powerpoint/2010/main" val="224211159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C58B0-AAE6-4786-A1CE-4E818109F6E5}"/>
              </a:ext>
            </a:extLst>
          </p:cNvPr>
          <p:cNvSpPr>
            <a:spLocks noGrp="1"/>
          </p:cNvSpPr>
          <p:nvPr>
            <p:ph type="title"/>
          </p:nvPr>
        </p:nvSpPr>
        <p:spPr/>
        <p:txBody>
          <a:bodyPr/>
          <a:lstStyle/>
          <a:p>
            <a:r>
              <a:rPr lang="en-US" dirty="0"/>
              <a:t>Objective</a:t>
            </a:r>
          </a:p>
        </p:txBody>
      </p:sp>
      <p:sp>
        <p:nvSpPr>
          <p:cNvPr id="3" name="Text Placeholder 2">
            <a:extLst>
              <a:ext uri="{FF2B5EF4-FFF2-40B4-BE49-F238E27FC236}">
                <a16:creationId xmlns:a16="http://schemas.microsoft.com/office/drawing/2014/main" id="{BB6113EC-6C02-4703-9D90-1F3E545CB469}"/>
              </a:ext>
            </a:extLst>
          </p:cNvPr>
          <p:cNvSpPr>
            <a:spLocks noGrp="1"/>
          </p:cNvSpPr>
          <p:nvPr>
            <p:ph type="body" sz="quarter" idx="10"/>
          </p:nvPr>
        </p:nvSpPr>
        <p:spPr>
          <a:xfrm>
            <a:off x="466725" y="1590675"/>
            <a:ext cx="8220075" cy="4176713"/>
          </a:xfrm>
        </p:spPr>
        <p:txBody>
          <a:bodyPr/>
          <a:lstStyle/>
          <a:p>
            <a:pPr marL="0" indent="0">
              <a:buNone/>
            </a:pPr>
            <a:r>
              <a:rPr lang="en-US" dirty="0"/>
              <a:t>Acknowledge participant effort and commitment</a:t>
            </a:r>
          </a:p>
          <a:p>
            <a:endParaRPr lang="en-US" dirty="0"/>
          </a:p>
        </p:txBody>
      </p:sp>
    </p:spTree>
    <p:extLst>
      <p:ext uri="{BB962C8B-B14F-4D97-AF65-F5344CB8AC3E}">
        <p14:creationId xmlns:p14="http://schemas.microsoft.com/office/powerpoint/2010/main" val="61544974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130275-8186-4AF6-85A6-12ABA2911252}"/>
              </a:ext>
            </a:extLst>
          </p:cNvPr>
          <p:cNvSpPr>
            <a:spLocks noGrp="1"/>
          </p:cNvSpPr>
          <p:nvPr>
            <p:ph type="title"/>
          </p:nvPr>
        </p:nvSpPr>
        <p:spPr/>
        <p:txBody>
          <a:bodyPr/>
          <a:lstStyle/>
          <a:p>
            <a:r>
              <a:rPr lang="en-US" dirty="0"/>
              <a:t>References</a:t>
            </a:r>
          </a:p>
        </p:txBody>
      </p:sp>
      <p:sp>
        <p:nvSpPr>
          <p:cNvPr id="4" name="Text Placeholder 3">
            <a:extLst>
              <a:ext uri="{FF2B5EF4-FFF2-40B4-BE49-F238E27FC236}">
                <a16:creationId xmlns:a16="http://schemas.microsoft.com/office/drawing/2014/main" id="{6A63901C-1045-4FC1-A103-3B861EE1D65F}"/>
              </a:ext>
            </a:extLst>
          </p:cNvPr>
          <p:cNvSpPr>
            <a:spLocks noGrp="1"/>
          </p:cNvSpPr>
          <p:nvPr>
            <p:ph type="body" sz="quarter" idx="10"/>
          </p:nvPr>
        </p:nvSpPr>
        <p:spPr>
          <a:xfrm>
            <a:off x="467360" y="1451495"/>
            <a:ext cx="8219440" cy="5262126"/>
          </a:xfrm>
        </p:spPr>
        <p:txBody>
          <a:bodyPr/>
          <a:lstStyle/>
          <a:p>
            <a:pPr marL="228600" indent="-222250">
              <a:lnSpc>
                <a:spcPct val="90000"/>
              </a:lnSpc>
              <a:spcBef>
                <a:spcPts val="300"/>
              </a:spcBef>
            </a:pPr>
            <a:r>
              <a:rPr lang="en-US" sz="1250" dirty="0" err="1"/>
              <a:t>Baral</a:t>
            </a:r>
            <a:r>
              <a:rPr lang="en-US" sz="1250" dirty="0"/>
              <a:t> SD, </a:t>
            </a:r>
            <a:r>
              <a:rPr lang="en-US" sz="1250" dirty="0" err="1"/>
              <a:t>Poteat</a:t>
            </a:r>
            <a:r>
              <a:rPr lang="en-US" sz="1250" dirty="0"/>
              <a:t> T, </a:t>
            </a:r>
            <a:r>
              <a:rPr lang="en-US" sz="1250" dirty="0" err="1"/>
              <a:t>Strömdahl</a:t>
            </a:r>
            <a:r>
              <a:rPr lang="en-US" sz="1250" dirty="0"/>
              <a:t> S, Wirtz AL, </a:t>
            </a:r>
            <a:r>
              <a:rPr lang="en-US" sz="1250" dirty="0" err="1"/>
              <a:t>Guadamuz</a:t>
            </a:r>
            <a:r>
              <a:rPr lang="en-US" sz="1250" dirty="0"/>
              <a:t> TE, </a:t>
            </a:r>
            <a:r>
              <a:rPr lang="en-US" sz="1250" dirty="0" err="1"/>
              <a:t>Beyrer</a:t>
            </a:r>
            <a:r>
              <a:rPr lang="en-US" sz="1250" dirty="0"/>
              <a:t> C. Worldwide burden of HIV in transgender women: a systematic review and meta-analysis. Lancet Infect Dis. 2013;13:214-22.</a:t>
            </a:r>
          </a:p>
          <a:p>
            <a:pPr marL="228600" indent="-222250">
              <a:lnSpc>
                <a:spcPct val="90000"/>
              </a:lnSpc>
              <a:spcBef>
                <a:spcPts val="300"/>
              </a:spcBef>
            </a:pPr>
            <a:r>
              <a:rPr lang="en-US" sz="1250" dirty="0"/>
              <a:t>Beattie TS, Bhattacharjee P, </a:t>
            </a:r>
            <a:r>
              <a:rPr lang="en-US" sz="1250" dirty="0" err="1"/>
              <a:t>Isac</a:t>
            </a:r>
            <a:r>
              <a:rPr lang="en-US" sz="1250" dirty="0"/>
              <a:t> S, Mohan HL, </a:t>
            </a:r>
            <a:r>
              <a:rPr lang="en-US" sz="1250" dirty="0" err="1"/>
              <a:t>Simic</a:t>
            </a:r>
            <a:r>
              <a:rPr lang="en-US" sz="1250" dirty="0"/>
              <a:t>-Lawson M, Ramesh BM, et al. Declines in violence and police arrest among female sex workers in Karnataka state, south India, following a comprehensive HIV prevention </a:t>
            </a:r>
            <a:r>
              <a:rPr lang="en-US" sz="1250" dirty="0" err="1"/>
              <a:t>programme</a:t>
            </a:r>
            <a:r>
              <a:rPr lang="en-US" sz="1250" dirty="0"/>
              <a:t>. J </a:t>
            </a:r>
            <a:r>
              <a:rPr lang="en-US" sz="1250" dirty="0" err="1"/>
              <a:t>Int</a:t>
            </a:r>
            <a:r>
              <a:rPr lang="en-US" sz="1250" dirty="0"/>
              <a:t> AIDS Soc. 2015;18:20079.</a:t>
            </a:r>
          </a:p>
          <a:p>
            <a:pPr marL="228600" indent="-222250">
              <a:lnSpc>
                <a:spcPct val="90000"/>
              </a:lnSpc>
              <a:spcBef>
                <a:spcPts val="300"/>
              </a:spcBef>
            </a:pPr>
            <a:r>
              <a:rPr lang="en-US" sz="1250" dirty="0"/>
              <a:t>Cortina LM, </a:t>
            </a:r>
            <a:r>
              <a:rPr lang="en-US" sz="1250" dirty="0" err="1"/>
              <a:t>Rabelo</a:t>
            </a:r>
            <a:r>
              <a:rPr lang="en-US" sz="1250" dirty="0"/>
              <a:t> VC, Holland KJ. Beyond blaming the victim: toward a more progressive understanding of workplace mistreatment. Ind Organ Psychol. 2018;11(1):81-100.</a:t>
            </a:r>
          </a:p>
          <a:p>
            <a:pPr marL="228600" indent="-222250">
              <a:lnSpc>
                <a:spcPct val="90000"/>
              </a:lnSpc>
              <a:spcBef>
                <a:spcPts val="300"/>
              </a:spcBef>
            </a:pPr>
            <a:r>
              <a:rPr lang="en-US" sz="1250" dirty="0"/>
              <a:t>Decker MR, </a:t>
            </a:r>
            <a:r>
              <a:rPr lang="en-US" sz="1250" dirty="0" err="1"/>
              <a:t>Crago</a:t>
            </a:r>
            <a:r>
              <a:rPr lang="en-US" sz="1250" dirty="0"/>
              <a:t> AL, Chu SK, Sherman SG, </a:t>
            </a:r>
            <a:r>
              <a:rPr lang="en-US" sz="1250" dirty="0" err="1"/>
              <a:t>Seshu</a:t>
            </a:r>
            <a:r>
              <a:rPr lang="en-US" sz="1250" dirty="0"/>
              <a:t> MS, Buthelezi K, et al. Human rights violations against sex workers: burden and effect on HIV. Lancet. 2015;385(9963):186-99.</a:t>
            </a:r>
          </a:p>
          <a:p>
            <a:pPr marL="228600" indent="-222250">
              <a:lnSpc>
                <a:spcPct val="90000"/>
              </a:lnSpc>
              <a:spcBef>
                <a:spcPts val="300"/>
              </a:spcBef>
            </a:pPr>
            <a:r>
              <a:rPr lang="en-US" sz="1250" dirty="0"/>
              <a:t>Decker MR, Lyons C, </a:t>
            </a:r>
            <a:r>
              <a:rPr lang="en-US" sz="1250" dirty="0" err="1"/>
              <a:t>Billong</a:t>
            </a:r>
            <a:r>
              <a:rPr lang="en-US" sz="1250" dirty="0"/>
              <a:t> SC, Njindam IM, Grosso A, Nunez GT, et al. Gender-based violence against female sex workers in Cameroon: prevalence and associations with sexual HIV risk and access to health services and justice. Sex </a:t>
            </a:r>
            <a:r>
              <a:rPr lang="en-US" sz="1250" dirty="0" err="1"/>
              <a:t>Transm</a:t>
            </a:r>
            <a:r>
              <a:rPr lang="en-US" sz="1250" dirty="0"/>
              <a:t> Infect. 2016;92(8):599-604.</a:t>
            </a:r>
          </a:p>
          <a:p>
            <a:pPr marL="228600" indent="-222250">
              <a:lnSpc>
                <a:spcPct val="90000"/>
              </a:lnSpc>
              <a:spcBef>
                <a:spcPts val="300"/>
              </a:spcBef>
            </a:pPr>
            <a:r>
              <a:rPr lang="en-US" sz="1250" dirty="0"/>
              <a:t>Decker MR, Wirtz AL, Pretorius C, Sherman SG, Sweat MD, </a:t>
            </a:r>
            <a:r>
              <a:rPr lang="en-US" sz="1250" dirty="0" err="1"/>
              <a:t>Baral</a:t>
            </a:r>
            <a:r>
              <a:rPr lang="en-US" sz="1250" dirty="0"/>
              <a:t> SD, et al. Estimating the impact of reducing violence against female sex workers on HIV epidemics in Kenya and Ukraine: a policy modeling exercise. Am J </a:t>
            </a:r>
            <a:r>
              <a:rPr lang="en-US" sz="1250" dirty="0" err="1"/>
              <a:t>Reprod</a:t>
            </a:r>
            <a:r>
              <a:rPr lang="en-US" sz="1250" dirty="0"/>
              <a:t> Immunol. 2013;69 (</a:t>
            </a:r>
            <a:r>
              <a:rPr lang="en-US" sz="1250" dirty="0" err="1"/>
              <a:t>Suppl</a:t>
            </a:r>
            <a:r>
              <a:rPr lang="en-US" sz="1250" dirty="0"/>
              <a:t> 1):122-32.</a:t>
            </a:r>
          </a:p>
          <a:p>
            <a:pPr marL="228600" indent="-222250">
              <a:lnSpc>
                <a:spcPct val="90000"/>
              </a:lnSpc>
              <a:spcBef>
                <a:spcPts val="300"/>
              </a:spcBef>
            </a:pPr>
            <a:r>
              <a:rPr lang="en-US" sz="1250" dirty="0" err="1"/>
              <a:t>Dunkle</a:t>
            </a:r>
            <a:r>
              <a:rPr lang="en-US" sz="1250" dirty="0"/>
              <a:t> KL, Decker MR. Gender-based violence and HIV: reviewing the evidence for links and causal pathways in the general population and high-risk groups. Am J </a:t>
            </a:r>
            <a:r>
              <a:rPr lang="en-US" sz="1250" dirty="0" err="1"/>
              <a:t>Reprod</a:t>
            </a:r>
            <a:r>
              <a:rPr lang="en-US" sz="1250" dirty="0"/>
              <a:t> Immunol. 2013;69 (</a:t>
            </a:r>
            <a:r>
              <a:rPr lang="en-US" sz="1250" dirty="0" err="1"/>
              <a:t>Suppl</a:t>
            </a:r>
            <a:r>
              <a:rPr lang="en-US" sz="1250" dirty="0"/>
              <a:t> 1):20-6.</a:t>
            </a:r>
          </a:p>
          <a:p>
            <a:pPr marL="228600" indent="-222250">
              <a:lnSpc>
                <a:spcPct val="90000"/>
              </a:lnSpc>
              <a:spcBef>
                <a:spcPts val="300"/>
              </a:spcBef>
            </a:pPr>
            <a:r>
              <a:rPr lang="en-US" sz="1250" dirty="0"/>
              <a:t>El-</a:t>
            </a:r>
            <a:r>
              <a:rPr lang="en-US" sz="1250" dirty="0" err="1"/>
              <a:t>Bassel</a:t>
            </a:r>
            <a:r>
              <a:rPr lang="en-US" sz="1250" dirty="0"/>
              <a:t> N, Gilbert L, Wu E, Chang M, Gomes C, </a:t>
            </a:r>
            <a:r>
              <a:rPr lang="en-US" sz="1250" dirty="0" err="1"/>
              <a:t>Vinocur</a:t>
            </a:r>
            <a:r>
              <a:rPr lang="en-US" sz="1250" dirty="0"/>
              <a:t> D, et al. Intimate partner violence prevalence and HIV risks among women receiving care in emergency departments: implications for IPV and HIV screening. </a:t>
            </a:r>
            <a:r>
              <a:rPr lang="en-US" sz="1250" dirty="0" err="1"/>
              <a:t>Emerg</a:t>
            </a:r>
            <a:r>
              <a:rPr lang="en-US" sz="1250" dirty="0"/>
              <a:t> Med J. 2007;24(4):255-9.</a:t>
            </a:r>
          </a:p>
          <a:p>
            <a:pPr marL="228600" indent="-222250">
              <a:lnSpc>
                <a:spcPct val="90000"/>
              </a:lnSpc>
              <a:spcBef>
                <a:spcPts val="300"/>
              </a:spcBef>
            </a:pPr>
            <a:r>
              <a:rPr lang="en-US" sz="1250" dirty="0"/>
              <a:t>Finneran C, Stephenson R. Intimate partner violence among men who have sex with men: a systematic review. Trauma Violence Abuse. 2013;14(2):168-85.</a:t>
            </a:r>
          </a:p>
          <a:p>
            <a:pPr marL="228600" indent="-222250">
              <a:lnSpc>
                <a:spcPct val="90000"/>
              </a:lnSpc>
              <a:spcBef>
                <a:spcPts val="300"/>
              </a:spcBef>
            </a:pPr>
            <a:r>
              <a:rPr lang="en-US" sz="1250" dirty="0" err="1"/>
              <a:t>Guadamuz</a:t>
            </a:r>
            <a:r>
              <a:rPr lang="en-US" sz="1250" dirty="0"/>
              <a:t> TE, </a:t>
            </a:r>
            <a:r>
              <a:rPr lang="en-US" sz="1250" dirty="0" err="1"/>
              <a:t>Wimonsate</a:t>
            </a:r>
            <a:r>
              <a:rPr lang="en-US" sz="1250" dirty="0"/>
              <a:t> W, </a:t>
            </a:r>
            <a:r>
              <a:rPr lang="en-US" sz="1250" dirty="0" err="1"/>
              <a:t>Varangrat</a:t>
            </a:r>
            <a:r>
              <a:rPr lang="en-US" sz="1250" dirty="0"/>
              <a:t> A, </a:t>
            </a:r>
            <a:r>
              <a:rPr lang="en-US" sz="1250" dirty="0" err="1"/>
              <a:t>Phanuphak</a:t>
            </a:r>
            <a:r>
              <a:rPr lang="en-US" sz="1250" dirty="0"/>
              <a:t> P, </a:t>
            </a:r>
            <a:r>
              <a:rPr lang="en-US" sz="1250" dirty="0" err="1"/>
              <a:t>Jommaroeng</a:t>
            </a:r>
            <a:r>
              <a:rPr lang="en-US" sz="1250" dirty="0"/>
              <a:t> R, Mock PA, et al. Correlates of forced sex among populations of men who have sex with men in Thailand. Arch Sex </a:t>
            </a:r>
            <a:r>
              <a:rPr lang="en-US" sz="1250" dirty="0" err="1"/>
              <a:t>Behav</a:t>
            </a:r>
            <a:r>
              <a:rPr lang="en-US" sz="1250" dirty="0"/>
              <a:t>. 2011;40(2):259-66.</a:t>
            </a:r>
          </a:p>
          <a:p>
            <a:pPr marL="228600" indent="-222250">
              <a:lnSpc>
                <a:spcPct val="90000"/>
              </a:lnSpc>
              <a:spcBef>
                <a:spcPts val="300"/>
              </a:spcBef>
            </a:pPr>
            <a:r>
              <a:rPr lang="en-US" sz="1250" dirty="0" err="1"/>
              <a:t>Janoff</a:t>
            </a:r>
            <a:r>
              <a:rPr lang="en-US" sz="1250" dirty="0"/>
              <a:t>-Bulman R. Shattered assumptions: towards a new psychology of trauma. New York: The Free Press, 2010.</a:t>
            </a:r>
          </a:p>
          <a:p>
            <a:pPr marL="228600" indent="-222250">
              <a:lnSpc>
                <a:spcPct val="90000"/>
              </a:lnSpc>
              <a:spcBef>
                <a:spcPts val="300"/>
              </a:spcBef>
            </a:pPr>
            <a:r>
              <a:rPr lang="en-US" sz="1250" dirty="0"/>
              <a:t>Joint United Nations </a:t>
            </a:r>
            <a:r>
              <a:rPr lang="en-US" sz="1250" dirty="0" err="1"/>
              <a:t>Programme</a:t>
            </a:r>
            <a:r>
              <a:rPr lang="en-US" sz="1250" dirty="0"/>
              <a:t> on HIV/AIDS. Prevention gap report. Geneva: Joint United Nations </a:t>
            </a:r>
            <a:r>
              <a:rPr lang="en-US" sz="1250" dirty="0" err="1"/>
              <a:t>Programme</a:t>
            </a:r>
            <a:r>
              <a:rPr lang="en-US" sz="1250" dirty="0"/>
              <a:t> on HIV/AIDS, 2016.</a:t>
            </a:r>
          </a:p>
        </p:txBody>
      </p:sp>
    </p:spTree>
    <p:extLst>
      <p:ext uri="{BB962C8B-B14F-4D97-AF65-F5344CB8AC3E}">
        <p14:creationId xmlns:p14="http://schemas.microsoft.com/office/powerpoint/2010/main" val="213834669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130275-8186-4AF6-85A6-12ABA2911252}"/>
              </a:ext>
            </a:extLst>
          </p:cNvPr>
          <p:cNvSpPr>
            <a:spLocks noGrp="1"/>
          </p:cNvSpPr>
          <p:nvPr>
            <p:ph type="title"/>
          </p:nvPr>
        </p:nvSpPr>
        <p:spPr/>
        <p:txBody>
          <a:bodyPr/>
          <a:lstStyle/>
          <a:p>
            <a:r>
              <a:rPr lang="en-US" dirty="0"/>
              <a:t>References (continued)</a:t>
            </a:r>
          </a:p>
        </p:txBody>
      </p:sp>
      <p:sp>
        <p:nvSpPr>
          <p:cNvPr id="4" name="Text Placeholder 3">
            <a:extLst>
              <a:ext uri="{FF2B5EF4-FFF2-40B4-BE49-F238E27FC236}">
                <a16:creationId xmlns:a16="http://schemas.microsoft.com/office/drawing/2014/main" id="{6A63901C-1045-4FC1-A103-3B861EE1D65F}"/>
              </a:ext>
            </a:extLst>
          </p:cNvPr>
          <p:cNvSpPr>
            <a:spLocks noGrp="1"/>
          </p:cNvSpPr>
          <p:nvPr>
            <p:ph type="body" sz="quarter" idx="10"/>
          </p:nvPr>
        </p:nvSpPr>
        <p:spPr>
          <a:xfrm>
            <a:off x="467360" y="1442803"/>
            <a:ext cx="8219440" cy="5138471"/>
          </a:xfrm>
        </p:spPr>
        <p:txBody>
          <a:bodyPr/>
          <a:lstStyle/>
          <a:p>
            <a:pPr marL="222250" indent="-222250">
              <a:lnSpc>
                <a:spcPct val="90000"/>
              </a:lnSpc>
              <a:spcBef>
                <a:spcPts val="300"/>
              </a:spcBef>
            </a:pPr>
            <a:r>
              <a:rPr lang="en-US" sz="1250" dirty="0"/>
              <a:t>Lerner MJ, Simmons CH. Observer's reaction to the "innocent victim": compassion or rejection? J </a:t>
            </a:r>
            <a:r>
              <a:rPr lang="en-US" sz="1250" dirty="0" err="1"/>
              <a:t>Pers</a:t>
            </a:r>
            <a:r>
              <a:rPr lang="en-US" sz="1250" dirty="0"/>
              <a:t> </a:t>
            </a:r>
            <a:r>
              <a:rPr lang="en-US" sz="1250" dirty="0" err="1"/>
              <a:t>Soc</a:t>
            </a:r>
            <a:r>
              <a:rPr lang="en-US" sz="1250" dirty="0"/>
              <a:t> Psychol. 1966;4(2):203-10.</a:t>
            </a:r>
          </a:p>
          <a:p>
            <a:pPr marL="222250" indent="-222250">
              <a:lnSpc>
                <a:spcPct val="90000"/>
              </a:lnSpc>
              <a:spcBef>
                <a:spcPts val="300"/>
              </a:spcBef>
            </a:pPr>
            <a:r>
              <a:rPr lang="en-US" sz="1250" dirty="0"/>
              <a:t>Lerner MJ. The belief in a just world. In: Perspectives in social psychology. Boston: Springer, 1980. p. 9-30.</a:t>
            </a:r>
          </a:p>
          <a:p>
            <a:pPr marL="222250" indent="-222250">
              <a:lnSpc>
                <a:spcPct val="90000"/>
              </a:lnSpc>
              <a:spcBef>
                <a:spcPts val="300"/>
              </a:spcBef>
            </a:pPr>
            <a:r>
              <a:rPr lang="en-US" sz="1250" dirty="0"/>
              <a:t>Link BG, Phelan JC. Conceptualizing stigma. </a:t>
            </a:r>
            <a:r>
              <a:rPr lang="en-US" sz="1250" dirty="0" err="1"/>
              <a:t>Annu</a:t>
            </a:r>
            <a:r>
              <a:rPr lang="en-US" sz="1250" dirty="0"/>
              <a:t> Rev </a:t>
            </a:r>
            <a:r>
              <a:rPr lang="en-US" sz="1250" dirty="0" err="1"/>
              <a:t>Sociol</a:t>
            </a:r>
            <a:r>
              <a:rPr lang="en-US" sz="1250" dirty="0"/>
              <a:t>. 2001;27(1):363-85.</a:t>
            </a:r>
          </a:p>
          <a:p>
            <a:pPr marL="222250" indent="-222250">
              <a:lnSpc>
                <a:spcPct val="90000"/>
              </a:lnSpc>
              <a:spcBef>
                <a:spcPts val="300"/>
              </a:spcBef>
            </a:pPr>
            <a:r>
              <a:rPr lang="en-US" sz="1250" dirty="0"/>
              <a:t>Linkages across the Continuum of HIV Services for Key Populations Affected by HIV (LINKAGES). The nexus of gender and HIV among men who have sex with men in Kenya. Durham (NC): FHI 360, 2016.</a:t>
            </a:r>
          </a:p>
          <a:p>
            <a:pPr marL="222250" indent="-222250">
              <a:lnSpc>
                <a:spcPct val="90000"/>
              </a:lnSpc>
              <a:spcBef>
                <a:spcPts val="300"/>
              </a:spcBef>
            </a:pPr>
            <a:r>
              <a:rPr lang="en-US" sz="1250" dirty="0"/>
              <a:t>LINKAGES. The nexus of gender and HIV among transgender people in Kenya. Durham (NC): FHI 360, 2016.</a:t>
            </a:r>
          </a:p>
          <a:p>
            <a:pPr marL="222250" indent="-222250">
              <a:lnSpc>
                <a:spcPct val="90000"/>
              </a:lnSpc>
              <a:spcBef>
                <a:spcPts val="300"/>
              </a:spcBef>
            </a:pPr>
            <a:r>
              <a:rPr lang="en-US" sz="1250" dirty="0"/>
              <a:t>LINKAGES. Monitoring guide and toolkit for key population HIV prevention, care, and treatment programs. Durham (NC): FHI 360, 2016.</a:t>
            </a:r>
          </a:p>
          <a:p>
            <a:pPr marL="222250" indent="-222250">
              <a:lnSpc>
                <a:spcPct val="90000"/>
              </a:lnSpc>
              <a:spcBef>
                <a:spcPts val="300"/>
              </a:spcBef>
            </a:pPr>
            <a:r>
              <a:rPr lang="en-US" sz="1250" dirty="0" err="1"/>
              <a:t>Lunze</a:t>
            </a:r>
            <a:r>
              <a:rPr lang="en-US" sz="1250" dirty="0"/>
              <a:t> K, Raj A, Cheng DM, Quinn EK, </a:t>
            </a:r>
            <a:r>
              <a:rPr lang="en-US" sz="1250" dirty="0" err="1"/>
              <a:t>Lunze</a:t>
            </a:r>
            <a:r>
              <a:rPr lang="en-US" sz="1250" dirty="0"/>
              <a:t> FI, </a:t>
            </a:r>
            <a:r>
              <a:rPr lang="en-US" sz="1250" dirty="0" err="1"/>
              <a:t>Liebschutz</a:t>
            </a:r>
            <a:r>
              <a:rPr lang="en-US" sz="1250" dirty="0"/>
              <a:t> JM, et al. Sexual violence from police and HIV risk </a:t>
            </a:r>
            <a:r>
              <a:rPr lang="en-US" sz="1250" dirty="0" err="1"/>
              <a:t>behaviours</a:t>
            </a:r>
            <a:r>
              <a:rPr lang="en-US" sz="1250" dirty="0"/>
              <a:t> among HIV-positive women who inject drugs in St. Petersburg, Russia—a mixed methods study. J </a:t>
            </a:r>
            <a:r>
              <a:rPr lang="en-US" sz="1250" dirty="0" err="1"/>
              <a:t>Int</a:t>
            </a:r>
            <a:r>
              <a:rPr lang="en-US" sz="1250" dirty="0"/>
              <a:t> AIDS Soc. 2016;19(4 </a:t>
            </a:r>
            <a:r>
              <a:rPr lang="en-US" sz="1250" dirty="0" err="1"/>
              <a:t>Suppl</a:t>
            </a:r>
            <a:r>
              <a:rPr lang="en-US" sz="1250" dirty="0"/>
              <a:t> 3):20877.</a:t>
            </a:r>
          </a:p>
          <a:p>
            <a:pPr marL="222250" indent="-222250">
              <a:lnSpc>
                <a:spcPct val="90000"/>
              </a:lnSpc>
              <a:spcBef>
                <a:spcPts val="300"/>
              </a:spcBef>
            </a:pPr>
            <a:r>
              <a:rPr lang="en-US" sz="1250" dirty="0" err="1"/>
              <a:t>Machtinger</a:t>
            </a:r>
            <a:r>
              <a:rPr lang="en-US" sz="1250" dirty="0"/>
              <a:t> EL, </a:t>
            </a:r>
            <a:r>
              <a:rPr lang="en-US" sz="1250" dirty="0" err="1"/>
              <a:t>Haberer</a:t>
            </a:r>
            <a:r>
              <a:rPr lang="en-US" sz="1250" dirty="0"/>
              <a:t> JE, Wilson TC, Weiss DS. Recent trauma is associated with antiretroviral failure and HIV transmission risk behavior among HIV-positive women and female-identified transgenders. AIDS </a:t>
            </a:r>
            <a:r>
              <a:rPr lang="en-US" sz="1250" dirty="0" err="1"/>
              <a:t>Behav</a:t>
            </a:r>
            <a:r>
              <a:rPr lang="en-US" sz="1250" dirty="0"/>
              <a:t>. 2012;16(8):2160-70.</a:t>
            </a:r>
          </a:p>
          <a:p>
            <a:pPr marL="222250" indent="-222250">
              <a:lnSpc>
                <a:spcPct val="90000"/>
              </a:lnSpc>
              <a:spcBef>
                <a:spcPts val="300"/>
              </a:spcBef>
            </a:pPr>
            <a:r>
              <a:rPr lang="en-US" sz="1250" dirty="0"/>
              <a:t>McKay T, Lindquist CH, Misra S. Understanding (and acting on) 20 years of research on violence and LGBTQ + communities. Trauma Violence Abuse. 2017;20(5):665-78.</a:t>
            </a:r>
          </a:p>
          <a:p>
            <a:pPr marL="222250" indent="-222250">
              <a:lnSpc>
                <a:spcPct val="90000"/>
              </a:lnSpc>
              <a:spcBef>
                <a:spcPts val="300"/>
              </a:spcBef>
            </a:pPr>
            <a:r>
              <a:rPr lang="en-US" sz="1250" dirty="0"/>
              <a:t>Mendoza C, Barrington C, </a:t>
            </a:r>
            <a:r>
              <a:rPr lang="en-US" sz="1250" dirty="0" err="1"/>
              <a:t>Donastorg</a:t>
            </a:r>
            <a:r>
              <a:rPr lang="en-US" sz="1250" dirty="0"/>
              <a:t> Y, Perez M, Fleming PJ, Decker MR, et al. Violence from a sexual partner is significantly associated with poor HIV care and treatment outcomes among female sex workers in the Dominican Republic. J </a:t>
            </a:r>
            <a:r>
              <a:rPr lang="en-US" sz="1250" dirty="0" err="1"/>
              <a:t>Acquir</a:t>
            </a:r>
            <a:r>
              <a:rPr lang="en-US" sz="1250" dirty="0"/>
              <a:t> Immune </a:t>
            </a:r>
            <a:r>
              <a:rPr lang="en-US" sz="1250" dirty="0" err="1"/>
              <a:t>Defic</a:t>
            </a:r>
            <a:r>
              <a:rPr lang="en-US" sz="1250" dirty="0"/>
              <a:t> </a:t>
            </a:r>
            <a:r>
              <a:rPr lang="en-US" sz="1250" dirty="0" err="1"/>
              <a:t>Syndr</a:t>
            </a:r>
            <a:r>
              <a:rPr lang="en-US" sz="1250" dirty="0"/>
              <a:t>. 2017;74(3):273-8.</a:t>
            </a:r>
          </a:p>
          <a:p>
            <a:pPr marL="222250" indent="-222250">
              <a:lnSpc>
                <a:spcPct val="90000"/>
              </a:lnSpc>
              <a:spcBef>
                <a:spcPts val="300"/>
              </a:spcBef>
            </a:pPr>
            <a:r>
              <a:rPr lang="en-US" sz="1250" dirty="0" err="1"/>
              <a:t>Panchanadeswaran</a:t>
            </a:r>
            <a:r>
              <a:rPr lang="en-US" sz="1250" dirty="0"/>
              <a:t> S, Johnson SC, </a:t>
            </a:r>
            <a:r>
              <a:rPr lang="en-US" sz="1250" dirty="0" err="1"/>
              <a:t>Sivaram</a:t>
            </a:r>
            <a:r>
              <a:rPr lang="en-US" sz="1250" dirty="0"/>
              <a:t> S, </a:t>
            </a:r>
            <a:r>
              <a:rPr lang="en-US" sz="1250" dirty="0" err="1"/>
              <a:t>Srikrishnan</a:t>
            </a:r>
            <a:r>
              <a:rPr lang="en-US" sz="1250" dirty="0"/>
              <a:t> AK, </a:t>
            </a:r>
            <a:r>
              <a:rPr lang="en-US" sz="1250" dirty="0" err="1"/>
              <a:t>Latkin</a:t>
            </a:r>
            <a:r>
              <a:rPr lang="en-US" sz="1250" dirty="0"/>
              <a:t> C, Bentley ME, et al. Intimate partner violence is as important as client violence in increasing street-based female sex workers’ vulnerability to HIV in India. </a:t>
            </a:r>
            <a:r>
              <a:rPr lang="en-US" sz="1250" dirty="0" err="1"/>
              <a:t>Int</a:t>
            </a:r>
            <a:r>
              <a:rPr lang="en-US" sz="1250" dirty="0"/>
              <a:t> J Drug Policy. 2008;19(2):106-12.</a:t>
            </a:r>
          </a:p>
          <a:p>
            <a:pPr marL="222250" indent="-222250">
              <a:lnSpc>
                <a:spcPct val="90000"/>
              </a:lnSpc>
              <a:spcBef>
                <a:spcPts val="300"/>
              </a:spcBef>
            </a:pPr>
            <a:r>
              <a:rPr lang="en-US" sz="1250" dirty="0"/>
              <a:t>Schafer KR, Brant J, Gupta S, Thorpe J, Winstead-</a:t>
            </a:r>
            <a:r>
              <a:rPr lang="en-US" sz="1250" dirty="0" err="1"/>
              <a:t>Derlega</a:t>
            </a:r>
            <a:r>
              <a:rPr lang="en-US" sz="1250" dirty="0"/>
              <a:t> C, Pinkerton R, et al. Intimate partner violence: a predictor of worse HIV outcomes and engagement in care. AIDS Patient Care STDS. 2012;26(6):356-65.</a:t>
            </a:r>
          </a:p>
          <a:p>
            <a:pPr marL="222250" indent="-222250">
              <a:lnSpc>
                <a:spcPct val="90000"/>
              </a:lnSpc>
              <a:spcBef>
                <a:spcPts val="300"/>
              </a:spcBef>
            </a:pPr>
            <a:r>
              <a:rPr lang="en-US" sz="1250" dirty="0"/>
              <a:t>UK Network of Sex Work Projects. Keeping safe: safety advice for sex workers in the UK. Edinburgh: UKNSWP, 2008.</a:t>
            </a:r>
          </a:p>
        </p:txBody>
      </p:sp>
    </p:spTree>
    <p:extLst>
      <p:ext uri="{BB962C8B-B14F-4D97-AF65-F5344CB8AC3E}">
        <p14:creationId xmlns:p14="http://schemas.microsoft.com/office/powerpoint/2010/main" val="1356371449"/>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130275-8186-4AF6-85A6-12ABA2911252}"/>
              </a:ext>
            </a:extLst>
          </p:cNvPr>
          <p:cNvSpPr>
            <a:spLocks noGrp="1"/>
          </p:cNvSpPr>
          <p:nvPr>
            <p:ph type="title"/>
          </p:nvPr>
        </p:nvSpPr>
        <p:spPr/>
        <p:txBody>
          <a:bodyPr/>
          <a:lstStyle/>
          <a:p>
            <a:r>
              <a:rPr lang="en-US" dirty="0"/>
              <a:t>References (continued)</a:t>
            </a:r>
          </a:p>
        </p:txBody>
      </p:sp>
      <p:sp>
        <p:nvSpPr>
          <p:cNvPr id="4" name="Text Placeholder 3">
            <a:extLst>
              <a:ext uri="{FF2B5EF4-FFF2-40B4-BE49-F238E27FC236}">
                <a16:creationId xmlns:a16="http://schemas.microsoft.com/office/drawing/2014/main" id="{6A63901C-1045-4FC1-A103-3B861EE1D65F}"/>
              </a:ext>
            </a:extLst>
          </p:cNvPr>
          <p:cNvSpPr>
            <a:spLocks noGrp="1"/>
          </p:cNvSpPr>
          <p:nvPr>
            <p:ph type="body" sz="quarter" idx="10"/>
          </p:nvPr>
        </p:nvSpPr>
        <p:spPr>
          <a:xfrm>
            <a:off x="467360" y="1590283"/>
            <a:ext cx="8219440" cy="5075212"/>
          </a:xfrm>
        </p:spPr>
        <p:txBody>
          <a:bodyPr/>
          <a:lstStyle/>
          <a:p>
            <a:pPr marL="222250" indent="-222250">
              <a:lnSpc>
                <a:spcPct val="90000"/>
              </a:lnSpc>
              <a:spcBef>
                <a:spcPts val="300"/>
              </a:spcBef>
            </a:pPr>
            <a:r>
              <a:rPr lang="en-US" sz="1250" dirty="0"/>
              <a:t>United Nations General Assembly. Universal declaration of human rights. 1948 Dec 10 [Internet]. Geneva: United Nations Office of the High Commissioner for Human Rights. Available from: </a:t>
            </a:r>
            <a:r>
              <a:rPr lang="en-US" sz="1250" dirty="0">
                <a:hlinkClick r:id="rId3"/>
              </a:rPr>
              <a:t>https://www.ohchr.org/EN/UDHR/Documents/UDHR_Translations/eng.pdf</a:t>
            </a:r>
            <a:r>
              <a:rPr lang="en-US" sz="1250" dirty="0"/>
              <a:t>.  </a:t>
            </a:r>
          </a:p>
          <a:p>
            <a:pPr marL="222250" indent="-222250">
              <a:lnSpc>
                <a:spcPct val="90000"/>
              </a:lnSpc>
              <a:spcBef>
                <a:spcPts val="300"/>
              </a:spcBef>
            </a:pPr>
            <a:r>
              <a:rPr lang="en-US" sz="1250" dirty="0"/>
              <a:t>United Nations Office on Drugs and Crime, International Network of People Who Use Drugs, Joint United Nations </a:t>
            </a:r>
            <a:r>
              <a:rPr lang="en-US" sz="1250" dirty="0" err="1"/>
              <a:t>Programme</a:t>
            </a:r>
            <a:r>
              <a:rPr lang="en-US" sz="1250" dirty="0"/>
              <a:t> on HIV/AIDS, United Nations Development </a:t>
            </a:r>
            <a:r>
              <a:rPr lang="en-US" sz="1250" dirty="0" err="1"/>
              <a:t>Programme</a:t>
            </a:r>
            <a:r>
              <a:rPr lang="en-US" sz="1250" dirty="0"/>
              <a:t>, United Nations Population Fund, World Health Organization, et al. Implementing comprehensive HIV and HCV </a:t>
            </a:r>
            <a:r>
              <a:rPr lang="en-US" sz="1250" dirty="0" err="1"/>
              <a:t>programmes</a:t>
            </a:r>
            <a:r>
              <a:rPr lang="en-US" sz="1250" dirty="0"/>
              <a:t> with people who inject drugs: practical guidance for collaborative interventions (the “IDUIT”). Vienna: United Nations Office on Drugs and Crime, 2017.</a:t>
            </a:r>
          </a:p>
          <a:p>
            <a:pPr marL="222250" indent="-222250">
              <a:lnSpc>
                <a:spcPct val="90000"/>
              </a:lnSpc>
              <a:spcBef>
                <a:spcPts val="300"/>
              </a:spcBef>
            </a:pPr>
            <a:r>
              <a:rPr lang="en-US" sz="1250" dirty="0"/>
              <a:t>Valentine SE, </a:t>
            </a:r>
            <a:r>
              <a:rPr lang="en-US" sz="1250" dirty="0" err="1"/>
              <a:t>Peitzmeier</a:t>
            </a:r>
            <a:r>
              <a:rPr lang="en-US" sz="1250" dirty="0"/>
              <a:t> SM, King DS, </a:t>
            </a:r>
            <a:r>
              <a:rPr lang="en-US" sz="1250" dirty="0" err="1"/>
              <a:t>O'Cleirigh</a:t>
            </a:r>
            <a:r>
              <a:rPr lang="en-US" sz="1250" dirty="0"/>
              <a:t> C, Marquez SM, Presley C, et al. Disparities in exposure to intimate partner violence among transgender/gender nonconforming and sexual minority primary care patients. LGBT Health. 2017;4(4):260-7.</a:t>
            </a:r>
          </a:p>
          <a:p>
            <a:pPr marL="222250" indent="-222250">
              <a:lnSpc>
                <a:spcPct val="90000"/>
              </a:lnSpc>
              <a:spcBef>
                <a:spcPts val="300"/>
              </a:spcBef>
            </a:pPr>
            <a:r>
              <a:rPr lang="en-US" sz="1250" dirty="0" err="1"/>
              <a:t>Vedantam</a:t>
            </a:r>
            <a:r>
              <a:rPr lang="en-US" sz="1250" dirty="0"/>
              <a:t> S. Why #</a:t>
            </a:r>
            <a:r>
              <a:rPr lang="en-US" sz="1250" dirty="0" err="1"/>
              <a:t>MeToo</a:t>
            </a:r>
            <a:r>
              <a:rPr lang="en-US" sz="1250" dirty="0"/>
              <a:t> happened in 2017. 2018 Feb 7 [podcast on the Internet]. Washington: National Public Radio (NPR); 2018. Available from: </a:t>
            </a:r>
            <a:r>
              <a:rPr lang="en-US" sz="1250" dirty="0">
                <a:hlinkClick r:id="rId4"/>
              </a:rPr>
              <a:t>https://www.npr.org/2018/02/07/583910310/why-metoo-happened-in-2017</a:t>
            </a:r>
            <a:r>
              <a:rPr lang="en-US" sz="1250" dirty="0"/>
              <a:t>.  </a:t>
            </a:r>
          </a:p>
          <a:p>
            <a:pPr marL="222250" indent="-222250">
              <a:lnSpc>
                <a:spcPct val="90000"/>
              </a:lnSpc>
              <a:spcBef>
                <a:spcPts val="300"/>
              </a:spcBef>
            </a:pPr>
            <a:r>
              <a:rPr lang="en-US" sz="1250" dirty="0"/>
              <a:t>Wheeler J, </a:t>
            </a:r>
            <a:r>
              <a:rPr lang="en-US" sz="1250" dirty="0" err="1"/>
              <a:t>Anfinson</a:t>
            </a:r>
            <a:r>
              <a:rPr lang="en-US" sz="1250" dirty="0"/>
              <a:t> K, </a:t>
            </a:r>
            <a:r>
              <a:rPr lang="en-US" sz="1250" dirty="0" err="1"/>
              <a:t>Valvert</a:t>
            </a:r>
            <a:r>
              <a:rPr lang="en-US" sz="1250" dirty="0"/>
              <a:t> D, </a:t>
            </a:r>
            <a:r>
              <a:rPr lang="en-US" sz="1250" dirty="0" err="1"/>
              <a:t>Lungo</a:t>
            </a:r>
            <a:r>
              <a:rPr lang="en-US" sz="1250" dirty="0"/>
              <a:t> S. Is violence associated with increased risk behavior among MSM? Evidence from a population-based survey conducted across nine cities in Central America. Glob Health Action. 2014;7(1):24814.</a:t>
            </a:r>
          </a:p>
          <a:p>
            <a:pPr marL="222250" indent="-222250">
              <a:lnSpc>
                <a:spcPct val="90000"/>
              </a:lnSpc>
              <a:spcBef>
                <a:spcPts val="300"/>
              </a:spcBef>
            </a:pPr>
            <a:r>
              <a:rPr lang="en-US" sz="1250" dirty="0"/>
              <a:t>World Health Organization. Guidelines on HIV self-testing and partner notification: supplement to consolidated guidelines on HIV testing services. Geneva: World Health Organization, 2016.</a:t>
            </a:r>
          </a:p>
          <a:p>
            <a:pPr marL="222250" indent="-222250">
              <a:lnSpc>
                <a:spcPct val="90000"/>
              </a:lnSpc>
              <a:spcBef>
                <a:spcPts val="300"/>
              </a:spcBef>
            </a:pPr>
            <a:r>
              <a:rPr lang="en-US" sz="1250" dirty="0"/>
              <a:t>World Health Organization. Health care for women subjected to intimate partner violence or sexual violence: a clinical handbook. Geneva: World Health Organization, 2014.</a:t>
            </a:r>
          </a:p>
          <a:p>
            <a:pPr marL="222250" indent="-222250">
              <a:lnSpc>
                <a:spcPct val="90000"/>
              </a:lnSpc>
              <a:spcBef>
                <a:spcPts val="300"/>
              </a:spcBef>
            </a:pPr>
            <a:r>
              <a:rPr lang="en-US" sz="1250" dirty="0"/>
              <a:t>World Health Organization. Global and regional estimates of violence against women: prevalence and health effects of intimate partner violence and non-partner sexual violence. Geneva: World Health Organization, 2013.</a:t>
            </a:r>
          </a:p>
          <a:p>
            <a:pPr marL="222250" indent="-222250">
              <a:lnSpc>
                <a:spcPct val="90000"/>
              </a:lnSpc>
              <a:spcBef>
                <a:spcPts val="300"/>
              </a:spcBef>
            </a:pPr>
            <a:r>
              <a:rPr lang="en-US" sz="1250" dirty="0"/>
              <a:t>World Health Organization. A conceptual framework for action on the social determinants of health: social determinants of health discussion paper 2. Geneva: World Health Organization, 2010.</a:t>
            </a:r>
          </a:p>
          <a:p>
            <a:pPr marL="222250" indent="-222250">
              <a:lnSpc>
                <a:spcPct val="90000"/>
              </a:lnSpc>
              <a:spcBef>
                <a:spcPts val="300"/>
              </a:spcBef>
            </a:pPr>
            <a:r>
              <a:rPr lang="en-US" sz="1250" dirty="0"/>
              <a:t>World Health Organization. Guidelines for medico-legal care for victims of sexual violence. Geneva: World Health Organization, 2003.</a:t>
            </a:r>
          </a:p>
          <a:p>
            <a:pPr marL="222250" indent="-222250">
              <a:lnSpc>
                <a:spcPct val="90000"/>
              </a:lnSpc>
              <a:spcBef>
                <a:spcPts val="300"/>
              </a:spcBef>
            </a:pPr>
            <a:r>
              <a:rPr lang="en-US" sz="1250" dirty="0" err="1"/>
              <a:t>Zulliger</a:t>
            </a:r>
            <a:r>
              <a:rPr lang="en-US" sz="1250" dirty="0"/>
              <a:t> R, Barrington C, </a:t>
            </a:r>
            <a:r>
              <a:rPr lang="en-US" sz="1250" dirty="0" err="1"/>
              <a:t>Donastorg</a:t>
            </a:r>
            <a:r>
              <a:rPr lang="en-US" sz="1250" dirty="0"/>
              <a:t> Y, Perez M, Kerrigan D. High drop-off along the HIV care continuum and ART interruption among female sex workers in the Dominican Republic. J </a:t>
            </a:r>
            <a:r>
              <a:rPr lang="en-US" sz="1250" dirty="0" err="1"/>
              <a:t>Acquir</a:t>
            </a:r>
            <a:r>
              <a:rPr lang="en-US" sz="1250" dirty="0"/>
              <a:t> Immune </a:t>
            </a:r>
            <a:r>
              <a:rPr lang="en-US" sz="1250" dirty="0" err="1"/>
              <a:t>Defic</a:t>
            </a:r>
            <a:r>
              <a:rPr lang="en-US" sz="1250" dirty="0"/>
              <a:t> </a:t>
            </a:r>
            <a:r>
              <a:rPr lang="en-US" sz="1250" dirty="0" err="1"/>
              <a:t>Syndr</a:t>
            </a:r>
            <a:r>
              <a:rPr lang="en-US" sz="1250" dirty="0"/>
              <a:t>. 2015;69(2):216-22.</a:t>
            </a:r>
          </a:p>
        </p:txBody>
      </p:sp>
    </p:spTree>
    <p:extLst>
      <p:ext uri="{BB962C8B-B14F-4D97-AF65-F5344CB8AC3E}">
        <p14:creationId xmlns:p14="http://schemas.microsoft.com/office/powerpoint/2010/main" val="298787732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3557" y="0"/>
            <a:ext cx="7417990" cy="6497854"/>
          </a:xfrm>
        </p:spPr>
        <p:txBody>
          <a:bodyPr>
            <a:normAutofit/>
          </a:bodyPr>
          <a:lstStyle/>
          <a:p>
            <a:r>
              <a:rPr lang="en-US" sz="4000" b="1" dirty="0"/>
              <a:t>Stay Connected with LINKAGES</a:t>
            </a:r>
            <a:br>
              <a:rPr lang="en-US" sz="4000" b="1" dirty="0"/>
            </a:br>
            <a:br>
              <a:rPr lang="en-US" sz="4000" b="1" dirty="0"/>
            </a:br>
            <a:r>
              <a:rPr lang="en-US" sz="2400" dirty="0"/>
              <a:t>There are several ways to stay involved with LINKAGES’ work as well as new evidence, publications, and tools related to HIV prevention, care, and treatment among KP members and their partners.</a:t>
            </a:r>
            <a:endParaRPr lang="en-US" sz="2400" b="1" dirty="0"/>
          </a:p>
        </p:txBody>
      </p:sp>
    </p:spTree>
    <p:extLst>
      <p:ext uri="{BB962C8B-B14F-4D97-AF65-F5344CB8AC3E}">
        <p14:creationId xmlns:p14="http://schemas.microsoft.com/office/powerpoint/2010/main" val="126736403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1601977" y="1611219"/>
            <a:ext cx="7031037" cy="4360863"/>
          </a:xfrm>
          <a:prstGeom prst="rect">
            <a:avLst/>
          </a:prstGeom>
        </p:spPr>
        <p:txBody>
          <a:bodyPr/>
          <a:lstStyle/>
          <a:p>
            <a:pPr>
              <a:buClr>
                <a:srgbClr val="32BDEA"/>
              </a:buClr>
            </a:pPr>
            <a:r>
              <a:rPr lang="en-US" sz="2400" b="1" dirty="0"/>
              <a:t>Follow</a:t>
            </a:r>
            <a:r>
              <a:rPr lang="en-US" sz="2400" dirty="0"/>
              <a:t> LINKAGES on Twitter:</a:t>
            </a:r>
            <a:br>
              <a:rPr lang="en-US" sz="2400" dirty="0"/>
            </a:br>
            <a:r>
              <a:rPr lang="en-US" sz="2400" dirty="0"/>
              <a:t>       www.twitter.com/</a:t>
            </a:r>
            <a:r>
              <a:rPr lang="en-US" sz="2400" b="1" dirty="0"/>
              <a:t>LINKAGESproject </a:t>
            </a:r>
          </a:p>
          <a:p>
            <a:pPr>
              <a:buClr>
                <a:srgbClr val="32BDEA"/>
              </a:buClr>
            </a:pPr>
            <a:r>
              <a:rPr lang="en-US" sz="2400" b="1" dirty="0"/>
              <a:t>Like</a:t>
            </a:r>
            <a:r>
              <a:rPr lang="en-US" sz="2400" dirty="0"/>
              <a:t> LINKAGES on Facebook: </a:t>
            </a:r>
            <a:br>
              <a:rPr lang="en-US" sz="2400" dirty="0"/>
            </a:br>
            <a:r>
              <a:rPr lang="en-US" sz="2400" dirty="0"/>
              <a:t>       www.facebook.com/</a:t>
            </a:r>
            <a:r>
              <a:rPr lang="en-US" sz="2400" b="1" dirty="0"/>
              <a:t>LINKAGESproject</a:t>
            </a:r>
          </a:p>
          <a:p>
            <a:pPr>
              <a:buClr>
                <a:srgbClr val="32BDEA"/>
              </a:buClr>
            </a:pPr>
            <a:r>
              <a:rPr lang="en-US" sz="2400" b="1" dirty="0"/>
              <a:t>Subscribe</a:t>
            </a:r>
            <a:r>
              <a:rPr lang="en-US" sz="2400" dirty="0"/>
              <a:t> to the LINKAGES blog:</a:t>
            </a:r>
            <a:br>
              <a:rPr lang="en-US" sz="2400" dirty="0"/>
            </a:br>
            <a:r>
              <a:rPr lang="en-US" sz="2400" b="1" dirty="0"/>
              <a:t>www.linkagesproject.wordpress.com</a:t>
            </a:r>
          </a:p>
          <a:p>
            <a:pPr>
              <a:buClr>
                <a:srgbClr val="32BDEA"/>
              </a:buClr>
            </a:pPr>
            <a:r>
              <a:rPr lang="en-US" sz="2400" dirty="0">
                <a:hlinkClick r:id="rId2"/>
              </a:rPr>
              <a:t>Subscribe</a:t>
            </a:r>
            <a:r>
              <a:rPr lang="en-US" sz="2400" dirty="0"/>
              <a:t> to The </a:t>
            </a:r>
            <a:r>
              <a:rPr lang="en-US" sz="2400" dirty="0">
                <a:hlinkClick r:id="rId3"/>
              </a:rPr>
              <a:t>LINK</a:t>
            </a:r>
            <a:r>
              <a:rPr lang="en-US" sz="2400" dirty="0"/>
              <a:t>, LINKAGES’ quarterly e-newsletter.</a:t>
            </a:r>
          </a:p>
          <a:p>
            <a:pPr>
              <a:buClr>
                <a:srgbClr val="32BDEA"/>
              </a:buClr>
            </a:pPr>
            <a:r>
              <a:rPr lang="en-US" sz="2400" dirty="0"/>
              <a:t>Check out LINKAGES’ quarterly research </a:t>
            </a:r>
            <a:r>
              <a:rPr lang="en-US" sz="2400" dirty="0">
                <a:hlinkClick r:id="rId4"/>
              </a:rPr>
              <a:t>digest</a:t>
            </a:r>
            <a:r>
              <a:rPr lang="en-US" sz="2400" dirty="0"/>
              <a:t>.</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24728" y="1939036"/>
            <a:ext cx="479044" cy="479044"/>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1876" y="2862671"/>
            <a:ext cx="266145" cy="266145"/>
          </a:xfrm>
          <a:prstGeom prst="rect">
            <a:avLst/>
          </a:prstGeom>
        </p:spPr>
      </p:pic>
      <p:cxnSp>
        <p:nvCxnSpPr>
          <p:cNvPr id="7" name="Straight Connector 6"/>
          <p:cNvCxnSpPr/>
          <p:nvPr/>
        </p:nvCxnSpPr>
        <p:spPr>
          <a:xfrm>
            <a:off x="1727200" y="1148080"/>
            <a:ext cx="5749365" cy="0"/>
          </a:xfrm>
          <a:prstGeom prst="line">
            <a:avLst/>
          </a:prstGeom>
          <a:ln w="76200" cap="flat" cmpd="sng" algn="ctr">
            <a:solidFill>
              <a:srgbClr val="32BDE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656080" y="211516"/>
            <a:ext cx="7030720" cy="972441"/>
          </a:xfrm>
        </p:spPr>
        <p:txBody>
          <a:bodyPr>
            <a:normAutofit/>
          </a:bodyPr>
          <a:lstStyle/>
          <a:p>
            <a:r>
              <a:rPr lang="en-US" sz="3600" dirty="0"/>
              <a:t>Stay connected with LINKAGES</a:t>
            </a:r>
          </a:p>
        </p:txBody>
      </p:sp>
    </p:spTree>
    <p:extLst>
      <p:ext uri="{BB962C8B-B14F-4D97-AF65-F5344CB8AC3E}">
        <p14:creationId xmlns:p14="http://schemas.microsoft.com/office/powerpoint/2010/main" val="3753249874"/>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algn="ctr"/>
            <a:r>
              <a:rPr lang="en-US" dirty="0"/>
              <a:t>Acknowledgments</a:t>
            </a:r>
          </a:p>
        </p:txBody>
      </p:sp>
      <p:pic>
        <p:nvPicPr>
          <p:cNvPr id="14" name="Picture 13" descr="LINKAGES_Logo_v7.eps">
            <a:extLst>
              <a:ext uri="{FF2B5EF4-FFF2-40B4-BE49-F238E27FC236}">
                <a16:creationId xmlns:a16="http://schemas.microsoft.com/office/drawing/2014/main" id="{F648E72E-D18C-4C74-A91D-02495E668C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0067" y="2456969"/>
            <a:ext cx="1600200" cy="566737"/>
          </a:xfrm>
          <a:prstGeom prst="rect">
            <a:avLst/>
          </a:prstGeom>
        </p:spPr>
      </p:pic>
      <p:grpSp>
        <p:nvGrpSpPr>
          <p:cNvPr id="15" name="Group 14">
            <a:extLst>
              <a:ext uri="{FF2B5EF4-FFF2-40B4-BE49-F238E27FC236}">
                <a16:creationId xmlns:a16="http://schemas.microsoft.com/office/drawing/2014/main" id="{E47DD43C-52A3-412A-AE71-7A73A1253093}"/>
              </a:ext>
            </a:extLst>
          </p:cNvPr>
          <p:cNvGrpSpPr/>
          <p:nvPr/>
        </p:nvGrpSpPr>
        <p:grpSpPr>
          <a:xfrm>
            <a:off x="1256756" y="3858561"/>
            <a:ext cx="6706742" cy="762426"/>
            <a:chOff x="1412006" y="5087849"/>
            <a:chExt cx="6706742" cy="762426"/>
          </a:xfrm>
        </p:grpSpPr>
        <p:pic>
          <p:nvPicPr>
            <p:cNvPr id="16" name="Picture 15">
              <a:extLst>
                <a:ext uri="{FF2B5EF4-FFF2-40B4-BE49-F238E27FC236}">
                  <a16:creationId xmlns:a16="http://schemas.microsoft.com/office/drawing/2014/main" id="{7EFFE696-2E42-4185-B885-20EC820A2DB8}"/>
                </a:ext>
              </a:extLst>
            </p:cNvPr>
            <p:cNvPicPr>
              <a:picLocks noChangeAspect="1"/>
            </p:cNvPicPr>
            <p:nvPr/>
          </p:nvPicPr>
          <p:blipFill>
            <a:blip r:embed="rId3"/>
            <a:stretch>
              <a:fillRect/>
            </a:stretch>
          </p:blipFill>
          <p:spPr>
            <a:xfrm>
              <a:off x="3188054" y="5162982"/>
              <a:ext cx="963112" cy="574488"/>
            </a:xfrm>
            <a:prstGeom prst="rect">
              <a:avLst/>
            </a:prstGeom>
          </p:spPr>
        </p:pic>
        <p:pic>
          <p:nvPicPr>
            <p:cNvPr id="17" name="Picture 16">
              <a:extLst>
                <a:ext uri="{FF2B5EF4-FFF2-40B4-BE49-F238E27FC236}">
                  <a16:creationId xmlns:a16="http://schemas.microsoft.com/office/drawing/2014/main" id="{07623B0D-D0FC-468A-8092-4027721AE0C6}"/>
                </a:ext>
              </a:extLst>
            </p:cNvPr>
            <p:cNvPicPr>
              <a:picLocks noChangeAspect="1"/>
            </p:cNvPicPr>
            <p:nvPr/>
          </p:nvPicPr>
          <p:blipFill>
            <a:blip r:embed="rId4"/>
            <a:stretch>
              <a:fillRect/>
            </a:stretch>
          </p:blipFill>
          <p:spPr>
            <a:xfrm>
              <a:off x="4610127" y="5087849"/>
              <a:ext cx="908423" cy="762426"/>
            </a:xfrm>
            <a:prstGeom prst="rect">
              <a:avLst/>
            </a:prstGeom>
          </p:spPr>
        </p:pic>
        <p:pic>
          <p:nvPicPr>
            <p:cNvPr id="18" name="Picture 17" descr="UNC_GILLINGS_542_transp_blu.png">
              <a:extLst>
                <a:ext uri="{FF2B5EF4-FFF2-40B4-BE49-F238E27FC236}">
                  <a16:creationId xmlns:a16="http://schemas.microsoft.com/office/drawing/2014/main" id="{3483238B-2B9E-4540-AAC1-EA894CDA3C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4941" y="5235509"/>
              <a:ext cx="2023807" cy="513586"/>
            </a:xfrm>
            <a:prstGeom prst="rect">
              <a:avLst/>
            </a:prstGeom>
          </p:spPr>
        </p:pic>
        <p:pic>
          <p:nvPicPr>
            <p:cNvPr id="19" name="Picture 18" descr="FHI360_Logo_NewTag_Horiz_rgb.png">
              <a:extLst>
                <a:ext uri="{FF2B5EF4-FFF2-40B4-BE49-F238E27FC236}">
                  <a16:creationId xmlns:a16="http://schemas.microsoft.com/office/drawing/2014/main" id="{15AF1D8D-ACF1-40FE-B49A-9F9E42162E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2006" y="5212587"/>
              <a:ext cx="1153262" cy="513586"/>
            </a:xfrm>
            <a:prstGeom prst="rect">
              <a:avLst/>
            </a:prstGeom>
          </p:spPr>
        </p:pic>
      </p:grpSp>
      <p:pic>
        <p:nvPicPr>
          <p:cNvPr id="20" name="Picture 19" descr="USAID logo.jpg">
            <a:extLst>
              <a:ext uri="{FF2B5EF4-FFF2-40B4-BE49-F238E27FC236}">
                <a16:creationId xmlns:a16="http://schemas.microsoft.com/office/drawing/2014/main" id="{C72D2FCC-787D-40E8-AEA1-8A79835CEEF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7658" b="12882"/>
          <a:stretch/>
        </p:blipFill>
        <p:spPr>
          <a:xfrm>
            <a:off x="609432" y="2346289"/>
            <a:ext cx="2943280" cy="795279"/>
          </a:xfrm>
          <a:prstGeom prst="rect">
            <a:avLst/>
          </a:prstGeom>
        </p:spPr>
      </p:pic>
      <p:pic>
        <p:nvPicPr>
          <p:cNvPr id="21" name="Picture 20">
            <a:extLst>
              <a:ext uri="{FF2B5EF4-FFF2-40B4-BE49-F238E27FC236}">
                <a16:creationId xmlns:a16="http://schemas.microsoft.com/office/drawing/2014/main" id="{A1CED601-85AF-4603-93A4-4DF9CBB577BA}"/>
              </a:ext>
            </a:extLst>
          </p:cNvPr>
          <p:cNvPicPr>
            <a:picLocks noChangeAspect="1"/>
          </p:cNvPicPr>
          <p:nvPr/>
        </p:nvPicPr>
        <p:blipFill>
          <a:blip r:embed="rId8"/>
          <a:stretch>
            <a:fillRect/>
          </a:stretch>
        </p:blipFill>
        <p:spPr>
          <a:xfrm>
            <a:off x="4169300" y="2160304"/>
            <a:ext cx="1479575" cy="935575"/>
          </a:xfrm>
          <a:prstGeom prst="rect">
            <a:avLst/>
          </a:prstGeom>
        </p:spPr>
      </p:pic>
      <p:cxnSp>
        <p:nvCxnSpPr>
          <p:cNvPr id="22" name="Straight Connector 21">
            <a:extLst>
              <a:ext uri="{FF2B5EF4-FFF2-40B4-BE49-F238E27FC236}">
                <a16:creationId xmlns:a16="http://schemas.microsoft.com/office/drawing/2014/main" id="{B068F265-31F2-4B91-8F49-423C3D088240}"/>
              </a:ext>
            </a:extLst>
          </p:cNvPr>
          <p:cNvCxnSpPr/>
          <p:nvPr/>
        </p:nvCxnSpPr>
        <p:spPr>
          <a:xfrm>
            <a:off x="2353855" y="1260121"/>
            <a:ext cx="4544785" cy="0"/>
          </a:xfrm>
          <a:prstGeom prst="line">
            <a:avLst/>
          </a:prstGeom>
          <a:ln w="76200" cap="flat" cmpd="sng" algn="ctr">
            <a:solidFill>
              <a:srgbClr val="32BDE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190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populations and HIV globally</a:t>
            </a:r>
          </a:p>
        </p:txBody>
      </p:sp>
      <p:sp>
        <p:nvSpPr>
          <p:cNvPr id="3" name="Content Placeholder 2"/>
          <p:cNvSpPr>
            <a:spLocks noGrp="1"/>
          </p:cNvSpPr>
          <p:nvPr>
            <p:ph type="body" sz="quarter" idx="10"/>
          </p:nvPr>
        </p:nvSpPr>
        <p:spPr>
          <a:xfrm>
            <a:off x="466725" y="1590675"/>
            <a:ext cx="8220075" cy="4176713"/>
          </a:xfrm>
        </p:spPr>
        <p:txBody>
          <a:bodyPr/>
          <a:lstStyle/>
          <a:p>
            <a:r>
              <a:rPr lang="en-US" dirty="0"/>
              <a:t>HIV prevalence among sex workers is </a:t>
            </a:r>
            <a:r>
              <a:rPr lang="en-US" b="1" dirty="0">
                <a:solidFill>
                  <a:schemeClr val="tx2"/>
                </a:solidFill>
              </a:rPr>
              <a:t>10 times </a:t>
            </a:r>
            <a:r>
              <a:rPr lang="en-US" dirty="0"/>
              <a:t>greater than among the general population.</a:t>
            </a:r>
            <a:r>
              <a:rPr lang="en-US" baseline="30000" dirty="0"/>
              <a:t>1</a:t>
            </a:r>
          </a:p>
          <a:p>
            <a:r>
              <a:rPr lang="en-US" dirty="0"/>
              <a:t>Men who have sex with men are </a:t>
            </a:r>
            <a:r>
              <a:rPr lang="en-US" b="1" dirty="0">
                <a:solidFill>
                  <a:schemeClr val="tx2"/>
                </a:solidFill>
              </a:rPr>
              <a:t>24 times </a:t>
            </a:r>
            <a:r>
              <a:rPr lang="en-US" dirty="0"/>
              <a:t>more likely to be living with HIV than the general population.</a:t>
            </a:r>
            <a:r>
              <a:rPr lang="en-US" baseline="30000" dirty="0"/>
              <a:t>1</a:t>
            </a:r>
          </a:p>
          <a:p>
            <a:r>
              <a:rPr lang="en-US" dirty="0"/>
              <a:t>Trans women are </a:t>
            </a:r>
            <a:r>
              <a:rPr lang="en-US" b="1" dirty="0">
                <a:solidFill>
                  <a:schemeClr val="tx2"/>
                </a:solidFill>
              </a:rPr>
              <a:t>49 times </a:t>
            </a:r>
            <a:r>
              <a:rPr lang="en-US" dirty="0"/>
              <a:t>more likely to be living with HIV than other adults of reproductive age.</a:t>
            </a:r>
            <a:r>
              <a:rPr lang="en-US" baseline="30000" dirty="0"/>
              <a:t>2</a:t>
            </a:r>
          </a:p>
          <a:p>
            <a:r>
              <a:rPr lang="en-US" dirty="0"/>
              <a:t>People who inject drugs are </a:t>
            </a:r>
            <a:r>
              <a:rPr lang="en-US" b="1" dirty="0">
                <a:solidFill>
                  <a:schemeClr val="tx2"/>
                </a:solidFill>
              </a:rPr>
              <a:t>28 times </a:t>
            </a:r>
            <a:r>
              <a:rPr lang="en-US" dirty="0"/>
              <a:t>more likely to be living with HIV than the general population.</a:t>
            </a:r>
            <a:r>
              <a:rPr lang="en-US" baseline="30000" dirty="0"/>
              <a:t>3</a:t>
            </a:r>
          </a:p>
        </p:txBody>
      </p:sp>
      <p:sp>
        <p:nvSpPr>
          <p:cNvPr id="6" name="Content Placeholder 2">
            <a:extLst>
              <a:ext uri="{FF2B5EF4-FFF2-40B4-BE49-F238E27FC236}">
                <a16:creationId xmlns:a16="http://schemas.microsoft.com/office/drawing/2014/main" id="{3C94E278-F9EF-46CD-BE67-D839C9D9382B}"/>
              </a:ext>
            </a:extLst>
          </p:cNvPr>
          <p:cNvSpPr txBox="1">
            <a:spLocks/>
          </p:cNvSpPr>
          <p:nvPr/>
        </p:nvSpPr>
        <p:spPr>
          <a:xfrm>
            <a:off x="628919" y="6176170"/>
            <a:ext cx="8057881" cy="465783"/>
          </a:xfrm>
          <a:prstGeom prst="rect">
            <a:avLst/>
          </a:prstGeom>
        </p:spPr>
        <p:txBody>
          <a:bodyPr vert="horz"/>
          <a:lstStyle>
            <a:lvl1pPr marL="342900" indent="-342900" algn="l" defTabSz="457200" rtl="0" eaLnBrk="1" latinLnBrk="0" hangingPunct="1">
              <a:lnSpc>
                <a:spcPts val="3000"/>
              </a:lnSpc>
              <a:spcBef>
                <a:spcPts val="1200"/>
              </a:spcBef>
              <a:buClr>
                <a:srgbClr val="EF9930"/>
              </a:buClr>
              <a:buSzPct val="100000"/>
              <a:buFont typeface="Arial"/>
              <a:buChar char="•"/>
              <a:defRPr sz="2800" b="0" kern="1200" spc="0">
                <a:solidFill>
                  <a:srgbClr val="535352"/>
                </a:solidFill>
                <a:latin typeface="Calibri"/>
                <a:ea typeface="+mn-ea"/>
                <a:cs typeface="Calibri"/>
              </a:defRPr>
            </a:lvl1pPr>
            <a:lvl2pPr marL="742950" indent="-285750" algn="l" defTabSz="457200" rtl="0" eaLnBrk="1" latinLnBrk="0" hangingPunct="1">
              <a:spcBef>
                <a:spcPct val="20000"/>
              </a:spcBef>
              <a:buClr>
                <a:srgbClr val="EF9930"/>
              </a:buClr>
              <a:buFont typeface="Arial"/>
              <a:buChar char="–"/>
              <a:defRPr sz="2800" kern="1200">
                <a:solidFill>
                  <a:srgbClr val="535352"/>
                </a:solidFill>
                <a:latin typeface="Calibri"/>
                <a:ea typeface="+mn-ea"/>
                <a:cs typeface="Calibri"/>
              </a:defRPr>
            </a:lvl2pPr>
            <a:lvl3pPr marL="1143000" indent="-228600" algn="l" defTabSz="457200" rtl="0" eaLnBrk="1" latinLnBrk="0" hangingPunct="1">
              <a:spcBef>
                <a:spcPct val="20000"/>
              </a:spcBef>
              <a:buClr>
                <a:srgbClr val="EF9930"/>
              </a:buClr>
              <a:buSzPct val="83000"/>
              <a:buFont typeface="Calibri" panose="020F0502020204030204" pitchFamily="34" charset="0"/>
              <a:buChar char="‐"/>
              <a:defRPr sz="2400" kern="1200">
                <a:solidFill>
                  <a:srgbClr val="535352"/>
                </a:solidFill>
                <a:latin typeface="Calibri"/>
                <a:ea typeface="+mn-ea"/>
                <a:cs typeface="Calibri"/>
              </a:defRPr>
            </a:lvl3pPr>
            <a:lvl4pPr marL="1600200" indent="-228600" algn="l" defTabSz="457200" rtl="0" eaLnBrk="1" latinLnBrk="0" hangingPunct="1">
              <a:spcBef>
                <a:spcPct val="20000"/>
              </a:spcBef>
              <a:buFont typeface="Arial"/>
              <a:buChar char="–"/>
              <a:defRPr sz="2000" kern="1200">
                <a:solidFill>
                  <a:srgbClr val="535352"/>
                </a:solidFill>
                <a:latin typeface="Calibri"/>
                <a:ea typeface="+mn-ea"/>
                <a:cs typeface="Calibri"/>
              </a:defRPr>
            </a:lvl4pPr>
            <a:lvl5pPr marL="2057400" indent="-228600" algn="l" defTabSz="457200" rtl="0" eaLnBrk="1" latinLnBrk="0" hangingPunct="1">
              <a:spcBef>
                <a:spcPct val="20000"/>
              </a:spcBef>
              <a:buFont typeface="Arial"/>
              <a:buChar char="»"/>
              <a:defRPr sz="2000" kern="1200">
                <a:solidFill>
                  <a:srgbClr val="53535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pPr>
            <a:r>
              <a:rPr lang="en-US" sz="1200" dirty="0"/>
              <a:t>Sources:  1. Joint United Nations </a:t>
            </a:r>
            <a:r>
              <a:rPr lang="en-US" sz="1200" dirty="0" err="1"/>
              <a:t>Programme</a:t>
            </a:r>
            <a:r>
              <a:rPr lang="en-US" sz="1200" dirty="0"/>
              <a:t> on HIV/AIDS, 2016.   2. </a:t>
            </a:r>
            <a:r>
              <a:rPr lang="en-US" sz="1200" dirty="0" err="1"/>
              <a:t>Baral</a:t>
            </a:r>
            <a:r>
              <a:rPr lang="en-US" sz="1200" dirty="0"/>
              <a:t> et al., 2013.   </a:t>
            </a:r>
            <a:br>
              <a:rPr lang="en-US" sz="1200" dirty="0"/>
            </a:br>
            <a:r>
              <a:rPr lang="en-US" sz="1200" dirty="0"/>
              <a:t>3. United Nations Office on Drugs and Crime et al., 2017.</a:t>
            </a:r>
          </a:p>
        </p:txBody>
      </p:sp>
    </p:spTree>
    <p:extLst>
      <p:ext uri="{BB962C8B-B14F-4D97-AF65-F5344CB8AC3E}">
        <p14:creationId xmlns:p14="http://schemas.microsoft.com/office/powerpoint/2010/main" val="4208491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445E2-14F1-47AD-8E9E-7142C31435AB}"/>
              </a:ext>
            </a:extLst>
          </p:cNvPr>
          <p:cNvSpPr>
            <a:spLocks noGrp="1"/>
          </p:cNvSpPr>
          <p:nvPr>
            <p:ph type="title"/>
          </p:nvPr>
        </p:nvSpPr>
        <p:spPr/>
        <p:txBody>
          <a:bodyPr/>
          <a:lstStyle/>
          <a:p>
            <a:r>
              <a:rPr lang="en-US" dirty="0"/>
              <a:t>HIV among key populations in </a:t>
            </a:r>
            <a:r>
              <a:rPr lang="en-US" dirty="0">
                <a:solidFill>
                  <a:srgbClr val="00B050"/>
                </a:solidFill>
              </a:rPr>
              <a:t>[country]</a:t>
            </a:r>
          </a:p>
        </p:txBody>
      </p:sp>
      <p:sp>
        <p:nvSpPr>
          <p:cNvPr id="3" name="Text Placeholder 2">
            <a:extLst>
              <a:ext uri="{FF2B5EF4-FFF2-40B4-BE49-F238E27FC236}">
                <a16:creationId xmlns:a16="http://schemas.microsoft.com/office/drawing/2014/main" id="{434B6911-E644-49D6-9F7C-8BA07B73E524}"/>
              </a:ext>
            </a:extLst>
          </p:cNvPr>
          <p:cNvSpPr>
            <a:spLocks noGrp="1"/>
          </p:cNvSpPr>
          <p:nvPr>
            <p:ph type="body" sz="quarter" idx="10"/>
          </p:nvPr>
        </p:nvSpPr>
        <p:spPr/>
        <p:txBody>
          <a:bodyPr>
            <a:noAutofit/>
          </a:bodyPr>
          <a:lstStyle/>
          <a:p>
            <a:pPr marL="0" indent="0">
              <a:buNone/>
            </a:pPr>
            <a:r>
              <a:rPr lang="en-GB" dirty="0">
                <a:solidFill>
                  <a:srgbClr val="00B050"/>
                </a:solidFill>
              </a:rPr>
              <a:t>Specify which KP groups—men who have sex with men, people who inject drugs, sex workers, trans people—are the focus of the national HIV/AIDS strategy in [country]. </a:t>
            </a:r>
          </a:p>
          <a:p>
            <a:pPr marL="0" indent="0">
              <a:buNone/>
            </a:pPr>
            <a:r>
              <a:rPr lang="en-GB" dirty="0">
                <a:solidFill>
                  <a:srgbClr val="00B050"/>
                </a:solidFill>
              </a:rPr>
              <a:t>Insert country-specific information/statistics about HIV among these KP groups in [country]. You may also wish to include size estimation data. </a:t>
            </a:r>
          </a:p>
          <a:p>
            <a:pPr marL="0" indent="0">
              <a:buNone/>
            </a:pPr>
            <a:r>
              <a:rPr lang="en-GB" dirty="0">
                <a:solidFill>
                  <a:srgbClr val="00B050"/>
                </a:solidFill>
              </a:rPr>
              <a:t>Consider carefully whether data is safe to share; for example, it is likely inappropriate to share mapping data that names specific hot spots as this may result in increased chance of arrest.</a:t>
            </a:r>
          </a:p>
        </p:txBody>
      </p:sp>
    </p:spTree>
    <p:extLst>
      <p:ext uri="{BB962C8B-B14F-4D97-AF65-F5344CB8AC3E}">
        <p14:creationId xmlns:p14="http://schemas.microsoft.com/office/powerpoint/2010/main" val="3681427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CE2BF-E2C6-44B8-9EED-16A389F97891}"/>
              </a:ext>
            </a:extLst>
          </p:cNvPr>
          <p:cNvSpPr>
            <a:spLocks noGrp="1"/>
          </p:cNvSpPr>
          <p:nvPr>
            <p:ph type="title"/>
          </p:nvPr>
        </p:nvSpPr>
        <p:spPr/>
        <p:txBody>
          <a:bodyPr>
            <a:normAutofit fontScale="90000"/>
          </a:bodyPr>
          <a:lstStyle/>
          <a:p>
            <a:r>
              <a:rPr lang="en-US" dirty="0"/>
              <a:t>What influences people’s health, including their vulnerability to HIV?</a:t>
            </a:r>
          </a:p>
        </p:txBody>
      </p:sp>
      <p:pic>
        <p:nvPicPr>
          <p:cNvPr id="7" name="Picture 6">
            <a:extLst>
              <a:ext uri="{FF2B5EF4-FFF2-40B4-BE49-F238E27FC236}">
                <a16:creationId xmlns:a16="http://schemas.microsoft.com/office/drawing/2014/main" id="{3C567AA5-C4BB-49F2-99D9-1E3012BB049A}"/>
              </a:ext>
            </a:extLst>
          </p:cNvPr>
          <p:cNvPicPr>
            <a:picLocks noChangeAspect="1"/>
          </p:cNvPicPr>
          <p:nvPr/>
        </p:nvPicPr>
        <p:blipFill rotWithShape="1">
          <a:blip r:embed="rId3"/>
          <a:srcRect t="2357" b="2242"/>
          <a:stretch/>
        </p:blipFill>
        <p:spPr>
          <a:xfrm>
            <a:off x="91317" y="1490798"/>
            <a:ext cx="8951084" cy="5103042"/>
          </a:xfrm>
          <a:prstGeom prst="rect">
            <a:avLst/>
          </a:prstGeom>
        </p:spPr>
      </p:pic>
      <p:sp>
        <p:nvSpPr>
          <p:cNvPr id="8" name="Oval 7">
            <a:extLst>
              <a:ext uri="{FF2B5EF4-FFF2-40B4-BE49-F238E27FC236}">
                <a16:creationId xmlns:a16="http://schemas.microsoft.com/office/drawing/2014/main" id="{836A48C4-1C56-42E0-8977-D26A058278FD}"/>
              </a:ext>
            </a:extLst>
          </p:cNvPr>
          <p:cNvSpPr/>
          <p:nvPr/>
        </p:nvSpPr>
        <p:spPr>
          <a:xfrm>
            <a:off x="4572000" y="3605022"/>
            <a:ext cx="1920240" cy="458978"/>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5" name="TextBox 4">
            <a:extLst>
              <a:ext uri="{FF2B5EF4-FFF2-40B4-BE49-F238E27FC236}">
                <a16:creationId xmlns:a16="http://schemas.microsoft.com/office/drawing/2014/main" id="{EF6C7E64-CFF8-49CA-8697-AFC46D8217FA}"/>
              </a:ext>
            </a:extLst>
          </p:cNvPr>
          <p:cNvSpPr txBox="1"/>
          <p:nvPr/>
        </p:nvSpPr>
        <p:spPr>
          <a:xfrm>
            <a:off x="7344061" y="6378437"/>
            <a:ext cx="1799940" cy="276999"/>
          </a:xfrm>
          <a:prstGeom prst="rect">
            <a:avLst/>
          </a:prstGeom>
          <a:noFill/>
        </p:spPr>
        <p:txBody>
          <a:bodyPr wrap="square" rtlCol="0">
            <a:spAutoFit/>
          </a:bodyPr>
          <a:lstStyle/>
          <a:p>
            <a:pPr algn="r"/>
            <a:r>
              <a:rPr lang="en-US" sz="1200" dirty="0">
                <a:latin typeface="+mn-lt"/>
              </a:rPr>
              <a:t>Source: WHO, 2010.</a:t>
            </a:r>
          </a:p>
        </p:txBody>
      </p:sp>
    </p:spTree>
    <p:extLst>
      <p:ext uri="{BB962C8B-B14F-4D97-AF65-F5344CB8AC3E}">
        <p14:creationId xmlns:p14="http://schemas.microsoft.com/office/powerpoint/2010/main" val="143585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Activity: What is behind high HIV prevalence rates for some populations?</a:t>
            </a:r>
            <a:endParaRPr lang="en-IN" dirty="0"/>
          </a:p>
        </p:txBody>
      </p:sp>
      <p:sp>
        <p:nvSpPr>
          <p:cNvPr id="5" name="Text Placeholder 4">
            <a:extLst>
              <a:ext uri="{FF2B5EF4-FFF2-40B4-BE49-F238E27FC236}">
                <a16:creationId xmlns:a16="http://schemas.microsoft.com/office/drawing/2014/main" id="{C07AABE7-EFBC-456F-A9BE-B2813121D70D}"/>
              </a:ext>
            </a:extLst>
          </p:cNvPr>
          <p:cNvSpPr>
            <a:spLocks noGrp="1"/>
          </p:cNvSpPr>
          <p:nvPr>
            <p:ph type="body" sz="quarter" idx="10"/>
          </p:nvPr>
        </p:nvSpPr>
        <p:spPr/>
        <p:txBody>
          <a:bodyPr/>
          <a:lstStyle/>
          <a:p>
            <a:r>
              <a:rPr lang="en-US" dirty="0"/>
              <a:t>Divide into five groups.</a:t>
            </a:r>
          </a:p>
          <a:p>
            <a:r>
              <a:rPr lang="en-US" dirty="0"/>
              <a:t>Review the two experiences given to your group.</a:t>
            </a:r>
          </a:p>
          <a:p>
            <a:r>
              <a:rPr lang="en-US" dirty="0"/>
              <a:t>Decide which of the experiences is a barrier to good health and which one facilitates good health. Consider HIV prevention specifically. </a:t>
            </a:r>
          </a:p>
          <a:p>
            <a:r>
              <a:rPr lang="en-US" dirty="0"/>
              <a:t>Be prepared to share and explain your response. </a:t>
            </a:r>
          </a:p>
        </p:txBody>
      </p:sp>
    </p:spTree>
    <p:extLst>
      <p:ext uri="{BB962C8B-B14F-4D97-AF65-F5344CB8AC3E}">
        <p14:creationId xmlns:p14="http://schemas.microsoft.com/office/powerpoint/2010/main" val="1533120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CE2BF-E2C6-44B8-9EED-16A389F97891}"/>
              </a:ext>
            </a:extLst>
          </p:cNvPr>
          <p:cNvSpPr>
            <a:spLocks noGrp="1"/>
          </p:cNvSpPr>
          <p:nvPr>
            <p:ph type="title"/>
          </p:nvPr>
        </p:nvSpPr>
        <p:spPr>
          <a:xfrm>
            <a:off x="467360" y="384236"/>
            <a:ext cx="8219440" cy="972441"/>
          </a:xfrm>
        </p:spPr>
        <p:txBody>
          <a:bodyPr>
            <a:normAutofit/>
          </a:bodyPr>
          <a:lstStyle/>
          <a:p>
            <a:pPr>
              <a:lnSpc>
                <a:spcPts val="3400"/>
              </a:lnSpc>
            </a:pPr>
            <a:r>
              <a:rPr lang="en-US" dirty="0"/>
              <a:t>What influences people’s health, including their vulnerability to HIV?</a:t>
            </a:r>
          </a:p>
        </p:txBody>
      </p:sp>
      <p:pic>
        <p:nvPicPr>
          <p:cNvPr id="7" name="Picture 6">
            <a:extLst>
              <a:ext uri="{FF2B5EF4-FFF2-40B4-BE49-F238E27FC236}">
                <a16:creationId xmlns:a16="http://schemas.microsoft.com/office/drawing/2014/main" id="{3C567AA5-C4BB-49F2-99D9-1E3012BB049A}"/>
              </a:ext>
            </a:extLst>
          </p:cNvPr>
          <p:cNvPicPr>
            <a:picLocks noChangeAspect="1"/>
          </p:cNvPicPr>
          <p:nvPr/>
        </p:nvPicPr>
        <p:blipFill rotWithShape="1">
          <a:blip r:embed="rId3"/>
          <a:srcRect t="2357" b="2242"/>
          <a:stretch/>
        </p:blipFill>
        <p:spPr>
          <a:xfrm>
            <a:off x="106804" y="1432876"/>
            <a:ext cx="8945755" cy="5100004"/>
          </a:xfrm>
          <a:prstGeom prst="rect">
            <a:avLst/>
          </a:prstGeom>
        </p:spPr>
      </p:pic>
      <p:sp>
        <p:nvSpPr>
          <p:cNvPr id="8" name="Oval 7">
            <a:extLst>
              <a:ext uri="{FF2B5EF4-FFF2-40B4-BE49-F238E27FC236}">
                <a16:creationId xmlns:a16="http://schemas.microsoft.com/office/drawing/2014/main" id="{836A48C4-1C56-42E0-8977-D26A058278FD}"/>
              </a:ext>
            </a:extLst>
          </p:cNvPr>
          <p:cNvSpPr/>
          <p:nvPr/>
        </p:nvSpPr>
        <p:spPr>
          <a:xfrm>
            <a:off x="4572000" y="4013692"/>
            <a:ext cx="2336800" cy="385588"/>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5" name="Oval 4">
            <a:extLst>
              <a:ext uri="{FF2B5EF4-FFF2-40B4-BE49-F238E27FC236}">
                <a16:creationId xmlns:a16="http://schemas.microsoft.com/office/drawing/2014/main" id="{3658DE17-D894-433F-A0EB-9A5D4291828D}"/>
              </a:ext>
            </a:extLst>
          </p:cNvPr>
          <p:cNvSpPr/>
          <p:nvPr/>
        </p:nvSpPr>
        <p:spPr>
          <a:xfrm>
            <a:off x="2040465" y="2661920"/>
            <a:ext cx="1850815" cy="46257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6" name="Oval 5">
            <a:extLst>
              <a:ext uri="{FF2B5EF4-FFF2-40B4-BE49-F238E27FC236}">
                <a16:creationId xmlns:a16="http://schemas.microsoft.com/office/drawing/2014/main" id="{5940E858-4512-460B-9794-CE15C9FEAB99}"/>
              </a:ext>
            </a:extLst>
          </p:cNvPr>
          <p:cNvSpPr/>
          <p:nvPr/>
        </p:nvSpPr>
        <p:spPr>
          <a:xfrm>
            <a:off x="106803" y="4793690"/>
            <a:ext cx="1689379" cy="476946"/>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9" name="Oval 8">
            <a:extLst>
              <a:ext uri="{FF2B5EF4-FFF2-40B4-BE49-F238E27FC236}">
                <a16:creationId xmlns:a16="http://schemas.microsoft.com/office/drawing/2014/main" id="{E5F50E37-CD9F-4BA1-80AA-358320DA4E21}"/>
              </a:ext>
            </a:extLst>
          </p:cNvPr>
          <p:cNvSpPr/>
          <p:nvPr/>
        </p:nvSpPr>
        <p:spPr>
          <a:xfrm>
            <a:off x="2344884" y="4596002"/>
            <a:ext cx="1139995" cy="280797"/>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10" name="Oval 9">
            <a:extLst>
              <a:ext uri="{FF2B5EF4-FFF2-40B4-BE49-F238E27FC236}">
                <a16:creationId xmlns:a16="http://schemas.microsoft.com/office/drawing/2014/main" id="{CCEE7F7D-D382-491D-8B12-12636B28600A}"/>
              </a:ext>
            </a:extLst>
          </p:cNvPr>
          <p:cNvSpPr/>
          <p:nvPr/>
        </p:nvSpPr>
        <p:spPr>
          <a:xfrm>
            <a:off x="106803" y="4032820"/>
            <a:ext cx="1689379" cy="672242"/>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11" name="Oval 10">
            <a:extLst>
              <a:ext uri="{FF2B5EF4-FFF2-40B4-BE49-F238E27FC236}">
                <a16:creationId xmlns:a16="http://schemas.microsoft.com/office/drawing/2014/main" id="{F747BAC9-BA7B-4BB6-BE02-117EF1490B03}"/>
              </a:ext>
            </a:extLst>
          </p:cNvPr>
          <p:cNvSpPr/>
          <p:nvPr/>
        </p:nvSpPr>
        <p:spPr>
          <a:xfrm>
            <a:off x="106804" y="2359359"/>
            <a:ext cx="1689378" cy="424206"/>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12" name="Oval 11">
            <a:extLst>
              <a:ext uri="{FF2B5EF4-FFF2-40B4-BE49-F238E27FC236}">
                <a16:creationId xmlns:a16="http://schemas.microsoft.com/office/drawing/2014/main" id="{A441F8FF-124B-4A8C-813E-C3000AC75648}"/>
              </a:ext>
            </a:extLst>
          </p:cNvPr>
          <p:cNvSpPr/>
          <p:nvPr/>
        </p:nvSpPr>
        <p:spPr>
          <a:xfrm>
            <a:off x="4572000" y="2661921"/>
            <a:ext cx="2336800" cy="938022"/>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13" name="Oval 12">
            <a:extLst>
              <a:ext uri="{FF2B5EF4-FFF2-40B4-BE49-F238E27FC236}">
                <a16:creationId xmlns:a16="http://schemas.microsoft.com/office/drawing/2014/main" id="{00F30426-F67A-482E-B488-D7B0C6EA0559}"/>
              </a:ext>
            </a:extLst>
          </p:cNvPr>
          <p:cNvSpPr/>
          <p:nvPr/>
        </p:nvSpPr>
        <p:spPr>
          <a:xfrm>
            <a:off x="5740400" y="5217432"/>
            <a:ext cx="1843963" cy="424206"/>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14" name="Oval 13">
            <a:extLst>
              <a:ext uri="{FF2B5EF4-FFF2-40B4-BE49-F238E27FC236}">
                <a16:creationId xmlns:a16="http://schemas.microsoft.com/office/drawing/2014/main" id="{F8388716-6F48-45D7-BC22-57DC20144283}"/>
              </a:ext>
            </a:extLst>
          </p:cNvPr>
          <p:cNvSpPr/>
          <p:nvPr/>
        </p:nvSpPr>
        <p:spPr>
          <a:xfrm>
            <a:off x="2344884" y="4221121"/>
            <a:ext cx="1139995" cy="288523"/>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16" name="Oval 15">
            <a:extLst>
              <a:ext uri="{FF2B5EF4-FFF2-40B4-BE49-F238E27FC236}">
                <a16:creationId xmlns:a16="http://schemas.microsoft.com/office/drawing/2014/main" id="{3AA7B6B6-A344-4FAF-9383-E052E2002C01}"/>
              </a:ext>
            </a:extLst>
          </p:cNvPr>
          <p:cNvSpPr/>
          <p:nvPr/>
        </p:nvSpPr>
        <p:spPr>
          <a:xfrm>
            <a:off x="2040465" y="3342083"/>
            <a:ext cx="1850815" cy="661449"/>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17" name="Oval 16">
            <a:extLst>
              <a:ext uri="{FF2B5EF4-FFF2-40B4-BE49-F238E27FC236}">
                <a16:creationId xmlns:a16="http://schemas.microsoft.com/office/drawing/2014/main" id="{7F4190DB-7B30-48E3-A5B8-65A5E1835E1E}"/>
              </a:ext>
            </a:extLst>
          </p:cNvPr>
          <p:cNvSpPr/>
          <p:nvPr/>
        </p:nvSpPr>
        <p:spPr>
          <a:xfrm>
            <a:off x="2344884" y="4944010"/>
            <a:ext cx="1139995" cy="306306"/>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18" name="Oval 17">
            <a:extLst>
              <a:ext uri="{FF2B5EF4-FFF2-40B4-BE49-F238E27FC236}">
                <a16:creationId xmlns:a16="http://schemas.microsoft.com/office/drawing/2014/main" id="{542C3AEF-E166-47BA-B43F-0F9E483B55ED}"/>
              </a:ext>
            </a:extLst>
          </p:cNvPr>
          <p:cNvSpPr/>
          <p:nvPr/>
        </p:nvSpPr>
        <p:spPr>
          <a:xfrm>
            <a:off x="106803" y="3331023"/>
            <a:ext cx="1689379" cy="584691"/>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19" name="Oval 18">
            <a:extLst>
              <a:ext uri="{FF2B5EF4-FFF2-40B4-BE49-F238E27FC236}">
                <a16:creationId xmlns:a16="http://schemas.microsoft.com/office/drawing/2014/main" id="{38B800FD-3988-413C-BDE1-44B05766D53D}"/>
              </a:ext>
            </a:extLst>
          </p:cNvPr>
          <p:cNvSpPr/>
          <p:nvPr/>
        </p:nvSpPr>
        <p:spPr>
          <a:xfrm>
            <a:off x="106803" y="2839574"/>
            <a:ext cx="1689379" cy="451855"/>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20" name="TextBox 19">
            <a:extLst>
              <a:ext uri="{FF2B5EF4-FFF2-40B4-BE49-F238E27FC236}">
                <a16:creationId xmlns:a16="http://schemas.microsoft.com/office/drawing/2014/main" id="{34A62457-1880-4F97-ABD0-8246137270B6}"/>
              </a:ext>
            </a:extLst>
          </p:cNvPr>
          <p:cNvSpPr txBox="1"/>
          <p:nvPr/>
        </p:nvSpPr>
        <p:spPr>
          <a:xfrm>
            <a:off x="7344061" y="6378437"/>
            <a:ext cx="1799940" cy="276999"/>
          </a:xfrm>
          <a:prstGeom prst="rect">
            <a:avLst/>
          </a:prstGeom>
          <a:noFill/>
        </p:spPr>
        <p:txBody>
          <a:bodyPr wrap="square" rtlCol="0">
            <a:spAutoFit/>
          </a:bodyPr>
          <a:lstStyle/>
          <a:p>
            <a:pPr algn="r"/>
            <a:r>
              <a:rPr lang="en-US" sz="1200" dirty="0">
                <a:latin typeface="+mn-lt"/>
              </a:rPr>
              <a:t>Source: WHO, 2010.</a:t>
            </a:r>
          </a:p>
        </p:txBody>
      </p:sp>
    </p:spTree>
    <p:extLst>
      <p:ext uri="{BB962C8B-B14F-4D97-AF65-F5344CB8AC3E}">
        <p14:creationId xmlns:p14="http://schemas.microsoft.com/office/powerpoint/2010/main" val="604140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A4898-7D16-4786-801D-45C34E6243F1}"/>
              </a:ext>
            </a:extLst>
          </p:cNvPr>
          <p:cNvSpPr>
            <a:spLocks noGrp="1"/>
          </p:cNvSpPr>
          <p:nvPr>
            <p:ph type="title"/>
          </p:nvPr>
        </p:nvSpPr>
        <p:spPr/>
        <p:txBody>
          <a:bodyPr/>
          <a:lstStyle/>
          <a:p>
            <a:r>
              <a:rPr lang="en-US" dirty="0"/>
              <a:t>National strategic plan</a:t>
            </a:r>
          </a:p>
        </p:txBody>
      </p:sp>
      <p:sp>
        <p:nvSpPr>
          <p:cNvPr id="3" name="Text Placeholder 2">
            <a:extLst>
              <a:ext uri="{FF2B5EF4-FFF2-40B4-BE49-F238E27FC236}">
                <a16:creationId xmlns:a16="http://schemas.microsoft.com/office/drawing/2014/main" id="{126686B1-3F69-4974-81DD-F523395C99B2}"/>
              </a:ext>
            </a:extLst>
          </p:cNvPr>
          <p:cNvSpPr>
            <a:spLocks noGrp="1"/>
          </p:cNvSpPr>
          <p:nvPr>
            <p:ph type="body" sz="quarter" idx="10"/>
          </p:nvPr>
        </p:nvSpPr>
        <p:spPr/>
        <p:txBody>
          <a:bodyPr/>
          <a:lstStyle/>
          <a:p>
            <a:pPr marL="0" indent="0">
              <a:buNone/>
            </a:pPr>
            <a:r>
              <a:rPr lang="en-US" dirty="0">
                <a:solidFill>
                  <a:srgbClr val="00B050"/>
                </a:solidFill>
              </a:rPr>
              <a:t>Share information here about the national strategic plan to address KP members’ needs. This is an opportunity to share information on what the program looks like on the ground so that participants are aware of the activities that are sanctioned/supported by ministries (such as outreach and peer education/ commodity delivery). </a:t>
            </a:r>
          </a:p>
        </p:txBody>
      </p:sp>
    </p:spTree>
    <p:extLst>
      <p:ext uri="{BB962C8B-B14F-4D97-AF65-F5344CB8AC3E}">
        <p14:creationId xmlns:p14="http://schemas.microsoft.com/office/powerpoint/2010/main" val="1017246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076E3-6D54-4BB6-90CC-B959E6C4FC88}"/>
              </a:ext>
            </a:extLst>
          </p:cNvPr>
          <p:cNvSpPr>
            <a:spLocks noGrp="1"/>
          </p:cNvSpPr>
          <p:nvPr>
            <p:ph type="title"/>
          </p:nvPr>
        </p:nvSpPr>
        <p:spPr/>
        <p:txBody>
          <a:bodyPr/>
          <a:lstStyle/>
          <a:p>
            <a:r>
              <a:rPr lang="en-US"/>
              <a:t>Questions and reflections</a:t>
            </a:r>
            <a:endParaRPr lang="en-US" dirty="0"/>
          </a:p>
        </p:txBody>
      </p:sp>
      <p:sp>
        <p:nvSpPr>
          <p:cNvPr id="5" name="Text Placeholder 4">
            <a:extLst>
              <a:ext uri="{FF2B5EF4-FFF2-40B4-BE49-F238E27FC236}">
                <a16:creationId xmlns:a16="http://schemas.microsoft.com/office/drawing/2014/main" id="{A2851E71-3F8C-4E42-BF86-7F2E7C1D2FB8}"/>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13918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SESSION 2.2</a:t>
            </a:r>
            <a:br>
              <a:rPr lang="en-US" dirty="0"/>
            </a:br>
            <a:r>
              <a:rPr lang="en-US" dirty="0"/>
              <a:t>Sex, Gender, Gender Identity, Gender Expression, Sexual Orientation: Understanding Ourselves and Each Other</a:t>
            </a:r>
          </a:p>
        </p:txBody>
      </p:sp>
    </p:spTree>
    <p:extLst>
      <p:ext uri="{BB962C8B-B14F-4D97-AF65-F5344CB8AC3E}">
        <p14:creationId xmlns:p14="http://schemas.microsoft.com/office/powerpoint/2010/main" val="2528364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Objectives</a:t>
            </a:r>
          </a:p>
        </p:txBody>
      </p:sp>
      <p:sp>
        <p:nvSpPr>
          <p:cNvPr id="4" name="Text Placeholder 3"/>
          <p:cNvSpPr>
            <a:spLocks noGrp="1"/>
          </p:cNvSpPr>
          <p:nvPr>
            <p:ph type="body" sz="quarter" idx="10"/>
          </p:nvPr>
        </p:nvSpPr>
        <p:spPr>
          <a:xfrm>
            <a:off x="466725" y="1590675"/>
            <a:ext cx="8220075" cy="4176713"/>
          </a:xfrm>
        </p:spPr>
        <p:txBody>
          <a:bodyPr/>
          <a:lstStyle/>
          <a:p>
            <a:r>
              <a:rPr lang="en-US" dirty="0"/>
              <a:t>Understand the difference between sex and gender</a:t>
            </a:r>
          </a:p>
          <a:p>
            <a:r>
              <a:rPr lang="en-US" dirty="0"/>
              <a:t>Understand the differences between gender identity, gender expression, and sexual orientation</a:t>
            </a:r>
          </a:p>
          <a:p>
            <a:r>
              <a:rPr lang="en-US" dirty="0"/>
              <a:t>Explain how gender norms and other societal norms affect us all and contribute to stigma and discrimination against key populations</a:t>
            </a:r>
          </a:p>
        </p:txBody>
      </p:sp>
    </p:spTree>
    <p:extLst>
      <p:ext uri="{BB962C8B-B14F-4D97-AF65-F5344CB8AC3E}">
        <p14:creationId xmlns:p14="http://schemas.microsoft.com/office/powerpoint/2010/main" val="2876149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07440" y="2543420"/>
            <a:ext cx="7542574" cy="1560960"/>
          </a:xfrm>
        </p:spPr>
        <p:txBody>
          <a:bodyPr/>
          <a:lstStyle/>
          <a:p>
            <a:r>
              <a:rPr lang="en-US" b="1" dirty="0"/>
              <a:t>Session 1.1</a:t>
            </a:r>
            <a:br>
              <a:rPr lang="en-US" dirty="0"/>
            </a:br>
            <a:r>
              <a:rPr lang="en-US" dirty="0"/>
              <a:t>Welcome and Introductions</a:t>
            </a:r>
          </a:p>
        </p:txBody>
      </p:sp>
    </p:spTree>
    <p:extLst>
      <p:ext uri="{BB962C8B-B14F-4D97-AF65-F5344CB8AC3E}">
        <p14:creationId xmlns:p14="http://schemas.microsoft.com/office/powerpoint/2010/main" val="234851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Activity: Sex and gender: What’s the difference? </a:t>
            </a:r>
            <a:br>
              <a:rPr lang="en-US" dirty="0"/>
            </a:br>
            <a:r>
              <a:rPr lang="en-US" dirty="0"/>
              <a:t>(Part 1)</a:t>
            </a:r>
          </a:p>
        </p:txBody>
      </p:sp>
      <p:sp>
        <p:nvSpPr>
          <p:cNvPr id="3" name="Content Placeholder 2"/>
          <p:cNvSpPr>
            <a:spLocks noGrp="1"/>
          </p:cNvSpPr>
          <p:nvPr>
            <p:ph type="body" sz="quarter" idx="10"/>
          </p:nvPr>
        </p:nvSpPr>
        <p:spPr>
          <a:xfrm>
            <a:off x="466725" y="1590675"/>
            <a:ext cx="8220075" cy="4176713"/>
          </a:xfrm>
        </p:spPr>
        <p:txBody>
          <a:bodyPr/>
          <a:lstStyle/>
          <a:p>
            <a:pPr lvl="0"/>
            <a:r>
              <a:rPr lang="en-US" dirty="0"/>
              <a:t>Divide into groups (about six to eight per group).</a:t>
            </a:r>
          </a:p>
          <a:p>
            <a:pPr lvl="0"/>
            <a:r>
              <a:rPr lang="en-US" dirty="0"/>
              <a:t>Each group selects an artist. </a:t>
            </a:r>
          </a:p>
          <a:p>
            <a:pPr lvl="0"/>
            <a:r>
              <a:rPr lang="en-US" dirty="0"/>
              <a:t>The artist, taking directions from the group, will draw either a woman or a man, as assigned by the facilitator.</a:t>
            </a:r>
          </a:p>
          <a:p>
            <a:pPr lvl="0"/>
            <a:r>
              <a:rPr lang="en-US" dirty="0"/>
              <a:t>Add details that distinguish the figure as a woman or man. Consider using: body shape, clothing, make-up, hair style, objects being held, and anything else you can think of. </a:t>
            </a:r>
          </a:p>
          <a:p>
            <a:pPr lvl="1"/>
            <a:endParaRPr lang="en-US" dirty="0"/>
          </a:p>
        </p:txBody>
      </p:sp>
    </p:spTree>
    <p:extLst>
      <p:ext uri="{BB962C8B-B14F-4D97-AF65-F5344CB8AC3E}">
        <p14:creationId xmlns:p14="http://schemas.microsoft.com/office/powerpoint/2010/main" val="263785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Biological sex</a:t>
            </a:r>
            <a:endParaRPr lang="en-US" dirty="0"/>
          </a:p>
        </p:txBody>
      </p:sp>
      <p:sp>
        <p:nvSpPr>
          <p:cNvPr id="3" name="Content Placeholder 2"/>
          <p:cNvSpPr>
            <a:spLocks noGrp="1"/>
          </p:cNvSpPr>
          <p:nvPr>
            <p:ph type="body" sz="quarter" idx="10"/>
          </p:nvPr>
        </p:nvSpPr>
        <p:spPr>
          <a:xfrm>
            <a:off x="466725" y="1590675"/>
            <a:ext cx="8220075" cy="4176713"/>
          </a:xfrm>
        </p:spPr>
        <p:txBody>
          <a:bodyPr/>
          <a:lstStyle/>
          <a:p>
            <a:pPr marL="0" indent="0">
              <a:buNone/>
            </a:pPr>
            <a:r>
              <a:rPr lang="en-US" dirty="0"/>
              <a:t>A medical term used to refer to the chromosomal, hormonal, and anatomical characteristics that are used to classify an individual as female, male, or intersex. </a:t>
            </a:r>
          </a:p>
          <a:p>
            <a:endParaRPr lang="en-US" dirty="0"/>
          </a:p>
          <a:p>
            <a:pPr marL="0" indent="0">
              <a:buNone/>
            </a:pPr>
            <a:r>
              <a:rPr lang="en-US" dirty="0"/>
              <a:t>Biological sex is on a continuum. Intersex refers to a person born with reproductive or sexual anatomy that does not seem to fit the typical definitions of female or male.</a:t>
            </a:r>
          </a:p>
        </p:txBody>
      </p:sp>
      <p:pic>
        <p:nvPicPr>
          <p:cNvPr id="8" name="Picture 7">
            <a:extLst>
              <a:ext uri="{FF2B5EF4-FFF2-40B4-BE49-F238E27FC236}">
                <a16:creationId xmlns:a16="http://schemas.microsoft.com/office/drawing/2014/main" id="{67846F00-CA60-43A0-91E4-54DDD1CD5BE2}"/>
              </a:ext>
            </a:extLst>
          </p:cNvPr>
          <p:cNvPicPr>
            <a:picLocks noChangeAspect="1"/>
          </p:cNvPicPr>
          <p:nvPr/>
        </p:nvPicPr>
        <p:blipFill>
          <a:blip r:embed="rId3"/>
          <a:stretch>
            <a:fillRect/>
          </a:stretch>
        </p:blipFill>
        <p:spPr>
          <a:xfrm>
            <a:off x="1763048" y="5387477"/>
            <a:ext cx="6467319" cy="1114425"/>
          </a:xfrm>
          <a:prstGeom prst="rect">
            <a:avLst/>
          </a:prstGeom>
        </p:spPr>
      </p:pic>
    </p:spTree>
    <p:extLst>
      <p:ext uri="{BB962C8B-B14F-4D97-AF65-F5344CB8AC3E}">
        <p14:creationId xmlns:p14="http://schemas.microsoft.com/office/powerpoint/2010/main" val="319921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Gender</a:t>
            </a:r>
            <a:endParaRPr lang="en-US" dirty="0"/>
          </a:p>
        </p:txBody>
      </p:sp>
      <p:sp>
        <p:nvSpPr>
          <p:cNvPr id="3" name="Content Placeholder 2"/>
          <p:cNvSpPr>
            <a:spLocks noGrp="1"/>
          </p:cNvSpPr>
          <p:nvPr>
            <p:ph type="body" sz="quarter" idx="10"/>
          </p:nvPr>
        </p:nvSpPr>
        <p:spPr>
          <a:xfrm>
            <a:off x="466725" y="1590675"/>
            <a:ext cx="8220075" cy="4176713"/>
          </a:xfrm>
        </p:spPr>
        <p:txBody>
          <a:bodyPr/>
          <a:lstStyle/>
          <a:p>
            <a:pPr marL="0" indent="0">
              <a:buNone/>
            </a:pPr>
            <a:r>
              <a:rPr lang="en-US" dirty="0"/>
              <a:t>Gender is a culturally defined set of economic, social, and political roles, responsibilities, rights, entitlements, and obligations associated with being female and male. It is also reflected in the power relations between and among women and men, and boys and girls. </a:t>
            </a:r>
          </a:p>
          <a:p>
            <a:pPr lvl="1"/>
            <a:endParaRPr lang="en-US" dirty="0"/>
          </a:p>
        </p:txBody>
      </p:sp>
    </p:spTree>
    <p:extLst>
      <p:ext uri="{BB962C8B-B14F-4D97-AF65-F5344CB8AC3E}">
        <p14:creationId xmlns:p14="http://schemas.microsoft.com/office/powerpoint/2010/main" val="3197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Gender identity</a:t>
            </a:r>
            <a:endParaRPr lang="en-US" dirty="0"/>
          </a:p>
        </p:txBody>
      </p:sp>
      <p:sp>
        <p:nvSpPr>
          <p:cNvPr id="3" name="Content Placeholder 2"/>
          <p:cNvSpPr>
            <a:spLocks noGrp="1"/>
          </p:cNvSpPr>
          <p:nvPr>
            <p:ph type="body" sz="quarter" idx="10"/>
          </p:nvPr>
        </p:nvSpPr>
        <p:spPr/>
        <p:txBody>
          <a:bodyPr/>
          <a:lstStyle/>
          <a:p>
            <a:pPr marL="0" indent="0">
              <a:buNone/>
            </a:pPr>
            <a:r>
              <a:rPr lang="en-US" sz="2200" dirty="0"/>
              <a:t>A person’s deeply felt internal and individual experience of gender, which may or may not correspond with the sex assigned at birth.</a:t>
            </a:r>
          </a:p>
          <a:p>
            <a:endParaRPr lang="en-US" sz="2200" dirty="0"/>
          </a:p>
          <a:p>
            <a:pPr marL="0" indent="0">
              <a:buNone/>
            </a:pPr>
            <a:r>
              <a:rPr lang="en-US" sz="2200" dirty="0"/>
              <a:t>When one’s gender identity does not correspond with sex assigned at birth, a person may identify as: </a:t>
            </a:r>
          </a:p>
          <a:p>
            <a:pPr lvl="0"/>
            <a:r>
              <a:rPr lang="en-US" sz="2200" b="1" dirty="0"/>
              <a:t>Transgender: </a:t>
            </a:r>
            <a:r>
              <a:rPr lang="en-US" sz="2200" dirty="0"/>
              <a:t>gender identity is different from sex assigned at birth</a:t>
            </a:r>
          </a:p>
          <a:p>
            <a:pPr lvl="0"/>
            <a:r>
              <a:rPr lang="en-US" sz="2200" b="1" dirty="0"/>
              <a:t>Trans woman: </a:t>
            </a:r>
            <a:r>
              <a:rPr lang="en-US" sz="2200" dirty="0"/>
              <a:t>assigned male at birth and identifies as female</a:t>
            </a:r>
          </a:p>
          <a:p>
            <a:pPr lvl="0"/>
            <a:r>
              <a:rPr lang="en-US" sz="2200" b="1" dirty="0"/>
              <a:t>Trans man: </a:t>
            </a:r>
            <a:r>
              <a:rPr lang="en-US" sz="2200" dirty="0"/>
              <a:t>assigned female at birth and identifies as male</a:t>
            </a:r>
          </a:p>
        </p:txBody>
      </p:sp>
      <p:pic>
        <p:nvPicPr>
          <p:cNvPr id="8" name="Picture 7">
            <a:extLst>
              <a:ext uri="{FF2B5EF4-FFF2-40B4-BE49-F238E27FC236}">
                <a16:creationId xmlns:a16="http://schemas.microsoft.com/office/drawing/2014/main" id="{DEFBB7DD-CC79-4E4F-9EF6-F0EA353A7D9D}"/>
              </a:ext>
            </a:extLst>
          </p:cNvPr>
          <p:cNvPicPr>
            <a:picLocks noChangeAspect="1"/>
          </p:cNvPicPr>
          <p:nvPr/>
        </p:nvPicPr>
        <p:blipFill>
          <a:blip r:embed="rId3"/>
          <a:stretch>
            <a:fillRect/>
          </a:stretch>
        </p:blipFill>
        <p:spPr>
          <a:xfrm>
            <a:off x="1207871" y="5523346"/>
            <a:ext cx="6467319" cy="1133475"/>
          </a:xfrm>
          <a:prstGeom prst="rect">
            <a:avLst/>
          </a:prstGeom>
        </p:spPr>
      </p:pic>
    </p:spTree>
    <p:extLst>
      <p:ext uri="{BB962C8B-B14F-4D97-AF65-F5344CB8AC3E}">
        <p14:creationId xmlns:p14="http://schemas.microsoft.com/office/powerpoint/2010/main" val="42088462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Gender expression</a:t>
            </a:r>
            <a:endParaRPr lang="en-US" dirty="0"/>
          </a:p>
        </p:txBody>
      </p:sp>
      <p:sp>
        <p:nvSpPr>
          <p:cNvPr id="3" name="Content Placeholder 2"/>
          <p:cNvSpPr>
            <a:spLocks noGrp="1"/>
          </p:cNvSpPr>
          <p:nvPr>
            <p:ph type="body" sz="quarter" idx="10"/>
          </p:nvPr>
        </p:nvSpPr>
        <p:spPr/>
        <p:txBody>
          <a:bodyPr/>
          <a:lstStyle/>
          <a:p>
            <a:pPr marL="0" indent="0">
              <a:buNone/>
            </a:pPr>
            <a:r>
              <a:rPr lang="en-US" dirty="0"/>
              <a:t>Gender expression is the external display of one’s gender identity through:</a:t>
            </a:r>
          </a:p>
          <a:p>
            <a:r>
              <a:rPr lang="en-US" dirty="0"/>
              <a:t>Appearance</a:t>
            </a:r>
          </a:p>
          <a:p>
            <a:r>
              <a:rPr lang="en-US" dirty="0"/>
              <a:t>Disposition</a:t>
            </a:r>
          </a:p>
          <a:p>
            <a:r>
              <a:rPr lang="en-US" dirty="0"/>
              <a:t>Social behavior</a:t>
            </a:r>
          </a:p>
          <a:p>
            <a:endParaRPr lang="en-US" dirty="0"/>
          </a:p>
          <a:p>
            <a:pPr marL="0" indent="0">
              <a:buNone/>
            </a:pPr>
            <a:r>
              <a:rPr lang="en-US" dirty="0"/>
              <a:t>A person’s gender expression may or may not be consistent with socially prescribed gender norms. </a:t>
            </a:r>
          </a:p>
        </p:txBody>
      </p:sp>
      <p:pic>
        <p:nvPicPr>
          <p:cNvPr id="7" name="Picture 6">
            <a:extLst>
              <a:ext uri="{FF2B5EF4-FFF2-40B4-BE49-F238E27FC236}">
                <a16:creationId xmlns:a16="http://schemas.microsoft.com/office/drawing/2014/main" id="{9F978736-FA2E-4F45-B7B2-F1FA35A19C4C}"/>
              </a:ext>
            </a:extLst>
          </p:cNvPr>
          <p:cNvPicPr>
            <a:picLocks noChangeAspect="1"/>
          </p:cNvPicPr>
          <p:nvPr/>
        </p:nvPicPr>
        <p:blipFill rotWithShape="1">
          <a:blip r:embed="rId3"/>
          <a:srcRect b="20185"/>
          <a:stretch/>
        </p:blipFill>
        <p:spPr>
          <a:xfrm>
            <a:off x="1524083" y="5591123"/>
            <a:ext cx="6467319" cy="980706"/>
          </a:xfrm>
          <a:prstGeom prst="rect">
            <a:avLst/>
          </a:prstGeom>
        </p:spPr>
      </p:pic>
    </p:spTree>
    <p:extLst>
      <p:ext uri="{BB962C8B-B14F-4D97-AF65-F5344CB8AC3E}">
        <p14:creationId xmlns:p14="http://schemas.microsoft.com/office/powerpoint/2010/main" val="191045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Activity: Sex and gender: What’s the difference? (Part 2)</a:t>
            </a:r>
          </a:p>
        </p:txBody>
      </p:sp>
      <p:sp>
        <p:nvSpPr>
          <p:cNvPr id="3" name="Text Placeholder 2"/>
          <p:cNvSpPr>
            <a:spLocks noGrp="1"/>
          </p:cNvSpPr>
          <p:nvPr>
            <p:ph type="body" sz="quarter" idx="10"/>
          </p:nvPr>
        </p:nvSpPr>
        <p:spPr>
          <a:xfrm>
            <a:off x="466725" y="1590675"/>
            <a:ext cx="8220075" cy="4176713"/>
          </a:xfrm>
        </p:spPr>
        <p:txBody>
          <a:bodyPr/>
          <a:lstStyle/>
          <a:p>
            <a:r>
              <a:rPr lang="en-US" dirty="0"/>
              <a:t>Refer back to the group drawings.</a:t>
            </a:r>
          </a:p>
          <a:p>
            <a:r>
              <a:rPr lang="en-US" dirty="0"/>
              <a:t>Circle those attributes that show gender expression in one color and those that show biological sex in another color.</a:t>
            </a:r>
          </a:p>
        </p:txBody>
      </p:sp>
    </p:spTree>
    <p:extLst>
      <p:ext uri="{BB962C8B-B14F-4D97-AF65-F5344CB8AC3E}">
        <p14:creationId xmlns:p14="http://schemas.microsoft.com/office/powerpoint/2010/main" val="17892102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Sexual orientation</a:t>
            </a:r>
            <a:endParaRPr lang="en-US" dirty="0"/>
          </a:p>
        </p:txBody>
      </p:sp>
      <p:sp>
        <p:nvSpPr>
          <p:cNvPr id="3" name="Content Placeholder 2"/>
          <p:cNvSpPr>
            <a:spLocks noGrp="1"/>
          </p:cNvSpPr>
          <p:nvPr>
            <p:ph type="body" sz="quarter" idx="10"/>
          </p:nvPr>
        </p:nvSpPr>
        <p:spPr>
          <a:xfrm>
            <a:off x="466725" y="1590675"/>
            <a:ext cx="8220075" cy="3950943"/>
          </a:xfrm>
        </p:spPr>
        <p:txBody>
          <a:bodyPr>
            <a:noAutofit/>
          </a:bodyPr>
          <a:lstStyle/>
          <a:p>
            <a:pPr marL="0" indent="0">
              <a:buNone/>
            </a:pPr>
            <a:r>
              <a:rPr lang="en-US" sz="2200" dirty="0"/>
              <a:t>An enduring emotional, romantic, or sexual attraction to another person of a different sex or gender, the same sex or gender, or to both sexes and more than one gender. </a:t>
            </a:r>
          </a:p>
          <a:p>
            <a:pPr marL="0" indent="0">
              <a:buNone/>
            </a:pPr>
            <a:endParaRPr lang="en-US" sz="2200" dirty="0"/>
          </a:p>
          <a:p>
            <a:pPr marL="0" indent="0">
              <a:buNone/>
            </a:pPr>
            <a:r>
              <a:rPr lang="en-US" sz="2200" b="1" dirty="0"/>
              <a:t>Terms often used to describe sexual orientation</a:t>
            </a:r>
          </a:p>
          <a:p>
            <a:r>
              <a:rPr lang="en-US" sz="2200" dirty="0"/>
              <a:t>Attraction to members of one’s own sex or gender (homosexual)</a:t>
            </a:r>
          </a:p>
          <a:p>
            <a:r>
              <a:rPr lang="en-US" sz="2200" dirty="0"/>
              <a:t>Attraction to members of the opposite sex or gender (heterosexual)</a:t>
            </a:r>
          </a:p>
        </p:txBody>
      </p:sp>
      <p:pic>
        <p:nvPicPr>
          <p:cNvPr id="7" name="Picture 6">
            <a:extLst>
              <a:ext uri="{FF2B5EF4-FFF2-40B4-BE49-F238E27FC236}">
                <a16:creationId xmlns:a16="http://schemas.microsoft.com/office/drawing/2014/main" id="{DF6577EA-7DAF-4C2B-BD73-D27F89D5491A}"/>
              </a:ext>
            </a:extLst>
          </p:cNvPr>
          <p:cNvPicPr>
            <a:picLocks noChangeAspect="1"/>
          </p:cNvPicPr>
          <p:nvPr/>
        </p:nvPicPr>
        <p:blipFill>
          <a:blip r:embed="rId3"/>
          <a:stretch>
            <a:fillRect/>
          </a:stretch>
        </p:blipFill>
        <p:spPr>
          <a:xfrm>
            <a:off x="1338341" y="5541618"/>
            <a:ext cx="6467318" cy="1123950"/>
          </a:xfrm>
          <a:prstGeom prst="rect">
            <a:avLst/>
          </a:prstGeom>
        </p:spPr>
      </p:pic>
    </p:spTree>
    <p:extLst>
      <p:ext uri="{BB962C8B-B14F-4D97-AF65-F5344CB8AC3E}">
        <p14:creationId xmlns:p14="http://schemas.microsoft.com/office/powerpoint/2010/main" val="414915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E731CC0-FEBF-4859-95E7-EBC6B7EE5CA1}"/>
              </a:ext>
            </a:extLst>
          </p:cNvPr>
          <p:cNvPicPr>
            <a:picLocks noChangeAspect="1"/>
          </p:cNvPicPr>
          <p:nvPr/>
        </p:nvPicPr>
        <p:blipFill>
          <a:blip r:embed="rId3"/>
          <a:stretch>
            <a:fillRect/>
          </a:stretch>
        </p:blipFill>
        <p:spPr>
          <a:xfrm>
            <a:off x="1274161" y="985837"/>
            <a:ext cx="6467319" cy="1114425"/>
          </a:xfrm>
          <a:prstGeom prst="rect">
            <a:avLst/>
          </a:prstGeom>
        </p:spPr>
      </p:pic>
      <p:pic>
        <p:nvPicPr>
          <p:cNvPr id="17" name="Picture 16">
            <a:extLst>
              <a:ext uri="{FF2B5EF4-FFF2-40B4-BE49-F238E27FC236}">
                <a16:creationId xmlns:a16="http://schemas.microsoft.com/office/drawing/2014/main" id="{E17A9D2E-10D0-43C3-8AB1-309105012E7B}"/>
              </a:ext>
            </a:extLst>
          </p:cNvPr>
          <p:cNvPicPr>
            <a:picLocks noChangeAspect="1"/>
          </p:cNvPicPr>
          <p:nvPr/>
        </p:nvPicPr>
        <p:blipFill>
          <a:blip r:embed="rId4"/>
          <a:stretch>
            <a:fillRect/>
          </a:stretch>
        </p:blipFill>
        <p:spPr>
          <a:xfrm>
            <a:off x="1321786" y="2100262"/>
            <a:ext cx="6467319" cy="1228725"/>
          </a:xfrm>
          <a:prstGeom prst="rect">
            <a:avLst/>
          </a:prstGeom>
        </p:spPr>
      </p:pic>
      <p:pic>
        <p:nvPicPr>
          <p:cNvPr id="18" name="Picture 17">
            <a:extLst>
              <a:ext uri="{FF2B5EF4-FFF2-40B4-BE49-F238E27FC236}">
                <a16:creationId xmlns:a16="http://schemas.microsoft.com/office/drawing/2014/main" id="{44FBFA9C-8E0D-43C9-8437-5AEA66D93D50}"/>
              </a:ext>
            </a:extLst>
          </p:cNvPr>
          <p:cNvPicPr>
            <a:picLocks noChangeAspect="1"/>
          </p:cNvPicPr>
          <p:nvPr/>
        </p:nvPicPr>
        <p:blipFill>
          <a:blip r:embed="rId5"/>
          <a:stretch>
            <a:fillRect/>
          </a:stretch>
        </p:blipFill>
        <p:spPr>
          <a:xfrm>
            <a:off x="1321786" y="3228974"/>
            <a:ext cx="6467319" cy="1133475"/>
          </a:xfrm>
          <a:prstGeom prst="rect">
            <a:avLst/>
          </a:prstGeom>
        </p:spPr>
      </p:pic>
      <p:pic>
        <p:nvPicPr>
          <p:cNvPr id="19" name="Picture 18">
            <a:extLst>
              <a:ext uri="{FF2B5EF4-FFF2-40B4-BE49-F238E27FC236}">
                <a16:creationId xmlns:a16="http://schemas.microsoft.com/office/drawing/2014/main" id="{7DAF4048-2F9F-4312-BB57-6E4020280151}"/>
              </a:ext>
            </a:extLst>
          </p:cNvPr>
          <p:cNvPicPr>
            <a:picLocks noChangeAspect="1"/>
          </p:cNvPicPr>
          <p:nvPr/>
        </p:nvPicPr>
        <p:blipFill>
          <a:blip r:embed="rId6"/>
          <a:stretch>
            <a:fillRect/>
          </a:stretch>
        </p:blipFill>
        <p:spPr>
          <a:xfrm>
            <a:off x="1388463" y="4367211"/>
            <a:ext cx="6467318" cy="1123950"/>
          </a:xfrm>
          <a:prstGeom prst="rect">
            <a:avLst/>
          </a:prstGeom>
        </p:spPr>
      </p:pic>
    </p:spTree>
    <p:extLst>
      <p:ext uri="{BB962C8B-B14F-4D97-AF65-F5344CB8AC3E}">
        <p14:creationId xmlns:p14="http://schemas.microsoft.com/office/powerpoint/2010/main" val="629805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Gender norms</a:t>
            </a:r>
          </a:p>
        </p:txBody>
      </p:sp>
      <p:sp>
        <p:nvSpPr>
          <p:cNvPr id="8" name="Text Placeholder 7"/>
          <p:cNvSpPr>
            <a:spLocks noGrp="1"/>
          </p:cNvSpPr>
          <p:nvPr>
            <p:ph type="body" sz="quarter" idx="10"/>
          </p:nvPr>
        </p:nvSpPr>
        <p:spPr>
          <a:xfrm>
            <a:off x="466725" y="1590675"/>
            <a:ext cx="8220075" cy="4176713"/>
          </a:xfrm>
        </p:spPr>
        <p:txBody>
          <a:bodyPr/>
          <a:lstStyle/>
          <a:p>
            <a:pPr marL="0" indent="0">
              <a:buNone/>
            </a:pPr>
            <a:r>
              <a:rPr lang="en-US" dirty="0"/>
              <a:t>What are the rules for boys/men and girls/women?</a:t>
            </a:r>
          </a:p>
          <a:p>
            <a:r>
              <a:rPr lang="en-US" dirty="0"/>
              <a:t>What kinds of toys are boys/girls expected to play with? </a:t>
            </a:r>
          </a:p>
          <a:p>
            <a:r>
              <a:rPr lang="en-US" dirty="0"/>
              <a:t>What kinds of emotions are acceptable for men/women?</a:t>
            </a:r>
          </a:p>
          <a:p>
            <a:r>
              <a:rPr lang="en-US" dirty="0"/>
              <a:t>What kinds of professions are considered most appropriate for women? What about for men?</a:t>
            </a:r>
          </a:p>
          <a:p>
            <a:r>
              <a:rPr lang="en-US" dirty="0"/>
              <a:t>What are women expected to contribute to their families? What about men?</a:t>
            </a:r>
            <a:endParaRPr lang="es-DO" dirty="0"/>
          </a:p>
        </p:txBody>
      </p:sp>
    </p:spTree>
    <p:extLst>
      <p:ext uri="{BB962C8B-B14F-4D97-AF65-F5344CB8AC3E}">
        <p14:creationId xmlns:p14="http://schemas.microsoft.com/office/powerpoint/2010/main" val="3080465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60BD4-4875-43DA-99FF-BB302B9957E7}"/>
              </a:ext>
            </a:extLst>
          </p:cNvPr>
          <p:cNvSpPr>
            <a:spLocks noGrp="1"/>
          </p:cNvSpPr>
          <p:nvPr>
            <p:ph type="title"/>
          </p:nvPr>
        </p:nvSpPr>
        <p:spPr/>
        <p:txBody>
          <a:bodyPr/>
          <a:lstStyle/>
          <a:p>
            <a:r>
              <a:rPr lang="en-US" dirty="0"/>
              <a:t>Discussion: Gender norms (debrief)</a:t>
            </a:r>
          </a:p>
        </p:txBody>
      </p:sp>
      <p:sp>
        <p:nvSpPr>
          <p:cNvPr id="3" name="Text Placeholder 2">
            <a:extLst>
              <a:ext uri="{FF2B5EF4-FFF2-40B4-BE49-F238E27FC236}">
                <a16:creationId xmlns:a16="http://schemas.microsoft.com/office/drawing/2014/main" id="{9A1944FF-10A6-4626-AD59-86ED6A0423AC}"/>
              </a:ext>
            </a:extLst>
          </p:cNvPr>
          <p:cNvSpPr>
            <a:spLocks noGrp="1"/>
          </p:cNvSpPr>
          <p:nvPr>
            <p:ph type="body" sz="quarter" idx="10"/>
          </p:nvPr>
        </p:nvSpPr>
        <p:spPr>
          <a:xfrm>
            <a:off x="466725" y="1590675"/>
            <a:ext cx="8220075" cy="4176713"/>
          </a:xfrm>
        </p:spPr>
        <p:txBody>
          <a:bodyPr/>
          <a:lstStyle/>
          <a:p>
            <a:pPr marL="0" indent="0">
              <a:buNone/>
            </a:pPr>
            <a:r>
              <a:rPr lang="en-US" dirty="0"/>
              <a:t>Gender norms refer to a set of expectations or rules assigned by our society and culture that tell us how to act, look, and feel as men/boys and women/girls. </a:t>
            </a:r>
          </a:p>
          <a:p>
            <a:endParaRPr lang="en-US" dirty="0"/>
          </a:p>
          <a:p>
            <a:pPr marL="0" indent="0">
              <a:buNone/>
            </a:pPr>
            <a:r>
              <a:rPr lang="en-US" dirty="0"/>
              <a:t>How do we learn these gender norms?</a:t>
            </a:r>
          </a:p>
        </p:txBody>
      </p:sp>
    </p:spTree>
    <p:extLst>
      <p:ext uri="{BB962C8B-B14F-4D97-AF65-F5344CB8AC3E}">
        <p14:creationId xmlns:p14="http://schemas.microsoft.com/office/powerpoint/2010/main" val="1054289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F03AA-216A-413C-B7F5-523F992C32CF}"/>
              </a:ext>
            </a:extLst>
          </p:cNvPr>
          <p:cNvSpPr>
            <a:spLocks noGrp="1"/>
          </p:cNvSpPr>
          <p:nvPr>
            <p:ph type="title"/>
          </p:nvPr>
        </p:nvSpPr>
        <p:spPr/>
        <p:txBody>
          <a:bodyPr/>
          <a:lstStyle/>
          <a:p>
            <a:r>
              <a:rPr lang="en-US" dirty="0"/>
              <a:t>Objective</a:t>
            </a:r>
          </a:p>
        </p:txBody>
      </p:sp>
      <p:sp>
        <p:nvSpPr>
          <p:cNvPr id="3" name="Text Placeholder 2">
            <a:extLst>
              <a:ext uri="{FF2B5EF4-FFF2-40B4-BE49-F238E27FC236}">
                <a16:creationId xmlns:a16="http://schemas.microsoft.com/office/drawing/2014/main" id="{64C42A2D-5E69-46DD-ACDD-42F0B8BA4F75}"/>
              </a:ext>
            </a:extLst>
          </p:cNvPr>
          <p:cNvSpPr>
            <a:spLocks noGrp="1"/>
          </p:cNvSpPr>
          <p:nvPr>
            <p:ph type="body" sz="quarter" idx="10"/>
          </p:nvPr>
        </p:nvSpPr>
        <p:spPr>
          <a:xfrm>
            <a:off x="466725" y="1590675"/>
            <a:ext cx="8220075" cy="4176713"/>
          </a:xfrm>
        </p:spPr>
        <p:txBody>
          <a:bodyPr/>
          <a:lstStyle/>
          <a:p>
            <a:pPr marL="0" indent="0">
              <a:buNone/>
            </a:pPr>
            <a:r>
              <a:rPr lang="en-US" dirty="0"/>
              <a:t>Introduce ourselves and discuss the role of </a:t>
            </a:r>
            <a:r>
              <a:rPr lang="en-US" dirty="0">
                <a:solidFill>
                  <a:srgbClr val="00B050"/>
                </a:solidFill>
              </a:rPr>
              <a:t>[peer educators, navigators, outreach workers] </a:t>
            </a:r>
            <a:r>
              <a:rPr lang="en-US" dirty="0"/>
              <a:t>in</a:t>
            </a:r>
            <a:r>
              <a:rPr lang="en-US" dirty="0">
                <a:solidFill>
                  <a:srgbClr val="00B050"/>
                </a:solidFill>
              </a:rPr>
              <a:t> [country]</a:t>
            </a:r>
          </a:p>
        </p:txBody>
      </p:sp>
    </p:spTree>
    <p:extLst>
      <p:ext uri="{BB962C8B-B14F-4D97-AF65-F5344CB8AC3E}">
        <p14:creationId xmlns:p14="http://schemas.microsoft.com/office/powerpoint/2010/main" val="3750330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Effects of gender norms</a:t>
            </a:r>
          </a:p>
        </p:txBody>
      </p:sp>
      <p:sp>
        <p:nvSpPr>
          <p:cNvPr id="4" name="Text Placeholder 3"/>
          <p:cNvSpPr>
            <a:spLocks noGrp="1"/>
          </p:cNvSpPr>
          <p:nvPr>
            <p:ph type="body" sz="quarter" idx="10"/>
          </p:nvPr>
        </p:nvSpPr>
        <p:spPr>
          <a:xfrm>
            <a:off x="467360" y="1504018"/>
            <a:ext cx="8219440" cy="5034805"/>
          </a:xfrm>
        </p:spPr>
        <p:txBody>
          <a:bodyPr>
            <a:noAutofit/>
          </a:bodyPr>
          <a:lstStyle/>
          <a:p>
            <a:pPr marL="0" lvl="0" indent="0">
              <a:buNone/>
            </a:pPr>
            <a:r>
              <a:rPr lang="en-US" b="1" dirty="0"/>
              <a:t>How do gender norms affect all of us? </a:t>
            </a:r>
          </a:p>
          <a:p>
            <a:pPr lvl="0">
              <a:lnSpc>
                <a:spcPts val="2600"/>
              </a:lnSpc>
            </a:pPr>
            <a:r>
              <a:rPr lang="en-US" sz="2200" dirty="0"/>
              <a:t>Men may be kept from being caring parents because that role is seen as being a woman’s</a:t>
            </a:r>
          </a:p>
          <a:p>
            <a:pPr lvl="0">
              <a:lnSpc>
                <a:spcPts val="2600"/>
              </a:lnSpc>
            </a:pPr>
            <a:r>
              <a:rPr lang="en-US" sz="2200" dirty="0"/>
              <a:t>Men may not ask for help when it’s needed </a:t>
            </a:r>
          </a:p>
          <a:p>
            <a:pPr lvl="0">
              <a:lnSpc>
                <a:spcPts val="2600"/>
              </a:lnSpc>
            </a:pPr>
            <a:r>
              <a:rPr lang="en-US" sz="2200" dirty="0"/>
              <a:t>Men may take risks to prove their masculinity</a:t>
            </a:r>
          </a:p>
          <a:p>
            <a:pPr>
              <a:lnSpc>
                <a:spcPts val="2600"/>
              </a:lnSpc>
            </a:pPr>
            <a:r>
              <a:rPr lang="en-US" sz="2200" dirty="0"/>
              <a:t>Women/girls may do all the (unpaid) work in the home, limiting time for education or skills building</a:t>
            </a:r>
          </a:p>
          <a:p>
            <a:pPr>
              <a:lnSpc>
                <a:spcPts val="2600"/>
              </a:lnSpc>
            </a:pPr>
            <a:r>
              <a:rPr lang="en-US" sz="2200" dirty="0"/>
              <a:t>Women may be encouraged to submit to their husbands, even when abuse occurs</a:t>
            </a:r>
          </a:p>
          <a:p>
            <a:pPr lvl="0">
              <a:lnSpc>
                <a:spcPts val="2600"/>
              </a:lnSpc>
            </a:pPr>
            <a:r>
              <a:rPr lang="en-US" sz="2200" dirty="0"/>
              <a:t>Women may have few options for occupations outside the home, limiting their ability to earn money and live independently </a:t>
            </a:r>
          </a:p>
        </p:txBody>
      </p:sp>
    </p:spTree>
    <p:extLst>
      <p:ext uri="{BB962C8B-B14F-4D97-AF65-F5344CB8AC3E}">
        <p14:creationId xmlns:p14="http://schemas.microsoft.com/office/powerpoint/2010/main" val="153807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Discussion: Effects of gender norms (continued)</a:t>
            </a:r>
          </a:p>
        </p:txBody>
      </p:sp>
      <p:sp>
        <p:nvSpPr>
          <p:cNvPr id="4" name="Text Placeholder 3"/>
          <p:cNvSpPr>
            <a:spLocks noGrp="1"/>
          </p:cNvSpPr>
          <p:nvPr>
            <p:ph type="body" sz="quarter" idx="10"/>
          </p:nvPr>
        </p:nvSpPr>
        <p:spPr>
          <a:xfrm>
            <a:off x="466725" y="1590675"/>
            <a:ext cx="8220075" cy="4176713"/>
          </a:xfrm>
        </p:spPr>
        <p:txBody>
          <a:bodyPr/>
          <a:lstStyle/>
          <a:p>
            <a:pPr marL="0" indent="0">
              <a:buNone/>
            </a:pPr>
            <a:r>
              <a:rPr lang="en-US" b="1" dirty="0"/>
              <a:t>What happens when someone is perceived as nonconforming to “rules” about gender?</a:t>
            </a:r>
            <a:endParaRPr lang="en-US" dirty="0"/>
          </a:p>
          <a:p>
            <a:r>
              <a:rPr lang="en-US" dirty="0"/>
              <a:t>Made fun of</a:t>
            </a:r>
          </a:p>
          <a:p>
            <a:r>
              <a:rPr lang="en-US" dirty="0"/>
              <a:t>Rejected</a:t>
            </a:r>
          </a:p>
          <a:p>
            <a:r>
              <a:rPr lang="en-US" dirty="0"/>
              <a:t>Abused physically and sexually (including murdered)</a:t>
            </a:r>
          </a:p>
          <a:p>
            <a:r>
              <a:rPr lang="en-US" dirty="0"/>
              <a:t>Develops low self-esteem/depression </a:t>
            </a:r>
          </a:p>
          <a:p>
            <a:r>
              <a:rPr lang="en-US" dirty="0"/>
              <a:t>Does harm to themselves or commits suicide</a:t>
            </a:r>
          </a:p>
          <a:p>
            <a:r>
              <a:rPr lang="en-US" dirty="0"/>
              <a:t>Denied services (including health, social, and legal/justice services that could help protect him/her from violence or provide support if violence occurs)</a:t>
            </a:r>
          </a:p>
        </p:txBody>
      </p:sp>
    </p:spTree>
    <p:extLst>
      <p:ext uri="{BB962C8B-B14F-4D97-AF65-F5344CB8AC3E}">
        <p14:creationId xmlns:p14="http://schemas.microsoft.com/office/powerpoint/2010/main" val="116207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93091-22ED-474E-8BB7-0785BD4D1AC9}"/>
              </a:ext>
            </a:extLst>
          </p:cNvPr>
          <p:cNvSpPr>
            <a:spLocks noGrp="1"/>
          </p:cNvSpPr>
          <p:nvPr>
            <p:ph type="title"/>
          </p:nvPr>
        </p:nvSpPr>
        <p:spPr/>
        <p:txBody>
          <a:bodyPr>
            <a:normAutofit fontScale="90000"/>
          </a:bodyPr>
          <a:lstStyle/>
          <a:p>
            <a:r>
              <a:rPr lang="en-US" dirty="0"/>
              <a:t>Discussion: Effects of gender norms (continued)</a:t>
            </a:r>
          </a:p>
        </p:txBody>
      </p:sp>
      <p:sp>
        <p:nvSpPr>
          <p:cNvPr id="3" name="Text Placeholder 2">
            <a:extLst>
              <a:ext uri="{FF2B5EF4-FFF2-40B4-BE49-F238E27FC236}">
                <a16:creationId xmlns:a16="http://schemas.microsoft.com/office/drawing/2014/main" id="{75AA92DA-121A-42C9-8997-C45C5A798E37}"/>
              </a:ext>
            </a:extLst>
          </p:cNvPr>
          <p:cNvSpPr>
            <a:spLocks noGrp="1"/>
          </p:cNvSpPr>
          <p:nvPr>
            <p:ph type="body" sz="quarter" idx="10"/>
          </p:nvPr>
        </p:nvSpPr>
        <p:spPr/>
        <p:txBody>
          <a:bodyPr/>
          <a:lstStyle/>
          <a:p>
            <a:pPr marL="0" lvl="0" indent="0">
              <a:buNone/>
            </a:pPr>
            <a:r>
              <a:rPr lang="en-US" b="1" dirty="0"/>
              <a:t>How do gender norms increase HIV vulnerability among…</a:t>
            </a:r>
          </a:p>
          <a:p>
            <a:r>
              <a:rPr lang="en-US" dirty="0"/>
              <a:t>Men who have sex with men?</a:t>
            </a:r>
          </a:p>
          <a:p>
            <a:r>
              <a:rPr lang="en-US" dirty="0"/>
              <a:t>Female sex workers?</a:t>
            </a:r>
          </a:p>
          <a:p>
            <a:r>
              <a:rPr lang="en-US" dirty="0"/>
              <a:t>Women who inject drugs?</a:t>
            </a:r>
          </a:p>
          <a:p>
            <a:r>
              <a:rPr lang="en-US" dirty="0"/>
              <a:t>Transgender women?</a:t>
            </a:r>
          </a:p>
        </p:txBody>
      </p:sp>
    </p:spTree>
    <p:extLst>
      <p:ext uri="{BB962C8B-B14F-4D97-AF65-F5344CB8AC3E}">
        <p14:creationId xmlns:p14="http://schemas.microsoft.com/office/powerpoint/2010/main" val="35542870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stigma?</a:t>
            </a:r>
            <a:endParaRPr lang="en-US" dirty="0"/>
          </a:p>
        </p:txBody>
      </p:sp>
      <p:sp>
        <p:nvSpPr>
          <p:cNvPr id="6" name="Text Placeholder 5"/>
          <p:cNvSpPr>
            <a:spLocks noGrp="1"/>
          </p:cNvSpPr>
          <p:nvPr>
            <p:ph type="body" sz="quarter" idx="10"/>
          </p:nvPr>
        </p:nvSpPr>
        <p:spPr>
          <a:xfrm>
            <a:off x="466725" y="1590675"/>
            <a:ext cx="8220075" cy="4176713"/>
          </a:xfrm>
        </p:spPr>
        <p:txBody>
          <a:bodyPr/>
          <a:lstStyle/>
          <a:p>
            <a:r>
              <a:rPr lang="en-US" dirty="0"/>
              <a:t>Stigma is shame or disgrace directed at someone perceived as socially unacceptable or not conforming to norms. </a:t>
            </a:r>
          </a:p>
          <a:p>
            <a:endParaRPr lang="en-US" dirty="0"/>
          </a:p>
          <a:p>
            <a:r>
              <a:rPr lang="en-US" dirty="0"/>
              <a:t>Stigma refers to the strong </a:t>
            </a:r>
            <a:r>
              <a:rPr lang="en-US" i="1" dirty="0"/>
              <a:t>negative feelings or disapproval</a:t>
            </a:r>
            <a:r>
              <a:rPr lang="en-US" dirty="0"/>
              <a:t> that is linked to a specific person, group, or trait.</a:t>
            </a:r>
          </a:p>
        </p:txBody>
      </p:sp>
    </p:spTree>
    <p:extLst>
      <p:ext uri="{BB962C8B-B14F-4D97-AF65-F5344CB8AC3E}">
        <p14:creationId xmlns:p14="http://schemas.microsoft.com/office/powerpoint/2010/main" val="9035923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discrimination?</a:t>
            </a:r>
          </a:p>
        </p:txBody>
      </p:sp>
      <p:sp>
        <p:nvSpPr>
          <p:cNvPr id="6" name="Text Placeholder 5"/>
          <p:cNvSpPr>
            <a:spLocks noGrp="1"/>
          </p:cNvSpPr>
          <p:nvPr>
            <p:ph type="body" sz="quarter" idx="10"/>
          </p:nvPr>
        </p:nvSpPr>
        <p:spPr>
          <a:xfrm>
            <a:off x="466725" y="1590675"/>
            <a:ext cx="8220075" cy="4176713"/>
          </a:xfrm>
        </p:spPr>
        <p:txBody>
          <a:bodyPr/>
          <a:lstStyle/>
          <a:p>
            <a:pPr marL="0" indent="0">
              <a:buNone/>
            </a:pPr>
            <a:r>
              <a:rPr lang="en-US" dirty="0"/>
              <a:t>Discrimination occurs when a person or group of individuals are </a:t>
            </a:r>
            <a:r>
              <a:rPr lang="en-US" i="1" dirty="0"/>
              <a:t>treated</a:t>
            </a:r>
            <a:r>
              <a:rPr lang="en-US" dirty="0"/>
              <a:t> unjustly or unfairly because of a specific trait they possess.</a:t>
            </a:r>
          </a:p>
        </p:txBody>
      </p:sp>
    </p:spTree>
    <p:extLst>
      <p:ext uri="{BB962C8B-B14F-4D97-AF65-F5344CB8AC3E}">
        <p14:creationId xmlns:p14="http://schemas.microsoft.com/office/powerpoint/2010/main" val="11609804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Stigmatization process</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244093190"/>
              </p:ext>
            </p:extLst>
          </p:nvPr>
        </p:nvGraphicFramePr>
        <p:xfrm>
          <a:off x="914400" y="1395274"/>
          <a:ext cx="7315200" cy="4983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812623" y="6378437"/>
            <a:ext cx="4836695" cy="276999"/>
          </a:xfrm>
          <a:prstGeom prst="rect">
            <a:avLst/>
          </a:prstGeom>
          <a:noFill/>
        </p:spPr>
        <p:txBody>
          <a:bodyPr wrap="square" rtlCol="0">
            <a:spAutoFit/>
          </a:bodyPr>
          <a:lstStyle/>
          <a:p>
            <a:r>
              <a:rPr lang="en-US" sz="1200" dirty="0">
                <a:latin typeface="+mn-lt"/>
              </a:rPr>
              <a:t>Source: Link &amp; Phelan, 2001.</a:t>
            </a:r>
          </a:p>
        </p:txBody>
      </p:sp>
    </p:spTree>
    <p:extLst>
      <p:ext uri="{BB962C8B-B14F-4D97-AF65-F5344CB8AC3E}">
        <p14:creationId xmlns:p14="http://schemas.microsoft.com/office/powerpoint/2010/main" val="10366221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Stigmatization process with gender norms</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964690108"/>
              </p:ext>
            </p:extLst>
          </p:nvPr>
        </p:nvGraphicFramePr>
        <p:xfrm>
          <a:off x="914400" y="1417637"/>
          <a:ext cx="7315200" cy="4983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00685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7E2B1-04DF-4112-BF8E-12ECD6D56633}"/>
              </a:ext>
            </a:extLst>
          </p:cNvPr>
          <p:cNvSpPr>
            <a:spLocks noGrp="1"/>
          </p:cNvSpPr>
          <p:nvPr>
            <p:ph type="title"/>
          </p:nvPr>
        </p:nvSpPr>
        <p:spPr/>
        <p:txBody>
          <a:bodyPr/>
          <a:lstStyle/>
          <a:p>
            <a:r>
              <a:rPr lang="en-US" dirty="0"/>
              <a:t>Gender-based violence (GBV)</a:t>
            </a:r>
          </a:p>
        </p:txBody>
      </p:sp>
      <p:sp>
        <p:nvSpPr>
          <p:cNvPr id="3" name="Text Placeholder 2">
            <a:extLst>
              <a:ext uri="{FF2B5EF4-FFF2-40B4-BE49-F238E27FC236}">
                <a16:creationId xmlns:a16="http://schemas.microsoft.com/office/drawing/2014/main" id="{98DD056A-C9FF-4CBA-81A5-9CABAAC43554}"/>
              </a:ext>
            </a:extLst>
          </p:cNvPr>
          <p:cNvSpPr>
            <a:spLocks noGrp="1"/>
          </p:cNvSpPr>
          <p:nvPr>
            <p:ph type="body" sz="quarter" idx="10"/>
          </p:nvPr>
        </p:nvSpPr>
        <p:spPr/>
        <p:txBody>
          <a:bodyPr/>
          <a:lstStyle/>
          <a:p>
            <a:pPr marL="0" indent="0">
              <a:buNone/>
            </a:pPr>
            <a:r>
              <a:rPr lang="en-US" dirty="0"/>
              <a:t>Any form of violence that is directed at an individual based on their biological sex, gender identity or expression, or their perceived adherence to socially defined expectations of what it means to be a man or woman, boy or girl. GBV is rooted in gender-related power differences, including social, economic, and political inequalities. </a:t>
            </a:r>
          </a:p>
        </p:txBody>
      </p:sp>
    </p:spTree>
    <p:extLst>
      <p:ext uri="{BB962C8B-B14F-4D97-AF65-F5344CB8AC3E}">
        <p14:creationId xmlns:p14="http://schemas.microsoft.com/office/powerpoint/2010/main" val="16158791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B4679-7409-437F-AE15-B511A95445C4}"/>
              </a:ext>
            </a:extLst>
          </p:cNvPr>
          <p:cNvSpPr>
            <a:spLocks noGrp="1"/>
          </p:cNvSpPr>
          <p:nvPr>
            <p:ph type="title"/>
          </p:nvPr>
        </p:nvSpPr>
        <p:spPr/>
        <p:txBody>
          <a:bodyPr>
            <a:normAutofit fontScale="90000"/>
          </a:bodyPr>
          <a:lstStyle/>
          <a:p>
            <a:r>
              <a:rPr lang="en-US" dirty="0"/>
              <a:t>What might this look like among health care workers?</a:t>
            </a:r>
          </a:p>
        </p:txBody>
      </p:sp>
      <p:sp>
        <p:nvSpPr>
          <p:cNvPr id="3" name="Text Placeholder 2">
            <a:extLst>
              <a:ext uri="{FF2B5EF4-FFF2-40B4-BE49-F238E27FC236}">
                <a16:creationId xmlns:a16="http://schemas.microsoft.com/office/drawing/2014/main" id="{14340431-88D4-4A0A-AB9F-4BEEA97B088C}"/>
              </a:ext>
            </a:extLst>
          </p:cNvPr>
          <p:cNvSpPr>
            <a:spLocks noGrp="1"/>
          </p:cNvSpPr>
          <p:nvPr>
            <p:ph type="body" sz="quarter" idx="10"/>
          </p:nvPr>
        </p:nvSpPr>
        <p:spPr/>
        <p:txBody>
          <a:bodyPr/>
          <a:lstStyle/>
          <a:p>
            <a:r>
              <a:rPr lang="en-US" b="1" dirty="0"/>
              <a:t>Belief: </a:t>
            </a:r>
            <a:r>
              <a:rPr lang="en-US" dirty="0"/>
              <a:t>A health care worker believes that men who have sex with other men are not following the “rules.”</a:t>
            </a:r>
          </a:p>
          <a:p>
            <a:r>
              <a:rPr lang="en-US" b="1" dirty="0"/>
              <a:t>Impact: </a:t>
            </a:r>
            <a:r>
              <a:rPr lang="en-US" dirty="0"/>
              <a:t>A service user will not get the STI treatment he needs, which could ultimately result in death or other harms. The service user is unlikely to ever seek services from that clinic again and may tell others to avoid the clinic. This will affect the clinic and its health care workers’ ability to improve the health status of the communities they serve.</a:t>
            </a:r>
          </a:p>
          <a:p>
            <a:endParaRPr lang="en-US" dirty="0"/>
          </a:p>
        </p:txBody>
      </p:sp>
    </p:spTree>
    <p:extLst>
      <p:ext uri="{BB962C8B-B14F-4D97-AF65-F5344CB8AC3E}">
        <p14:creationId xmlns:p14="http://schemas.microsoft.com/office/powerpoint/2010/main" val="309645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51B08-8700-420B-949E-0AF739A76042}"/>
              </a:ext>
            </a:extLst>
          </p:cNvPr>
          <p:cNvSpPr>
            <a:spLocks noGrp="1"/>
          </p:cNvSpPr>
          <p:nvPr>
            <p:ph type="title"/>
          </p:nvPr>
        </p:nvSpPr>
        <p:spPr/>
        <p:txBody>
          <a:bodyPr>
            <a:normAutofit fontScale="90000"/>
          </a:bodyPr>
          <a:lstStyle/>
          <a:p>
            <a:r>
              <a:rPr lang="en-US" dirty="0"/>
              <a:t>Discussion: What characteristics may affect services received?</a:t>
            </a:r>
          </a:p>
        </p:txBody>
      </p:sp>
      <p:sp>
        <p:nvSpPr>
          <p:cNvPr id="3" name="Text Placeholder 2">
            <a:extLst>
              <a:ext uri="{FF2B5EF4-FFF2-40B4-BE49-F238E27FC236}">
                <a16:creationId xmlns:a16="http://schemas.microsoft.com/office/drawing/2014/main" id="{4A75159C-F953-4F7D-8600-52BF82B4CAB1}"/>
              </a:ext>
            </a:extLst>
          </p:cNvPr>
          <p:cNvSpPr>
            <a:spLocks noGrp="1"/>
          </p:cNvSpPr>
          <p:nvPr>
            <p:ph type="body" sz="quarter" idx="10"/>
          </p:nvPr>
        </p:nvSpPr>
        <p:spPr>
          <a:xfrm>
            <a:off x="466725" y="1661795"/>
            <a:ext cx="8220075" cy="4176713"/>
          </a:xfrm>
        </p:spPr>
        <p:txBody>
          <a:bodyPr numCol="2"/>
          <a:lstStyle/>
          <a:p>
            <a:r>
              <a:rPr lang="en-US" dirty="0"/>
              <a:t>Biological sex</a:t>
            </a:r>
          </a:p>
          <a:p>
            <a:r>
              <a:rPr lang="en-US" dirty="0"/>
              <a:t>Gender identity/expression</a:t>
            </a:r>
          </a:p>
          <a:p>
            <a:r>
              <a:rPr lang="en-US" dirty="0"/>
              <a:t>Sexual orientation</a:t>
            </a:r>
          </a:p>
          <a:p>
            <a:r>
              <a:rPr lang="en-US" dirty="0"/>
              <a:t>Sexual behavior </a:t>
            </a:r>
          </a:p>
          <a:p>
            <a:r>
              <a:rPr lang="en-US" dirty="0"/>
              <a:t>Age</a:t>
            </a:r>
          </a:p>
          <a:p>
            <a:r>
              <a:rPr lang="en-US" dirty="0"/>
              <a:t>Race/ethnicity/tribe</a:t>
            </a:r>
          </a:p>
          <a:p>
            <a:r>
              <a:rPr lang="en-US" dirty="0"/>
              <a:t>Disability</a:t>
            </a:r>
          </a:p>
          <a:p>
            <a:r>
              <a:rPr lang="en-US" dirty="0"/>
              <a:t>HIV status</a:t>
            </a:r>
          </a:p>
          <a:p>
            <a:r>
              <a:rPr lang="en-US" dirty="0"/>
              <a:t>Socioeconomic class</a:t>
            </a:r>
          </a:p>
          <a:p>
            <a:r>
              <a:rPr lang="en-US" dirty="0"/>
              <a:t>Drug use</a:t>
            </a:r>
          </a:p>
          <a:p>
            <a:r>
              <a:rPr lang="en-US" dirty="0"/>
              <a:t>Religion</a:t>
            </a:r>
          </a:p>
          <a:p>
            <a:r>
              <a:rPr lang="en-US" dirty="0"/>
              <a:t>Occupation</a:t>
            </a:r>
          </a:p>
          <a:p>
            <a:r>
              <a:rPr lang="en-US" dirty="0"/>
              <a:t>Education/literacy</a:t>
            </a:r>
          </a:p>
          <a:p>
            <a:r>
              <a:rPr lang="en-US" dirty="0"/>
              <a:t>Nationality/citizenship</a:t>
            </a:r>
          </a:p>
        </p:txBody>
      </p:sp>
    </p:spTree>
    <p:extLst>
      <p:ext uri="{BB962C8B-B14F-4D97-AF65-F5344CB8AC3E}">
        <p14:creationId xmlns:p14="http://schemas.microsoft.com/office/powerpoint/2010/main" val="326478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Introductions</a:t>
            </a:r>
            <a:endParaRPr lang="en-US" dirty="0"/>
          </a:p>
        </p:txBody>
      </p:sp>
      <p:sp>
        <p:nvSpPr>
          <p:cNvPr id="5" name="Text Placeholder 4"/>
          <p:cNvSpPr>
            <a:spLocks noGrp="1"/>
          </p:cNvSpPr>
          <p:nvPr>
            <p:ph type="body" sz="quarter" idx="10"/>
          </p:nvPr>
        </p:nvSpPr>
        <p:spPr>
          <a:xfrm>
            <a:off x="466725" y="1590675"/>
            <a:ext cx="8220075" cy="4176713"/>
          </a:xfrm>
        </p:spPr>
        <p:txBody>
          <a:bodyPr/>
          <a:lstStyle/>
          <a:p>
            <a:r>
              <a:rPr lang="en-US" dirty="0"/>
              <a:t>Name</a:t>
            </a:r>
          </a:p>
          <a:p>
            <a:endParaRPr lang="en-US" dirty="0"/>
          </a:p>
          <a:p>
            <a:r>
              <a:rPr lang="en-US" dirty="0"/>
              <a:t>Organization and role</a:t>
            </a:r>
          </a:p>
          <a:p>
            <a:endParaRPr lang="en-US" dirty="0"/>
          </a:p>
          <a:p>
            <a:r>
              <a:rPr lang="en-US" dirty="0"/>
              <a:t>District/area in which you work</a:t>
            </a:r>
          </a:p>
          <a:p>
            <a:endParaRPr lang="en-US" dirty="0"/>
          </a:p>
          <a:p>
            <a:r>
              <a:rPr lang="en-US" dirty="0"/>
              <a:t>One reason you are proud to be a </a:t>
            </a:r>
            <a:r>
              <a:rPr lang="en-US" dirty="0">
                <a:solidFill>
                  <a:srgbClr val="00B050"/>
                </a:solidFill>
              </a:rPr>
              <a:t>[peer educator, navigator, outreach worker]</a:t>
            </a:r>
          </a:p>
        </p:txBody>
      </p:sp>
    </p:spTree>
    <p:extLst>
      <p:ext uri="{BB962C8B-B14F-4D97-AF65-F5344CB8AC3E}">
        <p14:creationId xmlns:p14="http://schemas.microsoft.com/office/powerpoint/2010/main" val="17478409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Discussion: Addressing values and biases </a:t>
            </a:r>
          </a:p>
        </p:txBody>
      </p:sp>
      <p:sp>
        <p:nvSpPr>
          <p:cNvPr id="2" name="Text Placeholder 1">
            <a:extLst>
              <a:ext uri="{FF2B5EF4-FFF2-40B4-BE49-F238E27FC236}">
                <a16:creationId xmlns:a16="http://schemas.microsoft.com/office/drawing/2014/main" id="{4D959548-5E76-4099-A215-B858C59E917D}"/>
              </a:ext>
            </a:extLst>
          </p:cNvPr>
          <p:cNvSpPr>
            <a:spLocks noGrp="1"/>
          </p:cNvSpPr>
          <p:nvPr>
            <p:ph type="body" sz="quarter" idx="10"/>
          </p:nvPr>
        </p:nvSpPr>
        <p:spPr>
          <a:xfrm>
            <a:off x="466725" y="1590675"/>
            <a:ext cx="8220075" cy="4176713"/>
          </a:xfrm>
        </p:spPr>
        <p:txBody>
          <a:bodyPr/>
          <a:lstStyle/>
          <a:p>
            <a:pPr marL="0" indent="0">
              <a:buNone/>
            </a:pPr>
            <a:r>
              <a:rPr lang="en-US" dirty="0"/>
              <a:t>Knowing that we have our own values and biases, how can we ensure that all service users are able to benefit from our commitment to serve others?</a:t>
            </a:r>
          </a:p>
          <a:p>
            <a:pPr marL="0" indent="0">
              <a:buNone/>
            </a:pPr>
            <a:endParaRPr lang="en-US" dirty="0"/>
          </a:p>
          <a:p>
            <a:pPr marL="0" indent="0">
              <a:buNone/>
            </a:pPr>
            <a:r>
              <a:rPr lang="en-US" dirty="0"/>
              <a:t>Knowing that some service providers such as health care workers and law enforcement officers may have negative opinions about KP members, how can we ensure that KP survivors of violence feel comfortable seeking help? </a:t>
            </a:r>
          </a:p>
        </p:txBody>
      </p:sp>
    </p:spTree>
    <p:extLst>
      <p:ext uri="{BB962C8B-B14F-4D97-AF65-F5344CB8AC3E}">
        <p14:creationId xmlns:p14="http://schemas.microsoft.com/office/powerpoint/2010/main" val="359839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076E3-6D54-4BB6-90CC-B959E6C4FC88}"/>
              </a:ext>
            </a:extLst>
          </p:cNvPr>
          <p:cNvSpPr>
            <a:spLocks noGrp="1"/>
          </p:cNvSpPr>
          <p:nvPr>
            <p:ph type="title"/>
          </p:nvPr>
        </p:nvSpPr>
        <p:spPr/>
        <p:txBody>
          <a:bodyPr/>
          <a:lstStyle/>
          <a:p>
            <a:r>
              <a:rPr lang="en-US"/>
              <a:t>Questions and reflections</a:t>
            </a:r>
            <a:endParaRPr lang="en-US" dirty="0"/>
          </a:p>
        </p:txBody>
      </p:sp>
      <p:sp>
        <p:nvSpPr>
          <p:cNvPr id="5" name="Text Placeholder 4">
            <a:extLst>
              <a:ext uri="{FF2B5EF4-FFF2-40B4-BE49-F238E27FC236}">
                <a16:creationId xmlns:a16="http://schemas.microsoft.com/office/drawing/2014/main" id="{C5659956-B26E-4191-8E46-03606596D205}"/>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1780655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SESSION 2.3</a:t>
            </a:r>
            <a:br>
              <a:rPr lang="en-US" dirty="0"/>
            </a:br>
            <a:r>
              <a:rPr lang="en-US" dirty="0"/>
              <a:t>Understanding Violence against Key Populations (Characteristics, Perpetrators, Causes, Consequences)</a:t>
            </a:r>
          </a:p>
        </p:txBody>
      </p:sp>
    </p:spTree>
    <p:extLst>
      <p:ext uri="{BB962C8B-B14F-4D97-AF65-F5344CB8AC3E}">
        <p14:creationId xmlns:p14="http://schemas.microsoft.com/office/powerpoint/2010/main" val="22675609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Objectives</a:t>
            </a:r>
          </a:p>
        </p:txBody>
      </p:sp>
      <p:sp>
        <p:nvSpPr>
          <p:cNvPr id="4" name="Text Placeholder 3"/>
          <p:cNvSpPr>
            <a:spLocks noGrp="1"/>
          </p:cNvSpPr>
          <p:nvPr>
            <p:ph type="body" sz="quarter" idx="10"/>
          </p:nvPr>
        </p:nvSpPr>
        <p:spPr>
          <a:xfrm>
            <a:off x="466725" y="1590675"/>
            <a:ext cx="8220075" cy="4176713"/>
          </a:xfrm>
        </p:spPr>
        <p:txBody>
          <a:bodyPr/>
          <a:lstStyle/>
          <a:p>
            <a:r>
              <a:rPr lang="en-US" dirty="0"/>
              <a:t>Describe how stigma and discrimination based on gender can result in violence</a:t>
            </a:r>
          </a:p>
          <a:p>
            <a:r>
              <a:rPr lang="en-US" dirty="0"/>
              <a:t>Identify common types of violence experienced by KP members and perpetrators of that violence</a:t>
            </a:r>
          </a:p>
          <a:p>
            <a:r>
              <a:rPr lang="en-US" dirty="0"/>
              <a:t>Explain the link between violence and HIV</a:t>
            </a:r>
          </a:p>
        </p:txBody>
      </p:sp>
    </p:spTree>
    <p:extLst>
      <p:ext uri="{BB962C8B-B14F-4D97-AF65-F5344CB8AC3E}">
        <p14:creationId xmlns:p14="http://schemas.microsoft.com/office/powerpoint/2010/main" val="13443316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C24D7-983F-4A25-A5C5-BAD54B95A360}"/>
              </a:ext>
            </a:extLst>
          </p:cNvPr>
          <p:cNvSpPr>
            <a:spLocks noGrp="1"/>
          </p:cNvSpPr>
          <p:nvPr>
            <p:ph type="title"/>
          </p:nvPr>
        </p:nvSpPr>
        <p:spPr/>
        <p:txBody>
          <a:bodyPr>
            <a:normAutofit/>
          </a:bodyPr>
          <a:lstStyle/>
          <a:p>
            <a:r>
              <a:rPr lang="en-US" dirty="0"/>
              <a:t>Activity: Brainstorm examples of violence </a:t>
            </a:r>
          </a:p>
        </p:txBody>
      </p:sp>
      <p:sp>
        <p:nvSpPr>
          <p:cNvPr id="3" name="Text Placeholder 2">
            <a:extLst>
              <a:ext uri="{FF2B5EF4-FFF2-40B4-BE49-F238E27FC236}">
                <a16:creationId xmlns:a16="http://schemas.microsoft.com/office/drawing/2014/main" id="{7A617C2E-7852-4BEC-B05D-4FBFEF4EFB68}"/>
              </a:ext>
            </a:extLst>
          </p:cNvPr>
          <p:cNvSpPr>
            <a:spLocks noGrp="1"/>
          </p:cNvSpPr>
          <p:nvPr>
            <p:ph type="body" sz="quarter" idx="10"/>
          </p:nvPr>
        </p:nvSpPr>
        <p:spPr/>
        <p:txBody>
          <a:bodyPr>
            <a:normAutofit/>
          </a:bodyPr>
          <a:lstStyle/>
          <a:p>
            <a:r>
              <a:rPr lang="en-US" dirty="0"/>
              <a:t>Physical</a:t>
            </a:r>
          </a:p>
          <a:p>
            <a:r>
              <a:rPr lang="en-US" dirty="0"/>
              <a:t>Sexual</a:t>
            </a:r>
          </a:p>
          <a:p>
            <a:r>
              <a:rPr lang="en-US" dirty="0"/>
              <a:t>Psychological/emotional</a:t>
            </a:r>
          </a:p>
          <a:p>
            <a:r>
              <a:rPr lang="en-US" dirty="0"/>
              <a:t>Economic</a:t>
            </a:r>
          </a:p>
          <a:p>
            <a:r>
              <a:rPr lang="en-US" dirty="0"/>
              <a:t>Other human rights violations</a:t>
            </a:r>
          </a:p>
          <a:p>
            <a:endParaRPr lang="en-US" dirty="0"/>
          </a:p>
        </p:txBody>
      </p:sp>
    </p:spTree>
    <p:extLst>
      <p:ext uri="{BB962C8B-B14F-4D97-AF65-F5344CB8AC3E}">
        <p14:creationId xmlns:p14="http://schemas.microsoft.com/office/powerpoint/2010/main" val="182175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violence</a:t>
            </a:r>
          </a:p>
        </p:txBody>
      </p:sp>
      <p:sp>
        <p:nvSpPr>
          <p:cNvPr id="3" name="Text Placeholder 2"/>
          <p:cNvSpPr>
            <a:spLocks noGrp="1"/>
          </p:cNvSpPr>
          <p:nvPr>
            <p:ph type="body" sz="quarter" idx="10"/>
          </p:nvPr>
        </p:nvSpPr>
        <p:spPr>
          <a:xfrm>
            <a:off x="466725" y="1340643"/>
            <a:ext cx="8220075" cy="5072161"/>
          </a:xfrm>
        </p:spPr>
        <p:txBody>
          <a:bodyPr/>
          <a:lstStyle/>
          <a:p>
            <a:pPr>
              <a:lnSpc>
                <a:spcPct val="115000"/>
              </a:lnSpc>
            </a:pPr>
            <a:r>
              <a:rPr lang="en-US" sz="2400" b="1" dirty="0"/>
              <a:t>Psychological/emotional: </a:t>
            </a:r>
            <a:r>
              <a:rPr lang="en-US" sz="2400" dirty="0"/>
              <a:t>humiliation, insults, </a:t>
            </a:r>
            <a:r>
              <a:rPr lang="en-US" sz="2400" dirty="0">
                <a:solidFill>
                  <a:schemeClr val="tx1"/>
                </a:solidFill>
              </a:rPr>
              <a:t>making a person feel worthless or afraid, controlling their movements</a:t>
            </a:r>
            <a:r>
              <a:rPr lang="en-US" sz="2400" dirty="0"/>
              <a:t>, threats (including to take custody of children)</a:t>
            </a:r>
          </a:p>
          <a:p>
            <a:r>
              <a:rPr lang="en-US" sz="2400" b="1" dirty="0"/>
              <a:t>Physical: </a:t>
            </a:r>
            <a:r>
              <a:rPr lang="en-US" sz="2400" dirty="0"/>
              <a:t>hitting, kicking, choking, use of a weapon</a:t>
            </a:r>
          </a:p>
          <a:p>
            <a:r>
              <a:rPr lang="en-US" sz="2400" b="1" dirty="0"/>
              <a:t>Sexual: </a:t>
            </a:r>
            <a:r>
              <a:rPr lang="en-US" sz="2400" dirty="0"/>
              <a:t>unwanted groping, forced sex (including sex without a condom)</a:t>
            </a:r>
          </a:p>
          <a:p>
            <a:r>
              <a:rPr lang="en-US" sz="2400" b="1" dirty="0"/>
              <a:t>Economic: </a:t>
            </a:r>
            <a:r>
              <a:rPr lang="en-US" sz="2400" dirty="0"/>
              <a:t>theft, not paying someone what is due to them, refusing to pay for a child’s basic needs</a:t>
            </a:r>
          </a:p>
          <a:p>
            <a:r>
              <a:rPr lang="en-US" sz="2400" b="1" dirty="0"/>
              <a:t>Other human rights violations: </a:t>
            </a:r>
            <a:r>
              <a:rPr lang="en-US" sz="2400" dirty="0"/>
              <a:t>refusing services to someone, taking their condoms/injecting equipment, arbitrarily detaining them</a:t>
            </a:r>
          </a:p>
          <a:p>
            <a:endParaRPr lang="en-US" dirty="0"/>
          </a:p>
        </p:txBody>
      </p:sp>
    </p:spTree>
    <p:extLst>
      <p:ext uri="{BB962C8B-B14F-4D97-AF65-F5344CB8AC3E}">
        <p14:creationId xmlns:p14="http://schemas.microsoft.com/office/powerpoint/2010/main" val="21302939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2C4B6B2F-27B0-43EF-8FB6-3F3B3980A886}"/>
              </a:ext>
            </a:extLst>
          </p:cNvPr>
          <p:cNvSpPr txBox="1"/>
          <p:nvPr/>
        </p:nvSpPr>
        <p:spPr>
          <a:xfrm>
            <a:off x="6975618" y="4491894"/>
            <a:ext cx="1361053" cy="738664"/>
          </a:xfrm>
          <a:prstGeom prst="rect">
            <a:avLst/>
          </a:prstGeom>
          <a:noFill/>
        </p:spPr>
        <p:txBody>
          <a:bodyPr wrap="square" rtlCol="0">
            <a:spAutoFit/>
          </a:bodyPr>
          <a:lstStyle/>
          <a:p>
            <a:pPr algn="ctr"/>
            <a:r>
              <a:rPr lang="en-US" sz="1400" dirty="0"/>
              <a:t>Amanda when she cannot be herself</a:t>
            </a:r>
          </a:p>
        </p:txBody>
      </p:sp>
      <p:sp>
        <p:nvSpPr>
          <p:cNvPr id="18" name="TextBox 17">
            <a:extLst>
              <a:ext uri="{FF2B5EF4-FFF2-40B4-BE49-F238E27FC236}">
                <a16:creationId xmlns:a16="http://schemas.microsoft.com/office/drawing/2014/main" id="{FFB36A15-522A-460B-8601-00340E28377E}"/>
              </a:ext>
            </a:extLst>
          </p:cNvPr>
          <p:cNvSpPr txBox="1"/>
          <p:nvPr/>
        </p:nvSpPr>
        <p:spPr>
          <a:xfrm>
            <a:off x="3719993" y="4491894"/>
            <a:ext cx="1361053" cy="738664"/>
          </a:xfrm>
          <a:prstGeom prst="rect">
            <a:avLst/>
          </a:prstGeom>
          <a:noFill/>
        </p:spPr>
        <p:txBody>
          <a:bodyPr wrap="square" rtlCol="0">
            <a:spAutoFit/>
          </a:bodyPr>
          <a:lstStyle/>
          <a:p>
            <a:pPr algn="ctr"/>
            <a:r>
              <a:rPr lang="en-US" sz="1400" dirty="0"/>
              <a:t>Amanda when she is free to be herself</a:t>
            </a:r>
          </a:p>
        </p:txBody>
      </p:sp>
      <p:pic>
        <p:nvPicPr>
          <p:cNvPr id="19" name="Picture 18">
            <a:extLst>
              <a:ext uri="{FF2B5EF4-FFF2-40B4-BE49-F238E27FC236}">
                <a16:creationId xmlns:a16="http://schemas.microsoft.com/office/drawing/2014/main" id="{7C9C63EA-96DB-4DBB-92CF-6B97A61DEC01}"/>
              </a:ext>
            </a:extLst>
          </p:cNvPr>
          <p:cNvPicPr>
            <a:picLocks noChangeAspect="1"/>
          </p:cNvPicPr>
          <p:nvPr/>
        </p:nvPicPr>
        <p:blipFill rotWithShape="1">
          <a:blip r:embed="rId3"/>
          <a:srcRect b="47034"/>
          <a:stretch/>
        </p:blipFill>
        <p:spPr>
          <a:xfrm>
            <a:off x="6155913" y="4491895"/>
            <a:ext cx="1310057" cy="1870011"/>
          </a:xfrm>
          <a:prstGeom prst="rect">
            <a:avLst/>
          </a:prstGeom>
        </p:spPr>
      </p:pic>
      <p:pic>
        <p:nvPicPr>
          <p:cNvPr id="20" name="Picture 19">
            <a:extLst>
              <a:ext uri="{FF2B5EF4-FFF2-40B4-BE49-F238E27FC236}">
                <a16:creationId xmlns:a16="http://schemas.microsoft.com/office/drawing/2014/main" id="{4F2ECC13-4548-4B4A-8669-98DE7622564D}"/>
              </a:ext>
            </a:extLst>
          </p:cNvPr>
          <p:cNvPicPr>
            <a:picLocks noChangeAspect="1"/>
          </p:cNvPicPr>
          <p:nvPr/>
        </p:nvPicPr>
        <p:blipFill rotWithShape="1">
          <a:blip r:embed="rId4"/>
          <a:srcRect b="46228"/>
          <a:stretch/>
        </p:blipFill>
        <p:spPr>
          <a:xfrm>
            <a:off x="2814640" y="4491894"/>
            <a:ext cx="1367003" cy="1870011"/>
          </a:xfrm>
          <a:prstGeom prst="rect">
            <a:avLst/>
          </a:prstGeom>
        </p:spPr>
      </p:pic>
      <p:sp>
        <p:nvSpPr>
          <p:cNvPr id="3" name="Title 2">
            <a:extLst>
              <a:ext uri="{FF2B5EF4-FFF2-40B4-BE49-F238E27FC236}">
                <a16:creationId xmlns:a16="http://schemas.microsoft.com/office/drawing/2014/main" id="{802D16C5-7810-4E05-BEC0-4199978A1C95}"/>
              </a:ext>
            </a:extLst>
          </p:cNvPr>
          <p:cNvSpPr>
            <a:spLocks noGrp="1"/>
          </p:cNvSpPr>
          <p:nvPr>
            <p:ph type="title"/>
          </p:nvPr>
        </p:nvSpPr>
        <p:spPr/>
        <p:txBody>
          <a:bodyPr>
            <a:normAutofit/>
          </a:bodyPr>
          <a:lstStyle/>
          <a:p>
            <a:r>
              <a:rPr lang="en-US" dirty="0"/>
              <a:t>Activity: Amanda’s story</a:t>
            </a:r>
          </a:p>
        </p:txBody>
      </p:sp>
      <p:sp>
        <p:nvSpPr>
          <p:cNvPr id="5" name="Text Placeholder 4">
            <a:extLst>
              <a:ext uri="{FF2B5EF4-FFF2-40B4-BE49-F238E27FC236}">
                <a16:creationId xmlns:a16="http://schemas.microsoft.com/office/drawing/2014/main" id="{EAD65D4E-8018-4A9C-8017-C8CA24978786}"/>
              </a:ext>
            </a:extLst>
          </p:cNvPr>
          <p:cNvSpPr>
            <a:spLocks noGrp="1"/>
          </p:cNvSpPr>
          <p:nvPr>
            <p:ph type="body" sz="quarter" idx="10"/>
          </p:nvPr>
        </p:nvSpPr>
        <p:spPr/>
        <p:txBody>
          <a:bodyPr/>
          <a:lstStyle/>
          <a:p>
            <a:r>
              <a:rPr lang="en-US" dirty="0"/>
              <a:t>Read Amanda’s story together.</a:t>
            </a:r>
          </a:p>
          <a:p>
            <a:r>
              <a:rPr lang="en-US" dirty="0"/>
              <a:t>In small groups, answer your group’s question on a large piece of paper.</a:t>
            </a:r>
          </a:p>
          <a:p>
            <a:r>
              <a:rPr lang="en-US" dirty="0"/>
              <a:t>Select one person to present your answers back to the group.</a:t>
            </a:r>
          </a:p>
        </p:txBody>
      </p:sp>
    </p:spTree>
    <p:extLst>
      <p:ext uri="{BB962C8B-B14F-4D97-AF65-F5344CB8AC3E}">
        <p14:creationId xmlns:p14="http://schemas.microsoft.com/office/powerpoint/2010/main" val="395194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8E01A-F444-4FEE-8A7C-6E176ABAAA18}"/>
              </a:ext>
            </a:extLst>
          </p:cNvPr>
          <p:cNvSpPr>
            <a:spLocks noGrp="1"/>
          </p:cNvSpPr>
          <p:nvPr>
            <p:ph type="title"/>
          </p:nvPr>
        </p:nvSpPr>
        <p:spPr/>
        <p:txBody>
          <a:bodyPr/>
          <a:lstStyle/>
          <a:p>
            <a:r>
              <a:rPr lang="en-US" dirty="0"/>
              <a:t>Questions (one question per group)</a:t>
            </a:r>
          </a:p>
        </p:txBody>
      </p:sp>
      <p:sp>
        <p:nvSpPr>
          <p:cNvPr id="3" name="Text Placeholder 2">
            <a:extLst>
              <a:ext uri="{FF2B5EF4-FFF2-40B4-BE49-F238E27FC236}">
                <a16:creationId xmlns:a16="http://schemas.microsoft.com/office/drawing/2014/main" id="{BAEDF3C9-C40E-4A87-BCEC-46C7E1EE5B7A}"/>
              </a:ext>
            </a:extLst>
          </p:cNvPr>
          <p:cNvSpPr>
            <a:spLocks noGrp="1"/>
          </p:cNvSpPr>
          <p:nvPr>
            <p:ph type="body" sz="quarter" idx="10"/>
          </p:nvPr>
        </p:nvSpPr>
        <p:spPr>
          <a:xfrm>
            <a:off x="466725" y="1590675"/>
            <a:ext cx="8220075" cy="4176713"/>
          </a:xfrm>
        </p:spPr>
        <p:txBody>
          <a:bodyPr>
            <a:noAutofit/>
          </a:bodyPr>
          <a:lstStyle/>
          <a:p>
            <a:pPr marL="0" indent="0">
              <a:buNone/>
            </a:pPr>
            <a:r>
              <a:rPr lang="en-US" sz="2200" u="sng" dirty="0"/>
              <a:t>Question 1:</a:t>
            </a:r>
            <a:r>
              <a:rPr lang="en-US" sz="2200" dirty="0"/>
              <a:t> Describe at least three times that violence increased Amanda’s vulnerability to HIV infection. Describe at least three times that violence affected her access to HIV treatment.</a:t>
            </a:r>
          </a:p>
          <a:p>
            <a:pPr marL="0" indent="0">
              <a:buNone/>
            </a:pPr>
            <a:r>
              <a:rPr lang="en-US" sz="2200" u="sng" dirty="0"/>
              <a:t>Question 2:</a:t>
            </a:r>
            <a:r>
              <a:rPr lang="en-US" sz="2200" dirty="0"/>
              <a:t> Describe the violence that Amanda experienced, giving at least two examples of each type: emotional, sexual, physical, economic, and other human rights violations.</a:t>
            </a:r>
          </a:p>
          <a:p>
            <a:pPr marL="0" indent="0">
              <a:buNone/>
            </a:pPr>
            <a:r>
              <a:rPr lang="en-US" sz="2200" u="sng" dirty="0"/>
              <a:t>Question 3:</a:t>
            </a:r>
            <a:r>
              <a:rPr lang="en-US" sz="2200" dirty="0"/>
              <a:t> List all the perpetrators of violence. Decide which perpetrator had the most dramatic negative impact on Amanda’s life and explain your answer.</a:t>
            </a:r>
          </a:p>
          <a:p>
            <a:pPr marL="0" indent="0">
              <a:buNone/>
            </a:pPr>
            <a:r>
              <a:rPr lang="en-US" sz="2200" u="sng" dirty="0"/>
              <a:t>Question 4:</a:t>
            </a:r>
            <a:r>
              <a:rPr lang="en-US" sz="2200" dirty="0"/>
              <a:t> Think about all the consequences of the violence Amanda experienced. Make a list of the consequences of each form of violence.</a:t>
            </a:r>
          </a:p>
        </p:txBody>
      </p:sp>
    </p:spTree>
    <p:extLst>
      <p:ext uri="{BB962C8B-B14F-4D97-AF65-F5344CB8AC3E}">
        <p14:creationId xmlns:p14="http://schemas.microsoft.com/office/powerpoint/2010/main" val="19149072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04859" y="1770888"/>
            <a:ext cx="1143000" cy="3863816"/>
          </a:xfrm>
          <a:prstGeom prst="roundRect">
            <a:avLst/>
          </a:prstGeom>
          <a:ln>
            <a:solidFill>
              <a:srgbClr val="A8CC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b="1" dirty="0"/>
              <a:t>Event: </a:t>
            </a:r>
            <a:r>
              <a:rPr lang="en-US" sz="1200" dirty="0"/>
              <a:t>Emotional abuse at home and school</a:t>
            </a:r>
          </a:p>
          <a:p>
            <a:pPr>
              <a:spcBef>
                <a:spcPts val="600"/>
              </a:spcBef>
            </a:pPr>
            <a:r>
              <a:rPr lang="en-US" sz="1200" b="1" dirty="0"/>
              <a:t>HIV-related outcomes: </a:t>
            </a:r>
            <a:r>
              <a:rPr lang="en-US" sz="1200" dirty="0"/>
              <a:t>exchanging sex for shelter,</a:t>
            </a:r>
            <a:r>
              <a:rPr lang="en-US" sz="1200" b="1" dirty="0"/>
              <a:t> </a:t>
            </a:r>
            <a:r>
              <a:rPr lang="en-US" sz="1200" dirty="0"/>
              <a:t>limited knowledge of HIV transmission based on fear of seeking information, and public violence</a:t>
            </a:r>
          </a:p>
        </p:txBody>
      </p:sp>
      <p:sp>
        <p:nvSpPr>
          <p:cNvPr id="5" name="TextBox 4"/>
          <p:cNvSpPr txBox="1"/>
          <p:nvPr/>
        </p:nvSpPr>
        <p:spPr>
          <a:xfrm>
            <a:off x="2644518" y="1781844"/>
            <a:ext cx="1184067" cy="3404592"/>
          </a:xfrm>
          <a:prstGeom prst="roundRect">
            <a:avLst/>
          </a:prstGeom>
          <a:ln>
            <a:solidFill>
              <a:srgbClr val="BFCF4E"/>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b="1" dirty="0"/>
              <a:t>Event: </a:t>
            </a:r>
            <a:r>
              <a:rPr lang="en-US" sz="1200" dirty="0"/>
              <a:t>Emotional, economic, and sexual abuse from her intimate partner</a:t>
            </a:r>
          </a:p>
          <a:p>
            <a:pPr>
              <a:spcBef>
                <a:spcPts val="600"/>
              </a:spcBef>
            </a:pPr>
            <a:r>
              <a:rPr lang="en-US" sz="1200" b="1" dirty="0"/>
              <a:t>HIV-related outcomes: </a:t>
            </a:r>
            <a:r>
              <a:rPr lang="en-US" sz="1200" dirty="0"/>
              <a:t>unprotected sex to avoid losing shelter, avoid HIV testing for fear of partner’s reaction</a:t>
            </a:r>
          </a:p>
        </p:txBody>
      </p:sp>
      <p:sp>
        <p:nvSpPr>
          <p:cNvPr id="6" name="TextBox 5"/>
          <p:cNvSpPr txBox="1"/>
          <p:nvPr/>
        </p:nvSpPr>
        <p:spPr>
          <a:xfrm>
            <a:off x="3936261" y="1783289"/>
            <a:ext cx="1207252" cy="3052971"/>
          </a:xfrm>
          <a:prstGeom prst="roundRect">
            <a:avLst/>
          </a:prstGeom>
          <a:ln>
            <a:solidFill>
              <a:srgbClr val="EF993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b="1" dirty="0"/>
              <a:t>Event: </a:t>
            </a:r>
            <a:r>
              <a:rPr lang="en-US" sz="1200" dirty="0"/>
              <a:t>Emotional, economic, and sexual abuse from her intimate partner</a:t>
            </a:r>
          </a:p>
          <a:p>
            <a:pPr>
              <a:spcBef>
                <a:spcPts val="600"/>
              </a:spcBef>
            </a:pPr>
            <a:r>
              <a:rPr lang="en-US" sz="1200" b="1" dirty="0"/>
              <a:t>HIV-related outcomes: </a:t>
            </a:r>
            <a:r>
              <a:rPr lang="en-US" sz="1200" dirty="0"/>
              <a:t>avoid enrolling in care for fear that her partner would find out</a:t>
            </a:r>
          </a:p>
        </p:txBody>
      </p:sp>
      <p:sp>
        <p:nvSpPr>
          <p:cNvPr id="7" name="TextBox 6"/>
          <p:cNvSpPr txBox="1"/>
          <p:nvPr/>
        </p:nvSpPr>
        <p:spPr>
          <a:xfrm>
            <a:off x="5244431" y="1770888"/>
            <a:ext cx="1143000" cy="3594616"/>
          </a:xfrm>
          <a:prstGeom prst="roundRect">
            <a:avLst/>
          </a:prstGeom>
          <a:ln>
            <a:solidFill>
              <a:srgbClr val="F2652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b="1" dirty="0"/>
              <a:t>Event: </a:t>
            </a:r>
            <a:r>
              <a:rPr lang="en-US" sz="1200" dirty="0"/>
              <a:t>Emotional, economic, and sexual abuse from her intimate partner </a:t>
            </a:r>
          </a:p>
          <a:p>
            <a:pPr>
              <a:spcBef>
                <a:spcPts val="600"/>
              </a:spcBef>
            </a:pPr>
            <a:r>
              <a:rPr lang="en-US" sz="1200" b="1" dirty="0"/>
              <a:t>HIV-related outcomes: </a:t>
            </a:r>
            <a:r>
              <a:rPr lang="en-US" sz="1200" dirty="0"/>
              <a:t>poor ART adherence as medication had to be hidden, missed visits because of fear/ depression</a:t>
            </a:r>
          </a:p>
        </p:txBody>
      </p:sp>
      <p:sp>
        <p:nvSpPr>
          <p:cNvPr id="8" name="TextBox 7"/>
          <p:cNvSpPr txBox="1"/>
          <p:nvPr/>
        </p:nvSpPr>
        <p:spPr>
          <a:xfrm>
            <a:off x="6479181" y="1771427"/>
            <a:ext cx="1212318" cy="3404592"/>
          </a:xfrm>
          <a:prstGeom prst="roundRect">
            <a:avLst/>
          </a:prstGeom>
          <a:ln>
            <a:solidFill>
              <a:srgbClr val="E5243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b="1" dirty="0"/>
              <a:t>Event: </a:t>
            </a:r>
            <a:r>
              <a:rPr lang="en-US" sz="1200" dirty="0"/>
              <a:t>Economic, physical, and sexual assault from her partner and clients; arrest and rape in prison; employment discrimination</a:t>
            </a:r>
          </a:p>
          <a:p>
            <a:pPr>
              <a:spcBef>
                <a:spcPts val="600"/>
              </a:spcBef>
            </a:pPr>
            <a:r>
              <a:rPr lang="en-US" sz="1200" b="1" dirty="0"/>
              <a:t>HIV-related outcomes:</a:t>
            </a:r>
            <a:r>
              <a:rPr lang="en-US" sz="1200" dirty="0"/>
              <a:t> lack of access to medication during homelessness</a:t>
            </a:r>
          </a:p>
        </p:txBody>
      </p:sp>
      <p:sp>
        <p:nvSpPr>
          <p:cNvPr id="9" name="TextBox 8"/>
          <p:cNvSpPr txBox="1"/>
          <p:nvPr/>
        </p:nvSpPr>
        <p:spPr>
          <a:xfrm>
            <a:off x="7783249" y="1780739"/>
            <a:ext cx="1143000" cy="3594616"/>
          </a:xfrm>
          <a:prstGeom prst="roundRect">
            <a:avLst/>
          </a:prstGeom>
          <a:ln>
            <a:solidFill>
              <a:srgbClr val="E5243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b="1" dirty="0"/>
              <a:t>Event: </a:t>
            </a:r>
            <a:r>
              <a:rPr lang="en-US" sz="1200" dirty="0"/>
              <a:t>Sexual, emotional, physical, and economic violence; emotional abuse by health care worker </a:t>
            </a:r>
          </a:p>
          <a:p>
            <a:pPr>
              <a:spcBef>
                <a:spcPts val="600"/>
              </a:spcBef>
            </a:pPr>
            <a:r>
              <a:rPr lang="en-US" sz="1200" b="1" dirty="0"/>
              <a:t>HIV-related outcomes: </a:t>
            </a:r>
            <a:r>
              <a:rPr lang="en-US" sz="1200" dirty="0"/>
              <a:t>repeat STI infections, fear of health care worker disapproval, missed visits</a:t>
            </a:r>
          </a:p>
        </p:txBody>
      </p:sp>
      <p:pic>
        <p:nvPicPr>
          <p:cNvPr id="10" name="Picture 9"/>
          <p:cNvPicPr>
            <a:picLocks noChangeAspect="1"/>
          </p:cNvPicPr>
          <p:nvPr/>
        </p:nvPicPr>
        <p:blipFill rotWithShape="1">
          <a:blip r:embed="rId3"/>
          <a:srcRect l="1712" t="75518" r="1565" b="2163"/>
          <a:stretch/>
        </p:blipFill>
        <p:spPr>
          <a:xfrm>
            <a:off x="0" y="5842036"/>
            <a:ext cx="9231883" cy="1592069"/>
          </a:xfrm>
          <a:prstGeom prst="rect">
            <a:avLst/>
          </a:prstGeom>
        </p:spPr>
      </p:pic>
      <p:sp>
        <p:nvSpPr>
          <p:cNvPr id="11" name="TextBox 10"/>
          <p:cNvSpPr txBox="1"/>
          <p:nvPr/>
        </p:nvSpPr>
        <p:spPr>
          <a:xfrm>
            <a:off x="2428" y="657598"/>
            <a:ext cx="1361053" cy="738664"/>
          </a:xfrm>
          <a:prstGeom prst="rect">
            <a:avLst/>
          </a:prstGeom>
          <a:noFill/>
        </p:spPr>
        <p:txBody>
          <a:bodyPr wrap="square" rtlCol="0">
            <a:spAutoFit/>
          </a:bodyPr>
          <a:lstStyle/>
          <a:p>
            <a:pPr algn="ctr"/>
            <a:r>
              <a:rPr lang="en-US" sz="1400" dirty="0"/>
              <a:t>Amanda when she cannot be herself</a:t>
            </a:r>
          </a:p>
        </p:txBody>
      </p:sp>
      <p:sp>
        <p:nvSpPr>
          <p:cNvPr id="12" name="TextBox 11"/>
          <p:cNvSpPr txBox="1"/>
          <p:nvPr/>
        </p:nvSpPr>
        <p:spPr>
          <a:xfrm>
            <a:off x="-5945" y="3293989"/>
            <a:ext cx="1361053" cy="738664"/>
          </a:xfrm>
          <a:prstGeom prst="rect">
            <a:avLst/>
          </a:prstGeom>
          <a:noFill/>
        </p:spPr>
        <p:txBody>
          <a:bodyPr wrap="square" rtlCol="0">
            <a:spAutoFit/>
          </a:bodyPr>
          <a:lstStyle/>
          <a:p>
            <a:pPr algn="ctr"/>
            <a:r>
              <a:rPr lang="en-US" sz="1400" dirty="0"/>
              <a:t>Amanda when she is free to be herself</a:t>
            </a:r>
          </a:p>
        </p:txBody>
      </p:sp>
      <p:sp>
        <p:nvSpPr>
          <p:cNvPr id="13" name="TextBox 12"/>
          <p:cNvSpPr txBox="1"/>
          <p:nvPr/>
        </p:nvSpPr>
        <p:spPr>
          <a:xfrm>
            <a:off x="1398910" y="707099"/>
            <a:ext cx="7527340" cy="771346"/>
          </a:xfrm>
          <a:prstGeom prst="snip2DiagRect">
            <a:avLst/>
          </a:prstGeom>
          <a:solidFill>
            <a:schemeClr val="tx2"/>
          </a:solidFill>
          <a:ln>
            <a:solidFill>
              <a:srgbClr val="32BDEA"/>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a:solidFill>
                  <a:schemeClr val="bg1"/>
                </a:solidFill>
              </a:rPr>
              <a:t>Amanda’s story </a:t>
            </a:r>
            <a:r>
              <a:rPr lang="en-US" sz="2000" dirty="0">
                <a:solidFill>
                  <a:schemeClr val="bg1"/>
                </a:solidFill>
              </a:rPr>
              <a:t>along the cascade of HIV services</a:t>
            </a:r>
          </a:p>
        </p:txBody>
      </p:sp>
      <p:pic>
        <p:nvPicPr>
          <p:cNvPr id="14" name="Picture 13"/>
          <p:cNvPicPr>
            <a:picLocks noChangeAspect="1"/>
          </p:cNvPicPr>
          <p:nvPr/>
        </p:nvPicPr>
        <p:blipFill rotWithShape="1">
          <a:blip r:embed="rId4"/>
          <a:srcRect b="47034"/>
          <a:stretch/>
        </p:blipFill>
        <p:spPr>
          <a:xfrm>
            <a:off x="37856" y="1317375"/>
            <a:ext cx="1310057" cy="1870011"/>
          </a:xfrm>
          <a:prstGeom prst="rect">
            <a:avLst/>
          </a:prstGeom>
        </p:spPr>
      </p:pic>
      <p:pic>
        <p:nvPicPr>
          <p:cNvPr id="15" name="Picture 14"/>
          <p:cNvPicPr>
            <a:picLocks noChangeAspect="1"/>
          </p:cNvPicPr>
          <p:nvPr/>
        </p:nvPicPr>
        <p:blipFill rotWithShape="1">
          <a:blip r:embed="rId5"/>
          <a:srcRect b="46228"/>
          <a:stretch/>
        </p:blipFill>
        <p:spPr>
          <a:xfrm>
            <a:off x="2428" y="3969330"/>
            <a:ext cx="1367003" cy="1870011"/>
          </a:xfrm>
          <a:prstGeom prst="rect">
            <a:avLst/>
          </a:prstGeom>
        </p:spPr>
      </p:pic>
    </p:spTree>
    <p:extLst>
      <p:ext uri="{BB962C8B-B14F-4D97-AF65-F5344CB8AC3E}">
        <p14:creationId xmlns:p14="http://schemas.microsoft.com/office/powerpoint/2010/main" val="348356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Violence affects the HIV epidemic</a:t>
            </a:r>
            <a:endParaRPr lang="en-US" dirty="0"/>
          </a:p>
        </p:txBody>
      </p:sp>
      <p:sp>
        <p:nvSpPr>
          <p:cNvPr id="6" name="Text Placeholder 2"/>
          <p:cNvSpPr>
            <a:spLocks noGrp="1"/>
          </p:cNvSpPr>
          <p:nvPr>
            <p:ph type="body" sz="quarter" idx="10"/>
          </p:nvPr>
        </p:nvSpPr>
        <p:spPr>
          <a:xfrm>
            <a:off x="466725" y="1590675"/>
            <a:ext cx="3667953" cy="4176713"/>
          </a:xfrm>
        </p:spPr>
        <p:txBody>
          <a:bodyPr>
            <a:normAutofit fontScale="92500"/>
          </a:bodyPr>
          <a:lstStyle/>
          <a:p>
            <a:pPr marL="0" indent="0">
              <a:buNone/>
            </a:pPr>
            <a:r>
              <a:rPr lang="en-US" dirty="0"/>
              <a:t>Violence:</a:t>
            </a:r>
          </a:p>
          <a:p>
            <a:r>
              <a:rPr lang="en-US" dirty="0"/>
              <a:t>Increases HIV vulnerability</a:t>
            </a:r>
            <a:r>
              <a:rPr lang="en-US" baseline="30000" dirty="0"/>
              <a:t>1-8</a:t>
            </a:r>
          </a:p>
          <a:p>
            <a:r>
              <a:rPr lang="en-US" dirty="0"/>
              <a:t>Decreases testing uptake and disclosure</a:t>
            </a:r>
            <a:r>
              <a:rPr lang="en-US" baseline="30000" dirty="0"/>
              <a:t>9</a:t>
            </a:r>
          </a:p>
          <a:p>
            <a:r>
              <a:rPr lang="en-US" dirty="0"/>
              <a:t>Decreases adherence to ART</a:t>
            </a:r>
            <a:r>
              <a:rPr lang="en-US" baseline="30000" dirty="0"/>
              <a:t>9-12</a:t>
            </a:r>
          </a:p>
          <a:p>
            <a:r>
              <a:rPr lang="en-US" dirty="0"/>
              <a:t>Causes a host of other health issues</a:t>
            </a:r>
            <a:r>
              <a:rPr lang="en-US" baseline="30000" dirty="0"/>
              <a:t>13</a:t>
            </a:r>
          </a:p>
        </p:txBody>
      </p:sp>
      <p:pic>
        <p:nvPicPr>
          <p:cNvPr id="7" name="Picture 6">
            <a:extLst>
              <a:ext uri="{FF2B5EF4-FFF2-40B4-BE49-F238E27FC236}">
                <a16:creationId xmlns:a16="http://schemas.microsoft.com/office/drawing/2014/main" id="{E52F0023-C204-4AA5-A07D-6206BB83633A}"/>
              </a:ext>
            </a:extLst>
          </p:cNvPr>
          <p:cNvPicPr/>
          <p:nvPr/>
        </p:nvPicPr>
        <p:blipFill rotWithShape="1">
          <a:blip r:embed="rId3" cstate="print">
            <a:extLst>
              <a:ext uri="{28A0092B-C50C-407E-A947-70E740481C1C}">
                <a14:useLocalDpi xmlns:a14="http://schemas.microsoft.com/office/drawing/2010/main"/>
              </a:ext>
            </a:extLst>
          </a:blip>
          <a:srcRect l="4757"/>
          <a:stretch/>
        </p:blipFill>
        <p:spPr bwMode="auto">
          <a:xfrm>
            <a:off x="3935896" y="1552892"/>
            <a:ext cx="5061507" cy="3752215"/>
          </a:xfrm>
          <a:prstGeom prst="rect">
            <a:avLst/>
          </a:prstGeom>
          <a:noFill/>
          <a:ln>
            <a:noFill/>
          </a:ln>
        </p:spPr>
      </p:pic>
      <p:sp>
        <p:nvSpPr>
          <p:cNvPr id="9" name="Text Placeholder 2">
            <a:extLst>
              <a:ext uri="{FF2B5EF4-FFF2-40B4-BE49-F238E27FC236}">
                <a16:creationId xmlns:a16="http://schemas.microsoft.com/office/drawing/2014/main" id="{4ED98B1F-C753-4467-9316-BC9C44AF39BC}"/>
              </a:ext>
            </a:extLst>
          </p:cNvPr>
          <p:cNvSpPr txBox="1">
            <a:spLocks/>
          </p:cNvSpPr>
          <p:nvPr/>
        </p:nvSpPr>
        <p:spPr>
          <a:xfrm>
            <a:off x="502036" y="5940426"/>
            <a:ext cx="8139928" cy="693941"/>
          </a:xfrm>
          <a:prstGeom prst="rect">
            <a:avLst/>
          </a:prstGeom>
        </p:spPr>
        <p:txBody>
          <a:bodyPr vert="horz"/>
          <a:lstStyle>
            <a:lvl1pPr marL="342900" indent="-342900" algn="l" defTabSz="457200" rtl="0" eaLnBrk="1" latinLnBrk="0" hangingPunct="1">
              <a:lnSpc>
                <a:spcPts val="3000"/>
              </a:lnSpc>
              <a:spcBef>
                <a:spcPts val="1200"/>
              </a:spcBef>
              <a:buClr>
                <a:srgbClr val="EF9930"/>
              </a:buClr>
              <a:buSzPct val="100000"/>
              <a:buFont typeface="Arial"/>
              <a:buChar char="•"/>
              <a:defRPr sz="2800" b="0" kern="1200" spc="0">
                <a:solidFill>
                  <a:srgbClr val="535352"/>
                </a:solidFill>
                <a:latin typeface="Calibri"/>
                <a:ea typeface="+mn-ea"/>
                <a:cs typeface="Calibri"/>
              </a:defRPr>
            </a:lvl1pPr>
            <a:lvl2pPr marL="742950" indent="-285750" algn="l" defTabSz="457200" rtl="0" eaLnBrk="1" latinLnBrk="0" hangingPunct="1">
              <a:spcBef>
                <a:spcPct val="20000"/>
              </a:spcBef>
              <a:buClr>
                <a:srgbClr val="EF9930"/>
              </a:buClr>
              <a:buFont typeface="Arial"/>
              <a:buChar char="–"/>
              <a:defRPr sz="2800" kern="1200">
                <a:solidFill>
                  <a:srgbClr val="535352"/>
                </a:solidFill>
                <a:latin typeface="Calibri"/>
                <a:ea typeface="+mn-ea"/>
                <a:cs typeface="Calibri"/>
              </a:defRPr>
            </a:lvl2pPr>
            <a:lvl3pPr marL="1143000" indent="-228600" algn="l" defTabSz="457200" rtl="0" eaLnBrk="1" latinLnBrk="0" hangingPunct="1">
              <a:spcBef>
                <a:spcPct val="20000"/>
              </a:spcBef>
              <a:buClr>
                <a:srgbClr val="EF9930"/>
              </a:buClr>
              <a:buSzPct val="83000"/>
              <a:buFont typeface="Calibri" panose="020F0502020204030204" pitchFamily="34" charset="0"/>
              <a:buChar char="‐"/>
              <a:defRPr sz="2400" kern="1200">
                <a:solidFill>
                  <a:srgbClr val="535352"/>
                </a:solidFill>
                <a:latin typeface="Calibri"/>
                <a:ea typeface="+mn-ea"/>
                <a:cs typeface="Calibri"/>
              </a:defRPr>
            </a:lvl3pPr>
            <a:lvl4pPr marL="1600200" indent="-228600" algn="l" defTabSz="457200" rtl="0" eaLnBrk="1" latinLnBrk="0" hangingPunct="1">
              <a:spcBef>
                <a:spcPct val="20000"/>
              </a:spcBef>
              <a:buFont typeface="Arial"/>
              <a:buChar char="–"/>
              <a:defRPr sz="2000" kern="1200">
                <a:solidFill>
                  <a:srgbClr val="535352"/>
                </a:solidFill>
                <a:latin typeface="Calibri"/>
                <a:ea typeface="+mn-ea"/>
                <a:cs typeface="Calibri"/>
              </a:defRPr>
            </a:lvl4pPr>
            <a:lvl5pPr marL="2057400" indent="-228600" algn="l" defTabSz="457200" rtl="0" eaLnBrk="1" latinLnBrk="0" hangingPunct="1">
              <a:spcBef>
                <a:spcPct val="20000"/>
              </a:spcBef>
              <a:buFont typeface="Arial"/>
              <a:buChar char="»"/>
              <a:defRPr sz="2000" kern="1200">
                <a:solidFill>
                  <a:srgbClr val="53535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0"/>
              </a:spcBef>
              <a:buNone/>
            </a:pPr>
            <a:r>
              <a:rPr lang="en-US" sz="1200" dirty="0"/>
              <a:t>Sources: 1. Beattie et al., 2015.   2. Decker et al., 2013.      3. Decker et al., 2015.   4. Decker et al., 2016.  5. </a:t>
            </a:r>
            <a:r>
              <a:rPr lang="en-US" sz="1200" dirty="0" err="1"/>
              <a:t>Dunkle</a:t>
            </a:r>
            <a:r>
              <a:rPr lang="en-US" sz="1200" dirty="0"/>
              <a:t> &amp; Decker, 2013.   6. </a:t>
            </a:r>
            <a:r>
              <a:rPr lang="en-US" sz="1200" dirty="0" err="1"/>
              <a:t>Guadamuz</a:t>
            </a:r>
            <a:r>
              <a:rPr lang="en-US" sz="1200" dirty="0"/>
              <a:t> et al., 2011.    7. </a:t>
            </a:r>
            <a:r>
              <a:rPr lang="en-US" sz="1200" dirty="0" err="1"/>
              <a:t>Lunze</a:t>
            </a:r>
            <a:r>
              <a:rPr lang="en-US" sz="1200" dirty="0"/>
              <a:t> et al., 2016.   8. Wheeler et al., 2014.  9. Schafer et al., 2012.   10. </a:t>
            </a:r>
            <a:r>
              <a:rPr lang="en-US" sz="1200" dirty="0" err="1"/>
              <a:t>Machtinger</a:t>
            </a:r>
            <a:r>
              <a:rPr lang="en-US" sz="1200" dirty="0"/>
              <a:t> et al., 2012.    11. Mendoza et al., 2017.  12. </a:t>
            </a:r>
            <a:r>
              <a:rPr lang="en-US" sz="1200" dirty="0" err="1"/>
              <a:t>Zullinger</a:t>
            </a:r>
            <a:r>
              <a:rPr lang="en-US" sz="1200" dirty="0"/>
              <a:t> et al., 2015.    13. World Health Organization (WHO), 2013.</a:t>
            </a:r>
          </a:p>
        </p:txBody>
      </p:sp>
    </p:spTree>
    <p:extLst>
      <p:ext uri="{BB962C8B-B14F-4D97-AF65-F5344CB8AC3E}">
        <p14:creationId xmlns:p14="http://schemas.microsoft.com/office/powerpoint/2010/main" val="1010481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Session 1.2</a:t>
            </a:r>
            <a:br>
              <a:rPr lang="en-US" dirty="0"/>
            </a:br>
            <a:r>
              <a:rPr lang="en-US" dirty="0"/>
              <a:t>Pre-Test</a:t>
            </a:r>
          </a:p>
        </p:txBody>
      </p:sp>
    </p:spTree>
    <p:extLst>
      <p:ext uri="{BB962C8B-B14F-4D97-AF65-F5344CB8AC3E}">
        <p14:creationId xmlns:p14="http://schemas.microsoft.com/office/powerpoint/2010/main" val="1596542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Violence against key populations in </a:t>
            </a:r>
            <a:r>
              <a:rPr lang="en-GB" dirty="0">
                <a:solidFill>
                  <a:srgbClr val="00B050"/>
                </a:solidFill>
              </a:rPr>
              <a:t>[Country]</a:t>
            </a:r>
          </a:p>
        </p:txBody>
      </p:sp>
      <p:sp>
        <p:nvSpPr>
          <p:cNvPr id="3" name="Content Placeholder 2"/>
          <p:cNvSpPr>
            <a:spLocks noGrp="1"/>
          </p:cNvSpPr>
          <p:nvPr>
            <p:ph type="body" sz="quarter" idx="10"/>
          </p:nvPr>
        </p:nvSpPr>
        <p:spPr>
          <a:xfrm>
            <a:off x="466725" y="1407795"/>
            <a:ext cx="7943349" cy="5236845"/>
          </a:xfrm>
        </p:spPr>
        <p:txBody>
          <a:bodyPr>
            <a:noAutofit/>
          </a:bodyPr>
          <a:lstStyle/>
          <a:p>
            <a:pPr marL="0" indent="0">
              <a:lnSpc>
                <a:spcPct val="100000"/>
              </a:lnSpc>
              <a:buNone/>
            </a:pPr>
            <a:r>
              <a:rPr lang="en-GB" sz="2000" b="1" dirty="0">
                <a:solidFill>
                  <a:srgbClr val="00B050"/>
                </a:solidFill>
              </a:rPr>
              <a:t>Insert country-specific information/statistics about violence against key populations in [country]. </a:t>
            </a:r>
          </a:p>
          <a:p>
            <a:pPr marL="0" indent="0">
              <a:lnSpc>
                <a:spcPct val="100000"/>
              </a:lnSpc>
              <a:buNone/>
            </a:pPr>
            <a:r>
              <a:rPr lang="en-GB" sz="2000" b="1" dirty="0">
                <a:solidFill>
                  <a:srgbClr val="00B050"/>
                </a:solidFill>
              </a:rPr>
              <a:t>Example slide from Malawi training:</a:t>
            </a:r>
          </a:p>
          <a:p>
            <a:pPr>
              <a:lnSpc>
                <a:spcPct val="100000"/>
              </a:lnSpc>
              <a:spcBef>
                <a:spcPts val="600"/>
              </a:spcBef>
              <a:spcAft>
                <a:spcPts val="600"/>
              </a:spcAft>
            </a:pPr>
            <a:r>
              <a:rPr lang="en-GB" sz="2000" dirty="0">
                <a:solidFill>
                  <a:srgbClr val="00B050"/>
                </a:solidFill>
              </a:rPr>
              <a:t>Many men who have sex with men in Malawi face increased levels of stigma and violence. </a:t>
            </a:r>
          </a:p>
          <a:p>
            <a:pPr lvl="1">
              <a:spcBef>
                <a:spcPts val="0"/>
              </a:spcBef>
              <a:spcAft>
                <a:spcPts val="600"/>
              </a:spcAft>
            </a:pPr>
            <a:r>
              <a:rPr lang="en-GB" sz="2000" dirty="0">
                <a:solidFill>
                  <a:srgbClr val="00B050"/>
                </a:solidFill>
              </a:rPr>
              <a:t>A 2010 study found that 4 percent of men who have sex with men were denied health care service based on sexuality, 1 percent were blackmailed because of sexuality, and 19 percent experienced a discrimination event.</a:t>
            </a:r>
          </a:p>
          <a:p>
            <a:pPr lvl="1">
              <a:spcBef>
                <a:spcPts val="0"/>
              </a:spcBef>
              <a:spcAft>
                <a:spcPts val="600"/>
              </a:spcAft>
            </a:pPr>
            <a:r>
              <a:rPr lang="en-GB" sz="2000" dirty="0">
                <a:solidFill>
                  <a:srgbClr val="00B050"/>
                </a:solidFill>
              </a:rPr>
              <a:t>Another study in 2013 study found that over 20 percent of men who have sex with men had experienced some form of stigma and 11.4 percent had experienced homophobic violence.</a:t>
            </a:r>
          </a:p>
          <a:p>
            <a:pPr>
              <a:lnSpc>
                <a:spcPct val="100000"/>
              </a:lnSpc>
              <a:spcBef>
                <a:spcPts val="0"/>
              </a:spcBef>
              <a:spcAft>
                <a:spcPts val="600"/>
              </a:spcAft>
            </a:pPr>
            <a:r>
              <a:rPr lang="en-GB" sz="2000" dirty="0">
                <a:solidFill>
                  <a:srgbClr val="00B050"/>
                </a:solidFill>
              </a:rPr>
              <a:t>Stigma and violence experienced among men who have sex with men can be responsible for difficulties in going for an HIV test, seeking HIV services, and disclosing HIV status.</a:t>
            </a:r>
          </a:p>
        </p:txBody>
      </p:sp>
    </p:spTree>
    <p:extLst>
      <p:ext uri="{BB962C8B-B14F-4D97-AF65-F5344CB8AC3E}">
        <p14:creationId xmlns:p14="http://schemas.microsoft.com/office/powerpoint/2010/main" val="19780677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016FEA-F641-44F3-ADC7-D340F1F636E6}"/>
              </a:ext>
            </a:extLst>
          </p:cNvPr>
          <p:cNvPicPr>
            <a:picLocks noChangeAspect="1"/>
          </p:cNvPicPr>
          <p:nvPr/>
        </p:nvPicPr>
        <p:blipFill rotWithShape="1">
          <a:blip r:embed="rId3"/>
          <a:srcRect t="3761" b="8329"/>
          <a:stretch/>
        </p:blipFill>
        <p:spPr>
          <a:xfrm>
            <a:off x="3255031" y="0"/>
            <a:ext cx="7004618" cy="6772834"/>
          </a:xfrm>
          <a:prstGeom prst="rect">
            <a:avLst/>
          </a:prstGeom>
        </p:spPr>
      </p:pic>
      <p:sp>
        <p:nvSpPr>
          <p:cNvPr id="10" name="Rectangle 9">
            <a:extLst>
              <a:ext uri="{FF2B5EF4-FFF2-40B4-BE49-F238E27FC236}">
                <a16:creationId xmlns:a16="http://schemas.microsoft.com/office/drawing/2014/main" id="{0A280291-E8C7-43FD-A8C7-D27DB83303F9}"/>
              </a:ext>
            </a:extLst>
          </p:cNvPr>
          <p:cNvSpPr/>
          <p:nvPr/>
        </p:nvSpPr>
        <p:spPr>
          <a:xfrm>
            <a:off x="1417531" y="1741398"/>
            <a:ext cx="1577342" cy="452872"/>
          </a:xfrm>
          <a:prstGeom prst="rect">
            <a:avLst/>
          </a:prstGeom>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t>Consequences</a:t>
            </a:r>
          </a:p>
        </p:txBody>
      </p:sp>
      <p:sp>
        <p:nvSpPr>
          <p:cNvPr id="11" name="Rectangle 10">
            <a:extLst>
              <a:ext uri="{FF2B5EF4-FFF2-40B4-BE49-F238E27FC236}">
                <a16:creationId xmlns:a16="http://schemas.microsoft.com/office/drawing/2014/main" id="{AD0E1E7D-DEB5-42C7-8DB2-798ED74B12BB}"/>
              </a:ext>
            </a:extLst>
          </p:cNvPr>
          <p:cNvSpPr/>
          <p:nvPr/>
        </p:nvSpPr>
        <p:spPr>
          <a:xfrm>
            <a:off x="2126289" y="5159723"/>
            <a:ext cx="868584" cy="495812"/>
          </a:xfrm>
          <a:prstGeom prst="rect">
            <a:avLst/>
          </a:prstGeom>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t>Causes</a:t>
            </a:r>
          </a:p>
        </p:txBody>
      </p:sp>
      <p:cxnSp>
        <p:nvCxnSpPr>
          <p:cNvPr id="12" name="Straight Arrow Connector 11">
            <a:extLst>
              <a:ext uri="{FF2B5EF4-FFF2-40B4-BE49-F238E27FC236}">
                <a16:creationId xmlns:a16="http://schemas.microsoft.com/office/drawing/2014/main" id="{A2A02060-D661-4BFA-BFE4-D0CF02348AF7}"/>
              </a:ext>
            </a:extLst>
          </p:cNvPr>
          <p:cNvCxnSpPr>
            <a:cxnSpLocks/>
            <a:stCxn id="11" idx="3"/>
          </p:cNvCxnSpPr>
          <p:nvPr/>
        </p:nvCxnSpPr>
        <p:spPr>
          <a:xfrm>
            <a:off x="2994873" y="5407629"/>
            <a:ext cx="329731" cy="10681"/>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AB4B6E4-1194-42D4-ABA1-828BF9E465B2}"/>
              </a:ext>
            </a:extLst>
          </p:cNvPr>
          <p:cNvCxnSpPr>
            <a:cxnSpLocks/>
          </p:cNvCxnSpPr>
          <p:nvPr/>
        </p:nvCxnSpPr>
        <p:spPr>
          <a:xfrm flipV="1">
            <a:off x="2994873" y="1963795"/>
            <a:ext cx="420465" cy="4039"/>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396FB1F-265D-4E58-ADA2-DB075F18EFDA}"/>
              </a:ext>
            </a:extLst>
          </p:cNvPr>
          <p:cNvSpPr/>
          <p:nvPr/>
        </p:nvSpPr>
        <p:spPr>
          <a:xfrm>
            <a:off x="4949891" y="3738076"/>
            <a:ext cx="3489259" cy="824692"/>
          </a:xfrm>
          <a:prstGeom prst="rect">
            <a:avLst/>
          </a:prstGeom>
          <a:solidFill>
            <a:schemeClr val="accent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solidFill>
                  <a:schemeClr val="bg1"/>
                </a:solidFill>
              </a:rPr>
              <a:t>Violence:</a:t>
            </a:r>
          </a:p>
          <a:p>
            <a:pPr algn="ctr"/>
            <a:r>
              <a:rPr lang="en-US" sz="1600" b="1" dirty="0">
                <a:solidFill>
                  <a:schemeClr val="bg1"/>
                </a:solidFill>
              </a:rPr>
              <a:t>physical, sexual, emotional, economic, and other human rights violations</a:t>
            </a:r>
          </a:p>
        </p:txBody>
      </p:sp>
      <p:graphicFrame>
        <p:nvGraphicFramePr>
          <p:cNvPr id="18" name="Table 17">
            <a:extLst>
              <a:ext uri="{FF2B5EF4-FFF2-40B4-BE49-F238E27FC236}">
                <a16:creationId xmlns:a16="http://schemas.microsoft.com/office/drawing/2014/main" id="{DE207F96-D931-4431-8E0A-7C9E15F2D032}"/>
              </a:ext>
            </a:extLst>
          </p:cNvPr>
          <p:cNvGraphicFramePr>
            <a:graphicFrameLocks noGrp="1"/>
          </p:cNvGraphicFramePr>
          <p:nvPr>
            <p:extLst>
              <p:ext uri="{D42A27DB-BD31-4B8C-83A1-F6EECF244321}">
                <p14:modId xmlns:p14="http://schemas.microsoft.com/office/powerpoint/2010/main" val="3047882392"/>
              </p:ext>
            </p:extLst>
          </p:nvPr>
        </p:nvGraphicFramePr>
        <p:xfrm>
          <a:off x="5045141" y="4823951"/>
          <a:ext cx="3271999" cy="548640"/>
        </p:xfrm>
        <a:graphic>
          <a:graphicData uri="http://schemas.openxmlformats.org/drawingml/2006/table">
            <a:tbl>
              <a:tblPr firstRow="1" bandRow="1">
                <a:tableStyleId>{5C22544A-7EE6-4342-B048-85BDC9FD1C3A}</a:tableStyleId>
              </a:tblPr>
              <a:tblGrid>
                <a:gridCol w="1443211">
                  <a:extLst>
                    <a:ext uri="{9D8B030D-6E8A-4147-A177-3AD203B41FA5}">
                      <a16:colId xmlns:a16="http://schemas.microsoft.com/office/drawing/2014/main" val="1213555006"/>
                    </a:ext>
                  </a:extLst>
                </a:gridCol>
                <a:gridCol w="445848">
                  <a:extLst>
                    <a:ext uri="{9D8B030D-6E8A-4147-A177-3AD203B41FA5}">
                      <a16:colId xmlns:a16="http://schemas.microsoft.com/office/drawing/2014/main" val="3391072456"/>
                    </a:ext>
                  </a:extLst>
                </a:gridCol>
                <a:gridCol w="1382940">
                  <a:extLst>
                    <a:ext uri="{9D8B030D-6E8A-4147-A177-3AD203B41FA5}">
                      <a16:colId xmlns:a16="http://schemas.microsoft.com/office/drawing/2014/main" val="3572828379"/>
                    </a:ext>
                  </a:extLst>
                </a:gridCol>
              </a:tblGrid>
              <a:tr h="227321">
                <a:tc>
                  <a:txBody>
                    <a:bodyPr/>
                    <a:lstStyle/>
                    <a:p>
                      <a:pPr algn="ctr"/>
                      <a:r>
                        <a:rPr lang="en-US" sz="1500" b="0" dirty="0">
                          <a:solidFill>
                            <a:schemeClr val="tx1"/>
                          </a:solidFill>
                        </a:rPr>
                        <a:t>Normalization of violence</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500" b="0" dirty="0">
                        <a:solidFill>
                          <a:schemeClr val="tx1"/>
                        </a:solidFill>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0" dirty="0">
                          <a:solidFill>
                            <a:schemeClr val="tx1"/>
                          </a:solidFill>
                        </a:rPr>
                        <a:t>Impunity for perpetrators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4688253"/>
                  </a:ext>
                </a:extLst>
              </a:tr>
            </a:tbl>
          </a:graphicData>
        </a:graphic>
      </p:graphicFrame>
      <p:graphicFrame>
        <p:nvGraphicFramePr>
          <p:cNvPr id="19" name="Table 18">
            <a:extLst>
              <a:ext uri="{FF2B5EF4-FFF2-40B4-BE49-F238E27FC236}">
                <a16:creationId xmlns:a16="http://schemas.microsoft.com/office/drawing/2014/main" id="{ECF3247A-78D3-4A26-86B8-A05FD89514DB}"/>
              </a:ext>
            </a:extLst>
          </p:cNvPr>
          <p:cNvGraphicFramePr>
            <a:graphicFrameLocks noGrp="1"/>
          </p:cNvGraphicFramePr>
          <p:nvPr>
            <p:extLst>
              <p:ext uri="{D42A27DB-BD31-4B8C-83A1-F6EECF244321}">
                <p14:modId xmlns:p14="http://schemas.microsoft.com/office/powerpoint/2010/main" val="333749501"/>
              </p:ext>
            </p:extLst>
          </p:nvPr>
        </p:nvGraphicFramePr>
        <p:xfrm>
          <a:off x="5203549" y="6215811"/>
          <a:ext cx="2955184" cy="320040"/>
        </p:xfrm>
        <a:graphic>
          <a:graphicData uri="http://schemas.openxmlformats.org/drawingml/2006/table">
            <a:tbl>
              <a:tblPr firstRow="1" bandRow="1">
                <a:tableStyleId>{5C22544A-7EE6-4342-B048-85BDC9FD1C3A}</a:tableStyleId>
              </a:tblPr>
              <a:tblGrid>
                <a:gridCol w="1454138">
                  <a:extLst>
                    <a:ext uri="{9D8B030D-6E8A-4147-A177-3AD203B41FA5}">
                      <a16:colId xmlns:a16="http://schemas.microsoft.com/office/drawing/2014/main" val="1213555006"/>
                    </a:ext>
                  </a:extLst>
                </a:gridCol>
                <a:gridCol w="293824">
                  <a:extLst>
                    <a:ext uri="{9D8B030D-6E8A-4147-A177-3AD203B41FA5}">
                      <a16:colId xmlns:a16="http://schemas.microsoft.com/office/drawing/2014/main" val="3391072456"/>
                    </a:ext>
                  </a:extLst>
                </a:gridCol>
                <a:gridCol w="1207222">
                  <a:extLst>
                    <a:ext uri="{9D8B030D-6E8A-4147-A177-3AD203B41FA5}">
                      <a16:colId xmlns:a16="http://schemas.microsoft.com/office/drawing/2014/main" val="3191650775"/>
                    </a:ext>
                  </a:extLst>
                </a:gridCol>
              </a:tblGrid>
              <a:tr h="0">
                <a:tc>
                  <a:txBody>
                    <a:bodyPr/>
                    <a:lstStyle/>
                    <a:p>
                      <a:pPr algn="ctr"/>
                      <a:r>
                        <a:rPr lang="en-US" sz="1500" b="0" dirty="0">
                          <a:solidFill>
                            <a:schemeClr val="tx1"/>
                          </a:solidFill>
                        </a:rPr>
                        <a:t>Gender norms</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500" b="0" dirty="0">
                        <a:solidFill>
                          <a:schemeClr val="tx1"/>
                        </a:solidFill>
                      </a:endParaRP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solidFill>
                            <a:schemeClr val="tx1"/>
                          </a:solidFill>
                        </a:rPr>
                        <a:t>Stigma</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4688253"/>
                  </a:ext>
                </a:extLst>
              </a:tr>
            </a:tbl>
          </a:graphicData>
        </a:graphic>
      </p:graphicFrame>
      <p:graphicFrame>
        <p:nvGraphicFramePr>
          <p:cNvPr id="20" name="Table 19">
            <a:extLst>
              <a:ext uri="{FF2B5EF4-FFF2-40B4-BE49-F238E27FC236}">
                <a16:creationId xmlns:a16="http://schemas.microsoft.com/office/drawing/2014/main" id="{230CBC84-274E-4E65-920F-78934FBB8EF0}"/>
              </a:ext>
            </a:extLst>
          </p:cNvPr>
          <p:cNvGraphicFramePr>
            <a:graphicFrameLocks noGrp="1"/>
          </p:cNvGraphicFramePr>
          <p:nvPr>
            <p:extLst>
              <p:ext uri="{D42A27DB-BD31-4B8C-83A1-F6EECF244321}">
                <p14:modId xmlns:p14="http://schemas.microsoft.com/office/powerpoint/2010/main" val="3284147613"/>
              </p:ext>
            </p:extLst>
          </p:nvPr>
        </p:nvGraphicFramePr>
        <p:xfrm>
          <a:off x="5045141" y="5513646"/>
          <a:ext cx="3271999" cy="548640"/>
        </p:xfrm>
        <a:graphic>
          <a:graphicData uri="http://schemas.openxmlformats.org/drawingml/2006/table">
            <a:tbl>
              <a:tblPr firstRow="1" bandRow="1">
                <a:tableStyleId>{5C22544A-7EE6-4342-B048-85BDC9FD1C3A}</a:tableStyleId>
              </a:tblPr>
              <a:tblGrid>
                <a:gridCol w="3271999">
                  <a:extLst>
                    <a:ext uri="{9D8B030D-6E8A-4147-A177-3AD203B41FA5}">
                      <a16:colId xmlns:a16="http://schemas.microsoft.com/office/drawing/2014/main" val="1213555006"/>
                    </a:ext>
                  </a:extLst>
                </a:gridCol>
              </a:tblGrid>
              <a:tr h="0">
                <a:tc>
                  <a:txBody>
                    <a:bodyPr/>
                    <a:lstStyle/>
                    <a:p>
                      <a:pPr algn="ctr"/>
                      <a:r>
                        <a:rPr lang="en-US" sz="1500" b="0" dirty="0">
                          <a:solidFill>
                            <a:schemeClr val="tx1"/>
                          </a:solidFill>
                        </a:rPr>
                        <a:t>Laws and polices, including those that are incorrectly enforced</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4688253"/>
                  </a:ext>
                </a:extLst>
              </a:tr>
            </a:tbl>
          </a:graphicData>
        </a:graphic>
      </p:graphicFrame>
      <p:graphicFrame>
        <p:nvGraphicFramePr>
          <p:cNvPr id="21" name="Table 20">
            <a:extLst>
              <a:ext uri="{FF2B5EF4-FFF2-40B4-BE49-F238E27FC236}">
                <a16:creationId xmlns:a16="http://schemas.microsoft.com/office/drawing/2014/main" id="{1C1D99C2-2B26-429F-B6CB-74A817B118E1}"/>
              </a:ext>
            </a:extLst>
          </p:cNvPr>
          <p:cNvGraphicFramePr>
            <a:graphicFrameLocks noGrp="1"/>
          </p:cNvGraphicFramePr>
          <p:nvPr>
            <p:extLst>
              <p:ext uri="{D42A27DB-BD31-4B8C-83A1-F6EECF244321}">
                <p14:modId xmlns:p14="http://schemas.microsoft.com/office/powerpoint/2010/main" val="2866194661"/>
              </p:ext>
            </p:extLst>
          </p:nvPr>
        </p:nvGraphicFramePr>
        <p:xfrm>
          <a:off x="3477166" y="1301598"/>
          <a:ext cx="5419236" cy="921602"/>
        </p:xfrm>
        <a:graphic>
          <a:graphicData uri="http://schemas.openxmlformats.org/drawingml/2006/table">
            <a:tbl>
              <a:tblPr firstRow="1" bandRow="1">
                <a:tableStyleId>{5C22544A-7EE6-4342-B048-85BDC9FD1C3A}</a:tableStyleId>
              </a:tblPr>
              <a:tblGrid>
                <a:gridCol w="955200">
                  <a:extLst>
                    <a:ext uri="{9D8B030D-6E8A-4147-A177-3AD203B41FA5}">
                      <a16:colId xmlns:a16="http://schemas.microsoft.com/office/drawing/2014/main" val="1213555006"/>
                    </a:ext>
                  </a:extLst>
                </a:gridCol>
                <a:gridCol w="258583">
                  <a:extLst>
                    <a:ext uri="{9D8B030D-6E8A-4147-A177-3AD203B41FA5}">
                      <a16:colId xmlns:a16="http://schemas.microsoft.com/office/drawing/2014/main" val="3391072456"/>
                    </a:ext>
                  </a:extLst>
                </a:gridCol>
                <a:gridCol w="1118598">
                  <a:extLst>
                    <a:ext uri="{9D8B030D-6E8A-4147-A177-3AD203B41FA5}">
                      <a16:colId xmlns:a16="http://schemas.microsoft.com/office/drawing/2014/main" val="3108957904"/>
                    </a:ext>
                  </a:extLst>
                </a:gridCol>
                <a:gridCol w="258583">
                  <a:extLst>
                    <a:ext uri="{9D8B030D-6E8A-4147-A177-3AD203B41FA5}">
                      <a16:colId xmlns:a16="http://schemas.microsoft.com/office/drawing/2014/main" val="2062044050"/>
                    </a:ext>
                  </a:extLst>
                </a:gridCol>
                <a:gridCol w="1193041">
                  <a:extLst>
                    <a:ext uri="{9D8B030D-6E8A-4147-A177-3AD203B41FA5}">
                      <a16:colId xmlns:a16="http://schemas.microsoft.com/office/drawing/2014/main" val="3718890499"/>
                    </a:ext>
                  </a:extLst>
                </a:gridCol>
                <a:gridCol w="258583">
                  <a:extLst>
                    <a:ext uri="{9D8B030D-6E8A-4147-A177-3AD203B41FA5}">
                      <a16:colId xmlns:a16="http://schemas.microsoft.com/office/drawing/2014/main" val="1253863234"/>
                    </a:ext>
                  </a:extLst>
                </a:gridCol>
                <a:gridCol w="1376648">
                  <a:extLst>
                    <a:ext uri="{9D8B030D-6E8A-4147-A177-3AD203B41FA5}">
                      <a16:colId xmlns:a16="http://schemas.microsoft.com/office/drawing/2014/main" val="207885418"/>
                    </a:ext>
                  </a:extLst>
                </a:gridCol>
              </a:tblGrid>
              <a:tr h="921602">
                <a:tc>
                  <a:txBody>
                    <a:bodyPr/>
                    <a:lstStyle/>
                    <a:p>
                      <a:pPr algn="ctr"/>
                      <a:r>
                        <a:rPr lang="en-US" sz="1500" b="0" dirty="0">
                          <a:solidFill>
                            <a:schemeClr val="tx1"/>
                          </a:solidFill>
                        </a:rPr>
                        <a:t>Sex without a condom</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500" b="0" dirty="0">
                        <a:solidFill>
                          <a:schemeClr val="tx1"/>
                        </a:solidFill>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solidFill>
                            <a:schemeClr val="tx1"/>
                          </a:solidFill>
                        </a:rPr>
                        <a:t>Cannot safely get tested</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500" b="0" dirty="0">
                        <a:solidFill>
                          <a:schemeClr val="tx1"/>
                        </a:solidFill>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0" dirty="0">
                          <a:solidFill>
                            <a:schemeClr val="tx1"/>
                          </a:solidFill>
                        </a:rPr>
                        <a:t>Cannot access ARVs</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500" b="0" dirty="0">
                        <a:solidFill>
                          <a:schemeClr val="tx1"/>
                        </a:solidFill>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0" dirty="0">
                          <a:solidFill>
                            <a:schemeClr val="tx1"/>
                          </a:solidFill>
                        </a:rPr>
                        <a:t>Poverty</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42751553"/>
                  </a:ext>
                </a:extLst>
              </a:tr>
            </a:tbl>
          </a:graphicData>
        </a:graphic>
      </p:graphicFrame>
      <p:graphicFrame>
        <p:nvGraphicFramePr>
          <p:cNvPr id="24" name="Table 23">
            <a:extLst>
              <a:ext uri="{FF2B5EF4-FFF2-40B4-BE49-F238E27FC236}">
                <a16:creationId xmlns:a16="http://schemas.microsoft.com/office/drawing/2014/main" id="{74069E4F-0118-4C96-B48B-B995BE32B8E5}"/>
              </a:ext>
            </a:extLst>
          </p:cNvPr>
          <p:cNvGraphicFramePr>
            <a:graphicFrameLocks noGrp="1"/>
          </p:cNvGraphicFramePr>
          <p:nvPr>
            <p:extLst>
              <p:ext uri="{D42A27DB-BD31-4B8C-83A1-F6EECF244321}">
                <p14:modId xmlns:p14="http://schemas.microsoft.com/office/powerpoint/2010/main" val="2299923496"/>
              </p:ext>
            </p:extLst>
          </p:nvPr>
        </p:nvGraphicFramePr>
        <p:xfrm>
          <a:off x="3447616" y="2518031"/>
          <a:ext cx="5478336" cy="777240"/>
        </p:xfrm>
        <a:graphic>
          <a:graphicData uri="http://schemas.openxmlformats.org/drawingml/2006/table">
            <a:tbl>
              <a:tblPr firstRow="1" bandRow="1">
                <a:tableStyleId>{5C22544A-7EE6-4342-B048-85BDC9FD1C3A}</a:tableStyleId>
              </a:tblPr>
              <a:tblGrid>
                <a:gridCol w="1238875">
                  <a:extLst>
                    <a:ext uri="{9D8B030D-6E8A-4147-A177-3AD203B41FA5}">
                      <a16:colId xmlns:a16="http://schemas.microsoft.com/office/drawing/2014/main" val="1213555006"/>
                    </a:ext>
                  </a:extLst>
                </a:gridCol>
                <a:gridCol w="208280">
                  <a:extLst>
                    <a:ext uri="{9D8B030D-6E8A-4147-A177-3AD203B41FA5}">
                      <a16:colId xmlns:a16="http://schemas.microsoft.com/office/drawing/2014/main" val="3391072456"/>
                    </a:ext>
                  </a:extLst>
                </a:gridCol>
                <a:gridCol w="1007200">
                  <a:extLst>
                    <a:ext uri="{9D8B030D-6E8A-4147-A177-3AD203B41FA5}">
                      <a16:colId xmlns:a16="http://schemas.microsoft.com/office/drawing/2014/main" val="3108957904"/>
                    </a:ext>
                  </a:extLst>
                </a:gridCol>
                <a:gridCol w="208280">
                  <a:extLst>
                    <a:ext uri="{9D8B030D-6E8A-4147-A177-3AD203B41FA5}">
                      <a16:colId xmlns:a16="http://schemas.microsoft.com/office/drawing/2014/main" val="2062044050"/>
                    </a:ext>
                  </a:extLst>
                </a:gridCol>
                <a:gridCol w="1289460">
                  <a:extLst>
                    <a:ext uri="{9D8B030D-6E8A-4147-A177-3AD203B41FA5}">
                      <a16:colId xmlns:a16="http://schemas.microsoft.com/office/drawing/2014/main" val="3718890499"/>
                    </a:ext>
                  </a:extLst>
                </a:gridCol>
                <a:gridCol w="208280">
                  <a:extLst>
                    <a:ext uri="{9D8B030D-6E8A-4147-A177-3AD203B41FA5}">
                      <a16:colId xmlns:a16="http://schemas.microsoft.com/office/drawing/2014/main" val="1253863234"/>
                    </a:ext>
                  </a:extLst>
                </a:gridCol>
                <a:gridCol w="1317961">
                  <a:extLst>
                    <a:ext uri="{9D8B030D-6E8A-4147-A177-3AD203B41FA5}">
                      <a16:colId xmlns:a16="http://schemas.microsoft.com/office/drawing/2014/main" val="325564057"/>
                    </a:ext>
                  </a:extLst>
                </a:gridCol>
              </a:tblGrid>
              <a:tr h="195662">
                <a:tc>
                  <a:txBody>
                    <a:bodyPr/>
                    <a:lstStyle/>
                    <a:p>
                      <a:pPr algn="ctr"/>
                      <a:r>
                        <a:rPr lang="en-US" sz="1500" b="0" dirty="0">
                          <a:solidFill>
                            <a:schemeClr val="tx1"/>
                          </a:solidFill>
                        </a:rPr>
                        <a:t>Cannot carry condoms/</a:t>
                      </a:r>
                    </a:p>
                    <a:p>
                      <a:pPr algn="ctr"/>
                      <a:r>
                        <a:rPr lang="en-US" sz="1500" b="0" dirty="0">
                          <a:solidFill>
                            <a:schemeClr val="tx1"/>
                          </a:solidFill>
                        </a:rPr>
                        <a:t>lubricant</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500" b="0" dirty="0">
                        <a:solidFill>
                          <a:schemeClr val="tx1"/>
                        </a:solidFill>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solidFill>
                            <a:schemeClr val="tx1"/>
                          </a:solidFill>
                        </a:rPr>
                        <a:t>Leave education early</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500" b="0" dirty="0">
                        <a:solidFill>
                          <a:schemeClr val="tx1"/>
                        </a:solidFill>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0" dirty="0">
                          <a:solidFill>
                            <a:schemeClr val="tx1"/>
                          </a:solidFill>
                        </a:rPr>
                        <a:t>Mental health issues</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500" b="0" dirty="0">
                        <a:solidFill>
                          <a:schemeClr val="tx1"/>
                        </a:solidFill>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500" b="0" dirty="0">
                          <a:solidFill>
                            <a:schemeClr val="tx1"/>
                          </a:solidFill>
                        </a:rPr>
                        <a:t>Homelessness</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42751553"/>
                  </a:ext>
                </a:extLst>
              </a:tr>
            </a:tbl>
          </a:graphicData>
        </a:graphic>
      </p:graphicFrame>
      <p:graphicFrame>
        <p:nvGraphicFramePr>
          <p:cNvPr id="27" name="Table 26">
            <a:extLst>
              <a:ext uri="{FF2B5EF4-FFF2-40B4-BE49-F238E27FC236}">
                <a16:creationId xmlns:a16="http://schemas.microsoft.com/office/drawing/2014/main" id="{5FCD5BF9-FF8E-4CF8-9CFC-2F15E9F962F2}"/>
              </a:ext>
            </a:extLst>
          </p:cNvPr>
          <p:cNvGraphicFramePr>
            <a:graphicFrameLocks noGrp="1"/>
          </p:cNvGraphicFramePr>
          <p:nvPr>
            <p:extLst>
              <p:ext uri="{D42A27DB-BD31-4B8C-83A1-F6EECF244321}">
                <p14:modId xmlns:p14="http://schemas.microsoft.com/office/powerpoint/2010/main" val="4240661999"/>
              </p:ext>
            </p:extLst>
          </p:nvPr>
        </p:nvGraphicFramePr>
        <p:xfrm>
          <a:off x="4470166" y="451670"/>
          <a:ext cx="3609484" cy="567143"/>
        </p:xfrm>
        <a:graphic>
          <a:graphicData uri="http://schemas.openxmlformats.org/drawingml/2006/table">
            <a:tbl>
              <a:tblPr firstRow="1" bandRow="1">
                <a:tableStyleId>{5C22544A-7EE6-4342-B048-85BDC9FD1C3A}</a:tableStyleId>
              </a:tblPr>
              <a:tblGrid>
                <a:gridCol w="962311">
                  <a:extLst>
                    <a:ext uri="{9D8B030D-6E8A-4147-A177-3AD203B41FA5}">
                      <a16:colId xmlns:a16="http://schemas.microsoft.com/office/drawing/2014/main" val="1213555006"/>
                    </a:ext>
                  </a:extLst>
                </a:gridCol>
                <a:gridCol w="250448">
                  <a:extLst>
                    <a:ext uri="{9D8B030D-6E8A-4147-A177-3AD203B41FA5}">
                      <a16:colId xmlns:a16="http://schemas.microsoft.com/office/drawing/2014/main" val="3391072456"/>
                    </a:ext>
                  </a:extLst>
                </a:gridCol>
                <a:gridCol w="982509">
                  <a:extLst>
                    <a:ext uri="{9D8B030D-6E8A-4147-A177-3AD203B41FA5}">
                      <a16:colId xmlns:a16="http://schemas.microsoft.com/office/drawing/2014/main" val="3191650775"/>
                    </a:ext>
                  </a:extLst>
                </a:gridCol>
                <a:gridCol w="208280">
                  <a:extLst>
                    <a:ext uri="{9D8B030D-6E8A-4147-A177-3AD203B41FA5}">
                      <a16:colId xmlns:a16="http://schemas.microsoft.com/office/drawing/2014/main" val="3256860428"/>
                    </a:ext>
                  </a:extLst>
                </a:gridCol>
                <a:gridCol w="1205936">
                  <a:extLst>
                    <a:ext uri="{9D8B030D-6E8A-4147-A177-3AD203B41FA5}">
                      <a16:colId xmlns:a16="http://schemas.microsoft.com/office/drawing/2014/main" val="2123232129"/>
                    </a:ext>
                  </a:extLst>
                </a:gridCol>
              </a:tblGrid>
              <a:tr h="567143">
                <a:tc>
                  <a:txBody>
                    <a:bodyPr/>
                    <a:lstStyle/>
                    <a:p>
                      <a:pPr algn="ctr"/>
                      <a:r>
                        <a:rPr lang="en-US" sz="1500" b="0" dirty="0">
                          <a:solidFill>
                            <a:schemeClr val="tx1"/>
                          </a:solidFill>
                        </a:rPr>
                        <a:t>Injuries</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500" b="0" dirty="0">
                        <a:solidFill>
                          <a:schemeClr val="tx1"/>
                        </a:solidFill>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solidFill>
                            <a:schemeClr val="tx1"/>
                          </a:solidFill>
                        </a:rPr>
                        <a:t>HIV/STIs</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500" b="0" dirty="0">
                        <a:solidFill>
                          <a:schemeClr val="tx1"/>
                        </a:solidFill>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500" b="0" dirty="0">
                          <a:solidFill>
                            <a:schemeClr val="tx1"/>
                          </a:solidFill>
                        </a:rPr>
                        <a:t>Fear/shame</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04688253"/>
                  </a:ext>
                </a:extLst>
              </a:tr>
            </a:tbl>
          </a:graphicData>
        </a:graphic>
      </p:graphicFrame>
      <p:sp>
        <p:nvSpPr>
          <p:cNvPr id="28" name="Title 3">
            <a:extLst>
              <a:ext uri="{FF2B5EF4-FFF2-40B4-BE49-F238E27FC236}">
                <a16:creationId xmlns:a16="http://schemas.microsoft.com/office/drawing/2014/main" id="{338F44EE-576E-4132-8E07-A76C2D86A9D9}"/>
              </a:ext>
            </a:extLst>
          </p:cNvPr>
          <p:cNvSpPr>
            <a:spLocks noGrp="1"/>
          </p:cNvSpPr>
          <p:nvPr>
            <p:ph type="title"/>
          </p:nvPr>
        </p:nvSpPr>
        <p:spPr>
          <a:xfrm>
            <a:off x="467360" y="445196"/>
            <a:ext cx="8219440" cy="972441"/>
          </a:xfrm>
        </p:spPr>
        <p:txBody>
          <a:bodyPr>
            <a:normAutofit fontScale="90000"/>
          </a:bodyPr>
          <a:lstStyle/>
          <a:p>
            <a:r>
              <a:rPr lang="en-US" dirty="0"/>
              <a:t>Questions and </a:t>
            </a:r>
            <a:br>
              <a:rPr lang="en-US" dirty="0"/>
            </a:br>
            <a:r>
              <a:rPr lang="en-US" dirty="0"/>
              <a:t>reflections</a:t>
            </a:r>
          </a:p>
        </p:txBody>
      </p:sp>
    </p:spTree>
    <p:extLst>
      <p:ext uri="{BB962C8B-B14F-4D97-AF65-F5344CB8AC3E}">
        <p14:creationId xmlns:p14="http://schemas.microsoft.com/office/powerpoint/2010/main" val="10031118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4C74D8-345C-44D3-9AFD-050B15DA4219}"/>
              </a:ext>
            </a:extLst>
          </p:cNvPr>
          <p:cNvSpPr>
            <a:spLocks noGrp="1"/>
          </p:cNvSpPr>
          <p:nvPr>
            <p:ph type="title"/>
          </p:nvPr>
        </p:nvSpPr>
        <p:spPr/>
        <p:txBody>
          <a:bodyPr>
            <a:normAutofit fontScale="90000"/>
          </a:bodyPr>
          <a:lstStyle/>
          <a:p>
            <a:r>
              <a:rPr lang="en-US" b="1" dirty="0"/>
              <a:t>Session 2.4</a:t>
            </a:r>
            <a:br>
              <a:rPr lang="en-US" dirty="0"/>
            </a:br>
            <a:r>
              <a:rPr lang="en-US" dirty="0"/>
              <a:t>Focus on Intimate Partner Violence (IPV)</a:t>
            </a:r>
          </a:p>
        </p:txBody>
      </p:sp>
    </p:spTree>
    <p:extLst>
      <p:ext uri="{BB962C8B-B14F-4D97-AF65-F5344CB8AC3E}">
        <p14:creationId xmlns:p14="http://schemas.microsoft.com/office/powerpoint/2010/main" val="23378471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390C92-8FBE-458E-A2DE-E4B884BDB4FA}"/>
              </a:ext>
            </a:extLst>
          </p:cNvPr>
          <p:cNvSpPr>
            <a:spLocks noGrp="1"/>
          </p:cNvSpPr>
          <p:nvPr>
            <p:ph type="title"/>
          </p:nvPr>
        </p:nvSpPr>
        <p:spPr/>
        <p:txBody>
          <a:bodyPr/>
          <a:lstStyle/>
          <a:p>
            <a:r>
              <a:rPr lang="en-US" dirty="0"/>
              <a:t>Objectives</a:t>
            </a:r>
          </a:p>
        </p:txBody>
      </p:sp>
      <p:sp>
        <p:nvSpPr>
          <p:cNvPr id="4" name="Text Placeholder 3">
            <a:extLst>
              <a:ext uri="{FF2B5EF4-FFF2-40B4-BE49-F238E27FC236}">
                <a16:creationId xmlns:a16="http://schemas.microsoft.com/office/drawing/2014/main" id="{59915E9E-E8BC-4052-8B67-442E2CF482C6}"/>
              </a:ext>
            </a:extLst>
          </p:cNvPr>
          <p:cNvSpPr>
            <a:spLocks noGrp="1"/>
          </p:cNvSpPr>
          <p:nvPr>
            <p:ph type="body" sz="quarter" idx="10"/>
          </p:nvPr>
        </p:nvSpPr>
        <p:spPr>
          <a:xfrm>
            <a:off x="466725" y="1590675"/>
            <a:ext cx="8220075" cy="4176713"/>
          </a:xfrm>
        </p:spPr>
        <p:txBody>
          <a:bodyPr/>
          <a:lstStyle/>
          <a:p>
            <a:pPr lvl="0"/>
            <a:r>
              <a:rPr lang="en-US" dirty="0"/>
              <a:t>Recognize the ways in which intimate partner violence (IPV) can evolve over time</a:t>
            </a:r>
          </a:p>
          <a:p>
            <a:pPr lvl="0"/>
            <a:r>
              <a:rPr lang="en-US" dirty="0"/>
              <a:t>Discuss the importance of responding to all survivors of IPV in a nonjudgmental way</a:t>
            </a:r>
          </a:p>
          <a:p>
            <a:pPr lvl="0"/>
            <a:r>
              <a:rPr lang="en-US" dirty="0"/>
              <a:t>Discuss IPV among KP members and identify additional barriers to support that they may face when experiencing IPV</a:t>
            </a:r>
          </a:p>
          <a:p>
            <a:endParaRPr lang="en-US" dirty="0"/>
          </a:p>
        </p:txBody>
      </p:sp>
    </p:spTree>
    <p:extLst>
      <p:ext uri="{BB962C8B-B14F-4D97-AF65-F5344CB8AC3E}">
        <p14:creationId xmlns:p14="http://schemas.microsoft.com/office/powerpoint/2010/main" val="28555385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Intimate partner violence in </a:t>
            </a:r>
            <a:r>
              <a:rPr lang="en-US" dirty="0">
                <a:solidFill>
                  <a:srgbClr val="00B050"/>
                </a:solidFill>
              </a:rPr>
              <a:t>[Country]</a:t>
            </a:r>
          </a:p>
        </p:txBody>
      </p:sp>
      <p:sp>
        <p:nvSpPr>
          <p:cNvPr id="3" name="Text Placeholder 2"/>
          <p:cNvSpPr>
            <a:spLocks noGrp="1"/>
          </p:cNvSpPr>
          <p:nvPr>
            <p:ph type="body" sz="quarter" idx="10"/>
          </p:nvPr>
        </p:nvSpPr>
        <p:spPr>
          <a:xfrm>
            <a:off x="466725" y="1590675"/>
            <a:ext cx="8220075" cy="4176713"/>
          </a:xfrm>
        </p:spPr>
        <p:txBody>
          <a:bodyPr>
            <a:normAutofit fontScale="92500" lnSpcReduction="20000"/>
          </a:bodyPr>
          <a:lstStyle/>
          <a:p>
            <a:pPr>
              <a:lnSpc>
                <a:spcPct val="120000"/>
              </a:lnSpc>
              <a:spcBef>
                <a:spcPts val="1800"/>
              </a:spcBef>
            </a:pPr>
            <a:r>
              <a:rPr lang="en-US" dirty="0"/>
              <a:t>IPV is ongoing or past violence by an intimate partner or ex-partner. It is common in the general population and among key populations.</a:t>
            </a:r>
            <a:r>
              <a:rPr lang="en-US" baseline="30000" dirty="0"/>
              <a:t>1–5</a:t>
            </a:r>
          </a:p>
          <a:p>
            <a:pPr>
              <a:lnSpc>
                <a:spcPct val="120000"/>
              </a:lnSpc>
              <a:spcBef>
                <a:spcPts val="1800"/>
              </a:spcBef>
            </a:pPr>
            <a:r>
              <a:rPr lang="en-US" dirty="0"/>
              <a:t>Here is what we know about IPV in </a:t>
            </a:r>
            <a:r>
              <a:rPr lang="en-US" dirty="0">
                <a:solidFill>
                  <a:srgbClr val="00B050"/>
                </a:solidFill>
              </a:rPr>
              <a:t>[country]</a:t>
            </a:r>
            <a:r>
              <a:rPr lang="en-US" dirty="0"/>
              <a:t>. </a:t>
            </a:r>
          </a:p>
          <a:p>
            <a:pPr>
              <a:lnSpc>
                <a:spcPct val="120000"/>
              </a:lnSpc>
              <a:spcBef>
                <a:spcPts val="1800"/>
              </a:spcBef>
            </a:pPr>
            <a:r>
              <a:rPr lang="en-US" dirty="0">
                <a:solidFill>
                  <a:srgbClr val="00B050"/>
                </a:solidFill>
              </a:rPr>
              <a:t>[Country team to add data on IPV in their country including both general population and key population figures as available. If this was covered in session 2.4, do not repeat the statistics here; rather, review the definition of IPV before moving to the next case study.]</a:t>
            </a:r>
          </a:p>
        </p:txBody>
      </p:sp>
      <p:sp>
        <p:nvSpPr>
          <p:cNvPr id="5" name="TextBox 4">
            <a:extLst>
              <a:ext uri="{FF2B5EF4-FFF2-40B4-BE49-F238E27FC236}">
                <a16:creationId xmlns:a16="http://schemas.microsoft.com/office/drawing/2014/main" id="{2E845093-06F4-4F66-A11F-E38A24F3AAE9}"/>
              </a:ext>
            </a:extLst>
          </p:cNvPr>
          <p:cNvSpPr txBox="1"/>
          <p:nvPr/>
        </p:nvSpPr>
        <p:spPr>
          <a:xfrm>
            <a:off x="599077" y="6127594"/>
            <a:ext cx="8403409" cy="461665"/>
          </a:xfrm>
          <a:prstGeom prst="rect">
            <a:avLst/>
          </a:prstGeom>
          <a:noFill/>
        </p:spPr>
        <p:txBody>
          <a:bodyPr wrap="square" rtlCol="0">
            <a:spAutoFit/>
          </a:bodyPr>
          <a:lstStyle/>
          <a:p>
            <a:r>
              <a:rPr lang="en-US" sz="1200" dirty="0">
                <a:latin typeface="+mn-lt"/>
              </a:rPr>
              <a:t>Sources: 1. El-</a:t>
            </a:r>
            <a:r>
              <a:rPr lang="en-US" sz="1200" dirty="0" err="1">
                <a:latin typeface="+mn-lt"/>
              </a:rPr>
              <a:t>Bassel</a:t>
            </a:r>
            <a:r>
              <a:rPr lang="en-US" sz="1200" dirty="0">
                <a:latin typeface="+mn-lt"/>
              </a:rPr>
              <a:t> et al., 2007.    2. </a:t>
            </a:r>
            <a:r>
              <a:rPr lang="en-US" sz="1200" dirty="0" err="1">
                <a:latin typeface="+mn-lt"/>
              </a:rPr>
              <a:t>Panchanadeswaran</a:t>
            </a:r>
            <a:r>
              <a:rPr lang="en-US" sz="1200" dirty="0">
                <a:latin typeface="+mn-lt"/>
              </a:rPr>
              <a:t> et al., 2008.    3. Finneran &amp; Stephenson, 2013.    </a:t>
            </a:r>
          </a:p>
          <a:p>
            <a:r>
              <a:rPr lang="en-US" sz="1200" dirty="0">
                <a:latin typeface="+mn-lt"/>
              </a:rPr>
              <a:t>                4. McKay et al., 2017.  5. Valentine et al., 2017.</a:t>
            </a:r>
          </a:p>
        </p:txBody>
      </p:sp>
    </p:spTree>
    <p:extLst>
      <p:ext uri="{BB962C8B-B14F-4D97-AF65-F5344CB8AC3E}">
        <p14:creationId xmlns:p14="http://schemas.microsoft.com/office/powerpoint/2010/main" val="4314517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Thandi’s story</a:t>
            </a:r>
          </a:p>
        </p:txBody>
      </p:sp>
      <p:sp>
        <p:nvSpPr>
          <p:cNvPr id="3" name="Content Placeholder 2"/>
          <p:cNvSpPr>
            <a:spLocks noGrp="1"/>
          </p:cNvSpPr>
          <p:nvPr>
            <p:ph type="body" sz="quarter" idx="10"/>
          </p:nvPr>
        </p:nvSpPr>
        <p:spPr>
          <a:xfrm>
            <a:off x="466725" y="1590675"/>
            <a:ext cx="8220075" cy="4176713"/>
          </a:xfrm>
        </p:spPr>
        <p:txBody>
          <a:bodyPr/>
          <a:lstStyle/>
          <a:p>
            <a:pPr marL="0" indent="0">
              <a:buNone/>
            </a:pPr>
            <a:r>
              <a:rPr lang="en-US" dirty="0"/>
              <a:t>Thandi is a young woman from </a:t>
            </a:r>
            <a:r>
              <a:rPr lang="en-US" dirty="0">
                <a:solidFill>
                  <a:srgbClr val="00B050"/>
                </a:solidFill>
              </a:rPr>
              <a:t>[a local city]</a:t>
            </a:r>
            <a:r>
              <a:rPr lang="en-US" dirty="0"/>
              <a:t>. She is intelligent, funny, kind, and beautiful. She has a supportive family and is good at her job. She has a lot of friends, especially colleagues from work. They respect her and know she will go on to do great things. </a:t>
            </a:r>
          </a:p>
          <a:p>
            <a:pPr marL="0" indent="0">
              <a:buNone/>
            </a:pPr>
            <a:r>
              <a:rPr lang="en-US" dirty="0"/>
              <a:t>She meets John and they fall in love. They get married and move in together. This blank flip chart paper represents Thandi, her autonomy (ability to act on her own), her self-esteem, and the wide range of possibilities she feels her life holds. Watch and listen as we describe what happens next between Thandi and John.</a:t>
            </a:r>
          </a:p>
        </p:txBody>
      </p:sp>
    </p:spTree>
    <p:extLst>
      <p:ext uri="{BB962C8B-B14F-4D97-AF65-F5344CB8AC3E}">
        <p14:creationId xmlns:p14="http://schemas.microsoft.com/office/powerpoint/2010/main" val="406824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Thandi’s story (debrief)</a:t>
            </a:r>
          </a:p>
        </p:txBody>
      </p:sp>
      <p:sp>
        <p:nvSpPr>
          <p:cNvPr id="3" name="Content Placeholder 2"/>
          <p:cNvSpPr>
            <a:spLocks noGrp="1"/>
          </p:cNvSpPr>
          <p:nvPr>
            <p:ph type="body" sz="quarter" idx="10"/>
          </p:nvPr>
        </p:nvSpPr>
        <p:spPr>
          <a:xfrm>
            <a:off x="466725" y="1590675"/>
            <a:ext cx="8113749" cy="4176713"/>
          </a:xfrm>
        </p:spPr>
        <p:txBody>
          <a:bodyPr>
            <a:noAutofit/>
          </a:bodyPr>
          <a:lstStyle/>
          <a:p>
            <a:pPr marL="457200" indent="-454025">
              <a:buFont typeface="+mj-lt"/>
              <a:buAutoNum type="arabicPeriod"/>
            </a:pPr>
            <a:r>
              <a:rPr lang="en-US" sz="2200" dirty="0"/>
              <a:t>What kind of support would Thandi benefit from? Why? </a:t>
            </a:r>
          </a:p>
          <a:p>
            <a:pPr marL="457200" indent="-454025">
              <a:buFont typeface="+mj-lt"/>
              <a:buAutoNum type="arabicPeriod"/>
            </a:pPr>
            <a:r>
              <a:rPr lang="en-US" sz="2200" dirty="0"/>
              <a:t>What would happen if Thandi got up the courage to report John to the police, and an officer responded, “It was just a small slap! Why are you making such a big deal of this?”</a:t>
            </a:r>
          </a:p>
          <a:p>
            <a:pPr marL="457200" indent="-454025">
              <a:buFont typeface="+mj-lt"/>
              <a:buAutoNum type="arabicPeriod"/>
            </a:pPr>
            <a:r>
              <a:rPr lang="en-US" sz="2200" dirty="0"/>
              <a:t>Sometimes people reading about others’ experiences of IPV say, “I would leave the first time someone was violent toward me.”</a:t>
            </a:r>
          </a:p>
          <a:p>
            <a:pPr lvl="1"/>
            <a:r>
              <a:rPr lang="en-US" sz="2200" dirty="0"/>
              <a:t>When did John actually “become violent” in this story?</a:t>
            </a:r>
          </a:p>
          <a:p>
            <a:pPr lvl="1"/>
            <a:r>
              <a:rPr lang="en-US" sz="2200" dirty="0"/>
              <a:t>Why might it be difficult for Thandi to seek help by the time he used physical violence? </a:t>
            </a:r>
          </a:p>
          <a:p>
            <a:pPr lvl="1"/>
            <a:r>
              <a:rPr lang="en-US" sz="2200" dirty="0"/>
              <a:t>What might happen if Thandi tries to leave?</a:t>
            </a:r>
          </a:p>
        </p:txBody>
      </p:sp>
    </p:spTree>
    <p:extLst>
      <p:ext uri="{BB962C8B-B14F-4D97-AF65-F5344CB8AC3E}">
        <p14:creationId xmlns:p14="http://schemas.microsoft.com/office/powerpoint/2010/main" val="173618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Discussion: What about in the case of key populations?</a:t>
            </a:r>
          </a:p>
        </p:txBody>
      </p:sp>
      <p:sp>
        <p:nvSpPr>
          <p:cNvPr id="3" name="Content Placeholder 2"/>
          <p:cNvSpPr>
            <a:spLocks noGrp="1"/>
          </p:cNvSpPr>
          <p:nvPr>
            <p:ph type="body" sz="quarter" idx="10"/>
          </p:nvPr>
        </p:nvSpPr>
        <p:spPr>
          <a:xfrm>
            <a:off x="466725" y="1590675"/>
            <a:ext cx="8220075" cy="4427353"/>
          </a:xfrm>
        </p:spPr>
        <p:txBody>
          <a:bodyPr>
            <a:noAutofit/>
          </a:bodyPr>
          <a:lstStyle/>
          <a:p>
            <a:r>
              <a:rPr lang="en-US" sz="2400" dirty="0"/>
              <a:t>IPV is a complex and difficult issue for anyone.</a:t>
            </a:r>
          </a:p>
          <a:p>
            <a:r>
              <a:rPr lang="en-US" sz="2400" dirty="0"/>
              <a:t>In some ways Thandi is more likely to receive support than a member of a key population.</a:t>
            </a:r>
          </a:p>
          <a:p>
            <a:pPr lvl="1"/>
            <a:r>
              <a:rPr lang="en-US" sz="2400" dirty="0"/>
              <a:t>She began with more resources, self-esteem, and support than many members of key populations would.</a:t>
            </a:r>
          </a:p>
          <a:p>
            <a:pPr lvl="1"/>
            <a:r>
              <a:rPr lang="en-US" sz="2400" dirty="0"/>
              <a:t>She would be considered a “sympathetic victim” by many authorities who are accustomed to stories like Thandi’s.</a:t>
            </a:r>
          </a:p>
          <a:p>
            <a:pPr lvl="1"/>
            <a:r>
              <a:rPr lang="en-US" sz="2400" dirty="0"/>
              <a:t>Laws about IPV may only apply to women in heterosexual relationships, excluding some members of key populations. </a:t>
            </a:r>
          </a:p>
        </p:txBody>
      </p:sp>
    </p:spTree>
    <p:extLst>
      <p:ext uri="{BB962C8B-B14F-4D97-AF65-F5344CB8AC3E}">
        <p14:creationId xmlns:p14="http://schemas.microsoft.com/office/powerpoint/2010/main" val="10763597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A7741-926B-4511-9D9C-F195EAC16272}"/>
              </a:ext>
            </a:extLst>
          </p:cNvPr>
          <p:cNvSpPr>
            <a:spLocks noGrp="1"/>
          </p:cNvSpPr>
          <p:nvPr>
            <p:ph type="title"/>
          </p:nvPr>
        </p:nvSpPr>
        <p:spPr/>
        <p:txBody>
          <a:bodyPr/>
          <a:lstStyle/>
          <a:p>
            <a:r>
              <a:rPr lang="en-US"/>
              <a:t>Questions and reflections</a:t>
            </a:r>
            <a:endParaRPr lang="en-US" dirty="0"/>
          </a:p>
        </p:txBody>
      </p:sp>
      <p:sp>
        <p:nvSpPr>
          <p:cNvPr id="5" name="Text Placeholder 4">
            <a:extLst>
              <a:ext uri="{FF2B5EF4-FFF2-40B4-BE49-F238E27FC236}">
                <a16:creationId xmlns:a16="http://schemas.microsoft.com/office/drawing/2014/main" id="{7D46A919-0ACB-495D-B983-583353EF76DD}"/>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5314578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379110" y="2467365"/>
            <a:ext cx="5803743" cy="1560960"/>
          </a:xfrm>
        </p:spPr>
        <p:txBody>
          <a:bodyPr>
            <a:normAutofit fontScale="90000"/>
          </a:bodyPr>
          <a:lstStyle/>
          <a:p>
            <a:r>
              <a:rPr lang="en-US" dirty="0"/>
              <a:t>SESSION 2.5</a:t>
            </a:r>
            <a:br>
              <a:rPr lang="en-US" dirty="0"/>
            </a:br>
            <a:r>
              <a:rPr lang="en-US" dirty="0"/>
              <a:t>Human Rights and the Local Legal Context</a:t>
            </a:r>
          </a:p>
        </p:txBody>
      </p:sp>
    </p:spTree>
    <p:extLst>
      <p:ext uri="{BB962C8B-B14F-4D97-AF65-F5344CB8AC3E}">
        <p14:creationId xmlns:p14="http://schemas.microsoft.com/office/powerpoint/2010/main" val="2339674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35995-2F04-4756-938C-72808ABC9D1C}"/>
              </a:ext>
            </a:extLst>
          </p:cNvPr>
          <p:cNvSpPr>
            <a:spLocks noGrp="1"/>
          </p:cNvSpPr>
          <p:nvPr>
            <p:ph type="title"/>
          </p:nvPr>
        </p:nvSpPr>
        <p:spPr/>
        <p:txBody>
          <a:bodyPr/>
          <a:lstStyle/>
          <a:p>
            <a:r>
              <a:rPr lang="en-US" dirty="0"/>
              <a:t>Objective</a:t>
            </a:r>
          </a:p>
        </p:txBody>
      </p:sp>
      <p:sp>
        <p:nvSpPr>
          <p:cNvPr id="3" name="Text Placeholder 2">
            <a:extLst>
              <a:ext uri="{FF2B5EF4-FFF2-40B4-BE49-F238E27FC236}">
                <a16:creationId xmlns:a16="http://schemas.microsoft.com/office/drawing/2014/main" id="{CC4F9FA1-0DEA-4E83-BED4-FAD81DBE9486}"/>
              </a:ext>
            </a:extLst>
          </p:cNvPr>
          <p:cNvSpPr>
            <a:spLocks noGrp="1"/>
          </p:cNvSpPr>
          <p:nvPr>
            <p:ph type="body" sz="quarter" idx="10"/>
          </p:nvPr>
        </p:nvSpPr>
        <p:spPr>
          <a:xfrm>
            <a:off x="466725" y="1590675"/>
            <a:ext cx="8220075" cy="4176713"/>
          </a:xfrm>
        </p:spPr>
        <p:txBody>
          <a:bodyPr/>
          <a:lstStyle/>
          <a:p>
            <a:pPr marL="0" indent="0">
              <a:buNone/>
            </a:pPr>
            <a:r>
              <a:rPr lang="en-US" dirty="0"/>
              <a:t>Determine baseline knowledge and attitudes</a:t>
            </a:r>
          </a:p>
        </p:txBody>
      </p:sp>
    </p:spTree>
    <p:extLst>
      <p:ext uri="{BB962C8B-B14F-4D97-AF65-F5344CB8AC3E}">
        <p14:creationId xmlns:p14="http://schemas.microsoft.com/office/powerpoint/2010/main" val="39799264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Objectives</a:t>
            </a:r>
          </a:p>
        </p:txBody>
      </p:sp>
      <p:sp>
        <p:nvSpPr>
          <p:cNvPr id="4" name="Text Placeholder 3"/>
          <p:cNvSpPr>
            <a:spLocks noGrp="1"/>
          </p:cNvSpPr>
          <p:nvPr>
            <p:ph type="body" sz="quarter" idx="10"/>
          </p:nvPr>
        </p:nvSpPr>
        <p:spPr/>
        <p:txBody>
          <a:bodyPr/>
          <a:lstStyle/>
          <a:p>
            <a:r>
              <a:rPr lang="en-US" sz="2400" dirty="0"/>
              <a:t>Identify local laws and constitutional provisions that outline the rights of all people</a:t>
            </a:r>
          </a:p>
          <a:p>
            <a:r>
              <a:rPr lang="en-US" sz="2400" dirty="0"/>
              <a:t>Recognize the laws and policies that most affect KP members and discuss common applications and misapplications</a:t>
            </a:r>
          </a:p>
          <a:p>
            <a:r>
              <a:rPr lang="en-US" sz="2400" dirty="0"/>
              <a:t>Become familiar with strategies that KP members can use to counter the misapplication of these laws, including redress mechanisms</a:t>
            </a:r>
          </a:p>
          <a:p>
            <a:r>
              <a:rPr lang="en-US" sz="2400" dirty="0"/>
              <a:t>Recognize the role of </a:t>
            </a:r>
            <a:r>
              <a:rPr lang="en-US" sz="2400" dirty="0">
                <a:solidFill>
                  <a:srgbClr val="00B050"/>
                </a:solidFill>
              </a:rPr>
              <a:t>[peer educators, navigators, outreach workers] </a:t>
            </a:r>
            <a:r>
              <a:rPr lang="en-US" sz="2400" dirty="0"/>
              <a:t>in providing basic information about KP members’ legal and human rights, the links between violence and HIV, and how to access services</a:t>
            </a:r>
            <a:endParaRPr lang="en-US" sz="2400" dirty="0">
              <a:highlight>
                <a:srgbClr val="FFFF00"/>
              </a:highlight>
            </a:endParaRPr>
          </a:p>
        </p:txBody>
      </p:sp>
    </p:spTree>
    <p:extLst>
      <p:ext uri="{BB962C8B-B14F-4D97-AF65-F5344CB8AC3E}">
        <p14:creationId xmlns:p14="http://schemas.microsoft.com/office/powerpoint/2010/main" val="4865885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B050"/>
                </a:solidFill>
              </a:rPr>
              <a:t>The slides used here will be provided by a local lawyer</a:t>
            </a:r>
          </a:p>
        </p:txBody>
      </p:sp>
      <p:sp>
        <p:nvSpPr>
          <p:cNvPr id="3" name="Content Placeholder 2"/>
          <p:cNvSpPr>
            <a:spLocks noGrp="1"/>
          </p:cNvSpPr>
          <p:nvPr>
            <p:ph type="body" sz="quarter" idx="10"/>
          </p:nvPr>
        </p:nvSpPr>
        <p:spPr>
          <a:xfrm>
            <a:off x="467360" y="1621561"/>
            <a:ext cx="8219440" cy="4971743"/>
          </a:xfrm>
        </p:spPr>
        <p:txBody>
          <a:bodyPr>
            <a:noAutofit/>
          </a:bodyPr>
          <a:lstStyle/>
          <a:p>
            <a:pPr marL="231775" indent="-231775">
              <a:lnSpc>
                <a:spcPts val="1600"/>
              </a:lnSpc>
              <a:spcBef>
                <a:spcPts val="600"/>
              </a:spcBef>
              <a:buNone/>
            </a:pPr>
            <a:r>
              <a:rPr lang="en-US" sz="1600" dirty="0">
                <a:solidFill>
                  <a:srgbClr val="00B050"/>
                </a:solidFill>
              </a:rPr>
              <a:t>The lawyer’s presentation should cover:</a:t>
            </a:r>
          </a:p>
          <a:p>
            <a:pPr marL="231775" indent="-231775">
              <a:lnSpc>
                <a:spcPts val="1600"/>
              </a:lnSpc>
              <a:spcBef>
                <a:spcPts val="800"/>
              </a:spcBef>
            </a:pPr>
            <a:r>
              <a:rPr lang="en-US" sz="1600" b="1" dirty="0">
                <a:solidFill>
                  <a:srgbClr val="00B050"/>
                </a:solidFill>
              </a:rPr>
              <a:t>Step 1</a:t>
            </a:r>
            <a:r>
              <a:rPr lang="en-US" sz="1600" dirty="0">
                <a:solidFill>
                  <a:srgbClr val="00B050"/>
                </a:solidFill>
              </a:rPr>
              <a:t>: What are human rights and what are human rights violations? (You can use or replace the next three slides as part of this step.)</a:t>
            </a:r>
          </a:p>
          <a:p>
            <a:pPr marL="231775" indent="-231775">
              <a:lnSpc>
                <a:spcPts val="1600"/>
              </a:lnSpc>
              <a:spcBef>
                <a:spcPts val="800"/>
              </a:spcBef>
            </a:pPr>
            <a:r>
              <a:rPr lang="en-US" sz="1600" b="1" dirty="0">
                <a:solidFill>
                  <a:srgbClr val="00B050"/>
                </a:solidFill>
              </a:rPr>
              <a:t>Step 2</a:t>
            </a:r>
            <a:r>
              <a:rPr lang="en-US" sz="1600" dirty="0">
                <a:solidFill>
                  <a:srgbClr val="00B050"/>
                </a:solidFill>
              </a:rPr>
              <a:t>: Where do we see human rights reflected in our country’s constitution, local laws, and any international agreements that our country has signed? For example, what services does everyone have the right to (e.g., justice, health, housing)? Are some rights only guaranteed to citizens while others are more broadly applied?</a:t>
            </a:r>
          </a:p>
          <a:p>
            <a:pPr marL="231775" indent="-231775">
              <a:lnSpc>
                <a:spcPts val="1600"/>
              </a:lnSpc>
              <a:spcBef>
                <a:spcPts val="800"/>
              </a:spcBef>
            </a:pPr>
            <a:r>
              <a:rPr lang="en-US" sz="1600" b="1" dirty="0">
                <a:solidFill>
                  <a:srgbClr val="00B050"/>
                </a:solidFill>
              </a:rPr>
              <a:t>Step 3</a:t>
            </a:r>
            <a:r>
              <a:rPr lang="en-US" sz="1600" dirty="0">
                <a:solidFill>
                  <a:srgbClr val="00B050"/>
                </a:solidFill>
              </a:rPr>
              <a:t>:  What are the key local laws that impact key populations (men who have sex with men, people who inject drugs, sex workers, trans people)? What laws, including laws about human trafficking, are often misinterpreted or misunderstood and how should they actually be enforced? </a:t>
            </a:r>
          </a:p>
          <a:p>
            <a:pPr marL="231775" indent="-231775">
              <a:lnSpc>
                <a:spcPts val="1600"/>
              </a:lnSpc>
              <a:spcBef>
                <a:spcPts val="800"/>
              </a:spcBef>
            </a:pPr>
            <a:r>
              <a:rPr lang="en-US" sz="1600" b="1" dirty="0">
                <a:solidFill>
                  <a:srgbClr val="00B050"/>
                </a:solidFill>
              </a:rPr>
              <a:t>Step 4</a:t>
            </a:r>
            <a:r>
              <a:rPr lang="en-US" sz="1600" dirty="0">
                <a:solidFill>
                  <a:srgbClr val="00B050"/>
                </a:solidFill>
              </a:rPr>
              <a:t>: The rights of individuals even if they are engaging in illegal behavior—particularly the right to live free from violence and the right to access services if violence occurs. (Provide language on the rights of all people).</a:t>
            </a:r>
          </a:p>
          <a:p>
            <a:pPr marL="231775" indent="-231775">
              <a:lnSpc>
                <a:spcPts val="1600"/>
              </a:lnSpc>
              <a:spcBef>
                <a:spcPts val="800"/>
              </a:spcBef>
            </a:pPr>
            <a:r>
              <a:rPr lang="en-US" sz="1600" b="1" dirty="0">
                <a:solidFill>
                  <a:srgbClr val="00B050"/>
                </a:solidFill>
              </a:rPr>
              <a:t>Step 5:</a:t>
            </a:r>
            <a:r>
              <a:rPr lang="en-US" sz="1600" dirty="0">
                <a:solidFill>
                  <a:srgbClr val="00B050"/>
                </a:solidFill>
              </a:rPr>
              <a:t> What should a key population member do if they are arrested? What rights do they have (e.g., right to make a phone call, knowing why they were arrested, any limits on being held past a certain amount of time)? </a:t>
            </a:r>
          </a:p>
          <a:p>
            <a:pPr marL="231775" indent="-231775">
              <a:lnSpc>
                <a:spcPts val="1600"/>
              </a:lnSpc>
              <a:spcBef>
                <a:spcPts val="800"/>
              </a:spcBef>
            </a:pPr>
            <a:r>
              <a:rPr lang="en-US" sz="1600" b="1" dirty="0">
                <a:solidFill>
                  <a:srgbClr val="00B050"/>
                </a:solidFill>
              </a:rPr>
              <a:t>Step 6</a:t>
            </a:r>
            <a:r>
              <a:rPr lang="en-US" sz="1600" dirty="0">
                <a:solidFill>
                  <a:srgbClr val="00B050"/>
                </a:solidFill>
              </a:rPr>
              <a:t>: What can a key population member do if their rights are violated (e.g., if arrested wrongly, if abused by law enforcement)? </a:t>
            </a:r>
          </a:p>
          <a:p>
            <a:pPr marL="231775" indent="-231775">
              <a:lnSpc>
                <a:spcPts val="1600"/>
              </a:lnSpc>
              <a:spcBef>
                <a:spcPts val="800"/>
              </a:spcBef>
            </a:pPr>
            <a:r>
              <a:rPr lang="en-US" sz="1600" b="1" dirty="0">
                <a:solidFill>
                  <a:srgbClr val="00B050"/>
                </a:solidFill>
              </a:rPr>
              <a:t>Step 7</a:t>
            </a:r>
            <a:r>
              <a:rPr lang="en-US" sz="1600" dirty="0">
                <a:solidFill>
                  <a:srgbClr val="00B050"/>
                </a:solidFill>
              </a:rPr>
              <a:t>: Time for questions from participants.</a:t>
            </a:r>
          </a:p>
        </p:txBody>
      </p:sp>
    </p:spTree>
    <p:extLst>
      <p:ext uri="{BB962C8B-B14F-4D97-AF65-F5344CB8AC3E}">
        <p14:creationId xmlns:p14="http://schemas.microsoft.com/office/powerpoint/2010/main" val="21587235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What does it mean when we say someone has human rights?</a:t>
            </a:r>
          </a:p>
        </p:txBody>
      </p:sp>
      <p:sp>
        <p:nvSpPr>
          <p:cNvPr id="4" name="Text Placeholder 3"/>
          <p:cNvSpPr>
            <a:spLocks noGrp="1"/>
          </p:cNvSpPr>
          <p:nvPr>
            <p:ph type="body" sz="quarter" idx="10"/>
          </p:nvPr>
        </p:nvSpPr>
        <p:spPr>
          <a:xfrm>
            <a:off x="467360" y="1767839"/>
            <a:ext cx="4419433" cy="4176851"/>
          </a:xfrm>
        </p:spPr>
        <p:txBody>
          <a:bodyPr/>
          <a:lstStyle/>
          <a:p>
            <a:r>
              <a:rPr lang="en-US" dirty="0"/>
              <a:t>A human right is a protection from certain abuses or a right to demand certain treatment.</a:t>
            </a:r>
          </a:p>
          <a:p>
            <a:r>
              <a:rPr lang="en-US" dirty="0"/>
              <a:t>Human rights are granted to all people, simply for being human.</a:t>
            </a:r>
          </a:p>
        </p:txBody>
      </p:sp>
      <p:pic>
        <p:nvPicPr>
          <p:cNvPr id="5" name="Picture 4">
            <a:extLst>
              <a:ext uri="{FF2B5EF4-FFF2-40B4-BE49-F238E27FC236}">
                <a16:creationId xmlns:a16="http://schemas.microsoft.com/office/drawing/2014/main" id="{C990764F-0556-4917-904C-ABEDD61C2E2E}"/>
              </a:ext>
            </a:extLst>
          </p:cNvPr>
          <p:cNvPicPr>
            <a:picLocks noChangeAspect="1"/>
          </p:cNvPicPr>
          <p:nvPr/>
        </p:nvPicPr>
        <p:blipFill>
          <a:blip r:embed="rId3"/>
          <a:stretch>
            <a:fillRect/>
          </a:stretch>
        </p:blipFill>
        <p:spPr>
          <a:xfrm>
            <a:off x="4778566" y="1346440"/>
            <a:ext cx="4136834" cy="4598250"/>
          </a:xfrm>
          <a:prstGeom prst="rect">
            <a:avLst/>
          </a:prstGeom>
        </p:spPr>
      </p:pic>
    </p:spTree>
    <p:extLst>
      <p:ext uri="{BB962C8B-B14F-4D97-AF65-F5344CB8AC3E}">
        <p14:creationId xmlns:p14="http://schemas.microsoft.com/office/powerpoint/2010/main" val="391549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C2656-AE65-4872-BD2A-11241472FDB6}"/>
              </a:ext>
            </a:extLst>
          </p:cNvPr>
          <p:cNvSpPr>
            <a:spLocks noGrp="1"/>
          </p:cNvSpPr>
          <p:nvPr>
            <p:ph type="title"/>
          </p:nvPr>
        </p:nvSpPr>
        <p:spPr/>
        <p:txBody>
          <a:bodyPr/>
          <a:lstStyle/>
          <a:p>
            <a:r>
              <a:rPr lang="en-US" dirty="0"/>
              <a:t>Whereas...</a:t>
            </a:r>
          </a:p>
        </p:txBody>
      </p:sp>
      <p:sp>
        <p:nvSpPr>
          <p:cNvPr id="3" name="Text Placeholder 2">
            <a:extLst>
              <a:ext uri="{FF2B5EF4-FFF2-40B4-BE49-F238E27FC236}">
                <a16:creationId xmlns:a16="http://schemas.microsoft.com/office/drawing/2014/main" id="{757C1CE8-3E7A-4046-B658-1158588AFB79}"/>
              </a:ext>
            </a:extLst>
          </p:cNvPr>
          <p:cNvSpPr>
            <a:spLocks noGrp="1"/>
          </p:cNvSpPr>
          <p:nvPr>
            <p:ph type="body" sz="quarter" idx="10"/>
          </p:nvPr>
        </p:nvSpPr>
        <p:spPr/>
        <p:txBody>
          <a:bodyPr/>
          <a:lstStyle/>
          <a:p>
            <a:r>
              <a:rPr lang="en-US" dirty="0"/>
              <a:t>Recognition of the </a:t>
            </a:r>
            <a:r>
              <a:rPr lang="en-US" b="1" dirty="0"/>
              <a:t>inherent dignity and of the equal and inalienable rights of all members of the human family</a:t>
            </a:r>
            <a:r>
              <a:rPr lang="en-US" dirty="0"/>
              <a:t> is the foundation of freedom, justice, and peace in the world.</a:t>
            </a:r>
          </a:p>
          <a:p>
            <a:r>
              <a:rPr lang="en-US" dirty="0"/>
              <a:t>The advent of a world in which human beings shall enjoy </a:t>
            </a:r>
            <a:r>
              <a:rPr lang="en-US" b="1" dirty="0"/>
              <a:t>freedom of speech and belief </a:t>
            </a:r>
            <a:r>
              <a:rPr lang="en-US" dirty="0"/>
              <a:t>and </a:t>
            </a:r>
            <a:r>
              <a:rPr lang="en-US" b="1" dirty="0"/>
              <a:t>freedom from fear and want </a:t>
            </a:r>
            <a:r>
              <a:rPr lang="en-US" dirty="0"/>
              <a:t>has been proclaimed as the highest aspiration of the common people.</a:t>
            </a:r>
          </a:p>
        </p:txBody>
      </p:sp>
      <p:sp>
        <p:nvSpPr>
          <p:cNvPr id="5" name="TextBox 4">
            <a:extLst>
              <a:ext uri="{FF2B5EF4-FFF2-40B4-BE49-F238E27FC236}">
                <a16:creationId xmlns:a16="http://schemas.microsoft.com/office/drawing/2014/main" id="{12D09E74-D0C3-44B7-84D4-4911403B331B}"/>
              </a:ext>
            </a:extLst>
          </p:cNvPr>
          <p:cNvSpPr txBox="1"/>
          <p:nvPr/>
        </p:nvSpPr>
        <p:spPr>
          <a:xfrm>
            <a:off x="630936" y="6383527"/>
            <a:ext cx="5632704" cy="307777"/>
          </a:xfrm>
          <a:prstGeom prst="rect">
            <a:avLst/>
          </a:prstGeom>
          <a:noFill/>
        </p:spPr>
        <p:txBody>
          <a:bodyPr wrap="square" rtlCol="0">
            <a:spAutoFit/>
          </a:bodyPr>
          <a:lstStyle/>
          <a:p>
            <a:r>
              <a:rPr lang="en-US" sz="1400" dirty="0"/>
              <a:t>Source: United Nations General Assembly, 1948.</a:t>
            </a:r>
          </a:p>
        </p:txBody>
      </p:sp>
    </p:spTree>
    <p:extLst>
      <p:ext uri="{BB962C8B-B14F-4D97-AF65-F5344CB8AC3E}">
        <p14:creationId xmlns:p14="http://schemas.microsoft.com/office/powerpoint/2010/main" val="612456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A0676-F03F-4DB9-B26A-A6000356111A}"/>
              </a:ext>
            </a:extLst>
          </p:cNvPr>
          <p:cNvSpPr>
            <a:spLocks noGrp="1"/>
          </p:cNvSpPr>
          <p:nvPr>
            <p:ph type="title"/>
          </p:nvPr>
        </p:nvSpPr>
        <p:spPr/>
        <p:txBody>
          <a:bodyPr/>
          <a:lstStyle/>
          <a:p>
            <a:r>
              <a:rPr lang="en-US" dirty="0"/>
              <a:t>What are examples of human rights?</a:t>
            </a:r>
          </a:p>
        </p:txBody>
      </p:sp>
      <p:sp>
        <p:nvSpPr>
          <p:cNvPr id="3" name="Text Placeholder 2">
            <a:extLst>
              <a:ext uri="{FF2B5EF4-FFF2-40B4-BE49-F238E27FC236}">
                <a16:creationId xmlns:a16="http://schemas.microsoft.com/office/drawing/2014/main" id="{874617B7-7A28-4630-BBC9-3CD60CCE0F15}"/>
              </a:ext>
            </a:extLst>
          </p:cNvPr>
          <p:cNvSpPr>
            <a:spLocks noGrp="1"/>
          </p:cNvSpPr>
          <p:nvPr>
            <p:ph type="body" sz="quarter" idx="10"/>
          </p:nvPr>
        </p:nvSpPr>
        <p:spPr>
          <a:xfrm>
            <a:off x="467360" y="1438200"/>
            <a:ext cx="8219440" cy="4176851"/>
          </a:xfrm>
        </p:spPr>
        <p:txBody>
          <a:bodyPr/>
          <a:lstStyle/>
          <a:p>
            <a:pPr>
              <a:lnSpc>
                <a:spcPct val="100000"/>
              </a:lnSpc>
            </a:pPr>
            <a:r>
              <a:rPr lang="en-US" sz="2400" dirty="0"/>
              <a:t>Right to life, liberty, and personal security (Art. 3)</a:t>
            </a:r>
          </a:p>
          <a:p>
            <a:pPr>
              <a:lnSpc>
                <a:spcPct val="100000"/>
              </a:lnSpc>
            </a:pPr>
            <a:r>
              <a:rPr lang="en-US" sz="2400" dirty="0"/>
              <a:t>Freedom from cruel, inhuman, or degrading treatment (Art. 5)</a:t>
            </a:r>
          </a:p>
          <a:p>
            <a:pPr>
              <a:lnSpc>
                <a:spcPct val="100000"/>
              </a:lnSpc>
            </a:pPr>
            <a:r>
              <a:rPr lang="en-US" sz="2400" dirty="0"/>
              <a:t>Right to equal protection before the law (Art. 7)</a:t>
            </a:r>
          </a:p>
          <a:p>
            <a:pPr>
              <a:lnSpc>
                <a:spcPct val="100000"/>
              </a:lnSpc>
            </a:pPr>
            <a:r>
              <a:rPr lang="en-US" sz="2400" dirty="0"/>
              <a:t>Freedom from arbitrary arrest or detention (Art. 9)</a:t>
            </a:r>
          </a:p>
          <a:p>
            <a:pPr>
              <a:lnSpc>
                <a:spcPct val="100000"/>
              </a:lnSpc>
            </a:pPr>
            <a:r>
              <a:rPr lang="en-US" sz="2400" dirty="0"/>
              <a:t>Right to due process before the law (Art. 10)</a:t>
            </a:r>
          </a:p>
          <a:p>
            <a:pPr>
              <a:lnSpc>
                <a:spcPct val="100000"/>
              </a:lnSpc>
            </a:pPr>
            <a:r>
              <a:rPr lang="en-US" sz="2400" dirty="0"/>
              <a:t>Freedom of movement (Art. 13)</a:t>
            </a:r>
          </a:p>
          <a:p>
            <a:pPr>
              <a:lnSpc>
                <a:spcPct val="100000"/>
              </a:lnSpc>
            </a:pPr>
            <a:r>
              <a:rPr lang="en-US" sz="2400" dirty="0"/>
              <a:t>Freedom of peaceful assembly and association (Art. 20)</a:t>
            </a:r>
          </a:p>
          <a:p>
            <a:pPr>
              <a:lnSpc>
                <a:spcPct val="100000"/>
              </a:lnSpc>
            </a:pPr>
            <a:r>
              <a:rPr lang="en-US" sz="2400" dirty="0"/>
              <a:t>Right to a standard of living adequate for health and well-being (includes right to medical care) (Art. 25)</a:t>
            </a:r>
          </a:p>
        </p:txBody>
      </p:sp>
      <p:sp>
        <p:nvSpPr>
          <p:cNvPr id="5" name="TextBox 4">
            <a:extLst>
              <a:ext uri="{FF2B5EF4-FFF2-40B4-BE49-F238E27FC236}">
                <a16:creationId xmlns:a16="http://schemas.microsoft.com/office/drawing/2014/main" id="{0A987331-CC0C-4FC7-8F11-8DFFCA4DA3E8}"/>
              </a:ext>
            </a:extLst>
          </p:cNvPr>
          <p:cNvSpPr txBox="1"/>
          <p:nvPr/>
        </p:nvSpPr>
        <p:spPr>
          <a:xfrm>
            <a:off x="630936" y="6383527"/>
            <a:ext cx="5632704" cy="307777"/>
          </a:xfrm>
          <a:prstGeom prst="rect">
            <a:avLst/>
          </a:prstGeom>
          <a:noFill/>
        </p:spPr>
        <p:txBody>
          <a:bodyPr wrap="square" rtlCol="0">
            <a:spAutoFit/>
          </a:bodyPr>
          <a:lstStyle/>
          <a:p>
            <a:r>
              <a:rPr lang="en-US" sz="1400" dirty="0"/>
              <a:t>Source: United Nations General Assembly, 1948.</a:t>
            </a:r>
          </a:p>
        </p:txBody>
      </p:sp>
    </p:spTree>
    <p:extLst>
      <p:ext uri="{BB962C8B-B14F-4D97-AF65-F5344CB8AC3E}">
        <p14:creationId xmlns:p14="http://schemas.microsoft.com/office/powerpoint/2010/main" val="16997686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EB9B3-946F-47DA-9F66-A742C71302AE}"/>
              </a:ext>
            </a:extLst>
          </p:cNvPr>
          <p:cNvSpPr>
            <a:spLocks noGrp="1"/>
          </p:cNvSpPr>
          <p:nvPr>
            <p:ph type="title"/>
          </p:nvPr>
        </p:nvSpPr>
        <p:spPr/>
        <p:txBody>
          <a:bodyPr>
            <a:normAutofit fontScale="90000"/>
          </a:bodyPr>
          <a:lstStyle/>
          <a:p>
            <a:r>
              <a:rPr lang="en-US" dirty="0"/>
              <a:t>Discussion: How can we support KP service users to learn about their rights?</a:t>
            </a:r>
          </a:p>
        </p:txBody>
      </p:sp>
      <p:sp>
        <p:nvSpPr>
          <p:cNvPr id="3" name="Text Placeholder 2">
            <a:extLst>
              <a:ext uri="{FF2B5EF4-FFF2-40B4-BE49-F238E27FC236}">
                <a16:creationId xmlns:a16="http://schemas.microsoft.com/office/drawing/2014/main" id="{94729A97-4CBA-4104-AA6B-0EAC91B9BF76}"/>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1950295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0A215-11D5-4819-A206-D5941F8A6E0F}"/>
              </a:ext>
            </a:extLst>
          </p:cNvPr>
          <p:cNvSpPr>
            <a:spLocks noGrp="1"/>
          </p:cNvSpPr>
          <p:nvPr>
            <p:ph type="title"/>
          </p:nvPr>
        </p:nvSpPr>
        <p:spPr/>
        <p:txBody>
          <a:bodyPr>
            <a:normAutofit fontScale="90000"/>
          </a:bodyPr>
          <a:lstStyle/>
          <a:p>
            <a:r>
              <a:rPr lang="en-US" dirty="0"/>
              <a:t>Discussion: Information, education, and communication materials</a:t>
            </a:r>
          </a:p>
        </p:txBody>
      </p:sp>
      <p:sp>
        <p:nvSpPr>
          <p:cNvPr id="3" name="Text Placeholder 2">
            <a:extLst>
              <a:ext uri="{FF2B5EF4-FFF2-40B4-BE49-F238E27FC236}">
                <a16:creationId xmlns:a16="http://schemas.microsoft.com/office/drawing/2014/main" id="{208CF9D5-001F-46A3-A2B2-4777634A45ED}"/>
              </a:ext>
            </a:extLst>
          </p:cNvPr>
          <p:cNvSpPr>
            <a:spLocks noGrp="1"/>
          </p:cNvSpPr>
          <p:nvPr>
            <p:ph type="body" sz="quarter" idx="10"/>
          </p:nvPr>
        </p:nvSpPr>
        <p:spPr/>
        <p:txBody>
          <a:bodyPr/>
          <a:lstStyle/>
          <a:p>
            <a:pPr marL="514350" indent="-514350">
              <a:buFont typeface="+mj-lt"/>
              <a:buAutoNum type="arabicPeriod"/>
            </a:pPr>
            <a:r>
              <a:rPr lang="en-US" dirty="0"/>
              <a:t>What types of IEC materials are needed to inform KP members about their rights?</a:t>
            </a:r>
          </a:p>
          <a:p>
            <a:pPr marL="514350" indent="-514350">
              <a:buFont typeface="+mj-lt"/>
              <a:buAutoNum type="arabicPeriod"/>
            </a:pPr>
            <a:r>
              <a:rPr lang="en-US" dirty="0"/>
              <a:t>What information, messages, or images would be useful to KP members?</a:t>
            </a:r>
          </a:p>
          <a:p>
            <a:pPr marL="514350" indent="-514350">
              <a:buFont typeface="+mj-lt"/>
              <a:buAutoNum type="arabicPeriod"/>
            </a:pPr>
            <a:r>
              <a:rPr lang="en-US" dirty="0"/>
              <a:t>What would encourage them to seek services if their rights have been violated? </a:t>
            </a:r>
          </a:p>
          <a:p>
            <a:pPr marL="514350" indent="-514350">
              <a:buFont typeface="+mj-lt"/>
              <a:buAutoNum type="arabicPeriod"/>
            </a:pPr>
            <a:r>
              <a:rPr lang="en-US" dirty="0"/>
              <a:t>How could these IEC materials be distributed to reach KP members?</a:t>
            </a:r>
          </a:p>
        </p:txBody>
      </p:sp>
    </p:spTree>
    <p:extLst>
      <p:ext uri="{BB962C8B-B14F-4D97-AF65-F5344CB8AC3E}">
        <p14:creationId xmlns:p14="http://schemas.microsoft.com/office/powerpoint/2010/main" val="147596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04500-FBD5-46DC-9225-19BA0DF1B609}"/>
              </a:ext>
            </a:extLst>
          </p:cNvPr>
          <p:cNvSpPr>
            <a:spLocks noGrp="1"/>
          </p:cNvSpPr>
          <p:nvPr>
            <p:ph type="title"/>
          </p:nvPr>
        </p:nvSpPr>
        <p:spPr/>
        <p:txBody>
          <a:bodyPr/>
          <a:lstStyle/>
          <a:p>
            <a:r>
              <a:rPr lang="en-US" dirty="0"/>
              <a:t>Mitigating risks</a:t>
            </a:r>
          </a:p>
        </p:txBody>
      </p:sp>
      <p:pic>
        <p:nvPicPr>
          <p:cNvPr id="4" name="Picture 3">
            <a:extLst>
              <a:ext uri="{FF2B5EF4-FFF2-40B4-BE49-F238E27FC236}">
                <a16:creationId xmlns:a16="http://schemas.microsoft.com/office/drawing/2014/main" id="{49A2B898-BA95-4B44-B4D8-97A0926FD4E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927600" y="279089"/>
            <a:ext cx="3968465" cy="5613441"/>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5FBBC290-C5BF-4E5F-A80C-D271A0473C9E}"/>
              </a:ext>
            </a:extLst>
          </p:cNvPr>
          <p:cNvSpPr txBox="1"/>
          <p:nvPr/>
        </p:nvSpPr>
        <p:spPr>
          <a:xfrm>
            <a:off x="5466080" y="6051361"/>
            <a:ext cx="3220720" cy="646331"/>
          </a:xfrm>
          <a:prstGeom prst="rect">
            <a:avLst/>
          </a:prstGeom>
          <a:noFill/>
        </p:spPr>
        <p:txBody>
          <a:bodyPr wrap="square" rtlCol="0">
            <a:spAutoFit/>
          </a:bodyPr>
          <a:lstStyle/>
          <a:p>
            <a:r>
              <a:rPr lang="en-US" sz="1200" dirty="0">
                <a:hlinkClick r:id="rId3"/>
              </a:rPr>
              <a:t>https://www.fhi360.org/sites/default/files/media/documents/resource-linkages-safety-security-toolkit.pdf</a:t>
            </a:r>
            <a:endParaRPr lang="en-US" sz="1200" dirty="0"/>
          </a:p>
        </p:txBody>
      </p:sp>
      <p:pic>
        <p:nvPicPr>
          <p:cNvPr id="6" name="Picture 5">
            <a:extLst>
              <a:ext uri="{FF2B5EF4-FFF2-40B4-BE49-F238E27FC236}">
                <a16:creationId xmlns:a16="http://schemas.microsoft.com/office/drawing/2014/main" id="{11D3041F-A8BB-4279-8BF8-A41C9DE7AD28}"/>
              </a:ext>
            </a:extLst>
          </p:cNvPr>
          <p:cNvPicPr>
            <a:picLocks noChangeAspect="1"/>
          </p:cNvPicPr>
          <p:nvPr/>
        </p:nvPicPr>
        <p:blipFill rotWithShape="1">
          <a:blip r:embed="rId4"/>
          <a:srcRect l="245" t="1606" r="-935"/>
          <a:stretch/>
        </p:blipFill>
        <p:spPr>
          <a:xfrm>
            <a:off x="328322" y="2878250"/>
            <a:ext cx="5881559" cy="24773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386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8C4AF-2CDA-4179-BE63-9B282D8244A6}"/>
              </a:ext>
            </a:extLst>
          </p:cNvPr>
          <p:cNvSpPr>
            <a:spLocks noGrp="1"/>
          </p:cNvSpPr>
          <p:nvPr>
            <p:ph type="title"/>
          </p:nvPr>
        </p:nvSpPr>
        <p:spPr/>
        <p:txBody>
          <a:bodyPr/>
          <a:lstStyle/>
          <a:p>
            <a:r>
              <a:rPr lang="en-US"/>
              <a:t>Questions and reflections</a:t>
            </a:r>
            <a:endParaRPr lang="en-US" dirty="0"/>
          </a:p>
        </p:txBody>
      </p:sp>
      <p:sp>
        <p:nvSpPr>
          <p:cNvPr id="5" name="Text Placeholder 4">
            <a:extLst>
              <a:ext uri="{FF2B5EF4-FFF2-40B4-BE49-F238E27FC236}">
                <a16:creationId xmlns:a16="http://schemas.microsoft.com/office/drawing/2014/main" id="{A304FF26-2104-4F6A-B4BC-91B9646FDE2E}"/>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147207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20CDC7-B22A-41F0-AA10-97815D6917F8}"/>
              </a:ext>
            </a:extLst>
          </p:cNvPr>
          <p:cNvSpPr>
            <a:spLocks noGrp="1"/>
          </p:cNvSpPr>
          <p:nvPr>
            <p:ph type="title"/>
          </p:nvPr>
        </p:nvSpPr>
        <p:spPr>
          <a:xfrm>
            <a:off x="281355" y="2114876"/>
            <a:ext cx="8320034" cy="1560960"/>
          </a:xfrm>
        </p:spPr>
        <p:txBody>
          <a:bodyPr>
            <a:normAutofit fontScale="90000"/>
          </a:bodyPr>
          <a:lstStyle/>
          <a:p>
            <a:r>
              <a:rPr lang="en-US" dirty="0"/>
              <a:t>Module 3</a:t>
            </a:r>
            <a:br>
              <a:rPr lang="en-US" dirty="0"/>
            </a:br>
            <a:r>
              <a:rPr lang="en-US" dirty="0"/>
              <a:t>Applying Principles and Building Skills</a:t>
            </a:r>
          </a:p>
        </p:txBody>
      </p:sp>
    </p:spTree>
    <p:extLst>
      <p:ext uri="{BB962C8B-B14F-4D97-AF65-F5344CB8AC3E}">
        <p14:creationId xmlns:p14="http://schemas.microsoft.com/office/powerpoint/2010/main" val="3014282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15B00A-847C-47AF-958C-1E96DBE066D6}"/>
              </a:ext>
            </a:extLst>
          </p:cNvPr>
          <p:cNvSpPr>
            <a:spLocks noGrp="1"/>
          </p:cNvSpPr>
          <p:nvPr>
            <p:ph type="title"/>
          </p:nvPr>
        </p:nvSpPr>
        <p:spPr/>
        <p:txBody>
          <a:bodyPr/>
          <a:lstStyle/>
          <a:p>
            <a:r>
              <a:rPr lang="en-US"/>
              <a:t>Pre-test</a:t>
            </a:r>
            <a:endParaRPr lang="en-US" dirty="0"/>
          </a:p>
        </p:txBody>
      </p:sp>
      <p:sp>
        <p:nvSpPr>
          <p:cNvPr id="5" name="Text Placeholder 4">
            <a:extLst>
              <a:ext uri="{FF2B5EF4-FFF2-40B4-BE49-F238E27FC236}">
                <a16:creationId xmlns:a16="http://schemas.microsoft.com/office/drawing/2014/main" id="{29177EC6-9D21-44D8-97C4-7E7BD8D35E00}"/>
              </a:ext>
            </a:extLst>
          </p:cNvPr>
          <p:cNvSpPr>
            <a:spLocks noGrp="1"/>
          </p:cNvSpPr>
          <p:nvPr>
            <p:ph type="body" sz="quarter" idx="10"/>
          </p:nvPr>
        </p:nvSpPr>
        <p:spPr>
          <a:xfrm>
            <a:off x="466725" y="1590675"/>
            <a:ext cx="8220075" cy="4176713"/>
          </a:xfrm>
        </p:spPr>
        <p:txBody>
          <a:bodyPr/>
          <a:lstStyle/>
          <a:p>
            <a:r>
              <a:rPr lang="en-US"/>
              <a:t>Do not write your name.</a:t>
            </a:r>
          </a:p>
          <a:p>
            <a:r>
              <a:rPr lang="en-US"/>
              <a:t>Fill out pre-test.</a:t>
            </a:r>
          </a:p>
          <a:p>
            <a:r>
              <a:rPr lang="en-US"/>
              <a:t>When finished, place face down on your table.</a:t>
            </a:r>
            <a:endParaRPr lang="en-US" dirty="0"/>
          </a:p>
        </p:txBody>
      </p:sp>
    </p:spTree>
    <p:extLst>
      <p:ext uri="{BB962C8B-B14F-4D97-AF65-F5344CB8AC3E}">
        <p14:creationId xmlns:p14="http://schemas.microsoft.com/office/powerpoint/2010/main" val="41470809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SESSION 3.1</a:t>
            </a:r>
            <a:br>
              <a:rPr lang="en-US" dirty="0"/>
            </a:br>
            <a:r>
              <a:rPr lang="en-US" dirty="0"/>
              <a:t>Fundamental Principles of Violence Prevention and Response</a:t>
            </a:r>
          </a:p>
        </p:txBody>
      </p:sp>
    </p:spTree>
    <p:extLst>
      <p:ext uri="{BB962C8B-B14F-4D97-AF65-F5344CB8AC3E}">
        <p14:creationId xmlns:p14="http://schemas.microsoft.com/office/powerpoint/2010/main" val="32021829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DC0AAA-C2B3-46EA-86F6-A430CCD0CFE1}"/>
              </a:ext>
            </a:extLst>
          </p:cNvPr>
          <p:cNvSpPr>
            <a:spLocks noGrp="1"/>
          </p:cNvSpPr>
          <p:nvPr>
            <p:ph type="title"/>
          </p:nvPr>
        </p:nvSpPr>
        <p:spPr/>
        <p:txBody>
          <a:bodyPr/>
          <a:lstStyle/>
          <a:p>
            <a:r>
              <a:rPr lang="en-US" dirty="0"/>
              <a:t>Objectives</a:t>
            </a:r>
          </a:p>
        </p:txBody>
      </p:sp>
      <p:sp>
        <p:nvSpPr>
          <p:cNvPr id="5" name="Text Placeholder 4">
            <a:extLst>
              <a:ext uri="{FF2B5EF4-FFF2-40B4-BE49-F238E27FC236}">
                <a16:creationId xmlns:a16="http://schemas.microsoft.com/office/drawing/2014/main" id="{4A75E590-BECA-4E50-9BD5-AF3F2215EC3D}"/>
              </a:ext>
            </a:extLst>
          </p:cNvPr>
          <p:cNvSpPr>
            <a:spLocks noGrp="1"/>
          </p:cNvSpPr>
          <p:nvPr>
            <p:ph type="body" sz="quarter" idx="10"/>
          </p:nvPr>
        </p:nvSpPr>
        <p:spPr>
          <a:xfrm>
            <a:off x="466725" y="1590675"/>
            <a:ext cx="8220075" cy="4176713"/>
          </a:xfrm>
        </p:spPr>
        <p:txBody>
          <a:bodyPr/>
          <a:lstStyle/>
          <a:p>
            <a:pPr fontAlgn="base"/>
            <a:r>
              <a:rPr lang="en-US" dirty="0"/>
              <a:t>Describe each of the fundamental principles of violence prevention and response service provision and explain their importance, particularly when working with KP members</a:t>
            </a:r>
          </a:p>
          <a:p>
            <a:pPr fontAlgn="base"/>
            <a:r>
              <a:rPr lang="en-US" dirty="0"/>
              <a:t>Recognize when other service providers such as health care workers and law enforcement officers uphold or neglect the fundamental principles</a:t>
            </a:r>
          </a:p>
        </p:txBody>
      </p:sp>
    </p:spTree>
    <p:extLst>
      <p:ext uri="{BB962C8B-B14F-4D97-AF65-F5344CB8AC3E}">
        <p14:creationId xmlns:p14="http://schemas.microsoft.com/office/powerpoint/2010/main" val="7900482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Fundamental principles of violence prevention and response</a:t>
            </a:r>
          </a:p>
        </p:txBody>
      </p:sp>
      <p:sp>
        <p:nvSpPr>
          <p:cNvPr id="4" name="Text Placeholder 3"/>
          <p:cNvSpPr>
            <a:spLocks noGrp="1"/>
          </p:cNvSpPr>
          <p:nvPr>
            <p:ph type="body" sz="quarter" idx="10"/>
          </p:nvPr>
        </p:nvSpPr>
        <p:spPr>
          <a:xfrm>
            <a:off x="466725" y="1590675"/>
            <a:ext cx="8220075" cy="4176713"/>
          </a:xfrm>
        </p:spPr>
        <p:txBody>
          <a:bodyPr/>
          <a:lstStyle/>
          <a:p>
            <a:pPr marL="514350" indent="-514350">
              <a:buFont typeface="+mj-lt"/>
              <a:buAutoNum type="arabicPeriod"/>
            </a:pPr>
            <a:r>
              <a:rPr lang="en-US" dirty="0"/>
              <a:t>Do no harm.</a:t>
            </a:r>
          </a:p>
          <a:p>
            <a:pPr marL="514350" lvl="0" indent="-514350">
              <a:buFont typeface="+mj-lt"/>
              <a:buAutoNum type="arabicPeriod"/>
            </a:pPr>
            <a:r>
              <a:rPr lang="en-US" dirty="0"/>
              <a:t>Promote the full protection of all people’s human rights.</a:t>
            </a:r>
          </a:p>
          <a:p>
            <a:pPr marL="514350" lvl="0" indent="-514350">
              <a:buFont typeface="+mj-lt"/>
              <a:buAutoNum type="arabicPeriod"/>
            </a:pPr>
            <a:r>
              <a:rPr lang="en-US" dirty="0"/>
              <a:t>Respect all people’s right to self-determination and the right of all survivors of violence to the full range of recommended services.</a:t>
            </a:r>
          </a:p>
          <a:p>
            <a:pPr marL="514350" lvl="0" indent="-514350">
              <a:buFont typeface="+mj-lt"/>
              <a:buAutoNum type="arabicPeriod"/>
            </a:pPr>
            <a:r>
              <a:rPr lang="en-US" dirty="0"/>
              <a:t>Ensure privacy, confidentiality, and informed consent.</a:t>
            </a:r>
          </a:p>
          <a:p>
            <a:endParaRPr lang="en-US" dirty="0"/>
          </a:p>
        </p:txBody>
      </p:sp>
    </p:spTree>
    <p:extLst>
      <p:ext uri="{BB962C8B-B14F-4D97-AF65-F5344CB8AC3E}">
        <p14:creationId xmlns:p14="http://schemas.microsoft.com/office/powerpoint/2010/main" val="963553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1: Do no harm</a:t>
            </a:r>
          </a:p>
        </p:txBody>
      </p:sp>
      <p:sp>
        <p:nvSpPr>
          <p:cNvPr id="3" name="Text Placeholder 2"/>
          <p:cNvSpPr>
            <a:spLocks noGrp="1"/>
          </p:cNvSpPr>
          <p:nvPr>
            <p:ph type="body" sz="quarter" idx="10"/>
          </p:nvPr>
        </p:nvSpPr>
        <p:spPr>
          <a:xfrm>
            <a:off x="466725" y="1168401"/>
            <a:ext cx="7979443" cy="5244404"/>
          </a:xfrm>
        </p:spPr>
        <p:txBody>
          <a:bodyPr>
            <a:noAutofit/>
          </a:bodyPr>
          <a:lstStyle/>
          <a:p>
            <a:r>
              <a:rPr lang="en-US" sz="2400" dirty="0"/>
              <a:t>Those working with survivors of violence are ethically obligated to consider whether their actions could cause harm and actively avoid this outcome.</a:t>
            </a:r>
          </a:p>
          <a:p>
            <a:r>
              <a:rPr lang="en-US" sz="2400" dirty="0"/>
              <a:t>This principle dictates:</a:t>
            </a:r>
          </a:p>
          <a:p>
            <a:pPr lvl="1">
              <a:lnSpc>
                <a:spcPct val="95000"/>
              </a:lnSpc>
            </a:pPr>
            <a:r>
              <a:rPr lang="en-US" sz="2200" dirty="0"/>
              <a:t>Avoid causing harm to KP members, or causing further harm to those who have experienced violence</a:t>
            </a:r>
          </a:p>
          <a:p>
            <a:pPr lvl="1">
              <a:lnSpc>
                <a:spcPct val="95000"/>
              </a:lnSpc>
            </a:pPr>
            <a:r>
              <a:rPr lang="en-US" sz="2200" dirty="0"/>
              <a:t>Act in accordance with the wishes and choices of all survivors </a:t>
            </a:r>
          </a:p>
          <a:p>
            <a:pPr lvl="1">
              <a:lnSpc>
                <a:spcPct val="95000"/>
              </a:lnSpc>
            </a:pPr>
            <a:r>
              <a:rPr lang="en-US" sz="2200" dirty="0"/>
              <a:t>Provide services without judgment and that respect the confidentiality of the survivor </a:t>
            </a:r>
          </a:p>
          <a:p>
            <a:pPr lvl="1">
              <a:lnSpc>
                <a:spcPct val="95000"/>
              </a:lnSpc>
            </a:pPr>
            <a:r>
              <a:rPr lang="en-US" sz="2200" dirty="0"/>
              <a:t>Consider survivor safety in every decision </a:t>
            </a:r>
          </a:p>
          <a:p>
            <a:pPr lvl="1">
              <a:lnSpc>
                <a:spcPct val="95000"/>
              </a:lnSpc>
            </a:pPr>
            <a:r>
              <a:rPr lang="en-US" sz="2200" dirty="0"/>
              <a:t>Get informed consent before providing services or making referrals</a:t>
            </a:r>
          </a:p>
          <a:p>
            <a:pPr lvl="1">
              <a:lnSpc>
                <a:spcPct val="95000"/>
              </a:lnSpc>
            </a:pPr>
            <a:r>
              <a:rPr lang="en-US" sz="2200" dirty="0"/>
              <a:t>Never require that a survivor reports to law enforcement in order to receive health services</a:t>
            </a:r>
          </a:p>
        </p:txBody>
      </p:sp>
    </p:spTree>
    <p:extLst>
      <p:ext uri="{BB962C8B-B14F-4D97-AF65-F5344CB8AC3E}">
        <p14:creationId xmlns:p14="http://schemas.microsoft.com/office/powerpoint/2010/main" val="224575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279D6-1691-473F-8023-0A1CDF1A33C9}"/>
              </a:ext>
            </a:extLst>
          </p:cNvPr>
          <p:cNvSpPr>
            <a:spLocks noGrp="1"/>
          </p:cNvSpPr>
          <p:nvPr>
            <p:ph type="title"/>
          </p:nvPr>
        </p:nvSpPr>
        <p:spPr/>
        <p:txBody>
          <a:bodyPr>
            <a:normAutofit fontScale="90000"/>
          </a:bodyPr>
          <a:lstStyle/>
          <a:p>
            <a:r>
              <a:rPr lang="en-US" dirty="0"/>
              <a:t>Discussion: How to avoid harm </a:t>
            </a:r>
            <a:br>
              <a:rPr lang="en-US" dirty="0"/>
            </a:br>
            <a:r>
              <a:rPr lang="en-US" dirty="0"/>
              <a:t>(outreach worker)</a:t>
            </a:r>
          </a:p>
        </p:txBody>
      </p:sp>
      <p:sp>
        <p:nvSpPr>
          <p:cNvPr id="3" name="Text Placeholder 2">
            <a:extLst>
              <a:ext uri="{FF2B5EF4-FFF2-40B4-BE49-F238E27FC236}">
                <a16:creationId xmlns:a16="http://schemas.microsoft.com/office/drawing/2014/main" id="{E72B7E66-308B-4070-ADC4-27D0B0362A1B}"/>
              </a:ext>
            </a:extLst>
          </p:cNvPr>
          <p:cNvSpPr>
            <a:spLocks noGrp="1"/>
          </p:cNvSpPr>
          <p:nvPr>
            <p:ph type="body" sz="quarter" idx="10"/>
          </p:nvPr>
        </p:nvSpPr>
        <p:spPr>
          <a:xfrm>
            <a:off x="467360" y="1590282"/>
            <a:ext cx="8219440" cy="4822521"/>
          </a:xfrm>
        </p:spPr>
        <p:txBody>
          <a:bodyPr/>
          <a:lstStyle/>
          <a:p>
            <a:pPr marL="0" indent="0">
              <a:buNone/>
            </a:pPr>
            <a:r>
              <a:rPr lang="en-US" sz="2400" dirty="0"/>
              <a:t>Robert is HIV positive and an outreach worker is asking him about his partners as part of community-based index testing. </a:t>
            </a:r>
            <a:br>
              <a:rPr lang="en-US" sz="2400" dirty="0"/>
            </a:br>
            <a:r>
              <a:rPr lang="en-US" sz="2400" dirty="0"/>
              <a:t>He discloses that his boyfriend has threatened to kill him in the past. Which of the following actions by the outreach worker would </a:t>
            </a:r>
            <a:r>
              <a:rPr lang="en-US" sz="2400" b="1" u="sng" dirty="0"/>
              <a:t>not</a:t>
            </a:r>
            <a:r>
              <a:rPr lang="en-US" sz="2400" dirty="0"/>
              <a:t> cause harm?</a:t>
            </a:r>
          </a:p>
          <a:p>
            <a:pPr marL="514350" indent="-457200">
              <a:buFont typeface="+mj-lt"/>
              <a:buAutoNum type="alphaUcPeriod"/>
            </a:pPr>
            <a:r>
              <a:rPr lang="en-US" sz="2400" dirty="0"/>
              <a:t>Requiring Robert to report to the police in order to get services</a:t>
            </a:r>
          </a:p>
          <a:p>
            <a:pPr marL="514350" indent="-457200">
              <a:buFont typeface="+mj-lt"/>
              <a:buAutoNum type="alphaUcPeriod"/>
            </a:pPr>
            <a:r>
              <a:rPr lang="en-US" sz="2400" dirty="0"/>
              <a:t>Telling Robert that he must leave his partner</a:t>
            </a:r>
          </a:p>
          <a:p>
            <a:pPr marL="514350" indent="-457200">
              <a:buFont typeface="+mj-lt"/>
              <a:buAutoNum type="alphaUcPeriod"/>
            </a:pPr>
            <a:r>
              <a:rPr lang="en-US" sz="2400" dirty="0"/>
              <a:t>Telling Robert that he doesn’t deserve to be treated this way and asking Robert if he would like to talk to the psychologist at the drop-in-center.</a:t>
            </a:r>
          </a:p>
        </p:txBody>
      </p:sp>
      <p:sp>
        <p:nvSpPr>
          <p:cNvPr id="5" name="Oval 4">
            <a:extLst>
              <a:ext uri="{FF2B5EF4-FFF2-40B4-BE49-F238E27FC236}">
                <a16:creationId xmlns:a16="http://schemas.microsoft.com/office/drawing/2014/main" id="{DDB477F5-92C9-43F1-84AD-4CDFD22495FD}"/>
              </a:ext>
            </a:extLst>
          </p:cNvPr>
          <p:cNvSpPr/>
          <p:nvPr/>
        </p:nvSpPr>
        <p:spPr>
          <a:xfrm>
            <a:off x="265748" y="4908884"/>
            <a:ext cx="8589493" cy="1513215"/>
          </a:xfrm>
          <a:custGeom>
            <a:avLst/>
            <a:gdLst>
              <a:gd name="connsiteX0" fmla="*/ 0 w 8297078"/>
              <a:gd name="connsiteY0" fmla="*/ 720713 h 1441426"/>
              <a:gd name="connsiteX1" fmla="*/ 4148539 w 8297078"/>
              <a:gd name="connsiteY1" fmla="*/ 0 h 1441426"/>
              <a:gd name="connsiteX2" fmla="*/ 8297078 w 8297078"/>
              <a:gd name="connsiteY2" fmla="*/ 720713 h 1441426"/>
              <a:gd name="connsiteX3" fmla="*/ 4148539 w 8297078"/>
              <a:gd name="connsiteY3" fmla="*/ 1441426 h 1441426"/>
              <a:gd name="connsiteX4" fmla="*/ 0 w 8297078"/>
              <a:gd name="connsiteY4" fmla="*/ 720713 h 1441426"/>
              <a:gd name="connsiteX0" fmla="*/ 0 w 8297135"/>
              <a:gd name="connsiteY0" fmla="*/ 789869 h 1510582"/>
              <a:gd name="connsiteX1" fmla="*/ 4148539 w 8297135"/>
              <a:gd name="connsiteY1" fmla="*/ 69156 h 1510582"/>
              <a:gd name="connsiteX2" fmla="*/ 8297078 w 8297135"/>
              <a:gd name="connsiteY2" fmla="*/ 789869 h 1510582"/>
              <a:gd name="connsiteX3" fmla="*/ 4148539 w 8297135"/>
              <a:gd name="connsiteY3" fmla="*/ 1510582 h 1510582"/>
              <a:gd name="connsiteX4" fmla="*/ 0 w 8297135"/>
              <a:gd name="connsiteY4" fmla="*/ 789869 h 1510582"/>
              <a:gd name="connsiteX0" fmla="*/ 892 w 8298027"/>
              <a:gd name="connsiteY0" fmla="*/ 789869 h 1537848"/>
              <a:gd name="connsiteX1" fmla="*/ 4149431 w 8298027"/>
              <a:gd name="connsiteY1" fmla="*/ 69156 h 1537848"/>
              <a:gd name="connsiteX2" fmla="*/ 8297970 w 8298027"/>
              <a:gd name="connsiteY2" fmla="*/ 789869 h 1537848"/>
              <a:gd name="connsiteX3" fmla="*/ 4149431 w 8298027"/>
              <a:gd name="connsiteY3" fmla="*/ 1510582 h 1537848"/>
              <a:gd name="connsiteX4" fmla="*/ 892 w 8298027"/>
              <a:gd name="connsiteY4" fmla="*/ 789869 h 1537848"/>
              <a:gd name="connsiteX0" fmla="*/ 892 w 8298027"/>
              <a:gd name="connsiteY0" fmla="*/ 789869 h 1537848"/>
              <a:gd name="connsiteX1" fmla="*/ 4149431 w 8298027"/>
              <a:gd name="connsiteY1" fmla="*/ 69156 h 1537848"/>
              <a:gd name="connsiteX2" fmla="*/ 8297970 w 8298027"/>
              <a:gd name="connsiteY2" fmla="*/ 789869 h 1537848"/>
              <a:gd name="connsiteX3" fmla="*/ 4149431 w 8298027"/>
              <a:gd name="connsiteY3" fmla="*/ 1510582 h 1537848"/>
              <a:gd name="connsiteX4" fmla="*/ 892 w 8298027"/>
              <a:gd name="connsiteY4" fmla="*/ 789869 h 1537848"/>
              <a:gd name="connsiteX0" fmla="*/ 892 w 8297970"/>
              <a:gd name="connsiteY0" fmla="*/ 808738 h 1556717"/>
              <a:gd name="connsiteX1" fmla="*/ 4149431 w 8297970"/>
              <a:gd name="connsiteY1" fmla="*/ 88025 h 1556717"/>
              <a:gd name="connsiteX2" fmla="*/ 8297970 w 8297970"/>
              <a:gd name="connsiteY2" fmla="*/ 808738 h 1556717"/>
              <a:gd name="connsiteX3" fmla="*/ 4149431 w 8297970"/>
              <a:gd name="connsiteY3" fmla="*/ 1529451 h 1556717"/>
              <a:gd name="connsiteX4" fmla="*/ 892 w 8297970"/>
              <a:gd name="connsiteY4" fmla="*/ 808738 h 1556717"/>
              <a:gd name="connsiteX0" fmla="*/ 15 w 8297093"/>
              <a:gd name="connsiteY0" fmla="*/ 830665 h 1551378"/>
              <a:gd name="connsiteX1" fmla="*/ 4184649 w 8297093"/>
              <a:gd name="connsiteY1" fmla="*/ 73857 h 1551378"/>
              <a:gd name="connsiteX2" fmla="*/ 8297093 w 8297093"/>
              <a:gd name="connsiteY2" fmla="*/ 830665 h 1551378"/>
              <a:gd name="connsiteX3" fmla="*/ 4148554 w 8297093"/>
              <a:gd name="connsiteY3" fmla="*/ 1551378 h 1551378"/>
              <a:gd name="connsiteX4" fmla="*/ 15 w 8297093"/>
              <a:gd name="connsiteY4" fmla="*/ 830665 h 1551378"/>
              <a:gd name="connsiteX0" fmla="*/ 126 w 8297204"/>
              <a:gd name="connsiteY0" fmla="*/ 830665 h 1567350"/>
              <a:gd name="connsiteX1" fmla="*/ 4184760 w 8297204"/>
              <a:gd name="connsiteY1" fmla="*/ 73857 h 1567350"/>
              <a:gd name="connsiteX2" fmla="*/ 8297204 w 8297204"/>
              <a:gd name="connsiteY2" fmla="*/ 830665 h 1567350"/>
              <a:gd name="connsiteX3" fmla="*/ 4148665 w 8297204"/>
              <a:gd name="connsiteY3" fmla="*/ 1551378 h 1567350"/>
              <a:gd name="connsiteX4" fmla="*/ 126 w 8297204"/>
              <a:gd name="connsiteY4" fmla="*/ 830665 h 1567350"/>
              <a:gd name="connsiteX0" fmla="*/ 932 w 8298010"/>
              <a:gd name="connsiteY0" fmla="*/ 830665 h 1594629"/>
              <a:gd name="connsiteX1" fmla="*/ 4185566 w 8298010"/>
              <a:gd name="connsiteY1" fmla="*/ 73857 h 1594629"/>
              <a:gd name="connsiteX2" fmla="*/ 8298010 w 8298010"/>
              <a:gd name="connsiteY2" fmla="*/ 830665 h 1594629"/>
              <a:gd name="connsiteX3" fmla="*/ 4149471 w 8298010"/>
              <a:gd name="connsiteY3" fmla="*/ 1551378 h 1594629"/>
              <a:gd name="connsiteX4" fmla="*/ 932 w 8298010"/>
              <a:gd name="connsiteY4" fmla="*/ 830665 h 1594629"/>
              <a:gd name="connsiteX0" fmla="*/ 932 w 8298230"/>
              <a:gd name="connsiteY0" fmla="*/ 875605 h 1639569"/>
              <a:gd name="connsiteX1" fmla="*/ 4185566 w 8298230"/>
              <a:gd name="connsiteY1" fmla="*/ 118797 h 1639569"/>
              <a:gd name="connsiteX2" fmla="*/ 8298010 w 8298230"/>
              <a:gd name="connsiteY2" fmla="*/ 875605 h 1639569"/>
              <a:gd name="connsiteX3" fmla="*/ 4149471 w 8298230"/>
              <a:gd name="connsiteY3" fmla="*/ 1596318 h 1639569"/>
              <a:gd name="connsiteX4" fmla="*/ 932 w 8298230"/>
              <a:gd name="connsiteY4" fmla="*/ 875605 h 1639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8230" h="1639569">
                <a:moveTo>
                  <a:pt x="932" y="875605"/>
                </a:moveTo>
                <a:cubicBezTo>
                  <a:pt x="-48770" y="-153285"/>
                  <a:pt x="1894391" y="118797"/>
                  <a:pt x="4185566" y="118797"/>
                </a:cubicBezTo>
                <a:cubicBezTo>
                  <a:pt x="6476741" y="118797"/>
                  <a:pt x="8321426" y="-442658"/>
                  <a:pt x="8298010" y="875605"/>
                </a:cubicBezTo>
                <a:cubicBezTo>
                  <a:pt x="8285979" y="1598496"/>
                  <a:pt x="6440646" y="1596318"/>
                  <a:pt x="4149471" y="1596318"/>
                </a:cubicBezTo>
                <a:cubicBezTo>
                  <a:pt x="1858296" y="1596318"/>
                  <a:pt x="50634" y="1904495"/>
                  <a:pt x="932" y="875605"/>
                </a:cubicBezTo>
                <a:close/>
              </a:path>
            </a:pathLst>
          </a:cu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383054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279D6-1691-473F-8023-0A1CDF1A33C9}"/>
              </a:ext>
            </a:extLst>
          </p:cNvPr>
          <p:cNvSpPr>
            <a:spLocks noGrp="1"/>
          </p:cNvSpPr>
          <p:nvPr>
            <p:ph type="title"/>
          </p:nvPr>
        </p:nvSpPr>
        <p:spPr/>
        <p:txBody>
          <a:bodyPr>
            <a:normAutofit fontScale="90000"/>
          </a:bodyPr>
          <a:lstStyle/>
          <a:p>
            <a:r>
              <a:rPr lang="en-US" dirty="0"/>
              <a:t>Discussion: How to avoid harm </a:t>
            </a:r>
            <a:br>
              <a:rPr lang="en-US" dirty="0"/>
            </a:br>
            <a:r>
              <a:rPr lang="en-US" dirty="0"/>
              <a:t>(law enforcement officer)</a:t>
            </a:r>
          </a:p>
        </p:txBody>
      </p:sp>
      <p:sp>
        <p:nvSpPr>
          <p:cNvPr id="3" name="Text Placeholder 2">
            <a:extLst>
              <a:ext uri="{FF2B5EF4-FFF2-40B4-BE49-F238E27FC236}">
                <a16:creationId xmlns:a16="http://schemas.microsoft.com/office/drawing/2014/main" id="{E72B7E66-308B-4070-ADC4-27D0B0362A1B}"/>
              </a:ext>
            </a:extLst>
          </p:cNvPr>
          <p:cNvSpPr>
            <a:spLocks noGrp="1"/>
          </p:cNvSpPr>
          <p:nvPr>
            <p:ph type="body" sz="quarter" idx="10"/>
          </p:nvPr>
        </p:nvSpPr>
        <p:spPr/>
        <p:txBody>
          <a:bodyPr/>
          <a:lstStyle/>
          <a:p>
            <a:pPr marL="0" indent="0">
              <a:buNone/>
            </a:pPr>
            <a:r>
              <a:rPr lang="en-US" sz="2400" dirty="0"/>
              <a:t>Imagine that Daniel comes to the police station to report that he is being blackmailed. Daniel’s neighbor has a photo of Daniel kissing his boyfriend and plans to share it on social media if Daniel does not pay a huge sum of money. Which of the following actions by the police could cause Daniel harm?</a:t>
            </a:r>
          </a:p>
          <a:p>
            <a:pPr marL="0" indent="0">
              <a:buNone/>
            </a:pPr>
            <a:endParaRPr lang="en-US" sz="2200" dirty="0"/>
          </a:p>
          <a:p>
            <a:pPr marL="465138" lvl="1" indent="-457200">
              <a:buFont typeface="+mj-lt"/>
              <a:buAutoNum type="alphaUcPeriod"/>
            </a:pPr>
            <a:r>
              <a:rPr lang="en-US" sz="2400" dirty="0"/>
              <a:t>Sharing Daniel’s sexual orientation with other officers </a:t>
            </a:r>
          </a:p>
          <a:p>
            <a:pPr marL="465138" lvl="1" indent="-457200">
              <a:buFont typeface="+mj-lt"/>
              <a:buAutoNum type="alphaUcPeriod"/>
            </a:pPr>
            <a:endParaRPr lang="en-US" sz="1000" dirty="0"/>
          </a:p>
          <a:p>
            <a:pPr marL="465138" lvl="1" indent="-457200">
              <a:buFont typeface="+mj-lt"/>
              <a:buAutoNum type="alphaUcPeriod"/>
            </a:pPr>
            <a:r>
              <a:rPr lang="en-US" sz="2400" dirty="0"/>
              <a:t>Telling Daniel that this is his fault</a:t>
            </a:r>
          </a:p>
          <a:p>
            <a:pPr marL="465138" lvl="1" indent="-457200">
              <a:buFont typeface="+mj-lt"/>
              <a:buAutoNum type="alphaUcPeriod"/>
            </a:pPr>
            <a:endParaRPr lang="en-US" sz="1000" dirty="0"/>
          </a:p>
          <a:p>
            <a:pPr marL="465138" lvl="1" indent="-457200">
              <a:buFont typeface="+mj-lt"/>
              <a:buAutoNum type="alphaUcPeriod"/>
            </a:pPr>
            <a:r>
              <a:rPr lang="en-US" sz="2400" dirty="0"/>
              <a:t>Refusing to help Daniel</a:t>
            </a:r>
          </a:p>
        </p:txBody>
      </p:sp>
      <p:sp>
        <p:nvSpPr>
          <p:cNvPr id="4" name="Oval 3">
            <a:extLst>
              <a:ext uri="{FF2B5EF4-FFF2-40B4-BE49-F238E27FC236}">
                <a16:creationId xmlns:a16="http://schemas.microsoft.com/office/drawing/2014/main" id="{A667B6D6-ECEC-494F-AFE7-157FA57D802A}"/>
              </a:ext>
            </a:extLst>
          </p:cNvPr>
          <p:cNvSpPr/>
          <p:nvPr/>
        </p:nvSpPr>
        <p:spPr>
          <a:xfrm>
            <a:off x="379562" y="4063983"/>
            <a:ext cx="7946294" cy="553366"/>
          </a:xfrm>
          <a:custGeom>
            <a:avLst/>
            <a:gdLst>
              <a:gd name="connsiteX0" fmla="*/ 0 w 8297078"/>
              <a:gd name="connsiteY0" fmla="*/ 306480 h 612960"/>
              <a:gd name="connsiteX1" fmla="*/ 4148539 w 8297078"/>
              <a:gd name="connsiteY1" fmla="*/ 0 h 612960"/>
              <a:gd name="connsiteX2" fmla="*/ 8297078 w 8297078"/>
              <a:gd name="connsiteY2" fmla="*/ 306480 h 612960"/>
              <a:gd name="connsiteX3" fmla="*/ 4148539 w 8297078"/>
              <a:gd name="connsiteY3" fmla="*/ 612960 h 612960"/>
              <a:gd name="connsiteX4" fmla="*/ 0 w 8297078"/>
              <a:gd name="connsiteY4" fmla="*/ 306480 h 612960"/>
              <a:gd name="connsiteX0" fmla="*/ 0 w 8297078"/>
              <a:gd name="connsiteY0" fmla="*/ 319259 h 638518"/>
              <a:gd name="connsiteX1" fmla="*/ 4148539 w 8297078"/>
              <a:gd name="connsiteY1" fmla="*/ 12779 h 638518"/>
              <a:gd name="connsiteX2" fmla="*/ 8297078 w 8297078"/>
              <a:gd name="connsiteY2" fmla="*/ 319259 h 638518"/>
              <a:gd name="connsiteX3" fmla="*/ 4148539 w 8297078"/>
              <a:gd name="connsiteY3" fmla="*/ 625739 h 638518"/>
              <a:gd name="connsiteX4" fmla="*/ 0 w 8297078"/>
              <a:gd name="connsiteY4" fmla="*/ 319259 h 63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7078" h="638518">
                <a:moveTo>
                  <a:pt x="0" y="319259"/>
                </a:moveTo>
                <a:cubicBezTo>
                  <a:pt x="0" y="-95665"/>
                  <a:pt x="1857364" y="12779"/>
                  <a:pt x="4148539" y="12779"/>
                </a:cubicBezTo>
                <a:cubicBezTo>
                  <a:pt x="6439714" y="12779"/>
                  <a:pt x="8297078" y="149995"/>
                  <a:pt x="8297078" y="319259"/>
                </a:cubicBezTo>
                <a:cubicBezTo>
                  <a:pt x="8297078" y="488523"/>
                  <a:pt x="6439714" y="625739"/>
                  <a:pt x="4148539" y="625739"/>
                </a:cubicBezTo>
                <a:cubicBezTo>
                  <a:pt x="1857364" y="625739"/>
                  <a:pt x="0" y="734183"/>
                  <a:pt x="0" y="319259"/>
                </a:cubicBezTo>
                <a:close/>
              </a:path>
            </a:pathLst>
          </a:cu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5" name="Oval 4">
            <a:extLst>
              <a:ext uri="{FF2B5EF4-FFF2-40B4-BE49-F238E27FC236}">
                <a16:creationId xmlns:a16="http://schemas.microsoft.com/office/drawing/2014/main" id="{DDB477F5-92C9-43F1-84AD-4CDFD22495FD}"/>
              </a:ext>
            </a:extLst>
          </p:cNvPr>
          <p:cNvSpPr/>
          <p:nvPr/>
        </p:nvSpPr>
        <p:spPr>
          <a:xfrm>
            <a:off x="379488" y="4691274"/>
            <a:ext cx="7946365" cy="553366"/>
          </a:xfrm>
          <a:custGeom>
            <a:avLst/>
            <a:gdLst>
              <a:gd name="connsiteX0" fmla="*/ 0 w 8297078"/>
              <a:gd name="connsiteY0" fmla="*/ 280359 h 560717"/>
              <a:gd name="connsiteX1" fmla="*/ 4148539 w 8297078"/>
              <a:gd name="connsiteY1" fmla="*/ 0 h 560717"/>
              <a:gd name="connsiteX2" fmla="*/ 8297078 w 8297078"/>
              <a:gd name="connsiteY2" fmla="*/ 280359 h 560717"/>
              <a:gd name="connsiteX3" fmla="*/ 4148539 w 8297078"/>
              <a:gd name="connsiteY3" fmla="*/ 560718 h 560717"/>
              <a:gd name="connsiteX4" fmla="*/ 0 w 8297078"/>
              <a:gd name="connsiteY4" fmla="*/ 280359 h 560717"/>
              <a:gd name="connsiteX0" fmla="*/ 74 w 8297152"/>
              <a:gd name="connsiteY0" fmla="*/ 313324 h 626648"/>
              <a:gd name="connsiteX1" fmla="*/ 4148613 w 8297152"/>
              <a:gd name="connsiteY1" fmla="*/ 32965 h 626648"/>
              <a:gd name="connsiteX2" fmla="*/ 8297152 w 8297152"/>
              <a:gd name="connsiteY2" fmla="*/ 313324 h 626648"/>
              <a:gd name="connsiteX3" fmla="*/ 4148613 w 8297152"/>
              <a:gd name="connsiteY3" fmla="*/ 593683 h 626648"/>
              <a:gd name="connsiteX4" fmla="*/ 74 w 8297152"/>
              <a:gd name="connsiteY4" fmla="*/ 313324 h 626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7152" h="626648">
                <a:moveTo>
                  <a:pt x="74" y="313324"/>
                </a:moveTo>
                <a:cubicBezTo>
                  <a:pt x="13722" y="-141764"/>
                  <a:pt x="1857438" y="32965"/>
                  <a:pt x="4148613" y="32965"/>
                </a:cubicBezTo>
                <a:cubicBezTo>
                  <a:pt x="6439788" y="32965"/>
                  <a:pt x="8297152" y="158486"/>
                  <a:pt x="8297152" y="313324"/>
                </a:cubicBezTo>
                <a:cubicBezTo>
                  <a:pt x="8297152" y="468162"/>
                  <a:pt x="6439788" y="593683"/>
                  <a:pt x="4148613" y="593683"/>
                </a:cubicBezTo>
                <a:cubicBezTo>
                  <a:pt x="1857438" y="593683"/>
                  <a:pt x="-13574" y="768412"/>
                  <a:pt x="74" y="313324"/>
                </a:cubicBezTo>
                <a:close/>
              </a:path>
            </a:pathLst>
          </a:cu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6" name="Oval 5">
            <a:extLst>
              <a:ext uri="{FF2B5EF4-FFF2-40B4-BE49-F238E27FC236}">
                <a16:creationId xmlns:a16="http://schemas.microsoft.com/office/drawing/2014/main" id="{428AA241-BC67-4C5F-9B39-1450AD89166A}"/>
              </a:ext>
            </a:extLst>
          </p:cNvPr>
          <p:cNvSpPr/>
          <p:nvPr/>
        </p:nvSpPr>
        <p:spPr>
          <a:xfrm>
            <a:off x="389648" y="5294011"/>
            <a:ext cx="7946365" cy="570620"/>
          </a:xfrm>
          <a:custGeom>
            <a:avLst/>
            <a:gdLst>
              <a:gd name="connsiteX0" fmla="*/ 0 w 8297078"/>
              <a:gd name="connsiteY0" fmla="*/ 280359 h 560717"/>
              <a:gd name="connsiteX1" fmla="*/ 4148539 w 8297078"/>
              <a:gd name="connsiteY1" fmla="*/ 0 h 560717"/>
              <a:gd name="connsiteX2" fmla="*/ 8297078 w 8297078"/>
              <a:gd name="connsiteY2" fmla="*/ 280359 h 560717"/>
              <a:gd name="connsiteX3" fmla="*/ 4148539 w 8297078"/>
              <a:gd name="connsiteY3" fmla="*/ 560718 h 560717"/>
              <a:gd name="connsiteX4" fmla="*/ 0 w 8297078"/>
              <a:gd name="connsiteY4" fmla="*/ 280359 h 560717"/>
              <a:gd name="connsiteX0" fmla="*/ 74 w 8297152"/>
              <a:gd name="connsiteY0" fmla="*/ 285310 h 570620"/>
              <a:gd name="connsiteX1" fmla="*/ 4148613 w 8297152"/>
              <a:gd name="connsiteY1" fmla="*/ 4951 h 570620"/>
              <a:gd name="connsiteX2" fmla="*/ 8297152 w 8297152"/>
              <a:gd name="connsiteY2" fmla="*/ 285310 h 570620"/>
              <a:gd name="connsiteX3" fmla="*/ 4148613 w 8297152"/>
              <a:gd name="connsiteY3" fmla="*/ 565669 h 570620"/>
              <a:gd name="connsiteX4" fmla="*/ 74 w 8297152"/>
              <a:gd name="connsiteY4" fmla="*/ 285310 h 570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7152" h="570620">
                <a:moveTo>
                  <a:pt x="74" y="285310"/>
                </a:moveTo>
                <a:cubicBezTo>
                  <a:pt x="-13573" y="-60597"/>
                  <a:pt x="1857438" y="4951"/>
                  <a:pt x="4148613" y="4951"/>
                </a:cubicBezTo>
                <a:cubicBezTo>
                  <a:pt x="6439788" y="4951"/>
                  <a:pt x="8297152" y="130472"/>
                  <a:pt x="8297152" y="285310"/>
                </a:cubicBezTo>
                <a:cubicBezTo>
                  <a:pt x="8297152" y="440148"/>
                  <a:pt x="6439788" y="565669"/>
                  <a:pt x="4148613" y="565669"/>
                </a:cubicBezTo>
                <a:cubicBezTo>
                  <a:pt x="1857438" y="565669"/>
                  <a:pt x="13721" y="631217"/>
                  <a:pt x="74" y="285310"/>
                </a:cubicBezTo>
                <a:close/>
              </a:path>
            </a:pathLst>
          </a:cu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159920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Principle 2: Promote human rights</a:t>
            </a:r>
            <a:endParaRPr lang="en-US" dirty="0"/>
          </a:p>
        </p:txBody>
      </p:sp>
      <p:sp>
        <p:nvSpPr>
          <p:cNvPr id="3" name="Text Placeholder 2"/>
          <p:cNvSpPr>
            <a:spLocks noGrp="1"/>
          </p:cNvSpPr>
          <p:nvPr>
            <p:ph type="body" sz="quarter" idx="10"/>
          </p:nvPr>
        </p:nvSpPr>
        <p:spPr>
          <a:xfrm>
            <a:off x="466725" y="1590675"/>
            <a:ext cx="8099759" cy="4176713"/>
          </a:xfrm>
        </p:spPr>
        <p:txBody>
          <a:bodyPr/>
          <a:lstStyle/>
          <a:p>
            <a:pPr marL="0" indent="0">
              <a:spcBef>
                <a:spcPts val="1800"/>
              </a:spcBef>
              <a:buNone/>
            </a:pPr>
            <a:r>
              <a:rPr lang="en-US" dirty="0"/>
              <a:t>Promoting the full protection of key populations’ human rights means:</a:t>
            </a:r>
          </a:p>
          <a:p>
            <a:pPr>
              <a:spcBef>
                <a:spcPts val="1800"/>
              </a:spcBef>
            </a:pPr>
            <a:r>
              <a:rPr lang="en-US" dirty="0"/>
              <a:t>Providing services to KP members who are survivors of violence without stigma or discrimination</a:t>
            </a:r>
          </a:p>
          <a:p>
            <a:pPr>
              <a:spcBef>
                <a:spcPts val="1800"/>
              </a:spcBef>
            </a:pPr>
            <a:r>
              <a:rPr lang="en-US" dirty="0"/>
              <a:t>Rejecting the idea that KP members must be rescued from themselves (e.g., forcing gay men to enter into reparative therapy, forcing sex workers to stop working, forcing people who use drugs into “treatment centers”)</a:t>
            </a:r>
          </a:p>
          <a:p>
            <a:endParaRPr lang="en-US" dirty="0"/>
          </a:p>
        </p:txBody>
      </p:sp>
    </p:spTree>
    <p:extLst>
      <p:ext uri="{BB962C8B-B14F-4D97-AF65-F5344CB8AC3E}">
        <p14:creationId xmlns:p14="http://schemas.microsoft.com/office/powerpoint/2010/main" val="15091606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9985-C40C-4364-9681-7516F6276892}"/>
              </a:ext>
            </a:extLst>
          </p:cNvPr>
          <p:cNvSpPr>
            <a:spLocks noGrp="1"/>
          </p:cNvSpPr>
          <p:nvPr>
            <p:ph type="title"/>
          </p:nvPr>
        </p:nvSpPr>
        <p:spPr/>
        <p:txBody>
          <a:bodyPr>
            <a:normAutofit fontScale="90000"/>
          </a:bodyPr>
          <a:lstStyle/>
          <a:p>
            <a:r>
              <a:rPr lang="en-US" dirty="0"/>
              <a:t>Discussion: How to promote human rights (health care worker)</a:t>
            </a:r>
          </a:p>
        </p:txBody>
      </p:sp>
      <p:sp>
        <p:nvSpPr>
          <p:cNvPr id="3" name="Text Placeholder 2">
            <a:extLst>
              <a:ext uri="{FF2B5EF4-FFF2-40B4-BE49-F238E27FC236}">
                <a16:creationId xmlns:a16="http://schemas.microsoft.com/office/drawing/2014/main" id="{B179A545-203C-4496-9736-FC5B56929CA8}"/>
              </a:ext>
            </a:extLst>
          </p:cNvPr>
          <p:cNvSpPr>
            <a:spLocks noGrp="1"/>
          </p:cNvSpPr>
          <p:nvPr>
            <p:ph type="body" sz="quarter" idx="10"/>
          </p:nvPr>
        </p:nvSpPr>
        <p:spPr>
          <a:xfrm>
            <a:off x="467360" y="1452497"/>
            <a:ext cx="8219440" cy="5092682"/>
          </a:xfrm>
        </p:spPr>
        <p:txBody>
          <a:bodyPr/>
          <a:lstStyle/>
          <a:p>
            <a:pPr marL="0" indent="0">
              <a:spcAft>
                <a:spcPts val="1200"/>
              </a:spcAft>
              <a:buNone/>
            </a:pPr>
            <a:r>
              <a:rPr lang="en-US" sz="2400" dirty="0"/>
              <a:t>Mary is a sex worker. She meets a new client and negotiates a price. They agree that he will use a condom. The client takes her to his hotel room. Three other men are there. They tell Mary that they will kill her if she does not have sex with all of them. They do not wear condoms. Mary goes to a clinic to seek emergency contraception and PEP. Which of these actions, by the health care worker, does not promote Mary’s human rights?</a:t>
            </a:r>
          </a:p>
          <a:p>
            <a:pPr marL="514350" indent="-514350">
              <a:buFont typeface="+mj-lt"/>
              <a:buAutoNum type="alphaUcPeriod"/>
            </a:pPr>
            <a:r>
              <a:rPr lang="en-US" sz="2400" dirty="0"/>
              <a:t>Telling Mary that it is her fault she was raped</a:t>
            </a:r>
          </a:p>
          <a:p>
            <a:pPr marL="514350" indent="-514350">
              <a:buFont typeface="+mj-lt"/>
              <a:buAutoNum type="alphaUcPeriod"/>
            </a:pPr>
            <a:r>
              <a:rPr lang="en-US" sz="2400" dirty="0"/>
              <a:t>Refusing to help Mary</a:t>
            </a:r>
          </a:p>
          <a:p>
            <a:pPr marL="514350" indent="-514350">
              <a:buFont typeface="+mj-lt"/>
              <a:buAutoNum type="alphaUcPeriod"/>
            </a:pPr>
            <a:r>
              <a:rPr lang="en-US" sz="2400" dirty="0"/>
              <a:t>Giving Mary emergency contraception and PEP only if she agrees to leave sex work</a:t>
            </a:r>
          </a:p>
          <a:p>
            <a:pPr marL="0" indent="0">
              <a:buNone/>
            </a:pPr>
            <a:endParaRPr lang="en-US" sz="2600" dirty="0"/>
          </a:p>
        </p:txBody>
      </p:sp>
      <p:sp>
        <p:nvSpPr>
          <p:cNvPr id="5" name="Oval 4">
            <a:extLst>
              <a:ext uri="{FF2B5EF4-FFF2-40B4-BE49-F238E27FC236}">
                <a16:creationId xmlns:a16="http://schemas.microsoft.com/office/drawing/2014/main" id="{D65206F8-B355-48D3-A32D-4E92E312D8B6}"/>
              </a:ext>
            </a:extLst>
          </p:cNvPr>
          <p:cNvSpPr/>
          <p:nvPr/>
        </p:nvSpPr>
        <p:spPr>
          <a:xfrm>
            <a:off x="192985" y="5443500"/>
            <a:ext cx="8626114" cy="939140"/>
          </a:xfrm>
          <a:custGeom>
            <a:avLst/>
            <a:gdLst>
              <a:gd name="connsiteX0" fmla="*/ 0 w 8625840"/>
              <a:gd name="connsiteY0" fmla="*/ 469480 h 938959"/>
              <a:gd name="connsiteX1" fmla="*/ 4312920 w 8625840"/>
              <a:gd name="connsiteY1" fmla="*/ 0 h 938959"/>
              <a:gd name="connsiteX2" fmla="*/ 8625840 w 8625840"/>
              <a:gd name="connsiteY2" fmla="*/ 469480 h 938959"/>
              <a:gd name="connsiteX3" fmla="*/ 4312920 w 8625840"/>
              <a:gd name="connsiteY3" fmla="*/ 938960 h 938959"/>
              <a:gd name="connsiteX4" fmla="*/ 0 w 8625840"/>
              <a:gd name="connsiteY4" fmla="*/ 469480 h 938959"/>
              <a:gd name="connsiteX0" fmla="*/ 0 w 8625840"/>
              <a:gd name="connsiteY0" fmla="*/ 469480 h 938960"/>
              <a:gd name="connsiteX1" fmla="*/ 4312920 w 8625840"/>
              <a:gd name="connsiteY1" fmla="*/ 0 h 938960"/>
              <a:gd name="connsiteX2" fmla="*/ 8625840 w 8625840"/>
              <a:gd name="connsiteY2" fmla="*/ 469480 h 938960"/>
              <a:gd name="connsiteX3" fmla="*/ 4312920 w 8625840"/>
              <a:gd name="connsiteY3" fmla="*/ 938960 h 938960"/>
              <a:gd name="connsiteX4" fmla="*/ 0 w 8625840"/>
              <a:gd name="connsiteY4" fmla="*/ 469480 h 938960"/>
              <a:gd name="connsiteX0" fmla="*/ 0 w 8626059"/>
              <a:gd name="connsiteY0" fmla="*/ 469480 h 938960"/>
              <a:gd name="connsiteX1" fmla="*/ 4312920 w 8626059"/>
              <a:gd name="connsiteY1" fmla="*/ 0 h 938960"/>
              <a:gd name="connsiteX2" fmla="*/ 8625840 w 8626059"/>
              <a:gd name="connsiteY2" fmla="*/ 469480 h 938960"/>
              <a:gd name="connsiteX3" fmla="*/ 4312920 w 8626059"/>
              <a:gd name="connsiteY3" fmla="*/ 938960 h 938960"/>
              <a:gd name="connsiteX4" fmla="*/ 0 w 8626059"/>
              <a:gd name="connsiteY4" fmla="*/ 469480 h 938960"/>
              <a:gd name="connsiteX0" fmla="*/ 55 w 8626114"/>
              <a:gd name="connsiteY0" fmla="*/ 469570 h 939140"/>
              <a:gd name="connsiteX1" fmla="*/ 4312975 w 8626114"/>
              <a:gd name="connsiteY1" fmla="*/ 90 h 939140"/>
              <a:gd name="connsiteX2" fmla="*/ 8625895 w 8626114"/>
              <a:gd name="connsiteY2" fmla="*/ 469570 h 939140"/>
              <a:gd name="connsiteX3" fmla="*/ 4312975 w 8626114"/>
              <a:gd name="connsiteY3" fmla="*/ 939050 h 939140"/>
              <a:gd name="connsiteX4" fmla="*/ 55 w 8626114"/>
              <a:gd name="connsiteY4" fmla="*/ 469570 h 939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6114" h="939140">
                <a:moveTo>
                  <a:pt x="55" y="469570"/>
                </a:moveTo>
                <a:cubicBezTo>
                  <a:pt x="-11977" y="-18317"/>
                  <a:pt x="1931015" y="90"/>
                  <a:pt x="4312975" y="90"/>
                </a:cubicBezTo>
                <a:cubicBezTo>
                  <a:pt x="6694935" y="90"/>
                  <a:pt x="8565737" y="5746"/>
                  <a:pt x="8625895" y="469570"/>
                </a:cubicBezTo>
                <a:cubicBezTo>
                  <a:pt x="8649958" y="897300"/>
                  <a:pt x="6694935" y="939050"/>
                  <a:pt x="4312975" y="939050"/>
                </a:cubicBezTo>
                <a:cubicBezTo>
                  <a:pt x="1931015" y="939050"/>
                  <a:pt x="12087" y="957457"/>
                  <a:pt x="55" y="469570"/>
                </a:cubicBezTo>
                <a:close/>
              </a:path>
            </a:pathLst>
          </a:cu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6" name="Oval 5">
            <a:extLst>
              <a:ext uri="{FF2B5EF4-FFF2-40B4-BE49-F238E27FC236}">
                <a16:creationId xmlns:a16="http://schemas.microsoft.com/office/drawing/2014/main" id="{FCCC4FD7-A7C8-495B-87F4-D84DD600782D}"/>
              </a:ext>
            </a:extLst>
          </p:cNvPr>
          <p:cNvSpPr/>
          <p:nvPr/>
        </p:nvSpPr>
        <p:spPr>
          <a:xfrm>
            <a:off x="192984" y="4913822"/>
            <a:ext cx="8625895" cy="522268"/>
          </a:xfrm>
          <a:custGeom>
            <a:avLst/>
            <a:gdLst>
              <a:gd name="connsiteX0" fmla="*/ 0 w 8625840"/>
              <a:gd name="connsiteY0" fmla="*/ 241987 h 483974"/>
              <a:gd name="connsiteX1" fmla="*/ 4312920 w 8625840"/>
              <a:gd name="connsiteY1" fmla="*/ 0 h 483974"/>
              <a:gd name="connsiteX2" fmla="*/ 8625840 w 8625840"/>
              <a:gd name="connsiteY2" fmla="*/ 241987 h 483974"/>
              <a:gd name="connsiteX3" fmla="*/ 4312920 w 8625840"/>
              <a:gd name="connsiteY3" fmla="*/ 483974 h 483974"/>
              <a:gd name="connsiteX4" fmla="*/ 0 w 8625840"/>
              <a:gd name="connsiteY4" fmla="*/ 241987 h 483974"/>
              <a:gd name="connsiteX0" fmla="*/ 55 w 8625895"/>
              <a:gd name="connsiteY0" fmla="*/ 243514 h 487028"/>
              <a:gd name="connsiteX1" fmla="*/ 4312975 w 8625895"/>
              <a:gd name="connsiteY1" fmla="*/ 1527 h 487028"/>
              <a:gd name="connsiteX2" fmla="*/ 8625895 w 8625895"/>
              <a:gd name="connsiteY2" fmla="*/ 243514 h 487028"/>
              <a:gd name="connsiteX3" fmla="*/ 4312975 w 8625895"/>
              <a:gd name="connsiteY3" fmla="*/ 485501 h 487028"/>
              <a:gd name="connsiteX4" fmla="*/ 55 w 8625895"/>
              <a:gd name="connsiteY4" fmla="*/ 243514 h 487028"/>
              <a:gd name="connsiteX0" fmla="*/ 55 w 8625895"/>
              <a:gd name="connsiteY0" fmla="*/ 261134 h 522268"/>
              <a:gd name="connsiteX1" fmla="*/ 4312975 w 8625895"/>
              <a:gd name="connsiteY1" fmla="*/ 19147 h 522268"/>
              <a:gd name="connsiteX2" fmla="*/ 8625895 w 8625895"/>
              <a:gd name="connsiteY2" fmla="*/ 261134 h 522268"/>
              <a:gd name="connsiteX3" fmla="*/ 4312975 w 8625895"/>
              <a:gd name="connsiteY3" fmla="*/ 503121 h 522268"/>
              <a:gd name="connsiteX4" fmla="*/ 55 w 8625895"/>
              <a:gd name="connsiteY4" fmla="*/ 261134 h 522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5895" h="522268">
                <a:moveTo>
                  <a:pt x="55" y="261134"/>
                </a:moveTo>
                <a:cubicBezTo>
                  <a:pt x="-11977" y="-101111"/>
                  <a:pt x="1931015" y="19147"/>
                  <a:pt x="4312975" y="19147"/>
                </a:cubicBezTo>
                <a:cubicBezTo>
                  <a:pt x="6694935" y="19147"/>
                  <a:pt x="8625895" y="127488"/>
                  <a:pt x="8625895" y="261134"/>
                </a:cubicBezTo>
                <a:cubicBezTo>
                  <a:pt x="8625895" y="394780"/>
                  <a:pt x="6694935" y="503121"/>
                  <a:pt x="4312975" y="503121"/>
                </a:cubicBezTo>
                <a:cubicBezTo>
                  <a:pt x="1931015" y="503121"/>
                  <a:pt x="12087" y="623379"/>
                  <a:pt x="55" y="261134"/>
                </a:cubicBezTo>
                <a:close/>
              </a:path>
            </a:pathLst>
          </a:cu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7" name="Oval 6">
            <a:extLst>
              <a:ext uri="{FF2B5EF4-FFF2-40B4-BE49-F238E27FC236}">
                <a16:creationId xmlns:a16="http://schemas.microsoft.com/office/drawing/2014/main" id="{24557623-5651-4D42-8A9B-4514855C9720}"/>
              </a:ext>
            </a:extLst>
          </p:cNvPr>
          <p:cNvSpPr/>
          <p:nvPr/>
        </p:nvSpPr>
        <p:spPr>
          <a:xfrm>
            <a:off x="193040" y="4416429"/>
            <a:ext cx="8625840" cy="470226"/>
          </a:xfrm>
          <a:custGeom>
            <a:avLst/>
            <a:gdLst>
              <a:gd name="connsiteX0" fmla="*/ 0 w 8625840"/>
              <a:gd name="connsiteY0" fmla="*/ 233055 h 466109"/>
              <a:gd name="connsiteX1" fmla="*/ 4312920 w 8625840"/>
              <a:gd name="connsiteY1" fmla="*/ 0 h 466109"/>
              <a:gd name="connsiteX2" fmla="*/ 8625840 w 8625840"/>
              <a:gd name="connsiteY2" fmla="*/ 233055 h 466109"/>
              <a:gd name="connsiteX3" fmla="*/ 4312920 w 8625840"/>
              <a:gd name="connsiteY3" fmla="*/ 466110 h 466109"/>
              <a:gd name="connsiteX4" fmla="*/ 0 w 8625840"/>
              <a:gd name="connsiteY4" fmla="*/ 233055 h 466109"/>
              <a:gd name="connsiteX0" fmla="*/ 0 w 8625840"/>
              <a:gd name="connsiteY0" fmla="*/ 235113 h 470226"/>
              <a:gd name="connsiteX1" fmla="*/ 4312920 w 8625840"/>
              <a:gd name="connsiteY1" fmla="*/ 2058 h 470226"/>
              <a:gd name="connsiteX2" fmla="*/ 8625840 w 8625840"/>
              <a:gd name="connsiteY2" fmla="*/ 235113 h 470226"/>
              <a:gd name="connsiteX3" fmla="*/ 4312920 w 8625840"/>
              <a:gd name="connsiteY3" fmla="*/ 468168 h 470226"/>
              <a:gd name="connsiteX4" fmla="*/ 0 w 8625840"/>
              <a:gd name="connsiteY4" fmla="*/ 235113 h 470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5840" h="470226">
                <a:moveTo>
                  <a:pt x="0" y="235113"/>
                </a:moveTo>
                <a:cubicBezTo>
                  <a:pt x="0" y="-37979"/>
                  <a:pt x="1930960" y="2058"/>
                  <a:pt x="4312920" y="2058"/>
                </a:cubicBezTo>
                <a:cubicBezTo>
                  <a:pt x="6694880" y="2058"/>
                  <a:pt x="8625840" y="106400"/>
                  <a:pt x="8625840" y="235113"/>
                </a:cubicBezTo>
                <a:cubicBezTo>
                  <a:pt x="8625840" y="363826"/>
                  <a:pt x="6694880" y="468168"/>
                  <a:pt x="4312920" y="468168"/>
                </a:cubicBezTo>
                <a:cubicBezTo>
                  <a:pt x="1930960" y="468168"/>
                  <a:pt x="0" y="508205"/>
                  <a:pt x="0" y="235113"/>
                </a:cubicBezTo>
                <a:close/>
              </a:path>
            </a:pathLst>
          </a:cu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248098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9985-C40C-4364-9681-7516F6276892}"/>
              </a:ext>
            </a:extLst>
          </p:cNvPr>
          <p:cNvSpPr>
            <a:spLocks noGrp="1"/>
          </p:cNvSpPr>
          <p:nvPr>
            <p:ph type="title"/>
          </p:nvPr>
        </p:nvSpPr>
        <p:spPr/>
        <p:txBody>
          <a:bodyPr>
            <a:normAutofit fontScale="90000"/>
          </a:bodyPr>
          <a:lstStyle/>
          <a:p>
            <a:r>
              <a:rPr lang="en-US" dirty="0"/>
              <a:t>Discussion: How to promote human rights </a:t>
            </a:r>
            <a:br>
              <a:rPr lang="en-US" dirty="0"/>
            </a:br>
            <a:r>
              <a:rPr lang="en-US" dirty="0"/>
              <a:t>(law enforcement officer)</a:t>
            </a:r>
          </a:p>
        </p:txBody>
      </p:sp>
      <p:sp>
        <p:nvSpPr>
          <p:cNvPr id="3" name="Text Placeholder 2">
            <a:extLst>
              <a:ext uri="{FF2B5EF4-FFF2-40B4-BE49-F238E27FC236}">
                <a16:creationId xmlns:a16="http://schemas.microsoft.com/office/drawing/2014/main" id="{B179A545-203C-4496-9736-FC5B56929CA8}"/>
              </a:ext>
            </a:extLst>
          </p:cNvPr>
          <p:cNvSpPr>
            <a:spLocks noGrp="1"/>
          </p:cNvSpPr>
          <p:nvPr>
            <p:ph type="body" sz="quarter" idx="10"/>
          </p:nvPr>
        </p:nvSpPr>
        <p:spPr>
          <a:xfrm>
            <a:off x="467360" y="1590283"/>
            <a:ext cx="8219440" cy="4822521"/>
          </a:xfrm>
        </p:spPr>
        <p:txBody>
          <a:bodyPr/>
          <a:lstStyle/>
          <a:p>
            <a:pPr marL="0" indent="0">
              <a:spcAft>
                <a:spcPts val="1200"/>
              </a:spcAft>
              <a:buNone/>
            </a:pPr>
            <a:r>
              <a:rPr lang="en-US" sz="2400" dirty="0"/>
              <a:t>Elizabeth is a sex worker in a country where it is illegal to sell sexual services. An officer sees her sitting outside a restaurant and tells her that she must empty her bag. He finds condoms in the bag. He does not tell her that she has the right to make a call. He forces her to come back to the station and holds her for several days without charges. Which of these actions does not promote Elizabeth’s human rights?</a:t>
            </a:r>
          </a:p>
          <a:p>
            <a:pPr marL="514350" indent="-514350">
              <a:buFont typeface="+mj-lt"/>
              <a:buAutoNum type="alphaUcPeriod"/>
            </a:pPr>
            <a:r>
              <a:rPr lang="en-US" sz="2400" dirty="0"/>
              <a:t>Arresting Elizabeth for carrying condoms</a:t>
            </a:r>
          </a:p>
          <a:p>
            <a:pPr marL="514350" indent="-514350">
              <a:buFont typeface="+mj-lt"/>
              <a:buAutoNum type="alphaUcPeriod"/>
            </a:pPr>
            <a:r>
              <a:rPr lang="en-US" sz="2400" dirty="0"/>
              <a:t>Failing to tell Elizabeth what she is charged with</a:t>
            </a:r>
          </a:p>
          <a:p>
            <a:pPr marL="514350" indent="-514350">
              <a:buFont typeface="+mj-lt"/>
              <a:buAutoNum type="alphaUcPeriod"/>
            </a:pPr>
            <a:r>
              <a:rPr lang="en-US" sz="2400" dirty="0"/>
              <a:t>Failing to explain Elizabeth’s rights to her</a:t>
            </a:r>
          </a:p>
          <a:p>
            <a:pPr marL="0" indent="0">
              <a:buNone/>
            </a:pPr>
            <a:endParaRPr lang="en-US" sz="2600" dirty="0"/>
          </a:p>
        </p:txBody>
      </p:sp>
      <p:sp>
        <p:nvSpPr>
          <p:cNvPr id="5" name="Oval 4">
            <a:extLst>
              <a:ext uri="{FF2B5EF4-FFF2-40B4-BE49-F238E27FC236}">
                <a16:creationId xmlns:a16="http://schemas.microsoft.com/office/drawing/2014/main" id="{D65206F8-B355-48D3-A32D-4E92E312D8B6}"/>
              </a:ext>
            </a:extLst>
          </p:cNvPr>
          <p:cNvSpPr/>
          <p:nvPr/>
        </p:nvSpPr>
        <p:spPr>
          <a:xfrm>
            <a:off x="264639" y="5639285"/>
            <a:ext cx="8067998" cy="468943"/>
          </a:xfrm>
          <a:custGeom>
            <a:avLst/>
            <a:gdLst>
              <a:gd name="connsiteX0" fmla="*/ 0 w 8297078"/>
              <a:gd name="connsiteY0" fmla="*/ 306480 h 612960"/>
              <a:gd name="connsiteX1" fmla="*/ 4148539 w 8297078"/>
              <a:gd name="connsiteY1" fmla="*/ 0 h 612960"/>
              <a:gd name="connsiteX2" fmla="*/ 8297078 w 8297078"/>
              <a:gd name="connsiteY2" fmla="*/ 306480 h 612960"/>
              <a:gd name="connsiteX3" fmla="*/ 4148539 w 8297078"/>
              <a:gd name="connsiteY3" fmla="*/ 612960 h 612960"/>
              <a:gd name="connsiteX4" fmla="*/ 0 w 8297078"/>
              <a:gd name="connsiteY4" fmla="*/ 306480 h 612960"/>
              <a:gd name="connsiteX0" fmla="*/ 57 w 8297135"/>
              <a:gd name="connsiteY0" fmla="*/ 309510 h 619020"/>
              <a:gd name="connsiteX1" fmla="*/ 4148596 w 8297135"/>
              <a:gd name="connsiteY1" fmla="*/ 3030 h 619020"/>
              <a:gd name="connsiteX2" fmla="*/ 8297135 w 8297135"/>
              <a:gd name="connsiteY2" fmla="*/ 309510 h 619020"/>
              <a:gd name="connsiteX3" fmla="*/ 4148596 w 8297135"/>
              <a:gd name="connsiteY3" fmla="*/ 615990 h 619020"/>
              <a:gd name="connsiteX4" fmla="*/ 57 w 8297135"/>
              <a:gd name="connsiteY4" fmla="*/ 309510 h 619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7135" h="619020">
                <a:moveTo>
                  <a:pt x="57" y="309510"/>
                </a:moveTo>
                <a:cubicBezTo>
                  <a:pt x="12088" y="-52260"/>
                  <a:pt x="1857421" y="3030"/>
                  <a:pt x="4148596" y="3030"/>
                </a:cubicBezTo>
                <a:cubicBezTo>
                  <a:pt x="6439771" y="3030"/>
                  <a:pt x="8297135" y="140246"/>
                  <a:pt x="8297135" y="309510"/>
                </a:cubicBezTo>
                <a:cubicBezTo>
                  <a:pt x="8297135" y="478774"/>
                  <a:pt x="6439771" y="615990"/>
                  <a:pt x="4148596" y="615990"/>
                </a:cubicBezTo>
                <a:cubicBezTo>
                  <a:pt x="1857421" y="615990"/>
                  <a:pt x="-11974" y="671280"/>
                  <a:pt x="57" y="309510"/>
                </a:cubicBezTo>
                <a:close/>
              </a:path>
            </a:pathLst>
          </a:cu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6" name="Oval 5">
            <a:extLst>
              <a:ext uri="{FF2B5EF4-FFF2-40B4-BE49-F238E27FC236}">
                <a16:creationId xmlns:a16="http://schemas.microsoft.com/office/drawing/2014/main" id="{FCCC4FD7-A7C8-495B-87F4-D84DD600782D}"/>
              </a:ext>
            </a:extLst>
          </p:cNvPr>
          <p:cNvSpPr/>
          <p:nvPr/>
        </p:nvSpPr>
        <p:spPr>
          <a:xfrm>
            <a:off x="264694" y="5106642"/>
            <a:ext cx="8067943" cy="468943"/>
          </a:xfrm>
          <a:custGeom>
            <a:avLst/>
            <a:gdLst>
              <a:gd name="connsiteX0" fmla="*/ 0 w 8297078"/>
              <a:gd name="connsiteY0" fmla="*/ 306480 h 612960"/>
              <a:gd name="connsiteX1" fmla="*/ 4148539 w 8297078"/>
              <a:gd name="connsiteY1" fmla="*/ 0 h 612960"/>
              <a:gd name="connsiteX2" fmla="*/ 8297078 w 8297078"/>
              <a:gd name="connsiteY2" fmla="*/ 306480 h 612960"/>
              <a:gd name="connsiteX3" fmla="*/ 4148539 w 8297078"/>
              <a:gd name="connsiteY3" fmla="*/ 612960 h 612960"/>
              <a:gd name="connsiteX4" fmla="*/ 0 w 8297078"/>
              <a:gd name="connsiteY4" fmla="*/ 306480 h 612960"/>
              <a:gd name="connsiteX0" fmla="*/ 0 w 8297078"/>
              <a:gd name="connsiteY0" fmla="*/ 306480 h 612960"/>
              <a:gd name="connsiteX1" fmla="*/ 4148539 w 8297078"/>
              <a:gd name="connsiteY1" fmla="*/ 0 h 612960"/>
              <a:gd name="connsiteX2" fmla="*/ 8297078 w 8297078"/>
              <a:gd name="connsiteY2" fmla="*/ 306480 h 612960"/>
              <a:gd name="connsiteX3" fmla="*/ 4148539 w 8297078"/>
              <a:gd name="connsiteY3" fmla="*/ 612960 h 612960"/>
              <a:gd name="connsiteX4" fmla="*/ 0 w 8297078"/>
              <a:gd name="connsiteY4" fmla="*/ 306480 h 61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7078" h="612960">
                <a:moveTo>
                  <a:pt x="0" y="306480"/>
                </a:moveTo>
                <a:cubicBezTo>
                  <a:pt x="0" y="4868"/>
                  <a:pt x="1857364" y="0"/>
                  <a:pt x="4148539" y="0"/>
                </a:cubicBezTo>
                <a:cubicBezTo>
                  <a:pt x="6439714" y="0"/>
                  <a:pt x="8297078" y="137216"/>
                  <a:pt x="8297078" y="306480"/>
                </a:cubicBezTo>
                <a:cubicBezTo>
                  <a:pt x="8297078" y="475744"/>
                  <a:pt x="6439714" y="612960"/>
                  <a:pt x="4148539" y="612960"/>
                </a:cubicBezTo>
                <a:cubicBezTo>
                  <a:pt x="1857364" y="612960"/>
                  <a:pt x="0" y="608092"/>
                  <a:pt x="0" y="306480"/>
                </a:cubicBezTo>
                <a:close/>
              </a:path>
            </a:pathLst>
          </a:cu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7" name="Oval 6">
            <a:extLst>
              <a:ext uri="{FF2B5EF4-FFF2-40B4-BE49-F238E27FC236}">
                <a16:creationId xmlns:a16="http://schemas.microsoft.com/office/drawing/2014/main" id="{24557623-5651-4D42-8A9B-4514855C9720}"/>
              </a:ext>
            </a:extLst>
          </p:cNvPr>
          <p:cNvSpPr/>
          <p:nvPr/>
        </p:nvSpPr>
        <p:spPr>
          <a:xfrm>
            <a:off x="264472" y="4563375"/>
            <a:ext cx="8068165" cy="468943"/>
          </a:xfrm>
          <a:custGeom>
            <a:avLst/>
            <a:gdLst>
              <a:gd name="connsiteX0" fmla="*/ 0 w 8297078"/>
              <a:gd name="connsiteY0" fmla="*/ 306480 h 612960"/>
              <a:gd name="connsiteX1" fmla="*/ 4148539 w 8297078"/>
              <a:gd name="connsiteY1" fmla="*/ 0 h 612960"/>
              <a:gd name="connsiteX2" fmla="*/ 8297078 w 8297078"/>
              <a:gd name="connsiteY2" fmla="*/ 306480 h 612960"/>
              <a:gd name="connsiteX3" fmla="*/ 4148539 w 8297078"/>
              <a:gd name="connsiteY3" fmla="*/ 612960 h 612960"/>
              <a:gd name="connsiteX4" fmla="*/ 0 w 8297078"/>
              <a:gd name="connsiteY4" fmla="*/ 306480 h 612960"/>
              <a:gd name="connsiteX0" fmla="*/ 228 w 8297306"/>
              <a:gd name="connsiteY0" fmla="*/ 311200 h 622400"/>
              <a:gd name="connsiteX1" fmla="*/ 4148767 w 8297306"/>
              <a:gd name="connsiteY1" fmla="*/ 4720 h 622400"/>
              <a:gd name="connsiteX2" fmla="*/ 8297306 w 8297306"/>
              <a:gd name="connsiteY2" fmla="*/ 311200 h 622400"/>
              <a:gd name="connsiteX3" fmla="*/ 4148767 w 8297306"/>
              <a:gd name="connsiteY3" fmla="*/ 617680 h 622400"/>
              <a:gd name="connsiteX4" fmla="*/ 228 w 8297306"/>
              <a:gd name="connsiteY4" fmla="*/ 311200 h 62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7306" h="622400">
                <a:moveTo>
                  <a:pt x="228" y="311200"/>
                </a:moveTo>
                <a:cubicBezTo>
                  <a:pt x="-23835" y="-62601"/>
                  <a:pt x="1857592" y="4720"/>
                  <a:pt x="4148767" y="4720"/>
                </a:cubicBezTo>
                <a:cubicBezTo>
                  <a:pt x="6439942" y="4720"/>
                  <a:pt x="8297306" y="141936"/>
                  <a:pt x="8297306" y="311200"/>
                </a:cubicBezTo>
                <a:cubicBezTo>
                  <a:pt x="8297306" y="480464"/>
                  <a:pt x="6439942" y="617680"/>
                  <a:pt x="4148767" y="617680"/>
                </a:cubicBezTo>
                <a:cubicBezTo>
                  <a:pt x="1857592" y="617680"/>
                  <a:pt x="24291" y="685001"/>
                  <a:pt x="228" y="311200"/>
                </a:cubicBezTo>
                <a:close/>
              </a:path>
            </a:pathLst>
          </a:cu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167796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2E466-BC1F-441B-9593-664E6E3C5CDA}"/>
              </a:ext>
            </a:extLst>
          </p:cNvPr>
          <p:cNvSpPr>
            <a:spLocks noGrp="1"/>
          </p:cNvSpPr>
          <p:nvPr>
            <p:ph type="title"/>
          </p:nvPr>
        </p:nvSpPr>
        <p:spPr/>
        <p:txBody>
          <a:bodyPr>
            <a:normAutofit fontScale="90000"/>
          </a:bodyPr>
          <a:lstStyle/>
          <a:p>
            <a:r>
              <a:rPr lang="en-US" dirty="0"/>
              <a:t>Principle 3: Self-determination and access to all services</a:t>
            </a:r>
          </a:p>
        </p:txBody>
      </p:sp>
      <p:sp>
        <p:nvSpPr>
          <p:cNvPr id="3" name="Text Placeholder 2">
            <a:extLst>
              <a:ext uri="{FF2B5EF4-FFF2-40B4-BE49-F238E27FC236}">
                <a16:creationId xmlns:a16="http://schemas.microsoft.com/office/drawing/2014/main" id="{F6E4A215-1E60-4D4D-9766-123C9ECC1CC5}"/>
              </a:ext>
            </a:extLst>
          </p:cNvPr>
          <p:cNvSpPr>
            <a:spLocks noGrp="1"/>
          </p:cNvSpPr>
          <p:nvPr>
            <p:ph type="body" sz="quarter" idx="10"/>
          </p:nvPr>
        </p:nvSpPr>
        <p:spPr>
          <a:xfrm>
            <a:off x="466725" y="1590675"/>
            <a:ext cx="8220075" cy="4942205"/>
          </a:xfrm>
        </p:spPr>
        <p:txBody>
          <a:bodyPr>
            <a:normAutofit fontScale="92500"/>
          </a:bodyPr>
          <a:lstStyle/>
          <a:p>
            <a:pPr>
              <a:spcBef>
                <a:spcPts val="1800"/>
              </a:spcBef>
            </a:pPr>
            <a:r>
              <a:rPr lang="en-US" dirty="0"/>
              <a:t>All survivors of violence, including KP members, must be able to decide which services, if any, they wish to access.</a:t>
            </a:r>
          </a:p>
          <a:p>
            <a:pPr>
              <a:spcBef>
                <a:spcPts val="1800"/>
              </a:spcBef>
            </a:pPr>
            <a:r>
              <a:rPr lang="en-US" dirty="0"/>
              <a:t>All services recommended to survivors of violence should also be available to KP members.</a:t>
            </a:r>
          </a:p>
          <a:p>
            <a:pPr>
              <a:spcBef>
                <a:spcPts val="1800"/>
              </a:spcBef>
            </a:pPr>
            <a:r>
              <a:rPr lang="en-US" dirty="0"/>
              <a:t>A survivor-centered approach allows each person who reports violence to understand what is available and then make choices that meet their personal needs. </a:t>
            </a:r>
          </a:p>
          <a:p>
            <a:pPr lvl="1"/>
            <a:r>
              <a:rPr lang="en-US" dirty="0"/>
              <a:t>Effectively supporting survivors of violence requires returning their power and control to them (not making decisions on their behalf)</a:t>
            </a:r>
          </a:p>
        </p:txBody>
      </p:sp>
    </p:spTree>
    <p:extLst>
      <p:ext uri="{BB962C8B-B14F-4D97-AF65-F5344CB8AC3E}">
        <p14:creationId xmlns:p14="http://schemas.microsoft.com/office/powerpoint/2010/main" val="867197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09CC06-6983-4E4A-962A-0EF376DF037C}"/>
              </a:ext>
            </a:extLst>
          </p:cNvPr>
          <p:cNvSpPr>
            <a:spLocks noGrp="1"/>
          </p:cNvSpPr>
          <p:nvPr>
            <p:ph type="title"/>
          </p:nvPr>
        </p:nvSpPr>
        <p:spPr/>
        <p:txBody>
          <a:bodyPr>
            <a:normAutofit fontScale="90000"/>
          </a:bodyPr>
          <a:lstStyle/>
          <a:p>
            <a:r>
              <a:rPr lang="en-US" b="1" dirty="0"/>
              <a:t>Session 1.3</a:t>
            </a:r>
            <a:br>
              <a:rPr lang="en-US" dirty="0"/>
            </a:br>
            <a:r>
              <a:rPr lang="en-US" dirty="0"/>
              <a:t>Learning Objectives and Agenda</a:t>
            </a:r>
          </a:p>
        </p:txBody>
      </p:sp>
    </p:spTree>
    <p:extLst>
      <p:ext uri="{BB962C8B-B14F-4D97-AF65-F5344CB8AC3E}">
        <p14:creationId xmlns:p14="http://schemas.microsoft.com/office/powerpoint/2010/main" val="62760915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A7C6D-EE8E-49DE-AB83-5E59099638F9}"/>
              </a:ext>
            </a:extLst>
          </p:cNvPr>
          <p:cNvSpPr>
            <a:spLocks noGrp="1"/>
          </p:cNvSpPr>
          <p:nvPr>
            <p:ph type="title"/>
          </p:nvPr>
        </p:nvSpPr>
        <p:spPr/>
        <p:txBody>
          <a:bodyPr>
            <a:normAutofit fontScale="90000"/>
          </a:bodyPr>
          <a:lstStyle/>
          <a:p>
            <a:r>
              <a:rPr lang="en-US" dirty="0"/>
              <a:t>Discussion: How to ensure self-determination (peer navigator)</a:t>
            </a:r>
          </a:p>
        </p:txBody>
      </p:sp>
      <p:sp>
        <p:nvSpPr>
          <p:cNvPr id="3" name="Text Placeholder 2">
            <a:extLst>
              <a:ext uri="{FF2B5EF4-FFF2-40B4-BE49-F238E27FC236}">
                <a16:creationId xmlns:a16="http://schemas.microsoft.com/office/drawing/2014/main" id="{E0E76829-A89F-4A7D-BEF6-F7C851BD1332}"/>
              </a:ext>
            </a:extLst>
          </p:cNvPr>
          <p:cNvSpPr>
            <a:spLocks noGrp="1"/>
          </p:cNvSpPr>
          <p:nvPr>
            <p:ph type="body" sz="quarter" idx="10"/>
          </p:nvPr>
        </p:nvSpPr>
        <p:spPr>
          <a:xfrm>
            <a:off x="467360" y="1590283"/>
            <a:ext cx="8050998" cy="4822521"/>
          </a:xfrm>
        </p:spPr>
        <p:txBody>
          <a:bodyPr>
            <a:noAutofit/>
          </a:bodyPr>
          <a:lstStyle/>
          <a:p>
            <a:pPr marL="0" indent="0">
              <a:lnSpc>
                <a:spcPct val="95000"/>
              </a:lnSpc>
              <a:buNone/>
            </a:pPr>
            <a:r>
              <a:rPr lang="en-US" sz="2000" dirty="0"/>
              <a:t>Mercy is a woman who injects drugs. When a peer navigator asks why she missed adherence support group meetings, Mercy tells her that she’s been preoccupied because her husband is threatening to take custody of their children. The peer navigator tells her she has rights and lets her know that paralegal services are available at the drop-in center. She mentions that custody battles take up a lot of time and tells Mercy she should give custody to the father so she can focus on her HIV treatment. Which of these actions did not ensure Mercy’s self-determination? </a:t>
            </a:r>
          </a:p>
          <a:p>
            <a:pPr marL="514350" indent="-514350">
              <a:lnSpc>
                <a:spcPct val="95000"/>
              </a:lnSpc>
              <a:buAutoNum type="alphaUcPeriod"/>
            </a:pPr>
            <a:r>
              <a:rPr lang="en-US" sz="2000" dirty="0"/>
              <a:t>The peer navigator offers Mercy information about her rights</a:t>
            </a:r>
          </a:p>
          <a:p>
            <a:pPr marL="514350" indent="-514350">
              <a:lnSpc>
                <a:spcPct val="95000"/>
              </a:lnSpc>
              <a:buAutoNum type="alphaUcPeriod"/>
            </a:pPr>
            <a:r>
              <a:rPr lang="en-US" sz="2000" dirty="0"/>
              <a:t>The peer navigator provides Mercy with information about paralegal services</a:t>
            </a:r>
          </a:p>
          <a:p>
            <a:pPr marL="514350" indent="-514350">
              <a:lnSpc>
                <a:spcPct val="95000"/>
              </a:lnSpc>
              <a:buAutoNum type="alphaUcPeriod"/>
            </a:pPr>
            <a:r>
              <a:rPr lang="en-US" sz="2000" dirty="0"/>
              <a:t>The peer navigator tells Mercy she should give custody of her children to the father</a:t>
            </a:r>
          </a:p>
        </p:txBody>
      </p:sp>
      <p:sp>
        <p:nvSpPr>
          <p:cNvPr id="5" name="Oval 4">
            <a:extLst>
              <a:ext uri="{FF2B5EF4-FFF2-40B4-BE49-F238E27FC236}">
                <a16:creationId xmlns:a16="http://schemas.microsoft.com/office/drawing/2014/main" id="{7D4FD33F-F4E0-4ADF-941C-869388AD8CA6}"/>
              </a:ext>
            </a:extLst>
          </p:cNvPr>
          <p:cNvSpPr/>
          <p:nvPr/>
        </p:nvSpPr>
        <p:spPr>
          <a:xfrm>
            <a:off x="340382" y="5173578"/>
            <a:ext cx="8394546" cy="732845"/>
          </a:xfrm>
          <a:custGeom>
            <a:avLst/>
            <a:gdLst>
              <a:gd name="connsiteX0" fmla="*/ 0 w 8297078"/>
              <a:gd name="connsiteY0" fmla="*/ 358250 h 716499"/>
              <a:gd name="connsiteX1" fmla="*/ 4148539 w 8297078"/>
              <a:gd name="connsiteY1" fmla="*/ 0 h 716499"/>
              <a:gd name="connsiteX2" fmla="*/ 8297078 w 8297078"/>
              <a:gd name="connsiteY2" fmla="*/ 358250 h 716499"/>
              <a:gd name="connsiteX3" fmla="*/ 4148539 w 8297078"/>
              <a:gd name="connsiteY3" fmla="*/ 716500 h 716499"/>
              <a:gd name="connsiteX4" fmla="*/ 0 w 8297078"/>
              <a:gd name="connsiteY4" fmla="*/ 358250 h 716499"/>
              <a:gd name="connsiteX0" fmla="*/ 0 w 8297078"/>
              <a:gd name="connsiteY0" fmla="*/ 393267 h 786534"/>
              <a:gd name="connsiteX1" fmla="*/ 4148539 w 8297078"/>
              <a:gd name="connsiteY1" fmla="*/ 35017 h 786534"/>
              <a:gd name="connsiteX2" fmla="*/ 8297078 w 8297078"/>
              <a:gd name="connsiteY2" fmla="*/ 393267 h 786534"/>
              <a:gd name="connsiteX3" fmla="*/ 4148539 w 8297078"/>
              <a:gd name="connsiteY3" fmla="*/ 751517 h 786534"/>
              <a:gd name="connsiteX4" fmla="*/ 0 w 8297078"/>
              <a:gd name="connsiteY4" fmla="*/ 393267 h 786534"/>
              <a:gd name="connsiteX0" fmla="*/ 0 w 8297078"/>
              <a:gd name="connsiteY0" fmla="*/ 393267 h 786534"/>
              <a:gd name="connsiteX1" fmla="*/ 4148539 w 8297078"/>
              <a:gd name="connsiteY1" fmla="*/ 35017 h 786534"/>
              <a:gd name="connsiteX2" fmla="*/ 8297078 w 8297078"/>
              <a:gd name="connsiteY2" fmla="*/ 393267 h 786534"/>
              <a:gd name="connsiteX3" fmla="*/ 4148539 w 8297078"/>
              <a:gd name="connsiteY3" fmla="*/ 751517 h 786534"/>
              <a:gd name="connsiteX4" fmla="*/ 0 w 8297078"/>
              <a:gd name="connsiteY4" fmla="*/ 393267 h 786534"/>
              <a:gd name="connsiteX0" fmla="*/ 0 w 8297078"/>
              <a:gd name="connsiteY0" fmla="*/ 393267 h 786534"/>
              <a:gd name="connsiteX1" fmla="*/ 4148539 w 8297078"/>
              <a:gd name="connsiteY1" fmla="*/ 35017 h 786534"/>
              <a:gd name="connsiteX2" fmla="*/ 8297078 w 8297078"/>
              <a:gd name="connsiteY2" fmla="*/ 393267 h 786534"/>
              <a:gd name="connsiteX3" fmla="*/ 4148539 w 8297078"/>
              <a:gd name="connsiteY3" fmla="*/ 751517 h 786534"/>
              <a:gd name="connsiteX4" fmla="*/ 0 w 8297078"/>
              <a:gd name="connsiteY4" fmla="*/ 393267 h 786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7078" h="786534">
                <a:moveTo>
                  <a:pt x="0" y="393267"/>
                </a:moveTo>
                <a:cubicBezTo>
                  <a:pt x="0" y="-165536"/>
                  <a:pt x="1857364" y="35017"/>
                  <a:pt x="4148539" y="35017"/>
                </a:cubicBezTo>
                <a:cubicBezTo>
                  <a:pt x="6439714" y="35017"/>
                  <a:pt x="8273015" y="-129442"/>
                  <a:pt x="8297078" y="393267"/>
                </a:cubicBezTo>
                <a:cubicBezTo>
                  <a:pt x="8285046" y="843786"/>
                  <a:pt x="6439714" y="751517"/>
                  <a:pt x="4148539" y="751517"/>
                </a:cubicBezTo>
                <a:cubicBezTo>
                  <a:pt x="1857364" y="751517"/>
                  <a:pt x="0" y="952070"/>
                  <a:pt x="0" y="393267"/>
                </a:cubicBezTo>
                <a:close/>
              </a:path>
            </a:pathLst>
          </a:cu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171670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A7C6D-EE8E-49DE-AB83-5E59099638F9}"/>
              </a:ext>
            </a:extLst>
          </p:cNvPr>
          <p:cNvSpPr>
            <a:spLocks noGrp="1"/>
          </p:cNvSpPr>
          <p:nvPr>
            <p:ph type="title"/>
          </p:nvPr>
        </p:nvSpPr>
        <p:spPr/>
        <p:txBody>
          <a:bodyPr>
            <a:normAutofit fontScale="90000"/>
          </a:bodyPr>
          <a:lstStyle/>
          <a:p>
            <a:r>
              <a:rPr lang="en-US" dirty="0"/>
              <a:t>Discussion: How to ensure self-determination (health care worker)</a:t>
            </a:r>
          </a:p>
        </p:txBody>
      </p:sp>
      <p:sp>
        <p:nvSpPr>
          <p:cNvPr id="3" name="Text Placeholder 2">
            <a:extLst>
              <a:ext uri="{FF2B5EF4-FFF2-40B4-BE49-F238E27FC236}">
                <a16:creationId xmlns:a16="http://schemas.microsoft.com/office/drawing/2014/main" id="{E0E76829-A89F-4A7D-BEF6-F7C851BD1332}"/>
              </a:ext>
            </a:extLst>
          </p:cNvPr>
          <p:cNvSpPr>
            <a:spLocks noGrp="1"/>
          </p:cNvSpPr>
          <p:nvPr>
            <p:ph type="body" sz="quarter" idx="10"/>
          </p:nvPr>
        </p:nvSpPr>
        <p:spPr/>
        <p:txBody>
          <a:bodyPr/>
          <a:lstStyle/>
          <a:p>
            <a:pPr marL="0" indent="0">
              <a:buNone/>
            </a:pPr>
            <a:r>
              <a:rPr lang="en-US" dirty="0"/>
              <a:t>Olivia is a trans woman. She goes to the health facility to get injuries treated after being raped. The provider on duty listens to her kindly and tells her that she must get an HIV test so that she can begin PEP as soon as possible. Which of these actions did not ensure Olivia’s self-determination? </a:t>
            </a:r>
          </a:p>
          <a:p>
            <a:pPr marL="514350" indent="-514350">
              <a:spcBef>
                <a:spcPts val="1800"/>
              </a:spcBef>
              <a:buAutoNum type="alphaUcPeriod"/>
            </a:pPr>
            <a:r>
              <a:rPr lang="en-US" dirty="0"/>
              <a:t>The provider listens to her kindly</a:t>
            </a:r>
          </a:p>
          <a:p>
            <a:pPr marL="514350" indent="-514350">
              <a:buAutoNum type="alphaUcPeriod"/>
            </a:pPr>
            <a:r>
              <a:rPr lang="en-US" dirty="0"/>
              <a:t>The provider tells her she must get an HIV test</a:t>
            </a:r>
          </a:p>
          <a:p>
            <a:pPr marL="514350" indent="-514350">
              <a:buAutoNum type="alphaUcPeriod"/>
            </a:pPr>
            <a:r>
              <a:rPr lang="en-US" dirty="0"/>
              <a:t>The provider tells her she must begin PEP</a:t>
            </a:r>
          </a:p>
        </p:txBody>
      </p:sp>
      <p:sp>
        <p:nvSpPr>
          <p:cNvPr id="5" name="Oval 4">
            <a:extLst>
              <a:ext uri="{FF2B5EF4-FFF2-40B4-BE49-F238E27FC236}">
                <a16:creationId xmlns:a16="http://schemas.microsoft.com/office/drawing/2014/main" id="{7D4FD33F-F4E0-4ADF-941C-869388AD8CA6}"/>
              </a:ext>
            </a:extLst>
          </p:cNvPr>
          <p:cNvSpPr/>
          <p:nvPr/>
        </p:nvSpPr>
        <p:spPr>
          <a:xfrm>
            <a:off x="192982" y="4619383"/>
            <a:ext cx="8297135" cy="496223"/>
          </a:xfrm>
          <a:custGeom>
            <a:avLst/>
            <a:gdLst>
              <a:gd name="connsiteX0" fmla="*/ 0 w 8297078"/>
              <a:gd name="connsiteY0" fmla="*/ 306480 h 612960"/>
              <a:gd name="connsiteX1" fmla="*/ 4148539 w 8297078"/>
              <a:gd name="connsiteY1" fmla="*/ 0 h 612960"/>
              <a:gd name="connsiteX2" fmla="*/ 8297078 w 8297078"/>
              <a:gd name="connsiteY2" fmla="*/ 306480 h 612960"/>
              <a:gd name="connsiteX3" fmla="*/ 4148539 w 8297078"/>
              <a:gd name="connsiteY3" fmla="*/ 612960 h 612960"/>
              <a:gd name="connsiteX4" fmla="*/ 0 w 8297078"/>
              <a:gd name="connsiteY4" fmla="*/ 306480 h 612960"/>
              <a:gd name="connsiteX0" fmla="*/ 57 w 8297135"/>
              <a:gd name="connsiteY0" fmla="*/ 306493 h 612986"/>
              <a:gd name="connsiteX1" fmla="*/ 4148596 w 8297135"/>
              <a:gd name="connsiteY1" fmla="*/ 13 h 612986"/>
              <a:gd name="connsiteX2" fmla="*/ 8297135 w 8297135"/>
              <a:gd name="connsiteY2" fmla="*/ 306493 h 612986"/>
              <a:gd name="connsiteX3" fmla="*/ 4148596 w 8297135"/>
              <a:gd name="connsiteY3" fmla="*/ 612973 h 612986"/>
              <a:gd name="connsiteX4" fmla="*/ 57 w 8297135"/>
              <a:gd name="connsiteY4" fmla="*/ 306493 h 612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7135" h="612986">
                <a:moveTo>
                  <a:pt x="57" y="306493"/>
                </a:moveTo>
                <a:cubicBezTo>
                  <a:pt x="-11975" y="-7150"/>
                  <a:pt x="1857421" y="13"/>
                  <a:pt x="4148596" y="13"/>
                </a:cubicBezTo>
                <a:cubicBezTo>
                  <a:pt x="6439771" y="13"/>
                  <a:pt x="8297135" y="137229"/>
                  <a:pt x="8297135" y="306493"/>
                </a:cubicBezTo>
                <a:cubicBezTo>
                  <a:pt x="8297135" y="475757"/>
                  <a:pt x="6439771" y="612973"/>
                  <a:pt x="4148596" y="612973"/>
                </a:cubicBezTo>
                <a:cubicBezTo>
                  <a:pt x="1857421" y="612973"/>
                  <a:pt x="12089" y="620136"/>
                  <a:pt x="57" y="306493"/>
                </a:cubicBezTo>
                <a:close/>
              </a:path>
            </a:pathLst>
          </a:cu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6" name="Oval 5">
            <a:extLst>
              <a:ext uri="{FF2B5EF4-FFF2-40B4-BE49-F238E27FC236}">
                <a16:creationId xmlns:a16="http://schemas.microsoft.com/office/drawing/2014/main" id="{D50BA83C-089B-476C-81CA-A0BEE03D1B84}"/>
              </a:ext>
            </a:extLst>
          </p:cNvPr>
          <p:cNvSpPr/>
          <p:nvPr/>
        </p:nvSpPr>
        <p:spPr>
          <a:xfrm>
            <a:off x="192982" y="5158621"/>
            <a:ext cx="8297135" cy="496222"/>
          </a:xfrm>
          <a:custGeom>
            <a:avLst/>
            <a:gdLst>
              <a:gd name="connsiteX0" fmla="*/ 0 w 8297078"/>
              <a:gd name="connsiteY0" fmla="*/ 306480 h 612960"/>
              <a:gd name="connsiteX1" fmla="*/ 4148539 w 8297078"/>
              <a:gd name="connsiteY1" fmla="*/ 0 h 612960"/>
              <a:gd name="connsiteX2" fmla="*/ 8297078 w 8297078"/>
              <a:gd name="connsiteY2" fmla="*/ 306480 h 612960"/>
              <a:gd name="connsiteX3" fmla="*/ 4148539 w 8297078"/>
              <a:gd name="connsiteY3" fmla="*/ 612960 h 612960"/>
              <a:gd name="connsiteX4" fmla="*/ 0 w 8297078"/>
              <a:gd name="connsiteY4" fmla="*/ 306480 h 612960"/>
              <a:gd name="connsiteX0" fmla="*/ 57 w 8297135"/>
              <a:gd name="connsiteY0" fmla="*/ 315534 h 631068"/>
              <a:gd name="connsiteX1" fmla="*/ 4148596 w 8297135"/>
              <a:gd name="connsiteY1" fmla="*/ 9054 h 631068"/>
              <a:gd name="connsiteX2" fmla="*/ 8297135 w 8297135"/>
              <a:gd name="connsiteY2" fmla="*/ 315534 h 631068"/>
              <a:gd name="connsiteX3" fmla="*/ 4148596 w 8297135"/>
              <a:gd name="connsiteY3" fmla="*/ 622014 h 631068"/>
              <a:gd name="connsiteX4" fmla="*/ 57 w 8297135"/>
              <a:gd name="connsiteY4" fmla="*/ 315534 h 631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7135" h="631068">
                <a:moveTo>
                  <a:pt x="57" y="315534"/>
                </a:moveTo>
                <a:cubicBezTo>
                  <a:pt x="-11974" y="-82330"/>
                  <a:pt x="1857421" y="9054"/>
                  <a:pt x="4148596" y="9054"/>
                </a:cubicBezTo>
                <a:cubicBezTo>
                  <a:pt x="6439771" y="9054"/>
                  <a:pt x="8297135" y="146270"/>
                  <a:pt x="8297135" y="315534"/>
                </a:cubicBezTo>
                <a:cubicBezTo>
                  <a:pt x="8297135" y="484798"/>
                  <a:pt x="6439771" y="622014"/>
                  <a:pt x="4148596" y="622014"/>
                </a:cubicBezTo>
                <a:cubicBezTo>
                  <a:pt x="1857421" y="622014"/>
                  <a:pt x="12088" y="713398"/>
                  <a:pt x="57" y="315534"/>
                </a:cubicBezTo>
                <a:close/>
              </a:path>
            </a:pathLst>
          </a:cu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272321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Principle 4: Privacy, confidentiality, and informed consent</a:t>
            </a:r>
            <a:endParaRPr lang="en-US" dirty="0">
              <a:highlight>
                <a:srgbClr val="00FF00"/>
              </a:highlight>
            </a:endParaRPr>
          </a:p>
        </p:txBody>
      </p:sp>
      <p:sp>
        <p:nvSpPr>
          <p:cNvPr id="3" name="Text Placeholder 2"/>
          <p:cNvSpPr>
            <a:spLocks noGrp="1"/>
          </p:cNvSpPr>
          <p:nvPr>
            <p:ph type="body" sz="quarter" idx="10"/>
          </p:nvPr>
        </p:nvSpPr>
        <p:spPr>
          <a:xfrm>
            <a:off x="466725" y="1590675"/>
            <a:ext cx="8508833" cy="4822129"/>
          </a:xfrm>
        </p:spPr>
        <p:txBody>
          <a:bodyPr>
            <a:noAutofit/>
          </a:bodyPr>
          <a:lstStyle/>
          <a:p>
            <a:pPr marL="0" indent="0">
              <a:lnSpc>
                <a:spcPct val="100000"/>
              </a:lnSpc>
              <a:buNone/>
            </a:pPr>
            <a:r>
              <a:rPr lang="en-US" sz="1800" dirty="0"/>
              <a:t>Privacy and confidentiality must be assured before a survivor talks about violence</a:t>
            </a:r>
          </a:p>
          <a:p>
            <a:pPr>
              <a:lnSpc>
                <a:spcPct val="100000"/>
              </a:lnSpc>
            </a:pPr>
            <a:r>
              <a:rPr lang="en-US" sz="1800" dirty="0"/>
              <a:t>Use a private consultation space (survivor cannot be seen or heard outside the room).</a:t>
            </a:r>
          </a:p>
          <a:p>
            <a:pPr>
              <a:lnSpc>
                <a:spcPct val="100000"/>
              </a:lnSpc>
            </a:pPr>
            <a:r>
              <a:rPr lang="en-US" sz="1800" dirty="0"/>
              <a:t>Speak to survivors alone. No one older than age 2 should overhear your conversation.</a:t>
            </a:r>
          </a:p>
          <a:p>
            <a:pPr>
              <a:lnSpc>
                <a:spcPct val="100000"/>
              </a:lnSpc>
            </a:pPr>
            <a:r>
              <a:rPr lang="en-US" sz="1800" dirty="0"/>
              <a:t>Safely secure and store all survivor’s records.</a:t>
            </a:r>
          </a:p>
          <a:p>
            <a:pPr>
              <a:lnSpc>
                <a:spcPct val="100000"/>
              </a:lnSpc>
            </a:pPr>
            <a:r>
              <a:rPr lang="en-US" sz="1800" dirty="0"/>
              <a:t>Have clear policies on information sharing, and communicate them to the survivor. For example:</a:t>
            </a:r>
          </a:p>
          <a:p>
            <a:pPr lvl="1">
              <a:spcBef>
                <a:spcPts val="600"/>
              </a:spcBef>
            </a:pPr>
            <a:r>
              <a:rPr lang="en-US" sz="1800" dirty="0"/>
              <a:t>Explain what will happen to the information they share before they share it, including any limits regarding confidentiality (such as mandatory reporting)</a:t>
            </a:r>
          </a:p>
          <a:p>
            <a:pPr lvl="1">
              <a:spcBef>
                <a:spcPts val="600"/>
              </a:spcBef>
            </a:pPr>
            <a:r>
              <a:rPr lang="en-US" sz="1800" dirty="0"/>
              <a:t>Obtain informed consent before information is shared</a:t>
            </a:r>
          </a:p>
          <a:p>
            <a:pPr lvl="1">
              <a:spcBef>
                <a:spcPts val="600"/>
              </a:spcBef>
            </a:pPr>
            <a:r>
              <a:rPr lang="en-US" sz="1800" dirty="0"/>
              <a:t>Note: survivors should not be made to repeat their stories to multiple providers, especially not to those who are uninvolved in direct service provision </a:t>
            </a:r>
          </a:p>
          <a:p>
            <a:pPr>
              <a:lnSpc>
                <a:spcPct val="100000"/>
              </a:lnSpc>
            </a:pPr>
            <a:r>
              <a:rPr lang="en-US" sz="1800" dirty="0"/>
              <a:t>Train providers and staff on these procedures.</a:t>
            </a:r>
          </a:p>
        </p:txBody>
      </p:sp>
    </p:spTree>
    <p:extLst>
      <p:ext uri="{BB962C8B-B14F-4D97-AF65-F5344CB8AC3E}">
        <p14:creationId xmlns:p14="http://schemas.microsoft.com/office/powerpoint/2010/main" val="79599923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Privacy and confidentiality</a:t>
            </a:r>
          </a:p>
        </p:txBody>
      </p:sp>
      <p:sp>
        <p:nvSpPr>
          <p:cNvPr id="3" name="Text Placeholder 2"/>
          <p:cNvSpPr>
            <a:spLocks noGrp="1"/>
          </p:cNvSpPr>
          <p:nvPr>
            <p:ph type="body" sz="quarter" idx="10"/>
          </p:nvPr>
        </p:nvSpPr>
        <p:spPr>
          <a:xfrm>
            <a:off x="466725" y="1590675"/>
            <a:ext cx="8220075" cy="4176713"/>
          </a:xfrm>
        </p:spPr>
        <p:txBody>
          <a:bodyPr/>
          <a:lstStyle/>
          <a:p>
            <a:r>
              <a:rPr lang="en-US" dirty="0"/>
              <a:t>Take out your cell phone and unlock it.</a:t>
            </a:r>
          </a:p>
          <a:p>
            <a:r>
              <a:rPr lang="en-US" dirty="0"/>
              <a:t>Give it to the person on your left.</a:t>
            </a:r>
          </a:p>
        </p:txBody>
      </p:sp>
    </p:spTree>
    <p:extLst>
      <p:ext uri="{BB962C8B-B14F-4D97-AF65-F5344CB8AC3E}">
        <p14:creationId xmlns:p14="http://schemas.microsoft.com/office/powerpoint/2010/main" val="210387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mean by confidentiality?</a:t>
            </a:r>
          </a:p>
        </p:txBody>
      </p:sp>
      <p:sp>
        <p:nvSpPr>
          <p:cNvPr id="10" name="Text Placeholder 9"/>
          <p:cNvSpPr>
            <a:spLocks noGrp="1"/>
          </p:cNvSpPr>
          <p:nvPr>
            <p:ph type="body" sz="quarter" idx="10"/>
          </p:nvPr>
        </p:nvSpPr>
        <p:spPr>
          <a:xfrm>
            <a:off x="466725" y="1590675"/>
            <a:ext cx="8220075" cy="4176713"/>
          </a:xfrm>
        </p:spPr>
        <p:txBody>
          <a:bodyPr/>
          <a:lstStyle/>
          <a:p>
            <a:pPr marL="0" indent="0">
              <a:buNone/>
            </a:pPr>
            <a:r>
              <a:rPr lang="en-US" dirty="0"/>
              <a:t>Keeping all </a:t>
            </a:r>
            <a:r>
              <a:rPr lang="en-US" i="1" dirty="0"/>
              <a:t>information related to a survivor </a:t>
            </a:r>
            <a:r>
              <a:rPr lang="en-US" dirty="0"/>
              <a:t>secret and sharing it only with </a:t>
            </a:r>
            <a:r>
              <a:rPr lang="en-US" i="1" dirty="0"/>
              <a:t>others who need to know </a:t>
            </a:r>
            <a:r>
              <a:rPr lang="en-US" dirty="0"/>
              <a:t>in order to provide assistance, as requested and agreed to by the survivor of violence. </a:t>
            </a:r>
          </a:p>
        </p:txBody>
      </p:sp>
    </p:spTree>
    <p:extLst>
      <p:ext uri="{BB962C8B-B14F-4D97-AF65-F5344CB8AC3E}">
        <p14:creationId xmlns:p14="http://schemas.microsoft.com/office/powerpoint/2010/main" val="252654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do we mean by consent?</a:t>
            </a:r>
            <a:endParaRPr lang="en-US" dirty="0"/>
          </a:p>
        </p:txBody>
      </p:sp>
      <p:sp>
        <p:nvSpPr>
          <p:cNvPr id="13" name="Text Placeholder 12"/>
          <p:cNvSpPr>
            <a:spLocks noGrp="1"/>
          </p:cNvSpPr>
          <p:nvPr>
            <p:ph type="body" sz="quarter" idx="10"/>
          </p:nvPr>
        </p:nvSpPr>
        <p:spPr>
          <a:xfrm>
            <a:off x="466725" y="1590675"/>
            <a:ext cx="8220075" cy="4176713"/>
          </a:xfrm>
        </p:spPr>
        <p:txBody>
          <a:bodyPr/>
          <a:lstStyle/>
          <a:p>
            <a:pPr marL="0" indent="0">
              <a:buNone/>
            </a:pPr>
            <a:r>
              <a:rPr lang="en-US" dirty="0"/>
              <a:t>When a person agrees…</a:t>
            </a:r>
          </a:p>
          <a:p>
            <a:r>
              <a:rPr lang="en-US" dirty="0"/>
              <a:t>To do something</a:t>
            </a:r>
          </a:p>
          <a:p>
            <a:r>
              <a:rPr lang="en-US" dirty="0"/>
              <a:t>To participate in an activity</a:t>
            </a:r>
          </a:p>
          <a:p>
            <a:r>
              <a:rPr lang="en-US" dirty="0"/>
              <a:t>For something to occur</a:t>
            </a:r>
          </a:p>
        </p:txBody>
      </p:sp>
      <p:sp>
        <p:nvSpPr>
          <p:cNvPr id="3" name="AutoShape 2"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471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informed consent?</a:t>
            </a:r>
          </a:p>
        </p:txBody>
      </p:sp>
      <p:sp>
        <p:nvSpPr>
          <p:cNvPr id="12" name="Text Placeholder 11"/>
          <p:cNvSpPr>
            <a:spLocks noGrp="1"/>
          </p:cNvSpPr>
          <p:nvPr>
            <p:ph type="body" sz="quarter" idx="10"/>
          </p:nvPr>
        </p:nvSpPr>
        <p:spPr>
          <a:xfrm>
            <a:off x="466726" y="1590675"/>
            <a:ext cx="8075696" cy="4176713"/>
          </a:xfrm>
        </p:spPr>
        <p:txBody>
          <a:bodyPr/>
          <a:lstStyle/>
          <a:p>
            <a:pPr marL="0" indent="0">
              <a:buNone/>
            </a:pPr>
            <a:r>
              <a:rPr lang="en-US" dirty="0"/>
              <a:t>Informed consent means that a person agrees to participate in an activity or for something to occur </a:t>
            </a:r>
            <a:r>
              <a:rPr lang="en-US" i="1" dirty="0"/>
              <a:t>after</a:t>
            </a:r>
            <a:r>
              <a:rPr lang="en-US" dirty="0"/>
              <a:t> they have knowledge of or have received all the information about the activity.</a:t>
            </a:r>
          </a:p>
        </p:txBody>
      </p:sp>
      <p:sp>
        <p:nvSpPr>
          <p:cNvPr id="3" name="AutoShape 2"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22411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Discussion: Which of these statements would lead to informed consent?</a:t>
            </a:r>
          </a:p>
        </p:txBody>
      </p:sp>
      <p:sp>
        <p:nvSpPr>
          <p:cNvPr id="3" name="Text Placeholder 2"/>
          <p:cNvSpPr>
            <a:spLocks noGrp="1"/>
          </p:cNvSpPr>
          <p:nvPr>
            <p:ph type="body" sz="quarter" idx="10"/>
          </p:nvPr>
        </p:nvSpPr>
        <p:spPr>
          <a:xfrm>
            <a:off x="467360" y="1590283"/>
            <a:ext cx="8014789" cy="4176851"/>
          </a:xfrm>
        </p:spPr>
        <p:txBody>
          <a:bodyPr/>
          <a:lstStyle/>
          <a:p>
            <a:pPr marL="514350" indent="-514350" defTabSz="400050">
              <a:spcBef>
                <a:spcPts val="1800"/>
              </a:spcBef>
              <a:buFont typeface="+mj-lt"/>
              <a:buAutoNum type="alphaUcPeriod"/>
            </a:pPr>
            <a:r>
              <a:rPr lang="en-US" dirty="0"/>
              <a:t>If you take PEP, it can lower your chances of getting HIV.</a:t>
            </a:r>
          </a:p>
          <a:p>
            <a:pPr marL="514350" indent="-514350" defTabSz="400050">
              <a:spcBef>
                <a:spcPts val="1800"/>
              </a:spcBef>
              <a:buAutoNum type="alphaUcPeriod"/>
            </a:pPr>
            <a:r>
              <a:rPr lang="en-US" dirty="0"/>
              <a:t>If you take PEP, it can lower your chances of getting HIV. You may experience side effects such as nausea, fatigue, and headaches.</a:t>
            </a:r>
          </a:p>
        </p:txBody>
      </p:sp>
      <p:sp>
        <p:nvSpPr>
          <p:cNvPr id="5" name="Oval 4">
            <a:extLst>
              <a:ext uri="{FF2B5EF4-FFF2-40B4-BE49-F238E27FC236}">
                <a16:creationId xmlns:a16="http://schemas.microsoft.com/office/drawing/2014/main" id="{F807B5CD-7B42-4FE5-AEBC-6CF4DAD77BCC}"/>
              </a:ext>
            </a:extLst>
          </p:cNvPr>
          <p:cNvSpPr/>
          <p:nvPr/>
        </p:nvSpPr>
        <p:spPr>
          <a:xfrm>
            <a:off x="156935" y="2321170"/>
            <a:ext cx="8325214" cy="1666938"/>
          </a:xfrm>
          <a:custGeom>
            <a:avLst/>
            <a:gdLst>
              <a:gd name="connsiteX0" fmla="*/ 0 w 8325214"/>
              <a:gd name="connsiteY0" fmla="*/ 833469 h 1666937"/>
              <a:gd name="connsiteX1" fmla="*/ 4162607 w 8325214"/>
              <a:gd name="connsiteY1" fmla="*/ 0 h 1666937"/>
              <a:gd name="connsiteX2" fmla="*/ 8325214 w 8325214"/>
              <a:gd name="connsiteY2" fmla="*/ 833469 h 1666937"/>
              <a:gd name="connsiteX3" fmla="*/ 4162607 w 8325214"/>
              <a:gd name="connsiteY3" fmla="*/ 1666938 h 1666937"/>
              <a:gd name="connsiteX4" fmla="*/ 0 w 8325214"/>
              <a:gd name="connsiteY4" fmla="*/ 833469 h 1666937"/>
              <a:gd name="connsiteX0" fmla="*/ 0 w 8325214"/>
              <a:gd name="connsiteY0" fmla="*/ 833469 h 1666938"/>
              <a:gd name="connsiteX1" fmla="*/ 4162607 w 8325214"/>
              <a:gd name="connsiteY1" fmla="*/ 0 h 1666938"/>
              <a:gd name="connsiteX2" fmla="*/ 8325214 w 8325214"/>
              <a:gd name="connsiteY2" fmla="*/ 833469 h 1666938"/>
              <a:gd name="connsiteX3" fmla="*/ 4162607 w 8325214"/>
              <a:gd name="connsiteY3" fmla="*/ 1666938 h 1666938"/>
              <a:gd name="connsiteX4" fmla="*/ 0 w 8325214"/>
              <a:gd name="connsiteY4" fmla="*/ 833469 h 1666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214" h="1666938">
                <a:moveTo>
                  <a:pt x="0" y="833469"/>
                </a:moveTo>
                <a:cubicBezTo>
                  <a:pt x="0" y="48304"/>
                  <a:pt x="1863663" y="0"/>
                  <a:pt x="4162607" y="0"/>
                </a:cubicBezTo>
                <a:cubicBezTo>
                  <a:pt x="6461551" y="0"/>
                  <a:pt x="8325214" y="373157"/>
                  <a:pt x="8325214" y="833469"/>
                </a:cubicBezTo>
                <a:cubicBezTo>
                  <a:pt x="8325214" y="1293781"/>
                  <a:pt x="6461551" y="1666938"/>
                  <a:pt x="4162607" y="1666938"/>
                </a:cubicBezTo>
                <a:cubicBezTo>
                  <a:pt x="1863663" y="1666938"/>
                  <a:pt x="0" y="1618634"/>
                  <a:pt x="0" y="833469"/>
                </a:cubicBezTo>
                <a:close/>
              </a:path>
            </a:pathLst>
          </a:cu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290981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D7179-E917-4E20-BB92-148F3254816C}"/>
              </a:ext>
            </a:extLst>
          </p:cNvPr>
          <p:cNvSpPr>
            <a:spLocks noGrp="1"/>
          </p:cNvSpPr>
          <p:nvPr>
            <p:ph type="title"/>
          </p:nvPr>
        </p:nvSpPr>
        <p:spPr/>
        <p:txBody>
          <a:bodyPr/>
          <a:lstStyle/>
          <a:p>
            <a:r>
              <a:rPr lang="en-US" dirty="0"/>
              <a:t>Discussion: Environmental factors</a:t>
            </a:r>
          </a:p>
        </p:txBody>
      </p:sp>
      <p:sp>
        <p:nvSpPr>
          <p:cNvPr id="3" name="Text Placeholder 2">
            <a:extLst>
              <a:ext uri="{FF2B5EF4-FFF2-40B4-BE49-F238E27FC236}">
                <a16:creationId xmlns:a16="http://schemas.microsoft.com/office/drawing/2014/main" id="{3B24BE0A-F4C9-4436-BF64-037E443B0E79}"/>
              </a:ext>
            </a:extLst>
          </p:cNvPr>
          <p:cNvSpPr>
            <a:spLocks noGrp="1"/>
          </p:cNvSpPr>
          <p:nvPr>
            <p:ph type="body" sz="quarter" idx="10"/>
          </p:nvPr>
        </p:nvSpPr>
        <p:spPr>
          <a:xfrm>
            <a:off x="467361" y="1590283"/>
            <a:ext cx="7719710" cy="4176851"/>
          </a:xfrm>
        </p:spPr>
        <p:txBody>
          <a:bodyPr/>
          <a:lstStyle/>
          <a:p>
            <a:r>
              <a:rPr lang="en-US" dirty="0"/>
              <a:t>We all work within and are affected by our environments (e.g., the hot spot, drop-in center, or other site where you work)</a:t>
            </a:r>
          </a:p>
          <a:p>
            <a:r>
              <a:rPr lang="en-US" dirty="0"/>
              <a:t>What about your environment could make it more difficult for you to uphold these fundamental principles?</a:t>
            </a:r>
          </a:p>
          <a:p>
            <a:r>
              <a:rPr lang="en-US" dirty="0"/>
              <a:t>What could be changed about your environment to make it easier to uphold these fundamental principles?</a:t>
            </a:r>
          </a:p>
        </p:txBody>
      </p:sp>
    </p:spTree>
    <p:extLst>
      <p:ext uri="{BB962C8B-B14F-4D97-AF65-F5344CB8AC3E}">
        <p14:creationId xmlns:p14="http://schemas.microsoft.com/office/powerpoint/2010/main" val="178590413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853CD-4C27-4826-A72A-DE516FAA2038}"/>
              </a:ext>
            </a:extLst>
          </p:cNvPr>
          <p:cNvSpPr>
            <a:spLocks noGrp="1"/>
          </p:cNvSpPr>
          <p:nvPr>
            <p:ph type="title"/>
          </p:nvPr>
        </p:nvSpPr>
        <p:spPr/>
        <p:txBody>
          <a:bodyPr/>
          <a:lstStyle/>
          <a:p>
            <a:r>
              <a:rPr lang="en-US"/>
              <a:t>Questions and reflections</a:t>
            </a:r>
            <a:endParaRPr lang="en-US" dirty="0"/>
          </a:p>
        </p:txBody>
      </p:sp>
      <p:sp>
        <p:nvSpPr>
          <p:cNvPr id="4" name="Text Placeholder 3">
            <a:extLst>
              <a:ext uri="{FF2B5EF4-FFF2-40B4-BE49-F238E27FC236}">
                <a16:creationId xmlns:a16="http://schemas.microsoft.com/office/drawing/2014/main" id="{BD826CB4-CFB4-4136-B29A-8EC92BF13E16}"/>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995679114"/>
      </p:ext>
    </p:extLst>
  </p:cSld>
  <p:clrMapOvr>
    <a:masterClrMapping/>
  </p:clrMapOvr>
</p:sld>
</file>

<file path=ppt/theme/theme1.xml><?xml version="1.0" encoding="utf-8"?>
<a:theme xmlns:a="http://schemas.openxmlformats.org/drawingml/2006/main" name="Office Theme">
  <a:themeElements>
    <a:clrScheme name="FHI 360 - 2015 A">
      <a:dk1>
        <a:srgbClr val="3B352F"/>
      </a:dk1>
      <a:lt1>
        <a:sysClr val="window" lastClr="FFFFFF"/>
      </a:lt1>
      <a:dk2>
        <a:srgbClr val="006595"/>
      </a:dk2>
      <a:lt2>
        <a:srgbClr val="D2CCB8"/>
      </a:lt2>
      <a:accent1>
        <a:srgbClr val="02B7EA"/>
      </a:accent1>
      <a:accent2>
        <a:srgbClr val="F37421"/>
      </a:accent2>
      <a:accent3>
        <a:srgbClr val="AFBD21"/>
      </a:accent3>
      <a:accent4>
        <a:srgbClr val="4A2256"/>
      </a:accent4>
      <a:accent5>
        <a:srgbClr val="F8981D"/>
      </a:accent5>
      <a:accent6>
        <a:srgbClr val="E04726"/>
      </a:accent6>
      <a:hlink>
        <a:srgbClr val="02B7EA"/>
      </a:hlink>
      <a:folHlink>
        <a:srgbClr val="00659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79ECE"/>
        </a:solidFill>
        <a:ln>
          <a:noFill/>
        </a:ln>
        <a:effectLst/>
      </a:spPr>
      <a:bodyPr rtlCol="0" anchor="ctr"/>
      <a:lstStyle>
        <a:defPPr algn="ctr">
          <a:defRPr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76200" cap="flat" cmpd="sng" algn="ctr">
          <a:solidFill>
            <a:schemeClr val="accent1"/>
          </a:solidFill>
          <a:prstDash val="solid"/>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C488FFC04C2B4EBCAD3510934F05A5" ma:contentTypeVersion="1" ma:contentTypeDescription="Create a new document." ma:contentTypeScope="" ma:versionID="230c1205a8d0c1339682335d4a31f3ac">
  <xsd:schema xmlns:xsd="http://www.w3.org/2001/XMLSchema" xmlns:xs="http://www.w3.org/2001/XMLSchema" xmlns:p="http://schemas.microsoft.com/office/2006/metadata/properties" xmlns:ns3="f5cfd0db-0c16-4052-b4ad-40bf5bd9f233" targetNamespace="http://schemas.microsoft.com/office/2006/metadata/properties" ma:root="true" ma:fieldsID="ba347c9a9c8d5881f9c50e01a5319502" ns3:_="">
    <xsd:import namespace="f5cfd0db-0c16-4052-b4ad-40bf5bd9f233"/>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cfd0db-0c16-4052-b4ad-40bf5bd9f23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C4B2EE-6954-43DB-B786-685429B874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cfd0db-0c16-4052-b4ad-40bf5bd9f2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CAF875-008C-4537-AEC2-1EE3CFE20139}">
  <ds:schemaRefs>
    <ds:schemaRef ds:uri="http://purl.org/dc/dcmitype/"/>
    <ds:schemaRef ds:uri="http://schemas.openxmlformats.org/package/2006/metadata/core-properties"/>
    <ds:schemaRef ds:uri="http://schemas.microsoft.com/office/2006/documentManagement/types"/>
    <ds:schemaRef ds:uri="http://purl.org/dc/terms/"/>
    <ds:schemaRef ds:uri="f5cfd0db-0c16-4052-b4ad-40bf5bd9f233"/>
    <ds:schemaRef ds:uri="http://purl.org/dc/elements/1.1/"/>
    <ds:schemaRef ds:uri="http://schemas.microsoft.com/office/2006/metadata/properties"/>
    <ds:schemaRef ds:uri="http://www.w3.org/XML/1998/namespace"/>
    <ds:schemaRef ds:uri="http://schemas.microsoft.com/office/infopath/2007/PartnerControls"/>
  </ds:schemaRefs>
</ds:datastoreItem>
</file>

<file path=customXml/itemProps3.xml><?xml version="1.0" encoding="utf-8"?>
<ds:datastoreItem xmlns:ds="http://schemas.openxmlformats.org/officeDocument/2006/customXml" ds:itemID="{D3477895-265B-4D9A-BBF6-0223AA570A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113472</TotalTime>
  <Words>13891</Words>
  <Application>Microsoft Office PowerPoint</Application>
  <PresentationFormat>On-screen Show (4:3)</PresentationFormat>
  <Paragraphs>1275</Paragraphs>
  <Slides>209</Slides>
  <Notes>152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209</vt:i4>
      </vt:variant>
    </vt:vector>
  </HeadingPairs>
  <TitlesOfParts>
    <vt:vector size="216" baseType="lpstr">
      <vt:lpstr>Alright Sans Medium</vt:lpstr>
      <vt:lpstr>Arial</vt:lpstr>
      <vt:lpstr>Calibri</vt:lpstr>
      <vt:lpstr>Calibri Light</vt:lpstr>
      <vt:lpstr>Courier New</vt:lpstr>
      <vt:lpstr>Wingdings</vt:lpstr>
      <vt:lpstr>Office Theme</vt:lpstr>
      <vt:lpstr>Peer and Outreach Worker Training: Preventing and Responding to Violence against Key Populations</vt:lpstr>
      <vt:lpstr>Module 1 Setting the Stage</vt:lpstr>
      <vt:lpstr>Session 1.1 Welcome and Introductions</vt:lpstr>
      <vt:lpstr>Objective</vt:lpstr>
      <vt:lpstr>Introductions</vt:lpstr>
      <vt:lpstr>Session 1.2 Pre-Test</vt:lpstr>
      <vt:lpstr>Objective</vt:lpstr>
      <vt:lpstr>Pre-test</vt:lpstr>
      <vt:lpstr>Session 1.3 Learning Objectives and Agenda</vt:lpstr>
      <vt:lpstr>Objective </vt:lpstr>
      <vt:lpstr>Training goal</vt:lpstr>
      <vt:lpstr>Training objectives</vt:lpstr>
      <vt:lpstr>Discussion: Expectations</vt:lpstr>
      <vt:lpstr>Agenda review</vt:lpstr>
      <vt:lpstr>Session 1.4 Group Norms</vt:lpstr>
      <vt:lpstr>Objective</vt:lpstr>
      <vt:lpstr>Module 2 Building Core Knowledge</vt:lpstr>
      <vt:lpstr>SESSION 2.1 The HIV Epidemic in [Country]</vt:lpstr>
      <vt:lpstr>Objectives</vt:lpstr>
      <vt:lpstr>HIV epidemic in [country]</vt:lpstr>
      <vt:lpstr>Key populations and HIV globally</vt:lpstr>
      <vt:lpstr>HIV among key populations in [country]</vt:lpstr>
      <vt:lpstr>What influences people’s health, including their vulnerability to HIV?</vt:lpstr>
      <vt:lpstr>Activity: What is behind high HIV prevalence rates for some populations?</vt:lpstr>
      <vt:lpstr>What influences people’s health, including their vulnerability to HIV?</vt:lpstr>
      <vt:lpstr>National strategic plan</vt:lpstr>
      <vt:lpstr>Questions and reflections</vt:lpstr>
      <vt:lpstr>SESSION 2.2 Sex, Gender, Gender Identity, Gender Expression, Sexual Orientation: Understanding Ourselves and Each Other</vt:lpstr>
      <vt:lpstr>Objectives</vt:lpstr>
      <vt:lpstr>Activity: Sex and gender: What’s the difference?  (Part 1)</vt:lpstr>
      <vt:lpstr>Biological sex</vt:lpstr>
      <vt:lpstr>Gender</vt:lpstr>
      <vt:lpstr>Gender identity</vt:lpstr>
      <vt:lpstr>Gender expression</vt:lpstr>
      <vt:lpstr>Activity: Sex and gender: What’s the difference? (Part 2)</vt:lpstr>
      <vt:lpstr>Sexual orientation</vt:lpstr>
      <vt:lpstr>PowerPoint Presentation</vt:lpstr>
      <vt:lpstr>Discussion: Gender norms</vt:lpstr>
      <vt:lpstr>Discussion: Gender norms (debrief)</vt:lpstr>
      <vt:lpstr>Discussion: Effects of gender norms</vt:lpstr>
      <vt:lpstr>Discussion: Effects of gender norms (continued)</vt:lpstr>
      <vt:lpstr>Discussion: Effects of gender norms (continued)</vt:lpstr>
      <vt:lpstr>What is stigma?</vt:lpstr>
      <vt:lpstr>What is discrimination?</vt:lpstr>
      <vt:lpstr>Stigmatization process</vt:lpstr>
      <vt:lpstr>Stigmatization process with gender norms</vt:lpstr>
      <vt:lpstr>Gender-based violence (GBV)</vt:lpstr>
      <vt:lpstr>What might this look like among health care workers?</vt:lpstr>
      <vt:lpstr>Discussion: What characteristics may affect services received?</vt:lpstr>
      <vt:lpstr>Discussion: Addressing values and biases </vt:lpstr>
      <vt:lpstr>Questions and reflections</vt:lpstr>
      <vt:lpstr>SESSION 2.3 Understanding Violence against Key Populations (Characteristics, Perpetrators, Causes, Consequences)</vt:lpstr>
      <vt:lpstr>Objectives</vt:lpstr>
      <vt:lpstr>Activity: Brainstorm examples of violence </vt:lpstr>
      <vt:lpstr>Types of violence</vt:lpstr>
      <vt:lpstr>Activity: Amanda’s story</vt:lpstr>
      <vt:lpstr>Questions (one question per group)</vt:lpstr>
      <vt:lpstr>PowerPoint Presentation</vt:lpstr>
      <vt:lpstr>Violence affects the HIV epidemic</vt:lpstr>
      <vt:lpstr>Violence against key populations in [Country]</vt:lpstr>
      <vt:lpstr>Questions and  reflections</vt:lpstr>
      <vt:lpstr>Session 2.4 Focus on Intimate Partner Violence (IPV)</vt:lpstr>
      <vt:lpstr>Objectives</vt:lpstr>
      <vt:lpstr>Intimate partner violence in [Country]</vt:lpstr>
      <vt:lpstr>Activity: Thandi’s story</vt:lpstr>
      <vt:lpstr>Activity: Thandi’s story (debrief)</vt:lpstr>
      <vt:lpstr>Discussion: What about in the case of key populations?</vt:lpstr>
      <vt:lpstr>Questions and reflections</vt:lpstr>
      <vt:lpstr>SESSION 2.5 Human Rights and the Local Legal Context</vt:lpstr>
      <vt:lpstr>Objectives</vt:lpstr>
      <vt:lpstr>The slides used here will be provided by a local lawyer</vt:lpstr>
      <vt:lpstr>What does it mean when we say someone has human rights?</vt:lpstr>
      <vt:lpstr>Whereas...</vt:lpstr>
      <vt:lpstr>What are examples of human rights?</vt:lpstr>
      <vt:lpstr>Discussion: How can we support KP service users to learn about their rights?</vt:lpstr>
      <vt:lpstr>Discussion: Information, education, and communication materials</vt:lpstr>
      <vt:lpstr>Mitigating risks</vt:lpstr>
      <vt:lpstr>Questions and reflections</vt:lpstr>
      <vt:lpstr>Module 3 Applying Principles and Building Skills</vt:lpstr>
      <vt:lpstr>SESSION 3.1 Fundamental Principles of Violence Prevention and Response</vt:lpstr>
      <vt:lpstr>Objectives</vt:lpstr>
      <vt:lpstr>Fundamental principles of violence prevention and response</vt:lpstr>
      <vt:lpstr>Principle 1: Do no harm</vt:lpstr>
      <vt:lpstr>Discussion: How to avoid harm  (outreach worker)</vt:lpstr>
      <vt:lpstr>Discussion: How to avoid harm  (law enforcement officer)</vt:lpstr>
      <vt:lpstr>Principle 2: Promote human rights</vt:lpstr>
      <vt:lpstr>Discussion: How to promote human rights (health care worker)</vt:lpstr>
      <vt:lpstr>Discussion: How to promote human rights  (law enforcement officer)</vt:lpstr>
      <vt:lpstr>Principle 3: Self-determination and access to all services</vt:lpstr>
      <vt:lpstr>Discussion: How to ensure self-determination (peer navigator)</vt:lpstr>
      <vt:lpstr>Discussion: How to ensure self-determination (health care worker)</vt:lpstr>
      <vt:lpstr>Principle 4: Privacy, confidentiality, and informed consent</vt:lpstr>
      <vt:lpstr>Activity: Privacy and confidentiality</vt:lpstr>
      <vt:lpstr>What do we mean by confidentiality?</vt:lpstr>
      <vt:lpstr>What do we mean by consent?</vt:lpstr>
      <vt:lpstr>What is informed consent?</vt:lpstr>
      <vt:lpstr>Discussion: Which of these statements would lead to informed consent?</vt:lpstr>
      <vt:lpstr>Discussion: Environmental factors</vt:lpstr>
      <vt:lpstr>Questions and reflections</vt:lpstr>
      <vt:lpstr>SESSION 3.2 Barriers to Disclosing Violence </vt:lpstr>
      <vt:lpstr>Objective</vt:lpstr>
      <vt:lpstr>Activity: Standing in her shoes</vt:lpstr>
      <vt:lpstr>Activity: Standing in her shoes (debrief)</vt:lpstr>
      <vt:lpstr>The importance of your response</vt:lpstr>
      <vt:lpstr>What happens when we blame survivors?</vt:lpstr>
      <vt:lpstr>Discussion: Questions that blame</vt:lpstr>
      <vt:lpstr>Our response to one survivor affects others</vt:lpstr>
      <vt:lpstr>Discussion: Why do we blame survivors?</vt:lpstr>
      <vt:lpstr>Questions and reflections</vt:lpstr>
      <vt:lpstr>SESSION 3.3 The Importance of Peer Educators, Navigators, and Outreach Workers in Violence Prevention and Response</vt:lpstr>
      <vt:lpstr>Objective</vt:lpstr>
      <vt:lpstr>Why [peer educators, navigators, outreach workers]?</vt:lpstr>
      <vt:lpstr>[Peer educator, navigator, outreach worker] potential roles</vt:lpstr>
      <vt:lpstr>When defining your role…</vt:lpstr>
      <vt:lpstr>Minimum requirements that must be in place in a health care facility before asking about violence</vt:lpstr>
      <vt:lpstr>Questions and reflections</vt:lpstr>
      <vt:lpstr>Session 3.4 Asking about and Responding to Violence</vt:lpstr>
      <vt:lpstr>Objectives</vt:lpstr>
      <vt:lpstr>An important note on asking about violence</vt:lpstr>
      <vt:lpstr>Asking about violence during outreach</vt:lpstr>
      <vt:lpstr>Steps for asking about and responding to violence</vt:lpstr>
      <vt:lpstr>What asking about violence can look like</vt:lpstr>
      <vt:lpstr>How to respond to a service user who discloses violence: first-line support</vt:lpstr>
      <vt:lpstr>Listen closely with empathy and no judgment</vt:lpstr>
      <vt:lpstr>Activity: Skills of a good listener</vt:lpstr>
      <vt:lpstr>Activity: Brainstorm listener do’s and don’ts</vt:lpstr>
      <vt:lpstr>Discussion: Demonstrating listening skills</vt:lpstr>
      <vt:lpstr>Inquire about needs and concerns</vt:lpstr>
      <vt:lpstr>Techniques to inquire about needs and concerns</vt:lpstr>
      <vt:lpstr>Activity: Inquire about needs and concerns </vt:lpstr>
      <vt:lpstr>Activity: Inquire about needs and concerns  (continued)</vt:lpstr>
      <vt:lpstr>Validate</vt:lpstr>
      <vt:lpstr>Validate: Messages to use</vt:lpstr>
      <vt:lpstr>Validate: Messages to avoid</vt:lpstr>
      <vt:lpstr>Activity: Revisit standing in her shoes</vt:lpstr>
      <vt:lpstr>Enhance safety</vt:lpstr>
      <vt:lpstr>Ask about safety</vt:lpstr>
      <vt:lpstr>Activity: Safety planning</vt:lpstr>
      <vt:lpstr>Explore safety strategies</vt:lpstr>
      <vt:lpstr>What are safety tips for sex workers?</vt:lpstr>
      <vt:lpstr>Avoid putting survivor at risk</vt:lpstr>
      <vt:lpstr>Support</vt:lpstr>
      <vt:lpstr>Ask about immediate needs</vt:lpstr>
      <vt:lpstr>Provide information and make referrals to available resources</vt:lpstr>
      <vt:lpstr>Identify existing strengths and networks</vt:lpstr>
      <vt:lpstr>How to respond when a service user says they have NOT experienced violence</vt:lpstr>
      <vt:lpstr>Review tool to ask about and respond to violence</vt:lpstr>
      <vt:lpstr>Questions and reflections</vt:lpstr>
      <vt:lpstr>Session 3.5 Referring Effectively: Overview of Recommended Health, Social, and Justice/Legal Services and Improving Access to Each One</vt:lpstr>
      <vt:lpstr>Objectives</vt:lpstr>
      <vt:lpstr>Discussion: Meeting survivors’ needs</vt:lpstr>
      <vt:lpstr>A note about immediate clinical services</vt:lpstr>
      <vt:lpstr>Referral process in [Country]</vt:lpstr>
      <vt:lpstr>Recognizing you as a resource</vt:lpstr>
      <vt:lpstr>Questions and reflections</vt:lpstr>
      <vt:lpstr>Session 3.6 Putting It All Together</vt:lpstr>
      <vt:lpstr>Objective</vt:lpstr>
      <vt:lpstr>Activity: Practice responding to violence</vt:lpstr>
      <vt:lpstr>Activity: Practice responding to and documenting violence (debrief)</vt:lpstr>
      <vt:lpstr>Activity: Frequently asked questions (FAQs)</vt:lpstr>
      <vt:lpstr>Activity: FAQ 1</vt:lpstr>
      <vt:lpstr>Activity: FAQ 2</vt:lpstr>
      <vt:lpstr>Activity: FAQ 3</vt:lpstr>
      <vt:lpstr>Activity: FAQ 4</vt:lpstr>
      <vt:lpstr>Activity: FAQ 5</vt:lpstr>
      <vt:lpstr>Questions and reflections</vt:lpstr>
      <vt:lpstr>Session 3.7 Focus on Index Testing</vt:lpstr>
      <vt:lpstr>Objective</vt:lpstr>
      <vt:lpstr>Index testing</vt:lpstr>
      <vt:lpstr>PowerPoint Presentation</vt:lpstr>
      <vt:lpstr>Asking about violence within index testing</vt:lpstr>
      <vt:lpstr>PowerPoint Presentation</vt:lpstr>
      <vt:lpstr>An adverse event related to index testing is an incident that results in harm to the client or others as a result of their participation in index testing services. </vt:lpstr>
      <vt:lpstr>Present local adverse event monitoring plan</vt:lpstr>
      <vt:lpstr>Questions and reflections</vt:lpstr>
      <vt:lpstr>Session 3.8 Data Collection and Sharing</vt:lpstr>
      <vt:lpstr>Objectives</vt:lpstr>
      <vt:lpstr>Discussion: Why do [peer educators, navigators, outreach workers] document cases of violence?</vt:lpstr>
      <vt:lpstr>Data collection tools can cover violence and adverse events</vt:lpstr>
      <vt:lpstr>Discussion: What could happen if [peer educators, navigators, outreach workers] don’t protect service users’ data?</vt:lpstr>
      <vt:lpstr>Privacy and confidentiality in data collection and sharing</vt:lpstr>
      <vt:lpstr>Questions and reflections</vt:lpstr>
      <vt:lpstr>Module 4 Using What We Have Learned </vt:lpstr>
      <vt:lpstr>Session 4.1 Taking Care of Ourselves</vt:lpstr>
      <vt:lpstr>Objectives</vt:lpstr>
      <vt:lpstr>Self-care</vt:lpstr>
      <vt:lpstr>Consequences of poor self-care</vt:lpstr>
      <vt:lpstr>Recommendations for self-care</vt:lpstr>
      <vt:lpstr>Discussion: Strategies for coping with stress</vt:lpstr>
      <vt:lpstr>Some examples of self care</vt:lpstr>
      <vt:lpstr>Activity: Stress relief</vt:lpstr>
      <vt:lpstr>Strategies to increase security</vt:lpstr>
      <vt:lpstr>Project resources to care for care givers</vt:lpstr>
      <vt:lpstr>Questions and reflections</vt:lpstr>
      <vt:lpstr>Session 4.2 Reflections on What We Have Learned and How to Integrate It into Our Work</vt:lpstr>
      <vt:lpstr>Objective</vt:lpstr>
      <vt:lpstr>What we are asking of each of you</vt:lpstr>
      <vt:lpstr>How we will support you</vt:lpstr>
      <vt:lpstr>Activity: Tasks and follow-up support</vt:lpstr>
      <vt:lpstr>Session 4.3 Post-Test and Training Evaluation</vt:lpstr>
      <vt:lpstr>Objectives</vt:lpstr>
      <vt:lpstr>Session 4.4 Closing Ceremony and Final Words</vt:lpstr>
      <vt:lpstr>Objective</vt:lpstr>
      <vt:lpstr>References</vt:lpstr>
      <vt:lpstr>References (continued)</vt:lpstr>
      <vt:lpstr>References (continued)</vt:lpstr>
      <vt:lpstr>Stay Connected with LINKAGES  There are several ways to stay involved with LINKAGES’ work as well as new evidence, publications, and tools related to HIV prevention, care, and treatment among KP members and their partners.</vt:lpstr>
      <vt:lpstr>Stay connected with LINKAGES</vt:lpstr>
      <vt:lpstr>Acknowledgments</vt:lpstr>
    </vt:vector>
  </TitlesOfParts>
  <Company>AED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LINKAGES Peer and Outreach Worker Training Slides</dc:title>
  <dc:creator>RLDayton@fhi360.org;GMorales@fhi360.org</dc:creator>
  <cp:lastModifiedBy>Lucy Harber</cp:lastModifiedBy>
  <cp:revision>3108</cp:revision>
  <cp:lastPrinted>2015-03-31T14:00:30Z</cp:lastPrinted>
  <dcterms:created xsi:type="dcterms:W3CDTF">2010-02-17T14:34:59Z</dcterms:created>
  <dcterms:modified xsi:type="dcterms:W3CDTF">2022-04-13T19:01:54Z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0x01010063C488FFC04C2B4EBCAD3510934F05A5</vt:lpwstr>
  </property>
</Properties>
</file>