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314" r:id="rId3"/>
    <p:sldId id="2186" r:id="rId4"/>
    <p:sldId id="2191" r:id="rId5"/>
    <p:sldId id="2272" r:id="rId6"/>
    <p:sldId id="2192" r:id="rId7"/>
    <p:sldId id="219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y Harber" initials="LH" lastIdx="1" clrIdx="0">
    <p:extLst>
      <p:ext uri="{19B8F6BF-5375-455C-9EA6-DF929625EA0E}">
        <p15:presenceInfo xmlns:p15="http://schemas.microsoft.com/office/powerpoint/2012/main" userId="43d7cc6d3c7d2ca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9194"/>
    <a:srgbClr val="E63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8"/>
    <p:restoredTop sz="74885" autoAdjust="0"/>
  </p:normalViewPr>
  <p:slideViewPr>
    <p:cSldViewPr snapToGrid="0" snapToObjects="1">
      <p:cViewPr varScale="1">
        <p:scale>
          <a:sx n="82" d="100"/>
          <a:sy n="82" d="100"/>
        </p:scale>
        <p:origin x="10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BD350-275F-D243-B796-EA5DFC0E4D76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BA053-83C8-8942-9F57-D3ACA4D0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6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1" name="Google Shape;891;p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2" name="Google Shape;892;p5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269E5-789A-4D39-AC6D-24DE67320D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2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269E5-789A-4D39-AC6D-24DE67320D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87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269E5-789A-4D39-AC6D-24DE67320D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37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269E5-789A-4D39-AC6D-24DE67320D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96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269E5-789A-4D39-AC6D-24DE67320D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26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A7E3D-4065-404D-A933-61EA6656B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A4964-9E19-7943-A55C-9BD4F05E3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515CC-A5D7-E74C-9190-561083F0D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96799-D4EA-AE4C-9D52-0DE4D36B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81154-CE54-B843-B4F3-03C9F824B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9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51272-D4A8-1A47-AC2F-B13CF356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0BA70D-4B4E-D643-861F-AB69D3F7C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0D49A-93B4-B449-B1F3-887C528A2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CD274-C25D-F949-B54C-3B2E6D959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B6FF5-FDDA-A447-AA50-9322E4669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7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D08961-273E-6F46-90BD-81EAFCD406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C8AA2-0DE5-2D47-9239-686A82CA3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B426C-A562-F649-95B4-267FE734E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D89F7-67CE-694E-8B0A-968FA37FB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F1C8E-92FC-4741-A903-3ACDF8029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91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Slide">
  <p:cSld name="1_Title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4"/>
          <p:cNvSpPr/>
          <p:nvPr/>
        </p:nvSpPr>
        <p:spPr>
          <a:xfrm>
            <a:off x="0" y="0"/>
            <a:ext cx="12192000" cy="5796503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7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64556" y="5999126"/>
            <a:ext cx="2067183" cy="636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74" descr="A close up of a sign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87069" y="5796503"/>
            <a:ext cx="1430383" cy="84140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74"/>
          <p:cNvSpPr/>
          <p:nvPr/>
        </p:nvSpPr>
        <p:spPr>
          <a:xfrm>
            <a:off x="1759143" y="3705417"/>
            <a:ext cx="3243805" cy="7535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" name="Google Shape;20;p74"/>
          <p:cNvPicPr preferRelativeResize="0"/>
          <p:nvPr/>
        </p:nvPicPr>
        <p:blipFill rotWithShape="1">
          <a:blip r:embed="rId4">
            <a:alphaModFix/>
          </a:blip>
          <a:srcRect t="36352" r="38913"/>
          <a:stretch/>
        </p:blipFill>
        <p:spPr>
          <a:xfrm>
            <a:off x="9599271" y="0"/>
            <a:ext cx="2592729" cy="2691747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74"/>
          <p:cNvSpPr txBox="1">
            <a:spLocks noGrp="1"/>
          </p:cNvSpPr>
          <p:nvPr>
            <p:ph type="ctrTitle"/>
          </p:nvPr>
        </p:nvSpPr>
        <p:spPr>
          <a:xfrm>
            <a:off x="1759143" y="1276916"/>
            <a:ext cx="8216348" cy="1292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EEBF7"/>
              </a:buClr>
              <a:buSzPts val="3600"/>
              <a:buFont typeface="Arial"/>
              <a:buNone/>
              <a:defRPr sz="3600" b="1" i="0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4"/>
          <p:cNvSpPr txBox="1">
            <a:spLocks noGrp="1"/>
          </p:cNvSpPr>
          <p:nvPr>
            <p:ph type="subTitle" idx="1"/>
          </p:nvPr>
        </p:nvSpPr>
        <p:spPr>
          <a:xfrm>
            <a:off x="1759143" y="2799841"/>
            <a:ext cx="8216348" cy="655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2000"/>
              <a:buNone/>
              <a:defRPr sz="2000" b="0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3" name="Google Shape;23;p74"/>
          <p:cNvPicPr preferRelativeResize="0"/>
          <p:nvPr/>
        </p:nvPicPr>
        <p:blipFill rotWithShape="1">
          <a:blip r:embed="rId5">
            <a:alphaModFix/>
          </a:blip>
          <a:srcRect l="123" t="54602" r="55624" b="-474"/>
          <a:stretch/>
        </p:blipFill>
        <p:spPr>
          <a:xfrm rot="10800000">
            <a:off x="-1" y="3856525"/>
            <a:ext cx="1878228" cy="193997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74"/>
          <p:cNvSpPr txBox="1">
            <a:spLocks noGrp="1"/>
          </p:cNvSpPr>
          <p:nvPr>
            <p:ph type="body" idx="2"/>
          </p:nvPr>
        </p:nvSpPr>
        <p:spPr>
          <a:xfrm>
            <a:off x="1759143" y="3919177"/>
            <a:ext cx="4691277" cy="343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EBF7"/>
              </a:buClr>
              <a:buSzPts val="2000"/>
              <a:buNone/>
              <a:defRPr sz="2000" b="1" i="0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74"/>
          <p:cNvSpPr txBox="1">
            <a:spLocks noGrp="1"/>
          </p:cNvSpPr>
          <p:nvPr>
            <p:ph type="body" idx="3"/>
          </p:nvPr>
        </p:nvSpPr>
        <p:spPr>
          <a:xfrm>
            <a:off x="1758950" y="4288132"/>
            <a:ext cx="4727575" cy="325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EBF7"/>
              </a:buClr>
              <a:buSzPts val="2000"/>
              <a:buNone/>
              <a:defRPr sz="2000" b="0" i="1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6" name="Google Shape;26;p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813793" y="5915677"/>
            <a:ext cx="1107242" cy="7400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7482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ectionDivider">
  <p:cSld name="2_SectionDivi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7"/>
          <p:cNvSpPr>
            <a:spLocks noGrp="1"/>
          </p:cNvSpPr>
          <p:nvPr>
            <p:ph type="pic" idx="2"/>
          </p:nvPr>
        </p:nvSpPr>
        <p:spPr>
          <a:xfrm>
            <a:off x="4703416" y="0"/>
            <a:ext cx="7488584" cy="3771411"/>
          </a:xfrm>
          <a:prstGeom prst="rect">
            <a:avLst/>
          </a:prstGeom>
          <a:solidFill>
            <a:srgbClr val="10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9" name="Google Shape;29;p77"/>
          <p:cNvPicPr preferRelativeResize="0"/>
          <p:nvPr/>
        </p:nvPicPr>
        <p:blipFill rotWithShape="1">
          <a:blip r:embed="rId2">
            <a:alphaModFix/>
          </a:blip>
          <a:srcRect l="16978" t="15834" r="19349" b="17044"/>
          <a:stretch/>
        </p:blipFill>
        <p:spPr>
          <a:xfrm>
            <a:off x="715616" y="5860"/>
            <a:ext cx="3987800" cy="3765551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77"/>
          <p:cNvSpPr/>
          <p:nvPr/>
        </p:nvSpPr>
        <p:spPr>
          <a:xfrm>
            <a:off x="-1" y="-1"/>
            <a:ext cx="715617" cy="3771412"/>
          </a:xfrm>
          <a:prstGeom prst="rect">
            <a:avLst/>
          </a:prstGeom>
          <a:solidFill>
            <a:srgbClr val="E733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77"/>
          <p:cNvSpPr/>
          <p:nvPr/>
        </p:nvSpPr>
        <p:spPr>
          <a:xfrm>
            <a:off x="0" y="3771411"/>
            <a:ext cx="12192000" cy="3147204"/>
          </a:xfrm>
          <a:prstGeom prst="rect">
            <a:avLst/>
          </a:prstGeom>
          <a:solidFill>
            <a:srgbClr val="44618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77"/>
          <p:cNvSpPr/>
          <p:nvPr/>
        </p:nvSpPr>
        <p:spPr>
          <a:xfrm>
            <a:off x="1486861" y="4433867"/>
            <a:ext cx="3243805" cy="75358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77"/>
          <p:cNvSpPr txBox="1">
            <a:spLocks noGrp="1"/>
          </p:cNvSpPr>
          <p:nvPr>
            <p:ph type="title"/>
          </p:nvPr>
        </p:nvSpPr>
        <p:spPr>
          <a:xfrm>
            <a:off x="1366897" y="4752477"/>
            <a:ext cx="981760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6850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HighlightContent ">
  <p:cSld name="5_HighlightContent 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77F9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83"/>
          <p:cNvSpPr txBox="1">
            <a:spLocks noGrp="1"/>
          </p:cNvSpPr>
          <p:nvPr>
            <p:ph type="body" idx="1"/>
          </p:nvPr>
        </p:nvSpPr>
        <p:spPr>
          <a:xfrm>
            <a:off x="6457244" y="774443"/>
            <a:ext cx="5131075" cy="5719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EEBF7"/>
              </a:buClr>
              <a:buSzPts val="2800"/>
              <a:buFont typeface="Arial"/>
              <a:buChar char="•"/>
              <a:defRPr sz="2800" b="0" i="0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83"/>
          <p:cNvSpPr txBox="1">
            <a:spLocks noGrp="1"/>
          </p:cNvSpPr>
          <p:nvPr>
            <p:ph type="title"/>
          </p:nvPr>
        </p:nvSpPr>
        <p:spPr>
          <a:xfrm>
            <a:off x="475842" y="3094810"/>
            <a:ext cx="4612871" cy="1273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EEBF7"/>
              </a:buClr>
              <a:buSzPts val="3600"/>
              <a:buFont typeface="Arial"/>
              <a:buNone/>
              <a:defRPr sz="3600" b="1" i="0">
                <a:solidFill>
                  <a:srgbClr val="DEEBF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3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" name="Google Shape;39;p83"/>
          <p:cNvPicPr preferRelativeResize="0"/>
          <p:nvPr/>
        </p:nvPicPr>
        <p:blipFill rotWithShape="1">
          <a:blip r:embed="rId2">
            <a:alphaModFix amt="14000"/>
          </a:blip>
          <a:srcRect r="50248" b="50000"/>
          <a:stretch/>
        </p:blipFill>
        <p:spPr>
          <a:xfrm rot="10800000">
            <a:off x="0" y="-20736"/>
            <a:ext cx="3273461" cy="28950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4638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-Content_wGraphic">
  <p:cSld name="3_Title-Content_wGraphic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103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03"/>
          <p:cNvSpPr txBox="1">
            <a:spLocks noGrp="1"/>
          </p:cNvSpPr>
          <p:nvPr>
            <p:ph type="title"/>
          </p:nvPr>
        </p:nvSpPr>
        <p:spPr>
          <a:xfrm>
            <a:off x="838200" y="588494"/>
            <a:ext cx="8543925" cy="800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3"/>
          <p:cNvSpPr txBox="1">
            <a:spLocks noGrp="1"/>
          </p:cNvSpPr>
          <p:nvPr>
            <p:ph type="body" idx="1"/>
          </p:nvPr>
        </p:nvSpPr>
        <p:spPr>
          <a:xfrm>
            <a:off x="838200" y="1636730"/>
            <a:ext cx="8543925" cy="4932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Clr>
                <a:srgbClr val="E73439"/>
              </a:buClr>
              <a:buSzPts val="2800"/>
              <a:buChar char="•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45" name="Google Shape;45;p103"/>
          <p:cNvPicPr preferRelativeResize="0"/>
          <p:nvPr/>
        </p:nvPicPr>
        <p:blipFill rotWithShape="1">
          <a:blip r:embed="rId2">
            <a:alphaModFix amt="40000"/>
          </a:blip>
          <a:srcRect l="-475" t="-4739" r="45635" b="42707"/>
          <a:stretch/>
        </p:blipFill>
        <p:spPr>
          <a:xfrm rot="-5400000">
            <a:off x="8592039" y="20567"/>
            <a:ext cx="3608226" cy="35916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295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-Content_Plain">
  <p:cSld name="4_Title-Content_Plai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04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04"/>
          <p:cNvSpPr txBox="1">
            <a:spLocks noGrp="1"/>
          </p:cNvSpPr>
          <p:nvPr>
            <p:ph type="title"/>
          </p:nvPr>
        </p:nvSpPr>
        <p:spPr>
          <a:xfrm>
            <a:off x="838200" y="588494"/>
            <a:ext cx="10515600" cy="800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4"/>
          <p:cNvSpPr txBox="1">
            <a:spLocks noGrp="1"/>
          </p:cNvSpPr>
          <p:nvPr>
            <p:ph type="body" idx="1"/>
          </p:nvPr>
        </p:nvSpPr>
        <p:spPr>
          <a:xfrm>
            <a:off x="838200" y="1636730"/>
            <a:ext cx="10515600" cy="4932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Clr>
                <a:srgbClr val="E73439"/>
              </a:buClr>
              <a:buSzPts val="2800"/>
              <a:buChar char="•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0900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CustomLayout" userDrawn="1">
  <p:cSld name="6_CustomLayou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5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05"/>
          <p:cNvSpPr txBox="1">
            <a:spLocks noGrp="1"/>
          </p:cNvSpPr>
          <p:nvPr>
            <p:ph type="title"/>
          </p:nvPr>
        </p:nvSpPr>
        <p:spPr>
          <a:xfrm>
            <a:off x="838200" y="588494"/>
            <a:ext cx="10515600" cy="800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" name="Google Shape;44;p103">
            <a:extLst>
              <a:ext uri="{FF2B5EF4-FFF2-40B4-BE49-F238E27FC236}">
                <a16:creationId xmlns:a16="http://schemas.microsoft.com/office/drawing/2014/main" id="{98C25761-B350-472A-9AAC-AC57CCD283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636730"/>
            <a:ext cx="8543925" cy="4932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Clr>
                <a:srgbClr val="E73439"/>
              </a:buClr>
              <a:buSzPts val="2800"/>
              <a:buChar char="•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2586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SpecialContent">
  <p:cSld name="7_SpecialConte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6"/>
          <p:cNvSpPr/>
          <p:nvPr/>
        </p:nvSpPr>
        <p:spPr>
          <a:xfrm>
            <a:off x="4058856" y="-1"/>
            <a:ext cx="8133144" cy="685998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06"/>
          <p:cNvSpPr txBox="1">
            <a:spLocks noGrp="1"/>
          </p:cNvSpPr>
          <p:nvPr>
            <p:ph type="title"/>
          </p:nvPr>
        </p:nvSpPr>
        <p:spPr>
          <a:xfrm>
            <a:off x="4844073" y="597274"/>
            <a:ext cx="6430703" cy="9747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6"/>
          <p:cNvSpPr>
            <a:spLocks noGrp="1"/>
          </p:cNvSpPr>
          <p:nvPr>
            <p:ph type="pic" idx="2"/>
          </p:nvPr>
        </p:nvSpPr>
        <p:spPr>
          <a:xfrm>
            <a:off x="0" y="-1"/>
            <a:ext cx="4059767" cy="6858001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106"/>
          <p:cNvSpPr txBox="1">
            <a:spLocks noGrp="1"/>
          </p:cNvSpPr>
          <p:nvPr>
            <p:ph type="body" idx="1"/>
          </p:nvPr>
        </p:nvSpPr>
        <p:spPr>
          <a:xfrm>
            <a:off x="4844071" y="1871134"/>
            <a:ext cx="6430703" cy="462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E73439"/>
              </a:buClr>
              <a:buSzPts val="2800"/>
              <a:buChar char="•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6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5054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SpecialContent">
  <p:cSld name="8_SpecialConten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7"/>
          <p:cNvSpPr/>
          <p:nvPr/>
        </p:nvSpPr>
        <p:spPr>
          <a:xfrm>
            <a:off x="6805" y="0"/>
            <a:ext cx="8133144" cy="685800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07"/>
          <p:cNvSpPr txBox="1">
            <a:spLocks noGrp="1"/>
          </p:cNvSpPr>
          <p:nvPr>
            <p:ph type="title"/>
          </p:nvPr>
        </p:nvSpPr>
        <p:spPr>
          <a:xfrm>
            <a:off x="871047" y="597274"/>
            <a:ext cx="6430703" cy="9747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7F9F"/>
              </a:buClr>
              <a:buSzPts val="3600"/>
              <a:buFont typeface="Arial"/>
              <a:buNone/>
              <a:defRPr sz="3600" b="1" i="0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7"/>
          <p:cNvSpPr>
            <a:spLocks noGrp="1"/>
          </p:cNvSpPr>
          <p:nvPr>
            <p:ph type="pic" idx="2"/>
          </p:nvPr>
        </p:nvSpPr>
        <p:spPr>
          <a:xfrm>
            <a:off x="8125429" y="-1"/>
            <a:ext cx="4059767" cy="6857999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07"/>
          <p:cNvSpPr txBox="1">
            <a:spLocks noGrp="1"/>
          </p:cNvSpPr>
          <p:nvPr>
            <p:ph type="body" idx="1"/>
          </p:nvPr>
        </p:nvSpPr>
        <p:spPr>
          <a:xfrm>
            <a:off x="871047" y="1786468"/>
            <a:ext cx="6430703" cy="4707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E73439"/>
              </a:buClr>
              <a:buSzPts val="2800"/>
              <a:buChar char="•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4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2000"/>
              <a:buFont typeface="Calibri"/>
              <a:buChar char="‐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07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210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D8A04-2E6E-7344-BC67-ADCCDF192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69F52-4A3F-8E40-8304-DB0F4C318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19BED-A38E-B747-934B-D6A98314D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78397-684A-AB49-B9F5-D66AAA4C9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227F2-FC25-C94A-AFFA-57B02540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74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SpecialContent">
  <p:cSld name="9_SpecialConten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8"/>
          <p:cNvSpPr>
            <a:spLocks noGrp="1"/>
          </p:cNvSpPr>
          <p:nvPr>
            <p:ph type="pic" idx="2"/>
          </p:nvPr>
        </p:nvSpPr>
        <p:spPr>
          <a:xfrm>
            <a:off x="0" y="1"/>
            <a:ext cx="12192000" cy="4182533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08"/>
          <p:cNvSpPr txBox="1">
            <a:spLocks noGrp="1"/>
          </p:cNvSpPr>
          <p:nvPr>
            <p:ph type="body" idx="1"/>
          </p:nvPr>
        </p:nvSpPr>
        <p:spPr>
          <a:xfrm>
            <a:off x="741487" y="4521200"/>
            <a:ext cx="4046644" cy="200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3439"/>
              </a:buClr>
              <a:buSzPts val="2400"/>
              <a:buNone/>
              <a:defRPr sz="2400" b="1" i="0">
                <a:solidFill>
                  <a:srgbClr val="E7343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08"/>
          <p:cNvSpPr txBox="1">
            <a:spLocks noGrp="1"/>
          </p:cNvSpPr>
          <p:nvPr>
            <p:ph type="body" idx="3"/>
          </p:nvPr>
        </p:nvSpPr>
        <p:spPr>
          <a:xfrm>
            <a:off x="5652656" y="4521200"/>
            <a:ext cx="5797859" cy="200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73439"/>
              </a:buClr>
              <a:buSzPts val="1800"/>
              <a:buChar char="•"/>
              <a:defRPr sz="18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108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1104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SpecialContent">
  <p:cSld name="10_Special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9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9979"/>
          </a:xfrm>
          <a:prstGeom prst="rect">
            <a:avLst/>
          </a:prstGeom>
          <a:solidFill>
            <a:srgbClr val="11254D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7F9F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577F9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109"/>
          <p:cNvSpPr/>
          <p:nvPr/>
        </p:nvSpPr>
        <p:spPr>
          <a:xfrm>
            <a:off x="771525" y="1"/>
            <a:ext cx="4224982" cy="57063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9"/>
          <p:cNvSpPr txBox="1">
            <a:spLocks noGrp="1"/>
          </p:cNvSpPr>
          <p:nvPr>
            <p:ph type="title"/>
          </p:nvPr>
        </p:nvSpPr>
        <p:spPr>
          <a:xfrm>
            <a:off x="956840" y="365127"/>
            <a:ext cx="3862295" cy="82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73439"/>
              </a:buClr>
              <a:buSzPts val="2800"/>
              <a:buFont typeface="Arial"/>
              <a:buNone/>
              <a:defRPr sz="2800" b="1" i="0">
                <a:solidFill>
                  <a:srgbClr val="E7343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9"/>
          <p:cNvSpPr txBox="1">
            <a:spLocks noGrp="1"/>
          </p:cNvSpPr>
          <p:nvPr>
            <p:ph type="body" idx="1"/>
          </p:nvPr>
        </p:nvSpPr>
        <p:spPr>
          <a:xfrm>
            <a:off x="956840" y="1288899"/>
            <a:ext cx="3862295" cy="655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000"/>
              <a:buNone/>
              <a:defRPr sz="2000" b="1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Google Shape;76;p109"/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09"/>
          <p:cNvSpPr txBox="1">
            <a:spLocks noGrp="1"/>
          </p:cNvSpPr>
          <p:nvPr>
            <p:ph type="body" idx="3"/>
          </p:nvPr>
        </p:nvSpPr>
        <p:spPr>
          <a:xfrm>
            <a:off x="956840" y="2044407"/>
            <a:ext cx="3862295" cy="3535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E73439"/>
              </a:buClr>
              <a:buSzPts val="2000"/>
              <a:buChar char="•"/>
              <a:defRPr sz="2000"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sz="1800"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600"/>
              <a:buFont typeface="Calibri"/>
              <a:buChar char="‐"/>
              <a:defRPr sz="1600"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73439"/>
              </a:buClr>
              <a:buSzPts val="1800"/>
              <a:buFont typeface="Arial"/>
              <a:buChar char="–"/>
              <a:defRPr b="0" i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1983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7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7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7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7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24650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7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7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65619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9"/>
          <p:cNvSpPr txBox="1">
            <a:spLocks noGrp="1"/>
          </p:cNvSpPr>
          <p:nvPr>
            <p:ph type="title"/>
          </p:nvPr>
        </p:nvSpPr>
        <p:spPr>
          <a:xfrm>
            <a:off x="623148" y="445197"/>
            <a:ext cx="10959253" cy="972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libri"/>
              <a:buNone/>
              <a:defRPr sz="36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79"/>
          <p:cNvSpPr txBox="1">
            <a:spLocks noGrp="1"/>
          </p:cNvSpPr>
          <p:nvPr>
            <p:ph type="body" idx="1"/>
          </p:nvPr>
        </p:nvSpPr>
        <p:spPr>
          <a:xfrm>
            <a:off x="623148" y="1767845"/>
            <a:ext cx="10959253" cy="417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Char char="•"/>
              <a:defRPr sz="2800" b="0"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2400"/>
              <a:buChar char="•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3401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1660"/>
              <a:buFont typeface="Courier New"/>
              <a:buChar char="o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1800"/>
              <a:buChar char="•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1800"/>
              <a:buChar char="•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73771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Default Logos">
  <p:cSld name="Blank with Default Logo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80"/>
          <p:cNvSpPr txBox="1">
            <a:spLocks noGrp="1"/>
          </p:cNvSpPr>
          <p:nvPr>
            <p:ph type="title"/>
          </p:nvPr>
        </p:nvSpPr>
        <p:spPr>
          <a:xfrm>
            <a:off x="623148" y="445197"/>
            <a:ext cx="10959253" cy="972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600"/>
              <a:buFont typeface="Calibri"/>
              <a:buNone/>
              <a:defRPr sz="36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80"/>
          <p:cNvSpPr txBox="1">
            <a:spLocks noGrp="1"/>
          </p:cNvSpPr>
          <p:nvPr>
            <p:ph type="body" idx="1"/>
          </p:nvPr>
        </p:nvSpPr>
        <p:spPr>
          <a:xfrm>
            <a:off x="623148" y="1767845"/>
            <a:ext cx="10959253" cy="417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Char char="•"/>
              <a:defRPr sz="2800" b="0"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2400"/>
              <a:buChar char="•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3401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1660"/>
              <a:buFont typeface="Courier New"/>
              <a:buChar char="o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1800"/>
              <a:buChar char="•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35352"/>
              </a:buClr>
              <a:buSzPts val="1800"/>
              <a:buChar char="•"/>
              <a:defRPr>
                <a:solidFill>
                  <a:srgbClr val="53535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5651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8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0" name="Google Shape;110;p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8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8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658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7B47D-6581-5F47-9F85-76FC878C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1C01C-625D-2C47-91E6-1C369F9EF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22B26-D8F9-CE46-9E49-86F28D5C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3245F-443C-734E-A061-397A2FEC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77FB6-1057-3042-B1F7-D9EDDA6EA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75AD2-B850-754D-8B5A-B0D4D48F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E9FE2-EE88-5F41-8F4B-878503D92F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DC185B-DF1A-944D-87E9-AA2E1516E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C8E16-7170-8F46-AD94-1D292FA69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9EF8E-C29B-0D4D-B1C9-CEDA4453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A846C6-60B4-7744-8D9C-192217A32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21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E6DA-848F-0F4B-B31B-F69FEFF6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34B65-2EB7-DB43-8799-D529AA50E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9E3DC-28F2-2941-8970-874EB2789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191C98-3DE8-4540-983B-0578666E97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6C61DC-7EEF-0E49-B732-015E07E846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78CB9A-EDAA-034F-B200-34ABBA60F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B0FE43-DEBB-4D4B-A4E6-7190858D8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987E6-C826-6749-8E9E-934E584C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2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823B4-C0E3-6A41-AAC9-F5F5DE877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10FCCB-1410-ED47-921A-52CFBD323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2816AA-CB82-6046-8DEF-059D75018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106163-57EC-1348-8337-D98397695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1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E7246D-A63B-F74B-8C7B-5CDD6794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C9DB65-F812-1146-9913-B7538A8FE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E9FDE-1537-D447-B610-815183299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9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6B258-98AA-6B48-988C-07B2B8483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E4A46-D47B-3541-AEA6-07DA14A9B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F76066-17F6-474B-9161-59C155A73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34B2D-DC03-B84C-A031-9827E2E0A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DA8A3-EC60-BC45-9C5C-BAF769FAC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5CFAB-52F6-E947-8F9F-802D2E77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FA162-DECB-154A-8134-F7FED481F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821965-5E35-4242-B7DB-E960A0AE87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6DD63B-D164-EF4E-9F23-4BC5E268D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0A649-8668-914F-AEA4-F400BA870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FA65-8D69-7240-9CA9-802E9F1795D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84F48-052F-F742-BBAB-C6BABA0D0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C9A787-FF08-8241-B878-FD6B4F55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BDBF7F-2B85-D047-8675-A34E802ED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5E2C6-6EE3-CB4E-A896-11F7792AF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2AAA1-7B53-1043-B475-50E8856B86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4FA65-8D69-7240-9CA9-802E9F1795D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13923-955E-CF4A-AE27-E56BBDCF4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3EA88-0C40-6E4A-A0C3-F9DF5A770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30F9D-CF06-A64C-8D22-43066E4FF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7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7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757870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p59"/>
          <p:cNvSpPr/>
          <p:nvPr/>
        </p:nvSpPr>
        <p:spPr>
          <a:xfrm>
            <a:off x="213006" y="90999"/>
            <a:ext cx="2011680" cy="548640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Step 1. 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895" name="Google Shape;895;p59"/>
          <p:cNvSpPr/>
          <p:nvPr/>
        </p:nvSpPr>
        <p:spPr>
          <a:xfrm>
            <a:off x="213006" y="1419239"/>
            <a:ext cx="2011680" cy="548640"/>
          </a:xfrm>
          <a:prstGeom prst="rect">
            <a:avLst/>
          </a:prstGeom>
          <a:solidFill>
            <a:srgbClr val="F7CAAC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Step 3. 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896" name="Google Shape;896;p59"/>
          <p:cNvSpPr/>
          <p:nvPr/>
        </p:nvSpPr>
        <p:spPr>
          <a:xfrm>
            <a:off x="213006" y="2083359"/>
            <a:ext cx="2011680" cy="548640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Step 4. 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897" name="Google Shape;897;p59"/>
          <p:cNvSpPr/>
          <p:nvPr/>
        </p:nvSpPr>
        <p:spPr>
          <a:xfrm>
            <a:off x="213006" y="2747479"/>
            <a:ext cx="2011680" cy="548640"/>
          </a:xfrm>
          <a:prstGeom prst="rect">
            <a:avLst/>
          </a:prstGeom>
          <a:solidFill>
            <a:srgbClr val="FBE4D4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Step 5. 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898" name="Google Shape;898;p59"/>
          <p:cNvSpPr/>
          <p:nvPr/>
        </p:nvSpPr>
        <p:spPr>
          <a:xfrm>
            <a:off x="213006" y="3411599"/>
            <a:ext cx="2011680" cy="548640"/>
          </a:xfrm>
          <a:prstGeom prst="rect">
            <a:avLst/>
          </a:prstGeom>
          <a:solidFill>
            <a:srgbClr val="A8D08C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Step 6.</a:t>
            </a:r>
            <a:r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899" name="Google Shape;899;p59"/>
          <p:cNvSpPr/>
          <p:nvPr/>
        </p:nvSpPr>
        <p:spPr>
          <a:xfrm>
            <a:off x="213006" y="4075719"/>
            <a:ext cx="2011680" cy="548640"/>
          </a:xfrm>
          <a:prstGeom prst="rect">
            <a:avLst/>
          </a:prstGeom>
          <a:solidFill>
            <a:srgbClr val="9CC2E5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Step 7.</a:t>
            </a:r>
            <a:r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00" name="Google Shape;900;p59"/>
          <p:cNvSpPr/>
          <p:nvPr/>
        </p:nvSpPr>
        <p:spPr>
          <a:xfrm>
            <a:off x="213006" y="4739839"/>
            <a:ext cx="2011680" cy="548640"/>
          </a:xfrm>
          <a:prstGeom prst="rect">
            <a:avLst/>
          </a:prstGeom>
          <a:solidFill>
            <a:srgbClr val="FFD966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Step 8.</a:t>
            </a:r>
            <a:r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01" name="Google Shape;901;p59"/>
          <p:cNvSpPr/>
          <p:nvPr/>
        </p:nvSpPr>
        <p:spPr>
          <a:xfrm>
            <a:off x="4947643" y="229625"/>
            <a:ext cx="4100122" cy="447490"/>
          </a:xfrm>
          <a:prstGeom prst="rect">
            <a:avLst/>
          </a:prstGeom>
          <a:noFill/>
          <a:ln w="12700" cap="flat" cmpd="sng">
            <a:solidFill>
              <a:srgbClr val="91919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2" name="Google Shape;902;p59"/>
          <p:cNvSpPr/>
          <p:nvPr/>
        </p:nvSpPr>
        <p:spPr>
          <a:xfrm>
            <a:off x="4947643" y="1600945"/>
            <a:ext cx="4100123" cy="635074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3" name="Google Shape;903;p59"/>
          <p:cNvSpPr/>
          <p:nvPr/>
        </p:nvSpPr>
        <p:spPr>
          <a:xfrm>
            <a:off x="4947643" y="2438506"/>
            <a:ext cx="4100123" cy="746793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4" name="Google Shape;904;p59"/>
          <p:cNvSpPr/>
          <p:nvPr/>
        </p:nvSpPr>
        <p:spPr>
          <a:xfrm>
            <a:off x="9341229" y="1991920"/>
            <a:ext cx="2564915" cy="1193379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5" name="Google Shape;905;p59"/>
          <p:cNvSpPr/>
          <p:nvPr/>
        </p:nvSpPr>
        <p:spPr>
          <a:xfrm>
            <a:off x="2678048" y="3596105"/>
            <a:ext cx="2136222" cy="1193380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6" name="Google Shape;906;p59"/>
          <p:cNvSpPr/>
          <p:nvPr/>
        </p:nvSpPr>
        <p:spPr>
          <a:xfrm>
            <a:off x="7040237" y="3596105"/>
            <a:ext cx="2439193" cy="1193380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7" name="Google Shape;907;p59"/>
          <p:cNvSpPr/>
          <p:nvPr/>
        </p:nvSpPr>
        <p:spPr>
          <a:xfrm>
            <a:off x="4902163" y="3596105"/>
            <a:ext cx="2050181" cy="1193380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1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8" name="Google Shape;908;p59"/>
          <p:cNvSpPr/>
          <p:nvPr/>
        </p:nvSpPr>
        <p:spPr>
          <a:xfrm>
            <a:off x="9567324" y="3596105"/>
            <a:ext cx="2338820" cy="1193380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9" name="Google Shape;909;p59"/>
          <p:cNvSpPr/>
          <p:nvPr/>
        </p:nvSpPr>
        <p:spPr>
          <a:xfrm>
            <a:off x="5639232" y="5115691"/>
            <a:ext cx="2728686" cy="352143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1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0" name="Google Shape;910;p59"/>
          <p:cNvSpPr/>
          <p:nvPr/>
        </p:nvSpPr>
        <p:spPr>
          <a:xfrm>
            <a:off x="2854275" y="5820062"/>
            <a:ext cx="3822299" cy="659477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1" name="Google Shape;911;p59"/>
          <p:cNvSpPr/>
          <p:nvPr/>
        </p:nvSpPr>
        <p:spPr>
          <a:xfrm>
            <a:off x="7484328" y="5819520"/>
            <a:ext cx="4302859" cy="659469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2" name="Google Shape;912;p59"/>
          <p:cNvSpPr/>
          <p:nvPr/>
        </p:nvSpPr>
        <p:spPr>
          <a:xfrm>
            <a:off x="2317449" y="404035"/>
            <a:ext cx="118080" cy="6015033"/>
          </a:xfrm>
          <a:prstGeom prst="rightBracket">
            <a:avLst>
              <a:gd name="adj" fmla="val 8333"/>
            </a:avLst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13" name="Google Shape;913;p59"/>
          <p:cNvCxnSpPr>
            <a:cxnSpLocks/>
          </p:cNvCxnSpPr>
          <p:nvPr/>
        </p:nvCxnSpPr>
        <p:spPr>
          <a:xfrm flipV="1">
            <a:off x="3753416" y="3393505"/>
            <a:ext cx="7074241" cy="5563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4" name="Google Shape;914;p59"/>
          <p:cNvCxnSpPr/>
          <p:nvPr/>
        </p:nvCxnSpPr>
        <p:spPr>
          <a:xfrm>
            <a:off x="3753416" y="3392249"/>
            <a:ext cx="0" cy="18795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15" name="Google Shape;915;p59"/>
          <p:cNvCxnSpPr/>
          <p:nvPr/>
        </p:nvCxnSpPr>
        <p:spPr>
          <a:xfrm>
            <a:off x="10827657" y="3393505"/>
            <a:ext cx="0" cy="18795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16" name="Google Shape;916;p59"/>
          <p:cNvCxnSpPr>
            <a:cxnSpLocks/>
          </p:cNvCxnSpPr>
          <p:nvPr/>
        </p:nvCxnSpPr>
        <p:spPr>
          <a:xfrm>
            <a:off x="8259833" y="3399068"/>
            <a:ext cx="0" cy="18780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17" name="Google Shape;917;p59"/>
          <p:cNvCxnSpPr/>
          <p:nvPr/>
        </p:nvCxnSpPr>
        <p:spPr>
          <a:xfrm>
            <a:off x="5927253" y="3396135"/>
            <a:ext cx="1" cy="18795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18" name="Google Shape;918;p59"/>
          <p:cNvCxnSpPr/>
          <p:nvPr/>
        </p:nvCxnSpPr>
        <p:spPr>
          <a:xfrm flipH="1">
            <a:off x="6997704" y="3188142"/>
            <a:ext cx="1" cy="174168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19" name="Google Shape;919;p59"/>
          <p:cNvCxnSpPr/>
          <p:nvPr/>
        </p:nvCxnSpPr>
        <p:spPr>
          <a:xfrm>
            <a:off x="4513943" y="4898895"/>
            <a:ext cx="5508171" cy="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0" name="Google Shape;920;p59"/>
          <p:cNvCxnSpPr>
            <a:cxnSpLocks/>
          </p:cNvCxnSpPr>
          <p:nvPr/>
        </p:nvCxnSpPr>
        <p:spPr>
          <a:xfrm flipV="1">
            <a:off x="10021120" y="4789486"/>
            <a:ext cx="0" cy="109409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1" name="Google Shape;921;p59"/>
          <p:cNvCxnSpPr/>
          <p:nvPr/>
        </p:nvCxnSpPr>
        <p:spPr>
          <a:xfrm rot="10800000">
            <a:off x="4513943" y="4789487"/>
            <a:ext cx="0" cy="109408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2" name="Google Shape;922;p59"/>
          <p:cNvCxnSpPr>
            <a:cxnSpLocks/>
          </p:cNvCxnSpPr>
          <p:nvPr/>
        </p:nvCxnSpPr>
        <p:spPr>
          <a:xfrm>
            <a:off x="7000496" y="4898895"/>
            <a:ext cx="0" cy="21679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23" name="Google Shape;923;p59"/>
          <p:cNvCxnSpPr>
            <a:stCxn id="909" idx="2"/>
            <a:endCxn id="910" idx="0"/>
          </p:cNvCxnSpPr>
          <p:nvPr/>
        </p:nvCxnSpPr>
        <p:spPr>
          <a:xfrm flipH="1">
            <a:off x="4765425" y="5467834"/>
            <a:ext cx="2238150" cy="352228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24" name="Google Shape;924;p59"/>
          <p:cNvCxnSpPr>
            <a:stCxn id="909" idx="2"/>
            <a:endCxn id="911" idx="0"/>
          </p:cNvCxnSpPr>
          <p:nvPr/>
        </p:nvCxnSpPr>
        <p:spPr>
          <a:xfrm>
            <a:off x="7003575" y="5467834"/>
            <a:ext cx="2632183" cy="35168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925" name="Google Shape;925;p59"/>
          <p:cNvSpPr txBox="1"/>
          <p:nvPr/>
        </p:nvSpPr>
        <p:spPr>
          <a:xfrm rot="21047143">
            <a:off x="4950688" y="5384770"/>
            <a:ext cx="66765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?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26" name="Google Shape;926;p59"/>
          <p:cNvSpPr txBox="1"/>
          <p:nvPr/>
        </p:nvSpPr>
        <p:spPr>
          <a:xfrm rot="493195">
            <a:off x="8517173" y="5340492"/>
            <a:ext cx="66765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?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27" name="Google Shape;927;p59"/>
          <p:cNvSpPr/>
          <p:nvPr/>
        </p:nvSpPr>
        <p:spPr>
          <a:xfrm>
            <a:off x="2565579" y="103545"/>
            <a:ext cx="2301268" cy="1166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577F9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Steps for Index Partner Testing Services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577F9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28" name="Google Shape;928;p59"/>
          <p:cNvCxnSpPr>
            <a:stCxn id="903" idx="3"/>
            <a:endCxn id="904" idx="1"/>
          </p:cNvCxnSpPr>
          <p:nvPr/>
        </p:nvCxnSpPr>
        <p:spPr>
          <a:xfrm flipV="1">
            <a:off x="9047766" y="2588610"/>
            <a:ext cx="293463" cy="223293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29" name="Google Shape;929;p59"/>
          <p:cNvCxnSpPr/>
          <p:nvPr/>
        </p:nvCxnSpPr>
        <p:spPr>
          <a:xfrm>
            <a:off x="6997705" y="2244293"/>
            <a:ext cx="0" cy="150615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30" name="Google Shape;930;p59"/>
          <p:cNvCxnSpPr/>
          <p:nvPr/>
        </p:nvCxnSpPr>
        <p:spPr>
          <a:xfrm>
            <a:off x="6997704" y="679543"/>
            <a:ext cx="0" cy="16533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931" name="Google Shape;931;p59"/>
          <p:cNvSpPr/>
          <p:nvPr/>
        </p:nvSpPr>
        <p:spPr>
          <a:xfrm>
            <a:off x="4947643" y="857497"/>
            <a:ext cx="4100118" cy="560778"/>
          </a:xfrm>
          <a:prstGeom prst="rect">
            <a:avLst/>
          </a:prstGeom>
          <a:noFill/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2" name="Google Shape;932;p59"/>
          <p:cNvSpPr/>
          <p:nvPr/>
        </p:nvSpPr>
        <p:spPr>
          <a:xfrm>
            <a:off x="213006" y="755119"/>
            <a:ext cx="2011680" cy="548640"/>
          </a:xfrm>
          <a:prstGeom prst="rect">
            <a:avLst/>
          </a:prstGeom>
          <a:solidFill>
            <a:srgbClr val="DDEAF6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Step 2. 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cxnSp>
        <p:nvCxnSpPr>
          <p:cNvPr id="933" name="Google Shape;933;p59"/>
          <p:cNvCxnSpPr/>
          <p:nvPr/>
        </p:nvCxnSpPr>
        <p:spPr>
          <a:xfrm>
            <a:off x="7008635" y="1425538"/>
            <a:ext cx="0" cy="165336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934" name="Google Shape;934;p59"/>
          <p:cNvSpPr/>
          <p:nvPr/>
        </p:nvSpPr>
        <p:spPr>
          <a:xfrm>
            <a:off x="213006" y="5403959"/>
            <a:ext cx="2011680" cy="548640"/>
          </a:xfrm>
          <a:prstGeom prst="rect">
            <a:avLst/>
          </a:prstGeom>
          <a:solidFill>
            <a:srgbClr val="EAB200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Step 9.</a:t>
            </a:r>
            <a:r>
              <a: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</a:t>
            </a:r>
            <a:endParaRPr kumimoji="0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35" name="Google Shape;935;p59"/>
          <p:cNvSpPr/>
          <p:nvPr/>
        </p:nvSpPr>
        <p:spPr>
          <a:xfrm>
            <a:off x="213006" y="6068083"/>
            <a:ext cx="2011680" cy="548640"/>
          </a:xfrm>
          <a:prstGeom prst="rect">
            <a:avLst/>
          </a:prstGeom>
          <a:solidFill>
            <a:srgbClr val="AEABAB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Calibri"/>
                <a:sym typeface="Calibri"/>
              </a:rPr>
              <a:t>Step 10. </a:t>
            </a:r>
            <a:endParaRPr kumimoji="0" sz="1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Calibri"/>
              <a:sym typeface="Calibri"/>
            </a:endParaRPr>
          </a:p>
        </p:txBody>
      </p:sp>
      <p:sp>
        <p:nvSpPr>
          <p:cNvPr id="44" name="Google Shape;52;p105">
            <a:extLst>
              <a:ext uri="{FF2B5EF4-FFF2-40B4-BE49-F238E27FC236}">
                <a16:creationId xmlns:a16="http://schemas.microsoft.com/office/drawing/2014/main" id="{98588F93-4C6B-40B9-A01A-5EA70F52F2D6}"/>
              </a:ext>
            </a:extLst>
          </p:cNvPr>
          <p:cNvSpPr/>
          <p:nvPr/>
        </p:nvSpPr>
        <p:spPr>
          <a:xfrm>
            <a:off x="0" y="6790531"/>
            <a:ext cx="12192000" cy="69448"/>
          </a:xfrm>
          <a:prstGeom prst="rect">
            <a:avLst/>
          </a:prstGeom>
          <a:solidFill>
            <a:srgbClr val="E7343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D7D4B6D-C9B9-4257-8997-DF7192212BCD}"/>
              </a:ext>
            </a:extLst>
          </p:cNvPr>
          <p:cNvSpPr txBox="1"/>
          <p:nvPr/>
        </p:nvSpPr>
        <p:spPr>
          <a:xfrm>
            <a:off x="9974630" y="160472"/>
            <a:ext cx="18316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4"/>
                </a:solidFill>
              </a:rPr>
              <a:t>DO NOT CUT </a:t>
            </a:r>
            <a:r>
              <a:rPr lang="en-US" i="1" dirty="0">
                <a:solidFill>
                  <a:srgbClr val="E63339"/>
                </a:solidFill>
              </a:rPr>
              <a:t>OUT</a:t>
            </a:r>
            <a:r>
              <a:rPr lang="en-US" i="1" dirty="0">
                <a:solidFill>
                  <a:schemeClr val="accent4"/>
                </a:solidFill>
              </a:rPr>
              <a:t> THE BOXES IN THIS SHEET!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67579" y="395988"/>
            <a:ext cx="5217142" cy="27283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/>
              <a:t>Step</a:t>
            </a:r>
            <a:r>
              <a:rPr lang="ru-RU" sz="3200" b="1" dirty="0"/>
              <a:t> 1. </a:t>
            </a:r>
            <a:r>
              <a:rPr lang="en-US" sz="3200" dirty="0"/>
              <a:t>Introduce the concept of index testing and risk network referral</a:t>
            </a:r>
            <a:endParaRPr lang="uk-UA" sz="3200" dirty="0"/>
          </a:p>
        </p:txBody>
      </p:sp>
      <p:sp>
        <p:nvSpPr>
          <p:cNvPr id="7" name="Прямокутник 6"/>
          <p:cNvSpPr/>
          <p:nvPr/>
        </p:nvSpPr>
        <p:spPr>
          <a:xfrm>
            <a:off x="6843783" y="395988"/>
            <a:ext cx="5180638" cy="27283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/>
              <a:t>Step</a:t>
            </a:r>
            <a:r>
              <a:rPr lang="ru-RU" sz="3200" b="1" dirty="0"/>
              <a:t> </a:t>
            </a:r>
            <a:r>
              <a:rPr lang="en-US" sz="3200" b="1" dirty="0"/>
              <a:t>3</a:t>
            </a:r>
            <a:r>
              <a:rPr lang="ru-RU" sz="3200" b="1" dirty="0"/>
              <a:t>. </a:t>
            </a:r>
            <a:r>
              <a:rPr lang="en-US" sz="3200" dirty="0"/>
              <a:t>Obtain consent to inquire about their partner(s) and biologic child(ren)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6843783" y="3902325"/>
            <a:ext cx="5180638" cy="27283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>
                <a:solidFill>
                  <a:schemeClr val="tx1"/>
                </a:solidFill>
              </a:rPr>
              <a:t>Step 4</a:t>
            </a:r>
            <a:r>
              <a:rPr lang="ru-RU" sz="3200" b="1" dirty="0">
                <a:solidFill>
                  <a:schemeClr val="tx1"/>
                </a:solidFill>
              </a:rPr>
              <a:t>. </a:t>
            </a:r>
            <a:r>
              <a:rPr lang="en-US" sz="3200" dirty="0"/>
              <a:t>Obtain a list of sex and needle-sharing partners and biological children</a:t>
            </a:r>
            <a:endParaRPr lang="uk-UA" sz="3200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E35B53-830A-4848-BB80-8A2DBA02E48C}"/>
              </a:ext>
            </a:extLst>
          </p:cNvPr>
          <p:cNvSpPr txBox="1"/>
          <p:nvPr/>
        </p:nvSpPr>
        <p:spPr>
          <a:xfrm>
            <a:off x="3178003" y="3364305"/>
            <a:ext cx="606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E63339"/>
                </a:solidFill>
              </a:rPr>
              <a:t>CUT OUT THE BOXES ALONG THE LINES</a:t>
            </a:r>
          </a:p>
        </p:txBody>
      </p:sp>
      <p:sp>
        <p:nvSpPr>
          <p:cNvPr id="10" name="Прямокутник 7">
            <a:extLst>
              <a:ext uri="{FF2B5EF4-FFF2-40B4-BE49-F238E27FC236}">
                <a16:creationId xmlns:a16="http://schemas.microsoft.com/office/drawing/2014/main" id="{1BA72EA8-1A9C-8F46-A912-7F23007BE55F}"/>
              </a:ext>
            </a:extLst>
          </p:cNvPr>
          <p:cNvSpPr/>
          <p:nvPr/>
        </p:nvSpPr>
        <p:spPr>
          <a:xfrm>
            <a:off x="185831" y="3946635"/>
            <a:ext cx="5180637" cy="27283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/>
              <a:t>Step</a:t>
            </a:r>
            <a:r>
              <a:rPr lang="ru-RU" sz="3200" b="1" dirty="0"/>
              <a:t> 2.</a:t>
            </a:r>
            <a:r>
              <a:rPr lang="en-US" sz="3200" dirty="0"/>
              <a:t> Offer Index Testing as a voluntary service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751153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/>
          <p:cNvSpPr/>
          <p:nvPr/>
        </p:nvSpPr>
        <p:spPr>
          <a:xfrm>
            <a:off x="266428" y="3710481"/>
            <a:ext cx="5180638" cy="27283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/>
              <a:t>Step</a:t>
            </a:r>
            <a:r>
              <a:rPr lang="ru-RU" sz="3200" b="1" dirty="0"/>
              <a:t> </a:t>
            </a:r>
            <a:r>
              <a:rPr lang="en-US" sz="3200" b="1" dirty="0"/>
              <a:t>6</a:t>
            </a:r>
            <a:r>
              <a:rPr lang="ru-RU" sz="3200" b="1" dirty="0"/>
              <a:t>.</a:t>
            </a:r>
            <a:r>
              <a:rPr lang="ru-RU" sz="3200" dirty="0"/>
              <a:t> </a:t>
            </a:r>
            <a:r>
              <a:rPr lang="en-US" sz="3200" dirty="0"/>
              <a:t>Determine the preferred method of partner notification or child testing for each named partner/child </a:t>
            </a:r>
            <a:endParaRPr lang="uk-UA" sz="3200" dirty="0"/>
          </a:p>
        </p:txBody>
      </p:sp>
      <p:sp>
        <p:nvSpPr>
          <p:cNvPr id="38" name="Прямокутник 9">
            <a:extLst>
              <a:ext uri="{FF2B5EF4-FFF2-40B4-BE49-F238E27FC236}">
                <a16:creationId xmlns:a16="http://schemas.microsoft.com/office/drawing/2014/main" id="{F6101F68-AAFD-447E-8F3D-C5FDC2D7615E}"/>
              </a:ext>
            </a:extLst>
          </p:cNvPr>
          <p:cNvSpPr/>
          <p:nvPr/>
        </p:nvSpPr>
        <p:spPr>
          <a:xfrm>
            <a:off x="6744935" y="220123"/>
            <a:ext cx="5180638" cy="272837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/>
              <a:t>Step</a:t>
            </a:r>
            <a:r>
              <a:rPr lang="ru-RU" sz="3200" b="1" dirty="0"/>
              <a:t> </a:t>
            </a:r>
            <a:r>
              <a:rPr lang="en-US" sz="3200" b="1" dirty="0"/>
              <a:t>7</a:t>
            </a:r>
            <a:r>
              <a:rPr lang="ru-RU" sz="3200" b="1" dirty="0"/>
              <a:t>.</a:t>
            </a:r>
            <a:r>
              <a:rPr lang="en-US" sz="3200" dirty="0"/>
              <a:t> Contact all named partners and biological children</a:t>
            </a:r>
            <a:endParaRPr lang="uk-UA" sz="3200" dirty="0"/>
          </a:p>
          <a:p>
            <a:endParaRPr lang="uk-UA" sz="2800" dirty="0"/>
          </a:p>
        </p:txBody>
      </p:sp>
      <p:sp>
        <p:nvSpPr>
          <p:cNvPr id="40" name="Прямокутник 9">
            <a:extLst>
              <a:ext uri="{FF2B5EF4-FFF2-40B4-BE49-F238E27FC236}">
                <a16:creationId xmlns:a16="http://schemas.microsoft.com/office/drawing/2014/main" id="{4AA36123-460B-494F-94E0-5105C3BD31F3}"/>
              </a:ext>
            </a:extLst>
          </p:cNvPr>
          <p:cNvSpPr/>
          <p:nvPr/>
        </p:nvSpPr>
        <p:spPr>
          <a:xfrm>
            <a:off x="6744935" y="3705511"/>
            <a:ext cx="5180638" cy="27283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/>
              <a:t>Step</a:t>
            </a:r>
            <a:r>
              <a:rPr lang="ru-RU" sz="3200" b="1" dirty="0"/>
              <a:t> </a:t>
            </a:r>
            <a:r>
              <a:rPr lang="en-US" sz="3200" b="1" dirty="0"/>
              <a:t>8</a:t>
            </a:r>
            <a:r>
              <a:rPr lang="ru-RU" sz="3200" b="1" dirty="0"/>
              <a:t>.</a:t>
            </a:r>
            <a:r>
              <a:rPr lang="ru-RU" sz="3200" dirty="0"/>
              <a:t> </a:t>
            </a:r>
            <a:r>
              <a:rPr lang="en-US" sz="3200" dirty="0"/>
              <a:t>Record outcomes of partner notification and family testing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FD429B-B51D-944A-8C53-8052876F0E50}"/>
              </a:ext>
            </a:extLst>
          </p:cNvPr>
          <p:cNvSpPr txBox="1"/>
          <p:nvPr/>
        </p:nvSpPr>
        <p:spPr>
          <a:xfrm>
            <a:off x="3158953" y="3166470"/>
            <a:ext cx="606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E63339"/>
                </a:solidFill>
              </a:rPr>
              <a:t>CUT OUT THE BOXES ALONG THE LINES</a:t>
            </a:r>
          </a:p>
        </p:txBody>
      </p:sp>
      <p:sp>
        <p:nvSpPr>
          <p:cNvPr id="7" name="Прямокутник 8">
            <a:extLst>
              <a:ext uri="{FF2B5EF4-FFF2-40B4-BE49-F238E27FC236}">
                <a16:creationId xmlns:a16="http://schemas.microsoft.com/office/drawing/2014/main" id="{652FE0AC-7007-A043-A59D-A953C78EBB37}"/>
              </a:ext>
            </a:extLst>
          </p:cNvPr>
          <p:cNvSpPr/>
          <p:nvPr/>
        </p:nvSpPr>
        <p:spPr>
          <a:xfrm>
            <a:off x="266428" y="220123"/>
            <a:ext cx="5180638" cy="27283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/>
              <a:t>Step</a:t>
            </a:r>
            <a:r>
              <a:rPr lang="ru-RU" sz="3200" b="1" dirty="0"/>
              <a:t> </a:t>
            </a:r>
            <a:r>
              <a:rPr lang="en-US" sz="3200" b="1" dirty="0"/>
              <a:t>5</a:t>
            </a:r>
            <a:r>
              <a:rPr lang="ru-RU" sz="3200" b="1" dirty="0"/>
              <a:t>.</a:t>
            </a:r>
            <a:r>
              <a:rPr lang="en-US" sz="3200" dirty="0"/>
              <a:t> Conduct an intimate partner violence (IPV) risk assessment for each named partner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220951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кутник 9">
            <a:extLst>
              <a:ext uri="{FF2B5EF4-FFF2-40B4-BE49-F238E27FC236}">
                <a16:creationId xmlns:a16="http://schemas.microsoft.com/office/drawing/2014/main" id="{F6101F68-AAFD-447E-8F3D-C5FDC2D7615E}"/>
              </a:ext>
            </a:extLst>
          </p:cNvPr>
          <p:cNvSpPr/>
          <p:nvPr/>
        </p:nvSpPr>
        <p:spPr>
          <a:xfrm>
            <a:off x="6744935" y="220123"/>
            <a:ext cx="5180638" cy="272837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/>
              <a:t>Step</a:t>
            </a:r>
            <a:r>
              <a:rPr lang="ru-RU" sz="3200" b="1" dirty="0"/>
              <a:t> </a:t>
            </a:r>
            <a:r>
              <a:rPr lang="en-US" sz="3200" b="1" dirty="0"/>
              <a:t>10</a:t>
            </a:r>
            <a:r>
              <a:rPr lang="ru-RU" sz="3200" b="1" dirty="0"/>
              <a:t>.</a:t>
            </a:r>
            <a:r>
              <a:rPr lang="ru-RU" sz="3200" dirty="0"/>
              <a:t> </a:t>
            </a:r>
            <a:r>
              <a:rPr lang="en-US" sz="3200" dirty="0"/>
              <a:t>Follow-up with client to assess for any adverse events associated with index testing</a:t>
            </a:r>
          </a:p>
          <a:p>
            <a:endParaRPr lang="uk-UA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FD429B-B51D-944A-8C53-8052876F0E50}"/>
              </a:ext>
            </a:extLst>
          </p:cNvPr>
          <p:cNvSpPr txBox="1"/>
          <p:nvPr/>
        </p:nvSpPr>
        <p:spPr>
          <a:xfrm>
            <a:off x="3273253" y="3265116"/>
            <a:ext cx="606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E63339"/>
                </a:solidFill>
              </a:rPr>
              <a:t>CUT OUT THE BOXES ALONG THE LINES</a:t>
            </a:r>
          </a:p>
        </p:txBody>
      </p:sp>
      <p:sp>
        <p:nvSpPr>
          <p:cNvPr id="7" name="Прямокутник 8">
            <a:extLst>
              <a:ext uri="{FF2B5EF4-FFF2-40B4-BE49-F238E27FC236}">
                <a16:creationId xmlns:a16="http://schemas.microsoft.com/office/drawing/2014/main" id="{652FE0AC-7007-A043-A59D-A953C78EBB37}"/>
              </a:ext>
            </a:extLst>
          </p:cNvPr>
          <p:cNvSpPr/>
          <p:nvPr/>
        </p:nvSpPr>
        <p:spPr>
          <a:xfrm>
            <a:off x="266428" y="220123"/>
            <a:ext cx="5180638" cy="272837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3200" b="1" dirty="0"/>
              <a:t>Step</a:t>
            </a:r>
            <a:r>
              <a:rPr lang="ru-RU" sz="3200" b="1" dirty="0"/>
              <a:t> </a:t>
            </a:r>
            <a:r>
              <a:rPr lang="en-US" sz="3200" b="1" dirty="0"/>
              <a:t>9</a:t>
            </a:r>
            <a:r>
              <a:rPr lang="ru-RU" sz="3200" b="1" dirty="0"/>
              <a:t>.</a:t>
            </a:r>
            <a:r>
              <a:rPr lang="ru-RU" sz="3200" dirty="0"/>
              <a:t> </a:t>
            </a:r>
            <a:r>
              <a:rPr lang="en-US" sz="3200" dirty="0"/>
              <a:t>Provide appropriate services for children and partner(s) based on HIV status</a:t>
            </a:r>
          </a:p>
        </p:txBody>
      </p:sp>
    </p:spTree>
    <p:extLst>
      <p:ext uri="{BB962C8B-B14F-4D97-AF65-F5344CB8AC3E}">
        <p14:creationId xmlns:p14="http://schemas.microsoft.com/office/powerpoint/2010/main" val="5240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кутник 8">
            <a:extLst>
              <a:ext uri="{FF2B5EF4-FFF2-40B4-BE49-F238E27FC236}">
                <a16:creationId xmlns:a16="http://schemas.microsoft.com/office/drawing/2014/main" id="{0E9E7B2B-90D3-3249-8ABE-DB65A795F7FE}"/>
              </a:ext>
            </a:extLst>
          </p:cNvPr>
          <p:cNvSpPr/>
          <p:nvPr/>
        </p:nvSpPr>
        <p:spPr>
          <a:xfrm>
            <a:off x="412829" y="309417"/>
            <a:ext cx="4990443" cy="2720530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t"/>
          <a:lstStyle/>
          <a:p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 Referral: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Coach client on disclosure; Provide “Tips for Telling Your Partner about HIV” and referral slip 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Facility Based: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Confirm an appointment to test children &lt;19.</a:t>
            </a:r>
          </a:p>
        </p:txBody>
      </p:sp>
      <p:sp>
        <p:nvSpPr>
          <p:cNvPr id="51" name="Прямокутник 8">
            <a:extLst>
              <a:ext uri="{FF2B5EF4-FFF2-40B4-BE49-F238E27FC236}">
                <a16:creationId xmlns:a16="http://schemas.microsoft.com/office/drawing/2014/main" id="{B0A4AB20-544A-5D40-9A82-FB3F35E210B0}"/>
              </a:ext>
            </a:extLst>
          </p:cNvPr>
          <p:cNvSpPr/>
          <p:nvPr/>
        </p:nvSpPr>
        <p:spPr>
          <a:xfrm>
            <a:off x="7086600" y="309417"/>
            <a:ext cx="4692571" cy="2720530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Provider Referral: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Initiate partner contact attempts using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Telephone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Home Visit Scripts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1200"/>
              </a:spcBef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Community-based: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Confirm a day/time the provider will test the child(ren) in the home.</a:t>
            </a:r>
          </a:p>
        </p:txBody>
      </p:sp>
      <p:sp>
        <p:nvSpPr>
          <p:cNvPr id="52" name="Прямокутник 8">
            <a:extLst>
              <a:ext uri="{FF2B5EF4-FFF2-40B4-BE49-F238E27FC236}">
                <a16:creationId xmlns:a16="http://schemas.microsoft.com/office/drawing/2014/main" id="{0E5FD081-9857-494E-9C66-099982034D3C}"/>
              </a:ext>
            </a:extLst>
          </p:cNvPr>
          <p:cNvSpPr/>
          <p:nvPr/>
        </p:nvSpPr>
        <p:spPr>
          <a:xfrm>
            <a:off x="412830" y="3828053"/>
            <a:ext cx="4990443" cy="2537691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 Referral: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referral card and disclosure script; agree that client will refer partner or bring the child for HTS within 14 days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3" name="Прямокутник 8">
            <a:extLst>
              <a:ext uri="{FF2B5EF4-FFF2-40B4-BE49-F238E27FC236}">
                <a16:creationId xmlns:a16="http://schemas.microsoft.com/office/drawing/2014/main" id="{28E5B778-4DBC-FD42-9F3E-C829EAC06A8E}"/>
              </a:ext>
            </a:extLst>
          </p:cNvPr>
          <p:cNvSpPr/>
          <p:nvPr/>
        </p:nvSpPr>
        <p:spPr>
          <a:xfrm>
            <a:off x="7086599" y="3828052"/>
            <a:ext cx="4692571" cy="2537691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82880" rtlCol="0" anchor="ctr"/>
          <a:lstStyle/>
          <a:p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Dual Referral: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Coach client on joint disclosure. Make a plan for when and where joint disclosure will take place. Offer HTS to partner.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C6FB1CC-1CDE-C64F-93BA-D62E38E92E10}"/>
              </a:ext>
            </a:extLst>
          </p:cNvPr>
          <p:cNvSpPr txBox="1"/>
          <p:nvPr/>
        </p:nvSpPr>
        <p:spPr>
          <a:xfrm>
            <a:off x="3273253" y="3265116"/>
            <a:ext cx="606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E63339"/>
                </a:solidFill>
              </a:rPr>
              <a:t>CUT OUT THE BOXES ALONG THE LINES</a:t>
            </a:r>
          </a:p>
        </p:txBody>
      </p:sp>
    </p:spTree>
    <p:extLst>
      <p:ext uri="{BB962C8B-B14F-4D97-AF65-F5344CB8AC3E}">
        <p14:creationId xmlns:p14="http://schemas.microsoft.com/office/powerpoint/2010/main" val="103296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кутник 4">
            <a:extLst>
              <a:ext uri="{FF2B5EF4-FFF2-40B4-BE49-F238E27FC236}">
                <a16:creationId xmlns:a16="http://schemas.microsoft.com/office/drawing/2014/main" id="{9BC9456C-DE18-2D46-9F85-C27764286778}"/>
              </a:ext>
            </a:extLst>
          </p:cNvPr>
          <p:cNvSpPr/>
          <p:nvPr/>
        </p:nvSpPr>
        <p:spPr>
          <a:xfrm>
            <a:off x="314265" y="167491"/>
            <a:ext cx="5781711" cy="1650066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Use </a:t>
            </a:r>
            <a:r>
              <a:rPr lang="en-US" sz="2000" b="1" dirty="0"/>
              <a:t>Partner Index Testing Talking Points </a:t>
            </a:r>
            <a:r>
              <a:rPr lang="en-US" sz="2000" dirty="0"/>
              <a:t>to introduce partner testing to the client and complete the </a:t>
            </a:r>
            <a:r>
              <a:rPr lang="en-US" sz="2000" b="1" dirty="0"/>
              <a:t>Client Information Form</a:t>
            </a:r>
            <a:endParaRPr lang="uk-UA" sz="2000" b="1" dirty="0"/>
          </a:p>
        </p:txBody>
      </p:sp>
      <p:sp>
        <p:nvSpPr>
          <p:cNvPr id="43" name="Прямокутник 4">
            <a:extLst>
              <a:ext uri="{FF2B5EF4-FFF2-40B4-BE49-F238E27FC236}">
                <a16:creationId xmlns:a16="http://schemas.microsoft.com/office/drawing/2014/main" id="{2805CFA0-C53A-D644-80D3-4D1F22732572}"/>
              </a:ext>
            </a:extLst>
          </p:cNvPr>
          <p:cNvSpPr/>
          <p:nvPr/>
        </p:nvSpPr>
        <p:spPr>
          <a:xfrm>
            <a:off x="6676574" y="167491"/>
            <a:ext cx="5201163" cy="1650066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Use </a:t>
            </a:r>
            <a:r>
              <a:rPr lang="en-US" sz="2000" b="1" dirty="0"/>
              <a:t>Partner Elicitation Form </a:t>
            </a:r>
            <a:r>
              <a:rPr lang="en-US" sz="2000" dirty="0"/>
              <a:t>to record partners’ names and contact information</a:t>
            </a:r>
            <a:endParaRPr lang="uk-UA" sz="2000" b="1" dirty="0"/>
          </a:p>
        </p:txBody>
      </p:sp>
      <p:sp>
        <p:nvSpPr>
          <p:cNvPr id="44" name="Прямокутник 7">
            <a:extLst>
              <a:ext uri="{FF2B5EF4-FFF2-40B4-BE49-F238E27FC236}">
                <a16:creationId xmlns:a16="http://schemas.microsoft.com/office/drawing/2014/main" id="{54036D38-4CF4-F847-BA95-5FF54CEFED49}"/>
              </a:ext>
            </a:extLst>
          </p:cNvPr>
          <p:cNvSpPr/>
          <p:nvPr/>
        </p:nvSpPr>
        <p:spPr>
          <a:xfrm>
            <a:off x="314263" y="4893183"/>
            <a:ext cx="5781711" cy="1650067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Assess for intimate partner violence (IPV) and use the </a:t>
            </a:r>
            <a:r>
              <a:rPr lang="en-US" sz="2000" b="1" dirty="0">
                <a:solidFill>
                  <a:schemeClr val="tx1"/>
                </a:solidFill>
              </a:rPr>
              <a:t>Partner Information Form </a:t>
            </a:r>
            <a:r>
              <a:rPr lang="en-US" sz="2000" dirty="0">
                <a:solidFill>
                  <a:schemeClr val="tx1"/>
                </a:solidFill>
              </a:rPr>
              <a:t>to document results of intimate partner violence screening. </a:t>
            </a:r>
            <a:r>
              <a:rPr lang="en-US" sz="2000">
                <a:solidFill>
                  <a:schemeClr val="tx1"/>
                </a:solidFill>
              </a:rPr>
              <a:t>Respond appropriately to disclosures of violence.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55" name="Прямокутник 9">
            <a:extLst>
              <a:ext uri="{FF2B5EF4-FFF2-40B4-BE49-F238E27FC236}">
                <a16:creationId xmlns:a16="http://schemas.microsoft.com/office/drawing/2014/main" id="{E5B391CC-6DE6-4F4D-A9DC-D3511B91EF5D}"/>
              </a:ext>
            </a:extLst>
          </p:cNvPr>
          <p:cNvSpPr/>
          <p:nvPr/>
        </p:nvSpPr>
        <p:spPr>
          <a:xfrm>
            <a:off x="6676574" y="4893183"/>
            <a:ext cx="5201163" cy="1650066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Record successful partner contact or child test (including HIV status) on 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 of Partner/Children Testing Form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Прямокутник 8">
            <a:extLst>
              <a:ext uri="{FF2B5EF4-FFF2-40B4-BE49-F238E27FC236}">
                <a16:creationId xmlns:a16="http://schemas.microsoft.com/office/drawing/2014/main" id="{975F2F56-84D8-B643-AD20-2ECB324F162D}"/>
              </a:ext>
            </a:extLst>
          </p:cNvPr>
          <p:cNvSpPr/>
          <p:nvPr/>
        </p:nvSpPr>
        <p:spPr>
          <a:xfrm>
            <a:off x="314262" y="3429000"/>
            <a:ext cx="5781711" cy="1288473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partner successfully contacted?</a:t>
            </a:r>
            <a:endParaRPr lang="en-US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AF834CB-BF50-464C-8413-DE2EB5332682}"/>
              </a:ext>
            </a:extLst>
          </p:cNvPr>
          <p:cNvSpPr txBox="1"/>
          <p:nvPr/>
        </p:nvSpPr>
        <p:spPr>
          <a:xfrm>
            <a:off x="334789" y="2023116"/>
            <a:ext cx="1998782" cy="584775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Yes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5010868-AA9D-4945-9FE3-3636AE4FE4ED}"/>
              </a:ext>
            </a:extLst>
          </p:cNvPr>
          <p:cNvSpPr txBox="1"/>
          <p:nvPr/>
        </p:nvSpPr>
        <p:spPr>
          <a:xfrm>
            <a:off x="4097191" y="2023116"/>
            <a:ext cx="1998782" cy="584775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No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781BD5E-38D5-9849-B95F-3835D8B234C8}"/>
              </a:ext>
            </a:extLst>
          </p:cNvPr>
          <p:cNvSpPr txBox="1"/>
          <p:nvPr/>
        </p:nvSpPr>
        <p:spPr>
          <a:xfrm>
            <a:off x="314265" y="2822723"/>
            <a:ext cx="5781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solidFill>
                  <a:srgbClr val="E63339"/>
                </a:solidFill>
              </a:rPr>
              <a:t>CUT OUT THE BOXES ALONG THE LINES</a:t>
            </a:r>
          </a:p>
        </p:txBody>
      </p:sp>
      <p:sp>
        <p:nvSpPr>
          <p:cNvPr id="10" name="Прямокутник 7">
            <a:extLst>
              <a:ext uri="{FF2B5EF4-FFF2-40B4-BE49-F238E27FC236}">
                <a16:creationId xmlns:a16="http://schemas.microsoft.com/office/drawing/2014/main" id="{36981CFD-CED0-7D49-9E0E-B620C174B78A}"/>
              </a:ext>
            </a:extLst>
          </p:cNvPr>
          <p:cNvSpPr/>
          <p:nvPr/>
        </p:nvSpPr>
        <p:spPr>
          <a:xfrm>
            <a:off x="6676574" y="1991182"/>
            <a:ext cx="5180637" cy="2728377"/>
          </a:xfrm>
          <a:prstGeom prst="rect">
            <a:avLst/>
          </a:prstGeom>
          <a:noFill/>
          <a:ln>
            <a:solidFill>
              <a:srgbClr val="91919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Immediately provide first-line support, including referral to IPV services as desired/available. Help client decide whether they can engage in index testing safely, and if so, which modality</a:t>
            </a:r>
          </a:p>
        </p:txBody>
      </p:sp>
    </p:spTree>
    <p:extLst>
      <p:ext uri="{BB962C8B-B14F-4D97-AF65-F5344CB8AC3E}">
        <p14:creationId xmlns:p14="http://schemas.microsoft.com/office/powerpoint/2010/main" val="3968042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EpiC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77F9F"/>
      </a:accent1>
      <a:accent2>
        <a:srgbClr val="10244D"/>
      </a:accent2>
      <a:accent3>
        <a:srgbClr val="DDEAF6"/>
      </a:accent3>
      <a:accent4>
        <a:srgbClr val="E63339"/>
      </a:accent4>
      <a:accent5>
        <a:srgbClr val="BCBBC0"/>
      </a:accent5>
      <a:accent6>
        <a:srgbClr val="919194"/>
      </a:accent6>
      <a:hlink>
        <a:srgbClr val="E63339"/>
      </a:hlink>
      <a:folHlink>
        <a:srgbClr val="577F9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</TotalTime>
  <Words>475</Words>
  <Application>Microsoft Office PowerPoint</Application>
  <PresentationFormat>Widescreen</PresentationFormat>
  <Paragraphs>49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ThemeEpiC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Levitt</dc:creator>
  <cp:lastModifiedBy>Lucy Harber</cp:lastModifiedBy>
  <cp:revision>24</cp:revision>
  <dcterms:created xsi:type="dcterms:W3CDTF">2019-10-29T03:02:12Z</dcterms:created>
  <dcterms:modified xsi:type="dcterms:W3CDTF">2021-02-10T17:52:32Z</dcterms:modified>
</cp:coreProperties>
</file>