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4"/>
  </p:sldMasterIdLst>
  <p:notesMasterIdLst>
    <p:notesMasterId r:id="rId36"/>
  </p:notesMasterIdLst>
  <p:sldIdLst>
    <p:sldId id="2216" r:id="rId5"/>
    <p:sldId id="2217" r:id="rId6"/>
    <p:sldId id="2214" r:id="rId7"/>
    <p:sldId id="1143" r:id="rId8"/>
    <p:sldId id="2233" r:id="rId9"/>
    <p:sldId id="2206" r:id="rId10"/>
    <p:sldId id="2187" r:id="rId11"/>
    <p:sldId id="2200" r:id="rId12"/>
    <p:sldId id="2201" r:id="rId13"/>
    <p:sldId id="368" r:id="rId14"/>
    <p:sldId id="2199" r:id="rId15"/>
    <p:sldId id="2203" r:id="rId16"/>
    <p:sldId id="1156" r:id="rId17"/>
    <p:sldId id="1158" r:id="rId18"/>
    <p:sldId id="2257" r:id="rId19"/>
    <p:sldId id="566" r:id="rId20"/>
    <p:sldId id="2232" r:id="rId21"/>
    <p:sldId id="327" r:id="rId22"/>
    <p:sldId id="2189" r:id="rId23"/>
    <p:sldId id="2192" r:id="rId24"/>
    <p:sldId id="2193" r:id="rId25"/>
    <p:sldId id="2260" r:id="rId26"/>
    <p:sldId id="2261" r:id="rId27"/>
    <p:sldId id="2262" r:id="rId28"/>
    <p:sldId id="2263" r:id="rId29"/>
    <p:sldId id="2254" r:id="rId30"/>
    <p:sldId id="2255" r:id="rId31"/>
    <p:sldId id="2266" r:id="rId32"/>
    <p:sldId id="2196" r:id="rId33"/>
    <p:sldId id="2204" r:id="rId34"/>
    <p:sldId id="2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B0C986-BFEE-4CCE-9DD8-77A10943F58E}">
          <p14:sldIdLst>
            <p14:sldId id="2216"/>
            <p14:sldId id="2217"/>
            <p14:sldId id="2214"/>
            <p14:sldId id="1143"/>
            <p14:sldId id="2233"/>
            <p14:sldId id="2206"/>
            <p14:sldId id="2187"/>
            <p14:sldId id="2200"/>
            <p14:sldId id="2201"/>
            <p14:sldId id="368"/>
            <p14:sldId id="2199"/>
            <p14:sldId id="2203"/>
            <p14:sldId id="1156"/>
            <p14:sldId id="1158"/>
            <p14:sldId id="2257"/>
            <p14:sldId id="566"/>
            <p14:sldId id="2232"/>
            <p14:sldId id="327"/>
            <p14:sldId id="2189"/>
            <p14:sldId id="2192"/>
            <p14:sldId id="2193"/>
            <p14:sldId id="2260"/>
            <p14:sldId id="2261"/>
            <p14:sldId id="2262"/>
            <p14:sldId id="2263"/>
            <p14:sldId id="2254"/>
            <p14:sldId id="2255"/>
            <p14:sldId id="2266"/>
            <p14:sldId id="2196"/>
            <p14:sldId id="2204"/>
            <p14:sldId id="2274"/>
          </p14:sldIdLst>
        </p14:section>
        <p14:section name="Untitled Section" id="{4DE4E694-D318-4D96-8A05-46013097249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bist Astatke" initials="HA" lastIdx="37" clrIdx="0">
    <p:extLst>
      <p:ext uri="{19B8F6BF-5375-455C-9EA6-DF929625EA0E}">
        <p15:presenceInfo xmlns:p15="http://schemas.microsoft.com/office/powerpoint/2012/main" userId="S-1-5-21-3003367119-45151493-406046460-37380" providerId="AD"/>
      </p:ext>
    </p:extLst>
  </p:cmAuthor>
  <p:cmAuthor id="2" name="Larissa Koidio" initials="LK" lastIdx="1" clrIdx="1">
    <p:extLst>
      <p:ext uri="{19B8F6BF-5375-455C-9EA6-DF929625EA0E}">
        <p15:presenceInfo xmlns:p15="http://schemas.microsoft.com/office/powerpoint/2012/main" userId="S-1-5-21-3003367119-45151493-406046460-46573" providerId="AD"/>
      </p:ext>
    </p:extLst>
  </p:cmAuthor>
  <p:cmAuthor id="3" name="Molly Goggin-kehm" initials="MG" lastIdx="3" clrIdx="2">
    <p:extLst>
      <p:ext uri="{19B8F6BF-5375-455C-9EA6-DF929625EA0E}">
        <p15:presenceInfo xmlns:p15="http://schemas.microsoft.com/office/powerpoint/2012/main" userId="S-1-5-21-3003367119-45151493-406046460-40523" providerId="AD"/>
      </p:ext>
    </p:extLst>
  </p:cmAuthor>
  <p:cmAuthor id="4" name="Danielle Darrow de Mora" initials="DDdM" lastIdx="28" clrIdx="3">
    <p:extLst>
      <p:ext uri="{19B8F6BF-5375-455C-9EA6-DF929625EA0E}">
        <p15:presenceInfo xmlns:p15="http://schemas.microsoft.com/office/powerpoint/2012/main" userId="S-1-5-21-3003367119-45151493-406046460-40766" providerId="AD"/>
      </p:ext>
    </p:extLst>
  </p:cmAuthor>
  <p:cmAuthor id="5" name="Tiffany Lillie" initials="TL" lastIdx="21" clrIdx="4">
    <p:extLst>
      <p:ext uri="{19B8F6BF-5375-455C-9EA6-DF929625EA0E}">
        <p15:presenceInfo xmlns:p15="http://schemas.microsoft.com/office/powerpoint/2012/main" userId="S-1-5-21-3003367119-45151493-406046460-39914" providerId="AD"/>
      </p:ext>
    </p:extLst>
  </p:cmAuthor>
  <p:cmAuthor id="6" name="Chris Akolo" initials="CA" lastIdx="14" clrIdx="5">
    <p:extLst>
      <p:ext uri="{19B8F6BF-5375-455C-9EA6-DF929625EA0E}">
        <p15:presenceInfo xmlns:p15="http://schemas.microsoft.com/office/powerpoint/2012/main" userId="S-1-5-21-3003367119-45151493-406046460-37309" providerId="AD"/>
      </p:ext>
    </p:extLst>
  </p:cmAuthor>
  <p:cmAuthor id="7" name="Chris Akolo" initials="CA [2]" lastIdx="15" clrIdx="6">
    <p:extLst>
      <p:ext uri="{19B8F6BF-5375-455C-9EA6-DF929625EA0E}">
        <p15:presenceInfo xmlns:p15="http://schemas.microsoft.com/office/powerpoint/2012/main" userId="S::cakolo@fhi360.org::ecca0f3f-1cc5-47b8-8bf1-b4625a94b68b" providerId="AD"/>
      </p:ext>
    </p:extLst>
  </p:cmAuthor>
  <p:cmAuthor id="8" name="Meghan DiCarlo" initials="MD" lastIdx="7" clrIdx="7">
    <p:extLst>
      <p:ext uri="{19B8F6BF-5375-455C-9EA6-DF929625EA0E}">
        <p15:presenceInfo xmlns:p15="http://schemas.microsoft.com/office/powerpoint/2012/main" userId="S::mdicarlo@fhi360.org::dca6047e-ac40-4a8e-b82d-b10d22df3937" providerId="AD"/>
      </p:ext>
    </p:extLst>
  </p:cmAuthor>
  <p:cmAuthor id="9" name="Danielle Darrow de Mora" initials="DDdM [2]" lastIdx="73" clrIdx="8">
    <p:extLst>
      <p:ext uri="{19B8F6BF-5375-455C-9EA6-DF929625EA0E}">
        <p15:presenceInfo xmlns:p15="http://schemas.microsoft.com/office/powerpoint/2012/main" userId="S::ddarrow@fhi360.org::aca87dec-42cb-4af3-b7cf-553e7afa9e01" providerId="AD"/>
      </p:ext>
    </p:extLst>
  </p:cmAuthor>
  <p:cmAuthor id="10" name="Daniel Levitt" initials="DL" lastIdx="34" clrIdx="9">
    <p:extLst>
      <p:ext uri="{19B8F6BF-5375-455C-9EA6-DF929625EA0E}">
        <p15:presenceInfo xmlns:p15="http://schemas.microsoft.com/office/powerpoint/2012/main" userId="S::daniel.levitt@care.org::acab8ad3-0bfc-4154-bc65-8adca0a526dc" providerId="AD"/>
      </p:ext>
    </p:extLst>
  </p:cmAuthor>
  <p:cmAuthor id="11" name="Robyn Dayton" initials="RD" lastIdx="32" clrIdx="10">
    <p:extLst>
      <p:ext uri="{19B8F6BF-5375-455C-9EA6-DF929625EA0E}">
        <p15:presenceInfo xmlns:p15="http://schemas.microsoft.com/office/powerpoint/2012/main" userId="S::RLDayton@fhi360.org::a1bd0b29-5607-4b6b-b7e3-eefecc01fd82" providerId="AD"/>
      </p:ext>
    </p:extLst>
  </p:cmAuthor>
  <p:cmAuthor id="12" name="Danielle Darrow" initials="DD" lastIdx="14" clrIdx="11"/>
  <p:cmAuthor id="13" name="Rose Wilcher" initials="RW" lastIdx="8" clrIdx="12">
    <p:extLst>
      <p:ext uri="{19B8F6BF-5375-455C-9EA6-DF929625EA0E}">
        <p15:presenceInfo xmlns:p15="http://schemas.microsoft.com/office/powerpoint/2012/main" userId="Rose Wilcher" providerId="None"/>
      </p:ext>
    </p:extLst>
  </p:cmAuthor>
  <p:cmAuthor id="14" name="Daniel Levitt" initials="DL [2]" lastIdx="3" clrIdx="13">
    <p:extLst>
      <p:ext uri="{19B8F6BF-5375-455C-9EA6-DF929625EA0E}">
        <p15:presenceInfo xmlns:p15="http://schemas.microsoft.com/office/powerpoint/2012/main" userId="2460e8928fe45868" providerId="Windows Live"/>
      </p:ext>
    </p:extLst>
  </p:cmAuthor>
  <p:cmAuthor id="15" name="Stevie Daniels" initials="SD" lastIdx="2" clrIdx="14">
    <p:extLst>
      <p:ext uri="{19B8F6BF-5375-455C-9EA6-DF929625EA0E}">
        <p15:presenceInfo xmlns:p15="http://schemas.microsoft.com/office/powerpoint/2012/main" userId="S::SDaniels@fhi360.org::8d7c1f30-1a59-46dc-a08c-f8b023872669" providerId="AD"/>
      </p:ext>
    </p:extLst>
  </p:cmAuthor>
  <p:cmAuthor id="16" name="Lucy Harber" initials="LH" lastIdx="2" clrIdx="15">
    <p:extLst>
      <p:ext uri="{19B8F6BF-5375-455C-9EA6-DF929625EA0E}">
        <p15:presenceInfo xmlns:p15="http://schemas.microsoft.com/office/powerpoint/2012/main" userId="43d7cc6d3c7d2c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578537"/>
    <a:srgbClr val="7BCEA0"/>
    <a:srgbClr val="BB98D1"/>
    <a:srgbClr val="7DD4F4"/>
    <a:srgbClr val="FE8080"/>
    <a:srgbClr val="EA564D"/>
    <a:srgbClr val="76A358"/>
    <a:srgbClr val="CE7C44"/>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72666" autoAdjust="0"/>
  </p:normalViewPr>
  <p:slideViewPr>
    <p:cSldViewPr snapToGrid="0">
      <p:cViewPr varScale="1">
        <p:scale>
          <a:sx n="73" d="100"/>
          <a:sy n="73" d="100"/>
        </p:scale>
        <p:origin x="78" y="34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6" d="100"/>
          <a:sy n="86" d="100"/>
        </p:scale>
        <p:origin x="20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Newly diagnosed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Sheet1!$B$2:$B$5</c:f>
              <c:numCache>
                <c:formatCode>General</c:formatCode>
                <c:ptCount val="4"/>
                <c:pt idx="0">
                  <c:v>50</c:v>
                </c:pt>
                <c:pt idx="1">
                  <c:v>30</c:v>
                </c:pt>
              </c:numCache>
            </c:numRef>
          </c:val>
          <c:extLst>
            <c:ext xmlns:c16="http://schemas.microsoft.com/office/drawing/2014/chart" uri="{C3380CC4-5D6E-409C-BE32-E72D297353CC}">
              <c16:uniqueId val="{00000000-29D6-4126-8A38-7ABD973EFDC3}"/>
            </c:ext>
          </c:extLst>
        </c:ser>
        <c:ser>
          <c:idx val="1"/>
          <c:order val="1"/>
          <c:tx>
            <c:strRef>
              <c:f>Sheet1!$C$1</c:f>
              <c:strCache>
                <c:ptCount val="1"/>
                <c:pt idx="0">
                  <c:v>PLHIV previously diagnosed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Sheet1!$C$2:$C$5</c:f>
              <c:numCache>
                <c:formatCode>General</c:formatCode>
                <c:ptCount val="4"/>
                <c:pt idx="0">
                  <c:v>50</c:v>
                </c:pt>
                <c:pt idx="1">
                  <c:v>35</c:v>
                </c:pt>
              </c:numCache>
            </c:numRef>
          </c:val>
          <c:extLst>
            <c:ext xmlns:c16="http://schemas.microsoft.com/office/drawing/2014/chart" uri="{C3380CC4-5D6E-409C-BE32-E72D297353CC}">
              <c16:uniqueId val="{00000001-29D6-4126-8A38-7ABD973EFDC3}"/>
            </c:ext>
          </c:extLst>
        </c:ser>
        <c:ser>
          <c:idx val="2"/>
          <c:order val="2"/>
          <c:tx>
            <c:strRef>
              <c:f>Sheet1!$D$1</c:f>
              <c:strCache>
                <c:ptCount val="1"/>
                <c:pt idx="0">
                  <c:v>Unknown status</c:v>
                </c:pt>
              </c:strCache>
            </c:strRef>
          </c:tx>
          <c:spPr>
            <a:solidFill>
              <a:schemeClr val="accent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Sheet1!$D$2:$D$5</c:f>
              <c:numCache>
                <c:formatCode>General</c:formatCode>
                <c:ptCount val="4"/>
                <c:pt idx="2">
                  <c:v>145</c:v>
                </c:pt>
              </c:numCache>
            </c:numRef>
          </c:val>
          <c:extLst>
            <c:ext xmlns:c16="http://schemas.microsoft.com/office/drawing/2014/chart" uri="{C3380CC4-5D6E-409C-BE32-E72D297353CC}">
              <c16:uniqueId val="{00000002-29D6-4126-8A38-7ABD973EFDC3}"/>
            </c:ext>
          </c:extLst>
        </c:ser>
        <c:ser>
          <c:idx val="3"/>
          <c:order val="3"/>
          <c:tx>
            <c:strRef>
              <c:f>Sheet1!$E$1</c:f>
              <c:strCache>
                <c:ptCount val="1"/>
                <c:pt idx="0">
                  <c:v>Negative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Sheet1!$E$2:$E$5</c:f>
              <c:numCache>
                <c:formatCode>General</c:formatCode>
                <c:ptCount val="4"/>
                <c:pt idx="3">
                  <c:v>60</c:v>
                </c:pt>
              </c:numCache>
            </c:numRef>
          </c:val>
          <c:extLst>
            <c:ext xmlns:c16="http://schemas.microsoft.com/office/drawing/2014/chart" uri="{C3380CC4-5D6E-409C-BE32-E72D297353CC}">
              <c16:uniqueId val="{00000003-29D6-4126-8A38-7ABD973EFDC3}"/>
            </c:ext>
          </c:extLst>
        </c:ser>
        <c:ser>
          <c:idx val="4"/>
          <c:order val="4"/>
          <c:tx>
            <c:strRef>
              <c:f>Sheet1!$F$1</c:f>
              <c:strCache>
                <c:ptCount val="1"/>
                <c:pt idx="0">
                  <c:v>Positive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Sheet1!$F$2:$F$5</c:f>
              <c:numCache>
                <c:formatCode>General</c:formatCode>
                <c:ptCount val="4"/>
                <c:pt idx="3">
                  <c:v>22</c:v>
                </c:pt>
              </c:numCache>
            </c:numRef>
          </c:val>
          <c:extLst>
            <c:ext xmlns:c16="http://schemas.microsoft.com/office/drawing/2014/chart" uri="{C3380CC4-5D6E-409C-BE32-E72D297353CC}">
              <c16:uniqueId val="{00000004-29D6-4126-8A38-7ABD973EFDC3}"/>
            </c:ext>
          </c:extLst>
        </c:ser>
        <c:ser>
          <c:idx val="5"/>
          <c:order val="5"/>
          <c:tx>
            <c:strRef>
              <c:f>Sheet1!$G$1</c:f>
              <c:strCache>
                <c:ptCount val="1"/>
                <c:pt idx="0">
                  <c:v>Known PLHIV status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Sheet1!$G$2:$G$5</c:f>
              <c:numCache>
                <c:formatCode>General</c:formatCode>
                <c:ptCount val="4"/>
                <c:pt idx="3">
                  <c:v>10</c:v>
                </c:pt>
              </c:numCache>
            </c:numRef>
          </c:val>
          <c:extLst>
            <c:ext xmlns:c16="http://schemas.microsoft.com/office/drawing/2014/chart" uri="{C3380CC4-5D6E-409C-BE32-E72D297353CC}">
              <c16:uniqueId val="{00000005-29D6-4126-8A38-7ABD973EFDC3}"/>
            </c:ext>
          </c:extLst>
        </c:ser>
        <c:ser>
          <c:idx val="6"/>
          <c:order val="6"/>
          <c:tx>
            <c:strRef>
              <c:f>Sheet1!$H$1</c:f>
              <c:strCache>
                <c:ptCount val="1"/>
                <c:pt idx="0">
                  <c:v>Not found</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Sheet1!$H$2:$H$5</c:f>
              <c:numCache>
                <c:formatCode>General</c:formatCode>
                <c:ptCount val="4"/>
                <c:pt idx="3">
                  <c:v>13</c:v>
                </c:pt>
              </c:numCache>
            </c:numRef>
          </c:val>
          <c:extLst>
            <c:ext xmlns:c16="http://schemas.microsoft.com/office/drawing/2014/chart" uri="{C3380CC4-5D6E-409C-BE32-E72D297353CC}">
              <c16:uniqueId val="{00000006-29D6-4126-8A38-7ABD973EFDC3}"/>
            </c:ext>
          </c:extLst>
        </c:ser>
        <c:ser>
          <c:idx val="7"/>
          <c:order val="7"/>
          <c:tx>
            <c:strRef>
              <c:f>Sheet1!$I$1</c:f>
              <c:strCache>
                <c:ptCount val="1"/>
                <c:pt idx="0">
                  <c:v>Refused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Number of index cases offered index testing</c:v>
                </c:pt>
                <c:pt idx="1">
                  <c:v>Number of index cases accepting or rejecting index testing</c:v>
                </c:pt>
                <c:pt idx="2">
                  <c:v>Number of contacts elicited</c:v>
                </c:pt>
                <c:pt idx="3">
                  <c:v>Contact tested</c:v>
                </c:pt>
              </c:strCache>
            </c:strRef>
          </c:cat>
          <c:val>
            <c:numRef>
              <c:f>Sheet1!$I$2:$I$5</c:f>
              <c:numCache>
                <c:formatCode>General</c:formatCode>
                <c:ptCount val="4"/>
                <c:pt idx="3">
                  <c:v>40</c:v>
                </c:pt>
              </c:numCache>
            </c:numRef>
          </c:val>
          <c:extLst>
            <c:ext xmlns:c16="http://schemas.microsoft.com/office/drawing/2014/chart" uri="{C3380CC4-5D6E-409C-BE32-E72D297353CC}">
              <c16:uniqueId val="{00000007-29D6-4126-8A38-7ABD973EFDC3}"/>
            </c:ext>
          </c:extLst>
        </c:ser>
        <c:dLbls>
          <c:showLegendKey val="0"/>
          <c:showVal val="0"/>
          <c:showCatName val="0"/>
          <c:showSerName val="0"/>
          <c:showPercent val="0"/>
          <c:showBubbleSize val="0"/>
        </c:dLbls>
        <c:gapWidth val="150"/>
        <c:overlap val="100"/>
        <c:axId val="798804520"/>
        <c:axId val="798802880"/>
      </c:barChart>
      <c:catAx>
        <c:axId val="79880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8802880"/>
        <c:crosses val="autoZero"/>
        <c:auto val="1"/>
        <c:lblAlgn val="ctr"/>
        <c:lblOffset val="100"/>
        <c:noMultiLvlLbl val="0"/>
      </c:catAx>
      <c:valAx>
        <c:axId val="79880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8804520"/>
        <c:crosses val="autoZero"/>
        <c:crossBetween val="between"/>
      </c:valAx>
      <c:spPr>
        <a:noFill/>
        <a:ln>
          <a:noFill/>
        </a:ln>
        <a:effectLst/>
      </c:spPr>
    </c:plotArea>
    <c:legend>
      <c:legendPos val="b"/>
      <c:layout>
        <c:manualLayout>
          <c:xMode val="edge"/>
          <c:yMode val="edge"/>
          <c:x val="1.0144927536231882E-2"/>
          <c:y val="0.92634403486927475"/>
          <c:w val="0.9772946859903382"/>
          <c:h val="5.61441101564622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0161823297268"/>
          <c:y val="3.1021105603049982E-2"/>
          <c:w val="0.77286450367265247"/>
          <c:h val="0.68428996994045066"/>
        </c:manualLayout>
      </c:layout>
      <c:barChart>
        <c:barDir val="col"/>
        <c:grouping val="clustered"/>
        <c:varyColors val="0"/>
        <c:ser>
          <c:idx val="0"/>
          <c:order val="0"/>
          <c:tx>
            <c:strRef>
              <c:f>Sheet1!$B$1</c:f>
              <c:strCache>
                <c:ptCount val="1"/>
                <c:pt idx="0">
                  <c:v>Overall #</c:v>
                </c:pt>
              </c:strCache>
            </c:strRef>
          </c:tx>
          <c:spPr>
            <a:solidFill>
              <a:schemeClr val="accent1"/>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EF99-3D42-A9E4-F0F29AC68CFE}"/>
              </c:ext>
            </c:extLst>
          </c:dPt>
          <c:dPt>
            <c:idx val="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4-EF99-3D42-A9E4-F0F29AC68CFE}"/>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EF99-3D42-A9E4-F0F29AC68CFE}"/>
              </c:ext>
            </c:extLst>
          </c:dPt>
          <c:cat>
            <c:strRef>
              <c:f>Sheet1!$A$2:$A$8</c:f>
              <c:strCache>
                <c:ptCount val="7"/>
                <c:pt idx="0">
                  <c:v># of HIV+ cases (index cases)</c:v>
                </c:pt>
                <c:pt idx="1">
                  <c:v># of index cases offered PNS</c:v>
                </c:pt>
                <c:pt idx="2">
                  <c:v># of index cases accepted PNS</c:v>
                </c:pt>
                <c:pt idx="4">
                  <c:v># partners/ contacts who accept HTS</c:v>
                </c:pt>
                <c:pt idx="5">
                  <c:v>Partners/ contacts who test HIV positive </c:v>
                </c:pt>
                <c:pt idx="6">
                  <c:v>HIV positive partners enrolled in care and treatment</c:v>
                </c:pt>
              </c:strCache>
            </c:strRef>
          </c:cat>
          <c:val>
            <c:numRef>
              <c:f>Sheet1!$B$2:$B$8</c:f>
              <c:numCache>
                <c:formatCode>General</c:formatCode>
                <c:ptCount val="7"/>
                <c:pt idx="0">
                  <c:v>10</c:v>
                </c:pt>
                <c:pt idx="1">
                  <c:v>10</c:v>
                </c:pt>
                <c:pt idx="2">
                  <c:v>9</c:v>
                </c:pt>
                <c:pt idx="4">
                  <c:v>20</c:v>
                </c:pt>
                <c:pt idx="5">
                  <c:v>8</c:v>
                </c:pt>
                <c:pt idx="6">
                  <c:v>8</c:v>
                </c:pt>
              </c:numCache>
            </c:numRef>
          </c:val>
          <c:extLst>
            <c:ext xmlns:c16="http://schemas.microsoft.com/office/drawing/2014/chart" uri="{C3380CC4-5D6E-409C-BE32-E72D297353CC}">
              <c16:uniqueId val="{00000000-6AB4-43C2-83FF-5E3BC3A9B933}"/>
            </c:ext>
          </c:extLst>
        </c:ser>
        <c:dLbls>
          <c:showLegendKey val="0"/>
          <c:showVal val="0"/>
          <c:showCatName val="0"/>
          <c:showSerName val="0"/>
          <c:showPercent val="0"/>
          <c:showBubbleSize val="0"/>
        </c:dLbls>
        <c:gapWidth val="219"/>
        <c:overlap val="-27"/>
        <c:axId val="586103280"/>
        <c:axId val="586103608"/>
      </c:barChart>
      <c:lineChart>
        <c:grouping val="stacked"/>
        <c:varyColors val="0"/>
        <c:ser>
          <c:idx val="1"/>
          <c:order val="1"/>
          <c:tx>
            <c:strRef>
              <c:f>Sheet1!$C$1</c:f>
              <c:strCache>
                <c:ptCount val="1"/>
                <c:pt idx="0">
                  <c:v>%</c:v>
                </c:pt>
              </c:strCache>
            </c:strRef>
          </c:tx>
          <c:spPr>
            <a:ln w="28575" cap="rnd">
              <a:noFill/>
              <a:round/>
            </a:ln>
            <a:effectLst/>
          </c:spPr>
          <c:marker>
            <c:symbol val="diamond"/>
            <c:size val="16"/>
            <c:spPr>
              <a:solidFill>
                <a:schemeClr val="accent4">
                  <a:lumMod val="75000"/>
                </a:schemeClr>
              </a:solidFill>
              <a:ln w="9525">
                <a:noFill/>
              </a:ln>
              <a:effectLst/>
            </c:spPr>
          </c:marker>
          <c:dPt>
            <c:idx val="0"/>
            <c:marker>
              <c:symbol val="diamond"/>
              <c:size val="16"/>
              <c:spPr>
                <a:solidFill>
                  <a:schemeClr val="accent4">
                    <a:lumMod val="75000"/>
                  </a:schemeClr>
                </a:solidFill>
                <a:ln w="9525">
                  <a:noFill/>
                </a:ln>
                <a:effectLst/>
              </c:spPr>
            </c:marker>
            <c:bubble3D val="0"/>
            <c:extLst>
              <c:ext xmlns:c16="http://schemas.microsoft.com/office/drawing/2014/chart" uri="{C3380CC4-5D6E-409C-BE32-E72D297353CC}">
                <c16:uniqueId val="{00000001-6AB4-43C2-83FF-5E3BC3A9B933}"/>
              </c:ext>
            </c:extLst>
          </c:dPt>
          <c:dPt>
            <c:idx val="3"/>
            <c:marker>
              <c:symbol val="diamond"/>
              <c:size val="16"/>
              <c:spPr>
                <a:solidFill>
                  <a:schemeClr val="accent4">
                    <a:lumMod val="75000"/>
                  </a:schemeClr>
                </a:solidFill>
                <a:ln w="9525">
                  <a:noFill/>
                </a:ln>
                <a:effectLst/>
              </c:spPr>
            </c:marker>
            <c:bubble3D val="0"/>
            <c:extLst>
              <c:ext xmlns:c16="http://schemas.microsoft.com/office/drawing/2014/chart" uri="{C3380CC4-5D6E-409C-BE32-E72D297353CC}">
                <c16:uniqueId val="{00000002-6AB4-43C2-83FF-5E3BC3A9B933}"/>
              </c:ext>
            </c:extLst>
          </c:dPt>
          <c:dPt>
            <c:idx val="4"/>
            <c:marker>
              <c:symbol val="diamond"/>
              <c:size val="16"/>
              <c:spPr>
                <a:solidFill>
                  <a:schemeClr val="accent4">
                    <a:lumMod val="75000"/>
                  </a:schemeClr>
                </a:solidFill>
                <a:ln w="9525">
                  <a:noFill/>
                </a:ln>
                <a:effectLst/>
              </c:spPr>
            </c:marker>
            <c:bubble3D val="0"/>
            <c:extLst>
              <c:ext xmlns:c16="http://schemas.microsoft.com/office/drawing/2014/chart" uri="{C3380CC4-5D6E-409C-BE32-E72D297353CC}">
                <c16:uniqueId val="{00000003-6AB4-43C2-83FF-5E3BC3A9B933}"/>
              </c:ext>
            </c:extLst>
          </c:dPt>
          <c:dLbls>
            <c:dLbl>
              <c:idx val="0"/>
              <c:delete val="1"/>
              <c:extLst>
                <c:ext xmlns:c15="http://schemas.microsoft.com/office/drawing/2012/chart" uri="{CE6537A1-D6FC-4f65-9D91-7224C49458BB}"/>
                <c:ext xmlns:c16="http://schemas.microsoft.com/office/drawing/2014/chart" uri="{C3380CC4-5D6E-409C-BE32-E72D297353CC}">
                  <c16:uniqueId val="{00000001-6AB4-43C2-83FF-5E3BC3A9B933}"/>
                </c:ext>
              </c:extLst>
            </c:dLbl>
            <c:dLbl>
              <c:idx val="3"/>
              <c:delete val="1"/>
              <c:extLst>
                <c:ext xmlns:c15="http://schemas.microsoft.com/office/drawing/2012/chart" uri="{CE6537A1-D6FC-4f65-9D91-7224C49458BB}"/>
                <c:ext xmlns:c16="http://schemas.microsoft.com/office/drawing/2014/chart" uri="{C3380CC4-5D6E-409C-BE32-E72D297353CC}">
                  <c16:uniqueId val="{00000002-6AB4-43C2-83FF-5E3BC3A9B93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of HIV+ cases (index cases)</c:v>
                </c:pt>
                <c:pt idx="1">
                  <c:v># of index cases offered PNS</c:v>
                </c:pt>
                <c:pt idx="2">
                  <c:v># of index cases accepted PNS</c:v>
                </c:pt>
                <c:pt idx="4">
                  <c:v># partners/ contacts who accept HTS</c:v>
                </c:pt>
                <c:pt idx="5">
                  <c:v>Partners/ contacts who test HIV positive </c:v>
                </c:pt>
                <c:pt idx="6">
                  <c:v>HIV positive partners enrolled in care and treatment</c:v>
                </c:pt>
              </c:strCache>
            </c:strRef>
          </c:cat>
          <c:val>
            <c:numRef>
              <c:f>Sheet1!$C$2:$C$8</c:f>
              <c:numCache>
                <c:formatCode>0%</c:formatCode>
                <c:ptCount val="7"/>
                <c:pt idx="1">
                  <c:v>1</c:v>
                </c:pt>
                <c:pt idx="2">
                  <c:v>0.9</c:v>
                </c:pt>
                <c:pt idx="4">
                  <c:v>0.8</c:v>
                </c:pt>
                <c:pt idx="5">
                  <c:v>0.4</c:v>
                </c:pt>
                <c:pt idx="6">
                  <c:v>1</c:v>
                </c:pt>
              </c:numCache>
            </c:numRef>
          </c:val>
          <c:smooth val="0"/>
          <c:extLst>
            <c:ext xmlns:c16="http://schemas.microsoft.com/office/drawing/2014/chart" uri="{C3380CC4-5D6E-409C-BE32-E72D297353CC}">
              <c16:uniqueId val="{00000004-6AB4-43C2-83FF-5E3BC3A9B933}"/>
            </c:ext>
          </c:extLst>
        </c:ser>
        <c:dLbls>
          <c:showLegendKey val="0"/>
          <c:showVal val="0"/>
          <c:showCatName val="0"/>
          <c:showSerName val="0"/>
          <c:showPercent val="0"/>
          <c:showBubbleSize val="0"/>
        </c:dLbls>
        <c:marker val="1"/>
        <c:smooth val="0"/>
        <c:axId val="586085568"/>
        <c:axId val="586079664"/>
      </c:lineChart>
      <c:catAx>
        <c:axId val="58610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6103608"/>
        <c:crosses val="autoZero"/>
        <c:auto val="1"/>
        <c:lblAlgn val="ctr"/>
        <c:lblOffset val="100"/>
        <c:noMultiLvlLbl val="0"/>
      </c:catAx>
      <c:valAx>
        <c:axId val="586103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Number of people</a:t>
                </a:r>
              </a:p>
            </c:rich>
          </c:tx>
          <c:layout>
            <c:manualLayout>
              <c:xMode val="edge"/>
              <c:yMode val="edge"/>
              <c:x val="1.1321966049207878E-2"/>
              <c:y val="0.2794287514438727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6103280"/>
        <c:crosses val="autoZero"/>
        <c:crossBetween val="between"/>
      </c:valAx>
      <c:valAx>
        <c:axId val="586079664"/>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Percentage of people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6085568"/>
        <c:crosses val="max"/>
        <c:crossBetween val="between"/>
      </c:valAx>
      <c:catAx>
        <c:axId val="586085568"/>
        <c:scaling>
          <c:orientation val="minMax"/>
        </c:scaling>
        <c:delete val="1"/>
        <c:axPos val="b"/>
        <c:numFmt formatCode="General" sourceLinked="1"/>
        <c:majorTickMark val="out"/>
        <c:minorTickMark val="none"/>
        <c:tickLblPos val="nextTo"/>
        <c:crossAx val="5860796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Case-finding by service delivery model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Sheet1!$B$18</c:f>
              <c:strCache>
                <c:ptCount val="1"/>
                <c:pt idx="0">
                  <c:v>Tested</c:v>
                </c:pt>
              </c:strCache>
            </c:strRef>
          </c:tx>
          <c:spPr>
            <a:solidFill>
              <a:schemeClr val="accent1"/>
            </a:solidFill>
            <a:ln>
              <a:noFill/>
            </a:ln>
            <a:effectLst/>
          </c:spPr>
          <c:invertIfNegative val="0"/>
          <c:dLbls>
            <c:dLbl>
              <c:idx val="0"/>
              <c:layout>
                <c:manualLayout>
                  <c:x val="-1.4860496214200831E-3"/>
                  <c:y val="-1.4392043806208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B3-4D3F-82B1-9F7F3B0BBFCF}"/>
                </c:ext>
              </c:extLst>
            </c:dLbl>
            <c:dLbl>
              <c:idx val="1"/>
              <c:layout>
                <c:manualLayout>
                  <c:x val="-4.458148864260358E-3"/>
                  <c:y val="3.3581435547818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B3-4D3F-82B1-9F7F3B0BBFC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Sheet1!$C$17:$D$17</c:f>
              <c:strCache>
                <c:ptCount val="2"/>
                <c:pt idx="0">
                  <c:v>Mobile HTS</c:v>
                </c:pt>
                <c:pt idx="1">
                  <c:v>Index Testing</c:v>
                </c:pt>
              </c:strCache>
            </c:strRef>
          </c:cat>
          <c:val>
            <c:numRef>
              <c:f>Sheet1!$C$18:$D$18</c:f>
              <c:numCache>
                <c:formatCode>General</c:formatCode>
                <c:ptCount val="2"/>
                <c:pt idx="0">
                  <c:v>80</c:v>
                </c:pt>
                <c:pt idx="1">
                  <c:v>50</c:v>
                </c:pt>
              </c:numCache>
            </c:numRef>
          </c:val>
          <c:extLst>
            <c:ext xmlns:c16="http://schemas.microsoft.com/office/drawing/2014/chart" uri="{C3380CC4-5D6E-409C-BE32-E72D297353CC}">
              <c16:uniqueId val="{00000000-E711-457D-ABE8-758F8B5B9AB6}"/>
            </c:ext>
          </c:extLst>
        </c:ser>
        <c:ser>
          <c:idx val="1"/>
          <c:order val="1"/>
          <c:tx>
            <c:strRef>
              <c:f>Sheet1!$B$19</c:f>
              <c:strCache>
                <c:ptCount val="1"/>
                <c:pt idx="0">
                  <c:v>Pos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Sheet1!$C$17:$D$17</c:f>
              <c:strCache>
                <c:ptCount val="2"/>
                <c:pt idx="0">
                  <c:v>Mobile HTS</c:v>
                </c:pt>
                <c:pt idx="1">
                  <c:v>Index Testing</c:v>
                </c:pt>
              </c:strCache>
            </c:strRef>
          </c:cat>
          <c:val>
            <c:numRef>
              <c:f>Sheet1!$C$19:$D$19</c:f>
              <c:numCache>
                <c:formatCode>General</c:formatCode>
                <c:ptCount val="2"/>
                <c:pt idx="0">
                  <c:v>14</c:v>
                </c:pt>
                <c:pt idx="1">
                  <c:v>20</c:v>
                </c:pt>
              </c:numCache>
            </c:numRef>
          </c:val>
          <c:extLst>
            <c:ext xmlns:c16="http://schemas.microsoft.com/office/drawing/2014/chart" uri="{C3380CC4-5D6E-409C-BE32-E72D297353CC}">
              <c16:uniqueId val="{00000001-E711-457D-ABE8-758F8B5B9AB6}"/>
            </c:ext>
          </c:extLst>
        </c:ser>
        <c:dLbls>
          <c:showLegendKey val="0"/>
          <c:showVal val="1"/>
          <c:showCatName val="0"/>
          <c:showSerName val="0"/>
          <c:showPercent val="0"/>
          <c:showBubbleSize val="0"/>
        </c:dLbls>
        <c:gapWidth val="219"/>
        <c:overlap val="-27"/>
        <c:axId val="539847704"/>
        <c:axId val="539843768"/>
      </c:barChart>
      <c:lineChart>
        <c:grouping val="standard"/>
        <c:varyColors val="0"/>
        <c:ser>
          <c:idx val="2"/>
          <c:order val="2"/>
          <c:tx>
            <c:strRef>
              <c:f>Sheet1!$B$20</c:f>
              <c:strCache>
                <c:ptCount val="1"/>
                <c:pt idx="0">
                  <c:v>Case finding rate (%)</c:v>
                </c:pt>
              </c:strCache>
            </c:strRef>
          </c:tx>
          <c:spPr>
            <a:ln w="28575" cap="rnd">
              <a:noFill/>
              <a:round/>
            </a:ln>
            <a:effectLst/>
          </c:spPr>
          <c:marker>
            <c:symbol val="diamond"/>
            <c:size val="15"/>
            <c:spPr>
              <a:solidFill>
                <a:schemeClr val="accent6"/>
              </a:solidFill>
              <a:ln w="9525">
                <a:solidFill>
                  <a:schemeClr val="accent6"/>
                </a:solidFill>
              </a:ln>
              <a:effectLst/>
            </c:spPr>
          </c:marker>
          <c:dPt>
            <c:idx val="0"/>
            <c:marker>
              <c:symbol val="diamond"/>
              <c:size val="15"/>
              <c:spPr>
                <a:solidFill>
                  <a:schemeClr val="accent6"/>
                </a:solidFill>
                <a:ln w="9525">
                  <a:solidFill>
                    <a:schemeClr val="accent6"/>
                  </a:solidFill>
                </a:ln>
                <a:effectLst/>
              </c:spPr>
            </c:marker>
            <c:bubble3D val="0"/>
            <c:spPr>
              <a:ln w="28575" cap="rnd">
                <a:solidFill>
                  <a:schemeClr val="accent6"/>
                </a:solidFill>
                <a:round/>
              </a:ln>
              <a:effectLst/>
            </c:spPr>
            <c:extLst>
              <c:ext xmlns:c16="http://schemas.microsoft.com/office/drawing/2014/chart" uri="{C3380CC4-5D6E-409C-BE32-E72D297353CC}">
                <c16:uniqueId val="{00000001-79B3-4D3F-82B1-9F7F3B0BBFCF}"/>
              </c:ext>
            </c:extLst>
          </c:dPt>
          <c:dPt>
            <c:idx val="1"/>
            <c:marker>
              <c:symbol val="diamond"/>
              <c:size val="15"/>
              <c:spPr>
                <a:solidFill>
                  <a:schemeClr val="accent6"/>
                </a:solidFill>
                <a:ln w="9525">
                  <a:solidFill>
                    <a:schemeClr val="accent6"/>
                  </a:solidFill>
                </a:ln>
                <a:effectLst/>
              </c:spPr>
            </c:marker>
            <c:bubble3D val="0"/>
            <c:extLst>
              <c:ext xmlns:c16="http://schemas.microsoft.com/office/drawing/2014/chart" uri="{C3380CC4-5D6E-409C-BE32-E72D297353CC}">
                <c16:uniqueId val="{00000000-79B3-4D3F-82B1-9F7F3B0BBFCF}"/>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minus"/>
            <c:errValType val="cust"/>
            <c:noEndCap val="1"/>
            <c:plus>
              <c:numLit>
                <c:formatCode>General</c:formatCode>
                <c:ptCount val="1"/>
                <c:pt idx="0">
                  <c:v>1</c:v>
                </c:pt>
              </c:numLit>
            </c:plus>
            <c:minus>
              <c:numRef>
                <c:f>Sheet1!$C$20:$D$20</c:f>
                <c:numCache>
                  <c:formatCode>General</c:formatCode>
                  <c:ptCount val="2"/>
                  <c:pt idx="0">
                    <c:v>0.17499999999999999</c:v>
                  </c:pt>
                  <c:pt idx="1">
                    <c:v>0.4</c:v>
                  </c:pt>
                </c:numCache>
              </c:numRef>
            </c:minus>
            <c:spPr>
              <a:noFill/>
              <a:ln w="9525" cap="flat" cmpd="sng" algn="ctr">
                <a:solidFill>
                  <a:schemeClr val="tx1">
                    <a:lumMod val="65000"/>
                    <a:lumOff val="35000"/>
                  </a:schemeClr>
                </a:solidFill>
                <a:round/>
              </a:ln>
              <a:effectLst/>
            </c:spPr>
          </c:errBars>
          <c:cat>
            <c:strRef>
              <c:f>Sheet1!$C$17:$D$17</c:f>
              <c:strCache>
                <c:ptCount val="2"/>
                <c:pt idx="0">
                  <c:v>Mobile HTS</c:v>
                </c:pt>
                <c:pt idx="1">
                  <c:v>Index Testing</c:v>
                </c:pt>
              </c:strCache>
            </c:strRef>
          </c:cat>
          <c:val>
            <c:numRef>
              <c:f>Sheet1!$C$20:$D$20</c:f>
              <c:numCache>
                <c:formatCode>0%</c:formatCode>
                <c:ptCount val="2"/>
                <c:pt idx="0">
                  <c:v>0.17499999999999999</c:v>
                </c:pt>
                <c:pt idx="1">
                  <c:v>0.4</c:v>
                </c:pt>
              </c:numCache>
            </c:numRef>
          </c:val>
          <c:smooth val="0"/>
          <c:extLst>
            <c:ext xmlns:c16="http://schemas.microsoft.com/office/drawing/2014/chart" uri="{C3380CC4-5D6E-409C-BE32-E72D297353CC}">
              <c16:uniqueId val="{00000002-E711-457D-ABE8-758F8B5B9AB6}"/>
            </c:ext>
          </c:extLst>
        </c:ser>
        <c:dLbls>
          <c:showLegendKey val="0"/>
          <c:showVal val="1"/>
          <c:showCatName val="0"/>
          <c:showSerName val="0"/>
          <c:showPercent val="0"/>
          <c:showBubbleSize val="0"/>
        </c:dLbls>
        <c:marker val="1"/>
        <c:smooth val="0"/>
        <c:axId val="539848032"/>
        <c:axId val="539845080"/>
      </c:lineChart>
      <c:catAx>
        <c:axId val="53984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843768"/>
        <c:crosses val="autoZero"/>
        <c:auto val="1"/>
        <c:lblAlgn val="ctr"/>
        <c:lblOffset val="100"/>
        <c:noMultiLvlLbl val="0"/>
      </c:catAx>
      <c:valAx>
        <c:axId val="53984376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Number of FSWs</a:t>
                </a:r>
              </a:p>
            </c:rich>
          </c:tx>
          <c:layout>
            <c:manualLayout>
              <c:xMode val="edge"/>
              <c:yMode val="edge"/>
              <c:x val="4.9283092691278551E-3"/>
              <c:y val="0.3546963683800857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847704"/>
        <c:crosses val="autoZero"/>
        <c:crossBetween val="between"/>
        <c:majorUnit val="20"/>
      </c:valAx>
      <c:valAx>
        <c:axId val="53984508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Case-finding rate</a:t>
                </a:r>
              </a:p>
            </c:rich>
          </c:tx>
          <c:layout>
            <c:manualLayout>
              <c:xMode val="edge"/>
              <c:yMode val="edge"/>
              <c:x val="0.96316867858046984"/>
              <c:y val="0.3305466666534037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848032"/>
        <c:crosses val="max"/>
        <c:crossBetween val="between"/>
        <c:majorUnit val="0.1"/>
      </c:valAx>
      <c:catAx>
        <c:axId val="539848032"/>
        <c:scaling>
          <c:orientation val="minMax"/>
        </c:scaling>
        <c:delete val="1"/>
        <c:axPos val="b"/>
        <c:numFmt formatCode="General" sourceLinked="1"/>
        <c:majorTickMark val="none"/>
        <c:minorTickMark val="none"/>
        <c:tickLblPos val="nextTo"/>
        <c:crossAx val="5398450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0.212</cdr:x>
      <cdr:y>0.3731</cdr:y>
    </cdr:from>
    <cdr:to>
      <cdr:x>0.34783</cdr:x>
      <cdr:y>0.73935</cdr:y>
    </cdr:to>
    <cdr:sp macro="" textlink="">
      <cdr:nvSpPr>
        <cdr:cNvPr id="2" name="Arrow: Right 1">
          <a:extLst xmlns:a="http://schemas.openxmlformats.org/drawingml/2006/main">
            <a:ext uri="{FF2B5EF4-FFF2-40B4-BE49-F238E27FC236}">
              <a16:creationId xmlns:a16="http://schemas.microsoft.com/office/drawing/2014/main" id="{DF30DEDB-D80F-4D73-A541-D5E9CD3659C4}"/>
            </a:ext>
          </a:extLst>
        </cdr:cNvPr>
        <cdr:cNvSpPr/>
      </cdr:nvSpPr>
      <cdr:spPr>
        <a:xfrm xmlns:a="http://schemas.openxmlformats.org/drawingml/2006/main">
          <a:off x="2229351" y="1623491"/>
          <a:ext cx="1428249" cy="1593650"/>
        </a:xfrm>
        <a:prstGeom xmlns:a="http://schemas.openxmlformats.org/drawingml/2006/main" prst="rightArrow">
          <a:avLst/>
        </a:prstGeom>
        <a:solidFill xmlns:a="http://schemas.openxmlformats.org/drawingml/2006/main">
          <a:schemeClr val="accent4">
            <a:lumMod val="60000"/>
            <a:lumOff val="40000"/>
          </a:schemeClr>
        </a:solidFill>
        <a:ln xmlns:a="http://schemas.openxmlformats.org/drawingml/2006/main">
          <a:solidFill>
            <a:schemeClr val="accent4">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37160" rIns="0" anchor="ctr" anchorCtr="0"/>
        <a:lstStyle xmlns:a="http://schemas.openxmlformats.org/drawingml/2006/main"/>
        <a:p xmlns:a="http://schemas.openxmlformats.org/drawingml/2006/main">
          <a:pPr>
            <a:lnSpc>
              <a:spcPct val="90000"/>
            </a:lnSpc>
          </a:pPr>
          <a:r>
            <a:rPr lang="en-US" sz="1300" b="1" dirty="0">
              <a:solidFill>
                <a:schemeClr val="tx1">
                  <a:lumMod val="65000"/>
                  <a:lumOff val="35000"/>
                </a:schemeClr>
              </a:solidFill>
            </a:rPr>
            <a:t>65% acceptance</a:t>
          </a:r>
        </a:p>
      </cdr:txBody>
    </cdr:sp>
  </cdr:relSizeAnchor>
  <cdr:relSizeAnchor xmlns:cdr="http://schemas.openxmlformats.org/drawingml/2006/chartDrawing">
    <cdr:from>
      <cdr:x>0.44781</cdr:x>
      <cdr:y>0.5768</cdr:y>
    </cdr:from>
    <cdr:to>
      <cdr:x>0.58152</cdr:x>
      <cdr:y>0.75136</cdr:y>
    </cdr:to>
    <cdr:sp macro="" textlink="">
      <cdr:nvSpPr>
        <cdr:cNvPr id="3" name="Arrow: Right 2">
          <a:extLst xmlns:a="http://schemas.openxmlformats.org/drawingml/2006/main">
            <a:ext uri="{FF2B5EF4-FFF2-40B4-BE49-F238E27FC236}">
              <a16:creationId xmlns:a16="http://schemas.microsoft.com/office/drawing/2014/main" id="{8B7CADB1-BECC-4FB4-B01D-9C6375518A84}"/>
            </a:ext>
          </a:extLst>
        </cdr:cNvPr>
        <cdr:cNvSpPr/>
      </cdr:nvSpPr>
      <cdr:spPr>
        <a:xfrm xmlns:a="http://schemas.openxmlformats.org/drawingml/2006/main">
          <a:off x="4708991" y="2509855"/>
          <a:ext cx="1406059" cy="759570"/>
        </a:xfrm>
        <a:prstGeom xmlns:a="http://schemas.openxmlformats.org/drawingml/2006/main" prst="rightArrow">
          <a:avLst/>
        </a:prstGeom>
        <a:solidFill xmlns:a="http://schemas.openxmlformats.org/drawingml/2006/main">
          <a:schemeClr val="accent4">
            <a:lumMod val="60000"/>
            <a:lumOff val="40000"/>
          </a:schemeClr>
        </a:solidFill>
        <a:ln xmlns:a="http://schemas.openxmlformats.org/drawingml/2006/main">
          <a:solidFill>
            <a:schemeClr val="accent4">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37160" r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300" b="1" dirty="0">
              <a:solidFill>
                <a:schemeClr val="tx1">
                  <a:lumMod val="65000"/>
                  <a:lumOff val="35000"/>
                </a:schemeClr>
              </a:solidFill>
            </a:rPr>
            <a:t>2.2 ratio</a:t>
          </a:r>
        </a:p>
      </cdr:txBody>
    </cdr:sp>
  </cdr:relSizeAnchor>
  <cdr:relSizeAnchor xmlns:cdr="http://schemas.openxmlformats.org/drawingml/2006/chartDrawing">
    <cdr:from>
      <cdr:x>0.78785</cdr:x>
      <cdr:y>0.03061</cdr:y>
    </cdr:from>
    <cdr:to>
      <cdr:x>0.94664</cdr:x>
      <cdr:y>0.09914</cdr:y>
    </cdr:to>
    <cdr:sp macro="" textlink="">
      <cdr:nvSpPr>
        <cdr:cNvPr id="5" name="TextBox 4">
          <a:extLst xmlns:a="http://schemas.openxmlformats.org/drawingml/2006/main">
            <a:ext uri="{FF2B5EF4-FFF2-40B4-BE49-F238E27FC236}">
              <a16:creationId xmlns:a16="http://schemas.microsoft.com/office/drawing/2014/main" id="{86616C95-1F29-45A2-BC57-FF1F27C47CA2}"/>
            </a:ext>
          </a:extLst>
        </cdr:cNvPr>
        <cdr:cNvSpPr txBox="1"/>
      </cdr:nvSpPr>
      <cdr:spPr>
        <a:xfrm xmlns:a="http://schemas.openxmlformats.org/drawingml/2006/main">
          <a:off x="8284697" y="133203"/>
          <a:ext cx="1669772" cy="298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65000"/>
                  <a:lumOff val="35000"/>
                </a:schemeClr>
              </a:solidFill>
            </a:rPr>
            <a:t>27% case finding</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5"/>
    </inkml:context>
    <inkml:brush xml:id="br0">
      <inkml:brushProperty name="width" value="0.2" units="cm"/>
      <inkml:brushProperty name="height" value="0.2" units="cm"/>
      <inkml:brushProperty name="color" value="#FFFFFF"/>
    </inkml:brush>
  </inkml:definitions>
  <inkml:trace contextRef="#ctx0" brushRef="#br0">133 0 24575,'-4'18'0,"-1"0"0,-2-6 0,1 0 0,1 0 0,1-1 0,0-5 0,2 3 0,1-6 0,1 2 0,0 1 0,0-2 0,0 3 0,0-2 0,0 0 0,0 2 0,0-2 0,0 2 0,0 0 0,0-2 0,-3 0 0,2 0 0,-4-1 0,-1-7 0,3 1 0,-2-5 0,3 2 0,2 1 0,-2-2 0,0 0 0,2 1 0,-2-1 0,2 1 0,0 0 0,0-1 0,0 1 0,0 0 0,0-1 0,0 1 0,0-1 0,0 0 0,0 1 0,0 0 0,0-1 0,-1 1 0,1 0 0,-3-1 0,2 3 0,-2 15 0,3-7 0,-1 13 0,1-11 0,0-4 0,1 5 0,1-2 0,1 3 0,-1-4 0,0 3 0,0 0 0,-2 4 0,2-1 0,-2 1 0,0 0 0,0-3 0,0 0 0,0-4 0,0 0 0,0 1 0,0-2 0,0 4 0,0-3 0,0 0 0,0 1 0,0 1 0,0 3 0,0 1 0,0 1 0,0-1 0,0-1 0,0 1 0,0-3 0,0 1 0,0-4 0,0 0 0,0 1 0,0-2 0,0 3 0,0-1 0,0 1 0,1 0 0,0 2 0,2-2 0,-3 2 0,3-2 0,-2 0 0,0 0 0,1-1 0,-2-1 0,1-1 0,-1 1 0,0 2 0,0-1 0,0 1 0,0 2 0,0-3 0,0 4 0,0-5 0,0 1 0,0-1 0,0-1 0,-9-12 0,5 2 0,-7-10 0,9 7 0,-1 2 0,2 2 0,-2-2 0,3 3 0,-3-2 0,2-1 0,0 2 0,0-2 0,-1 3 0,0-2 0,-1 1 0,3-1 0,-3 2 0,1-2 0,-1 3 0,-2-2 0,2 2 0,-2-2 0,1 1 0,1-1 0,0 1 0,1 0 0,-1-2 0,13 17 0,-9-8 0,11 14 0,-10-10 0,1 0 0,-1 2 0,1 1 0,-1 1 0,2 1 0,-2 0 0,2-1 0,-4 3 0,4-2 0,-4 4 0,2-4 0,-2 5 0,2-5 0,-2 4 0,2-1 0,-2-1 0,0 2 0,0-4 0,0 0 0,0-1 0,0-3 0,0 1 0,0 0 0,0-1 0,0 1 0,0-2 0,0 0 0,0 0 0,0-2 0,0 3 0,0-4 0,0 2 0,1 0 0,1 0 0,3 2 0,-1-1 0,1 0 0,-2 0 0,1 0 0,-1 0 0,1 0 0,0 0 0,-1 0 0,1 0 0,-1 2 0,-1 1 0,1-1 0,-2 2 0,0 1 0,1 1 0,-1 0 0,0 1 0,-1-2 0,0 0 0,0-1 0,0-1 0,0-1 0,0 3 0,2-5 0,0 7 0,0-3 0,1 1 0,-1-1 0,0-5 0,1 3 0,-1-4 0,2 2 0,-2-2 0,1 2 0,-1-3 0,1 2 0,0-2 0,-1 1 0,1 0 0,-1-2 0,1 4 0,1-4 0,-1 4 0,-1-3 0,1 1 0,-14-14 0,9 15 0,-10-7 0,12 18 0,0-3 0,0 0 0,0-2 0,0-1 0,0 1 0,0-3 0,0 2 0,0-3 0,0 1 0,0-2 0,0 0 0,0-2 0,0 0 0,0 1 0,0-2 0,3-15 0,-2 7 0,2-14 0,-3 15 0,0-2 0,0-2 0,0-4 0,0-3 0,-2-3 0,1-6 0,-3-4 0,3-3 0,-1 0 0,2-1 0,0 3 0,0-8 0,0 6 0,0 0 0,0 5 0,-2 5 0,2-3 0,-2 8 0,2-4 0,0 7 0,0-2 0,0 3 0,-2 1 0,2 1 0,-2 2 0,2 2 0,-1-2 0,0 3 0,0-2 0,-1 0 0,0 3 0,-2-3 0,-1 4 0,0-3 0,0 3 0,2-2 0,-2 2 0,3-4 0,-2 2 0,2-2 0,0 2 0,-1-2 0,1 2 0,-1-2 0,-1 0 0,1-1 0,-1 0 0,1 0 0,-1 2 0,1-2 0,1 2 0,-1-1 0,3 0 0,-3 2 0,2-2 0,0 1 0,1 0 0,0-1 0,0 1 0,4 24 0,2-5 0,6 25 0,1-6 0,3 5 0,1 14 0,1 3 0,1 8 0,-3-1 0,2-3 0,-6-2 0,5-7 0,-5-5 0,-2-14 0,2 0 0,-7-10 0,6 5 0,-3-3 0,-2-3 0,1-1 0,-3-6 0,0 0 0,-1-6 0,1 1 0,-2-3 0,1-1 0,-3 5 0,1-1 0,-1 6 0,0-4 0,0 7 0,2-3 0,0 3 0,1 0 0,-1-3 0,-1 0 0,0-4 0,1-1 0,-2-4 0,0 0 0,0 1 0,0-2 0,0 3 0,0 2 0,0 1 0,0 5 0,0-1 0,0 1 0,0 1 0,0-1 0,0 1 0,0-1 0,0-1 0,0-3 0,0-3 0,0 1 0,0-6 0,0 2 0,0-20 0,0 9 0,0-15 0,0 12 0,0 2 0,3-5 0,3 5 0,4-5 0,5 1 0,0 0 0,2 0 0,0 3 0,0-1 0,-2 3 0,-2 0 0,-1 4 0,0-1 0,-3 2 0,0-1 0,-4 2 0,0 0 0,0 2 0,-3 4 0,1-2 0,-3 3 0,0-2 0,0 3 0,0 1 0,0 3 0,0 2 0,-4 0 0,1 1 0,-2-2 0,1-1 0,0-2 0,2-1 0,-1-4 0,2 0 0,-7 1 0,4-1 0,-9 3 0,1-3 0,-2 0 0,-1 1 0,-1-1 0,6 0 0,-4-1 0,7-2 0,-1 1 0,3-2 0,1 0 0,-1-1 0,-4 0 0,2 0 0,-1 0 0,1 2 0,0-1 0,1 3 0,0-1 0,2 1 0,-1-1 0,3 3 0,1-2 0,1 3 0,-3-2 0,0 2 0,-3 0 0,3-1 0,-3 2 0,3-4 0,-1 3 0,2-4 0,0 0 0,0 4 0,-1 0 0,1 1 0,-2 0 0,1 2 0,-1-5 0,1 4 0,-1-5 0,2 0 0,0 1 0,0-18 0,0 11 0,1-15 0,1 13 0,0 1 0,0-4 0,0 2 0,0-2 0,0 2 0,0 2 0,0-9 0,0 3 0,0-3 0,0 2 0,1 1 0,0 4 0,2-4 0,-3 5 0,3-1 0,-2-1 0,0 2 0,-1-3 0,-1 2 0,-1 0 0,-2-2 0,3 2 0,-3-2 0,2 0 0,0 1 0,-1 1 0,3 1 0,-1-1 0,1-2 0,0 2 0,-2-1 0,0 3 0,1-6 0,-1 3 0,2-5 0,0 2 0,-2-3 0,2 0 0,-2 1 0,1 1 0,0-1 0,0 4 0,1-3 0,-2 3 0,2 2 0,-2-2 0,2 4 0,0-5 0,0 4 0,0-3 0,0 2 0,0 0 0,0-2 0,0 2 0,0-1 0,0 1 0,0-1 0,0-3 0,0-1 0,0-1 0,0-1 0,0 0 0,0 1 0,0-1 0,0 1 0,0 3 0,0-1 0,0 5 0,0-1 0,5 22 0,-2-7 0,5 18 0,-4-14 0,0 3 0,0-5 0,0 2 0,-1-5 0,-1 0 0,0-3 0,-1-2 0,0 1 0,0 0 0,-1 1 0,0-1 0,0 1 0,0-1 0,0 0 0,0 1 0,0-1 0,0 2 0,0 0 0,0-2 0,-1 1 0,-1-2 0,0 2 0,-1-1 0,3 0 0,-2 3 0,2-4 0,0 2 0,0 0 0,3-3 0,1 4 0,1-5 0,-1 1 0,1 0 0,0-3 0,1 2 0,-1-1 0,1-1 0,-1 2 0,0-1 0,2 1 0,-4 0 0,3 1 0,-1-2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6"/>
    </inkml:context>
    <inkml:brush xml:id="br0">
      <inkml:brushProperty name="width" value="0.2" units="cm"/>
      <inkml:brushProperty name="height" value="0.2" units="cm"/>
      <inkml:brushProperty name="color" value="#FFFFFF"/>
    </inkml:brush>
  </inkml:definitions>
  <inkml:trace contextRef="#ctx0" brushRef="#br0">125 669 24575,'0'-18'0,"0"2"0,0-1 0,0 3 0,0-6 0,0 3 0,0-5 0,0 7 0,0-4 0,0 7 0,0 0 0,0 3 0,0 3 0,0 1 0,0-1 0,0 2 0,0-3 0,0-1 0,0-3 0,0-4 0,0-2 0,0 0 0,-2 1 0,2-4 0,-2 5 0,0-4 0,1 7 0,-2-2 0,2 2 0,-2 3 0,1 0 0,0 2 0,-1 1 0,3 1 0,-3 1 0,-1 0 0,1-1 0,-2 2 0,2 0 0,0-2 0,-1 1 0,1-1 0,-3-1 0,2 2 0,-3-2 0,4 2 0,1 1 0,-2-2 0,3 0 0,-2 0 0,3-2 0,-3 2 0,2-1 0,-2 1 0,3 1 0,0-2 0,-1 1 0,0-1 0,-2 0 0,3 2 0,-2-2 0,1 1 0,-2 1 0,-1-2 0,0 4 0,0-4 0,1 3 0,1-2 0,-1 0 0,2 2 0,-1-3 0,-1 1 0,3 0 0,-2-1 0,2 0 0,0 1 0,0-2 0,0 3 0,0-4 0,0 4 0,0-2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7"/>
    </inkml:context>
    <inkml:brush xml:id="br0">
      <inkml:brushProperty name="width" value="0.2" units="cm"/>
      <inkml:brushProperty name="height" value="0.2" units="cm"/>
      <inkml:brushProperty name="color" value="#FFFFFF"/>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29E63-8514-4F19-B4BB-D35B35199D3A}" type="datetimeFigureOut">
              <a:rPr lang="en-US" smtClean="0"/>
              <a:t>2/10/2021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269E5-789A-4D39-AC6D-24DE67320D1E}" type="slidenum">
              <a:rPr lang="en-US" smtClean="0"/>
              <a:t>‹#›</a:t>
            </a:fld>
            <a:endParaRPr lang="en-US" dirty="0"/>
          </a:p>
        </p:txBody>
      </p:sp>
    </p:spTree>
    <p:extLst>
      <p:ext uri="{BB962C8B-B14F-4D97-AF65-F5344CB8AC3E}">
        <p14:creationId xmlns:p14="http://schemas.microsoft.com/office/powerpoint/2010/main" val="23663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a:t>
            </a:r>
            <a:r>
              <a:rPr lang="en-US" i="0" dirty="0"/>
              <a:t>: Welcome the participants and thank them for coming to Day 3 of the training. Ask if they are comfortable with the temperature of the room before you begin.</a:t>
            </a:r>
          </a:p>
          <a:p>
            <a:endParaRPr lang="en-US" i="0" dirty="0"/>
          </a:p>
          <a:p>
            <a:r>
              <a:rPr lang="en-US" i="0" dirty="0"/>
              <a:t>As you will be conducting a short quiz in the next slide, you can wait until after the quiz to ask them if they have any questions before beginning with the Day 3 sessions.</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a:t>
            </a:fld>
            <a:endParaRPr lang="en-US" dirty="0"/>
          </a:p>
        </p:txBody>
      </p:sp>
    </p:spTree>
    <p:extLst>
      <p:ext uri="{BB962C8B-B14F-4D97-AF65-F5344CB8AC3E}">
        <p14:creationId xmlns:p14="http://schemas.microsoft.com/office/powerpoint/2010/main" val="389504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800"/>
              </a:spcAft>
              <a:buNone/>
            </a:pPr>
            <a:r>
              <a:rPr lang="en-US" sz="1200" b="1" dirty="0"/>
              <a:t>NOTE</a:t>
            </a:r>
            <a:r>
              <a:rPr lang="en-US" sz="1200" dirty="0"/>
              <a:t>: Ask the groups to break into trios. Explain that one person will serve as the client, another the counselor/provider, and the third an observer.</a:t>
            </a:r>
          </a:p>
          <a:p>
            <a:pPr marL="0" indent="0">
              <a:lnSpc>
                <a:spcPct val="100000"/>
              </a:lnSpc>
              <a:spcBef>
                <a:spcPts val="0"/>
              </a:spcBef>
              <a:spcAft>
                <a:spcPts val="800"/>
              </a:spcAft>
              <a:buNone/>
            </a:pPr>
            <a:r>
              <a:rPr lang="en-US" sz="1200" dirty="0"/>
              <a:t>Ask for a volunteer to read the case study.</a:t>
            </a:r>
          </a:p>
          <a:p>
            <a:pPr marL="0" indent="0">
              <a:lnSpc>
                <a:spcPct val="100000"/>
              </a:lnSpc>
              <a:spcBef>
                <a:spcPts val="0"/>
              </a:spcBef>
              <a:spcAft>
                <a:spcPts val="800"/>
              </a:spcAft>
              <a:buNone/>
            </a:pPr>
            <a:r>
              <a:rPr lang="en-US" sz="1200" dirty="0"/>
              <a:t>Allow the trios 10 minutes to conduct the role-play.</a:t>
            </a:r>
          </a:p>
          <a:p>
            <a:pPr marL="0" indent="0">
              <a:lnSpc>
                <a:spcPct val="100000"/>
              </a:lnSpc>
              <a:spcBef>
                <a:spcPts val="0"/>
              </a:spcBef>
              <a:spcAft>
                <a:spcPts val="800"/>
              </a:spcAft>
              <a:buNone/>
            </a:pPr>
            <a:r>
              <a:rPr lang="en-US" dirty="0"/>
              <a:t>Ask the groups how it went, and if they have any questions (5 minutes).</a:t>
            </a:r>
          </a:p>
          <a:p>
            <a:r>
              <a:rPr lang="en-US" dirty="0"/>
              <a:t>Provide answers as appropriate, and advance to the next slide.</a:t>
            </a:r>
          </a:p>
          <a:p>
            <a:endParaRPr lang="en-US" dirty="0"/>
          </a:p>
          <a:p>
            <a:pPr marL="0" indent="0">
              <a:lnSpc>
                <a:spcPct val="100000"/>
              </a:lnSpc>
              <a:spcBef>
                <a:spcPts val="0"/>
              </a:spcBef>
              <a:spcAft>
                <a:spcPts val="80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10</a:t>
            </a:fld>
            <a:endParaRPr lang="en-US" dirty="0"/>
          </a:p>
        </p:txBody>
      </p:sp>
    </p:spTree>
    <p:extLst>
      <p:ext uri="{BB962C8B-B14F-4D97-AF65-F5344CB8AC3E}">
        <p14:creationId xmlns:p14="http://schemas.microsoft.com/office/powerpoint/2010/main" val="368499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800"/>
              </a:spcAft>
              <a:buNone/>
            </a:pPr>
            <a:r>
              <a:rPr lang="en-US" sz="1200" b="1" dirty="0"/>
              <a:t>NOTE</a:t>
            </a:r>
            <a:r>
              <a:rPr lang="en-US" sz="1200" dirty="0"/>
              <a:t>: Ask the groups to stay in their trios, and to rotate roles (a new person serves as the client, another the counselor/provider, and the third an observer).</a:t>
            </a:r>
          </a:p>
          <a:p>
            <a:pPr marL="0" indent="0">
              <a:lnSpc>
                <a:spcPct val="100000"/>
              </a:lnSpc>
              <a:spcBef>
                <a:spcPts val="0"/>
              </a:spcBef>
              <a:spcAft>
                <a:spcPts val="800"/>
              </a:spcAft>
              <a:buNone/>
            </a:pPr>
            <a:r>
              <a:rPr lang="en-US" sz="1200" dirty="0"/>
              <a:t>Ask for a volunteer to read the case study.</a:t>
            </a:r>
          </a:p>
          <a:p>
            <a:pPr marL="0" indent="0">
              <a:lnSpc>
                <a:spcPct val="100000"/>
              </a:lnSpc>
              <a:spcBef>
                <a:spcPts val="0"/>
              </a:spcBef>
              <a:spcAft>
                <a:spcPts val="800"/>
              </a:spcAft>
              <a:buNone/>
            </a:pPr>
            <a:r>
              <a:rPr lang="en-US" sz="1200" dirty="0"/>
              <a:t>Allow the trios 10 minutes to conduct the role-play.</a:t>
            </a:r>
          </a:p>
          <a:p>
            <a:pPr marL="0" indent="0">
              <a:lnSpc>
                <a:spcPct val="100000"/>
              </a:lnSpc>
              <a:spcBef>
                <a:spcPts val="0"/>
              </a:spcBef>
              <a:spcAft>
                <a:spcPts val="800"/>
              </a:spcAft>
              <a:buNone/>
            </a:pPr>
            <a:r>
              <a:rPr lang="en-US" dirty="0"/>
              <a:t>Ask the groups how it went, and if they have any questions (5 minutes).</a:t>
            </a:r>
          </a:p>
          <a:p>
            <a:r>
              <a:rPr lang="en-US" dirty="0"/>
              <a:t>Provide answers as appropriate, and advance to the next slide.</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11</a:t>
            </a:fld>
            <a:endParaRPr lang="en-US" dirty="0"/>
          </a:p>
        </p:txBody>
      </p:sp>
    </p:spTree>
    <p:extLst>
      <p:ext uri="{BB962C8B-B14F-4D97-AF65-F5344CB8AC3E}">
        <p14:creationId xmlns:p14="http://schemas.microsoft.com/office/powerpoint/2010/main" val="190021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800"/>
              </a:spcAft>
              <a:buNone/>
            </a:pPr>
            <a:r>
              <a:rPr lang="en-US" sz="1200" b="1" dirty="0"/>
              <a:t>NOTE</a:t>
            </a:r>
            <a:r>
              <a:rPr lang="en-US" sz="1200" dirty="0"/>
              <a:t>: Ask the groups to stay in their trios, and to rotate roles (a new person serves as the client, another the counselor/provider, and the third an observer).</a:t>
            </a:r>
          </a:p>
          <a:p>
            <a:pPr marL="0" indent="0">
              <a:lnSpc>
                <a:spcPct val="100000"/>
              </a:lnSpc>
              <a:spcBef>
                <a:spcPts val="0"/>
              </a:spcBef>
              <a:spcAft>
                <a:spcPts val="800"/>
              </a:spcAft>
              <a:buNone/>
            </a:pPr>
            <a:r>
              <a:rPr lang="en-US" sz="1200" dirty="0"/>
              <a:t>Ask for a volunteer to read the case study.</a:t>
            </a:r>
          </a:p>
          <a:p>
            <a:pPr marL="0" indent="0">
              <a:lnSpc>
                <a:spcPct val="100000"/>
              </a:lnSpc>
              <a:spcBef>
                <a:spcPts val="0"/>
              </a:spcBef>
              <a:spcAft>
                <a:spcPts val="800"/>
              </a:spcAft>
              <a:buNone/>
            </a:pPr>
            <a:r>
              <a:rPr lang="en-US" sz="1200" dirty="0"/>
              <a:t>Allow the trios 10 minutes to conduct the role-play.</a:t>
            </a:r>
          </a:p>
          <a:p>
            <a:pPr marL="0" indent="0">
              <a:lnSpc>
                <a:spcPct val="100000"/>
              </a:lnSpc>
              <a:spcBef>
                <a:spcPts val="0"/>
              </a:spcBef>
              <a:spcAft>
                <a:spcPts val="800"/>
              </a:spcAft>
              <a:buNone/>
            </a:pPr>
            <a:r>
              <a:rPr lang="en-US" dirty="0"/>
              <a:t>Ask the groups how it went, and if they have any questions (5 minutes).</a:t>
            </a:r>
          </a:p>
          <a:p>
            <a:r>
              <a:rPr lang="en-US" dirty="0"/>
              <a:t>Provide answers as appropriate, and advance to the next slide.</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12</a:t>
            </a:fld>
            <a:endParaRPr lang="en-US" dirty="0"/>
          </a:p>
        </p:txBody>
      </p:sp>
    </p:spTree>
    <p:extLst>
      <p:ext uri="{BB962C8B-B14F-4D97-AF65-F5344CB8AC3E}">
        <p14:creationId xmlns:p14="http://schemas.microsoft.com/office/powerpoint/2010/main" val="47787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800"/>
              </a:spcAft>
              <a:buNone/>
            </a:pPr>
            <a:r>
              <a:rPr lang="en-US" sz="1200" b="1" dirty="0"/>
              <a:t>NOTE</a:t>
            </a:r>
            <a:r>
              <a:rPr lang="en-US" sz="1200" dirty="0"/>
              <a:t>: Ask the groups to stay in their trios, and to rotate roles (a new person serves as the client, another the counselor/provider, and the third an observer).</a:t>
            </a:r>
          </a:p>
          <a:p>
            <a:pPr marL="0" indent="0">
              <a:lnSpc>
                <a:spcPct val="100000"/>
              </a:lnSpc>
              <a:spcBef>
                <a:spcPts val="0"/>
              </a:spcBef>
              <a:spcAft>
                <a:spcPts val="800"/>
              </a:spcAft>
              <a:buNone/>
            </a:pPr>
            <a:r>
              <a:rPr lang="en-US" sz="1200" dirty="0"/>
              <a:t>Ask for a volunteer to read the case study.</a:t>
            </a:r>
          </a:p>
          <a:p>
            <a:pPr marL="0" indent="0">
              <a:lnSpc>
                <a:spcPct val="100000"/>
              </a:lnSpc>
              <a:spcBef>
                <a:spcPts val="0"/>
              </a:spcBef>
              <a:spcAft>
                <a:spcPts val="800"/>
              </a:spcAft>
              <a:buNone/>
            </a:pPr>
            <a:r>
              <a:rPr lang="en-US" sz="1200" dirty="0"/>
              <a:t>Allow the trios 10 minutes to conduct the role-play.</a:t>
            </a:r>
          </a:p>
          <a:p>
            <a:pPr marL="0" indent="0">
              <a:lnSpc>
                <a:spcPct val="100000"/>
              </a:lnSpc>
              <a:spcBef>
                <a:spcPts val="0"/>
              </a:spcBef>
              <a:spcAft>
                <a:spcPts val="800"/>
              </a:spcAft>
              <a:buNone/>
            </a:pPr>
            <a:r>
              <a:rPr lang="en-US" dirty="0"/>
              <a:t>Ask the groups how it went, and if they have any questions (5 minutes).</a:t>
            </a:r>
          </a:p>
          <a:p>
            <a:r>
              <a:rPr lang="en-US" dirty="0"/>
              <a:t>Provide answers as appropriate, and advance to the next slide.</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13</a:t>
            </a:fld>
            <a:endParaRPr lang="en-US" dirty="0"/>
          </a:p>
        </p:txBody>
      </p:sp>
    </p:spTree>
    <p:extLst>
      <p:ext uri="{BB962C8B-B14F-4D97-AF65-F5344CB8AC3E}">
        <p14:creationId xmlns:p14="http://schemas.microsoft.com/office/powerpoint/2010/main" val="162331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Say: </a:t>
            </a:r>
            <a:r>
              <a:rPr lang="en-US" i="1" dirty="0"/>
              <a:t>In this session we will briefly touch on some of the important ways we will be measuring the degree to which index testing is contributing to overall case-finding efforts. We will also look at how the program will report index testing service provision to PEPFAR.</a:t>
            </a:r>
          </a:p>
        </p:txBody>
      </p:sp>
      <p:sp>
        <p:nvSpPr>
          <p:cNvPr id="4" name="Slide Number Placeholder 3"/>
          <p:cNvSpPr>
            <a:spLocks noGrp="1"/>
          </p:cNvSpPr>
          <p:nvPr>
            <p:ph type="sldNum" sz="quarter" idx="5"/>
          </p:nvPr>
        </p:nvSpPr>
        <p:spPr/>
        <p:txBody>
          <a:bodyPr/>
          <a:lstStyle/>
          <a:p>
            <a:fld id="{9AA269E5-789A-4D39-AC6D-24DE67320D1E}" type="slidenum">
              <a:rPr lang="en-US" smtClean="0"/>
              <a:t>14</a:t>
            </a:fld>
            <a:endParaRPr lang="en-US" dirty="0"/>
          </a:p>
        </p:txBody>
      </p:sp>
    </p:spTree>
    <p:extLst>
      <p:ext uri="{BB962C8B-B14F-4D97-AF65-F5344CB8AC3E}">
        <p14:creationId xmlns:p14="http://schemas.microsoft.com/office/powerpoint/2010/main" val="179934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b="0" i="1" dirty="0"/>
              <a:t>Continuous quality monitoring and improvement are critical for ensuring that index testing efforts help achieve targets and epidemic control. They are also critical for ensuring that teams are effectively screening for potential violence and other risks risk, reporting instances of violence or adverse events, and following up appropriately. As we will discuss later in this session, monitoring includes efforts led by implementing partners and sites, as well as community representatives and clients themselves.</a:t>
            </a:r>
          </a:p>
          <a:p>
            <a:endParaRPr lang="en-US" b="0" i="1" dirty="0"/>
          </a:p>
          <a:p>
            <a:r>
              <a:rPr lang="en-US" b="0" i="1" dirty="0"/>
              <a:t>This slide lists the inputs and tools that can and should be used with a PEPFAR-supported index testing program.</a:t>
            </a:r>
            <a:endParaRPr lang="en-US" i="1" dirty="0"/>
          </a:p>
          <a:p>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15</a:t>
            </a:fld>
            <a:endParaRPr lang="en-US" dirty="0"/>
          </a:p>
        </p:txBody>
      </p:sp>
    </p:spTree>
    <p:extLst>
      <p:ext uri="{BB962C8B-B14F-4D97-AF65-F5344CB8AC3E}">
        <p14:creationId xmlns:p14="http://schemas.microsoft.com/office/powerpoint/2010/main" val="383108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b="1" i="0" dirty="0"/>
              <a:t>Say: </a:t>
            </a:r>
            <a:r>
              <a:rPr lang="en-US" i="1" dirty="0"/>
              <a:t>Who “counts” as an index partner?</a:t>
            </a:r>
          </a:p>
          <a:p>
            <a:pPr marL="0" indent="0">
              <a:lnSpc>
                <a:spcPct val="100000"/>
              </a:lnSpc>
              <a:buNone/>
            </a:pPr>
            <a:endParaRPr lang="en-US" i="1" dirty="0"/>
          </a:p>
          <a:p>
            <a:pPr marL="0" indent="0">
              <a:lnSpc>
                <a:spcPct val="100000"/>
              </a:lnSpc>
              <a:buNone/>
            </a:pPr>
            <a:r>
              <a:rPr lang="en-US" i="1" dirty="0"/>
              <a:t>An index partner is anyone who is referred through an index testing modality who is a:</a:t>
            </a:r>
          </a:p>
          <a:p>
            <a:pPr>
              <a:lnSpc>
                <a:spcPct val="100000"/>
              </a:lnSpc>
            </a:pPr>
            <a:endParaRPr lang="en-US" i="1" dirty="0"/>
          </a:p>
          <a:p>
            <a:pPr>
              <a:lnSpc>
                <a:spcPct val="100000"/>
              </a:lnSpc>
            </a:pPr>
            <a:r>
              <a:rPr lang="en-US" i="1" dirty="0"/>
              <a:t>Current or past sexual partner(s), biological children/parents (if index case is child), or anyone with whom a needle was shared.</a:t>
            </a:r>
          </a:p>
          <a:p>
            <a:pPr>
              <a:lnSpc>
                <a:spcPct val="100000"/>
              </a:lnSpc>
            </a:pPr>
            <a:endParaRPr lang="en-US" i="1" dirty="0"/>
          </a:p>
          <a:p>
            <a:pPr>
              <a:lnSpc>
                <a:spcPct val="100000"/>
              </a:lnSpc>
            </a:pPr>
            <a:r>
              <a:rPr lang="en-US" i="1" dirty="0"/>
              <a:t>Biological child of an HIV-positive mother. Children of </a:t>
            </a:r>
            <a:r>
              <a:rPr lang="en-US" b="1" i="1" dirty="0"/>
              <a:t>male</a:t>
            </a:r>
            <a:r>
              <a:rPr lang="en-US" i="1" dirty="0"/>
              <a:t> index clients (fathers) should be included when the biological mother is HIV positive, deceased, or her HIV status is not known or not documented.</a:t>
            </a:r>
          </a:p>
          <a:p>
            <a:pPr>
              <a:lnSpc>
                <a:spcPct val="100000"/>
              </a:lnSpc>
            </a:pPr>
            <a:endParaRPr lang="en-US" i="1" dirty="0"/>
          </a:p>
          <a:p>
            <a:pPr>
              <a:lnSpc>
                <a:spcPct val="100000"/>
              </a:lnSpc>
            </a:pPr>
            <a:r>
              <a:rPr lang="en-US" i="1" dirty="0"/>
              <a:t>If the index client is child, his/her mother should be tested; if mother is HIV positive or deceased, father and all known sexual partners should be tested.</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16</a:t>
            </a:fld>
            <a:endParaRPr lang="en-US" dirty="0"/>
          </a:p>
        </p:txBody>
      </p:sp>
    </p:spTree>
    <p:extLst>
      <p:ext uri="{BB962C8B-B14F-4D97-AF65-F5344CB8AC3E}">
        <p14:creationId xmlns:p14="http://schemas.microsoft.com/office/powerpoint/2010/main" val="425360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Say: </a:t>
            </a:r>
            <a:r>
              <a:rPr lang="en-US" i="1" dirty="0"/>
              <a:t>Remember that we also discussed various ways that index clients (and other beneficiaries) can refer people for services. These included risk network referral and targeted referral.</a:t>
            </a:r>
          </a:p>
          <a:p>
            <a:endParaRPr lang="en-US" i="1" dirty="0"/>
          </a:p>
          <a:p>
            <a:r>
              <a:rPr lang="en-US" i="1" dirty="0"/>
              <a:t>While these approaches are critical complements to index testing and should be offered as part of our menu of options, when someone tests in our program who has not been referred via an index testing partner notification option, we cannot count them as index cases.</a:t>
            </a:r>
          </a:p>
          <a:p>
            <a:endParaRPr lang="en-US" i="1" dirty="0"/>
          </a:p>
          <a:p>
            <a:r>
              <a:rPr lang="en-US" i="1" dirty="0"/>
              <a:t>They still count as HTS_TST when they test.</a:t>
            </a:r>
          </a:p>
        </p:txBody>
      </p:sp>
      <p:sp>
        <p:nvSpPr>
          <p:cNvPr id="4" name="Slide Number Placeholder 3"/>
          <p:cNvSpPr>
            <a:spLocks noGrp="1"/>
          </p:cNvSpPr>
          <p:nvPr>
            <p:ph type="sldNum" sz="quarter" idx="5"/>
          </p:nvPr>
        </p:nvSpPr>
        <p:spPr/>
        <p:txBody>
          <a:bodyPr/>
          <a:lstStyle/>
          <a:p>
            <a:fld id="{9AA269E5-789A-4D39-AC6D-24DE67320D1E}" type="slidenum">
              <a:rPr lang="en-US" smtClean="0"/>
              <a:t>17</a:t>
            </a:fld>
            <a:endParaRPr lang="en-US" dirty="0"/>
          </a:p>
        </p:txBody>
      </p:sp>
    </p:spTree>
    <p:extLst>
      <p:ext uri="{BB962C8B-B14F-4D97-AF65-F5344CB8AC3E}">
        <p14:creationId xmlns:p14="http://schemas.microsoft.com/office/powerpoint/2010/main" val="205573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Say: </a:t>
            </a:r>
            <a:r>
              <a:rPr lang="en-US" i="1" dirty="0"/>
              <a:t>This graphic helps clarify how individuals are classified within an index testing program.</a:t>
            </a:r>
          </a:p>
          <a:p>
            <a:endParaRPr lang="en-US" i="1" dirty="0"/>
          </a:p>
          <a:p>
            <a:r>
              <a:rPr lang="en-US" i="1" dirty="0"/>
              <a:t>We begin with a cohort of previously diagnosed PLHIV. All of them are offered index testing services (1).</a:t>
            </a:r>
          </a:p>
          <a:p>
            <a:endParaRPr lang="en-US" i="1" dirty="0"/>
          </a:p>
          <a:p>
            <a:r>
              <a:rPr lang="en-US" i="1" dirty="0"/>
              <a:t>Among them, some will accept, and some will not (2). We hope that the majority will accept, based on the use of motivational counseling approaches and in the absence of the threat of violence.</a:t>
            </a:r>
          </a:p>
          <a:p>
            <a:endParaRPr lang="en-US" i="1" dirty="0"/>
          </a:p>
          <a:p>
            <a:r>
              <a:rPr lang="en-US" i="1" dirty="0"/>
              <a:t>From those who accept, we expect to see a cohort of individuals come for testing(the contacts provided by the index case) (3). </a:t>
            </a:r>
          </a:p>
          <a:p>
            <a:endParaRPr lang="en-US" i="1" dirty="0"/>
          </a:p>
          <a:p>
            <a:r>
              <a:rPr lang="en-US" i="1" dirty="0"/>
              <a:t>Among those, some will agree to test, and some will not (4). Of those who test, some will be positive, and can be offered index testing services. Among those who are negative, we can still offer risk network referral and targeted referral options.</a:t>
            </a:r>
          </a:p>
          <a:p>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18</a:t>
            </a:fld>
            <a:endParaRPr lang="en-US" dirty="0"/>
          </a:p>
        </p:txBody>
      </p:sp>
    </p:spTree>
    <p:extLst>
      <p:ext uri="{BB962C8B-B14F-4D97-AF65-F5344CB8AC3E}">
        <p14:creationId xmlns:p14="http://schemas.microsoft.com/office/powerpoint/2010/main" val="178632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600"/>
              </a:spcAft>
              <a:buClr>
                <a:srgbClr val="E73439"/>
              </a:buClr>
              <a:tabLst>
                <a:tab pos="228600" algn="l"/>
                <a:tab pos="457200" algn="l"/>
              </a:tabLst>
            </a:pPr>
            <a:r>
              <a:rPr lang="en-US" b="1" i="0" dirty="0">
                <a:cs typeface="+mn-cs"/>
              </a:rPr>
              <a:t>Say: </a:t>
            </a:r>
            <a:r>
              <a:rPr lang="en-US" i="1" dirty="0"/>
              <a:t>This is an example  of an index testing cascade which helps us analyze the performance of index testing.</a:t>
            </a:r>
          </a:p>
          <a:p>
            <a:pPr marR="0" lvl="0">
              <a:spcBef>
                <a:spcPts val="0"/>
              </a:spcBef>
              <a:spcAft>
                <a:spcPts val="600"/>
              </a:spcAft>
              <a:buClr>
                <a:srgbClr val="E73439"/>
              </a:buClr>
              <a:tabLst>
                <a:tab pos="228600" algn="l"/>
                <a:tab pos="457200" algn="l"/>
              </a:tabLst>
            </a:pPr>
            <a:r>
              <a:rPr lang="en-US" i="1" dirty="0"/>
              <a:t>The first bar represents the total number of index clients who were offered the service. In this case, 100 people. It disaggregates index clients who were newly diagnosed (50) and PLHIV already diagnosed and on treatment TX_CURR and those living with HIV but not on treatment, (</a:t>
            </a:r>
            <a:r>
              <a:rPr lang="en-US" i="1"/>
              <a:t>50).</a:t>
            </a:r>
            <a:endParaRPr lang="en-US" i="1" dirty="0"/>
          </a:p>
          <a:p>
            <a:pPr marR="0" lvl="0">
              <a:spcBef>
                <a:spcPts val="0"/>
              </a:spcBef>
              <a:spcAft>
                <a:spcPts val="600"/>
              </a:spcAft>
              <a:buClr>
                <a:srgbClr val="E73439"/>
              </a:buClr>
              <a:tabLst>
                <a:tab pos="228600" algn="l"/>
                <a:tab pos="457200" algn="l"/>
              </a:tabLst>
            </a:pPr>
            <a:r>
              <a:rPr lang="en-US" i="1" dirty="0"/>
              <a:t>The second bar shows the number clients who accepted the service (in this case, 65 of the 100, or 65%).</a:t>
            </a:r>
          </a:p>
          <a:p>
            <a:pPr marR="0" lvl="0">
              <a:spcBef>
                <a:spcPts val="0"/>
              </a:spcBef>
              <a:spcAft>
                <a:spcPts val="600"/>
              </a:spcAft>
              <a:buClr>
                <a:srgbClr val="E73439"/>
              </a:buClr>
              <a:tabLst>
                <a:tab pos="228600" algn="l"/>
                <a:tab pos="457200" algn="l"/>
              </a:tabLst>
            </a:pPr>
            <a:r>
              <a:rPr lang="en-US" i="1" dirty="0"/>
              <a:t>The third bar shows the number of contacts provided by the index clients; 145 which is about 2.2 contacts per index client.</a:t>
            </a:r>
          </a:p>
          <a:p>
            <a:pPr marL="0" marR="0">
              <a:spcBef>
                <a:spcPts val="0"/>
              </a:spcBef>
              <a:spcAft>
                <a:spcPts val="800"/>
              </a:spcAft>
            </a:pPr>
            <a:r>
              <a:rPr lang="en-US" i="1" dirty="0"/>
              <a:t>The last bar shows the outcomes of the contact referrals, it includes 40 people who refused HIV testing, 13 who were not found, 10 who were known PLHIV, 22 who agreed to testing and were diagnosed with HIV (27% case finding) and 60 who agreed to testing but were negative. </a:t>
            </a:r>
          </a:p>
        </p:txBody>
      </p:sp>
      <p:sp>
        <p:nvSpPr>
          <p:cNvPr id="4" name="Slide Number Placeholder 3"/>
          <p:cNvSpPr>
            <a:spLocks noGrp="1"/>
          </p:cNvSpPr>
          <p:nvPr>
            <p:ph type="sldNum" sz="quarter" idx="5"/>
          </p:nvPr>
        </p:nvSpPr>
        <p:spPr/>
        <p:txBody>
          <a:bodyPr/>
          <a:lstStyle/>
          <a:p>
            <a:fld id="{616223EF-7CE9-467A-AFCE-4BB34B482EA6}" type="slidenum">
              <a:rPr lang="en-US" smtClean="0"/>
              <a:t>19</a:t>
            </a:fld>
            <a:endParaRPr lang="en-US" dirty="0"/>
          </a:p>
        </p:txBody>
      </p:sp>
    </p:spTree>
    <p:extLst>
      <p:ext uri="{BB962C8B-B14F-4D97-AF65-F5344CB8AC3E}">
        <p14:creationId xmlns:p14="http://schemas.microsoft.com/office/powerpoint/2010/main" val="305892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9755297F-6FB7-E545-9AAF-85FAAE6A93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accent2"/>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accent2"/>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accent2"/>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accent2"/>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9pPr>
          </a:lstStyle>
          <a:p>
            <a:pPr eaLnBrk="1" hangingPunct="1"/>
            <a:fld id="{A3544D68-4125-D04F-A5FF-897DF4390C0C}" type="slidenum">
              <a:rPr lang="en-US" altLang="en-US" sz="1200">
                <a:solidFill>
                  <a:schemeClr val="tx1"/>
                </a:solidFill>
                <a:latin typeface="Times New Roman" panose="02020603050405020304" pitchFamily="18" charset="0"/>
              </a:rPr>
              <a:pPr eaLnBrk="1" hangingPunct="1"/>
              <a:t>2</a:t>
            </a:fld>
            <a:endParaRPr lang="en-US" altLang="en-US" sz="1200" dirty="0">
              <a:solidFill>
                <a:schemeClr val="tx1"/>
              </a:solidFill>
              <a:latin typeface="Times New Roman" panose="02020603050405020304" pitchFamily="18" charset="0"/>
            </a:endParaRPr>
          </a:p>
        </p:txBody>
      </p:sp>
      <p:sp>
        <p:nvSpPr>
          <p:cNvPr id="145410" name="Rectangle 2">
            <a:extLst>
              <a:ext uri="{FF2B5EF4-FFF2-40B4-BE49-F238E27FC236}">
                <a16:creationId xmlns:a16="http://schemas.microsoft.com/office/drawing/2014/main" id="{50AB474D-7859-7C49-AEB1-2DC25EB7B86D}"/>
              </a:ext>
            </a:extLst>
          </p:cNvPr>
          <p:cNvSpPr>
            <a:spLocks noGrp="1" noRot="1" noChangeAspect="1" noChangeArrowheads="1" noTextEdit="1"/>
          </p:cNvSpPr>
          <p:nvPr>
            <p:ph type="sldImg"/>
          </p:nvPr>
        </p:nvSpPr>
        <p:spPr>
          <a:solidFill>
            <a:srgbClr val="FFFFFF"/>
          </a:solidFill>
          <a:ln/>
        </p:spPr>
      </p:sp>
      <p:sp>
        <p:nvSpPr>
          <p:cNvPr id="986115" name="Rectangle 3">
            <a:extLst>
              <a:ext uri="{FF2B5EF4-FFF2-40B4-BE49-F238E27FC236}">
                <a16:creationId xmlns:a16="http://schemas.microsoft.com/office/drawing/2014/main" id="{977C21F6-FEC3-6D44-8DCB-391688D8F5D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b="1" i="0" dirty="0">
                <a:cs typeface="+mn-cs"/>
              </a:rPr>
              <a:t>Say: </a:t>
            </a:r>
            <a:r>
              <a:rPr lang="en-US" b="0" i="1" dirty="0">
                <a:cs typeface="+mn-cs"/>
              </a:rPr>
              <a:t>I</a:t>
            </a:r>
            <a:r>
              <a:rPr lang="en-US" i="1" dirty="0">
                <a:cs typeface="+mn-cs"/>
              </a:rPr>
              <a:t>s everyone ready for a candy quiz?</a:t>
            </a:r>
          </a:p>
          <a:p>
            <a:pPr eaLnBrk="1" hangingPunct="1">
              <a:defRPr/>
            </a:pPr>
            <a:endParaRPr lang="en-US" dirty="0">
              <a:cs typeface="+mn-cs"/>
            </a:endParaRPr>
          </a:p>
          <a:p>
            <a:pPr eaLnBrk="1" hangingPunct="1">
              <a:defRPr/>
            </a:pPr>
            <a:r>
              <a:rPr lang="en-US" dirty="0">
                <a:cs typeface="+mn-cs"/>
              </a:rPr>
              <a:t>Advance one at a time and award individuals who answer correctly.</a:t>
            </a:r>
          </a:p>
          <a:p>
            <a:pPr eaLnBrk="1" hangingPunct="1">
              <a:defRPr/>
            </a:pP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318865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Say: </a:t>
            </a:r>
            <a:r>
              <a:rPr lang="en-US" i="1" dirty="0"/>
              <a:t>This graph shows an example of how a program might display data for a quarterly review to see how effective the program is at supporting clients to accept index testing (here shown as PNS – partner notification services), and the case-finding and linkage rates for the contacts of the index clients.</a:t>
            </a:r>
          </a:p>
          <a:p>
            <a:endParaRPr lang="en-US" i="1" dirty="0"/>
          </a:p>
          <a:p>
            <a:r>
              <a:rPr lang="en-US" i="1" dirty="0"/>
              <a:t>As you can see on the left in blue, 100% of all cases were offered index testing, and 90% accepted. That’s pretty good, though we are always aiming for 100%.</a:t>
            </a:r>
          </a:p>
          <a:p>
            <a:endParaRPr lang="en-US" i="1" dirty="0"/>
          </a:p>
          <a:p>
            <a:r>
              <a:rPr lang="en-US" i="1" dirty="0"/>
              <a:t>On the right are the individuals were referred through index testing by the clients on the left. 80% of those contacted accepted index testing, among whom 40% were diagnosed living with HIV, and 100% of them were linked to treatment. This is an example of a successful index testing intervention. We see high rates of acceptance and high case-finding and linkage rates as well. </a:t>
            </a:r>
          </a:p>
        </p:txBody>
      </p:sp>
      <p:sp>
        <p:nvSpPr>
          <p:cNvPr id="4" name="Slide Number Placeholder 3"/>
          <p:cNvSpPr>
            <a:spLocks noGrp="1"/>
          </p:cNvSpPr>
          <p:nvPr>
            <p:ph type="sldNum" sz="quarter" idx="5"/>
          </p:nvPr>
        </p:nvSpPr>
        <p:spPr/>
        <p:txBody>
          <a:bodyPr/>
          <a:lstStyle/>
          <a:p>
            <a:fld id="{9AA269E5-789A-4D39-AC6D-24DE67320D1E}" type="slidenum">
              <a:rPr lang="en-US" smtClean="0"/>
              <a:t>20</a:t>
            </a:fld>
            <a:endParaRPr lang="en-US" dirty="0"/>
          </a:p>
        </p:txBody>
      </p:sp>
    </p:spTree>
    <p:extLst>
      <p:ext uri="{BB962C8B-B14F-4D97-AF65-F5344CB8AC3E}">
        <p14:creationId xmlns:p14="http://schemas.microsoft.com/office/powerpoint/2010/main" val="1330895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Say: </a:t>
            </a:r>
            <a:r>
              <a:rPr lang="en-US" i="1" dirty="0"/>
              <a:t>In this graph, we can see how a program might compare two different modalities for case finding. </a:t>
            </a:r>
          </a:p>
          <a:p>
            <a:endParaRPr lang="en-US" i="1" dirty="0"/>
          </a:p>
          <a:p>
            <a:r>
              <a:rPr lang="en-US" i="1" dirty="0"/>
              <a:t>On the left you see data for mobile HTS. While the approach reached 80 people during the period, and achieved an 18% yield, index testing approaches resulted in fewer people tested but resulted in a higher yield and even more cases.</a:t>
            </a:r>
          </a:p>
          <a:p>
            <a:endParaRPr lang="en-US" i="1" dirty="0"/>
          </a:p>
          <a:p>
            <a:r>
              <a:rPr lang="en-US" i="1" dirty="0"/>
              <a:t>This graph is not meant to suggest that we should put all of our resources into index testing. In fact, community-based approaches for reaching and recruiting still found 14 cases in this example. But it should help convince you that implementing both approaches will effectively increase our chances of epidemic control.</a:t>
            </a:r>
          </a:p>
          <a:p>
            <a:endParaRPr lang="en-US" i="1" dirty="0"/>
          </a:p>
          <a:p>
            <a:r>
              <a:rPr lang="en-US" i="1" dirty="0"/>
              <a:t>If resources are highly limited, increasing focus on index testing and reducing the number of mobile outreach events may save costs and still result in case-finding rates that are on par with local or national targets.</a:t>
            </a:r>
          </a:p>
        </p:txBody>
      </p:sp>
      <p:sp>
        <p:nvSpPr>
          <p:cNvPr id="4" name="Slide Number Placeholder 3"/>
          <p:cNvSpPr>
            <a:spLocks noGrp="1"/>
          </p:cNvSpPr>
          <p:nvPr>
            <p:ph type="sldNum" sz="quarter" idx="5"/>
          </p:nvPr>
        </p:nvSpPr>
        <p:spPr/>
        <p:txBody>
          <a:bodyPr/>
          <a:lstStyle/>
          <a:p>
            <a:fld id="{9AA269E5-789A-4D39-AC6D-24DE67320D1E}" type="slidenum">
              <a:rPr lang="en-US" smtClean="0"/>
              <a:t>21</a:t>
            </a:fld>
            <a:endParaRPr lang="en-US" dirty="0"/>
          </a:p>
        </p:txBody>
      </p:sp>
    </p:spTree>
    <p:extLst>
      <p:ext uri="{BB962C8B-B14F-4D97-AF65-F5344CB8AC3E}">
        <p14:creationId xmlns:p14="http://schemas.microsoft.com/office/powerpoint/2010/main" val="2502496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62976"/>
          </a:xfrm>
        </p:spPr>
        <p:txBody>
          <a:bodyPr/>
          <a:lstStyle/>
          <a:p>
            <a:r>
              <a:rPr lang="en-US" b="1" i="0" dirty="0"/>
              <a:t>NOTE: </a:t>
            </a:r>
            <a:r>
              <a:rPr lang="en-US" b="0" i="0" dirty="0"/>
              <a:t>The term adverse event may be confusing for some people, especially if translated into another language. While it is important for programs to understand what language is being used globally, it may help to agree on a local term for ‘adverse events’ that all participants can understand, and that can be used throughout this training and beyond.</a:t>
            </a:r>
            <a:endParaRPr lang="en-US" b="1" i="0" dirty="0"/>
          </a:p>
          <a:p>
            <a:pPr>
              <a:spcBef>
                <a:spcPts val="600"/>
              </a:spcBef>
            </a:pPr>
            <a:r>
              <a:rPr lang="en-US" b="1" i="0" dirty="0"/>
              <a:t>Say: </a:t>
            </a:r>
            <a:r>
              <a:rPr lang="en-US" b="0" i="1" dirty="0"/>
              <a:t>We previously introduced the concept of adverse events in Session 5. Can anyone remind the group what an adverse event is?</a:t>
            </a:r>
          </a:p>
          <a:p>
            <a:pPr>
              <a:spcBef>
                <a:spcPts val="600"/>
              </a:spcBef>
            </a:pPr>
            <a:r>
              <a:rPr lang="en-US" b="0" i="0" dirty="0"/>
              <a:t>Allow a few moments for the participants to respond.</a:t>
            </a:r>
          </a:p>
          <a:p>
            <a:pPr>
              <a:spcBef>
                <a:spcPts val="600"/>
              </a:spcBef>
            </a:pPr>
            <a:r>
              <a:rPr lang="en-US" b="1" i="0" dirty="0"/>
              <a:t>Say</a:t>
            </a:r>
            <a:r>
              <a:rPr lang="en-US" b="0" i="1" dirty="0"/>
              <a:t>: It’s important for providers to be aware of the potential for adverse events, types of adverse events, and how to respond. </a:t>
            </a:r>
          </a:p>
          <a:p>
            <a:pPr>
              <a:spcBef>
                <a:spcPts val="600"/>
              </a:spcBef>
            </a:pPr>
            <a:r>
              <a:rPr lang="en-US" b="0" i="1" dirty="0"/>
              <a:t>Adverse events include threats or occurrences of harm, including physical, sexual, or economic. These can be toward the index client, their partners, family members and/or children, a provider, or anyone else.</a:t>
            </a:r>
          </a:p>
          <a:p>
            <a:pPr>
              <a:spcBef>
                <a:spcPts val="600"/>
              </a:spcBef>
            </a:pPr>
            <a:r>
              <a:rPr lang="en-US" b="0" i="1" dirty="0"/>
              <a:t>There are also some adverse events that may not seem like obvious harms, but that could have severe consequences. These include withholding of treatment or other services, which can be life threatening or cause harm, and forced or unauthorized disclosure of names or personal information (as discussed on the previous slide).</a:t>
            </a:r>
          </a:p>
          <a:p>
            <a:pPr>
              <a:spcBef>
                <a:spcPts val="600"/>
              </a:spcBef>
            </a:pPr>
            <a:r>
              <a:rPr lang="en-US" b="0" i="1" dirty="0"/>
              <a:t>Other adverse events include abandonment or forced removal from home for children under 19 years of age, failure to obtain consent, and stigma or criminalization at a health service provision site (or elsewhere).</a:t>
            </a:r>
          </a:p>
          <a:p>
            <a:pPr>
              <a:spcBef>
                <a:spcPts val="600"/>
              </a:spcBef>
            </a:pPr>
            <a:r>
              <a:rPr lang="en-US" b="0" i="1" dirty="0"/>
              <a:t>We will discuss adverse event monitoring and response in Session 15.</a:t>
            </a:r>
          </a:p>
          <a:p>
            <a:endParaRPr lang="en-US" b="1" i="0" dirty="0"/>
          </a:p>
          <a:p>
            <a:endParaRPr lang="en-US" b="1" i="0" dirty="0"/>
          </a:p>
          <a:p>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22</a:t>
            </a:fld>
            <a:endParaRPr lang="en-US" dirty="0"/>
          </a:p>
        </p:txBody>
      </p:sp>
    </p:spTree>
    <p:extLst>
      <p:ext uri="{BB962C8B-B14F-4D97-AF65-F5344CB8AC3E}">
        <p14:creationId xmlns:p14="http://schemas.microsoft.com/office/powerpoint/2010/main" val="260153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b="0" i="1" dirty="0"/>
              <a:t>Why might it be important to monitor the provision of client consent and adverse events?</a:t>
            </a:r>
          </a:p>
          <a:p>
            <a:endParaRPr lang="en-US" b="0" i="1" dirty="0"/>
          </a:p>
          <a:p>
            <a:r>
              <a:rPr lang="en-US" b="0" i="0" dirty="0"/>
              <a:t>Allow the participants a few moments to respond, and use the bullets in the slide to fill in any answers that might not have been suggested.</a:t>
            </a:r>
          </a:p>
          <a:p>
            <a:endParaRPr lang="en-US" b="0" i="0" dirty="0"/>
          </a:p>
          <a:p>
            <a:r>
              <a:rPr lang="en-US" b="1" i="0" dirty="0"/>
              <a:t>Say</a:t>
            </a:r>
            <a:r>
              <a:rPr lang="en-US" b="0" i="0" dirty="0"/>
              <a:t>: </a:t>
            </a:r>
            <a:r>
              <a:rPr lang="en-US" b="0" i="1" dirty="0"/>
              <a:t>It is important for all sites to have a method for obtaining consent and documenting who among its clients has provided consent. As discussed previously, clients can provide either oral or written consent, depending on national guidelines. Either way, it will be the provider’s responsibility to document if the client has provided consent, and for site leaders to monitor if consent has been obtained both for listing clients and for methods chosen for notification.</a:t>
            </a:r>
          </a:p>
          <a:p>
            <a:endParaRPr lang="en-US" b="0" i="1" dirty="0"/>
          </a:p>
          <a:p>
            <a:r>
              <a:rPr lang="en-US" b="0" i="1" dirty="0"/>
              <a:t>Sites also will need to document reasons for refusal of index testing services and occurrences and prevalence of adverse events. For each reported adverse event, sites will need to investigate and develop a follow-up plan. This training package provides all the resources needed for tracking and guidance for response.</a:t>
            </a:r>
            <a:endParaRPr lang="en-US" i="1" dirty="0"/>
          </a:p>
          <a:p>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23</a:t>
            </a:fld>
            <a:endParaRPr lang="en-US" dirty="0"/>
          </a:p>
        </p:txBody>
      </p:sp>
    </p:spTree>
    <p:extLst>
      <p:ext uri="{BB962C8B-B14F-4D97-AF65-F5344CB8AC3E}">
        <p14:creationId xmlns:p14="http://schemas.microsoft.com/office/powerpoint/2010/main" val="3060159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lstStyle/>
          <a:p>
            <a:r>
              <a:rPr lang="en-US" sz="1100" b="1" i="0" dirty="0"/>
              <a:t>Say: </a:t>
            </a:r>
            <a:r>
              <a:rPr lang="en-US" sz="1100" b="0" i="1" dirty="0"/>
              <a:t>Have a look at the graphic on this slide. What might we mean by including community monitoring and client feedback as part of an adverse event monitoring system? What is the difference between community monitoring and client feedback? Aren’t they the same thing?</a:t>
            </a:r>
          </a:p>
          <a:p>
            <a:pPr>
              <a:spcBef>
                <a:spcPts val="600"/>
              </a:spcBef>
            </a:pPr>
            <a:r>
              <a:rPr lang="en-US" sz="1100" b="0" i="0" dirty="0"/>
              <a:t>Allow the participants a few moments to respond.</a:t>
            </a:r>
          </a:p>
          <a:p>
            <a:pPr>
              <a:spcBef>
                <a:spcPts val="600"/>
              </a:spcBef>
            </a:pPr>
            <a:r>
              <a:rPr lang="en-US" sz="1100" b="1" i="0" dirty="0"/>
              <a:t>Say: </a:t>
            </a:r>
            <a:r>
              <a:rPr lang="en-US" sz="1100" b="0" i="1" dirty="0"/>
              <a:t>An adverse event monitoring system expands beyond the site alone. At the site level, it’s important to employ standardized tools to guide supervision and ensure quality, including a Minimum Standards Checklist, supportive supervision checklists, and SIMS checklists.</a:t>
            </a:r>
          </a:p>
          <a:p>
            <a:pPr>
              <a:spcBef>
                <a:spcPts val="600"/>
              </a:spcBef>
            </a:pPr>
            <a:r>
              <a:rPr lang="en-US" sz="1100" b="0" i="1" dirty="0"/>
              <a:t>Sites also need to incorporate monitoring and reporting tools, including:</a:t>
            </a:r>
          </a:p>
          <a:p>
            <a:pPr marL="165100" indent="-165100">
              <a:buFont typeface="Arial" panose="020B0604020202020204" pitchFamily="34" charset="0"/>
              <a:buChar char="•"/>
            </a:pPr>
            <a:r>
              <a:rPr lang="en-US" sz="1100" i="1" dirty="0">
                <a:solidFill>
                  <a:schemeClr val="tx1"/>
                </a:solidFill>
                <a:latin typeface="+mn-lt"/>
                <a:cs typeface="+mn-cs"/>
              </a:rPr>
              <a:t>Beneficiary Abuse Disclosure and Service Provision Form</a:t>
            </a:r>
          </a:p>
          <a:p>
            <a:pPr marL="165100" indent="-165100">
              <a:buFont typeface="Arial" panose="020B0604020202020204" pitchFamily="34" charset="0"/>
              <a:buChar char="•"/>
            </a:pPr>
            <a:r>
              <a:rPr lang="en-US" sz="1100" i="1" dirty="0">
                <a:solidFill>
                  <a:schemeClr val="tx1"/>
                </a:solidFill>
                <a:latin typeface="+mn-lt"/>
                <a:cs typeface="+mn-cs"/>
              </a:rPr>
              <a:t>Customer Complaint Form (using LINK where applicable)</a:t>
            </a:r>
          </a:p>
          <a:p>
            <a:pPr marL="165100" indent="-165100">
              <a:buFont typeface="Arial" panose="020B0604020202020204" pitchFamily="34" charset="0"/>
              <a:buChar char="•"/>
            </a:pPr>
            <a:r>
              <a:rPr lang="en-US" sz="1100" i="1" dirty="0">
                <a:solidFill>
                  <a:schemeClr val="tx1"/>
                </a:solidFill>
                <a:latin typeface="+mn-lt"/>
                <a:cs typeface="+mn-cs"/>
              </a:rPr>
              <a:t>Security Incident Log</a:t>
            </a:r>
          </a:p>
          <a:p>
            <a:pPr marL="0" indent="0">
              <a:spcBef>
                <a:spcPts val="600"/>
              </a:spcBef>
              <a:buFont typeface="Arial" panose="020B0604020202020204" pitchFamily="34" charset="0"/>
              <a:buNone/>
            </a:pPr>
            <a:r>
              <a:rPr lang="en-US" sz="1100" b="0" i="1" dirty="0">
                <a:solidFill>
                  <a:schemeClr val="tx1"/>
                </a:solidFill>
                <a:latin typeface="+mn-lt"/>
                <a:cs typeface="+mn-cs"/>
              </a:rPr>
              <a:t>At the client level, sites should incorporate tools/approaches for gauging client satisfaction with services, such as paper- or web-based surveys (using LINKS), comment boxes, and client exit interviews. </a:t>
            </a:r>
            <a:endParaRPr lang="en-US" sz="1100" b="0" i="1" dirty="0"/>
          </a:p>
          <a:p>
            <a:pPr>
              <a:spcBef>
                <a:spcPts val="600"/>
              </a:spcBef>
            </a:pPr>
            <a:r>
              <a:rPr lang="en-US" sz="1100" b="0" i="1" dirty="0"/>
              <a:t>It’s also important that community organizations have platforms for monitoring and providing feedback to ensure that services meet the Core Principles and Minimum Standards, including being catered to individual client needs. These can include Community Scorecard approaches, whereby community representatives work with site leadership and providers to assess quality and accessibility of services and develop recommendations together that are then implemented and assessed again.</a:t>
            </a:r>
            <a:r>
              <a:rPr lang="en-US" sz="1100" b="1" i="1" dirty="0"/>
              <a:t> </a:t>
            </a:r>
            <a:r>
              <a:rPr lang="en-US" sz="1100" b="0" i="1" dirty="0"/>
              <a:t>This approach has demonstrated considerable success in a variety of contexts.</a:t>
            </a:r>
          </a:p>
          <a:p>
            <a:pPr>
              <a:spcBef>
                <a:spcPts val="600"/>
              </a:spcBef>
            </a:pPr>
            <a:r>
              <a:rPr lang="en-US" sz="1100" b="0" i="1" dirty="0"/>
              <a:t>Local organizations and facility leaders can also form community advisory boards that consolidate feedback from the community and provide recommendations to improve quality and accessibility.</a:t>
            </a:r>
          </a:p>
          <a:p>
            <a:endParaRPr lang="en-US" b="0" i="0" dirty="0"/>
          </a:p>
        </p:txBody>
      </p:sp>
      <p:sp>
        <p:nvSpPr>
          <p:cNvPr id="4" name="Slide Number Placeholder 3"/>
          <p:cNvSpPr>
            <a:spLocks noGrp="1"/>
          </p:cNvSpPr>
          <p:nvPr>
            <p:ph type="sldNum" sz="quarter" idx="5"/>
          </p:nvPr>
        </p:nvSpPr>
        <p:spPr/>
        <p:txBody>
          <a:bodyPr/>
          <a:lstStyle/>
          <a:p>
            <a:fld id="{9AA269E5-789A-4D39-AC6D-24DE67320D1E}" type="slidenum">
              <a:rPr lang="en-US" smtClean="0"/>
              <a:t>24</a:t>
            </a:fld>
            <a:endParaRPr lang="en-US" dirty="0"/>
          </a:p>
        </p:txBody>
      </p:sp>
    </p:spTree>
    <p:extLst>
      <p:ext uri="{BB962C8B-B14F-4D97-AF65-F5344CB8AC3E}">
        <p14:creationId xmlns:p14="http://schemas.microsoft.com/office/powerpoint/2010/main" val="306353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b="0" i="1" dirty="0"/>
              <a:t>At the site level, providers should routinely inquire about any adverse events. This can be done in various ways, including in person during a visit or by phone. </a:t>
            </a:r>
          </a:p>
          <a:p>
            <a:endParaRPr lang="en-US" b="0" i="1" dirty="0"/>
          </a:p>
          <a:p>
            <a:r>
              <a:rPr lang="en-US" b="0" i="1" dirty="0"/>
              <a:t>The script in this slide offers one way of asking about harms.</a:t>
            </a:r>
            <a:r>
              <a:rPr lang="en-US" b="1" i="0" dirty="0"/>
              <a:t> </a:t>
            </a:r>
            <a:endParaRPr lang="en-US" i="1" dirty="0"/>
          </a:p>
          <a:p>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25</a:t>
            </a:fld>
            <a:endParaRPr lang="en-US" dirty="0"/>
          </a:p>
        </p:txBody>
      </p:sp>
    </p:spTree>
    <p:extLst>
      <p:ext uri="{BB962C8B-B14F-4D97-AF65-F5344CB8AC3E}">
        <p14:creationId xmlns:p14="http://schemas.microsoft.com/office/powerpoint/2010/main" val="414495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13271"/>
          </a:xfrm>
        </p:spPr>
        <p:txBody>
          <a:bodyPr/>
          <a:lstStyle/>
          <a:p>
            <a:pPr marL="0" indent="0">
              <a:lnSpc>
                <a:spcPct val="100000"/>
              </a:lnSpc>
              <a:buNone/>
            </a:pPr>
            <a:r>
              <a:rPr lang="en-US" b="1" i="0" dirty="0"/>
              <a:t>NOTE: </a:t>
            </a:r>
            <a:r>
              <a:rPr lang="en-US" b="0" i="0" dirty="0"/>
              <a:t>Use the animation in this slide to follow with the suggested script below.</a:t>
            </a:r>
            <a:endParaRPr lang="en-US" b="1" i="0" dirty="0"/>
          </a:p>
          <a:p>
            <a:pPr marL="0" indent="0">
              <a:lnSpc>
                <a:spcPct val="100000"/>
              </a:lnSpc>
              <a:buNone/>
            </a:pPr>
            <a:endParaRPr lang="en-US" i="1" dirty="0"/>
          </a:p>
          <a:p>
            <a:r>
              <a:rPr lang="en-US" b="1" dirty="0"/>
              <a:t>Say</a:t>
            </a:r>
            <a:r>
              <a:rPr lang="en-US" dirty="0"/>
              <a:t>: </a:t>
            </a:r>
            <a:r>
              <a:rPr lang="en-US" i="1" dirty="0"/>
              <a:t>Why do we want to ask about and track the reasons that clients decline index testing services?</a:t>
            </a:r>
          </a:p>
          <a:p>
            <a:endParaRPr lang="en-US" dirty="0"/>
          </a:p>
          <a:p>
            <a:r>
              <a:rPr lang="en-US" dirty="0"/>
              <a:t>Allow the participants a few moments to respond, then advance one bullet.</a:t>
            </a:r>
          </a:p>
          <a:p>
            <a:endParaRPr lang="en-US" dirty="0"/>
          </a:p>
          <a:p>
            <a:r>
              <a:rPr lang="en-US" b="1" dirty="0"/>
              <a:t>Say</a:t>
            </a:r>
            <a:r>
              <a:rPr lang="en-US" dirty="0"/>
              <a:t>: </a:t>
            </a:r>
            <a:r>
              <a:rPr lang="en-US" i="1" dirty="0"/>
              <a:t>What might be reasons that clients decline index testing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the participants a few moments to respond, then advance one bullet.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t>
            </a:r>
            <a:r>
              <a:rPr lang="en-US" i="1" dirty="0"/>
              <a:t>As you noted, there are a number of reasons that clients might decline index testing services. It will be helpful to track these reasons in order to develop solutions to address whatever may be in your power to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Advance to show the table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t>
            </a:r>
            <a:r>
              <a:rPr lang="en-US" i="1" dirty="0"/>
              <a:t>Here are a few examples of solutions for the reasons listed in the table on the left.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26</a:t>
            </a:fld>
            <a:endParaRPr lang="en-US" dirty="0"/>
          </a:p>
        </p:txBody>
      </p:sp>
    </p:spTree>
    <p:extLst>
      <p:ext uri="{BB962C8B-B14F-4D97-AF65-F5344CB8AC3E}">
        <p14:creationId xmlns:p14="http://schemas.microsoft.com/office/powerpoint/2010/main" val="2130860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b="1" i="0" dirty="0"/>
              <a:t>Say: </a:t>
            </a:r>
            <a:r>
              <a:rPr lang="en-US" b="0" i="1" dirty="0"/>
              <a:t>As pictured in this slide, you may wish to develop a visualization that quantifies reasons for decline to allow site leadership, providers, and implementing partner staff to develop and prioritize solutions. Using continuous quality improvement measures, you can then gauge over time if changes in service provision have led to changes in uptake.</a:t>
            </a:r>
            <a:endParaRPr lang="en-US" b="1" i="0" dirty="0"/>
          </a:p>
          <a:p>
            <a:pPr marL="0" indent="0">
              <a:lnSpc>
                <a:spcPct val="100000"/>
              </a:lnSpc>
              <a:buNone/>
            </a:pPr>
            <a:endParaRPr lang="en-US" i="1"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27</a:t>
            </a:fld>
            <a:endParaRPr lang="en-US" dirty="0"/>
          </a:p>
        </p:txBody>
      </p:sp>
    </p:spTree>
    <p:extLst>
      <p:ext uri="{BB962C8B-B14F-4D97-AF65-F5344CB8AC3E}">
        <p14:creationId xmlns:p14="http://schemas.microsoft.com/office/powerpoint/2010/main" val="1507747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b="0" i="1" dirty="0"/>
              <a:t>To summarize, this slide shows all the steps for index testing we have discussed in this training. While we did not have specific slides for Step 8, you discussed various referral services available here in [COUNTRY] in Sessions 6 and 10. The slide also shows how and when to ensure that the steps for safe and ethical index testing are applied. Compliance with minimum standards and continuous quality improvement are applied from the very first step. Consent is obtained first before proceeding with the client interview to obtain contacts, and for each contact and mode for partner notification where a provider is engaged (contract or client referral). And, adverse event monitoring is conducted throughout the client’s care after index testing services have been provided on subsequent visits (i.e., within 2-4 weeks of the index interview). </a:t>
            </a:r>
          </a:p>
          <a:p>
            <a:endParaRPr lang="en-US" b="0" i="1" dirty="0"/>
          </a:p>
          <a:p>
            <a:endParaRPr lang="en-US" b="1" i="0" dirty="0"/>
          </a:p>
        </p:txBody>
      </p:sp>
      <p:sp>
        <p:nvSpPr>
          <p:cNvPr id="4" name="Slide Number Placeholder 3"/>
          <p:cNvSpPr>
            <a:spLocks noGrp="1"/>
          </p:cNvSpPr>
          <p:nvPr>
            <p:ph type="sldNum" sz="quarter" idx="5"/>
          </p:nvPr>
        </p:nvSpPr>
        <p:spPr/>
        <p:txBody>
          <a:bodyPr/>
          <a:lstStyle/>
          <a:p>
            <a:fld id="{9AA269E5-789A-4D39-AC6D-24DE67320D1E}" type="slidenum">
              <a:rPr lang="en-US" smtClean="0"/>
              <a:t>28</a:t>
            </a:fld>
            <a:endParaRPr lang="en-US" dirty="0"/>
          </a:p>
        </p:txBody>
      </p:sp>
    </p:spTree>
    <p:extLst>
      <p:ext uri="{BB962C8B-B14F-4D97-AF65-F5344CB8AC3E}">
        <p14:creationId xmlns:p14="http://schemas.microsoft.com/office/powerpoint/2010/main" val="3944520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should be customized according to the local context, who is in the room during this training, and what effectively can be accomplished in a planning session. For example, if the participants include government, and nongovernment (i.e., community-based) stakeholders who are all new to index testing, this session can be an effective means of planning </a:t>
            </a:r>
            <a:r>
              <a:rPr lang="en-US" b="1" dirty="0"/>
              <a:t>who</a:t>
            </a:r>
            <a:r>
              <a:rPr lang="en-US" dirty="0"/>
              <a:t> will do </a:t>
            </a:r>
            <a:r>
              <a:rPr lang="en-US" b="1" dirty="0"/>
              <a:t>what</a:t>
            </a:r>
            <a:r>
              <a:rPr lang="en-US" dirty="0"/>
              <a:t> to develop tools, job aids, and define the roles and responsibilities of each agency, department, donor, etc., with a specific date in mind for initiating implementation.</a:t>
            </a:r>
          </a:p>
          <a:p>
            <a:endParaRPr lang="en-US" dirty="0"/>
          </a:p>
          <a:p>
            <a:r>
              <a:rPr lang="en-US" dirty="0"/>
              <a:t>As there are significant sensitivities around notifying partners, including the potential for violence, it is important to have processes and guidance in place, as well as supportive services, before implementing the approach.</a:t>
            </a:r>
          </a:p>
          <a:p>
            <a:endParaRPr lang="en-US" dirty="0"/>
          </a:p>
          <a:p>
            <a:r>
              <a:rPr lang="en-US" dirty="0"/>
              <a:t>Regardless, this session can be used at minimum to make clear the role of the facilitating agency, or provide a platform for the government to make commitments to a national timeline. The following slide serves just as an example of the kind of table that can be used for this planning process.</a:t>
            </a:r>
          </a:p>
        </p:txBody>
      </p:sp>
      <p:sp>
        <p:nvSpPr>
          <p:cNvPr id="4" name="Slide Number Placeholder 3"/>
          <p:cNvSpPr>
            <a:spLocks noGrp="1"/>
          </p:cNvSpPr>
          <p:nvPr>
            <p:ph type="sldNum" sz="quarter" idx="5"/>
          </p:nvPr>
        </p:nvSpPr>
        <p:spPr/>
        <p:txBody>
          <a:bodyPr/>
          <a:lstStyle/>
          <a:p>
            <a:fld id="{9AA269E5-789A-4D39-AC6D-24DE67320D1E}" type="slidenum">
              <a:rPr lang="en-US" smtClean="0"/>
              <a:t>29</a:t>
            </a:fld>
            <a:endParaRPr lang="en-US" dirty="0"/>
          </a:p>
        </p:txBody>
      </p:sp>
    </p:spTree>
    <p:extLst>
      <p:ext uri="{BB962C8B-B14F-4D97-AF65-F5344CB8AC3E}">
        <p14:creationId xmlns:p14="http://schemas.microsoft.com/office/powerpoint/2010/main" val="320132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Say: </a:t>
            </a:r>
            <a:r>
              <a:rPr lang="en-US" i="1" dirty="0"/>
              <a:t>In this session, we will spend some time adapting appropriate messaging for index testing to the [COUNTRY] context.</a:t>
            </a:r>
          </a:p>
        </p:txBody>
      </p:sp>
      <p:sp>
        <p:nvSpPr>
          <p:cNvPr id="4" name="Slide Number Placeholder 3"/>
          <p:cNvSpPr>
            <a:spLocks noGrp="1"/>
          </p:cNvSpPr>
          <p:nvPr>
            <p:ph type="sldNum" sz="quarter" idx="5"/>
          </p:nvPr>
        </p:nvSpPr>
        <p:spPr/>
        <p:txBody>
          <a:bodyPr/>
          <a:lstStyle/>
          <a:p>
            <a:fld id="{9AA269E5-789A-4D39-AC6D-24DE67320D1E}" type="slidenum">
              <a:rPr lang="en-US" smtClean="0"/>
              <a:t>3</a:t>
            </a:fld>
            <a:endParaRPr lang="en-US" dirty="0"/>
          </a:p>
        </p:txBody>
      </p:sp>
    </p:spTree>
    <p:extLst>
      <p:ext uri="{BB962C8B-B14F-4D97-AF65-F5344CB8AC3E}">
        <p14:creationId xmlns:p14="http://schemas.microsoft.com/office/powerpoint/2010/main" val="2573533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01240"/>
          </a:xfrm>
        </p:spPr>
        <p:txBody>
          <a:bodyPr/>
          <a:lstStyle/>
          <a:p>
            <a:r>
              <a:rPr lang="en-US" b="1" dirty="0"/>
              <a:t>NOTE</a:t>
            </a:r>
            <a:r>
              <a:rPr lang="en-US" dirty="0"/>
              <a:t>: Action planning could incorporate the use of the 7-step planning tool, which outlines specific activities/support/TA/resources necessary to achieve results.</a:t>
            </a:r>
          </a:p>
          <a:p>
            <a:endParaRPr lang="en-US" dirty="0"/>
          </a:p>
          <a:p>
            <a:pPr>
              <a:spcAft>
                <a:spcPts val="300"/>
              </a:spcAft>
            </a:pPr>
            <a:r>
              <a:rPr lang="en-US" dirty="0"/>
              <a:t>The questions in the 7-step planning tool include: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Why are you organizing this activity? List objectives.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Who will need to be involved to successfully implement this activity?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and where are you planning to implement this activity?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kind of tools, materials, commodities, etc., do you have/need to successfully implement this activity?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will you ensure the successful delivery of the activity in terms of services, finances, M&amp;E, etc.?</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technical assistance will you need to successfully implement this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Timeline:  List the steps, with time frame, on how you will implement your activity.  </a:t>
            </a:r>
            <a:endParaRPr lang="en-US" dirty="0"/>
          </a:p>
          <a:p>
            <a:endParaRPr lang="en-US" dirty="0"/>
          </a:p>
          <a:p>
            <a:r>
              <a:rPr lang="en-US" dirty="0"/>
              <a:t>Areas of focus could include: staffing and task shifting; tools on introducing index testing to both the index case and sexual partners; M&amp;E tools and constructing a cascade; planning for the increased case load (linking PLHIV to treatment, support, referral to PrEP); and constructing the programmatic steps for implementation. </a:t>
            </a:r>
          </a:p>
        </p:txBody>
      </p:sp>
      <p:sp>
        <p:nvSpPr>
          <p:cNvPr id="4" name="Slide Number Placeholder 3"/>
          <p:cNvSpPr>
            <a:spLocks noGrp="1"/>
          </p:cNvSpPr>
          <p:nvPr>
            <p:ph type="sldNum" sz="quarter" idx="5"/>
          </p:nvPr>
        </p:nvSpPr>
        <p:spPr/>
        <p:txBody>
          <a:bodyPr/>
          <a:lstStyle/>
          <a:p>
            <a:fld id="{9AA269E5-789A-4D39-AC6D-24DE67320D1E}" type="slidenum">
              <a:rPr lang="en-US" smtClean="0"/>
              <a:t>30</a:t>
            </a:fld>
            <a:endParaRPr lang="en-US" dirty="0"/>
          </a:p>
        </p:txBody>
      </p:sp>
    </p:spTree>
    <p:extLst>
      <p:ext uri="{BB962C8B-B14F-4D97-AF65-F5344CB8AC3E}">
        <p14:creationId xmlns:p14="http://schemas.microsoft.com/office/powerpoint/2010/main" val="423325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269E5-789A-4D39-AC6D-24DE67320D1E}" type="slidenum">
              <a:rPr lang="en-US" smtClean="0"/>
              <a:t>31</a:t>
            </a:fld>
            <a:endParaRPr lang="en-US" dirty="0"/>
          </a:p>
        </p:txBody>
      </p:sp>
    </p:spTree>
    <p:extLst>
      <p:ext uri="{BB962C8B-B14F-4D97-AF65-F5344CB8AC3E}">
        <p14:creationId xmlns:p14="http://schemas.microsoft.com/office/powerpoint/2010/main" val="175415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82653" cy="4743450"/>
          </a:xfrm>
        </p:spPr>
        <p:txBody>
          <a:bodyPr/>
          <a:lstStyle/>
          <a:p>
            <a:pPr>
              <a:spcAft>
                <a:spcPts val="600"/>
              </a:spcAft>
            </a:pPr>
            <a:r>
              <a:rPr lang="en-US" sz="1100" b="1" dirty="0"/>
              <a:t>NOTE</a:t>
            </a:r>
            <a:r>
              <a:rPr lang="en-US" sz="1100" dirty="0"/>
              <a:t>: It will be helpful to have a set of messages (e.g., a message matrix) available before conducting this session. Messaging might be found in SOPs for outreach, testing, and/or counseling, or available as part of local national guidance. In the absence of an official source of messages, it may still help to provide examples of messages from another country with a similar context.</a:t>
            </a:r>
          </a:p>
          <a:p>
            <a:pPr>
              <a:spcAft>
                <a:spcPts val="600"/>
              </a:spcAft>
            </a:pPr>
            <a:r>
              <a:rPr lang="en-US" sz="1100" dirty="0"/>
              <a:t>Have the participants divide into small groups of about 5-8 people each. </a:t>
            </a:r>
          </a:p>
          <a:p>
            <a:pPr>
              <a:spcAft>
                <a:spcPts val="600"/>
              </a:spcAft>
            </a:pPr>
            <a:r>
              <a:rPr lang="en-US" sz="1100" dirty="0"/>
              <a:t>Explain to the participants that, using existing message matrices, messages developed in Session 6, or an example of messaging from a similar country context (pasted in the next slide), and they will have about 45 minutes to develop key messages that match the country context in the provision of index testing services.</a:t>
            </a:r>
          </a:p>
          <a:p>
            <a:pPr>
              <a:spcAft>
                <a:spcPts val="600"/>
              </a:spcAft>
            </a:pPr>
            <a:r>
              <a:rPr lang="en-US" sz="1100" dirty="0"/>
              <a:t>You can design this session based on the need for the program and break up the responsibility among the participants to fill in different messages along the index testing flow chart.</a:t>
            </a:r>
          </a:p>
          <a:p>
            <a:pPr>
              <a:spcAft>
                <a:spcPts val="300"/>
              </a:spcAft>
            </a:pPr>
            <a:r>
              <a:rPr lang="en-US" sz="1100" dirty="0"/>
              <a:t>For example, you can focus specifically on developing messages/scripts for:</a:t>
            </a:r>
          </a:p>
          <a:p>
            <a:pPr marL="171450" indent="-171450">
              <a:spcAft>
                <a:spcPts val="300"/>
              </a:spcAft>
              <a:buFont typeface="Arial" panose="020B0604020202020204" pitchFamily="34" charset="0"/>
              <a:buChar char="•"/>
            </a:pPr>
            <a:r>
              <a:rPr lang="en-US" sz="1100" dirty="0"/>
              <a:t>Introducing the four index testing options in a counseling session for a recently diagnosed individual</a:t>
            </a:r>
          </a:p>
          <a:p>
            <a:pPr marL="171450" indent="-171450">
              <a:spcAft>
                <a:spcPts val="300"/>
              </a:spcAft>
              <a:buFont typeface="Arial" panose="020B0604020202020204" pitchFamily="34" charset="0"/>
              <a:buChar char="•"/>
            </a:pPr>
            <a:r>
              <a:rPr lang="en-US" sz="1100" dirty="0"/>
              <a:t>Offering risk network referral options for contacts or individuals the client knows</a:t>
            </a:r>
          </a:p>
          <a:p>
            <a:pPr marL="171450" indent="-171450">
              <a:spcAft>
                <a:spcPts val="600"/>
              </a:spcAft>
              <a:buFont typeface="Arial" panose="020B0604020202020204" pitchFamily="34" charset="0"/>
              <a:buChar char="•"/>
            </a:pPr>
            <a:r>
              <a:rPr lang="en-US" sz="1100" dirty="0"/>
              <a:t>Responding to common concerns that clients are likely to raise in the sessions</a:t>
            </a:r>
          </a:p>
          <a:p>
            <a:pPr>
              <a:spcAft>
                <a:spcPts val="600"/>
              </a:spcAft>
            </a:pPr>
            <a:r>
              <a:rPr lang="en-US" sz="1100" dirty="0"/>
              <a:t>It may help to brainstorm these in advance of the training with representatives from the program/health sector/community partners to ensure that the time is used effectively. </a:t>
            </a:r>
          </a:p>
          <a:p>
            <a:pPr>
              <a:spcAft>
                <a:spcPts val="600"/>
              </a:spcAft>
            </a:pPr>
            <a:r>
              <a:rPr lang="en-US" sz="1100" dirty="0"/>
              <a:t>Be sure to save what the groups produce (it can be faster if they draft directly into laptops). Their inputs can be used later to design SOPs and job aids.</a:t>
            </a:r>
          </a:p>
          <a:p>
            <a:pPr>
              <a:spcAft>
                <a:spcPts val="600"/>
              </a:spcAft>
            </a:pPr>
            <a:r>
              <a:rPr lang="en-US" sz="1100" dirty="0"/>
              <a:t>Allow 50 minutes for the exercise, and 10 minutes to report back any challenges or interesting findings. </a:t>
            </a:r>
          </a:p>
        </p:txBody>
      </p:sp>
      <p:sp>
        <p:nvSpPr>
          <p:cNvPr id="4" name="Slide Number Placeholder 3"/>
          <p:cNvSpPr>
            <a:spLocks noGrp="1"/>
          </p:cNvSpPr>
          <p:nvPr>
            <p:ph type="sldNum" sz="quarter" idx="5"/>
          </p:nvPr>
        </p:nvSpPr>
        <p:spPr/>
        <p:txBody>
          <a:bodyPr/>
          <a:lstStyle/>
          <a:p>
            <a:fld id="{9AA269E5-789A-4D39-AC6D-24DE67320D1E}" type="slidenum">
              <a:rPr lang="en-US" smtClean="0"/>
              <a:t>4</a:t>
            </a:fld>
            <a:endParaRPr lang="en-US" dirty="0"/>
          </a:p>
        </p:txBody>
      </p:sp>
    </p:spTree>
    <p:extLst>
      <p:ext uri="{BB962C8B-B14F-4D97-AF65-F5344CB8AC3E}">
        <p14:creationId xmlns:p14="http://schemas.microsoft.com/office/powerpoint/2010/main" val="423539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5</a:t>
            </a:fld>
            <a:endParaRPr lang="en-US" dirty="0"/>
          </a:p>
        </p:txBody>
      </p:sp>
    </p:spTree>
    <p:extLst>
      <p:ext uri="{BB962C8B-B14F-4D97-AF65-F5344CB8AC3E}">
        <p14:creationId xmlns:p14="http://schemas.microsoft.com/office/powerpoint/2010/main" val="263670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Say: </a:t>
            </a:r>
            <a:r>
              <a:rPr lang="en-US" i="1" dirty="0"/>
              <a:t>This is session is perhaps one of the most important sessions we will conduct in this training. While we have had many exercises that have given you a chance to play different roles, the activities and role-plays this morning will give you the opportunity to combine all of the skillsets you have learned so far. By no means should this be the last time you practice these skills in a safe setting. It is important to refresh these skills regularly with support from your supervisor and peers who have championed the skills. Practice makes perfect.</a:t>
            </a:r>
          </a:p>
          <a:p>
            <a:endParaRPr lang="en-US" i="1" dirty="0"/>
          </a:p>
          <a:p>
            <a:r>
              <a:rPr lang="en-US" b="1" i="0" dirty="0"/>
              <a:t>NOTE</a:t>
            </a:r>
            <a:r>
              <a:rPr lang="en-US" i="0" dirty="0"/>
              <a:t>: This session includes roughly 105 minutes of exercises and Q&amp;A. The total time allotted for the session is 120 minutes. This is to allow for a couple of minutes of excess time for each exercise if needed. While it is not essential to get through every scenario, it is important to observe and provide support throughout by walking around the room, listening, and gauging to what degree the material from the training has been adopted. As this is new material, some participants may fall back on old habits that are inconsistent with new recommended approaches.</a:t>
            </a:r>
          </a:p>
        </p:txBody>
      </p:sp>
      <p:sp>
        <p:nvSpPr>
          <p:cNvPr id="4" name="Slide Number Placeholder 3"/>
          <p:cNvSpPr>
            <a:spLocks noGrp="1"/>
          </p:cNvSpPr>
          <p:nvPr>
            <p:ph type="sldNum" sz="quarter" idx="5"/>
          </p:nvPr>
        </p:nvSpPr>
        <p:spPr/>
        <p:txBody>
          <a:bodyPr/>
          <a:lstStyle/>
          <a:p>
            <a:fld id="{9AA269E5-789A-4D39-AC6D-24DE67320D1E}" type="slidenum">
              <a:rPr lang="en-US" smtClean="0"/>
              <a:t>6</a:t>
            </a:fld>
            <a:endParaRPr lang="en-US" dirty="0"/>
          </a:p>
        </p:txBody>
      </p:sp>
    </p:spTree>
    <p:extLst>
      <p:ext uri="{BB962C8B-B14F-4D97-AF65-F5344CB8AC3E}">
        <p14:creationId xmlns:p14="http://schemas.microsoft.com/office/powerpoint/2010/main" val="408829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Ask the participants to break into groups of 3-4 (they may be able to stay with the same groups at their tables if the size is right).</a:t>
            </a:r>
          </a:p>
          <a:p>
            <a:endParaRPr lang="en-US" dirty="0"/>
          </a:p>
          <a:p>
            <a:r>
              <a:rPr lang="en-US" dirty="0"/>
              <a:t>Ask them to think about </a:t>
            </a:r>
            <a:r>
              <a:rPr lang="en-US" sz="1200" kern="1200" dirty="0">
                <a:solidFill>
                  <a:schemeClr val="tx1"/>
                </a:solidFill>
                <a:latin typeface="+mn-lt"/>
                <a:ea typeface="+mn-ea"/>
                <a:cs typeface="+mn-cs"/>
              </a:rPr>
              <a:t>likely questions, concerns, and myths that their clients may raise in the context of index testing and partner notification.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For each major question, concern, or myth, they should develop a potential response.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Allow them 10 minutes to brainstorm, and then provide 5 minutes total for volunteers to report on their observations from the session.</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7</a:t>
            </a:fld>
            <a:endParaRPr lang="en-US" dirty="0"/>
          </a:p>
        </p:txBody>
      </p:sp>
    </p:spTree>
    <p:extLst>
      <p:ext uri="{BB962C8B-B14F-4D97-AF65-F5344CB8AC3E}">
        <p14:creationId xmlns:p14="http://schemas.microsoft.com/office/powerpoint/2010/main" val="12419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Facilitators should prepare this demonstration in advance. If there is only one facilitator, then you may wish to choose a participant member in advance to go over the scenario and agree on roles and how it will play out. The purpose is to allow the participants to see an example of behaviors that are encouraged in index testing, and behaviors to avoid. Facilitators/volunteers should agree on what will be examples of appropriate messaging/behavior, and what is inconsistent with recommended approaches.</a:t>
            </a:r>
          </a:p>
          <a:p>
            <a:endParaRPr lang="en-US" dirty="0"/>
          </a:p>
          <a:p>
            <a:r>
              <a:rPr lang="en-US" dirty="0"/>
              <a:t>Take about 8-10 minutes to conduct the role play, then allow a few minutes for the participants to provide comments and observations (5 minutes).</a:t>
            </a:r>
          </a:p>
          <a:p>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8</a:t>
            </a:fld>
            <a:endParaRPr lang="en-US" dirty="0"/>
          </a:p>
        </p:txBody>
      </p:sp>
    </p:spTree>
    <p:extLst>
      <p:ext uri="{BB962C8B-B14F-4D97-AF65-F5344CB8AC3E}">
        <p14:creationId xmlns:p14="http://schemas.microsoft.com/office/powerpoint/2010/main" val="187446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Ask for a volunteer to read the instructions and the case study.</a:t>
            </a:r>
          </a:p>
          <a:p>
            <a:endParaRPr lang="en-US" dirty="0"/>
          </a:p>
          <a:p>
            <a:r>
              <a:rPr lang="en-US" dirty="0"/>
              <a:t>Allow the pairs 10 minutes to conduct the role-play.</a:t>
            </a:r>
          </a:p>
          <a:p>
            <a:endParaRPr lang="en-US" dirty="0"/>
          </a:p>
          <a:p>
            <a:r>
              <a:rPr lang="en-US" dirty="0"/>
              <a:t>Ask the groups how it went, and if they have any questions (5 minutes).</a:t>
            </a:r>
          </a:p>
          <a:p>
            <a:endParaRPr lang="en-US" dirty="0"/>
          </a:p>
          <a:p>
            <a:r>
              <a:rPr lang="en-US" dirty="0"/>
              <a:t>Provide answers as appropriate, and advance to the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9</a:t>
            </a:fld>
            <a:endParaRPr lang="en-US" dirty="0"/>
          </a:p>
        </p:txBody>
      </p:sp>
    </p:spTree>
    <p:extLst>
      <p:ext uri="{BB962C8B-B14F-4D97-AF65-F5344CB8AC3E}">
        <p14:creationId xmlns:p14="http://schemas.microsoft.com/office/powerpoint/2010/main" val="287507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0.jpe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64556"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7069"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cstate="email">
            <a:alphaModFix/>
            <a:extLst>
              <a:ext uri="{28A0092B-C50C-407E-A947-70E740481C1C}">
                <a14:useLocalDpi xmlns:a14="http://schemas.microsoft.com/office/drawing/2010/main"/>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cstate="email">
            <a:alphaModFix/>
            <a:extLst>
              <a:ext uri="{28A0092B-C50C-407E-A947-70E740481C1C}">
                <a14:useLocalDpi xmlns:a14="http://schemas.microsoft.com/office/drawing/2010/main"/>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13793" y="5915677"/>
            <a:ext cx="1107242" cy="740002"/>
          </a:xfrm>
          <a:prstGeom prst="rect">
            <a:avLst/>
          </a:prstGeom>
        </p:spPr>
      </p:pic>
    </p:spTree>
    <p:extLst>
      <p:ext uri="{BB962C8B-B14F-4D97-AF65-F5344CB8AC3E}">
        <p14:creationId xmlns:p14="http://schemas.microsoft.com/office/powerpoint/2010/main" val="180577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055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5" y="1"/>
            <a:ext cx="422498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956840" y="365127"/>
            <a:ext cx="3862295"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56840" y="1288899"/>
            <a:ext cx="3862295"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Content Placeholder 2"/>
          <p:cNvSpPr>
            <a:spLocks noGrp="1"/>
          </p:cNvSpPr>
          <p:nvPr>
            <p:ph idx="11"/>
          </p:nvPr>
        </p:nvSpPr>
        <p:spPr>
          <a:xfrm>
            <a:off x="956840" y="2044407"/>
            <a:ext cx="3862295"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9414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23" y="-180622"/>
            <a:ext cx="12188977" cy="7038622"/>
          </a:xfrm>
          <a:prstGeom prst="rect">
            <a:avLst/>
          </a:prstGeom>
        </p:spPr>
      </p:pic>
      <p:sp>
        <p:nvSpPr>
          <p:cNvPr id="5" name="Title 1"/>
          <p:cNvSpPr>
            <a:spLocks noGrp="1"/>
          </p:cNvSpPr>
          <p:nvPr>
            <p:ph type="title"/>
          </p:nvPr>
        </p:nvSpPr>
        <p:spPr>
          <a:xfrm>
            <a:off x="1880727" y="211527"/>
            <a:ext cx="937429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88072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1998133"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692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4" name="Title 1"/>
          <p:cNvSpPr>
            <a:spLocks noGrp="1"/>
          </p:cNvSpPr>
          <p:nvPr>
            <p:ph type="title"/>
          </p:nvPr>
        </p:nvSpPr>
        <p:spPr>
          <a:xfrm>
            <a:off x="623148" y="445197"/>
            <a:ext cx="1095925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623148" y="1767845"/>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2029513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Title 1"/>
          <p:cNvSpPr>
            <a:spLocks noGrp="1"/>
          </p:cNvSpPr>
          <p:nvPr>
            <p:ph type="title"/>
          </p:nvPr>
        </p:nvSpPr>
        <p:spPr>
          <a:xfrm>
            <a:off x="623148" y="445197"/>
            <a:ext cx="1095925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623148" y="1767845"/>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61944" y="6043530"/>
            <a:ext cx="1620458" cy="574752"/>
          </a:xfrm>
          <a:prstGeom prst="rect">
            <a:avLst/>
          </a:prstGeom>
        </p:spPr>
      </p:pic>
      <p:pic>
        <p:nvPicPr>
          <p:cNvPr id="10" name="Picture 9" descr="FHI360_Logo_NewTag_Horiz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8047" y="6085753"/>
            <a:ext cx="1159861" cy="516525"/>
          </a:xfrm>
          <a:prstGeom prst="rect">
            <a:avLst/>
          </a:prstGeom>
        </p:spPr>
      </p:pic>
      <p:pic>
        <p:nvPicPr>
          <p:cNvPr id="9" name="Picture 8" descr="USAID log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02910" y="6043529"/>
            <a:ext cx="2316480" cy="625911"/>
          </a:xfrm>
          <a:prstGeom prst="rect">
            <a:avLst/>
          </a:prstGeom>
        </p:spPr>
      </p:pic>
      <p:pic>
        <p:nvPicPr>
          <p:cNvPr id="12" name="Picture 11">
            <a:extLst>
              <a:ext uri="{FF2B5EF4-FFF2-40B4-BE49-F238E27FC236}">
                <a16:creationId xmlns:a16="http://schemas.microsoft.com/office/drawing/2014/main" id="{F3A77295-11EA-4BB6-BC40-87C68AA8249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909" y="5872376"/>
            <a:ext cx="1179619" cy="745905"/>
          </a:xfrm>
          <a:prstGeom prst="rect">
            <a:avLst/>
          </a:prstGeom>
        </p:spPr>
      </p:pic>
    </p:spTree>
    <p:extLst>
      <p:ext uri="{BB962C8B-B14F-4D97-AF65-F5344CB8AC3E}">
        <p14:creationId xmlns:p14="http://schemas.microsoft.com/office/powerpoint/2010/main" val="2616901059"/>
      </p:ext>
    </p:extLst>
  </p:cSld>
  <p:clrMapOvr>
    <a:masterClrMapping/>
  </p:clrMapOvr>
  <p:extLst>
    <p:ext uri="{DCECCB84-F9BA-43D5-87BE-67443E8EF086}">
      <p15:sldGuideLst xmlns:p15="http://schemas.microsoft.com/office/powerpoint/2012/main">
        <p15:guide id="1" orient="horz" pos="3792">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cstate="email">
            <a:extLst>
              <a:ext uri="{28A0092B-C50C-407E-A947-70E740481C1C}">
                <a14:useLocalDpi xmlns:a14="http://schemas.microsoft.com/office/drawing/2010/main"/>
              </a:ext>
            </a:extLst>
          </a:blip>
          <a:srcRect t="-2"/>
          <a:stretch/>
        </p:blipFill>
        <p:spPr>
          <a:xfrm>
            <a:off x="-3" y="-5"/>
            <a:ext cx="12188977" cy="5710857"/>
          </a:xfrm>
          <a:prstGeom prst="rect">
            <a:avLst/>
          </a:prstGeom>
        </p:spPr>
      </p:pic>
      <p:pic>
        <p:nvPicPr>
          <p:cNvPr id="10" name="Picture 9" descr="LINKAGES_Logo_v7.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0024" y="6059437"/>
            <a:ext cx="1732226" cy="614395"/>
          </a:xfrm>
          <a:prstGeom prst="rect">
            <a:avLst/>
          </a:prstGeom>
        </p:spPr>
      </p:pic>
      <p:sp>
        <p:nvSpPr>
          <p:cNvPr id="17" name="Title 16"/>
          <p:cNvSpPr>
            <a:spLocks noGrp="1"/>
          </p:cNvSpPr>
          <p:nvPr>
            <p:ph type="title"/>
          </p:nvPr>
        </p:nvSpPr>
        <p:spPr>
          <a:xfrm>
            <a:off x="609600" y="1572536"/>
            <a:ext cx="7258050" cy="1560960"/>
          </a:xfrm>
        </p:spPr>
        <p:txBody>
          <a:bodyPr>
            <a:normAutofit/>
          </a:bodyPr>
          <a:lstStyle>
            <a:lvl1pPr algn="l">
              <a:defRPr sz="4400">
                <a:solidFill>
                  <a:schemeClr val="bg1"/>
                </a:solidFill>
              </a:defRPr>
            </a:lvl1pPr>
          </a:lstStyle>
          <a:p>
            <a:r>
              <a:rPr lang="en-US" dirty="0"/>
              <a:t>Click to edit Master title style</a:t>
            </a:r>
          </a:p>
        </p:txBody>
      </p:sp>
      <p:sp>
        <p:nvSpPr>
          <p:cNvPr id="2" name="Rectangle 1"/>
          <p:cNvSpPr/>
          <p:nvPr userDrawn="1"/>
        </p:nvSpPr>
        <p:spPr>
          <a:xfrm>
            <a:off x="0" y="5710852"/>
            <a:ext cx="12192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3" name="Picture 2" descr="FHI360_Logo_NewTag_Horiz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76549" y="6083211"/>
            <a:ext cx="1353532" cy="602773"/>
          </a:xfrm>
          <a:prstGeom prst="rect">
            <a:avLst/>
          </a:prstGeom>
        </p:spPr>
      </p:pic>
      <p:pic>
        <p:nvPicPr>
          <p:cNvPr id="4" name="Picture 3" descr="USAID logo.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6987" y="6092170"/>
            <a:ext cx="2439538" cy="659162"/>
          </a:xfrm>
          <a:prstGeom prst="rect">
            <a:avLst/>
          </a:prstGeom>
        </p:spPr>
      </p:pic>
      <p:pic>
        <p:nvPicPr>
          <p:cNvPr id="9" name="Picture 8">
            <a:extLst>
              <a:ext uri="{FF2B5EF4-FFF2-40B4-BE49-F238E27FC236}">
                <a16:creationId xmlns:a16="http://schemas.microsoft.com/office/drawing/2014/main" id="{0BFDB8F0-DDB0-4960-AAE5-CA81A2C9665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156467" y="5962367"/>
            <a:ext cx="1240140" cy="784174"/>
          </a:xfrm>
          <a:prstGeom prst="rect">
            <a:avLst/>
          </a:prstGeom>
        </p:spPr>
      </p:pic>
    </p:spTree>
    <p:extLst>
      <p:ext uri="{BB962C8B-B14F-4D97-AF65-F5344CB8AC3E}">
        <p14:creationId xmlns:p14="http://schemas.microsoft.com/office/powerpoint/2010/main" val="93081851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23" y="0"/>
            <a:ext cx="12188977" cy="6858000"/>
          </a:xfrm>
          <a:prstGeom prst="rect">
            <a:avLst/>
          </a:prstGeom>
        </p:spPr>
      </p:pic>
      <p:sp>
        <p:nvSpPr>
          <p:cNvPr id="5" name="Title 16"/>
          <p:cNvSpPr>
            <a:spLocks noGrp="1"/>
          </p:cNvSpPr>
          <p:nvPr>
            <p:ph type="title"/>
          </p:nvPr>
        </p:nvSpPr>
        <p:spPr>
          <a:xfrm>
            <a:off x="2146514" y="1356912"/>
            <a:ext cx="9238827" cy="1560960"/>
          </a:xfrm>
        </p:spPr>
        <p:txBody>
          <a:bodyPr>
            <a:norm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2546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7"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pic>
        <p:nvPicPr>
          <p:cNvPr id="8" name="Picture 7" descr="LINKAGES_Logo_v7.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993" y="6154344"/>
            <a:ext cx="1522336" cy="404370"/>
          </a:xfrm>
          <a:prstGeom prst="rect">
            <a:avLst/>
          </a:prstGeom>
        </p:spPr>
      </p:pic>
      <p:pic>
        <p:nvPicPr>
          <p:cNvPr id="10" name="Picture 9" descr="FHI360_Logo_NewTag_Horiz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1309" y="6154344"/>
            <a:ext cx="1123528" cy="375258"/>
          </a:xfrm>
          <a:prstGeom prst="rect">
            <a:avLst/>
          </a:prstGeom>
        </p:spPr>
      </p:pic>
      <p:pic>
        <p:nvPicPr>
          <p:cNvPr id="11" name="Picture 10" descr="PEPFARLogoDomestic_Tagline.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48887" y="6112886"/>
            <a:ext cx="1771023" cy="480693"/>
          </a:xfrm>
          <a:prstGeom prst="rect">
            <a:avLst/>
          </a:prstGeom>
        </p:spPr>
      </p:pic>
      <p:pic>
        <p:nvPicPr>
          <p:cNvPr id="9" name="Picture 8" descr="USAID logo.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5200" y="6122373"/>
            <a:ext cx="2394200" cy="485187"/>
          </a:xfrm>
          <a:prstGeom prst="rect">
            <a:avLst/>
          </a:prstGeom>
        </p:spPr>
      </p:pic>
    </p:spTree>
    <p:extLst>
      <p:ext uri="{BB962C8B-B14F-4D97-AF65-F5344CB8AC3E}">
        <p14:creationId xmlns:p14="http://schemas.microsoft.com/office/powerpoint/2010/main" val="286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249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Faces">
    <p:spTree>
      <p:nvGrpSpPr>
        <p:cNvPr id="1" name=""/>
        <p:cNvGrpSpPr/>
        <p:nvPr/>
      </p:nvGrpSpPr>
      <p:grpSpPr>
        <a:xfrm>
          <a:off x="0" y="0"/>
          <a:ext cx="0" cy="0"/>
          <a:chOff x="0" y="0"/>
          <a:chExt cx="0" cy="0"/>
        </a:xfrm>
      </p:grpSpPr>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BC883F1-8BF5-44BF-A286-AB163E536895}"/>
              </a:ext>
            </a:extLst>
          </p:cNvPr>
          <p:cNvGrpSpPr/>
          <p:nvPr userDrawn="1"/>
        </p:nvGrpSpPr>
        <p:grpSpPr>
          <a:xfrm>
            <a:off x="-1034" y="0"/>
            <a:ext cx="1116155" cy="6858000"/>
            <a:chOff x="-775" y="0"/>
            <a:chExt cx="837116" cy="6858000"/>
          </a:xfrm>
        </p:grpSpPr>
        <p:pic>
          <p:nvPicPr>
            <p:cNvPr id="2" name="Picture 1" descr="Linkages backgroundNo blue-01.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r="90854" b="5772"/>
            <a:stretch/>
          </p:blipFill>
          <p:spPr>
            <a:xfrm>
              <a:off x="0" y="0"/>
              <a:ext cx="836341" cy="6462132"/>
            </a:xfrm>
            <a:prstGeom prst="rect">
              <a:avLst/>
            </a:prstGeom>
          </p:spPr>
        </p:pic>
        <p:pic>
          <p:nvPicPr>
            <p:cNvPr id="8" name="Picture 7" descr="Linkages backgroundNo blue-01.png">
              <a:extLst>
                <a:ext uri="{FF2B5EF4-FFF2-40B4-BE49-F238E27FC236}">
                  <a16:creationId xmlns:a16="http://schemas.microsoft.com/office/drawing/2014/main" id="{00ED24FD-15AF-47A0-9D5F-EE40F3CA7EA2}"/>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775" y="5425434"/>
              <a:ext cx="836341" cy="1432566"/>
            </a:xfrm>
            <a:prstGeom prst="rect">
              <a:avLst/>
            </a:prstGeom>
          </p:spPr>
        </p:pic>
      </p:grpSp>
    </p:spTree>
    <p:extLst>
      <p:ext uri="{BB962C8B-B14F-4D97-AF65-F5344CB8AC3E}">
        <p14:creationId xmlns:p14="http://schemas.microsoft.com/office/powerpoint/2010/main" val="259047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600" b="0" i="0" spc="300">
                <a:solidFill>
                  <a:schemeClr val="bg1"/>
                </a:solidFill>
                <a:latin typeface="Arial" panose="020B0604020202020204" pitchFamily="34" charset="0"/>
                <a:cs typeface="Arial" panose="020B0604020202020204" pitchFamily="34" charset="0"/>
              </a:defRPr>
            </a:lvl1pPr>
          </a:lstStyle>
          <a:p>
            <a:r>
              <a:rPr lang="en-US" dirty="0"/>
              <a:t>SECTIONS TITLE HERE, ARIAL REGULAR, 36PT, ALL CAPS, EXPANDED</a:t>
            </a:r>
          </a:p>
        </p:txBody>
      </p:sp>
    </p:spTree>
    <p:extLst>
      <p:ext uri="{BB962C8B-B14F-4D97-AF65-F5344CB8AC3E}">
        <p14:creationId xmlns:p14="http://schemas.microsoft.com/office/powerpoint/2010/main" val="248112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4"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5"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7681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6"/>
          <p:cNvSpPr>
            <a:spLocks noGrp="1"/>
          </p:cNvSpPr>
          <p:nvPr>
            <p:ph type="title"/>
          </p:nvPr>
        </p:nvSpPr>
        <p:spPr>
          <a:xfrm>
            <a:off x="2289387" y="1356912"/>
            <a:ext cx="9238827" cy="1560960"/>
          </a:xfrm>
        </p:spPr>
        <p:txBody>
          <a:bodyPr>
            <a:normAutofit/>
          </a:bodyP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88808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
        <p:cNvGrpSpPr/>
        <p:nvPr/>
      </p:nvGrpSpPr>
      <p:grpSpPr>
        <a:xfrm>
          <a:off x="0" y="0"/>
          <a:ext cx="0" cy="0"/>
          <a:chOff x="0" y="0"/>
          <a:chExt cx="0" cy="0"/>
        </a:xfrm>
      </p:grpSpPr>
      <p:sp>
        <p:nvSpPr>
          <p:cNvPr id="5" name="Title 16"/>
          <p:cNvSpPr>
            <a:spLocks noGrp="1"/>
          </p:cNvSpPr>
          <p:nvPr>
            <p:ph type="title"/>
          </p:nvPr>
        </p:nvSpPr>
        <p:spPr>
          <a:xfrm>
            <a:off x="2289387" y="1356912"/>
            <a:ext cx="9238827" cy="1560960"/>
          </a:xfrm>
        </p:spPr>
        <p:txBody>
          <a:bodyPr>
            <a:normAutofit/>
          </a:bodyPr>
          <a:lstStyle>
            <a:lvl1pPr algn="l">
              <a:defRPr sz="4400">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A14184C0-B0C7-42E7-93CB-43936991BE80}"/>
              </a:ext>
            </a:extLst>
          </p:cNvPr>
          <p:cNvGrpSpPr/>
          <p:nvPr userDrawn="1"/>
        </p:nvGrpSpPr>
        <p:grpSpPr>
          <a:xfrm>
            <a:off x="0" y="0"/>
            <a:ext cx="12192000" cy="6858000"/>
            <a:chOff x="0" y="0"/>
            <a:chExt cx="9144000" cy="6858000"/>
          </a:xfrm>
        </p:grpSpPr>
        <p:pic>
          <p:nvPicPr>
            <p:cNvPr id="2" name="Picture 1" descr="Linkages background-01.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b="5040"/>
            <a:stretch/>
          </p:blipFill>
          <p:spPr>
            <a:xfrm>
              <a:off x="0" y="0"/>
              <a:ext cx="9144000" cy="6512312"/>
            </a:xfrm>
            <a:prstGeom prst="rect">
              <a:avLst/>
            </a:prstGeom>
          </p:spPr>
        </p:pic>
        <p:pic>
          <p:nvPicPr>
            <p:cNvPr id="6" name="Picture 5" descr="Linkages background-01.png">
              <a:extLst>
                <a:ext uri="{FF2B5EF4-FFF2-40B4-BE49-F238E27FC236}">
                  <a16:creationId xmlns:a16="http://schemas.microsoft.com/office/drawing/2014/main" id="{281A3577-8AA5-4309-BAC3-03C936D8ACD1}"/>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5023636"/>
              <a:ext cx="9144000" cy="1834364"/>
            </a:xfrm>
            <a:prstGeom prst="rect">
              <a:avLst/>
            </a:prstGeom>
          </p:spPr>
        </p:pic>
      </p:grpSp>
    </p:spTree>
    <p:extLst>
      <p:ext uri="{BB962C8B-B14F-4D97-AF65-F5344CB8AC3E}">
        <p14:creationId xmlns:p14="http://schemas.microsoft.com/office/powerpoint/2010/main" val="823860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90712"/>
          </a:xfrm>
          <a:prstGeom prst="rect">
            <a:avLst/>
          </a:prstGeom>
        </p:spPr>
      </p:pic>
      <p:pic>
        <p:nvPicPr>
          <p:cNvPr id="11" name="Picture 10" descr="Horizontal_RGB_600.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4042" y="5896499"/>
            <a:ext cx="3495913" cy="1012164"/>
          </a:xfrm>
          <a:prstGeom prst="rect">
            <a:avLst/>
          </a:prstGeom>
        </p:spPr>
      </p:pic>
      <p:sp>
        <p:nvSpPr>
          <p:cNvPr id="17" name="Title 16"/>
          <p:cNvSpPr>
            <a:spLocks noGrp="1"/>
          </p:cNvSpPr>
          <p:nvPr>
            <p:ph type="title"/>
          </p:nvPr>
        </p:nvSpPr>
        <p:spPr>
          <a:xfrm>
            <a:off x="609600" y="1572536"/>
            <a:ext cx="10972800" cy="1560960"/>
          </a:xfrm>
        </p:spPr>
        <p:txBody>
          <a:bodyPr>
            <a:normAutofit/>
          </a:bodyPr>
          <a:lstStyle>
            <a:lvl1pPr algn="l">
              <a:defRPr sz="4400">
                <a:solidFill>
                  <a:schemeClr val="bg1"/>
                </a:solidFill>
              </a:defRPr>
            </a:lvl1pPr>
          </a:lstStyle>
          <a:p>
            <a:r>
              <a:rPr lang="en-US" dirty="0"/>
              <a:t>Click to edit Master title style</a:t>
            </a:r>
          </a:p>
        </p:txBody>
      </p:sp>
      <p:sp>
        <p:nvSpPr>
          <p:cNvPr id="2" name="Rectangle 1"/>
          <p:cNvSpPr/>
          <p:nvPr userDrawn="1"/>
        </p:nvSpPr>
        <p:spPr>
          <a:xfrm>
            <a:off x="0" y="5710842"/>
            <a:ext cx="12192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3" name="Picture 2" descr="FHI360_Logo_NewTag_Horiz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11915" y="6134616"/>
            <a:ext cx="1544303" cy="515797"/>
          </a:xfrm>
          <a:prstGeom prst="rect">
            <a:avLst/>
          </a:prstGeom>
        </p:spPr>
      </p:pic>
      <p:pic>
        <p:nvPicPr>
          <p:cNvPr id="13" name="Picture 12" descr="PEPFARLogoDomestic_Tagline.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61308" y="6072221"/>
            <a:ext cx="2434293" cy="660719"/>
          </a:xfrm>
          <a:prstGeom prst="rect">
            <a:avLst/>
          </a:prstGeom>
        </p:spPr>
      </p:pic>
    </p:spTree>
    <p:extLst>
      <p:ext uri="{BB962C8B-B14F-4D97-AF65-F5344CB8AC3E}">
        <p14:creationId xmlns:p14="http://schemas.microsoft.com/office/powerpoint/2010/main" val="2227778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7"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pic>
        <p:nvPicPr>
          <p:cNvPr id="10" name="Picture 9" descr="FHI360_Logo_NewTag_Horiz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4109" y="6154344"/>
            <a:ext cx="1123528" cy="375258"/>
          </a:xfrm>
          <a:prstGeom prst="rect">
            <a:avLst/>
          </a:prstGeom>
        </p:spPr>
      </p:pic>
      <p:pic>
        <p:nvPicPr>
          <p:cNvPr id="11" name="Picture 10" descr="PEPFARLogoDomestic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67527" y="6112886"/>
            <a:ext cx="1771023" cy="480693"/>
          </a:xfrm>
          <a:prstGeom prst="rect">
            <a:avLst/>
          </a:prstGeom>
        </p:spPr>
      </p:pic>
      <p:pic>
        <p:nvPicPr>
          <p:cNvPr id="9" name="Picture 8" descr="USAID log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41520" y="6122373"/>
            <a:ext cx="2394200" cy="485187"/>
          </a:xfrm>
          <a:prstGeom prst="rect">
            <a:avLst/>
          </a:prstGeom>
        </p:spPr>
      </p:pic>
    </p:spTree>
    <p:extLst>
      <p:ext uri="{BB962C8B-B14F-4D97-AF65-F5344CB8AC3E}">
        <p14:creationId xmlns:p14="http://schemas.microsoft.com/office/powerpoint/2010/main" val="566036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5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l="-876" t="-8272"/>
          <a:stretch/>
        </p:blipFill>
        <p:spPr>
          <a:xfrm rot="16200000">
            <a:off x="8592039" y="20567"/>
            <a:ext cx="3608226" cy="3591697"/>
          </a:xfrm>
          <a:prstGeom prst="rect">
            <a:avLst/>
          </a:prstGeom>
        </p:spPr>
      </p:pic>
    </p:spTree>
    <p:extLst>
      <p:ext uri="{BB962C8B-B14F-4D97-AF65-F5344CB8AC3E}">
        <p14:creationId xmlns:p14="http://schemas.microsoft.com/office/powerpoint/2010/main" val="318088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3958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a:ext>
            </a:extLst>
          </a:blip>
          <a:srcRect/>
          <a:stretch/>
        </p:blipFill>
        <p:spPr>
          <a:xfrm rot="10800000">
            <a:off x="0" y="-20736"/>
            <a:ext cx="3273461" cy="2895009"/>
          </a:xfrm>
          <a:prstGeom prst="rect">
            <a:avLst/>
          </a:prstGeom>
        </p:spPr>
      </p:pic>
    </p:spTree>
    <p:extLst>
      <p:ext uri="{BB962C8B-B14F-4D97-AF65-F5344CB8AC3E}">
        <p14:creationId xmlns:p14="http://schemas.microsoft.com/office/powerpoint/2010/main" val="158553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6977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Google Shape;44;p103">
            <a:extLst>
              <a:ext uri="{FF2B5EF4-FFF2-40B4-BE49-F238E27FC236}">
                <a16:creationId xmlns:a16="http://schemas.microsoft.com/office/drawing/2014/main" id="{E84D3ABC-E924-426D-80BE-2E6A7E75B4C4}"/>
              </a:ext>
            </a:extLst>
          </p:cNvPr>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39194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73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29" y="-1"/>
            <a:ext cx="4059767"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336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2/10/2021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937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5" r:id="rId7"/>
    <p:sldLayoutId id="2147483861" r:id="rId8"/>
    <p:sldLayoutId id="2147483862" r:id="rId9"/>
    <p:sldLayoutId id="2147483863" r:id="rId10"/>
    <p:sldLayoutId id="2147483864" r:id="rId11"/>
    <p:sldLayoutId id="2147483866" r:id="rId12"/>
    <p:sldLayoutId id="2147483867" r:id="rId13"/>
    <p:sldLayoutId id="2147483868" r:id="rId14"/>
    <p:sldLayoutId id="2147483847" r:id="rId15"/>
    <p:sldLayoutId id="2147483753" r:id="rId16"/>
    <p:sldLayoutId id="2147483703" r:id="rId17"/>
    <p:sldLayoutId id="2147483704" r:id="rId18"/>
    <p:sldLayoutId id="2147483705" r:id="rId19"/>
    <p:sldLayoutId id="2147483706" r:id="rId20"/>
    <p:sldLayoutId id="2147483707" r:id="rId21"/>
    <p:sldLayoutId id="2147483708" r:id="rId22"/>
    <p:sldLayoutId id="2147483672" r:id="rId23"/>
    <p:sldLayoutId id="2147483699" r:id="rId24"/>
    <p:sldLayoutId id="214748373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tif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tiff"/><Relationship Id="rId5" Type="http://schemas.openxmlformats.org/officeDocument/2006/relationships/hyperlink" Target="http://home.deib.polimi.it/bartolini/" TargetMode="External"/><Relationship Id="rId4" Type="http://schemas.openxmlformats.org/officeDocument/2006/relationships/image" Target="../media/image43.gif"/></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customXml" Target="../ink/ink3.xml"/><Relationship Id="rId3" Type="http://schemas.openxmlformats.org/officeDocument/2006/relationships/image" Target="../media/image43.gif"/><Relationship Id="rId7" Type="http://schemas.openxmlformats.org/officeDocument/2006/relationships/image" Target="../media/image47.png"/><Relationship Id="rId12" Type="http://schemas.openxmlformats.org/officeDocument/2006/relationships/image" Target="../media/image148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customXml" Target="../ink/ink2.xml"/><Relationship Id="rId5" Type="http://schemas.openxmlformats.org/officeDocument/2006/relationships/image" Target="../media/image46.png"/><Relationship Id="rId10" Type="http://schemas.openxmlformats.org/officeDocument/2006/relationships/image" Target="../media/image1470.png"/><Relationship Id="rId4" Type="http://schemas.openxmlformats.org/officeDocument/2006/relationships/hyperlink" Target="http://home.deib.polimi.it/bartolini/" TargetMode="External"/><Relationship Id="rId9" Type="http://schemas.openxmlformats.org/officeDocument/2006/relationships/customXml" Target="../ink/ink1.xml"/><Relationship Id="rId14" Type="http://schemas.openxmlformats.org/officeDocument/2006/relationships/image" Target="../media/image149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3C5B-EFAA-4599-8E16-7F2F82E4063C}"/>
              </a:ext>
            </a:extLst>
          </p:cNvPr>
          <p:cNvSpPr>
            <a:spLocks noGrp="1"/>
          </p:cNvSpPr>
          <p:nvPr>
            <p:ph type="ctrTitle"/>
          </p:nvPr>
        </p:nvSpPr>
        <p:spPr/>
        <p:txBody>
          <a:bodyPr>
            <a:normAutofit fontScale="90000"/>
          </a:bodyPr>
          <a:lstStyle/>
          <a:p>
            <a:r>
              <a:rPr lang="en-US" dirty="0"/>
              <a:t>Index testing and risk network referral</a:t>
            </a:r>
            <a:br>
              <a:rPr lang="en-US" dirty="0"/>
            </a:br>
            <a:r>
              <a:rPr kumimoji="0" lang="en-US" sz="3100" b="0" i="0" u="none" strike="noStrike" kern="0" cap="none" spc="0" normalizeH="0" baseline="0" noProof="0" dirty="0">
                <a:ln>
                  <a:noFill/>
                </a:ln>
                <a:solidFill>
                  <a:srgbClr val="DEEBF7"/>
                </a:solidFill>
                <a:effectLst/>
                <a:uLnTx/>
                <a:uFillTx/>
                <a:latin typeface="Arial"/>
                <a:ea typeface="+mj-ea"/>
                <a:cs typeface="Arial"/>
                <a:sym typeface="Arial"/>
              </a:rPr>
              <a:t>Program implementation orientation and training </a:t>
            </a:r>
            <a:r>
              <a:rPr lang="en-US" dirty="0"/>
              <a:t>Day 3</a:t>
            </a:r>
          </a:p>
        </p:txBody>
      </p:sp>
      <p:sp>
        <p:nvSpPr>
          <p:cNvPr id="7" name="Subtitle 6">
            <a:extLst>
              <a:ext uri="{FF2B5EF4-FFF2-40B4-BE49-F238E27FC236}">
                <a16:creationId xmlns:a16="http://schemas.microsoft.com/office/drawing/2014/main" id="{6AB3706E-8363-42E7-9370-17ECB4A07C96}"/>
              </a:ext>
            </a:extLst>
          </p:cNvPr>
          <p:cNvSpPr>
            <a:spLocks noGrp="1"/>
          </p:cNvSpPr>
          <p:nvPr>
            <p:ph type="subTitle" idx="1"/>
          </p:nvPr>
        </p:nvSpPr>
        <p:spPr/>
        <p:txBody>
          <a:bodyPr/>
          <a:lstStyle/>
          <a:p>
            <a:r>
              <a:rPr lang="en-US" dirty="0"/>
              <a:t>City, Country YEAR</a:t>
            </a:r>
          </a:p>
        </p:txBody>
      </p:sp>
      <p:sp>
        <p:nvSpPr>
          <p:cNvPr id="8" name="Text Placeholder 7">
            <a:extLst>
              <a:ext uri="{FF2B5EF4-FFF2-40B4-BE49-F238E27FC236}">
                <a16:creationId xmlns:a16="http://schemas.microsoft.com/office/drawing/2014/main" id="{9EFE2BC8-0D78-4511-BAD7-89FA5ADB4285}"/>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56DD3912-A4F0-4257-851D-28D1DD29166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5379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1292-F19A-4129-9537-B04BB36AF6DB}"/>
              </a:ext>
            </a:extLst>
          </p:cNvPr>
          <p:cNvSpPr>
            <a:spLocks noGrp="1"/>
          </p:cNvSpPr>
          <p:nvPr>
            <p:ph type="title"/>
          </p:nvPr>
        </p:nvSpPr>
        <p:spPr>
          <a:xfrm>
            <a:off x="838200" y="588494"/>
            <a:ext cx="10515600" cy="800039"/>
          </a:xfrm>
        </p:spPr>
        <p:txBody>
          <a:bodyPr anchor="b">
            <a:normAutofit fontScale="90000"/>
          </a:bodyPr>
          <a:lstStyle/>
          <a:p>
            <a:r>
              <a:rPr lang="en-SG" dirty="0"/>
              <a:t>Scenario B: Eliciting partner contact information</a:t>
            </a:r>
            <a:endParaRPr lang="en-US" dirty="0"/>
          </a:p>
        </p:txBody>
      </p:sp>
      <p:sp>
        <p:nvSpPr>
          <p:cNvPr id="3" name="Content Placeholder 2">
            <a:extLst>
              <a:ext uri="{FF2B5EF4-FFF2-40B4-BE49-F238E27FC236}">
                <a16:creationId xmlns:a16="http://schemas.microsoft.com/office/drawing/2014/main" id="{C76CFD2D-BD4B-4727-9291-D80E94412CD3}"/>
              </a:ext>
            </a:extLst>
          </p:cNvPr>
          <p:cNvSpPr>
            <a:spLocks noGrp="1"/>
          </p:cNvSpPr>
          <p:nvPr>
            <p:ph type="body" idx="1"/>
          </p:nvPr>
        </p:nvSpPr>
        <p:spPr>
          <a:xfrm>
            <a:off x="838200" y="1636713"/>
            <a:ext cx="8868508" cy="4932362"/>
          </a:xfrm>
        </p:spPr>
        <p:txBody>
          <a:bodyPr>
            <a:noAutofit/>
          </a:bodyPr>
          <a:lstStyle/>
          <a:p>
            <a:pPr marL="50800" indent="0">
              <a:spcBef>
                <a:spcPts val="0"/>
              </a:spcBef>
              <a:buNone/>
            </a:pPr>
            <a:r>
              <a:rPr lang="en-US" sz="2600" b="1" dirty="0"/>
              <a:t>Group work</a:t>
            </a:r>
          </a:p>
          <a:p>
            <a:pPr marL="50800" indent="0">
              <a:spcBef>
                <a:spcPts val="0"/>
              </a:spcBef>
              <a:buNone/>
            </a:pPr>
            <a:r>
              <a:rPr lang="en-US" sz="2600" dirty="0"/>
              <a:t>Break into groups of 3. One person serves as the client, the other the counselor/provider, and the third an observer.</a:t>
            </a:r>
          </a:p>
          <a:p>
            <a:pPr marL="50800" indent="0">
              <a:buNone/>
            </a:pPr>
            <a:r>
              <a:rPr lang="en-US" sz="2600" b="1" dirty="0"/>
              <a:t>Case study</a:t>
            </a:r>
          </a:p>
          <a:p>
            <a:pPr marL="50800" indent="0">
              <a:spcBef>
                <a:spcPts val="0"/>
              </a:spcBef>
              <a:buNone/>
            </a:pPr>
            <a:r>
              <a:rPr lang="en-US" sz="2600" dirty="0"/>
              <a:t>Fab is a 40-year-old man who has sex with men who has recently tested HIV positive. He has multiple partners and sometimes goes to a massage parlor and hires a male sex worker at the end of the month when he has some extra money.</a:t>
            </a:r>
          </a:p>
          <a:p>
            <a:pPr marL="50800" indent="0">
              <a:buNone/>
            </a:pPr>
            <a:r>
              <a:rPr lang="en-US" sz="2600" dirty="0"/>
              <a:t>You need to ensure that Fab understands the importance of partner notification and elicit the names of his partners. </a:t>
            </a:r>
          </a:p>
          <a:p>
            <a:pPr marL="50800" indent="0">
              <a:buNone/>
            </a:pPr>
            <a:endParaRPr lang="en-US" sz="2600" dirty="0"/>
          </a:p>
        </p:txBody>
      </p:sp>
      <p:pic>
        <p:nvPicPr>
          <p:cNvPr id="4" name="Picture 3" descr="A close up of a logo&#10;&#10;Description automatically generated">
            <a:extLst>
              <a:ext uri="{FF2B5EF4-FFF2-40B4-BE49-F238E27FC236}">
                <a16:creationId xmlns:a16="http://schemas.microsoft.com/office/drawing/2014/main" id="{224474C5-BD83-2D4C-9339-EE4ADAE31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8986" y="1964942"/>
            <a:ext cx="1965254" cy="3169765"/>
          </a:xfrm>
          <a:prstGeom prst="rect">
            <a:avLst/>
          </a:prstGeom>
        </p:spPr>
      </p:pic>
    </p:spTree>
    <p:extLst>
      <p:ext uri="{BB962C8B-B14F-4D97-AF65-F5344CB8AC3E}">
        <p14:creationId xmlns:p14="http://schemas.microsoft.com/office/powerpoint/2010/main" val="211748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automatically generated">
            <a:extLst>
              <a:ext uri="{FF2B5EF4-FFF2-40B4-BE49-F238E27FC236}">
                <a16:creationId xmlns:a16="http://schemas.microsoft.com/office/drawing/2014/main" id="{421D300C-886D-024B-AFA3-82F091790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60083" y="1174780"/>
            <a:ext cx="1979197" cy="2928114"/>
          </a:xfrm>
          <a:prstGeom prst="rect">
            <a:avLst/>
          </a:prstGeom>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88494"/>
            <a:ext cx="10515600" cy="800039"/>
          </a:xfrm>
        </p:spPr>
        <p:txBody>
          <a:bodyPr vert="horz" lIns="91440" tIns="45720" rIns="91440" bIns="45720" rtlCol="0" anchor="b">
            <a:normAutofit/>
          </a:bodyPr>
          <a:lstStyle/>
          <a:p>
            <a:r>
              <a:rPr lang="en-US" dirty="0"/>
              <a:t>Scenario C: Supporting a client to refer </a:t>
            </a:r>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199" y="1636713"/>
            <a:ext cx="10314215" cy="4932362"/>
          </a:xfrm>
        </p:spPr>
        <p:txBody>
          <a:bodyPr vert="horz" lIns="91440" tIns="45720" rIns="91440" bIns="45720" rtlCol="0">
            <a:noAutofit/>
          </a:bodyPr>
          <a:lstStyle/>
          <a:p>
            <a:pPr marL="50800" indent="0">
              <a:spcBef>
                <a:spcPts val="0"/>
              </a:spcBef>
              <a:buNone/>
            </a:pPr>
            <a:r>
              <a:rPr lang="en-US" sz="2600" b="1" dirty="0"/>
              <a:t>Group work</a:t>
            </a:r>
          </a:p>
          <a:p>
            <a:pPr marL="50800" indent="0">
              <a:spcBef>
                <a:spcPts val="0"/>
              </a:spcBef>
              <a:buNone/>
            </a:pPr>
            <a:r>
              <a:rPr lang="en-US" sz="2600" dirty="0"/>
              <a:t>Stay in your groups of three. Switch roles (new person </a:t>
            </a:r>
            <a:br>
              <a:rPr lang="en-US" sz="2600" dirty="0"/>
            </a:br>
            <a:r>
              <a:rPr lang="en-US" sz="2600" dirty="0"/>
              <a:t>serves as the client, another the counselor/provider, and </a:t>
            </a:r>
            <a:br>
              <a:rPr lang="en-US" sz="2600" dirty="0"/>
            </a:br>
            <a:r>
              <a:rPr lang="en-US" sz="2600" dirty="0"/>
              <a:t>the third an observer).</a:t>
            </a:r>
          </a:p>
          <a:p>
            <a:pPr marL="50800" indent="0">
              <a:buNone/>
            </a:pPr>
            <a:r>
              <a:rPr lang="en-US" sz="2600" b="1" dirty="0"/>
              <a:t>Case study</a:t>
            </a:r>
          </a:p>
          <a:p>
            <a:pPr marL="50800" indent="0">
              <a:spcBef>
                <a:spcPts val="0"/>
              </a:spcBef>
              <a:buNone/>
            </a:pPr>
            <a:r>
              <a:rPr lang="en-US" sz="2600" dirty="0"/>
              <a:t>You are counseling a female sex worker who has recently </a:t>
            </a:r>
            <a:br>
              <a:rPr lang="en-US" sz="2600" dirty="0"/>
            </a:br>
            <a:r>
              <a:rPr lang="en-US" sz="2600" dirty="0"/>
              <a:t>tested positive. She indicates that she uses condoms with her clients, but has two main partners that she doesn’t use condoms with. She is willing to talk to you about notifying one partner but does not want to discuss the other at all because he might beat her up.</a:t>
            </a:r>
          </a:p>
          <a:p>
            <a:pPr marL="50800" indent="0">
              <a:spcBef>
                <a:spcPts val="1200"/>
              </a:spcBef>
              <a:buNone/>
            </a:pPr>
            <a:r>
              <a:rPr lang="en-US" sz="2600" dirty="0"/>
              <a:t>What would you do in this situation? What messages would you give this client?</a:t>
            </a:r>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dirty="0"/>
          </a:p>
        </p:txBody>
      </p:sp>
    </p:spTree>
    <p:extLst>
      <p:ext uri="{BB962C8B-B14F-4D97-AF65-F5344CB8AC3E}">
        <p14:creationId xmlns:p14="http://schemas.microsoft.com/office/powerpoint/2010/main" val="401815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lhouette of a person&#10;&#10;Description automatically generated">
            <a:extLst>
              <a:ext uri="{FF2B5EF4-FFF2-40B4-BE49-F238E27FC236}">
                <a16:creationId xmlns:a16="http://schemas.microsoft.com/office/drawing/2014/main" id="{421D300C-886D-024B-AFA3-82F091790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1"/>
          <a:stretch/>
        </p:blipFill>
        <p:spPr>
          <a:xfrm>
            <a:off x="8656184" y="950913"/>
            <a:ext cx="3423557" cy="3641621"/>
          </a:xfrm>
          <a:prstGeom prst="rect">
            <a:avLst/>
          </a:prstGeom>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88494"/>
            <a:ext cx="10515600" cy="800039"/>
          </a:xfrm>
        </p:spPr>
        <p:txBody>
          <a:bodyPr vert="horz" lIns="91440" tIns="45720" rIns="91440" bIns="45720" rtlCol="0" anchor="ctr">
            <a:normAutofit/>
          </a:bodyPr>
          <a:lstStyle/>
          <a:p>
            <a:r>
              <a:rPr lang="en-US" dirty="0"/>
              <a:t>Scenario D: Supporting a client to refer </a:t>
            </a:r>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0" y="1636730"/>
            <a:ext cx="8543925" cy="4932746"/>
          </a:xfrm>
        </p:spPr>
        <p:txBody>
          <a:bodyPr vert="horz" lIns="91440" tIns="45720" rIns="91440" bIns="45720" rtlCol="0">
            <a:normAutofit fontScale="92500"/>
          </a:bodyPr>
          <a:lstStyle/>
          <a:p>
            <a:pPr marL="50800" indent="0">
              <a:lnSpc>
                <a:spcPct val="105000"/>
              </a:lnSpc>
              <a:spcBef>
                <a:spcPts val="0"/>
              </a:spcBef>
              <a:buNone/>
            </a:pPr>
            <a:r>
              <a:rPr lang="en-US" b="1" dirty="0"/>
              <a:t>Group work</a:t>
            </a:r>
          </a:p>
          <a:p>
            <a:pPr marL="50800" indent="0">
              <a:lnSpc>
                <a:spcPct val="105000"/>
              </a:lnSpc>
              <a:spcBef>
                <a:spcPts val="0"/>
              </a:spcBef>
              <a:buNone/>
            </a:pPr>
            <a:r>
              <a:rPr lang="en-US" dirty="0"/>
              <a:t>Stay in your groups of three. Switch roles (new person serves as the client, another the counselor/provider, and the third an observer).</a:t>
            </a:r>
          </a:p>
          <a:p>
            <a:pPr marL="50800" indent="0">
              <a:lnSpc>
                <a:spcPct val="105000"/>
              </a:lnSpc>
              <a:buNone/>
            </a:pPr>
            <a:r>
              <a:rPr lang="en-US" b="1" dirty="0"/>
              <a:t>Case study</a:t>
            </a:r>
          </a:p>
          <a:p>
            <a:pPr marL="50800" indent="0">
              <a:lnSpc>
                <a:spcPct val="105000"/>
              </a:lnSpc>
              <a:spcBef>
                <a:spcPts val="0"/>
              </a:spcBef>
              <a:buNone/>
            </a:pPr>
            <a:r>
              <a:rPr lang="en-US" dirty="0"/>
              <a:t>Vadi is a 24-year-old married man with a 2-year-old daughter. He is an injecting drug user. Normally he uses clean equipment, but on a few occasions, he injected with an old girlfriend. He tested HIV positive, and now he needs to bring his wife and child for testing, but he does not know how to bring up this topic with his wife.</a:t>
            </a:r>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dirty="0"/>
          </a:p>
        </p:txBody>
      </p:sp>
    </p:spTree>
    <p:extLst>
      <p:ext uri="{BB962C8B-B14F-4D97-AF65-F5344CB8AC3E}">
        <p14:creationId xmlns:p14="http://schemas.microsoft.com/office/powerpoint/2010/main" val="158724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3F25-A510-485C-903A-9FE74C2233C8}"/>
              </a:ext>
            </a:extLst>
          </p:cNvPr>
          <p:cNvSpPr>
            <a:spLocks noGrp="1"/>
          </p:cNvSpPr>
          <p:nvPr>
            <p:ph type="title"/>
          </p:nvPr>
        </p:nvSpPr>
        <p:spPr>
          <a:xfrm>
            <a:off x="838200" y="588494"/>
            <a:ext cx="10515600" cy="800039"/>
          </a:xfrm>
        </p:spPr>
        <p:txBody>
          <a:bodyPr anchor="b">
            <a:normAutofit/>
          </a:bodyPr>
          <a:lstStyle/>
          <a:p>
            <a:r>
              <a:rPr lang="en-US" dirty="0"/>
              <a:t>Scenario E: Targeted testing</a:t>
            </a:r>
          </a:p>
        </p:txBody>
      </p:sp>
      <p:sp>
        <p:nvSpPr>
          <p:cNvPr id="3" name="Content Placeholder 2">
            <a:extLst>
              <a:ext uri="{FF2B5EF4-FFF2-40B4-BE49-F238E27FC236}">
                <a16:creationId xmlns:a16="http://schemas.microsoft.com/office/drawing/2014/main" id="{79202CD2-E585-4BF6-89E0-4075EEA9061A}"/>
              </a:ext>
            </a:extLst>
          </p:cNvPr>
          <p:cNvSpPr>
            <a:spLocks noGrp="1"/>
          </p:cNvSpPr>
          <p:nvPr>
            <p:ph type="body" idx="1"/>
          </p:nvPr>
        </p:nvSpPr>
        <p:spPr>
          <a:xfrm>
            <a:off x="838200" y="1636730"/>
            <a:ext cx="8543925" cy="4932746"/>
          </a:xfrm>
        </p:spPr>
        <p:txBody>
          <a:bodyPr>
            <a:normAutofit/>
          </a:bodyPr>
          <a:lstStyle/>
          <a:p>
            <a:pPr marL="50800" indent="0">
              <a:spcBef>
                <a:spcPts val="0"/>
              </a:spcBef>
              <a:buNone/>
            </a:pPr>
            <a:r>
              <a:rPr lang="en-US" b="1" dirty="0"/>
              <a:t>Group work</a:t>
            </a:r>
          </a:p>
          <a:p>
            <a:pPr marL="50800" indent="0">
              <a:spcBef>
                <a:spcPts val="0"/>
              </a:spcBef>
              <a:buNone/>
            </a:pPr>
            <a:r>
              <a:rPr lang="en-US" dirty="0"/>
              <a:t>Stay in your groups of three. Switch roles (new person serves as the client, another the counselor/provider, and the third an observer).</a:t>
            </a:r>
          </a:p>
          <a:p>
            <a:pPr marL="50800" indent="0">
              <a:buNone/>
            </a:pPr>
            <a:r>
              <a:rPr lang="en-US" b="1" dirty="0"/>
              <a:t>Case study</a:t>
            </a:r>
          </a:p>
          <a:p>
            <a:pPr marL="50800" indent="0">
              <a:spcBef>
                <a:spcPts val="0"/>
              </a:spcBef>
              <a:buNone/>
            </a:pPr>
            <a:r>
              <a:rPr lang="en-US" dirty="0"/>
              <a:t>Lana is a female sex worker living with HIV. She has a stable partner/boyfriend who at times is physically violent, a preferred client with whom she never uses condoms, and other occasional partners with whom she sometimes uses condoms. She doesn’t know their last names and phone numbers.</a:t>
            </a:r>
          </a:p>
        </p:txBody>
      </p:sp>
      <p:pic>
        <p:nvPicPr>
          <p:cNvPr id="4" name="Picture 3">
            <a:extLst>
              <a:ext uri="{FF2B5EF4-FFF2-40B4-BE49-F238E27FC236}">
                <a16:creationId xmlns:a16="http://schemas.microsoft.com/office/drawing/2014/main" id="{87BF9960-53BD-D843-8E97-AB27EE677E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9078686" y="989013"/>
            <a:ext cx="2752725" cy="3002816"/>
          </a:xfrm>
          <a:prstGeom prst="rect">
            <a:avLst/>
          </a:prstGeom>
        </p:spPr>
      </p:pic>
    </p:spTree>
    <p:extLst>
      <p:ext uri="{BB962C8B-B14F-4D97-AF65-F5344CB8AC3E}">
        <p14:creationId xmlns:p14="http://schemas.microsoft.com/office/powerpoint/2010/main" val="383515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7588E1-D67E-4771-856A-96E94BD5DB6F}"/>
              </a:ext>
            </a:extLst>
          </p:cNvPr>
          <p:cNvSpPr>
            <a:spLocks noGrp="1"/>
          </p:cNvSpPr>
          <p:nvPr>
            <p:ph type="pic" sz="quarter" idx="10"/>
          </p:nvPr>
        </p:nvSpPr>
        <p:spPr/>
      </p:sp>
      <p:sp>
        <p:nvSpPr>
          <p:cNvPr id="2" name="Title 1">
            <a:extLst>
              <a:ext uri="{FF2B5EF4-FFF2-40B4-BE49-F238E27FC236}">
                <a16:creationId xmlns:a16="http://schemas.microsoft.com/office/drawing/2014/main" id="{94E8C5E3-B215-4914-AAB3-D92C8F52ADC5}"/>
              </a:ext>
            </a:extLst>
          </p:cNvPr>
          <p:cNvSpPr>
            <a:spLocks noGrp="1"/>
          </p:cNvSpPr>
          <p:nvPr>
            <p:ph type="title"/>
          </p:nvPr>
        </p:nvSpPr>
        <p:spPr>
          <a:xfrm>
            <a:off x="1366838" y="4752975"/>
            <a:ext cx="10569348" cy="1876425"/>
          </a:xfrm>
        </p:spPr>
        <p:txBody>
          <a:bodyPr anchor="t">
            <a:normAutofit/>
          </a:bodyPr>
          <a:lstStyle/>
          <a:p>
            <a:pPr>
              <a:spcBef>
                <a:spcPts val="0"/>
              </a:spcBef>
            </a:pPr>
            <a:r>
              <a:rPr lang="en-US" sz="2600" dirty="0"/>
              <a:t>Session 14. Quality assurance, adverse event monitoring and reporting, and monitoring and evaluation</a:t>
            </a:r>
            <a:br>
              <a:rPr lang="en-US" sz="2600" dirty="0"/>
            </a:br>
            <a:br>
              <a:rPr lang="en-US" sz="2600" dirty="0"/>
            </a:br>
            <a:r>
              <a:rPr lang="en-US" sz="2000" dirty="0"/>
              <a:t>Examples of how a program might monitor, assure quality, and analyze index testing efforts</a:t>
            </a:r>
          </a:p>
        </p:txBody>
      </p:sp>
    </p:spTree>
    <p:extLst>
      <p:ext uri="{BB962C8B-B14F-4D97-AF65-F5344CB8AC3E}">
        <p14:creationId xmlns:p14="http://schemas.microsoft.com/office/powerpoint/2010/main" val="366968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3271157" y="605292"/>
            <a:ext cx="8202386" cy="800100"/>
          </a:xfrm>
        </p:spPr>
        <p:txBody>
          <a:bodyPr vert="horz" lIns="91440" tIns="45720" rIns="91440" bIns="45720" rtlCol="0" anchor="ctr">
            <a:normAutofit fontScale="90000"/>
          </a:bodyPr>
          <a:lstStyle/>
          <a:p>
            <a:r>
              <a:rPr lang="en-US" dirty="0"/>
              <a:t>Summary of inputs into quality assurance and accountability </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271157" y="1561304"/>
            <a:ext cx="8543925" cy="4932362"/>
          </a:xfrm>
        </p:spPr>
        <p:txBody>
          <a:bodyPr vert="horz" lIns="91440" tIns="45720" rIns="91440" bIns="45720" rtlCol="0">
            <a:normAutofit fontScale="92500" lnSpcReduction="10000"/>
          </a:bodyPr>
          <a:lstStyle/>
          <a:p>
            <a:r>
              <a:rPr lang="en-US" dirty="0"/>
              <a:t>PEPFAR MER indicators</a:t>
            </a:r>
          </a:p>
          <a:p>
            <a:r>
              <a:rPr lang="en-US" dirty="0"/>
              <a:t>Minimum Standards Checklist for providers and sites</a:t>
            </a:r>
          </a:p>
          <a:p>
            <a:r>
              <a:rPr lang="en-US" dirty="0"/>
              <a:t>Supportive supervision tools for index testing</a:t>
            </a:r>
          </a:p>
          <a:p>
            <a:r>
              <a:rPr lang="en-US" dirty="0"/>
              <a:t>SIMS (with CEEs specific to index testing)</a:t>
            </a:r>
          </a:p>
          <a:p>
            <a:r>
              <a:rPr lang="en-US" dirty="0"/>
              <a:t>Community-led monitoring and feedback mechanism (LINK; Community Scorecard)</a:t>
            </a:r>
          </a:p>
          <a:p>
            <a:r>
              <a:rPr lang="en-US" dirty="0"/>
              <a:t>Adverse events monitoring and reporting tools</a:t>
            </a:r>
          </a:p>
          <a:p>
            <a:pPr lvl="1"/>
            <a:r>
              <a:rPr lang="en-US" dirty="0"/>
              <a:t>Beneficiary Abuse Disclosure and Service Provision Form</a:t>
            </a:r>
          </a:p>
          <a:p>
            <a:pPr lvl="1"/>
            <a:r>
              <a:rPr lang="en-US" dirty="0"/>
              <a:t>Customer Complaint Form (e.g., LINK where applicable)</a:t>
            </a:r>
          </a:p>
          <a:p>
            <a:pPr lvl="1"/>
            <a:r>
              <a:rPr lang="en-US" dirty="0"/>
              <a:t>Security Incident Log</a:t>
            </a:r>
          </a:p>
          <a:p>
            <a:pPr lvl="1"/>
            <a:endParaRPr lang="en-US" dirty="0"/>
          </a:p>
          <a:p>
            <a:pPr lvl="1"/>
            <a:endParaRPr lang="en-US" dirty="0"/>
          </a:p>
        </p:txBody>
      </p:sp>
      <p:sp>
        <p:nvSpPr>
          <p:cNvPr id="11" name="Oval 10">
            <a:extLst>
              <a:ext uri="{FF2B5EF4-FFF2-40B4-BE49-F238E27FC236}">
                <a16:creationId xmlns:a16="http://schemas.microsoft.com/office/drawing/2014/main" id="{FDD4C975-4380-43C3-BA91-D76B6DB5A0DD}"/>
              </a:ext>
            </a:extLst>
          </p:cNvPr>
          <p:cNvSpPr/>
          <p:nvPr/>
        </p:nvSpPr>
        <p:spPr>
          <a:xfrm>
            <a:off x="361302" y="423412"/>
            <a:ext cx="2743200" cy="2743200"/>
          </a:xfrm>
          <a:prstGeom prst="ellipse">
            <a:avLst/>
          </a:prstGeom>
          <a:solidFill>
            <a:srgbClr val="7DD4F3"/>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a:r>
              <a:rPr lang="en-US" sz="2200" b="1" dirty="0">
                <a:solidFill>
                  <a:prstClr val="black"/>
                </a:solidFill>
                <a:cs typeface="Arial" panose="020B0604020202020204" pitchFamily="34" charset="0"/>
                <a:sym typeface="Arial"/>
              </a:rPr>
              <a:t>5. </a:t>
            </a:r>
            <a:br>
              <a:rPr lang="en-US" sz="2200" b="1" dirty="0">
                <a:solidFill>
                  <a:prstClr val="black"/>
                </a:solidFill>
                <a:cs typeface="Arial" panose="020B0604020202020204" pitchFamily="34" charset="0"/>
                <a:sym typeface="Arial"/>
              </a:rPr>
            </a:br>
            <a:r>
              <a:rPr lang="en-US" sz="2200" b="1" dirty="0">
                <a:solidFill>
                  <a:prstClr val="black"/>
                </a:solidFill>
                <a:cs typeface="Arial" panose="020B0604020202020204" pitchFamily="34" charset="0"/>
                <a:sym typeface="Arial"/>
              </a:rPr>
              <a:t>Quality assurance and accountability</a:t>
            </a:r>
            <a:endParaRPr lang="en-US" sz="2200" dirty="0">
              <a:solidFill>
                <a:prstClr val="black"/>
              </a:solidFill>
              <a:cs typeface="Arial" panose="020B0604020202020204" pitchFamily="34" charset="0"/>
              <a:sym typeface="Arial"/>
            </a:endParaRPr>
          </a:p>
        </p:txBody>
      </p:sp>
    </p:spTree>
    <p:extLst>
      <p:ext uri="{BB962C8B-B14F-4D97-AF65-F5344CB8AC3E}">
        <p14:creationId xmlns:p14="http://schemas.microsoft.com/office/powerpoint/2010/main" val="42032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F521-BEB0-411A-80CE-B30B662723D4}"/>
              </a:ext>
            </a:extLst>
          </p:cNvPr>
          <p:cNvSpPr>
            <a:spLocks noGrp="1"/>
          </p:cNvSpPr>
          <p:nvPr>
            <p:ph type="title"/>
          </p:nvPr>
        </p:nvSpPr>
        <p:spPr/>
        <p:txBody>
          <a:bodyPr/>
          <a:lstStyle/>
          <a:p>
            <a:r>
              <a:rPr lang="en-US" dirty="0"/>
              <a:t>PEPFAR indicator for reporting: HTS_INDEX</a:t>
            </a:r>
          </a:p>
        </p:txBody>
      </p:sp>
      <p:sp>
        <p:nvSpPr>
          <p:cNvPr id="3" name="Text Placeholder 2">
            <a:extLst>
              <a:ext uri="{FF2B5EF4-FFF2-40B4-BE49-F238E27FC236}">
                <a16:creationId xmlns:a16="http://schemas.microsoft.com/office/drawing/2014/main" id="{628638C6-B83F-4795-BB71-CBD5A6F0AEB8}"/>
              </a:ext>
            </a:extLst>
          </p:cNvPr>
          <p:cNvSpPr>
            <a:spLocks noGrp="1"/>
          </p:cNvSpPr>
          <p:nvPr>
            <p:ph type="body" idx="1"/>
          </p:nvPr>
        </p:nvSpPr>
        <p:spPr>
          <a:xfrm>
            <a:off x="838200" y="1538578"/>
            <a:ext cx="9481457" cy="4932746"/>
          </a:xfrm>
        </p:spPr>
        <p:txBody>
          <a:bodyPr/>
          <a:lstStyle/>
          <a:p>
            <a:pPr marL="50800" indent="0">
              <a:spcBef>
                <a:spcPts val="0"/>
              </a:spcBef>
              <a:buNone/>
            </a:pPr>
            <a:r>
              <a:rPr lang="en-US" dirty="0"/>
              <a:t>Number of individuals who were identified and tested using index testing services and received their results</a:t>
            </a:r>
          </a:p>
        </p:txBody>
      </p:sp>
      <p:pic>
        <p:nvPicPr>
          <p:cNvPr id="4" name="Picture 3">
            <a:extLst>
              <a:ext uri="{FF2B5EF4-FFF2-40B4-BE49-F238E27FC236}">
                <a16:creationId xmlns:a16="http://schemas.microsoft.com/office/drawing/2014/main" id="{42CBB26E-C7E3-374D-AD67-BA88C36389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91466">
            <a:off x="8414668" y="3490031"/>
            <a:ext cx="677275" cy="677275"/>
          </a:xfrm>
          <a:prstGeom prst="rect">
            <a:avLst/>
          </a:prstGeom>
        </p:spPr>
      </p:pic>
      <p:cxnSp>
        <p:nvCxnSpPr>
          <p:cNvPr id="5" name="Straight Arrow Connector 4">
            <a:extLst>
              <a:ext uri="{FF2B5EF4-FFF2-40B4-BE49-F238E27FC236}">
                <a16:creationId xmlns:a16="http://schemas.microsoft.com/office/drawing/2014/main" id="{9B3CDC90-136B-8D4A-9FA5-20DD95A50BB3}"/>
              </a:ext>
            </a:extLst>
          </p:cNvPr>
          <p:cNvCxnSpPr>
            <a:cxnSpLocks/>
          </p:cNvCxnSpPr>
          <p:nvPr/>
        </p:nvCxnSpPr>
        <p:spPr>
          <a:xfrm>
            <a:off x="6461451" y="3585257"/>
            <a:ext cx="1398270" cy="0"/>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B051057-4770-744F-B5B8-D54FB2A46DBC}"/>
              </a:ext>
            </a:extLst>
          </p:cNvPr>
          <p:cNvCxnSpPr>
            <a:cxnSpLocks/>
          </p:cNvCxnSpPr>
          <p:nvPr/>
        </p:nvCxnSpPr>
        <p:spPr>
          <a:xfrm flipH="1">
            <a:off x="4024457" y="3585257"/>
            <a:ext cx="1550308" cy="2"/>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66776F-1D2E-E346-BB67-164C7931D7FD}"/>
              </a:ext>
            </a:extLst>
          </p:cNvPr>
          <p:cNvCxnSpPr>
            <a:cxnSpLocks/>
          </p:cNvCxnSpPr>
          <p:nvPr/>
        </p:nvCxnSpPr>
        <p:spPr>
          <a:xfrm>
            <a:off x="6017953" y="4846583"/>
            <a:ext cx="0" cy="544551"/>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D39A56-E644-7B47-915A-1F71E7E4DD19}"/>
              </a:ext>
            </a:extLst>
          </p:cNvPr>
          <p:cNvSpPr txBox="1"/>
          <p:nvPr/>
        </p:nvSpPr>
        <p:spPr>
          <a:xfrm>
            <a:off x="2058892" y="4733283"/>
            <a:ext cx="1915909" cy="369332"/>
          </a:xfrm>
          <a:prstGeom prst="rect">
            <a:avLst/>
          </a:prstGeom>
          <a:noFill/>
        </p:spPr>
        <p:txBody>
          <a:bodyPr wrap="none" rtlCol="0">
            <a:spAutoFit/>
          </a:bodyPr>
          <a:lstStyle/>
          <a:p>
            <a:r>
              <a:rPr lang="en-US" b="1" dirty="0"/>
              <a:t>Sexual partners</a:t>
            </a:r>
          </a:p>
        </p:txBody>
      </p:sp>
      <p:sp>
        <p:nvSpPr>
          <p:cNvPr id="9" name="TextBox 8">
            <a:extLst>
              <a:ext uri="{FF2B5EF4-FFF2-40B4-BE49-F238E27FC236}">
                <a16:creationId xmlns:a16="http://schemas.microsoft.com/office/drawing/2014/main" id="{A258F704-9980-9147-83E8-50B52A395618}"/>
              </a:ext>
            </a:extLst>
          </p:cNvPr>
          <p:cNvSpPr txBox="1"/>
          <p:nvPr/>
        </p:nvSpPr>
        <p:spPr>
          <a:xfrm>
            <a:off x="7910971" y="4723775"/>
            <a:ext cx="2121093" cy="369332"/>
          </a:xfrm>
          <a:prstGeom prst="rect">
            <a:avLst/>
          </a:prstGeom>
          <a:noFill/>
        </p:spPr>
        <p:txBody>
          <a:bodyPr wrap="none" rtlCol="0">
            <a:spAutoFit/>
          </a:bodyPr>
          <a:lstStyle/>
          <a:p>
            <a:r>
              <a:rPr lang="en-US" b="1" dirty="0"/>
              <a:t>Injecting partners</a:t>
            </a:r>
          </a:p>
        </p:txBody>
      </p:sp>
      <p:sp>
        <p:nvSpPr>
          <p:cNvPr id="10" name="TextBox 9">
            <a:extLst>
              <a:ext uri="{FF2B5EF4-FFF2-40B4-BE49-F238E27FC236}">
                <a16:creationId xmlns:a16="http://schemas.microsoft.com/office/drawing/2014/main" id="{AADCAE44-4902-7045-B60B-0E5AE91BA311}"/>
              </a:ext>
            </a:extLst>
          </p:cNvPr>
          <p:cNvSpPr txBox="1"/>
          <p:nvPr/>
        </p:nvSpPr>
        <p:spPr>
          <a:xfrm>
            <a:off x="4909731" y="6369524"/>
            <a:ext cx="2249334" cy="369332"/>
          </a:xfrm>
          <a:prstGeom prst="rect">
            <a:avLst/>
          </a:prstGeom>
          <a:noFill/>
        </p:spPr>
        <p:txBody>
          <a:bodyPr wrap="none" rtlCol="0">
            <a:spAutoFit/>
          </a:bodyPr>
          <a:lstStyle/>
          <a:p>
            <a:r>
              <a:rPr lang="en-US" b="1" dirty="0"/>
              <a:t>Biological children</a:t>
            </a:r>
          </a:p>
        </p:txBody>
      </p:sp>
      <p:pic>
        <p:nvPicPr>
          <p:cNvPr id="13" name="Picture 12" descr="A picture containing silhouette&#10;&#10;Description automatically generated">
            <a:extLst>
              <a:ext uri="{FF2B5EF4-FFF2-40B4-BE49-F238E27FC236}">
                <a16:creationId xmlns:a16="http://schemas.microsoft.com/office/drawing/2014/main" id="{F5CF08CF-EC3B-3647-94CB-3751B3577BA5}"/>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l="77527"/>
          <a:stretch/>
        </p:blipFill>
        <p:spPr>
          <a:xfrm>
            <a:off x="5661934" y="2670735"/>
            <a:ext cx="727680" cy="2103779"/>
          </a:xfrm>
          <a:prstGeom prst="rect">
            <a:avLst/>
          </a:prstGeom>
        </p:spPr>
      </p:pic>
      <p:sp>
        <p:nvSpPr>
          <p:cNvPr id="16" name="TextBox 15">
            <a:extLst>
              <a:ext uri="{FF2B5EF4-FFF2-40B4-BE49-F238E27FC236}">
                <a16:creationId xmlns:a16="http://schemas.microsoft.com/office/drawing/2014/main" id="{66D8104C-C84F-464C-90EE-3D9BFFC2154E}"/>
              </a:ext>
            </a:extLst>
          </p:cNvPr>
          <p:cNvSpPr txBox="1"/>
          <p:nvPr/>
        </p:nvSpPr>
        <p:spPr>
          <a:xfrm>
            <a:off x="5372167" y="2527064"/>
            <a:ext cx="1492716" cy="369332"/>
          </a:xfrm>
          <a:prstGeom prst="rect">
            <a:avLst/>
          </a:prstGeom>
          <a:noFill/>
        </p:spPr>
        <p:txBody>
          <a:bodyPr wrap="none" rtlCol="0">
            <a:spAutoFit/>
          </a:bodyPr>
          <a:lstStyle/>
          <a:p>
            <a:r>
              <a:rPr lang="en-US" b="1" dirty="0"/>
              <a:t>Index Client</a:t>
            </a:r>
          </a:p>
        </p:txBody>
      </p:sp>
      <p:pic>
        <p:nvPicPr>
          <p:cNvPr id="24" name="Picture 23" descr="A picture containing silhouette&#10;&#10;Description automatically generated">
            <a:extLst>
              <a:ext uri="{FF2B5EF4-FFF2-40B4-BE49-F238E27FC236}">
                <a16:creationId xmlns:a16="http://schemas.microsoft.com/office/drawing/2014/main" id="{F3421BEC-2788-41B3-BCED-A98C698E60FD}"/>
              </a:ext>
            </a:extLst>
          </p:cNvPr>
          <p:cNvPicPr>
            <a:picLocks noChangeAspect="1"/>
          </p:cNvPicPr>
          <p:nvPr/>
        </p:nvPicPr>
        <p:blipFill rotWithShape="1">
          <a:blip r:embed="rId4" cstate="email">
            <a:duotone>
              <a:srgbClr val="70AD47">
                <a:shade val="45000"/>
                <a:satMod val="135000"/>
              </a:srgb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1" r="62628"/>
          <a:stretch/>
        </p:blipFill>
        <p:spPr>
          <a:xfrm>
            <a:off x="2537351" y="2699078"/>
            <a:ext cx="1110641" cy="1930960"/>
          </a:xfrm>
          <a:prstGeom prst="rect">
            <a:avLst/>
          </a:prstGeom>
        </p:spPr>
      </p:pic>
      <p:pic>
        <p:nvPicPr>
          <p:cNvPr id="25" name="Picture 24" descr="A picture containing silhouette&#10;&#10;Description automatically generated">
            <a:extLst>
              <a:ext uri="{FF2B5EF4-FFF2-40B4-BE49-F238E27FC236}">
                <a16:creationId xmlns:a16="http://schemas.microsoft.com/office/drawing/2014/main" id="{8CDCE473-D9AC-4971-B498-CCB1987B9FD0}"/>
              </a:ext>
            </a:extLst>
          </p:cNvPr>
          <p:cNvPicPr>
            <a:picLocks noChangeAspect="1"/>
          </p:cNvPicPr>
          <p:nvPr/>
        </p:nvPicPr>
        <p:blipFill rotWithShape="1">
          <a:blip r:embed="rId4" cstate="email">
            <a:duotone>
              <a:srgbClr val="70AD47">
                <a:shade val="45000"/>
                <a:satMod val="135000"/>
              </a:srgb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60168" r="22713"/>
          <a:stretch/>
        </p:blipFill>
        <p:spPr>
          <a:xfrm>
            <a:off x="2058892" y="2546134"/>
            <a:ext cx="556412" cy="2111877"/>
          </a:xfrm>
          <a:prstGeom prst="rect">
            <a:avLst/>
          </a:prstGeom>
        </p:spPr>
      </p:pic>
      <p:pic>
        <p:nvPicPr>
          <p:cNvPr id="26" name="Picture 25" descr="A picture containing silhouette&#10;&#10;Description automatically generated">
            <a:extLst>
              <a:ext uri="{FF2B5EF4-FFF2-40B4-BE49-F238E27FC236}">
                <a16:creationId xmlns:a16="http://schemas.microsoft.com/office/drawing/2014/main" id="{240CE103-1140-4C9E-ACB1-547F59B3317D}"/>
              </a:ext>
            </a:extLst>
          </p:cNvPr>
          <p:cNvPicPr>
            <a:picLocks noChangeAspect="1"/>
          </p:cNvPicPr>
          <p:nvPr/>
        </p:nvPicPr>
        <p:blipFill rotWithShape="1">
          <a:blip r:embed="rId4" cstate="email">
            <a:duotone>
              <a:srgbClr val="5B9BD5">
                <a:shade val="45000"/>
                <a:satMod val="135000"/>
              </a:srgb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38078" r="38886"/>
          <a:stretch/>
        </p:blipFill>
        <p:spPr>
          <a:xfrm>
            <a:off x="8903591" y="2758413"/>
            <a:ext cx="651012" cy="1836178"/>
          </a:xfrm>
          <a:prstGeom prst="rect">
            <a:avLst/>
          </a:prstGeom>
        </p:spPr>
      </p:pic>
      <p:pic>
        <p:nvPicPr>
          <p:cNvPr id="27" name="Picture 26">
            <a:extLst>
              <a:ext uri="{FF2B5EF4-FFF2-40B4-BE49-F238E27FC236}">
                <a16:creationId xmlns:a16="http://schemas.microsoft.com/office/drawing/2014/main" id="{F3FA1876-0CF1-436F-8E06-A629292FEFC9}"/>
              </a:ext>
            </a:extLst>
          </p:cNvPr>
          <p:cNvPicPr>
            <a:picLocks noChangeAspect="1"/>
          </p:cNvPicPr>
          <p:nvPr/>
        </p:nvPicPr>
        <p:blipFill rotWithShape="1">
          <a:blip r:embed="rId6" cstate="email">
            <a:duotone>
              <a:srgbClr val="FFC000">
                <a:shade val="45000"/>
                <a:satMod val="135000"/>
              </a:srgbClr>
              <a:prstClr val="white"/>
            </a:duotone>
            <a:extLst>
              <a:ext uri="{28A0092B-C50C-407E-A947-70E740481C1C}">
                <a14:useLocalDpi xmlns:a14="http://schemas.microsoft.com/office/drawing/2010/main"/>
              </a:ext>
            </a:extLst>
          </a:blip>
          <a:srcRect/>
          <a:stretch/>
        </p:blipFill>
        <p:spPr>
          <a:xfrm>
            <a:off x="5613627" y="5437251"/>
            <a:ext cx="852901" cy="927403"/>
          </a:xfrm>
          <a:prstGeom prst="rect">
            <a:avLst/>
          </a:prstGeom>
        </p:spPr>
      </p:pic>
      <p:pic>
        <p:nvPicPr>
          <p:cNvPr id="28" name="Picture 27" descr="A silhouette of a person&#10;&#10;Description automatically generated">
            <a:extLst>
              <a:ext uri="{FF2B5EF4-FFF2-40B4-BE49-F238E27FC236}">
                <a16:creationId xmlns:a16="http://schemas.microsoft.com/office/drawing/2014/main" id="{C3D2DF29-49C3-4DA0-80EE-AC441983FEA5}"/>
              </a:ext>
            </a:extLst>
          </p:cNvPr>
          <p:cNvPicPr>
            <a:picLocks noChangeAspect="1"/>
          </p:cNvPicPr>
          <p:nvPr/>
        </p:nvPicPr>
        <p:blipFill rotWithShape="1">
          <a:blip r:embed="rId7" cstate="email">
            <a:duotone>
              <a:srgbClr val="5B9BD5">
                <a:shade val="45000"/>
                <a:satMod val="135000"/>
              </a:srgbClr>
              <a:prstClr val="white"/>
            </a:duotone>
            <a:extLst>
              <a:ext uri="{28A0092B-C50C-407E-A947-70E740481C1C}">
                <a14:useLocalDpi xmlns:a14="http://schemas.microsoft.com/office/drawing/2010/main"/>
              </a:ext>
            </a:extLst>
          </a:blip>
          <a:srcRect/>
          <a:stretch/>
        </p:blipFill>
        <p:spPr>
          <a:xfrm>
            <a:off x="7947295" y="2789749"/>
            <a:ext cx="699875" cy="1836178"/>
          </a:xfrm>
          <a:prstGeom prst="rect">
            <a:avLst/>
          </a:prstGeom>
        </p:spPr>
      </p:pic>
    </p:spTree>
    <p:extLst>
      <p:ext uri="{BB962C8B-B14F-4D97-AF65-F5344CB8AC3E}">
        <p14:creationId xmlns:p14="http://schemas.microsoft.com/office/powerpoint/2010/main" val="45964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698F-0468-40D8-98A1-73720C655375}"/>
              </a:ext>
            </a:extLst>
          </p:cNvPr>
          <p:cNvSpPr>
            <a:spLocks noGrp="1"/>
          </p:cNvSpPr>
          <p:nvPr>
            <p:ph type="title"/>
          </p:nvPr>
        </p:nvSpPr>
        <p:spPr>
          <a:xfrm>
            <a:off x="838200" y="588494"/>
            <a:ext cx="10515600" cy="800039"/>
          </a:xfrm>
        </p:spPr>
        <p:txBody>
          <a:bodyPr/>
          <a:lstStyle/>
          <a:p>
            <a:r>
              <a:rPr lang="en-US" dirty="0"/>
              <a:t>Who is not an index partner?</a:t>
            </a:r>
          </a:p>
        </p:txBody>
      </p:sp>
      <p:sp>
        <p:nvSpPr>
          <p:cNvPr id="3" name="Text Placeholder 2">
            <a:extLst>
              <a:ext uri="{FF2B5EF4-FFF2-40B4-BE49-F238E27FC236}">
                <a16:creationId xmlns:a16="http://schemas.microsoft.com/office/drawing/2014/main" id="{10FF0C0F-F539-4EF5-9A31-B4911DBF07B8}"/>
              </a:ext>
            </a:extLst>
          </p:cNvPr>
          <p:cNvSpPr>
            <a:spLocks noGrp="1"/>
          </p:cNvSpPr>
          <p:nvPr>
            <p:ph type="body" idx="1"/>
          </p:nvPr>
        </p:nvSpPr>
        <p:spPr>
          <a:xfrm>
            <a:off x="838200" y="1636713"/>
            <a:ext cx="10915996" cy="4932362"/>
          </a:xfrm>
        </p:spPr>
        <p:txBody>
          <a:bodyPr>
            <a:normAutofit/>
          </a:bodyPr>
          <a:lstStyle/>
          <a:p>
            <a:pPr>
              <a:spcBef>
                <a:spcPts val="0"/>
              </a:spcBef>
            </a:pPr>
            <a:r>
              <a:rPr lang="en-US" dirty="0"/>
              <a:t>Anyone who tests in the program who was not referred or contacted using one of the index testing modalities:</a:t>
            </a:r>
          </a:p>
          <a:p>
            <a:pPr lvl="1"/>
            <a:r>
              <a:rPr lang="en-US" dirty="0"/>
              <a:t>Individuals within a social network who test at a mobile testing event or through community-based testing (MOBILE)</a:t>
            </a:r>
          </a:p>
          <a:p>
            <a:pPr lvl="1"/>
            <a:r>
              <a:rPr lang="en-US" dirty="0"/>
              <a:t>Individuals who are referred to and/or who test at a drop-in center (VCT)</a:t>
            </a:r>
          </a:p>
        </p:txBody>
      </p:sp>
      <p:grpSp>
        <p:nvGrpSpPr>
          <p:cNvPr id="64" name="Group 63">
            <a:extLst>
              <a:ext uri="{FF2B5EF4-FFF2-40B4-BE49-F238E27FC236}">
                <a16:creationId xmlns:a16="http://schemas.microsoft.com/office/drawing/2014/main" id="{B6A0EE0F-7845-9342-903E-A64BE18788E4}"/>
              </a:ext>
            </a:extLst>
          </p:cNvPr>
          <p:cNvGrpSpPr/>
          <p:nvPr/>
        </p:nvGrpSpPr>
        <p:grpSpPr>
          <a:xfrm>
            <a:off x="6880105" y="4168210"/>
            <a:ext cx="2582526" cy="1575269"/>
            <a:chOff x="4872075" y="2412938"/>
            <a:chExt cx="2582526" cy="1575269"/>
          </a:xfrm>
        </p:grpSpPr>
        <p:grpSp>
          <p:nvGrpSpPr>
            <p:cNvPr id="65" name="Group 64">
              <a:extLst>
                <a:ext uri="{FF2B5EF4-FFF2-40B4-BE49-F238E27FC236}">
                  <a16:creationId xmlns:a16="http://schemas.microsoft.com/office/drawing/2014/main" id="{CFF4881E-7701-3543-AA1F-CC849AA15C18}"/>
                </a:ext>
              </a:extLst>
            </p:cNvPr>
            <p:cNvGrpSpPr/>
            <p:nvPr/>
          </p:nvGrpSpPr>
          <p:grpSpPr>
            <a:xfrm>
              <a:off x="4909338" y="2412938"/>
              <a:ext cx="2458188" cy="1575269"/>
              <a:chOff x="1988961" y="2233106"/>
              <a:chExt cx="2655472" cy="1693175"/>
            </a:xfrm>
          </p:grpSpPr>
          <p:grpSp>
            <p:nvGrpSpPr>
              <p:cNvPr id="69" name="Group 68">
                <a:extLst>
                  <a:ext uri="{FF2B5EF4-FFF2-40B4-BE49-F238E27FC236}">
                    <a16:creationId xmlns:a16="http://schemas.microsoft.com/office/drawing/2014/main" id="{085D5E64-9866-634A-9EB4-B712255D3331}"/>
                  </a:ext>
                </a:extLst>
              </p:cNvPr>
              <p:cNvGrpSpPr/>
              <p:nvPr/>
            </p:nvGrpSpPr>
            <p:grpSpPr>
              <a:xfrm>
                <a:off x="2399480" y="2233106"/>
                <a:ext cx="2244953" cy="1679171"/>
                <a:chOff x="2064556" y="2106979"/>
                <a:chExt cx="2244953" cy="1679171"/>
              </a:xfrm>
            </p:grpSpPr>
            <p:pic>
              <p:nvPicPr>
                <p:cNvPr id="71" name="Picture 70" descr="A picture containing silhouette&#10;&#10;Description automatically generated">
                  <a:extLst>
                    <a:ext uri="{FF2B5EF4-FFF2-40B4-BE49-F238E27FC236}">
                      <a16:creationId xmlns:a16="http://schemas.microsoft.com/office/drawing/2014/main" id="{5C20E65C-82B0-C149-9081-A218D94EAAB2}"/>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62628"/>
                <a:stretch/>
              </p:blipFill>
              <p:spPr>
                <a:xfrm>
                  <a:off x="3578771" y="2479233"/>
                  <a:ext cx="730738" cy="1270460"/>
                </a:xfrm>
                <a:prstGeom prst="rect">
                  <a:avLst/>
                </a:prstGeom>
              </p:spPr>
            </p:pic>
            <p:pic>
              <p:nvPicPr>
                <p:cNvPr id="72" name="Picture 71" descr="A picture containing silhouette&#10;&#10;Description automatically generated">
                  <a:extLst>
                    <a:ext uri="{FF2B5EF4-FFF2-40B4-BE49-F238E27FC236}">
                      <a16:creationId xmlns:a16="http://schemas.microsoft.com/office/drawing/2014/main" id="{4FBA8B72-8FB8-DB45-A9DA-A8D3D776166E}"/>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2581536" y="2106979"/>
                  <a:ext cx="580812" cy="1679171"/>
                </a:xfrm>
                <a:prstGeom prst="rect">
                  <a:avLst/>
                </a:prstGeom>
              </p:spPr>
            </p:pic>
            <p:cxnSp>
              <p:nvCxnSpPr>
                <p:cNvPr id="73" name="Straight Connector 72">
                  <a:extLst>
                    <a:ext uri="{FF2B5EF4-FFF2-40B4-BE49-F238E27FC236}">
                      <a16:creationId xmlns:a16="http://schemas.microsoft.com/office/drawing/2014/main" id="{A496BFF6-D5E0-4F44-89DA-EED3398B33F4}"/>
                    </a:ext>
                  </a:extLst>
                </p:cNvPr>
                <p:cNvCxnSpPr>
                  <a:cxnSpLocks/>
                </p:cNvCxnSpPr>
                <p:nvPr/>
              </p:nvCxnSpPr>
              <p:spPr>
                <a:xfrm>
                  <a:off x="2064556" y="3150920"/>
                  <a:ext cx="716956" cy="0"/>
                </a:xfrm>
                <a:prstGeom prst="line">
                  <a:avLst/>
                </a:prstGeom>
                <a:ln w="28575" cap="flat" cmpd="sng" algn="ctr">
                  <a:solidFill>
                    <a:srgbClr val="00000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6EE27E6-D0A8-AD4A-8C42-6CA2B892F13F}"/>
                    </a:ext>
                  </a:extLst>
                </p:cNvPr>
                <p:cNvCxnSpPr>
                  <a:cxnSpLocks/>
                </p:cNvCxnSpPr>
                <p:nvPr/>
              </p:nvCxnSpPr>
              <p:spPr>
                <a:xfrm flipH="1">
                  <a:off x="3001450" y="3150920"/>
                  <a:ext cx="584742" cy="0"/>
                </a:xfrm>
                <a:prstGeom prst="line">
                  <a:avLst/>
                </a:prstGeom>
                <a:ln w="28575" cap="flat" cmpd="sng" algn="ctr">
                  <a:solidFill>
                    <a:srgbClr val="00000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70" name="Picture 69">
                <a:extLst>
                  <a:ext uri="{FF2B5EF4-FFF2-40B4-BE49-F238E27FC236}">
                    <a16:creationId xmlns:a16="http://schemas.microsoft.com/office/drawing/2014/main" id="{2AEF6C7C-564E-7642-A563-1D80206C757B}"/>
                  </a:ext>
                </a:extLst>
              </p:cNvPr>
              <p:cNvPicPr>
                <a:picLocks noChangeAspect="1"/>
              </p:cNvPicPr>
              <p:nvPr/>
            </p:nvPicPr>
            <p:blipFill rotWithShape="1">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Removal>
                        </a14:imgEffect>
                      </a14:imgLayer>
                    </a14:imgProps>
                  </a:ext>
                  <a:ext uri="{28A0092B-C50C-407E-A947-70E740481C1C}">
                    <a14:useLocalDpi xmlns:a14="http://schemas.microsoft.com/office/drawing/2010/main"/>
                  </a:ext>
                </a:extLst>
              </a:blip>
              <a:srcRect/>
              <a:stretch/>
            </p:blipFill>
            <p:spPr>
              <a:xfrm>
                <a:off x="1988961" y="2532817"/>
                <a:ext cx="481640" cy="1393464"/>
              </a:xfrm>
              <a:prstGeom prst="rect">
                <a:avLst/>
              </a:prstGeom>
              <a:solidFill>
                <a:schemeClr val="bg1"/>
              </a:solidFill>
            </p:spPr>
          </p:pic>
        </p:grpSp>
        <p:sp>
          <p:nvSpPr>
            <p:cNvPr id="66" name="TextBox 65">
              <a:extLst>
                <a:ext uri="{FF2B5EF4-FFF2-40B4-BE49-F238E27FC236}">
                  <a16:creationId xmlns:a16="http://schemas.microsoft.com/office/drawing/2014/main" id="{9754B7E6-A6E1-6B48-810B-D140C8CE4B5A}"/>
                </a:ext>
              </a:extLst>
            </p:cNvPr>
            <p:cNvSpPr txBox="1"/>
            <p:nvPr/>
          </p:nvSpPr>
          <p:spPr>
            <a:xfrm>
              <a:off x="4872075" y="2968361"/>
              <a:ext cx="498106" cy="461665"/>
            </a:xfrm>
            <a:prstGeom prst="rect">
              <a:avLst/>
            </a:prstGeom>
            <a:noFill/>
          </p:spPr>
          <p:txBody>
            <a:bodyPr wrap="square" rtlCol="0">
              <a:spAutoFit/>
            </a:bodyPr>
            <a:lstStyle/>
            <a:p>
              <a:pPr algn="ctr"/>
              <a:r>
                <a:rPr lang="en-US" sz="2400" b="1" dirty="0">
                  <a:solidFill>
                    <a:schemeClr val="bg1"/>
                  </a:solidFill>
                </a:rPr>
                <a:t>?</a:t>
              </a:r>
            </a:p>
          </p:txBody>
        </p:sp>
        <p:sp>
          <p:nvSpPr>
            <p:cNvPr id="67" name="TextBox 66">
              <a:extLst>
                <a:ext uri="{FF2B5EF4-FFF2-40B4-BE49-F238E27FC236}">
                  <a16:creationId xmlns:a16="http://schemas.microsoft.com/office/drawing/2014/main" id="{3F3C6852-7D45-394F-ACE6-24EAD22A9C81}"/>
                </a:ext>
              </a:extLst>
            </p:cNvPr>
            <p:cNvSpPr txBox="1"/>
            <p:nvPr/>
          </p:nvSpPr>
          <p:spPr>
            <a:xfrm>
              <a:off x="6663571" y="3056178"/>
              <a:ext cx="498106" cy="461665"/>
            </a:xfrm>
            <a:prstGeom prst="rect">
              <a:avLst/>
            </a:prstGeom>
            <a:noFill/>
          </p:spPr>
          <p:txBody>
            <a:bodyPr wrap="square" rtlCol="0">
              <a:spAutoFit/>
            </a:bodyPr>
            <a:lstStyle/>
            <a:p>
              <a:pPr algn="ctr"/>
              <a:r>
                <a:rPr lang="en-US" sz="2400" b="1" dirty="0">
                  <a:solidFill>
                    <a:schemeClr val="bg1"/>
                  </a:solidFill>
                </a:rPr>
                <a:t>?</a:t>
              </a:r>
            </a:p>
          </p:txBody>
        </p:sp>
        <p:sp>
          <p:nvSpPr>
            <p:cNvPr id="68" name="TextBox 67">
              <a:extLst>
                <a:ext uri="{FF2B5EF4-FFF2-40B4-BE49-F238E27FC236}">
                  <a16:creationId xmlns:a16="http://schemas.microsoft.com/office/drawing/2014/main" id="{16F38324-68CA-3048-8261-D74B3CD0B2D8}"/>
                </a:ext>
              </a:extLst>
            </p:cNvPr>
            <p:cNvSpPr txBox="1"/>
            <p:nvPr/>
          </p:nvSpPr>
          <p:spPr>
            <a:xfrm>
              <a:off x="6956495" y="2968361"/>
              <a:ext cx="498106" cy="461665"/>
            </a:xfrm>
            <a:prstGeom prst="rect">
              <a:avLst/>
            </a:prstGeom>
            <a:noFill/>
          </p:spPr>
          <p:txBody>
            <a:bodyPr wrap="square" rtlCol="0">
              <a:spAutoFit/>
            </a:bodyPr>
            <a:lstStyle/>
            <a:p>
              <a:pPr algn="ctr"/>
              <a:r>
                <a:rPr lang="en-US" sz="2400" b="1" dirty="0">
                  <a:solidFill>
                    <a:schemeClr val="bg1"/>
                  </a:solidFill>
                </a:rPr>
                <a:t>?</a:t>
              </a:r>
            </a:p>
          </p:txBody>
        </p:sp>
      </p:grpSp>
      <p:grpSp>
        <p:nvGrpSpPr>
          <p:cNvPr id="75" name="Group 74">
            <a:extLst>
              <a:ext uri="{FF2B5EF4-FFF2-40B4-BE49-F238E27FC236}">
                <a16:creationId xmlns:a16="http://schemas.microsoft.com/office/drawing/2014/main" id="{87F7E0A5-EC5C-324D-8183-81BA519495A3}"/>
              </a:ext>
            </a:extLst>
          </p:cNvPr>
          <p:cNvGrpSpPr/>
          <p:nvPr/>
        </p:nvGrpSpPr>
        <p:grpSpPr>
          <a:xfrm>
            <a:off x="2482679" y="3771208"/>
            <a:ext cx="3104256" cy="2811455"/>
            <a:chOff x="8333766" y="2017219"/>
            <a:chExt cx="3104256" cy="2811455"/>
          </a:xfrm>
        </p:grpSpPr>
        <p:grpSp>
          <p:nvGrpSpPr>
            <p:cNvPr id="76" name="Group 75">
              <a:extLst>
                <a:ext uri="{FF2B5EF4-FFF2-40B4-BE49-F238E27FC236}">
                  <a16:creationId xmlns:a16="http://schemas.microsoft.com/office/drawing/2014/main" id="{81105A60-51CB-164D-AB7F-21114B0F3BD0}"/>
                </a:ext>
              </a:extLst>
            </p:cNvPr>
            <p:cNvGrpSpPr/>
            <p:nvPr/>
          </p:nvGrpSpPr>
          <p:grpSpPr>
            <a:xfrm>
              <a:off x="8333766" y="2017219"/>
              <a:ext cx="3104256" cy="2811455"/>
              <a:chOff x="6766408" y="1686377"/>
              <a:chExt cx="3564945" cy="3253190"/>
            </a:xfrm>
          </p:grpSpPr>
          <p:pic>
            <p:nvPicPr>
              <p:cNvPr id="81" name="Picture 80" descr="A picture containing silhouette&#10;&#10;Description automatically generated">
                <a:extLst>
                  <a:ext uri="{FF2B5EF4-FFF2-40B4-BE49-F238E27FC236}">
                    <a16:creationId xmlns:a16="http://schemas.microsoft.com/office/drawing/2014/main" id="{8175CC0C-4D05-E848-8265-A33B14A78823}"/>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8971398" y="1868717"/>
                <a:ext cx="319049" cy="935042"/>
              </a:xfrm>
              <a:prstGeom prst="rect">
                <a:avLst/>
              </a:prstGeom>
            </p:spPr>
          </p:pic>
          <p:pic>
            <p:nvPicPr>
              <p:cNvPr id="82" name="Picture 81" descr="A picture containing silhouette&#10;&#10;Description automatically generated">
                <a:extLst>
                  <a:ext uri="{FF2B5EF4-FFF2-40B4-BE49-F238E27FC236}">
                    <a16:creationId xmlns:a16="http://schemas.microsoft.com/office/drawing/2014/main" id="{8CBDB7BD-A6EF-A94A-9FE5-4E1840CDE917}"/>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8230478" y="2274800"/>
                <a:ext cx="538567" cy="1557038"/>
              </a:xfrm>
              <a:prstGeom prst="rect">
                <a:avLst/>
              </a:prstGeom>
            </p:spPr>
          </p:pic>
          <p:pic>
            <p:nvPicPr>
              <p:cNvPr id="83" name="Picture 82" descr="A picture containing silhouette&#10;&#10;Description automatically generated">
                <a:extLst>
                  <a:ext uri="{FF2B5EF4-FFF2-40B4-BE49-F238E27FC236}">
                    <a16:creationId xmlns:a16="http://schemas.microsoft.com/office/drawing/2014/main" id="{C22CCD5D-EB49-9B4B-84F5-34311AC024D5}"/>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7671663" y="3754671"/>
                <a:ext cx="319049" cy="935042"/>
              </a:xfrm>
              <a:prstGeom prst="rect">
                <a:avLst/>
              </a:prstGeom>
            </p:spPr>
          </p:pic>
          <p:pic>
            <p:nvPicPr>
              <p:cNvPr id="84" name="Picture 83" descr="A picture containing silhouette&#10;&#10;Description automatically generated">
                <a:extLst>
                  <a:ext uri="{FF2B5EF4-FFF2-40B4-BE49-F238E27FC236}">
                    <a16:creationId xmlns:a16="http://schemas.microsoft.com/office/drawing/2014/main" id="{987701C9-2DD1-584B-8D6B-8F65A12FE7DA}"/>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9130922" y="3638109"/>
                <a:ext cx="319049" cy="935042"/>
              </a:xfrm>
              <a:prstGeom prst="rect">
                <a:avLst/>
              </a:prstGeom>
            </p:spPr>
          </p:pic>
          <p:sp>
            <p:nvSpPr>
              <p:cNvPr id="85" name="Donut 84">
                <a:extLst>
                  <a:ext uri="{FF2B5EF4-FFF2-40B4-BE49-F238E27FC236}">
                    <a16:creationId xmlns:a16="http://schemas.microsoft.com/office/drawing/2014/main" id="{CD871408-E128-7C4F-B742-A106183C92FB}"/>
                  </a:ext>
                </a:extLst>
              </p:cNvPr>
              <p:cNvSpPr/>
              <p:nvPr/>
            </p:nvSpPr>
            <p:spPr>
              <a:xfrm>
                <a:off x="6766408" y="1686377"/>
                <a:ext cx="3564945" cy="3253190"/>
              </a:xfrm>
              <a:prstGeom prst="donut">
                <a:avLst>
                  <a:gd name="adj" fmla="val 1120"/>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77" name="Straight Connector 76">
              <a:extLst>
                <a:ext uri="{FF2B5EF4-FFF2-40B4-BE49-F238E27FC236}">
                  <a16:creationId xmlns:a16="http://schemas.microsoft.com/office/drawing/2014/main" id="{D3D69B57-13DE-6C46-BD12-8DAA696328D4}"/>
                </a:ext>
              </a:extLst>
            </p:cNvPr>
            <p:cNvCxnSpPr>
              <a:cxnSpLocks/>
            </p:cNvCxnSpPr>
            <p:nvPr/>
          </p:nvCxnSpPr>
          <p:spPr>
            <a:xfrm>
              <a:off x="9139194" y="3217927"/>
              <a:ext cx="508282" cy="0"/>
            </a:xfrm>
            <a:prstGeom prst="line">
              <a:avLst/>
            </a:pr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E9489A8-D65D-3642-B27D-69E61405DBC4}"/>
                </a:ext>
              </a:extLst>
            </p:cNvPr>
            <p:cNvCxnSpPr>
              <a:cxnSpLocks/>
            </p:cNvCxnSpPr>
            <p:nvPr/>
          </p:nvCxnSpPr>
          <p:spPr>
            <a:xfrm flipH="1">
              <a:off x="10059491" y="3217927"/>
              <a:ext cx="541300" cy="0"/>
            </a:xfrm>
            <a:prstGeom prst="line">
              <a:avLst/>
            </a:pr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9" name="Picture 78" descr="A picture containing silhouette&#10;&#10;Description automatically generated">
              <a:extLst>
                <a:ext uri="{FF2B5EF4-FFF2-40B4-BE49-F238E27FC236}">
                  <a16:creationId xmlns:a16="http://schemas.microsoft.com/office/drawing/2014/main" id="{1267C16E-4C6D-2248-ABE0-CD97D4494F49}"/>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62628"/>
            <a:stretch/>
          </p:blipFill>
          <p:spPr>
            <a:xfrm>
              <a:off x="10576595" y="2749063"/>
              <a:ext cx="599257" cy="1047109"/>
            </a:xfrm>
            <a:prstGeom prst="rect">
              <a:avLst/>
            </a:prstGeom>
          </p:spPr>
        </p:pic>
        <p:pic>
          <p:nvPicPr>
            <p:cNvPr id="80" name="Picture 79">
              <a:extLst>
                <a:ext uri="{FF2B5EF4-FFF2-40B4-BE49-F238E27FC236}">
                  <a16:creationId xmlns:a16="http://schemas.microsoft.com/office/drawing/2014/main" id="{1194C0BB-F977-9346-8A49-F1983E8FE13E}"/>
                </a:ext>
              </a:extLst>
            </p:cNvPr>
            <p:cNvPicPr>
              <a:picLocks noChangeAspect="1"/>
            </p:cNvPicPr>
            <p:nvPr/>
          </p:nvPicPr>
          <p:blipFill rotWithShape="1">
            <a:blip r:embed="rId7" cstate="email">
              <a:duotone>
                <a:schemeClr val="accent5">
                  <a:shade val="45000"/>
                  <a:satMod val="135000"/>
                </a:schemeClr>
                <a:prstClr val="white"/>
              </a:duotone>
              <a:extLst>
                <a:ext uri="{BEBA8EAE-BF5A-486C-A8C5-ECC9F3942E4B}">
                  <a14:imgProps xmlns:a14="http://schemas.microsoft.com/office/drawing/2010/main">
                    <a14:imgLayer r:embed="rId8">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Removal>
                      </a14:imgEffect>
                    </a14:imgLayer>
                  </a14:imgProps>
                </a:ext>
                <a:ext uri="{28A0092B-C50C-407E-A947-70E740481C1C}">
                  <a14:useLocalDpi xmlns:a14="http://schemas.microsoft.com/office/drawing/2010/main"/>
                </a:ext>
              </a:extLst>
            </a:blip>
            <a:srcRect/>
            <a:stretch/>
          </p:blipFill>
          <p:spPr>
            <a:xfrm>
              <a:off x="8677498" y="2691778"/>
              <a:ext cx="394979" cy="1148490"/>
            </a:xfrm>
            <a:prstGeom prst="rect">
              <a:avLst/>
            </a:prstGeom>
            <a:solidFill>
              <a:schemeClr val="bg1"/>
            </a:solidFill>
          </p:spPr>
        </p:pic>
      </p:grpSp>
      <mc:AlternateContent xmlns:mc="http://schemas.openxmlformats.org/markup-compatibility/2006" xmlns:p14="http://schemas.microsoft.com/office/powerpoint/2010/main">
        <mc:Choice Requires="p14">
          <p:contentPart p14:bwMode="auto" r:id="rId9">
            <p14:nvContentPartPr>
              <p14:cNvPr id="86" name="Ink 85">
                <a:extLst>
                  <a:ext uri="{FF2B5EF4-FFF2-40B4-BE49-F238E27FC236}">
                    <a16:creationId xmlns:a16="http://schemas.microsoft.com/office/drawing/2014/main" id="{409DF39D-E9EF-1A4D-AE6B-8286DA586A5B}"/>
                  </a:ext>
                </a:extLst>
              </p14:cNvPr>
              <p14:cNvContentPartPr/>
              <p14:nvPr/>
            </p14:nvContentPartPr>
            <p14:xfrm>
              <a:off x="3180032" y="4882645"/>
              <a:ext cx="184680" cy="696240"/>
            </p14:xfrm>
          </p:contentPart>
        </mc:Choice>
        <mc:Fallback xmlns="">
          <p:pic>
            <p:nvPicPr>
              <p:cNvPr id="86" name="Ink 85">
                <a:extLst>
                  <a:ext uri="{FF2B5EF4-FFF2-40B4-BE49-F238E27FC236}">
                    <a16:creationId xmlns:a16="http://schemas.microsoft.com/office/drawing/2014/main" id="{409DF39D-E9EF-1A4D-AE6B-8286DA586A5B}"/>
                  </a:ext>
                </a:extLst>
              </p:cNvPr>
              <p:cNvPicPr/>
              <p:nvPr/>
            </p:nvPicPr>
            <p:blipFill>
              <a:blip r:embed="rId10"/>
              <a:stretch>
                <a:fillRect/>
              </a:stretch>
            </p:blipFill>
            <p:spPr>
              <a:xfrm>
                <a:off x="3144032" y="4846645"/>
                <a:ext cx="25632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7" name="Ink 86">
                <a:extLst>
                  <a:ext uri="{FF2B5EF4-FFF2-40B4-BE49-F238E27FC236}">
                    <a16:creationId xmlns:a16="http://schemas.microsoft.com/office/drawing/2014/main" id="{2023D10D-3D9C-D749-BC50-3CDC1EC6FBB0}"/>
                  </a:ext>
                </a:extLst>
              </p14:cNvPr>
              <p14:cNvContentPartPr/>
              <p14:nvPr/>
            </p14:nvContentPartPr>
            <p14:xfrm>
              <a:off x="2789792" y="4843405"/>
              <a:ext cx="45360" cy="241200"/>
            </p14:xfrm>
          </p:contentPart>
        </mc:Choice>
        <mc:Fallback xmlns="">
          <p:pic>
            <p:nvPicPr>
              <p:cNvPr id="87" name="Ink 86">
                <a:extLst>
                  <a:ext uri="{FF2B5EF4-FFF2-40B4-BE49-F238E27FC236}">
                    <a16:creationId xmlns:a16="http://schemas.microsoft.com/office/drawing/2014/main" id="{2023D10D-3D9C-D749-BC50-3CDC1EC6FBB0}"/>
                  </a:ext>
                </a:extLst>
              </p:cNvPr>
              <p:cNvPicPr/>
              <p:nvPr/>
            </p:nvPicPr>
            <p:blipFill>
              <a:blip r:embed="rId12"/>
              <a:stretch>
                <a:fillRect/>
              </a:stretch>
            </p:blipFill>
            <p:spPr>
              <a:xfrm>
                <a:off x="2753792" y="4807351"/>
                <a:ext cx="117000" cy="3129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8" name="Ink 87">
                <a:extLst>
                  <a:ext uri="{FF2B5EF4-FFF2-40B4-BE49-F238E27FC236}">
                    <a16:creationId xmlns:a16="http://schemas.microsoft.com/office/drawing/2014/main" id="{60004E55-4E0F-8A47-AFC8-482FB7A4B447}"/>
                  </a:ext>
                </a:extLst>
              </p14:cNvPr>
              <p14:cNvContentPartPr/>
              <p14:nvPr/>
            </p14:nvContentPartPr>
            <p14:xfrm>
              <a:off x="3233312" y="5479525"/>
              <a:ext cx="360" cy="360"/>
            </p14:xfrm>
          </p:contentPart>
        </mc:Choice>
        <mc:Fallback xmlns="">
          <p:pic>
            <p:nvPicPr>
              <p:cNvPr id="88" name="Ink 87">
                <a:extLst>
                  <a:ext uri="{FF2B5EF4-FFF2-40B4-BE49-F238E27FC236}">
                    <a16:creationId xmlns:a16="http://schemas.microsoft.com/office/drawing/2014/main" id="{60004E55-4E0F-8A47-AFC8-482FB7A4B447}"/>
                  </a:ext>
                </a:extLst>
              </p:cNvPr>
              <p:cNvPicPr/>
              <p:nvPr/>
            </p:nvPicPr>
            <p:blipFill>
              <a:blip r:embed="rId14"/>
              <a:stretch>
                <a:fillRect/>
              </a:stretch>
            </p:blipFill>
            <p:spPr>
              <a:xfrm>
                <a:off x="3197312" y="5443525"/>
                <a:ext cx="72000" cy="72000"/>
              </a:xfrm>
              <a:prstGeom prst="rect">
                <a:avLst/>
              </a:prstGeom>
            </p:spPr>
          </p:pic>
        </mc:Fallback>
      </mc:AlternateContent>
      <p:sp>
        <p:nvSpPr>
          <p:cNvPr id="89" name="TextBox 88">
            <a:extLst>
              <a:ext uri="{FF2B5EF4-FFF2-40B4-BE49-F238E27FC236}">
                <a16:creationId xmlns:a16="http://schemas.microsoft.com/office/drawing/2014/main" id="{6DF69111-284D-9C49-9446-7AE5F14E6917}"/>
              </a:ext>
            </a:extLst>
          </p:cNvPr>
          <p:cNvSpPr txBox="1"/>
          <p:nvPr/>
        </p:nvSpPr>
        <p:spPr>
          <a:xfrm>
            <a:off x="1206729" y="4514542"/>
            <a:ext cx="1376696" cy="923330"/>
          </a:xfrm>
          <a:prstGeom prst="rect">
            <a:avLst/>
          </a:prstGeom>
          <a:noFill/>
        </p:spPr>
        <p:txBody>
          <a:bodyPr wrap="square" rtlCol="0">
            <a:spAutoFit/>
          </a:bodyPr>
          <a:lstStyle/>
          <a:p>
            <a:pPr algn="ctr"/>
            <a:r>
              <a:rPr lang="en-US" b="1" dirty="0"/>
              <a:t>Risk network referral</a:t>
            </a:r>
          </a:p>
        </p:txBody>
      </p:sp>
      <p:sp>
        <p:nvSpPr>
          <p:cNvPr id="90" name="TextBox 89">
            <a:extLst>
              <a:ext uri="{FF2B5EF4-FFF2-40B4-BE49-F238E27FC236}">
                <a16:creationId xmlns:a16="http://schemas.microsoft.com/office/drawing/2014/main" id="{E5B9D1D3-8273-FF4B-AC29-9B1621695C25}"/>
              </a:ext>
            </a:extLst>
          </p:cNvPr>
          <p:cNvSpPr txBox="1"/>
          <p:nvPr/>
        </p:nvSpPr>
        <p:spPr>
          <a:xfrm>
            <a:off x="9605254" y="4703440"/>
            <a:ext cx="1376696" cy="646331"/>
          </a:xfrm>
          <a:prstGeom prst="rect">
            <a:avLst/>
          </a:prstGeom>
          <a:noFill/>
        </p:spPr>
        <p:txBody>
          <a:bodyPr wrap="square" rtlCol="0">
            <a:spAutoFit/>
          </a:bodyPr>
          <a:lstStyle/>
          <a:p>
            <a:pPr algn="ctr"/>
            <a:r>
              <a:rPr lang="en-US" b="1" dirty="0"/>
              <a:t>Targeted referral</a:t>
            </a:r>
          </a:p>
        </p:txBody>
      </p:sp>
    </p:spTree>
    <p:extLst>
      <p:ext uri="{BB962C8B-B14F-4D97-AF65-F5344CB8AC3E}">
        <p14:creationId xmlns:p14="http://schemas.microsoft.com/office/powerpoint/2010/main" val="399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4525E7C-24D8-F340-BE17-4882938A53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9978" y="185927"/>
            <a:ext cx="6827520" cy="6486145"/>
          </a:xfrm>
          <a:prstGeom prst="rect">
            <a:avLst/>
          </a:prstGeom>
        </p:spPr>
      </p:pic>
    </p:spTree>
    <p:extLst>
      <p:ext uri="{BB962C8B-B14F-4D97-AF65-F5344CB8AC3E}">
        <p14:creationId xmlns:p14="http://schemas.microsoft.com/office/powerpoint/2010/main" val="362902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2EAD5-9859-C140-A56E-1C33CE99E236}"/>
              </a:ext>
            </a:extLst>
          </p:cNvPr>
          <p:cNvSpPr>
            <a:spLocks noGrp="1"/>
          </p:cNvSpPr>
          <p:nvPr>
            <p:ph type="title"/>
          </p:nvPr>
        </p:nvSpPr>
        <p:spPr>
          <a:xfrm>
            <a:off x="838200" y="588494"/>
            <a:ext cx="10515600" cy="800039"/>
          </a:xfrm>
        </p:spPr>
        <p:txBody>
          <a:bodyPr>
            <a:normAutofit/>
          </a:bodyPr>
          <a:lstStyle/>
          <a:p>
            <a:r>
              <a:rPr lang="en-US" dirty="0"/>
              <a:t>Example: An index testing cascade</a:t>
            </a:r>
          </a:p>
        </p:txBody>
      </p:sp>
      <p:grpSp>
        <p:nvGrpSpPr>
          <p:cNvPr id="6" name="Group 5">
            <a:extLst>
              <a:ext uri="{FF2B5EF4-FFF2-40B4-BE49-F238E27FC236}">
                <a16:creationId xmlns:a16="http://schemas.microsoft.com/office/drawing/2014/main" id="{DB7AF18D-58D9-4C5C-A5A2-B05139AE7F66}"/>
              </a:ext>
            </a:extLst>
          </p:cNvPr>
          <p:cNvGrpSpPr/>
          <p:nvPr/>
        </p:nvGrpSpPr>
        <p:grpSpPr>
          <a:xfrm>
            <a:off x="838200" y="1615407"/>
            <a:ext cx="10515600" cy="4689892"/>
            <a:chOff x="838200" y="1615407"/>
            <a:chExt cx="10515600" cy="4689892"/>
          </a:xfrm>
        </p:grpSpPr>
        <p:graphicFrame>
          <p:nvGraphicFramePr>
            <p:cNvPr id="5" name="Content Placeholder 5">
              <a:extLst>
                <a:ext uri="{FF2B5EF4-FFF2-40B4-BE49-F238E27FC236}">
                  <a16:creationId xmlns:a16="http://schemas.microsoft.com/office/drawing/2014/main" id="{6C4D131A-52F1-4605-9CE0-7CC7C7171246}"/>
                </a:ext>
              </a:extLst>
            </p:cNvPr>
            <p:cNvGraphicFramePr>
              <a:graphicFrameLocks/>
            </p:cNvGraphicFramePr>
            <p:nvPr>
              <p:extLst>
                <p:ext uri="{D42A27DB-BD31-4B8C-83A1-F6EECF244321}">
                  <p14:modId xmlns:p14="http://schemas.microsoft.com/office/powerpoint/2010/main" val="1158308872"/>
                </p:ext>
              </p:extLst>
            </p:nvPr>
          </p:nvGraphicFramePr>
          <p:xfrm>
            <a:off x="838200" y="1953961"/>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2C5631E-0A08-46D3-95E7-11A75F985D74}"/>
                </a:ext>
              </a:extLst>
            </p:cNvPr>
            <p:cNvSpPr txBox="1"/>
            <p:nvPr/>
          </p:nvSpPr>
          <p:spPr>
            <a:xfrm>
              <a:off x="838200" y="1615407"/>
              <a:ext cx="3281819" cy="338554"/>
            </a:xfrm>
            <a:prstGeom prst="rect">
              <a:avLst/>
            </a:prstGeom>
            <a:noFill/>
          </p:spPr>
          <p:txBody>
            <a:bodyPr wrap="square" rtlCol="0">
              <a:spAutoFit/>
            </a:bodyPr>
            <a:lstStyle/>
            <a:p>
              <a:r>
                <a:rPr lang="en-US" sz="1600" b="0" i="0" dirty="0">
                  <a:solidFill>
                    <a:schemeClr val="tx1">
                      <a:lumMod val="65000"/>
                      <a:lumOff val="35000"/>
                    </a:schemeClr>
                  </a:solidFill>
                  <a:effectLst/>
                  <a:latin typeface="Calibri" panose="020F0502020204030204" pitchFamily="34" charset="0"/>
                </a:rPr>
                <a:t>Number of individuals</a:t>
              </a:r>
              <a:endParaRPr lang="en-US" sz="1600" dirty="0">
                <a:solidFill>
                  <a:schemeClr val="tx1">
                    <a:lumMod val="65000"/>
                    <a:lumOff val="35000"/>
                  </a:schemeClr>
                </a:solidFill>
              </a:endParaRPr>
            </a:p>
          </p:txBody>
        </p:sp>
      </p:grpSp>
    </p:spTree>
    <p:extLst>
      <p:ext uri="{BB962C8B-B14F-4D97-AF65-F5344CB8AC3E}">
        <p14:creationId xmlns:p14="http://schemas.microsoft.com/office/powerpoint/2010/main" val="100070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273B20C5-2714-DB4F-9AD4-21FB077D1D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1850" y="1694960"/>
            <a:ext cx="882015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5551D0C-C31F-4E60-AB00-58F1FE37A83B}"/>
              </a:ext>
            </a:extLst>
          </p:cNvPr>
          <p:cNvSpPr>
            <a:spLocks noGrp="1"/>
          </p:cNvSpPr>
          <p:nvPr>
            <p:ph type="title"/>
          </p:nvPr>
        </p:nvSpPr>
        <p:spPr>
          <a:xfrm>
            <a:off x="838200" y="588494"/>
            <a:ext cx="10515600" cy="800039"/>
          </a:xfrm>
        </p:spPr>
        <p:txBody>
          <a:bodyPr>
            <a:normAutofit/>
          </a:bodyPr>
          <a:lstStyle/>
          <a:p>
            <a:r>
              <a:rPr lang="en-US" dirty="0"/>
              <a:t>Review of Day 2: Candy quiz!</a:t>
            </a:r>
          </a:p>
        </p:txBody>
      </p:sp>
      <p:sp>
        <p:nvSpPr>
          <p:cNvPr id="985091" name="Rectangle 3">
            <a:extLst>
              <a:ext uri="{FF2B5EF4-FFF2-40B4-BE49-F238E27FC236}">
                <a16:creationId xmlns:a16="http://schemas.microsoft.com/office/drawing/2014/main" id="{60B99FA6-BA70-6E4F-A7B7-DF58973E3219}"/>
              </a:ext>
            </a:extLst>
          </p:cNvPr>
          <p:cNvSpPr>
            <a:spLocks noGrp="1" noChangeArrowheads="1"/>
          </p:cNvSpPr>
          <p:nvPr>
            <p:ph type="body" idx="1"/>
          </p:nvPr>
        </p:nvSpPr>
        <p:spPr>
          <a:xfrm>
            <a:off x="838200" y="1636730"/>
            <a:ext cx="8543925" cy="4932746"/>
          </a:xfrm>
        </p:spPr>
        <p:txBody>
          <a:bodyPr>
            <a:normAutofit/>
          </a:bodyPr>
          <a:lstStyle/>
          <a:p>
            <a:pPr>
              <a:spcBef>
                <a:spcPts val="0"/>
              </a:spcBef>
            </a:pPr>
            <a:r>
              <a:rPr lang="en-US" altLang="en-US" dirty="0"/>
              <a:t>What are four key motivational counseling techniques that are critical in index testing?</a:t>
            </a:r>
          </a:p>
          <a:p>
            <a:r>
              <a:rPr lang="en-US" altLang="en-US" dirty="0"/>
              <a:t>What are three specific behaviors to </a:t>
            </a:r>
            <a:br>
              <a:rPr lang="en-US" altLang="en-US" dirty="0"/>
            </a:br>
            <a:r>
              <a:rPr lang="en-US" altLang="en-US" dirty="0"/>
              <a:t>avoid in counseling?</a:t>
            </a:r>
          </a:p>
          <a:p>
            <a:r>
              <a:rPr lang="en-US" altLang="en-US" dirty="0"/>
              <a:t>What does each of the letters of </a:t>
            </a:r>
            <a:br>
              <a:rPr lang="en-US" altLang="en-US" dirty="0"/>
            </a:br>
            <a:r>
              <a:rPr lang="en-US" altLang="en-US" dirty="0"/>
              <a:t>LIVES stand for?</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625507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978B-E4BF-4DC2-A7EC-52A1969A9A6C}"/>
              </a:ext>
            </a:extLst>
          </p:cNvPr>
          <p:cNvSpPr>
            <a:spLocks noGrp="1"/>
          </p:cNvSpPr>
          <p:nvPr>
            <p:ph type="title"/>
          </p:nvPr>
        </p:nvSpPr>
        <p:spPr>
          <a:xfrm>
            <a:off x="838199" y="588494"/>
            <a:ext cx="11133668" cy="800039"/>
          </a:xfrm>
        </p:spPr>
        <p:txBody>
          <a:bodyPr anchor="ctr">
            <a:normAutofit fontScale="90000"/>
          </a:bodyPr>
          <a:lstStyle/>
          <a:p>
            <a:r>
              <a:rPr lang="en-US" dirty="0"/>
              <a:t>Example: Index testing cascade for a quarterly review</a:t>
            </a:r>
          </a:p>
        </p:txBody>
      </p:sp>
      <p:graphicFrame>
        <p:nvGraphicFramePr>
          <p:cNvPr id="4" name="Chart 3">
            <a:extLst>
              <a:ext uri="{FF2B5EF4-FFF2-40B4-BE49-F238E27FC236}">
                <a16:creationId xmlns:a16="http://schemas.microsoft.com/office/drawing/2014/main" id="{2721EBD8-E203-4E6D-87B4-284540CD2330}"/>
              </a:ext>
            </a:extLst>
          </p:cNvPr>
          <p:cNvGraphicFramePr/>
          <p:nvPr>
            <p:extLst>
              <p:ext uri="{D42A27DB-BD31-4B8C-83A1-F6EECF244321}">
                <p14:modId xmlns:p14="http://schemas.microsoft.com/office/powerpoint/2010/main" val="2158227896"/>
              </p:ext>
            </p:extLst>
          </p:nvPr>
        </p:nvGraphicFramePr>
        <p:xfrm>
          <a:off x="1535733" y="1411441"/>
          <a:ext cx="9235062" cy="6039224"/>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2;p105">
            <a:extLst>
              <a:ext uri="{FF2B5EF4-FFF2-40B4-BE49-F238E27FC236}">
                <a16:creationId xmlns:a16="http://schemas.microsoft.com/office/drawing/2014/main" id="{8866A6EA-D1F0-4279-9520-B9FF616C3EBB}"/>
              </a:ext>
            </a:extLst>
          </p:cNvPr>
          <p:cNvSpPr/>
          <p:nvPr/>
        </p:nvSpPr>
        <p:spPr>
          <a:xfrm>
            <a:off x="-2"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14837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8494"/>
            <a:ext cx="10515600" cy="800039"/>
          </a:xfrm>
        </p:spPr>
        <p:txBody>
          <a:bodyPr>
            <a:normAutofit/>
          </a:bodyPr>
          <a:lstStyle/>
          <a:p>
            <a:r>
              <a:rPr lang="en-US" dirty="0"/>
              <a:t>	</a:t>
            </a:r>
          </a:p>
        </p:txBody>
      </p:sp>
      <p:graphicFrame>
        <p:nvGraphicFramePr>
          <p:cNvPr id="8" name="Content Placeholder 4">
            <a:extLst>
              <a:ext uri="{FF2B5EF4-FFF2-40B4-BE49-F238E27FC236}">
                <a16:creationId xmlns:a16="http://schemas.microsoft.com/office/drawing/2014/main" id="{18ECADDA-C2A1-49CB-A676-12B3DE618A79}"/>
              </a:ext>
            </a:extLst>
          </p:cNvPr>
          <p:cNvGraphicFramePr>
            <a:graphicFrameLocks/>
          </p:cNvGraphicFramePr>
          <p:nvPr>
            <p:extLst>
              <p:ext uri="{D42A27DB-BD31-4B8C-83A1-F6EECF244321}">
                <p14:modId xmlns:p14="http://schemas.microsoft.com/office/powerpoint/2010/main" val="2258384902"/>
              </p:ext>
            </p:extLst>
          </p:nvPr>
        </p:nvGraphicFramePr>
        <p:xfrm>
          <a:off x="1695132" y="1374244"/>
          <a:ext cx="8546148" cy="529459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741B2DE7-5E7D-4D73-9248-13638B98C6B6}"/>
              </a:ext>
            </a:extLst>
          </p:cNvPr>
          <p:cNvSpPr txBox="1">
            <a:spLocks/>
          </p:cNvSpPr>
          <p:nvPr/>
        </p:nvSpPr>
        <p:spPr>
          <a:xfrm>
            <a:off x="1021977" y="208047"/>
            <a:ext cx="10219764" cy="9724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595959"/>
                </a:solidFill>
                <a:latin typeface="+mj-lt"/>
                <a:ea typeface="+mj-ea"/>
                <a:cs typeface="+mj-cs"/>
              </a:defRPr>
            </a:lvl1pPr>
          </a:lstStyle>
          <a:p>
            <a:pPr defTabSz="914400">
              <a:lnSpc>
                <a:spcPct val="90000"/>
              </a:lnSpc>
            </a:pPr>
            <a:r>
              <a:rPr lang="en-US" sz="3200" b="1" dirty="0">
                <a:solidFill>
                  <a:srgbClr val="577F9F"/>
                </a:solidFill>
                <a:latin typeface="Arial" panose="020B0604020202020204" pitchFamily="34" charset="0"/>
                <a:cs typeface="Arial" panose="020B0604020202020204" pitchFamily="34" charset="0"/>
              </a:rPr>
              <a:t>Example: Comparing the results of index testing versus mobile HTS</a:t>
            </a:r>
          </a:p>
        </p:txBody>
      </p:sp>
      <p:sp>
        <p:nvSpPr>
          <p:cNvPr id="11" name="Google Shape;52;p105">
            <a:extLst>
              <a:ext uri="{FF2B5EF4-FFF2-40B4-BE49-F238E27FC236}">
                <a16:creationId xmlns:a16="http://schemas.microsoft.com/office/drawing/2014/main" id="{E0497B61-FBF8-4FB9-963C-0E6051606AB8}"/>
              </a:ext>
            </a:extLst>
          </p:cNvPr>
          <p:cNvSpPr/>
          <p:nvPr/>
        </p:nvSpPr>
        <p:spPr>
          <a:xfrm>
            <a:off x="-2"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57464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7F841-F0C2-4248-99A5-72D1F1F2CF30}"/>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tretch>
            <a:fillRect/>
          </a:stretch>
        </p:blipFill>
        <p:spPr>
          <a:xfrm>
            <a:off x="8761615" y="1490197"/>
            <a:ext cx="3430385" cy="3410614"/>
          </a:xfrm>
          <a:prstGeom prst="rect">
            <a:avLst/>
          </a:prstGeom>
        </p:spPr>
      </p:pic>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838200" y="588494"/>
            <a:ext cx="10515600" cy="800039"/>
          </a:xfrm>
        </p:spPr>
        <p:txBody>
          <a:bodyPr vert="horz" lIns="91440" tIns="45720" rIns="91440" bIns="45720" rtlCol="0" anchor="ctr">
            <a:normAutofit/>
          </a:bodyPr>
          <a:lstStyle/>
          <a:p>
            <a:r>
              <a:rPr lang="en-US" dirty="0"/>
              <a:t>What is an adverse event?</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838200" y="1444559"/>
            <a:ext cx="8331557" cy="5103248"/>
          </a:xfrm>
        </p:spPr>
        <p:txBody>
          <a:bodyPr vert="horz" lIns="91440" tIns="45720" rIns="91440" bIns="45720" rtlCol="0">
            <a:noAutofit/>
          </a:bodyPr>
          <a:lstStyle/>
          <a:p>
            <a:pPr marL="0" indent="0">
              <a:spcBef>
                <a:spcPts val="0"/>
              </a:spcBef>
              <a:buSzPct val="100000"/>
              <a:buNone/>
            </a:pPr>
            <a:r>
              <a:rPr lang="en-US" sz="2000" dirty="0"/>
              <a:t>An incident that results in harm to clients, partners, children, providers, or anyone else as a result of their participation in index testing services</a:t>
            </a:r>
          </a:p>
          <a:p>
            <a:pPr marL="0" indent="0">
              <a:spcBef>
                <a:spcPts val="1200"/>
              </a:spcBef>
              <a:buSzPct val="100000"/>
              <a:buNone/>
            </a:pPr>
            <a:r>
              <a:rPr lang="en-US" sz="1600" dirty="0"/>
              <a:t>Adverse events (AEs) include:</a:t>
            </a:r>
          </a:p>
          <a:p>
            <a:pPr marL="298450" indent="-298450">
              <a:spcBef>
                <a:spcPts val="1200"/>
              </a:spcBef>
              <a:buSzPct val="100000"/>
              <a:buFont typeface="+mj-lt"/>
              <a:buAutoNum type="arabicPeriod"/>
            </a:pPr>
            <a:r>
              <a:rPr lang="en-US" sz="1600" dirty="0"/>
              <a:t>Threats of physical, sexual, or emotional harm to the index client, their partner(s) or family members, or the index testing provider</a:t>
            </a:r>
          </a:p>
          <a:p>
            <a:pPr marL="298450" indent="-298450">
              <a:spcBef>
                <a:spcPts val="1200"/>
              </a:spcBef>
              <a:buSzPct val="100000"/>
              <a:buFont typeface="+mj-lt"/>
              <a:buAutoNum type="arabicPeriod"/>
            </a:pPr>
            <a:r>
              <a:rPr lang="en-US" sz="1600" dirty="0"/>
              <a:t>Occurrences of physical, sexual, or emotional harm to the index client, their sexual or drug-injecting partner(s) or family members, or the index testing provider</a:t>
            </a:r>
          </a:p>
          <a:p>
            <a:pPr marL="298450" indent="-298450">
              <a:spcBef>
                <a:spcPts val="1200"/>
              </a:spcBef>
              <a:buSzPct val="100000"/>
              <a:buFont typeface="+mj-lt"/>
              <a:buAutoNum type="arabicPeriod"/>
            </a:pPr>
            <a:r>
              <a:rPr lang="en-US" sz="1600" dirty="0"/>
              <a:t>Threats or occurrences of economic harm (e.g., loss of employment or income) to the index client, their partner(s) or family members</a:t>
            </a:r>
          </a:p>
          <a:p>
            <a:pPr marL="298450" indent="-298450">
              <a:spcBef>
                <a:spcPts val="1200"/>
              </a:spcBef>
              <a:buSzPct val="100000"/>
              <a:buFont typeface="+mj-lt"/>
              <a:buAutoNum type="arabicPeriod"/>
            </a:pPr>
            <a:r>
              <a:rPr lang="en-US" sz="1600" dirty="0"/>
              <a:t>Abandonment or forced removal of children less than 19 years old from the home</a:t>
            </a:r>
          </a:p>
          <a:p>
            <a:pPr marL="298450" indent="-298450">
              <a:spcBef>
                <a:spcPts val="1200"/>
              </a:spcBef>
              <a:buSzPct val="100000"/>
              <a:buFont typeface="+mj-lt"/>
              <a:buAutoNum type="arabicPeriod"/>
            </a:pPr>
            <a:r>
              <a:rPr lang="en-US" sz="1600" dirty="0"/>
              <a:t>Withholding HIV treatment or other services</a:t>
            </a:r>
          </a:p>
          <a:p>
            <a:pPr marL="298450" indent="-298450">
              <a:spcBef>
                <a:spcPts val="1200"/>
              </a:spcBef>
              <a:buSzPct val="100000"/>
              <a:buFont typeface="+mj-lt"/>
              <a:buAutoNum type="arabicPeriod"/>
            </a:pPr>
            <a:r>
              <a:rPr lang="en-US" sz="1600" dirty="0"/>
              <a:t>Forced or unauthorized disclosure of client or contact’s name or personal information</a:t>
            </a:r>
          </a:p>
          <a:p>
            <a:pPr marL="298450" indent="-298450">
              <a:spcBef>
                <a:spcPts val="1200"/>
              </a:spcBef>
              <a:buSzPct val="100000"/>
              <a:buFont typeface="+mj-lt"/>
              <a:buAutoNum type="arabicPeriod"/>
            </a:pPr>
            <a:r>
              <a:rPr lang="en-US" sz="1600" dirty="0"/>
              <a:t>Failure to obtain consent for participation in index testing and/or for notifying partners</a:t>
            </a:r>
          </a:p>
          <a:p>
            <a:pPr marL="298450" indent="-298450">
              <a:spcBef>
                <a:spcPts val="1200"/>
              </a:spcBef>
              <a:buSzPct val="100000"/>
              <a:buFont typeface="+mj-lt"/>
              <a:buAutoNum type="arabicPeriod"/>
            </a:pPr>
            <a:r>
              <a:rPr lang="en-US" sz="1600" dirty="0"/>
              <a:t>Health-site-level stigma or criminalization (e.g., sharing personal information with the criminal justice system about KP/PLHIV seeking care)</a:t>
            </a:r>
          </a:p>
        </p:txBody>
      </p:sp>
      <p:sp>
        <p:nvSpPr>
          <p:cNvPr id="5" name="TextBox 4">
            <a:extLst>
              <a:ext uri="{FF2B5EF4-FFF2-40B4-BE49-F238E27FC236}">
                <a16:creationId xmlns:a16="http://schemas.microsoft.com/office/drawing/2014/main" id="{99D79B6C-CD55-A344-B45E-2A032AAA9988}"/>
              </a:ext>
            </a:extLst>
          </p:cNvPr>
          <p:cNvSpPr txBox="1"/>
          <p:nvPr/>
        </p:nvSpPr>
        <p:spPr>
          <a:xfrm>
            <a:off x="838200" y="6547807"/>
            <a:ext cx="7740525" cy="207699"/>
          </a:xfrm>
          <a:prstGeom prst="rect">
            <a:avLst/>
          </a:prstGeom>
          <a:noFill/>
        </p:spPr>
        <p:txBody>
          <a:bodyPr wrap="square" lIns="68501" tIns="34265" rIns="68501" bIns="34265" rtlCol="0">
            <a:spAutoFit/>
          </a:bodyPr>
          <a:lstStyle/>
          <a:p>
            <a:pPr defTabSz="685290">
              <a:defRPr/>
            </a:pPr>
            <a:r>
              <a:rPr lang="en-ZA" sz="900" dirty="0">
                <a:solidFill>
                  <a:prstClr val="black"/>
                </a:solidFill>
                <a:latin typeface="Arial" panose="020B0604020202020204" pitchFamily="34" charset="0"/>
                <a:cs typeface="Arial" panose="020B0604020202020204" pitchFamily="34" charset="0"/>
              </a:rPr>
              <a:t>Source: PEPFAR 2020 Guidance for Implementing Safe and Ethical Index Testing Services</a:t>
            </a:r>
          </a:p>
        </p:txBody>
      </p:sp>
    </p:spTree>
    <p:extLst>
      <p:ext uri="{BB962C8B-B14F-4D97-AF65-F5344CB8AC3E}">
        <p14:creationId xmlns:p14="http://schemas.microsoft.com/office/powerpoint/2010/main" val="42157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3248890" y="629286"/>
            <a:ext cx="7928956" cy="800100"/>
          </a:xfrm>
        </p:spPr>
        <p:txBody>
          <a:bodyPr vert="horz" lIns="91440" tIns="45720" rIns="91440" bIns="45720" rtlCol="0" anchor="ctr">
            <a:normAutofit fontScale="90000"/>
          </a:bodyPr>
          <a:lstStyle/>
          <a:p>
            <a:r>
              <a:rPr lang="en-US" dirty="0"/>
              <a:t>Monitoring of consent and adverse events (AEs)</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248890" y="1734143"/>
            <a:ext cx="8543925" cy="4494571"/>
          </a:xfrm>
        </p:spPr>
        <p:txBody>
          <a:bodyPr vert="horz" lIns="91440" tIns="45720" rIns="91440" bIns="45720" rtlCol="0">
            <a:normAutofit/>
          </a:bodyPr>
          <a:lstStyle/>
          <a:p>
            <a:pPr>
              <a:spcBef>
                <a:spcPts val="0"/>
              </a:spcBef>
            </a:pPr>
            <a:r>
              <a:rPr lang="en-US" dirty="0"/>
              <a:t>All sites must have/use tools to document and monitor obtaining consent and the frequency of AEs (including IPV) and actively monitor:</a:t>
            </a:r>
          </a:p>
          <a:p>
            <a:pPr lvl="1"/>
            <a:r>
              <a:rPr lang="en-US" dirty="0"/>
              <a:t>Reasons for refusal of index testing services</a:t>
            </a:r>
          </a:p>
          <a:p>
            <a:pPr lvl="1"/>
            <a:r>
              <a:rPr lang="en-US" dirty="0"/>
              <a:t>Prevalence of IPV and other AEs (e.g., confidentiality breaches, stigmatization, coercive tactics, etc.)</a:t>
            </a:r>
          </a:p>
          <a:p>
            <a:r>
              <a:rPr lang="en-US" dirty="0"/>
              <a:t>Investigate each reported AE and develop a follow-up plan</a:t>
            </a:r>
          </a:p>
          <a:p>
            <a:r>
              <a:rPr lang="en-US" dirty="0"/>
              <a:t>Tools available for adaptation!</a:t>
            </a:r>
          </a:p>
        </p:txBody>
      </p:sp>
      <p:sp>
        <p:nvSpPr>
          <p:cNvPr id="11" name="Oval 10">
            <a:extLst>
              <a:ext uri="{FF2B5EF4-FFF2-40B4-BE49-F238E27FC236}">
                <a16:creationId xmlns:a16="http://schemas.microsoft.com/office/drawing/2014/main" id="{913981FE-F0E3-6146-B92F-593CF5F11CEF}"/>
              </a:ext>
            </a:extLst>
          </p:cNvPr>
          <p:cNvSpPr/>
          <p:nvPr/>
        </p:nvSpPr>
        <p:spPr>
          <a:xfrm>
            <a:off x="399185" y="588963"/>
            <a:ext cx="2743200" cy="2743200"/>
          </a:xfrm>
          <a:prstGeom prst="ellipse">
            <a:avLst/>
          </a:prstGeom>
          <a:solidFill>
            <a:srgbClr val="B998D0"/>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txBody>
          <a:bodyPr lIns="0" tIns="0" rIns="0" bIns="0" anchor="ctr" anchorCtr="0"/>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t>4. </a:t>
            </a:r>
            <a:b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t>Adverse event monitoring and reporting</a:t>
            </a:r>
            <a:endParaRPr lang="en-US" sz="2200" b="1" dirty="0"/>
          </a:p>
        </p:txBody>
      </p:sp>
    </p:spTree>
    <p:extLst>
      <p:ext uri="{BB962C8B-B14F-4D97-AF65-F5344CB8AC3E}">
        <p14:creationId xmlns:p14="http://schemas.microsoft.com/office/powerpoint/2010/main" val="5823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1EEED2F5-D105-6040-8879-3A997C5A6E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8064" y="302298"/>
            <a:ext cx="6155871" cy="6074397"/>
          </a:xfrm>
          <a:prstGeom prst="rect">
            <a:avLst/>
          </a:prstGeom>
        </p:spPr>
      </p:pic>
      <p:sp>
        <p:nvSpPr>
          <p:cNvPr id="13" name="Text Placeholder 2">
            <a:extLst>
              <a:ext uri="{FF2B5EF4-FFF2-40B4-BE49-F238E27FC236}">
                <a16:creationId xmlns:a16="http://schemas.microsoft.com/office/drawing/2014/main" id="{261F58E1-D4EC-144E-8548-E8771B1BA6B6}"/>
              </a:ext>
            </a:extLst>
          </p:cNvPr>
          <p:cNvSpPr>
            <a:spLocks noGrp="1"/>
          </p:cNvSpPr>
          <p:nvPr>
            <p:ph type="body" idx="1"/>
          </p:nvPr>
        </p:nvSpPr>
        <p:spPr>
          <a:xfrm>
            <a:off x="300999" y="5536904"/>
            <a:ext cx="3769971" cy="972710"/>
          </a:xfrm>
        </p:spPr>
        <p:txBody>
          <a:bodyPr vert="horz" lIns="91440" tIns="45720" rIns="91440" bIns="45720" rtlCol="0">
            <a:normAutofit lnSpcReduction="10000"/>
          </a:bodyPr>
          <a:lstStyle/>
          <a:p>
            <a:pPr marL="239713" indent="-239713">
              <a:spcBef>
                <a:spcPts val="1200"/>
              </a:spcBef>
            </a:pPr>
            <a:r>
              <a:rPr lang="en-US" sz="2000" dirty="0"/>
              <a:t>Community Scorecard</a:t>
            </a:r>
          </a:p>
          <a:p>
            <a:pPr marL="239713" indent="-239713">
              <a:spcBef>
                <a:spcPts val="1200"/>
              </a:spcBef>
            </a:pPr>
            <a:r>
              <a:rPr lang="en-US" sz="2000" dirty="0"/>
              <a:t>Community Advisory Boards</a:t>
            </a:r>
          </a:p>
        </p:txBody>
      </p:sp>
      <p:sp>
        <p:nvSpPr>
          <p:cNvPr id="14" name="Text Placeholder 2">
            <a:extLst>
              <a:ext uri="{FF2B5EF4-FFF2-40B4-BE49-F238E27FC236}">
                <a16:creationId xmlns:a16="http://schemas.microsoft.com/office/drawing/2014/main" id="{B9E2F99D-0671-3248-B886-49CD44BF3B70}"/>
              </a:ext>
            </a:extLst>
          </p:cNvPr>
          <p:cNvSpPr txBox="1">
            <a:spLocks/>
          </p:cNvSpPr>
          <p:nvPr/>
        </p:nvSpPr>
        <p:spPr>
          <a:xfrm>
            <a:off x="9026835" y="4406452"/>
            <a:ext cx="2804391" cy="20533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9713" indent="-239713">
              <a:lnSpc>
                <a:spcPct val="95000"/>
              </a:lnSpc>
              <a:spcBef>
                <a:spcPts val="1200"/>
              </a:spcBef>
              <a:spcAft>
                <a:spcPts val="800"/>
              </a:spcAft>
              <a:buClr>
                <a:srgbClr val="E73439"/>
              </a:buClr>
              <a:buSzPts val="2800"/>
              <a:buFont typeface="Arial" panose="020B0604020202020204" pitchFamily="34" charset="0"/>
              <a:buChar char="•"/>
            </a:pPr>
            <a:r>
              <a:rPr lang="en-US" sz="2000" dirty="0">
                <a:solidFill>
                  <a:srgbClr val="262626"/>
                </a:solidFill>
                <a:latin typeface="Arial"/>
                <a:ea typeface="Arial"/>
                <a:cs typeface="Arial"/>
              </a:rPr>
              <a:t>Paper-based client feedback surveys; comment boxes</a:t>
            </a:r>
          </a:p>
          <a:p>
            <a:pPr marL="239713" indent="-239713">
              <a:lnSpc>
                <a:spcPct val="95000"/>
              </a:lnSpc>
              <a:spcBef>
                <a:spcPts val="1200"/>
              </a:spcBef>
              <a:spcAft>
                <a:spcPts val="800"/>
              </a:spcAft>
              <a:buClr>
                <a:srgbClr val="E73439"/>
              </a:buClr>
              <a:buSzPts val="2800"/>
              <a:buFont typeface="Arial" panose="020B0604020202020204" pitchFamily="34" charset="0"/>
              <a:buChar char="•"/>
            </a:pPr>
            <a:r>
              <a:rPr lang="en-US" sz="2000" dirty="0">
                <a:solidFill>
                  <a:srgbClr val="262626"/>
                </a:solidFill>
                <a:latin typeface="Arial"/>
                <a:ea typeface="Arial"/>
                <a:cs typeface="Arial"/>
              </a:rPr>
              <a:t>LINK surveys</a:t>
            </a:r>
          </a:p>
          <a:p>
            <a:pPr marL="239713" indent="-239713">
              <a:lnSpc>
                <a:spcPct val="95000"/>
              </a:lnSpc>
              <a:spcBef>
                <a:spcPts val="1200"/>
              </a:spcBef>
              <a:spcAft>
                <a:spcPts val="800"/>
              </a:spcAft>
              <a:buClr>
                <a:srgbClr val="E73439"/>
              </a:buClr>
              <a:buSzPts val="2800"/>
              <a:buFont typeface="Arial" panose="020B0604020202020204" pitchFamily="34" charset="0"/>
              <a:buChar char="•"/>
            </a:pPr>
            <a:r>
              <a:rPr lang="en-US" sz="2000" dirty="0">
                <a:solidFill>
                  <a:srgbClr val="262626"/>
                </a:solidFill>
                <a:latin typeface="Arial"/>
                <a:ea typeface="Arial"/>
                <a:cs typeface="Arial"/>
              </a:rPr>
              <a:t>Client exit interviews</a:t>
            </a:r>
          </a:p>
        </p:txBody>
      </p:sp>
      <p:sp>
        <p:nvSpPr>
          <p:cNvPr id="15" name="Text Placeholder 2">
            <a:extLst>
              <a:ext uri="{FF2B5EF4-FFF2-40B4-BE49-F238E27FC236}">
                <a16:creationId xmlns:a16="http://schemas.microsoft.com/office/drawing/2014/main" id="{22093263-35EC-FE42-B945-769A58E6ED8D}"/>
              </a:ext>
            </a:extLst>
          </p:cNvPr>
          <p:cNvSpPr txBox="1">
            <a:spLocks/>
          </p:cNvSpPr>
          <p:nvPr/>
        </p:nvSpPr>
        <p:spPr>
          <a:xfrm>
            <a:off x="8293949" y="387898"/>
            <a:ext cx="3898051" cy="2213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dirty="0">
                <a:solidFill>
                  <a:schemeClr val="tx1"/>
                </a:solidFill>
                <a:latin typeface="+mn-lt"/>
                <a:cs typeface="+mn-cs"/>
              </a:rPr>
              <a:t>Monitoring and reporting tools</a:t>
            </a:r>
          </a:p>
          <a:p>
            <a:pPr marL="239713" indent="-239713">
              <a:lnSpc>
                <a:spcPct val="95000"/>
              </a:lnSpc>
              <a:spcBef>
                <a:spcPts val="1200"/>
              </a:spcBef>
              <a:buClr>
                <a:srgbClr val="E73439"/>
              </a:buClr>
              <a:buSzPts val="2800"/>
              <a:buFont typeface="Arial" panose="020B0604020202020204" pitchFamily="34" charset="0"/>
              <a:buChar char="•"/>
            </a:pPr>
            <a:r>
              <a:rPr lang="en-US" sz="2000" dirty="0">
                <a:solidFill>
                  <a:srgbClr val="262626"/>
                </a:solidFill>
                <a:latin typeface="Arial"/>
                <a:ea typeface="Arial"/>
                <a:cs typeface="Arial"/>
                <a:sym typeface="Arial"/>
              </a:rPr>
              <a:t>Beneficiary Abuse Disclosure and Response Form</a:t>
            </a:r>
          </a:p>
          <a:p>
            <a:pPr marL="239713" indent="-239713">
              <a:lnSpc>
                <a:spcPct val="95000"/>
              </a:lnSpc>
              <a:spcBef>
                <a:spcPts val="1200"/>
              </a:spcBef>
              <a:buClr>
                <a:srgbClr val="E73439"/>
              </a:buClr>
              <a:buSzPts val="2800"/>
              <a:buFont typeface="Arial" panose="020B0604020202020204" pitchFamily="34" charset="0"/>
              <a:buChar char="•"/>
            </a:pPr>
            <a:r>
              <a:rPr lang="en-US" sz="2000" dirty="0">
                <a:solidFill>
                  <a:srgbClr val="262626"/>
                </a:solidFill>
                <a:latin typeface="Arial"/>
                <a:ea typeface="Arial"/>
                <a:cs typeface="Arial"/>
                <a:sym typeface="Arial"/>
              </a:rPr>
              <a:t>Customer Complaint Form (using LINK where applicable)</a:t>
            </a:r>
          </a:p>
          <a:p>
            <a:pPr marL="239713" indent="-239713">
              <a:lnSpc>
                <a:spcPct val="95000"/>
              </a:lnSpc>
              <a:spcBef>
                <a:spcPts val="1200"/>
              </a:spcBef>
              <a:buClr>
                <a:srgbClr val="E73439"/>
              </a:buClr>
              <a:buSzPts val="2800"/>
              <a:buFont typeface="Arial" panose="020B0604020202020204" pitchFamily="34" charset="0"/>
              <a:buChar char="•"/>
            </a:pPr>
            <a:r>
              <a:rPr lang="en-US" sz="2000" dirty="0">
                <a:solidFill>
                  <a:srgbClr val="262626"/>
                </a:solidFill>
                <a:latin typeface="Arial"/>
                <a:ea typeface="Arial"/>
                <a:cs typeface="Arial"/>
                <a:sym typeface="Arial"/>
              </a:rPr>
              <a:t>Security Incident Log</a:t>
            </a:r>
          </a:p>
          <a:p>
            <a:pPr marL="914400" lvl="1" indent="-457200">
              <a:lnSpc>
                <a:spcPct val="100000"/>
              </a:lnSpc>
              <a:spcBef>
                <a:spcPts val="0"/>
              </a:spcBef>
              <a:spcAft>
                <a:spcPts val="800"/>
              </a:spcAft>
            </a:pPr>
            <a:endParaRPr lang="en-US" sz="1800" dirty="0">
              <a:solidFill>
                <a:schemeClr val="tx1"/>
              </a:solidFill>
              <a:latin typeface="+mn-lt"/>
              <a:cs typeface="+mn-cs"/>
            </a:endParaRPr>
          </a:p>
          <a:p>
            <a:pPr marL="914400" lvl="1" indent="-457200">
              <a:lnSpc>
                <a:spcPct val="100000"/>
              </a:lnSpc>
              <a:spcBef>
                <a:spcPts val="0"/>
              </a:spcBef>
              <a:spcAft>
                <a:spcPts val="800"/>
              </a:spcAft>
            </a:pPr>
            <a:endParaRPr lang="en-US" sz="1800" dirty="0">
              <a:solidFill>
                <a:schemeClr val="tx1"/>
              </a:solidFill>
              <a:latin typeface="+mn-lt"/>
              <a:cs typeface="+mn-cs"/>
            </a:endParaRPr>
          </a:p>
        </p:txBody>
      </p:sp>
      <p:sp>
        <p:nvSpPr>
          <p:cNvPr id="16" name="Text Placeholder 2">
            <a:extLst>
              <a:ext uri="{FF2B5EF4-FFF2-40B4-BE49-F238E27FC236}">
                <a16:creationId xmlns:a16="http://schemas.microsoft.com/office/drawing/2014/main" id="{BD7CEA4D-E7AF-AD41-9397-CB92835B5E46}"/>
              </a:ext>
            </a:extLst>
          </p:cNvPr>
          <p:cNvSpPr txBox="1">
            <a:spLocks/>
          </p:cNvSpPr>
          <p:nvPr/>
        </p:nvSpPr>
        <p:spPr>
          <a:xfrm>
            <a:off x="272045" y="393411"/>
            <a:ext cx="3827877" cy="2213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dirty="0">
                <a:solidFill>
                  <a:schemeClr val="tx1"/>
                </a:solidFill>
                <a:latin typeface="+mn-lt"/>
                <a:cs typeface="+mn-cs"/>
              </a:rPr>
              <a:t>Supervision tools</a:t>
            </a:r>
          </a:p>
          <a:p>
            <a:pPr marL="239713" indent="-239713">
              <a:lnSpc>
                <a:spcPct val="95000"/>
              </a:lnSpc>
              <a:spcBef>
                <a:spcPts val="1200"/>
              </a:spcBef>
              <a:buClr>
                <a:srgbClr val="E73439"/>
              </a:buClr>
              <a:buSzPts val="2800"/>
              <a:buFont typeface="Arial" panose="020B0604020202020204" pitchFamily="34" charset="0"/>
              <a:buChar char="•"/>
            </a:pPr>
            <a:r>
              <a:rPr lang="en-US" sz="2000" dirty="0">
                <a:solidFill>
                  <a:srgbClr val="262626"/>
                </a:solidFill>
                <a:latin typeface="Arial"/>
                <a:ea typeface="Arial"/>
                <a:cs typeface="Arial"/>
                <a:sym typeface="Arial"/>
              </a:rPr>
              <a:t>Minimum Standards Checklist</a:t>
            </a:r>
          </a:p>
          <a:p>
            <a:pPr marL="239713" indent="-239713">
              <a:lnSpc>
                <a:spcPct val="95000"/>
              </a:lnSpc>
              <a:spcBef>
                <a:spcPts val="1200"/>
              </a:spcBef>
              <a:buClr>
                <a:srgbClr val="E73439"/>
              </a:buClr>
              <a:buSzPts val="2800"/>
              <a:buFont typeface="Arial" panose="020B0604020202020204" pitchFamily="34" charset="0"/>
              <a:buChar char="•"/>
            </a:pPr>
            <a:r>
              <a:rPr lang="en-US" sz="2000" dirty="0">
                <a:solidFill>
                  <a:srgbClr val="262626"/>
                </a:solidFill>
                <a:latin typeface="Arial"/>
                <a:ea typeface="Arial"/>
                <a:cs typeface="Arial"/>
                <a:sym typeface="Arial"/>
              </a:rPr>
              <a:t>Supportive supervision tools</a:t>
            </a:r>
          </a:p>
          <a:p>
            <a:pPr marL="239713" indent="-239713">
              <a:lnSpc>
                <a:spcPct val="95000"/>
              </a:lnSpc>
              <a:spcBef>
                <a:spcPts val="1200"/>
              </a:spcBef>
              <a:buClr>
                <a:srgbClr val="E73439"/>
              </a:buClr>
              <a:buSzPts val="2800"/>
              <a:buFont typeface="Arial" panose="020B0604020202020204" pitchFamily="34" charset="0"/>
              <a:buChar char="•"/>
            </a:pPr>
            <a:r>
              <a:rPr lang="en-US" sz="2000" dirty="0">
                <a:solidFill>
                  <a:srgbClr val="262626"/>
                </a:solidFill>
                <a:latin typeface="Arial"/>
                <a:ea typeface="Arial"/>
                <a:cs typeface="Arial"/>
                <a:sym typeface="Arial"/>
              </a:rPr>
              <a:t>SIMS (CEEs specific to </a:t>
            </a:r>
            <a:br>
              <a:rPr lang="en-US" sz="2000" dirty="0">
                <a:solidFill>
                  <a:srgbClr val="262626"/>
                </a:solidFill>
                <a:latin typeface="Arial"/>
                <a:ea typeface="Arial"/>
                <a:cs typeface="Arial"/>
                <a:sym typeface="Arial"/>
              </a:rPr>
            </a:br>
            <a:r>
              <a:rPr lang="en-US" sz="2000" dirty="0">
                <a:solidFill>
                  <a:srgbClr val="262626"/>
                </a:solidFill>
                <a:latin typeface="Arial"/>
                <a:ea typeface="Arial"/>
                <a:cs typeface="Arial"/>
                <a:sym typeface="Arial"/>
              </a:rPr>
              <a:t>index testing)</a:t>
            </a:r>
          </a:p>
          <a:p>
            <a:pPr marL="914400" lvl="1" indent="-457200">
              <a:lnSpc>
                <a:spcPct val="100000"/>
              </a:lnSpc>
              <a:spcBef>
                <a:spcPts val="0"/>
              </a:spcBef>
              <a:spcAft>
                <a:spcPts val="800"/>
              </a:spcAft>
            </a:pPr>
            <a:endParaRPr lang="en-US" sz="1800" dirty="0">
              <a:solidFill>
                <a:schemeClr val="tx1"/>
              </a:solidFill>
              <a:latin typeface="+mn-lt"/>
              <a:cs typeface="+mn-cs"/>
            </a:endParaRPr>
          </a:p>
        </p:txBody>
      </p:sp>
    </p:spTree>
    <p:extLst>
      <p:ext uri="{BB962C8B-B14F-4D97-AF65-F5344CB8AC3E}">
        <p14:creationId xmlns:p14="http://schemas.microsoft.com/office/powerpoint/2010/main" val="23210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p:bldP spid="15" grpId="0"/>
      <p:bldP spid="16" grpId="0" uiExpand="1" build="p"/>
      <p:bldP spid="16" grpId="1"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3387860" y="588963"/>
            <a:ext cx="7550310" cy="800100"/>
          </a:xfrm>
        </p:spPr>
        <p:txBody>
          <a:bodyPr vert="horz" lIns="91440" tIns="45720" rIns="91440" bIns="45720" rtlCol="0" anchor="ctr">
            <a:normAutofit/>
          </a:bodyPr>
          <a:lstStyle/>
          <a:p>
            <a:r>
              <a:rPr lang="en-US" dirty="0"/>
              <a:t>Site level monitoring</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387860" y="1396481"/>
            <a:ext cx="8056418" cy="4932362"/>
          </a:xfrm>
        </p:spPr>
        <p:txBody>
          <a:bodyPr vert="horz" lIns="91440" tIns="45720" rIns="91440" bIns="45720" rtlCol="0">
            <a:normAutofit/>
          </a:bodyPr>
          <a:lstStyle/>
          <a:p>
            <a:pPr>
              <a:spcBef>
                <a:spcPts val="0"/>
              </a:spcBef>
            </a:pPr>
            <a:r>
              <a:rPr lang="en-US" dirty="0"/>
              <a:t>Routinely ask index clients if they experienced any AE following participation in index testing</a:t>
            </a:r>
          </a:p>
          <a:p>
            <a:pPr lvl="1"/>
            <a:r>
              <a:rPr lang="en-US" dirty="0"/>
              <a:t>Suggested question: “Did you experience any harm from your partner, health care provider, or anyone else during or as a result of receiving index testing services at this [facility or site]? This might include physical, emotional, sexual, or economic harm.”</a:t>
            </a:r>
          </a:p>
          <a:p>
            <a:r>
              <a:rPr lang="en-US" dirty="0"/>
              <a:t>Can be done at client’s next visit or via phone 2–4 weeks after index testing service provided</a:t>
            </a:r>
          </a:p>
          <a:p>
            <a:r>
              <a:rPr lang="en-US" dirty="0"/>
              <a:t>All reports of adverse events should be documented</a:t>
            </a:r>
          </a:p>
        </p:txBody>
      </p:sp>
      <p:sp>
        <p:nvSpPr>
          <p:cNvPr id="9" name="Oval 8">
            <a:extLst>
              <a:ext uri="{FF2B5EF4-FFF2-40B4-BE49-F238E27FC236}">
                <a16:creationId xmlns:a16="http://schemas.microsoft.com/office/drawing/2014/main" id="{8C51E29B-A2DC-469E-BA69-8DEC27866F04}"/>
              </a:ext>
            </a:extLst>
          </p:cNvPr>
          <p:cNvSpPr/>
          <p:nvPr/>
        </p:nvSpPr>
        <p:spPr>
          <a:xfrm>
            <a:off x="399185" y="588963"/>
            <a:ext cx="2743200" cy="2743200"/>
          </a:xfrm>
          <a:prstGeom prst="ellipse">
            <a:avLst/>
          </a:prstGeom>
          <a:solidFill>
            <a:srgbClr val="B998D0"/>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txBody>
          <a:bodyPr lIns="0" tIns="0" rIns="0" bIns="0" anchor="ctr" anchorCtr="0"/>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t>4. </a:t>
            </a:r>
            <a:b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t>Adverse event monitoring and reporting</a:t>
            </a:r>
            <a:endParaRPr lang="en-US" sz="2200" b="1" dirty="0"/>
          </a:p>
        </p:txBody>
      </p:sp>
    </p:spTree>
    <p:extLst>
      <p:ext uri="{BB962C8B-B14F-4D97-AF65-F5344CB8AC3E}">
        <p14:creationId xmlns:p14="http://schemas.microsoft.com/office/powerpoint/2010/main" val="3885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02C5F2-F99A-4FE9-9B99-AA00D89D6C42}"/>
              </a:ext>
            </a:extLst>
          </p:cNvPr>
          <p:cNvGrpSpPr/>
          <p:nvPr/>
        </p:nvGrpSpPr>
        <p:grpSpPr>
          <a:xfrm>
            <a:off x="5695404" y="2680317"/>
            <a:ext cx="234794" cy="3622054"/>
            <a:chOff x="5994654" y="2680317"/>
            <a:chExt cx="234794" cy="3622054"/>
          </a:xfrm>
        </p:grpSpPr>
        <p:sp>
          <p:nvSpPr>
            <p:cNvPr id="15" name="Arrow: Right 14">
              <a:extLst>
                <a:ext uri="{FF2B5EF4-FFF2-40B4-BE49-F238E27FC236}">
                  <a16:creationId xmlns:a16="http://schemas.microsoft.com/office/drawing/2014/main" id="{1AA01207-1427-4001-A61F-310FD7A2F76E}"/>
                </a:ext>
              </a:extLst>
            </p:cNvPr>
            <p:cNvSpPr/>
            <p:nvPr/>
          </p:nvSpPr>
          <p:spPr>
            <a:xfrm>
              <a:off x="5994654" y="6164504"/>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29CC8196-DE84-4CDC-ADED-72E00630A998}"/>
                </a:ext>
              </a:extLst>
            </p:cNvPr>
            <p:cNvSpPr/>
            <p:nvPr/>
          </p:nvSpPr>
          <p:spPr>
            <a:xfrm>
              <a:off x="5994654" y="2680317"/>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C52DDF50-26DF-4FCE-828D-3F0840F00956}"/>
                </a:ext>
              </a:extLst>
            </p:cNvPr>
            <p:cNvSpPr/>
            <p:nvPr/>
          </p:nvSpPr>
          <p:spPr>
            <a:xfrm>
              <a:off x="5994654" y="3841713"/>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A8315D07-CC42-4F4E-A6F3-CC21D6BFE2D6}"/>
                </a:ext>
              </a:extLst>
            </p:cNvPr>
            <p:cNvSpPr/>
            <p:nvPr/>
          </p:nvSpPr>
          <p:spPr>
            <a:xfrm>
              <a:off x="5994654" y="4422411"/>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07365751-5356-4BED-A606-944484F27233}"/>
                </a:ext>
              </a:extLst>
            </p:cNvPr>
            <p:cNvSpPr/>
            <p:nvPr/>
          </p:nvSpPr>
          <p:spPr>
            <a:xfrm>
              <a:off x="5994654" y="5003109"/>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05E129ED-77DA-41A1-ACB5-C32911AE08E6}"/>
                </a:ext>
              </a:extLst>
            </p:cNvPr>
            <p:cNvSpPr/>
            <p:nvPr/>
          </p:nvSpPr>
          <p:spPr>
            <a:xfrm>
              <a:off x="5994654" y="5583807"/>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D9CBD2D9-2768-46EC-AF6E-C0F238354BDB}"/>
                </a:ext>
              </a:extLst>
            </p:cNvPr>
            <p:cNvSpPr/>
            <p:nvPr/>
          </p:nvSpPr>
          <p:spPr>
            <a:xfrm>
              <a:off x="5994654" y="3261015"/>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BE5F521-BEB0-411A-80CE-B30B662723D4}"/>
              </a:ext>
            </a:extLst>
          </p:cNvPr>
          <p:cNvSpPr>
            <a:spLocks noGrp="1"/>
          </p:cNvSpPr>
          <p:nvPr>
            <p:ph type="title"/>
          </p:nvPr>
        </p:nvSpPr>
        <p:spPr>
          <a:xfrm>
            <a:off x="624025" y="368883"/>
            <a:ext cx="10515600" cy="800100"/>
          </a:xfrm>
        </p:spPr>
        <p:txBody>
          <a:bodyPr anchor="ctr">
            <a:normAutofit fontScale="90000"/>
          </a:bodyPr>
          <a:lstStyle/>
          <a:p>
            <a:r>
              <a:rPr lang="en-US" dirty="0"/>
              <a:t>Why track reasons clients decline index testing?</a:t>
            </a:r>
          </a:p>
        </p:txBody>
      </p:sp>
      <p:sp>
        <p:nvSpPr>
          <p:cNvPr id="19" name="Text Placeholder 2">
            <a:extLst>
              <a:ext uri="{FF2B5EF4-FFF2-40B4-BE49-F238E27FC236}">
                <a16:creationId xmlns:a16="http://schemas.microsoft.com/office/drawing/2014/main" id="{9DA79321-6A7C-5D4D-919C-48C3D66392F7}"/>
              </a:ext>
            </a:extLst>
          </p:cNvPr>
          <p:cNvSpPr txBox="1">
            <a:spLocks/>
          </p:cNvSpPr>
          <p:nvPr/>
        </p:nvSpPr>
        <p:spPr>
          <a:xfrm>
            <a:off x="623147" y="1170947"/>
            <a:ext cx="10959253" cy="657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accent6">
                    <a:lumMod val="75000"/>
                  </a:schemeClr>
                </a:solidFill>
                <a:latin typeface="Arial" panose="020B0604020202020204" pitchFamily="34" charset="0"/>
                <a:cs typeface="Arial" panose="020B0604020202020204" pitchFamily="34" charset="0"/>
              </a:rPr>
              <a:t>Programs should track why clients decline index testing services, but keep in mind that clients are NOT required to provide a reason (as described in example consent form)</a:t>
            </a:r>
          </a:p>
        </p:txBody>
      </p:sp>
      <p:graphicFrame>
        <p:nvGraphicFramePr>
          <p:cNvPr id="23" name="Table 22">
            <a:extLst>
              <a:ext uri="{FF2B5EF4-FFF2-40B4-BE49-F238E27FC236}">
                <a16:creationId xmlns:a16="http://schemas.microsoft.com/office/drawing/2014/main" id="{BA6BBAF8-F409-DE4B-8214-B75202EC45D7}"/>
              </a:ext>
            </a:extLst>
          </p:cNvPr>
          <p:cNvGraphicFramePr>
            <a:graphicFrameLocks noGrp="1"/>
          </p:cNvGraphicFramePr>
          <p:nvPr>
            <p:extLst>
              <p:ext uri="{D42A27DB-BD31-4B8C-83A1-F6EECF244321}">
                <p14:modId xmlns:p14="http://schemas.microsoft.com/office/powerpoint/2010/main" val="2548209387"/>
              </p:ext>
            </p:extLst>
          </p:nvPr>
        </p:nvGraphicFramePr>
        <p:xfrm>
          <a:off x="701040" y="1861354"/>
          <a:ext cx="4984865" cy="4627763"/>
        </p:xfrm>
        <a:graphic>
          <a:graphicData uri="http://schemas.openxmlformats.org/drawingml/2006/table">
            <a:tbl>
              <a:tblPr firstRow="1" bandRow="1">
                <a:tableStyleId>{2D5ABB26-0587-4C30-8999-92F81FD0307C}</a:tableStyleId>
              </a:tblPr>
              <a:tblGrid>
                <a:gridCol w="4984865">
                  <a:extLst>
                    <a:ext uri="{9D8B030D-6E8A-4147-A177-3AD203B41FA5}">
                      <a16:colId xmlns:a16="http://schemas.microsoft.com/office/drawing/2014/main" val="401712783"/>
                    </a:ext>
                  </a:extLst>
                </a:gridCol>
              </a:tblGrid>
              <a:tr h="558331">
                <a:tc>
                  <a:txBody>
                    <a:bodyPr/>
                    <a:lstStyle/>
                    <a:p>
                      <a:pPr marL="0" algn="l" defTabSz="914400" rtl="0" eaLnBrk="1" latinLnBrk="0" hangingPunct="1"/>
                      <a:r>
                        <a:rPr lang="en-US" sz="1800" b="1" kern="1200" dirty="0">
                          <a:solidFill>
                            <a:schemeClr val="lt1"/>
                          </a:solidFill>
                          <a:latin typeface="+mn-lt"/>
                          <a:ea typeface="+mn-ea"/>
                          <a:cs typeface="+mn-cs"/>
                        </a:rPr>
                        <a:t>Reason for decline</a:t>
                      </a:r>
                    </a:p>
                  </a:txBody>
                  <a:tcPr anchor="ctr">
                    <a:lnL>
                      <a:noFill/>
                    </a:lnL>
                    <a:lnR>
                      <a:noFill/>
                    </a:lnR>
                    <a:lnT>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655002898"/>
                  </a:ext>
                </a:extLst>
              </a:tr>
              <a:tr h="558331">
                <a:tc>
                  <a:txBody>
                    <a:bodyPr/>
                    <a:lstStyle/>
                    <a:p>
                      <a:pPr>
                        <a:lnSpc>
                          <a:spcPct val="90000"/>
                        </a:lnSpc>
                      </a:pPr>
                      <a:r>
                        <a:rPr lang="en-US" sz="2000" dirty="0"/>
                        <a:t>No time for elicitation interview</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97425532"/>
                  </a:ext>
                </a:extLst>
              </a:tr>
              <a:tr h="719446">
                <a:tc>
                  <a:txBody>
                    <a:bodyPr/>
                    <a:lstStyle/>
                    <a:p>
                      <a:pPr>
                        <a:lnSpc>
                          <a:spcPct val="90000"/>
                        </a:lnSpc>
                      </a:pPr>
                      <a:r>
                        <a:rPr lang="en-US" sz="2000" dirty="0"/>
                        <a:t>Do not believe services are confidential; afraid partner will learn identity</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520177"/>
                  </a:ext>
                </a:extLst>
              </a:tr>
              <a:tr h="558331">
                <a:tc>
                  <a:txBody>
                    <a:bodyPr/>
                    <a:lstStyle/>
                    <a:p>
                      <a:pPr>
                        <a:lnSpc>
                          <a:spcPct val="90000"/>
                        </a:lnSpc>
                      </a:pPr>
                      <a:r>
                        <a:rPr lang="en-US" sz="2000" dirty="0"/>
                        <a:t>Afraid of intimate partner violence</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90565308"/>
                  </a:ext>
                </a:extLst>
              </a:tr>
              <a:tr h="558331">
                <a:tc>
                  <a:txBody>
                    <a:bodyPr/>
                    <a:lstStyle/>
                    <a:p>
                      <a:pPr>
                        <a:lnSpc>
                          <a:spcPct val="90000"/>
                        </a:lnSpc>
                      </a:pPr>
                      <a:r>
                        <a:rPr lang="en-US" sz="2000" dirty="0"/>
                        <a:t>Partner is already stable on treatment</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097119"/>
                  </a:ext>
                </a:extLst>
              </a:tr>
              <a:tr h="558331">
                <a:tc>
                  <a:txBody>
                    <a:bodyPr/>
                    <a:lstStyle/>
                    <a:p>
                      <a:pPr>
                        <a:lnSpc>
                          <a:spcPct val="90000"/>
                        </a:lnSpc>
                      </a:pPr>
                      <a:r>
                        <a:rPr lang="en-US" sz="2000" dirty="0"/>
                        <a:t>Partner lives/works far away</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60063987"/>
                  </a:ext>
                </a:extLst>
              </a:tr>
              <a:tr h="558331">
                <a:tc>
                  <a:txBody>
                    <a:bodyPr/>
                    <a:lstStyle/>
                    <a:p>
                      <a:pPr>
                        <a:lnSpc>
                          <a:spcPct val="90000"/>
                        </a:lnSpc>
                      </a:pPr>
                      <a:r>
                        <a:rPr lang="en-US" sz="2000" dirty="0"/>
                        <a:t>Clinic hours are inconvenient for partner</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358714"/>
                  </a:ext>
                </a:extLst>
              </a:tr>
              <a:tr h="558331">
                <a:tc>
                  <a:txBody>
                    <a:bodyPr/>
                    <a:lstStyle/>
                    <a:p>
                      <a:pPr>
                        <a:lnSpc>
                          <a:spcPct val="90000"/>
                        </a:lnSpc>
                      </a:pPr>
                      <a:r>
                        <a:rPr lang="en-US" sz="2000" dirty="0"/>
                        <a:t>Other?_________________</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04973970"/>
                  </a:ext>
                </a:extLst>
              </a:tr>
            </a:tbl>
          </a:graphicData>
        </a:graphic>
      </p:graphicFrame>
      <p:graphicFrame>
        <p:nvGraphicFramePr>
          <p:cNvPr id="26" name="Table 25">
            <a:extLst>
              <a:ext uri="{FF2B5EF4-FFF2-40B4-BE49-F238E27FC236}">
                <a16:creationId xmlns:a16="http://schemas.microsoft.com/office/drawing/2014/main" id="{0E417369-26CF-EA42-92EF-41D966BDC2A4}"/>
              </a:ext>
            </a:extLst>
          </p:cNvPr>
          <p:cNvGraphicFramePr>
            <a:graphicFrameLocks noGrp="1"/>
          </p:cNvGraphicFramePr>
          <p:nvPr>
            <p:extLst>
              <p:ext uri="{D42A27DB-BD31-4B8C-83A1-F6EECF244321}">
                <p14:modId xmlns:p14="http://schemas.microsoft.com/office/powerpoint/2010/main" val="433103933"/>
              </p:ext>
            </p:extLst>
          </p:nvPr>
        </p:nvGraphicFramePr>
        <p:xfrm>
          <a:off x="5964020" y="1873825"/>
          <a:ext cx="5610273" cy="4615292"/>
        </p:xfrm>
        <a:graphic>
          <a:graphicData uri="http://schemas.openxmlformats.org/drawingml/2006/table">
            <a:tbl>
              <a:tblPr firstRow="1" bandRow="1">
                <a:tableStyleId>{2D5ABB26-0587-4C30-8999-92F81FD0307C}</a:tableStyleId>
              </a:tblPr>
              <a:tblGrid>
                <a:gridCol w="5610273">
                  <a:extLst>
                    <a:ext uri="{9D8B030D-6E8A-4147-A177-3AD203B41FA5}">
                      <a16:colId xmlns:a16="http://schemas.microsoft.com/office/drawing/2014/main" val="401712783"/>
                    </a:ext>
                  </a:extLst>
                </a:gridCol>
              </a:tblGrid>
              <a:tr h="559281">
                <a:tc>
                  <a:txBody>
                    <a:bodyPr/>
                    <a:lstStyle/>
                    <a:p>
                      <a:pPr marL="0" algn="l" defTabSz="914400" rtl="0" eaLnBrk="1" latinLnBrk="0" hangingPunct="1"/>
                      <a:r>
                        <a:rPr lang="en-US" sz="1800" b="1" kern="1200" dirty="0">
                          <a:solidFill>
                            <a:schemeClr val="lt1"/>
                          </a:solidFill>
                          <a:latin typeface="+mn-lt"/>
                          <a:ea typeface="+mn-ea"/>
                          <a:cs typeface="+mn-cs"/>
                        </a:rPr>
                        <a:t>Possible solution/step</a:t>
                      </a:r>
                    </a:p>
                  </a:txBody>
                  <a:tcPr anchor="ctr">
                    <a:lnL>
                      <a:noFill/>
                    </a:lnL>
                    <a:lnR>
                      <a:noFill/>
                    </a:lnR>
                    <a:lnT>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655002898"/>
                  </a:ext>
                </a:extLst>
              </a:tr>
              <a:tr h="559281">
                <a:tc>
                  <a:txBody>
                    <a:bodyPr/>
                    <a:lstStyle/>
                    <a:p>
                      <a:pPr>
                        <a:lnSpc>
                          <a:spcPct val="90000"/>
                        </a:lnSpc>
                      </a:pPr>
                      <a:r>
                        <a:rPr lang="en-US" sz="2000" dirty="0"/>
                        <a:t>Offer extended opening hours</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97425532"/>
                  </a:ext>
                </a:extLst>
              </a:tr>
              <a:tr h="658003">
                <a:tc>
                  <a:txBody>
                    <a:bodyPr/>
                    <a:lstStyle/>
                    <a:p>
                      <a:pPr>
                        <a:lnSpc>
                          <a:spcPct val="90000"/>
                        </a:lnSpc>
                      </a:pPr>
                      <a:r>
                        <a:rPr lang="en-US" sz="2000" dirty="0"/>
                        <a:t>Review and/or improve counseling on confidentiality</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520177"/>
                  </a:ext>
                </a:extLst>
              </a:tr>
              <a:tr h="601603">
                <a:tc>
                  <a:txBody>
                    <a:bodyPr/>
                    <a:lstStyle/>
                    <a:p>
                      <a:pPr>
                        <a:lnSpc>
                          <a:spcPct val="90000"/>
                        </a:lnSpc>
                      </a:pPr>
                      <a:r>
                        <a:rPr lang="en-US" sz="1800" dirty="0">
                          <a:solidFill>
                            <a:schemeClr val="tx1"/>
                          </a:solidFill>
                        </a:rPr>
                        <a:t>Strengthen network of VPR services; hire counselors within the clinic; address IPV in HIV services</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90565308"/>
                  </a:ext>
                </a:extLst>
              </a:tr>
              <a:tr h="559281">
                <a:tc>
                  <a:txBody>
                    <a:bodyPr/>
                    <a:lstStyle/>
                    <a:p>
                      <a:pPr>
                        <a:lnSpc>
                          <a:spcPct val="90000"/>
                        </a:lnSpc>
                      </a:pPr>
                      <a:r>
                        <a:rPr lang="en-US" sz="2000" dirty="0"/>
                        <a:t>Affirm positive health-seeking behaviors</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097119"/>
                  </a:ext>
                </a:extLst>
              </a:tr>
              <a:tr h="559281">
                <a:tc>
                  <a:txBody>
                    <a:bodyPr/>
                    <a:lstStyle/>
                    <a:p>
                      <a:pPr>
                        <a:lnSpc>
                          <a:spcPct val="90000"/>
                        </a:lnSpc>
                      </a:pPr>
                      <a:r>
                        <a:rPr lang="en-US" sz="2000" dirty="0"/>
                        <a:t>Offer an HIV self test; transportation support</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60063987"/>
                  </a:ext>
                </a:extLst>
              </a:tr>
              <a:tr h="559281">
                <a:tc>
                  <a:txBody>
                    <a:bodyPr/>
                    <a:lstStyle/>
                    <a:p>
                      <a:pPr>
                        <a:lnSpc>
                          <a:spcPct val="90000"/>
                        </a:lnSpc>
                      </a:pPr>
                      <a:r>
                        <a:rPr lang="en-US" sz="2000" dirty="0"/>
                        <a:t>Revise/adjust opening hours</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358714"/>
                  </a:ext>
                </a:extLst>
              </a:tr>
              <a:tr h="559281">
                <a:tc>
                  <a:txBody>
                    <a:bodyPr/>
                    <a:lstStyle/>
                    <a:p>
                      <a:pPr>
                        <a:lnSpc>
                          <a:spcPct val="90000"/>
                        </a:lnSpc>
                      </a:pPr>
                      <a:r>
                        <a:rPr lang="en-US" sz="2000" dirty="0"/>
                        <a:t>As appropriate</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04973970"/>
                  </a:ext>
                </a:extLst>
              </a:tr>
            </a:tbl>
          </a:graphicData>
        </a:graphic>
      </p:graphicFrame>
    </p:spTree>
    <p:extLst>
      <p:ext uri="{BB962C8B-B14F-4D97-AF65-F5344CB8AC3E}">
        <p14:creationId xmlns:p14="http://schemas.microsoft.com/office/powerpoint/2010/main" val="34257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B1568A34-50D9-A440-9717-9B6B5C1001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9412" y="1218929"/>
            <a:ext cx="11237343" cy="5562006"/>
          </a:xfrm>
          <a:prstGeom prst="rect">
            <a:avLst/>
          </a:prstGeom>
        </p:spPr>
      </p:pic>
      <p:sp>
        <p:nvSpPr>
          <p:cNvPr id="3" name="Text Placeholder 2">
            <a:extLst>
              <a:ext uri="{FF2B5EF4-FFF2-40B4-BE49-F238E27FC236}">
                <a16:creationId xmlns:a16="http://schemas.microsoft.com/office/drawing/2014/main" id="{628638C6-B83F-4795-BB71-CBD5A6F0AEB8}"/>
              </a:ext>
            </a:extLst>
          </p:cNvPr>
          <p:cNvSpPr>
            <a:spLocks noGrp="1"/>
          </p:cNvSpPr>
          <p:nvPr>
            <p:ph type="body" idx="1"/>
          </p:nvPr>
        </p:nvSpPr>
        <p:spPr>
          <a:xfrm>
            <a:off x="8834057" y="6099450"/>
            <a:ext cx="3112698" cy="584877"/>
          </a:xfrm>
        </p:spPr>
        <p:txBody>
          <a:bodyPr>
            <a:normAutofit lnSpcReduction="10000"/>
          </a:bodyPr>
          <a:lstStyle/>
          <a:p>
            <a:pPr marL="0" indent="0">
              <a:spcBef>
                <a:spcPts val="0"/>
              </a:spcBef>
              <a:buNone/>
            </a:pPr>
            <a:r>
              <a:rPr lang="en-US" sz="1800" dirty="0"/>
              <a:t>*Represents 3% of all index cases in the reported period.</a:t>
            </a:r>
          </a:p>
        </p:txBody>
      </p:sp>
      <p:sp>
        <p:nvSpPr>
          <p:cNvPr id="8" name="TextBox 7">
            <a:extLst>
              <a:ext uri="{FF2B5EF4-FFF2-40B4-BE49-F238E27FC236}">
                <a16:creationId xmlns:a16="http://schemas.microsoft.com/office/drawing/2014/main" id="{CFCCCB0C-A6EB-504D-89C8-0EAD8AB42E0A}"/>
              </a:ext>
            </a:extLst>
          </p:cNvPr>
          <p:cNvSpPr txBox="1"/>
          <p:nvPr/>
        </p:nvSpPr>
        <p:spPr>
          <a:xfrm>
            <a:off x="659729" y="6447672"/>
            <a:ext cx="5396430" cy="223088"/>
          </a:xfrm>
          <a:prstGeom prst="rect">
            <a:avLst/>
          </a:prstGeom>
          <a:noFill/>
        </p:spPr>
        <p:txBody>
          <a:bodyPr wrap="square" lIns="68501" tIns="34265" rIns="68501" bIns="34265" rtlCol="0">
            <a:spAutoFit/>
          </a:bodyPr>
          <a:lstStyle/>
          <a:p>
            <a:pPr defTabSz="685290">
              <a:defRPr/>
            </a:pPr>
            <a:r>
              <a:rPr lang="en-ZA" sz="1000" dirty="0">
                <a:solidFill>
                  <a:prstClr val="black"/>
                </a:solidFill>
                <a:latin typeface="Arial" panose="020B0604020202020204" pitchFamily="34" charset="0"/>
                <a:cs typeface="Arial" panose="020B0604020202020204" pitchFamily="34" charset="0"/>
              </a:rPr>
              <a:t>Source: PEPFAR 2020 Guidance for Implementing Safe and Ethical Index Testing Services</a:t>
            </a:r>
          </a:p>
        </p:txBody>
      </p:sp>
      <p:sp>
        <p:nvSpPr>
          <p:cNvPr id="2" name="Title 1">
            <a:extLst>
              <a:ext uri="{FF2B5EF4-FFF2-40B4-BE49-F238E27FC236}">
                <a16:creationId xmlns:a16="http://schemas.microsoft.com/office/drawing/2014/main" id="{4AF3B8BC-D11B-461E-A0FC-9045222442BF}"/>
              </a:ext>
            </a:extLst>
          </p:cNvPr>
          <p:cNvSpPr>
            <a:spLocks noGrp="1"/>
          </p:cNvSpPr>
          <p:nvPr>
            <p:ph type="title"/>
          </p:nvPr>
        </p:nvSpPr>
        <p:spPr>
          <a:xfrm>
            <a:off x="521291" y="570492"/>
            <a:ext cx="9140295" cy="621471"/>
          </a:xfrm>
        </p:spPr>
        <p:txBody>
          <a:bodyPr anchor="t">
            <a:normAutofit/>
          </a:bodyPr>
          <a:lstStyle/>
          <a:p>
            <a:r>
              <a:rPr lang="en-US" sz="3200" dirty="0"/>
              <a:t>Example from PEPFAR/Central America</a:t>
            </a:r>
          </a:p>
        </p:txBody>
      </p:sp>
    </p:spTree>
    <p:extLst>
      <p:ext uri="{BB962C8B-B14F-4D97-AF65-F5344CB8AC3E}">
        <p14:creationId xmlns:p14="http://schemas.microsoft.com/office/powerpoint/2010/main" val="1804621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5BD76A1B-2CC3-F447-8F12-66380C763D0E}"/>
              </a:ext>
            </a:extLst>
          </p:cNvPr>
          <p:cNvGraphicFramePr>
            <a:graphicFrameLocks noGrp="1"/>
          </p:cNvGraphicFramePr>
          <p:nvPr>
            <p:extLst>
              <p:ext uri="{D42A27DB-BD31-4B8C-83A1-F6EECF244321}">
                <p14:modId xmlns:p14="http://schemas.microsoft.com/office/powerpoint/2010/main" val="2134520483"/>
              </p:ext>
            </p:extLst>
          </p:nvPr>
        </p:nvGraphicFramePr>
        <p:xfrm>
          <a:off x="258909" y="313509"/>
          <a:ext cx="11674182" cy="6370009"/>
        </p:xfrm>
        <a:graphic>
          <a:graphicData uri="http://schemas.openxmlformats.org/drawingml/2006/table">
            <a:tbl>
              <a:tblPr firstRow="1" bandRow="1">
                <a:tableStyleId>{2D5ABB26-0587-4C30-8999-92F81FD0307C}</a:tableStyleId>
              </a:tblPr>
              <a:tblGrid>
                <a:gridCol w="617620">
                  <a:extLst>
                    <a:ext uri="{9D8B030D-6E8A-4147-A177-3AD203B41FA5}">
                      <a16:colId xmlns:a16="http://schemas.microsoft.com/office/drawing/2014/main" val="2716917564"/>
                    </a:ext>
                  </a:extLst>
                </a:gridCol>
                <a:gridCol w="4875886">
                  <a:extLst>
                    <a:ext uri="{9D8B030D-6E8A-4147-A177-3AD203B41FA5}">
                      <a16:colId xmlns:a16="http://schemas.microsoft.com/office/drawing/2014/main" val="2544597661"/>
                    </a:ext>
                  </a:extLst>
                </a:gridCol>
                <a:gridCol w="6180676">
                  <a:extLst>
                    <a:ext uri="{9D8B030D-6E8A-4147-A177-3AD203B41FA5}">
                      <a16:colId xmlns:a16="http://schemas.microsoft.com/office/drawing/2014/main" val="4262200121"/>
                    </a:ext>
                  </a:extLst>
                </a:gridCol>
              </a:tblGrid>
              <a:tr h="897961">
                <a:tc gridSpan="3">
                  <a:txBody>
                    <a:bodyPr/>
                    <a:lstStyle/>
                    <a:p>
                      <a:pPr algn="l">
                        <a:spcAft>
                          <a:spcPts val="1200"/>
                        </a:spcAft>
                      </a:pPr>
                      <a:r>
                        <a:rPr lang="en-US" sz="3200" b="1" dirty="0">
                          <a:solidFill>
                            <a:schemeClr val="accent1"/>
                          </a:solidFill>
                        </a:rPr>
                        <a:t>Steps for index testing</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solidFill>
                          <a:schemeClr val="tx1"/>
                        </a:solidFill>
                      </a:endParaRPr>
                    </a:p>
                  </a:txBody>
                  <a:tcPr>
                    <a:lnL w="12700" cmpd="sng">
                      <a:noFill/>
                    </a:lnL>
                    <a:lnR w="12700" cmpd="sng">
                      <a:noFill/>
                    </a:lnR>
                    <a:lnT w="12700" cmpd="sng">
                      <a:noFill/>
                    </a:lnT>
                    <a:lnB w="38100" cmpd="sng">
                      <a:noFill/>
                    </a:lnB>
                    <a:noFill/>
                  </a:tcPr>
                </a:tc>
                <a:tc hMerge="1">
                  <a:txBody>
                    <a:bodyPr/>
                    <a:lstStyle/>
                    <a:p>
                      <a:endParaRPr lang="en-US" sz="1600" dirty="0">
                        <a:solidFill>
                          <a:schemeClr val="tx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4278100715"/>
                  </a:ext>
                </a:extLst>
              </a:tr>
              <a:tr h="684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Introduce index testing services to index client during pre-test counseling or ART visit</a:t>
                      </a:r>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255858"/>
                  </a:ext>
                </a:extLst>
              </a:tr>
              <a:tr h="684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Obtain consent from the client to proceed with index testing services</a:t>
                      </a:r>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9509596"/>
                  </a:ext>
                </a:extLst>
              </a:tr>
              <a:tr h="684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Obtain a list of sexual/injecting partners and exposed children under age 19 with unknown status</a:t>
                      </a:r>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7181762"/>
                  </a:ext>
                </a:extLst>
              </a:tr>
              <a:tr h="684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20" baseline="0" dirty="0">
                          <a:solidFill>
                            <a:schemeClr val="tx1"/>
                          </a:solidFill>
                        </a:rPr>
                        <a:t>C</a:t>
                      </a:r>
                      <a:r>
                        <a:rPr lang="en-US" sz="1600" spc="-20" baseline="0" dirty="0"/>
                        <a:t>onduct an IPV risk assessment for each named partner, and respond appropriately to any disclosures</a:t>
                      </a:r>
                      <a:endParaRPr lang="en-US" sz="1600" spc="-20" baseline="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664492"/>
                  </a:ext>
                </a:extLst>
              </a:tr>
              <a:tr h="684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Determine preferred method of partner notification for each named partner and record</a:t>
                      </a:r>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050139"/>
                  </a:ext>
                </a:extLst>
              </a:tr>
              <a:tr h="684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Contact all named partners and biological children under age 19 using the preferred approaches </a:t>
                      </a:r>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891426"/>
                  </a:ext>
                </a:extLst>
              </a:tr>
              <a:tr h="684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Record and track notification outcomes</a:t>
                      </a:r>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570393"/>
                  </a:ext>
                </a:extLst>
              </a:tr>
              <a:tr h="684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Provide appropriate services to client, partners, </a:t>
                      </a:r>
                      <a:br>
                        <a:rPr lang="en-US" sz="1600" dirty="0"/>
                      </a:br>
                      <a:r>
                        <a:rPr lang="en-US" sz="1600" dirty="0"/>
                        <a:t>and children</a:t>
                      </a:r>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0480201"/>
                  </a:ext>
                </a:extLst>
              </a:tr>
            </a:tbl>
          </a:graphicData>
        </a:graphic>
      </p:graphicFrame>
      <p:cxnSp>
        <p:nvCxnSpPr>
          <p:cNvPr id="33" name="Straight Arrow Connector 32">
            <a:extLst>
              <a:ext uri="{FF2B5EF4-FFF2-40B4-BE49-F238E27FC236}">
                <a16:creationId xmlns:a16="http://schemas.microsoft.com/office/drawing/2014/main" id="{F9305EA1-217D-D24F-BEF3-AF81A4534692}"/>
              </a:ext>
            </a:extLst>
          </p:cNvPr>
          <p:cNvCxnSpPr>
            <a:cxnSpLocks/>
          </p:cNvCxnSpPr>
          <p:nvPr/>
        </p:nvCxnSpPr>
        <p:spPr>
          <a:xfrm>
            <a:off x="6414983" y="1439702"/>
            <a:ext cx="1" cy="5197611"/>
          </a:xfrm>
          <a:prstGeom prst="straightConnector1">
            <a:avLst/>
          </a:prstGeom>
          <a:ln w="57150">
            <a:solidFill>
              <a:srgbClr val="FE808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0E88F8A-7B03-7949-BFC8-4B366A650BC7}"/>
              </a:ext>
            </a:extLst>
          </p:cNvPr>
          <p:cNvCxnSpPr>
            <a:cxnSpLocks/>
          </p:cNvCxnSpPr>
          <p:nvPr/>
        </p:nvCxnSpPr>
        <p:spPr>
          <a:xfrm>
            <a:off x="11281968" y="1539939"/>
            <a:ext cx="0" cy="5097374"/>
          </a:xfrm>
          <a:prstGeom prst="straightConnector1">
            <a:avLst/>
          </a:prstGeom>
          <a:ln w="57150">
            <a:solidFill>
              <a:srgbClr val="7DD4F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E436B8F-B503-0E4C-9D1F-DC143D129A86}"/>
              </a:ext>
            </a:extLst>
          </p:cNvPr>
          <p:cNvCxnSpPr>
            <a:cxnSpLocks/>
          </p:cNvCxnSpPr>
          <p:nvPr/>
        </p:nvCxnSpPr>
        <p:spPr>
          <a:xfrm>
            <a:off x="10280176" y="5492718"/>
            <a:ext cx="0" cy="1144595"/>
          </a:xfrm>
          <a:prstGeom prst="straightConnector1">
            <a:avLst/>
          </a:prstGeom>
          <a:ln w="57150">
            <a:solidFill>
              <a:srgbClr val="BB98D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A2B33FF-C38D-FB4B-BF78-645A4C3111CD}"/>
              </a:ext>
            </a:extLst>
          </p:cNvPr>
          <p:cNvCxnSpPr>
            <a:cxnSpLocks/>
          </p:cNvCxnSpPr>
          <p:nvPr/>
        </p:nvCxnSpPr>
        <p:spPr>
          <a:xfrm>
            <a:off x="9156294" y="3957914"/>
            <a:ext cx="0" cy="2692943"/>
          </a:xfrm>
          <a:prstGeom prst="straightConnector1">
            <a:avLst/>
          </a:prstGeom>
          <a:ln w="57150">
            <a:solidFill>
              <a:srgbClr val="A9D18E"/>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FB3D3E9-F4E6-4866-AD16-6EDC948D25AA}"/>
              </a:ext>
            </a:extLst>
          </p:cNvPr>
          <p:cNvSpPr/>
          <p:nvPr/>
        </p:nvSpPr>
        <p:spPr>
          <a:xfrm>
            <a:off x="8507584" y="3001086"/>
            <a:ext cx="1280160" cy="1280160"/>
          </a:xfrm>
          <a:prstGeom prst="ellipse">
            <a:avLst/>
          </a:prstGeom>
          <a:solidFill>
            <a:srgbClr val="A9D18E"/>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a:r>
              <a:rPr lang="en-US" sz="1000" b="1" spc="-10" dirty="0">
                <a:solidFill>
                  <a:prstClr val="black"/>
                </a:solidFill>
                <a:latin typeface="Arial"/>
                <a:cs typeface="Arial" panose="020B0604020202020204" pitchFamily="34" charset="0"/>
                <a:sym typeface="Arial"/>
              </a:rPr>
              <a:t>Intimate partner violence risk assessment and service provision</a:t>
            </a:r>
          </a:p>
        </p:txBody>
      </p:sp>
      <p:sp>
        <p:nvSpPr>
          <p:cNvPr id="30" name="Oval 29">
            <a:extLst>
              <a:ext uri="{FF2B5EF4-FFF2-40B4-BE49-F238E27FC236}">
                <a16:creationId xmlns:a16="http://schemas.microsoft.com/office/drawing/2014/main" id="{31155DA4-19CE-4956-9C4D-B9AFEEAE2DB0}"/>
              </a:ext>
            </a:extLst>
          </p:cNvPr>
          <p:cNvSpPr/>
          <p:nvPr/>
        </p:nvSpPr>
        <p:spPr>
          <a:xfrm>
            <a:off x="9690465" y="4285989"/>
            <a:ext cx="1280160" cy="1280160"/>
          </a:xfrm>
          <a:prstGeom prst="ellipse">
            <a:avLst/>
          </a:prstGeom>
          <a:solidFill>
            <a:srgbClr val="B998D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a:r>
              <a:rPr lang="en-US" sz="1000" b="1" dirty="0">
                <a:solidFill>
                  <a:prstClr val="black"/>
                </a:solidFill>
                <a:latin typeface="Arial"/>
                <a:cs typeface="Arial" panose="020B0604020202020204" pitchFamily="34" charset="0"/>
                <a:sym typeface="Arial"/>
              </a:rPr>
              <a:t>Adverse event monitoring and reporting</a:t>
            </a:r>
          </a:p>
        </p:txBody>
      </p:sp>
      <p:sp>
        <p:nvSpPr>
          <p:cNvPr id="31" name="Oval 30">
            <a:extLst>
              <a:ext uri="{FF2B5EF4-FFF2-40B4-BE49-F238E27FC236}">
                <a16:creationId xmlns:a16="http://schemas.microsoft.com/office/drawing/2014/main" id="{5763B734-7A2C-4790-B31E-613540F93C28}"/>
              </a:ext>
            </a:extLst>
          </p:cNvPr>
          <p:cNvSpPr/>
          <p:nvPr/>
        </p:nvSpPr>
        <p:spPr>
          <a:xfrm>
            <a:off x="7129327" y="3582876"/>
            <a:ext cx="1280160" cy="1280160"/>
          </a:xfrm>
          <a:prstGeom prst="ellipse">
            <a:avLst/>
          </a:prstGeom>
          <a:solidFill>
            <a:srgbClr val="FCDD7D"/>
          </a:solidFill>
          <a:ln w="12700" cap="flat" cmpd="sng" algn="ctr">
            <a:solidFill>
              <a:sysClr val="window" lastClr="FFFFFF">
                <a:hueOff val="0"/>
                <a:satOff val="0"/>
                <a:lumOff val="0"/>
                <a:alphaOff val="0"/>
              </a:sysClr>
            </a:solidFill>
            <a:prstDash val="solid"/>
            <a:miter lim="800000"/>
          </a:ln>
          <a:effectLst/>
        </p:spPr>
        <p:txBody>
          <a:bodyPr anchor="ctr" anchorCtr="0"/>
          <a:lstStyle/>
          <a:p>
            <a:pPr algn="ctr"/>
            <a:r>
              <a:rPr lang="en-US" sz="1000" b="1" dirty="0">
                <a:solidFill>
                  <a:prstClr val="black"/>
                </a:solidFill>
                <a:latin typeface="Arial"/>
                <a:cs typeface="Arial" panose="020B0604020202020204" pitchFamily="34" charset="0"/>
                <a:sym typeface="Arial"/>
              </a:rPr>
              <a:t>Obtain informed consent</a:t>
            </a:r>
          </a:p>
        </p:txBody>
      </p:sp>
      <p:sp>
        <p:nvSpPr>
          <p:cNvPr id="32" name="Oval 31">
            <a:extLst>
              <a:ext uri="{FF2B5EF4-FFF2-40B4-BE49-F238E27FC236}">
                <a16:creationId xmlns:a16="http://schemas.microsoft.com/office/drawing/2014/main" id="{C5DDF4D4-9768-4FB6-81FC-844D4A2FBAB5}"/>
              </a:ext>
            </a:extLst>
          </p:cNvPr>
          <p:cNvSpPr/>
          <p:nvPr/>
        </p:nvSpPr>
        <p:spPr>
          <a:xfrm>
            <a:off x="7129327" y="1513631"/>
            <a:ext cx="1280160" cy="1280160"/>
          </a:xfrm>
          <a:prstGeom prst="ellipse">
            <a:avLst/>
          </a:prstGeom>
          <a:solidFill>
            <a:srgbClr val="FCDD7D"/>
          </a:solidFill>
          <a:ln w="12700" cap="flat" cmpd="sng" algn="ctr">
            <a:solidFill>
              <a:sysClr val="window" lastClr="FFFFFF">
                <a:hueOff val="0"/>
                <a:satOff val="0"/>
                <a:lumOff val="0"/>
                <a:alphaOff val="0"/>
              </a:sysClr>
            </a:solidFill>
            <a:prstDash val="solid"/>
            <a:miter lim="800000"/>
          </a:ln>
          <a:effectLst/>
        </p:spPr>
        <p:txBody>
          <a:bodyPr anchor="ctr" anchorCtr="0"/>
          <a:lstStyle/>
          <a:p>
            <a:pPr algn="ctr"/>
            <a:r>
              <a:rPr lang="en-US" sz="1000" b="1" dirty="0">
                <a:solidFill>
                  <a:prstClr val="black"/>
                </a:solidFill>
                <a:latin typeface="Arial"/>
                <a:cs typeface="Arial" panose="020B0604020202020204" pitchFamily="34" charset="0"/>
                <a:sym typeface="Arial"/>
              </a:rPr>
              <a:t>Obtain informed consent</a:t>
            </a:r>
          </a:p>
        </p:txBody>
      </p:sp>
      <p:grpSp>
        <p:nvGrpSpPr>
          <p:cNvPr id="36" name="Group 35">
            <a:extLst>
              <a:ext uri="{FF2B5EF4-FFF2-40B4-BE49-F238E27FC236}">
                <a16:creationId xmlns:a16="http://schemas.microsoft.com/office/drawing/2014/main" id="{8BE098A9-92F3-44E2-8DDA-276C2457F205}"/>
              </a:ext>
            </a:extLst>
          </p:cNvPr>
          <p:cNvGrpSpPr>
            <a:grpSpLocks noChangeAspect="1"/>
          </p:cNvGrpSpPr>
          <p:nvPr/>
        </p:nvGrpSpPr>
        <p:grpSpPr>
          <a:xfrm>
            <a:off x="5775886" y="799623"/>
            <a:ext cx="1278195" cy="1280160"/>
            <a:chOff x="4218614" y="117796"/>
            <a:chExt cx="1909033" cy="1909034"/>
          </a:xfrm>
        </p:grpSpPr>
        <p:sp>
          <p:nvSpPr>
            <p:cNvPr id="38" name="Oval 37">
              <a:extLst>
                <a:ext uri="{FF2B5EF4-FFF2-40B4-BE49-F238E27FC236}">
                  <a16:creationId xmlns:a16="http://schemas.microsoft.com/office/drawing/2014/main" id="{975C1845-33BE-48C4-9BFF-CAF3CEF8E541}"/>
                </a:ext>
              </a:extLst>
            </p:cNvPr>
            <p:cNvSpPr/>
            <p:nvPr/>
          </p:nvSpPr>
          <p:spPr>
            <a:xfrm>
              <a:off x="4218614" y="117796"/>
              <a:ext cx="1909033" cy="1909034"/>
            </a:xfrm>
            <a:prstGeom prst="ellipse">
              <a:avLst/>
            </a:prstGeom>
            <a:solidFill>
              <a:srgbClr val="FF8080"/>
            </a:solidFill>
            <a:ln w="12700" cap="flat" cmpd="sng" algn="ctr">
              <a:solidFill>
                <a:sysClr val="window" lastClr="FFFFFF">
                  <a:hueOff val="0"/>
                  <a:satOff val="0"/>
                  <a:lumOff val="0"/>
                  <a:alphaOff val="0"/>
                </a:sysClr>
              </a:solidFill>
              <a:prstDash val="solid"/>
              <a:miter lim="800000"/>
            </a:ln>
            <a:effectLst/>
          </p:spPr>
        </p:sp>
        <p:sp>
          <p:nvSpPr>
            <p:cNvPr id="39" name="Oval 4">
              <a:extLst>
                <a:ext uri="{FF2B5EF4-FFF2-40B4-BE49-F238E27FC236}">
                  <a16:creationId xmlns:a16="http://schemas.microsoft.com/office/drawing/2014/main" id="{AFBCB3D5-26FE-4468-B31A-FD089C78CD15}"/>
                </a:ext>
              </a:extLst>
            </p:cNvPr>
            <p:cNvSpPr txBox="1"/>
            <p:nvPr/>
          </p:nvSpPr>
          <p:spPr>
            <a:xfrm>
              <a:off x="4498187" y="397368"/>
              <a:ext cx="1349890" cy="1349890"/>
            </a:xfrm>
            <a:prstGeom prst="rect">
              <a:avLst/>
            </a:prstGeom>
            <a:noFill/>
            <a:ln>
              <a:noFill/>
            </a:ln>
            <a:effectLst/>
          </p:spPr>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US" sz="1000" b="1" dirty="0">
                  <a:solidFill>
                    <a:prstClr val="black"/>
                  </a:solidFill>
                  <a:latin typeface="Arial"/>
                  <a:cs typeface="Arial" panose="020B0604020202020204" pitchFamily="34" charset="0"/>
                  <a:sym typeface="Arial"/>
                </a:rPr>
                <a:t>Compliance with minimum standards</a:t>
              </a:r>
            </a:p>
          </p:txBody>
        </p:sp>
      </p:grpSp>
      <p:sp>
        <p:nvSpPr>
          <p:cNvPr id="40" name="Oval 39">
            <a:extLst>
              <a:ext uri="{FF2B5EF4-FFF2-40B4-BE49-F238E27FC236}">
                <a16:creationId xmlns:a16="http://schemas.microsoft.com/office/drawing/2014/main" id="{40A5B36F-766D-42D7-A657-F481EA998B51}"/>
              </a:ext>
            </a:extLst>
          </p:cNvPr>
          <p:cNvSpPr/>
          <p:nvPr/>
        </p:nvSpPr>
        <p:spPr>
          <a:xfrm>
            <a:off x="10626377" y="899859"/>
            <a:ext cx="1280160" cy="1280160"/>
          </a:xfrm>
          <a:prstGeom prst="ellipse">
            <a:avLst/>
          </a:prstGeom>
          <a:solidFill>
            <a:srgbClr val="7DD4F3"/>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a:r>
              <a:rPr lang="en-US" sz="1000" b="1" dirty="0">
                <a:solidFill>
                  <a:prstClr val="black"/>
                </a:solidFill>
                <a:latin typeface="Arial"/>
                <a:cs typeface="Arial" panose="020B0604020202020204" pitchFamily="34" charset="0"/>
                <a:sym typeface="Arial"/>
              </a:rPr>
              <a:t>Quality assurance and accountability</a:t>
            </a:r>
            <a:endParaRPr lang="en-US" sz="1000" dirty="0">
              <a:solidFill>
                <a:prstClr val="black"/>
              </a:solidFill>
              <a:latin typeface="Arial"/>
              <a:cs typeface="Arial" panose="020B0604020202020204" pitchFamily="34" charset="0"/>
              <a:sym typeface="Arial"/>
            </a:endParaRPr>
          </a:p>
        </p:txBody>
      </p:sp>
      <p:sp>
        <p:nvSpPr>
          <p:cNvPr id="41" name="Oval 40">
            <a:extLst>
              <a:ext uri="{FF2B5EF4-FFF2-40B4-BE49-F238E27FC236}">
                <a16:creationId xmlns:a16="http://schemas.microsoft.com/office/drawing/2014/main" id="{DA1486D2-D183-448C-BB21-351F7740116D}"/>
              </a:ext>
            </a:extLst>
          </p:cNvPr>
          <p:cNvSpPr/>
          <p:nvPr/>
        </p:nvSpPr>
        <p:spPr>
          <a:xfrm>
            <a:off x="7028590" y="500217"/>
            <a:ext cx="3691287" cy="1013194"/>
          </a:xfrm>
          <a:prstGeom prst="ellipse">
            <a:avLst/>
          </a:prstGeom>
          <a:solidFill>
            <a:srgbClr val="E7E6E6"/>
          </a:solidFill>
          <a:ln w="12700" cap="flat" cmpd="sng" algn="ctr">
            <a:solidFill>
              <a:sysClr val="window" lastClr="FFFFFF">
                <a:hueOff val="0"/>
                <a:satOff val="0"/>
                <a:lumOff val="0"/>
                <a:alphaOff val="0"/>
              </a:sysClr>
            </a:solidFill>
            <a:prstDash val="solid"/>
            <a:miter lim="800000"/>
          </a:ln>
          <a:effectLst/>
        </p:spPr>
        <p:txBody>
          <a:bodyPr anchor="ctr" anchorCtr="0"/>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a:cs typeface="Arial" panose="020B0604020202020204" pitchFamily="34" charset="0"/>
                <a:sym typeface="Arial"/>
              </a:rPr>
              <a:t>Safe and Ethical Index Testing Services</a:t>
            </a:r>
          </a:p>
        </p:txBody>
      </p:sp>
      <p:sp>
        <p:nvSpPr>
          <p:cNvPr id="43" name="Google Shape;52;p105">
            <a:extLst>
              <a:ext uri="{FF2B5EF4-FFF2-40B4-BE49-F238E27FC236}">
                <a16:creationId xmlns:a16="http://schemas.microsoft.com/office/drawing/2014/main" id="{212AC772-6406-4CA8-A485-365E82D2D2F4}"/>
              </a:ext>
            </a:extLst>
          </p:cNvPr>
          <p:cNvSpPr/>
          <p:nvPr/>
        </p:nvSpPr>
        <p:spPr>
          <a:xfrm>
            <a:off x="-2"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90784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8C7537-A626-40B8-A30B-6A1EA60EE0A8}"/>
              </a:ext>
            </a:extLst>
          </p:cNvPr>
          <p:cNvSpPr>
            <a:spLocks noGrp="1"/>
          </p:cNvSpPr>
          <p:nvPr>
            <p:ph type="pic" sz="quarter" idx="10"/>
          </p:nvPr>
        </p:nvSpPr>
        <p:spPr/>
      </p:sp>
      <p:sp>
        <p:nvSpPr>
          <p:cNvPr id="2" name="Title 1">
            <a:extLst>
              <a:ext uri="{FF2B5EF4-FFF2-40B4-BE49-F238E27FC236}">
                <a16:creationId xmlns:a16="http://schemas.microsoft.com/office/drawing/2014/main" id="{94E8C5E3-B215-4914-AAB3-D92C8F52ADC5}"/>
              </a:ext>
            </a:extLst>
          </p:cNvPr>
          <p:cNvSpPr>
            <a:spLocks noGrp="1"/>
          </p:cNvSpPr>
          <p:nvPr>
            <p:ph type="title"/>
          </p:nvPr>
        </p:nvSpPr>
        <p:spPr>
          <a:xfrm>
            <a:off x="1366897" y="4752477"/>
            <a:ext cx="9817601" cy="1325563"/>
          </a:xfrm>
        </p:spPr>
        <p:txBody>
          <a:bodyPr>
            <a:normAutofit fontScale="90000"/>
          </a:bodyPr>
          <a:lstStyle/>
          <a:p>
            <a:r>
              <a:rPr lang="en-US" dirty="0"/>
              <a:t>Session 15. Action planning</a:t>
            </a:r>
            <a:br>
              <a:rPr lang="en-US" dirty="0"/>
            </a:br>
            <a:br>
              <a:rPr lang="en-US" dirty="0"/>
            </a:br>
            <a:r>
              <a:rPr lang="en-US" dirty="0"/>
              <a:t>Who will need to do what and by when to initiate index testing?</a:t>
            </a:r>
          </a:p>
        </p:txBody>
      </p:sp>
    </p:spTree>
    <p:extLst>
      <p:ext uri="{BB962C8B-B14F-4D97-AF65-F5344CB8AC3E}">
        <p14:creationId xmlns:p14="http://schemas.microsoft.com/office/powerpoint/2010/main" val="354404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57E3E8-88A8-4DA2-908C-5B91E35037FD}"/>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a:xfrm>
            <a:off x="1366897" y="4752477"/>
            <a:ext cx="9817601" cy="1325563"/>
          </a:xfrm>
        </p:spPr>
        <p:txBody>
          <a:bodyPr/>
          <a:lstStyle/>
          <a:p>
            <a:r>
              <a:rPr lang="en-US" dirty="0"/>
              <a:t>Session 12. Messaging</a:t>
            </a:r>
            <a:br>
              <a:rPr lang="en-US" dirty="0"/>
            </a:br>
            <a:endParaRPr lang="en-US" dirty="0"/>
          </a:p>
        </p:txBody>
      </p:sp>
    </p:spTree>
    <p:extLst>
      <p:ext uri="{BB962C8B-B14F-4D97-AF65-F5344CB8AC3E}">
        <p14:creationId xmlns:p14="http://schemas.microsoft.com/office/powerpoint/2010/main" val="2501521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a:xfrm>
            <a:off x="838200" y="588494"/>
            <a:ext cx="10515600" cy="800039"/>
          </a:xfrm>
        </p:spPr>
        <p:txBody>
          <a:bodyPr vert="horz" lIns="91440" tIns="45720" rIns="91440" bIns="45720" rtlCol="0" anchor="ctr">
            <a:normAutofit/>
          </a:bodyPr>
          <a:lstStyle/>
          <a:p>
            <a:r>
              <a:rPr lang="en-US" dirty="0"/>
              <a:t>What next?</a:t>
            </a:r>
          </a:p>
        </p:txBody>
      </p:sp>
      <p:graphicFrame>
        <p:nvGraphicFramePr>
          <p:cNvPr id="7" name="Table 6">
            <a:extLst>
              <a:ext uri="{FF2B5EF4-FFF2-40B4-BE49-F238E27FC236}">
                <a16:creationId xmlns:a16="http://schemas.microsoft.com/office/drawing/2014/main" id="{FD89DB2F-7D4C-3341-9A51-6CC446937B00}"/>
              </a:ext>
            </a:extLst>
          </p:cNvPr>
          <p:cNvGraphicFramePr>
            <a:graphicFrameLocks noGrp="1"/>
          </p:cNvGraphicFramePr>
          <p:nvPr>
            <p:extLst>
              <p:ext uri="{D42A27DB-BD31-4B8C-83A1-F6EECF244321}">
                <p14:modId xmlns:p14="http://schemas.microsoft.com/office/powerpoint/2010/main" val="1748289027"/>
              </p:ext>
            </p:extLst>
          </p:nvPr>
        </p:nvGraphicFramePr>
        <p:xfrm>
          <a:off x="838200" y="1389063"/>
          <a:ext cx="10934701" cy="5065522"/>
        </p:xfrm>
        <a:graphic>
          <a:graphicData uri="http://schemas.openxmlformats.org/drawingml/2006/table">
            <a:tbl>
              <a:tblPr firstRow="1" bandRow="1">
                <a:tableStyleId>{5C22544A-7EE6-4342-B048-85BDC9FD1C3A}</a:tableStyleId>
              </a:tblPr>
              <a:tblGrid>
                <a:gridCol w="3114733">
                  <a:extLst>
                    <a:ext uri="{9D8B030D-6E8A-4147-A177-3AD203B41FA5}">
                      <a16:colId xmlns:a16="http://schemas.microsoft.com/office/drawing/2014/main" val="1113377425"/>
                    </a:ext>
                  </a:extLst>
                </a:gridCol>
                <a:gridCol w="1954992">
                  <a:extLst>
                    <a:ext uri="{9D8B030D-6E8A-4147-A177-3AD203B41FA5}">
                      <a16:colId xmlns:a16="http://schemas.microsoft.com/office/drawing/2014/main" val="3090555576"/>
                    </a:ext>
                  </a:extLst>
                </a:gridCol>
                <a:gridCol w="1954992">
                  <a:extLst>
                    <a:ext uri="{9D8B030D-6E8A-4147-A177-3AD203B41FA5}">
                      <a16:colId xmlns:a16="http://schemas.microsoft.com/office/drawing/2014/main" val="287282841"/>
                    </a:ext>
                  </a:extLst>
                </a:gridCol>
                <a:gridCol w="1954992">
                  <a:extLst>
                    <a:ext uri="{9D8B030D-6E8A-4147-A177-3AD203B41FA5}">
                      <a16:colId xmlns:a16="http://schemas.microsoft.com/office/drawing/2014/main" val="1342385840"/>
                    </a:ext>
                  </a:extLst>
                </a:gridCol>
                <a:gridCol w="1954992">
                  <a:extLst>
                    <a:ext uri="{9D8B030D-6E8A-4147-A177-3AD203B41FA5}">
                      <a16:colId xmlns:a16="http://schemas.microsoft.com/office/drawing/2014/main" val="3721034147"/>
                    </a:ext>
                  </a:extLst>
                </a:gridCol>
              </a:tblGrid>
              <a:tr h="723646">
                <a:tc>
                  <a:txBody>
                    <a:bodyPr/>
                    <a:lstStyle/>
                    <a:p>
                      <a:pPr algn="ctr"/>
                      <a:r>
                        <a:rPr lang="en-US" sz="1800" b="1" kern="1200" dirty="0">
                          <a:solidFill>
                            <a:schemeClr val="lt1"/>
                          </a:solidFill>
                          <a:latin typeface="+mn-lt"/>
                          <a:ea typeface="+mn-ea"/>
                          <a:cs typeface="+mn-cs"/>
                        </a:rPr>
                        <a:t>Action</a:t>
                      </a:r>
                    </a:p>
                  </a:txBody>
                  <a:tcPr anchor="ctr"/>
                </a:tc>
                <a:tc>
                  <a:txBody>
                    <a:bodyPr/>
                    <a:lstStyle/>
                    <a:p>
                      <a:pPr algn="ctr"/>
                      <a:r>
                        <a:rPr lang="en-US" sz="1800" b="1" kern="1200" dirty="0">
                          <a:solidFill>
                            <a:schemeClr val="lt1"/>
                          </a:solidFill>
                          <a:latin typeface="+mn-lt"/>
                          <a:ea typeface="+mn-ea"/>
                          <a:cs typeface="+mn-cs"/>
                        </a:rPr>
                        <a:t>Lead</a:t>
                      </a:r>
                    </a:p>
                  </a:txBody>
                  <a:tcPr anchor="ctr"/>
                </a:tc>
                <a:tc>
                  <a:txBody>
                    <a:bodyPr/>
                    <a:lstStyle/>
                    <a:p>
                      <a:pPr algn="ctr"/>
                      <a:r>
                        <a:rPr lang="en-US" sz="1800" b="1" kern="1200" dirty="0">
                          <a:solidFill>
                            <a:schemeClr val="lt1"/>
                          </a:solidFill>
                          <a:latin typeface="+mn-lt"/>
                          <a:ea typeface="+mn-ea"/>
                          <a:cs typeface="+mn-cs"/>
                        </a:rPr>
                        <a:t>Supporting</a:t>
                      </a:r>
                    </a:p>
                  </a:txBody>
                  <a:tcPr anchor="ctr"/>
                </a:tc>
                <a:tc>
                  <a:txBody>
                    <a:bodyPr/>
                    <a:lstStyle/>
                    <a:p>
                      <a:pPr algn="ctr"/>
                      <a:r>
                        <a:rPr lang="en-US" sz="1800" b="1" kern="1200" dirty="0">
                          <a:solidFill>
                            <a:schemeClr val="lt1"/>
                          </a:solidFill>
                          <a:latin typeface="+mn-lt"/>
                          <a:ea typeface="+mn-ea"/>
                          <a:cs typeface="+mn-cs"/>
                        </a:rPr>
                        <a:t>Due date</a:t>
                      </a:r>
                    </a:p>
                  </a:txBody>
                  <a:tcPr anchor="ctr"/>
                </a:tc>
                <a:tc>
                  <a:txBody>
                    <a:bodyPr/>
                    <a:lstStyle/>
                    <a:p>
                      <a:pPr algn="ctr"/>
                      <a:r>
                        <a:rPr lang="en-US" sz="1800" b="1" kern="1200" dirty="0">
                          <a:solidFill>
                            <a:schemeClr val="lt1"/>
                          </a:solidFill>
                          <a:latin typeface="+mn-lt"/>
                          <a:ea typeface="+mn-ea"/>
                          <a:cs typeface="+mn-cs"/>
                        </a:rPr>
                        <a:t>Comments</a:t>
                      </a:r>
                    </a:p>
                  </a:txBody>
                  <a:tcPr anchor="ctr"/>
                </a:tc>
                <a:extLst>
                  <a:ext uri="{0D108BD9-81ED-4DB2-BD59-A6C34878D82A}">
                    <a16:rowId xmlns:a16="http://schemas.microsoft.com/office/drawing/2014/main" val="2892554464"/>
                  </a:ext>
                </a:extLst>
              </a:tr>
              <a:tr h="723646">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2194688388"/>
                  </a:ext>
                </a:extLst>
              </a:tr>
              <a:tr h="723646">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3894235902"/>
                  </a:ext>
                </a:extLst>
              </a:tr>
              <a:tr h="723646">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1062074469"/>
                  </a:ext>
                </a:extLst>
              </a:tr>
              <a:tr h="723646">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762250324"/>
                  </a:ext>
                </a:extLst>
              </a:tr>
              <a:tr h="723646">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1363684265"/>
                  </a:ext>
                </a:extLst>
              </a:tr>
              <a:tr h="723646">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tc>
                  <a:txBody>
                    <a:bodyPr/>
                    <a:lstStyle/>
                    <a:p>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3358840597"/>
                  </a:ext>
                </a:extLst>
              </a:tr>
            </a:tbl>
          </a:graphicData>
        </a:graphic>
      </p:graphicFrame>
    </p:spTree>
    <p:extLst>
      <p:ext uri="{BB962C8B-B14F-4D97-AF65-F5344CB8AC3E}">
        <p14:creationId xmlns:p14="http://schemas.microsoft.com/office/powerpoint/2010/main" val="143245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EA40-175B-C24B-8B22-6ED843E099AC}"/>
              </a:ext>
            </a:extLst>
          </p:cNvPr>
          <p:cNvSpPr>
            <a:spLocks noGrp="1"/>
          </p:cNvSpPr>
          <p:nvPr>
            <p:ph type="title"/>
          </p:nvPr>
        </p:nvSpPr>
        <p:spPr>
          <a:xfrm>
            <a:off x="475842" y="3094810"/>
            <a:ext cx="11117444" cy="1273432"/>
          </a:xfrm>
        </p:spPr>
        <p:txBody>
          <a:bodyPr/>
          <a:lstStyle/>
          <a:p>
            <a:pPr algn="ctr"/>
            <a:r>
              <a:rPr lang="en-US" dirty="0"/>
              <a:t>End of Day 3</a:t>
            </a:r>
          </a:p>
        </p:txBody>
      </p:sp>
    </p:spTree>
    <p:extLst>
      <p:ext uri="{BB962C8B-B14F-4D97-AF65-F5344CB8AC3E}">
        <p14:creationId xmlns:p14="http://schemas.microsoft.com/office/powerpoint/2010/main" val="193258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B702-A178-47BD-AC61-BD3AD567F175}"/>
              </a:ext>
            </a:extLst>
          </p:cNvPr>
          <p:cNvSpPr>
            <a:spLocks noGrp="1"/>
          </p:cNvSpPr>
          <p:nvPr>
            <p:ph type="title"/>
          </p:nvPr>
        </p:nvSpPr>
        <p:spPr>
          <a:xfrm>
            <a:off x="838200" y="588963"/>
            <a:ext cx="9374746" cy="800100"/>
          </a:xfrm>
        </p:spPr>
        <p:txBody>
          <a:bodyPr anchor="b">
            <a:normAutofit fontScale="90000"/>
          </a:bodyPr>
          <a:lstStyle/>
          <a:p>
            <a:r>
              <a:rPr lang="en-US" dirty="0"/>
              <a:t>Activity: Development/adaptation of appropriate messaging</a:t>
            </a:r>
          </a:p>
        </p:txBody>
      </p:sp>
      <p:sp>
        <p:nvSpPr>
          <p:cNvPr id="3" name="Content Placeholder 2">
            <a:extLst>
              <a:ext uri="{FF2B5EF4-FFF2-40B4-BE49-F238E27FC236}">
                <a16:creationId xmlns:a16="http://schemas.microsoft.com/office/drawing/2014/main" id="{612655B2-9CCF-44E0-A003-FBE46A02B004}"/>
              </a:ext>
            </a:extLst>
          </p:cNvPr>
          <p:cNvSpPr>
            <a:spLocks noGrp="1"/>
          </p:cNvSpPr>
          <p:nvPr>
            <p:ph type="body" idx="1"/>
          </p:nvPr>
        </p:nvSpPr>
        <p:spPr>
          <a:xfrm>
            <a:off x="838200" y="1636713"/>
            <a:ext cx="7434717" cy="4932362"/>
          </a:xfrm>
        </p:spPr>
        <p:txBody>
          <a:bodyPr>
            <a:normAutofit/>
          </a:bodyPr>
          <a:lstStyle/>
          <a:p>
            <a:pPr>
              <a:spcBef>
                <a:spcPts val="0"/>
              </a:spcBef>
            </a:pPr>
            <a:r>
              <a:rPr lang="en-US" dirty="0"/>
              <a:t>Divide into small groups (5–8)</a:t>
            </a:r>
          </a:p>
          <a:p>
            <a:r>
              <a:rPr lang="en-US" dirty="0"/>
              <a:t>Working with existing message matrices including those developed in Session 6, adapt/revise/develop key messages and talking points to be used for both in-person and online counseling sessions for index testing and risk network referral</a:t>
            </a:r>
          </a:p>
        </p:txBody>
      </p:sp>
      <p:pic>
        <p:nvPicPr>
          <p:cNvPr id="4" name="Picture 3" descr="A close up of a sign&#10;&#10;Description automatically generated">
            <a:extLst>
              <a:ext uri="{FF2B5EF4-FFF2-40B4-BE49-F238E27FC236}">
                <a16:creationId xmlns:a16="http://schemas.microsoft.com/office/drawing/2014/main" id="{8AFF2087-70CC-564C-BD7B-90F5834CFD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66348" y="3429000"/>
            <a:ext cx="3322651" cy="2651760"/>
          </a:xfrm>
          <a:prstGeom prst="rect">
            <a:avLst/>
          </a:prstGeom>
        </p:spPr>
      </p:pic>
    </p:spTree>
    <p:extLst>
      <p:ext uri="{BB962C8B-B14F-4D97-AF65-F5344CB8AC3E}">
        <p14:creationId xmlns:p14="http://schemas.microsoft.com/office/powerpoint/2010/main" val="310174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en-US" sz="2400" dirty="0">
                <a:solidFill>
                  <a:schemeClr val="accent4"/>
                </a:solidFill>
                <a:latin typeface="+mn-lt"/>
                <a:cs typeface="Calibri"/>
              </a:rPr>
              <a:t>INSERT </a:t>
            </a:r>
            <a:r>
              <a:rPr lang="en-US" sz="2400" dirty="0">
                <a:solidFill>
                  <a:schemeClr val="accent4"/>
                </a:solidFill>
                <a:latin typeface="+mn-lt"/>
                <a:cs typeface="Calibri"/>
                <a:sym typeface="Arial"/>
              </a:rPr>
              <a:t>MESSAGING</a:t>
            </a:r>
            <a:r>
              <a:rPr lang="en-US" sz="2400" dirty="0">
                <a:solidFill>
                  <a:schemeClr val="accent4"/>
                </a:solidFill>
                <a:latin typeface="+mn-lt"/>
                <a:cs typeface="Calibri"/>
              </a:rPr>
              <a:t> SLIDES HERE</a:t>
            </a: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0" y="1430841"/>
            <a:ext cx="6336323" cy="4932746"/>
          </a:xfrm>
        </p:spPr>
        <p:txBody>
          <a:bodyPr vert="horz" lIns="91440" tIns="45720" rIns="91440" bIns="45720" rtlCol="0">
            <a:normAutofit/>
          </a:bodyPr>
          <a:lstStyle/>
          <a:p>
            <a:pPr>
              <a:spcBef>
                <a:spcPts val="0"/>
              </a:spcBef>
              <a:buClr>
                <a:schemeClr val="tx1">
                  <a:lumMod val="50000"/>
                  <a:lumOff val="50000"/>
                </a:schemeClr>
              </a:buClr>
              <a:buFont typeface="Arial"/>
              <a:buChar char="•"/>
            </a:pPr>
            <a:r>
              <a:rPr lang="en-US" dirty="0">
                <a:solidFill>
                  <a:schemeClr val="tx1"/>
                </a:solidFill>
              </a:rPr>
              <a:t>As relevant, based on local context</a:t>
            </a:r>
          </a:p>
          <a:p>
            <a:pPr>
              <a:buClr>
                <a:schemeClr val="tx1">
                  <a:lumMod val="50000"/>
                  <a:lumOff val="50000"/>
                </a:schemeClr>
              </a:buClr>
              <a:buFont typeface="Arial"/>
              <a:buChar char="•"/>
            </a:pPr>
            <a:r>
              <a:rPr lang="en-US" dirty="0">
                <a:solidFill>
                  <a:schemeClr val="tx1"/>
                </a:solidFill>
              </a:rPr>
              <a:t>To be used to reinforce group work if necessary</a:t>
            </a:r>
          </a:p>
        </p:txBody>
      </p:sp>
      <p:pic>
        <p:nvPicPr>
          <p:cNvPr id="3" name="Picture 2">
            <a:extLst>
              <a:ext uri="{FF2B5EF4-FFF2-40B4-BE49-F238E27FC236}">
                <a16:creationId xmlns:a16="http://schemas.microsoft.com/office/drawing/2014/main" id="{DF3DF522-3C71-DD45-811D-AC93D5E34B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32786" y="1430841"/>
            <a:ext cx="4377814" cy="4470884"/>
          </a:xfrm>
          <a:prstGeom prst="rect">
            <a:avLst/>
          </a:prstGeom>
          <a:effectLst/>
        </p:spPr>
      </p:pic>
    </p:spTree>
    <p:extLst>
      <p:ext uri="{BB962C8B-B14F-4D97-AF65-F5344CB8AC3E}">
        <p14:creationId xmlns:p14="http://schemas.microsoft.com/office/powerpoint/2010/main" val="207496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3C9662F-169A-4843-8D4A-67CECC1C6F3D}"/>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a:xfrm>
            <a:off x="1366897" y="4752477"/>
            <a:ext cx="9817601" cy="1325563"/>
          </a:xfrm>
        </p:spPr>
        <p:txBody>
          <a:bodyPr/>
          <a:lstStyle/>
          <a:p>
            <a:r>
              <a:rPr lang="en-US" dirty="0"/>
              <a:t>Session 13. Practice makes perfect</a:t>
            </a:r>
            <a:br>
              <a:rPr lang="en-US" dirty="0"/>
            </a:br>
            <a:endParaRPr lang="en-US" dirty="0"/>
          </a:p>
        </p:txBody>
      </p:sp>
    </p:spTree>
    <p:extLst>
      <p:ext uri="{BB962C8B-B14F-4D97-AF65-F5344CB8AC3E}">
        <p14:creationId xmlns:p14="http://schemas.microsoft.com/office/powerpoint/2010/main" val="262956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lhouette of a person&#10;&#10;Description automatically generated">
            <a:extLst>
              <a:ext uri="{FF2B5EF4-FFF2-40B4-BE49-F238E27FC236}">
                <a16:creationId xmlns:a16="http://schemas.microsoft.com/office/drawing/2014/main" id="{5E7D8D65-5135-BF42-B94C-0005E52E60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4458" y="1690688"/>
            <a:ext cx="3129947" cy="4630529"/>
          </a:xfrm>
          <a:prstGeom prst="rect">
            <a:avLst/>
          </a:prstGeom>
          <a:effectLst/>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88494"/>
            <a:ext cx="10515600" cy="800039"/>
          </a:xfrm>
        </p:spPr>
        <p:txBody>
          <a:bodyPr vert="horz" lIns="91440" tIns="45720" rIns="91440" bIns="45720" rtlCol="0" anchor="b">
            <a:normAutofit fontScale="90000"/>
          </a:bodyPr>
          <a:lstStyle/>
          <a:p>
            <a:r>
              <a:rPr lang="en-US" dirty="0"/>
              <a:t>Activity: Responding to client concerns and misinformation</a:t>
            </a:r>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1" y="1636713"/>
            <a:ext cx="8006862" cy="4932362"/>
          </a:xfrm>
        </p:spPr>
        <p:txBody>
          <a:bodyPr vert="horz" lIns="91440" tIns="45720" rIns="91440" bIns="45720" rtlCol="0">
            <a:normAutofit/>
          </a:bodyPr>
          <a:lstStyle/>
          <a:p>
            <a:pPr>
              <a:spcBef>
                <a:spcPts val="0"/>
              </a:spcBef>
            </a:pPr>
            <a:r>
              <a:rPr lang="en-US" dirty="0"/>
              <a:t>Break into groups of 3–4</a:t>
            </a:r>
          </a:p>
          <a:p>
            <a:r>
              <a:rPr lang="en-US" dirty="0"/>
              <a:t>Brainstorm likely questions, concerns, and myths that your clients may raise in the context of index testing and partner notification</a:t>
            </a:r>
          </a:p>
          <a:p>
            <a:r>
              <a:rPr lang="en-US" dirty="0"/>
              <a:t>For each major question, concern, or myth, develop a potential response</a:t>
            </a:r>
          </a:p>
          <a:p>
            <a:r>
              <a:rPr lang="en-US" dirty="0"/>
              <a:t>10 minutes to brainstorm</a:t>
            </a:r>
          </a:p>
          <a:p>
            <a:r>
              <a:rPr lang="en-US" dirty="0"/>
              <a:t>5-minute report back</a:t>
            </a:r>
          </a:p>
          <a:p>
            <a:endParaRPr lang="en-US" dirty="0"/>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dirty="0"/>
          </a:p>
        </p:txBody>
      </p:sp>
    </p:spTree>
    <p:extLst>
      <p:ext uri="{BB962C8B-B14F-4D97-AF65-F5344CB8AC3E}">
        <p14:creationId xmlns:p14="http://schemas.microsoft.com/office/powerpoint/2010/main" val="245167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lhouette of a person&#10;&#10;Description automatically generated">
            <a:extLst>
              <a:ext uri="{FF2B5EF4-FFF2-40B4-BE49-F238E27FC236}">
                <a16:creationId xmlns:a16="http://schemas.microsoft.com/office/drawing/2014/main" id="{33B0F9E9-101E-1846-9E79-48F38BD7EF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8168054" y="1690688"/>
            <a:ext cx="3792416" cy="4272681"/>
          </a:xfrm>
          <a:prstGeom prst="rect">
            <a:avLst/>
          </a:prstGeom>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88494"/>
            <a:ext cx="10515600" cy="800039"/>
          </a:xfrm>
        </p:spPr>
        <p:txBody>
          <a:bodyPr vert="horz" lIns="91440" tIns="45720" rIns="91440" bIns="45720" rtlCol="0" anchor="ctr">
            <a:normAutofit/>
          </a:bodyPr>
          <a:lstStyle/>
          <a:p>
            <a:r>
              <a:rPr lang="en-US" dirty="0"/>
              <a:t>Demonstration</a:t>
            </a:r>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1" y="1636713"/>
            <a:ext cx="7778262" cy="4932362"/>
          </a:xfrm>
        </p:spPr>
        <p:txBody>
          <a:bodyPr vert="horz" lIns="91440" tIns="45720" rIns="91440" bIns="45720" rtlCol="0">
            <a:normAutofit/>
          </a:bodyPr>
          <a:lstStyle/>
          <a:p>
            <a:pPr marL="50800" indent="0">
              <a:spcBef>
                <a:spcPts val="0"/>
              </a:spcBef>
              <a:buNone/>
            </a:pPr>
            <a:r>
              <a:rPr lang="en-US" b="1" dirty="0"/>
              <a:t>Instructions: </a:t>
            </a:r>
            <a:r>
              <a:rPr lang="en-US" dirty="0"/>
              <a:t>Watch the following demonstration of a partner elicitation session. Please note what the index provider did well and what he or she could improve upon.</a:t>
            </a:r>
          </a:p>
          <a:p>
            <a:pPr marL="50800" lvl="0" indent="0">
              <a:spcBef>
                <a:spcPts val="2400"/>
              </a:spcBef>
              <a:buNone/>
            </a:pPr>
            <a:r>
              <a:rPr lang="en-US" b="1" dirty="0"/>
              <a:t>Case study</a:t>
            </a:r>
          </a:p>
          <a:p>
            <a:pPr marL="50800" lvl="0" indent="0">
              <a:spcBef>
                <a:spcPts val="600"/>
              </a:spcBef>
              <a:buNone/>
            </a:pPr>
            <a:r>
              <a:rPr lang="en-US" dirty="0"/>
              <a:t>Ghislaine is a 34-year-old FSW who was recently diagnosed HIV positive. Her infant is now 14 months and she has one older child age 6. She has been living with her male partner, Van, for 12 years.</a:t>
            </a:r>
          </a:p>
          <a:p>
            <a:endParaRPr lang="en-US" dirty="0"/>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dirty="0"/>
          </a:p>
        </p:txBody>
      </p:sp>
    </p:spTree>
    <p:extLst>
      <p:ext uri="{BB962C8B-B14F-4D97-AF65-F5344CB8AC3E}">
        <p14:creationId xmlns:p14="http://schemas.microsoft.com/office/powerpoint/2010/main" val="224169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4AB8-19E8-3C46-978B-CD13FAFA18AA}"/>
              </a:ext>
            </a:extLst>
          </p:cNvPr>
          <p:cNvSpPr>
            <a:spLocks noGrp="1"/>
          </p:cNvSpPr>
          <p:nvPr>
            <p:ph type="title"/>
          </p:nvPr>
        </p:nvSpPr>
        <p:spPr>
          <a:xfrm>
            <a:off x="838200" y="588494"/>
            <a:ext cx="10515600" cy="800039"/>
          </a:xfrm>
        </p:spPr>
        <p:txBody>
          <a:bodyPr vert="horz" lIns="91440" tIns="45720" rIns="91440" bIns="45720" rtlCol="0" anchor="b">
            <a:normAutofit/>
          </a:bodyPr>
          <a:lstStyle/>
          <a:p>
            <a:r>
              <a:rPr lang="en-US"/>
              <a:t>Scenario A: Introducing index testing</a:t>
            </a:r>
            <a:endParaRPr lang="en-US" dirty="0"/>
          </a:p>
        </p:txBody>
      </p:sp>
      <p:sp>
        <p:nvSpPr>
          <p:cNvPr id="3" name="Text Placeholder 2">
            <a:extLst>
              <a:ext uri="{FF2B5EF4-FFF2-40B4-BE49-F238E27FC236}">
                <a16:creationId xmlns:a16="http://schemas.microsoft.com/office/drawing/2014/main" id="{811EAB3D-3224-0A43-94E3-B328F44CC2A4}"/>
              </a:ext>
            </a:extLst>
          </p:cNvPr>
          <p:cNvSpPr>
            <a:spLocks noGrp="1"/>
          </p:cNvSpPr>
          <p:nvPr>
            <p:ph type="body" idx="1"/>
          </p:nvPr>
        </p:nvSpPr>
        <p:spPr>
          <a:xfrm>
            <a:off x="838200" y="1636713"/>
            <a:ext cx="8833338" cy="5080610"/>
          </a:xfrm>
        </p:spPr>
        <p:txBody>
          <a:bodyPr vert="horz" lIns="91440" tIns="45720" rIns="91440" bIns="45720" rtlCol="0">
            <a:normAutofit fontScale="85000" lnSpcReduction="20000"/>
          </a:bodyPr>
          <a:lstStyle/>
          <a:p>
            <a:pPr marL="50800" indent="0">
              <a:lnSpc>
                <a:spcPct val="115000"/>
              </a:lnSpc>
              <a:spcBef>
                <a:spcPts val="0"/>
              </a:spcBef>
              <a:buNone/>
            </a:pPr>
            <a:r>
              <a:rPr lang="en-US" b="1" dirty="0"/>
              <a:t>Paired work</a:t>
            </a:r>
          </a:p>
          <a:p>
            <a:pPr marL="50800" indent="0">
              <a:lnSpc>
                <a:spcPct val="115000"/>
              </a:lnSpc>
              <a:spcBef>
                <a:spcPts val="0"/>
              </a:spcBef>
              <a:buNone/>
            </a:pPr>
            <a:r>
              <a:rPr lang="en-US" dirty="0"/>
              <a:t>Turn to someone next to you and decide who will be the provider/counselor and who will be the client.</a:t>
            </a:r>
          </a:p>
          <a:p>
            <a:pPr marL="50800" indent="0">
              <a:lnSpc>
                <a:spcPct val="115000"/>
              </a:lnSpc>
              <a:buNone/>
            </a:pPr>
            <a:r>
              <a:rPr lang="en-US" b="1" dirty="0"/>
              <a:t>Case study</a:t>
            </a:r>
          </a:p>
          <a:p>
            <a:pPr marL="50800" indent="0">
              <a:lnSpc>
                <a:spcPct val="115000"/>
              </a:lnSpc>
              <a:spcBef>
                <a:spcPts val="0"/>
              </a:spcBef>
              <a:buNone/>
            </a:pPr>
            <a:r>
              <a:rPr lang="en-US" dirty="0"/>
              <a:t>You are an HIV testing provider working in a voluntary counseling and testing clinic. Lang is a 21-year-old transgender woman who has come to you for HIV testing. She wants to know her status because she saw a famous transgender woman influencer on Facebook talk about the importance of knowing your HIV status. She has had boyfriends in the past and has used condoms with some of them. </a:t>
            </a:r>
          </a:p>
          <a:p>
            <a:pPr marL="50800" indent="0">
              <a:lnSpc>
                <a:spcPct val="115000"/>
              </a:lnSpc>
              <a:spcBef>
                <a:spcPts val="1200"/>
              </a:spcBef>
              <a:buNone/>
            </a:pPr>
            <a:r>
              <a:rPr lang="en-US" dirty="0"/>
              <a:t>Before you start the HIV test, introduce index testing and partner services to Lang.</a:t>
            </a:r>
          </a:p>
        </p:txBody>
      </p:sp>
      <p:pic>
        <p:nvPicPr>
          <p:cNvPr id="6" name="Picture 5">
            <a:extLst>
              <a:ext uri="{FF2B5EF4-FFF2-40B4-BE49-F238E27FC236}">
                <a16:creationId xmlns:a16="http://schemas.microsoft.com/office/drawing/2014/main" id="{A6CAEFE5-67E0-9248-B9E8-61A8877C15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9444248" y="1050642"/>
            <a:ext cx="2567955" cy="2928114"/>
          </a:xfrm>
          <a:prstGeom prst="rect">
            <a:avLst/>
          </a:prstGeom>
        </p:spPr>
      </p:pic>
      <p:sp>
        <p:nvSpPr>
          <p:cNvPr id="5" name="Content Placeholder 2">
            <a:extLst>
              <a:ext uri="{FF2B5EF4-FFF2-40B4-BE49-F238E27FC236}">
                <a16:creationId xmlns:a16="http://schemas.microsoft.com/office/drawing/2014/main" id="{092AC2DB-E069-8348-A3DE-EE7A28DCBC4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11390881"/>
      </p:ext>
    </p:extLst>
  </p:cSld>
  <p:clrMapOvr>
    <a:masterClrMapping/>
  </p:clrMapOvr>
</p:sld>
</file>

<file path=ppt/theme/theme1.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5025EA42C304EBCD929921F538C3F" ma:contentTypeVersion="13" ma:contentTypeDescription="Create a new document." ma:contentTypeScope="" ma:versionID="ad7cddfda0a8a315eb68c7491343c2ff">
  <xsd:schema xmlns:xsd="http://www.w3.org/2001/XMLSchema" xmlns:xs="http://www.w3.org/2001/XMLSchema" xmlns:p="http://schemas.microsoft.com/office/2006/metadata/properties" xmlns:ns3="a873ff08-4e00-4b20-be27-6a6630b41a1a" xmlns:ns4="850f1754-e3dd-4eec-8003-3b9176809a28" targetNamespace="http://schemas.microsoft.com/office/2006/metadata/properties" ma:root="true" ma:fieldsID="35ef3a3d96e74a99494701d1a63e6fcc" ns3:_="" ns4:_="">
    <xsd:import namespace="a873ff08-4e00-4b20-be27-6a6630b41a1a"/>
    <xsd:import namespace="850f1754-e3dd-4eec-8003-3b9176809a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73ff08-4e00-4b20-be27-6a6630b41a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0f1754-e3dd-4eec-8003-3b9176809a2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E00A84-9D75-45A3-9CAC-646D6224F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73ff08-4e00-4b20-be27-6a6630b41a1a"/>
    <ds:schemaRef ds:uri="850f1754-e3dd-4eec-8003-3b9176809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EACA0C-3ABE-452A-B11F-9A5BC8D6D671}">
  <ds:schemaRefs>
    <ds:schemaRef ds:uri="http://schemas.microsoft.com/sharepoint/v3/contenttype/forms"/>
  </ds:schemaRefs>
</ds:datastoreItem>
</file>

<file path=customXml/itemProps3.xml><?xml version="1.0" encoding="utf-8"?>
<ds:datastoreItem xmlns:ds="http://schemas.openxmlformats.org/officeDocument/2006/customXml" ds:itemID="{C9B0D1D8-B821-44A2-AECF-3CE0CA7B2135}">
  <ds:schemaRef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a873ff08-4e00-4b20-be27-6a6630b41a1a"/>
    <ds:schemaRef ds:uri="http://purl.org/dc/elements/1.1/"/>
    <ds:schemaRef ds:uri="http://www.w3.org/XML/1998/namespace"/>
    <ds:schemaRef ds:uri="http://purl.org/dc/terms/"/>
    <ds:schemaRef ds:uri="http://purl.org/dc/dcmitype/"/>
    <ds:schemaRef ds:uri="850f1754-e3dd-4eec-8003-3b9176809a28"/>
  </ds:schemaRefs>
</ds:datastoreItem>
</file>

<file path=docProps/app.xml><?xml version="1.0" encoding="utf-8"?>
<Properties xmlns="http://schemas.openxmlformats.org/officeDocument/2006/extended-properties" xmlns:vt="http://schemas.openxmlformats.org/officeDocument/2006/docPropsVTypes">
  <Template/>
  <TotalTime>10514</TotalTime>
  <Words>5774</Words>
  <Application>Microsoft Office PowerPoint</Application>
  <PresentationFormat>Widescreen</PresentationFormat>
  <Paragraphs>386</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Times New Roman</vt:lpstr>
      <vt:lpstr>ThemeEpiC</vt:lpstr>
      <vt:lpstr>Index testing and risk network referral Program implementation orientation and training Day 3</vt:lpstr>
      <vt:lpstr>Review of Day 2: Candy quiz!</vt:lpstr>
      <vt:lpstr>Session 12. Messaging </vt:lpstr>
      <vt:lpstr>Activity: Development/adaptation of appropriate messaging</vt:lpstr>
      <vt:lpstr>INSERT MESSAGING SLIDES HERE</vt:lpstr>
      <vt:lpstr>Session 13. Practice makes perfect </vt:lpstr>
      <vt:lpstr>Activity: Responding to client concerns and misinformation</vt:lpstr>
      <vt:lpstr>Demonstration</vt:lpstr>
      <vt:lpstr>Scenario A: Introducing index testing</vt:lpstr>
      <vt:lpstr>Scenario B: Eliciting partner contact information</vt:lpstr>
      <vt:lpstr>Scenario C: Supporting a client to refer </vt:lpstr>
      <vt:lpstr>Scenario D: Supporting a client to refer </vt:lpstr>
      <vt:lpstr>Scenario E: Targeted testing</vt:lpstr>
      <vt:lpstr>Session 14. Quality assurance, adverse event monitoring and reporting, and monitoring and evaluation  Examples of how a program might monitor, assure quality, and analyze index testing efforts</vt:lpstr>
      <vt:lpstr>Summary of inputs into quality assurance and accountability </vt:lpstr>
      <vt:lpstr>PEPFAR indicator for reporting: HTS_INDEX</vt:lpstr>
      <vt:lpstr>Who is not an index partner?</vt:lpstr>
      <vt:lpstr>PowerPoint Presentation</vt:lpstr>
      <vt:lpstr>Example: An index testing cascade</vt:lpstr>
      <vt:lpstr>Example: Index testing cascade for a quarterly review</vt:lpstr>
      <vt:lpstr> </vt:lpstr>
      <vt:lpstr>What is an adverse event?</vt:lpstr>
      <vt:lpstr>Monitoring of consent and adverse events (AEs)</vt:lpstr>
      <vt:lpstr>PowerPoint Presentation</vt:lpstr>
      <vt:lpstr>Site level monitoring</vt:lpstr>
      <vt:lpstr>Why track reasons clients decline index testing?</vt:lpstr>
      <vt:lpstr>Example from PEPFAR/Central America</vt:lpstr>
      <vt:lpstr>PowerPoint Presentation</vt:lpstr>
      <vt:lpstr>Session 15. Action planning  Who will need to do what and by when to initiate index testing?</vt:lpstr>
      <vt:lpstr>What next?</vt:lpstr>
      <vt:lpstr>End of Day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testing &amp; risk network referral Program implementation orientation and training Module A City, Country YEAR</dc:title>
  <dc:creator>Daniel Levitt</dc:creator>
  <cp:lastModifiedBy>Lucy Harber</cp:lastModifiedBy>
  <cp:revision>242</cp:revision>
  <dcterms:created xsi:type="dcterms:W3CDTF">2019-12-19T01:26:26Z</dcterms:created>
  <dcterms:modified xsi:type="dcterms:W3CDTF">2021-02-10T17:37:37Z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0x010100DC25025EA42C304EBCD929921F538C3F</vt:lpwstr>
  </property>
</Properties>
</file>