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8" userDrawn="1">
          <p15:clr>
            <a:srgbClr val="A4A3A4"/>
          </p15:clr>
        </p15:guide>
        <p15:guide id="2" pos="400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iC8YUubbqvdXX4dfxG3uogPu/j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Fischer" initials="SF" lastIdx="7" clrIdx="0">
    <p:extLst>
      <p:ext uri="{19B8F6BF-5375-455C-9EA6-DF929625EA0E}">
        <p15:presenceInfo xmlns:p15="http://schemas.microsoft.com/office/powerpoint/2012/main" userId="S::SFischer@fhi360.org::3c3c5a57-40fa-477c-b868-5560e9617b1d" providerId="AD"/>
      </p:ext>
    </p:extLst>
  </p:cmAuthor>
  <p:cmAuthor id="2" name="Stevie Daniels" initials="SD" lastIdx="4" clrIdx="1">
    <p:extLst>
      <p:ext uri="{19B8F6BF-5375-455C-9EA6-DF929625EA0E}">
        <p15:presenceInfo xmlns:p15="http://schemas.microsoft.com/office/powerpoint/2012/main" userId="S::SDaniels@fhi360.org::8d7c1f30-1a59-46dc-a08c-f8b023872669" providerId="AD"/>
      </p:ext>
    </p:extLst>
  </p:cmAuthor>
  <p:cmAuthor id="3" name="Lucy Harber" initials="LH" lastIdx="21" clrIdx="2">
    <p:extLst>
      <p:ext uri="{19B8F6BF-5375-455C-9EA6-DF929625EA0E}">
        <p15:presenceInfo xmlns:p15="http://schemas.microsoft.com/office/powerpoint/2012/main" userId="43d7cc6d3c7d2ca8" providerId="Windows Live"/>
      </p:ext>
    </p:extLst>
  </p:cmAuthor>
  <p:cmAuthor id="4" name="Danielle Darrow de Mora" initials="DDdM" lastIdx="13" clrIdx="3">
    <p:extLst>
      <p:ext uri="{19B8F6BF-5375-455C-9EA6-DF929625EA0E}">
        <p15:presenceInfo xmlns:p15="http://schemas.microsoft.com/office/powerpoint/2012/main" userId="S::ddarrow@fhi360.org::aca87dec-42cb-4af3-b7cf-553e7afa9e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D7D"/>
    <a:srgbClr val="EAB200"/>
    <a:srgbClr val="76B531"/>
    <a:srgbClr val="C55A11"/>
    <a:srgbClr val="000000"/>
    <a:srgbClr val="7F6000"/>
    <a:srgbClr val="E79B03"/>
    <a:srgbClr val="716D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9E2930-47C0-4C69-9921-CAEE0C03FF95}">
  <a:tblStyle styleId="{6D9E2930-47C0-4C69-9921-CAEE0C03FF9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565D627-2E9B-4718-95B6-432E968041E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06" autoAdjust="0"/>
    <p:restoredTop sz="80109" autoAdjust="0"/>
  </p:normalViewPr>
  <p:slideViewPr>
    <p:cSldViewPr snapToGrid="0">
      <p:cViewPr varScale="1">
        <p:scale>
          <a:sx n="78" d="100"/>
          <a:sy n="78" d="100"/>
        </p:scale>
        <p:origin x="102" y="456"/>
      </p:cViewPr>
      <p:guideLst>
        <p:guide orient="horz" pos="1128"/>
        <p:guide pos="4008"/>
      </p:guideLst>
    </p:cSldViewPr>
  </p:slideViewPr>
  <p:notesTextViewPr>
    <p:cViewPr>
      <p:scale>
        <a:sx n="3" d="2"/>
        <a:sy n="3" d="2"/>
      </p:scale>
      <p:origin x="0" y="0"/>
    </p:cViewPr>
  </p:notesTextViewPr>
  <p:notesViewPr>
    <p:cSldViewPr snapToGrid="0" showGuides="1">
      <p:cViewPr varScale="1">
        <p:scale>
          <a:sx n="90" d="100"/>
          <a:sy n="90" d="100"/>
        </p:scale>
        <p:origin x="216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09011373578305E-2"/>
          <c:y val="2.3059645178988168E-2"/>
          <c:w val="0.33719638149140513"/>
          <c:h val="0.830055958916457"/>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B5B-45E7-9BAB-4A1EB3F7C2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1B5B-45E7-9BAB-4A1EB3F7C21E}"/>
              </c:ext>
            </c:extLst>
          </c:dPt>
          <c:dPt>
            <c:idx val="2"/>
            <c:bubble3D val="0"/>
            <c:spPr>
              <a:solidFill>
                <a:schemeClr val="accent2">
                  <a:lumMod val="25000"/>
                  <a:lumOff val="75000"/>
                </a:schemeClr>
              </a:solidFill>
              <a:ln w="19050">
                <a:solidFill>
                  <a:schemeClr val="lt1"/>
                </a:solidFill>
              </a:ln>
              <a:effectLst/>
            </c:spPr>
            <c:extLst>
              <c:ext xmlns:c16="http://schemas.microsoft.com/office/drawing/2014/chart" uri="{C3380CC4-5D6E-409C-BE32-E72D297353CC}">
                <c16:uniqueId val="{00000007-1B5B-45E7-9BAB-4A1EB3F7C2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1B5B-45E7-9BAB-4A1EB3F7C21E}"/>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9-1B5B-45E7-9BAB-4A1EB3F7C21E}"/>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1-1B5B-45E7-9BAB-4A1EB3F7C21E}"/>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6-1B5B-45E7-9BAB-4A1EB3F7C21E}"/>
                </c:ext>
              </c:extLst>
            </c:dLbl>
            <c:dLbl>
              <c:idx val="3"/>
              <c:layout>
                <c:manualLayout>
                  <c:x val="0.06"/>
                  <c:y val="2.99287280654772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5B-45E7-9BAB-4A1EB3F7C21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Sex workers</c:v>
                </c:pt>
                <c:pt idx="1">
                  <c:v>People who inject drugs</c:v>
                </c:pt>
                <c:pt idx="2">
                  <c:v>Men who have sex with men</c:v>
                </c:pt>
                <c:pt idx="3">
                  <c:v>Transgender people</c:v>
                </c:pt>
                <c:pt idx="4">
                  <c:v>Sex partners of Key populations</c:v>
                </c:pt>
                <c:pt idx="5">
                  <c:v>Other  - unreported risk</c:v>
                </c:pt>
              </c:strCache>
            </c:strRef>
          </c:cat>
          <c:val>
            <c:numRef>
              <c:f>Sheet1!$B$2:$B$7</c:f>
              <c:numCache>
                <c:formatCode>0%</c:formatCode>
                <c:ptCount val="6"/>
                <c:pt idx="0">
                  <c:v>0.06</c:v>
                </c:pt>
                <c:pt idx="1">
                  <c:v>0.12</c:v>
                </c:pt>
                <c:pt idx="2">
                  <c:v>0.17</c:v>
                </c:pt>
                <c:pt idx="3">
                  <c:v>0.01</c:v>
                </c:pt>
                <c:pt idx="4">
                  <c:v>0.18</c:v>
                </c:pt>
                <c:pt idx="5">
                  <c:v>0.46</c:v>
                </c:pt>
              </c:numCache>
            </c:numRef>
          </c:val>
          <c:extLst>
            <c:ext xmlns:c16="http://schemas.microsoft.com/office/drawing/2014/chart" uri="{C3380CC4-5D6E-409C-BE32-E72D297353CC}">
              <c16:uniqueId val="{00000000-1B5B-45E7-9BAB-4A1EB3F7C21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3.3275044547457208E-2"/>
          <c:y val="0.87447487768815246"/>
          <c:w val="0.96526500437445317"/>
          <c:h val="0.124863853209122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36883374703886"/>
          <c:y val="0.11578911788783135"/>
          <c:w val="0.50575390510947493"/>
          <c:h val="0.70978937491741889"/>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71C7-4F7D-B789-415C8070E9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D4-44F0-957B-4AB131F73090}"/>
              </c:ext>
            </c:extLst>
          </c:dPt>
          <c:dPt>
            <c:idx val="2"/>
            <c:bubble3D val="0"/>
            <c:spPr>
              <a:solidFill>
                <a:schemeClr val="accent2">
                  <a:lumMod val="25000"/>
                  <a:lumOff val="75000"/>
                </a:schemeClr>
              </a:solidFill>
              <a:ln w="19050">
                <a:solidFill>
                  <a:schemeClr val="lt1"/>
                </a:solidFill>
              </a:ln>
              <a:effectLst/>
            </c:spPr>
            <c:extLst>
              <c:ext xmlns:c16="http://schemas.microsoft.com/office/drawing/2014/chart" uri="{C3380CC4-5D6E-409C-BE32-E72D297353CC}">
                <c16:uniqueId val="{00000001-71C7-4F7D-B789-415C8070E9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71C7-4F7D-B789-415C8070E9B5}"/>
              </c:ext>
            </c:extLst>
          </c:dPt>
          <c:dPt>
            <c:idx val="4"/>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2-71C7-4F7D-B789-415C8070E9B5}"/>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5-71C7-4F7D-B789-415C8070E9B5}"/>
              </c:ext>
            </c:extLst>
          </c:dPt>
          <c:dLbls>
            <c:dLbl>
              <c:idx val="1"/>
              <c:layout>
                <c:manualLayout>
                  <c:x val="8.2874199506670118E-2"/>
                  <c:y val="-8.8761360875785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D4-44F0-957B-4AB131F73090}"/>
                </c:ext>
              </c:extLst>
            </c:dLbl>
            <c:dLbl>
              <c:idx val="3"/>
              <c:layout>
                <c:manualLayout>
                  <c:x val="7.9995411523806847E-2"/>
                  <c:y val="0.117073174258578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C7-4F7D-B789-415C8070E9B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Sex workers</c:v>
                </c:pt>
                <c:pt idx="1">
                  <c:v>People who inject drugs</c:v>
                </c:pt>
                <c:pt idx="2">
                  <c:v>Men who have sex with men</c:v>
                </c:pt>
                <c:pt idx="3">
                  <c:v>Transgender people</c:v>
                </c:pt>
                <c:pt idx="4">
                  <c:v>Sexual partners of Key populations</c:v>
                </c:pt>
                <c:pt idx="5">
                  <c:v>Other - unreported risk</c:v>
                </c:pt>
              </c:strCache>
            </c:strRef>
          </c:cat>
          <c:val>
            <c:numRef>
              <c:f>Sheet1!$B$2:$B$7</c:f>
              <c:numCache>
                <c:formatCode>0%</c:formatCode>
                <c:ptCount val="6"/>
                <c:pt idx="0">
                  <c:v>0.13</c:v>
                </c:pt>
                <c:pt idx="1">
                  <c:v>0.01</c:v>
                </c:pt>
                <c:pt idx="2">
                  <c:v>0.23</c:v>
                </c:pt>
                <c:pt idx="3">
                  <c:v>0.01</c:v>
                </c:pt>
                <c:pt idx="4">
                  <c:v>0.3</c:v>
                </c:pt>
                <c:pt idx="5">
                  <c:v>0.32</c:v>
                </c:pt>
              </c:numCache>
            </c:numRef>
          </c:val>
          <c:extLst>
            <c:ext xmlns:c16="http://schemas.microsoft.com/office/drawing/2014/chart" uri="{C3380CC4-5D6E-409C-BE32-E72D297353CC}">
              <c16:uniqueId val="{00000000-71C7-4F7D-B789-415C8070E9B5}"/>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'Cumu_Index Cascade_Updated'!$C$2</c:f>
              <c:strCache>
                <c:ptCount val="1"/>
                <c:pt idx="0">
                  <c:v>Newly diagnosed</c:v>
                </c:pt>
              </c:strCache>
            </c:strRef>
          </c:tx>
          <c:spPr>
            <a:solidFill>
              <a:srgbClr val="10244D">
                <a:lumMod val="50000"/>
                <a:lumOff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Index testing cases who received one on one counselling services in line PEPFAR guide </c:v>
                </c:pt>
                <c:pt idx="1">
                  <c:v>Index testing cases who accepted to provide contacts </c:v>
                </c:pt>
                <c:pt idx="2">
                  <c:v>Contacts elicited</c:v>
                </c:pt>
                <c:pt idx="3">
                  <c:v>Contacts tested for HIV</c:v>
                </c:pt>
                <c:pt idx="4">
                  <c:v>Positive Contacts on ART</c:v>
                </c:pt>
              </c:strCache>
            </c:strRef>
          </c:cat>
          <c:val>
            <c:numRef>
              <c:f>'Cumu_Index Cascade_Updated'!$C$3:$C$7</c:f>
              <c:numCache>
                <c:formatCode>_(* #,##0_);_(* \(#,##0\);_(* "-"??_);_(@_)</c:formatCode>
                <c:ptCount val="5"/>
                <c:pt idx="0">
                  <c:v>237</c:v>
                </c:pt>
                <c:pt idx="1">
                  <c:v>207</c:v>
                </c:pt>
                <c:pt idx="3">
                  <c:v>121</c:v>
                </c:pt>
                <c:pt idx="4">
                  <c:v>116</c:v>
                </c:pt>
              </c:numCache>
            </c:numRef>
          </c:val>
          <c:extLst>
            <c:ext xmlns:c16="http://schemas.microsoft.com/office/drawing/2014/chart" uri="{C3380CC4-5D6E-409C-BE32-E72D297353CC}">
              <c16:uniqueId val="{00000000-4818-4A67-BC24-A70407573931}"/>
            </c:ext>
          </c:extLst>
        </c:ser>
        <c:ser>
          <c:idx val="1"/>
          <c:order val="1"/>
          <c:tx>
            <c:strRef>
              <c:f>'Cumu_Index Cascade_Updated'!$D$2</c:f>
              <c:strCache>
                <c:ptCount val="1"/>
                <c:pt idx="0">
                  <c:v>HIV Negative</c:v>
                </c:pt>
              </c:strCache>
            </c:strRef>
          </c:tx>
          <c:spPr>
            <a:solidFill>
              <a:srgbClr val="44546A">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Index testing cases who received one on one counselling services in line PEPFAR guide </c:v>
                </c:pt>
                <c:pt idx="1">
                  <c:v>Index testing cases who accepted to provide contacts </c:v>
                </c:pt>
                <c:pt idx="2">
                  <c:v>Contacts elicited</c:v>
                </c:pt>
                <c:pt idx="3">
                  <c:v>Contacts tested for HIV</c:v>
                </c:pt>
                <c:pt idx="4">
                  <c:v>Positive Contacts on ART</c:v>
                </c:pt>
              </c:strCache>
            </c:strRef>
          </c:cat>
          <c:val>
            <c:numRef>
              <c:f>'Cumu_Index Cascade_Updated'!$D$3:$D$7</c:f>
              <c:numCache>
                <c:formatCode>_(* #,##0_);_(* \(#,##0\);_(* "-"??_);_(@_)</c:formatCode>
                <c:ptCount val="5"/>
                <c:pt idx="0">
                  <c:v>0</c:v>
                </c:pt>
                <c:pt idx="1">
                  <c:v>0</c:v>
                </c:pt>
                <c:pt idx="3">
                  <c:v>626</c:v>
                </c:pt>
              </c:numCache>
            </c:numRef>
          </c:val>
          <c:extLst>
            <c:ext xmlns:c16="http://schemas.microsoft.com/office/drawing/2014/chart" uri="{C3380CC4-5D6E-409C-BE32-E72D297353CC}">
              <c16:uniqueId val="{00000001-4818-4A67-BC24-A70407573931}"/>
            </c:ext>
          </c:extLst>
        </c:ser>
        <c:ser>
          <c:idx val="2"/>
          <c:order val="2"/>
          <c:tx>
            <c:strRef>
              <c:f>'Cumu_Index Cascade_Updated'!$E$2</c:f>
              <c:strCache>
                <c:ptCount val="1"/>
                <c:pt idx="0">
                  <c:v>Unknown status</c:v>
                </c:pt>
              </c:strCache>
            </c:strRef>
          </c:tx>
          <c:spPr>
            <a:solidFill>
              <a:srgbClr val="BCBBC0">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Index testing cases who received one on one counselling services in line PEPFAR guide </c:v>
                </c:pt>
                <c:pt idx="1">
                  <c:v>Index testing cases who accepted to provide contacts </c:v>
                </c:pt>
                <c:pt idx="2">
                  <c:v>Contacts elicited</c:v>
                </c:pt>
                <c:pt idx="3">
                  <c:v>Contacts tested for HIV</c:v>
                </c:pt>
                <c:pt idx="4">
                  <c:v>Positive Contacts on ART</c:v>
                </c:pt>
              </c:strCache>
            </c:strRef>
          </c:cat>
          <c:val>
            <c:numRef>
              <c:f>'Cumu_Index Cascade_Updated'!$E$3:$E$7</c:f>
              <c:numCache>
                <c:formatCode>_(* #,##0_);_(* \(#,##0\);_(* "-"??_);_(@_)</c:formatCode>
                <c:ptCount val="5"/>
                <c:pt idx="0">
                  <c:v>0</c:v>
                </c:pt>
                <c:pt idx="1">
                  <c:v>0</c:v>
                </c:pt>
                <c:pt idx="2">
                  <c:v>856</c:v>
                </c:pt>
              </c:numCache>
            </c:numRef>
          </c:val>
          <c:extLst>
            <c:ext xmlns:c16="http://schemas.microsoft.com/office/drawing/2014/chart" uri="{C3380CC4-5D6E-409C-BE32-E72D297353CC}">
              <c16:uniqueId val="{00000002-4818-4A67-BC24-A70407573931}"/>
            </c:ext>
          </c:extLst>
        </c:ser>
        <c:ser>
          <c:idx val="3"/>
          <c:order val="3"/>
          <c:tx>
            <c:strRef>
              <c:f>'Cumu_Index Cascade_Updated'!$F$2</c:f>
              <c:strCache>
                <c:ptCount val="1"/>
                <c:pt idx="0">
                  <c:v>Known Positive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Index testing cases who received one on one counselling services in line PEPFAR guide </c:v>
                </c:pt>
                <c:pt idx="1">
                  <c:v>Index testing cases who accepted to provide contacts </c:v>
                </c:pt>
                <c:pt idx="2">
                  <c:v>Contacts elicited</c:v>
                </c:pt>
                <c:pt idx="3">
                  <c:v>Contacts tested for HIV</c:v>
                </c:pt>
                <c:pt idx="4">
                  <c:v>Positive Contacts on ART</c:v>
                </c:pt>
              </c:strCache>
            </c:strRef>
          </c:cat>
          <c:val>
            <c:numRef>
              <c:f>'Cumu_Index Cascade_Updated'!$F$3:$F$7</c:f>
              <c:numCache>
                <c:formatCode>_(* #,##0_);_(* \(#,##0\);_(* "-"??_);_(@_)</c:formatCode>
                <c:ptCount val="5"/>
                <c:pt idx="0">
                  <c:v>1171</c:v>
                </c:pt>
                <c:pt idx="1">
                  <c:v>903</c:v>
                </c:pt>
                <c:pt idx="2">
                  <c:v>79</c:v>
                </c:pt>
              </c:numCache>
            </c:numRef>
          </c:val>
          <c:extLst>
            <c:ext xmlns:c16="http://schemas.microsoft.com/office/drawing/2014/chart" uri="{C3380CC4-5D6E-409C-BE32-E72D297353CC}">
              <c16:uniqueId val="{00000003-4818-4A67-BC24-A70407573931}"/>
            </c:ext>
          </c:extLst>
        </c:ser>
        <c:ser>
          <c:idx val="4"/>
          <c:order val="4"/>
          <c:tx>
            <c:strRef>
              <c:f>'Cumu_Index Cascade_Updated'!$G$2</c:f>
              <c:strCache>
                <c:ptCount val="1"/>
                <c:pt idx="0">
                  <c:v>Not found</c:v>
                </c:pt>
              </c:strCache>
            </c:strRef>
          </c:tx>
          <c:spPr>
            <a:solidFill>
              <a:srgbClr val="DDEAF6">
                <a:lumMod val="75000"/>
              </a:srgbClr>
            </a:solidFill>
            <a:ln>
              <a:noFill/>
            </a:ln>
            <a:effectLst/>
          </c:spPr>
          <c:invertIfNegative val="0"/>
          <c:dLbls>
            <c:dLbl>
              <c:idx val="1"/>
              <c:layout>
                <c:manualLayout>
                  <c:x val="0"/>
                  <c:y val="1.35551684683300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18-4A67-BC24-A704075739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Index testing cases who received one on one counselling services in line PEPFAR guide </c:v>
                </c:pt>
                <c:pt idx="1">
                  <c:v>Index testing cases who accepted to provide contacts </c:v>
                </c:pt>
                <c:pt idx="2">
                  <c:v>Contacts elicited</c:v>
                </c:pt>
                <c:pt idx="3">
                  <c:v>Contacts tested for HIV</c:v>
                </c:pt>
                <c:pt idx="4">
                  <c:v>Positive Contacts on ART</c:v>
                </c:pt>
              </c:strCache>
            </c:strRef>
          </c:cat>
          <c:val>
            <c:numRef>
              <c:f>'Cumu_Index Cascade_Updated'!$G$3:$G$7</c:f>
              <c:numCache>
                <c:formatCode>_(* #,##0_);_(* \(#,##0\);_(* "-"??_);_(@_)</c:formatCode>
                <c:ptCount val="5"/>
                <c:pt idx="0">
                  <c:v>0</c:v>
                </c:pt>
                <c:pt idx="1">
                  <c:v>0</c:v>
                </c:pt>
                <c:pt idx="3">
                  <c:v>63</c:v>
                </c:pt>
              </c:numCache>
            </c:numRef>
          </c:val>
          <c:extLst>
            <c:ext xmlns:c16="http://schemas.microsoft.com/office/drawing/2014/chart" uri="{C3380CC4-5D6E-409C-BE32-E72D297353CC}">
              <c16:uniqueId val="{00000004-4818-4A67-BC24-A70407573931}"/>
            </c:ext>
          </c:extLst>
        </c:ser>
        <c:ser>
          <c:idx val="5"/>
          <c:order val="5"/>
          <c:tx>
            <c:strRef>
              <c:f>'Cumu_Index Cascade_Updated'!$H$2</c:f>
              <c:strCache>
                <c:ptCount val="1"/>
                <c:pt idx="0">
                  <c:v>Refused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Index testing cases who received one on one counselling services in line PEPFAR guide </c:v>
                </c:pt>
                <c:pt idx="1">
                  <c:v>Index testing cases who accepted to provide contacts </c:v>
                </c:pt>
                <c:pt idx="2">
                  <c:v>Contacts elicited</c:v>
                </c:pt>
                <c:pt idx="3">
                  <c:v>Contacts tested for HIV</c:v>
                </c:pt>
                <c:pt idx="4">
                  <c:v>Positive Contacts on ART</c:v>
                </c:pt>
              </c:strCache>
            </c:strRef>
          </c:cat>
          <c:val>
            <c:numRef>
              <c:f>'Cumu_Index Cascade_Updated'!$H$3:$H$7</c:f>
              <c:numCache>
                <c:formatCode>_(* #,##0_);_(* \(#,##0\);_(* "-"??_);_(@_)</c:formatCode>
                <c:ptCount val="5"/>
                <c:pt idx="0">
                  <c:v>0</c:v>
                </c:pt>
                <c:pt idx="1">
                  <c:v>298</c:v>
                </c:pt>
                <c:pt idx="3">
                  <c:v>98</c:v>
                </c:pt>
              </c:numCache>
            </c:numRef>
          </c:val>
          <c:extLst>
            <c:ext xmlns:c16="http://schemas.microsoft.com/office/drawing/2014/chart" uri="{C3380CC4-5D6E-409C-BE32-E72D297353CC}">
              <c16:uniqueId val="{00000005-4818-4A67-BC24-A70407573931}"/>
            </c:ext>
          </c:extLst>
        </c:ser>
        <c:ser>
          <c:idx val="6"/>
          <c:order val="6"/>
          <c:tx>
            <c:strRef>
              <c:f>'Cumu_Index Cascade_Updated'!$I$2</c:f>
              <c:strCache>
                <c:ptCount val="1"/>
                <c:pt idx="0">
                  <c:v>Wrong information</c:v>
                </c:pt>
              </c:strCache>
            </c:strRef>
          </c:tx>
          <c:spPr>
            <a:solidFill>
              <a:srgbClr val="DDEAF6">
                <a:lumMod val="25000"/>
              </a:srgbClr>
            </a:solidFill>
            <a:ln>
              <a:noFill/>
            </a:ln>
            <a:effectLst/>
          </c:spPr>
          <c:invertIfNegative val="0"/>
          <c:dLbls>
            <c:dLbl>
              <c:idx val="0"/>
              <c:layout>
                <c:manualLayout>
                  <c:x val="0"/>
                  <c:y val="-1.897723585566202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18-4A67-BC24-A70407573931}"/>
                </c:ext>
              </c:extLst>
            </c:dLbl>
            <c:dLbl>
              <c:idx val="1"/>
              <c:layout>
                <c:manualLayout>
                  <c:x val="0"/>
                  <c:y val="-8.13310108099802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18-4A67-BC24-A70407573931}"/>
                </c:ext>
              </c:extLst>
            </c:dLbl>
            <c:dLbl>
              <c:idx val="3"/>
              <c:layout>
                <c:manualLayout>
                  <c:x val="7.6706292211108805E-3"/>
                  <c:y val="-4.60875727923220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818-4A67-BC24-A7040757393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'Cumu_Index Cascade_Updated'!$B$3:$B$7</c:f>
              <c:strCache>
                <c:ptCount val="5"/>
                <c:pt idx="0">
                  <c:v>Index testing cases who received one on one counselling services in line PEPFAR guide </c:v>
                </c:pt>
                <c:pt idx="1">
                  <c:v>Index testing cases who accepted to provide contacts </c:v>
                </c:pt>
                <c:pt idx="2">
                  <c:v>Contacts elicited</c:v>
                </c:pt>
                <c:pt idx="3">
                  <c:v>Contacts tested for HIV</c:v>
                </c:pt>
                <c:pt idx="4">
                  <c:v>Positive Contacts on ART</c:v>
                </c:pt>
              </c:strCache>
            </c:strRef>
          </c:cat>
          <c:val>
            <c:numRef>
              <c:f>'Cumu_Index Cascade_Updated'!$I$3:$I$7</c:f>
              <c:numCache>
                <c:formatCode>_(* #,##0_);_(* \(#,##0\);_(* "-"??_);_(@_)</c:formatCode>
                <c:ptCount val="5"/>
                <c:pt idx="0">
                  <c:v>0</c:v>
                </c:pt>
                <c:pt idx="1">
                  <c:v>0</c:v>
                </c:pt>
                <c:pt idx="3">
                  <c:v>27</c:v>
                </c:pt>
              </c:numCache>
            </c:numRef>
          </c:val>
          <c:extLst>
            <c:ext xmlns:c16="http://schemas.microsoft.com/office/drawing/2014/chart" uri="{C3380CC4-5D6E-409C-BE32-E72D297353CC}">
              <c16:uniqueId val="{00000006-4818-4A67-BC24-A70407573931}"/>
            </c:ext>
          </c:extLst>
        </c:ser>
        <c:dLbls>
          <c:dLblPos val="ctr"/>
          <c:showLegendKey val="0"/>
          <c:showVal val="1"/>
          <c:showCatName val="0"/>
          <c:showSerName val="0"/>
          <c:showPercent val="0"/>
          <c:showBubbleSize val="0"/>
        </c:dLbls>
        <c:gapWidth val="150"/>
        <c:overlap val="100"/>
        <c:axId val="7881032"/>
        <c:axId val="7883000"/>
      </c:barChart>
      <c:catAx>
        <c:axId val="788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7883000"/>
        <c:crosses val="autoZero"/>
        <c:auto val="1"/>
        <c:lblAlgn val="ctr"/>
        <c:lblOffset val="100"/>
        <c:noMultiLvlLbl val="0"/>
      </c:catAx>
      <c:valAx>
        <c:axId val="7883000"/>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81032"/>
        <c:crosses val="autoZero"/>
        <c:crossBetween val="between"/>
      </c:valAx>
      <c:spPr>
        <a:noFill/>
        <a:ln>
          <a:noFill/>
        </a:ln>
        <a:effectLst/>
      </c:spPr>
    </c:plotArea>
    <c:legend>
      <c:legendPos val="t"/>
      <c:layout>
        <c:manualLayout>
          <c:xMode val="edge"/>
          <c:yMode val="edge"/>
          <c:x val="0.11419664352592852"/>
          <c:y val="5.6931707566986012E-2"/>
          <c:w val="0.82338346019064235"/>
          <c:h val="0.1005558686408115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NOTE</a:t>
            </a:r>
            <a:r>
              <a:rPr lang="en-US" dirty="0"/>
              <a:t>: Include brief talking points by key representatives from government, donor, and/or implementing agencies as relevant.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Introduce yourself, welcome the participants to the room, and thank them for attending Day 1 of this training on index testing and risk network referral.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that you will be doing full group introductions shortly.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Before beginning, ask if everyone is comfortable with the room temperature and seating arrangements, or if anything needs to be adjusted.</a:t>
            </a:r>
            <a:endParaRPr dirty="0"/>
          </a:p>
        </p:txBody>
      </p:sp>
      <p:sp>
        <p:nvSpPr>
          <p:cNvPr id="238" name="Google Shape;2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Using available national data, demonstrate existing gaps in testing, ART coverage, and viral suppression, to help set the stage / rationale for an approach designed to improve case finding.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Note that because HIV testing is the entry point into the continuum of HIV services, programs will need to innovate and/or employ new evidence-based approaches to address these gaps. One way of doing this is to engage directly with existing clients who are living with HIV.</a:t>
            </a:r>
            <a:endParaRPr dirty="0"/>
          </a:p>
        </p:txBody>
      </p:sp>
      <p:sp>
        <p:nvSpPr>
          <p:cNvPr id="326" name="Google Shape;32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560070" y="4400550"/>
            <a:ext cx="5875020" cy="4743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50" b="1" i="0" dirty="0"/>
              <a:t>Say: </a:t>
            </a:r>
            <a:r>
              <a:rPr lang="en-US" sz="1050" i="1" dirty="0">
                <a:latin typeface="Calibri"/>
                <a:ea typeface="Calibri"/>
                <a:cs typeface="Calibri"/>
                <a:sym typeface="Calibri"/>
              </a:rPr>
              <a:t>is a case-finding approach that focuses on eliciting the sexual or needle sharing partners and biologic children* of HIV-positive individuals and offering them HIV testing services.  Index test is a completely voluntary service offered to people living with HIV and they are free to accept or decline this service</a:t>
            </a:r>
            <a:endParaRPr sz="1050" dirty="0"/>
          </a:p>
          <a:p>
            <a:pPr marL="0" lvl="0" indent="0" algn="l" rtl="0">
              <a:spcBef>
                <a:spcPts val="0"/>
              </a:spcBef>
              <a:spcAft>
                <a:spcPts val="0"/>
              </a:spcAft>
              <a:buNone/>
            </a:pPr>
            <a:endParaRPr sz="1050" i="1"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US" sz="1050" i="1" dirty="0">
                <a:highlight>
                  <a:srgbClr val="FFFF00"/>
                </a:highlight>
                <a:latin typeface="Calibri"/>
                <a:ea typeface="Calibri"/>
                <a:cs typeface="Calibri"/>
                <a:sym typeface="Calibri"/>
              </a:rPr>
              <a:t>*Per COP20, PEPFAR is prioritizing the scale-up of index testing of biological children, including children of mothers living with HIV and, if the mother’s status is unknown, children of biological fathers</a:t>
            </a:r>
            <a:r>
              <a:rPr lang="en-US" sz="1050" i="1" dirty="0">
                <a:latin typeface="Calibri"/>
                <a:ea typeface="Calibri"/>
                <a:cs typeface="Calibri"/>
                <a:sym typeface="Calibri"/>
              </a:rPr>
              <a:t>.</a:t>
            </a:r>
            <a:endParaRPr sz="1050" dirty="0">
              <a:latin typeface="Calibri"/>
              <a:ea typeface="Calibri"/>
              <a:cs typeface="Calibri"/>
              <a:sym typeface="Calibri"/>
            </a:endParaRPr>
          </a:p>
          <a:p>
            <a:pPr marL="0" lvl="0" indent="0" algn="l" rtl="0">
              <a:spcBef>
                <a:spcPts val="0"/>
              </a:spcBef>
              <a:spcAft>
                <a:spcPts val="0"/>
              </a:spcAft>
              <a:buNone/>
            </a:pPr>
            <a:endParaRPr sz="1050" i="1" dirty="0">
              <a:latin typeface="Calibri"/>
              <a:ea typeface="Calibri"/>
              <a:cs typeface="Calibri"/>
              <a:sym typeface="Calibri"/>
            </a:endParaRPr>
          </a:p>
          <a:p>
            <a:pPr marL="0" lvl="0" indent="0" algn="l" rtl="0">
              <a:spcBef>
                <a:spcPts val="0"/>
              </a:spcBef>
              <a:spcAft>
                <a:spcPts val="0"/>
              </a:spcAft>
              <a:buNone/>
            </a:pPr>
            <a:r>
              <a:rPr lang="en-US" sz="1050" b="1" dirty="0"/>
              <a:t>NOTE</a:t>
            </a:r>
            <a:r>
              <a:rPr lang="en-US" sz="1050" dirty="0"/>
              <a:t>: Highlight key words such as “voluntary”, “list and refer”, and ask why sexual and injecting partners and biological children might be the focus of index testing.</a:t>
            </a:r>
            <a:endParaRPr sz="1050" dirty="0"/>
          </a:p>
          <a:p>
            <a:pPr marL="0" lvl="0" indent="0" algn="l" rtl="0">
              <a:spcBef>
                <a:spcPts val="0"/>
              </a:spcBef>
              <a:spcAft>
                <a:spcPts val="0"/>
              </a:spcAft>
              <a:buNone/>
            </a:pPr>
            <a:endParaRPr sz="1050" dirty="0"/>
          </a:p>
          <a:p>
            <a:pPr marL="0" lvl="0" indent="0" algn="l" rtl="0">
              <a:spcBef>
                <a:spcPts val="0"/>
              </a:spcBef>
              <a:spcAft>
                <a:spcPts val="0"/>
              </a:spcAft>
              <a:buNone/>
            </a:pPr>
            <a:r>
              <a:rPr lang="en-US" sz="1050" i="1" dirty="0"/>
              <a:t>By ”elicit”, we mean allowing the index client to voluntary consent to provide the names and contact information (if available) of all individuals that fit the criteria as sexual partners, injecting partners, and/or biological children. We will discuss later in the training what to do with contacts who may pose a risk of violence for the client.</a:t>
            </a:r>
            <a:endParaRPr sz="1050" dirty="0"/>
          </a:p>
          <a:p>
            <a:pPr marL="0" lvl="0" indent="0" algn="l" rtl="0">
              <a:spcBef>
                <a:spcPts val="0"/>
              </a:spcBef>
              <a:spcAft>
                <a:spcPts val="0"/>
              </a:spcAft>
              <a:buNone/>
            </a:pPr>
            <a:endParaRPr sz="1050" i="1" dirty="0"/>
          </a:p>
          <a:p>
            <a:pPr marL="0" lvl="0" indent="0" algn="l" rtl="0">
              <a:spcBef>
                <a:spcPts val="0"/>
              </a:spcBef>
              <a:spcAft>
                <a:spcPts val="0"/>
              </a:spcAft>
              <a:buNone/>
            </a:pPr>
            <a:r>
              <a:rPr lang="en-US" sz="1050" i="1" dirty="0"/>
              <a:t>By ”refer”, we mean either contacting those individuals that they may have been exposed to HIV infection and referring them for testing, or working with someone such as a provider who can provide them that information and offer them a test, based on the modality agreed up on with the client and with the client’s consent.</a:t>
            </a:r>
            <a:endParaRPr sz="1050" dirty="0"/>
          </a:p>
          <a:p>
            <a:pPr marL="0" lvl="0" indent="0" algn="l" rtl="0">
              <a:spcBef>
                <a:spcPts val="0"/>
              </a:spcBef>
              <a:spcAft>
                <a:spcPts val="0"/>
              </a:spcAft>
              <a:buNone/>
            </a:pPr>
            <a:endParaRPr sz="1050" i="1" dirty="0">
              <a:solidFill>
                <a:schemeClr val="dk1"/>
              </a:solidFill>
              <a:latin typeface="Calibri"/>
              <a:ea typeface="Calibri"/>
              <a:cs typeface="Calibri"/>
              <a:sym typeface="Calibri"/>
            </a:endParaRPr>
          </a:p>
          <a:p>
            <a:pPr marL="0" lvl="0" indent="0" algn="l" rtl="0">
              <a:spcBef>
                <a:spcPts val="0"/>
              </a:spcBef>
              <a:spcAft>
                <a:spcPts val="0"/>
              </a:spcAft>
              <a:buNone/>
            </a:pPr>
            <a:r>
              <a:rPr lang="en-US" sz="1050" i="1" dirty="0">
                <a:solidFill>
                  <a:schemeClr val="dk1"/>
                </a:solidFill>
                <a:latin typeface="Calibri"/>
                <a:ea typeface="Calibri"/>
                <a:cs typeface="Calibri"/>
                <a:sym typeface="Calibri"/>
              </a:rPr>
              <a:t>The goal of index testing is to break the chain of HIV transmission by offering testing to anyone who has been exposed to HIV and linking them to HIV treatment, if positive, or prevention services including PrEP, condoms, and circumcision (where relevant), if negative. </a:t>
            </a:r>
            <a:endParaRPr sz="1050" dirty="0"/>
          </a:p>
          <a:p>
            <a:pPr marL="0" lvl="0" indent="0" algn="l" rtl="0">
              <a:spcBef>
                <a:spcPts val="0"/>
              </a:spcBef>
              <a:spcAft>
                <a:spcPts val="0"/>
              </a:spcAft>
              <a:buNone/>
            </a:pPr>
            <a:endParaRPr sz="1050" i="1" dirty="0">
              <a:solidFill>
                <a:schemeClr val="dk1"/>
              </a:solidFill>
              <a:latin typeface="Calibri"/>
              <a:ea typeface="Calibri"/>
              <a:cs typeface="Calibri"/>
              <a:sym typeface="Calibri"/>
            </a:endParaRPr>
          </a:p>
          <a:p>
            <a:pPr marL="0" lvl="0" indent="0" algn="l" rtl="0">
              <a:spcBef>
                <a:spcPts val="0"/>
              </a:spcBef>
              <a:spcAft>
                <a:spcPts val="0"/>
              </a:spcAft>
              <a:buNone/>
            </a:pPr>
            <a:r>
              <a:rPr lang="en-US" sz="1050" i="1" dirty="0">
                <a:solidFill>
                  <a:schemeClr val="dk1"/>
                </a:solidFill>
                <a:latin typeface="Calibri"/>
                <a:ea typeface="Calibri"/>
                <a:cs typeface="Calibri"/>
                <a:sym typeface="Calibri"/>
              </a:rPr>
              <a:t>Note that index testing should include biological children of mothers living with HIV as a way to diagnose children who were not identified through PMTCT/EID.</a:t>
            </a:r>
            <a:endParaRPr sz="1050" dirty="0"/>
          </a:p>
          <a:p>
            <a:pPr marL="0" lvl="0" indent="0" algn="l" rtl="0">
              <a:spcBef>
                <a:spcPts val="0"/>
              </a:spcBef>
              <a:spcAft>
                <a:spcPts val="0"/>
              </a:spcAft>
              <a:buNone/>
            </a:pPr>
            <a:endParaRPr sz="1050" i="1" dirty="0">
              <a:solidFill>
                <a:schemeClr val="dk1"/>
              </a:solidFill>
              <a:latin typeface="Calibri"/>
              <a:ea typeface="Calibri"/>
              <a:cs typeface="Calibri"/>
              <a:sym typeface="Calibri"/>
            </a:endParaRPr>
          </a:p>
          <a:p>
            <a:pPr marL="0" lvl="0" indent="0" algn="l" rtl="0">
              <a:spcBef>
                <a:spcPts val="0"/>
              </a:spcBef>
              <a:spcAft>
                <a:spcPts val="0"/>
              </a:spcAft>
              <a:buNone/>
            </a:pPr>
            <a:r>
              <a:rPr lang="en-US" sz="1050" i="1" dirty="0">
                <a:solidFill>
                  <a:schemeClr val="dk1"/>
                </a:solidFill>
                <a:latin typeface="Calibri"/>
                <a:ea typeface="Calibri"/>
                <a:cs typeface="Calibri"/>
                <a:sym typeface="Calibri"/>
              </a:rPr>
              <a:t>We will talk in detail about the specific approaches recommended in this training.</a:t>
            </a:r>
            <a:endParaRPr sz="1050" dirty="0"/>
          </a:p>
        </p:txBody>
      </p:sp>
      <p:sp>
        <p:nvSpPr>
          <p:cNvPr id="333" name="Google Shape;3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 </a:t>
            </a:r>
            <a:r>
              <a:rPr lang="en-US" i="1" dirty="0"/>
              <a:t>There are several different terms used to refer to the process of working with an existing HIV+ client to notify their partners of HIV exposure and encourage them to test.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In</a:t>
            </a:r>
            <a:r>
              <a:rPr lang="en-US" dirty="0"/>
              <a:t> [NAME OF COUNTRY/REGION WHERE YOU ARE TRAINING], </a:t>
            </a:r>
            <a:r>
              <a:rPr lang="en-US" i="1" dirty="0"/>
              <a:t>it is often referred to as </a:t>
            </a:r>
            <a:r>
              <a:rPr lang="en-US" dirty="0"/>
              <a:t>[LOCAL TERM].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In order to avoid any confusion, we can take some time now to ensure everyone feels comfortable with the term index testing, and what it means. What is the best way to refer to index testing here in</a:t>
            </a:r>
            <a:r>
              <a:rPr lang="en-US" dirty="0"/>
              <a:t> [COUNTRY]?</a:t>
            </a:r>
            <a:endParaRPr dirty="0"/>
          </a:p>
        </p:txBody>
      </p:sp>
      <p:sp>
        <p:nvSpPr>
          <p:cNvPr id="353" name="Google Shape;3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 </a:t>
            </a:r>
            <a:r>
              <a:rPr lang="en-US" i="1" dirty="0"/>
              <a:t>These are the steps for index testing. We will go into detail about each of these steps as we progress through the training, including the different ways that a client might decide to notify a potential partner that may have been expose to infection.</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The steps for index testing are as follows </a:t>
            </a:r>
            <a:r>
              <a:rPr lang="en-US" dirty="0"/>
              <a:t>[</a:t>
            </a:r>
            <a:r>
              <a:rPr lang="en-US" i="0" dirty="0"/>
              <a:t>describe the steps as listed</a:t>
            </a:r>
            <a:r>
              <a:rPr lang="en-US" dirty="0"/>
              <a:t>]. </a:t>
            </a:r>
            <a:endParaRPr dirty="0"/>
          </a:p>
        </p:txBody>
      </p:sp>
      <p:sp>
        <p:nvSpPr>
          <p:cNvPr id="361" name="Google Shape;3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 </a:t>
            </a:r>
            <a:r>
              <a:rPr lang="en-US" i="1" dirty="0"/>
              <a:t>Although it might seem like index testing is a new concept, it has been a public health approach for many years, including for tracking sexually transmitted infections and individuals who may have been exposed to TB.  </a:t>
            </a:r>
            <a:endParaRPr dirty="0"/>
          </a:p>
          <a:p>
            <a:pPr marL="0" lvl="0" indent="0" algn="l" rtl="0">
              <a:spcBef>
                <a:spcPts val="0"/>
              </a:spcBef>
              <a:spcAft>
                <a:spcPts val="0"/>
              </a:spcAft>
              <a:buNone/>
            </a:pPr>
            <a:endParaRPr i="1" dirty="0"/>
          </a:p>
          <a:p>
            <a:pPr marL="0" marR="0" lvl="0" indent="0" algn="l" rtl="0">
              <a:lnSpc>
                <a:spcPct val="100000"/>
              </a:lnSpc>
              <a:spcBef>
                <a:spcPts val="0"/>
              </a:spcBef>
              <a:spcAft>
                <a:spcPts val="0"/>
              </a:spcAft>
              <a:buClr>
                <a:schemeClr val="dk1"/>
              </a:buClr>
              <a:buSzPts val="1200"/>
              <a:buFont typeface="Calibri"/>
              <a:buNone/>
            </a:pPr>
            <a:r>
              <a:rPr lang="en-US" i="1" dirty="0"/>
              <a:t>More recently, given reduced resources and the need to achieve higher yields), index testing has been employed to focus HIV testing on those most at risk, including sexual and drug-injecting partners of PLHIV clients, and their children.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Many countries already have index testing as part of their national HIV testing and treatment protocols, but the language and guidance may not be tailored to key populations.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the participants why key populations might need tailored guidance. Avoid spending too much time on this discussion as there will be a group activity to explore special considerations for KP and index testing later in the day.</a:t>
            </a:r>
            <a:endParaRPr dirty="0"/>
          </a:p>
        </p:txBody>
      </p:sp>
      <p:sp>
        <p:nvSpPr>
          <p:cNvPr id="368" name="Google Shape;36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5:notes"/>
          <p:cNvSpPr>
            <a:spLocks noGrp="1" noRot="1" noChangeAspect="1"/>
          </p:cNvSpPr>
          <p:nvPr>
            <p:ph type="sldImg" idx="2"/>
          </p:nvPr>
        </p:nvSpPr>
        <p:spPr>
          <a:xfrm>
            <a:off x="465138"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chemeClr val="tx1"/>
                </a:solidFill>
              </a:rPr>
              <a:t>Say: </a:t>
            </a:r>
            <a:r>
              <a:rPr lang="en-US" i="1" dirty="0">
                <a:solidFill>
                  <a:schemeClr val="tx1"/>
                </a:solidFill>
              </a:rPr>
              <a:t>There have been several scientific studies showing that index testing</a:t>
            </a:r>
            <a:r>
              <a:rPr lang="en-US" i="1" u="none" dirty="0">
                <a:solidFill>
                  <a:schemeClr val="tx1"/>
                </a:solidFill>
              </a:rPr>
              <a:t>—when done correctly—</a:t>
            </a:r>
            <a:r>
              <a:rPr lang="en-US" i="1" dirty="0">
                <a:solidFill>
                  <a:schemeClr val="tx1"/>
                </a:solidFill>
              </a:rPr>
              <a:t>can lead to more timely case detection, but much of the research has focused on the general population. There are also some studies showing that index testing is safe, acceptable and effective among KP.</a:t>
            </a:r>
            <a:endParaRPr dirty="0">
              <a:solidFill>
                <a:schemeClr val="tx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75" name="Google Shape;37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 </a:t>
            </a:r>
            <a:r>
              <a:rPr lang="en-US" i="1" dirty="0"/>
              <a:t>This graphic from a program in Vietnam shows how a client who agreed to index testing services (Client A in the center) helped the program identify four more individuals who had injecting or sexual contact with the client and were also living with HIV (Clients B through E).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Each one of the four partners also agreed to index testing services, and as a result, an additional five individuals living with HIV were identified.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In all, including the first client, a total of 26 people agreed to a test. 10 were living with HIV, which represents a 38% case detection rate.</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What might be the advantage of referring sexual and drug using contacts of the index clients who end up testing negative?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POSSIBLE RESPONSE: </a:t>
            </a:r>
            <a:r>
              <a:rPr lang="en-US" dirty="0"/>
              <a:t>Those individuals are practicing high risk behaviors through their contact with the index client, and therefore, will benefit from prevention services and being part of the program.</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88" name="Google Shape;3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The purpose of this slide is to help demonstrate quantitatively the need for testing and linkage to treatment among key pops in the country where you are training. The pie chart on the right should be edited to reflect data from local country where training is taking place. The percentage in </a:t>
            </a:r>
            <a:r>
              <a:rPr lang="en-US" dirty="0">
                <a:solidFill>
                  <a:srgbClr val="C00000"/>
                </a:solidFill>
              </a:rPr>
              <a:t>RED</a:t>
            </a:r>
            <a:r>
              <a:rPr lang="en-US" dirty="0"/>
              <a:t> will also need to be adjusted. The pie chart on the left may need to be adjusted if UNAIDS has more recent data.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i="0" dirty="0"/>
              <a:t>Say</a:t>
            </a:r>
            <a:r>
              <a:rPr lang="en-US" b="1" i="1" dirty="0"/>
              <a:t>: </a:t>
            </a:r>
            <a:r>
              <a:rPr lang="en-US" i="1" dirty="0"/>
              <a:t>So why might there be a strong push for index testing here in </a:t>
            </a:r>
            <a:r>
              <a:rPr lang="en-US" dirty="0"/>
              <a:t>[NAME OF COUNTRY]?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The chart on the left, based on 2019 UNAIDS data, shows that globally, over half of new infections are among KP and their sexual partners.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In</a:t>
            </a:r>
            <a:r>
              <a:rPr lang="en-US" dirty="0"/>
              <a:t> [NAME OF COUNTRY], </a:t>
            </a:r>
            <a:r>
              <a:rPr lang="en-US" i="1" dirty="0"/>
              <a:t>that statistic is </a:t>
            </a:r>
            <a:r>
              <a:rPr lang="en-US" b="1" dirty="0"/>
              <a:t>XX</a:t>
            </a:r>
            <a:r>
              <a:rPr lang="en-US" dirty="0"/>
              <a:t>%.</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i="1" dirty="0"/>
              <a:t>Donors, policy makers and implementing partners including PLHIV and KP-led groups are searching for more effective and efficient case finding strategies, especially among populations who are most at risk of infection.</a:t>
            </a:r>
            <a:endParaRPr dirty="0"/>
          </a:p>
          <a:p>
            <a:pPr marL="0" lvl="0" indent="0" algn="l" rtl="0">
              <a:spcBef>
                <a:spcPts val="0"/>
              </a:spcBef>
              <a:spcAft>
                <a:spcPts val="0"/>
              </a:spcAft>
              <a:buNone/>
            </a:pPr>
            <a:endParaRPr dirty="0"/>
          </a:p>
        </p:txBody>
      </p:sp>
      <p:sp>
        <p:nvSpPr>
          <p:cNvPr id="446" name="Google Shape;44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8:notes"/>
          <p:cNvSpPr txBox="1">
            <a:spLocks noGrp="1"/>
          </p:cNvSpPr>
          <p:nvPr>
            <p:ph type="body" idx="1"/>
          </p:nvPr>
        </p:nvSpPr>
        <p:spPr>
          <a:xfrm>
            <a:off x="685800" y="4400550"/>
            <a:ext cx="5486400" cy="41262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i="0" dirty="0"/>
              <a:t>Say</a:t>
            </a:r>
            <a:r>
              <a:rPr lang="en-US" b="1" i="1" dirty="0"/>
              <a:t>: </a:t>
            </a:r>
            <a:r>
              <a:rPr lang="en-US" i="1" dirty="0"/>
              <a:t>In summary, current findings suggest that index testing is effective at increasing HIV testing and early diagnosis which, in turn, helps PLHIV get treatment and other care that they may need.</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While PLHIV index clients prefer to contact their partners themselves as an option (compared to having the provider contact the partner), provider-led referral is more effective at bringing in partners for HIV testing. We will talk later about the different kinds of assisted index testing approaches.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As we will repeat frequently throughout this training, index testing must be voluntary and informed.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In addition, there can be serious risks for clients, including intimate partner violence or even death, in situations where index testing is not conducted according to standards or when client preferences and needs are ignored.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No client should ever be forced or coerced into identifying and referring their partners or disclosing their HIV status.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We will discuss the Core Principles and Minimum Standards required for implementing index testing in Session 5.</a:t>
            </a:r>
            <a:endParaRPr dirty="0"/>
          </a:p>
        </p:txBody>
      </p:sp>
      <p:sp>
        <p:nvSpPr>
          <p:cNvPr id="459" name="Google Shape;45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The purpose of this session is to help orient you to index testing policies in practice in </a:t>
            </a:r>
            <a:r>
              <a:rPr lang="en-US" dirty="0"/>
              <a:t>[COUNTRY].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We will be discussing the specific options for index testing over the next few days.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NOTE: </a:t>
            </a:r>
            <a:r>
              <a:rPr lang="en-US" dirty="0"/>
              <a:t>This is optional and can be facilitated by a representative of the Ministry of Health, AIDS Commission, or other governmental or civil society group familiar with current index testing status and policy in the country.  The training facilitator can also review the information directly (based on local input). Work with the local government or other representative in advance to ensure their presentation does not go into detail about the methods and approaches to index testing, because this information will be covered in later sessions. This session allows local representatives to help assure participants that there is a policy/platform for the skills/approaches they will be learning, or that one will be developed along with the adaption of global models for this country.</a:t>
            </a:r>
            <a:endParaRPr dirty="0"/>
          </a:p>
        </p:txBody>
      </p:sp>
      <p:sp>
        <p:nvSpPr>
          <p:cNvPr id="467" name="Google Shape;46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notes"/>
          <p:cNvSpPr txBox="1">
            <a:spLocks noGrp="1"/>
          </p:cNvSpPr>
          <p:nvPr>
            <p:ph type="body" idx="1"/>
          </p:nvPr>
        </p:nvSpPr>
        <p:spPr>
          <a:xfrm>
            <a:off x="685800" y="4400550"/>
            <a:ext cx="5486400" cy="38061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1" i="1" dirty="0"/>
              <a:t> </a:t>
            </a:r>
            <a:r>
              <a:rPr lang="en-US" i="1" dirty="0"/>
              <a:t>We will be covering a lot over the next three days.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While the focus of the training is on index testing, we will also be discussing risk network referral, an approach that complements index testing.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On Day 2, we will start the day off with a panel discussion with PLHIV clients who have experienced index testing and who can help us learn from their experiences. We will then adapt the approaches we will discuss today to the [COUNTRY] context and learn about (or review) key motivational counseling skills to support these approaches. Finally, but importantly, we will learn how to ask about and respond to intimate partner violence and adverse events.</a:t>
            </a:r>
            <a:endParaRPr dirty="0"/>
          </a:p>
          <a:p>
            <a:pPr marL="0" lvl="0" indent="0" algn="l" rtl="0">
              <a:spcBef>
                <a:spcPts val="0"/>
              </a:spcBef>
              <a:spcAft>
                <a:spcPts val="0"/>
              </a:spcAft>
              <a:buNone/>
            </a:pPr>
            <a:endParaRPr i="1" dirty="0"/>
          </a:p>
          <a:p>
            <a:pPr marL="0" marR="0" lvl="0" indent="0" algn="l" rtl="0">
              <a:lnSpc>
                <a:spcPct val="100000"/>
              </a:lnSpc>
              <a:spcBef>
                <a:spcPts val="0"/>
              </a:spcBef>
              <a:spcAft>
                <a:spcPts val="0"/>
              </a:spcAft>
              <a:buClr>
                <a:schemeClr val="dk1"/>
              </a:buClr>
              <a:buSzPts val="1200"/>
              <a:buFont typeface="Calibri"/>
              <a:buNone/>
            </a:pPr>
            <a:r>
              <a:rPr lang="en-US" i="1" dirty="0"/>
              <a:t>On Day 3, we will begin by adapting key messages to be used in our index testing approaches. Then we will spend a considerable amount of time introducing and counseling on index testing in role plays. Afterward, we will discuss how we can examine some basic data from our program to monitor the effectiveness of our index testing efforts in improving case finding. Finally, we will spend the last session creating a plan of action so that we are all clear on next steps, who will lead and support, and their timing</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47" name="Google Shape;2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The purpose of this session is to help orient you to the four options for index testing, and to address some important considerations in offering these services.</a:t>
            </a:r>
            <a:endParaRPr dirty="0"/>
          </a:p>
        </p:txBody>
      </p:sp>
      <p:sp>
        <p:nvSpPr>
          <p:cNvPr id="480" name="Google Shape;48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NOTE</a:t>
            </a:r>
            <a:r>
              <a:rPr lang="en-US" dirty="0"/>
              <a:t>: Advance the animation in the slide and the following slides as appropriate while using the talking points below.</a:t>
            </a:r>
            <a:endParaRPr dirty="0"/>
          </a:p>
          <a:p>
            <a:pPr marL="0" lvl="0" indent="0" algn="l" rtl="0">
              <a:spcBef>
                <a:spcPts val="0"/>
              </a:spcBef>
              <a:spcAft>
                <a:spcPts val="0"/>
              </a:spcAft>
              <a:buNone/>
            </a:pPr>
            <a:endParaRPr b="1" i="0" dirty="0"/>
          </a:p>
          <a:p>
            <a:pPr marL="0" lvl="0" indent="0" algn="l" rtl="0">
              <a:spcBef>
                <a:spcPts val="0"/>
              </a:spcBef>
              <a:spcAft>
                <a:spcPts val="0"/>
              </a:spcAft>
              <a:buNone/>
            </a:pPr>
            <a:r>
              <a:rPr lang="en-US" b="1" i="0" dirty="0"/>
              <a:t>Say: </a:t>
            </a:r>
            <a:r>
              <a:rPr lang="en-US" i="1" dirty="0"/>
              <a:t>In index testing, it is important to note who is involved in the process. In the next series of slides, we will discuss the first three steps of index testing.</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We begin with the index client, who is either newly diagnosed HIV positive, or who is currently living with HIV and ideally enrolled in treatment services.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It’s important to orient the client to what index testing is, to discuss the client’s options, and then obtain consent to proceed with the options the client chooses for each of the different contacts the client provides. We will talk more about consent and confidentiality in Sessions 5 and 6.</a:t>
            </a:r>
            <a:endParaRPr i="1" dirty="0"/>
          </a:p>
          <a:p>
            <a:pPr marL="0" lvl="0" indent="0" algn="l" rtl="0">
              <a:spcBef>
                <a:spcPts val="0"/>
              </a:spcBef>
              <a:spcAft>
                <a:spcPts val="0"/>
              </a:spcAft>
              <a:buNone/>
            </a:pPr>
            <a:endParaRPr i="1" dirty="0"/>
          </a:p>
          <a:p>
            <a:pPr marL="0" lvl="0" indent="0" algn="l" rtl="0">
              <a:spcBef>
                <a:spcPts val="0"/>
              </a:spcBef>
              <a:spcAft>
                <a:spcPts val="0"/>
              </a:spcAft>
              <a:buNone/>
            </a:pPr>
            <a:endParaRPr dirty="0"/>
          </a:p>
        </p:txBody>
      </p:sp>
      <p:sp>
        <p:nvSpPr>
          <p:cNvPr id="487" name="Google Shape;48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23:notes"/>
          <p:cNvSpPr txBox="1">
            <a:spLocks noGrp="1"/>
          </p:cNvSpPr>
          <p:nvPr>
            <p:ph type="body" idx="1"/>
          </p:nvPr>
        </p:nvSpPr>
        <p:spPr>
          <a:xfrm>
            <a:off x="685800" y="4400550"/>
            <a:ext cx="5486400" cy="40119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Advance the animation in the slide as appropriate while using the talking points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i="0" dirty="0"/>
              <a:t>Say:</a:t>
            </a:r>
            <a:r>
              <a:rPr lang="en-US" b="1" i="1" dirty="0"/>
              <a:t> </a:t>
            </a:r>
            <a:r>
              <a:rPr lang="en-US" i="1" dirty="0"/>
              <a:t>As we noted previously, there are a variety of opportunities to invite clients to refer their:</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 Sexual partners within the past year</a:t>
            </a:r>
            <a:endParaRPr dirty="0"/>
          </a:p>
          <a:p>
            <a:pPr marL="0" lvl="0" indent="0" algn="l" rtl="0">
              <a:spcBef>
                <a:spcPts val="0"/>
              </a:spcBef>
              <a:spcAft>
                <a:spcPts val="0"/>
              </a:spcAft>
              <a:buNone/>
            </a:pPr>
            <a:r>
              <a:rPr lang="en-US" i="1" dirty="0"/>
              <a:t>- Drug-injecting partners (ever)</a:t>
            </a:r>
            <a:endParaRPr dirty="0"/>
          </a:p>
          <a:p>
            <a:pPr marL="0" lvl="0" indent="0" algn="l" rtl="0">
              <a:spcBef>
                <a:spcPts val="0"/>
              </a:spcBef>
              <a:spcAft>
                <a:spcPts val="0"/>
              </a:spcAft>
              <a:buNone/>
            </a:pPr>
            <a:r>
              <a:rPr lang="en-US" i="1" dirty="0"/>
              <a:t>- Biological children (of mothers living with HIV)</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We will discuss those options in a moment.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It is important to obtain the client’s consent for each method chosen for each contact the client has listed.  In the case of children, parental consent as required per local law should be obtained.  (This will be discussed later in the training).</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With the client’s consent, the provider can then inform contacts that they have been exposed to HIV and offered testing services. Testing can take place in whatever form is available, including at a facility, in the community, and/or using assisted or unassisted self-testing approaches.</a:t>
            </a:r>
            <a:endParaRPr dirty="0"/>
          </a:p>
          <a:p>
            <a:pPr marL="0" lvl="0" indent="0" algn="l" rtl="0">
              <a:spcBef>
                <a:spcPts val="0"/>
              </a:spcBef>
              <a:spcAft>
                <a:spcPts val="0"/>
              </a:spcAft>
              <a:buNone/>
            </a:pPr>
            <a:endParaRPr i="1" dirty="0"/>
          </a:p>
          <a:p>
            <a:pPr marL="0" lvl="0" indent="0" algn="l" rtl="0">
              <a:spcBef>
                <a:spcPts val="0"/>
              </a:spcBef>
              <a:spcAft>
                <a:spcPts val="0"/>
              </a:spcAft>
              <a:buNone/>
            </a:pPr>
            <a:endParaRPr i="1" dirty="0"/>
          </a:p>
          <a:p>
            <a:pPr marL="0" lvl="0" indent="0" algn="l" rtl="0">
              <a:spcBef>
                <a:spcPts val="0"/>
              </a:spcBef>
              <a:spcAft>
                <a:spcPts val="0"/>
              </a:spcAft>
              <a:buNone/>
            </a:pPr>
            <a:endParaRPr dirty="0"/>
          </a:p>
        </p:txBody>
      </p:sp>
      <p:sp>
        <p:nvSpPr>
          <p:cNvPr id="505" name="Google Shape;50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1" i="1" dirty="0"/>
              <a:t> </a:t>
            </a:r>
            <a:r>
              <a:rPr lang="en-US" i="1" dirty="0"/>
              <a:t>Clients can choose from four partner referral options: client referral (which is also sometimes called passive referral), provider referral, contract referral, and dual referral.</a:t>
            </a:r>
            <a:endParaRPr dirty="0"/>
          </a:p>
        </p:txBody>
      </p:sp>
      <p:sp>
        <p:nvSpPr>
          <p:cNvPr id="533" name="Google Shape;5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1" i="1" dirty="0"/>
              <a:t> </a:t>
            </a:r>
            <a:r>
              <a:rPr lang="en-US" i="1" dirty="0"/>
              <a:t>Some clients will prefer to disclose to one or more sexual and/or drug using partner directly. In this case, they agree to notify those individuals themselves, and encourage them to test. They might need coaching on how to disclose, depending on the type of partner.  Other clients will invite their partner for testing without disclosing their own status.  Disclosure is not required. For example, the client could invite the partner for couples testing and counseling.</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Client referral is most common for biological children, given the need for parental consent for testing of children. the index client could bring their children</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What could be some options for accessing testing?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NOTE</a:t>
            </a:r>
            <a:r>
              <a:rPr lang="en-US" dirty="0"/>
              <a:t>: Elicit responses based on all available testing options in country and be sure to include community-based or self-testing options if available.</a:t>
            </a:r>
            <a:endParaRPr dirty="0"/>
          </a:p>
        </p:txBody>
      </p:sp>
      <p:sp>
        <p:nvSpPr>
          <p:cNvPr id="548" name="Google Shape;54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1" i="1" dirty="0"/>
              <a:t> </a:t>
            </a:r>
            <a:r>
              <a:rPr lang="en-US" i="1" dirty="0"/>
              <a:t>In some cases, a client may prefer not to disclose directly to a partner. This may be because they are too nervous or afraid of that contact’s initial response. They may have concerns about potential harm that this person could cause them. In provider/active referral, the provider agrees to call or visit the index client’s partner and then either refer them to testing or provide it directly.  Unless the client consents to be referenced, the provider must not disclose the client’s name or HIV status.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65" name="Google Shape;56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1" i="1" dirty="0"/>
              <a:t> </a:t>
            </a:r>
            <a:r>
              <a:rPr lang="en-US" i="1" dirty="0"/>
              <a:t>You may have a client who is nervous about directly referring a partner, and just needs some time. One option is to come to an agreement with your client. With the contract referral option, you and the client agree on a certain amount of time that your client can take to refer their partner(s), such as one month. The client then has that amount of time to make the referral. As part of the contract, if the client does not refer their partner(s) by the end of the contract period, then the provider (you) have the right to contact the partner directly.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However, if at any time the client indicates that they do not want you to contact the partner, especially in potential cases where violence can result, you must maintain the client’s confidentiality, safety, and security.</a:t>
            </a:r>
            <a:endParaRPr dirty="0"/>
          </a:p>
        </p:txBody>
      </p:sp>
      <p:sp>
        <p:nvSpPr>
          <p:cNvPr id="582" name="Google Shape;5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1" i="1" dirty="0"/>
              <a:t> </a:t>
            </a:r>
            <a:r>
              <a:rPr lang="en-US" i="1" dirty="0"/>
              <a:t>Dual referral allows for in-person support for the client to disclose to their partner(s). In this case, the provider and client agree when and where the provider will join the client and their partner to discuss the client’s HIV status, and the implications for the partner. The provider can then either refer the partner, or provide testing services at that time, if the partner chooses.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solidFill>
                  <a:schemeClr val="tx1"/>
                </a:solidFill>
              </a:rPr>
              <a:t>In situations where a client would like to refer his/her partner, but does not want to disclose directly, providers can also offer to test the index client (again) with his/her partner (on the same visit). The index client and provider agree that they will not talk about the initial test when the index client and his/her partner come for services, and the provider counsels and tests both. This approach has been used successfully to provide a safe space and an alternative way that an index client can reveal his/her status to his/her partner and ensure both have been tested.</a:t>
            </a:r>
            <a:endParaRPr dirty="0">
              <a:solidFill>
                <a:schemeClr val="tx1"/>
              </a:solidFill>
            </a:endParaRPr>
          </a:p>
          <a:p>
            <a:pPr marL="0" lvl="0" indent="0" algn="l" rtl="0">
              <a:spcBef>
                <a:spcPts val="0"/>
              </a:spcBef>
              <a:spcAft>
                <a:spcPts val="0"/>
              </a:spcAft>
              <a:buNone/>
            </a:pPr>
            <a:endParaRPr i="1" dirty="0"/>
          </a:p>
          <a:p>
            <a:pPr marL="0" lvl="0" indent="0" algn="l" rtl="0">
              <a:spcBef>
                <a:spcPts val="0"/>
              </a:spcBef>
              <a:spcAft>
                <a:spcPts val="0"/>
              </a:spcAft>
              <a:buNone/>
            </a:pPr>
            <a:r>
              <a:rPr lang="en-US" i="1" dirty="0"/>
              <a:t>Before we move on, do you have any questions about these different options?</a:t>
            </a:r>
            <a:endParaRPr dirty="0"/>
          </a:p>
        </p:txBody>
      </p:sp>
      <p:sp>
        <p:nvSpPr>
          <p:cNvPr id="600" name="Google Shape;60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29:notes"/>
          <p:cNvSpPr txBox="1">
            <a:spLocks noGrp="1"/>
          </p:cNvSpPr>
          <p:nvPr>
            <p:ph type="body" idx="1"/>
          </p:nvPr>
        </p:nvSpPr>
        <p:spPr>
          <a:xfrm>
            <a:off x="685800" y="4400550"/>
            <a:ext cx="5577840" cy="39890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1" i="1" dirty="0"/>
              <a:t> </a:t>
            </a:r>
            <a:r>
              <a:rPr lang="en-US" i="1" dirty="0"/>
              <a:t>It is important to note that index testing is not a one-time event. Each person living with HIV processes and accepts their diagnosis at a different pace, and their readiness to discuss with and/or refer their partners and others who may be at risk in will differ.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Introducing index testing during outreach and at pre-test counseling will help orient beneficiaries to the service and may increase the likelihood that they opt 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Repeating the offer of index testing when a client is diagnosed with HIV, at ART initiation, and during follow-up visits (without coercion) will increase opportunities to promote index testing, and also offer clients a chance to decide for themselves when they are ready. It may increase the chances of successful referrals.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Not all individuals referred will be members of key populations. It will be important to consider how many people might be referred as a result of index testing and where clients and their partners and children can go for support, including accessing free HIV testing, and prevention, care, and treatment services.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We will go into greater detail on </a:t>
            </a:r>
            <a:r>
              <a:rPr lang="en-US" b="1" i="1" dirty="0"/>
              <a:t>Step 6. Recording and tracking outcomes</a:t>
            </a:r>
            <a:r>
              <a:rPr lang="en-US" i="1" dirty="0"/>
              <a:t>, and </a:t>
            </a:r>
            <a:r>
              <a:rPr lang="en-US" b="1" i="1" dirty="0"/>
              <a:t>Step 7</a:t>
            </a:r>
            <a:r>
              <a:rPr lang="en-US" i="1" dirty="0"/>
              <a:t>. Provision of appropriate services in Sessions 6 and 10.</a:t>
            </a:r>
            <a:endParaRPr dirty="0"/>
          </a:p>
        </p:txBody>
      </p:sp>
      <p:sp>
        <p:nvSpPr>
          <p:cNvPr id="617" name="Google Shape;6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In this session, we will be introducing everyone in the room, discussing the objectives for this training, going over training agreements, and conducting a brief exercise to mentally put aside anything that may be causing us stress.</a:t>
            </a:r>
            <a:endParaRPr dirty="0"/>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In this session, we will discuss some of the benefits and potential risks and barriers to implementing index testing services for key populations. We will also discuss the critical elements of an index testing approach that ensure the safety and security of key population clients and their partners.</a:t>
            </a:r>
            <a:endParaRPr dirty="0"/>
          </a:p>
          <a:p>
            <a:pPr marL="0" lvl="0" indent="0" algn="l" rtl="0">
              <a:spcBef>
                <a:spcPts val="0"/>
              </a:spcBef>
              <a:spcAft>
                <a:spcPts val="0"/>
              </a:spcAft>
              <a:buNone/>
            </a:pPr>
            <a:endParaRPr i="1" dirty="0"/>
          </a:p>
        </p:txBody>
      </p:sp>
      <p:sp>
        <p:nvSpPr>
          <p:cNvPr id="629" name="Google Shape;629;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31:notes"/>
          <p:cNvSpPr txBox="1">
            <a:spLocks noGrp="1"/>
          </p:cNvSpPr>
          <p:nvPr>
            <p:ph type="body" idx="1"/>
          </p:nvPr>
        </p:nvSpPr>
        <p:spPr>
          <a:xfrm>
            <a:off x="685800" y="4400550"/>
            <a:ext cx="5486400" cy="37376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Begin with a short quiz/energizer to get the participants thinking about ethical considerations in conducting index testing.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the participants to stand up.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Say</a:t>
            </a:r>
            <a:r>
              <a:rPr lang="en-US" dirty="0"/>
              <a:t>: </a:t>
            </a:r>
            <a:r>
              <a:rPr lang="en-US" i="1" dirty="0"/>
              <a:t>I will read five statements and for each statement, I would like you to decide if the statement is true or false.</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If you think a statement is true, please go to the left side of the room </a:t>
            </a:r>
            <a:r>
              <a:rPr lang="en-US" dirty="0"/>
              <a:t>[point]. </a:t>
            </a:r>
            <a:r>
              <a:rPr lang="en-US" i="1" dirty="0"/>
              <a:t>If you think it is false, please go to the right side of the room </a:t>
            </a:r>
            <a:r>
              <a:rPr lang="en-US" dirty="0"/>
              <a:t>[point]. </a:t>
            </a:r>
            <a:r>
              <a:rPr lang="en-US" i="1" dirty="0"/>
              <a:t>It’s ok if you are not sure; if you prefer, you can stay in the middle.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each statement one by one as you advance the slide with each bullet, and give the participants time to decide (with their feet). Then ask the participants to return to their seats and advance to the next slide. You do not need to discuss the answers now, because you will conduct the quiz again at the end of the session to see if the group understood the messages in this session.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ANSWERS are provided on the last slide of this session.</a:t>
            </a:r>
            <a:endParaRPr dirty="0"/>
          </a:p>
        </p:txBody>
      </p:sp>
      <p:sp>
        <p:nvSpPr>
          <p:cNvPr id="636" name="Google Shape;6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32:notes"/>
          <p:cNvSpPr txBox="1">
            <a:spLocks noGrp="1"/>
          </p:cNvSpPr>
          <p:nvPr>
            <p:ph type="body" idx="1"/>
          </p:nvPr>
        </p:nvSpPr>
        <p:spPr>
          <a:xfrm>
            <a:off x="685800" y="4400550"/>
            <a:ext cx="538353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Prepare five flipcharts in advance of this session and label the flipcharts separately with the following: 1) Confidentiality; 2) Safety; 3) Stigma; 4) Disclosure; 5) Legal issues. Place the flipcharts in different parts of the room.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purpose of this activity is to get the participants thinking about the special considerations for index testing among key populations in order to help ensure the safety, security, and confidentiality of the clients they serve.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each group to meet under a different flip chart, and then explain that they will be spending about 5 minutes per station responding to the three questions on the slide. They are welcome to add to or disagree with any of the previous statements.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Allow the groups 25 minutes to get through all five flipcharts, prompting them to rotate every 5 minutes. Then ask them to return to their seats. You will be discussing their findings throughout the remainder of this session.</a:t>
            </a:r>
            <a:endParaRPr dirty="0"/>
          </a:p>
        </p:txBody>
      </p:sp>
      <p:sp>
        <p:nvSpPr>
          <p:cNvPr id="644" name="Google Shape;64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NOTE</a:t>
            </a:r>
            <a:r>
              <a:rPr lang="en-US"/>
              <a:t>: Before advancing the bullets in this slide, ask the participants to share what they think could be the benefits of index testing, using the script below, then use the bullets on the slide to add any additional points that were not covered.</a:t>
            </a:r>
            <a:endParaRPr/>
          </a:p>
          <a:p>
            <a:pPr marL="0" lvl="0" indent="0" algn="l" rtl="0">
              <a:spcBef>
                <a:spcPts val="0"/>
              </a:spcBef>
              <a:spcAft>
                <a:spcPts val="0"/>
              </a:spcAft>
              <a:buNone/>
            </a:pPr>
            <a:endParaRPr/>
          </a:p>
          <a:p>
            <a:pPr marL="0" lvl="0" indent="0" algn="l" rtl="0">
              <a:spcBef>
                <a:spcPts val="0"/>
              </a:spcBef>
              <a:spcAft>
                <a:spcPts val="0"/>
              </a:spcAft>
              <a:buNone/>
            </a:pPr>
            <a:r>
              <a:rPr lang="en-US" b="1"/>
              <a:t>Say</a:t>
            </a:r>
            <a:r>
              <a:rPr lang="en-US"/>
              <a:t>: </a:t>
            </a:r>
            <a:r>
              <a:rPr lang="en-US" i="1"/>
              <a:t>You have just spent a few minutes discussing some of the critical enablers and barriers to conducting safe and effective index testing. We will be discussing your findings throughout the remainder of this session. Based on your understanding of index testing so far, what do you think might be the overall benefits of index testing from an epidemiological, social, and/or other standpoint?</a:t>
            </a:r>
            <a:endParaRPr/>
          </a:p>
        </p:txBody>
      </p:sp>
      <p:sp>
        <p:nvSpPr>
          <p:cNvPr id="652" name="Google Shape;65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34:notes"/>
          <p:cNvSpPr txBox="1">
            <a:spLocks noGrp="1"/>
          </p:cNvSpPr>
          <p:nvPr>
            <p:ph type="body" idx="1"/>
          </p:nvPr>
        </p:nvSpPr>
        <p:spPr>
          <a:xfrm>
            <a:off x="685800" y="4400550"/>
            <a:ext cx="5715000" cy="461772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300"/>
              </a:spcAft>
              <a:buNone/>
            </a:pPr>
            <a:r>
              <a:rPr lang="en-US" sz="1100" b="1" dirty="0"/>
              <a:t>NOTE</a:t>
            </a:r>
            <a:r>
              <a:rPr lang="en-US" sz="1100" dirty="0"/>
              <a:t>: Before advancing the bullets in this slide, ask the participants to share what they think could be the potential risk of index testing using the suggested script below.</a:t>
            </a:r>
            <a:endParaRPr sz="1100" dirty="0"/>
          </a:p>
          <a:p>
            <a:pPr marL="0" lvl="0" indent="0" algn="l" rtl="0">
              <a:lnSpc>
                <a:spcPct val="90000"/>
              </a:lnSpc>
              <a:spcBef>
                <a:spcPts val="0"/>
              </a:spcBef>
              <a:spcAft>
                <a:spcPts val="300"/>
              </a:spcAft>
              <a:buNone/>
            </a:pPr>
            <a:r>
              <a:rPr lang="en-US" sz="1100" b="1" i="0" dirty="0"/>
              <a:t>Say</a:t>
            </a:r>
            <a:r>
              <a:rPr lang="en-US" sz="1100" dirty="0"/>
              <a:t>: </a:t>
            </a:r>
            <a:r>
              <a:rPr lang="en-US" sz="1100" i="1" dirty="0"/>
              <a:t>Based on the issues you raised in your group work, what might be some of the potential barriers or risks in conducting index testing? </a:t>
            </a:r>
            <a:endParaRPr sz="1100" dirty="0"/>
          </a:p>
          <a:p>
            <a:pPr marL="0" lvl="0" indent="0" algn="l" rtl="0">
              <a:lnSpc>
                <a:spcPct val="90000"/>
              </a:lnSpc>
              <a:spcBef>
                <a:spcPts val="0"/>
              </a:spcBef>
              <a:spcAft>
                <a:spcPts val="300"/>
              </a:spcAft>
              <a:buNone/>
            </a:pPr>
            <a:r>
              <a:rPr lang="en-US" sz="1100" dirty="0"/>
              <a:t>Allow the participants some time to respond.</a:t>
            </a:r>
            <a:endParaRPr sz="1100" dirty="0"/>
          </a:p>
          <a:p>
            <a:pPr marL="0" lvl="0" indent="0" algn="l" rtl="0">
              <a:lnSpc>
                <a:spcPct val="90000"/>
              </a:lnSpc>
              <a:spcBef>
                <a:spcPts val="0"/>
              </a:spcBef>
              <a:spcAft>
                <a:spcPts val="300"/>
              </a:spcAft>
              <a:buNone/>
            </a:pPr>
            <a:r>
              <a:rPr lang="en-US" sz="1100" b="1" dirty="0"/>
              <a:t>Say</a:t>
            </a:r>
            <a:r>
              <a:rPr lang="en-US" sz="1100" dirty="0"/>
              <a:t>: </a:t>
            </a:r>
            <a:r>
              <a:rPr lang="en-US" sz="1100" i="1" dirty="0"/>
              <a:t>Based on the barriers/risks you raised, what might you be able to do to mitigate or reduce these risks? </a:t>
            </a:r>
            <a:endParaRPr sz="1100" dirty="0"/>
          </a:p>
          <a:p>
            <a:pPr marL="0" lvl="0" indent="0" algn="l" rtl="0">
              <a:lnSpc>
                <a:spcPct val="90000"/>
              </a:lnSpc>
              <a:spcBef>
                <a:spcPts val="0"/>
              </a:spcBef>
              <a:spcAft>
                <a:spcPts val="300"/>
              </a:spcAft>
              <a:buNone/>
            </a:pPr>
            <a:r>
              <a:rPr lang="en-US" sz="1100" dirty="0"/>
              <a:t>Look for suggestions such as: integrate violence screening and referral; link clients to disclosure counseling if necessary; use motivational counseling techniques to create a supportive and safe space for the client to make an educated decision.</a:t>
            </a:r>
            <a:endParaRPr sz="1100" dirty="0"/>
          </a:p>
          <a:p>
            <a:pPr marL="0" lvl="0" indent="0" algn="l" rtl="0">
              <a:lnSpc>
                <a:spcPct val="90000"/>
              </a:lnSpc>
              <a:spcBef>
                <a:spcPts val="0"/>
              </a:spcBef>
              <a:spcAft>
                <a:spcPts val="300"/>
              </a:spcAft>
              <a:buNone/>
            </a:pPr>
            <a:r>
              <a:rPr lang="en-US" sz="1100" dirty="0"/>
              <a:t>Display the list after several ideas have been shared.</a:t>
            </a:r>
            <a:endParaRPr sz="1100" dirty="0"/>
          </a:p>
          <a:p>
            <a:pPr marL="0" lvl="0" indent="0" algn="l" rtl="0">
              <a:lnSpc>
                <a:spcPct val="90000"/>
              </a:lnSpc>
              <a:spcBef>
                <a:spcPts val="0"/>
              </a:spcBef>
              <a:spcAft>
                <a:spcPts val="300"/>
              </a:spcAft>
              <a:buNone/>
            </a:pPr>
            <a:r>
              <a:rPr lang="en-US" sz="1100" dirty="0"/>
              <a:t>Ask the participants if they have any questions or comments (avoid lengthy debate on specific topics, as you will go into further detail in subsequent slides).</a:t>
            </a:r>
            <a:endParaRPr sz="1100" dirty="0"/>
          </a:p>
          <a:p>
            <a:pPr marL="0" marR="0" lvl="0" indent="0" algn="l" rtl="0">
              <a:lnSpc>
                <a:spcPct val="90000"/>
              </a:lnSpc>
              <a:spcBef>
                <a:spcPts val="1200"/>
              </a:spcBef>
              <a:spcAft>
                <a:spcPts val="300"/>
              </a:spcAft>
              <a:buClr>
                <a:schemeClr val="dk1"/>
              </a:buClr>
              <a:buSzPts val="1200"/>
              <a:buFont typeface="Calibri"/>
              <a:buNone/>
            </a:pPr>
            <a:r>
              <a:rPr lang="en-US" sz="1100" b="1" dirty="0"/>
              <a:t>ADDITIONAL POSSIBLE BARRIERS</a:t>
            </a:r>
            <a:r>
              <a:rPr lang="en-US" sz="1100" dirty="0"/>
              <a:t>:</a:t>
            </a:r>
            <a:endParaRPr sz="1100" dirty="0"/>
          </a:p>
          <a:p>
            <a:pPr marL="262890" lvl="0" indent="-171450" algn="l" rtl="0">
              <a:lnSpc>
                <a:spcPct val="90000"/>
              </a:lnSpc>
              <a:spcAft>
                <a:spcPts val="300"/>
              </a:spcAft>
              <a:buClr>
                <a:schemeClr val="dk1"/>
              </a:buClr>
              <a:buSzPts val="1200"/>
              <a:buFont typeface="Arial"/>
              <a:buChar char="•"/>
            </a:pPr>
            <a:r>
              <a:rPr lang="en-US" sz="1100" dirty="0"/>
              <a:t>Trauma due to diagnosis</a:t>
            </a:r>
            <a:endParaRPr sz="1100" dirty="0"/>
          </a:p>
          <a:p>
            <a:pPr marL="262890" lvl="0" indent="-171450" algn="l" rtl="0">
              <a:lnSpc>
                <a:spcPct val="90000"/>
              </a:lnSpc>
              <a:spcAft>
                <a:spcPts val="300"/>
              </a:spcAft>
              <a:buClr>
                <a:schemeClr val="dk1"/>
              </a:buClr>
              <a:buSzPts val="1200"/>
              <a:buFont typeface="Arial"/>
              <a:buChar char="•"/>
            </a:pPr>
            <a:r>
              <a:rPr lang="en-US" sz="1100" dirty="0"/>
              <a:t>Fear reaction of partner(s) </a:t>
            </a:r>
            <a:endParaRPr sz="1100" dirty="0"/>
          </a:p>
          <a:p>
            <a:pPr marL="262890" lvl="0" indent="-171450" algn="l" rtl="0">
              <a:lnSpc>
                <a:spcPct val="90000"/>
              </a:lnSpc>
              <a:spcAft>
                <a:spcPts val="300"/>
              </a:spcAft>
              <a:buClr>
                <a:schemeClr val="dk1"/>
              </a:buClr>
              <a:buSzPts val="1200"/>
              <a:buFont typeface="Arial"/>
              <a:buChar char="•"/>
            </a:pPr>
            <a:r>
              <a:rPr lang="en-US" sz="1100" dirty="0"/>
              <a:t>Guilt about having put partner or children at risk</a:t>
            </a:r>
            <a:endParaRPr sz="1100" dirty="0"/>
          </a:p>
          <a:p>
            <a:pPr marL="262890" lvl="0" indent="-171450" algn="l" rtl="0">
              <a:lnSpc>
                <a:spcPct val="90000"/>
              </a:lnSpc>
              <a:spcAft>
                <a:spcPts val="300"/>
              </a:spcAft>
              <a:buClr>
                <a:schemeClr val="dk1"/>
              </a:buClr>
              <a:buSzPts val="1200"/>
              <a:buFont typeface="Arial"/>
              <a:buChar char="•"/>
            </a:pPr>
            <a:r>
              <a:rPr lang="en-US" sz="1100" dirty="0"/>
              <a:t>Doubts about confidentiality; think partner(s) will know that he/she gave the information</a:t>
            </a:r>
            <a:endParaRPr sz="1100" dirty="0"/>
          </a:p>
          <a:p>
            <a:pPr marL="262890" lvl="0" indent="-171450" algn="l" rtl="0">
              <a:lnSpc>
                <a:spcPct val="90000"/>
              </a:lnSpc>
              <a:spcAft>
                <a:spcPts val="300"/>
              </a:spcAft>
              <a:buClr>
                <a:schemeClr val="dk1"/>
              </a:buClr>
              <a:buSzPts val="1200"/>
              <a:buFont typeface="Arial"/>
              <a:buChar char="•"/>
            </a:pPr>
            <a:r>
              <a:rPr lang="en-US" sz="1100" dirty="0"/>
              <a:t>Anger over probable source of infection </a:t>
            </a:r>
            <a:endParaRPr sz="1100" dirty="0"/>
          </a:p>
          <a:p>
            <a:pPr marL="262890" lvl="0" indent="-171450" algn="l" rtl="0">
              <a:lnSpc>
                <a:spcPct val="90000"/>
              </a:lnSpc>
              <a:spcAft>
                <a:spcPts val="300"/>
              </a:spcAft>
              <a:buClr>
                <a:schemeClr val="dk1"/>
              </a:buClr>
              <a:buSzPts val="1200"/>
              <a:buFont typeface="Arial"/>
              <a:buChar char="•"/>
            </a:pPr>
            <a:r>
              <a:rPr lang="en-US" sz="1100" dirty="0"/>
              <a:t>Lack information about index testing services and ways to tell exposed individuals </a:t>
            </a:r>
            <a:endParaRPr sz="1100" dirty="0"/>
          </a:p>
          <a:p>
            <a:pPr marL="262890" lvl="0" indent="-171450" algn="l" rtl="0">
              <a:lnSpc>
                <a:spcPct val="90000"/>
              </a:lnSpc>
              <a:spcAft>
                <a:spcPts val="300"/>
              </a:spcAft>
              <a:buClr>
                <a:schemeClr val="dk1"/>
              </a:buClr>
              <a:buSzPts val="1200"/>
              <a:buFont typeface="Arial"/>
              <a:buChar char="•"/>
            </a:pPr>
            <a:r>
              <a:rPr lang="en-US" sz="1100" dirty="0"/>
              <a:t>Ignorance of the benefits of index testing services</a:t>
            </a:r>
            <a:endParaRPr sz="1100" dirty="0"/>
          </a:p>
          <a:p>
            <a:pPr marL="262890" lvl="0" indent="-171450" algn="l" rtl="0">
              <a:lnSpc>
                <a:spcPct val="90000"/>
              </a:lnSpc>
              <a:spcAft>
                <a:spcPts val="300"/>
              </a:spcAft>
              <a:buClr>
                <a:schemeClr val="dk1"/>
              </a:buClr>
              <a:buSzPts val="1200"/>
              <a:buFont typeface="Arial"/>
              <a:buChar char="•"/>
            </a:pPr>
            <a:r>
              <a:rPr lang="en-US" sz="1100" dirty="0"/>
              <a:t>Poor communication skills  </a:t>
            </a:r>
            <a:endParaRPr sz="1100" dirty="0"/>
          </a:p>
          <a:p>
            <a:pPr marL="262890" lvl="0" indent="-171450" algn="l" rtl="0">
              <a:lnSpc>
                <a:spcPct val="90000"/>
              </a:lnSpc>
              <a:spcAft>
                <a:spcPts val="300"/>
              </a:spcAft>
              <a:buClr>
                <a:schemeClr val="dk1"/>
              </a:buClr>
              <a:buSzPts val="1200"/>
              <a:buFont typeface="Arial"/>
              <a:buChar char="•"/>
            </a:pPr>
            <a:r>
              <a:rPr lang="en-US" sz="1100" dirty="0"/>
              <a:t>Unwillingness to spend time, money, and energy to tell partner(s)</a:t>
            </a:r>
            <a:endParaRPr sz="1100" dirty="0"/>
          </a:p>
          <a:p>
            <a:pPr marL="262890" lvl="0" indent="-171450" algn="l" rtl="0">
              <a:lnSpc>
                <a:spcPct val="90000"/>
              </a:lnSpc>
              <a:spcAft>
                <a:spcPts val="300"/>
              </a:spcAft>
              <a:buClr>
                <a:schemeClr val="dk1"/>
              </a:buClr>
              <a:buSzPts val="1200"/>
              <a:buFont typeface="Arial"/>
              <a:buChar char="•"/>
            </a:pPr>
            <a:r>
              <a:rPr lang="en-US" sz="1100" dirty="0"/>
              <a:t>Don’t care about past partners (angry, depressed, unwilling to notify – infidelity) </a:t>
            </a:r>
            <a:endParaRPr sz="1100" dirty="0"/>
          </a:p>
        </p:txBody>
      </p:sp>
      <p:sp>
        <p:nvSpPr>
          <p:cNvPr id="660" name="Google Shape;66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35:notes"/>
          <p:cNvSpPr txBox="1">
            <a:spLocks noGrp="1"/>
          </p:cNvSpPr>
          <p:nvPr>
            <p:ph type="body" idx="1"/>
          </p:nvPr>
        </p:nvSpPr>
        <p:spPr>
          <a:xfrm>
            <a:off x="685800" y="4400550"/>
            <a:ext cx="5486400" cy="4057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 </a:t>
            </a:r>
            <a:r>
              <a:rPr lang="en-US" i="1" dirty="0"/>
              <a:t>In response to community and client concerns about safe index testing, PEPFAR suspended index testing among key populations and conducted a thorough and participatory review and revision of index testing minimum standards. PEPFAR required all sites implementing index testing to complete a survey (</a:t>
            </a:r>
            <a:r>
              <a:rPr lang="en-US" i="1" dirty="0" err="1"/>
              <a:t>RedCap</a:t>
            </a:r>
            <a:r>
              <a:rPr lang="en-US" i="1" dirty="0"/>
              <a:t>) to assess compliance with minimum standards and to identify areas for improvement.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 PEPFAR-supported programs should take steps to implement safe and ethical index testing services by:</a:t>
            </a:r>
            <a:endParaRPr dirty="0"/>
          </a:p>
          <a:p>
            <a:pPr marL="228600" lvl="0" algn="l" rtl="0">
              <a:spcBef>
                <a:spcPts val="600"/>
              </a:spcBef>
              <a:spcAft>
                <a:spcPts val="0"/>
              </a:spcAft>
              <a:buSzPct val="100000"/>
              <a:buFont typeface="+mj-lt"/>
              <a:buAutoNum type="arabicPeriod"/>
            </a:pPr>
            <a:r>
              <a:rPr lang="en-US" dirty="0"/>
              <a:t>Monitoring site and provider-level compliance with minimum standards for index testing</a:t>
            </a:r>
            <a:endParaRPr dirty="0"/>
          </a:p>
          <a:p>
            <a:pPr marL="228600" lvl="0" algn="l" rtl="0">
              <a:spcBef>
                <a:spcPts val="600"/>
              </a:spcBef>
              <a:spcAft>
                <a:spcPts val="0"/>
              </a:spcAft>
              <a:buSzPct val="100000"/>
              <a:buFont typeface="+mj-lt"/>
              <a:buAutoNum type="arabicPeriod"/>
            </a:pPr>
            <a:r>
              <a:rPr lang="en-US" dirty="0"/>
              <a:t>Obtaining informed consent prior to the elicitation interview and before contacting partners</a:t>
            </a:r>
            <a:endParaRPr dirty="0"/>
          </a:p>
          <a:p>
            <a:pPr marL="228600" lvl="0" algn="l" rtl="0">
              <a:spcBef>
                <a:spcPts val="600"/>
              </a:spcBef>
              <a:spcAft>
                <a:spcPts val="0"/>
              </a:spcAft>
              <a:buSzPct val="100000"/>
              <a:buFont typeface="+mj-lt"/>
              <a:buAutoNum type="arabicPeriod"/>
            </a:pPr>
            <a:r>
              <a:rPr lang="en-US" dirty="0"/>
              <a:t>Conducting an IPV risk assessment for each named partner and providing appropriate services for clients experiencing violence</a:t>
            </a:r>
            <a:endParaRPr dirty="0"/>
          </a:p>
          <a:p>
            <a:pPr marL="228600" lvl="0" algn="l" rtl="0">
              <a:spcBef>
                <a:spcPts val="600"/>
              </a:spcBef>
              <a:spcAft>
                <a:spcPts val="0"/>
              </a:spcAft>
              <a:buSzPct val="100000"/>
              <a:buFont typeface="+mj-lt"/>
              <a:buAutoNum type="arabicPeriod"/>
            </a:pPr>
            <a:r>
              <a:rPr lang="en-US" dirty="0"/>
              <a:t>Implementing a robust mechanism for detecting, monitoring, reporting, and following up on any adverse events associated with index testing services</a:t>
            </a:r>
            <a:endParaRPr dirty="0"/>
          </a:p>
          <a:p>
            <a:pPr marL="228600" lvl="0" algn="l" rtl="0">
              <a:spcBef>
                <a:spcPts val="600"/>
              </a:spcBef>
              <a:spcAft>
                <a:spcPts val="0"/>
              </a:spcAft>
              <a:buSzPct val="100000"/>
              <a:buFont typeface="+mj-lt"/>
              <a:buAutoNum type="arabicPeriod"/>
            </a:pPr>
            <a:r>
              <a:rPr lang="en-US" dirty="0"/>
              <a:t>Utilizing quality assurance and accountability to remediate any gaps in the provision of index testing services</a:t>
            </a:r>
            <a:endParaRPr dirty="0"/>
          </a:p>
        </p:txBody>
      </p:sp>
      <p:sp>
        <p:nvSpPr>
          <p:cNvPr id="668" name="Google Shape;66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6:notes"/>
          <p:cNvSpPr txBox="1">
            <a:spLocks noGrp="1"/>
          </p:cNvSpPr>
          <p:nvPr>
            <p:ph type="body" idx="1"/>
          </p:nvPr>
        </p:nvSpPr>
        <p:spPr>
          <a:xfrm>
            <a:off x="685800" y="4400550"/>
            <a:ext cx="5486400" cy="44805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i="0" dirty="0"/>
              <a:t>Say</a:t>
            </a:r>
            <a:r>
              <a:rPr lang="en-US" sz="1100" i="1" dirty="0"/>
              <a:t>: In response to feedback from community-based organizations and stakeholders working in HIV, the US Government’s Office of the Global AIDS Coordinator PEPFAR established a set of minimum standards for safe and effective delivery of index testing services.</a:t>
            </a:r>
            <a:endParaRPr sz="1100" dirty="0"/>
          </a:p>
          <a:p>
            <a:pPr marL="0" lvl="0" indent="0" algn="l" rtl="0">
              <a:spcBef>
                <a:spcPts val="600"/>
              </a:spcBef>
              <a:spcAft>
                <a:spcPts val="0"/>
              </a:spcAft>
              <a:buNone/>
            </a:pPr>
            <a:r>
              <a:rPr lang="en-US" sz="1100" i="1" dirty="0"/>
              <a:t>It is important that providers know and understand the 5 C’s. </a:t>
            </a:r>
            <a:endParaRPr sz="1100" dirty="0"/>
          </a:p>
          <a:p>
            <a:pPr marL="0" lvl="0" indent="0" algn="l" rtl="0">
              <a:spcBef>
                <a:spcPts val="600"/>
              </a:spcBef>
              <a:spcAft>
                <a:spcPts val="0"/>
              </a:spcAft>
              <a:buNone/>
            </a:pPr>
            <a:r>
              <a:rPr lang="en-US" sz="1100" i="1" dirty="0"/>
              <a:t>Can anyone tell me what the 5 C’s are?</a:t>
            </a:r>
            <a:endParaRPr sz="1100" dirty="0"/>
          </a:p>
          <a:p>
            <a:pPr marL="0" lvl="0" indent="0" algn="l" rtl="0">
              <a:spcBef>
                <a:spcPts val="600"/>
              </a:spcBef>
              <a:spcAft>
                <a:spcPts val="0"/>
              </a:spcAft>
              <a:buNone/>
            </a:pPr>
            <a:r>
              <a:rPr lang="en-US" sz="1100" i="0" dirty="0"/>
              <a:t>Allow the participants an opportunity to provide inputs, then continue. It is no coincidence that they are listed in plain view for participants to see ☺.</a:t>
            </a:r>
            <a:endParaRPr sz="1100" i="0" dirty="0"/>
          </a:p>
          <a:p>
            <a:pPr marL="0" lvl="0" indent="0" algn="l" rtl="0">
              <a:spcBef>
                <a:spcPts val="600"/>
              </a:spcBef>
              <a:spcAft>
                <a:spcPts val="0"/>
              </a:spcAft>
              <a:buNone/>
            </a:pPr>
            <a:r>
              <a:rPr lang="en-US" sz="1100" b="1" i="0" dirty="0"/>
              <a:t>NOTE</a:t>
            </a:r>
            <a:r>
              <a:rPr lang="en-US" sz="1100" i="0" dirty="0"/>
              <a:t>: The use of 5 C’s may not translate well in a language other than English, and the script here may need to be adjusted for the local context. It is more important that the participants understand the concepts, as opposed to trying to maintain the English language equivalents.</a:t>
            </a:r>
            <a:endParaRPr sz="1100" dirty="0"/>
          </a:p>
          <a:p>
            <a:pPr marL="0" lvl="0" indent="0" algn="l" rtl="0">
              <a:spcBef>
                <a:spcPts val="600"/>
              </a:spcBef>
              <a:spcAft>
                <a:spcPts val="0"/>
              </a:spcAft>
              <a:buNone/>
            </a:pPr>
            <a:r>
              <a:rPr lang="en-US" sz="1100" b="1" i="0" dirty="0"/>
              <a:t>Say</a:t>
            </a:r>
            <a:r>
              <a:rPr lang="en-US" sz="1100" i="0" dirty="0"/>
              <a:t>: </a:t>
            </a:r>
            <a:r>
              <a:rPr lang="en-US" sz="1100" i="1" dirty="0"/>
              <a:t>In addition, it is important for programs to ensure that providers are able to adhere to the 5 C’s, and that they have the capacity and resources both to ask about potential violence, and respond appropriately, including referral to essential services. </a:t>
            </a:r>
            <a:endParaRPr sz="1100" dirty="0"/>
          </a:p>
          <a:p>
            <a:pPr marL="0" lvl="0" indent="0" algn="l" rtl="0">
              <a:spcBef>
                <a:spcPts val="600"/>
              </a:spcBef>
              <a:spcAft>
                <a:spcPts val="0"/>
              </a:spcAft>
              <a:buNone/>
            </a:pPr>
            <a:r>
              <a:rPr lang="en-US" sz="1100" i="1" dirty="0"/>
              <a:t>We will talk more about IPV and adverse events in Session 11.</a:t>
            </a:r>
            <a:endParaRPr sz="1100" dirty="0"/>
          </a:p>
          <a:p>
            <a:pPr marL="0" lvl="0" indent="0" algn="l" rtl="0">
              <a:spcBef>
                <a:spcPts val="600"/>
              </a:spcBef>
              <a:spcAft>
                <a:spcPts val="0"/>
              </a:spcAft>
              <a:buNone/>
            </a:pPr>
            <a:r>
              <a:rPr lang="en-US" sz="1100" i="1" dirty="0"/>
              <a:t>Finally, we must ensure that all providers who will conduct index testing have been thoroughly trained on:</a:t>
            </a:r>
            <a:endParaRPr sz="1100" dirty="0"/>
          </a:p>
          <a:p>
            <a:pPr marL="171450" lvl="0" indent="-171450" algn="l" rtl="0">
              <a:spcBef>
                <a:spcPts val="600"/>
              </a:spcBef>
              <a:spcAft>
                <a:spcPts val="0"/>
              </a:spcAft>
              <a:buClr>
                <a:schemeClr val="dk1"/>
              </a:buClr>
              <a:buSzPts val="1200"/>
              <a:buFont typeface="Arial"/>
              <a:buChar char="•"/>
            </a:pPr>
            <a:r>
              <a:rPr lang="en-US" sz="1100" i="1" dirty="0"/>
              <a:t>the provision of intimate partner violence screening and adverse event monitoring; and</a:t>
            </a:r>
            <a:endParaRPr sz="1100" dirty="0"/>
          </a:p>
          <a:p>
            <a:pPr marL="171450" lvl="0" indent="-171450" algn="l" rtl="0">
              <a:spcBef>
                <a:spcPts val="600"/>
              </a:spcBef>
              <a:spcAft>
                <a:spcPts val="0"/>
              </a:spcAft>
              <a:buClr>
                <a:schemeClr val="dk1"/>
              </a:buClr>
              <a:buSzPts val="1200"/>
              <a:buFont typeface="Arial"/>
              <a:buChar char="•"/>
            </a:pPr>
            <a:r>
              <a:rPr lang="en-US" sz="1100" i="1" dirty="0"/>
              <a:t>ethics, including respecting the rights of clients, obtaining informed consent both for provision of partner contact information and for the method in which those individuals are reached—the key principles of ‘do no harm’.</a:t>
            </a:r>
            <a:endParaRPr sz="1100" dirty="0"/>
          </a:p>
          <a:p>
            <a:pPr marL="0" lvl="0" indent="0" algn="l" rtl="0">
              <a:spcBef>
                <a:spcPts val="600"/>
              </a:spcBef>
              <a:spcAft>
                <a:spcPts val="0"/>
              </a:spcAft>
              <a:buNone/>
            </a:pPr>
            <a:r>
              <a:rPr lang="en-US" sz="1100" i="1" dirty="0"/>
              <a:t>Any questions before we continue?</a:t>
            </a:r>
            <a:endParaRPr sz="1100" dirty="0"/>
          </a:p>
          <a:p>
            <a:pPr marL="0" lvl="0" indent="0" algn="l" rtl="0">
              <a:spcBef>
                <a:spcPts val="0"/>
              </a:spcBef>
              <a:spcAft>
                <a:spcPts val="0"/>
              </a:spcAft>
              <a:buNone/>
            </a:pPr>
            <a:endParaRPr sz="1100" i="1" dirty="0"/>
          </a:p>
          <a:p>
            <a:pPr marL="0" lvl="0" indent="0" algn="l" rtl="0">
              <a:spcBef>
                <a:spcPts val="0"/>
              </a:spcBef>
              <a:spcAft>
                <a:spcPts val="0"/>
              </a:spcAft>
              <a:buNone/>
            </a:pPr>
            <a:endParaRPr sz="1100" i="1" dirty="0"/>
          </a:p>
        </p:txBody>
      </p:sp>
      <p:sp>
        <p:nvSpPr>
          <p:cNvPr id="674" name="Google Shape;67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37:notes"/>
          <p:cNvSpPr txBox="1">
            <a:spLocks noGrp="1"/>
          </p:cNvSpPr>
          <p:nvPr>
            <p:ph type="body" idx="1"/>
          </p:nvPr>
        </p:nvSpPr>
        <p:spPr>
          <a:xfrm>
            <a:off x="685800" y="4400550"/>
            <a:ext cx="5486400" cy="40347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As discussed on the previous slide, index testing must meet the 5 C’s. In addition, it should adhere to universally recommended core principles for all HIV testing services shown on the right of the slide.</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As you can see, there is some overlap between the 5 C’s and the Core Principles. What do you see in the Core Principles that is an addition to the 5 Cs’?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0" dirty="0"/>
              <a:t>Allow the participants a few moments to respond. </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b="1" i="0" dirty="0"/>
              <a:t>Say: </a:t>
            </a:r>
            <a:r>
              <a:rPr lang="en-US" i="1" dirty="0"/>
              <a:t>Is it possible for us to implement index testing services here in [COUNTRY] and adhere to all of these principles? If not, what are the obstacles, and what are some possible solutions?</a:t>
            </a:r>
            <a:endParaRPr dirty="0"/>
          </a:p>
          <a:p>
            <a:pPr marL="0" lvl="0" indent="0" algn="l" rtl="0">
              <a:spcBef>
                <a:spcPts val="0"/>
              </a:spcBef>
              <a:spcAft>
                <a:spcPts val="0"/>
              </a:spcAft>
              <a:buNone/>
            </a:pPr>
            <a:endParaRPr i="0" dirty="0"/>
          </a:p>
          <a:p>
            <a:pPr marL="0" marR="0" lvl="0" indent="0" algn="l" rtl="0">
              <a:lnSpc>
                <a:spcPct val="100000"/>
              </a:lnSpc>
              <a:spcBef>
                <a:spcPts val="0"/>
              </a:spcBef>
              <a:spcAft>
                <a:spcPts val="0"/>
              </a:spcAft>
              <a:buClr>
                <a:schemeClr val="dk1"/>
              </a:buClr>
              <a:buSzPts val="1200"/>
              <a:buFont typeface="Calibri"/>
              <a:buNone/>
            </a:pPr>
            <a:r>
              <a:rPr lang="en-US" i="0" dirty="0"/>
              <a:t>Allow the participants a few moments to respond. Be sure to record their responses on flipchart paper and review the inputs at the end of the training. As with other sessions during this training where challenges and solutions are discussed, it is important to acknowledge the inputs of the participants and ensure them that in your role as a facilitator, you will compile them and provide them to an individual who can raise them in an appropriate forum (strategic planning session, taskforce, technical working group, </a:t>
            </a:r>
            <a:endParaRPr dirty="0"/>
          </a:p>
          <a:p>
            <a:pPr marL="0" lvl="0" indent="0" algn="l" rtl="0">
              <a:spcBef>
                <a:spcPts val="0"/>
              </a:spcBef>
              <a:spcAft>
                <a:spcPts val="0"/>
              </a:spcAft>
              <a:buNone/>
            </a:pPr>
            <a:endParaRPr i="0" dirty="0"/>
          </a:p>
          <a:p>
            <a:pPr marL="0" lvl="0" indent="0" algn="l" rtl="0">
              <a:spcBef>
                <a:spcPts val="0"/>
              </a:spcBef>
              <a:spcAft>
                <a:spcPts val="0"/>
              </a:spcAft>
              <a:buNone/>
            </a:pPr>
            <a:endParaRPr i="0" dirty="0"/>
          </a:p>
          <a:p>
            <a:pPr marL="0" lvl="0" indent="0" algn="l" rtl="0">
              <a:spcBef>
                <a:spcPts val="0"/>
              </a:spcBef>
              <a:spcAft>
                <a:spcPts val="0"/>
              </a:spcAft>
              <a:buNone/>
            </a:pPr>
            <a:endParaRPr i="0" dirty="0"/>
          </a:p>
        </p:txBody>
      </p:sp>
      <p:sp>
        <p:nvSpPr>
          <p:cNvPr id="684" name="Google Shape;68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a:t>
            </a:r>
            <a:r>
              <a:rPr lang="en-US" dirty="0"/>
              <a:t>: </a:t>
            </a:r>
            <a:r>
              <a:rPr lang="en-US" i="1" dirty="0"/>
              <a:t>One way of helping providers, administrative staff, and clients know, remember, and uphold clients’ rights is to post a ‘patient bill of rights’  in large print at a place where clients and providers can easily see it within the site or facility. On the right of this slide is an example of a bill of rights.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What rights do you see are emphasized in bold?</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0" dirty="0"/>
              <a:t>Allow the respondents a few moments to respond.</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b="1" i="0" dirty="0"/>
              <a:t>Say: </a:t>
            </a:r>
            <a:r>
              <a:rPr lang="en-US" i="1" dirty="0"/>
              <a:t>It is important that teams providing services, including receptionists, custodial staff, and guards, fully understand these rights. At minimum, site leadership should hold a meeting for all staff to review them, ensure they are understood, discuss possible scenarios, address any questions, and ultimately have each staff member sign a statement agreeing to uphold them. </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i="1" dirty="0"/>
              <a:t>An example of a confidentiality statement and this sample patient bill of rights are provided with this training package.</a:t>
            </a:r>
            <a:endParaRPr dirty="0"/>
          </a:p>
          <a:p>
            <a:pPr marL="0" lvl="0" indent="0" algn="l" rtl="0">
              <a:spcBef>
                <a:spcPts val="0"/>
              </a:spcBef>
              <a:spcAft>
                <a:spcPts val="0"/>
              </a:spcAft>
              <a:buNone/>
            </a:pPr>
            <a:endParaRPr i="0" dirty="0"/>
          </a:p>
          <a:p>
            <a:pPr marL="0" lvl="0" indent="0" algn="l" rtl="0">
              <a:spcBef>
                <a:spcPts val="0"/>
              </a:spcBef>
              <a:spcAft>
                <a:spcPts val="0"/>
              </a:spcAft>
              <a:buNone/>
            </a:pPr>
            <a:endParaRPr i="0" dirty="0"/>
          </a:p>
        </p:txBody>
      </p:sp>
      <p:sp>
        <p:nvSpPr>
          <p:cNvPr id="701" name="Google Shape;70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39:notes"/>
          <p:cNvSpPr txBox="1">
            <a:spLocks noGrp="1"/>
          </p:cNvSpPr>
          <p:nvPr>
            <p:ph type="body" idx="1"/>
          </p:nvPr>
        </p:nvSpPr>
        <p:spPr>
          <a:xfrm>
            <a:off x="685800" y="4400550"/>
            <a:ext cx="5486400" cy="44919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a:t>
            </a:r>
            <a:r>
              <a:rPr lang="en-US" dirty="0"/>
              <a:t>: </a:t>
            </a:r>
            <a:r>
              <a:rPr lang="en-US" i="1" dirty="0"/>
              <a:t>What do we mean by informed consent, and why is it important?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Allow the participants a few moments to respond to the question.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Then go through the bullets on the slide sequentially to explain what clients should be aware of. Note that you will discuss each of these in detail when you adapt the </a:t>
            </a:r>
            <a:r>
              <a:rPr lang="en-US" dirty="0">
                <a:solidFill>
                  <a:schemeClr val="tx1"/>
                </a:solidFill>
              </a:rPr>
              <a:t>index testing approaches in a later session.</a:t>
            </a:r>
            <a:endParaRPr dirty="0">
              <a:solidFill>
                <a:schemeClr val="tx1"/>
              </a:solidFill>
            </a:endParaRPr>
          </a:p>
          <a:p>
            <a:pPr marL="0" lvl="0" indent="0" algn="l" rtl="0">
              <a:spcBef>
                <a:spcPts val="0"/>
              </a:spcBef>
              <a:spcAft>
                <a:spcPts val="0"/>
              </a:spcAft>
              <a:buNone/>
            </a:pPr>
            <a:endParaRPr dirty="0">
              <a:solidFill>
                <a:schemeClr val="tx1"/>
              </a:solidFill>
            </a:endParaRPr>
          </a:p>
          <a:p>
            <a:pPr marL="0" lvl="0" indent="0" algn="l" rtl="0">
              <a:spcBef>
                <a:spcPts val="0"/>
              </a:spcBef>
              <a:spcAft>
                <a:spcPts val="0"/>
              </a:spcAft>
              <a:buNone/>
            </a:pPr>
            <a:r>
              <a:rPr lang="en-US" dirty="0">
                <a:solidFill>
                  <a:schemeClr val="tx1"/>
                </a:solidFill>
              </a:rPr>
              <a:t>Emphasize that consent (yes/no) is not enough; the client needs to make an informed decision based on sufficient information and understanding.</a:t>
            </a:r>
            <a:endParaRPr dirty="0">
              <a:solidFill>
                <a:schemeClr val="tx1"/>
              </a:solidFill>
            </a:endParaRPr>
          </a:p>
          <a:p>
            <a:pPr marL="0" lvl="0" indent="0" algn="l" rtl="0">
              <a:spcBef>
                <a:spcPts val="0"/>
              </a:spcBef>
              <a:spcAft>
                <a:spcPts val="0"/>
              </a:spcAft>
              <a:buNone/>
            </a:pPr>
            <a:endParaRPr dirty="0">
              <a:solidFill>
                <a:schemeClr val="tx1"/>
              </a:solidFill>
            </a:endParaRPr>
          </a:p>
          <a:p>
            <a:pPr marL="0" lvl="0" indent="0" algn="l" rtl="0">
              <a:spcBef>
                <a:spcPts val="0"/>
              </a:spcBef>
              <a:spcAft>
                <a:spcPts val="0"/>
              </a:spcAft>
              <a:buNone/>
            </a:pPr>
            <a:r>
              <a:rPr lang="en-US" dirty="0">
                <a:solidFill>
                  <a:schemeClr val="tx1"/>
                </a:solidFill>
              </a:rPr>
              <a:t>Examples of language per referral method include:</a:t>
            </a:r>
            <a:endParaRPr dirty="0">
              <a:solidFill>
                <a:schemeClr val="tx1"/>
              </a:solidFill>
            </a:endParaRPr>
          </a:p>
          <a:p>
            <a:pPr marL="171450" lvl="0" indent="-171450" algn="l" rtl="0">
              <a:spcBef>
                <a:spcPts val="600"/>
              </a:spcBef>
              <a:spcAft>
                <a:spcPts val="0"/>
              </a:spcAft>
              <a:buFont typeface="Arial" panose="020B0604020202020204" pitchFamily="34" charset="0"/>
              <a:buChar char="•"/>
            </a:pPr>
            <a:r>
              <a:rPr lang="en-US" dirty="0">
                <a:solidFill>
                  <a:schemeClr val="tx1"/>
                </a:solidFill>
              </a:rPr>
              <a:t>Contract referral, “I plan to tell my partner about my HIV and refer him (or her) to this facility (or site) for HIV testing within 14 days of today’s date. If I am unable to do this within 14 days, I give permission for the counselor to telephone my partner and offer them an HIV test. I understand that while all services are confidential and my partner will not be given my name, there is a risk of accidental disclosure or that my partner will attempt to guess my identity.”</a:t>
            </a:r>
            <a:endParaRPr dirty="0">
              <a:solidFill>
                <a:schemeClr val="tx1"/>
              </a:solidFill>
            </a:endParaRPr>
          </a:p>
          <a:p>
            <a:pPr marL="171450" lvl="0" indent="-171450" algn="l" rtl="0">
              <a:spcBef>
                <a:spcPts val="600"/>
              </a:spcBef>
              <a:spcAft>
                <a:spcPts val="0"/>
              </a:spcAft>
              <a:buFont typeface="Arial" panose="020B0604020202020204" pitchFamily="34" charset="0"/>
              <a:buChar char="•"/>
            </a:pPr>
            <a:r>
              <a:rPr lang="en-US" dirty="0">
                <a:solidFill>
                  <a:schemeClr val="tx1"/>
                </a:solidFill>
              </a:rPr>
              <a:t>Provider referral, “I give consent for the counselor to telephone (or visit) my partner and offer them an HIV test. I understand that while all services are confidential and my partner will not be given my name, there is a risk of accidental disclosure or that my partner will attempt to guess my identity.”</a:t>
            </a:r>
            <a:endParaRPr dirty="0">
              <a:solidFill>
                <a:schemeClr val="tx1"/>
              </a:solidFill>
            </a:endParaRPr>
          </a:p>
        </p:txBody>
      </p:sp>
      <p:sp>
        <p:nvSpPr>
          <p:cNvPr id="710" name="Google Shape;710;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623560" cy="46177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Introduce yourself (the facilitator) again, if appropriate, and have the participants briefly introduce themselves. Consider the activity below (time permitting), or a similar activity.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Optional: Facilitate an interactive, physical activity to introduce each of the participants.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Option 1: Four corners of the room. </a:t>
            </a:r>
            <a:r>
              <a:rPr lang="en-US" dirty="0"/>
              <a:t>Identify a category (e.g. favorite color), and list out four options, identifying each option with a corner in the room. Ask the participants to go to the corner that represents their preference. Repeat 5-10 times with other categories and options (e.g. foods, hobbies, dream vacations). Options can also be constructed as “what would you rather”, or as statements (e.g. I prefer to work: a) with a team, b) alone, c) sometimes with a team and sometimes alone, d) not to work at all). See example provided in training package. After a few rounds, have participants each introduce their name, organization, role and why they are in that “group”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Option 2. Ball toss.</a:t>
            </a:r>
            <a:r>
              <a:rPr lang="en-US" dirty="0"/>
              <a:t> Ask participants to form circle. Demonstrate first by tossing the ball to someone and then telling them something about yourself that they didn’t know (could be anything, from your favorite food to what kitchen appliance/item you would be and why. Continue until all participants have introduced themselves.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Option 3. Line up</a:t>
            </a:r>
            <a:r>
              <a:rPr lang="en-US" dirty="0"/>
              <a:t>. Identify a category and have participants line up in order (e.g. height, birthday month, # years working in HIV). Then have each participant introduce themselves from one end to the other.</a:t>
            </a:r>
            <a:endParaRPr dirty="0"/>
          </a:p>
          <a:p>
            <a:pPr marL="0" lvl="0" indent="0" algn="l" rtl="0">
              <a:spcBef>
                <a:spcPts val="0"/>
              </a:spcBef>
              <a:spcAft>
                <a:spcPts val="0"/>
              </a:spcAft>
              <a:buNone/>
            </a:pPr>
            <a:endParaRPr dirty="0"/>
          </a:p>
        </p:txBody>
      </p:sp>
      <p:sp>
        <p:nvSpPr>
          <p:cNvPr id="261" name="Google Shape;2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 </a:t>
            </a:r>
            <a:r>
              <a:rPr lang="en-US" i="1" dirty="0"/>
              <a:t>There are special considerations for obtaining consent from children and adolescents that are influenced by local law and policy as well as culture and social norms.</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US" dirty="0"/>
              <a:t>Review the considerations and ask participants if they have additional points or if they have questions or concerns about any of the bullets on the slide.</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Refer participants to the resource “Maximizing Coverage of Index Testing among Biological Children of Mothers Living with HIV: Standard Operating Procedures” prepared by the Pediatric and OVC Interagency Team at PEPFAR.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721" name="Google Shape;721;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7" name="Google Shape;727;p41:notes"/>
          <p:cNvSpPr txBox="1">
            <a:spLocks noGrp="1"/>
          </p:cNvSpPr>
          <p:nvPr>
            <p:ph type="body" idx="1"/>
          </p:nvPr>
        </p:nvSpPr>
        <p:spPr>
          <a:xfrm>
            <a:off x="685800" y="4400550"/>
            <a:ext cx="5486400" cy="44462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a:t>
            </a:r>
            <a:r>
              <a:rPr lang="en-US" b="0" dirty="0"/>
              <a:t>: </a:t>
            </a:r>
            <a:r>
              <a:rPr lang="en-US" b="0" i="1" dirty="0"/>
              <a:t>Let’s look at a couple of case studies to explore these issues further. Please find a partner near you, read the case study together, and spend about 3 minutes discussing the questions on the slide.</a:t>
            </a:r>
            <a:endParaRPr dirty="0"/>
          </a:p>
          <a:p>
            <a:pPr marL="0" lvl="0" indent="0" algn="l" rtl="0">
              <a:spcBef>
                <a:spcPts val="600"/>
              </a:spcBef>
              <a:spcAft>
                <a:spcPts val="0"/>
              </a:spcAft>
              <a:buNone/>
            </a:pPr>
            <a:r>
              <a:rPr lang="en-US" b="0" dirty="0"/>
              <a:t>Allow the groups to work together for about 5 minutes.</a:t>
            </a:r>
            <a:endParaRPr dirty="0"/>
          </a:p>
          <a:p>
            <a:pPr marL="0" lvl="0" indent="0" algn="l" rtl="0">
              <a:spcBef>
                <a:spcPts val="600"/>
              </a:spcBef>
              <a:spcAft>
                <a:spcPts val="0"/>
              </a:spcAft>
              <a:buNone/>
            </a:pPr>
            <a:r>
              <a:rPr lang="en-US" b="1" i="0" dirty="0"/>
              <a:t>Say: </a:t>
            </a:r>
            <a:r>
              <a:rPr lang="en-US" b="0" i="1" dirty="0"/>
              <a:t>Based on this example, do you think that </a:t>
            </a:r>
            <a:r>
              <a:rPr lang="en-US" b="0" i="1" dirty="0" err="1"/>
              <a:t>Bojak’s</a:t>
            </a:r>
            <a:r>
              <a:rPr lang="en-US" b="0" i="1" dirty="0"/>
              <a:t> approach meets the Minimum Standards of index testing </a:t>
            </a:r>
            <a:r>
              <a:rPr lang="en-US" b="0" i="1" u="sng" dirty="0"/>
              <a:t>and</a:t>
            </a:r>
            <a:r>
              <a:rPr lang="en-US" b="0" i="1" dirty="0"/>
              <a:t> the Core Principles of HIV testing? Why, or why not?</a:t>
            </a:r>
            <a:endParaRPr dirty="0"/>
          </a:p>
          <a:p>
            <a:pPr marL="0" lvl="0" indent="0" algn="l" rtl="0">
              <a:spcBef>
                <a:spcPts val="600"/>
              </a:spcBef>
              <a:spcAft>
                <a:spcPts val="0"/>
              </a:spcAft>
              <a:buNone/>
            </a:pPr>
            <a:r>
              <a:rPr lang="en-US" b="0" dirty="0"/>
              <a:t>Allow the participants a few moments to respond.  </a:t>
            </a:r>
            <a:endParaRPr dirty="0"/>
          </a:p>
          <a:p>
            <a:pPr marL="0" lvl="0" indent="0" algn="l" rtl="0">
              <a:spcBef>
                <a:spcPts val="600"/>
              </a:spcBef>
              <a:spcAft>
                <a:spcPts val="0"/>
              </a:spcAft>
              <a:buNone/>
            </a:pPr>
            <a:r>
              <a:rPr lang="en-US" b="1" dirty="0"/>
              <a:t>CONSIDERATIONS:</a:t>
            </a:r>
            <a:endParaRPr dirty="0"/>
          </a:p>
          <a:p>
            <a:pPr marL="0" lvl="0" indent="0" algn="l" rtl="0">
              <a:spcAft>
                <a:spcPts val="0"/>
              </a:spcAft>
              <a:buNone/>
            </a:pPr>
            <a:r>
              <a:rPr lang="en-US" b="0" dirty="0" err="1"/>
              <a:t>Bojak</a:t>
            </a:r>
            <a:r>
              <a:rPr lang="en-US" b="0" dirty="0"/>
              <a:t> sounds like a hard-working nurse/counselor who wants the best for his client. He has offered to go out of his way to help make sure that his client is safe. However, what if something goes wrong, beyond </a:t>
            </a:r>
            <a:r>
              <a:rPr lang="en-US" b="0" dirty="0" err="1"/>
              <a:t>Bojak’s</a:t>
            </a:r>
            <a:r>
              <a:rPr lang="en-US" b="0" dirty="0"/>
              <a:t> control? </a:t>
            </a:r>
            <a:endParaRPr dirty="0"/>
          </a:p>
          <a:p>
            <a:pPr marL="0" lvl="0" indent="0" algn="l" rtl="0">
              <a:spcBef>
                <a:spcPts val="600"/>
              </a:spcBef>
              <a:spcAft>
                <a:spcPts val="0"/>
              </a:spcAft>
              <a:buNone/>
            </a:pPr>
            <a:r>
              <a:rPr lang="en-US" b="0" dirty="0"/>
              <a:t>While this approach is well meaning, it is not entirely focused on the client’s wants and needs, and further, it has the potential for causing harm. </a:t>
            </a:r>
            <a:r>
              <a:rPr lang="en-US" b="0" u="none" dirty="0"/>
              <a:t>The client is much more likely to understand his own risks from his male partner than </a:t>
            </a:r>
            <a:r>
              <a:rPr lang="en-US" b="0" u="none" dirty="0" err="1"/>
              <a:t>Bojak</a:t>
            </a:r>
            <a:r>
              <a:rPr lang="en-US" b="0" u="none" dirty="0"/>
              <a:t>.</a:t>
            </a:r>
            <a:endParaRPr dirty="0"/>
          </a:p>
          <a:p>
            <a:pPr marL="0" lvl="0" indent="0" algn="l" rtl="0">
              <a:spcBef>
                <a:spcPts val="600"/>
              </a:spcBef>
              <a:spcAft>
                <a:spcPts val="0"/>
              </a:spcAft>
              <a:buNone/>
            </a:pPr>
            <a:r>
              <a:rPr lang="en-US" b="0" dirty="0"/>
              <a:t>It is critical for index testing services to be client centered, voluntary, and non-coercive. </a:t>
            </a:r>
            <a:endParaRPr dirty="0"/>
          </a:p>
          <a:p>
            <a:pPr marL="0" lvl="0" indent="0" algn="l" rtl="0">
              <a:spcBef>
                <a:spcPts val="600"/>
              </a:spcBef>
              <a:spcAft>
                <a:spcPts val="0"/>
              </a:spcAft>
              <a:buNone/>
            </a:pPr>
            <a:r>
              <a:rPr lang="en-US" b="1" dirty="0"/>
              <a:t>Say: </a:t>
            </a:r>
            <a:r>
              <a:rPr lang="en-US" b="0" i="1" dirty="0"/>
              <a:t>What could </a:t>
            </a:r>
            <a:r>
              <a:rPr lang="en-US" b="0" i="1" dirty="0" err="1"/>
              <a:t>Bojak</a:t>
            </a:r>
            <a:r>
              <a:rPr lang="en-US" b="0" i="1" dirty="0"/>
              <a:t> have done differently?</a:t>
            </a:r>
            <a:endParaRPr dirty="0"/>
          </a:p>
          <a:p>
            <a:pPr marL="0" marR="0" lvl="0" indent="0" algn="l" rtl="0">
              <a:lnSpc>
                <a:spcPct val="100000"/>
              </a:lnSpc>
              <a:spcBef>
                <a:spcPts val="600"/>
              </a:spcBef>
              <a:spcAft>
                <a:spcPts val="0"/>
              </a:spcAft>
              <a:buClr>
                <a:schemeClr val="dk1"/>
              </a:buClr>
              <a:buSzPts val="1200"/>
              <a:buFont typeface="Calibri"/>
              <a:buNone/>
            </a:pPr>
            <a:r>
              <a:rPr lang="en-US" b="0" dirty="0"/>
              <a:t>Allow the participants a few moments to respond and affirm answers that are in line with the Minimum Standards and Core Principles.</a:t>
            </a:r>
            <a:endParaRPr dirty="0"/>
          </a:p>
          <a:p>
            <a:pPr marL="0" lvl="0" indent="0" algn="l" rtl="0">
              <a:spcBef>
                <a:spcPts val="0"/>
              </a:spcBef>
              <a:spcAft>
                <a:spcPts val="0"/>
              </a:spcAft>
              <a:buNone/>
            </a:pPr>
            <a:endParaRPr b="0" i="1" dirty="0"/>
          </a:p>
        </p:txBody>
      </p:sp>
      <p:sp>
        <p:nvSpPr>
          <p:cNvPr id="728" name="Google Shape;72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42:notes"/>
          <p:cNvSpPr txBox="1">
            <a:spLocks noGrp="1"/>
          </p:cNvSpPr>
          <p:nvPr>
            <p:ph type="body" idx="1"/>
          </p:nvPr>
        </p:nvSpPr>
        <p:spPr>
          <a:xfrm>
            <a:off x="685800" y="4400550"/>
            <a:ext cx="5486400" cy="38404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 </a:t>
            </a:r>
            <a:r>
              <a:rPr lang="en-US" b="0" dirty="0"/>
              <a:t>Ask one of the participants to read the example on the slide or have them read it on their own for a minute.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Say</a:t>
            </a:r>
            <a:r>
              <a:rPr lang="en-US" b="0" dirty="0"/>
              <a:t>: </a:t>
            </a:r>
            <a:r>
              <a:rPr lang="en-US" b="0" i="1" dirty="0"/>
              <a:t>Based on this example, do you think that Ghislaine’s approach meets the Minimum Standards of index testing </a:t>
            </a:r>
            <a:r>
              <a:rPr lang="en-US" b="0" i="1" u="sng" dirty="0"/>
              <a:t>and</a:t>
            </a:r>
            <a:r>
              <a:rPr lang="en-US" b="0" i="1" dirty="0"/>
              <a:t> the Core Principles of HIV testing? Why, or why not?</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Allow the participants a few moments to respond.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CONSIDERATIONS:</a:t>
            </a:r>
            <a:endParaRPr dirty="0"/>
          </a:p>
          <a:p>
            <a:pPr marL="0" lvl="0" indent="0" algn="l" rtl="0">
              <a:spcBef>
                <a:spcPts val="0"/>
              </a:spcBef>
              <a:spcAft>
                <a:spcPts val="0"/>
              </a:spcAft>
              <a:buNone/>
            </a:pPr>
            <a:r>
              <a:rPr lang="en-US" b="0" dirty="0"/>
              <a:t>This is a challenging question. One could argue that risk-network referral rewards people who refer individuals within their risk networks to HIV testing, including people with home they may have had sexual contact or shared needles. However, referring someone for testing is different than agreeing to have someone contacted who may be at risk for HIV infection because of their relationship to the index client. In this example, Ghislaine’s approach does not entirely embrace the principles of being voluntary, noncoercive, and nonjudgmental because clients may feel pressure to list contacts or otherwise lose possible benefits, and/or experience stigma/judgment from their providers or from themselves.</a:t>
            </a:r>
            <a:endParaRPr b="1" dirty="0"/>
          </a:p>
        </p:txBody>
      </p:sp>
      <p:sp>
        <p:nvSpPr>
          <p:cNvPr id="738" name="Google Shape;73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Google Shape;74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b="0" i="1" dirty="0"/>
              <a:t>Here are a couple of </a:t>
            </a:r>
            <a:r>
              <a:rPr lang="en-US" i="1" dirty="0"/>
              <a:t>examples of what a client could say, or read and sign, that would constitute consent for a provider to contact their partner through contract or provider referral.</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0" dirty="0"/>
              <a:t>Ask a participant to read the first paragraph on the slide, and then ask another participant to read the other.</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i="0" dirty="0"/>
              <a:t>Ask if the participants have any questions.</a:t>
            </a:r>
            <a:endParaRPr dirty="0"/>
          </a:p>
          <a:p>
            <a:pPr marL="0" lvl="0" indent="0" algn="l" rtl="0">
              <a:spcBef>
                <a:spcPts val="0"/>
              </a:spcBef>
              <a:spcAft>
                <a:spcPts val="0"/>
              </a:spcAft>
              <a:buNone/>
            </a:pPr>
            <a:endParaRPr i="1" dirty="0"/>
          </a:p>
          <a:p>
            <a:pPr marL="0" lvl="0" indent="0" algn="l" rtl="0">
              <a:spcBef>
                <a:spcPts val="0"/>
              </a:spcBef>
              <a:spcAft>
                <a:spcPts val="0"/>
              </a:spcAft>
              <a:buNone/>
            </a:pPr>
            <a:endParaRPr i="1" dirty="0"/>
          </a:p>
        </p:txBody>
      </p:sp>
      <p:sp>
        <p:nvSpPr>
          <p:cNvPr id="746" name="Google Shape;74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NOTE: </a:t>
            </a:r>
            <a:r>
              <a:rPr lang="en-US" b="0" i="0" dirty="0"/>
              <a:t>Before advancing the bullets, ask the question in the script below. Then, review the points on this slide if they have not yet been discussed in this session. </a:t>
            </a:r>
            <a:endParaRPr b="1" i="0" dirty="0"/>
          </a:p>
          <a:p>
            <a:pPr marL="0" lvl="0" indent="0" algn="l" rtl="0">
              <a:spcBef>
                <a:spcPts val="0"/>
              </a:spcBef>
              <a:spcAft>
                <a:spcPts val="0"/>
              </a:spcAft>
              <a:buNone/>
            </a:pPr>
            <a:endParaRPr i="1" dirty="0"/>
          </a:p>
          <a:p>
            <a:pPr marL="0" lvl="0" indent="0" algn="l" rtl="0">
              <a:spcBef>
                <a:spcPts val="0"/>
              </a:spcBef>
              <a:spcAft>
                <a:spcPts val="0"/>
              </a:spcAft>
              <a:buNone/>
            </a:pPr>
            <a:r>
              <a:rPr lang="en-US" b="1" i="0" dirty="0"/>
              <a:t>Say</a:t>
            </a:r>
            <a:r>
              <a:rPr lang="en-US" i="1" dirty="0"/>
              <a:t>: What do we mean when we say that index testing services should be voluntary and noncoercive?</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0" dirty="0"/>
              <a:t>Allow the participants some time to provide answers. Then advance the bullets using the script if the points have not already been discussed.</a:t>
            </a:r>
            <a:endParaRPr dirty="0"/>
          </a:p>
          <a:p>
            <a:pPr marL="0" lvl="0" indent="0" algn="l" rtl="0">
              <a:spcBef>
                <a:spcPts val="0"/>
              </a:spcBef>
              <a:spcAft>
                <a:spcPts val="0"/>
              </a:spcAft>
              <a:buNone/>
            </a:pPr>
            <a:endParaRPr i="0" dirty="0"/>
          </a:p>
          <a:p>
            <a:pPr marL="0" lvl="0" indent="0" algn="l" rtl="0">
              <a:spcBef>
                <a:spcPts val="0"/>
              </a:spcBef>
              <a:spcAft>
                <a:spcPts val="0"/>
              </a:spcAft>
              <a:buNone/>
            </a:pPr>
            <a:r>
              <a:rPr lang="en-US" b="1" i="0" dirty="0"/>
              <a:t>Say: </a:t>
            </a:r>
            <a:r>
              <a:rPr lang="en-US" i="1" dirty="0"/>
              <a:t>It is important for index testing to be client centered and focused on the needs and safety of the index client and his or her partner(s) and children.</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In addition, no services should be withheld from clients under any circumstances, nor should clients be pressured into sharing names of partners out of a concern for being denied services.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Clients should also be made aware that they can decline participation in index testing, or opt out, at any time.</a:t>
            </a:r>
            <a:endParaRPr dirty="0"/>
          </a:p>
          <a:p>
            <a:pPr marL="0" lvl="0" indent="0" algn="l" rtl="0">
              <a:spcBef>
                <a:spcPts val="0"/>
              </a:spcBef>
              <a:spcAft>
                <a:spcPts val="0"/>
              </a:spcAft>
              <a:buNone/>
            </a:pPr>
            <a:endParaRPr i="1" dirty="0"/>
          </a:p>
        </p:txBody>
      </p:sp>
      <p:sp>
        <p:nvSpPr>
          <p:cNvPr id="757" name="Google Shape;75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45:notes"/>
          <p:cNvSpPr txBox="1">
            <a:spLocks noGrp="1"/>
          </p:cNvSpPr>
          <p:nvPr>
            <p:ph type="body" idx="1"/>
          </p:nvPr>
        </p:nvSpPr>
        <p:spPr>
          <a:xfrm>
            <a:off x="685800" y="4400550"/>
            <a:ext cx="5486400" cy="438912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a:t>
            </a:r>
            <a:r>
              <a:rPr lang="en-US" b="0" dirty="0"/>
              <a:t>: </a:t>
            </a:r>
            <a:r>
              <a:rPr lang="en-US" b="0" i="1" dirty="0"/>
              <a:t>Please go back into your pairs, read the case study, and spend about 3 minutes discussing the questions on the slide.</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Allow the groups to work together for about 5 minutes maximum.</a:t>
            </a:r>
            <a:endParaRPr dirty="0"/>
          </a:p>
          <a:p>
            <a:pPr marL="0" lvl="0" indent="0" algn="l" rtl="0">
              <a:spcBef>
                <a:spcPts val="0"/>
              </a:spcBef>
              <a:spcAft>
                <a:spcPts val="0"/>
              </a:spcAft>
              <a:buNone/>
            </a:pPr>
            <a:endParaRPr b="0" i="1" dirty="0"/>
          </a:p>
          <a:p>
            <a:pPr marL="0" lvl="0" indent="0" algn="l" rtl="0">
              <a:spcBef>
                <a:spcPts val="0"/>
              </a:spcBef>
              <a:spcAft>
                <a:spcPts val="0"/>
              </a:spcAft>
              <a:buNone/>
            </a:pPr>
            <a:r>
              <a:rPr lang="en-US" b="1" i="0" dirty="0"/>
              <a:t>Say: </a:t>
            </a:r>
            <a:r>
              <a:rPr lang="en-US" b="0" i="1" dirty="0"/>
              <a:t>Based on this example, do you think that Tupac’s actions meet the Minimum Standards of index testing </a:t>
            </a:r>
            <a:r>
              <a:rPr lang="en-US" b="0" i="1" u="sng" dirty="0"/>
              <a:t>and</a:t>
            </a:r>
            <a:r>
              <a:rPr lang="en-US" b="0" i="1" dirty="0"/>
              <a:t> the Core Principles of HIV testing? Why, or why not?</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Allow the participants a few moments to respond.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CONSIDERATIONS:</a:t>
            </a:r>
            <a:endParaRPr dirty="0"/>
          </a:p>
          <a:p>
            <a:pPr marL="0" lvl="0" indent="0" algn="l" rtl="0">
              <a:spcBef>
                <a:spcPts val="0"/>
              </a:spcBef>
              <a:spcAft>
                <a:spcPts val="0"/>
              </a:spcAft>
              <a:buNone/>
            </a:pPr>
            <a:r>
              <a:rPr lang="en-US" b="0" dirty="0"/>
              <a:t>Tupac clearly wants to take care of her clients and her friends, and to help reduce HIV transmission in the community. She is right to be concerned about </a:t>
            </a:r>
            <a:r>
              <a:rPr lang="en-US" b="0" dirty="0" err="1"/>
              <a:t>Amaru’s</a:t>
            </a:r>
            <a:r>
              <a:rPr lang="en-US" b="0" dirty="0"/>
              <a:t> health and well-being. But what could the potential harms be if she informs </a:t>
            </a:r>
            <a:r>
              <a:rPr lang="en-US" b="0" dirty="0" err="1"/>
              <a:t>Amaru</a:t>
            </a:r>
            <a:r>
              <a:rPr lang="en-US" b="0" dirty="0"/>
              <a:t> that her boyfriend may have given her HIV? What if </a:t>
            </a:r>
            <a:r>
              <a:rPr lang="en-US" b="0" dirty="0" err="1"/>
              <a:t>Amaru’s</a:t>
            </a:r>
            <a:r>
              <a:rPr lang="en-US" b="0" dirty="0"/>
              <a:t> boyfriend decides to harm Shakur in some way?</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Say: </a:t>
            </a:r>
            <a:r>
              <a:rPr lang="en-US" b="0" i="1" dirty="0"/>
              <a:t>What could Tupac have done differently?</a:t>
            </a:r>
            <a:endParaRPr dirty="0"/>
          </a:p>
          <a:p>
            <a:pPr marL="0" lvl="0" indent="0" algn="l" rtl="0">
              <a:spcBef>
                <a:spcPts val="0"/>
              </a:spcBef>
              <a:spcAft>
                <a:spcPts val="0"/>
              </a:spcAft>
              <a:buNone/>
            </a:pPr>
            <a:endParaRPr b="0" i="1" dirty="0"/>
          </a:p>
          <a:p>
            <a:pPr marL="0" marR="0" lvl="0" indent="0" algn="l" rtl="0">
              <a:lnSpc>
                <a:spcPct val="100000"/>
              </a:lnSpc>
              <a:spcBef>
                <a:spcPts val="0"/>
              </a:spcBef>
              <a:spcAft>
                <a:spcPts val="0"/>
              </a:spcAft>
              <a:buClr>
                <a:schemeClr val="dk1"/>
              </a:buClr>
              <a:buSzPts val="1200"/>
              <a:buFont typeface="Calibri"/>
              <a:buNone/>
            </a:pPr>
            <a:r>
              <a:rPr lang="en-US" b="0" dirty="0"/>
              <a:t>Allow the participants a few moments to respond and affirm answers that are in line with the Minimum Standards and Core Principles.</a:t>
            </a:r>
            <a:endParaRPr b="1" dirty="0"/>
          </a:p>
        </p:txBody>
      </p:sp>
      <p:sp>
        <p:nvSpPr>
          <p:cNvPr id="766" name="Google Shape;76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46:notes"/>
          <p:cNvSpPr txBox="1">
            <a:spLocks noGrp="1"/>
          </p:cNvSpPr>
          <p:nvPr>
            <p:ph type="body" idx="1"/>
          </p:nvPr>
        </p:nvSpPr>
        <p:spPr>
          <a:xfrm>
            <a:off x="377190" y="4400550"/>
            <a:ext cx="5897880" cy="45834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000" b="1" i="0" dirty="0"/>
              <a:t>NOTE: </a:t>
            </a:r>
            <a:r>
              <a:rPr lang="en-US" sz="1000" b="0" i="0" dirty="0"/>
              <a:t>Before advancing the bullets, ask the question in the script below. Then, review the points on this slide if they have not yet been discussed in this session. </a:t>
            </a:r>
            <a:endParaRPr sz="1000" b="1" i="0" dirty="0"/>
          </a:p>
          <a:p>
            <a:pPr marL="0" lvl="0" indent="0" algn="l" rtl="0">
              <a:spcBef>
                <a:spcPts val="300"/>
              </a:spcBef>
              <a:spcAft>
                <a:spcPts val="0"/>
              </a:spcAft>
              <a:buNone/>
            </a:pPr>
            <a:r>
              <a:rPr lang="en-US" sz="1000" b="1" i="0" dirty="0"/>
              <a:t>Say</a:t>
            </a:r>
            <a:r>
              <a:rPr lang="en-US" sz="1000" i="1" dirty="0"/>
              <a:t>: What do we mean when we say that services must be confidential?</a:t>
            </a:r>
            <a:endParaRPr sz="1000" dirty="0"/>
          </a:p>
          <a:p>
            <a:pPr marL="0" lvl="0" indent="0" algn="l" rtl="0">
              <a:spcBef>
                <a:spcPts val="300"/>
              </a:spcBef>
              <a:spcAft>
                <a:spcPts val="0"/>
              </a:spcAft>
              <a:buNone/>
            </a:pPr>
            <a:r>
              <a:rPr lang="en-US" sz="1000" i="0" dirty="0"/>
              <a:t>Allow the participants a few moments to respond, then advance the bullets as you move through script below.</a:t>
            </a:r>
            <a:endParaRPr sz="1000" dirty="0"/>
          </a:p>
          <a:p>
            <a:pPr marL="0" lvl="0" indent="0" algn="l" rtl="0">
              <a:spcBef>
                <a:spcPts val="300"/>
              </a:spcBef>
              <a:spcAft>
                <a:spcPts val="0"/>
              </a:spcAft>
              <a:buNone/>
            </a:pPr>
            <a:r>
              <a:rPr lang="en-US" sz="1000" b="1" i="0" dirty="0"/>
              <a:t>Say: </a:t>
            </a:r>
            <a:r>
              <a:rPr lang="en-US" sz="1000" i="1" dirty="0"/>
              <a:t>Confidentiality means protection of personal information. It is important to note that confidentiality extends beyond the index client and must include all partners or children named as well. </a:t>
            </a:r>
            <a:endParaRPr sz="1000" dirty="0"/>
          </a:p>
          <a:p>
            <a:pPr marL="0" lvl="0" indent="0" algn="l" rtl="0">
              <a:spcBef>
                <a:spcPts val="300"/>
              </a:spcBef>
              <a:spcAft>
                <a:spcPts val="0"/>
              </a:spcAft>
              <a:buNone/>
            </a:pPr>
            <a:r>
              <a:rPr lang="en-US" sz="1000" i="1" dirty="0"/>
              <a:t>As providers (and other staff working at sites that offer index testing), we also need to ensure that index client names are never shared with partners who are notified, and that partner HIV status is never shared with index clients (unless consent is obtained from both parties).</a:t>
            </a:r>
            <a:endParaRPr sz="1000" dirty="0"/>
          </a:p>
          <a:p>
            <a:pPr marL="0" lvl="0" indent="0" algn="l" rtl="0">
              <a:spcBef>
                <a:spcPts val="300"/>
              </a:spcBef>
              <a:spcAft>
                <a:spcPts val="0"/>
              </a:spcAft>
              <a:buNone/>
            </a:pPr>
            <a:r>
              <a:rPr lang="en-US" sz="1000" i="1" dirty="0"/>
              <a:t>How can we ensure that this happens?</a:t>
            </a:r>
            <a:endParaRPr sz="1000" dirty="0"/>
          </a:p>
          <a:p>
            <a:pPr marL="0" lvl="0" indent="0" algn="l" rtl="0">
              <a:spcBef>
                <a:spcPts val="300"/>
              </a:spcBef>
              <a:spcAft>
                <a:spcPts val="0"/>
              </a:spcAft>
              <a:buNone/>
            </a:pPr>
            <a:r>
              <a:rPr lang="en-US" sz="1000" i="0" dirty="0"/>
              <a:t>Allow the participants a few moments to respond.</a:t>
            </a:r>
            <a:endParaRPr sz="1000" dirty="0"/>
          </a:p>
          <a:p>
            <a:pPr marL="0" lvl="0" indent="0">
              <a:spcBef>
                <a:spcPts val="300"/>
              </a:spcBef>
            </a:pPr>
            <a:r>
              <a:rPr lang="en-US" sz="1000" b="1" dirty="0"/>
              <a:t>Say</a:t>
            </a:r>
            <a:r>
              <a:rPr lang="en-US" sz="1000" dirty="0"/>
              <a:t>: All </a:t>
            </a:r>
            <a:r>
              <a:rPr lang="en-US" sz="1000" i="1" dirty="0"/>
              <a:t>programs must have confidentiality protections in place prior to the start of index testing services. These may include specific policies, standard operating procedures for protection including measures to store client information, and procedures for responding to breaches of confidentiality (which might include legal and/or disciplinary measures, among others).</a:t>
            </a:r>
            <a:endParaRPr sz="1000" dirty="0"/>
          </a:p>
          <a:p>
            <a:pPr marL="0" lvl="0" indent="0" algn="l" rtl="0">
              <a:spcBef>
                <a:spcPts val="300"/>
              </a:spcBef>
              <a:spcAft>
                <a:spcPts val="0"/>
              </a:spcAft>
              <a:buNone/>
            </a:pPr>
            <a:r>
              <a:rPr lang="en-US" sz="1000" i="1" dirty="0"/>
              <a:t>Providers will need to discuss the potential risk for unintended disclosure of the client’s identity as part of obtaining informed consent for index testing services.</a:t>
            </a:r>
            <a:endParaRPr sz="1000" dirty="0"/>
          </a:p>
          <a:p>
            <a:pPr marL="171450" lvl="0" indent="-171450" algn="l" rtl="0">
              <a:spcBef>
                <a:spcPts val="0"/>
              </a:spcBef>
              <a:spcAft>
                <a:spcPts val="0"/>
              </a:spcAft>
              <a:buSzPct val="100000"/>
              <a:buFont typeface="Arial" panose="020B0604020202020204" pitchFamily="34" charset="0"/>
              <a:buChar char="•"/>
            </a:pPr>
            <a:r>
              <a:rPr lang="en-US" sz="1000" i="1" dirty="0"/>
              <a:t>Whenever possible, names of contacts other than biological children (e.g., sex and needle-sharing partners) should be kept separate from the names of index clients to prevent accidental breaches in confidentiality.</a:t>
            </a:r>
            <a:endParaRPr sz="1000" dirty="0"/>
          </a:p>
          <a:p>
            <a:pPr marL="171450" lvl="0" indent="-171450" algn="l" rtl="0">
              <a:spcBef>
                <a:spcPts val="0"/>
              </a:spcBef>
              <a:spcAft>
                <a:spcPts val="0"/>
              </a:spcAft>
              <a:buSzPct val="100000"/>
              <a:buFont typeface="Arial" panose="020B0604020202020204" pitchFamily="34" charset="0"/>
              <a:buChar char="•"/>
            </a:pPr>
            <a:r>
              <a:rPr lang="en-US" sz="1000" i="1" dirty="0"/>
              <a:t>One method for doing this is to assign all index clients a unique ID number. This number can be written in the “comments” section of the HTS register.</a:t>
            </a:r>
            <a:endParaRPr sz="1000" dirty="0"/>
          </a:p>
          <a:p>
            <a:pPr marL="171450" lvl="0" indent="-171450" algn="l" rtl="0">
              <a:spcBef>
                <a:spcPts val="0"/>
              </a:spcBef>
              <a:spcAft>
                <a:spcPts val="0"/>
              </a:spcAft>
              <a:buSzPct val="100000"/>
              <a:buFont typeface="Arial" panose="020B0604020202020204" pitchFamily="34" charset="0"/>
              <a:buChar char="•"/>
            </a:pPr>
            <a:r>
              <a:rPr lang="en-US" sz="1000" i="1" dirty="0"/>
              <a:t>This ID number can then be used in place of the client’s name in the index testing register.</a:t>
            </a:r>
            <a:endParaRPr sz="1000" dirty="0"/>
          </a:p>
          <a:p>
            <a:pPr marL="171450" lvl="0" indent="-171450" algn="l" rtl="0">
              <a:spcBef>
                <a:spcPts val="0"/>
              </a:spcBef>
              <a:spcAft>
                <a:spcPts val="0"/>
              </a:spcAft>
              <a:buSzPct val="100000"/>
              <a:buFont typeface="Arial" panose="020B0604020202020204" pitchFamily="34" charset="0"/>
              <a:buChar char="•"/>
            </a:pPr>
            <a:r>
              <a:rPr lang="en-US" sz="1000" i="1" dirty="0"/>
              <a:t>Programs may also consider having separate index testing registers for family testing (spouse and biological children) and partner notification (extramarital partners, same-sex partners, needle-sharing partners, etc.)</a:t>
            </a:r>
            <a:endParaRPr sz="1000" dirty="0"/>
          </a:p>
          <a:p>
            <a:pPr marL="171450" lvl="0" indent="-171450" algn="l" rtl="0">
              <a:spcBef>
                <a:spcPts val="0"/>
              </a:spcBef>
              <a:spcAft>
                <a:spcPts val="0"/>
              </a:spcAft>
              <a:buSzPct val="100000"/>
              <a:buFont typeface="Arial" panose="020B0604020202020204" pitchFamily="34" charset="0"/>
              <a:buChar char="•"/>
            </a:pPr>
            <a:r>
              <a:rPr lang="en-US" sz="1000" i="1" dirty="0"/>
              <a:t>Under NO circumstances should the name of the index client be shared with community organizations notifying partners out in the community.</a:t>
            </a:r>
            <a:endParaRPr sz="1000" dirty="0"/>
          </a:p>
          <a:p>
            <a:pPr marL="171450" lvl="0" indent="-171450" algn="l" rtl="0">
              <a:spcBef>
                <a:spcPts val="0"/>
              </a:spcBef>
              <a:spcAft>
                <a:spcPts val="0"/>
              </a:spcAft>
              <a:buSzPct val="100000"/>
              <a:buFont typeface="Arial" panose="020B0604020202020204" pitchFamily="34" charset="0"/>
              <a:buChar char="•"/>
            </a:pPr>
            <a:r>
              <a:rPr lang="en-US" sz="1000" i="1" dirty="0"/>
              <a:t>Only information required to contact the partner should be shared with these organizations.</a:t>
            </a:r>
            <a:endParaRPr sz="1000" dirty="0"/>
          </a:p>
        </p:txBody>
      </p:sp>
      <p:sp>
        <p:nvSpPr>
          <p:cNvPr id="773" name="Google Shape;77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2" name="Google Shape;782;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b="1" dirty="0">
                <a:latin typeface="Calibri"/>
                <a:ea typeface="Calibri"/>
                <a:cs typeface="Calibri"/>
                <a:sym typeface="Calibri"/>
              </a:rPr>
              <a:t>Say: </a:t>
            </a:r>
            <a:r>
              <a:rPr lang="en-US" i="1" dirty="0">
                <a:latin typeface="Calibri"/>
                <a:ea typeface="Calibri"/>
                <a:cs typeface="Calibri"/>
                <a:sym typeface="Calibri"/>
              </a:rPr>
              <a:t>Just as we discussed special considerations for obtaining consent among children and adolescents, so too must we identify the unique aspects of confidentiality.</a:t>
            </a:r>
            <a:endParaRPr i="1"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participants to brainstorm how confidentiality among children and adolescents differs from adults. Inquire about participants’ experiences.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Refer participants to the resource “Maximizing Coverage of Index Testing among Biological Children of Mothers Living with HIV, Standard Operating Procedures” prepared by the Pediatric and OVC Interagency Team at PEPFAR.</a:t>
            </a:r>
            <a:endParaRPr dirty="0"/>
          </a:p>
        </p:txBody>
      </p:sp>
      <p:sp>
        <p:nvSpPr>
          <p:cNvPr id="783" name="Google Shape;78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48:notes"/>
          <p:cNvSpPr txBox="1">
            <a:spLocks noGrp="1"/>
          </p:cNvSpPr>
          <p:nvPr>
            <p:ph type="body" idx="1"/>
          </p:nvPr>
        </p:nvSpPr>
        <p:spPr>
          <a:xfrm>
            <a:off x="685800" y="4400550"/>
            <a:ext cx="5486400" cy="453771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dirty="0"/>
              <a:t>NOTE: </a:t>
            </a:r>
            <a:r>
              <a:rPr lang="en-US" sz="1100" dirty="0"/>
              <a:t>Run the quiz that opened this session one more time.</a:t>
            </a:r>
            <a:endParaRPr sz="1100" dirty="0"/>
          </a:p>
          <a:p>
            <a:pPr marL="0" lvl="0" indent="0" algn="l" rtl="0">
              <a:spcBef>
                <a:spcPts val="600"/>
              </a:spcBef>
              <a:spcAft>
                <a:spcPts val="0"/>
              </a:spcAft>
              <a:buNone/>
            </a:pPr>
            <a:r>
              <a:rPr lang="en-US" sz="1100" b="1" dirty="0"/>
              <a:t>Say</a:t>
            </a:r>
            <a:r>
              <a:rPr lang="en-US" sz="1100" dirty="0"/>
              <a:t>: </a:t>
            </a:r>
            <a:r>
              <a:rPr lang="en-US" sz="1100" i="1" dirty="0"/>
              <a:t>Just as we did at the beginning of this session, I will read five statements and for each statement, I would like you to decide if the statement is true or false.</a:t>
            </a:r>
            <a:endParaRPr sz="1100" dirty="0"/>
          </a:p>
          <a:p>
            <a:pPr marL="0" lvl="0" indent="0" algn="l" rtl="0">
              <a:spcBef>
                <a:spcPts val="600"/>
              </a:spcBef>
              <a:spcAft>
                <a:spcPts val="0"/>
              </a:spcAft>
              <a:buNone/>
            </a:pPr>
            <a:r>
              <a:rPr lang="en-US" sz="1100" i="1" dirty="0"/>
              <a:t>If you think a statement is true, please go to the left side of the room </a:t>
            </a:r>
            <a:r>
              <a:rPr lang="en-US" sz="1100" dirty="0"/>
              <a:t>[point]. </a:t>
            </a:r>
            <a:r>
              <a:rPr lang="en-US" sz="1100" i="1" dirty="0"/>
              <a:t>If you think it is false, please go to the right side of the room </a:t>
            </a:r>
            <a:r>
              <a:rPr lang="en-US" sz="1100" dirty="0"/>
              <a:t>[point]. </a:t>
            </a:r>
            <a:r>
              <a:rPr lang="en-US" sz="1100" i="1" dirty="0"/>
              <a:t>It’s ok if you are not sure; if you prefer, you can stay in the middle.</a:t>
            </a:r>
            <a:endParaRPr sz="1100" dirty="0"/>
          </a:p>
          <a:p>
            <a:pPr marL="0" lvl="0" indent="0" algn="l" rtl="0">
              <a:spcBef>
                <a:spcPts val="600"/>
              </a:spcBef>
              <a:spcAft>
                <a:spcPts val="0"/>
              </a:spcAft>
              <a:buNone/>
            </a:pPr>
            <a:r>
              <a:rPr lang="en-US" sz="1100" dirty="0"/>
              <a:t>Read each statement one by one as you advance each bullet and give the participants time to decide (with their feet). Then ask the participants to return to their seats. </a:t>
            </a:r>
            <a:endParaRPr sz="1100" dirty="0"/>
          </a:p>
          <a:p>
            <a:pPr marL="0" lvl="0" indent="0" algn="l" rtl="0">
              <a:spcBef>
                <a:spcPts val="600"/>
              </a:spcBef>
              <a:spcAft>
                <a:spcPts val="0"/>
              </a:spcAft>
              <a:buNone/>
            </a:pPr>
            <a:r>
              <a:rPr lang="en-US" sz="1100" b="1" dirty="0"/>
              <a:t>ALTERNATIVE APPROACH</a:t>
            </a:r>
            <a:r>
              <a:rPr lang="en-US" sz="1100" dirty="0"/>
              <a:t>: You can also have the participants remain in their seats and raise their hands or call out if they think the statement is true or false. </a:t>
            </a:r>
            <a:endParaRPr sz="1100" dirty="0"/>
          </a:p>
          <a:p>
            <a:pPr marL="0" lvl="0" indent="0" algn="l" rtl="0">
              <a:spcBef>
                <a:spcPts val="600"/>
              </a:spcBef>
              <a:spcAft>
                <a:spcPts val="0"/>
              </a:spcAft>
              <a:buNone/>
            </a:pPr>
            <a:r>
              <a:rPr lang="en-US" sz="1100" dirty="0"/>
              <a:t>Facilitate a discussion if needed to clarify any questions/concerns the participants may have.</a:t>
            </a:r>
            <a:endParaRPr sz="1100" dirty="0"/>
          </a:p>
          <a:p>
            <a:pPr marL="0" lvl="0" indent="0" algn="l" rtl="0">
              <a:spcBef>
                <a:spcPts val="600"/>
              </a:spcBef>
              <a:spcAft>
                <a:spcPts val="0"/>
              </a:spcAft>
              <a:buNone/>
            </a:pPr>
            <a:r>
              <a:rPr lang="en-US" sz="1100" b="1" dirty="0"/>
              <a:t>ANSWERS:</a:t>
            </a:r>
            <a:endParaRPr sz="1100" dirty="0"/>
          </a:p>
          <a:p>
            <a:pPr marL="228600" lvl="0" indent="-228600" algn="l" rtl="0">
              <a:spcBef>
                <a:spcPts val="0"/>
              </a:spcBef>
              <a:spcAft>
                <a:spcPts val="0"/>
              </a:spcAft>
              <a:buClr>
                <a:schemeClr val="dk1"/>
              </a:buClr>
              <a:buSzPts val="1200"/>
              <a:buFont typeface="Calibri"/>
              <a:buAutoNum type="arabicPeriod"/>
            </a:pPr>
            <a:r>
              <a:rPr lang="en-US" sz="1100" dirty="0"/>
              <a:t>False – </a:t>
            </a:r>
            <a:r>
              <a:rPr lang="en-US" sz="1100" u="none" dirty="0"/>
              <a:t>key populations are often at an increased risk of violence, including intimate partner violence. This includes same-sex couples and transgender people in relationships.</a:t>
            </a:r>
            <a:endParaRPr sz="1100" dirty="0"/>
          </a:p>
          <a:p>
            <a:pPr marL="228600" lvl="0" indent="-228600" algn="l" rtl="0">
              <a:spcBef>
                <a:spcPts val="0"/>
              </a:spcBef>
              <a:spcAft>
                <a:spcPts val="0"/>
              </a:spcAft>
              <a:buClr>
                <a:schemeClr val="dk1"/>
              </a:buClr>
              <a:buSzPts val="1200"/>
              <a:buFont typeface="Calibri"/>
              <a:buAutoNum type="arabicPeriod"/>
            </a:pPr>
            <a:r>
              <a:rPr lang="en-US" sz="1100" u="none" dirty="0"/>
              <a:t>False – index clients must provide consent for anyone to be contacted through index testing, and they have the right to stop the index testing process at any time, even after providing contacts and consent.</a:t>
            </a:r>
            <a:endParaRPr sz="1100" dirty="0"/>
          </a:p>
          <a:p>
            <a:pPr marL="228600" lvl="0" indent="-228600" algn="l" rtl="0">
              <a:spcBef>
                <a:spcPts val="0"/>
              </a:spcBef>
              <a:spcAft>
                <a:spcPts val="0"/>
              </a:spcAft>
              <a:buClr>
                <a:schemeClr val="dk1"/>
              </a:buClr>
              <a:buSzPts val="1200"/>
              <a:buFont typeface="Calibri"/>
              <a:buAutoNum type="arabicPeriod"/>
            </a:pPr>
            <a:r>
              <a:rPr lang="en-US" sz="1100" dirty="0"/>
              <a:t>True – introducing index testing early, even during outreach, can be one way of helping clients understand what their options are for referral if they test positive. </a:t>
            </a:r>
          </a:p>
          <a:p>
            <a:pPr marL="228600" lvl="0" indent="-228600" algn="l" rtl="0">
              <a:spcBef>
                <a:spcPts val="0"/>
              </a:spcBef>
              <a:spcAft>
                <a:spcPts val="0"/>
              </a:spcAft>
              <a:buClr>
                <a:schemeClr val="dk1"/>
              </a:buClr>
              <a:buSzPts val="1200"/>
              <a:buFont typeface="Calibri"/>
              <a:buAutoNum type="arabicPeriod"/>
            </a:pPr>
            <a:r>
              <a:rPr lang="en-US" sz="1100" dirty="0"/>
              <a:t>False – PLHIV can help their partners and friends benefit from HIV testing, but it is not an obligation.  It is their choice.</a:t>
            </a:r>
            <a:endParaRPr sz="1100" dirty="0"/>
          </a:p>
          <a:p>
            <a:pPr marL="228600" lvl="0" indent="-228600" algn="l" rtl="0">
              <a:spcBef>
                <a:spcPts val="0"/>
              </a:spcBef>
              <a:spcAft>
                <a:spcPts val="0"/>
              </a:spcAft>
              <a:buClr>
                <a:schemeClr val="dk1"/>
              </a:buClr>
              <a:buSzPts val="1200"/>
              <a:buFont typeface="Calibri"/>
              <a:buAutoNum type="arabicPeriod"/>
            </a:pPr>
            <a:r>
              <a:rPr lang="en-US" sz="1100" dirty="0"/>
              <a:t>False – programs must always maintain the confidentiality of all clients, including their HIV status and other personal information. This is for their safety and security.</a:t>
            </a:r>
            <a:endParaRPr sz="1100" dirty="0"/>
          </a:p>
          <a:p>
            <a:pPr marL="228600" lvl="0" indent="-152400" algn="l" rtl="0">
              <a:spcBef>
                <a:spcPts val="0"/>
              </a:spcBef>
              <a:spcAft>
                <a:spcPts val="0"/>
              </a:spcAft>
              <a:buClr>
                <a:schemeClr val="dk1"/>
              </a:buClr>
              <a:buSzPts val="1200"/>
              <a:buFont typeface="Calibri"/>
              <a:buNone/>
            </a:pPr>
            <a:endParaRPr sz="1100" dirty="0"/>
          </a:p>
        </p:txBody>
      </p:sp>
      <p:sp>
        <p:nvSpPr>
          <p:cNvPr id="790" name="Google Shape;79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49:notes"/>
          <p:cNvSpPr txBox="1">
            <a:spLocks noGrp="1"/>
          </p:cNvSpPr>
          <p:nvPr>
            <p:ph type="body" idx="1"/>
          </p:nvPr>
        </p:nvSpPr>
        <p:spPr>
          <a:xfrm>
            <a:off x="685800" y="4400550"/>
            <a:ext cx="5486400" cy="46062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The purpose of this section is to introduce you to some of the tools that are commonly used to support, monitor, and follow up on index testing, reported violence and adverse events, and associated referral services. </a:t>
            </a:r>
            <a:endParaRPr dirty="0"/>
          </a:p>
          <a:p>
            <a:pPr marL="0" lvl="0" indent="0" algn="l" rtl="0">
              <a:spcBef>
                <a:spcPts val="600"/>
              </a:spcBef>
              <a:spcAft>
                <a:spcPts val="0"/>
              </a:spcAft>
              <a:buNone/>
            </a:pPr>
            <a:r>
              <a:rPr lang="en-US" i="1" dirty="0"/>
              <a:t>While this may seem like a lot of tools, they are important for ensuring client confidentiality and safety, while also helping to determine the effectiveness of index testing in achieving epidemic control. We will not be going through the tools in detail, but just reviewing them for now so that you are aware of them. Your teams will introduce the tools soon so that you can practice the skills you learn in this training while recording important information.</a:t>
            </a:r>
            <a:endParaRPr dirty="0"/>
          </a:p>
          <a:p>
            <a:pPr marL="0" lvl="0" indent="0" algn="l" rtl="0">
              <a:spcBef>
                <a:spcPts val="600"/>
              </a:spcBef>
              <a:spcAft>
                <a:spcPts val="0"/>
              </a:spcAft>
              <a:buNone/>
            </a:pPr>
            <a:r>
              <a:rPr lang="en-US" b="1" dirty="0"/>
              <a:t>NOTE</a:t>
            </a:r>
            <a:r>
              <a:rPr lang="en-US" dirty="0"/>
              <a:t>: If possible, determine in advance if the program has already developed or will shortly be developing tools for tracking/monitoring index testing. Ideally, program staff (such as those present in this training) will have the opportunity to practice using the tools and provide feedback before they are finalized. </a:t>
            </a:r>
            <a:endParaRPr dirty="0"/>
          </a:p>
          <a:p>
            <a:pPr marL="0" lvl="0" indent="0" algn="l" rtl="0">
              <a:spcBef>
                <a:spcPts val="600"/>
              </a:spcBef>
              <a:spcAft>
                <a:spcPts val="0"/>
              </a:spcAft>
              <a:buNone/>
            </a:pPr>
            <a:r>
              <a:rPr lang="en-US" dirty="0"/>
              <a:t>While it might seem ideal to integrate the tools with practice sessions in this training, it may be a lot of information for people to take on in a single training. FHI 360 recommends that participants first learn the index testing options, flow, and counseling skills before practicing those skills with the tracking logs/forms.</a:t>
            </a:r>
            <a:endParaRPr dirty="0"/>
          </a:p>
          <a:p>
            <a:pPr marL="0" lvl="0" indent="0" algn="l" rtl="0">
              <a:spcBef>
                <a:spcPts val="600"/>
              </a:spcBef>
              <a:spcAft>
                <a:spcPts val="0"/>
              </a:spcAft>
              <a:buNone/>
            </a:pPr>
            <a:r>
              <a:rPr lang="en-US" dirty="0"/>
              <a:t>You may wish to include a packet of handouts with draft versions of the tools so that participants can review them between sessions, or it may make sense to hold off on providing drafts until you are preparing to train on their use.</a:t>
            </a:r>
            <a:endParaRPr dirty="0"/>
          </a:p>
          <a:p>
            <a:pPr marL="0" lvl="0" indent="0" algn="l" rtl="0">
              <a:spcBef>
                <a:spcPts val="600"/>
              </a:spcBef>
              <a:spcAft>
                <a:spcPts val="0"/>
              </a:spcAft>
              <a:buNone/>
            </a:pPr>
            <a:r>
              <a:rPr lang="en-US" dirty="0"/>
              <a:t>With a few exceptions, each of the boxes in the slides can be edited and replaced with the local language (or other language) as needed.</a:t>
            </a:r>
            <a:endParaRPr dirty="0"/>
          </a:p>
        </p:txBody>
      </p:sp>
      <p:sp>
        <p:nvSpPr>
          <p:cNvPr id="798" name="Google Shape;79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Say</a:t>
            </a:r>
            <a:r>
              <a:rPr lang="en-US" dirty="0"/>
              <a:t>: </a:t>
            </a:r>
            <a:r>
              <a:rPr lang="en-US" i="1" dirty="0"/>
              <a:t>The overarching goal of this training is to orient participants on recommended </a:t>
            </a:r>
            <a:r>
              <a:rPr lang="en-US" b="1" i="1" dirty="0"/>
              <a:t>practices</a:t>
            </a:r>
            <a:r>
              <a:rPr lang="en-US" i="1" dirty="0"/>
              <a:t>, </a:t>
            </a:r>
            <a:r>
              <a:rPr lang="en-US" b="1" i="1" dirty="0"/>
              <a:t>core principles, minimum standards, and quality monitoring </a:t>
            </a:r>
            <a:r>
              <a:rPr lang="en-US" i="1" dirty="0"/>
              <a:t>of index testing. We will look at how index testing approaches can be complemented with risk network referral to improve HIV testing uptake among those who are at highest risk to accelerate and achieve epidemic control. Will also spend some time discussing how to ask about and respond to violence, and how to monitor and respond to adverse events.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participants if they have any questions or different expectations (adjust as needed before the training). Refer to the waiting room/parking lot flip chart where important comments and questions that are outside the workshop’s immediate focus/objectives will be recorded and addressed by the end of the workshop.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Be sure to revisit the objectives at the end of each day to determine progress and adjust as needed.</a:t>
            </a:r>
            <a:endParaRPr dirty="0"/>
          </a:p>
        </p:txBody>
      </p:sp>
      <p:sp>
        <p:nvSpPr>
          <p:cNvPr id="268" name="Google Shape;26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As noted when we introduced this session, we will be going through each of the kinds of tools that are likely to be included in our locally adapted index testing program. This is not intended to overwhelm you, as we will have a separate opportunity to go through each of these in detail once the draft versions have been finalized. </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Many of your countries likely already have s</a:t>
            </a:r>
            <a:r>
              <a:rPr lang="en-US" sz="1200" i="1" dirty="0">
                <a:solidFill>
                  <a:schemeClr val="dk1"/>
                </a:solidFill>
                <a:latin typeface="Calibri"/>
                <a:ea typeface="Calibri"/>
                <a:cs typeface="Calibri"/>
                <a:sym typeface="Calibri"/>
              </a:rPr>
              <a:t>tandard operating procedures (SOPs) for conducting index testing and referral to other services and the SOPs and tools listed here are likely part of those SOPs.  EpiC can share examples if helpful.</a:t>
            </a:r>
            <a:endParaRPr lang="en-US" i="1"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For now, it is important for you just to know what they might look like, and why we need them. We will go through the steps for index testing in detail, and you will have an opportunity to determine where you might need to incorporate these tools along the way.</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The tools can be divided loosely into tools for implementation, and tools for documentation, data, and monitoring and evaluation.</a:t>
            </a:r>
            <a:endParaRPr dirty="0"/>
          </a:p>
        </p:txBody>
      </p:sp>
      <p:sp>
        <p:nvSpPr>
          <p:cNvPr id="805" name="Google Shape;805;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2" name="Google Shape;812;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Most programs use some form of standard operating procedures to guide service steps and follow-up actions for providers and other members. Because index testing has numerous working parts, we will develop SOPs that can help guide you and your team to ensure quality services are provided consistently, and to ensure confidentiality and safety. SOPs help orient people who are new to your program and who may not have attended a training like this.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In addition, many people appreciate having a visual flowchart to help them understand what possible options or specific steps might take place based on an individual client’s choices or circumstances. We will be developing a client flowchart later in this session for the </a:t>
            </a:r>
            <a:r>
              <a:rPr lang="en-US" dirty="0"/>
              <a:t>[COUNTRY] </a:t>
            </a:r>
            <a:r>
              <a:rPr lang="en-US" i="1" dirty="0"/>
              <a:t>context</a:t>
            </a:r>
            <a:r>
              <a:rPr lang="en-US" dirty="0"/>
              <a:t>.</a:t>
            </a:r>
            <a:endParaRPr dirty="0"/>
          </a:p>
        </p:txBody>
      </p:sp>
      <p:sp>
        <p:nvSpPr>
          <p:cNvPr id="813" name="Google Shape;813;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b="0" i="1" dirty="0"/>
              <a:t> It is important to track index testing service provision for all clients who are offered the service, and ensure tracking of intimate partner violence (IPV) risk, contact notifications, and outcomes. </a:t>
            </a:r>
            <a:endParaRPr dirty="0"/>
          </a:p>
          <a:p>
            <a:pPr marL="0" lvl="0" indent="0" algn="l" rtl="0">
              <a:spcBef>
                <a:spcPts val="0"/>
              </a:spcBef>
              <a:spcAft>
                <a:spcPts val="0"/>
              </a:spcAft>
              <a:buNone/>
            </a:pPr>
            <a:endParaRPr b="0" i="1" dirty="0"/>
          </a:p>
          <a:p>
            <a:pPr marL="0" lvl="0" indent="0" algn="l" rtl="0">
              <a:spcBef>
                <a:spcPts val="0"/>
              </a:spcBef>
              <a:spcAft>
                <a:spcPts val="0"/>
              </a:spcAft>
              <a:buNone/>
            </a:pPr>
            <a:r>
              <a:rPr lang="en-US" b="0" i="1" dirty="0"/>
              <a:t>This process will also help you track reasons why clients declined index testing, which will be discussed in a later session.</a:t>
            </a:r>
            <a:endParaRPr b="1" i="0" dirty="0"/>
          </a:p>
        </p:txBody>
      </p:sp>
      <p:sp>
        <p:nvSpPr>
          <p:cNvPr id="823" name="Google Shape;823;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 </a:t>
            </a:r>
            <a:r>
              <a:rPr lang="en-US" b="0" i="1" dirty="0"/>
              <a:t>The program will also provide you with specific scripts for introducing index testing to your clients. It is critical to follow closely to these scripts, as they were developed with considerable input from the communities they were designed to serve. You will have a chance to practice using these scripts [during this training] or [during a follow-up session on the forms required for index testing service provision and monitoring].</a:t>
            </a:r>
            <a:endParaRPr dirty="0"/>
          </a:p>
          <a:p>
            <a:pPr marL="0" lvl="0" indent="0" algn="l" rtl="0">
              <a:spcBef>
                <a:spcPts val="0"/>
              </a:spcBef>
              <a:spcAft>
                <a:spcPts val="0"/>
              </a:spcAft>
              <a:buNone/>
            </a:pPr>
            <a:endParaRPr b="0" i="1" dirty="0"/>
          </a:p>
          <a:p>
            <a:pPr marL="0" lvl="0" indent="0" algn="l" rtl="0">
              <a:spcBef>
                <a:spcPts val="0"/>
              </a:spcBef>
              <a:spcAft>
                <a:spcPts val="0"/>
              </a:spcAft>
              <a:buNone/>
            </a:pPr>
            <a:r>
              <a:rPr lang="en-US" b="1" i="0" dirty="0"/>
              <a:t>NOTE: </a:t>
            </a:r>
            <a:r>
              <a:rPr lang="en-US" b="0" i="0" dirty="0"/>
              <a:t>It will be important to know in advance if there will be time during the training or during a follow-up session on-site to go through each of the forms. As noted previously, it may be most effective first to ensure participants understand the main concepts from start to finish and have a chance to work through some of the practice scenarios, before providing a full script to learn/guide them.</a:t>
            </a:r>
            <a:endParaRPr b="1" i="0" dirty="0"/>
          </a:p>
        </p:txBody>
      </p:sp>
      <p:sp>
        <p:nvSpPr>
          <p:cNvPr id="832" name="Google Shape;832;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Our session on Core Principles and Minimum Standards for index testing revealed a number of potential harms that can result from or surface through index testing counseling. It will be important for the team to have SOPs that direct members on what to do to screen for violence, determine if disclosure can be safe, decide on the right approach for notifying a partner based on the safety determination, plan for safe disclosure, and counsel and/or refer in instances of violence, among other procedures. We will have a separate module on intimate partner violence and adverse events.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It will also be important to have specific scripts that support you to contact and discuss potential exposures with your clients’ partners, and in counseling sessions with index clients. We will have a chance tomorrow to review, revise, and/or develop specific messages that you can use in your sessions.</a:t>
            </a:r>
            <a:endParaRPr dirty="0"/>
          </a:p>
        </p:txBody>
      </p:sp>
      <p:sp>
        <p:nvSpPr>
          <p:cNvPr id="842" name="Google Shape;84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Say</a:t>
            </a:r>
            <a:r>
              <a:rPr lang="en-US" dirty="0"/>
              <a:t>: </a:t>
            </a:r>
            <a:r>
              <a:rPr lang="en-US" i="1" dirty="0"/>
              <a:t>We introduced the concept of adverse events back in Session 5. Can anyone define what an adverse event is?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b="1" i="0" dirty="0"/>
              <a:t>NOTE</a:t>
            </a:r>
            <a:r>
              <a:rPr lang="en-US" i="0" dirty="0"/>
              <a:t>: An adverse even is an incident that results in harm to the client as a result of their participation in index testing services.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Say</a:t>
            </a:r>
            <a:r>
              <a:rPr lang="en-US" dirty="0"/>
              <a:t>: </a:t>
            </a:r>
            <a:r>
              <a:rPr lang="en-US" i="1" dirty="0"/>
              <a:t>We will discuss adverse events in more detail in Session 11. It will be important for teams to work together to ensure that reported adverse events are documented in addition to specific actions taken to follow up or provide support. It is also important to document any complaints clients have based on their experience at the service provision site, such as concerns about stigma or discrimination, confidentiality, or consent, among others. Incidents will also need to be recorded in a log to ensure appropriate tracking and follow-up.</a:t>
            </a:r>
            <a:endParaRPr dirty="0"/>
          </a:p>
        </p:txBody>
      </p:sp>
      <p:sp>
        <p:nvSpPr>
          <p:cNvPr id="852" name="Google Shape;85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We have already noted the importance of maintaining the confidentiality, safety, and security of each of our clients throughout the partner notification and index testing process. </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We may need to develop a data sharing agreement between facilities to ensure they can communicate directly to track clients as they make referrals or request support for referrals, and to ensure that we have followed up with appropriate services.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Having the names and contact information of individuals who may be at risk of HIV infection is a serious matter. If that information mistakenly or purposefully got into the hands of individuals who are not part of our services continuum, it could put either our clients or their contacts at risk. If you have not already signed a confidentiality statement, you may be asked to sign one as part of this program.</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64" name="Google Shape;86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We will need to document client contact information, tracking of partners, and follow up. We will need to consider how we </a:t>
            </a:r>
            <a:r>
              <a:rPr lang="en-US" i="1" dirty="0" err="1"/>
              <a:t>we</a:t>
            </a:r>
            <a:r>
              <a:rPr lang="en-US" i="1" dirty="0"/>
              <a:t> will track data on index testing, and standardize data visualizations so that we can have conversations about what is working and what might need improvement. </a:t>
            </a:r>
            <a:endParaRPr dirty="0"/>
          </a:p>
        </p:txBody>
      </p:sp>
      <p:sp>
        <p:nvSpPr>
          <p:cNvPr id="874" name="Google Shape;874;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Print enough flowchart card sets in advance based on the number of breakout groups.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Go through the instructions on the slide. Explain that they will be provided with a template (shown on the next slide) to help them with the task.</a:t>
            </a:r>
            <a:endParaRPr dirty="0"/>
          </a:p>
        </p:txBody>
      </p:sp>
      <p:sp>
        <p:nvSpPr>
          <p:cNvPr id="884" name="Google Shape;884;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1" name="Google Shape;89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Show this slide after ensuring that the participants fully understand the instructions for the activity as outlined on the previous slide.</a:t>
            </a:r>
            <a:endParaRPr dirty="0"/>
          </a:p>
        </p:txBody>
      </p:sp>
      <p:sp>
        <p:nvSpPr>
          <p:cNvPr id="892" name="Google Shape;892;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Briefly review the agenda (focus on start times, breaks, meals, and plans for ending the day on time).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solidFill>
                  <a:schemeClr val="tx1"/>
                </a:solidFill>
              </a:rPr>
              <a:t>Brainstorm with participants what group agreements they would prefer to incorporate into the training and record them on a whiteboard or flipchart paper.</a:t>
            </a:r>
            <a:endParaRPr dirty="0">
              <a:solidFill>
                <a:schemeClr val="tx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US" dirty="0"/>
              <a:t>These might include respecting start, end, and break times; ensuring that cell phones and computers are used only outside of the workshop room; honoring other people’s opinions with respect; avoiding sidebar conversations,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if everyone feels comfortable with the rules.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the participants if they are comfortable if you (facilitator) adjust the agenda as needed to accommodate the natural pace and learning of the group (the agenda is a guide). Respond to questions or concerns.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if there are any specific goals or expectations the group has outside of the training, and include them on the “Parking Lot” flipchart page.</a:t>
            </a:r>
            <a:endParaRPr dirty="0"/>
          </a:p>
        </p:txBody>
      </p:sp>
      <p:sp>
        <p:nvSpPr>
          <p:cNvPr id="299" name="Google Shape;2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Use this slide to review the steps if needed. You can also choose one of the flowcharts created by one of the groups instead.</a:t>
            </a:r>
            <a:endParaRPr dirty="0"/>
          </a:p>
        </p:txBody>
      </p:sp>
      <p:sp>
        <p:nvSpPr>
          <p:cNvPr id="939" name="Google Shape;939;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5" name="Google Shape;98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The purpose of this session is to introduce you to a referral chain recruitment approach that can complement index testing and targeted referral to increase reach into social risk networks and improve case finding.</a:t>
            </a:r>
            <a:endParaRPr dirty="0"/>
          </a:p>
          <a:p>
            <a:pPr marL="0" lvl="0" indent="0" algn="l" rtl="0">
              <a:spcBef>
                <a:spcPts val="600"/>
              </a:spcBef>
              <a:spcAft>
                <a:spcPts val="0"/>
              </a:spcAft>
              <a:buNone/>
            </a:pPr>
            <a:r>
              <a:rPr lang="en-US" i="1" dirty="0"/>
              <a:t>It is important to note that individuals referred through RNR who are not sexual or drug-injecting partners, or biological children DO NOT count toward index testing targets and should not be reported as such.  However, if sexual or drug-injecting partners are referred through RNR, they can count toward index testing.</a:t>
            </a:r>
            <a:endParaRPr dirty="0"/>
          </a:p>
        </p:txBody>
      </p:sp>
      <p:sp>
        <p:nvSpPr>
          <p:cNvPr id="986" name="Google Shape;986;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62:notes"/>
          <p:cNvSpPr txBox="1">
            <a:spLocks noGrp="1"/>
          </p:cNvSpPr>
          <p:nvPr>
            <p:ph type="body" idx="1"/>
          </p:nvPr>
        </p:nvSpPr>
        <p:spPr>
          <a:xfrm>
            <a:off x="685800" y="4400550"/>
            <a:ext cx="5486400" cy="44348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In the standard approach for index testing, an individual presents at a testing facility or at community-based testing event and after being diagnosed with HIV, is counseled by a counselor/provider using one of the four methods previously described to encourage sexual and drug-injecting partners and potentially exposed children to come for testing.</a:t>
            </a:r>
            <a:endParaRPr dirty="0"/>
          </a:p>
          <a:p>
            <a:pPr marL="0" lvl="0" indent="0" algn="l" rtl="0">
              <a:spcBef>
                <a:spcPts val="600"/>
              </a:spcBef>
              <a:spcAft>
                <a:spcPts val="0"/>
              </a:spcAft>
              <a:buNone/>
            </a:pPr>
            <a:r>
              <a:rPr lang="en-US" i="1" dirty="0"/>
              <a:t>This approach, however, may miss opportunities to dig deeper into the index case’s sexual, drug injection, and social risk networks.</a:t>
            </a:r>
            <a:endParaRPr dirty="0"/>
          </a:p>
          <a:p>
            <a:pPr marL="0" marR="0" lvl="0" indent="0" algn="l" rtl="0">
              <a:lnSpc>
                <a:spcPct val="100000"/>
              </a:lnSpc>
              <a:spcBef>
                <a:spcPts val="600"/>
              </a:spcBef>
              <a:spcAft>
                <a:spcPts val="0"/>
              </a:spcAft>
              <a:buClr>
                <a:schemeClr val="dk1"/>
              </a:buClr>
              <a:buSzPts val="1200"/>
              <a:buFont typeface="Calibri"/>
              <a:buNone/>
            </a:pPr>
            <a:r>
              <a:rPr lang="en-US" sz="1200" b="0" i="1" u="none" strike="noStrike" dirty="0">
                <a:solidFill>
                  <a:schemeClr val="dk1"/>
                </a:solidFill>
                <a:latin typeface="Calibri"/>
                <a:ea typeface="Calibri"/>
                <a:cs typeface="Calibri"/>
                <a:sym typeface="Calibri"/>
              </a:rPr>
              <a:t>Some clients may prefer not to notify their partners. What issues concerns may make it more challenging for a member of a key population to notify their partner(s)?</a:t>
            </a:r>
            <a:endParaRPr dirty="0"/>
          </a:p>
          <a:p>
            <a:pPr marL="0" marR="0" lvl="0" indent="0" algn="l" rtl="0">
              <a:lnSpc>
                <a:spcPct val="100000"/>
              </a:lnSpc>
              <a:spcBef>
                <a:spcPts val="600"/>
              </a:spcBef>
              <a:spcAft>
                <a:spcPts val="0"/>
              </a:spcAft>
              <a:buClr>
                <a:schemeClr val="dk1"/>
              </a:buClr>
              <a:buSzPts val="1200"/>
              <a:buFont typeface="Calibri"/>
              <a:buNone/>
            </a:pPr>
            <a:r>
              <a:rPr lang="en-US" sz="1200" b="0" i="0" u="none" strike="noStrike" dirty="0">
                <a:solidFill>
                  <a:schemeClr val="dk1"/>
                </a:solidFill>
                <a:latin typeface="Calibri"/>
                <a:ea typeface="Calibri"/>
                <a:cs typeface="Calibri"/>
                <a:sym typeface="Calibri"/>
              </a:rPr>
              <a:t>Allow the participants to provide their thoughts.</a:t>
            </a:r>
            <a:endParaRPr dirty="0"/>
          </a:p>
          <a:p>
            <a:pPr marL="0" lvl="0" indent="0" algn="l" rtl="0">
              <a:spcBef>
                <a:spcPts val="600"/>
              </a:spcBef>
              <a:spcAft>
                <a:spcPts val="0"/>
              </a:spcAft>
              <a:buNone/>
            </a:pPr>
            <a:r>
              <a:rPr lang="en-US" b="1" i="0" dirty="0"/>
              <a:t>Say: </a:t>
            </a:r>
            <a:r>
              <a:rPr lang="en-US" i="1" dirty="0"/>
              <a:t>Some members of key populations may not consider many of their risk-network contacts to be “partners”.</a:t>
            </a:r>
            <a:endParaRPr dirty="0"/>
          </a:p>
          <a:p>
            <a:pPr marL="0" lvl="0" indent="0" algn="l" rtl="0">
              <a:spcBef>
                <a:spcPts val="600"/>
              </a:spcBef>
              <a:spcAft>
                <a:spcPts val="0"/>
              </a:spcAft>
              <a:buNone/>
            </a:pPr>
            <a:r>
              <a:rPr lang="en-US" i="1" dirty="0"/>
              <a:t>Some may not feel comfortable disclosing their status to other members within their risk and social networks, in part because of concerns about confidentiality in small key population communities.</a:t>
            </a:r>
            <a:endParaRPr dirty="0"/>
          </a:p>
          <a:p>
            <a:pPr marL="0" lvl="0" indent="0" algn="l" rtl="0">
              <a:spcBef>
                <a:spcPts val="600"/>
              </a:spcBef>
              <a:spcAft>
                <a:spcPts val="0"/>
              </a:spcAft>
              <a:buNone/>
            </a:pPr>
            <a:r>
              <a:rPr lang="en-US" i="1" dirty="0"/>
              <a:t>In addition, a client may be aware of other people in their social network who are not necessarily sexual contacts, but who are practicing high-risk behaviors.</a:t>
            </a:r>
            <a:endParaRPr dirty="0"/>
          </a:p>
          <a:p>
            <a:pPr marL="0" lvl="0" indent="0" algn="l" rtl="0">
              <a:spcBef>
                <a:spcPts val="600"/>
              </a:spcBef>
              <a:spcAft>
                <a:spcPts val="0"/>
              </a:spcAft>
              <a:buNone/>
            </a:pPr>
            <a:r>
              <a:rPr lang="en-US" i="1" dirty="0"/>
              <a:t>What can be done to ensure we are efficiently and effectively reaching everyone we can with testing and treatment services?</a:t>
            </a:r>
            <a:endParaRPr dirty="0"/>
          </a:p>
          <a:p>
            <a:pPr marL="0" lvl="0" indent="0" algn="l" rtl="0">
              <a:spcBef>
                <a:spcPts val="600"/>
              </a:spcBef>
              <a:spcAft>
                <a:spcPts val="0"/>
              </a:spcAft>
              <a:buNone/>
            </a:pPr>
            <a:r>
              <a:rPr lang="en-US" b="0" i="0" dirty="0"/>
              <a:t>Allow the respondents a few moments to respond.</a:t>
            </a:r>
            <a:endParaRPr dirty="0"/>
          </a:p>
          <a:p>
            <a:pPr marL="0" lvl="0" indent="0" algn="l" rtl="0">
              <a:spcBef>
                <a:spcPts val="0"/>
              </a:spcBef>
              <a:spcAft>
                <a:spcPts val="0"/>
              </a:spcAft>
              <a:buNone/>
            </a:pPr>
            <a:endParaRPr dirty="0"/>
          </a:p>
        </p:txBody>
      </p:sp>
      <p:sp>
        <p:nvSpPr>
          <p:cNvPr id="993" name="Google Shape;993;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a:t>
            </a:r>
            <a:r>
              <a:rPr lang="en-US" i="1" dirty="0"/>
              <a:t>: We have been discussing the importance of providing our clients with options.</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Risk network referral is one way of offering our clients additional options for referring people with whom they have had sexual or drug-using contact, or that they know practice risky behaviors within their network.</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Clients do not have name these individuals and can even refer people using a coupon system without knowing their names.</a:t>
            </a:r>
            <a:endParaRPr dirty="0"/>
          </a:p>
        </p:txBody>
      </p:sp>
      <p:sp>
        <p:nvSpPr>
          <p:cNvPr id="1008" name="Google Shape;1008;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64: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Risk network referral usually starts with a client who is part of our program (either a client we are providing ongoing prevention services to or someone living with HIV – such as an index case). In other words, anyone regardless of their status can refer their peers.</a:t>
            </a:r>
            <a:endParaRPr dirty="0"/>
          </a:p>
          <a:p>
            <a:pPr marL="0" lvl="0" indent="0" algn="l" rtl="0">
              <a:spcBef>
                <a:spcPts val="600"/>
              </a:spcBef>
              <a:spcAft>
                <a:spcPts val="0"/>
              </a:spcAft>
              <a:buNone/>
            </a:pPr>
            <a:r>
              <a:rPr lang="en-US" i="1" dirty="0"/>
              <a:t>The client is oriented to the referral process and… </a:t>
            </a:r>
            <a:endParaRPr dirty="0"/>
          </a:p>
          <a:p>
            <a:pPr marL="0" lvl="0" indent="0" algn="l" rtl="0">
              <a:spcBef>
                <a:spcPts val="600"/>
              </a:spcBef>
              <a:spcAft>
                <a:spcPts val="0"/>
              </a:spcAft>
              <a:buNone/>
            </a:pPr>
            <a:r>
              <a:rPr lang="en-US" dirty="0"/>
              <a:t>[ADVANCE]</a:t>
            </a:r>
            <a:endParaRPr dirty="0"/>
          </a:p>
          <a:p>
            <a:pPr marL="0" lvl="0" indent="0" algn="l" rtl="0">
              <a:spcBef>
                <a:spcPts val="600"/>
              </a:spcBef>
              <a:spcAft>
                <a:spcPts val="0"/>
              </a:spcAft>
              <a:buNone/>
            </a:pPr>
            <a:r>
              <a:rPr lang="en-US" i="1" dirty="0"/>
              <a:t>…offered the chance to invite peers within their social and risk networks to come for a test or to enroll in treatment for PLHIV who have not yet started or who have stopped treatment. </a:t>
            </a:r>
            <a:endParaRPr dirty="0"/>
          </a:p>
          <a:p>
            <a:pPr marL="0" lvl="0" indent="0" algn="l" rtl="0">
              <a:spcBef>
                <a:spcPts val="600"/>
              </a:spcBef>
              <a:spcAft>
                <a:spcPts val="0"/>
              </a:spcAft>
              <a:buNone/>
            </a:pPr>
            <a:r>
              <a:rPr lang="en-US" i="1" dirty="0"/>
              <a:t>Some programs offer a small incentive for each person who is successfully tested. A coupon system is used to keep track of who referred who to ensure people are provided appropriate incentives. However, incentives are not required.</a:t>
            </a:r>
            <a:endParaRPr dirty="0"/>
          </a:p>
          <a:p>
            <a:pPr marL="0" lvl="0" indent="0" algn="l" rtl="0">
              <a:spcBef>
                <a:spcPts val="600"/>
              </a:spcBef>
              <a:spcAft>
                <a:spcPts val="0"/>
              </a:spcAft>
              <a:buNone/>
            </a:pPr>
            <a:r>
              <a:rPr lang="en-US" i="1" dirty="0"/>
              <a:t>Each person who agrees to meet with a program team member, such as an outreach worker, a navigator, or a counselor, to conduct a risk assessment and test (if eligible) can also be offered the chance to serve as a mobilizer.</a:t>
            </a:r>
            <a:endParaRPr dirty="0"/>
          </a:p>
          <a:p>
            <a:pPr marL="0" lvl="0" indent="0" algn="l" rtl="0">
              <a:spcBef>
                <a:spcPts val="600"/>
              </a:spcBef>
              <a:spcAft>
                <a:spcPts val="0"/>
              </a:spcAft>
              <a:buNone/>
            </a:pPr>
            <a:r>
              <a:rPr lang="en-US" dirty="0"/>
              <a:t>[ADVANCE]</a:t>
            </a:r>
            <a:endParaRPr dirty="0"/>
          </a:p>
          <a:p>
            <a:pPr marL="0" lvl="0" indent="0" algn="l" rtl="0">
              <a:spcBef>
                <a:spcPts val="600"/>
              </a:spcBef>
              <a:spcAft>
                <a:spcPts val="0"/>
              </a:spcAft>
              <a:buNone/>
            </a:pPr>
            <a:r>
              <a:rPr lang="en-US" i="1" dirty="0"/>
              <a:t>And the process continues with everyone who is eligible.</a:t>
            </a:r>
            <a:endParaRPr dirty="0"/>
          </a:p>
          <a:p>
            <a:pPr marL="0" lvl="0" indent="0" algn="l" rtl="0">
              <a:spcBef>
                <a:spcPts val="600"/>
              </a:spcBef>
              <a:spcAft>
                <a:spcPts val="0"/>
              </a:spcAft>
              <a:buNone/>
            </a:pPr>
            <a:r>
              <a:rPr lang="en-US" dirty="0"/>
              <a:t>[ADVANCE]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16" name="Google Shape;101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65:notes"/>
          <p:cNvSpPr txBox="1">
            <a:spLocks noGrp="1"/>
          </p:cNvSpPr>
          <p:nvPr>
            <p:ph type="body" idx="1"/>
          </p:nvPr>
        </p:nvSpPr>
        <p:spPr>
          <a:xfrm>
            <a:off x="685800" y="4400550"/>
            <a:ext cx="5486400" cy="46291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Practice advancing the animation on this slide to suit your preferred way of explaining/showing how you can reach deeper into various social networks through this approach. Some language is provided below.</a:t>
            </a:r>
            <a:endParaRPr dirty="0"/>
          </a:p>
          <a:p>
            <a:pPr marL="0" lvl="0" indent="0" algn="l" rtl="0">
              <a:spcBef>
                <a:spcPts val="600"/>
              </a:spcBef>
              <a:spcAft>
                <a:spcPts val="0"/>
              </a:spcAft>
              <a:buNone/>
            </a:pPr>
            <a:r>
              <a:rPr lang="en-US" b="1" i="0" dirty="0"/>
              <a:t>Say: </a:t>
            </a:r>
            <a:r>
              <a:rPr lang="en-US" i="1" dirty="0"/>
              <a:t>Here is another way of looking at it.</a:t>
            </a:r>
            <a:endParaRPr dirty="0"/>
          </a:p>
          <a:p>
            <a:pPr marL="0" lvl="0" indent="0" algn="l" rtl="0">
              <a:spcBef>
                <a:spcPts val="600"/>
              </a:spcBef>
              <a:spcAft>
                <a:spcPts val="0"/>
              </a:spcAft>
              <a:buNone/>
            </a:pPr>
            <a:r>
              <a:rPr lang="en-US" i="1" dirty="0"/>
              <a:t>Our first client living with HIV might refer four individuals he knows who are either sexual contacts or people who practice risk behaviors within his social network.</a:t>
            </a:r>
            <a:endParaRPr dirty="0"/>
          </a:p>
          <a:p>
            <a:pPr marL="0" lvl="0" indent="0" algn="l" rtl="0">
              <a:spcBef>
                <a:spcPts val="600"/>
              </a:spcBef>
              <a:spcAft>
                <a:spcPts val="0"/>
              </a:spcAft>
              <a:buNone/>
            </a:pPr>
            <a:r>
              <a:rPr lang="en-US" dirty="0"/>
              <a:t>[ADVANCE]</a:t>
            </a:r>
            <a:endParaRPr dirty="0"/>
          </a:p>
          <a:p>
            <a:pPr marL="0" lvl="0" indent="0" algn="l" rtl="0">
              <a:spcBef>
                <a:spcPts val="600"/>
              </a:spcBef>
              <a:spcAft>
                <a:spcPts val="0"/>
              </a:spcAft>
              <a:buNone/>
            </a:pPr>
            <a:r>
              <a:rPr lang="en-US" i="1" dirty="0"/>
              <a:t>They, in turn, refer nine more people.</a:t>
            </a:r>
            <a:endParaRPr dirty="0"/>
          </a:p>
          <a:p>
            <a:pPr marL="0" lvl="0" indent="0" algn="l" rtl="0">
              <a:spcBef>
                <a:spcPts val="600"/>
              </a:spcBef>
              <a:spcAft>
                <a:spcPts val="0"/>
              </a:spcAft>
              <a:buNone/>
            </a:pPr>
            <a:r>
              <a:rPr lang="en-US" dirty="0"/>
              <a:t>[ADVANCE]</a:t>
            </a:r>
            <a:endParaRPr dirty="0"/>
          </a:p>
          <a:p>
            <a:pPr marL="0" lvl="0" indent="0" algn="l" rtl="0">
              <a:spcBef>
                <a:spcPts val="600"/>
              </a:spcBef>
              <a:spcAft>
                <a:spcPts val="0"/>
              </a:spcAft>
              <a:buNone/>
            </a:pPr>
            <a:r>
              <a:rPr lang="en-US" dirty="0"/>
              <a:t>And so on.</a:t>
            </a:r>
            <a:endParaRPr dirty="0"/>
          </a:p>
          <a:p>
            <a:pPr marL="0" lvl="0" indent="0" algn="l" rtl="0">
              <a:spcBef>
                <a:spcPts val="600"/>
              </a:spcBef>
              <a:spcAft>
                <a:spcPts val="0"/>
              </a:spcAft>
              <a:buNone/>
            </a:pPr>
            <a:r>
              <a:rPr lang="en-US" dirty="0"/>
              <a:t>[ADVANCE]</a:t>
            </a:r>
            <a:endParaRPr dirty="0"/>
          </a:p>
          <a:p>
            <a:pPr marL="0" lvl="0" indent="0" algn="l" rtl="0">
              <a:spcBef>
                <a:spcPts val="600"/>
              </a:spcBef>
              <a:spcAft>
                <a:spcPts val="0"/>
              </a:spcAft>
              <a:buNone/>
            </a:pPr>
            <a:r>
              <a:rPr lang="en-US" dirty="0"/>
              <a:t>And so on.</a:t>
            </a:r>
            <a:endParaRPr dirty="0"/>
          </a:p>
          <a:p>
            <a:pPr marL="0" lvl="0" indent="0" algn="l" rtl="0">
              <a:spcBef>
                <a:spcPts val="600"/>
              </a:spcBef>
              <a:spcAft>
                <a:spcPts val="0"/>
              </a:spcAft>
              <a:buNone/>
            </a:pPr>
            <a:r>
              <a:rPr lang="en-US" dirty="0"/>
              <a:t>[ADVANCE].</a:t>
            </a:r>
            <a:endParaRPr dirty="0"/>
          </a:p>
          <a:p>
            <a:pPr marL="0" lvl="0" indent="0" algn="l" rtl="0">
              <a:spcBef>
                <a:spcPts val="600"/>
              </a:spcBef>
              <a:spcAft>
                <a:spcPts val="0"/>
              </a:spcAft>
              <a:buNone/>
            </a:pPr>
            <a:r>
              <a:rPr lang="en-US" i="1" dirty="0"/>
              <a:t>Through a process that does not require us to develop contracts with and supervise a large staff…</a:t>
            </a:r>
            <a:endParaRPr dirty="0"/>
          </a:p>
          <a:p>
            <a:pPr marL="0" lvl="0" indent="0" algn="l" rtl="0">
              <a:spcBef>
                <a:spcPts val="600"/>
              </a:spcBef>
              <a:spcAft>
                <a:spcPts val="0"/>
              </a:spcAft>
              <a:buNone/>
            </a:pPr>
            <a:r>
              <a:rPr lang="en-US" dirty="0"/>
              <a:t>[ADVANCE]</a:t>
            </a:r>
            <a:endParaRPr dirty="0"/>
          </a:p>
          <a:p>
            <a:pPr marL="0" lvl="0" indent="0" algn="l" rtl="0">
              <a:spcBef>
                <a:spcPts val="600"/>
              </a:spcBef>
              <a:spcAft>
                <a:spcPts val="0"/>
              </a:spcAft>
              <a:buNone/>
            </a:pPr>
            <a:r>
              <a:rPr lang="en-US" i="1" dirty="0"/>
              <a:t>…we have reached various social networks that would have been challenging to break into if we relied solely on a peer educator or outreach worker’s social network.</a:t>
            </a:r>
            <a:endParaRPr dirty="0"/>
          </a:p>
          <a:p>
            <a:pPr marL="0" lvl="0" indent="0" algn="l" rtl="0">
              <a:spcBef>
                <a:spcPts val="0"/>
              </a:spcBef>
              <a:spcAft>
                <a:spcPts val="0"/>
              </a:spcAft>
              <a:buNone/>
            </a:pP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49" name="Google Shape;104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sz="1200" b="0" i="1" u="none" strike="noStrike" dirty="0">
                <a:solidFill>
                  <a:schemeClr val="dk1"/>
                </a:solidFill>
                <a:latin typeface="Calibri"/>
                <a:ea typeface="Calibri"/>
                <a:cs typeface="Calibri"/>
                <a:sym typeface="Calibri"/>
              </a:rPr>
              <a:t>This slide shows how risk network referral can be integrated as part of a comprehensive approach that includes various options for clients. </a:t>
            </a:r>
            <a:endParaRPr dirty="0"/>
          </a:p>
          <a:p>
            <a:pPr marL="0" lvl="0" indent="0" algn="l" rtl="0">
              <a:spcBef>
                <a:spcPts val="0"/>
              </a:spcBef>
              <a:spcAft>
                <a:spcPts val="0"/>
              </a:spcAft>
              <a:buNone/>
            </a:pPr>
            <a:endParaRP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u="none" strike="noStrike" dirty="0">
                <a:solidFill>
                  <a:schemeClr val="dk1"/>
                </a:solidFill>
                <a:latin typeface="Calibri"/>
                <a:ea typeface="Calibri"/>
                <a:cs typeface="Calibri"/>
                <a:sym typeface="Calibri"/>
              </a:rPr>
              <a:t>Risk network referral extends the scope of referrals beyond clients who would usually be considered (and counted as) part of a traditional index testing approach. </a:t>
            </a:r>
            <a:endParaRPr dirty="0"/>
          </a:p>
          <a:p>
            <a:pPr marL="0" lvl="0" indent="0" algn="l" rtl="0">
              <a:spcBef>
                <a:spcPts val="0"/>
              </a:spcBef>
              <a:spcAft>
                <a:spcPts val="0"/>
              </a:spcAft>
              <a:buNone/>
            </a:pPr>
            <a:endParaRP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u="none" strike="noStrike" dirty="0">
                <a:solidFill>
                  <a:schemeClr val="dk1"/>
                </a:solidFill>
                <a:latin typeface="Calibri"/>
                <a:ea typeface="Calibri"/>
                <a:cs typeface="Calibri"/>
                <a:sym typeface="Calibri"/>
              </a:rPr>
              <a:t>In targeted referral, the client may recall someone with whom they had a risk contact, but they may not know their name or number. We will discuss ways in a moment for how we might be able to reach those individuals.</a:t>
            </a:r>
            <a:endParaRPr i="1" dirty="0"/>
          </a:p>
        </p:txBody>
      </p:sp>
      <p:sp>
        <p:nvSpPr>
          <p:cNvPr id="1104" name="Google Shape;1104;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1" name="Google Shape;1191;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sz="1200" b="0" i="1" u="none" strike="noStrike" dirty="0">
                <a:solidFill>
                  <a:schemeClr val="dk1"/>
                </a:solidFill>
                <a:latin typeface="Calibri"/>
                <a:ea typeface="Calibri"/>
                <a:cs typeface="Calibri"/>
                <a:sym typeface="Calibri"/>
              </a:rPr>
              <a:t>And this slide helps show how these approaches can be combined.</a:t>
            </a:r>
            <a:endParaRPr dirty="0"/>
          </a:p>
          <a:p>
            <a:pPr marL="0" lvl="0" indent="0" algn="l" rtl="0">
              <a:spcBef>
                <a:spcPts val="0"/>
              </a:spcBef>
              <a:spcAft>
                <a:spcPts val="0"/>
              </a:spcAft>
              <a:buNone/>
            </a:pPr>
            <a:endParaRP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u="none" strike="noStrike" dirty="0">
                <a:solidFill>
                  <a:schemeClr val="dk1"/>
                </a:solidFill>
                <a:latin typeface="Calibri"/>
                <a:ea typeface="Calibri"/>
                <a:cs typeface="Calibri"/>
                <a:sym typeface="Calibri"/>
              </a:rPr>
              <a:t>The index client in the central circle refers a number sexual and drug-using partners and his children for testing using one of the partner-notification options we have already discussed. </a:t>
            </a:r>
            <a:endParaRPr dirty="0"/>
          </a:p>
          <a:p>
            <a:pPr marL="0" lvl="0" indent="0" algn="l" rtl="0">
              <a:spcBef>
                <a:spcPts val="0"/>
              </a:spcBef>
              <a:spcAft>
                <a:spcPts val="0"/>
              </a:spcAft>
              <a:buNone/>
            </a:pPr>
            <a:endParaRP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u="none" strike="noStrike" dirty="0">
                <a:solidFill>
                  <a:schemeClr val="dk1"/>
                </a:solidFill>
                <a:latin typeface="Calibri"/>
                <a:ea typeface="Calibri"/>
                <a:cs typeface="Calibri"/>
                <a:sym typeface="Calibri"/>
              </a:rPr>
              <a:t>In addition, he uses a risk network referral approach to refer a peer with whom he either had sexual contact (but does not want to disclose to) or knows practices high-risk behaviors (orange dashed line). That person is then invited to choose from the same set of options. </a:t>
            </a:r>
            <a:endParaRPr dirty="0"/>
          </a:p>
          <a:p>
            <a:pPr marL="0" lvl="0" indent="0" algn="l" rtl="0">
              <a:spcBef>
                <a:spcPts val="0"/>
              </a:spcBef>
              <a:spcAft>
                <a:spcPts val="0"/>
              </a:spcAft>
              <a:buNone/>
            </a:pPr>
            <a:endParaRPr sz="1200" b="0" i="1"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1" u="none" strike="noStrike" dirty="0">
                <a:solidFill>
                  <a:schemeClr val="dk1"/>
                </a:solidFill>
                <a:latin typeface="Calibri"/>
                <a:ea typeface="Calibri"/>
                <a:cs typeface="Calibri"/>
                <a:sym typeface="Calibri"/>
              </a:rPr>
              <a:t>The original index client might also tell the counselor about a person he knows who may be at risk, but for whom he does not have a contact name or number. Perhaps he met that person at a bar, and he feels comfortable telling the counselor the name and location of the bar.</a:t>
            </a:r>
            <a:endParaRPr i="1" dirty="0"/>
          </a:p>
        </p:txBody>
      </p:sp>
      <p:sp>
        <p:nvSpPr>
          <p:cNvPr id="1192" name="Google Shape;1192;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So where might risk network referral take place?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Allow a moment for participants to brainstorm and provide responses. Then advance as appropriate one at a time to show the various venues through which peers can be referred. They include in the community, at a health center, at a café or restaurant, or through any of the popular social media and dating apps that might be commonly used in this country.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75" name="Google Shape;1275;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9" name="Google Shape;1319;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Introduce this group work session by asking the participants to break into groups of 5-6 or work at their tables (if the tables are about that size).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Have a participant read through the case study and then read the questions. Ask if there are any questions and then allow the group 5 minutes to consider.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After 5 minutes, ask for volunteers from any of the groups to provide their thoughts (briefly), and after each response, ask if anyone has anything new to add.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20" name="Google Shape;1320;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Optional</a:t>
            </a:r>
            <a:r>
              <a:rPr lang="en-US" dirty="0"/>
              <a:t>: Ask the participants to think about something that is weighing down on them, causing stress, or distraction.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each person take a minute or two to write down on a piece of paper or notecard. whatever issue(s) may be concerning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After everyone has finished writing down their issue(s), ask them to fold their paper in half or quarters, and place it somewhere in their bag to be saved for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is no specific follow-up for this activity; it can serve as a way of helping people turn their attention to the training.</a:t>
            </a:r>
            <a:endParaRPr dirty="0"/>
          </a:p>
        </p:txBody>
      </p:sp>
      <p:sp>
        <p:nvSpPr>
          <p:cNvPr id="306" name="Google Shape;30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8" name="Google Shape;132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Ask the participants to break into five groups or remain at their tables in groups if appropriate or preferred.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a volunteer to read the scenario and instructions, and allow the groups 10 minutes to brainstorm.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At the end of 10 minutes, ask for a group to volunteer to report back, and limit the report to 2 minutes. Ask if any groups had different ideas, and allow them to fill in any ideas not yet stated (avoid having groups report back on the same ideas).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Advance to the next slide to assist you with filling in any gaps not mentioned in the discussion.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329" name="Google Shape;1329;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NOTE</a:t>
            </a:r>
            <a:r>
              <a:rPr lang="en-US" dirty="0"/>
              <a:t>: Use this slide to fill in any possible approaches that may not have been discussed in the brainstorm session described in the activity on the previous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Avoid repeating what has already been said by the groups to save time and honor the contributions of the participants.</a:t>
            </a:r>
            <a:endParaRPr dirty="0"/>
          </a:p>
        </p:txBody>
      </p:sp>
      <p:sp>
        <p:nvSpPr>
          <p:cNvPr id="1337" name="Google Shape;1337;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4" name="Google Shape;135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5" name="Google Shape;1355;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In this session, we will briefly introduce index testing, and discuss the origin, terminology, and evidence supporting the approach.</a:t>
            </a:r>
            <a:endParaRPr dirty="0"/>
          </a:p>
        </p:txBody>
      </p:sp>
      <p:sp>
        <p:nvSpPr>
          <p:cNvPr id="312" name="Google Shape;31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dirty="0"/>
              <a:t>Say: </a:t>
            </a:r>
            <a:r>
              <a:rPr lang="en-US" i="1" dirty="0"/>
              <a:t>It is important to note that index testing and risk network referral are not new concepts, as we will discuss shortly.</a:t>
            </a:r>
            <a:endParaRPr dirty="0"/>
          </a:p>
          <a:p>
            <a:pPr marL="0" lvl="0" indent="0" algn="l" rtl="0">
              <a:spcBef>
                <a:spcPts val="0"/>
              </a:spcBef>
              <a:spcAft>
                <a:spcPts val="0"/>
              </a:spcAft>
              <a:buNone/>
            </a:pPr>
            <a:endParaRPr i="1" dirty="0"/>
          </a:p>
          <a:p>
            <a:pPr marL="0" lvl="0" indent="0" algn="l" rtl="0">
              <a:spcBef>
                <a:spcPts val="0"/>
              </a:spcBef>
              <a:spcAft>
                <a:spcPts val="0"/>
              </a:spcAft>
              <a:buNone/>
            </a:pPr>
            <a:r>
              <a:rPr lang="en-US" i="1" dirty="0"/>
              <a:t>The intention of this workshop is to build on existing experience in case finding and introduce or improve approaches that prioritize and protect the safety of PLHIV and their partners while promoting case detection and linkage to care and treatment. The goal of these approaches is to help achieve epidemic control safely.</a:t>
            </a:r>
            <a:endParaRPr dirty="0"/>
          </a:p>
        </p:txBody>
      </p:sp>
      <p:sp>
        <p:nvSpPr>
          <p:cNvPr id="319" name="Google Shape;31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Slide">
  <p:cSld name="1_TitleSlide">
    <p:spTree>
      <p:nvGrpSpPr>
        <p:cNvPr id="1" name="Shape 15"/>
        <p:cNvGrpSpPr/>
        <p:nvPr/>
      </p:nvGrpSpPr>
      <p:grpSpPr>
        <a:xfrm>
          <a:off x="0" y="0"/>
          <a:ext cx="0" cy="0"/>
          <a:chOff x="0" y="0"/>
          <a:chExt cx="0" cy="0"/>
        </a:xfrm>
      </p:grpSpPr>
      <p:sp>
        <p:nvSpPr>
          <p:cNvPr id="16" name="Google Shape;16;p74"/>
          <p:cNvSpPr/>
          <p:nvPr/>
        </p:nvSpPr>
        <p:spPr>
          <a:xfrm>
            <a:off x="0" y="0"/>
            <a:ext cx="12192000" cy="5796503"/>
          </a:xfrm>
          <a:prstGeom prst="rect">
            <a:avLst/>
          </a:prstGeom>
          <a:solidFill>
            <a:srgbClr val="112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7" name="Google Shape;17;p7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5064556" y="5999126"/>
            <a:ext cx="2067183" cy="636056"/>
          </a:xfrm>
          <a:prstGeom prst="rect">
            <a:avLst/>
          </a:prstGeom>
          <a:noFill/>
          <a:ln>
            <a:noFill/>
          </a:ln>
        </p:spPr>
      </p:pic>
      <p:pic>
        <p:nvPicPr>
          <p:cNvPr id="18" name="Google Shape;18;p74" descr="A close up of a sign&#10;&#10;Description generated with very high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87069" y="5796503"/>
            <a:ext cx="1430383" cy="841402"/>
          </a:xfrm>
          <a:prstGeom prst="rect">
            <a:avLst/>
          </a:prstGeom>
          <a:noFill/>
          <a:ln>
            <a:noFill/>
          </a:ln>
        </p:spPr>
      </p:pic>
      <p:sp>
        <p:nvSpPr>
          <p:cNvPr id="19" name="Google Shape;19;p74"/>
          <p:cNvSpPr/>
          <p:nvPr/>
        </p:nvSpPr>
        <p:spPr>
          <a:xfrm>
            <a:off x="1759143" y="3705417"/>
            <a:ext cx="3243805" cy="7535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0" name="Google Shape;20;p7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599271" y="0"/>
            <a:ext cx="2592729" cy="2691747"/>
          </a:xfrm>
          <a:prstGeom prst="rect">
            <a:avLst/>
          </a:prstGeom>
          <a:noFill/>
          <a:ln>
            <a:noFill/>
          </a:ln>
        </p:spPr>
      </p:pic>
      <p:sp>
        <p:nvSpPr>
          <p:cNvPr id="21" name="Google Shape;21;p74"/>
          <p:cNvSpPr txBox="1">
            <a:spLocks noGrp="1"/>
          </p:cNvSpPr>
          <p:nvPr>
            <p:ph type="ctrTitle"/>
          </p:nvPr>
        </p:nvSpPr>
        <p:spPr>
          <a:xfrm>
            <a:off x="1759143" y="1276916"/>
            <a:ext cx="8216348" cy="12928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DEEBF7"/>
              </a:buClr>
              <a:buSzPts val="3600"/>
              <a:buFont typeface="Arial"/>
              <a:buNone/>
              <a:defRPr sz="3600" b="1" i="0">
                <a:solidFill>
                  <a:srgbClr val="DEEBF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4"/>
          <p:cNvSpPr txBox="1">
            <a:spLocks noGrp="1"/>
          </p:cNvSpPr>
          <p:nvPr>
            <p:ph type="subTitle" idx="1"/>
          </p:nvPr>
        </p:nvSpPr>
        <p:spPr>
          <a:xfrm>
            <a:off x="1759143" y="2799841"/>
            <a:ext cx="8216348" cy="6558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77F9F"/>
              </a:buClr>
              <a:buSzPts val="2000"/>
              <a:buNone/>
              <a:defRPr sz="2000" b="0" i="0">
                <a:solidFill>
                  <a:srgbClr val="577F9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3" name="Google Shape;23;p74"/>
          <p:cNvPicPr preferRelativeResize="0"/>
          <p:nvPr/>
        </p:nvPicPr>
        <p:blipFill rotWithShape="1">
          <a:blip r:embed="rId5" cstate="email">
            <a:alphaModFix/>
            <a:extLst>
              <a:ext uri="{28A0092B-C50C-407E-A947-70E740481C1C}">
                <a14:useLocalDpi xmlns:a14="http://schemas.microsoft.com/office/drawing/2010/main"/>
              </a:ext>
            </a:extLst>
          </a:blip>
          <a:srcRect b="-1044"/>
          <a:stretch/>
        </p:blipFill>
        <p:spPr>
          <a:xfrm rot="10800000">
            <a:off x="-1" y="3856525"/>
            <a:ext cx="1878228" cy="1939977"/>
          </a:xfrm>
          <a:prstGeom prst="rect">
            <a:avLst/>
          </a:prstGeom>
          <a:noFill/>
          <a:ln>
            <a:noFill/>
          </a:ln>
        </p:spPr>
      </p:pic>
      <p:sp>
        <p:nvSpPr>
          <p:cNvPr id="24" name="Google Shape;24;p74"/>
          <p:cNvSpPr txBox="1">
            <a:spLocks noGrp="1"/>
          </p:cNvSpPr>
          <p:nvPr>
            <p:ph type="body" idx="2"/>
          </p:nvPr>
        </p:nvSpPr>
        <p:spPr>
          <a:xfrm>
            <a:off x="1759143" y="3919177"/>
            <a:ext cx="4691277" cy="34389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EEBF7"/>
              </a:buClr>
              <a:buSzPts val="2000"/>
              <a:buNone/>
              <a:defRPr sz="2000" b="1" i="0">
                <a:solidFill>
                  <a:srgbClr val="DEEBF7"/>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74"/>
          <p:cNvSpPr txBox="1">
            <a:spLocks noGrp="1"/>
          </p:cNvSpPr>
          <p:nvPr>
            <p:ph type="body" idx="3"/>
          </p:nvPr>
        </p:nvSpPr>
        <p:spPr>
          <a:xfrm>
            <a:off x="1758950" y="4288132"/>
            <a:ext cx="4727575" cy="3254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DEEBF7"/>
              </a:buClr>
              <a:buSzPts val="2000"/>
              <a:buNone/>
              <a:defRPr sz="2000" b="0" i="1">
                <a:solidFill>
                  <a:srgbClr val="DEEBF7"/>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7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813793" y="5915677"/>
            <a:ext cx="1107242" cy="7400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_SpecialContent">
  <p:cSld name="10_SpecialContent">
    <p:spTree>
      <p:nvGrpSpPr>
        <p:cNvPr id="1" name="Shape 71"/>
        <p:cNvGrpSpPr/>
        <p:nvPr/>
      </p:nvGrpSpPr>
      <p:grpSpPr>
        <a:xfrm>
          <a:off x="0" y="0"/>
          <a:ext cx="0" cy="0"/>
          <a:chOff x="0" y="0"/>
          <a:chExt cx="0" cy="0"/>
        </a:xfrm>
      </p:grpSpPr>
      <p:sp>
        <p:nvSpPr>
          <p:cNvPr id="72" name="Google Shape;72;p109"/>
          <p:cNvSpPr>
            <a:spLocks noGrp="1"/>
          </p:cNvSpPr>
          <p:nvPr>
            <p:ph type="pic" idx="2"/>
          </p:nvPr>
        </p:nvSpPr>
        <p:spPr>
          <a:xfrm>
            <a:off x="0" y="0"/>
            <a:ext cx="12192000" cy="6859979"/>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3" name="Google Shape;73;p109"/>
          <p:cNvSpPr/>
          <p:nvPr/>
        </p:nvSpPr>
        <p:spPr>
          <a:xfrm>
            <a:off x="771525" y="1"/>
            <a:ext cx="4224982" cy="57063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4" name="Google Shape;74;p109"/>
          <p:cNvSpPr txBox="1">
            <a:spLocks noGrp="1"/>
          </p:cNvSpPr>
          <p:nvPr>
            <p:ph type="title"/>
          </p:nvPr>
        </p:nvSpPr>
        <p:spPr>
          <a:xfrm>
            <a:off x="956840" y="365127"/>
            <a:ext cx="3862295" cy="8239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73439"/>
              </a:buClr>
              <a:buSzPts val="2800"/>
              <a:buFont typeface="Arial"/>
              <a:buNone/>
              <a:defRPr sz="2800" b="1" i="0">
                <a:solidFill>
                  <a:srgbClr val="E7343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9"/>
          <p:cNvSpPr txBox="1">
            <a:spLocks noGrp="1"/>
          </p:cNvSpPr>
          <p:nvPr>
            <p:ph type="body" idx="1"/>
          </p:nvPr>
        </p:nvSpPr>
        <p:spPr>
          <a:xfrm>
            <a:off x="956840" y="1288899"/>
            <a:ext cx="3862295" cy="6556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62626"/>
              </a:buClr>
              <a:buSzPts val="2000"/>
              <a:buNone/>
              <a:defRPr sz="2000" b="1" i="0">
                <a:solidFill>
                  <a:srgbClr val="262626"/>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109"/>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7" name="Google Shape;77;p109"/>
          <p:cNvSpPr txBox="1">
            <a:spLocks noGrp="1"/>
          </p:cNvSpPr>
          <p:nvPr>
            <p:ph type="body" idx="3"/>
          </p:nvPr>
        </p:nvSpPr>
        <p:spPr>
          <a:xfrm>
            <a:off x="956840" y="2044407"/>
            <a:ext cx="3862295" cy="353512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200"/>
              </a:spcBef>
              <a:spcAft>
                <a:spcPts val="0"/>
              </a:spcAft>
              <a:buClr>
                <a:srgbClr val="E73439"/>
              </a:buClr>
              <a:buSzPts val="2000"/>
              <a:buChar char="•"/>
              <a:defRPr sz="2000" b="0" i="0">
                <a:solidFill>
                  <a:srgbClr val="262626"/>
                </a:solidFill>
                <a:latin typeface="Arial"/>
                <a:ea typeface="Arial"/>
                <a:cs typeface="Arial"/>
                <a:sym typeface="Arial"/>
              </a:defRPr>
            </a:lvl1pPr>
            <a:lvl2pPr marL="914400" lvl="1" indent="-342900" algn="l">
              <a:lnSpc>
                <a:spcPct val="90000"/>
              </a:lnSpc>
              <a:spcBef>
                <a:spcPts val="500"/>
              </a:spcBef>
              <a:spcAft>
                <a:spcPts val="0"/>
              </a:spcAft>
              <a:buClr>
                <a:srgbClr val="E73439"/>
              </a:buClr>
              <a:buSzPts val="1800"/>
              <a:buFont typeface="Arial"/>
              <a:buChar char="–"/>
              <a:defRPr sz="1800" b="0" i="0">
                <a:solidFill>
                  <a:srgbClr val="262626"/>
                </a:solidFill>
                <a:latin typeface="Arial"/>
                <a:ea typeface="Arial"/>
                <a:cs typeface="Arial"/>
                <a:sym typeface="Arial"/>
              </a:defRPr>
            </a:lvl2pPr>
            <a:lvl3pPr marL="1371600" lvl="2" indent="-330200" algn="l">
              <a:lnSpc>
                <a:spcPct val="90000"/>
              </a:lnSpc>
              <a:spcBef>
                <a:spcPts val="500"/>
              </a:spcBef>
              <a:spcAft>
                <a:spcPts val="0"/>
              </a:spcAft>
              <a:buClr>
                <a:srgbClr val="E73439"/>
              </a:buClr>
              <a:buSzPts val="1600"/>
              <a:buFont typeface="Calibri"/>
              <a:buChar char="‐"/>
              <a:defRPr sz="1600"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84"/>
        <p:cNvGrpSpPr/>
        <p:nvPr/>
      </p:nvGrpSpPr>
      <p:grpSpPr>
        <a:xfrm>
          <a:off x="0" y="0"/>
          <a:ext cx="0" cy="0"/>
          <a:chOff x="0" y="0"/>
          <a:chExt cx="0" cy="0"/>
        </a:xfrm>
      </p:grpSpPr>
      <p:sp>
        <p:nvSpPr>
          <p:cNvPr id="85" name="Google Shape;85;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120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8037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5"/>
        <p:cNvGrpSpPr/>
        <p:nvPr/>
      </p:nvGrpSpPr>
      <p:grpSpPr>
        <a:xfrm>
          <a:off x="0" y="0"/>
          <a:ext cx="0" cy="0"/>
          <a:chOff x="0" y="0"/>
          <a:chExt cx="0" cy="0"/>
        </a:xfrm>
      </p:grpSpPr>
      <p:sp>
        <p:nvSpPr>
          <p:cNvPr id="97" name="Google Shape;97;p79"/>
          <p:cNvSpPr txBox="1">
            <a:spLocks noGrp="1"/>
          </p:cNvSpPr>
          <p:nvPr>
            <p:ph type="title"/>
          </p:nvPr>
        </p:nvSpPr>
        <p:spPr>
          <a:xfrm>
            <a:off x="623148" y="445197"/>
            <a:ext cx="10959253" cy="9724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9"/>
          <p:cNvSpPr txBox="1">
            <a:spLocks noGrp="1"/>
          </p:cNvSpPr>
          <p:nvPr>
            <p:ph type="body" idx="1"/>
          </p:nvPr>
        </p:nvSpPr>
        <p:spPr>
          <a:xfrm>
            <a:off x="623148" y="1767845"/>
            <a:ext cx="10959253" cy="417685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Font typeface="Arial"/>
              <a:buChar char="•"/>
              <a:defRPr sz="2800" b="0">
                <a:solidFill>
                  <a:srgbClr val="535352"/>
                </a:solidFill>
                <a:latin typeface="Calibri"/>
                <a:ea typeface="Calibri"/>
                <a:cs typeface="Calibri"/>
                <a:sym typeface="Calibri"/>
              </a:defRPr>
            </a:lvl1pPr>
            <a:lvl2pPr marL="914400" lvl="1" indent="-381000" algn="l">
              <a:lnSpc>
                <a:spcPct val="90000"/>
              </a:lnSpc>
              <a:spcBef>
                <a:spcPts val="500"/>
              </a:spcBef>
              <a:spcAft>
                <a:spcPts val="0"/>
              </a:spcAft>
              <a:buClr>
                <a:srgbClr val="535352"/>
              </a:buClr>
              <a:buSzPts val="2400"/>
              <a:buChar char="•"/>
              <a:defRPr>
                <a:solidFill>
                  <a:srgbClr val="535352"/>
                </a:solidFill>
                <a:latin typeface="Calibri"/>
                <a:ea typeface="Calibri"/>
                <a:cs typeface="Calibri"/>
                <a:sym typeface="Calibri"/>
              </a:defRPr>
            </a:lvl2pPr>
            <a:lvl3pPr marL="1371600" lvl="2" indent="-334010" algn="l">
              <a:lnSpc>
                <a:spcPct val="90000"/>
              </a:lnSpc>
              <a:spcBef>
                <a:spcPts val="500"/>
              </a:spcBef>
              <a:spcAft>
                <a:spcPts val="0"/>
              </a:spcAft>
              <a:buClr>
                <a:srgbClr val="535352"/>
              </a:buClr>
              <a:buSzPts val="1660"/>
              <a:buFont typeface="Courier New"/>
              <a:buChar char="o"/>
              <a:defRPr>
                <a:solidFill>
                  <a:srgbClr val="535352"/>
                </a:solidFill>
                <a:latin typeface="Calibri"/>
                <a:ea typeface="Calibri"/>
                <a:cs typeface="Calibri"/>
                <a:sym typeface="Calibri"/>
              </a:defRPr>
            </a:lvl3pPr>
            <a:lvl4pPr marL="1828800" lvl="3"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4pPr>
            <a:lvl5pPr marL="2286000" lvl="4"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79732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Default Logos">
  <p:cSld name="Blank with Default Logos">
    <p:spTree>
      <p:nvGrpSpPr>
        <p:cNvPr id="1" name="Shape 99"/>
        <p:cNvGrpSpPr/>
        <p:nvPr/>
      </p:nvGrpSpPr>
      <p:grpSpPr>
        <a:xfrm>
          <a:off x="0" y="0"/>
          <a:ext cx="0" cy="0"/>
          <a:chOff x="0" y="0"/>
          <a:chExt cx="0" cy="0"/>
        </a:xfrm>
      </p:grpSpPr>
      <p:sp>
        <p:nvSpPr>
          <p:cNvPr id="101" name="Google Shape;101;p80"/>
          <p:cNvSpPr txBox="1">
            <a:spLocks noGrp="1"/>
          </p:cNvSpPr>
          <p:nvPr>
            <p:ph type="title"/>
          </p:nvPr>
        </p:nvSpPr>
        <p:spPr>
          <a:xfrm>
            <a:off x="623148" y="445197"/>
            <a:ext cx="10959253" cy="9724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80"/>
          <p:cNvSpPr txBox="1">
            <a:spLocks noGrp="1"/>
          </p:cNvSpPr>
          <p:nvPr>
            <p:ph type="body" idx="1"/>
          </p:nvPr>
        </p:nvSpPr>
        <p:spPr>
          <a:xfrm>
            <a:off x="623148" y="1767845"/>
            <a:ext cx="10959253" cy="417685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Font typeface="Arial"/>
              <a:buChar char="•"/>
              <a:defRPr sz="2800" b="0">
                <a:solidFill>
                  <a:srgbClr val="535352"/>
                </a:solidFill>
                <a:latin typeface="Calibri"/>
                <a:ea typeface="Calibri"/>
                <a:cs typeface="Calibri"/>
                <a:sym typeface="Calibri"/>
              </a:defRPr>
            </a:lvl1pPr>
            <a:lvl2pPr marL="914400" lvl="1" indent="-381000" algn="l">
              <a:lnSpc>
                <a:spcPct val="90000"/>
              </a:lnSpc>
              <a:spcBef>
                <a:spcPts val="500"/>
              </a:spcBef>
              <a:spcAft>
                <a:spcPts val="0"/>
              </a:spcAft>
              <a:buClr>
                <a:srgbClr val="535352"/>
              </a:buClr>
              <a:buSzPts val="2400"/>
              <a:buChar char="•"/>
              <a:defRPr>
                <a:solidFill>
                  <a:srgbClr val="535352"/>
                </a:solidFill>
                <a:latin typeface="Calibri"/>
                <a:ea typeface="Calibri"/>
                <a:cs typeface="Calibri"/>
                <a:sym typeface="Calibri"/>
              </a:defRPr>
            </a:lvl2pPr>
            <a:lvl3pPr marL="1371600" lvl="2" indent="-334010" algn="l">
              <a:lnSpc>
                <a:spcPct val="90000"/>
              </a:lnSpc>
              <a:spcBef>
                <a:spcPts val="500"/>
              </a:spcBef>
              <a:spcAft>
                <a:spcPts val="0"/>
              </a:spcAft>
              <a:buClr>
                <a:srgbClr val="535352"/>
              </a:buClr>
              <a:buSzPts val="1660"/>
              <a:buFont typeface="Courier New"/>
              <a:buChar char="o"/>
              <a:defRPr>
                <a:solidFill>
                  <a:srgbClr val="535352"/>
                </a:solidFill>
                <a:latin typeface="Calibri"/>
                <a:ea typeface="Calibri"/>
                <a:cs typeface="Calibri"/>
                <a:sym typeface="Calibri"/>
              </a:defRPr>
            </a:lvl3pPr>
            <a:lvl4pPr marL="1828800" lvl="3"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4pPr>
            <a:lvl5pPr marL="2286000" lvl="4" indent="-342900" algn="l">
              <a:lnSpc>
                <a:spcPct val="90000"/>
              </a:lnSpc>
              <a:spcBef>
                <a:spcPts val="500"/>
              </a:spcBef>
              <a:spcAft>
                <a:spcPts val="0"/>
              </a:spcAft>
              <a:buClr>
                <a:srgbClr val="535352"/>
              </a:buClr>
              <a:buSzPts val="1800"/>
              <a:buChar char="•"/>
              <a:defRPr>
                <a:solidFill>
                  <a:srgbClr val="53535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110756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7"/>
        <p:cNvGrpSpPr/>
        <p:nvPr/>
      </p:nvGrpSpPr>
      <p:grpSpPr>
        <a:xfrm>
          <a:off x="0" y="0"/>
          <a:ext cx="0" cy="0"/>
          <a:chOff x="0" y="0"/>
          <a:chExt cx="0" cy="0"/>
        </a:xfrm>
      </p:grpSpPr>
      <p:sp>
        <p:nvSpPr>
          <p:cNvPr id="108" name="Google Shape;108;p8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8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0" name="Google Shape;110;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4162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SectionDivider">
  <p:cSld name="2_SectionDivider">
    <p:spTree>
      <p:nvGrpSpPr>
        <p:cNvPr id="1" name="Shape 27"/>
        <p:cNvGrpSpPr/>
        <p:nvPr/>
      </p:nvGrpSpPr>
      <p:grpSpPr>
        <a:xfrm>
          <a:off x="0" y="0"/>
          <a:ext cx="0" cy="0"/>
          <a:chOff x="0" y="0"/>
          <a:chExt cx="0" cy="0"/>
        </a:xfrm>
      </p:grpSpPr>
      <p:sp>
        <p:nvSpPr>
          <p:cNvPr id="28" name="Google Shape;28;p77"/>
          <p:cNvSpPr>
            <a:spLocks noGrp="1"/>
          </p:cNvSpPr>
          <p:nvPr>
            <p:ph type="pic" idx="2"/>
          </p:nvPr>
        </p:nvSpPr>
        <p:spPr>
          <a:xfrm>
            <a:off x="4703416" y="0"/>
            <a:ext cx="7488584" cy="3771411"/>
          </a:xfrm>
          <a:prstGeom prst="rect">
            <a:avLst/>
          </a:prstGeom>
          <a:solidFill>
            <a:srgbClr val="10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9" name="Google Shape;29;p7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5616" y="5860"/>
            <a:ext cx="3987800" cy="3765551"/>
          </a:xfrm>
          <a:prstGeom prst="rect">
            <a:avLst/>
          </a:prstGeom>
          <a:noFill/>
          <a:ln>
            <a:noFill/>
          </a:ln>
        </p:spPr>
      </p:pic>
      <p:sp>
        <p:nvSpPr>
          <p:cNvPr id="30" name="Google Shape;30;p77"/>
          <p:cNvSpPr/>
          <p:nvPr/>
        </p:nvSpPr>
        <p:spPr>
          <a:xfrm>
            <a:off x="-1" y="-1"/>
            <a:ext cx="715617" cy="3771412"/>
          </a:xfrm>
          <a:prstGeom prst="rect">
            <a:avLst/>
          </a:prstGeom>
          <a:solidFill>
            <a:srgbClr val="E733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 name="Google Shape;31;p77"/>
          <p:cNvSpPr/>
          <p:nvPr/>
        </p:nvSpPr>
        <p:spPr>
          <a:xfrm>
            <a:off x="0" y="3771411"/>
            <a:ext cx="12192000" cy="3147204"/>
          </a:xfrm>
          <a:prstGeom prst="rect">
            <a:avLst/>
          </a:prstGeom>
          <a:solidFill>
            <a:srgbClr val="4461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2" name="Google Shape;32;p77"/>
          <p:cNvSpPr/>
          <p:nvPr/>
        </p:nvSpPr>
        <p:spPr>
          <a:xfrm>
            <a:off x="1486861" y="4433867"/>
            <a:ext cx="3243805" cy="75358"/>
          </a:xfrm>
          <a:prstGeom prst="rect">
            <a:avLst/>
          </a:prstGeom>
          <a:solidFill>
            <a:srgbClr val="11254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3" name="Google Shape;33;p77"/>
          <p:cNvSpPr txBox="1">
            <a:spLocks noGrp="1"/>
          </p:cNvSpPr>
          <p:nvPr>
            <p:ph type="title"/>
          </p:nvPr>
        </p:nvSpPr>
        <p:spPr>
          <a:xfrm>
            <a:off x="1366897" y="4752477"/>
            <a:ext cx="981760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Arial"/>
              <a:buNone/>
              <a:defRPr sz="36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HighlightContent ">
  <p:cSld name="5_HighlightContent ">
    <p:spTree>
      <p:nvGrpSpPr>
        <p:cNvPr id="1" name="Shape 34"/>
        <p:cNvGrpSpPr/>
        <p:nvPr/>
      </p:nvGrpSpPr>
      <p:grpSpPr>
        <a:xfrm>
          <a:off x="0" y="0"/>
          <a:ext cx="0" cy="0"/>
          <a:chOff x="0" y="0"/>
          <a:chExt cx="0" cy="0"/>
        </a:xfrm>
      </p:grpSpPr>
      <p:sp>
        <p:nvSpPr>
          <p:cNvPr id="35" name="Google Shape;35;p83"/>
          <p:cNvSpPr/>
          <p:nvPr/>
        </p:nvSpPr>
        <p:spPr>
          <a:xfrm>
            <a:off x="0" y="0"/>
            <a:ext cx="12192000" cy="6858000"/>
          </a:xfrm>
          <a:prstGeom prst="rect">
            <a:avLst/>
          </a:prstGeom>
          <a:solidFill>
            <a:srgbClr val="577F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6" name="Google Shape;36;p83"/>
          <p:cNvSpPr txBox="1">
            <a:spLocks noGrp="1"/>
          </p:cNvSpPr>
          <p:nvPr>
            <p:ph type="body" idx="1"/>
          </p:nvPr>
        </p:nvSpPr>
        <p:spPr>
          <a:xfrm>
            <a:off x="6457244" y="774443"/>
            <a:ext cx="5131075" cy="571949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DEEBF7"/>
              </a:buClr>
              <a:buSzPts val="2800"/>
              <a:buFont typeface="Arial"/>
              <a:buChar char="•"/>
              <a:defRPr sz="2800" b="0" i="0">
                <a:solidFill>
                  <a:srgbClr val="DEEBF7"/>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83"/>
          <p:cNvSpPr txBox="1">
            <a:spLocks noGrp="1"/>
          </p:cNvSpPr>
          <p:nvPr>
            <p:ph type="title"/>
          </p:nvPr>
        </p:nvSpPr>
        <p:spPr>
          <a:xfrm>
            <a:off x="475842" y="3094810"/>
            <a:ext cx="4612871" cy="127343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DEEBF7"/>
              </a:buClr>
              <a:buSzPts val="3600"/>
              <a:buFont typeface="Arial"/>
              <a:buNone/>
              <a:defRPr sz="3600" b="1" i="0">
                <a:solidFill>
                  <a:srgbClr val="DEEBF7"/>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3"/>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9" name="Google Shape;39;p83"/>
          <p:cNvPicPr preferRelativeResize="0"/>
          <p:nvPr/>
        </p:nvPicPr>
        <p:blipFill rotWithShape="1">
          <a:blip r:embed="rId2" cstate="email">
            <a:alphaModFix amt="14000"/>
            <a:extLst>
              <a:ext uri="{28A0092B-C50C-407E-A947-70E740481C1C}">
                <a14:useLocalDpi xmlns:a14="http://schemas.microsoft.com/office/drawing/2010/main"/>
              </a:ext>
            </a:extLst>
          </a:blip>
          <a:srcRect/>
          <a:stretch/>
        </p:blipFill>
        <p:spPr>
          <a:xfrm rot="10800000">
            <a:off x="0" y="-20736"/>
            <a:ext cx="3273461" cy="28950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Content_wGraphic">
  <p:cSld name="3_Title-Content_wGraphic">
    <p:spTree>
      <p:nvGrpSpPr>
        <p:cNvPr id="1" name="Shape 40"/>
        <p:cNvGrpSpPr/>
        <p:nvPr/>
      </p:nvGrpSpPr>
      <p:grpSpPr>
        <a:xfrm>
          <a:off x="0" y="0"/>
          <a:ext cx="0" cy="0"/>
          <a:chOff x="0" y="0"/>
          <a:chExt cx="0" cy="0"/>
        </a:xfrm>
      </p:grpSpPr>
      <p:sp>
        <p:nvSpPr>
          <p:cNvPr id="41" name="Google Shape;41;p103"/>
          <p:cNvSpPr/>
          <p:nvPr/>
        </p:nvSpPr>
        <p:spPr>
          <a:xfrm>
            <a:off x="0" y="0"/>
            <a:ext cx="12192000" cy="685800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 name="Google Shape;42;p103"/>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 name="Google Shape;43;p103"/>
          <p:cNvSpPr txBox="1">
            <a:spLocks noGrp="1"/>
          </p:cNvSpPr>
          <p:nvPr>
            <p:ph type="title"/>
          </p:nvPr>
        </p:nvSpPr>
        <p:spPr>
          <a:xfrm>
            <a:off x="838200" y="588494"/>
            <a:ext cx="8543925"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3"/>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pic>
        <p:nvPicPr>
          <p:cNvPr id="45" name="Google Shape;45;p103"/>
          <p:cNvPicPr preferRelativeResize="0"/>
          <p:nvPr/>
        </p:nvPicPr>
        <p:blipFill rotWithShape="1">
          <a:blip r:embed="rId2" cstate="email">
            <a:alphaModFix amt="40000"/>
            <a:extLst>
              <a:ext uri="{28A0092B-C50C-407E-A947-70E740481C1C}">
                <a14:useLocalDpi xmlns:a14="http://schemas.microsoft.com/office/drawing/2010/main"/>
              </a:ext>
            </a:extLst>
          </a:blip>
          <a:srcRect l="-874" t="-8272"/>
          <a:stretch/>
        </p:blipFill>
        <p:spPr>
          <a:xfrm rot="-5400000">
            <a:off x="8592039" y="20567"/>
            <a:ext cx="3608226" cy="35916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Content_Plain">
  <p:cSld name="4_Title-Content_Plain">
    <p:spTree>
      <p:nvGrpSpPr>
        <p:cNvPr id="1" name="Shape 46"/>
        <p:cNvGrpSpPr/>
        <p:nvPr/>
      </p:nvGrpSpPr>
      <p:grpSpPr>
        <a:xfrm>
          <a:off x="0" y="0"/>
          <a:ext cx="0" cy="0"/>
          <a:chOff x="0" y="0"/>
          <a:chExt cx="0" cy="0"/>
        </a:xfrm>
      </p:grpSpPr>
      <p:sp>
        <p:nvSpPr>
          <p:cNvPr id="47" name="Google Shape;47;p104"/>
          <p:cNvSpPr/>
          <p:nvPr/>
        </p:nvSpPr>
        <p:spPr>
          <a:xfrm>
            <a:off x="0" y="0"/>
            <a:ext cx="12192000" cy="685800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 name="Google Shape;48;p104"/>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 name="Google Shape;49;p104"/>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04"/>
          <p:cNvSpPr txBox="1">
            <a:spLocks noGrp="1"/>
          </p:cNvSpPr>
          <p:nvPr>
            <p:ph type="body" idx="1"/>
          </p:nvPr>
        </p:nvSpPr>
        <p:spPr>
          <a:xfrm>
            <a:off x="838200" y="1636730"/>
            <a:ext cx="10515600"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CustomLayout" userDrawn="1">
  <p:cSld name="6_CustomLayout">
    <p:spTree>
      <p:nvGrpSpPr>
        <p:cNvPr id="1" name="Shape 51"/>
        <p:cNvGrpSpPr/>
        <p:nvPr/>
      </p:nvGrpSpPr>
      <p:grpSpPr>
        <a:xfrm>
          <a:off x="0" y="0"/>
          <a:ext cx="0" cy="0"/>
          <a:chOff x="0" y="0"/>
          <a:chExt cx="0" cy="0"/>
        </a:xfrm>
      </p:grpSpPr>
      <p:sp>
        <p:nvSpPr>
          <p:cNvPr id="52" name="Google Shape;52;p105"/>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3" name="Google Shape;53;p105"/>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44;p103">
            <a:extLst>
              <a:ext uri="{FF2B5EF4-FFF2-40B4-BE49-F238E27FC236}">
                <a16:creationId xmlns:a16="http://schemas.microsoft.com/office/drawing/2014/main" id="{98C25761-B350-472A-9AAC-AC57CCD2836B}"/>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SpecialContent">
  <p:cSld name="7_SpecialContent">
    <p:spTree>
      <p:nvGrpSpPr>
        <p:cNvPr id="1" name="Shape 54"/>
        <p:cNvGrpSpPr/>
        <p:nvPr/>
      </p:nvGrpSpPr>
      <p:grpSpPr>
        <a:xfrm>
          <a:off x="0" y="0"/>
          <a:ext cx="0" cy="0"/>
          <a:chOff x="0" y="0"/>
          <a:chExt cx="0" cy="0"/>
        </a:xfrm>
      </p:grpSpPr>
      <p:sp>
        <p:nvSpPr>
          <p:cNvPr id="55" name="Google Shape;55;p106"/>
          <p:cNvSpPr/>
          <p:nvPr/>
        </p:nvSpPr>
        <p:spPr>
          <a:xfrm>
            <a:off x="4058856" y="-1"/>
            <a:ext cx="8133144" cy="685998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6" name="Google Shape;56;p106"/>
          <p:cNvSpPr txBox="1">
            <a:spLocks noGrp="1"/>
          </p:cNvSpPr>
          <p:nvPr>
            <p:ph type="title"/>
          </p:nvPr>
        </p:nvSpPr>
        <p:spPr>
          <a:xfrm>
            <a:off x="4844073" y="597274"/>
            <a:ext cx="6430703" cy="9747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06"/>
          <p:cNvSpPr>
            <a:spLocks noGrp="1"/>
          </p:cNvSpPr>
          <p:nvPr>
            <p:ph type="pic" idx="2"/>
          </p:nvPr>
        </p:nvSpPr>
        <p:spPr>
          <a:xfrm>
            <a:off x="0" y="-1"/>
            <a:ext cx="4059767" cy="6858001"/>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106"/>
          <p:cNvSpPr txBox="1">
            <a:spLocks noGrp="1"/>
          </p:cNvSpPr>
          <p:nvPr>
            <p:ph type="body" idx="1"/>
          </p:nvPr>
        </p:nvSpPr>
        <p:spPr>
          <a:xfrm>
            <a:off x="4844071" y="1871134"/>
            <a:ext cx="6430703" cy="462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06"/>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SpecialContent">
  <p:cSld name="8_SpecialContent">
    <p:spTree>
      <p:nvGrpSpPr>
        <p:cNvPr id="1" name="Shape 60"/>
        <p:cNvGrpSpPr/>
        <p:nvPr/>
      </p:nvGrpSpPr>
      <p:grpSpPr>
        <a:xfrm>
          <a:off x="0" y="0"/>
          <a:ext cx="0" cy="0"/>
          <a:chOff x="0" y="0"/>
          <a:chExt cx="0" cy="0"/>
        </a:xfrm>
      </p:grpSpPr>
      <p:sp>
        <p:nvSpPr>
          <p:cNvPr id="61" name="Google Shape;61;p107"/>
          <p:cNvSpPr/>
          <p:nvPr/>
        </p:nvSpPr>
        <p:spPr>
          <a:xfrm>
            <a:off x="6805" y="0"/>
            <a:ext cx="8133144" cy="6858000"/>
          </a:xfrm>
          <a:prstGeom prst="rect">
            <a:avLst/>
          </a:prstGeom>
          <a:solidFill>
            <a:srgbClr val="DEEB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2" name="Google Shape;62;p107"/>
          <p:cNvSpPr txBox="1">
            <a:spLocks noGrp="1"/>
          </p:cNvSpPr>
          <p:nvPr>
            <p:ph type="title"/>
          </p:nvPr>
        </p:nvSpPr>
        <p:spPr>
          <a:xfrm>
            <a:off x="871047" y="597274"/>
            <a:ext cx="6430703" cy="97478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77F9F"/>
              </a:buClr>
              <a:buSzPts val="3600"/>
              <a:buFont typeface="Arial"/>
              <a:buNone/>
              <a:defRPr sz="3600" b="1" i="0">
                <a:solidFill>
                  <a:srgbClr val="577F9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7"/>
          <p:cNvSpPr>
            <a:spLocks noGrp="1"/>
          </p:cNvSpPr>
          <p:nvPr>
            <p:ph type="pic" idx="2"/>
          </p:nvPr>
        </p:nvSpPr>
        <p:spPr>
          <a:xfrm>
            <a:off x="8125429" y="-1"/>
            <a:ext cx="4059767" cy="6857999"/>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1"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Google Shape;64;p107"/>
          <p:cNvSpPr txBox="1">
            <a:spLocks noGrp="1"/>
          </p:cNvSpPr>
          <p:nvPr>
            <p:ph type="body" idx="1"/>
          </p:nvPr>
        </p:nvSpPr>
        <p:spPr>
          <a:xfrm>
            <a:off x="871047" y="1786468"/>
            <a:ext cx="6430703" cy="470746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2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0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0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07"/>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9_SpecialContent">
  <p:cSld name="9_SpecialContent">
    <p:spTree>
      <p:nvGrpSpPr>
        <p:cNvPr id="1" name="Shape 66"/>
        <p:cNvGrpSpPr/>
        <p:nvPr/>
      </p:nvGrpSpPr>
      <p:grpSpPr>
        <a:xfrm>
          <a:off x="0" y="0"/>
          <a:ext cx="0" cy="0"/>
          <a:chOff x="0" y="0"/>
          <a:chExt cx="0" cy="0"/>
        </a:xfrm>
      </p:grpSpPr>
      <p:sp>
        <p:nvSpPr>
          <p:cNvPr id="67" name="Google Shape;67;p108"/>
          <p:cNvSpPr>
            <a:spLocks noGrp="1"/>
          </p:cNvSpPr>
          <p:nvPr>
            <p:ph type="pic" idx="2"/>
          </p:nvPr>
        </p:nvSpPr>
        <p:spPr>
          <a:xfrm>
            <a:off x="0" y="1"/>
            <a:ext cx="12192000" cy="4182533"/>
          </a:xfrm>
          <a:prstGeom prst="rect">
            <a:avLst/>
          </a:prstGeom>
          <a:solidFill>
            <a:srgbClr val="11254D"/>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577F9F"/>
              </a:buClr>
              <a:buSzPts val="1200"/>
              <a:buFont typeface="Arial"/>
              <a:buNone/>
              <a:defRPr sz="1200" b="0" i="0" u="none" strike="noStrike" cap="none">
                <a:solidFill>
                  <a:srgbClr val="577F9F"/>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108"/>
          <p:cNvSpPr txBox="1">
            <a:spLocks noGrp="1"/>
          </p:cNvSpPr>
          <p:nvPr>
            <p:ph type="body" idx="1"/>
          </p:nvPr>
        </p:nvSpPr>
        <p:spPr>
          <a:xfrm>
            <a:off x="741487" y="4521200"/>
            <a:ext cx="4046644" cy="2006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E73439"/>
              </a:buClr>
              <a:buSzPts val="2400"/>
              <a:buNone/>
              <a:defRPr sz="2400" b="1" i="0">
                <a:solidFill>
                  <a:srgbClr val="E73439"/>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8"/>
          <p:cNvSpPr txBox="1">
            <a:spLocks noGrp="1"/>
          </p:cNvSpPr>
          <p:nvPr>
            <p:ph type="body" idx="3"/>
          </p:nvPr>
        </p:nvSpPr>
        <p:spPr>
          <a:xfrm>
            <a:off x="5652656" y="4521200"/>
            <a:ext cx="5797859" cy="2006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E73439"/>
              </a:buClr>
              <a:buSzPts val="1800"/>
              <a:buChar char="•"/>
              <a:defRPr sz="1800">
                <a:solidFill>
                  <a:srgbClr val="262626"/>
                </a:solidFill>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sz="24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81000" algn="l">
              <a:lnSpc>
                <a:spcPct val="90000"/>
              </a:lnSpc>
              <a:spcBef>
                <a:spcPts val="500"/>
              </a:spcBef>
              <a:spcAft>
                <a:spcPts val="0"/>
              </a:spcAft>
              <a:buClr>
                <a:schemeClr val="dk1"/>
              </a:buClr>
              <a:buSzPts val="2400"/>
              <a:buChar char="•"/>
              <a:defRPr sz="2400">
                <a:latin typeface="Arial"/>
                <a:ea typeface="Arial"/>
                <a:cs typeface="Arial"/>
                <a:sym typeface="Arial"/>
              </a:defRPr>
            </a:lvl4pPr>
            <a:lvl5pPr marL="2286000" lvl="4" indent="-381000" algn="l">
              <a:lnSpc>
                <a:spcPct val="90000"/>
              </a:lnSpc>
              <a:spcBef>
                <a:spcPts val="500"/>
              </a:spcBef>
              <a:spcAft>
                <a:spcPts val="0"/>
              </a:spcAft>
              <a:buClr>
                <a:schemeClr val="dk1"/>
              </a:buClr>
              <a:buSzPts val="2400"/>
              <a:buChar char="•"/>
              <a:defRPr sz="24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8"/>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85" r:id="rId11"/>
    <p:sldLayoutId id="2147483686" r:id="rId12"/>
    <p:sldLayoutId id="2147483687" r:id="rId13"/>
    <p:sldLayoutId id="2147483688" r:id="rId14"/>
    <p:sldLayoutId id="214748368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gif"/><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13.gif"/><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14.gif"/><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13.gif"/><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4.gif"/><Relationship Id="rId7" Type="http://schemas.openxmlformats.org/officeDocument/2006/relationships/image" Target="../media/image13.gi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14.gif"/><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gif"/><Relationship Id="rId7"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hyperlink" Target="https://www.publicdomainpictures.net/en/view-image.php?image=42357&amp;picture=fashion-shopping-girl-clipart" TargetMode="External"/><Relationship Id="rId3" Type="http://schemas.openxmlformats.org/officeDocument/2006/relationships/image" Target="../media/image61.png"/><Relationship Id="rId7"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14.gif"/><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3" Type="http://schemas.openxmlformats.org/officeDocument/2006/relationships/image" Target="../media/image64.jpeg"/><Relationship Id="rId7" Type="http://schemas.openxmlformats.org/officeDocument/2006/relationships/image" Target="../media/image14.gif"/><Relationship Id="rId12" Type="http://schemas.openxmlformats.org/officeDocument/2006/relationships/hyperlink" Target="https://www.publicdomainpictures.net/en/view-image.php?image=42357&amp;picture=fashion-shopping-girl-clipart" TargetMode="Externa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70.jpe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hyperlink" Target="http://www.publicdomainpictures.net/view-image.php?image=32269&amp;picture=woman-in-little-black-dress" TargetMode="External"/><Relationship Id="rId9" Type="http://schemas.openxmlformats.org/officeDocument/2006/relationships/image" Target="../media/image68.png"/></Relationships>
</file>

<file path=ppt/slides/_rels/slide65.xml.rels><?xml version="1.0" encoding="UTF-8" standalone="yes"?>
<Relationships xmlns="http://schemas.openxmlformats.org/package/2006/relationships"><Relationship Id="rId8" Type="http://schemas.openxmlformats.org/officeDocument/2006/relationships/hyperlink" Target="https://www.publicdomainpictures.net/en/view-image.php?image=42357&amp;picture=fashion-shopping-girl-clipart" TargetMode="External"/><Relationship Id="rId13" Type="http://schemas.openxmlformats.org/officeDocument/2006/relationships/image" Target="../media/image80.png"/><Relationship Id="rId18" Type="http://schemas.openxmlformats.org/officeDocument/2006/relationships/image" Target="../media/image84.png"/><Relationship Id="rId3" Type="http://schemas.openxmlformats.org/officeDocument/2006/relationships/image" Target="../media/image72.jpeg"/><Relationship Id="rId7" Type="http://schemas.openxmlformats.org/officeDocument/2006/relationships/image" Target="../media/image75.jpeg"/><Relationship Id="rId12" Type="http://schemas.openxmlformats.org/officeDocument/2006/relationships/image" Target="../media/image79.png"/><Relationship Id="rId17" Type="http://schemas.openxmlformats.org/officeDocument/2006/relationships/image" Target="../media/image83.png"/><Relationship Id="rId2" Type="http://schemas.openxmlformats.org/officeDocument/2006/relationships/notesSlide" Target="../notesSlides/notesSlide65.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13.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png"/><Relationship Id="rId15" Type="http://schemas.openxmlformats.org/officeDocument/2006/relationships/image" Target="../media/image14.gif"/><Relationship Id="rId10" Type="http://schemas.openxmlformats.org/officeDocument/2006/relationships/image" Target="../media/image77.png"/><Relationship Id="rId19" Type="http://schemas.openxmlformats.org/officeDocument/2006/relationships/image" Target="../media/image85.png"/><Relationship Id="rId4" Type="http://schemas.openxmlformats.org/officeDocument/2006/relationships/hyperlink" Target="http://www.publicdomainpictures.net/view-image.php?image=32269&amp;picture=woman-in-little-black-dress" TargetMode="External"/><Relationship Id="rId9" Type="http://schemas.openxmlformats.org/officeDocument/2006/relationships/image" Target="../media/image76.jpeg"/><Relationship Id="rId14" Type="http://schemas.openxmlformats.org/officeDocument/2006/relationships/image" Target="../media/image81.png"/></Relationships>
</file>

<file path=ppt/slides/_rels/slide66.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89.gif"/><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14.gif"/><Relationship Id="rId4" Type="http://schemas.openxmlformats.org/officeDocument/2006/relationships/image" Target="../media/image87.png"/></Relationships>
</file>

<file path=ppt/slides/_rels/slide67.xml.rels><?xml version="1.0" encoding="UTF-8" standalone="yes"?>
<Relationships xmlns="http://schemas.openxmlformats.org/package/2006/relationships"><Relationship Id="rId8" Type="http://schemas.openxmlformats.org/officeDocument/2006/relationships/image" Target="../media/image93.gif"/><Relationship Id="rId3" Type="http://schemas.openxmlformats.org/officeDocument/2006/relationships/image" Target="../media/image13.gif"/><Relationship Id="rId7" Type="http://schemas.openxmlformats.org/officeDocument/2006/relationships/image" Target="../media/image92.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68.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4.gif"/><Relationship Id="rId3" Type="http://schemas.openxmlformats.org/officeDocument/2006/relationships/image" Target="../media/image36.png"/><Relationship Id="rId7" Type="http://schemas.openxmlformats.org/officeDocument/2006/relationships/image" Target="../media/image99.png"/><Relationship Id="rId12" Type="http://schemas.openxmlformats.org/officeDocument/2006/relationships/image" Target="../media/image89.gif"/><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88.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3.gif"/></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3.gif"/></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
          <p:cNvSpPr txBox="1">
            <a:spLocks noGrp="1"/>
          </p:cNvSpPr>
          <p:nvPr>
            <p:ph type="ctrTitle"/>
          </p:nvPr>
        </p:nvSpPr>
        <p:spPr>
          <a:noFill/>
          <a:ln>
            <a:noFill/>
          </a:ln>
        </p:spPr>
        <p:txBody>
          <a:bodyPr spcFirstLastPara="1" wrap="square" lIns="91425" tIns="45700" rIns="91425" bIns="45700" anchor="b" anchorCtr="0">
            <a:normAutofit fontScale="90000"/>
          </a:bodyPr>
          <a:lstStyle/>
          <a:p>
            <a:pPr lvl="0"/>
            <a:r>
              <a:rPr lang="en-US" dirty="0"/>
              <a:t>Index testing and risk network referral</a:t>
            </a:r>
            <a:br>
              <a:rPr lang="en-US" dirty="0"/>
            </a:br>
            <a:r>
              <a:rPr lang="en-US" sz="3100" b="0" dirty="0"/>
              <a:t>Program implementation orientation and training </a:t>
            </a:r>
            <a:br>
              <a:rPr lang="en-US" dirty="0"/>
            </a:br>
            <a:r>
              <a:rPr lang="en-US" dirty="0"/>
              <a:t>Day 1</a:t>
            </a:r>
          </a:p>
        </p:txBody>
      </p:sp>
      <p:sp>
        <p:nvSpPr>
          <p:cNvPr id="241" name="Google Shape;241;p1"/>
          <p:cNvSpPr txBox="1">
            <a:spLocks noGrp="1"/>
          </p:cNvSpPr>
          <p:nvPr>
            <p:ph type="subTitle" idx="1"/>
          </p:nvPr>
        </p:nvSpPr>
        <p:spPr>
          <a:noFill/>
          <a:ln>
            <a:noFill/>
          </a:ln>
        </p:spPr>
        <p:txBody>
          <a:bodyPr spcFirstLastPara="1" wrap="square" lIns="91425" tIns="45700" rIns="91425" bIns="45700" anchor="t" anchorCtr="0">
            <a:normAutofit/>
          </a:bodyPr>
          <a:lstStyle/>
          <a:p>
            <a:pPr lvl="0"/>
            <a:r>
              <a:rPr lang="en-US" dirty="0"/>
              <a:t>City, Country YEAR</a:t>
            </a:r>
          </a:p>
        </p:txBody>
      </p:sp>
      <p:sp>
        <p:nvSpPr>
          <p:cNvPr id="4" name="Text Placeholder 3">
            <a:extLst>
              <a:ext uri="{FF2B5EF4-FFF2-40B4-BE49-F238E27FC236}">
                <a16:creationId xmlns:a16="http://schemas.microsoft.com/office/drawing/2014/main" id="{8EC4820F-4AF6-438D-8CC5-B6021FEB3D41}"/>
              </a:ext>
            </a:extLst>
          </p:cNvPr>
          <p:cNvSpPr>
            <a:spLocks noGrp="1"/>
          </p:cNvSpPr>
          <p:nvPr>
            <p:ph type="body" idx="2"/>
          </p:nvPr>
        </p:nvSpPr>
        <p:spPr/>
        <p:txBody>
          <a:bodyPr/>
          <a:lstStyle/>
          <a:p>
            <a:endParaRPr lang="en-US"/>
          </a:p>
        </p:txBody>
      </p:sp>
      <p:sp>
        <p:nvSpPr>
          <p:cNvPr id="5" name="Text Placeholder 4">
            <a:extLst>
              <a:ext uri="{FF2B5EF4-FFF2-40B4-BE49-F238E27FC236}">
                <a16:creationId xmlns:a16="http://schemas.microsoft.com/office/drawing/2014/main" id="{BD389136-63A6-4AFC-999A-B365766E4FBA}"/>
              </a:ext>
            </a:extLst>
          </p:cNvPr>
          <p:cNvSpPr>
            <a:spLocks noGrp="1"/>
          </p:cNvSpPr>
          <p:nvPr>
            <p:ph type="body" idx="3"/>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0"/>
          <p:cNvSpPr txBox="1">
            <a:spLocks noGrp="1"/>
          </p:cNvSpPr>
          <p:nvPr>
            <p:ph type="title"/>
          </p:nvPr>
        </p:nvSpPr>
        <p:spPr>
          <a:xfrm>
            <a:off x="838200" y="907939"/>
            <a:ext cx="10102702" cy="877317"/>
          </a:xfrm>
          <a:noFill/>
          <a:ln>
            <a:noFill/>
          </a:ln>
        </p:spPr>
        <p:txBody>
          <a:bodyPr spcFirstLastPara="1" wrap="square" lIns="91425" tIns="45700" rIns="91425" bIns="45700" anchor="ctr" anchorCtr="0">
            <a:normAutofit fontScale="90000"/>
          </a:bodyPr>
          <a:lstStyle/>
          <a:p>
            <a:pPr lvl="0"/>
            <a:r>
              <a:rPr lang="en-US" cap="all" dirty="0">
                <a:solidFill>
                  <a:schemeClr val="accent4"/>
                </a:solidFill>
              </a:rPr>
              <a:t>Insert one or two slides / graphics here </a:t>
            </a:r>
            <a:r>
              <a:rPr lang="en-US" dirty="0">
                <a:solidFill>
                  <a:schemeClr val="accent4"/>
                </a:solidFill>
              </a:rPr>
              <a:t>to rationalize the need for index testing based on the country’s epidemiological context/data</a:t>
            </a:r>
          </a:p>
        </p:txBody>
      </p:sp>
      <p:sp>
        <p:nvSpPr>
          <p:cNvPr id="329" name="Google Shape;329;p10"/>
          <p:cNvSpPr txBox="1">
            <a:spLocks noGrp="1"/>
          </p:cNvSpPr>
          <p:nvPr>
            <p:ph type="body" idx="1"/>
          </p:nvPr>
        </p:nvSpPr>
        <p:spPr>
          <a:xfrm>
            <a:off x="838200" y="2157708"/>
            <a:ext cx="8543925" cy="3573240"/>
          </a:xfrm>
          <a:noFill/>
          <a:ln>
            <a:noFill/>
          </a:ln>
        </p:spPr>
        <p:txBody>
          <a:bodyPr spcFirstLastPara="1" wrap="square" lIns="91425" tIns="45700" rIns="91425" bIns="45700" anchor="t" anchorCtr="0">
            <a:normAutofit/>
          </a:bodyPr>
          <a:lstStyle/>
          <a:p>
            <a:pPr>
              <a:buClr>
                <a:schemeClr val="tx1">
                  <a:lumMod val="50000"/>
                  <a:lumOff val="50000"/>
                </a:schemeClr>
              </a:buClr>
            </a:pPr>
            <a:r>
              <a:rPr lang="en-US" dirty="0">
                <a:solidFill>
                  <a:schemeClr val="tx1"/>
                </a:solidFill>
              </a:rPr>
              <a:t>Graphics might include</a:t>
            </a:r>
          </a:p>
          <a:p>
            <a:pPr lvl="1">
              <a:buClr>
                <a:schemeClr val="tx1">
                  <a:lumMod val="50000"/>
                  <a:lumOff val="50000"/>
                </a:schemeClr>
              </a:buClr>
            </a:pPr>
            <a:r>
              <a:rPr lang="en-US" dirty="0">
                <a:solidFill>
                  <a:schemeClr val="tx1"/>
                </a:solidFill>
              </a:rPr>
              <a:t>National data on gaps in testing, ART coverage, and/or viral load suppression (i.e., 95-95-95)</a:t>
            </a:r>
          </a:p>
          <a:p>
            <a:pPr lvl="1">
              <a:buClr>
                <a:schemeClr val="tx1">
                  <a:lumMod val="50000"/>
                  <a:lumOff val="50000"/>
                </a:schemeClr>
              </a:buClr>
            </a:pPr>
            <a:r>
              <a:rPr lang="en-US" dirty="0">
                <a:solidFill>
                  <a:schemeClr val="tx1"/>
                </a:solidFill>
              </a:rPr>
              <a:t>Strategies or priorities related to testing and linkage to treatment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34"/>
        <p:cNvGrpSpPr/>
        <p:nvPr/>
      </p:nvGrpSpPr>
      <p:grpSpPr>
        <a:xfrm>
          <a:off x="0" y="0"/>
          <a:ext cx="0" cy="0"/>
          <a:chOff x="0" y="0"/>
          <a:chExt cx="0" cy="0"/>
        </a:xfrm>
      </p:grpSpPr>
      <p:sp>
        <p:nvSpPr>
          <p:cNvPr id="335" name="Google Shape;335;p11"/>
          <p:cNvSpPr txBox="1"/>
          <p:nvPr/>
        </p:nvSpPr>
        <p:spPr>
          <a:xfrm>
            <a:off x="401277" y="415093"/>
            <a:ext cx="112776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accent1"/>
                </a:solidFill>
                <a:latin typeface="+mn-lt"/>
                <a:ea typeface="Calibri"/>
                <a:cs typeface="Calibri"/>
                <a:sym typeface="Calibri"/>
              </a:rPr>
              <a:t>Index testing </a:t>
            </a:r>
            <a:r>
              <a:rPr lang="en-US" sz="2400" b="0" i="0" u="none" strike="noStrike" cap="none" dirty="0">
                <a:solidFill>
                  <a:schemeClr val="dk1"/>
                </a:solidFill>
                <a:latin typeface="+mn-lt"/>
                <a:ea typeface="Calibri"/>
                <a:cs typeface="Calibri"/>
                <a:sym typeface="Calibri"/>
              </a:rPr>
              <a:t>is a case-finding approach that focuses on eliciting the sexual or needle-sharing partners and biological children of HIV-positive individuals and offering them HIV testing services.  Index testing is a completely voluntary service offered to people living with HIV, and they are free to accept or decline.</a:t>
            </a:r>
            <a:endParaRPr sz="2400" dirty="0">
              <a:solidFill>
                <a:srgbClr val="262626"/>
              </a:solidFill>
              <a:latin typeface="+mn-lt"/>
              <a:ea typeface="Calibri"/>
              <a:cs typeface="Calibri"/>
              <a:sym typeface="Calibri"/>
            </a:endParaRPr>
          </a:p>
        </p:txBody>
      </p:sp>
      <p:pic>
        <p:nvPicPr>
          <p:cNvPr id="336" name="Google Shape;336;p11"/>
          <p:cNvPicPr preferRelativeResize="0"/>
          <p:nvPr/>
        </p:nvPicPr>
        <p:blipFill rotWithShape="1">
          <a:blip r:embed="rId3">
            <a:alphaModFix/>
          </a:blip>
          <a:srcRect/>
          <a:stretch/>
        </p:blipFill>
        <p:spPr>
          <a:xfrm rot="2791466">
            <a:off x="8414668" y="3086446"/>
            <a:ext cx="677275" cy="677275"/>
          </a:xfrm>
          <a:prstGeom prst="rect">
            <a:avLst/>
          </a:prstGeom>
          <a:noFill/>
          <a:ln>
            <a:noFill/>
          </a:ln>
        </p:spPr>
      </p:pic>
      <p:cxnSp>
        <p:nvCxnSpPr>
          <p:cNvPr id="337" name="Google Shape;337;p11"/>
          <p:cNvCxnSpPr/>
          <p:nvPr/>
        </p:nvCxnSpPr>
        <p:spPr>
          <a:xfrm>
            <a:off x="6461451" y="3181672"/>
            <a:ext cx="1398270" cy="0"/>
          </a:xfrm>
          <a:prstGeom prst="straightConnector1">
            <a:avLst/>
          </a:prstGeom>
          <a:noFill/>
          <a:ln w="76200" cap="flat" cmpd="sng">
            <a:solidFill>
              <a:schemeClr val="tx2">
                <a:lumMod val="50000"/>
              </a:schemeClr>
            </a:solidFill>
            <a:prstDash val="solid"/>
            <a:round/>
            <a:headEnd type="none" w="sm" len="sm"/>
            <a:tailEnd type="triangle" w="med" len="med"/>
          </a:ln>
        </p:spPr>
      </p:cxnSp>
      <p:cxnSp>
        <p:nvCxnSpPr>
          <p:cNvPr id="338" name="Google Shape;338;p11"/>
          <p:cNvCxnSpPr/>
          <p:nvPr/>
        </p:nvCxnSpPr>
        <p:spPr>
          <a:xfrm flipH="1">
            <a:off x="4024457" y="3181672"/>
            <a:ext cx="1550308" cy="2"/>
          </a:xfrm>
          <a:prstGeom prst="straightConnector1">
            <a:avLst/>
          </a:prstGeom>
          <a:noFill/>
          <a:ln w="76200" cap="flat" cmpd="sng">
            <a:solidFill>
              <a:schemeClr val="tx2">
                <a:lumMod val="50000"/>
              </a:schemeClr>
            </a:solidFill>
            <a:prstDash val="solid"/>
            <a:round/>
            <a:headEnd type="none" w="sm" len="sm"/>
            <a:tailEnd type="triangle" w="med" len="med"/>
          </a:ln>
        </p:spPr>
      </p:cxnSp>
      <p:cxnSp>
        <p:nvCxnSpPr>
          <p:cNvPr id="339" name="Google Shape;339;p11"/>
          <p:cNvCxnSpPr/>
          <p:nvPr/>
        </p:nvCxnSpPr>
        <p:spPr>
          <a:xfrm>
            <a:off x="6017953" y="4514364"/>
            <a:ext cx="0" cy="729217"/>
          </a:xfrm>
          <a:prstGeom prst="straightConnector1">
            <a:avLst/>
          </a:prstGeom>
          <a:noFill/>
          <a:ln w="76200" cap="flat" cmpd="sng">
            <a:solidFill>
              <a:schemeClr val="tx2">
                <a:lumMod val="50000"/>
              </a:schemeClr>
            </a:solidFill>
            <a:prstDash val="solid"/>
            <a:round/>
            <a:headEnd type="none" w="sm" len="sm"/>
            <a:tailEnd type="triangle" w="med" len="med"/>
          </a:ln>
        </p:spPr>
      </p:cxnSp>
      <p:sp>
        <p:nvSpPr>
          <p:cNvPr id="340" name="Google Shape;340;p11"/>
          <p:cNvSpPr txBox="1"/>
          <p:nvPr/>
        </p:nvSpPr>
        <p:spPr>
          <a:xfrm>
            <a:off x="2058892" y="4329698"/>
            <a:ext cx="17100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mn-lt"/>
                <a:ea typeface="Calibri"/>
                <a:cs typeface="Calibri"/>
                <a:sym typeface="Calibri"/>
              </a:rPr>
              <a:t>Sexual partners</a:t>
            </a:r>
            <a:endParaRPr sz="1600" b="1" dirty="0">
              <a:latin typeface="+mn-lt"/>
            </a:endParaRPr>
          </a:p>
        </p:txBody>
      </p:sp>
      <p:sp>
        <p:nvSpPr>
          <p:cNvPr id="341" name="Google Shape;341;p11"/>
          <p:cNvSpPr txBox="1"/>
          <p:nvPr/>
        </p:nvSpPr>
        <p:spPr>
          <a:xfrm>
            <a:off x="7910971" y="4320190"/>
            <a:ext cx="1891095"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mn-lt"/>
                <a:ea typeface="Calibri"/>
                <a:cs typeface="Calibri"/>
                <a:sym typeface="Calibri"/>
              </a:rPr>
              <a:t>Injecting partners</a:t>
            </a:r>
            <a:endParaRPr sz="1600" b="1" dirty="0">
              <a:latin typeface="+mn-lt"/>
            </a:endParaRPr>
          </a:p>
        </p:txBody>
      </p:sp>
      <p:sp>
        <p:nvSpPr>
          <p:cNvPr id="342" name="Google Shape;342;p11"/>
          <p:cNvSpPr txBox="1"/>
          <p:nvPr/>
        </p:nvSpPr>
        <p:spPr>
          <a:xfrm>
            <a:off x="5092606" y="6305096"/>
            <a:ext cx="207019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mn-lt"/>
                <a:ea typeface="Calibri"/>
                <a:cs typeface="Calibri"/>
                <a:sym typeface="Calibri"/>
              </a:rPr>
              <a:t>Biological children</a:t>
            </a:r>
            <a:endParaRPr sz="1600" b="1" dirty="0">
              <a:latin typeface="+mn-lt"/>
            </a:endParaRPr>
          </a:p>
        </p:txBody>
      </p:sp>
      <p:pic>
        <p:nvPicPr>
          <p:cNvPr id="343" name="Google Shape;343;p11" descr="A picture containing silhouet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l="1" r="62628"/>
          <a:stretch/>
        </p:blipFill>
        <p:spPr>
          <a:xfrm>
            <a:off x="2537351" y="2409796"/>
            <a:ext cx="1110641" cy="1930960"/>
          </a:xfrm>
          <a:prstGeom prst="rect">
            <a:avLst/>
          </a:prstGeom>
          <a:noFill/>
          <a:ln>
            <a:noFill/>
          </a:ln>
        </p:spPr>
      </p:pic>
      <p:pic>
        <p:nvPicPr>
          <p:cNvPr id="344" name="Google Shape;344;p11" descr="A picture containing silhouet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l="60167" r="22713"/>
          <a:stretch/>
        </p:blipFill>
        <p:spPr>
          <a:xfrm>
            <a:off x="2058892" y="2256852"/>
            <a:ext cx="556412" cy="2111877"/>
          </a:xfrm>
          <a:prstGeom prst="rect">
            <a:avLst/>
          </a:prstGeom>
          <a:noFill/>
          <a:ln>
            <a:noFill/>
          </a:ln>
        </p:spPr>
      </p:pic>
      <p:pic>
        <p:nvPicPr>
          <p:cNvPr id="345" name="Google Shape;345;p11"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5661934" y="2267150"/>
            <a:ext cx="727680" cy="2103779"/>
          </a:xfrm>
          <a:prstGeom prst="rect">
            <a:avLst/>
          </a:prstGeom>
          <a:noFill/>
          <a:ln>
            <a:noFill/>
          </a:ln>
        </p:spPr>
      </p:pic>
      <p:pic>
        <p:nvPicPr>
          <p:cNvPr id="346" name="Google Shape;346;p11" descr="A picture containing silhouette&#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l="38077" r="38886"/>
          <a:stretch/>
        </p:blipFill>
        <p:spPr>
          <a:xfrm>
            <a:off x="8903591" y="2469131"/>
            <a:ext cx="651012" cy="1836178"/>
          </a:xfrm>
          <a:prstGeom prst="rect">
            <a:avLst/>
          </a:prstGeom>
          <a:noFill/>
          <a:ln>
            <a:noFill/>
          </a:ln>
        </p:spPr>
      </p:pic>
      <p:pic>
        <p:nvPicPr>
          <p:cNvPr id="347" name="Google Shape;347;p11"/>
          <p:cNvPicPr preferRelativeResize="0"/>
          <p:nvPr/>
        </p:nvPicPr>
        <p:blipFill rotWithShape="1">
          <a:blip r:embed="rId7">
            <a:alphaModFix/>
          </a:blip>
          <a:srcRect/>
          <a:stretch/>
        </p:blipFill>
        <p:spPr>
          <a:xfrm>
            <a:off x="5613627" y="5404001"/>
            <a:ext cx="852901" cy="927403"/>
          </a:xfrm>
          <a:prstGeom prst="rect">
            <a:avLst/>
          </a:prstGeom>
          <a:noFill/>
          <a:ln>
            <a:noFill/>
          </a:ln>
        </p:spPr>
      </p:pic>
      <p:sp>
        <p:nvSpPr>
          <p:cNvPr id="348" name="Google Shape;348;p11"/>
          <p:cNvSpPr txBox="1"/>
          <p:nvPr/>
        </p:nvSpPr>
        <p:spPr>
          <a:xfrm>
            <a:off x="5372167" y="2123479"/>
            <a:ext cx="1420232"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mn-lt"/>
                <a:ea typeface="Calibri"/>
                <a:cs typeface="Calibri"/>
                <a:sym typeface="Calibri"/>
              </a:rPr>
              <a:t>Index Client</a:t>
            </a:r>
            <a:endParaRPr sz="1600" b="1" dirty="0">
              <a:latin typeface="+mn-lt"/>
            </a:endParaRPr>
          </a:p>
        </p:txBody>
      </p:sp>
      <p:pic>
        <p:nvPicPr>
          <p:cNvPr id="349" name="Google Shape;349;p11" descr="A silhouette of a person&#10;&#10;Description automatically generated"/>
          <p:cNvPicPr preferRelativeResize="0"/>
          <p:nvPr/>
        </p:nvPicPr>
        <p:blipFill rotWithShape="1">
          <a:blip r:embed="rId8">
            <a:alphaModFix/>
          </a:blip>
          <a:srcRect/>
          <a:stretch/>
        </p:blipFill>
        <p:spPr>
          <a:xfrm>
            <a:off x="7947295" y="2500467"/>
            <a:ext cx="699875" cy="1836178"/>
          </a:xfrm>
          <a:prstGeom prst="rect">
            <a:avLst/>
          </a:prstGeom>
          <a:noFill/>
          <a:ln>
            <a:noFill/>
          </a:ln>
        </p:spPr>
      </p:pic>
      <p:sp>
        <p:nvSpPr>
          <p:cNvPr id="21" name="Google Shape;52;p105">
            <a:extLst>
              <a:ext uri="{FF2B5EF4-FFF2-40B4-BE49-F238E27FC236}">
                <a16:creationId xmlns:a16="http://schemas.microsoft.com/office/drawing/2014/main" id="{E93C7DB1-55C3-46B2-B6AE-DD7018D3ED85}"/>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54"/>
        <p:cNvGrpSpPr/>
        <p:nvPr/>
      </p:nvGrpSpPr>
      <p:grpSpPr>
        <a:xfrm>
          <a:off x="0" y="0"/>
          <a:ext cx="0" cy="0"/>
          <a:chOff x="0" y="0"/>
          <a:chExt cx="0" cy="0"/>
        </a:xfrm>
      </p:grpSpPr>
      <p:sp>
        <p:nvSpPr>
          <p:cNvPr id="355" name="Google Shape;355;p12"/>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sym typeface="Calibri"/>
              </a:rPr>
              <a:t>Index testing is sometimes referred to as:</a:t>
            </a:r>
            <a:endParaRPr lang="en-US"/>
          </a:p>
        </p:txBody>
      </p:sp>
      <p:sp>
        <p:nvSpPr>
          <p:cNvPr id="356" name="Google Shape;356;p12"/>
          <p:cNvSpPr txBox="1">
            <a:spLocks noGrp="1"/>
          </p:cNvSpPr>
          <p:nvPr>
            <p:ph type="body" idx="4294967295"/>
          </p:nvPr>
        </p:nvSpPr>
        <p:spPr>
          <a:xfrm>
            <a:off x="5251306" y="2379735"/>
            <a:ext cx="4976812" cy="3638550"/>
          </a:xfrm>
          <a:prstGeom prst="rect">
            <a:avLst/>
          </a:prstGeom>
          <a:noFill/>
          <a:ln>
            <a:noFill/>
          </a:ln>
        </p:spPr>
        <p:txBody>
          <a:bodyPr spcFirstLastPara="1" wrap="square" lIns="91425" tIns="45700" rIns="91425" bIns="45700" anchor="t" anchorCtr="0">
            <a:normAutofit/>
          </a:bodyPr>
          <a:lstStyle/>
          <a:p>
            <a:pPr marL="339725" lvl="0" indent="-339725" algn="l" rtl="0">
              <a:lnSpc>
                <a:spcPct val="90000"/>
              </a:lnSpc>
              <a:spcBef>
                <a:spcPts val="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partner notification</a:t>
            </a:r>
            <a:endParaRPr dirty="0">
              <a:latin typeface="+mn-lt"/>
            </a:endParaRPr>
          </a:p>
          <a:p>
            <a:pPr marL="339725" lvl="0" indent="-339725" algn="l" rtl="0">
              <a:lnSpc>
                <a:spcPct val="90000"/>
              </a:lnSpc>
              <a:spcBef>
                <a:spcPts val="100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contact tracing</a:t>
            </a:r>
            <a:endParaRPr dirty="0">
              <a:latin typeface="+mn-lt"/>
            </a:endParaRPr>
          </a:p>
          <a:p>
            <a:pPr marL="339725" lvl="0" indent="-339725" algn="l" rtl="0">
              <a:lnSpc>
                <a:spcPct val="90000"/>
              </a:lnSpc>
              <a:spcBef>
                <a:spcPts val="100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partner referral</a:t>
            </a:r>
            <a:endParaRPr dirty="0">
              <a:latin typeface="+mn-lt"/>
            </a:endParaRPr>
          </a:p>
          <a:p>
            <a:pPr marL="339725" lvl="0" indent="-339725" algn="l" rtl="0">
              <a:lnSpc>
                <a:spcPct val="90000"/>
              </a:lnSpc>
              <a:spcBef>
                <a:spcPts val="1000"/>
              </a:spcBef>
              <a:spcAft>
                <a:spcPts val="0"/>
              </a:spcAft>
              <a:buClr>
                <a:schemeClr val="accent4"/>
              </a:buClr>
              <a:buSzPts val="3600"/>
              <a:buFont typeface="Arial"/>
              <a:buChar char="•"/>
            </a:pPr>
            <a:r>
              <a:rPr lang="en-US" dirty="0">
                <a:solidFill>
                  <a:srgbClr val="000000"/>
                </a:solidFill>
                <a:latin typeface="+mn-lt"/>
                <a:ea typeface="Calibri"/>
                <a:cs typeface="Calibri"/>
                <a:sym typeface="Calibri"/>
              </a:rPr>
              <a:t>other?</a:t>
            </a:r>
            <a:endParaRPr dirty="0">
              <a:latin typeface="+mn-lt"/>
            </a:endParaRPr>
          </a:p>
        </p:txBody>
      </p:sp>
      <p:pic>
        <p:nvPicPr>
          <p:cNvPr id="357" name="Google Shape;357;p12" descr="A silhouette of a person&#10;&#10;Description automatically generated"/>
          <p:cNvPicPr preferRelativeResize="0"/>
          <p:nvPr/>
        </p:nvPicPr>
        <p:blipFill rotWithShape="1">
          <a:blip r:embed="rId3">
            <a:alphaModFix/>
          </a:blip>
          <a:srcRect/>
          <a:stretch/>
        </p:blipFill>
        <p:spPr>
          <a:xfrm>
            <a:off x="1330037" y="1764171"/>
            <a:ext cx="2800736" cy="4214142"/>
          </a:xfrm>
          <a:prstGeom prst="rect">
            <a:avLst/>
          </a:prstGeom>
          <a:noFill/>
          <a:ln>
            <a:noFill/>
          </a:ln>
        </p:spPr>
      </p:pic>
      <p:sp>
        <p:nvSpPr>
          <p:cNvPr id="6" name="Google Shape;52;p105">
            <a:extLst>
              <a:ext uri="{FF2B5EF4-FFF2-40B4-BE49-F238E27FC236}">
                <a16:creationId xmlns:a16="http://schemas.microsoft.com/office/drawing/2014/main" id="{79317AC4-8B78-4333-B4AF-D8B57429D369}"/>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62"/>
        <p:cNvGrpSpPr/>
        <p:nvPr/>
      </p:nvGrpSpPr>
      <p:grpSpPr>
        <a:xfrm>
          <a:off x="0" y="0"/>
          <a:ext cx="0" cy="0"/>
          <a:chOff x="0" y="0"/>
          <a:chExt cx="0" cy="0"/>
        </a:xfrm>
      </p:grpSpPr>
      <p:sp>
        <p:nvSpPr>
          <p:cNvPr id="363" name="Google Shape;363;p13"/>
          <p:cNvSpPr txBox="1">
            <a:spLocks noGrp="1"/>
          </p:cNvSpPr>
          <p:nvPr>
            <p:ph type="title"/>
          </p:nvPr>
        </p:nvSpPr>
        <p:spPr>
          <a:xfrm>
            <a:off x="512763" y="206365"/>
            <a:ext cx="10515600" cy="800100"/>
          </a:xfrm>
          <a:noFill/>
          <a:ln>
            <a:noFill/>
          </a:ln>
        </p:spPr>
        <p:txBody>
          <a:bodyPr spcFirstLastPara="1" wrap="square" lIns="91425" tIns="45700" rIns="91425" bIns="45700" anchor="ctr" anchorCtr="0">
            <a:normAutofit/>
          </a:bodyPr>
          <a:lstStyle/>
          <a:p>
            <a:pPr lvl="0"/>
            <a:r>
              <a:rPr lang="en-US" dirty="0"/>
              <a:t>Steps for index testing</a:t>
            </a:r>
          </a:p>
        </p:txBody>
      </p:sp>
      <p:sp>
        <p:nvSpPr>
          <p:cNvPr id="364" name="Google Shape;364;p13"/>
          <p:cNvSpPr txBox="1">
            <a:spLocks noGrp="1"/>
          </p:cNvSpPr>
          <p:nvPr>
            <p:ph type="body" idx="4294967295"/>
          </p:nvPr>
        </p:nvSpPr>
        <p:spPr>
          <a:xfrm>
            <a:off x="512763" y="1151650"/>
            <a:ext cx="5583237" cy="5716597"/>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0"/>
              </a:spcBef>
              <a:spcAft>
                <a:spcPts val="0"/>
              </a:spcAft>
              <a:buSzPts val="2000"/>
              <a:buAutoNum type="arabicParenR"/>
            </a:pPr>
            <a:r>
              <a:rPr lang="en-US" sz="2000" dirty="0">
                <a:solidFill>
                  <a:schemeClr val="dk2"/>
                </a:solidFill>
              </a:rPr>
              <a:t>Introduce the concept of index testing during pre-test session or PMTCT/ART visit.</a:t>
            </a:r>
            <a:endParaRPr dirty="0"/>
          </a:p>
          <a:p>
            <a:pPr marL="342900" lvl="0" indent="-342900" algn="l" rtl="0">
              <a:lnSpc>
                <a:spcPct val="120000"/>
              </a:lnSpc>
              <a:spcBef>
                <a:spcPts val="1000"/>
              </a:spcBef>
              <a:spcAft>
                <a:spcPts val="0"/>
              </a:spcAft>
              <a:buSzPts val="2000"/>
              <a:buAutoNum type="arabicParenR"/>
            </a:pPr>
            <a:r>
              <a:rPr lang="en-US" sz="2000" dirty="0">
                <a:solidFill>
                  <a:schemeClr val="dk2"/>
                </a:solidFill>
              </a:rPr>
              <a:t>Offer index testing as a voluntary service to all clients who test HIV positive and are virally unsuppressed. </a:t>
            </a:r>
            <a:endParaRPr dirty="0"/>
          </a:p>
          <a:p>
            <a:pPr marL="342900" lvl="0" indent="-342900" algn="l" rtl="0">
              <a:lnSpc>
                <a:spcPct val="120000"/>
              </a:lnSpc>
              <a:spcBef>
                <a:spcPts val="1000"/>
              </a:spcBef>
              <a:spcAft>
                <a:spcPts val="0"/>
              </a:spcAft>
              <a:buSzPts val="2000"/>
              <a:buAutoNum type="arabicParenR"/>
            </a:pPr>
            <a:r>
              <a:rPr lang="en-US" sz="2000" dirty="0">
                <a:solidFill>
                  <a:schemeClr val="dk2"/>
                </a:solidFill>
              </a:rPr>
              <a:t>If client accepts participation, obtain consent to inquire about their partner(s) and biological child(ren).</a:t>
            </a:r>
            <a:endParaRPr dirty="0"/>
          </a:p>
          <a:p>
            <a:pPr marL="342900" lvl="0" indent="-342900" algn="l" rtl="0">
              <a:lnSpc>
                <a:spcPct val="120000"/>
              </a:lnSpc>
              <a:spcBef>
                <a:spcPts val="1000"/>
              </a:spcBef>
              <a:spcAft>
                <a:spcPts val="0"/>
              </a:spcAft>
              <a:buSzPts val="2000"/>
              <a:buAutoNum type="arabicParenR"/>
            </a:pPr>
            <a:r>
              <a:rPr lang="en-US" sz="2000" dirty="0">
                <a:solidFill>
                  <a:schemeClr val="dk2"/>
                </a:solidFill>
              </a:rPr>
              <a:t>Obtain a list of sex and needle-sharing partners and biological children &lt;19 with unknown HIV status.</a:t>
            </a:r>
            <a:endParaRPr dirty="0"/>
          </a:p>
          <a:p>
            <a:pPr marL="342900" lvl="0" indent="-342900" algn="l" rtl="0">
              <a:lnSpc>
                <a:spcPct val="120000"/>
              </a:lnSpc>
              <a:spcBef>
                <a:spcPts val="1000"/>
              </a:spcBef>
              <a:spcAft>
                <a:spcPts val="0"/>
              </a:spcAft>
              <a:buSzPts val="2000"/>
              <a:buAutoNum type="arabicParenR"/>
            </a:pPr>
            <a:r>
              <a:rPr lang="en-US" sz="2000" dirty="0">
                <a:solidFill>
                  <a:schemeClr val="dk2"/>
                </a:solidFill>
              </a:rPr>
              <a:t>Conduct an intimate partner violence (IPV) risk assessment for each named partner.</a:t>
            </a:r>
            <a:endParaRPr dirty="0"/>
          </a:p>
        </p:txBody>
      </p:sp>
      <p:sp>
        <p:nvSpPr>
          <p:cNvPr id="4" name="Google Shape;52;p105">
            <a:extLst>
              <a:ext uri="{FF2B5EF4-FFF2-40B4-BE49-F238E27FC236}">
                <a16:creationId xmlns:a16="http://schemas.microsoft.com/office/drawing/2014/main" id="{6F5A2409-4235-4D12-B069-390A6F70BF38}"/>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 name="Google Shape;364;p13">
            <a:extLst>
              <a:ext uri="{FF2B5EF4-FFF2-40B4-BE49-F238E27FC236}">
                <a16:creationId xmlns:a16="http://schemas.microsoft.com/office/drawing/2014/main" id="{AA2E4BD6-DFBD-4DB3-B47B-EFC113F72505}"/>
              </a:ext>
            </a:extLst>
          </p:cNvPr>
          <p:cNvSpPr txBox="1">
            <a:spLocks/>
          </p:cNvSpPr>
          <p:nvPr/>
        </p:nvSpPr>
        <p:spPr>
          <a:xfrm>
            <a:off x="6380163" y="1038948"/>
            <a:ext cx="5475864" cy="52324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indent="-457200">
              <a:lnSpc>
                <a:spcPct val="120000"/>
              </a:lnSpc>
              <a:buSzPts val="2000"/>
              <a:buFont typeface="+mj-lt"/>
              <a:buAutoNum type="arabicParenR" startAt="6"/>
            </a:pPr>
            <a:r>
              <a:rPr lang="en-US" sz="2000" dirty="0">
                <a:solidFill>
                  <a:schemeClr val="dk2"/>
                </a:solidFill>
              </a:rPr>
              <a:t>If client consents, determine the client’s preferred method of partner notification or child testing for each named partner/child.</a:t>
            </a:r>
          </a:p>
          <a:p>
            <a:pPr indent="-457200">
              <a:lnSpc>
                <a:spcPct val="120000"/>
              </a:lnSpc>
              <a:buSzPts val="2000"/>
              <a:buFont typeface="Arial"/>
              <a:buAutoNum type="arabicParenR" startAt="6"/>
            </a:pPr>
            <a:r>
              <a:rPr lang="en-US" sz="2000" dirty="0">
                <a:solidFill>
                  <a:schemeClr val="dk2"/>
                </a:solidFill>
              </a:rPr>
              <a:t>Using preferred approach, contact all named partners and biological children &lt;19 with unknown status.</a:t>
            </a:r>
          </a:p>
          <a:p>
            <a:pPr indent="-457200">
              <a:lnSpc>
                <a:spcPct val="120000"/>
              </a:lnSpc>
              <a:buSzPts val="2000"/>
              <a:buFont typeface="Arial"/>
              <a:buAutoNum type="arabicParenR" startAt="6"/>
            </a:pPr>
            <a:r>
              <a:rPr lang="en-US" sz="2000" dirty="0">
                <a:solidFill>
                  <a:schemeClr val="dk2"/>
                </a:solidFill>
              </a:rPr>
              <a:t>Record outcomes of partner notification and family testing.</a:t>
            </a:r>
          </a:p>
          <a:p>
            <a:pPr indent="-457200">
              <a:lnSpc>
                <a:spcPct val="120000"/>
              </a:lnSpc>
              <a:buSzPts val="2000"/>
              <a:buFont typeface="Arial"/>
              <a:buAutoNum type="arabicParenR" startAt="6"/>
            </a:pPr>
            <a:r>
              <a:rPr lang="en-US" sz="2000" dirty="0">
                <a:solidFill>
                  <a:schemeClr val="dk2"/>
                </a:solidFill>
              </a:rPr>
              <a:t>Provide appropriate services for children and partner(s) based on HIV status.</a:t>
            </a:r>
          </a:p>
          <a:p>
            <a:pPr indent="-457200">
              <a:lnSpc>
                <a:spcPct val="120000"/>
              </a:lnSpc>
              <a:buSzPts val="2000"/>
              <a:buFont typeface="Arial"/>
              <a:buAutoNum type="arabicParenR" startAt="6"/>
            </a:pPr>
            <a:r>
              <a:rPr lang="en-US" sz="2000" dirty="0">
                <a:solidFill>
                  <a:schemeClr val="dk2"/>
                </a:solidFill>
              </a:rPr>
              <a:t>Follow up with client to assess for any adverse events associated with index testing.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sp>
        <p:nvSpPr>
          <p:cNvPr id="370" name="Google Shape;370;p14"/>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t>NOT a new concept</a:t>
            </a:r>
          </a:p>
        </p:txBody>
      </p:sp>
      <p:sp>
        <p:nvSpPr>
          <p:cNvPr id="371" name="Google Shape;371;p14"/>
          <p:cNvSpPr txBox="1">
            <a:spLocks noGrp="1"/>
          </p:cNvSpPr>
          <p:nvPr>
            <p:ph type="body" idx="1"/>
          </p:nvPr>
        </p:nvSpPr>
        <p:spPr>
          <a:xfrm>
            <a:off x="838200" y="1636713"/>
            <a:ext cx="8543925" cy="4932362"/>
          </a:xfrm>
          <a:noFill/>
          <a:ln>
            <a:noFill/>
          </a:ln>
        </p:spPr>
        <p:txBody>
          <a:bodyPr spcFirstLastPara="1" wrap="square" lIns="91425" tIns="45700" rIns="91425" bIns="45700" anchor="t" anchorCtr="0">
            <a:normAutofit/>
          </a:bodyPr>
          <a:lstStyle/>
          <a:p>
            <a:pPr lvl="0"/>
            <a:r>
              <a:rPr lang="en-US" dirty="0"/>
              <a:t>Used for decades for sexually transmitted infections and tuberculosis</a:t>
            </a:r>
          </a:p>
          <a:p>
            <a:pPr lvl="0"/>
            <a:r>
              <a:rPr lang="en-US" dirty="0"/>
              <a:t>Employed for HIV primarily with general populations, but recently with key populations</a:t>
            </a:r>
          </a:p>
          <a:p>
            <a:pPr lvl="0"/>
            <a:r>
              <a:rPr lang="en-US" dirty="0"/>
              <a:t>Already part of post-test and ART counseling in many countries</a:t>
            </a:r>
          </a:p>
        </p:txBody>
      </p:sp>
      <p:sp>
        <p:nvSpPr>
          <p:cNvPr id="7" name="Google Shape;52;p105">
            <a:extLst>
              <a:ext uri="{FF2B5EF4-FFF2-40B4-BE49-F238E27FC236}">
                <a16:creationId xmlns:a16="http://schemas.microsoft.com/office/drawing/2014/main" id="{4E4092FC-9A25-4EED-9686-E45239A0E111}"/>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5"/>
          <p:cNvSpPr txBox="1">
            <a:spLocks noGrp="1"/>
          </p:cNvSpPr>
          <p:nvPr>
            <p:ph type="title"/>
          </p:nvPr>
        </p:nvSpPr>
        <p:spPr>
          <a:xfrm>
            <a:off x="1981200" y="274651"/>
            <a:ext cx="8229600" cy="8272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378" name="Google Shape;378;p15"/>
          <p:cNvSpPr txBox="1">
            <a:spLocks noGrp="1"/>
          </p:cNvSpPr>
          <p:nvPr>
            <p:ph type="body" idx="1"/>
          </p:nvPr>
        </p:nvSpPr>
        <p:spPr>
          <a:xfrm>
            <a:off x="404610" y="310295"/>
            <a:ext cx="11071990" cy="1297117"/>
          </a:xfrm>
          <a:prstGeom prst="rect">
            <a:avLst/>
          </a:prstGeom>
          <a:noFill/>
          <a:ln>
            <a:noFill/>
          </a:ln>
        </p:spPr>
        <p:txBody>
          <a:bodyPr spcFirstLastPara="1" wrap="square" lIns="91425" tIns="45700" rIns="91425" bIns="45700" anchor="t" anchorCtr="0">
            <a:noAutofit/>
          </a:bodyPr>
          <a:lstStyle/>
          <a:p>
            <a:pPr marL="0" lvl="0" indent="0">
              <a:spcBef>
                <a:spcPts val="0"/>
              </a:spcBef>
              <a:buClr>
                <a:srgbClr val="3F3F3F"/>
              </a:buClr>
              <a:buSzPts val="2800"/>
              <a:buNone/>
            </a:pPr>
            <a:r>
              <a:rPr lang="en-US" sz="3000" dirty="0">
                <a:solidFill>
                  <a:schemeClr val="accent1"/>
                </a:solidFill>
              </a:rPr>
              <a:t>Several trials have demonstrated that index testing can increase uptake of HIV testing and identify partners with undiagnosed infection with no reports of serious intimate partner violence.</a:t>
            </a:r>
            <a:endParaRPr sz="3000" dirty="0">
              <a:solidFill>
                <a:schemeClr val="accent1"/>
              </a:solidFill>
            </a:endParaRPr>
          </a:p>
        </p:txBody>
      </p:sp>
      <p:pic>
        <p:nvPicPr>
          <p:cNvPr id="379" name="Google Shape;379;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4609" y="5301085"/>
            <a:ext cx="5498886" cy="945908"/>
          </a:xfrm>
          <a:prstGeom prst="rect">
            <a:avLst/>
          </a:prstGeom>
          <a:noFill/>
          <a:ln>
            <a:noFill/>
          </a:ln>
        </p:spPr>
      </p:pic>
      <p:pic>
        <p:nvPicPr>
          <p:cNvPr id="380" name="Google Shape;380;p15"/>
          <p:cNvPicPr preferRelativeResize="0"/>
          <p:nvPr/>
        </p:nvPicPr>
        <p:blipFill rotWithShape="1">
          <a:blip r:embed="rId4">
            <a:alphaModFix/>
          </a:blip>
          <a:srcRect/>
          <a:stretch/>
        </p:blipFill>
        <p:spPr>
          <a:xfrm>
            <a:off x="6376554" y="4795543"/>
            <a:ext cx="5100045" cy="1381262"/>
          </a:xfrm>
          <a:prstGeom prst="rect">
            <a:avLst/>
          </a:prstGeom>
          <a:noFill/>
          <a:ln>
            <a:noFill/>
          </a:ln>
        </p:spPr>
      </p:pic>
      <p:pic>
        <p:nvPicPr>
          <p:cNvPr id="381" name="Google Shape;381;p15"/>
          <p:cNvPicPr preferRelativeResize="0"/>
          <p:nvPr/>
        </p:nvPicPr>
        <p:blipFill rotWithShape="1">
          <a:blip r:embed="rId5" cstate="email">
            <a:alphaModFix/>
            <a:extLst>
              <a:ext uri="{28A0092B-C50C-407E-A947-70E740481C1C}">
                <a14:useLocalDpi xmlns:a14="http://schemas.microsoft.com/office/drawing/2010/main"/>
              </a:ext>
            </a:extLst>
          </a:blip>
          <a:srcRect r="1522"/>
          <a:stretch/>
        </p:blipFill>
        <p:spPr>
          <a:xfrm>
            <a:off x="320081" y="3435726"/>
            <a:ext cx="5775919" cy="1359817"/>
          </a:xfrm>
          <a:prstGeom prst="rect">
            <a:avLst/>
          </a:prstGeom>
          <a:noFill/>
          <a:ln>
            <a:noFill/>
          </a:ln>
        </p:spPr>
      </p:pic>
      <p:pic>
        <p:nvPicPr>
          <p:cNvPr id="382" name="Google Shape;382;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4609" y="1776583"/>
            <a:ext cx="5293931" cy="1359818"/>
          </a:xfrm>
          <a:prstGeom prst="rect">
            <a:avLst/>
          </a:prstGeom>
          <a:noFill/>
          <a:ln>
            <a:noFill/>
          </a:ln>
        </p:spPr>
      </p:pic>
      <p:pic>
        <p:nvPicPr>
          <p:cNvPr id="383" name="Google Shape;383;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76554" y="1836096"/>
            <a:ext cx="4805368" cy="1331479"/>
          </a:xfrm>
          <a:prstGeom prst="rect">
            <a:avLst/>
          </a:prstGeom>
          <a:noFill/>
          <a:ln>
            <a:noFill/>
          </a:ln>
        </p:spPr>
      </p:pic>
      <p:pic>
        <p:nvPicPr>
          <p:cNvPr id="384" name="Google Shape;384;p15"/>
          <p:cNvPicPr preferRelativeResize="0"/>
          <p:nvPr/>
        </p:nvPicPr>
        <p:blipFill rotWithShape="1">
          <a:blip r:embed="rId8">
            <a:alphaModFix/>
          </a:blip>
          <a:srcRect/>
          <a:stretch/>
        </p:blipFill>
        <p:spPr>
          <a:xfrm>
            <a:off x="6718304" y="3402198"/>
            <a:ext cx="4256784" cy="935442"/>
          </a:xfrm>
          <a:prstGeom prst="rect">
            <a:avLst/>
          </a:prstGeom>
          <a:noFill/>
          <a:ln>
            <a:noFill/>
          </a:ln>
        </p:spPr>
      </p:pic>
      <p:sp>
        <p:nvSpPr>
          <p:cNvPr id="10" name="Google Shape;52;p105">
            <a:extLst>
              <a:ext uri="{FF2B5EF4-FFF2-40B4-BE49-F238E27FC236}">
                <a16:creationId xmlns:a16="http://schemas.microsoft.com/office/drawing/2014/main" id="{8E5CDC41-08BF-459B-B9A3-8A164807BB02}"/>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 name="Group 3">
            <a:extLst>
              <a:ext uri="{FF2B5EF4-FFF2-40B4-BE49-F238E27FC236}">
                <a16:creationId xmlns:a16="http://schemas.microsoft.com/office/drawing/2014/main" id="{4E3148C5-314D-4C4F-A36C-8B449EC618D4}"/>
              </a:ext>
            </a:extLst>
          </p:cNvPr>
          <p:cNvGrpSpPr/>
          <p:nvPr/>
        </p:nvGrpSpPr>
        <p:grpSpPr>
          <a:xfrm>
            <a:off x="8536457" y="3231212"/>
            <a:ext cx="366047" cy="53674"/>
            <a:chOff x="10899648" y="1351359"/>
            <a:chExt cx="366047" cy="53674"/>
          </a:xfrm>
        </p:grpSpPr>
        <p:sp>
          <p:nvSpPr>
            <p:cNvPr id="3" name="Oval 2">
              <a:extLst>
                <a:ext uri="{FF2B5EF4-FFF2-40B4-BE49-F238E27FC236}">
                  <a16:creationId xmlns:a16="http://schemas.microsoft.com/office/drawing/2014/main" id="{96A0C5D5-597C-4D57-8ECE-F6835C24C7E0}"/>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1952E9E-5367-4280-BDE7-D04BD179AEEA}"/>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2F1691-EEF2-490C-A574-31DAAF308FA2}"/>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07FAD58-B213-4B2A-BD9B-5C7C1912E3F4}"/>
              </a:ext>
            </a:extLst>
          </p:cNvPr>
          <p:cNvGrpSpPr/>
          <p:nvPr/>
        </p:nvGrpSpPr>
        <p:grpSpPr>
          <a:xfrm>
            <a:off x="8536457" y="4608773"/>
            <a:ext cx="366047" cy="53674"/>
            <a:chOff x="10899648" y="1351359"/>
            <a:chExt cx="366047" cy="53674"/>
          </a:xfrm>
        </p:grpSpPr>
        <p:sp>
          <p:nvSpPr>
            <p:cNvPr id="17" name="Oval 16">
              <a:extLst>
                <a:ext uri="{FF2B5EF4-FFF2-40B4-BE49-F238E27FC236}">
                  <a16:creationId xmlns:a16="http://schemas.microsoft.com/office/drawing/2014/main" id="{2792660B-0B13-4409-9B20-E2B25AC8FF70}"/>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6D52F58-3D1F-4618-9680-73A77A5B904D}"/>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714F58-C530-4E37-ABBF-1A94225CDA97}"/>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380EB3A-4197-40A4-A563-4BE8A5AEBAC0}"/>
              </a:ext>
            </a:extLst>
          </p:cNvPr>
          <p:cNvGrpSpPr/>
          <p:nvPr/>
        </p:nvGrpSpPr>
        <p:grpSpPr>
          <a:xfrm>
            <a:off x="2403532" y="5000561"/>
            <a:ext cx="366047" cy="53674"/>
            <a:chOff x="10899648" y="1351359"/>
            <a:chExt cx="366047" cy="53674"/>
          </a:xfrm>
        </p:grpSpPr>
        <p:sp>
          <p:nvSpPr>
            <p:cNvPr id="21" name="Oval 20">
              <a:extLst>
                <a:ext uri="{FF2B5EF4-FFF2-40B4-BE49-F238E27FC236}">
                  <a16:creationId xmlns:a16="http://schemas.microsoft.com/office/drawing/2014/main" id="{B7172602-40F9-48C8-A943-78251BB8F5D0}"/>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7791F2-2682-45F5-BA7E-41ECAB6F26AB}"/>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21F98B-0595-4102-A96A-EBAEE249C14D}"/>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396308D9-7D55-4722-812D-9EB46E0B7EAD}"/>
              </a:ext>
            </a:extLst>
          </p:cNvPr>
          <p:cNvGrpSpPr/>
          <p:nvPr/>
        </p:nvGrpSpPr>
        <p:grpSpPr>
          <a:xfrm>
            <a:off x="2403532" y="3251730"/>
            <a:ext cx="366047" cy="53674"/>
            <a:chOff x="10899648" y="1351359"/>
            <a:chExt cx="366047" cy="53674"/>
          </a:xfrm>
        </p:grpSpPr>
        <p:sp>
          <p:nvSpPr>
            <p:cNvPr id="25" name="Oval 24">
              <a:extLst>
                <a:ext uri="{FF2B5EF4-FFF2-40B4-BE49-F238E27FC236}">
                  <a16:creationId xmlns:a16="http://schemas.microsoft.com/office/drawing/2014/main" id="{E9AF7A5A-2350-4F73-899E-F7751757F60C}"/>
                </a:ext>
              </a:extLst>
            </p:cNvPr>
            <p:cNvSpPr/>
            <p:nvPr/>
          </p:nvSpPr>
          <p:spPr>
            <a:xfrm>
              <a:off x="10899648"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AD7D10F-2B3C-43AF-A423-12ED3D3A45B8}"/>
                </a:ext>
              </a:extLst>
            </p:cNvPr>
            <p:cNvSpPr/>
            <p:nvPr/>
          </p:nvSpPr>
          <p:spPr>
            <a:xfrm>
              <a:off x="11056811" y="1353312"/>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2AAB59C-7AE1-4925-9902-186B69A41DEC}"/>
                </a:ext>
              </a:extLst>
            </p:cNvPr>
            <p:cNvSpPr/>
            <p:nvPr/>
          </p:nvSpPr>
          <p:spPr>
            <a:xfrm>
              <a:off x="11213974" y="1351359"/>
              <a:ext cx="51721" cy="517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6"/>
          <p:cNvSpPr txBox="1">
            <a:spLocks noGrp="1"/>
          </p:cNvSpPr>
          <p:nvPr>
            <p:ph type="title"/>
          </p:nvPr>
        </p:nvSpPr>
        <p:spPr>
          <a:xfrm>
            <a:off x="479866" y="309301"/>
            <a:ext cx="8886256" cy="800039"/>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dk1"/>
              </a:buClr>
              <a:buSzPts val="2800"/>
              <a:buFont typeface="Calibri"/>
              <a:buNone/>
            </a:pPr>
            <a:r>
              <a:rPr lang="en-US" sz="2800" b="1" dirty="0"/>
              <a:t>Index testing led to identification of multiple new cases in Vietnam</a:t>
            </a:r>
            <a:endParaRPr dirty="0"/>
          </a:p>
        </p:txBody>
      </p:sp>
      <p:sp>
        <p:nvSpPr>
          <p:cNvPr id="391" name="Google Shape;391;p16"/>
          <p:cNvSpPr/>
          <p:nvPr/>
        </p:nvSpPr>
        <p:spPr>
          <a:xfrm>
            <a:off x="4219226" y="1130010"/>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392" name="Google Shape;392;p16"/>
          <p:cNvSpPr/>
          <p:nvPr/>
        </p:nvSpPr>
        <p:spPr>
          <a:xfrm>
            <a:off x="7659826" y="114613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393" name="Google Shape;393;p16"/>
          <p:cNvSpPr/>
          <p:nvPr/>
        </p:nvSpPr>
        <p:spPr>
          <a:xfrm>
            <a:off x="10336759" y="2037962"/>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394" name="Google Shape;394;p16"/>
          <p:cNvSpPr/>
          <p:nvPr/>
        </p:nvSpPr>
        <p:spPr>
          <a:xfrm>
            <a:off x="2832775" y="170916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5" name="Google Shape;395;p16"/>
          <p:cNvSpPr/>
          <p:nvPr/>
        </p:nvSpPr>
        <p:spPr>
          <a:xfrm>
            <a:off x="1211761" y="2579822"/>
            <a:ext cx="502440" cy="462587"/>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396" name="Google Shape;396;p16"/>
          <p:cNvSpPr/>
          <p:nvPr/>
        </p:nvSpPr>
        <p:spPr>
          <a:xfrm>
            <a:off x="1717722" y="187929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397" name="Google Shape;397;p16"/>
          <p:cNvSpPr/>
          <p:nvPr/>
        </p:nvSpPr>
        <p:spPr>
          <a:xfrm>
            <a:off x="1031556" y="3451628"/>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398" name="Google Shape;398;p16"/>
          <p:cNvSpPr/>
          <p:nvPr/>
        </p:nvSpPr>
        <p:spPr>
          <a:xfrm>
            <a:off x="1437947" y="4000724"/>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399" name="Google Shape;399;p16"/>
          <p:cNvSpPr/>
          <p:nvPr/>
        </p:nvSpPr>
        <p:spPr>
          <a:xfrm>
            <a:off x="2568334" y="4218863"/>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400" name="Google Shape;400;p16"/>
          <p:cNvSpPr/>
          <p:nvPr/>
        </p:nvSpPr>
        <p:spPr>
          <a:xfrm>
            <a:off x="10745226" y="276408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401" name="Google Shape;401;p16"/>
          <p:cNvSpPr/>
          <p:nvPr/>
        </p:nvSpPr>
        <p:spPr>
          <a:xfrm>
            <a:off x="10589054" y="379783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402" name="Google Shape;402;p16"/>
          <p:cNvSpPr/>
          <p:nvPr/>
        </p:nvSpPr>
        <p:spPr>
          <a:xfrm>
            <a:off x="2721689" y="546016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403" name="Google Shape;403;p16"/>
          <p:cNvSpPr/>
          <p:nvPr/>
        </p:nvSpPr>
        <p:spPr>
          <a:xfrm>
            <a:off x="3813996" y="5724618"/>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404" name="Google Shape;404;p16"/>
          <p:cNvSpPr/>
          <p:nvPr/>
        </p:nvSpPr>
        <p:spPr>
          <a:xfrm>
            <a:off x="4752625" y="5450532"/>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5" name="Google Shape;405;p16"/>
          <p:cNvSpPr/>
          <p:nvPr/>
        </p:nvSpPr>
        <p:spPr>
          <a:xfrm>
            <a:off x="9270457" y="3783596"/>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406" name="Google Shape;406;p16"/>
          <p:cNvSpPr/>
          <p:nvPr/>
        </p:nvSpPr>
        <p:spPr>
          <a:xfrm>
            <a:off x="9392758" y="5239894"/>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7" name="Google Shape;407;p16"/>
          <p:cNvSpPr/>
          <p:nvPr/>
        </p:nvSpPr>
        <p:spPr>
          <a:xfrm>
            <a:off x="9665733" y="4399925"/>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sp>
        <p:nvSpPr>
          <p:cNvPr id="408" name="Google Shape;408;p16"/>
          <p:cNvSpPr/>
          <p:nvPr/>
        </p:nvSpPr>
        <p:spPr>
          <a:xfrm>
            <a:off x="8261535" y="5678795"/>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sz="2400" b="1" dirty="0"/>
          </a:p>
        </p:txBody>
      </p:sp>
      <p:sp>
        <p:nvSpPr>
          <p:cNvPr id="409" name="Google Shape;409;p16"/>
          <p:cNvSpPr/>
          <p:nvPr/>
        </p:nvSpPr>
        <p:spPr>
          <a:xfrm>
            <a:off x="8439759" y="3536130"/>
            <a:ext cx="533399" cy="491090"/>
          </a:xfrm>
          <a:prstGeom prst="ellipse">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sz="2400" b="1"/>
          </a:p>
        </p:txBody>
      </p:sp>
      <p:cxnSp>
        <p:nvCxnSpPr>
          <p:cNvPr id="410" name="Google Shape;410;p16"/>
          <p:cNvCxnSpPr>
            <a:stCxn id="411" idx="6"/>
          </p:cNvCxnSpPr>
          <p:nvPr/>
        </p:nvCxnSpPr>
        <p:spPr>
          <a:xfrm>
            <a:off x="6853987" y="2888930"/>
            <a:ext cx="2031300" cy="304800"/>
          </a:xfrm>
          <a:prstGeom prst="straightConnector1">
            <a:avLst/>
          </a:prstGeom>
          <a:noFill/>
          <a:ln w="38100" cap="flat" cmpd="sng">
            <a:solidFill>
              <a:srgbClr val="002060"/>
            </a:solidFill>
            <a:prstDash val="solid"/>
            <a:miter lim="800000"/>
            <a:headEnd type="none" w="sm" len="sm"/>
            <a:tailEnd type="triangle" w="med" len="med"/>
          </a:ln>
        </p:spPr>
      </p:cxnSp>
      <p:cxnSp>
        <p:nvCxnSpPr>
          <p:cNvPr id="412" name="Google Shape;412;p16"/>
          <p:cNvCxnSpPr>
            <a:cxnSpLocks/>
            <a:stCxn id="411" idx="5"/>
          </p:cNvCxnSpPr>
          <p:nvPr/>
        </p:nvCxnSpPr>
        <p:spPr>
          <a:xfrm>
            <a:off x="6597150" y="3340225"/>
            <a:ext cx="1333745" cy="1089943"/>
          </a:xfrm>
          <a:prstGeom prst="straightConnector1">
            <a:avLst/>
          </a:prstGeom>
          <a:noFill/>
          <a:ln w="38100" cap="flat" cmpd="sng">
            <a:solidFill>
              <a:srgbClr val="002060"/>
            </a:solidFill>
            <a:prstDash val="solid"/>
            <a:miter lim="800000"/>
            <a:headEnd type="none" w="sm" len="sm"/>
            <a:tailEnd type="triangle" w="med" len="med"/>
          </a:ln>
        </p:spPr>
      </p:cxnSp>
      <p:cxnSp>
        <p:nvCxnSpPr>
          <p:cNvPr id="414" name="Google Shape;414;p16"/>
          <p:cNvCxnSpPr>
            <a:cxnSpLocks/>
          </p:cNvCxnSpPr>
          <p:nvPr/>
        </p:nvCxnSpPr>
        <p:spPr>
          <a:xfrm flipH="1">
            <a:off x="4566736" y="3042409"/>
            <a:ext cx="1502911" cy="1440469"/>
          </a:xfrm>
          <a:prstGeom prst="straightConnector1">
            <a:avLst/>
          </a:prstGeom>
          <a:noFill/>
          <a:ln w="38100" cap="flat" cmpd="sng">
            <a:solidFill>
              <a:srgbClr val="002060"/>
            </a:solidFill>
            <a:prstDash val="solid"/>
            <a:miter lim="800000"/>
            <a:headEnd type="none" w="sm" len="sm"/>
            <a:tailEnd type="triangle" w="med" len="med"/>
          </a:ln>
        </p:spPr>
      </p:cxnSp>
      <p:cxnSp>
        <p:nvCxnSpPr>
          <p:cNvPr id="415" name="Google Shape;415;p16"/>
          <p:cNvCxnSpPr>
            <a:cxnSpLocks/>
          </p:cNvCxnSpPr>
          <p:nvPr/>
        </p:nvCxnSpPr>
        <p:spPr>
          <a:xfrm flipH="1">
            <a:off x="3624190" y="2822137"/>
            <a:ext cx="1753796" cy="249993"/>
          </a:xfrm>
          <a:prstGeom prst="straightConnector1">
            <a:avLst/>
          </a:prstGeom>
          <a:noFill/>
          <a:ln w="38100" cap="flat" cmpd="sng">
            <a:solidFill>
              <a:srgbClr val="002060"/>
            </a:solidFill>
            <a:prstDash val="solid"/>
            <a:miter lim="800000"/>
            <a:headEnd type="none" w="sm" len="sm"/>
            <a:tailEnd type="triangle" w="med" len="med"/>
          </a:ln>
        </p:spPr>
      </p:cxnSp>
      <p:cxnSp>
        <p:nvCxnSpPr>
          <p:cNvPr id="416" name="Google Shape;416;p16"/>
          <p:cNvCxnSpPr>
            <a:cxnSpLocks/>
          </p:cNvCxnSpPr>
          <p:nvPr/>
        </p:nvCxnSpPr>
        <p:spPr>
          <a:xfrm flipV="1">
            <a:off x="6394710" y="1561932"/>
            <a:ext cx="1265116" cy="895260"/>
          </a:xfrm>
          <a:prstGeom prst="straightConnector1">
            <a:avLst/>
          </a:prstGeom>
          <a:noFill/>
          <a:ln w="38100" cap="flat" cmpd="sng">
            <a:solidFill>
              <a:srgbClr val="002060"/>
            </a:solidFill>
            <a:prstDash val="solid"/>
            <a:miter lim="800000"/>
            <a:headEnd type="none" w="sm" len="sm"/>
            <a:tailEnd type="triangle" w="med" len="med"/>
          </a:ln>
        </p:spPr>
      </p:cxnSp>
      <p:cxnSp>
        <p:nvCxnSpPr>
          <p:cNvPr id="417" name="Google Shape;417;p16"/>
          <p:cNvCxnSpPr>
            <a:cxnSpLocks/>
          </p:cNvCxnSpPr>
          <p:nvPr/>
        </p:nvCxnSpPr>
        <p:spPr>
          <a:xfrm flipH="1" flipV="1">
            <a:off x="4715853" y="1554592"/>
            <a:ext cx="1392358" cy="1073989"/>
          </a:xfrm>
          <a:prstGeom prst="straightConnector1">
            <a:avLst/>
          </a:prstGeom>
          <a:noFill/>
          <a:ln w="38100" cap="flat" cmpd="sng">
            <a:solidFill>
              <a:srgbClr val="002060"/>
            </a:solidFill>
            <a:prstDash val="solid"/>
            <a:miter lim="800000"/>
            <a:headEnd type="none" w="sm" len="sm"/>
            <a:tailEnd type="triangle" w="med" len="med"/>
          </a:ln>
        </p:spPr>
      </p:cxnSp>
      <p:cxnSp>
        <p:nvCxnSpPr>
          <p:cNvPr id="418" name="Google Shape;418;p16"/>
          <p:cNvCxnSpPr>
            <a:cxnSpLocks/>
          </p:cNvCxnSpPr>
          <p:nvPr/>
        </p:nvCxnSpPr>
        <p:spPr>
          <a:xfrm flipH="1" flipV="1">
            <a:off x="2188171" y="2328753"/>
            <a:ext cx="533460" cy="506701"/>
          </a:xfrm>
          <a:prstGeom prst="straightConnector1">
            <a:avLst/>
          </a:prstGeom>
          <a:noFill/>
          <a:ln w="38100" cap="flat" cmpd="sng">
            <a:solidFill>
              <a:srgbClr val="002060"/>
            </a:solidFill>
            <a:prstDash val="solid"/>
            <a:miter lim="800000"/>
            <a:headEnd type="none" w="sm" len="sm"/>
            <a:tailEnd type="triangle" w="med" len="med"/>
          </a:ln>
        </p:spPr>
      </p:cxnSp>
      <p:cxnSp>
        <p:nvCxnSpPr>
          <p:cNvPr id="419" name="Google Shape;419;p16"/>
          <p:cNvCxnSpPr>
            <a:cxnSpLocks/>
            <a:stCxn id="420" idx="0"/>
          </p:cNvCxnSpPr>
          <p:nvPr/>
        </p:nvCxnSpPr>
        <p:spPr>
          <a:xfrm flipV="1">
            <a:off x="3025440" y="2237642"/>
            <a:ext cx="61221" cy="534660"/>
          </a:xfrm>
          <a:prstGeom prst="straightConnector1">
            <a:avLst/>
          </a:prstGeom>
          <a:noFill/>
          <a:ln w="38100" cap="flat" cmpd="sng">
            <a:solidFill>
              <a:srgbClr val="002060"/>
            </a:solidFill>
            <a:prstDash val="solid"/>
            <a:miter lim="800000"/>
            <a:headEnd type="none" w="sm" len="sm"/>
            <a:tailEnd type="triangle" w="med" len="med"/>
          </a:ln>
        </p:spPr>
      </p:cxnSp>
      <p:cxnSp>
        <p:nvCxnSpPr>
          <p:cNvPr id="421" name="Google Shape;421;p16"/>
          <p:cNvCxnSpPr/>
          <p:nvPr/>
        </p:nvCxnSpPr>
        <p:spPr>
          <a:xfrm flipH="1">
            <a:off x="1903280" y="3489693"/>
            <a:ext cx="731142" cy="570249"/>
          </a:xfrm>
          <a:prstGeom prst="straightConnector1">
            <a:avLst/>
          </a:prstGeom>
          <a:noFill/>
          <a:ln w="38100" cap="flat" cmpd="sng">
            <a:solidFill>
              <a:srgbClr val="002060"/>
            </a:solidFill>
            <a:prstDash val="solid"/>
            <a:miter lim="800000"/>
            <a:headEnd type="none" w="sm" len="sm"/>
            <a:tailEnd type="triangle" w="med" len="med"/>
          </a:ln>
        </p:spPr>
      </p:cxnSp>
      <p:cxnSp>
        <p:nvCxnSpPr>
          <p:cNvPr id="422" name="Google Shape;422;p16"/>
          <p:cNvCxnSpPr>
            <a:cxnSpLocks/>
            <a:stCxn id="420" idx="4"/>
          </p:cNvCxnSpPr>
          <p:nvPr/>
        </p:nvCxnSpPr>
        <p:spPr>
          <a:xfrm flipH="1">
            <a:off x="2882930" y="3585474"/>
            <a:ext cx="142510" cy="614013"/>
          </a:xfrm>
          <a:prstGeom prst="straightConnector1">
            <a:avLst/>
          </a:prstGeom>
          <a:noFill/>
          <a:ln w="38100" cap="flat" cmpd="sng">
            <a:solidFill>
              <a:srgbClr val="002060"/>
            </a:solidFill>
            <a:prstDash val="solid"/>
            <a:miter lim="800000"/>
            <a:headEnd type="none" w="sm" len="sm"/>
            <a:tailEnd type="triangle" w="med" len="med"/>
          </a:ln>
        </p:spPr>
      </p:cxnSp>
      <p:cxnSp>
        <p:nvCxnSpPr>
          <p:cNvPr id="423" name="Google Shape;423;p16"/>
          <p:cNvCxnSpPr>
            <a:cxnSpLocks/>
          </p:cNvCxnSpPr>
          <p:nvPr/>
        </p:nvCxnSpPr>
        <p:spPr>
          <a:xfrm flipH="1" flipV="1">
            <a:off x="1722746" y="2888930"/>
            <a:ext cx="729297" cy="186189"/>
          </a:xfrm>
          <a:prstGeom prst="straightConnector1">
            <a:avLst/>
          </a:prstGeom>
          <a:noFill/>
          <a:ln w="38100" cap="flat" cmpd="sng">
            <a:solidFill>
              <a:srgbClr val="002060"/>
            </a:solidFill>
            <a:prstDash val="solid"/>
            <a:miter lim="800000"/>
            <a:headEnd type="none" w="sm" len="sm"/>
            <a:tailEnd type="triangle" w="med" len="med"/>
          </a:ln>
        </p:spPr>
      </p:cxnSp>
      <p:cxnSp>
        <p:nvCxnSpPr>
          <p:cNvPr id="424" name="Google Shape;424;p16"/>
          <p:cNvCxnSpPr>
            <a:cxnSpLocks/>
          </p:cNvCxnSpPr>
          <p:nvPr/>
        </p:nvCxnSpPr>
        <p:spPr>
          <a:xfrm flipH="1">
            <a:off x="1564955" y="3321003"/>
            <a:ext cx="904056" cy="264471"/>
          </a:xfrm>
          <a:prstGeom prst="straightConnector1">
            <a:avLst/>
          </a:prstGeom>
          <a:noFill/>
          <a:ln w="38100" cap="flat" cmpd="sng">
            <a:solidFill>
              <a:srgbClr val="002060"/>
            </a:solidFill>
            <a:prstDash val="solid"/>
            <a:miter lim="800000"/>
            <a:headEnd type="none" w="sm" len="sm"/>
            <a:tailEnd type="triangle" w="med" len="med"/>
          </a:ln>
        </p:spPr>
      </p:cxnSp>
      <p:cxnSp>
        <p:nvCxnSpPr>
          <p:cNvPr id="425" name="Google Shape;425;p16"/>
          <p:cNvCxnSpPr>
            <a:cxnSpLocks/>
          </p:cNvCxnSpPr>
          <p:nvPr/>
        </p:nvCxnSpPr>
        <p:spPr>
          <a:xfrm flipH="1">
            <a:off x="4070104" y="5137818"/>
            <a:ext cx="21391" cy="570086"/>
          </a:xfrm>
          <a:prstGeom prst="straightConnector1">
            <a:avLst/>
          </a:prstGeom>
          <a:noFill/>
          <a:ln w="38100" cap="flat" cmpd="sng">
            <a:solidFill>
              <a:srgbClr val="002060"/>
            </a:solidFill>
            <a:prstDash val="solid"/>
            <a:miter lim="800000"/>
            <a:headEnd type="none" w="sm" len="sm"/>
            <a:tailEnd type="triangle" w="med" len="med"/>
          </a:ln>
        </p:spPr>
      </p:cxnSp>
      <p:cxnSp>
        <p:nvCxnSpPr>
          <p:cNvPr id="426" name="Google Shape;426;p16"/>
          <p:cNvCxnSpPr/>
          <p:nvPr/>
        </p:nvCxnSpPr>
        <p:spPr>
          <a:xfrm flipH="1">
            <a:off x="3202959" y="4911446"/>
            <a:ext cx="689152" cy="628175"/>
          </a:xfrm>
          <a:prstGeom prst="straightConnector1">
            <a:avLst/>
          </a:prstGeom>
          <a:noFill/>
          <a:ln w="38100" cap="flat" cmpd="sng">
            <a:solidFill>
              <a:srgbClr val="002060"/>
            </a:solidFill>
            <a:prstDash val="solid"/>
            <a:miter lim="800000"/>
            <a:headEnd type="none" w="sm" len="sm"/>
            <a:tailEnd type="triangle" w="med" len="med"/>
          </a:ln>
        </p:spPr>
      </p:cxnSp>
      <p:cxnSp>
        <p:nvCxnSpPr>
          <p:cNvPr id="427" name="Google Shape;427;p16"/>
          <p:cNvCxnSpPr>
            <a:cxnSpLocks/>
          </p:cNvCxnSpPr>
          <p:nvPr/>
        </p:nvCxnSpPr>
        <p:spPr>
          <a:xfrm>
            <a:off x="4219339" y="4902050"/>
            <a:ext cx="611468" cy="579504"/>
          </a:xfrm>
          <a:prstGeom prst="straightConnector1">
            <a:avLst/>
          </a:prstGeom>
          <a:noFill/>
          <a:ln w="38100" cap="flat" cmpd="sng">
            <a:solidFill>
              <a:srgbClr val="002060"/>
            </a:solidFill>
            <a:prstDash val="solid"/>
            <a:miter lim="800000"/>
            <a:headEnd type="none" w="sm" len="sm"/>
            <a:tailEnd type="triangle" w="med" len="med"/>
          </a:ln>
        </p:spPr>
      </p:cxnSp>
      <p:sp>
        <p:nvSpPr>
          <p:cNvPr id="428" name="Google Shape;428;p16"/>
          <p:cNvSpPr/>
          <p:nvPr/>
        </p:nvSpPr>
        <p:spPr>
          <a:xfrm>
            <a:off x="7272852" y="5435718"/>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sp>
        <p:nvSpPr>
          <p:cNvPr id="429" name="Google Shape;429;p16"/>
          <p:cNvSpPr/>
          <p:nvPr/>
        </p:nvSpPr>
        <p:spPr>
          <a:xfrm>
            <a:off x="6584528" y="4709962"/>
            <a:ext cx="533399" cy="491090"/>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cxnSp>
        <p:nvCxnSpPr>
          <p:cNvPr id="430" name="Google Shape;430;p16"/>
          <p:cNvCxnSpPr>
            <a:cxnSpLocks/>
            <a:stCxn id="413" idx="3"/>
          </p:cNvCxnSpPr>
          <p:nvPr/>
        </p:nvCxnSpPr>
        <p:spPr>
          <a:xfrm flipH="1">
            <a:off x="7706688" y="5036175"/>
            <a:ext cx="255612" cy="414357"/>
          </a:xfrm>
          <a:prstGeom prst="straightConnector1">
            <a:avLst/>
          </a:prstGeom>
          <a:noFill/>
          <a:ln w="38100" cap="flat" cmpd="sng">
            <a:solidFill>
              <a:srgbClr val="002060"/>
            </a:solidFill>
            <a:prstDash val="solid"/>
            <a:miter lim="800000"/>
            <a:headEnd type="none" w="sm" len="sm"/>
            <a:tailEnd type="triangle" w="med" len="med"/>
          </a:ln>
        </p:spPr>
      </p:cxnSp>
      <p:cxnSp>
        <p:nvCxnSpPr>
          <p:cNvPr id="431" name="Google Shape;431;p16"/>
          <p:cNvCxnSpPr>
            <a:cxnSpLocks/>
            <a:stCxn id="413" idx="2"/>
          </p:cNvCxnSpPr>
          <p:nvPr/>
        </p:nvCxnSpPr>
        <p:spPr>
          <a:xfrm flipH="1">
            <a:off x="7149402" y="4748675"/>
            <a:ext cx="640454" cy="138543"/>
          </a:xfrm>
          <a:prstGeom prst="straightConnector1">
            <a:avLst/>
          </a:prstGeom>
          <a:noFill/>
          <a:ln w="38100" cap="flat" cmpd="sng">
            <a:solidFill>
              <a:srgbClr val="002060"/>
            </a:solidFill>
            <a:prstDash val="solid"/>
            <a:miter lim="800000"/>
            <a:headEnd type="none" w="sm" len="sm"/>
            <a:tailEnd type="triangle" w="med" len="med"/>
          </a:ln>
        </p:spPr>
      </p:cxnSp>
      <p:cxnSp>
        <p:nvCxnSpPr>
          <p:cNvPr id="432" name="Google Shape;432;p16"/>
          <p:cNvCxnSpPr>
            <a:cxnSpLocks/>
            <a:stCxn id="413" idx="4"/>
          </p:cNvCxnSpPr>
          <p:nvPr/>
        </p:nvCxnSpPr>
        <p:spPr>
          <a:xfrm>
            <a:off x="8378617" y="5155261"/>
            <a:ext cx="80128" cy="492271"/>
          </a:xfrm>
          <a:prstGeom prst="straightConnector1">
            <a:avLst/>
          </a:prstGeom>
          <a:noFill/>
          <a:ln w="38100" cap="flat" cmpd="sng">
            <a:solidFill>
              <a:srgbClr val="002060"/>
            </a:solidFill>
            <a:prstDash val="solid"/>
            <a:miter lim="800000"/>
            <a:headEnd type="none" w="sm" len="sm"/>
            <a:tailEnd type="triangle" w="med" len="med"/>
          </a:ln>
        </p:spPr>
      </p:cxnSp>
      <p:cxnSp>
        <p:nvCxnSpPr>
          <p:cNvPr id="433" name="Google Shape;433;p16"/>
          <p:cNvCxnSpPr>
            <a:cxnSpLocks/>
            <a:stCxn id="413" idx="5"/>
          </p:cNvCxnSpPr>
          <p:nvPr/>
        </p:nvCxnSpPr>
        <p:spPr>
          <a:xfrm>
            <a:off x="8794934" y="5036175"/>
            <a:ext cx="616630" cy="294918"/>
          </a:xfrm>
          <a:prstGeom prst="straightConnector1">
            <a:avLst/>
          </a:prstGeom>
          <a:noFill/>
          <a:ln w="38100" cap="flat" cmpd="sng">
            <a:solidFill>
              <a:srgbClr val="002060"/>
            </a:solidFill>
            <a:prstDash val="solid"/>
            <a:miter lim="800000"/>
            <a:headEnd type="none" w="sm" len="sm"/>
            <a:tailEnd type="triangle" w="med" len="med"/>
          </a:ln>
        </p:spPr>
      </p:cxnSp>
      <p:cxnSp>
        <p:nvCxnSpPr>
          <p:cNvPr id="434" name="Google Shape;434;p16"/>
          <p:cNvCxnSpPr>
            <a:cxnSpLocks/>
          </p:cNvCxnSpPr>
          <p:nvPr/>
        </p:nvCxnSpPr>
        <p:spPr>
          <a:xfrm flipV="1">
            <a:off x="8938533" y="4716485"/>
            <a:ext cx="700774" cy="56486"/>
          </a:xfrm>
          <a:prstGeom prst="straightConnector1">
            <a:avLst/>
          </a:prstGeom>
          <a:noFill/>
          <a:ln w="38100" cap="flat" cmpd="sng">
            <a:solidFill>
              <a:srgbClr val="002060"/>
            </a:solidFill>
            <a:prstDash val="solid"/>
            <a:miter lim="800000"/>
            <a:headEnd type="none" w="sm" len="sm"/>
            <a:tailEnd type="triangle" w="med" len="med"/>
          </a:ln>
        </p:spPr>
      </p:cxnSp>
      <p:cxnSp>
        <p:nvCxnSpPr>
          <p:cNvPr id="435" name="Google Shape;435;p16"/>
          <p:cNvCxnSpPr>
            <a:cxnSpLocks/>
          </p:cNvCxnSpPr>
          <p:nvPr/>
        </p:nvCxnSpPr>
        <p:spPr>
          <a:xfrm flipV="1">
            <a:off x="8819606" y="4217727"/>
            <a:ext cx="489937" cy="376433"/>
          </a:xfrm>
          <a:prstGeom prst="straightConnector1">
            <a:avLst/>
          </a:prstGeom>
          <a:noFill/>
          <a:ln w="38100" cap="flat" cmpd="sng">
            <a:solidFill>
              <a:srgbClr val="002060"/>
            </a:solidFill>
            <a:prstDash val="solid"/>
            <a:miter lim="800000"/>
            <a:headEnd type="none" w="sm" len="sm"/>
            <a:tailEnd type="triangle" w="med" len="med"/>
          </a:ln>
        </p:spPr>
      </p:cxnSp>
      <p:cxnSp>
        <p:nvCxnSpPr>
          <p:cNvPr id="436" name="Google Shape;436;p16"/>
          <p:cNvCxnSpPr>
            <a:cxnSpLocks/>
          </p:cNvCxnSpPr>
          <p:nvPr/>
        </p:nvCxnSpPr>
        <p:spPr>
          <a:xfrm flipV="1">
            <a:off x="8450898" y="4043381"/>
            <a:ext cx="139256" cy="386787"/>
          </a:xfrm>
          <a:prstGeom prst="straightConnector1">
            <a:avLst/>
          </a:prstGeom>
          <a:noFill/>
          <a:ln w="38100" cap="flat" cmpd="sng">
            <a:solidFill>
              <a:srgbClr val="002060"/>
            </a:solidFill>
            <a:prstDash val="solid"/>
            <a:miter lim="800000"/>
            <a:headEnd type="none" w="sm" len="sm"/>
            <a:tailEnd type="triangle" w="med" len="med"/>
          </a:ln>
        </p:spPr>
      </p:cxnSp>
      <p:cxnSp>
        <p:nvCxnSpPr>
          <p:cNvPr id="437" name="Google Shape;437;p16"/>
          <p:cNvCxnSpPr>
            <a:cxnSpLocks/>
            <a:stCxn id="438" idx="7"/>
          </p:cNvCxnSpPr>
          <p:nvPr/>
        </p:nvCxnSpPr>
        <p:spPr>
          <a:xfrm flipV="1">
            <a:off x="9968851" y="2492390"/>
            <a:ext cx="411096" cy="358103"/>
          </a:xfrm>
          <a:prstGeom prst="straightConnector1">
            <a:avLst/>
          </a:prstGeom>
          <a:noFill/>
          <a:ln w="38100" cap="flat" cmpd="sng">
            <a:solidFill>
              <a:srgbClr val="002060"/>
            </a:solidFill>
            <a:prstDash val="solid"/>
            <a:miter lim="800000"/>
            <a:headEnd type="none" w="sm" len="sm"/>
            <a:tailEnd type="triangle" w="med" len="med"/>
          </a:ln>
        </p:spPr>
      </p:cxnSp>
      <p:cxnSp>
        <p:nvCxnSpPr>
          <p:cNvPr id="439" name="Google Shape;439;p16"/>
          <p:cNvCxnSpPr>
            <a:cxnSpLocks/>
            <a:stCxn id="438" idx="6"/>
          </p:cNvCxnSpPr>
          <p:nvPr/>
        </p:nvCxnSpPr>
        <p:spPr>
          <a:xfrm flipV="1">
            <a:off x="10141295" y="3028063"/>
            <a:ext cx="575272" cy="109930"/>
          </a:xfrm>
          <a:prstGeom prst="straightConnector1">
            <a:avLst/>
          </a:prstGeom>
          <a:noFill/>
          <a:ln w="38100" cap="flat" cmpd="sng">
            <a:solidFill>
              <a:srgbClr val="002060"/>
            </a:solidFill>
            <a:prstDash val="solid"/>
            <a:miter lim="800000"/>
            <a:headEnd type="none" w="sm" len="sm"/>
            <a:tailEnd type="triangle" w="med" len="med"/>
          </a:ln>
        </p:spPr>
      </p:cxnSp>
      <p:cxnSp>
        <p:nvCxnSpPr>
          <p:cNvPr id="440" name="Google Shape;440;p16"/>
          <p:cNvCxnSpPr>
            <a:cxnSpLocks/>
            <a:stCxn id="438" idx="5"/>
          </p:cNvCxnSpPr>
          <p:nvPr/>
        </p:nvCxnSpPr>
        <p:spPr>
          <a:xfrm>
            <a:off x="9968851" y="3425493"/>
            <a:ext cx="623295" cy="456511"/>
          </a:xfrm>
          <a:prstGeom prst="straightConnector1">
            <a:avLst/>
          </a:prstGeom>
          <a:noFill/>
          <a:ln w="38100" cap="flat" cmpd="sng">
            <a:solidFill>
              <a:srgbClr val="002060"/>
            </a:solidFill>
            <a:prstDash val="solid"/>
            <a:miter lim="800000"/>
            <a:headEnd type="none" w="sm" len="sm"/>
            <a:tailEnd type="triangle" w="med" len="med"/>
          </a:ln>
        </p:spPr>
      </p:cxnSp>
      <p:sp>
        <p:nvSpPr>
          <p:cNvPr id="411" name="Google Shape;411;p16"/>
          <p:cNvSpPr/>
          <p:nvPr/>
        </p:nvSpPr>
        <p:spPr>
          <a:xfrm>
            <a:off x="5100192" y="2250703"/>
            <a:ext cx="1753795" cy="1276455"/>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600" b="1" dirty="0">
                <a:solidFill>
                  <a:schemeClr val="lt1"/>
                </a:solidFill>
                <a:latin typeface="Calibri"/>
                <a:ea typeface="Calibri"/>
                <a:cs typeface="Calibri"/>
                <a:sym typeface="Calibri"/>
              </a:rPr>
              <a:t>Client A</a:t>
            </a:r>
            <a:endParaRPr b="1" dirty="0"/>
          </a:p>
        </p:txBody>
      </p:sp>
      <p:sp>
        <p:nvSpPr>
          <p:cNvPr id="438" name="Google Shape;438;p16"/>
          <p:cNvSpPr/>
          <p:nvPr/>
        </p:nvSpPr>
        <p:spPr>
          <a:xfrm>
            <a:off x="8963773" y="2731407"/>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Client E</a:t>
            </a:r>
            <a:endParaRPr b="1" dirty="0"/>
          </a:p>
        </p:txBody>
      </p:sp>
      <p:sp>
        <p:nvSpPr>
          <p:cNvPr id="413" name="Google Shape;413;p16"/>
          <p:cNvSpPr/>
          <p:nvPr/>
        </p:nvSpPr>
        <p:spPr>
          <a:xfrm>
            <a:off x="7789856" y="4342089"/>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600" b="1" dirty="0">
                <a:solidFill>
                  <a:schemeClr val="lt1"/>
                </a:solidFill>
                <a:latin typeface="Calibri"/>
                <a:ea typeface="Calibri"/>
                <a:cs typeface="Calibri"/>
                <a:sym typeface="Calibri"/>
              </a:rPr>
              <a:t>Client D</a:t>
            </a:r>
            <a:endParaRPr b="1" dirty="0"/>
          </a:p>
        </p:txBody>
      </p:sp>
      <p:sp>
        <p:nvSpPr>
          <p:cNvPr id="441" name="Google Shape;441;p16"/>
          <p:cNvSpPr/>
          <p:nvPr/>
        </p:nvSpPr>
        <p:spPr>
          <a:xfrm>
            <a:off x="3531129" y="4399096"/>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a:solidFill>
                  <a:schemeClr val="lt1"/>
                </a:solidFill>
                <a:latin typeface="Calibri"/>
                <a:ea typeface="Calibri"/>
                <a:cs typeface="Calibri"/>
                <a:sym typeface="Calibri"/>
              </a:rPr>
              <a:t>Client C</a:t>
            </a:r>
            <a:endParaRPr b="1"/>
          </a:p>
        </p:txBody>
      </p:sp>
      <p:sp>
        <p:nvSpPr>
          <p:cNvPr id="420" name="Google Shape;420;p16"/>
          <p:cNvSpPr/>
          <p:nvPr/>
        </p:nvSpPr>
        <p:spPr>
          <a:xfrm>
            <a:off x="2436679" y="2772302"/>
            <a:ext cx="1177522" cy="813172"/>
          </a:xfrm>
          <a:prstGeom prst="ellipse">
            <a:avLst/>
          </a:prstGeom>
          <a:solidFill>
            <a:schemeClr val="accent4">
              <a:lumMod val="75000"/>
            </a:schemeClr>
          </a:solidFill>
          <a:ln w="12700" cap="flat" cmpd="sng">
            <a:solidFill>
              <a:schemeClr val="accent4">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dirty="0">
                <a:solidFill>
                  <a:schemeClr val="lt1"/>
                </a:solidFill>
                <a:latin typeface="Calibri"/>
                <a:ea typeface="Calibri"/>
                <a:cs typeface="Calibri"/>
                <a:sym typeface="Calibri"/>
              </a:rPr>
              <a:t>Client B</a:t>
            </a:r>
            <a:endParaRPr b="1" dirty="0"/>
          </a:p>
        </p:txBody>
      </p:sp>
      <p:sp>
        <p:nvSpPr>
          <p:cNvPr id="442" name="Google Shape;442;p16"/>
          <p:cNvSpPr/>
          <p:nvPr/>
        </p:nvSpPr>
        <p:spPr>
          <a:xfrm>
            <a:off x="42533" y="6250633"/>
            <a:ext cx="12103924" cy="43084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chemeClr val="accent1">
                    <a:lumMod val="75000"/>
                  </a:schemeClr>
                </a:solidFill>
                <a:latin typeface="+mn-lt"/>
                <a:ea typeface="Calibri"/>
                <a:cs typeface="Calibri"/>
                <a:sym typeface="Calibri"/>
              </a:rPr>
              <a:t>One index case linked to 9 PLHIV in the network: (10 HIV+/26 tested = 38% case detection rate) </a:t>
            </a:r>
            <a:endParaRPr sz="2200" dirty="0">
              <a:solidFill>
                <a:schemeClr val="accent1">
                  <a:lumMod val="75000"/>
                </a:schemeClr>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7"/>
          <p:cNvSpPr txBox="1">
            <a:spLocks noGrp="1"/>
          </p:cNvSpPr>
          <p:nvPr>
            <p:ph type="title"/>
          </p:nvPr>
        </p:nvSpPr>
        <p:spPr>
          <a:xfrm>
            <a:off x="838200" y="469505"/>
            <a:ext cx="10515600" cy="800100"/>
          </a:xfrm>
          <a:noFill/>
          <a:ln>
            <a:noFill/>
          </a:ln>
        </p:spPr>
        <p:txBody>
          <a:bodyPr spcFirstLastPara="1" wrap="square" lIns="91425" tIns="45700" rIns="91425" bIns="45700" anchor="ctr" anchorCtr="0">
            <a:noAutofit/>
          </a:bodyPr>
          <a:lstStyle/>
          <a:p>
            <a:pPr lvl="0"/>
            <a:r>
              <a:rPr lang="en-US" dirty="0"/>
              <a:t>High proportion of new HIV infections are among key populations and their partners</a:t>
            </a:r>
          </a:p>
        </p:txBody>
      </p:sp>
      <p:graphicFrame>
        <p:nvGraphicFramePr>
          <p:cNvPr id="449" name="Google Shape;449;p17"/>
          <p:cNvGraphicFramePr/>
          <p:nvPr>
            <p:extLst>
              <p:ext uri="{D42A27DB-BD31-4B8C-83A1-F6EECF244321}">
                <p14:modId xmlns:p14="http://schemas.microsoft.com/office/powerpoint/2010/main" val="3177046197"/>
              </p:ext>
            </p:extLst>
          </p:nvPr>
        </p:nvGraphicFramePr>
        <p:xfrm>
          <a:off x="-127591" y="1879412"/>
          <a:ext cx="11813900" cy="479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1" name="Google Shape;451;p17"/>
          <p:cNvGraphicFramePr/>
          <p:nvPr>
            <p:extLst>
              <p:ext uri="{D42A27DB-BD31-4B8C-83A1-F6EECF244321}">
                <p14:modId xmlns:p14="http://schemas.microsoft.com/office/powerpoint/2010/main" val="1021172086"/>
              </p:ext>
            </p:extLst>
          </p:nvPr>
        </p:nvGraphicFramePr>
        <p:xfrm>
          <a:off x="4427621" y="1325564"/>
          <a:ext cx="7764379" cy="5532437"/>
        </p:xfrm>
        <a:graphic>
          <a:graphicData uri="http://schemas.openxmlformats.org/drawingml/2006/chart">
            <c:chart xmlns:c="http://schemas.openxmlformats.org/drawingml/2006/chart" xmlns:r="http://schemas.openxmlformats.org/officeDocument/2006/relationships" r:id="rId4"/>
          </a:graphicData>
        </a:graphic>
      </p:graphicFrame>
      <p:sp>
        <p:nvSpPr>
          <p:cNvPr id="452" name="Google Shape;452;p17"/>
          <p:cNvSpPr/>
          <p:nvPr/>
        </p:nvSpPr>
        <p:spPr>
          <a:xfrm>
            <a:off x="1382238" y="1500071"/>
            <a:ext cx="2582224" cy="830956"/>
          </a:xfrm>
          <a:prstGeom prst="rect">
            <a:avLst/>
          </a:prstGeom>
          <a:noFill/>
          <a:ln>
            <a:noFill/>
          </a:ln>
        </p:spPr>
        <p:txBody>
          <a:bodyPr spcFirstLastPara="1" wrap="square" lIns="91425" tIns="45700" rIns="91425" bIns="45700" anchor="t" anchorCtr="0">
            <a:spAutoFit/>
          </a:bodyPr>
          <a:lstStyle/>
          <a:p>
            <a:r>
              <a:rPr lang="en-US" sz="2400" b="1" dirty="0">
                <a:solidFill>
                  <a:srgbClr val="000000"/>
                </a:solidFill>
                <a:latin typeface="Arial"/>
                <a:ea typeface="Arial"/>
                <a:cs typeface="Arial"/>
                <a:sym typeface="Arial"/>
              </a:rPr>
              <a:t>GLOBAL = </a:t>
            </a:r>
            <a:r>
              <a:rPr lang="en-US" sz="2400" b="1" dirty="0">
                <a:solidFill>
                  <a:schemeClr val="accent4">
                    <a:lumMod val="50000"/>
                  </a:schemeClr>
                </a:solidFill>
                <a:latin typeface="Arial"/>
                <a:ea typeface="Arial"/>
                <a:cs typeface="Arial"/>
                <a:sym typeface="Arial"/>
              </a:rPr>
              <a:t>54%</a:t>
            </a:r>
            <a:endParaRPr lang="en-US" sz="2400" b="1" dirty="0">
              <a:solidFill>
                <a:schemeClr val="accent4">
                  <a:lumMod val="50000"/>
                </a:schemeClr>
              </a:solidFill>
              <a:latin typeface="Calibri"/>
              <a:ea typeface="Calibri"/>
              <a:cs typeface="Calibri"/>
              <a:sym typeface="Calibri"/>
            </a:endParaRPr>
          </a:p>
          <a:p>
            <a:pPr marL="0" marR="0" lvl="0" indent="0" algn="l" rtl="0">
              <a:spcBef>
                <a:spcPts val="0"/>
              </a:spcBef>
              <a:spcAft>
                <a:spcPts val="0"/>
              </a:spcAft>
              <a:buNone/>
            </a:pPr>
            <a:endParaRPr sz="2400" b="1" dirty="0">
              <a:solidFill>
                <a:srgbClr val="000000"/>
              </a:solidFill>
              <a:latin typeface="Arial"/>
              <a:ea typeface="Arial"/>
              <a:cs typeface="Arial"/>
              <a:sym typeface="Arial"/>
            </a:endParaRPr>
          </a:p>
        </p:txBody>
      </p:sp>
      <p:sp>
        <p:nvSpPr>
          <p:cNvPr id="454" name="Google Shape;454;p17"/>
          <p:cNvSpPr/>
          <p:nvPr/>
        </p:nvSpPr>
        <p:spPr>
          <a:xfrm>
            <a:off x="7953637" y="1485900"/>
            <a:ext cx="3985517" cy="461624"/>
          </a:xfrm>
          <a:prstGeom prst="rect">
            <a:avLst/>
          </a:prstGeom>
          <a:noFill/>
          <a:ln>
            <a:noFill/>
          </a:ln>
        </p:spPr>
        <p:txBody>
          <a:bodyPr spcFirstLastPara="1" wrap="square" lIns="91425" tIns="45700" rIns="91425" bIns="45700" anchor="t" anchorCtr="0">
            <a:spAutoFit/>
          </a:bodyPr>
          <a:lstStyle/>
          <a:p>
            <a:r>
              <a:rPr lang="en-US" sz="2400" b="1" dirty="0">
                <a:solidFill>
                  <a:srgbClr val="000000"/>
                </a:solidFill>
                <a:latin typeface="Arial"/>
                <a:ea typeface="Arial"/>
                <a:cs typeface="Arial"/>
                <a:sym typeface="Arial"/>
              </a:rPr>
              <a:t>LOCAL COUNTRY = </a:t>
            </a:r>
            <a:r>
              <a:rPr lang="en-US" sz="2400" b="1" dirty="0">
                <a:solidFill>
                  <a:schemeClr val="accent4">
                    <a:lumMod val="50000"/>
                  </a:schemeClr>
                </a:solidFill>
                <a:latin typeface="Arial"/>
                <a:ea typeface="Arial"/>
                <a:cs typeface="Arial"/>
                <a:sym typeface="Arial"/>
              </a:rPr>
              <a:t>68%</a:t>
            </a:r>
            <a:endParaRPr sz="2400" b="1" dirty="0">
              <a:solidFill>
                <a:schemeClr val="accent4">
                  <a:lumMod val="50000"/>
                </a:schemeClr>
              </a:solidFill>
              <a:latin typeface="Arial"/>
              <a:ea typeface="Arial"/>
              <a:cs typeface="Arial"/>
              <a:sym typeface="Arial"/>
            </a:endParaRPr>
          </a:p>
        </p:txBody>
      </p:sp>
      <p:sp>
        <p:nvSpPr>
          <p:cNvPr id="455" name="Google Shape;455;p17"/>
          <p:cNvSpPr txBox="1"/>
          <p:nvPr/>
        </p:nvSpPr>
        <p:spPr>
          <a:xfrm>
            <a:off x="10853992" y="6470913"/>
            <a:ext cx="1338008"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UNAIDS 2019</a:t>
            </a:r>
            <a:endParaRPr dirty="0"/>
          </a:p>
        </p:txBody>
      </p:sp>
      <p:sp>
        <p:nvSpPr>
          <p:cNvPr id="10" name="Google Shape;52;p105">
            <a:extLst>
              <a:ext uri="{FF2B5EF4-FFF2-40B4-BE49-F238E27FC236}">
                <a16:creationId xmlns:a16="http://schemas.microsoft.com/office/drawing/2014/main" id="{B8361AC3-5CDD-479B-9254-62E087E57FD5}"/>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460"/>
        <p:cNvGrpSpPr/>
        <p:nvPr/>
      </p:nvGrpSpPr>
      <p:grpSpPr>
        <a:xfrm>
          <a:off x="0" y="0"/>
          <a:ext cx="0" cy="0"/>
          <a:chOff x="0" y="0"/>
          <a:chExt cx="0" cy="0"/>
        </a:xfrm>
      </p:grpSpPr>
      <p:pic>
        <p:nvPicPr>
          <p:cNvPr id="461" name="Google Shape;461;p18" descr="A close up of a logo&#10;&#10;Description automatically generated"/>
          <p:cNvPicPr preferRelativeResize="0"/>
          <p:nvPr/>
        </p:nvPicPr>
        <p:blipFill rotWithShape="1">
          <a:blip r:embed="rId3">
            <a:alphaModFix/>
          </a:blip>
          <a:srcRect/>
          <a:stretch/>
        </p:blipFill>
        <p:spPr>
          <a:xfrm>
            <a:off x="6506766" y="734944"/>
            <a:ext cx="5685233" cy="6097645"/>
          </a:xfrm>
          <a:prstGeom prst="rect">
            <a:avLst/>
          </a:prstGeom>
          <a:noFill/>
          <a:ln>
            <a:noFill/>
          </a:ln>
        </p:spPr>
      </p:pic>
      <p:sp>
        <p:nvSpPr>
          <p:cNvPr id="462" name="Google Shape;462;p18"/>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sym typeface="Calibri"/>
              </a:rPr>
              <a:t>Summary of evidence on index testing</a:t>
            </a:r>
            <a:endParaRPr lang="en-US"/>
          </a:p>
        </p:txBody>
      </p:sp>
      <p:sp>
        <p:nvSpPr>
          <p:cNvPr id="463" name="Google Shape;463;p18"/>
          <p:cNvSpPr txBox="1">
            <a:spLocks noGrp="1"/>
          </p:cNvSpPr>
          <p:nvPr>
            <p:ph type="body" idx="1"/>
          </p:nvPr>
        </p:nvSpPr>
        <p:spPr>
          <a:xfrm>
            <a:off x="838201" y="1636713"/>
            <a:ext cx="6179288" cy="4932362"/>
          </a:xfrm>
          <a:noFill/>
          <a:ln>
            <a:noFill/>
          </a:ln>
        </p:spPr>
        <p:txBody>
          <a:bodyPr spcFirstLastPara="1" wrap="square" lIns="91425" tIns="45700" rIns="91425" bIns="45700" anchor="t" anchorCtr="0">
            <a:normAutofit/>
          </a:bodyPr>
          <a:lstStyle/>
          <a:p>
            <a:pPr lvl="0"/>
            <a:r>
              <a:rPr lang="en-US" dirty="0">
                <a:sym typeface="Calibri"/>
              </a:rPr>
              <a:t>Effective at increasing HIV testing and early diagnosis</a:t>
            </a:r>
            <a:endParaRPr lang="en-US" dirty="0"/>
          </a:p>
          <a:p>
            <a:pPr lvl="0"/>
            <a:r>
              <a:rPr lang="en-US" dirty="0">
                <a:sym typeface="Calibri"/>
              </a:rPr>
              <a:t>PLHIV-led referral usually preferred, especially with steady partners </a:t>
            </a:r>
            <a:endParaRPr lang="en-US" dirty="0"/>
          </a:p>
          <a:p>
            <a:pPr lvl="0"/>
            <a:r>
              <a:rPr lang="en-US" dirty="0">
                <a:sym typeface="Calibri"/>
              </a:rPr>
              <a:t>Importance of options</a:t>
            </a:r>
            <a:endParaRPr lang="en-US" dirty="0"/>
          </a:p>
          <a:p>
            <a:pPr lvl="0"/>
            <a:r>
              <a:rPr lang="en-US" dirty="0">
                <a:sym typeface="Calibri"/>
              </a:rPr>
              <a:t>Must be voluntary and protect client safety</a:t>
            </a:r>
            <a:endParaRPr lang="en-US" dirty="0"/>
          </a:p>
        </p:txBody>
      </p:sp>
      <p:sp>
        <p:nvSpPr>
          <p:cNvPr id="9" name="Google Shape;52;p105">
            <a:extLst>
              <a:ext uri="{FF2B5EF4-FFF2-40B4-BE49-F238E27FC236}">
                <a16:creationId xmlns:a16="http://schemas.microsoft.com/office/drawing/2014/main" id="{D1320EC2-EB53-4240-86ED-EDE2F268B8B1}"/>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93956DA-6B09-448C-B63A-A3CD2D6BD9BD}"/>
              </a:ext>
            </a:extLst>
          </p:cNvPr>
          <p:cNvSpPr>
            <a:spLocks noGrp="1"/>
          </p:cNvSpPr>
          <p:nvPr>
            <p:ph type="pic" idx="2"/>
          </p:nvPr>
        </p:nvSpPr>
        <p:spPr/>
      </p:sp>
      <p:sp>
        <p:nvSpPr>
          <p:cNvPr id="470" name="Google Shape;470;p19"/>
          <p:cNvSpPr txBox="1">
            <a:spLocks noGrp="1"/>
          </p:cNvSpPr>
          <p:nvPr>
            <p:ph type="title"/>
          </p:nvPr>
        </p:nvSpPr>
        <p:spPr>
          <a:xfrm>
            <a:off x="1366897" y="4776541"/>
            <a:ext cx="9817601" cy="1325563"/>
          </a:xfrm>
          <a:noFill/>
          <a:ln>
            <a:noFill/>
          </a:ln>
        </p:spPr>
        <p:txBody>
          <a:bodyPr spcFirstLastPara="1" wrap="square" lIns="91425" tIns="45700" rIns="91425" bIns="45700" anchor="ctr" anchorCtr="0">
            <a:normAutofit fontScale="90000"/>
          </a:bodyPr>
          <a:lstStyle/>
          <a:p>
            <a:pPr lvl="0"/>
            <a:r>
              <a:rPr lang="en-US" dirty="0"/>
              <a:t>OPTIONAL</a:t>
            </a:r>
            <a:br>
              <a:rPr lang="en-US" dirty="0"/>
            </a:br>
            <a:br>
              <a:rPr lang="en-US" dirty="0"/>
            </a:br>
            <a:r>
              <a:rPr lang="en-US" dirty="0"/>
              <a:t>Session 3. Index testing in [COUNTRY]—</a:t>
            </a:r>
            <a:br>
              <a:rPr lang="en-US" dirty="0"/>
            </a:br>
            <a:r>
              <a:rPr lang="en-US" dirty="0"/>
              <a:t>Local perspectives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555967" y="285384"/>
            <a:ext cx="10515600" cy="800039"/>
          </a:xfrm>
          <a:noFill/>
          <a:ln>
            <a:noFill/>
          </a:ln>
        </p:spPr>
        <p:txBody>
          <a:bodyPr spcFirstLastPara="1" wrap="square" lIns="91425" tIns="45700" rIns="91425" bIns="45700" anchor="ctr" anchorCtr="0">
            <a:normAutofit/>
          </a:bodyPr>
          <a:lstStyle/>
          <a:p>
            <a:pPr lvl="0"/>
            <a:r>
              <a:rPr lang="en-US" dirty="0"/>
              <a:t>Overview of sessions</a:t>
            </a:r>
          </a:p>
        </p:txBody>
      </p:sp>
      <p:graphicFrame>
        <p:nvGraphicFramePr>
          <p:cNvPr id="250" name="Google Shape;250;p2"/>
          <p:cNvGraphicFramePr/>
          <p:nvPr>
            <p:extLst>
              <p:ext uri="{D42A27DB-BD31-4B8C-83A1-F6EECF244321}">
                <p14:modId xmlns:p14="http://schemas.microsoft.com/office/powerpoint/2010/main" val="4015184307"/>
              </p:ext>
            </p:extLst>
          </p:nvPr>
        </p:nvGraphicFramePr>
        <p:xfrm>
          <a:off x="578269" y="987244"/>
          <a:ext cx="11035461" cy="5403397"/>
        </p:xfrm>
        <a:graphic>
          <a:graphicData uri="http://schemas.openxmlformats.org/drawingml/2006/table">
            <a:tbl>
              <a:tblPr firstRow="1" bandRow="1">
                <a:tableStyleId>{A565D627-2E9B-4718-95B6-432E968041E8}</a:tableStyleId>
              </a:tblPr>
              <a:tblGrid>
                <a:gridCol w="40105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47565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557561">
                  <a:extLst>
                    <a:ext uri="{9D8B030D-6E8A-4147-A177-3AD203B41FA5}">
                      <a16:colId xmlns:a16="http://schemas.microsoft.com/office/drawing/2014/main" val="20004"/>
                    </a:ext>
                  </a:extLst>
                </a:gridCol>
                <a:gridCol w="3200400">
                  <a:extLst>
                    <a:ext uri="{9D8B030D-6E8A-4147-A177-3AD203B41FA5}">
                      <a16:colId xmlns:a16="http://schemas.microsoft.com/office/drawing/2014/main" val="20005"/>
                    </a:ext>
                  </a:extLst>
                </a:gridCol>
              </a:tblGrid>
              <a:tr h="454300">
                <a:tc>
                  <a:txBody>
                    <a:bodyPr/>
                    <a:lstStyle/>
                    <a:p>
                      <a:pPr marL="0" marR="0" lvl="0" indent="0" algn="ctr" rtl="0">
                        <a:spcBef>
                          <a:spcPts val="0"/>
                        </a:spcBef>
                        <a:spcAft>
                          <a:spcPts val="0"/>
                        </a:spcAft>
                        <a:buNone/>
                      </a:pPr>
                      <a:endParaRPr sz="1600" u="none" strike="noStrike" cap="none" dirty="0">
                        <a:latin typeface="+mn-lt"/>
                      </a:endParaRPr>
                    </a:p>
                  </a:txBody>
                  <a:tcPr marL="91450" marR="91450" marT="45725" marB="45725">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u="none" strike="noStrike" cap="none" dirty="0">
                          <a:latin typeface="+mn-lt"/>
                        </a:rPr>
                        <a:t>Day 1</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u="none" strike="noStrike" cap="none"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u="none" strike="noStrike" cap="none" dirty="0">
                          <a:latin typeface="+mn-lt"/>
                        </a:rPr>
                        <a:t>Day 2</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u="none" strike="noStrike" cap="none"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u="none" strike="noStrike" cap="none" dirty="0">
                          <a:latin typeface="+mn-lt"/>
                        </a:rPr>
                        <a:t>Day 3</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4300">
                <a:tc>
                  <a:txBody>
                    <a:bodyPr/>
                    <a:lstStyle/>
                    <a:p>
                      <a:pPr marL="0" marR="0" lvl="0" indent="0" algn="ctr" rtl="0">
                        <a:spcBef>
                          <a:spcPts val="0"/>
                        </a:spcBef>
                        <a:spcAft>
                          <a:spcPts val="0"/>
                        </a:spcAft>
                        <a:buNone/>
                      </a:pPr>
                      <a:r>
                        <a:rPr lang="en-US" sz="1600" u="none" strike="noStrike" cap="none">
                          <a:latin typeface="+mn-lt"/>
                        </a:rPr>
                        <a:t>1</a:t>
                      </a:r>
                      <a:endParaRPr sz="160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u="none" strike="noStrike" cap="none" dirty="0">
                          <a:latin typeface="+mn-lt"/>
                        </a:rPr>
                        <a:t>Introduction</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dirty="0">
                          <a:latin typeface="+mn-lt"/>
                        </a:rPr>
                        <a:t>8</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Client panel</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a:latin typeface="+mn-lt"/>
                        </a:rPr>
                        <a:t>12</a:t>
                      </a:r>
                      <a:endParaRPr sz="160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Messaging</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3750">
                <a:tc>
                  <a:txBody>
                    <a:bodyPr/>
                    <a:lstStyle/>
                    <a:p>
                      <a:pPr marL="0" marR="0" lvl="0" indent="0" algn="ctr" rtl="0">
                        <a:spcBef>
                          <a:spcPts val="0"/>
                        </a:spcBef>
                        <a:spcAft>
                          <a:spcPts val="0"/>
                        </a:spcAft>
                        <a:buNone/>
                      </a:pPr>
                      <a:r>
                        <a:rPr lang="en-US" sz="1600">
                          <a:latin typeface="+mn-lt"/>
                        </a:rPr>
                        <a:t>2</a:t>
                      </a:r>
                      <a:endParaRPr sz="160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Setting the stage</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dirty="0">
                          <a:latin typeface="+mn-lt"/>
                        </a:rPr>
                        <a:t>9</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Building a localized index testing and RNR approach</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a:latin typeface="+mn-lt"/>
                        </a:rPr>
                        <a:t>13</a:t>
                      </a:r>
                      <a:endParaRPr sz="160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Practice makes perfect</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4300">
                <a:tc>
                  <a:txBody>
                    <a:bodyPr/>
                    <a:lstStyle/>
                    <a:p>
                      <a:pPr marL="0" marR="0" lvl="0" indent="0" algn="ctr" rtl="0">
                        <a:spcBef>
                          <a:spcPts val="0"/>
                        </a:spcBef>
                        <a:spcAft>
                          <a:spcPts val="0"/>
                        </a:spcAft>
                        <a:buNone/>
                      </a:pPr>
                      <a:r>
                        <a:rPr lang="en-US" sz="1600">
                          <a:latin typeface="+mn-lt"/>
                        </a:rPr>
                        <a:t>3</a:t>
                      </a:r>
                      <a:endParaRPr sz="160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Index testing in [COUNTRY]</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a:latin typeface="+mn-lt"/>
                        </a:rPr>
                        <a:t>10</a:t>
                      </a:r>
                      <a:endParaRPr sz="160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Motivational counseling</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dirty="0">
                          <a:latin typeface="+mn-lt"/>
                        </a:rPr>
                        <a:t>14</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lnSpc>
                          <a:spcPct val="115000"/>
                        </a:lnSpc>
                        <a:spcBef>
                          <a:spcPts val="0"/>
                        </a:spcBef>
                        <a:spcAft>
                          <a:spcPts val="0"/>
                        </a:spcAft>
                        <a:buClr>
                          <a:schemeClr val="dk1"/>
                        </a:buClr>
                        <a:buSzPts val="1100"/>
                        <a:buFont typeface="Arial"/>
                        <a:buNone/>
                      </a:pPr>
                      <a:r>
                        <a:rPr lang="en-US" sz="1600" dirty="0">
                          <a:latin typeface="+mn-lt"/>
                        </a:rPr>
                        <a:t>Quality assurance, adverse event monitoring and reporting, and index testing MER</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20425">
                <a:tc>
                  <a:txBody>
                    <a:bodyPr/>
                    <a:lstStyle/>
                    <a:p>
                      <a:pPr marL="0" marR="0" lvl="0" indent="0" algn="ctr" rtl="0">
                        <a:spcBef>
                          <a:spcPts val="0"/>
                        </a:spcBef>
                        <a:spcAft>
                          <a:spcPts val="0"/>
                        </a:spcAft>
                        <a:buNone/>
                      </a:pPr>
                      <a:r>
                        <a:rPr lang="en-US" sz="1600">
                          <a:latin typeface="+mn-lt"/>
                        </a:rPr>
                        <a:t>4</a:t>
                      </a:r>
                      <a:endParaRPr sz="160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Steps for index testing</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dirty="0">
                          <a:latin typeface="+mn-lt"/>
                        </a:rPr>
                        <a:t>11</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Asking about and responding to intimate partner violence </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dirty="0">
                          <a:latin typeface="+mn-lt"/>
                        </a:rPr>
                        <a:t>15</a:t>
                      </a: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Action planning</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3750">
                <a:tc>
                  <a:txBody>
                    <a:bodyPr/>
                    <a:lstStyle/>
                    <a:p>
                      <a:pPr marL="0" marR="0" lvl="0" indent="0" algn="ctr" rtl="0">
                        <a:spcBef>
                          <a:spcPts val="0"/>
                        </a:spcBef>
                        <a:spcAft>
                          <a:spcPts val="0"/>
                        </a:spcAft>
                        <a:buNone/>
                      </a:pPr>
                      <a:r>
                        <a:rPr lang="en-US" sz="1600">
                          <a:latin typeface="+mn-lt"/>
                        </a:rPr>
                        <a:t>5</a:t>
                      </a:r>
                      <a:endParaRPr sz="160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Core principles and minimum standards</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03750">
                <a:tc>
                  <a:txBody>
                    <a:bodyPr/>
                    <a:lstStyle/>
                    <a:p>
                      <a:pPr marL="0" marR="0" lvl="0" indent="0" algn="ctr" rtl="0">
                        <a:spcBef>
                          <a:spcPts val="0"/>
                        </a:spcBef>
                        <a:spcAft>
                          <a:spcPts val="0"/>
                        </a:spcAft>
                        <a:buNone/>
                      </a:pPr>
                      <a:r>
                        <a:rPr lang="en-US" sz="1600">
                          <a:latin typeface="+mn-lt"/>
                        </a:rPr>
                        <a:t>6</a:t>
                      </a:r>
                      <a:endParaRPr sz="160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Tools and flow for index testing</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4300">
                <a:tc>
                  <a:txBody>
                    <a:bodyPr/>
                    <a:lstStyle/>
                    <a:p>
                      <a:pPr marL="0" marR="0" lvl="0" indent="0" algn="ctr" rtl="0">
                        <a:spcBef>
                          <a:spcPts val="0"/>
                        </a:spcBef>
                        <a:spcAft>
                          <a:spcPts val="0"/>
                        </a:spcAft>
                        <a:buNone/>
                      </a:pPr>
                      <a:r>
                        <a:rPr lang="en-US" sz="1600">
                          <a:latin typeface="+mn-lt"/>
                        </a:rPr>
                        <a:t>7</a:t>
                      </a:r>
                      <a:endParaRPr sz="1600">
                        <a:latin typeface="+mn-lt"/>
                      </a:endParaRPr>
                    </a:p>
                  </a:txBody>
                  <a:tcPr marL="91450" marR="91450" marT="45725" marB="45725" anchor="ctr">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r>
                        <a:rPr lang="en-US" sz="1600" dirty="0">
                          <a:latin typeface="+mn-lt"/>
                        </a:rPr>
                        <a:t>Risk network referral (RNR)</a:t>
                      </a: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dirty="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endParaRPr sz="1600">
                        <a:latin typeface="+mn-lt"/>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rtl="0">
                        <a:spcBef>
                          <a:spcPts val="0"/>
                        </a:spcBef>
                        <a:spcAft>
                          <a:spcPts val="0"/>
                        </a:spcAft>
                        <a:buNone/>
                      </a:pPr>
                      <a:endParaRPr sz="1600" dirty="0">
                        <a:latin typeface="+mn-lt"/>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solidFill>
                  <a:schemeClr val="accent4"/>
                </a:solidFill>
              </a:rPr>
              <a:t>OPTIONAL: Country representative slides (1-2)</a:t>
            </a:r>
          </a:p>
        </p:txBody>
      </p:sp>
      <p:sp>
        <p:nvSpPr>
          <p:cNvPr id="476" name="Google Shape;476;p20"/>
          <p:cNvSpPr txBox="1">
            <a:spLocks noGrp="1"/>
          </p:cNvSpPr>
          <p:nvPr>
            <p:ph type="body" idx="1"/>
          </p:nvPr>
        </p:nvSpPr>
        <p:spPr>
          <a:xfrm>
            <a:off x="838200" y="1636713"/>
            <a:ext cx="8720470" cy="4932362"/>
          </a:xfrm>
          <a:noFill/>
          <a:ln>
            <a:noFill/>
          </a:ln>
        </p:spPr>
        <p:txBody>
          <a:bodyPr spcFirstLastPara="1" wrap="square" lIns="91425" tIns="45700" rIns="91425" bIns="45700" anchor="t" anchorCtr="0">
            <a:normAutofit/>
          </a:bodyPr>
          <a:lstStyle/>
          <a:p>
            <a:pPr lvl="0">
              <a:buClr>
                <a:schemeClr val="tx1">
                  <a:lumMod val="50000"/>
                  <a:lumOff val="50000"/>
                </a:schemeClr>
              </a:buClr>
            </a:pPr>
            <a:r>
              <a:rPr lang="en-US" dirty="0"/>
              <a:t>Insert slides providing an overview of the current policy for index testing in [COUNTRY] and the role of community-based organizations (as relevant)</a:t>
            </a:r>
          </a:p>
          <a:p>
            <a:pPr lvl="0">
              <a:buClr>
                <a:schemeClr val="tx1">
                  <a:lumMod val="50000"/>
                  <a:lumOff val="50000"/>
                </a:schemeClr>
              </a:buClr>
            </a:pPr>
            <a:r>
              <a:rPr lang="en-US" dirty="0"/>
              <a:t>NOTE: Slides should not depict the specific steps of index testing, because these will be covered in the next session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32175C4-D5C6-4692-9B6D-2506FE42D42E}"/>
              </a:ext>
            </a:extLst>
          </p:cNvPr>
          <p:cNvSpPr>
            <a:spLocks noGrp="1"/>
          </p:cNvSpPr>
          <p:nvPr>
            <p:ph type="pic" idx="2"/>
          </p:nvPr>
        </p:nvSpPr>
        <p:spPr/>
      </p:sp>
      <p:sp>
        <p:nvSpPr>
          <p:cNvPr id="483" name="Google Shape;483;p21"/>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4. Steps for index testing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2"/>
          <p:cNvSpPr txBox="1">
            <a:spLocks noGrp="1"/>
          </p:cNvSpPr>
          <p:nvPr>
            <p:ph type="body" idx="1"/>
          </p:nvPr>
        </p:nvSpPr>
        <p:spPr>
          <a:xfrm>
            <a:off x="277795" y="4451145"/>
            <a:ext cx="3085251" cy="175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r>
              <a:rPr lang="en-US" sz="2000" b="1" dirty="0">
                <a:solidFill>
                  <a:schemeClr val="tx1">
                    <a:lumMod val="50000"/>
                    <a:lumOff val="50000"/>
                  </a:schemeClr>
                </a:solidFill>
                <a:latin typeface="+mn-lt"/>
              </a:rPr>
              <a:t>Index client</a:t>
            </a:r>
            <a:endParaRPr sz="2000" dirty="0">
              <a:solidFill>
                <a:schemeClr val="tx1">
                  <a:lumMod val="50000"/>
                  <a:lumOff val="50000"/>
                </a:schemeClr>
              </a:solidFill>
              <a:latin typeface="+mn-lt"/>
            </a:endParaRPr>
          </a:p>
          <a:p>
            <a:pPr marL="0" lvl="0" indent="0" algn="ctr" rtl="0">
              <a:lnSpc>
                <a:spcPct val="90000"/>
              </a:lnSpc>
              <a:spcBef>
                <a:spcPts val="1000"/>
              </a:spcBef>
              <a:spcAft>
                <a:spcPts val="0"/>
              </a:spcAft>
              <a:buSzPts val="2000"/>
              <a:buNone/>
            </a:pPr>
            <a:r>
              <a:rPr lang="en-US" sz="2000" dirty="0">
                <a:solidFill>
                  <a:schemeClr val="tx1">
                    <a:lumMod val="50000"/>
                    <a:lumOff val="50000"/>
                  </a:schemeClr>
                </a:solidFill>
                <a:latin typeface="+mn-lt"/>
              </a:rPr>
              <a:t>Individual newly or previously diagnosed HIV positive, ideally enrolled in HIV treatment services</a:t>
            </a:r>
            <a:endParaRPr dirty="0">
              <a:solidFill>
                <a:schemeClr val="tx1">
                  <a:lumMod val="50000"/>
                  <a:lumOff val="50000"/>
                </a:schemeClr>
              </a:solidFill>
              <a:latin typeface="+mn-lt"/>
            </a:endParaRPr>
          </a:p>
          <a:p>
            <a:pPr marL="228600" lvl="0" indent="-101600" algn="ctr" rtl="0">
              <a:lnSpc>
                <a:spcPct val="90000"/>
              </a:lnSpc>
              <a:spcBef>
                <a:spcPts val="1000"/>
              </a:spcBef>
              <a:spcAft>
                <a:spcPts val="0"/>
              </a:spcAft>
              <a:buSzPts val="2000"/>
              <a:buNone/>
            </a:pPr>
            <a:endParaRPr sz="2000" dirty="0">
              <a:solidFill>
                <a:schemeClr val="tx1">
                  <a:lumMod val="50000"/>
                  <a:lumOff val="50000"/>
                </a:schemeClr>
              </a:solidFill>
              <a:latin typeface="+mn-lt"/>
            </a:endParaRPr>
          </a:p>
        </p:txBody>
      </p:sp>
      <p:pic>
        <p:nvPicPr>
          <p:cNvPr id="490" name="Google Shape;490;p22"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336219" y="1649018"/>
            <a:ext cx="968405" cy="2799733"/>
          </a:xfrm>
          <a:prstGeom prst="rect">
            <a:avLst/>
          </a:prstGeom>
          <a:noFill/>
          <a:ln>
            <a:noFill/>
          </a:ln>
        </p:spPr>
      </p:pic>
      <p:sp>
        <p:nvSpPr>
          <p:cNvPr id="491" name="Google Shape;491;p22"/>
          <p:cNvSpPr txBox="1"/>
          <p:nvPr/>
        </p:nvSpPr>
        <p:spPr>
          <a:xfrm>
            <a:off x="217202" y="160079"/>
            <a:ext cx="2977175" cy="1468272"/>
          </a:xfrm>
          <a:prstGeom prst="rect">
            <a:avLst/>
          </a:prstGeom>
          <a:noFill/>
          <a:ln>
            <a:noFill/>
          </a:ln>
        </p:spPr>
        <p:txBody>
          <a:bodyPr spcFirstLastPara="1" wrap="square" lIns="91425" tIns="45700" rIns="91425" bIns="45700" anchor="t" anchorCtr="0">
            <a:normAutofit/>
          </a:bodyPr>
          <a:lstStyle/>
          <a:p>
            <a:pPr marL="233363" marR="0" lvl="0" indent="-233363" algn="l" rtl="0">
              <a:lnSpc>
                <a:spcPct val="90000"/>
              </a:lnSpc>
              <a:spcBef>
                <a:spcPts val="0"/>
              </a:spcBef>
              <a:spcAft>
                <a:spcPts val="0"/>
              </a:spcAft>
              <a:buClr>
                <a:schemeClr val="accent6"/>
              </a:buClr>
              <a:buSzPts val="2000"/>
              <a:buFont typeface="Arial"/>
              <a:buNone/>
            </a:pPr>
            <a:r>
              <a:rPr lang="en-US" sz="1800" b="1" dirty="0">
                <a:solidFill>
                  <a:schemeClr val="tx1">
                    <a:lumMod val="50000"/>
                    <a:lumOff val="50000"/>
                  </a:schemeClr>
                </a:solidFill>
                <a:latin typeface="+mn-lt"/>
                <a:ea typeface="Calibri"/>
                <a:cs typeface="Calibri"/>
                <a:sym typeface="Calibri"/>
              </a:rPr>
              <a:t>1.	Introduce client to index testing</a:t>
            </a:r>
            <a:endParaRPr sz="1800" b="0" dirty="0">
              <a:solidFill>
                <a:schemeClr val="tx1">
                  <a:lumMod val="50000"/>
                  <a:lumOff val="50000"/>
                </a:schemeClr>
              </a:solidFill>
              <a:latin typeface="+mn-lt"/>
              <a:ea typeface="Calibri"/>
              <a:cs typeface="Calibri"/>
              <a:sym typeface="Calibri"/>
            </a:endParaRPr>
          </a:p>
          <a:p>
            <a:pPr marL="457200" marR="0" lvl="0" indent="-223838" algn="l" rtl="0">
              <a:lnSpc>
                <a:spcPct val="90000"/>
              </a:lnSpc>
              <a:spcBef>
                <a:spcPts val="1000"/>
              </a:spcBef>
              <a:spcAft>
                <a:spcPts val="0"/>
              </a:spcAft>
              <a:buClr>
                <a:schemeClr val="accent6"/>
              </a:buClr>
              <a:buSzPts val="2000"/>
              <a:buFont typeface="Arial"/>
              <a:buChar char="•"/>
            </a:pPr>
            <a:r>
              <a:rPr lang="en-US" sz="1800" b="0" dirty="0">
                <a:solidFill>
                  <a:schemeClr val="tx1">
                    <a:lumMod val="50000"/>
                    <a:lumOff val="50000"/>
                  </a:schemeClr>
                </a:solidFill>
                <a:latin typeface="+mn-lt"/>
                <a:ea typeface="Calibri"/>
                <a:cs typeface="Calibri"/>
                <a:sym typeface="Calibri"/>
              </a:rPr>
              <a:t>During pre-testing counseling or ART visit</a:t>
            </a:r>
            <a:endParaRPr sz="1800" dirty="0">
              <a:solidFill>
                <a:schemeClr val="tx1">
                  <a:lumMod val="50000"/>
                  <a:lumOff val="50000"/>
                </a:schemeClr>
              </a:solidFill>
              <a:latin typeface="+mn-lt"/>
            </a:endParaRPr>
          </a:p>
        </p:txBody>
      </p:sp>
      <p:sp>
        <p:nvSpPr>
          <p:cNvPr id="492" name="Google Shape;492;p22"/>
          <p:cNvSpPr txBox="1"/>
          <p:nvPr/>
        </p:nvSpPr>
        <p:spPr>
          <a:xfrm>
            <a:off x="3897795" y="162542"/>
            <a:ext cx="3881231" cy="1244666"/>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n-lt"/>
                <a:ea typeface="Calibri"/>
                <a:cs typeface="Calibri"/>
                <a:sym typeface="Calibri"/>
              </a:rPr>
              <a:t>2.	Offer index testing as a voluntary service to all clients who test HIV positive and are virally unsuppressed</a:t>
            </a:r>
            <a:endParaRPr sz="1800" b="1" dirty="0">
              <a:solidFill>
                <a:schemeClr val="tx1">
                  <a:lumMod val="50000"/>
                  <a:lumOff val="50000"/>
                </a:schemeClr>
              </a:solidFill>
              <a:latin typeface="+mn-lt"/>
              <a:ea typeface="Calibri"/>
              <a:cs typeface="Calibri"/>
              <a:sym typeface="Calibri"/>
            </a:endParaRPr>
          </a:p>
        </p:txBody>
      </p:sp>
      <p:cxnSp>
        <p:nvCxnSpPr>
          <p:cNvPr id="493" name="Google Shape;493;p22"/>
          <p:cNvCxnSpPr>
            <a:cxnSpLocks/>
          </p:cNvCxnSpPr>
          <p:nvPr/>
        </p:nvCxnSpPr>
        <p:spPr>
          <a:xfrm rot="10800000">
            <a:off x="3082128" y="346943"/>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494" name="Google Shape;494;p22"/>
          <p:cNvCxnSpPr/>
          <p:nvPr/>
        </p:nvCxnSpPr>
        <p:spPr>
          <a:xfrm>
            <a:off x="0" y="1468856"/>
            <a:ext cx="12192000" cy="0"/>
          </a:xfrm>
          <a:prstGeom prst="straightConnector1">
            <a:avLst/>
          </a:prstGeom>
          <a:noFill/>
          <a:ln w="9525" cap="flat" cmpd="sng">
            <a:solidFill>
              <a:schemeClr val="accent1"/>
            </a:solidFill>
            <a:prstDash val="solid"/>
            <a:miter lim="800000"/>
            <a:headEnd type="none" w="sm" len="sm"/>
            <a:tailEnd type="none" w="sm" len="sm"/>
          </a:ln>
        </p:spPr>
      </p:cxnSp>
      <p:pic>
        <p:nvPicPr>
          <p:cNvPr id="495" name="Google Shape;495;p22"/>
          <p:cNvPicPr preferRelativeResize="0"/>
          <p:nvPr/>
        </p:nvPicPr>
        <p:blipFill rotWithShape="1">
          <a:blip r:embed="rId4">
            <a:alphaModFix/>
          </a:blip>
          <a:srcRect/>
          <a:stretch/>
        </p:blipFill>
        <p:spPr>
          <a:xfrm>
            <a:off x="4392923" y="1970744"/>
            <a:ext cx="773211" cy="2495655"/>
          </a:xfrm>
          <a:prstGeom prst="rect">
            <a:avLst/>
          </a:prstGeom>
          <a:noFill/>
          <a:ln>
            <a:noFill/>
          </a:ln>
        </p:spPr>
      </p:pic>
      <p:sp>
        <p:nvSpPr>
          <p:cNvPr id="496" name="Google Shape;496;p22"/>
          <p:cNvSpPr txBox="1"/>
          <p:nvPr/>
        </p:nvSpPr>
        <p:spPr>
          <a:xfrm>
            <a:off x="3962319" y="4472768"/>
            <a:ext cx="1634417" cy="4926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6"/>
              </a:buClr>
              <a:buSzPts val="2000"/>
              <a:buFont typeface="Arial"/>
              <a:buNone/>
            </a:pPr>
            <a:r>
              <a:rPr lang="en-US" sz="2000" b="1" dirty="0">
                <a:solidFill>
                  <a:schemeClr val="tx1">
                    <a:lumMod val="50000"/>
                    <a:lumOff val="50000"/>
                  </a:schemeClr>
                </a:solidFill>
                <a:latin typeface="+mn-lt"/>
                <a:ea typeface="Calibri"/>
                <a:cs typeface="Calibri"/>
                <a:sym typeface="Calibri"/>
              </a:rPr>
              <a:t>Provider</a:t>
            </a:r>
            <a:endParaRPr sz="2000" b="0" dirty="0">
              <a:solidFill>
                <a:schemeClr val="tx1">
                  <a:lumMod val="50000"/>
                  <a:lumOff val="50000"/>
                </a:schemeClr>
              </a:solidFill>
              <a:latin typeface="+mn-lt"/>
              <a:ea typeface="Calibri"/>
              <a:cs typeface="Calibri"/>
              <a:sym typeface="Calibri"/>
            </a:endParaRPr>
          </a:p>
        </p:txBody>
      </p:sp>
      <p:sp>
        <p:nvSpPr>
          <p:cNvPr id="497" name="Google Shape;497;p22"/>
          <p:cNvSpPr txBox="1"/>
          <p:nvPr/>
        </p:nvSpPr>
        <p:spPr>
          <a:xfrm>
            <a:off x="5224206" y="1919474"/>
            <a:ext cx="2856538" cy="913749"/>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6"/>
              </a:buClr>
              <a:buSzPts val="2000"/>
              <a:buFont typeface="Arial"/>
              <a:buNone/>
            </a:pPr>
            <a:r>
              <a:rPr lang="en-US" sz="2000" b="1" i="1" dirty="0">
                <a:solidFill>
                  <a:schemeClr val="accent1"/>
                </a:solidFill>
                <a:latin typeface="+mn-lt"/>
                <a:ea typeface="Calibri"/>
                <a:cs typeface="Calibri"/>
                <a:sym typeface="Calibri"/>
              </a:rPr>
              <a:t>You have many options for referral…</a:t>
            </a:r>
            <a:endParaRPr sz="2000" b="0" i="1" dirty="0">
              <a:solidFill>
                <a:schemeClr val="accent1"/>
              </a:solidFill>
              <a:latin typeface="+mn-lt"/>
              <a:ea typeface="Calibri"/>
              <a:cs typeface="Calibri"/>
              <a:sym typeface="Calibri"/>
            </a:endParaRPr>
          </a:p>
        </p:txBody>
      </p:sp>
      <p:sp>
        <p:nvSpPr>
          <p:cNvPr id="498" name="Google Shape;498;p22"/>
          <p:cNvSpPr txBox="1"/>
          <p:nvPr/>
        </p:nvSpPr>
        <p:spPr>
          <a:xfrm>
            <a:off x="6106261" y="3012440"/>
            <a:ext cx="3102527" cy="91374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accent6"/>
              </a:buClr>
              <a:buSzPts val="2000"/>
              <a:buFont typeface="Arial"/>
              <a:buNone/>
            </a:pPr>
            <a:r>
              <a:rPr lang="en-US" sz="2000" b="1" i="1" dirty="0">
                <a:solidFill>
                  <a:schemeClr val="accent2"/>
                </a:solidFill>
                <a:latin typeface="+mn-lt"/>
                <a:ea typeface="Calibri"/>
                <a:cs typeface="Calibri"/>
                <a:sym typeface="Calibri"/>
              </a:rPr>
              <a:t>… we want to be sure you are not at risk…</a:t>
            </a:r>
            <a:endParaRPr sz="2000" b="0" i="1" dirty="0">
              <a:solidFill>
                <a:schemeClr val="accent2"/>
              </a:solidFill>
              <a:latin typeface="+mn-lt"/>
              <a:ea typeface="Calibri"/>
              <a:cs typeface="Calibri"/>
              <a:sym typeface="Calibri"/>
            </a:endParaRPr>
          </a:p>
        </p:txBody>
      </p:sp>
      <p:sp>
        <p:nvSpPr>
          <p:cNvPr id="499" name="Google Shape;499;p22"/>
          <p:cNvSpPr txBox="1"/>
          <p:nvPr/>
        </p:nvSpPr>
        <p:spPr>
          <a:xfrm>
            <a:off x="7094121" y="4127631"/>
            <a:ext cx="3102527" cy="91374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accent6"/>
              </a:buClr>
              <a:buSzPts val="2000"/>
              <a:buFont typeface="Arial"/>
              <a:buNone/>
            </a:pPr>
            <a:r>
              <a:rPr lang="en-US" sz="2000" b="1" i="1" dirty="0">
                <a:solidFill>
                  <a:srgbClr val="76B531"/>
                </a:solidFill>
                <a:latin typeface="+mn-lt"/>
                <a:ea typeface="Calibri"/>
                <a:cs typeface="Calibri"/>
                <a:sym typeface="Calibri"/>
              </a:rPr>
              <a:t>….the choice is </a:t>
            </a:r>
            <a:r>
              <a:rPr lang="en-US" sz="2000" b="1" i="1" u="sng" dirty="0">
                <a:solidFill>
                  <a:srgbClr val="76B531"/>
                </a:solidFill>
                <a:latin typeface="+mn-lt"/>
                <a:ea typeface="Calibri"/>
                <a:cs typeface="Calibri"/>
                <a:sym typeface="Calibri"/>
              </a:rPr>
              <a:t>always</a:t>
            </a:r>
            <a:r>
              <a:rPr lang="en-US" sz="2000" b="1" i="1" dirty="0">
                <a:solidFill>
                  <a:srgbClr val="76B531"/>
                </a:solidFill>
                <a:latin typeface="+mn-lt"/>
                <a:ea typeface="Calibri"/>
                <a:cs typeface="Calibri"/>
                <a:sym typeface="Calibri"/>
              </a:rPr>
              <a:t> yours at all times.</a:t>
            </a:r>
            <a:endParaRPr sz="2000" b="0" i="1" dirty="0">
              <a:solidFill>
                <a:srgbClr val="76B531"/>
              </a:solidFill>
              <a:latin typeface="+mn-lt"/>
              <a:ea typeface="Calibri"/>
              <a:cs typeface="Calibri"/>
              <a:sym typeface="Calibri"/>
            </a:endParaRPr>
          </a:p>
        </p:txBody>
      </p:sp>
      <p:sp>
        <p:nvSpPr>
          <p:cNvPr id="500" name="Google Shape;500;p22"/>
          <p:cNvSpPr txBox="1"/>
          <p:nvPr/>
        </p:nvSpPr>
        <p:spPr>
          <a:xfrm>
            <a:off x="8252444" y="159689"/>
            <a:ext cx="3881231" cy="1751100"/>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n-lt"/>
                <a:ea typeface="Calibri"/>
                <a:cs typeface="Calibri"/>
                <a:sym typeface="Calibri"/>
              </a:rPr>
              <a:t>3.	If client accepts, obtain consent to inquire about partners and exposed children</a:t>
            </a:r>
            <a:endParaRPr sz="1800" b="1" dirty="0">
              <a:solidFill>
                <a:schemeClr val="tx1">
                  <a:lumMod val="50000"/>
                  <a:lumOff val="50000"/>
                </a:schemeClr>
              </a:solidFill>
              <a:latin typeface="+mn-lt"/>
              <a:ea typeface="Calibri"/>
              <a:cs typeface="Calibri"/>
              <a:sym typeface="Calibri"/>
            </a:endParaRPr>
          </a:p>
          <a:p>
            <a:pPr marL="0" marR="0" lvl="0" indent="0" algn="l" rtl="0">
              <a:lnSpc>
                <a:spcPct val="90000"/>
              </a:lnSpc>
              <a:spcBef>
                <a:spcPts val="1000"/>
              </a:spcBef>
              <a:spcAft>
                <a:spcPts val="0"/>
              </a:spcAft>
              <a:buClr>
                <a:schemeClr val="accent6"/>
              </a:buClr>
              <a:buSzPts val="2000"/>
              <a:buFont typeface="Arial"/>
              <a:buNone/>
            </a:pPr>
            <a:endParaRPr sz="2000" b="0" dirty="0">
              <a:solidFill>
                <a:schemeClr val="tx1">
                  <a:lumMod val="50000"/>
                  <a:lumOff val="50000"/>
                </a:schemeClr>
              </a:solidFill>
              <a:latin typeface="+mn-lt"/>
              <a:ea typeface="Calibri"/>
              <a:cs typeface="Calibri"/>
              <a:sym typeface="Calibri"/>
            </a:endParaRPr>
          </a:p>
        </p:txBody>
      </p:sp>
      <p:cxnSp>
        <p:nvCxnSpPr>
          <p:cNvPr id="501" name="Google Shape;501;p22"/>
          <p:cNvCxnSpPr>
            <a:cxnSpLocks/>
          </p:cNvCxnSpPr>
          <p:nvPr/>
        </p:nvCxnSpPr>
        <p:spPr>
          <a:xfrm rot="10800000">
            <a:off x="7734345" y="346942"/>
            <a:ext cx="449589" cy="0"/>
          </a:xfrm>
          <a:prstGeom prst="straightConnector1">
            <a:avLst/>
          </a:prstGeom>
          <a:noFill/>
          <a:ln w="76200" cap="flat" cmpd="sng">
            <a:solidFill>
              <a:srgbClr val="000000"/>
            </a:solidFill>
            <a:prstDash val="solid"/>
            <a:round/>
            <a:headEnd type="triangle" w="med" len="med"/>
            <a:tailEnd type="none" w="sm" len="sm"/>
          </a:ln>
        </p:spPr>
      </p:cxnSp>
      <p:sp>
        <p:nvSpPr>
          <p:cNvPr id="15" name="Google Shape;52;p105">
            <a:extLst>
              <a:ext uri="{FF2B5EF4-FFF2-40B4-BE49-F238E27FC236}">
                <a16:creationId xmlns:a16="http://schemas.microsoft.com/office/drawing/2014/main" id="{1DD5152D-9E47-4B10-9EE1-98DA6653BECA}"/>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uiExpand="1" build="p"/>
      <p:bldP spid="491" grpId="0"/>
      <p:bldP spid="492" grpId="0"/>
      <p:bldP spid="496" grpId="0"/>
      <p:bldP spid="497" grpId="0"/>
      <p:bldP spid="498" grpId="0"/>
      <p:bldP spid="499" grpId="0"/>
      <p:bldP spid="5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3"/>
          <p:cNvSpPr txBox="1">
            <a:spLocks noGrp="1"/>
          </p:cNvSpPr>
          <p:nvPr>
            <p:ph type="body" idx="1"/>
          </p:nvPr>
        </p:nvSpPr>
        <p:spPr>
          <a:xfrm>
            <a:off x="0" y="4260233"/>
            <a:ext cx="3085251" cy="1751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r>
              <a:rPr lang="en-US" sz="1600" b="1" dirty="0">
                <a:solidFill>
                  <a:schemeClr val="tx1"/>
                </a:solidFill>
                <a:latin typeface="+mj-lt"/>
              </a:rPr>
              <a:t>Index client</a:t>
            </a:r>
            <a:endParaRPr sz="1600" dirty="0">
              <a:solidFill>
                <a:schemeClr val="tx1"/>
              </a:solidFill>
              <a:latin typeface="+mj-lt"/>
            </a:endParaRPr>
          </a:p>
          <a:p>
            <a:pPr marL="0" lvl="0" indent="0" algn="ctr" rtl="0">
              <a:lnSpc>
                <a:spcPct val="90000"/>
              </a:lnSpc>
              <a:spcBef>
                <a:spcPts val="1000"/>
              </a:spcBef>
              <a:spcAft>
                <a:spcPts val="0"/>
              </a:spcAft>
              <a:buSzPts val="2000"/>
              <a:buNone/>
            </a:pPr>
            <a:r>
              <a:rPr lang="en-US" sz="1600" dirty="0">
                <a:solidFill>
                  <a:schemeClr val="tx1"/>
                </a:solidFill>
                <a:latin typeface="+mj-lt"/>
              </a:rPr>
              <a:t>Individual newly or previously diagnosed HIV positive, ideally enrolled in HIV treatment services</a:t>
            </a:r>
            <a:endParaRPr sz="1600" dirty="0">
              <a:solidFill>
                <a:schemeClr val="tx1"/>
              </a:solidFill>
              <a:latin typeface="+mj-lt"/>
            </a:endParaRPr>
          </a:p>
          <a:p>
            <a:pPr marL="228600" lvl="0" indent="-101600" algn="ctr" rtl="0">
              <a:lnSpc>
                <a:spcPct val="90000"/>
              </a:lnSpc>
              <a:spcBef>
                <a:spcPts val="1000"/>
              </a:spcBef>
              <a:spcAft>
                <a:spcPts val="0"/>
              </a:spcAft>
              <a:buSzPts val="2000"/>
              <a:buNone/>
            </a:pPr>
            <a:endParaRPr sz="1600" dirty="0">
              <a:latin typeface="+mj-lt"/>
            </a:endParaRPr>
          </a:p>
        </p:txBody>
      </p:sp>
      <p:pic>
        <p:nvPicPr>
          <p:cNvPr id="508" name="Google Shape;508;p23"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123208" y="1457633"/>
            <a:ext cx="968405" cy="2799733"/>
          </a:xfrm>
          <a:prstGeom prst="rect">
            <a:avLst/>
          </a:prstGeom>
          <a:noFill/>
          <a:ln>
            <a:noFill/>
          </a:ln>
        </p:spPr>
      </p:pic>
      <p:sp>
        <p:nvSpPr>
          <p:cNvPr id="509" name="Google Shape;509;p23"/>
          <p:cNvSpPr txBox="1"/>
          <p:nvPr/>
        </p:nvSpPr>
        <p:spPr>
          <a:xfrm>
            <a:off x="3466607" y="4369479"/>
            <a:ext cx="4018714" cy="19421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6"/>
              </a:buClr>
              <a:buSzPts val="2000"/>
              <a:buFont typeface="Arial"/>
              <a:buNone/>
            </a:pPr>
            <a:r>
              <a:rPr lang="en-US" sz="1600" b="1" dirty="0">
                <a:solidFill>
                  <a:schemeClr val="tx1"/>
                </a:solidFill>
                <a:latin typeface="+mj-lt"/>
                <a:ea typeface="Calibri"/>
                <a:cs typeface="Calibri"/>
                <a:sym typeface="Calibri"/>
              </a:rPr>
              <a:t>Index testing</a:t>
            </a:r>
            <a:r>
              <a:rPr lang="en-US" sz="1600" b="0" dirty="0">
                <a:solidFill>
                  <a:schemeClr val="tx1"/>
                </a:solidFill>
                <a:latin typeface="+mj-lt"/>
                <a:ea typeface="Calibri"/>
                <a:cs typeface="Calibri"/>
                <a:sym typeface="Calibri"/>
              </a:rPr>
              <a:t>:</a:t>
            </a:r>
            <a:endParaRPr sz="1600" dirty="0">
              <a:solidFill>
                <a:schemeClr val="tx1"/>
              </a:solidFill>
              <a:latin typeface="+mj-lt"/>
            </a:endParaRPr>
          </a:p>
          <a:p>
            <a:pPr marL="0" marR="0" lvl="0" indent="0" rtl="0">
              <a:spcBef>
                <a:spcPts val="400"/>
              </a:spcBef>
              <a:spcAft>
                <a:spcPts val="0"/>
              </a:spcAft>
              <a:buClr>
                <a:schemeClr val="accent6"/>
              </a:buClr>
              <a:buSzPts val="2000"/>
              <a:buFont typeface="Arial"/>
              <a:buNone/>
            </a:pPr>
            <a:r>
              <a:rPr lang="en-US" sz="1600" b="0" dirty="0">
                <a:solidFill>
                  <a:schemeClr val="tx1"/>
                </a:solidFill>
                <a:latin typeface="+mj-lt"/>
                <a:ea typeface="Calibri"/>
                <a:cs typeface="Calibri"/>
                <a:sym typeface="Calibri"/>
              </a:rPr>
              <a:t>HCW/counselor asks index client to list all: </a:t>
            </a:r>
            <a:endParaRPr sz="1600" dirty="0">
              <a:solidFill>
                <a:schemeClr val="tx1"/>
              </a:solidFill>
              <a:latin typeface="+mj-lt"/>
            </a:endParaRPr>
          </a:p>
          <a:p>
            <a:pPr marL="223838" marR="0" lvl="0" indent="-223838" rtl="0">
              <a:spcBef>
                <a:spcPts val="360"/>
              </a:spcBef>
              <a:spcAft>
                <a:spcPts val="0"/>
              </a:spcAft>
              <a:buClrTx/>
              <a:buSzPct val="100000"/>
              <a:buFont typeface="+mj-lt"/>
              <a:buAutoNum type="arabicParenR"/>
            </a:pPr>
            <a:r>
              <a:rPr lang="en-US" sz="1600" b="0" dirty="0">
                <a:solidFill>
                  <a:schemeClr val="tx1"/>
                </a:solidFill>
                <a:latin typeface="+mj-lt"/>
                <a:ea typeface="Calibri"/>
                <a:cs typeface="Calibri"/>
                <a:sym typeface="Calibri"/>
              </a:rPr>
              <a:t>Sexual partners within past year</a:t>
            </a:r>
            <a:endParaRPr sz="1600" dirty="0">
              <a:solidFill>
                <a:schemeClr val="tx1"/>
              </a:solidFill>
              <a:latin typeface="+mj-lt"/>
            </a:endParaRPr>
          </a:p>
          <a:p>
            <a:pPr marL="223838" marR="0" lvl="0" indent="-223838" rtl="0">
              <a:spcBef>
                <a:spcPts val="360"/>
              </a:spcBef>
              <a:spcAft>
                <a:spcPts val="0"/>
              </a:spcAft>
              <a:buClrTx/>
              <a:buSzPct val="100000"/>
              <a:buFont typeface="+mj-lt"/>
              <a:buAutoNum type="arabicParenR"/>
            </a:pPr>
            <a:r>
              <a:rPr lang="en-US" sz="1600" b="0" dirty="0">
                <a:solidFill>
                  <a:schemeClr val="tx1"/>
                </a:solidFill>
                <a:latin typeface="+mj-lt"/>
                <a:ea typeface="Calibri"/>
                <a:cs typeface="Calibri"/>
                <a:sym typeface="Calibri"/>
              </a:rPr>
              <a:t>Drug-injecting partners (ever)</a:t>
            </a:r>
            <a:endParaRPr sz="1600" dirty="0">
              <a:solidFill>
                <a:schemeClr val="tx1"/>
              </a:solidFill>
              <a:latin typeface="+mj-lt"/>
            </a:endParaRPr>
          </a:p>
          <a:p>
            <a:pPr marL="223838" marR="0" lvl="0" indent="-223838" rtl="0">
              <a:spcBef>
                <a:spcPts val="360"/>
              </a:spcBef>
              <a:spcAft>
                <a:spcPts val="0"/>
              </a:spcAft>
              <a:buClrTx/>
              <a:buSzPct val="100000"/>
              <a:buFont typeface="+mj-lt"/>
              <a:buAutoNum type="arabicParenR"/>
            </a:pPr>
            <a:r>
              <a:rPr lang="en-US" sz="1600" b="0" dirty="0">
                <a:solidFill>
                  <a:schemeClr val="tx1"/>
                </a:solidFill>
                <a:latin typeface="+mj-lt"/>
                <a:ea typeface="Calibri"/>
                <a:cs typeface="Calibri"/>
                <a:sym typeface="Calibri"/>
              </a:rPr>
              <a:t>Children &lt;19 with unknown status</a:t>
            </a:r>
            <a:endParaRPr sz="1600" dirty="0">
              <a:solidFill>
                <a:schemeClr val="tx1"/>
              </a:solidFill>
              <a:latin typeface="+mj-lt"/>
            </a:endParaRPr>
          </a:p>
          <a:p>
            <a:pPr marL="0" marR="0" lvl="0" indent="0" algn="ctr" rtl="0">
              <a:spcBef>
                <a:spcPts val="400"/>
              </a:spcBef>
              <a:spcAft>
                <a:spcPts val="0"/>
              </a:spcAft>
              <a:buClr>
                <a:schemeClr val="accent6"/>
              </a:buClr>
              <a:buSzPts val="2000"/>
              <a:buFont typeface="Arial"/>
              <a:buNone/>
            </a:pPr>
            <a:endParaRPr sz="1600" b="0" dirty="0">
              <a:solidFill>
                <a:srgbClr val="535352"/>
              </a:solidFill>
              <a:latin typeface="+mj-lt"/>
              <a:ea typeface="Calibri"/>
              <a:cs typeface="Calibri"/>
              <a:sym typeface="Calibri"/>
            </a:endParaRPr>
          </a:p>
        </p:txBody>
      </p:sp>
      <p:pic>
        <p:nvPicPr>
          <p:cNvPr id="510" name="Google Shape;510;p23" descr="A picture containing silhouet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l="1" r="62628"/>
          <a:stretch/>
        </p:blipFill>
        <p:spPr>
          <a:xfrm>
            <a:off x="3918641" y="2000582"/>
            <a:ext cx="1258881" cy="2188689"/>
          </a:xfrm>
          <a:prstGeom prst="rect">
            <a:avLst/>
          </a:prstGeom>
          <a:noFill/>
          <a:ln>
            <a:noFill/>
          </a:ln>
        </p:spPr>
      </p:pic>
      <p:sp>
        <p:nvSpPr>
          <p:cNvPr id="511" name="Google Shape;511;p23"/>
          <p:cNvSpPr txBox="1"/>
          <p:nvPr/>
        </p:nvSpPr>
        <p:spPr>
          <a:xfrm>
            <a:off x="8325877" y="3710734"/>
            <a:ext cx="3799981" cy="20617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6"/>
              </a:buClr>
              <a:buSzPts val="2000"/>
              <a:buFont typeface="Arial"/>
              <a:buNone/>
            </a:pPr>
            <a:r>
              <a:rPr lang="en-US" sz="1600" b="0" dirty="0">
                <a:solidFill>
                  <a:schemeClr val="tx1"/>
                </a:solidFill>
                <a:latin typeface="+mj-lt"/>
                <a:ea typeface="Calibri"/>
                <a:cs typeface="Calibri"/>
                <a:sym typeface="Calibri"/>
              </a:rPr>
              <a:t>With </a:t>
            </a:r>
            <a:r>
              <a:rPr lang="en-US" sz="1600" b="1" dirty="0">
                <a:solidFill>
                  <a:schemeClr val="tx1"/>
                </a:solidFill>
                <a:latin typeface="+mj-lt"/>
                <a:ea typeface="Calibri"/>
                <a:cs typeface="Calibri"/>
                <a:sym typeface="Calibri"/>
              </a:rPr>
              <a:t>client consent</a:t>
            </a:r>
            <a:r>
              <a:rPr lang="en-US" sz="1600" b="0" dirty="0">
                <a:solidFill>
                  <a:schemeClr val="tx1"/>
                </a:solidFill>
                <a:latin typeface="+mj-lt"/>
                <a:ea typeface="Calibri"/>
                <a:cs typeface="Calibri"/>
                <a:sym typeface="Calibri"/>
              </a:rPr>
              <a:t>, screen for IPV risk for each contact, then individuals are:</a:t>
            </a:r>
            <a:endParaRPr sz="1600" dirty="0">
              <a:solidFill>
                <a:schemeClr val="tx1"/>
              </a:solidFill>
              <a:latin typeface="+mj-lt"/>
            </a:endParaRPr>
          </a:p>
          <a:p>
            <a:pPr marL="233363" marR="0" lvl="0" indent="-231775" algn="l" rtl="0">
              <a:spcBef>
                <a:spcPts val="400"/>
              </a:spcBef>
              <a:spcAft>
                <a:spcPts val="0"/>
              </a:spcAft>
              <a:buClrTx/>
              <a:buSzPct val="100000"/>
              <a:buFont typeface="+mj-lt"/>
              <a:buAutoNum type="arabicParenR"/>
            </a:pPr>
            <a:r>
              <a:rPr lang="en-US" sz="1600" b="0" dirty="0">
                <a:solidFill>
                  <a:schemeClr val="tx1"/>
                </a:solidFill>
                <a:latin typeface="+mj-lt"/>
                <a:ea typeface="Calibri"/>
                <a:cs typeface="Calibri"/>
                <a:sym typeface="Calibri"/>
              </a:rPr>
              <a:t>Contacted based on the </a:t>
            </a:r>
            <a:r>
              <a:rPr lang="en-US" sz="1600" b="1" dirty="0">
                <a:solidFill>
                  <a:schemeClr val="tx1"/>
                </a:solidFill>
                <a:latin typeface="+mj-lt"/>
                <a:ea typeface="Calibri"/>
                <a:cs typeface="Calibri"/>
                <a:sym typeface="Calibri"/>
              </a:rPr>
              <a:t>preferred method</a:t>
            </a:r>
            <a:endParaRPr sz="1600" dirty="0">
              <a:solidFill>
                <a:schemeClr val="tx1"/>
              </a:solidFill>
              <a:latin typeface="+mj-lt"/>
            </a:endParaRPr>
          </a:p>
          <a:p>
            <a:pPr marL="233363" marR="0" lvl="0" indent="-231775" algn="l" rtl="0">
              <a:spcBef>
                <a:spcPts val="400"/>
              </a:spcBef>
              <a:spcAft>
                <a:spcPts val="0"/>
              </a:spcAft>
              <a:buClrTx/>
              <a:buSzPct val="100000"/>
              <a:buFont typeface="+mj-lt"/>
              <a:buAutoNum type="arabicParenR"/>
            </a:pPr>
            <a:r>
              <a:rPr lang="en-US" sz="1600" b="0" dirty="0">
                <a:solidFill>
                  <a:schemeClr val="tx1"/>
                </a:solidFill>
                <a:latin typeface="+mj-lt"/>
                <a:ea typeface="Calibri"/>
                <a:cs typeface="Calibri"/>
                <a:sym typeface="Calibri"/>
              </a:rPr>
              <a:t>Informed they have been exposed </a:t>
            </a:r>
            <a:br>
              <a:rPr lang="en-US" sz="1600" b="0" dirty="0">
                <a:solidFill>
                  <a:schemeClr val="tx1"/>
                </a:solidFill>
                <a:latin typeface="+mj-lt"/>
                <a:ea typeface="Calibri"/>
                <a:cs typeface="Calibri"/>
                <a:sym typeface="Calibri"/>
              </a:rPr>
            </a:br>
            <a:r>
              <a:rPr lang="en-US" sz="1600" b="0" dirty="0">
                <a:solidFill>
                  <a:schemeClr val="tx1"/>
                </a:solidFill>
                <a:latin typeface="+mj-lt"/>
                <a:ea typeface="Calibri"/>
                <a:cs typeface="Calibri"/>
                <a:sym typeface="Calibri"/>
              </a:rPr>
              <a:t>to HIV</a:t>
            </a:r>
            <a:endParaRPr sz="1600" dirty="0">
              <a:solidFill>
                <a:schemeClr val="tx1"/>
              </a:solidFill>
              <a:latin typeface="+mj-lt"/>
            </a:endParaRPr>
          </a:p>
          <a:p>
            <a:pPr marL="233363" marR="0" lvl="0" indent="-231775" algn="l" rtl="0">
              <a:spcBef>
                <a:spcPts val="400"/>
              </a:spcBef>
              <a:spcAft>
                <a:spcPts val="0"/>
              </a:spcAft>
              <a:buClrTx/>
              <a:buSzPct val="100000"/>
              <a:buFont typeface="+mj-lt"/>
              <a:buAutoNum type="arabicParenR"/>
            </a:pPr>
            <a:r>
              <a:rPr lang="en-US" sz="1600" b="0" dirty="0">
                <a:solidFill>
                  <a:schemeClr val="tx1"/>
                </a:solidFill>
                <a:latin typeface="+mj-lt"/>
                <a:ea typeface="Calibri"/>
                <a:cs typeface="Calibri"/>
                <a:sym typeface="Calibri"/>
              </a:rPr>
              <a:t>Offered voluntary HTS</a:t>
            </a:r>
            <a:endParaRPr sz="1600" dirty="0">
              <a:solidFill>
                <a:schemeClr val="tx1"/>
              </a:solidFill>
              <a:latin typeface="+mj-lt"/>
            </a:endParaRPr>
          </a:p>
          <a:p>
            <a:pPr marL="0" marR="0" lvl="0" indent="0" algn="l" rtl="0">
              <a:spcBef>
                <a:spcPts val="400"/>
              </a:spcBef>
              <a:spcAft>
                <a:spcPts val="0"/>
              </a:spcAft>
              <a:buClr>
                <a:schemeClr val="accent6"/>
              </a:buClr>
              <a:buSzPts val="2000"/>
              <a:buFont typeface="Arial"/>
              <a:buNone/>
            </a:pPr>
            <a:endParaRPr sz="1600" b="0" dirty="0">
              <a:solidFill>
                <a:srgbClr val="535352"/>
              </a:solidFill>
              <a:latin typeface="+mj-lt"/>
              <a:ea typeface="Calibri"/>
              <a:cs typeface="Calibri"/>
              <a:sym typeface="Calibri"/>
            </a:endParaRPr>
          </a:p>
        </p:txBody>
      </p:sp>
      <p:pic>
        <p:nvPicPr>
          <p:cNvPr id="512" name="Google Shape;512;p23"/>
          <p:cNvPicPr preferRelativeResize="0"/>
          <p:nvPr/>
        </p:nvPicPr>
        <p:blipFill rotWithShape="1">
          <a:blip r:embed="rId5">
            <a:alphaModFix/>
          </a:blip>
          <a:srcRect/>
          <a:stretch/>
        </p:blipFill>
        <p:spPr>
          <a:xfrm>
            <a:off x="6623721" y="2716239"/>
            <a:ext cx="1320800" cy="1436174"/>
          </a:xfrm>
          <a:prstGeom prst="rect">
            <a:avLst/>
          </a:prstGeom>
          <a:noFill/>
          <a:ln>
            <a:noFill/>
          </a:ln>
        </p:spPr>
      </p:pic>
      <p:pic>
        <p:nvPicPr>
          <p:cNvPr id="513" name="Google Shape;513;p23"/>
          <p:cNvPicPr preferRelativeResize="0"/>
          <p:nvPr/>
        </p:nvPicPr>
        <p:blipFill rotWithShape="1">
          <a:blip r:embed="rId6">
            <a:alphaModFix/>
          </a:blip>
          <a:srcRect/>
          <a:stretch/>
        </p:blipFill>
        <p:spPr>
          <a:xfrm>
            <a:off x="8325877" y="2519796"/>
            <a:ext cx="1002458" cy="1002458"/>
          </a:xfrm>
          <a:prstGeom prst="rect">
            <a:avLst/>
          </a:prstGeom>
          <a:noFill/>
          <a:ln>
            <a:noFill/>
          </a:ln>
        </p:spPr>
      </p:pic>
      <p:pic>
        <p:nvPicPr>
          <p:cNvPr id="514" name="Google Shape;514;p23" descr="A picture containing silhouet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l="60167" r="22713"/>
          <a:stretch/>
        </p:blipFill>
        <p:spPr>
          <a:xfrm>
            <a:off x="3388247" y="1759325"/>
            <a:ext cx="630677" cy="2393752"/>
          </a:xfrm>
          <a:prstGeom prst="rect">
            <a:avLst/>
          </a:prstGeom>
          <a:noFill/>
          <a:ln>
            <a:noFill/>
          </a:ln>
        </p:spPr>
      </p:pic>
      <p:grpSp>
        <p:nvGrpSpPr>
          <p:cNvPr id="515" name="Google Shape;515;p23"/>
          <p:cNvGrpSpPr/>
          <p:nvPr/>
        </p:nvGrpSpPr>
        <p:grpSpPr>
          <a:xfrm>
            <a:off x="9277839" y="2115201"/>
            <a:ext cx="1854314" cy="1616689"/>
            <a:chOff x="9277839" y="2234117"/>
            <a:chExt cx="1854314" cy="1616689"/>
          </a:xfrm>
        </p:grpSpPr>
        <p:pic>
          <p:nvPicPr>
            <p:cNvPr id="516" name="Google Shape;516;p23"/>
            <p:cNvPicPr preferRelativeResize="0"/>
            <p:nvPr/>
          </p:nvPicPr>
          <p:blipFill rotWithShape="1">
            <a:blip r:embed="rId7">
              <a:alphaModFix/>
            </a:blip>
            <a:srcRect/>
            <a:stretch/>
          </p:blipFill>
          <p:spPr>
            <a:xfrm>
              <a:off x="10292575" y="2414631"/>
              <a:ext cx="839578" cy="1436175"/>
            </a:xfrm>
            <a:prstGeom prst="rect">
              <a:avLst/>
            </a:prstGeom>
            <a:noFill/>
            <a:ln>
              <a:noFill/>
            </a:ln>
          </p:spPr>
        </p:pic>
        <p:pic>
          <p:nvPicPr>
            <p:cNvPr id="517" name="Google Shape;517;p23" descr="A silhouette of a person&#10;&#10;Description automatically generated"/>
            <p:cNvPicPr preferRelativeResize="0"/>
            <p:nvPr/>
          </p:nvPicPr>
          <p:blipFill rotWithShape="1">
            <a:blip r:embed="rId8">
              <a:alphaModFix/>
            </a:blip>
            <a:srcRect/>
            <a:stretch/>
          </p:blipFill>
          <p:spPr>
            <a:xfrm>
              <a:off x="9277839" y="2234117"/>
              <a:ext cx="1025887" cy="1481559"/>
            </a:xfrm>
            <a:prstGeom prst="rect">
              <a:avLst/>
            </a:prstGeom>
            <a:noFill/>
            <a:ln>
              <a:noFill/>
            </a:ln>
          </p:spPr>
        </p:pic>
      </p:grpSp>
      <p:pic>
        <p:nvPicPr>
          <p:cNvPr id="521" name="Google Shape;521;p23"/>
          <p:cNvPicPr preferRelativeResize="0"/>
          <p:nvPr/>
        </p:nvPicPr>
        <p:blipFill rotWithShape="1">
          <a:blip r:embed="rId9">
            <a:alphaModFix/>
          </a:blip>
          <a:srcRect/>
          <a:stretch/>
        </p:blipFill>
        <p:spPr>
          <a:xfrm rot="2968771">
            <a:off x="10349051" y="1891026"/>
            <a:ext cx="1928488" cy="1521642"/>
          </a:xfrm>
          <a:prstGeom prst="rect">
            <a:avLst/>
          </a:prstGeom>
          <a:noFill/>
          <a:ln>
            <a:noFill/>
          </a:ln>
        </p:spPr>
      </p:pic>
      <p:sp>
        <p:nvSpPr>
          <p:cNvPr id="522" name="Google Shape;522;p23"/>
          <p:cNvSpPr txBox="1"/>
          <p:nvPr/>
        </p:nvSpPr>
        <p:spPr>
          <a:xfrm>
            <a:off x="166645" y="187738"/>
            <a:ext cx="2597956" cy="1150654"/>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j-lt"/>
                <a:cs typeface="Calibri"/>
                <a:sym typeface="Calibri"/>
              </a:rPr>
              <a:t>4. Obtain a list of sex and needle-sharing partners and biological children</a:t>
            </a:r>
            <a:endParaRPr sz="1800" b="1" dirty="0">
              <a:solidFill>
                <a:schemeClr val="tx1">
                  <a:lumMod val="50000"/>
                  <a:lumOff val="50000"/>
                </a:schemeClr>
              </a:solidFill>
              <a:latin typeface="+mj-lt"/>
              <a:cs typeface="Calibri"/>
              <a:sym typeface="Calibri"/>
            </a:endParaRPr>
          </a:p>
        </p:txBody>
      </p:sp>
      <p:sp>
        <p:nvSpPr>
          <p:cNvPr id="523" name="Google Shape;523;p23"/>
          <p:cNvSpPr txBox="1"/>
          <p:nvPr/>
        </p:nvSpPr>
        <p:spPr>
          <a:xfrm>
            <a:off x="3273828" y="191900"/>
            <a:ext cx="2442621" cy="1085562"/>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j-lt"/>
                <a:cs typeface="Calibri"/>
                <a:sym typeface="Calibri"/>
              </a:rPr>
              <a:t>5. Conduct IPV assessment for all named partners and children</a:t>
            </a:r>
            <a:endParaRPr sz="1800" b="1" dirty="0">
              <a:solidFill>
                <a:schemeClr val="tx1">
                  <a:lumMod val="50000"/>
                  <a:lumOff val="50000"/>
                </a:schemeClr>
              </a:solidFill>
              <a:latin typeface="+mj-lt"/>
              <a:cs typeface="Calibri"/>
              <a:sym typeface="Calibri"/>
            </a:endParaRPr>
          </a:p>
          <a:p>
            <a:pPr marL="0" marR="0" lvl="0" indent="0" algn="l" rtl="0">
              <a:lnSpc>
                <a:spcPct val="90000"/>
              </a:lnSpc>
              <a:spcBef>
                <a:spcPts val="1000"/>
              </a:spcBef>
              <a:spcAft>
                <a:spcPts val="0"/>
              </a:spcAft>
              <a:buClr>
                <a:schemeClr val="accent6"/>
              </a:buClr>
              <a:buSzPts val="2000"/>
              <a:buFont typeface="Arial"/>
              <a:buNone/>
            </a:pPr>
            <a:endParaRPr sz="1800" b="0" dirty="0">
              <a:solidFill>
                <a:schemeClr val="tx1">
                  <a:lumMod val="50000"/>
                  <a:lumOff val="50000"/>
                </a:schemeClr>
              </a:solidFill>
              <a:latin typeface="+mj-lt"/>
              <a:ea typeface="Calibri"/>
              <a:cs typeface="Calibri"/>
              <a:sym typeface="Calibri"/>
            </a:endParaRPr>
          </a:p>
        </p:txBody>
      </p:sp>
      <p:sp>
        <p:nvSpPr>
          <p:cNvPr id="524" name="Google Shape;524;p23"/>
          <p:cNvSpPr txBox="1"/>
          <p:nvPr/>
        </p:nvSpPr>
        <p:spPr>
          <a:xfrm>
            <a:off x="6119756" y="161770"/>
            <a:ext cx="2948902" cy="961531"/>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j-lt"/>
                <a:cs typeface="Calibri"/>
                <a:sym typeface="Calibri"/>
              </a:rPr>
              <a:t>6. Determine preferred notification method for each partner and child</a:t>
            </a:r>
            <a:endParaRPr sz="1800" b="1" dirty="0">
              <a:solidFill>
                <a:schemeClr val="tx1">
                  <a:lumMod val="50000"/>
                  <a:lumOff val="50000"/>
                </a:schemeClr>
              </a:solidFill>
              <a:latin typeface="+mj-lt"/>
              <a:cs typeface="Calibri"/>
              <a:sym typeface="Calibri"/>
            </a:endParaRPr>
          </a:p>
          <a:p>
            <a:pPr marL="0" marR="0" lvl="0" indent="0" algn="l" rtl="0">
              <a:lnSpc>
                <a:spcPct val="90000"/>
              </a:lnSpc>
              <a:spcBef>
                <a:spcPts val="1000"/>
              </a:spcBef>
              <a:spcAft>
                <a:spcPts val="0"/>
              </a:spcAft>
              <a:buClr>
                <a:schemeClr val="accent6"/>
              </a:buClr>
              <a:buSzPts val="2000"/>
              <a:buFont typeface="Arial"/>
              <a:buNone/>
            </a:pPr>
            <a:endParaRPr sz="1800" b="0" dirty="0">
              <a:solidFill>
                <a:schemeClr val="tx1">
                  <a:lumMod val="50000"/>
                  <a:lumOff val="50000"/>
                </a:schemeClr>
              </a:solidFill>
              <a:latin typeface="+mj-lt"/>
              <a:ea typeface="Calibri"/>
              <a:cs typeface="Calibri"/>
              <a:sym typeface="Calibri"/>
            </a:endParaRPr>
          </a:p>
        </p:txBody>
      </p:sp>
      <p:sp>
        <p:nvSpPr>
          <p:cNvPr id="525" name="Google Shape;525;p23"/>
          <p:cNvSpPr txBox="1"/>
          <p:nvPr/>
        </p:nvSpPr>
        <p:spPr>
          <a:xfrm>
            <a:off x="9394799" y="180391"/>
            <a:ext cx="2630556" cy="919300"/>
          </a:xfrm>
          <a:prstGeom prst="rect">
            <a:avLst/>
          </a:prstGeom>
          <a:noFill/>
          <a:ln>
            <a:noFill/>
          </a:ln>
        </p:spPr>
        <p:txBody>
          <a:bodyPr spcFirstLastPara="1" wrap="square" lIns="91425" tIns="45700" rIns="91425" bIns="45700" anchor="t" anchorCtr="0">
            <a:normAutofit/>
          </a:bodyPr>
          <a:lstStyle/>
          <a:p>
            <a:pPr marL="233363" indent="-233363">
              <a:lnSpc>
                <a:spcPct val="90000"/>
              </a:lnSpc>
              <a:buClr>
                <a:schemeClr val="accent6"/>
              </a:buClr>
              <a:buSzPts val="2000"/>
            </a:pPr>
            <a:r>
              <a:rPr lang="en-US" sz="1800" b="1" dirty="0">
                <a:solidFill>
                  <a:schemeClr val="tx1">
                    <a:lumMod val="50000"/>
                    <a:lumOff val="50000"/>
                  </a:schemeClr>
                </a:solidFill>
                <a:latin typeface="+mj-lt"/>
                <a:cs typeface="Calibri"/>
                <a:sym typeface="Calibri"/>
              </a:rPr>
              <a:t>7. With client consent, contact partners and  children</a:t>
            </a:r>
            <a:endParaRPr sz="1800" b="1" dirty="0">
              <a:solidFill>
                <a:schemeClr val="tx1">
                  <a:lumMod val="50000"/>
                  <a:lumOff val="50000"/>
                </a:schemeClr>
              </a:solidFill>
              <a:latin typeface="+mj-lt"/>
              <a:cs typeface="Calibri"/>
              <a:sym typeface="Calibri"/>
            </a:endParaRPr>
          </a:p>
          <a:p>
            <a:pPr marL="0" marR="0" lvl="0" indent="0" algn="l" rtl="0">
              <a:lnSpc>
                <a:spcPct val="90000"/>
              </a:lnSpc>
              <a:spcBef>
                <a:spcPts val="1000"/>
              </a:spcBef>
              <a:spcAft>
                <a:spcPts val="0"/>
              </a:spcAft>
              <a:buClr>
                <a:schemeClr val="accent6"/>
              </a:buClr>
              <a:buSzPts val="2000"/>
              <a:buFont typeface="Arial"/>
              <a:buNone/>
            </a:pPr>
            <a:endParaRPr sz="1800" b="0" dirty="0">
              <a:solidFill>
                <a:schemeClr val="tx1">
                  <a:lumMod val="50000"/>
                  <a:lumOff val="50000"/>
                </a:schemeClr>
              </a:solidFill>
              <a:latin typeface="+mj-lt"/>
              <a:ea typeface="Calibri"/>
              <a:cs typeface="Calibri"/>
              <a:sym typeface="Calibri"/>
            </a:endParaRPr>
          </a:p>
        </p:txBody>
      </p:sp>
      <p:cxnSp>
        <p:nvCxnSpPr>
          <p:cNvPr id="526" name="Google Shape;526;p23"/>
          <p:cNvCxnSpPr/>
          <p:nvPr/>
        </p:nvCxnSpPr>
        <p:spPr>
          <a:xfrm>
            <a:off x="-43586" y="1457633"/>
            <a:ext cx="12192000" cy="0"/>
          </a:xfrm>
          <a:prstGeom prst="straightConnector1">
            <a:avLst/>
          </a:prstGeom>
          <a:noFill/>
          <a:ln w="9525" cap="flat" cmpd="sng">
            <a:solidFill>
              <a:schemeClr val="accent1"/>
            </a:solidFill>
            <a:prstDash val="solid"/>
            <a:miter lim="800000"/>
            <a:headEnd type="none" w="sm" len="sm"/>
            <a:tailEnd type="none" w="sm" len="sm"/>
          </a:ln>
        </p:spPr>
      </p:cxnSp>
      <p:cxnSp>
        <p:nvCxnSpPr>
          <p:cNvPr id="527" name="Google Shape;527;p23"/>
          <p:cNvCxnSpPr>
            <a:cxnSpLocks/>
          </p:cNvCxnSpPr>
          <p:nvPr/>
        </p:nvCxnSpPr>
        <p:spPr>
          <a:xfrm rot="10800000">
            <a:off x="2764601" y="348206"/>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528" name="Google Shape;528;p23"/>
          <p:cNvCxnSpPr>
            <a:cxnSpLocks/>
          </p:cNvCxnSpPr>
          <p:nvPr/>
        </p:nvCxnSpPr>
        <p:spPr>
          <a:xfrm rot="10800000">
            <a:off x="5570926" y="348206"/>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529" name="Google Shape;529;p23"/>
          <p:cNvCxnSpPr>
            <a:cxnSpLocks/>
          </p:cNvCxnSpPr>
          <p:nvPr/>
        </p:nvCxnSpPr>
        <p:spPr>
          <a:xfrm rot="10800000">
            <a:off x="8870281" y="348207"/>
            <a:ext cx="449589" cy="0"/>
          </a:xfrm>
          <a:prstGeom prst="straightConnector1">
            <a:avLst/>
          </a:prstGeom>
          <a:noFill/>
          <a:ln w="76200" cap="flat" cmpd="sng">
            <a:solidFill>
              <a:srgbClr val="000000"/>
            </a:solidFill>
            <a:prstDash val="solid"/>
            <a:round/>
            <a:headEnd type="triangle" w="med" len="med"/>
            <a:tailEnd type="none" w="sm" len="sm"/>
          </a:ln>
        </p:spPr>
      </p:cxnSp>
      <p:sp>
        <p:nvSpPr>
          <p:cNvPr id="25" name="Google Shape;52;p105">
            <a:extLst>
              <a:ext uri="{FF2B5EF4-FFF2-40B4-BE49-F238E27FC236}">
                <a16:creationId xmlns:a16="http://schemas.microsoft.com/office/drawing/2014/main" id="{E1A77364-188B-4F6F-8788-43EAB24DDA39}"/>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9" name="Picture 8" descr="A picture containing silhouette&#10;&#10;Description automatically generated">
            <a:extLst>
              <a:ext uri="{FF2B5EF4-FFF2-40B4-BE49-F238E27FC236}">
                <a16:creationId xmlns:a16="http://schemas.microsoft.com/office/drawing/2014/main" id="{4915EA96-5410-47A8-B010-5823F34F749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125859" y="1958531"/>
            <a:ext cx="1008704" cy="2162200"/>
          </a:xfrm>
          <a:prstGeom prst="rect">
            <a:avLst/>
          </a:prstGeom>
        </p:spPr>
      </p:pic>
      <p:pic>
        <p:nvPicPr>
          <p:cNvPr id="34" name="Picture 33" descr="A picture containing silhouette&#10;&#10;Description automatically generated">
            <a:extLst>
              <a:ext uri="{FF2B5EF4-FFF2-40B4-BE49-F238E27FC236}">
                <a16:creationId xmlns:a16="http://schemas.microsoft.com/office/drawing/2014/main" id="{2BB29254-7D7B-493D-8784-61A5D75E60E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934548" y="1965724"/>
            <a:ext cx="1008704" cy="21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uiExpand="1" build="p"/>
      <p:bldP spid="509" grpId="0"/>
      <p:bldP spid="511" grpId="0"/>
      <p:bldP spid="522" grpId="0"/>
      <p:bldP spid="523" grpId="0"/>
      <p:bldP spid="524" grpId="0"/>
      <p:bldP spid="5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24"/>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fontScale="90000"/>
          </a:bodyPr>
          <a:lstStyle/>
          <a:p>
            <a:pPr lvl="0"/>
            <a:r>
              <a:rPr lang="en-US" dirty="0"/>
              <a:t>Determining a preferred method for partner referral</a:t>
            </a:r>
          </a:p>
        </p:txBody>
      </p:sp>
      <p:sp>
        <p:nvSpPr>
          <p:cNvPr id="536" name="Google Shape;536;p24"/>
          <p:cNvSpPr txBox="1">
            <a:spLocks noGrp="1"/>
          </p:cNvSpPr>
          <p:nvPr>
            <p:ph type="body" idx="1"/>
          </p:nvPr>
        </p:nvSpPr>
        <p:spPr>
          <a:xfrm>
            <a:off x="838200" y="1636730"/>
            <a:ext cx="8543925" cy="4932746"/>
          </a:xfrm>
          <a:noFill/>
          <a:ln>
            <a:noFill/>
          </a:ln>
        </p:spPr>
        <p:txBody>
          <a:bodyPr spcFirstLastPara="1" wrap="square" lIns="91425" tIns="45700" rIns="91425" bIns="45700" anchor="t" anchorCtr="0">
            <a:normAutofit/>
          </a:bodyPr>
          <a:lstStyle/>
          <a:p>
            <a:pPr lvl="0"/>
            <a:r>
              <a:rPr lang="pt-BR"/>
              <a:t>Client (passive) referral</a:t>
            </a:r>
          </a:p>
          <a:p>
            <a:pPr lvl="0"/>
            <a:r>
              <a:rPr lang="pt-BR"/>
              <a:t>Provider (active) referral</a:t>
            </a:r>
          </a:p>
          <a:p>
            <a:pPr lvl="0"/>
            <a:r>
              <a:rPr lang="pt-BR"/>
              <a:t>Contract referral</a:t>
            </a:r>
          </a:p>
          <a:p>
            <a:pPr lvl="0"/>
            <a:r>
              <a:rPr lang="pt-BR"/>
              <a:t>Dual referral</a:t>
            </a:r>
          </a:p>
        </p:txBody>
      </p:sp>
      <p:grpSp>
        <p:nvGrpSpPr>
          <p:cNvPr id="537" name="Google Shape;537;p24"/>
          <p:cNvGrpSpPr/>
          <p:nvPr/>
        </p:nvGrpSpPr>
        <p:grpSpPr>
          <a:xfrm>
            <a:off x="6343634" y="2152895"/>
            <a:ext cx="4582960" cy="1679171"/>
            <a:chOff x="746899" y="2106979"/>
            <a:chExt cx="4582960" cy="1679171"/>
          </a:xfrm>
        </p:grpSpPr>
        <p:pic>
          <p:nvPicPr>
            <p:cNvPr id="538" name="Google Shape;538;p24"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746899" y="2452736"/>
              <a:ext cx="773937" cy="1333414"/>
            </a:xfrm>
            <a:prstGeom prst="rect">
              <a:avLst/>
            </a:prstGeom>
            <a:noFill/>
            <a:ln>
              <a:noFill/>
            </a:ln>
          </p:spPr>
        </p:pic>
        <p:pic>
          <p:nvPicPr>
            <p:cNvPr id="539" name="Google Shape;539;p24"/>
            <p:cNvPicPr preferRelativeResize="0"/>
            <p:nvPr/>
          </p:nvPicPr>
          <p:blipFill rotWithShape="1">
            <a:blip r:embed="rId4">
              <a:alphaModFix/>
            </a:blip>
            <a:srcRect/>
            <a:stretch/>
          </p:blipFill>
          <p:spPr>
            <a:xfrm>
              <a:off x="4522391" y="2900202"/>
              <a:ext cx="807468" cy="878001"/>
            </a:xfrm>
            <a:prstGeom prst="rect">
              <a:avLst/>
            </a:prstGeom>
            <a:noFill/>
            <a:ln>
              <a:noFill/>
            </a:ln>
          </p:spPr>
        </p:pic>
        <p:pic>
          <p:nvPicPr>
            <p:cNvPr id="540" name="Google Shape;540;p24"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2512218" y="2106979"/>
              <a:ext cx="580812" cy="1679171"/>
            </a:xfrm>
            <a:prstGeom prst="rect">
              <a:avLst/>
            </a:prstGeom>
            <a:noFill/>
            <a:ln>
              <a:noFill/>
            </a:ln>
          </p:spPr>
        </p:pic>
        <p:pic>
          <p:nvPicPr>
            <p:cNvPr id="541" name="Google Shape;541;p24"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60167" r="22713"/>
            <a:stretch/>
          </p:blipFill>
          <p:spPr>
            <a:xfrm>
              <a:off x="4070960" y="2123622"/>
              <a:ext cx="433072" cy="1643737"/>
            </a:xfrm>
            <a:prstGeom prst="rect">
              <a:avLst/>
            </a:prstGeom>
            <a:noFill/>
            <a:ln>
              <a:noFill/>
            </a:ln>
          </p:spPr>
        </p:pic>
        <p:cxnSp>
          <p:nvCxnSpPr>
            <p:cNvPr id="542" name="Google Shape;542;p24"/>
            <p:cNvCxnSpPr>
              <a:cxnSpLocks/>
            </p:cNvCxnSpPr>
            <p:nvPr/>
          </p:nvCxnSpPr>
          <p:spPr>
            <a:xfrm>
              <a:off x="1612137" y="3150920"/>
              <a:ext cx="937801" cy="0"/>
            </a:xfrm>
            <a:prstGeom prst="straightConnector1">
              <a:avLst/>
            </a:prstGeom>
            <a:noFill/>
            <a:ln w="28575" cap="flat" cmpd="sng">
              <a:solidFill>
                <a:srgbClr val="000000"/>
              </a:solidFill>
              <a:prstDash val="solid"/>
              <a:round/>
              <a:headEnd type="none" w="sm" len="sm"/>
              <a:tailEnd type="none" w="sm" len="sm"/>
            </a:ln>
          </p:spPr>
        </p:cxnSp>
        <p:cxnSp>
          <p:nvCxnSpPr>
            <p:cNvPr id="543" name="Google Shape;543;p24"/>
            <p:cNvCxnSpPr>
              <a:cxnSpLocks/>
            </p:cNvCxnSpPr>
            <p:nvPr/>
          </p:nvCxnSpPr>
          <p:spPr>
            <a:xfrm flipH="1">
              <a:off x="3069361" y="3150920"/>
              <a:ext cx="937802" cy="0"/>
            </a:xfrm>
            <a:prstGeom prst="straightConnector1">
              <a:avLst/>
            </a:prstGeom>
            <a:noFill/>
            <a:ln w="28575" cap="flat" cmpd="sng">
              <a:solidFill>
                <a:srgbClr val="000000"/>
              </a:solidFill>
              <a:prstDash val="solid"/>
              <a:round/>
              <a:headEnd type="none" w="sm" len="sm"/>
              <a:tailEnd type="none" w="sm" len="sm"/>
            </a:ln>
          </p:spPr>
        </p:cxnSp>
      </p:grpSp>
      <p:pic>
        <p:nvPicPr>
          <p:cNvPr id="16" name="Picture 15" descr="A picture containing silhouette&#10;&#10;Description automatically generated">
            <a:extLst>
              <a:ext uri="{FF2B5EF4-FFF2-40B4-BE49-F238E27FC236}">
                <a16:creationId xmlns:a16="http://schemas.microsoft.com/office/drawing/2014/main" id="{A56FF708-9430-42E5-9611-B19E68094D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71176" y="2413653"/>
            <a:ext cx="661715" cy="14184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5"/>
          <p:cNvSpPr txBox="1"/>
          <p:nvPr/>
        </p:nvSpPr>
        <p:spPr>
          <a:xfrm>
            <a:off x="975879" y="5278794"/>
            <a:ext cx="1007135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0" i="0" u="none" strike="noStrike" cap="none" dirty="0">
                <a:solidFill>
                  <a:schemeClr val="dk1"/>
                </a:solidFill>
                <a:latin typeface="+mn-lt"/>
                <a:ea typeface="Calibri"/>
                <a:cs typeface="Calibri"/>
                <a:sym typeface="Calibri"/>
              </a:rPr>
              <a:t>Index client </a:t>
            </a:r>
            <a:r>
              <a:rPr lang="en-US" sz="2200" dirty="0">
                <a:solidFill>
                  <a:schemeClr val="dk1"/>
                </a:solidFill>
                <a:latin typeface="+mn-lt"/>
                <a:ea typeface="Calibri"/>
                <a:cs typeface="Calibri"/>
                <a:sym typeface="Calibri"/>
              </a:rPr>
              <a:t>directly </a:t>
            </a:r>
            <a:r>
              <a:rPr lang="en-US" sz="2200" b="0" i="0" u="none" strike="noStrike" cap="none" dirty="0">
                <a:solidFill>
                  <a:schemeClr val="dk1"/>
                </a:solidFill>
                <a:latin typeface="+mn-lt"/>
                <a:ea typeface="Calibri"/>
                <a:cs typeface="Calibri"/>
                <a:sym typeface="Calibri"/>
              </a:rPr>
              <a:t>encourages </a:t>
            </a:r>
            <a:r>
              <a:rPr lang="en-US" sz="2200" dirty="0">
                <a:solidFill>
                  <a:schemeClr val="dk1"/>
                </a:solidFill>
                <a:latin typeface="+mn-lt"/>
                <a:ea typeface="Calibri"/>
                <a:cs typeface="Calibri"/>
                <a:sym typeface="Calibri"/>
              </a:rPr>
              <a:t>their partner(s) and biological children </a:t>
            </a:r>
            <a:r>
              <a:rPr lang="en-US" sz="2200" b="0" i="0" u="none" strike="noStrike" cap="none" dirty="0">
                <a:solidFill>
                  <a:schemeClr val="dk1"/>
                </a:solidFill>
                <a:latin typeface="+mn-lt"/>
                <a:ea typeface="Calibri"/>
                <a:cs typeface="Calibri"/>
                <a:sym typeface="Calibri"/>
              </a:rPr>
              <a:t>to come to the facility for a test or meet a counselor in the community to screened.</a:t>
            </a:r>
            <a:endParaRPr sz="2200" b="1" i="0" u="none" strike="noStrike" cap="none" dirty="0">
              <a:solidFill>
                <a:schemeClr val="dk1"/>
              </a:solidFill>
              <a:latin typeface="+mn-lt"/>
              <a:ea typeface="Calibri"/>
              <a:cs typeface="Calibri"/>
              <a:sym typeface="Calibri"/>
            </a:endParaRPr>
          </a:p>
        </p:txBody>
      </p:sp>
      <p:sp>
        <p:nvSpPr>
          <p:cNvPr id="551" name="Google Shape;551;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600"/>
              <a:buFont typeface="Calibri"/>
              <a:buNone/>
            </a:pPr>
            <a:r>
              <a:rPr lang="en-US"/>
              <a:t>Index testing: Client (passive) referral</a:t>
            </a:r>
            <a:endParaRPr/>
          </a:p>
        </p:txBody>
      </p:sp>
      <p:pic>
        <p:nvPicPr>
          <p:cNvPr id="552" name="Google Shape;552;p25"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385429" y="1320962"/>
            <a:ext cx="1009869" cy="3151446"/>
          </a:xfrm>
          <a:prstGeom prst="rect">
            <a:avLst/>
          </a:prstGeom>
          <a:noFill/>
          <a:ln>
            <a:noFill/>
          </a:ln>
        </p:spPr>
      </p:pic>
      <p:cxnSp>
        <p:nvCxnSpPr>
          <p:cNvPr id="553" name="Google Shape;553;p25"/>
          <p:cNvCxnSpPr/>
          <p:nvPr/>
        </p:nvCxnSpPr>
        <p:spPr>
          <a:xfrm rot="10800000">
            <a:off x="2601662" y="3059621"/>
            <a:ext cx="678268" cy="0"/>
          </a:xfrm>
          <a:prstGeom prst="straightConnector1">
            <a:avLst/>
          </a:prstGeom>
          <a:noFill/>
          <a:ln w="76200" cap="flat" cmpd="sng">
            <a:solidFill>
              <a:srgbClr val="000000"/>
            </a:solidFill>
            <a:prstDash val="solid"/>
            <a:round/>
            <a:headEnd type="triangle" w="med" len="med"/>
            <a:tailEnd type="none" w="sm" len="sm"/>
          </a:ln>
        </p:spPr>
      </p:cxnSp>
      <p:pic>
        <p:nvPicPr>
          <p:cNvPr id="554" name="Google Shape;554;p25"/>
          <p:cNvPicPr preferRelativeResize="0"/>
          <p:nvPr/>
        </p:nvPicPr>
        <p:blipFill rotWithShape="1">
          <a:blip r:embed="rId4">
            <a:alphaModFix/>
          </a:blip>
          <a:srcRect/>
          <a:stretch/>
        </p:blipFill>
        <p:spPr>
          <a:xfrm>
            <a:off x="7300022" y="2958226"/>
            <a:ext cx="2286000" cy="1897310"/>
          </a:xfrm>
          <a:prstGeom prst="rect">
            <a:avLst/>
          </a:prstGeom>
          <a:noFill/>
          <a:ln>
            <a:noFill/>
          </a:ln>
        </p:spPr>
      </p:pic>
      <p:cxnSp>
        <p:nvCxnSpPr>
          <p:cNvPr id="555" name="Google Shape;555;p25"/>
          <p:cNvCxnSpPr/>
          <p:nvPr/>
        </p:nvCxnSpPr>
        <p:spPr>
          <a:xfrm rot="10800000">
            <a:off x="6349746" y="3262707"/>
            <a:ext cx="1211827" cy="700848"/>
          </a:xfrm>
          <a:prstGeom prst="straightConnector1">
            <a:avLst/>
          </a:prstGeom>
          <a:noFill/>
          <a:ln w="76200" cap="flat" cmpd="sng">
            <a:solidFill>
              <a:srgbClr val="000000"/>
            </a:solidFill>
            <a:prstDash val="solid"/>
            <a:round/>
            <a:headEnd type="triangle" w="med" len="med"/>
            <a:tailEnd type="none" w="sm" len="sm"/>
          </a:ln>
        </p:spPr>
      </p:cxnSp>
      <p:cxnSp>
        <p:nvCxnSpPr>
          <p:cNvPr id="556" name="Google Shape;556;p25"/>
          <p:cNvCxnSpPr/>
          <p:nvPr/>
        </p:nvCxnSpPr>
        <p:spPr>
          <a:xfrm flipH="1">
            <a:off x="6353904" y="2314845"/>
            <a:ext cx="1165728" cy="675540"/>
          </a:xfrm>
          <a:prstGeom prst="straightConnector1">
            <a:avLst/>
          </a:prstGeom>
          <a:noFill/>
          <a:ln w="76200" cap="flat" cmpd="sng">
            <a:solidFill>
              <a:srgbClr val="000000"/>
            </a:solidFill>
            <a:prstDash val="solid"/>
            <a:round/>
            <a:headEnd type="triangle" w="med" len="med"/>
            <a:tailEnd type="none" w="sm" len="sm"/>
          </a:ln>
        </p:spPr>
      </p:cxnSp>
      <p:grpSp>
        <p:nvGrpSpPr>
          <p:cNvPr id="557" name="Google Shape;557;p25"/>
          <p:cNvGrpSpPr/>
          <p:nvPr/>
        </p:nvGrpSpPr>
        <p:grpSpPr>
          <a:xfrm>
            <a:off x="3768595" y="1531147"/>
            <a:ext cx="1606293" cy="3012128"/>
            <a:chOff x="3768595" y="1531147"/>
            <a:chExt cx="1606293" cy="3012128"/>
          </a:xfrm>
        </p:grpSpPr>
        <p:pic>
          <p:nvPicPr>
            <p:cNvPr id="558" name="Google Shape;558;p25"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1" r="77717"/>
            <a:stretch/>
          </p:blipFill>
          <p:spPr>
            <a:xfrm>
              <a:off x="4463519" y="1625271"/>
              <a:ext cx="911369" cy="2868559"/>
            </a:xfrm>
            <a:prstGeom prst="rect">
              <a:avLst/>
            </a:prstGeom>
            <a:noFill/>
            <a:ln>
              <a:noFill/>
            </a:ln>
          </p:spPr>
        </p:pic>
        <p:pic>
          <p:nvPicPr>
            <p:cNvPr id="559" name="Google Shape;559;p25"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60167" r="22713"/>
            <a:stretch/>
          </p:blipFill>
          <p:spPr>
            <a:xfrm>
              <a:off x="3768595" y="1531147"/>
              <a:ext cx="735218" cy="3012128"/>
            </a:xfrm>
            <a:prstGeom prst="rect">
              <a:avLst/>
            </a:prstGeom>
            <a:noFill/>
            <a:ln>
              <a:noFill/>
            </a:ln>
          </p:spPr>
        </p:pic>
      </p:grpSp>
      <p:pic>
        <p:nvPicPr>
          <p:cNvPr id="561" name="Google Shape;561;p25"/>
          <p:cNvPicPr preferRelativeResize="0"/>
          <p:nvPr/>
        </p:nvPicPr>
        <p:blipFill rotWithShape="1">
          <a:blip r:embed="rId6">
            <a:alphaModFix/>
          </a:blip>
          <a:srcRect/>
          <a:stretch/>
        </p:blipFill>
        <p:spPr>
          <a:xfrm rot="3595124">
            <a:off x="6992058" y="935085"/>
            <a:ext cx="2579793" cy="2558974"/>
          </a:xfrm>
          <a:prstGeom prst="rect">
            <a:avLst/>
          </a:prstGeom>
          <a:noFill/>
          <a:ln>
            <a:noFill/>
          </a:ln>
        </p:spPr>
      </p:pic>
      <p:pic>
        <p:nvPicPr>
          <p:cNvPr id="14" name="Picture 13" descr="A picture containing silhouette&#10;&#10;Description automatically generated">
            <a:extLst>
              <a:ext uri="{FF2B5EF4-FFF2-40B4-BE49-F238E27FC236}">
                <a16:creationId xmlns:a16="http://schemas.microsoft.com/office/drawing/2014/main" id="{11712BA2-5C6E-4FD1-AE12-592F38C1859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47124" y="1884099"/>
            <a:ext cx="1168616" cy="250497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6"/>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t>Index testing: Provider (active) referral</a:t>
            </a:r>
          </a:p>
        </p:txBody>
      </p:sp>
      <p:pic>
        <p:nvPicPr>
          <p:cNvPr id="569" name="Google Shape;569;p26"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385429" y="1320962"/>
            <a:ext cx="1009869" cy="3151446"/>
          </a:xfrm>
          <a:prstGeom prst="rect">
            <a:avLst/>
          </a:prstGeom>
          <a:noFill/>
          <a:ln>
            <a:noFill/>
          </a:ln>
        </p:spPr>
      </p:pic>
      <p:cxnSp>
        <p:nvCxnSpPr>
          <p:cNvPr id="570" name="Google Shape;570;p26"/>
          <p:cNvCxnSpPr/>
          <p:nvPr/>
        </p:nvCxnSpPr>
        <p:spPr>
          <a:xfrm rot="10800000">
            <a:off x="2601662" y="3059621"/>
            <a:ext cx="678268" cy="0"/>
          </a:xfrm>
          <a:prstGeom prst="straightConnector1">
            <a:avLst/>
          </a:prstGeom>
          <a:noFill/>
          <a:ln w="76200" cap="flat" cmpd="sng">
            <a:solidFill>
              <a:srgbClr val="000000"/>
            </a:solidFill>
            <a:prstDash val="solid"/>
            <a:round/>
            <a:headEnd type="triangle" w="med" len="med"/>
            <a:tailEnd type="none" w="sm" len="sm"/>
          </a:ln>
        </p:spPr>
      </p:cxnSp>
      <p:pic>
        <p:nvPicPr>
          <p:cNvPr id="571" name="Google Shape;571;p26"/>
          <p:cNvPicPr preferRelativeResize="0"/>
          <p:nvPr/>
        </p:nvPicPr>
        <p:blipFill rotWithShape="1">
          <a:blip r:embed="rId4">
            <a:alphaModFix/>
          </a:blip>
          <a:srcRect/>
          <a:stretch/>
        </p:blipFill>
        <p:spPr>
          <a:xfrm>
            <a:off x="9870122" y="2859101"/>
            <a:ext cx="2286000" cy="1897310"/>
          </a:xfrm>
          <a:prstGeom prst="rect">
            <a:avLst/>
          </a:prstGeom>
          <a:noFill/>
          <a:ln>
            <a:noFill/>
          </a:ln>
        </p:spPr>
      </p:pic>
      <p:cxnSp>
        <p:nvCxnSpPr>
          <p:cNvPr id="572" name="Google Shape;572;p26"/>
          <p:cNvCxnSpPr>
            <a:stCxn id="571" idx="1"/>
          </p:cNvCxnSpPr>
          <p:nvPr/>
        </p:nvCxnSpPr>
        <p:spPr>
          <a:xfrm rot="10800000">
            <a:off x="8810822" y="3059556"/>
            <a:ext cx="1059300" cy="748200"/>
          </a:xfrm>
          <a:prstGeom prst="straightConnector1">
            <a:avLst/>
          </a:prstGeom>
          <a:noFill/>
          <a:ln w="76200" cap="flat" cmpd="sng">
            <a:solidFill>
              <a:srgbClr val="000000"/>
            </a:solidFill>
            <a:prstDash val="solid"/>
            <a:round/>
            <a:headEnd type="triangle" w="med" len="med"/>
            <a:tailEnd type="none" w="sm" len="sm"/>
          </a:ln>
        </p:spPr>
      </p:cxnSp>
      <p:cxnSp>
        <p:nvCxnSpPr>
          <p:cNvPr id="573" name="Google Shape;573;p26"/>
          <p:cNvCxnSpPr/>
          <p:nvPr/>
        </p:nvCxnSpPr>
        <p:spPr>
          <a:xfrm flipH="1">
            <a:off x="8824438" y="2314845"/>
            <a:ext cx="1165728" cy="675540"/>
          </a:xfrm>
          <a:prstGeom prst="straightConnector1">
            <a:avLst/>
          </a:prstGeom>
          <a:noFill/>
          <a:ln w="76200" cap="flat" cmpd="sng">
            <a:solidFill>
              <a:srgbClr val="000000"/>
            </a:solidFill>
            <a:prstDash val="solid"/>
            <a:round/>
            <a:headEnd type="triangle" w="med" len="med"/>
            <a:tailEnd type="none" w="sm" len="sm"/>
          </a:ln>
        </p:spPr>
      </p:cxnSp>
      <p:sp>
        <p:nvSpPr>
          <p:cNvPr id="575" name="Google Shape;575;p26"/>
          <p:cNvSpPr txBox="1"/>
          <p:nvPr/>
        </p:nvSpPr>
        <p:spPr>
          <a:xfrm>
            <a:off x="1134217" y="5438883"/>
            <a:ext cx="971570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200" b="0" i="0" u="none" strike="noStrike" cap="none" dirty="0">
                <a:solidFill>
                  <a:srgbClr val="000000"/>
                </a:solidFill>
                <a:latin typeface="+mn-lt"/>
                <a:ea typeface="Calibri"/>
                <a:cs typeface="Calibri"/>
                <a:sym typeface="Calibri"/>
              </a:rPr>
              <a:t>Counselor or other health care provider calls or visits the index client’s partner(s) and recommends that they test for HIV.</a:t>
            </a:r>
            <a:endParaRPr sz="2200" b="1" i="0" u="none" strike="noStrike" cap="none" dirty="0">
              <a:solidFill>
                <a:srgbClr val="000000"/>
              </a:solidFill>
              <a:latin typeface="+mn-lt"/>
              <a:ea typeface="Calibri"/>
              <a:cs typeface="Calibri"/>
              <a:sym typeface="Calibri"/>
            </a:endParaRPr>
          </a:p>
        </p:txBody>
      </p:sp>
      <p:pic>
        <p:nvPicPr>
          <p:cNvPr id="576" name="Google Shape;576;p26"/>
          <p:cNvPicPr preferRelativeResize="0"/>
          <p:nvPr/>
        </p:nvPicPr>
        <p:blipFill rotWithShape="1">
          <a:blip r:embed="rId5">
            <a:alphaModFix/>
          </a:blip>
          <a:srcRect/>
          <a:stretch/>
        </p:blipFill>
        <p:spPr>
          <a:xfrm>
            <a:off x="3766913" y="1585825"/>
            <a:ext cx="976390" cy="3151447"/>
          </a:xfrm>
          <a:prstGeom prst="rect">
            <a:avLst/>
          </a:prstGeom>
          <a:noFill/>
          <a:ln>
            <a:noFill/>
          </a:ln>
        </p:spPr>
      </p:pic>
      <p:cxnSp>
        <p:nvCxnSpPr>
          <p:cNvPr id="577" name="Google Shape;577;p26"/>
          <p:cNvCxnSpPr/>
          <p:nvPr/>
        </p:nvCxnSpPr>
        <p:spPr>
          <a:xfrm rot="10800000">
            <a:off x="5087829" y="3036126"/>
            <a:ext cx="678268" cy="0"/>
          </a:xfrm>
          <a:prstGeom prst="straightConnector1">
            <a:avLst/>
          </a:prstGeom>
          <a:noFill/>
          <a:ln w="76200" cap="flat" cmpd="sng">
            <a:solidFill>
              <a:srgbClr val="000000"/>
            </a:solidFill>
            <a:prstDash val="solid"/>
            <a:round/>
            <a:headEnd type="triangle" w="med" len="med"/>
            <a:tailEnd type="none" w="sm" len="sm"/>
          </a:ln>
        </p:spPr>
      </p:cxnSp>
      <p:pic>
        <p:nvPicPr>
          <p:cNvPr id="578" name="Google Shape;578;p26"/>
          <p:cNvPicPr preferRelativeResize="0"/>
          <p:nvPr/>
        </p:nvPicPr>
        <p:blipFill rotWithShape="1">
          <a:blip r:embed="rId6">
            <a:alphaModFix/>
          </a:blip>
          <a:srcRect/>
          <a:stretch/>
        </p:blipFill>
        <p:spPr>
          <a:xfrm>
            <a:off x="4344895" y="1385825"/>
            <a:ext cx="1002458" cy="1002458"/>
          </a:xfrm>
          <a:prstGeom prst="rect">
            <a:avLst/>
          </a:prstGeom>
          <a:noFill/>
          <a:ln>
            <a:noFill/>
          </a:ln>
        </p:spPr>
      </p:pic>
      <p:grpSp>
        <p:nvGrpSpPr>
          <p:cNvPr id="17" name="Google Shape;557;p25">
            <a:extLst>
              <a:ext uri="{FF2B5EF4-FFF2-40B4-BE49-F238E27FC236}">
                <a16:creationId xmlns:a16="http://schemas.microsoft.com/office/drawing/2014/main" id="{097A217A-EBB0-4AAC-BDEE-ABAE596AE8B9}"/>
              </a:ext>
            </a:extLst>
          </p:cNvPr>
          <p:cNvGrpSpPr/>
          <p:nvPr/>
        </p:nvGrpSpPr>
        <p:grpSpPr>
          <a:xfrm>
            <a:off x="6096000" y="1554957"/>
            <a:ext cx="1606293" cy="3012128"/>
            <a:chOff x="3768595" y="1531147"/>
            <a:chExt cx="1606293" cy="3012128"/>
          </a:xfrm>
        </p:grpSpPr>
        <p:pic>
          <p:nvPicPr>
            <p:cNvPr id="18" name="Google Shape;558;p25" descr="A picture containing silhouette&#10;&#10;Description automatically generated">
              <a:extLst>
                <a:ext uri="{FF2B5EF4-FFF2-40B4-BE49-F238E27FC236}">
                  <a16:creationId xmlns:a16="http://schemas.microsoft.com/office/drawing/2014/main" id="{5BA4E459-6795-4750-9E4F-E28D86C46257}"/>
                </a:ext>
              </a:extLst>
            </p:cNvPr>
            <p:cNvPicPr preferRelativeResize="0"/>
            <p:nvPr/>
          </p:nvPicPr>
          <p:blipFill rotWithShape="1">
            <a:blip r:embed="rId7" cstate="email">
              <a:alphaModFix/>
              <a:extLst>
                <a:ext uri="{28A0092B-C50C-407E-A947-70E740481C1C}">
                  <a14:useLocalDpi xmlns:a14="http://schemas.microsoft.com/office/drawing/2010/main"/>
                </a:ext>
              </a:extLst>
            </a:blip>
            <a:srcRect l="1" r="77717"/>
            <a:stretch/>
          </p:blipFill>
          <p:spPr>
            <a:xfrm>
              <a:off x="4463519" y="1625271"/>
              <a:ext cx="911369" cy="2868559"/>
            </a:xfrm>
            <a:prstGeom prst="rect">
              <a:avLst/>
            </a:prstGeom>
            <a:noFill/>
            <a:ln>
              <a:noFill/>
            </a:ln>
          </p:spPr>
        </p:pic>
        <p:pic>
          <p:nvPicPr>
            <p:cNvPr id="19" name="Google Shape;559;p25" descr="A picture containing silhouette&#10;&#10;Description automatically generated">
              <a:extLst>
                <a:ext uri="{FF2B5EF4-FFF2-40B4-BE49-F238E27FC236}">
                  <a16:creationId xmlns:a16="http://schemas.microsoft.com/office/drawing/2014/main" id="{06EDECA4-40C5-4005-8306-581D53917B30}"/>
                </a:ext>
              </a:extLst>
            </p:cNvPr>
            <p:cNvPicPr preferRelativeResize="0"/>
            <p:nvPr/>
          </p:nvPicPr>
          <p:blipFill rotWithShape="1">
            <a:blip r:embed="rId7" cstate="email">
              <a:alphaModFix/>
              <a:extLst>
                <a:ext uri="{28A0092B-C50C-407E-A947-70E740481C1C}">
                  <a14:useLocalDpi xmlns:a14="http://schemas.microsoft.com/office/drawing/2010/main"/>
                </a:ext>
              </a:extLst>
            </a:blip>
            <a:srcRect l="60167" r="22713"/>
            <a:stretch/>
          </p:blipFill>
          <p:spPr>
            <a:xfrm>
              <a:off x="3768595" y="1531147"/>
              <a:ext cx="735218" cy="3012128"/>
            </a:xfrm>
            <a:prstGeom prst="rect">
              <a:avLst/>
            </a:prstGeom>
            <a:noFill/>
            <a:ln>
              <a:noFill/>
            </a:ln>
          </p:spPr>
        </p:pic>
      </p:grpSp>
      <p:pic>
        <p:nvPicPr>
          <p:cNvPr id="20" name="Picture 19" descr="A picture containing silhouette&#10;&#10;Description automatically generated">
            <a:extLst>
              <a:ext uri="{FF2B5EF4-FFF2-40B4-BE49-F238E27FC236}">
                <a16:creationId xmlns:a16="http://schemas.microsoft.com/office/drawing/2014/main" id="{B557596D-0E36-4D35-B11C-11CA884E5DA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74529" y="1907909"/>
            <a:ext cx="1168616" cy="2504978"/>
          </a:xfrm>
          <a:prstGeom prst="rect">
            <a:avLst/>
          </a:prstGeom>
        </p:spPr>
      </p:pic>
      <p:pic>
        <p:nvPicPr>
          <p:cNvPr id="21" name="Google Shape;561;p25">
            <a:extLst>
              <a:ext uri="{FF2B5EF4-FFF2-40B4-BE49-F238E27FC236}">
                <a16:creationId xmlns:a16="http://schemas.microsoft.com/office/drawing/2014/main" id="{B3534C26-DA9A-4D0A-BA37-A3ECA45AE57F}"/>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2459969">
            <a:off x="9589835" y="1372406"/>
            <a:ext cx="1857757" cy="18427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7"/>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t>Index testing: Contract referral</a:t>
            </a:r>
          </a:p>
        </p:txBody>
      </p:sp>
      <p:pic>
        <p:nvPicPr>
          <p:cNvPr id="585" name="Google Shape;585;p2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489453" y="1318347"/>
            <a:ext cx="1009869" cy="3151446"/>
          </a:xfrm>
          <a:prstGeom prst="rect">
            <a:avLst/>
          </a:prstGeom>
          <a:noFill/>
          <a:ln>
            <a:noFill/>
          </a:ln>
        </p:spPr>
      </p:pic>
      <p:cxnSp>
        <p:nvCxnSpPr>
          <p:cNvPr id="587" name="Google Shape;587;p27"/>
          <p:cNvCxnSpPr/>
          <p:nvPr/>
        </p:nvCxnSpPr>
        <p:spPr>
          <a:xfrm flipH="1">
            <a:off x="2601662" y="3037211"/>
            <a:ext cx="3494338" cy="22410"/>
          </a:xfrm>
          <a:prstGeom prst="straightConnector1">
            <a:avLst/>
          </a:prstGeom>
          <a:noFill/>
          <a:ln w="76200" cap="flat" cmpd="sng">
            <a:solidFill>
              <a:srgbClr val="000000"/>
            </a:solidFill>
            <a:prstDash val="solid"/>
            <a:round/>
            <a:headEnd type="triangle" w="med" len="med"/>
            <a:tailEnd type="none" w="sm" len="sm"/>
          </a:ln>
        </p:spPr>
      </p:cxnSp>
      <p:pic>
        <p:nvPicPr>
          <p:cNvPr id="588" name="Google Shape;588;p27"/>
          <p:cNvPicPr preferRelativeResize="0"/>
          <p:nvPr/>
        </p:nvPicPr>
        <p:blipFill rotWithShape="1">
          <a:blip r:embed="rId4">
            <a:alphaModFix/>
          </a:blip>
          <a:srcRect/>
          <a:stretch/>
        </p:blipFill>
        <p:spPr>
          <a:xfrm>
            <a:off x="9751007" y="3004018"/>
            <a:ext cx="2286000" cy="1897310"/>
          </a:xfrm>
          <a:prstGeom prst="rect">
            <a:avLst/>
          </a:prstGeom>
          <a:noFill/>
          <a:ln>
            <a:noFill/>
          </a:ln>
        </p:spPr>
      </p:pic>
      <p:cxnSp>
        <p:nvCxnSpPr>
          <p:cNvPr id="589" name="Google Shape;589;p27"/>
          <p:cNvCxnSpPr>
            <a:stCxn id="588" idx="1"/>
          </p:cNvCxnSpPr>
          <p:nvPr/>
        </p:nvCxnSpPr>
        <p:spPr>
          <a:xfrm rot="10800000">
            <a:off x="8691707" y="3204473"/>
            <a:ext cx="1059300" cy="748200"/>
          </a:xfrm>
          <a:prstGeom prst="straightConnector1">
            <a:avLst/>
          </a:prstGeom>
          <a:noFill/>
          <a:ln w="76200" cap="flat" cmpd="sng">
            <a:solidFill>
              <a:srgbClr val="000000"/>
            </a:solidFill>
            <a:prstDash val="solid"/>
            <a:round/>
            <a:headEnd type="triangle" w="med" len="med"/>
            <a:tailEnd type="none" w="sm" len="sm"/>
          </a:ln>
        </p:spPr>
      </p:cxnSp>
      <p:cxnSp>
        <p:nvCxnSpPr>
          <p:cNvPr id="590" name="Google Shape;590;p27"/>
          <p:cNvCxnSpPr/>
          <p:nvPr/>
        </p:nvCxnSpPr>
        <p:spPr>
          <a:xfrm flipH="1">
            <a:off x="8689674" y="2365945"/>
            <a:ext cx="1165728" cy="675540"/>
          </a:xfrm>
          <a:prstGeom prst="straightConnector1">
            <a:avLst/>
          </a:prstGeom>
          <a:noFill/>
          <a:ln w="76200" cap="flat" cmpd="sng">
            <a:solidFill>
              <a:srgbClr val="000000"/>
            </a:solidFill>
            <a:prstDash val="solid"/>
            <a:round/>
            <a:headEnd type="triangle" w="med" len="med"/>
            <a:tailEnd type="none" w="sm" len="sm"/>
          </a:ln>
        </p:spPr>
      </p:cxnSp>
      <p:pic>
        <p:nvPicPr>
          <p:cNvPr id="592" name="Google Shape;592;p27"/>
          <p:cNvPicPr preferRelativeResize="0"/>
          <p:nvPr/>
        </p:nvPicPr>
        <p:blipFill rotWithShape="1">
          <a:blip r:embed="rId5">
            <a:alphaModFix/>
          </a:blip>
          <a:srcRect/>
          <a:stretch/>
        </p:blipFill>
        <p:spPr>
          <a:xfrm>
            <a:off x="403701" y="1632257"/>
            <a:ext cx="917772" cy="2962248"/>
          </a:xfrm>
          <a:prstGeom prst="rect">
            <a:avLst/>
          </a:prstGeom>
          <a:noFill/>
          <a:ln>
            <a:noFill/>
          </a:ln>
        </p:spPr>
      </p:pic>
      <p:sp>
        <p:nvSpPr>
          <p:cNvPr id="593" name="Google Shape;593;p27"/>
          <p:cNvSpPr txBox="1"/>
          <p:nvPr/>
        </p:nvSpPr>
        <p:spPr>
          <a:xfrm>
            <a:off x="1000516" y="5389769"/>
            <a:ext cx="10190967"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200" b="0" i="0" u="none" strike="noStrike" cap="none" dirty="0">
                <a:solidFill>
                  <a:srgbClr val="000000"/>
                </a:solidFill>
                <a:latin typeface="+mn-lt"/>
                <a:ea typeface="Calibri"/>
                <a:cs typeface="Calibri"/>
                <a:sym typeface="Calibri"/>
              </a:rPr>
              <a:t>Index client and counselor work together to </a:t>
            </a:r>
            <a:r>
              <a:rPr lang="en-US" sz="2200" b="0" i="0" u="none" strike="noStrike" cap="none" dirty="0">
                <a:solidFill>
                  <a:schemeClr val="dk1"/>
                </a:solidFill>
                <a:latin typeface="+mn-lt"/>
                <a:ea typeface="Calibri"/>
                <a:cs typeface="Calibri"/>
                <a:sym typeface="Calibri"/>
              </a:rPr>
              <a:t>refer</a:t>
            </a:r>
            <a:r>
              <a:rPr lang="en-US" sz="2200" b="0" i="0" u="none" strike="noStrike" cap="none" dirty="0">
                <a:solidFill>
                  <a:srgbClr val="000000"/>
                </a:solidFill>
                <a:latin typeface="+mn-lt"/>
                <a:ea typeface="Calibri"/>
                <a:cs typeface="Calibri"/>
                <a:sym typeface="Calibri"/>
              </a:rPr>
              <a:t> index client’s partner(s). </a:t>
            </a:r>
            <a:br>
              <a:rPr lang="en-US" sz="2200" b="0" i="0" u="none" strike="noStrike" cap="none" dirty="0">
                <a:solidFill>
                  <a:srgbClr val="000000"/>
                </a:solidFill>
                <a:latin typeface="+mn-lt"/>
                <a:ea typeface="Calibri"/>
                <a:cs typeface="Calibri"/>
                <a:sym typeface="Calibri"/>
              </a:rPr>
            </a:br>
            <a:r>
              <a:rPr lang="en-US" sz="2200" b="0" i="0" u="none" strike="noStrike" cap="none" dirty="0">
                <a:solidFill>
                  <a:srgbClr val="000000"/>
                </a:solidFill>
                <a:latin typeface="+mn-lt"/>
                <a:ea typeface="Calibri"/>
                <a:cs typeface="Calibri"/>
                <a:sym typeface="Calibri"/>
              </a:rPr>
              <a:t>They agree on a time (e.g., within 31 days) in which the client will tell partner(s). If client does not tell within agreed time, counselor contacts partner(s).</a:t>
            </a:r>
            <a:endParaRPr sz="2200" b="1" i="0" u="none" strike="noStrike" cap="none" dirty="0">
              <a:solidFill>
                <a:srgbClr val="000000"/>
              </a:solidFill>
              <a:latin typeface="+mn-lt"/>
              <a:ea typeface="Calibri"/>
              <a:cs typeface="Calibri"/>
              <a:sym typeface="Calibri"/>
            </a:endParaRPr>
          </a:p>
        </p:txBody>
      </p:sp>
      <p:pic>
        <p:nvPicPr>
          <p:cNvPr id="594" name="Google Shape;594;p27"/>
          <p:cNvPicPr preferRelativeResize="0"/>
          <p:nvPr/>
        </p:nvPicPr>
        <p:blipFill rotWithShape="1">
          <a:blip r:embed="rId6">
            <a:alphaModFix/>
          </a:blip>
          <a:srcRect/>
          <a:stretch/>
        </p:blipFill>
        <p:spPr>
          <a:xfrm>
            <a:off x="1079361" y="1405051"/>
            <a:ext cx="733120" cy="733120"/>
          </a:xfrm>
          <a:prstGeom prst="rect">
            <a:avLst/>
          </a:prstGeom>
          <a:noFill/>
          <a:ln>
            <a:noFill/>
          </a:ln>
        </p:spPr>
      </p:pic>
      <p:pic>
        <p:nvPicPr>
          <p:cNvPr id="595" name="Google Shape;595;p27"/>
          <p:cNvPicPr preferRelativeResize="0"/>
          <p:nvPr/>
        </p:nvPicPr>
        <p:blipFill rotWithShape="1">
          <a:blip r:embed="rId7">
            <a:alphaModFix/>
          </a:blip>
          <a:srcRect/>
          <a:stretch/>
        </p:blipFill>
        <p:spPr>
          <a:xfrm>
            <a:off x="3854458" y="1632257"/>
            <a:ext cx="1110264" cy="1110264"/>
          </a:xfrm>
          <a:prstGeom prst="rect">
            <a:avLst/>
          </a:prstGeom>
          <a:noFill/>
          <a:ln>
            <a:noFill/>
          </a:ln>
        </p:spPr>
      </p:pic>
      <p:sp>
        <p:nvSpPr>
          <p:cNvPr id="596" name="Google Shape;596;p27"/>
          <p:cNvSpPr/>
          <p:nvPr/>
        </p:nvSpPr>
        <p:spPr>
          <a:xfrm rot="10800000" flipH="1">
            <a:off x="823891" y="3976982"/>
            <a:ext cx="5650173" cy="1065868"/>
          </a:xfrm>
          <a:prstGeom prst="arc">
            <a:avLst>
              <a:gd name="adj1" fmla="val 10905729"/>
              <a:gd name="adj2" fmla="val 21550658"/>
            </a:avLst>
          </a:prstGeom>
          <a:noFill/>
          <a:ln w="76200" cap="flat" cmpd="sng">
            <a:solidFill>
              <a:srgbClr val="00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2" name="Google Shape;557;p25">
            <a:extLst>
              <a:ext uri="{FF2B5EF4-FFF2-40B4-BE49-F238E27FC236}">
                <a16:creationId xmlns:a16="http://schemas.microsoft.com/office/drawing/2014/main" id="{F2B62377-B62C-4DFA-A831-6B58B62E74BE}"/>
              </a:ext>
            </a:extLst>
          </p:cNvPr>
          <p:cNvGrpSpPr/>
          <p:nvPr/>
        </p:nvGrpSpPr>
        <p:grpSpPr>
          <a:xfrm>
            <a:off x="6096000" y="1554957"/>
            <a:ext cx="1606293" cy="3012128"/>
            <a:chOff x="3768595" y="1531147"/>
            <a:chExt cx="1606293" cy="3012128"/>
          </a:xfrm>
        </p:grpSpPr>
        <p:pic>
          <p:nvPicPr>
            <p:cNvPr id="23" name="Google Shape;558;p25" descr="A picture containing silhouette&#10;&#10;Description automatically generated">
              <a:extLst>
                <a:ext uri="{FF2B5EF4-FFF2-40B4-BE49-F238E27FC236}">
                  <a16:creationId xmlns:a16="http://schemas.microsoft.com/office/drawing/2014/main" id="{FDDD5A39-69EA-4CE3-95DE-64EDD851A116}"/>
                </a:ext>
              </a:extLst>
            </p:cNvPr>
            <p:cNvPicPr preferRelativeResize="0"/>
            <p:nvPr/>
          </p:nvPicPr>
          <p:blipFill rotWithShape="1">
            <a:blip r:embed="rId8" cstate="email">
              <a:alphaModFix/>
              <a:extLst>
                <a:ext uri="{28A0092B-C50C-407E-A947-70E740481C1C}">
                  <a14:useLocalDpi xmlns:a14="http://schemas.microsoft.com/office/drawing/2010/main"/>
                </a:ext>
              </a:extLst>
            </a:blip>
            <a:srcRect l="1" r="77717"/>
            <a:stretch/>
          </p:blipFill>
          <p:spPr>
            <a:xfrm>
              <a:off x="4463519" y="1625271"/>
              <a:ext cx="911369" cy="2868559"/>
            </a:xfrm>
            <a:prstGeom prst="rect">
              <a:avLst/>
            </a:prstGeom>
            <a:noFill/>
            <a:ln>
              <a:noFill/>
            </a:ln>
          </p:spPr>
        </p:pic>
        <p:pic>
          <p:nvPicPr>
            <p:cNvPr id="24" name="Google Shape;559;p25" descr="A picture containing silhouette&#10;&#10;Description automatically generated">
              <a:extLst>
                <a:ext uri="{FF2B5EF4-FFF2-40B4-BE49-F238E27FC236}">
                  <a16:creationId xmlns:a16="http://schemas.microsoft.com/office/drawing/2014/main" id="{FAD51114-D7D8-488F-A597-597F5EDB404F}"/>
                </a:ext>
              </a:extLst>
            </p:cNvPr>
            <p:cNvPicPr preferRelativeResize="0"/>
            <p:nvPr/>
          </p:nvPicPr>
          <p:blipFill rotWithShape="1">
            <a:blip r:embed="rId8" cstate="email">
              <a:alphaModFix/>
              <a:extLst>
                <a:ext uri="{28A0092B-C50C-407E-A947-70E740481C1C}">
                  <a14:useLocalDpi xmlns:a14="http://schemas.microsoft.com/office/drawing/2010/main"/>
                </a:ext>
              </a:extLst>
            </a:blip>
            <a:srcRect l="60167" r="22713"/>
            <a:stretch/>
          </p:blipFill>
          <p:spPr>
            <a:xfrm>
              <a:off x="3768595" y="1531147"/>
              <a:ext cx="735218" cy="3012128"/>
            </a:xfrm>
            <a:prstGeom prst="rect">
              <a:avLst/>
            </a:prstGeom>
            <a:noFill/>
            <a:ln>
              <a:noFill/>
            </a:ln>
          </p:spPr>
        </p:pic>
      </p:grpSp>
      <p:pic>
        <p:nvPicPr>
          <p:cNvPr id="25" name="Picture 24" descr="A picture containing silhouette&#10;&#10;Description automatically generated">
            <a:extLst>
              <a:ext uri="{FF2B5EF4-FFF2-40B4-BE49-F238E27FC236}">
                <a16:creationId xmlns:a16="http://schemas.microsoft.com/office/drawing/2014/main" id="{AB788A3B-E2DF-4F9D-A750-934F4250485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474529" y="1907909"/>
            <a:ext cx="1168616" cy="2504978"/>
          </a:xfrm>
          <a:prstGeom prst="rect">
            <a:avLst/>
          </a:prstGeom>
        </p:spPr>
      </p:pic>
      <p:pic>
        <p:nvPicPr>
          <p:cNvPr id="26" name="Google Shape;561;p25">
            <a:extLst>
              <a:ext uri="{FF2B5EF4-FFF2-40B4-BE49-F238E27FC236}">
                <a16:creationId xmlns:a16="http://schemas.microsoft.com/office/drawing/2014/main" id="{7A8A8701-6EBF-400E-9D0F-995B95F3132D}"/>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rot="2459969">
            <a:off x="9328543" y="1594195"/>
            <a:ext cx="1857757" cy="18427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600"/>
              <a:buFont typeface="Calibri"/>
              <a:buNone/>
            </a:pPr>
            <a:r>
              <a:rPr lang="en-US"/>
              <a:t>Index testing: Dual referral</a:t>
            </a:r>
            <a:endParaRPr/>
          </a:p>
        </p:txBody>
      </p:sp>
      <p:pic>
        <p:nvPicPr>
          <p:cNvPr id="603" name="Google Shape;603;p28"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544924" y="1320962"/>
            <a:ext cx="1009869" cy="3151446"/>
          </a:xfrm>
          <a:prstGeom prst="rect">
            <a:avLst/>
          </a:prstGeom>
          <a:noFill/>
          <a:ln>
            <a:noFill/>
          </a:ln>
        </p:spPr>
      </p:pic>
      <p:pic>
        <p:nvPicPr>
          <p:cNvPr id="604" name="Google Shape;604;p28"/>
          <p:cNvPicPr preferRelativeResize="0"/>
          <p:nvPr/>
        </p:nvPicPr>
        <p:blipFill rotWithShape="1">
          <a:blip r:embed="rId4">
            <a:alphaModFix/>
          </a:blip>
          <a:srcRect/>
          <a:stretch/>
        </p:blipFill>
        <p:spPr>
          <a:xfrm>
            <a:off x="9487983" y="2859101"/>
            <a:ext cx="2286000" cy="1897310"/>
          </a:xfrm>
          <a:prstGeom prst="rect">
            <a:avLst/>
          </a:prstGeom>
          <a:noFill/>
          <a:ln>
            <a:noFill/>
          </a:ln>
        </p:spPr>
      </p:pic>
      <p:cxnSp>
        <p:nvCxnSpPr>
          <p:cNvPr id="605" name="Google Shape;605;p28"/>
          <p:cNvCxnSpPr/>
          <p:nvPr/>
        </p:nvCxnSpPr>
        <p:spPr>
          <a:xfrm rot="10800000">
            <a:off x="8319545" y="3059550"/>
            <a:ext cx="1059256" cy="748206"/>
          </a:xfrm>
          <a:prstGeom prst="straightConnector1">
            <a:avLst/>
          </a:prstGeom>
          <a:noFill/>
          <a:ln w="76200" cap="flat" cmpd="sng">
            <a:solidFill>
              <a:srgbClr val="000000"/>
            </a:solidFill>
            <a:prstDash val="solid"/>
            <a:round/>
            <a:headEnd type="triangle" w="med" len="med"/>
            <a:tailEnd type="none" w="sm" len="sm"/>
          </a:ln>
        </p:spPr>
      </p:cxnSp>
      <p:cxnSp>
        <p:nvCxnSpPr>
          <p:cNvPr id="606" name="Google Shape;606;p28"/>
          <p:cNvCxnSpPr/>
          <p:nvPr/>
        </p:nvCxnSpPr>
        <p:spPr>
          <a:xfrm flipH="1">
            <a:off x="8322484" y="2304212"/>
            <a:ext cx="1165728" cy="675540"/>
          </a:xfrm>
          <a:prstGeom prst="straightConnector1">
            <a:avLst/>
          </a:prstGeom>
          <a:noFill/>
          <a:ln w="76200" cap="flat" cmpd="sng">
            <a:solidFill>
              <a:srgbClr val="000000"/>
            </a:solidFill>
            <a:prstDash val="solid"/>
            <a:round/>
            <a:headEnd type="triangle" w="med" len="med"/>
            <a:tailEnd type="none" w="sm" len="sm"/>
          </a:ln>
        </p:spPr>
      </p:cxnSp>
      <p:pic>
        <p:nvPicPr>
          <p:cNvPr id="607" name="Google Shape;607;p28"/>
          <p:cNvPicPr preferRelativeResize="0"/>
          <p:nvPr/>
        </p:nvPicPr>
        <p:blipFill rotWithShape="1">
          <a:blip r:embed="rId5">
            <a:alphaModFix/>
          </a:blip>
          <a:srcRect/>
          <a:stretch/>
        </p:blipFill>
        <p:spPr>
          <a:xfrm>
            <a:off x="669526" y="1632257"/>
            <a:ext cx="917772" cy="2962248"/>
          </a:xfrm>
          <a:prstGeom prst="rect">
            <a:avLst/>
          </a:prstGeom>
          <a:noFill/>
          <a:ln>
            <a:noFill/>
          </a:ln>
        </p:spPr>
      </p:pic>
      <p:sp>
        <p:nvSpPr>
          <p:cNvPr id="608" name="Google Shape;608;p28"/>
          <p:cNvSpPr txBox="1"/>
          <p:nvPr/>
        </p:nvSpPr>
        <p:spPr>
          <a:xfrm>
            <a:off x="725733" y="5246260"/>
            <a:ext cx="1005568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0" i="0" u="none" strike="noStrike" cap="none" dirty="0">
                <a:solidFill>
                  <a:srgbClr val="000000"/>
                </a:solidFill>
                <a:latin typeface="+mn-lt"/>
                <a:ea typeface="Calibri"/>
                <a:cs typeface="Calibri"/>
                <a:sym typeface="Calibri"/>
              </a:rPr>
              <a:t>Counselor/provider sits with index client and partner(s) to support index client in telling partner(s) about HIV status (if they choose to disclose);  or provides a safe space for testing together.</a:t>
            </a:r>
            <a:endParaRPr sz="2400" b="1" i="0" u="none" strike="noStrike" cap="none" dirty="0">
              <a:solidFill>
                <a:srgbClr val="000000"/>
              </a:solidFill>
              <a:latin typeface="+mn-lt"/>
              <a:ea typeface="Calibri"/>
              <a:cs typeface="Calibri"/>
              <a:sym typeface="Calibri"/>
            </a:endParaRPr>
          </a:p>
        </p:txBody>
      </p:sp>
      <p:pic>
        <p:nvPicPr>
          <p:cNvPr id="609" name="Google Shape;609;p28"/>
          <p:cNvPicPr preferRelativeResize="0"/>
          <p:nvPr/>
        </p:nvPicPr>
        <p:blipFill rotWithShape="1">
          <a:blip r:embed="rId6">
            <a:alphaModFix/>
          </a:blip>
          <a:srcRect/>
          <a:stretch/>
        </p:blipFill>
        <p:spPr>
          <a:xfrm flipH="1">
            <a:off x="4156604" y="1805805"/>
            <a:ext cx="2043152" cy="3466576"/>
          </a:xfrm>
          <a:prstGeom prst="rect">
            <a:avLst/>
          </a:prstGeom>
          <a:noFill/>
          <a:ln>
            <a:noFill/>
          </a:ln>
        </p:spPr>
      </p:pic>
      <p:pic>
        <p:nvPicPr>
          <p:cNvPr id="610" name="Google Shape;610;p28"/>
          <p:cNvPicPr preferRelativeResize="0"/>
          <p:nvPr/>
        </p:nvPicPr>
        <p:blipFill rotWithShape="1">
          <a:blip r:embed="rId7">
            <a:alphaModFix/>
          </a:blip>
          <a:srcRect/>
          <a:stretch/>
        </p:blipFill>
        <p:spPr>
          <a:xfrm flipH="1">
            <a:off x="5839360" y="977535"/>
            <a:ext cx="1059257" cy="4318000"/>
          </a:xfrm>
          <a:prstGeom prst="rect">
            <a:avLst/>
          </a:prstGeom>
          <a:noFill/>
          <a:ln>
            <a:noFill/>
          </a:ln>
        </p:spPr>
      </p:pic>
      <p:pic>
        <p:nvPicPr>
          <p:cNvPr id="611" name="Google Shape;611;p28"/>
          <p:cNvPicPr preferRelativeResize="0"/>
          <p:nvPr/>
        </p:nvPicPr>
        <p:blipFill rotWithShape="1">
          <a:blip r:embed="rId8">
            <a:alphaModFix/>
          </a:blip>
          <a:srcRect/>
          <a:stretch/>
        </p:blipFill>
        <p:spPr>
          <a:xfrm flipH="1">
            <a:off x="6418421" y="928260"/>
            <a:ext cx="1709745" cy="4318000"/>
          </a:xfrm>
          <a:prstGeom prst="rect">
            <a:avLst/>
          </a:prstGeom>
          <a:noFill/>
          <a:ln>
            <a:noFill/>
          </a:ln>
        </p:spPr>
      </p:pic>
      <p:cxnSp>
        <p:nvCxnSpPr>
          <p:cNvPr id="612" name="Google Shape;612;p28"/>
          <p:cNvCxnSpPr/>
          <p:nvPr/>
        </p:nvCxnSpPr>
        <p:spPr>
          <a:xfrm flipH="1">
            <a:off x="2690134" y="3065436"/>
            <a:ext cx="1479781" cy="9490"/>
          </a:xfrm>
          <a:prstGeom prst="straightConnector1">
            <a:avLst/>
          </a:prstGeom>
          <a:noFill/>
          <a:ln w="76200" cap="flat" cmpd="sng">
            <a:solidFill>
              <a:srgbClr val="000000"/>
            </a:solidFill>
            <a:prstDash val="solid"/>
            <a:round/>
            <a:headEnd type="triangle" w="med" len="med"/>
            <a:tailEnd type="none" w="sm" len="sm"/>
          </a:ln>
        </p:spPr>
      </p:cxnSp>
      <p:pic>
        <p:nvPicPr>
          <p:cNvPr id="15" name="Google Shape;561;p25">
            <a:extLst>
              <a:ext uri="{FF2B5EF4-FFF2-40B4-BE49-F238E27FC236}">
                <a16:creationId xmlns:a16="http://schemas.microsoft.com/office/drawing/2014/main" id="{FE79C4F8-C32A-42C3-A9E9-17C4526F1807}"/>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2459969">
            <a:off x="9173998" y="1393462"/>
            <a:ext cx="1857757" cy="18427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9"/>
          <p:cNvSpPr txBox="1">
            <a:spLocks noGrp="1"/>
          </p:cNvSpPr>
          <p:nvPr>
            <p:ph type="body" idx="1"/>
          </p:nvPr>
        </p:nvSpPr>
        <p:spPr>
          <a:xfrm>
            <a:off x="806303" y="1413430"/>
            <a:ext cx="9113874" cy="4932362"/>
          </a:xfrm>
          <a:noFill/>
          <a:ln>
            <a:noFill/>
          </a:ln>
        </p:spPr>
        <p:txBody>
          <a:bodyPr spcFirstLastPara="1" wrap="square" lIns="91425" tIns="45700" rIns="91425" bIns="45700" anchor="t" anchorCtr="0">
            <a:normAutofit/>
          </a:bodyPr>
          <a:lstStyle/>
          <a:p>
            <a:pPr marL="50800" lvl="0" indent="0">
              <a:buNone/>
            </a:pPr>
            <a:r>
              <a:rPr lang="en-US" b="1" dirty="0">
                <a:solidFill>
                  <a:schemeClr val="accent1"/>
                </a:solidFill>
              </a:rPr>
              <a:t>Important considerations</a:t>
            </a:r>
          </a:p>
          <a:p>
            <a:pPr lvl="0"/>
            <a:r>
              <a:rPr lang="en-US" dirty="0"/>
              <a:t>Offer index testing continuously and strategically to:</a:t>
            </a:r>
          </a:p>
          <a:p>
            <a:pPr lvl="1"/>
            <a:r>
              <a:rPr lang="en-US" dirty="0"/>
              <a:t>PLHIV who are not on treatment</a:t>
            </a:r>
          </a:p>
          <a:p>
            <a:pPr lvl="1"/>
            <a:r>
              <a:rPr lang="en-US" dirty="0"/>
              <a:t>PLHIV who are not virally suppressed or have acute infection</a:t>
            </a:r>
          </a:p>
          <a:p>
            <a:pPr lvl="0"/>
            <a:r>
              <a:rPr lang="en-US" dirty="0"/>
              <a:t>Assess client safety, security, readiness, and consent </a:t>
            </a:r>
          </a:p>
          <a:p>
            <a:pPr lvl="0"/>
            <a:r>
              <a:rPr lang="en-US" dirty="0"/>
              <a:t>Ensure that program has available services for clients, partners, and children</a:t>
            </a:r>
          </a:p>
        </p:txBody>
      </p:sp>
      <p:sp>
        <p:nvSpPr>
          <p:cNvPr id="620" name="Google Shape;620;p29"/>
          <p:cNvSpPr txBox="1"/>
          <p:nvPr/>
        </p:nvSpPr>
        <p:spPr>
          <a:xfrm>
            <a:off x="235034" y="179728"/>
            <a:ext cx="2962747" cy="934690"/>
          </a:xfrm>
          <a:prstGeom prst="rect">
            <a:avLst/>
          </a:prstGeom>
          <a:noFill/>
          <a:ln>
            <a:noFill/>
          </a:ln>
        </p:spPr>
        <p:txBody>
          <a:bodyPr spcFirstLastPara="1" wrap="square" lIns="91425" tIns="45700" rIns="91425" bIns="45700" anchor="t" anchorCtr="0">
            <a:normAutofit/>
          </a:bodyPr>
          <a:lstStyle/>
          <a:p>
            <a:pPr marL="233363" lvl="0" indent="-233363">
              <a:lnSpc>
                <a:spcPct val="90000"/>
              </a:lnSpc>
              <a:buClr>
                <a:schemeClr val="accent6"/>
              </a:buClr>
              <a:buSzPts val="2000"/>
              <a:buFont typeface="Arial"/>
              <a:buNone/>
            </a:pPr>
            <a:r>
              <a:rPr lang="en-US" sz="1800" b="1" dirty="0">
                <a:solidFill>
                  <a:schemeClr val="tx1">
                    <a:lumMod val="50000"/>
                    <a:lumOff val="50000"/>
                  </a:schemeClr>
                </a:solidFill>
                <a:latin typeface="+mj-lt"/>
                <a:cs typeface="Calibri"/>
                <a:sym typeface="Calibri"/>
              </a:rPr>
              <a:t>8. Record outcomes of partner notification and family testing</a:t>
            </a:r>
            <a:endParaRPr sz="1800" b="1" dirty="0">
              <a:solidFill>
                <a:schemeClr val="tx1">
                  <a:lumMod val="50000"/>
                  <a:lumOff val="50000"/>
                </a:schemeClr>
              </a:solidFill>
              <a:latin typeface="+mj-lt"/>
              <a:cs typeface="Calibri"/>
              <a:sym typeface="Calibri"/>
            </a:endParaRPr>
          </a:p>
        </p:txBody>
      </p:sp>
      <p:sp>
        <p:nvSpPr>
          <p:cNvPr id="621" name="Google Shape;621;p29"/>
          <p:cNvSpPr txBox="1"/>
          <p:nvPr/>
        </p:nvSpPr>
        <p:spPr>
          <a:xfrm>
            <a:off x="3606730" y="164447"/>
            <a:ext cx="3772272" cy="875534"/>
          </a:xfrm>
          <a:prstGeom prst="rect">
            <a:avLst/>
          </a:prstGeom>
          <a:noFill/>
          <a:ln>
            <a:noFill/>
          </a:ln>
        </p:spPr>
        <p:txBody>
          <a:bodyPr spcFirstLastPara="1" wrap="square" lIns="91425" tIns="45700" rIns="91425" bIns="45700" anchor="t" anchorCtr="0">
            <a:normAutofit/>
          </a:bodyPr>
          <a:lstStyle/>
          <a:p>
            <a:pPr marL="233363" lvl="0" indent="-233363">
              <a:lnSpc>
                <a:spcPct val="90000"/>
              </a:lnSpc>
              <a:buClr>
                <a:schemeClr val="accent6"/>
              </a:buClr>
              <a:buSzPts val="2000"/>
              <a:buFont typeface="Arial"/>
              <a:buNone/>
            </a:pPr>
            <a:r>
              <a:rPr lang="en-US" sz="1800" b="1" dirty="0">
                <a:solidFill>
                  <a:schemeClr val="tx1">
                    <a:lumMod val="50000"/>
                    <a:lumOff val="50000"/>
                  </a:schemeClr>
                </a:solidFill>
                <a:latin typeface="+mj-lt"/>
                <a:cs typeface="Calibri"/>
                <a:sym typeface="Calibri"/>
              </a:rPr>
              <a:t>9.	Provide appropriate services for children and partner(s) based on HIV status</a:t>
            </a:r>
            <a:endParaRPr sz="1800" b="1" dirty="0">
              <a:solidFill>
                <a:schemeClr val="tx1">
                  <a:lumMod val="50000"/>
                  <a:lumOff val="50000"/>
                </a:schemeClr>
              </a:solidFill>
              <a:latin typeface="+mj-lt"/>
              <a:cs typeface="Calibri"/>
            </a:endParaRPr>
          </a:p>
        </p:txBody>
      </p:sp>
      <p:cxnSp>
        <p:nvCxnSpPr>
          <p:cNvPr id="622" name="Google Shape;622;p29"/>
          <p:cNvCxnSpPr/>
          <p:nvPr/>
        </p:nvCxnSpPr>
        <p:spPr>
          <a:xfrm rot="10800000">
            <a:off x="3068290" y="329839"/>
            <a:ext cx="449589" cy="0"/>
          </a:xfrm>
          <a:prstGeom prst="straightConnector1">
            <a:avLst/>
          </a:prstGeom>
          <a:noFill/>
          <a:ln w="76200" cap="flat" cmpd="sng">
            <a:solidFill>
              <a:srgbClr val="000000"/>
            </a:solidFill>
            <a:prstDash val="solid"/>
            <a:round/>
            <a:headEnd type="triangle" w="med" len="med"/>
            <a:tailEnd type="none" w="sm" len="sm"/>
          </a:ln>
        </p:spPr>
      </p:cxnSp>
      <p:cxnSp>
        <p:nvCxnSpPr>
          <p:cNvPr id="623" name="Google Shape;623;p29"/>
          <p:cNvCxnSpPr/>
          <p:nvPr/>
        </p:nvCxnSpPr>
        <p:spPr>
          <a:xfrm>
            <a:off x="0" y="1082529"/>
            <a:ext cx="12192000" cy="0"/>
          </a:xfrm>
          <a:prstGeom prst="straightConnector1">
            <a:avLst/>
          </a:prstGeom>
          <a:noFill/>
          <a:ln w="9525" cap="flat" cmpd="sng">
            <a:solidFill>
              <a:schemeClr val="accent1"/>
            </a:solidFill>
            <a:prstDash val="solid"/>
            <a:miter lim="800000"/>
            <a:headEnd type="none" w="sm" len="sm"/>
            <a:tailEnd type="none" w="sm" len="sm"/>
          </a:ln>
        </p:spPr>
      </p:cxnSp>
      <p:sp>
        <p:nvSpPr>
          <p:cNvPr id="624" name="Google Shape;624;p29"/>
          <p:cNvSpPr txBox="1"/>
          <p:nvPr/>
        </p:nvSpPr>
        <p:spPr>
          <a:xfrm>
            <a:off x="7962223" y="193936"/>
            <a:ext cx="3850549" cy="934680"/>
          </a:xfrm>
          <a:prstGeom prst="rect">
            <a:avLst/>
          </a:prstGeom>
          <a:noFill/>
          <a:ln>
            <a:noFill/>
          </a:ln>
        </p:spPr>
        <p:txBody>
          <a:bodyPr spcFirstLastPara="1" wrap="square" lIns="91425" tIns="45700" rIns="91425" bIns="45700" anchor="t" anchorCtr="0">
            <a:normAutofit/>
          </a:bodyPr>
          <a:lstStyle/>
          <a:p>
            <a:pPr marL="339725" lvl="0" indent="-339725">
              <a:lnSpc>
                <a:spcPct val="90000"/>
              </a:lnSpc>
              <a:buClr>
                <a:schemeClr val="accent6"/>
              </a:buClr>
              <a:buSzPts val="2000"/>
              <a:buFont typeface="Arial"/>
              <a:buNone/>
            </a:pPr>
            <a:r>
              <a:rPr lang="en-US" sz="1800" b="1" dirty="0">
                <a:solidFill>
                  <a:schemeClr val="tx1">
                    <a:lumMod val="50000"/>
                    <a:lumOff val="50000"/>
                  </a:schemeClr>
                </a:solidFill>
                <a:latin typeface="+mj-lt"/>
                <a:cs typeface="Calibri"/>
                <a:sym typeface="Calibri"/>
              </a:rPr>
              <a:t>10.	Follow up with client to assess for any adverse events associated with index testing</a:t>
            </a:r>
            <a:endParaRPr sz="1800" b="1" dirty="0">
              <a:solidFill>
                <a:schemeClr val="tx1">
                  <a:lumMod val="50000"/>
                  <a:lumOff val="50000"/>
                </a:schemeClr>
              </a:solidFill>
              <a:latin typeface="+mj-lt"/>
              <a:cs typeface="Calibri"/>
            </a:endParaRPr>
          </a:p>
        </p:txBody>
      </p:sp>
      <p:cxnSp>
        <p:nvCxnSpPr>
          <p:cNvPr id="625" name="Google Shape;625;p29"/>
          <p:cNvCxnSpPr/>
          <p:nvPr/>
        </p:nvCxnSpPr>
        <p:spPr>
          <a:xfrm rot="10800000">
            <a:off x="7343822" y="333184"/>
            <a:ext cx="449589" cy="0"/>
          </a:xfrm>
          <a:prstGeom prst="straightConnector1">
            <a:avLst/>
          </a:prstGeom>
          <a:noFill/>
          <a:ln w="76200" cap="flat" cmpd="sng">
            <a:solidFill>
              <a:srgbClr val="000000"/>
            </a:solidFill>
            <a:prstDash val="solid"/>
            <a:round/>
            <a:headEnd type="triangle" w="med" len="med"/>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98BED2-EE18-4C1D-8566-1A47AC1427EA}"/>
              </a:ext>
            </a:extLst>
          </p:cNvPr>
          <p:cNvSpPr>
            <a:spLocks noGrp="1"/>
          </p:cNvSpPr>
          <p:nvPr>
            <p:ph type="pic" idx="2"/>
          </p:nvPr>
        </p:nvSpPr>
        <p:spPr/>
      </p:sp>
      <p:sp>
        <p:nvSpPr>
          <p:cNvPr id="257" name="Google Shape;257;p3"/>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1. Introduction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969C77-B639-4E23-88F1-67E2F7DDA5A5}"/>
              </a:ext>
            </a:extLst>
          </p:cNvPr>
          <p:cNvSpPr>
            <a:spLocks noGrp="1"/>
          </p:cNvSpPr>
          <p:nvPr>
            <p:ph type="pic" idx="2"/>
          </p:nvPr>
        </p:nvSpPr>
        <p:spPr/>
      </p:sp>
      <p:sp>
        <p:nvSpPr>
          <p:cNvPr id="632" name="Google Shape;632;p30"/>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fontScale="90000"/>
          </a:bodyPr>
          <a:lstStyle/>
          <a:p>
            <a:pPr lvl="0"/>
            <a:r>
              <a:rPr lang="en-US" dirty="0"/>
              <a:t>Session 5. Minimum standards for safe and ethical index testing</a:t>
            </a:r>
            <a:br>
              <a:rPr lang="en-US" dirty="0"/>
            </a:br>
            <a:br>
              <a:rPr lang="en-US" dirty="0"/>
            </a:br>
            <a:r>
              <a:rPr lang="en-US" dirty="0"/>
              <a:t>Ensuring a safe environment for index testing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1"/>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sym typeface="Calibri"/>
              </a:rPr>
              <a:t>True or False?</a:t>
            </a:r>
            <a:endParaRPr lang="en-US" dirty="0"/>
          </a:p>
        </p:txBody>
      </p:sp>
      <p:sp>
        <p:nvSpPr>
          <p:cNvPr id="639" name="Google Shape;639;p31"/>
          <p:cNvSpPr txBox="1">
            <a:spLocks noGrp="1"/>
          </p:cNvSpPr>
          <p:nvPr>
            <p:ph type="body" idx="1"/>
          </p:nvPr>
        </p:nvSpPr>
        <p:spPr>
          <a:xfrm>
            <a:off x="912628" y="1558926"/>
            <a:ext cx="10145233" cy="4932362"/>
          </a:xfrm>
          <a:noFill/>
          <a:ln>
            <a:noFill/>
          </a:ln>
        </p:spPr>
        <p:txBody>
          <a:bodyPr spcFirstLastPara="1" wrap="square" lIns="91425" tIns="45700" rIns="91425" bIns="45700" anchor="t" anchorCtr="0">
            <a:noAutofit/>
          </a:bodyPr>
          <a:lstStyle/>
          <a:p>
            <a:pPr marL="565150" lvl="0" indent="-514350">
              <a:buFont typeface="+mj-lt"/>
              <a:buAutoNum type="arabicParenR"/>
            </a:pPr>
            <a:r>
              <a:rPr lang="en-US" sz="2400" dirty="0">
                <a:sym typeface="Calibri"/>
              </a:rPr>
              <a:t>Key populations are generally at the </a:t>
            </a:r>
            <a:br>
              <a:rPr lang="en-US" sz="2400" dirty="0">
                <a:sym typeface="Calibri"/>
              </a:rPr>
            </a:br>
            <a:r>
              <a:rPr lang="en-US" sz="2400" dirty="0">
                <a:sym typeface="Calibri"/>
              </a:rPr>
              <a:t>same risk of violence as everyone else.</a:t>
            </a:r>
            <a:endParaRPr lang="en-US" sz="2400" dirty="0"/>
          </a:p>
          <a:p>
            <a:pPr marL="565150" lvl="0" indent="-514350">
              <a:buFont typeface="+mj-lt"/>
              <a:buAutoNum type="arabicParenR"/>
            </a:pPr>
            <a:r>
              <a:rPr lang="en-US" sz="2400" dirty="0">
                <a:sym typeface="Calibri"/>
              </a:rPr>
              <a:t>It is OK to notify an index client’s sexual partner of their risk of infection without the index client’s consent if you don’t mention the index client’s name. </a:t>
            </a:r>
            <a:endParaRPr lang="en-US" sz="2400" dirty="0"/>
          </a:p>
          <a:p>
            <a:pPr marL="565150" lvl="0" indent="-514350">
              <a:buFont typeface="+mj-lt"/>
              <a:buAutoNum type="arabicParenR"/>
            </a:pPr>
            <a:r>
              <a:rPr lang="en-US" sz="2400" dirty="0">
                <a:sym typeface="Calibri"/>
              </a:rPr>
              <a:t>Index testing can be introduced during outreach as well as pre-test counseling.</a:t>
            </a:r>
            <a:endParaRPr lang="en-US" sz="2400" dirty="0"/>
          </a:p>
          <a:p>
            <a:pPr marL="565150" lvl="0" indent="-514350">
              <a:buFont typeface="+mj-lt"/>
              <a:buAutoNum type="arabicParenR"/>
            </a:pPr>
            <a:r>
              <a:rPr lang="en-US" sz="2400" dirty="0">
                <a:sym typeface="Calibri"/>
              </a:rPr>
              <a:t>Index clients have a responsibility to refer their partners and friends.</a:t>
            </a:r>
            <a:endParaRPr lang="en-US" sz="2400" dirty="0"/>
          </a:p>
          <a:p>
            <a:pPr marL="565150" lvl="0" indent="-514350">
              <a:buFont typeface="+mj-lt"/>
              <a:buAutoNum type="arabicParenR"/>
            </a:pPr>
            <a:r>
              <a:rPr lang="en-US" sz="2400" dirty="0">
                <a:sym typeface="Calibri"/>
              </a:rPr>
              <a:t>Index clients should be informed of the HIV status of the partners they refer.</a:t>
            </a:r>
            <a:endParaRPr lang="en-US" sz="2400" dirty="0"/>
          </a:p>
        </p:txBody>
      </p:sp>
      <p:pic>
        <p:nvPicPr>
          <p:cNvPr id="640" name="Google Shape;640;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27336" y="419100"/>
            <a:ext cx="4448593" cy="20756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32" descr="A close up of a devi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t="21198" b="15164"/>
          <a:stretch/>
        </p:blipFill>
        <p:spPr>
          <a:xfrm>
            <a:off x="710904" y="3428999"/>
            <a:ext cx="4218754" cy="2684721"/>
          </a:xfrm>
          <a:prstGeom prst="rect">
            <a:avLst/>
          </a:prstGeom>
          <a:noFill/>
          <a:ln>
            <a:noFill/>
          </a:ln>
        </p:spPr>
      </p:pic>
      <p:sp>
        <p:nvSpPr>
          <p:cNvPr id="2" name="Title 1">
            <a:extLst>
              <a:ext uri="{FF2B5EF4-FFF2-40B4-BE49-F238E27FC236}">
                <a16:creationId xmlns:a16="http://schemas.microsoft.com/office/drawing/2014/main" id="{7C992DDF-58D0-4696-9DC8-6DA6F444C8EB}"/>
              </a:ext>
            </a:extLst>
          </p:cNvPr>
          <p:cNvSpPr>
            <a:spLocks noGrp="1"/>
          </p:cNvSpPr>
          <p:nvPr>
            <p:ph type="title"/>
          </p:nvPr>
        </p:nvSpPr>
        <p:spPr>
          <a:xfrm>
            <a:off x="710904" y="588963"/>
            <a:ext cx="11481096" cy="800100"/>
          </a:xfrm>
        </p:spPr>
        <p:txBody>
          <a:bodyPr>
            <a:normAutofit fontScale="90000"/>
          </a:bodyPr>
          <a:lstStyle/>
          <a:p>
            <a:r>
              <a:rPr lang="en-US" dirty="0">
                <a:sym typeface="Calibri"/>
              </a:rPr>
              <a:t>Activity: In the context of key population programming….</a:t>
            </a:r>
            <a:endParaRPr lang="en-US" dirty="0"/>
          </a:p>
        </p:txBody>
      </p:sp>
      <p:sp>
        <p:nvSpPr>
          <p:cNvPr id="3" name="Text Placeholder 2">
            <a:extLst>
              <a:ext uri="{FF2B5EF4-FFF2-40B4-BE49-F238E27FC236}">
                <a16:creationId xmlns:a16="http://schemas.microsoft.com/office/drawing/2014/main" id="{B4A03F0F-EC21-42D5-9709-96B5A81107E6}"/>
              </a:ext>
            </a:extLst>
          </p:cNvPr>
          <p:cNvSpPr>
            <a:spLocks noGrp="1"/>
          </p:cNvSpPr>
          <p:nvPr>
            <p:ph type="body" idx="1"/>
          </p:nvPr>
        </p:nvSpPr>
        <p:spPr>
          <a:xfrm>
            <a:off x="4422564" y="1389063"/>
            <a:ext cx="7177557" cy="4932362"/>
          </a:xfrm>
        </p:spPr>
        <p:txBody>
          <a:bodyPr/>
          <a:lstStyle/>
          <a:p>
            <a:pPr lvl="0"/>
            <a:r>
              <a:rPr lang="en-US" sz="2000" dirty="0">
                <a:sym typeface="Calibri"/>
              </a:rPr>
              <a:t>Break into five groups</a:t>
            </a:r>
            <a:endParaRPr lang="en-US" sz="2000" dirty="0"/>
          </a:p>
          <a:p>
            <a:pPr lvl="0"/>
            <a:r>
              <a:rPr lang="en-US" sz="2000" dirty="0">
                <a:sym typeface="Calibri"/>
              </a:rPr>
              <a:t>Assign a facilitator to remain at each flipchart station throughout the exercise</a:t>
            </a:r>
            <a:endParaRPr lang="en-US" sz="2000" dirty="0"/>
          </a:p>
          <a:p>
            <a:pPr lvl="0"/>
            <a:r>
              <a:rPr lang="en-US" sz="2000" dirty="0">
                <a:sym typeface="Calibri"/>
              </a:rPr>
              <a:t>Discuss and record on flip chart:</a:t>
            </a:r>
            <a:endParaRPr lang="en-US" sz="2000" dirty="0"/>
          </a:p>
          <a:p>
            <a:pPr lvl="1"/>
            <a:r>
              <a:rPr lang="en-US" sz="2000" dirty="0">
                <a:sym typeface="Calibri"/>
              </a:rPr>
              <a:t>What aspects of the topic might help achieve index testing goals, or hinder achievement?</a:t>
            </a:r>
            <a:endParaRPr lang="en-US" sz="2000" dirty="0"/>
          </a:p>
          <a:p>
            <a:pPr lvl="1"/>
            <a:r>
              <a:rPr lang="en-US" sz="2000" dirty="0">
                <a:sym typeface="Calibri"/>
              </a:rPr>
              <a:t>What might be some barriers to success?</a:t>
            </a:r>
            <a:endParaRPr lang="en-US" sz="2000" dirty="0"/>
          </a:p>
          <a:p>
            <a:pPr lvl="1"/>
            <a:r>
              <a:rPr lang="en-US" sz="2000" dirty="0">
                <a:sym typeface="Calibri"/>
              </a:rPr>
              <a:t>What can be done to prevent or address the barriers?</a:t>
            </a:r>
            <a:endParaRPr lang="en-US" sz="2000" dirty="0"/>
          </a:p>
          <a:p>
            <a:pPr lvl="0"/>
            <a:r>
              <a:rPr lang="en-US" sz="2000" dirty="0">
                <a:sym typeface="Calibri"/>
              </a:rPr>
              <a:t>5 minutes per station, then groups rotate (facilitators stay)</a:t>
            </a:r>
            <a:endParaRPr lang="en-US" sz="2000" dirty="0"/>
          </a:p>
          <a:p>
            <a:pPr lvl="0"/>
            <a:r>
              <a:rPr lang="en-US" sz="2000" dirty="0">
                <a:sym typeface="Calibri"/>
              </a:rPr>
              <a:t>Can add to or disagree with previous group notes</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653"/>
        <p:cNvGrpSpPr/>
        <p:nvPr/>
      </p:nvGrpSpPr>
      <p:grpSpPr>
        <a:xfrm>
          <a:off x="0" y="0"/>
          <a:ext cx="0" cy="0"/>
          <a:chOff x="0" y="0"/>
          <a:chExt cx="0" cy="0"/>
        </a:xfrm>
      </p:grpSpPr>
      <p:pic>
        <p:nvPicPr>
          <p:cNvPr id="654" name="Google Shape;654;p33"/>
          <p:cNvPicPr preferRelativeResize="0"/>
          <p:nvPr/>
        </p:nvPicPr>
        <p:blipFill rotWithShape="1">
          <a:blip r:embed="rId3">
            <a:alphaModFix/>
          </a:blip>
          <a:srcRect/>
          <a:stretch/>
        </p:blipFill>
        <p:spPr>
          <a:xfrm>
            <a:off x="4802737" y="514535"/>
            <a:ext cx="7059658" cy="4950143"/>
          </a:xfrm>
          <a:prstGeom prst="rect">
            <a:avLst/>
          </a:prstGeom>
          <a:noFill/>
          <a:ln>
            <a:noFill/>
          </a:ln>
        </p:spPr>
      </p:pic>
      <p:sp>
        <p:nvSpPr>
          <p:cNvPr id="655" name="Google Shape;655;p33"/>
          <p:cNvSpPr txBox="1">
            <a:spLocks noGrp="1"/>
          </p:cNvSpPr>
          <p:nvPr>
            <p:ph type="title"/>
          </p:nvPr>
        </p:nvSpPr>
        <p:spPr>
          <a:noFill/>
          <a:ln>
            <a:noFill/>
          </a:ln>
        </p:spPr>
        <p:txBody>
          <a:bodyPr spcFirstLastPara="1" wrap="square" lIns="91425" tIns="45700" rIns="91425" bIns="45700" anchor="ctr" anchorCtr="0">
            <a:normAutofit/>
          </a:bodyPr>
          <a:lstStyle/>
          <a:p>
            <a:pPr lvl="0"/>
            <a:r>
              <a:rPr lang="en-US"/>
              <a:t>Potential benefits?</a:t>
            </a:r>
          </a:p>
        </p:txBody>
      </p:sp>
      <p:sp>
        <p:nvSpPr>
          <p:cNvPr id="656" name="Google Shape;656;p33"/>
          <p:cNvSpPr txBox="1">
            <a:spLocks noGrp="1"/>
          </p:cNvSpPr>
          <p:nvPr>
            <p:ph type="body" idx="1"/>
          </p:nvPr>
        </p:nvSpPr>
        <p:spPr>
          <a:noFill/>
          <a:ln>
            <a:noFill/>
          </a:ln>
        </p:spPr>
        <p:txBody>
          <a:bodyPr spcFirstLastPara="1" wrap="square" lIns="91425" tIns="45700" rIns="91425" bIns="45700" anchor="t" anchorCtr="0">
            <a:noAutofit/>
          </a:bodyPr>
          <a:lstStyle/>
          <a:p>
            <a:pPr lvl="0"/>
            <a:r>
              <a:rPr lang="en-US" sz="2400" dirty="0">
                <a:sym typeface="Calibri"/>
              </a:rPr>
              <a:t>Increased uptake of HIV testing among partners of  PLHIV</a:t>
            </a:r>
            <a:endParaRPr lang="en-US" sz="2400" dirty="0"/>
          </a:p>
          <a:p>
            <a:pPr lvl="0"/>
            <a:r>
              <a:rPr lang="en-US" sz="2400" b="1" dirty="0">
                <a:solidFill>
                  <a:srgbClr val="76B531"/>
                </a:solidFill>
                <a:sym typeface="Calibri"/>
              </a:rPr>
              <a:t>Increased case finding</a:t>
            </a:r>
            <a:r>
              <a:rPr lang="en-US" sz="2400" b="1" dirty="0">
                <a:sym typeface="Calibri"/>
              </a:rPr>
              <a:t> </a:t>
            </a:r>
            <a:endParaRPr lang="en-US" sz="2400" b="1" dirty="0"/>
          </a:p>
          <a:p>
            <a:pPr lvl="0"/>
            <a:r>
              <a:rPr lang="en-US" sz="2400" dirty="0">
                <a:sym typeface="Calibri"/>
              </a:rPr>
              <a:t>Earlier diagnosis</a:t>
            </a:r>
            <a:endParaRPr lang="en-US" sz="2400" dirty="0"/>
          </a:p>
          <a:p>
            <a:pPr lvl="0"/>
            <a:r>
              <a:rPr lang="en-US" sz="2400" dirty="0">
                <a:sym typeface="Calibri"/>
              </a:rPr>
              <a:t>Improved and earlier linkage to care and treatment</a:t>
            </a:r>
            <a:endParaRPr lang="en-US" sz="2400" dirty="0"/>
          </a:p>
          <a:p>
            <a:pPr lvl="0"/>
            <a:r>
              <a:rPr lang="en-US" sz="2400" dirty="0">
                <a:sym typeface="Calibri"/>
              </a:rPr>
              <a:t>Safer disclosure </a:t>
            </a:r>
            <a:r>
              <a:rPr lang="en-US" sz="2400" dirty="0"/>
              <a:t>and/or links to violence services for those who disclose abuse</a:t>
            </a:r>
            <a:endParaRPr lang="en-US" sz="2400" dirty="0">
              <a:sym typeface="Calibri"/>
            </a:endParaRPr>
          </a:p>
          <a:p>
            <a:pPr lvl="0"/>
            <a:r>
              <a:rPr lang="en-US" sz="2400" dirty="0">
                <a:sym typeface="Calibri"/>
              </a:rPr>
              <a:t>Reduced transmission among </a:t>
            </a:r>
            <a:r>
              <a:rPr lang="en-US" sz="2400" dirty="0" err="1">
                <a:sym typeface="Calibri"/>
              </a:rPr>
              <a:t>serodiscordant</a:t>
            </a:r>
            <a:r>
              <a:rPr lang="en-US" sz="2400" dirty="0">
                <a:sym typeface="Calibri"/>
              </a:rPr>
              <a:t> couples</a:t>
            </a:r>
            <a:endParaRPr lang="en-US" sz="2400" dirty="0"/>
          </a:p>
          <a:p>
            <a:pPr lvl="0"/>
            <a:r>
              <a:rPr lang="en-US" sz="2400" dirty="0">
                <a:sym typeface="Calibri"/>
              </a:rPr>
              <a:t>Prevention services for partners</a:t>
            </a:r>
            <a:endParaRPr lang="en-US" sz="2400" dirty="0"/>
          </a:p>
        </p:txBody>
      </p:sp>
      <p:sp>
        <p:nvSpPr>
          <p:cNvPr id="7" name="Google Shape;52;p105">
            <a:extLst>
              <a:ext uri="{FF2B5EF4-FFF2-40B4-BE49-F238E27FC236}">
                <a16:creationId xmlns:a16="http://schemas.microsoft.com/office/drawing/2014/main" id="{9BD4727D-C104-4330-BDF6-F026C32787C3}"/>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661"/>
        <p:cNvGrpSpPr/>
        <p:nvPr/>
      </p:nvGrpSpPr>
      <p:grpSpPr>
        <a:xfrm>
          <a:off x="0" y="0"/>
          <a:ext cx="0" cy="0"/>
          <a:chOff x="0" y="0"/>
          <a:chExt cx="0" cy="0"/>
        </a:xfrm>
      </p:grpSpPr>
      <p:sp>
        <p:nvSpPr>
          <p:cNvPr id="662" name="Google Shape;662;p34"/>
          <p:cNvSpPr txBox="1">
            <a:spLocks noGrp="1"/>
          </p:cNvSpPr>
          <p:nvPr>
            <p:ph type="title"/>
          </p:nvPr>
        </p:nvSpPr>
        <p:spPr>
          <a:xfrm>
            <a:off x="838200" y="588494"/>
            <a:ext cx="10515600" cy="800039"/>
          </a:xfrm>
          <a:noFill/>
          <a:ln>
            <a:noFill/>
          </a:ln>
        </p:spPr>
        <p:txBody>
          <a:bodyPr spcFirstLastPara="1" wrap="square" lIns="91425" tIns="45700" rIns="91425" bIns="45700" anchor="b" anchorCtr="0">
            <a:normAutofit/>
          </a:bodyPr>
          <a:lstStyle/>
          <a:p>
            <a:pPr lvl="0"/>
            <a:r>
              <a:rPr lang="en-US">
                <a:sym typeface="Calibri"/>
              </a:rPr>
              <a:t>Potential barriers and risks	</a:t>
            </a:r>
            <a:endParaRPr lang="en-US"/>
          </a:p>
        </p:txBody>
      </p:sp>
      <p:sp>
        <p:nvSpPr>
          <p:cNvPr id="663" name="Google Shape;663;p34"/>
          <p:cNvSpPr txBox="1">
            <a:spLocks noGrp="1"/>
          </p:cNvSpPr>
          <p:nvPr>
            <p:ph type="body" idx="1"/>
          </p:nvPr>
        </p:nvSpPr>
        <p:spPr>
          <a:xfrm>
            <a:off x="4564190" y="1617932"/>
            <a:ext cx="7365535" cy="4932362"/>
          </a:xfrm>
          <a:noFill/>
          <a:ln>
            <a:noFill/>
          </a:ln>
        </p:spPr>
        <p:txBody>
          <a:bodyPr spcFirstLastPara="1" wrap="square" lIns="91425" tIns="45700" rIns="91425" bIns="45700" anchor="t" anchorCtr="0">
            <a:normAutofit fontScale="92500"/>
          </a:bodyPr>
          <a:lstStyle/>
          <a:p>
            <a:pPr marL="50800" lvl="0" indent="0">
              <a:buNone/>
            </a:pPr>
            <a:r>
              <a:rPr lang="en-US" dirty="0">
                <a:sym typeface="Calibri"/>
              </a:rPr>
              <a:t>There is no such thing as zero risk; all HIV testing programs involve some risk, including …</a:t>
            </a:r>
            <a:endParaRPr lang="en-US" dirty="0"/>
          </a:p>
          <a:p>
            <a:pPr lvl="0"/>
            <a:r>
              <a:rPr lang="en-US" dirty="0">
                <a:sym typeface="Calibri"/>
              </a:rPr>
              <a:t>Violence</a:t>
            </a:r>
            <a:endParaRPr lang="en-US" dirty="0"/>
          </a:p>
          <a:p>
            <a:pPr lvl="0"/>
            <a:r>
              <a:rPr lang="en-US" dirty="0">
                <a:sym typeface="Calibri"/>
              </a:rPr>
              <a:t>Rejection</a:t>
            </a:r>
            <a:endParaRPr lang="en-US" dirty="0"/>
          </a:p>
          <a:p>
            <a:pPr lvl="0"/>
            <a:r>
              <a:rPr lang="en-US" dirty="0">
                <a:sym typeface="Calibri"/>
              </a:rPr>
              <a:t>Criminalization</a:t>
            </a:r>
          </a:p>
          <a:p>
            <a:pPr lvl="0"/>
            <a:r>
              <a:rPr lang="en-US" dirty="0">
                <a:sym typeface="Calibri"/>
              </a:rPr>
              <a:t>Forced disclosure</a:t>
            </a:r>
            <a:endParaRPr lang="en-US" dirty="0"/>
          </a:p>
          <a:p>
            <a:pPr lvl="0"/>
            <a:r>
              <a:rPr lang="en-US" dirty="0">
                <a:sym typeface="Calibri"/>
              </a:rPr>
              <a:t>Confidentiality breach</a:t>
            </a:r>
            <a:endParaRPr lang="en-US" dirty="0"/>
          </a:p>
          <a:p>
            <a:pPr lvl="0"/>
            <a:r>
              <a:rPr lang="en-US" dirty="0">
                <a:sym typeface="Calibri"/>
              </a:rPr>
              <a:t>Sacrificing quality for case finding</a:t>
            </a:r>
          </a:p>
        </p:txBody>
      </p:sp>
      <p:pic>
        <p:nvPicPr>
          <p:cNvPr id="664" name="Google Shape;664;p34" descr="A close up of a sign&#10;&#10;Description automatically generated"/>
          <p:cNvPicPr preferRelativeResize="0"/>
          <p:nvPr/>
        </p:nvPicPr>
        <p:blipFill rotWithShape="1">
          <a:blip r:embed="rId3">
            <a:alphaModFix/>
          </a:blip>
          <a:srcRect/>
          <a:stretch/>
        </p:blipFill>
        <p:spPr>
          <a:xfrm>
            <a:off x="792102" y="2221702"/>
            <a:ext cx="3633871" cy="3179637"/>
          </a:xfrm>
          <a:prstGeom prst="rect">
            <a:avLst/>
          </a:prstGeom>
          <a:noFill/>
          <a:ln>
            <a:noFill/>
          </a:ln>
        </p:spPr>
      </p:pic>
      <p:sp>
        <p:nvSpPr>
          <p:cNvPr id="7" name="Google Shape;52;p105">
            <a:extLst>
              <a:ext uri="{FF2B5EF4-FFF2-40B4-BE49-F238E27FC236}">
                <a16:creationId xmlns:a16="http://schemas.microsoft.com/office/drawing/2014/main" id="{6CF4751A-C1B4-4E49-8CEF-228CBF392619}"/>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3" name="Google Shape;52;p105">
            <a:extLst>
              <a:ext uri="{FF2B5EF4-FFF2-40B4-BE49-F238E27FC236}">
                <a16:creationId xmlns:a16="http://schemas.microsoft.com/office/drawing/2014/main" id="{52209CC9-174A-4475-83BE-FB476CBC78A6}"/>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0" name="Oval 19">
            <a:extLst>
              <a:ext uri="{FF2B5EF4-FFF2-40B4-BE49-F238E27FC236}">
                <a16:creationId xmlns:a16="http://schemas.microsoft.com/office/drawing/2014/main" id="{D8697013-2CF2-4D28-985D-01661A772519}"/>
              </a:ext>
            </a:extLst>
          </p:cNvPr>
          <p:cNvSpPr/>
          <p:nvPr/>
        </p:nvSpPr>
        <p:spPr>
          <a:xfrm>
            <a:off x="4512187" y="1857868"/>
            <a:ext cx="3864311" cy="3888938"/>
          </a:xfrm>
          <a:prstGeom prst="ellipse">
            <a:avLst/>
          </a:prstGeom>
          <a:solidFill>
            <a:schemeClr val="tx2"/>
          </a:solidFill>
          <a:ln w="12700" cap="flat" cmpd="sng" algn="ctr">
            <a:solidFill>
              <a:sysClr val="window" lastClr="FFFFFF">
                <a:hueOff val="0"/>
                <a:satOff val="0"/>
                <a:lumOff val="0"/>
                <a:alphaOff val="0"/>
              </a:sysClr>
            </a:solidFill>
            <a:prstDash val="solid"/>
            <a:miter lim="800000"/>
          </a:ln>
          <a:effectLst/>
        </p:spPr>
        <p:txBody>
          <a:bodyPr anchor="ctr" anchorCtr="0"/>
          <a:lstStyle/>
          <a:p>
            <a:pPr marL="0" marR="0" lvl="0" indent="0" algn="ctr" defTabSz="173355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Safe and Ethical Index Testing Services</a:t>
            </a:r>
          </a:p>
        </p:txBody>
      </p:sp>
      <p:grpSp>
        <p:nvGrpSpPr>
          <p:cNvPr id="21" name="Group 20">
            <a:extLst>
              <a:ext uri="{FF2B5EF4-FFF2-40B4-BE49-F238E27FC236}">
                <a16:creationId xmlns:a16="http://schemas.microsoft.com/office/drawing/2014/main" id="{EF7C3CC0-641E-4AA0-9B33-B04C50D0FDFB}"/>
              </a:ext>
            </a:extLst>
          </p:cNvPr>
          <p:cNvGrpSpPr>
            <a:grpSpLocks noChangeAspect="1"/>
          </p:cNvGrpSpPr>
          <p:nvPr/>
        </p:nvGrpSpPr>
        <p:grpSpPr>
          <a:xfrm>
            <a:off x="5542152" y="456663"/>
            <a:ext cx="1643394" cy="1645920"/>
            <a:chOff x="4218615" y="117796"/>
            <a:chExt cx="1909034" cy="1909034"/>
          </a:xfrm>
        </p:grpSpPr>
        <p:sp>
          <p:nvSpPr>
            <p:cNvPr id="22" name="Oval 21">
              <a:extLst>
                <a:ext uri="{FF2B5EF4-FFF2-40B4-BE49-F238E27FC236}">
                  <a16:creationId xmlns:a16="http://schemas.microsoft.com/office/drawing/2014/main" id="{F39E64AD-34FF-4282-BD5F-CFFBD90C3AD5}"/>
                </a:ext>
              </a:extLst>
            </p:cNvPr>
            <p:cNvSpPr/>
            <p:nvPr/>
          </p:nvSpPr>
          <p:spPr>
            <a:xfrm>
              <a:off x="4218615" y="117796"/>
              <a:ext cx="1909034" cy="1909034"/>
            </a:xfrm>
            <a:prstGeom prst="ellipse">
              <a:avLst/>
            </a:prstGeom>
            <a:solidFill>
              <a:srgbClr val="FF8080"/>
            </a:solidFill>
            <a:ln w="12700" cap="flat" cmpd="sng" algn="ctr">
              <a:solidFill>
                <a:sysClr val="window" lastClr="FFFFFF">
                  <a:hueOff val="0"/>
                  <a:satOff val="0"/>
                  <a:lumOff val="0"/>
                  <a:alphaOff val="0"/>
                </a:sysClr>
              </a:solidFill>
              <a:prstDash val="solid"/>
              <a:miter lim="800000"/>
            </a:ln>
            <a:effectLst/>
          </p:spPr>
        </p:sp>
        <p:sp>
          <p:nvSpPr>
            <p:cNvPr id="23" name="Oval 4">
              <a:extLst>
                <a:ext uri="{FF2B5EF4-FFF2-40B4-BE49-F238E27FC236}">
                  <a16:creationId xmlns:a16="http://schemas.microsoft.com/office/drawing/2014/main" id="{C42C2C77-51E5-441C-BEB8-1EBC867D5A5A}"/>
                </a:ext>
              </a:extLst>
            </p:cNvPr>
            <p:cNvSpPr txBox="1"/>
            <p:nvPr/>
          </p:nvSpPr>
          <p:spPr>
            <a:xfrm>
              <a:off x="4498187" y="397368"/>
              <a:ext cx="1349890" cy="1349890"/>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1.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Monitor compliance with minimum standards</a:t>
              </a:r>
            </a:p>
          </p:txBody>
        </p:sp>
      </p:grpSp>
      <p:sp>
        <p:nvSpPr>
          <p:cNvPr id="24" name="Oval 23">
            <a:extLst>
              <a:ext uri="{FF2B5EF4-FFF2-40B4-BE49-F238E27FC236}">
                <a16:creationId xmlns:a16="http://schemas.microsoft.com/office/drawing/2014/main" id="{D5A51494-964A-46AB-AFFB-09B8426247C1}"/>
              </a:ext>
            </a:extLst>
          </p:cNvPr>
          <p:cNvSpPr/>
          <p:nvPr/>
        </p:nvSpPr>
        <p:spPr>
          <a:xfrm>
            <a:off x="7483198" y="4808560"/>
            <a:ext cx="1645920" cy="1645920"/>
          </a:xfrm>
          <a:prstGeom prst="ellipse">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b="1" i="0" u="none" strike="noStrike" kern="1200" cap="none" spc="-10" normalizeH="0" baseline="0" noProof="0" dirty="0">
                <a:ln>
                  <a:noFill/>
                </a:ln>
                <a:solidFill>
                  <a:prstClr val="black"/>
                </a:solidFill>
                <a:effectLst/>
                <a:uLnTx/>
                <a:uFillTx/>
                <a:latin typeface="+mj-lt"/>
                <a:ea typeface="+mn-ea"/>
                <a:cs typeface="Arial" panose="020B0604020202020204" pitchFamily="34" charset="0"/>
              </a:rPr>
              <a:t>3. </a:t>
            </a:r>
            <a:br>
              <a:rPr kumimoji="0" lang="en-US" b="1" i="0" u="none" strike="noStrike" kern="1200" cap="none" spc="-10" normalizeH="0" baseline="0" noProof="0" dirty="0">
                <a:ln>
                  <a:noFill/>
                </a:ln>
                <a:solidFill>
                  <a:prstClr val="black"/>
                </a:solidFill>
                <a:effectLst/>
                <a:uLnTx/>
                <a:uFillTx/>
                <a:latin typeface="+mj-lt"/>
                <a:ea typeface="+mn-ea"/>
                <a:cs typeface="Arial" panose="020B0604020202020204" pitchFamily="34" charset="0"/>
              </a:rPr>
            </a:br>
            <a:r>
              <a:rPr kumimoji="0" lang="en-US" b="1" i="0" u="none" strike="noStrike" kern="1200" cap="none" spc="-10" normalizeH="0" baseline="0" noProof="0" dirty="0">
                <a:ln>
                  <a:noFill/>
                </a:ln>
                <a:solidFill>
                  <a:prstClr val="black"/>
                </a:solidFill>
                <a:effectLst/>
                <a:uLnTx/>
                <a:uFillTx/>
                <a:latin typeface="+mj-lt"/>
                <a:ea typeface="+mn-ea"/>
                <a:cs typeface="Arial" panose="020B0604020202020204" pitchFamily="34" charset="0"/>
              </a:rPr>
              <a:t>Intimate partner violence risk assessment and service provision</a:t>
            </a:r>
          </a:p>
        </p:txBody>
      </p:sp>
      <p:sp>
        <p:nvSpPr>
          <p:cNvPr id="25" name="Oval 24">
            <a:extLst>
              <a:ext uri="{FF2B5EF4-FFF2-40B4-BE49-F238E27FC236}">
                <a16:creationId xmlns:a16="http://schemas.microsoft.com/office/drawing/2014/main" id="{3050E686-7FB4-44D9-A151-4CE388E3F7B6}"/>
              </a:ext>
            </a:extLst>
          </p:cNvPr>
          <p:cNvSpPr/>
          <p:nvPr/>
        </p:nvSpPr>
        <p:spPr>
          <a:xfrm>
            <a:off x="3201168" y="2095078"/>
            <a:ext cx="1645920" cy="1645920"/>
          </a:xfrm>
          <a:prstGeom prst="ellipse">
            <a:avLst/>
          </a:prstGeom>
          <a:solidFill>
            <a:srgbClr val="7DD4F3"/>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5.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Quality assurance and </a:t>
            </a:r>
            <a:r>
              <a:rPr kumimoji="0" lang="en-US" sz="135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accountability</a:t>
            </a:r>
            <a:endParaRPr kumimoji="0" lang="en-US" sz="135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26" name="Oval 25">
            <a:extLst>
              <a:ext uri="{FF2B5EF4-FFF2-40B4-BE49-F238E27FC236}">
                <a16:creationId xmlns:a16="http://schemas.microsoft.com/office/drawing/2014/main" id="{F7DB1E23-CA47-4CC8-971B-59F039DB91FE}"/>
              </a:ext>
            </a:extLst>
          </p:cNvPr>
          <p:cNvSpPr/>
          <p:nvPr/>
        </p:nvSpPr>
        <p:spPr>
          <a:xfrm>
            <a:off x="3759567" y="4808560"/>
            <a:ext cx="1645920" cy="1645920"/>
          </a:xfrm>
          <a:prstGeom prst="ellipse">
            <a:avLst/>
          </a:prstGeom>
          <a:solidFill>
            <a:srgbClr val="B998D0"/>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4.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Adverse event monitoring and reporting</a:t>
            </a:r>
          </a:p>
        </p:txBody>
      </p:sp>
      <p:sp>
        <p:nvSpPr>
          <p:cNvPr id="27" name="Oval 26">
            <a:extLst>
              <a:ext uri="{FF2B5EF4-FFF2-40B4-BE49-F238E27FC236}">
                <a16:creationId xmlns:a16="http://schemas.microsoft.com/office/drawing/2014/main" id="{4E9C8019-D30E-4361-AE9E-63FDC696AAF7}"/>
              </a:ext>
            </a:extLst>
          </p:cNvPr>
          <p:cNvSpPr/>
          <p:nvPr/>
        </p:nvSpPr>
        <p:spPr>
          <a:xfrm>
            <a:off x="8021290" y="2098774"/>
            <a:ext cx="1645920" cy="1645920"/>
          </a:xfrm>
          <a:prstGeom prst="ellipse">
            <a:avLst/>
          </a:prstGeom>
          <a:solidFill>
            <a:srgbClr val="FCDD7D"/>
          </a:solidFill>
          <a:ln w="12700" cap="flat" cmpd="sng" algn="ctr">
            <a:solidFill>
              <a:sysClr val="window" lastClr="FFFFFF">
                <a:hueOff val="0"/>
                <a:satOff val="0"/>
                <a:lumOff val="0"/>
                <a:alphaOff val="0"/>
              </a:sysClr>
            </a:solidFill>
            <a:prstDash val="solid"/>
            <a:miter lim="800000"/>
          </a:ln>
          <a:effectLst/>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2. </a:t>
            </a:r>
            <a:b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Obtain informed consent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36"/>
          <p:cNvSpPr txBox="1">
            <a:spLocks noGrp="1"/>
          </p:cNvSpPr>
          <p:nvPr>
            <p:ph type="body" idx="1"/>
          </p:nvPr>
        </p:nvSpPr>
        <p:spPr>
          <a:xfrm>
            <a:off x="3481071" y="261265"/>
            <a:ext cx="8068672" cy="6248400"/>
          </a:xfrm>
          <a:solidFill>
            <a:schemeClr val="bg1"/>
          </a:solidFill>
          <a:ln>
            <a:noFill/>
          </a:ln>
        </p:spPr>
        <p:txBody>
          <a:bodyPr spcFirstLastPara="1" wrap="square" lIns="91425" tIns="45700" rIns="91425" bIns="45700" anchor="t" anchorCtr="0">
            <a:normAutofit/>
          </a:bodyPr>
          <a:lstStyle/>
          <a:p>
            <a:pPr lvl="0"/>
            <a:r>
              <a:rPr lang="en-US" sz="2600" b="1" dirty="0">
                <a:sym typeface="Calibri"/>
              </a:rPr>
              <a:t>Adherence to 5 C’s</a:t>
            </a:r>
            <a:endParaRPr lang="en-US" sz="2600" b="1" dirty="0"/>
          </a:p>
          <a:p>
            <a:pPr lvl="1"/>
            <a:r>
              <a:rPr lang="en-US" dirty="0">
                <a:solidFill>
                  <a:schemeClr val="tx1"/>
                </a:solidFill>
                <a:sym typeface="Calibri"/>
              </a:rPr>
              <a:t>Consent, Confidentiality, Counseling, Correct test results, and Connection to prevention/treatment</a:t>
            </a:r>
            <a:endParaRPr lang="en-US" dirty="0">
              <a:solidFill>
                <a:schemeClr val="tx1"/>
              </a:solidFill>
            </a:endParaRPr>
          </a:p>
          <a:p>
            <a:pPr lvl="0"/>
            <a:r>
              <a:rPr lang="en-US" sz="2600" b="1" dirty="0">
                <a:sym typeface="Calibri"/>
              </a:rPr>
              <a:t>IPV risk assessment and first-line response</a:t>
            </a:r>
            <a:endParaRPr lang="en-US" sz="2600" b="1" dirty="0"/>
          </a:p>
          <a:p>
            <a:pPr lvl="1"/>
            <a:r>
              <a:rPr lang="en-US" dirty="0">
                <a:sym typeface="Calibri"/>
              </a:rPr>
              <a:t>Including safety check and referrals to clinical/nonclinical violence response services </a:t>
            </a:r>
            <a:br>
              <a:rPr lang="en-US" dirty="0">
                <a:sym typeface="Calibri"/>
              </a:rPr>
            </a:br>
            <a:r>
              <a:rPr lang="en-US" dirty="0">
                <a:sym typeface="Calibri"/>
              </a:rPr>
              <a:t>(if not provided on site)</a:t>
            </a:r>
            <a:endParaRPr lang="en-US" dirty="0"/>
          </a:p>
          <a:p>
            <a:pPr lvl="0"/>
            <a:r>
              <a:rPr lang="en-US" sz="2600" dirty="0">
                <a:sym typeface="Calibri"/>
              </a:rPr>
              <a:t>Site-level </a:t>
            </a:r>
            <a:r>
              <a:rPr lang="en-US" sz="2600" b="1" dirty="0">
                <a:sym typeface="Calibri"/>
              </a:rPr>
              <a:t>adverse events monitoring and reporting </a:t>
            </a:r>
            <a:r>
              <a:rPr lang="en-US" sz="2600" dirty="0">
                <a:sym typeface="Calibri"/>
              </a:rPr>
              <a:t>system</a:t>
            </a:r>
            <a:endParaRPr lang="en-US" sz="2600" dirty="0"/>
          </a:p>
          <a:p>
            <a:pPr lvl="0"/>
            <a:r>
              <a:rPr lang="en-US" sz="2600" b="1" dirty="0"/>
              <a:t>Providers trained and supervised </a:t>
            </a:r>
            <a:r>
              <a:rPr lang="en-US" sz="2600" dirty="0"/>
              <a:t>on index testing procedures</a:t>
            </a:r>
          </a:p>
          <a:p>
            <a:pPr lvl="1"/>
            <a:r>
              <a:rPr lang="en-US" dirty="0"/>
              <a:t>5 C’s, IPV screening, adverse event monitoring, and ethics (respect for the rights of clients, informed consent. and ‘do no harm’)</a:t>
            </a:r>
            <a:endParaRPr lang="en-US" dirty="0">
              <a:sym typeface="Calibri"/>
            </a:endParaRPr>
          </a:p>
        </p:txBody>
      </p:sp>
      <p:sp>
        <p:nvSpPr>
          <p:cNvPr id="677" name="Google Shape;677;p36"/>
          <p:cNvSpPr txBox="1"/>
          <p:nvPr/>
        </p:nvSpPr>
        <p:spPr>
          <a:xfrm>
            <a:off x="3537022" y="6528693"/>
            <a:ext cx="6413748"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sp>
        <p:nvSpPr>
          <p:cNvPr id="679" name="Google Shape;679;p36"/>
          <p:cNvSpPr/>
          <p:nvPr/>
        </p:nvSpPr>
        <p:spPr>
          <a:xfrm>
            <a:off x="329205" y="297562"/>
            <a:ext cx="2743200" cy="2743201"/>
          </a:xfrm>
          <a:prstGeom prst="ellipse">
            <a:avLst/>
          </a:prstGeom>
          <a:solidFill>
            <a:srgbClr val="FF808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3600"/>
              <a:buFont typeface="Calibri"/>
              <a:buNone/>
              <a:tabLst/>
              <a:defRPr/>
            </a:pPr>
            <a:r>
              <a:rPr kumimoji="0" lang="en-US" sz="2200" b="1" i="0" u="none" strike="noStrike" kern="0" cap="none" spc="0" normalizeH="0" baseline="0" noProof="0" dirty="0">
                <a:ln>
                  <a:noFill/>
                </a:ln>
                <a:solidFill>
                  <a:srgbClr val="000000"/>
                </a:solidFill>
                <a:effectLst/>
                <a:uLnTx/>
                <a:uFillTx/>
                <a:latin typeface="Calibri"/>
                <a:ea typeface="Calibri"/>
                <a:cs typeface="Calibri"/>
                <a:sym typeface="Calibri"/>
              </a:rPr>
              <a:t>1. </a:t>
            </a:r>
            <a:br>
              <a:rPr kumimoji="0" lang="en-US" sz="22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2200" b="1" i="0" u="none" strike="noStrike" kern="0" cap="none" spc="0" normalizeH="0" baseline="0" noProof="0" dirty="0">
                <a:ln>
                  <a:noFill/>
                </a:ln>
                <a:solidFill>
                  <a:srgbClr val="000000"/>
                </a:solidFill>
                <a:effectLst/>
                <a:uLnTx/>
                <a:uFillTx/>
                <a:latin typeface="Calibri"/>
                <a:ea typeface="Calibri"/>
                <a:cs typeface="Calibri"/>
                <a:sym typeface="Calibri"/>
              </a:rPr>
              <a:t>Compliance with Minimum Standards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7"/>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fontScale="90000"/>
          </a:bodyPr>
          <a:lstStyle/>
          <a:p>
            <a:pPr lvl="0"/>
            <a:r>
              <a:rPr lang="en-US" dirty="0"/>
              <a:t>The 5 C’s and the Core Principles of HIV Testing</a:t>
            </a:r>
            <a:endParaRPr lang="en-US" dirty="0">
              <a:sym typeface="Calibri"/>
            </a:endParaRPr>
          </a:p>
        </p:txBody>
      </p:sp>
      <p:sp>
        <p:nvSpPr>
          <p:cNvPr id="697" name="Google Shape;697;p37"/>
          <p:cNvSpPr txBox="1">
            <a:spLocks noGrp="1"/>
          </p:cNvSpPr>
          <p:nvPr>
            <p:ph type="body" idx="1"/>
          </p:nvPr>
        </p:nvSpPr>
        <p:spPr>
          <a:xfrm>
            <a:off x="838201" y="1636713"/>
            <a:ext cx="5189544" cy="4932362"/>
          </a:xfrm>
          <a:noFill/>
          <a:ln>
            <a:noFill/>
          </a:ln>
        </p:spPr>
        <p:txBody>
          <a:bodyPr spcFirstLastPara="1" wrap="square" lIns="91425" tIns="45700" rIns="91425" bIns="45700" anchor="t" anchorCtr="0">
            <a:normAutofit/>
          </a:bodyPr>
          <a:lstStyle/>
          <a:p>
            <a:pPr lvl="0"/>
            <a:r>
              <a:rPr lang="en-US" dirty="0"/>
              <a:t>A</a:t>
            </a:r>
            <a:r>
              <a:rPr lang="en-US" dirty="0">
                <a:sym typeface="Calibri"/>
              </a:rPr>
              <a:t>dhere to the 5 C’s</a:t>
            </a:r>
            <a:endParaRPr lang="en-US" dirty="0"/>
          </a:p>
          <a:p>
            <a:pPr lvl="1"/>
            <a:r>
              <a:rPr lang="en-US" dirty="0">
                <a:solidFill>
                  <a:schemeClr val="tx1"/>
                </a:solidFill>
                <a:sym typeface="Calibri"/>
              </a:rPr>
              <a:t>Confidential</a:t>
            </a:r>
            <a:endParaRPr lang="en-US" dirty="0">
              <a:solidFill>
                <a:schemeClr val="tx1"/>
              </a:solidFill>
            </a:endParaRPr>
          </a:p>
          <a:p>
            <a:pPr lvl="1"/>
            <a:r>
              <a:rPr lang="en-US" dirty="0">
                <a:solidFill>
                  <a:schemeClr val="tx1"/>
                </a:solidFill>
                <a:sym typeface="Calibri"/>
              </a:rPr>
              <a:t>Consent</a:t>
            </a:r>
            <a:endParaRPr lang="en-US" dirty="0">
              <a:solidFill>
                <a:schemeClr val="tx1"/>
              </a:solidFill>
            </a:endParaRPr>
          </a:p>
          <a:p>
            <a:pPr lvl="1"/>
            <a:r>
              <a:rPr lang="en-US" dirty="0">
                <a:solidFill>
                  <a:schemeClr val="tx1"/>
                </a:solidFill>
                <a:sym typeface="Calibri"/>
              </a:rPr>
              <a:t>Counseling</a:t>
            </a:r>
            <a:endParaRPr lang="en-US" dirty="0">
              <a:solidFill>
                <a:schemeClr val="tx1"/>
              </a:solidFill>
            </a:endParaRPr>
          </a:p>
          <a:p>
            <a:pPr lvl="1"/>
            <a:r>
              <a:rPr lang="en-US" dirty="0">
                <a:solidFill>
                  <a:schemeClr val="tx1"/>
                </a:solidFill>
                <a:sym typeface="Calibri"/>
              </a:rPr>
              <a:t>Correct test results</a:t>
            </a:r>
            <a:endParaRPr lang="en-US" dirty="0">
              <a:solidFill>
                <a:schemeClr val="tx1"/>
              </a:solidFill>
            </a:endParaRPr>
          </a:p>
          <a:p>
            <a:pPr lvl="1"/>
            <a:r>
              <a:rPr lang="en-US" dirty="0">
                <a:solidFill>
                  <a:schemeClr val="tx1"/>
                </a:solidFill>
                <a:sym typeface="Calibri"/>
              </a:rPr>
              <a:t>Connection to services</a:t>
            </a:r>
            <a:endParaRPr lang="en-US" dirty="0">
              <a:solidFill>
                <a:schemeClr val="tx1"/>
              </a:solidFill>
            </a:endParaRPr>
          </a:p>
          <a:p>
            <a:pPr lvl="0"/>
            <a:r>
              <a:rPr lang="en-US" i="1" dirty="0"/>
              <a:t>A</a:t>
            </a:r>
            <a:r>
              <a:rPr lang="en-US" i="1" dirty="0">
                <a:sym typeface="Calibri"/>
              </a:rPr>
              <a:t>nd</a:t>
            </a:r>
            <a:r>
              <a:rPr lang="en-US" dirty="0">
                <a:sym typeface="Calibri"/>
              </a:rPr>
              <a:t> to the Core Principles</a:t>
            </a:r>
          </a:p>
        </p:txBody>
      </p:sp>
      <p:sp>
        <p:nvSpPr>
          <p:cNvPr id="687" name="Google Shape;687;p37"/>
          <p:cNvSpPr txBox="1"/>
          <p:nvPr/>
        </p:nvSpPr>
        <p:spPr>
          <a:xfrm>
            <a:off x="725483" y="6506995"/>
            <a:ext cx="5438774"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 &amp; WHO</a:t>
            </a:r>
            <a:endParaRPr dirty="0"/>
          </a:p>
        </p:txBody>
      </p:sp>
      <p:sp>
        <p:nvSpPr>
          <p:cNvPr id="688" name="Google Shape;688;p37"/>
          <p:cNvSpPr txBox="1"/>
          <p:nvPr/>
        </p:nvSpPr>
        <p:spPr>
          <a:xfrm>
            <a:off x="6164257" y="2256090"/>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mj-lt"/>
                <a:ea typeface="Calibri"/>
                <a:cs typeface="Calibri"/>
                <a:sym typeface="Calibri"/>
              </a:rPr>
              <a:t>Client centered and focused</a:t>
            </a:r>
            <a:endParaRPr sz="1600">
              <a:latin typeface="+mj-lt"/>
            </a:endParaRPr>
          </a:p>
        </p:txBody>
      </p:sp>
      <p:sp>
        <p:nvSpPr>
          <p:cNvPr id="689" name="Google Shape;689;p37"/>
          <p:cNvSpPr txBox="1"/>
          <p:nvPr/>
        </p:nvSpPr>
        <p:spPr>
          <a:xfrm>
            <a:off x="8145457" y="2256090"/>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mj-lt"/>
                <a:ea typeface="Calibri"/>
                <a:cs typeface="Calibri"/>
                <a:sym typeface="Calibri"/>
              </a:rPr>
              <a:t>Confidential</a:t>
            </a:r>
            <a:endParaRPr sz="1600">
              <a:latin typeface="+mj-lt"/>
            </a:endParaRPr>
          </a:p>
        </p:txBody>
      </p:sp>
      <p:sp>
        <p:nvSpPr>
          <p:cNvPr id="690" name="Google Shape;690;p37"/>
          <p:cNvSpPr txBox="1"/>
          <p:nvPr/>
        </p:nvSpPr>
        <p:spPr>
          <a:xfrm>
            <a:off x="10126657" y="2256090"/>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mj-lt"/>
                <a:ea typeface="Calibri"/>
                <a:cs typeface="Calibri"/>
                <a:sym typeface="Calibri"/>
              </a:rPr>
              <a:t>Voluntary and non-coercive</a:t>
            </a:r>
            <a:endParaRPr sz="1600">
              <a:latin typeface="+mj-lt"/>
            </a:endParaRPr>
          </a:p>
        </p:txBody>
      </p:sp>
      <p:sp>
        <p:nvSpPr>
          <p:cNvPr id="691" name="Google Shape;691;p37"/>
          <p:cNvSpPr txBox="1"/>
          <p:nvPr/>
        </p:nvSpPr>
        <p:spPr>
          <a:xfrm>
            <a:off x="6164257" y="352389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mj-lt"/>
                <a:ea typeface="Calibri"/>
                <a:cs typeface="Calibri"/>
                <a:sym typeface="Calibri"/>
              </a:rPr>
              <a:t>Free</a:t>
            </a:r>
            <a:endParaRPr sz="1600">
              <a:latin typeface="+mj-lt"/>
            </a:endParaRPr>
          </a:p>
        </p:txBody>
      </p:sp>
      <p:sp>
        <p:nvSpPr>
          <p:cNvPr id="692" name="Google Shape;692;p37"/>
          <p:cNvSpPr txBox="1"/>
          <p:nvPr/>
        </p:nvSpPr>
        <p:spPr>
          <a:xfrm>
            <a:off x="8145457" y="352389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mj-lt"/>
                <a:ea typeface="Calibri"/>
                <a:cs typeface="Calibri"/>
                <a:sym typeface="Calibri"/>
              </a:rPr>
              <a:t>Nonjudgmental</a:t>
            </a:r>
            <a:endParaRPr sz="1600" dirty="0">
              <a:latin typeface="+mj-lt"/>
            </a:endParaRPr>
          </a:p>
        </p:txBody>
      </p:sp>
      <p:sp>
        <p:nvSpPr>
          <p:cNvPr id="693" name="Google Shape;693;p37"/>
          <p:cNvSpPr txBox="1"/>
          <p:nvPr/>
        </p:nvSpPr>
        <p:spPr>
          <a:xfrm>
            <a:off x="10126657" y="352389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lt1"/>
                </a:solidFill>
                <a:latin typeface="+mj-lt"/>
                <a:ea typeface="Calibri"/>
                <a:cs typeface="Calibri"/>
                <a:sym typeface="Calibri"/>
              </a:rPr>
              <a:t>Culturally, linguistically appropriate</a:t>
            </a:r>
            <a:endParaRPr sz="1600" dirty="0">
              <a:latin typeface="+mj-lt"/>
            </a:endParaRPr>
          </a:p>
        </p:txBody>
      </p:sp>
      <p:sp>
        <p:nvSpPr>
          <p:cNvPr id="694" name="Google Shape;694;p37"/>
          <p:cNvSpPr txBox="1"/>
          <p:nvPr/>
        </p:nvSpPr>
        <p:spPr>
          <a:xfrm>
            <a:off x="7123850" y="490442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mj-lt"/>
                <a:ea typeface="Calibri"/>
                <a:cs typeface="Calibri"/>
                <a:sym typeface="Calibri"/>
              </a:rPr>
              <a:t>Accessible and available to all</a:t>
            </a:r>
            <a:endParaRPr sz="1600">
              <a:latin typeface="+mj-lt"/>
            </a:endParaRPr>
          </a:p>
        </p:txBody>
      </p:sp>
      <p:sp>
        <p:nvSpPr>
          <p:cNvPr id="695" name="Google Shape;695;p37"/>
          <p:cNvSpPr txBox="1"/>
          <p:nvPr/>
        </p:nvSpPr>
        <p:spPr>
          <a:xfrm>
            <a:off x="9105050" y="4904426"/>
            <a:ext cx="1700305" cy="1089290"/>
          </a:xfrm>
          <a:prstGeom prst="rect">
            <a:avLst/>
          </a:prstGeom>
          <a:solidFill>
            <a:schemeClr val="accent3">
              <a:lumMod val="2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mj-lt"/>
                <a:ea typeface="Calibri"/>
                <a:cs typeface="Calibri"/>
                <a:sym typeface="Calibri"/>
              </a:rPr>
              <a:t>Comprehensive and integrative</a:t>
            </a:r>
            <a:endParaRPr sz="1600">
              <a:latin typeface="+mj-lt"/>
            </a:endParaRPr>
          </a:p>
        </p:txBody>
      </p:sp>
      <p:sp>
        <p:nvSpPr>
          <p:cNvPr id="696" name="Google Shape;696;p37"/>
          <p:cNvSpPr txBox="1"/>
          <p:nvPr/>
        </p:nvSpPr>
        <p:spPr>
          <a:xfrm>
            <a:off x="6966014" y="1563593"/>
            <a:ext cx="4016790" cy="400069"/>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000" b="1" dirty="0">
                <a:solidFill>
                  <a:schemeClr val="dk1"/>
                </a:solidFill>
                <a:latin typeface="+mj-lt"/>
                <a:ea typeface="Calibri"/>
                <a:cs typeface="Calibri"/>
                <a:sym typeface="Calibri"/>
              </a:rPr>
              <a:t>Core principles of HIV testing</a:t>
            </a:r>
            <a:endParaRPr sz="2000" b="1" dirty="0">
              <a:latin typeface="+mj-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702"/>
        <p:cNvGrpSpPr/>
        <p:nvPr/>
      </p:nvGrpSpPr>
      <p:grpSpPr>
        <a:xfrm>
          <a:off x="0" y="0"/>
          <a:ext cx="0" cy="0"/>
          <a:chOff x="0" y="0"/>
          <a:chExt cx="0" cy="0"/>
        </a:xfrm>
      </p:grpSpPr>
      <p:sp>
        <p:nvSpPr>
          <p:cNvPr id="703" name="Google Shape;703;p38"/>
          <p:cNvSpPr/>
          <p:nvPr/>
        </p:nvSpPr>
        <p:spPr>
          <a:xfrm>
            <a:off x="4081933" y="172384"/>
            <a:ext cx="7924800" cy="6471524"/>
          </a:xfrm>
          <a:prstGeom prst="rect">
            <a:avLst/>
          </a:prstGeom>
          <a:solidFill>
            <a:schemeClr val="lt2">
              <a:alpha val="8627"/>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38"/>
          <p:cNvSpPr txBox="1">
            <a:spLocks noGrp="1"/>
          </p:cNvSpPr>
          <p:nvPr>
            <p:ph type="title"/>
          </p:nvPr>
        </p:nvSpPr>
        <p:spPr>
          <a:xfrm>
            <a:off x="816935" y="733647"/>
            <a:ext cx="2404730" cy="17224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95959"/>
              </a:buClr>
              <a:buSzPts val="3240"/>
              <a:buFont typeface="Calibri"/>
              <a:buNone/>
            </a:pPr>
            <a:r>
              <a:rPr lang="en-US" sz="3240" b="1" dirty="0"/>
              <a:t>Sample</a:t>
            </a:r>
            <a:br>
              <a:rPr lang="en-US" sz="3240" b="1" dirty="0"/>
            </a:br>
            <a:r>
              <a:rPr lang="en-US" sz="3240" b="1" dirty="0"/>
              <a:t>Patient Bill of Rights</a:t>
            </a:r>
            <a:endParaRPr dirty="0"/>
          </a:p>
        </p:txBody>
      </p:sp>
      <p:sp>
        <p:nvSpPr>
          <p:cNvPr id="705" name="Google Shape;705;p38"/>
          <p:cNvSpPr txBox="1">
            <a:spLocks noGrp="1"/>
          </p:cNvSpPr>
          <p:nvPr>
            <p:ph type="body" idx="1"/>
          </p:nvPr>
        </p:nvSpPr>
        <p:spPr>
          <a:xfrm>
            <a:off x="4221121" y="925033"/>
            <a:ext cx="7676707" cy="564444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SzPts val="1600"/>
              <a:buNone/>
            </a:pPr>
            <a:r>
              <a:rPr lang="en-US" sz="1600" dirty="0"/>
              <a:t>At this health facility, you have the right to receive medical services that are:</a:t>
            </a:r>
            <a:endParaRPr dirty="0"/>
          </a:p>
          <a:p>
            <a:pPr marL="285750" lvl="0" indent="-285750" algn="l" rtl="0">
              <a:lnSpc>
                <a:spcPct val="90000"/>
              </a:lnSpc>
              <a:spcBef>
                <a:spcPts val="1000"/>
              </a:spcBef>
              <a:spcAft>
                <a:spcPts val="0"/>
              </a:spcAft>
              <a:buClr>
                <a:schemeClr val="accent3">
                  <a:lumMod val="25000"/>
                </a:schemeClr>
              </a:buClr>
              <a:buSzPts val="1600"/>
              <a:buFont typeface="Noto Sans Symbols"/>
              <a:buChar char="✔"/>
            </a:pPr>
            <a:r>
              <a:rPr lang="en-US" sz="1600" b="1" dirty="0"/>
              <a:t>Voluntary</a:t>
            </a:r>
            <a:r>
              <a:rPr lang="en-US" sz="1600" dirty="0"/>
              <a:t> (You should be given information about the benefits and risks of the services and treatments offered at this clinic so you can make informed decisions. You can say no to any service or medical test that you do not want to receive.)</a:t>
            </a:r>
            <a:endParaRPr dirty="0"/>
          </a:p>
          <a:p>
            <a:pPr marL="285750" lvl="0" indent="-285750" algn="l" rtl="0">
              <a:lnSpc>
                <a:spcPct val="90000"/>
              </a:lnSpc>
              <a:spcBef>
                <a:spcPts val="1000"/>
              </a:spcBef>
              <a:spcAft>
                <a:spcPts val="0"/>
              </a:spcAft>
              <a:buClr>
                <a:schemeClr val="accent3">
                  <a:lumMod val="25000"/>
                </a:schemeClr>
              </a:buClr>
              <a:buSzPts val="1600"/>
              <a:buFont typeface="Noto Sans Symbols"/>
              <a:buChar char="✔"/>
            </a:pPr>
            <a:r>
              <a:rPr lang="en-US" sz="1600" b="1" dirty="0"/>
              <a:t>Free from Coercion </a:t>
            </a:r>
            <a:r>
              <a:rPr lang="en-US" sz="1600" dirty="0"/>
              <a:t>(Refusing one service or declining to participate in partner notification activities will not affect your right to receive any other health care service at this facility.)</a:t>
            </a:r>
            <a:endParaRPr dirty="0"/>
          </a:p>
          <a:p>
            <a:pPr marL="285750" lvl="0" indent="-285750" algn="l" rtl="0">
              <a:lnSpc>
                <a:spcPct val="90000"/>
              </a:lnSpc>
              <a:spcBef>
                <a:spcPts val="1000"/>
              </a:spcBef>
              <a:spcAft>
                <a:spcPts val="0"/>
              </a:spcAft>
              <a:buClr>
                <a:schemeClr val="accent3">
                  <a:lumMod val="25000"/>
                </a:schemeClr>
              </a:buClr>
              <a:buSzPts val="1600"/>
              <a:buFont typeface="Noto Sans Symbols"/>
              <a:buChar char="✔"/>
            </a:pPr>
            <a:r>
              <a:rPr lang="en-US" sz="1600" b="1" dirty="0"/>
              <a:t>Delivered in a Nondiscriminatory Manner</a:t>
            </a:r>
            <a:r>
              <a:rPr lang="en-US" sz="1600" dirty="0"/>
              <a:t> (You should be treated as an individual with respect and dignity. You should not be discriminated against based on your age, gender, sexual orientation, or any other personal characteristic.) </a:t>
            </a:r>
            <a:endParaRPr dirty="0"/>
          </a:p>
          <a:p>
            <a:pPr marL="285750" lvl="0" indent="-285750" algn="l" rtl="0">
              <a:lnSpc>
                <a:spcPct val="90000"/>
              </a:lnSpc>
              <a:spcBef>
                <a:spcPts val="1000"/>
              </a:spcBef>
              <a:spcAft>
                <a:spcPts val="0"/>
              </a:spcAft>
              <a:buClr>
                <a:schemeClr val="accent3">
                  <a:lumMod val="25000"/>
                </a:schemeClr>
              </a:buClr>
              <a:buSzPts val="1600"/>
              <a:buFont typeface="Noto Sans Symbols"/>
              <a:buChar char="✔"/>
            </a:pPr>
            <a:r>
              <a:rPr lang="en-US" sz="1600" b="1" dirty="0"/>
              <a:t>Safe</a:t>
            </a:r>
            <a:r>
              <a:rPr lang="en-US" sz="1600" dirty="0"/>
              <a:t> (You should not feel threatened, harassed, or harmed as a result of the services you received.)</a:t>
            </a:r>
            <a:endParaRPr dirty="0"/>
          </a:p>
          <a:p>
            <a:pPr marL="285750" lvl="0" indent="-285750" algn="l" rtl="0">
              <a:lnSpc>
                <a:spcPct val="90000"/>
              </a:lnSpc>
              <a:spcBef>
                <a:spcPts val="1000"/>
              </a:spcBef>
              <a:spcAft>
                <a:spcPts val="0"/>
              </a:spcAft>
              <a:buClr>
                <a:schemeClr val="accent3">
                  <a:lumMod val="25000"/>
                </a:schemeClr>
              </a:buClr>
              <a:buSzPts val="1600"/>
              <a:buFont typeface="Noto Sans Symbols"/>
              <a:buChar char="✔"/>
            </a:pPr>
            <a:r>
              <a:rPr lang="en-US" sz="1600" b="1" dirty="0"/>
              <a:t>Of High Quality </a:t>
            </a:r>
            <a:r>
              <a:rPr lang="en-US" sz="1600" dirty="0"/>
              <a:t>(All services should meet national standards.)</a:t>
            </a:r>
            <a:endParaRPr dirty="0"/>
          </a:p>
          <a:p>
            <a:pPr marL="285750" lvl="0" indent="-285750" algn="l" rtl="0">
              <a:lnSpc>
                <a:spcPct val="90000"/>
              </a:lnSpc>
              <a:spcBef>
                <a:spcPts val="1000"/>
              </a:spcBef>
              <a:spcAft>
                <a:spcPts val="0"/>
              </a:spcAft>
              <a:buClr>
                <a:schemeClr val="accent3">
                  <a:lumMod val="25000"/>
                </a:schemeClr>
              </a:buClr>
              <a:buSzPts val="1600"/>
              <a:buFont typeface="Noto Sans Symbols"/>
              <a:buChar char="✔"/>
            </a:pPr>
            <a:r>
              <a:rPr lang="en-US" sz="1600" b="1" dirty="0"/>
              <a:t>Confidential </a:t>
            </a:r>
            <a:r>
              <a:rPr lang="en-US" sz="1600" dirty="0"/>
              <a:t>(Your personal information should be kept private and secure and not shared with anyone outside of the health care team.)</a:t>
            </a:r>
            <a:endParaRPr dirty="0"/>
          </a:p>
          <a:p>
            <a:pPr marL="0" lvl="0" indent="0" algn="l" rtl="0">
              <a:lnSpc>
                <a:spcPct val="90000"/>
              </a:lnSpc>
              <a:spcBef>
                <a:spcPts val="1000"/>
              </a:spcBef>
              <a:spcAft>
                <a:spcPts val="0"/>
              </a:spcAft>
              <a:buSzPts val="1600"/>
              <a:buNone/>
            </a:pPr>
            <a:r>
              <a:rPr lang="en-US" sz="1600" dirty="0"/>
              <a:t>You have the </a:t>
            </a:r>
            <a:r>
              <a:rPr lang="en-US" sz="1600" b="1" dirty="0"/>
              <a:t>right to make a complaint</a:t>
            </a:r>
            <a:r>
              <a:rPr lang="en-US" sz="1600" dirty="0"/>
              <a:t> if you feel that the services you received at this facility have not met these rights.</a:t>
            </a:r>
            <a:endParaRPr dirty="0"/>
          </a:p>
          <a:p>
            <a:pPr marL="0" lvl="0" indent="0" algn="l" rtl="0">
              <a:lnSpc>
                <a:spcPct val="90000"/>
              </a:lnSpc>
              <a:spcBef>
                <a:spcPts val="1000"/>
              </a:spcBef>
              <a:spcAft>
                <a:spcPts val="0"/>
              </a:spcAft>
              <a:buSzPts val="1600"/>
              <a:buNone/>
            </a:pPr>
            <a:r>
              <a:rPr lang="en-US" sz="1600" dirty="0"/>
              <a:t>To make a complaint, please complete the </a:t>
            </a:r>
            <a:r>
              <a:rPr lang="en-US" sz="1600" b="1" dirty="0"/>
              <a:t>Patient Complaint Form</a:t>
            </a:r>
            <a:r>
              <a:rPr lang="en-US" sz="1600" dirty="0"/>
              <a:t> and place it in the secure drop box by the registration desk.  You can also call the Community Advisory Board at XXX-XXX-XXX. They can make a complaint on your behalf if you do not feel comfortable doing so on your own.</a:t>
            </a:r>
            <a:endParaRPr dirty="0"/>
          </a:p>
        </p:txBody>
      </p:sp>
      <p:pic>
        <p:nvPicPr>
          <p:cNvPr id="706" name="Google Shape;706;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7798" y="186239"/>
            <a:ext cx="1818842" cy="734287"/>
          </a:xfrm>
          <a:prstGeom prst="rect">
            <a:avLst/>
          </a:prstGeom>
          <a:noFill/>
          <a:ln>
            <a:noFill/>
          </a:ln>
        </p:spPr>
      </p:pic>
      <p:sp>
        <p:nvSpPr>
          <p:cNvPr id="6" name="Google Shape;52;p105">
            <a:extLst>
              <a:ext uri="{FF2B5EF4-FFF2-40B4-BE49-F238E27FC236}">
                <a16:creationId xmlns:a16="http://schemas.microsoft.com/office/drawing/2014/main" id="{F18E7DB4-9523-4D71-98B8-575BC7D35630}"/>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7" name="Google Shape;717;p39"/>
          <p:cNvSpPr txBox="1">
            <a:spLocks noGrp="1"/>
          </p:cNvSpPr>
          <p:nvPr>
            <p:ph type="title"/>
          </p:nvPr>
        </p:nvSpPr>
        <p:spPr>
          <a:xfrm>
            <a:off x="838199" y="588963"/>
            <a:ext cx="10910777" cy="800100"/>
          </a:xfrm>
          <a:noFill/>
          <a:ln>
            <a:noFill/>
          </a:ln>
        </p:spPr>
        <p:txBody>
          <a:bodyPr spcFirstLastPara="1" wrap="square" lIns="91425" tIns="45700" rIns="91425" bIns="45700" anchor="ctr" anchorCtr="0">
            <a:normAutofit fontScale="90000"/>
          </a:bodyPr>
          <a:lstStyle/>
          <a:p>
            <a:pPr lvl="0"/>
            <a:r>
              <a:rPr lang="en-US" dirty="0"/>
              <a:t>Index clients should be informed of and understand…</a:t>
            </a:r>
          </a:p>
        </p:txBody>
      </p:sp>
      <p:sp>
        <p:nvSpPr>
          <p:cNvPr id="712" name="Google Shape;712;p39"/>
          <p:cNvSpPr txBox="1">
            <a:spLocks noGrp="1"/>
          </p:cNvSpPr>
          <p:nvPr>
            <p:ph type="body" idx="1"/>
          </p:nvPr>
        </p:nvSpPr>
        <p:spPr>
          <a:xfrm>
            <a:off x="4838041" y="1389062"/>
            <a:ext cx="6910935" cy="5171225"/>
          </a:xfrm>
          <a:noFill/>
          <a:ln>
            <a:noFill/>
          </a:ln>
        </p:spPr>
        <p:txBody>
          <a:bodyPr spcFirstLastPara="1" wrap="square" lIns="91425" tIns="45700" rIns="91425" bIns="45700" anchor="ctr" anchorCtr="0">
            <a:noAutofit/>
          </a:bodyPr>
          <a:lstStyle/>
          <a:p>
            <a:pPr lvl="0"/>
            <a:r>
              <a:rPr lang="en-US" sz="2200" dirty="0">
                <a:sym typeface="Calibri"/>
              </a:rPr>
              <a:t>Purpose of index testing</a:t>
            </a:r>
          </a:p>
          <a:p>
            <a:pPr lvl="0"/>
            <a:r>
              <a:rPr lang="en-US" sz="2200" dirty="0">
                <a:sym typeface="Calibri"/>
              </a:rPr>
              <a:t>What will happen, by whom, where</a:t>
            </a:r>
            <a:endParaRPr lang="en-US" sz="2200" dirty="0"/>
          </a:p>
          <a:p>
            <a:pPr lvl="0"/>
            <a:r>
              <a:rPr lang="en-US" sz="2200" dirty="0">
                <a:sym typeface="Calibri"/>
              </a:rPr>
              <a:t>It’s voluntary; they will still have access to other health services if they decline </a:t>
            </a:r>
            <a:endParaRPr lang="en-US" sz="2200" dirty="0"/>
          </a:p>
          <a:p>
            <a:pPr lvl="0"/>
            <a:r>
              <a:rPr lang="en-US" sz="2200" dirty="0">
                <a:sym typeface="Calibri"/>
              </a:rPr>
              <a:t>Different options available for notifying partners</a:t>
            </a:r>
            <a:endParaRPr lang="en-US" sz="2200" dirty="0"/>
          </a:p>
          <a:p>
            <a:pPr lvl="0"/>
            <a:r>
              <a:rPr lang="en-US" sz="2200" dirty="0">
                <a:sym typeface="Calibri"/>
              </a:rPr>
              <a:t>Potential risks and benefits; how to minimize risks </a:t>
            </a:r>
            <a:endParaRPr lang="en-US" sz="2200" dirty="0"/>
          </a:p>
          <a:p>
            <a:pPr lvl="0"/>
            <a:r>
              <a:rPr lang="en-US" sz="2200" dirty="0">
                <a:sym typeface="Calibri"/>
              </a:rPr>
              <a:t>How and to what extent privacy and confidentiality can be protected </a:t>
            </a:r>
            <a:endParaRPr lang="en-US" sz="2200" dirty="0"/>
          </a:p>
          <a:p>
            <a:pPr lvl="0"/>
            <a:r>
              <a:rPr lang="en-US" sz="2200" dirty="0">
                <a:sym typeface="Calibri"/>
              </a:rPr>
              <a:t>Where support services are available; how to contact and access those services if needed, particularly if harm is experienced</a:t>
            </a:r>
            <a:endParaRPr lang="en-US" sz="2200" dirty="0"/>
          </a:p>
        </p:txBody>
      </p:sp>
      <p:pic>
        <p:nvPicPr>
          <p:cNvPr id="713" name="Google Shape;713;p39" descr="A close up of a logo&#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b="-3"/>
          <a:stretch/>
        </p:blipFill>
        <p:spPr>
          <a:xfrm>
            <a:off x="20" y="1290014"/>
            <a:ext cx="4940716" cy="5171224"/>
          </a:xfrm>
          <a:custGeom>
            <a:avLst/>
            <a:gdLst/>
            <a:ahLst/>
            <a:cxnLst/>
            <a:rect l="l" t="t" r="r" b="b"/>
            <a:pathLst>
              <a:path w="4838041" h="5063738" extrusionOk="0">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ln>
            <a:noFill/>
          </a:ln>
        </p:spPr>
      </p:pic>
      <p:sp>
        <p:nvSpPr>
          <p:cNvPr id="715" name="Google Shape;715;p39"/>
          <p:cNvSpPr/>
          <p:nvPr/>
        </p:nvSpPr>
        <p:spPr>
          <a:xfrm>
            <a:off x="1681108" y="2301229"/>
            <a:ext cx="1898800" cy="1604234"/>
          </a:xfrm>
          <a:prstGeom prst="wedgeEllipseCallout">
            <a:avLst>
              <a:gd name="adj1" fmla="val 37317"/>
              <a:gd name="adj2" fmla="val 62699"/>
            </a:avLst>
          </a:prstGeom>
          <a:solidFill>
            <a:srgbClr val="FCDD7D"/>
          </a:solidFill>
          <a:ln w="12700" cap="flat" cmpd="sng">
            <a:solidFill>
              <a:schemeClr val="lt1"/>
            </a:solidFill>
            <a:prstDash val="solid"/>
            <a:miter lim="800000"/>
            <a:headEnd type="none" w="sm" len="sm"/>
            <a:tailEnd type="none" w="sm" len="sm"/>
          </a:ln>
        </p:spPr>
        <p:txBody>
          <a:bodyPr spcFirstLastPara="1" wrap="square" lIns="45720" tIns="45720" rIns="45720" bIns="4572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2. </a:t>
            </a:r>
            <a:b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Obtain informed consent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dirty="0">
                <a:solidFill>
                  <a:srgbClr val="262626"/>
                </a:solidFill>
                <a:latin typeface="+mn-lt"/>
              </a:rPr>
              <a:t>Welcome and introductions</a:t>
            </a:r>
            <a:endParaRPr dirty="0">
              <a:latin typeface="+mn-lt"/>
            </a:endParaRPr>
          </a:p>
        </p:txBody>
      </p:sp>
      <p:sp>
        <p:nvSpPr>
          <p:cNvPr id="264" name="Google Shape;264;p4"/>
          <p:cNvSpPr txBox="1"/>
          <p:nvPr/>
        </p:nvSpPr>
        <p:spPr>
          <a:xfrm>
            <a:off x="64169" y="2406316"/>
            <a:ext cx="12079705"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accent4"/>
                </a:solidFill>
                <a:latin typeface="+mn-lt"/>
                <a:ea typeface="Calibri"/>
                <a:cs typeface="Calibri"/>
                <a:sym typeface="Calibri"/>
              </a:rPr>
              <a:t>INSERT A RELEVANT LOCAL PHOTO HERE, SET BEHIND THE TEXT BELOW</a:t>
            </a:r>
            <a:endParaRPr sz="2400" b="1" dirty="0">
              <a:solidFill>
                <a:schemeClr val="accent4"/>
              </a:solidFill>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4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t>Consent among children and adolescents</a:t>
            </a:r>
          </a:p>
        </p:txBody>
      </p:sp>
      <p:sp>
        <p:nvSpPr>
          <p:cNvPr id="724" name="Google Shape;724;p40"/>
          <p:cNvSpPr txBox="1">
            <a:spLocks noGrp="1"/>
          </p:cNvSpPr>
          <p:nvPr>
            <p:ph type="body" idx="1"/>
          </p:nvPr>
        </p:nvSpPr>
        <p:spPr>
          <a:xfrm>
            <a:off x="838201" y="1477926"/>
            <a:ext cx="10102702" cy="5091149"/>
          </a:xfrm>
          <a:noFill/>
          <a:ln>
            <a:noFill/>
          </a:ln>
        </p:spPr>
        <p:txBody>
          <a:bodyPr spcFirstLastPara="1" wrap="square" lIns="91425" tIns="45700" rIns="91425" bIns="45700" anchor="t" anchorCtr="0">
            <a:noAutofit/>
          </a:bodyPr>
          <a:lstStyle/>
          <a:p>
            <a:pPr>
              <a:spcBef>
                <a:spcPts val="0"/>
              </a:spcBef>
            </a:pPr>
            <a:r>
              <a:rPr lang="en-US" sz="2400" dirty="0">
                <a:sym typeface="Calibri"/>
              </a:rPr>
              <a:t>Providers of index testing must always follow their country’s guidelines on age of consent as stated in the national HTS guidelines.</a:t>
            </a:r>
          </a:p>
          <a:p>
            <a:r>
              <a:rPr lang="en-US" sz="2400" dirty="0">
                <a:sym typeface="Calibri"/>
              </a:rPr>
              <a:t>When an older child or adolescent meets the national age of consent, they must receive age-appropriate pre-test counseling. </a:t>
            </a:r>
          </a:p>
          <a:p>
            <a:r>
              <a:rPr lang="en-US" sz="2400" dirty="0">
                <a:sym typeface="Calibri"/>
              </a:rPr>
              <a:t>HIV testing counselors should always communicate with children/adolescents in ways that are appropriate to their age and level of maturity.</a:t>
            </a:r>
          </a:p>
          <a:p>
            <a:r>
              <a:rPr lang="en-US" sz="2400" dirty="0">
                <a:sym typeface="Calibri"/>
              </a:rPr>
              <a:t>When a child/adolescent </a:t>
            </a:r>
            <a:r>
              <a:rPr lang="en-US" sz="2400" dirty="0"/>
              <a:t>is</a:t>
            </a:r>
            <a:r>
              <a:rPr lang="en-US" sz="2400" dirty="0">
                <a:sym typeface="Calibri"/>
              </a:rPr>
              <a:t> not of the age to provide consent for testing, providers must obtain their parent’s consent after providing appropriate pre-test information/counseling to them on the importance of knowing the HIV status of their biological child.</a:t>
            </a:r>
            <a:endParaRPr lang="en-US" sz="2400" dirty="0"/>
          </a:p>
          <a:p>
            <a:pPr lvl="0"/>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1" name="Google Shape;731;p41"/>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sym typeface="Calibri"/>
              </a:rPr>
              <a:t>Small-group activity: Case study</a:t>
            </a:r>
            <a:endParaRPr lang="en-US"/>
          </a:p>
        </p:txBody>
      </p:sp>
      <p:sp>
        <p:nvSpPr>
          <p:cNvPr id="730" name="Google Shape;730;p41"/>
          <p:cNvSpPr txBox="1">
            <a:spLocks noGrp="1"/>
          </p:cNvSpPr>
          <p:nvPr>
            <p:ph type="body" idx="1"/>
          </p:nvPr>
        </p:nvSpPr>
        <p:spPr>
          <a:xfrm>
            <a:off x="838199" y="1531088"/>
            <a:ext cx="9230833" cy="5220585"/>
          </a:xfrm>
          <a:noFill/>
          <a:ln>
            <a:noFill/>
          </a:ln>
        </p:spPr>
        <p:txBody>
          <a:bodyPr spcFirstLastPara="1" wrap="square" lIns="91425" tIns="45700" rIns="91425" bIns="45700" anchor="t" anchorCtr="0">
            <a:normAutofit fontScale="85000" lnSpcReduction="20000"/>
          </a:bodyPr>
          <a:lstStyle/>
          <a:p>
            <a:pPr marL="50800" lvl="0" indent="0">
              <a:lnSpc>
                <a:spcPct val="115000"/>
              </a:lnSpc>
              <a:spcBef>
                <a:spcPts val="0"/>
              </a:spcBef>
              <a:buNone/>
            </a:pPr>
            <a:r>
              <a:rPr lang="en-US" sz="3100" b="1" dirty="0"/>
              <a:t>Example 1. </a:t>
            </a:r>
          </a:p>
          <a:p>
            <a:pPr marL="50800" lvl="0" indent="0">
              <a:lnSpc>
                <a:spcPct val="115000"/>
              </a:lnSpc>
              <a:buNone/>
            </a:pPr>
            <a:r>
              <a:rPr lang="en-US" dirty="0" err="1"/>
              <a:t>Bojak</a:t>
            </a:r>
            <a:r>
              <a:rPr lang="en-US" dirty="0"/>
              <a:t> is a counselor who works at a district health center. He is well respected by the MSM community. One day, one of his PLHIV clients agrees to index testing and provides a list of contacts. The client agrees to contract referral for his wife, but he does not feel comfortable notifying his male sexual partner at the moment, because he is worried that his partner may do something harmful to him. </a:t>
            </a:r>
            <a:r>
              <a:rPr lang="en-US" dirty="0" err="1"/>
              <a:t>Bojak</a:t>
            </a:r>
            <a:r>
              <a:rPr lang="en-US" dirty="0"/>
              <a:t> happens to know the client’s sexual partner well and thinks he can prevent the partner from doing anything harmful. </a:t>
            </a:r>
            <a:r>
              <a:rPr lang="en-US" dirty="0" err="1"/>
              <a:t>Bojak</a:t>
            </a:r>
            <a:r>
              <a:rPr lang="en-US" dirty="0"/>
              <a:t> asks the client to let </a:t>
            </a:r>
            <a:r>
              <a:rPr lang="en-US" dirty="0" err="1"/>
              <a:t>Bojak</a:t>
            </a:r>
            <a:r>
              <a:rPr lang="en-US" dirty="0"/>
              <a:t> contact the partner and assures the index client that everything will be ok.</a:t>
            </a:r>
          </a:p>
          <a:p>
            <a:pPr marL="50800" lvl="0" indent="0">
              <a:lnSpc>
                <a:spcPct val="115000"/>
              </a:lnSpc>
              <a:buNone/>
            </a:pPr>
            <a:r>
              <a:rPr lang="en-US" dirty="0"/>
              <a:t>Does this approach meet the Minimum Standards and Core Principles? Why? Why not?</a:t>
            </a:r>
          </a:p>
        </p:txBody>
      </p:sp>
      <p:pic>
        <p:nvPicPr>
          <p:cNvPr id="732" name="Google Shape;732;p41"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0265229" y="818779"/>
            <a:ext cx="1088571" cy="314714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1" name="Google Shape;741;p42"/>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t>Plenary activity: Case study</a:t>
            </a:r>
            <a:endParaRPr lang="en-US">
              <a:sym typeface="Calibri"/>
            </a:endParaRPr>
          </a:p>
        </p:txBody>
      </p:sp>
      <p:sp>
        <p:nvSpPr>
          <p:cNvPr id="740" name="Google Shape;740;p42"/>
          <p:cNvSpPr txBox="1">
            <a:spLocks noGrp="1"/>
          </p:cNvSpPr>
          <p:nvPr>
            <p:ph type="body" idx="1"/>
          </p:nvPr>
        </p:nvSpPr>
        <p:spPr>
          <a:xfrm>
            <a:off x="838200" y="1509123"/>
            <a:ext cx="8890591" cy="4932362"/>
          </a:xfrm>
          <a:noFill/>
          <a:ln>
            <a:noFill/>
          </a:ln>
        </p:spPr>
        <p:txBody>
          <a:bodyPr spcFirstLastPara="1" wrap="square" lIns="91425" tIns="45700" rIns="91425" bIns="45700" anchor="t" anchorCtr="0">
            <a:normAutofit fontScale="92500" lnSpcReduction="10000"/>
          </a:bodyPr>
          <a:lstStyle/>
          <a:p>
            <a:pPr marL="50800" lvl="0" indent="0">
              <a:spcBef>
                <a:spcPts val="0"/>
              </a:spcBef>
              <a:buNone/>
            </a:pPr>
            <a:r>
              <a:rPr lang="en-US" b="1" dirty="0"/>
              <a:t>Example 2. </a:t>
            </a:r>
          </a:p>
          <a:p>
            <a:pPr marL="50800" lvl="0" indent="0">
              <a:buNone/>
            </a:pPr>
            <a:r>
              <a:rPr lang="en-US" dirty="0"/>
              <a:t>Ghislaine manages an HIV/STI clinic that provides specialized services for key populations. She learns that index testing can be highly effective at increasing case finding, and she decides to create an incentive program to encourage people to offer contacts for index testing. For all key population clients who offer at least one contact for index testing, the clinic provides a transportation allowance. Clients who refuse to offer a contact do not receive the allowance.</a:t>
            </a:r>
          </a:p>
          <a:p>
            <a:pPr marL="50800" lvl="0" indent="0">
              <a:buNone/>
            </a:pPr>
            <a:r>
              <a:rPr lang="en-US" dirty="0"/>
              <a:t>Does this approach meet the Minimum Standards and Core Principles? Why? Why not?</a:t>
            </a:r>
          </a:p>
          <a:p>
            <a:pPr lvl="0"/>
            <a:endParaRPr lang="en-US" dirty="0"/>
          </a:p>
        </p:txBody>
      </p:sp>
      <p:pic>
        <p:nvPicPr>
          <p:cNvPr id="742" name="Google Shape;742;p42"/>
          <p:cNvPicPr preferRelativeResize="0"/>
          <p:nvPr/>
        </p:nvPicPr>
        <p:blipFill rotWithShape="1">
          <a:blip r:embed="rId3">
            <a:alphaModFix/>
          </a:blip>
          <a:srcRect/>
          <a:stretch/>
        </p:blipFill>
        <p:spPr>
          <a:xfrm>
            <a:off x="10080007" y="1389063"/>
            <a:ext cx="1103672" cy="356226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Google Shape;748;p43"/>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sym typeface="Calibri"/>
              </a:rPr>
              <a:t>What does consent look/sound like?</a:t>
            </a:r>
            <a:endParaRPr lang="en-US"/>
          </a:p>
        </p:txBody>
      </p:sp>
      <p:sp>
        <p:nvSpPr>
          <p:cNvPr id="749" name="Google Shape;749;p43"/>
          <p:cNvSpPr txBox="1">
            <a:spLocks noGrp="1"/>
          </p:cNvSpPr>
          <p:nvPr>
            <p:ph type="body" idx="1"/>
          </p:nvPr>
        </p:nvSpPr>
        <p:spPr>
          <a:xfrm>
            <a:off x="838200" y="1389063"/>
            <a:ext cx="8543925" cy="5180012"/>
          </a:xfrm>
          <a:noFill/>
          <a:ln>
            <a:noFill/>
          </a:ln>
        </p:spPr>
        <p:txBody>
          <a:bodyPr spcFirstLastPara="1" wrap="square" lIns="91425" tIns="45700" rIns="91425" bIns="45700" anchor="t" anchorCtr="0">
            <a:normAutofit fontScale="77500" lnSpcReduction="20000"/>
          </a:bodyPr>
          <a:lstStyle/>
          <a:p>
            <a:pPr marL="50800" lvl="0" indent="0">
              <a:lnSpc>
                <a:spcPct val="115000"/>
              </a:lnSpc>
              <a:buNone/>
            </a:pPr>
            <a:r>
              <a:rPr lang="en-US" b="1" dirty="0">
                <a:sym typeface="Calibri"/>
              </a:rPr>
              <a:t>Contract referral</a:t>
            </a:r>
            <a:endParaRPr lang="en-US" b="1" dirty="0"/>
          </a:p>
          <a:p>
            <a:pPr lvl="0">
              <a:lnSpc>
                <a:spcPct val="115000"/>
              </a:lnSpc>
              <a:spcBef>
                <a:spcPts val="600"/>
              </a:spcBef>
            </a:pPr>
            <a:r>
              <a:rPr lang="en-US" dirty="0">
                <a:sym typeface="Calibri"/>
              </a:rPr>
              <a:t>I plan to tell my partner about my HIV and refer him/her to this site for HIV testing within 14 days of today’s date. If I am unable to do this within 14 days, I give permission for the counselor to telephone my partner, tell them that they may have been exposed to HIV, and offer them an HIV test. I understand that all services will be confidential, and my identity will not be revealed to my partner.</a:t>
            </a:r>
          </a:p>
          <a:p>
            <a:pPr marL="50800" lvl="0" indent="0">
              <a:lnSpc>
                <a:spcPct val="115000"/>
              </a:lnSpc>
              <a:buNone/>
            </a:pPr>
            <a:r>
              <a:rPr lang="en-US" b="1" dirty="0">
                <a:sym typeface="Calibri"/>
              </a:rPr>
              <a:t>Provider referral</a:t>
            </a:r>
            <a:endParaRPr lang="en-US" b="1" dirty="0"/>
          </a:p>
          <a:p>
            <a:pPr lvl="0">
              <a:lnSpc>
                <a:spcPct val="115000"/>
              </a:lnSpc>
              <a:spcBef>
                <a:spcPts val="600"/>
              </a:spcBef>
            </a:pPr>
            <a:r>
              <a:rPr lang="en-US" dirty="0">
                <a:sym typeface="Calibri"/>
              </a:rPr>
              <a:t>I give consent for the counselor to telephone (or visit) my partner, tell them that they may have been exposed to HIV, and offer them an HIV test. I understand that all services will be confidential, and my identity will not be revealed to my partner.</a:t>
            </a:r>
          </a:p>
        </p:txBody>
      </p:sp>
      <p:sp>
        <p:nvSpPr>
          <p:cNvPr id="750" name="Google Shape;750;p43"/>
          <p:cNvSpPr txBox="1"/>
          <p:nvPr/>
        </p:nvSpPr>
        <p:spPr>
          <a:xfrm>
            <a:off x="838200" y="6465225"/>
            <a:ext cx="5011229"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Source: PEPFAR 2020 Guidance for Implementing Safe and Ethical Index Testing Services</a:t>
            </a:r>
            <a:endParaRPr/>
          </a:p>
        </p:txBody>
      </p:sp>
      <p:pic>
        <p:nvPicPr>
          <p:cNvPr id="751" name="Google Shape;751;p43"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77527"/>
          <a:stretch/>
        </p:blipFill>
        <p:spPr>
          <a:xfrm>
            <a:off x="10545135" y="1973723"/>
            <a:ext cx="1009869" cy="3151446"/>
          </a:xfrm>
          <a:prstGeom prst="rect">
            <a:avLst/>
          </a:prstGeom>
          <a:noFill/>
          <a:ln>
            <a:noFill/>
          </a:ln>
        </p:spPr>
      </p:pic>
      <p:pic>
        <p:nvPicPr>
          <p:cNvPr id="752" name="Google Shape;752;p43"/>
          <p:cNvPicPr preferRelativeResize="0"/>
          <p:nvPr/>
        </p:nvPicPr>
        <p:blipFill rotWithShape="1">
          <a:blip r:embed="rId4">
            <a:alphaModFix/>
          </a:blip>
          <a:srcRect/>
          <a:stretch/>
        </p:blipFill>
        <p:spPr>
          <a:xfrm>
            <a:off x="9563407" y="2285018"/>
            <a:ext cx="917772" cy="2962248"/>
          </a:xfrm>
          <a:prstGeom prst="rect">
            <a:avLst/>
          </a:prstGeom>
          <a:noFill/>
          <a:ln>
            <a:noFill/>
          </a:ln>
        </p:spPr>
      </p:pic>
      <p:pic>
        <p:nvPicPr>
          <p:cNvPr id="753" name="Google Shape;753;p43"/>
          <p:cNvPicPr preferRelativeResize="0"/>
          <p:nvPr/>
        </p:nvPicPr>
        <p:blipFill rotWithShape="1">
          <a:blip r:embed="rId5">
            <a:alphaModFix/>
          </a:blip>
          <a:srcRect/>
          <a:stretch/>
        </p:blipFill>
        <p:spPr>
          <a:xfrm>
            <a:off x="10217801" y="1951482"/>
            <a:ext cx="733120" cy="73312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62" name="Google Shape;762;p44"/>
          <p:cNvPicPr preferRelativeResize="0"/>
          <p:nvPr/>
        </p:nvPicPr>
        <p:blipFill rotWithShape="1">
          <a:blip r:embed="rId3">
            <a:alphaModFix/>
          </a:blip>
          <a:srcRect/>
          <a:stretch/>
        </p:blipFill>
        <p:spPr>
          <a:xfrm>
            <a:off x="9388549" y="3367594"/>
            <a:ext cx="2803451" cy="3426610"/>
          </a:xfrm>
          <a:prstGeom prst="rect">
            <a:avLst/>
          </a:prstGeom>
          <a:noFill/>
          <a:ln>
            <a:noFill/>
          </a:ln>
        </p:spPr>
      </p:pic>
      <p:sp>
        <p:nvSpPr>
          <p:cNvPr id="759" name="Google Shape;759;p44"/>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fontScale="90000"/>
          </a:bodyPr>
          <a:lstStyle/>
          <a:p>
            <a:pPr lvl="0"/>
            <a:r>
              <a:rPr lang="en-US" dirty="0"/>
              <a:t>What do we mean by voluntary and noncoercive?</a:t>
            </a:r>
            <a:endParaRPr lang="en-US" dirty="0">
              <a:sym typeface="Calibri"/>
            </a:endParaRPr>
          </a:p>
        </p:txBody>
      </p:sp>
      <p:sp>
        <p:nvSpPr>
          <p:cNvPr id="760" name="Google Shape;760;p44"/>
          <p:cNvSpPr txBox="1">
            <a:spLocks noGrp="1"/>
          </p:cNvSpPr>
          <p:nvPr>
            <p:ph type="body" idx="1"/>
          </p:nvPr>
        </p:nvSpPr>
        <p:spPr>
          <a:xfrm>
            <a:off x="838200" y="1389062"/>
            <a:ext cx="9039447" cy="5394509"/>
          </a:xfrm>
          <a:noFill/>
          <a:ln>
            <a:noFill/>
          </a:ln>
        </p:spPr>
        <p:txBody>
          <a:bodyPr spcFirstLastPara="1" wrap="square" lIns="91425" tIns="45700" rIns="91425" bIns="45700" anchor="t" anchorCtr="0">
            <a:normAutofit fontScale="62500" lnSpcReduction="20000"/>
          </a:bodyPr>
          <a:lstStyle/>
          <a:p>
            <a:pPr lvl="0">
              <a:lnSpc>
                <a:spcPct val="115000"/>
              </a:lnSpc>
              <a:spcBef>
                <a:spcPts val="0"/>
              </a:spcBef>
            </a:pPr>
            <a:r>
              <a:rPr lang="en-US" dirty="0">
                <a:sym typeface="Calibri"/>
              </a:rPr>
              <a:t>Index testing is a completely voluntary service offered to people living with HIV to support them in getting their partner(s) and children tested for HIV.</a:t>
            </a:r>
            <a:endParaRPr lang="en-US" dirty="0"/>
          </a:p>
          <a:p>
            <a:pPr lvl="0">
              <a:lnSpc>
                <a:spcPct val="115000"/>
              </a:lnSpc>
            </a:pPr>
            <a:r>
              <a:rPr lang="en-US" dirty="0">
                <a:sym typeface="Calibri"/>
              </a:rPr>
              <a:t>Index testing should be client centered and focused on the needs and safety of the index client and their partner(s) and children.</a:t>
            </a:r>
            <a:endParaRPr lang="en-US" dirty="0"/>
          </a:p>
          <a:p>
            <a:pPr lvl="0">
              <a:lnSpc>
                <a:spcPct val="115000"/>
              </a:lnSpc>
            </a:pPr>
            <a:r>
              <a:rPr lang="en-US" dirty="0">
                <a:sym typeface="Calibri"/>
              </a:rPr>
              <a:t>All HIV testing clients, including index clients, should be provided with all available HIV prevention, care, and treatment services, regardless of whether they provide details about their partners or not.</a:t>
            </a:r>
            <a:endParaRPr lang="en-US" dirty="0"/>
          </a:p>
          <a:p>
            <a:pPr lvl="0">
              <a:lnSpc>
                <a:spcPct val="115000"/>
              </a:lnSpc>
            </a:pPr>
            <a:r>
              <a:rPr lang="en-US" dirty="0">
                <a:sym typeface="Calibri"/>
              </a:rPr>
              <a:t>Services may NEVER be withheld under any circumstances.</a:t>
            </a:r>
            <a:endParaRPr lang="en-US" dirty="0"/>
          </a:p>
          <a:p>
            <a:pPr lvl="0">
              <a:lnSpc>
                <a:spcPct val="115000"/>
              </a:lnSpc>
            </a:pPr>
            <a:r>
              <a:rPr lang="en-US" dirty="0">
                <a:sym typeface="Calibri"/>
              </a:rPr>
              <a:t>Clients may NEVER be pressured into sharing the names of their partner(s).</a:t>
            </a:r>
            <a:endParaRPr lang="en-US" dirty="0"/>
          </a:p>
          <a:p>
            <a:pPr lvl="0">
              <a:lnSpc>
                <a:spcPct val="115000"/>
              </a:lnSpc>
            </a:pPr>
            <a:r>
              <a:rPr lang="en-US" dirty="0">
                <a:sym typeface="Calibri"/>
              </a:rPr>
              <a:t>Clients should be informed of their right to decline participation in index testing services throughout the process, not just during the elicitation interview.</a:t>
            </a:r>
            <a:endParaRPr lang="en-US" dirty="0"/>
          </a:p>
          <a:p>
            <a:pPr lvl="0">
              <a:lnSpc>
                <a:spcPct val="115000"/>
              </a:lnSpc>
            </a:pPr>
            <a:r>
              <a:rPr lang="en-US" dirty="0">
                <a:sym typeface="Calibri"/>
              </a:rPr>
              <a:t>Clients may opt out of index testing services FOR ANY OR NO REASON. Clients do not need to provide a reason for not participating in index testing services.</a:t>
            </a:r>
          </a:p>
        </p:txBody>
      </p:sp>
      <p:sp>
        <p:nvSpPr>
          <p:cNvPr id="761" name="Google Shape;761;p44"/>
          <p:cNvSpPr txBox="1"/>
          <p:nvPr/>
        </p:nvSpPr>
        <p:spPr>
          <a:xfrm>
            <a:off x="987785" y="6567720"/>
            <a:ext cx="7740525"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9" name="Google Shape;769;p45"/>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t>Small-group activity: Case study</a:t>
            </a:r>
            <a:endParaRPr lang="en-US" dirty="0">
              <a:sym typeface="Calibri"/>
            </a:endParaRPr>
          </a:p>
        </p:txBody>
      </p:sp>
      <p:sp>
        <p:nvSpPr>
          <p:cNvPr id="768" name="Google Shape;768;p45"/>
          <p:cNvSpPr txBox="1">
            <a:spLocks noGrp="1"/>
          </p:cNvSpPr>
          <p:nvPr>
            <p:ph type="body" idx="1"/>
          </p:nvPr>
        </p:nvSpPr>
        <p:spPr>
          <a:xfrm>
            <a:off x="838200" y="1636713"/>
            <a:ext cx="9081977" cy="4932362"/>
          </a:xfrm>
          <a:noFill/>
          <a:ln>
            <a:noFill/>
          </a:ln>
        </p:spPr>
        <p:txBody>
          <a:bodyPr spcFirstLastPara="1" wrap="square" lIns="91425" tIns="45700" rIns="91425" bIns="45700" anchor="t" anchorCtr="0">
            <a:normAutofit fontScale="92500" lnSpcReduction="10000"/>
          </a:bodyPr>
          <a:lstStyle/>
          <a:p>
            <a:pPr marL="50800" lvl="0" indent="0">
              <a:lnSpc>
                <a:spcPct val="105000"/>
              </a:lnSpc>
              <a:spcBef>
                <a:spcPts val="0"/>
              </a:spcBef>
              <a:buNone/>
            </a:pPr>
            <a:r>
              <a:rPr lang="en-US" b="1" dirty="0"/>
              <a:t>Example 3. </a:t>
            </a:r>
          </a:p>
          <a:p>
            <a:pPr marL="50800" lvl="0" indent="0">
              <a:lnSpc>
                <a:spcPct val="105000"/>
              </a:lnSpc>
              <a:buNone/>
            </a:pPr>
            <a:r>
              <a:rPr lang="en-US" dirty="0"/>
              <a:t>Tupac, a FSW, provides counseling and testing services at a community-based organization for sex workers. One of her counseling clients, Shakur, recently tested positive. On a follow-up visit, Shakur agrees to provide contact information for three of her regular clients. One of the clients is the boyfriend of Tupac’s friend, </a:t>
            </a:r>
            <a:r>
              <a:rPr lang="en-US" dirty="0" err="1"/>
              <a:t>Amaru</a:t>
            </a:r>
            <a:r>
              <a:rPr lang="en-US" dirty="0"/>
              <a:t>. Concerned for her friend’s health, Tupac decides to tell </a:t>
            </a:r>
            <a:r>
              <a:rPr lang="en-US" dirty="0" err="1"/>
              <a:t>Amaru</a:t>
            </a:r>
            <a:r>
              <a:rPr lang="en-US" dirty="0"/>
              <a:t> that she may have been exposed to HIV through her boyfriend.  </a:t>
            </a:r>
          </a:p>
          <a:p>
            <a:pPr marL="50800" lvl="0" indent="0">
              <a:lnSpc>
                <a:spcPct val="105000"/>
              </a:lnSpc>
              <a:buNone/>
            </a:pPr>
            <a:r>
              <a:rPr lang="en-US" dirty="0"/>
              <a:t>Does this approach meet the Minimum Standards and Core Principles? Why? Why not?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pic>
        <p:nvPicPr>
          <p:cNvPr id="775" name="Google Shape;775;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69841" y="1847532"/>
            <a:ext cx="3622159" cy="3894900"/>
          </a:xfrm>
          <a:prstGeom prst="rect">
            <a:avLst/>
          </a:prstGeom>
          <a:noFill/>
          <a:ln>
            <a:noFill/>
          </a:ln>
        </p:spPr>
      </p:pic>
      <p:sp>
        <p:nvSpPr>
          <p:cNvPr id="776" name="Google Shape;776;p46"/>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t>What do we mean by confidential?</a:t>
            </a:r>
            <a:endParaRPr lang="en-US">
              <a:sym typeface="Calibri"/>
            </a:endParaRPr>
          </a:p>
        </p:txBody>
      </p:sp>
      <p:sp>
        <p:nvSpPr>
          <p:cNvPr id="777" name="Google Shape;777;p46"/>
          <p:cNvSpPr txBox="1">
            <a:spLocks noGrp="1"/>
          </p:cNvSpPr>
          <p:nvPr>
            <p:ph type="body" idx="1"/>
          </p:nvPr>
        </p:nvSpPr>
        <p:spPr>
          <a:xfrm>
            <a:off x="829316" y="1388533"/>
            <a:ext cx="8119553" cy="5362804"/>
          </a:xfrm>
          <a:noFill/>
          <a:ln>
            <a:noFill/>
          </a:ln>
        </p:spPr>
        <p:txBody>
          <a:bodyPr spcFirstLastPara="1" wrap="square" lIns="91425" tIns="45700" rIns="91425" bIns="45700" anchor="t" anchorCtr="0">
            <a:normAutofit fontScale="77500" lnSpcReduction="20000"/>
          </a:bodyPr>
          <a:lstStyle/>
          <a:p>
            <a:pPr lvl="0">
              <a:lnSpc>
                <a:spcPct val="110000"/>
              </a:lnSpc>
              <a:spcBef>
                <a:spcPts val="0"/>
              </a:spcBef>
            </a:pPr>
            <a:r>
              <a:rPr lang="en-US" dirty="0">
                <a:sym typeface="Calibri"/>
              </a:rPr>
              <a:t>Confidentiality = protection of personal information</a:t>
            </a:r>
            <a:endParaRPr lang="en-US" dirty="0"/>
          </a:p>
          <a:p>
            <a:pPr lvl="0">
              <a:lnSpc>
                <a:spcPct val="110000"/>
              </a:lnSpc>
              <a:spcBef>
                <a:spcPts val="1200"/>
              </a:spcBef>
            </a:pPr>
            <a:r>
              <a:rPr lang="en-US" dirty="0">
                <a:sym typeface="Calibri"/>
              </a:rPr>
              <a:t>Both the confidentiality of the index client and all named partners and children should be maintained at all times.</a:t>
            </a:r>
            <a:endParaRPr lang="en-US" dirty="0"/>
          </a:p>
          <a:p>
            <a:pPr lvl="0">
              <a:lnSpc>
                <a:spcPct val="110000"/>
              </a:lnSpc>
              <a:spcBef>
                <a:spcPts val="1200"/>
              </a:spcBef>
            </a:pPr>
            <a:r>
              <a:rPr lang="en-US" dirty="0">
                <a:sym typeface="Calibri"/>
              </a:rPr>
              <a:t>The name of the index client should never be shared with the partner and the partner’s HIV status should never be shared with the index client (unless consent is obtained from both parties).</a:t>
            </a:r>
            <a:endParaRPr lang="en-US" dirty="0"/>
          </a:p>
          <a:p>
            <a:pPr lvl="0">
              <a:lnSpc>
                <a:spcPct val="110000"/>
              </a:lnSpc>
              <a:spcBef>
                <a:spcPts val="1200"/>
              </a:spcBef>
            </a:pPr>
            <a:r>
              <a:rPr lang="en-US" dirty="0">
                <a:sym typeface="Calibri"/>
              </a:rPr>
              <a:t>Programs MUST have confidentiality protections in place prior to the start of index testing services (including safe storage of data).</a:t>
            </a:r>
            <a:endParaRPr lang="en-US" dirty="0"/>
          </a:p>
          <a:p>
            <a:pPr lvl="0">
              <a:lnSpc>
                <a:spcPct val="110000"/>
              </a:lnSpc>
              <a:spcBef>
                <a:spcPts val="1200"/>
              </a:spcBef>
            </a:pPr>
            <a:r>
              <a:rPr lang="en-US" dirty="0">
                <a:sym typeface="Calibri"/>
              </a:rPr>
              <a:t>Full information about the potential risk for unintended disclosure of the client’s identity MUST be discussed with the client as part of obtaining informed consent for index testing services.</a:t>
            </a:r>
          </a:p>
        </p:txBody>
      </p:sp>
      <p:sp>
        <p:nvSpPr>
          <p:cNvPr id="778" name="Google Shape;778;p46"/>
          <p:cNvSpPr txBox="1"/>
          <p:nvPr/>
        </p:nvSpPr>
        <p:spPr>
          <a:xfrm>
            <a:off x="829316" y="6543638"/>
            <a:ext cx="7740525"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sp>
        <p:nvSpPr>
          <p:cNvPr id="779" name="Google Shape;779;p46"/>
          <p:cNvSpPr txBox="1"/>
          <p:nvPr/>
        </p:nvSpPr>
        <p:spPr>
          <a:xfrm>
            <a:off x="8948869" y="6536268"/>
            <a:ext cx="3243131" cy="207699"/>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https://images.app.goo.gl/gawMhQQTLEHs5MsB8</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47"/>
          <p:cNvSpPr txBox="1">
            <a:spLocks noGrp="1"/>
          </p:cNvSpPr>
          <p:nvPr>
            <p:ph type="title"/>
          </p:nvPr>
        </p:nvSpPr>
        <p:spPr>
          <a:xfrm>
            <a:off x="838200" y="588494"/>
            <a:ext cx="10515600" cy="800039"/>
          </a:xfrm>
          <a:noFill/>
          <a:ln>
            <a:noFill/>
          </a:ln>
        </p:spPr>
        <p:txBody>
          <a:bodyPr spcFirstLastPara="1" wrap="square" lIns="91425" tIns="45700" rIns="91425" bIns="45700" anchor="ctr" anchorCtr="0">
            <a:noAutofit/>
          </a:bodyPr>
          <a:lstStyle/>
          <a:p>
            <a:pPr lvl="0"/>
            <a:r>
              <a:rPr lang="en-US"/>
              <a:t>Considerations for confidentiality among children and adolescents</a:t>
            </a:r>
          </a:p>
        </p:txBody>
      </p:sp>
      <p:sp>
        <p:nvSpPr>
          <p:cNvPr id="786" name="Google Shape;786;p47"/>
          <p:cNvSpPr txBox="1">
            <a:spLocks noGrp="1"/>
          </p:cNvSpPr>
          <p:nvPr>
            <p:ph type="body" idx="1"/>
          </p:nvPr>
        </p:nvSpPr>
        <p:spPr>
          <a:xfrm>
            <a:off x="838199" y="1604813"/>
            <a:ext cx="10676021" cy="5221288"/>
          </a:xfrm>
          <a:noFill/>
          <a:ln>
            <a:noFill/>
          </a:ln>
        </p:spPr>
        <p:txBody>
          <a:bodyPr spcFirstLastPara="1" wrap="square" lIns="91425" tIns="45700" rIns="91425" bIns="45700" anchor="t" anchorCtr="0">
            <a:normAutofit fontScale="77500" lnSpcReduction="20000"/>
          </a:bodyPr>
          <a:lstStyle/>
          <a:p>
            <a:pPr lvl="0">
              <a:lnSpc>
                <a:spcPct val="115000"/>
              </a:lnSpc>
              <a:spcBef>
                <a:spcPts val="0"/>
              </a:spcBef>
            </a:pPr>
            <a:r>
              <a:rPr lang="en-US" dirty="0">
                <a:sym typeface="Calibri"/>
              </a:rPr>
              <a:t>Always respect and preserve children/adolescents’ rights to confidentiality during the HIV index testing process.</a:t>
            </a:r>
          </a:p>
          <a:p>
            <a:pPr lvl="0">
              <a:lnSpc>
                <a:spcPct val="115000"/>
              </a:lnSpc>
            </a:pPr>
            <a:r>
              <a:rPr lang="en-US" dirty="0">
                <a:sym typeface="Calibri"/>
              </a:rPr>
              <a:t>Give assurance to parents that their child’s information will be kept in confidence.</a:t>
            </a:r>
          </a:p>
          <a:p>
            <a:pPr lvl="0">
              <a:lnSpc>
                <a:spcPct val="115000"/>
              </a:lnSpc>
            </a:pPr>
            <a:r>
              <a:rPr lang="en-US" dirty="0">
                <a:sym typeface="Calibri"/>
              </a:rPr>
              <a:t>Assure any child/adolescent who meets the age of consent that all their information will be kept in confidence.</a:t>
            </a:r>
          </a:p>
          <a:p>
            <a:pPr lvl="0">
              <a:lnSpc>
                <a:spcPct val="115000"/>
              </a:lnSpc>
            </a:pPr>
            <a:r>
              <a:rPr lang="en-US" dirty="0">
                <a:sym typeface="Calibri"/>
              </a:rPr>
              <a:t>Never share any information provided by a child/adolescent who meets the age of consent with their parents, including their HIV test results.</a:t>
            </a:r>
          </a:p>
          <a:p>
            <a:pPr lvl="0">
              <a:lnSpc>
                <a:spcPct val="115000"/>
              </a:lnSpc>
            </a:pPr>
            <a:r>
              <a:rPr lang="en-US" dirty="0">
                <a:sym typeface="Calibri"/>
              </a:rPr>
              <a:t>Keep confidential any information that would allow others to identify the child/adolescent directly or indirectly:</a:t>
            </a:r>
          </a:p>
          <a:p>
            <a:pPr lvl="1">
              <a:lnSpc>
                <a:spcPct val="115000"/>
              </a:lnSpc>
            </a:pPr>
            <a:r>
              <a:rPr lang="en-US" dirty="0">
                <a:sym typeface="Calibri"/>
              </a:rPr>
              <a:t>Directly: name, date of birth, address, phone number, etc.</a:t>
            </a:r>
          </a:p>
          <a:p>
            <a:pPr lvl="1">
              <a:lnSpc>
                <a:spcPct val="115000"/>
              </a:lnSpc>
            </a:pPr>
            <a:r>
              <a:rPr lang="en-US" dirty="0">
                <a:sym typeface="Calibri"/>
              </a:rPr>
              <a:t>Indirectly: sex, geographic location, ethnic group, other descriptors, </a:t>
            </a:r>
            <a:br>
              <a:rPr lang="en-US" dirty="0">
                <a:sym typeface="Calibri"/>
              </a:rPr>
            </a:br>
            <a:r>
              <a:rPr lang="en-US" dirty="0">
                <a:sym typeface="Calibri"/>
              </a:rPr>
              <a:t>HIV testing history, or HIV test results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8"/>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sym typeface="Calibri"/>
              </a:rPr>
              <a:t>True or False?</a:t>
            </a:r>
            <a:endParaRPr lang="en-US"/>
          </a:p>
        </p:txBody>
      </p:sp>
      <p:sp>
        <p:nvSpPr>
          <p:cNvPr id="793" name="Google Shape;793;p48"/>
          <p:cNvSpPr txBox="1">
            <a:spLocks noGrp="1"/>
          </p:cNvSpPr>
          <p:nvPr>
            <p:ph type="body" idx="1"/>
          </p:nvPr>
        </p:nvSpPr>
        <p:spPr>
          <a:xfrm>
            <a:off x="838200" y="1636713"/>
            <a:ext cx="9326526" cy="4932362"/>
          </a:xfrm>
          <a:noFill/>
          <a:ln>
            <a:noFill/>
          </a:ln>
        </p:spPr>
        <p:txBody>
          <a:bodyPr spcFirstLastPara="1" wrap="square" lIns="91425" tIns="45700" rIns="91425" bIns="45700" anchor="t" anchorCtr="0">
            <a:noAutofit/>
          </a:bodyPr>
          <a:lstStyle/>
          <a:p>
            <a:pPr marL="565150" lvl="0" indent="-514350">
              <a:spcBef>
                <a:spcPts val="0"/>
              </a:spcBef>
              <a:buFont typeface="+mj-lt"/>
              <a:buAutoNum type="arabicParenR"/>
            </a:pPr>
            <a:r>
              <a:rPr lang="en-US" sz="2400" dirty="0"/>
              <a:t>Key populations are generally at the </a:t>
            </a:r>
            <a:br>
              <a:rPr lang="en-US" sz="2400" dirty="0"/>
            </a:br>
            <a:r>
              <a:rPr lang="en-US" sz="2400" dirty="0"/>
              <a:t>same risk of violence as everyone else.</a:t>
            </a:r>
          </a:p>
          <a:p>
            <a:pPr marL="565150" lvl="0" indent="-514350">
              <a:buFont typeface="+mj-lt"/>
              <a:buAutoNum type="arabicParenR"/>
            </a:pPr>
            <a:r>
              <a:rPr lang="en-US" sz="2400" dirty="0">
                <a:sym typeface="Calibri"/>
              </a:rPr>
              <a:t>It is OK to notify an index client’s sexual partner of their risk of infection without the index client’s consent if you don’t mention the index client’s name. </a:t>
            </a:r>
            <a:endParaRPr lang="en-US" sz="2400" dirty="0"/>
          </a:p>
          <a:p>
            <a:pPr marL="565150" lvl="0" indent="-514350">
              <a:buFont typeface="+mj-lt"/>
              <a:buAutoNum type="arabicParenR"/>
            </a:pPr>
            <a:r>
              <a:rPr lang="en-US" sz="2400" dirty="0">
                <a:sym typeface="Calibri"/>
              </a:rPr>
              <a:t>Index testing can be introduced during outreach as well as pre-test counseling.</a:t>
            </a:r>
            <a:endParaRPr lang="en-US" sz="2400" dirty="0"/>
          </a:p>
          <a:p>
            <a:pPr marL="565150" lvl="0" indent="-514350">
              <a:buFont typeface="+mj-lt"/>
              <a:buAutoNum type="arabicParenR"/>
            </a:pPr>
            <a:r>
              <a:rPr lang="en-US" sz="2400" dirty="0">
                <a:sym typeface="Calibri"/>
              </a:rPr>
              <a:t>Index clients have a responsibility to refer their partners and friends.</a:t>
            </a:r>
            <a:endParaRPr lang="en-US" sz="2400" dirty="0"/>
          </a:p>
          <a:p>
            <a:pPr marL="565150" lvl="0" indent="-514350">
              <a:buFont typeface="+mj-lt"/>
              <a:buAutoNum type="arabicParenR"/>
            </a:pPr>
            <a:r>
              <a:rPr lang="en-US" sz="2400" dirty="0">
                <a:sym typeface="Calibri"/>
              </a:rPr>
              <a:t>Index clients should be informed of the HIV status of the partners they refer.</a:t>
            </a:r>
            <a:endParaRPr lang="en-US" sz="2400" dirty="0"/>
          </a:p>
        </p:txBody>
      </p:sp>
      <p:pic>
        <p:nvPicPr>
          <p:cNvPr id="794" name="Google Shape;794;p48"/>
          <p:cNvPicPr preferRelativeResize="0"/>
          <p:nvPr/>
        </p:nvPicPr>
        <p:blipFill rotWithShape="1">
          <a:blip r:embed="rId3">
            <a:alphaModFix/>
          </a:blip>
          <a:srcRect/>
          <a:stretch/>
        </p:blipFill>
        <p:spPr>
          <a:xfrm>
            <a:off x="7212561" y="171625"/>
            <a:ext cx="4678037" cy="21827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47EB7E2-A6ED-4B3C-86B8-667F3275958D}"/>
              </a:ext>
            </a:extLst>
          </p:cNvPr>
          <p:cNvSpPr>
            <a:spLocks noGrp="1"/>
          </p:cNvSpPr>
          <p:nvPr>
            <p:ph type="pic" idx="2"/>
          </p:nvPr>
        </p:nvSpPr>
        <p:spPr/>
      </p:sp>
      <p:sp>
        <p:nvSpPr>
          <p:cNvPr id="801" name="Google Shape;801;p49"/>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6. Tools and flow for index testing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
          <p:cNvSpPr txBox="1">
            <a:spLocks noGrp="1"/>
          </p:cNvSpPr>
          <p:nvPr>
            <p:ph type="title"/>
          </p:nvPr>
        </p:nvSpPr>
        <p:spPr>
          <a:xfrm>
            <a:off x="204354" y="192061"/>
            <a:ext cx="10515600" cy="800039"/>
          </a:xfrm>
          <a:noFill/>
          <a:ln>
            <a:noFill/>
          </a:ln>
        </p:spPr>
        <p:txBody>
          <a:bodyPr spcFirstLastPara="1" wrap="square" lIns="91425" tIns="45700" rIns="91425" bIns="45700" anchor="ctr" anchorCtr="0">
            <a:normAutofit/>
          </a:bodyPr>
          <a:lstStyle/>
          <a:p>
            <a:pPr lvl="0"/>
            <a:r>
              <a:rPr lang="en-US" dirty="0"/>
              <a:t>Objectives</a:t>
            </a:r>
          </a:p>
        </p:txBody>
      </p:sp>
      <p:grpSp>
        <p:nvGrpSpPr>
          <p:cNvPr id="271" name="Google Shape;271;p5"/>
          <p:cNvGrpSpPr/>
          <p:nvPr/>
        </p:nvGrpSpPr>
        <p:grpSpPr>
          <a:xfrm>
            <a:off x="292608" y="1029280"/>
            <a:ext cx="11539728" cy="5461008"/>
            <a:chOff x="0" y="2585"/>
            <a:chExt cx="11539728" cy="5461008"/>
          </a:xfrm>
        </p:grpSpPr>
        <p:sp>
          <p:nvSpPr>
            <p:cNvPr id="272" name="Google Shape;272;p5"/>
            <p:cNvSpPr/>
            <p:nvPr/>
          </p:nvSpPr>
          <p:spPr>
            <a:xfrm>
              <a:off x="0" y="4829698"/>
              <a:ext cx="2884932" cy="633895"/>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3" name="Google Shape;273;p5"/>
            <p:cNvSpPr txBox="1"/>
            <p:nvPr/>
          </p:nvSpPr>
          <p:spPr>
            <a:xfrm>
              <a:off x="0" y="4829698"/>
              <a:ext cx="2884932" cy="63389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latin typeface="+mn-lt"/>
                  <a:ea typeface="Calibri"/>
                  <a:cs typeface="Calibri"/>
                  <a:sym typeface="Calibri"/>
                </a:rPr>
                <a:t>Prepare</a:t>
              </a:r>
              <a:endParaRPr b="1" dirty="0">
                <a:latin typeface="+mn-lt"/>
              </a:endParaRPr>
            </a:p>
          </p:txBody>
        </p:sp>
        <p:sp>
          <p:nvSpPr>
            <p:cNvPr id="274" name="Google Shape;274;p5"/>
            <p:cNvSpPr/>
            <p:nvPr/>
          </p:nvSpPr>
          <p:spPr>
            <a:xfrm>
              <a:off x="2884932" y="4829698"/>
              <a:ext cx="8654796" cy="633895"/>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5" name="Google Shape;275;p5"/>
            <p:cNvSpPr txBox="1"/>
            <p:nvPr/>
          </p:nvSpPr>
          <p:spPr>
            <a:xfrm>
              <a:off x="2884932" y="4829698"/>
              <a:ext cx="8654796" cy="63389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b="0" i="0" u="none" strike="noStrike" cap="none" dirty="0">
                  <a:solidFill>
                    <a:schemeClr val="dk1"/>
                  </a:solidFill>
                  <a:latin typeface="+mn-lt"/>
                  <a:ea typeface="Calibri"/>
                  <a:cs typeface="Calibri"/>
                  <a:sym typeface="Calibri"/>
                </a:rPr>
                <a:t>a plan of action for further adaptation and rollout</a:t>
              </a:r>
              <a:endParaRPr sz="1800" dirty="0">
                <a:latin typeface="+mn-lt"/>
              </a:endParaRPr>
            </a:p>
          </p:txBody>
        </p:sp>
        <p:sp>
          <p:nvSpPr>
            <p:cNvPr id="276" name="Google Shape;276;p5"/>
            <p:cNvSpPr/>
            <p:nvPr/>
          </p:nvSpPr>
          <p:spPr>
            <a:xfrm rot="10800000">
              <a:off x="0" y="3864275"/>
              <a:ext cx="2884932" cy="974930"/>
            </a:xfrm>
            <a:prstGeom prst="upArrowCallout">
              <a:avLst>
                <a:gd name="adj1" fmla="val 5000"/>
                <a:gd name="adj2" fmla="val 10000"/>
                <a:gd name="adj3" fmla="val 15000"/>
                <a:gd name="adj4" fmla="val 64977"/>
              </a:avLst>
            </a:prstGeom>
            <a:solidFill>
              <a:srgbClr val="53C1CE"/>
            </a:solidFill>
            <a:ln w="12700" cap="flat" cmpd="sng">
              <a:solidFill>
                <a:srgbClr val="53C1C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7" name="Google Shape;277;p5"/>
            <p:cNvSpPr txBox="1"/>
            <p:nvPr/>
          </p:nvSpPr>
          <p:spPr>
            <a:xfrm>
              <a:off x="0" y="3864275"/>
              <a:ext cx="2884932"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latin typeface="+mn-lt"/>
                  <a:ea typeface="Calibri"/>
                  <a:cs typeface="Calibri"/>
                  <a:sym typeface="Calibri"/>
                </a:rPr>
                <a:t>Review</a:t>
              </a:r>
              <a:endParaRPr b="1" dirty="0">
                <a:latin typeface="+mn-lt"/>
              </a:endParaRPr>
            </a:p>
          </p:txBody>
        </p:sp>
        <p:sp>
          <p:nvSpPr>
            <p:cNvPr id="278" name="Google Shape;278;p5"/>
            <p:cNvSpPr/>
            <p:nvPr/>
          </p:nvSpPr>
          <p:spPr>
            <a:xfrm>
              <a:off x="2884932" y="3864275"/>
              <a:ext cx="8654796" cy="633705"/>
            </a:xfrm>
            <a:prstGeom prst="rect">
              <a:avLst/>
            </a:prstGeom>
            <a:solidFill>
              <a:srgbClr val="CDE6EC">
                <a:alpha val="89803"/>
              </a:srgbClr>
            </a:solidFill>
            <a:ln w="12700" cap="flat" cmpd="sng">
              <a:solidFill>
                <a:srgbClr val="CDE6E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9" name="Google Shape;279;p5"/>
            <p:cNvSpPr txBox="1"/>
            <p:nvPr/>
          </p:nvSpPr>
          <p:spPr>
            <a:xfrm>
              <a:off x="2884932" y="3864275"/>
              <a:ext cx="8654796"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b="0" i="0" u="none" strike="noStrike" cap="none" dirty="0">
                  <a:solidFill>
                    <a:schemeClr val="dk1"/>
                  </a:solidFill>
                  <a:latin typeface="+mn-lt"/>
                  <a:ea typeface="Calibri"/>
                  <a:cs typeface="Calibri"/>
                  <a:sym typeface="Calibri"/>
                </a:rPr>
                <a:t>monitoring and evaluation forms and requirements for index testing and monitoring for violence and/or adverse events</a:t>
              </a:r>
              <a:endParaRPr sz="1800" dirty="0">
                <a:latin typeface="+mn-lt"/>
              </a:endParaRPr>
            </a:p>
          </p:txBody>
        </p:sp>
        <p:sp>
          <p:nvSpPr>
            <p:cNvPr id="280" name="Google Shape;280;p5"/>
            <p:cNvSpPr/>
            <p:nvPr/>
          </p:nvSpPr>
          <p:spPr>
            <a:xfrm rot="10800000">
              <a:off x="0" y="2898853"/>
              <a:ext cx="2884932" cy="974930"/>
            </a:xfrm>
            <a:prstGeom prst="upArrowCallout">
              <a:avLst>
                <a:gd name="adj1" fmla="val 5000"/>
                <a:gd name="adj2" fmla="val 10000"/>
                <a:gd name="adj3" fmla="val 15000"/>
                <a:gd name="adj4" fmla="val 64977"/>
              </a:avLst>
            </a:prstGeom>
            <a:solidFill>
              <a:srgbClr val="4EC7A5"/>
            </a:solidFill>
            <a:ln w="12700" cap="flat" cmpd="sng">
              <a:solidFill>
                <a:srgbClr val="4EC7A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1" name="Google Shape;281;p5"/>
            <p:cNvSpPr txBox="1"/>
            <p:nvPr/>
          </p:nvSpPr>
          <p:spPr>
            <a:xfrm>
              <a:off x="0" y="2898853"/>
              <a:ext cx="2884932"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latin typeface="+mn-lt"/>
                  <a:ea typeface="Calibri"/>
                  <a:cs typeface="Calibri"/>
                  <a:sym typeface="Calibri"/>
                </a:rPr>
                <a:t>Practice</a:t>
              </a:r>
              <a:endParaRPr b="1" dirty="0">
                <a:latin typeface="+mn-lt"/>
              </a:endParaRPr>
            </a:p>
          </p:txBody>
        </p:sp>
        <p:sp>
          <p:nvSpPr>
            <p:cNvPr id="282" name="Google Shape;282;p5"/>
            <p:cNvSpPr/>
            <p:nvPr/>
          </p:nvSpPr>
          <p:spPr>
            <a:xfrm>
              <a:off x="2884932" y="2898853"/>
              <a:ext cx="8654796" cy="633705"/>
            </a:xfrm>
            <a:prstGeom prst="rect">
              <a:avLst/>
            </a:prstGeom>
            <a:solidFill>
              <a:srgbClr val="CCEAE3">
                <a:alpha val="89803"/>
              </a:srgbClr>
            </a:solidFill>
            <a:ln w="12700" cap="flat" cmpd="sng">
              <a:solidFill>
                <a:srgbClr val="CCEAE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3" name="Google Shape;283;p5"/>
            <p:cNvSpPr txBox="1"/>
            <p:nvPr/>
          </p:nvSpPr>
          <p:spPr>
            <a:xfrm>
              <a:off x="2884932" y="2898853"/>
              <a:ext cx="8654796"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b="0" i="0" u="none" strike="noStrike" cap="none" dirty="0">
                  <a:solidFill>
                    <a:schemeClr val="dk1"/>
                  </a:solidFill>
                  <a:latin typeface="+mn-lt"/>
                  <a:ea typeface="Calibri"/>
                  <a:cs typeface="Calibri"/>
                  <a:sym typeface="Calibri"/>
                </a:rPr>
                <a:t>introducing index testing with motivational counseling skills, and practice all steps </a:t>
              </a:r>
              <a:endParaRPr sz="1800" dirty="0">
                <a:latin typeface="+mn-lt"/>
              </a:endParaRPr>
            </a:p>
          </p:txBody>
        </p:sp>
        <p:sp>
          <p:nvSpPr>
            <p:cNvPr id="284" name="Google Shape;284;p5"/>
            <p:cNvSpPr/>
            <p:nvPr/>
          </p:nvSpPr>
          <p:spPr>
            <a:xfrm rot="10800000">
              <a:off x="0" y="1933430"/>
              <a:ext cx="2884932" cy="974930"/>
            </a:xfrm>
            <a:prstGeom prst="upArrowCallout">
              <a:avLst>
                <a:gd name="adj1" fmla="val 5000"/>
                <a:gd name="adj2" fmla="val 10000"/>
                <a:gd name="adj3" fmla="val 15000"/>
                <a:gd name="adj4" fmla="val 64977"/>
              </a:avLst>
            </a:prstGeom>
            <a:solidFill>
              <a:srgbClr val="49C073"/>
            </a:solidFill>
            <a:ln w="12700" cap="flat" cmpd="sng">
              <a:solidFill>
                <a:srgbClr val="49C07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5" name="Google Shape;285;p5"/>
            <p:cNvSpPr txBox="1"/>
            <p:nvPr/>
          </p:nvSpPr>
          <p:spPr>
            <a:xfrm>
              <a:off x="0" y="1933430"/>
              <a:ext cx="2884932"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latin typeface="+mn-lt"/>
                  <a:ea typeface="Calibri"/>
                  <a:cs typeface="Calibri"/>
                  <a:sym typeface="Calibri"/>
                </a:rPr>
                <a:t>Review</a:t>
              </a:r>
              <a:endParaRPr b="1" dirty="0">
                <a:latin typeface="+mn-lt"/>
              </a:endParaRPr>
            </a:p>
          </p:txBody>
        </p:sp>
        <p:sp>
          <p:nvSpPr>
            <p:cNvPr id="286" name="Google Shape;286;p5"/>
            <p:cNvSpPr/>
            <p:nvPr/>
          </p:nvSpPr>
          <p:spPr>
            <a:xfrm>
              <a:off x="2884932" y="1933430"/>
              <a:ext cx="8654796" cy="633705"/>
            </a:xfrm>
            <a:prstGeom prst="rect">
              <a:avLst/>
            </a:prstGeom>
            <a:solidFill>
              <a:srgbClr val="CCE7D8">
                <a:alpha val="89803"/>
              </a:srgbClr>
            </a:solidFill>
            <a:ln w="12700" cap="flat" cmpd="sng">
              <a:solidFill>
                <a:srgbClr val="CCE7D8">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7" name="Google Shape;287;p5"/>
            <p:cNvSpPr txBox="1"/>
            <p:nvPr/>
          </p:nvSpPr>
          <p:spPr>
            <a:xfrm>
              <a:off x="2884932" y="1933430"/>
              <a:ext cx="8654796"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b="0" i="0" u="none" strike="noStrike" cap="none" dirty="0">
                  <a:solidFill>
                    <a:schemeClr val="dk1"/>
                  </a:solidFill>
                  <a:latin typeface="+mn-lt"/>
                  <a:ea typeface="Calibri"/>
                  <a:cs typeface="Calibri"/>
                  <a:sym typeface="Calibri"/>
                </a:rPr>
                <a:t>existing protocols/guidelines, the roles of each key player, and the specific steps</a:t>
              </a:r>
              <a:endParaRPr sz="1800" dirty="0">
                <a:latin typeface="+mn-lt"/>
              </a:endParaRPr>
            </a:p>
          </p:txBody>
        </p:sp>
        <p:sp>
          <p:nvSpPr>
            <p:cNvPr id="288" name="Google Shape;288;p5"/>
            <p:cNvSpPr/>
            <p:nvPr/>
          </p:nvSpPr>
          <p:spPr>
            <a:xfrm rot="10800000">
              <a:off x="0" y="968008"/>
              <a:ext cx="2884932" cy="974930"/>
            </a:xfrm>
            <a:prstGeom prst="upArrowCallout">
              <a:avLst>
                <a:gd name="adj1" fmla="val 5000"/>
                <a:gd name="adj2" fmla="val 10000"/>
                <a:gd name="adj3" fmla="val 15000"/>
                <a:gd name="adj4" fmla="val 64977"/>
              </a:avLst>
            </a:prstGeom>
            <a:solidFill>
              <a:srgbClr val="49B845"/>
            </a:solidFill>
            <a:ln w="12700" cap="flat" cmpd="sng">
              <a:solidFill>
                <a:srgbClr val="49B84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89" name="Google Shape;289;p5"/>
            <p:cNvSpPr txBox="1"/>
            <p:nvPr/>
          </p:nvSpPr>
          <p:spPr>
            <a:xfrm>
              <a:off x="0" y="968008"/>
              <a:ext cx="2884932"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latin typeface="+mn-lt"/>
                  <a:ea typeface="Calibri"/>
                  <a:cs typeface="Calibri"/>
                  <a:sym typeface="Calibri"/>
                </a:rPr>
                <a:t>Examine</a:t>
              </a:r>
              <a:endParaRPr b="1" dirty="0">
                <a:latin typeface="+mn-lt"/>
              </a:endParaRPr>
            </a:p>
          </p:txBody>
        </p:sp>
        <p:sp>
          <p:nvSpPr>
            <p:cNvPr id="290" name="Google Shape;290;p5"/>
            <p:cNvSpPr/>
            <p:nvPr/>
          </p:nvSpPr>
          <p:spPr>
            <a:xfrm>
              <a:off x="2884932" y="968008"/>
              <a:ext cx="8654796" cy="633705"/>
            </a:xfrm>
            <a:prstGeom prst="rect">
              <a:avLst/>
            </a:prstGeom>
            <a:solidFill>
              <a:srgbClr val="CCE4CE">
                <a:alpha val="89803"/>
              </a:srgbClr>
            </a:solidFill>
            <a:ln w="12700" cap="flat" cmpd="sng">
              <a:solidFill>
                <a:srgbClr val="CCE4CE">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1" name="Google Shape;291;p5"/>
            <p:cNvSpPr txBox="1"/>
            <p:nvPr/>
          </p:nvSpPr>
          <p:spPr>
            <a:xfrm>
              <a:off x="2884932" y="968008"/>
              <a:ext cx="8654796" cy="633705"/>
            </a:xfrm>
            <a:prstGeom prst="rect">
              <a:avLst/>
            </a:prstGeom>
            <a:noFill/>
            <a:ln>
              <a:noFill/>
            </a:ln>
          </p:spPr>
          <p:txBody>
            <a:bodyPr spcFirstLastPara="1" wrap="square" lIns="175550" tIns="254000" rIns="175550" bIns="254000" anchor="ctr" anchorCtr="0">
              <a:noAutofit/>
            </a:bodyPr>
            <a:lstStyle/>
            <a:p>
              <a:pPr marL="0" marR="0" lvl="0" indent="0" algn="l" rtl="0">
                <a:lnSpc>
                  <a:spcPct val="90000"/>
                </a:lnSpc>
                <a:spcBef>
                  <a:spcPts val="0"/>
                </a:spcBef>
                <a:spcAft>
                  <a:spcPts val="0"/>
                </a:spcAft>
                <a:buClr>
                  <a:schemeClr val="dk1"/>
                </a:buClr>
                <a:buSzPts val="2000"/>
                <a:buFont typeface="Calibri"/>
                <a:buNone/>
              </a:pPr>
              <a:r>
                <a:rPr lang="en-US" sz="1800" b="0" i="0" u="none" strike="noStrike" cap="none" dirty="0">
                  <a:solidFill>
                    <a:schemeClr val="dk1"/>
                  </a:solidFill>
                  <a:latin typeface="+mn-lt"/>
                  <a:ea typeface="Calibri"/>
                  <a:cs typeface="Calibri"/>
                  <a:sym typeface="Calibri"/>
                </a:rPr>
                <a:t>the benefits, barriers, and enablers for success</a:t>
              </a:r>
              <a:endParaRPr sz="1800" dirty="0">
                <a:latin typeface="+mn-lt"/>
              </a:endParaRPr>
            </a:p>
          </p:txBody>
        </p:sp>
        <p:sp>
          <p:nvSpPr>
            <p:cNvPr id="292" name="Google Shape;292;p5"/>
            <p:cNvSpPr/>
            <p:nvPr/>
          </p:nvSpPr>
          <p:spPr>
            <a:xfrm rot="10800000">
              <a:off x="0" y="2585"/>
              <a:ext cx="2884932" cy="974930"/>
            </a:xfrm>
            <a:prstGeom prst="upArrowCallout">
              <a:avLst>
                <a:gd name="adj1" fmla="val 5000"/>
                <a:gd name="adj2" fmla="val 10000"/>
                <a:gd name="adj3" fmla="val 15000"/>
                <a:gd name="adj4" fmla="val 64977"/>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3" name="Google Shape;293;p5"/>
            <p:cNvSpPr txBox="1"/>
            <p:nvPr/>
          </p:nvSpPr>
          <p:spPr>
            <a:xfrm>
              <a:off x="0" y="2585"/>
              <a:ext cx="2884932" cy="633705"/>
            </a:xfrm>
            <a:prstGeom prst="rect">
              <a:avLst/>
            </a:prstGeom>
            <a:noFill/>
            <a:ln>
              <a:noFill/>
            </a:ln>
          </p:spPr>
          <p:txBody>
            <a:bodyPr spcFirstLastPara="1" wrap="square" lIns="205175" tIns="156450" rIns="205175"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b="1" i="0" u="none" strike="noStrike" cap="none" dirty="0">
                  <a:solidFill>
                    <a:schemeClr val="lt1"/>
                  </a:solidFill>
                  <a:latin typeface="+mn-lt"/>
                  <a:ea typeface="Calibri"/>
                  <a:cs typeface="Calibri"/>
                  <a:sym typeface="Calibri"/>
                </a:rPr>
                <a:t>Orient</a:t>
              </a:r>
              <a:endParaRPr b="1" dirty="0">
                <a:latin typeface="+mn-lt"/>
              </a:endParaRPr>
            </a:p>
          </p:txBody>
        </p:sp>
        <p:sp>
          <p:nvSpPr>
            <p:cNvPr id="294" name="Google Shape;294;p5"/>
            <p:cNvSpPr/>
            <p:nvPr/>
          </p:nvSpPr>
          <p:spPr>
            <a:xfrm>
              <a:off x="2884932" y="2585"/>
              <a:ext cx="8654796" cy="633705"/>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95" name="Google Shape;295;p5"/>
            <p:cNvSpPr txBox="1"/>
            <p:nvPr/>
          </p:nvSpPr>
          <p:spPr>
            <a:xfrm>
              <a:off x="2884932" y="2585"/>
              <a:ext cx="8654796" cy="633705"/>
            </a:xfrm>
            <a:prstGeom prst="rect">
              <a:avLst/>
            </a:prstGeom>
            <a:noFill/>
            <a:ln>
              <a:noFill/>
            </a:ln>
          </p:spPr>
          <p:txBody>
            <a:bodyPr spcFirstLastPara="1" wrap="square" lIns="175550" tIns="228600" rIns="175550" bIns="228600" anchor="ctr" anchorCtr="0">
              <a:noAutofit/>
            </a:bodyPr>
            <a:lstStyle/>
            <a:p>
              <a:pPr marL="0" marR="0" lvl="0" indent="0" algn="l" rtl="0">
                <a:lnSpc>
                  <a:spcPct val="90000"/>
                </a:lnSpc>
                <a:spcBef>
                  <a:spcPts val="0"/>
                </a:spcBef>
                <a:spcAft>
                  <a:spcPts val="0"/>
                </a:spcAft>
                <a:buClr>
                  <a:schemeClr val="dk1"/>
                </a:buClr>
                <a:buSzPts val="1800"/>
                <a:buFont typeface="Calibri"/>
                <a:buNone/>
              </a:pPr>
              <a:r>
                <a:rPr lang="en-US" sz="1800" b="0" i="0" u="none" strike="noStrike" cap="none" dirty="0">
                  <a:solidFill>
                    <a:schemeClr val="dk1"/>
                  </a:solidFill>
                  <a:latin typeface="+mn-lt"/>
                  <a:ea typeface="Calibri"/>
                  <a:cs typeface="Calibri"/>
                  <a:sym typeface="Calibri"/>
                </a:rPr>
                <a:t>to index testing approaches, core principles, minimum requirements for implementation, and how index testing can be integrated with risk network referral</a:t>
              </a:r>
              <a:endParaRPr dirty="0">
                <a:latin typeface="+mn-lt"/>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9" name="Google Shape;809;p50"/>
          <p:cNvPicPr preferRelativeResize="0"/>
          <p:nvPr/>
        </p:nvPicPr>
        <p:blipFill rotWithShape="1">
          <a:blip r:embed="rId3">
            <a:alphaModFix/>
          </a:blip>
          <a:srcRect/>
          <a:stretch/>
        </p:blipFill>
        <p:spPr>
          <a:xfrm>
            <a:off x="8197262" y="2582844"/>
            <a:ext cx="3994738" cy="4212206"/>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807" name="Google Shape;807;p5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t>Tools/resources</a:t>
            </a:r>
          </a:p>
        </p:txBody>
      </p:sp>
      <p:sp>
        <p:nvSpPr>
          <p:cNvPr id="808" name="Google Shape;808;p50"/>
          <p:cNvSpPr txBox="1">
            <a:spLocks noGrp="1"/>
          </p:cNvSpPr>
          <p:nvPr>
            <p:ph type="body" idx="1"/>
          </p:nvPr>
        </p:nvSpPr>
        <p:spPr>
          <a:xfrm>
            <a:off x="838200" y="1389062"/>
            <a:ext cx="8543925" cy="5267763"/>
          </a:xfrm>
          <a:noFill/>
          <a:ln>
            <a:noFill/>
          </a:ln>
        </p:spPr>
        <p:txBody>
          <a:bodyPr spcFirstLastPara="1" wrap="square" lIns="91425" tIns="45700" rIns="91425" bIns="45700" anchor="t" anchorCtr="0">
            <a:noAutofit/>
          </a:bodyPr>
          <a:lstStyle/>
          <a:p>
            <a:pPr marL="50800" lvl="0" indent="0">
              <a:spcBef>
                <a:spcPts val="0"/>
              </a:spcBef>
              <a:buNone/>
            </a:pPr>
            <a:r>
              <a:rPr lang="en-US" sz="2000" b="1" dirty="0">
                <a:sym typeface="Calibri"/>
              </a:rPr>
              <a:t>Implementation</a:t>
            </a:r>
            <a:endParaRPr lang="en-US" sz="2000" b="1" dirty="0"/>
          </a:p>
          <a:p>
            <a:pPr lvl="0">
              <a:spcBef>
                <a:spcPts val="800"/>
              </a:spcBef>
            </a:pPr>
            <a:r>
              <a:rPr lang="en-US" sz="2000" dirty="0"/>
              <a:t>Client flow chart</a:t>
            </a:r>
          </a:p>
          <a:p>
            <a:pPr lvl="0">
              <a:spcBef>
                <a:spcPts val="800"/>
              </a:spcBef>
            </a:pPr>
            <a:r>
              <a:rPr lang="en-US" sz="2000" dirty="0">
                <a:sym typeface="Calibri"/>
              </a:rPr>
              <a:t>Index testing register</a:t>
            </a:r>
            <a:endParaRPr lang="en-US" sz="2000" dirty="0"/>
          </a:p>
          <a:p>
            <a:pPr lvl="0">
              <a:spcBef>
                <a:spcPts val="800"/>
              </a:spcBef>
            </a:pPr>
            <a:r>
              <a:rPr lang="en-US" sz="2000" dirty="0"/>
              <a:t>Scripts/talking points for relevant steps</a:t>
            </a:r>
          </a:p>
          <a:p>
            <a:pPr lvl="0">
              <a:spcBef>
                <a:spcPts val="800"/>
              </a:spcBef>
            </a:pPr>
            <a:r>
              <a:rPr lang="en-US" sz="2000" dirty="0"/>
              <a:t>Intimate partner violence (IPV) screening, SOPs,                                                                          referral forms to violence-response services</a:t>
            </a:r>
          </a:p>
          <a:p>
            <a:pPr lvl="0">
              <a:spcBef>
                <a:spcPts val="800"/>
              </a:spcBef>
            </a:pPr>
            <a:r>
              <a:rPr lang="en-US" sz="2000" dirty="0"/>
              <a:t>Adverse events monitoring and investigation SOPs and forms</a:t>
            </a:r>
          </a:p>
          <a:p>
            <a:pPr marL="50800" lvl="0" indent="0">
              <a:buNone/>
            </a:pPr>
            <a:r>
              <a:rPr lang="en-US" sz="2000" b="1" dirty="0">
                <a:sym typeface="Calibri"/>
              </a:rPr>
              <a:t>Documentation, data, and monitoring and evaluation (M&amp;E)</a:t>
            </a:r>
            <a:endParaRPr lang="en-US" sz="2000" b="1" dirty="0"/>
          </a:p>
          <a:p>
            <a:pPr lvl="0">
              <a:spcBef>
                <a:spcPts val="800"/>
              </a:spcBef>
            </a:pPr>
            <a:r>
              <a:rPr lang="en-US" sz="2000" dirty="0"/>
              <a:t>Data sharing agreement (if necessary)</a:t>
            </a:r>
          </a:p>
          <a:p>
            <a:pPr lvl="0">
              <a:spcBef>
                <a:spcPts val="800"/>
              </a:spcBef>
            </a:pPr>
            <a:r>
              <a:rPr lang="en-US" sz="2000" dirty="0"/>
              <a:t>Confidentiality statement (signed)</a:t>
            </a:r>
          </a:p>
          <a:p>
            <a:pPr lvl="0">
              <a:spcBef>
                <a:spcPts val="800"/>
              </a:spcBef>
            </a:pPr>
            <a:r>
              <a:rPr lang="en-US" sz="2000" dirty="0"/>
              <a:t>Documentation forms</a:t>
            </a:r>
          </a:p>
          <a:p>
            <a:pPr lvl="0">
              <a:spcBef>
                <a:spcPts val="800"/>
              </a:spcBef>
            </a:pPr>
            <a:r>
              <a:rPr lang="en-US" sz="2000" dirty="0"/>
              <a:t>Data analysis and visualization</a:t>
            </a:r>
          </a:p>
          <a:p>
            <a:pPr lvl="0">
              <a:spcBef>
                <a:spcPts val="800"/>
              </a:spcBef>
            </a:pPr>
            <a:r>
              <a:rPr lang="en-US" sz="2000" dirty="0"/>
              <a:t>Monitoring and evaluation tools (Session 14)</a:t>
            </a:r>
            <a:endParaRPr lang="en-US" sz="2000" dirty="0">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51"/>
          <p:cNvSpPr txBox="1">
            <a:spLocks noGrp="1"/>
          </p:cNvSpPr>
          <p:nvPr>
            <p:ph type="title"/>
          </p:nvPr>
        </p:nvSpPr>
        <p:spPr>
          <a:xfrm>
            <a:off x="762626" y="620393"/>
            <a:ext cx="5126665" cy="8000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95959"/>
              </a:buClr>
              <a:buSzPts val="2800"/>
              <a:buFont typeface="Calibri"/>
              <a:buNone/>
            </a:pPr>
            <a:r>
              <a:rPr lang="en-US" sz="2400" dirty="0"/>
              <a:t>Sample standard operating procedures (SOPs)</a:t>
            </a:r>
            <a:endParaRPr sz="2400" dirty="0"/>
          </a:p>
        </p:txBody>
      </p:sp>
      <p:sp>
        <p:nvSpPr>
          <p:cNvPr id="816" name="Google Shape;816;p51"/>
          <p:cNvSpPr txBox="1">
            <a:spLocks noGrp="1"/>
          </p:cNvSpPr>
          <p:nvPr>
            <p:ph type="body" idx="1"/>
          </p:nvPr>
        </p:nvSpPr>
        <p:spPr>
          <a:xfrm>
            <a:off x="763772" y="1636730"/>
            <a:ext cx="5126665" cy="4932746"/>
          </a:xfrm>
          <a:prstGeom prst="rect">
            <a:avLst/>
          </a:prstGeom>
          <a:solidFill>
            <a:srgbClr val="F2F2F2"/>
          </a:solidFill>
          <a:ln w="9525" cap="flat" cmpd="sng">
            <a:solidFill>
              <a:srgbClr val="7F7F7F"/>
            </a:solidFill>
            <a:prstDash val="solid"/>
            <a:round/>
            <a:headEnd type="none" w="sm" len="sm"/>
            <a:tailEnd type="none" w="sm" len="sm"/>
          </a:ln>
        </p:spPr>
        <p:txBody>
          <a:bodyPr spcFirstLastPara="1" wrap="square" lIns="91425" tIns="91440" rIns="91425" bIns="91440" anchor="t" anchorCtr="0">
            <a:normAutofit/>
          </a:bodyPr>
          <a:lstStyle/>
          <a:p>
            <a:pPr marL="0" lvl="0" indent="0" algn="ctr" rtl="0">
              <a:spcBef>
                <a:spcPts val="0"/>
              </a:spcBef>
              <a:spcAft>
                <a:spcPts val="0"/>
              </a:spcAft>
              <a:buSzPts val="1400"/>
              <a:buNone/>
            </a:pPr>
            <a:r>
              <a:rPr lang="en-US" sz="1400" b="1" dirty="0"/>
              <a:t>Implementing a Community-Based Treat and Test Model among Key Populations in XXX</a:t>
            </a:r>
            <a:endParaRPr dirty="0"/>
          </a:p>
          <a:p>
            <a:pPr marL="0" lvl="0" indent="0" algn="ctr" rtl="0">
              <a:spcBef>
                <a:spcPts val="1000"/>
              </a:spcBef>
              <a:spcAft>
                <a:spcPts val="0"/>
              </a:spcAft>
              <a:buSzPts val="1400"/>
              <a:buNone/>
            </a:pPr>
            <a:r>
              <a:rPr lang="en-US" sz="1400" b="1" dirty="0"/>
              <a:t>LINKAGES XXX Project</a:t>
            </a:r>
            <a:endParaRPr dirty="0"/>
          </a:p>
          <a:p>
            <a:pPr marL="0" lvl="0" indent="0" algn="ctr" rtl="0">
              <a:spcBef>
                <a:spcPts val="1000"/>
              </a:spcBef>
              <a:spcAft>
                <a:spcPts val="0"/>
              </a:spcAft>
              <a:buSzPts val="1400"/>
              <a:buNone/>
            </a:pPr>
            <a:r>
              <a:rPr lang="en-US" sz="1400" b="1" dirty="0"/>
              <a:t>Standard Operating Procedures (SOP)	Version: 1.0</a:t>
            </a:r>
            <a:endParaRPr dirty="0"/>
          </a:p>
          <a:p>
            <a:pPr marL="0" lvl="0" indent="0" algn="l" rtl="0">
              <a:spcBef>
                <a:spcPts val="1000"/>
              </a:spcBef>
              <a:spcAft>
                <a:spcPts val="0"/>
              </a:spcAft>
              <a:buSzPts val="1400"/>
              <a:buNone/>
            </a:pPr>
            <a:r>
              <a:rPr lang="en-US" sz="1400" b="1" dirty="0"/>
              <a:t>Issued: </a:t>
            </a:r>
            <a:endParaRPr dirty="0"/>
          </a:p>
          <a:p>
            <a:pPr marL="0" lvl="0" indent="0" algn="l" rtl="0">
              <a:spcBef>
                <a:spcPts val="1000"/>
              </a:spcBef>
              <a:spcAft>
                <a:spcPts val="0"/>
              </a:spcAft>
              <a:buSzPts val="1400"/>
              <a:buNone/>
            </a:pPr>
            <a:r>
              <a:rPr lang="en-US" sz="1400" b="1" dirty="0"/>
              <a:t>Effective Date: </a:t>
            </a:r>
            <a:endParaRPr dirty="0"/>
          </a:p>
          <a:p>
            <a:pPr marL="0" lvl="0" indent="0" algn="l" rtl="0">
              <a:spcBef>
                <a:spcPts val="1000"/>
              </a:spcBef>
              <a:spcAft>
                <a:spcPts val="0"/>
              </a:spcAft>
              <a:buSzPts val="1400"/>
              <a:buNone/>
            </a:pPr>
            <a:r>
              <a:rPr lang="en-US" sz="1400" b="1" dirty="0"/>
              <a:t>I. Purpose and Scope</a:t>
            </a:r>
            <a:endParaRPr dirty="0"/>
          </a:p>
          <a:p>
            <a:pPr marL="0" lvl="0" indent="0" algn="l" rtl="0">
              <a:spcBef>
                <a:spcPts val="1000"/>
              </a:spcBef>
              <a:spcAft>
                <a:spcPts val="0"/>
              </a:spcAft>
              <a:buSzPts val="1400"/>
              <a:buNone/>
            </a:pPr>
            <a:r>
              <a:rPr lang="en-US" sz="1400" dirty="0"/>
              <a:t>This document describes standard operating procedures (SOPs) for implementing community-based index testing under a key population-led health services (KPLHS) model in XXX, as one component of an integrated program for improving HIV testing, case finding, and treatment initiation among members of key populations (KPs) under the USAID/PEPFAR-funded LINKAGES XXX program managed by FHI 360. This SOP applies to Care and Support Team members (CST) working under the employ of LINKAGES XXX community-based implementing partners. It also serves as a guide for project coordinators and/or supervisors working with CST. </a:t>
            </a:r>
            <a:endParaRPr dirty="0"/>
          </a:p>
          <a:p>
            <a:pPr marL="0" lvl="0" indent="0" algn="l" rtl="0">
              <a:spcBef>
                <a:spcPts val="1000"/>
              </a:spcBef>
              <a:spcAft>
                <a:spcPts val="0"/>
              </a:spcAft>
              <a:buSzPts val="1400"/>
              <a:buNone/>
            </a:pPr>
            <a:r>
              <a:rPr lang="en-US" sz="1400" dirty="0"/>
              <a:t>Etc.</a:t>
            </a:r>
            <a:endParaRPr dirty="0"/>
          </a:p>
          <a:p>
            <a:pPr marL="0" lvl="0" indent="0" algn="l" rtl="0">
              <a:spcBef>
                <a:spcPts val="1000"/>
              </a:spcBef>
              <a:spcAft>
                <a:spcPts val="0"/>
              </a:spcAft>
              <a:buSzPts val="1120"/>
              <a:buNone/>
            </a:pPr>
            <a:endParaRPr sz="1120" b="1" dirty="0"/>
          </a:p>
          <a:p>
            <a:pPr marL="0" lvl="0" indent="0" algn="l" rtl="0">
              <a:spcBef>
                <a:spcPts val="1000"/>
              </a:spcBef>
              <a:spcAft>
                <a:spcPts val="0"/>
              </a:spcAft>
              <a:buSzPts val="1120"/>
              <a:buNone/>
            </a:pPr>
            <a:endParaRPr sz="1120" b="1" dirty="0"/>
          </a:p>
        </p:txBody>
      </p:sp>
      <p:sp>
        <p:nvSpPr>
          <p:cNvPr id="818" name="Google Shape;818;p51"/>
          <p:cNvSpPr txBox="1"/>
          <p:nvPr/>
        </p:nvSpPr>
        <p:spPr>
          <a:xfrm>
            <a:off x="6095999" y="499731"/>
            <a:ext cx="5829299" cy="68399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95959"/>
              </a:buClr>
              <a:buSzPts val="3200"/>
              <a:buFont typeface="Calibri"/>
              <a:buNone/>
            </a:pPr>
            <a:r>
              <a:rPr lang="en-US" sz="2400" b="1" dirty="0">
                <a:solidFill>
                  <a:srgbClr val="577F9F"/>
                </a:solidFill>
                <a:sym typeface="Calibri"/>
              </a:rPr>
              <a:t>Client</a:t>
            </a:r>
            <a:r>
              <a:rPr lang="en-US" sz="3200" dirty="0">
                <a:solidFill>
                  <a:srgbClr val="595959"/>
                </a:solidFill>
                <a:latin typeface="Calibri"/>
                <a:ea typeface="Calibri"/>
                <a:cs typeface="Calibri"/>
                <a:sym typeface="Calibri"/>
              </a:rPr>
              <a:t> </a:t>
            </a:r>
            <a:r>
              <a:rPr lang="en-US" sz="2400" b="1" dirty="0">
                <a:solidFill>
                  <a:srgbClr val="577F9F"/>
                </a:solidFill>
                <a:sym typeface="Calibri"/>
              </a:rPr>
              <a:t>flowchart</a:t>
            </a:r>
            <a:endParaRPr sz="2400" b="1" dirty="0">
              <a:solidFill>
                <a:srgbClr val="577F9F"/>
              </a:solidFill>
            </a:endParaRPr>
          </a:p>
        </p:txBody>
      </p:sp>
      <p:pic>
        <p:nvPicPr>
          <p:cNvPr id="3" name="Picture 2">
            <a:extLst>
              <a:ext uri="{FF2B5EF4-FFF2-40B4-BE49-F238E27FC236}">
                <a16:creationId xmlns:a16="http://schemas.microsoft.com/office/drawing/2014/main" id="{0EBBE995-BA96-47BF-8E7C-668030B41F63}"/>
              </a:ext>
            </a:extLst>
          </p:cNvPr>
          <p:cNvPicPr>
            <a:picLocks noChangeAspect="1"/>
          </p:cNvPicPr>
          <p:nvPr/>
        </p:nvPicPr>
        <p:blipFill rotWithShape="1">
          <a:blip r:embed="rId3"/>
          <a:srcRect l="500" r="-199" b="2202"/>
          <a:stretch/>
        </p:blipFill>
        <p:spPr>
          <a:xfrm>
            <a:off x="6079180" y="1608667"/>
            <a:ext cx="5957457" cy="328718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52"/>
          <p:cNvSpPr txBox="1">
            <a:spLocks noGrp="1"/>
          </p:cNvSpPr>
          <p:nvPr>
            <p:ph type="title"/>
          </p:nvPr>
        </p:nvSpPr>
        <p:spPr>
          <a:xfrm>
            <a:off x="304799" y="288524"/>
            <a:ext cx="10515600" cy="800100"/>
          </a:xfrm>
          <a:noFill/>
          <a:ln>
            <a:noFill/>
          </a:ln>
        </p:spPr>
        <p:txBody>
          <a:bodyPr spcFirstLastPara="1" wrap="square" lIns="91425" tIns="45700" rIns="91425" bIns="45700" anchor="ctr" anchorCtr="0">
            <a:normAutofit/>
          </a:bodyPr>
          <a:lstStyle/>
          <a:p>
            <a:pPr lvl="0"/>
            <a:r>
              <a:rPr lang="en-US" dirty="0"/>
              <a:t>Sample index testing register</a:t>
            </a:r>
          </a:p>
        </p:txBody>
      </p:sp>
      <p:pic>
        <p:nvPicPr>
          <p:cNvPr id="828" name="Google Shape;828;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2772" y="1254641"/>
            <a:ext cx="11504428" cy="4634909"/>
          </a:xfrm>
          <a:prstGeom prst="rect">
            <a:avLst/>
          </a:prstGeom>
          <a:noFill/>
          <a:ln w="12700">
            <a:solidFill>
              <a:schemeClr val="tx1">
                <a:lumMod val="75000"/>
                <a:lumOff val="25000"/>
              </a:schemeClr>
            </a:solid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5" name="Google Shape;835;p53"/>
          <p:cNvSpPr txBox="1">
            <a:spLocks noGrp="1"/>
          </p:cNvSpPr>
          <p:nvPr>
            <p:ph type="title"/>
          </p:nvPr>
        </p:nvSpPr>
        <p:spPr>
          <a:xfrm>
            <a:off x="431675" y="412526"/>
            <a:ext cx="11219121" cy="800100"/>
          </a:xfrm>
          <a:noFill/>
          <a:ln>
            <a:noFill/>
          </a:ln>
        </p:spPr>
        <p:txBody>
          <a:bodyPr spcFirstLastPara="1" wrap="square" lIns="91425" tIns="45700" rIns="91425" bIns="45700" anchor="ctr" anchorCtr="0">
            <a:normAutofit fontScale="90000"/>
          </a:bodyPr>
          <a:lstStyle/>
          <a:p>
            <a:pPr lvl="0"/>
            <a:r>
              <a:rPr lang="en-US" dirty="0"/>
              <a:t>Scripts and talking points for introducing index testing</a:t>
            </a:r>
          </a:p>
        </p:txBody>
      </p:sp>
      <p:pic>
        <p:nvPicPr>
          <p:cNvPr id="836" name="Google Shape;836;p5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1675" y="1334386"/>
            <a:ext cx="7271271" cy="3639722"/>
          </a:xfrm>
          <a:prstGeom prst="rect">
            <a:avLst/>
          </a:prstGeom>
          <a:solidFill>
            <a:schemeClr val="dk1"/>
          </a:solidFill>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pic>
      <p:pic>
        <p:nvPicPr>
          <p:cNvPr id="837" name="Google Shape;837;p53" descr="A screenshot of a social media post&#10;&#10;Description automatically generated"/>
          <p:cNvPicPr preferRelativeResize="0"/>
          <p:nvPr/>
        </p:nvPicPr>
        <p:blipFill rotWithShape="1">
          <a:blip r:embed="rId4">
            <a:alphaModFix/>
          </a:blip>
          <a:srcRect/>
          <a:stretch/>
        </p:blipFill>
        <p:spPr>
          <a:xfrm>
            <a:off x="5073387" y="2514511"/>
            <a:ext cx="6830373" cy="3432038"/>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prstClr val="black">
                <a:alpha val="40000"/>
              </a:prstClr>
            </a:outerShdw>
          </a:effectLst>
        </p:spPr>
      </p:pic>
      <p:sp>
        <p:nvSpPr>
          <p:cNvPr id="838" name="Google Shape;838;p53"/>
          <p:cNvSpPr txBox="1"/>
          <p:nvPr/>
        </p:nvSpPr>
        <p:spPr>
          <a:xfrm>
            <a:off x="9009870" y="6204325"/>
            <a:ext cx="3068321" cy="346198"/>
          </a:xfrm>
          <a:prstGeom prst="rect">
            <a:avLst/>
          </a:prstGeom>
          <a:noFill/>
          <a:ln>
            <a:noFill/>
          </a:ln>
        </p:spPr>
        <p:txBody>
          <a:bodyPr spcFirstLastPara="1" wrap="square" lIns="68500" tIns="34250" rIns="68500" bIns="34250" anchor="t" anchorCtr="0">
            <a:sp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Source: PEPFAR 2020 Guidance for Implementing Safe and Ethical Index Testing Services</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54"/>
          <p:cNvSpPr txBox="1">
            <a:spLocks noGrp="1"/>
          </p:cNvSpPr>
          <p:nvPr>
            <p:ph type="title"/>
          </p:nvPr>
        </p:nvSpPr>
        <p:spPr>
          <a:xfrm>
            <a:off x="659427" y="518341"/>
            <a:ext cx="5436573" cy="800100"/>
          </a:xfrm>
          <a:noFill/>
          <a:ln>
            <a:noFill/>
          </a:ln>
        </p:spPr>
        <p:txBody>
          <a:bodyPr spcFirstLastPara="1" wrap="square" lIns="91425" tIns="45700" rIns="91425" bIns="45700" anchor="ctr" anchorCtr="0">
            <a:normAutofit/>
          </a:bodyPr>
          <a:lstStyle/>
          <a:p>
            <a:pPr lvl="0"/>
            <a:r>
              <a:rPr lang="en-US" dirty="0"/>
              <a:t>IPV SOPs</a:t>
            </a:r>
          </a:p>
        </p:txBody>
      </p:sp>
      <p:sp>
        <p:nvSpPr>
          <p:cNvPr id="845" name="Google Shape;845;p54"/>
          <p:cNvSpPr txBox="1">
            <a:spLocks noGrp="1"/>
          </p:cNvSpPr>
          <p:nvPr>
            <p:ph type="body" idx="1"/>
          </p:nvPr>
        </p:nvSpPr>
        <p:spPr>
          <a:xfrm>
            <a:off x="6390166" y="1324936"/>
            <a:ext cx="5192233" cy="4932362"/>
          </a:xfrm>
          <a:solidFill>
            <a:srgbClr val="F2F2F2"/>
          </a:solidFill>
          <a:ln w="9525" cap="flat" cmpd="sng">
            <a:solidFill>
              <a:srgbClr val="7F7F7F"/>
            </a:solidFill>
            <a:prstDash val="solid"/>
            <a:round/>
            <a:headEnd type="none" w="sm" len="sm"/>
            <a:tailEnd type="none" w="sm" len="sm"/>
          </a:ln>
        </p:spPr>
        <p:txBody>
          <a:bodyPr spcFirstLastPara="1" wrap="square" lIns="91425" tIns="45700" rIns="91425" bIns="45700" anchor="t" anchorCtr="0">
            <a:normAutofit fontScale="55000" lnSpcReduction="20000"/>
          </a:bodyPr>
          <a:lstStyle/>
          <a:p>
            <a:pPr marL="50800" lvl="0" indent="0" algn="ctr">
              <a:lnSpc>
                <a:spcPct val="115000"/>
              </a:lnSpc>
              <a:buNone/>
            </a:pPr>
            <a:r>
              <a:rPr lang="en-US" b="1" dirty="0"/>
              <a:t>SUGGESTED SCRIPT FOR NOTIFYING PARTNERS VIA A PHONE CALL FOR CLIENTS CHOOSING PROVIDER REFERRAL</a:t>
            </a:r>
          </a:p>
          <a:p>
            <a:pPr marL="50800" lvl="0" indent="0">
              <a:lnSpc>
                <a:spcPct val="115000"/>
              </a:lnSpc>
              <a:buNone/>
            </a:pPr>
            <a:r>
              <a:rPr lang="en-US" dirty="0"/>
              <a:t>Good day.  My name is ___________ and I am a counselor/provider at  </a:t>
            </a:r>
            <a:r>
              <a:rPr lang="en-US" u="sng" dirty="0"/>
              <a:t>__[Facility Name]</a:t>
            </a:r>
            <a:r>
              <a:rPr lang="en-US" dirty="0"/>
              <a:t>_.  Who I am speaking to? </a:t>
            </a:r>
          </a:p>
          <a:p>
            <a:pPr marL="50800" lvl="0" indent="0">
              <a:lnSpc>
                <a:spcPct val="115000"/>
              </a:lnSpc>
              <a:buNone/>
            </a:pPr>
            <a:r>
              <a:rPr lang="en-US" dirty="0"/>
              <a:t>[IF NOT THE PARTNER]: Is __</a:t>
            </a:r>
            <a:r>
              <a:rPr lang="en-US" u="sng" dirty="0"/>
              <a:t>partner’s name</a:t>
            </a:r>
            <a:r>
              <a:rPr lang="en-US" dirty="0"/>
              <a:t>__ available?</a:t>
            </a:r>
          </a:p>
          <a:p>
            <a:pPr marL="50800" lvl="0" indent="0">
              <a:lnSpc>
                <a:spcPct val="115000"/>
              </a:lnSpc>
              <a:buNone/>
            </a:pPr>
            <a:r>
              <a:rPr lang="en-US" dirty="0"/>
              <a:t>[If partner is not available]: Thanks. I’ll try back later.</a:t>
            </a:r>
          </a:p>
          <a:p>
            <a:pPr marL="50800" lvl="0" indent="0">
              <a:lnSpc>
                <a:spcPct val="115000"/>
              </a:lnSpc>
              <a:buNone/>
            </a:pPr>
            <a:r>
              <a:rPr lang="en-US" dirty="0"/>
              <a:t>[If YES]: I have some important information for you. Are you in a private space where you can talk? </a:t>
            </a:r>
          </a:p>
          <a:p>
            <a:pPr marL="50800" lvl="0" indent="0">
              <a:lnSpc>
                <a:spcPct val="115000"/>
              </a:lnSpc>
              <a:buNone/>
            </a:pPr>
            <a:r>
              <a:rPr lang="en-US" dirty="0"/>
              <a:t>[If NO]:  When would be a better time for me to call you?</a:t>
            </a:r>
          </a:p>
          <a:p>
            <a:pPr marL="50800" lvl="0" indent="0">
              <a:lnSpc>
                <a:spcPct val="115000"/>
              </a:lnSpc>
              <a:buNone/>
            </a:pPr>
            <a:r>
              <a:rPr lang="en-US" dirty="0"/>
              <a:t>Etc.</a:t>
            </a:r>
          </a:p>
        </p:txBody>
      </p:sp>
      <p:sp>
        <p:nvSpPr>
          <p:cNvPr id="846" name="Google Shape;846;p54"/>
          <p:cNvSpPr txBox="1"/>
          <p:nvPr/>
        </p:nvSpPr>
        <p:spPr>
          <a:xfrm>
            <a:off x="609600" y="1328738"/>
            <a:ext cx="5100083" cy="462240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457200" indent="-406400">
              <a:lnSpc>
                <a:spcPct val="95000"/>
              </a:lnSpc>
              <a:buClr>
                <a:srgbClr val="E73439"/>
              </a:buClr>
              <a:buSzPts val="2800"/>
              <a:buFont typeface="Arial"/>
              <a:buChar char="•"/>
            </a:pPr>
            <a:r>
              <a:rPr lang="en-US" sz="2400" dirty="0">
                <a:solidFill>
                  <a:srgbClr val="262626"/>
                </a:solidFill>
                <a:sym typeface="Calibri"/>
              </a:rPr>
              <a:t>Violence screening questions/tool</a:t>
            </a:r>
            <a:endParaRPr sz="2400" dirty="0">
              <a:solidFill>
                <a:srgbClr val="262626"/>
              </a:solidFill>
            </a:endParaRPr>
          </a:p>
          <a:p>
            <a:pPr marL="457200" indent="-406400">
              <a:lnSpc>
                <a:spcPct val="95000"/>
              </a:lnSpc>
              <a:spcBef>
                <a:spcPts val="1800"/>
              </a:spcBef>
              <a:buClr>
                <a:srgbClr val="E73439"/>
              </a:buClr>
              <a:buSzPts val="2800"/>
              <a:buFont typeface="Arial"/>
              <a:buChar char="•"/>
            </a:pPr>
            <a:r>
              <a:rPr lang="en-US" sz="2400" dirty="0">
                <a:solidFill>
                  <a:srgbClr val="262626"/>
                </a:solidFill>
                <a:sym typeface="Calibri"/>
              </a:rPr>
              <a:t>The provision of first-line support and referral in instances of violence</a:t>
            </a:r>
            <a:endParaRPr sz="2400" dirty="0">
              <a:solidFill>
                <a:srgbClr val="262626"/>
              </a:solidFill>
            </a:endParaRPr>
          </a:p>
          <a:p>
            <a:pPr marL="457200" indent="-406400">
              <a:lnSpc>
                <a:spcPct val="95000"/>
              </a:lnSpc>
              <a:spcBef>
                <a:spcPts val="1800"/>
              </a:spcBef>
              <a:buClr>
                <a:srgbClr val="E73439"/>
              </a:buClr>
              <a:buSzPts val="2800"/>
              <a:buFont typeface="Arial"/>
              <a:buChar char="•"/>
            </a:pPr>
            <a:r>
              <a:rPr lang="en-US" sz="2400" dirty="0">
                <a:solidFill>
                  <a:srgbClr val="262626"/>
                </a:solidFill>
                <a:sym typeface="Calibri"/>
              </a:rPr>
              <a:t>Safe data storage and sharing regarding disclosures of violence</a:t>
            </a:r>
            <a:endParaRPr sz="2400" dirty="0">
              <a:solidFill>
                <a:srgbClr val="262626"/>
              </a:solidFill>
            </a:endParaRPr>
          </a:p>
          <a:p>
            <a:pPr marL="457200" indent="-406400">
              <a:lnSpc>
                <a:spcPct val="95000"/>
              </a:lnSpc>
              <a:spcBef>
                <a:spcPts val="1800"/>
              </a:spcBef>
              <a:buClr>
                <a:srgbClr val="E73439"/>
              </a:buClr>
              <a:buSzPts val="2800"/>
              <a:buFont typeface="Arial"/>
              <a:buChar char="•"/>
            </a:pPr>
            <a:r>
              <a:rPr lang="en-US" sz="2400" dirty="0">
                <a:solidFill>
                  <a:srgbClr val="262626"/>
                </a:solidFill>
                <a:sym typeface="Calibri"/>
              </a:rPr>
              <a:t>Determining appropriate notification approach</a:t>
            </a:r>
            <a:endParaRPr sz="2400" dirty="0">
              <a:solidFill>
                <a:srgbClr val="262626"/>
              </a:solidFill>
            </a:endParaRPr>
          </a:p>
          <a:p>
            <a:pPr marL="457200" indent="-406400">
              <a:lnSpc>
                <a:spcPct val="95000"/>
              </a:lnSpc>
              <a:spcBef>
                <a:spcPts val="1800"/>
              </a:spcBef>
              <a:buClr>
                <a:srgbClr val="E73439"/>
              </a:buClr>
              <a:buSzPts val="2800"/>
              <a:buFont typeface="Arial"/>
              <a:buChar char="•"/>
            </a:pPr>
            <a:r>
              <a:rPr lang="en-US" sz="2400" dirty="0">
                <a:solidFill>
                  <a:srgbClr val="262626"/>
                </a:solidFill>
                <a:sym typeface="Calibri"/>
              </a:rPr>
              <a:t>Etc.</a:t>
            </a:r>
            <a:endParaRPr sz="2400" dirty="0">
              <a:solidFill>
                <a:srgbClr val="262626"/>
              </a:solidFill>
            </a:endParaRPr>
          </a:p>
        </p:txBody>
      </p:sp>
      <p:sp>
        <p:nvSpPr>
          <p:cNvPr id="848" name="Google Shape;848;p54"/>
          <p:cNvSpPr txBox="1"/>
          <p:nvPr/>
        </p:nvSpPr>
        <p:spPr>
          <a:xfrm>
            <a:off x="6390166" y="352496"/>
            <a:ext cx="5142407" cy="891514"/>
          </a:xfrm>
          <a:prstGeom prst="rect">
            <a:avLst/>
          </a:prstGeom>
          <a:noFill/>
          <a:ln>
            <a:noFill/>
          </a:ln>
        </p:spPr>
        <p:txBody>
          <a:bodyPr spcFirstLastPara="1" wrap="square" lIns="91425" tIns="45700" rIns="91425" bIns="45700" anchor="ctr" anchorCtr="0">
            <a:normAutofit/>
          </a:bodyPr>
          <a:lstStyle/>
          <a:p>
            <a:pPr marL="0" indent="0" algn="ctr">
              <a:lnSpc>
                <a:spcPct val="90000"/>
              </a:lnSpc>
              <a:buClr>
                <a:srgbClr val="577F9F"/>
              </a:buClr>
              <a:buSzPts val="3600"/>
            </a:pPr>
            <a:r>
              <a:rPr lang="en-US" sz="2400" b="1" dirty="0">
                <a:solidFill>
                  <a:srgbClr val="577F9F"/>
                </a:solidFill>
                <a:sym typeface="Calibri"/>
              </a:rPr>
              <a:t>Scripts and talking points for calling contacts</a:t>
            </a:r>
            <a:endParaRPr sz="2400" b="1" dirty="0">
              <a:solidFill>
                <a:srgbClr val="577F9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5" name="Google Shape;855;p55"/>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t>Adverse events forms</a:t>
            </a:r>
          </a:p>
        </p:txBody>
      </p:sp>
      <p:sp>
        <p:nvSpPr>
          <p:cNvPr id="856" name="Google Shape;856;p55"/>
          <p:cNvSpPr/>
          <p:nvPr/>
        </p:nvSpPr>
        <p:spPr>
          <a:xfrm>
            <a:off x="6416709" y="1823136"/>
            <a:ext cx="5141343" cy="1922913"/>
          </a:xfrm>
          <a:prstGeom prst="roundRect">
            <a:avLst>
              <a:gd name="adj" fmla="val 16667"/>
            </a:avLst>
          </a:prstGeom>
          <a:solidFill>
            <a:schemeClr val="bg1"/>
          </a:solidFill>
          <a:ln w="25400" cap="flat" cmpd="sng">
            <a:solidFill>
              <a:srgbClr val="757070"/>
            </a:solid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200" b="1" dirty="0">
                <a:solidFill>
                  <a:srgbClr val="008080"/>
                </a:solidFill>
                <a:latin typeface="Calibri"/>
                <a:ea typeface="Calibri"/>
                <a:cs typeface="Calibri"/>
                <a:sym typeface="Calibri"/>
              </a:rPr>
              <a:t>INFORMATION ABOUT YOUR COMPLAINT</a:t>
            </a:r>
            <a:endParaRPr dirty="0"/>
          </a:p>
          <a:p>
            <a:pPr marL="0" marR="0" lvl="0" indent="0" algn="ctr" rtl="0">
              <a:lnSpc>
                <a:spcPct val="107000"/>
              </a:lnSpc>
              <a:spcBef>
                <a:spcPts val="0"/>
              </a:spcBef>
              <a:spcAft>
                <a:spcPts val="0"/>
              </a:spcAft>
              <a:buNone/>
            </a:pPr>
            <a:endParaRPr sz="1100" dirty="0">
              <a:solidFill>
                <a:schemeClr val="lt1"/>
              </a:solidFill>
              <a:latin typeface="Calibri"/>
              <a:ea typeface="Calibri"/>
              <a:cs typeface="Calibri"/>
              <a:sym typeface="Calibri"/>
            </a:endParaRPr>
          </a:p>
          <a:p>
            <a:pPr marL="0" marR="0" lvl="0" indent="0" algn="l" rtl="0">
              <a:lnSpc>
                <a:spcPct val="107000"/>
              </a:lnSpc>
              <a:spcBef>
                <a:spcPts val="0"/>
              </a:spcBef>
              <a:spcAft>
                <a:spcPts val="0"/>
              </a:spcAft>
              <a:buNone/>
            </a:pPr>
            <a:r>
              <a:rPr lang="en-US" sz="1200" b="1" dirty="0">
                <a:solidFill>
                  <a:srgbClr val="008080"/>
                </a:solidFill>
                <a:latin typeface="Calibri"/>
                <a:ea typeface="Calibri"/>
                <a:cs typeface="Calibri"/>
                <a:sym typeface="Calibri"/>
              </a:rPr>
              <a:t>Date Incident Occurred___	Time Incident Occurred_______</a:t>
            </a:r>
            <a:endParaRPr sz="1100" dirty="0">
              <a:solidFill>
                <a:schemeClr val="lt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200" b="1" dirty="0">
                <a:solidFill>
                  <a:srgbClr val="008080"/>
                </a:solidFill>
                <a:latin typeface="Calibri"/>
                <a:ea typeface="Calibri"/>
                <a:cs typeface="Calibri"/>
                <a:sym typeface="Calibri"/>
              </a:rPr>
              <a:t>Place Where Incident Occurred: __________________________________</a:t>
            </a:r>
            <a:endParaRPr sz="1100" dirty="0">
              <a:solidFill>
                <a:schemeClr val="lt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200" b="1" dirty="0">
                <a:solidFill>
                  <a:srgbClr val="008080"/>
                </a:solidFill>
                <a:latin typeface="Calibri"/>
                <a:ea typeface="Calibri"/>
                <a:cs typeface="Calibri"/>
                <a:sym typeface="Calibri"/>
              </a:rPr>
              <a:t>Name of Healthcare Workers Involved (if known):_____________________</a:t>
            </a:r>
            <a:endParaRPr sz="1100" dirty="0">
              <a:solidFill>
                <a:schemeClr val="lt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200" b="1" dirty="0">
                <a:solidFill>
                  <a:srgbClr val="008080"/>
                </a:solidFill>
                <a:latin typeface="Calibri"/>
                <a:ea typeface="Calibri"/>
                <a:cs typeface="Calibri"/>
                <a:sym typeface="Calibri"/>
              </a:rPr>
              <a:t>Please Tell Us about What Happened:______________________________</a:t>
            </a:r>
            <a:r>
              <a:rPr lang="en-US" sz="1100" dirty="0">
                <a:solidFill>
                  <a:srgbClr val="000000"/>
                </a:solidFill>
                <a:latin typeface="Calibri"/>
                <a:ea typeface="Calibri"/>
                <a:cs typeface="Calibri"/>
                <a:sym typeface="Calibri"/>
              </a:rPr>
              <a:t> </a:t>
            </a:r>
            <a:endParaRPr sz="1100" dirty="0">
              <a:solidFill>
                <a:schemeClr val="lt1"/>
              </a:solidFill>
              <a:latin typeface="Calibri"/>
              <a:ea typeface="Calibri"/>
              <a:cs typeface="Calibri"/>
              <a:sym typeface="Calibri"/>
            </a:endParaRPr>
          </a:p>
        </p:txBody>
      </p:sp>
      <p:sp>
        <p:nvSpPr>
          <p:cNvPr id="857" name="Google Shape;857;p55"/>
          <p:cNvSpPr txBox="1"/>
          <p:nvPr/>
        </p:nvSpPr>
        <p:spPr>
          <a:xfrm>
            <a:off x="6416708" y="1337148"/>
            <a:ext cx="5141344" cy="4595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95959"/>
              </a:buClr>
              <a:buSzPts val="2000"/>
              <a:buFont typeface="Calibri"/>
              <a:buNone/>
            </a:pPr>
            <a:r>
              <a:rPr lang="en-US" sz="1600" b="1" dirty="0">
                <a:solidFill>
                  <a:srgbClr val="595959"/>
                </a:solidFill>
                <a:latin typeface="+mj-lt"/>
                <a:ea typeface="Calibri"/>
                <a:cs typeface="Calibri"/>
                <a:sym typeface="Calibri"/>
              </a:rPr>
              <a:t>Customer Complaint Form for HIV Services</a:t>
            </a:r>
            <a:endParaRPr sz="1600" dirty="0">
              <a:latin typeface="+mj-lt"/>
            </a:endParaRPr>
          </a:p>
        </p:txBody>
      </p:sp>
      <p:graphicFrame>
        <p:nvGraphicFramePr>
          <p:cNvPr id="858" name="Google Shape;858;p55"/>
          <p:cNvGraphicFramePr/>
          <p:nvPr>
            <p:extLst>
              <p:ext uri="{D42A27DB-BD31-4B8C-83A1-F6EECF244321}">
                <p14:modId xmlns:p14="http://schemas.microsoft.com/office/powerpoint/2010/main" val="1872526071"/>
              </p:ext>
            </p:extLst>
          </p:nvPr>
        </p:nvGraphicFramePr>
        <p:xfrm>
          <a:off x="4712501" y="4838945"/>
          <a:ext cx="6111875" cy="1766330"/>
        </p:xfrm>
        <a:graphic>
          <a:graphicData uri="http://schemas.openxmlformats.org/drawingml/2006/table">
            <a:tbl>
              <a:tblPr firstRow="1" firstCol="1" bandRow="1">
                <a:noFill/>
                <a:effectLst>
                  <a:outerShdw blurRad="50800" dist="38100" dir="2700000" algn="tl" rotWithShape="0">
                    <a:prstClr val="black">
                      <a:alpha val="40000"/>
                    </a:prstClr>
                  </a:outerShdw>
                </a:effectLst>
                <a:tableStyleId>{A565D627-2E9B-4718-95B6-432E968041E8}</a:tableStyleId>
              </a:tblPr>
              <a:tblGrid>
                <a:gridCol w="1303750">
                  <a:extLst>
                    <a:ext uri="{9D8B030D-6E8A-4147-A177-3AD203B41FA5}">
                      <a16:colId xmlns:a16="http://schemas.microsoft.com/office/drawing/2014/main" val="20000"/>
                    </a:ext>
                  </a:extLst>
                </a:gridCol>
                <a:gridCol w="3484700">
                  <a:extLst>
                    <a:ext uri="{9D8B030D-6E8A-4147-A177-3AD203B41FA5}">
                      <a16:colId xmlns:a16="http://schemas.microsoft.com/office/drawing/2014/main" val="20001"/>
                    </a:ext>
                  </a:extLst>
                </a:gridCol>
                <a:gridCol w="1028275">
                  <a:extLst>
                    <a:ext uri="{9D8B030D-6E8A-4147-A177-3AD203B41FA5}">
                      <a16:colId xmlns:a16="http://schemas.microsoft.com/office/drawing/2014/main" val="20002"/>
                    </a:ext>
                  </a:extLst>
                </a:gridCol>
                <a:gridCol w="295150">
                  <a:extLst>
                    <a:ext uri="{9D8B030D-6E8A-4147-A177-3AD203B41FA5}">
                      <a16:colId xmlns:a16="http://schemas.microsoft.com/office/drawing/2014/main" val="20003"/>
                    </a:ext>
                  </a:extLst>
                </a:gridCol>
              </a:tblGrid>
              <a:tr h="184150">
                <a:tc gridSpan="4">
                  <a:txBody>
                    <a:bodyPr/>
                    <a:lstStyle/>
                    <a:p>
                      <a:pPr marL="0" marR="0" lvl="0" indent="0" algn="l" rtl="0">
                        <a:lnSpc>
                          <a:spcPct val="107000"/>
                        </a:lnSpc>
                        <a:spcBef>
                          <a:spcPts val="0"/>
                        </a:spcBef>
                        <a:spcAft>
                          <a:spcPts val="0"/>
                        </a:spcAft>
                        <a:buNone/>
                      </a:pPr>
                      <a:r>
                        <a:rPr lang="en-US" sz="1100" dirty="0"/>
                        <a:t>Security Incident Log</a:t>
                      </a:r>
                      <a:endParaRPr sz="1100" b="1" dirty="0">
                        <a:solidFill>
                          <a:srgbClr val="446186"/>
                        </a:solidFill>
                        <a:latin typeface="Calibri"/>
                        <a:ea typeface="Calibri"/>
                        <a:cs typeface="Calibri"/>
                        <a:sym typeface="Calibri"/>
                      </a:endParaRPr>
                    </a:p>
                  </a:txBody>
                  <a:tcPr marL="73025" marR="73025" marT="27300" marB="273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6375">
                <a:tc>
                  <a:txBody>
                    <a:bodyPr/>
                    <a:lstStyle/>
                    <a:p>
                      <a:pPr marL="0" marR="0" lvl="0" indent="0" algn="l" rtl="0">
                        <a:lnSpc>
                          <a:spcPct val="118181"/>
                        </a:lnSpc>
                        <a:spcBef>
                          <a:spcPts val="0"/>
                        </a:spcBef>
                        <a:spcAft>
                          <a:spcPts val="0"/>
                        </a:spcAft>
                        <a:buNone/>
                      </a:pPr>
                      <a:r>
                        <a:rPr lang="en-US" sz="1100"/>
                        <a:t>Question</a:t>
                      </a:r>
                      <a:endParaRPr sz="1100">
                        <a:latin typeface="Arial"/>
                        <a:ea typeface="Arial"/>
                        <a:cs typeface="Arial"/>
                        <a:sym typeface="Arial"/>
                      </a:endParaRPr>
                    </a:p>
                  </a:txBody>
                  <a:tcPr marL="73025" marR="73025" marT="27300" marB="27300"/>
                </a:tc>
                <a:tc>
                  <a:txBody>
                    <a:bodyPr/>
                    <a:lstStyle/>
                    <a:p>
                      <a:pPr marL="0" marR="0" lvl="0" indent="0" algn="l" rtl="0">
                        <a:lnSpc>
                          <a:spcPct val="118181"/>
                        </a:lnSpc>
                        <a:spcBef>
                          <a:spcPts val="0"/>
                        </a:spcBef>
                        <a:spcAft>
                          <a:spcPts val="0"/>
                        </a:spcAft>
                        <a:buNone/>
                      </a:pPr>
                      <a:r>
                        <a:rPr lang="en-US" sz="1100"/>
                        <a:t>How to Answer</a:t>
                      </a:r>
                      <a:endParaRPr sz="1100">
                        <a:latin typeface="Arial"/>
                        <a:ea typeface="Arial"/>
                        <a:cs typeface="Arial"/>
                        <a:sym typeface="Arial"/>
                      </a:endParaRPr>
                    </a:p>
                  </a:txBody>
                  <a:tcPr marL="73025" marR="73025" marT="27300" marB="27300"/>
                </a:tc>
                <a:tc>
                  <a:txBody>
                    <a:bodyPr/>
                    <a:lstStyle/>
                    <a:p>
                      <a:pPr marL="0" marR="0" lvl="0" indent="0" algn="l" rtl="0">
                        <a:lnSpc>
                          <a:spcPct val="118181"/>
                        </a:lnSpc>
                        <a:spcBef>
                          <a:spcPts val="0"/>
                        </a:spcBef>
                        <a:spcAft>
                          <a:spcPts val="0"/>
                        </a:spcAft>
                        <a:buNone/>
                      </a:pPr>
                      <a:r>
                        <a:rPr lang="en-US" sz="1100" dirty="0"/>
                        <a:t>Response</a:t>
                      </a:r>
                      <a:endParaRPr sz="1100" dirty="0">
                        <a:latin typeface="Arial"/>
                        <a:ea typeface="Arial"/>
                        <a:cs typeface="Arial"/>
                        <a:sym typeface="Arial"/>
                      </a:endParaRPr>
                    </a:p>
                  </a:txBody>
                  <a:tcPr marL="73025" marR="73025" marT="27300" marB="27300"/>
                </a:tc>
                <a:tc>
                  <a:txBody>
                    <a:bodyPr/>
                    <a:lstStyle/>
                    <a:p>
                      <a:pPr marL="0" marR="0" lvl="0" indent="0" algn="l" rtl="0">
                        <a:lnSpc>
                          <a:spcPct val="136363"/>
                        </a:lnSpc>
                        <a:spcBef>
                          <a:spcPts val="0"/>
                        </a:spcBef>
                        <a:spcAft>
                          <a:spcPts val="0"/>
                        </a:spcAft>
                        <a:buNone/>
                      </a:pPr>
                      <a:r>
                        <a:rPr lang="en-US" sz="1100" dirty="0"/>
                        <a:t> </a:t>
                      </a:r>
                      <a:endParaRPr sz="1100" dirty="0">
                        <a:latin typeface="Arial"/>
                        <a:ea typeface="Arial"/>
                        <a:cs typeface="Arial"/>
                        <a:sym typeface="Arial"/>
                      </a:endParaRPr>
                    </a:p>
                  </a:txBody>
                  <a:tcPr marL="0" marR="0" marT="0" marB="0" anchor="ctr"/>
                </a:tc>
                <a:extLst>
                  <a:ext uri="{0D108BD9-81ED-4DB2-BD59-A6C34878D82A}">
                    <a16:rowId xmlns:a16="http://schemas.microsoft.com/office/drawing/2014/main" val="10001"/>
                  </a:ext>
                </a:extLst>
              </a:tr>
              <a:tr h="368300">
                <a:tc>
                  <a:txBody>
                    <a:bodyPr/>
                    <a:lstStyle/>
                    <a:p>
                      <a:pPr marL="0" marR="0" lvl="0" indent="0" algn="l" rtl="0">
                        <a:lnSpc>
                          <a:spcPct val="130000"/>
                        </a:lnSpc>
                        <a:spcBef>
                          <a:spcPts val="0"/>
                        </a:spcBef>
                        <a:spcAft>
                          <a:spcPts val="0"/>
                        </a:spcAft>
                        <a:buNone/>
                      </a:pPr>
                      <a:r>
                        <a:rPr lang="en-US" sz="1000"/>
                        <a:t>Security incident number</a:t>
                      </a:r>
                      <a:endParaRPr sz="1100">
                        <a:latin typeface="Arial"/>
                        <a:ea typeface="Arial"/>
                        <a:cs typeface="Arial"/>
                        <a:sym typeface="Arial"/>
                      </a:endParaRPr>
                    </a:p>
                  </a:txBody>
                  <a:tcPr marL="73025" marR="73025" marT="27300" marB="27300"/>
                </a:tc>
                <a:tc>
                  <a:txBody>
                    <a:bodyPr/>
                    <a:lstStyle/>
                    <a:p>
                      <a:pPr marL="0" marR="0" lvl="0" indent="0" algn="l" rtl="0">
                        <a:lnSpc>
                          <a:spcPct val="130000"/>
                        </a:lnSpc>
                        <a:spcBef>
                          <a:spcPts val="0"/>
                        </a:spcBef>
                        <a:spcAft>
                          <a:spcPts val="0"/>
                        </a:spcAft>
                        <a:buNone/>
                      </a:pPr>
                      <a:r>
                        <a:rPr lang="en-US" sz="1000"/>
                        <a:t>Begin with number 1 and continue; the numbering allows security incidents to be linked to one another (see question #14)</a:t>
                      </a:r>
                      <a:endParaRPr sz="1100">
                        <a:latin typeface="Arial"/>
                        <a:ea typeface="Arial"/>
                        <a:cs typeface="Arial"/>
                        <a:sym typeface="Arial"/>
                      </a:endParaRPr>
                    </a:p>
                  </a:txBody>
                  <a:tcPr marL="73025" marR="73025" marT="27300" marB="27300"/>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73025" marR="73025" marT="27300" marB="27300"/>
                </a:tc>
                <a:tc>
                  <a:txBody>
                    <a:bodyPr/>
                    <a:lstStyle/>
                    <a:p>
                      <a:pPr marL="0" marR="0" lvl="0" indent="0" algn="l" rtl="0">
                        <a:lnSpc>
                          <a:spcPct val="136363"/>
                        </a:lnSpc>
                        <a:spcBef>
                          <a:spcPts val="0"/>
                        </a:spcBef>
                        <a:spcAft>
                          <a:spcPts val="0"/>
                        </a:spcAft>
                        <a:buNone/>
                      </a:pPr>
                      <a:r>
                        <a:rPr lang="en-US" sz="1100"/>
                        <a:t> </a:t>
                      </a:r>
                      <a:endParaRPr sz="1100">
                        <a:latin typeface="Arial"/>
                        <a:ea typeface="Arial"/>
                        <a:cs typeface="Arial"/>
                        <a:sym typeface="Arial"/>
                      </a:endParaRPr>
                    </a:p>
                  </a:txBody>
                  <a:tcPr marL="0" marR="0" marT="0" marB="0" anchor="ctr"/>
                </a:tc>
                <a:extLst>
                  <a:ext uri="{0D108BD9-81ED-4DB2-BD59-A6C34878D82A}">
                    <a16:rowId xmlns:a16="http://schemas.microsoft.com/office/drawing/2014/main" val="10002"/>
                  </a:ext>
                </a:extLst>
              </a:tr>
              <a:tr h="368300">
                <a:tc>
                  <a:txBody>
                    <a:bodyPr/>
                    <a:lstStyle/>
                    <a:p>
                      <a:pPr marL="0" marR="0" lvl="0" indent="0" algn="l" rtl="0">
                        <a:lnSpc>
                          <a:spcPct val="130000"/>
                        </a:lnSpc>
                        <a:spcBef>
                          <a:spcPts val="0"/>
                        </a:spcBef>
                        <a:spcAft>
                          <a:spcPts val="0"/>
                        </a:spcAft>
                        <a:buNone/>
                      </a:pPr>
                      <a:r>
                        <a:rPr lang="en-US" sz="1000"/>
                        <a:t>Date of incident</a:t>
                      </a:r>
                      <a:endParaRPr sz="1100">
                        <a:latin typeface="Arial"/>
                        <a:ea typeface="Arial"/>
                        <a:cs typeface="Arial"/>
                        <a:sym typeface="Arial"/>
                      </a:endParaRPr>
                    </a:p>
                  </a:txBody>
                  <a:tcPr marL="73025" marR="73025" marT="27300" marB="27300"/>
                </a:tc>
                <a:tc>
                  <a:txBody>
                    <a:bodyPr/>
                    <a:lstStyle/>
                    <a:p>
                      <a:pPr marL="0" marR="0" lvl="0" indent="0" algn="l" rtl="0">
                        <a:lnSpc>
                          <a:spcPct val="130000"/>
                        </a:lnSpc>
                        <a:spcBef>
                          <a:spcPts val="0"/>
                        </a:spcBef>
                        <a:spcAft>
                          <a:spcPts val="0"/>
                        </a:spcAft>
                        <a:buNone/>
                      </a:pPr>
                      <a:r>
                        <a:rPr lang="en-US" sz="1000" dirty="0"/>
                        <a:t>Type as YEAR-MONTH-DAY (e.g., 2019-02-17 for February 17, 2019) in order to organize this security event log by date</a:t>
                      </a:r>
                      <a:endParaRPr sz="1100" dirty="0">
                        <a:latin typeface="Arial"/>
                        <a:ea typeface="Arial"/>
                        <a:cs typeface="Arial"/>
                        <a:sym typeface="Arial"/>
                      </a:endParaRPr>
                    </a:p>
                  </a:txBody>
                  <a:tcPr marL="73025" marR="73025" marT="27300" marB="27300"/>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73025" marR="73025" marT="27300" marB="27300"/>
                </a:tc>
                <a:tc>
                  <a:txBody>
                    <a:bodyPr/>
                    <a:lstStyle/>
                    <a:p>
                      <a:pPr marL="0" marR="0" lvl="0" indent="0" algn="l" rtl="0">
                        <a:lnSpc>
                          <a:spcPct val="136363"/>
                        </a:lnSpc>
                        <a:spcBef>
                          <a:spcPts val="0"/>
                        </a:spcBef>
                        <a:spcAft>
                          <a:spcPts val="0"/>
                        </a:spcAft>
                        <a:buNone/>
                      </a:pPr>
                      <a:r>
                        <a:rPr lang="en-US" sz="1100"/>
                        <a:t> </a:t>
                      </a:r>
                      <a:endParaRPr sz="1100">
                        <a:latin typeface="Arial"/>
                        <a:ea typeface="Arial"/>
                        <a:cs typeface="Arial"/>
                        <a:sym typeface="Arial"/>
                      </a:endParaRPr>
                    </a:p>
                  </a:txBody>
                  <a:tcPr marL="0" marR="0" marT="0" marB="0" anchor="ctr"/>
                </a:tc>
                <a:extLst>
                  <a:ext uri="{0D108BD9-81ED-4DB2-BD59-A6C34878D82A}">
                    <a16:rowId xmlns:a16="http://schemas.microsoft.com/office/drawing/2014/main" val="10003"/>
                  </a:ext>
                </a:extLst>
              </a:tr>
              <a:tr h="184150">
                <a:tc>
                  <a:txBody>
                    <a:bodyPr/>
                    <a:lstStyle/>
                    <a:p>
                      <a:pPr marL="0" marR="0" lvl="0" indent="0" algn="l" rtl="0">
                        <a:lnSpc>
                          <a:spcPct val="130000"/>
                        </a:lnSpc>
                        <a:spcBef>
                          <a:spcPts val="0"/>
                        </a:spcBef>
                        <a:spcAft>
                          <a:spcPts val="0"/>
                        </a:spcAft>
                        <a:buNone/>
                      </a:pPr>
                      <a:r>
                        <a:rPr lang="en-US" sz="1000"/>
                        <a:t>Time of incident</a:t>
                      </a:r>
                      <a:endParaRPr sz="1100">
                        <a:latin typeface="Arial"/>
                        <a:ea typeface="Arial"/>
                        <a:cs typeface="Arial"/>
                        <a:sym typeface="Arial"/>
                      </a:endParaRPr>
                    </a:p>
                  </a:txBody>
                  <a:tcPr marL="73025" marR="73025" marT="27300" marB="27300"/>
                </a:tc>
                <a:tc>
                  <a:txBody>
                    <a:bodyPr/>
                    <a:lstStyle/>
                    <a:p>
                      <a:pPr marL="0" marR="0" lvl="0" indent="0" algn="l" rtl="0">
                        <a:lnSpc>
                          <a:spcPct val="130000"/>
                        </a:lnSpc>
                        <a:spcBef>
                          <a:spcPts val="0"/>
                        </a:spcBef>
                        <a:spcAft>
                          <a:spcPts val="0"/>
                        </a:spcAft>
                        <a:buNone/>
                      </a:pPr>
                      <a:r>
                        <a:rPr lang="en-US" sz="1000"/>
                        <a:t>Specific time of day (if known), or more general (morning, afternoon, evening, night)</a:t>
                      </a:r>
                      <a:endParaRPr sz="1100">
                        <a:latin typeface="Arial"/>
                        <a:ea typeface="Arial"/>
                        <a:cs typeface="Arial"/>
                        <a:sym typeface="Arial"/>
                      </a:endParaRPr>
                    </a:p>
                  </a:txBody>
                  <a:tcPr marL="73025" marR="73025" marT="27300" marB="27300"/>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73025" marR="73025" marT="27300" marB="27300"/>
                </a:tc>
                <a:tc>
                  <a:txBody>
                    <a:bodyPr/>
                    <a:lstStyle/>
                    <a:p>
                      <a:pPr marL="0" marR="0" lvl="0" indent="0" algn="l" rtl="0">
                        <a:lnSpc>
                          <a:spcPct val="136363"/>
                        </a:lnSpc>
                        <a:spcBef>
                          <a:spcPts val="0"/>
                        </a:spcBef>
                        <a:spcAft>
                          <a:spcPts val="0"/>
                        </a:spcAft>
                        <a:buNone/>
                      </a:pPr>
                      <a:r>
                        <a:rPr lang="en-US" sz="1100" dirty="0"/>
                        <a:t> </a:t>
                      </a:r>
                      <a:endParaRPr sz="1100" dirty="0">
                        <a:latin typeface="Arial"/>
                        <a:ea typeface="Arial"/>
                        <a:cs typeface="Arial"/>
                        <a:sym typeface="Arial"/>
                      </a:endParaRPr>
                    </a:p>
                  </a:txBody>
                  <a:tcPr marL="0" marR="0" marT="0" marB="0" anchor="ctr"/>
                </a:tc>
                <a:extLst>
                  <a:ext uri="{0D108BD9-81ED-4DB2-BD59-A6C34878D82A}">
                    <a16:rowId xmlns:a16="http://schemas.microsoft.com/office/drawing/2014/main" val="10004"/>
                  </a:ext>
                </a:extLst>
              </a:tr>
            </a:tbl>
          </a:graphicData>
        </a:graphic>
      </p:graphicFrame>
      <p:sp>
        <p:nvSpPr>
          <p:cNvPr id="859" name="Google Shape;859;p55"/>
          <p:cNvSpPr txBox="1"/>
          <p:nvPr/>
        </p:nvSpPr>
        <p:spPr>
          <a:xfrm>
            <a:off x="4712501" y="4438496"/>
            <a:ext cx="6111875" cy="4595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95959"/>
              </a:buClr>
              <a:buSzPts val="2000"/>
              <a:buFont typeface="Calibri"/>
              <a:buNone/>
            </a:pPr>
            <a:r>
              <a:rPr lang="en-US" sz="1600" b="1" dirty="0">
                <a:solidFill>
                  <a:srgbClr val="595959"/>
                </a:solidFill>
                <a:latin typeface="+mj-lt"/>
                <a:ea typeface="Calibri"/>
                <a:cs typeface="Calibri"/>
                <a:sym typeface="Calibri"/>
              </a:rPr>
              <a:t>Implementer Security Incident Log</a:t>
            </a:r>
            <a:endParaRPr sz="1600" dirty="0">
              <a:latin typeface="+mj-lt"/>
            </a:endParaRPr>
          </a:p>
        </p:txBody>
      </p:sp>
      <p:pic>
        <p:nvPicPr>
          <p:cNvPr id="860" name="Google Shape;860;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4401" y="1779762"/>
            <a:ext cx="4845798" cy="2749708"/>
          </a:xfrm>
          <a:prstGeom prst="rect">
            <a:avLst/>
          </a:prstGeom>
          <a:noFill/>
          <a:ln>
            <a:noFill/>
          </a:ln>
          <a:effectLst>
            <a:outerShdw blurRad="50800" dist="38100" dir="2700000" algn="tl" rotWithShape="0">
              <a:prstClr val="black">
                <a:alpha val="40000"/>
              </a:prstClr>
            </a:outerShdw>
          </a:effectLst>
        </p:spPr>
      </p:pic>
      <p:sp>
        <p:nvSpPr>
          <p:cNvPr id="12" name="Google Shape;857;p55">
            <a:extLst>
              <a:ext uri="{FF2B5EF4-FFF2-40B4-BE49-F238E27FC236}">
                <a16:creationId xmlns:a16="http://schemas.microsoft.com/office/drawing/2014/main" id="{9ECC6EFF-BB5B-4B65-8AD1-1D227759A119}"/>
              </a:ext>
            </a:extLst>
          </p:cNvPr>
          <p:cNvSpPr txBox="1"/>
          <p:nvPr/>
        </p:nvSpPr>
        <p:spPr>
          <a:xfrm>
            <a:off x="751206" y="1329988"/>
            <a:ext cx="5174672" cy="4595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595959"/>
              </a:buClr>
              <a:buSzPts val="2000"/>
              <a:buFont typeface="Calibri"/>
              <a:buNone/>
            </a:pPr>
            <a:r>
              <a:rPr lang="en-US" sz="1600" b="1" dirty="0">
                <a:solidFill>
                  <a:srgbClr val="595959"/>
                </a:solidFill>
                <a:latin typeface="+mj-lt"/>
                <a:ea typeface="Calibri"/>
                <a:cs typeface="Calibri"/>
                <a:sym typeface="Calibri"/>
              </a:rPr>
              <a:t>Beneficiary Abuse Disclosure and Response Form</a:t>
            </a:r>
            <a:endParaRPr lang="en-US" sz="1600" dirty="0">
              <a:latin typeface="+mj-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56"/>
          <p:cNvSpPr txBox="1">
            <a:spLocks noGrp="1"/>
          </p:cNvSpPr>
          <p:nvPr>
            <p:ph type="title"/>
          </p:nvPr>
        </p:nvSpPr>
        <p:spPr>
          <a:xfrm>
            <a:off x="609602" y="701749"/>
            <a:ext cx="4845324" cy="626989"/>
          </a:xfrm>
          <a:prstGeom prst="rect">
            <a:avLst/>
          </a:prstGeom>
          <a:noFill/>
          <a:ln>
            <a:noFill/>
          </a:ln>
        </p:spPr>
        <p:txBody>
          <a:bodyPr spcFirstLastPara="1" wrap="square" lIns="91425" tIns="45700" rIns="91425" bIns="45700" anchor="ctr" anchorCtr="0">
            <a:normAutofit/>
          </a:bodyPr>
          <a:lstStyle/>
          <a:p>
            <a:pPr algn="ctr">
              <a:buSzPts val="2000"/>
            </a:pPr>
            <a:r>
              <a:rPr lang="en-US" sz="1600" dirty="0">
                <a:solidFill>
                  <a:srgbClr val="595959"/>
                </a:solidFill>
                <a:latin typeface="+mj-lt"/>
                <a:cs typeface="Calibri"/>
              </a:rPr>
              <a:t>Sample</a:t>
            </a:r>
            <a:r>
              <a:rPr lang="en-US" sz="1600" b="1" dirty="0">
                <a:latin typeface="+mj-lt"/>
                <a:cs typeface="Calibri"/>
              </a:rPr>
              <a:t> </a:t>
            </a:r>
            <a:r>
              <a:rPr lang="en-US" sz="1600" dirty="0">
                <a:solidFill>
                  <a:srgbClr val="595959"/>
                </a:solidFill>
                <a:latin typeface="+mj-lt"/>
                <a:cs typeface="Calibri"/>
              </a:rPr>
              <a:t>data sharing agreement</a:t>
            </a:r>
            <a:endParaRPr sz="1600" dirty="0">
              <a:solidFill>
                <a:srgbClr val="595959"/>
              </a:solidFill>
              <a:latin typeface="+mj-lt"/>
              <a:cs typeface="Calibri"/>
            </a:endParaRPr>
          </a:p>
        </p:txBody>
      </p:sp>
      <p:sp>
        <p:nvSpPr>
          <p:cNvPr id="867" name="Google Shape;867;p56"/>
          <p:cNvSpPr txBox="1">
            <a:spLocks noGrp="1"/>
          </p:cNvSpPr>
          <p:nvPr>
            <p:ph type="body" idx="1"/>
          </p:nvPr>
        </p:nvSpPr>
        <p:spPr>
          <a:xfrm>
            <a:off x="6106535" y="1328738"/>
            <a:ext cx="5412066" cy="4622400"/>
          </a:xfrm>
          <a:prstGeom prst="rect">
            <a:avLst/>
          </a:prstGeom>
          <a:solidFill>
            <a:srgbClr val="F2F2F2"/>
          </a:solidFill>
          <a:ln w="9525" cap="flat" cmpd="sng">
            <a:solidFill>
              <a:schemeClr val="tx1">
                <a:lumMod val="50000"/>
                <a:lumOff val="50000"/>
              </a:schemeClr>
            </a:solidFill>
            <a:prstDash val="solid"/>
            <a:round/>
            <a:headEnd type="none" w="sm" len="sm"/>
            <a:tailEnd type="none" w="sm" len="sm"/>
          </a:ln>
        </p:spPr>
        <p:txBody>
          <a:bodyPr spcFirstLastPara="1" wrap="square" lIns="91425" tIns="91440" rIns="91425" bIns="91440" anchor="t" anchorCtr="0">
            <a:normAutofit fontScale="92500" lnSpcReduction="20000"/>
          </a:bodyPr>
          <a:lstStyle/>
          <a:p>
            <a:pPr marL="0" lvl="0" indent="0" algn="ctr" rtl="0">
              <a:spcBef>
                <a:spcPts val="0"/>
              </a:spcBef>
              <a:spcAft>
                <a:spcPts val="0"/>
              </a:spcAft>
              <a:buSzPts val="1960"/>
              <a:buNone/>
            </a:pPr>
            <a:r>
              <a:rPr lang="en-US" sz="1500" b="1" dirty="0"/>
              <a:t>Index Client Information Confidentiality Form</a:t>
            </a:r>
            <a:endParaRPr sz="1500" b="1" dirty="0"/>
          </a:p>
          <a:p>
            <a:pPr marL="0" lvl="0" indent="0" algn="l" rtl="0">
              <a:spcBef>
                <a:spcPts val="1000"/>
              </a:spcBef>
              <a:spcAft>
                <a:spcPts val="0"/>
              </a:spcAft>
              <a:buSzPts val="1120"/>
              <a:buNone/>
            </a:pPr>
            <a:endParaRPr sz="1120" b="1" dirty="0"/>
          </a:p>
          <a:p>
            <a:pPr marL="0" lvl="0" indent="0" algn="l" rtl="0">
              <a:lnSpc>
                <a:spcPct val="105000"/>
              </a:lnSpc>
              <a:spcBef>
                <a:spcPts val="1000"/>
              </a:spcBef>
              <a:spcAft>
                <a:spcPts val="0"/>
              </a:spcAft>
              <a:buSzPts val="1400"/>
              <a:buNone/>
            </a:pPr>
            <a:r>
              <a:rPr lang="en-US" sz="1400" b="1" dirty="0"/>
              <a:t>I _____________________________________ agree to maintain the confidentiality of client information and records at all times. At no time will I disclose the names of clients, their contacts, or any information within their medical records.  I will also comply with the following:</a:t>
            </a:r>
            <a:endParaRPr sz="1400" dirty="0"/>
          </a:p>
          <a:p>
            <a:pPr marL="228600" lvl="0" indent="-228600" algn="l" rtl="0">
              <a:spcBef>
                <a:spcPts val="1000"/>
              </a:spcBef>
              <a:spcAft>
                <a:spcPts val="0"/>
              </a:spcAft>
              <a:buClr>
                <a:schemeClr val="accent6"/>
              </a:buClr>
              <a:buSzPts val="1400"/>
              <a:buFont typeface="Arial"/>
              <a:buChar char="•"/>
            </a:pPr>
            <a:r>
              <a:rPr lang="en-US" sz="1400" dirty="0"/>
              <a:t>I will treat all information I obtain/collect from clients and their contacts as confidential.</a:t>
            </a:r>
            <a:endParaRPr sz="1400" dirty="0"/>
          </a:p>
          <a:p>
            <a:pPr marL="228600" lvl="0" indent="-228600" algn="l" rtl="0">
              <a:spcBef>
                <a:spcPts val="1000"/>
              </a:spcBef>
              <a:spcAft>
                <a:spcPts val="0"/>
              </a:spcAft>
              <a:buClr>
                <a:schemeClr val="accent6"/>
              </a:buClr>
              <a:buSzPts val="1400"/>
              <a:buFont typeface="Arial"/>
              <a:buChar char="•"/>
            </a:pPr>
            <a:r>
              <a:rPr lang="en-US" sz="1400" dirty="0"/>
              <a:t>I will not discuss the identity of clients and their contacts with anyone except those who are authorized to have access to this information.</a:t>
            </a:r>
            <a:endParaRPr sz="1400" dirty="0"/>
          </a:p>
          <a:p>
            <a:pPr marL="228600" lvl="0" indent="-228600" algn="l" rtl="0">
              <a:spcBef>
                <a:spcPts val="1000"/>
              </a:spcBef>
              <a:spcAft>
                <a:spcPts val="0"/>
              </a:spcAft>
              <a:buClr>
                <a:schemeClr val="accent6"/>
              </a:buClr>
              <a:buSzPts val="1400"/>
              <a:buFont typeface="Arial"/>
              <a:buChar char="•"/>
            </a:pPr>
            <a:r>
              <a:rPr lang="en-US" sz="1400" dirty="0"/>
              <a:t>I will not use collected information for any purpose other than my work-related duties.</a:t>
            </a:r>
            <a:endParaRPr sz="1400" dirty="0"/>
          </a:p>
          <a:p>
            <a:pPr marL="228600" lvl="0" indent="-228600" algn="l" rtl="0">
              <a:spcBef>
                <a:spcPts val="1000"/>
              </a:spcBef>
              <a:spcAft>
                <a:spcPts val="0"/>
              </a:spcAft>
              <a:buClr>
                <a:schemeClr val="accent6"/>
              </a:buClr>
              <a:buSzPts val="1400"/>
              <a:buFont typeface="Arial"/>
              <a:buChar char="•"/>
            </a:pPr>
            <a:r>
              <a:rPr lang="en-US" sz="1400" dirty="0"/>
              <a:t>I will maintain all written medical charts, registers, forms and other materials in a locked filing cabinet.  </a:t>
            </a:r>
            <a:endParaRPr sz="1400" dirty="0"/>
          </a:p>
          <a:p>
            <a:pPr marL="228600" lvl="0" indent="-228600" algn="l" rtl="0">
              <a:spcBef>
                <a:spcPts val="1000"/>
              </a:spcBef>
              <a:spcAft>
                <a:spcPts val="0"/>
              </a:spcAft>
              <a:buClr>
                <a:schemeClr val="accent6"/>
              </a:buClr>
              <a:buSzPts val="1400"/>
              <a:buFont typeface="Arial"/>
              <a:buChar char="•"/>
            </a:pPr>
            <a:r>
              <a:rPr lang="en-US" sz="1400" dirty="0"/>
              <a:t>I will store all electronic files on a password-protected computer or tablet that has current virus protection software.  I will back up these files every night before I leave.</a:t>
            </a:r>
            <a:endParaRPr sz="1400" dirty="0"/>
          </a:p>
          <a:p>
            <a:pPr marL="228600" lvl="0" indent="-228600" algn="l" rtl="0">
              <a:spcBef>
                <a:spcPts val="1000"/>
              </a:spcBef>
              <a:spcAft>
                <a:spcPts val="0"/>
              </a:spcAft>
              <a:buClr>
                <a:schemeClr val="accent6"/>
              </a:buClr>
              <a:buSzPts val="1400"/>
              <a:buFont typeface="Arial"/>
              <a:buChar char="•"/>
            </a:pPr>
            <a:r>
              <a:rPr lang="en-US" sz="1400" dirty="0"/>
              <a:t>Etc.</a:t>
            </a:r>
            <a:endParaRPr sz="1400" dirty="0"/>
          </a:p>
          <a:p>
            <a:pPr marL="0" lvl="0" indent="0" algn="ctr" rtl="0">
              <a:lnSpc>
                <a:spcPct val="70000"/>
              </a:lnSpc>
              <a:spcBef>
                <a:spcPts val="1000"/>
              </a:spcBef>
              <a:spcAft>
                <a:spcPts val="0"/>
              </a:spcAft>
              <a:buSzPts val="1120"/>
              <a:buNone/>
            </a:pPr>
            <a:endParaRPr sz="1120" b="1" dirty="0"/>
          </a:p>
        </p:txBody>
      </p:sp>
      <p:sp>
        <p:nvSpPr>
          <p:cNvPr id="868" name="Google Shape;868;p56"/>
          <p:cNvSpPr txBox="1"/>
          <p:nvPr/>
        </p:nvSpPr>
        <p:spPr>
          <a:xfrm>
            <a:off x="609601" y="1328738"/>
            <a:ext cx="4845324" cy="4622400"/>
          </a:xfrm>
          <a:prstGeom prst="rect">
            <a:avLst/>
          </a:prstGeom>
          <a:solidFill>
            <a:srgbClr val="F2F2F2"/>
          </a:solidFill>
          <a:ln w="9525" cap="flat" cmpd="sng">
            <a:solidFill>
              <a:schemeClr val="tx1">
                <a:lumMod val="50000"/>
                <a:lumOff val="50000"/>
              </a:schemeClr>
            </a:solidFill>
            <a:prstDash val="solid"/>
            <a:round/>
            <a:headEnd type="none" w="sm" len="sm"/>
            <a:tailEnd type="none" w="sm" len="sm"/>
          </a:ln>
        </p:spPr>
        <p:txBody>
          <a:bodyPr spcFirstLastPara="1" wrap="square" lIns="91425" tIns="91440" rIns="91425" bIns="91440" anchor="t" anchorCtr="0">
            <a:normAutofit/>
          </a:bodyPr>
          <a:lstStyle/>
          <a:p>
            <a:pPr marL="0" marR="0" lvl="0" indent="0" algn="ctr" rtl="0">
              <a:lnSpc>
                <a:spcPct val="100000"/>
              </a:lnSpc>
              <a:spcBef>
                <a:spcPts val="0"/>
              </a:spcBef>
              <a:spcAft>
                <a:spcPts val="0"/>
              </a:spcAft>
              <a:buClr>
                <a:schemeClr val="accent6"/>
              </a:buClr>
              <a:buSzPts val="1170"/>
              <a:buFont typeface="Arial"/>
              <a:buNone/>
            </a:pPr>
            <a:r>
              <a:rPr lang="en-US" b="1" dirty="0">
                <a:solidFill>
                  <a:srgbClr val="535352"/>
                </a:solidFill>
                <a:latin typeface="+mj-lt"/>
                <a:ea typeface="Calibri"/>
                <a:cs typeface="Calibri"/>
                <a:sym typeface="Calibri"/>
              </a:rPr>
              <a:t>Sample Data Sharing Agreement</a:t>
            </a:r>
            <a:endParaRPr dirty="0">
              <a:latin typeface="+mj-lt"/>
            </a:endParaRPr>
          </a:p>
          <a:p>
            <a:pPr marL="0" marR="0" lvl="0" indent="0" algn="ctr" rtl="0">
              <a:lnSpc>
                <a:spcPct val="100000"/>
              </a:lnSpc>
              <a:spcBef>
                <a:spcPts val="0"/>
              </a:spcBef>
              <a:spcAft>
                <a:spcPts val="0"/>
              </a:spcAft>
              <a:buClr>
                <a:schemeClr val="accent6"/>
              </a:buClr>
              <a:buSzPts val="942"/>
              <a:buFont typeface="Arial"/>
              <a:buNone/>
            </a:pPr>
            <a:r>
              <a:rPr lang="en-US" sz="942" b="0" dirty="0">
                <a:solidFill>
                  <a:srgbClr val="535352"/>
                </a:solidFill>
                <a:latin typeface="+mj-lt"/>
                <a:ea typeface="Calibri"/>
                <a:cs typeface="Calibri"/>
                <a:sym typeface="Calibri"/>
              </a:rPr>
              <a:t>[Date] [Version Number]</a:t>
            </a:r>
            <a:endParaRPr dirty="0">
              <a:latin typeface="+mj-lt"/>
            </a:endParaRPr>
          </a:p>
          <a:p>
            <a:pPr marL="0" marR="0" lvl="0" indent="0" rtl="0">
              <a:lnSpc>
                <a:spcPct val="100000"/>
              </a:lnSpc>
              <a:spcBef>
                <a:spcPts val="60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[Note: This template provides an example for a memorandum of understanding between two organizations (or health facilities) who would like to engage in a shared confidentiality relationship in order to facilitate index testing, linkage to treatment, defaulter tracing, and other HIV services.  Organizations should feel free to adapt and customize this agreement as appropriate.]</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endParaRPr sz="1072" b="0" dirty="0">
              <a:solidFill>
                <a:srgbClr val="535352"/>
              </a:solidFill>
              <a:latin typeface="+mj-lt"/>
              <a:ea typeface="Calibri"/>
              <a:cs typeface="Calibri"/>
              <a:sym typeface="Calibri"/>
            </a:endParaRPr>
          </a:p>
          <a:p>
            <a:pPr marL="0" marR="0" lvl="0" indent="0" algn="l" rtl="0">
              <a:lnSpc>
                <a:spcPct val="100000"/>
              </a:lnSpc>
              <a:spcBef>
                <a:spcPts val="0"/>
              </a:spcBef>
              <a:spcAft>
                <a:spcPts val="0"/>
              </a:spcAft>
              <a:buClr>
                <a:schemeClr val="accent6"/>
              </a:buClr>
              <a:buSzPts val="1072"/>
              <a:buFont typeface="Arial"/>
              <a:buNone/>
            </a:pPr>
            <a:r>
              <a:rPr lang="en-US" sz="1072" b="1" dirty="0">
                <a:solidFill>
                  <a:srgbClr val="535352"/>
                </a:solidFill>
                <a:latin typeface="+mj-lt"/>
                <a:ea typeface="Calibri"/>
                <a:cs typeface="Calibri"/>
                <a:sym typeface="Calibri"/>
              </a:rPr>
              <a:t>I. NAME OF ORGANIZATIONS ENTERING INTO AGREEMENT</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Organization 1</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Name of Organization:</a:t>
            </a:r>
            <a:endParaRPr dirty="0">
              <a:latin typeface="+mj-lt"/>
            </a:endParaRPr>
          </a:p>
          <a:p>
            <a:pPr marL="0" marR="0" lvl="0" indent="0" algn="l" rtl="0">
              <a:lnSpc>
                <a:spcPct val="100000"/>
              </a:lnSpc>
              <a:spcBef>
                <a:spcPts val="0"/>
              </a:spcBef>
              <a:spcAft>
                <a:spcPts val="600"/>
              </a:spcAft>
              <a:buClr>
                <a:schemeClr val="accent6"/>
              </a:buClr>
              <a:buSzPts val="1072"/>
              <a:buFont typeface="Arial"/>
              <a:buNone/>
            </a:pPr>
            <a:r>
              <a:rPr lang="en-US" sz="1072" b="0" dirty="0">
                <a:solidFill>
                  <a:srgbClr val="535352"/>
                </a:solidFill>
                <a:latin typeface="+mj-lt"/>
                <a:ea typeface="Calibri"/>
                <a:cs typeface="Calibri"/>
                <a:sym typeface="Calibri"/>
              </a:rPr>
              <a:t>Address:</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Organization 2</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Name of Organization:</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Address:</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endParaRPr sz="1072" b="1" dirty="0">
              <a:solidFill>
                <a:srgbClr val="535352"/>
              </a:solidFill>
              <a:latin typeface="+mj-lt"/>
              <a:ea typeface="Calibri"/>
              <a:cs typeface="Calibri"/>
              <a:sym typeface="Calibri"/>
            </a:endParaRPr>
          </a:p>
          <a:p>
            <a:pPr marL="0" marR="0" lvl="0" indent="0" algn="l" rtl="0">
              <a:lnSpc>
                <a:spcPct val="100000"/>
              </a:lnSpc>
              <a:spcBef>
                <a:spcPts val="0"/>
              </a:spcBef>
              <a:spcAft>
                <a:spcPts val="0"/>
              </a:spcAft>
              <a:buClr>
                <a:schemeClr val="accent6"/>
              </a:buClr>
              <a:buSzPts val="1072"/>
              <a:buFont typeface="Arial"/>
              <a:buNone/>
            </a:pPr>
            <a:r>
              <a:rPr lang="en-US" sz="1072" b="1" dirty="0">
                <a:solidFill>
                  <a:srgbClr val="535352"/>
                </a:solidFill>
                <a:latin typeface="+mj-lt"/>
                <a:ea typeface="Calibri"/>
                <a:cs typeface="Calibri"/>
                <a:sym typeface="Calibri"/>
              </a:rPr>
              <a:t>II. PURPOSE OF THE AGREEEMENT</a:t>
            </a:r>
            <a:endParaRPr dirty="0">
              <a:latin typeface="+mj-lt"/>
            </a:endParaRPr>
          </a:p>
          <a:p>
            <a:pPr marL="0" marR="0" lvl="0" indent="0" algn="l" rtl="0">
              <a:lnSpc>
                <a:spcPct val="100000"/>
              </a:lnSpc>
              <a:spcBef>
                <a:spcPts val="0"/>
              </a:spcBef>
              <a:spcAft>
                <a:spcPts val="0"/>
              </a:spcAft>
              <a:buClr>
                <a:schemeClr val="accent6"/>
              </a:buClr>
              <a:buSzPts val="1072"/>
              <a:buFont typeface="Arial"/>
              <a:buNone/>
            </a:pPr>
            <a:r>
              <a:rPr lang="en-US" sz="1072" b="0" dirty="0">
                <a:solidFill>
                  <a:srgbClr val="535352"/>
                </a:solidFill>
                <a:latin typeface="+mj-lt"/>
                <a:ea typeface="Calibri"/>
                <a:cs typeface="Calibri"/>
                <a:sym typeface="Calibri"/>
              </a:rPr>
              <a:t>In this section, both organizations should state in non-technical language the purpose(s) for which they are entering into the agreement.  For example, data will be shared between the facility partner and the community partner to facilitate tracing and testing of partner(s) and biologic children elicited in the health facility by the community organization.</a:t>
            </a:r>
            <a:endParaRPr dirty="0">
              <a:latin typeface="+mj-lt"/>
            </a:endParaRPr>
          </a:p>
          <a:p>
            <a:pPr marL="0" marR="0" lvl="0" indent="0" algn="l" rtl="0">
              <a:lnSpc>
                <a:spcPct val="100000"/>
              </a:lnSpc>
              <a:spcBef>
                <a:spcPts val="0"/>
              </a:spcBef>
              <a:spcAft>
                <a:spcPts val="0"/>
              </a:spcAft>
              <a:buClr>
                <a:schemeClr val="accent6"/>
              </a:buClr>
              <a:buSzPts val="942"/>
              <a:buFont typeface="Arial"/>
              <a:buNone/>
            </a:pPr>
            <a:endParaRPr sz="942" b="0" dirty="0">
              <a:solidFill>
                <a:srgbClr val="535352"/>
              </a:solidFill>
              <a:latin typeface="+mj-lt"/>
              <a:ea typeface="Calibri"/>
              <a:cs typeface="Calibri"/>
              <a:sym typeface="Calibri"/>
            </a:endParaRPr>
          </a:p>
          <a:p>
            <a:pPr marL="0" marR="0" lvl="0" indent="0" algn="l" rtl="0">
              <a:lnSpc>
                <a:spcPct val="100000"/>
              </a:lnSpc>
              <a:spcBef>
                <a:spcPts val="0"/>
              </a:spcBef>
              <a:spcAft>
                <a:spcPts val="0"/>
              </a:spcAft>
              <a:buClr>
                <a:schemeClr val="accent6"/>
              </a:buClr>
              <a:buSzPts val="942"/>
              <a:buFont typeface="Arial"/>
              <a:buNone/>
            </a:pPr>
            <a:r>
              <a:rPr lang="en-US" sz="942" b="0" dirty="0">
                <a:solidFill>
                  <a:srgbClr val="535352"/>
                </a:solidFill>
                <a:latin typeface="+mj-lt"/>
                <a:ea typeface="Calibri"/>
                <a:cs typeface="Calibri"/>
                <a:sym typeface="Calibri"/>
              </a:rPr>
              <a:t>Etc.</a:t>
            </a:r>
            <a:endParaRPr sz="910" b="1" dirty="0">
              <a:solidFill>
                <a:srgbClr val="535352"/>
              </a:solidFill>
              <a:latin typeface="+mj-lt"/>
              <a:ea typeface="Calibri"/>
              <a:cs typeface="Calibri"/>
              <a:sym typeface="Calibri"/>
            </a:endParaRPr>
          </a:p>
        </p:txBody>
      </p:sp>
      <p:sp>
        <p:nvSpPr>
          <p:cNvPr id="870" name="Google Shape;870;p56"/>
          <p:cNvSpPr txBox="1"/>
          <p:nvPr/>
        </p:nvSpPr>
        <p:spPr>
          <a:xfrm>
            <a:off x="6106534" y="785576"/>
            <a:ext cx="5412065" cy="469203"/>
          </a:xfrm>
          <a:prstGeom prst="rect">
            <a:avLst/>
          </a:prstGeom>
          <a:noFill/>
          <a:ln>
            <a:noFill/>
          </a:ln>
        </p:spPr>
        <p:txBody>
          <a:bodyPr spcFirstLastPara="1" wrap="square" lIns="91425" tIns="45700" rIns="91425" bIns="45700" anchor="ctr" anchorCtr="0">
            <a:normAutofit/>
          </a:bodyPr>
          <a:lstStyle/>
          <a:p>
            <a:pPr algn="ctr">
              <a:lnSpc>
                <a:spcPct val="90000"/>
              </a:lnSpc>
              <a:buClr>
                <a:srgbClr val="595959"/>
              </a:buClr>
              <a:buSzPts val="2000"/>
            </a:pPr>
            <a:r>
              <a:rPr lang="en-US" sz="1600" b="1" dirty="0">
                <a:solidFill>
                  <a:srgbClr val="595959"/>
                </a:solidFill>
                <a:latin typeface="+mj-lt"/>
                <a:cs typeface="Calibri"/>
                <a:sym typeface="Calibri"/>
              </a:rPr>
              <a:t>Sample confidentiality statement</a:t>
            </a:r>
            <a:endParaRPr sz="1600" b="1" dirty="0">
              <a:solidFill>
                <a:srgbClr val="595959"/>
              </a:solidFill>
              <a:latin typeface="+mj-lt"/>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2" name="Title 1">
            <a:extLst>
              <a:ext uri="{FF2B5EF4-FFF2-40B4-BE49-F238E27FC236}">
                <a16:creationId xmlns:a16="http://schemas.microsoft.com/office/drawing/2014/main" id="{1FDBDB2B-F3CB-420D-A78C-A91EDB7E02AF}"/>
              </a:ext>
            </a:extLst>
          </p:cNvPr>
          <p:cNvSpPr>
            <a:spLocks noGrp="1"/>
          </p:cNvSpPr>
          <p:nvPr>
            <p:ph type="title"/>
          </p:nvPr>
        </p:nvSpPr>
        <p:spPr>
          <a:xfrm>
            <a:off x="838200" y="588494"/>
            <a:ext cx="10515600" cy="800039"/>
          </a:xfrm>
        </p:spPr>
        <p:txBody>
          <a:bodyPr/>
          <a:lstStyle/>
          <a:p>
            <a:r>
              <a:rPr lang="en-US" dirty="0"/>
              <a:t>Documentation forms</a:t>
            </a:r>
          </a:p>
        </p:txBody>
      </p:sp>
      <p:sp>
        <p:nvSpPr>
          <p:cNvPr id="876" name="Google Shape;876;p57"/>
          <p:cNvSpPr txBox="1">
            <a:spLocks noGrp="1"/>
          </p:cNvSpPr>
          <p:nvPr>
            <p:ph type="body" idx="1"/>
          </p:nvPr>
        </p:nvSpPr>
        <p:spPr>
          <a:xfrm>
            <a:off x="838201" y="1636713"/>
            <a:ext cx="4076699" cy="4932362"/>
          </a:xfrm>
          <a:noFill/>
          <a:ln w="9525" cap="flat" cmpd="sng">
            <a:noFill/>
            <a:prstDash val="solid"/>
            <a:round/>
            <a:headEnd type="none" w="sm" len="sm"/>
            <a:tailEnd type="none" w="sm" len="sm"/>
          </a:ln>
        </p:spPr>
        <p:txBody>
          <a:bodyPr spcFirstLastPara="1" wrap="square" lIns="91425" tIns="45700" rIns="91425" bIns="45700" anchor="t" anchorCtr="0">
            <a:normAutofit/>
          </a:bodyPr>
          <a:lstStyle/>
          <a:p>
            <a:pPr lvl="0">
              <a:spcBef>
                <a:spcPts val="0"/>
              </a:spcBef>
            </a:pPr>
            <a:r>
              <a:rPr lang="en-US" dirty="0"/>
              <a:t>Client contact form, including follow-up support</a:t>
            </a:r>
          </a:p>
          <a:p>
            <a:pPr lvl="0"/>
            <a:r>
              <a:rPr lang="en-US" dirty="0"/>
              <a:t>Partner tracking form</a:t>
            </a:r>
          </a:p>
          <a:p>
            <a:pPr lvl="0"/>
            <a:r>
              <a:rPr lang="en-US" dirty="0"/>
              <a:t>Etc.</a:t>
            </a:r>
          </a:p>
          <a:p>
            <a:pPr lvl="0"/>
            <a:endParaRPr lang="en-US" dirty="0"/>
          </a:p>
          <a:p>
            <a:pPr lvl="0"/>
            <a:endParaRPr lang="en-US" dirty="0"/>
          </a:p>
        </p:txBody>
      </p:sp>
      <p:sp>
        <p:nvSpPr>
          <p:cNvPr id="879" name="Google Shape;879;p57"/>
          <p:cNvSpPr txBox="1"/>
          <p:nvPr/>
        </p:nvSpPr>
        <p:spPr>
          <a:xfrm>
            <a:off x="5340735" y="1046108"/>
            <a:ext cx="6438900" cy="504615"/>
          </a:xfrm>
          <a:prstGeom prst="rect">
            <a:avLst/>
          </a:prstGeom>
          <a:noFill/>
          <a:ln>
            <a:noFill/>
          </a:ln>
        </p:spPr>
        <p:txBody>
          <a:bodyPr spcFirstLastPara="1" wrap="square" lIns="91425" tIns="45700" rIns="91425" bIns="45700" anchor="ctr" anchorCtr="0">
            <a:normAutofit/>
          </a:bodyPr>
          <a:lstStyle/>
          <a:p>
            <a:pPr marL="0" lvl="0" indent="0" algn="ctr">
              <a:lnSpc>
                <a:spcPct val="90000"/>
              </a:lnSpc>
              <a:buClr>
                <a:srgbClr val="595959"/>
              </a:buClr>
              <a:buSzPts val="2000"/>
              <a:buFont typeface="Arial"/>
              <a:buNone/>
            </a:pPr>
            <a:r>
              <a:rPr lang="en-US" sz="1600" b="1" dirty="0">
                <a:solidFill>
                  <a:srgbClr val="595959"/>
                </a:solidFill>
                <a:latin typeface="+mj-lt"/>
                <a:cs typeface="Calibri"/>
                <a:sym typeface="Calibri"/>
              </a:rPr>
              <a:t>M&amp;E and Data Visualization</a:t>
            </a:r>
            <a:endParaRPr sz="1600" b="1" dirty="0">
              <a:solidFill>
                <a:srgbClr val="595959"/>
              </a:solidFill>
              <a:latin typeface="+mj-lt"/>
              <a:cs typeface="Calibri"/>
            </a:endParaRPr>
          </a:p>
        </p:txBody>
      </p:sp>
      <p:graphicFrame>
        <p:nvGraphicFramePr>
          <p:cNvPr id="7" name="Chart 6">
            <a:extLst>
              <a:ext uri="{FF2B5EF4-FFF2-40B4-BE49-F238E27FC236}">
                <a16:creationId xmlns:a16="http://schemas.microsoft.com/office/drawing/2014/main" id="{92E18226-49D7-43C8-AD72-6830F4C75600}"/>
              </a:ext>
            </a:extLst>
          </p:cNvPr>
          <p:cNvGraphicFramePr>
            <a:graphicFrameLocks/>
          </p:cNvGraphicFramePr>
          <p:nvPr>
            <p:extLst>
              <p:ext uri="{D42A27DB-BD31-4B8C-83A1-F6EECF244321}">
                <p14:modId xmlns:p14="http://schemas.microsoft.com/office/powerpoint/2010/main" val="3960162445"/>
              </p:ext>
            </p:extLst>
          </p:nvPr>
        </p:nvGraphicFramePr>
        <p:xfrm>
          <a:off x="5340735" y="1722033"/>
          <a:ext cx="6622664" cy="468456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B500C784-D8EE-443F-AD2A-FEA485587763}"/>
              </a:ext>
            </a:extLst>
          </p:cNvPr>
          <p:cNvSpPr txBox="1">
            <a:spLocks/>
          </p:cNvSpPr>
          <p:nvPr/>
        </p:nvSpPr>
        <p:spPr>
          <a:xfrm>
            <a:off x="5340735" y="1579297"/>
            <a:ext cx="6438900" cy="290989"/>
          </a:xfrm>
          <a:prstGeom prst="rect">
            <a:avLst/>
          </a:prstGeom>
          <a:noFill/>
          <a:ln>
            <a:noFill/>
          </a:ln>
        </p:spPr>
        <p:txBody>
          <a:bodyPr spcFirstLastPara="1" wrap="square" lIns="91425" tIns="45700" rIns="91425" bIns="45700" anchor="b" anchorCtr="0">
            <a:normAutofit fontScale="97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577F9F"/>
              </a:buClr>
              <a:buSzPts val="3600"/>
              <a:buFont typeface="Arial"/>
              <a:buNone/>
              <a:defRPr sz="3600" b="1" i="0" u="none" strike="noStrike" cap="none">
                <a:solidFill>
                  <a:srgbClr val="577F9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600" dirty="0"/>
              <a:t>Cumulative Cascade for Index Testing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885"/>
        <p:cNvGrpSpPr/>
        <p:nvPr/>
      </p:nvGrpSpPr>
      <p:grpSpPr>
        <a:xfrm>
          <a:off x="0" y="0"/>
          <a:ext cx="0" cy="0"/>
          <a:chOff x="0" y="0"/>
          <a:chExt cx="0" cy="0"/>
        </a:xfrm>
      </p:grpSpPr>
      <p:sp>
        <p:nvSpPr>
          <p:cNvPr id="886" name="Google Shape;886;p58"/>
          <p:cNvSpPr txBox="1">
            <a:spLocks noGrp="1"/>
          </p:cNvSpPr>
          <p:nvPr>
            <p:ph type="title"/>
          </p:nvPr>
        </p:nvSpPr>
        <p:spPr>
          <a:noFill/>
          <a:ln>
            <a:noFill/>
          </a:ln>
        </p:spPr>
        <p:txBody>
          <a:bodyPr spcFirstLastPara="1" wrap="square" lIns="91425" tIns="45700" rIns="91425" bIns="45700" anchor="b" anchorCtr="0">
            <a:normAutofit/>
          </a:bodyPr>
          <a:lstStyle/>
          <a:p>
            <a:pPr lvl="0"/>
            <a:r>
              <a:rPr lang="en-US">
                <a:sym typeface="Calibri"/>
              </a:rPr>
              <a:t>Activity: Make it flow</a:t>
            </a:r>
            <a:endParaRPr lang="en-US"/>
          </a:p>
        </p:txBody>
      </p:sp>
      <p:sp>
        <p:nvSpPr>
          <p:cNvPr id="887" name="Google Shape;887;p58"/>
          <p:cNvSpPr txBox="1">
            <a:spLocks noGrp="1"/>
          </p:cNvSpPr>
          <p:nvPr>
            <p:ph type="body" idx="1"/>
          </p:nvPr>
        </p:nvSpPr>
        <p:spPr>
          <a:xfrm>
            <a:off x="4731026" y="1498501"/>
            <a:ext cx="7156174" cy="4932746"/>
          </a:xfrm>
          <a:noFill/>
          <a:ln>
            <a:noFill/>
          </a:ln>
        </p:spPr>
        <p:txBody>
          <a:bodyPr spcFirstLastPara="1" wrap="square" lIns="91425" tIns="45700" rIns="91425" bIns="45700" anchor="t" anchorCtr="0">
            <a:normAutofit fontScale="85000" lnSpcReduction="10000"/>
          </a:bodyPr>
          <a:lstStyle/>
          <a:p>
            <a:pPr lvl="0">
              <a:spcBef>
                <a:spcPts val="0"/>
              </a:spcBef>
            </a:pPr>
            <a:r>
              <a:rPr lang="en-US" dirty="0">
                <a:sym typeface="Calibri"/>
              </a:rPr>
              <a:t>Break into groups of 6–10 persons each</a:t>
            </a:r>
            <a:endParaRPr lang="en-US" dirty="0"/>
          </a:p>
          <a:p>
            <a:pPr lvl="0"/>
            <a:r>
              <a:rPr lang="en-US" dirty="0">
                <a:sym typeface="Calibri"/>
              </a:rPr>
              <a:t>Using flipchart paper, create a client flowchart using the template provided on the next slide and individual cards provided to each group</a:t>
            </a:r>
            <a:endParaRPr lang="en-US" dirty="0"/>
          </a:p>
          <a:p>
            <a:pPr lvl="0"/>
            <a:r>
              <a:rPr lang="en-US" dirty="0">
                <a:sym typeface="Calibri"/>
              </a:rPr>
              <a:t>Add arrows as appropriate to indicate client flow</a:t>
            </a:r>
            <a:endParaRPr lang="en-US" dirty="0"/>
          </a:p>
          <a:p>
            <a:pPr lvl="0"/>
            <a:r>
              <a:rPr lang="en-US" dirty="0">
                <a:sym typeface="Calibri"/>
              </a:rPr>
              <a:t>Feel free to adjust the language within each card or add cards to clarify the flow or additional activities. Are there tools or steps you would add? Take away? Modify?</a:t>
            </a:r>
            <a:endParaRPr lang="en-US" dirty="0"/>
          </a:p>
          <a:p>
            <a:pPr lvl="0"/>
            <a:r>
              <a:rPr lang="en-US" b="1" dirty="0">
                <a:sym typeface="Calibri"/>
              </a:rPr>
              <a:t>BONUS</a:t>
            </a:r>
            <a:r>
              <a:rPr lang="en-US" dirty="0">
                <a:sym typeface="Calibri"/>
              </a:rPr>
              <a:t>: Place the orange ”Skills cards” wherever they might be most relevant to support a step</a:t>
            </a:r>
          </a:p>
        </p:txBody>
      </p:sp>
      <p:pic>
        <p:nvPicPr>
          <p:cNvPr id="888" name="Google Shape;888;p58"/>
          <p:cNvPicPr preferRelativeResize="0"/>
          <p:nvPr/>
        </p:nvPicPr>
        <p:blipFill rotWithShape="1">
          <a:blip r:embed="rId3">
            <a:alphaModFix/>
          </a:blip>
          <a:srcRect/>
          <a:stretch/>
        </p:blipFill>
        <p:spPr>
          <a:xfrm>
            <a:off x="0" y="2115116"/>
            <a:ext cx="4731026" cy="3477289"/>
          </a:xfrm>
          <a:prstGeom prst="rect">
            <a:avLst/>
          </a:prstGeom>
          <a:noFill/>
          <a:ln>
            <a:noFill/>
          </a:ln>
        </p:spPr>
      </p:pic>
      <p:sp>
        <p:nvSpPr>
          <p:cNvPr id="7" name="Google Shape;52;p105">
            <a:extLst>
              <a:ext uri="{FF2B5EF4-FFF2-40B4-BE49-F238E27FC236}">
                <a16:creationId xmlns:a16="http://schemas.microsoft.com/office/drawing/2014/main" id="{D12526E0-FCD6-41F6-84A0-62A430ABACDF}"/>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59"/>
          <p:cNvSpPr/>
          <p:nvPr/>
        </p:nvSpPr>
        <p:spPr>
          <a:xfrm>
            <a:off x="213006" y="90999"/>
            <a:ext cx="2011680" cy="54864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1. </a:t>
            </a:r>
            <a:endParaRPr sz="1000">
              <a:solidFill>
                <a:schemeClr val="dk1"/>
              </a:solidFill>
              <a:latin typeface="+mj-lt"/>
              <a:ea typeface="Calibri"/>
              <a:cs typeface="Calibri"/>
              <a:sym typeface="Calibri"/>
            </a:endParaRPr>
          </a:p>
        </p:txBody>
      </p:sp>
      <p:sp>
        <p:nvSpPr>
          <p:cNvPr id="895" name="Google Shape;895;p59"/>
          <p:cNvSpPr/>
          <p:nvPr/>
        </p:nvSpPr>
        <p:spPr>
          <a:xfrm>
            <a:off x="213006" y="1419239"/>
            <a:ext cx="2011680" cy="548640"/>
          </a:xfrm>
          <a:prstGeom prst="rect">
            <a:avLst/>
          </a:prstGeom>
          <a:solidFill>
            <a:srgbClr val="F7CAA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3. </a:t>
            </a:r>
            <a:endParaRPr sz="1000">
              <a:solidFill>
                <a:schemeClr val="dk1"/>
              </a:solidFill>
              <a:latin typeface="+mj-lt"/>
              <a:ea typeface="Calibri"/>
              <a:cs typeface="Calibri"/>
              <a:sym typeface="Calibri"/>
            </a:endParaRPr>
          </a:p>
        </p:txBody>
      </p:sp>
      <p:sp>
        <p:nvSpPr>
          <p:cNvPr id="896" name="Google Shape;896;p59"/>
          <p:cNvSpPr/>
          <p:nvPr/>
        </p:nvSpPr>
        <p:spPr>
          <a:xfrm>
            <a:off x="213006" y="2083359"/>
            <a:ext cx="2011680" cy="54864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4. </a:t>
            </a:r>
            <a:endParaRPr sz="1000">
              <a:solidFill>
                <a:schemeClr val="dk1"/>
              </a:solidFill>
              <a:latin typeface="+mj-lt"/>
              <a:ea typeface="Calibri"/>
              <a:cs typeface="Calibri"/>
              <a:sym typeface="Calibri"/>
            </a:endParaRPr>
          </a:p>
        </p:txBody>
      </p:sp>
      <p:sp>
        <p:nvSpPr>
          <p:cNvPr id="897" name="Google Shape;897;p59"/>
          <p:cNvSpPr/>
          <p:nvPr/>
        </p:nvSpPr>
        <p:spPr>
          <a:xfrm>
            <a:off x="213006" y="2747479"/>
            <a:ext cx="2011680" cy="54864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5. </a:t>
            </a:r>
            <a:endParaRPr sz="1000">
              <a:solidFill>
                <a:schemeClr val="dk1"/>
              </a:solidFill>
              <a:latin typeface="+mj-lt"/>
              <a:ea typeface="Calibri"/>
              <a:cs typeface="Calibri"/>
              <a:sym typeface="Calibri"/>
            </a:endParaRPr>
          </a:p>
        </p:txBody>
      </p:sp>
      <p:sp>
        <p:nvSpPr>
          <p:cNvPr id="898" name="Google Shape;898;p59"/>
          <p:cNvSpPr/>
          <p:nvPr/>
        </p:nvSpPr>
        <p:spPr>
          <a:xfrm>
            <a:off x="213006" y="3411599"/>
            <a:ext cx="2011680" cy="54864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6.</a:t>
            </a:r>
            <a:r>
              <a:rPr lang="en-US" sz="1000">
                <a:solidFill>
                  <a:schemeClr val="dk1"/>
                </a:solidFill>
                <a:latin typeface="+mj-lt"/>
                <a:ea typeface="Calibri"/>
                <a:cs typeface="Calibri"/>
                <a:sym typeface="Calibri"/>
              </a:rPr>
              <a:t> </a:t>
            </a:r>
            <a:endParaRPr sz="1000">
              <a:solidFill>
                <a:schemeClr val="dk1"/>
              </a:solidFill>
              <a:latin typeface="+mj-lt"/>
              <a:ea typeface="Calibri"/>
              <a:cs typeface="Calibri"/>
              <a:sym typeface="Calibri"/>
            </a:endParaRPr>
          </a:p>
        </p:txBody>
      </p:sp>
      <p:sp>
        <p:nvSpPr>
          <p:cNvPr id="899" name="Google Shape;899;p59"/>
          <p:cNvSpPr/>
          <p:nvPr/>
        </p:nvSpPr>
        <p:spPr>
          <a:xfrm>
            <a:off x="213006" y="4075719"/>
            <a:ext cx="2011680" cy="54864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7.</a:t>
            </a:r>
            <a:r>
              <a:rPr lang="en-US" sz="1000">
                <a:solidFill>
                  <a:schemeClr val="dk1"/>
                </a:solidFill>
                <a:latin typeface="+mj-lt"/>
                <a:ea typeface="Calibri"/>
                <a:cs typeface="Calibri"/>
                <a:sym typeface="Calibri"/>
              </a:rPr>
              <a:t> </a:t>
            </a:r>
            <a:endParaRPr sz="1000">
              <a:solidFill>
                <a:schemeClr val="dk1"/>
              </a:solidFill>
              <a:latin typeface="+mj-lt"/>
              <a:ea typeface="Calibri"/>
              <a:cs typeface="Calibri"/>
              <a:sym typeface="Calibri"/>
            </a:endParaRPr>
          </a:p>
        </p:txBody>
      </p:sp>
      <p:sp>
        <p:nvSpPr>
          <p:cNvPr id="900" name="Google Shape;900;p59"/>
          <p:cNvSpPr/>
          <p:nvPr/>
        </p:nvSpPr>
        <p:spPr>
          <a:xfrm>
            <a:off x="213006" y="4739839"/>
            <a:ext cx="2011680" cy="54864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8.</a:t>
            </a:r>
            <a:r>
              <a:rPr lang="en-US" sz="1000">
                <a:solidFill>
                  <a:schemeClr val="dk1"/>
                </a:solidFill>
                <a:latin typeface="+mj-lt"/>
                <a:ea typeface="Calibri"/>
                <a:cs typeface="Calibri"/>
                <a:sym typeface="Calibri"/>
              </a:rPr>
              <a:t> </a:t>
            </a:r>
            <a:endParaRPr sz="1000">
              <a:solidFill>
                <a:schemeClr val="dk1"/>
              </a:solidFill>
              <a:latin typeface="+mj-lt"/>
              <a:ea typeface="Calibri"/>
              <a:cs typeface="Calibri"/>
              <a:sym typeface="Calibri"/>
            </a:endParaRPr>
          </a:p>
        </p:txBody>
      </p:sp>
      <p:sp>
        <p:nvSpPr>
          <p:cNvPr id="901" name="Google Shape;901;p59"/>
          <p:cNvSpPr/>
          <p:nvPr/>
        </p:nvSpPr>
        <p:spPr>
          <a:xfrm>
            <a:off x="4947643" y="229625"/>
            <a:ext cx="4100122" cy="44749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902" name="Google Shape;902;p59"/>
          <p:cNvSpPr/>
          <p:nvPr/>
        </p:nvSpPr>
        <p:spPr>
          <a:xfrm>
            <a:off x="4947643" y="1600945"/>
            <a:ext cx="4100123" cy="635074"/>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p:txBody>
      </p:sp>
      <p:sp>
        <p:nvSpPr>
          <p:cNvPr id="903" name="Google Shape;903;p59"/>
          <p:cNvSpPr/>
          <p:nvPr/>
        </p:nvSpPr>
        <p:spPr>
          <a:xfrm>
            <a:off x="4947643" y="2438506"/>
            <a:ext cx="4100123" cy="746793"/>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04" name="Google Shape;904;p59"/>
          <p:cNvSpPr/>
          <p:nvPr/>
        </p:nvSpPr>
        <p:spPr>
          <a:xfrm>
            <a:off x="9341229" y="1991920"/>
            <a:ext cx="2564915" cy="1193379"/>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05" name="Google Shape;905;p59"/>
          <p:cNvSpPr/>
          <p:nvPr/>
        </p:nvSpPr>
        <p:spPr>
          <a:xfrm>
            <a:off x="2678048" y="3596105"/>
            <a:ext cx="2136222"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06" name="Google Shape;906;p59"/>
          <p:cNvSpPr/>
          <p:nvPr/>
        </p:nvSpPr>
        <p:spPr>
          <a:xfrm>
            <a:off x="7040237" y="3596105"/>
            <a:ext cx="2439193"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07" name="Google Shape;907;p59"/>
          <p:cNvSpPr/>
          <p:nvPr/>
        </p:nvSpPr>
        <p:spPr>
          <a:xfrm>
            <a:off x="4902163" y="3596105"/>
            <a:ext cx="2050181"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908" name="Google Shape;908;p59"/>
          <p:cNvSpPr/>
          <p:nvPr/>
        </p:nvSpPr>
        <p:spPr>
          <a:xfrm>
            <a:off x="9567324" y="3596105"/>
            <a:ext cx="2338820" cy="1193380"/>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09" name="Google Shape;909;p59"/>
          <p:cNvSpPr/>
          <p:nvPr/>
        </p:nvSpPr>
        <p:spPr>
          <a:xfrm>
            <a:off x="5639232" y="5115691"/>
            <a:ext cx="2728686" cy="352143"/>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100">
              <a:solidFill>
                <a:schemeClr val="dk1"/>
              </a:solidFill>
              <a:latin typeface="Calibri"/>
              <a:ea typeface="Calibri"/>
              <a:cs typeface="Calibri"/>
              <a:sym typeface="Calibri"/>
            </a:endParaRPr>
          </a:p>
        </p:txBody>
      </p:sp>
      <p:sp>
        <p:nvSpPr>
          <p:cNvPr id="910" name="Google Shape;910;p59"/>
          <p:cNvSpPr/>
          <p:nvPr/>
        </p:nvSpPr>
        <p:spPr>
          <a:xfrm>
            <a:off x="2854275" y="5820062"/>
            <a:ext cx="3822299" cy="659477"/>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11" name="Google Shape;911;p59"/>
          <p:cNvSpPr/>
          <p:nvPr/>
        </p:nvSpPr>
        <p:spPr>
          <a:xfrm>
            <a:off x="7484328" y="5819520"/>
            <a:ext cx="4302859" cy="659469"/>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12" name="Google Shape;912;p59"/>
          <p:cNvSpPr/>
          <p:nvPr/>
        </p:nvSpPr>
        <p:spPr>
          <a:xfrm>
            <a:off x="2317449" y="404035"/>
            <a:ext cx="118080" cy="6015033"/>
          </a:xfrm>
          <a:prstGeom prst="rightBracket">
            <a:avLst>
              <a:gd name="adj" fmla="val 8333"/>
            </a:avLst>
          </a:prstGeom>
          <a:no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913" name="Google Shape;913;p59"/>
          <p:cNvCxnSpPr>
            <a:cxnSpLocks/>
          </p:cNvCxnSpPr>
          <p:nvPr/>
        </p:nvCxnSpPr>
        <p:spPr>
          <a:xfrm flipV="1">
            <a:off x="3753416" y="3393505"/>
            <a:ext cx="7074241" cy="5563"/>
          </a:xfrm>
          <a:prstGeom prst="straightConnector1">
            <a:avLst/>
          </a:prstGeom>
          <a:noFill/>
          <a:ln w="9525" cap="flat" cmpd="sng">
            <a:solidFill>
              <a:schemeClr val="accent6"/>
            </a:solidFill>
            <a:prstDash val="solid"/>
            <a:miter lim="800000"/>
            <a:headEnd type="none" w="sm" len="sm"/>
            <a:tailEnd type="none" w="sm" len="sm"/>
          </a:ln>
        </p:spPr>
      </p:cxnSp>
      <p:cxnSp>
        <p:nvCxnSpPr>
          <p:cNvPr id="914" name="Google Shape;914;p59"/>
          <p:cNvCxnSpPr/>
          <p:nvPr/>
        </p:nvCxnSpPr>
        <p:spPr>
          <a:xfrm>
            <a:off x="3753416" y="3392249"/>
            <a:ext cx="0" cy="187950"/>
          </a:xfrm>
          <a:prstGeom prst="straightConnector1">
            <a:avLst/>
          </a:prstGeom>
          <a:noFill/>
          <a:ln w="9525" cap="flat" cmpd="sng">
            <a:solidFill>
              <a:schemeClr val="accent6"/>
            </a:solidFill>
            <a:prstDash val="solid"/>
            <a:miter lim="800000"/>
            <a:headEnd type="none" w="sm" len="sm"/>
            <a:tailEnd type="triangle" w="med" len="med"/>
          </a:ln>
        </p:spPr>
      </p:cxnSp>
      <p:cxnSp>
        <p:nvCxnSpPr>
          <p:cNvPr id="915" name="Google Shape;915;p59"/>
          <p:cNvCxnSpPr/>
          <p:nvPr/>
        </p:nvCxnSpPr>
        <p:spPr>
          <a:xfrm>
            <a:off x="10827657" y="3393505"/>
            <a:ext cx="0" cy="187950"/>
          </a:xfrm>
          <a:prstGeom prst="straightConnector1">
            <a:avLst/>
          </a:prstGeom>
          <a:noFill/>
          <a:ln w="9525" cap="flat" cmpd="sng">
            <a:solidFill>
              <a:schemeClr val="accent6"/>
            </a:solidFill>
            <a:prstDash val="solid"/>
            <a:miter lim="800000"/>
            <a:headEnd type="none" w="sm" len="sm"/>
            <a:tailEnd type="triangle" w="med" len="med"/>
          </a:ln>
        </p:spPr>
      </p:cxnSp>
      <p:cxnSp>
        <p:nvCxnSpPr>
          <p:cNvPr id="916" name="Google Shape;916;p59"/>
          <p:cNvCxnSpPr>
            <a:cxnSpLocks/>
          </p:cNvCxnSpPr>
          <p:nvPr/>
        </p:nvCxnSpPr>
        <p:spPr>
          <a:xfrm>
            <a:off x="8259833" y="3399068"/>
            <a:ext cx="0" cy="187800"/>
          </a:xfrm>
          <a:prstGeom prst="straightConnector1">
            <a:avLst/>
          </a:prstGeom>
          <a:noFill/>
          <a:ln w="9525" cap="flat" cmpd="sng">
            <a:solidFill>
              <a:schemeClr val="accent6"/>
            </a:solidFill>
            <a:prstDash val="solid"/>
            <a:miter lim="800000"/>
            <a:headEnd type="none" w="sm" len="sm"/>
            <a:tailEnd type="triangle" w="med" len="med"/>
          </a:ln>
        </p:spPr>
      </p:cxnSp>
      <p:cxnSp>
        <p:nvCxnSpPr>
          <p:cNvPr id="917" name="Google Shape;917;p59"/>
          <p:cNvCxnSpPr/>
          <p:nvPr/>
        </p:nvCxnSpPr>
        <p:spPr>
          <a:xfrm>
            <a:off x="5927253" y="3396135"/>
            <a:ext cx="1" cy="187950"/>
          </a:xfrm>
          <a:prstGeom prst="straightConnector1">
            <a:avLst/>
          </a:prstGeom>
          <a:noFill/>
          <a:ln w="9525" cap="flat" cmpd="sng">
            <a:solidFill>
              <a:schemeClr val="accent6"/>
            </a:solidFill>
            <a:prstDash val="solid"/>
            <a:miter lim="800000"/>
            <a:headEnd type="none" w="sm" len="sm"/>
            <a:tailEnd type="triangle" w="med" len="med"/>
          </a:ln>
        </p:spPr>
      </p:cxnSp>
      <p:cxnSp>
        <p:nvCxnSpPr>
          <p:cNvPr id="918" name="Google Shape;918;p59"/>
          <p:cNvCxnSpPr/>
          <p:nvPr/>
        </p:nvCxnSpPr>
        <p:spPr>
          <a:xfrm flipH="1">
            <a:off x="6997704" y="3188142"/>
            <a:ext cx="1" cy="174168"/>
          </a:xfrm>
          <a:prstGeom prst="straightConnector1">
            <a:avLst/>
          </a:prstGeom>
          <a:noFill/>
          <a:ln w="9525" cap="flat" cmpd="sng">
            <a:solidFill>
              <a:schemeClr val="accent6"/>
            </a:solidFill>
            <a:prstDash val="solid"/>
            <a:miter lim="800000"/>
            <a:headEnd type="none" w="sm" len="sm"/>
            <a:tailEnd type="triangle" w="med" len="med"/>
          </a:ln>
        </p:spPr>
      </p:cxnSp>
      <p:cxnSp>
        <p:nvCxnSpPr>
          <p:cNvPr id="919" name="Google Shape;919;p59"/>
          <p:cNvCxnSpPr/>
          <p:nvPr/>
        </p:nvCxnSpPr>
        <p:spPr>
          <a:xfrm>
            <a:off x="4513943" y="4898895"/>
            <a:ext cx="5508171" cy="0"/>
          </a:xfrm>
          <a:prstGeom prst="straightConnector1">
            <a:avLst/>
          </a:prstGeom>
          <a:noFill/>
          <a:ln w="9525" cap="flat" cmpd="sng">
            <a:solidFill>
              <a:schemeClr val="accent6"/>
            </a:solidFill>
            <a:prstDash val="solid"/>
            <a:miter lim="800000"/>
            <a:headEnd type="none" w="sm" len="sm"/>
            <a:tailEnd type="none" w="sm" len="sm"/>
          </a:ln>
        </p:spPr>
      </p:cxnSp>
      <p:cxnSp>
        <p:nvCxnSpPr>
          <p:cNvPr id="920" name="Google Shape;920;p59"/>
          <p:cNvCxnSpPr>
            <a:cxnSpLocks/>
          </p:cNvCxnSpPr>
          <p:nvPr/>
        </p:nvCxnSpPr>
        <p:spPr>
          <a:xfrm flipV="1">
            <a:off x="10021120" y="4789486"/>
            <a:ext cx="0" cy="109409"/>
          </a:xfrm>
          <a:prstGeom prst="straightConnector1">
            <a:avLst/>
          </a:prstGeom>
          <a:noFill/>
          <a:ln w="9525" cap="flat" cmpd="sng">
            <a:solidFill>
              <a:schemeClr val="accent6"/>
            </a:solidFill>
            <a:prstDash val="solid"/>
            <a:miter lim="800000"/>
            <a:headEnd type="none" w="sm" len="sm"/>
            <a:tailEnd type="none" w="sm" len="sm"/>
          </a:ln>
        </p:spPr>
      </p:cxnSp>
      <p:cxnSp>
        <p:nvCxnSpPr>
          <p:cNvPr id="921" name="Google Shape;921;p59"/>
          <p:cNvCxnSpPr/>
          <p:nvPr/>
        </p:nvCxnSpPr>
        <p:spPr>
          <a:xfrm rot="10800000">
            <a:off x="4513943" y="4789487"/>
            <a:ext cx="0" cy="109408"/>
          </a:xfrm>
          <a:prstGeom prst="straightConnector1">
            <a:avLst/>
          </a:prstGeom>
          <a:noFill/>
          <a:ln w="9525" cap="flat" cmpd="sng">
            <a:solidFill>
              <a:schemeClr val="accent6"/>
            </a:solidFill>
            <a:prstDash val="solid"/>
            <a:miter lim="800000"/>
            <a:headEnd type="none" w="sm" len="sm"/>
            <a:tailEnd type="none" w="sm" len="sm"/>
          </a:ln>
        </p:spPr>
      </p:cxnSp>
      <p:cxnSp>
        <p:nvCxnSpPr>
          <p:cNvPr id="922" name="Google Shape;922;p59"/>
          <p:cNvCxnSpPr>
            <a:cxnSpLocks/>
          </p:cNvCxnSpPr>
          <p:nvPr/>
        </p:nvCxnSpPr>
        <p:spPr>
          <a:xfrm>
            <a:off x="7000496" y="4898895"/>
            <a:ext cx="0" cy="216796"/>
          </a:xfrm>
          <a:prstGeom prst="straightConnector1">
            <a:avLst/>
          </a:prstGeom>
          <a:noFill/>
          <a:ln w="9525" cap="flat" cmpd="sng">
            <a:solidFill>
              <a:schemeClr val="accent6"/>
            </a:solidFill>
            <a:prstDash val="solid"/>
            <a:miter lim="800000"/>
            <a:headEnd type="none" w="sm" len="sm"/>
            <a:tailEnd type="triangle" w="med" len="med"/>
          </a:ln>
        </p:spPr>
      </p:cxnSp>
      <p:cxnSp>
        <p:nvCxnSpPr>
          <p:cNvPr id="923" name="Google Shape;923;p59"/>
          <p:cNvCxnSpPr>
            <a:stCxn id="909" idx="2"/>
            <a:endCxn id="910" idx="0"/>
          </p:cNvCxnSpPr>
          <p:nvPr/>
        </p:nvCxnSpPr>
        <p:spPr>
          <a:xfrm flipH="1">
            <a:off x="4765425" y="5467834"/>
            <a:ext cx="2238150" cy="352228"/>
          </a:xfrm>
          <a:prstGeom prst="straightConnector1">
            <a:avLst/>
          </a:prstGeom>
          <a:noFill/>
          <a:ln w="9525" cap="flat" cmpd="sng">
            <a:solidFill>
              <a:schemeClr val="accent6"/>
            </a:solidFill>
            <a:prstDash val="solid"/>
            <a:miter lim="800000"/>
            <a:headEnd type="none" w="sm" len="sm"/>
            <a:tailEnd type="triangle" w="med" len="med"/>
          </a:ln>
        </p:spPr>
      </p:cxnSp>
      <p:cxnSp>
        <p:nvCxnSpPr>
          <p:cNvPr id="924" name="Google Shape;924;p59"/>
          <p:cNvCxnSpPr>
            <a:stCxn id="909" idx="2"/>
            <a:endCxn id="911" idx="0"/>
          </p:cNvCxnSpPr>
          <p:nvPr/>
        </p:nvCxnSpPr>
        <p:spPr>
          <a:xfrm>
            <a:off x="7003575" y="5467834"/>
            <a:ext cx="2632183" cy="351686"/>
          </a:xfrm>
          <a:prstGeom prst="straightConnector1">
            <a:avLst/>
          </a:prstGeom>
          <a:noFill/>
          <a:ln w="9525" cap="flat" cmpd="sng">
            <a:solidFill>
              <a:schemeClr val="accent6"/>
            </a:solidFill>
            <a:prstDash val="solid"/>
            <a:miter lim="800000"/>
            <a:headEnd type="none" w="sm" len="sm"/>
            <a:tailEnd type="triangle" w="med" len="med"/>
          </a:ln>
        </p:spPr>
      </p:cxnSp>
      <p:sp>
        <p:nvSpPr>
          <p:cNvPr id="925" name="Google Shape;925;p59"/>
          <p:cNvSpPr txBox="1"/>
          <p:nvPr/>
        </p:nvSpPr>
        <p:spPr>
          <a:xfrm rot="21047143">
            <a:off x="4950688" y="5384770"/>
            <a:ext cx="6676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t>
            </a:r>
            <a:endParaRPr dirty="0"/>
          </a:p>
        </p:txBody>
      </p:sp>
      <p:sp>
        <p:nvSpPr>
          <p:cNvPr id="926" name="Google Shape;926;p59"/>
          <p:cNvSpPr txBox="1"/>
          <p:nvPr/>
        </p:nvSpPr>
        <p:spPr>
          <a:xfrm rot="493195">
            <a:off x="8517173" y="5340492"/>
            <a:ext cx="6676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t>
            </a:r>
            <a:endParaRPr dirty="0"/>
          </a:p>
        </p:txBody>
      </p:sp>
      <p:sp>
        <p:nvSpPr>
          <p:cNvPr id="927" name="Google Shape;927;p59"/>
          <p:cNvSpPr/>
          <p:nvPr/>
        </p:nvSpPr>
        <p:spPr>
          <a:xfrm>
            <a:off x="9215698" y="326055"/>
            <a:ext cx="2784494" cy="144245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accent1"/>
                </a:solidFill>
                <a:latin typeface="Calibri"/>
                <a:ea typeface="Calibri"/>
                <a:cs typeface="Calibri"/>
                <a:sym typeface="Calibri"/>
              </a:rPr>
              <a:t>Steps for Index Partner Testing Services</a:t>
            </a:r>
            <a:endParaRPr sz="2400" dirty="0">
              <a:solidFill>
                <a:schemeClr val="accent1"/>
              </a:solidFill>
              <a:latin typeface="Calibri"/>
              <a:ea typeface="Calibri"/>
              <a:cs typeface="Calibri"/>
              <a:sym typeface="Calibri"/>
            </a:endParaRPr>
          </a:p>
        </p:txBody>
      </p:sp>
      <p:cxnSp>
        <p:nvCxnSpPr>
          <p:cNvPr id="928" name="Google Shape;928;p59"/>
          <p:cNvCxnSpPr>
            <a:stCxn id="903" idx="3"/>
            <a:endCxn id="904" idx="1"/>
          </p:cNvCxnSpPr>
          <p:nvPr/>
        </p:nvCxnSpPr>
        <p:spPr>
          <a:xfrm flipV="1">
            <a:off x="9047766" y="2588610"/>
            <a:ext cx="293463" cy="223293"/>
          </a:xfrm>
          <a:prstGeom prst="straightConnector1">
            <a:avLst/>
          </a:prstGeom>
          <a:noFill/>
          <a:ln w="9525" cap="flat" cmpd="sng">
            <a:solidFill>
              <a:schemeClr val="accent6"/>
            </a:solidFill>
            <a:prstDash val="solid"/>
            <a:miter lim="800000"/>
            <a:headEnd type="none" w="sm" len="sm"/>
            <a:tailEnd type="triangle" w="med" len="med"/>
          </a:ln>
        </p:spPr>
      </p:cxnSp>
      <p:cxnSp>
        <p:nvCxnSpPr>
          <p:cNvPr id="929" name="Google Shape;929;p59"/>
          <p:cNvCxnSpPr/>
          <p:nvPr/>
        </p:nvCxnSpPr>
        <p:spPr>
          <a:xfrm>
            <a:off x="6997705" y="2244293"/>
            <a:ext cx="0" cy="150615"/>
          </a:xfrm>
          <a:prstGeom prst="straightConnector1">
            <a:avLst/>
          </a:prstGeom>
          <a:noFill/>
          <a:ln w="9525" cap="flat" cmpd="sng">
            <a:solidFill>
              <a:schemeClr val="accent6"/>
            </a:solidFill>
            <a:prstDash val="solid"/>
            <a:miter lim="800000"/>
            <a:headEnd type="none" w="sm" len="sm"/>
            <a:tailEnd type="triangle" w="med" len="med"/>
          </a:ln>
        </p:spPr>
      </p:cxnSp>
      <p:cxnSp>
        <p:nvCxnSpPr>
          <p:cNvPr id="930" name="Google Shape;930;p59"/>
          <p:cNvCxnSpPr/>
          <p:nvPr/>
        </p:nvCxnSpPr>
        <p:spPr>
          <a:xfrm>
            <a:off x="6997704" y="679543"/>
            <a:ext cx="0" cy="165336"/>
          </a:xfrm>
          <a:prstGeom prst="straightConnector1">
            <a:avLst/>
          </a:prstGeom>
          <a:noFill/>
          <a:ln w="9525" cap="flat" cmpd="sng">
            <a:solidFill>
              <a:schemeClr val="accent6"/>
            </a:solidFill>
            <a:prstDash val="solid"/>
            <a:miter lim="800000"/>
            <a:headEnd type="none" w="sm" len="sm"/>
            <a:tailEnd type="triangle" w="med" len="med"/>
          </a:ln>
        </p:spPr>
      </p:cxnSp>
      <p:sp>
        <p:nvSpPr>
          <p:cNvPr id="931" name="Google Shape;931;p59"/>
          <p:cNvSpPr/>
          <p:nvPr/>
        </p:nvSpPr>
        <p:spPr>
          <a:xfrm>
            <a:off x="4947643" y="857497"/>
            <a:ext cx="4100118" cy="560778"/>
          </a:xfrm>
          <a:prstGeom prst="rect">
            <a:avLst/>
          </a:prstGeom>
          <a:no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p:txBody>
      </p:sp>
      <p:sp>
        <p:nvSpPr>
          <p:cNvPr id="932" name="Google Shape;932;p59"/>
          <p:cNvSpPr/>
          <p:nvPr/>
        </p:nvSpPr>
        <p:spPr>
          <a:xfrm>
            <a:off x="213006" y="755119"/>
            <a:ext cx="2011680" cy="54864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2. </a:t>
            </a:r>
            <a:endParaRPr sz="1000">
              <a:solidFill>
                <a:schemeClr val="dk1"/>
              </a:solidFill>
              <a:latin typeface="+mj-lt"/>
              <a:ea typeface="Calibri"/>
              <a:cs typeface="Calibri"/>
              <a:sym typeface="Calibri"/>
            </a:endParaRPr>
          </a:p>
        </p:txBody>
      </p:sp>
      <p:cxnSp>
        <p:nvCxnSpPr>
          <p:cNvPr id="933" name="Google Shape;933;p59"/>
          <p:cNvCxnSpPr/>
          <p:nvPr/>
        </p:nvCxnSpPr>
        <p:spPr>
          <a:xfrm>
            <a:off x="7008635" y="1425538"/>
            <a:ext cx="0" cy="165336"/>
          </a:xfrm>
          <a:prstGeom prst="straightConnector1">
            <a:avLst/>
          </a:prstGeom>
          <a:noFill/>
          <a:ln w="9525" cap="flat" cmpd="sng">
            <a:solidFill>
              <a:schemeClr val="accent6"/>
            </a:solidFill>
            <a:prstDash val="solid"/>
            <a:miter lim="800000"/>
            <a:headEnd type="none" w="sm" len="sm"/>
            <a:tailEnd type="triangle" w="med" len="med"/>
          </a:ln>
        </p:spPr>
      </p:cxnSp>
      <p:sp>
        <p:nvSpPr>
          <p:cNvPr id="934" name="Google Shape;934;p59"/>
          <p:cNvSpPr/>
          <p:nvPr/>
        </p:nvSpPr>
        <p:spPr>
          <a:xfrm>
            <a:off x="213006" y="5403959"/>
            <a:ext cx="2011680" cy="548640"/>
          </a:xfrm>
          <a:prstGeom prst="rect">
            <a:avLst/>
          </a:prstGeom>
          <a:solidFill>
            <a:srgbClr val="EAB200"/>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dk1"/>
                </a:solidFill>
                <a:latin typeface="+mj-lt"/>
                <a:ea typeface="Calibri"/>
                <a:cs typeface="Calibri"/>
                <a:sym typeface="Calibri"/>
              </a:rPr>
              <a:t>Step 9.</a:t>
            </a:r>
            <a:r>
              <a:rPr lang="en-US" sz="1000">
                <a:solidFill>
                  <a:schemeClr val="dk1"/>
                </a:solidFill>
                <a:latin typeface="+mj-lt"/>
                <a:ea typeface="Calibri"/>
                <a:cs typeface="Calibri"/>
                <a:sym typeface="Calibri"/>
              </a:rPr>
              <a:t> </a:t>
            </a:r>
            <a:endParaRPr sz="1000">
              <a:solidFill>
                <a:schemeClr val="dk1"/>
              </a:solidFill>
              <a:latin typeface="+mj-lt"/>
              <a:ea typeface="Calibri"/>
              <a:cs typeface="Calibri"/>
              <a:sym typeface="Calibri"/>
            </a:endParaRPr>
          </a:p>
        </p:txBody>
      </p:sp>
      <p:sp>
        <p:nvSpPr>
          <p:cNvPr id="935" name="Google Shape;935;p59"/>
          <p:cNvSpPr/>
          <p:nvPr/>
        </p:nvSpPr>
        <p:spPr>
          <a:xfrm>
            <a:off x="213006" y="6068083"/>
            <a:ext cx="2011680" cy="54864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000" b="1">
                <a:solidFill>
                  <a:schemeClr val="dk1"/>
                </a:solidFill>
                <a:latin typeface="+mn-lt"/>
                <a:cs typeface="Calibri"/>
                <a:sym typeface="Calibri"/>
              </a:rPr>
              <a:t>Step 10. </a:t>
            </a:r>
            <a:endParaRPr sz="1000" b="1">
              <a:solidFill>
                <a:schemeClr val="dk1"/>
              </a:solidFill>
              <a:latin typeface="+mn-lt"/>
              <a:cs typeface="Calibri"/>
              <a:sym typeface="Calibri"/>
            </a:endParaRPr>
          </a:p>
        </p:txBody>
      </p:sp>
      <p:sp>
        <p:nvSpPr>
          <p:cNvPr id="44" name="Google Shape;52;p105">
            <a:extLst>
              <a:ext uri="{FF2B5EF4-FFF2-40B4-BE49-F238E27FC236}">
                <a16:creationId xmlns:a16="http://schemas.microsoft.com/office/drawing/2014/main" id="{98588F93-4C6B-40B9-A01A-5EA70F52F2D6}"/>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
          <p:cNvSpPr txBox="1">
            <a:spLocks noGrp="1"/>
          </p:cNvSpPr>
          <p:nvPr>
            <p:ph type="title"/>
          </p:nvPr>
        </p:nvSpPr>
        <p:spPr>
          <a:xfrm>
            <a:off x="871047" y="1799057"/>
            <a:ext cx="6430703" cy="974783"/>
          </a:xfrm>
        </p:spPr>
        <p:txBody>
          <a:bodyPr spcFirstLastPara="1" wrap="square" lIns="91425" tIns="45700" rIns="91425" bIns="45700" anchor="b" anchorCtr="0">
            <a:normAutofit/>
          </a:bodyPr>
          <a:lstStyle/>
          <a:p>
            <a:pPr marL="0" lvl="0" indent="0" rtl="0">
              <a:spcBef>
                <a:spcPts val="0"/>
              </a:spcBef>
              <a:spcAft>
                <a:spcPts val="0"/>
              </a:spcAft>
              <a:buClr>
                <a:schemeClr val="dk1"/>
              </a:buClr>
              <a:buSzPts val="6000"/>
              <a:buFont typeface="Calibri"/>
              <a:buNone/>
            </a:pPr>
            <a:r>
              <a:rPr lang="en-US" dirty="0"/>
              <a:t>Agenda and agreements</a:t>
            </a:r>
          </a:p>
        </p:txBody>
      </p:sp>
      <p:pic>
        <p:nvPicPr>
          <p:cNvPr id="302" name="Google Shape;302;p6"/>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8321041" y="718458"/>
            <a:ext cx="3695372" cy="517278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60"/>
          <p:cNvSpPr/>
          <p:nvPr/>
        </p:nvSpPr>
        <p:spPr>
          <a:xfrm>
            <a:off x="181107" y="163842"/>
            <a:ext cx="2197524" cy="59436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dirty="0">
                <a:solidFill>
                  <a:schemeClr val="dk1"/>
                </a:solidFill>
                <a:latin typeface="+mn-lt"/>
                <a:ea typeface="Calibri"/>
                <a:cs typeface="Calibri"/>
                <a:sym typeface="Calibri"/>
              </a:rPr>
              <a:t>Step 1. </a:t>
            </a:r>
            <a:r>
              <a:rPr lang="en-US" sz="1000" dirty="0">
                <a:solidFill>
                  <a:schemeClr val="dk1"/>
                </a:solidFill>
                <a:latin typeface="+mn-lt"/>
                <a:ea typeface="Calibri"/>
                <a:cs typeface="Calibri"/>
                <a:sym typeface="Calibri"/>
              </a:rPr>
              <a:t>Introduce the concept of index testing and risk network referral</a:t>
            </a:r>
            <a:endParaRPr sz="1000" dirty="0">
              <a:solidFill>
                <a:schemeClr val="dk1"/>
              </a:solidFill>
              <a:latin typeface="+mn-lt"/>
              <a:ea typeface="Calibri"/>
              <a:cs typeface="Calibri"/>
              <a:sym typeface="Calibri"/>
            </a:endParaRPr>
          </a:p>
        </p:txBody>
      </p:sp>
      <p:sp>
        <p:nvSpPr>
          <p:cNvPr id="942" name="Google Shape;942;p60"/>
          <p:cNvSpPr/>
          <p:nvPr/>
        </p:nvSpPr>
        <p:spPr>
          <a:xfrm>
            <a:off x="181107" y="1475416"/>
            <a:ext cx="2197524" cy="594360"/>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dirty="0">
                <a:solidFill>
                  <a:schemeClr val="dk1"/>
                </a:solidFill>
                <a:latin typeface="+mn-lt"/>
                <a:ea typeface="Calibri"/>
                <a:cs typeface="Calibri"/>
                <a:sym typeface="Calibri"/>
              </a:rPr>
              <a:t>Step 3. </a:t>
            </a:r>
            <a:r>
              <a:rPr lang="en-US" sz="1000" dirty="0">
                <a:solidFill>
                  <a:schemeClr val="dk1"/>
                </a:solidFill>
                <a:latin typeface="+mn-lt"/>
                <a:ea typeface="Calibri"/>
                <a:cs typeface="Calibri"/>
                <a:sym typeface="Calibri"/>
              </a:rPr>
              <a:t>Obtain consent to inquire about their partner(s) and biologic child(ren)</a:t>
            </a:r>
            <a:endParaRPr sz="1000" dirty="0">
              <a:solidFill>
                <a:schemeClr val="dk1"/>
              </a:solidFill>
              <a:latin typeface="+mn-lt"/>
              <a:ea typeface="Calibri"/>
              <a:cs typeface="Calibri"/>
              <a:sym typeface="Calibri"/>
            </a:endParaRPr>
          </a:p>
        </p:txBody>
      </p:sp>
      <p:sp>
        <p:nvSpPr>
          <p:cNvPr id="943" name="Google Shape;943;p60"/>
          <p:cNvSpPr/>
          <p:nvPr/>
        </p:nvSpPr>
        <p:spPr>
          <a:xfrm>
            <a:off x="181107" y="2131203"/>
            <a:ext cx="2197524" cy="59436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a:solidFill>
                  <a:schemeClr val="dk1"/>
                </a:solidFill>
                <a:latin typeface="+mn-lt"/>
                <a:ea typeface="Calibri"/>
                <a:cs typeface="Calibri"/>
                <a:sym typeface="Calibri"/>
              </a:rPr>
              <a:t>Step 4. </a:t>
            </a:r>
            <a:r>
              <a:rPr lang="en-US" sz="1000">
                <a:solidFill>
                  <a:schemeClr val="dk1"/>
                </a:solidFill>
                <a:latin typeface="+mn-lt"/>
                <a:ea typeface="Calibri"/>
                <a:cs typeface="Calibri"/>
                <a:sym typeface="Calibri"/>
              </a:rPr>
              <a:t>Obtain a list of sex and needle-sharing partners and biological children</a:t>
            </a:r>
            <a:endParaRPr sz="1000">
              <a:solidFill>
                <a:schemeClr val="dk1"/>
              </a:solidFill>
              <a:latin typeface="+mn-lt"/>
              <a:ea typeface="Calibri"/>
              <a:cs typeface="Calibri"/>
              <a:sym typeface="Calibri"/>
            </a:endParaRPr>
          </a:p>
        </p:txBody>
      </p:sp>
      <p:sp>
        <p:nvSpPr>
          <p:cNvPr id="944" name="Google Shape;944;p60"/>
          <p:cNvSpPr/>
          <p:nvPr/>
        </p:nvSpPr>
        <p:spPr>
          <a:xfrm>
            <a:off x="181107" y="2786990"/>
            <a:ext cx="2197524" cy="59436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a:solidFill>
                  <a:schemeClr val="dk1"/>
                </a:solidFill>
                <a:latin typeface="+mn-lt"/>
                <a:ea typeface="Calibri"/>
                <a:cs typeface="Calibri"/>
                <a:sym typeface="Calibri"/>
              </a:rPr>
              <a:t>Step 5.</a:t>
            </a:r>
            <a:r>
              <a:rPr lang="en-US" sz="1000">
                <a:solidFill>
                  <a:schemeClr val="dk1"/>
                </a:solidFill>
                <a:latin typeface="+mn-lt"/>
                <a:ea typeface="Calibri"/>
                <a:cs typeface="Calibri"/>
                <a:sym typeface="Calibri"/>
              </a:rPr>
              <a:t> Conduct an intimate partner violence (IPV) risk assessment for each named partner</a:t>
            </a:r>
            <a:endParaRPr sz="1000">
              <a:solidFill>
                <a:schemeClr val="dk1"/>
              </a:solidFill>
              <a:latin typeface="+mn-lt"/>
              <a:ea typeface="Calibri"/>
              <a:cs typeface="Calibri"/>
              <a:sym typeface="Calibri"/>
            </a:endParaRPr>
          </a:p>
        </p:txBody>
      </p:sp>
      <p:sp>
        <p:nvSpPr>
          <p:cNvPr id="945" name="Google Shape;945;p60"/>
          <p:cNvSpPr/>
          <p:nvPr/>
        </p:nvSpPr>
        <p:spPr>
          <a:xfrm>
            <a:off x="181107" y="3442777"/>
            <a:ext cx="2197524" cy="59436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a:solidFill>
                  <a:schemeClr val="dk1"/>
                </a:solidFill>
                <a:latin typeface="+mn-lt"/>
                <a:ea typeface="Calibri"/>
                <a:cs typeface="Calibri"/>
                <a:sym typeface="Calibri"/>
              </a:rPr>
              <a:t>Step 6.</a:t>
            </a:r>
            <a:r>
              <a:rPr lang="en-US" sz="1000">
                <a:solidFill>
                  <a:schemeClr val="dk1"/>
                </a:solidFill>
                <a:latin typeface="+mn-lt"/>
                <a:ea typeface="Calibri"/>
                <a:cs typeface="Calibri"/>
                <a:sym typeface="Calibri"/>
              </a:rPr>
              <a:t> Determine the preferred method of partner notification or child testing for each named partner/child </a:t>
            </a:r>
            <a:endParaRPr sz="1000">
              <a:solidFill>
                <a:schemeClr val="dk1"/>
              </a:solidFill>
              <a:latin typeface="+mn-lt"/>
              <a:ea typeface="Calibri"/>
              <a:cs typeface="Calibri"/>
              <a:sym typeface="Calibri"/>
            </a:endParaRPr>
          </a:p>
        </p:txBody>
      </p:sp>
      <p:sp>
        <p:nvSpPr>
          <p:cNvPr id="946" name="Google Shape;946;p60"/>
          <p:cNvSpPr/>
          <p:nvPr/>
        </p:nvSpPr>
        <p:spPr>
          <a:xfrm>
            <a:off x="181107" y="4098564"/>
            <a:ext cx="2197524" cy="59436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dirty="0">
                <a:solidFill>
                  <a:schemeClr val="dk1"/>
                </a:solidFill>
                <a:latin typeface="+mn-lt"/>
                <a:ea typeface="Calibri"/>
                <a:cs typeface="Calibri"/>
                <a:sym typeface="Calibri"/>
              </a:rPr>
              <a:t>Step 7.</a:t>
            </a:r>
            <a:r>
              <a:rPr lang="en-US" sz="1000" dirty="0">
                <a:solidFill>
                  <a:schemeClr val="dk1"/>
                </a:solidFill>
                <a:latin typeface="+mn-lt"/>
                <a:ea typeface="Calibri"/>
                <a:cs typeface="Calibri"/>
                <a:sym typeface="Calibri"/>
              </a:rPr>
              <a:t> Contact all named partners and biological children</a:t>
            </a:r>
            <a:endParaRPr sz="1000" dirty="0">
              <a:solidFill>
                <a:schemeClr val="dk1"/>
              </a:solidFill>
              <a:latin typeface="+mn-lt"/>
              <a:ea typeface="Calibri"/>
              <a:cs typeface="Calibri"/>
              <a:sym typeface="Calibri"/>
            </a:endParaRPr>
          </a:p>
        </p:txBody>
      </p:sp>
      <p:sp>
        <p:nvSpPr>
          <p:cNvPr id="947" name="Google Shape;947;p60"/>
          <p:cNvSpPr/>
          <p:nvPr/>
        </p:nvSpPr>
        <p:spPr>
          <a:xfrm>
            <a:off x="181107" y="4754351"/>
            <a:ext cx="2197524" cy="59436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dirty="0">
                <a:solidFill>
                  <a:schemeClr val="dk1"/>
                </a:solidFill>
                <a:latin typeface="+mn-lt"/>
                <a:ea typeface="Calibri"/>
                <a:cs typeface="Calibri"/>
                <a:sym typeface="Calibri"/>
              </a:rPr>
              <a:t>Step 8.</a:t>
            </a:r>
            <a:r>
              <a:rPr lang="en-US" sz="1000" dirty="0">
                <a:solidFill>
                  <a:schemeClr val="dk1"/>
                </a:solidFill>
                <a:latin typeface="+mn-lt"/>
                <a:ea typeface="Calibri"/>
                <a:cs typeface="Calibri"/>
                <a:sym typeface="Calibri"/>
              </a:rPr>
              <a:t> Record outcomes of partner notification and family testing</a:t>
            </a:r>
            <a:endParaRPr sz="1000" dirty="0">
              <a:solidFill>
                <a:schemeClr val="dk1"/>
              </a:solidFill>
              <a:latin typeface="+mn-lt"/>
              <a:ea typeface="Calibri"/>
              <a:cs typeface="Calibri"/>
              <a:sym typeface="Calibri"/>
            </a:endParaRPr>
          </a:p>
        </p:txBody>
      </p:sp>
      <p:sp>
        <p:nvSpPr>
          <p:cNvPr id="948" name="Google Shape;948;p60"/>
          <p:cNvSpPr/>
          <p:nvPr/>
        </p:nvSpPr>
        <p:spPr>
          <a:xfrm>
            <a:off x="4937010" y="335955"/>
            <a:ext cx="4100122" cy="44749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mn-lt"/>
                <a:ea typeface="Calibri"/>
                <a:cs typeface="Calibri"/>
                <a:sym typeface="Calibri"/>
              </a:rPr>
              <a:t>Use </a:t>
            </a:r>
            <a:r>
              <a:rPr lang="en-US" sz="1000" b="1">
                <a:solidFill>
                  <a:schemeClr val="dk1"/>
                </a:solidFill>
                <a:latin typeface="+mn-lt"/>
                <a:ea typeface="Calibri"/>
                <a:cs typeface="Calibri"/>
                <a:sym typeface="Calibri"/>
              </a:rPr>
              <a:t>Partner Index Testing Talking Points </a:t>
            </a:r>
            <a:r>
              <a:rPr lang="en-US" sz="1000">
                <a:solidFill>
                  <a:schemeClr val="dk1"/>
                </a:solidFill>
                <a:latin typeface="+mn-lt"/>
                <a:ea typeface="Calibri"/>
                <a:cs typeface="Calibri"/>
                <a:sym typeface="Calibri"/>
              </a:rPr>
              <a:t>to introduce partner testing to the client and complete the </a:t>
            </a:r>
            <a:r>
              <a:rPr lang="en-US" sz="1000" b="1">
                <a:solidFill>
                  <a:schemeClr val="dk1"/>
                </a:solidFill>
                <a:latin typeface="+mn-lt"/>
                <a:ea typeface="Calibri"/>
                <a:cs typeface="Calibri"/>
                <a:sym typeface="Calibri"/>
              </a:rPr>
              <a:t>Client Information Form</a:t>
            </a:r>
            <a:endParaRPr sz="1000" b="1">
              <a:solidFill>
                <a:schemeClr val="dk1"/>
              </a:solidFill>
              <a:latin typeface="+mn-lt"/>
              <a:ea typeface="Calibri"/>
              <a:cs typeface="Calibri"/>
              <a:sym typeface="Calibri"/>
            </a:endParaRPr>
          </a:p>
        </p:txBody>
      </p:sp>
      <p:sp>
        <p:nvSpPr>
          <p:cNvPr id="949" name="Google Shape;949;p60"/>
          <p:cNvSpPr/>
          <p:nvPr/>
        </p:nvSpPr>
        <p:spPr>
          <a:xfrm>
            <a:off x="4937010" y="1707275"/>
            <a:ext cx="4100123" cy="635074"/>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mn-lt"/>
                <a:ea typeface="Calibri"/>
                <a:cs typeface="Calibri"/>
                <a:sym typeface="Calibri"/>
              </a:rPr>
              <a:t>Use </a:t>
            </a:r>
            <a:r>
              <a:rPr lang="en-US" sz="1000" b="1">
                <a:solidFill>
                  <a:schemeClr val="dk1"/>
                </a:solidFill>
                <a:latin typeface="+mn-lt"/>
                <a:ea typeface="Calibri"/>
                <a:cs typeface="Calibri"/>
                <a:sym typeface="Calibri"/>
              </a:rPr>
              <a:t>Partner Elicitation Form </a:t>
            </a:r>
            <a:r>
              <a:rPr lang="en-US" sz="1000">
                <a:solidFill>
                  <a:schemeClr val="dk1"/>
                </a:solidFill>
                <a:latin typeface="+mn-lt"/>
                <a:ea typeface="Calibri"/>
                <a:cs typeface="Calibri"/>
                <a:sym typeface="Calibri"/>
              </a:rPr>
              <a:t>to record partners’ names and contact information</a:t>
            </a:r>
            <a:endParaRPr sz="1000" b="1">
              <a:solidFill>
                <a:schemeClr val="dk1"/>
              </a:solidFill>
              <a:latin typeface="+mn-lt"/>
              <a:ea typeface="Calibri"/>
              <a:cs typeface="Calibri"/>
              <a:sym typeface="Calibri"/>
            </a:endParaRPr>
          </a:p>
        </p:txBody>
      </p:sp>
      <p:sp>
        <p:nvSpPr>
          <p:cNvPr id="950" name="Google Shape;950;p60"/>
          <p:cNvSpPr/>
          <p:nvPr/>
        </p:nvSpPr>
        <p:spPr>
          <a:xfrm>
            <a:off x="4937010" y="2544836"/>
            <a:ext cx="4100123" cy="746793"/>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Assess for intimate partner violence (IPV) and use the </a:t>
            </a:r>
            <a:r>
              <a:rPr lang="en-US" sz="1000" b="1" dirty="0">
                <a:solidFill>
                  <a:schemeClr val="dk1"/>
                </a:solidFill>
                <a:latin typeface="+mn-lt"/>
                <a:ea typeface="Calibri"/>
                <a:cs typeface="Calibri"/>
                <a:sym typeface="Calibri"/>
              </a:rPr>
              <a:t>Partner Information Form </a:t>
            </a:r>
            <a:r>
              <a:rPr lang="en-US" sz="1000" dirty="0">
                <a:solidFill>
                  <a:schemeClr val="dk1"/>
                </a:solidFill>
                <a:latin typeface="+mn-lt"/>
                <a:ea typeface="Calibri"/>
                <a:cs typeface="Calibri"/>
                <a:sym typeface="Calibri"/>
              </a:rPr>
              <a:t>to document results of intimate partner violence screening. Respond appropriately to disclosures of violence.</a:t>
            </a:r>
            <a:endParaRPr sz="1000" dirty="0">
              <a:solidFill>
                <a:schemeClr val="dk1"/>
              </a:solidFill>
              <a:latin typeface="+mn-lt"/>
              <a:ea typeface="Calibri"/>
              <a:cs typeface="Calibri"/>
              <a:sym typeface="Calibri"/>
            </a:endParaRPr>
          </a:p>
        </p:txBody>
      </p:sp>
      <p:sp>
        <p:nvSpPr>
          <p:cNvPr id="951" name="Google Shape;951;p60"/>
          <p:cNvSpPr/>
          <p:nvPr/>
        </p:nvSpPr>
        <p:spPr>
          <a:xfrm>
            <a:off x="9341229" y="2098250"/>
            <a:ext cx="2564915" cy="1193379"/>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Immediately provide first-line support, including referral to IPV services as desired/available. Help client decide whether they can engage in index testing safely, and if so, which modality.</a:t>
            </a:r>
            <a:endParaRPr sz="1000" dirty="0">
              <a:solidFill>
                <a:schemeClr val="dk1"/>
              </a:solidFill>
              <a:latin typeface="+mn-lt"/>
              <a:ea typeface="Calibri"/>
              <a:cs typeface="Calibri"/>
              <a:sym typeface="Calibri"/>
            </a:endParaRPr>
          </a:p>
        </p:txBody>
      </p:sp>
      <p:sp>
        <p:nvSpPr>
          <p:cNvPr id="952" name="Google Shape;952;p60"/>
          <p:cNvSpPr/>
          <p:nvPr/>
        </p:nvSpPr>
        <p:spPr>
          <a:xfrm>
            <a:off x="2678048" y="3702435"/>
            <a:ext cx="2136222"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000" b="1" i="1" dirty="0">
                <a:solidFill>
                  <a:schemeClr val="dk1"/>
                </a:solidFill>
                <a:latin typeface="+mn-lt"/>
                <a:ea typeface="Calibri"/>
                <a:cs typeface="Calibri"/>
                <a:sym typeface="Calibri"/>
              </a:rPr>
              <a:t>Client Referral: </a:t>
            </a:r>
            <a:r>
              <a:rPr lang="en-US" sz="1000" dirty="0">
                <a:solidFill>
                  <a:schemeClr val="dk1"/>
                </a:solidFill>
                <a:latin typeface="+mn-lt"/>
                <a:ea typeface="Calibri"/>
                <a:cs typeface="Calibri"/>
                <a:sym typeface="Calibri"/>
              </a:rPr>
              <a:t>Coach client on disclosure; provide “Tips for Telling Your Partner about HIV” and </a:t>
            </a:r>
            <a:r>
              <a:rPr lang="en-US" sz="1000" b="1" dirty="0">
                <a:solidFill>
                  <a:schemeClr val="dk1"/>
                </a:solidFill>
                <a:latin typeface="+mn-lt"/>
                <a:ea typeface="Calibri"/>
                <a:cs typeface="Calibri"/>
                <a:sym typeface="Calibri"/>
              </a:rPr>
              <a:t>referral slip</a:t>
            </a:r>
            <a:r>
              <a:rPr lang="en-US" sz="1000" dirty="0">
                <a:solidFill>
                  <a:schemeClr val="dk1"/>
                </a:solidFill>
                <a:latin typeface="+mn-lt"/>
                <a:ea typeface="Calibri"/>
                <a:cs typeface="Calibri"/>
                <a:sym typeface="Calibri"/>
              </a:rPr>
              <a:t>; confirm appointment to test children less than age 19.</a:t>
            </a:r>
            <a:endParaRPr sz="1000" dirty="0">
              <a:latin typeface="+mn-lt"/>
            </a:endParaRPr>
          </a:p>
        </p:txBody>
      </p:sp>
      <p:sp>
        <p:nvSpPr>
          <p:cNvPr id="953" name="Google Shape;953;p60"/>
          <p:cNvSpPr/>
          <p:nvPr/>
        </p:nvSpPr>
        <p:spPr>
          <a:xfrm>
            <a:off x="7040237" y="3702435"/>
            <a:ext cx="2439193"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000" b="1" i="1" dirty="0">
                <a:solidFill>
                  <a:schemeClr val="dk1"/>
                </a:solidFill>
                <a:latin typeface="+mn-lt"/>
                <a:ea typeface="Calibri"/>
                <a:cs typeface="Calibri"/>
                <a:sym typeface="Calibri"/>
              </a:rPr>
              <a:t>Provider Referral</a:t>
            </a:r>
            <a:r>
              <a:rPr lang="en-US" sz="1000" b="1" dirty="0">
                <a:solidFill>
                  <a:schemeClr val="dk1"/>
                </a:solidFill>
                <a:latin typeface="+mn-lt"/>
                <a:ea typeface="Calibri"/>
                <a:cs typeface="Calibri"/>
                <a:sym typeface="Calibri"/>
              </a:rPr>
              <a:t>: </a:t>
            </a:r>
            <a:r>
              <a:rPr lang="en-US" sz="1000" dirty="0">
                <a:solidFill>
                  <a:schemeClr val="dk1"/>
                </a:solidFill>
                <a:latin typeface="+mn-lt"/>
                <a:ea typeface="Calibri"/>
                <a:cs typeface="Calibri"/>
                <a:sym typeface="Calibri"/>
              </a:rPr>
              <a:t>Initiate partner contact attempts using</a:t>
            </a:r>
            <a:r>
              <a:rPr lang="en-US" sz="1000" b="1" dirty="0">
                <a:solidFill>
                  <a:schemeClr val="dk1"/>
                </a:solidFill>
                <a:latin typeface="+mn-lt"/>
                <a:ea typeface="Calibri"/>
                <a:cs typeface="Calibri"/>
                <a:sym typeface="Calibri"/>
              </a:rPr>
              <a:t> Telephone </a:t>
            </a:r>
            <a:r>
              <a:rPr lang="en-US" sz="1000" dirty="0">
                <a:solidFill>
                  <a:schemeClr val="dk1"/>
                </a:solidFill>
                <a:latin typeface="+mn-lt"/>
                <a:ea typeface="Calibri"/>
                <a:cs typeface="Calibri"/>
                <a:sym typeface="Calibri"/>
              </a:rPr>
              <a:t>and</a:t>
            </a:r>
            <a:r>
              <a:rPr lang="en-US" sz="1000" b="1" dirty="0">
                <a:solidFill>
                  <a:schemeClr val="dk1"/>
                </a:solidFill>
                <a:latin typeface="+mn-lt"/>
                <a:ea typeface="Calibri"/>
                <a:cs typeface="Calibri"/>
                <a:sym typeface="Calibri"/>
              </a:rPr>
              <a:t> Home Visit Scripts; c</a:t>
            </a:r>
            <a:r>
              <a:rPr lang="en-US" sz="1000" dirty="0">
                <a:solidFill>
                  <a:schemeClr val="dk1"/>
                </a:solidFill>
                <a:latin typeface="+mn-lt"/>
                <a:ea typeface="Calibri"/>
                <a:cs typeface="Calibri"/>
                <a:sym typeface="Calibri"/>
              </a:rPr>
              <a:t>onfirm a day/time the provider will test the child(ren) in the home.</a:t>
            </a:r>
            <a:endParaRPr sz="1000" dirty="0">
              <a:latin typeface="+mn-lt"/>
            </a:endParaRPr>
          </a:p>
        </p:txBody>
      </p:sp>
      <p:sp>
        <p:nvSpPr>
          <p:cNvPr id="954" name="Google Shape;954;p60"/>
          <p:cNvSpPr/>
          <p:nvPr/>
        </p:nvSpPr>
        <p:spPr>
          <a:xfrm>
            <a:off x="4902163" y="3702435"/>
            <a:ext cx="2050181"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000" b="1" i="1" dirty="0">
                <a:solidFill>
                  <a:schemeClr val="dk1"/>
                </a:solidFill>
                <a:latin typeface="+mn-lt"/>
                <a:ea typeface="Calibri"/>
                <a:cs typeface="Calibri"/>
                <a:sym typeface="Calibri"/>
              </a:rPr>
              <a:t>Contract Referral</a:t>
            </a:r>
            <a:r>
              <a:rPr lang="en-US" sz="1000" b="1" dirty="0">
                <a:solidFill>
                  <a:schemeClr val="dk1"/>
                </a:solidFill>
                <a:latin typeface="+mn-lt"/>
                <a:ea typeface="Calibri"/>
                <a:cs typeface="Calibri"/>
                <a:sym typeface="Calibri"/>
              </a:rPr>
              <a:t>: </a:t>
            </a:r>
            <a:r>
              <a:rPr lang="en-US" sz="1000" dirty="0">
                <a:solidFill>
                  <a:schemeClr val="dk1"/>
                </a:solidFill>
                <a:latin typeface="+mn-lt"/>
                <a:ea typeface="Calibri"/>
                <a:cs typeface="Calibri"/>
                <a:sym typeface="Calibri"/>
              </a:rPr>
              <a:t>Provide referral card and disclosure script; agree that client will refer partner or bring the child for HTS within 14 days.</a:t>
            </a:r>
            <a:endParaRPr sz="1000" dirty="0">
              <a:latin typeface="+mn-lt"/>
            </a:endParaRPr>
          </a:p>
        </p:txBody>
      </p:sp>
      <p:sp>
        <p:nvSpPr>
          <p:cNvPr id="955" name="Google Shape;955;p60"/>
          <p:cNvSpPr/>
          <p:nvPr/>
        </p:nvSpPr>
        <p:spPr>
          <a:xfrm>
            <a:off x="9567324" y="3701836"/>
            <a:ext cx="2338820" cy="119338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n-US" sz="1000" b="1" i="1" dirty="0">
                <a:solidFill>
                  <a:srgbClr val="000000"/>
                </a:solidFill>
                <a:latin typeface="+mn-lt"/>
                <a:ea typeface="Calibri"/>
                <a:cs typeface="Calibri"/>
                <a:sym typeface="Calibri"/>
              </a:rPr>
              <a:t>Dual Referral</a:t>
            </a:r>
            <a:r>
              <a:rPr lang="en-US" sz="1000" b="1" dirty="0">
                <a:solidFill>
                  <a:srgbClr val="000000"/>
                </a:solidFill>
                <a:latin typeface="+mn-lt"/>
                <a:ea typeface="Calibri"/>
                <a:cs typeface="Calibri"/>
                <a:sym typeface="Calibri"/>
              </a:rPr>
              <a:t>: </a:t>
            </a:r>
            <a:r>
              <a:rPr lang="en-US" sz="1000" dirty="0">
                <a:solidFill>
                  <a:srgbClr val="000000"/>
                </a:solidFill>
                <a:latin typeface="+mn-lt"/>
                <a:ea typeface="Calibri"/>
                <a:cs typeface="Calibri"/>
                <a:sym typeface="Calibri"/>
              </a:rPr>
              <a:t>Coach client on joint disclosure. Make a </a:t>
            </a:r>
            <a:r>
              <a:rPr lang="en-US" sz="1000" b="1" dirty="0">
                <a:solidFill>
                  <a:srgbClr val="000000"/>
                </a:solidFill>
                <a:latin typeface="+mn-lt"/>
                <a:ea typeface="Calibri"/>
                <a:cs typeface="Calibri"/>
                <a:sym typeface="Calibri"/>
              </a:rPr>
              <a:t>plan</a:t>
            </a:r>
            <a:r>
              <a:rPr lang="en-US" sz="1000" dirty="0">
                <a:solidFill>
                  <a:srgbClr val="000000"/>
                </a:solidFill>
                <a:latin typeface="+mn-lt"/>
                <a:ea typeface="Calibri"/>
                <a:cs typeface="Calibri"/>
                <a:sym typeface="Calibri"/>
              </a:rPr>
              <a:t> for when and where joint disclosure will take place. Offer HTS to partner.</a:t>
            </a:r>
            <a:endParaRPr sz="1000" dirty="0">
              <a:solidFill>
                <a:schemeClr val="dk1"/>
              </a:solidFill>
              <a:latin typeface="+mn-lt"/>
              <a:ea typeface="Calibri"/>
              <a:cs typeface="Calibri"/>
              <a:sym typeface="Calibri"/>
            </a:endParaRPr>
          </a:p>
        </p:txBody>
      </p:sp>
      <p:sp>
        <p:nvSpPr>
          <p:cNvPr id="956" name="Google Shape;956;p60"/>
          <p:cNvSpPr/>
          <p:nvPr/>
        </p:nvSpPr>
        <p:spPr>
          <a:xfrm>
            <a:off x="5643994" y="5200755"/>
            <a:ext cx="2728686" cy="352143"/>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Was partner successfully contacted?</a:t>
            </a:r>
            <a:endParaRPr sz="1000" dirty="0">
              <a:solidFill>
                <a:schemeClr val="dk1"/>
              </a:solidFill>
              <a:latin typeface="+mn-lt"/>
              <a:ea typeface="Calibri"/>
              <a:cs typeface="Calibri"/>
              <a:sym typeface="Calibri"/>
            </a:endParaRPr>
          </a:p>
        </p:txBody>
      </p:sp>
      <p:sp>
        <p:nvSpPr>
          <p:cNvPr id="957" name="Google Shape;957;p60"/>
          <p:cNvSpPr/>
          <p:nvPr/>
        </p:nvSpPr>
        <p:spPr>
          <a:xfrm>
            <a:off x="2854275" y="5860378"/>
            <a:ext cx="3822299" cy="659477"/>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mn-lt"/>
                <a:ea typeface="Calibri"/>
                <a:cs typeface="Calibri"/>
                <a:sym typeface="Calibri"/>
              </a:rPr>
              <a:t>Record successful partner contact or child test (including HIV status) on </a:t>
            </a:r>
            <a:r>
              <a:rPr lang="en-US" sz="1000" b="1">
                <a:solidFill>
                  <a:schemeClr val="dk1"/>
                </a:solidFill>
                <a:latin typeface="+mn-lt"/>
                <a:ea typeface="Calibri"/>
                <a:cs typeface="Calibri"/>
                <a:sym typeface="Calibri"/>
              </a:rPr>
              <a:t>Outcome of Partner/Children Testing Form</a:t>
            </a:r>
            <a:endParaRPr sz="1000">
              <a:solidFill>
                <a:schemeClr val="dk1"/>
              </a:solidFill>
              <a:latin typeface="+mn-lt"/>
              <a:ea typeface="Calibri"/>
              <a:cs typeface="Calibri"/>
              <a:sym typeface="Calibri"/>
            </a:endParaRPr>
          </a:p>
        </p:txBody>
      </p:sp>
      <p:sp>
        <p:nvSpPr>
          <p:cNvPr id="958" name="Google Shape;958;p60"/>
          <p:cNvSpPr/>
          <p:nvPr/>
        </p:nvSpPr>
        <p:spPr>
          <a:xfrm>
            <a:off x="7484328" y="5859836"/>
            <a:ext cx="4302859" cy="659469"/>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If </a:t>
            </a:r>
            <a:r>
              <a:rPr lang="en-US" sz="1000" b="1" dirty="0">
                <a:solidFill>
                  <a:schemeClr val="dk1"/>
                </a:solidFill>
                <a:latin typeface="+mn-lt"/>
                <a:ea typeface="Calibri"/>
                <a:cs typeface="Calibri"/>
                <a:sym typeface="Calibri"/>
              </a:rPr>
              <a:t>Contract Referral</a:t>
            </a:r>
            <a:r>
              <a:rPr lang="en-US" sz="1000" dirty="0">
                <a:solidFill>
                  <a:schemeClr val="dk1"/>
                </a:solidFill>
                <a:latin typeface="+mn-lt"/>
                <a:ea typeface="Calibri"/>
                <a:cs typeface="Calibri"/>
                <a:sym typeface="Calibri"/>
              </a:rPr>
              <a:t>, initiate provider referral for partners or home testing for children after 14 days; otherwise record unsuccessful contact on </a:t>
            </a:r>
            <a:r>
              <a:rPr lang="en-US" sz="1000" b="1" dirty="0">
                <a:solidFill>
                  <a:schemeClr val="dk1"/>
                </a:solidFill>
                <a:latin typeface="+mn-lt"/>
                <a:ea typeface="Calibri"/>
                <a:cs typeface="Calibri"/>
                <a:sym typeface="Calibri"/>
              </a:rPr>
              <a:t>Outcome of Partner/Children Testing Form</a:t>
            </a:r>
            <a:endParaRPr sz="1000" dirty="0">
              <a:solidFill>
                <a:schemeClr val="dk1"/>
              </a:solidFill>
              <a:latin typeface="+mn-lt"/>
              <a:ea typeface="Calibri"/>
              <a:cs typeface="Calibri"/>
              <a:sym typeface="Calibri"/>
            </a:endParaRPr>
          </a:p>
        </p:txBody>
      </p:sp>
      <p:sp>
        <p:nvSpPr>
          <p:cNvPr id="959" name="Google Shape;959;p60"/>
          <p:cNvSpPr/>
          <p:nvPr/>
        </p:nvSpPr>
        <p:spPr>
          <a:xfrm>
            <a:off x="2448213" y="463552"/>
            <a:ext cx="118894" cy="5947210"/>
          </a:xfrm>
          <a:prstGeom prst="rightBracket">
            <a:avLst>
              <a:gd name="adj" fmla="val 8333"/>
            </a:avLst>
          </a:prstGeom>
          <a:no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960" name="Google Shape;960;p60"/>
          <p:cNvCxnSpPr/>
          <p:nvPr/>
        </p:nvCxnSpPr>
        <p:spPr>
          <a:xfrm>
            <a:off x="3759200" y="3499835"/>
            <a:ext cx="7068457" cy="0"/>
          </a:xfrm>
          <a:prstGeom prst="straightConnector1">
            <a:avLst/>
          </a:prstGeom>
          <a:noFill/>
          <a:ln w="9525" cap="flat" cmpd="sng">
            <a:solidFill>
              <a:schemeClr val="accent6"/>
            </a:solidFill>
            <a:prstDash val="solid"/>
            <a:miter lim="800000"/>
            <a:headEnd type="none" w="sm" len="sm"/>
            <a:tailEnd type="none" w="sm" len="sm"/>
          </a:ln>
        </p:spPr>
      </p:cxnSp>
      <p:cxnSp>
        <p:nvCxnSpPr>
          <p:cNvPr id="961" name="Google Shape;961;p60"/>
          <p:cNvCxnSpPr/>
          <p:nvPr/>
        </p:nvCxnSpPr>
        <p:spPr>
          <a:xfrm>
            <a:off x="3758440" y="3498579"/>
            <a:ext cx="0" cy="187950"/>
          </a:xfrm>
          <a:prstGeom prst="straightConnector1">
            <a:avLst/>
          </a:prstGeom>
          <a:noFill/>
          <a:ln w="9525" cap="flat" cmpd="sng">
            <a:solidFill>
              <a:schemeClr val="accent6"/>
            </a:solidFill>
            <a:prstDash val="solid"/>
            <a:miter lim="800000"/>
            <a:headEnd type="none" w="sm" len="sm"/>
            <a:tailEnd type="triangle" w="med" len="med"/>
          </a:ln>
        </p:spPr>
      </p:cxnSp>
      <p:cxnSp>
        <p:nvCxnSpPr>
          <p:cNvPr id="962" name="Google Shape;962;p60"/>
          <p:cNvCxnSpPr/>
          <p:nvPr/>
        </p:nvCxnSpPr>
        <p:spPr>
          <a:xfrm>
            <a:off x="10827657" y="3499835"/>
            <a:ext cx="0" cy="187950"/>
          </a:xfrm>
          <a:prstGeom prst="straightConnector1">
            <a:avLst/>
          </a:prstGeom>
          <a:noFill/>
          <a:ln w="9525" cap="flat" cmpd="sng">
            <a:solidFill>
              <a:schemeClr val="accent6"/>
            </a:solidFill>
            <a:prstDash val="solid"/>
            <a:miter lim="800000"/>
            <a:headEnd type="none" w="sm" len="sm"/>
            <a:tailEnd type="triangle" w="med" len="med"/>
          </a:ln>
        </p:spPr>
      </p:cxnSp>
      <p:cxnSp>
        <p:nvCxnSpPr>
          <p:cNvPr id="963" name="Google Shape;963;p60"/>
          <p:cNvCxnSpPr>
            <a:cxnSpLocks/>
          </p:cNvCxnSpPr>
          <p:nvPr/>
        </p:nvCxnSpPr>
        <p:spPr>
          <a:xfrm>
            <a:off x="8196035" y="3498393"/>
            <a:ext cx="0" cy="187800"/>
          </a:xfrm>
          <a:prstGeom prst="straightConnector1">
            <a:avLst/>
          </a:prstGeom>
          <a:noFill/>
          <a:ln w="9525" cap="flat" cmpd="sng">
            <a:solidFill>
              <a:schemeClr val="accent6"/>
            </a:solidFill>
            <a:prstDash val="solid"/>
            <a:miter lim="800000"/>
            <a:headEnd type="none" w="sm" len="sm"/>
            <a:tailEnd type="triangle" w="med" len="med"/>
          </a:ln>
        </p:spPr>
      </p:cxnSp>
      <p:cxnSp>
        <p:nvCxnSpPr>
          <p:cNvPr id="964" name="Google Shape;964;p60"/>
          <p:cNvCxnSpPr/>
          <p:nvPr/>
        </p:nvCxnSpPr>
        <p:spPr>
          <a:xfrm>
            <a:off x="5927253" y="3503599"/>
            <a:ext cx="1" cy="187950"/>
          </a:xfrm>
          <a:prstGeom prst="straightConnector1">
            <a:avLst/>
          </a:prstGeom>
          <a:noFill/>
          <a:ln w="9525" cap="flat" cmpd="sng">
            <a:solidFill>
              <a:schemeClr val="accent6"/>
            </a:solidFill>
            <a:prstDash val="solid"/>
            <a:miter lim="800000"/>
            <a:headEnd type="none" w="sm" len="sm"/>
            <a:tailEnd type="triangle" w="med" len="med"/>
          </a:ln>
        </p:spPr>
      </p:cxnSp>
      <p:cxnSp>
        <p:nvCxnSpPr>
          <p:cNvPr id="965" name="Google Shape;965;p60"/>
          <p:cNvCxnSpPr/>
          <p:nvPr/>
        </p:nvCxnSpPr>
        <p:spPr>
          <a:xfrm flipH="1">
            <a:off x="6987071" y="3302600"/>
            <a:ext cx="1" cy="174168"/>
          </a:xfrm>
          <a:prstGeom prst="straightConnector1">
            <a:avLst/>
          </a:prstGeom>
          <a:noFill/>
          <a:ln w="9525" cap="flat" cmpd="sng">
            <a:solidFill>
              <a:schemeClr val="accent6"/>
            </a:solidFill>
            <a:prstDash val="solid"/>
            <a:miter lim="800000"/>
            <a:headEnd type="none" w="sm" len="sm"/>
            <a:tailEnd type="triangle" w="med" len="med"/>
          </a:ln>
        </p:spPr>
      </p:cxnSp>
      <p:cxnSp>
        <p:nvCxnSpPr>
          <p:cNvPr id="966" name="Google Shape;966;p60"/>
          <p:cNvCxnSpPr>
            <a:cxnSpLocks/>
          </p:cNvCxnSpPr>
          <p:nvPr/>
        </p:nvCxnSpPr>
        <p:spPr>
          <a:xfrm>
            <a:off x="4513943" y="5005225"/>
            <a:ext cx="5507177" cy="0"/>
          </a:xfrm>
          <a:prstGeom prst="straightConnector1">
            <a:avLst/>
          </a:prstGeom>
          <a:noFill/>
          <a:ln w="9525" cap="flat" cmpd="sng">
            <a:solidFill>
              <a:schemeClr val="accent6"/>
            </a:solidFill>
            <a:prstDash val="solid"/>
            <a:miter lim="800000"/>
            <a:headEnd type="none" w="sm" len="sm"/>
            <a:tailEnd type="none" w="sm" len="sm"/>
          </a:ln>
        </p:spPr>
      </p:cxnSp>
      <p:cxnSp>
        <p:nvCxnSpPr>
          <p:cNvPr id="967" name="Google Shape;967;p60"/>
          <p:cNvCxnSpPr>
            <a:cxnSpLocks/>
          </p:cNvCxnSpPr>
          <p:nvPr/>
        </p:nvCxnSpPr>
        <p:spPr>
          <a:xfrm flipV="1">
            <a:off x="10021120" y="4895816"/>
            <a:ext cx="0" cy="109409"/>
          </a:xfrm>
          <a:prstGeom prst="straightConnector1">
            <a:avLst/>
          </a:prstGeom>
          <a:noFill/>
          <a:ln w="9525" cap="flat" cmpd="sng">
            <a:solidFill>
              <a:schemeClr val="accent6"/>
            </a:solidFill>
            <a:prstDash val="solid"/>
            <a:miter lim="800000"/>
            <a:headEnd type="none" w="sm" len="sm"/>
            <a:tailEnd type="none" w="sm" len="sm"/>
          </a:ln>
        </p:spPr>
      </p:cxnSp>
      <p:cxnSp>
        <p:nvCxnSpPr>
          <p:cNvPr id="968" name="Google Shape;968;p60"/>
          <p:cNvCxnSpPr/>
          <p:nvPr/>
        </p:nvCxnSpPr>
        <p:spPr>
          <a:xfrm rot="10800000">
            <a:off x="4513943" y="4895817"/>
            <a:ext cx="0" cy="109408"/>
          </a:xfrm>
          <a:prstGeom prst="straightConnector1">
            <a:avLst/>
          </a:prstGeom>
          <a:noFill/>
          <a:ln w="9525" cap="flat" cmpd="sng">
            <a:solidFill>
              <a:schemeClr val="accent6"/>
            </a:solidFill>
            <a:prstDash val="solid"/>
            <a:miter lim="800000"/>
            <a:headEnd type="none" w="sm" len="sm"/>
            <a:tailEnd type="none" w="sm" len="sm"/>
          </a:ln>
        </p:spPr>
      </p:cxnSp>
      <p:cxnSp>
        <p:nvCxnSpPr>
          <p:cNvPr id="969" name="Google Shape;969;p60"/>
          <p:cNvCxnSpPr>
            <a:cxnSpLocks/>
            <a:endCxn id="956" idx="0"/>
          </p:cNvCxnSpPr>
          <p:nvPr/>
        </p:nvCxnSpPr>
        <p:spPr>
          <a:xfrm>
            <a:off x="7008337" y="4996673"/>
            <a:ext cx="0" cy="204082"/>
          </a:xfrm>
          <a:prstGeom prst="straightConnector1">
            <a:avLst/>
          </a:prstGeom>
          <a:noFill/>
          <a:ln w="9525" cap="flat" cmpd="sng">
            <a:solidFill>
              <a:schemeClr val="accent6"/>
            </a:solidFill>
            <a:prstDash val="solid"/>
            <a:miter lim="800000"/>
            <a:headEnd type="none" w="sm" len="sm"/>
            <a:tailEnd type="triangle" w="med" len="med"/>
          </a:ln>
        </p:spPr>
      </p:cxnSp>
      <p:cxnSp>
        <p:nvCxnSpPr>
          <p:cNvPr id="970" name="Google Shape;970;p60"/>
          <p:cNvCxnSpPr>
            <a:stCxn id="956" idx="2"/>
            <a:endCxn id="957" idx="0"/>
          </p:cNvCxnSpPr>
          <p:nvPr/>
        </p:nvCxnSpPr>
        <p:spPr>
          <a:xfrm flipH="1">
            <a:off x="4765425" y="5552898"/>
            <a:ext cx="2242912" cy="307480"/>
          </a:xfrm>
          <a:prstGeom prst="straightConnector1">
            <a:avLst/>
          </a:prstGeom>
          <a:noFill/>
          <a:ln w="9525" cap="flat" cmpd="sng">
            <a:solidFill>
              <a:schemeClr val="accent6"/>
            </a:solidFill>
            <a:prstDash val="solid"/>
            <a:miter lim="800000"/>
            <a:headEnd type="none" w="sm" len="sm"/>
            <a:tailEnd type="triangle" w="med" len="med"/>
          </a:ln>
        </p:spPr>
      </p:cxnSp>
      <p:cxnSp>
        <p:nvCxnSpPr>
          <p:cNvPr id="971" name="Google Shape;971;p60"/>
          <p:cNvCxnSpPr>
            <a:stCxn id="956" idx="2"/>
            <a:endCxn id="958" idx="0"/>
          </p:cNvCxnSpPr>
          <p:nvPr/>
        </p:nvCxnSpPr>
        <p:spPr>
          <a:xfrm>
            <a:off x="7008337" y="5552898"/>
            <a:ext cx="2627421" cy="306938"/>
          </a:xfrm>
          <a:prstGeom prst="straightConnector1">
            <a:avLst/>
          </a:prstGeom>
          <a:noFill/>
          <a:ln w="9525" cap="flat" cmpd="sng">
            <a:solidFill>
              <a:schemeClr val="accent6"/>
            </a:solidFill>
            <a:prstDash val="solid"/>
            <a:miter lim="800000"/>
            <a:headEnd type="none" w="sm" len="sm"/>
            <a:tailEnd type="triangle" w="med" len="med"/>
          </a:ln>
        </p:spPr>
      </p:cxnSp>
      <p:sp>
        <p:nvSpPr>
          <p:cNvPr id="972" name="Google Shape;972;p60"/>
          <p:cNvSpPr txBox="1"/>
          <p:nvPr/>
        </p:nvSpPr>
        <p:spPr>
          <a:xfrm rot="21187148">
            <a:off x="4963663" y="5482374"/>
            <a:ext cx="667657"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Yes</a:t>
            </a:r>
            <a:endParaRPr sz="1000" dirty="0">
              <a:latin typeface="+mn-lt"/>
            </a:endParaRPr>
          </a:p>
        </p:txBody>
      </p:sp>
      <p:sp>
        <p:nvSpPr>
          <p:cNvPr id="973" name="Google Shape;973;p60"/>
          <p:cNvSpPr txBox="1"/>
          <p:nvPr/>
        </p:nvSpPr>
        <p:spPr>
          <a:xfrm rot="373769">
            <a:off x="8517173" y="5482375"/>
            <a:ext cx="667657"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mn-lt"/>
                <a:ea typeface="Calibri"/>
                <a:cs typeface="Calibri"/>
                <a:sym typeface="Calibri"/>
              </a:rPr>
              <a:t>No</a:t>
            </a:r>
            <a:endParaRPr sz="1000">
              <a:latin typeface="+mn-lt"/>
            </a:endParaRPr>
          </a:p>
        </p:txBody>
      </p:sp>
      <p:sp>
        <p:nvSpPr>
          <p:cNvPr id="974" name="Google Shape;974;p60"/>
          <p:cNvSpPr/>
          <p:nvPr/>
        </p:nvSpPr>
        <p:spPr>
          <a:xfrm>
            <a:off x="9231439" y="580792"/>
            <a:ext cx="2784494" cy="1123330"/>
          </a:xfrm>
          <a:prstGeom prst="rect">
            <a:avLst/>
          </a:prstGeom>
          <a:solidFill>
            <a:schemeClr val="lt1"/>
          </a:solidFill>
          <a:ln>
            <a:noFill/>
          </a:ln>
        </p:spPr>
        <p:txBody>
          <a:bodyPr spcFirstLastPara="1" wrap="square" lIns="91425" tIns="45700" rIns="91425" bIns="45700" anchor="ctr" anchorCtr="0">
            <a:noAutofit/>
          </a:bodyPr>
          <a:lstStyle/>
          <a:p>
            <a:pPr algn="ctr"/>
            <a:r>
              <a:rPr lang="en-US" sz="2400" b="1" dirty="0">
                <a:solidFill>
                  <a:schemeClr val="accent1"/>
                </a:solidFill>
                <a:latin typeface="Calibri"/>
                <a:cs typeface="Calibri"/>
                <a:sym typeface="Calibri"/>
              </a:rPr>
              <a:t>Steps for Index Partner Testing Services</a:t>
            </a:r>
            <a:endParaRPr sz="2400" b="1" dirty="0">
              <a:solidFill>
                <a:schemeClr val="accent1"/>
              </a:solidFill>
              <a:latin typeface="Calibri"/>
              <a:cs typeface="Calibri"/>
              <a:sym typeface="Calibri"/>
            </a:endParaRPr>
          </a:p>
        </p:txBody>
      </p:sp>
      <p:cxnSp>
        <p:nvCxnSpPr>
          <p:cNvPr id="975" name="Google Shape;975;p60"/>
          <p:cNvCxnSpPr>
            <a:stCxn id="950" idx="3"/>
            <a:endCxn id="951" idx="1"/>
          </p:cNvCxnSpPr>
          <p:nvPr/>
        </p:nvCxnSpPr>
        <p:spPr>
          <a:xfrm flipV="1">
            <a:off x="9037133" y="2694940"/>
            <a:ext cx="304096" cy="223293"/>
          </a:xfrm>
          <a:prstGeom prst="straightConnector1">
            <a:avLst/>
          </a:prstGeom>
          <a:noFill/>
          <a:ln w="9525" cap="flat" cmpd="sng">
            <a:solidFill>
              <a:schemeClr val="accent6"/>
            </a:solidFill>
            <a:prstDash val="solid"/>
            <a:miter lim="800000"/>
            <a:headEnd type="none" w="sm" len="sm"/>
            <a:tailEnd type="triangle" w="med" len="med"/>
          </a:ln>
        </p:spPr>
      </p:cxnSp>
      <p:cxnSp>
        <p:nvCxnSpPr>
          <p:cNvPr id="976" name="Google Shape;976;p60"/>
          <p:cNvCxnSpPr/>
          <p:nvPr/>
        </p:nvCxnSpPr>
        <p:spPr>
          <a:xfrm>
            <a:off x="6987072" y="2337198"/>
            <a:ext cx="0" cy="150615"/>
          </a:xfrm>
          <a:prstGeom prst="straightConnector1">
            <a:avLst/>
          </a:prstGeom>
          <a:noFill/>
          <a:ln w="9525" cap="flat" cmpd="sng">
            <a:solidFill>
              <a:schemeClr val="accent6"/>
            </a:solidFill>
            <a:prstDash val="solid"/>
            <a:miter lim="800000"/>
            <a:headEnd type="none" w="sm" len="sm"/>
            <a:tailEnd type="triangle" w="med" len="med"/>
          </a:ln>
        </p:spPr>
      </p:cxnSp>
      <p:cxnSp>
        <p:nvCxnSpPr>
          <p:cNvPr id="977" name="Google Shape;977;p60"/>
          <p:cNvCxnSpPr/>
          <p:nvPr/>
        </p:nvCxnSpPr>
        <p:spPr>
          <a:xfrm>
            <a:off x="6987071" y="792031"/>
            <a:ext cx="0" cy="165336"/>
          </a:xfrm>
          <a:prstGeom prst="straightConnector1">
            <a:avLst/>
          </a:prstGeom>
          <a:noFill/>
          <a:ln w="9525" cap="flat" cmpd="sng">
            <a:solidFill>
              <a:schemeClr val="accent6"/>
            </a:solidFill>
            <a:prstDash val="solid"/>
            <a:miter lim="800000"/>
            <a:headEnd type="none" w="sm" len="sm"/>
            <a:tailEnd type="triangle" w="med" len="med"/>
          </a:ln>
        </p:spPr>
      </p:cxnSp>
      <p:sp>
        <p:nvSpPr>
          <p:cNvPr id="978" name="Google Shape;978;p60"/>
          <p:cNvSpPr/>
          <p:nvPr/>
        </p:nvSpPr>
        <p:spPr>
          <a:xfrm>
            <a:off x="4937010" y="963827"/>
            <a:ext cx="4100118" cy="560778"/>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mn-lt"/>
                <a:ea typeface="Calibri"/>
                <a:cs typeface="Calibri"/>
                <a:sym typeface="Calibri"/>
              </a:rPr>
              <a:t>Obtain written or oral informed consent from the client to proceed with index testing services, and/or record reasons for refusal</a:t>
            </a:r>
            <a:endParaRPr sz="1000" dirty="0">
              <a:latin typeface="+mn-lt"/>
            </a:endParaRPr>
          </a:p>
        </p:txBody>
      </p:sp>
      <p:sp>
        <p:nvSpPr>
          <p:cNvPr id="979" name="Google Shape;979;p60"/>
          <p:cNvSpPr/>
          <p:nvPr/>
        </p:nvSpPr>
        <p:spPr>
          <a:xfrm>
            <a:off x="181107" y="819629"/>
            <a:ext cx="2197524" cy="59436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dirty="0">
                <a:solidFill>
                  <a:schemeClr val="dk1"/>
                </a:solidFill>
                <a:latin typeface="+mn-lt"/>
                <a:ea typeface="Calibri"/>
                <a:cs typeface="Calibri"/>
                <a:sym typeface="Calibri"/>
              </a:rPr>
              <a:t>Step 2.</a:t>
            </a:r>
            <a:r>
              <a:rPr lang="en-US" sz="1000" dirty="0">
                <a:solidFill>
                  <a:schemeClr val="dk1"/>
                </a:solidFill>
                <a:latin typeface="+mn-lt"/>
                <a:ea typeface="Calibri"/>
                <a:cs typeface="Calibri"/>
                <a:sym typeface="Calibri"/>
              </a:rPr>
              <a:t> Offer index testing as a voluntary service</a:t>
            </a:r>
            <a:endParaRPr sz="1000" dirty="0">
              <a:solidFill>
                <a:schemeClr val="dk1"/>
              </a:solidFill>
              <a:latin typeface="+mn-lt"/>
              <a:ea typeface="Calibri"/>
              <a:cs typeface="Calibri"/>
              <a:sym typeface="Calibri"/>
            </a:endParaRPr>
          </a:p>
        </p:txBody>
      </p:sp>
      <p:cxnSp>
        <p:nvCxnSpPr>
          <p:cNvPr id="980" name="Google Shape;980;p60"/>
          <p:cNvCxnSpPr/>
          <p:nvPr/>
        </p:nvCxnSpPr>
        <p:spPr>
          <a:xfrm>
            <a:off x="6998002" y="1516760"/>
            <a:ext cx="0" cy="165336"/>
          </a:xfrm>
          <a:prstGeom prst="straightConnector1">
            <a:avLst/>
          </a:prstGeom>
          <a:noFill/>
          <a:ln w="9525" cap="flat" cmpd="sng">
            <a:solidFill>
              <a:schemeClr val="accent6"/>
            </a:solidFill>
            <a:prstDash val="solid"/>
            <a:miter lim="800000"/>
            <a:headEnd type="none" w="sm" len="sm"/>
            <a:tailEnd type="triangle" w="med" len="med"/>
          </a:ln>
        </p:spPr>
      </p:cxnSp>
      <p:sp>
        <p:nvSpPr>
          <p:cNvPr id="981" name="Google Shape;981;p60"/>
          <p:cNvSpPr/>
          <p:nvPr/>
        </p:nvSpPr>
        <p:spPr>
          <a:xfrm>
            <a:off x="181107" y="5410138"/>
            <a:ext cx="2197524" cy="594360"/>
          </a:xfrm>
          <a:prstGeom prst="rect">
            <a:avLst/>
          </a:prstGeom>
          <a:solidFill>
            <a:srgbClr val="EAB2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dirty="0">
                <a:solidFill>
                  <a:schemeClr val="dk1"/>
                </a:solidFill>
                <a:latin typeface="+mn-lt"/>
                <a:ea typeface="Calibri"/>
                <a:cs typeface="Calibri"/>
                <a:sym typeface="Calibri"/>
              </a:rPr>
              <a:t>Step 9.</a:t>
            </a:r>
            <a:r>
              <a:rPr lang="en-US" sz="1000" dirty="0">
                <a:solidFill>
                  <a:schemeClr val="dk1"/>
                </a:solidFill>
                <a:latin typeface="+mn-lt"/>
                <a:ea typeface="Calibri"/>
                <a:cs typeface="Calibri"/>
                <a:sym typeface="Calibri"/>
              </a:rPr>
              <a:t> Provide appropriate services for children and partner(s) based on HIV status</a:t>
            </a:r>
            <a:endParaRPr sz="1000" dirty="0">
              <a:solidFill>
                <a:schemeClr val="dk1"/>
              </a:solidFill>
              <a:latin typeface="+mn-lt"/>
              <a:ea typeface="Calibri"/>
              <a:cs typeface="Calibri"/>
              <a:sym typeface="Calibri"/>
            </a:endParaRPr>
          </a:p>
        </p:txBody>
      </p:sp>
      <p:sp>
        <p:nvSpPr>
          <p:cNvPr id="982" name="Google Shape;982;p60"/>
          <p:cNvSpPr/>
          <p:nvPr/>
        </p:nvSpPr>
        <p:spPr>
          <a:xfrm>
            <a:off x="181107" y="6065921"/>
            <a:ext cx="2197524" cy="59436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dirty="0">
                <a:solidFill>
                  <a:schemeClr val="dk1"/>
                </a:solidFill>
                <a:latin typeface="+mn-lt"/>
                <a:ea typeface="Calibri"/>
                <a:cs typeface="Calibri"/>
                <a:sym typeface="Calibri"/>
              </a:rPr>
              <a:t>Step 10.</a:t>
            </a:r>
            <a:r>
              <a:rPr lang="en-US" sz="1000" dirty="0">
                <a:solidFill>
                  <a:schemeClr val="dk1"/>
                </a:solidFill>
                <a:latin typeface="+mn-lt"/>
                <a:ea typeface="Calibri"/>
                <a:cs typeface="Calibri"/>
                <a:sym typeface="Calibri"/>
              </a:rPr>
              <a:t> Follow-up with client to assess for any adverse events associated with index testing</a:t>
            </a:r>
            <a:endParaRPr sz="1000" dirty="0">
              <a:solidFill>
                <a:schemeClr val="dk1"/>
              </a:solidFill>
              <a:latin typeface="+mn-lt"/>
              <a:ea typeface="Calibri"/>
              <a:cs typeface="Calibri"/>
              <a:sym typeface="Calibri"/>
            </a:endParaRPr>
          </a:p>
        </p:txBody>
      </p:sp>
      <p:sp>
        <p:nvSpPr>
          <p:cNvPr id="46" name="Google Shape;52;p105">
            <a:extLst>
              <a:ext uri="{FF2B5EF4-FFF2-40B4-BE49-F238E27FC236}">
                <a16:creationId xmlns:a16="http://schemas.microsoft.com/office/drawing/2014/main" id="{37550C55-6DBD-4A68-9ACF-41943BB24F08}"/>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DEF7BB-992A-40E5-BF08-27638F703F34}"/>
              </a:ext>
            </a:extLst>
          </p:cNvPr>
          <p:cNvSpPr>
            <a:spLocks noGrp="1"/>
          </p:cNvSpPr>
          <p:nvPr>
            <p:ph type="pic" idx="2"/>
          </p:nvPr>
        </p:nvSpPr>
        <p:spPr/>
      </p:sp>
      <p:sp>
        <p:nvSpPr>
          <p:cNvPr id="989" name="Google Shape;989;p61"/>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a:bodyPr>
          <a:lstStyle/>
          <a:p>
            <a:pPr lvl="0"/>
            <a:r>
              <a:rPr lang="en-US" dirty="0"/>
              <a:t>Session 7. Risk network referral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62"/>
          <p:cNvPicPr preferRelativeResize="0"/>
          <p:nvPr/>
        </p:nvPicPr>
        <p:blipFill rotWithShape="1">
          <a:blip r:embed="rId3">
            <a:alphaModFix/>
          </a:blip>
          <a:srcRect/>
          <a:stretch/>
        </p:blipFill>
        <p:spPr>
          <a:xfrm>
            <a:off x="4429258" y="2375207"/>
            <a:ext cx="683315" cy="1108657"/>
          </a:xfrm>
          <a:prstGeom prst="rect">
            <a:avLst/>
          </a:prstGeom>
          <a:noFill/>
          <a:ln>
            <a:noFill/>
          </a:ln>
        </p:spPr>
      </p:pic>
      <p:sp>
        <p:nvSpPr>
          <p:cNvPr id="996" name="Google Shape;996;p62"/>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t>Drawbacks of index testing for key populations</a:t>
            </a:r>
          </a:p>
        </p:txBody>
      </p:sp>
      <p:sp>
        <p:nvSpPr>
          <p:cNvPr id="997" name="Google Shape;997;p62"/>
          <p:cNvSpPr txBox="1">
            <a:spLocks noGrp="1"/>
          </p:cNvSpPr>
          <p:nvPr>
            <p:ph type="body" idx="1"/>
          </p:nvPr>
        </p:nvSpPr>
        <p:spPr>
          <a:xfrm>
            <a:off x="5877340" y="1636713"/>
            <a:ext cx="6314660" cy="4932362"/>
          </a:xfrm>
          <a:noFill/>
          <a:ln>
            <a:noFill/>
          </a:ln>
        </p:spPr>
        <p:txBody>
          <a:bodyPr spcFirstLastPara="1" wrap="square" lIns="91425" tIns="45700" rIns="91425" bIns="45700" anchor="t" anchorCtr="0">
            <a:normAutofit/>
          </a:bodyPr>
          <a:lstStyle/>
          <a:p>
            <a:pPr marL="50800" lvl="0" indent="0">
              <a:spcBef>
                <a:spcPts val="0"/>
              </a:spcBef>
              <a:buNone/>
            </a:pPr>
            <a:r>
              <a:rPr lang="en-US" dirty="0"/>
              <a:t>Some key population members may…</a:t>
            </a:r>
          </a:p>
          <a:p>
            <a:pPr lvl="0"/>
            <a:r>
              <a:rPr lang="en-US" dirty="0"/>
              <a:t>not consider many risk-network contacts as “partners”</a:t>
            </a:r>
          </a:p>
          <a:p>
            <a:pPr lvl="0"/>
            <a:r>
              <a:rPr lang="en-US" dirty="0"/>
              <a:t>not feel comfortable disclosing to other members of their risk and social networks</a:t>
            </a:r>
          </a:p>
          <a:p>
            <a:pPr lvl="0"/>
            <a:r>
              <a:rPr lang="en-US" dirty="0"/>
              <a:t>know others outside of their direct network who are at high risk</a:t>
            </a:r>
          </a:p>
          <a:p>
            <a:pPr lvl="0"/>
            <a:endParaRPr lang="en-US" dirty="0"/>
          </a:p>
          <a:p>
            <a:pPr lvl="0"/>
            <a:endParaRPr lang="en-US" dirty="0"/>
          </a:p>
        </p:txBody>
      </p:sp>
      <p:pic>
        <p:nvPicPr>
          <p:cNvPr id="998" name="Google Shape;998;p62"/>
          <p:cNvPicPr preferRelativeResize="0"/>
          <p:nvPr/>
        </p:nvPicPr>
        <p:blipFill rotWithShape="1">
          <a:blip r:embed="rId4">
            <a:alphaModFix/>
          </a:blip>
          <a:srcRect/>
          <a:stretch/>
        </p:blipFill>
        <p:spPr>
          <a:xfrm>
            <a:off x="3591340" y="3341945"/>
            <a:ext cx="2286000" cy="1897310"/>
          </a:xfrm>
          <a:prstGeom prst="rect">
            <a:avLst/>
          </a:prstGeom>
          <a:noFill/>
          <a:ln>
            <a:noFill/>
          </a:ln>
        </p:spPr>
      </p:pic>
      <p:pic>
        <p:nvPicPr>
          <p:cNvPr id="999" name="Google Shape;999;p62"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2993890" y="2039475"/>
            <a:ext cx="968405" cy="2799733"/>
          </a:xfrm>
          <a:prstGeom prst="rect">
            <a:avLst/>
          </a:prstGeom>
          <a:noFill/>
          <a:ln>
            <a:noFill/>
          </a:ln>
        </p:spPr>
      </p:pic>
      <p:pic>
        <p:nvPicPr>
          <p:cNvPr id="1001" name="Google Shape;1001;p62"/>
          <p:cNvPicPr preferRelativeResize="0"/>
          <p:nvPr/>
        </p:nvPicPr>
        <p:blipFill>
          <a:blip r:embed="rId6" cstate="email">
            <a:extLst>
              <a:ext uri="{28A0092B-C50C-407E-A947-70E740481C1C}">
                <a14:useLocalDpi xmlns:a14="http://schemas.microsoft.com/office/drawing/2010/main"/>
              </a:ext>
            </a:extLst>
          </a:blip>
          <a:srcRect/>
          <a:stretch/>
        </p:blipFill>
        <p:spPr>
          <a:xfrm>
            <a:off x="996277" y="1608425"/>
            <a:ext cx="852801" cy="2169146"/>
          </a:xfrm>
          <a:prstGeom prst="rect">
            <a:avLst/>
          </a:prstGeom>
          <a:noFill/>
          <a:ln>
            <a:noFill/>
          </a:ln>
        </p:spPr>
      </p:pic>
      <p:cxnSp>
        <p:nvCxnSpPr>
          <p:cNvPr id="1002" name="Google Shape;1002;p62"/>
          <p:cNvCxnSpPr/>
          <p:nvPr/>
        </p:nvCxnSpPr>
        <p:spPr>
          <a:xfrm flipH="1">
            <a:off x="1615164" y="4753948"/>
            <a:ext cx="1134508" cy="736480"/>
          </a:xfrm>
          <a:prstGeom prst="straightConnector1">
            <a:avLst/>
          </a:prstGeom>
          <a:noFill/>
          <a:ln w="38100" cap="flat" cmpd="sng">
            <a:solidFill>
              <a:schemeClr val="accent1"/>
            </a:solidFill>
            <a:prstDash val="dot"/>
            <a:miter lim="800000"/>
            <a:headEnd type="none" w="sm" len="sm"/>
            <a:tailEnd type="none" w="sm" len="sm"/>
          </a:ln>
        </p:spPr>
      </p:cxnSp>
      <p:cxnSp>
        <p:nvCxnSpPr>
          <p:cNvPr id="1003" name="Google Shape;1003;p62"/>
          <p:cNvCxnSpPr/>
          <p:nvPr/>
        </p:nvCxnSpPr>
        <p:spPr>
          <a:xfrm>
            <a:off x="1882793" y="2713033"/>
            <a:ext cx="963700" cy="433003"/>
          </a:xfrm>
          <a:prstGeom prst="straightConnector1">
            <a:avLst/>
          </a:prstGeom>
          <a:noFill/>
          <a:ln w="38100" cap="flat" cmpd="sng">
            <a:solidFill>
              <a:schemeClr val="accent1"/>
            </a:solidFill>
            <a:prstDash val="dot"/>
            <a:miter lim="800000"/>
            <a:headEnd type="none" w="sm" len="sm"/>
            <a:tailEnd type="none" w="sm" len="sm"/>
          </a:ln>
        </p:spPr>
      </p:cxnSp>
      <p:sp>
        <p:nvSpPr>
          <p:cNvPr id="1004" name="Google Shape;1004;p62"/>
          <p:cNvSpPr txBox="1"/>
          <p:nvPr/>
        </p:nvSpPr>
        <p:spPr>
          <a:xfrm>
            <a:off x="3065980" y="2902547"/>
            <a:ext cx="963701" cy="83099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800" dirty="0">
                <a:solidFill>
                  <a:schemeClr val="bg1"/>
                </a:solidFill>
                <a:latin typeface="Calibri"/>
                <a:ea typeface="Calibri"/>
                <a:cs typeface="Calibri"/>
                <a:sym typeface="Calibri"/>
              </a:rPr>
              <a:t>?</a:t>
            </a:r>
            <a:endParaRPr dirty="0">
              <a:solidFill>
                <a:schemeClr val="bg1"/>
              </a:solidFill>
            </a:endParaRPr>
          </a:p>
        </p:txBody>
      </p:sp>
      <p:pic>
        <p:nvPicPr>
          <p:cNvPr id="12" name="Picture 11" descr="A person holding a shopping bag&#10;&#10;Description automatically generated with low confidence">
            <a:extLst>
              <a:ext uri="{FF2B5EF4-FFF2-40B4-BE49-F238E27FC236}">
                <a16:creationId xmlns:a16="http://schemas.microsoft.com/office/drawing/2014/main" id="{B8450CD6-0264-4C4D-A632-50B484D805A4}"/>
              </a:ext>
            </a:extLst>
          </p:cNvPr>
          <p:cNvPicPr>
            <a:picLocks noChangeAspect="1"/>
          </p:cNvPicPr>
          <p:nvPr/>
        </p:nvPicPr>
        <p:blipFill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1029991" y="4119118"/>
            <a:ext cx="852802" cy="2006139"/>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1009"/>
        <p:cNvGrpSpPr/>
        <p:nvPr/>
      </p:nvGrpSpPr>
      <p:grpSpPr>
        <a:xfrm>
          <a:off x="0" y="0"/>
          <a:ext cx="0" cy="0"/>
          <a:chOff x="0" y="0"/>
          <a:chExt cx="0" cy="0"/>
        </a:xfrm>
      </p:grpSpPr>
      <p:sp>
        <p:nvSpPr>
          <p:cNvPr id="1010" name="Google Shape;1010;p63"/>
          <p:cNvSpPr txBox="1">
            <a:spLocks noGrp="1"/>
          </p:cNvSpPr>
          <p:nvPr>
            <p:ph type="title"/>
          </p:nvPr>
        </p:nvSpPr>
        <p:spPr>
          <a:noFill/>
          <a:ln>
            <a:noFill/>
          </a:ln>
        </p:spPr>
        <p:txBody>
          <a:bodyPr spcFirstLastPara="1" wrap="square" lIns="91425" tIns="45700" rIns="91425" bIns="45700" anchor="ctr" anchorCtr="0">
            <a:normAutofit/>
          </a:bodyPr>
          <a:lstStyle/>
          <a:p>
            <a:pPr lvl="0"/>
            <a:r>
              <a:rPr lang="en-US" dirty="0"/>
              <a:t>Risk network referral</a:t>
            </a:r>
          </a:p>
        </p:txBody>
      </p:sp>
      <p:sp>
        <p:nvSpPr>
          <p:cNvPr id="1011" name="Google Shape;1011;p63"/>
          <p:cNvSpPr txBox="1">
            <a:spLocks noGrp="1"/>
          </p:cNvSpPr>
          <p:nvPr>
            <p:ph type="body" idx="1"/>
          </p:nvPr>
        </p:nvSpPr>
        <p:spPr>
          <a:noFill/>
          <a:ln>
            <a:noFill/>
          </a:ln>
        </p:spPr>
        <p:txBody>
          <a:bodyPr spcFirstLastPara="1" wrap="square" lIns="91425" tIns="45700" rIns="91425" bIns="45700" anchor="t" anchorCtr="0">
            <a:normAutofit/>
          </a:bodyPr>
          <a:lstStyle/>
          <a:p>
            <a:pPr lvl="0">
              <a:spcBef>
                <a:spcPts val="0"/>
              </a:spcBef>
            </a:pPr>
            <a:r>
              <a:rPr lang="en-US" dirty="0"/>
              <a:t>Offers PLHIV additional, self-guided options to extend linkage to HIV testing and other services to a broader set of social- and risk-network members facing elevated HIV infection risks through online and coupon-based referrals</a:t>
            </a:r>
          </a:p>
          <a:p>
            <a:pPr lvl="0"/>
            <a:r>
              <a:rPr lang="en-US" dirty="0"/>
              <a:t>Does not require PLHIV to name — or even know the names of — these contacts to make referrals</a:t>
            </a:r>
          </a:p>
        </p:txBody>
      </p:sp>
      <p:sp>
        <p:nvSpPr>
          <p:cNvPr id="1012" name="Google Shape;1012;p63"/>
          <p:cNvSpPr txBox="1"/>
          <p:nvPr/>
        </p:nvSpPr>
        <p:spPr>
          <a:xfrm>
            <a:off x="10789920" y="6248400"/>
            <a:ext cx="184731"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52;p105">
            <a:extLst>
              <a:ext uri="{FF2B5EF4-FFF2-40B4-BE49-F238E27FC236}">
                <a16:creationId xmlns:a16="http://schemas.microsoft.com/office/drawing/2014/main" id="{6CEAA3C4-1AC3-433F-A5FD-2D41C0900C94}"/>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pic>
        <p:nvPicPr>
          <p:cNvPr id="31" name="Picture 30">
            <a:extLst>
              <a:ext uri="{FF2B5EF4-FFF2-40B4-BE49-F238E27FC236}">
                <a16:creationId xmlns:a16="http://schemas.microsoft.com/office/drawing/2014/main" id="{83C7229E-1BA7-4827-8949-4301FEF32835}"/>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760276" y="4863240"/>
            <a:ext cx="1319703" cy="1848787"/>
          </a:xfrm>
          <a:prstGeom prst="rect">
            <a:avLst/>
          </a:prstGeom>
        </p:spPr>
      </p:pic>
      <p:sp>
        <p:nvSpPr>
          <p:cNvPr id="1018" name="Google Shape;1018;p64"/>
          <p:cNvSpPr txBox="1">
            <a:spLocks noGrp="1"/>
          </p:cNvSpPr>
          <p:nvPr>
            <p:ph type="title"/>
          </p:nvPr>
        </p:nvSpPr>
        <p:spPr>
          <a:xfrm>
            <a:off x="464189" y="579438"/>
            <a:ext cx="10515600" cy="800100"/>
          </a:xfrm>
          <a:noFill/>
          <a:ln>
            <a:noFill/>
          </a:ln>
        </p:spPr>
        <p:txBody>
          <a:bodyPr spcFirstLastPara="1" wrap="square" lIns="91425" tIns="45700" rIns="91425" bIns="45700" anchor="ctr" anchorCtr="0">
            <a:noAutofit/>
          </a:bodyPr>
          <a:lstStyle/>
          <a:p>
            <a:pPr lvl="0"/>
            <a:r>
              <a:rPr lang="en-US" dirty="0"/>
              <a:t>Risk network referral</a:t>
            </a:r>
          </a:p>
        </p:txBody>
      </p:sp>
      <p:pic>
        <p:nvPicPr>
          <p:cNvPr id="1021" name="Google Shape;1021;p64"/>
          <p:cNvPicPr preferRelativeResize="0"/>
          <p:nvPr/>
        </p:nvPicPr>
        <p:blipFill rotWithShape="1">
          <a:blip r:embed="rId5">
            <a:alphaModFix/>
          </a:blip>
          <a:srcRect/>
          <a:stretch/>
        </p:blipFill>
        <p:spPr>
          <a:xfrm>
            <a:off x="7883441" y="1933046"/>
            <a:ext cx="640708" cy="1600272"/>
          </a:xfrm>
          <a:prstGeom prst="rect">
            <a:avLst/>
          </a:prstGeom>
          <a:noFill/>
          <a:ln>
            <a:noFill/>
          </a:ln>
        </p:spPr>
      </p:pic>
      <p:pic>
        <p:nvPicPr>
          <p:cNvPr id="1022" name="Google Shape;1022;p64"/>
          <p:cNvPicPr preferRelativeResize="0"/>
          <p:nvPr/>
        </p:nvPicPr>
        <p:blipFill>
          <a:blip r:embed="rId6" cstate="email">
            <a:extLst>
              <a:ext uri="{28A0092B-C50C-407E-A947-70E740481C1C}">
                <a14:useLocalDpi xmlns:a14="http://schemas.microsoft.com/office/drawing/2010/main"/>
              </a:ext>
            </a:extLst>
          </a:blip>
          <a:srcRect/>
          <a:stretch/>
        </p:blipFill>
        <p:spPr>
          <a:xfrm>
            <a:off x="5546702" y="2027176"/>
            <a:ext cx="948046" cy="1725776"/>
          </a:xfrm>
          <a:prstGeom prst="rect">
            <a:avLst/>
          </a:prstGeom>
          <a:noFill/>
          <a:ln>
            <a:noFill/>
          </a:ln>
        </p:spPr>
      </p:pic>
      <p:cxnSp>
        <p:nvCxnSpPr>
          <p:cNvPr id="1024" name="Google Shape;1024;p64"/>
          <p:cNvCxnSpPr/>
          <p:nvPr/>
        </p:nvCxnSpPr>
        <p:spPr>
          <a:xfrm>
            <a:off x="8244410" y="1803047"/>
            <a:ext cx="0" cy="238380"/>
          </a:xfrm>
          <a:prstGeom prst="straightConnector1">
            <a:avLst/>
          </a:prstGeom>
          <a:noFill/>
          <a:ln w="9525" cap="flat" cmpd="sng">
            <a:solidFill>
              <a:schemeClr val="accent1"/>
            </a:solidFill>
            <a:prstDash val="solid"/>
            <a:miter lim="800000"/>
            <a:headEnd type="none" w="sm" len="sm"/>
            <a:tailEnd type="none" w="sm" len="sm"/>
          </a:ln>
        </p:spPr>
      </p:cxnSp>
      <p:cxnSp>
        <p:nvCxnSpPr>
          <p:cNvPr id="1025" name="Google Shape;1025;p64"/>
          <p:cNvCxnSpPr/>
          <p:nvPr/>
        </p:nvCxnSpPr>
        <p:spPr>
          <a:xfrm>
            <a:off x="7392082" y="4459001"/>
            <a:ext cx="1445238" cy="0"/>
          </a:xfrm>
          <a:prstGeom prst="straightConnector1">
            <a:avLst/>
          </a:prstGeom>
          <a:noFill/>
          <a:ln w="9525" cap="flat" cmpd="sng">
            <a:solidFill>
              <a:schemeClr val="accent1"/>
            </a:solidFill>
            <a:prstDash val="solid"/>
            <a:miter lim="800000"/>
            <a:headEnd type="none" w="sm" len="sm"/>
            <a:tailEnd type="none" w="sm" len="sm"/>
          </a:ln>
        </p:spPr>
      </p:cxnSp>
      <p:cxnSp>
        <p:nvCxnSpPr>
          <p:cNvPr id="1026" name="Google Shape;1026;p64"/>
          <p:cNvCxnSpPr/>
          <p:nvPr/>
        </p:nvCxnSpPr>
        <p:spPr>
          <a:xfrm flipH="1">
            <a:off x="8114701" y="3623376"/>
            <a:ext cx="1" cy="835371"/>
          </a:xfrm>
          <a:prstGeom prst="straightConnector1">
            <a:avLst/>
          </a:prstGeom>
          <a:noFill/>
          <a:ln w="9525" cap="flat" cmpd="sng">
            <a:solidFill>
              <a:schemeClr val="accent1"/>
            </a:solidFill>
            <a:prstDash val="solid"/>
            <a:miter lim="800000"/>
            <a:headEnd type="none" w="sm" len="sm"/>
            <a:tailEnd type="none" w="sm" len="sm"/>
          </a:ln>
        </p:spPr>
      </p:cxnSp>
      <p:cxnSp>
        <p:nvCxnSpPr>
          <p:cNvPr id="1027" name="Google Shape;1027;p64"/>
          <p:cNvCxnSpPr/>
          <p:nvPr/>
        </p:nvCxnSpPr>
        <p:spPr>
          <a:xfrm rot="10800000" flipH="1">
            <a:off x="4914970" y="1803047"/>
            <a:ext cx="3328687" cy="20263"/>
          </a:xfrm>
          <a:prstGeom prst="straightConnector1">
            <a:avLst/>
          </a:prstGeom>
          <a:noFill/>
          <a:ln w="9525" cap="flat" cmpd="sng">
            <a:solidFill>
              <a:schemeClr val="accent1"/>
            </a:solidFill>
            <a:prstDash val="solid"/>
            <a:miter lim="800000"/>
            <a:headEnd type="none" w="sm" len="sm"/>
            <a:tailEnd type="none" w="sm" len="sm"/>
          </a:ln>
        </p:spPr>
      </p:cxnSp>
      <p:sp>
        <p:nvSpPr>
          <p:cNvPr id="1028" name="Google Shape;1028;p64"/>
          <p:cNvSpPr txBox="1"/>
          <p:nvPr/>
        </p:nvSpPr>
        <p:spPr>
          <a:xfrm>
            <a:off x="7949284" y="3113284"/>
            <a:ext cx="13481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mj-lt"/>
                <a:ea typeface="Calibri"/>
                <a:cs typeface="Calibri"/>
                <a:sym typeface="Calibri"/>
              </a:rPr>
              <a:t>Client</a:t>
            </a:r>
            <a:endParaRPr dirty="0">
              <a:latin typeface="+mj-lt"/>
            </a:endParaRPr>
          </a:p>
        </p:txBody>
      </p:sp>
      <p:cxnSp>
        <p:nvCxnSpPr>
          <p:cNvPr id="1029" name="Google Shape;1029;p64"/>
          <p:cNvCxnSpPr/>
          <p:nvPr/>
        </p:nvCxnSpPr>
        <p:spPr>
          <a:xfrm>
            <a:off x="4914970" y="1821071"/>
            <a:ext cx="0" cy="238380"/>
          </a:xfrm>
          <a:prstGeom prst="straightConnector1">
            <a:avLst/>
          </a:prstGeom>
          <a:noFill/>
          <a:ln w="9525" cap="flat" cmpd="sng">
            <a:solidFill>
              <a:schemeClr val="accent1"/>
            </a:solidFill>
            <a:prstDash val="solid"/>
            <a:miter lim="800000"/>
            <a:headEnd type="none" w="sm" len="sm"/>
            <a:tailEnd type="none" w="sm" len="sm"/>
          </a:ln>
        </p:spPr>
      </p:cxnSp>
      <p:cxnSp>
        <p:nvCxnSpPr>
          <p:cNvPr id="1030" name="Google Shape;1030;p64"/>
          <p:cNvCxnSpPr/>
          <p:nvPr/>
        </p:nvCxnSpPr>
        <p:spPr>
          <a:xfrm>
            <a:off x="6037787" y="1818373"/>
            <a:ext cx="1" cy="161244"/>
          </a:xfrm>
          <a:prstGeom prst="straightConnector1">
            <a:avLst/>
          </a:prstGeom>
          <a:noFill/>
          <a:ln w="9525" cap="flat" cmpd="sng">
            <a:solidFill>
              <a:schemeClr val="accent1"/>
            </a:solidFill>
            <a:prstDash val="solid"/>
            <a:miter lim="800000"/>
            <a:headEnd type="none" w="sm" len="sm"/>
            <a:tailEnd type="none" w="sm" len="sm"/>
          </a:ln>
        </p:spPr>
      </p:cxnSp>
      <p:cxnSp>
        <p:nvCxnSpPr>
          <p:cNvPr id="1031" name="Google Shape;1031;p64"/>
          <p:cNvCxnSpPr/>
          <p:nvPr/>
        </p:nvCxnSpPr>
        <p:spPr>
          <a:xfrm>
            <a:off x="7110120" y="1813178"/>
            <a:ext cx="1" cy="161244"/>
          </a:xfrm>
          <a:prstGeom prst="straightConnector1">
            <a:avLst/>
          </a:prstGeom>
          <a:noFill/>
          <a:ln w="9525" cap="flat" cmpd="sng">
            <a:solidFill>
              <a:schemeClr val="accent1"/>
            </a:solidFill>
            <a:prstDash val="solid"/>
            <a:miter lim="800000"/>
            <a:headEnd type="none" w="sm" len="sm"/>
            <a:tailEnd type="none" w="sm" len="sm"/>
          </a:ln>
        </p:spPr>
      </p:cxnSp>
      <p:pic>
        <p:nvPicPr>
          <p:cNvPr id="1033" name="Google Shape;1033;p64" descr="A picture containing silhouette&#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r="78406"/>
          <a:stretch/>
        </p:blipFill>
        <p:spPr>
          <a:xfrm>
            <a:off x="8545665" y="4396521"/>
            <a:ext cx="553526" cy="1665547"/>
          </a:xfrm>
          <a:prstGeom prst="rect">
            <a:avLst/>
          </a:prstGeom>
          <a:noFill/>
          <a:ln>
            <a:noFill/>
          </a:ln>
        </p:spPr>
      </p:pic>
      <p:cxnSp>
        <p:nvCxnSpPr>
          <p:cNvPr id="1035" name="Google Shape;1035;p64"/>
          <p:cNvCxnSpPr/>
          <p:nvPr/>
        </p:nvCxnSpPr>
        <p:spPr>
          <a:xfrm>
            <a:off x="8836699" y="4458747"/>
            <a:ext cx="0" cy="186346"/>
          </a:xfrm>
          <a:prstGeom prst="straightConnector1">
            <a:avLst/>
          </a:prstGeom>
          <a:noFill/>
          <a:ln w="9525" cap="flat" cmpd="sng">
            <a:solidFill>
              <a:schemeClr val="accent1"/>
            </a:solidFill>
            <a:prstDash val="solid"/>
            <a:miter lim="800000"/>
            <a:headEnd type="none" w="sm" len="sm"/>
            <a:tailEnd type="none" w="sm" len="sm"/>
          </a:ln>
        </p:spPr>
      </p:cxnSp>
      <p:cxnSp>
        <p:nvCxnSpPr>
          <p:cNvPr id="1036" name="Google Shape;1036;p64"/>
          <p:cNvCxnSpPr/>
          <p:nvPr/>
        </p:nvCxnSpPr>
        <p:spPr>
          <a:xfrm>
            <a:off x="7392082" y="4458747"/>
            <a:ext cx="0" cy="148681"/>
          </a:xfrm>
          <a:prstGeom prst="straightConnector1">
            <a:avLst/>
          </a:prstGeom>
          <a:noFill/>
          <a:ln w="9525" cap="flat" cmpd="sng">
            <a:solidFill>
              <a:schemeClr val="accent1"/>
            </a:solidFill>
            <a:prstDash val="solid"/>
            <a:miter lim="800000"/>
            <a:headEnd type="none" w="sm" len="sm"/>
            <a:tailEnd type="none" w="sm" len="sm"/>
          </a:ln>
        </p:spPr>
      </p:cxnSp>
      <p:cxnSp>
        <p:nvCxnSpPr>
          <p:cNvPr id="1037" name="Google Shape;1037;p64"/>
          <p:cNvCxnSpPr/>
          <p:nvPr/>
        </p:nvCxnSpPr>
        <p:spPr>
          <a:xfrm>
            <a:off x="8113092" y="4458747"/>
            <a:ext cx="0" cy="84314"/>
          </a:xfrm>
          <a:prstGeom prst="straightConnector1">
            <a:avLst/>
          </a:prstGeom>
          <a:noFill/>
          <a:ln w="9525" cap="flat" cmpd="sng">
            <a:solidFill>
              <a:schemeClr val="accent1"/>
            </a:solidFill>
            <a:prstDash val="solid"/>
            <a:miter lim="800000"/>
            <a:headEnd type="none" w="sm" len="sm"/>
            <a:tailEnd type="none" w="sm" len="sm"/>
          </a:ln>
        </p:spPr>
      </p:cxnSp>
      <p:cxnSp>
        <p:nvCxnSpPr>
          <p:cNvPr id="1038" name="Google Shape;1038;p64"/>
          <p:cNvCxnSpPr>
            <a:cxnSpLocks/>
          </p:cNvCxnSpPr>
          <p:nvPr/>
        </p:nvCxnSpPr>
        <p:spPr>
          <a:xfrm>
            <a:off x="9298091" y="5429965"/>
            <a:ext cx="770703" cy="221672"/>
          </a:xfrm>
          <a:prstGeom prst="straightConnector1">
            <a:avLst/>
          </a:prstGeom>
          <a:noFill/>
          <a:ln w="9525" cap="flat" cmpd="sng">
            <a:solidFill>
              <a:schemeClr val="accent1"/>
            </a:solidFill>
            <a:prstDash val="solid"/>
            <a:miter lim="800000"/>
            <a:headEnd type="none" w="sm" len="sm"/>
            <a:tailEnd type="none" w="sm" len="sm"/>
          </a:ln>
        </p:spPr>
      </p:cxnSp>
      <p:sp>
        <p:nvSpPr>
          <p:cNvPr id="1040" name="Google Shape;1040;p64"/>
          <p:cNvSpPr txBox="1"/>
          <p:nvPr/>
        </p:nvSpPr>
        <p:spPr>
          <a:xfrm>
            <a:off x="8623376" y="5591640"/>
            <a:ext cx="13481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mj-lt"/>
                <a:ea typeface="Calibri"/>
                <a:cs typeface="Calibri"/>
                <a:sym typeface="Calibri"/>
              </a:rPr>
              <a:t>Client </a:t>
            </a:r>
            <a:endParaRPr sz="1600" dirty="0">
              <a:solidFill>
                <a:schemeClr val="dk1"/>
              </a:solidFill>
              <a:latin typeface="+mj-lt"/>
              <a:ea typeface="Calibri"/>
              <a:cs typeface="Calibri"/>
              <a:sym typeface="Calibri"/>
            </a:endParaRPr>
          </a:p>
        </p:txBody>
      </p:sp>
      <p:sp>
        <p:nvSpPr>
          <p:cNvPr id="1041" name="Google Shape;1041;p64"/>
          <p:cNvSpPr txBox="1"/>
          <p:nvPr/>
        </p:nvSpPr>
        <p:spPr>
          <a:xfrm>
            <a:off x="464189" y="1334879"/>
            <a:ext cx="3623963"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262626"/>
                </a:solidFill>
                <a:latin typeface="+mn-lt"/>
                <a:ea typeface="Calibri"/>
                <a:cs typeface="Calibri"/>
                <a:sym typeface="Calibri"/>
              </a:rPr>
              <a:t>Client is counseled to invite KP members in their social and risk network…. </a:t>
            </a:r>
            <a:endParaRPr sz="2000" dirty="0">
              <a:latin typeface="+mn-lt"/>
            </a:endParaRPr>
          </a:p>
        </p:txBody>
      </p:sp>
      <p:sp>
        <p:nvSpPr>
          <p:cNvPr id="1042" name="Google Shape;1042;p64"/>
          <p:cNvSpPr txBox="1"/>
          <p:nvPr/>
        </p:nvSpPr>
        <p:spPr>
          <a:xfrm>
            <a:off x="464189" y="3979951"/>
            <a:ext cx="364005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262626"/>
                </a:solidFill>
                <a:latin typeface="+mn-lt"/>
                <a:ea typeface="Calibri"/>
                <a:cs typeface="Calibri"/>
                <a:sym typeface="Calibri"/>
              </a:rPr>
              <a:t>Network peers who come for testing are invited to do the same thing.</a:t>
            </a:r>
            <a:endParaRPr sz="2000" dirty="0">
              <a:latin typeface="+mn-lt"/>
            </a:endParaRPr>
          </a:p>
        </p:txBody>
      </p:sp>
      <p:sp>
        <p:nvSpPr>
          <p:cNvPr id="1043" name="Google Shape;1043;p64"/>
          <p:cNvSpPr txBox="1"/>
          <p:nvPr/>
        </p:nvSpPr>
        <p:spPr>
          <a:xfrm>
            <a:off x="464188" y="2657415"/>
            <a:ext cx="372794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262626"/>
                </a:solidFill>
                <a:latin typeface="+mn-lt"/>
                <a:ea typeface="Calibri"/>
                <a:cs typeface="Calibri"/>
                <a:sym typeface="Calibri"/>
              </a:rPr>
              <a:t>…to be tested for HIV or to enroll for ART </a:t>
            </a:r>
            <a:r>
              <a:rPr lang="en-US" sz="2000" dirty="0">
                <a:solidFill>
                  <a:srgbClr val="3F3F3F"/>
                </a:solidFill>
                <a:latin typeface="+mn-lt"/>
                <a:ea typeface="Calibri"/>
                <a:cs typeface="Calibri"/>
                <a:sym typeface="Calibri"/>
              </a:rPr>
              <a:t>if living with HIV. </a:t>
            </a:r>
            <a:endParaRPr sz="2000" dirty="0">
              <a:solidFill>
                <a:srgbClr val="3F3F3F"/>
              </a:solidFill>
              <a:latin typeface="+mn-lt"/>
              <a:ea typeface="Calibri"/>
              <a:cs typeface="Calibri"/>
              <a:sym typeface="Calibri"/>
            </a:endParaRPr>
          </a:p>
        </p:txBody>
      </p:sp>
      <p:sp>
        <p:nvSpPr>
          <p:cNvPr id="1044" name="Google Shape;1044;p64"/>
          <p:cNvSpPr txBox="1"/>
          <p:nvPr/>
        </p:nvSpPr>
        <p:spPr>
          <a:xfrm>
            <a:off x="464189" y="5302487"/>
            <a:ext cx="3640055"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262626"/>
                </a:solidFill>
                <a:latin typeface="+mn-lt"/>
                <a:ea typeface="Calibri"/>
                <a:cs typeface="Calibri"/>
                <a:sym typeface="Calibri"/>
              </a:rPr>
              <a:t>And so on…</a:t>
            </a:r>
            <a:endParaRPr sz="2000">
              <a:latin typeface="+mn-lt"/>
            </a:endParaRPr>
          </a:p>
        </p:txBody>
      </p:sp>
      <p:sp>
        <p:nvSpPr>
          <p:cNvPr id="1045" name="Google Shape;1045;p64"/>
          <p:cNvSpPr txBox="1"/>
          <p:nvPr/>
        </p:nvSpPr>
        <p:spPr>
          <a:xfrm>
            <a:off x="6480619" y="1134030"/>
            <a:ext cx="134818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mj-lt"/>
                <a:ea typeface="Calibri"/>
                <a:cs typeface="Calibri"/>
                <a:sym typeface="Calibri"/>
              </a:rPr>
              <a:t>Client </a:t>
            </a:r>
            <a:endParaRPr sz="1600" dirty="0">
              <a:solidFill>
                <a:schemeClr val="dk1"/>
              </a:solidFill>
              <a:latin typeface="+mj-lt"/>
              <a:ea typeface="Calibri"/>
              <a:cs typeface="Calibri"/>
              <a:sym typeface="Calibri"/>
            </a:endParaRPr>
          </a:p>
        </p:txBody>
      </p:sp>
      <p:pic>
        <p:nvPicPr>
          <p:cNvPr id="3" name="Picture 2" descr="A picture containing dark, silhouette&#10;&#10;Description automatically generated">
            <a:extLst>
              <a:ext uri="{FF2B5EF4-FFF2-40B4-BE49-F238E27FC236}">
                <a16:creationId xmlns:a16="http://schemas.microsoft.com/office/drawing/2014/main" id="{015E4D1F-AEFB-44FF-AE9C-DF81216D32D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836617" y="4560771"/>
            <a:ext cx="598492" cy="1455236"/>
          </a:xfrm>
          <a:prstGeom prst="rect">
            <a:avLst/>
          </a:prstGeom>
        </p:spPr>
      </p:pic>
      <p:pic>
        <p:nvPicPr>
          <p:cNvPr id="23" name="Picture 22">
            <a:extLst>
              <a:ext uri="{FF2B5EF4-FFF2-40B4-BE49-F238E27FC236}">
                <a16:creationId xmlns:a16="http://schemas.microsoft.com/office/drawing/2014/main" id="{9723F372-0B10-4370-A230-38608944EFE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55183" y="184915"/>
            <a:ext cx="655979" cy="1599599"/>
          </a:xfrm>
          <a:prstGeom prst="rect">
            <a:avLst/>
          </a:prstGeom>
        </p:spPr>
      </p:pic>
      <p:pic>
        <p:nvPicPr>
          <p:cNvPr id="27" name="Picture 26" descr="A person wearing a black suit&#10;&#10;Description automatically generated with low confidence">
            <a:extLst>
              <a:ext uri="{FF2B5EF4-FFF2-40B4-BE49-F238E27FC236}">
                <a16:creationId xmlns:a16="http://schemas.microsoft.com/office/drawing/2014/main" id="{47835A85-1CB8-4EDE-BF82-4B6EA749354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11162" y="4601411"/>
            <a:ext cx="952457" cy="1566548"/>
          </a:xfrm>
          <a:prstGeom prst="rect">
            <a:avLst/>
          </a:prstGeom>
        </p:spPr>
      </p:pic>
      <p:pic>
        <p:nvPicPr>
          <p:cNvPr id="33" name="Picture 32" descr="A person holding a shopping bag&#10;&#10;Description automatically generated with low confidence">
            <a:extLst>
              <a:ext uri="{FF2B5EF4-FFF2-40B4-BE49-F238E27FC236}">
                <a16:creationId xmlns:a16="http://schemas.microsoft.com/office/drawing/2014/main" id="{C0B4BACD-1ED2-4BD4-AD5C-7C9CFF14A82F}"/>
              </a:ext>
            </a:extLst>
          </p:cNvPr>
          <p:cNvPicPr>
            <a:picLocks noChangeAspect="1"/>
          </p:cNvPicPr>
          <p:nvPr/>
        </p:nvPicPr>
        <p:blipFill rotWithShape="1">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4599148" y="2076903"/>
            <a:ext cx="657400" cy="1546474"/>
          </a:xfrm>
          <a:prstGeom prst="rect">
            <a:avLst/>
          </a:prstGeom>
        </p:spPr>
      </p:pic>
      <p:pic>
        <p:nvPicPr>
          <p:cNvPr id="38" name="Picture 37">
            <a:extLst>
              <a:ext uri="{FF2B5EF4-FFF2-40B4-BE49-F238E27FC236}">
                <a16:creationId xmlns:a16="http://schemas.microsoft.com/office/drawing/2014/main" id="{2352A6A1-038D-4536-974B-93E520F4EFBB}"/>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6618730" y="2036902"/>
            <a:ext cx="1030195" cy="1548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63" name="Picture 62">
            <a:extLst>
              <a:ext uri="{FF2B5EF4-FFF2-40B4-BE49-F238E27FC236}">
                <a16:creationId xmlns:a16="http://schemas.microsoft.com/office/drawing/2014/main" id="{692D40CE-6C87-4CF0-9335-50B7A13515D7}"/>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086070" y="315814"/>
            <a:ext cx="808440" cy="1132552"/>
          </a:xfrm>
          <a:prstGeom prst="rect">
            <a:avLst/>
          </a:prstGeom>
        </p:spPr>
      </p:pic>
      <p:pic>
        <p:nvPicPr>
          <p:cNvPr id="62" name="Picture 61">
            <a:extLst>
              <a:ext uri="{FF2B5EF4-FFF2-40B4-BE49-F238E27FC236}">
                <a16:creationId xmlns:a16="http://schemas.microsoft.com/office/drawing/2014/main" id="{8A4890DF-B9DE-4B3C-8913-B8DDB4FF47AD}"/>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823671" y="5381767"/>
            <a:ext cx="808440" cy="1132552"/>
          </a:xfrm>
          <a:prstGeom prst="rect">
            <a:avLst/>
          </a:prstGeom>
        </p:spPr>
      </p:pic>
      <p:pic>
        <p:nvPicPr>
          <p:cNvPr id="61" name="Picture 60" descr="A person wearing a black suit&#10;&#10;Description automatically generated with low confidence">
            <a:extLst>
              <a:ext uri="{FF2B5EF4-FFF2-40B4-BE49-F238E27FC236}">
                <a16:creationId xmlns:a16="http://schemas.microsoft.com/office/drawing/2014/main" id="{4EA7E315-E34F-4255-9ACA-98C382D9F9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14362" y="5395383"/>
            <a:ext cx="692951" cy="1139727"/>
          </a:xfrm>
          <a:prstGeom prst="rect">
            <a:avLst/>
          </a:prstGeom>
        </p:spPr>
      </p:pic>
      <p:pic>
        <p:nvPicPr>
          <p:cNvPr id="60" name="Picture 59" descr="A person wearing a black suit&#10;&#10;Description automatically generated with low confidence">
            <a:extLst>
              <a:ext uri="{FF2B5EF4-FFF2-40B4-BE49-F238E27FC236}">
                <a16:creationId xmlns:a16="http://schemas.microsoft.com/office/drawing/2014/main" id="{01A23610-0B26-4B1E-8F44-3A908A403F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1220" y="149930"/>
            <a:ext cx="743904" cy="1223532"/>
          </a:xfrm>
          <a:prstGeom prst="rect">
            <a:avLst/>
          </a:prstGeom>
        </p:spPr>
      </p:pic>
      <p:pic>
        <p:nvPicPr>
          <p:cNvPr id="59" name="Picture 58" descr="A person wearing a black suit&#10;&#10;Description automatically generated with low confidence">
            <a:extLst>
              <a:ext uri="{FF2B5EF4-FFF2-40B4-BE49-F238E27FC236}">
                <a16:creationId xmlns:a16="http://schemas.microsoft.com/office/drawing/2014/main" id="{AB2FBBE5-5BDD-46B4-BFFE-30253712C7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0374" y="1398391"/>
            <a:ext cx="743904" cy="1223532"/>
          </a:xfrm>
          <a:prstGeom prst="rect">
            <a:avLst/>
          </a:prstGeom>
        </p:spPr>
      </p:pic>
      <p:pic>
        <p:nvPicPr>
          <p:cNvPr id="58" name="Picture 57" descr="A person holding a shopping bag&#10;&#10;Description automatically generated with low confidence">
            <a:extLst>
              <a:ext uri="{FF2B5EF4-FFF2-40B4-BE49-F238E27FC236}">
                <a16:creationId xmlns:a16="http://schemas.microsoft.com/office/drawing/2014/main" id="{FF1C0BCB-D893-45EE-AFB7-34874019D359}"/>
              </a:ext>
            </a:extLst>
          </p:cNvPr>
          <p:cNvPicPr>
            <a:picLocks noChangeAspect="1"/>
          </p:cNvPicPr>
          <p:nvPr/>
        </p:nvPicPr>
        <p:blipFill rotWithShape="1">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3796563" y="349830"/>
            <a:ext cx="466983" cy="1098536"/>
          </a:xfrm>
          <a:prstGeom prst="rect">
            <a:avLst/>
          </a:prstGeom>
        </p:spPr>
      </p:pic>
      <p:pic>
        <p:nvPicPr>
          <p:cNvPr id="56" name="Picture 55" descr="A person holding a shopping bag&#10;&#10;Description automatically generated with low confidence">
            <a:extLst>
              <a:ext uri="{FF2B5EF4-FFF2-40B4-BE49-F238E27FC236}">
                <a16:creationId xmlns:a16="http://schemas.microsoft.com/office/drawing/2014/main" id="{2782250C-9D2E-46DF-8162-4249CC07DBC7}"/>
              </a:ext>
            </a:extLst>
          </p:cNvPr>
          <p:cNvPicPr>
            <a:picLocks noChangeAspect="1"/>
          </p:cNvPicPr>
          <p:nvPr/>
        </p:nvPicPr>
        <p:blipFill rotWithShape="1">
          <a:blip r:embed="rId9"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p:blipFill>
        <p:spPr>
          <a:xfrm>
            <a:off x="5519626" y="5238393"/>
            <a:ext cx="481637" cy="1133009"/>
          </a:xfrm>
          <a:prstGeom prst="rect">
            <a:avLst/>
          </a:prstGeom>
        </p:spPr>
      </p:pic>
      <p:pic>
        <p:nvPicPr>
          <p:cNvPr id="3" name="Picture 2" descr="A picture containing dark, silhouette&#10;&#10;Description automatically generated">
            <a:extLst>
              <a:ext uri="{FF2B5EF4-FFF2-40B4-BE49-F238E27FC236}">
                <a16:creationId xmlns:a16="http://schemas.microsoft.com/office/drawing/2014/main" id="{386DCADA-391A-44E8-AD80-86422D69660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72203" y="1621917"/>
            <a:ext cx="447639" cy="1000006"/>
          </a:xfrm>
          <a:prstGeom prst="rect">
            <a:avLst/>
          </a:prstGeom>
        </p:spPr>
      </p:pic>
      <p:pic>
        <p:nvPicPr>
          <p:cNvPr id="54" name="Picture 53" descr="A picture containing dark, silhouette&#10;&#10;Description automatically generated">
            <a:extLst>
              <a:ext uri="{FF2B5EF4-FFF2-40B4-BE49-F238E27FC236}">
                <a16:creationId xmlns:a16="http://schemas.microsoft.com/office/drawing/2014/main" id="{889A1726-F4BD-4FB2-B615-EECCFDB23046}"/>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8492736" y="411188"/>
            <a:ext cx="481080" cy="1074712"/>
          </a:xfrm>
          <a:prstGeom prst="rect">
            <a:avLst/>
          </a:prstGeom>
        </p:spPr>
      </p:pic>
      <p:pic>
        <p:nvPicPr>
          <p:cNvPr id="1051" name="Google Shape;1051;p65"/>
          <p:cNvPicPr preferRelativeResize="0"/>
          <p:nvPr/>
        </p:nvPicPr>
        <p:blipFill>
          <a:blip r:embed="rId12" cstate="email">
            <a:extLst>
              <a:ext uri="{28A0092B-C50C-407E-A947-70E740481C1C}">
                <a14:useLocalDpi xmlns:a14="http://schemas.microsoft.com/office/drawing/2010/main"/>
              </a:ext>
            </a:extLst>
          </a:blip>
          <a:srcRect/>
          <a:stretch/>
        </p:blipFill>
        <p:spPr>
          <a:xfrm>
            <a:off x="4771819" y="1409097"/>
            <a:ext cx="674599" cy="1013918"/>
          </a:xfrm>
          <a:prstGeom prst="rect">
            <a:avLst/>
          </a:prstGeom>
          <a:noFill/>
          <a:ln>
            <a:noFill/>
          </a:ln>
        </p:spPr>
      </p:pic>
      <p:pic>
        <p:nvPicPr>
          <p:cNvPr id="1053" name="Google Shape;1053;p65"/>
          <p:cNvPicPr preferRelativeResize="0"/>
          <p:nvPr/>
        </p:nvPicPr>
        <p:blipFill rotWithShape="1">
          <a:blip r:embed="rId13">
            <a:alphaModFix/>
          </a:blip>
          <a:srcRect/>
          <a:stretch/>
        </p:blipFill>
        <p:spPr>
          <a:xfrm>
            <a:off x="7662708" y="1552264"/>
            <a:ext cx="486062" cy="1214019"/>
          </a:xfrm>
          <a:prstGeom prst="rect">
            <a:avLst/>
          </a:prstGeom>
          <a:noFill/>
          <a:ln>
            <a:noFill/>
          </a:ln>
        </p:spPr>
      </p:pic>
      <p:pic>
        <p:nvPicPr>
          <p:cNvPr id="1054" name="Google Shape;1054;p65"/>
          <p:cNvPicPr preferRelativeResize="0"/>
          <p:nvPr/>
        </p:nvPicPr>
        <p:blipFill>
          <a:blip r:embed="rId14" cstate="email">
            <a:extLst>
              <a:ext uri="{28A0092B-C50C-407E-A947-70E740481C1C}">
                <a14:useLocalDpi xmlns:a14="http://schemas.microsoft.com/office/drawing/2010/main"/>
              </a:ext>
            </a:extLst>
          </a:blip>
          <a:srcRect/>
          <a:stretch/>
        </p:blipFill>
        <p:spPr>
          <a:xfrm>
            <a:off x="4690115" y="4000741"/>
            <a:ext cx="1138424" cy="1058972"/>
          </a:xfrm>
          <a:prstGeom prst="rect">
            <a:avLst/>
          </a:prstGeom>
          <a:noFill/>
          <a:ln>
            <a:noFill/>
          </a:ln>
        </p:spPr>
      </p:pic>
      <p:pic>
        <p:nvPicPr>
          <p:cNvPr id="1059" name="Google Shape;1059;p65" descr="A picture containing silhouette&#10;&#10;Description automatically generated"/>
          <p:cNvPicPr preferRelativeResize="0"/>
          <p:nvPr/>
        </p:nvPicPr>
        <p:blipFill rotWithShape="1">
          <a:blip r:embed="rId15" cstate="email">
            <a:alphaModFix/>
            <a:extLst>
              <a:ext uri="{28A0092B-C50C-407E-A947-70E740481C1C}">
                <a14:useLocalDpi xmlns:a14="http://schemas.microsoft.com/office/drawing/2010/main"/>
              </a:ext>
            </a:extLst>
          </a:blip>
          <a:srcRect r="78406"/>
          <a:stretch/>
        </p:blipFill>
        <p:spPr>
          <a:xfrm>
            <a:off x="7724678" y="3946849"/>
            <a:ext cx="362121" cy="1089614"/>
          </a:xfrm>
          <a:prstGeom prst="rect">
            <a:avLst/>
          </a:prstGeom>
          <a:noFill/>
          <a:ln>
            <a:noFill/>
          </a:ln>
        </p:spPr>
      </p:pic>
      <p:cxnSp>
        <p:nvCxnSpPr>
          <p:cNvPr id="1061" name="Google Shape;1061;p65"/>
          <p:cNvCxnSpPr/>
          <p:nvPr/>
        </p:nvCxnSpPr>
        <p:spPr>
          <a:xfrm>
            <a:off x="8269504" y="4865385"/>
            <a:ext cx="774150" cy="567605"/>
          </a:xfrm>
          <a:prstGeom prst="straightConnector1">
            <a:avLst/>
          </a:prstGeom>
          <a:noFill/>
          <a:ln w="9525" cap="flat" cmpd="sng">
            <a:solidFill>
              <a:schemeClr val="accent1"/>
            </a:solidFill>
            <a:prstDash val="solid"/>
            <a:miter lim="800000"/>
            <a:headEnd type="none" w="sm" len="sm"/>
            <a:tailEnd type="none" w="sm" len="sm"/>
          </a:ln>
        </p:spPr>
      </p:cxnSp>
      <p:pic>
        <p:nvPicPr>
          <p:cNvPr id="1064" name="Google Shape;1064;p65"/>
          <p:cNvPicPr preferRelativeResize="0"/>
          <p:nvPr/>
        </p:nvPicPr>
        <p:blipFill>
          <a:blip r:embed="rId16" cstate="email">
            <a:extLst>
              <a:ext uri="{28A0092B-C50C-407E-A947-70E740481C1C}">
                <a14:useLocalDpi xmlns:a14="http://schemas.microsoft.com/office/drawing/2010/main"/>
              </a:ext>
            </a:extLst>
          </a:blip>
          <a:srcRect/>
          <a:stretch/>
        </p:blipFill>
        <p:spPr>
          <a:xfrm>
            <a:off x="2481028" y="364216"/>
            <a:ext cx="633297" cy="951843"/>
          </a:xfrm>
          <a:prstGeom prst="rect">
            <a:avLst/>
          </a:prstGeom>
          <a:noFill/>
          <a:ln>
            <a:noFill/>
          </a:ln>
        </p:spPr>
      </p:pic>
      <p:pic>
        <p:nvPicPr>
          <p:cNvPr id="1065" name="Google Shape;1065;p65"/>
          <p:cNvPicPr preferRelativeResize="0"/>
          <p:nvPr/>
        </p:nvPicPr>
        <p:blipFill>
          <a:blip r:embed="rId17" cstate="email">
            <a:extLst>
              <a:ext uri="{28A0092B-C50C-407E-A947-70E740481C1C}">
                <a14:useLocalDpi xmlns:a14="http://schemas.microsoft.com/office/drawing/2010/main"/>
              </a:ext>
            </a:extLst>
          </a:blip>
          <a:srcRect/>
          <a:stretch/>
        </p:blipFill>
        <p:spPr>
          <a:xfrm>
            <a:off x="9563490" y="4580516"/>
            <a:ext cx="1158721" cy="1077852"/>
          </a:xfrm>
          <a:prstGeom prst="rect">
            <a:avLst/>
          </a:prstGeom>
          <a:noFill/>
          <a:ln>
            <a:noFill/>
          </a:ln>
        </p:spPr>
      </p:pic>
      <p:pic>
        <p:nvPicPr>
          <p:cNvPr id="1066" name="Google Shape;1066;p65"/>
          <p:cNvPicPr preferRelativeResize="0"/>
          <p:nvPr/>
        </p:nvPicPr>
        <p:blipFill rotWithShape="1">
          <a:blip r:embed="rId13">
            <a:alphaModFix/>
          </a:blip>
          <a:srcRect/>
          <a:stretch/>
        </p:blipFill>
        <p:spPr>
          <a:xfrm>
            <a:off x="3937656" y="3421428"/>
            <a:ext cx="486062" cy="1214019"/>
          </a:xfrm>
          <a:prstGeom prst="rect">
            <a:avLst/>
          </a:prstGeom>
          <a:noFill/>
          <a:ln>
            <a:noFill/>
          </a:ln>
        </p:spPr>
      </p:pic>
      <p:pic>
        <p:nvPicPr>
          <p:cNvPr id="1068" name="Google Shape;1068;p65"/>
          <p:cNvPicPr preferRelativeResize="0"/>
          <p:nvPr/>
        </p:nvPicPr>
        <p:blipFill>
          <a:blip r:embed="rId18" cstate="email">
            <a:extLst>
              <a:ext uri="{28A0092B-C50C-407E-A947-70E740481C1C}">
                <a14:useLocalDpi xmlns:a14="http://schemas.microsoft.com/office/drawing/2010/main"/>
              </a:ext>
            </a:extLst>
          </a:blip>
          <a:srcRect/>
          <a:stretch/>
        </p:blipFill>
        <p:spPr>
          <a:xfrm>
            <a:off x="2380740" y="5459861"/>
            <a:ext cx="681850" cy="1024817"/>
          </a:xfrm>
          <a:prstGeom prst="rect">
            <a:avLst/>
          </a:prstGeom>
          <a:noFill/>
          <a:ln>
            <a:noFill/>
          </a:ln>
        </p:spPr>
      </p:pic>
      <p:pic>
        <p:nvPicPr>
          <p:cNvPr id="1069" name="Google Shape;1069;p65"/>
          <p:cNvPicPr preferRelativeResize="0"/>
          <p:nvPr/>
        </p:nvPicPr>
        <p:blipFill>
          <a:blip r:embed="rId12" cstate="email">
            <a:extLst>
              <a:ext uri="{28A0092B-C50C-407E-A947-70E740481C1C}">
                <a14:useLocalDpi xmlns:a14="http://schemas.microsoft.com/office/drawing/2010/main"/>
              </a:ext>
            </a:extLst>
          </a:blip>
          <a:srcRect/>
          <a:stretch/>
        </p:blipFill>
        <p:spPr>
          <a:xfrm>
            <a:off x="7551724" y="5454425"/>
            <a:ext cx="674240" cy="1013379"/>
          </a:xfrm>
          <a:prstGeom prst="rect">
            <a:avLst/>
          </a:prstGeom>
          <a:noFill/>
          <a:ln>
            <a:noFill/>
          </a:ln>
        </p:spPr>
      </p:pic>
      <p:cxnSp>
        <p:nvCxnSpPr>
          <p:cNvPr id="1071" name="Google Shape;1071;p65"/>
          <p:cNvCxnSpPr/>
          <p:nvPr/>
        </p:nvCxnSpPr>
        <p:spPr>
          <a:xfrm flipH="1">
            <a:off x="5599879" y="3469784"/>
            <a:ext cx="413093" cy="425348"/>
          </a:xfrm>
          <a:prstGeom prst="straightConnector1">
            <a:avLst/>
          </a:prstGeom>
          <a:noFill/>
          <a:ln w="9525" cap="flat" cmpd="sng">
            <a:solidFill>
              <a:schemeClr val="accent1"/>
            </a:solidFill>
            <a:prstDash val="solid"/>
            <a:miter lim="800000"/>
            <a:headEnd type="none" w="sm" len="sm"/>
            <a:tailEnd type="none" w="sm" len="sm"/>
          </a:ln>
        </p:spPr>
      </p:cxnSp>
      <p:cxnSp>
        <p:nvCxnSpPr>
          <p:cNvPr id="1072" name="Google Shape;1072;p65"/>
          <p:cNvCxnSpPr/>
          <p:nvPr/>
        </p:nvCxnSpPr>
        <p:spPr>
          <a:xfrm>
            <a:off x="6795114" y="3480891"/>
            <a:ext cx="867594" cy="788163"/>
          </a:xfrm>
          <a:prstGeom prst="straightConnector1">
            <a:avLst/>
          </a:prstGeom>
          <a:noFill/>
          <a:ln w="9525" cap="flat" cmpd="sng">
            <a:solidFill>
              <a:schemeClr val="accent1"/>
            </a:solidFill>
            <a:prstDash val="solid"/>
            <a:miter lim="800000"/>
            <a:headEnd type="none" w="sm" len="sm"/>
            <a:tailEnd type="none" w="sm" len="sm"/>
          </a:ln>
        </p:spPr>
      </p:cxnSp>
      <p:cxnSp>
        <p:nvCxnSpPr>
          <p:cNvPr id="1073" name="Google Shape;1073;p65"/>
          <p:cNvCxnSpPr/>
          <p:nvPr/>
        </p:nvCxnSpPr>
        <p:spPr>
          <a:xfrm rot="10800000" flipH="1">
            <a:off x="6929308" y="2373842"/>
            <a:ext cx="584020" cy="428169"/>
          </a:xfrm>
          <a:prstGeom prst="straightConnector1">
            <a:avLst/>
          </a:prstGeom>
          <a:noFill/>
          <a:ln w="9525" cap="flat" cmpd="sng">
            <a:solidFill>
              <a:schemeClr val="accent1"/>
            </a:solidFill>
            <a:prstDash val="solid"/>
            <a:miter lim="800000"/>
            <a:headEnd type="none" w="sm" len="sm"/>
            <a:tailEnd type="none" w="sm" len="sm"/>
          </a:ln>
        </p:spPr>
      </p:cxnSp>
      <p:cxnSp>
        <p:nvCxnSpPr>
          <p:cNvPr id="1074" name="Google Shape;1074;p65"/>
          <p:cNvCxnSpPr/>
          <p:nvPr/>
        </p:nvCxnSpPr>
        <p:spPr>
          <a:xfrm rot="10800000" flipH="1">
            <a:off x="8225966" y="1547212"/>
            <a:ext cx="430613" cy="300973"/>
          </a:xfrm>
          <a:prstGeom prst="straightConnector1">
            <a:avLst/>
          </a:prstGeom>
          <a:noFill/>
          <a:ln w="9525" cap="flat" cmpd="sng">
            <a:solidFill>
              <a:schemeClr val="accent1"/>
            </a:solidFill>
            <a:prstDash val="solid"/>
            <a:miter lim="800000"/>
            <a:headEnd type="none" w="sm" len="sm"/>
            <a:tailEnd type="none" w="sm" len="sm"/>
          </a:ln>
        </p:spPr>
      </p:cxnSp>
      <p:cxnSp>
        <p:nvCxnSpPr>
          <p:cNvPr id="1075" name="Google Shape;1075;p65"/>
          <p:cNvCxnSpPr>
            <a:cxnSpLocks/>
          </p:cNvCxnSpPr>
          <p:nvPr/>
        </p:nvCxnSpPr>
        <p:spPr>
          <a:xfrm rot="10800000" flipH="1">
            <a:off x="8260423" y="2084568"/>
            <a:ext cx="720300" cy="44100"/>
          </a:xfrm>
          <a:prstGeom prst="straightConnector1">
            <a:avLst/>
          </a:prstGeom>
          <a:noFill/>
          <a:ln w="9525" cap="flat" cmpd="sng">
            <a:solidFill>
              <a:schemeClr val="accent1"/>
            </a:solidFill>
            <a:prstDash val="solid"/>
            <a:miter lim="800000"/>
            <a:headEnd type="none" w="sm" len="sm"/>
            <a:tailEnd type="none" w="sm" len="sm"/>
          </a:ln>
        </p:spPr>
      </p:cxnSp>
      <p:cxnSp>
        <p:nvCxnSpPr>
          <p:cNvPr id="1076" name="Google Shape;1076;p65"/>
          <p:cNvCxnSpPr/>
          <p:nvPr/>
        </p:nvCxnSpPr>
        <p:spPr>
          <a:xfrm rot="10800000">
            <a:off x="5446419" y="2356425"/>
            <a:ext cx="514516" cy="409858"/>
          </a:xfrm>
          <a:prstGeom prst="straightConnector1">
            <a:avLst/>
          </a:prstGeom>
          <a:noFill/>
          <a:ln w="9525" cap="flat" cmpd="sng">
            <a:solidFill>
              <a:schemeClr val="accent1"/>
            </a:solidFill>
            <a:prstDash val="solid"/>
            <a:miter lim="800000"/>
            <a:headEnd type="none" w="sm" len="sm"/>
            <a:tailEnd type="none" w="sm" len="sm"/>
          </a:ln>
        </p:spPr>
      </p:cxnSp>
      <p:cxnSp>
        <p:nvCxnSpPr>
          <p:cNvPr id="1077" name="Google Shape;1077;p65"/>
          <p:cNvCxnSpPr/>
          <p:nvPr/>
        </p:nvCxnSpPr>
        <p:spPr>
          <a:xfrm rot="10800000">
            <a:off x="4276783" y="1373609"/>
            <a:ext cx="514516" cy="409858"/>
          </a:xfrm>
          <a:prstGeom prst="straightConnector1">
            <a:avLst/>
          </a:prstGeom>
          <a:noFill/>
          <a:ln w="9525" cap="flat" cmpd="sng">
            <a:solidFill>
              <a:schemeClr val="accent1"/>
            </a:solidFill>
            <a:prstDash val="solid"/>
            <a:miter lim="800000"/>
            <a:headEnd type="none" w="sm" len="sm"/>
            <a:tailEnd type="none" w="sm" len="sm"/>
          </a:ln>
        </p:spPr>
      </p:cxnSp>
      <p:cxnSp>
        <p:nvCxnSpPr>
          <p:cNvPr id="1078" name="Google Shape;1078;p65"/>
          <p:cNvCxnSpPr/>
          <p:nvPr/>
        </p:nvCxnSpPr>
        <p:spPr>
          <a:xfrm rot="10800000">
            <a:off x="3163892" y="722415"/>
            <a:ext cx="506154" cy="0"/>
          </a:xfrm>
          <a:prstGeom prst="straightConnector1">
            <a:avLst/>
          </a:prstGeom>
          <a:noFill/>
          <a:ln w="9525" cap="flat" cmpd="sng">
            <a:solidFill>
              <a:schemeClr val="accent1"/>
            </a:solidFill>
            <a:prstDash val="solid"/>
            <a:miter lim="800000"/>
            <a:headEnd type="none" w="sm" len="sm"/>
            <a:tailEnd type="none" w="sm" len="sm"/>
          </a:ln>
        </p:spPr>
      </p:cxnSp>
      <p:cxnSp>
        <p:nvCxnSpPr>
          <p:cNvPr id="1079" name="Google Shape;1079;p65"/>
          <p:cNvCxnSpPr/>
          <p:nvPr/>
        </p:nvCxnSpPr>
        <p:spPr>
          <a:xfrm flipH="1">
            <a:off x="2429406" y="1373609"/>
            <a:ext cx="253077" cy="248308"/>
          </a:xfrm>
          <a:prstGeom prst="straightConnector1">
            <a:avLst/>
          </a:prstGeom>
          <a:noFill/>
          <a:ln w="9525" cap="flat" cmpd="sng">
            <a:solidFill>
              <a:schemeClr val="accent1"/>
            </a:solidFill>
            <a:prstDash val="solid"/>
            <a:miter lim="800000"/>
            <a:headEnd type="none" w="sm" len="sm"/>
            <a:tailEnd type="none" w="sm" len="sm"/>
          </a:ln>
        </p:spPr>
      </p:cxnSp>
      <p:cxnSp>
        <p:nvCxnSpPr>
          <p:cNvPr id="1080" name="Google Shape;1080;p65"/>
          <p:cNvCxnSpPr/>
          <p:nvPr/>
        </p:nvCxnSpPr>
        <p:spPr>
          <a:xfrm rot="10800000">
            <a:off x="4459476" y="4265210"/>
            <a:ext cx="506154" cy="0"/>
          </a:xfrm>
          <a:prstGeom prst="straightConnector1">
            <a:avLst/>
          </a:prstGeom>
          <a:noFill/>
          <a:ln w="9525" cap="flat" cmpd="sng">
            <a:solidFill>
              <a:schemeClr val="accent1"/>
            </a:solidFill>
            <a:prstDash val="solid"/>
            <a:miter lim="800000"/>
            <a:headEnd type="none" w="sm" len="sm"/>
            <a:tailEnd type="none" w="sm" len="sm"/>
          </a:ln>
        </p:spPr>
      </p:cxnSp>
      <p:cxnSp>
        <p:nvCxnSpPr>
          <p:cNvPr id="1081" name="Google Shape;1081;p65"/>
          <p:cNvCxnSpPr/>
          <p:nvPr/>
        </p:nvCxnSpPr>
        <p:spPr>
          <a:xfrm rot="10800000">
            <a:off x="5401880" y="5086341"/>
            <a:ext cx="197999" cy="243364"/>
          </a:xfrm>
          <a:prstGeom prst="straightConnector1">
            <a:avLst/>
          </a:prstGeom>
          <a:noFill/>
          <a:ln w="9525" cap="flat" cmpd="sng">
            <a:solidFill>
              <a:schemeClr val="accent1"/>
            </a:solidFill>
            <a:prstDash val="solid"/>
            <a:miter lim="800000"/>
            <a:headEnd type="none" w="sm" len="sm"/>
            <a:tailEnd type="none" w="sm" len="sm"/>
          </a:ln>
        </p:spPr>
      </p:cxnSp>
      <p:cxnSp>
        <p:nvCxnSpPr>
          <p:cNvPr id="1082" name="Google Shape;1082;p65"/>
          <p:cNvCxnSpPr/>
          <p:nvPr/>
        </p:nvCxnSpPr>
        <p:spPr>
          <a:xfrm>
            <a:off x="4132537" y="4672353"/>
            <a:ext cx="0" cy="476834"/>
          </a:xfrm>
          <a:prstGeom prst="straightConnector1">
            <a:avLst/>
          </a:prstGeom>
          <a:noFill/>
          <a:ln w="9525" cap="flat" cmpd="sng">
            <a:solidFill>
              <a:schemeClr val="accent1"/>
            </a:solidFill>
            <a:prstDash val="solid"/>
            <a:miter lim="800000"/>
            <a:headEnd type="none" w="sm" len="sm"/>
            <a:tailEnd type="none" w="sm" len="sm"/>
          </a:ln>
        </p:spPr>
      </p:cxnSp>
      <p:cxnSp>
        <p:nvCxnSpPr>
          <p:cNvPr id="1083" name="Google Shape;1083;p65"/>
          <p:cNvCxnSpPr/>
          <p:nvPr/>
        </p:nvCxnSpPr>
        <p:spPr>
          <a:xfrm rot="10800000">
            <a:off x="3163892" y="5855610"/>
            <a:ext cx="506154" cy="0"/>
          </a:xfrm>
          <a:prstGeom prst="straightConnector1">
            <a:avLst/>
          </a:prstGeom>
          <a:noFill/>
          <a:ln w="9525" cap="flat" cmpd="sng">
            <a:solidFill>
              <a:schemeClr val="accent1"/>
            </a:solidFill>
            <a:prstDash val="solid"/>
            <a:miter lim="800000"/>
            <a:headEnd type="none" w="sm" len="sm"/>
            <a:tailEnd type="none" w="sm" len="sm"/>
          </a:ln>
        </p:spPr>
      </p:cxnSp>
      <p:cxnSp>
        <p:nvCxnSpPr>
          <p:cNvPr id="1084" name="Google Shape;1084;p65"/>
          <p:cNvCxnSpPr>
            <a:cxnSpLocks/>
          </p:cNvCxnSpPr>
          <p:nvPr/>
        </p:nvCxnSpPr>
        <p:spPr>
          <a:xfrm flipH="1">
            <a:off x="7888844" y="5106306"/>
            <a:ext cx="16896" cy="338594"/>
          </a:xfrm>
          <a:prstGeom prst="straightConnector1">
            <a:avLst/>
          </a:prstGeom>
          <a:noFill/>
          <a:ln w="9525" cap="flat" cmpd="sng">
            <a:solidFill>
              <a:schemeClr val="accent1"/>
            </a:solidFill>
            <a:prstDash val="solid"/>
            <a:miter lim="800000"/>
            <a:headEnd type="none" w="sm" len="sm"/>
            <a:tailEnd type="none" w="sm" len="sm"/>
          </a:ln>
        </p:spPr>
      </p:cxnSp>
      <p:cxnSp>
        <p:nvCxnSpPr>
          <p:cNvPr id="1085" name="Google Shape;1085;p65"/>
          <p:cNvCxnSpPr/>
          <p:nvPr/>
        </p:nvCxnSpPr>
        <p:spPr>
          <a:xfrm rot="10800000" flipH="1">
            <a:off x="9583323" y="5577640"/>
            <a:ext cx="307399" cy="188160"/>
          </a:xfrm>
          <a:prstGeom prst="straightConnector1">
            <a:avLst/>
          </a:prstGeom>
          <a:noFill/>
          <a:ln w="9525" cap="flat" cmpd="sng">
            <a:solidFill>
              <a:schemeClr val="accent1"/>
            </a:solidFill>
            <a:prstDash val="solid"/>
            <a:miter lim="800000"/>
            <a:headEnd type="none" w="sm" len="sm"/>
            <a:tailEnd type="none" w="sm" len="sm"/>
          </a:ln>
        </p:spPr>
      </p:cxnSp>
      <p:cxnSp>
        <p:nvCxnSpPr>
          <p:cNvPr id="1087" name="Google Shape;1087;p65"/>
          <p:cNvCxnSpPr/>
          <p:nvPr/>
        </p:nvCxnSpPr>
        <p:spPr>
          <a:xfrm rot="10800000">
            <a:off x="7641368" y="1489949"/>
            <a:ext cx="137504" cy="235843"/>
          </a:xfrm>
          <a:prstGeom prst="straightConnector1">
            <a:avLst/>
          </a:prstGeom>
          <a:noFill/>
          <a:ln w="9525" cap="flat" cmpd="sng">
            <a:solidFill>
              <a:schemeClr val="accent1"/>
            </a:solidFill>
            <a:prstDash val="solid"/>
            <a:miter lim="800000"/>
            <a:headEnd type="none" w="sm" len="sm"/>
            <a:tailEnd type="none" w="sm" len="sm"/>
          </a:ln>
        </p:spPr>
      </p:cxnSp>
      <p:cxnSp>
        <p:nvCxnSpPr>
          <p:cNvPr id="1089" name="Google Shape;1089;p65"/>
          <p:cNvCxnSpPr/>
          <p:nvPr/>
        </p:nvCxnSpPr>
        <p:spPr>
          <a:xfrm rot="10800000" flipH="1">
            <a:off x="5326027" y="1264851"/>
            <a:ext cx="184607" cy="255459"/>
          </a:xfrm>
          <a:prstGeom prst="straightConnector1">
            <a:avLst/>
          </a:prstGeom>
          <a:noFill/>
          <a:ln w="9525" cap="flat" cmpd="sng">
            <a:solidFill>
              <a:schemeClr val="accent1"/>
            </a:solidFill>
            <a:prstDash val="solid"/>
            <a:miter lim="800000"/>
            <a:headEnd type="none" w="sm" len="sm"/>
            <a:tailEnd type="none" w="sm" len="sm"/>
          </a:ln>
        </p:spPr>
      </p:cxnSp>
      <p:cxnSp>
        <p:nvCxnSpPr>
          <p:cNvPr id="1090" name="Google Shape;1090;p65"/>
          <p:cNvCxnSpPr/>
          <p:nvPr/>
        </p:nvCxnSpPr>
        <p:spPr>
          <a:xfrm rot="10800000">
            <a:off x="9124971" y="784728"/>
            <a:ext cx="506154" cy="0"/>
          </a:xfrm>
          <a:prstGeom prst="straightConnector1">
            <a:avLst/>
          </a:prstGeom>
          <a:noFill/>
          <a:ln w="9525" cap="flat" cmpd="sng">
            <a:solidFill>
              <a:schemeClr val="accent1"/>
            </a:solidFill>
            <a:prstDash val="solid"/>
            <a:miter lim="800000"/>
            <a:headEnd type="none" w="sm" len="sm"/>
            <a:tailEnd type="none" w="sm" len="sm"/>
          </a:ln>
        </p:spPr>
      </p:cxnSp>
      <p:pic>
        <p:nvPicPr>
          <p:cNvPr id="1091" name="Google Shape;1091;p65"/>
          <p:cNvPicPr preferRelativeResize="0"/>
          <p:nvPr/>
        </p:nvPicPr>
        <p:blipFill>
          <a:blip r:embed="rId19" cstate="email">
            <a:extLst>
              <a:ext uri="{28A0092B-C50C-407E-A947-70E740481C1C}">
                <a14:useLocalDpi xmlns:a14="http://schemas.microsoft.com/office/drawing/2010/main"/>
              </a:ext>
            </a:extLst>
          </a:blip>
          <a:srcRect/>
          <a:stretch/>
        </p:blipFill>
        <p:spPr>
          <a:xfrm>
            <a:off x="9775418" y="203211"/>
            <a:ext cx="603487" cy="907038"/>
          </a:xfrm>
          <a:prstGeom prst="rect">
            <a:avLst/>
          </a:prstGeom>
          <a:noFill/>
          <a:ln>
            <a:noFill/>
          </a:ln>
        </p:spPr>
      </p:pic>
      <p:sp>
        <p:nvSpPr>
          <p:cNvPr id="1092" name="Google Shape;1092;p65"/>
          <p:cNvSpPr/>
          <p:nvPr/>
        </p:nvSpPr>
        <p:spPr>
          <a:xfrm>
            <a:off x="4655426" y="1462545"/>
            <a:ext cx="3689478" cy="3508231"/>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3" name="Google Shape;1093;p65"/>
          <p:cNvSpPr/>
          <p:nvPr/>
        </p:nvSpPr>
        <p:spPr>
          <a:xfrm>
            <a:off x="3741943" y="228087"/>
            <a:ext cx="2525287" cy="2305011"/>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4" name="Google Shape;1094;p65"/>
          <p:cNvSpPr/>
          <p:nvPr/>
        </p:nvSpPr>
        <p:spPr>
          <a:xfrm>
            <a:off x="1545505" y="504838"/>
            <a:ext cx="1873004" cy="1869004"/>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5" name="Google Shape;1095;p65"/>
          <p:cNvSpPr/>
          <p:nvPr/>
        </p:nvSpPr>
        <p:spPr>
          <a:xfrm>
            <a:off x="3956676" y="3523828"/>
            <a:ext cx="2404615" cy="2202538"/>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6" name="Google Shape;1096;p65"/>
          <p:cNvSpPr/>
          <p:nvPr/>
        </p:nvSpPr>
        <p:spPr>
          <a:xfrm>
            <a:off x="2575988" y="5126191"/>
            <a:ext cx="1510326" cy="1518612"/>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7" name="Google Shape;1097;p65"/>
          <p:cNvSpPr/>
          <p:nvPr/>
        </p:nvSpPr>
        <p:spPr>
          <a:xfrm>
            <a:off x="7546599" y="4412744"/>
            <a:ext cx="1915589" cy="1779950"/>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8" name="Google Shape;1098;p65"/>
          <p:cNvSpPr/>
          <p:nvPr/>
        </p:nvSpPr>
        <p:spPr>
          <a:xfrm>
            <a:off x="9019504" y="4742760"/>
            <a:ext cx="1373771" cy="1442866"/>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9" name="Google Shape;1099;p65"/>
          <p:cNvSpPr/>
          <p:nvPr/>
        </p:nvSpPr>
        <p:spPr>
          <a:xfrm>
            <a:off x="7228911" y="637439"/>
            <a:ext cx="2221920" cy="2035948"/>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0" name="Google Shape;1100;p65"/>
          <p:cNvSpPr/>
          <p:nvPr/>
        </p:nvSpPr>
        <p:spPr>
          <a:xfrm>
            <a:off x="8494103" y="104320"/>
            <a:ext cx="1567179" cy="1580256"/>
          </a:xfrm>
          <a:prstGeom prst="ellipse">
            <a:avLst/>
          </a:prstGeom>
          <a:noFill/>
          <a:ln w="2857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2;p105">
            <a:extLst>
              <a:ext uri="{FF2B5EF4-FFF2-40B4-BE49-F238E27FC236}">
                <a16:creationId xmlns:a16="http://schemas.microsoft.com/office/drawing/2014/main" id="{BEBB0599-93E0-4C18-8C56-164E61FA6B4A}"/>
              </a:ext>
            </a:extLst>
          </p:cNvPr>
          <p:cNvSpPr/>
          <p:nvPr/>
        </p:nvSpPr>
        <p:spPr>
          <a:xfrm>
            <a:off x="-2"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57" name="Google Shape;1057;p65"/>
          <p:cNvSpPr txBox="1"/>
          <p:nvPr/>
        </p:nvSpPr>
        <p:spPr>
          <a:xfrm>
            <a:off x="6001262" y="3600549"/>
            <a:ext cx="979249" cy="4004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mn-lt"/>
                <a:ea typeface="Calibri"/>
                <a:cs typeface="Calibri"/>
                <a:sym typeface="Calibri"/>
              </a:rPr>
              <a:t>Client</a:t>
            </a:r>
            <a:endParaRPr dirty="0">
              <a:latin typeface="+mn-lt"/>
            </a:endParaRPr>
          </a:p>
        </p:txBody>
      </p:sp>
      <p:pic>
        <p:nvPicPr>
          <p:cNvPr id="4" name="Picture 3">
            <a:extLst>
              <a:ext uri="{FF2B5EF4-FFF2-40B4-BE49-F238E27FC236}">
                <a16:creationId xmlns:a16="http://schemas.microsoft.com/office/drawing/2014/main" id="{C2981171-5D1A-4DB4-AF96-F31AD9A82FC0}"/>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173114" y="2142895"/>
            <a:ext cx="620649" cy="1578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8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8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8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7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6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9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9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08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9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9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7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9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09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9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9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99"/>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100"/>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9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96"/>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66"/>
          <p:cNvSpPr txBox="1">
            <a:spLocks noGrp="1"/>
          </p:cNvSpPr>
          <p:nvPr>
            <p:ph type="title"/>
          </p:nvPr>
        </p:nvSpPr>
        <p:spPr>
          <a:xfrm>
            <a:off x="572326" y="588343"/>
            <a:ext cx="11169284" cy="8000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100"/>
              <a:buFont typeface="Calibri"/>
              <a:buNone/>
            </a:pPr>
            <a:r>
              <a:rPr lang="en-US" sz="2600" dirty="0"/>
              <a:t>Combining index testing, targeted referral, and risk-network referral</a:t>
            </a:r>
            <a:endParaRPr sz="2600" dirty="0"/>
          </a:p>
        </p:txBody>
      </p:sp>
      <p:grpSp>
        <p:nvGrpSpPr>
          <p:cNvPr id="1107" name="Google Shape;1107;p66"/>
          <p:cNvGrpSpPr/>
          <p:nvPr/>
        </p:nvGrpSpPr>
        <p:grpSpPr>
          <a:xfrm>
            <a:off x="244924" y="1358524"/>
            <a:ext cx="3749040" cy="5352940"/>
            <a:chOff x="4707956" y="2083423"/>
            <a:chExt cx="3304935" cy="4963580"/>
          </a:xfrm>
        </p:grpSpPr>
        <p:grpSp>
          <p:nvGrpSpPr>
            <p:cNvPr id="1108" name="Google Shape;1108;p66"/>
            <p:cNvGrpSpPr/>
            <p:nvPr/>
          </p:nvGrpSpPr>
          <p:grpSpPr>
            <a:xfrm>
              <a:off x="6296754" y="2710815"/>
              <a:ext cx="637446" cy="1219200"/>
              <a:chOff x="6033864" y="2710815"/>
              <a:chExt cx="637446" cy="1219200"/>
            </a:xfrm>
          </p:grpSpPr>
          <p:grpSp>
            <p:nvGrpSpPr>
              <p:cNvPr id="1109" name="Google Shape;1109;p66"/>
              <p:cNvGrpSpPr/>
              <p:nvPr/>
            </p:nvGrpSpPr>
            <p:grpSpPr>
              <a:xfrm>
                <a:off x="6256019" y="2710815"/>
                <a:ext cx="220980" cy="571500"/>
                <a:chOff x="2125980" y="2937510"/>
                <a:chExt cx="220980" cy="571500"/>
              </a:xfrm>
            </p:grpSpPr>
            <p:sp>
              <p:nvSpPr>
                <p:cNvPr id="1110" name="Google Shape;1110;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1" name="Google Shape;1111;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2" name="Google Shape;1112;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113" name="Google Shape;1113;p66"/>
              <p:cNvGrpSpPr/>
              <p:nvPr/>
            </p:nvGrpSpPr>
            <p:grpSpPr>
              <a:xfrm>
                <a:off x="6033864" y="3358515"/>
                <a:ext cx="220980" cy="571500"/>
                <a:chOff x="2125980" y="2937510"/>
                <a:chExt cx="220980" cy="571500"/>
              </a:xfrm>
            </p:grpSpPr>
            <p:sp>
              <p:nvSpPr>
                <p:cNvPr id="1114" name="Google Shape;1114;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5" name="Google Shape;1115;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6" name="Google Shape;1116;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117" name="Google Shape;1117;p66"/>
              <p:cNvGrpSpPr/>
              <p:nvPr/>
            </p:nvGrpSpPr>
            <p:grpSpPr>
              <a:xfrm>
                <a:off x="6450330" y="3358515"/>
                <a:ext cx="220980" cy="571500"/>
                <a:chOff x="2125980" y="2937510"/>
                <a:chExt cx="220980" cy="571500"/>
              </a:xfrm>
            </p:grpSpPr>
            <p:sp>
              <p:nvSpPr>
                <p:cNvPr id="1118" name="Google Shape;1118;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19" name="Google Shape;1119;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0" name="Google Shape;1120;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121" name="Google Shape;1121;p66"/>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122" name="Google Shape;1122;p66"/>
            <p:cNvSpPr txBox="1"/>
            <p:nvPr/>
          </p:nvSpPr>
          <p:spPr>
            <a:xfrm>
              <a:off x="5734646" y="2083423"/>
              <a:ext cx="1341385" cy="3710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Index testing</a:t>
              </a:r>
              <a:endParaRPr dirty="0"/>
            </a:p>
          </p:txBody>
        </p:sp>
        <p:sp>
          <p:nvSpPr>
            <p:cNvPr id="1123" name="Google Shape;1123;p66"/>
            <p:cNvSpPr txBox="1"/>
            <p:nvPr/>
          </p:nvSpPr>
          <p:spPr>
            <a:xfrm>
              <a:off x="4707956" y="5420283"/>
              <a:ext cx="3304935" cy="16267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1" u="none" strike="noStrike" cap="none" dirty="0">
                  <a:solidFill>
                    <a:srgbClr val="000000"/>
                  </a:solidFill>
                  <a:latin typeface="Calibri"/>
                  <a:ea typeface="Calibri"/>
                  <a:cs typeface="Calibri"/>
                  <a:sym typeface="Calibri"/>
                </a:rPr>
                <a:t>Support </a:t>
              </a:r>
              <a:r>
                <a:rPr lang="en-US" sz="1800" b="0" i="0" u="none" strike="noStrike" cap="none" dirty="0">
                  <a:solidFill>
                    <a:srgbClr val="000000"/>
                  </a:solidFill>
                  <a:latin typeface="Calibri"/>
                  <a:ea typeface="Calibri"/>
                  <a:cs typeface="Calibri"/>
                  <a:sym typeface="Calibri"/>
                </a:rPr>
                <a:t>index client to voluntarily </a:t>
              </a:r>
              <a:r>
                <a:rPr lang="en-US" sz="1800" b="0" i="1" u="none" strike="noStrike" cap="none" dirty="0">
                  <a:solidFill>
                    <a:srgbClr val="000000"/>
                  </a:solidFill>
                  <a:latin typeface="Calibri"/>
                  <a:ea typeface="Calibri"/>
                  <a:cs typeface="Calibri"/>
                  <a:sym typeface="Calibri"/>
                </a:rPr>
                <a:t>identify, contact, and link</a:t>
              </a:r>
              <a:r>
                <a:rPr lang="en-US" sz="1800" b="0" i="0" u="none" strike="noStrike" cap="none" dirty="0">
                  <a:solidFill>
                    <a:srgbClr val="000000"/>
                  </a:solidFill>
                  <a:latin typeface="Calibri"/>
                  <a:ea typeface="Calibri"/>
                  <a:cs typeface="Calibri"/>
                  <a:sym typeface="Calibri"/>
                </a:rPr>
                <a:t> their </a:t>
              </a:r>
              <a:r>
                <a:rPr lang="en-US" sz="1800" b="1" i="0" u="none" strike="noStrike" cap="none" dirty="0">
                  <a:solidFill>
                    <a:srgbClr val="000000"/>
                  </a:solidFill>
                  <a:latin typeface="Calibri"/>
                  <a:ea typeface="Calibri"/>
                  <a:cs typeface="Calibri"/>
                  <a:sym typeface="Calibri"/>
                </a:rPr>
                <a:t>sexual and drug-injecting partners</a:t>
              </a:r>
              <a:r>
                <a:rPr lang="en-US" sz="1800" b="0" i="0" u="none" strike="noStrike" cap="none" dirty="0">
                  <a:solidFill>
                    <a:srgbClr val="000000"/>
                  </a:solidFill>
                  <a:latin typeface="Calibri"/>
                  <a:ea typeface="Calibri"/>
                  <a:cs typeface="Calibri"/>
                  <a:sym typeface="Calibri"/>
                </a:rPr>
                <a:t>, </a:t>
              </a:r>
              <a:r>
                <a:rPr lang="en-US" sz="1800" b="1" i="0" u="none" strike="noStrike" cap="none" dirty="0">
                  <a:solidFill>
                    <a:srgbClr val="000000"/>
                  </a:solidFill>
                  <a:latin typeface="Calibri"/>
                  <a:ea typeface="Calibri"/>
                  <a:cs typeface="Calibri"/>
                  <a:sym typeface="Calibri"/>
                </a:rPr>
                <a:t>spouse</a:t>
              </a:r>
              <a:r>
                <a:rPr lang="en-US" sz="1800" b="0" i="0" u="none" strike="noStrike" cap="none" dirty="0">
                  <a:solidFill>
                    <a:srgbClr val="000000"/>
                  </a:solidFill>
                  <a:latin typeface="Calibri"/>
                  <a:ea typeface="Calibri"/>
                  <a:cs typeface="Calibri"/>
                  <a:sym typeface="Calibri"/>
                </a:rPr>
                <a:t>, and </a:t>
              </a:r>
              <a:r>
                <a:rPr lang="en-US" sz="1800" b="1" i="0" u="none" strike="noStrike" cap="none" dirty="0">
                  <a:solidFill>
                    <a:srgbClr val="000000"/>
                  </a:solidFill>
                  <a:latin typeface="Calibri"/>
                  <a:ea typeface="Calibri"/>
                  <a:cs typeface="Calibri"/>
                  <a:sym typeface="Calibri"/>
                </a:rPr>
                <a:t>children</a:t>
              </a:r>
              <a:r>
                <a:rPr lang="en-US" sz="1800" b="0" i="0" u="none" strike="noStrike" cap="none" dirty="0">
                  <a:solidFill>
                    <a:srgbClr val="000000"/>
                  </a:solidFill>
                  <a:latin typeface="Calibri"/>
                  <a:ea typeface="Calibri"/>
                  <a:cs typeface="Calibri"/>
                  <a:sym typeface="Calibri"/>
                </a:rPr>
                <a:t> to HIV testing while encouraging referral or supporting safe disclosure (if client chooses)</a:t>
              </a:r>
              <a:endParaRPr dirty="0"/>
            </a:p>
          </p:txBody>
        </p:sp>
      </p:grpSp>
      <p:grpSp>
        <p:nvGrpSpPr>
          <p:cNvPr id="1124" name="Google Shape;1124;p66"/>
          <p:cNvGrpSpPr/>
          <p:nvPr/>
        </p:nvGrpSpPr>
        <p:grpSpPr>
          <a:xfrm>
            <a:off x="4374442" y="1367727"/>
            <a:ext cx="3749040" cy="4799649"/>
            <a:chOff x="5107231" y="1957827"/>
            <a:chExt cx="3304934" cy="4450533"/>
          </a:xfrm>
        </p:grpSpPr>
        <p:grpSp>
          <p:nvGrpSpPr>
            <p:cNvPr id="1125" name="Google Shape;1125;p66"/>
            <p:cNvGrpSpPr/>
            <p:nvPr/>
          </p:nvGrpSpPr>
          <p:grpSpPr>
            <a:xfrm>
              <a:off x="6296754" y="2710815"/>
              <a:ext cx="637446" cy="1219200"/>
              <a:chOff x="6033864" y="2710815"/>
              <a:chExt cx="637446" cy="1219200"/>
            </a:xfrm>
          </p:grpSpPr>
          <p:grpSp>
            <p:nvGrpSpPr>
              <p:cNvPr id="1126" name="Google Shape;1126;p66"/>
              <p:cNvGrpSpPr/>
              <p:nvPr/>
            </p:nvGrpSpPr>
            <p:grpSpPr>
              <a:xfrm>
                <a:off x="6256019" y="2710815"/>
                <a:ext cx="220980" cy="571500"/>
                <a:chOff x="2125980" y="2937510"/>
                <a:chExt cx="220980" cy="571500"/>
              </a:xfrm>
            </p:grpSpPr>
            <p:sp>
              <p:nvSpPr>
                <p:cNvPr id="1127" name="Google Shape;1127;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8" name="Google Shape;1128;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29" name="Google Shape;1129;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130" name="Google Shape;1130;p66"/>
              <p:cNvGrpSpPr/>
              <p:nvPr/>
            </p:nvGrpSpPr>
            <p:grpSpPr>
              <a:xfrm>
                <a:off x="6033864" y="3358515"/>
                <a:ext cx="220980" cy="571500"/>
                <a:chOff x="2125980" y="2937510"/>
                <a:chExt cx="220980" cy="571500"/>
              </a:xfrm>
            </p:grpSpPr>
            <p:sp>
              <p:nvSpPr>
                <p:cNvPr id="1131" name="Google Shape;1131;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32" name="Google Shape;1132;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33" name="Google Shape;1133;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134" name="Google Shape;1134;p66"/>
              <p:cNvGrpSpPr/>
              <p:nvPr/>
            </p:nvGrpSpPr>
            <p:grpSpPr>
              <a:xfrm>
                <a:off x="6450330" y="3358515"/>
                <a:ext cx="220980" cy="571500"/>
                <a:chOff x="2125980" y="2937510"/>
                <a:chExt cx="220980" cy="571500"/>
              </a:xfrm>
            </p:grpSpPr>
            <p:sp>
              <p:nvSpPr>
                <p:cNvPr id="1135" name="Google Shape;1135;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36" name="Google Shape;1136;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37" name="Google Shape;1137;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138" name="Google Shape;1138;p66"/>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139" name="Google Shape;1139;p66"/>
            <p:cNvSpPr txBox="1"/>
            <p:nvPr/>
          </p:nvSpPr>
          <p:spPr>
            <a:xfrm>
              <a:off x="5527664" y="1957827"/>
              <a:ext cx="2160651" cy="3710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Risk </a:t>
              </a:r>
              <a:r>
                <a:rPr lang="en-US" sz="2000" i="0" u="none" strike="noStrike" cap="none" dirty="0">
                  <a:solidFill>
                    <a:srgbClr val="000000"/>
                  </a:solidFill>
                  <a:latin typeface="Calibri"/>
                  <a:ea typeface="Calibri"/>
                  <a:cs typeface="Calibri"/>
                  <a:sym typeface="Calibri"/>
                </a:rPr>
                <a:t>network </a:t>
              </a:r>
              <a:r>
                <a:rPr lang="en-US" sz="2000" b="0" i="0" u="none" strike="noStrike" cap="none" dirty="0">
                  <a:solidFill>
                    <a:srgbClr val="000000"/>
                  </a:solidFill>
                  <a:latin typeface="Calibri"/>
                  <a:ea typeface="Calibri"/>
                  <a:cs typeface="Calibri"/>
                  <a:sym typeface="Calibri"/>
                </a:rPr>
                <a:t>referral</a:t>
              </a:r>
              <a:endParaRPr dirty="0"/>
            </a:p>
          </p:txBody>
        </p:sp>
        <p:sp>
          <p:nvSpPr>
            <p:cNvPr id="1140" name="Google Shape;1140;p66"/>
            <p:cNvSpPr txBox="1"/>
            <p:nvPr/>
          </p:nvSpPr>
          <p:spPr>
            <a:xfrm>
              <a:off x="5107231" y="5295340"/>
              <a:ext cx="3304934" cy="11130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u="none" strike="noStrike" cap="none" dirty="0">
                  <a:solidFill>
                    <a:srgbClr val="000000"/>
                  </a:solidFill>
                  <a:latin typeface="Calibri"/>
                  <a:ea typeface="Calibri"/>
                  <a:cs typeface="Calibri"/>
                  <a:sym typeface="Calibri"/>
                </a:rPr>
                <a:t>Support index client or high-risk KP to </a:t>
              </a:r>
              <a:r>
                <a:rPr lang="en-US" sz="1800" b="0" i="1" u="none" strike="noStrike" cap="none" dirty="0">
                  <a:solidFill>
                    <a:srgbClr val="000000"/>
                  </a:solidFill>
                  <a:latin typeface="Calibri"/>
                  <a:ea typeface="Calibri"/>
                  <a:cs typeface="Calibri"/>
                  <a:sym typeface="Calibri"/>
                </a:rPr>
                <a:t>identify </a:t>
              </a:r>
              <a:r>
                <a:rPr lang="en-US" sz="1800" b="1" u="none" strike="noStrike" cap="none" dirty="0">
                  <a:solidFill>
                    <a:srgbClr val="000000"/>
                  </a:solidFill>
                  <a:latin typeface="Calibri"/>
                  <a:ea typeface="Calibri"/>
                  <a:cs typeface="Calibri"/>
                  <a:sym typeface="Calibri"/>
                </a:rPr>
                <a:t>high-risk members </a:t>
              </a:r>
              <a:r>
                <a:rPr lang="en-US" sz="1800" b="0" u="none" strike="noStrike" cap="none" dirty="0">
                  <a:solidFill>
                    <a:srgbClr val="000000"/>
                  </a:solidFill>
                  <a:latin typeface="Calibri"/>
                  <a:ea typeface="Calibri"/>
                  <a:cs typeface="Calibri"/>
                  <a:sym typeface="Calibri"/>
                </a:rPr>
                <a:t>within their </a:t>
              </a:r>
              <a:r>
                <a:rPr lang="en-US" sz="1800" b="1" u="none" strike="noStrike" cap="none" dirty="0">
                  <a:solidFill>
                    <a:srgbClr val="000000"/>
                  </a:solidFill>
                  <a:latin typeface="Calibri"/>
                  <a:ea typeface="Calibri"/>
                  <a:cs typeface="Calibri"/>
                  <a:sym typeface="Calibri"/>
                </a:rPr>
                <a:t>social networks</a:t>
              </a:r>
              <a:r>
                <a:rPr lang="en-US" sz="1800" b="0" u="none" strike="noStrike" cap="none" dirty="0">
                  <a:solidFill>
                    <a:srgbClr val="000000"/>
                  </a:solidFill>
                  <a:latin typeface="Calibri"/>
                  <a:ea typeface="Calibri"/>
                  <a:cs typeface="Calibri"/>
                  <a:sym typeface="Calibri"/>
                </a:rPr>
                <a:t> and refer them to HIV testing. </a:t>
              </a:r>
              <a:endParaRPr sz="1800" b="0" u="none" strike="noStrike" cap="none" dirty="0">
                <a:solidFill>
                  <a:srgbClr val="000000"/>
                </a:solidFill>
                <a:latin typeface="Calibri"/>
                <a:ea typeface="Calibri"/>
                <a:cs typeface="Calibri"/>
                <a:sym typeface="Calibri"/>
              </a:endParaRPr>
            </a:p>
          </p:txBody>
        </p:sp>
      </p:grpSp>
      <p:grpSp>
        <p:nvGrpSpPr>
          <p:cNvPr id="1141" name="Google Shape;1141;p66"/>
          <p:cNvGrpSpPr/>
          <p:nvPr/>
        </p:nvGrpSpPr>
        <p:grpSpPr>
          <a:xfrm>
            <a:off x="297685" y="2478373"/>
            <a:ext cx="3810043" cy="1562240"/>
            <a:chOff x="1067702" y="2233106"/>
            <a:chExt cx="4115821" cy="1679171"/>
          </a:xfrm>
        </p:grpSpPr>
        <p:grpSp>
          <p:nvGrpSpPr>
            <p:cNvPr id="1142" name="Google Shape;1142;p66"/>
            <p:cNvGrpSpPr/>
            <p:nvPr/>
          </p:nvGrpSpPr>
          <p:grpSpPr>
            <a:xfrm>
              <a:off x="1574198" y="2233106"/>
              <a:ext cx="3609325" cy="1679171"/>
              <a:chOff x="1239274" y="2106979"/>
              <a:chExt cx="3609325" cy="1679171"/>
            </a:xfrm>
          </p:grpSpPr>
          <p:pic>
            <p:nvPicPr>
              <p:cNvPr id="1143" name="Google Shape;1143;p66"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1239274" y="2515690"/>
                <a:ext cx="730738" cy="1270460"/>
              </a:xfrm>
              <a:prstGeom prst="rect">
                <a:avLst/>
              </a:prstGeom>
              <a:noFill/>
              <a:ln>
                <a:noFill/>
              </a:ln>
            </p:spPr>
          </p:pic>
          <p:pic>
            <p:nvPicPr>
              <p:cNvPr id="1144" name="Google Shape;1144;p66"/>
              <p:cNvPicPr preferRelativeResize="0"/>
              <p:nvPr/>
            </p:nvPicPr>
            <p:blipFill rotWithShape="1">
              <a:blip r:embed="rId4">
                <a:alphaModFix/>
              </a:blip>
              <a:srcRect/>
              <a:stretch/>
            </p:blipFill>
            <p:spPr>
              <a:xfrm>
                <a:off x="4041131" y="2900202"/>
                <a:ext cx="807468" cy="878001"/>
              </a:xfrm>
              <a:prstGeom prst="rect">
                <a:avLst/>
              </a:prstGeom>
              <a:noFill/>
              <a:ln>
                <a:noFill/>
              </a:ln>
            </p:spPr>
          </p:pic>
          <p:pic>
            <p:nvPicPr>
              <p:cNvPr id="1145" name="Google Shape;1145;p66"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2473225" y="2106979"/>
                <a:ext cx="580813" cy="1679171"/>
              </a:xfrm>
              <a:prstGeom prst="rect">
                <a:avLst/>
              </a:prstGeom>
              <a:noFill/>
              <a:ln>
                <a:noFill/>
              </a:ln>
            </p:spPr>
          </p:pic>
          <p:pic>
            <p:nvPicPr>
              <p:cNvPr id="1146" name="Google Shape;1146;p66"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60167" r="22713"/>
              <a:stretch/>
            </p:blipFill>
            <p:spPr>
              <a:xfrm>
                <a:off x="3650823" y="2123622"/>
                <a:ext cx="433072" cy="1643736"/>
              </a:xfrm>
              <a:prstGeom prst="rect">
                <a:avLst/>
              </a:prstGeom>
              <a:noFill/>
              <a:ln>
                <a:noFill/>
              </a:ln>
            </p:spPr>
          </p:pic>
          <p:cxnSp>
            <p:nvCxnSpPr>
              <p:cNvPr id="1147" name="Google Shape;1147;p66"/>
              <p:cNvCxnSpPr/>
              <p:nvPr/>
            </p:nvCxnSpPr>
            <p:spPr>
              <a:xfrm>
                <a:off x="2012565" y="2956931"/>
                <a:ext cx="549075" cy="0"/>
              </a:xfrm>
              <a:prstGeom prst="straightConnector1">
                <a:avLst/>
              </a:prstGeom>
              <a:noFill/>
              <a:ln w="28575" cap="flat" cmpd="sng">
                <a:solidFill>
                  <a:srgbClr val="000000"/>
                </a:solidFill>
                <a:prstDash val="solid"/>
                <a:round/>
                <a:headEnd type="none" w="sm" len="sm"/>
                <a:tailEnd type="none" w="sm" len="sm"/>
              </a:ln>
            </p:spPr>
          </p:cxnSp>
          <p:cxnSp>
            <p:nvCxnSpPr>
              <p:cNvPr id="1148" name="Google Shape;1148;p66"/>
              <p:cNvCxnSpPr/>
              <p:nvPr/>
            </p:nvCxnSpPr>
            <p:spPr>
              <a:xfrm rot="10800000">
                <a:off x="3053441" y="2956931"/>
                <a:ext cx="584743" cy="0"/>
              </a:xfrm>
              <a:prstGeom prst="straightConnector1">
                <a:avLst/>
              </a:prstGeom>
              <a:noFill/>
              <a:ln w="28575" cap="flat" cmpd="sng">
                <a:solidFill>
                  <a:srgbClr val="000000"/>
                </a:solidFill>
                <a:prstDash val="solid"/>
                <a:round/>
                <a:headEnd type="none" w="sm" len="sm"/>
                <a:tailEnd type="none" w="sm" len="sm"/>
              </a:ln>
            </p:spPr>
          </p:cxnSp>
        </p:grpSp>
        <p:pic>
          <p:nvPicPr>
            <p:cNvPr id="1149" name="Google Shape;1149;p6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67702" y="2641817"/>
              <a:ext cx="433674" cy="1254693"/>
            </a:xfrm>
            <a:prstGeom prst="rect">
              <a:avLst/>
            </a:prstGeom>
            <a:solidFill>
              <a:schemeClr val="lt1"/>
            </a:solidFill>
            <a:ln>
              <a:noFill/>
            </a:ln>
          </p:spPr>
        </p:pic>
      </p:grpSp>
      <p:grpSp>
        <p:nvGrpSpPr>
          <p:cNvPr id="1150" name="Google Shape;1150;p66"/>
          <p:cNvGrpSpPr/>
          <p:nvPr/>
        </p:nvGrpSpPr>
        <p:grpSpPr>
          <a:xfrm>
            <a:off x="8486666" y="1355337"/>
            <a:ext cx="3566160" cy="5079134"/>
            <a:chOff x="4707955" y="2080467"/>
            <a:chExt cx="3882100" cy="4709691"/>
          </a:xfrm>
        </p:grpSpPr>
        <p:grpSp>
          <p:nvGrpSpPr>
            <p:cNvPr id="1151" name="Google Shape;1151;p66"/>
            <p:cNvGrpSpPr/>
            <p:nvPr/>
          </p:nvGrpSpPr>
          <p:grpSpPr>
            <a:xfrm>
              <a:off x="6296754" y="2710815"/>
              <a:ext cx="637446" cy="1219200"/>
              <a:chOff x="6033864" y="2710815"/>
              <a:chExt cx="637446" cy="1219200"/>
            </a:xfrm>
          </p:grpSpPr>
          <p:grpSp>
            <p:nvGrpSpPr>
              <p:cNvPr id="1152" name="Google Shape;1152;p66"/>
              <p:cNvGrpSpPr/>
              <p:nvPr/>
            </p:nvGrpSpPr>
            <p:grpSpPr>
              <a:xfrm>
                <a:off x="6256019" y="2710815"/>
                <a:ext cx="220980" cy="571500"/>
                <a:chOff x="2125980" y="2937510"/>
                <a:chExt cx="220980" cy="571500"/>
              </a:xfrm>
            </p:grpSpPr>
            <p:sp>
              <p:nvSpPr>
                <p:cNvPr id="1153" name="Google Shape;1153;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4" name="Google Shape;1154;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5" name="Google Shape;1155;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156" name="Google Shape;1156;p66"/>
              <p:cNvGrpSpPr/>
              <p:nvPr/>
            </p:nvGrpSpPr>
            <p:grpSpPr>
              <a:xfrm>
                <a:off x="6033864" y="3358515"/>
                <a:ext cx="220980" cy="571500"/>
                <a:chOff x="2125980" y="2937510"/>
                <a:chExt cx="220980" cy="571500"/>
              </a:xfrm>
            </p:grpSpPr>
            <p:sp>
              <p:nvSpPr>
                <p:cNvPr id="1157" name="Google Shape;1157;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8" name="Google Shape;1158;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9" name="Google Shape;1159;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160" name="Google Shape;1160;p66"/>
              <p:cNvGrpSpPr/>
              <p:nvPr/>
            </p:nvGrpSpPr>
            <p:grpSpPr>
              <a:xfrm>
                <a:off x="6450330" y="3358515"/>
                <a:ext cx="220980" cy="571500"/>
                <a:chOff x="2125980" y="2937510"/>
                <a:chExt cx="220980" cy="571500"/>
              </a:xfrm>
            </p:grpSpPr>
            <p:sp>
              <p:nvSpPr>
                <p:cNvPr id="1161" name="Google Shape;1161;p66"/>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2" name="Google Shape;1162;p66"/>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63" name="Google Shape;1163;p66"/>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164" name="Google Shape;1164;p66"/>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165" name="Google Shape;1165;p66"/>
            <p:cNvSpPr txBox="1"/>
            <p:nvPr/>
          </p:nvSpPr>
          <p:spPr>
            <a:xfrm>
              <a:off x="5413841" y="2080467"/>
              <a:ext cx="2305553" cy="3710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Calibri"/>
                  <a:ea typeface="Calibri"/>
                  <a:cs typeface="Calibri"/>
                  <a:sym typeface="Calibri"/>
                </a:rPr>
                <a:t>Targeted referral</a:t>
              </a:r>
              <a:endParaRPr dirty="0"/>
            </a:p>
          </p:txBody>
        </p:sp>
        <p:sp>
          <p:nvSpPr>
            <p:cNvPr id="1166" name="Google Shape;1166;p66"/>
            <p:cNvSpPr txBox="1"/>
            <p:nvPr/>
          </p:nvSpPr>
          <p:spPr>
            <a:xfrm>
              <a:off x="4707955" y="5420287"/>
              <a:ext cx="3882100" cy="13698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dirty="0">
                  <a:solidFill>
                    <a:srgbClr val="000000"/>
                  </a:solidFill>
                  <a:latin typeface="Calibri"/>
                  <a:ea typeface="Calibri"/>
                  <a:cs typeface="Calibri"/>
                  <a:sym typeface="Calibri"/>
                </a:rPr>
                <a:t>Work with client to </a:t>
              </a:r>
              <a:r>
                <a:rPr lang="en-US" sz="1800" i="1" dirty="0">
                  <a:solidFill>
                    <a:srgbClr val="000000"/>
                  </a:solidFill>
                  <a:latin typeface="Calibri"/>
                  <a:ea typeface="Calibri"/>
                  <a:cs typeface="Calibri"/>
                  <a:sym typeface="Calibri"/>
                </a:rPr>
                <a:t>identify</a:t>
              </a:r>
              <a:r>
                <a:rPr lang="en-US" sz="1800" dirty="0">
                  <a:solidFill>
                    <a:srgbClr val="000000"/>
                  </a:solidFill>
                  <a:latin typeface="Calibri"/>
                  <a:ea typeface="Calibri"/>
                  <a:cs typeface="Calibri"/>
                  <a:sym typeface="Calibri"/>
                </a:rPr>
                <a:t> </a:t>
              </a:r>
              <a:r>
                <a:rPr lang="en-US" sz="1800" b="1" u="none" strike="noStrike" cap="none" dirty="0">
                  <a:solidFill>
                    <a:srgbClr val="000000"/>
                  </a:solidFill>
                  <a:latin typeface="Calibri"/>
                  <a:ea typeface="Calibri"/>
                  <a:cs typeface="Calibri"/>
                  <a:sym typeface="Calibri"/>
                </a:rPr>
                <a:t>sexual or drug-injecting partners</a:t>
              </a:r>
              <a:r>
                <a:rPr lang="en-US" sz="1800" b="0" u="none" strike="noStrike" cap="none" dirty="0">
                  <a:solidFill>
                    <a:srgbClr val="000000"/>
                  </a:solidFill>
                  <a:latin typeface="Calibri"/>
                  <a:ea typeface="Calibri"/>
                  <a:cs typeface="Calibri"/>
                  <a:sym typeface="Calibri"/>
                </a:rPr>
                <a:t> for whom they have little or no contact information; determine how/where index case could be reached </a:t>
              </a:r>
              <a:endParaRPr dirty="0"/>
            </a:p>
          </p:txBody>
        </p:sp>
      </p:grpSp>
      <p:grpSp>
        <p:nvGrpSpPr>
          <p:cNvPr id="1167" name="Google Shape;1167;p66"/>
          <p:cNvGrpSpPr/>
          <p:nvPr/>
        </p:nvGrpSpPr>
        <p:grpSpPr>
          <a:xfrm>
            <a:off x="8964937" y="2430850"/>
            <a:ext cx="2582526" cy="1575269"/>
            <a:chOff x="4872075" y="2412938"/>
            <a:chExt cx="2582526" cy="1575269"/>
          </a:xfrm>
        </p:grpSpPr>
        <p:grpSp>
          <p:nvGrpSpPr>
            <p:cNvPr id="1168" name="Google Shape;1168;p66"/>
            <p:cNvGrpSpPr/>
            <p:nvPr/>
          </p:nvGrpSpPr>
          <p:grpSpPr>
            <a:xfrm>
              <a:off x="4909338" y="2412938"/>
              <a:ext cx="2458188" cy="1575269"/>
              <a:chOff x="1988961" y="2233106"/>
              <a:chExt cx="2655472" cy="1693175"/>
            </a:xfrm>
          </p:grpSpPr>
          <p:grpSp>
            <p:nvGrpSpPr>
              <p:cNvPr id="1169" name="Google Shape;1169;p66"/>
              <p:cNvGrpSpPr/>
              <p:nvPr/>
            </p:nvGrpSpPr>
            <p:grpSpPr>
              <a:xfrm>
                <a:off x="2399480" y="2233106"/>
                <a:ext cx="2244953" cy="1679171"/>
                <a:chOff x="2064556" y="2106979"/>
                <a:chExt cx="2244953" cy="1679171"/>
              </a:xfrm>
            </p:grpSpPr>
            <p:pic>
              <p:nvPicPr>
                <p:cNvPr id="1170" name="Google Shape;1170;p66"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3578771" y="2479233"/>
                  <a:ext cx="730738" cy="1270460"/>
                </a:xfrm>
                <a:prstGeom prst="rect">
                  <a:avLst/>
                </a:prstGeom>
                <a:noFill/>
                <a:ln>
                  <a:noFill/>
                </a:ln>
              </p:spPr>
            </p:pic>
            <p:pic>
              <p:nvPicPr>
                <p:cNvPr id="1171" name="Google Shape;1171;p66"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2581536" y="2106979"/>
                  <a:ext cx="580812" cy="1679171"/>
                </a:xfrm>
                <a:prstGeom prst="rect">
                  <a:avLst/>
                </a:prstGeom>
                <a:noFill/>
                <a:ln>
                  <a:noFill/>
                </a:ln>
              </p:spPr>
            </p:pic>
            <p:cxnSp>
              <p:nvCxnSpPr>
                <p:cNvPr id="1172" name="Google Shape;1172;p66"/>
                <p:cNvCxnSpPr/>
                <p:nvPr/>
              </p:nvCxnSpPr>
              <p:spPr>
                <a:xfrm>
                  <a:off x="2064556" y="3150920"/>
                  <a:ext cx="716956" cy="0"/>
                </a:xfrm>
                <a:prstGeom prst="straightConnector1">
                  <a:avLst/>
                </a:prstGeom>
                <a:noFill/>
                <a:ln w="28575" cap="flat" cmpd="sng">
                  <a:solidFill>
                    <a:srgbClr val="000000"/>
                  </a:solidFill>
                  <a:prstDash val="dot"/>
                  <a:round/>
                  <a:headEnd type="none" w="sm" len="sm"/>
                  <a:tailEnd type="none" w="sm" len="sm"/>
                </a:ln>
              </p:spPr>
            </p:cxnSp>
            <p:cxnSp>
              <p:nvCxnSpPr>
                <p:cNvPr id="1173" name="Google Shape;1173;p66"/>
                <p:cNvCxnSpPr/>
                <p:nvPr/>
              </p:nvCxnSpPr>
              <p:spPr>
                <a:xfrm rot="10800000">
                  <a:off x="3001450" y="3150920"/>
                  <a:ext cx="584742" cy="0"/>
                </a:xfrm>
                <a:prstGeom prst="straightConnector1">
                  <a:avLst/>
                </a:prstGeom>
                <a:noFill/>
                <a:ln w="28575" cap="flat" cmpd="sng">
                  <a:solidFill>
                    <a:srgbClr val="000000"/>
                  </a:solidFill>
                  <a:prstDash val="dot"/>
                  <a:round/>
                  <a:headEnd type="none" w="sm" len="sm"/>
                  <a:tailEnd type="none" w="sm" len="sm"/>
                </a:ln>
              </p:spPr>
            </p:cxnSp>
          </p:grpSp>
          <p:pic>
            <p:nvPicPr>
              <p:cNvPr id="1174" name="Google Shape;1174;p66"/>
              <p:cNvPicPr preferRelativeResize="0"/>
              <p:nvPr/>
            </p:nvPicPr>
            <p:blipFill rotWithShape="1">
              <a:blip r:embed="rId6">
                <a:alphaModFix/>
              </a:blip>
              <a:srcRect/>
              <a:stretch/>
            </p:blipFill>
            <p:spPr>
              <a:xfrm>
                <a:off x="1988961" y="2532817"/>
                <a:ext cx="481640" cy="1393464"/>
              </a:xfrm>
              <a:prstGeom prst="rect">
                <a:avLst/>
              </a:prstGeom>
              <a:solidFill>
                <a:schemeClr val="lt1"/>
              </a:solidFill>
              <a:ln>
                <a:noFill/>
              </a:ln>
            </p:spPr>
          </p:pic>
        </p:grpSp>
        <p:sp>
          <p:nvSpPr>
            <p:cNvPr id="1175" name="Google Shape;1175;p66"/>
            <p:cNvSpPr txBox="1"/>
            <p:nvPr/>
          </p:nvSpPr>
          <p:spPr>
            <a:xfrm>
              <a:off x="4872075" y="2968361"/>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176" name="Google Shape;1176;p66"/>
            <p:cNvSpPr txBox="1"/>
            <p:nvPr/>
          </p:nvSpPr>
          <p:spPr>
            <a:xfrm>
              <a:off x="6663571" y="3056178"/>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177" name="Google Shape;1177;p66"/>
            <p:cNvSpPr txBox="1"/>
            <p:nvPr/>
          </p:nvSpPr>
          <p:spPr>
            <a:xfrm>
              <a:off x="6956495" y="2968361"/>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grpSp>
      <p:grpSp>
        <p:nvGrpSpPr>
          <p:cNvPr id="3" name="Group 2">
            <a:extLst>
              <a:ext uri="{FF2B5EF4-FFF2-40B4-BE49-F238E27FC236}">
                <a16:creationId xmlns:a16="http://schemas.microsoft.com/office/drawing/2014/main" id="{CF6A0177-8279-4682-AE23-51DC73FBEA6F}"/>
              </a:ext>
            </a:extLst>
          </p:cNvPr>
          <p:cNvGrpSpPr/>
          <p:nvPr/>
        </p:nvGrpSpPr>
        <p:grpSpPr>
          <a:xfrm>
            <a:off x="4567511" y="2033848"/>
            <a:ext cx="3104256" cy="2811455"/>
            <a:chOff x="4567511" y="2033848"/>
            <a:chExt cx="3104256" cy="2811455"/>
          </a:xfrm>
        </p:grpSpPr>
        <p:grpSp>
          <p:nvGrpSpPr>
            <p:cNvPr id="1178" name="Google Shape;1178;p66"/>
            <p:cNvGrpSpPr/>
            <p:nvPr/>
          </p:nvGrpSpPr>
          <p:grpSpPr>
            <a:xfrm>
              <a:off x="4567511" y="2033848"/>
              <a:ext cx="3104256" cy="2811455"/>
              <a:chOff x="8333766" y="2017219"/>
              <a:chExt cx="3104256" cy="2811455"/>
            </a:xfrm>
          </p:grpSpPr>
          <p:grpSp>
            <p:nvGrpSpPr>
              <p:cNvPr id="1179" name="Google Shape;1179;p66"/>
              <p:cNvGrpSpPr/>
              <p:nvPr/>
            </p:nvGrpSpPr>
            <p:grpSpPr>
              <a:xfrm>
                <a:off x="8333766" y="2017219"/>
                <a:ext cx="3104256" cy="2811455"/>
                <a:chOff x="6766408" y="1686377"/>
                <a:chExt cx="3564945" cy="3253190"/>
              </a:xfrm>
            </p:grpSpPr>
            <p:pic>
              <p:nvPicPr>
                <p:cNvPr id="1180" name="Google Shape;1180;p66" descr="A picture containing silhouette&#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l="38078" r="39752"/>
                <a:stretch/>
              </p:blipFill>
              <p:spPr>
                <a:xfrm>
                  <a:off x="8971398" y="1868717"/>
                  <a:ext cx="319049" cy="935042"/>
                </a:xfrm>
                <a:prstGeom prst="rect">
                  <a:avLst/>
                </a:prstGeom>
                <a:noFill/>
                <a:ln>
                  <a:noFill/>
                </a:ln>
              </p:spPr>
            </p:pic>
            <p:pic>
              <p:nvPicPr>
                <p:cNvPr id="1181" name="Google Shape;1181;p66"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8230478" y="2274800"/>
                  <a:ext cx="538567" cy="1557038"/>
                </a:xfrm>
                <a:prstGeom prst="rect">
                  <a:avLst/>
                </a:prstGeom>
                <a:noFill/>
                <a:ln>
                  <a:noFill/>
                </a:ln>
              </p:spPr>
            </p:pic>
            <p:pic>
              <p:nvPicPr>
                <p:cNvPr id="1182" name="Google Shape;1182;p66" descr="A picture containing silhouette&#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l="38078" r="39752"/>
                <a:stretch/>
              </p:blipFill>
              <p:spPr>
                <a:xfrm>
                  <a:off x="7671663" y="3754671"/>
                  <a:ext cx="319049" cy="935042"/>
                </a:xfrm>
                <a:prstGeom prst="rect">
                  <a:avLst/>
                </a:prstGeom>
                <a:noFill/>
                <a:ln>
                  <a:noFill/>
                </a:ln>
              </p:spPr>
            </p:pic>
            <p:pic>
              <p:nvPicPr>
                <p:cNvPr id="1183" name="Google Shape;1183;p66" descr="A picture containing silhouette&#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l="38078" r="39752"/>
                <a:stretch/>
              </p:blipFill>
              <p:spPr>
                <a:xfrm>
                  <a:off x="9130922" y="3638109"/>
                  <a:ext cx="319049" cy="935042"/>
                </a:xfrm>
                <a:prstGeom prst="rect">
                  <a:avLst/>
                </a:prstGeom>
                <a:noFill/>
                <a:ln>
                  <a:noFill/>
                </a:ln>
              </p:spPr>
            </p:pic>
            <p:sp>
              <p:nvSpPr>
                <p:cNvPr id="1184" name="Google Shape;1184;p66"/>
                <p:cNvSpPr/>
                <p:nvPr/>
              </p:nvSpPr>
              <p:spPr>
                <a:xfrm>
                  <a:off x="6766408" y="1686377"/>
                  <a:ext cx="3564945" cy="3253190"/>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cxnSp>
            <p:nvCxnSpPr>
              <p:cNvPr id="1185" name="Google Shape;1185;p66"/>
              <p:cNvCxnSpPr/>
              <p:nvPr/>
            </p:nvCxnSpPr>
            <p:spPr>
              <a:xfrm>
                <a:off x="9103098" y="3217927"/>
                <a:ext cx="508282" cy="0"/>
              </a:xfrm>
              <a:prstGeom prst="straightConnector1">
                <a:avLst/>
              </a:prstGeom>
              <a:noFill/>
              <a:ln w="28575" cap="flat" cmpd="sng">
                <a:solidFill>
                  <a:srgbClr val="000000"/>
                </a:solidFill>
                <a:prstDash val="solid"/>
                <a:round/>
                <a:headEnd type="none" w="sm" len="sm"/>
                <a:tailEnd type="none" w="sm" len="sm"/>
              </a:ln>
            </p:spPr>
          </p:cxnSp>
          <p:pic>
            <p:nvPicPr>
              <p:cNvPr id="1187" name="Google Shape;1187;p66"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10576595" y="2749063"/>
                <a:ext cx="599257" cy="1047109"/>
              </a:xfrm>
              <a:prstGeom prst="rect">
                <a:avLst/>
              </a:prstGeom>
              <a:noFill/>
              <a:ln>
                <a:noFill/>
              </a:ln>
            </p:spPr>
          </p:pic>
        </p:grpSp>
        <p:pic>
          <p:nvPicPr>
            <p:cNvPr id="87" name="Google Shape;1149;p66">
              <a:extLst>
                <a:ext uri="{FF2B5EF4-FFF2-40B4-BE49-F238E27FC236}">
                  <a16:creationId xmlns:a16="http://schemas.microsoft.com/office/drawing/2014/main" id="{D6BEC325-0213-40D2-B71B-5B03E14AFFFA}"/>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865805" y="2744141"/>
              <a:ext cx="401455" cy="1167321"/>
            </a:xfrm>
            <a:prstGeom prst="rect">
              <a:avLst/>
            </a:prstGeom>
            <a:solidFill>
              <a:schemeClr val="lt1"/>
            </a:solidFill>
            <a:ln>
              <a:noFill/>
            </a:ln>
          </p:spPr>
        </p:pic>
        <p:cxnSp>
          <p:nvCxnSpPr>
            <p:cNvPr id="88" name="Google Shape;1185;p66">
              <a:extLst>
                <a:ext uri="{FF2B5EF4-FFF2-40B4-BE49-F238E27FC236}">
                  <a16:creationId xmlns:a16="http://schemas.microsoft.com/office/drawing/2014/main" id="{A8361741-288E-45B2-963E-430503D14151}"/>
                </a:ext>
              </a:extLst>
            </p:cNvPr>
            <p:cNvCxnSpPr/>
            <p:nvPr/>
          </p:nvCxnSpPr>
          <p:spPr>
            <a:xfrm>
              <a:off x="6308319" y="3228607"/>
              <a:ext cx="508282" cy="0"/>
            </a:xfrm>
            <a:prstGeom prst="straightConnector1">
              <a:avLst/>
            </a:prstGeom>
            <a:noFill/>
            <a:ln w="28575" cap="flat" cmpd="sng">
              <a:solidFill>
                <a:srgbClr val="000000"/>
              </a:solidFill>
              <a:prstDash val="solid"/>
              <a:round/>
              <a:headEnd type="none" w="sm" len="sm"/>
              <a:tailEnd type="none" w="sm" len="sm"/>
            </a:ln>
          </p:spPr>
        </p:cxn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67"/>
          <p:cNvSpPr txBox="1">
            <a:spLocks noGrp="1"/>
          </p:cNvSpPr>
          <p:nvPr>
            <p:ph type="title"/>
          </p:nvPr>
        </p:nvSpPr>
        <p:spPr>
          <a:xfrm>
            <a:off x="470106" y="589199"/>
            <a:ext cx="11012905" cy="8000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95959"/>
              </a:buClr>
              <a:buSzPts val="3100"/>
              <a:buFont typeface="Calibri"/>
              <a:buNone/>
            </a:pPr>
            <a:r>
              <a:rPr lang="en-US" sz="2600" dirty="0"/>
              <a:t>Combining index testing, risk-network referral, and targeted referral</a:t>
            </a:r>
            <a:endParaRPr sz="2600" dirty="0"/>
          </a:p>
        </p:txBody>
      </p:sp>
      <p:grpSp>
        <p:nvGrpSpPr>
          <p:cNvPr id="1195" name="Google Shape;1195;p67"/>
          <p:cNvGrpSpPr/>
          <p:nvPr/>
        </p:nvGrpSpPr>
        <p:grpSpPr>
          <a:xfrm>
            <a:off x="4949931" y="1628574"/>
            <a:ext cx="2328571" cy="2186332"/>
            <a:chOff x="5500324" y="1902712"/>
            <a:chExt cx="1810029" cy="2027303"/>
          </a:xfrm>
        </p:grpSpPr>
        <p:grpSp>
          <p:nvGrpSpPr>
            <p:cNvPr id="1196" name="Google Shape;1196;p67"/>
            <p:cNvGrpSpPr/>
            <p:nvPr/>
          </p:nvGrpSpPr>
          <p:grpSpPr>
            <a:xfrm>
              <a:off x="6296754" y="2710815"/>
              <a:ext cx="637446" cy="1219200"/>
              <a:chOff x="6033864" y="2710815"/>
              <a:chExt cx="637446" cy="1219200"/>
            </a:xfrm>
          </p:grpSpPr>
          <p:grpSp>
            <p:nvGrpSpPr>
              <p:cNvPr id="1197" name="Google Shape;1197;p67"/>
              <p:cNvGrpSpPr/>
              <p:nvPr/>
            </p:nvGrpSpPr>
            <p:grpSpPr>
              <a:xfrm>
                <a:off x="6256019" y="2710815"/>
                <a:ext cx="220980" cy="571500"/>
                <a:chOff x="2125980" y="2937510"/>
                <a:chExt cx="220980" cy="571500"/>
              </a:xfrm>
            </p:grpSpPr>
            <p:sp>
              <p:nvSpPr>
                <p:cNvPr id="1198" name="Google Shape;1198;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199" name="Google Shape;1199;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0" name="Google Shape;1200;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01" name="Google Shape;1201;p67"/>
              <p:cNvGrpSpPr/>
              <p:nvPr/>
            </p:nvGrpSpPr>
            <p:grpSpPr>
              <a:xfrm>
                <a:off x="6033864" y="3358515"/>
                <a:ext cx="220980" cy="571500"/>
                <a:chOff x="2125980" y="2937510"/>
                <a:chExt cx="220980" cy="571500"/>
              </a:xfrm>
            </p:grpSpPr>
            <p:sp>
              <p:nvSpPr>
                <p:cNvPr id="1202" name="Google Shape;1202;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3" name="Google Shape;1203;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4" name="Google Shape;1204;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05" name="Google Shape;1205;p67"/>
              <p:cNvGrpSpPr/>
              <p:nvPr/>
            </p:nvGrpSpPr>
            <p:grpSpPr>
              <a:xfrm>
                <a:off x="6450330" y="3358515"/>
                <a:ext cx="220980" cy="571500"/>
                <a:chOff x="2125980" y="2937510"/>
                <a:chExt cx="220980" cy="571500"/>
              </a:xfrm>
            </p:grpSpPr>
            <p:sp>
              <p:nvSpPr>
                <p:cNvPr id="1206" name="Google Shape;1206;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7" name="Google Shape;1207;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08" name="Google Shape;1208;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09" name="Google Shape;1209;p67"/>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10" name="Google Shape;1210;p67"/>
            <p:cNvSpPr txBox="1"/>
            <p:nvPr/>
          </p:nvSpPr>
          <p:spPr>
            <a:xfrm>
              <a:off x="5500324" y="1902712"/>
              <a:ext cx="1810029" cy="8846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000000"/>
                  </a:solidFill>
                  <a:latin typeface="+mj-lt"/>
                  <a:ea typeface="Calibri"/>
                  <a:cs typeface="Calibri"/>
                  <a:sym typeface="Calibri"/>
                </a:rPr>
                <a:t>Index testing</a:t>
              </a:r>
              <a:endParaRPr>
                <a:latin typeface="+mj-lt"/>
              </a:endParaRPr>
            </a:p>
          </p:txBody>
        </p:sp>
      </p:grpSp>
      <p:grpSp>
        <p:nvGrpSpPr>
          <p:cNvPr id="1211" name="Google Shape;1211;p67"/>
          <p:cNvGrpSpPr/>
          <p:nvPr/>
        </p:nvGrpSpPr>
        <p:grpSpPr>
          <a:xfrm rot="20516659">
            <a:off x="2090857" y="2996719"/>
            <a:ext cx="1874928" cy="1297709"/>
            <a:chOff x="6205772" y="463772"/>
            <a:chExt cx="1044623" cy="3466243"/>
          </a:xfrm>
        </p:grpSpPr>
        <p:grpSp>
          <p:nvGrpSpPr>
            <p:cNvPr id="1212" name="Google Shape;1212;p67"/>
            <p:cNvGrpSpPr/>
            <p:nvPr/>
          </p:nvGrpSpPr>
          <p:grpSpPr>
            <a:xfrm>
              <a:off x="6296754" y="2710815"/>
              <a:ext cx="637446" cy="1219200"/>
              <a:chOff x="6033864" y="2710815"/>
              <a:chExt cx="637446" cy="1219200"/>
            </a:xfrm>
          </p:grpSpPr>
          <p:grpSp>
            <p:nvGrpSpPr>
              <p:cNvPr id="1213" name="Google Shape;1213;p67"/>
              <p:cNvGrpSpPr/>
              <p:nvPr/>
            </p:nvGrpSpPr>
            <p:grpSpPr>
              <a:xfrm>
                <a:off x="6256019" y="2710815"/>
                <a:ext cx="220980" cy="571500"/>
                <a:chOff x="2125980" y="2937510"/>
                <a:chExt cx="220980" cy="571500"/>
              </a:xfrm>
            </p:grpSpPr>
            <p:sp>
              <p:nvSpPr>
                <p:cNvPr id="1214" name="Google Shape;1214;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15" name="Google Shape;1215;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16" name="Google Shape;1216;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17" name="Google Shape;1217;p67"/>
              <p:cNvGrpSpPr/>
              <p:nvPr/>
            </p:nvGrpSpPr>
            <p:grpSpPr>
              <a:xfrm>
                <a:off x="6033864" y="3358515"/>
                <a:ext cx="220980" cy="571500"/>
                <a:chOff x="2125980" y="2937510"/>
                <a:chExt cx="220980" cy="571500"/>
              </a:xfrm>
            </p:grpSpPr>
            <p:sp>
              <p:nvSpPr>
                <p:cNvPr id="1218" name="Google Shape;1218;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19" name="Google Shape;1219;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20" name="Google Shape;1220;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21" name="Google Shape;1221;p67"/>
              <p:cNvGrpSpPr/>
              <p:nvPr/>
            </p:nvGrpSpPr>
            <p:grpSpPr>
              <a:xfrm>
                <a:off x="6450330" y="3358515"/>
                <a:ext cx="220980" cy="571500"/>
                <a:chOff x="2125980" y="2937510"/>
                <a:chExt cx="220980" cy="571500"/>
              </a:xfrm>
            </p:grpSpPr>
            <p:sp>
              <p:nvSpPr>
                <p:cNvPr id="1222" name="Google Shape;1222;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23" name="Google Shape;1223;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24" name="Google Shape;1224;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25" name="Google Shape;1225;p67"/>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26" name="Google Shape;1226;p67"/>
            <p:cNvSpPr txBox="1"/>
            <p:nvPr/>
          </p:nvSpPr>
          <p:spPr>
            <a:xfrm>
              <a:off x="6205772" y="463772"/>
              <a:ext cx="1044623" cy="18906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55A11"/>
                </a:buClr>
                <a:buSzPts val="2000"/>
                <a:buFont typeface="Calibri"/>
                <a:buNone/>
              </a:pPr>
              <a:r>
                <a:rPr lang="en-US" sz="2000" b="0" i="0" u="none" strike="noStrike" cap="none" dirty="0">
                  <a:solidFill>
                    <a:srgbClr val="C55A11"/>
                  </a:solidFill>
                  <a:latin typeface="+mj-lt"/>
                  <a:ea typeface="Calibri"/>
                  <a:cs typeface="Calibri"/>
                  <a:sym typeface="Calibri"/>
                </a:rPr>
                <a:t>Risk </a:t>
              </a:r>
              <a:r>
                <a:rPr lang="en-US" sz="2000" i="0" u="none" strike="noStrike" cap="none" dirty="0">
                  <a:solidFill>
                    <a:srgbClr val="C55A11"/>
                  </a:solidFill>
                  <a:latin typeface="+mj-lt"/>
                  <a:ea typeface="Calibri"/>
                  <a:cs typeface="Calibri"/>
                  <a:sym typeface="Calibri"/>
                </a:rPr>
                <a:t>network</a:t>
              </a:r>
              <a:r>
                <a:rPr lang="en-US" sz="2000" b="0" i="0" u="none" strike="noStrike" cap="none" dirty="0">
                  <a:solidFill>
                    <a:srgbClr val="C55A11"/>
                  </a:solidFill>
                  <a:latin typeface="+mj-lt"/>
                  <a:ea typeface="Calibri"/>
                  <a:cs typeface="Calibri"/>
                  <a:sym typeface="Calibri"/>
                </a:rPr>
                <a:t> referral</a:t>
              </a:r>
              <a:endParaRPr dirty="0">
                <a:latin typeface="+mj-lt"/>
              </a:endParaRPr>
            </a:p>
          </p:txBody>
        </p:sp>
      </p:grpSp>
      <p:grpSp>
        <p:nvGrpSpPr>
          <p:cNvPr id="1227" name="Google Shape;1227;p67"/>
          <p:cNvGrpSpPr/>
          <p:nvPr/>
        </p:nvGrpSpPr>
        <p:grpSpPr>
          <a:xfrm>
            <a:off x="4085741" y="2234113"/>
            <a:ext cx="3810043" cy="1551205"/>
            <a:chOff x="1067702" y="2249749"/>
            <a:chExt cx="4115821" cy="1667314"/>
          </a:xfrm>
        </p:grpSpPr>
        <p:grpSp>
          <p:nvGrpSpPr>
            <p:cNvPr id="1228" name="Google Shape;1228;p67"/>
            <p:cNvGrpSpPr/>
            <p:nvPr/>
          </p:nvGrpSpPr>
          <p:grpSpPr>
            <a:xfrm>
              <a:off x="1574198" y="2249749"/>
              <a:ext cx="3609325" cy="1667314"/>
              <a:chOff x="1239274" y="2123622"/>
              <a:chExt cx="3609325" cy="1667314"/>
            </a:xfrm>
          </p:grpSpPr>
          <p:pic>
            <p:nvPicPr>
              <p:cNvPr id="1229" name="Google Shape;1229;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1239274" y="2515690"/>
                <a:ext cx="730738" cy="1270460"/>
              </a:xfrm>
              <a:prstGeom prst="rect">
                <a:avLst/>
              </a:prstGeom>
              <a:noFill/>
              <a:ln>
                <a:noFill/>
              </a:ln>
            </p:spPr>
          </p:pic>
          <p:pic>
            <p:nvPicPr>
              <p:cNvPr id="1230" name="Google Shape;1230;p67"/>
              <p:cNvPicPr preferRelativeResize="0"/>
              <p:nvPr/>
            </p:nvPicPr>
            <p:blipFill rotWithShape="1">
              <a:blip r:embed="rId4">
                <a:alphaModFix/>
              </a:blip>
              <a:srcRect/>
              <a:stretch/>
            </p:blipFill>
            <p:spPr>
              <a:xfrm>
                <a:off x="4041131" y="2900202"/>
                <a:ext cx="807468" cy="878001"/>
              </a:xfrm>
              <a:prstGeom prst="rect">
                <a:avLst/>
              </a:prstGeom>
              <a:noFill/>
              <a:ln>
                <a:noFill/>
              </a:ln>
            </p:spPr>
          </p:pic>
          <p:pic>
            <p:nvPicPr>
              <p:cNvPr id="1231" name="Google Shape;1231;p6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91957" y="2288463"/>
                <a:ext cx="845290" cy="1502473"/>
              </a:xfrm>
              <a:prstGeom prst="rect">
                <a:avLst/>
              </a:prstGeom>
              <a:noFill/>
              <a:ln>
                <a:noFill/>
              </a:ln>
            </p:spPr>
          </p:pic>
          <p:pic>
            <p:nvPicPr>
              <p:cNvPr id="1232" name="Google Shape;1232;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60167" r="22713"/>
              <a:stretch/>
            </p:blipFill>
            <p:spPr>
              <a:xfrm>
                <a:off x="3637826" y="2123622"/>
                <a:ext cx="433072" cy="1643737"/>
              </a:xfrm>
              <a:prstGeom prst="rect">
                <a:avLst/>
              </a:prstGeom>
              <a:noFill/>
              <a:ln>
                <a:noFill/>
              </a:ln>
            </p:spPr>
          </p:pic>
          <p:cxnSp>
            <p:nvCxnSpPr>
              <p:cNvPr id="1233" name="Google Shape;1233;p67"/>
              <p:cNvCxnSpPr/>
              <p:nvPr/>
            </p:nvCxnSpPr>
            <p:spPr>
              <a:xfrm>
                <a:off x="2064556" y="3150920"/>
                <a:ext cx="549075" cy="0"/>
              </a:xfrm>
              <a:prstGeom prst="straightConnector1">
                <a:avLst/>
              </a:prstGeom>
              <a:noFill/>
              <a:ln w="28575" cap="flat" cmpd="sng">
                <a:solidFill>
                  <a:srgbClr val="000000"/>
                </a:solidFill>
                <a:prstDash val="solid"/>
                <a:round/>
                <a:headEnd type="none" w="sm" len="sm"/>
                <a:tailEnd type="none" w="sm" len="sm"/>
              </a:ln>
            </p:spPr>
          </p:cxnSp>
          <p:cxnSp>
            <p:nvCxnSpPr>
              <p:cNvPr id="1234" name="Google Shape;1234;p67"/>
              <p:cNvCxnSpPr/>
              <p:nvPr/>
            </p:nvCxnSpPr>
            <p:spPr>
              <a:xfrm rot="10800000">
                <a:off x="3001450" y="3150920"/>
                <a:ext cx="584742" cy="0"/>
              </a:xfrm>
              <a:prstGeom prst="straightConnector1">
                <a:avLst/>
              </a:prstGeom>
              <a:noFill/>
              <a:ln w="28575" cap="flat" cmpd="sng">
                <a:solidFill>
                  <a:srgbClr val="000000"/>
                </a:solidFill>
                <a:prstDash val="solid"/>
                <a:round/>
                <a:headEnd type="none" w="sm" len="sm"/>
                <a:tailEnd type="none" w="sm" len="sm"/>
              </a:ln>
            </p:spPr>
          </p:cxnSp>
        </p:grpSp>
        <p:pic>
          <p:nvPicPr>
            <p:cNvPr id="1235" name="Google Shape;1235;p67"/>
            <p:cNvPicPr preferRelativeResize="0"/>
            <p:nvPr/>
          </p:nvPicPr>
          <p:blipFill rotWithShape="1">
            <a:blip r:embed="rId6">
              <a:alphaModFix/>
            </a:blip>
            <a:srcRect/>
            <a:stretch/>
          </p:blipFill>
          <p:spPr>
            <a:xfrm>
              <a:off x="1067702" y="2503046"/>
              <a:ext cx="481640" cy="1393465"/>
            </a:xfrm>
            <a:prstGeom prst="rect">
              <a:avLst/>
            </a:prstGeom>
            <a:solidFill>
              <a:schemeClr val="lt1"/>
            </a:solidFill>
            <a:ln>
              <a:noFill/>
            </a:ln>
          </p:spPr>
        </p:pic>
      </p:grpSp>
      <p:grpSp>
        <p:nvGrpSpPr>
          <p:cNvPr id="1236" name="Google Shape;1236;p67"/>
          <p:cNvGrpSpPr/>
          <p:nvPr/>
        </p:nvGrpSpPr>
        <p:grpSpPr>
          <a:xfrm rot="1136820">
            <a:off x="8078189" y="3240291"/>
            <a:ext cx="1331331" cy="2495564"/>
            <a:chOff x="5734368" y="1615972"/>
            <a:chExt cx="1277924" cy="2314043"/>
          </a:xfrm>
        </p:grpSpPr>
        <p:grpSp>
          <p:nvGrpSpPr>
            <p:cNvPr id="1237" name="Google Shape;1237;p67"/>
            <p:cNvGrpSpPr/>
            <p:nvPr/>
          </p:nvGrpSpPr>
          <p:grpSpPr>
            <a:xfrm>
              <a:off x="6296754" y="2710815"/>
              <a:ext cx="637446" cy="1219200"/>
              <a:chOff x="6033864" y="2710815"/>
              <a:chExt cx="637446" cy="1219200"/>
            </a:xfrm>
          </p:grpSpPr>
          <p:grpSp>
            <p:nvGrpSpPr>
              <p:cNvPr id="1238" name="Google Shape;1238;p67"/>
              <p:cNvGrpSpPr/>
              <p:nvPr/>
            </p:nvGrpSpPr>
            <p:grpSpPr>
              <a:xfrm>
                <a:off x="6256019" y="2710815"/>
                <a:ext cx="220980" cy="571500"/>
                <a:chOff x="2125980" y="2937510"/>
                <a:chExt cx="220980" cy="571500"/>
              </a:xfrm>
            </p:grpSpPr>
            <p:sp>
              <p:nvSpPr>
                <p:cNvPr id="1239" name="Google Shape;1239;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0" name="Google Shape;1240;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1" name="Google Shape;1241;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42" name="Google Shape;1242;p67"/>
              <p:cNvGrpSpPr/>
              <p:nvPr/>
            </p:nvGrpSpPr>
            <p:grpSpPr>
              <a:xfrm>
                <a:off x="6033864" y="3358515"/>
                <a:ext cx="220980" cy="571500"/>
                <a:chOff x="2125980" y="2937510"/>
                <a:chExt cx="220980" cy="571500"/>
              </a:xfrm>
            </p:grpSpPr>
            <p:sp>
              <p:nvSpPr>
                <p:cNvPr id="1243" name="Google Shape;1243;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4" name="Google Shape;1244;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5" name="Google Shape;1245;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grpSp>
            <p:nvGrpSpPr>
              <p:cNvPr id="1246" name="Google Shape;1246;p67"/>
              <p:cNvGrpSpPr/>
              <p:nvPr/>
            </p:nvGrpSpPr>
            <p:grpSpPr>
              <a:xfrm>
                <a:off x="6450330" y="3358515"/>
                <a:ext cx="220980" cy="571500"/>
                <a:chOff x="2125980" y="2937510"/>
                <a:chExt cx="220980" cy="571500"/>
              </a:xfrm>
            </p:grpSpPr>
            <p:sp>
              <p:nvSpPr>
                <p:cNvPr id="1247" name="Google Shape;1247;p67"/>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8" name="Google Shape;1248;p67"/>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sp>
              <p:nvSpPr>
                <p:cNvPr id="1249" name="Google Shape;1249;p67"/>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50" name="Google Shape;1250;p67"/>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j-lt"/>
                  <a:ea typeface="Calibri"/>
                  <a:cs typeface="Calibri"/>
                  <a:sym typeface="Calibri"/>
                </a:endParaRPr>
              </a:p>
            </p:txBody>
          </p:sp>
        </p:grpSp>
        <p:sp>
          <p:nvSpPr>
            <p:cNvPr id="1251" name="Google Shape;1251;p67"/>
            <p:cNvSpPr txBox="1"/>
            <p:nvPr/>
          </p:nvSpPr>
          <p:spPr>
            <a:xfrm>
              <a:off x="5734368" y="1615972"/>
              <a:ext cx="1277924" cy="9417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48135"/>
                </a:buClr>
                <a:buSzPts val="2000"/>
                <a:buFont typeface="Calibri"/>
                <a:buNone/>
              </a:pPr>
              <a:r>
                <a:rPr lang="en-US" sz="2000" b="0" i="0" u="none" strike="noStrike" cap="none" dirty="0">
                  <a:solidFill>
                    <a:srgbClr val="548135"/>
                  </a:solidFill>
                  <a:latin typeface="+mj-lt"/>
                  <a:ea typeface="Calibri"/>
                  <a:cs typeface="Calibri"/>
                  <a:sym typeface="Calibri"/>
                </a:rPr>
                <a:t>Targeted referral</a:t>
              </a:r>
              <a:endParaRPr dirty="0">
                <a:latin typeface="+mj-lt"/>
              </a:endParaRPr>
            </a:p>
          </p:txBody>
        </p:sp>
      </p:grpSp>
      <p:grpSp>
        <p:nvGrpSpPr>
          <p:cNvPr id="1252" name="Google Shape;1252;p67"/>
          <p:cNvGrpSpPr/>
          <p:nvPr/>
        </p:nvGrpSpPr>
        <p:grpSpPr>
          <a:xfrm>
            <a:off x="9646916" y="4272239"/>
            <a:ext cx="1758158" cy="1750756"/>
            <a:chOff x="5731381" y="2569225"/>
            <a:chExt cx="1446672" cy="1296430"/>
          </a:xfrm>
        </p:grpSpPr>
        <p:grpSp>
          <p:nvGrpSpPr>
            <p:cNvPr id="1253" name="Google Shape;1253;p67"/>
            <p:cNvGrpSpPr/>
            <p:nvPr/>
          </p:nvGrpSpPr>
          <p:grpSpPr>
            <a:xfrm>
              <a:off x="5768644" y="2569225"/>
              <a:ext cx="1322334" cy="1296430"/>
              <a:chOff x="2917231" y="2401090"/>
              <a:chExt cx="1428459" cy="1393465"/>
            </a:xfrm>
          </p:grpSpPr>
          <p:pic>
            <p:nvPicPr>
              <p:cNvPr id="1254" name="Google Shape;1254;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3614952" y="2524095"/>
                <a:ext cx="730738" cy="1270460"/>
              </a:xfrm>
              <a:prstGeom prst="rect">
                <a:avLst/>
              </a:prstGeom>
              <a:noFill/>
              <a:ln>
                <a:noFill/>
              </a:ln>
            </p:spPr>
          </p:pic>
          <p:pic>
            <p:nvPicPr>
              <p:cNvPr id="1255" name="Google Shape;1255;p67"/>
              <p:cNvPicPr preferRelativeResize="0"/>
              <p:nvPr/>
            </p:nvPicPr>
            <p:blipFill rotWithShape="1">
              <a:blip r:embed="rId6">
                <a:alphaModFix/>
              </a:blip>
              <a:srcRect/>
              <a:stretch/>
            </p:blipFill>
            <p:spPr>
              <a:xfrm>
                <a:off x="2917231" y="2401090"/>
                <a:ext cx="481640" cy="1393464"/>
              </a:xfrm>
              <a:prstGeom prst="rect">
                <a:avLst/>
              </a:prstGeom>
              <a:solidFill>
                <a:schemeClr val="lt1"/>
              </a:solidFill>
              <a:ln>
                <a:noFill/>
              </a:ln>
            </p:spPr>
          </p:pic>
        </p:grpSp>
        <p:sp>
          <p:nvSpPr>
            <p:cNvPr id="1256" name="Google Shape;1256;p67"/>
            <p:cNvSpPr txBox="1"/>
            <p:nvPr/>
          </p:nvSpPr>
          <p:spPr>
            <a:xfrm>
              <a:off x="5731381" y="2845807"/>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257" name="Google Shape;1257;p67"/>
            <p:cNvSpPr txBox="1"/>
            <p:nvPr/>
          </p:nvSpPr>
          <p:spPr>
            <a:xfrm>
              <a:off x="6387023" y="2980572"/>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258" name="Google Shape;1258;p67"/>
            <p:cNvSpPr txBox="1"/>
            <p:nvPr/>
          </p:nvSpPr>
          <p:spPr>
            <a:xfrm>
              <a:off x="6679947" y="2892755"/>
              <a:ext cx="49810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grpSp>
      <p:grpSp>
        <p:nvGrpSpPr>
          <p:cNvPr id="1259" name="Google Shape;1259;p67"/>
          <p:cNvGrpSpPr/>
          <p:nvPr/>
        </p:nvGrpSpPr>
        <p:grpSpPr>
          <a:xfrm>
            <a:off x="132481" y="3697033"/>
            <a:ext cx="4627833" cy="2811455"/>
            <a:chOff x="8333766" y="2017219"/>
            <a:chExt cx="4627833" cy="2811455"/>
          </a:xfrm>
        </p:grpSpPr>
        <p:grpSp>
          <p:nvGrpSpPr>
            <p:cNvPr id="1260" name="Google Shape;1260;p67"/>
            <p:cNvGrpSpPr/>
            <p:nvPr/>
          </p:nvGrpSpPr>
          <p:grpSpPr>
            <a:xfrm>
              <a:off x="8333766" y="2017219"/>
              <a:ext cx="4627833" cy="2811455"/>
              <a:chOff x="6766408" y="1686377"/>
              <a:chExt cx="5314631" cy="3253190"/>
            </a:xfrm>
          </p:grpSpPr>
          <p:pic>
            <p:nvPicPr>
              <p:cNvPr id="1261" name="Google Shape;1261;p6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167989" y="2265670"/>
                <a:ext cx="802515" cy="1444496"/>
              </a:xfrm>
              <a:prstGeom prst="rect">
                <a:avLst/>
              </a:prstGeom>
              <a:noFill/>
              <a:ln>
                <a:noFill/>
              </a:ln>
            </p:spPr>
          </p:pic>
          <p:pic>
            <p:nvPicPr>
              <p:cNvPr id="1262" name="Google Shape;1262;p67" descr="A picture containing silhouette&#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l="38078" r="39752"/>
              <a:stretch/>
            </p:blipFill>
            <p:spPr>
              <a:xfrm>
                <a:off x="11719477" y="3879931"/>
                <a:ext cx="361562" cy="1059636"/>
              </a:xfrm>
              <a:prstGeom prst="rect">
                <a:avLst/>
              </a:prstGeom>
              <a:noFill/>
              <a:ln>
                <a:noFill/>
              </a:ln>
            </p:spPr>
          </p:pic>
          <p:sp>
            <p:nvSpPr>
              <p:cNvPr id="1263" name="Google Shape;1263;p67"/>
              <p:cNvSpPr/>
              <p:nvPr/>
            </p:nvSpPr>
            <p:spPr>
              <a:xfrm>
                <a:off x="6766408" y="1686377"/>
                <a:ext cx="3564945" cy="3253190"/>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cxnSp>
          <p:nvCxnSpPr>
            <p:cNvPr id="1264" name="Google Shape;1264;p67"/>
            <p:cNvCxnSpPr/>
            <p:nvPr/>
          </p:nvCxnSpPr>
          <p:spPr>
            <a:xfrm>
              <a:off x="9139194" y="3217927"/>
              <a:ext cx="508282" cy="0"/>
            </a:xfrm>
            <a:prstGeom prst="straightConnector1">
              <a:avLst/>
            </a:prstGeom>
            <a:noFill/>
            <a:ln w="28575" cap="flat" cmpd="sng">
              <a:solidFill>
                <a:srgbClr val="000000"/>
              </a:solidFill>
              <a:prstDash val="solid"/>
              <a:round/>
              <a:headEnd type="none" w="sm" len="sm"/>
              <a:tailEnd type="none" w="sm" len="sm"/>
            </a:ln>
          </p:spPr>
        </p:cxnSp>
        <p:cxnSp>
          <p:nvCxnSpPr>
            <p:cNvPr id="1265" name="Google Shape;1265;p67"/>
            <p:cNvCxnSpPr/>
            <p:nvPr/>
          </p:nvCxnSpPr>
          <p:spPr>
            <a:xfrm rot="10800000">
              <a:off x="10059491" y="3217927"/>
              <a:ext cx="333229" cy="349091"/>
            </a:xfrm>
            <a:prstGeom prst="straightConnector1">
              <a:avLst/>
            </a:prstGeom>
            <a:noFill/>
            <a:ln w="28575" cap="flat" cmpd="sng">
              <a:solidFill>
                <a:srgbClr val="000000"/>
              </a:solidFill>
              <a:prstDash val="solid"/>
              <a:round/>
              <a:headEnd type="none" w="sm" len="sm"/>
              <a:tailEnd type="none" w="sm" len="sm"/>
            </a:ln>
          </p:spPr>
        </p:cxnSp>
        <p:pic>
          <p:nvPicPr>
            <p:cNvPr id="1266" name="Google Shape;1266;p67" descr="A picture containing silhouett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l="1" r="62628"/>
            <a:stretch/>
          </p:blipFill>
          <p:spPr>
            <a:xfrm>
              <a:off x="10226105" y="3503668"/>
              <a:ext cx="599257" cy="1047109"/>
            </a:xfrm>
            <a:prstGeom prst="rect">
              <a:avLst/>
            </a:prstGeom>
            <a:noFill/>
            <a:ln>
              <a:noFill/>
            </a:ln>
          </p:spPr>
        </p:pic>
      </p:grpSp>
      <p:sp>
        <p:nvSpPr>
          <p:cNvPr id="1267" name="Google Shape;1267;p67"/>
          <p:cNvSpPr/>
          <p:nvPr/>
        </p:nvSpPr>
        <p:spPr>
          <a:xfrm>
            <a:off x="3881692" y="1306214"/>
            <a:ext cx="4289248" cy="3948707"/>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268" name="Google Shape;1268;p6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46789" y="4190852"/>
            <a:ext cx="382847" cy="1113210"/>
          </a:xfrm>
          <a:prstGeom prst="rect">
            <a:avLst/>
          </a:prstGeom>
          <a:solidFill>
            <a:schemeClr val="lt1"/>
          </a:solidFill>
          <a:ln>
            <a:noFill/>
          </a:ln>
        </p:spPr>
      </p:pic>
      <p:cxnSp>
        <p:nvCxnSpPr>
          <p:cNvPr id="1269" name="Google Shape;1269;p67"/>
          <p:cNvCxnSpPr>
            <a:cxnSpLocks/>
          </p:cNvCxnSpPr>
          <p:nvPr/>
        </p:nvCxnSpPr>
        <p:spPr>
          <a:xfrm flipV="1">
            <a:off x="2191436" y="3638104"/>
            <a:ext cx="3523564" cy="1134154"/>
          </a:xfrm>
          <a:prstGeom prst="straightConnector1">
            <a:avLst/>
          </a:prstGeom>
          <a:noFill/>
          <a:ln w="28575" cap="flat" cmpd="sng">
            <a:solidFill>
              <a:srgbClr val="C55A11"/>
            </a:solidFill>
            <a:prstDash val="dash"/>
            <a:round/>
            <a:headEnd type="none" w="sm" len="sm"/>
            <a:tailEnd type="none" w="sm" len="sm"/>
          </a:ln>
        </p:spPr>
      </p:cxnSp>
      <p:cxnSp>
        <p:nvCxnSpPr>
          <p:cNvPr id="1270" name="Google Shape;1270;p67"/>
          <p:cNvCxnSpPr>
            <a:cxnSpLocks/>
          </p:cNvCxnSpPr>
          <p:nvPr/>
        </p:nvCxnSpPr>
        <p:spPr>
          <a:xfrm>
            <a:off x="2247319" y="4885381"/>
            <a:ext cx="2061350" cy="1077422"/>
          </a:xfrm>
          <a:prstGeom prst="straightConnector1">
            <a:avLst/>
          </a:prstGeom>
          <a:noFill/>
          <a:ln w="28575" cap="flat" cmpd="sng">
            <a:solidFill>
              <a:srgbClr val="C55A11"/>
            </a:solidFill>
            <a:prstDash val="dash"/>
            <a:round/>
            <a:headEnd type="none" w="sm" len="sm"/>
            <a:tailEnd type="none" w="sm" len="sm"/>
          </a:ln>
        </p:spPr>
      </p:cxnSp>
      <p:cxnSp>
        <p:nvCxnSpPr>
          <p:cNvPr id="1271" name="Google Shape;1271;p67"/>
          <p:cNvCxnSpPr>
            <a:cxnSpLocks/>
          </p:cNvCxnSpPr>
          <p:nvPr/>
        </p:nvCxnSpPr>
        <p:spPr>
          <a:xfrm flipH="1" flipV="1">
            <a:off x="6291192" y="3638104"/>
            <a:ext cx="3337108" cy="1004455"/>
          </a:xfrm>
          <a:prstGeom prst="straightConnector1">
            <a:avLst/>
          </a:prstGeom>
          <a:noFill/>
          <a:ln w="28575" cap="flat" cmpd="sng">
            <a:solidFill>
              <a:srgbClr val="548135"/>
            </a:solidFill>
            <a:prstDash val="dash"/>
            <a:round/>
            <a:headEnd type="none" w="sm" len="sm"/>
            <a:tailEnd type="none" w="sm" len="sm"/>
          </a:ln>
        </p:spPr>
      </p:cxnSp>
      <p:pic>
        <p:nvPicPr>
          <p:cNvPr id="81" name="Picture 80" descr="A picture containing dark, silhouette&#10;&#10;Description automatically generated">
            <a:extLst>
              <a:ext uri="{FF2B5EF4-FFF2-40B4-BE49-F238E27FC236}">
                <a16:creationId xmlns:a16="http://schemas.microsoft.com/office/drawing/2014/main" id="{6A7B2FFA-2C84-4533-8CD1-61E0C0B3E7E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763491" y="2405836"/>
            <a:ext cx="526979" cy="1210852"/>
          </a:xfrm>
          <a:prstGeom prst="rect">
            <a:avLst/>
          </a:prstGeom>
        </p:spPr>
      </p:pic>
      <p:pic>
        <p:nvPicPr>
          <p:cNvPr id="83" name="Google Shape;1065;p65">
            <a:extLst>
              <a:ext uri="{FF2B5EF4-FFF2-40B4-BE49-F238E27FC236}">
                <a16:creationId xmlns:a16="http://schemas.microsoft.com/office/drawing/2014/main" id="{D7C02673-46C6-4FE0-89F0-E10EC74B5024}"/>
              </a:ext>
            </a:extLst>
          </p:cNvPr>
          <p:cNvPicPr preferRelativeResize="0"/>
          <p:nvPr/>
        </p:nvPicPr>
        <p:blipFill>
          <a:blip r:embed="rId10" cstate="email">
            <a:extLst>
              <a:ext uri="{28A0092B-C50C-407E-A947-70E740481C1C}">
                <a14:useLocalDpi xmlns:a14="http://schemas.microsoft.com/office/drawing/2010/main"/>
              </a:ext>
            </a:extLst>
          </a:blip>
          <a:srcRect/>
          <a:stretch/>
        </p:blipFill>
        <p:spPr>
          <a:xfrm>
            <a:off x="945388" y="4195119"/>
            <a:ext cx="1415892" cy="13170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68"/>
          <p:cNvSpPr txBox="1">
            <a:spLocks noGrp="1"/>
          </p:cNvSpPr>
          <p:nvPr>
            <p:ph type="title"/>
          </p:nvPr>
        </p:nvSpPr>
        <p:spPr>
          <a:xfrm>
            <a:off x="838199" y="588963"/>
            <a:ext cx="11012905" cy="800100"/>
          </a:xfrm>
          <a:noFill/>
          <a:ln>
            <a:noFill/>
          </a:ln>
        </p:spPr>
        <p:txBody>
          <a:bodyPr spcFirstLastPara="1" wrap="square" lIns="91425" tIns="45700" rIns="91425" bIns="45700" anchor="ctr" anchorCtr="0">
            <a:normAutofit fontScale="90000"/>
          </a:bodyPr>
          <a:lstStyle/>
          <a:p>
            <a:pPr lvl="0"/>
            <a:r>
              <a:rPr lang="en-US" dirty="0"/>
              <a:t>Where and how could risk-network referral take place?</a:t>
            </a:r>
          </a:p>
        </p:txBody>
      </p:sp>
      <p:sp>
        <p:nvSpPr>
          <p:cNvPr id="1278" name="Google Shape;1278;p68"/>
          <p:cNvSpPr txBox="1">
            <a:spLocks noGrp="1"/>
          </p:cNvSpPr>
          <p:nvPr>
            <p:ph type="body" idx="1"/>
          </p:nvPr>
        </p:nvSpPr>
        <p:spPr>
          <a:xfrm>
            <a:off x="4847869" y="5356431"/>
            <a:ext cx="6308558" cy="861388"/>
          </a:xfrm>
          <a:noFill/>
          <a:ln>
            <a:noFill/>
          </a:ln>
        </p:spPr>
        <p:txBody>
          <a:bodyPr spcFirstLastPara="1" wrap="square" lIns="91425" tIns="45700" rIns="91425" bIns="45700" anchor="t" anchorCtr="0">
            <a:normAutofit/>
          </a:bodyPr>
          <a:lstStyle/>
          <a:p>
            <a:pPr marL="50800" lvl="0" indent="0" algn="ctr">
              <a:buNone/>
            </a:pPr>
            <a:r>
              <a:rPr lang="en-US" dirty="0"/>
              <a:t>Similar modalities to targeted testing! </a:t>
            </a:r>
          </a:p>
        </p:txBody>
      </p:sp>
      <p:grpSp>
        <p:nvGrpSpPr>
          <p:cNvPr id="1279" name="Google Shape;1279;p68"/>
          <p:cNvGrpSpPr/>
          <p:nvPr/>
        </p:nvGrpSpPr>
        <p:grpSpPr>
          <a:xfrm>
            <a:off x="794483" y="1893722"/>
            <a:ext cx="2643058" cy="2302931"/>
            <a:chOff x="5343886" y="1794595"/>
            <a:chExt cx="2329965" cy="2135420"/>
          </a:xfrm>
        </p:grpSpPr>
        <p:grpSp>
          <p:nvGrpSpPr>
            <p:cNvPr id="1280" name="Google Shape;1280;p68"/>
            <p:cNvGrpSpPr/>
            <p:nvPr/>
          </p:nvGrpSpPr>
          <p:grpSpPr>
            <a:xfrm>
              <a:off x="6296754" y="2710815"/>
              <a:ext cx="637446" cy="1219200"/>
              <a:chOff x="6033864" y="2710815"/>
              <a:chExt cx="637446" cy="1219200"/>
            </a:xfrm>
          </p:grpSpPr>
          <p:grpSp>
            <p:nvGrpSpPr>
              <p:cNvPr id="1281" name="Google Shape;1281;p68"/>
              <p:cNvGrpSpPr/>
              <p:nvPr/>
            </p:nvGrpSpPr>
            <p:grpSpPr>
              <a:xfrm>
                <a:off x="6256019" y="2710815"/>
                <a:ext cx="220980" cy="571500"/>
                <a:chOff x="2125980" y="2937510"/>
                <a:chExt cx="220980" cy="571500"/>
              </a:xfrm>
            </p:grpSpPr>
            <p:sp>
              <p:nvSpPr>
                <p:cNvPr id="1282" name="Google Shape;1282;p68"/>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3" name="Google Shape;1283;p68"/>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4" name="Google Shape;1284;p68"/>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285" name="Google Shape;1285;p68"/>
              <p:cNvGrpSpPr/>
              <p:nvPr/>
            </p:nvGrpSpPr>
            <p:grpSpPr>
              <a:xfrm>
                <a:off x="6033864" y="3358515"/>
                <a:ext cx="220980" cy="571500"/>
                <a:chOff x="2125980" y="2937510"/>
                <a:chExt cx="220980" cy="571500"/>
              </a:xfrm>
            </p:grpSpPr>
            <p:sp>
              <p:nvSpPr>
                <p:cNvPr id="1286" name="Google Shape;1286;p68"/>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7" name="Google Shape;1287;p68"/>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88" name="Google Shape;1288;p68"/>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1289" name="Google Shape;1289;p68"/>
              <p:cNvGrpSpPr/>
              <p:nvPr/>
            </p:nvGrpSpPr>
            <p:grpSpPr>
              <a:xfrm>
                <a:off x="6450330" y="3358515"/>
                <a:ext cx="220980" cy="571500"/>
                <a:chOff x="2125980" y="2937510"/>
                <a:chExt cx="220980" cy="571500"/>
              </a:xfrm>
            </p:grpSpPr>
            <p:sp>
              <p:nvSpPr>
                <p:cNvPr id="1290" name="Google Shape;1290;p68"/>
                <p:cNvSpPr/>
                <p:nvPr/>
              </p:nvSpPr>
              <p:spPr>
                <a:xfrm>
                  <a:off x="2125980" y="293751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1" name="Google Shape;1291;p68"/>
                <p:cNvSpPr/>
                <p:nvPr/>
              </p:nvSpPr>
              <p:spPr>
                <a:xfrm>
                  <a:off x="2125980" y="3246120"/>
                  <a:ext cx="217170" cy="262890"/>
                </a:xfrm>
                <a:prstGeom prst="flowChartDocumen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2" name="Google Shape;1292;p68"/>
                <p:cNvSpPr/>
                <p:nvPr/>
              </p:nvSpPr>
              <p:spPr>
                <a:xfrm>
                  <a:off x="2129790" y="3169920"/>
                  <a:ext cx="217170" cy="21717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93" name="Google Shape;1293;p68"/>
              <p:cNvSpPr/>
              <p:nvPr/>
            </p:nvSpPr>
            <p:spPr>
              <a:xfrm>
                <a:off x="6239604" y="3527107"/>
                <a:ext cx="217170" cy="217170"/>
              </a:xfrm>
              <a:prstGeom prst="hear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1294" name="Google Shape;1294;p68"/>
            <p:cNvSpPr txBox="1"/>
            <p:nvPr/>
          </p:nvSpPr>
          <p:spPr>
            <a:xfrm>
              <a:off x="5343886" y="1794595"/>
              <a:ext cx="2329965" cy="3709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dirty="0">
                  <a:solidFill>
                    <a:srgbClr val="000000"/>
                  </a:solidFill>
                  <a:latin typeface="+mj-lt"/>
                  <a:ea typeface="Calibri"/>
                  <a:cs typeface="Calibri"/>
                  <a:sym typeface="Calibri"/>
                </a:rPr>
                <a:t>Risk </a:t>
              </a:r>
              <a:r>
                <a:rPr lang="en-US" sz="2000" i="0" u="none" strike="noStrike" cap="none" dirty="0">
                  <a:solidFill>
                    <a:srgbClr val="000000"/>
                  </a:solidFill>
                  <a:latin typeface="+mj-lt"/>
                  <a:ea typeface="Calibri"/>
                  <a:cs typeface="Calibri"/>
                  <a:sym typeface="Calibri"/>
                </a:rPr>
                <a:t>network</a:t>
              </a:r>
              <a:r>
                <a:rPr lang="en-US" sz="2000" b="0" i="0" u="none" strike="noStrike" cap="none" dirty="0">
                  <a:solidFill>
                    <a:srgbClr val="000000"/>
                  </a:solidFill>
                  <a:latin typeface="+mj-lt"/>
                  <a:ea typeface="Calibri"/>
                  <a:cs typeface="Calibri"/>
                  <a:sym typeface="Calibri"/>
                </a:rPr>
                <a:t> referral</a:t>
              </a:r>
              <a:endParaRPr dirty="0">
                <a:latin typeface="+mj-lt"/>
              </a:endParaRPr>
            </a:p>
          </p:txBody>
        </p:sp>
      </p:grpSp>
      <p:pic>
        <p:nvPicPr>
          <p:cNvPr id="1295" name="Google Shape;1295;p68"/>
          <p:cNvPicPr preferRelativeResize="0"/>
          <p:nvPr/>
        </p:nvPicPr>
        <p:blipFill rotWithShape="1">
          <a:blip r:embed="rId3">
            <a:alphaModFix/>
          </a:blip>
          <a:srcRect/>
          <a:stretch/>
        </p:blipFill>
        <p:spPr>
          <a:xfrm>
            <a:off x="8546212" y="2990136"/>
            <a:ext cx="1834366" cy="1522468"/>
          </a:xfrm>
          <a:prstGeom prst="rect">
            <a:avLst/>
          </a:prstGeom>
          <a:noFill/>
          <a:ln>
            <a:noFill/>
          </a:ln>
        </p:spPr>
      </p:pic>
      <p:grpSp>
        <p:nvGrpSpPr>
          <p:cNvPr id="11" name="Group 10">
            <a:extLst>
              <a:ext uri="{FF2B5EF4-FFF2-40B4-BE49-F238E27FC236}">
                <a16:creationId xmlns:a16="http://schemas.microsoft.com/office/drawing/2014/main" id="{83A49CE4-4473-4634-80D9-5C55580297B0}"/>
              </a:ext>
            </a:extLst>
          </p:cNvPr>
          <p:cNvGrpSpPr/>
          <p:nvPr/>
        </p:nvGrpSpPr>
        <p:grpSpPr>
          <a:xfrm>
            <a:off x="3482583" y="2135971"/>
            <a:ext cx="5733991" cy="2227173"/>
            <a:chOff x="3482583" y="2135971"/>
            <a:chExt cx="5733991" cy="2227173"/>
          </a:xfrm>
        </p:grpSpPr>
        <p:pic>
          <p:nvPicPr>
            <p:cNvPr id="10" name="Picture 9">
              <a:extLst>
                <a:ext uri="{FF2B5EF4-FFF2-40B4-BE49-F238E27FC236}">
                  <a16:creationId xmlns:a16="http://schemas.microsoft.com/office/drawing/2014/main" id="{4EF83560-214E-4B2E-A1D1-42E1DAF2862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51826" y="2399199"/>
              <a:ext cx="1964748" cy="1838667"/>
            </a:xfrm>
            <a:prstGeom prst="rect">
              <a:avLst/>
            </a:prstGeom>
          </p:spPr>
        </p:pic>
        <p:pic>
          <p:nvPicPr>
            <p:cNvPr id="1296" name="Google Shape;1296;p68"/>
            <p:cNvPicPr preferRelativeResize="0"/>
            <p:nvPr/>
          </p:nvPicPr>
          <p:blipFill>
            <a:blip r:embed="rId5" cstate="email">
              <a:extLst>
                <a:ext uri="{28A0092B-C50C-407E-A947-70E740481C1C}">
                  <a14:useLocalDpi xmlns:a14="http://schemas.microsoft.com/office/drawing/2010/main"/>
                </a:ext>
              </a:extLst>
            </a:blip>
            <a:srcRect/>
            <a:stretch/>
          </p:blipFill>
          <p:spPr>
            <a:xfrm>
              <a:off x="3482583" y="2135971"/>
              <a:ext cx="5380879" cy="2227173"/>
            </a:xfrm>
            <a:prstGeom prst="rect">
              <a:avLst/>
            </a:prstGeom>
            <a:noFill/>
            <a:ln>
              <a:noFill/>
            </a:ln>
          </p:spPr>
        </p:pic>
      </p:grpSp>
      <p:grpSp>
        <p:nvGrpSpPr>
          <p:cNvPr id="1297" name="Google Shape;1297;p68"/>
          <p:cNvGrpSpPr/>
          <p:nvPr/>
        </p:nvGrpSpPr>
        <p:grpSpPr>
          <a:xfrm>
            <a:off x="4498206" y="4527830"/>
            <a:ext cx="6990137" cy="726731"/>
            <a:chOff x="4498206" y="5175530"/>
            <a:chExt cx="6990137" cy="726731"/>
          </a:xfrm>
        </p:grpSpPr>
        <p:grpSp>
          <p:nvGrpSpPr>
            <p:cNvPr id="1298" name="Google Shape;1298;p68"/>
            <p:cNvGrpSpPr/>
            <p:nvPr/>
          </p:nvGrpSpPr>
          <p:grpSpPr>
            <a:xfrm>
              <a:off x="4498206" y="5175530"/>
              <a:ext cx="4608859" cy="726731"/>
              <a:chOff x="4498206" y="5175530"/>
              <a:chExt cx="4608859" cy="726731"/>
            </a:xfrm>
          </p:grpSpPr>
          <p:pic>
            <p:nvPicPr>
              <p:cNvPr id="1299" name="Google Shape;1299;p68"/>
              <p:cNvPicPr preferRelativeResize="0"/>
              <p:nvPr/>
            </p:nvPicPr>
            <p:blipFill rotWithShape="1">
              <a:blip r:embed="rId6">
                <a:alphaModFix/>
              </a:blip>
              <a:srcRect/>
              <a:stretch/>
            </p:blipFill>
            <p:spPr>
              <a:xfrm>
                <a:off x="6897231" y="5175530"/>
                <a:ext cx="2209834" cy="726731"/>
              </a:xfrm>
              <a:prstGeom prst="rect">
                <a:avLst/>
              </a:prstGeom>
              <a:noFill/>
              <a:ln>
                <a:noFill/>
              </a:ln>
            </p:spPr>
          </p:pic>
          <p:pic>
            <p:nvPicPr>
              <p:cNvPr id="1300" name="Google Shape;1300;p68"/>
              <p:cNvPicPr preferRelativeResize="0"/>
              <p:nvPr/>
            </p:nvPicPr>
            <p:blipFill rotWithShape="1">
              <a:blip r:embed="rId7">
                <a:alphaModFix/>
              </a:blip>
              <a:srcRect/>
              <a:stretch/>
            </p:blipFill>
            <p:spPr>
              <a:xfrm>
                <a:off x="4498206" y="5200985"/>
                <a:ext cx="2031999" cy="695530"/>
              </a:xfrm>
              <a:prstGeom prst="rect">
                <a:avLst/>
              </a:prstGeom>
              <a:noFill/>
              <a:ln>
                <a:noFill/>
              </a:ln>
            </p:spPr>
          </p:pic>
        </p:grpSp>
        <p:grpSp>
          <p:nvGrpSpPr>
            <p:cNvPr id="1301" name="Google Shape;1301;p68"/>
            <p:cNvGrpSpPr/>
            <p:nvPr/>
          </p:nvGrpSpPr>
          <p:grpSpPr>
            <a:xfrm>
              <a:off x="9321111" y="5184417"/>
              <a:ext cx="2167232" cy="708955"/>
              <a:chOff x="9321111" y="5184417"/>
              <a:chExt cx="2167232" cy="708955"/>
            </a:xfrm>
          </p:grpSpPr>
          <p:pic>
            <p:nvPicPr>
              <p:cNvPr id="1302" name="Google Shape;1302;p68"/>
              <p:cNvPicPr preferRelativeResize="0"/>
              <p:nvPr/>
            </p:nvPicPr>
            <p:blipFill rotWithShape="1">
              <a:blip r:embed="rId8" cstate="email">
                <a:alphaModFix/>
                <a:extLst>
                  <a:ext uri="{28A0092B-C50C-407E-A947-70E740481C1C}">
                    <a14:useLocalDpi xmlns:a14="http://schemas.microsoft.com/office/drawing/2010/main"/>
                  </a:ext>
                </a:extLst>
              </a:blip>
              <a:srcRect t="-3"/>
              <a:stretch/>
            </p:blipFill>
            <p:spPr>
              <a:xfrm>
                <a:off x="9321111" y="5184417"/>
                <a:ext cx="765754" cy="708955"/>
              </a:xfrm>
              <a:prstGeom prst="rect">
                <a:avLst/>
              </a:prstGeom>
              <a:noFill/>
              <a:ln>
                <a:noFill/>
              </a:ln>
            </p:spPr>
          </p:pic>
          <p:pic>
            <p:nvPicPr>
              <p:cNvPr id="1303" name="Google Shape;1303;p68"/>
              <p:cNvPicPr preferRelativeResize="0"/>
              <p:nvPr/>
            </p:nvPicPr>
            <p:blipFill rotWithShape="1">
              <a:blip r:embed="rId9">
                <a:alphaModFix/>
              </a:blip>
              <a:srcRect/>
              <a:stretch/>
            </p:blipFill>
            <p:spPr>
              <a:xfrm>
                <a:off x="10823325" y="5219413"/>
                <a:ext cx="665018" cy="665018"/>
              </a:xfrm>
              <a:prstGeom prst="rect">
                <a:avLst/>
              </a:prstGeom>
              <a:noFill/>
              <a:ln>
                <a:noFill/>
              </a:ln>
            </p:spPr>
          </p:pic>
          <p:pic>
            <p:nvPicPr>
              <p:cNvPr id="1304" name="Google Shape;1304;p68"/>
              <p:cNvPicPr preferRelativeResize="0"/>
              <p:nvPr/>
            </p:nvPicPr>
            <p:blipFill rotWithShape="1">
              <a:blip r:embed="rId10">
                <a:alphaModFix/>
              </a:blip>
              <a:srcRect/>
              <a:stretch/>
            </p:blipFill>
            <p:spPr>
              <a:xfrm flipH="1">
                <a:off x="10121272" y="5262174"/>
                <a:ext cx="601741" cy="607206"/>
              </a:xfrm>
              <a:prstGeom prst="rect">
                <a:avLst/>
              </a:prstGeom>
              <a:noFill/>
              <a:ln>
                <a:noFill/>
              </a:ln>
            </p:spPr>
          </p:pic>
        </p:grpSp>
      </p:grpSp>
      <p:pic>
        <p:nvPicPr>
          <p:cNvPr id="1305" name="Google Shape;1305;p68"/>
          <p:cNvPicPr preferRelativeResize="0"/>
          <p:nvPr/>
        </p:nvPicPr>
        <p:blipFill rotWithShape="1">
          <a:blip r:embed="rId11">
            <a:alphaModFix/>
          </a:blip>
          <a:srcRect/>
          <a:stretch/>
        </p:blipFill>
        <p:spPr>
          <a:xfrm>
            <a:off x="10187812" y="3122653"/>
            <a:ext cx="1271026" cy="1257433"/>
          </a:xfrm>
          <a:prstGeom prst="rect">
            <a:avLst/>
          </a:prstGeom>
          <a:noFill/>
          <a:ln>
            <a:noFill/>
          </a:ln>
        </p:spPr>
      </p:pic>
      <p:grpSp>
        <p:nvGrpSpPr>
          <p:cNvPr id="1306" name="Google Shape;1306;p68"/>
          <p:cNvGrpSpPr/>
          <p:nvPr/>
        </p:nvGrpSpPr>
        <p:grpSpPr>
          <a:xfrm>
            <a:off x="563884" y="2410225"/>
            <a:ext cx="3104256" cy="2811455"/>
            <a:chOff x="8333766" y="2017219"/>
            <a:chExt cx="3104256" cy="2811455"/>
          </a:xfrm>
        </p:grpSpPr>
        <p:grpSp>
          <p:nvGrpSpPr>
            <p:cNvPr id="1307" name="Google Shape;1307;p68"/>
            <p:cNvGrpSpPr/>
            <p:nvPr/>
          </p:nvGrpSpPr>
          <p:grpSpPr>
            <a:xfrm>
              <a:off x="8333766" y="2017219"/>
              <a:ext cx="3104256" cy="2811455"/>
              <a:chOff x="6766408" y="1686377"/>
              <a:chExt cx="3564945" cy="3253190"/>
            </a:xfrm>
          </p:grpSpPr>
          <p:pic>
            <p:nvPicPr>
              <p:cNvPr id="1308" name="Google Shape;1308;p68" descr="A picture containing silhouette&#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l="38078" r="39752"/>
              <a:stretch/>
            </p:blipFill>
            <p:spPr>
              <a:xfrm>
                <a:off x="8971398" y="1868717"/>
                <a:ext cx="319049" cy="935042"/>
              </a:xfrm>
              <a:prstGeom prst="rect">
                <a:avLst/>
              </a:prstGeom>
              <a:noFill/>
              <a:ln>
                <a:noFill/>
              </a:ln>
            </p:spPr>
          </p:pic>
          <p:pic>
            <p:nvPicPr>
              <p:cNvPr id="1309" name="Google Shape;1309;p68" descr="A picture containing silhouette&#10;&#10;Description automatically generated"/>
              <p:cNvPicPr preferRelativeResize="0"/>
              <p:nvPr/>
            </p:nvPicPr>
            <p:blipFill rotWithShape="1">
              <a:blip r:embed="rId13" cstate="email">
                <a:alphaModFix/>
                <a:extLst>
                  <a:ext uri="{28A0092B-C50C-407E-A947-70E740481C1C}">
                    <a14:useLocalDpi xmlns:a14="http://schemas.microsoft.com/office/drawing/2010/main"/>
                  </a:ext>
                </a:extLst>
              </a:blip>
              <a:srcRect l="77527"/>
              <a:stretch/>
            </p:blipFill>
            <p:spPr>
              <a:xfrm>
                <a:off x="8230478" y="2274800"/>
                <a:ext cx="538567" cy="1557038"/>
              </a:xfrm>
              <a:prstGeom prst="rect">
                <a:avLst/>
              </a:prstGeom>
              <a:noFill/>
              <a:ln>
                <a:noFill/>
              </a:ln>
            </p:spPr>
          </p:pic>
          <p:pic>
            <p:nvPicPr>
              <p:cNvPr id="1310" name="Google Shape;1310;p68" descr="A picture containing silhouette&#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l="38078" r="39752"/>
              <a:stretch/>
            </p:blipFill>
            <p:spPr>
              <a:xfrm>
                <a:off x="7686882" y="3739336"/>
                <a:ext cx="319049" cy="935042"/>
              </a:xfrm>
              <a:prstGeom prst="rect">
                <a:avLst/>
              </a:prstGeom>
              <a:noFill/>
              <a:ln>
                <a:noFill/>
              </a:ln>
            </p:spPr>
          </p:pic>
          <p:pic>
            <p:nvPicPr>
              <p:cNvPr id="1311" name="Google Shape;1311;p68" descr="A picture containing silhouette&#10;&#10;Description automatically generated"/>
              <p:cNvPicPr preferRelativeResize="0"/>
              <p:nvPr/>
            </p:nvPicPr>
            <p:blipFill rotWithShape="1">
              <a:blip r:embed="rId12" cstate="email">
                <a:alphaModFix/>
                <a:extLst>
                  <a:ext uri="{28A0092B-C50C-407E-A947-70E740481C1C}">
                    <a14:useLocalDpi xmlns:a14="http://schemas.microsoft.com/office/drawing/2010/main"/>
                  </a:ext>
                </a:extLst>
              </a:blip>
              <a:srcRect l="38078" r="39752"/>
              <a:stretch/>
            </p:blipFill>
            <p:spPr>
              <a:xfrm>
                <a:off x="9130922" y="3638109"/>
                <a:ext cx="319049" cy="935042"/>
              </a:xfrm>
              <a:prstGeom prst="rect">
                <a:avLst/>
              </a:prstGeom>
              <a:noFill/>
              <a:ln>
                <a:noFill/>
              </a:ln>
            </p:spPr>
          </p:pic>
          <p:sp>
            <p:nvSpPr>
              <p:cNvPr id="1312" name="Google Shape;1312;p68"/>
              <p:cNvSpPr/>
              <p:nvPr/>
            </p:nvSpPr>
            <p:spPr>
              <a:xfrm>
                <a:off x="6766408" y="1686377"/>
                <a:ext cx="3564945" cy="3253190"/>
              </a:xfrm>
              <a:prstGeom prst="donut">
                <a:avLst>
                  <a:gd name="adj" fmla="val 1120"/>
                </a:avLst>
              </a:prstGeom>
              <a:solidFill>
                <a:srgbClr val="279EC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cxnSp>
          <p:nvCxnSpPr>
            <p:cNvPr id="1313" name="Google Shape;1313;p68"/>
            <p:cNvCxnSpPr/>
            <p:nvPr/>
          </p:nvCxnSpPr>
          <p:spPr>
            <a:xfrm>
              <a:off x="9139194" y="3217927"/>
              <a:ext cx="508282" cy="0"/>
            </a:xfrm>
            <a:prstGeom prst="straightConnector1">
              <a:avLst/>
            </a:prstGeom>
            <a:noFill/>
            <a:ln w="28575" cap="flat" cmpd="sng">
              <a:solidFill>
                <a:srgbClr val="000000"/>
              </a:solidFill>
              <a:prstDash val="solid"/>
              <a:round/>
              <a:headEnd type="none" w="sm" len="sm"/>
              <a:tailEnd type="none" w="sm" len="sm"/>
            </a:ln>
          </p:spPr>
        </p:cxnSp>
        <p:cxnSp>
          <p:nvCxnSpPr>
            <p:cNvPr id="1314" name="Google Shape;1314;p68"/>
            <p:cNvCxnSpPr/>
            <p:nvPr/>
          </p:nvCxnSpPr>
          <p:spPr>
            <a:xfrm rot="10800000">
              <a:off x="10046239" y="3217927"/>
              <a:ext cx="541300" cy="0"/>
            </a:xfrm>
            <a:prstGeom prst="straightConnector1">
              <a:avLst/>
            </a:prstGeom>
            <a:noFill/>
            <a:ln w="28575" cap="flat" cmpd="sng">
              <a:solidFill>
                <a:srgbClr val="000000"/>
              </a:solidFill>
              <a:prstDash val="solid"/>
              <a:round/>
              <a:headEnd type="none" w="sm" len="sm"/>
              <a:tailEnd type="none" w="sm" len="sm"/>
            </a:ln>
          </p:spPr>
        </p:cxnSp>
        <p:pic>
          <p:nvPicPr>
            <p:cNvPr id="1315" name="Google Shape;1315;p68" descr="A picture containing silhouette&#10;&#10;Description automatically generated"/>
            <p:cNvPicPr preferRelativeResize="0"/>
            <p:nvPr/>
          </p:nvPicPr>
          <p:blipFill rotWithShape="1">
            <a:blip r:embed="rId14" cstate="email">
              <a:alphaModFix/>
              <a:extLst>
                <a:ext uri="{28A0092B-C50C-407E-A947-70E740481C1C}">
                  <a14:useLocalDpi xmlns:a14="http://schemas.microsoft.com/office/drawing/2010/main"/>
                </a:ext>
              </a:extLst>
            </a:blip>
            <a:srcRect l="1" r="62628"/>
            <a:stretch/>
          </p:blipFill>
          <p:spPr>
            <a:xfrm>
              <a:off x="10576595" y="2749063"/>
              <a:ext cx="599257" cy="1047109"/>
            </a:xfrm>
            <a:prstGeom prst="rect">
              <a:avLst/>
            </a:prstGeom>
            <a:noFill/>
            <a:ln>
              <a:noFill/>
            </a:ln>
          </p:spPr>
        </p:pic>
      </p:grpSp>
      <p:pic>
        <p:nvPicPr>
          <p:cNvPr id="44" name="Google Shape;1235;p67">
            <a:extLst>
              <a:ext uri="{FF2B5EF4-FFF2-40B4-BE49-F238E27FC236}">
                <a16:creationId xmlns:a16="http://schemas.microsoft.com/office/drawing/2014/main" id="{9BA75831-569F-4234-8D44-2F80ABE78344}"/>
              </a:ext>
            </a:extLst>
          </p:cNvPr>
          <p:cNvPicPr preferRelativeResize="0"/>
          <p:nvPr/>
        </p:nvPicPr>
        <p:blipFill rotWithShape="1">
          <a:blip r:embed="rId15">
            <a:alphaModFix/>
          </a:blip>
          <a:srcRect/>
          <a:stretch/>
        </p:blipFill>
        <p:spPr>
          <a:xfrm>
            <a:off x="887586" y="3083660"/>
            <a:ext cx="445857" cy="1296426"/>
          </a:xfrm>
          <a:prstGeom prst="rect">
            <a:avLst/>
          </a:prstGeom>
          <a:solidFill>
            <a:schemeClr val="l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69"/>
          <p:cNvSpPr txBox="1">
            <a:spLocks noGrp="1"/>
          </p:cNvSpPr>
          <p:nvPr>
            <p:ph type="title"/>
          </p:nvPr>
        </p:nvSpPr>
        <p:spPr>
          <a:xfrm>
            <a:off x="838200" y="588494"/>
            <a:ext cx="10515600" cy="800039"/>
          </a:xfrm>
          <a:noFill/>
          <a:ln>
            <a:noFill/>
          </a:ln>
        </p:spPr>
        <p:txBody>
          <a:bodyPr spcFirstLastPara="1" wrap="square" lIns="91425" tIns="45700" rIns="91425" bIns="45700" anchor="b" anchorCtr="0">
            <a:normAutofit fontScale="90000"/>
          </a:bodyPr>
          <a:lstStyle/>
          <a:p>
            <a:pPr lvl="0"/>
            <a:r>
              <a:rPr lang="en-US">
                <a:sym typeface="Calibri"/>
              </a:rPr>
              <a:t>Scenario: Which approach do you recommend?</a:t>
            </a:r>
            <a:endParaRPr lang="en-US"/>
          </a:p>
        </p:txBody>
      </p:sp>
      <p:sp>
        <p:nvSpPr>
          <p:cNvPr id="1323" name="Google Shape;1323;p69"/>
          <p:cNvSpPr txBox="1">
            <a:spLocks noGrp="1"/>
          </p:cNvSpPr>
          <p:nvPr>
            <p:ph type="body" idx="1"/>
          </p:nvPr>
        </p:nvSpPr>
        <p:spPr>
          <a:xfrm>
            <a:off x="838200" y="1560513"/>
            <a:ext cx="7669801" cy="4932362"/>
          </a:xfrm>
          <a:noFill/>
          <a:ln>
            <a:noFill/>
          </a:ln>
        </p:spPr>
        <p:txBody>
          <a:bodyPr spcFirstLastPara="1" wrap="square" lIns="91425" tIns="45700" rIns="91425" bIns="45700" anchor="t" anchorCtr="0">
            <a:noAutofit/>
          </a:bodyPr>
          <a:lstStyle/>
          <a:p>
            <a:pPr marL="50800" lvl="0" indent="0">
              <a:spcBef>
                <a:spcPts val="0"/>
              </a:spcBef>
              <a:buNone/>
            </a:pPr>
            <a:r>
              <a:rPr lang="en-US" sz="2400" b="1" dirty="0">
                <a:sym typeface="Calibri"/>
              </a:rPr>
              <a:t>Group work</a:t>
            </a:r>
            <a:endParaRPr lang="en-US" sz="2400" b="1" dirty="0"/>
          </a:p>
          <a:p>
            <a:pPr marL="50800" lvl="0" indent="0">
              <a:spcBef>
                <a:spcPts val="600"/>
              </a:spcBef>
              <a:buNone/>
            </a:pPr>
            <a:r>
              <a:rPr lang="en-US" sz="2400" dirty="0">
                <a:sym typeface="Calibri"/>
              </a:rPr>
              <a:t>At your tables (groups of 5–6), discuss the following.</a:t>
            </a:r>
          </a:p>
          <a:p>
            <a:pPr marL="50800" lvl="0" indent="0">
              <a:spcBef>
                <a:spcPts val="2400"/>
              </a:spcBef>
              <a:buNone/>
            </a:pPr>
            <a:r>
              <a:rPr lang="en-US" sz="2400" b="1" dirty="0">
                <a:sym typeface="Calibri"/>
              </a:rPr>
              <a:t>Case study</a:t>
            </a:r>
            <a:endParaRPr lang="en-US" sz="2400" b="1" dirty="0"/>
          </a:p>
          <a:p>
            <a:pPr marL="50800" lvl="0" indent="0">
              <a:spcBef>
                <a:spcPts val="600"/>
              </a:spcBef>
              <a:buNone/>
            </a:pPr>
            <a:r>
              <a:rPr lang="en-US" sz="2400" dirty="0">
                <a:sym typeface="Calibri"/>
              </a:rPr>
              <a:t>You are counseling a man who has sex with men who has recently tested positive. He indicates that he has a boyfriend who he lives with but with whom he never uses condoms. He also likes to go to a sex club from time to time and have group sex with some friends. He always uses a condom at the sex club, but a few of his friends don’t with each other. </a:t>
            </a:r>
            <a:endParaRPr lang="en-US" sz="2400" dirty="0"/>
          </a:p>
          <a:p>
            <a:pPr marL="50800" lvl="0" indent="0">
              <a:buNone/>
            </a:pPr>
            <a:r>
              <a:rPr lang="en-US" sz="2400" dirty="0">
                <a:sym typeface="Calibri"/>
              </a:rPr>
              <a:t>What would you do in this situation? What options would you offer this client?</a:t>
            </a:r>
          </a:p>
        </p:txBody>
      </p:sp>
      <p:pic>
        <p:nvPicPr>
          <p:cNvPr id="1324" name="Google Shape;1324;p69" descr="A close up of a person&#10;&#10;Description automatically generated"/>
          <p:cNvPicPr preferRelativeResize="0"/>
          <p:nvPr/>
        </p:nvPicPr>
        <p:blipFill rotWithShape="1">
          <a:blip r:embed="rId3">
            <a:alphaModFix/>
          </a:blip>
          <a:srcRect/>
          <a:stretch/>
        </p:blipFill>
        <p:spPr>
          <a:xfrm>
            <a:off x="9143999" y="1495199"/>
            <a:ext cx="1979197" cy="2928114"/>
          </a:xfrm>
          <a:prstGeom prst="rect">
            <a:avLst/>
          </a:prstGeom>
          <a:noFill/>
          <a:ln>
            <a:noFill/>
          </a:ln>
        </p:spPr>
      </p:pic>
      <p:sp>
        <p:nvSpPr>
          <p:cNvPr id="1325" name="Google Shape;1325;p69"/>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595959"/>
              </a:buClr>
              <a:buSzPts val="3600"/>
              <a:buFont typeface="Calibri"/>
              <a:buNone/>
            </a:pPr>
            <a:endParaRPr sz="3600">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7"/>
          <p:cNvPicPr preferRelativeResize="0"/>
          <p:nvPr/>
        </p:nvPicPr>
        <p:blipFill rotWithShape="1">
          <a:blip r:embed="rId3">
            <a:alphaModFix/>
          </a:blip>
          <a:srcRect/>
          <a:stretch/>
        </p:blipFill>
        <p:spPr>
          <a:xfrm>
            <a:off x="20" y="-115497"/>
            <a:ext cx="12191980" cy="685799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1330"/>
        <p:cNvGrpSpPr/>
        <p:nvPr/>
      </p:nvGrpSpPr>
      <p:grpSpPr>
        <a:xfrm>
          <a:off x="0" y="0"/>
          <a:ext cx="0" cy="0"/>
          <a:chOff x="0" y="0"/>
          <a:chExt cx="0" cy="0"/>
        </a:xfrm>
      </p:grpSpPr>
      <p:pic>
        <p:nvPicPr>
          <p:cNvPr id="1332" name="Google Shape;1332;p7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781924" y="1389063"/>
            <a:ext cx="3681663" cy="4706355"/>
          </a:xfrm>
          <a:custGeom>
            <a:avLst/>
            <a:gdLst/>
            <a:ahLst/>
            <a:cxnLst/>
            <a:rect l="l" t="t" r="r" b="b"/>
            <a:pathLst>
              <a:path w="6313150" h="6857997" extrusionOk="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1333" name="Google Shape;1333;p70"/>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dirty="0">
                <a:sym typeface="Calibri"/>
              </a:rPr>
              <a:t>Activity: Targeted referra</a:t>
            </a:r>
            <a:r>
              <a:rPr lang="en-US" dirty="0"/>
              <a:t>l</a:t>
            </a:r>
            <a:r>
              <a:rPr lang="en-US" dirty="0">
                <a:sym typeface="Calibri"/>
              </a:rPr>
              <a:t>. How to?</a:t>
            </a:r>
            <a:endParaRPr lang="en-US" dirty="0"/>
          </a:p>
        </p:txBody>
      </p:sp>
      <p:sp>
        <p:nvSpPr>
          <p:cNvPr id="1331" name="Google Shape;1331;p70"/>
          <p:cNvSpPr txBox="1">
            <a:spLocks noGrp="1"/>
          </p:cNvSpPr>
          <p:nvPr>
            <p:ph type="body" idx="1"/>
          </p:nvPr>
        </p:nvSpPr>
        <p:spPr>
          <a:xfrm>
            <a:off x="838200" y="1636730"/>
            <a:ext cx="8543925" cy="4932746"/>
          </a:xfrm>
          <a:noFill/>
          <a:ln>
            <a:noFill/>
          </a:ln>
        </p:spPr>
        <p:txBody>
          <a:bodyPr spcFirstLastPara="1" wrap="square" lIns="91425" tIns="45700" rIns="91425" bIns="45700" anchor="t" anchorCtr="0">
            <a:normAutofit/>
          </a:bodyPr>
          <a:lstStyle/>
          <a:p>
            <a:pPr lvl="0"/>
            <a:r>
              <a:rPr lang="en-US" dirty="0">
                <a:sym typeface="Calibri"/>
              </a:rPr>
              <a:t>Break into five groups.</a:t>
            </a:r>
            <a:endParaRPr lang="en-US" dirty="0"/>
          </a:p>
          <a:p>
            <a:pPr lvl="0"/>
            <a:r>
              <a:rPr lang="en-US" dirty="0">
                <a:sym typeface="Calibri"/>
              </a:rPr>
              <a:t>Your index client recalls having sexual contact with two individuals in the last year, but he does not remember their names or have their numbers. He can remember where they used to hang out.</a:t>
            </a:r>
            <a:endParaRPr lang="en-US" dirty="0"/>
          </a:p>
          <a:p>
            <a:pPr lvl="0"/>
            <a:r>
              <a:rPr lang="en-US" dirty="0">
                <a:sym typeface="Calibri"/>
              </a:rPr>
              <a:t>Brainstorm three effective ways that you could reach an index client’s sexual or injecting partners in this situation.</a:t>
            </a:r>
          </a:p>
          <a:p>
            <a:pPr lvl="0"/>
            <a:r>
              <a:rPr lang="en-US" dirty="0">
                <a:sym typeface="Calibri"/>
              </a:rPr>
              <a:t>10 minutes</a:t>
            </a:r>
            <a:endParaRPr lang="en-US" dirty="0"/>
          </a:p>
        </p:txBody>
      </p:sp>
      <p:sp>
        <p:nvSpPr>
          <p:cNvPr id="7" name="Google Shape;52;p105">
            <a:extLst>
              <a:ext uri="{FF2B5EF4-FFF2-40B4-BE49-F238E27FC236}">
                <a16:creationId xmlns:a16="http://schemas.microsoft.com/office/drawing/2014/main" id="{1389EE45-6E57-4606-81E0-9457B379858E}"/>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71"/>
          <p:cNvSpPr txBox="1">
            <a:spLocks noGrp="1"/>
          </p:cNvSpPr>
          <p:nvPr>
            <p:ph type="title"/>
          </p:nvPr>
        </p:nvSpPr>
        <p:spPr>
          <a:xfrm>
            <a:off x="838200" y="588494"/>
            <a:ext cx="10515600" cy="800039"/>
          </a:xfrm>
          <a:noFill/>
          <a:ln>
            <a:noFill/>
          </a:ln>
        </p:spPr>
        <p:txBody>
          <a:bodyPr spcFirstLastPara="1" wrap="square" lIns="91425" tIns="45700" rIns="91425" bIns="45700" anchor="ctr" anchorCtr="0">
            <a:normAutofit/>
          </a:bodyPr>
          <a:lstStyle/>
          <a:p>
            <a:pPr lvl="0"/>
            <a:r>
              <a:rPr lang="en-US"/>
              <a:t>How could targeted testing be conducted?</a:t>
            </a:r>
          </a:p>
        </p:txBody>
      </p:sp>
      <p:sp>
        <p:nvSpPr>
          <p:cNvPr id="1340" name="Google Shape;1340;p71"/>
          <p:cNvSpPr txBox="1">
            <a:spLocks noGrp="1"/>
          </p:cNvSpPr>
          <p:nvPr>
            <p:ph type="body" idx="1"/>
          </p:nvPr>
        </p:nvSpPr>
        <p:spPr>
          <a:xfrm>
            <a:off x="838201" y="1636713"/>
            <a:ext cx="5550568" cy="5052846"/>
          </a:xfrm>
          <a:noFill/>
          <a:ln>
            <a:noFill/>
          </a:ln>
        </p:spPr>
        <p:txBody>
          <a:bodyPr spcFirstLastPara="1" wrap="square" lIns="91425" tIns="45700" rIns="91425" bIns="45700" anchor="t" anchorCtr="0">
            <a:normAutofit fontScale="85000" lnSpcReduction="20000"/>
          </a:bodyPr>
          <a:lstStyle/>
          <a:p>
            <a:pPr lvl="0">
              <a:lnSpc>
                <a:spcPct val="115000"/>
              </a:lnSpc>
              <a:spcBef>
                <a:spcPts val="0"/>
              </a:spcBef>
            </a:pPr>
            <a:r>
              <a:rPr lang="en-US" dirty="0"/>
              <a:t>Targeted outreach at location(s) referred by index client</a:t>
            </a:r>
          </a:p>
          <a:p>
            <a:pPr lvl="0">
              <a:lnSpc>
                <a:spcPct val="115000"/>
              </a:lnSpc>
            </a:pPr>
            <a:r>
              <a:rPr lang="en-US" dirty="0"/>
              <a:t>Broadcast invitations to community/social testing events (e.g., parties, campaigns)</a:t>
            </a:r>
          </a:p>
          <a:p>
            <a:pPr lvl="0">
              <a:lnSpc>
                <a:spcPct val="115000"/>
              </a:lnSpc>
            </a:pPr>
            <a:r>
              <a:rPr lang="en-US" dirty="0"/>
              <a:t>Incentivized (using coupons provided by the client, peer mobilizers, or counselors)</a:t>
            </a:r>
          </a:p>
          <a:p>
            <a:pPr lvl="0">
              <a:lnSpc>
                <a:spcPct val="115000"/>
              </a:lnSpc>
            </a:pPr>
            <a:r>
              <a:rPr lang="en-US" dirty="0"/>
              <a:t>Social media (Facebook, dating apps, etc.)</a:t>
            </a:r>
          </a:p>
          <a:p>
            <a:pPr lvl="0">
              <a:lnSpc>
                <a:spcPct val="115000"/>
              </a:lnSpc>
            </a:pPr>
            <a:r>
              <a:rPr lang="en-US" dirty="0"/>
              <a:t>Other?</a:t>
            </a:r>
          </a:p>
        </p:txBody>
      </p:sp>
      <p:grpSp>
        <p:nvGrpSpPr>
          <p:cNvPr id="4" name="Group 3">
            <a:extLst>
              <a:ext uri="{FF2B5EF4-FFF2-40B4-BE49-F238E27FC236}">
                <a16:creationId xmlns:a16="http://schemas.microsoft.com/office/drawing/2014/main" id="{A097B8D2-1250-4346-A50E-B7F9A00A6E02}"/>
              </a:ext>
            </a:extLst>
          </p:cNvPr>
          <p:cNvGrpSpPr/>
          <p:nvPr/>
        </p:nvGrpSpPr>
        <p:grpSpPr>
          <a:xfrm>
            <a:off x="7159257" y="2103294"/>
            <a:ext cx="4194543" cy="2651411"/>
            <a:chOff x="7578055" y="2095297"/>
            <a:chExt cx="4194543" cy="2651411"/>
          </a:xfrm>
        </p:grpSpPr>
        <p:pic>
          <p:nvPicPr>
            <p:cNvPr id="17" name="Google Shape;1268;p67">
              <a:extLst>
                <a:ext uri="{FF2B5EF4-FFF2-40B4-BE49-F238E27FC236}">
                  <a16:creationId xmlns:a16="http://schemas.microsoft.com/office/drawing/2014/main" id="{FA9E4030-E531-43AE-8A64-2813F56D678D}"/>
                </a:ext>
              </a:extLst>
            </p:cNvPr>
            <p:cNvPicPr preferRelativeResize="0"/>
            <p:nvPr/>
          </p:nvPicPr>
          <p:blipFill rotWithShape="1">
            <a:blip r:embed="rId3">
              <a:alphaModFix/>
            </a:blip>
            <a:srcRect/>
            <a:stretch/>
          </p:blipFill>
          <p:spPr>
            <a:xfrm>
              <a:off x="7578055" y="2502382"/>
              <a:ext cx="766688" cy="2229309"/>
            </a:xfrm>
            <a:prstGeom prst="rect">
              <a:avLst/>
            </a:prstGeom>
            <a:solidFill>
              <a:schemeClr val="lt1"/>
            </a:solidFill>
            <a:ln>
              <a:noFill/>
            </a:ln>
          </p:spPr>
        </p:pic>
        <p:grpSp>
          <p:nvGrpSpPr>
            <p:cNvPr id="1343" name="Google Shape;1343;p71"/>
            <p:cNvGrpSpPr/>
            <p:nvPr/>
          </p:nvGrpSpPr>
          <p:grpSpPr>
            <a:xfrm>
              <a:off x="8217291" y="2095297"/>
              <a:ext cx="3440794" cy="2651411"/>
              <a:chOff x="2064556" y="2106979"/>
              <a:chExt cx="2313257" cy="1683021"/>
            </a:xfrm>
          </p:grpSpPr>
          <p:pic>
            <p:nvPicPr>
              <p:cNvPr id="1344" name="Google Shape;1344;p71" descr="A picture containing silhouette&#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l="1" r="62628"/>
              <a:stretch/>
            </p:blipFill>
            <p:spPr>
              <a:xfrm>
                <a:off x="3547084" y="2345697"/>
                <a:ext cx="830729" cy="1444303"/>
              </a:xfrm>
              <a:prstGeom prst="rect">
                <a:avLst/>
              </a:prstGeom>
              <a:noFill/>
              <a:ln>
                <a:noFill/>
              </a:ln>
            </p:spPr>
          </p:pic>
          <p:pic>
            <p:nvPicPr>
              <p:cNvPr id="1345" name="Google Shape;1345;p71" descr="A picture containing silhouette&#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l="77527"/>
              <a:stretch/>
            </p:blipFill>
            <p:spPr>
              <a:xfrm>
                <a:off x="2581536" y="2106979"/>
                <a:ext cx="580812" cy="1679171"/>
              </a:xfrm>
              <a:prstGeom prst="rect">
                <a:avLst/>
              </a:prstGeom>
              <a:noFill/>
              <a:ln>
                <a:noFill/>
              </a:ln>
            </p:spPr>
          </p:pic>
          <p:cxnSp>
            <p:nvCxnSpPr>
              <p:cNvPr id="1346" name="Google Shape;1346;p71"/>
              <p:cNvCxnSpPr/>
              <p:nvPr/>
            </p:nvCxnSpPr>
            <p:spPr>
              <a:xfrm>
                <a:off x="2064556" y="3150920"/>
                <a:ext cx="716956" cy="0"/>
              </a:xfrm>
              <a:prstGeom prst="straightConnector1">
                <a:avLst/>
              </a:prstGeom>
              <a:noFill/>
              <a:ln w="28575" cap="flat" cmpd="sng">
                <a:solidFill>
                  <a:srgbClr val="000000"/>
                </a:solidFill>
                <a:prstDash val="dot"/>
                <a:round/>
                <a:headEnd type="none" w="sm" len="sm"/>
                <a:tailEnd type="none" w="sm" len="sm"/>
              </a:ln>
            </p:spPr>
          </p:cxnSp>
          <p:cxnSp>
            <p:nvCxnSpPr>
              <p:cNvPr id="1347" name="Google Shape;1347;p71"/>
              <p:cNvCxnSpPr/>
              <p:nvPr/>
            </p:nvCxnSpPr>
            <p:spPr>
              <a:xfrm rot="10800000">
                <a:off x="3001450" y="3150920"/>
                <a:ext cx="584742" cy="0"/>
              </a:xfrm>
              <a:prstGeom prst="straightConnector1">
                <a:avLst/>
              </a:prstGeom>
              <a:noFill/>
              <a:ln w="28575" cap="flat" cmpd="sng">
                <a:solidFill>
                  <a:srgbClr val="000000"/>
                </a:solidFill>
                <a:prstDash val="dot"/>
                <a:round/>
                <a:headEnd type="none" w="sm" len="sm"/>
                <a:tailEnd type="none" w="sm" len="sm"/>
              </a:ln>
            </p:spPr>
          </p:cxnSp>
        </p:grpSp>
        <p:sp>
          <p:nvSpPr>
            <p:cNvPr id="1350" name="Google Shape;1350;p71"/>
            <p:cNvSpPr txBox="1"/>
            <p:nvPr/>
          </p:nvSpPr>
          <p:spPr>
            <a:xfrm>
              <a:off x="10438073" y="3222597"/>
              <a:ext cx="800355" cy="7817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351" name="Google Shape;1351;p71"/>
            <p:cNvSpPr txBox="1"/>
            <p:nvPr/>
          </p:nvSpPr>
          <p:spPr>
            <a:xfrm>
              <a:off x="10972243" y="3073896"/>
              <a:ext cx="800355" cy="7817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a:t>
              </a:r>
              <a:endParaRPr/>
            </a:p>
          </p:txBody>
        </p:sp>
        <p:sp>
          <p:nvSpPr>
            <p:cNvPr id="1349" name="Google Shape;1349;p71"/>
            <p:cNvSpPr txBox="1"/>
            <p:nvPr/>
          </p:nvSpPr>
          <p:spPr>
            <a:xfrm>
              <a:off x="7578055" y="3003186"/>
              <a:ext cx="800355" cy="7817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56"/>
        <p:cNvGrpSpPr/>
        <p:nvPr/>
      </p:nvGrpSpPr>
      <p:grpSpPr>
        <a:xfrm>
          <a:off x="0" y="0"/>
          <a:ext cx="0" cy="0"/>
          <a:chOff x="0" y="0"/>
          <a:chExt cx="0" cy="0"/>
        </a:xfrm>
      </p:grpSpPr>
      <p:sp>
        <p:nvSpPr>
          <p:cNvPr id="1357" name="Google Shape;1357;p72"/>
          <p:cNvSpPr txBox="1">
            <a:spLocks noGrp="1"/>
          </p:cNvSpPr>
          <p:nvPr>
            <p:ph type="title"/>
          </p:nvPr>
        </p:nvSpPr>
        <p:spPr>
          <a:xfrm>
            <a:off x="475842" y="3094810"/>
            <a:ext cx="11178276" cy="12734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DEEBF7"/>
              </a:buClr>
              <a:buSzPts val="3600"/>
              <a:buFont typeface="Arial"/>
              <a:buNone/>
            </a:pPr>
            <a:r>
              <a:rPr lang="en-US"/>
              <a:t>End of Day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6E4809-7596-4F13-9EC9-37A7C6AC506C}"/>
              </a:ext>
            </a:extLst>
          </p:cNvPr>
          <p:cNvSpPr>
            <a:spLocks noGrp="1"/>
          </p:cNvSpPr>
          <p:nvPr>
            <p:ph type="pic" idx="2"/>
          </p:nvPr>
        </p:nvSpPr>
        <p:spPr/>
      </p:sp>
      <p:sp>
        <p:nvSpPr>
          <p:cNvPr id="315" name="Google Shape;315;p8"/>
          <p:cNvSpPr txBox="1">
            <a:spLocks noGrp="1"/>
          </p:cNvSpPr>
          <p:nvPr>
            <p:ph type="title"/>
          </p:nvPr>
        </p:nvSpPr>
        <p:spPr>
          <a:xfrm>
            <a:off x="1366897" y="4752477"/>
            <a:ext cx="9817601" cy="1325563"/>
          </a:xfrm>
          <a:noFill/>
          <a:ln>
            <a:noFill/>
          </a:ln>
        </p:spPr>
        <p:txBody>
          <a:bodyPr spcFirstLastPara="1" wrap="square" lIns="91425" tIns="45700" rIns="91425" bIns="45700" anchor="ctr" anchorCtr="0">
            <a:normAutofit fontScale="90000"/>
          </a:bodyPr>
          <a:lstStyle/>
          <a:p>
            <a:pPr lvl="0"/>
            <a:r>
              <a:rPr lang="en-US" dirty="0"/>
              <a:t>Session 2. Setting the stage: History and evolution of index testing, terminology, and evidence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9"/>
          <p:cNvSpPr txBox="1">
            <a:spLocks noGrp="1"/>
          </p:cNvSpPr>
          <p:nvPr>
            <p:ph type="title"/>
          </p:nvPr>
        </p:nvSpPr>
        <p:spPr>
          <a:xfrm>
            <a:off x="2301240" y="3292505"/>
            <a:ext cx="4373880" cy="80003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en-US" sz="6000" dirty="0">
                <a:solidFill>
                  <a:schemeClr val="dk1"/>
                </a:solidFill>
                <a:latin typeface="+mn-lt"/>
                <a:ea typeface="Calibri"/>
                <a:cs typeface="Calibri"/>
                <a:sym typeface="Calibri"/>
              </a:rPr>
              <a:t>Disclaimer</a:t>
            </a:r>
            <a:endParaRPr dirty="0">
              <a:latin typeface="+mn-lt"/>
            </a:endParaRPr>
          </a:p>
        </p:txBody>
      </p:sp>
      <p:pic>
        <p:nvPicPr>
          <p:cNvPr id="322" name="Google Shape;322;p9" descr="A close up of a sign&#10;&#10;Description automatically generated"/>
          <p:cNvPicPr preferRelativeResize="0"/>
          <p:nvPr/>
        </p:nvPicPr>
        <p:blipFill rotWithShape="1">
          <a:blip r:embed="rId3">
            <a:alphaModFix/>
          </a:blip>
          <a:srcRect/>
          <a:stretch/>
        </p:blipFill>
        <p:spPr>
          <a:xfrm>
            <a:off x="7084516" y="1964943"/>
            <a:ext cx="3346416" cy="2928114"/>
          </a:xfrm>
          <a:prstGeom prst="rect">
            <a:avLst/>
          </a:prstGeom>
          <a:noFill/>
          <a:ln>
            <a:noFill/>
          </a:ln>
        </p:spPr>
      </p:pic>
    </p:spTree>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5525</TotalTime>
  <Words>15985</Words>
  <Application>Microsoft Office PowerPoint</Application>
  <PresentationFormat>Widescreen</PresentationFormat>
  <Paragraphs>1049</Paragraphs>
  <Slides>72</Slides>
  <Notes>72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Courier New</vt:lpstr>
      <vt:lpstr>Noto Sans Symbols</vt:lpstr>
      <vt:lpstr>ThemeEpiC</vt:lpstr>
      <vt:lpstr>Index testing and risk network referral Program implementation orientation and training  Day 1</vt:lpstr>
      <vt:lpstr>Overview of sessions</vt:lpstr>
      <vt:lpstr>Session 1. Introduction</vt:lpstr>
      <vt:lpstr>Welcome and introductions</vt:lpstr>
      <vt:lpstr>Objectives</vt:lpstr>
      <vt:lpstr>Agenda and agreements</vt:lpstr>
      <vt:lpstr>PowerPoint Presentation</vt:lpstr>
      <vt:lpstr>Session 2. Setting the stage: History and evolution of index testing, terminology, and evidence</vt:lpstr>
      <vt:lpstr>Disclaimer</vt:lpstr>
      <vt:lpstr>Insert one or two slides / graphics here to rationalize the need for index testing based on the country’s epidemiological context/data</vt:lpstr>
      <vt:lpstr>PowerPoint Presentation</vt:lpstr>
      <vt:lpstr>Index testing is sometimes referred to as:</vt:lpstr>
      <vt:lpstr>Steps for index testing</vt:lpstr>
      <vt:lpstr>NOT a new concept</vt:lpstr>
      <vt:lpstr> </vt:lpstr>
      <vt:lpstr>Index testing led to identification of multiple new cases in Vietnam</vt:lpstr>
      <vt:lpstr>High proportion of new HIV infections are among key populations and their partners</vt:lpstr>
      <vt:lpstr>Summary of evidence on index testing</vt:lpstr>
      <vt:lpstr>OPTIONAL  Session 3. Index testing in [COUNTRY]— Local perspectives</vt:lpstr>
      <vt:lpstr>OPTIONAL: Country representative slides (1-2)</vt:lpstr>
      <vt:lpstr>Session 4. Steps for index testing</vt:lpstr>
      <vt:lpstr>PowerPoint Presentation</vt:lpstr>
      <vt:lpstr>PowerPoint Presentation</vt:lpstr>
      <vt:lpstr>Determining a preferred method for partner referral</vt:lpstr>
      <vt:lpstr>Index testing: Client (passive) referral</vt:lpstr>
      <vt:lpstr>Index testing: Provider (active) referral</vt:lpstr>
      <vt:lpstr>Index testing: Contract referral</vt:lpstr>
      <vt:lpstr>Index testing: Dual referral</vt:lpstr>
      <vt:lpstr>PowerPoint Presentation</vt:lpstr>
      <vt:lpstr>Session 5. Minimum standards for safe and ethical index testing  Ensuring a safe environment for index testing</vt:lpstr>
      <vt:lpstr>True or False?</vt:lpstr>
      <vt:lpstr>Activity: In the context of key population programming….</vt:lpstr>
      <vt:lpstr>Potential benefits?</vt:lpstr>
      <vt:lpstr>Potential barriers and risks </vt:lpstr>
      <vt:lpstr>PowerPoint Presentation</vt:lpstr>
      <vt:lpstr>PowerPoint Presentation</vt:lpstr>
      <vt:lpstr>The 5 C’s and the Core Principles of HIV Testing</vt:lpstr>
      <vt:lpstr>Sample Patient Bill of Rights</vt:lpstr>
      <vt:lpstr>Index clients should be informed of and understand…</vt:lpstr>
      <vt:lpstr>Consent among children and adolescents</vt:lpstr>
      <vt:lpstr>Small-group activity: Case study</vt:lpstr>
      <vt:lpstr>Plenary activity: Case study</vt:lpstr>
      <vt:lpstr>What does consent look/sound like?</vt:lpstr>
      <vt:lpstr>What do we mean by voluntary and noncoercive?</vt:lpstr>
      <vt:lpstr>Small-group activity: Case study</vt:lpstr>
      <vt:lpstr>What do we mean by confidential?</vt:lpstr>
      <vt:lpstr>Considerations for confidentiality among children and adolescents</vt:lpstr>
      <vt:lpstr>True or False?</vt:lpstr>
      <vt:lpstr>Session 6. Tools and flow for index testing</vt:lpstr>
      <vt:lpstr>Tools/resources</vt:lpstr>
      <vt:lpstr>Sample standard operating procedures (SOPs)</vt:lpstr>
      <vt:lpstr>Sample index testing register</vt:lpstr>
      <vt:lpstr>Scripts and talking points for introducing index testing</vt:lpstr>
      <vt:lpstr>IPV SOPs</vt:lpstr>
      <vt:lpstr>Adverse events forms</vt:lpstr>
      <vt:lpstr>Sample data sharing agreement</vt:lpstr>
      <vt:lpstr>Documentation forms</vt:lpstr>
      <vt:lpstr>Activity: Make it flow</vt:lpstr>
      <vt:lpstr>PowerPoint Presentation</vt:lpstr>
      <vt:lpstr>PowerPoint Presentation</vt:lpstr>
      <vt:lpstr>Session 7. Risk network referral</vt:lpstr>
      <vt:lpstr>Drawbacks of index testing for key populations</vt:lpstr>
      <vt:lpstr>Risk network referral</vt:lpstr>
      <vt:lpstr>Risk network referral</vt:lpstr>
      <vt:lpstr>PowerPoint Presentation</vt:lpstr>
      <vt:lpstr>Combining index testing, targeted referral, and risk-network referral</vt:lpstr>
      <vt:lpstr>Combining index testing, risk-network referral, and targeted referral</vt:lpstr>
      <vt:lpstr>Where and how could risk-network referral take place?</vt:lpstr>
      <vt:lpstr>Scenario: Which approach do you recommend?</vt:lpstr>
      <vt:lpstr>Activity: Targeted referral. How to?</vt:lpstr>
      <vt:lpstr>How could targeted testing be conducted?</vt:lpstr>
      <vt:lpstr>End of Day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testing and risk network referral Program implementation orientation and training  Day 1</dc:title>
  <dc:creator>Lucy Harber</dc:creator>
  <cp:lastModifiedBy>Lucy Harber</cp:lastModifiedBy>
  <cp:revision>118</cp:revision>
  <dcterms:created xsi:type="dcterms:W3CDTF">2020-12-11T18:01:55Z</dcterms:created>
  <dcterms:modified xsi:type="dcterms:W3CDTF">2021-02-10T17:53:52Z</dcterms:modified>
</cp:coreProperties>
</file>